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668" r:id="rId2"/>
    <p:sldMasterId id="2147483669" r:id="rId3"/>
    <p:sldMasterId id="2147483670" r:id="rId4"/>
  </p:sldMasterIdLst>
  <p:notesMasterIdLst>
    <p:notesMasterId r:id="rId3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x="9144000" cy="5143500" type="screen16x9"/>
  <p:notesSz cx="6858000" cy="9144000"/>
  <p:embeddedFontLst>
    <p:embeddedFont>
      <p:font typeface="Open Sans" panose="020B0604020202020204" charset="0"/>
      <p:regular r:id="rId37"/>
      <p:bold r:id="rId38"/>
      <p:italic r:id="rId39"/>
      <p:boldItalic r:id="rId40"/>
    </p:embeddedFont>
    <p:embeddedFont>
      <p:font typeface="Varela Round" panose="020B0604020202020204" charset="-79"/>
      <p:regular r:id="rId41"/>
    </p:embeddedFont>
    <p:embeddedFont>
      <p:font typeface="Walter Turncoat" panose="020B0604020202020204"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792" autoAdjust="0"/>
  </p:normalViewPr>
  <p:slideViewPr>
    <p:cSldViewPr snapToGrid="0">
      <p:cViewPr>
        <p:scale>
          <a:sx n="63" d="100"/>
          <a:sy n="63" d="100"/>
        </p:scale>
        <p:origin x="732" y="38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9b231245b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9b231245b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a4a9488ec8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a4a9488ec8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a4a94890a6_17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a4a94890a6_17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9b231245bc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9b231245bc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a4a9488ec8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a4a9488ec8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a4a9488ec8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a4a9488ec8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9b231245bc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9b231245bc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9b231245bc_0_24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First introduction to EquatIO was 2 years ago at AHG-where I was specifically looking for a way to help faculty make math classes accessible. </a:t>
            </a:r>
            <a:endParaRPr/>
          </a:p>
          <a:p>
            <a:pPr marL="0" lvl="0" indent="0" algn="l" rtl="0">
              <a:spcBef>
                <a:spcPts val="0"/>
              </a:spcBef>
              <a:spcAft>
                <a:spcPts val="0"/>
              </a:spcAft>
              <a:buNone/>
            </a:pPr>
            <a:endParaRPr/>
          </a:p>
          <a:p>
            <a:pPr marL="0" lvl="0" indent="0" algn="l" rtl="0">
              <a:spcBef>
                <a:spcPts val="0"/>
              </a:spcBef>
              <a:spcAft>
                <a:spcPts val="0"/>
              </a:spcAft>
              <a:buNone/>
            </a:pPr>
            <a:r>
              <a:rPr lang="en"/>
              <a:t>Not everyone speaks math-didn’t apply to just instructional designers-not all of our math professors were proficient with math languages like LaTex etc. I needed an easy way for faculty to make math accessible for their students.  EquatIO made this possible-it was easy for faculty and for students.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200" i="1"/>
          </a:p>
        </p:txBody>
      </p:sp>
      <p:sp>
        <p:nvSpPr>
          <p:cNvPr id="196" name="Google Shape;196;g9b231245bc_0_2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9b231245bc_0_2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02" name="Google Shape;202;g9b231245bc_0_2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At the time, I was in charge of the dept. who piloted tech and specifically looked for tech to help with accessibility.  EquatIO fit the accessibility bill, but with budget constraints I had to make a hard sell for every purchase.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With EquatIO, I could speak to accessibility easily enough, but I could also speak to retention, particularly in remedial math courses: by using EquatIO, students could focus on learning math, versus having to learn tools.  Being able to focus on math itself reduces the number of times students need to take the course.  </a:t>
            </a:r>
            <a:endParaRPr b="1"/>
          </a:p>
        </p:txBody>
      </p:sp>
      <p:sp>
        <p:nvSpPr>
          <p:cNvPr id="203" name="Google Shape;203;g9b231245bc_0_2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9b231245bc_0_2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12" name="Google Shape;212;g9b231245bc_0_2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213" name="Google Shape;213;g9b231245bc_0_2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Arial"/>
                <a:ea typeface="Arial"/>
                <a:cs typeface="Arial"/>
                <a:sym typeface="Arial"/>
              </a:rPr>
              <a:t>18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9b231245bc_0_2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20" name="Google Shape;220;g9b231245bc_0_2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a:p>
            <a:pPr marL="0" marR="0" lvl="0" indent="0" algn="l" rtl="0">
              <a:spcBef>
                <a:spcPts val="0"/>
              </a:spcBef>
              <a:spcAft>
                <a:spcPts val="0"/>
              </a:spcAft>
              <a:buNone/>
            </a:pPr>
            <a:r>
              <a:rPr lang="en"/>
              <a:t>The inability of students to use digital tools to produce mathematical equations has been a barrier for many students in STEM courses-resulting in many who have to still use paper and pencil for exams and homework-think back to the image a couple screens back and imagine how time consuming it is for students to not only write it out, but then try to get it to their professors, and how time consuming it is for faculty to read through all the hand written submissions make notations on them and return them to students.  It adds an additional layer if students are allowed to make changes and resubmit!  The ability to digitize work using EquatIO reduces the time and effort required for both students and faculty to read and respond to math content easily and naturally. </a:t>
            </a:r>
            <a:endParaRPr/>
          </a:p>
        </p:txBody>
      </p:sp>
      <p:sp>
        <p:nvSpPr>
          <p:cNvPr id="221" name="Google Shape;221;g9b231245bc_0_2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Arial"/>
                <a:ea typeface="Arial"/>
                <a:cs typeface="Arial"/>
                <a:sym typeface="Arial"/>
              </a:rPr>
              <a:t>19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9b231245bc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9b231245bc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9fd6b241c3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28" name="Google Shape;228;g9fd6b241c3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a:t>Chair demo-ing “up” from our community college to the math department at UAA- </a:t>
            </a:r>
            <a:endParaRPr/>
          </a:p>
          <a:p>
            <a:pPr marL="0" marR="0" lvl="0" indent="0" algn="l" rtl="0">
              <a:spcBef>
                <a:spcPts val="0"/>
              </a:spcBef>
              <a:spcAft>
                <a:spcPts val="0"/>
              </a:spcAft>
              <a:buNone/>
            </a:pPr>
            <a:r>
              <a:rPr lang="en"/>
              <a:t>Got DSS on board with how it makes online math accessible</a:t>
            </a:r>
            <a:endParaRPr/>
          </a:p>
          <a:p>
            <a:pPr marL="0" marR="0" lvl="0" indent="0" algn="l" rtl="0">
              <a:spcBef>
                <a:spcPts val="0"/>
              </a:spcBef>
              <a:spcAft>
                <a:spcPts val="0"/>
              </a:spcAft>
              <a:buNone/>
            </a:pPr>
            <a:r>
              <a:rPr lang="en"/>
              <a:t>DSS departments work together on committees and the word is out!  EquatIO makes online math accessible and ‘easier’ for faculty and students</a:t>
            </a:r>
            <a:endParaRPr/>
          </a:p>
          <a:p>
            <a:pPr marL="0" marR="0" lvl="0" indent="0" algn="l" rtl="0">
              <a:spcBef>
                <a:spcPts val="0"/>
              </a:spcBef>
              <a:spcAft>
                <a:spcPts val="0"/>
              </a:spcAft>
              <a:buNone/>
            </a:pPr>
            <a:endParaRPr/>
          </a:p>
        </p:txBody>
      </p:sp>
      <p:sp>
        <p:nvSpPr>
          <p:cNvPr id="229" name="Google Shape;229;g9fd6b241c3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Arial"/>
                <a:ea typeface="Arial"/>
                <a:cs typeface="Arial"/>
                <a:sym typeface="Arial"/>
              </a:rPr>
              <a:t>20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9b231245bc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9b231245bc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a11461a1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a11461a18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a11461a18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a11461a18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a11461a186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a11461a18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a11461a18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a11461a18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a11461a186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a11461a186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a11461a186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a11461a18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a11461a186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a11461a18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a11461a186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a11461a186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9fb355573c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9fb355573c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a11461a186_1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First introduction to EquatIO was 2 years ago at AHG-where I was specifically looking for a way to help faculty make math classes accessible. </a:t>
            </a:r>
            <a:endParaRPr/>
          </a:p>
          <a:p>
            <a:pPr marL="0" lvl="0" indent="0" algn="l" rtl="0">
              <a:spcBef>
                <a:spcPts val="0"/>
              </a:spcBef>
              <a:spcAft>
                <a:spcPts val="0"/>
              </a:spcAft>
              <a:buNone/>
            </a:pPr>
            <a:endParaRPr/>
          </a:p>
          <a:p>
            <a:pPr marL="0" lvl="0" indent="0" algn="l" rtl="0">
              <a:spcBef>
                <a:spcPts val="0"/>
              </a:spcBef>
              <a:spcAft>
                <a:spcPts val="0"/>
              </a:spcAft>
              <a:buNone/>
            </a:pPr>
            <a:r>
              <a:rPr lang="en"/>
              <a:t>Not everyone speaks math-didn’t apply to just instructional designers-not all of our math professors were proficient with math languages like LaTex etc. I needed an easy way for faculty to make math accessible for their students.  EquatIO made this possible-it was easy for faculty and for students.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200" i="1"/>
          </a:p>
        </p:txBody>
      </p:sp>
      <p:sp>
        <p:nvSpPr>
          <p:cNvPr id="308" name="Google Shape;308;ga11461a186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a4a94890a6_17_6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HigherEd</a:t>
            </a:r>
            <a:endParaRPr/>
          </a:p>
        </p:txBody>
      </p:sp>
      <p:sp>
        <p:nvSpPr>
          <p:cNvPr id="314" name="Google Shape;314;ga4a94890a6_17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b231245bc_0_6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HigherEd</a:t>
            </a:r>
            <a:endParaRPr/>
          </a:p>
        </p:txBody>
      </p:sp>
      <p:sp>
        <p:nvSpPr>
          <p:cNvPr id="106" name="Google Shape;106;g9b231245bc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b231245bc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9b231245bc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a4a9488e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a4a9488e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4a9488ec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a4a9488ec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a4a9488ec8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a4a9488ec8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a4a9488ec8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a4a9488ec8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1583342"/>
            <a:ext cx="7772400" cy="1159856"/>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1" name="Google Shape;11;p2"/>
          <p:cNvSpPr txBox="1">
            <a:spLocks noGrp="1"/>
          </p:cNvSpPr>
          <p:nvPr>
            <p:ph type="subTitle" idx="1"/>
          </p:nvPr>
        </p:nvSpPr>
        <p:spPr>
          <a:xfrm>
            <a:off x="685800" y="2840054"/>
            <a:ext cx="7772400" cy="784738"/>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2"/>
              </a:buClr>
              <a:buSzPts val="3000"/>
              <a:buNone/>
              <a:defRPr>
                <a:solidFill>
                  <a:schemeClr val="dk2"/>
                </a:solidFill>
              </a:defRPr>
            </a:lvl1pPr>
            <a:lvl2pPr lvl="1" algn="ctr">
              <a:spcBef>
                <a:spcPts val="0"/>
              </a:spcBef>
              <a:spcAft>
                <a:spcPts val="0"/>
              </a:spcAft>
              <a:buClr>
                <a:schemeClr val="dk2"/>
              </a:buClr>
              <a:buSzPts val="3000"/>
              <a:buNone/>
              <a:defRPr sz="3000">
                <a:solidFill>
                  <a:schemeClr val="dk2"/>
                </a:solidFill>
              </a:defRPr>
            </a:lvl2pPr>
            <a:lvl3pPr lvl="2" algn="ctr">
              <a:spcBef>
                <a:spcPts val="0"/>
              </a:spcBef>
              <a:spcAft>
                <a:spcPts val="0"/>
              </a:spcAft>
              <a:buClr>
                <a:schemeClr val="dk2"/>
              </a:buClr>
              <a:buSzPts val="3000"/>
              <a:buNone/>
              <a:defRPr sz="3000">
                <a:solidFill>
                  <a:schemeClr val="dk2"/>
                </a:solidFill>
              </a:defRPr>
            </a:lvl3pPr>
            <a:lvl4pPr lvl="3" algn="ctr">
              <a:spcBef>
                <a:spcPts val="0"/>
              </a:spcBef>
              <a:spcAft>
                <a:spcPts val="0"/>
              </a:spcAft>
              <a:buClr>
                <a:schemeClr val="dk2"/>
              </a:buClr>
              <a:buSzPts val="3000"/>
              <a:buNone/>
              <a:defRPr sz="3000">
                <a:solidFill>
                  <a:schemeClr val="dk2"/>
                </a:solidFill>
              </a:defRPr>
            </a:lvl4pPr>
            <a:lvl5pPr lvl="4" algn="ctr">
              <a:spcBef>
                <a:spcPts val="0"/>
              </a:spcBef>
              <a:spcAft>
                <a:spcPts val="0"/>
              </a:spcAft>
              <a:buClr>
                <a:schemeClr val="dk2"/>
              </a:buClr>
              <a:buSzPts val="3000"/>
              <a:buNone/>
              <a:defRPr sz="3000">
                <a:solidFill>
                  <a:schemeClr val="dk2"/>
                </a:solidFill>
              </a:defRPr>
            </a:lvl5pPr>
            <a:lvl6pPr lvl="5" algn="ctr">
              <a:spcBef>
                <a:spcPts val="0"/>
              </a:spcBef>
              <a:spcAft>
                <a:spcPts val="0"/>
              </a:spcAft>
              <a:buClr>
                <a:schemeClr val="dk2"/>
              </a:buClr>
              <a:buSzPts val="3000"/>
              <a:buNone/>
              <a:defRPr sz="3000">
                <a:solidFill>
                  <a:schemeClr val="dk2"/>
                </a:solidFill>
              </a:defRPr>
            </a:lvl6pPr>
            <a:lvl7pPr lvl="6" algn="ctr">
              <a:spcBef>
                <a:spcPts val="0"/>
              </a:spcBef>
              <a:spcAft>
                <a:spcPts val="0"/>
              </a:spcAft>
              <a:buClr>
                <a:schemeClr val="dk2"/>
              </a:buClr>
              <a:buSzPts val="3000"/>
              <a:buNone/>
              <a:defRPr sz="3000">
                <a:solidFill>
                  <a:schemeClr val="dk2"/>
                </a:solidFill>
              </a:defRPr>
            </a:lvl7pPr>
            <a:lvl8pPr lvl="7" algn="ctr">
              <a:spcBef>
                <a:spcPts val="0"/>
              </a:spcBef>
              <a:spcAft>
                <a:spcPts val="0"/>
              </a:spcAft>
              <a:buClr>
                <a:schemeClr val="dk2"/>
              </a:buClr>
              <a:buSzPts val="3000"/>
              <a:buNone/>
              <a:defRPr sz="3000">
                <a:solidFill>
                  <a:schemeClr val="dk2"/>
                </a:solidFill>
              </a:defRPr>
            </a:lvl8pPr>
            <a:lvl9pPr lvl="8" algn="ctr">
              <a:spcBef>
                <a:spcPts val="0"/>
              </a:spcBef>
              <a:spcAft>
                <a:spcPts val="0"/>
              </a:spcAft>
              <a:buClr>
                <a:schemeClr val="dk2"/>
              </a:buClr>
              <a:buSzPts val="3000"/>
              <a:buNone/>
              <a:defRPr sz="3000">
                <a:solidFill>
                  <a:schemeClr val="dk2"/>
                </a:solidFill>
              </a:defRPr>
            </a:lvl9pPr>
          </a:lstStyle>
          <a:p>
            <a:endParaRPr/>
          </a:p>
        </p:txBody>
      </p:sp>
      <p:sp>
        <p:nvSpPr>
          <p:cNvPr id="12" name="Google Shape;12;p2"/>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4" name="Google Shape;44;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sp>
        <p:nvSpPr>
          <p:cNvPr id="46" name="Google Shape;4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 name="Google Shape;4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8" name="Google Shape;4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 name="Google Shape;51;p1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52" name="Google Shape;52;p1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53" name="Google Shape;53;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7"/>
        <p:cNvGrpSpPr/>
        <p:nvPr/>
      </p:nvGrpSpPr>
      <p:grpSpPr>
        <a:xfrm>
          <a:off x="0" y="0"/>
          <a:ext cx="0" cy="0"/>
          <a:chOff x="0" y="0"/>
          <a:chExt cx="0" cy="0"/>
        </a:xfrm>
      </p:grpSpPr>
      <p:sp>
        <p:nvSpPr>
          <p:cNvPr id="58" name="Google Shape;58;p1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9" name="Google Shape;59;p1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0" name="Google Shape;6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63" name="Google Shape;6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4"/>
        <p:cNvGrpSpPr/>
        <p:nvPr/>
      </p:nvGrpSpPr>
      <p:grpSpPr>
        <a:xfrm>
          <a:off x="0" y="0"/>
          <a:ext cx="0" cy="0"/>
          <a:chOff x="0" y="0"/>
          <a:chExt cx="0" cy="0"/>
        </a:xfrm>
      </p:grpSpPr>
      <p:sp>
        <p:nvSpPr>
          <p:cNvPr id="65" name="Google Shape;65;p2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7" name="Google Shape;67;p2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8" name="Google Shape;68;p2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9" name="Google Shape;6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2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72" name="Google Shape;7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3"/>
        <p:cNvGrpSpPr/>
        <p:nvPr/>
      </p:nvGrpSpPr>
      <p:grpSpPr>
        <a:xfrm>
          <a:off x="0" y="0"/>
          <a:ext cx="0" cy="0"/>
          <a:chOff x="0" y="0"/>
          <a:chExt cx="0" cy="0"/>
        </a:xfrm>
      </p:grpSpPr>
      <p:sp>
        <p:nvSpPr>
          <p:cNvPr id="74" name="Google Shape;74;p22"/>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5" name="Google Shape;75;p22"/>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76" name="Google Shape;7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
        <p:nvSpPr>
          <p:cNvPr id="78" name="Google Shape;78;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05978"/>
            <a:ext cx="8229600" cy="85725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 name="Google Shape;15;p3"/>
          <p:cNvSpPr txBox="1">
            <a:spLocks noGrp="1"/>
          </p:cNvSpPr>
          <p:nvPr>
            <p:ph type="body" idx="1"/>
          </p:nvPr>
        </p:nvSpPr>
        <p:spPr>
          <a:xfrm>
            <a:off x="457200" y="1200150"/>
            <a:ext cx="8229600" cy="3725681"/>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6" name="Google Shape;16;p3"/>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57200" y="205978"/>
            <a:ext cx="8229600" cy="85725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9" name="Google Shape;19;p4"/>
          <p:cNvSpPr txBox="1">
            <a:spLocks noGrp="1"/>
          </p:cNvSpPr>
          <p:nvPr>
            <p:ph type="body" idx="1"/>
          </p:nvPr>
        </p:nvSpPr>
        <p:spPr>
          <a:xfrm>
            <a:off x="457200" y="1200150"/>
            <a:ext cx="3994526" cy="3725681"/>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 name="Google Shape;20;p4"/>
          <p:cNvSpPr txBox="1">
            <a:spLocks noGrp="1"/>
          </p:cNvSpPr>
          <p:nvPr>
            <p:ph type="body" idx="2"/>
          </p:nvPr>
        </p:nvSpPr>
        <p:spPr>
          <a:xfrm>
            <a:off x="4692274" y="1200150"/>
            <a:ext cx="3994526" cy="3725681"/>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1" name="Google Shape;21;p4"/>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57200" y="205978"/>
            <a:ext cx="8229600" cy="85725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4" name="Google Shape;24;p5"/>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
        <p:cNvGrpSpPr/>
        <p:nvPr/>
      </p:nvGrpSpPr>
      <p:grpSpPr>
        <a:xfrm>
          <a:off x="0" y="0"/>
          <a:ext cx="0" cy="0"/>
          <a:chOff x="0" y="0"/>
          <a:chExt cx="0" cy="0"/>
        </a:xfrm>
      </p:grpSpPr>
      <p:sp>
        <p:nvSpPr>
          <p:cNvPr id="26" name="Google Shape;26;p6"/>
          <p:cNvSpPr txBox="1">
            <a:spLocks noGrp="1"/>
          </p:cNvSpPr>
          <p:nvPr>
            <p:ph type="body" idx="1"/>
          </p:nvPr>
        </p:nvSpPr>
        <p:spPr>
          <a:xfrm>
            <a:off x="457200" y="4406309"/>
            <a:ext cx="8229600" cy="51952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27" name="Google Shape;27;p6"/>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7"/>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39" name="Google Shape;39;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0" name="Google Shape;40;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1" name="Google Shape;41;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600"/>
              <a:buNone/>
              <a:defRPr sz="3600" b="1">
                <a:solidFill>
                  <a:schemeClr val="dk1"/>
                </a:solidFill>
              </a:defRPr>
            </a:lvl1pPr>
            <a:lvl2pPr lvl="1">
              <a:spcBef>
                <a:spcPts val="0"/>
              </a:spcBef>
              <a:spcAft>
                <a:spcPts val="0"/>
              </a:spcAft>
              <a:buClr>
                <a:schemeClr val="dk1"/>
              </a:buClr>
              <a:buSzPts val="3600"/>
              <a:buNone/>
              <a:defRPr sz="3600" b="1">
                <a:solidFill>
                  <a:schemeClr val="dk1"/>
                </a:solidFill>
              </a:defRPr>
            </a:lvl2pPr>
            <a:lvl3pPr lvl="2">
              <a:spcBef>
                <a:spcPts val="0"/>
              </a:spcBef>
              <a:spcAft>
                <a:spcPts val="0"/>
              </a:spcAft>
              <a:buClr>
                <a:schemeClr val="dk1"/>
              </a:buClr>
              <a:buSzPts val="3600"/>
              <a:buNone/>
              <a:defRPr sz="3600" b="1">
                <a:solidFill>
                  <a:schemeClr val="dk1"/>
                </a:solidFill>
              </a:defRPr>
            </a:lvl3pPr>
            <a:lvl4pPr lvl="3">
              <a:spcBef>
                <a:spcPts val="0"/>
              </a:spcBef>
              <a:spcAft>
                <a:spcPts val="0"/>
              </a:spcAft>
              <a:buClr>
                <a:schemeClr val="dk1"/>
              </a:buClr>
              <a:buSzPts val="3600"/>
              <a:buNone/>
              <a:defRPr sz="3600" b="1">
                <a:solidFill>
                  <a:schemeClr val="dk1"/>
                </a:solidFill>
              </a:defRPr>
            </a:lvl4pPr>
            <a:lvl5pPr lvl="4">
              <a:spcBef>
                <a:spcPts val="0"/>
              </a:spcBef>
              <a:spcAft>
                <a:spcPts val="0"/>
              </a:spcAft>
              <a:buClr>
                <a:schemeClr val="dk1"/>
              </a:buClr>
              <a:buSzPts val="3600"/>
              <a:buNone/>
              <a:defRPr sz="3600" b="1">
                <a:solidFill>
                  <a:schemeClr val="dk1"/>
                </a:solidFill>
              </a:defRPr>
            </a:lvl5pPr>
            <a:lvl6pPr lvl="5">
              <a:spcBef>
                <a:spcPts val="0"/>
              </a:spcBef>
              <a:spcAft>
                <a:spcPts val="0"/>
              </a:spcAft>
              <a:buClr>
                <a:schemeClr val="dk1"/>
              </a:buClr>
              <a:buSzPts val="3600"/>
              <a:buNone/>
              <a:defRPr sz="3600" b="1">
                <a:solidFill>
                  <a:schemeClr val="dk1"/>
                </a:solidFill>
              </a:defRPr>
            </a:lvl6pPr>
            <a:lvl7pPr lvl="6">
              <a:spcBef>
                <a:spcPts val="0"/>
              </a:spcBef>
              <a:spcAft>
                <a:spcPts val="0"/>
              </a:spcAft>
              <a:buClr>
                <a:schemeClr val="dk1"/>
              </a:buClr>
              <a:buSzPts val="3600"/>
              <a:buNone/>
              <a:defRPr sz="3600" b="1">
                <a:solidFill>
                  <a:schemeClr val="dk1"/>
                </a:solidFill>
              </a:defRPr>
            </a:lvl7pPr>
            <a:lvl8pPr lvl="7">
              <a:spcBef>
                <a:spcPts val="0"/>
              </a:spcBef>
              <a:spcAft>
                <a:spcPts val="0"/>
              </a:spcAft>
              <a:buClr>
                <a:schemeClr val="dk1"/>
              </a:buClr>
              <a:buSzPts val="3600"/>
              <a:buNone/>
              <a:defRPr sz="3600" b="1">
                <a:solidFill>
                  <a:schemeClr val="dk1"/>
                </a:solidFill>
              </a:defRPr>
            </a:lvl8pPr>
            <a:lvl9pPr lvl="8">
              <a:spcBef>
                <a:spcPts val="0"/>
              </a:spcBef>
              <a:spcAft>
                <a:spcPts val="0"/>
              </a:spcAft>
              <a:buClr>
                <a:schemeClr val="dk1"/>
              </a:buClr>
              <a:buSzPts val="3600"/>
              <a:buNone/>
              <a:defRPr sz="3600" b="1">
                <a:solidFill>
                  <a:schemeClr val="dk1"/>
                </a:solidFill>
              </a:defRPr>
            </a:lvl9pPr>
          </a:lstStyle>
          <a:p>
            <a:endParaRPr/>
          </a:p>
        </p:txBody>
      </p:sp>
      <p:sp>
        <p:nvSpPr>
          <p:cNvPr id="7" name="Google Shape;7;p1"/>
          <p:cNvSpPr txBox="1">
            <a:spLocks noGrp="1"/>
          </p:cNvSpPr>
          <p:nvPr>
            <p:ph type="body" idx="1"/>
          </p:nvPr>
        </p:nvSpPr>
        <p:spPr>
          <a:xfrm>
            <a:off x="457200" y="1200150"/>
            <a:ext cx="8229600" cy="3725681"/>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Char char="●"/>
              <a:defRPr sz="3000">
                <a:solidFill>
                  <a:schemeClr val="dk1"/>
                </a:solidFill>
              </a:defRPr>
            </a:lvl1pPr>
            <a:lvl2pPr marL="914400" lvl="1" indent="-381000">
              <a:spcBef>
                <a:spcPts val="0"/>
              </a:spcBef>
              <a:spcAft>
                <a:spcPts val="0"/>
              </a:spcAft>
              <a:buClr>
                <a:schemeClr val="dk1"/>
              </a:buClr>
              <a:buSzPts val="2400"/>
              <a:buChar char="○"/>
              <a:defRPr sz="2400">
                <a:solidFill>
                  <a:schemeClr val="dk1"/>
                </a:solidFill>
              </a:defRPr>
            </a:lvl2pPr>
            <a:lvl3pPr marL="1371600" lvl="2" indent="-381000">
              <a:spcBef>
                <a:spcPts val="0"/>
              </a:spcBef>
              <a:spcAft>
                <a:spcPts val="0"/>
              </a:spcAft>
              <a:buClr>
                <a:schemeClr val="dk1"/>
              </a:buClr>
              <a:buSzPts val="2400"/>
              <a:buChar char="■"/>
              <a:defRPr sz="2400">
                <a:solidFill>
                  <a:schemeClr val="dk1"/>
                </a:solidFill>
              </a:defRPr>
            </a:lvl3pPr>
            <a:lvl4pPr marL="1828800" lvl="3" indent="-342900">
              <a:spcBef>
                <a:spcPts val="0"/>
              </a:spcBef>
              <a:spcAft>
                <a:spcPts val="0"/>
              </a:spcAft>
              <a:buClr>
                <a:schemeClr val="dk1"/>
              </a:buClr>
              <a:buSzPts val="1800"/>
              <a:buChar char="●"/>
              <a:defRPr sz="1800">
                <a:solidFill>
                  <a:schemeClr val="dk1"/>
                </a:solidFill>
              </a:defRPr>
            </a:lvl4pPr>
            <a:lvl5pPr marL="2286000" lvl="4" indent="-342900">
              <a:spcBef>
                <a:spcPts val="0"/>
              </a:spcBef>
              <a:spcAft>
                <a:spcPts val="0"/>
              </a:spcAft>
              <a:buClr>
                <a:schemeClr val="dk1"/>
              </a:buClr>
              <a:buSzPts val="1800"/>
              <a:buChar char="○"/>
              <a:defRPr sz="1800">
                <a:solidFill>
                  <a:schemeClr val="dk1"/>
                </a:solidFill>
              </a:defRPr>
            </a:lvl5pPr>
            <a:lvl6pPr marL="2743200" lvl="5" indent="-342900">
              <a:spcBef>
                <a:spcPts val="0"/>
              </a:spcBef>
              <a:spcAft>
                <a:spcPts val="0"/>
              </a:spcAft>
              <a:buClr>
                <a:schemeClr val="dk1"/>
              </a:buClr>
              <a:buSzPts val="1800"/>
              <a:buChar char="■"/>
              <a:defRPr sz="1800">
                <a:solidFill>
                  <a:schemeClr val="dk1"/>
                </a:solidFill>
              </a:defRPr>
            </a:lvl6pPr>
            <a:lvl7pPr marL="3200400" lvl="6" indent="-342900">
              <a:spcBef>
                <a:spcPts val="0"/>
              </a:spcBef>
              <a:spcAft>
                <a:spcPts val="0"/>
              </a:spcAft>
              <a:buClr>
                <a:schemeClr val="dk1"/>
              </a:buClr>
              <a:buSzPts val="1800"/>
              <a:buChar char="●"/>
              <a:defRPr sz="1800">
                <a:solidFill>
                  <a:schemeClr val="dk1"/>
                </a:solidFill>
              </a:defRPr>
            </a:lvl7pPr>
            <a:lvl8pPr marL="3657600" lvl="7" indent="-342900">
              <a:spcBef>
                <a:spcPts val="0"/>
              </a:spcBef>
              <a:spcAft>
                <a:spcPts val="0"/>
              </a:spcAft>
              <a:buClr>
                <a:schemeClr val="dk1"/>
              </a:buClr>
              <a:buSzPts val="1800"/>
              <a:buChar char="○"/>
              <a:defRPr sz="1800">
                <a:solidFill>
                  <a:schemeClr val="dk1"/>
                </a:solidFill>
              </a:defRPr>
            </a:lvl8pPr>
            <a:lvl9pPr marL="4114800" lvl="8" indent="-342900">
              <a:spcBef>
                <a:spcPts val="0"/>
              </a:spcBef>
              <a:spcAft>
                <a:spcPts val="0"/>
              </a:spcAft>
              <a:buClr>
                <a:schemeClr val="dk1"/>
              </a:buClr>
              <a:buSzPts val="1800"/>
              <a:buChar char="■"/>
              <a:defRPr sz="1800">
                <a:solidFill>
                  <a:schemeClr val="dk1"/>
                </a:solidFill>
              </a:defRPr>
            </a:lvl9pPr>
          </a:lstStyle>
          <a:p>
            <a:endParaRPr/>
          </a:p>
        </p:txBody>
      </p:sp>
      <p:sp>
        <p:nvSpPr>
          <p:cNvPr id="8" name="Google Shape;8;p1"/>
          <p:cNvSpPr txBox="1">
            <a:spLocks noGrp="1"/>
          </p:cNvSpPr>
          <p:nvPr>
            <p:ph type="sldNum" idx="12"/>
          </p:nvPr>
        </p:nvSpPr>
        <p:spPr>
          <a:xfrm>
            <a:off x="8556791" y="4749851"/>
            <a:ext cx="548700" cy="393525"/>
          </a:xfrm>
          <a:prstGeom prst="rect">
            <a:avLst/>
          </a:prstGeom>
          <a:noFill/>
          <a:ln>
            <a:noFill/>
          </a:ln>
        </p:spPr>
        <p:txBody>
          <a:bodyPr spcFirstLastPara="1" wrap="square" lIns="91425" tIns="91425" rIns="91425" bIns="91425" anchor="ctr" anchorCtr="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4"/>
        <p:cNvGrpSpPr/>
        <p:nvPr/>
      </p:nvGrpSpPr>
      <p:grpSpPr>
        <a:xfrm>
          <a:off x="0" y="0"/>
          <a:ext cx="0" cy="0"/>
          <a:chOff x="0" y="0"/>
          <a:chExt cx="0" cy="0"/>
        </a:xfrm>
      </p:grpSpPr>
      <p:sp>
        <p:nvSpPr>
          <p:cNvPr id="35" name="Google Shape;35;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36" name="Google Shape;36;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37" name="Google Shape;37;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s://media.kpc.alaska.edu/media/A+Look+at+New+Features+in+EquatIO/0_yap6p2tu"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9.xml"/><Relationship Id="rId5" Type="http://schemas.openxmlformats.org/officeDocument/2006/relationships/image" Target="../media/image29.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9.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9.xml"/><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9.xml"/><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text.help/AHG20-Math"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pic>
        <p:nvPicPr>
          <p:cNvPr id="83" name="Google Shape;83;p24" descr="Texthelp Logo"/>
          <p:cNvPicPr preferRelativeResize="0"/>
          <p:nvPr/>
        </p:nvPicPr>
        <p:blipFill>
          <a:blip r:embed="rId4">
            <a:alphaModFix/>
          </a:blip>
          <a:stretch>
            <a:fillRect/>
          </a:stretch>
        </p:blipFill>
        <p:spPr>
          <a:xfrm>
            <a:off x="7682449" y="243225"/>
            <a:ext cx="1202751" cy="238300"/>
          </a:xfrm>
          <a:prstGeom prst="rect">
            <a:avLst/>
          </a:prstGeom>
          <a:noFill/>
          <a:ln>
            <a:noFill/>
          </a:ln>
        </p:spPr>
      </p:pic>
      <p:sp>
        <p:nvSpPr>
          <p:cNvPr id="85" name="Google Shape;85;p24"/>
          <p:cNvSpPr txBox="1">
            <a:spLocks noGrp="1"/>
          </p:cNvSpPr>
          <p:nvPr>
            <p:ph type="subTitle" idx="1"/>
          </p:nvPr>
        </p:nvSpPr>
        <p:spPr>
          <a:xfrm>
            <a:off x="311700" y="36725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solidFill>
                  <a:srgbClr val="000000"/>
                </a:solidFill>
                <a:latin typeface="Varela Round"/>
                <a:ea typeface="Varela Round"/>
                <a:cs typeface="Varela Round"/>
                <a:sym typeface="Varela Round"/>
              </a:rPr>
              <a:t>Rachel Kruzel - </a:t>
            </a:r>
            <a:r>
              <a:rPr lang="en" sz="2000" i="1" dirty="0">
                <a:solidFill>
                  <a:srgbClr val="000000"/>
                </a:solidFill>
                <a:latin typeface="Varela Round"/>
                <a:ea typeface="Varela Round"/>
                <a:cs typeface="Varela Round"/>
                <a:sym typeface="Varela Round"/>
              </a:rPr>
              <a:t>Texthelp</a:t>
            </a:r>
            <a:endParaRPr sz="2000" i="1" dirty="0">
              <a:solidFill>
                <a:srgbClr val="000000"/>
              </a:solidFill>
              <a:latin typeface="Varela Round"/>
              <a:ea typeface="Varela Round"/>
              <a:cs typeface="Varela Round"/>
              <a:sym typeface="Varela Round"/>
            </a:endParaRPr>
          </a:p>
          <a:p>
            <a:pPr marL="0" lvl="0" indent="0" algn="ctr" rtl="0">
              <a:spcBef>
                <a:spcPts val="0"/>
              </a:spcBef>
              <a:spcAft>
                <a:spcPts val="0"/>
              </a:spcAft>
              <a:buNone/>
            </a:pPr>
            <a:r>
              <a:rPr lang="en" sz="2000" dirty="0">
                <a:solidFill>
                  <a:srgbClr val="000000"/>
                </a:solidFill>
                <a:latin typeface="Varela Round"/>
                <a:ea typeface="Varela Round"/>
                <a:cs typeface="Varela Round"/>
                <a:sym typeface="Varela Round"/>
              </a:rPr>
              <a:t>Susan Kelmer - </a:t>
            </a:r>
            <a:r>
              <a:rPr lang="en" sz="2000" i="1" dirty="0">
                <a:solidFill>
                  <a:srgbClr val="000000"/>
                </a:solidFill>
                <a:latin typeface="Varela Round"/>
                <a:ea typeface="Varela Round"/>
                <a:cs typeface="Varela Round"/>
                <a:sym typeface="Varela Round"/>
              </a:rPr>
              <a:t>University of Colorado Boulder</a:t>
            </a:r>
            <a:endParaRPr sz="2000" i="1" dirty="0">
              <a:solidFill>
                <a:srgbClr val="000000"/>
              </a:solidFill>
              <a:latin typeface="Varela Round"/>
              <a:ea typeface="Varela Round"/>
              <a:cs typeface="Varela Round"/>
              <a:sym typeface="Varela Round"/>
            </a:endParaRPr>
          </a:p>
          <a:p>
            <a:pPr marL="0" lvl="0" indent="0" algn="ctr" rtl="0">
              <a:spcBef>
                <a:spcPts val="0"/>
              </a:spcBef>
              <a:spcAft>
                <a:spcPts val="0"/>
              </a:spcAft>
              <a:buNone/>
            </a:pPr>
            <a:r>
              <a:rPr lang="en" sz="2000" dirty="0">
                <a:solidFill>
                  <a:srgbClr val="000000"/>
                </a:solidFill>
                <a:latin typeface="Varela Round"/>
                <a:ea typeface="Varela Round"/>
                <a:cs typeface="Varela Round"/>
                <a:sym typeface="Varela Round"/>
              </a:rPr>
              <a:t>Jennifer Pedersen - </a:t>
            </a:r>
            <a:r>
              <a:rPr lang="en" sz="2000" i="1" dirty="0">
                <a:solidFill>
                  <a:srgbClr val="000000"/>
                </a:solidFill>
                <a:latin typeface="Varela Round"/>
                <a:ea typeface="Varela Round"/>
                <a:cs typeface="Varela Round"/>
                <a:sym typeface="Varela Round"/>
              </a:rPr>
              <a:t>University of Alaska Fairbanks</a:t>
            </a:r>
            <a:endParaRPr sz="2000" i="1" dirty="0">
              <a:solidFill>
                <a:srgbClr val="000000"/>
              </a:solidFill>
              <a:latin typeface="Varela Round"/>
              <a:ea typeface="Varela Round"/>
              <a:cs typeface="Varela Round"/>
              <a:sym typeface="Varela Round"/>
            </a:endParaRPr>
          </a:p>
        </p:txBody>
      </p:sp>
      <p:sp>
        <p:nvSpPr>
          <p:cNvPr id="84" name="Google Shape;84;p24"/>
          <p:cNvSpPr txBox="1">
            <a:spLocks noGrp="1"/>
          </p:cNvSpPr>
          <p:nvPr>
            <p:ph type="ctrTitle"/>
          </p:nvPr>
        </p:nvSpPr>
        <p:spPr>
          <a:xfrm>
            <a:off x="1102175" y="729250"/>
            <a:ext cx="7056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3200" dirty="0">
                <a:latin typeface="Varela Round"/>
                <a:ea typeface="Varela Round"/>
                <a:cs typeface="Varela Round"/>
                <a:sym typeface="Varela Round"/>
              </a:rPr>
              <a:t>Creating and Supporting Digital and Accessible Math Instruction in an Online Learning Environment</a:t>
            </a:r>
            <a:endParaRPr sz="3200" dirty="0">
              <a:latin typeface="Varela Round"/>
              <a:ea typeface="Varela Round"/>
              <a:cs typeface="Varela Round"/>
              <a:sym typeface="Varela Rou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sp>
        <p:nvSpPr>
          <p:cNvPr id="157" name="Google Shape;157;p33"/>
          <p:cNvSpPr txBox="1">
            <a:spLocks noGrp="1"/>
          </p:cNvSpPr>
          <p:nvPr>
            <p:ph type="body" idx="1"/>
          </p:nvPr>
        </p:nvSpPr>
        <p:spPr>
          <a:xfrm>
            <a:off x="2472025" y="1510275"/>
            <a:ext cx="6360300" cy="305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Open Sans"/>
                <a:ea typeface="Open Sans"/>
                <a:cs typeface="Open Sans"/>
                <a:sym typeface="Open Sans"/>
              </a:rPr>
              <a:t>An easy-to-use math and STEM editor - no math code or programming languages required</a:t>
            </a:r>
            <a:endParaRPr>
              <a:solidFill>
                <a:srgbClr val="000000"/>
              </a:solidFill>
              <a:latin typeface="Open Sans"/>
              <a:ea typeface="Open Sans"/>
              <a:cs typeface="Open Sans"/>
              <a:sym typeface="Open Sans"/>
            </a:endParaRPr>
          </a:p>
          <a:p>
            <a:pPr marL="0" lvl="0" indent="0" algn="l" rtl="0">
              <a:spcBef>
                <a:spcPts val="3000"/>
              </a:spcBef>
              <a:spcAft>
                <a:spcPts val="0"/>
              </a:spcAft>
              <a:buNone/>
            </a:pPr>
            <a:r>
              <a:rPr lang="en">
                <a:solidFill>
                  <a:srgbClr val="000000"/>
                </a:solidFill>
                <a:latin typeface="Open Sans"/>
                <a:ea typeface="Open Sans"/>
                <a:cs typeface="Open Sans"/>
                <a:sym typeface="Open Sans"/>
              </a:rPr>
              <a:t>Built on Universal Design for Learning (UDL) principles - increases accessibility and engagement across campus</a:t>
            </a:r>
            <a:endParaRPr>
              <a:solidFill>
                <a:srgbClr val="000000"/>
              </a:solidFill>
              <a:latin typeface="Open Sans"/>
              <a:ea typeface="Open Sans"/>
              <a:cs typeface="Open Sans"/>
              <a:sym typeface="Open Sans"/>
            </a:endParaRPr>
          </a:p>
          <a:p>
            <a:pPr marL="0" lvl="0" indent="0" algn="l" rtl="0">
              <a:spcBef>
                <a:spcPts val="1600"/>
              </a:spcBef>
              <a:spcAft>
                <a:spcPts val="1600"/>
              </a:spcAft>
              <a:buNone/>
            </a:pPr>
            <a:r>
              <a:rPr lang="en">
                <a:solidFill>
                  <a:srgbClr val="000000"/>
                </a:solidFill>
                <a:latin typeface="Open Sans"/>
                <a:ea typeface="Open Sans"/>
                <a:cs typeface="Open Sans"/>
                <a:sym typeface="Open Sans"/>
              </a:rPr>
              <a:t>Integrates seamlessly with Read&amp;Write and integrates in the common learning environments student engage with</a:t>
            </a:r>
            <a:endParaRPr>
              <a:solidFill>
                <a:srgbClr val="000000"/>
              </a:solidFill>
              <a:latin typeface="Open Sans"/>
              <a:ea typeface="Open Sans"/>
              <a:cs typeface="Open Sans"/>
              <a:sym typeface="Open Sans"/>
            </a:endParaRPr>
          </a:p>
        </p:txBody>
      </p:sp>
      <p:sp>
        <p:nvSpPr>
          <p:cNvPr id="156" name="Google Shape;156;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latin typeface="Varela Round"/>
                <a:ea typeface="Varela Round"/>
                <a:cs typeface="Varela Round"/>
                <a:sym typeface="Varela Round"/>
              </a:rPr>
              <a:t>What’s EquatIO?</a:t>
            </a:r>
            <a:endParaRPr>
              <a:solidFill>
                <a:srgbClr val="000000"/>
              </a:solidFill>
              <a:latin typeface="Varela Round"/>
              <a:ea typeface="Varela Round"/>
              <a:cs typeface="Varela Round"/>
              <a:sym typeface="Varela Rou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1"/>
        <p:cNvGrpSpPr/>
        <p:nvPr/>
      </p:nvGrpSpPr>
      <p:grpSpPr>
        <a:xfrm>
          <a:off x="0" y="0"/>
          <a:ext cx="0" cy="0"/>
          <a:chOff x="0" y="0"/>
          <a:chExt cx="0" cy="0"/>
        </a:xfrm>
      </p:grpSpPr>
      <p:pic>
        <p:nvPicPr>
          <p:cNvPr id="166" name="Google Shape;166;p34" descr="Texthelper holding beaker in hand"/>
          <p:cNvPicPr preferRelativeResize="0"/>
          <p:nvPr/>
        </p:nvPicPr>
        <p:blipFill>
          <a:blip r:embed="rId4">
            <a:alphaModFix/>
          </a:blip>
          <a:stretch>
            <a:fillRect/>
          </a:stretch>
        </p:blipFill>
        <p:spPr>
          <a:xfrm>
            <a:off x="5196142" y="3110075"/>
            <a:ext cx="2867151" cy="1879601"/>
          </a:xfrm>
          <a:prstGeom prst="rect">
            <a:avLst/>
          </a:prstGeom>
          <a:noFill/>
          <a:ln>
            <a:noFill/>
          </a:ln>
        </p:spPr>
      </p:pic>
      <p:pic>
        <p:nvPicPr>
          <p:cNvPr id="165" name="Google Shape;165;p34" descr="Texthelper holding a pencil in one hand and a calculator in the other"/>
          <p:cNvPicPr preferRelativeResize="0"/>
          <p:nvPr/>
        </p:nvPicPr>
        <p:blipFill>
          <a:blip r:embed="rId5">
            <a:alphaModFix/>
          </a:blip>
          <a:stretch>
            <a:fillRect/>
          </a:stretch>
        </p:blipFill>
        <p:spPr>
          <a:xfrm>
            <a:off x="989043" y="3054500"/>
            <a:ext cx="3036674" cy="1990749"/>
          </a:xfrm>
          <a:prstGeom prst="rect">
            <a:avLst/>
          </a:prstGeom>
          <a:noFill/>
          <a:ln>
            <a:noFill/>
          </a:ln>
        </p:spPr>
      </p:pic>
      <p:pic>
        <p:nvPicPr>
          <p:cNvPr id="162" name="Google Shape;162;p34" descr="Texthelp logo"/>
          <p:cNvPicPr preferRelativeResize="0"/>
          <p:nvPr/>
        </p:nvPicPr>
        <p:blipFill>
          <a:blip r:embed="rId6">
            <a:alphaModFix/>
          </a:blip>
          <a:stretch>
            <a:fillRect/>
          </a:stretch>
        </p:blipFill>
        <p:spPr>
          <a:xfrm>
            <a:off x="7924325" y="285775"/>
            <a:ext cx="895325" cy="177400"/>
          </a:xfrm>
          <a:prstGeom prst="rect">
            <a:avLst/>
          </a:prstGeom>
          <a:noFill/>
          <a:ln>
            <a:noFill/>
          </a:ln>
        </p:spPr>
      </p:pic>
      <p:sp>
        <p:nvSpPr>
          <p:cNvPr id="164" name="Google Shape;164;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0"/>
              </a:spcBef>
              <a:spcAft>
                <a:spcPts val="0"/>
              </a:spcAft>
              <a:buClr>
                <a:srgbClr val="FFFFFF"/>
              </a:buClr>
              <a:buSzPts val="2400"/>
              <a:buFont typeface="Varela Round"/>
              <a:buAutoNum type="arabicPeriod"/>
            </a:pPr>
            <a:r>
              <a:rPr lang="en" sz="2400">
                <a:solidFill>
                  <a:srgbClr val="FFFFFF"/>
                </a:solidFill>
                <a:latin typeface="Varela Round"/>
                <a:ea typeface="Varela Round"/>
                <a:cs typeface="Varela Round"/>
                <a:sym typeface="Varela Round"/>
              </a:rPr>
              <a:t>Accommodation Facilitation</a:t>
            </a:r>
            <a:endParaRPr sz="2400">
              <a:solidFill>
                <a:srgbClr val="FFFFFF"/>
              </a:solidFill>
              <a:latin typeface="Varela Round"/>
              <a:ea typeface="Varela Round"/>
              <a:cs typeface="Varela Round"/>
              <a:sym typeface="Varela Round"/>
            </a:endParaRPr>
          </a:p>
          <a:p>
            <a:pPr marL="457200" lvl="0" indent="-381000" algn="l" rtl="0">
              <a:lnSpc>
                <a:spcPct val="200000"/>
              </a:lnSpc>
              <a:spcBef>
                <a:spcPts val="0"/>
              </a:spcBef>
              <a:spcAft>
                <a:spcPts val="0"/>
              </a:spcAft>
              <a:buClr>
                <a:srgbClr val="FFFFFF"/>
              </a:buClr>
              <a:buSzPts val="2400"/>
              <a:buFont typeface="Varela Round"/>
              <a:buAutoNum type="arabicPeriod"/>
            </a:pPr>
            <a:r>
              <a:rPr lang="en" sz="2400">
                <a:solidFill>
                  <a:srgbClr val="FFFFFF"/>
                </a:solidFill>
                <a:latin typeface="Varela Round"/>
                <a:ea typeface="Varela Round"/>
                <a:cs typeface="Varela Round"/>
                <a:sym typeface="Varela Round"/>
              </a:rPr>
              <a:t>Creating Accessible Content</a:t>
            </a:r>
            <a:endParaRPr sz="2400">
              <a:solidFill>
                <a:srgbClr val="FFFFFF"/>
              </a:solidFill>
              <a:latin typeface="Varela Round"/>
              <a:ea typeface="Varela Round"/>
              <a:cs typeface="Varela Round"/>
              <a:sym typeface="Varela Round"/>
            </a:endParaRPr>
          </a:p>
          <a:p>
            <a:pPr marL="457200" lvl="0" indent="-381000" algn="l" rtl="0">
              <a:lnSpc>
                <a:spcPct val="100000"/>
              </a:lnSpc>
              <a:spcBef>
                <a:spcPts val="0"/>
              </a:spcBef>
              <a:spcAft>
                <a:spcPts val="0"/>
              </a:spcAft>
              <a:buClr>
                <a:srgbClr val="FFFFFF"/>
              </a:buClr>
              <a:buSzPts val="2400"/>
              <a:buFont typeface="Varela Round"/>
              <a:buAutoNum type="arabicPeriod"/>
            </a:pPr>
            <a:r>
              <a:rPr lang="en" sz="2400">
                <a:solidFill>
                  <a:srgbClr val="FFFFFF"/>
                </a:solidFill>
                <a:latin typeface="Varela Round"/>
                <a:ea typeface="Varela Round"/>
                <a:cs typeface="Varela Round"/>
                <a:sym typeface="Varela Round"/>
              </a:rPr>
              <a:t>Platform for Teaching Math &amp; STEM Content Digitally</a:t>
            </a:r>
            <a:endParaRPr sz="1600">
              <a:solidFill>
                <a:srgbClr val="FFFFFF"/>
              </a:solidFill>
            </a:endParaRPr>
          </a:p>
        </p:txBody>
      </p:sp>
      <p:sp>
        <p:nvSpPr>
          <p:cNvPr id="163" name="Google Shape;163;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FFFFFF"/>
                </a:solidFill>
                <a:latin typeface="Varela Round"/>
                <a:ea typeface="Varela Round"/>
                <a:cs typeface="Varela Round"/>
                <a:sym typeface="Varela Round"/>
              </a:rPr>
              <a:t>Three Ways It Supports Campuses</a:t>
            </a:r>
            <a:endParaRPr>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pic>
        <p:nvPicPr>
          <p:cNvPr id="172" name="Google Shape;172;p35" descr="Texthelp Logo"/>
          <p:cNvPicPr preferRelativeResize="0"/>
          <p:nvPr/>
        </p:nvPicPr>
        <p:blipFill>
          <a:blip r:embed="rId4">
            <a:alphaModFix/>
          </a:blip>
          <a:stretch>
            <a:fillRect/>
          </a:stretch>
        </p:blipFill>
        <p:spPr>
          <a:xfrm>
            <a:off x="7682449" y="243225"/>
            <a:ext cx="1202751" cy="238300"/>
          </a:xfrm>
          <a:prstGeom prst="rect">
            <a:avLst/>
          </a:prstGeom>
          <a:noFill/>
          <a:ln>
            <a:noFill/>
          </a:ln>
        </p:spPr>
      </p:pic>
      <p:pic>
        <p:nvPicPr>
          <p:cNvPr id="173" name="Google Shape;173;p35" descr="EquatIO interface with prediction tool open while equation is entered"/>
          <p:cNvPicPr preferRelativeResize="0"/>
          <p:nvPr/>
        </p:nvPicPr>
        <p:blipFill>
          <a:blip r:embed="rId5">
            <a:alphaModFix/>
          </a:blip>
          <a:stretch>
            <a:fillRect/>
          </a:stretch>
        </p:blipFill>
        <p:spPr>
          <a:xfrm>
            <a:off x="3663250" y="1248375"/>
            <a:ext cx="4484775" cy="2473225"/>
          </a:xfrm>
          <a:prstGeom prst="rect">
            <a:avLst/>
          </a:prstGeom>
          <a:noFill/>
          <a:ln>
            <a:noFill/>
          </a:ln>
        </p:spPr>
      </p:pic>
      <p:sp>
        <p:nvSpPr>
          <p:cNvPr id="171" name="Google Shape;171;p35"/>
          <p:cNvSpPr txBox="1">
            <a:spLocks noGrp="1"/>
          </p:cNvSpPr>
          <p:nvPr>
            <p:ph type="title" idx="4294967295"/>
          </p:nvPr>
        </p:nvSpPr>
        <p:spPr>
          <a:xfrm>
            <a:off x="87775" y="602450"/>
            <a:ext cx="3300000" cy="44358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4B4E53"/>
                </a:solidFill>
                <a:effectLst/>
                <a:uLnTx/>
                <a:uFillTx/>
                <a:latin typeface="Varela Round"/>
                <a:ea typeface="Varela Round"/>
                <a:cs typeface="Varela Round"/>
                <a:sym typeface="Varela Round"/>
              </a:rPr>
              <a:t>Accommodation Facilitation</a:t>
            </a:r>
            <a:br>
              <a:rPr kumimoji="0" lang="en-US" sz="1800" b="0" i="0" u="none" strike="noStrike" kern="0" cap="none" spc="0" normalizeH="0" baseline="0" noProof="0" dirty="0">
                <a:ln>
                  <a:noFill/>
                </a:ln>
                <a:solidFill>
                  <a:srgbClr val="4B4E53"/>
                </a:solidFill>
                <a:effectLst/>
                <a:uLnTx/>
                <a:uFillTx/>
                <a:latin typeface="Varela Round"/>
                <a:ea typeface="Varela Round"/>
                <a:cs typeface="Varela Round"/>
                <a:sym typeface="Varela Round"/>
              </a:rPr>
            </a:br>
            <a:endParaRPr kumimoji="0" lang="en-US" sz="1800" b="0" i="0" u="none" strike="noStrike" kern="0" cap="none" spc="0" normalizeH="0" baseline="0" noProof="0" dirty="0">
              <a:ln>
                <a:noFill/>
              </a:ln>
              <a:solidFill>
                <a:srgbClr val="4B4E53"/>
              </a:solidFill>
              <a:effectLst/>
              <a:uLnTx/>
              <a:uFillTx/>
              <a:latin typeface="Varela Round"/>
              <a:ea typeface="Varela Round"/>
              <a:cs typeface="Varela Round"/>
              <a:sym typeface="Varela Round"/>
            </a:endParaRPr>
          </a:p>
          <a:p>
            <a:pPr marL="457200" marR="0" lvl="0" indent="-355600" algn="l" defTabSz="914400" rtl="0" eaLnBrk="1" fontAlgn="auto" latinLnBrk="0" hangingPunct="1">
              <a:lnSpc>
                <a:spcPct val="150000"/>
              </a:lnSpc>
              <a:spcBef>
                <a:spcPts val="0"/>
              </a:spcBef>
              <a:spcAft>
                <a:spcPts val="0"/>
              </a:spcAft>
              <a:buClr>
                <a:srgbClr val="4B4E53"/>
              </a:buClr>
              <a:buSzPts val="2000"/>
              <a:buFont typeface="Varela Round"/>
              <a:buChar char="✔"/>
              <a:tabLst/>
              <a:defRPr/>
            </a:pPr>
            <a:r>
              <a:rPr kumimoji="0" lang="en-US" sz="2000" b="0" i="0" u="none" strike="noStrike" kern="0" cap="none" spc="0" normalizeH="0" baseline="0" noProof="0" dirty="0">
                <a:ln>
                  <a:noFill/>
                </a:ln>
                <a:solidFill>
                  <a:srgbClr val="4B4E53"/>
                </a:solidFill>
                <a:effectLst/>
                <a:uLnTx/>
                <a:uFillTx/>
                <a:latin typeface="Varela Round"/>
                <a:ea typeface="Varela Round"/>
                <a:cs typeface="Varela Round"/>
                <a:sym typeface="Varela Round"/>
              </a:rPr>
              <a:t>Reading STEM Content</a:t>
            </a:r>
          </a:p>
          <a:p>
            <a:pPr marL="457200" marR="0" lvl="0" indent="-355600" algn="l" defTabSz="914400" rtl="0" eaLnBrk="1" fontAlgn="auto" latinLnBrk="0" hangingPunct="1">
              <a:lnSpc>
                <a:spcPct val="150000"/>
              </a:lnSpc>
              <a:spcBef>
                <a:spcPts val="0"/>
              </a:spcBef>
              <a:spcAft>
                <a:spcPts val="0"/>
              </a:spcAft>
              <a:buClr>
                <a:srgbClr val="4B4E53"/>
              </a:buClr>
              <a:buSzPts val="2000"/>
              <a:buFont typeface="Varela Round"/>
              <a:buChar char="✔"/>
              <a:tabLst/>
              <a:defRPr/>
            </a:pPr>
            <a:r>
              <a:rPr kumimoji="0" lang="en-US" sz="2000" b="0" i="0" u="none" strike="noStrike" kern="0" cap="none" spc="0" normalizeH="0" baseline="0" noProof="0" dirty="0">
                <a:ln>
                  <a:noFill/>
                </a:ln>
                <a:solidFill>
                  <a:srgbClr val="4B4E53"/>
                </a:solidFill>
                <a:effectLst/>
                <a:uLnTx/>
                <a:uFillTx/>
                <a:latin typeface="Varela Round"/>
                <a:ea typeface="Varela Round"/>
                <a:cs typeface="Varela Round"/>
                <a:sym typeface="Varela Round"/>
              </a:rPr>
              <a:t>Creating STEM Content</a:t>
            </a:r>
          </a:p>
          <a:p>
            <a:pPr marL="457200" marR="0" lvl="0" indent="-355600" algn="l" defTabSz="914400" rtl="0" eaLnBrk="1" fontAlgn="auto" latinLnBrk="0" hangingPunct="1">
              <a:lnSpc>
                <a:spcPct val="150000"/>
              </a:lnSpc>
              <a:spcBef>
                <a:spcPts val="0"/>
              </a:spcBef>
              <a:spcAft>
                <a:spcPts val="0"/>
              </a:spcAft>
              <a:buClr>
                <a:srgbClr val="4B4E53"/>
              </a:buClr>
              <a:buSzPts val="2000"/>
              <a:buFont typeface="Varela Round"/>
              <a:buChar char="✔"/>
              <a:tabLst/>
              <a:defRPr/>
            </a:pPr>
            <a:r>
              <a:rPr kumimoji="0" lang="en-US" sz="2000" b="0" i="0" u="none" strike="noStrike" kern="0" cap="none" spc="0" normalizeH="0" baseline="0" noProof="0" dirty="0">
                <a:ln>
                  <a:noFill/>
                </a:ln>
                <a:solidFill>
                  <a:srgbClr val="4B4E53"/>
                </a:solidFill>
                <a:effectLst/>
                <a:uLnTx/>
                <a:uFillTx/>
                <a:latin typeface="Varela Round"/>
                <a:ea typeface="Varela Round"/>
                <a:cs typeface="Varela Round"/>
                <a:sym typeface="Varela Round"/>
              </a:rPr>
              <a:t>Proctors</a:t>
            </a:r>
          </a:p>
          <a:p>
            <a:pPr marL="914400" marR="0" lvl="1" indent="-355600" algn="l" defTabSz="914400" rtl="0" eaLnBrk="1" fontAlgn="auto" latinLnBrk="0" hangingPunct="1">
              <a:lnSpc>
                <a:spcPct val="150000"/>
              </a:lnSpc>
              <a:spcBef>
                <a:spcPts val="0"/>
              </a:spcBef>
              <a:spcAft>
                <a:spcPts val="0"/>
              </a:spcAft>
              <a:buClr>
                <a:srgbClr val="4B4E53"/>
              </a:buClr>
              <a:buSzPts val="2000"/>
              <a:buFont typeface="Varela Round"/>
              <a:buChar char="○"/>
              <a:tabLst/>
              <a:defRPr/>
            </a:pPr>
            <a:r>
              <a:rPr kumimoji="0" lang="en-US" sz="2000" b="0" i="0" u="none" strike="noStrike" kern="0" cap="none" spc="0" normalizeH="0" baseline="0" noProof="0" dirty="0">
                <a:ln>
                  <a:noFill/>
                </a:ln>
                <a:solidFill>
                  <a:srgbClr val="4B4E53"/>
                </a:solidFill>
                <a:effectLst/>
                <a:uLnTx/>
                <a:uFillTx/>
                <a:latin typeface="Varela Round"/>
                <a:ea typeface="Varela Round"/>
                <a:cs typeface="Varela Round"/>
                <a:sym typeface="Varela Round"/>
              </a:rPr>
              <a:t>Readers</a:t>
            </a:r>
          </a:p>
          <a:p>
            <a:pPr marL="914400" marR="0" lvl="1" indent="-355600" algn="l" defTabSz="914400" rtl="0" eaLnBrk="1" fontAlgn="auto" latinLnBrk="0" hangingPunct="1">
              <a:lnSpc>
                <a:spcPct val="150000"/>
              </a:lnSpc>
              <a:spcBef>
                <a:spcPts val="0"/>
              </a:spcBef>
              <a:spcAft>
                <a:spcPts val="0"/>
              </a:spcAft>
              <a:buClr>
                <a:srgbClr val="4B4E53"/>
              </a:buClr>
              <a:buSzPts val="2000"/>
              <a:buFont typeface="Varela Round"/>
              <a:buChar char="○"/>
              <a:tabLst/>
              <a:defRPr/>
            </a:pPr>
            <a:r>
              <a:rPr kumimoji="0" lang="en-US" sz="2000" b="0" i="0" u="none" strike="noStrike" kern="0" cap="none" spc="0" normalizeH="0" baseline="0" noProof="0" dirty="0">
                <a:ln>
                  <a:noFill/>
                </a:ln>
                <a:solidFill>
                  <a:srgbClr val="4B4E53"/>
                </a:solidFill>
                <a:effectLst/>
                <a:uLnTx/>
                <a:uFillTx/>
                <a:latin typeface="Varela Round"/>
                <a:ea typeface="Varela Round"/>
                <a:cs typeface="Varela Round"/>
                <a:sym typeface="Varela Round"/>
              </a:rPr>
              <a:t>Writers</a:t>
            </a:r>
          </a:p>
          <a:p>
            <a:pPr marL="45720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4B4E53"/>
              </a:solidFill>
              <a:effectLst/>
              <a:uLnTx/>
              <a:uFillTx/>
              <a:latin typeface="Varela Round"/>
              <a:ea typeface="Varela Round"/>
              <a:cs typeface="Varela Round"/>
              <a:sym typeface="Varela Rou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7"/>
        <p:cNvGrpSpPr/>
        <p:nvPr/>
      </p:nvGrpSpPr>
      <p:grpSpPr>
        <a:xfrm>
          <a:off x="0" y="0"/>
          <a:ext cx="0" cy="0"/>
          <a:chOff x="0" y="0"/>
          <a:chExt cx="0" cy="0"/>
        </a:xfrm>
      </p:grpSpPr>
      <p:pic>
        <p:nvPicPr>
          <p:cNvPr id="179" name="Google Shape;179;p36" descr="Texthelp Logo"/>
          <p:cNvPicPr preferRelativeResize="0"/>
          <p:nvPr/>
        </p:nvPicPr>
        <p:blipFill>
          <a:blip r:embed="rId4">
            <a:alphaModFix/>
          </a:blip>
          <a:stretch>
            <a:fillRect/>
          </a:stretch>
        </p:blipFill>
        <p:spPr>
          <a:xfrm>
            <a:off x="7682449" y="243225"/>
            <a:ext cx="1202751" cy="238300"/>
          </a:xfrm>
          <a:prstGeom prst="rect">
            <a:avLst/>
          </a:prstGeom>
          <a:noFill/>
          <a:ln>
            <a:noFill/>
          </a:ln>
        </p:spPr>
      </p:pic>
      <p:pic>
        <p:nvPicPr>
          <p:cNvPr id="180" name="Google Shape;180;p36" descr="Texhelp interface with screenshot of equation being taken onscreen allowing the user to select the dropdown menu to Copy the Math Equation as LaTex or Copy as MathML"/>
          <p:cNvPicPr preferRelativeResize="0"/>
          <p:nvPr/>
        </p:nvPicPr>
        <p:blipFill>
          <a:blip r:embed="rId5">
            <a:alphaModFix/>
          </a:blip>
          <a:stretch>
            <a:fillRect/>
          </a:stretch>
        </p:blipFill>
        <p:spPr>
          <a:xfrm>
            <a:off x="3623325" y="949900"/>
            <a:ext cx="4469350" cy="2976100"/>
          </a:xfrm>
          <a:prstGeom prst="rect">
            <a:avLst/>
          </a:prstGeom>
          <a:noFill/>
          <a:ln>
            <a:noFill/>
          </a:ln>
        </p:spPr>
      </p:pic>
      <p:sp>
        <p:nvSpPr>
          <p:cNvPr id="178" name="Google Shape;178;p36"/>
          <p:cNvSpPr txBox="1">
            <a:spLocks noGrp="1"/>
          </p:cNvSpPr>
          <p:nvPr>
            <p:ph type="title" idx="4294967295"/>
          </p:nvPr>
        </p:nvSpPr>
        <p:spPr>
          <a:xfrm>
            <a:off x="70225" y="602450"/>
            <a:ext cx="3060000" cy="43479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4B4E53"/>
                </a:solidFill>
                <a:effectLst/>
                <a:uLnTx/>
                <a:uFillTx/>
                <a:latin typeface="Varela Round"/>
                <a:ea typeface="Varela Round"/>
                <a:cs typeface="Varela Round"/>
                <a:sym typeface="Varela Round"/>
              </a:rPr>
              <a:t>Creating Accessible Content</a:t>
            </a:r>
            <a:endParaRPr kumimoji="0" lang="en-US" sz="1800" b="0" i="0" u="none" strike="noStrike" kern="0" cap="none" spc="0" normalizeH="0" baseline="0" noProof="0" dirty="0">
              <a:ln>
                <a:noFill/>
              </a:ln>
              <a:solidFill>
                <a:srgbClr val="4B4E53"/>
              </a:solidFill>
              <a:effectLst/>
              <a:uLnTx/>
              <a:uFillTx/>
              <a:latin typeface="Varela Round"/>
              <a:ea typeface="Varela Round"/>
              <a:cs typeface="Varela Round"/>
              <a:sym typeface="Varela Round"/>
            </a:endParaRPr>
          </a:p>
          <a:p>
            <a:pPr marL="457200" marR="0" lvl="0" indent="-355600" algn="l" defTabSz="914400" rtl="0" eaLnBrk="1" fontAlgn="auto" latinLnBrk="0" hangingPunct="1">
              <a:lnSpc>
                <a:spcPct val="150000"/>
              </a:lnSpc>
              <a:spcBef>
                <a:spcPts val="0"/>
              </a:spcBef>
              <a:spcAft>
                <a:spcPts val="0"/>
              </a:spcAft>
              <a:buClr>
                <a:srgbClr val="4B4E53"/>
              </a:buClr>
              <a:buSzPts val="2000"/>
              <a:buFont typeface="Varela Round"/>
              <a:buChar char="✔"/>
              <a:tabLst/>
              <a:defRPr/>
            </a:pPr>
            <a:r>
              <a:rPr kumimoji="0" lang="en-US" sz="2000" b="0" i="0" u="none" strike="noStrike" kern="0" cap="none" spc="0" normalizeH="0" baseline="0" noProof="0" dirty="0">
                <a:ln>
                  <a:noFill/>
                </a:ln>
                <a:solidFill>
                  <a:srgbClr val="4B4E53"/>
                </a:solidFill>
                <a:effectLst/>
                <a:uLnTx/>
                <a:uFillTx/>
                <a:latin typeface="Varela Round"/>
                <a:ea typeface="Varela Round"/>
                <a:cs typeface="Varela Round"/>
                <a:sym typeface="Varela Round"/>
              </a:rPr>
              <a:t>Textbooks</a:t>
            </a:r>
          </a:p>
          <a:p>
            <a:pPr marL="914400" marR="0" lvl="1" indent="-355600" algn="l" defTabSz="914400" rtl="0" eaLnBrk="1" fontAlgn="auto" latinLnBrk="0" hangingPunct="1">
              <a:lnSpc>
                <a:spcPct val="150000"/>
              </a:lnSpc>
              <a:spcBef>
                <a:spcPts val="0"/>
              </a:spcBef>
              <a:spcAft>
                <a:spcPts val="0"/>
              </a:spcAft>
              <a:buClr>
                <a:srgbClr val="4B4E53"/>
              </a:buClr>
              <a:buSzPts val="2000"/>
              <a:buFont typeface="Varela Round"/>
              <a:buChar char="○"/>
              <a:tabLst/>
              <a:defRPr/>
            </a:pPr>
            <a:r>
              <a:rPr kumimoji="0" lang="en-US" sz="2000" b="0" i="0" u="none" strike="noStrike" kern="0" cap="none" spc="0" normalizeH="0" baseline="0" noProof="0" dirty="0">
                <a:ln>
                  <a:noFill/>
                </a:ln>
                <a:solidFill>
                  <a:srgbClr val="4B4E53"/>
                </a:solidFill>
                <a:effectLst/>
                <a:uLnTx/>
                <a:uFillTx/>
                <a:latin typeface="Varela Round"/>
                <a:ea typeface="Varela Round"/>
                <a:cs typeface="Varela Round"/>
                <a:sym typeface="Varela Round"/>
              </a:rPr>
              <a:t>Assessments</a:t>
            </a:r>
          </a:p>
          <a:p>
            <a:pPr marL="914400" marR="0" lvl="1" indent="-355600" algn="l" defTabSz="914400" rtl="0" eaLnBrk="1" fontAlgn="auto" latinLnBrk="0" hangingPunct="1">
              <a:lnSpc>
                <a:spcPct val="150000"/>
              </a:lnSpc>
              <a:spcBef>
                <a:spcPts val="0"/>
              </a:spcBef>
              <a:spcAft>
                <a:spcPts val="0"/>
              </a:spcAft>
              <a:buClr>
                <a:srgbClr val="4B4E53"/>
              </a:buClr>
              <a:buSzPts val="2000"/>
              <a:buFont typeface="Varela Round"/>
              <a:buChar char="○"/>
              <a:tabLst/>
              <a:defRPr/>
            </a:pPr>
            <a:r>
              <a:rPr kumimoji="0" lang="en-US" sz="2000" b="0" i="0" u="none" strike="noStrike" kern="0" cap="none" spc="0" normalizeH="0" baseline="0" noProof="0" dirty="0">
                <a:ln>
                  <a:noFill/>
                </a:ln>
                <a:solidFill>
                  <a:srgbClr val="4B4E53"/>
                </a:solidFill>
                <a:effectLst/>
                <a:uLnTx/>
                <a:uFillTx/>
                <a:latin typeface="Varela Round"/>
                <a:ea typeface="Varela Round"/>
                <a:cs typeface="Varela Round"/>
                <a:sym typeface="Varela Round"/>
              </a:rPr>
              <a:t>Assignments</a:t>
            </a:r>
          </a:p>
          <a:p>
            <a:pPr marL="457200" marR="0" lvl="0" indent="-355600" algn="l" defTabSz="914400" rtl="0" eaLnBrk="1" fontAlgn="auto" latinLnBrk="0" hangingPunct="1">
              <a:lnSpc>
                <a:spcPct val="150000"/>
              </a:lnSpc>
              <a:spcBef>
                <a:spcPts val="0"/>
              </a:spcBef>
              <a:spcAft>
                <a:spcPts val="0"/>
              </a:spcAft>
              <a:buClr>
                <a:srgbClr val="4B4E53"/>
              </a:buClr>
              <a:buSzPts val="2000"/>
              <a:buFont typeface="Varela Round"/>
              <a:buChar char="✔"/>
              <a:tabLst/>
              <a:defRPr/>
            </a:pPr>
            <a:r>
              <a:rPr kumimoji="0" lang="en-US" sz="2000" b="0" i="0" u="none" strike="noStrike" kern="0" cap="none" spc="0" normalizeH="0" baseline="0" noProof="0" dirty="0">
                <a:ln>
                  <a:noFill/>
                </a:ln>
                <a:solidFill>
                  <a:srgbClr val="4B4E53"/>
                </a:solidFill>
                <a:effectLst/>
                <a:uLnTx/>
                <a:uFillTx/>
                <a:latin typeface="Varela Round"/>
                <a:ea typeface="Varela Round"/>
                <a:cs typeface="Varela Round"/>
                <a:sym typeface="Varela Round"/>
              </a:rPr>
              <a:t>Proactive and Retroactive</a:t>
            </a:r>
          </a:p>
          <a:p>
            <a:pPr marL="457200" marR="0" lvl="0" indent="-355600" algn="l" defTabSz="914400" rtl="0" eaLnBrk="1" fontAlgn="auto" latinLnBrk="0" hangingPunct="1">
              <a:lnSpc>
                <a:spcPct val="150000"/>
              </a:lnSpc>
              <a:spcBef>
                <a:spcPts val="0"/>
              </a:spcBef>
              <a:spcAft>
                <a:spcPts val="0"/>
              </a:spcAft>
              <a:buClr>
                <a:srgbClr val="4B4E53"/>
              </a:buClr>
              <a:buSzPts val="2000"/>
              <a:buFont typeface="Varela Round"/>
              <a:buChar char="✔"/>
              <a:tabLst/>
              <a:defRPr/>
            </a:pPr>
            <a:r>
              <a:rPr kumimoji="0" lang="en-US" sz="2000" b="0" i="0" u="none" strike="noStrike" kern="0" cap="none" spc="0" normalizeH="0" baseline="0" noProof="0" dirty="0">
                <a:ln>
                  <a:noFill/>
                </a:ln>
                <a:solidFill>
                  <a:srgbClr val="4B4E53"/>
                </a:solidFill>
                <a:effectLst/>
                <a:uLnTx/>
                <a:uFillTx/>
                <a:latin typeface="Varela Round"/>
                <a:ea typeface="Varela Round"/>
                <a:cs typeface="Varela Round"/>
                <a:sym typeface="Varela Round"/>
              </a:rPr>
              <a:t>Remediation</a:t>
            </a:r>
          </a:p>
          <a:p>
            <a:pPr marL="457200" marR="0" lvl="0" indent="-355600" algn="l" defTabSz="914400" rtl="0" eaLnBrk="1" fontAlgn="auto" latinLnBrk="0" hangingPunct="1">
              <a:lnSpc>
                <a:spcPct val="150000"/>
              </a:lnSpc>
              <a:spcBef>
                <a:spcPts val="0"/>
              </a:spcBef>
              <a:spcAft>
                <a:spcPts val="0"/>
              </a:spcAft>
              <a:buClr>
                <a:srgbClr val="4B4E53"/>
              </a:buClr>
              <a:buSzPts val="2000"/>
              <a:buFont typeface="Varela Round"/>
              <a:buChar char="✔"/>
              <a:tabLst/>
              <a:defRPr/>
            </a:pPr>
            <a:r>
              <a:rPr kumimoji="0" lang="en-US" sz="2000" b="0" i="0" u="none" strike="noStrike" kern="0" cap="none" spc="0" normalizeH="0" baseline="0" noProof="0" dirty="0">
                <a:ln>
                  <a:noFill/>
                </a:ln>
                <a:solidFill>
                  <a:srgbClr val="4B4E53"/>
                </a:solidFill>
                <a:effectLst/>
                <a:uLnTx/>
                <a:uFillTx/>
                <a:latin typeface="Varela Round"/>
                <a:ea typeface="Varela Round"/>
                <a:cs typeface="Varela Round"/>
                <a:sym typeface="Varela Round"/>
              </a:rPr>
              <a:t>UDL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
        <p:cNvGrpSpPr/>
        <p:nvPr/>
      </p:nvGrpSpPr>
      <p:grpSpPr>
        <a:xfrm>
          <a:off x="0" y="0"/>
          <a:ext cx="0" cy="0"/>
          <a:chOff x="0" y="0"/>
          <a:chExt cx="0" cy="0"/>
        </a:xfrm>
      </p:grpSpPr>
      <p:pic>
        <p:nvPicPr>
          <p:cNvPr id="186" name="Google Shape;186;p37" descr="Texthelp Logo"/>
          <p:cNvPicPr preferRelativeResize="0"/>
          <p:nvPr/>
        </p:nvPicPr>
        <p:blipFill>
          <a:blip r:embed="rId4">
            <a:alphaModFix/>
          </a:blip>
          <a:stretch>
            <a:fillRect/>
          </a:stretch>
        </p:blipFill>
        <p:spPr>
          <a:xfrm>
            <a:off x="7682449" y="243225"/>
            <a:ext cx="1202751" cy="238300"/>
          </a:xfrm>
          <a:prstGeom prst="rect">
            <a:avLst/>
          </a:prstGeom>
          <a:noFill/>
          <a:ln>
            <a:noFill/>
          </a:ln>
        </p:spPr>
      </p:pic>
      <p:pic>
        <p:nvPicPr>
          <p:cNvPr id="187" name="Google Shape;187;p37" descr="EquatIO Interface within Canvas with handwriting recognition on screen"/>
          <p:cNvPicPr preferRelativeResize="0"/>
          <p:nvPr/>
        </p:nvPicPr>
        <p:blipFill>
          <a:blip r:embed="rId5">
            <a:alphaModFix/>
          </a:blip>
          <a:stretch>
            <a:fillRect/>
          </a:stretch>
        </p:blipFill>
        <p:spPr>
          <a:xfrm>
            <a:off x="3562024" y="913925"/>
            <a:ext cx="4618425" cy="3067575"/>
          </a:xfrm>
          <a:prstGeom prst="rect">
            <a:avLst/>
          </a:prstGeom>
          <a:noFill/>
          <a:ln>
            <a:noFill/>
          </a:ln>
        </p:spPr>
      </p:pic>
      <p:sp>
        <p:nvSpPr>
          <p:cNvPr id="185" name="Google Shape;185;p37"/>
          <p:cNvSpPr txBox="1">
            <a:spLocks noGrp="1"/>
          </p:cNvSpPr>
          <p:nvPr>
            <p:ph type="title" idx="4294967295"/>
          </p:nvPr>
        </p:nvSpPr>
        <p:spPr>
          <a:xfrm>
            <a:off x="140425" y="602450"/>
            <a:ext cx="2989800" cy="4154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4B4E53"/>
                </a:solidFill>
                <a:effectLst/>
                <a:uLnTx/>
                <a:uFillTx/>
                <a:latin typeface="Varela Round"/>
                <a:ea typeface="Varela Round"/>
                <a:cs typeface="Varela Round"/>
                <a:sym typeface="Varela Round"/>
              </a:rPr>
              <a:t>Teaching STEM Content</a:t>
            </a:r>
            <a:br>
              <a:rPr kumimoji="0" lang="en-US" sz="1800" b="0" i="0" u="none" strike="noStrike" kern="0" cap="none" spc="0" normalizeH="0" baseline="0" noProof="0" dirty="0">
                <a:ln>
                  <a:noFill/>
                </a:ln>
                <a:solidFill>
                  <a:srgbClr val="4B4E53"/>
                </a:solidFill>
                <a:effectLst/>
                <a:uLnTx/>
                <a:uFillTx/>
                <a:latin typeface="Varela Round"/>
                <a:ea typeface="Varela Round"/>
                <a:cs typeface="Varela Round"/>
                <a:sym typeface="Varela Round"/>
              </a:rPr>
            </a:br>
            <a:endParaRPr kumimoji="0" lang="en-US" sz="1800" b="0" i="0" u="none" strike="noStrike" kern="0" cap="none" spc="0" normalizeH="0" baseline="0" noProof="0" dirty="0">
              <a:ln>
                <a:noFill/>
              </a:ln>
              <a:solidFill>
                <a:srgbClr val="4B4E53"/>
              </a:solidFill>
              <a:effectLst/>
              <a:uLnTx/>
              <a:uFillTx/>
              <a:latin typeface="Varela Round"/>
              <a:ea typeface="Varela Round"/>
              <a:cs typeface="Varela Round"/>
              <a:sym typeface="Varela Round"/>
            </a:endParaRPr>
          </a:p>
          <a:p>
            <a:pPr marL="457200" marR="0" lvl="0" indent="-355600" algn="l" defTabSz="914400" rtl="0" eaLnBrk="1" fontAlgn="auto" latinLnBrk="0" hangingPunct="1">
              <a:lnSpc>
                <a:spcPct val="150000"/>
              </a:lnSpc>
              <a:spcBef>
                <a:spcPts val="0"/>
              </a:spcBef>
              <a:spcAft>
                <a:spcPts val="0"/>
              </a:spcAft>
              <a:buClr>
                <a:srgbClr val="4B4E53"/>
              </a:buClr>
              <a:buSzPts val="2000"/>
              <a:buFont typeface="Varela Round"/>
              <a:buChar char="✔"/>
              <a:tabLst/>
              <a:defRPr/>
            </a:pPr>
            <a:r>
              <a:rPr kumimoji="0" lang="en-US" sz="2000" b="0" i="0" u="none" strike="noStrike" kern="0" cap="none" spc="0" normalizeH="0" baseline="0" noProof="0" dirty="0">
                <a:ln>
                  <a:noFill/>
                </a:ln>
                <a:solidFill>
                  <a:srgbClr val="4B4E53"/>
                </a:solidFill>
                <a:effectLst/>
                <a:uLnTx/>
                <a:uFillTx/>
                <a:latin typeface="Varela Round"/>
                <a:ea typeface="Varela Round"/>
                <a:cs typeface="Varela Round"/>
                <a:sym typeface="Varela Round"/>
              </a:rPr>
              <a:t>Google</a:t>
            </a:r>
          </a:p>
          <a:p>
            <a:pPr marL="457200" marR="0" lvl="0" indent="-355600" algn="l" defTabSz="914400" rtl="0" eaLnBrk="1" fontAlgn="auto" latinLnBrk="0" hangingPunct="1">
              <a:lnSpc>
                <a:spcPct val="150000"/>
              </a:lnSpc>
              <a:spcBef>
                <a:spcPts val="0"/>
              </a:spcBef>
              <a:spcAft>
                <a:spcPts val="0"/>
              </a:spcAft>
              <a:buClr>
                <a:srgbClr val="4B4E53"/>
              </a:buClr>
              <a:buSzPts val="2000"/>
              <a:buFont typeface="Varela Round"/>
              <a:buChar char="✔"/>
              <a:tabLst/>
              <a:defRPr/>
            </a:pPr>
            <a:r>
              <a:rPr kumimoji="0" lang="en-US" sz="2000" b="0" i="0" u="none" strike="noStrike" kern="0" cap="none" spc="0" normalizeH="0" baseline="0" noProof="0" dirty="0">
                <a:ln>
                  <a:noFill/>
                </a:ln>
                <a:solidFill>
                  <a:srgbClr val="4B4E53"/>
                </a:solidFill>
                <a:effectLst/>
                <a:uLnTx/>
                <a:uFillTx/>
                <a:latin typeface="Varela Round"/>
                <a:ea typeface="Varela Round"/>
                <a:cs typeface="Varela Round"/>
                <a:sym typeface="Varela Round"/>
              </a:rPr>
              <a:t>Microsoft/O365</a:t>
            </a:r>
          </a:p>
          <a:p>
            <a:pPr marL="457200" marR="0" lvl="0" indent="-355600" algn="l" defTabSz="914400" rtl="0" eaLnBrk="1" fontAlgn="auto" latinLnBrk="0" hangingPunct="1">
              <a:lnSpc>
                <a:spcPct val="150000"/>
              </a:lnSpc>
              <a:spcBef>
                <a:spcPts val="0"/>
              </a:spcBef>
              <a:spcAft>
                <a:spcPts val="0"/>
              </a:spcAft>
              <a:buClr>
                <a:srgbClr val="4B4E53"/>
              </a:buClr>
              <a:buSzPts val="2000"/>
              <a:buFont typeface="Varela Round"/>
              <a:buChar char="✔"/>
              <a:tabLst/>
              <a:defRPr/>
            </a:pPr>
            <a:r>
              <a:rPr kumimoji="0" lang="en-US" sz="2000" b="0" i="0" u="none" strike="noStrike" kern="0" cap="none" spc="0" normalizeH="0" baseline="0" noProof="0" dirty="0">
                <a:ln>
                  <a:noFill/>
                </a:ln>
                <a:solidFill>
                  <a:srgbClr val="4B4E53"/>
                </a:solidFill>
                <a:effectLst/>
                <a:uLnTx/>
                <a:uFillTx/>
                <a:latin typeface="Varela Round"/>
                <a:ea typeface="Varela Round"/>
                <a:cs typeface="Varela Round"/>
                <a:sym typeface="Varela Round"/>
              </a:rPr>
              <a:t>LMSs</a:t>
            </a:r>
          </a:p>
          <a:p>
            <a:pPr marL="914400" marR="0" lvl="1" indent="-355600" algn="l" defTabSz="914400" rtl="0" eaLnBrk="1" fontAlgn="auto" latinLnBrk="0" hangingPunct="1">
              <a:lnSpc>
                <a:spcPct val="150000"/>
              </a:lnSpc>
              <a:spcBef>
                <a:spcPts val="0"/>
              </a:spcBef>
              <a:spcAft>
                <a:spcPts val="0"/>
              </a:spcAft>
              <a:buClr>
                <a:srgbClr val="4B4E53"/>
              </a:buClr>
              <a:buSzPts val="2000"/>
              <a:buFont typeface="Varela Round"/>
              <a:buChar char="○"/>
              <a:tabLst/>
              <a:defRPr/>
            </a:pPr>
            <a:r>
              <a:rPr kumimoji="0" lang="en-US" sz="2000" b="0" i="0" u="none" strike="noStrike" kern="0" cap="none" spc="0" normalizeH="0" baseline="0" noProof="0" dirty="0">
                <a:ln>
                  <a:noFill/>
                </a:ln>
                <a:solidFill>
                  <a:srgbClr val="4B4E53"/>
                </a:solidFill>
                <a:effectLst/>
                <a:uLnTx/>
                <a:uFillTx/>
                <a:latin typeface="Varela Round"/>
                <a:ea typeface="Varela Round"/>
                <a:cs typeface="Varela Round"/>
                <a:sym typeface="Varela Round"/>
              </a:rPr>
              <a:t>Canvas &amp;D2L Brightspace</a:t>
            </a:r>
          </a:p>
          <a:p>
            <a:pPr marL="457200" marR="0" lvl="0" indent="-355600" algn="l" defTabSz="914400" rtl="0" eaLnBrk="1" fontAlgn="auto" latinLnBrk="0" hangingPunct="1">
              <a:lnSpc>
                <a:spcPct val="150000"/>
              </a:lnSpc>
              <a:spcBef>
                <a:spcPts val="0"/>
              </a:spcBef>
              <a:spcAft>
                <a:spcPts val="0"/>
              </a:spcAft>
              <a:buClr>
                <a:srgbClr val="4B4E53"/>
              </a:buClr>
              <a:buSzPts val="2000"/>
              <a:buFont typeface="Varela Round"/>
              <a:buChar char="✔"/>
              <a:tabLst/>
              <a:defRPr/>
            </a:pPr>
            <a:r>
              <a:rPr kumimoji="0" lang="en-US" sz="2000" b="0" i="0" u="none" strike="noStrike" kern="0" cap="none" spc="0" normalizeH="0" baseline="0" noProof="0" dirty="0">
                <a:ln>
                  <a:noFill/>
                </a:ln>
                <a:solidFill>
                  <a:srgbClr val="4B4E53"/>
                </a:solidFill>
                <a:effectLst/>
                <a:uLnTx/>
                <a:uFillTx/>
                <a:latin typeface="Varela Round"/>
                <a:ea typeface="Varela Round"/>
                <a:cs typeface="Varela Round"/>
                <a:sym typeface="Varela Round"/>
              </a:rPr>
              <a:t>Other EdTech Platforms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7FF"/>
        </a:solidFill>
        <a:effectLst/>
      </p:bgPr>
    </p:bg>
    <p:spTree>
      <p:nvGrpSpPr>
        <p:cNvPr id="1" name="Shape 191"/>
        <p:cNvGrpSpPr/>
        <p:nvPr/>
      </p:nvGrpSpPr>
      <p:grpSpPr>
        <a:xfrm>
          <a:off x="0" y="0"/>
          <a:ext cx="0" cy="0"/>
          <a:chOff x="0" y="0"/>
          <a:chExt cx="0" cy="0"/>
        </a:xfrm>
      </p:grpSpPr>
      <p:pic>
        <p:nvPicPr>
          <p:cNvPr id="192" name="Google Shape;192;p38" descr="Texthelp logo"/>
          <p:cNvPicPr preferRelativeResize="0"/>
          <p:nvPr/>
        </p:nvPicPr>
        <p:blipFill>
          <a:blip r:embed="rId3">
            <a:alphaModFix/>
          </a:blip>
          <a:stretch>
            <a:fillRect/>
          </a:stretch>
        </p:blipFill>
        <p:spPr>
          <a:xfrm>
            <a:off x="7924325" y="285775"/>
            <a:ext cx="895325" cy="177400"/>
          </a:xfrm>
          <a:prstGeom prst="rect">
            <a:avLst/>
          </a:prstGeom>
          <a:noFill/>
          <a:ln>
            <a:noFill/>
          </a:ln>
        </p:spPr>
      </p:pic>
      <p:sp>
        <p:nvSpPr>
          <p:cNvPr id="193" name="Google Shape;193;p3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Varela Round"/>
                <a:ea typeface="Varela Round"/>
                <a:cs typeface="Varela Round"/>
                <a:sym typeface="Varela Round"/>
              </a:rPr>
              <a:t>EquatIO and Online Teaching</a:t>
            </a:r>
            <a:endParaRPr>
              <a:solidFill>
                <a:srgbClr val="FFFFFF"/>
              </a:solidFill>
              <a:latin typeface="Varela Round"/>
              <a:ea typeface="Varela Round"/>
              <a:cs typeface="Varela Round"/>
              <a:sym typeface="Varela Rou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7"/>
        <p:cNvGrpSpPr/>
        <p:nvPr/>
      </p:nvGrpSpPr>
      <p:grpSpPr>
        <a:xfrm>
          <a:off x="0" y="0"/>
          <a:ext cx="0" cy="0"/>
          <a:chOff x="0" y="0"/>
          <a:chExt cx="0" cy="0"/>
        </a:xfrm>
      </p:grpSpPr>
      <p:pic>
        <p:nvPicPr>
          <p:cNvPr id="199" name="Google Shape;199;p39" descr="Texthelp logo"/>
          <p:cNvPicPr preferRelativeResize="0"/>
          <p:nvPr/>
        </p:nvPicPr>
        <p:blipFill>
          <a:blip r:embed="rId4">
            <a:alphaModFix/>
          </a:blip>
          <a:stretch>
            <a:fillRect/>
          </a:stretch>
        </p:blipFill>
        <p:spPr>
          <a:xfrm>
            <a:off x="7408375" y="283975"/>
            <a:ext cx="1459400" cy="289125"/>
          </a:xfrm>
          <a:prstGeom prst="rect">
            <a:avLst/>
          </a:prstGeom>
          <a:noFill/>
          <a:ln>
            <a:noFill/>
          </a:ln>
        </p:spPr>
      </p:pic>
      <p:sp>
        <p:nvSpPr>
          <p:cNvPr id="198" name="Google Shape;198;p39"/>
          <p:cNvSpPr txBox="1">
            <a:spLocks noGrp="1"/>
          </p:cNvSpPr>
          <p:nvPr>
            <p:ph type="title" idx="4294967295"/>
          </p:nvPr>
        </p:nvSpPr>
        <p:spPr>
          <a:xfrm>
            <a:off x="2091575" y="1204400"/>
            <a:ext cx="3746400" cy="6069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666A70"/>
                </a:solidFill>
                <a:effectLst/>
                <a:uLnTx/>
                <a:uFillTx/>
                <a:latin typeface="Varela Round"/>
                <a:ea typeface="Varela Round"/>
                <a:cs typeface="Varela Round"/>
                <a:sym typeface="Varela Round"/>
              </a:rPr>
              <a:t>Not everybody speaks “Math”</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600" b="0" i="0" u="none" strike="noStrike" kern="0" cap="none" spc="0" normalizeH="0" baseline="0" noProof="0" dirty="0">
              <a:ln>
                <a:noFill/>
              </a:ln>
              <a:solidFill>
                <a:srgbClr val="666A70"/>
              </a:solidFill>
              <a:effectLst/>
              <a:uLnTx/>
              <a:uFillTx/>
              <a:latin typeface="Varela Round"/>
              <a:ea typeface="Varela Round"/>
              <a:cs typeface="Varela Round"/>
              <a:sym typeface="Varela Round"/>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600" b="0" i="0" u="none" strike="noStrike" kern="0" cap="none" spc="0" normalizeH="0" baseline="0" noProof="0" dirty="0">
              <a:ln>
                <a:noFill/>
              </a:ln>
              <a:solidFill>
                <a:srgbClr val="666A70"/>
              </a:solidFill>
              <a:effectLst/>
              <a:uLnTx/>
              <a:uFillTx/>
              <a:latin typeface="Varela Round"/>
              <a:ea typeface="Varela Round"/>
              <a:cs typeface="Varela Round"/>
              <a:sym typeface="Varela Roun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4"/>
        <p:cNvGrpSpPr/>
        <p:nvPr/>
      </p:nvGrpSpPr>
      <p:grpSpPr>
        <a:xfrm>
          <a:off x="0" y="0"/>
          <a:ext cx="0" cy="0"/>
          <a:chOff x="0" y="0"/>
          <a:chExt cx="0" cy="0"/>
        </a:xfrm>
      </p:grpSpPr>
      <p:pic>
        <p:nvPicPr>
          <p:cNvPr id="207" name="Google Shape;207;p40" descr="Texthelp logo"/>
          <p:cNvPicPr preferRelativeResize="0"/>
          <p:nvPr/>
        </p:nvPicPr>
        <p:blipFill>
          <a:blip r:embed="rId4">
            <a:alphaModFix/>
          </a:blip>
          <a:stretch>
            <a:fillRect/>
          </a:stretch>
        </p:blipFill>
        <p:spPr>
          <a:xfrm>
            <a:off x="7366425" y="280700"/>
            <a:ext cx="1453262" cy="287950"/>
          </a:xfrm>
          <a:prstGeom prst="rect">
            <a:avLst/>
          </a:prstGeom>
          <a:noFill/>
          <a:ln>
            <a:noFill/>
          </a:ln>
        </p:spPr>
      </p:pic>
      <p:pic>
        <p:nvPicPr>
          <p:cNvPr id="209" name="Google Shape;209;p40" descr="Completed math blown up bigger" title="Completed math blown up bigger"/>
          <p:cNvPicPr preferRelativeResize="0"/>
          <p:nvPr/>
        </p:nvPicPr>
        <p:blipFill>
          <a:blip r:embed="rId5">
            <a:alphaModFix/>
          </a:blip>
          <a:stretch>
            <a:fillRect/>
          </a:stretch>
        </p:blipFill>
        <p:spPr>
          <a:xfrm>
            <a:off x="6645900" y="1813677"/>
            <a:ext cx="2498100" cy="1977650"/>
          </a:xfrm>
          <a:prstGeom prst="rect">
            <a:avLst/>
          </a:prstGeom>
          <a:noFill/>
          <a:ln>
            <a:noFill/>
          </a:ln>
        </p:spPr>
      </p:pic>
      <p:pic>
        <p:nvPicPr>
          <p:cNvPr id="208" name="Google Shape;208;p40" descr="Picture of hand-written math formulas" title="Picture of hand-written math formulas"/>
          <p:cNvPicPr preferRelativeResize="0"/>
          <p:nvPr/>
        </p:nvPicPr>
        <p:blipFill rotWithShape="1">
          <a:blip r:embed="rId6">
            <a:alphaModFix/>
          </a:blip>
          <a:srcRect/>
          <a:stretch/>
        </p:blipFill>
        <p:spPr>
          <a:xfrm>
            <a:off x="4762410" y="1269225"/>
            <a:ext cx="2436791" cy="1244075"/>
          </a:xfrm>
          <a:prstGeom prst="rect">
            <a:avLst/>
          </a:prstGeom>
          <a:noFill/>
          <a:ln>
            <a:noFill/>
          </a:ln>
        </p:spPr>
      </p:pic>
      <p:sp>
        <p:nvSpPr>
          <p:cNvPr id="206" name="Google Shape;206;p40"/>
          <p:cNvSpPr txBox="1"/>
          <p:nvPr/>
        </p:nvSpPr>
        <p:spPr>
          <a:xfrm>
            <a:off x="263750" y="1736100"/>
            <a:ext cx="4126200" cy="622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500">
                <a:solidFill>
                  <a:srgbClr val="FFFFFF"/>
                </a:solidFill>
                <a:latin typeface="Varela Round"/>
                <a:ea typeface="Varela Round"/>
                <a:cs typeface="Varela Round"/>
                <a:sym typeface="Varela Round"/>
              </a:rPr>
              <a:t>Math concepts</a:t>
            </a:r>
            <a:endParaRPr sz="3500">
              <a:solidFill>
                <a:srgbClr val="FFFFFF"/>
              </a:solidFill>
              <a:latin typeface="Varela Round"/>
              <a:ea typeface="Varela Round"/>
              <a:cs typeface="Varela Round"/>
              <a:sym typeface="Varela Round"/>
            </a:endParaRPr>
          </a:p>
          <a:p>
            <a:pPr marL="0" marR="0" lvl="0" indent="0" algn="l" rtl="0">
              <a:spcBef>
                <a:spcPts val="0"/>
              </a:spcBef>
              <a:spcAft>
                <a:spcPts val="0"/>
              </a:spcAft>
              <a:buNone/>
            </a:pPr>
            <a:r>
              <a:rPr lang="en" sz="3500">
                <a:solidFill>
                  <a:srgbClr val="FFFFFF"/>
                </a:solidFill>
                <a:latin typeface="Varela Round"/>
                <a:ea typeface="Varela Round"/>
                <a:cs typeface="Varela Round"/>
                <a:sym typeface="Varela Round"/>
              </a:rPr>
              <a:t>          Vs. </a:t>
            </a:r>
            <a:endParaRPr sz="3500">
              <a:solidFill>
                <a:srgbClr val="FFFFFF"/>
              </a:solidFill>
              <a:latin typeface="Varela Round"/>
              <a:ea typeface="Varela Round"/>
              <a:cs typeface="Varela Round"/>
              <a:sym typeface="Varela Round"/>
            </a:endParaRPr>
          </a:p>
          <a:p>
            <a:pPr marL="0" marR="0" lvl="0" indent="0" algn="l" rtl="0">
              <a:spcBef>
                <a:spcPts val="0"/>
              </a:spcBef>
              <a:spcAft>
                <a:spcPts val="0"/>
              </a:spcAft>
              <a:buNone/>
            </a:pPr>
            <a:r>
              <a:rPr lang="en" sz="3500">
                <a:solidFill>
                  <a:srgbClr val="FFFFFF"/>
                </a:solidFill>
                <a:latin typeface="Varela Round"/>
                <a:ea typeface="Varela Round"/>
                <a:cs typeface="Varela Round"/>
                <a:sym typeface="Varela Round"/>
              </a:rPr>
              <a:t>Tools to put math online</a:t>
            </a:r>
            <a:endParaRPr sz="3500">
              <a:solidFill>
                <a:srgbClr val="FFFFFF"/>
              </a:solidFill>
              <a:latin typeface="Varela Round"/>
              <a:ea typeface="Varela Round"/>
              <a:cs typeface="Varela Round"/>
              <a:sym typeface="Varela Round"/>
            </a:endParaRPr>
          </a:p>
          <a:p>
            <a:pPr marL="0" marR="0" lvl="0" indent="0" algn="l" rtl="0">
              <a:spcBef>
                <a:spcPts val="0"/>
              </a:spcBef>
              <a:spcAft>
                <a:spcPts val="0"/>
              </a:spcAft>
              <a:buNone/>
            </a:pPr>
            <a:endParaRPr sz="2000">
              <a:solidFill>
                <a:srgbClr val="FFFFFF"/>
              </a:solidFill>
              <a:latin typeface="Varela Round"/>
              <a:ea typeface="Varela Round"/>
              <a:cs typeface="Varela Round"/>
              <a:sym typeface="Varela Round"/>
            </a:endParaRPr>
          </a:p>
          <a:p>
            <a:pPr marL="0" marR="0" lvl="0" indent="0" algn="l" rtl="0">
              <a:spcBef>
                <a:spcPts val="0"/>
              </a:spcBef>
              <a:spcAft>
                <a:spcPts val="0"/>
              </a:spcAft>
              <a:buNone/>
            </a:pPr>
            <a:endParaRPr sz="2000">
              <a:solidFill>
                <a:srgbClr val="FFFFFF"/>
              </a:solidFill>
              <a:latin typeface="Varela Round"/>
              <a:ea typeface="Varela Round"/>
              <a:cs typeface="Varela Round"/>
              <a:sym typeface="Varela Round"/>
            </a:endParaRPr>
          </a:p>
          <a:p>
            <a:pPr marL="0" marR="0" lvl="0" indent="0" algn="l" rtl="0">
              <a:spcBef>
                <a:spcPts val="0"/>
              </a:spcBef>
              <a:spcAft>
                <a:spcPts val="0"/>
              </a:spcAft>
              <a:buNone/>
            </a:pPr>
            <a:endParaRPr sz="2000">
              <a:solidFill>
                <a:srgbClr val="FFFFFF"/>
              </a:solidFill>
              <a:latin typeface="Varela Round"/>
              <a:ea typeface="Varela Round"/>
              <a:cs typeface="Varela Round"/>
              <a:sym typeface="Varela Round"/>
            </a:endParaRPr>
          </a:p>
          <a:p>
            <a:pPr marL="0" marR="0" lvl="0" indent="0" algn="l" rtl="0">
              <a:spcBef>
                <a:spcPts val="0"/>
              </a:spcBef>
              <a:spcAft>
                <a:spcPts val="0"/>
              </a:spcAft>
              <a:buNone/>
            </a:pPr>
            <a:endParaRPr sz="2000">
              <a:solidFill>
                <a:srgbClr val="FFFFFF"/>
              </a:solidFill>
              <a:latin typeface="Varela Round"/>
              <a:ea typeface="Varela Round"/>
              <a:cs typeface="Varela Round"/>
              <a:sym typeface="Varela Round"/>
            </a:endParaRPr>
          </a:p>
          <a:p>
            <a:pPr marL="0" marR="0" lvl="0" indent="0" algn="l" rtl="0">
              <a:spcBef>
                <a:spcPts val="0"/>
              </a:spcBef>
              <a:spcAft>
                <a:spcPts val="0"/>
              </a:spcAft>
              <a:buNone/>
            </a:pPr>
            <a:endParaRPr sz="2000">
              <a:solidFill>
                <a:srgbClr val="FFFFFF"/>
              </a:solidFill>
              <a:latin typeface="Varela Round"/>
              <a:ea typeface="Varela Round"/>
              <a:cs typeface="Varela Round"/>
              <a:sym typeface="Varela Round"/>
            </a:endParaRPr>
          </a:p>
          <a:p>
            <a:pPr marL="0" marR="0" lvl="0" indent="0" algn="l" rtl="0">
              <a:spcBef>
                <a:spcPts val="0"/>
              </a:spcBef>
              <a:spcAft>
                <a:spcPts val="0"/>
              </a:spcAft>
              <a:buNone/>
            </a:pPr>
            <a:endParaRPr sz="2000">
              <a:solidFill>
                <a:srgbClr val="FFFFFF"/>
              </a:solidFill>
              <a:latin typeface="Varela Round"/>
              <a:ea typeface="Varela Round"/>
              <a:cs typeface="Varela Round"/>
              <a:sym typeface="Varela Round"/>
            </a:endParaRPr>
          </a:p>
          <a:p>
            <a:pPr marL="0" marR="0" lvl="0" indent="0" algn="l" rtl="0">
              <a:spcBef>
                <a:spcPts val="0"/>
              </a:spcBef>
              <a:spcAft>
                <a:spcPts val="0"/>
              </a:spcAft>
              <a:buNone/>
            </a:pPr>
            <a:endParaRPr sz="2000">
              <a:solidFill>
                <a:srgbClr val="FFFFFF"/>
              </a:solidFill>
              <a:latin typeface="Varela Round"/>
              <a:ea typeface="Varela Round"/>
              <a:cs typeface="Varela Round"/>
              <a:sym typeface="Varela Round"/>
            </a:endParaRPr>
          </a:p>
          <a:p>
            <a:pPr marL="0" marR="0" lvl="0" indent="0" algn="l" rtl="0">
              <a:spcBef>
                <a:spcPts val="0"/>
              </a:spcBef>
              <a:spcAft>
                <a:spcPts val="0"/>
              </a:spcAft>
              <a:buNone/>
            </a:pPr>
            <a:endParaRPr sz="2000">
              <a:solidFill>
                <a:srgbClr val="FFFFFF"/>
              </a:solidFill>
              <a:latin typeface="Varela Round"/>
              <a:ea typeface="Varela Round"/>
              <a:cs typeface="Varela Round"/>
              <a:sym typeface="Varela Round"/>
            </a:endParaRPr>
          </a:p>
          <a:p>
            <a:pPr marL="0" lvl="0" indent="0" algn="l" rtl="0">
              <a:spcBef>
                <a:spcPts val="0"/>
              </a:spcBef>
              <a:spcAft>
                <a:spcPts val="0"/>
              </a:spcAft>
              <a:buNone/>
            </a:pPr>
            <a:r>
              <a:rPr lang="en" sz="1600" u="sng">
                <a:solidFill>
                  <a:schemeClr val="lt1"/>
                </a:solidFill>
                <a:hlinkClick r:id="rId7">
                  <a:extLst>
                    <a:ext uri="{A12FA001-AC4F-418D-AE19-62706E023703}">
                      <ahyp:hlinkClr xmlns:ahyp="http://schemas.microsoft.com/office/drawing/2018/hyperlinkcolor" val="tx"/>
                    </a:ext>
                  </a:extLst>
                </a:hlinkClick>
              </a:rPr>
              <a:t>Take a Tour</a:t>
            </a:r>
            <a:r>
              <a:rPr lang="en" sz="1600">
                <a:solidFill>
                  <a:schemeClr val="lt1"/>
                </a:solidFill>
              </a:rPr>
              <a:t> with Clair Kochis, </a:t>
            </a:r>
            <a:endParaRPr sz="1600">
              <a:solidFill>
                <a:schemeClr val="lt1"/>
              </a:solidFill>
            </a:endParaRPr>
          </a:p>
          <a:p>
            <a:pPr marL="0" lvl="0" indent="0" algn="l" rtl="0">
              <a:spcBef>
                <a:spcPts val="0"/>
              </a:spcBef>
              <a:spcAft>
                <a:spcPts val="0"/>
              </a:spcAft>
              <a:buNone/>
            </a:pPr>
            <a:r>
              <a:rPr lang="en" sz="1600">
                <a:solidFill>
                  <a:schemeClr val="lt1"/>
                </a:solidFill>
              </a:rPr>
              <a:t>Assistant Math Professor at KPC</a:t>
            </a:r>
            <a:endParaRPr sz="1600">
              <a:solidFill>
                <a:schemeClr val="lt1"/>
              </a:solidFill>
            </a:endParaRPr>
          </a:p>
          <a:p>
            <a:pPr marL="0" marR="0" lvl="0" indent="0" algn="l" rtl="0">
              <a:spcBef>
                <a:spcPts val="0"/>
              </a:spcBef>
              <a:spcAft>
                <a:spcPts val="0"/>
              </a:spcAft>
              <a:buNone/>
            </a:pPr>
            <a:endParaRPr sz="2000">
              <a:solidFill>
                <a:srgbClr val="FFFFFF"/>
              </a:solidFill>
              <a:latin typeface="Varela Round"/>
              <a:ea typeface="Varela Round"/>
              <a:cs typeface="Varela Round"/>
              <a:sym typeface="Varela Round"/>
            </a:endParaRPr>
          </a:p>
        </p:txBody>
      </p:sp>
      <p:sp>
        <p:nvSpPr>
          <p:cNvPr id="205" name="Google Shape;205;p40"/>
          <p:cNvSpPr txBox="1">
            <a:spLocks noGrp="1"/>
          </p:cNvSpPr>
          <p:nvPr>
            <p:ph type="title" idx="4294967295"/>
          </p:nvPr>
        </p:nvSpPr>
        <p:spPr>
          <a:xfrm>
            <a:off x="442281" y="280700"/>
            <a:ext cx="9144000" cy="6228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0" i="0" u="none" strike="noStrike" kern="0" cap="none" spc="0" normalizeH="0" baseline="0" noProof="0" dirty="0">
                <a:ln>
                  <a:noFill/>
                </a:ln>
                <a:solidFill>
                  <a:srgbClr val="FFFFFF"/>
                </a:solidFill>
                <a:effectLst/>
                <a:uLnTx/>
                <a:uFillTx/>
                <a:latin typeface="Varela Round"/>
                <a:ea typeface="Varela Round"/>
                <a:cs typeface="Varela Round"/>
                <a:sym typeface="Varela Round"/>
              </a:rPr>
              <a:t>Ease of Use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4"/>
        <p:cNvGrpSpPr/>
        <p:nvPr/>
      </p:nvGrpSpPr>
      <p:grpSpPr>
        <a:xfrm>
          <a:off x="0" y="0"/>
          <a:ext cx="0" cy="0"/>
          <a:chOff x="0" y="0"/>
          <a:chExt cx="0" cy="0"/>
        </a:xfrm>
      </p:grpSpPr>
      <p:pic>
        <p:nvPicPr>
          <p:cNvPr id="216" name="Google Shape;216;p41" descr="Texthelp logo"/>
          <p:cNvPicPr preferRelativeResize="0"/>
          <p:nvPr/>
        </p:nvPicPr>
        <p:blipFill>
          <a:blip r:embed="rId4">
            <a:alphaModFix/>
          </a:blip>
          <a:stretch>
            <a:fillRect/>
          </a:stretch>
        </p:blipFill>
        <p:spPr>
          <a:xfrm>
            <a:off x="7366425" y="280700"/>
            <a:ext cx="1453262" cy="287950"/>
          </a:xfrm>
          <a:prstGeom prst="rect">
            <a:avLst/>
          </a:prstGeom>
          <a:noFill/>
          <a:ln>
            <a:noFill/>
          </a:ln>
        </p:spPr>
      </p:pic>
      <p:sp>
        <p:nvSpPr>
          <p:cNvPr id="217" name="Google Shape;217;p41"/>
          <p:cNvSpPr txBox="1"/>
          <p:nvPr/>
        </p:nvSpPr>
        <p:spPr>
          <a:xfrm>
            <a:off x="1405700" y="1976325"/>
            <a:ext cx="6513600" cy="29922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Varela Round"/>
              <a:buAutoNum type="arabicPeriod"/>
            </a:pPr>
            <a:r>
              <a:rPr lang="en" sz="2000">
                <a:latin typeface="Varela Round"/>
                <a:ea typeface="Varela Round"/>
                <a:cs typeface="Varela Round"/>
                <a:sym typeface="Varela Round"/>
              </a:rPr>
              <a:t>Math Department Chair</a:t>
            </a:r>
            <a:endParaRPr sz="2000">
              <a:latin typeface="Varela Round"/>
              <a:ea typeface="Varela Round"/>
              <a:cs typeface="Varela Round"/>
              <a:sym typeface="Varela Round"/>
            </a:endParaRPr>
          </a:p>
          <a:p>
            <a:pPr marL="914400" lvl="1" indent="-355600" algn="l" rtl="0">
              <a:spcBef>
                <a:spcPts val="0"/>
              </a:spcBef>
              <a:spcAft>
                <a:spcPts val="0"/>
              </a:spcAft>
              <a:buSzPts val="2000"/>
              <a:buFont typeface="Varela Round"/>
              <a:buAutoNum type="alphaLcPeriod"/>
            </a:pPr>
            <a:r>
              <a:rPr lang="en" sz="2000">
                <a:latin typeface="Varela Round"/>
                <a:ea typeface="Varela Round"/>
                <a:cs typeface="Varela Round"/>
                <a:sym typeface="Varela Round"/>
              </a:rPr>
              <a:t>Incorporate into class</a:t>
            </a:r>
            <a:endParaRPr sz="2000">
              <a:latin typeface="Varela Round"/>
              <a:ea typeface="Varela Round"/>
              <a:cs typeface="Varela Round"/>
              <a:sym typeface="Varela Round"/>
            </a:endParaRPr>
          </a:p>
          <a:p>
            <a:pPr marL="914400" lvl="1" indent="-355600" algn="l" rtl="0">
              <a:spcBef>
                <a:spcPts val="0"/>
              </a:spcBef>
              <a:spcAft>
                <a:spcPts val="0"/>
              </a:spcAft>
              <a:buSzPts val="2000"/>
              <a:buFont typeface="Varela Round"/>
              <a:buAutoNum type="alphaLcPeriod"/>
            </a:pPr>
            <a:r>
              <a:rPr lang="en" sz="2000">
                <a:latin typeface="Varela Round"/>
                <a:ea typeface="Varela Round"/>
                <a:cs typeface="Varela Round"/>
                <a:sym typeface="Varela Round"/>
              </a:rPr>
              <a:t>Demos for other departments</a:t>
            </a:r>
            <a:endParaRPr sz="2000">
              <a:latin typeface="Varela Round"/>
              <a:ea typeface="Varela Round"/>
              <a:cs typeface="Varela Round"/>
              <a:sym typeface="Varela Round"/>
            </a:endParaRPr>
          </a:p>
          <a:p>
            <a:pPr marL="914400" lvl="1" indent="-355600" algn="l" rtl="0">
              <a:spcBef>
                <a:spcPts val="0"/>
              </a:spcBef>
              <a:spcAft>
                <a:spcPts val="0"/>
              </a:spcAft>
              <a:buSzPts val="2000"/>
              <a:buFont typeface="Varela Round"/>
              <a:buAutoNum type="alphaLcPeriod"/>
            </a:pPr>
            <a:r>
              <a:rPr lang="en" sz="2000">
                <a:latin typeface="Varela Round"/>
                <a:ea typeface="Varela Round"/>
                <a:cs typeface="Varela Round"/>
                <a:sym typeface="Varela Round"/>
              </a:rPr>
              <a:t>Incorporate into math labs</a:t>
            </a:r>
            <a:endParaRPr sz="2000">
              <a:latin typeface="Varela Round"/>
              <a:ea typeface="Varela Round"/>
              <a:cs typeface="Varela Round"/>
              <a:sym typeface="Varela Round"/>
            </a:endParaRPr>
          </a:p>
          <a:p>
            <a:pPr marL="457200" lvl="0" indent="-355600" algn="l" rtl="0">
              <a:spcBef>
                <a:spcPts val="0"/>
              </a:spcBef>
              <a:spcAft>
                <a:spcPts val="0"/>
              </a:spcAft>
              <a:buSzPts val="2000"/>
              <a:buFont typeface="Varela Round"/>
              <a:buAutoNum type="arabicPeriod"/>
            </a:pPr>
            <a:r>
              <a:rPr lang="en" sz="2000">
                <a:latin typeface="Varela Round"/>
                <a:ea typeface="Varela Round"/>
                <a:cs typeface="Varela Round"/>
                <a:sym typeface="Varela Round"/>
              </a:rPr>
              <a:t>Instructional Designers</a:t>
            </a:r>
            <a:endParaRPr sz="2000">
              <a:latin typeface="Varela Round"/>
              <a:ea typeface="Varela Round"/>
              <a:cs typeface="Varela Round"/>
              <a:sym typeface="Varela Round"/>
            </a:endParaRPr>
          </a:p>
          <a:p>
            <a:pPr marL="914400" lvl="1" indent="-355600" algn="l" rtl="0">
              <a:spcBef>
                <a:spcPts val="0"/>
              </a:spcBef>
              <a:spcAft>
                <a:spcPts val="0"/>
              </a:spcAft>
              <a:buSzPts val="2000"/>
              <a:buFont typeface="Varela Round"/>
              <a:buAutoNum type="alphaLcPeriod"/>
            </a:pPr>
            <a:r>
              <a:rPr lang="en" sz="2000">
                <a:latin typeface="Varela Round"/>
                <a:ea typeface="Varela Round"/>
                <a:cs typeface="Varela Round"/>
                <a:sym typeface="Varela Round"/>
              </a:rPr>
              <a:t>Demos for other departments &amp; statewide committees</a:t>
            </a:r>
            <a:endParaRPr sz="2000">
              <a:latin typeface="Varela Round"/>
              <a:ea typeface="Varela Round"/>
              <a:cs typeface="Varela Round"/>
              <a:sym typeface="Varela Round"/>
            </a:endParaRPr>
          </a:p>
          <a:p>
            <a:pPr marL="914400" lvl="1" indent="-355600" algn="l" rtl="0">
              <a:spcBef>
                <a:spcPts val="0"/>
              </a:spcBef>
              <a:spcAft>
                <a:spcPts val="0"/>
              </a:spcAft>
              <a:buSzPts val="2000"/>
              <a:buFont typeface="Varela Round"/>
              <a:buAutoNum type="alphaLcPeriod"/>
            </a:pPr>
            <a:r>
              <a:rPr lang="en" sz="2000">
                <a:latin typeface="Varela Round"/>
                <a:ea typeface="Varela Round"/>
                <a:cs typeface="Varela Round"/>
                <a:sym typeface="Varela Round"/>
              </a:rPr>
              <a:t>Gather testimonials from students and faculty </a:t>
            </a:r>
            <a:endParaRPr sz="2000">
              <a:latin typeface="Varela Round"/>
              <a:ea typeface="Varela Round"/>
              <a:cs typeface="Varela Round"/>
              <a:sym typeface="Varela Round"/>
            </a:endParaRPr>
          </a:p>
          <a:p>
            <a:pPr marL="0" lvl="0" indent="0" algn="l" rtl="0">
              <a:spcBef>
                <a:spcPts val="0"/>
              </a:spcBef>
              <a:spcAft>
                <a:spcPts val="0"/>
              </a:spcAft>
              <a:buNone/>
            </a:pPr>
            <a:endParaRPr/>
          </a:p>
        </p:txBody>
      </p:sp>
      <p:sp>
        <p:nvSpPr>
          <p:cNvPr id="215" name="Google Shape;215;p41"/>
          <p:cNvSpPr txBox="1">
            <a:spLocks noGrp="1"/>
          </p:cNvSpPr>
          <p:nvPr>
            <p:ph type="title" idx="4294967295"/>
          </p:nvPr>
        </p:nvSpPr>
        <p:spPr>
          <a:xfrm>
            <a:off x="6" y="388175"/>
            <a:ext cx="9144000" cy="6228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uLnTx/>
                <a:uFillTx/>
                <a:latin typeface="Varela Round"/>
                <a:ea typeface="Varela Round"/>
                <a:cs typeface="Varela Round"/>
                <a:sym typeface="Varela Round"/>
              </a:rPr>
              <a:t>Grass Roots Approach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2"/>
        <p:cNvGrpSpPr/>
        <p:nvPr/>
      </p:nvGrpSpPr>
      <p:grpSpPr>
        <a:xfrm>
          <a:off x="0" y="0"/>
          <a:ext cx="0" cy="0"/>
          <a:chOff x="0" y="0"/>
          <a:chExt cx="0" cy="0"/>
        </a:xfrm>
      </p:grpSpPr>
      <p:pic>
        <p:nvPicPr>
          <p:cNvPr id="224" name="Google Shape;224;p42" descr="Texthelp logo"/>
          <p:cNvPicPr preferRelativeResize="0"/>
          <p:nvPr/>
        </p:nvPicPr>
        <p:blipFill>
          <a:blip r:embed="rId4">
            <a:alphaModFix/>
          </a:blip>
          <a:stretch>
            <a:fillRect/>
          </a:stretch>
        </p:blipFill>
        <p:spPr>
          <a:xfrm>
            <a:off x="7366425" y="280700"/>
            <a:ext cx="1453262" cy="287950"/>
          </a:xfrm>
          <a:prstGeom prst="rect">
            <a:avLst/>
          </a:prstGeom>
          <a:noFill/>
          <a:ln>
            <a:noFill/>
          </a:ln>
        </p:spPr>
      </p:pic>
      <p:sp>
        <p:nvSpPr>
          <p:cNvPr id="225" name="Google Shape;225;p42"/>
          <p:cNvSpPr txBox="1"/>
          <p:nvPr/>
        </p:nvSpPr>
        <p:spPr>
          <a:xfrm>
            <a:off x="1489200" y="2004175"/>
            <a:ext cx="6207300" cy="3025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b="1"/>
              <a:t>Remove Barriers in STEM Courses</a:t>
            </a:r>
            <a:endParaRPr sz="1800" b="1"/>
          </a:p>
          <a:p>
            <a:pPr marL="457200" lvl="0" indent="-342900" algn="l" rtl="0">
              <a:lnSpc>
                <a:spcPct val="115000"/>
              </a:lnSpc>
              <a:spcBef>
                <a:spcPts val="0"/>
              </a:spcBef>
              <a:spcAft>
                <a:spcPts val="0"/>
              </a:spcAft>
              <a:buSzPts val="1800"/>
              <a:buChar char="●"/>
            </a:pPr>
            <a:r>
              <a:rPr lang="en" sz="1800"/>
              <a:t>Read and respond to math content easily and naturally</a:t>
            </a:r>
            <a:endParaRPr sz="1800"/>
          </a:p>
          <a:p>
            <a:pPr marL="457200" lvl="0" indent="-342900" algn="l" rtl="0">
              <a:lnSpc>
                <a:spcPct val="115000"/>
              </a:lnSpc>
              <a:spcBef>
                <a:spcPts val="0"/>
              </a:spcBef>
              <a:spcAft>
                <a:spcPts val="0"/>
              </a:spcAft>
              <a:buSzPts val="1800"/>
              <a:buChar char="●"/>
            </a:pPr>
            <a:r>
              <a:rPr lang="en" sz="1800"/>
              <a:t>Students create math content in MathML, LaTeX etc without needing to learn the language</a:t>
            </a:r>
            <a:endParaRPr sz="1800"/>
          </a:p>
          <a:p>
            <a:pPr marL="457200" lvl="0" indent="-342900" algn="l" rtl="0">
              <a:lnSpc>
                <a:spcPct val="115000"/>
              </a:lnSpc>
              <a:spcBef>
                <a:spcPts val="0"/>
              </a:spcBef>
              <a:spcAft>
                <a:spcPts val="0"/>
              </a:spcAft>
              <a:buSzPts val="1800"/>
              <a:buChar char="●"/>
            </a:pPr>
            <a:r>
              <a:rPr lang="en" sz="1800"/>
              <a:t>Faculty review submissions quickly to close feedback loop</a:t>
            </a:r>
            <a:endParaRPr sz="1800"/>
          </a:p>
          <a:p>
            <a:pPr marL="457200" lvl="0" indent="-342900" algn="l" rtl="0">
              <a:lnSpc>
                <a:spcPct val="115000"/>
              </a:lnSpc>
              <a:spcBef>
                <a:spcPts val="0"/>
              </a:spcBef>
              <a:spcAft>
                <a:spcPts val="0"/>
              </a:spcAft>
              <a:buSzPts val="1800"/>
              <a:buChar char="●"/>
            </a:pPr>
            <a:r>
              <a:rPr lang="en" sz="1800"/>
              <a:t>Provide equal access to math and STEM content for all learners</a:t>
            </a:r>
            <a:endParaRPr sz="1800"/>
          </a:p>
          <a:p>
            <a:pPr marL="457200" lvl="0" indent="0" algn="l" rtl="0">
              <a:lnSpc>
                <a:spcPct val="115000"/>
              </a:lnSpc>
              <a:spcBef>
                <a:spcPts val="0"/>
              </a:spcBef>
              <a:spcAft>
                <a:spcPts val="0"/>
              </a:spcAft>
              <a:buNone/>
            </a:pPr>
            <a:endParaRPr sz="2300"/>
          </a:p>
        </p:txBody>
      </p:sp>
      <p:sp>
        <p:nvSpPr>
          <p:cNvPr id="223" name="Google Shape;223;p42"/>
          <p:cNvSpPr txBox="1">
            <a:spLocks noGrp="1"/>
          </p:cNvSpPr>
          <p:nvPr>
            <p:ph type="title" idx="4294967295"/>
          </p:nvPr>
        </p:nvSpPr>
        <p:spPr>
          <a:xfrm>
            <a:off x="6" y="388175"/>
            <a:ext cx="9144000" cy="6228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uLnTx/>
                <a:uFillTx/>
                <a:latin typeface="Varela Round"/>
                <a:ea typeface="Varela Round"/>
                <a:cs typeface="Varela Round"/>
                <a:sym typeface="Varela Round"/>
              </a:rPr>
              <a:t>Benefits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1" name="Google Shape;91;p2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94" name="Google Shape;94;p25" descr="Texthelp Logo"/>
          <p:cNvPicPr preferRelativeResize="0"/>
          <p:nvPr/>
        </p:nvPicPr>
        <p:blipFill>
          <a:blip r:embed="rId4">
            <a:alphaModFix/>
          </a:blip>
          <a:stretch>
            <a:fillRect/>
          </a:stretch>
        </p:blipFill>
        <p:spPr>
          <a:xfrm>
            <a:off x="7366425" y="280700"/>
            <a:ext cx="1453262" cy="287950"/>
          </a:xfrm>
          <a:prstGeom prst="rect">
            <a:avLst/>
          </a:prstGeom>
          <a:noFill/>
          <a:ln>
            <a:noFill/>
          </a:ln>
        </p:spPr>
      </p:pic>
      <p:pic>
        <p:nvPicPr>
          <p:cNvPr id="95" name="Google Shape;95;p25" descr="Rachel Kruzel"/>
          <p:cNvPicPr preferRelativeResize="0"/>
          <p:nvPr/>
        </p:nvPicPr>
        <p:blipFill>
          <a:blip r:embed="rId5">
            <a:alphaModFix/>
          </a:blip>
          <a:stretch>
            <a:fillRect/>
          </a:stretch>
        </p:blipFill>
        <p:spPr>
          <a:xfrm>
            <a:off x="5899038" y="1389263"/>
            <a:ext cx="1799274" cy="1776424"/>
          </a:xfrm>
          <a:prstGeom prst="rect">
            <a:avLst/>
          </a:prstGeom>
          <a:noFill/>
          <a:ln>
            <a:noFill/>
          </a:ln>
        </p:spPr>
      </p:pic>
      <p:sp>
        <p:nvSpPr>
          <p:cNvPr id="93" name="Google Shape;93;p25"/>
          <p:cNvSpPr txBox="1"/>
          <p:nvPr/>
        </p:nvSpPr>
        <p:spPr>
          <a:xfrm>
            <a:off x="1044625" y="1828475"/>
            <a:ext cx="5174100" cy="2392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800">
                <a:solidFill>
                  <a:srgbClr val="666A70"/>
                </a:solidFill>
                <a:latin typeface="Varela Round"/>
                <a:ea typeface="Varela Round"/>
                <a:cs typeface="Varela Round"/>
                <a:sym typeface="Varela Round"/>
              </a:rPr>
              <a:t>Rachel Kruzel</a:t>
            </a:r>
            <a:endParaRPr sz="1800">
              <a:solidFill>
                <a:srgbClr val="666A70"/>
              </a:solidFill>
              <a:latin typeface="Varela Round"/>
              <a:ea typeface="Varela Round"/>
              <a:cs typeface="Varela Round"/>
              <a:sym typeface="Varela Round"/>
            </a:endParaRPr>
          </a:p>
          <a:p>
            <a:pPr marL="0" lvl="0" indent="0" algn="l" rtl="0">
              <a:lnSpc>
                <a:spcPct val="100000"/>
              </a:lnSpc>
              <a:spcBef>
                <a:spcPts val="0"/>
              </a:spcBef>
              <a:spcAft>
                <a:spcPts val="0"/>
              </a:spcAft>
              <a:buNone/>
            </a:pPr>
            <a:r>
              <a:rPr lang="en" sz="1800">
                <a:solidFill>
                  <a:srgbClr val="666A70"/>
                </a:solidFill>
                <a:latin typeface="Varela Round"/>
                <a:ea typeface="Varela Round"/>
                <a:cs typeface="Varela Round"/>
                <a:sym typeface="Varela Round"/>
              </a:rPr>
              <a:t>Territory Sales Director</a:t>
            </a:r>
            <a:endParaRPr sz="1800">
              <a:solidFill>
                <a:srgbClr val="666A70"/>
              </a:solidFill>
              <a:latin typeface="Varela Round"/>
              <a:ea typeface="Varela Round"/>
              <a:cs typeface="Varela Round"/>
              <a:sym typeface="Varela Round"/>
            </a:endParaRPr>
          </a:p>
          <a:p>
            <a:pPr marL="0" lvl="0" indent="0" algn="l" rtl="0">
              <a:lnSpc>
                <a:spcPct val="100000"/>
              </a:lnSpc>
              <a:spcBef>
                <a:spcPts val="0"/>
              </a:spcBef>
              <a:spcAft>
                <a:spcPts val="0"/>
              </a:spcAft>
              <a:buNone/>
            </a:pPr>
            <a:r>
              <a:rPr lang="en" sz="1800">
                <a:solidFill>
                  <a:srgbClr val="666A70"/>
                </a:solidFill>
                <a:latin typeface="Varela Round"/>
                <a:ea typeface="Varela Round"/>
                <a:cs typeface="Varela Round"/>
                <a:sym typeface="Varela Round"/>
              </a:rPr>
              <a:t>Texthelp</a:t>
            </a:r>
            <a:endParaRPr sz="1800">
              <a:solidFill>
                <a:srgbClr val="666A70"/>
              </a:solidFill>
              <a:latin typeface="Varela Round"/>
              <a:ea typeface="Varela Round"/>
              <a:cs typeface="Varela Round"/>
              <a:sym typeface="Varela Round"/>
            </a:endParaRPr>
          </a:p>
          <a:p>
            <a:pPr marL="0" lvl="0" indent="0" algn="l" rtl="0">
              <a:spcBef>
                <a:spcPts val="0"/>
              </a:spcBef>
              <a:spcAft>
                <a:spcPts val="0"/>
              </a:spcAft>
              <a:buNone/>
            </a:pPr>
            <a:endParaRPr sz="1800">
              <a:solidFill>
                <a:srgbClr val="666A70"/>
              </a:solidFill>
              <a:latin typeface="Varela Round"/>
              <a:ea typeface="Varela Round"/>
              <a:cs typeface="Varela Round"/>
              <a:sym typeface="Varela Round"/>
            </a:endParaRPr>
          </a:p>
          <a:p>
            <a:pPr marL="0" lvl="0" indent="0" algn="l" rtl="0">
              <a:spcBef>
                <a:spcPts val="0"/>
              </a:spcBef>
              <a:spcAft>
                <a:spcPts val="0"/>
              </a:spcAft>
              <a:buNone/>
            </a:pPr>
            <a:r>
              <a:rPr lang="en" sz="1800">
                <a:solidFill>
                  <a:srgbClr val="666A70"/>
                </a:solidFill>
                <a:latin typeface="Varela Round"/>
                <a:ea typeface="Varela Round"/>
                <a:cs typeface="Varela Round"/>
                <a:sym typeface="Varela Round"/>
              </a:rPr>
              <a:t>r.kruzel@texthelp.com</a:t>
            </a:r>
            <a:endParaRPr sz="1800">
              <a:solidFill>
                <a:srgbClr val="666A70"/>
              </a:solidFill>
              <a:latin typeface="Varela Round"/>
              <a:ea typeface="Varela Round"/>
              <a:cs typeface="Varela Round"/>
              <a:sym typeface="Varela Round"/>
            </a:endParaRPr>
          </a:p>
          <a:p>
            <a:pPr marL="0" lvl="0" indent="0" algn="l" rtl="0">
              <a:spcBef>
                <a:spcPts val="0"/>
              </a:spcBef>
              <a:spcAft>
                <a:spcPts val="0"/>
              </a:spcAft>
              <a:buNone/>
            </a:pPr>
            <a:r>
              <a:rPr lang="en" sz="1800">
                <a:solidFill>
                  <a:srgbClr val="666A70"/>
                </a:solidFill>
                <a:latin typeface="Varela Round"/>
                <a:ea typeface="Varela Round"/>
                <a:cs typeface="Varela Round"/>
                <a:sym typeface="Varela Round"/>
              </a:rPr>
              <a:t>651-245-3128</a:t>
            </a:r>
            <a:endParaRPr sz="1800">
              <a:solidFill>
                <a:srgbClr val="666A70"/>
              </a:solidFill>
              <a:latin typeface="Varela Round"/>
              <a:ea typeface="Varela Round"/>
              <a:cs typeface="Varela Round"/>
              <a:sym typeface="Varela Round"/>
            </a:endParaRPr>
          </a:p>
          <a:p>
            <a:pPr marL="0" lvl="0" indent="0" algn="l" rtl="0">
              <a:spcBef>
                <a:spcPts val="0"/>
              </a:spcBef>
              <a:spcAft>
                <a:spcPts val="0"/>
              </a:spcAft>
              <a:buNone/>
            </a:pPr>
            <a:r>
              <a:rPr lang="en" sz="1800">
                <a:solidFill>
                  <a:srgbClr val="666A70"/>
                </a:solidFill>
                <a:latin typeface="Varela Round"/>
                <a:ea typeface="Varela Round"/>
                <a:cs typeface="Varela Round"/>
                <a:sym typeface="Varela Round"/>
              </a:rPr>
              <a:t>@TH_RachelK</a:t>
            </a:r>
            <a:endParaRPr sz="1800">
              <a:solidFill>
                <a:srgbClr val="666A70"/>
              </a:solidFill>
              <a:latin typeface="Varela Round"/>
              <a:ea typeface="Varela Round"/>
              <a:cs typeface="Varela Round"/>
              <a:sym typeface="Varela Round"/>
            </a:endParaRPr>
          </a:p>
          <a:p>
            <a:pPr marL="0" lvl="0" indent="0" algn="l" rtl="0">
              <a:spcBef>
                <a:spcPts val="0"/>
              </a:spcBef>
              <a:spcAft>
                <a:spcPts val="0"/>
              </a:spcAft>
              <a:buNone/>
            </a:pPr>
            <a:endParaRPr sz="1800">
              <a:solidFill>
                <a:srgbClr val="666A70"/>
              </a:solidFill>
              <a:latin typeface="Varela Round"/>
              <a:ea typeface="Varela Round"/>
              <a:cs typeface="Varela Round"/>
              <a:sym typeface="Varela Round"/>
            </a:endParaRPr>
          </a:p>
        </p:txBody>
      </p:sp>
      <p:sp>
        <p:nvSpPr>
          <p:cNvPr id="92" name="Google Shape;92;p25"/>
          <p:cNvSpPr txBox="1">
            <a:spLocks noGrp="1"/>
          </p:cNvSpPr>
          <p:nvPr>
            <p:ph type="title" idx="4294967295"/>
          </p:nvPr>
        </p:nvSpPr>
        <p:spPr>
          <a:xfrm>
            <a:off x="1044625" y="950267"/>
            <a:ext cx="7772400" cy="11598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200" b="0" i="0" u="none" strike="noStrike" kern="0" cap="none" spc="0" normalizeH="0" baseline="0" noProof="0" dirty="0">
                <a:ln>
                  <a:noFill/>
                </a:ln>
                <a:solidFill>
                  <a:srgbClr val="FD3269"/>
                </a:solidFill>
                <a:effectLst/>
                <a:uLnTx/>
                <a:uFillTx/>
                <a:latin typeface="Varela Round"/>
                <a:ea typeface="Varela Round"/>
                <a:cs typeface="Varela Round"/>
                <a:sym typeface="Varela Round"/>
              </a:rPr>
              <a:t>hello, I’m </a:t>
            </a:r>
            <a:r>
              <a:rPr kumimoji="0" lang="en-US" sz="4200" b="0" i="0" u="none" strike="noStrike" kern="0" cap="none" spc="0" normalizeH="0" baseline="0" noProof="0" dirty="0" err="1">
                <a:ln>
                  <a:noFill/>
                </a:ln>
                <a:solidFill>
                  <a:srgbClr val="FD3269"/>
                </a:solidFill>
                <a:effectLst/>
                <a:uLnTx/>
                <a:uFillTx/>
                <a:latin typeface="Varela Round"/>
                <a:ea typeface="Varela Round"/>
                <a:cs typeface="Varela Round"/>
                <a:sym typeface="Varela Round"/>
              </a:rPr>
              <a:t>rachel</a:t>
            </a:r>
            <a:r>
              <a:rPr kumimoji="0" lang="en-US" sz="4200" b="0" i="0" u="none" strike="noStrike" kern="0" cap="none" spc="0" normalizeH="0" baseline="0" noProof="0" dirty="0">
                <a:ln>
                  <a:noFill/>
                </a:ln>
                <a:solidFill>
                  <a:srgbClr val="FD3269"/>
                </a:solidFill>
                <a:effectLst/>
                <a:uLnTx/>
                <a:uFillTx/>
                <a:latin typeface="Varela Round"/>
                <a:ea typeface="Varela Round"/>
                <a:cs typeface="Varela Round"/>
                <a:sym typeface="Varela Round"/>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0"/>
        <p:cNvGrpSpPr/>
        <p:nvPr/>
      </p:nvGrpSpPr>
      <p:grpSpPr>
        <a:xfrm>
          <a:off x="0" y="0"/>
          <a:ext cx="0" cy="0"/>
          <a:chOff x="0" y="0"/>
          <a:chExt cx="0" cy="0"/>
        </a:xfrm>
      </p:grpSpPr>
      <p:pic>
        <p:nvPicPr>
          <p:cNvPr id="232" name="Google Shape;232;p43" descr="Texthelp logo"/>
          <p:cNvPicPr preferRelativeResize="0"/>
          <p:nvPr/>
        </p:nvPicPr>
        <p:blipFill>
          <a:blip r:embed="rId4">
            <a:alphaModFix/>
          </a:blip>
          <a:stretch>
            <a:fillRect/>
          </a:stretch>
        </p:blipFill>
        <p:spPr>
          <a:xfrm>
            <a:off x="7366425" y="280700"/>
            <a:ext cx="1453262" cy="287950"/>
          </a:xfrm>
          <a:prstGeom prst="rect">
            <a:avLst/>
          </a:prstGeom>
          <a:noFill/>
          <a:ln>
            <a:noFill/>
          </a:ln>
        </p:spPr>
      </p:pic>
      <p:sp>
        <p:nvSpPr>
          <p:cNvPr id="233" name="Google Shape;233;p43"/>
          <p:cNvSpPr txBox="1"/>
          <p:nvPr/>
        </p:nvSpPr>
        <p:spPr>
          <a:xfrm>
            <a:off x="1489200" y="2004175"/>
            <a:ext cx="6207300" cy="288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a:t>UAA now has institutional licenses for EquatIO!</a:t>
            </a:r>
            <a:endParaRPr sz="3500"/>
          </a:p>
          <a:p>
            <a:pPr marL="0" lvl="0" indent="0" algn="l" rtl="0">
              <a:spcBef>
                <a:spcPts val="0"/>
              </a:spcBef>
              <a:spcAft>
                <a:spcPts val="0"/>
              </a:spcAft>
              <a:buNone/>
            </a:pPr>
            <a:endParaRPr sz="2300"/>
          </a:p>
          <a:p>
            <a:pPr marL="0" lvl="0" indent="0" algn="l" rtl="0">
              <a:spcBef>
                <a:spcPts val="0"/>
              </a:spcBef>
              <a:spcAft>
                <a:spcPts val="0"/>
              </a:spcAft>
              <a:buNone/>
            </a:pPr>
            <a:r>
              <a:rPr lang="en" sz="2300"/>
              <a:t>All 3 Universities collaborating to get a statewide license</a:t>
            </a:r>
            <a:endParaRPr sz="2300"/>
          </a:p>
          <a:p>
            <a:pPr marL="457200" lvl="0" indent="-355600" algn="l" rtl="0">
              <a:spcBef>
                <a:spcPts val="0"/>
              </a:spcBef>
              <a:spcAft>
                <a:spcPts val="0"/>
              </a:spcAft>
              <a:buSzPts val="2000"/>
              <a:buChar char="●"/>
            </a:pPr>
            <a:r>
              <a:rPr lang="en" sz="2000"/>
              <a:t>Letters of support</a:t>
            </a:r>
            <a:endParaRPr sz="2000"/>
          </a:p>
          <a:p>
            <a:pPr marL="457200" lvl="0" indent="-355600" algn="l" rtl="0">
              <a:spcBef>
                <a:spcPts val="0"/>
              </a:spcBef>
              <a:spcAft>
                <a:spcPts val="0"/>
              </a:spcAft>
              <a:buSzPts val="2000"/>
              <a:buChar char="●"/>
            </a:pPr>
            <a:r>
              <a:rPr lang="en" sz="2000"/>
              <a:t>Faculty and Student Testimonials </a:t>
            </a:r>
            <a:endParaRPr sz="2000"/>
          </a:p>
        </p:txBody>
      </p:sp>
      <p:sp>
        <p:nvSpPr>
          <p:cNvPr id="231" name="Google Shape;231;p43"/>
          <p:cNvSpPr txBox="1">
            <a:spLocks noGrp="1"/>
          </p:cNvSpPr>
          <p:nvPr>
            <p:ph type="title" idx="4294967295"/>
          </p:nvPr>
        </p:nvSpPr>
        <p:spPr>
          <a:xfrm>
            <a:off x="6" y="388175"/>
            <a:ext cx="9144000" cy="6228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uLnTx/>
                <a:uFillTx/>
                <a:latin typeface="Varela Round"/>
                <a:ea typeface="Varela Round"/>
                <a:cs typeface="Varela Round"/>
                <a:sym typeface="Varela Round"/>
              </a:rPr>
              <a:t>Breaking News!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7FF"/>
        </a:solidFill>
        <a:effectLst/>
      </p:bgPr>
    </p:bg>
    <p:spTree>
      <p:nvGrpSpPr>
        <p:cNvPr id="1" name="Shape 237"/>
        <p:cNvGrpSpPr/>
        <p:nvPr/>
      </p:nvGrpSpPr>
      <p:grpSpPr>
        <a:xfrm>
          <a:off x="0" y="0"/>
          <a:ext cx="0" cy="0"/>
          <a:chOff x="0" y="0"/>
          <a:chExt cx="0" cy="0"/>
        </a:xfrm>
      </p:grpSpPr>
      <p:pic>
        <p:nvPicPr>
          <p:cNvPr id="238" name="Google Shape;238;p44" descr="Texthelp logo"/>
          <p:cNvPicPr preferRelativeResize="0"/>
          <p:nvPr/>
        </p:nvPicPr>
        <p:blipFill>
          <a:blip r:embed="rId3">
            <a:alphaModFix/>
          </a:blip>
          <a:stretch>
            <a:fillRect/>
          </a:stretch>
        </p:blipFill>
        <p:spPr>
          <a:xfrm>
            <a:off x="7924325" y="285775"/>
            <a:ext cx="895325" cy="177400"/>
          </a:xfrm>
          <a:prstGeom prst="rect">
            <a:avLst/>
          </a:prstGeom>
          <a:noFill/>
          <a:ln>
            <a:noFill/>
          </a:ln>
        </p:spPr>
      </p:pic>
      <p:sp>
        <p:nvSpPr>
          <p:cNvPr id="239" name="Google Shape;239;p4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Varela Round"/>
                <a:ea typeface="Varela Round"/>
                <a:cs typeface="Varela Round"/>
                <a:sym typeface="Varela Round"/>
              </a:rPr>
              <a:t>Using Equatio for Alternate Format Production</a:t>
            </a:r>
            <a:endParaRPr>
              <a:solidFill>
                <a:srgbClr val="FFFFFF"/>
              </a:solidFill>
              <a:latin typeface="Varela Round"/>
              <a:ea typeface="Varela Round"/>
              <a:cs typeface="Varela Round"/>
              <a:sym typeface="Varela Round"/>
            </a:endParaRPr>
          </a:p>
          <a:p>
            <a:pPr marL="0" lvl="0" indent="0" algn="ctr" rtl="0">
              <a:spcBef>
                <a:spcPts val="0"/>
              </a:spcBef>
              <a:spcAft>
                <a:spcPts val="0"/>
              </a:spcAft>
              <a:buNone/>
            </a:pPr>
            <a:r>
              <a:rPr lang="en" sz="2400">
                <a:solidFill>
                  <a:srgbClr val="FFFFFF"/>
                </a:solidFill>
                <a:latin typeface="Varela Round"/>
                <a:ea typeface="Varela Round"/>
                <a:cs typeface="Varela Round"/>
                <a:sym typeface="Varela Round"/>
              </a:rPr>
              <a:t>Susan Kelmer, </a:t>
            </a:r>
            <a:endParaRPr sz="2400">
              <a:solidFill>
                <a:srgbClr val="FFFFFF"/>
              </a:solidFill>
              <a:latin typeface="Varela Round"/>
              <a:ea typeface="Varela Round"/>
              <a:cs typeface="Varela Round"/>
              <a:sym typeface="Varela Round"/>
            </a:endParaRPr>
          </a:p>
          <a:p>
            <a:pPr marL="0" lvl="0" indent="0" algn="ctr" rtl="0">
              <a:spcBef>
                <a:spcPts val="0"/>
              </a:spcBef>
              <a:spcAft>
                <a:spcPts val="0"/>
              </a:spcAft>
              <a:buNone/>
            </a:pPr>
            <a:r>
              <a:rPr lang="en" sz="2400">
                <a:solidFill>
                  <a:srgbClr val="FFFFFF"/>
                </a:solidFill>
                <a:latin typeface="Varela Round"/>
                <a:ea typeface="Varela Round"/>
                <a:cs typeface="Varela Round"/>
                <a:sym typeface="Varela Round"/>
              </a:rPr>
              <a:t>University of Colorado Boulder</a:t>
            </a:r>
            <a:endParaRPr sz="2400">
              <a:solidFill>
                <a:srgbClr val="FFFFFF"/>
              </a:solidFill>
              <a:latin typeface="Varela Round"/>
              <a:ea typeface="Varela Round"/>
              <a:cs typeface="Varela Round"/>
              <a:sym typeface="Varela Roun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3"/>
        <p:cNvGrpSpPr/>
        <p:nvPr/>
      </p:nvGrpSpPr>
      <p:grpSpPr>
        <a:xfrm>
          <a:off x="0" y="0"/>
          <a:ext cx="0" cy="0"/>
          <a:chOff x="0" y="0"/>
          <a:chExt cx="0" cy="0"/>
        </a:xfrm>
      </p:grpSpPr>
      <p:pic>
        <p:nvPicPr>
          <p:cNvPr id="246" name="Google Shape;246;p45" descr="Texthelp Logo&#10;"/>
          <p:cNvPicPr preferRelativeResize="0"/>
          <p:nvPr/>
        </p:nvPicPr>
        <p:blipFill>
          <a:blip r:embed="rId4">
            <a:alphaModFix/>
          </a:blip>
          <a:stretch>
            <a:fillRect/>
          </a:stretch>
        </p:blipFill>
        <p:spPr>
          <a:xfrm>
            <a:off x="7530075" y="244950"/>
            <a:ext cx="1295049" cy="256600"/>
          </a:xfrm>
          <a:prstGeom prst="rect">
            <a:avLst/>
          </a:prstGeom>
          <a:noFill/>
          <a:ln>
            <a:noFill/>
          </a:ln>
        </p:spPr>
      </p:pic>
      <p:pic>
        <p:nvPicPr>
          <p:cNvPr id="245" name="Google Shape;245;p45" descr="Mathtype Logo&#10;"/>
          <p:cNvPicPr preferRelativeResize="0"/>
          <p:nvPr/>
        </p:nvPicPr>
        <p:blipFill>
          <a:blip r:embed="rId5">
            <a:alphaModFix/>
          </a:blip>
          <a:stretch>
            <a:fillRect/>
          </a:stretch>
        </p:blipFill>
        <p:spPr>
          <a:xfrm>
            <a:off x="3101900" y="1957140"/>
            <a:ext cx="2907550" cy="468960"/>
          </a:xfrm>
          <a:prstGeom prst="rect">
            <a:avLst/>
          </a:prstGeom>
          <a:noFill/>
          <a:ln>
            <a:noFill/>
          </a:ln>
        </p:spPr>
      </p:pic>
      <p:sp>
        <p:nvSpPr>
          <p:cNvPr id="244" name="Google Shape;244;p45"/>
          <p:cNvSpPr txBox="1">
            <a:spLocks noGrp="1"/>
          </p:cNvSpPr>
          <p:nvPr>
            <p:ph type="title" idx="4294967295"/>
          </p:nvPr>
        </p:nvSpPr>
        <p:spPr>
          <a:xfrm>
            <a:off x="3328988" y="946150"/>
            <a:ext cx="2517775" cy="741363"/>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
                <a:schemeClr val="dk2"/>
              </a:buClr>
              <a:buSzPts val="1800"/>
              <a:buFont typeface="Arial"/>
              <a:buNone/>
              <a:tabLst/>
              <a:defRPr/>
            </a:pPr>
            <a:r>
              <a:rPr kumimoji="0" lang="en-US" sz="2800" b="1" i="0" u="none" strike="noStrike" kern="0" cap="none" spc="0" normalizeH="0" baseline="0" noProof="0" dirty="0">
                <a:ln>
                  <a:noFill/>
                </a:ln>
                <a:solidFill>
                  <a:schemeClr val="lt1"/>
                </a:solidFill>
                <a:effectLst/>
                <a:uLnTx/>
                <a:uFillTx/>
                <a:latin typeface="Varela Round"/>
                <a:ea typeface="Varela Round"/>
                <a:cs typeface="Varela Round"/>
                <a:sym typeface="Varela Round"/>
              </a:rPr>
              <a:t>The Old Way:</a:t>
            </a:r>
            <a:endParaRPr kumimoji="0" lang="en-US" sz="2800" b="0" i="0" u="none" strike="noStrike" kern="0" cap="none" spc="0" normalizeH="0" baseline="0" noProof="0" dirty="0">
              <a:ln>
                <a:noFill/>
              </a:ln>
              <a:solidFill>
                <a:schemeClr val="lt1"/>
              </a:solidFill>
              <a:effectLst/>
              <a:uLnTx/>
              <a:uFillTx/>
              <a:latin typeface="Varela Round"/>
              <a:ea typeface="Varela Round"/>
              <a:cs typeface="Varela Round"/>
              <a:sym typeface="Varela Round"/>
            </a:endParaRPr>
          </a:p>
          <a:p>
            <a:pPr marL="0" marR="0" lvl="0" indent="0" algn="ctr" defTabSz="914400" rtl="0" eaLnBrk="1" fontAlgn="auto" latinLnBrk="0" hangingPunct="1">
              <a:lnSpc>
                <a:spcPct val="115000"/>
              </a:lnSpc>
              <a:spcBef>
                <a:spcPts val="1600"/>
              </a:spcBef>
              <a:spcAft>
                <a:spcPts val="1600"/>
              </a:spcAft>
              <a:buClr>
                <a:schemeClr val="dk2"/>
              </a:buClr>
              <a:buSzPts val="1800"/>
              <a:buFont typeface="Arial"/>
              <a:buNone/>
              <a:tabLst/>
              <a:defRPr/>
            </a:pPr>
            <a:endParaRPr kumimoji="0" lang="en-US" sz="2800" b="1" i="0" u="none" strike="noStrike" kern="0" cap="none" spc="0" normalizeH="0" baseline="0" noProof="0" dirty="0">
              <a:ln>
                <a:noFill/>
              </a:ln>
              <a:solidFill>
                <a:schemeClr val="lt1"/>
              </a:solidFill>
              <a:effectLst/>
              <a:uLnTx/>
              <a:uFillTx/>
              <a:latin typeface="Varela Round"/>
              <a:ea typeface="Varela Round"/>
              <a:cs typeface="Varela Round"/>
              <a:sym typeface="Varela Roun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0"/>
        <p:cNvGrpSpPr/>
        <p:nvPr/>
      </p:nvGrpSpPr>
      <p:grpSpPr>
        <a:xfrm>
          <a:off x="0" y="0"/>
          <a:ext cx="0" cy="0"/>
          <a:chOff x="0" y="0"/>
          <a:chExt cx="0" cy="0"/>
        </a:xfrm>
      </p:grpSpPr>
      <p:pic>
        <p:nvPicPr>
          <p:cNvPr id="253" name="Google Shape;253;p46" descr="Image of Math Textbook pasted into a Microsoft Word Doc&#10;"/>
          <p:cNvPicPr preferRelativeResize="0"/>
          <p:nvPr/>
        </p:nvPicPr>
        <p:blipFill>
          <a:blip r:embed="rId4">
            <a:alphaModFix/>
          </a:blip>
          <a:stretch>
            <a:fillRect/>
          </a:stretch>
        </p:blipFill>
        <p:spPr>
          <a:xfrm>
            <a:off x="4644425" y="1058275"/>
            <a:ext cx="4335700" cy="3928149"/>
          </a:xfrm>
          <a:prstGeom prst="rect">
            <a:avLst/>
          </a:prstGeom>
          <a:noFill/>
          <a:ln>
            <a:noFill/>
          </a:ln>
        </p:spPr>
      </p:pic>
      <p:sp>
        <p:nvSpPr>
          <p:cNvPr id="254" name="Google Shape;254;p46"/>
          <p:cNvSpPr txBox="1">
            <a:spLocks noGrp="1"/>
          </p:cNvSpPr>
          <p:nvPr>
            <p:ph type="subTitle" idx="4294967295"/>
          </p:nvPr>
        </p:nvSpPr>
        <p:spPr>
          <a:xfrm>
            <a:off x="4913550" y="253800"/>
            <a:ext cx="3533400" cy="578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800" b="1">
                <a:solidFill>
                  <a:schemeClr val="lt1"/>
                </a:solidFill>
                <a:latin typeface="Varela Round"/>
                <a:ea typeface="Varela Round"/>
                <a:cs typeface="Varela Round"/>
                <a:sym typeface="Varela Round"/>
              </a:rPr>
              <a:t>Extracted Word File</a:t>
            </a:r>
            <a:endParaRPr sz="2800">
              <a:solidFill>
                <a:srgbClr val="FFFFFF"/>
              </a:solidFill>
              <a:latin typeface="Varela Round"/>
              <a:ea typeface="Varela Round"/>
              <a:cs typeface="Varela Round"/>
              <a:sym typeface="Varela Round"/>
            </a:endParaRPr>
          </a:p>
        </p:txBody>
      </p:sp>
      <p:pic>
        <p:nvPicPr>
          <p:cNvPr id="252" name="Google Shape;252;p46" descr="PDF Screenshot of Math Textbook PDF&#10;&#10;"/>
          <p:cNvPicPr preferRelativeResize="0"/>
          <p:nvPr/>
        </p:nvPicPr>
        <p:blipFill>
          <a:blip r:embed="rId5">
            <a:alphaModFix/>
          </a:blip>
          <a:stretch>
            <a:fillRect/>
          </a:stretch>
        </p:blipFill>
        <p:spPr>
          <a:xfrm>
            <a:off x="120425" y="1058275"/>
            <a:ext cx="4118326" cy="3992526"/>
          </a:xfrm>
          <a:prstGeom prst="rect">
            <a:avLst/>
          </a:prstGeom>
          <a:noFill/>
          <a:ln>
            <a:noFill/>
          </a:ln>
        </p:spPr>
      </p:pic>
      <p:sp>
        <p:nvSpPr>
          <p:cNvPr id="251" name="Google Shape;251;p46"/>
          <p:cNvSpPr txBox="1">
            <a:spLocks noGrp="1"/>
          </p:cNvSpPr>
          <p:nvPr>
            <p:ph type="subTitle" idx="4294967295"/>
          </p:nvPr>
        </p:nvSpPr>
        <p:spPr>
          <a:xfrm>
            <a:off x="493950" y="253800"/>
            <a:ext cx="3533400" cy="578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800" b="1">
                <a:solidFill>
                  <a:schemeClr val="lt1"/>
                </a:solidFill>
                <a:latin typeface="Varela Round"/>
                <a:ea typeface="Varela Round"/>
                <a:cs typeface="Varela Round"/>
                <a:sym typeface="Varela Round"/>
              </a:rPr>
              <a:t>Original PDF</a:t>
            </a:r>
            <a:endParaRPr sz="2800">
              <a:solidFill>
                <a:srgbClr val="FFFFFF"/>
              </a:solidFill>
              <a:latin typeface="Varela Round"/>
              <a:ea typeface="Varela Round"/>
              <a:cs typeface="Varela Round"/>
              <a:sym typeface="Varela Round"/>
            </a:endParaRPr>
          </a:p>
        </p:txBody>
      </p:sp>
      <p:sp>
        <p:nvSpPr>
          <p:cNvPr id="2" name="Title 1">
            <a:extLst>
              <a:ext uri="{FF2B5EF4-FFF2-40B4-BE49-F238E27FC236}">
                <a16:creationId xmlns:a16="http://schemas.microsoft.com/office/drawing/2014/main" id="{275F1DFB-71BB-4B0F-9E74-3D17280952A7}"/>
              </a:ext>
              <a:ext uri="{C183D7F6-B498-43B3-948B-1728B52AA6E4}">
                <adec:decorative xmlns:adec="http://schemas.microsoft.com/office/drawing/2017/decorative" val="0"/>
              </a:ext>
            </a:extLst>
          </p:cNvPr>
          <p:cNvSpPr>
            <a:spLocks noGrp="1"/>
          </p:cNvSpPr>
          <p:nvPr>
            <p:ph type="title" idx="4294967295"/>
          </p:nvPr>
        </p:nvSpPr>
        <p:spPr>
          <a:xfrm>
            <a:off x="311700" y="-718137"/>
            <a:ext cx="8520600" cy="572700"/>
          </a:xfrm>
        </p:spPr>
        <p:txBody>
          <a:bodyPr/>
          <a:lstStyle/>
          <a:p>
            <a:r>
              <a:rPr lang="en-US" dirty="0"/>
              <a:t>PDF to Word File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1000"/>
                                        <p:tgtEl>
                                          <p:spTgt spid="254"/>
                                        </p:tgtEl>
                                      </p:cBhvr>
                                    </p:animEffect>
                                  </p:childTnLst>
                                </p:cTn>
                              </p:par>
                              <p:par>
                                <p:cTn id="8" presetID="10" presetClass="entr" presetSubtype="0" fill="hold" nodeType="withEffect">
                                  <p:stCondLst>
                                    <p:cond delay="0"/>
                                  </p:stCondLst>
                                  <p:childTnLst>
                                    <p:set>
                                      <p:cBhvr>
                                        <p:cTn id="9" dur="1" fill="hold">
                                          <p:stCondLst>
                                            <p:cond delay="0"/>
                                          </p:stCondLst>
                                        </p:cTn>
                                        <p:tgtEl>
                                          <p:spTgt spid="253"/>
                                        </p:tgtEl>
                                        <p:attrNameLst>
                                          <p:attrName>style.visibility</p:attrName>
                                        </p:attrNameLst>
                                      </p:cBhvr>
                                      <p:to>
                                        <p:strVal val="visible"/>
                                      </p:to>
                                    </p:set>
                                    <p:animEffect transition="in" filter="fade">
                                      <p:cBhvr>
                                        <p:cTn id="10" dur="1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8"/>
        <p:cNvGrpSpPr/>
        <p:nvPr/>
      </p:nvGrpSpPr>
      <p:grpSpPr>
        <a:xfrm>
          <a:off x="0" y="0"/>
          <a:ext cx="0" cy="0"/>
          <a:chOff x="0" y="0"/>
          <a:chExt cx="0" cy="0"/>
        </a:xfrm>
      </p:grpSpPr>
      <p:pic>
        <p:nvPicPr>
          <p:cNvPr id="262" name="Google Shape;262;p47" descr="Image of MathML edits pasted into a Word Doc&#10;&#10;"/>
          <p:cNvPicPr preferRelativeResize="0"/>
          <p:nvPr/>
        </p:nvPicPr>
        <p:blipFill>
          <a:blip r:embed="rId4">
            <a:alphaModFix/>
          </a:blip>
          <a:stretch>
            <a:fillRect/>
          </a:stretch>
        </p:blipFill>
        <p:spPr>
          <a:xfrm>
            <a:off x="4526349" y="1467775"/>
            <a:ext cx="4546651" cy="3402461"/>
          </a:xfrm>
          <a:prstGeom prst="rect">
            <a:avLst/>
          </a:prstGeom>
          <a:noFill/>
          <a:ln>
            <a:noFill/>
          </a:ln>
        </p:spPr>
      </p:pic>
      <p:sp>
        <p:nvSpPr>
          <p:cNvPr id="260" name="Google Shape;260;p47"/>
          <p:cNvSpPr txBox="1">
            <a:spLocks noGrp="1"/>
          </p:cNvSpPr>
          <p:nvPr>
            <p:ph type="subTitle" idx="4294967295"/>
          </p:nvPr>
        </p:nvSpPr>
        <p:spPr>
          <a:xfrm>
            <a:off x="4660700" y="253800"/>
            <a:ext cx="4009500" cy="578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800" b="1">
                <a:solidFill>
                  <a:schemeClr val="lt1"/>
                </a:solidFill>
                <a:latin typeface="Varela Round"/>
                <a:ea typeface="Varela Round"/>
                <a:cs typeface="Varela Round"/>
                <a:sym typeface="Varela Round"/>
              </a:rPr>
              <a:t>MathType Equations Completed</a:t>
            </a:r>
            <a:endParaRPr sz="2800">
              <a:solidFill>
                <a:srgbClr val="FFFFFF"/>
              </a:solidFill>
              <a:latin typeface="Varela Round"/>
              <a:ea typeface="Varela Round"/>
              <a:cs typeface="Varela Round"/>
              <a:sym typeface="Varela Round"/>
            </a:endParaRPr>
          </a:p>
        </p:txBody>
      </p:sp>
      <p:sp>
        <p:nvSpPr>
          <p:cNvPr id="263" name="Google Shape;263;p47"/>
          <p:cNvSpPr txBox="1"/>
          <p:nvPr/>
        </p:nvSpPr>
        <p:spPr>
          <a:xfrm>
            <a:off x="1985875" y="3060325"/>
            <a:ext cx="1915200" cy="71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latin typeface="Varela Round"/>
                <a:ea typeface="Varela Round"/>
                <a:cs typeface="Varela Round"/>
                <a:sym typeface="Varela Round"/>
              </a:rPr>
              <a:t>☑ Time-consuming</a:t>
            </a:r>
            <a:endParaRPr>
              <a:solidFill>
                <a:srgbClr val="FF0000"/>
              </a:solidFill>
              <a:latin typeface="Varela Round"/>
              <a:ea typeface="Varela Round"/>
              <a:cs typeface="Varela Round"/>
              <a:sym typeface="Varela Round"/>
            </a:endParaRPr>
          </a:p>
          <a:p>
            <a:pPr marL="0" lvl="0" indent="0" algn="l" rtl="0">
              <a:spcBef>
                <a:spcPts val="0"/>
              </a:spcBef>
              <a:spcAft>
                <a:spcPts val="0"/>
              </a:spcAft>
              <a:buNone/>
            </a:pPr>
            <a:endParaRPr sz="800">
              <a:solidFill>
                <a:srgbClr val="FF0000"/>
              </a:solidFill>
              <a:latin typeface="Varela Round"/>
              <a:ea typeface="Varela Round"/>
              <a:cs typeface="Varela Round"/>
              <a:sym typeface="Varela Round"/>
            </a:endParaRPr>
          </a:p>
          <a:p>
            <a:pPr marL="0" lvl="0" indent="0" algn="l" rtl="0">
              <a:spcBef>
                <a:spcPts val="0"/>
              </a:spcBef>
              <a:spcAft>
                <a:spcPts val="0"/>
              </a:spcAft>
              <a:buNone/>
            </a:pPr>
            <a:r>
              <a:rPr lang="en">
                <a:solidFill>
                  <a:srgbClr val="FF0000"/>
                </a:solidFill>
                <a:latin typeface="Varela Round"/>
                <a:ea typeface="Varela Round"/>
                <a:cs typeface="Varela Round"/>
                <a:sym typeface="Varela Round"/>
              </a:rPr>
              <a:t>☑ Human error</a:t>
            </a:r>
            <a:endParaRPr>
              <a:solidFill>
                <a:srgbClr val="FF0000"/>
              </a:solidFill>
              <a:latin typeface="Varela Round"/>
              <a:ea typeface="Varela Round"/>
              <a:cs typeface="Varela Round"/>
              <a:sym typeface="Varela Round"/>
            </a:endParaRPr>
          </a:p>
        </p:txBody>
      </p:sp>
      <p:pic>
        <p:nvPicPr>
          <p:cNvPr id="261" name="Google Shape;261;p47" descr="Image of mathtype editor on Word Doc&#10;&#10;"/>
          <p:cNvPicPr preferRelativeResize="0"/>
          <p:nvPr/>
        </p:nvPicPr>
        <p:blipFill>
          <a:blip r:embed="rId5">
            <a:alphaModFix/>
          </a:blip>
          <a:stretch>
            <a:fillRect/>
          </a:stretch>
        </p:blipFill>
        <p:spPr>
          <a:xfrm>
            <a:off x="226475" y="1467775"/>
            <a:ext cx="3962452" cy="3402449"/>
          </a:xfrm>
          <a:prstGeom prst="rect">
            <a:avLst/>
          </a:prstGeom>
          <a:noFill/>
          <a:ln>
            <a:noFill/>
          </a:ln>
        </p:spPr>
      </p:pic>
      <p:sp>
        <p:nvSpPr>
          <p:cNvPr id="259" name="Google Shape;259;p47"/>
          <p:cNvSpPr txBox="1">
            <a:spLocks noGrp="1"/>
          </p:cNvSpPr>
          <p:nvPr>
            <p:ph type="title" idx="4294967295"/>
          </p:nvPr>
        </p:nvSpPr>
        <p:spPr>
          <a:xfrm>
            <a:off x="493713" y="254000"/>
            <a:ext cx="3533775" cy="57785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1600"/>
              </a:spcAft>
              <a:buClr>
                <a:schemeClr val="dk2"/>
              </a:buClr>
              <a:buSzPts val="1800"/>
              <a:buFont typeface="Arial"/>
              <a:buNone/>
              <a:tabLst/>
              <a:defRPr/>
            </a:pPr>
            <a:r>
              <a:rPr kumimoji="0" lang="en-US" sz="2800" b="1" i="0" u="none" strike="noStrike" kern="0" cap="none" spc="0" normalizeH="0" baseline="0" noProof="0" dirty="0">
                <a:ln>
                  <a:noFill/>
                </a:ln>
                <a:solidFill>
                  <a:schemeClr val="lt1"/>
                </a:solidFill>
                <a:effectLst/>
                <a:uLnTx/>
                <a:uFillTx/>
                <a:latin typeface="Varela Round"/>
                <a:ea typeface="Varela Round"/>
                <a:cs typeface="Varela Round"/>
                <a:sym typeface="Varela Round"/>
              </a:rPr>
              <a:t>MathML Edits with </a:t>
            </a:r>
            <a:r>
              <a:rPr kumimoji="0" lang="en-US" sz="2800" b="1" i="0" u="none" strike="noStrike" kern="0" cap="none" spc="0" normalizeH="0" baseline="0" noProof="0" dirty="0" err="1">
                <a:ln>
                  <a:noFill/>
                </a:ln>
                <a:solidFill>
                  <a:schemeClr val="lt1"/>
                </a:solidFill>
                <a:effectLst/>
                <a:uLnTx/>
                <a:uFillTx/>
                <a:latin typeface="Varela Round"/>
                <a:ea typeface="Varela Round"/>
                <a:cs typeface="Varela Round"/>
                <a:sym typeface="Varela Round"/>
              </a:rPr>
              <a:t>MathType</a:t>
            </a:r>
            <a:endParaRPr kumimoji="0" lang="en-US" sz="2800" b="0" i="0" u="none" strike="noStrike" kern="0" cap="none" spc="0" normalizeH="0" baseline="0" noProof="0" dirty="0">
              <a:ln>
                <a:noFill/>
              </a:ln>
              <a:solidFill>
                <a:srgbClr val="FFFFFF"/>
              </a:solidFill>
              <a:effectLst/>
              <a:uLnTx/>
              <a:uFillTx/>
              <a:latin typeface="Varela Round"/>
              <a:ea typeface="Varela Round"/>
              <a:cs typeface="Varela Round"/>
              <a:sym typeface="Varela Rou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fade">
                                      <p:cBhvr>
                                        <p:cTn id="7" dur="1000"/>
                                        <p:tgtEl>
                                          <p:spTgt spid="2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0"/>
                                        </p:tgtEl>
                                        <p:attrNameLst>
                                          <p:attrName>style.visibility</p:attrName>
                                        </p:attrNameLst>
                                      </p:cBhvr>
                                      <p:to>
                                        <p:strVal val="visible"/>
                                      </p:to>
                                    </p:set>
                                    <p:animEffect transition="in" filter="fade">
                                      <p:cBhvr>
                                        <p:cTn id="12" dur="1000"/>
                                        <p:tgtEl>
                                          <p:spTgt spid="260"/>
                                        </p:tgtEl>
                                      </p:cBhvr>
                                    </p:animEffect>
                                  </p:childTnLst>
                                </p:cTn>
                              </p:par>
                              <p:par>
                                <p:cTn id="13" presetID="10" presetClass="entr" presetSubtype="0"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Effect transition="in" filter="fade">
                                      <p:cBhvr>
                                        <p:cTn id="15" dur="10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7"/>
        <p:cNvGrpSpPr/>
        <p:nvPr/>
      </p:nvGrpSpPr>
      <p:grpSpPr>
        <a:xfrm>
          <a:off x="0" y="0"/>
          <a:ext cx="0" cy="0"/>
          <a:chOff x="0" y="0"/>
          <a:chExt cx="0" cy="0"/>
        </a:xfrm>
      </p:grpSpPr>
      <p:pic>
        <p:nvPicPr>
          <p:cNvPr id="270" name="Google Shape;270;p48" descr="Texthelp Logo&#10;&#10;"/>
          <p:cNvPicPr preferRelativeResize="0"/>
          <p:nvPr/>
        </p:nvPicPr>
        <p:blipFill>
          <a:blip r:embed="rId4">
            <a:alphaModFix/>
          </a:blip>
          <a:stretch>
            <a:fillRect/>
          </a:stretch>
        </p:blipFill>
        <p:spPr>
          <a:xfrm>
            <a:off x="7530075" y="244950"/>
            <a:ext cx="1295049" cy="256600"/>
          </a:xfrm>
          <a:prstGeom prst="rect">
            <a:avLst/>
          </a:prstGeom>
          <a:noFill/>
          <a:ln>
            <a:noFill/>
          </a:ln>
        </p:spPr>
      </p:pic>
      <p:pic>
        <p:nvPicPr>
          <p:cNvPr id="269" name="Google Shape;269;p48" descr="EquatIO logo&#10;&#10;"/>
          <p:cNvPicPr preferRelativeResize="0"/>
          <p:nvPr/>
        </p:nvPicPr>
        <p:blipFill>
          <a:blip r:embed="rId5">
            <a:alphaModFix/>
          </a:blip>
          <a:stretch>
            <a:fillRect/>
          </a:stretch>
        </p:blipFill>
        <p:spPr>
          <a:xfrm>
            <a:off x="2907675" y="1726775"/>
            <a:ext cx="3328650" cy="842850"/>
          </a:xfrm>
          <a:prstGeom prst="rect">
            <a:avLst/>
          </a:prstGeom>
          <a:noFill/>
          <a:ln>
            <a:noFill/>
          </a:ln>
        </p:spPr>
      </p:pic>
      <p:sp>
        <p:nvSpPr>
          <p:cNvPr id="268" name="Google Shape;268;p48"/>
          <p:cNvSpPr txBox="1">
            <a:spLocks noGrp="1"/>
          </p:cNvSpPr>
          <p:nvPr>
            <p:ph type="title" idx="4294967295"/>
          </p:nvPr>
        </p:nvSpPr>
        <p:spPr>
          <a:xfrm>
            <a:off x="3314700" y="903288"/>
            <a:ext cx="2832100" cy="741362"/>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
                <a:schemeClr val="dk2"/>
              </a:buClr>
              <a:buSzPts val="1800"/>
              <a:buFont typeface="Arial"/>
              <a:buNone/>
              <a:tabLst/>
              <a:defRPr/>
            </a:pPr>
            <a:r>
              <a:rPr kumimoji="0" lang="en-US" sz="2800" b="1" i="0" u="none" strike="noStrike" kern="0" cap="none" spc="0" normalizeH="0" baseline="0" noProof="0" dirty="0">
                <a:ln>
                  <a:noFill/>
                </a:ln>
                <a:solidFill>
                  <a:schemeClr val="lt1"/>
                </a:solidFill>
                <a:effectLst/>
                <a:uLnTx/>
                <a:uFillTx/>
                <a:latin typeface="Varela Round"/>
                <a:ea typeface="Varela Round"/>
                <a:cs typeface="Varela Round"/>
                <a:sym typeface="Varela Round"/>
              </a:rPr>
              <a:t>The New Way:</a:t>
            </a:r>
            <a:endParaRPr kumimoji="0" lang="en-US" sz="2800" b="0" i="0" u="none" strike="noStrike" kern="0" cap="none" spc="0" normalizeH="0" baseline="0" noProof="0" dirty="0">
              <a:ln>
                <a:noFill/>
              </a:ln>
              <a:solidFill>
                <a:schemeClr val="lt1"/>
              </a:solidFill>
              <a:effectLst/>
              <a:uLnTx/>
              <a:uFillTx/>
              <a:latin typeface="Varela Round"/>
              <a:ea typeface="Varela Round"/>
              <a:cs typeface="Varela Round"/>
              <a:sym typeface="Varela Round"/>
            </a:endParaRPr>
          </a:p>
          <a:p>
            <a:pPr marL="0" marR="0" lvl="0" indent="0" algn="ctr" defTabSz="914400" rtl="0" eaLnBrk="1" fontAlgn="auto" latinLnBrk="0" hangingPunct="1">
              <a:lnSpc>
                <a:spcPct val="115000"/>
              </a:lnSpc>
              <a:spcBef>
                <a:spcPts val="1600"/>
              </a:spcBef>
              <a:spcAft>
                <a:spcPts val="1600"/>
              </a:spcAft>
              <a:buClr>
                <a:schemeClr val="dk2"/>
              </a:buClr>
              <a:buSzPts val="1800"/>
              <a:buFont typeface="Arial"/>
              <a:buNone/>
              <a:tabLst/>
              <a:defRPr/>
            </a:pPr>
            <a:endParaRPr kumimoji="0" lang="en-US" sz="2800" b="1" i="0" u="none" strike="noStrike" kern="0" cap="none" spc="0" normalizeH="0" baseline="0" noProof="0" dirty="0">
              <a:ln>
                <a:noFill/>
              </a:ln>
              <a:solidFill>
                <a:schemeClr val="lt1"/>
              </a:solidFill>
              <a:effectLst/>
              <a:uLnTx/>
              <a:uFillTx/>
              <a:latin typeface="Varela Round"/>
              <a:ea typeface="Varela Round"/>
              <a:cs typeface="Varela Round"/>
              <a:sym typeface="Varela Roun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4"/>
        <p:cNvGrpSpPr/>
        <p:nvPr/>
      </p:nvGrpSpPr>
      <p:grpSpPr>
        <a:xfrm>
          <a:off x="0" y="0"/>
          <a:ext cx="0" cy="0"/>
          <a:chOff x="0" y="0"/>
          <a:chExt cx="0" cy="0"/>
        </a:xfrm>
      </p:grpSpPr>
      <p:pic>
        <p:nvPicPr>
          <p:cNvPr id="278" name="Google Shape;278;p49" descr="Image of EquatIO converting math equation into MathML&#10;"/>
          <p:cNvPicPr preferRelativeResize="0"/>
          <p:nvPr/>
        </p:nvPicPr>
        <p:blipFill>
          <a:blip r:embed="rId4">
            <a:alphaModFix/>
          </a:blip>
          <a:stretch>
            <a:fillRect/>
          </a:stretch>
        </p:blipFill>
        <p:spPr>
          <a:xfrm>
            <a:off x="4734754" y="984900"/>
            <a:ext cx="3804450" cy="4006201"/>
          </a:xfrm>
          <a:prstGeom prst="rect">
            <a:avLst/>
          </a:prstGeom>
          <a:noFill/>
          <a:ln>
            <a:noFill/>
          </a:ln>
        </p:spPr>
      </p:pic>
      <p:sp>
        <p:nvSpPr>
          <p:cNvPr id="276" name="Google Shape;276;p49"/>
          <p:cNvSpPr txBox="1">
            <a:spLocks noGrp="1"/>
          </p:cNvSpPr>
          <p:nvPr>
            <p:ph type="subTitle" idx="4294967295"/>
          </p:nvPr>
        </p:nvSpPr>
        <p:spPr>
          <a:xfrm>
            <a:off x="4470800" y="253800"/>
            <a:ext cx="4302600" cy="578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800" b="1">
                <a:solidFill>
                  <a:schemeClr val="lt1"/>
                </a:solidFill>
                <a:latin typeface="Varela Round"/>
                <a:ea typeface="Varela Round"/>
                <a:cs typeface="Varela Round"/>
                <a:sym typeface="Varela Round"/>
              </a:rPr>
              <a:t>Copy MathML Instantly</a:t>
            </a:r>
            <a:endParaRPr sz="2800">
              <a:solidFill>
                <a:srgbClr val="FFFFFF"/>
              </a:solidFill>
              <a:latin typeface="Varela Round"/>
              <a:ea typeface="Varela Round"/>
              <a:cs typeface="Varela Round"/>
              <a:sym typeface="Varela Round"/>
            </a:endParaRPr>
          </a:p>
        </p:txBody>
      </p:sp>
      <p:pic>
        <p:nvPicPr>
          <p:cNvPr id="277" name="Google Shape;277;p49" descr="Image of original PDF with EquatIO screenshot reader accessing a math equation. &#10;"/>
          <p:cNvPicPr preferRelativeResize="0"/>
          <p:nvPr/>
        </p:nvPicPr>
        <p:blipFill>
          <a:blip r:embed="rId5">
            <a:alphaModFix/>
          </a:blip>
          <a:stretch>
            <a:fillRect/>
          </a:stretch>
        </p:blipFill>
        <p:spPr>
          <a:xfrm>
            <a:off x="364000" y="984900"/>
            <a:ext cx="3513954" cy="4006200"/>
          </a:xfrm>
          <a:prstGeom prst="rect">
            <a:avLst/>
          </a:prstGeom>
          <a:noFill/>
          <a:ln>
            <a:noFill/>
          </a:ln>
        </p:spPr>
      </p:pic>
      <p:sp>
        <p:nvSpPr>
          <p:cNvPr id="275" name="Google Shape;275;p49"/>
          <p:cNvSpPr txBox="1">
            <a:spLocks noGrp="1"/>
          </p:cNvSpPr>
          <p:nvPr>
            <p:ph type="subTitle" idx="4294967295"/>
          </p:nvPr>
        </p:nvSpPr>
        <p:spPr>
          <a:xfrm>
            <a:off x="493950" y="253800"/>
            <a:ext cx="3533400" cy="578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800" b="1">
                <a:solidFill>
                  <a:schemeClr val="lt1"/>
                </a:solidFill>
                <a:latin typeface="Varela Round"/>
                <a:ea typeface="Varela Round"/>
                <a:cs typeface="Varela Round"/>
                <a:sym typeface="Varela Round"/>
              </a:rPr>
              <a:t>Original PDF</a:t>
            </a:r>
            <a:endParaRPr sz="2800">
              <a:solidFill>
                <a:srgbClr val="FFFFFF"/>
              </a:solidFill>
              <a:latin typeface="Varela Round"/>
              <a:ea typeface="Varela Round"/>
              <a:cs typeface="Varela Round"/>
              <a:sym typeface="Varela Round"/>
            </a:endParaRPr>
          </a:p>
        </p:txBody>
      </p:sp>
      <p:sp>
        <p:nvSpPr>
          <p:cNvPr id="2" name="Title 1">
            <a:extLst>
              <a:ext uri="{FF2B5EF4-FFF2-40B4-BE49-F238E27FC236}">
                <a16:creationId xmlns:a16="http://schemas.microsoft.com/office/drawing/2014/main" id="{DF1DBAC4-D944-4A0A-9079-274F371A6BF0}"/>
              </a:ext>
            </a:extLst>
          </p:cNvPr>
          <p:cNvSpPr>
            <a:spLocks noGrp="1"/>
          </p:cNvSpPr>
          <p:nvPr>
            <p:ph type="title" idx="4294967295"/>
          </p:nvPr>
        </p:nvSpPr>
        <p:spPr>
          <a:xfrm>
            <a:off x="364000" y="-681450"/>
            <a:ext cx="8520600" cy="572700"/>
          </a:xfrm>
        </p:spPr>
        <p:txBody>
          <a:bodyPr/>
          <a:lstStyle/>
          <a:p>
            <a:r>
              <a:rPr lang="en-US" dirty="0"/>
              <a:t>PDF and MathML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1000"/>
                                        <p:tgtEl>
                                          <p:spTgt spid="276"/>
                                        </p:tgtEl>
                                      </p:cBhvr>
                                    </p:animEffect>
                                  </p:childTnLst>
                                </p:cTn>
                              </p:par>
                              <p:par>
                                <p:cTn id="8" presetID="10" presetClass="entr" presetSubtype="0" fill="hold" nodeType="withEffect">
                                  <p:stCondLst>
                                    <p:cond delay="0"/>
                                  </p:stCondLst>
                                  <p:childTnLst>
                                    <p:set>
                                      <p:cBhvr>
                                        <p:cTn id="9" dur="1" fill="hold">
                                          <p:stCondLst>
                                            <p:cond delay="0"/>
                                          </p:stCondLst>
                                        </p:cTn>
                                        <p:tgtEl>
                                          <p:spTgt spid="278"/>
                                        </p:tgtEl>
                                        <p:attrNameLst>
                                          <p:attrName>style.visibility</p:attrName>
                                        </p:attrNameLst>
                                      </p:cBhvr>
                                      <p:to>
                                        <p:strVal val="visible"/>
                                      </p:to>
                                    </p:set>
                                    <p:animEffect transition="in" filter="fade">
                                      <p:cBhvr>
                                        <p:cTn id="10" dur="10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2"/>
        <p:cNvGrpSpPr/>
        <p:nvPr/>
      </p:nvGrpSpPr>
      <p:grpSpPr>
        <a:xfrm>
          <a:off x="0" y="0"/>
          <a:ext cx="0" cy="0"/>
          <a:chOff x="0" y="0"/>
          <a:chExt cx="0" cy="0"/>
        </a:xfrm>
      </p:grpSpPr>
      <p:pic>
        <p:nvPicPr>
          <p:cNvPr id="284" name="Google Shape;284;p50" descr="Image of MathML equation pasted into a Microsoft Word doc. &#10;"/>
          <p:cNvPicPr preferRelativeResize="0"/>
          <p:nvPr/>
        </p:nvPicPr>
        <p:blipFill>
          <a:blip r:embed="rId4">
            <a:alphaModFix/>
          </a:blip>
          <a:stretch>
            <a:fillRect/>
          </a:stretch>
        </p:blipFill>
        <p:spPr>
          <a:xfrm>
            <a:off x="347725" y="1006600"/>
            <a:ext cx="8257677" cy="4006200"/>
          </a:xfrm>
          <a:prstGeom prst="rect">
            <a:avLst/>
          </a:prstGeom>
          <a:noFill/>
          <a:ln>
            <a:noFill/>
          </a:ln>
        </p:spPr>
      </p:pic>
      <p:sp>
        <p:nvSpPr>
          <p:cNvPr id="283" name="Google Shape;283;p50"/>
          <p:cNvSpPr txBox="1">
            <a:spLocks noGrp="1"/>
          </p:cNvSpPr>
          <p:nvPr>
            <p:ph type="title" idx="4294967295"/>
          </p:nvPr>
        </p:nvSpPr>
        <p:spPr>
          <a:xfrm>
            <a:off x="2093913" y="269875"/>
            <a:ext cx="4575175" cy="5794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1600"/>
              </a:spcAft>
              <a:buClr>
                <a:schemeClr val="dk2"/>
              </a:buClr>
              <a:buSzPts val="1800"/>
              <a:buFont typeface="Arial"/>
              <a:buNone/>
              <a:tabLst/>
              <a:defRPr/>
            </a:pPr>
            <a:r>
              <a:rPr kumimoji="0" lang="en-US" sz="2800" b="1" i="0" u="none" strike="noStrike" kern="0" cap="none" spc="0" normalizeH="0" baseline="0" noProof="0" dirty="0">
                <a:ln>
                  <a:noFill/>
                </a:ln>
                <a:solidFill>
                  <a:schemeClr val="lt1"/>
                </a:solidFill>
                <a:effectLst/>
                <a:uLnTx/>
                <a:uFillTx/>
                <a:latin typeface="Varela Round"/>
                <a:ea typeface="Varela Round"/>
                <a:cs typeface="Varela Round"/>
                <a:sym typeface="Varela Round"/>
              </a:rPr>
              <a:t>Paste into Word = DONE</a:t>
            </a:r>
            <a:endParaRPr kumimoji="0" lang="en-US" sz="2800" b="0" i="0" u="none" strike="noStrike" kern="0" cap="none" spc="0" normalizeH="0" baseline="0" noProof="0" dirty="0">
              <a:ln>
                <a:noFill/>
              </a:ln>
              <a:solidFill>
                <a:srgbClr val="FFFFFF"/>
              </a:solidFill>
              <a:effectLst/>
              <a:uLnTx/>
              <a:uFillTx/>
              <a:latin typeface="Varela Round"/>
              <a:ea typeface="Varela Round"/>
              <a:cs typeface="Varela Round"/>
              <a:sym typeface="Varela Roun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8"/>
        <p:cNvGrpSpPr/>
        <p:nvPr/>
      </p:nvGrpSpPr>
      <p:grpSpPr>
        <a:xfrm>
          <a:off x="0" y="0"/>
          <a:ext cx="0" cy="0"/>
          <a:chOff x="0" y="0"/>
          <a:chExt cx="0" cy="0"/>
        </a:xfrm>
      </p:grpSpPr>
      <p:pic>
        <p:nvPicPr>
          <p:cNvPr id="292" name="Google Shape;292;p51" descr="Texthelp Logo&#10;&#10;"/>
          <p:cNvPicPr preferRelativeResize="0"/>
          <p:nvPr/>
        </p:nvPicPr>
        <p:blipFill>
          <a:blip r:embed="rId4">
            <a:alphaModFix/>
          </a:blip>
          <a:stretch>
            <a:fillRect/>
          </a:stretch>
        </p:blipFill>
        <p:spPr>
          <a:xfrm>
            <a:off x="7530075" y="244950"/>
            <a:ext cx="1295049" cy="256600"/>
          </a:xfrm>
          <a:prstGeom prst="rect">
            <a:avLst/>
          </a:prstGeom>
          <a:noFill/>
          <a:ln>
            <a:noFill/>
          </a:ln>
        </p:spPr>
      </p:pic>
      <p:pic>
        <p:nvPicPr>
          <p:cNvPr id="291" name="Google Shape;291;p51" descr="Image of Math Textbooks&#10;"/>
          <p:cNvPicPr preferRelativeResize="0"/>
          <p:nvPr/>
        </p:nvPicPr>
        <p:blipFill>
          <a:blip r:embed="rId5">
            <a:alphaModFix/>
          </a:blip>
          <a:stretch>
            <a:fillRect/>
          </a:stretch>
        </p:blipFill>
        <p:spPr>
          <a:xfrm>
            <a:off x="6475075" y="1904950"/>
            <a:ext cx="2381250" cy="2266950"/>
          </a:xfrm>
          <a:prstGeom prst="rect">
            <a:avLst/>
          </a:prstGeom>
          <a:noFill/>
          <a:ln>
            <a:noFill/>
          </a:ln>
        </p:spPr>
      </p:pic>
      <p:sp>
        <p:nvSpPr>
          <p:cNvPr id="290" name="Google Shape;290;p51"/>
          <p:cNvSpPr txBox="1">
            <a:spLocks noGrp="1"/>
          </p:cNvSpPr>
          <p:nvPr>
            <p:ph type="subTitle" idx="4294967295"/>
          </p:nvPr>
        </p:nvSpPr>
        <p:spPr>
          <a:xfrm>
            <a:off x="395850" y="2057425"/>
            <a:ext cx="5365800" cy="19620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Clr>
                <a:schemeClr val="lt1"/>
              </a:buClr>
              <a:buSzPts val="2800"/>
              <a:buFont typeface="Varela Round"/>
              <a:buChar char="●"/>
            </a:pPr>
            <a:r>
              <a:rPr lang="en" sz="2800">
                <a:solidFill>
                  <a:schemeClr val="lt1"/>
                </a:solidFill>
                <a:latin typeface="Varela Round"/>
                <a:ea typeface="Varela Round"/>
                <a:cs typeface="Varela Round"/>
                <a:sym typeface="Varela Round"/>
              </a:rPr>
              <a:t>150 hours</a:t>
            </a:r>
            <a:endParaRPr sz="2800">
              <a:solidFill>
                <a:schemeClr val="lt1"/>
              </a:solidFill>
              <a:latin typeface="Varela Round"/>
              <a:ea typeface="Varela Round"/>
              <a:cs typeface="Varela Round"/>
              <a:sym typeface="Varela Round"/>
            </a:endParaRPr>
          </a:p>
          <a:p>
            <a:pPr marL="457200" lvl="0" indent="0" algn="l" rtl="0">
              <a:spcBef>
                <a:spcPts val="1600"/>
              </a:spcBef>
              <a:spcAft>
                <a:spcPts val="0"/>
              </a:spcAft>
              <a:buNone/>
            </a:pPr>
            <a:endParaRPr sz="1100">
              <a:solidFill>
                <a:schemeClr val="lt1"/>
              </a:solidFill>
              <a:latin typeface="Varela Round"/>
              <a:ea typeface="Varela Round"/>
              <a:cs typeface="Varela Round"/>
              <a:sym typeface="Varela Round"/>
            </a:endParaRPr>
          </a:p>
          <a:p>
            <a:pPr marL="457200" lvl="0" indent="-406400" algn="l" rtl="0">
              <a:spcBef>
                <a:spcPts val="1600"/>
              </a:spcBef>
              <a:spcAft>
                <a:spcPts val="0"/>
              </a:spcAft>
              <a:buClr>
                <a:schemeClr val="lt1"/>
              </a:buClr>
              <a:buSzPts val="2800"/>
              <a:buFont typeface="Varela Round"/>
              <a:buChar char="●"/>
            </a:pPr>
            <a:r>
              <a:rPr lang="en" sz="2800">
                <a:solidFill>
                  <a:schemeClr val="lt1"/>
                </a:solidFill>
                <a:latin typeface="Varela Round"/>
                <a:ea typeface="Varela Round"/>
                <a:cs typeface="Varela Round"/>
                <a:sym typeface="Varela Round"/>
              </a:rPr>
              <a:t>$9,000 student worker time</a:t>
            </a:r>
            <a:endParaRPr sz="2800">
              <a:solidFill>
                <a:schemeClr val="lt1"/>
              </a:solidFill>
              <a:latin typeface="Varela Round"/>
              <a:ea typeface="Varela Round"/>
              <a:cs typeface="Varela Round"/>
              <a:sym typeface="Varela Round"/>
            </a:endParaRPr>
          </a:p>
          <a:p>
            <a:pPr marL="0" lvl="0" indent="0" algn="l" rtl="0">
              <a:spcBef>
                <a:spcPts val="1600"/>
              </a:spcBef>
              <a:spcAft>
                <a:spcPts val="1600"/>
              </a:spcAft>
              <a:buNone/>
            </a:pPr>
            <a:endParaRPr sz="2800">
              <a:solidFill>
                <a:schemeClr val="lt1"/>
              </a:solidFill>
              <a:latin typeface="Varela Round"/>
              <a:ea typeface="Varela Round"/>
              <a:cs typeface="Varela Round"/>
              <a:sym typeface="Varela Round"/>
            </a:endParaRPr>
          </a:p>
        </p:txBody>
      </p:sp>
      <p:sp>
        <p:nvSpPr>
          <p:cNvPr id="289" name="Google Shape;289;p51"/>
          <p:cNvSpPr txBox="1">
            <a:spLocks noGrp="1"/>
          </p:cNvSpPr>
          <p:nvPr>
            <p:ph type="title" idx="4294967295"/>
          </p:nvPr>
        </p:nvSpPr>
        <p:spPr>
          <a:xfrm>
            <a:off x="1943100" y="544513"/>
            <a:ext cx="5159375" cy="741362"/>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
                <a:schemeClr val="dk2"/>
              </a:buClr>
              <a:buSzPts val="1800"/>
              <a:buFont typeface="Arial"/>
              <a:buNone/>
              <a:tabLst/>
              <a:defRPr/>
            </a:pPr>
            <a:r>
              <a:rPr kumimoji="0" lang="en-US" sz="2800" b="1" i="0" u="none" strike="noStrike" kern="0" cap="none" spc="0" normalizeH="0" baseline="0" noProof="0" dirty="0">
                <a:ln>
                  <a:noFill/>
                </a:ln>
                <a:solidFill>
                  <a:schemeClr val="lt1"/>
                </a:solidFill>
                <a:effectLst/>
                <a:uLnTx/>
                <a:uFillTx/>
                <a:latin typeface="Varela Round"/>
                <a:ea typeface="Varela Round"/>
                <a:cs typeface="Varela Round"/>
                <a:sym typeface="Varela Round"/>
              </a:rPr>
              <a:t>Textbook Conversion:</a:t>
            </a:r>
            <a:endParaRPr kumimoji="0" lang="en-US" sz="2800" b="0" i="0" u="none" strike="noStrike" kern="0" cap="none" spc="0" normalizeH="0" baseline="0" noProof="0" dirty="0">
              <a:ln>
                <a:noFill/>
              </a:ln>
              <a:solidFill>
                <a:schemeClr val="lt1"/>
              </a:solidFill>
              <a:effectLst/>
              <a:uLnTx/>
              <a:uFillTx/>
              <a:latin typeface="Varela Round"/>
              <a:ea typeface="Varela Round"/>
              <a:cs typeface="Varela Round"/>
              <a:sym typeface="Varela Round"/>
            </a:endParaRPr>
          </a:p>
          <a:p>
            <a:pPr marL="0" marR="0" lvl="0" indent="0" algn="ctr" defTabSz="914400" rtl="0" eaLnBrk="1" fontAlgn="auto" latinLnBrk="0" hangingPunct="1">
              <a:lnSpc>
                <a:spcPct val="115000"/>
              </a:lnSpc>
              <a:spcBef>
                <a:spcPts val="1600"/>
              </a:spcBef>
              <a:spcAft>
                <a:spcPts val="1600"/>
              </a:spcAft>
              <a:buClr>
                <a:schemeClr val="dk2"/>
              </a:buClr>
              <a:buSzPts val="1800"/>
              <a:buFont typeface="Arial"/>
              <a:buNone/>
              <a:tabLst/>
              <a:defRPr/>
            </a:pPr>
            <a:endParaRPr kumimoji="0" lang="en-US" sz="2800" b="1" i="0" u="none" strike="noStrike" kern="0" cap="none" spc="0" normalizeH="0" baseline="0" noProof="0" dirty="0">
              <a:ln>
                <a:noFill/>
              </a:ln>
              <a:solidFill>
                <a:schemeClr val="lt1"/>
              </a:solidFill>
              <a:effectLst/>
              <a:uLnTx/>
              <a:uFillTx/>
              <a:latin typeface="Varela Round"/>
              <a:ea typeface="Varela Round"/>
              <a:cs typeface="Varela Round"/>
              <a:sym typeface="Varela Rou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xEl>
                                              <p:pRg st="0" end="0"/>
                                            </p:txEl>
                                          </p:spTgt>
                                        </p:tgtEl>
                                        <p:attrNameLst>
                                          <p:attrName>style.visibility</p:attrName>
                                        </p:attrNameLst>
                                      </p:cBhvr>
                                      <p:to>
                                        <p:strVal val="visible"/>
                                      </p:to>
                                    </p:set>
                                    <p:animEffect transition="in" filter="fade">
                                      <p:cBhvr>
                                        <p:cTn id="7" dur="1000"/>
                                        <p:tgtEl>
                                          <p:spTgt spid="2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0">
                                            <p:txEl>
                                              <p:pRg st="1" end="1"/>
                                            </p:txEl>
                                          </p:spTgt>
                                        </p:tgtEl>
                                        <p:attrNameLst>
                                          <p:attrName>style.visibility</p:attrName>
                                        </p:attrNameLst>
                                      </p:cBhvr>
                                      <p:to>
                                        <p:strVal val="visible"/>
                                      </p:to>
                                    </p:set>
                                    <p:animEffect transition="in" filter="fade">
                                      <p:cBhvr>
                                        <p:cTn id="12" dur="1000"/>
                                        <p:tgtEl>
                                          <p:spTgt spid="2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0">
                                            <p:txEl>
                                              <p:pRg st="2" end="2"/>
                                            </p:txEl>
                                          </p:spTgt>
                                        </p:tgtEl>
                                        <p:attrNameLst>
                                          <p:attrName>style.visibility</p:attrName>
                                        </p:attrNameLst>
                                      </p:cBhvr>
                                      <p:to>
                                        <p:strVal val="visible"/>
                                      </p:to>
                                    </p:set>
                                    <p:animEffect transition="in" filter="fade">
                                      <p:cBhvr>
                                        <p:cTn id="17" dur="1000"/>
                                        <p:tgtEl>
                                          <p:spTgt spid="2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0">
                                            <p:txEl>
                                              <p:pRg st="3" end="3"/>
                                            </p:txEl>
                                          </p:spTgt>
                                        </p:tgtEl>
                                        <p:attrNameLst>
                                          <p:attrName>style.visibility</p:attrName>
                                        </p:attrNameLst>
                                      </p:cBhvr>
                                      <p:to>
                                        <p:strVal val="visible"/>
                                      </p:to>
                                    </p:set>
                                    <p:animEffect transition="in" filter="fade">
                                      <p:cBhvr>
                                        <p:cTn id="22" dur="1000"/>
                                        <p:tgtEl>
                                          <p:spTgt spid="2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6"/>
        <p:cNvGrpSpPr/>
        <p:nvPr/>
      </p:nvGrpSpPr>
      <p:grpSpPr>
        <a:xfrm>
          <a:off x="0" y="0"/>
          <a:ext cx="0" cy="0"/>
          <a:chOff x="0" y="0"/>
          <a:chExt cx="0" cy="0"/>
        </a:xfrm>
      </p:grpSpPr>
      <p:pic>
        <p:nvPicPr>
          <p:cNvPr id="304" name="Google Shape;304;p52" descr="Texthelp Logo&#10;&#10;"/>
          <p:cNvPicPr preferRelativeResize="0"/>
          <p:nvPr/>
        </p:nvPicPr>
        <p:blipFill>
          <a:blip r:embed="rId4">
            <a:alphaModFix/>
          </a:blip>
          <a:stretch>
            <a:fillRect/>
          </a:stretch>
        </p:blipFill>
        <p:spPr>
          <a:xfrm>
            <a:off x="7530075" y="244950"/>
            <a:ext cx="1295049" cy="256600"/>
          </a:xfrm>
          <a:prstGeom prst="rect">
            <a:avLst/>
          </a:prstGeom>
          <a:noFill/>
          <a:ln>
            <a:noFill/>
          </a:ln>
        </p:spPr>
      </p:pic>
      <p:pic>
        <p:nvPicPr>
          <p:cNvPr id="305" name="Google Shape;305;p52" descr="Image of Math Textbooks&#10;&#10;"/>
          <p:cNvPicPr preferRelativeResize="0"/>
          <p:nvPr/>
        </p:nvPicPr>
        <p:blipFill>
          <a:blip r:embed="rId5">
            <a:alphaModFix/>
          </a:blip>
          <a:stretch>
            <a:fillRect/>
          </a:stretch>
        </p:blipFill>
        <p:spPr>
          <a:xfrm>
            <a:off x="6475075" y="1904950"/>
            <a:ext cx="2381250" cy="2266950"/>
          </a:xfrm>
          <a:prstGeom prst="rect">
            <a:avLst/>
          </a:prstGeom>
          <a:noFill/>
          <a:ln>
            <a:noFill/>
          </a:ln>
        </p:spPr>
      </p:pic>
      <p:sp>
        <p:nvSpPr>
          <p:cNvPr id="303" name="Google Shape;303;p52"/>
          <p:cNvSpPr txBox="1"/>
          <p:nvPr/>
        </p:nvSpPr>
        <p:spPr>
          <a:xfrm>
            <a:off x="1967775" y="3994975"/>
            <a:ext cx="3889200" cy="78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FFFFFF"/>
                </a:solidFill>
                <a:latin typeface="Varela Round"/>
                <a:ea typeface="Varela Round"/>
                <a:cs typeface="Varela Round"/>
                <a:sym typeface="Varela Round"/>
              </a:rPr>
              <a:t>Savings:</a:t>
            </a:r>
            <a:r>
              <a:rPr lang="en" sz="3600" dirty="0">
                <a:solidFill>
                  <a:srgbClr val="FF0000"/>
                </a:solidFill>
                <a:latin typeface="Walter Turncoat"/>
                <a:ea typeface="Walter Turncoat"/>
                <a:cs typeface="Walter Turncoat"/>
                <a:sym typeface="Walter Turncoat"/>
              </a:rPr>
              <a:t> </a:t>
            </a:r>
            <a:r>
              <a:rPr lang="en" sz="3600" b="1" dirty="0">
                <a:solidFill>
                  <a:srgbClr val="FF0000"/>
                </a:solidFill>
                <a:latin typeface="Varela Round"/>
                <a:ea typeface="Varela Round"/>
                <a:cs typeface="Varela Round"/>
                <a:sym typeface="Varela Round"/>
              </a:rPr>
              <a:t>$6,000!</a:t>
            </a:r>
            <a:endParaRPr sz="3600" b="1" dirty="0">
              <a:solidFill>
                <a:srgbClr val="FF0000"/>
              </a:solidFill>
              <a:latin typeface="Varela Round"/>
              <a:ea typeface="Varela Round"/>
              <a:cs typeface="Varela Round"/>
              <a:sym typeface="Varela Round"/>
            </a:endParaRPr>
          </a:p>
        </p:txBody>
      </p:sp>
      <p:sp>
        <p:nvSpPr>
          <p:cNvPr id="302" name="Google Shape;302;p52" title="Cross-out sign"/>
          <p:cNvSpPr txBox="1"/>
          <p:nvPr/>
        </p:nvSpPr>
        <p:spPr>
          <a:xfrm>
            <a:off x="1967775" y="2762275"/>
            <a:ext cx="1915200" cy="78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0000"/>
                </a:solidFill>
                <a:latin typeface="Walter Turncoat"/>
                <a:ea typeface="Walter Turncoat"/>
                <a:cs typeface="Walter Turncoat"/>
                <a:sym typeface="Walter Turncoat"/>
              </a:rPr>
              <a:t>$3,000</a:t>
            </a:r>
            <a:endParaRPr sz="3600">
              <a:solidFill>
                <a:srgbClr val="FF0000"/>
              </a:solidFill>
              <a:latin typeface="Walter Turncoat"/>
              <a:ea typeface="Walter Turncoat"/>
              <a:cs typeface="Walter Turncoat"/>
              <a:sym typeface="Walter Turncoat"/>
            </a:endParaRPr>
          </a:p>
        </p:txBody>
      </p:sp>
      <p:pic>
        <p:nvPicPr>
          <p:cNvPr id="300" name="Google Shape;300;p52" descr="Cross out"/>
          <p:cNvPicPr preferRelativeResize="0"/>
          <p:nvPr/>
        </p:nvPicPr>
        <p:blipFill>
          <a:blip r:embed="rId6">
            <a:alphaModFix/>
          </a:blip>
          <a:stretch>
            <a:fillRect/>
          </a:stretch>
        </p:blipFill>
        <p:spPr>
          <a:xfrm>
            <a:off x="1054900" y="2967325"/>
            <a:ext cx="1025225" cy="1025225"/>
          </a:xfrm>
          <a:prstGeom prst="rect">
            <a:avLst/>
          </a:prstGeom>
          <a:noFill/>
          <a:ln>
            <a:noFill/>
          </a:ln>
        </p:spPr>
      </p:pic>
      <p:sp>
        <p:nvSpPr>
          <p:cNvPr id="301" name="Google Shape;301;p52" title="Cross-out sign"/>
          <p:cNvSpPr txBox="1"/>
          <p:nvPr/>
        </p:nvSpPr>
        <p:spPr>
          <a:xfrm>
            <a:off x="1456075" y="1529575"/>
            <a:ext cx="1035600" cy="78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0000"/>
                </a:solidFill>
                <a:latin typeface="Walter Turncoat"/>
                <a:ea typeface="Walter Turncoat"/>
                <a:cs typeface="Walter Turncoat"/>
                <a:sym typeface="Walter Turncoat"/>
              </a:rPr>
              <a:t>50</a:t>
            </a:r>
            <a:endParaRPr sz="3600">
              <a:solidFill>
                <a:srgbClr val="FF0000"/>
              </a:solidFill>
              <a:latin typeface="Walter Turncoat"/>
              <a:ea typeface="Walter Turncoat"/>
              <a:cs typeface="Walter Turncoat"/>
              <a:sym typeface="Walter Turncoat"/>
            </a:endParaRPr>
          </a:p>
        </p:txBody>
      </p:sp>
      <p:pic>
        <p:nvPicPr>
          <p:cNvPr id="299" name="Google Shape;299;p52" descr="Cross out"/>
          <p:cNvPicPr preferRelativeResize="0"/>
          <p:nvPr/>
        </p:nvPicPr>
        <p:blipFill>
          <a:blip r:embed="rId6">
            <a:alphaModFix/>
          </a:blip>
          <a:stretch>
            <a:fillRect/>
          </a:stretch>
        </p:blipFill>
        <p:spPr>
          <a:xfrm>
            <a:off x="921400" y="1982350"/>
            <a:ext cx="779925" cy="779925"/>
          </a:xfrm>
          <a:prstGeom prst="rect">
            <a:avLst/>
          </a:prstGeom>
          <a:noFill/>
          <a:ln>
            <a:noFill/>
          </a:ln>
        </p:spPr>
      </p:pic>
      <p:sp>
        <p:nvSpPr>
          <p:cNvPr id="297" name="Google Shape;297;p52"/>
          <p:cNvSpPr txBox="1">
            <a:spLocks noGrp="1"/>
          </p:cNvSpPr>
          <p:nvPr>
            <p:ph type="subTitle" idx="4294967295"/>
          </p:nvPr>
        </p:nvSpPr>
        <p:spPr>
          <a:xfrm>
            <a:off x="395850" y="2057425"/>
            <a:ext cx="5365800" cy="19620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Clr>
                <a:schemeClr val="lt1"/>
              </a:buClr>
              <a:buSzPts val="2800"/>
              <a:buFont typeface="Varela Round"/>
              <a:buChar char="●"/>
            </a:pPr>
            <a:r>
              <a:rPr lang="en" sz="2800">
                <a:solidFill>
                  <a:schemeClr val="lt1"/>
                </a:solidFill>
                <a:latin typeface="Varela Round"/>
                <a:ea typeface="Varela Round"/>
                <a:cs typeface="Varela Round"/>
                <a:sym typeface="Varela Round"/>
              </a:rPr>
              <a:t>150 hours</a:t>
            </a:r>
            <a:endParaRPr sz="2800">
              <a:solidFill>
                <a:schemeClr val="lt1"/>
              </a:solidFill>
              <a:latin typeface="Varela Round"/>
              <a:ea typeface="Varela Round"/>
              <a:cs typeface="Varela Round"/>
              <a:sym typeface="Varela Round"/>
            </a:endParaRPr>
          </a:p>
          <a:p>
            <a:pPr marL="457200" lvl="0" indent="0" algn="l" rtl="0">
              <a:spcBef>
                <a:spcPts val="1600"/>
              </a:spcBef>
              <a:spcAft>
                <a:spcPts val="0"/>
              </a:spcAft>
              <a:buNone/>
            </a:pPr>
            <a:endParaRPr sz="1100">
              <a:solidFill>
                <a:schemeClr val="lt1"/>
              </a:solidFill>
              <a:latin typeface="Varela Round"/>
              <a:ea typeface="Varela Round"/>
              <a:cs typeface="Varela Round"/>
              <a:sym typeface="Varela Round"/>
            </a:endParaRPr>
          </a:p>
          <a:p>
            <a:pPr marL="457200" lvl="0" indent="-406400" algn="l" rtl="0">
              <a:spcBef>
                <a:spcPts val="1600"/>
              </a:spcBef>
              <a:spcAft>
                <a:spcPts val="0"/>
              </a:spcAft>
              <a:buClr>
                <a:schemeClr val="lt1"/>
              </a:buClr>
              <a:buSzPts val="2800"/>
              <a:buFont typeface="Varela Round"/>
              <a:buChar char="●"/>
            </a:pPr>
            <a:r>
              <a:rPr lang="en" sz="2800">
                <a:solidFill>
                  <a:schemeClr val="lt1"/>
                </a:solidFill>
                <a:latin typeface="Varela Round"/>
                <a:ea typeface="Varela Round"/>
                <a:cs typeface="Varela Round"/>
                <a:sym typeface="Varela Round"/>
              </a:rPr>
              <a:t>$9,000 student worker time</a:t>
            </a:r>
            <a:endParaRPr sz="2800">
              <a:solidFill>
                <a:schemeClr val="lt1"/>
              </a:solidFill>
              <a:latin typeface="Varela Round"/>
              <a:ea typeface="Varela Round"/>
              <a:cs typeface="Varela Round"/>
              <a:sym typeface="Varela Round"/>
            </a:endParaRPr>
          </a:p>
          <a:p>
            <a:pPr marL="0" lvl="0" indent="0" algn="l" rtl="0">
              <a:spcBef>
                <a:spcPts val="1600"/>
              </a:spcBef>
              <a:spcAft>
                <a:spcPts val="1600"/>
              </a:spcAft>
              <a:buNone/>
            </a:pPr>
            <a:endParaRPr sz="2800">
              <a:solidFill>
                <a:schemeClr val="lt1"/>
              </a:solidFill>
              <a:latin typeface="Varela Round"/>
              <a:ea typeface="Varela Round"/>
              <a:cs typeface="Varela Round"/>
              <a:sym typeface="Varela Round"/>
            </a:endParaRPr>
          </a:p>
        </p:txBody>
      </p:sp>
      <p:pic>
        <p:nvPicPr>
          <p:cNvPr id="298" name="Google Shape;298;p52" descr="EquatIO logo" title="EquatIO Logo"/>
          <p:cNvPicPr preferRelativeResize="0"/>
          <p:nvPr/>
        </p:nvPicPr>
        <p:blipFill>
          <a:blip r:embed="rId7">
            <a:alphaModFix/>
          </a:blip>
          <a:stretch>
            <a:fillRect/>
          </a:stretch>
        </p:blipFill>
        <p:spPr>
          <a:xfrm>
            <a:off x="2907675" y="686725"/>
            <a:ext cx="3328650" cy="842850"/>
          </a:xfrm>
          <a:prstGeom prst="rect">
            <a:avLst/>
          </a:prstGeom>
          <a:noFill/>
          <a:ln>
            <a:noFill/>
          </a:ln>
        </p:spPr>
      </p:pic>
      <p:sp>
        <p:nvSpPr>
          <p:cNvPr id="2" name="Title 1">
            <a:extLst>
              <a:ext uri="{FF2B5EF4-FFF2-40B4-BE49-F238E27FC236}">
                <a16:creationId xmlns:a16="http://schemas.microsoft.com/office/drawing/2014/main" id="{AA3BD854-5CEC-4A81-9838-950ADBC34997}"/>
              </a:ext>
            </a:extLst>
          </p:cNvPr>
          <p:cNvSpPr>
            <a:spLocks noGrp="1"/>
          </p:cNvSpPr>
          <p:nvPr>
            <p:ph type="title" idx="4294967295"/>
          </p:nvPr>
        </p:nvSpPr>
        <p:spPr/>
        <p:txBody>
          <a:bodyPr/>
          <a:lstStyle/>
          <a:p>
            <a:r>
              <a:rPr lang="en-US" dirty="0"/>
              <a:t>Savings with </a:t>
            </a:r>
            <a:r>
              <a:rPr lang="en-US" dirty="0" err="1"/>
              <a:t>EquatIO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1"/>
                                        </p:tgtEl>
                                        <p:attrNameLst>
                                          <p:attrName>style.visibility</p:attrName>
                                        </p:attrNameLst>
                                      </p:cBhvr>
                                      <p:to>
                                        <p:strVal val="visible"/>
                                      </p:to>
                                    </p:set>
                                    <p:animEffect transition="in" filter="fade">
                                      <p:cBhvr>
                                        <p:cTn id="7" dur="1000"/>
                                        <p:tgtEl>
                                          <p:spTgt spid="301"/>
                                        </p:tgtEl>
                                      </p:cBhvr>
                                    </p:animEffect>
                                  </p:childTnLst>
                                </p:cTn>
                              </p:par>
                              <p:par>
                                <p:cTn id="8" presetID="10" presetClass="entr" presetSubtype="0" fill="hold" nodeType="withEffect">
                                  <p:stCondLst>
                                    <p:cond delay="0"/>
                                  </p:stCondLst>
                                  <p:childTnLst>
                                    <p:set>
                                      <p:cBhvr>
                                        <p:cTn id="9" dur="1" fill="hold">
                                          <p:stCondLst>
                                            <p:cond delay="0"/>
                                          </p:stCondLst>
                                        </p:cTn>
                                        <p:tgtEl>
                                          <p:spTgt spid="299"/>
                                        </p:tgtEl>
                                        <p:attrNameLst>
                                          <p:attrName>style.visibility</p:attrName>
                                        </p:attrNameLst>
                                      </p:cBhvr>
                                      <p:to>
                                        <p:strVal val="visible"/>
                                      </p:to>
                                    </p:set>
                                    <p:animEffect transition="in" filter="fade">
                                      <p:cBhvr>
                                        <p:cTn id="10" dur="1000"/>
                                        <p:tgtEl>
                                          <p:spTgt spid="29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2"/>
                                        </p:tgtEl>
                                        <p:attrNameLst>
                                          <p:attrName>style.visibility</p:attrName>
                                        </p:attrNameLst>
                                      </p:cBhvr>
                                      <p:to>
                                        <p:strVal val="visible"/>
                                      </p:to>
                                    </p:set>
                                    <p:animEffect transition="in" filter="fade">
                                      <p:cBhvr>
                                        <p:cTn id="15" dur="1000"/>
                                        <p:tgtEl>
                                          <p:spTgt spid="302"/>
                                        </p:tgtEl>
                                      </p:cBhvr>
                                    </p:animEffect>
                                  </p:childTnLst>
                                </p:cTn>
                              </p:par>
                              <p:par>
                                <p:cTn id="16" presetID="10" presetClass="entr" presetSubtype="0" fill="hold" nodeType="withEffect">
                                  <p:stCondLst>
                                    <p:cond delay="0"/>
                                  </p:stCondLst>
                                  <p:childTnLst>
                                    <p:set>
                                      <p:cBhvr>
                                        <p:cTn id="17" dur="1" fill="hold">
                                          <p:stCondLst>
                                            <p:cond delay="0"/>
                                          </p:stCondLst>
                                        </p:cTn>
                                        <p:tgtEl>
                                          <p:spTgt spid="300"/>
                                        </p:tgtEl>
                                        <p:attrNameLst>
                                          <p:attrName>style.visibility</p:attrName>
                                        </p:attrNameLst>
                                      </p:cBhvr>
                                      <p:to>
                                        <p:strVal val="visible"/>
                                      </p:to>
                                    </p:set>
                                    <p:animEffect transition="in" filter="fade">
                                      <p:cBhvr>
                                        <p:cTn id="18" dur="1000"/>
                                        <p:tgtEl>
                                          <p:spTgt spid="30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3"/>
                                        </p:tgtEl>
                                        <p:attrNameLst>
                                          <p:attrName>style.visibility</p:attrName>
                                        </p:attrNameLst>
                                      </p:cBhvr>
                                      <p:to>
                                        <p:strVal val="visible"/>
                                      </p:to>
                                    </p:set>
                                    <p:animEffect transition="in" filter="fade">
                                      <p:cBhvr>
                                        <p:cTn id="23" dur="10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DA0A0"/>
        </a:solidFill>
        <a:effectLst/>
      </p:bgPr>
    </p:bg>
    <p:spTree>
      <p:nvGrpSpPr>
        <p:cNvPr id="1" name="Shape 99"/>
        <p:cNvGrpSpPr/>
        <p:nvPr/>
      </p:nvGrpSpPr>
      <p:grpSpPr>
        <a:xfrm>
          <a:off x="0" y="0"/>
          <a:ext cx="0" cy="0"/>
          <a:chOff x="0" y="0"/>
          <a:chExt cx="0" cy="0"/>
        </a:xfrm>
      </p:grpSpPr>
      <p:pic>
        <p:nvPicPr>
          <p:cNvPr id="102" name="Google Shape;102;p26" descr="Texthelp logo"/>
          <p:cNvPicPr preferRelativeResize="0"/>
          <p:nvPr/>
        </p:nvPicPr>
        <p:blipFill>
          <a:blip r:embed="rId3">
            <a:alphaModFix/>
          </a:blip>
          <a:stretch>
            <a:fillRect/>
          </a:stretch>
        </p:blipFill>
        <p:spPr>
          <a:xfrm>
            <a:off x="7414049" y="261477"/>
            <a:ext cx="1498276" cy="296850"/>
          </a:xfrm>
          <a:prstGeom prst="rect">
            <a:avLst/>
          </a:prstGeom>
          <a:noFill/>
          <a:ln>
            <a:noFill/>
          </a:ln>
        </p:spPr>
      </p:pic>
      <p:sp>
        <p:nvSpPr>
          <p:cNvPr id="103" name="Google Shape;103;p26"/>
          <p:cNvSpPr txBox="1"/>
          <p:nvPr/>
        </p:nvSpPr>
        <p:spPr>
          <a:xfrm>
            <a:off x="1116250" y="2097200"/>
            <a:ext cx="7159800" cy="279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900">
                <a:solidFill>
                  <a:schemeClr val="lt1"/>
                </a:solidFill>
                <a:latin typeface="Varela Round"/>
                <a:ea typeface="Varela Round"/>
                <a:cs typeface="Varela Round"/>
                <a:sym typeface="Varela Round"/>
              </a:rPr>
              <a:t>Visit us at our </a:t>
            </a:r>
            <a:r>
              <a:rPr lang="en" sz="2900" b="1" u="sng">
                <a:solidFill>
                  <a:schemeClr val="lt1"/>
                </a:solidFill>
                <a:latin typeface="Varela Round"/>
                <a:ea typeface="Varela Round"/>
                <a:cs typeface="Varela Round"/>
                <a:sym typeface="Varela Round"/>
                <a:hlinkClick r:id="rId4">
                  <a:extLst>
                    <a:ext uri="{A12FA001-AC4F-418D-AE19-62706E023703}">
                      <ahyp:hlinkClr xmlns:ahyp="http://schemas.microsoft.com/office/drawing/2018/hyperlinkcolor" val="tx"/>
                    </a:ext>
                  </a:extLst>
                </a:hlinkClick>
              </a:rPr>
              <a:t>AHG Math site</a:t>
            </a:r>
            <a:r>
              <a:rPr lang="en" sz="2900">
                <a:solidFill>
                  <a:schemeClr val="lt1"/>
                </a:solidFill>
                <a:latin typeface="Varela Round"/>
                <a:ea typeface="Varela Round"/>
                <a:cs typeface="Varela Round"/>
                <a:sym typeface="Varela Round"/>
              </a:rPr>
              <a:t> to request more information or type the follow address in your address bar: </a:t>
            </a:r>
            <a:r>
              <a:rPr lang="en" sz="2900" b="1">
                <a:solidFill>
                  <a:schemeClr val="lt1"/>
                </a:solidFill>
                <a:latin typeface="Varela Round"/>
                <a:ea typeface="Varela Round"/>
                <a:cs typeface="Varela Round"/>
                <a:sym typeface="Varela Round"/>
              </a:rPr>
              <a:t>text.help/AHG20-Math</a:t>
            </a:r>
            <a:endParaRPr sz="2900" b="1">
              <a:solidFill>
                <a:schemeClr val="lt1"/>
              </a:solidFill>
              <a:latin typeface="Varela Round"/>
              <a:ea typeface="Varela Round"/>
              <a:cs typeface="Varela Round"/>
              <a:sym typeface="Varela Round"/>
            </a:endParaRPr>
          </a:p>
          <a:p>
            <a:pPr marL="0" lvl="0" indent="0" algn="ctr" rtl="0">
              <a:spcBef>
                <a:spcPts val="0"/>
              </a:spcBef>
              <a:spcAft>
                <a:spcPts val="0"/>
              </a:spcAft>
              <a:buNone/>
            </a:pPr>
            <a:endParaRPr/>
          </a:p>
        </p:txBody>
      </p:sp>
      <p:sp>
        <p:nvSpPr>
          <p:cNvPr id="100" name="Google Shape;100;p26"/>
          <p:cNvSpPr txBox="1">
            <a:spLocks noGrp="1"/>
          </p:cNvSpPr>
          <p:nvPr>
            <p:ph type="title" idx="4294967295"/>
          </p:nvPr>
        </p:nvSpPr>
        <p:spPr>
          <a:xfrm>
            <a:off x="505175" y="701250"/>
            <a:ext cx="8143800" cy="611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Varela Round"/>
                <a:ea typeface="Varela Round"/>
                <a:cs typeface="Varela Round"/>
                <a:sym typeface="Varela Round"/>
              </a:rPr>
              <a:t>Looking for more Information?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9"/>
        <p:cNvGrpSpPr/>
        <p:nvPr/>
      </p:nvGrpSpPr>
      <p:grpSpPr>
        <a:xfrm>
          <a:off x="0" y="0"/>
          <a:ext cx="0" cy="0"/>
          <a:chOff x="0" y="0"/>
          <a:chExt cx="0" cy="0"/>
        </a:xfrm>
      </p:grpSpPr>
      <p:pic>
        <p:nvPicPr>
          <p:cNvPr id="311" name="Google Shape;311;p53" descr="Texthelp logo"/>
          <p:cNvPicPr preferRelativeResize="0"/>
          <p:nvPr/>
        </p:nvPicPr>
        <p:blipFill>
          <a:blip r:embed="rId4">
            <a:alphaModFix/>
          </a:blip>
          <a:stretch>
            <a:fillRect/>
          </a:stretch>
        </p:blipFill>
        <p:spPr>
          <a:xfrm>
            <a:off x="7408375" y="283975"/>
            <a:ext cx="1459400" cy="289125"/>
          </a:xfrm>
          <a:prstGeom prst="rect">
            <a:avLst/>
          </a:prstGeom>
          <a:noFill/>
          <a:ln>
            <a:noFill/>
          </a:ln>
        </p:spPr>
      </p:pic>
      <p:sp>
        <p:nvSpPr>
          <p:cNvPr id="310" name="Google Shape;310;p53"/>
          <p:cNvSpPr txBox="1">
            <a:spLocks noGrp="1"/>
          </p:cNvSpPr>
          <p:nvPr>
            <p:ph type="title" idx="4294967295"/>
          </p:nvPr>
        </p:nvSpPr>
        <p:spPr>
          <a:xfrm>
            <a:off x="1890475" y="1003875"/>
            <a:ext cx="4140300" cy="17616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900" b="0" i="0" u="none" strike="noStrike" kern="0" cap="none" spc="0" normalizeH="0" baseline="0" noProof="0" dirty="0">
                <a:ln>
                  <a:noFill/>
                </a:ln>
                <a:solidFill>
                  <a:srgbClr val="666A70"/>
                </a:solidFill>
                <a:effectLst/>
                <a:uLnTx/>
                <a:uFillTx/>
                <a:latin typeface="Varela Round"/>
                <a:ea typeface="Varela Round"/>
                <a:cs typeface="Varela Round"/>
                <a:sym typeface="Varela Round"/>
              </a:rPr>
              <a:t>Questions?</a:t>
            </a:r>
            <a:endParaRPr kumimoji="0" lang="en-US" sz="4800" b="0" i="0" u="none" strike="noStrike" kern="0" cap="none" spc="0" normalizeH="0" baseline="0" noProof="0" dirty="0">
              <a:ln>
                <a:noFill/>
              </a:ln>
              <a:solidFill>
                <a:srgbClr val="666A70"/>
              </a:solidFill>
              <a:effectLst/>
              <a:uLnTx/>
              <a:uFillTx/>
              <a:latin typeface="Varela Round"/>
              <a:ea typeface="Varela Round"/>
              <a:cs typeface="Varela Round"/>
              <a:sym typeface="Varela Roun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5"/>
        <p:cNvGrpSpPr/>
        <p:nvPr/>
      </p:nvGrpSpPr>
      <p:grpSpPr>
        <a:xfrm>
          <a:off x="0" y="0"/>
          <a:ext cx="0" cy="0"/>
          <a:chOff x="0" y="0"/>
          <a:chExt cx="0" cy="0"/>
        </a:xfrm>
      </p:grpSpPr>
      <p:pic>
        <p:nvPicPr>
          <p:cNvPr id="318" name="Google Shape;318;p54" descr="Texthelp Logo"/>
          <p:cNvPicPr preferRelativeResize="0"/>
          <p:nvPr/>
        </p:nvPicPr>
        <p:blipFill>
          <a:blip r:embed="rId4">
            <a:alphaModFix/>
          </a:blip>
          <a:stretch>
            <a:fillRect/>
          </a:stretch>
        </p:blipFill>
        <p:spPr>
          <a:xfrm>
            <a:off x="3876587" y="4771725"/>
            <a:ext cx="1459400" cy="289125"/>
          </a:xfrm>
          <a:prstGeom prst="rect">
            <a:avLst/>
          </a:prstGeom>
          <a:noFill/>
          <a:ln>
            <a:noFill/>
          </a:ln>
        </p:spPr>
      </p:pic>
      <p:sp>
        <p:nvSpPr>
          <p:cNvPr id="325" name="Google Shape;325;p54"/>
          <p:cNvSpPr txBox="1"/>
          <p:nvPr/>
        </p:nvSpPr>
        <p:spPr>
          <a:xfrm>
            <a:off x="5516100" y="3482050"/>
            <a:ext cx="2734500" cy="154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666A70"/>
                </a:solidFill>
                <a:latin typeface="Varela Round"/>
                <a:ea typeface="Varela Round"/>
                <a:cs typeface="Varela Round"/>
                <a:sym typeface="Varela Round"/>
              </a:rPr>
              <a:t>Rachel Kruzel</a:t>
            </a:r>
            <a:endParaRPr sz="1800">
              <a:solidFill>
                <a:srgbClr val="666A70"/>
              </a:solidFill>
              <a:latin typeface="Varela Round"/>
              <a:ea typeface="Varela Round"/>
              <a:cs typeface="Varela Round"/>
              <a:sym typeface="Varela Round"/>
            </a:endParaRPr>
          </a:p>
          <a:p>
            <a:pPr marL="0" lvl="0" indent="0" algn="l" rtl="0">
              <a:spcBef>
                <a:spcPts val="0"/>
              </a:spcBef>
              <a:spcAft>
                <a:spcPts val="0"/>
              </a:spcAft>
              <a:buNone/>
            </a:pPr>
            <a:r>
              <a:rPr lang="en" sz="1800">
                <a:solidFill>
                  <a:srgbClr val="666A70"/>
                </a:solidFill>
                <a:latin typeface="Varela Round"/>
                <a:ea typeface="Varela Round"/>
                <a:cs typeface="Varela Round"/>
                <a:sym typeface="Varela Round"/>
              </a:rPr>
              <a:t>Territory Sales Director</a:t>
            </a:r>
            <a:endParaRPr sz="1800">
              <a:solidFill>
                <a:srgbClr val="666A70"/>
              </a:solidFill>
              <a:latin typeface="Varela Round"/>
              <a:ea typeface="Varela Round"/>
              <a:cs typeface="Varela Round"/>
              <a:sym typeface="Varela Round"/>
            </a:endParaRPr>
          </a:p>
          <a:p>
            <a:pPr marL="0" lvl="0" indent="0" algn="l" rtl="0">
              <a:spcBef>
                <a:spcPts val="0"/>
              </a:spcBef>
              <a:spcAft>
                <a:spcPts val="0"/>
              </a:spcAft>
              <a:buNone/>
            </a:pPr>
            <a:r>
              <a:rPr lang="en" sz="1800">
                <a:solidFill>
                  <a:srgbClr val="666A70"/>
                </a:solidFill>
                <a:latin typeface="Varela Round"/>
                <a:ea typeface="Varela Round"/>
                <a:cs typeface="Varela Round"/>
                <a:sym typeface="Varela Round"/>
              </a:rPr>
              <a:t>Texthelp</a:t>
            </a:r>
            <a:endParaRPr sz="1800">
              <a:solidFill>
                <a:srgbClr val="666A70"/>
              </a:solidFill>
              <a:latin typeface="Varela Round"/>
              <a:ea typeface="Varela Round"/>
              <a:cs typeface="Varela Round"/>
              <a:sym typeface="Varela Round"/>
            </a:endParaRPr>
          </a:p>
          <a:p>
            <a:pPr marL="0" lvl="0" indent="0" algn="l" rtl="0">
              <a:spcBef>
                <a:spcPts val="0"/>
              </a:spcBef>
              <a:spcAft>
                <a:spcPts val="0"/>
              </a:spcAft>
              <a:buNone/>
            </a:pPr>
            <a:endParaRPr sz="1800">
              <a:solidFill>
                <a:srgbClr val="666A70"/>
              </a:solidFill>
              <a:latin typeface="Varela Round"/>
              <a:ea typeface="Varela Round"/>
              <a:cs typeface="Varela Round"/>
              <a:sym typeface="Varela Round"/>
            </a:endParaRPr>
          </a:p>
          <a:p>
            <a:pPr marL="0" lvl="0" indent="0" algn="l" rtl="0">
              <a:spcBef>
                <a:spcPts val="0"/>
              </a:spcBef>
              <a:spcAft>
                <a:spcPts val="0"/>
              </a:spcAft>
              <a:buNone/>
            </a:pPr>
            <a:r>
              <a:rPr lang="en" sz="1800">
                <a:solidFill>
                  <a:srgbClr val="666A70"/>
                </a:solidFill>
                <a:latin typeface="Varela Round"/>
                <a:ea typeface="Varela Round"/>
                <a:cs typeface="Varela Round"/>
                <a:sym typeface="Varela Round"/>
              </a:rPr>
              <a:t>rlkruzel@texthelp.com</a:t>
            </a:r>
            <a:endParaRPr sz="1800">
              <a:solidFill>
                <a:srgbClr val="666A70"/>
              </a:solidFill>
              <a:latin typeface="Varela Round"/>
              <a:ea typeface="Varela Round"/>
              <a:cs typeface="Varela Round"/>
              <a:sym typeface="Varela Round"/>
            </a:endParaRPr>
          </a:p>
          <a:p>
            <a:pPr marL="0" lvl="0" indent="0" algn="r" rtl="0">
              <a:spcBef>
                <a:spcPts val="0"/>
              </a:spcBef>
              <a:spcAft>
                <a:spcPts val="0"/>
              </a:spcAft>
              <a:buNone/>
            </a:pPr>
            <a:endParaRPr sz="2400">
              <a:solidFill>
                <a:srgbClr val="FD3269"/>
              </a:solidFill>
              <a:latin typeface="Varela Round"/>
              <a:ea typeface="Varela Round"/>
              <a:cs typeface="Varela Round"/>
              <a:sym typeface="Varela Round"/>
            </a:endParaRPr>
          </a:p>
        </p:txBody>
      </p:sp>
      <p:pic>
        <p:nvPicPr>
          <p:cNvPr id="324" name="Google Shape;324;p54" descr="Rachel Kruzel"/>
          <p:cNvPicPr preferRelativeResize="0"/>
          <p:nvPr/>
        </p:nvPicPr>
        <p:blipFill>
          <a:blip r:embed="rId5">
            <a:alphaModFix/>
          </a:blip>
          <a:stretch>
            <a:fillRect/>
          </a:stretch>
        </p:blipFill>
        <p:spPr>
          <a:xfrm>
            <a:off x="2252852" y="3491867"/>
            <a:ext cx="1546501" cy="1526858"/>
          </a:xfrm>
          <a:prstGeom prst="rect">
            <a:avLst/>
          </a:prstGeom>
          <a:noFill/>
          <a:ln>
            <a:noFill/>
          </a:ln>
        </p:spPr>
      </p:pic>
      <p:sp>
        <p:nvSpPr>
          <p:cNvPr id="321" name="Google Shape;321;p54"/>
          <p:cNvSpPr txBox="1"/>
          <p:nvPr/>
        </p:nvSpPr>
        <p:spPr>
          <a:xfrm>
            <a:off x="5336000" y="1655472"/>
            <a:ext cx="3627900" cy="1546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solidFill>
                  <a:srgbClr val="666A70"/>
                </a:solidFill>
                <a:latin typeface="Varela Round"/>
                <a:ea typeface="Varela Round"/>
                <a:cs typeface="Varela Round"/>
                <a:sym typeface="Varela Round"/>
              </a:rPr>
              <a:t>Jennifer Pedersen</a:t>
            </a:r>
            <a:endParaRPr sz="1800">
              <a:solidFill>
                <a:srgbClr val="666A70"/>
              </a:solidFill>
              <a:latin typeface="Varela Round"/>
              <a:ea typeface="Varela Round"/>
              <a:cs typeface="Varela Round"/>
              <a:sym typeface="Varela Round"/>
            </a:endParaRPr>
          </a:p>
          <a:p>
            <a:pPr marL="0" lvl="0" indent="0" algn="r" rtl="0">
              <a:spcBef>
                <a:spcPts val="0"/>
              </a:spcBef>
              <a:spcAft>
                <a:spcPts val="0"/>
              </a:spcAft>
              <a:buNone/>
            </a:pPr>
            <a:r>
              <a:rPr lang="en" sz="1800">
                <a:solidFill>
                  <a:srgbClr val="666A70"/>
                </a:solidFill>
                <a:latin typeface="Varela Round"/>
                <a:ea typeface="Varela Round"/>
                <a:cs typeface="Varela Round"/>
                <a:sym typeface="Varela Round"/>
              </a:rPr>
              <a:t>Course and Program Manager</a:t>
            </a:r>
            <a:endParaRPr sz="1800">
              <a:solidFill>
                <a:srgbClr val="666A70"/>
              </a:solidFill>
              <a:latin typeface="Varela Round"/>
              <a:ea typeface="Varela Round"/>
              <a:cs typeface="Varela Round"/>
              <a:sym typeface="Varela Round"/>
            </a:endParaRPr>
          </a:p>
          <a:p>
            <a:pPr marL="0" lvl="0" indent="0" algn="r" rtl="0">
              <a:spcBef>
                <a:spcPts val="0"/>
              </a:spcBef>
              <a:spcAft>
                <a:spcPts val="0"/>
              </a:spcAft>
              <a:buNone/>
            </a:pPr>
            <a:r>
              <a:rPr lang="en" sz="1800">
                <a:solidFill>
                  <a:srgbClr val="666A70"/>
                </a:solidFill>
                <a:latin typeface="Varela Round"/>
                <a:ea typeface="Varela Round"/>
                <a:cs typeface="Varela Round"/>
                <a:sym typeface="Varela Round"/>
              </a:rPr>
              <a:t>University of Alaska Fairbanks</a:t>
            </a:r>
            <a:endParaRPr sz="1800">
              <a:solidFill>
                <a:srgbClr val="666A70"/>
              </a:solidFill>
              <a:latin typeface="Varela Round"/>
              <a:ea typeface="Varela Round"/>
              <a:cs typeface="Varela Round"/>
              <a:sym typeface="Varela Round"/>
            </a:endParaRPr>
          </a:p>
          <a:p>
            <a:pPr marL="0" lvl="0" indent="0" algn="r" rtl="0">
              <a:spcBef>
                <a:spcPts val="0"/>
              </a:spcBef>
              <a:spcAft>
                <a:spcPts val="0"/>
              </a:spcAft>
              <a:buNone/>
            </a:pPr>
            <a:endParaRPr sz="1800">
              <a:solidFill>
                <a:srgbClr val="666A70"/>
              </a:solidFill>
              <a:latin typeface="Varela Round"/>
              <a:ea typeface="Varela Round"/>
              <a:cs typeface="Varela Round"/>
              <a:sym typeface="Varela Round"/>
            </a:endParaRPr>
          </a:p>
          <a:p>
            <a:pPr marL="0" lvl="0" indent="0" algn="r" rtl="0">
              <a:spcBef>
                <a:spcPts val="0"/>
              </a:spcBef>
              <a:spcAft>
                <a:spcPts val="0"/>
              </a:spcAft>
              <a:buNone/>
            </a:pPr>
            <a:r>
              <a:rPr lang="en" sz="1800">
                <a:solidFill>
                  <a:srgbClr val="666A70"/>
                </a:solidFill>
                <a:latin typeface="Varela Round"/>
                <a:ea typeface="Varela Round"/>
                <a:cs typeface="Varela Round"/>
                <a:sym typeface="Varela Round"/>
              </a:rPr>
              <a:t>jpedersen@alaska.edu</a:t>
            </a:r>
            <a:endParaRPr sz="1800">
              <a:solidFill>
                <a:srgbClr val="666A70"/>
              </a:solidFill>
              <a:latin typeface="Varela Round"/>
              <a:ea typeface="Varela Round"/>
              <a:cs typeface="Varela Round"/>
              <a:sym typeface="Varela Round"/>
            </a:endParaRPr>
          </a:p>
          <a:p>
            <a:pPr marL="0" lvl="0" indent="0" algn="r" rtl="0">
              <a:spcBef>
                <a:spcPts val="0"/>
              </a:spcBef>
              <a:spcAft>
                <a:spcPts val="0"/>
              </a:spcAft>
              <a:buNone/>
            </a:pPr>
            <a:endParaRPr sz="2400">
              <a:solidFill>
                <a:srgbClr val="FD3269"/>
              </a:solidFill>
              <a:latin typeface="Varela Round"/>
              <a:ea typeface="Varela Round"/>
              <a:cs typeface="Varela Round"/>
              <a:sym typeface="Varela Round"/>
            </a:endParaRPr>
          </a:p>
        </p:txBody>
      </p:sp>
      <p:pic>
        <p:nvPicPr>
          <p:cNvPr id="323" name="Google Shape;323;p54" descr="Jennifer Pedersen"/>
          <p:cNvPicPr preferRelativeResize="0"/>
          <p:nvPr/>
        </p:nvPicPr>
        <p:blipFill>
          <a:blip r:embed="rId6">
            <a:alphaModFix/>
          </a:blip>
          <a:stretch>
            <a:fillRect/>
          </a:stretch>
        </p:blipFill>
        <p:spPr>
          <a:xfrm>
            <a:off x="7417400" y="93975"/>
            <a:ext cx="1546500" cy="1546500"/>
          </a:xfrm>
          <a:prstGeom prst="rect">
            <a:avLst/>
          </a:prstGeom>
          <a:noFill/>
          <a:ln>
            <a:noFill/>
          </a:ln>
        </p:spPr>
      </p:pic>
      <p:sp>
        <p:nvSpPr>
          <p:cNvPr id="320" name="Google Shape;320;p54"/>
          <p:cNvSpPr txBox="1"/>
          <p:nvPr/>
        </p:nvSpPr>
        <p:spPr>
          <a:xfrm>
            <a:off x="171450" y="1892671"/>
            <a:ext cx="3627900" cy="154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666A70"/>
                </a:solidFill>
                <a:latin typeface="Varela Round"/>
                <a:ea typeface="Varela Round"/>
                <a:cs typeface="Varela Round"/>
                <a:sym typeface="Varela Round"/>
              </a:rPr>
              <a:t>Susan Kelmer</a:t>
            </a:r>
            <a:endParaRPr sz="1800">
              <a:solidFill>
                <a:srgbClr val="666A70"/>
              </a:solidFill>
              <a:latin typeface="Varela Round"/>
              <a:ea typeface="Varela Round"/>
              <a:cs typeface="Varela Round"/>
              <a:sym typeface="Varela Round"/>
            </a:endParaRPr>
          </a:p>
          <a:p>
            <a:pPr marL="0" lvl="0" indent="0" algn="l" rtl="0">
              <a:spcBef>
                <a:spcPts val="0"/>
              </a:spcBef>
              <a:spcAft>
                <a:spcPts val="0"/>
              </a:spcAft>
              <a:buNone/>
            </a:pPr>
            <a:r>
              <a:rPr lang="en" sz="1800">
                <a:solidFill>
                  <a:srgbClr val="666A70"/>
                </a:solidFill>
                <a:latin typeface="Varela Round"/>
                <a:ea typeface="Varela Round"/>
                <a:cs typeface="Varela Round"/>
                <a:sym typeface="Varela Round"/>
              </a:rPr>
              <a:t>Senior Product Manager</a:t>
            </a:r>
            <a:endParaRPr sz="1800">
              <a:solidFill>
                <a:srgbClr val="666A70"/>
              </a:solidFill>
              <a:latin typeface="Varela Round"/>
              <a:ea typeface="Varela Round"/>
              <a:cs typeface="Varela Round"/>
              <a:sym typeface="Varela Round"/>
            </a:endParaRPr>
          </a:p>
          <a:p>
            <a:pPr marL="0" lvl="0" indent="0" algn="l" rtl="0">
              <a:spcBef>
                <a:spcPts val="0"/>
              </a:spcBef>
              <a:spcAft>
                <a:spcPts val="0"/>
              </a:spcAft>
              <a:buNone/>
            </a:pPr>
            <a:r>
              <a:rPr lang="en" sz="1800">
                <a:solidFill>
                  <a:srgbClr val="666A70"/>
                </a:solidFill>
                <a:latin typeface="Varela Round"/>
                <a:ea typeface="Varela Round"/>
                <a:cs typeface="Varela Round"/>
                <a:sym typeface="Varela Round"/>
              </a:rPr>
              <a:t>University of Colorado Boulder</a:t>
            </a:r>
            <a:endParaRPr sz="1800">
              <a:solidFill>
                <a:srgbClr val="666A70"/>
              </a:solidFill>
              <a:latin typeface="Varela Round"/>
              <a:ea typeface="Varela Round"/>
              <a:cs typeface="Varela Round"/>
              <a:sym typeface="Varela Round"/>
            </a:endParaRPr>
          </a:p>
          <a:p>
            <a:pPr marL="0" lvl="0" indent="0" algn="l" rtl="0">
              <a:spcBef>
                <a:spcPts val="0"/>
              </a:spcBef>
              <a:spcAft>
                <a:spcPts val="0"/>
              </a:spcAft>
              <a:buNone/>
            </a:pPr>
            <a:endParaRPr sz="1800">
              <a:solidFill>
                <a:srgbClr val="666A70"/>
              </a:solidFill>
              <a:latin typeface="Varela Round"/>
              <a:ea typeface="Varela Round"/>
              <a:cs typeface="Varela Round"/>
              <a:sym typeface="Varela Round"/>
            </a:endParaRPr>
          </a:p>
          <a:p>
            <a:pPr marL="0" lvl="0" indent="0" algn="l" rtl="0">
              <a:spcBef>
                <a:spcPts val="0"/>
              </a:spcBef>
              <a:spcAft>
                <a:spcPts val="0"/>
              </a:spcAft>
              <a:buNone/>
            </a:pPr>
            <a:r>
              <a:rPr lang="en" sz="1800">
                <a:solidFill>
                  <a:srgbClr val="666A70"/>
                </a:solidFill>
                <a:latin typeface="Varela Round"/>
                <a:ea typeface="Varela Round"/>
                <a:cs typeface="Varela Round"/>
                <a:sym typeface="Varela Round"/>
              </a:rPr>
              <a:t>Susan.Kelmer@colorado.edu</a:t>
            </a:r>
            <a:endParaRPr sz="1800">
              <a:solidFill>
                <a:srgbClr val="666A70"/>
              </a:solidFill>
              <a:latin typeface="Varela Round"/>
              <a:ea typeface="Varela Round"/>
              <a:cs typeface="Varela Round"/>
              <a:sym typeface="Varela Round"/>
            </a:endParaRPr>
          </a:p>
          <a:p>
            <a:pPr marL="0" lvl="0" indent="0" algn="l" rtl="0">
              <a:spcBef>
                <a:spcPts val="0"/>
              </a:spcBef>
              <a:spcAft>
                <a:spcPts val="0"/>
              </a:spcAft>
              <a:buNone/>
            </a:pPr>
            <a:endParaRPr sz="2400">
              <a:solidFill>
                <a:srgbClr val="FD3269"/>
              </a:solidFill>
              <a:latin typeface="Varela Round"/>
              <a:ea typeface="Varela Round"/>
              <a:cs typeface="Varela Round"/>
              <a:sym typeface="Varela Round"/>
            </a:endParaRPr>
          </a:p>
        </p:txBody>
      </p:sp>
      <p:pic>
        <p:nvPicPr>
          <p:cNvPr id="322" name="Google Shape;322;p54" descr="Susan Kelmer"/>
          <p:cNvPicPr preferRelativeResize="0"/>
          <p:nvPr/>
        </p:nvPicPr>
        <p:blipFill>
          <a:blip r:embed="rId7">
            <a:alphaModFix/>
          </a:blip>
          <a:stretch>
            <a:fillRect/>
          </a:stretch>
        </p:blipFill>
        <p:spPr>
          <a:xfrm>
            <a:off x="171450" y="93975"/>
            <a:ext cx="1258400" cy="1761775"/>
          </a:xfrm>
          <a:prstGeom prst="rect">
            <a:avLst/>
          </a:prstGeom>
          <a:noFill/>
          <a:ln>
            <a:noFill/>
          </a:ln>
        </p:spPr>
      </p:pic>
      <p:sp>
        <p:nvSpPr>
          <p:cNvPr id="316" name="Google Shape;316;p54"/>
          <p:cNvSpPr txBox="1">
            <a:spLocks noGrp="1"/>
          </p:cNvSpPr>
          <p:nvPr>
            <p:ph type="title" idx="4294967295"/>
          </p:nvPr>
        </p:nvSpPr>
        <p:spPr>
          <a:xfrm>
            <a:off x="171450" y="348853"/>
            <a:ext cx="9144000" cy="6228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434343"/>
                </a:solidFill>
                <a:effectLst/>
                <a:uLnTx/>
                <a:uFillTx/>
                <a:latin typeface="Varela Round"/>
                <a:ea typeface="Varela Round"/>
                <a:cs typeface="Varela Round"/>
                <a:sym typeface="Varela Round"/>
              </a:rPr>
              <a:t>Thanks for Joining Us!</a:t>
            </a: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pic>
        <p:nvPicPr>
          <p:cNvPr id="112" name="Google Shape;112;p27" descr="Texthelp logo"/>
          <p:cNvPicPr preferRelativeResize="0"/>
          <p:nvPr/>
        </p:nvPicPr>
        <p:blipFill>
          <a:blip r:embed="rId4">
            <a:alphaModFix/>
          </a:blip>
          <a:stretch>
            <a:fillRect/>
          </a:stretch>
        </p:blipFill>
        <p:spPr>
          <a:xfrm>
            <a:off x="3876587" y="4771725"/>
            <a:ext cx="1459400" cy="289125"/>
          </a:xfrm>
          <a:prstGeom prst="rect">
            <a:avLst/>
          </a:prstGeom>
          <a:noFill/>
          <a:ln>
            <a:noFill/>
          </a:ln>
        </p:spPr>
      </p:pic>
      <p:pic>
        <p:nvPicPr>
          <p:cNvPr id="117" name="Google Shape;117;p27" descr="Jennifer Pedersen"/>
          <p:cNvPicPr preferRelativeResize="0"/>
          <p:nvPr/>
        </p:nvPicPr>
        <p:blipFill>
          <a:blip r:embed="rId5">
            <a:alphaModFix/>
          </a:blip>
          <a:stretch>
            <a:fillRect/>
          </a:stretch>
        </p:blipFill>
        <p:spPr>
          <a:xfrm>
            <a:off x="3790225" y="2990475"/>
            <a:ext cx="1546500" cy="1546500"/>
          </a:xfrm>
          <a:prstGeom prst="rect">
            <a:avLst/>
          </a:prstGeom>
          <a:noFill/>
          <a:ln>
            <a:noFill/>
          </a:ln>
        </p:spPr>
      </p:pic>
      <p:sp>
        <p:nvSpPr>
          <p:cNvPr id="115" name="Google Shape;115;p27"/>
          <p:cNvSpPr txBox="1"/>
          <p:nvPr/>
        </p:nvSpPr>
        <p:spPr>
          <a:xfrm>
            <a:off x="5158800" y="1358450"/>
            <a:ext cx="3627900" cy="3220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a:solidFill>
                  <a:srgbClr val="FD3269"/>
                </a:solidFill>
                <a:latin typeface="Varela Round"/>
                <a:ea typeface="Varela Round"/>
                <a:cs typeface="Varela Round"/>
                <a:sym typeface="Varela Round"/>
              </a:rPr>
              <a:t>hello, I’m jennifer.</a:t>
            </a:r>
            <a:endParaRPr sz="2400">
              <a:solidFill>
                <a:srgbClr val="FD3269"/>
              </a:solidFill>
              <a:latin typeface="Varela Round"/>
              <a:ea typeface="Varela Round"/>
              <a:cs typeface="Varela Round"/>
              <a:sym typeface="Varela Round"/>
            </a:endParaRPr>
          </a:p>
          <a:p>
            <a:pPr marL="0" lvl="0" indent="0" algn="r" rtl="0">
              <a:spcBef>
                <a:spcPts val="0"/>
              </a:spcBef>
              <a:spcAft>
                <a:spcPts val="0"/>
              </a:spcAft>
              <a:buNone/>
            </a:pPr>
            <a:endParaRPr sz="2400">
              <a:solidFill>
                <a:srgbClr val="FD3269"/>
              </a:solidFill>
              <a:latin typeface="Varela Round"/>
              <a:ea typeface="Varela Round"/>
              <a:cs typeface="Varela Round"/>
              <a:sym typeface="Varela Round"/>
            </a:endParaRPr>
          </a:p>
          <a:p>
            <a:pPr marL="0" lvl="0" indent="0" algn="r" rtl="0">
              <a:spcBef>
                <a:spcPts val="0"/>
              </a:spcBef>
              <a:spcAft>
                <a:spcPts val="0"/>
              </a:spcAft>
              <a:buNone/>
            </a:pPr>
            <a:r>
              <a:rPr lang="en" sz="1800">
                <a:solidFill>
                  <a:srgbClr val="666A70"/>
                </a:solidFill>
                <a:latin typeface="Varela Round"/>
                <a:ea typeface="Varela Round"/>
                <a:cs typeface="Varela Round"/>
                <a:sym typeface="Varela Round"/>
              </a:rPr>
              <a:t>Jennifer Pedersen</a:t>
            </a:r>
            <a:endParaRPr sz="1800">
              <a:solidFill>
                <a:srgbClr val="666A70"/>
              </a:solidFill>
              <a:latin typeface="Varela Round"/>
              <a:ea typeface="Varela Round"/>
              <a:cs typeface="Varela Round"/>
              <a:sym typeface="Varela Round"/>
            </a:endParaRPr>
          </a:p>
          <a:p>
            <a:pPr marL="0" lvl="0" indent="0" algn="r" rtl="0">
              <a:spcBef>
                <a:spcPts val="0"/>
              </a:spcBef>
              <a:spcAft>
                <a:spcPts val="0"/>
              </a:spcAft>
              <a:buNone/>
            </a:pPr>
            <a:r>
              <a:rPr lang="en" sz="1800">
                <a:solidFill>
                  <a:srgbClr val="666A70"/>
                </a:solidFill>
                <a:latin typeface="Varela Round"/>
                <a:ea typeface="Varela Round"/>
                <a:cs typeface="Varela Round"/>
                <a:sym typeface="Varela Round"/>
              </a:rPr>
              <a:t>Course and Program Manager</a:t>
            </a:r>
            <a:endParaRPr sz="1800">
              <a:solidFill>
                <a:srgbClr val="666A70"/>
              </a:solidFill>
              <a:latin typeface="Varela Round"/>
              <a:ea typeface="Varela Round"/>
              <a:cs typeface="Varela Round"/>
              <a:sym typeface="Varela Round"/>
            </a:endParaRPr>
          </a:p>
          <a:p>
            <a:pPr marL="0" lvl="0" indent="0" algn="r" rtl="0">
              <a:spcBef>
                <a:spcPts val="0"/>
              </a:spcBef>
              <a:spcAft>
                <a:spcPts val="0"/>
              </a:spcAft>
              <a:buNone/>
            </a:pPr>
            <a:r>
              <a:rPr lang="en" sz="1800">
                <a:solidFill>
                  <a:srgbClr val="666A70"/>
                </a:solidFill>
                <a:latin typeface="Varela Round"/>
                <a:ea typeface="Varela Round"/>
                <a:cs typeface="Varela Round"/>
                <a:sym typeface="Varela Round"/>
              </a:rPr>
              <a:t>University of Alaska Fairbanks</a:t>
            </a:r>
            <a:endParaRPr sz="1800">
              <a:solidFill>
                <a:srgbClr val="666A70"/>
              </a:solidFill>
              <a:latin typeface="Varela Round"/>
              <a:ea typeface="Varela Round"/>
              <a:cs typeface="Varela Round"/>
              <a:sym typeface="Varela Round"/>
            </a:endParaRPr>
          </a:p>
          <a:p>
            <a:pPr marL="0" lvl="0" indent="0" algn="r" rtl="0">
              <a:spcBef>
                <a:spcPts val="0"/>
              </a:spcBef>
              <a:spcAft>
                <a:spcPts val="0"/>
              </a:spcAft>
              <a:buNone/>
            </a:pPr>
            <a:endParaRPr sz="1800">
              <a:solidFill>
                <a:srgbClr val="666A70"/>
              </a:solidFill>
              <a:latin typeface="Varela Round"/>
              <a:ea typeface="Varela Round"/>
              <a:cs typeface="Varela Round"/>
              <a:sym typeface="Varela Round"/>
            </a:endParaRPr>
          </a:p>
          <a:p>
            <a:pPr marL="0" lvl="0" indent="0" algn="r" rtl="0">
              <a:spcBef>
                <a:spcPts val="0"/>
              </a:spcBef>
              <a:spcAft>
                <a:spcPts val="0"/>
              </a:spcAft>
              <a:buNone/>
            </a:pPr>
            <a:r>
              <a:rPr lang="en" sz="1800">
                <a:solidFill>
                  <a:srgbClr val="666A70"/>
                </a:solidFill>
                <a:latin typeface="Varela Round"/>
                <a:ea typeface="Varela Round"/>
                <a:cs typeface="Varela Round"/>
                <a:sym typeface="Varela Round"/>
              </a:rPr>
              <a:t>jpedersen@alaska.edu</a:t>
            </a:r>
            <a:endParaRPr sz="1800">
              <a:solidFill>
                <a:srgbClr val="666A70"/>
              </a:solidFill>
              <a:latin typeface="Varela Round"/>
              <a:ea typeface="Varela Round"/>
              <a:cs typeface="Varela Round"/>
              <a:sym typeface="Varela Round"/>
            </a:endParaRPr>
          </a:p>
          <a:p>
            <a:pPr marL="0" lvl="0" indent="0" algn="r" rtl="0">
              <a:spcBef>
                <a:spcPts val="0"/>
              </a:spcBef>
              <a:spcAft>
                <a:spcPts val="0"/>
              </a:spcAft>
              <a:buNone/>
            </a:pPr>
            <a:endParaRPr sz="2400">
              <a:solidFill>
                <a:srgbClr val="FD3269"/>
              </a:solidFill>
              <a:latin typeface="Varela Round"/>
              <a:ea typeface="Varela Round"/>
              <a:cs typeface="Varela Round"/>
              <a:sym typeface="Varela Round"/>
            </a:endParaRPr>
          </a:p>
        </p:txBody>
      </p:sp>
      <p:pic>
        <p:nvPicPr>
          <p:cNvPr id="116" name="Google Shape;116;p27" descr="Susan Kelmer"/>
          <p:cNvPicPr preferRelativeResize="0"/>
          <p:nvPr/>
        </p:nvPicPr>
        <p:blipFill>
          <a:blip r:embed="rId6">
            <a:alphaModFix/>
          </a:blip>
          <a:stretch>
            <a:fillRect/>
          </a:stretch>
        </p:blipFill>
        <p:spPr>
          <a:xfrm>
            <a:off x="3934275" y="993950"/>
            <a:ext cx="1258400" cy="1761775"/>
          </a:xfrm>
          <a:prstGeom prst="rect">
            <a:avLst/>
          </a:prstGeom>
          <a:noFill/>
          <a:ln>
            <a:noFill/>
          </a:ln>
        </p:spPr>
      </p:pic>
      <p:sp>
        <p:nvSpPr>
          <p:cNvPr id="114" name="Google Shape;114;p27"/>
          <p:cNvSpPr txBox="1"/>
          <p:nvPr/>
        </p:nvSpPr>
        <p:spPr>
          <a:xfrm>
            <a:off x="382700" y="1358375"/>
            <a:ext cx="3627900" cy="322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D3269"/>
                </a:solidFill>
                <a:latin typeface="Varela Round"/>
                <a:ea typeface="Varela Round"/>
                <a:cs typeface="Varela Round"/>
                <a:sym typeface="Varela Round"/>
              </a:rPr>
              <a:t>hello, I’m susan.</a:t>
            </a:r>
            <a:endParaRPr sz="2400">
              <a:solidFill>
                <a:srgbClr val="FD3269"/>
              </a:solidFill>
              <a:latin typeface="Varela Round"/>
              <a:ea typeface="Varela Round"/>
              <a:cs typeface="Varela Round"/>
              <a:sym typeface="Varela Round"/>
            </a:endParaRPr>
          </a:p>
          <a:p>
            <a:pPr marL="0" lvl="0" indent="0" algn="l" rtl="0">
              <a:spcBef>
                <a:spcPts val="0"/>
              </a:spcBef>
              <a:spcAft>
                <a:spcPts val="0"/>
              </a:spcAft>
              <a:buNone/>
            </a:pPr>
            <a:endParaRPr sz="2400">
              <a:solidFill>
                <a:srgbClr val="FD3269"/>
              </a:solidFill>
              <a:latin typeface="Varela Round"/>
              <a:ea typeface="Varela Round"/>
              <a:cs typeface="Varela Round"/>
              <a:sym typeface="Varela Round"/>
            </a:endParaRPr>
          </a:p>
          <a:p>
            <a:pPr marL="0" lvl="0" indent="0" algn="l" rtl="0">
              <a:spcBef>
                <a:spcPts val="0"/>
              </a:spcBef>
              <a:spcAft>
                <a:spcPts val="0"/>
              </a:spcAft>
              <a:buNone/>
            </a:pPr>
            <a:r>
              <a:rPr lang="en" sz="1800">
                <a:solidFill>
                  <a:srgbClr val="666A70"/>
                </a:solidFill>
                <a:latin typeface="Varela Round"/>
                <a:ea typeface="Varela Round"/>
                <a:cs typeface="Varela Round"/>
                <a:sym typeface="Varela Round"/>
              </a:rPr>
              <a:t>Susan Kelmer</a:t>
            </a:r>
            <a:endParaRPr sz="1800">
              <a:solidFill>
                <a:srgbClr val="666A70"/>
              </a:solidFill>
              <a:latin typeface="Varela Round"/>
              <a:ea typeface="Varela Round"/>
              <a:cs typeface="Varela Round"/>
              <a:sym typeface="Varela Round"/>
            </a:endParaRPr>
          </a:p>
          <a:p>
            <a:pPr marL="0" lvl="0" indent="0" algn="l" rtl="0">
              <a:spcBef>
                <a:spcPts val="0"/>
              </a:spcBef>
              <a:spcAft>
                <a:spcPts val="0"/>
              </a:spcAft>
              <a:buNone/>
            </a:pPr>
            <a:r>
              <a:rPr lang="en" sz="1800">
                <a:solidFill>
                  <a:srgbClr val="666A70"/>
                </a:solidFill>
                <a:latin typeface="Varela Round"/>
                <a:ea typeface="Varela Round"/>
                <a:cs typeface="Varela Round"/>
                <a:sym typeface="Varela Round"/>
              </a:rPr>
              <a:t>Alternate Format Production Program Manager</a:t>
            </a:r>
            <a:endParaRPr sz="1800">
              <a:solidFill>
                <a:srgbClr val="666A70"/>
              </a:solidFill>
              <a:latin typeface="Varela Round"/>
              <a:ea typeface="Varela Round"/>
              <a:cs typeface="Varela Round"/>
              <a:sym typeface="Varela Round"/>
            </a:endParaRPr>
          </a:p>
          <a:p>
            <a:pPr marL="0" lvl="0" indent="0" algn="l" rtl="0">
              <a:spcBef>
                <a:spcPts val="0"/>
              </a:spcBef>
              <a:spcAft>
                <a:spcPts val="0"/>
              </a:spcAft>
              <a:buNone/>
            </a:pPr>
            <a:r>
              <a:rPr lang="en" sz="1800">
                <a:solidFill>
                  <a:srgbClr val="666A70"/>
                </a:solidFill>
                <a:latin typeface="Varela Round"/>
                <a:ea typeface="Varela Round"/>
                <a:cs typeface="Varela Round"/>
                <a:sym typeface="Varela Round"/>
              </a:rPr>
              <a:t>University of Colorado Boulder</a:t>
            </a:r>
            <a:endParaRPr sz="1800">
              <a:solidFill>
                <a:srgbClr val="666A70"/>
              </a:solidFill>
              <a:latin typeface="Varela Round"/>
              <a:ea typeface="Varela Round"/>
              <a:cs typeface="Varela Round"/>
              <a:sym typeface="Varela Round"/>
            </a:endParaRPr>
          </a:p>
          <a:p>
            <a:pPr marL="0" lvl="0" indent="0" algn="l" rtl="0">
              <a:spcBef>
                <a:spcPts val="0"/>
              </a:spcBef>
              <a:spcAft>
                <a:spcPts val="0"/>
              </a:spcAft>
              <a:buNone/>
            </a:pPr>
            <a:endParaRPr sz="1800">
              <a:solidFill>
                <a:srgbClr val="666A70"/>
              </a:solidFill>
              <a:latin typeface="Varela Round"/>
              <a:ea typeface="Varela Round"/>
              <a:cs typeface="Varela Round"/>
              <a:sym typeface="Varela Round"/>
            </a:endParaRPr>
          </a:p>
          <a:p>
            <a:pPr marL="0" lvl="0" indent="0" algn="l" rtl="0">
              <a:spcBef>
                <a:spcPts val="0"/>
              </a:spcBef>
              <a:spcAft>
                <a:spcPts val="0"/>
              </a:spcAft>
              <a:buNone/>
            </a:pPr>
            <a:r>
              <a:rPr lang="en" sz="1800">
                <a:solidFill>
                  <a:srgbClr val="666A70"/>
                </a:solidFill>
                <a:latin typeface="Varela Round"/>
                <a:ea typeface="Varela Round"/>
                <a:cs typeface="Varela Round"/>
                <a:sym typeface="Varela Round"/>
              </a:rPr>
              <a:t>Susan.Kelmer@colorado.edu</a:t>
            </a:r>
            <a:endParaRPr sz="1800">
              <a:solidFill>
                <a:srgbClr val="666A70"/>
              </a:solidFill>
              <a:latin typeface="Varela Round"/>
              <a:ea typeface="Varela Round"/>
              <a:cs typeface="Varela Round"/>
              <a:sym typeface="Varela Round"/>
            </a:endParaRPr>
          </a:p>
          <a:p>
            <a:pPr marL="0" lvl="0" indent="0" algn="l" rtl="0">
              <a:spcBef>
                <a:spcPts val="0"/>
              </a:spcBef>
              <a:spcAft>
                <a:spcPts val="0"/>
              </a:spcAft>
              <a:buNone/>
            </a:pPr>
            <a:endParaRPr sz="2400">
              <a:solidFill>
                <a:srgbClr val="FD3269"/>
              </a:solidFill>
              <a:latin typeface="Varela Round"/>
              <a:ea typeface="Varela Round"/>
              <a:cs typeface="Varela Round"/>
              <a:sym typeface="Varela Round"/>
            </a:endParaRPr>
          </a:p>
        </p:txBody>
      </p:sp>
      <p:pic>
        <p:nvPicPr>
          <p:cNvPr id="110" name="Google Shape;110;p27" descr="Teal colored Texthelper"/>
          <p:cNvPicPr preferRelativeResize="0"/>
          <p:nvPr/>
        </p:nvPicPr>
        <p:blipFill>
          <a:blip r:embed="rId7">
            <a:alphaModFix/>
          </a:blip>
          <a:stretch>
            <a:fillRect/>
          </a:stretch>
        </p:blipFill>
        <p:spPr>
          <a:xfrm>
            <a:off x="7124535" y="0"/>
            <a:ext cx="1977842" cy="1546500"/>
          </a:xfrm>
          <a:prstGeom prst="rect">
            <a:avLst/>
          </a:prstGeom>
          <a:noFill/>
          <a:ln>
            <a:noFill/>
          </a:ln>
        </p:spPr>
      </p:pic>
      <p:pic>
        <p:nvPicPr>
          <p:cNvPr id="111" name="Google Shape;111;p27" descr="Light green Texthelper"/>
          <p:cNvPicPr preferRelativeResize="0"/>
          <p:nvPr/>
        </p:nvPicPr>
        <p:blipFill>
          <a:blip r:embed="rId8">
            <a:alphaModFix/>
          </a:blip>
          <a:stretch>
            <a:fillRect/>
          </a:stretch>
        </p:blipFill>
        <p:spPr>
          <a:xfrm rot="3050074">
            <a:off x="-658353" y="71223"/>
            <a:ext cx="1937205" cy="1894177"/>
          </a:xfrm>
          <a:prstGeom prst="rect">
            <a:avLst/>
          </a:prstGeom>
          <a:noFill/>
          <a:ln>
            <a:noFill/>
          </a:ln>
        </p:spPr>
      </p:pic>
      <p:sp>
        <p:nvSpPr>
          <p:cNvPr id="108" name="Google Shape;108;p27"/>
          <p:cNvSpPr txBox="1">
            <a:spLocks noGrp="1"/>
          </p:cNvSpPr>
          <p:nvPr>
            <p:ph type="title" idx="4294967295"/>
          </p:nvPr>
        </p:nvSpPr>
        <p:spPr>
          <a:xfrm>
            <a:off x="171450" y="348853"/>
            <a:ext cx="9144000" cy="6228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err="1">
                <a:ln>
                  <a:noFill/>
                </a:ln>
                <a:solidFill>
                  <a:srgbClr val="434343"/>
                </a:solidFill>
                <a:effectLst/>
                <a:uLnTx/>
                <a:uFillTx/>
                <a:latin typeface="Varela Round"/>
                <a:ea typeface="Varela Round"/>
                <a:cs typeface="Varela Round"/>
                <a:sym typeface="Varela Round"/>
              </a:rPr>
              <a:t>Texthelp</a:t>
            </a:r>
            <a:r>
              <a:rPr kumimoji="0" lang="en-US" sz="3000" b="0" i="0" u="none" strike="noStrike" kern="0" cap="none" spc="0" normalizeH="0" baseline="0" noProof="0" dirty="0">
                <a:ln>
                  <a:noFill/>
                </a:ln>
                <a:solidFill>
                  <a:srgbClr val="434343"/>
                </a:solidFill>
                <a:effectLst/>
                <a:uLnTx/>
                <a:uFillTx/>
                <a:latin typeface="Varela Round"/>
                <a:ea typeface="Varela Round"/>
                <a:cs typeface="Varela Round"/>
                <a:sym typeface="Varela Round"/>
              </a:rPr>
              <a:t> Friends Joining In</a:t>
            </a:r>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pic>
        <p:nvPicPr>
          <p:cNvPr id="122" name="Google Shape;122;p28" descr="Texthelp Logo"/>
          <p:cNvPicPr preferRelativeResize="0"/>
          <p:nvPr/>
        </p:nvPicPr>
        <p:blipFill>
          <a:blip r:embed="rId4">
            <a:alphaModFix/>
          </a:blip>
          <a:stretch>
            <a:fillRect/>
          </a:stretch>
        </p:blipFill>
        <p:spPr>
          <a:xfrm>
            <a:off x="7682449" y="243225"/>
            <a:ext cx="1202751" cy="238300"/>
          </a:xfrm>
          <a:prstGeom prst="rect">
            <a:avLst/>
          </a:prstGeom>
          <a:noFill/>
          <a:ln>
            <a:noFill/>
          </a:ln>
        </p:spPr>
      </p:pic>
      <p:sp>
        <p:nvSpPr>
          <p:cNvPr id="124" name="Google Shape;124;p28"/>
          <p:cNvSpPr txBox="1">
            <a:spLocks noGrp="1"/>
          </p:cNvSpPr>
          <p:nvPr>
            <p:ph type="body" idx="1"/>
          </p:nvPr>
        </p:nvSpPr>
        <p:spPr>
          <a:xfrm>
            <a:off x="1166400" y="2201075"/>
            <a:ext cx="6811200" cy="2872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Font typeface="Varela Round"/>
              <a:buChar char="❏"/>
            </a:pPr>
            <a:r>
              <a:rPr lang="en" sz="2400">
                <a:solidFill>
                  <a:schemeClr val="dk1"/>
                </a:solidFill>
                <a:latin typeface="Varela Round"/>
                <a:ea typeface="Varela Round"/>
                <a:cs typeface="Varela Round"/>
                <a:sym typeface="Varela Round"/>
              </a:rPr>
              <a:t>What is EquatIO? </a:t>
            </a:r>
            <a:br>
              <a:rPr lang="en" sz="2400">
                <a:solidFill>
                  <a:schemeClr val="dk1"/>
                </a:solidFill>
                <a:latin typeface="Varela Round"/>
                <a:ea typeface="Varela Round"/>
                <a:cs typeface="Varela Round"/>
                <a:sym typeface="Varela Round"/>
              </a:rPr>
            </a:br>
            <a:endParaRPr sz="2400">
              <a:solidFill>
                <a:schemeClr val="dk1"/>
              </a:solidFill>
              <a:latin typeface="Varela Round"/>
              <a:ea typeface="Varela Round"/>
              <a:cs typeface="Varela Round"/>
              <a:sym typeface="Varela Round"/>
            </a:endParaRPr>
          </a:p>
          <a:p>
            <a:pPr marL="457200" lvl="0" indent="-381000" algn="l" rtl="0">
              <a:spcBef>
                <a:spcPts val="0"/>
              </a:spcBef>
              <a:spcAft>
                <a:spcPts val="0"/>
              </a:spcAft>
              <a:buClr>
                <a:schemeClr val="dk1"/>
              </a:buClr>
              <a:buSzPts val="2400"/>
              <a:buFont typeface="Varela Round"/>
              <a:buChar char="❏"/>
            </a:pPr>
            <a:r>
              <a:rPr lang="en" sz="2400">
                <a:solidFill>
                  <a:schemeClr val="dk1"/>
                </a:solidFill>
                <a:latin typeface="Varela Round"/>
                <a:ea typeface="Varela Round"/>
                <a:cs typeface="Varela Round"/>
                <a:sym typeface="Varela Round"/>
              </a:rPr>
              <a:t>EquatIO and Online Teaching</a:t>
            </a:r>
            <a:br>
              <a:rPr lang="en" sz="2400">
                <a:solidFill>
                  <a:schemeClr val="dk1"/>
                </a:solidFill>
                <a:latin typeface="Varela Round"/>
                <a:ea typeface="Varela Round"/>
                <a:cs typeface="Varela Round"/>
                <a:sym typeface="Varela Round"/>
              </a:rPr>
            </a:br>
            <a:endParaRPr sz="2400">
              <a:solidFill>
                <a:schemeClr val="dk1"/>
              </a:solidFill>
              <a:latin typeface="Varela Round"/>
              <a:ea typeface="Varela Round"/>
              <a:cs typeface="Varela Round"/>
              <a:sym typeface="Varela Round"/>
            </a:endParaRPr>
          </a:p>
          <a:p>
            <a:pPr marL="457200" lvl="0" indent="-381000" algn="l" rtl="0">
              <a:spcBef>
                <a:spcPts val="0"/>
              </a:spcBef>
              <a:spcAft>
                <a:spcPts val="0"/>
              </a:spcAft>
              <a:buClr>
                <a:schemeClr val="dk1"/>
              </a:buClr>
              <a:buSzPts val="2400"/>
              <a:buFont typeface="Varela Round"/>
              <a:buChar char="❏"/>
            </a:pPr>
            <a:r>
              <a:rPr lang="en" sz="2400">
                <a:solidFill>
                  <a:schemeClr val="dk1"/>
                </a:solidFill>
                <a:latin typeface="Varela Round"/>
                <a:ea typeface="Varela Round"/>
                <a:cs typeface="Varela Round"/>
                <a:sym typeface="Varela Round"/>
              </a:rPr>
              <a:t>EquatIO and Accessibility</a:t>
            </a:r>
            <a:endParaRPr sz="2400">
              <a:solidFill>
                <a:schemeClr val="dk1"/>
              </a:solidFill>
              <a:latin typeface="Varela Round"/>
              <a:ea typeface="Varela Round"/>
              <a:cs typeface="Varela Round"/>
              <a:sym typeface="Varela Round"/>
            </a:endParaRPr>
          </a:p>
        </p:txBody>
      </p:sp>
      <p:sp>
        <p:nvSpPr>
          <p:cNvPr id="123" name="Google Shape;123;p28"/>
          <p:cNvSpPr txBox="1">
            <a:spLocks noGrp="1"/>
          </p:cNvSpPr>
          <p:nvPr>
            <p:ph type="title"/>
          </p:nvPr>
        </p:nvSpPr>
        <p:spPr>
          <a:xfrm>
            <a:off x="1166400" y="1243875"/>
            <a:ext cx="6811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Varela Round"/>
                <a:ea typeface="Varela Round"/>
                <a:cs typeface="Varela Round"/>
                <a:sym typeface="Varela Round"/>
              </a:rPr>
              <a:t>Today’s Agenda</a:t>
            </a:r>
            <a:endParaRPr sz="3000">
              <a:latin typeface="Varela Round"/>
              <a:ea typeface="Varela Round"/>
              <a:cs typeface="Varela Round"/>
              <a:sym typeface="Varela Rou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30" name="Google Shape;130;p29" descr="Texthelp Logo"/>
          <p:cNvPicPr preferRelativeResize="0"/>
          <p:nvPr/>
        </p:nvPicPr>
        <p:blipFill>
          <a:blip r:embed="rId4">
            <a:alphaModFix/>
          </a:blip>
          <a:stretch>
            <a:fillRect/>
          </a:stretch>
        </p:blipFill>
        <p:spPr>
          <a:xfrm>
            <a:off x="8174826" y="193100"/>
            <a:ext cx="756076" cy="149800"/>
          </a:xfrm>
          <a:prstGeom prst="rect">
            <a:avLst/>
          </a:prstGeom>
          <a:noFill/>
          <a:ln>
            <a:noFill/>
          </a:ln>
        </p:spPr>
      </p:pic>
      <p:sp>
        <p:nvSpPr>
          <p:cNvPr id="131" name="Google Shape;131;p29"/>
          <p:cNvSpPr txBox="1">
            <a:spLocks noGrp="1"/>
          </p:cNvSpPr>
          <p:nvPr>
            <p:ph type="title" idx="4294967295"/>
          </p:nvPr>
        </p:nvSpPr>
        <p:spPr>
          <a:xfrm>
            <a:off x="0" y="1022475"/>
            <a:ext cx="9144000" cy="3699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0" i="1" u="none" strike="noStrike" kern="0" cap="none" spc="0" normalizeH="0" baseline="0" noProof="0" dirty="0">
                <a:ln>
                  <a:noFill/>
                </a:ln>
                <a:solidFill>
                  <a:srgbClr val="00B7FF"/>
                </a:solidFill>
                <a:effectLst/>
                <a:uLnTx/>
                <a:uFillTx/>
                <a:latin typeface="Varela Round"/>
                <a:ea typeface="Varela Round"/>
                <a:cs typeface="Varela Round"/>
                <a:sym typeface="Varela Round"/>
              </a:rPr>
              <a:t>The classrooms of our past are not the classrooms of today, or the classrooms of our future in higher education.</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7" name="Google Shape;137;p30"/>
          <p:cNvSpPr txBox="1">
            <a:spLocks noGrp="1"/>
          </p:cNvSpPr>
          <p:nvPr>
            <p:ph type="title" idx="4294967295"/>
          </p:nvPr>
        </p:nvSpPr>
        <p:spPr>
          <a:xfrm>
            <a:off x="2092050" y="459225"/>
            <a:ext cx="4959900" cy="743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B7FF"/>
                </a:solidFill>
                <a:effectLst/>
                <a:uLnTx/>
                <a:uFillTx/>
                <a:latin typeface="Varela Round"/>
                <a:ea typeface="Varela Round"/>
                <a:cs typeface="Varela Round"/>
                <a:sym typeface="Varela Round"/>
              </a:rPr>
              <a:t>The state of Math</a:t>
            </a:r>
            <a:endParaRPr kumimoji="0" lang="en-US" sz="3600" b="0" i="0" u="none" strike="noStrike" kern="0" cap="none" spc="0" normalizeH="0" baseline="30000" noProof="0" dirty="0">
              <a:ln>
                <a:noFill/>
              </a:ln>
              <a:solidFill>
                <a:srgbClr val="00B7FF"/>
              </a:solidFill>
              <a:effectLst/>
              <a:uLnTx/>
              <a:uFillTx/>
              <a:latin typeface="Varela Round"/>
              <a:ea typeface="Varela Round"/>
              <a:cs typeface="Varela Round"/>
              <a:sym typeface="Varela Round"/>
            </a:endParaRPr>
          </a:p>
        </p:txBody>
      </p:sp>
      <p:pic>
        <p:nvPicPr>
          <p:cNvPr id="139" name="Google Shape;139;p30" descr="Black and white picture of early twentieth century classroom with students writing on paper and male teacher standing by bulletin board on the side of the room. "/>
          <p:cNvPicPr preferRelativeResize="0"/>
          <p:nvPr/>
        </p:nvPicPr>
        <p:blipFill>
          <a:blip r:embed="rId4">
            <a:alphaModFix/>
          </a:blip>
          <a:stretch>
            <a:fillRect/>
          </a:stretch>
        </p:blipFill>
        <p:spPr>
          <a:xfrm>
            <a:off x="-784200" y="0"/>
            <a:ext cx="9928200" cy="5798750"/>
          </a:xfrm>
          <a:prstGeom prst="rect">
            <a:avLst/>
          </a:prstGeom>
          <a:noFill/>
          <a:ln w="38100" cap="flat" cmpd="sng">
            <a:solidFill>
              <a:srgbClr val="F3F3F3"/>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3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45" name="Google Shape;145;p31" descr="Texthelp Logo"/>
          <p:cNvPicPr preferRelativeResize="0"/>
          <p:nvPr/>
        </p:nvPicPr>
        <p:blipFill>
          <a:blip r:embed="rId4">
            <a:alphaModFix/>
          </a:blip>
          <a:stretch>
            <a:fillRect/>
          </a:stretch>
        </p:blipFill>
        <p:spPr>
          <a:xfrm>
            <a:off x="8174826" y="193100"/>
            <a:ext cx="756076" cy="149800"/>
          </a:xfrm>
          <a:prstGeom prst="rect">
            <a:avLst/>
          </a:prstGeom>
          <a:noFill/>
          <a:ln>
            <a:noFill/>
          </a:ln>
        </p:spPr>
      </p:pic>
      <p:sp>
        <p:nvSpPr>
          <p:cNvPr id="146" name="Google Shape;146;p31"/>
          <p:cNvSpPr txBox="1">
            <a:spLocks noGrp="1"/>
          </p:cNvSpPr>
          <p:nvPr>
            <p:ph type="title" idx="4294967295"/>
          </p:nvPr>
        </p:nvSpPr>
        <p:spPr>
          <a:xfrm>
            <a:off x="0" y="342900"/>
            <a:ext cx="9144000" cy="4677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0" i="1" u="none" strike="noStrike" kern="0" cap="none" spc="0" normalizeH="0" baseline="0" noProof="0" dirty="0">
                <a:ln>
                  <a:noFill/>
                </a:ln>
                <a:solidFill>
                  <a:srgbClr val="00B7FF"/>
                </a:solidFill>
                <a:effectLst/>
                <a:uLnTx/>
                <a:uFillTx/>
                <a:latin typeface="Varela Round"/>
                <a:ea typeface="Varela Round"/>
                <a:cs typeface="Varela Round"/>
                <a:sym typeface="Varela Round"/>
              </a:rPr>
              <a:t>How do we get from there to where we are today?</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800" b="0" i="1" u="none" strike="noStrike" kern="0" cap="none" spc="0" normalizeH="0" baseline="0" noProof="0" dirty="0">
              <a:ln>
                <a:noFill/>
              </a:ln>
              <a:solidFill>
                <a:srgbClr val="00B7FF"/>
              </a:solidFill>
              <a:effectLst/>
              <a:uLnTx/>
              <a:uFillTx/>
              <a:latin typeface="Varela Round"/>
              <a:ea typeface="Varela Round"/>
              <a:cs typeface="Varela Round"/>
              <a:sym typeface="Varela Round"/>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0" i="1" u="none" strike="noStrike" kern="0" cap="none" spc="0" normalizeH="0" baseline="0" noProof="0" dirty="0">
                <a:ln>
                  <a:noFill/>
                </a:ln>
                <a:solidFill>
                  <a:srgbClr val="00B7FF"/>
                </a:solidFill>
                <a:effectLst/>
                <a:uLnTx/>
                <a:uFillTx/>
                <a:latin typeface="Varela Round"/>
                <a:ea typeface="Varela Round"/>
                <a:cs typeface="Varela Round"/>
                <a:sym typeface="Varela Round"/>
              </a:rPr>
              <a:t>What tools can help us get from there to where we are today?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2" name="Title 1">
            <a:extLst>
              <a:ext uri="{FF2B5EF4-FFF2-40B4-BE49-F238E27FC236}">
                <a16:creationId xmlns:a16="http://schemas.microsoft.com/office/drawing/2014/main" id="{DB6C9B25-5BA2-4D86-ACAB-1B6D8ED9A978}"/>
              </a:ext>
              <a:ext uri="{C183D7F6-B498-43B3-948B-1728B52AA6E4}">
                <adec:decorative xmlns:adec="http://schemas.microsoft.com/office/drawing/2017/decorative" val="1"/>
              </a:ext>
            </a:extLst>
          </p:cNvPr>
          <p:cNvSpPr>
            <a:spLocks noGrp="1"/>
          </p:cNvSpPr>
          <p:nvPr>
            <p:ph type="ctrTitle"/>
          </p:nvPr>
        </p:nvSpPr>
        <p:spPr/>
        <p:txBody>
          <a:bodyPr/>
          <a:lstStyle/>
          <a:p>
            <a:r>
              <a:rPr lang="en-US" dirty="0" err="1"/>
              <a:t>EquatIO</a:t>
            </a:r>
            <a:endParaRPr lang="en-US" dirty="0"/>
          </a:p>
        </p:txBody>
      </p:sp>
      <p:pic>
        <p:nvPicPr>
          <p:cNvPr id="151" name="Google Shape;151;p32" descr="Blue background with EquatIO logo with laptop with EquatIO prediction interface open on screen with Speech icon enabeled"/>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mtasiaStudio">
  <a:themeElements>
    <a:clrScheme name="Custom 2">
      <a:dk1>
        <a:srgbClr val="58595B"/>
      </a:dk1>
      <a:lt1>
        <a:srgbClr val="FFFFFF"/>
      </a:lt1>
      <a:dk2>
        <a:srgbClr val="006A71"/>
      </a:dk2>
      <a:lt2>
        <a:srgbClr val="F8F8F8"/>
      </a:lt2>
      <a:accent1>
        <a:srgbClr val="F8971D"/>
      </a:accent1>
      <a:accent2>
        <a:srgbClr val="006A71"/>
      </a:accent2>
      <a:accent3>
        <a:srgbClr val="C3CE81"/>
      </a:accent3>
      <a:accent4>
        <a:srgbClr val="66AECC"/>
      </a:accent4>
      <a:accent5>
        <a:srgbClr val="DD1541"/>
      </a:accent5>
      <a:accent6>
        <a:srgbClr val="FFC425"/>
      </a:accent6>
      <a:hlink>
        <a:srgbClr val="FFFFFF"/>
      </a:hlink>
      <a:folHlink>
        <a:srgbClr val="C3CE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mtasiaStudio">
  <a:themeElements>
    <a:clrScheme name="Custom 2">
      <a:dk1>
        <a:srgbClr val="58595B"/>
      </a:dk1>
      <a:lt1>
        <a:srgbClr val="FFFFFF"/>
      </a:lt1>
      <a:dk2>
        <a:srgbClr val="006A71"/>
      </a:dk2>
      <a:lt2>
        <a:srgbClr val="F8F8F8"/>
      </a:lt2>
      <a:accent1>
        <a:srgbClr val="F8971D"/>
      </a:accent1>
      <a:accent2>
        <a:srgbClr val="006A71"/>
      </a:accent2>
      <a:accent3>
        <a:srgbClr val="C3CE81"/>
      </a:accent3>
      <a:accent4>
        <a:srgbClr val="66AECC"/>
      </a:accent4>
      <a:accent5>
        <a:srgbClr val="DD1541"/>
      </a:accent5>
      <a:accent6>
        <a:srgbClr val="FFC425"/>
      </a:accent6>
      <a:hlink>
        <a:srgbClr val="FFFFFF"/>
      </a:hlink>
      <a:folHlink>
        <a:srgbClr val="C3CE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1036</Words>
  <Application>Microsoft Office PowerPoint</Application>
  <PresentationFormat>On-screen Show (16:9)</PresentationFormat>
  <Paragraphs>170</Paragraphs>
  <Slides>31</Slides>
  <Notes>31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31</vt:i4>
      </vt:variant>
    </vt:vector>
  </HeadingPairs>
  <TitlesOfParts>
    <vt:vector size="39" baseType="lpstr">
      <vt:lpstr>Walter Turncoat</vt:lpstr>
      <vt:lpstr>Varela Round</vt:lpstr>
      <vt:lpstr>Open Sans</vt:lpstr>
      <vt:lpstr>Arial</vt:lpstr>
      <vt:lpstr>Simple Light</vt:lpstr>
      <vt:lpstr>CamtasiaStudio</vt:lpstr>
      <vt:lpstr>CamtasiaStudio</vt:lpstr>
      <vt:lpstr>Simple Light</vt:lpstr>
      <vt:lpstr>Creating and Supporting Digital and Accessible Math Instruction in an Online Learning Environment</vt:lpstr>
      <vt:lpstr>hello, I’m rachel.</vt:lpstr>
      <vt:lpstr>Looking for more Information?</vt:lpstr>
      <vt:lpstr>Texthelp Friends Joining In</vt:lpstr>
      <vt:lpstr>Today’s Agenda</vt:lpstr>
      <vt:lpstr>The classrooms of our past are not the classrooms of today, or the classrooms of our future in higher education.</vt:lpstr>
      <vt:lpstr>The state of Math</vt:lpstr>
      <vt:lpstr>How do we get from there to where we are today?  What tools can help us get from there to where we are today?</vt:lpstr>
      <vt:lpstr>EquatIO</vt:lpstr>
      <vt:lpstr>What’s EquatIO?</vt:lpstr>
      <vt:lpstr>Three Ways It Supports Campuses</vt:lpstr>
      <vt:lpstr>Accommodation Facilitation  Reading STEM Content Creating STEM Content Proctors Readers Writers </vt:lpstr>
      <vt:lpstr>Creating Accessible Content Textbooks Assessments Assignments Proactive and Retroactive Remediation UDL</vt:lpstr>
      <vt:lpstr>Teaching STEM Content  Google Microsoft/O365 LMSs Canvas &amp;D2L Brightspace Other EdTech Platforms</vt:lpstr>
      <vt:lpstr>EquatIO and Online Teaching</vt:lpstr>
      <vt:lpstr>Not everybody speaks “Math”  </vt:lpstr>
      <vt:lpstr>Ease of Use</vt:lpstr>
      <vt:lpstr>Grass Roots Approach  </vt:lpstr>
      <vt:lpstr>Benefits</vt:lpstr>
      <vt:lpstr>Breaking News! </vt:lpstr>
      <vt:lpstr>Using Equatio for Alternate Format Production Susan Kelmer,  University of Colorado Boulder</vt:lpstr>
      <vt:lpstr>The Old Way: </vt:lpstr>
      <vt:lpstr>PDF to Word File</vt:lpstr>
      <vt:lpstr>MathML Edits with MathType</vt:lpstr>
      <vt:lpstr>The New Way: </vt:lpstr>
      <vt:lpstr>PDF and MathML</vt:lpstr>
      <vt:lpstr>Paste into Word = DONE</vt:lpstr>
      <vt:lpstr>Textbook Conversion: </vt:lpstr>
      <vt:lpstr>Savings with EquatIO</vt:lpstr>
      <vt:lpstr>Questions?</vt:lpstr>
      <vt:lpstr>Thanks for Joining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and Supporting Digital and Accessible Math Instruction in an Online Learning Environment</dc:title>
  <cp:lastModifiedBy>Rachel Kruzel</cp:lastModifiedBy>
  <cp:revision>1</cp:revision>
  <dcterms:modified xsi:type="dcterms:W3CDTF">2020-11-06T20:23:08Z</dcterms:modified>
</cp:coreProperties>
</file>