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notesMasterIdLst>
    <p:notesMasterId r:id="rId16"/>
  </p:notesMasterIdLst>
  <p:sldIdLst>
    <p:sldId id="538" r:id="rId2"/>
    <p:sldId id="539" r:id="rId3"/>
    <p:sldId id="540" r:id="rId4"/>
    <p:sldId id="541" r:id="rId5"/>
    <p:sldId id="544" r:id="rId6"/>
    <p:sldId id="545" r:id="rId7"/>
    <p:sldId id="548" r:id="rId8"/>
    <p:sldId id="552" r:id="rId9"/>
    <p:sldId id="547" r:id="rId10"/>
    <p:sldId id="549" r:id="rId11"/>
    <p:sldId id="550" r:id="rId12"/>
    <p:sldId id="551" r:id="rId13"/>
    <p:sldId id="537" r:id="rId14"/>
    <p:sldId id="5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9" autoAdjust="0"/>
    <p:restoredTop sz="73166" autoAdjust="0"/>
  </p:normalViewPr>
  <p:slideViewPr>
    <p:cSldViewPr snapToGrid="0" snapToObjects="1">
      <p:cViewPr varScale="1">
        <p:scale>
          <a:sx n="68" d="100"/>
          <a:sy n="68" d="100"/>
        </p:scale>
        <p:origin x="46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74D9F-FFC4-184D-8175-47B854A4DDC0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5E2FC-A264-784B-AE0F-99EA96EAD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5E2FC-A264-784B-AE0F-99EA96EADB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8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5E2FC-A264-784B-AE0F-99EA96EADB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1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5E2FC-A264-784B-AE0F-99EA96EADB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5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5E2FC-A264-784B-AE0F-99EA96EADB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343400"/>
            <a:ext cx="3352800" cy="2514600"/>
          </a:xfrm>
          <a:prstGeom prst="rect">
            <a:avLst/>
          </a:prstGeom>
          <a:solidFill>
            <a:schemeClr val="tx2">
              <a:lumMod val="90000"/>
              <a:lumOff val="1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8000" y="381000"/>
            <a:ext cx="11176000" cy="609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ok"/>
            </a:endParaRPr>
          </a:p>
        </p:txBody>
      </p:sp>
      <p:pic>
        <p:nvPicPr>
          <p:cNvPr id="6" name="Picture 13" descr="PowerpointComps_3-1_Page_2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21111" r="18233" b="35556"/>
          <a:stretch>
            <a:fillRect/>
          </a:stretch>
        </p:blipFill>
        <p:spPr bwMode="auto">
          <a:xfrm>
            <a:off x="2235200" y="838200"/>
            <a:ext cx="762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8000" y="4343400"/>
            <a:ext cx="2844800" cy="2133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o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00" y="5410200"/>
            <a:ext cx="7112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ok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7600" y="5867400"/>
            <a:ext cx="812800" cy="609600"/>
          </a:xfrm>
          <a:prstGeom prst="ellipse">
            <a:avLst/>
          </a:prstGeom>
          <a:solidFill>
            <a:srgbClr val="FFB8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ld"/>
              <a:cs typeface="Whitney Bol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51200" y="3810000"/>
            <a:ext cx="8128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ld"/>
              <a:cs typeface="Whitney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0" y="4978807"/>
            <a:ext cx="7721600" cy="646331"/>
          </a:xfrm>
        </p:spPr>
        <p:txBody>
          <a:bodyPr/>
          <a:lstStyle>
            <a:lvl1pPr algn="l">
              <a:defRPr sz="3600">
                <a:solidFill>
                  <a:srgbClr val="FA851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00" y="5641976"/>
            <a:ext cx="7721600" cy="461665"/>
          </a:xfr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Whitney Medium"/>
                <a:cs typeface="Whitney 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238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76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0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5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34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932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9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1200" y="1524000"/>
            <a:ext cx="5486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7010400" y="2971800"/>
            <a:ext cx="4775200" cy="35814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75154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2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Whitney Book"/>
            </a:endParaRPr>
          </a:p>
        </p:txBody>
      </p:sp>
      <p:grpSp>
        <p:nvGrpSpPr>
          <p:cNvPr id="1027" name="Group 11"/>
          <p:cNvGrpSpPr>
            <a:grpSpLocks/>
          </p:cNvGrpSpPr>
          <p:nvPr/>
        </p:nvGrpSpPr>
        <p:grpSpPr bwMode="auto">
          <a:xfrm>
            <a:off x="10886017" y="117475"/>
            <a:ext cx="948267" cy="769938"/>
            <a:chOff x="8123101" y="1006703"/>
            <a:chExt cx="711788" cy="770329"/>
          </a:xfrm>
        </p:grpSpPr>
        <p:pic>
          <p:nvPicPr>
            <p:cNvPr id="1031" name="Picture 9" descr="PowerpointComps_3-1_Page_23.jpg"/>
            <p:cNvPicPr>
              <a:picLocks noChangeAspect="1"/>
            </p:cNvPicPr>
            <p:nvPr userDrawn="1"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45" t="23334" r="21515" b="50000"/>
            <a:stretch>
              <a:fillRect/>
            </a:stretch>
          </p:blipFill>
          <p:spPr bwMode="auto">
            <a:xfrm>
              <a:off x="8123101" y="1006703"/>
              <a:ext cx="711788" cy="77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 userDrawn="1"/>
          </p:nvSpPr>
          <p:spPr>
            <a:xfrm>
              <a:off x="8132634" y="1055941"/>
              <a:ext cx="691133" cy="690913"/>
            </a:xfrm>
            <a:prstGeom prst="ellipse">
              <a:avLst/>
            </a:prstGeom>
            <a:noFill/>
            <a:ln w="38100" cap="flat" cmpd="sng" algn="ctr">
              <a:solidFill>
                <a:srgbClr val="00225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Whitney Book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14867" y="509589"/>
            <a:ext cx="100499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600201"/>
            <a:ext cx="1127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17200" y="6553200"/>
            <a:ext cx="1320800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900">
                <a:solidFill>
                  <a:srgbClr val="7F7F7F"/>
                </a:solidFill>
                <a:latin typeface="Whitney Semibold"/>
                <a:cs typeface="Arial" panose="020B0604020202020204" pitchFamily="34" charset="0"/>
              </a:rPr>
              <a:t>Page </a:t>
            </a:r>
            <a:fld id="{ECCA7F79-2ED9-4C17-A043-D7B59D9B156F}" type="slidenum">
              <a:rPr lang="en-US" altLang="en-US" sz="900" smtClean="0">
                <a:solidFill>
                  <a:srgbClr val="7F7F7F"/>
                </a:solidFill>
                <a:latin typeface="Whitney Semibold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900">
              <a:solidFill>
                <a:srgbClr val="7F7F7F"/>
              </a:solidFill>
              <a:latin typeface="Whitney Semibold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8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Whitney Book"/>
          <a:ea typeface="MS PGothic" pitchFamily="34" charset="-128"/>
          <a:cs typeface="Whitney Boo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MS PGothic" pitchFamily="34" charset="-128"/>
          <a:cs typeface="Whitney Book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MS PGothic" pitchFamily="34" charset="-128"/>
          <a:cs typeface="Whitney Book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MS PGothic" pitchFamily="34" charset="-128"/>
          <a:cs typeface="Whitney Book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MS PGothic" pitchFamily="34" charset="-128"/>
          <a:cs typeface="Whitney Book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Whitney Book"/>
          <a:cs typeface="Whitney Book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Whitney Book"/>
          <a:cs typeface="Whitney Book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Whitney Book"/>
          <a:cs typeface="Whitney Book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Whitney Book"/>
          <a:ea typeface="Whitney Book"/>
          <a:cs typeface="Whitney Book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80000"/>
        <a:buFont typeface="Lucida Grande"/>
        <a:buChar char="●"/>
        <a:defRPr sz="2400" kern="1200">
          <a:solidFill>
            <a:schemeClr val="tx1"/>
          </a:solidFill>
          <a:latin typeface="Whitney Book"/>
          <a:ea typeface="MS PGothic" pitchFamily="34" charset="-128"/>
          <a:cs typeface="Whitney Book"/>
        </a:defRPr>
      </a:lvl1pPr>
      <a:lvl2pPr marL="742950" indent="-285750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Whitney Book"/>
          <a:ea typeface="Whitney Book"/>
          <a:cs typeface="Whitney Book"/>
        </a:defRPr>
      </a:lvl2pPr>
      <a:lvl3pPr marL="1143000" indent="-228600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Whitney Book"/>
          <a:ea typeface="Whitney Book"/>
          <a:cs typeface="Whitney Book"/>
        </a:defRPr>
      </a:lvl3pPr>
      <a:lvl4pPr marL="1600200" indent="-228600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Whitney Book"/>
          <a:ea typeface="Whitney Book"/>
          <a:cs typeface="Whitney Book"/>
        </a:defRPr>
      </a:lvl4pPr>
      <a:lvl5pPr marL="2057400" indent="-228600" algn="l" defTabSz="457200" rtl="0" eaLnBrk="1" fontAlgn="base" hangingPunct="1"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Whitney Book"/>
          <a:ea typeface="Whitney Book"/>
          <a:cs typeface="Whitney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hyperlink" Target="mailto:Kerscher@montana.com" TargetMode="External"/><Relationship Id="rId7" Type="http://schemas.openxmlformats.org/officeDocument/2006/relationships/image" Target="../media/image5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hyperlink" Target="about:blank" TargetMode="External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image" Target="../media/image4.tiff"/><Relationship Id="rId7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/Relationships>

</file>

<file path=ppt/slides/_rels/slide14.xml.rels><?xml version="1.0" encoding="UTF-8" standalone="yes"?>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tiff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about:blank" TargetMode="External"/></Relationships>
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9C25-AE45-8C42-8150-2ECA0B41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961" y="-60812"/>
            <a:ext cx="12171746" cy="1200329"/>
          </a:xfrm>
        </p:spPr>
        <p:txBody>
          <a:bodyPr/>
          <a:lstStyle/>
          <a:p>
            <a:pPr algn="ctr"/>
            <a:r>
              <a:rPr lang="en-US" sz="3600" b="1" dirty="0"/>
              <a:t>AHG 2020</a:t>
            </a:r>
            <a:br>
              <a:rPr lang="en-US" sz="3600" dirty="0"/>
            </a:br>
            <a:r>
              <a:rPr lang="en-US" sz="3600" b="1" dirty="0"/>
              <a:t>Discovering and Buying Born Accessible EPUB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9FF0-E28D-6F40-B7C7-93F79D3CE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513" y="1078707"/>
            <a:ext cx="10447271" cy="577929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Charles LaPierre</a:t>
            </a:r>
            <a:r>
              <a:rPr lang="en-US" sz="2800" dirty="0"/>
              <a:t>, Technical Lead, DIAGRAM and Born Accessible</a:t>
            </a:r>
          </a:p>
          <a:p>
            <a:pPr marL="0" indent="0">
              <a:buNone/>
            </a:pPr>
            <a:r>
              <a:rPr lang="en-US" sz="2800" dirty="0"/>
              <a:t>Benetech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u="sng" dirty="0">
                <a:hlinkClick r:id="rId2"/>
              </a:rPr>
              <a:t>charlesl@benetech.org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800" b="1" dirty="0"/>
              <a:t>George Kerscher, </a:t>
            </a:r>
            <a:r>
              <a:rPr lang="en-US" sz="2800" dirty="0"/>
              <a:t>Chief Innovations Officer </a:t>
            </a:r>
          </a:p>
          <a:p>
            <a:pPr marL="0" indent="0">
              <a:buNone/>
            </a:pPr>
            <a:r>
              <a:rPr lang="en-US" sz="2800" dirty="0"/>
              <a:t>DAISY Consortium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u="sng" dirty="0">
                <a:hlinkClick r:id="rId3"/>
              </a:rPr>
              <a:t>Kerscher@montana.com</a:t>
            </a:r>
            <a:endParaRPr lang="en-US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800" b="1" dirty="0"/>
              <a:t>Teressa Keenan</a:t>
            </a:r>
            <a:r>
              <a:rPr lang="en-US" sz="2800" dirty="0"/>
              <a:t>, Head Bibliographic Management Services and Accessibility Liaison </a:t>
            </a:r>
          </a:p>
          <a:p>
            <a:pPr marL="0" indent="0">
              <a:buNone/>
            </a:pPr>
            <a:r>
              <a:rPr lang="en-US" sz="2800" dirty="0"/>
              <a:t>Maureen &amp; Mike Mansfield Library, University of Montana </a:t>
            </a:r>
          </a:p>
          <a:p>
            <a:pPr marL="0" indent="0">
              <a:buNone/>
            </a:pPr>
            <a:r>
              <a:rPr lang="en-US" dirty="0"/>
              <a:t>Email: </a:t>
            </a:r>
            <a:r>
              <a:rPr lang="en-US" dirty="0">
                <a:hlinkClick r:id="rId4"/>
              </a:rPr>
              <a:t>teressa.keenan@mso.umt.edu</a:t>
            </a:r>
            <a:r>
              <a:rPr lang="en-US" dirty="0"/>
              <a:t> </a:t>
            </a:r>
          </a:p>
        </p:txBody>
      </p:sp>
      <p:pic>
        <p:nvPicPr>
          <p:cNvPr id="6" name="Picture 5" descr="Logo: Benetech">
            <a:extLst>
              <a:ext uri="{FF2B5EF4-FFF2-40B4-BE49-F238E27FC236}">
                <a16:creationId xmlns:a16="http://schemas.microsoft.com/office/drawing/2014/main" id="{9829CECA-BD99-4C43-9F58-FBF82C76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38" y="1305354"/>
            <a:ext cx="1155241" cy="1155241"/>
          </a:xfrm>
          <a:prstGeom prst="rect">
            <a:avLst/>
          </a:prstGeom>
        </p:spPr>
      </p:pic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FDDCE441-CE1A-4042-9A16-17119A7B91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35" y="3254829"/>
            <a:ext cx="1209845" cy="1078707"/>
          </a:xfrm>
          <a:prstGeom prst="rect">
            <a:avLst/>
          </a:prstGeom>
        </p:spPr>
      </p:pic>
      <p:pic>
        <p:nvPicPr>
          <p:cNvPr id="5" name="Picture 4" descr="Logo: University of Montana">
            <a:extLst>
              <a:ext uri="{FF2B5EF4-FFF2-40B4-BE49-F238E27FC236}">
                <a16:creationId xmlns:a16="http://schemas.microsoft.com/office/drawing/2014/main" id="{ECD990CE-BF85-404E-B56A-0EEE40C4E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960" y="5421086"/>
            <a:ext cx="1500552" cy="7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12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279" y="3424"/>
            <a:ext cx="8514583" cy="1030040"/>
          </a:xfrm>
        </p:spPr>
        <p:txBody>
          <a:bodyPr/>
          <a:lstStyle/>
          <a:p>
            <a:r>
              <a:rPr lang="en-US" sz="6000" dirty="0">
                <a:ea typeface="MS PGothic"/>
              </a:rPr>
              <a:t>Refining Search Results</a:t>
            </a:r>
            <a:endParaRPr lang="en-US" sz="6000" dirty="0"/>
          </a:p>
        </p:txBody>
      </p:sp>
      <p:pic>
        <p:nvPicPr>
          <p:cNvPr id="6" name="Picture 4" descr="Logo: University of Montana">
            <a:extLst>
              <a:ext uri="{FF2B5EF4-FFF2-40B4-BE49-F238E27FC236}">
                <a16:creationId xmlns:a16="http://schemas.microsoft.com/office/drawing/2014/main" id="{2D94AE73-EA79-C440-AE60-341C1EDB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122" y="164998"/>
            <a:ext cx="1500552" cy="706892"/>
          </a:xfrm>
          <a:prstGeom prst="rect">
            <a:avLst/>
          </a:prstGeom>
        </p:spPr>
      </p:pic>
      <p:pic>
        <p:nvPicPr>
          <p:cNvPr id="5" name="Picture 5" descr="Screenshot of resource type search refinements from a sample library search with the following options highlighted: closed captions, electronic books, braille, large print, subtitles for the deaf and hard of hearing, audio description, sign language, open captions, English subtitles.">
            <a:extLst>
              <a:ext uri="{FF2B5EF4-FFF2-40B4-BE49-F238E27FC236}">
                <a16:creationId xmlns:a16="http://schemas.microsoft.com/office/drawing/2014/main" id="{B30FD258-847C-4A24-8D50-06E74E53C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r="28497" b="-394"/>
          <a:stretch/>
        </p:blipFill>
        <p:spPr>
          <a:xfrm>
            <a:off x="2719759" y="1153260"/>
            <a:ext cx="5840041" cy="541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22" y="17801"/>
            <a:ext cx="7738206" cy="1015663"/>
          </a:xfrm>
        </p:spPr>
        <p:txBody>
          <a:bodyPr/>
          <a:lstStyle/>
          <a:p>
            <a:r>
              <a:rPr lang="en-US" sz="6000">
                <a:ea typeface="MS PGothic"/>
              </a:rPr>
              <a:t>Example: EBSCO</a:t>
            </a:r>
            <a:r>
              <a:rPr lang="en-US" sz="6000" i="1">
                <a:ea typeface="MS PGothic"/>
              </a:rPr>
              <a:t>host</a:t>
            </a:r>
            <a:endParaRPr lang="en-US" sz="6000" i="1" dirty="0"/>
          </a:p>
        </p:txBody>
      </p:sp>
      <p:pic>
        <p:nvPicPr>
          <p:cNvPr id="9" name="Picture 4" descr="Logo: University of Montana">
            <a:extLst>
              <a:ext uri="{FF2B5EF4-FFF2-40B4-BE49-F238E27FC236}">
                <a16:creationId xmlns:a16="http://schemas.microsoft.com/office/drawing/2014/main" id="{4FADC672-4530-EE4B-91FB-433BD06E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428" y="172186"/>
            <a:ext cx="1500552" cy="706892"/>
          </a:xfrm>
          <a:prstGeom prst="rect">
            <a:avLst/>
          </a:prstGeom>
        </p:spPr>
      </p:pic>
      <p:pic>
        <p:nvPicPr>
          <p:cNvPr id="8" name="Picture 8" descr="Screenshot of library catalog search results. Includes text: Book/Ebook; Under Pressure: Coal Industry Rhetoric and Neoliberalism; Authors: Jen Schneifer, Steve Schwarze, Peter Bsumek; 2016.  Also includes a link to the ebook.">
            <a:extLst>
              <a:ext uri="{FF2B5EF4-FFF2-40B4-BE49-F238E27FC236}">
                <a16:creationId xmlns:a16="http://schemas.microsoft.com/office/drawing/2014/main" id="{66E65B9C-33A2-4E85-B721-B8CC80F0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5" y="1385905"/>
            <a:ext cx="6826369" cy="1095698"/>
          </a:xfrm>
          <a:prstGeom prst="rect">
            <a:avLst/>
          </a:prstGeom>
        </p:spPr>
      </p:pic>
      <p:pic>
        <p:nvPicPr>
          <p:cNvPr id="7" name="Picture 7" descr="Screenshot of access page for the EBSCOhost ebook Under Pressure: Coal Industry Rhetoric and Neoliberalism. Includes text describing the title, author, publisher, a brief description of the book content and available formats of EPUB and PDF.">
            <a:extLst>
              <a:ext uri="{FF2B5EF4-FFF2-40B4-BE49-F238E27FC236}">
                <a16:creationId xmlns:a16="http://schemas.microsoft.com/office/drawing/2014/main" id="{43B85DFB-A285-40B8-B18B-222B5538F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420" y="2114478"/>
            <a:ext cx="9313650" cy="46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2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22" y="24130"/>
            <a:ext cx="7738206" cy="1015663"/>
          </a:xfrm>
        </p:spPr>
        <p:txBody>
          <a:bodyPr/>
          <a:lstStyle/>
          <a:p>
            <a:r>
              <a:rPr lang="en-US" sz="6000" dirty="0"/>
              <a:t>What You Can Do</a:t>
            </a:r>
          </a:p>
        </p:txBody>
      </p:sp>
      <p:pic>
        <p:nvPicPr>
          <p:cNvPr id="4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95B2F78-6971-4D3D-AD48-9391C174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8" y="108099"/>
            <a:ext cx="1799507" cy="8477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r>
              <a:rPr lang="en-US" sz="3600" dirty="0"/>
              <a:t>Publishers, aggregators</a:t>
            </a:r>
            <a:r>
              <a:rPr lang="en-US" sz="3600"/>
              <a:t>, bookstores </a:t>
            </a:r>
            <a:r>
              <a:rPr lang="en-US" sz="3600" dirty="0"/>
              <a:t>and vendors</a:t>
            </a:r>
          </a:p>
          <a:p>
            <a:pPr lvl="1"/>
            <a:r>
              <a:rPr lang="en-US" sz="3200" dirty="0"/>
              <a:t>Add metadata</a:t>
            </a:r>
          </a:p>
          <a:p>
            <a:pPr lvl="1"/>
            <a:r>
              <a:rPr lang="en-US" sz="3200" dirty="0"/>
              <a:t>Display metadata </a:t>
            </a:r>
          </a:p>
          <a:p>
            <a:pPr lvl="1"/>
            <a:r>
              <a:rPr lang="en-US" sz="3200" dirty="0"/>
              <a:t>Share metadata</a:t>
            </a:r>
          </a:p>
          <a:p>
            <a:r>
              <a:rPr lang="en-US" sz="3600" dirty="0"/>
              <a:t>Libraries</a:t>
            </a:r>
          </a:p>
          <a:p>
            <a:pPr lvl="1"/>
            <a:r>
              <a:rPr lang="en-US" sz="3200" dirty="0"/>
              <a:t>Establish collection policies</a:t>
            </a:r>
          </a:p>
          <a:p>
            <a:pPr lvl="1"/>
            <a:r>
              <a:rPr lang="en-US" sz="3200" dirty="0"/>
              <a:t>Request accessible EPUB with metadata</a:t>
            </a:r>
          </a:p>
          <a:p>
            <a:r>
              <a:rPr lang="en-US" sz="3600" dirty="0"/>
              <a:t>Individuals</a:t>
            </a:r>
          </a:p>
          <a:p>
            <a:pPr lvl="1"/>
            <a:r>
              <a:rPr lang="en-US" sz="3200" dirty="0"/>
              <a:t>Request the best</a:t>
            </a:r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9685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9D69-6DF2-8548-95AD-41C354BF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33" y="1"/>
            <a:ext cx="9285767" cy="1033464"/>
          </a:xfrm>
        </p:spPr>
        <p:txBody>
          <a:bodyPr/>
          <a:lstStyle/>
          <a:p>
            <a:pPr algn="ctr"/>
            <a:r>
              <a:rPr lang="en-US" sz="6000" dirty="0"/>
              <a:t>Useful Links</a:t>
            </a:r>
          </a:p>
        </p:txBody>
      </p:sp>
      <p:pic>
        <p:nvPicPr>
          <p:cNvPr id="7" name="Picture 6" title="Logo: DAISY Consortium">
            <a:extLst>
              <a:ext uri="{FF2B5EF4-FFF2-40B4-BE49-F238E27FC236}">
                <a16:creationId xmlns:a16="http://schemas.microsoft.com/office/drawing/2014/main" id="{58FAE404-D467-F340-AC92-2885D723F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9845" cy="107870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800DC4-72D5-C349-85A6-EB1D1E82E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0553" y="1078707"/>
            <a:ext cx="11193929" cy="5726564"/>
          </a:xfrm>
        </p:spPr>
        <p:txBody>
          <a:bodyPr/>
          <a:lstStyle/>
          <a:p>
            <a:r>
              <a:rPr lang="en-US" sz="2400" b="1" dirty="0"/>
              <a:t>Accessibility 1.0 Specification</a:t>
            </a:r>
          </a:p>
          <a:p>
            <a:pPr lvl="1"/>
            <a:r>
              <a:rPr lang="en-US" dirty="0">
                <a:hlinkClick r:id="rId4"/>
              </a:rPr>
              <a:t>https://www.w3.org/Submission/epub-a11y/</a:t>
            </a:r>
            <a:endParaRPr lang="en-US" dirty="0"/>
          </a:p>
          <a:p>
            <a:r>
              <a:rPr lang="en-US" sz="2400" b="1" dirty="0"/>
              <a:t>User Experience Guide for Displaying Accessibility metadata for EPUB</a:t>
            </a:r>
          </a:p>
          <a:p>
            <a:pPr lvl="1"/>
            <a:r>
              <a:rPr lang="en-US" dirty="0">
                <a:hlinkClick r:id="rId5"/>
              </a:rPr>
              <a:t>https://w3c.github.io/publ-a11y/UX-Guide-Metadata/principles/</a:t>
            </a:r>
            <a:endParaRPr lang="en-US" dirty="0"/>
          </a:p>
          <a:p>
            <a:r>
              <a:rPr lang="en-US" sz="2400" b="1" dirty="0"/>
              <a:t>Vital Source / Benetech Accessible Bookstore</a:t>
            </a:r>
          </a:p>
          <a:p>
            <a:pPr lvl="1"/>
            <a:r>
              <a:rPr lang="en-US" dirty="0">
                <a:hlinkClick r:id="rId6"/>
              </a:rPr>
              <a:t>https://benetechaccessiblebooks.vitalsource.com</a:t>
            </a:r>
            <a:endParaRPr lang="en-US" dirty="0"/>
          </a:p>
          <a:p>
            <a:r>
              <a:rPr lang="en-US" sz="2400" b="1" dirty="0"/>
              <a:t>GCA™ Certified Publishers</a:t>
            </a:r>
          </a:p>
          <a:p>
            <a:pPr lvl="1"/>
            <a:r>
              <a:rPr lang="en-US" dirty="0">
                <a:hlinkClick r:id="rId7"/>
              </a:rPr>
              <a:t>https://bornaccessible.benetech.org/certified-publishers/</a:t>
            </a:r>
            <a:endParaRPr lang="en-US" dirty="0"/>
          </a:p>
          <a:p>
            <a:r>
              <a:rPr lang="en-US" sz="2400" b="1" dirty="0"/>
              <a:t>DAISY’s SMART tool</a:t>
            </a:r>
          </a:p>
          <a:p>
            <a:pPr lvl="1"/>
            <a:r>
              <a:rPr lang="en-US" dirty="0">
                <a:hlinkClick r:id="rId8"/>
              </a:rPr>
              <a:t>https://smart.daisy.org</a:t>
            </a:r>
            <a:endParaRPr lang="en-US" dirty="0"/>
          </a:p>
          <a:p>
            <a:r>
              <a:rPr lang="en-US" sz="2400" b="1" dirty="0"/>
              <a:t>DAISY’s ACE tool</a:t>
            </a:r>
          </a:p>
          <a:p>
            <a:pPr lvl="1"/>
            <a:r>
              <a:rPr lang="en-US" dirty="0">
                <a:hlinkClick r:id="rId9"/>
              </a:rPr>
              <a:t>https://daisy.org/activities/software/ace/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6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F9D69-6DF2-8548-95AD-41C354BF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33" y="1"/>
            <a:ext cx="9285767" cy="1033464"/>
          </a:xfrm>
        </p:spPr>
        <p:txBody>
          <a:bodyPr/>
          <a:lstStyle/>
          <a:p>
            <a:pPr algn="ctr"/>
            <a:r>
              <a:rPr lang="en-US" sz="6000" dirty="0"/>
              <a:t>Thank You &amp;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15A76F-0C5A-4FB5-A2A5-E5EC1E686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37657" y="1196312"/>
            <a:ext cx="4626176" cy="528954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George Kerscher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DAISY / Benetech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Kerscher@montana.com</a:t>
            </a:r>
            <a:r>
              <a:rPr lang="en-US" dirty="0"/>
              <a:t> 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Charles LaPierre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err="1"/>
              <a:t>Benetech</a:t>
            </a: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hlinkClick r:id="rId4"/>
              </a:rPr>
              <a:t>charlesl@benetech.org</a:t>
            </a:r>
            <a:r>
              <a:rPr lang="en-US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Teressa Keenan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University of Montana </a:t>
            </a:r>
          </a:p>
          <a:p>
            <a:pPr marL="0" indent="0">
              <a:buNone/>
            </a:pPr>
            <a:r>
              <a:rPr lang="en-US">
                <a:hlinkClick r:id="rId5"/>
              </a:rPr>
              <a:t>teressa</a:t>
            </a:r>
            <a:r>
              <a:rPr lang="en-US" dirty="0">
                <a:hlinkClick r:id="rId5"/>
              </a:rPr>
              <a:t>.keenan@mso.umt.edu</a:t>
            </a:r>
            <a:r>
              <a:rPr lang="en-US" dirty="0"/>
              <a:t> 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7" name="Picture 6" descr="Logo: DAISY Consortium">
            <a:extLst>
              <a:ext uri="{FF2B5EF4-FFF2-40B4-BE49-F238E27FC236}">
                <a16:creationId xmlns:a16="http://schemas.microsoft.com/office/drawing/2014/main" id="{58FAE404-D467-F340-AC92-2885D723F6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80" y="1320864"/>
            <a:ext cx="1209845" cy="1078707"/>
          </a:xfrm>
          <a:prstGeom prst="rect">
            <a:avLst/>
          </a:prstGeom>
        </p:spPr>
      </p:pic>
      <p:pic>
        <p:nvPicPr>
          <p:cNvPr id="8" name="Picture 7" descr="Logo: Benetech">
            <a:extLst>
              <a:ext uri="{FF2B5EF4-FFF2-40B4-BE49-F238E27FC236}">
                <a16:creationId xmlns:a16="http://schemas.microsoft.com/office/drawing/2014/main" id="{66205485-BFCC-6843-A848-DE5307204B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980" y="2949096"/>
            <a:ext cx="1155241" cy="1155241"/>
          </a:xfrm>
          <a:prstGeom prst="rect">
            <a:avLst/>
          </a:prstGeom>
        </p:spPr>
      </p:pic>
      <p:pic>
        <p:nvPicPr>
          <p:cNvPr id="6" name="Picture 4" descr="Logo: University of Montana">
            <a:extLst>
              <a:ext uri="{FF2B5EF4-FFF2-40B4-BE49-F238E27FC236}">
                <a16:creationId xmlns:a16="http://schemas.microsoft.com/office/drawing/2014/main" id="{A7E019DE-7489-7747-B49B-F04F07457A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94" y="4822371"/>
            <a:ext cx="1500552" cy="7068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E2830-7A23-AE4C-B732-1B9973612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2036" y="1516472"/>
            <a:ext cx="436761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0" dirty="0">
                <a:latin typeface="Apple Braille Pinpoint 8 Dot" pitchFamily="2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446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45" y="17801"/>
            <a:ext cx="9621639" cy="1015663"/>
          </a:xfrm>
        </p:spPr>
        <p:txBody>
          <a:bodyPr/>
          <a:lstStyle/>
          <a:p>
            <a:r>
              <a:rPr lang="en-US" sz="6000" dirty="0"/>
              <a:t>We will answer the following… 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172F3595-EA6E-0242-9375-7592E95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1"/>
            <a:ext cx="1209845" cy="1078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r>
              <a:rPr lang="en-US" sz="3600" dirty="0"/>
              <a:t>Accessibility (A11Y) Metadata </a:t>
            </a:r>
          </a:p>
          <a:p>
            <a:pPr lvl="1"/>
            <a:r>
              <a:rPr lang="en-US" sz="3200" dirty="0"/>
              <a:t>What is it?</a:t>
            </a:r>
          </a:p>
          <a:p>
            <a:pPr lvl="1"/>
            <a:r>
              <a:rPr lang="en-US" sz="3200" dirty="0"/>
              <a:t>Where Can I Find it? </a:t>
            </a:r>
          </a:p>
          <a:p>
            <a:pPr lvl="1"/>
            <a:r>
              <a:rPr lang="en-US" sz="3200" dirty="0"/>
              <a:t>How Can it be Used?</a:t>
            </a:r>
          </a:p>
          <a:p>
            <a:pPr lvl="1"/>
            <a:r>
              <a:rPr lang="en-US" sz="3200" dirty="0"/>
              <a:t>3</a:t>
            </a:r>
            <a:r>
              <a:rPr lang="en-US" sz="3200" baseline="30000" dirty="0"/>
              <a:t>rd</a:t>
            </a:r>
            <a:r>
              <a:rPr lang="en-US" sz="3200" dirty="0"/>
              <a:t> Party Certification</a:t>
            </a:r>
          </a:p>
          <a:p>
            <a:r>
              <a:rPr lang="en-US" sz="3600" dirty="0"/>
              <a:t>Buying Accessible EPUBs</a:t>
            </a:r>
          </a:p>
          <a:p>
            <a:r>
              <a:rPr lang="en-US" sz="3600" dirty="0"/>
              <a:t>A Libraries Perspective</a:t>
            </a:r>
          </a:p>
          <a:p>
            <a:r>
              <a:rPr lang="en-US" sz="3600" dirty="0"/>
              <a:t>Useful Links </a:t>
            </a:r>
          </a:p>
          <a:p>
            <a:pPr lvl="1"/>
            <a:endParaRPr lang="en-US" sz="3200" dirty="0"/>
          </a:p>
          <a:p>
            <a:endParaRPr lang="en-US" sz="3600" dirty="0"/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710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45" y="-905528"/>
            <a:ext cx="9862708" cy="1938992"/>
          </a:xfrm>
        </p:spPr>
        <p:txBody>
          <a:bodyPr/>
          <a:lstStyle/>
          <a:p>
            <a:r>
              <a:rPr lang="en-US" sz="6000" dirty="0"/>
              <a:t>What is Accessibility Metadata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172F3595-EA6E-0242-9375-7592E95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845" cy="1078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r>
              <a:rPr lang="en-US" sz="3600" dirty="0"/>
              <a:t>Information meant to be read by a computer about how accessible or inaccessible the EPUB really is</a:t>
            </a:r>
          </a:p>
          <a:p>
            <a:r>
              <a:rPr lang="en-US" sz="3600" dirty="0"/>
              <a:t>Can Provide information on</a:t>
            </a:r>
          </a:p>
          <a:p>
            <a:pPr lvl="1"/>
            <a:r>
              <a:rPr lang="en-US" sz="3200" dirty="0"/>
              <a:t>Accessibility Features</a:t>
            </a:r>
          </a:p>
          <a:p>
            <a:pPr lvl="1"/>
            <a:r>
              <a:rPr lang="en-US" sz="3200" dirty="0"/>
              <a:t>Accessibility Hazards (if any)</a:t>
            </a:r>
          </a:p>
          <a:p>
            <a:pPr lvl="1"/>
            <a:r>
              <a:rPr lang="en-US" sz="3200" dirty="0"/>
              <a:t>Accessibility Accommodations for reading</a:t>
            </a:r>
          </a:p>
          <a:p>
            <a:pPr lvl="1"/>
            <a:r>
              <a:rPr lang="en-US" sz="3200" dirty="0"/>
              <a:t>Conformance to WCAG</a:t>
            </a:r>
          </a:p>
          <a:p>
            <a:pPr lvl="1"/>
            <a:r>
              <a:rPr lang="en-US" sz="3200" dirty="0"/>
              <a:t>Certification</a:t>
            </a:r>
          </a:p>
          <a:p>
            <a:pPr lvl="1"/>
            <a:r>
              <a:rPr lang="en-US" sz="3200" dirty="0"/>
              <a:t>Overall Human Readable Summary of accessibility</a:t>
            </a:r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3450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45" y="17801"/>
            <a:ext cx="10024212" cy="1015663"/>
          </a:xfrm>
        </p:spPr>
        <p:txBody>
          <a:bodyPr/>
          <a:lstStyle/>
          <a:p>
            <a:r>
              <a:rPr lang="en-US" sz="6000" dirty="0"/>
              <a:t>Where Can it be Found?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172F3595-EA6E-0242-9375-7592E95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1"/>
            <a:ext cx="1209845" cy="1078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endParaRPr lang="en-US" sz="3200" dirty="0"/>
          </a:p>
          <a:p>
            <a:r>
              <a:rPr lang="en-US" sz="3600" dirty="0"/>
              <a:t>Inside the EPUB</a:t>
            </a:r>
          </a:p>
          <a:p>
            <a:pPr lvl="1"/>
            <a:r>
              <a:rPr lang="en-US" sz="3200" dirty="0"/>
              <a:t>OPF File contains the a11y metadata</a:t>
            </a:r>
          </a:p>
          <a:p>
            <a:r>
              <a:rPr lang="en-US" sz="3600" dirty="0"/>
              <a:t>ONIX</a:t>
            </a:r>
          </a:p>
          <a:p>
            <a:pPr lvl="1"/>
            <a:r>
              <a:rPr lang="en-US" sz="3200" dirty="0"/>
              <a:t>Separate metadata file</a:t>
            </a:r>
          </a:p>
          <a:p>
            <a:pPr lvl="1"/>
            <a:r>
              <a:rPr lang="en-US" sz="3200" dirty="0"/>
              <a:t>but doesn’t yet have a 1:1 mapping</a:t>
            </a:r>
          </a:p>
          <a:p>
            <a:r>
              <a:rPr lang="en-US" sz="3600" dirty="0"/>
              <a:t>MARC Records </a:t>
            </a:r>
          </a:p>
          <a:p>
            <a:pPr lvl="1"/>
            <a:r>
              <a:rPr lang="en-US" sz="3200" dirty="0"/>
              <a:t>Separate metadata file</a:t>
            </a:r>
          </a:p>
          <a:p>
            <a:pPr lvl="1"/>
            <a:r>
              <a:rPr lang="en-US" sz="3200" dirty="0"/>
              <a:t>but doesn’t yet have a 1:1 mapping</a:t>
            </a:r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265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45" y="17801"/>
            <a:ext cx="9621639" cy="1015663"/>
          </a:xfrm>
        </p:spPr>
        <p:txBody>
          <a:bodyPr/>
          <a:lstStyle/>
          <a:p>
            <a:r>
              <a:rPr lang="en-US" sz="6000" dirty="0"/>
              <a:t>How Can it be Used?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172F3595-EA6E-0242-9375-7592E95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1"/>
            <a:ext cx="1209845" cy="1078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endParaRPr lang="en-US" sz="3200" dirty="0"/>
          </a:p>
          <a:p>
            <a:r>
              <a:rPr lang="en-US" sz="3600" dirty="0"/>
              <a:t>Publishers</a:t>
            </a:r>
          </a:p>
          <a:p>
            <a:pPr lvl="1"/>
            <a:r>
              <a:rPr lang="en-US" sz="3200" dirty="0"/>
              <a:t>Disclosing the accessibility of their publications</a:t>
            </a:r>
          </a:p>
          <a:p>
            <a:r>
              <a:rPr lang="en-US" sz="3600" dirty="0"/>
              <a:t>School / Library</a:t>
            </a:r>
          </a:p>
          <a:p>
            <a:pPr lvl="1"/>
            <a:r>
              <a:rPr lang="en-US" sz="3200" dirty="0"/>
              <a:t>Used to make informed purchasing decisions</a:t>
            </a:r>
          </a:p>
          <a:p>
            <a:r>
              <a:rPr lang="en-US" sz="3600" dirty="0"/>
              <a:t>End User</a:t>
            </a:r>
          </a:p>
          <a:p>
            <a:pPr lvl="1"/>
            <a:r>
              <a:rPr lang="en-US" sz="3200" dirty="0"/>
              <a:t>Ensures what you are about to read or buy will meet your needs</a:t>
            </a:r>
          </a:p>
          <a:p>
            <a:endParaRPr lang="en-US" sz="36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65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45" y="17801"/>
            <a:ext cx="9621639" cy="1015663"/>
          </a:xfrm>
        </p:spPr>
        <p:txBody>
          <a:bodyPr/>
          <a:lstStyle/>
          <a:p>
            <a:r>
              <a:rPr lang="en-US" sz="6000" dirty="0"/>
              <a:t>3</a:t>
            </a:r>
            <a:r>
              <a:rPr lang="en-US" sz="6000" baseline="30000" dirty="0"/>
              <a:t>rd</a:t>
            </a:r>
            <a:r>
              <a:rPr lang="en-US" sz="6000" dirty="0"/>
              <a:t> Party Certification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172F3595-EA6E-0242-9375-7592E95B4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845" cy="10787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46909"/>
            <a:ext cx="11277600" cy="5536276"/>
          </a:xfrm>
        </p:spPr>
        <p:txBody>
          <a:bodyPr/>
          <a:lstStyle/>
          <a:p>
            <a:endParaRPr lang="en-US" sz="3200" dirty="0"/>
          </a:p>
          <a:p>
            <a:r>
              <a:rPr lang="en-US" sz="3200" dirty="0"/>
              <a:t>Conforms To: </a:t>
            </a:r>
            <a:r>
              <a:rPr lang="en-US" sz="3200" dirty="0">
                <a:hlinkClick r:id="rId3"/>
              </a:rPr>
              <a:t>EPUB 1.0 Specification WCAG - AA</a:t>
            </a:r>
            <a:endParaRPr lang="en-US" sz="3200" dirty="0"/>
          </a:p>
          <a:p>
            <a:r>
              <a:rPr lang="en-US" sz="3200" dirty="0"/>
              <a:t>Certified By: Benetech</a:t>
            </a:r>
          </a:p>
          <a:p>
            <a:r>
              <a:rPr lang="en-US" sz="3200" dirty="0"/>
              <a:t>Certifier Credential: </a:t>
            </a:r>
            <a:r>
              <a:rPr lang="en-US" sz="3200" dirty="0">
                <a:hlinkClick r:id="rId4"/>
              </a:rPr>
              <a:t>GCA™</a:t>
            </a:r>
            <a:endParaRPr lang="en-US" sz="3200" dirty="0"/>
          </a:p>
          <a:p>
            <a:r>
              <a:rPr lang="en-US" sz="3200" dirty="0"/>
              <a:t>GCA Partners receives Technical Bulletins</a:t>
            </a:r>
          </a:p>
          <a:p>
            <a:pPr lvl="1"/>
            <a:r>
              <a:rPr lang="en-US" sz="2400" dirty="0"/>
              <a:t>Once per quarter</a:t>
            </a:r>
          </a:p>
          <a:p>
            <a:pPr lvl="1"/>
            <a:r>
              <a:rPr lang="en-US" sz="2800" dirty="0"/>
              <a:t>Reviewed and Harmonized with the </a:t>
            </a:r>
            <a:br>
              <a:rPr lang="en-US" sz="2800" dirty="0"/>
            </a:br>
            <a:r>
              <a:rPr lang="en-US" sz="2800" dirty="0"/>
              <a:t>DAISY Knowledge Base</a:t>
            </a:r>
          </a:p>
          <a:p>
            <a:pPr lvl="1"/>
            <a:r>
              <a:rPr lang="en-US" sz="2800" dirty="0"/>
              <a:t>Alignment with ACE</a:t>
            </a:r>
          </a:p>
          <a:p>
            <a:endParaRPr lang="en-US" sz="3600" dirty="0"/>
          </a:p>
          <a:p>
            <a:endParaRPr lang="en-US" sz="3600" dirty="0"/>
          </a:p>
          <a:p>
            <a:pPr lvl="1"/>
            <a:endParaRPr lang="en-US" sz="3200" dirty="0"/>
          </a:p>
        </p:txBody>
      </p:sp>
      <p:pic>
        <p:nvPicPr>
          <p:cNvPr id="6" name="Picture 5" descr="Logo: Global Certified Accessible - Benetech">
            <a:extLst>
              <a:ext uri="{FF2B5EF4-FFF2-40B4-BE49-F238E27FC236}">
                <a16:creationId xmlns:a16="http://schemas.microsoft.com/office/drawing/2014/main" id="{DF29B1D6-6432-D848-8E94-54C559D3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0" y="297318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195"/>
            <a:ext cx="11865429" cy="830997"/>
          </a:xfrm>
        </p:spPr>
        <p:txBody>
          <a:bodyPr/>
          <a:lstStyle/>
          <a:p>
            <a:r>
              <a:rPr lang="en-US" sz="4800" dirty="0"/>
              <a:t>Buying Accessible EPUBs: VitalSource</a:t>
            </a:r>
          </a:p>
        </p:txBody>
      </p:sp>
      <p:pic>
        <p:nvPicPr>
          <p:cNvPr id="6" name="Picture 5" descr="Cover: Psychology">
            <a:extLst>
              <a:ext uri="{FF2B5EF4-FFF2-40B4-BE49-F238E27FC236}">
                <a16:creationId xmlns:a16="http://schemas.microsoft.com/office/drawing/2014/main" id="{A57A0AA1-4829-5A48-B52E-D33860926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09" y="1168787"/>
            <a:ext cx="2223247" cy="2760934"/>
          </a:xfrm>
          <a:prstGeom prst="rect">
            <a:avLst/>
          </a:prstGeom>
        </p:spPr>
      </p:pic>
      <p:pic>
        <p:nvPicPr>
          <p:cNvPr id="5" name="Picture 4" descr="Screenshot: Made-Up example on Vital Source's Accessibility Page for EPUB Book, showing the Accessibility Summary, certified by Benetech, and a number of Accessibility features and hazards.  Also displayed is the Accessibility Summary.">
            <a:extLst>
              <a:ext uri="{FF2B5EF4-FFF2-40B4-BE49-F238E27FC236}">
                <a16:creationId xmlns:a16="http://schemas.microsoft.com/office/drawing/2014/main" id="{D40645CC-0D07-9E41-B7B1-03C17F7C9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28" y="1168052"/>
            <a:ext cx="7293429" cy="56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08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05528"/>
            <a:ext cx="11038113" cy="1938992"/>
          </a:xfrm>
        </p:spPr>
        <p:txBody>
          <a:bodyPr/>
          <a:lstStyle/>
          <a:p>
            <a:r>
              <a:rPr lang="en-US" sz="6000" dirty="0"/>
              <a:t>Buying Accessible EPUBs: </a:t>
            </a:r>
            <a:r>
              <a:rPr lang="en-US" sz="6000" dirty="0" err="1"/>
              <a:t>RedShelf</a:t>
            </a:r>
            <a:endParaRPr lang="en-US" sz="6000" dirty="0"/>
          </a:p>
        </p:txBody>
      </p:sp>
      <p:pic>
        <p:nvPicPr>
          <p:cNvPr id="16" name="Picture 15" descr="Screenshot: Redshelf bookstore Accessibility page for &quot;A Year in the Life of William Shakespeare&quot; Format: Reflowable, Screen Reader Friendly: Yes, Accessibility Summary: This publication includes markup to enable accessiblity and compatability with assistive technology.  Images audio and video in this publication are well described and conformance with WCAG 2.0 AA.&#10;&#10;EPUB Accessibility Conformance: WCAG 2.0 AA&#10;Certifier Credential: (GCA Stamp)&#10;Hazards: No Flashing, No Motion simulation, No Sound.  With a link to see all accessibility Metadata">
            <a:extLst>
              <a:ext uri="{FF2B5EF4-FFF2-40B4-BE49-F238E27FC236}">
                <a16:creationId xmlns:a16="http://schemas.microsoft.com/office/drawing/2014/main" id="{F64437EB-E31E-E048-AEC9-2413A3F3F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717" y="1129984"/>
            <a:ext cx="7268654" cy="57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23EB-A991-F044-89EF-80A1A27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222" y="17801"/>
            <a:ext cx="7738206" cy="1015663"/>
          </a:xfrm>
        </p:spPr>
        <p:txBody>
          <a:bodyPr/>
          <a:lstStyle/>
          <a:p>
            <a:r>
              <a:rPr lang="en-US" sz="6000" dirty="0"/>
              <a:t>Library Perspective</a:t>
            </a:r>
          </a:p>
        </p:txBody>
      </p:sp>
      <p:pic>
        <p:nvPicPr>
          <p:cNvPr id="5" name="Picture 4" descr="Logo: University of Montana">
            <a:extLst>
              <a:ext uri="{FF2B5EF4-FFF2-40B4-BE49-F238E27FC236}">
                <a16:creationId xmlns:a16="http://schemas.microsoft.com/office/drawing/2014/main" id="{3C4B7C1F-9865-E446-89D4-81F5D488F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428" y="172186"/>
            <a:ext cx="1500552" cy="7068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760-47A4-C941-B64E-DBA4583A8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698171"/>
            <a:ext cx="11277600" cy="5085014"/>
          </a:xfrm>
        </p:spPr>
        <p:txBody>
          <a:bodyPr/>
          <a:lstStyle/>
          <a:p>
            <a:r>
              <a:rPr lang="en-US" sz="3600" dirty="0"/>
              <a:t>Metadata is important</a:t>
            </a:r>
          </a:p>
          <a:p>
            <a:pPr lvl="1"/>
            <a:r>
              <a:rPr lang="en-US" sz="3200" dirty="0"/>
              <a:t>Purchasing decisions</a:t>
            </a:r>
          </a:p>
          <a:p>
            <a:pPr lvl="1"/>
            <a:r>
              <a:rPr lang="en-US" sz="3200" dirty="0"/>
              <a:t>Students and instructors need to find accessible resources</a:t>
            </a:r>
          </a:p>
          <a:p>
            <a:r>
              <a:rPr lang="en-US" sz="3600" dirty="0"/>
              <a:t>MARC</a:t>
            </a:r>
          </a:p>
          <a:p>
            <a:pPr lvl="1"/>
            <a:r>
              <a:rPr lang="en-US" sz="3200" dirty="0"/>
              <a:t>Separate metadata file</a:t>
            </a:r>
          </a:p>
          <a:p>
            <a:pPr lvl="1"/>
            <a:r>
              <a:rPr lang="en-US" sz="3200" dirty="0"/>
              <a:t>Accessibility features elements added in 2018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7156407"/>
      </p:ext>
    </p:extLst>
  </p:cSld>
  <p:clrMapOvr>
    <a:masterClrMapping/>
  </p:clrMapOvr>
</p:sld>
</file>

<file path=ppt/theme/theme1.xml><?xml version="1.0" encoding="utf-8"?>
<a:theme xmlns:a="http://schemas.openxmlformats.org/drawingml/2006/main" name="Benetech">
  <a:themeElements>
    <a:clrScheme name="Custom 1">
      <a:dk1>
        <a:sysClr val="windowText" lastClr="000000"/>
      </a:dk1>
      <a:lt1>
        <a:sysClr val="window" lastClr="FFFFFF"/>
      </a:lt1>
      <a:dk2>
        <a:srgbClr val="002251"/>
      </a:dk2>
      <a:lt2>
        <a:srgbClr val="AFB1B4"/>
      </a:lt2>
      <a:accent1>
        <a:srgbClr val="CD3D17"/>
      </a:accent1>
      <a:accent2>
        <a:srgbClr val="FA8512"/>
      </a:accent2>
      <a:accent3>
        <a:srgbClr val="C1D82F"/>
      </a:accent3>
      <a:accent4>
        <a:srgbClr val="55C1DC"/>
      </a:accent4>
      <a:accent5>
        <a:srgbClr val="FFB819"/>
      </a:accent5>
      <a:accent6>
        <a:srgbClr val="695743"/>
      </a:accent6>
      <a:hlink>
        <a:srgbClr val="110998"/>
      </a:hlink>
      <a:folHlink>
        <a:srgbClr val="529C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B819"/>
        </a:solidFill>
        <a:ln>
          <a:noFill/>
        </a:ln>
        <a:effectLst/>
      </a:spPr>
      <a:bodyPr rtlCol="0" anchor="ctr"/>
      <a:lstStyle>
        <a:defPPr algn="ctr">
          <a:defRPr dirty="0" smtClean="0">
            <a:latin typeface="Whitney Bold"/>
            <a:cs typeface="Whitney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b" anchorCtr="0">
        <a:spAutoFit/>
      </a:bodyPr>
      <a:lstStyle>
        <a:defPPr marR="0" algn="l" defTabSz="457200" rtl="0" eaLnBrk="1" fontAlgn="auto" latinLnBrk="0" hangingPunct="1">
          <a:lnSpc>
            <a:spcPct val="90000"/>
          </a:lnSpc>
          <a:spcAft>
            <a:spcPts val="0"/>
          </a:spcAft>
          <a:buClrTx/>
          <a:buSzTx/>
          <a:buFont typeface="Arial"/>
          <a:buNone/>
          <a:tabLst/>
          <a:defRPr kumimoji="0" sz="280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Whitney Book"/>
            <a:ea typeface="+mn-ea"/>
            <a:cs typeface="Whitney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Benetech</Template>
  <TotalTime>9133</TotalTime>
  <Words>478</Words>
  <Application>Microsoft Macintosh PowerPoint</Application>
  <PresentationFormat>Widescreen</PresentationFormat>
  <Paragraphs>114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Apple Braille Pinpoint 8 Dot</vt:lpstr>
      <vt:lpstr>Arial</vt:lpstr>
      <vt:lpstr>Calibri</vt:lpstr>
      <vt:lpstr>Lucida Grande</vt:lpstr>
      <vt:lpstr>Whitney Bold</vt:lpstr>
      <vt:lpstr>Whitney Book</vt:lpstr>
      <vt:lpstr>Whitney Medium</vt:lpstr>
      <vt:lpstr>Whitney Semibold</vt:lpstr>
      <vt:lpstr>Benetech</vt:lpstr>
      <vt:lpstr>AHG 2020 Discovering and Buying Born Accessible EPUB</vt:lpstr>
      <vt:lpstr>We will answer the following… </vt:lpstr>
      <vt:lpstr>What is Accessibility Metadata</vt:lpstr>
      <vt:lpstr>Where Can it be Found?</vt:lpstr>
      <vt:lpstr>How Can it be Used?</vt:lpstr>
      <vt:lpstr>3rd Party Certification</vt:lpstr>
      <vt:lpstr>Buying Accessible EPUBs: VitalSource</vt:lpstr>
      <vt:lpstr>Buying Accessible EPUBs: RedShelf</vt:lpstr>
      <vt:lpstr>Library Perspective</vt:lpstr>
      <vt:lpstr>Refining Search Results</vt:lpstr>
      <vt:lpstr>Example: EBSCOhost</vt:lpstr>
      <vt:lpstr>What You Can Do</vt:lpstr>
      <vt:lpstr>Useful Links</vt:lpstr>
      <vt:lpstr>Thank You &amp; Questions</vt:lpstr>
    </vt:vector>
  </TitlesOfParts>
  <Manager/>
  <Company>Benetech, DAISY, UofMontana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and Buying Born Accessible EPUBs</dc:title>
  <dc:subject/>
  <dc:creator>Charles LaPierre, George Kerscher, Teressa Kennan</dc:creator>
  <cp:keywords/>
  <dc:description/>
  <cp:lastModifiedBy>Charles LaPierre</cp:lastModifiedBy>
  <cp:revision>306</cp:revision>
  <cp:lastPrinted>2018-05-04T14:58:55Z</cp:lastPrinted>
  <dcterms:created xsi:type="dcterms:W3CDTF">2018-05-02T18:44:58Z</dcterms:created>
  <dcterms:modified xsi:type="dcterms:W3CDTF">2020-11-17T15:22:30Z</dcterms:modified>
  <cp:category/>
</cp:coreProperties>
</file>