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1.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40"/>
  </p:notesMasterIdLst>
  <p:sldIdLst>
    <p:sldId id="256" r:id="rId2"/>
    <p:sldId id="302" r:id="rId3"/>
    <p:sldId id="303" r:id="rId4"/>
    <p:sldId id="304" r:id="rId5"/>
    <p:sldId id="305" r:id="rId6"/>
    <p:sldId id="306" r:id="rId7"/>
    <p:sldId id="307" r:id="rId8"/>
    <p:sldId id="271" r:id="rId9"/>
    <p:sldId id="314" r:id="rId10"/>
    <p:sldId id="310" r:id="rId11"/>
    <p:sldId id="311" r:id="rId12"/>
    <p:sldId id="312" r:id="rId13"/>
    <p:sldId id="339" r:id="rId14"/>
    <p:sldId id="264" r:id="rId15"/>
    <p:sldId id="273" r:id="rId16"/>
    <p:sldId id="274" r:id="rId17"/>
    <p:sldId id="262" r:id="rId18"/>
    <p:sldId id="263" r:id="rId19"/>
    <p:sldId id="257" r:id="rId20"/>
    <p:sldId id="258" r:id="rId21"/>
    <p:sldId id="259" r:id="rId22"/>
    <p:sldId id="261" r:id="rId23"/>
    <p:sldId id="265" r:id="rId24"/>
    <p:sldId id="275" r:id="rId25"/>
    <p:sldId id="276" r:id="rId26"/>
    <p:sldId id="277" r:id="rId27"/>
    <p:sldId id="278" r:id="rId28"/>
    <p:sldId id="282" r:id="rId29"/>
    <p:sldId id="283" r:id="rId30"/>
    <p:sldId id="284" r:id="rId31"/>
    <p:sldId id="285" r:id="rId32"/>
    <p:sldId id="286" r:id="rId33"/>
    <p:sldId id="287" r:id="rId34"/>
    <p:sldId id="288" r:id="rId35"/>
    <p:sldId id="289" r:id="rId36"/>
    <p:sldId id="338" r:id="rId37"/>
    <p:sldId id="340" r:id="rId38"/>
    <p:sldId id="30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0"/>
    <p:restoredTop sz="67244"/>
  </p:normalViewPr>
  <p:slideViewPr>
    <p:cSldViewPr snapToGrid="0" snapToObjects="1">
      <p:cViewPr varScale="1">
        <p:scale>
          <a:sx n="86" d="100"/>
          <a:sy n="86" d="100"/>
        </p:scale>
        <p:origin x="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DEB39-0EE9-A942-9D88-87698B3198E5}" type="datetimeFigureOut">
              <a:rPr lang="en-US" smtClean="0"/>
              <a:t>11/5/20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13862-9709-464C-B5EB-04A2359D0F4D}" type="slidenum">
              <a:rPr lang="en-US" smtClean="0"/>
              <a:t>‹#›</a:t>
            </a:fld>
            <a:endParaRPr lang="en-US" dirty="0"/>
          </a:p>
        </p:txBody>
      </p:sp>
    </p:spTree>
    <p:extLst>
      <p:ext uri="{BB962C8B-B14F-4D97-AF65-F5344CB8AC3E}">
        <p14:creationId xmlns:p14="http://schemas.microsoft.com/office/powerpoint/2010/main" val="95473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2. Experts estimate that for every two years of school, children with math disabilities acquire about one year of mathematical proficiency.</a:t>
            </a:r>
          </a:p>
          <a:p>
            <a:pPr lvl="0"/>
            <a:r>
              <a:rPr lang="en-US" sz="1200" kern="1200" dirty="0">
                <a:solidFill>
                  <a:schemeClr val="tx1"/>
                </a:solidFill>
                <a:effectLst/>
                <a:latin typeface="+mn-lt"/>
                <a:ea typeface="+mn-ea"/>
                <a:cs typeface="+mn-cs"/>
              </a:rPr>
              <a:t>Children with math disabilities often reach a learning plateau in seventh grade, and acquire only one year’s worth of mathematical proficiency in grades seven through twelve.</a:t>
            </a:r>
          </a:p>
          <a:p>
            <a:pPr lvl="0"/>
            <a:r>
              <a:rPr lang="en-US" sz="1200" kern="1200" dirty="0">
                <a:solidFill>
                  <a:schemeClr val="tx1"/>
                </a:solidFill>
                <a:effectLst/>
                <a:latin typeface="+mn-lt"/>
                <a:ea typeface="+mn-ea"/>
                <a:cs typeface="+mn-cs"/>
              </a:rPr>
              <a:t>Thirty-five percent of children with learning disabilities drop out of 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Seventeen-year-olds with math disabilities have, on average, a fifth-grade level of math knowledge.</a:t>
            </a:r>
          </a:p>
          <a:p>
            <a:pPr lvl="0"/>
            <a:r>
              <a:rPr lang="en-US" sz="1200" kern="1200" dirty="0">
                <a:solidFill>
                  <a:schemeClr val="tx1"/>
                </a:solidFill>
                <a:effectLst/>
                <a:latin typeface="+mn-lt"/>
                <a:ea typeface="+mn-ea"/>
                <a:cs typeface="+mn-cs"/>
              </a:rPr>
              <a:t>Fourteen percent of students with learning disabilities (compared to 53 percent of students in general population) attend post-secondary school within two years of leaving high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These trends present an enormous challenge for the 7.1 million students with disabilities in the United States (National Center for Education Statistics [NCES], 2020) because most digital mathematics problem- solving tools have limited accessibility.”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2</a:t>
            </a:fld>
            <a:endParaRPr lang="en-US" dirty="0"/>
          </a:p>
        </p:txBody>
      </p:sp>
    </p:spTree>
    <p:extLst>
      <p:ext uri="{BB962C8B-B14F-4D97-AF65-F5344CB8AC3E}">
        <p14:creationId xmlns:p14="http://schemas.microsoft.com/office/powerpoint/2010/main" val="3973436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795d1992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795d1992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0319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logged in you will be brought to your dashboard. The dashboard is where recent sets you’ve created and pre-made sets that are in the Mathshare database appear. It is also where you will create a new problem set. Let’s walk through that now. </a:t>
            </a:r>
          </a:p>
        </p:txBody>
      </p:sp>
      <p:sp>
        <p:nvSpPr>
          <p:cNvPr id="4" name="Slide Number Placeholder 3"/>
          <p:cNvSpPr>
            <a:spLocks noGrp="1"/>
          </p:cNvSpPr>
          <p:nvPr>
            <p:ph type="sldNum" sz="quarter" idx="5"/>
          </p:nvPr>
        </p:nvSpPr>
        <p:spPr/>
        <p:txBody>
          <a:bodyPr/>
          <a:lstStyle/>
          <a:p>
            <a:fld id="{E7A13862-9709-464C-B5EB-04A2359D0F4D}" type="slidenum">
              <a:rPr lang="en-US" smtClean="0"/>
              <a:t>15</a:t>
            </a:fld>
            <a:endParaRPr lang="en-US" dirty="0"/>
          </a:p>
        </p:txBody>
      </p:sp>
    </p:spTree>
    <p:extLst>
      <p:ext uri="{BB962C8B-B14F-4D97-AF65-F5344CB8AC3E}">
        <p14:creationId xmlns:p14="http://schemas.microsoft.com/office/powerpoint/2010/main" val="111214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a new problem set you will click on or select the “create a problem set” button. </a:t>
            </a:r>
          </a:p>
        </p:txBody>
      </p:sp>
      <p:sp>
        <p:nvSpPr>
          <p:cNvPr id="4" name="Slide Number Placeholder 3"/>
          <p:cNvSpPr>
            <a:spLocks noGrp="1"/>
          </p:cNvSpPr>
          <p:nvPr>
            <p:ph type="sldNum" sz="quarter" idx="5"/>
          </p:nvPr>
        </p:nvSpPr>
        <p:spPr/>
        <p:txBody>
          <a:bodyPr/>
          <a:lstStyle/>
          <a:p>
            <a:fld id="{E7A13862-9709-464C-B5EB-04A2359D0F4D}" type="slidenum">
              <a:rPr lang="en-US" smtClean="0"/>
              <a:t>16</a:t>
            </a:fld>
            <a:endParaRPr lang="en-US" dirty="0"/>
          </a:p>
        </p:txBody>
      </p:sp>
    </p:spTree>
    <p:extLst>
      <p:ext uri="{BB962C8B-B14F-4D97-AF65-F5344CB8AC3E}">
        <p14:creationId xmlns:p14="http://schemas.microsoft.com/office/powerpoint/2010/main" val="349517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on or selecting the “Create a Problem Set” button opens a pop-up menu which may seem a little intimidating, but don’t worry, I’ll break it down for you.</a:t>
            </a:r>
          </a:p>
        </p:txBody>
      </p:sp>
      <p:sp>
        <p:nvSpPr>
          <p:cNvPr id="4" name="Slide Number Placeholder 3"/>
          <p:cNvSpPr>
            <a:spLocks noGrp="1"/>
          </p:cNvSpPr>
          <p:nvPr>
            <p:ph type="sldNum" sz="quarter" idx="5"/>
          </p:nvPr>
        </p:nvSpPr>
        <p:spPr/>
        <p:txBody>
          <a:bodyPr/>
          <a:lstStyle/>
          <a:p>
            <a:fld id="{E7A13862-9709-464C-B5EB-04A2359D0F4D}" type="slidenum">
              <a:rPr lang="en-US" smtClean="0"/>
              <a:t>17</a:t>
            </a:fld>
            <a:endParaRPr lang="en-US" dirty="0"/>
          </a:p>
        </p:txBody>
      </p:sp>
    </p:spTree>
    <p:extLst>
      <p:ext uri="{BB962C8B-B14F-4D97-AF65-F5344CB8AC3E}">
        <p14:creationId xmlns:p14="http://schemas.microsoft.com/office/powerpoint/2010/main" val="305638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 up menu contains all the math function pallets available for your students to use. There is the editing pallet which has buttons that allow your students to use cross outs or calculate simple numerical equations. Then there is the operator pallet with the standard mathematical symbols. Then we have the notation pallet that provides buttons for fractions, exponents and roots. Lastly there is the geometry pallet with buttons for the main geometry operations. If you do not want your student to have access to a pallet simply uncheck the box next to to it and them click on or select the next button. For this demo I will go with the default option of having them all checked and available. </a:t>
            </a:r>
          </a:p>
        </p:txBody>
      </p:sp>
      <p:sp>
        <p:nvSpPr>
          <p:cNvPr id="4" name="Slide Number Placeholder 3"/>
          <p:cNvSpPr>
            <a:spLocks noGrp="1"/>
          </p:cNvSpPr>
          <p:nvPr>
            <p:ph type="sldNum" sz="quarter" idx="5"/>
          </p:nvPr>
        </p:nvSpPr>
        <p:spPr/>
        <p:txBody>
          <a:bodyPr/>
          <a:lstStyle/>
          <a:p>
            <a:fld id="{E7A13862-9709-464C-B5EB-04A2359D0F4D}" type="slidenum">
              <a:rPr lang="en-US" smtClean="0"/>
              <a:t>18</a:t>
            </a:fld>
            <a:endParaRPr lang="en-US" dirty="0"/>
          </a:p>
        </p:txBody>
      </p:sp>
    </p:spTree>
    <p:extLst>
      <p:ext uri="{BB962C8B-B14F-4D97-AF65-F5344CB8AC3E}">
        <p14:creationId xmlns:p14="http://schemas.microsoft.com/office/powerpoint/2010/main" val="178163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choses the pallets that will be available you’re ready to create the set. You can give the set a specific name by clicking on or selecting the pencil icon. You can choose if your students will be required to explain their steps and/or if the breakdown of their work will be included when they share it with you by toggling the problem set controls on or off.</a:t>
            </a:r>
          </a:p>
        </p:txBody>
      </p:sp>
      <p:sp>
        <p:nvSpPr>
          <p:cNvPr id="4" name="Slide Number Placeholder 3"/>
          <p:cNvSpPr>
            <a:spLocks noGrp="1"/>
          </p:cNvSpPr>
          <p:nvPr>
            <p:ph type="sldNum" sz="quarter" idx="5"/>
          </p:nvPr>
        </p:nvSpPr>
        <p:spPr/>
        <p:txBody>
          <a:bodyPr/>
          <a:lstStyle/>
          <a:p>
            <a:fld id="{E7A13862-9709-464C-B5EB-04A2359D0F4D}" type="slidenum">
              <a:rPr lang="en-US" smtClean="0"/>
              <a:t>19</a:t>
            </a:fld>
            <a:endParaRPr lang="en-US" dirty="0"/>
          </a:p>
        </p:txBody>
      </p:sp>
    </p:spTree>
    <p:extLst>
      <p:ext uri="{BB962C8B-B14F-4D97-AF65-F5344CB8AC3E}">
        <p14:creationId xmlns:p14="http://schemas.microsoft.com/office/powerpoint/2010/main" val="70452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type in the equation you want to add to your set in the in the “equation” field. In the prompt field you can type or select the microphone icon to dictate the instructions to your students. </a:t>
            </a:r>
          </a:p>
        </p:txBody>
      </p:sp>
      <p:sp>
        <p:nvSpPr>
          <p:cNvPr id="4" name="Slide Number Placeholder 3"/>
          <p:cNvSpPr>
            <a:spLocks noGrp="1"/>
          </p:cNvSpPr>
          <p:nvPr>
            <p:ph type="sldNum" sz="quarter" idx="5"/>
          </p:nvPr>
        </p:nvSpPr>
        <p:spPr/>
        <p:txBody>
          <a:bodyPr/>
          <a:lstStyle/>
          <a:p>
            <a:fld id="{E7A13862-9709-464C-B5EB-04A2359D0F4D}" type="slidenum">
              <a:rPr lang="en-US" smtClean="0"/>
              <a:t>20</a:t>
            </a:fld>
            <a:endParaRPr lang="en-US" dirty="0"/>
          </a:p>
        </p:txBody>
      </p:sp>
    </p:spTree>
    <p:extLst>
      <p:ext uri="{BB962C8B-B14F-4D97-AF65-F5344CB8AC3E}">
        <p14:creationId xmlns:p14="http://schemas.microsoft.com/office/powerpoint/2010/main" val="1489072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entered in the equation 5x+3=28 and written the prompt “solve for X”. From here I slick on or select “add a problem button to save it to the set. </a:t>
            </a:r>
          </a:p>
        </p:txBody>
      </p:sp>
      <p:sp>
        <p:nvSpPr>
          <p:cNvPr id="4" name="Slide Number Placeholder 3"/>
          <p:cNvSpPr>
            <a:spLocks noGrp="1"/>
          </p:cNvSpPr>
          <p:nvPr>
            <p:ph type="sldNum" sz="quarter" idx="5"/>
          </p:nvPr>
        </p:nvSpPr>
        <p:spPr/>
        <p:txBody>
          <a:bodyPr/>
          <a:lstStyle/>
          <a:p>
            <a:fld id="{E7A13862-9709-464C-B5EB-04A2359D0F4D}" type="slidenum">
              <a:rPr lang="en-US" smtClean="0"/>
              <a:t>21</a:t>
            </a:fld>
            <a:endParaRPr lang="en-US" dirty="0"/>
          </a:p>
        </p:txBody>
      </p:sp>
    </p:spTree>
    <p:extLst>
      <p:ext uri="{BB962C8B-B14F-4D97-AF65-F5344CB8AC3E}">
        <p14:creationId xmlns:p14="http://schemas.microsoft.com/office/powerpoint/2010/main" val="182667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can either add additional problems to the set by repeating the steps I just did, or I can click on or select the “done” button to save the full set and go back to the problem set dashboard which is where I can assign the problem.</a:t>
            </a:r>
          </a:p>
        </p:txBody>
      </p:sp>
      <p:sp>
        <p:nvSpPr>
          <p:cNvPr id="4" name="Slide Number Placeholder 3"/>
          <p:cNvSpPr>
            <a:spLocks noGrp="1"/>
          </p:cNvSpPr>
          <p:nvPr>
            <p:ph type="sldNum" sz="quarter" idx="5"/>
          </p:nvPr>
        </p:nvSpPr>
        <p:spPr/>
        <p:txBody>
          <a:bodyPr/>
          <a:lstStyle/>
          <a:p>
            <a:fld id="{E7A13862-9709-464C-B5EB-04A2359D0F4D}" type="slidenum">
              <a:rPr lang="en-US" smtClean="0"/>
              <a:t>22</a:t>
            </a:fld>
            <a:endParaRPr lang="en-US" dirty="0"/>
          </a:p>
        </p:txBody>
      </p:sp>
    </p:spTree>
    <p:extLst>
      <p:ext uri="{BB962C8B-B14F-4D97-AF65-F5344CB8AC3E}">
        <p14:creationId xmlns:p14="http://schemas.microsoft.com/office/powerpoint/2010/main" val="623558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now the problem I created shows up and I’m ready to assign it. Click on or select the 3 dot menu to open the option to share the set,</a:t>
            </a:r>
          </a:p>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23</a:t>
            </a:fld>
            <a:endParaRPr lang="en-US" dirty="0"/>
          </a:p>
        </p:txBody>
      </p:sp>
    </p:spTree>
    <p:extLst>
      <p:ext uri="{BB962C8B-B14F-4D97-AF65-F5344CB8AC3E}">
        <p14:creationId xmlns:p14="http://schemas.microsoft.com/office/powerpoint/2010/main" val="380695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They experience challenges such as organizing their work and staying focused. These challenges are even more pronounced for students with learning differences such as dyslexia, dyscalculia, and dysgraphia, who may not be able to practice or learn mathematics due to limited accessibility of curriculum and mathematics tools. These students may experience difficulties with mathematics computations due to misreading symbols or transposing numbers. Mathematics learning requires visualizing, fine motor control, and cognitive processing that can be challenging for many students.”</a:t>
            </a:r>
          </a:p>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3</a:t>
            </a:fld>
            <a:endParaRPr lang="en-US" dirty="0"/>
          </a:p>
        </p:txBody>
      </p:sp>
    </p:spTree>
    <p:extLst>
      <p:ext uri="{BB962C8B-B14F-4D97-AF65-F5344CB8AC3E}">
        <p14:creationId xmlns:p14="http://schemas.microsoft.com/office/powerpoint/2010/main" val="43183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click on or select “share problem set” to open the options for sharing.</a:t>
            </a:r>
          </a:p>
        </p:txBody>
      </p:sp>
      <p:sp>
        <p:nvSpPr>
          <p:cNvPr id="4" name="Slide Number Placeholder 3"/>
          <p:cNvSpPr>
            <a:spLocks noGrp="1"/>
          </p:cNvSpPr>
          <p:nvPr>
            <p:ph type="sldNum" sz="quarter" idx="5"/>
          </p:nvPr>
        </p:nvSpPr>
        <p:spPr/>
        <p:txBody>
          <a:bodyPr/>
          <a:lstStyle/>
          <a:p>
            <a:fld id="{E7A13862-9709-464C-B5EB-04A2359D0F4D}" type="slidenum">
              <a:rPr lang="en-US" smtClean="0"/>
              <a:t>24</a:t>
            </a:fld>
            <a:endParaRPr lang="en-US" dirty="0"/>
          </a:p>
        </p:txBody>
      </p:sp>
    </p:spTree>
    <p:extLst>
      <p:ext uri="{BB962C8B-B14F-4D97-AF65-F5344CB8AC3E}">
        <p14:creationId xmlns:p14="http://schemas.microsoft.com/office/powerpoint/2010/main" val="180839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the “share problem set” menu where you will click or select the Google Classroom button.</a:t>
            </a:r>
          </a:p>
        </p:txBody>
      </p:sp>
      <p:sp>
        <p:nvSpPr>
          <p:cNvPr id="4" name="Slide Number Placeholder 3"/>
          <p:cNvSpPr>
            <a:spLocks noGrp="1"/>
          </p:cNvSpPr>
          <p:nvPr>
            <p:ph type="sldNum" sz="quarter" idx="5"/>
          </p:nvPr>
        </p:nvSpPr>
        <p:spPr/>
        <p:txBody>
          <a:bodyPr/>
          <a:lstStyle/>
          <a:p>
            <a:fld id="{E7A13862-9709-464C-B5EB-04A2359D0F4D}" type="slidenum">
              <a:rPr lang="en-US" smtClean="0"/>
              <a:t>25</a:t>
            </a:fld>
            <a:endParaRPr lang="en-US" dirty="0"/>
          </a:p>
        </p:txBody>
      </p:sp>
    </p:spTree>
    <p:extLst>
      <p:ext uri="{BB962C8B-B14F-4D97-AF65-F5344CB8AC3E}">
        <p14:creationId xmlns:p14="http://schemas.microsoft.com/office/powerpoint/2010/main" val="360171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Opens the Google classroom interface. Choose the class you wish to assign the problem to from the “choose class” drop down menu </a:t>
            </a:r>
          </a:p>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26</a:t>
            </a:fld>
            <a:endParaRPr lang="en-US" dirty="0"/>
          </a:p>
        </p:txBody>
      </p:sp>
    </p:spTree>
    <p:extLst>
      <p:ext uri="{BB962C8B-B14F-4D97-AF65-F5344CB8AC3E}">
        <p14:creationId xmlns:p14="http://schemas.microsoft.com/office/powerpoint/2010/main" val="815325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pick create assignment from the “choose action” drop down menu and click on or select the go button to open Google classrooms</a:t>
            </a:r>
          </a:p>
        </p:txBody>
      </p:sp>
      <p:sp>
        <p:nvSpPr>
          <p:cNvPr id="4" name="Slide Number Placeholder 3"/>
          <p:cNvSpPr>
            <a:spLocks noGrp="1"/>
          </p:cNvSpPr>
          <p:nvPr>
            <p:ph type="sldNum" sz="quarter" idx="5"/>
          </p:nvPr>
        </p:nvSpPr>
        <p:spPr/>
        <p:txBody>
          <a:bodyPr/>
          <a:lstStyle/>
          <a:p>
            <a:fld id="{E7A13862-9709-464C-B5EB-04A2359D0F4D}" type="slidenum">
              <a:rPr lang="en-US" smtClean="0"/>
              <a:t>27</a:t>
            </a:fld>
            <a:endParaRPr lang="en-US" dirty="0"/>
          </a:p>
        </p:txBody>
      </p:sp>
    </p:spTree>
    <p:extLst>
      <p:ext uri="{BB962C8B-B14F-4D97-AF65-F5344CB8AC3E}">
        <p14:creationId xmlns:p14="http://schemas.microsoft.com/office/powerpoint/2010/main" val="1736133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the set is assigned to the students in your class, and will show up as assigned in google classroom. </a:t>
            </a:r>
          </a:p>
        </p:txBody>
      </p:sp>
      <p:sp>
        <p:nvSpPr>
          <p:cNvPr id="4" name="Slide Number Placeholder 3"/>
          <p:cNvSpPr>
            <a:spLocks noGrp="1"/>
          </p:cNvSpPr>
          <p:nvPr>
            <p:ph type="sldNum" sz="quarter" idx="5"/>
          </p:nvPr>
        </p:nvSpPr>
        <p:spPr/>
        <p:txBody>
          <a:bodyPr/>
          <a:lstStyle/>
          <a:p>
            <a:fld id="{E7A13862-9709-464C-B5EB-04A2359D0F4D}" type="slidenum">
              <a:rPr lang="en-US" smtClean="0"/>
              <a:t>28</a:t>
            </a:fld>
            <a:endParaRPr lang="en-US" dirty="0"/>
          </a:p>
        </p:txBody>
      </p:sp>
    </p:spTree>
    <p:extLst>
      <p:ext uri="{BB962C8B-B14F-4D97-AF65-F5344CB8AC3E}">
        <p14:creationId xmlns:p14="http://schemas.microsoft.com/office/powerpoint/2010/main" val="190655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student will then see the assignment in their Google Classroom dashboard. Like any assignment they will click or select it to go to that specific assignment in Google Classrooms.</a:t>
            </a:r>
          </a:p>
        </p:txBody>
      </p:sp>
      <p:sp>
        <p:nvSpPr>
          <p:cNvPr id="4" name="Slide Number Placeholder 3"/>
          <p:cNvSpPr>
            <a:spLocks noGrp="1"/>
          </p:cNvSpPr>
          <p:nvPr>
            <p:ph type="sldNum" sz="quarter" idx="5"/>
          </p:nvPr>
        </p:nvSpPr>
        <p:spPr/>
        <p:txBody>
          <a:bodyPr/>
          <a:lstStyle/>
          <a:p>
            <a:fld id="{E7A13862-9709-464C-B5EB-04A2359D0F4D}" type="slidenum">
              <a:rPr lang="en-US" smtClean="0"/>
              <a:t>29</a:t>
            </a:fld>
            <a:endParaRPr lang="en-US" dirty="0"/>
          </a:p>
        </p:txBody>
      </p:sp>
    </p:spTree>
    <p:extLst>
      <p:ext uri="{BB962C8B-B14F-4D97-AF65-F5344CB8AC3E}">
        <p14:creationId xmlns:p14="http://schemas.microsoft.com/office/powerpoint/2010/main" val="294869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will click or select the assignment to start open it in Mathshare</a:t>
            </a:r>
          </a:p>
        </p:txBody>
      </p:sp>
      <p:sp>
        <p:nvSpPr>
          <p:cNvPr id="4" name="Slide Number Placeholder 3"/>
          <p:cNvSpPr>
            <a:spLocks noGrp="1"/>
          </p:cNvSpPr>
          <p:nvPr>
            <p:ph type="sldNum" sz="quarter" idx="5"/>
          </p:nvPr>
        </p:nvSpPr>
        <p:spPr/>
        <p:txBody>
          <a:bodyPr/>
          <a:lstStyle/>
          <a:p>
            <a:fld id="{E7A13862-9709-464C-B5EB-04A2359D0F4D}" type="slidenum">
              <a:rPr lang="en-US" smtClean="0"/>
              <a:t>30</a:t>
            </a:fld>
            <a:endParaRPr lang="en-US" dirty="0"/>
          </a:p>
        </p:txBody>
      </p:sp>
    </p:spTree>
    <p:extLst>
      <p:ext uri="{BB962C8B-B14F-4D97-AF65-F5344CB8AC3E}">
        <p14:creationId xmlns:p14="http://schemas.microsoft.com/office/powerpoint/2010/main" val="2560614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 Mathshare they can click or select the problem to begin solve it. </a:t>
            </a:r>
          </a:p>
        </p:txBody>
      </p:sp>
      <p:sp>
        <p:nvSpPr>
          <p:cNvPr id="4" name="Slide Number Placeholder 3"/>
          <p:cNvSpPr>
            <a:spLocks noGrp="1"/>
          </p:cNvSpPr>
          <p:nvPr>
            <p:ph type="sldNum" sz="quarter" idx="5"/>
          </p:nvPr>
        </p:nvSpPr>
        <p:spPr/>
        <p:txBody>
          <a:bodyPr/>
          <a:lstStyle/>
          <a:p>
            <a:fld id="{E7A13862-9709-464C-B5EB-04A2359D0F4D}" type="slidenum">
              <a:rPr lang="en-US" smtClean="0"/>
              <a:t>31</a:t>
            </a:fld>
            <a:endParaRPr lang="en-US" dirty="0"/>
          </a:p>
        </p:txBody>
      </p:sp>
    </p:spTree>
    <p:extLst>
      <p:ext uri="{BB962C8B-B14F-4D97-AF65-F5344CB8AC3E}">
        <p14:creationId xmlns:p14="http://schemas.microsoft.com/office/powerpoint/2010/main" val="2223911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do so it will open the problem that you created as the teacher </a:t>
            </a:r>
          </a:p>
        </p:txBody>
      </p:sp>
      <p:sp>
        <p:nvSpPr>
          <p:cNvPr id="4" name="Slide Number Placeholder 3"/>
          <p:cNvSpPr>
            <a:spLocks noGrp="1"/>
          </p:cNvSpPr>
          <p:nvPr>
            <p:ph type="sldNum" sz="quarter" idx="5"/>
          </p:nvPr>
        </p:nvSpPr>
        <p:spPr/>
        <p:txBody>
          <a:bodyPr/>
          <a:lstStyle/>
          <a:p>
            <a:fld id="{E7A13862-9709-464C-B5EB-04A2359D0F4D}" type="slidenum">
              <a:rPr lang="en-US" smtClean="0"/>
              <a:t>32</a:t>
            </a:fld>
            <a:endParaRPr lang="en-US" dirty="0"/>
          </a:p>
        </p:txBody>
      </p:sp>
    </p:spTree>
    <p:extLst>
      <p:ext uri="{BB962C8B-B14F-4D97-AF65-F5344CB8AC3E}">
        <p14:creationId xmlns:p14="http://schemas.microsoft.com/office/powerpoint/2010/main" val="2751250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student will go through adding their steps until they are done. They will click or select the finish button to go back to the problem page where they can share their answer. </a:t>
            </a:r>
          </a:p>
        </p:txBody>
      </p:sp>
      <p:sp>
        <p:nvSpPr>
          <p:cNvPr id="4" name="Slide Number Placeholder 3"/>
          <p:cNvSpPr>
            <a:spLocks noGrp="1"/>
          </p:cNvSpPr>
          <p:nvPr>
            <p:ph type="sldNum" sz="quarter" idx="5"/>
          </p:nvPr>
        </p:nvSpPr>
        <p:spPr/>
        <p:txBody>
          <a:bodyPr/>
          <a:lstStyle/>
          <a:p>
            <a:fld id="{E7A13862-9709-464C-B5EB-04A2359D0F4D}" type="slidenum">
              <a:rPr lang="en-US" smtClean="0"/>
              <a:t>33</a:t>
            </a:fld>
            <a:endParaRPr lang="en-US" dirty="0"/>
          </a:p>
        </p:txBody>
      </p:sp>
    </p:spTree>
    <p:extLst>
      <p:ext uri="{BB962C8B-B14F-4D97-AF65-F5344CB8AC3E}">
        <p14:creationId xmlns:p14="http://schemas.microsoft.com/office/powerpoint/2010/main" val="219206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makes it difficult to track students’ actual understanding of problems and concepts, and can lead to frustration and decreased confidence. </a:t>
            </a:r>
            <a:endParaRPr lang="en-US" dirty="0"/>
          </a:p>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6</a:t>
            </a:fld>
            <a:endParaRPr lang="en-US" dirty="0"/>
          </a:p>
        </p:txBody>
      </p:sp>
    </p:spTree>
    <p:extLst>
      <p:ext uri="{BB962C8B-B14F-4D97-AF65-F5344CB8AC3E}">
        <p14:creationId xmlns:p14="http://schemas.microsoft.com/office/powerpoint/2010/main" val="3980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click on or select the “share my answers” button to open the Google Classroom interface. </a:t>
            </a:r>
          </a:p>
        </p:txBody>
      </p:sp>
      <p:sp>
        <p:nvSpPr>
          <p:cNvPr id="4" name="Slide Number Placeholder 3"/>
          <p:cNvSpPr>
            <a:spLocks noGrp="1"/>
          </p:cNvSpPr>
          <p:nvPr>
            <p:ph type="sldNum" sz="quarter" idx="5"/>
          </p:nvPr>
        </p:nvSpPr>
        <p:spPr/>
        <p:txBody>
          <a:bodyPr/>
          <a:lstStyle/>
          <a:p>
            <a:fld id="{E7A13862-9709-464C-B5EB-04A2359D0F4D}" type="slidenum">
              <a:rPr lang="en-US" smtClean="0"/>
              <a:t>34</a:t>
            </a:fld>
            <a:endParaRPr lang="en-US" dirty="0"/>
          </a:p>
        </p:txBody>
      </p:sp>
    </p:spTree>
    <p:extLst>
      <p:ext uri="{BB962C8B-B14F-4D97-AF65-F5344CB8AC3E}">
        <p14:creationId xmlns:p14="http://schemas.microsoft.com/office/powerpoint/2010/main" val="3910414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click on or select the Google  classrooms button</a:t>
            </a:r>
          </a:p>
        </p:txBody>
      </p:sp>
      <p:sp>
        <p:nvSpPr>
          <p:cNvPr id="4" name="Slide Number Placeholder 3"/>
          <p:cNvSpPr>
            <a:spLocks noGrp="1"/>
          </p:cNvSpPr>
          <p:nvPr>
            <p:ph type="sldNum" sz="quarter" idx="5"/>
          </p:nvPr>
        </p:nvSpPr>
        <p:spPr/>
        <p:txBody>
          <a:bodyPr/>
          <a:lstStyle/>
          <a:p>
            <a:fld id="{E7A13862-9709-464C-B5EB-04A2359D0F4D}" type="slidenum">
              <a:rPr lang="en-US" smtClean="0"/>
              <a:t>35</a:t>
            </a:fld>
            <a:endParaRPr lang="en-US" dirty="0"/>
          </a:p>
        </p:txBody>
      </p:sp>
    </p:spTree>
    <p:extLst>
      <p:ext uri="{BB962C8B-B14F-4D97-AF65-F5344CB8AC3E}">
        <p14:creationId xmlns:p14="http://schemas.microsoft.com/office/powerpoint/2010/main" val="3103740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real-life example is a student who had severe math anxiety and an undiagnosed learning disability. Math was incredibly difficult for her, and when faced with a complex problem she didn’t know where to start. However, when presented with a sketchpad, she was able to draw out the problems, turning the math problem into an art problem and allowing her to fully understand concepts that would have been lost to her otherwise.  </a:t>
            </a:r>
            <a:endParaRPr lang="en-US"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36</a:t>
            </a:fld>
            <a:endParaRPr lang="en-US" dirty="0"/>
          </a:p>
        </p:txBody>
      </p:sp>
    </p:spTree>
    <p:extLst>
      <p:ext uri="{BB962C8B-B14F-4D97-AF65-F5344CB8AC3E}">
        <p14:creationId xmlns:p14="http://schemas.microsoft.com/office/powerpoint/2010/main" val="101394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023fa7992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023fa799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3205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 threw a lot of information at you so would like to use the last of our time today to answer questions that you might have. Go ahead and type in your questions in the Q&amp;A box and I’ll go through them. As always, thanks for joining us today and feel free to reach out after this with additional questions. </a:t>
            </a:r>
          </a:p>
        </p:txBody>
      </p:sp>
      <p:sp>
        <p:nvSpPr>
          <p:cNvPr id="4" name="Slide Number Placeholder 3"/>
          <p:cNvSpPr>
            <a:spLocks noGrp="1"/>
          </p:cNvSpPr>
          <p:nvPr>
            <p:ph type="sldNum" sz="quarter" idx="5"/>
          </p:nvPr>
        </p:nvSpPr>
        <p:spPr/>
        <p:txBody>
          <a:bodyPr/>
          <a:lstStyle/>
          <a:p>
            <a:fld id="{E7A13862-9709-464C-B5EB-04A2359D0F4D}" type="slidenum">
              <a:rPr lang="en-US" smtClean="0"/>
              <a:t>38</a:t>
            </a:fld>
            <a:endParaRPr lang="en-US" dirty="0"/>
          </a:p>
        </p:txBody>
      </p:sp>
    </p:spTree>
    <p:extLst>
      <p:ext uri="{BB962C8B-B14F-4D97-AF65-F5344CB8AC3E}">
        <p14:creationId xmlns:p14="http://schemas.microsoft.com/office/powerpoint/2010/main" val="282680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math EdTech market is quite large, with hundreds of tools designed to support students learning in a variety of ways. There are math games developed to help kids k-12 increase their time on task and master more complex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games can be used either as a supplementary tool (Prodigy, Splash Math) or can incorporate teacher’s problem sets in a fun interactive way (AdaptiveMind, Edgenuity).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math tutoring tools that can increase student engagement and confidence by giving academic help, enrichment, and strategies to solve equations (IXL, Mathspace, VirtualNerd) as well as tools that will solve the equation for a student (Photomath, QuickMath).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tools that focus on specific disciplines like Algebra  (Algebra Touch, Graspable Math, Get the Math) or Geometry (Geogebra, Sketchometry, Geometrypad) and tools that provide teachers with tools to help them create math curriculum (Stepping Stones 2.0) as well as grade students’ work (FreeMath).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biggest problems is that most of these tools are not accessible to students with disabilities to be able to interact with math in the ways that work for them.  </a:t>
            </a:r>
          </a:p>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7</a:t>
            </a:fld>
            <a:endParaRPr lang="en-US" dirty="0"/>
          </a:p>
        </p:txBody>
      </p:sp>
    </p:spTree>
    <p:extLst>
      <p:ext uri="{BB962C8B-B14F-4D97-AF65-F5344CB8AC3E}">
        <p14:creationId xmlns:p14="http://schemas.microsoft.com/office/powerpoint/2010/main" val="148160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13862-9709-464C-B5EB-04A2359D0F4D}" type="slidenum">
              <a:rPr lang="en-US" smtClean="0"/>
              <a:t>8</a:t>
            </a:fld>
            <a:endParaRPr lang="en-US" dirty="0"/>
          </a:p>
        </p:txBody>
      </p:sp>
    </p:spTree>
    <p:extLst>
      <p:ext uri="{BB962C8B-B14F-4D97-AF65-F5344CB8AC3E}">
        <p14:creationId xmlns:p14="http://schemas.microsoft.com/office/powerpoint/2010/main" val="356486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023fa799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023fa79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179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795d1992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795d1992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799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023fa79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023fa79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993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795d199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795d199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424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0" y="4343400"/>
            <a:ext cx="3352800" cy="2514600"/>
          </a:xfrm>
          <a:prstGeom prst="rect">
            <a:avLst/>
          </a:prstGeom>
          <a:solidFill>
            <a:schemeClr val="tx2">
              <a:lumMod val="90000"/>
              <a:lumOff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ok"/>
            </a:endParaRPr>
          </a:p>
        </p:txBody>
      </p:sp>
      <p:sp>
        <p:nvSpPr>
          <p:cNvPr id="5" name="Rectangle 4"/>
          <p:cNvSpPr/>
          <p:nvPr/>
        </p:nvSpPr>
        <p:spPr>
          <a:xfrm>
            <a:off x="508000" y="381000"/>
            <a:ext cx="11176000" cy="60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ok"/>
            </a:endParaRPr>
          </a:p>
        </p:txBody>
      </p:sp>
      <p:pic>
        <p:nvPicPr>
          <p:cNvPr id="6" name="Picture 13" title="Benetech logo, Technology Serving Humanity"/>
          <p:cNvPicPr>
            <a:picLocks noChangeAspect="1"/>
          </p:cNvPicPr>
          <p:nvPr/>
        </p:nvPicPr>
        <p:blipFill>
          <a:blip r:embed="rId2" cstate="print">
            <a:extLst>
              <a:ext uri="{28A0092B-C50C-407E-A947-70E740481C1C}">
                <a14:useLocalDpi xmlns:a14="http://schemas.microsoft.com/office/drawing/2010/main" val="0"/>
              </a:ext>
            </a:extLst>
          </a:blip>
          <a:srcRect l="17374" t="21111" r="18233" b="35556"/>
          <a:stretch>
            <a:fillRect/>
          </a:stretch>
        </p:blipFill>
        <p:spPr bwMode="auto">
          <a:xfrm>
            <a:off x="2235200" y="838200"/>
            <a:ext cx="762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000" y="4343400"/>
            <a:ext cx="2844800" cy="213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ok"/>
            </a:endParaRPr>
          </a:p>
        </p:txBody>
      </p:sp>
      <p:sp>
        <p:nvSpPr>
          <p:cNvPr id="8" name="Rectangle 7"/>
          <p:cNvSpPr/>
          <p:nvPr/>
        </p:nvSpPr>
        <p:spPr>
          <a:xfrm>
            <a:off x="508000" y="5410200"/>
            <a:ext cx="711200" cy="533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ok"/>
            </a:endParaRPr>
          </a:p>
        </p:txBody>
      </p:sp>
      <p:sp>
        <p:nvSpPr>
          <p:cNvPr id="9" name="Oval 8"/>
          <p:cNvSpPr/>
          <p:nvPr/>
        </p:nvSpPr>
        <p:spPr>
          <a:xfrm>
            <a:off x="1117600" y="5867400"/>
            <a:ext cx="812800" cy="609600"/>
          </a:xfrm>
          <a:prstGeom prst="ellipse">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ld"/>
              <a:cs typeface="Whitney Bold"/>
            </a:endParaRPr>
          </a:p>
        </p:txBody>
      </p:sp>
      <p:sp>
        <p:nvSpPr>
          <p:cNvPr id="10" name="Oval 9"/>
          <p:cNvSpPr/>
          <p:nvPr/>
        </p:nvSpPr>
        <p:spPr>
          <a:xfrm>
            <a:off x="3251200" y="3810000"/>
            <a:ext cx="812800" cy="6096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ld"/>
              <a:cs typeface="Whitney Bold"/>
            </a:endParaRPr>
          </a:p>
        </p:txBody>
      </p:sp>
      <p:sp>
        <p:nvSpPr>
          <p:cNvPr id="2" name="Title 1"/>
          <p:cNvSpPr>
            <a:spLocks noGrp="1"/>
          </p:cNvSpPr>
          <p:nvPr>
            <p:ph type="ctrTitle"/>
          </p:nvPr>
        </p:nvSpPr>
        <p:spPr>
          <a:xfrm>
            <a:off x="3556000" y="4978807"/>
            <a:ext cx="7721600" cy="646331"/>
          </a:xfrm>
        </p:spPr>
        <p:txBody>
          <a:bodyPr/>
          <a:lstStyle>
            <a:lvl1pPr algn="l">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556000" y="5641976"/>
            <a:ext cx="7721600" cy="461665"/>
          </a:xfrm>
        </p:spPr>
        <p:txBody>
          <a:bodyPr>
            <a:spAutoFit/>
          </a:bodyPr>
          <a:lstStyle>
            <a:lvl1pPr marL="0" indent="0" algn="l">
              <a:buNone/>
              <a:defRPr sz="2400" b="0" i="0">
                <a:solidFill>
                  <a:schemeClr val="tx1"/>
                </a:solidFill>
                <a:latin typeface="Whitney Medium"/>
                <a:cs typeface="Whitney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4488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05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nchor="t"/>
          <a:lstStyle>
            <a:lvl1pPr algn="l">
              <a:defRPr sz="40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6843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89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27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8716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326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11200" y="1524000"/>
            <a:ext cx="54864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1"/>
          </p:nvPr>
        </p:nvSpPr>
        <p:spPr>
          <a:xfrm>
            <a:off x="7010400" y="2971800"/>
            <a:ext cx="4775200" cy="3581400"/>
          </a:xfrm>
        </p:spPr>
        <p:txBody>
          <a:bodyPr rtlCol="0">
            <a:normAutofit/>
          </a:bodyPr>
          <a:lstStyle>
            <a:lvl1pPr>
              <a:buNone/>
              <a:defRPr/>
            </a:lvl1pPr>
          </a:lstStyle>
          <a:p>
            <a:pPr lvl="0"/>
            <a:r>
              <a:rPr lang="en-US" noProof="0" dirty="0"/>
              <a:t>Click icon to add picture</a:t>
            </a:r>
          </a:p>
        </p:txBody>
      </p:sp>
    </p:spTree>
    <p:extLst>
      <p:ext uri="{BB962C8B-B14F-4D97-AF65-F5344CB8AC3E}">
        <p14:creationId xmlns:p14="http://schemas.microsoft.com/office/powerpoint/2010/main" val="37139073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081502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1066800"/>
          </a:xfrm>
          <a:prstGeom prst="rect">
            <a:avLst/>
          </a:prstGeom>
          <a:solidFill>
            <a:srgbClr val="0022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ok"/>
            </a:endParaRPr>
          </a:p>
        </p:txBody>
      </p:sp>
      <p:grpSp>
        <p:nvGrpSpPr>
          <p:cNvPr id="1027" name="Group 11"/>
          <p:cNvGrpSpPr>
            <a:grpSpLocks/>
          </p:cNvGrpSpPr>
          <p:nvPr/>
        </p:nvGrpSpPr>
        <p:grpSpPr bwMode="auto">
          <a:xfrm>
            <a:off x="10886017" y="117475"/>
            <a:ext cx="948267" cy="769938"/>
            <a:chOff x="8123101" y="1006703"/>
            <a:chExt cx="711788" cy="770329"/>
          </a:xfrm>
        </p:grpSpPr>
        <p:pic>
          <p:nvPicPr>
            <p:cNvPr id="1031" name="Picture 9" title="Benetech logo"/>
            <p:cNvPicPr>
              <a:picLocks noChangeAspect="1"/>
            </p:cNvPicPr>
            <p:nvPr userDrawn="1"/>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59445" t="23334" r="21515" b="50000"/>
            <a:stretch>
              <a:fillRect/>
            </a:stretch>
          </p:blipFill>
          <p:spPr bwMode="auto">
            <a:xfrm>
              <a:off x="8123101" y="1006703"/>
              <a:ext cx="711788" cy="77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userDrawn="1"/>
          </p:nvSpPr>
          <p:spPr>
            <a:xfrm>
              <a:off x="8132634" y="1055941"/>
              <a:ext cx="691133" cy="690913"/>
            </a:xfrm>
            <a:prstGeom prst="ellipse">
              <a:avLst/>
            </a:prstGeom>
            <a:noFill/>
            <a:ln w="38100" cap="flat" cmpd="sng" algn="ctr">
              <a:solidFill>
                <a:srgbClr val="00225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Whitney Book"/>
              </a:endParaRPr>
            </a:p>
          </p:txBody>
        </p:sp>
      </p:grpSp>
      <p:sp>
        <p:nvSpPr>
          <p:cNvPr id="1028" name="Title Placeholder 1"/>
          <p:cNvSpPr>
            <a:spLocks noGrp="1"/>
          </p:cNvSpPr>
          <p:nvPr>
            <p:ph type="title"/>
          </p:nvPr>
        </p:nvSpPr>
        <p:spPr bwMode="white">
          <a:xfrm>
            <a:off x="414867" y="509589"/>
            <a:ext cx="100499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1029" name="Text Placeholder 2"/>
          <p:cNvSpPr>
            <a:spLocks noGrp="1"/>
          </p:cNvSpPr>
          <p:nvPr>
            <p:ph type="body" idx="1"/>
          </p:nvPr>
        </p:nvSpPr>
        <p:spPr bwMode="auto">
          <a:xfrm>
            <a:off x="406400" y="1600201"/>
            <a:ext cx="1127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10617200" y="6553200"/>
            <a:ext cx="1320800" cy="230188"/>
          </a:xfrm>
          <a:prstGeom prst="rect">
            <a:avLst/>
          </a:prstGeom>
          <a:noFill/>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defRPr/>
            </a:pPr>
            <a:r>
              <a:rPr lang="en-US" sz="900" dirty="0">
                <a:solidFill>
                  <a:srgbClr val="7F7F7F"/>
                </a:solidFill>
                <a:latin typeface="Whitney Semibold" charset="0"/>
              </a:rPr>
              <a:t>Page </a:t>
            </a:r>
            <a:fld id="{2B56DEE3-E79D-4D26-927F-0246B341044F}" type="slidenum">
              <a:rPr lang="en-US" sz="900" smtClean="0">
                <a:solidFill>
                  <a:srgbClr val="7F7F7F"/>
                </a:solidFill>
                <a:latin typeface="Whitney Semibold" charset="0"/>
              </a:rPr>
              <a:pPr algn="r" eaLnBrk="1" hangingPunct="1">
                <a:defRPr/>
              </a:pPr>
              <a:t>‹#›</a:t>
            </a:fld>
            <a:endParaRPr lang="en-US" sz="900" dirty="0">
              <a:solidFill>
                <a:srgbClr val="7F7F7F"/>
              </a:solidFill>
              <a:latin typeface="Whitney Semibold" charset="0"/>
            </a:endParaRPr>
          </a:p>
        </p:txBody>
      </p:sp>
    </p:spTree>
    <p:extLst>
      <p:ext uri="{BB962C8B-B14F-4D97-AF65-F5344CB8AC3E}">
        <p14:creationId xmlns:p14="http://schemas.microsoft.com/office/powerpoint/2010/main" val="235767851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txStyles>
    <p:titleStyle>
      <a:lvl1pPr algn="l" defTabSz="457200" rtl="0" eaLnBrk="1" fontAlgn="base" hangingPunct="1">
        <a:spcBef>
          <a:spcPct val="0"/>
        </a:spcBef>
        <a:spcAft>
          <a:spcPct val="0"/>
        </a:spcAft>
        <a:defRPr sz="2800" kern="1200">
          <a:solidFill>
            <a:schemeClr val="bg1"/>
          </a:solidFill>
          <a:latin typeface="Whitney Book"/>
          <a:ea typeface="MS PGothic" pitchFamily="34" charset="-128"/>
          <a:cs typeface="Whitney Book"/>
        </a:defRPr>
      </a:lvl1pPr>
      <a:lvl2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2pPr>
      <a:lvl3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3pPr>
      <a:lvl4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4pPr>
      <a:lvl5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5pPr>
      <a:lvl6pPr marL="457200" algn="l" defTabSz="457200" rtl="0" eaLnBrk="1" fontAlgn="base" hangingPunct="1">
        <a:spcBef>
          <a:spcPct val="0"/>
        </a:spcBef>
        <a:spcAft>
          <a:spcPct val="0"/>
        </a:spcAft>
        <a:defRPr sz="2800">
          <a:solidFill>
            <a:schemeClr val="bg1"/>
          </a:solidFill>
          <a:latin typeface="Whitney Book"/>
          <a:ea typeface="Whitney Book"/>
          <a:cs typeface="Whitney Book"/>
        </a:defRPr>
      </a:lvl6pPr>
      <a:lvl7pPr marL="914400" algn="l" defTabSz="457200" rtl="0" eaLnBrk="1" fontAlgn="base" hangingPunct="1">
        <a:spcBef>
          <a:spcPct val="0"/>
        </a:spcBef>
        <a:spcAft>
          <a:spcPct val="0"/>
        </a:spcAft>
        <a:defRPr sz="2800">
          <a:solidFill>
            <a:schemeClr val="bg1"/>
          </a:solidFill>
          <a:latin typeface="Whitney Book"/>
          <a:ea typeface="Whitney Book"/>
          <a:cs typeface="Whitney Book"/>
        </a:defRPr>
      </a:lvl7pPr>
      <a:lvl8pPr marL="1371600" algn="l" defTabSz="457200" rtl="0" eaLnBrk="1" fontAlgn="base" hangingPunct="1">
        <a:spcBef>
          <a:spcPct val="0"/>
        </a:spcBef>
        <a:spcAft>
          <a:spcPct val="0"/>
        </a:spcAft>
        <a:defRPr sz="2800">
          <a:solidFill>
            <a:schemeClr val="bg1"/>
          </a:solidFill>
          <a:latin typeface="Whitney Book"/>
          <a:ea typeface="Whitney Book"/>
          <a:cs typeface="Whitney Book"/>
        </a:defRPr>
      </a:lvl8pPr>
      <a:lvl9pPr marL="1828800" algn="l" defTabSz="457200" rtl="0" eaLnBrk="1" fontAlgn="base" hangingPunct="1">
        <a:spcBef>
          <a:spcPct val="0"/>
        </a:spcBef>
        <a:spcAft>
          <a:spcPct val="0"/>
        </a:spcAft>
        <a:defRPr sz="2800">
          <a:solidFill>
            <a:schemeClr val="bg1"/>
          </a:solidFill>
          <a:latin typeface="Whitney Book"/>
          <a:ea typeface="Whitney Book"/>
          <a:cs typeface="Whitney Book"/>
        </a:defRPr>
      </a:lvl9pPr>
    </p:titleStyle>
    <p:bodyStyle>
      <a:lvl1pPr marL="342900" indent="-342900" algn="l" defTabSz="457200" rtl="0" eaLnBrk="1" fontAlgn="base" hangingPunct="1">
        <a:spcBef>
          <a:spcPct val="0"/>
        </a:spcBef>
        <a:spcAft>
          <a:spcPts val="800"/>
        </a:spcAft>
        <a:buClr>
          <a:schemeClr val="accent1"/>
        </a:buClr>
        <a:buSzPct val="80000"/>
        <a:buFont typeface="Lucida Grande" charset="0"/>
        <a:buChar char="●"/>
        <a:defRPr sz="2400" kern="1200">
          <a:solidFill>
            <a:schemeClr val="tx1"/>
          </a:solidFill>
          <a:latin typeface="Whitney Book"/>
          <a:ea typeface="MS PGothic" pitchFamily="34" charset="-128"/>
          <a:cs typeface="Whitney Book"/>
        </a:defRPr>
      </a:lvl1pPr>
      <a:lvl2pPr marL="742950" indent="-285750" algn="l" defTabSz="457200" rtl="0" eaLnBrk="1" fontAlgn="base" hangingPunct="1">
        <a:spcBef>
          <a:spcPct val="0"/>
        </a:spcBef>
        <a:spcAft>
          <a:spcPts val="800"/>
        </a:spcAft>
        <a:buFont typeface="Arial" pitchFamily="34" charset="0"/>
        <a:buChar char="–"/>
        <a:defRPr sz="2000" kern="1200">
          <a:solidFill>
            <a:schemeClr val="tx1"/>
          </a:solidFill>
          <a:latin typeface="Whitney Book"/>
          <a:ea typeface="Whitney Book"/>
          <a:cs typeface="Whitney Book"/>
        </a:defRPr>
      </a:lvl2pPr>
      <a:lvl3pPr marL="11430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3pPr>
      <a:lvl4pPr marL="16002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4pPr>
      <a:lvl5pPr marL="20574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mathshare.benetech.or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LZTVdfzHMeif7YoYA" TargetMode="External"/><Relationship Id="rId7" Type="http://schemas.openxmlformats.org/officeDocument/2006/relationships/hyperlink" Target="https://drive.google.com/drive/folders/1wi19Sx20WOMo3nChzHbh8KwlIdvSs9gp?usp=sharing"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s://intercom.help/benetech/en" TargetMode="External"/><Relationship Id="rId5" Type="http://schemas.openxmlformats.org/officeDocument/2006/relationships/hyperlink" Target="https://www.youtube.com/channel/UCfgAVftyG4bdAepSzgZvTrQ" TargetMode="External"/><Relationship Id="rId4" Type="http://schemas.openxmlformats.org/officeDocument/2006/relationships/hyperlink" Target="https://benetech.box.com/s/f345tsmvf3yyswbhoezp0swsrwb04a9o"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1/relationships/webextension" Target="../webextensions/webextension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9D7D-2EC1-0B43-BBC3-0E6C970CFE9E}"/>
              </a:ext>
            </a:extLst>
          </p:cNvPr>
          <p:cNvSpPr>
            <a:spLocks noGrp="1"/>
          </p:cNvSpPr>
          <p:nvPr>
            <p:ph type="ctrTitle"/>
          </p:nvPr>
        </p:nvSpPr>
        <p:spPr/>
        <p:txBody>
          <a:bodyPr>
            <a:normAutofit fontScale="90000"/>
          </a:bodyPr>
          <a:lstStyle/>
          <a:p>
            <a:r>
              <a:rPr lang="en-US" b="1" dirty="0"/>
              <a:t>Making Math Accessible, One Step at a Time</a:t>
            </a:r>
            <a:endParaRPr lang="en-US" dirty="0"/>
          </a:p>
        </p:txBody>
      </p:sp>
      <p:sp>
        <p:nvSpPr>
          <p:cNvPr id="3" name="Subtitle 2">
            <a:extLst>
              <a:ext uri="{FF2B5EF4-FFF2-40B4-BE49-F238E27FC236}">
                <a16:creationId xmlns:a16="http://schemas.microsoft.com/office/drawing/2014/main" id="{48A2797D-24C8-0F47-9EF9-F35F85FD1F10}"/>
              </a:ext>
            </a:extLst>
          </p:cNvPr>
          <p:cNvSpPr>
            <a:spLocks noGrp="1"/>
          </p:cNvSpPr>
          <p:nvPr>
            <p:ph type="subTitle" idx="1"/>
          </p:nvPr>
        </p:nvSpPr>
        <p:spPr>
          <a:xfrm>
            <a:off x="3556000" y="5641976"/>
            <a:ext cx="7721600" cy="933589"/>
          </a:xfrm>
        </p:spPr>
        <p:txBody>
          <a:bodyPr/>
          <a:lstStyle/>
          <a:p>
            <a:r>
              <a:rPr lang="en-US" dirty="0"/>
              <a:t>Lisa Wadors Verne, PhD</a:t>
            </a:r>
          </a:p>
          <a:p>
            <a:r>
              <a:rPr lang="en-US" dirty="0"/>
              <a:t>Director of Education Research and Development</a:t>
            </a:r>
          </a:p>
        </p:txBody>
      </p:sp>
    </p:spTree>
    <p:extLst>
      <p:ext uri="{BB962C8B-B14F-4D97-AF65-F5344CB8AC3E}">
        <p14:creationId xmlns:p14="http://schemas.microsoft.com/office/powerpoint/2010/main" val="1285357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80689" y="223201"/>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dirty="0"/>
              <a:t>For Students Who Struggle With Math</a:t>
            </a:r>
            <a:endParaRPr dirty="0"/>
          </a:p>
        </p:txBody>
      </p:sp>
      <p:sp>
        <p:nvSpPr>
          <p:cNvPr id="66" name="Google Shape;66;p15"/>
          <p:cNvSpPr txBox="1"/>
          <p:nvPr/>
        </p:nvSpPr>
        <p:spPr>
          <a:xfrm>
            <a:off x="0" y="5306518"/>
            <a:ext cx="12192000" cy="1551482"/>
          </a:xfrm>
          <a:prstGeom prst="rect">
            <a:avLst/>
          </a:prstGeom>
          <a:solidFill>
            <a:srgbClr val="E69138"/>
          </a:solidFill>
          <a:ln>
            <a:noFill/>
          </a:ln>
        </p:spPr>
        <p:txBody>
          <a:bodyPr spcFirstLastPara="1" wrap="square" lIns="121900" tIns="121900" rIns="121900" bIns="121900" anchor="ctr" anchorCtr="0">
            <a:noAutofit/>
          </a:bodyPr>
          <a:lstStyle/>
          <a:p>
            <a:pPr algn="ctr"/>
            <a:r>
              <a:rPr lang="en" sz="4800" b="1" dirty="0">
                <a:solidFill>
                  <a:srgbClr val="FFFFFF"/>
                </a:solidFill>
                <a:latin typeface="Lato"/>
                <a:ea typeface="Lato"/>
                <a:cs typeface="Lato"/>
                <a:sym typeface="Lato"/>
              </a:rPr>
              <a:t>Mathshare makes math accessible</a:t>
            </a:r>
            <a:endParaRPr sz="4800" b="1" dirty="0">
              <a:solidFill>
                <a:srgbClr val="FFFFFF"/>
              </a:solidFill>
              <a:latin typeface="Lato"/>
              <a:ea typeface="Lato"/>
              <a:cs typeface="Lato"/>
              <a:sym typeface="Lato"/>
            </a:endParaRPr>
          </a:p>
        </p:txBody>
      </p:sp>
      <p:sp>
        <p:nvSpPr>
          <p:cNvPr id="67" name="Google Shape;67;p15"/>
          <p:cNvSpPr txBox="1"/>
          <p:nvPr/>
        </p:nvSpPr>
        <p:spPr>
          <a:xfrm>
            <a:off x="620533" y="2814100"/>
            <a:ext cx="2503200" cy="2080400"/>
          </a:xfrm>
          <a:prstGeom prst="rect">
            <a:avLst/>
          </a:prstGeom>
          <a:noFill/>
          <a:ln>
            <a:noFill/>
          </a:ln>
        </p:spPr>
        <p:txBody>
          <a:bodyPr spcFirstLastPara="1" wrap="square" lIns="121900" tIns="121900" rIns="121900" bIns="121900" anchor="t" anchorCtr="0">
            <a:noAutofit/>
          </a:bodyPr>
          <a:lstStyle/>
          <a:p>
            <a:pPr algn="ctr"/>
            <a:r>
              <a:rPr lang="en" sz="2400" b="1" dirty="0"/>
              <a:t>Seeing math</a:t>
            </a:r>
            <a:endParaRPr sz="2400" b="1" dirty="0"/>
          </a:p>
          <a:p>
            <a:pPr algn="ctr"/>
            <a:r>
              <a:rPr lang="en" sz="2400" dirty="0"/>
              <a:t> </a:t>
            </a:r>
            <a:endParaRPr sz="2400" dirty="0"/>
          </a:p>
          <a:p>
            <a:pPr algn="ctr"/>
            <a:r>
              <a:rPr lang="en" sz="2400" dirty="0"/>
              <a:t>highly visual</a:t>
            </a:r>
            <a:endParaRPr sz="2400" dirty="0"/>
          </a:p>
        </p:txBody>
      </p:sp>
      <p:sp>
        <p:nvSpPr>
          <p:cNvPr id="68" name="Google Shape;68;p15"/>
          <p:cNvSpPr txBox="1"/>
          <p:nvPr/>
        </p:nvSpPr>
        <p:spPr>
          <a:xfrm>
            <a:off x="3123733" y="2814100"/>
            <a:ext cx="2503200" cy="2080400"/>
          </a:xfrm>
          <a:prstGeom prst="rect">
            <a:avLst/>
          </a:prstGeom>
          <a:noFill/>
          <a:ln>
            <a:noFill/>
          </a:ln>
        </p:spPr>
        <p:txBody>
          <a:bodyPr spcFirstLastPara="1" wrap="square" lIns="121900" tIns="121900" rIns="121900" bIns="121900" anchor="t" anchorCtr="0">
            <a:noAutofit/>
          </a:bodyPr>
          <a:lstStyle/>
          <a:p>
            <a:pPr algn="ctr"/>
            <a:r>
              <a:rPr lang="en" sz="2400" b="1" dirty="0"/>
              <a:t>Writing math </a:t>
            </a:r>
            <a:endParaRPr sz="2400" b="1" dirty="0"/>
          </a:p>
          <a:p>
            <a:pPr algn="ctr"/>
            <a:endParaRPr sz="2400" dirty="0"/>
          </a:p>
          <a:p>
            <a:pPr algn="ctr"/>
            <a:r>
              <a:rPr lang="en" sz="2400" dirty="0"/>
              <a:t>requires fine visual-motor skills</a:t>
            </a:r>
            <a:endParaRPr sz="2400" dirty="0"/>
          </a:p>
        </p:txBody>
      </p:sp>
      <p:sp>
        <p:nvSpPr>
          <p:cNvPr id="69" name="Google Shape;69;p15"/>
          <p:cNvSpPr txBox="1"/>
          <p:nvPr/>
        </p:nvSpPr>
        <p:spPr>
          <a:xfrm>
            <a:off x="5626933" y="2814100"/>
            <a:ext cx="2503200" cy="2080400"/>
          </a:xfrm>
          <a:prstGeom prst="rect">
            <a:avLst/>
          </a:prstGeom>
          <a:noFill/>
          <a:ln>
            <a:noFill/>
          </a:ln>
        </p:spPr>
        <p:txBody>
          <a:bodyPr spcFirstLastPara="1" wrap="square" lIns="121900" tIns="121900" rIns="121900" bIns="121900" anchor="t" anchorCtr="0">
            <a:noAutofit/>
          </a:bodyPr>
          <a:lstStyle/>
          <a:p>
            <a:pPr algn="ctr"/>
            <a:r>
              <a:rPr lang="en" sz="2400" b="1" dirty="0"/>
              <a:t>Auditory learners </a:t>
            </a:r>
            <a:endParaRPr sz="2400" b="1" dirty="0"/>
          </a:p>
          <a:p>
            <a:pPr algn="ctr"/>
            <a:endParaRPr sz="2400" dirty="0"/>
          </a:p>
          <a:p>
            <a:pPr algn="ctr"/>
            <a:r>
              <a:rPr lang="en" sz="2400" dirty="0"/>
              <a:t>limited options (input &amp; output)</a:t>
            </a:r>
            <a:endParaRPr sz="2400" dirty="0"/>
          </a:p>
        </p:txBody>
      </p:sp>
      <p:sp>
        <p:nvSpPr>
          <p:cNvPr id="70" name="Google Shape;70;p15"/>
          <p:cNvSpPr txBox="1"/>
          <p:nvPr/>
        </p:nvSpPr>
        <p:spPr>
          <a:xfrm>
            <a:off x="8130133" y="2814100"/>
            <a:ext cx="3058000" cy="2080400"/>
          </a:xfrm>
          <a:prstGeom prst="rect">
            <a:avLst/>
          </a:prstGeom>
          <a:noFill/>
          <a:ln>
            <a:noFill/>
          </a:ln>
        </p:spPr>
        <p:txBody>
          <a:bodyPr spcFirstLastPara="1" wrap="square" lIns="121900" tIns="121900" rIns="121900" bIns="121900" anchor="t" anchorCtr="0">
            <a:noAutofit/>
          </a:bodyPr>
          <a:lstStyle/>
          <a:p>
            <a:pPr algn="ctr"/>
            <a:r>
              <a:rPr lang="en" sz="2400" b="1" dirty="0"/>
              <a:t>Cognitive processing</a:t>
            </a:r>
            <a:endParaRPr sz="2400" b="1" dirty="0"/>
          </a:p>
          <a:p>
            <a:pPr algn="ctr"/>
            <a:endParaRPr sz="2400" b="1" dirty="0"/>
          </a:p>
          <a:p>
            <a:pPr algn="ctr"/>
            <a:r>
              <a:rPr lang="en" sz="2400" dirty="0"/>
              <a:t>Working memory,</a:t>
            </a:r>
            <a:endParaRPr sz="2400" dirty="0"/>
          </a:p>
          <a:p>
            <a:pPr algn="ctr"/>
            <a:r>
              <a:rPr lang="en" sz="2400" dirty="0"/>
              <a:t>Attention required</a:t>
            </a:r>
            <a:endParaRPr sz="2400" dirty="0"/>
          </a:p>
          <a:p>
            <a:pPr algn="ctr"/>
            <a:r>
              <a:rPr lang="en" sz="2400" dirty="0"/>
              <a:t>Coherent thinking &amp; organization skills</a:t>
            </a:r>
            <a:endParaRPr sz="2400" dirty="0"/>
          </a:p>
        </p:txBody>
      </p:sp>
      <p:pic>
        <p:nvPicPr>
          <p:cNvPr id="71" name="Google Shape;71;p15" title="Icon of an eye"/>
          <p:cNvPicPr preferRelativeResize="0"/>
          <p:nvPr/>
        </p:nvPicPr>
        <p:blipFill>
          <a:blip r:embed="rId3">
            <a:alphaModFix/>
          </a:blip>
          <a:stretch>
            <a:fillRect/>
          </a:stretch>
        </p:blipFill>
        <p:spPr>
          <a:xfrm>
            <a:off x="1198067" y="1691367"/>
            <a:ext cx="1332300" cy="1332300"/>
          </a:xfrm>
          <a:prstGeom prst="rect">
            <a:avLst/>
          </a:prstGeom>
          <a:noFill/>
          <a:ln>
            <a:noFill/>
          </a:ln>
        </p:spPr>
      </p:pic>
      <p:pic>
        <p:nvPicPr>
          <p:cNvPr id="72" name="Google Shape;72;p15" title="Icon of a hand holding a pencil"/>
          <p:cNvPicPr preferRelativeResize="0"/>
          <p:nvPr/>
        </p:nvPicPr>
        <p:blipFill>
          <a:blip r:embed="rId4">
            <a:alphaModFix/>
          </a:blip>
          <a:stretch>
            <a:fillRect/>
          </a:stretch>
        </p:blipFill>
        <p:spPr>
          <a:xfrm>
            <a:off x="3778934" y="1720101"/>
            <a:ext cx="1071633" cy="1071633"/>
          </a:xfrm>
          <a:prstGeom prst="rect">
            <a:avLst/>
          </a:prstGeom>
          <a:noFill/>
          <a:ln>
            <a:noFill/>
          </a:ln>
        </p:spPr>
      </p:pic>
      <p:pic>
        <p:nvPicPr>
          <p:cNvPr id="73" name="Google Shape;73;p15" title="Icon of an ear hearing"/>
          <p:cNvPicPr preferRelativeResize="0"/>
          <p:nvPr/>
        </p:nvPicPr>
        <p:blipFill>
          <a:blip r:embed="rId5">
            <a:alphaModFix/>
          </a:blip>
          <a:stretch>
            <a:fillRect/>
          </a:stretch>
        </p:blipFill>
        <p:spPr>
          <a:xfrm>
            <a:off x="6416652" y="1850434"/>
            <a:ext cx="1071633" cy="1071633"/>
          </a:xfrm>
          <a:prstGeom prst="rect">
            <a:avLst/>
          </a:prstGeom>
          <a:noFill/>
          <a:ln>
            <a:noFill/>
          </a:ln>
        </p:spPr>
      </p:pic>
      <p:pic>
        <p:nvPicPr>
          <p:cNvPr id="74" name="Google Shape;74;p15" title="Icon of a head "/>
          <p:cNvPicPr preferRelativeResize="0"/>
          <p:nvPr/>
        </p:nvPicPr>
        <p:blipFill>
          <a:blip r:embed="rId6">
            <a:alphaModFix/>
          </a:blip>
          <a:stretch>
            <a:fillRect/>
          </a:stretch>
        </p:blipFill>
        <p:spPr>
          <a:xfrm>
            <a:off x="9143901" y="1850434"/>
            <a:ext cx="1071633" cy="1071633"/>
          </a:xfrm>
          <a:prstGeom prst="rect">
            <a:avLst/>
          </a:prstGeom>
          <a:noFill/>
          <a:ln>
            <a:noFill/>
          </a:ln>
        </p:spPr>
      </p:pic>
    </p:spTree>
    <p:extLst>
      <p:ext uri="{BB962C8B-B14F-4D97-AF65-F5344CB8AC3E}">
        <p14:creationId xmlns:p14="http://schemas.microsoft.com/office/powerpoint/2010/main" val="304665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214667" y="6400133"/>
            <a:ext cx="10520000" cy="310800"/>
          </a:xfrm>
          <a:prstGeom prst="rect">
            <a:avLst/>
          </a:prstGeom>
          <a:noFill/>
          <a:ln>
            <a:noFill/>
          </a:ln>
        </p:spPr>
        <p:txBody>
          <a:bodyPr spcFirstLastPara="1" wrap="square" lIns="121900" tIns="121900" rIns="121900" bIns="121900" anchor="t" anchorCtr="0">
            <a:noAutofit/>
          </a:bodyPr>
          <a:lstStyle/>
          <a:p>
            <a:r>
              <a:rPr lang="en" sz="1200" dirty="0">
                <a:solidFill>
                  <a:srgbClr val="FFFFFF"/>
                </a:solidFill>
              </a:rPr>
              <a:t>Source: https://www.pinterest.com/pin/147844800242181041/</a:t>
            </a:r>
            <a:endParaRPr sz="1200" dirty="0">
              <a:solidFill>
                <a:srgbClr val="FFFFFF"/>
              </a:solidFill>
            </a:endParaRPr>
          </a:p>
        </p:txBody>
      </p:sp>
      <p:pic>
        <p:nvPicPr>
          <p:cNvPr id="80" name="Google Shape;80;p16" descr="Screen shot of an Algebra worksheet with 6 equtions that ask a student to solve for x." title="Algebra Worksheet"/>
          <p:cNvPicPr preferRelativeResize="0"/>
          <p:nvPr/>
        </p:nvPicPr>
        <p:blipFill rotWithShape="1">
          <a:blip r:embed="rId3">
            <a:alphaModFix/>
          </a:blip>
          <a:srcRect t="12777" b="48896"/>
          <a:stretch/>
        </p:blipFill>
        <p:spPr>
          <a:xfrm>
            <a:off x="139601" y="122100"/>
            <a:ext cx="11912800" cy="5911733"/>
          </a:xfrm>
          <a:prstGeom prst="rect">
            <a:avLst/>
          </a:prstGeom>
          <a:noFill/>
          <a:ln>
            <a:noFill/>
          </a:ln>
        </p:spPr>
      </p:pic>
    </p:spTree>
    <p:extLst>
      <p:ext uri="{BB962C8B-B14F-4D97-AF65-F5344CB8AC3E}">
        <p14:creationId xmlns:p14="http://schemas.microsoft.com/office/powerpoint/2010/main" val="1051067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Our Vision</a:t>
            </a:r>
            <a:endParaRPr dirty="0"/>
          </a:p>
        </p:txBody>
      </p:sp>
      <p:sp>
        <p:nvSpPr>
          <p:cNvPr id="97" name="Google Shape;97;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spcAft>
                <a:spcPts val="2133"/>
              </a:spcAft>
              <a:buNone/>
            </a:pPr>
            <a:r>
              <a:rPr lang="en" dirty="0"/>
              <a:t>An inclusive tool that helps students share and organize their thinking</a:t>
            </a:r>
            <a:endParaRPr dirty="0"/>
          </a:p>
        </p:txBody>
      </p:sp>
      <p:sp>
        <p:nvSpPr>
          <p:cNvPr id="98" name="Google Shape;98;p19"/>
          <p:cNvSpPr txBox="1"/>
          <p:nvPr/>
        </p:nvSpPr>
        <p:spPr>
          <a:xfrm>
            <a:off x="884767" y="4701033"/>
            <a:ext cx="2645600" cy="1587200"/>
          </a:xfrm>
          <a:prstGeom prst="rect">
            <a:avLst/>
          </a:prstGeom>
          <a:noFill/>
          <a:ln>
            <a:noFill/>
          </a:ln>
        </p:spPr>
        <p:txBody>
          <a:bodyPr spcFirstLastPara="1" wrap="square" lIns="121900" tIns="121900" rIns="121900" bIns="121900" anchor="t" anchorCtr="0">
            <a:noAutofit/>
          </a:bodyPr>
          <a:lstStyle/>
          <a:p>
            <a:pPr algn="ctr"/>
            <a:r>
              <a:rPr lang="en" sz="2400" dirty="0"/>
              <a:t>Helping teachers work one on one with students in a blended and inclusive classroom</a:t>
            </a:r>
            <a:endParaRPr sz="2400" dirty="0"/>
          </a:p>
        </p:txBody>
      </p:sp>
      <p:sp>
        <p:nvSpPr>
          <p:cNvPr id="99" name="Google Shape;99;p19"/>
          <p:cNvSpPr txBox="1"/>
          <p:nvPr/>
        </p:nvSpPr>
        <p:spPr>
          <a:xfrm>
            <a:off x="4792867" y="4701033"/>
            <a:ext cx="2645600" cy="1587200"/>
          </a:xfrm>
          <a:prstGeom prst="rect">
            <a:avLst/>
          </a:prstGeom>
          <a:noFill/>
          <a:ln>
            <a:noFill/>
          </a:ln>
        </p:spPr>
        <p:txBody>
          <a:bodyPr spcFirstLastPara="1" wrap="square" lIns="121900" tIns="121900" rIns="121900" bIns="121900" anchor="t" anchorCtr="0">
            <a:noAutofit/>
          </a:bodyPr>
          <a:lstStyle/>
          <a:p>
            <a:pPr algn="ctr"/>
            <a:r>
              <a:rPr lang="en" sz="2400" dirty="0"/>
              <a:t>Students working independently at home, on the bus, or at school</a:t>
            </a:r>
            <a:endParaRPr sz="2400" dirty="0"/>
          </a:p>
        </p:txBody>
      </p:sp>
      <p:sp>
        <p:nvSpPr>
          <p:cNvPr id="100" name="Google Shape;100;p19"/>
          <p:cNvSpPr txBox="1"/>
          <p:nvPr/>
        </p:nvSpPr>
        <p:spPr>
          <a:xfrm>
            <a:off x="8700967" y="4701033"/>
            <a:ext cx="2645600" cy="1587200"/>
          </a:xfrm>
          <a:prstGeom prst="rect">
            <a:avLst/>
          </a:prstGeom>
          <a:noFill/>
          <a:ln>
            <a:noFill/>
          </a:ln>
        </p:spPr>
        <p:txBody>
          <a:bodyPr spcFirstLastPara="1" wrap="square" lIns="121900" tIns="121900" rIns="121900" bIns="121900" anchor="t" anchorCtr="0">
            <a:noAutofit/>
          </a:bodyPr>
          <a:lstStyle/>
          <a:p>
            <a:pPr algn="ctr"/>
            <a:r>
              <a:rPr lang="en" sz="2400" dirty="0"/>
              <a:t>Embedded within existing and new digital curriculum</a:t>
            </a:r>
            <a:endParaRPr sz="2400" dirty="0"/>
          </a:p>
        </p:txBody>
      </p:sp>
      <p:pic>
        <p:nvPicPr>
          <p:cNvPr id="101" name="Google Shape;101;p19" descr="Photo of two computer screens displaying a digital textbook"/>
          <p:cNvPicPr preferRelativeResize="0"/>
          <p:nvPr/>
        </p:nvPicPr>
        <p:blipFill>
          <a:blip r:embed="rId3">
            <a:alphaModFix/>
          </a:blip>
          <a:stretch>
            <a:fillRect/>
          </a:stretch>
        </p:blipFill>
        <p:spPr>
          <a:xfrm>
            <a:off x="8828200" y="2653967"/>
            <a:ext cx="2391149" cy="1808700"/>
          </a:xfrm>
          <a:prstGeom prst="rect">
            <a:avLst/>
          </a:prstGeom>
          <a:noFill/>
          <a:ln>
            <a:noFill/>
          </a:ln>
        </p:spPr>
      </p:pic>
      <p:pic>
        <p:nvPicPr>
          <p:cNvPr id="102" name="Google Shape;102;p19" descr="Photo of students working together at a desk"/>
          <p:cNvPicPr preferRelativeResize="0"/>
          <p:nvPr/>
        </p:nvPicPr>
        <p:blipFill rotWithShape="1">
          <a:blip r:embed="rId4">
            <a:alphaModFix/>
          </a:blip>
          <a:srcRect t="4086" r="27771" b="4688"/>
          <a:stretch/>
        </p:blipFill>
        <p:spPr>
          <a:xfrm>
            <a:off x="1085667" y="2689141"/>
            <a:ext cx="2446999" cy="1738368"/>
          </a:xfrm>
          <a:prstGeom prst="rect">
            <a:avLst/>
          </a:prstGeom>
          <a:noFill/>
          <a:ln>
            <a:noFill/>
          </a:ln>
        </p:spPr>
      </p:pic>
      <p:pic>
        <p:nvPicPr>
          <p:cNvPr id="103" name="Google Shape;103;p19" descr="Photo of a student in a wheelchair holding a tablet"/>
          <p:cNvPicPr preferRelativeResize="0"/>
          <p:nvPr/>
        </p:nvPicPr>
        <p:blipFill rotWithShape="1">
          <a:blip r:embed="rId5">
            <a:alphaModFix/>
          </a:blip>
          <a:srcRect l="11347"/>
          <a:stretch/>
        </p:blipFill>
        <p:spPr>
          <a:xfrm>
            <a:off x="4909468" y="2689134"/>
            <a:ext cx="2310625" cy="1738367"/>
          </a:xfrm>
          <a:prstGeom prst="rect">
            <a:avLst/>
          </a:prstGeom>
          <a:noFill/>
          <a:ln>
            <a:noFill/>
          </a:ln>
        </p:spPr>
      </p:pic>
    </p:spTree>
    <p:extLst>
      <p:ext uri="{BB962C8B-B14F-4D97-AF65-F5344CB8AC3E}">
        <p14:creationId xmlns:p14="http://schemas.microsoft.com/office/powerpoint/2010/main" val="11979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How Mathshare Works</a:t>
            </a:r>
            <a:endParaRPr/>
          </a:p>
        </p:txBody>
      </p:sp>
      <p:sp>
        <p:nvSpPr>
          <p:cNvPr id="118" name="Google Shape;118;p21"/>
          <p:cNvSpPr txBox="1">
            <a:spLocks noGrp="1"/>
          </p:cNvSpPr>
          <p:nvPr>
            <p:ph type="body" idx="1"/>
          </p:nvPr>
        </p:nvSpPr>
        <p:spPr>
          <a:xfrm>
            <a:off x="415600" y="1536633"/>
            <a:ext cx="4946800" cy="45552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Separate thinking into discrete steps</a:t>
            </a:r>
            <a:endParaRPr dirty="0"/>
          </a:p>
          <a:p>
            <a:r>
              <a:rPr lang="en" dirty="0"/>
              <a:t>Dedicated place to explain thinking</a:t>
            </a:r>
            <a:endParaRPr dirty="0"/>
          </a:p>
          <a:p>
            <a:pPr indent="0">
              <a:spcBef>
                <a:spcPts val="2133"/>
              </a:spcBef>
              <a:buNone/>
            </a:pPr>
            <a:endParaRPr dirty="0"/>
          </a:p>
          <a:p>
            <a:pPr>
              <a:spcBef>
                <a:spcPts val="2133"/>
              </a:spcBef>
            </a:pPr>
            <a:r>
              <a:rPr lang="en" dirty="0"/>
              <a:t>Integrated math tools and sketchpad</a:t>
            </a:r>
            <a:endParaRPr dirty="0"/>
          </a:p>
          <a:p>
            <a:pPr marL="0" indent="0">
              <a:spcBef>
                <a:spcPts val="2133"/>
              </a:spcBef>
              <a:buNone/>
            </a:pPr>
            <a:endParaRPr dirty="0"/>
          </a:p>
          <a:p>
            <a:pPr marL="0" indent="0">
              <a:spcBef>
                <a:spcPts val="2133"/>
              </a:spcBef>
              <a:spcAft>
                <a:spcPts val="2133"/>
              </a:spcAft>
              <a:buNone/>
            </a:pPr>
            <a:endParaRPr dirty="0"/>
          </a:p>
        </p:txBody>
      </p:sp>
      <p:pic>
        <p:nvPicPr>
          <p:cNvPr id="119" name="Google Shape;119;p21" title="screenshot of multiple steps in Mathshare"/>
          <p:cNvPicPr preferRelativeResize="0"/>
          <p:nvPr/>
        </p:nvPicPr>
        <p:blipFill rotWithShape="1">
          <a:blip r:embed="rId3">
            <a:alphaModFix/>
          </a:blip>
          <a:srcRect l="7930" t="12877" r="30211" b="69979"/>
          <a:stretch/>
        </p:blipFill>
        <p:spPr>
          <a:xfrm>
            <a:off x="5531101" y="1669401"/>
            <a:ext cx="6447665" cy="1602031"/>
          </a:xfrm>
          <a:prstGeom prst="rect">
            <a:avLst/>
          </a:prstGeom>
          <a:noFill/>
          <a:ln w="38100" cap="flat" cmpd="sng">
            <a:solidFill>
              <a:srgbClr val="666666"/>
            </a:solidFill>
            <a:prstDash val="solid"/>
            <a:round/>
            <a:headEnd type="none" w="sm" len="sm"/>
            <a:tailEnd type="none" w="sm" len="sm"/>
          </a:ln>
        </p:spPr>
      </p:pic>
      <p:pic>
        <p:nvPicPr>
          <p:cNvPr id="120" name="Google Shape;120;p21" title="screenshot of math editor"/>
          <p:cNvPicPr preferRelativeResize="0"/>
          <p:nvPr/>
        </p:nvPicPr>
        <p:blipFill rotWithShape="1">
          <a:blip r:embed="rId3">
            <a:alphaModFix/>
          </a:blip>
          <a:srcRect l="4045" t="44039" r="30065" b="22438"/>
          <a:stretch/>
        </p:blipFill>
        <p:spPr>
          <a:xfrm>
            <a:off x="5531101" y="3608004"/>
            <a:ext cx="6447665" cy="2940901"/>
          </a:xfrm>
          <a:prstGeom prst="rect">
            <a:avLst/>
          </a:prstGeom>
          <a:noFill/>
          <a:ln w="381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132092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Get Started</a:t>
            </a:r>
            <a:endParaRPr dirty="0"/>
          </a:p>
        </p:txBody>
      </p:sp>
      <p:sp>
        <p:nvSpPr>
          <p:cNvPr id="115" name="Google Shape;115;p21"/>
          <p:cNvSpPr txBox="1">
            <a:spLocks noGrp="1"/>
          </p:cNvSpPr>
          <p:nvPr>
            <p:ph type="body" idx="1"/>
          </p:nvPr>
        </p:nvSpPr>
        <p:spPr>
          <a:xfrm>
            <a:off x="415600" y="1909267"/>
            <a:ext cx="11360800" cy="41824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gn="ctr">
              <a:buNone/>
            </a:pPr>
            <a:r>
              <a:rPr lang="en" sz="3200" dirty="0"/>
              <a:t>Go to </a:t>
            </a:r>
            <a:r>
              <a:rPr lang="en" sz="3200" u="sng" dirty="0">
                <a:solidFill>
                  <a:schemeClr val="hlink"/>
                </a:solidFill>
                <a:hlinkClick r:id="rId3"/>
              </a:rPr>
              <a:t>mathshare.benetech.org</a:t>
            </a:r>
            <a:endParaRPr dirty="0"/>
          </a:p>
          <a:p>
            <a:pPr>
              <a:spcBef>
                <a:spcPts val="2133"/>
              </a:spcBef>
            </a:pPr>
            <a:r>
              <a:rPr lang="en" dirty="0"/>
              <a:t>Google and Microsoft sign-in optional</a:t>
            </a:r>
            <a:endParaRPr dirty="0"/>
          </a:p>
          <a:p>
            <a:r>
              <a:rPr lang="en" dirty="0"/>
              <a:t>Google Classroom and Microsoft Teams Integration</a:t>
            </a:r>
            <a:endParaRPr dirty="0"/>
          </a:p>
          <a:p>
            <a:pPr marL="0" indent="0">
              <a:spcBef>
                <a:spcPts val="2133"/>
              </a:spcBef>
              <a:buNone/>
            </a:pPr>
            <a:br>
              <a:rPr lang="en" dirty="0"/>
            </a:br>
            <a:endParaRPr dirty="0"/>
          </a:p>
          <a:p>
            <a:pPr>
              <a:spcBef>
                <a:spcPts val="2133"/>
              </a:spcBef>
            </a:pPr>
            <a:r>
              <a:rPr lang="en" dirty="0"/>
              <a:t>Free for educators, parents, and students.</a:t>
            </a:r>
            <a:endParaRPr dirty="0"/>
          </a:p>
          <a:p>
            <a:pPr marL="0" indent="0">
              <a:spcBef>
                <a:spcPts val="2133"/>
              </a:spcBef>
              <a:spcAft>
                <a:spcPts val="2133"/>
              </a:spcAft>
              <a:buNone/>
            </a:pPr>
            <a:endParaRPr dirty="0"/>
          </a:p>
        </p:txBody>
      </p:sp>
      <p:pic>
        <p:nvPicPr>
          <p:cNvPr id="116" name="Google Shape;116;p21" title="Google Classroom logo"/>
          <p:cNvPicPr preferRelativeResize="0"/>
          <p:nvPr/>
        </p:nvPicPr>
        <p:blipFill>
          <a:blip r:embed="rId4">
            <a:alphaModFix/>
          </a:blip>
          <a:stretch>
            <a:fillRect/>
          </a:stretch>
        </p:blipFill>
        <p:spPr>
          <a:xfrm>
            <a:off x="1766504" y="3848889"/>
            <a:ext cx="975600" cy="847433"/>
          </a:xfrm>
          <a:prstGeom prst="rect">
            <a:avLst/>
          </a:prstGeom>
          <a:noFill/>
          <a:ln>
            <a:noFill/>
          </a:ln>
        </p:spPr>
      </p:pic>
      <p:pic>
        <p:nvPicPr>
          <p:cNvPr id="117" name="Google Shape;117;p21" title="Microsoft teams logo"/>
          <p:cNvPicPr preferRelativeResize="0"/>
          <p:nvPr/>
        </p:nvPicPr>
        <p:blipFill rotWithShape="1">
          <a:blip r:embed="rId5">
            <a:alphaModFix/>
          </a:blip>
          <a:srcRect l="20386" t="24074" r="19933" b="22804"/>
          <a:stretch/>
        </p:blipFill>
        <p:spPr>
          <a:xfrm>
            <a:off x="5068864" y="3838433"/>
            <a:ext cx="975600" cy="868376"/>
          </a:xfrm>
          <a:prstGeom prst="rect">
            <a:avLst/>
          </a:prstGeom>
          <a:noFill/>
          <a:ln>
            <a:noFill/>
          </a:ln>
        </p:spPr>
      </p:pic>
    </p:spTree>
    <p:extLst>
      <p:ext uri="{BB962C8B-B14F-4D97-AF65-F5344CB8AC3E}">
        <p14:creationId xmlns:p14="http://schemas.microsoft.com/office/powerpoint/2010/main" val="91966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5C1A-7901-2842-89A4-D8F51E349F21}"/>
              </a:ext>
            </a:extLst>
          </p:cNvPr>
          <p:cNvSpPr>
            <a:spLocks noGrp="1"/>
          </p:cNvSpPr>
          <p:nvPr>
            <p:ph type="title"/>
          </p:nvPr>
        </p:nvSpPr>
        <p:spPr/>
        <p:txBody>
          <a:bodyPr/>
          <a:lstStyle/>
          <a:p>
            <a:r>
              <a:rPr lang="en-US" dirty="0"/>
              <a:t>The Mathshare Dashboard</a:t>
            </a:r>
          </a:p>
        </p:txBody>
      </p:sp>
      <p:pic>
        <p:nvPicPr>
          <p:cNvPr id="5" name="Content Placeholder 4" descr="Screen shot of the problem creating page and sample problem page in Mathshare" title="Mathshare Create Problem">
            <a:extLst>
              <a:ext uri="{FF2B5EF4-FFF2-40B4-BE49-F238E27FC236}">
                <a16:creationId xmlns:a16="http://schemas.microsoft.com/office/drawing/2014/main" id="{FBEDCA2F-76B3-9246-8FE3-77ADB0EA5CA2}"/>
              </a:ext>
            </a:extLst>
          </p:cNvPr>
          <p:cNvPicPr>
            <a:picLocks noGrp="1" noChangeAspect="1"/>
          </p:cNvPicPr>
          <p:nvPr>
            <p:ph idx="1"/>
          </p:nvPr>
        </p:nvPicPr>
        <p:blipFill>
          <a:blip r:embed="rId3"/>
          <a:stretch>
            <a:fillRect/>
          </a:stretch>
        </p:blipFill>
        <p:spPr>
          <a:xfrm>
            <a:off x="2416201" y="1600200"/>
            <a:ext cx="7257998" cy="4525963"/>
          </a:xfrm>
        </p:spPr>
      </p:pic>
    </p:spTree>
    <p:extLst>
      <p:ext uri="{BB962C8B-B14F-4D97-AF65-F5344CB8AC3E}">
        <p14:creationId xmlns:p14="http://schemas.microsoft.com/office/powerpoint/2010/main" val="52412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5C1A-7901-2842-89A4-D8F51E349F21}"/>
              </a:ext>
            </a:extLst>
          </p:cNvPr>
          <p:cNvSpPr>
            <a:spLocks noGrp="1"/>
          </p:cNvSpPr>
          <p:nvPr>
            <p:ph type="title"/>
          </p:nvPr>
        </p:nvSpPr>
        <p:spPr/>
        <p:txBody>
          <a:bodyPr/>
          <a:lstStyle/>
          <a:p>
            <a:r>
              <a:rPr lang="en-US" dirty="0"/>
              <a:t>The Mathshare Dashboard</a:t>
            </a:r>
          </a:p>
        </p:txBody>
      </p:sp>
      <p:pic>
        <p:nvPicPr>
          <p:cNvPr id="5" name="Content Placeholder 4" descr="Same page as previous with the &quot;create and problem set&quot; circled" title="Create Problem Page">
            <a:extLst>
              <a:ext uri="{FF2B5EF4-FFF2-40B4-BE49-F238E27FC236}">
                <a16:creationId xmlns:a16="http://schemas.microsoft.com/office/drawing/2014/main" id="{FBEDCA2F-76B3-9246-8FE3-77ADB0EA5CA2}"/>
              </a:ext>
            </a:extLst>
          </p:cNvPr>
          <p:cNvPicPr>
            <a:picLocks noGrp="1" noChangeAspect="1"/>
          </p:cNvPicPr>
          <p:nvPr>
            <p:ph idx="1"/>
          </p:nvPr>
        </p:nvPicPr>
        <p:blipFill rotWithShape="1">
          <a:blip r:embed="rId3"/>
          <a:srcRect l="2345" t="12668" r="3159" b="3268"/>
          <a:stretch/>
        </p:blipFill>
        <p:spPr>
          <a:xfrm>
            <a:off x="1396314" y="1346885"/>
            <a:ext cx="9242854" cy="5127424"/>
          </a:xfrm>
        </p:spPr>
      </p:pic>
      <p:sp>
        <p:nvSpPr>
          <p:cNvPr id="3" name="Donut 2">
            <a:extLst>
              <a:ext uri="{FF2B5EF4-FFF2-40B4-BE49-F238E27FC236}">
                <a16:creationId xmlns:a16="http://schemas.microsoft.com/office/drawing/2014/main" id="{463D0E52-1BD8-C54D-99A5-295E4FAD8636}"/>
              </a:ext>
            </a:extLst>
          </p:cNvPr>
          <p:cNvSpPr/>
          <p:nvPr/>
        </p:nvSpPr>
        <p:spPr>
          <a:xfrm>
            <a:off x="2959443" y="2001795"/>
            <a:ext cx="6116595" cy="556054"/>
          </a:xfrm>
          <a:prstGeom prst="donut">
            <a:avLst>
              <a:gd name="adj" fmla="val 11593"/>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Whitney Bold"/>
              <a:cs typeface="Whitney Bold"/>
            </a:endParaRPr>
          </a:p>
        </p:txBody>
      </p:sp>
    </p:spTree>
    <p:extLst>
      <p:ext uri="{BB962C8B-B14F-4D97-AF65-F5344CB8AC3E}">
        <p14:creationId xmlns:p14="http://schemas.microsoft.com/office/powerpoint/2010/main" val="1994614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7043E-ED45-7743-B67E-0815D75D4836}"/>
              </a:ext>
            </a:extLst>
          </p:cNvPr>
          <p:cNvPicPr>
            <a:picLocks noChangeAspect="1"/>
          </p:cNvPicPr>
          <p:nvPr/>
        </p:nvPicPr>
        <p:blipFill>
          <a:blip r:embed="rId3"/>
          <a:stretch>
            <a:fillRect/>
          </a:stretch>
        </p:blipFill>
        <p:spPr>
          <a:xfrm>
            <a:off x="949411" y="135581"/>
            <a:ext cx="10997738" cy="6858000"/>
          </a:xfrm>
          <a:prstGeom prst="rect">
            <a:avLst/>
          </a:prstGeom>
        </p:spPr>
      </p:pic>
      <p:pic>
        <p:nvPicPr>
          <p:cNvPr id="13" name="Picture 12" descr="Screen shot of the select palette page that includes boxes to edit, operators, notations and geometry" title="Select Button Palette Page">
            <a:extLst>
              <a:ext uri="{FF2B5EF4-FFF2-40B4-BE49-F238E27FC236}">
                <a16:creationId xmlns:a16="http://schemas.microsoft.com/office/drawing/2014/main" id="{6B586EED-012E-6847-8E13-BE763A5503C3}"/>
              </a:ext>
            </a:extLst>
          </p:cNvPr>
          <p:cNvPicPr>
            <a:picLocks noChangeAspect="1"/>
          </p:cNvPicPr>
          <p:nvPr/>
        </p:nvPicPr>
        <p:blipFill>
          <a:blip r:embed="rId4"/>
          <a:stretch>
            <a:fillRect/>
          </a:stretch>
        </p:blipFill>
        <p:spPr>
          <a:xfrm>
            <a:off x="2033255" y="953238"/>
            <a:ext cx="8830049" cy="5583486"/>
          </a:xfrm>
          <a:prstGeom prst="rect">
            <a:avLst/>
          </a:prstGeom>
        </p:spPr>
      </p:pic>
      <p:pic>
        <p:nvPicPr>
          <p:cNvPr id="5" name="Picture 4">
            <a:extLst>
              <a:ext uri="{FF2B5EF4-FFF2-40B4-BE49-F238E27FC236}">
                <a16:creationId xmlns:a16="http://schemas.microsoft.com/office/drawing/2014/main" id="{8FA061FE-0868-B148-9E03-FCB1F59F0702}"/>
              </a:ext>
            </a:extLst>
          </p:cNvPr>
          <p:cNvPicPr>
            <a:picLocks noChangeAspect="1"/>
          </p:cNvPicPr>
          <p:nvPr/>
        </p:nvPicPr>
        <p:blipFill>
          <a:blip r:embed="rId5"/>
          <a:stretch>
            <a:fillRect/>
          </a:stretch>
        </p:blipFill>
        <p:spPr>
          <a:xfrm rot="21124189">
            <a:off x="235582" y="6079640"/>
            <a:ext cx="271045" cy="271045"/>
          </a:xfrm>
          <a:prstGeom prst="rect">
            <a:avLst/>
          </a:prstGeom>
        </p:spPr>
      </p:pic>
    </p:spTree>
    <p:extLst>
      <p:ext uri="{BB962C8B-B14F-4D97-AF65-F5344CB8AC3E}">
        <p14:creationId xmlns:p14="http://schemas.microsoft.com/office/powerpoint/2010/main" val="339203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500"/>
                                  </p:stCondLst>
                                  <p:childTnLst>
                                    <p:animMotion origin="layout" path="M 0.00013 -0.00718 L 0.00013 -0.00718 C 0.00078 -0.01273 0.00091 -0.01829 0.00208 -0.02361 C 0.00299 -0.02755 0.00521 -0.03032 0.00612 -0.03426 C 0.01068 -0.05463 0.00534 -0.03403 0.0112 -0.04884 C 0.01211 -0.05093 0.01237 -0.0537 0.01328 -0.05602 C 0.0151 -0.06088 0.01745 -0.06528 0.01927 -0.07037 L 0.02838 -0.0956 C 0.03021 -0.10046 0.03151 -0.10556 0.03346 -0.10995 C 0.03515 -0.11366 0.03698 -0.11713 0.03854 -0.12083 C 0.04062 -0.12546 0.04245 -0.13056 0.04466 -0.13519 C 0.04726 -0.14074 0.05026 -0.14583 0.05273 -0.15139 C 0.05534 -0.15718 0.05729 -0.16366 0.05989 -0.16944 C 0.06237 -0.17523 0.06536 -0.18009 0.06797 -0.18565 C 0.07148 -0.19329 0.07461 -0.20162 0.07812 -0.20903 C 0.08138 -0.21597 0.08502 -0.22199 0.08828 -0.22894 C 0.09453 -0.24259 0.10013 -0.25694 0.10651 -0.27037 C 0.10833 -0.27431 0.11068 -0.27731 0.1125 -0.28125 C 0.12044 -0.29722 0.12799 -0.31389 0.13581 -0.32986 C 0.13789 -0.3338 0.15768 -0.37199 0.15911 -0.375 L 0.16927 -0.39468 C 0.17239 -0.40069 0.17474 -0.40787 0.17838 -0.41273 C 0.17982 -0.41458 0.18125 -0.4162 0.18255 -0.41806 C 0.18763 -0.42593 0.19206 -0.43495 0.19765 -0.44167 C 0.19974 -0.44398 0.20182 -0.4463 0.20377 -0.44884 C 0.20547 -0.45116 0.20716 -0.45347 0.20885 -0.45602 C 0.21029 -0.45833 0.21133 -0.46111 0.21289 -0.46319 C 0.21406 -0.46481 0.21562 -0.46551 0.21693 -0.4669 C 0.22565 -0.48218 0.21367 -0.46134 0.22409 -0.47755 C 0.22552 -0.47986 0.22669 -0.48264 0.22812 -0.48472 C 0.22904 -0.48634 0.23021 -0.48704 0.23112 -0.48843 C 0.23893 -0.5 0.22969 -0.48843 0.23724 -0.49745 C 0.24036 -0.5088 0.23789 -0.50093 0.24232 -0.51181 C 0.24297 -0.51366 0.24349 -0.51574 0.24427 -0.51736 C 0.24518 -0.51875 0.24648 -0.51944 0.24739 -0.52083 L 0.25651 -0.53704 C 0.25742 -0.53889 0.25872 -0.54028 0.2595 -0.54259 L 0.26562 -0.5588 L 0.26758 -0.56412 C 0.26797 -0.56644 0.26849 -0.56875 0.26862 -0.5713 C 0.26914 -0.58102 0.26875 -0.59074 0.26966 -0.60023 C 0.26979 -0.60231 0.27096 -0.6037 0.27161 -0.60556 C 0.272 -0.60741 0.27213 -0.60926 0.27265 -0.61088 C 0.27487 -0.61806 0.27904 -0.62824 0.28281 -0.63264 C 0.28385 -0.6338 0.28476 -0.63542 0.28581 -0.63611 C 0.28776 -0.63773 0.28997 -0.63866 0.29193 -0.63981 L 0.29492 -0.64167 L 0.29805 -0.64329 C 0.31015 -0.64282 0.32239 -0.64306 0.3345 -0.64167 C 0.33659 -0.64144 0.33854 -0.63889 0.34062 -0.63796 C 0.34193 -0.6375 0.34323 -0.63681 0.34466 -0.63611 C 0.34635 -0.63542 0.34805 -0.63519 0.34974 -0.63449 C 0.35182 -0.63333 0.35377 -0.63194 0.35573 -0.63079 C 0.35677 -0.63009 0.35794 -0.63009 0.35885 -0.62894 C 0.36081 -0.62662 0.36263 -0.62315 0.36497 -0.62176 L 0.37096 -0.61829 C 0.372 -0.6169 0.37318 -0.6162 0.37409 -0.61458 C 0.37773 -0.60694 0.37773 -0.60579 0.37917 -0.59838 C 0.37877 -0.59167 0.37917 -0.58495 0.37812 -0.57847 C 0.37773 -0.57639 0.37617 -0.57569 0.375 -0.575 C 0.37305 -0.57338 0.37096 -0.57245 0.36901 -0.5713 L 0.35989 -0.56597 C 0.35885 -0.56528 0.35781 -0.56435 0.35677 -0.56412 L 0.35078 -0.56227 L 0.31732 -0.56412 C 0.31484 -0.56435 0.3125 -0.56528 0.31015 -0.56597 C 0.30742 -0.56667 0.30482 -0.5669 0.30208 -0.56782 C 0.29935 -0.56852 0.29674 -0.5706 0.29401 -0.5713 C 0.29193 -0.57199 0.28984 -0.57222 0.28789 -0.57315 C 0.28581 -0.57407 0.28385 -0.57593 0.28177 -0.57662 C 0.27904 -0.57778 0.27292 -0.57963 0.2707 -0.58218 L 0.26758 -0.58565 C 0.26693 -0.58773 0.26432 -0.59352 0.26458 -0.59653 C 0.26471 -0.59838 0.26771 -0.60741 0.26862 -0.60926 C 0.27226 -0.61644 0.27591 -0.62292 0.28086 -0.62708 C 0.28216 -0.62847 0.28346 -0.62986 0.28489 -0.63079 C 0.2862 -0.63171 0.2875 -0.63194 0.28893 -0.63264 C 0.29713 -0.63171 0.30182 -0.63565 0.30716 -0.62708 C 0.30924 -0.62384 0.31159 -0.6206 0.31328 -0.61644 L 0.31523 -0.61088 " pathEditMode="relative" ptsTypes="AAAAAAAAAAAAAAAAAAAAAAAAAAAAAAAAAAAAAAAAAAAAAAAAAAAAAAAAAAAAAAAAAAAAAAAAAAAAAAAA">
                                      <p:cBhvr>
                                        <p:cTn id="10" dur="2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e as previous but the check boxes are circled." title="Select Button Palette">
            <a:extLst>
              <a:ext uri="{FF2B5EF4-FFF2-40B4-BE49-F238E27FC236}">
                <a16:creationId xmlns:a16="http://schemas.microsoft.com/office/drawing/2014/main" id="{01EE1343-D085-5144-B63F-68BE36AFFEC2}"/>
              </a:ext>
            </a:extLst>
          </p:cNvPr>
          <p:cNvPicPr>
            <a:picLocks noChangeAspect="1"/>
          </p:cNvPicPr>
          <p:nvPr/>
        </p:nvPicPr>
        <p:blipFill>
          <a:blip r:embed="rId3"/>
          <a:stretch>
            <a:fillRect/>
          </a:stretch>
        </p:blipFill>
        <p:spPr>
          <a:xfrm>
            <a:off x="945029" y="369525"/>
            <a:ext cx="8830049" cy="5583486"/>
          </a:xfrm>
          <a:prstGeom prst="rect">
            <a:avLst/>
          </a:prstGeom>
        </p:spPr>
      </p:pic>
      <p:sp>
        <p:nvSpPr>
          <p:cNvPr id="4" name="Donut 3">
            <a:extLst>
              <a:ext uri="{FF2B5EF4-FFF2-40B4-BE49-F238E27FC236}">
                <a16:creationId xmlns:a16="http://schemas.microsoft.com/office/drawing/2014/main" id="{BF86825C-6F6F-184D-9786-D8F090CE9AEA}"/>
              </a:ext>
            </a:extLst>
          </p:cNvPr>
          <p:cNvSpPr/>
          <p:nvPr/>
        </p:nvSpPr>
        <p:spPr>
          <a:xfrm>
            <a:off x="6079524" y="1381895"/>
            <a:ext cx="617838" cy="3015049"/>
          </a:xfrm>
          <a:prstGeom prst="donut">
            <a:avLst>
              <a:gd name="adj" fmla="val 151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a:extLst>
              <a:ext uri="{FF2B5EF4-FFF2-40B4-BE49-F238E27FC236}">
                <a16:creationId xmlns:a16="http://schemas.microsoft.com/office/drawing/2014/main" id="{F19638F1-FC90-354E-91A6-783D2BF66A49}"/>
              </a:ext>
            </a:extLst>
          </p:cNvPr>
          <p:cNvPicPr>
            <a:picLocks noChangeAspect="1"/>
          </p:cNvPicPr>
          <p:nvPr/>
        </p:nvPicPr>
        <p:blipFill>
          <a:blip r:embed="rId4"/>
          <a:stretch>
            <a:fillRect/>
          </a:stretch>
        </p:blipFill>
        <p:spPr>
          <a:xfrm rot="20447931">
            <a:off x="280942" y="5981885"/>
            <a:ext cx="211329" cy="211329"/>
          </a:xfrm>
          <a:prstGeom prst="rect">
            <a:avLst/>
          </a:prstGeom>
        </p:spPr>
      </p:pic>
    </p:spTree>
    <p:extLst>
      <p:ext uri="{BB962C8B-B14F-4D97-AF65-F5344CB8AC3E}">
        <p14:creationId xmlns:p14="http://schemas.microsoft.com/office/powerpoint/2010/main" val="332663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628 -0.03611 L 0.39987 -0.55463 " pathEditMode="relative" rAng="0" ptsTypes="AA">
                                      <p:cBhvr>
                                        <p:cTn id="10" dur="2000" fill="hold"/>
                                        <p:tgtEl>
                                          <p:spTgt spid="7"/>
                                        </p:tgtEl>
                                        <p:attrNameLst>
                                          <p:attrName>ppt_x</p:attrName>
                                          <p:attrName>ppt_y</p:attrName>
                                        </p:attrNameLst>
                                      </p:cBhvr>
                                      <p:rCtr x="19180" y="-25926"/>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39987 -0.55463 C 0.37617 -0.55463 0.35677 -0.58102 0.35677 -0.61343 C 0.35677 -0.64584 0.37617 -0.67246 0.39987 -0.67246 C 0.4237 -0.67246 0.44284 -0.64584 0.44284 -0.61343 C 0.44284 -0.58102 0.4237 -0.55463 0.39987 -0.55463 Z " pathEditMode="relative" rAng="10800000" ptsTypes="AAAAA">
                                      <p:cBhvr>
                                        <p:cTn id="14" dur="2000" fill="hold"/>
                                        <p:tgtEl>
                                          <p:spTgt spid="7"/>
                                        </p:tgtEl>
                                        <p:attrNameLst>
                                          <p:attrName>ppt_x</p:attrName>
                                          <p:attrName>ppt_y</p:attrName>
                                        </p:attrNameLst>
                                      </p:cBhvr>
                                      <p:rCtr x="0" y="-5880"/>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39987 -0.55463 C 0.42513 -0.56482 0.44922 -0.54815 0.45326 -0.5176 C 0.45729 -0.48658 0.43984 -0.45255 0.41432 -0.44213 C 0.38893 -0.43172 0.3651 -0.44885 0.36107 -0.4794 C 0.35703 -0.51065 0.37422 -0.54398 0.39987 -0.55463 Z " pathEditMode="relative" rAng="20820000" ptsTypes="AAAAA">
                                      <p:cBhvr>
                                        <p:cTn id="18" dur="2000" fill="hold"/>
                                        <p:tgtEl>
                                          <p:spTgt spid="7"/>
                                        </p:tgtEl>
                                        <p:attrNameLst>
                                          <p:attrName>ppt_x</p:attrName>
                                          <p:attrName>ppt_y</p:attrName>
                                        </p:attrNameLst>
                                      </p:cBhvr>
                                      <p:rCtr x="729" y="562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39987 -0.55463 L 0.40521 -0.43519 " pathEditMode="relative" rAng="0" ptsTypes="AA">
                                      <p:cBhvr>
                                        <p:cTn id="22" dur="1000" fill="hold"/>
                                        <p:tgtEl>
                                          <p:spTgt spid="7"/>
                                        </p:tgtEl>
                                        <p:attrNameLst>
                                          <p:attrName>ppt_x</p:attrName>
                                          <p:attrName>ppt_y</p:attrName>
                                        </p:attrNameLst>
                                      </p:cBhvr>
                                      <p:rCtr x="260" y="5972"/>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082 -0.43727 L 0.4082 -0.43727 C 0.40586 -0.43426 0.40352 -0.43102 0.40104 -0.42824 C 0.40013 -0.42731 0.39909 -0.42685 0.39805 -0.42639 C 0.39076 -0.42269 0.39727 -0.42662 0.38893 -0.42292 C 0.38789 -0.42245 0.38685 -0.42153 0.38581 -0.42106 C 0.3849 -0.41921 0.38346 -0.41782 0.38281 -0.41551 C 0.38177 -0.41227 0.38086 -0.40486 0.38086 -0.40486 C 0.38112 -0.39815 0.38073 -0.3912 0.38177 -0.38495 C 0.38216 -0.38287 0.38399 -0.38287 0.3849 -0.38125 C 0.38698 -0.37801 0.38893 -0.37407 0.39089 -0.3706 C 0.39167 -0.36921 0.3931 -0.36968 0.39401 -0.36875 C 0.39609 -0.36667 0.39779 -0.36296 0.4 -0.36157 L 0.40612 -0.35787 C 0.40716 -0.35718 0.40807 -0.35625 0.40925 -0.35602 L 0.42135 -0.35417 C 0.43451 -0.35486 0.44779 -0.35486 0.46094 -0.35602 C 0.46198 -0.35625 0.46302 -0.35694 0.46393 -0.35787 C 0.4651 -0.35926 0.46602 -0.36157 0.46693 -0.36319 C 0.46953 -0.37685 0.46901 -0.37176 0.46693 -0.39769 C 0.46641 -0.40486 0.4651 -0.40833 0.46289 -0.41389 C 0.46198 -0.4162 0.4612 -0.41898 0.4599 -0.42106 C 0.45378 -0.43079 0.45573 -0.42616 0.45078 -0.43009 C 0.44037 -0.43796 0.45443 -0.42917 0.44063 -0.43727 L 0.43763 -0.43912 C 0.4349 -0.44051 0.43229 -0.44236 0.42943 -0.44259 C 0.42305 -0.44306 0.41172 -0.43819 0.4082 -0.43727 Z " pathEditMode="relative" ptsTypes="AAAAAAAAAAAAAAAAAAAAAAAAAAA">
                                      <p:cBhvr>
                                        <p:cTn id="26" dur="2000" fill="hold"/>
                                        <p:tgtEl>
                                          <p:spTgt spid="7"/>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4082 -0.43704 L 0.4082 -0.34167 " pathEditMode="relative" ptsTypes="AA">
                                      <p:cBhvr>
                                        <p:cTn id="30" dur="1000" fill="hold"/>
                                        <p:tgtEl>
                                          <p:spTgt spid="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4082 -0.33981 L 0.4082 -0.33981 C 0.40508 -0.33935 0.40208 -0.33912 0.39909 -0.33819 C 0.39701 -0.33727 0.39297 -0.33449 0.39297 -0.33449 C 0.39193 -0.33333 0.39076 -0.33241 0.38997 -0.33079 C 0.38828 -0.32755 0.38672 -0.32407 0.38594 -0.32014 C 0.38516 -0.31644 0.38438 -0.31296 0.38385 -0.30926 C 0.38255 -0.30023 0.38333 -0.3044 0.3819 -0.29653 C 0.38216 -0.29028 0.38229 -0.27454 0.3849 -0.26759 C 0.38555 -0.26597 0.38594 -0.26366 0.38685 -0.26227 C 0.3875 -0.26134 0.39375 -0.2588 0.39401 -0.25856 C 0.4026 -0.25949 0.41094 -0.25903 0.41927 -0.26227 C 0.42031 -0.26273 0.42135 -0.26366 0.4224 -0.26412 C 0.43385 -0.26921 0.42044 -0.26181 0.43346 -0.26944 L 0.43659 -0.2713 C 0.4375 -0.27245 0.4388 -0.27338 0.43958 -0.275 C 0.44115 -0.27824 0.44232 -0.28218 0.44362 -0.28565 C 0.44622 -0.29282 0.44531 -0.28912 0.44675 -0.29653 C 0.44635 -0.3037 0.44649 -0.31111 0.4457 -0.31829 C 0.44544 -0.32037 0.44414 -0.32176 0.44362 -0.32361 C 0.4431 -0.32546 0.44336 -0.32778 0.44258 -0.32917 C 0.44089 -0.33218 0.43854 -0.3338 0.43659 -0.33634 C 0.43555 -0.3375 0.43464 -0.33912 0.43346 -0.33981 C 0.43255 -0.34051 0.43138 -0.34074 0.43047 -0.34167 C 0.42344 -0.34792 0.43177 -0.34329 0.42344 -0.34699 L 0.4082 -0.33981 Z " pathEditMode="relative" ptsTypes="AAAAAAAAAAAAAAAAAAAAAAAAAA">
                                      <p:cBhvr>
                                        <p:cTn id="34" dur="2000" fill="hold"/>
                                        <p:tgtEl>
                                          <p:spTgt spid="7"/>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300"/>
                                  </p:stCondLst>
                                  <p:childTnLst>
                                    <p:animMotion origin="layout" path="M 0.40925 -0.33796 L 0.51458 -0.22454 " pathEditMode="relative" rAng="0" ptsTypes="AA">
                                      <p:cBhvr>
                                        <p:cTn id="42" dur="500" fill="hold"/>
                                        <p:tgtEl>
                                          <p:spTgt spid="7"/>
                                        </p:tgtEl>
                                        <p:attrNameLst>
                                          <p:attrName>ppt_x</p:attrName>
                                          <p:attrName>ppt_y</p:attrName>
                                        </p:attrNameLst>
                                      </p:cBhvr>
                                      <p:rCtr x="5260" y="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d is the page on Mathshare that show an arow pointing at the edit feature and a circle around the problem set controls" title="New Problem Set">
            <a:extLst>
              <a:ext uri="{FF2B5EF4-FFF2-40B4-BE49-F238E27FC236}">
                <a16:creationId xmlns:a16="http://schemas.microsoft.com/office/drawing/2014/main" id="{221CF32F-0DCD-C145-AA13-A972D2E64683}"/>
              </a:ext>
            </a:extLst>
          </p:cNvPr>
          <p:cNvPicPr>
            <a:picLocks noChangeAspect="1"/>
          </p:cNvPicPr>
          <p:nvPr/>
        </p:nvPicPr>
        <p:blipFill rotWithShape="1">
          <a:blip r:embed="rId3"/>
          <a:srcRect l="3334" t="12252" r="2061" b="5046"/>
          <a:stretch/>
        </p:blipFill>
        <p:spPr>
          <a:xfrm>
            <a:off x="1050324" y="1087395"/>
            <a:ext cx="10404390" cy="5671752"/>
          </a:xfrm>
          <a:prstGeom prst="rect">
            <a:avLst/>
          </a:prstGeom>
        </p:spPr>
      </p:pic>
      <p:cxnSp>
        <p:nvCxnSpPr>
          <p:cNvPr id="5" name="Straight Arrow Connector 4">
            <a:extLst>
              <a:ext uri="{FF2B5EF4-FFF2-40B4-BE49-F238E27FC236}">
                <a16:creationId xmlns:a16="http://schemas.microsoft.com/office/drawing/2014/main" id="{504247B1-2DFC-5F47-AC1F-A3447C736B6E}"/>
              </a:ext>
            </a:extLst>
          </p:cNvPr>
          <p:cNvCxnSpPr>
            <a:cxnSpLocks/>
          </p:cNvCxnSpPr>
          <p:nvPr/>
        </p:nvCxnSpPr>
        <p:spPr>
          <a:xfrm>
            <a:off x="3867664" y="939114"/>
            <a:ext cx="654910" cy="8155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Donut 9">
            <a:extLst>
              <a:ext uri="{FF2B5EF4-FFF2-40B4-BE49-F238E27FC236}">
                <a16:creationId xmlns:a16="http://schemas.microsoft.com/office/drawing/2014/main" id="{38003CBA-A46A-9D40-BCE7-316EA9254337}"/>
              </a:ext>
            </a:extLst>
          </p:cNvPr>
          <p:cNvSpPr/>
          <p:nvPr/>
        </p:nvSpPr>
        <p:spPr>
          <a:xfrm>
            <a:off x="2953265" y="2026508"/>
            <a:ext cx="2755557" cy="963827"/>
          </a:xfrm>
          <a:prstGeom prst="donut">
            <a:avLst>
              <a:gd name="adj" fmla="val 7192"/>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Whitney Bold"/>
              <a:cs typeface="Whitney Bold"/>
            </a:endParaRPr>
          </a:p>
        </p:txBody>
      </p:sp>
      <p:pic>
        <p:nvPicPr>
          <p:cNvPr id="11" name="Picture 10">
            <a:extLst>
              <a:ext uri="{FF2B5EF4-FFF2-40B4-BE49-F238E27FC236}">
                <a16:creationId xmlns:a16="http://schemas.microsoft.com/office/drawing/2014/main" id="{42FA97E8-1219-A843-95B1-811F2D04F462}"/>
              </a:ext>
            </a:extLst>
          </p:cNvPr>
          <p:cNvPicPr>
            <a:picLocks noChangeAspect="1"/>
          </p:cNvPicPr>
          <p:nvPr/>
        </p:nvPicPr>
        <p:blipFill>
          <a:blip r:embed="rId4"/>
          <a:stretch>
            <a:fillRect/>
          </a:stretch>
        </p:blipFill>
        <p:spPr>
          <a:xfrm rot="21124189">
            <a:off x="235582" y="6079640"/>
            <a:ext cx="271045" cy="271045"/>
          </a:xfrm>
          <a:prstGeom prst="rect">
            <a:avLst/>
          </a:prstGeom>
        </p:spPr>
      </p:pic>
    </p:spTree>
    <p:extLst>
      <p:ext uri="{BB962C8B-B14F-4D97-AF65-F5344CB8AC3E}">
        <p14:creationId xmlns:p14="http://schemas.microsoft.com/office/powerpoint/2010/main" val="246315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13 -0.00185 L 0.00013 -0.00185 C 0.00443 -0.00255 0.00885 -0.00255 0.01328 -0.0037 C 0.01601 -0.0044 0.01862 -0.00625 0.02135 -0.00741 C 0.025 -0.0088 0.02877 -0.00926 0.03255 -0.01088 C 0.03971 -0.01412 0.04648 -0.01921 0.05377 -0.02176 C 0.05716 -0.02292 0.06055 -0.02384 0.06393 -0.02546 C 0.06875 -0.02755 0.07331 -0.03056 0.07812 -0.03264 C 0.10898 -0.04537 0.07135 -0.02639 0.10247 -0.04167 C 0.11185 -0.0463 0.12109 -0.05324 0.13086 -0.05602 C 0.15286 -0.0625 0.13307 -0.05625 0.15612 -0.06505 C 0.1612 -0.0669 0.16627 -0.06875 0.17135 -0.07037 C 0.17539 -0.07176 0.17943 -0.07245 0.18346 -0.07407 C 0.18763 -0.07546 0.19154 -0.07801 0.1957 -0.0794 C 0.2 -0.08102 0.20443 -0.08148 0.20885 -0.0831 C 0.21289 -0.08449 0.21693 -0.0875 0.22096 -0.08843 C 0.22904 -0.09051 0.24531 -0.09213 0.24531 -0.09213 C 0.25443 -0.09537 0.24713 -0.09306 0.26055 -0.0956 C 0.26328 -0.0963 0.26588 -0.09699 0.26862 -0.09745 C 0.27161 -0.09815 0.27474 -0.09861 0.27773 -0.09931 C 0.28177 -0.10023 0.28581 -0.10185 0.28997 -0.10278 C 0.29232 -0.10347 0.29466 -0.10394 0.297 -0.10463 C 0.29948 -0.10532 0.30364 -0.10694 0.30612 -0.10833 C 0.30781 -0.10903 0.31159 -0.11181 0.31328 -0.11181 C 0.31432 -0.11181 0.30911 -0.11019 0.31015 -0.11019 C 0.31224 -0.11019 0.31419 -0.11134 0.31627 -0.11181 C 0.33047 -0.13218 0.31185 -0.10741 0.32747 -0.12269 C 0.32864 -0.12384 0.32943 -0.12639 0.33047 -0.12801 C 0.34687 -0.1537 0.32305 -0.11551 0.34167 -0.14259 C 0.34349 -0.14514 0.34492 -0.14884 0.34661 -0.15162 C 0.35 -0.15648 0.35417 -0.15995 0.35677 -0.16597 C 0.37526 -0.2081 0.35521 -0.16505 0.36901 -0.18935 C 0.37018 -0.19144 0.37096 -0.19421 0.372 -0.19653 C 0.37461 -0.20185 0.375 -0.20185 0.37812 -0.20556 C 0.37995 -0.21042 0.38047 -0.21273 0.3832 -0.21644 C 0.38502 -0.21898 0.3875 -0.2206 0.38919 -0.22361 L 0.39531 -0.23449 C 0.39635 -0.23611 0.39752 -0.23773 0.39831 -0.23981 C 0.39935 -0.24213 0.40026 -0.24491 0.40143 -0.24699 C 0.40755 -0.25787 0.40195 -0.23866 0.41055 -0.26134 L 0.41667 -0.27755 C 0.41732 -0.2794 0.41771 -0.28148 0.41862 -0.2831 C 0.41966 -0.28495 0.4207 -0.28657 0.42161 -0.28843 C 0.42344 -0.29236 0.42448 -0.29676 0.42578 -0.30116 C 0.42838 -0.32014 0.42474 -0.29769 0.42877 -0.31366 C 0.43359 -0.33287 0.42825 -0.31759 0.43281 -0.32986 C 0.43515 -0.34653 0.43242 -0.32593 0.43489 -0.34792 C 0.43568 -0.35463 0.43659 -0.35903 0.43789 -0.36597 C 0.43828 -0.36782 0.43815 -0.36991 0.43893 -0.3713 C 0.43997 -0.37315 0.44101 -0.37477 0.44193 -0.37685 C 0.44349 -0.38009 0.44466 -0.38403 0.44596 -0.3875 C 0.44661 -0.38935 0.44687 -0.39236 0.44805 -0.39306 C 0.45521 -0.39722 0.45234 -0.39444 0.45716 -0.40023 L 0.4612 -0.41088 C 0.46185 -0.41273 0.46224 -0.41528 0.46328 -0.41644 C 0.46862 -0.42292 0.46771 -0.42292 0.47239 -0.42546 C 0.4737 -0.42616 0.475 -0.42662 0.47643 -0.42708 C 0.4845 -0.42662 0.49271 -0.42685 0.50078 -0.42546 C 0.50156 -0.42523 0.51341 -0.41991 0.51497 -0.41829 C 0.52252 -0.40926 0.51315 -0.42083 0.52096 -0.40926 C 0.52187 -0.40787 0.52305 -0.40671 0.52409 -0.40556 C 0.52864 -0.39329 0.52734 -0.39884 0.52917 -0.38935 C 0.5289 -0.38426 0.52904 -0.37106 0.52708 -0.36412 C 0.52591 -0.36019 0.52396 -0.35625 0.522 -0.35324 C 0.52109 -0.35185 0.52005 -0.35069 0.51901 -0.34977 C 0.51706 -0.34815 0.51497 -0.34722 0.51289 -0.34606 L 0.50989 -0.34421 C 0.50885 -0.34375 0.50781 -0.34306 0.50677 -0.34259 L 0.50273 -0.34074 C 0.49831 -0.3412 0.49401 -0.34167 0.48958 -0.34259 C 0.48815 -0.34282 0.48672 -0.34329 0.48555 -0.34421 C 0.48333 -0.3463 0.48177 -0.35023 0.47943 -0.35162 C 0.47643 -0.35324 0.47604 -0.35301 0.47331 -0.35694 C 0.46836 -0.36435 0.47265 -0.36088 0.46732 -0.36412 C 0.46523 -0.36944 0.4651 -0.3706 0.46224 -0.375 C 0.46133 -0.37639 0.46015 -0.37731 0.45911 -0.37847 C 0.45456 -0.39097 0.45586 -0.38519 0.45417 -0.39468 C 0.45443 -0.40069 0.4539 -0.40718 0.45508 -0.41273 C 0.45547 -0.41458 0.45716 -0.41366 0.4582 -0.41458 C 0.4651 -0.42083 0.45677 -0.4162 0.46523 -0.41991 C 0.46927 -0.41944 0.47344 -0.41921 0.47747 -0.41829 C 0.47851 -0.41782 0.47956 -0.41759 0.48047 -0.41644 C 0.48268 -0.41343 0.48698 -0.40579 0.48854 -0.40023 C 0.48906 -0.39838 0.48945 -0.39676 0.48958 -0.39468 C 0.48984 -0.3912 0.48958 -0.3875 0.48958 -0.38403 " pathEditMode="relative" ptsTypes="AAAAAAAAAAAAAAAAAAAAAAAAAAAAAAAAAAAAAAAAAAAAAAAAAAAAAAAAAAAAAAAAAAAAAAAAAAAAAAAAAAAAA">
                                      <p:cBhvr>
                                        <p:cTn id="30"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4373-92EA-3842-8876-73883892AC4B}"/>
              </a:ext>
            </a:extLst>
          </p:cNvPr>
          <p:cNvSpPr>
            <a:spLocks noGrp="1"/>
          </p:cNvSpPr>
          <p:nvPr>
            <p:ph type="title"/>
          </p:nvPr>
        </p:nvSpPr>
        <p:spPr/>
        <p:txBody>
          <a:bodyPr/>
          <a:lstStyle/>
          <a:p>
            <a:r>
              <a:rPr lang="en-US" dirty="0"/>
              <a:t>Math Learning Issues</a:t>
            </a:r>
          </a:p>
        </p:txBody>
      </p:sp>
      <p:sp>
        <p:nvSpPr>
          <p:cNvPr id="3" name="Content Placeholder 2">
            <a:extLst>
              <a:ext uri="{FF2B5EF4-FFF2-40B4-BE49-F238E27FC236}">
                <a16:creationId xmlns:a16="http://schemas.microsoft.com/office/drawing/2014/main" id="{C2063A25-B5BF-C246-9CE9-2D5E5A5773A9}"/>
              </a:ext>
            </a:extLst>
          </p:cNvPr>
          <p:cNvSpPr>
            <a:spLocks noGrp="1"/>
          </p:cNvSpPr>
          <p:nvPr>
            <p:ph idx="1"/>
          </p:nvPr>
        </p:nvSpPr>
        <p:spPr/>
        <p:txBody>
          <a:bodyPr/>
          <a:lstStyle/>
          <a:p>
            <a:pPr>
              <a:lnSpc>
                <a:spcPct val="120000"/>
              </a:lnSpc>
              <a:buFont typeface="Wingdings" panose="020B0604020202020204" pitchFamily="34" charset="0"/>
              <a:buChar char="p"/>
            </a:pPr>
            <a:r>
              <a:rPr lang="en-GB" dirty="0">
                <a:latin typeface="Atkinson Hyperlegible"/>
              </a:rPr>
              <a:t>1 in 5 children have specific disabilities around learning, processing and attention (NCLD, BDA)</a:t>
            </a:r>
          </a:p>
          <a:p>
            <a:pPr>
              <a:lnSpc>
                <a:spcPct val="120000"/>
              </a:lnSpc>
              <a:buFont typeface="Wingdings" panose="020B0604020202020204" pitchFamily="34" charset="0"/>
              <a:buChar char="p"/>
            </a:pPr>
            <a:r>
              <a:rPr lang="en-US" dirty="0"/>
              <a:t>Mathematics for students with disabilities. Geary (2011) estimates that approximately 7% of students have a mathematics LD and an additional 10% of students would qualify as having mathematics difficulties (i.e., persistent low achievement in mathematics).</a:t>
            </a:r>
            <a:endParaRPr lang="en-GB" dirty="0"/>
          </a:p>
          <a:p>
            <a:pPr>
              <a:lnSpc>
                <a:spcPct val="120000"/>
              </a:lnSpc>
              <a:buFont typeface="Wingdings" panose="020B0604020202020204" pitchFamily="34" charset="0"/>
              <a:buChar char="p"/>
            </a:pPr>
            <a:r>
              <a:rPr lang="en-GB" dirty="0">
                <a:latin typeface="Atkinson Hyperlegible"/>
              </a:rPr>
              <a:t>These students are significantly more likely than their peers to </a:t>
            </a:r>
            <a:r>
              <a:rPr lang="en-GB" b="1" dirty="0">
                <a:latin typeface="Atkinson Hyperlegible"/>
              </a:rPr>
              <a:t>repeat a grade or drop out </a:t>
            </a:r>
            <a:r>
              <a:rPr lang="en-GB" dirty="0">
                <a:latin typeface="Atkinson Hyperlegible"/>
              </a:rPr>
              <a:t>of school. </a:t>
            </a:r>
          </a:p>
          <a:p>
            <a:pPr>
              <a:lnSpc>
                <a:spcPct val="120000"/>
              </a:lnSpc>
              <a:buFont typeface="Wingdings" panose="020B0604020202020204" pitchFamily="34" charset="0"/>
              <a:buChar char="p"/>
            </a:pPr>
            <a:r>
              <a:rPr lang="en-GB" dirty="0">
                <a:latin typeface="Atkinson Hyperlegible"/>
              </a:rPr>
              <a:t>Impact of learning disabilities can continue into college with lower number of disabled students studying STEM subjects.</a:t>
            </a:r>
          </a:p>
          <a:p>
            <a:endParaRPr lang="en-US" dirty="0"/>
          </a:p>
        </p:txBody>
      </p:sp>
    </p:spTree>
    <p:extLst>
      <p:ext uri="{BB962C8B-B14F-4D97-AF65-F5344CB8AC3E}">
        <p14:creationId xmlns:p14="http://schemas.microsoft.com/office/powerpoint/2010/main" val="2413534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of the add problem to problem set page with the two places you put in you equation and directions circled" title="Add Problems to Problem Set">
            <a:extLst>
              <a:ext uri="{FF2B5EF4-FFF2-40B4-BE49-F238E27FC236}">
                <a16:creationId xmlns:a16="http://schemas.microsoft.com/office/drawing/2014/main" id="{9E45EB28-5DC5-044D-AD6D-4307D6D7654A}"/>
              </a:ext>
            </a:extLst>
          </p:cNvPr>
          <p:cNvPicPr>
            <a:picLocks noChangeAspect="1"/>
          </p:cNvPicPr>
          <p:nvPr/>
        </p:nvPicPr>
        <p:blipFill rotWithShape="1">
          <a:blip r:embed="rId3"/>
          <a:srcRect l="2224" t="12973" r="2186" b="22523"/>
          <a:stretch/>
        </p:blipFill>
        <p:spPr>
          <a:xfrm>
            <a:off x="914400" y="889686"/>
            <a:ext cx="10367319" cy="4423719"/>
          </a:xfrm>
          <a:prstGeom prst="rect">
            <a:avLst/>
          </a:prstGeom>
        </p:spPr>
      </p:pic>
      <p:sp>
        <p:nvSpPr>
          <p:cNvPr id="7" name="Donut 6">
            <a:extLst>
              <a:ext uri="{FF2B5EF4-FFF2-40B4-BE49-F238E27FC236}">
                <a16:creationId xmlns:a16="http://schemas.microsoft.com/office/drawing/2014/main" id="{EA0AD5A4-52A4-AE48-B065-4DF7DD8E5ED0}"/>
              </a:ext>
            </a:extLst>
          </p:cNvPr>
          <p:cNvSpPr/>
          <p:nvPr/>
        </p:nvSpPr>
        <p:spPr>
          <a:xfrm>
            <a:off x="8031892" y="1804086"/>
            <a:ext cx="2434280" cy="1297459"/>
          </a:xfrm>
          <a:prstGeom prst="donut">
            <a:avLst>
              <a:gd name="adj" fmla="val 60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Donut 9">
            <a:extLst>
              <a:ext uri="{FF2B5EF4-FFF2-40B4-BE49-F238E27FC236}">
                <a16:creationId xmlns:a16="http://schemas.microsoft.com/office/drawing/2014/main" id="{88B2D97C-6C96-AB42-AF16-47D5CBC9774E}"/>
              </a:ext>
            </a:extLst>
          </p:cNvPr>
          <p:cNvSpPr/>
          <p:nvPr/>
        </p:nvSpPr>
        <p:spPr>
          <a:xfrm>
            <a:off x="1091513" y="2088292"/>
            <a:ext cx="4048897" cy="844377"/>
          </a:xfrm>
          <a:prstGeom prst="donut">
            <a:avLst>
              <a:gd name="adj" fmla="val 60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143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Problem set page with the following equation entered 5x+3=28" title="Add problem set">
            <a:extLst>
              <a:ext uri="{FF2B5EF4-FFF2-40B4-BE49-F238E27FC236}">
                <a16:creationId xmlns:a16="http://schemas.microsoft.com/office/drawing/2014/main" id="{A4D6FAAC-A9D7-474F-ACE4-E599AF4E77D8}"/>
              </a:ext>
            </a:extLst>
          </p:cNvPr>
          <p:cNvGrpSpPr/>
          <p:nvPr/>
        </p:nvGrpSpPr>
        <p:grpSpPr>
          <a:xfrm>
            <a:off x="902042" y="889686"/>
            <a:ext cx="10305536" cy="3978876"/>
            <a:chOff x="902042" y="889686"/>
            <a:chExt cx="10305536" cy="3978876"/>
          </a:xfrm>
        </p:grpSpPr>
        <p:pic>
          <p:nvPicPr>
            <p:cNvPr id="3" name="Picture 2">
              <a:extLst>
                <a:ext uri="{FF2B5EF4-FFF2-40B4-BE49-F238E27FC236}">
                  <a16:creationId xmlns:a16="http://schemas.microsoft.com/office/drawing/2014/main" id="{94025C79-550E-D946-AD35-143CAC8D7242}"/>
                </a:ext>
              </a:extLst>
            </p:cNvPr>
            <p:cNvPicPr>
              <a:picLocks noChangeAspect="1"/>
            </p:cNvPicPr>
            <p:nvPr/>
          </p:nvPicPr>
          <p:blipFill rotWithShape="1">
            <a:blip r:embed="rId3"/>
            <a:srcRect l="2110" t="12973" r="4465" b="29008"/>
            <a:stretch/>
          </p:blipFill>
          <p:spPr>
            <a:xfrm>
              <a:off x="902042" y="889686"/>
              <a:ext cx="10132541" cy="3978876"/>
            </a:xfrm>
            <a:prstGeom prst="rect">
              <a:avLst/>
            </a:prstGeom>
          </p:spPr>
        </p:pic>
        <p:sp>
          <p:nvSpPr>
            <p:cNvPr id="4" name="Donut 3">
              <a:extLst>
                <a:ext uri="{FF2B5EF4-FFF2-40B4-BE49-F238E27FC236}">
                  <a16:creationId xmlns:a16="http://schemas.microsoft.com/office/drawing/2014/main" id="{D805E8F6-61FA-554D-94FF-D6638E1BB96B}"/>
                </a:ext>
              </a:extLst>
            </p:cNvPr>
            <p:cNvSpPr/>
            <p:nvPr/>
          </p:nvSpPr>
          <p:spPr>
            <a:xfrm>
              <a:off x="9650628" y="3793524"/>
              <a:ext cx="1556950" cy="766120"/>
            </a:xfrm>
            <a:prstGeom prst="donut">
              <a:avLst>
                <a:gd name="adj" fmla="val 99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85914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e page with an arrow pointing to the done button in the lower right side of the screen" title="Add Problem Set">
            <a:extLst>
              <a:ext uri="{FF2B5EF4-FFF2-40B4-BE49-F238E27FC236}">
                <a16:creationId xmlns:a16="http://schemas.microsoft.com/office/drawing/2014/main" id="{866671B8-B0C0-D342-985B-6F221D9C6CD8}"/>
              </a:ext>
            </a:extLst>
          </p:cNvPr>
          <p:cNvPicPr>
            <a:picLocks noChangeAspect="1"/>
          </p:cNvPicPr>
          <p:nvPr/>
        </p:nvPicPr>
        <p:blipFill>
          <a:blip r:embed="rId3"/>
          <a:stretch>
            <a:fillRect/>
          </a:stretch>
        </p:blipFill>
        <p:spPr>
          <a:xfrm>
            <a:off x="673180" y="0"/>
            <a:ext cx="10845640" cy="6858000"/>
          </a:xfrm>
          <a:prstGeom prst="rect">
            <a:avLst/>
          </a:prstGeom>
        </p:spPr>
      </p:pic>
      <p:sp>
        <p:nvSpPr>
          <p:cNvPr id="4" name="Right Arrow 3">
            <a:extLst>
              <a:ext uri="{FF2B5EF4-FFF2-40B4-BE49-F238E27FC236}">
                <a16:creationId xmlns:a16="http://schemas.microsoft.com/office/drawing/2014/main" id="{BE0F4854-D9C2-7A42-B6D8-E6C8560D62A4}"/>
              </a:ext>
            </a:extLst>
          </p:cNvPr>
          <p:cNvSpPr/>
          <p:nvPr/>
        </p:nvSpPr>
        <p:spPr>
          <a:xfrm rot="10800000">
            <a:off x="10885714" y="4822372"/>
            <a:ext cx="729343" cy="3592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7064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return to the New Problem Set page with an arrow poinitng to the problem we just created." title="New Problem Set">
            <a:extLst>
              <a:ext uri="{FF2B5EF4-FFF2-40B4-BE49-F238E27FC236}">
                <a16:creationId xmlns:a16="http://schemas.microsoft.com/office/drawing/2014/main" id="{E50FC45A-798F-3E43-A049-FCB63FC2F662}"/>
              </a:ext>
            </a:extLst>
          </p:cNvPr>
          <p:cNvPicPr>
            <a:picLocks noChangeAspect="1"/>
          </p:cNvPicPr>
          <p:nvPr/>
        </p:nvPicPr>
        <p:blipFill>
          <a:blip r:embed="rId3"/>
          <a:stretch>
            <a:fillRect/>
          </a:stretch>
        </p:blipFill>
        <p:spPr>
          <a:xfrm>
            <a:off x="597131" y="526610"/>
            <a:ext cx="10153247" cy="6331390"/>
          </a:xfrm>
          <a:prstGeom prst="rect">
            <a:avLst/>
          </a:prstGeom>
        </p:spPr>
      </p:pic>
      <p:sp>
        <p:nvSpPr>
          <p:cNvPr id="4" name="Right Arrow 3">
            <a:extLst>
              <a:ext uri="{FF2B5EF4-FFF2-40B4-BE49-F238E27FC236}">
                <a16:creationId xmlns:a16="http://schemas.microsoft.com/office/drawing/2014/main" id="{BF16D42C-92E0-034E-866D-C09316BBA9A3}"/>
              </a:ext>
            </a:extLst>
          </p:cNvPr>
          <p:cNvSpPr/>
          <p:nvPr/>
        </p:nvSpPr>
        <p:spPr>
          <a:xfrm rot="861418">
            <a:off x="1252739" y="3040744"/>
            <a:ext cx="2057400" cy="40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a:extLst>
              <a:ext uri="{FF2B5EF4-FFF2-40B4-BE49-F238E27FC236}">
                <a16:creationId xmlns:a16="http://schemas.microsoft.com/office/drawing/2014/main" id="{67905CDF-B5F6-C644-A486-BC56669EA6BE}"/>
              </a:ext>
            </a:extLst>
          </p:cNvPr>
          <p:cNvSpPr/>
          <p:nvPr/>
        </p:nvSpPr>
        <p:spPr>
          <a:xfrm rot="8665501" flipV="1">
            <a:off x="4411906" y="1382394"/>
            <a:ext cx="952708" cy="561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4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C0BAFB-858B-B14E-AA6A-98E8F5FB250C}"/>
              </a:ext>
            </a:extLst>
          </p:cNvPr>
          <p:cNvSpPr>
            <a:spLocks noGrp="1"/>
          </p:cNvSpPr>
          <p:nvPr>
            <p:ph type="title"/>
          </p:nvPr>
        </p:nvSpPr>
        <p:spPr/>
        <p:txBody>
          <a:bodyPr/>
          <a:lstStyle/>
          <a:p>
            <a:r>
              <a:rPr lang="en-US" dirty="0"/>
              <a:t>Assigning a Problem Set</a:t>
            </a:r>
          </a:p>
        </p:txBody>
      </p:sp>
      <p:pic>
        <p:nvPicPr>
          <p:cNvPr id="6" name="Picture Placeholder 5" descr="Same page with the share feature highlighted" title="New Problem Set - share">
            <a:extLst>
              <a:ext uri="{FF2B5EF4-FFF2-40B4-BE49-F238E27FC236}">
                <a16:creationId xmlns:a16="http://schemas.microsoft.com/office/drawing/2014/main" id="{E849629C-E08B-2341-84A2-37D75B7B570C}"/>
              </a:ext>
            </a:extLst>
          </p:cNvPr>
          <p:cNvPicPr>
            <a:picLocks noGrp="1" noChangeAspect="1"/>
          </p:cNvPicPr>
          <p:nvPr>
            <p:ph idx="1"/>
          </p:nvPr>
        </p:nvPicPr>
        <p:blipFill rotWithShape="1">
          <a:blip r:embed="rId3"/>
          <a:stretch/>
        </p:blipFill>
        <p:spPr>
          <a:xfrm>
            <a:off x="1680518" y="1140548"/>
            <a:ext cx="9168713" cy="5717452"/>
          </a:xfrm>
        </p:spPr>
      </p:pic>
    </p:spTree>
    <p:extLst>
      <p:ext uri="{BB962C8B-B14F-4D97-AF65-F5344CB8AC3E}">
        <p14:creationId xmlns:p14="http://schemas.microsoft.com/office/powerpoint/2010/main" val="1283508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1EE04-EC39-4543-BBA8-F1073982738B}"/>
              </a:ext>
            </a:extLst>
          </p:cNvPr>
          <p:cNvSpPr>
            <a:spLocks noGrp="1"/>
          </p:cNvSpPr>
          <p:nvPr>
            <p:ph type="title"/>
          </p:nvPr>
        </p:nvSpPr>
        <p:spPr/>
        <p:txBody>
          <a:bodyPr/>
          <a:lstStyle/>
          <a:p>
            <a:r>
              <a:rPr lang="en-US" dirty="0"/>
              <a:t>Assigning a Problem Set</a:t>
            </a:r>
          </a:p>
        </p:txBody>
      </p:sp>
      <p:pic>
        <p:nvPicPr>
          <p:cNvPr id="5" name="Content Placeholder 4" descr="This is a screen shot of the box that opens to give options to share through Google or Microsoft teams" title="Share Screen">
            <a:extLst>
              <a:ext uri="{FF2B5EF4-FFF2-40B4-BE49-F238E27FC236}">
                <a16:creationId xmlns:a16="http://schemas.microsoft.com/office/drawing/2014/main" id="{91D4C6FE-33E5-554D-953E-F29CF07B052D}"/>
              </a:ext>
            </a:extLst>
          </p:cNvPr>
          <p:cNvPicPr>
            <a:picLocks noGrp="1" noChangeAspect="1"/>
          </p:cNvPicPr>
          <p:nvPr>
            <p:ph idx="1"/>
          </p:nvPr>
        </p:nvPicPr>
        <p:blipFill>
          <a:blip r:embed="rId3"/>
          <a:stretch>
            <a:fillRect/>
          </a:stretch>
        </p:blipFill>
        <p:spPr>
          <a:xfrm>
            <a:off x="2416201" y="1600200"/>
            <a:ext cx="7257998" cy="4525963"/>
          </a:xfrm>
        </p:spPr>
      </p:pic>
    </p:spTree>
    <p:extLst>
      <p:ext uri="{BB962C8B-B14F-4D97-AF65-F5344CB8AC3E}">
        <p14:creationId xmlns:p14="http://schemas.microsoft.com/office/powerpoint/2010/main" val="681728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C868-A728-A54A-83B9-C9A769FB2351}"/>
              </a:ext>
            </a:extLst>
          </p:cNvPr>
          <p:cNvSpPr>
            <a:spLocks noGrp="1"/>
          </p:cNvSpPr>
          <p:nvPr>
            <p:ph type="title"/>
          </p:nvPr>
        </p:nvSpPr>
        <p:spPr/>
        <p:txBody>
          <a:bodyPr/>
          <a:lstStyle/>
          <a:p>
            <a:r>
              <a:rPr lang="en-US" dirty="0"/>
              <a:t>Assigning a Problem Set</a:t>
            </a:r>
          </a:p>
        </p:txBody>
      </p:sp>
      <p:pic>
        <p:nvPicPr>
          <p:cNvPr id="5" name="Content Placeholder 4" descr="Screen shot of the Google Classroom Share to Classroom pop up" title="Google  - Share to Classroom">
            <a:extLst>
              <a:ext uri="{FF2B5EF4-FFF2-40B4-BE49-F238E27FC236}">
                <a16:creationId xmlns:a16="http://schemas.microsoft.com/office/drawing/2014/main" id="{5BA93E8E-5041-D743-A86A-F9CCDDFE199C}"/>
              </a:ext>
            </a:extLst>
          </p:cNvPr>
          <p:cNvPicPr>
            <a:picLocks noGrp="1" noChangeAspect="1"/>
          </p:cNvPicPr>
          <p:nvPr>
            <p:ph idx="1"/>
          </p:nvPr>
        </p:nvPicPr>
        <p:blipFill>
          <a:blip r:embed="rId3"/>
          <a:stretch>
            <a:fillRect/>
          </a:stretch>
        </p:blipFill>
        <p:spPr>
          <a:xfrm>
            <a:off x="2840783" y="1600200"/>
            <a:ext cx="6408834" cy="4525963"/>
          </a:xfrm>
        </p:spPr>
      </p:pic>
    </p:spTree>
    <p:extLst>
      <p:ext uri="{BB962C8B-B14F-4D97-AF65-F5344CB8AC3E}">
        <p14:creationId xmlns:p14="http://schemas.microsoft.com/office/powerpoint/2010/main" val="1562943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7E51-AE9D-4043-8F39-E2A443B10630}"/>
              </a:ext>
            </a:extLst>
          </p:cNvPr>
          <p:cNvSpPr>
            <a:spLocks noGrp="1"/>
          </p:cNvSpPr>
          <p:nvPr>
            <p:ph type="title"/>
          </p:nvPr>
        </p:nvSpPr>
        <p:spPr/>
        <p:txBody>
          <a:bodyPr/>
          <a:lstStyle/>
          <a:p>
            <a:r>
              <a:rPr lang="en-US" dirty="0"/>
              <a:t>Assigning a Problem Set</a:t>
            </a:r>
          </a:p>
        </p:txBody>
      </p:sp>
      <p:pic>
        <p:nvPicPr>
          <p:cNvPr id="10" name="Content Placeholder 9" descr="Google Classroom selection box " title="Screen Shot">
            <a:extLst>
              <a:ext uri="{FF2B5EF4-FFF2-40B4-BE49-F238E27FC236}">
                <a16:creationId xmlns:a16="http://schemas.microsoft.com/office/drawing/2014/main" id="{C2044342-8DEF-AA47-BD58-931897A10071}"/>
              </a:ext>
            </a:extLst>
          </p:cNvPr>
          <p:cNvPicPr>
            <a:picLocks noGrp="1" noChangeAspect="1"/>
          </p:cNvPicPr>
          <p:nvPr>
            <p:ph idx="1"/>
          </p:nvPr>
        </p:nvPicPr>
        <p:blipFill>
          <a:blip r:embed="rId3"/>
          <a:stretch>
            <a:fillRect/>
          </a:stretch>
        </p:blipFill>
        <p:spPr>
          <a:xfrm>
            <a:off x="2416201" y="1600200"/>
            <a:ext cx="7257998" cy="4525963"/>
          </a:xfrm>
        </p:spPr>
      </p:pic>
    </p:spTree>
    <p:extLst>
      <p:ext uri="{BB962C8B-B14F-4D97-AF65-F5344CB8AC3E}">
        <p14:creationId xmlns:p14="http://schemas.microsoft.com/office/powerpoint/2010/main" val="3703379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3C6A-BD7C-294E-9909-6439E22A0A5A}"/>
              </a:ext>
            </a:extLst>
          </p:cNvPr>
          <p:cNvSpPr>
            <a:spLocks noGrp="1"/>
          </p:cNvSpPr>
          <p:nvPr>
            <p:ph type="title"/>
          </p:nvPr>
        </p:nvSpPr>
        <p:spPr/>
        <p:txBody>
          <a:bodyPr/>
          <a:lstStyle/>
          <a:p>
            <a:r>
              <a:rPr lang="en-US" dirty="0"/>
              <a:t>Assigning a Problem Set</a:t>
            </a:r>
          </a:p>
        </p:txBody>
      </p:sp>
      <p:pic>
        <p:nvPicPr>
          <p:cNvPr id="5" name="Content Placeholder 4" title="Google Classroom Assignement Page">
            <a:extLst>
              <a:ext uri="{FF2B5EF4-FFF2-40B4-BE49-F238E27FC236}">
                <a16:creationId xmlns:a16="http://schemas.microsoft.com/office/drawing/2014/main" id="{E2DFB8C1-9996-8E49-B1CE-A49B880BCB68}"/>
              </a:ext>
            </a:extLst>
          </p:cNvPr>
          <p:cNvPicPr>
            <a:picLocks noGrp="1" noChangeAspect="1"/>
          </p:cNvPicPr>
          <p:nvPr>
            <p:ph idx="1"/>
          </p:nvPr>
        </p:nvPicPr>
        <p:blipFill>
          <a:blip r:embed="rId3"/>
          <a:stretch>
            <a:fillRect/>
          </a:stretch>
        </p:blipFill>
        <p:spPr>
          <a:xfrm>
            <a:off x="2416201" y="1600200"/>
            <a:ext cx="7257998" cy="4525963"/>
          </a:xfrm>
        </p:spPr>
      </p:pic>
    </p:spTree>
    <p:extLst>
      <p:ext uri="{BB962C8B-B14F-4D97-AF65-F5344CB8AC3E}">
        <p14:creationId xmlns:p14="http://schemas.microsoft.com/office/powerpoint/2010/main" val="3395887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3459-1FEF-D84C-8E38-6C425A9C5078}"/>
              </a:ext>
            </a:extLst>
          </p:cNvPr>
          <p:cNvSpPr>
            <a:spLocks noGrp="1"/>
          </p:cNvSpPr>
          <p:nvPr>
            <p:ph type="title"/>
          </p:nvPr>
        </p:nvSpPr>
        <p:spPr/>
        <p:txBody>
          <a:bodyPr/>
          <a:lstStyle/>
          <a:p>
            <a:r>
              <a:rPr lang="en-US" dirty="0"/>
              <a:t>Receiving An Assigned Problem Set</a:t>
            </a:r>
          </a:p>
        </p:txBody>
      </p:sp>
      <p:pic>
        <p:nvPicPr>
          <p:cNvPr id="5" name="Content Placeholder 4" descr="Circle over the class assignment" title="Google Classroom Student View">
            <a:extLst>
              <a:ext uri="{FF2B5EF4-FFF2-40B4-BE49-F238E27FC236}">
                <a16:creationId xmlns:a16="http://schemas.microsoft.com/office/drawing/2014/main" id="{23E4B8F7-6A3E-E64D-8127-4E452A74BFC9}"/>
              </a:ext>
            </a:extLst>
          </p:cNvPr>
          <p:cNvPicPr>
            <a:picLocks noGrp="1" noChangeAspect="1"/>
          </p:cNvPicPr>
          <p:nvPr>
            <p:ph idx="1"/>
          </p:nvPr>
        </p:nvPicPr>
        <p:blipFill>
          <a:blip r:embed="rId3"/>
          <a:stretch>
            <a:fillRect/>
          </a:stretch>
        </p:blipFill>
        <p:spPr>
          <a:xfrm>
            <a:off x="1078468" y="1033463"/>
            <a:ext cx="9386332" cy="5853155"/>
          </a:xfrm>
        </p:spPr>
      </p:pic>
      <p:sp>
        <p:nvSpPr>
          <p:cNvPr id="6" name="Donut 5">
            <a:extLst>
              <a:ext uri="{FF2B5EF4-FFF2-40B4-BE49-F238E27FC236}">
                <a16:creationId xmlns:a16="http://schemas.microsoft.com/office/drawing/2014/main" id="{9014F5B8-1FA7-0649-AE0E-6E4C89BEFF11}"/>
              </a:ext>
            </a:extLst>
          </p:cNvPr>
          <p:cNvSpPr/>
          <p:nvPr/>
        </p:nvSpPr>
        <p:spPr>
          <a:xfrm>
            <a:off x="3756454" y="4090086"/>
            <a:ext cx="5684108" cy="605482"/>
          </a:xfrm>
          <a:prstGeom prst="donut">
            <a:avLst>
              <a:gd name="adj" fmla="val 18859"/>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Whitney Bold"/>
              <a:cs typeface="Whitney Bold"/>
            </a:endParaRPr>
          </a:p>
        </p:txBody>
      </p:sp>
      <p:pic>
        <p:nvPicPr>
          <p:cNvPr id="7" name="Picture 6">
            <a:extLst>
              <a:ext uri="{FF2B5EF4-FFF2-40B4-BE49-F238E27FC236}">
                <a16:creationId xmlns:a16="http://schemas.microsoft.com/office/drawing/2014/main" id="{262F1711-BC5E-C541-A7DD-236465182F33}"/>
              </a:ext>
            </a:extLst>
          </p:cNvPr>
          <p:cNvPicPr>
            <a:picLocks noChangeAspect="1"/>
          </p:cNvPicPr>
          <p:nvPr/>
        </p:nvPicPr>
        <p:blipFill>
          <a:blip r:embed="rId4"/>
          <a:stretch>
            <a:fillRect/>
          </a:stretch>
        </p:blipFill>
        <p:spPr>
          <a:xfrm rot="20739104">
            <a:off x="279344" y="6030213"/>
            <a:ext cx="271045" cy="271045"/>
          </a:xfrm>
          <a:prstGeom prst="rect">
            <a:avLst/>
          </a:prstGeom>
        </p:spPr>
      </p:pic>
    </p:spTree>
    <p:extLst>
      <p:ext uri="{BB962C8B-B14F-4D97-AF65-F5344CB8AC3E}">
        <p14:creationId xmlns:p14="http://schemas.microsoft.com/office/powerpoint/2010/main" val="379068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375E-6 -0.00185 L 0.4586 -0.25856 " pathEditMode="relative" ptsTypes="AA">
                                      <p:cBhvr>
                                        <p:cTn id="18"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720B-C8EE-FF45-A3A0-8AAA41CDA79E}"/>
              </a:ext>
            </a:extLst>
          </p:cNvPr>
          <p:cNvSpPr>
            <a:spLocks noGrp="1"/>
          </p:cNvSpPr>
          <p:nvPr>
            <p:ph type="title"/>
          </p:nvPr>
        </p:nvSpPr>
        <p:spPr/>
        <p:txBody>
          <a:bodyPr/>
          <a:lstStyle/>
          <a:p>
            <a:r>
              <a:rPr lang="en-US" dirty="0"/>
              <a:t>Struggles Learning Math</a:t>
            </a:r>
          </a:p>
        </p:txBody>
      </p:sp>
      <p:sp>
        <p:nvSpPr>
          <p:cNvPr id="3" name="Content Placeholder 2">
            <a:extLst>
              <a:ext uri="{FF2B5EF4-FFF2-40B4-BE49-F238E27FC236}">
                <a16:creationId xmlns:a16="http://schemas.microsoft.com/office/drawing/2014/main" id="{6877A07A-EAE9-DF42-847D-DCDE64C985C0}"/>
              </a:ext>
            </a:extLst>
          </p:cNvPr>
          <p:cNvSpPr>
            <a:spLocks noGrp="1"/>
          </p:cNvSpPr>
          <p:nvPr>
            <p:ph idx="1"/>
          </p:nvPr>
        </p:nvSpPr>
        <p:spPr/>
        <p:txBody>
          <a:bodyPr/>
          <a:lstStyle/>
          <a:p>
            <a:pPr marL="0" indent="0">
              <a:buNone/>
            </a:pPr>
            <a:r>
              <a:rPr lang="en-GB" dirty="0">
                <a:latin typeface="Atkinson Hyperlegible"/>
              </a:rPr>
              <a:t>Good maths skills requires executive functioning skills in particular</a:t>
            </a:r>
            <a:endParaRPr lang="en-GB" dirty="0"/>
          </a:p>
          <a:p>
            <a:r>
              <a:rPr lang="en-GB" dirty="0">
                <a:latin typeface="Atkinson Hyperlegible"/>
              </a:rPr>
              <a:t>Working memory</a:t>
            </a:r>
            <a:endParaRPr lang="en-GB" dirty="0"/>
          </a:p>
          <a:p>
            <a:r>
              <a:rPr lang="en-GB" dirty="0">
                <a:latin typeface="Atkinson Hyperlegible"/>
              </a:rPr>
              <a:t>Organisation</a:t>
            </a:r>
          </a:p>
          <a:p>
            <a:r>
              <a:rPr lang="en-GB" dirty="0">
                <a:latin typeface="Atkinson Hyperlegible"/>
              </a:rPr>
              <a:t>Reading skills</a:t>
            </a:r>
            <a:endParaRPr lang="en-GB" dirty="0"/>
          </a:p>
          <a:p>
            <a:r>
              <a:rPr lang="en-GB" dirty="0">
                <a:latin typeface="Atkinson Hyperlegible"/>
              </a:rPr>
              <a:t>Attention</a:t>
            </a:r>
            <a:endParaRPr lang="en-GB" dirty="0"/>
          </a:p>
          <a:p>
            <a:r>
              <a:rPr lang="en-GB" dirty="0">
                <a:latin typeface="Atkinson Hyperlegible"/>
              </a:rPr>
              <a:t>Spatial and sequential processing skill</a:t>
            </a:r>
            <a:endParaRPr lang="en-GB" dirty="0"/>
          </a:p>
          <a:p>
            <a:pPr marL="0" indent="0">
              <a:buNone/>
            </a:pPr>
            <a:r>
              <a:rPr lang="en-GB" b="1" dirty="0">
                <a:latin typeface="Atkinson Hyperlegible"/>
              </a:rPr>
              <a:t>Key developmental math concepts </a:t>
            </a:r>
            <a:r>
              <a:rPr lang="en-GB" dirty="0">
                <a:latin typeface="Atkinson Hyperlegible"/>
              </a:rPr>
              <a:t>rely on solid number sense, such as the coexistence between parts of a number and its whole, which is necessary for understanding abstract division, ratios, and fractions. </a:t>
            </a:r>
          </a:p>
          <a:p>
            <a:endParaRPr lang="en-US" dirty="0"/>
          </a:p>
        </p:txBody>
      </p:sp>
    </p:spTree>
    <p:extLst>
      <p:ext uri="{BB962C8B-B14F-4D97-AF65-F5344CB8AC3E}">
        <p14:creationId xmlns:p14="http://schemas.microsoft.com/office/powerpoint/2010/main" val="2965880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469E-A703-3A43-8C97-056C5A2AC001}"/>
              </a:ext>
            </a:extLst>
          </p:cNvPr>
          <p:cNvSpPr>
            <a:spLocks noGrp="1"/>
          </p:cNvSpPr>
          <p:nvPr>
            <p:ph type="title"/>
          </p:nvPr>
        </p:nvSpPr>
        <p:spPr/>
        <p:txBody>
          <a:bodyPr/>
          <a:lstStyle/>
          <a:p>
            <a:endParaRPr lang="en-US" dirty="0"/>
          </a:p>
        </p:txBody>
      </p:sp>
      <p:pic>
        <p:nvPicPr>
          <p:cNvPr id="9" name="Content Placeholder 8" title="Google Classroom Student View">
            <a:extLst>
              <a:ext uri="{FF2B5EF4-FFF2-40B4-BE49-F238E27FC236}">
                <a16:creationId xmlns:a16="http://schemas.microsoft.com/office/drawing/2014/main" id="{FA91D402-1F19-C548-A9D3-6B76C6AEC847}"/>
              </a:ext>
            </a:extLst>
          </p:cNvPr>
          <p:cNvPicPr>
            <a:picLocks noGrp="1" noChangeAspect="1"/>
          </p:cNvPicPr>
          <p:nvPr>
            <p:ph idx="1"/>
          </p:nvPr>
        </p:nvPicPr>
        <p:blipFill>
          <a:blip r:embed="rId3"/>
          <a:stretch>
            <a:fillRect/>
          </a:stretch>
        </p:blipFill>
        <p:spPr>
          <a:xfrm>
            <a:off x="2416201" y="1600200"/>
            <a:ext cx="7257998" cy="4525963"/>
          </a:xfrm>
        </p:spPr>
      </p:pic>
      <p:pic>
        <p:nvPicPr>
          <p:cNvPr id="10" name="Picture 9">
            <a:extLst>
              <a:ext uri="{FF2B5EF4-FFF2-40B4-BE49-F238E27FC236}">
                <a16:creationId xmlns:a16="http://schemas.microsoft.com/office/drawing/2014/main" id="{EF4E2D3B-CF14-614C-B5A9-CB4BEEF3E35D}"/>
              </a:ext>
            </a:extLst>
          </p:cNvPr>
          <p:cNvPicPr>
            <a:picLocks noChangeAspect="1"/>
          </p:cNvPicPr>
          <p:nvPr/>
        </p:nvPicPr>
        <p:blipFill>
          <a:blip r:embed="rId4"/>
          <a:stretch>
            <a:fillRect/>
          </a:stretch>
        </p:blipFill>
        <p:spPr>
          <a:xfrm rot="21124189">
            <a:off x="235582" y="6079640"/>
            <a:ext cx="271045" cy="271045"/>
          </a:xfrm>
          <a:prstGeom prst="rect">
            <a:avLst/>
          </a:prstGeom>
        </p:spPr>
      </p:pic>
    </p:spTree>
    <p:extLst>
      <p:ext uri="{BB962C8B-B14F-4D97-AF65-F5344CB8AC3E}">
        <p14:creationId xmlns:p14="http://schemas.microsoft.com/office/powerpoint/2010/main" val="26791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64 0.00185 L 0.37096 -0.38727 " pathEditMode="relative" ptsTypes="AA">
                                      <p:cBhvr>
                                        <p:cTn id="10"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31419D-B3AC-3F45-A2B9-ADB3331AB06F}"/>
              </a:ext>
            </a:extLst>
          </p:cNvPr>
          <p:cNvSpPr>
            <a:spLocks noGrp="1"/>
          </p:cNvSpPr>
          <p:nvPr>
            <p:ph type="title"/>
          </p:nvPr>
        </p:nvSpPr>
        <p:spPr/>
        <p:txBody>
          <a:bodyPr/>
          <a:lstStyle/>
          <a:p>
            <a:endParaRPr lang="en-US" dirty="0"/>
          </a:p>
        </p:txBody>
      </p:sp>
      <p:pic>
        <p:nvPicPr>
          <p:cNvPr id="5" name="Content Placeholder 4" title="Student View Mathshare">
            <a:extLst>
              <a:ext uri="{FF2B5EF4-FFF2-40B4-BE49-F238E27FC236}">
                <a16:creationId xmlns:a16="http://schemas.microsoft.com/office/drawing/2014/main" id="{218C2561-2D50-D648-BD11-0F13A0B58837}"/>
              </a:ext>
            </a:extLst>
          </p:cNvPr>
          <p:cNvPicPr>
            <a:picLocks noGrp="1" noChangeAspect="1"/>
          </p:cNvPicPr>
          <p:nvPr>
            <p:ph idx="1"/>
          </p:nvPr>
        </p:nvPicPr>
        <p:blipFill>
          <a:blip r:embed="rId3"/>
          <a:stretch>
            <a:fillRect/>
          </a:stretch>
        </p:blipFill>
        <p:spPr>
          <a:xfrm>
            <a:off x="2416201" y="1600200"/>
            <a:ext cx="7257998" cy="4525963"/>
          </a:xfrm>
        </p:spPr>
      </p:pic>
      <p:pic>
        <p:nvPicPr>
          <p:cNvPr id="7" name="Picture 6">
            <a:extLst>
              <a:ext uri="{FF2B5EF4-FFF2-40B4-BE49-F238E27FC236}">
                <a16:creationId xmlns:a16="http://schemas.microsoft.com/office/drawing/2014/main" id="{BC60D880-EBCD-E844-B170-3D14E601B91F}"/>
              </a:ext>
            </a:extLst>
          </p:cNvPr>
          <p:cNvPicPr>
            <a:picLocks noChangeAspect="1"/>
          </p:cNvPicPr>
          <p:nvPr/>
        </p:nvPicPr>
        <p:blipFill>
          <a:blip r:embed="rId4"/>
          <a:stretch>
            <a:fillRect/>
          </a:stretch>
        </p:blipFill>
        <p:spPr>
          <a:xfrm rot="21124189">
            <a:off x="235582" y="6079640"/>
            <a:ext cx="271045" cy="271045"/>
          </a:xfrm>
          <a:prstGeom prst="rect">
            <a:avLst/>
          </a:prstGeom>
        </p:spPr>
      </p:pic>
    </p:spTree>
    <p:extLst>
      <p:ext uri="{BB962C8B-B14F-4D97-AF65-F5344CB8AC3E}">
        <p14:creationId xmlns:p14="http://schemas.microsoft.com/office/powerpoint/2010/main" val="424406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364 -0.01296 L 0.46523 -0.41065 " pathEditMode="relative" ptsTypes="AA">
                                      <p:cBhvr>
                                        <p:cTn id="14"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0CFC-0F50-694D-9849-7316DB3A8B46}"/>
              </a:ext>
            </a:extLst>
          </p:cNvPr>
          <p:cNvSpPr>
            <a:spLocks noGrp="1"/>
          </p:cNvSpPr>
          <p:nvPr>
            <p:ph type="title"/>
          </p:nvPr>
        </p:nvSpPr>
        <p:spPr/>
        <p:txBody>
          <a:bodyPr/>
          <a:lstStyle/>
          <a:p>
            <a:endParaRPr lang="en-US" dirty="0"/>
          </a:p>
        </p:txBody>
      </p:sp>
      <p:pic>
        <p:nvPicPr>
          <p:cNvPr id="9" name="Content Placeholder 8" descr="Screen shot of the solve equation page" title="Mathshare Screen Shot">
            <a:extLst>
              <a:ext uri="{FF2B5EF4-FFF2-40B4-BE49-F238E27FC236}">
                <a16:creationId xmlns:a16="http://schemas.microsoft.com/office/drawing/2014/main" id="{17FC842F-EDA5-9846-9BDB-0F5859A8153B}"/>
              </a:ext>
            </a:extLst>
          </p:cNvPr>
          <p:cNvPicPr>
            <a:picLocks noGrp="1" noChangeAspect="1"/>
          </p:cNvPicPr>
          <p:nvPr>
            <p:ph idx="1"/>
          </p:nvPr>
        </p:nvPicPr>
        <p:blipFill>
          <a:blip r:embed="rId3"/>
          <a:stretch>
            <a:fillRect/>
          </a:stretch>
        </p:blipFill>
        <p:spPr>
          <a:xfrm>
            <a:off x="2416201" y="1600200"/>
            <a:ext cx="7257998" cy="4525963"/>
          </a:xfrm>
        </p:spPr>
      </p:pic>
    </p:spTree>
    <p:extLst>
      <p:ext uri="{BB962C8B-B14F-4D97-AF65-F5344CB8AC3E}">
        <p14:creationId xmlns:p14="http://schemas.microsoft.com/office/powerpoint/2010/main" val="3517305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C03B-29A3-3640-A22A-77E293DC9FD9}"/>
              </a:ext>
            </a:extLst>
          </p:cNvPr>
          <p:cNvSpPr>
            <a:spLocks noGrp="1"/>
          </p:cNvSpPr>
          <p:nvPr>
            <p:ph type="title"/>
          </p:nvPr>
        </p:nvSpPr>
        <p:spPr/>
        <p:txBody>
          <a:bodyPr/>
          <a:lstStyle/>
          <a:p>
            <a:endParaRPr lang="en-US" dirty="0"/>
          </a:p>
        </p:txBody>
      </p:sp>
      <p:pic>
        <p:nvPicPr>
          <p:cNvPr id="5" name="Content Placeholder 4" descr="Screen shot of the student solution of the equation." title="Student Solve">
            <a:extLst>
              <a:ext uri="{FF2B5EF4-FFF2-40B4-BE49-F238E27FC236}">
                <a16:creationId xmlns:a16="http://schemas.microsoft.com/office/drawing/2014/main" id="{CE83DF2C-AA20-004B-8B1B-F09BA525EE80}"/>
              </a:ext>
            </a:extLst>
          </p:cNvPr>
          <p:cNvPicPr>
            <a:picLocks noGrp="1" noChangeAspect="1"/>
          </p:cNvPicPr>
          <p:nvPr>
            <p:ph idx="1"/>
          </p:nvPr>
        </p:nvPicPr>
        <p:blipFill>
          <a:blip r:embed="rId3"/>
          <a:stretch>
            <a:fillRect/>
          </a:stretch>
        </p:blipFill>
        <p:spPr>
          <a:xfrm>
            <a:off x="2416201" y="1600200"/>
            <a:ext cx="7257998" cy="4525963"/>
          </a:xfrm>
        </p:spPr>
      </p:pic>
      <p:sp>
        <p:nvSpPr>
          <p:cNvPr id="6" name="Donut 5">
            <a:extLst>
              <a:ext uri="{FF2B5EF4-FFF2-40B4-BE49-F238E27FC236}">
                <a16:creationId xmlns:a16="http://schemas.microsoft.com/office/drawing/2014/main" id="{6B18E731-860A-AA40-8752-D44EB0CE1C14}"/>
              </a:ext>
            </a:extLst>
          </p:cNvPr>
          <p:cNvSpPr/>
          <p:nvPr/>
        </p:nvSpPr>
        <p:spPr>
          <a:xfrm>
            <a:off x="5375189" y="5387546"/>
            <a:ext cx="1458097" cy="395416"/>
          </a:xfrm>
          <a:prstGeom prst="donut">
            <a:avLst>
              <a:gd name="adj" fmla="val 15596"/>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Whitney Bold"/>
              <a:cs typeface="Whitney Bold"/>
            </a:endParaRPr>
          </a:p>
        </p:txBody>
      </p:sp>
    </p:spTree>
    <p:extLst>
      <p:ext uri="{BB962C8B-B14F-4D97-AF65-F5344CB8AC3E}">
        <p14:creationId xmlns:p14="http://schemas.microsoft.com/office/powerpoint/2010/main" val="386663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02E4-93E7-1549-BA5F-15B0E4E27834}"/>
              </a:ext>
            </a:extLst>
          </p:cNvPr>
          <p:cNvSpPr>
            <a:spLocks noGrp="1"/>
          </p:cNvSpPr>
          <p:nvPr>
            <p:ph type="title"/>
          </p:nvPr>
        </p:nvSpPr>
        <p:spPr/>
        <p:txBody>
          <a:bodyPr/>
          <a:lstStyle/>
          <a:p>
            <a:endParaRPr lang="en-US" dirty="0"/>
          </a:p>
        </p:txBody>
      </p:sp>
      <p:pic>
        <p:nvPicPr>
          <p:cNvPr id="8" name="Content Placeholder 7" descr="Student view of sharing answers" title="Share answers">
            <a:extLst>
              <a:ext uri="{FF2B5EF4-FFF2-40B4-BE49-F238E27FC236}">
                <a16:creationId xmlns:a16="http://schemas.microsoft.com/office/drawing/2014/main" id="{DF76365F-098A-2C41-BE05-9A2E0E6840F9}"/>
              </a:ext>
            </a:extLst>
          </p:cNvPr>
          <p:cNvPicPr>
            <a:picLocks noGrp="1" noChangeAspect="1"/>
          </p:cNvPicPr>
          <p:nvPr>
            <p:ph idx="1"/>
          </p:nvPr>
        </p:nvPicPr>
        <p:blipFill>
          <a:blip r:embed="rId3"/>
          <a:stretch>
            <a:fillRect/>
          </a:stretch>
        </p:blipFill>
        <p:spPr>
          <a:xfrm>
            <a:off x="2416201" y="1600200"/>
            <a:ext cx="7257998" cy="4525963"/>
          </a:xfrm>
        </p:spPr>
      </p:pic>
      <p:pic>
        <p:nvPicPr>
          <p:cNvPr id="9" name="Picture 8">
            <a:extLst>
              <a:ext uri="{FF2B5EF4-FFF2-40B4-BE49-F238E27FC236}">
                <a16:creationId xmlns:a16="http://schemas.microsoft.com/office/drawing/2014/main" id="{9875B57A-EE8E-564F-8279-CB669D7A841D}"/>
              </a:ext>
            </a:extLst>
          </p:cNvPr>
          <p:cNvPicPr>
            <a:picLocks noChangeAspect="1"/>
          </p:cNvPicPr>
          <p:nvPr/>
        </p:nvPicPr>
        <p:blipFill>
          <a:blip r:embed="rId4"/>
          <a:stretch>
            <a:fillRect/>
          </a:stretch>
        </p:blipFill>
        <p:spPr>
          <a:xfrm rot="21124189">
            <a:off x="235582" y="6079640"/>
            <a:ext cx="271045" cy="271045"/>
          </a:xfrm>
          <a:prstGeom prst="rect">
            <a:avLst/>
          </a:prstGeom>
        </p:spPr>
      </p:pic>
    </p:spTree>
    <p:extLst>
      <p:ext uri="{BB962C8B-B14F-4D97-AF65-F5344CB8AC3E}">
        <p14:creationId xmlns:p14="http://schemas.microsoft.com/office/powerpoint/2010/main" val="11714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64 0.00185 L 0.7237 -0.53333 " pathEditMode="relative" ptsTypes="AA">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9354-1D63-FE40-865E-7A3EE18E8270}"/>
              </a:ext>
            </a:extLst>
          </p:cNvPr>
          <p:cNvSpPr>
            <a:spLocks noGrp="1"/>
          </p:cNvSpPr>
          <p:nvPr>
            <p:ph type="title"/>
          </p:nvPr>
        </p:nvSpPr>
        <p:spPr/>
        <p:txBody>
          <a:bodyPr/>
          <a:lstStyle/>
          <a:p>
            <a:endParaRPr lang="en-US" dirty="0"/>
          </a:p>
        </p:txBody>
      </p:sp>
      <p:pic>
        <p:nvPicPr>
          <p:cNvPr id="5" name="Content Placeholder 4" descr="Student view of sharing the equation back to the teacher" title="Google Classroom">
            <a:extLst>
              <a:ext uri="{FF2B5EF4-FFF2-40B4-BE49-F238E27FC236}">
                <a16:creationId xmlns:a16="http://schemas.microsoft.com/office/drawing/2014/main" id="{87C2F5F6-06F8-F749-AF80-ABFAD4486B7D}"/>
              </a:ext>
            </a:extLst>
          </p:cNvPr>
          <p:cNvPicPr>
            <a:picLocks noGrp="1" noChangeAspect="1"/>
          </p:cNvPicPr>
          <p:nvPr>
            <p:ph idx="1"/>
          </p:nvPr>
        </p:nvPicPr>
        <p:blipFill>
          <a:blip r:embed="rId3"/>
          <a:stretch>
            <a:fillRect/>
          </a:stretch>
        </p:blipFill>
        <p:spPr>
          <a:xfrm>
            <a:off x="2416201" y="1600200"/>
            <a:ext cx="7257998" cy="4525963"/>
          </a:xfrm>
        </p:spPr>
      </p:pic>
      <p:pic>
        <p:nvPicPr>
          <p:cNvPr id="6" name="Picture 5">
            <a:extLst>
              <a:ext uri="{FF2B5EF4-FFF2-40B4-BE49-F238E27FC236}">
                <a16:creationId xmlns:a16="http://schemas.microsoft.com/office/drawing/2014/main" id="{DA181F9D-CDA2-4B4F-8C77-3F58A8E25E66}"/>
              </a:ext>
            </a:extLst>
          </p:cNvPr>
          <p:cNvPicPr>
            <a:picLocks noChangeAspect="1"/>
          </p:cNvPicPr>
          <p:nvPr/>
        </p:nvPicPr>
        <p:blipFill>
          <a:blip r:embed="rId4"/>
          <a:stretch>
            <a:fillRect/>
          </a:stretch>
        </p:blipFill>
        <p:spPr>
          <a:xfrm rot="21124189">
            <a:off x="239522" y="6136481"/>
            <a:ext cx="217633" cy="217633"/>
          </a:xfrm>
          <a:prstGeom prst="rect">
            <a:avLst/>
          </a:prstGeom>
        </p:spPr>
      </p:pic>
    </p:spTree>
    <p:extLst>
      <p:ext uri="{BB962C8B-B14F-4D97-AF65-F5344CB8AC3E}">
        <p14:creationId xmlns:p14="http://schemas.microsoft.com/office/powerpoint/2010/main" val="256995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64 0.00185 L 0.46419 -0.3838 " pathEditMode="relative" rAng="0" ptsTypes="AA">
                                      <p:cBhvr>
                                        <p:cTn id="6" dur="2000" fill="hold"/>
                                        <p:tgtEl>
                                          <p:spTgt spid="6"/>
                                        </p:tgtEl>
                                        <p:attrNameLst>
                                          <p:attrName>ppt_x</p:attrName>
                                          <p:attrName>ppt_y</p:attrName>
                                        </p:attrNameLst>
                                      </p:cBhvr>
                                      <p:rCtr x="23021" y="-19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704B-52F2-4272-ACE5-C1C2B8D88DB3}"/>
              </a:ext>
            </a:extLst>
          </p:cNvPr>
          <p:cNvSpPr>
            <a:spLocks noGrp="1"/>
          </p:cNvSpPr>
          <p:nvPr>
            <p:ph type="title"/>
          </p:nvPr>
        </p:nvSpPr>
        <p:spPr/>
        <p:txBody>
          <a:bodyPr/>
          <a:lstStyle/>
          <a:p>
            <a:r>
              <a:rPr lang="en-GB" dirty="0">
                <a:latin typeface="Atkinson Hyperlegible"/>
              </a:rPr>
              <a:t>Multi-Modal: Story</a:t>
            </a:r>
            <a:endParaRPr lang="en-GB" dirty="0"/>
          </a:p>
        </p:txBody>
      </p:sp>
      <p:sp>
        <p:nvSpPr>
          <p:cNvPr id="3" name="Content Placeholder 2">
            <a:extLst>
              <a:ext uri="{FF2B5EF4-FFF2-40B4-BE49-F238E27FC236}">
                <a16:creationId xmlns:a16="http://schemas.microsoft.com/office/drawing/2014/main" id="{F0FC1E20-7F6E-4F7F-A13D-F2A7F1C6F14D}"/>
              </a:ext>
            </a:extLst>
          </p:cNvPr>
          <p:cNvSpPr>
            <a:spLocks noGrp="1"/>
          </p:cNvSpPr>
          <p:nvPr>
            <p:ph idx="1"/>
          </p:nvPr>
        </p:nvSpPr>
        <p:spPr>
          <a:xfrm>
            <a:off x="609600" y="1600200"/>
            <a:ext cx="10972800" cy="5080000"/>
          </a:xfrm>
        </p:spPr>
        <p:txBody>
          <a:bodyPr>
            <a:normAutofit/>
          </a:bodyPr>
          <a:lstStyle/>
          <a:p>
            <a:pPr>
              <a:lnSpc>
                <a:spcPct val="120000"/>
              </a:lnSpc>
              <a:buFont typeface="Arial" panose="020B0604020202020204" pitchFamily="34" charset="0"/>
              <a:buChar char="•"/>
            </a:pPr>
            <a:r>
              <a:rPr lang="en-GB" sz="3200" dirty="0">
                <a:solidFill>
                  <a:schemeClr val="dk1"/>
                </a:solidFill>
                <a:latin typeface="Atkinson Hyperlegible"/>
              </a:rPr>
              <a:t>Students with severe math anxiety can freeze when faced with numbers and complex math problems</a:t>
            </a:r>
            <a:endParaRPr lang="en-US" sz="3200" dirty="0">
              <a:solidFill>
                <a:schemeClr val="dk1"/>
              </a:solidFill>
            </a:endParaRPr>
          </a:p>
          <a:p>
            <a:pPr>
              <a:lnSpc>
                <a:spcPct val="120000"/>
              </a:lnSpc>
              <a:buFont typeface="Arial" panose="020B0604020202020204" pitchFamily="34" charset="0"/>
              <a:buChar char="•"/>
            </a:pPr>
            <a:r>
              <a:rPr lang="en-GB" sz="3200" dirty="0">
                <a:solidFill>
                  <a:schemeClr val="dk1"/>
                </a:solidFill>
                <a:latin typeface="Atkinson Hyperlegible"/>
              </a:rPr>
              <a:t>Support other skills, like drawing and art, to help find patterns</a:t>
            </a:r>
            <a:endParaRPr lang="en-GB" sz="3200" dirty="0">
              <a:solidFill>
                <a:schemeClr val="dk1"/>
              </a:solidFill>
            </a:endParaRPr>
          </a:p>
          <a:p>
            <a:pPr>
              <a:lnSpc>
                <a:spcPct val="120000"/>
              </a:lnSpc>
              <a:buFont typeface="Arial" panose="020B0604020202020204" pitchFamily="34" charset="0"/>
              <a:buChar char="•"/>
            </a:pPr>
            <a:endParaRPr lang="en-GB" sz="2667" dirty="0"/>
          </a:p>
        </p:txBody>
      </p:sp>
    </p:spTree>
    <p:extLst>
      <p:ext uri="{BB962C8B-B14F-4D97-AF65-F5344CB8AC3E}">
        <p14:creationId xmlns:p14="http://schemas.microsoft.com/office/powerpoint/2010/main" val="463875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Get Involved</a:t>
            </a:r>
            <a:endParaRPr/>
          </a:p>
        </p:txBody>
      </p:sp>
      <p:sp>
        <p:nvSpPr>
          <p:cNvPr id="176" name="Google Shape;176;p28"/>
          <p:cNvSpPr txBox="1">
            <a:spLocks noGrp="1"/>
          </p:cNvSpPr>
          <p:nvPr>
            <p:ph type="body" idx="1"/>
          </p:nvPr>
        </p:nvSpPr>
        <p:spPr>
          <a:xfrm>
            <a:off x="415600" y="1536633"/>
            <a:ext cx="11360800" cy="19596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Clr>
                <a:schemeClr val="dk1"/>
              </a:buClr>
              <a:buSzPts val="1100"/>
              <a:buNone/>
            </a:pPr>
            <a:r>
              <a:rPr lang="en"/>
              <a:t>Follow Mathshare on YouTube and Twitter</a:t>
            </a:r>
            <a:endParaRPr/>
          </a:p>
          <a:p>
            <a:pPr marL="0" indent="0">
              <a:spcBef>
                <a:spcPts val="2133"/>
              </a:spcBef>
              <a:buClr>
                <a:schemeClr val="dk1"/>
              </a:buClr>
              <a:buSzPts val="1100"/>
              <a:buNone/>
            </a:pPr>
            <a:r>
              <a:rPr lang="en"/>
              <a:t>Sign up at mathshare.benetech.org to receive regular updates</a:t>
            </a:r>
            <a:endParaRPr/>
          </a:p>
          <a:p>
            <a:pPr marL="0" indent="0">
              <a:spcBef>
                <a:spcPts val="2133"/>
              </a:spcBef>
              <a:spcAft>
                <a:spcPts val="2133"/>
              </a:spcAft>
              <a:buClr>
                <a:schemeClr val="dk1"/>
              </a:buClr>
              <a:buSzPts val="1100"/>
              <a:buNone/>
            </a:pPr>
            <a:r>
              <a:rPr lang="en"/>
              <a:t>Become a tester: </a:t>
            </a:r>
            <a:r>
              <a:rPr lang="en" u="sng">
                <a:solidFill>
                  <a:schemeClr val="accent5"/>
                </a:solidFill>
                <a:hlinkClick r:id="rId3"/>
              </a:rPr>
              <a:t>https://forms.gle/LZTVdfzHMeif7YoYA</a:t>
            </a:r>
            <a:r>
              <a:rPr lang="en"/>
              <a:t>  </a:t>
            </a:r>
            <a:endParaRPr/>
          </a:p>
        </p:txBody>
      </p:sp>
      <p:sp>
        <p:nvSpPr>
          <p:cNvPr id="177" name="Google Shape;177;p28"/>
          <p:cNvSpPr txBox="1"/>
          <p:nvPr/>
        </p:nvSpPr>
        <p:spPr>
          <a:xfrm>
            <a:off x="566577" y="4386233"/>
            <a:ext cx="10760400" cy="1901600"/>
          </a:xfrm>
          <a:prstGeom prst="rect">
            <a:avLst/>
          </a:prstGeom>
          <a:noFill/>
          <a:ln>
            <a:noFill/>
          </a:ln>
        </p:spPr>
        <p:txBody>
          <a:bodyPr spcFirstLastPara="1" wrap="square" lIns="121900" tIns="121900" rIns="121900" bIns="121900" anchor="t" anchorCtr="0">
            <a:noAutofit/>
          </a:bodyPr>
          <a:lstStyle/>
          <a:p>
            <a:pPr marL="609585" indent="-457189">
              <a:lnSpc>
                <a:spcPct val="115000"/>
              </a:lnSpc>
              <a:buSzPts val="1800"/>
              <a:buChar char="●"/>
            </a:pPr>
            <a:r>
              <a:rPr lang="en" sz="2400" u="sng">
                <a:solidFill>
                  <a:schemeClr val="accent5"/>
                </a:solidFill>
                <a:hlinkClick r:id="rId4"/>
              </a:rPr>
              <a:t>List of accessibility features</a:t>
            </a:r>
            <a:endParaRPr sz="2400"/>
          </a:p>
          <a:p>
            <a:pPr marL="609585" indent="-457189">
              <a:lnSpc>
                <a:spcPct val="115000"/>
              </a:lnSpc>
              <a:buSzPts val="1800"/>
              <a:buChar char="●"/>
            </a:pPr>
            <a:r>
              <a:rPr lang="en" sz="2400" u="sng">
                <a:solidFill>
                  <a:schemeClr val="hlink"/>
                </a:solidFill>
                <a:hlinkClick r:id="rId5"/>
              </a:rPr>
              <a:t>YouTube Channel</a:t>
            </a:r>
            <a:endParaRPr sz="2400"/>
          </a:p>
          <a:p>
            <a:pPr marL="609585" indent="-457189">
              <a:lnSpc>
                <a:spcPct val="115000"/>
              </a:lnSpc>
              <a:buSzPts val="1800"/>
              <a:buChar char="●"/>
            </a:pPr>
            <a:r>
              <a:rPr lang="en" sz="2400" u="sng">
                <a:solidFill>
                  <a:schemeClr val="hlink"/>
                </a:solidFill>
                <a:hlinkClick r:id="rId6"/>
              </a:rPr>
              <a:t>Help Center</a:t>
            </a:r>
            <a:endParaRPr sz="2400"/>
          </a:p>
          <a:p>
            <a:pPr marL="609585" indent="-457189">
              <a:lnSpc>
                <a:spcPct val="115000"/>
              </a:lnSpc>
              <a:buSzPts val="1800"/>
              <a:buChar char="●"/>
            </a:pPr>
            <a:r>
              <a:rPr lang="en" sz="2400" u="sng">
                <a:solidFill>
                  <a:schemeClr val="hlink"/>
                </a:solidFill>
                <a:hlinkClick r:id="rId7"/>
              </a:rPr>
              <a:t>Professional Development Pack</a:t>
            </a:r>
            <a:endParaRPr sz="2400"/>
          </a:p>
        </p:txBody>
      </p:sp>
      <p:sp>
        <p:nvSpPr>
          <p:cNvPr id="178" name="Google Shape;178;p28"/>
          <p:cNvSpPr txBox="1">
            <a:spLocks noGrp="1"/>
          </p:cNvSpPr>
          <p:nvPr>
            <p:ph type="title"/>
          </p:nvPr>
        </p:nvSpPr>
        <p:spPr>
          <a:xfrm>
            <a:off x="477900" y="3638600"/>
            <a:ext cx="9204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a:t>Learn More:</a:t>
            </a:r>
            <a:endParaRPr/>
          </a:p>
        </p:txBody>
      </p:sp>
    </p:spTree>
    <p:extLst>
      <p:ext uri="{BB962C8B-B14F-4D97-AF65-F5344CB8AC3E}">
        <p14:creationId xmlns:p14="http://schemas.microsoft.com/office/powerpoint/2010/main" val="1212225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468FFC-0DDA-914F-9F56-278F832B2EEE}"/>
              </a:ext>
            </a:extLst>
          </p:cNvPr>
          <p:cNvSpPr/>
          <p:nvPr/>
        </p:nvSpPr>
        <p:spPr>
          <a:xfrm>
            <a:off x="1705232" y="2199503"/>
            <a:ext cx="9391136" cy="3867665"/>
          </a:xfrm>
          <a:prstGeom prst="rect">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Whitney Bold"/>
              <a:cs typeface="Whitney Bold"/>
            </a:endParaRPr>
          </a:p>
        </p:txBody>
      </p:sp>
      <p:sp>
        <p:nvSpPr>
          <p:cNvPr id="3" name="TextBox 2">
            <a:extLst>
              <a:ext uri="{FF2B5EF4-FFF2-40B4-BE49-F238E27FC236}">
                <a16:creationId xmlns:a16="http://schemas.microsoft.com/office/drawing/2014/main" id="{DADE3AF9-58E7-824E-96C3-6B21A058BC43}"/>
              </a:ext>
            </a:extLst>
          </p:cNvPr>
          <p:cNvSpPr txBox="1"/>
          <p:nvPr/>
        </p:nvSpPr>
        <p:spPr>
          <a:xfrm>
            <a:off x="4522573" y="3893269"/>
            <a:ext cx="3756454" cy="480131"/>
          </a:xfrm>
          <a:prstGeom prst="rect">
            <a:avLst/>
          </a:prstGeom>
        </p:spPr>
        <p:txBody>
          <a:bodyPr vert="horz" wrap="square" lIns="91440" tIns="45720" rIns="91440" bIns="45720" rtlCol="0" anchor="b" anchorCtr="0">
            <a:spAutoFit/>
          </a:bodyPr>
          <a:lstStyle/>
          <a:p>
            <a:pPr marR="0" algn="ctr" defTabSz="457200" rtl="0" eaLnBrk="1" fontAlgn="auto" latinLnBrk="0" hangingPunct="1">
              <a:lnSpc>
                <a:spcPct val="90000"/>
              </a:lnSpc>
              <a:spcAft>
                <a:spcPts val="0"/>
              </a:spcAft>
              <a:buClrTx/>
              <a:buSzTx/>
              <a:buFont typeface="Arial"/>
              <a:buNone/>
              <a:tabLst/>
            </a:pPr>
            <a:r>
              <a:rPr lang="en-US" sz="2800" b="1" dirty="0">
                <a:latin typeface="Whitney Book"/>
                <a:cs typeface="Whitney Book"/>
              </a:rPr>
              <a:t>Questions and Answers</a:t>
            </a:r>
            <a:endParaRPr kumimoji="0" lang="en-US" sz="2800" b="1" u="none" strike="noStrike" kern="1200" cap="none" spc="0" normalizeH="0" baseline="0" noProof="0" dirty="0">
              <a:ln>
                <a:noFill/>
              </a:ln>
              <a:effectLst/>
              <a:uLnTx/>
              <a:uFillTx/>
              <a:latin typeface="Whitney Book"/>
              <a:ea typeface="+mn-ea"/>
              <a:cs typeface="Whitney Book"/>
            </a:endParaRPr>
          </a:p>
        </p:txBody>
      </p:sp>
      <p:sp>
        <p:nvSpPr>
          <p:cNvPr id="4" name="TextBox 3">
            <a:extLst>
              <a:ext uri="{FF2B5EF4-FFF2-40B4-BE49-F238E27FC236}">
                <a16:creationId xmlns:a16="http://schemas.microsoft.com/office/drawing/2014/main" id="{88FBE096-8ABE-194F-8166-F5BD598F7CB9}"/>
              </a:ext>
            </a:extLst>
          </p:cNvPr>
          <p:cNvSpPr txBox="1"/>
          <p:nvPr/>
        </p:nvSpPr>
        <p:spPr>
          <a:xfrm>
            <a:off x="3991232" y="4373400"/>
            <a:ext cx="4819135" cy="480131"/>
          </a:xfrm>
          <a:prstGeom prst="rect">
            <a:avLst/>
          </a:prstGeom>
        </p:spPr>
        <p:txBody>
          <a:bodyPr vert="horz" wrap="square" lIns="91440" tIns="45720" rIns="91440" bIns="45720" rtlCol="0" anchor="b" anchorCtr="0">
            <a:spAutoFit/>
          </a:bodyPr>
          <a:lstStyle/>
          <a:p>
            <a:pPr marR="0" algn="ctr" defTabSz="457200" rtl="0" eaLnBrk="1" fontAlgn="auto" latinLnBrk="0" hangingPunct="1">
              <a:lnSpc>
                <a:spcPct val="90000"/>
              </a:lnSpc>
              <a:spcAft>
                <a:spcPts val="0"/>
              </a:spcAft>
              <a:buClrTx/>
              <a:buSzTx/>
              <a:buFont typeface="Arial"/>
              <a:buNone/>
              <a:tabLst/>
            </a:pPr>
            <a:r>
              <a:rPr kumimoji="0" lang="en-US" sz="2800" u="none" strike="noStrike" kern="1200" cap="none" spc="0" normalizeH="0" baseline="0" noProof="0" dirty="0">
                <a:ln>
                  <a:noFill/>
                </a:ln>
                <a:effectLst/>
                <a:uLnTx/>
                <a:uFillTx/>
                <a:latin typeface="Whitney Book"/>
                <a:ea typeface="+mn-ea"/>
                <a:cs typeface="Whitney Book"/>
              </a:rPr>
              <a:t>Mathshare@Benetech.org</a:t>
            </a:r>
          </a:p>
        </p:txBody>
      </p:sp>
    </p:spTree>
    <p:extLst>
      <p:ext uri="{BB962C8B-B14F-4D97-AF65-F5344CB8AC3E}">
        <p14:creationId xmlns:p14="http://schemas.microsoft.com/office/powerpoint/2010/main" val="145055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EF62-2DFD-D342-B39C-6237AEB021BA}"/>
              </a:ext>
            </a:extLst>
          </p:cNvPr>
          <p:cNvSpPr>
            <a:spLocks noGrp="1"/>
          </p:cNvSpPr>
          <p:nvPr>
            <p:ph type="title"/>
          </p:nvPr>
        </p:nvSpPr>
        <p:spPr/>
        <p:txBody>
          <a:bodyPr/>
          <a:lstStyle/>
          <a:p>
            <a:r>
              <a:rPr lang="en-US" dirty="0"/>
              <a:t>Reading Math</a:t>
            </a:r>
          </a:p>
        </p:txBody>
      </p:sp>
      <p:sp>
        <p:nvSpPr>
          <p:cNvPr id="3" name="Content Placeholder 2">
            <a:extLst>
              <a:ext uri="{FF2B5EF4-FFF2-40B4-BE49-F238E27FC236}">
                <a16:creationId xmlns:a16="http://schemas.microsoft.com/office/drawing/2014/main" id="{E60BDCF5-7D95-BA47-940C-84608465E05A}"/>
              </a:ext>
            </a:extLst>
          </p:cNvPr>
          <p:cNvSpPr>
            <a:spLocks noGrp="1"/>
          </p:cNvSpPr>
          <p:nvPr>
            <p:ph idx="1"/>
          </p:nvPr>
        </p:nvSpPr>
        <p:spPr/>
        <p:txBody>
          <a:bodyPr/>
          <a:lstStyle/>
          <a:p>
            <a:r>
              <a:rPr lang="en-GB" dirty="0">
                <a:latin typeface="Atkinson Hyperlegible"/>
              </a:rPr>
              <a:t>Accessible maths that provides support with decoding can help with problem solving and accuracy</a:t>
            </a:r>
            <a:endParaRPr lang="en-US" dirty="0">
              <a:latin typeface="Atkinson Hyperlegible"/>
            </a:endParaRPr>
          </a:p>
          <a:p>
            <a:r>
              <a:rPr lang="en-GB" dirty="0">
                <a:latin typeface="Atkinson Hyperlegible"/>
              </a:rPr>
              <a:t>But limited assistive technology support</a:t>
            </a:r>
            <a:endParaRPr lang="en-GB" dirty="0"/>
          </a:p>
          <a:p>
            <a:endParaRPr lang="en-US" dirty="0"/>
          </a:p>
          <a:p>
            <a:endParaRPr lang="en-US" dirty="0"/>
          </a:p>
          <a:p>
            <a:endParaRPr lang="en-US" dirty="0"/>
          </a:p>
        </p:txBody>
      </p:sp>
      <p:pic>
        <p:nvPicPr>
          <p:cNvPr id="4" name="Picture 11" descr="Cartoon of man scratching his heading looking at equation written on a blackboard. Equation is H of x, equals, start fraction, x power of 2, plus 5, all over, x minus 1, end fraction.">
            <a:extLst>
              <a:ext uri="{FF2B5EF4-FFF2-40B4-BE49-F238E27FC236}">
                <a16:creationId xmlns:a16="http://schemas.microsoft.com/office/drawing/2014/main" id="{F41F8EE1-59F0-1745-AC8A-1B8820B7AA78}"/>
              </a:ext>
            </a:extLst>
          </p:cNvPr>
          <p:cNvPicPr>
            <a:picLocks noChangeAspect="1"/>
          </p:cNvPicPr>
          <p:nvPr/>
        </p:nvPicPr>
        <p:blipFill>
          <a:blip r:embed="rId2"/>
          <a:stretch>
            <a:fillRect/>
          </a:stretch>
        </p:blipFill>
        <p:spPr>
          <a:xfrm>
            <a:off x="1245780" y="3267855"/>
            <a:ext cx="3284621" cy="2713220"/>
          </a:xfrm>
          <a:prstGeom prst="rect">
            <a:avLst/>
          </a:prstGeom>
        </p:spPr>
      </p:pic>
      <p:sp>
        <p:nvSpPr>
          <p:cNvPr id="5" name="Content Placeholder 9">
            <a:extLst>
              <a:ext uri="{FF2B5EF4-FFF2-40B4-BE49-F238E27FC236}">
                <a16:creationId xmlns:a16="http://schemas.microsoft.com/office/drawing/2014/main" id="{92A92A9D-0623-344F-B737-4095838CD9E5}"/>
              </a:ext>
            </a:extLst>
          </p:cNvPr>
          <p:cNvSpPr txBox="1">
            <a:spLocks/>
          </p:cNvSpPr>
          <p:nvPr/>
        </p:nvSpPr>
        <p:spPr>
          <a:xfrm>
            <a:off x="5756255" y="3433491"/>
            <a:ext cx="4038600" cy="2172085"/>
          </a:xfrm>
          <a:prstGeom prst="rect">
            <a:avLst/>
          </a:prstGeom>
        </p:spPr>
        <p:txBody>
          <a:bodyPr/>
          <a:lstStyle>
            <a:lvl1pPr marL="342900" indent="-342900" algn="l" defTabSz="457200" rtl="0" eaLnBrk="1" fontAlgn="base" hangingPunct="1">
              <a:spcBef>
                <a:spcPct val="0"/>
              </a:spcBef>
              <a:spcAft>
                <a:spcPts val="800"/>
              </a:spcAft>
              <a:buClr>
                <a:schemeClr val="accent1"/>
              </a:buClr>
              <a:buSzPct val="80000"/>
              <a:buFont typeface="Lucida Grande" charset="0"/>
              <a:buChar char="●"/>
              <a:defRPr sz="2400" kern="1200">
                <a:solidFill>
                  <a:schemeClr val="tx1"/>
                </a:solidFill>
                <a:latin typeface="Whitney Book"/>
                <a:ea typeface="MS PGothic" pitchFamily="34" charset="-128"/>
                <a:cs typeface="Whitney Book"/>
              </a:defRPr>
            </a:lvl1pPr>
            <a:lvl2pPr marL="742950" indent="-285750" algn="l" defTabSz="457200" rtl="0" eaLnBrk="1" fontAlgn="base" hangingPunct="1">
              <a:spcBef>
                <a:spcPct val="0"/>
              </a:spcBef>
              <a:spcAft>
                <a:spcPts val="800"/>
              </a:spcAft>
              <a:buFont typeface="Arial" pitchFamily="34" charset="0"/>
              <a:buChar char="–"/>
              <a:defRPr sz="2000" kern="1200">
                <a:solidFill>
                  <a:schemeClr val="tx1"/>
                </a:solidFill>
                <a:latin typeface="Whitney Book"/>
                <a:ea typeface="Whitney Book"/>
                <a:cs typeface="Whitney Book"/>
              </a:defRPr>
            </a:lvl2pPr>
            <a:lvl3pPr marL="11430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3pPr>
            <a:lvl4pPr marL="16002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4pPr>
            <a:lvl5pPr marL="20574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a:buChar char="Ø"/>
            </a:pPr>
            <a:r>
              <a:rPr lang="en-US" sz="2000" dirty="0">
                <a:latin typeface="Atkinson Hyperlegible"/>
              </a:rPr>
              <a:t>“H x equals x 2 plus 5 slash x dash 1”</a:t>
            </a:r>
            <a:endParaRPr lang="en-US" sz="2000" dirty="0"/>
          </a:p>
          <a:p>
            <a:pPr>
              <a:buFont typeface="Wingdings"/>
              <a:buChar char="Ø"/>
            </a:pPr>
            <a:r>
              <a:rPr lang="en-US" sz="2000" dirty="0">
                <a:latin typeface="Atkinson Hyperlegible"/>
              </a:rPr>
              <a:t>“H of x, equals, x squared plus 5, over, x minus 1”</a:t>
            </a:r>
          </a:p>
          <a:p>
            <a:pPr>
              <a:buFont typeface="Wingdings"/>
              <a:buChar char="Ø"/>
            </a:pPr>
            <a:r>
              <a:rPr lang="en-US" sz="2000" dirty="0">
                <a:latin typeface="Atkinson Hyperlegible"/>
              </a:rPr>
              <a:t>“H of x, equals, start fraction, x power of 2, plus 5, all over, x minus 1, end fraction”</a:t>
            </a:r>
          </a:p>
          <a:p>
            <a:pPr>
              <a:buFont typeface="Wingdings"/>
              <a:buChar char="Ø"/>
            </a:pPr>
            <a:endParaRPr lang="en-US" dirty="0"/>
          </a:p>
        </p:txBody>
      </p:sp>
    </p:spTree>
    <p:extLst>
      <p:ext uri="{BB962C8B-B14F-4D97-AF65-F5344CB8AC3E}">
        <p14:creationId xmlns:p14="http://schemas.microsoft.com/office/powerpoint/2010/main" val="1017722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88F8-F7D5-F648-AA6C-94A0F7F787C8}"/>
              </a:ext>
            </a:extLst>
          </p:cNvPr>
          <p:cNvSpPr>
            <a:spLocks noGrp="1"/>
          </p:cNvSpPr>
          <p:nvPr>
            <p:ph type="title"/>
          </p:nvPr>
        </p:nvSpPr>
        <p:spPr/>
        <p:txBody>
          <a:bodyPr/>
          <a:lstStyle/>
          <a:p>
            <a:r>
              <a:rPr lang="en-GB" dirty="0"/>
              <a:t>Educators</a:t>
            </a:r>
            <a:endParaRPr lang="en-US" dirty="0"/>
          </a:p>
        </p:txBody>
      </p:sp>
      <p:sp>
        <p:nvSpPr>
          <p:cNvPr id="3" name="Content Placeholder 2">
            <a:extLst>
              <a:ext uri="{FF2B5EF4-FFF2-40B4-BE49-F238E27FC236}">
                <a16:creationId xmlns:a16="http://schemas.microsoft.com/office/drawing/2014/main" id="{BC0D5949-BDF5-AF44-9896-0B28A56075D3}"/>
              </a:ext>
            </a:extLst>
          </p:cNvPr>
          <p:cNvSpPr>
            <a:spLocks noGrp="1"/>
          </p:cNvSpPr>
          <p:nvPr>
            <p:ph idx="1"/>
          </p:nvPr>
        </p:nvSpPr>
        <p:spPr/>
        <p:txBody>
          <a:bodyPr/>
          <a:lstStyle/>
          <a:p>
            <a:pPr>
              <a:lnSpc>
                <a:spcPct val="120000"/>
              </a:lnSpc>
              <a:buFont typeface="Arial" panose="020B0604020202020204" pitchFamily="34" charset="0"/>
              <a:buChar char="•"/>
            </a:pPr>
            <a:endParaRPr lang="en-GB" dirty="0">
              <a:latin typeface="Atkinson Hyperlegible"/>
            </a:endParaRPr>
          </a:p>
          <a:p>
            <a:pPr>
              <a:lnSpc>
                <a:spcPct val="120000"/>
              </a:lnSpc>
              <a:buFont typeface="Arial" panose="020B0604020202020204" pitchFamily="34" charset="0"/>
              <a:buChar char="•"/>
            </a:pPr>
            <a:r>
              <a:rPr lang="en-GB" dirty="0">
                <a:latin typeface="Atkinson Hyperlegible"/>
              </a:rPr>
              <a:t>Educators are often underprepared to help these students succeed</a:t>
            </a:r>
          </a:p>
          <a:p>
            <a:pPr>
              <a:lnSpc>
                <a:spcPct val="120000"/>
              </a:lnSpc>
              <a:buFont typeface="Arial" panose="020B0604020202020204" pitchFamily="34" charset="0"/>
              <a:buChar char="•"/>
            </a:pPr>
            <a:endParaRPr lang="en-GB" dirty="0">
              <a:latin typeface="Atkinson Hyperlegible"/>
            </a:endParaRPr>
          </a:p>
          <a:p>
            <a:pPr>
              <a:lnSpc>
                <a:spcPct val="120000"/>
              </a:lnSpc>
              <a:buFont typeface="Arial" panose="020B0604020202020204" pitchFamily="34" charset="0"/>
              <a:buChar char="•"/>
            </a:pPr>
            <a:r>
              <a:rPr lang="en-GB" dirty="0">
                <a:latin typeface="Atkinson Hyperlegible"/>
              </a:rPr>
              <a:t>Parents, teachers, and tutors may </a:t>
            </a:r>
            <a:r>
              <a:rPr lang="en-GB" b="1" dirty="0">
                <a:latin typeface="Atkinson Hyperlegible"/>
              </a:rPr>
              <a:t>not be aware of the different tools and strategies</a:t>
            </a:r>
            <a:r>
              <a:rPr lang="en-GB" dirty="0">
                <a:latin typeface="Atkinson Hyperlegible"/>
              </a:rPr>
              <a:t> </a:t>
            </a:r>
          </a:p>
          <a:p>
            <a:endParaRPr lang="en-US" dirty="0"/>
          </a:p>
        </p:txBody>
      </p:sp>
    </p:spTree>
    <p:extLst>
      <p:ext uri="{BB962C8B-B14F-4D97-AF65-F5344CB8AC3E}">
        <p14:creationId xmlns:p14="http://schemas.microsoft.com/office/powerpoint/2010/main" val="3292061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2BC2-1125-5C42-9B50-CBE31EAA0AB2}"/>
              </a:ext>
            </a:extLst>
          </p:cNvPr>
          <p:cNvSpPr>
            <a:spLocks noGrp="1"/>
          </p:cNvSpPr>
          <p:nvPr>
            <p:ph type="title"/>
          </p:nvPr>
        </p:nvSpPr>
        <p:spPr/>
        <p:txBody>
          <a:bodyPr/>
          <a:lstStyle/>
          <a:p>
            <a:r>
              <a:rPr lang="en-US" dirty="0"/>
              <a:t>Showing Work</a:t>
            </a:r>
          </a:p>
        </p:txBody>
      </p:sp>
      <p:sp>
        <p:nvSpPr>
          <p:cNvPr id="3" name="Content Placeholder 2">
            <a:extLst>
              <a:ext uri="{FF2B5EF4-FFF2-40B4-BE49-F238E27FC236}">
                <a16:creationId xmlns:a16="http://schemas.microsoft.com/office/drawing/2014/main" id="{4DB2DFAF-6131-4A4D-83D9-CE17C4BE56F4}"/>
              </a:ext>
            </a:extLst>
          </p:cNvPr>
          <p:cNvSpPr>
            <a:spLocks noGrp="1"/>
          </p:cNvSpPr>
          <p:nvPr>
            <p:ph idx="1"/>
          </p:nvPr>
        </p:nvSpPr>
        <p:spPr/>
        <p:txBody>
          <a:bodyPr/>
          <a:lstStyle/>
          <a:p>
            <a:r>
              <a:rPr lang="en-GB" dirty="0">
                <a:latin typeface="Atkinson Hyperlegible"/>
              </a:rPr>
              <a:t>One of the most meaningful ways to improve student learning is through </a:t>
            </a:r>
            <a:r>
              <a:rPr lang="en-GB" b="1" dirty="0">
                <a:latin typeface="Atkinson Hyperlegible"/>
              </a:rPr>
              <a:t>day-to-day formative assessment</a:t>
            </a:r>
            <a:r>
              <a:rPr lang="en-GB" dirty="0">
                <a:latin typeface="Atkinson Hyperlegible"/>
              </a:rPr>
              <a:t>.</a:t>
            </a:r>
          </a:p>
          <a:p>
            <a:endParaRPr lang="en-US" kern="0" dirty="0">
              <a:latin typeface="Atkinson Hyperlegible"/>
            </a:endParaRPr>
          </a:p>
          <a:p>
            <a:endParaRPr lang="en-US" kern="0" dirty="0">
              <a:latin typeface="Atkinson Hyperlegible"/>
            </a:endParaRPr>
          </a:p>
          <a:p>
            <a:r>
              <a:rPr lang="en-US" kern="0" dirty="0">
                <a:latin typeface="Atkinson Hyperlegible"/>
              </a:rPr>
              <a:t>However, most online math editors don't allow students to show work</a:t>
            </a:r>
          </a:p>
          <a:p>
            <a:endParaRPr lang="en-US" dirty="0"/>
          </a:p>
          <a:p>
            <a:endParaRPr lang="en-US" dirty="0"/>
          </a:p>
        </p:txBody>
      </p:sp>
      <p:pic>
        <p:nvPicPr>
          <p:cNvPr id="6" name="Picture 5" descr="Solve for t. Give an exact answer in simplified form. Twelve t minus two, is less than, negative five t plus thirty six. Below is a small box for a typed answer. ">
            <a:extLst>
              <a:ext uri="{FF2B5EF4-FFF2-40B4-BE49-F238E27FC236}">
                <a16:creationId xmlns:a16="http://schemas.microsoft.com/office/drawing/2014/main" id="{C5029C5B-2CD0-C442-AF35-DB6F4B2DD93A}"/>
              </a:ext>
            </a:extLst>
          </p:cNvPr>
          <p:cNvPicPr>
            <a:picLocks noChangeAspect="1"/>
          </p:cNvPicPr>
          <p:nvPr/>
        </p:nvPicPr>
        <p:blipFill>
          <a:blip r:embed="rId3"/>
          <a:stretch>
            <a:fillRect/>
          </a:stretch>
        </p:blipFill>
        <p:spPr>
          <a:xfrm>
            <a:off x="3886146" y="4002374"/>
            <a:ext cx="4095017" cy="2855626"/>
          </a:xfrm>
          <a:prstGeom prst="rect">
            <a:avLst/>
          </a:prstGeom>
        </p:spPr>
      </p:pic>
    </p:spTree>
    <p:extLst>
      <p:ext uri="{BB962C8B-B14F-4D97-AF65-F5344CB8AC3E}">
        <p14:creationId xmlns:p14="http://schemas.microsoft.com/office/powerpoint/2010/main" val="73879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D8BF-266F-1F47-B0D3-D3C4DE062591}"/>
              </a:ext>
            </a:extLst>
          </p:cNvPr>
          <p:cNvSpPr>
            <a:spLocks noGrp="1"/>
          </p:cNvSpPr>
          <p:nvPr>
            <p:ph type="title"/>
          </p:nvPr>
        </p:nvSpPr>
        <p:spPr/>
        <p:txBody>
          <a:bodyPr/>
          <a:lstStyle/>
          <a:p>
            <a:r>
              <a:rPr lang="en-US" dirty="0"/>
              <a:t>Online Math</a:t>
            </a:r>
          </a:p>
        </p:txBody>
      </p:sp>
      <p:pic>
        <p:nvPicPr>
          <p:cNvPr id="5" name="Content Placeholder 4" descr="Drawing of a cell phone with hands exploring apps." title="Online Math">
            <a:extLst>
              <a:ext uri="{FF2B5EF4-FFF2-40B4-BE49-F238E27FC236}">
                <a16:creationId xmlns:a16="http://schemas.microsoft.com/office/drawing/2014/main" id="{50768A86-FCDD-6646-B428-4203DD5E5D18}"/>
              </a:ext>
            </a:extLst>
          </p:cNvPr>
          <p:cNvPicPr>
            <a:picLocks noGrp="1" noChangeAspect="1"/>
          </p:cNvPicPr>
          <p:nvPr>
            <p:ph idx="1"/>
          </p:nvPr>
        </p:nvPicPr>
        <p:blipFill>
          <a:blip r:embed="rId3"/>
          <a:stretch>
            <a:fillRect/>
          </a:stretch>
        </p:blipFill>
        <p:spPr>
          <a:xfrm>
            <a:off x="2901950" y="1716881"/>
            <a:ext cx="6286500" cy="4292600"/>
          </a:xfrm>
        </p:spPr>
      </p:pic>
    </p:spTree>
    <p:extLst>
      <p:ext uri="{BB962C8B-B14F-4D97-AF65-F5344CB8AC3E}">
        <p14:creationId xmlns:p14="http://schemas.microsoft.com/office/powerpoint/2010/main" val="4069397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of the Mathshare home page with text that says &quot;Math for all.  Help students with special needs to learn math in ways that work for them, learn more.  See how it works&quot;&#10;" title="Mathshare">
            <a:extLst>
              <a:ext uri="{FF2B5EF4-FFF2-40B4-BE49-F238E27FC236}">
                <a16:creationId xmlns:a16="http://schemas.microsoft.com/office/drawing/2014/main" id="{7855DBBA-2B85-1D40-AEBE-966450D2735C}"/>
              </a:ext>
            </a:extLst>
          </p:cNvPr>
          <p:cNvPicPr>
            <a:picLocks noChangeAspect="1"/>
          </p:cNvPicPr>
          <p:nvPr/>
        </p:nvPicPr>
        <p:blipFill rotWithShape="1">
          <a:blip r:embed="rId3"/>
          <a:srcRect l="2508" t="12973" r="3303" b="5586"/>
          <a:stretch/>
        </p:blipFill>
        <p:spPr>
          <a:xfrm>
            <a:off x="1099752" y="432487"/>
            <a:ext cx="9761838" cy="5585255"/>
          </a:xfrm>
          <a:prstGeom prst="rect">
            <a:avLst/>
          </a:prstGeom>
        </p:spPr>
      </p:pic>
    </p:spTree>
    <p:extLst>
      <p:ext uri="{BB962C8B-B14F-4D97-AF65-F5344CB8AC3E}">
        <p14:creationId xmlns:p14="http://schemas.microsoft.com/office/powerpoint/2010/main" val="82067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a:extLst>
                  <a:ext uri="{FF2B5EF4-FFF2-40B4-BE49-F238E27FC236}">
                    <a16:creationId xmlns:a16="http://schemas.microsoft.com/office/drawing/2014/main" id="{0A64DC04-D06F-EA41-B789-4FF38BDE3509}"/>
                  </a:ext>
                </a:extLst>
              </p:cNvPr>
              <p:cNvGraphicFramePr>
                <a:graphicFrameLocks noGrp="1"/>
              </p:cNvGraphicFramePr>
              <p:nvPr/>
            </p:nvGraphicFramePr>
            <p:xfrm>
              <a:off x="1460500" y="819149"/>
              <a:ext cx="9271000" cy="52197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2" name="Add-in 1">
                <a:extLst>
                  <a:ext uri="{FF2B5EF4-FFF2-40B4-BE49-F238E27FC236}">
                    <a16:creationId xmlns:a16="http://schemas.microsoft.com/office/drawing/2014/main" id="{0A64DC04-D06F-EA41-B789-4FF38BDE3509}"/>
                  </a:ext>
                </a:extLst>
              </p:cNvPr>
              <p:cNvPicPr>
                <a:picLocks noGrp="1" noRot="1" noChangeAspect="1" noMove="1" noResize="1" noEditPoints="1" noAdjustHandles="1" noChangeArrowheads="1" noChangeShapeType="1"/>
              </p:cNvPicPr>
              <p:nvPr/>
            </p:nvPicPr>
            <p:blipFill>
              <a:blip r:embed="rId3"/>
              <a:stretch>
                <a:fillRect/>
              </a:stretch>
            </p:blipFill>
            <p:spPr>
              <a:xfrm>
                <a:off x="1460500" y="819149"/>
                <a:ext cx="9271000" cy="5219700"/>
              </a:xfrm>
              <a:prstGeom prst="rect">
                <a:avLst/>
              </a:prstGeom>
            </p:spPr>
          </p:pic>
        </mc:Fallback>
      </mc:AlternateContent>
    </p:spTree>
    <p:extLst>
      <p:ext uri="{BB962C8B-B14F-4D97-AF65-F5344CB8AC3E}">
        <p14:creationId xmlns:p14="http://schemas.microsoft.com/office/powerpoint/2010/main" val="3122578777"/>
      </p:ext>
    </p:extLst>
  </p:cSld>
  <p:clrMapOvr>
    <a:masterClrMapping/>
  </p:clrMapOvr>
</p:sld>
</file>

<file path=ppt/theme/theme1.xml><?xml version="1.0" encoding="utf-8"?>
<a:theme xmlns:a="http://schemas.openxmlformats.org/drawingml/2006/main" name="OSEP Proj Dir Tech Breakout 2012">
  <a:themeElements>
    <a:clrScheme name="Custom 357">
      <a:dk1>
        <a:sysClr val="windowText" lastClr="000000"/>
      </a:dk1>
      <a:lt1>
        <a:sysClr val="window" lastClr="FFFFFF"/>
      </a:lt1>
      <a:dk2>
        <a:srgbClr val="002251"/>
      </a:dk2>
      <a:lt2>
        <a:srgbClr val="AFB1B4"/>
      </a:lt2>
      <a:accent1>
        <a:srgbClr val="CD3D17"/>
      </a:accent1>
      <a:accent2>
        <a:srgbClr val="FA8512"/>
      </a:accent2>
      <a:accent3>
        <a:srgbClr val="C1D82F"/>
      </a:accent3>
      <a:accent4>
        <a:srgbClr val="55C1DC"/>
      </a:accent4>
      <a:accent5>
        <a:srgbClr val="FFB819"/>
      </a:accent5>
      <a:accent6>
        <a:srgbClr val="695743"/>
      </a:accent6>
      <a:hlink>
        <a:srgbClr val="818E98"/>
      </a:hlink>
      <a:folHlink>
        <a:srgbClr val="EAE2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B819"/>
        </a:solidFill>
        <a:ln>
          <a:noFill/>
        </a:ln>
        <a:effectLst/>
      </a:spPr>
      <a:bodyPr rtlCol="0" anchor="ctr"/>
      <a:lstStyle>
        <a:defPPr algn="ctr">
          <a:defRPr dirty="0" smtClean="0">
            <a:latin typeface="Whitney Bold"/>
            <a:cs typeface="Whitney Bol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b" anchorCtr="0">
        <a:spAutoFit/>
      </a:bodyPr>
      <a:lstStyle>
        <a:defPPr marR="0" algn="l" defTabSz="457200" rtl="0" eaLnBrk="1" fontAlgn="auto" latinLnBrk="0" hangingPunct="1">
          <a:lnSpc>
            <a:spcPct val="90000"/>
          </a:lnSpc>
          <a:spcAft>
            <a:spcPts val="0"/>
          </a:spcAft>
          <a:buClrTx/>
          <a:buSzTx/>
          <a:buFont typeface="Arial"/>
          <a:buNone/>
          <a:tabLst/>
          <a:defRPr kumimoji="0" sz="2800" u="none" strike="noStrike" kern="1200" cap="none" spc="0" normalizeH="0" baseline="0" noProof="0" dirty="0" smtClean="0">
            <a:ln>
              <a:noFill/>
            </a:ln>
            <a:effectLst/>
            <a:uLnTx/>
            <a:uFillTx/>
            <a:latin typeface="Whitney Book"/>
            <a:ea typeface="+mn-ea"/>
            <a:cs typeface="Whitney Book"/>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7.png"/></Relationships>
</file>

<file path=ppt/webextensions/webextension1.xml><?xml version="1.0" encoding="utf-8"?>
<we:webextension xmlns:we="http://schemas.microsoft.com/office/webextensions/webextension/2010/11" id="{FBCFD98D-384B-2E47-96BD-DB63388E4B64}">
  <we:reference id="wa104221182" version="3.3.0.0" store="en-US" storeType="OMEX"/>
  <we:alternateReferences>
    <we:reference id="wa104221182" version="3.3.0.0" store="wa104221182" storeType="OMEX"/>
  </we:alternateReferences>
  <we:properties>
    <we:property name="vid" value="&quot;https://www.youtube.com/watch?v=wgsy9m4aJzo&amp;feature=youtu.be&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Benetech Presentation Template_Accessible (1)</Template>
  <TotalTime>17788</TotalTime>
  <Words>2000</Words>
  <Application>Microsoft Macintosh PowerPoint</Application>
  <PresentationFormat>Widescreen</PresentationFormat>
  <Paragraphs>162</Paragraphs>
  <Slides>38</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MS PGothic</vt:lpstr>
      <vt:lpstr>Arial</vt:lpstr>
      <vt:lpstr>Atkinson Hyperlegible</vt:lpstr>
      <vt:lpstr>Calibri</vt:lpstr>
      <vt:lpstr>Lato</vt:lpstr>
      <vt:lpstr>Lucida Grande</vt:lpstr>
      <vt:lpstr>Whitney Bold</vt:lpstr>
      <vt:lpstr>Whitney Book</vt:lpstr>
      <vt:lpstr>Whitney Medium</vt:lpstr>
      <vt:lpstr>Whitney Semibold</vt:lpstr>
      <vt:lpstr>Wingdings</vt:lpstr>
      <vt:lpstr>OSEP Proj Dir Tech Breakout 2012</vt:lpstr>
      <vt:lpstr>Making Math Accessible, One Step at a Time</vt:lpstr>
      <vt:lpstr>Math Learning Issues</vt:lpstr>
      <vt:lpstr>Struggles Learning Math</vt:lpstr>
      <vt:lpstr>Reading Math</vt:lpstr>
      <vt:lpstr>Educators</vt:lpstr>
      <vt:lpstr>Showing Work</vt:lpstr>
      <vt:lpstr>Online Math</vt:lpstr>
      <vt:lpstr>PowerPoint Presentation</vt:lpstr>
      <vt:lpstr>PowerPoint Presentation</vt:lpstr>
      <vt:lpstr>For Students Who Struggle With Math</vt:lpstr>
      <vt:lpstr>PowerPoint Presentation</vt:lpstr>
      <vt:lpstr>Our Vision</vt:lpstr>
      <vt:lpstr>How Mathshare Works</vt:lpstr>
      <vt:lpstr>Get Started</vt:lpstr>
      <vt:lpstr>The Mathshare Dashboard</vt:lpstr>
      <vt:lpstr>The Mathshare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Assigning a Problem Set</vt:lpstr>
      <vt:lpstr>Assigning a Problem Set</vt:lpstr>
      <vt:lpstr>Assigning a Problem Set</vt:lpstr>
      <vt:lpstr>Assigning a Problem Set</vt:lpstr>
      <vt:lpstr>Assigning a Problem Set</vt:lpstr>
      <vt:lpstr>Receiving An Assigned Problem Set</vt:lpstr>
      <vt:lpstr>PowerPoint Presentation</vt:lpstr>
      <vt:lpstr>PowerPoint Presentation</vt:lpstr>
      <vt:lpstr>PowerPoint Presentation</vt:lpstr>
      <vt:lpstr>PowerPoint Presentation</vt:lpstr>
      <vt:lpstr>PowerPoint Presentation</vt:lpstr>
      <vt:lpstr>PowerPoint Presentation</vt:lpstr>
      <vt:lpstr>Multi-Modal: Story</vt:lpstr>
      <vt:lpstr>Get Involved</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Amaya Webster</dc:creator>
  <cp:lastModifiedBy>Lisa Wadors</cp:lastModifiedBy>
  <cp:revision>55</cp:revision>
  <dcterms:created xsi:type="dcterms:W3CDTF">2020-10-02T23:24:24Z</dcterms:created>
  <dcterms:modified xsi:type="dcterms:W3CDTF">2020-11-12T17:52:49Z</dcterms:modified>
</cp:coreProperties>
</file>