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74" r:id="rId3"/>
    <p:sldId id="275" r:id="rId4"/>
    <p:sldId id="277" r:id="rId5"/>
    <p:sldId id="276" r:id="rId6"/>
    <p:sldId id="278" r:id="rId7"/>
    <p:sldId id="279" r:id="rId8"/>
    <p:sldId id="281" r:id="rId9"/>
    <p:sldId id="280" r:id="rId10"/>
    <p:sldId id="260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3" r:id="rId19"/>
    <p:sldId id="270" r:id="rId20"/>
    <p:sldId id="283" r:id="rId21"/>
    <p:sldId id="272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F" initials="SF" lastIdx="1" clrIdx="0">
    <p:extLst>
      <p:ext uri="{19B8F6BF-5375-455C-9EA6-DF929625EA0E}">
        <p15:presenceInfo xmlns:p15="http://schemas.microsoft.com/office/powerpoint/2012/main" userId="2b2746b24af83c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095"/>
    <a:srgbClr val="7F9C40"/>
    <a:srgbClr val="E66D0A"/>
    <a:srgbClr val="C0504D"/>
    <a:srgbClr val="25437D"/>
    <a:srgbClr val="1A3D7F"/>
    <a:srgbClr val="1F49A1"/>
    <a:srgbClr val="1F4989"/>
    <a:srgbClr val="E3E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8" autoAdjust="0"/>
    <p:restoredTop sz="94646" autoAdjust="0"/>
  </p:normalViewPr>
  <p:slideViewPr>
    <p:cSldViewPr snapToGrid="0" snapToObjects="1">
      <p:cViewPr varScale="1">
        <p:scale>
          <a:sx n="70" d="100"/>
          <a:sy n="70" d="100"/>
        </p:scale>
        <p:origin x="768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8"/>
    </p:cViewPr>
  </p:sorterViewPr>
  <p:notesViewPr>
    <p:cSldViewPr snapToGrid="0" snapToObjects="1">
      <p:cViewPr varScale="1">
        <p:scale>
          <a:sx n="76" d="100"/>
          <a:sy n="76" d="100"/>
        </p:scale>
        <p:origin x="392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F37566-EA4D-F34D-AD90-D6E007E3A784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BAC4A5-9DB1-B54A-96C6-6F6AA56CE6EC}">
      <dgm:prSet phldrT="[Text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Administrative Support </a:t>
          </a:r>
          <a:r>
            <a:rPr lang="en-US" sz="2800" dirty="0">
              <a:solidFill>
                <a:schemeClr val="tx1"/>
              </a:solidFill>
              <a:latin typeface="+mj-lt"/>
            </a:rPr>
            <a:t>(and Marketing/Communications) </a:t>
          </a:r>
        </a:p>
      </dgm:t>
    </dgm:pt>
    <dgm:pt modelId="{7271B58F-5D0C-AE4E-B4DC-9B5B026CC110}" type="parTrans" cxnId="{950FDB65-99C1-A846-A585-DC0905FA08B0}">
      <dgm:prSet/>
      <dgm:spPr/>
      <dgm:t>
        <a:bodyPr/>
        <a:lstStyle/>
        <a:p>
          <a:endParaRPr lang="en-US"/>
        </a:p>
      </dgm:t>
    </dgm:pt>
    <dgm:pt modelId="{47B509B2-87E9-1A43-8014-95CED17EDF66}" type="sibTrans" cxnId="{950FDB65-99C1-A846-A585-DC0905FA08B0}">
      <dgm:prSet/>
      <dgm:spPr/>
      <dgm:t>
        <a:bodyPr/>
        <a:lstStyle/>
        <a:p>
          <a:endParaRPr lang="en-US"/>
        </a:p>
      </dgm:t>
    </dgm:pt>
    <dgm:pt modelId="{2FAC76D5-EDB7-AB4E-8C24-6A5E8F55724D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Squad </a:t>
          </a:r>
          <a:r>
            <a:rPr lang="en-US" sz="2800" dirty="0">
              <a:solidFill>
                <a:schemeClr val="tx1"/>
              </a:solidFill>
              <a:latin typeface="+mj-lt"/>
            </a:rPr>
            <a:t>(Team members and allies)</a:t>
          </a:r>
        </a:p>
      </dgm:t>
    </dgm:pt>
    <dgm:pt modelId="{5B06A2EC-B8D0-4046-AD85-5260212D3A55}" type="parTrans" cxnId="{96DC14C4-3B89-F147-B6B1-71FC6C910171}">
      <dgm:prSet/>
      <dgm:spPr/>
      <dgm:t>
        <a:bodyPr/>
        <a:lstStyle/>
        <a:p>
          <a:endParaRPr lang="en-US"/>
        </a:p>
      </dgm:t>
    </dgm:pt>
    <dgm:pt modelId="{FB645DCC-5CC1-6741-895A-5D75FAE88D7B}" type="sibTrans" cxnId="{96DC14C4-3B89-F147-B6B1-71FC6C910171}">
      <dgm:prSet/>
      <dgm:spPr/>
      <dgm:t>
        <a:bodyPr/>
        <a:lstStyle/>
        <a:p>
          <a:endParaRPr lang="en-US"/>
        </a:p>
      </dgm:t>
    </dgm:pt>
    <dgm:pt modelId="{DF387778-83AC-3A48-B10A-7E4AF15A5262}">
      <dgm:prSet phldrT="[Text]"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Culture </a:t>
          </a:r>
          <a:r>
            <a:rPr lang="en-US" sz="2000" dirty="0">
              <a:solidFill>
                <a:schemeClr val="tx1"/>
              </a:solidFill>
              <a:latin typeface="+mj-lt"/>
            </a:rPr>
            <a:t>(Community attitude)</a:t>
          </a:r>
          <a:endParaRPr lang="en-US" sz="2800" dirty="0">
            <a:solidFill>
              <a:schemeClr val="tx1"/>
            </a:solidFill>
            <a:latin typeface="+mj-lt"/>
          </a:endParaRPr>
        </a:p>
      </dgm:t>
    </dgm:pt>
    <dgm:pt modelId="{4A0D0F6D-0D3D-BE48-B01F-AC167D710EB8}" type="parTrans" cxnId="{5D75215E-93C8-9E47-9518-E4ADA93FEF72}">
      <dgm:prSet/>
      <dgm:spPr/>
      <dgm:t>
        <a:bodyPr/>
        <a:lstStyle/>
        <a:p>
          <a:endParaRPr lang="en-US"/>
        </a:p>
      </dgm:t>
    </dgm:pt>
    <dgm:pt modelId="{0452C485-DE1B-C943-8647-E727F81C74FB}" type="sibTrans" cxnId="{5D75215E-93C8-9E47-9518-E4ADA93FEF72}">
      <dgm:prSet/>
      <dgm:spPr/>
      <dgm:t>
        <a:bodyPr/>
        <a:lstStyle/>
        <a:p>
          <a:endParaRPr lang="en-US"/>
        </a:p>
      </dgm:t>
    </dgm:pt>
    <dgm:pt modelId="{6C65F4CB-88C7-0344-B21D-E34549B2A088}">
      <dgm:prSet phldrT="[Text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en-US" sz="2800" dirty="0">
              <a:solidFill>
                <a:schemeClr val="tx1"/>
              </a:solidFill>
            </a:rPr>
            <a:t>Academics </a:t>
          </a:r>
          <a:r>
            <a:rPr lang="en-US" sz="2400" dirty="0">
              <a:solidFill>
                <a:schemeClr val="tx1"/>
              </a:solidFill>
              <a:latin typeface="+mj-lt"/>
            </a:rPr>
            <a:t>(Faculty, Student body, etc.)</a:t>
          </a:r>
          <a:endParaRPr lang="en-US" sz="2800" dirty="0">
            <a:solidFill>
              <a:schemeClr val="tx1"/>
            </a:solidFill>
            <a:latin typeface="+mj-lt"/>
          </a:endParaRPr>
        </a:p>
      </dgm:t>
    </dgm:pt>
    <dgm:pt modelId="{88046620-DFD4-6A44-A348-63CCB1437092}" type="sibTrans" cxnId="{841942DE-2224-BE48-B950-3DCD1C325782}">
      <dgm:prSet/>
      <dgm:spPr/>
      <dgm:t>
        <a:bodyPr/>
        <a:lstStyle/>
        <a:p>
          <a:endParaRPr lang="en-US"/>
        </a:p>
      </dgm:t>
    </dgm:pt>
    <dgm:pt modelId="{3083171C-B2D7-7E40-8C8C-724D9BB9938C}" type="parTrans" cxnId="{841942DE-2224-BE48-B950-3DCD1C325782}">
      <dgm:prSet/>
      <dgm:spPr/>
      <dgm:t>
        <a:bodyPr/>
        <a:lstStyle/>
        <a:p>
          <a:endParaRPr lang="en-US"/>
        </a:p>
      </dgm:t>
    </dgm:pt>
    <dgm:pt modelId="{C20FF05C-D97B-5C43-BEC6-200DB01AAD78}" type="pres">
      <dgm:prSet presAssocID="{E9F37566-EA4D-F34D-AD90-D6E007E3A784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F517F17-6FEC-5A4B-B9DC-17939FE80FC2}" type="pres">
      <dgm:prSet presAssocID="{C4BAC4A5-9DB1-B54A-96C6-6F6AA56CE6EC}" presName="parentText1" presStyleLbl="node1" presStyleIdx="0" presStyleCnt="4" custLinFactNeighborX="1326" custLinFactNeighborY="-21022">
        <dgm:presLayoutVars>
          <dgm:chMax/>
          <dgm:chPref val="3"/>
          <dgm:bulletEnabled val="1"/>
        </dgm:presLayoutVars>
      </dgm:prSet>
      <dgm:spPr/>
    </dgm:pt>
    <dgm:pt modelId="{7551D504-0F0F-B84A-9E59-B504337D653E}" type="pres">
      <dgm:prSet presAssocID="{2FAC76D5-EDB7-AB4E-8C24-6A5E8F55724D}" presName="parentText2" presStyleLbl="node1" presStyleIdx="1" presStyleCnt="4" custLinFactNeighborX="1862" custLinFactNeighborY="3714">
        <dgm:presLayoutVars>
          <dgm:chMax/>
          <dgm:chPref val="3"/>
          <dgm:bulletEnabled val="1"/>
        </dgm:presLayoutVars>
      </dgm:prSet>
      <dgm:spPr/>
    </dgm:pt>
    <dgm:pt modelId="{7CE80506-4164-824A-B2B1-087C6CCF3C05}" type="pres">
      <dgm:prSet presAssocID="{6C65F4CB-88C7-0344-B21D-E34549B2A088}" presName="parentText3" presStyleLbl="node1" presStyleIdx="2" presStyleCnt="4" custLinFactNeighborX="2470" custLinFactNeighborY="27841">
        <dgm:presLayoutVars>
          <dgm:chMax/>
          <dgm:chPref val="3"/>
          <dgm:bulletEnabled val="1"/>
        </dgm:presLayoutVars>
      </dgm:prSet>
      <dgm:spPr/>
    </dgm:pt>
    <dgm:pt modelId="{5325C389-F688-9345-815A-E9636C246821}" type="pres">
      <dgm:prSet presAssocID="{DF387778-83AC-3A48-B10A-7E4AF15A5262}" presName="parentText4" presStyleLbl="node1" presStyleIdx="3" presStyleCnt="4" custScaleX="118601" custLinFactNeighborX="-4920" custLinFactNeighborY="51917">
        <dgm:presLayoutVars>
          <dgm:chMax/>
          <dgm:chPref val="3"/>
          <dgm:bulletEnabled val="1"/>
        </dgm:presLayoutVars>
      </dgm:prSet>
      <dgm:spPr/>
    </dgm:pt>
  </dgm:ptLst>
  <dgm:cxnLst>
    <dgm:cxn modelId="{AA715223-31F6-3843-A10A-CA986DE070A3}" type="presOf" srcId="{E9F37566-EA4D-F34D-AD90-D6E007E3A784}" destId="{C20FF05C-D97B-5C43-BEC6-200DB01AAD78}" srcOrd="0" destOrd="0" presId="urn:microsoft.com/office/officeart/2009/3/layout/IncreasingArrowsProcess"/>
    <dgm:cxn modelId="{2A646234-FD5E-944F-BB9B-1545B0EC04BD}" type="presOf" srcId="{2FAC76D5-EDB7-AB4E-8C24-6A5E8F55724D}" destId="{7551D504-0F0F-B84A-9E59-B504337D653E}" srcOrd="0" destOrd="0" presId="urn:microsoft.com/office/officeart/2009/3/layout/IncreasingArrowsProcess"/>
    <dgm:cxn modelId="{D248973C-1E54-104E-B795-F08B7807F5DD}" type="presOf" srcId="{C4BAC4A5-9DB1-B54A-96C6-6F6AA56CE6EC}" destId="{1F517F17-6FEC-5A4B-B9DC-17939FE80FC2}" srcOrd="0" destOrd="0" presId="urn:microsoft.com/office/officeart/2009/3/layout/IncreasingArrowsProcess"/>
    <dgm:cxn modelId="{5D75215E-93C8-9E47-9518-E4ADA93FEF72}" srcId="{E9F37566-EA4D-F34D-AD90-D6E007E3A784}" destId="{DF387778-83AC-3A48-B10A-7E4AF15A5262}" srcOrd="3" destOrd="0" parTransId="{4A0D0F6D-0D3D-BE48-B01F-AC167D710EB8}" sibTransId="{0452C485-DE1B-C943-8647-E727F81C74FB}"/>
    <dgm:cxn modelId="{950FDB65-99C1-A846-A585-DC0905FA08B0}" srcId="{E9F37566-EA4D-F34D-AD90-D6E007E3A784}" destId="{C4BAC4A5-9DB1-B54A-96C6-6F6AA56CE6EC}" srcOrd="0" destOrd="0" parTransId="{7271B58F-5D0C-AE4E-B4DC-9B5B026CC110}" sibTransId="{47B509B2-87E9-1A43-8014-95CED17EDF66}"/>
    <dgm:cxn modelId="{489EF67B-F576-AA4E-8B41-B10A7313EEA1}" type="presOf" srcId="{DF387778-83AC-3A48-B10A-7E4AF15A5262}" destId="{5325C389-F688-9345-815A-E9636C246821}" srcOrd="0" destOrd="0" presId="urn:microsoft.com/office/officeart/2009/3/layout/IncreasingArrowsProcess"/>
    <dgm:cxn modelId="{96DC14C4-3B89-F147-B6B1-71FC6C910171}" srcId="{E9F37566-EA4D-F34D-AD90-D6E007E3A784}" destId="{2FAC76D5-EDB7-AB4E-8C24-6A5E8F55724D}" srcOrd="1" destOrd="0" parTransId="{5B06A2EC-B8D0-4046-AD85-5260212D3A55}" sibTransId="{FB645DCC-5CC1-6741-895A-5D75FAE88D7B}"/>
    <dgm:cxn modelId="{6FE4B2D6-2D9C-0447-8CBF-9ACA90BB6EB7}" type="presOf" srcId="{6C65F4CB-88C7-0344-B21D-E34549B2A088}" destId="{7CE80506-4164-824A-B2B1-087C6CCF3C05}" srcOrd="0" destOrd="0" presId="urn:microsoft.com/office/officeart/2009/3/layout/IncreasingArrowsProcess"/>
    <dgm:cxn modelId="{841942DE-2224-BE48-B950-3DCD1C325782}" srcId="{E9F37566-EA4D-F34D-AD90-D6E007E3A784}" destId="{6C65F4CB-88C7-0344-B21D-E34549B2A088}" srcOrd="2" destOrd="0" parTransId="{3083171C-B2D7-7E40-8C8C-724D9BB9938C}" sibTransId="{88046620-DFD4-6A44-A348-63CCB1437092}"/>
    <dgm:cxn modelId="{7D4ED5BF-BF45-DB46-B2CE-C402987EDF72}" type="presParOf" srcId="{C20FF05C-D97B-5C43-BEC6-200DB01AAD78}" destId="{1F517F17-6FEC-5A4B-B9DC-17939FE80FC2}" srcOrd="0" destOrd="0" presId="urn:microsoft.com/office/officeart/2009/3/layout/IncreasingArrowsProcess"/>
    <dgm:cxn modelId="{15ECAAB1-7090-2240-9559-D0C65AFDB125}" type="presParOf" srcId="{C20FF05C-D97B-5C43-BEC6-200DB01AAD78}" destId="{7551D504-0F0F-B84A-9E59-B504337D653E}" srcOrd="1" destOrd="0" presId="urn:microsoft.com/office/officeart/2009/3/layout/IncreasingArrowsProcess"/>
    <dgm:cxn modelId="{C77AC82B-4FC0-D64C-BAED-D6D1D170A298}" type="presParOf" srcId="{C20FF05C-D97B-5C43-BEC6-200DB01AAD78}" destId="{7CE80506-4164-824A-B2B1-087C6CCF3C05}" srcOrd="2" destOrd="0" presId="urn:microsoft.com/office/officeart/2009/3/layout/IncreasingArrowsProcess"/>
    <dgm:cxn modelId="{14E1F2EF-41B2-014C-83CD-DC3FB853EFA8}" type="presParOf" srcId="{C20FF05C-D97B-5C43-BEC6-200DB01AAD78}" destId="{5325C389-F688-9345-815A-E9636C246821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17F17-6FEC-5A4B-B9DC-17939FE80FC2}">
      <dsp:nvSpPr>
        <dsp:cNvPr id="0" name=""/>
        <dsp:cNvSpPr/>
      </dsp:nvSpPr>
      <dsp:spPr>
        <a:xfrm>
          <a:off x="-12773" y="614776"/>
          <a:ext cx="11761940" cy="17124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7184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Administrative Support </a:t>
          </a:r>
          <a:r>
            <a:rPr lang="en-US" sz="2800" kern="1200" dirty="0">
              <a:solidFill>
                <a:schemeClr val="tx1"/>
              </a:solidFill>
              <a:latin typeface="+mj-lt"/>
            </a:rPr>
            <a:t>(and Marketing/Communications) </a:t>
          </a:r>
        </a:p>
      </dsp:txBody>
      <dsp:txXfrm>
        <a:off x="-12773" y="1042880"/>
        <a:ext cx="11333836" cy="856207"/>
      </dsp:txXfrm>
    </dsp:sp>
    <dsp:sp modelId="{7551D504-0F0F-B84A-9E59-B504337D653E}">
      <dsp:nvSpPr>
        <dsp:cNvPr id="0" name=""/>
        <dsp:cNvSpPr/>
      </dsp:nvSpPr>
      <dsp:spPr>
        <a:xfrm>
          <a:off x="2710916" y="1608821"/>
          <a:ext cx="9050812" cy="17124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7184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Squad </a:t>
          </a:r>
          <a:r>
            <a:rPr lang="en-US" sz="2800" kern="1200" dirty="0">
              <a:solidFill>
                <a:schemeClr val="tx1"/>
              </a:solidFill>
              <a:latin typeface="+mj-lt"/>
            </a:rPr>
            <a:t>(Team members and allies)</a:t>
          </a:r>
        </a:p>
      </dsp:txBody>
      <dsp:txXfrm>
        <a:off x="2710916" y="2036925"/>
        <a:ext cx="8622708" cy="856207"/>
      </dsp:txXfrm>
    </dsp:sp>
    <dsp:sp modelId="{7CE80506-4164-824A-B2B1-087C6CCF3C05}">
      <dsp:nvSpPr>
        <dsp:cNvPr id="0" name=""/>
        <dsp:cNvSpPr/>
      </dsp:nvSpPr>
      <dsp:spPr>
        <a:xfrm>
          <a:off x="5410107" y="2592781"/>
          <a:ext cx="6339685" cy="17124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7184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Academics </a:t>
          </a:r>
          <a:r>
            <a:rPr lang="en-US" sz="2400" kern="1200" dirty="0">
              <a:solidFill>
                <a:schemeClr val="tx1"/>
              </a:solidFill>
              <a:latin typeface="+mj-lt"/>
            </a:rPr>
            <a:t>(Faculty, Student body, etc.)</a:t>
          </a:r>
          <a:endParaRPr lang="en-US" sz="2800" kern="1200" dirty="0">
            <a:solidFill>
              <a:schemeClr val="tx1"/>
            </a:solidFill>
            <a:latin typeface="+mj-lt"/>
          </a:endParaRPr>
        </a:p>
      </dsp:txBody>
      <dsp:txXfrm>
        <a:off x="5410107" y="3020885"/>
        <a:ext cx="5911581" cy="856207"/>
      </dsp:txXfrm>
    </dsp:sp>
    <dsp:sp modelId="{5325C389-F688-9345-815A-E9636C246821}">
      <dsp:nvSpPr>
        <dsp:cNvPr id="0" name=""/>
        <dsp:cNvSpPr/>
      </dsp:nvSpPr>
      <dsp:spPr>
        <a:xfrm>
          <a:off x="7448645" y="3575525"/>
          <a:ext cx="4303506" cy="1712415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254000" bIns="27184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Culture </a:t>
          </a:r>
          <a:r>
            <a:rPr lang="en-US" sz="2000" kern="1200" dirty="0">
              <a:solidFill>
                <a:schemeClr val="tx1"/>
              </a:solidFill>
              <a:latin typeface="+mj-lt"/>
            </a:rPr>
            <a:t>(Community attitude)</a:t>
          </a:r>
          <a:endParaRPr lang="en-US" sz="2800" kern="1200" dirty="0">
            <a:solidFill>
              <a:schemeClr val="tx1"/>
            </a:solidFill>
            <a:latin typeface="+mj-lt"/>
          </a:endParaRPr>
        </a:p>
      </dsp:txBody>
      <dsp:txXfrm>
        <a:off x="7448645" y="4003629"/>
        <a:ext cx="3875402" cy="856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A943A7-2CE4-433C-80E1-61688510D2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E3F602-AD18-43D9-B5AA-1BF68B2AF5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F92EC-991D-490D-B842-4E92E546A4B4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D926E4-6112-4154-99B4-3FBBC72664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38FE9-9D92-4134-B54C-3BBA4E77ED0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45EDB-F5A3-4606-A515-6C999B949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72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3BE23-A536-1140-8468-B1E0A626B6BB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FCF2-FD11-AB46-9D9D-410DAA9CC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3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62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Culture is also how students with disabilities feel on campus, do they feel welcome?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92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60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12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03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30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82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45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46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74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8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Transformation…it’s a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5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Help attendees realize what types of accessibility accommodations they use, like curb cuts, elevators, and CCs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25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slide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54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Change slide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9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9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18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4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We’ve achieved all we have with very limited dedicated resources. This is one of the reasons the next question is so important.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57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understanding of accessibility needs important to students in their work and lives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02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Treasure trove of resources, advocacy, ideas, positivity to keep you going!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8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FCF2-FD11-AB46-9D9D-410DAA9CCD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06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6A12-75B6-3F4B-BD7D-B460EA838BC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A3D-D8BF-6B4F-8144-2462727B5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8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6A12-75B6-3F4B-BD7D-B460EA838BC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A3D-D8BF-6B4F-8144-2462727B5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6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6A12-75B6-3F4B-BD7D-B460EA838BC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A3D-D8BF-6B4F-8144-2462727B5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3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6A12-75B6-3F4B-BD7D-B460EA838BC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A3D-D8BF-6B4F-8144-2462727B5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4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6A12-75B6-3F4B-BD7D-B460EA838BC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A3D-D8BF-6B4F-8144-2462727B5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7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6A12-75B6-3F4B-BD7D-B460EA838BC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A3D-D8BF-6B4F-8144-2462727B5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9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6A12-75B6-3F4B-BD7D-B460EA838BC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A3D-D8BF-6B4F-8144-2462727B5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5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6A12-75B6-3F4B-BD7D-B460EA838BC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A3D-D8BF-6B4F-8144-2462727B5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5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6A12-75B6-3F4B-BD7D-B460EA838BC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A3D-D8BF-6B4F-8144-2462727B5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4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6A12-75B6-3F4B-BD7D-B460EA838BC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A3D-D8BF-6B4F-8144-2462727B5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5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6A12-75B6-3F4B-BD7D-B460EA838BC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BFA3D-D8BF-6B4F-8144-2462727B5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4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56A12-75B6-3F4B-BD7D-B460EA838BC8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BFA3D-D8BF-6B4F-8144-2462727B5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4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ferg@brandeis.edu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Brandeis.edu/web-accessibility" TargetMode="External"/><Relationship Id="rId4" Type="http://schemas.openxmlformats.org/officeDocument/2006/relationships/hyperlink" Target="mailto:brandone@brandeis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CB58C-1052-DF4A-9FD2-EE49F1FBD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8955" y="1759371"/>
            <a:ext cx="7958727" cy="2387600"/>
          </a:xfrm>
        </p:spPr>
        <p:txBody>
          <a:bodyPr>
            <a:normAutofit/>
          </a:bodyPr>
          <a:lstStyle/>
          <a:p>
            <a:r>
              <a:rPr lang="en-US" sz="5400" dirty="0"/>
              <a:t>Building an Accessible Culture in Higher 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89FFE-FD73-5A42-B8F9-54AD2855C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395" y="4712886"/>
            <a:ext cx="11435848" cy="1001752"/>
          </a:xfrm>
        </p:spPr>
        <p:txBody>
          <a:bodyPr numCol="2"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000" dirty="0">
                <a:solidFill>
                  <a:srgbClr val="25437D"/>
                </a:solidFill>
              </a:rPr>
              <a:t>Sarah Ferguson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Program Director for </a:t>
            </a:r>
          </a:p>
          <a:p>
            <a:pPr algn="l">
              <a:spcBef>
                <a:spcPts val="0"/>
              </a:spcBef>
            </a:pPr>
            <a:r>
              <a:rPr lang="en-US" sz="2000" dirty="0"/>
              <a:t>Digital Accessibility</a:t>
            </a:r>
          </a:p>
          <a:p>
            <a:pPr marL="3025775" algn="r">
              <a:spcBef>
                <a:spcPts val="0"/>
              </a:spcBef>
            </a:pPr>
            <a:r>
              <a:rPr lang="en-US" sz="2000" dirty="0">
                <a:solidFill>
                  <a:srgbClr val="25437D"/>
                </a:solidFill>
              </a:rPr>
              <a:t>Esther Brandon</a:t>
            </a:r>
          </a:p>
          <a:p>
            <a:pPr marL="3025775" algn="r">
              <a:spcBef>
                <a:spcPts val="0"/>
              </a:spcBef>
            </a:pPr>
            <a:r>
              <a:rPr lang="en-US" sz="2000" dirty="0"/>
              <a:t>Digital Literacy Specialist </a:t>
            </a:r>
          </a:p>
        </p:txBody>
      </p:sp>
      <p:pic>
        <p:nvPicPr>
          <p:cNvPr id="5" name="Picture 4" descr="Esther Brandon holding a friend's dog">
            <a:extLst>
              <a:ext uri="{FF2B5EF4-FFF2-40B4-BE49-F238E27FC236}">
                <a16:creationId xmlns:a16="http://schemas.microsoft.com/office/drawing/2014/main" id="{58B24836-16D3-4BCF-8408-ACC47F6477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4" r="2494"/>
          <a:stretch/>
        </p:blipFill>
        <p:spPr>
          <a:xfrm>
            <a:off x="9674413" y="2542161"/>
            <a:ext cx="1987174" cy="2091508"/>
          </a:xfrm>
          <a:prstGeom prst="rect">
            <a:avLst/>
          </a:prstGeom>
        </p:spPr>
      </p:pic>
      <p:pic>
        <p:nvPicPr>
          <p:cNvPr id="8" name="Picture 7" descr="Sarah Ferguson holding her dog, Pumpkin">
            <a:extLst>
              <a:ext uri="{FF2B5EF4-FFF2-40B4-BE49-F238E27FC236}">
                <a16:creationId xmlns:a16="http://schemas.microsoft.com/office/drawing/2014/main" id="{B7415E20-0B4E-4B4A-BF23-518C0CA272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413" y="2547150"/>
            <a:ext cx="1987174" cy="2091508"/>
          </a:xfrm>
          <a:prstGeom prst="rect">
            <a:avLst/>
          </a:prstGeom>
        </p:spPr>
      </p:pic>
      <p:grpSp>
        <p:nvGrpSpPr>
          <p:cNvPr id="4" name="Group 3" descr="Brandeis University official seal">
            <a:extLst>
              <a:ext uri="{FF2B5EF4-FFF2-40B4-BE49-F238E27FC236}">
                <a16:creationId xmlns:a16="http://schemas.microsoft.com/office/drawing/2014/main" id="{6710D0A7-CC27-49C2-B235-6208430C6F2E}"/>
              </a:ext>
            </a:extLst>
          </p:cNvPr>
          <p:cNvGrpSpPr/>
          <p:nvPr/>
        </p:nvGrpSpPr>
        <p:grpSpPr>
          <a:xfrm>
            <a:off x="-126001" y="109556"/>
            <a:ext cx="12318001" cy="1912025"/>
            <a:chOff x="-126001" y="109556"/>
            <a:chExt cx="12318001" cy="1912025"/>
          </a:xfrm>
        </p:grpSpPr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3CF61C5A-07B8-A14C-9A9A-C5ABFCB3796A}"/>
                </a:ext>
              </a:extLst>
            </p:cNvPr>
            <p:cNvSpPr txBox="1">
              <a:spLocks/>
            </p:cNvSpPr>
            <p:nvPr/>
          </p:nvSpPr>
          <p:spPr>
            <a:xfrm>
              <a:off x="-126001" y="551519"/>
              <a:ext cx="12318001" cy="654908"/>
            </a:xfrm>
            <a:prstGeom prst="rect">
              <a:avLst/>
            </a:prstGeom>
            <a:solidFill>
              <a:srgbClr val="E3E1E4"/>
            </a:solidFill>
            <a:ln>
              <a:noFill/>
            </a:ln>
          </p:spPr>
          <p:txBody>
            <a:bodyPr vert="horz" lIns="91440" tIns="45720" rIns="91440" bIns="45720" rtlCol="0" anchor="ctr">
              <a:normAutofit fontScale="975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11877675" algn="r"/>
                </a:tabLst>
              </a:pPr>
              <a:r>
                <a:rPr lang="en-US" dirty="0">
                  <a:latin typeface="+mn-lt"/>
                </a:rPr>
                <a:t>	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8C8B6A1-AA67-DE43-AEAF-3076F83EC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9961" y="109556"/>
              <a:ext cx="5736076" cy="1912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519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4"/>
    </mc:Choice>
    <mc:Fallback xmlns="">
      <p:transition spd="slow" advTm="5206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4ED80F-70E2-46EA-BF82-8FAB93BBD1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7442" y="346911"/>
            <a:ext cx="12318001" cy="654908"/>
          </a:xfrm>
          <a:prstGeom prst="rect">
            <a:avLst/>
          </a:prstGeom>
          <a:solidFill>
            <a:srgbClr val="E3E1E4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7675" algn="r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elugu MN" pitchFamily="2" charset="0"/>
              </a:rPr>
              <a:t> Increasing awareness &amp; advocacy on parallel tracks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</a:p>
        </p:txBody>
      </p:sp>
      <p:graphicFrame>
        <p:nvGraphicFramePr>
          <p:cNvPr id="6" name="Content Placeholder 5" descr="Four colored arrows of various lengths all pointing to the right">
            <a:extLst>
              <a:ext uri="{FF2B5EF4-FFF2-40B4-BE49-F238E27FC236}">
                <a16:creationId xmlns:a16="http://schemas.microsoft.com/office/drawing/2014/main" id="{396F16EB-6707-7A46-A039-B0042A70A7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889530"/>
              </p:ext>
            </p:extLst>
          </p:nvPr>
        </p:nvGraphicFramePr>
        <p:xfrm>
          <a:off x="150312" y="726862"/>
          <a:ext cx="11761940" cy="537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5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84"/>
    </mc:Choice>
    <mc:Fallback xmlns="">
      <p:transition spd="slow" advTm="14638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D0D2-1EF1-8445-B046-8A19742A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4782"/>
            <a:ext cx="12192000" cy="654908"/>
          </a:xfrm>
          <a:solidFill>
            <a:srgbClr val="E3E1E4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tabLst>
                <a:tab pos="11877675" algn="r"/>
              </a:tabLst>
            </a:pPr>
            <a:r>
              <a:rPr lang="en-US" dirty="0">
                <a:latin typeface="+mn-lt"/>
              </a:rPr>
              <a:t>  History: what we had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5D8BA-2CB6-664D-8A58-8BC21A69C8F0}"/>
              </a:ext>
            </a:extLst>
          </p:cNvPr>
          <p:cNvSpPr txBox="1"/>
          <p:nvPr/>
        </p:nvSpPr>
        <p:spPr>
          <a:xfrm>
            <a:off x="8397354" y="-54538"/>
            <a:ext cx="4196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25437D"/>
                </a:solidFill>
                <a:latin typeface="Goudy Old Style" panose="02020502050305020303" pitchFamily="18" charset="77"/>
                <a:cs typeface="Apple Chancery" panose="03020702040506060504" pitchFamily="66" charset="-79"/>
              </a:rPr>
              <a:t>Pre-2015</a:t>
            </a:r>
          </a:p>
        </p:txBody>
      </p:sp>
      <p:pic>
        <p:nvPicPr>
          <p:cNvPr id="8194" name="Picture 2" descr="Classical statue of a man facepalming">
            <a:extLst>
              <a:ext uri="{FF2B5EF4-FFF2-40B4-BE49-F238E27FC236}">
                <a16:creationId xmlns:a16="http://schemas.microsoft.com/office/drawing/2014/main" id="{62AC7078-A285-4D19-98F1-9D929A7D3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055" y="2073499"/>
            <a:ext cx="3992672" cy="598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4D7BD1-53D1-4000-9BBA-0650976B18E7}"/>
              </a:ext>
            </a:extLst>
          </p:cNvPr>
          <p:cNvSpPr txBox="1"/>
          <p:nvPr/>
        </p:nvSpPr>
        <p:spPr>
          <a:xfrm>
            <a:off x="290335" y="1464265"/>
            <a:ext cx="11094590" cy="4415540"/>
          </a:xfrm>
          <a:prstGeom prst="rect">
            <a:avLst/>
          </a:prstGeom>
          <a:noFill/>
        </p:spPr>
        <p:txBody>
          <a:bodyPr wrap="square" numCol="2" spcCol="2743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C0504D"/>
                </a:solidFill>
                <a:latin typeface="Goudy Old Style" panose="02020502050305020303" pitchFamily="18" charset="0"/>
              </a:rPr>
              <a:t>Administrative Support</a:t>
            </a:r>
          </a:p>
          <a:p>
            <a:pPr marL="342900" indent="-225425">
              <a:buFont typeface="Arial" panose="020B0604020202020204" pitchFamily="34" charset="0"/>
              <a:buChar char="•"/>
            </a:pPr>
            <a:r>
              <a:rPr lang="en-US" sz="2000" dirty="0"/>
              <a:t>Decision to redesign main website</a:t>
            </a:r>
          </a:p>
          <a:p>
            <a:pPr marL="342900" indent="-2254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Push to hire Web Accessibility Specialist (WAS)</a:t>
            </a:r>
          </a:p>
          <a:p>
            <a:pPr>
              <a:spcBef>
                <a:spcPts val="5400"/>
              </a:spcBef>
            </a:pPr>
            <a:r>
              <a:rPr lang="en-US" sz="2400" b="1" dirty="0">
                <a:solidFill>
                  <a:srgbClr val="E66D0A"/>
                </a:solidFill>
                <a:latin typeface="Goudy Old Style" panose="02020502050305020303" pitchFamily="18" charset="0"/>
              </a:rPr>
              <a:t>Squad</a:t>
            </a:r>
          </a:p>
          <a:p>
            <a:pPr marL="342900" indent="-2254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Support on campus for hiring WAS: </a:t>
            </a:r>
          </a:p>
          <a:p>
            <a:pPr marL="860425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Digital comms     </a:t>
            </a:r>
          </a:p>
          <a:p>
            <a:pPr marL="860425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Sr. Assoc. Provost</a:t>
            </a:r>
          </a:p>
          <a:p>
            <a:pPr marL="860425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Student Accessibility Support (SAS) [Accommodations]</a:t>
            </a:r>
            <a:endParaRPr lang="en-US" sz="2000" dirty="0">
              <a:solidFill>
                <a:srgbClr val="7F9C40"/>
              </a:solidFill>
            </a:endParaRPr>
          </a:p>
          <a:p>
            <a:pPr>
              <a:spcBef>
                <a:spcPts val="48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F9C40"/>
                </a:solidFill>
                <a:latin typeface="Goudy Old Style" panose="02020502050305020303" pitchFamily="18" charset="0"/>
              </a:rPr>
              <a:t>Academics</a:t>
            </a:r>
          </a:p>
          <a:p>
            <a:pPr marL="339725" indent="-222250">
              <a:buFont typeface="Arial" panose="020B0604020202020204" pitchFamily="34" charset="0"/>
              <a:buChar char="•"/>
            </a:pPr>
            <a:r>
              <a:rPr lang="en-US" sz="2000" dirty="0"/>
              <a:t>Student Accessibility Support (SAS)</a:t>
            </a:r>
          </a:p>
          <a:p>
            <a:pPr>
              <a:spcBef>
                <a:spcPts val="9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4"/>
                </a:solidFill>
                <a:latin typeface="Goudy Old Style" panose="02020502050305020303" pitchFamily="18" charset="0"/>
              </a:rPr>
              <a:t>Culture</a:t>
            </a:r>
          </a:p>
          <a:p>
            <a:pPr marL="339725" indent="-222250">
              <a:buFont typeface="Arial" panose="020B0604020202020204" pitchFamily="34" charset="0"/>
              <a:buChar char="•"/>
            </a:pPr>
            <a:r>
              <a:rPr lang="en-US" sz="2000" dirty="0"/>
              <a:t>Mostly internal at this point</a:t>
            </a:r>
          </a:p>
        </p:txBody>
      </p:sp>
    </p:spTree>
    <p:extLst>
      <p:ext uri="{BB962C8B-B14F-4D97-AF65-F5344CB8AC3E}">
        <p14:creationId xmlns:p14="http://schemas.microsoft.com/office/powerpoint/2010/main" val="111518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265"/>
    </mc:Choice>
    <mc:Fallback>
      <p:transition spd="slow" advTm="19426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D0D2-1EF1-8445-B046-8A19742A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430"/>
            <a:ext cx="12192000" cy="654908"/>
          </a:xfrm>
          <a:solidFill>
            <a:srgbClr val="E3E1E4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tabLst>
                <a:tab pos="11877675" algn="r"/>
              </a:tabLst>
            </a:pPr>
            <a:r>
              <a:rPr lang="en-US" dirty="0">
                <a:latin typeface="+mn-lt"/>
              </a:rPr>
              <a:t>  History: tear it down…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5D8BA-2CB6-664D-8A58-8BC21A69C8F0}"/>
              </a:ext>
            </a:extLst>
          </p:cNvPr>
          <p:cNvSpPr txBox="1"/>
          <p:nvPr/>
        </p:nvSpPr>
        <p:spPr>
          <a:xfrm>
            <a:off x="9867014" y="-54538"/>
            <a:ext cx="2726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25437D"/>
                </a:solidFill>
                <a:latin typeface="Goudy Old Style" panose="02020502050305020303" pitchFamily="18" charset="77"/>
                <a:cs typeface="Apple Chancery" panose="03020702040506060504" pitchFamily="66" charset="-79"/>
              </a:rPr>
              <a:t>2015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D7BD1-53D1-4000-9BBA-0650976B18E7}"/>
              </a:ext>
            </a:extLst>
          </p:cNvPr>
          <p:cNvSpPr txBox="1"/>
          <p:nvPr/>
        </p:nvSpPr>
        <p:spPr>
          <a:xfrm>
            <a:off x="419123" y="1268901"/>
            <a:ext cx="10669588" cy="3575568"/>
          </a:xfrm>
          <a:prstGeom prst="rect">
            <a:avLst/>
          </a:prstGeom>
          <a:noFill/>
        </p:spPr>
        <p:txBody>
          <a:bodyPr wrap="square" numCol="2" spcCol="2743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C0504D"/>
                </a:solidFill>
                <a:latin typeface="Goudy Old Style" panose="02020502050305020303" pitchFamily="18" charset="0"/>
              </a:rPr>
              <a:t>Administrative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Website redesign underway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Plan for all content to be made accessible during migration</a:t>
            </a:r>
          </a:p>
          <a:p>
            <a:pPr>
              <a:spcBef>
                <a:spcPts val="54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E66D0A"/>
                </a:solidFill>
                <a:latin typeface="Goudy Old Style" panose="02020502050305020303" pitchFamily="18" charset="0"/>
              </a:rPr>
              <a:t>Squad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Web Accessibility Specialist (WAS) hired</a:t>
            </a:r>
          </a:p>
          <a:p>
            <a:pPr>
              <a:spcBef>
                <a:spcPts val="48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F9C40"/>
                </a:solidFill>
                <a:latin typeface="Goudy Old Style" panose="02020502050305020303" pitchFamily="18" charset="0"/>
              </a:rPr>
              <a:t>Academics</a:t>
            </a:r>
          </a:p>
          <a:p>
            <a:pPr marL="339725" indent="-22225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2000" dirty="0"/>
              <a:t>Nothing new!</a:t>
            </a:r>
          </a:p>
          <a:p>
            <a:pPr>
              <a:spcBef>
                <a:spcPts val="108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4"/>
                </a:solidFill>
                <a:latin typeface="Goudy Old Style" panose="02020502050305020303" pitchFamily="18" charset="0"/>
              </a:rPr>
              <a:t>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Conversations on how to spread awareness begin (WAS &amp; Student Accessibility Support)</a:t>
            </a:r>
          </a:p>
        </p:txBody>
      </p:sp>
      <p:pic>
        <p:nvPicPr>
          <p:cNvPr id="9218" name="Picture 2" descr="Lego man sweeping up">
            <a:extLst>
              <a:ext uri="{FF2B5EF4-FFF2-40B4-BE49-F238E27FC236}">
                <a16:creationId xmlns:a16="http://schemas.microsoft.com/office/drawing/2014/main" id="{CE83A2CF-3FF8-4030-8B07-EE7D291A5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214" y="4471464"/>
            <a:ext cx="3691944" cy="246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1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265"/>
    </mc:Choice>
    <mc:Fallback>
      <p:transition spd="slow" advTm="19426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D0D2-1EF1-8445-B046-8A19742A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430"/>
            <a:ext cx="12192000" cy="654908"/>
          </a:xfrm>
          <a:solidFill>
            <a:srgbClr val="E3E1E4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tabLst>
                <a:tab pos="11877675" algn="r"/>
              </a:tabLst>
            </a:pPr>
            <a:r>
              <a:rPr lang="en-US" dirty="0">
                <a:latin typeface="+mn-lt"/>
              </a:rPr>
              <a:t>  History: rebuild…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5D8BA-2CB6-664D-8A58-8BC21A69C8F0}"/>
              </a:ext>
            </a:extLst>
          </p:cNvPr>
          <p:cNvSpPr txBox="1"/>
          <p:nvPr/>
        </p:nvSpPr>
        <p:spPr>
          <a:xfrm>
            <a:off x="9867014" y="-54538"/>
            <a:ext cx="2726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25437D"/>
                </a:solidFill>
                <a:latin typeface="Goudy Old Style" panose="02020502050305020303" pitchFamily="18" charset="77"/>
                <a:cs typeface="Apple Chancery" panose="03020702040506060504" pitchFamily="66" charset="-79"/>
              </a:rPr>
              <a:t>2016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D7BD1-53D1-4000-9BBA-0650976B18E7}"/>
              </a:ext>
            </a:extLst>
          </p:cNvPr>
          <p:cNvSpPr txBox="1"/>
          <p:nvPr/>
        </p:nvSpPr>
        <p:spPr>
          <a:xfrm>
            <a:off x="485762" y="1268901"/>
            <a:ext cx="11184743" cy="3596833"/>
          </a:xfrm>
          <a:prstGeom prst="rect">
            <a:avLst/>
          </a:prstGeom>
          <a:noFill/>
        </p:spPr>
        <p:txBody>
          <a:bodyPr wrap="square" numCol="2" spcCol="2743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C0504D"/>
                </a:solidFill>
                <a:latin typeface="Goudy Old Style" panose="02020502050305020303" pitchFamily="18" charset="0"/>
              </a:rPr>
              <a:t>Administrative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Nothing new!</a:t>
            </a:r>
          </a:p>
          <a:p>
            <a:pPr>
              <a:spcBef>
                <a:spcPts val="60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E66D0A"/>
                </a:solidFill>
                <a:latin typeface="Goudy Old Style" panose="02020502050305020303" pitchFamily="18" charset="0"/>
              </a:rPr>
              <a:t>Squad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Academic Technologist (AT) hired</a:t>
            </a:r>
          </a:p>
          <a:p>
            <a:pPr>
              <a:spcBef>
                <a:spcPts val="84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F9C40"/>
                </a:solidFill>
                <a:latin typeface="Goudy Old Style" panose="02020502050305020303" pitchFamily="18" charset="0"/>
              </a:rPr>
              <a:t>Academics</a:t>
            </a:r>
          </a:p>
          <a:p>
            <a:pPr marL="339725" indent="-222250">
              <a:buFont typeface="Arial" panose="020B0604020202020204" pitchFamily="34" charset="0"/>
              <a:buChar char="•"/>
            </a:pPr>
            <a:r>
              <a:rPr lang="en-US" sz="2000" dirty="0"/>
              <a:t>AT offers support to faculty</a:t>
            </a:r>
          </a:p>
          <a:p>
            <a:pPr>
              <a:spcBef>
                <a:spcPts val="60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4"/>
                </a:solidFill>
                <a:latin typeface="Goudy Old Style" panose="02020502050305020303" pitchFamily="18" charset="0"/>
              </a:rPr>
              <a:t>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Building relationships and cultivating advocates and champions</a:t>
            </a:r>
          </a:p>
        </p:txBody>
      </p:sp>
      <p:pic>
        <p:nvPicPr>
          <p:cNvPr id="10242" name="Picture 2" descr="Lego construction worker chats with a Lego policeman at a construction site">
            <a:extLst>
              <a:ext uri="{FF2B5EF4-FFF2-40B4-BE49-F238E27FC236}">
                <a16:creationId xmlns:a16="http://schemas.microsoft.com/office/drawing/2014/main" id="{4C4BE9DF-1BB4-4580-A97D-DBC2690C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8" b="-1"/>
          <a:stretch/>
        </p:blipFill>
        <p:spPr bwMode="auto">
          <a:xfrm>
            <a:off x="1506134" y="4558352"/>
            <a:ext cx="9144000" cy="229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7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265"/>
    </mc:Choice>
    <mc:Fallback>
      <p:transition spd="slow" advTm="19426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D0D2-1EF1-8445-B046-8A19742A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430"/>
            <a:ext cx="12192000" cy="654908"/>
          </a:xfrm>
          <a:solidFill>
            <a:srgbClr val="E3E1E4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tabLst>
                <a:tab pos="11877675" algn="r"/>
              </a:tabLst>
            </a:pPr>
            <a:r>
              <a:rPr lang="en-US" dirty="0">
                <a:latin typeface="+mn-lt"/>
              </a:rPr>
              <a:t>  History: increase support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5D8BA-2CB6-664D-8A58-8BC21A69C8F0}"/>
              </a:ext>
            </a:extLst>
          </p:cNvPr>
          <p:cNvSpPr txBox="1"/>
          <p:nvPr/>
        </p:nvSpPr>
        <p:spPr>
          <a:xfrm>
            <a:off x="9867014" y="-54538"/>
            <a:ext cx="2726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25437D"/>
                </a:solidFill>
                <a:latin typeface="Goudy Old Style" panose="02020502050305020303" pitchFamily="18" charset="77"/>
                <a:cs typeface="Apple Chancery" panose="03020702040506060504" pitchFamily="66" charset="-79"/>
              </a:rPr>
              <a:t>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D7BD1-53D1-4000-9BBA-0650976B18E7}"/>
              </a:ext>
            </a:extLst>
          </p:cNvPr>
          <p:cNvSpPr txBox="1"/>
          <p:nvPr/>
        </p:nvSpPr>
        <p:spPr>
          <a:xfrm>
            <a:off x="290334" y="1366306"/>
            <a:ext cx="11575601" cy="4351745"/>
          </a:xfrm>
          <a:prstGeom prst="rect">
            <a:avLst/>
          </a:prstGeom>
          <a:noFill/>
        </p:spPr>
        <p:txBody>
          <a:bodyPr wrap="square" numCol="2" spcCol="2743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C0504D"/>
                </a:solidFill>
                <a:latin typeface="Goudy Old Style" panose="02020502050305020303" pitchFamily="18" charset="0"/>
              </a:rPr>
              <a:t>Administrative Support</a:t>
            </a:r>
          </a:p>
          <a:p>
            <a:pPr marL="342900" indent="-2905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New Website template goes live</a:t>
            </a:r>
          </a:p>
          <a:p>
            <a:pPr marL="342900" indent="-2905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Content being made accessible during migration</a:t>
            </a:r>
          </a:p>
          <a:p>
            <a:pPr marL="342900" indent="-290513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Mandatory training for Web Editors in migration phase begins</a:t>
            </a:r>
          </a:p>
          <a:p>
            <a:pPr>
              <a:spcBef>
                <a:spcPts val="72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E66D0A"/>
                </a:solidFill>
                <a:latin typeface="Goudy Old Style" panose="02020502050305020303" pitchFamily="18" charset="0"/>
              </a:rPr>
              <a:t>Squad</a:t>
            </a:r>
          </a:p>
          <a:p>
            <a:pPr marL="342900" indent="-2905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Instructional Designer (ID) hired</a:t>
            </a:r>
          </a:p>
          <a:p>
            <a:pPr marL="342900" indent="-290513">
              <a:buFont typeface="Arial" panose="020B0604020202020204" pitchFamily="34" charset="0"/>
              <a:buChar char="•"/>
            </a:pPr>
            <a:r>
              <a:rPr lang="en-US" sz="2000" dirty="0"/>
              <a:t>Conversations about captioning ramp up</a:t>
            </a:r>
          </a:p>
          <a:p>
            <a:pPr>
              <a:spcBef>
                <a:spcPts val="84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F9C40"/>
                </a:solidFill>
                <a:latin typeface="Goudy Old Style" panose="02020502050305020303" pitchFamily="18" charset="0"/>
              </a:rPr>
              <a:t>Academics</a:t>
            </a:r>
          </a:p>
          <a:p>
            <a:pPr marL="339725" indent="-222250">
              <a:buFont typeface="Arial" panose="020B0604020202020204" pitchFamily="34" charset="0"/>
              <a:buChar char="•"/>
            </a:pPr>
            <a:r>
              <a:rPr lang="en-US" sz="2000" dirty="0"/>
              <a:t>FACET grant for training faculty in making accessible course materials debuts</a:t>
            </a:r>
          </a:p>
          <a:p>
            <a:pPr>
              <a:spcBef>
                <a:spcPts val="144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4"/>
                </a:solidFill>
                <a:latin typeface="Goudy Old Style" panose="02020502050305020303" pitchFamily="18" charset="0"/>
              </a:rPr>
              <a:t>Culture</a:t>
            </a:r>
          </a:p>
          <a:p>
            <a:pPr marL="342900" indent="-225425">
              <a:buFont typeface="Arial" panose="020B0604020202020204" pitchFamily="34" charset="0"/>
              <a:buChar char="•"/>
            </a:pPr>
            <a:r>
              <a:rPr lang="en-US" sz="2000" dirty="0"/>
              <a:t>Created the Help Desk for Web Accessibility to support the community </a:t>
            </a:r>
          </a:p>
        </p:txBody>
      </p:sp>
    </p:spTree>
    <p:extLst>
      <p:ext uri="{BB962C8B-B14F-4D97-AF65-F5344CB8AC3E}">
        <p14:creationId xmlns:p14="http://schemas.microsoft.com/office/powerpoint/2010/main" val="73059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265"/>
    </mc:Choice>
    <mc:Fallback>
      <p:transition spd="slow" advTm="19426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D0D2-1EF1-8445-B046-8A19742A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430"/>
            <a:ext cx="12192000" cy="654908"/>
          </a:xfrm>
          <a:solidFill>
            <a:srgbClr val="E3E1E4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tabLst>
                <a:tab pos="11877675" algn="r"/>
              </a:tabLst>
            </a:pPr>
            <a:r>
              <a:rPr lang="en-US" dirty="0">
                <a:latin typeface="+mn-lt"/>
              </a:rPr>
              <a:t>  History: expansion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5D8BA-2CB6-664D-8A58-8BC21A69C8F0}"/>
              </a:ext>
            </a:extLst>
          </p:cNvPr>
          <p:cNvSpPr txBox="1"/>
          <p:nvPr/>
        </p:nvSpPr>
        <p:spPr>
          <a:xfrm>
            <a:off x="9867014" y="-54538"/>
            <a:ext cx="2726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25437D"/>
                </a:solidFill>
                <a:latin typeface="Goudy Old Style" panose="02020502050305020303" pitchFamily="18" charset="77"/>
                <a:cs typeface="Apple Chancery" panose="03020702040506060504" pitchFamily="66" charset="-79"/>
              </a:rPr>
              <a:t>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D7BD1-53D1-4000-9BBA-0650976B18E7}"/>
              </a:ext>
            </a:extLst>
          </p:cNvPr>
          <p:cNvSpPr txBox="1"/>
          <p:nvPr/>
        </p:nvSpPr>
        <p:spPr>
          <a:xfrm>
            <a:off x="290334" y="1464264"/>
            <a:ext cx="9111243" cy="4351745"/>
          </a:xfrm>
          <a:prstGeom prst="rect">
            <a:avLst/>
          </a:prstGeom>
          <a:noFill/>
        </p:spPr>
        <p:txBody>
          <a:bodyPr wrap="square" numCol="2" spcCol="27432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C0504D"/>
                </a:solidFill>
                <a:latin typeface="Goudy Old Style" panose="02020502050305020303" pitchFamily="18" charset="0"/>
              </a:rPr>
              <a:t>Administrative Support</a:t>
            </a:r>
          </a:p>
          <a:p>
            <a:pPr marL="342900" indent="-2254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Mandatory training for Web Editors expanded to advanced topics</a:t>
            </a:r>
          </a:p>
          <a:p>
            <a:pPr marL="342900" indent="-2254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Movement on Admin buy-in</a:t>
            </a:r>
          </a:p>
          <a:p>
            <a:pPr>
              <a:spcBef>
                <a:spcPts val="84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E66D0A"/>
                </a:solidFill>
                <a:latin typeface="Goudy Old Style" panose="02020502050305020303" pitchFamily="18" charset="0"/>
              </a:rPr>
              <a:t>Squad</a:t>
            </a:r>
          </a:p>
          <a:p>
            <a:pPr marL="342900" indent="-29051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SAS specialist hired for grad students</a:t>
            </a:r>
          </a:p>
          <a:p>
            <a:pPr>
              <a:spcBef>
                <a:spcPts val="84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F9C40"/>
                </a:solidFill>
                <a:latin typeface="Goudy Old Style" panose="02020502050305020303" pitchFamily="18" charset="0"/>
              </a:rPr>
              <a:t>Academics</a:t>
            </a:r>
          </a:p>
          <a:p>
            <a:pPr marL="339725" indent="-222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Student Advocacy ramps up</a:t>
            </a:r>
          </a:p>
          <a:p>
            <a:pPr marL="339725" indent="-222250">
              <a:buFont typeface="Arial" panose="020B0604020202020204" pitchFamily="34" charset="0"/>
              <a:buChar char="•"/>
            </a:pPr>
            <a:r>
              <a:rPr lang="en-US" sz="2000" dirty="0"/>
              <a:t>Library starts to spread awareness around Universal Design for Learning (UDL)</a:t>
            </a:r>
          </a:p>
          <a:p>
            <a:pPr>
              <a:spcBef>
                <a:spcPts val="90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4"/>
                </a:solidFill>
                <a:latin typeface="Goudy Old Style" panose="02020502050305020303" pitchFamily="18" charset="0"/>
              </a:rPr>
              <a:t>Culture</a:t>
            </a:r>
          </a:p>
          <a:p>
            <a:pPr marL="342900" indent="-225425">
              <a:buFont typeface="Arial" panose="020B0604020202020204" pitchFamily="34" charset="0"/>
              <a:buChar char="•"/>
            </a:pPr>
            <a:r>
              <a:rPr lang="en-US" sz="2000" dirty="0"/>
              <a:t>Same old, same old</a:t>
            </a:r>
          </a:p>
        </p:txBody>
      </p:sp>
      <p:pic>
        <p:nvPicPr>
          <p:cNvPr id="3" name="Picture 2" descr="Quote: &quot;UDL is not a checklist of things to do. It's a lens for thinking about everything you do.&quot;">
            <a:extLst>
              <a:ext uri="{FF2B5EF4-FFF2-40B4-BE49-F238E27FC236}">
                <a16:creationId xmlns:a16="http://schemas.microsoft.com/office/drawing/2014/main" id="{3D7573B2-E408-4A1E-99B1-52F92A82B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" r="49588" b="12291"/>
          <a:stretch/>
        </p:blipFill>
        <p:spPr bwMode="auto">
          <a:xfrm>
            <a:off x="9569003" y="1271782"/>
            <a:ext cx="2500089" cy="496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E2AC8D-D023-462E-9E46-955440C40BAB}"/>
              </a:ext>
            </a:extLst>
          </p:cNvPr>
          <p:cNvSpPr txBox="1"/>
          <p:nvPr/>
        </p:nvSpPr>
        <p:spPr>
          <a:xfrm>
            <a:off x="9493017" y="6344904"/>
            <a:ext cx="2642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-150" dirty="0">
                <a:solidFill>
                  <a:srgbClr val="2F9095"/>
                </a:solidFill>
              </a:rPr>
              <a:t>Quote by Patti Kelly </a:t>
            </a:r>
            <a:r>
              <a:rPr lang="en-US" sz="2000" spc="-150" dirty="0" err="1">
                <a:solidFill>
                  <a:srgbClr val="2F9095"/>
                </a:solidFill>
              </a:rPr>
              <a:t>Ralabate</a:t>
            </a:r>
            <a:endParaRPr lang="en-US" sz="2000" spc="-150" dirty="0">
              <a:solidFill>
                <a:srgbClr val="2F909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00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265"/>
    </mc:Choice>
    <mc:Fallback>
      <p:transition spd="slow" advTm="19426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D0D2-1EF1-8445-B046-8A19742A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430"/>
            <a:ext cx="12192000" cy="654908"/>
          </a:xfrm>
          <a:solidFill>
            <a:srgbClr val="E3E1E4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tabLst>
                <a:tab pos="11877675" algn="r"/>
              </a:tabLst>
            </a:pPr>
            <a:r>
              <a:rPr lang="en-US" dirty="0">
                <a:latin typeface="+mn-lt"/>
              </a:rPr>
              <a:t>  History: increasing demand for skills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5D8BA-2CB6-664D-8A58-8BC21A69C8F0}"/>
              </a:ext>
            </a:extLst>
          </p:cNvPr>
          <p:cNvSpPr txBox="1"/>
          <p:nvPr/>
        </p:nvSpPr>
        <p:spPr>
          <a:xfrm>
            <a:off x="9867014" y="-54538"/>
            <a:ext cx="2726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25437D"/>
                </a:solidFill>
                <a:latin typeface="Goudy Old Style" panose="02020502050305020303" pitchFamily="18" charset="77"/>
                <a:cs typeface="Apple Chancery" panose="03020702040506060504" pitchFamily="66" charset="-79"/>
              </a:rPr>
              <a:t>2019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D7BD1-53D1-4000-9BBA-0650976B18E7}"/>
              </a:ext>
            </a:extLst>
          </p:cNvPr>
          <p:cNvSpPr txBox="1"/>
          <p:nvPr/>
        </p:nvSpPr>
        <p:spPr>
          <a:xfrm>
            <a:off x="436728" y="1181825"/>
            <a:ext cx="11150221" cy="4392841"/>
          </a:xfrm>
          <a:prstGeom prst="rect">
            <a:avLst/>
          </a:prstGeom>
          <a:noFill/>
        </p:spPr>
        <p:txBody>
          <a:bodyPr wrap="square" numCol="2" spcCol="36576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C0504D"/>
                </a:solidFill>
                <a:latin typeface="Goudy Old Style" panose="02020502050305020303" pitchFamily="18" charset="0"/>
              </a:rPr>
              <a:t>Administrative Support</a:t>
            </a:r>
          </a:p>
          <a:p>
            <a:pPr marL="342900" indent="-225425">
              <a:buFont typeface="Arial" panose="020B0604020202020204" pitchFamily="34" charset="0"/>
              <a:buChar char="•"/>
            </a:pPr>
            <a:r>
              <a:rPr lang="en-US" sz="2000" dirty="0"/>
              <a:t>Training: advanced topics increase</a:t>
            </a:r>
          </a:p>
          <a:p>
            <a:pPr marL="342900" indent="-2254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Admin makes a11y a focus – contract rider, facilities plan, $$$, listening to community</a:t>
            </a:r>
          </a:p>
          <a:p>
            <a:pPr>
              <a:spcBef>
                <a:spcPts val="10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E66D0A"/>
                </a:solidFill>
                <a:latin typeface="Goudy Old Style" panose="02020502050305020303" pitchFamily="18" charset="0"/>
              </a:rPr>
              <a:t>Squad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Office of Equal Opportunity created, 504 Coordinator hired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Student Worker x2 hired by WAS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Second Instructional Designer hired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90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F9C40"/>
                </a:solidFill>
                <a:latin typeface="Goudy Old Style" panose="02020502050305020303" pitchFamily="18" charset="0"/>
              </a:rPr>
              <a:t>Academics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FACET grant faculty training: applications increase 250%!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Faculty training: </a:t>
            </a:r>
            <a:r>
              <a:rPr lang="en-US" sz="2000" i="1" dirty="0"/>
              <a:t>welcoming students </a:t>
            </a:r>
            <a:r>
              <a:rPr lang="en-US" sz="2000" dirty="0"/>
              <a:t>debuts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Dean of Arts &amp; Sciences calls out for accessible course materials</a:t>
            </a:r>
          </a:p>
          <a:p>
            <a:pPr>
              <a:spcBef>
                <a:spcPts val="48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4"/>
                </a:solidFill>
                <a:latin typeface="Goudy Old Style" panose="02020502050305020303" pitchFamily="18" charset="0"/>
              </a:rPr>
              <a:t>Culture</a:t>
            </a:r>
          </a:p>
          <a:p>
            <a:pPr marL="342900" indent="-22542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Community-wide conversations around accessibility</a:t>
            </a:r>
          </a:p>
          <a:p>
            <a:pPr marL="342900" indent="-225425">
              <a:buFont typeface="Arial" panose="020B0604020202020204" pitchFamily="34" charset="0"/>
              <a:buChar char="•"/>
            </a:pPr>
            <a:r>
              <a:rPr lang="en-US" sz="2000" dirty="0"/>
              <a:t>Transition: Reactive to Proactive model begins</a:t>
            </a:r>
          </a:p>
        </p:txBody>
      </p:sp>
    </p:spTree>
    <p:extLst>
      <p:ext uri="{BB962C8B-B14F-4D97-AF65-F5344CB8AC3E}">
        <p14:creationId xmlns:p14="http://schemas.microsoft.com/office/powerpoint/2010/main" val="19610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265"/>
    </mc:Choice>
    <mc:Fallback>
      <p:transition spd="slow" advTm="194265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D0D2-1EF1-8445-B046-8A19742A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430"/>
            <a:ext cx="12192000" cy="654908"/>
          </a:xfrm>
          <a:solidFill>
            <a:srgbClr val="E3E1E4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tabLst>
                <a:tab pos="11877675" algn="r"/>
              </a:tabLst>
            </a:pPr>
            <a:r>
              <a:rPr lang="en-US" dirty="0">
                <a:latin typeface="+mn-lt"/>
              </a:rPr>
              <a:t>Today: </a:t>
            </a:r>
            <a:r>
              <a:rPr lang="en-US" sz="4000" dirty="0">
                <a:latin typeface="+mn-lt"/>
              </a:rPr>
              <a:t>focus on students</a:t>
            </a:r>
            <a:r>
              <a:rPr lang="en-US" dirty="0">
                <a:latin typeface="+mn-lt"/>
              </a:rPr>
              <a:t>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5D8BA-2CB6-664D-8A58-8BC21A69C8F0}"/>
              </a:ext>
            </a:extLst>
          </p:cNvPr>
          <p:cNvSpPr txBox="1"/>
          <p:nvPr/>
        </p:nvSpPr>
        <p:spPr>
          <a:xfrm>
            <a:off x="9867014" y="-54538"/>
            <a:ext cx="2726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25437D"/>
                </a:solidFill>
                <a:latin typeface="Goudy Old Style" panose="02020502050305020303" pitchFamily="18" charset="77"/>
                <a:cs typeface="Apple Chancery" panose="03020702040506060504" pitchFamily="66" charset="-79"/>
              </a:rPr>
              <a:t>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D7BD1-53D1-4000-9BBA-0650976B18E7}"/>
              </a:ext>
            </a:extLst>
          </p:cNvPr>
          <p:cNvSpPr txBox="1"/>
          <p:nvPr/>
        </p:nvSpPr>
        <p:spPr>
          <a:xfrm>
            <a:off x="290335" y="1268902"/>
            <a:ext cx="10859886" cy="4462198"/>
          </a:xfrm>
          <a:prstGeom prst="rect">
            <a:avLst/>
          </a:prstGeom>
          <a:noFill/>
        </p:spPr>
        <p:txBody>
          <a:bodyPr wrap="square" numCol="2" spcCol="36576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C0504D"/>
                </a:solidFill>
                <a:latin typeface="Goudy Old Style" panose="02020502050305020303" pitchFamily="18" charset="0"/>
              </a:rPr>
              <a:t>Administrative Support</a:t>
            </a:r>
          </a:p>
          <a:p>
            <a:pPr marL="228600" indent="-2286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Final phase of migration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Mandatory training for ALL Web Editors (not just undergrad)</a:t>
            </a:r>
          </a:p>
          <a:p>
            <a:pPr marL="228600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Campus-wide a11y committee created</a:t>
            </a:r>
          </a:p>
          <a:p>
            <a:pPr>
              <a:spcBef>
                <a:spcPts val="48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E66D0A"/>
                </a:solidFill>
                <a:latin typeface="Goudy Old Style" panose="02020502050305020303" pitchFamily="18" charset="0"/>
              </a:rPr>
              <a:t>Squad</a:t>
            </a:r>
          </a:p>
          <a:p>
            <a:pPr marL="342900" indent="-342900">
              <a:spcBef>
                <a:spcPts val="600"/>
              </a:spcBef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Program Director position created</a:t>
            </a:r>
          </a:p>
          <a:p>
            <a:pPr>
              <a:spcBef>
                <a:spcPts val="114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F9C40"/>
                </a:solidFill>
                <a:latin typeface="Goudy Old Style" panose="02020502050305020303" pitchFamily="18" charset="0"/>
              </a:rPr>
              <a:t>Academics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OCR scanners begin roll out on campus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Hybrid Learning Institute, accessible materials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Library materials reviewed for a11y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spcBef>
                <a:spcPts val="3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4"/>
                </a:solidFill>
                <a:latin typeface="Goudy Old Style" panose="02020502050305020303" pitchFamily="18" charset="0"/>
              </a:rPr>
              <a:t>Culture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Student op-eds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Campus-wide a11y committee created</a:t>
            </a:r>
          </a:p>
          <a:p>
            <a:pPr>
              <a:spcBef>
                <a:spcPts val="1200"/>
              </a:spcBef>
            </a:pP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3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265"/>
    </mc:Choice>
    <mc:Fallback>
      <p:transition spd="slow" advTm="19426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D0D2-1EF1-8445-B046-8A19742A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430"/>
            <a:ext cx="12192000" cy="654908"/>
          </a:xfrm>
          <a:solidFill>
            <a:srgbClr val="E3E1E4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168275">
              <a:tabLst>
                <a:tab pos="11877675" algn="r"/>
              </a:tabLst>
            </a:pPr>
            <a:r>
              <a:rPr lang="en-US" dirty="0">
                <a:latin typeface="+mn-lt"/>
              </a:rPr>
              <a:t>Wishlist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5D8BA-2CB6-664D-8A58-8BC21A69C8F0}"/>
              </a:ext>
            </a:extLst>
          </p:cNvPr>
          <p:cNvSpPr txBox="1"/>
          <p:nvPr/>
        </p:nvSpPr>
        <p:spPr>
          <a:xfrm>
            <a:off x="9118242" y="-54538"/>
            <a:ext cx="34753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25437D"/>
                </a:solidFill>
                <a:latin typeface="Goudy Old Style" panose="02020502050305020303" pitchFamily="18" charset="77"/>
                <a:cs typeface="Apple Chancery" panose="03020702040506060504" pitchFamily="66" charset="-79"/>
              </a:rPr>
              <a:t>Future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D7BD1-53D1-4000-9BBA-0650976B18E7}"/>
              </a:ext>
            </a:extLst>
          </p:cNvPr>
          <p:cNvSpPr txBox="1"/>
          <p:nvPr/>
        </p:nvSpPr>
        <p:spPr>
          <a:xfrm>
            <a:off x="290336" y="1268901"/>
            <a:ext cx="9263098" cy="4699643"/>
          </a:xfrm>
          <a:prstGeom prst="rect">
            <a:avLst/>
          </a:prstGeom>
          <a:noFill/>
        </p:spPr>
        <p:txBody>
          <a:bodyPr wrap="square" numCol="2" spcCol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C0504D"/>
                </a:solidFill>
                <a:latin typeface="Goudy Old Style" panose="02020502050305020303" pitchFamily="18" charset="0"/>
              </a:rPr>
              <a:t>Administrative Support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Staff training mandatory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Digital Accessibility becomes a department w/budget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All digital materials accessible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All buildings/spaces ADA compliant</a:t>
            </a:r>
          </a:p>
          <a:p>
            <a:pPr>
              <a:spcBef>
                <a:spcPts val="3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E66D0A"/>
                </a:solidFill>
                <a:latin typeface="Goudy Old Style" panose="02020502050305020303" pitchFamily="18" charset="0"/>
              </a:rPr>
              <a:t>Squad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WAS position filled</a:t>
            </a:r>
          </a:p>
          <a:p>
            <a:pPr>
              <a:spcBef>
                <a:spcPts val="114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F9C40"/>
                </a:solidFill>
                <a:latin typeface="Goudy Old Style" panose="02020502050305020303" pitchFamily="18" charset="0"/>
              </a:rPr>
              <a:t>Academics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Faculty Training mandatory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OCR available on all scanners on campus</a:t>
            </a:r>
          </a:p>
          <a:p>
            <a:pPr marL="342900" lvl="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All course materials accessible</a:t>
            </a:r>
          </a:p>
          <a:p>
            <a:pPr>
              <a:spcBef>
                <a:spcPts val="9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accent4"/>
                </a:solidFill>
                <a:latin typeface="Goudy Old Style" panose="02020502050305020303" pitchFamily="18" charset="0"/>
              </a:rPr>
              <a:t>Culture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Everyone feels welcome in the community and are being heard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Running on Proactive model</a:t>
            </a:r>
          </a:p>
          <a:p>
            <a:pPr>
              <a:spcBef>
                <a:spcPts val="1200"/>
              </a:spcBef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Two Lego stormtroopers hold hands and gaze into the sunset">
            <a:extLst>
              <a:ext uri="{FF2B5EF4-FFF2-40B4-BE49-F238E27FC236}">
                <a16:creationId xmlns:a16="http://schemas.microsoft.com/office/drawing/2014/main" id="{467BDEF4-7132-4E1A-ACAF-0A05E2865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585"/>
          <a:stretch/>
        </p:blipFill>
        <p:spPr bwMode="auto">
          <a:xfrm flipH="1">
            <a:off x="9260148" y="2794558"/>
            <a:ext cx="3191516" cy="2548879"/>
          </a:xfrm>
          <a:prstGeom prst="rect">
            <a:avLst/>
          </a:prstGeom>
          <a:noFill/>
          <a:effectLst>
            <a:glow rad="127000">
              <a:schemeClr val="bg1">
                <a:alpha val="17000"/>
              </a:schemeClr>
            </a:glow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10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265"/>
    </mc:Choice>
    <mc:Fallback>
      <p:transition spd="slow" advTm="19426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D0D2-1EF1-8445-B046-8A19742A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8224"/>
            <a:ext cx="12192000" cy="654908"/>
          </a:xfrm>
          <a:solidFill>
            <a:srgbClr val="E3E1E4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tabLst>
                <a:tab pos="11877675" algn="r"/>
              </a:tabLst>
            </a:pPr>
            <a:r>
              <a:rPr lang="en-US" dirty="0">
                <a:latin typeface="+mn-lt"/>
              </a:rPr>
              <a:t>  Training Tips #1	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A71CB7-B136-5D46-8BC2-DCDE7AABCE3B}"/>
              </a:ext>
            </a:extLst>
          </p:cNvPr>
          <p:cNvSpPr txBox="1"/>
          <p:nvPr/>
        </p:nvSpPr>
        <p:spPr>
          <a:xfrm>
            <a:off x="5575559" y="-56776"/>
            <a:ext cx="7055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  <a:latin typeface="Goudy Old Style" panose="02020502050305020303" pitchFamily="18" charset="77"/>
                <a:cs typeface="Apple Chancery" panose="03020702040506060504" pitchFamily="66" charset="-79"/>
              </a:rPr>
              <a:t>Avoid Overload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087E2-6B2E-A141-BC94-6EB00F24DD9F}"/>
              </a:ext>
            </a:extLst>
          </p:cNvPr>
          <p:cNvSpPr/>
          <p:nvPr/>
        </p:nvSpPr>
        <p:spPr>
          <a:xfrm>
            <a:off x="621103" y="1680509"/>
            <a:ext cx="6909250" cy="4034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  <a:latin typeface="+mj-lt"/>
                <a:cs typeface="Apple Chancery" panose="03020702040506060504" pitchFamily="66" charset="-79"/>
              </a:rPr>
              <a:t>Don’t cram in too much at once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tx1"/>
              </a:solidFill>
              <a:latin typeface="+mj-lt"/>
              <a:cs typeface="Apple Chancery" panose="03020702040506060504" pitchFamily="66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  <a:latin typeface="+mj-lt"/>
                <a:cs typeface="Apple Chancery" panose="03020702040506060504" pitchFamily="66" charset="-79"/>
              </a:rPr>
              <a:t>Chip away at the problem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tx1"/>
              </a:solidFill>
              <a:latin typeface="+mj-lt"/>
              <a:cs typeface="Apple Chancery" panose="03020702040506060504" pitchFamily="66" charset="-79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  <a:latin typeface="+mj-lt"/>
                <a:cs typeface="Apple Chancery" panose="03020702040506060504" pitchFamily="66" charset="-79"/>
              </a:rPr>
              <a:t>How can we make this more accessible today than it was yesterday? And repeat.</a:t>
            </a:r>
          </a:p>
          <a:p>
            <a:endParaRPr lang="en-US" sz="3200" dirty="0">
              <a:solidFill>
                <a:schemeClr val="tx2"/>
              </a:solidFill>
              <a:latin typeface="Goudy Old Style" panose="02020502050305020303" pitchFamily="18" charset="77"/>
              <a:cs typeface="Apple Chancery" panose="03020702040506060504" pitchFamily="66" charset="-79"/>
            </a:endParaRPr>
          </a:p>
        </p:txBody>
      </p:sp>
      <p:pic>
        <p:nvPicPr>
          <p:cNvPr id="3074" name="Picture 2" descr="Quote: &quot;Informational overload aaaand its gone.&quot; Meme from Southpark featuring wide-eyed man at a desk.">
            <a:extLst>
              <a:ext uri="{FF2B5EF4-FFF2-40B4-BE49-F238E27FC236}">
                <a16:creationId xmlns:a16="http://schemas.microsoft.com/office/drawing/2014/main" id="{04FB8B6F-4505-4352-A9B5-53C664CA0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897" y="1712946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91"/>
    </mc:Choice>
    <mc:Fallback xmlns="">
      <p:transition spd="slow" advTm="7299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54A83B-934A-114A-9FD3-2956E4A79A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63001" y="306429"/>
            <a:ext cx="12318001" cy="654908"/>
          </a:xfrm>
          <a:prstGeom prst="rect">
            <a:avLst/>
          </a:prstGeom>
          <a:solidFill>
            <a:srgbClr val="E3E1E4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7675" algn="r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elugu MN" pitchFamily="2" charset="0"/>
              </a:rPr>
              <a:t>Notice the </a:t>
            </a:r>
            <a:r>
              <a:rPr kumimoji="0" lang="en-US" sz="5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elugu MN" pitchFamily="2" charset="0"/>
              </a:rPr>
              <a:t>-</a:t>
            </a:r>
            <a:r>
              <a:rPr kumimoji="0" lang="en-US" sz="53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elugu MN" pitchFamily="2" charset="0"/>
              </a:rPr>
              <a:t>ing</a:t>
            </a:r>
            <a:r>
              <a:rPr kumimoji="0" lang="en-US" sz="5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elugu MN" pitchFamily="2" charset="0"/>
              </a:rPr>
              <a:t> 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elugu MN" pitchFamily="2" charset="0"/>
              </a:rPr>
              <a:t>in the title…we aren’t done yet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</a:p>
        </p:txBody>
      </p:sp>
      <p:pic>
        <p:nvPicPr>
          <p:cNvPr id="1028" name="Picture 4" descr="a branch with various stages of metamorphasis from catepillar to Monarch butterfly">
            <a:extLst>
              <a:ext uri="{FF2B5EF4-FFF2-40B4-BE49-F238E27FC236}">
                <a16:creationId xmlns:a16="http://schemas.microsoft.com/office/drawing/2014/main" id="{1EAADE45-ABC6-4CD2-9D50-8F333E926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5" y="1250577"/>
            <a:ext cx="11462470" cy="532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6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93"/>
    </mc:Choice>
    <mc:Fallback xmlns="">
      <p:transition spd="slow" advTm="5079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D0D2-1EF1-8445-B046-8A19742A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409" y="346894"/>
            <a:ext cx="12192000" cy="654908"/>
          </a:xfrm>
          <a:solidFill>
            <a:srgbClr val="E3E1E4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tabLst>
                <a:tab pos="11877675" algn="r"/>
              </a:tabLst>
            </a:pPr>
            <a:r>
              <a:rPr lang="en-US" dirty="0">
                <a:latin typeface="+mn-lt"/>
              </a:rPr>
              <a:t>  Training Tips #2 	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A71CB7-B136-5D46-8BC2-DCDE7AABCE3B}"/>
              </a:ext>
            </a:extLst>
          </p:cNvPr>
          <p:cNvSpPr txBox="1"/>
          <p:nvPr/>
        </p:nvSpPr>
        <p:spPr>
          <a:xfrm>
            <a:off x="5279366" y="-60138"/>
            <a:ext cx="7334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tx2"/>
                </a:solidFill>
                <a:latin typeface="Goudy Old Style" panose="02020502050305020303" pitchFamily="18" charset="77"/>
                <a:cs typeface="Apple Chancery" panose="03020702040506060504" pitchFamily="66" charset="-79"/>
              </a:rPr>
              <a:t>Style &amp; Attitude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087E2-6B2E-A141-BC94-6EB00F24DD9F}"/>
              </a:ext>
            </a:extLst>
          </p:cNvPr>
          <p:cNvSpPr/>
          <p:nvPr/>
        </p:nvSpPr>
        <p:spPr>
          <a:xfrm>
            <a:off x="621103" y="1779486"/>
            <a:ext cx="11140834" cy="4763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14400" lvl="1" indent="-4572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Keep a positive attitude: be a champion, motivate, inspire!</a:t>
            </a:r>
          </a:p>
          <a:p>
            <a:pPr marL="914400" lvl="1" indent="-4572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Maintain some humor: use fun, light-hearted examples when possible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Find a hook: help attendees relate to accessibility needs: </a:t>
            </a:r>
          </a:p>
          <a:p>
            <a:pPr marL="1541463" lvl="2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How do 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all learners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benefit?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Make it real: use hands-on demonstrations </a:t>
            </a:r>
          </a:p>
          <a:p>
            <a:pPr marL="1541463" lvl="2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Show 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and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tell, ex: screen reader demos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Be willing to have one-on-one conversations</a:t>
            </a:r>
          </a:p>
        </p:txBody>
      </p:sp>
    </p:spTree>
    <p:extLst>
      <p:ext uri="{BB962C8B-B14F-4D97-AF65-F5344CB8AC3E}">
        <p14:creationId xmlns:p14="http://schemas.microsoft.com/office/powerpoint/2010/main" val="27667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449"/>
    </mc:Choice>
    <mc:Fallback xmlns="">
      <p:transition spd="slow" advTm="14344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D0D2-1EF1-8445-B046-8A19742A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6896"/>
            <a:ext cx="12192000" cy="654908"/>
          </a:xfrm>
          <a:solidFill>
            <a:srgbClr val="E3E1E4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233363">
              <a:tabLst>
                <a:tab pos="11877675" algn="r"/>
              </a:tabLst>
            </a:pPr>
            <a:r>
              <a:rPr lang="en-US" dirty="0">
                <a:latin typeface="+mn-lt"/>
              </a:rPr>
              <a:t>Training Tips #3 	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A71CB7-B136-5D46-8BC2-DCDE7AABCE3B}"/>
              </a:ext>
            </a:extLst>
          </p:cNvPr>
          <p:cNvSpPr txBox="1"/>
          <p:nvPr/>
        </p:nvSpPr>
        <p:spPr>
          <a:xfrm>
            <a:off x="3668233" y="-38104"/>
            <a:ext cx="8761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169275" algn="r"/>
              </a:tabLst>
            </a:pPr>
            <a:r>
              <a:rPr lang="en-US" sz="7200" dirty="0">
                <a:solidFill>
                  <a:schemeClr val="tx2"/>
                </a:solidFill>
                <a:latin typeface="Goudy Old Style" panose="02020502050305020303" pitchFamily="18" charset="77"/>
                <a:cs typeface="Apple Chancery" panose="03020702040506060504" pitchFamily="66" charset="-79"/>
              </a:rPr>
              <a:t>	Know your audience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087E2-6B2E-A141-BC94-6EB00F24DD9F}"/>
              </a:ext>
            </a:extLst>
          </p:cNvPr>
          <p:cNvSpPr/>
          <p:nvPr/>
        </p:nvSpPr>
        <p:spPr>
          <a:xfrm>
            <a:off x="525583" y="1680335"/>
            <a:ext cx="11140834" cy="4763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Celebrate accessibility achievements </a:t>
            </a:r>
          </a:p>
          <a:p>
            <a:pPr marL="1604963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Administrative policy updates </a:t>
            </a:r>
          </a:p>
          <a:p>
            <a:pPr marL="1604963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Physical building improvements </a:t>
            </a:r>
          </a:p>
          <a:p>
            <a:pPr marL="1604963" lvl="2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Faculty or staff spotlights </a:t>
            </a:r>
          </a:p>
          <a:p>
            <a:pPr marL="914400" lvl="1" indent="-457200"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Highlight when advocacy works, esp. student activism 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Use inclusive terms </a:t>
            </a:r>
          </a:p>
          <a:p>
            <a:pPr marL="1604963" lvl="2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Align language with social model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+mj-lt"/>
              </a:rPr>
              <a:t>Remind them: this is 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not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 a fad, it’s 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here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, it’s </a:t>
            </a:r>
            <a:r>
              <a:rPr lang="en-US" sz="2600" b="1" dirty="0">
                <a:solidFill>
                  <a:schemeClr val="tx1"/>
                </a:solidFill>
                <a:latin typeface="+mj-lt"/>
              </a:rPr>
              <a:t>real!</a:t>
            </a:r>
          </a:p>
        </p:txBody>
      </p:sp>
    </p:spTree>
    <p:extLst>
      <p:ext uri="{BB962C8B-B14F-4D97-AF65-F5344CB8AC3E}">
        <p14:creationId xmlns:p14="http://schemas.microsoft.com/office/powerpoint/2010/main" val="6650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686"/>
    </mc:Choice>
    <mc:Fallback xmlns="">
      <p:transition spd="slow" advTm="8668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D0D2-1EF1-8445-B046-8A19742A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1" y="584588"/>
            <a:ext cx="12192000" cy="654908"/>
          </a:xfrm>
          <a:solidFill>
            <a:srgbClr val="E3E1E4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>
              <a:tabLst>
                <a:tab pos="11780838" algn="r"/>
              </a:tabLst>
            </a:pPr>
            <a:r>
              <a:rPr lang="en-US" sz="8600" dirty="0">
                <a:solidFill>
                  <a:schemeClr val="tx2"/>
                </a:solidFill>
                <a:latin typeface="Goudy Old Style" panose="02020502050305020303" pitchFamily="18" charset="77"/>
                <a:ea typeface="+mn-ea"/>
                <a:cs typeface="Apple Chancery" panose="03020702040506060504" pitchFamily="66" charset="-79"/>
              </a:rPr>
              <a:t>	Thank you!</a:t>
            </a:r>
            <a:endParaRPr lang="en-US" sz="8600" dirty="0"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087E2-6B2E-A141-BC94-6EB00F24DD9F}"/>
              </a:ext>
            </a:extLst>
          </p:cNvPr>
          <p:cNvSpPr/>
          <p:nvPr/>
        </p:nvSpPr>
        <p:spPr>
          <a:xfrm>
            <a:off x="942356" y="2553886"/>
            <a:ext cx="10272405" cy="24484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tabLst>
                <a:tab pos="5943600" algn="l"/>
              </a:tabLst>
            </a:pPr>
            <a:r>
              <a:rPr lang="en-US" sz="3200" dirty="0">
                <a:solidFill>
                  <a:schemeClr val="tx1"/>
                </a:solidFill>
                <a:latin typeface="+mj-lt"/>
              </a:rPr>
              <a:t>Sarah Ferguson	Esther Brandon</a:t>
            </a:r>
          </a:p>
          <a:p>
            <a:pPr>
              <a:spcAft>
                <a:spcPts val="1800"/>
              </a:spcAft>
              <a:tabLst>
                <a:tab pos="5943600" algn="l"/>
              </a:tabLst>
            </a:pPr>
            <a:r>
              <a:rPr lang="en-US" sz="3200" dirty="0">
                <a:solidFill>
                  <a:srgbClr val="25437D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sferg@brandeis.edu</a:t>
            </a:r>
            <a:r>
              <a:rPr lang="en-US" sz="3200" dirty="0">
                <a:solidFill>
                  <a:srgbClr val="25437D"/>
                </a:solidFill>
                <a:latin typeface="+mj-lt"/>
              </a:rPr>
              <a:t>	</a:t>
            </a:r>
            <a:r>
              <a:rPr lang="en-US" sz="3200" dirty="0">
                <a:solidFill>
                  <a:srgbClr val="25437D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brandone@brandeis.edu</a:t>
            </a:r>
            <a:endParaRPr lang="en-US" sz="3200" dirty="0">
              <a:solidFill>
                <a:srgbClr val="25437D"/>
              </a:solidFill>
              <a:latin typeface="+mj-lt"/>
            </a:endParaRPr>
          </a:p>
          <a:p>
            <a:pPr>
              <a:spcAft>
                <a:spcPts val="1800"/>
              </a:spcAft>
              <a:tabLst>
                <a:tab pos="5943600" algn="l"/>
              </a:tabLst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algn="ctr">
              <a:spcAft>
                <a:spcPts val="1800"/>
              </a:spcAft>
              <a:tabLst>
                <a:tab pos="5943600" algn="l"/>
              </a:tabLst>
            </a:pPr>
            <a:r>
              <a:rPr lang="en-US" sz="3200" dirty="0">
                <a:solidFill>
                  <a:schemeClr val="tx2"/>
                </a:solidFill>
                <a:latin typeface="+mj-lt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Brandeis.edu/web-accessibility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" name="Picture 4" descr="Brandeis University official seal">
            <a:extLst>
              <a:ext uri="{FF2B5EF4-FFF2-40B4-BE49-F238E27FC236}">
                <a16:creationId xmlns:a16="http://schemas.microsoft.com/office/drawing/2014/main" id="{8CA679E2-731F-4CC4-99FC-F168919083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91" y="180607"/>
            <a:ext cx="4965374" cy="16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47"/>
    </mc:Choice>
    <mc:Fallback xmlns="">
      <p:transition spd="slow" advTm="1044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54A83B-934A-114A-9FD3-2956E4A79A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22540"/>
            <a:ext cx="12318001" cy="654908"/>
          </a:xfrm>
          <a:prstGeom prst="rect">
            <a:avLst/>
          </a:prstGeom>
          <a:solidFill>
            <a:srgbClr val="E3E1E4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7675" algn="r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elugu MN" pitchFamily="2" charset="0"/>
              </a:rPr>
              <a:t>People need time to adjust…keeping chipping away!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</a:p>
        </p:txBody>
      </p:sp>
      <p:pic>
        <p:nvPicPr>
          <p:cNvPr id="1026" name="Picture 2" descr="Quote: &quot;Continuous improvement is better than delayed perfection.&quot; ">
            <a:extLst>
              <a:ext uri="{FF2B5EF4-FFF2-40B4-BE49-F238E27FC236}">
                <a16:creationId xmlns:a16="http://schemas.microsoft.com/office/drawing/2014/main" id="{EAFBFD05-544C-476C-A902-ACEC35AAA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8" t="17960" r="17542" b="14522"/>
          <a:stretch/>
        </p:blipFill>
        <p:spPr bwMode="auto">
          <a:xfrm>
            <a:off x="878431" y="1745002"/>
            <a:ext cx="3934203" cy="41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414276-42AF-4FEB-B0E4-7F78CC43350F}"/>
              </a:ext>
            </a:extLst>
          </p:cNvPr>
          <p:cNvSpPr txBox="1"/>
          <p:nvPr/>
        </p:nvSpPr>
        <p:spPr>
          <a:xfrm>
            <a:off x="2126873" y="5512621"/>
            <a:ext cx="143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-Mark Twain</a:t>
            </a:r>
          </a:p>
        </p:txBody>
      </p:sp>
      <p:pic>
        <p:nvPicPr>
          <p:cNvPr id="2050" name="Picture 2" descr="Quote: &quot;Never give up, never surrender&quot;– Meme with Tim Allen looking tenacious in the film Galaxy Quest">
            <a:extLst>
              <a:ext uri="{FF2B5EF4-FFF2-40B4-BE49-F238E27FC236}">
                <a16:creationId xmlns:a16="http://schemas.microsoft.com/office/drawing/2014/main" id="{3039EAC6-0075-4DC8-88C4-7D45D4DFE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93" y="1744777"/>
            <a:ext cx="5105276" cy="417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46"/>
    </mc:Choice>
    <mc:Fallback xmlns="">
      <p:transition spd="slow" advTm="3644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354A83B-934A-114A-9FD3-2956E4A79A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7442" y="346911"/>
            <a:ext cx="12318001" cy="654908"/>
          </a:xfrm>
          <a:prstGeom prst="rect">
            <a:avLst/>
          </a:prstGeom>
          <a:solidFill>
            <a:srgbClr val="E3E1E4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7675" algn="r"/>
              </a:tabLst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What is the attitude towards accessibility?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364D6-368C-448B-8635-88CDA8A78FFD}"/>
              </a:ext>
            </a:extLst>
          </p:cNvPr>
          <p:cNvSpPr txBox="1"/>
          <p:nvPr/>
        </p:nvSpPr>
        <p:spPr>
          <a:xfrm>
            <a:off x="7611035" y="-36057"/>
            <a:ext cx="4413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25437D"/>
                </a:solidFill>
                <a:latin typeface="Goudy Old Style" panose="02020502050305020303" pitchFamily="18" charset="77"/>
                <a:cs typeface="Apple Chancery" panose="03020702040506060504" pitchFamily="66" charset="-79"/>
              </a:rPr>
              <a:t>Self-Assess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181E-9027-4020-BA1D-C51F7B4B7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98" y="1679942"/>
            <a:ext cx="7351437" cy="3769205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3600"/>
              </a:spcBef>
              <a:spcAft>
                <a:spcPts val="1800"/>
              </a:spcAft>
              <a:buNone/>
            </a:pPr>
            <a:r>
              <a:rPr lang="en-US" sz="2800" dirty="0">
                <a:latin typeface="+mj-lt"/>
              </a:rPr>
              <a:t>In your community, do you have: </a:t>
            </a:r>
          </a:p>
          <a:p>
            <a:pPr lvl="2">
              <a:spcBef>
                <a:spcPts val="1800"/>
              </a:spcBef>
            </a:pPr>
            <a:r>
              <a:rPr lang="en-US" sz="2800" dirty="0">
                <a:latin typeface="+mj-lt"/>
              </a:rPr>
              <a:t>Administrative buy-in? </a:t>
            </a:r>
          </a:p>
          <a:p>
            <a:pPr lvl="2">
              <a:spcBef>
                <a:spcPts val="1800"/>
              </a:spcBef>
            </a:pPr>
            <a:r>
              <a:rPr lang="en-US" sz="2800" dirty="0">
                <a:latin typeface="+mj-lt"/>
              </a:rPr>
              <a:t>Faculty buy-in? </a:t>
            </a:r>
          </a:p>
          <a:p>
            <a:pPr lvl="2">
              <a:spcBef>
                <a:spcPts val="1800"/>
              </a:spcBef>
            </a:pPr>
            <a:r>
              <a:rPr lang="en-US" sz="2800" dirty="0">
                <a:latin typeface="+mj-lt"/>
              </a:rPr>
              <a:t>Any underlying hostility, misunderstanding or fear?</a:t>
            </a:r>
          </a:p>
          <a:p>
            <a:pPr lvl="1"/>
            <a:endParaRPr lang="en-US" dirty="0"/>
          </a:p>
        </p:txBody>
      </p:sp>
      <p:pic>
        <p:nvPicPr>
          <p:cNvPr id="2" name="Picture 2" descr="empty feedback checklist with options green smiley, orange neutral face, red frowny face">
            <a:extLst>
              <a:ext uri="{FF2B5EF4-FFF2-40B4-BE49-F238E27FC236}">
                <a16:creationId xmlns:a16="http://schemas.microsoft.com/office/drawing/2014/main" id="{7D567275-40CF-4333-BF1D-70405174F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6" r="30751"/>
          <a:stretch/>
        </p:blipFill>
        <p:spPr bwMode="auto">
          <a:xfrm>
            <a:off x="9040969" y="1479389"/>
            <a:ext cx="3151031" cy="537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64"/>
    </mc:Choice>
    <mc:Fallback xmlns="">
      <p:transition spd="slow" advTm="10666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441CB95-6D81-4850-BDD0-9789E8B79F6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7442" y="346911"/>
            <a:ext cx="12318001" cy="654908"/>
          </a:xfrm>
          <a:prstGeom prst="rect">
            <a:avLst/>
          </a:prstGeom>
          <a:solidFill>
            <a:srgbClr val="E3E1E4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7675" algn="r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Everyone starts somewhere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elugu MN" pitchFamily="2" charset="0"/>
              </a:rPr>
              <a:t>…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6BB7C-466F-4242-812C-85EB0120F799}"/>
              </a:ext>
            </a:extLst>
          </p:cNvPr>
          <p:cNvSpPr txBox="1"/>
          <p:nvPr/>
        </p:nvSpPr>
        <p:spPr>
          <a:xfrm>
            <a:off x="7611035" y="-36057"/>
            <a:ext cx="4413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25437D"/>
                </a:solidFill>
                <a:latin typeface="Goudy Old Style" panose="02020502050305020303" pitchFamily="18" charset="77"/>
                <a:cs typeface="Apple Chancery" panose="03020702040506060504" pitchFamily="66" charset="-79"/>
              </a:rPr>
              <a:t>Self-Assess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181E-9027-4020-BA1D-C51F7B4B7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596" y="2419204"/>
            <a:ext cx="10515600" cy="2503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What is your community already doing well?</a:t>
            </a:r>
          </a:p>
          <a:p>
            <a:pPr marL="0" indent="0">
              <a:buNone/>
            </a:pPr>
            <a:endParaRPr lang="en-US" sz="3600" dirty="0">
              <a:latin typeface="+mj-lt"/>
            </a:endParaRPr>
          </a:p>
          <a:p>
            <a:pPr marL="0" indent="0">
              <a:buNone/>
            </a:pPr>
            <a:r>
              <a:rPr lang="en-US" sz="3600" dirty="0">
                <a:latin typeface="+mj-lt"/>
              </a:rPr>
              <a:t>What do they need to work on?</a:t>
            </a:r>
          </a:p>
        </p:txBody>
      </p:sp>
      <p:pic>
        <p:nvPicPr>
          <p:cNvPr id="4098" name="Picture 2" descr="empty feedback checklist with options green smiley, orange neutral face, red frowny face">
            <a:extLst>
              <a:ext uri="{FF2B5EF4-FFF2-40B4-BE49-F238E27FC236}">
                <a16:creationId xmlns:a16="http://schemas.microsoft.com/office/drawing/2014/main" id="{24D1F7C0-A05B-4C72-B920-3BD6A0037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6" r="30751"/>
          <a:stretch/>
        </p:blipFill>
        <p:spPr bwMode="auto">
          <a:xfrm>
            <a:off x="9040969" y="1479389"/>
            <a:ext cx="3151031" cy="537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1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"/>
    </mc:Choice>
    <mc:Fallback xmlns="">
      <p:transition spd="slow" advTm="102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B058EF7-BB92-41E7-9144-2031AFABE86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7442" y="346911"/>
            <a:ext cx="12318001" cy="654908"/>
          </a:xfrm>
          <a:prstGeom prst="rect">
            <a:avLst/>
          </a:prstGeom>
          <a:solidFill>
            <a:srgbClr val="E3E1E4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7675" algn="r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Everyone starts somewhere</a:t>
            </a: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elugu MN" pitchFamily="2" charset="0"/>
              </a:rPr>
              <a:t>…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61249-0526-45D1-94EA-3C109380A73D}"/>
              </a:ext>
            </a:extLst>
          </p:cNvPr>
          <p:cNvSpPr txBox="1"/>
          <p:nvPr/>
        </p:nvSpPr>
        <p:spPr>
          <a:xfrm>
            <a:off x="7611035" y="-36057"/>
            <a:ext cx="4413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25437D"/>
                </a:solidFill>
                <a:latin typeface="Goudy Old Style" panose="02020502050305020303" pitchFamily="18" charset="77"/>
                <a:cs typeface="Apple Chancery" panose="03020702040506060504" pitchFamily="66" charset="-79"/>
              </a:rPr>
              <a:t>Self-Assess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181E-9027-4020-BA1D-C51F7B4B7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191" y="21597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+mj-lt"/>
              </a:rPr>
              <a:t>What resources do you have?</a:t>
            </a:r>
          </a:p>
          <a:p>
            <a:pPr marL="0" indent="0">
              <a:spcBef>
                <a:spcPts val="6600"/>
              </a:spcBef>
              <a:buNone/>
            </a:pPr>
            <a:r>
              <a:rPr lang="en-US" sz="3600" dirty="0">
                <a:latin typeface="+mj-lt"/>
              </a:rPr>
              <a:t>What resources might you need?</a:t>
            </a:r>
          </a:p>
        </p:txBody>
      </p:sp>
      <p:pic>
        <p:nvPicPr>
          <p:cNvPr id="2" name="Picture 2" descr="empty feedback checklist with options green smiley, orange neutral face, red frowny face">
            <a:extLst>
              <a:ext uri="{FF2B5EF4-FFF2-40B4-BE49-F238E27FC236}">
                <a16:creationId xmlns:a16="http://schemas.microsoft.com/office/drawing/2014/main" id="{4E078054-C745-4668-9117-94974F20B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6" r="30751"/>
          <a:stretch/>
        </p:blipFill>
        <p:spPr bwMode="auto">
          <a:xfrm>
            <a:off x="9040969" y="1479389"/>
            <a:ext cx="3151031" cy="537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87"/>
    </mc:Choice>
    <mc:Fallback xmlns="">
      <p:transition spd="slow" advTm="6288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3FE6B4-5B7F-4C64-B2F5-D01672BE089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7442" y="346911"/>
            <a:ext cx="12318001" cy="654908"/>
          </a:xfrm>
          <a:prstGeom prst="rect">
            <a:avLst/>
          </a:prstGeom>
          <a:solidFill>
            <a:srgbClr val="E3E1E4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7675" algn="r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Where are the knowledge gaps?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A2D87-EAD2-42FD-B49F-C7A8A3CDBDB3}"/>
              </a:ext>
            </a:extLst>
          </p:cNvPr>
          <p:cNvSpPr txBox="1"/>
          <p:nvPr/>
        </p:nvSpPr>
        <p:spPr>
          <a:xfrm>
            <a:off x="7611035" y="-36057"/>
            <a:ext cx="4413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25437D"/>
                </a:solidFill>
                <a:latin typeface="Goudy Old Style" panose="02020502050305020303" pitchFamily="18" charset="77"/>
                <a:cs typeface="Apple Chancery" panose="03020702040506060504" pitchFamily="66" charset="-79"/>
              </a:rPr>
              <a:t>Self-Assess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181E-9027-4020-BA1D-C51F7B4B7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12" y="1752364"/>
            <a:ext cx="10515600" cy="4351338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Bef>
                <a:spcPts val="3000"/>
              </a:spcBef>
            </a:pPr>
            <a:r>
              <a:rPr lang="en-US" sz="3600" dirty="0">
                <a:latin typeface="+mj-lt"/>
              </a:rPr>
              <a:t>Are they skills-based?</a:t>
            </a:r>
          </a:p>
          <a:p>
            <a:pPr lvl="1">
              <a:lnSpc>
                <a:spcPct val="150000"/>
              </a:lnSpc>
            </a:pPr>
            <a:r>
              <a:rPr lang="en-US" sz="3600" dirty="0">
                <a:latin typeface="+mj-lt"/>
              </a:rPr>
              <a:t>Are there gaps in understanding?</a:t>
            </a:r>
          </a:p>
        </p:txBody>
      </p:sp>
      <p:pic>
        <p:nvPicPr>
          <p:cNvPr id="2" name="Picture 2" descr="empty feedback checklist with options green smiley, orange neutral face, red frowny face">
            <a:extLst>
              <a:ext uri="{FF2B5EF4-FFF2-40B4-BE49-F238E27FC236}">
                <a16:creationId xmlns:a16="http://schemas.microsoft.com/office/drawing/2014/main" id="{8F0D126B-F43D-4483-8BA0-FF918D88A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6" r="30751"/>
          <a:stretch/>
        </p:blipFill>
        <p:spPr bwMode="auto">
          <a:xfrm>
            <a:off x="9040969" y="1479389"/>
            <a:ext cx="3151031" cy="537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71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96"/>
    </mc:Choice>
    <mc:Fallback xmlns="">
      <p:transition spd="slow" advTm="55896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3875985-9A0E-44BD-8761-3CAC45B42D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7442" y="346911"/>
            <a:ext cx="12318001" cy="654908"/>
          </a:xfrm>
          <a:prstGeom prst="rect">
            <a:avLst/>
          </a:prstGeom>
          <a:solidFill>
            <a:srgbClr val="E3E1E4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2238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7675" algn="r"/>
              </a:tabLst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Who are your allies?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DDB69-CCF8-49F6-B109-9E48CD1D7AB7}"/>
              </a:ext>
            </a:extLst>
          </p:cNvPr>
          <p:cNvSpPr txBox="1"/>
          <p:nvPr/>
        </p:nvSpPr>
        <p:spPr>
          <a:xfrm>
            <a:off x="7611035" y="-36057"/>
            <a:ext cx="4413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25437D"/>
                </a:solidFill>
                <a:latin typeface="Goudy Old Style" panose="02020502050305020303" pitchFamily="18" charset="77"/>
                <a:cs typeface="Apple Chancery" panose="03020702040506060504" pitchFamily="66" charset="-79"/>
              </a:rPr>
              <a:t>Self-Assess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181E-9027-4020-BA1D-C51F7B4B7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366" y="1372858"/>
            <a:ext cx="11462359" cy="4368820"/>
          </a:xfrm>
        </p:spPr>
        <p:txBody>
          <a:bodyPr numCol="2">
            <a:normAutofit fontScale="92500" lnSpcReduction="10000"/>
          </a:bodyPr>
          <a:lstStyle/>
          <a:p>
            <a:pPr marL="577850" indent="336550">
              <a:spcAft>
                <a:spcPts val="1800"/>
              </a:spcAft>
            </a:pPr>
            <a:r>
              <a:rPr lang="en-US" sz="3600" dirty="0">
                <a:latin typeface="+mj-lt"/>
              </a:rPr>
              <a:t>Student Accessibility 	Support 	(Accommodations)</a:t>
            </a:r>
          </a:p>
          <a:p>
            <a:pPr marL="577850" indent="336550">
              <a:spcAft>
                <a:spcPts val="1800"/>
              </a:spcAft>
            </a:pPr>
            <a:r>
              <a:rPr lang="en-US" sz="3600" dirty="0">
                <a:latin typeface="+mj-lt"/>
              </a:rPr>
              <a:t>Library</a:t>
            </a:r>
          </a:p>
          <a:p>
            <a:pPr marL="577850" indent="336550">
              <a:spcAft>
                <a:spcPts val="1800"/>
              </a:spcAft>
            </a:pPr>
            <a:r>
              <a:rPr lang="en-US" sz="3600" dirty="0">
                <a:latin typeface="+mj-lt"/>
              </a:rPr>
              <a:t>Instructional design</a:t>
            </a:r>
          </a:p>
          <a:p>
            <a:pPr marL="577850" indent="336550">
              <a:spcAft>
                <a:spcPts val="1800"/>
              </a:spcAft>
            </a:pPr>
            <a:r>
              <a:rPr lang="en-US" sz="3600" dirty="0">
                <a:latin typeface="+mj-lt"/>
              </a:rPr>
              <a:t>ITS</a:t>
            </a:r>
          </a:p>
          <a:p>
            <a:pPr marL="577850" indent="388938">
              <a:spcAft>
                <a:spcPts val="1800"/>
              </a:spcAft>
            </a:pPr>
            <a:endParaRPr lang="en-US" sz="3600" dirty="0">
              <a:latin typeface="+mj-lt"/>
            </a:endParaRPr>
          </a:p>
          <a:p>
            <a:pPr marL="577850" indent="388938">
              <a:spcAft>
                <a:spcPts val="1800"/>
              </a:spcAft>
            </a:pPr>
            <a:r>
              <a:rPr lang="en-US" sz="3600" dirty="0">
                <a:latin typeface="+mj-lt"/>
              </a:rPr>
              <a:t>Communications</a:t>
            </a:r>
          </a:p>
          <a:p>
            <a:pPr marL="577850" indent="388938">
              <a:spcAft>
                <a:spcPts val="1800"/>
              </a:spcAft>
            </a:pPr>
            <a:r>
              <a:rPr lang="en-US" sz="3600" dirty="0">
                <a:latin typeface="+mj-lt"/>
              </a:rPr>
              <a:t>Media Services (A/V)</a:t>
            </a:r>
          </a:p>
          <a:p>
            <a:pPr marL="577850" indent="388938">
              <a:spcAft>
                <a:spcPts val="1800"/>
              </a:spcAft>
              <a:tabLst>
                <a:tab pos="1031875" algn="l"/>
              </a:tabLst>
            </a:pPr>
            <a:r>
              <a:rPr lang="en-US" sz="3600" dirty="0">
                <a:latin typeface="+mj-lt"/>
              </a:rPr>
              <a:t>Center for Teaching and 		Learning</a:t>
            </a:r>
          </a:p>
          <a:p>
            <a:pPr marL="577850" indent="388938">
              <a:spcAft>
                <a:spcPts val="1800"/>
              </a:spcAft>
            </a:pPr>
            <a:r>
              <a:rPr lang="en-US" sz="3600" dirty="0">
                <a:latin typeface="+mj-lt"/>
              </a:rPr>
              <a:t>Academic advising</a:t>
            </a:r>
          </a:p>
          <a:p>
            <a:pPr algn="ctr"/>
            <a:endParaRPr lang="en-US" sz="3600" dirty="0">
              <a:latin typeface="+mj-lt"/>
            </a:endParaRPr>
          </a:p>
        </p:txBody>
      </p:sp>
      <p:pic>
        <p:nvPicPr>
          <p:cNvPr id="6146" name="Picture 2" descr="tiny colorful toy people hold up wooden blocks to spell &quot;team&quot;">
            <a:extLst>
              <a:ext uri="{FF2B5EF4-FFF2-40B4-BE49-F238E27FC236}">
                <a16:creationId xmlns:a16="http://schemas.microsoft.com/office/drawing/2014/main" id="{B2C8E728-36FD-4235-BB49-A3504C074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267" y="4977229"/>
            <a:ext cx="5035640" cy="251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08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11"/>
    </mc:Choice>
    <mc:Fallback xmlns="">
      <p:transition spd="slow" advTm="13471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EFDF092-6268-4DDE-A71D-EBE73649F8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7442" y="346911"/>
            <a:ext cx="12318001" cy="654908"/>
          </a:xfrm>
          <a:prstGeom prst="rect">
            <a:avLst/>
          </a:prstGeom>
          <a:solidFill>
            <a:srgbClr val="E3E1E4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77675" algn="r"/>
              </a:tabLst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#AccessibilityGoals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9399E9-FA4F-4190-8451-2ED1998684B2}"/>
              </a:ext>
            </a:extLst>
          </p:cNvPr>
          <p:cNvSpPr txBox="1"/>
          <p:nvPr/>
        </p:nvSpPr>
        <p:spPr>
          <a:xfrm>
            <a:off x="7218947" y="-36057"/>
            <a:ext cx="4805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25437D"/>
                </a:solidFill>
                <a:latin typeface="Goudy Old Style" panose="02020502050305020303" pitchFamily="18" charset="77"/>
                <a:cs typeface="Apple Chancery" panose="03020702040506060504" pitchFamily="66" charset="-79"/>
              </a:rPr>
              <a:t>Self-Reflect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1181E-9027-4020-BA1D-C51F7B4B7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60" y="1670350"/>
            <a:ext cx="67732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25437D"/>
                </a:solidFill>
              </a:rPr>
              <a:t>Self-assessment: </a:t>
            </a:r>
            <a:r>
              <a:rPr lang="en-US" sz="4000" dirty="0">
                <a:latin typeface="+mj-lt"/>
              </a:rPr>
              <a:t>Where are you now as a community?</a:t>
            </a:r>
          </a:p>
          <a:p>
            <a:pPr marL="0" indent="0">
              <a:buNone/>
            </a:pPr>
            <a:endParaRPr lang="en-US" sz="4000" dirty="0">
              <a:latin typeface="+mj-lt"/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25437D"/>
                </a:solidFill>
              </a:rPr>
              <a:t>Goals: </a:t>
            </a:r>
            <a:r>
              <a:rPr lang="en-US" sz="4000" dirty="0">
                <a:latin typeface="+mj-lt"/>
              </a:rPr>
              <a:t>Where would you like to be?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 descr="simple roadmap from inaccessibility to compliance with goal flag">
            <a:extLst>
              <a:ext uri="{FF2B5EF4-FFF2-40B4-BE49-F238E27FC236}">
                <a16:creationId xmlns:a16="http://schemas.microsoft.com/office/drawing/2014/main" id="{6044CC84-796A-483B-A512-C985F9FBA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93"/>
          <a:stretch/>
        </p:blipFill>
        <p:spPr>
          <a:xfrm>
            <a:off x="7507910" y="2833351"/>
            <a:ext cx="4227930" cy="29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8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99"/>
    </mc:Choice>
    <mc:Fallback xmlns="">
      <p:transition spd="slow" advTm="33199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24949</TotalTime>
  <Words>1018</Words>
  <Application>Microsoft Office PowerPoint</Application>
  <PresentationFormat>Widescreen</PresentationFormat>
  <Paragraphs>220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Goudy Old Style</vt:lpstr>
      <vt:lpstr>Wingdings</vt:lpstr>
      <vt:lpstr>Office Theme</vt:lpstr>
      <vt:lpstr>Building an Accessible Culture in Higher Ed</vt:lpstr>
      <vt:lpstr>  Notice the -ing in the title…we aren’t done yet </vt:lpstr>
      <vt:lpstr>  People need time to adjust…keeping chipping away! </vt:lpstr>
      <vt:lpstr>What is the attitude towards accessibility?</vt:lpstr>
      <vt:lpstr>Everyone starts somewhere… </vt:lpstr>
      <vt:lpstr>Everyone starts somewhere… </vt:lpstr>
      <vt:lpstr>Where are the knowledge gaps? </vt:lpstr>
      <vt:lpstr>Who are your allies?</vt:lpstr>
      <vt:lpstr> #AccessibilityGoals</vt:lpstr>
      <vt:lpstr> Increasing awareness &amp; advocacy on parallel tracks  </vt:lpstr>
      <vt:lpstr>  History: what we had </vt:lpstr>
      <vt:lpstr>  History: tear it down… </vt:lpstr>
      <vt:lpstr>  History: rebuild… </vt:lpstr>
      <vt:lpstr>  History: increase support </vt:lpstr>
      <vt:lpstr>  History: expansion </vt:lpstr>
      <vt:lpstr>  History: increasing demand for skills </vt:lpstr>
      <vt:lpstr>Today: focus on students </vt:lpstr>
      <vt:lpstr>Wishlist </vt:lpstr>
      <vt:lpstr>  Training Tips #1 </vt:lpstr>
      <vt:lpstr>  Training Tips #2  </vt:lpstr>
      <vt:lpstr>Training Tips #3  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Culture in Higher Ed</dc:title>
  <dc:creator>Microsoft Office User</dc:creator>
  <cp:lastModifiedBy>Sarah F</cp:lastModifiedBy>
  <cp:revision>101</cp:revision>
  <cp:lastPrinted>2020-04-20T17:02:39Z</cp:lastPrinted>
  <dcterms:created xsi:type="dcterms:W3CDTF">2020-01-28T21:34:11Z</dcterms:created>
  <dcterms:modified xsi:type="dcterms:W3CDTF">2020-10-26T17:43:24Z</dcterms:modified>
</cp:coreProperties>
</file>