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9" r:id="rId2"/>
    <p:sldId id="260" r:id="rId3"/>
    <p:sldId id="300" r:id="rId4"/>
    <p:sldId id="301" r:id="rId5"/>
    <p:sldId id="302" r:id="rId6"/>
    <p:sldId id="304" r:id="rId7"/>
    <p:sldId id="325" r:id="rId8"/>
    <p:sldId id="326" r:id="rId9"/>
    <p:sldId id="327" r:id="rId10"/>
    <p:sldId id="328" r:id="rId11"/>
    <p:sldId id="330" r:id="rId12"/>
    <p:sldId id="329" r:id="rId13"/>
    <p:sldId id="303" r:id="rId14"/>
    <p:sldId id="331" r:id="rId15"/>
    <p:sldId id="309" r:id="rId16"/>
    <p:sldId id="305" r:id="rId17"/>
    <p:sldId id="306" r:id="rId18"/>
    <p:sldId id="332" r:id="rId19"/>
    <p:sldId id="311" r:id="rId20"/>
    <p:sldId id="307" r:id="rId21"/>
    <p:sldId id="310" r:id="rId22"/>
    <p:sldId id="312" r:id="rId23"/>
    <p:sldId id="308" r:id="rId24"/>
    <p:sldId id="335" r:id="rId25"/>
    <p:sldId id="313" r:id="rId26"/>
    <p:sldId id="314" r:id="rId27"/>
    <p:sldId id="315" r:id="rId28"/>
    <p:sldId id="316" r:id="rId29"/>
    <p:sldId id="333" r:id="rId30"/>
    <p:sldId id="319" r:id="rId31"/>
    <p:sldId id="320" r:id="rId32"/>
    <p:sldId id="317" r:id="rId33"/>
    <p:sldId id="318" r:id="rId34"/>
    <p:sldId id="321" r:id="rId35"/>
    <p:sldId id="334" r:id="rId36"/>
    <p:sldId id="336" r:id="rId37"/>
    <p:sldId id="337" r:id="rId38"/>
    <p:sldId id="338" r:id="rId39"/>
    <p:sldId id="339" r:id="rId40"/>
    <p:sldId id="322" r:id="rId41"/>
    <p:sldId id="323" r:id="rId42"/>
    <p:sldId id="32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397" autoAdjust="0"/>
  </p:normalViewPr>
  <p:slideViewPr>
    <p:cSldViewPr snapToGrid="0">
      <p:cViewPr varScale="1">
        <p:scale>
          <a:sx n="71" d="100"/>
          <a:sy n="71" d="100"/>
        </p:scale>
        <p:origin x="20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4D4EB-002B-49DA-9F35-DD0DE48C7B2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8031-ECB4-4305-9271-E9E2E095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D1613-EF39-4022-B076-CE74A55DA9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1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1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5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67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2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77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9DAB4-01EC-4B0C-A643-E9764FC72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695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3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1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8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8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43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3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6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4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18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3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9DAB4-01EC-4B0C-A643-E9764FC72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40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8031-ECB4-4305-9271-E9E2E0955C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B52B-F7A2-4525-9729-A18D8E848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C2661-75FE-43C9-B5C4-009756D67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CD31-B05C-4583-A699-C79E6F1C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785F6-29A2-48BB-87A7-EFBAAC41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3B9C6-D2B5-413F-B55A-D3EFBD77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F2B8-6BB7-4443-A8EA-E7C15A9E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FA4EB-E38F-4461-9596-42E18BBA7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A05A9-C92B-4ECD-8BF9-EA348D7F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14A4-6259-4E5B-8DB8-59794491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D5FFF-5AF9-4A64-9D94-4C264F53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A0BE0-4C45-43D5-8FC5-AEAD5154A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859F5-1329-40B1-8DE7-03BE1FFCE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1A4D-29FF-4149-84B9-7370838A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5BCC3-BDF9-4A4B-B86E-9EDF5746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7E7D-B6A1-4F28-8A96-6A0F719B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9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9D06-90E7-4E84-8FB2-B4A9DD75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6FE4-4C39-4404-9334-4049B889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570B-FC1D-4B95-ADB4-1C63B662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2A68-DE68-46ED-8A43-85D51535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0209C-8958-4032-8931-8188410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CA45-B84B-4848-91AB-E1498E81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F9B5E-A839-4C45-ABB5-8613EE58B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7740-9CE3-4E6D-BCBD-6D8EB0E6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5D5D-C87A-4ACA-AEF8-CE54F500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6E8B-A22B-4B1D-9A19-88199D3F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A747-829F-4287-82BB-E195A925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EBFF-01A5-48D0-B2DF-5B0C3AAC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257CB-F3B8-4620-8A24-54875466E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38A87-CEB5-487E-9246-4BCC4E3C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9EFAA-36F3-429B-9E58-0D91C43C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D030C-6430-425C-B44F-A6DB6D39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3986-0209-4250-82DA-2FF5A561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49E64-D101-459F-B568-11461FC3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96C3B-D150-4C9F-941B-585AC5D5B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13E3D5-301F-48C2-9BCD-C033DA917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6701A-E013-4438-B376-8C4B794EF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4BCD8-0599-4EBC-B064-B397BF48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62968-2F2D-47B9-B7FA-BD06FF5B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3E6DB-03CA-4EB8-A37A-6483C97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1C5D-B634-4A83-B817-CF17C228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31188-22FD-4F0C-870D-99812197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63018-E1D6-4379-AB79-044D1FB5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B746E-0BEC-482C-9AB9-F407FF26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7F2D1-56C1-455C-BBEA-959C95A2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82DEB-1779-46B0-80F5-270142F0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50209-2D83-40BC-8435-E935F56D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45E2-AA11-4754-BA61-0888E68C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91F6C-159F-4F82-96A3-5ACE9A7B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14D17-093E-4B93-9DC9-6ECBEA686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B759F-7A74-4DF6-8D05-3EFE3781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352D3-2710-4313-B291-DEFA95D4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7E90A-72B6-4D43-B399-A0C79EF9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B389-D109-483E-AF7C-C49FD1EE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0D94A-BF88-4443-9BF4-37A97D2E5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1CF67-FCD9-4070-BD84-B2E1EDB9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7A868-855E-4D34-B00A-3DCA5219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42846-1B41-49EA-A6CB-C3830078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CC754-F025-4D57-BB5F-914E76F1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48CA3-96B1-4B28-9F50-C0FBF733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F3E56-91B0-4C60-BC6E-C62D69292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2D6A-0D26-469E-BF75-2402C84F2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5682-70B2-4A7A-91AF-BD14B1E26C5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2A7C-4E16-42A0-807F-4C64C1027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9388-D88A-41DF-BD23-EB8FC36B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AB8D-A1FB-44E4-A60E-587D0B5B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rl99j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tutorials/tables/" TargetMode="External"/><Relationship Id="rId2" Type="http://schemas.openxmlformats.org/officeDocument/2006/relationships/hyperlink" Target="https://webaim.org/artic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ml.spec.whatwg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44C719D-94F3-4182-A4E0-4FACD206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" y="719177"/>
            <a:ext cx="12192000" cy="219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14042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1219170"/>
            <a:r>
              <a:rPr lang="en-US" sz="5333" kern="0" dirty="0">
                <a:solidFill>
                  <a:srgbClr val="000000"/>
                </a:solidFill>
              </a:rPr>
              <a:t>Accessible HTML </a:t>
            </a:r>
            <a:r>
              <a:rPr lang="en-US" sz="4000" kern="0" dirty="0">
                <a:solidFill>
                  <a:srgbClr val="000000"/>
                </a:solidFill>
              </a:rPr>
              <a:t>- </a:t>
            </a:r>
          </a:p>
          <a:p>
            <a:pPr defTabSz="1219170"/>
            <a:r>
              <a:rPr lang="en-US" sz="4000" kern="0" dirty="0">
                <a:solidFill>
                  <a:srgbClr val="000000"/>
                </a:solidFill>
              </a:rPr>
              <a:t>Why It’s a Good Format for Your Students </a:t>
            </a:r>
          </a:p>
          <a:p>
            <a:pPr defTabSz="1219170"/>
            <a:r>
              <a:rPr lang="en-US" sz="4000" kern="0" dirty="0">
                <a:solidFill>
                  <a:srgbClr val="000000"/>
                </a:solidFill>
              </a:rPr>
              <a:t>and How to Create 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690D2-1DDD-42B5-911C-3037861FB7AC}"/>
              </a:ext>
            </a:extLst>
          </p:cNvPr>
          <p:cNvSpPr txBox="1"/>
          <p:nvPr/>
        </p:nvSpPr>
        <p:spPr>
          <a:xfrm>
            <a:off x="3773623" y="2636725"/>
            <a:ext cx="467653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3733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r>
              <a:rPr lang="en-US" sz="3733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November 17, 2020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72961"/>
            <a:ext cx="12192000" cy="1008767"/>
          </a:xfrm>
        </p:spPr>
        <p:txBody>
          <a:bodyPr/>
          <a:lstStyle/>
          <a:p>
            <a:r>
              <a:rPr lang="en-US" sz="3733" dirty="0">
                <a:solidFill>
                  <a:schemeClr val="tx1"/>
                </a:solidFill>
              </a:rPr>
              <a:t>Accessing Higher Ground Virtual Conference</a:t>
            </a:r>
          </a:p>
        </p:txBody>
      </p:sp>
      <p:pic>
        <p:nvPicPr>
          <p:cNvPr id="10" name="Picture 9" descr="Logo: Accessing Higher Ground&#10;&#10;Accessible Media, Web &amp; Technology Conference&#10;Presented by AHEAD in collaboration with ATHEN">
            <a:extLst>
              <a:ext uri="{FF2B5EF4-FFF2-40B4-BE49-F238E27FC236}">
                <a16:creationId xmlns:a16="http://schemas.microsoft.com/office/drawing/2014/main" id="{EEE4DB91-87F7-48D1-912E-4E0168AC7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054601"/>
            <a:ext cx="3626472" cy="1595647"/>
          </a:xfrm>
          <a:prstGeom prst="rect">
            <a:avLst/>
          </a:prstGeom>
        </p:spPr>
      </p:pic>
      <p:pic>
        <p:nvPicPr>
          <p:cNvPr id="5" name="Picture 4" descr="UC Berkeley Seal.">
            <a:extLst>
              <a:ext uri="{FF2B5EF4-FFF2-40B4-BE49-F238E27FC236}">
                <a16:creationId xmlns:a16="http://schemas.microsoft.com/office/drawing/2014/main" id="{1595276B-B5DC-4E97-91A9-3DF4DABA0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67" y="4865664"/>
            <a:ext cx="1784584" cy="17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3415-5D1C-482B-A1C8-2C0E8C1C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HTML </a:t>
            </a:r>
            <a:r>
              <a:rPr lang="en-US" i="1" dirty="0">
                <a:solidFill>
                  <a:srgbClr val="FFFFFF"/>
                </a:solidFill>
              </a:rPr>
              <a:t>Page Layout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E3961-71C8-4359-9325-6CBC96D33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56" y="2798384"/>
            <a:ext cx="6031967" cy="39181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In HTML5, these </a:t>
            </a:r>
            <a:r>
              <a:rPr lang="en-US" sz="2000" i="1" dirty="0"/>
              <a:t>elements</a:t>
            </a:r>
            <a:r>
              <a:rPr lang="en-US" sz="2000" dirty="0"/>
              <a:t> convey the page layout</a:t>
            </a:r>
          </a:p>
          <a:p>
            <a:pPr lvl="1"/>
            <a:r>
              <a:rPr lang="en-US" sz="2000" dirty="0"/>
              <a:t>&lt;nav&gt; = a navigation region</a:t>
            </a:r>
          </a:p>
          <a:p>
            <a:pPr lvl="1"/>
            <a:r>
              <a:rPr lang="en-US" sz="2000" dirty="0"/>
              <a:t>&lt;main&gt; = region containing </a:t>
            </a:r>
            <a:r>
              <a:rPr lang="en-US" sz="2000" u="sng" dirty="0"/>
              <a:t>unique</a:t>
            </a:r>
            <a:r>
              <a:rPr lang="en-US" sz="2000" dirty="0"/>
              <a:t> content</a:t>
            </a:r>
          </a:p>
          <a:p>
            <a:pPr lvl="1"/>
            <a:r>
              <a:rPr lang="en-US" sz="2000" dirty="0"/>
              <a:t>&lt;aside&gt; = a region related to main content</a:t>
            </a:r>
          </a:p>
          <a:p>
            <a:pPr lvl="1"/>
            <a:r>
              <a:rPr lang="en-US" sz="2000" dirty="0"/>
              <a:t>&lt;footer&gt; = a region that has info about the author / copyright</a:t>
            </a:r>
          </a:p>
          <a:p>
            <a:r>
              <a:rPr lang="en-US" sz="2000" dirty="0"/>
              <a:t>These regions live in the &lt;body&gt; </a:t>
            </a:r>
            <a:r>
              <a:rPr lang="en-US" sz="2000" i="1" dirty="0"/>
              <a:t>element</a:t>
            </a:r>
            <a:endParaRPr lang="en-US" sz="2000" dirty="0"/>
          </a:p>
          <a:p>
            <a:r>
              <a:rPr lang="en-US" sz="2000" dirty="0"/>
              <a:t>Note: there can be multiple &lt;aside&gt; elements</a:t>
            </a:r>
          </a:p>
        </p:txBody>
      </p:sp>
      <p:pic>
        <p:nvPicPr>
          <p:cNvPr id="6" name="Content Placeholder 5" descr="HTML 5 logo.">
            <a:extLst>
              <a:ext uri="{FF2B5EF4-FFF2-40B4-BE49-F238E27FC236}">
                <a16:creationId xmlns:a16="http://schemas.microsoft.com/office/drawing/2014/main" id="{52778951-DD83-4D28-B96F-FCEDCD4F7A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135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2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1A3E1-AB9B-440D-9370-E635B33B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6" b="-1"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37" name="Freeform: Shape 32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4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D2A5E-6405-41AF-A666-C3CCFF1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52282"/>
            <a:ext cx="4151376" cy="26854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What HTML Features are Essential for Accessibility?</a:t>
            </a:r>
          </a:p>
        </p:txBody>
      </p:sp>
    </p:spTree>
    <p:extLst>
      <p:ext uri="{BB962C8B-B14F-4D97-AF65-F5344CB8AC3E}">
        <p14:creationId xmlns:p14="http://schemas.microsoft.com/office/powerpoint/2010/main" val="2751958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51067-5794-4764-9764-9C1D1710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Accessible</a:t>
            </a:r>
            <a:r>
              <a:rPr lang="en-US" dirty="0">
                <a:solidFill>
                  <a:srgbClr val="FFFFFF"/>
                </a:solidFill>
              </a:rPr>
              <a:t> HTML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1933-4756-4150-B1AC-9F8EC12A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Users of assistive technology (AT) benefit from the use of page layout </a:t>
            </a:r>
            <a:r>
              <a:rPr lang="en-US" sz="2000" i="1" dirty="0"/>
              <a:t>elements, </a:t>
            </a:r>
            <a:r>
              <a:rPr lang="en-US" sz="2000" dirty="0"/>
              <a:t>since they can easily skip to them. </a:t>
            </a:r>
          </a:p>
          <a:p>
            <a:pPr lvl="1"/>
            <a:r>
              <a:rPr lang="en-US" sz="2000" dirty="0"/>
              <a:t>&lt;nav&gt;, &lt;main&gt;, &lt;aside&gt;, &lt;footer&gt; etc.</a:t>
            </a:r>
          </a:p>
          <a:p>
            <a:r>
              <a:rPr lang="en-US" sz="2000" dirty="0"/>
              <a:t>HTML also should have these accessibility features:</a:t>
            </a:r>
          </a:p>
          <a:p>
            <a:pPr lvl="1"/>
            <a:r>
              <a:rPr lang="en-US" sz="2000" dirty="0"/>
              <a:t>Headings</a:t>
            </a:r>
          </a:p>
          <a:p>
            <a:pPr lvl="1"/>
            <a:r>
              <a:rPr lang="en-US" sz="2000" dirty="0"/>
              <a:t>Alternative text for images</a:t>
            </a:r>
          </a:p>
          <a:p>
            <a:pPr lvl="1"/>
            <a:r>
              <a:rPr lang="en-US" sz="2000" dirty="0"/>
              <a:t>Tables with table headers</a:t>
            </a:r>
          </a:p>
          <a:p>
            <a:pPr lvl="1"/>
            <a:r>
              <a:rPr lang="en-US" sz="2000" dirty="0"/>
              <a:t>A method to distinguish main body from sidebar content</a:t>
            </a:r>
          </a:p>
          <a:p>
            <a:pPr marL="0"/>
            <a:endParaRPr lang="en-US" sz="1900" dirty="0"/>
          </a:p>
        </p:txBody>
      </p:sp>
      <p:pic>
        <p:nvPicPr>
          <p:cNvPr id="6" name="Content Placeholder 5" descr="HTML 5 logo.">
            <a:extLst>
              <a:ext uri="{FF2B5EF4-FFF2-40B4-BE49-F238E27FC236}">
                <a16:creationId xmlns:a16="http://schemas.microsoft.com/office/drawing/2014/main" id="{1480D96A-6E35-4CB0-B341-D1F4AC7E9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135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000D8-EC25-401B-94B8-29B9D33F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Is HTML Better?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CE051-05F2-474E-A906-C1C9FC8BA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56" y="2798385"/>
            <a:ext cx="6031967" cy="36006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HTML is more </a:t>
            </a:r>
            <a:r>
              <a:rPr lang="en-US" sz="2000" u="sng" dirty="0"/>
              <a:t>flexible</a:t>
            </a:r>
            <a:r>
              <a:rPr lang="en-US" sz="2000" dirty="0"/>
              <a:t> for a11y markup</a:t>
            </a:r>
          </a:p>
          <a:p>
            <a:r>
              <a:rPr lang="en-US" sz="2000" dirty="0"/>
              <a:t>HTML displays in </a:t>
            </a:r>
            <a:r>
              <a:rPr lang="en-US" sz="2000" u="sng" dirty="0"/>
              <a:t>any</a:t>
            </a:r>
            <a:r>
              <a:rPr lang="en-US" sz="2000" dirty="0"/>
              <a:t> browser and on </a:t>
            </a:r>
            <a:r>
              <a:rPr lang="en-US" sz="2000" u="sng" dirty="0"/>
              <a:t>mobile</a:t>
            </a:r>
            <a:r>
              <a:rPr lang="en-US" sz="2000" dirty="0"/>
              <a:t> devices</a:t>
            </a:r>
          </a:p>
          <a:p>
            <a:r>
              <a:rPr lang="en-US" sz="2000" dirty="0"/>
              <a:t>HTML can be </a:t>
            </a:r>
            <a:r>
              <a:rPr lang="en-US" sz="2000" u="sng" dirty="0"/>
              <a:t>enlarged</a:t>
            </a:r>
            <a:r>
              <a:rPr lang="en-US" sz="2000" dirty="0"/>
              <a:t> to a high degree of magnification</a:t>
            </a:r>
            <a:endParaRPr lang="en-US" sz="2000" u="sng" dirty="0"/>
          </a:p>
          <a:p>
            <a:r>
              <a:rPr lang="en-US" sz="2000" dirty="0"/>
              <a:t>HTML navigation is </a:t>
            </a:r>
            <a:r>
              <a:rPr lang="en-US" sz="2000" u="sng" dirty="0"/>
              <a:t>straightforward</a:t>
            </a:r>
            <a:r>
              <a:rPr lang="en-US" sz="2000" i="1" dirty="0"/>
              <a:t>, </a:t>
            </a:r>
            <a:r>
              <a:rPr lang="en-US" sz="2000" dirty="0"/>
              <a:t>reflecting the typical way that people navigate web pages</a:t>
            </a:r>
          </a:p>
          <a:p>
            <a:r>
              <a:rPr lang="en-US" sz="2000" dirty="0"/>
              <a:t>HTML presentation is </a:t>
            </a:r>
            <a:r>
              <a:rPr lang="en-US" sz="2000" u="sng" dirty="0"/>
              <a:t>easily adjustable </a:t>
            </a:r>
            <a:endParaRPr lang="en-US" sz="2000" dirty="0"/>
          </a:p>
        </p:txBody>
      </p:sp>
      <p:pic>
        <p:nvPicPr>
          <p:cNvPr id="27" name="Content Placeholder 26" descr="HTML 5 logo.">
            <a:extLst>
              <a:ext uri="{FF2B5EF4-FFF2-40B4-BE49-F238E27FC236}">
                <a16:creationId xmlns:a16="http://schemas.microsoft.com/office/drawing/2014/main" id="{70B1C550-04C4-48B1-8EE2-422BC17F28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135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3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2A5E-6405-41AF-A666-C3CCFF1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3612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What Barriers Have You Encountered in Creating HTML?</a:t>
            </a:r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1A3E1-AB9B-440D-9370-E635B33B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478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1B397AAF-2D04-47DE-99B5-CC5A5A390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" r="41730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41" name="Freeform: Shape 40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26BDEF8-4749-4F20-89D1-95A92E1B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6"/>
            <a:ext cx="4977976" cy="561150"/>
          </a:xfrm>
        </p:spPr>
        <p:txBody>
          <a:bodyPr anchor="b"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Word to HTML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161979B-EFD0-433A-AF7B-D557B83F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038662"/>
            <a:ext cx="4977578" cy="4614636"/>
          </a:xfrm>
        </p:spPr>
        <p:txBody>
          <a:bodyPr anchor="ctr">
            <a:normAutofit fontScale="925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SaveAs</a:t>
            </a:r>
            <a:r>
              <a:rPr lang="en-US" dirty="0">
                <a:solidFill>
                  <a:schemeClr val="tx2"/>
                </a:solidFill>
              </a:rPr>
              <a:t>…HTML is NOT an option</a:t>
            </a:r>
          </a:p>
          <a:p>
            <a:r>
              <a:rPr lang="en-US" dirty="0" err="1">
                <a:solidFill>
                  <a:schemeClr val="tx2"/>
                </a:solidFill>
              </a:rPr>
              <a:t>Pandoc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>
                <a:solidFill>
                  <a:schemeClr val="tx2"/>
                </a:solidFill>
                <a:hlinkClick r:id="rId4"/>
              </a:rPr>
              <a:t>www.pandoc.org</a:t>
            </a:r>
            <a:r>
              <a:rPr lang="en-US" dirty="0">
                <a:solidFill>
                  <a:schemeClr val="tx2"/>
                </a:solidFill>
              </a:rPr>
              <a:t>) creates </a:t>
            </a:r>
            <a:r>
              <a:rPr lang="en-US" u="sng" dirty="0">
                <a:solidFill>
                  <a:schemeClr val="tx2"/>
                </a:solidFill>
              </a:rPr>
              <a:t>clean</a:t>
            </a:r>
            <a:r>
              <a:rPr lang="en-US" dirty="0">
                <a:solidFill>
                  <a:schemeClr val="tx2"/>
                </a:solidFill>
              </a:rPr>
              <a:t> HTML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tx2"/>
                </a:solidFill>
                <a:latin typeface="Courier Std" panose="02070409020205020404" pitchFamily="49" charset="0"/>
              </a:rPr>
              <a:t>pandoc</a:t>
            </a:r>
            <a:r>
              <a:rPr lang="en-US" sz="2400" dirty="0">
                <a:solidFill>
                  <a:schemeClr val="tx2"/>
                </a:solidFill>
                <a:latin typeface="Courier Std" panose="02070409020205020404" pitchFamily="49" charset="0"/>
              </a:rPr>
              <a:t> path/to/file.docx –o path/to/file.html</a:t>
            </a:r>
          </a:p>
          <a:p>
            <a:r>
              <a:rPr lang="en-US" dirty="0" err="1">
                <a:solidFill>
                  <a:schemeClr val="tx2"/>
                </a:solidFill>
              </a:rPr>
              <a:t>Pandoc</a:t>
            </a:r>
            <a:r>
              <a:rPr lang="en-US" dirty="0">
                <a:solidFill>
                  <a:schemeClr val="tx2"/>
                </a:solidFill>
              </a:rPr>
              <a:t> also outputs: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 table of contents (&lt;nav&gt;)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table headers (&lt;</a:t>
            </a:r>
            <a:r>
              <a:rPr lang="en-US" sz="2800" dirty="0" err="1">
                <a:solidFill>
                  <a:schemeClr val="tx2"/>
                </a:solidFill>
              </a:rPr>
              <a:t>thead</a:t>
            </a:r>
            <a:r>
              <a:rPr lang="en-US" sz="2800" dirty="0">
                <a:solidFill>
                  <a:schemeClr val="tx2"/>
                </a:solidFill>
              </a:rPr>
              <a:t>&gt;, </a:t>
            </a:r>
            <a:r>
              <a:rPr lang="en-US" sz="2800" dirty="0" err="1">
                <a:solidFill>
                  <a:schemeClr val="tx2"/>
                </a:solidFill>
              </a:rPr>
              <a:t>th</a:t>
            </a:r>
            <a:r>
              <a:rPr lang="en-US" sz="2800" dirty="0">
                <a:solidFill>
                  <a:schemeClr val="tx2"/>
                </a:solidFill>
              </a:rPr>
              <a:t>&gt;)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alt text (&lt;</a:t>
            </a:r>
            <a:r>
              <a:rPr lang="en-US" sz="2800" dirty="0" err="1">
                <a:solidFill>
                  <a:schemeClr val="tx2"/>
                </a:solidFill>
              </a:rPr>
              <a:t>img</a:t>
            </a:r>
            <a:r>
              <a:rPr lang="en-US" sz="2800" dirty="0">
                <a:solidFill>
                  <a:schemeClr val="tx2"/>
                </a:solidFill>
              </a:rPr>
              <a:t> alt=“text”&gt;)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Accessible Math (MathML)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Blockquotes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2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A8A0-AB60-4DE3-8D88-D64B11B0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5218654" cy="2287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Tools Do We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9CC7-FDA6-4912-9487-1189E6160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9667" y="327027"/>
            <a:ext cx="6009728" cy="2436124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 b="1" dirty="0"/>
          </a:p>
          <a:p>
            <a:r>
              <a:rPr lang="en-US" sz="2400" b="1" dirty="0"/>
              <a:t>A Bash Script + </a:t>
            </a:r>
            <a:r>
              <a:rPr lang="en-US" sz="2400" b="1" dirty="0" err="1"/>
              <a:t>Pandoc</a:t>
            </a:r>
            <a:endParaRPr lang="en-US" sz="2400" b="1" dirty="0"/>
          </a:p>
          <a:p>
            <a:r>
              <a:rPr lang="en-US" sz="2400" b="1" dirty="0"/>
              <a:t>Git for Windows</a:t>
            </a:r>
          </a:p>
          <a:p>
            <a:r>
              <a:rPr lang="en-US" sz="2400" b="1" dirty="0"/>
              <a:t>Nu Validator</a:t>
            </a:r>
          </a:p>
          <a:p>
            <a:r>
              <a:rPr lang="en-US" sz="2400" b="1" dirty="0"/>
              <a:t>Notepad ++ or Dreamweaver</a:t>
            </a:r>
          </a:p>
          <a:p>
            <a:r>
              <a:rPr lang="en-US" sz="2400" b="1" dirty="0"/>
              <a:t>A web browser + Assistive Technology </a:t>
            </a:r>
          </a:p>
        </p:txBody>
      </p:sp>
      <p:pic>
        <p:nvPicPr>
          <p:cNvPr id="6" name="Content Placeholder 5" descr="Git Bash window.">
            <a:extLst>
              <a:ext uri="{FF2B5EF4-FFF2-40B4-BE49-F238E27FC236}">
                <a16:creationId xmlns:a16="http://schemas.microsoft.com/office/drawing/2014/main" id="{DB98BA75-0A60-4FD5-A928-79F1EC248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13197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928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6E8A-4CD7-4869-83A5-F5B416D6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10506777" cy="15390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Our Workflow for HTML documents?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AB88-62CE-4F41-BF11-19883ECE9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420" y="1866052"/>
            <a:ext cx="10824975" cy="2780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28650" indent="-342900">
              <a:buFont typeface="+mj-lt"/>
              <a:buAutoNum type="arabicPeriod"/>
            </a:pPr>
            <a:r>
              <a:rPr lang="en-US" sz="2400" dirty="0"/>
              <a:t>Save as MS Word from OCR program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400" dirty="0"/>
              <a:t>Add styles and “tags” to the MS Word document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400" dirty="0"/>
              <a:t>From a Git Bash window, run bash script on MS Word document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400" dirty="0"/>
              <a:t>Check the HTML in a web browser; use WAVE toolbar; check with AT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400" dirty="0"/>
              <a:t>(If necessary) Edit HTML in Notepad ++ or Dreamweaver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400" dirty="0"/>
              <a:t>(If necessary) Check validity and accessibility again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7D52FB-C35C-46D1-B328-5AFE659A1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791838"/>
            <a:ext cx="12063981" cy="1539026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868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1A3E1-AB9B-440D-9370-E635B33B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6" b="-1"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37" name="Freeform: Shape 32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4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D2A5E-6405-41AF-A666-C3CCFF1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52282"/>
            <a:ext cx="4151376" cy="26854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Do You Use the Command Line Interface (CLI)?</a:t>
            </a:r>
          </a:p>
        </p:txBody>
      </p:sp>
    </p:spTree>
    <p:extLst>
      <p:ext uri="{BB962C8B-B14F-4D97-AF65-F5344CB8AC3E}">
        <p14:creationId xmlns:p14="http://schemas.microsoft.com/office/powerpoint/2010/main" val="22868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1B66-CDBF-4C13-A4E0-BA8289A3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Folder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2849-FCAF-48EF-BF70-643723191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In your C:\ drive, make sure these folders are present:</a:t>
            </a:r>
          </a:p>
          <a:p>
            <a:r>
              <a:rPr lang="en-US" sz="2400" b="1" dirty="0"/>
              <a:t>HTML Projects</a:t>
            </a:r>
          </a:p>
          <a:p>
            <a:pPr lvl="1"/>
            <a:r>
              <a:rPr lang="en-US" dirty="0"/>
              <a:t>DOCX files | Converted HTML files</a:t>
            </a:r>
          </a:p>
          <a:p>
            <a:r>
              <a:rPr lang="en-US" sz="2400" b="1" dirty="0"/>
              <a:t>scripts</a:t>
            </a:r>
          </a:p>
          <a:p>
            <a:pPr lvl="1"/>
            <a:r>
              <a:rPr lang="en-US" dirty="0"/>
              <a:t>DOCX-HTML.sh | DOCX-HTML-Poetry.sh</a:t>
            </a:r>
          </a:p>
          <a:p>
            <a:r>
              <a:rPr lang="en-US" sz="2400" b="1" dirty="0"/>
              <a:t>stylesheets</a:t>
            </a:r>
          </a:p>
          <a:p>
            <a:pPr lvl="1"/>
            <a:r>
              <a:rPr lang="en-US" dirty="0"/>
              <a:t>Standard.css</a:t>
            </a:r>
          </a:p>
          <a:p>
            <a:r>
              <a:rPr lang="en-US" sz="2400" b="1" dirty="0" err="1"/>
              <a:t>vnu</a:t>
            </a:r>
            <a:r>
              <a:rPr lang="en-US" sz="2400" b="1" dirty="0"/>
              <a:t>-runtime-image</a:t>
            </a:r>
          </a:p>
          <a:p>
            <a:pPr lvl="1"/>
            <a:r>
              <a:rPr lang="en-US" dirty="0"/>
              <a:t>Nu-HTML Validator files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F0A085-210E-4BB0-8929-B9B8137D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6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8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80B9B-64C5-4462-AA8C-FF4FDB03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Presenter: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rgbClr val="C59A7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8A564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9AD7-3D9B-4E85-B041-60B8D8F86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648548"/>
            <a:ext cx="4525347" cy="248186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/>
              <a:t>Joseph Polizzotto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Alternative Media Supervisor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Disabled Students’ Program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UC Berkeley</a:t>
            </a:r>
            <a:endParaRPr lang="en-GB" sz="1800" b="1" dirty="0"/>
          </a:p>
        </p:txBody>
      </p:sp>
      <p:pic>
        <p:nvPicPr>
          <p:cNvPr id="18" name="Google Shape;139;p3" descr="Photo of Joseph Polizzotto">
            <a:extLst>
              <a:ext uri="{FF2B5EF4-FFF2-40B4-BE49-F238E27FC236}">
                <a16:creationId xmlns:a16="http://schemas.microsoft.com/office/drawing/2014/main" id="{DDE97719-1D41-4A75-A6F9-598599720A77}"/>
              </a:ext>
            </a:extLst>
          </p:cNvPr>
          <p:cNvPicPr preferRelativeResize="0"/>
          <p:nvPr/>
        </p:nvPicPr>
        <p:blipFill rotWithShape="1">
          <a:blip r:embed="rId3"/>
          <a:srcRect l="140" r="-1" b="-1"/>
          <a:stretch/>
        </p:blipFill>
        <p:spPr>
          <a:xfrm>
            <a:off x="7339089" y="450221"/>
            <a:ext cx="4371502" cy="595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6F788-D612-4058-A1E5-5F031B8B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2" y="802955"/>
            <a:ext cx="561487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Task 1: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Create an HTML File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F65657-9A87-4365-81E2-C946F5182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8686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B275-559F-4658-9B89-19A3773CB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3" y="1828800"/>
            <a:ext cx="5614875" cy="48268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Place </a:t>
            </a:r>
            <a:r>
              <a:rPr lang="en-US" i="1" dirty="0">
                <a:solidFill>
                  <a:srgbClr val="000000"/>
                </a:solidFill>
              </a:rPr>
              <a:t>01 Introduction.docx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i="1" dirty="0">
                <a:solidFill>
                  <a:srgbClr val="000000"/>
                </a:solidFill>
              </a:rPr>
              <a:t>HTML Projects </a:t>
            </a:r>
            <a:r>
              <a:rPr lang="en-US" dirty="0">
                <a:solidFill>
                  <a:srgbClr val="000000"/>
                </a:solidFill>
              </a:rPr>
              <a:t>folder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Right Click in the </a:t>
            </a:r>
            <a:r>
              <a:rPr lang="en-US" i="1" dirty="0">
                <a:solidFill>
                  <a:srgbClr val="000000"/>
                </a:solidFill>
              </a:rPr>
              <a:t>HTML Projects</a:t>
            </a:r>
            <a:r>
              <a:rPr lang="en-US" dirty="0">
                <a:solidFill>
                  <a:srgbClr val="000000"/>
                </a:solidFill>
              </a:rPr>
              <a:t> folder and select </a:t>
            </a:r>
            <a:r>
              <a:rPr lang="en-US" b="1" dirty="0">
                <a:solidFill>
                  <a:srgbClr val="000000"/>
                </a:solidFill>
              </a:rPr>
              <a:t>Git Bash Here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Enter the following Command: </a:t>
            </a:r>
            <a:r>
              <a:rPr lang="en-US" sz="1800" dirty="0">
                <a:solidFill>
                  <a:srgbClr val="000000"/>
                </a:solidFill>
                <a:latin typeface="Courier Std" panose="02070409020205020404" pitchFamily="49" charset="0"/>
              </a:rPr>
              <a:t>/c/scripts/DOCX-HTML.sh standard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Press Enter</a:t>
            </a:r>
          </a:p>
        </p:txBody>
      </p:sp>
    </p:spTree>
    <p:extLst>
      <p:ext uri="{BB962C8B-B14F-4D97-AF65-F5344CB8AC3E}">
        <p14:creationId xmlns:p14="http://schemas.microsoft.com/office/powerpoint/2010/main" val="5479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37985-04B3-4D0C-B7AF-D56BFF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Script Output</a:t>
            </a:r>
          </a:p>
        </p:txBody>
      </p:sp>
      <p:pic>
        <p:nvPicPr>
          <p:cNvPr id="12" name="Content Placeholder 11" descr="Git Bash window output after running DOCX-HTML script.">
            <a:extLst>
              <a:ext uri="{FF2B5EF4-FFF2-40B4-BE49-F238E27FC236}">
                <a16:creationId xmlns:a16="http://schemas.microsoft.com/office/drawing/2014/main" id="{8B48514F-3735-40A5-B039-2E4BEEF44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" b="-1"/>
          <a:stretch/>
        </p:blipFill>
        <p:spPr>
          <a:xfrm>
            <a:off x="4044603" y="448056"/>
            <a:ext cx="7680450" cy="3802932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69CF3-80A7-49BA-BBC4-F5169054A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709" y="4642338"/>
            <a:ext cx="7037591" cy="15643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342900">
              <a:buFont typeface="+mj-lt"/>
              <a:buAutoNum type="arabicPeriod"/>
            </a:pPr>
            <a:r>
              <a:rPr lang="en-US" sz="2400" dirty="0"/>
              <a:t>Creates the HTML and replaces html “tags”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dirty="0"/>
              <a:t>Validates the HTML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dirty="0"/>
              <a:t>Addresses potential problems in the HTML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dirty="0"/>
              <a:t>Moves the DOCX to a folder and prints info to a log</a:t>
            </a:r>
          </a:p>
        </p:txBody>
      </p:sp>
    </p:spTree>
    <p:extLst>
      <p:ext uri="{BB962C8B-B14F-4D97-AF65-F5344CB8AC3E}">
        <p14:creationId xmlns:p14="http://schemas.microsoft.com/office/powerpoint/2010/main" val="206231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1E968-24C7-46D4-8C9A-F2CC5610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Task 2: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Use WAVE</a:t>
            </a:r>
          </a:p>
        </p:txBody>
      </p:sp>
      <p:pic>
        <p:nvPicPr>
          <p:cNvPr id="13" name="Picture Placeholder 12" descr="WAVE Toolbar interface.">
            <a:extLst>
              <a:ext uri="{FF2B5EF4-FFF2-40B4-BE49-F238E27FC236}">
                <a16:creationId xmlns:a16="http://schemas.microsoft.com/office/drawing/2014/main" id="{00DF7075-743D-4D25-A0F6-3DD4C47C12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3" b="14039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2BBE9-F378-475A-A482-1C35D4B5E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981" y="805294"/>
            <a:ext cx="2977071" cy="52375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Open 01 Introduction.html</a:t>
            </a:r>
          </a:p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Activate WAVE Checker</a:t>
            </a:r>
          </a:p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Review Errors and Alerts</a:t>
            </a:r>
          </a:p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Clr>
                <a:srgbClr val="FF4424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59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05573-C668-4C93-B2FC-E13E5F33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D78A497-E746-4983-9A04-E9ED9AD0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" b="3466"/>
          <a:stretch/>
        </p:blipFill>
        <p:spPr>
          <a:xfrm>
            <a:off x="5143500" y="482600"/>
            <a:ext cx="6553200" cy="31115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0D6C04-9AC5-4220-8A9B-0A4EA659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r="1" b="24407"/>
          <a:stretch/>
        </p:blipFill>
        <p:spPr>
          <a:xfrm>
            <a:off x="5143500" y="3670300"/>
            <a:ext cx="6553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2A5E-6405-41AF-A666-C3CCFF1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3612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Tools do you Use to Create HTML?</a:t>
            </a:r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1A3E1-AB9B-440D-9370-E635B33B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63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4D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6D414-269A-4CB2-8DC3-6CD06D59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Pandoc</a:t>
            </a:r>
            <a:r>
              <a:rPr lang="en-US" dirty="0">
                <a:solidFill>
                  <a:srgbClr val="FFFFFF"/>
                </a:solidFill>
              </a:rPr>
              <a:t> HTML Output - Limitations</a:t>
            </a:r>
          </a:p>
        </p:txBody>
      </p:sp>
      <p:pic>
        <p:nvPicPr>
          <p:cNvPr id="11" name="Content Placeholder 10" descr="Git Bash for Windows. Validation errors displayed.">
            <a:extLst>
              <a:ext uri="{FF2B5EF4-FFF2-40B4-BE49-F238E27FC236}">
                <a16:creationId xmlns:a16="http://schemas.microsoft.com/office/drawing/2014/main" id="{D7B862AE-61FC-4D51-ABF8-A13FD11224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r="1" b="831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EC74-BDAC-440C-8EC1-E68AEBA76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9855" y="917725"/>
            <a:ext cx="4024597" cy="5752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Missing markup: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lang </a:t>
            </a:r>
            <a:r>
              <a:rPr lang="en-US" sz="2800" i="1" dirty="0">
                <a:solidFill>
                  <a:srgbClr val="FFFFFF"/>
                </a:solidFill>
              </a:rPr>
              <a:t>attribute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&lt;main&gt; element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&lt;</a:t>
            </a:r>
            <a:r>
              <a:rPr lang="en-US" sz="2800" dirty="0" err="1">
                <a:solidFill>
                  <a:srgbClr val="FFFFFF"/>
                </a:solidFill>
              </a:rPr>
              <a:t>th</a:t>
            </a:r>
            <a:r>
              <a:rPr lang="en-US" sz="2800" dirty="0">
                <a:solidFill>
                  <a:srgbClr val="FFFFFF"/>
                </a:solidFill>
              </a:rPr>
              <a:t> scope=“row”&gt;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&lt;caption&gt;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&lt;</a:t>
            </a:r>
            <a:r>
              <a:rPr lang="en-US" sz="2800" dirty="0" err="1">
                <a:solidFill>
                  <a:srgbClr val="FFFFFF"/>
                </a:solidFill>
              </a:rPr>
              <a:t>figcaption</a:t>
            </a:r>
            <a:r>
              <a:rPr lang="en-US" sz="2800" dirty="0">
                <a:solidFill>
                  <a:srgbClr val="FFFFFF"/>
                </a:solidFill>
              </a:rPr>
              <a:t>&gt;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&lt;aside&gt;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font properties (e.g., </a:t>
            </a:r>
            <a:r>
              <a:rPr lang="en-US" sz="2800" u="dash" dirty="0">
                <a:solidFill>
                  <a:srgbClr val="FFFFFF"/>
                </a:solidFill>
              </a:rPr>
              <a:t>dashed underline)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4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CAB9-3F6F-4881-AC6D-C17323D2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A Path Forward…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0939-0B6E-4A48-8A09-858EF9FC7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Create “tags” to label content in the DOCX file. E.g.,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/>
              <a:t>Around secondary text, use </a:t>
            </a:r>
            <a:r>
              <a:rPr lang="en-US" sz="2000" b="1"/>
              <a:t>Secondary Text Begin:</a:t>
            </a:r>
            <a:r>
              <a:rPr lang="en-US" sz="2000"/>
              <a:t>…</a:t>
            </a:r>
            <a:r>
              <a:rPr lang="en-US" sz="2000" b="1"/>
              <a:t>Secondary Text End.</a:t>
            </a:r>
            <a:r>
              <a:rPr lang="en-US" sz="2000"/>
              <a:t>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/>
              <a:t>Around a figure caption, use </a:t>
            </a:r>
            <a:r>
              <a:rPr lang="en-US" sz="2000" b="1"/>
              <a:t>Figcaption Begin:</a:t>
            </a:r>
            <a:r>
              <a:rPr lang="en-US" sz="2000"/>
              <a:t>….</a:t>
            </a:r>
            <a:r>
              <a:rPr lang="en-US" sz="2000" b="1"/>
              <a:t>Figcaption End.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The script will then replace these “tags” with HTML </a:t>
            </a:r>
            <a:r>
              <a:rPr lang="en-US" sz="2000" i="1"/>
              <a:t>elements</a:t>
            </a:r>
            <a:r>
              <a:rPr lang="en-US" sz="2000"/>
              <a:t>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/>
              <a:t>(MS Word) </a:t>
            </a:r>
            <a:r>
              <a:rPr lang="en-US" sz="2000" b="1"/>
              <a:t>Figcaption Begin:…Figcaption End. </a:t>
            </a:r>
            <a:r>
              <a:rPr lang="en-US" sz="2000">
                <a:sym typeface="Wingdings" panose="05000000000000000000" pitchFamily="2" charset="2"/>
              </a:rPr>
              <a:t>becomes….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(HTML) </a:t>
            </a:r>
            <a:r>
              <a:rPr lang="en-US" sz="2000" b="1">
                <a:sym typeface="Wingdings" panose="05000000000000000000" pitchFamily="2" charset="2"/>
              </a:rPr>
              <a:t>&lt;figcaption&gt;</a:t>
            </a:r>
            <a:r>
              <a:rPr lang="en-US" sz="2000">
                <a:sym typeface="Wingdings" panose="05000000000000000000" pitchFamily="2" charset="2"/>
              </a:rPr>
              <a:t>…</a:t>
            </a:r>
            <a:r>
              <a:rPr lang="en-US" sz="2000" b="1">
                <a:sym typeface="Wingdings" panose="05000000000000000000" pitchFamily="2" charset="2"/>
              </a:rPr>
              <a:t>&lt;/figcaption&gt; </a:t>
            </a:r>
            <a:r>
              <a:rPr lang="en-US" sz="2000">
                <a:sym typeface="Wingdings" panose="05000000000000000000" pitchFamily="2" charset="2"/>
              </a:rPr>
              <a:t>etc.</a:t>
            </a:r>
            <a:endParaRPr lang="en-US" sz="2000" b="1">
              <a:sym typeface="Wingdings" panose="05000000000000000000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9DCCEB0-6871-42C2-9AA1-98FE2810B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18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9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1C59C-67F8-451D-B779-5D53C683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MS Word “Tags” Examples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7AD02F-39BD-4257-B229-9D240ED0C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179517"/>
              </p:ext>
            </p:extLst>
          </p:nvPr>
        </p:nvGraphicFramePr>
        <p:xfrm>
          <a:off x="320040" y="2608289"/>
          <a:ext cx="11496823" cy="343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924">
                  <a:extLst>
                    <a:ext uri="{9D8B030D-6E8A-4147-A177-3AD203B41FA5}">
                      <a16:colId xmlns:a16="http://schemas.microsoft.com/office/drawing/2014/main" val="3859955922"/>
                    </a:ext>
                  </a:extLst>
                </a:gridCol>
                <a:gridCol w="4182256">
                  <a:extLst>
                    <a:ext uri="{9D8B030D-6E8A-4147-A177-3AD203B41FA5}">
                      <a16:colId xmlns:a16="http://schemas.microsoft.com/office/drawing/2014/main" val="2881856187"/>
                    </a:ext>
                  </a:extLst>
                </a:gridCol>
                <a:gridCol w="4531643">
                  <a:extLst>
                    <a:ext uri="{9D8B030D-6E8A-4147-A177-3AD203B41FA5}">
                      <a16:colId xmlns:a16="http://schemas.microsoft.com/office/drawing/2014/main" val="690591157"/>
                    </a:ext>
                  </a:extLst>
                </a:gridCol>
              </a:tblGrid>
              <a:tr h="464764">
                <a:tc>
                  <a:txBody>
                    <a:bodyPr/>
                    <a:lstStyle/>
                    <a:p>
                      <a:r>
                        <a:rPr lang="en-US" sz="2000"/>
                        <a:t>MS WORD Tag</a:t>
                      </a:r>
                    </a:p>
                  </a:txBody>
                  <a:tcPr marL="99489" marR="99489" marT="49745" marB="4974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Usage</a:t>
                      </a:r>
                    </a:p>
                  </a:txBody>
                  <a:tcPr marL="99489" marR="99489" marT="49745" marB="4974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HTML Output</a:t>
                      </a:r>
                      <a:endParaRPr lang="en-US" sz="2000" dirty="0"/>
                    </a:p>
                  </a:txBody>
                  <a:tcPr marL="99489" marR="99489" marT="49745" marB="49745"/>
                </a:tc>
                <a:extLst>
                  <a:ext uri="{0D108BD9-81ED-4DB2-BD59-A6C34878D82A}">
                    <a16:rowId xmlns:a16="http://schemas.microsoft.com/office/drawing/2014/main" val="1446173852"/>
                  </a:ext>
                </a:extLst>
              </a:tr>
              <a:tr h="141541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Secondary Text Begin: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¶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/>
                        <a:t>This is secondary text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Secondary Text End.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¶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489" marR="99489" marT="49745" marB="4974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These tags surround the secondary text on each page. The tags must be on their own lines</a:t>
                      </a:r>
                      <a:endParaRPr lang="en-US" sz="2000" dirty="0"/>
                    </a:p>
                  </a:txBody>
                  <a:tcPr marL="99489" marR="99489" marT="49745" marB="49745"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&lt;aside aria-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</a:rPr>
                        <a:t>labelledby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=“page-1"&gt;</a:t>
                      </a:r>
                    </a:p>
                    <a:p>
                      <a:r>
                        <a:rPr lang="en-US" sz="1700" dirty="0"/>
                        <a:t>&lt;p&gt;This is secondary text&lt;/p&gt;</a:t>
                      </a:r>
                    </a:p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&lt;/aside&gt;</a:t>
                      </a:r>
                    </a:p>
                  </a:txBody>
                  <a:tcPr marL="99489" marR="99489" marT="49745" marB="49745"/>
                </a:tc>
                <a:extLst>
                  <a:ext uri="{0D108BD9-81ED-4DB2-BD59-A6C34878D82A}">
                    <a16:rowId xmlns:a16="http://schemas.microsoft.com/office/drawing/2014/main" val="3951143802"/>
                  </a:ext>
                </a:extLst>
              </a:tr>
              <a:tr h="155625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Figcaption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Begin: </a:t>
                      </a:r>
                    </a:p>
                    <a:p>
                      <a:r>
                        <a:rPr lang="en-US" sz="2000" dirty="0"/>
                        <a:t>This is a figure caption</a:t>
                      </a:r>
                      <a:r>
                        <a:rPr lang="en-US" sz="2000" dirty="0">
                          <a:solidFill>
                            <a:srgbClr val="ED4E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Figcaption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End.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</a:t>
                      </a:r>
                      <a:endParaRPr lang="en-US" sz="2000" dirty="0"/>
                    </a:p>
                  </a:txBody>
                  <a:tcPr marL="99489" marR="99489" marT="49745" marB="4974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These tags surround the figure caption text The tags must be on their own lines and adjacent to the figure.</a:t>
                      </a:r>
                    </a:p>
                  </a:txBody>
                  <a:tcPr marL="99489" marR="99489" marT="49745" marB="4974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&lt;figure&gt;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figcaption</a:t>
                      </a:r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is a figure caption</a:t>
                      </a:r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&lt;/</a:t>
                      </a:r>
                      <a:r>
                        <a:rPr lang="en-US" sz="1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figcaption</a:t>
                      </a:r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img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[image path]&gt;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&lt;/figure&gt;</a:t>
                      </a:r>
                    </a:p>
                  </a:txBody>
                  <a:tcPr marL="99489" marR="99489" marT="49745" marB="49745"/>
                </a:tc>
                <a:extLst>
                  <a:ext uri="{0D108BD9-81ED-4DB2-BD59-A6C34878D82A}">
                    <a16:rowId xmlns:a16="http://schemas.microsoft.com/office/drawing/2014/main" val="21254012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CF0A49-FE40-49D9-908F-3EB5CE9159CE}"/>
              </a:ext>
            </a:extLst>
          </p:cNvPr>
          <p:cNvSpPr txBox="1"/>
          <p:nvPr/>
        </p:nvSpPr>
        <p:spPr>
          <a:xfrm>
            <a:off x="1364106" y="6216311"/>
            <a:ext cx="972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*See </a:t>
            </a:r>
            <a:r>
              <a:rPr lang="en-US" i="1"/>
              <a:t>MS Word Tags DOCX-HTML document </a:t>
            </a:r>
            <a:r>
              <a:rPr lang="en-US"/>
              <a:t>for a list of tags supported by the script.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3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08D2-56A8-4924-A3CD-07544CF7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Task 3: </a:t>
            </a:r>
            <a:br>
              <a:rPr lang="en-US" sz="3600"/>
            </a:br>
            <a:r>
              <a:rPr lang="en-US" sz="3600"/>
              <a:t>Add Tags to DOCX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5CF29-D3C3-44A1-A2A1-F1E91FC09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27026"/>
            <a:ext cx="7485413" cy="310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Open </a:t>
            </a:r>
            <a:r>
              <a:rPr lang="en-US" sz="2400" i="1" dirty="0"/>
              <a:t>02 Psalms.docx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Search for footnote sections (at the bottom of a page)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Add </a:t>
            </a:r>
            <a:r>
              <a:rPr lang="en-US" sz="2400" b="1" dirty="0"/>
              <a:t>Footnote Begin: </a:t>
            </a:r>
            <a:r>
              <a:rPr lang="en-US" sz="2400" dirty="0"/>
              <a:t>on its own line before this area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Add </a:t>
            </a:r>
            <a:r>
              <a:rPr lang="en-US" sz="2400" b="1" dirty="0"/>
              <a:t>Footnote End. </a:t>
            </a:r>
            <a:r>
              <a:rPr lang="en-US" sz="2400" dirty="0"/>
              <a:t>on its own line after this area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Run the script</a:t>
            </a:r>
          </a:p>
          <a:p>
            <a:pPr marL="0" lvl="1"/>
            <a:r>
              <a:rPr lang="en-US" sz="2400" b="1" dirty="0"/>
              <a:t>		Attention: </a:t>
            </a:r>
            <a:r>
              <a:rPr lang="en-US" sz="2400" u="sng" dirty="0"/>
              <a:t>Tags are case-sensitive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14E533C-BCCF-4E94-9C12-6F9EE37D6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3" b="1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14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2A5E-6405-41AF-A666-C3CCFF1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3612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Tools Do You Use for Quality Control?</a:t>
            </a:r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1A3E1-AB9B-440D-9370-E635B33B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449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7470-75D9-434C-A18C-17D04340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176F8-D716-48CD-97BC-586FD431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200"/>
            <a:ext cx="10972800" cy="4022725"/>
          </a:xfrm>
        </p:spPr>
        <p:txBody>
          <a:bodyPr/>
          <a:lstStyle/>
          <a:p>
            <a:r>
              <a:rPr lang="en-GB" dirty="0"/>
              <a:t>Go to Google Drive to download the tools needed in this workshop: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 algn="ctr">
              <a:buNone/>
            </a:pPr>
            <a:r>
              <a:rPr lang="en-GB" sz="4800" dirty="0">
                <a:hlinkClick r:id="rId3"/>
              </a:rPr>
              <a:t>https://tinyurl.com/</a:t>
            </a:r>
            <a:r>
              <a:rPr lang="en-GB" sz="4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yyrl99jz</a:t>
            </a:r>
            <a:endParaRPr lang="en-GB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 algn="ctr">
              <a:buNone/>
            </a:pPr>
            <a:endParaRPr lang="en-GB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96F5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3A8C2-36E3-45FE-9122-5971398B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Standard.css</a:t>
            </a:r>
          </a:p>
        </p:txBody>
      </p:sp>
      <p:pic>
        <p:nvPicPr>
          <p:cNvPr id="14" name="Content Placeholder 13" descr="CSS file showing some CSS code.">
            <a:extLst>
              <a:ext uri="{FF2B5EF4-FFF2-40B4-BE49-F238E27FC236}">
                <a16:creationId xmlns:a16="http://schemas.microsoft.com/office/drawing/2014/main" id="{01F1821B-B3DD-4099-9E16-8B1434C0F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r="1" b="905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53427-0571-4395-9215-A795C6601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4"/>
            <a:ext cx="3424739" cy="5333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running the script, you must enter the name of a stylesheet..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ourier Std" panose="02070409020205020404" pitchFamily="49" charset="0"/>
              </a:rPr>
              <a:t>c/scripts/DOCX-HTML.sh </a:t>
            </a:r>
            <a:r>
              <a:rPr lang="en-US" sz="2400" b="1" dirty="0">
                <a:solidFill>
                  <a:schemeClr val="accent4"/>
                </a:solidFill>
                <a:latin typeface="Courier Std" panose="02070409020205020404" pitchFamily="49" charset="0"/>
              </a:rPr>
              <a:t>standard</a:t>
            </a:r>
          </a:p>
          <a:p>
            <a:pPr marL="0"/>
            <a:endParaRPr lang="en-US" b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Our Standard stylesheet helps us to visually check the HTML</a:t>
            </a:r>
          </a:p>
        </p:txBody>
      </p:sp>
    </p:spTree>
    <p:extLst>
      <p:ext uri="{BB962C8B-B14F-4D97-AF65-F5344CB8AC3E}">
        <p14:creationId xmlns:p14="http://schemas.microsoft.com/office/powerpoint/2010/main" val="2354002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C8C01-CAA6-4A60-9376-B5E62CC0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Visual Check -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Math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Content Placeholder 10" descr="Screenshot of HTML with green highlighting for math content.">
            <a:extLst>
              <a:ext uri="{FF2B5EF4-FFF2-40B4-BE49-F238E27FC236}">
                <a16:creationId xmlns:a16="http://schemas.microsoft.com/office/drawing/2014/main" id="{D484279C-6EF9-4FD2-B740-88A24F65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r="1" b="4918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314863"/>
          </a:solidFill>
          <a:ln w="25400">
            <a:solidFill>
              <a:srgbClr val="314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48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7BAA1A-1D1C-4EA6-B93A-BB866F59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Task 4: </a:t>
            </a:r>
            <a:br>
              <a:rPr lang="en-US" sz="3600"/>
            </a:br>
            <a:r>
              <a:rPr lang="en-US" sz="3600"/>
              <a:t>Checking Line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4BC4C-0F18-42E2-BB45-EA44343F3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27026"/>
            <a:ext cx="7485413" cy="2436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Place </a:t>
            </a:r>
            <a:r>
              <a:rPr lang="en-US" sz="2400" i="1" dirty="0"/>
              <a:t>03 Book VIII.docx </a:t>
            </a:r>
            <a:r>
              <a:rPr lang="en-US" sz="2400" dirty="0"/>
              <a:t>in the </a:t>
            </a:r>
            <a:r>
              <a:rPr lang="en-US" sz="2400" i="1" dirty="0"/>
              <a:t>HTML Projects</a:t>
            </a:r>
            <a:r>
              <a:rPr lang="en-US" sz="2400" dirty="0"/>
              <a:t> folder</a:t>
            </a:r>
            <a:endParaRPr lang="en-US" sz="2400" i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In Git Bash window, enter:</a:t>
            </a:r>
          </a:p>
          <a:p>
            <a:r>
              <a:rPr lang="en-US" sz="2400" dirty="0">
                <a:latin typeface="Courier Std" panose="02070409020205020404" pitchFamily="49" charset="0"/>
              </a:rPr>
              <a:t>c/scripts/DOCX-HTML-Poetry.sh standard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Press Enter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Open 03 Book VIII.html in a browser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EE85575D-EBA4-4900-8F45-A590E88E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10139" b="1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3181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7201941" cy="2241951"/>
          </a:xfrm>
          <a:prstGeom prst="rect">
            <a:avLst/>
          </a:prstGeom>
          <a:solidFill>
            <a:srgbClr val="724B5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5117B-156D-4A1D-A94C-FBCD4B3F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6586812" cy="1682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Multiple Languages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70DEC3-07C1-48DD-AFC3-EDFF090D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r="13403" b="-2"/>
          <a:stretch/>
        </p:blipFill>
        <p:spPr>
          <a:xfrm>
            <a:off x="466343" y="2862599"/>
            <a:ext cx="5153415" cy="353647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243" y="2862599"/>
            <a:ext cx="1880041" cy="1693147"/>
          </a:xfrm>
          <a:prstGeom prst="rect">
            <a:avLst/>
          </a:prstGeom>
          <a:solidFill>
            <a:srgbClr val="C7882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098" y="4731653"/>
            <a:ext cx="1879186" cy="1667425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1"/>
            <a:ext cx="3887324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31B78-5FFD-4A19-AF6F-D8E9D0A95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269" y="795548"/>
            <a:ext cx="3317031" cy="52756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@@@ at the beginning of a whole unit</a:t>
            </a:r>
          </a:p>
          <a:p>
            <a:pPr marL="685800" lvl="2"/>
            <a:r>
              <a:rPr lang="en-US" sz="2400" dirty="0"/>
              <a:t>@@@Yo me </a:t>
            </a:r>
            <a:r>
              <a:rPr lang="en-US" sz="2400" dirty="0" err="1"/>
              <a:t>llamo</a:t>
            </a:r>
            <a:r>
              <a:rPr lang="en-US" sz="2400" dirty="0"/>
              <a:t> Roberto. </a:t>
            </a:r>
          </a:p>
          <a:p>
            <a:pPr marL="228600" lvl="1"/>
            <a:r>
              <a:rPr lang="en-US" dirty="0"/>
              <a:t>###...%%% in the middle of a unit</a:t>
            </a:r>
          </a:p>
          <a:p>
            <a:pPr marL="685800" lvl="2"/>
            <a:r>
              <a:rPr lang="en-US" sz="2400" dirty="0"/>
              <a:t>My name is Roberto. I am from Argentina. ###Yo me </a:t>
            </a:r>
            <a:r>
              <a:rPr lang="en-US" sz="2400" dirty="0" err="1"/>
              <a:t>llamo</a:t>
            </a:r>
            <a:r>
              <a:rPr lang="en-US" sz="2400" dirty="0"/>
              <a:t> Roberto. Soy de Argentina.%%%</a:t>
            </a:r>
          </a:p>
          <a:p>
            <a:r>
              <a:rPr lang="en-US" sz="2400" dirty="0"/>
              <a:t>Enter the ISO value</a:t>
            </a:r>
          </a:p>
          <a:p>
            <a:pPr marL="0" indent="0">
              <a:buNone/>
            </a:pPr>
            <a:r>
              <a:rPr lang="en-US" sz="2000" dirty="0">
                <a:latin typeface="Courier Std" panose="02070409020205020404" pitchFamily="49" charset="0"/>
              </a:rPr>
              <a:t>c/scripts/DOCX-HTML.sh standard </a:t>
            </a:r>
            <a:r>
              <a:rPr lang="en-US" sz="2000" b="1" dirty="0">
                <a:solidFill>
                  <a:srgbClr val="C00000"/>
                </a:solidFill>
                <a:latin typeface="Courier Std" panose="02070409020205020404" pitchFamily="49" charset="0"/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2278932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315D-001B-46E7-A646-8DDCD3B1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Task 5:</a:t>
            </a:r>
            <a:br>
              <a:rPr lang="en-US" sz="3600"/>
            </a:br>
            <a:r>
              <a:rPr lang="en-US" sz="3600"/>
              <a:t>Tagging a Secondary Language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D44FD4-FFB2-4143-B24F-393791623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1BF1-D55D-4DBB-B6DC-B9C88B5BE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9627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Open 04 Alcohol and Substance.docx</a:t>
            </a:r>
          </a:p>
          <a:p>
            <a:r>
              <a:rPr lang="en-US" sz="2400" dirty="0"/>
              <a:t>Enter @@@ before </a:t>
            </a:r>
            <a:r>
              <a:rPr lang="en-US" sz="2400" i="1" dirty="0" err="1"/>
              <a:t>Resumen</a:t>
            </a:r>
            <a:r>
              <a:rPr lang="en-US" sz="2400" i="1" dirty="0"/>
              <a:t>; e</a:t>
            </a:r>
            <a:r>
              <a:rPr lang="en-US" sz="2400" dirty="0"/>
              <a:t>nter @@@ before the paragraph beginning with </a:t>
            </a:r>
            <a:r>
              <a:rPr lang="en-US" sz="2400" i="1" dirty="0"/>
              <a:t>Un </a:t>
            </a:r>
            <a:r>
              <a:rPr lang="en-US" sz="2400" i="1" dirty="0" err="1"/>
              <a:t>Modelo</a:t>
            </a:r>
            <a:r>
              <a:rPr lang="en-US" sz="2400" i="1" dirty="0"/>
              <a:t> </a:t>
            </a:r>
            <a:r>
              <a:rPr lang="en-US" sz="2400" i="1" dirty="0" err="1"/>
              <a:t>estructural-ambiental</a:t>
            </a:r>
            <a:r>
              <a:rPr lang="en-US" sz="2400" i="1" dirty="0"/>
              <a:t>…</a:t>
            </a:r>
          </a:p>
          <a:p>
            <a:r>
              <a:rPr lang="en-US" sz="2400" b="1" dirty="0"/>
              <a:t>Attention</a:t>
            </a:r>
            <a:r>
              <a:rPr lang="en-US" sz="2400" dirty="0"/>
              <a:t>: tags cannot have any character (bold) or paragraph styles</a:t>
            </a:r>
            <a:endParaRPr lang="en-US" sz="2400" i="1" dirty="0"/>
          </a:p>
          <a:p>
            <a:r>
              <a:rPr lang="en-US" sz="2400" dirty="0"/>
              <a:t>In the Git Bash Terminal, type</a:t>
            </a:r>
          </a:p>
          <a:p>
            <a:pPr marL="457200" lvl="1" indent="0">
              <a:buNone/>
            </a:pPr>
            <a:r>
              <a:rPr lang="en-US" dirty="0">
                <a:latin typeface="Courier Std" panose="02070409020205020404" pitchFamily="49" charset="0"/>
              </a:rPr>
              <a:t>c/scripts/DOCX-HTML.sh standard </a:t>
            </a:r>
            <a:r>
              <a:rPr lang="en-US" b="1" dirty="0">
                <a:latin typeface="Courier Std" panose="02070409020205020404" pitchFamily="49" charset="0"/>
              </a:rPr>
              <a:t>es</a:t>
            </a:r>
            <a:endParaRPr lang="en-US" dirty="0">
              <a:latin typeface="Courier Std" panose="020704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90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1A3E1-AB9B-440D-9370-E635B33B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6" b="-1"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37" name="Freeform: Shape 32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4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D2A5E-6405-41AF-A666-C3CCFF1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52282"/>
            <a:ext cx="4151376" cy="26854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What HTML Features are the most time consuming to edit?</a:t>
            </a:r>
          </a:p>
        </p:txBody>
      </p:sp>
    </p:spTree>
    <p:extLst>
      <p:ext uri="{BB962C8B-B14F-4D97-AF65-F5344CB8AC3E}">
        <p14:creationId xmlns:p14="http://schemas.microsoft.com/office/powerpoint/2010/main" val="316232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BF7CD-D9F9-4D7C-BE70-FDC6077A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Tables</a:t>
            </a:r>
          </a:p>
        </p:txBody>
      </p:sp>
      <p:pic>
        <p:nvPicPr>
          <p:cNvPr id="6" name="Content Placeholder 5" descr="Screenshot of HTML showing a complex table.">
            <a:extLst>
              <a:ext uri="{FF2B5EF4-FFF2-40B4-BE49-F238E27FC236}">
                <a16:creationId xmlns:a16="http://schemas.microsoft.com/office/drawing/2014/main" id="{B28ED9F7-11AC-4293-A536-E751E2C02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-2" b="-2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C5A23-18D0-40A5-A202-267B4B94E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270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MS Word limitation:</a:t>
            </a:r>
          </a:p>
          <a:p>
            <a:pPr lvl="1"/>
            <a:r>
              <a:rPr lang="en-US" dirty="0"/>
              <a:t>No row header markup</a:t>
            </a:r>
          </a:p>
          <a:p>
            <a:r>
              <a:rPr lang="en-US" sz="2400" dirty="0"/>
              <a:t>Complex tables require HTML attributes that are not exported by </a:t>
            </a:r>
            <a:r>
              <a:rPr lang="en-US" sz="2400" dirty="0" err="1"/>
              <a:t>Pandoc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colspan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rowspan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colgroup</a:t>
            </a:r>
            <a:r>
              <a:rPr lang="en-US" dirty="0"/>
              <a:t>&gt;</a:t>
            </a:r>
          </a:p>
          <a:p>
            <a:r>
              <a:rPr lang="en-US" sz="2400" dirty="0"/>
              <a:t>Our tagging system can be used to mark complex tables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1012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20B1-150C-4B06-969A-4EC999DE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Task 6:</a:t>
            </a:r>
            <a:br>
              <a:rPr lang="en-US" sz="3600"/>
            </a:br>
            <a:r>
              <a:rPr lang="en-US" sz="3600"/>
              <a:t>Marking a Complex 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FF07ED-3230-41C1-A6F5-EDE19B301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8" b="1394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1B744-6553-462A-B8AD-481E4B8F6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8128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Open </a:t>
            </a:r>
            <a:r>
              <a:rPr lang="en-US" sz="2400" i="1" dirty="0"/>
              <a:t>05 Complex Table.docx</a:t>
            </a:r>
          </a:p>
          <a:p>
            <a:r>
              <a:rPr lang="en-US" sz="2400" dirty="0"/>
              <a:t>Identify the tags that in these parts of the table:</a:t>
            </a:r>
          </a:p>
          <a:p>
            <a:pPr lvl="1"/>
            <a:r>
              <a:rPr lang="en-US" dirty="0"/>
              <a:t>Table Caption, Top Left Cell, Column Headers, Row Headers, Table Footer, Blank Cells</a:t>
            </a:r>
          </a:p>
          <a:p>
            <a:r>
              <a:rPr lang="en-US" sz="2400" dirty="0"/>
              <a:t>In the Git Bash Terminal, type</a:t>
            </a:r>
          </a:p>
          <a:p>
            <a:pPr marL="457200" lvl="1"/>
            <a:r>
              <a:rPr lang="en-US" dirty="0">
                <a:latin typeface="Courier Std" panose="02070409020205020404" pitchFamily="49" charset="0"/>
              </a:rPr>
              <a:t>c/scripts/DOCX-HTML.sh standard</a:t>
            </a:r>
          </a:p>
        </p:txBody>
      </p:sp>
    </p:spTree>
    <p:extLst>
      <p:ext uri="{BB962C8B-B14F-4D97-AF65-F5344CB8AC3E}">
        <p14:creationId xmlns:p14="http://schemas.microsoft.com/office/powerpoint/2010/main" val="2773865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D5A99E-7A66-46DA-9E51-5E3B056C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0C072-F5B8-4F08-9274-1D711636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07" y="329046"/>
            <a:ext cx="3538728" cy="14415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Extended Descriptions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F61AF-317E-4494-A280-0855DDC7E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E65D9F9-F2F2-441D-A02F-63E5DAD44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5E3BD688-2C6E-464D-8872-152895EA0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A696F1C4-8B10-4BA1-BE8D-BC14A4C1B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3D63C02E-0C65-4909-8787-F8FD8D619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64D04324-9AE0-4092-851E-437C2C5A4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F6084892-D345-4016-B0ED-8EDECD038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CDD6F52-BA2F-4C42-A6A8-406B5A41A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3D090B03-7250-4B19-8B05-4D5FA80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0CFBE078-C920-4BFC-9060-40AC6399A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96872094-CC5F-43D9-8B27-82D7DB960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246BA25-3952-4FC1-BF8D-B594D0DA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3D62226-32BE-480F-8910-84AA2F228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2092990"/>
            <a:ext cx="4415290" cy="4066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75189D-7A49-4C8D-A667-F87B418B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922776"/>
            <a:ext cx="2139190" cy="2373963"/>
            <a:chOff x="723679" y="3758184"/>
            <a:chExt cx="2139190" cy="2373963"/>
          </a:xfrm>
        </p:grpSpPr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EACDB6A-0B26-4283-8E8E-111FA3F4C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D13DE47-78EA-41B1-AE95-578DE9DE5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F8AE83C-6B20-4FB7-A387-D4947BCE3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05AA2EE-7074-44EE-89F7-E42B6F863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30384C6-62F1-4C05-AA52-87CBD1857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D725AB33-5A0A-4EC0-98F9-AD4E5DE6C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18F43A4B-AE8E-4DF3-806D-CB83A3905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96F867F6-3503-4C03-8D6B-F28C17070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CC79CA37-0502-4C66-AA0F-B3AA341A6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6C2791ED-975A-4DA3-922E-95BD3D381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F7DEAD7A-F4B8-4E83-8406-D793E3EAD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E46E4A2F-2454-48DB-B661-1D8A6CA85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1D9A18B3-18F4-41B9-84A8-931FE9363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6BBBA243-ADB7-4FBB-A865-3D07B2F5E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E59CFBE0-EBA0-4869-B76B-F130A1637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FE2085A2-8554-49D5-9B8E-7F3172D40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0FABDDFE-E626-430C-B69B-C2B01838C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3957383A-CD79-4341-9904-6BC50BCE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7939C146-CD1A-49FA-8CE0-241EC2D92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7A343350-F827-43E3-94ED-96E92952C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07FA5D-8051-4F7C-BE4C-42CE3B032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28897D2C-65F0-41DB-9F83-33DDF396E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00E4B5D5-364D-48AA-A5F6-DF03BF123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808C5E5C-B506-4C83-ACDE-8E8F7E917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AFA7F5F0-E801-467A-A55D-4335D66E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BC884FBA-99A7-43E3-B2C6-2DBB3EF5B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AFF0EBD6-FC28-47AE-B277-C2A7BBB8A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96D6CBB-D3EC-45C8-8D58-8565B097B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B1768986-7B48-441B-82AC-210E687E6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C99B64FC-53E5-4F03-828A-1A92B882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34C4DD83-9370-4BE2-8484-B8E21A54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46132F92-D60B-4EC0-8DFF-0ACCEB733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4203BD82-6CF2-4F4F-BF7A-563973A72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60AED84-45CA-4CE4-A190-7038CF2A0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A2274105-074E-463A-893A-D97067548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id="{7D180A95-8420-4418-A008-AA3F4BE5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502D8024-FC48-44A4-9058-F8A36782D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40134424-A696-4915-8C8F-716CFAA03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76CA045B-0C8B-4E30-8FD4-B52C54625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286B563F-7489-4826-85CF-E3B84E4F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A5EA56F9-89E7-4C7B-8250-7A31545D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43F1-D794-4F09-9583-E2003A0B9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8007" y="2377440"/>
            <a:ext cx="3699107" cy="34950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Pandoc</a:t>
            </a:r>
            <a:r>
              <a:rPr lang="en-US" sz="1800" dirty="0">
                <a:solidFill>
                  <a:srgbClr val="FFFFFF"/>
                </a:solidFill>
              </a:rPr>
              <a:t> does not export the &lt;details&gt; element</a:t>
            </a:r>
          </a:p>
          <a:p>
            <a:r>
              <a:rPr lang="en-US" sz="1800" dirty="0">
                <a:solidFill>
                  <a:srgbClr val="FFFFFF"/>
                </a:solidFill>
              </a:rPr>
              <a:t>Ext. descriptions could include: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Tables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Lists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Multiple paragraphs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Mathematic content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After the alt text, write “Description to follow.”</a:t>
            </a:r>
          </a:p>
        </p:txBody>
      </p:sp>
      <p:pic>
        <p:nvPicPr>
          <p:cNvPr id="6" name="Content Placeholder 5" descr="Screenshot of HTML with extended description shown.">
            <a:extLst>
              <a:ext uri="{FF2B5EF4-FFF2-40B4-BE49-F238E27FC236}">
                <a16:creationId xmlns:a16="http://schemas.microsoft.com/office/drawing/2014/main" id="{E5350605-85DB-4F74-A08E-96C1A8EF0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" r="-1" b="-1"/>
          <a:stretch/>
        </p:blipFill>
        <p:spPr>
          <a:xfrm>
            <a:off x="5755491" y="881148"/>
            <a:ext cx="5772877" cy="52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61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291F-EDAC-43EF-867A-BAD91C34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Task 7:</a:t>
            </a:r>
            <a:br>
              <a:rPr lang="en-US" sz="3600"/>
            </a:br>
            <a:r>
              <a:rPr lang="en-US" sz="3600"/>
              <a:t>Extended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E239-7106-4B9A-A44B-B436D4F20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27026"/>
            <a:ext cx="7485413" cy="29038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Open </a:t>
            </a:r>
            <a:r>
              <a:rPr lang="en-US" sz="2000" i="1" dirty="0"/>
              <a:t>06 Extended Description.docx</a:t>
            </a:r>
          </a:p>
          <a:p>
            <a:r>
              <a:rPr lang="en-US" sz="2000" dirty="0"/>
              <a:t>Go to pages 649 and 652. Write </a:t>
            </a:r>
            <a:r>
              <a:rPr lang="en-US" sz="2000" b="1" dirty="0"/>
              <a:t>Description Begin: </a:t>
            </a:r>
            <a:r>
              <a:rPr lang="en-US" sz="2000" dirty="0"/>
              <a:t>on its own line after the line with </a:t>
            </a:r>
            <a:r>
              <a:rPr lang="en-US" sz="2000" i="1" dirty="0" err="1"/>
              <a:t>Figcaption</a:t>
            </a:r>
            <a:r>
              <a:rPr lang="en-US" sz="2000" i="1" dirty="0"/>
              <a:t> End.</a:t>
            </a:r>
            <a:endParaRPr lang="en-US" sz="2000" b="1" i="1" dirty="0"/>
          </a:p>
          <a:p>
            <a:r>
              <a:rPr lang="en-US" sz="2000" dirty="0"/>
              <a:t>Go to pages 649 and 652. Write </a:t>
            </a:r>
            <a:r>
              <a:rPr lang="en-US" sz="2000" b="1" dirty="0"/>
              <a:t>Description End. </a:t>
            </a:r>
            <a:r>
              <a:rPr lang="en-US" sz="2000" dirty="0"/>
              <a:t>on its own line after the extended description before the Section Break.</a:t>
            </a:r>
          </a:p>
          <a:p>
            <a:r>
              <a:rPr lang="en-US" sz="2000" dirty="0"/>
              <a:t>In the Git Bash Terminal, type</a:t>
            </a:r>
          </a:p>
          <a:p>
            <a:pPr marL="457200" lvl="1"/>
            <a:r>
              <a:rPr lang="en-US" dirty="0">
                <a:latin typeface="Courier Std" panose="02070409020205020404" pitchFamily="49" charset="0"/>
              </a:rPr>
              <a:t>c/scripts/DOCX-HTML.sh standard</a:t>
            </a:r>
          </a:p>
          <a:p>
            <a:endParaRPr lang="en-US" sz="1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7FF031-B9E9-4A65-BC6C-CDBDC1333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r="19955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852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88058-402F-49B2-964E-5DF21550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My Interest in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E5F8-2545-4DCC-9624-11530E43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807" y="2421682"/>
            <a:ext cx="465052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Alberto </a:t>
            </a:r>
            <a:r>
              <a:rPr lang="en-US" sz="2400" dirty="0" err="1">
                <a:solidFill>
                  <a:srgbClr val="000000"/>
                </a:solidFill>
              </a:rPr>
              <a:t>Pettarin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Technishe</a:t>
            </a:r>
            <a:r>
              <a:rPr lang="en-US" sz="2400" dirty="0">
                <a:solidFill>
                  <a:srgbClr val="000000"/>
                </a:solidFill>
              </a:rPr>
              <a:t> Universität Dresden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Pandoc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University of Dresden.">
            <a:extLst>
              <a:ext uri="{FF2B5EF4-FFF2-40B4-BE49-F238E27FC236}">
                <a16:creationId xmlns:a16="http://schemas.microsoft.com/office/drawing/2014/main" id="{64DD8EE6-D6A5-41FC-B8A6-55045E9EB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r="23572"/>
          <a:stretch/>
        </p:blipFill>
        <p:spPr>
          <a:xfrm>
            <a:off x="9230130" y="210817"/>
            <a:ext cx="2265267" cy="2429582"/>
          </a:xfrm>
          <a:prstGeom prst="rect">
            <a:avLst/>
          </a:prstGeom>
        </p:spPr>
      </p:pic>
      <p:pic>
        <p:nvPicPr>
          <p:cNvPr id="8" name="Picture 7" descr="Alberto Pettarin">
            <a:extLst>
              <a:ext uri="{FF2B5EF4-FFF2-40B4-BE49-F238E27FC236}">
                <a16:creationId xmlns:a16="http://schemas.microsoft.com/office/drawing/2014/main" id="{DAFC50C0-B2DA-4181-A8CB-62CDCA3A5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56" y="3478741"/>
            <a:ext cx="1203671" cy="1606964"/>
          </a:xfrm>
          <a:prstGeom prst="rect">
            <a:avLst/>
          </a:prstGeom>
        </p:spPr>
      </p:pic>
      <p:sp>
        <p:nvSpPr>
          <p:cNvPr id="59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 descr="Pandoc.">
            <a:extLst>
              <a:ext uri="{FF2B5EF4-FFF2-40B4-BE49-F238E27FC236}">
                <a16:creationId xmlns:a16="http://schemas.microsoft.com/office/drawing/2014/main" id="{9B14310F-D636-47FD-AD00-01A6C1179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68" y="5486038"/>
            <a:ext cx="2432116" cy="7099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B7A3A7-699A-4594-91D8-BA3DC1A602CD}"/>
              </a:ext>
            </a:extLst>
          </p:cNvPr>
          <p:cNvSpPr txBox="1"/>
          <p:nvPr/>
        </p:nvSpPr>
        <p:spPr>
          <a:xfrm>
            <a:off x="9536107" y="2757274"/>
            <a:ext cx="190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credit: 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478027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C4D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2CCAE-91FF-494A-93F6-9A332C58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Validate HTML Script</a:t>
            </a:r>
          </a:p>
        </p:txBody>
      </p:sp>
      <p:pic>
        <p:nvPicPr>
          <p:cNvPr id="6" name="Content Placeholder 5" descr="Git Bash window showing results of validate_html script.">
            <a:extLst>
              <a:ext uri="{FF2B5EF4-FFF2-40B4-BE49-F238E27FC236}">
                <a16:creationId xmlns:a16="http://schemas.microsoft.com/office/drawing/2014/main" id="{70907234-0333-4F16-8F42-834E6331F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r="1" b="861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B5BCA-201A-4CD7-8B14-0E737F34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Nu HTML Validator</a:t>
            </a:r>
          </a:p>
          <a:p>
            <a:r>
              <a:rPr lang="en-US" dirty="0">
                <a:solidFill>
                  <a:srgbClr val="FFFFFF"/>
                </a:solidFill>
              </a:rPr>
              <a:t>Batch processing</a:t>
            </a:r>
          </a:p>
          <a:p>
            <a:r>
              <a:rPr lang="en-US" dirty="0">
                <a:solidFill>
                  <a:srgbClr val="FFFFFF"/>
                </a:solidFill>
              </a:rPr>
              <a:t>Warnings and errors </a:t>
            </a:r>
          </a:p>
          <a:p>
            <a:r>
              <a:rPr lang="en-US" dirty="0">
                <a:solidFill>
                  <a:srgbClr val="FFFFFF"/>
                </a:solidFill>
              </a:rPr>
              <a:t>See line #s w/ issues</a:t>
            </a:r>
          </a:p>
        </p:txBody>
      </p:sp>
    </p:spTree>
    <p:extLst>
      <p:ext uri="{BB962C8B-B14F-4D97-AF65-F5344CB8AC3E}">
        <p14:creationId xmlns:p14="http://schemas.microsoft.com/office/powerpoint/2010/main" val="781273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287E-9094-4D18-924E-F8C1B6A2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Task 6:</a:t>
            </a:r>
            <a:br>
              <a:rPr lang="en-US" sz="3600"/>
            </a:br>
            <a:r>
              <a:rPr lang="en-US" sz="3600"/>
              <a:t>Edit HTML and Check for Validity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D272C-9F33-4A8B-A6E3-C2884999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 b="955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054A-769D-416C-81CA-EF4C1E920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8877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Browse to </a:t>
            </a:r>
            <a:r>
              <a:rPr lang="en-US" sz="2400" i="1" dirty="0"/>
              <a:t>07 Ethnicity </a:t>
            </a:r>
            <a:r>
              <a:rPr lang="en-US" sz="2400" dirty="0"/>
              <a:t>folder | Right click &gt; Git Bash Here</a:t>
            </a:r>
          </a:p>
          <a:p>
            <a:r>
              <a:rPr lang="en-US" sz="2400" dirty="0"/>
              <a:t>Type in Git Bash Terminal: /c/scripts/validate-HTML.sh</a:t>
            </a:r>
          </a:p>
          <a:p>
            <a:r>
              <a:rPr lang="en-US" sz="2400" dirty="0"/>
              <a:t>Open </a:t>
            </a:r>
            <a:r>
              <a:rPr lang="en-US" sz="2400" i="1" dirty="0"/>
              <a:t>07 Ethnicity.html </a:t>
            </a:r>
            <a:r>
              <a:rPr lang="en-US" sz="2400" dirty="0"/>
              <a:t>in Notepad ++</a:t>
            </a:r>
          </a:p>
          <a:p>
            <a:r>
              <a:rPr lang="en-US" sz="2400" dirty="0"/>
              <a:t>Type </a:t>
            </a:r>
            <a:r>
              <a:rPr lang="en-US" sz="2400" b="1" dirty="0"/>
              <a:t>&lt;/</a:t>
            </a:r>
            <a:r>
              <a:rPr lang="en-US" sz="2400" b="1" dirty="0" err="1"/>
              <a:t>figcaption</a:t>
            </a:r>
            <a:r>
              <a:rPr lang="en-US" sz="2400" b="1" dirty="0"/>
              <a:t>&gt; </a:t>
            </a:r>
            <a:r>
              <a:rPr lang="en-US" sz="2400" dirty="0"/>
              <a:t>at the end of line 608 | Cut line 1091 and paste it before line 729</a:t>
            </a:r>
          </a:p>
          <a:p>
            <a:r>
              <a:rPr lang="en-US" sz="2400" dirty="0"/>
              <a:t>Run Validate-HTML script again  </a:t>
            </a:r>
          </a:p>
        </p:txBody>
      </p:sp>
    </p:spTree>
    <p:extLst>
      <p:ext uri="{BB962C8B-B14F-4D97-AF65-F5344CB8AC3E}">
        <p14:creationId xmlns:p14="http://schemas.microsoft.com/office/powerpoint/2010/main" val="1243610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D024F-192F-4154-BE90-BE2DFEE3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/>
              <a:t>HTML Resources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3D37E1-0209-4341-B2F0-CD90B7DF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en-US" sz="2200" dirty="0" err="1">
                <a:solidFill>
                  <a:schemeClr val="bg1"/>
                </a:solidFill>
                <a:hlinkClick r:id="rId2"/>
              </a:rPr>
              <a:t>WebAIM</a:t>
            </a:r>
            <a:r>
              <a:rPr lang="en-US" sz="2200" dirty="0">
                <a:solidFill>
                  <a:schemeClr val="bg1"/>
                </a:solidFill>
                <a:hlinkClick r:id="rId2"/>
              </a:rPr>
              <a:t> – Articles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Excellent tips and guidance for accessible HTML</a:t>
            </a:r>
            <a:endParaRPr lang="en-US" sz="2200" dirty="0">
              <a:solidFill>
                <a:schemeClr val="bg1"/>
              </a:solidFill>
              <a:hlinkClick r:id="rId3"/>
            </a:endParaRPr>
          </a:p>
          <a:p>
            <a:r>
              <a:rPr lang="en-US" sz="2200" dirty="0">
                <a:solidFill>
                  <a:schemeClr val="bg1"/>
                </a:solidFill>
                <a:hlinkClick r:id="rId3"/>
              </a:rPr>
              <a:t>WAI-ARIA Tutorials – Table Concepts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Code examples of accessible table markup </a:t>
            </a:r>
          </a:p>
          <a:p>
            <a:r>
              <a:rPr lang="en-US" sz="2200" dirty="0">
                <a:solidFill>
                  <a:schemeClr val="bg1"/>
                </a:solidFill>
                <a:hlinkClick r:id="rId4"/>
              </a:rPr>
              <a:t>HTML Specification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Exhaustive list of the proper usage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MS Word Tags For HTML Scripts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List of MS Word tags that can be used with the scripts</a:t>
            </a:r>
          </a:p>
        </p:txBody>
      </p:sp>
    </p:spTree>
    <p:extLst>
      <p:ext uri="{BB962C8B-B14F-4D97-AF65-F5344CB8AC3E}">
        <p14:creationId xmlns:p14="http://schemas.microsoft.com/office/powerpoint/2010/main" val="2514598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2A5E-6405-41AF-A666-C3CCFF1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Why are you interested in HTML?</a:t>
            </a:r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1A3E1-AB9B-440D-9370-E635B33B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155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6E91E-D1C2-48AB-B1FD-F98A637B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HTML </a:t>
            </a:r>
            <a:b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 UC Berkeley</a:t>
            </a:r>
          </a:p>
        </p:txBody>
      </p:sp>
      <p:pic>
        <p:nvPicPr>
          <p:cNvPr id="22" name="Content Placeholder 21" descr="UC Berkeley Campus.">
            <a:extLst>
              <a:ext uri="{FF2B5EF4-FFF2-40B4-BE49-F238E27FC236}">
                <a16:creationId xmlns:a16="http://schemas.microsoft.com/office/drawing/2014/main" id="{66B565A5-84BC-4A62-9A73-25EE8573ED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2549287"/>
            <a:ext cx="4765675" cy="3097688"/>
          </a:xfrm>
        </p:spPr>
      </p:pic>
      <p:sp>
        <p:nvSpPr>
          <p:cNvPr id="29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E460D03-436D-4174-A08E-14AEFFAD15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863395"/>
              </p:ext>
            </p:extLst>
          </p:nvPr>
        </p:nvGraphicFramePr>
        <p:xfrm>
          <a:off x="7708392" y="2216015"/>
          <a:ext cx="4142233" cy="3349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505">
                  <a:extLst>
                    <a:ext uri="{9D8B030D-6E8A-4147-A177-3AD203B41FA5}">
                      <a16:colId xmlns:a16="http://schemas.microsoft.com/office/drawing/2014/main" val="147877986"/>
                    </a:ext>
                  </a:extLst>
                </a:gridCol>
                <a:gridCol w="1875728">
                  <a:extLst>
                    <a:ext uri="{9D8B030D-6E8A-4147-A177-3AD203B41FA5}">
                      <a16:colId xmlns:a16="http://schemas.microsoft.com/office/drawing/2014/main" val="1455769896"/>
                    </a:ext>
                  </a:extLst>
                </a:gridCol>
              </a:tblGrid>
              <a:tr h="991456">
                <a:tc>
                  <a:txBody>
                    <a:bodyPr/>
                    <a:lstStyle/>
                    <a:p>
                      <a:r>
                        <a:rPr lang="en-US" sz="2600"/>
                        <a:t>Semester</a:t>
                      </a:r>
                    </a:p>
                  </a:txBody>
                  <a:tcPr marL="133981" marR="133981" marT="66990" marB="6699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HTML Projects</a:t>
                      </a:r>
                    </a:p>
                  </a:txBody>
                  <a:tcPr marL="133981" marR="133981" marT="66990" marB="66990"/>
                </a:tc>
                <a:extLst>
                  <a:ext uri="{0D108BD9-81ED-4DB2-BD59-A6C34878D82A}">
                    <a16:rowId xmlns:a16="http://schemas.microsoft.com/office/drawing/2014/main" val="3808777653"/>
                  </a:ext>
                </a:extLst>
              </a:tr>
              <a:tr h="589515">
                <a:tc>
                  <a:txBody>
                    <a:bodyPr/>
                    <a:lstStyle/>
                    <a:p>
                      <a:r>
                        <a:rPr lang="en-US" sz="2600"/>
                        <a:t>Spring 2019</a:t>
                      </a:r>
                    </a:p>
                  </a:txBody>
                  <a:tcPr marL="133981" marR="133981" marT="66990" marB="66990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48</a:t>
                      </a:r>
                    </a:p>
                  </a:txBody>
                  <a:tcPr marL="133981" marR="133981" marT="66990" marB="66990"/>
                </a:tc>
                <a:extLst>
                  <a:ext uri="{0D108BD9-81ED-4DB2-BD59-A6C34878D82A}">
                    <a16:rowId xmlns:a16="http://schemas.microsoft.com/office/drawing/2014/main" val="1698965455"/>
                  </a:ext>
                </a:extLst>
              </a:tr>
              <a:tr h="589515">
                <a:tc>
                  <a:txBody>
                    <a:bodyPr/>
                    <a:lstStyle/>
                    <a:p>
                      <a:r>
                        <a:rPr lang="en-US" sz="2600"/>
                        <a:t>Fall 2019</a:t>
                      </a:r>
                    </a:p>
                  </a:txBody>
                  <a:tcPr marL="133981" marR="133981" marT="66990" marB="66990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638</a:t>
                      </a:r>
                    </a:p>
                  </a:txBody>
                  <a:tcPr marL="133981" marR="133981" marT="66990" marB="66990"/>
                </a:tc>
                <a:extLst>
                  <a:ext uri="{0D108BD9-81ED-4DB2-BD59-A6C34878D82A}">
                    <a16:rowId xmlns:a16="http://schemas.microsoft.com/office/drawing/2014/main" val="4032602286"/>
                  </a:ext>
                </a:extLst>
              </a:tr>
              <a:tr h="589515">
                <a:tc>
                  <a:txBody>
                    <a:bodyPr/>
                    <a:lstStyle/>
                    <a:p>
                      <a:r>
                        <a:rPr lang="en-US" sz="2600"/>
                        <a:t>Spring 2020</a:t>
                      </a:r>
                    </a:p>
                  </a:txBody>
                  <a:tcPr marL="133981" marR="133981" marT="66990" marB="66990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582</a:t>
                      </a:r>
                    </a:p>
                  </a:txBody>
                  <a:tcPr marL="133981" marR="133981" marT="66990" marB="66990"/>
                </a:tc>
                <a:extLst>
                  <a:ext uri="{0D108BD9-81ED-4DB2-BD59-A6C34878D82A}">
                    <a16:rowId xmlns:a16="http://schemas.microsoft.com/office/drawing/2014/main" val="1215339518"/>
                  </a:ext>
                </a:extLst>
              </a:tr>
              <a:tr h="589515">
                <a:tc>
                  <a:txBody>
                    <a:bodyPr/>
                    <a:lstStyle/>
                    <a:p>
                      <a:r>
                        <a:rPr lang="en-US" sz="2600"/>
                        <a:t>Fall 2020</a:t>
                      </a:r>
                    </a:p>
                  </a:txBody>
                  <a:tcPr marL="133981" marR="133981" marT="66990" marB="6699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1195</a:t>
                      </a:r>
                    </a:p>
                  </a:txBody>
                  <a:tcPr marL="133981" marR="133981" marT="66990" marB="66990"/>
                </a:tc>
                <a:extLst>
                  <a:ext uri="{0D108BD9-81ED-4DB2-BD59-A6C34878D82A}">
                    <a16:rowId xmlns:a16="http://schemas.microsoft.com/office/drawing/2014/main" val="129269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04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780DB-3734-45ED-B86F-2070A0BB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HTML </a:t>
            </a:r>
            <a:r>
              <a:rPr lang="en-US" i="1" dirty="0">
                <a:solidFill>
                  <a:srgbClr val="FFFFFF"/>
                </a:solidFill>
              </a:rPr>
              <a:t>Basic Components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005A21-4274-421B-80AE-C3A4B9747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HTML consists of </a:t>
            </a:r>
            <a:r>
              <a:rPr lang="en-US" sz="2000" i="1" dirty="0"/>
              <a:t>elements</a:t>
            </a:r>
            <a:r>
              <a:rPr lang="en-US" sz="2000" dirty="0"/>
              <a:t> and </a:t>
            </a:r>
            <a:r>
              <a:rPr lang="en-US" sz="2000" i="1" dirty="0"/>
              <a:t>attributes</a:t>
            </a:r>
          </a:p>
          <a:p>
            <a:pPr lvl="1"/>
            <a:r>
              <a:rPr lang="en-US" sz="2000" i="1" dirty="0"/>
              <a:t>Elements</a:t>
            </a:r>
            <a:r>
              <a:rPr lang="en-US" sz="2000" dirty="0"/>
              <a:t> </a:t>
            </a:r>
          </a:p>
          <a:p>
            <a:pPr lvl="2"/>
            <a:r>
              <a:rPr lang="en-US" dirty="0"/>
              <a:t>&lt;h1&gt;, &lt;h2&gt;, &lt;h3&gt;, &lt;p&gt;, &lt;blockquote&gt; etc.</a:t>
            </a:r>
          </a:p>
          <a:p>
            <a:pPr lvl="1"/>
            <a:r>
              <a:rPr lang="en-US" sz="2000" i="1" dirty="0"/>
              <a:t>Attributes</a:t>
            </a:r>
          </a:p>
          <a:p>
            <a:pPr lvl="2"/>
            <a:r>
              <a:rPr lang="en-US" dirty="0"/>
              <a:t>&lt;p lang=“it”&gt;….&lt;/p&gt;</a:t>
            </a:r>
          </a:p>
          <a:p>
            <a:pPr marL="0"/>
            <a:endParaRPr lang="en-US" sz="2000" dirty="0"/>
          </a:p>
        </p:txBody>
      </p:sp>
      <p:pic>
        <p:nvPicPr>
          <p:cNvPr id="8" name="Content Placeholder 7" descr="HTML 5 logo.">
            <a:extLst>
              <a:ext uri="{FF2B5EF4-FFF2-40B4-BE49-F238E27FC236}">
                <a16:creationId xmlns:a16="http://schemas.microsoft.com/office/drawing/2014/main" id="{E5BE626A-F1E0-4E4B-BE03-C61E2F2EF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135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38B53-0D55-4322-B596-B0575CFD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HTML </a:t>
            </a:r>
            <a:r>
              <a:rPr lang="en-US" i="1">
                <a:solidFill>
                  <a:srgbClr val="FFFFFF"/>
                </a:solidFill>
              </a:rPr>
              <a:t>Elements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93CD6-C1E8-4D52-AA52-5E08CD9EA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i="1" dirty="0"/>
              <a:t>An element </a:t>
            </a:r>
            <a:r>
              <a:rPr lang="en-US" sz="2000" dirty="0"/>
              <a:t>usually conveys the </a:t>
            </a:r>
            <a:r>
              <a:rPr lang="en-US" sz="2000" u="sng" dirty="0"/>
              <a:t>meaning</a:t>
            </a:r>
            <a:r>
              <a:rPr lang="en-US" sz="2000" dirty="0"/>
              <a:t> of the text inside</a:t>
            </a:r>
            <a:endParaRPr lang="en-US" sz="2000" u="sng" dirty="0"/>
          </a:p>
          <a:p>
            <a:pPr lvl="1"/>
            <a:r>
              <a:rPr lang="en-US" sz="2000" dirty="0"/>
              <a:t>&lt;p&gt; = paragraph</a:t>
            </a:r>
          </a:p>
          <a:p>
            <a:pPr lvl="1"/>
            <a:r>
              <a:rPr lang="en-US" sz="2000" dirty="0"/>
              <a:t>&lt;h1&gt; = heading 1</a:t>
            </a:r>
            <a:endParaRPr lang="en-US" sz="2000" i="1" dirty="0"/>
          </a:p>
          <a:p>
            <a:r>
              <a:rPr lang="en-US" sz="2000" dirty="0"/>
              <a:t>An </a:t>
            </a:r>
            <a:r>
              <a:rPr lang="en-US" sz="2000" i="1" dirty="0"/>
              <a:t>element</a:t>
            </a:r>
            <a:r>
              <a:rPr lang="en-US" sz="2000" dirty="0"/>
              <a:t> usually has an opening and closing “tag”</a:t>
            </a:r>
          </a:p>
          <a:p>
            <a:pPr lvl="1"/>
            <a:r>
              <a:rPr lang="en-US" sz="2000" dirty="0"/>
              <a:t>&lt;p&gt;This is a paragraph text. &lt;/p&gt; </a:t>
            </a:r>
          </a:p>
          <a:p>
            <a:pPr lvl="1"/>
            <a:r>
              <a:rPr lang="en-US" sz="2000" dirty="0"/>
              <a:t>&lt;h1&gt;This is a heading 1&lt;/h1&gt;</a:t>
            </a:r>
          </a:p>
          <a:p>
            <a:endParaRPr lang="en-US" sz="2000" dirty="0"/>
          </a:p>
        </p:txBody>
      </p:sp>
      <p:pic>
        <p:nvPicPr>
          <p:cNvPr id="6" name="Content Placeholder 5" descr="HTML 5 logo.">
            <a:extLst>
              <a:ext uri="{FF2B5EF4-FFF2-40B4-BE49-F238E27FC236}">
                <a16:creationId xmlns:a16="http://schemas.microsoft.com/office/drawing/2014/main" id="{FBCD60FA-928B-49A1-93E6-3CD3E47D0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135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8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6FB70-ECD0-4ADB-80CC-7AD5D989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HTML </a:t>
            </a:r>
            <a:r>
              <a:rPr lang="en-US" i="1">
                <a:solidFill>
                  <a:srgbClr val="FFFFFF"/>
                </a:solidFill>
              </a:rPr>
              <a:t>Attributes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662B-02BA-4768-AA71-D5B5761E1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An </a:t>
            </a:r>
            <a:r>
              <a:rPr lang="en-US" sz="2400" i="1" dirty="0"/>
              <a:t>attribute </a:t>
            </a:r>
            <a:r>
              <a:rPr lang="en-US" sz="2400" dirty="0"/>
              <a:t>lives inside an </a:t>
            </a:r>
            <a:r>
              <a:rPr lang="en-US" sz="2400" i="1" dirty="0"/>
              <a:t>element</a:t>
            </a:r>
            <a:r>
              <a:rPr lang="en-US" sz="2400" dirty="0"/>
              <a:t> and modifies its content in some way.</a:t>
            </a:r>
          </a:p>
          <a:p>
            <a:pPr lvl="1"/>
            <a:r>
              <a:rPr lang="en-US" dirty="0"/>
              <a:t>&lt;p lang=“it”&gt;Il </a:t>
            </a:r>
            <a:r>
              <a:rPr lang="en-US" dirty="0" err="1"/>
              <a:t>rumore</a:t>
            </a:r>
            <a:r>
              <a:rPr lang="en-US" dirty="0"/>
              <a:t> mi ha </a:t>
            </a:r>
            <a:r>
              <a:rPr lang="en-US" dirty="0" err="1"/>
              <a:t>stupito</a:t>
            </a:r>
            <a:r>
              <a:rPr lang="en-US" dirty="0"/>
              <a:t>.&lt;/p&gt;</a:t>
            </a:r>
          </a:p>
          <a:p>
            <a:pPr lvl="1"/>
            <a:r>
              <a:rPr lang="en-US" dirty="0"/>
              <a:t>The lang </a:t>
            </a:r>
            <a:r>
              <a:rPr lang="en-US" i="1" dirty="0"/>
              <a:t>attribute</a:t>
            </a:r>
            <a:r>
              <a:rPr lang="en-US" dirty="0"/>
              <a:t> declares the language of the paragraph</a:t>
            </a:r>
          </a:p>
          <a:p>
            <a:r>
              <a:rPr lang="en-US" sz="2400" dirty="0"/>
              <a:t>An </a:t>
            </a:r>
            <a:r>
              <a:rPr lang="en-US" sz="2400" i="1" dirty="0"/>
              <a:t>attribute</a:t>
            </a:r>
            <a:r>
              <a:rPr lang="en-US" sz="2400" dirty="0"/>
              <a:t> must have a </a:t>
            </a:r>
            <a:r>
              <a:rPr lang="en-US" sz="2400" i="1" dirty="0"/>
              <a:t>value </a:t>
            </a:r>
            <a:r>
              <a:rPr lang="en-US" sz="2400" dirty="0"/>
              <a:t>in quotes</a:t>
            </a:r>
          </a:p>
          <a:p>
            <a:pPr lvl="1"/>
            <a:r>
              <a:rPr lang="en-US" dirty="0"/>
              <a:t>The “it” </a:t>
            </a:r>
            <a:r>
              <a:rPr lang="en-US" i="1" dirty="0"/>
              <a:t>value</a:t>
            </a:r>
            <a:r>
              <a:rPr lang="en-US" dirty="0"/>
              <a:t> declares that the language is Italian.</a:t>
            </a:r>
            <a:endParaRPr lang="en-US" i="1" dirty="0"/>
          </a:p>
          <a:p>
            <a:endParaRPr lang="en-US" sz="2000" dirty="0"/>
          </a:p>
        </p:txBody>
      </p:sp>
      <p:pic>
        <p:nvPicPr>
          <p:cNvPr id="6" name="Content Placeholder 5" descr="HTML 5 logo.">
            <a:extLst>
              <a:ext uri="{FF2B5EF4-FFF2-40B4-BE49-F238E27FC236}">
                <a16:creationId xmlns:a16="http://schemas.microsoft.com/office/drawing/2014/main" id="{A5516161-A6CC-451F-B384-F2F5CADB35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135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0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1684</Words>
  <Application>Microsoft Office PowerPoint</Application>
  <PresentationFormat>Widescreen</PresentationFormat>
  <Paragraphs>285</Paragraphs>
  <Slides>42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Rounded MT Bold</vt:lpstr>
      <vt:lpstr>Calibri</vt:lpstr>
      <vt:lpstr>Calibri Light</vt:lpstr>
      <vt:lpstr>Courier Std</vt:lpstr>
      <vt:lpstr>Times New Roman</vt:lpstr>
      <vt:lpstr>Office Theme</vt:lpstr>
      <vt:lpstr>Accessing Higher Ground Virtual Conference</vt:lpstr>
      <vt:lpstr>Presenter:</vt:lpstr>
      <vt:lpstr>Preliminary</vt:lpstr>
      <vt:lpstr>My Interest in HTML</vt:lpstr>
      <vt:lpstr>Why are you interested in HTML?</vt:lpstr>
      <vt:lpstr>HTML  at UC Berkeley</vt:lpstr>
      <vt:lpstr>HTML Basic Components</vt:lpstr>
      <vt:lpstr>HTML Elements</vt:lpstr>
      <vt:lpstr>HTML Attributes</vt:lpstr>
      <vt:lpstr>HTML Page Layout </vt:lpstr>
      <vt:lpstr>What HTML Features are Essential for Accessibility?</vt:lpstr>
      <vt:lpstr>Accessible HTML</vt:lpstr>
      <vt:lpstr>How Is HTML Better?</vt:lpstr>
      <vt:lpstr>What Barriers Have You Encountered in Creating HTML?</vt:lpstr>
      <vt:lpstr>Word to HTML</vt:lpstr>
      <vt:lpstr>What Tools Do We Use?</vt:lpstr>
      <vt:lpstr>What is Our Workflow for HTML documents?</vt:lpstr>
      <vt:lpstr>Do You Use the Command Line Interface (CLI)?</vt:lpstr>
      <vt:lpstr>Folder Setup</vt:lpstr>
      <vt:lpstr>Task 1: Create an HTML File</vt:lpstr>
      <vt:lpstr>Script Output</vt:lpstr>
      <vt:lpstr>Task 2:  Use WAVE</vt:lpstr>
      <vt:lpstr>Break</vt:lpstr>
      <vt:lpstr>What Tools do you Use to Create HTML?</vt:lpstr>
      <vt:lpstr>Pandoc HTML Output - Limitations</vt:lpstr>
      <vt:lpstr>A Path Forward…</vt:lpstr>
      <vt:lpstr>MS Word “Tags” Examples</vt:lpstr>
      <vt:lpstr>Task 3:  Add Tags to DOCX</vt:lpstr>
      <vt:lpstr>What Tools Do You Use for Quality Control?</vt:lpstr>
      <vt:lpstr>Standard.css</vt:lpstr>
      <vt:lpstr>Visual Check - Math</vt:lpstr>
      <vt:lpstr>Task 4:  Checking Line Numbers</vt:lpstr>
      <vt:lpstr>Multiple Languages</vt:lpstr>
      <vt:lpstr>Task 5: Tagging a Secondary Language</vt:lpstr>
      <vt:lpstr>What HTML Features are the most time consuming to edit?</vt:lpstr>
      <vt:lpstr>Tables</vt:lpstr>
      <vt:lpstr>Task 6: Marking a Complex Table</vt:lpstr>
      <vt:lpstr>Extended Descriptions</vt:lpstr>
      <vt:lpstr>Task 7: Extended Descriptions</vt:lpstr>
      <vt:lpstr>Validate HTML Script</vt:lpstr>
      <vt:lpstr>Task 6: Edit HTML and Check for Validity</vt:lpstr>
      <vt:lpstr>HTML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Higher Ground Virtual Conference</dc:title>
  <dc:creator>joseph Polizzotto</dc:creator>
  <cp:lastModifiedBy>joseph Polizzotto</cp:lastModifiedBy>
  <cp:revision>19</cp:revision>
  <dcterms:created xsi:type="dcterms:W3CDTF">2020-11-03T21:24:51Z</dcterms:created>
  <dcterms:modified xsi:type="dcterms:W3CDTF">2020-11-13T17:50:55Z</dcterms:modified>
</cp:coreProperties>
</file>