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24.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Lst>
  <p:sldSz cy="5143500" cx="9144000"/>
  <p:notesSz cx="6858000" cy="9144000"/>
  <p:embeddedFontLst>
    <p:embeddedFont>
      <p:font typeface="Quattrocento Sans"/>
      <p:regular r:id="rId30"/>
      <p:bold r:id="rId31"/>
      <p:italic r:id="rId32"/>
      <p:boldItalic r:id="rId3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font" Target="fonts/QuattrocentoSans-bold.fntdata"/><Relationship Id="rId30" Type="http://schemas.openxmlformats.org/officeDocument/2006/relationships/font" Target="fonts/QuattrocentoSans-regular.fntdata"/><Relationship Id="rId11" Type="http://schemas.openxmlformats.org/officeDocument/2006/relationships/slide" Target="slides/slide6.xml"/><Relationship Id="rId33" Type="http://schemas.openxmlformats.org/officeDocument/2006/relationships/font" Target="fonts/QuattrocentoSans-boldItalic.fntdata"/><Relationship Id="rId10" Type="http://schemas.openxmlformats.org/officeDocument/2006/relationships/slide" Target="slides/slide5.xml"/><Relationship Id="rId32" Type="http://schemas.openxmlformats.org/officeDocument/2006/relationships/font" Target="fonts/QuattrocentoSans-italic.fntdata"/><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smashingmagazine.com/2018/03/using-ethics-in-web-design/" TargetMode="Externa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principles.green/"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38000"/>
              </a:lnSpc>
              <a:spcBef>
                <a:spcPts val="0"/>
              </a:spcBef>
              <a:spcAft>
                <a:spcPts val="0"/>
              </a:spcAft>
              <a:buClr>
                <a:schemeClr val="dk1"/>
              </a:buClr>
              <a:buSzPts val="1100"/>
              <a:buFont typeface="Arial"/>
              <a:buNone/>
            </a:pPr>
            <a:r>
              <a:rPr lang="en"/>
              <a:t>Good day, folks. My name is Amy Drayer, I use she/her/hers pronouns. I am a web developer for the University of Minnesota.</a:t>
            </a:r>
            <a:endParaRPr/>
          </a:p>
          <a:p>
            <a:pPr indent="0" lvl="0" marL="0" rtl="0" algn="l">
              <a:lnSpc>
                <a:spcPct val="115000"/>
              </a:lnSpc>
              <a:spcBef>
                <a:spcPts val="0"/>
              </a:spcBef>
              <a:spcAft>
                <a:spcPts val="0"/>
              </a:spcAft>
              <a:buClr>
                <a:schemeClr val="dk1"/>
              </a:buClr>
              <a:buSzPts val="1100"/>
              <a:buFont typeface="Arial"/>
              <a:buNone/>
            </a:pPr>
            <a:r>
              <a:t/>
            </a:r>
            <a:endParaRPr/>
          </a:p>
          <a:p>
            <a:pPr indent="0" lvl="0" marL="0" rtl="0" algn="l">
              <a:lnSpc>
                <a:spcPct val="138000"/>
              </a:lnSpc>
              <a:spcBef>
                <a:spcPts val="0"/>
              </a:spcBef>
              <a:spcAft>
                <a:spcPts val="0"/>
              </a:spcAft>
              <a:buClr>
                <a:schemeClr val="dk1"/>
              </a:buClr>
              <a:buSzPts val="1100"/>
              <a:buFont typeface="Arial"/>
              <a:buNone/>
            </a:pPr>
            <a:r>
              <a:rPr lang="en"/>
              <a:t>I’ve had the privilege to work on many projects: IT solutions for faculty, library and IT solutions for the U.S. Army, an online library catalog from scratch, and now a design system to create shared guidance for web work.</a:t>
            </a:r>
            <a:endParaRPr/>
          </a:p>
          <a:p>
            <a:pPr indent="0" lvl="0" marL="0" rtl="0" algn="l">
              <a:lnSpc>
                <a:spcPct val="115000"/>
              </a:lnSpc>
              <a:spcBef>
                <a:spcPts val="0"/>
              </a:spcBef>
              <a:spcAft>
                <a:spcPts val="0"/>
              </a:spcAft>
              <a:buClr>
                <a:schemeClr val="dk1"/>
              </a:buClr>
              <a:buSzPts val="1100"/>
              <a:buFont typeface="Arial"/>
              <a:buNone/>
            </a:pPr>
            <a:r>
              <a:t/>
            </a:r>
            <a:endParaRPr/>
          </a:p>
          <a:p>
            <a:pPr indent="0" lvl="0" marL="0" rtl="0" algn="l">
              <a:lnSpc>
                <a:spcPct val="138000"/>
              </a:lnSpc>
              <a:spcBef>
                <a:spcPts val="0"/>
              </a:spcBef>
              <a:spcAft>
                <a:spcPts val="0"/>
              </a:spcAft>
              <a:buNone/>
            </a:pPr>
            <a:r>
              <a:rPr lang="en"/>
              <a:t>This is all to say I’ve had a few opportunities to consider principles in ethical web design.</a:t>
            </a:r>
            <a:endParaRPr/>
          </a:p>
          <a:p>
            <a:pPr indent="0" lvl="0" marL="0" rtl="0" algn="l">
              <a:lnSpc>
                <a:spcPct val="138000"/>
              </a:lnSpc>
              <a:spcBef>
                <a:spcPts val="0"/>
              </a:spcBef>
              <a:spcAft>
                <a:spcPts val="0"/>
              </a:spcAft>
              <a:buNone/>
            </a:pPr>
            <a:r>
              <a:t/>
            </a:r>
            <a:endParaRPr/>
          </a:p>
          <a:p>
            <a:pPr indent="0" lvl="0" marL="0" rtl="0" algn="l">
              <a:lnSpc>
                <a:spcPct val="138000"/>
              </a:lnSpc>
              <a:spcBef>
                <a:spcPts val="0"/>
              </a:spcBef>
              <a:spcAft>
                <a:spcPts val="0"/>
              </a:spcAft>
              <a:buNone/>
            </a:pPr>
            <a:r>
              <a:t/>
            </a:r>
            <a:endParaRPr/>
          </a:p>
          <a:p>
            <a:pPr indent="0" lvl="0" marL="0" rtl="0" algn="l">
              <a:lnSpc>
                <a:spcPct val="138000"/>
              </a:lnSpc>
              <a:spcBef>
                <a:spcPts val="0"/>
              </a:spcBef>
              <a:spcAft>
                <a:spcPts val="0"/>
              </a:spcAft>
              <a:buNone/>
            </a:pPr>
            <a:r>
              <a:rPr lang="en"/>
              <a:t>OLD</a:t>
            </a:r>
            <a:endParaRPr>
              <a:solidFill>
                <a:schemeClr val="dk1"/>
              </a:solidFill>
            </a:endParaRPr>
          </a:p>
          <a:p>
            <a:pPr indent="0" lvl="0" marL="0" rtl="0" algn="l">
              <a:lnSpc>
                <a:spcPct val="138000"/>
              </a:lnSpc>
              <a:spcBef>
                <a:spcPts val="0"/>
              </a:spcBef>
              <a:spcAft>
                <a:spcPts val="0"/>
              </a:spcAft>
              <a:buNone/>
            </a:pPr>
            <a:r>
              <a:rPr lang="en">
                <a:solidFill>
                  <a:schemeClr val="dk1"/>
                </a:solidFill>
              </a:rPr>
              <a:t>In school I worked for a University unit that was accessibility-aware and provided academic IT solutions to faculty. I’ve spent five years in libraries and IT with the U.S. Army, where security and privacy were critical. I helped build a library web catalog from scratch focusing on patrons rather than following the traditional library business model. And now I’m working on a design system to create shared guidance for web work.</a:t>
            </a:r>
            <a:endParaRPr>
              <a:solidFill>
                <a:schemeClr val="dk1"/>
              </a:solidFill>
            </a:endParaRPr>
          </a:p>
          <a:p>
            <a:pPr indent="0" lvl="0" marL="0" rtl="0" algn="l">
              <a:lnSpc>
                <a:spcPct val="138000"/>
              </a:lnSpc>
              <a:spcBef>
                <a:spcPts val="0"/>
              </a:spcBef>
              <a:spcAft>
                <a:spcPts val="0"/>
              </a:spcAft>
              <a:buClr>
                <a:schemeClr val="dk1"/>
              </a:buClr>
              <a:buSzPts val="1100"/>
              <a:buFont typeface="Arial"/>
              <a:buNone/>
            </a:pPr>
            <a:r>
              <a:rPr lang="en">
                <a:solidFill>
                  <a:schemeClr val="dk1"/>
                </a:solidFill>
              </a:rPr>
              <a:t>This is all to say I’ve had my share of experience organizing information in a digital environment with opportunities to consider principles in ethical web design.</a:t>
            </a:r>
            <a:endParaRPr>
              <a:solidFill>
                <a:schemeClr val="dk1"/>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536c967269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536c96726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chemeClr val="dk1"/>
                </a:solidFill>
              </a:rPr>
              <a:t>Trustful</a:t>
            </a:r>
            <a:r>
              <a:rPr lang="en">
                <a:solidFill>
                  <a:schemeClr val="dk1"/>
                </a:solidFill>
              </a:rPr>
              <a:t>. </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lang="en">
                <a:solidFill>
                  <a:schemeClr val="dk1"/>
                </a:solidFill>
              </a:rPr>
              <a:t>[click] Safe, secure, private. These are 3 tenets that users expect, and which are often exploited. </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lang="en">
                <a:solidFill>
                  <a:schemeClr val="dk1"/>
                </a:solidFill>
              </a:rPr>
              <a:t>We have a responsibility to provide these tenets in our systems and services to the best of our capacity and be transparent where we cannot. </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lang="en">
                <a:solidFill>
                  <a:schemeClr val="dk1"/>
                </a:solidFill>
              </a:rPr>
              <a:t>[click] Promote personal data ownership.</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lang="en">
                <a:solidFill>
                  <a:schemeClr val="dk1"/>
                </a:solidFill>
              </a:rPr>
              <a:t>* </a:t>
            </a:r>
            <a:r>
              <a:rPr lang="en">
                <a:solidFill>
                  <a:schemeClr val="dk1"/>
                </a:solidFill>
              </a:rPr>
              <a:t>Nishant Bhajaria on Security, Privacy, and Ethics: https://www.infoq.com/podcasts/security-privacy-ethics/ </a:t>
            </a:r>
            <a:endParaRPr>
              <a:solidFill>
                <a:schemeClr val="dk1"/>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536c967269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536c967269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chemeClr val="dk1"/>
                </a:solidFill>
              </a:rPr>
              <a:t>Truthful</a:t>
            </a:r>
            <a:r>
              <a:rPr lang="en">
                <a:solidFill>
                  <a:schemeClr val="dk1"/>
                </a:solidFill>
              </a:rPr>
              <a:t>.</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lang="en">
                <a:solidFill>
                  <a:schemeClr val="dk1"/>
                </a:solidFill>
              </a:rPr>
              <a:t>Accuracy, and clearly separating and identifying fact from opinion. </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lang="en">
                <a:solidFill>
                  <a:schemeClr val="dk1"/>
                </a:solidFill>
              </a:rPr>
              <a:t>[click] Fight disinformation, the act of intentionally deceiving. Disinformation or misrepresentation can also happen through algorithm biasing, presenting no alternate or opposing perspectives in results. </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lang="en">
                <a:solidFill>
                  <a:schemeClr val="dk1"/>
                </a:solidFill>
              </a:rPr>
              <a:t>[click] Promote fairness and use non-biased language.</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536c967269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536c967269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chemeClr val="dk1"/>
                </a:solidFill>
              </a:rPr>
              <a:t>Universal</a:t>
            </a:r>
            <a:r>
              <a:rPr lang="en">
                <a:solidFill>
                  <a:schemeClr val="dk1"/>
                </a:solidFill>
              </a:rPr>
              <a:t>. </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lang="en">
                <a:solidFill>
                  <a:schemeClr val="dk1"/>
                </a:solidFill>
              </a:rPr>
              <a:t>[click] Avoid building to one way of doing or being. Build to be understandable and simple, and in a way that allows us to be human and make errors. </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lang="en">
                <a:solidFill>
                  <a:schemeClr val="dk1"/>
                </a:solidFill>
              </a:rPr>
              <a:t>The 7 principles defined in universal design are equitable use, flexibility in use, simple and intuitive use, perceptible use, tolerance for error, low physical effort, and the size and space for approach and use. These do translate to the web and can be found in some WCAG criteria.</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lang="en">
                <a:solidFill>
                  <a:schemeClr val="dk1"/>
                </a:solidFill>
              </a:rPr>
              <a:t>OLD</a:t>
            </a:r>
            <a:endParaRPr>
              <a:solidFill>
                <a:schemeClr val="dk1"/>
              </a:solidFill>
            </a:endParaRPr>
          </a:p>
          <a:p>
            <a:pPr indent="0" lvl="0" marL="0" rtl="0" algn="l">
              <a:spcBef>
                <a:spcPts val="0"/>
              </a:spcBef>
              <a:spcAft>
                <a:spcPts val="0"/>
              </a:spcAft>
              <a:buNone/>
            </a:pPr>
            <a:r>
              <a:rPr lang="en">
                <a:solidFill>
                  <a:schemeClr val="dk1"/>
                </a:solidFill>
              </a:rPr>
              <a:t>The 7 principles of Universal Design were developed by a working group of architects, product designers, engineers, and environmental design researchers led by Ronald Mace in 1997, and those architecture-oriented principles translate to information architecting on the web. </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lang="en">
                <a:solidFill>
                  <a:schemeClr val="dk1"/>
                </a:solidFill>
              </a:rPr>
              <a:t>* Ronald Mace Universal Design Principles: </a:t>
            </a:r>
            <a:r>
              <a:rPr lang="en">
                <a:solidFill>
                  <a:schemeClr val="dk1"/>
                </a:solidFill>
              </a:rPr>
              <a:t>https://projects.ncsu.edu/ncsu/design/cud/about_ud/udprinciples.htm</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t/>
            </a:r>
            <a:endParaRPr>
              <a:solidFill>
                <a:schemeClr val="dk1"/>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5351739145_0_20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5351739145_0_2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Defining these</a:t>
            </a:r>
            <a:r>
              <a:rPr lang="en"/>
              <a:t> principles is an organic ongoing process as we explore and better understand the practicalities and ethics we consider in practice.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Here’s a question for you, please share your thoughts in the chat. Looking at [click] this list, would you suggest any changes, additions, or removals? Any of these seem redundant or unclear? I’ll give you a moment to type.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Thank you for your thoughts, please continue to share your ideas if you have them. So, as we’ve been building out designs and thinking intentionally about these principles, I’ve started to notice some overlaps. I’ll share a few next.</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g536c967269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4" name="Google Shape;134;g536c967269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38000"/>
              </a:lnSpc>
              <a:spcBef>
                <a:spcPts val="0"/>
              </a:spcBef>
              <a:spcAft>
                <a:spcPts val="0"/>
              </a:spcAft>
              <a:buClr>
                <a:schemeClr val="dk1"/>
              </a:buClr>
              <a:buSzPts val="1100"/>
              <a:buFont typeface="Arial"/>
              <a:buNone/>
            </a:pPr>
            <a:r>
              <a:rPr lang="en">
                <a:solidFill>
                  <a:schemeClr val="dk1"/>
                </a:solidFill>
              </a:rPr>
              <a:t>Elegant accessibility.</a:t>
            </a:r>
            <a:endParaRPr>
              <a:solidFill>
                <a:schemeClr val="dk1"/>
              </a:solidFill>
            </a:endParaRPr>
          </a:p>
          <a:p>
            <a:pPr indent="0" lvl="0" marL="0" rtl="0" algn="l">
              <a:lnSpc>
                <a:spcPct val="138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38000"/>
              </a:lnSpc>
              <a:spcBef>
                <a:spcPts val="0"/>
              </a:spcBef>
              <a:spcAft>
                <a:spcPts val="0"/>
              </a:spcAft>
              <a:buClr>
                <a:schemeClr val="dk1"/>
              </a:buClr>
              <a:buSzPts val="1100"/>
              <a:buFont typeface="Arial"/>
              <a:buNone/>
            </a:pPr>
            <a:r>
              <a:rPr lang="en">
                <a:solidFill>
                  <a:schemeClr val="dk1"/>
                </a:solidFill>
              </a:rPr>
              <a:t>This was an idea I heard from Dafydd Henke-Reed’s Inclusive Design 24 presentation by the same name, as well as Aaron Gustafson’s Performance as User Experience from An Event Apart in 2017.</a:t>
            </a:r>
            <a:endParaRPr>
              <a:solidFill>
                <a:schemeClr val="dk1"/>
              </a:solidFill>
            </a:endParaRPr>
          </a:p>
          <a:p>
            <a:pPr indent="0" lvl="0" marL="0" rtl="0" algn="l">
              <a:lnSpc>
                <a:spcPct val="138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38000"/>
              </a:lnSpc>
              <a:spcBef>
                <a:spcPts val="0"/>
              </a:spcBef>
              <a:spcAft>
                <a:spcPts val="0"/>
              </a:spcAft>
              <a:buClr>
                <a:schemeClr val="dk1"/>
              </a:buClr>
              <a:buSzPts val="1100"/>
              <a:buFont typeface="Arial"/>
              <a:buNone/>
            </a:pPr>
            <a:r>
              <a:rPr lang="en">
                <a:solidFill>
                  <a:schemeClr val="dk1"/>
                </a:solidFill>
              </a:rPr>
              <a:t>In a nutshell, elegant accessibility means using [click] semantic HTML.</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38000"/>
              </a:lnSpc>
              <a:spcBef>
                <a:spcPts val="0"/>
              </a:spcBef>
              <a:spcAft>
                <a:spcPts val="0"/>
              </a:spcAft>
              <a:buClr>
                <a:schemeClr val="dk1"/>
              </a:buClr>
              <a:buSzPts val="1100"/>
              <a:buFont typeface="Arial"/>
              <a:buNone/>
            </a:pPr>
            <a:r>
              <a:rPr lang="en">
                <a:solidFill>
                  <a:schemeClr val="dk1"/>
                </a:solidFill>
              </a:rPr>
              <a:t>Does anyone know how many HTML elements exist? About 120. How many do you know and use? Widely-known secret here. Native HTML has functionality baked in. </a:t>
            </a:r>
            <a:endParaRPr>
              <a:solidFill>
                <a:schemeClr val="dk1"/>
              </a:solidFill>
            </a:endParaRPr>
          </a:p>
          <a:p>
            <a:pPr indent="0" lvl="0" marL="0" rtl="0" algn="l">
              <a:lnSpc>
                <a:spcPct val="138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38000"/>
              </a:lnSpc>
              <a:spcBef>
                <a:spcPts val="0"/>
              </a:spcBef>
              <a:spcAft>
                <a:spcPts val="0"/>
              </a:spcAft>
              <a:buClr>
                <a:schemeClr val="dk1"/>
              </a:buClr>
              <a:buSzPts val="1100"/>
              <a:buFont typeface="Arial"/>
              <a:buNone/>
            </a:pPr>
            <a:r>
              <a:rPr lang="en">
                <a:solidFill>
                  <a:schemeClr val="dk1"/>
                </a:solidFill>
              </a:rPr>
              <a:t>Functionality that includes... [click] accessibility. Such as heading elements (h1, h2, h3, etc), which provides document outline and navigation to jump through the content that improves accessibility, by default. Leonie Watson, in a presentation for You Gotta Love Front End in 2016, described building a custom link using a &lt;span&gt; element as needing 80% more code than using the native HTML anchor element because you had to recreate the functionality and styles.</a:t>
            </a:r>
            <a:endParaRPr>
              <a:solidFill>
                <a:schemeClr val="dk1"/>
              </a:solidFill>
            </a:endParaRPr>
          </a:p>
          <a:p>
            <a:pPr indent="0" lvl="0" marL="0" rtl="0" algn="l">
              <a:lnSpc>
                <a:spcPct val="138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38000"/>
              </a:lnSpc>
              <a:spcBef>
                <a:spcPts val="0"/>
              </a:spcBef>
              <a:spcAft>
                <a:spcPts val="0"/>
              </a:spcAft>
              <a:buClr>
                <a:schemeClr val="dk1"/>
              </a:buClr>
              <a:buSzPts val="1100"/>
              <a:buFont typeface="Arial"/>
              <a:buNone/>
            </a:pPr>
            <a:r>
              <a:rPr lang="en">
                <a:solidFill>
                  <a:schemeClr val="dk1"/>
                </a:solidFill>
              </a:rPr>
              <a:t>Using elements with baked in functionality reduces overall complexity. So, [click] less code. </a:t>
            </a:r>
            <a:r>
              <a:rPr lang="en"/>
              <a:t>Also, CSS has come a long way. We don’t need to reference everything by an ID or by a class anymore. If you’re using semantic HTML, you’ll have more unique things to point at. You’ll need less CSS and less javascript.</a:t>
            </a:r>
            <a:endParaRPr/>
          </a:p>
          <a:p>
            <a:pPr indent="0" lvl="0" marL="0" rtl="0" algn="l">
              <a:lnSpc>
                <a:spcPct val="138000"/>
              </a:lnSpc>
              <a:spcBef>
                <a:spcPts val="0"/>
              </a:spcBef>
              <a:spcAft>
                <a:spcPts val="0"/>
              </a:spcAft>
              <a:buClr>
                <a:schemeClr val="dk1"/>
              </a:buClr>
              <a:buSzPts val="1100"/>
              <a:buFont typeface="Arial"/>
              <a:buNone/>
            </a:pPr>
            <a:r>
              <a:t/>
            </a:r>
            <a:endParaRPr/>
          </a:p>
          <a:p>
            <a:pPr indent="0" lvl="0" marL="0" rtl="0" algn="l">
              <a:lnSpc>
                <a:spcPct val="138000"/>
              </a:lnSpc>
              <a:spcBef>
                <a:spcPts val="0"/>
              </a:spcBef>
              <a:spcAft>
                <a:spcPts val="0"/>
              </a:spcAft>
              <a:buClr>
                <a:schemeClr val="dk1"/>
              </a:buClr>
              <a:buSzPts val="1100"/>
              <a:buFont typeface="Arial"/>
              <a:buNone/>
            </a:pPr>
            <a:r>
              <a:rPr lang="en"/>
              <a:t>And, of course, by using less code, the web page uses [click] less energy. Each bit requires electricity to exist. In UTF-8 encoding, one character can take 8 to 32 bits, or 1 to 4 bytes. </a:t>
            </a:r>
            <a:r>
              <a:rPr lang="en">
                <a:solidFill>
                  <a:schemeClr val="dk1"/>
                </a:solidFill>
              </a:rPr>
              <a:t>Less code will require less electricity to exist, on a server and for delivery.</a:t>
            </a:r>
            <a:endParaRPr/>
          </a:p>
          <a:p>
            <a:pPr indent="0" lvl="0" marL="0" rtl="0" algn="l">
              <a:lnSpc>
                <a:spcPct val="138000"/>
              </a:lnSpc>
              <a:spcBef>
                <a:spcPts val="0"/>
              </a:spcBef>
              <a:spcAft>
                <a:spcPts val="0"/>
              </a:spcAft>
              <a:buClr>
                <a:schemeClr val="dk1"/>
              </a:buClr>
              <a:buSzPts val="1100"/>
              <a:buFont typeface="Arial"/>
              <a:buNone/>
            </a:pPr>
            <a:r>
              <a:t/>
            </a:r>
            <a:endParaRPr/>
          </a:p>
          <a:p>
            <a:pPr indent="0" lvl="0" marL="0" rtl="0" algn="l">
              <a:lnSpc>
                <a:spcPct val="138000"/>
              </a:lnSpc>
              <a:spcBef>
                <a:spcPts val="0"/>
              </a:spcBef>
              <a:spcAft>
                <a:spcPts val="0"/>
              </a:spcAft>
              <a:buClr>
                <a:schemeClr val="dk1"/>
              </a:buClr>
              <a:buSzPts val="1100"/>
              <a:buFont typeface="Arial"/>
              <a:buNone/>
            </a:pPr>
            <a:r>
              <a:rPr lang="en"/>
              <a:t>Web pages with less code are smaller, faster, could use fewer resources, and are more sustainable, both to maintain as well as for the planet.</a:t>
            </a:r>
            <a:endParaRPr/>
          </a:p>
          <a:p>
            <a:pPr indent="0" lvl="0" marL="0" rtl="0" algn="l">
              <a:lnSpc>
                <a:spcPct val="138000"/>
              </a:lnSpc>
              <a:spcBef>
                <a:spcPts val="0"/>
              </a:spcBef>
              <a:spcAft>
                <a:spcPts val="0"/>
              </a:spcAft>
              <a:buClr>
                <a:schemeClr val="dk1"/>
              </a:buClr>
              <a:buSzPts val="1100"/>
              <a:buFont typeface="Arial"/>
              <a:buNone/>
            </a:pPr>
            <a:r>
              <a:t/>
            </a:r>
            <a:endParaRPr/>
          </a:p>
          <a:p>
            <a:pPr indent="0" lvl="0" marL="0" rtl="0" algn="l">
              <a:lnSpc>
                <a:spcPct val="138000"/>
              </a:lnSpc>
              <a:spcBef>
                <a:spcPts val="0"/>
              </a:spcBef>
              <a:spcAft>
                <a:spcPts val="0"/>
              </a:spcAft>
              <a:buNone/>
            </a:pPr>
            <a:r>
              <a:rPr lang="en"/>
              <a:t>* Developer’s Guide to Accessibility Mechanics by Leonie Watson, building a custom anchor: https://youtu.be/qi0tY60Hd6M?t=397</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g9d153d08b1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9d153d08b1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38000"/>
              </a:lnSpc>
              <a:spcBef>
                <a:spcPts val="0"/>
              </a:spcBef>
              <a:spcAft>
                <a:spcPts val="0"/>
              </a:spcAft>
              <a:buClr>
                <a:schemeClr val="dk1"/>
              </a:buClr>
              <a:buSzPts val="1100"/>
              <a:buFont typeface="Arial"/>
              <a:buNone/>
            </a:pPr>
            <a:r>
              <a:rPr lang="en">
                <a:solidFill>
                  <a:schemeClr val="dk1"/>
                </a:solidFill>
              </a:rPr>
              <a:t>Readable content</a:t>
            </a:r>
            <a:r>
              <a:rPr lang="en">
                <a:solidFill>
                  <a:schemeClr val="dk1"/>
                </a:solidFill>
              </a:rPr>
              <a:t>.</a:t>
            </a:r>
            <a:endParaRPr>
              <a:solidFill>
                <a:schemeClr val="dk1"/>
              </a:solidFill>
            </a:endParaRPr>
          </a:p>
          <a:p>
            <a:pPr indent="0" lvl="0" marL="0" rtl="0" algn="l">
              <a:lnSpc>
                <a:spcPct val="138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38000"/>
              </a:lnSpc>
              <a:spcBef>
                <a:spcPts val="0"/>
              </a:spcBef>
              <a:spcAft>
                <a:spcPts val="0"/>
              </a:spcAft>
              <a:buNone/>
            </a:pPr>
            <a:r>
              <a:rPr lang="en">
                <a:solidFill>
                  <a:schemeClr val="dk1"/>
                </a:solidFill>
              </a:rPr>
              <a:t>Let’s turn from code to content. We want people to read our content (in most scenarios). In order to have readable content, experts recommend aiming for 7th or 8th grade reading levels. Use shorter words, put more time into wordsmithing, and utilize space and content chunking. Writing content isn’t so hard, writing readable content is challenging.</a:t>
            </a:r>
            <a:endParaRPr>
              <a:solidFill>
                <a:schemeClr val="dk1"/>
              </a:solidFill>
            </a:endParaRPr>
          </a:p>
          <a:p>
            <a:pPr indent="0" lvl="0" marL="0" rtl="0" algn="l">
              <a:lnSpc>
                <a:spcPct val="138000"/>
              </a:lnSpc>
              <a:spcBef>
                <a:spcPts val="0"/>
              </a:spcBef>
              <a:spcAft>
                <a:spcPts val="0"/>
              </a:spcAft>
              <a:buNone/>
            </a:pPr>
            <a:r>
              <a:t/>
            </a:r>
            <a:endParaRPr>
              <a:solidFill>
                <a:schemeClr val="dk1"/>
              </a:solidFill>
            </a:endParaRPr>
          </a:p>
          <a:p>
            <a:pPr indent="0" lvl="0" marL="0" rtl="0" algn="l">
              <a:lnSpc>
                <a:spcPct val="138000"/>
              </a:lnSpc>
              <a:spcBef>
                <a:spcPts val="0"/>
              </a:spcBef>
              <a:spcAft>
                <a:spcPts val="0"/>
              </a:spcAft>
              <a:buNone/>
            </a:pPr>
            <a:r>
              <a:rPr lang="en">
                <a:solidFill>
                  <a:schemeClr val="dk1"/>
                </a:solidFill>
              </a:rPr>
              <a:t>By writing for readability, we’re making the content more accessible to everyone, but especially to folks with [click] cognitive and learning disabilities.</a:t>
            </a:r>
            <a:endParaRPr>
              <a:solidFill>
                <a:schemeClr val="dk1"/>
              </a:solidFill>
            </a:endParaRPr>
          </a:p>
          <a:p>
            <a:pPr indent="0" lvl="0" marL="0" rtl="0" algn="l">
              <a:lnSpc>
                <a:spcPct val="138000"/>
              </a:lnSpc>
              <a:spcBef>
                <a:spcPts val="0"/>
              </a:spcBef>
              <a:spcAft>
                <a:spcPts val="0"/>
              </a:spcAft>
              <a:buNone/>
            </a:pPr>
            <a:r>
              <a:t/>
            </a:r>
            <a:endParaRPr>
              <a:solidFill>
                <a:schemeClr val="dk1"/>
              </a:solidFill>
            </a:endParaRPr>
          </a:p>
          <a:p>
            <a:pPr indent="0" lvl="0" marL="0" rtl="0" algn="l">
              <a:lnSpc>
                <a:spcPct val="138000"/>
              </a:lnSpc>
              <a:spcBef>
                <a:spcPts val="0"/>
              </a:spcBef>
              <a:spcAft>
                <a:spcPts val="0"/>
              </a:spcAft>
              <a:buNone/>
            </a:pPr>
            <a:r>
              <a:rPr lang="en">
                <a:solidFill>
                  <a:schemeClr val="dk1"/>
                </a:solidFill>
              </a:rPr>
              <a:t>We’re [click] mindful of people’s time and attention by writing fewer and smaller words. </a:t>
            </a:r>
            <a:r>
              <a:rPr i="1" lang="en">
                <a:solidFill>
                  <a:schemeClr val="dk1"/>
                </a:solidFill>
              </a:rPr>
              <a:t>We’re</a:t>
            </a:r>
            <a:r>
              <a:rPr lang="en">
                <a:solidFill>
                  <a:schemeClr val="dk1"/>
                </a:solidFill>
              </a:rPr>
              <a:t> taking the time instead to distill </a:t>
            </a:r>
            <a:r>
              <a:rPr i="1" lang="en">
                <a:solidFill>
                  <a:schemeClr val="dk1"/>
                </a:solidFill>
              </a:rPr>
              <a:t>our</a:t>
            </a:r>
            <a:r>
              <a:rPr lang="en">
                <a:solidFill>
                  <a:schemeClr val="dk1"/>
                </a:solidFill>
              </a:rPr>
              <a:t> message so our </a:t>
            </a:r>
            <a:r>
              <a:rPr i="1" lang="en">
                <a:solidFill>
                  <a:schemeClr val="dk1"/>
                </a:solidFill>
              </a:rPr>
              <a:t>readers</a:t>
            </a:r>
            <a:r>
              <a:rPr lang="en">
                <a:solidFill>
                  <a:schemeClr val="dk1"/>
                </a:solidFill>
              </a:rPr>
              <a:t> don’t need to use </a:t>
            </a:r>
            <a:r>
              <a:rPr i="1" lang="en">
                <a:solidFill>
                  <a:schemeClr val="dk1"/>
                </a:solidFill>
              </a:rPr>
              <a:t>their</a:t>
            </a:r>
            <a:r>
              <a:rPr lang="en">
                <a:solidFill>
                  <a:schemeClr val="dk1"/>
                </a:solidFill>
              </a:rPr>
              <a:t> time doing so.</a:t>
            </a:r>
            <a:endParaRPr>
              <a:solidFill>
                <a:schemeClr val="dk1"/>
              </a:solidFill>
            </a:endParaRPr>
          </a:p>
          <a:p>
            <a:pPr indent="0" lvl="0" marL="0" rtl="0" algn="l">
              <a:lnSpc>
                <a:spcPct val="138000"/>
              </a:lnSpc>
              <a:spcBef>
                <a:spcPts val="0"/>
              </a:spcBef>
              <a:spcAft>
                <a:spcPts val="0"/>
              </a:spcAft>
              <a:buNone/>
            </a:pPr>
            <a:r>
              <a:t/>
            </a:r>
            <a:endParaRPr>
              <a:solidFill>
                <a:schemeClr val="dk1"/>
              </a:solidFill>
            </a:endParaRPr>
          </a:p>
          <a:p>
            <a:pPr indent="0" lvl="0" marL="0" rtl="0" algn="l">
              <a:lnSpc>
                <a:spcPct val="138000"/>
              </a:lnSpc>
              <a:spcBef>
                <a:spcPts val="0"/>
              </a:spcBef>
              <a:spcAft>
                <a:spcPts val="0"/>
              </a:spcAft>
              <a:buNone/>
            </a:pPr>
            <a:r>
              <a:rPr lang="en">
                <a:solidFill>
                  <a:schemeClr val="dk1"/>
                </a:solidFill>
              </a:rPr>
              <a:t>And by using smaller words, and a clearer message with </a:t>
            </a:r>
            <a:r>
              <a:rPr i="1" lang="en">
                <a:solidFill>
                  <a:schemeClr val="dk1"/>
                </a:solidFill>
              </a:rPr>
              <a:t>fewer </a:t>
            </a:r>
            <a:r>
              <a:rPr lang="en">
                <a:solidFill>
                  <a:schemeClr val="dk1"/>
                </a:solidFill>
              </a:rPr>
              <a:t>words, we are </a:t>
            </a:r>
            <a:r>
              <a:rPr lang="en">
                <a:solidFill>
                  <a:schemeClr val="dk1"/>
                </a:solidFill>
              </a:rPr>
              <a:t>inherently</a:t>
            </a:r>
            <a:r>
              <a:rPr lang="en">
                <a:solidFill>
                  <a:schemeClr val="dk1"/>
                </a:solidFill>
              </a:rPr>
              <a:t> writing with fewer characters. And, as previously mentioned, each character weighs between 1 and 4 bytes of data, so requires [click] less energy. A clear message makes a sustainable web, in again, both maintenance and planet health.</a:t>
            </a:r>
            <a:endParaRPr>
              <a:solidFill>
                <a:schemeClr val="dk1"/>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9d153d08b1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9d153d08b1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38000"/>
              </a:lnSpc>
              <a:spcBef>
                <a:spcPts val="0"/>
              </a:spcBef>
              <a:spcAft>
                <a:spcPts val="0"/>
              </a:spcAft>
              <a:buClr>
                <a:schemeClr val="dk1"/>
              </a:buClr>
              <a:buSzPts val="1100"/>
              <a:buFont typeface="Arial"/>
              <a:buNone/>
            </a:pPr>
            <a:r>
              <a:rPr lang="en">
                <a:solidFill>
                  <a:schemeClr val="dk1"/>
                </a:solidFill>
              </a:rPr>
              <a:t>Good performance is good.</a:t>
            </a:r>
            <a:endParaRPr>
              <a:solidFill>
                <a:schemeClr val="dk1"/>
              </a:solidFill>
            </a:endParaRPr>
          </a:p>
          <a:p>
            <a:pPr indent="0" lvl="0" marL="0" rtl="0" algn="l">
              <a:lnSpc>
                <a:spcPct val="138000"/>
              </a:lnSpc>
              <a:spcBef>
                <a:spcPts val="0"/>
              </a:spcBef>
              <a:spcAft>
                <a:spcPts val="0"/>
              </a:spcAft>
              <a:buClr>
                <a:schemeClr val="dk1"/>
              </a:buClr>
              <a:buSzPts val="1100"/>
              <a:buFont typeface="Arial"/>
              <a:buNone/>
            </a:pPr>
            <a:r>
              <a:t/>
            </a:r>
            <a:endParaRPr/>
          </a:p>
          <a:p>
            <a:pPr indent="0" lvl="0" marL="0" rtl="0" algn="l">
              <a:lnSpc>
                <a:spcPct val="138000"/>
              </a:lnSpc>
              <a:spcBef>
                <a:spcPts val="0"/>
              </a:spcBef>
              <a:spcAft>
                <a:spcPts val="0"/>
              </a:spcAft>
              <a:buClr>
                <a:schemeClr val="dk1"/>
              </a:buClr>
              <a:buSzPts val="1100"/>
              <a:buFont typeface="Arial"/>
              <a:buNone/>
            </a:pPr>
            <a:r>
              <a:rPr lang="en"/>
              <a:t>In a similar vein to the previous points, through writing good code, content, and other optimizations, we can improve performance. Performance usually means the website seems to load quickly.</a:t>
            </a:r>
            <a:endParaRPr/>
          </a:p>
          <a:p>
            <a:pPr indent="0" lvl="0" marL="0" rtl="0" algn="l">
              <a:lnSpc>
                <a:spcPct val="138000"/>
              </a:lnSpc>
              <a:spcBef>
                <a:spcPts val="0"/>
              </a:spcBef>
              <a:spcAft>
                <a:spcPts val="0"/>
              </a:spcAft>
              <a:buClr>
                <a:schemeClr val="dk1"/>
              </a:buClr>
              <a:buSzPts val="1100"/>
              <a:buFont typeface="Arial"/>
              <a:buNone/>
            </a:pPr>
            <a:r>
              <a:t/>
            </a:r>
            <a:endParaRPr/>
          </a:p>
          <a:p>
            <a:pPr indent="0" lvl="0" marL="0" rtl="0" algn="l">
              <a:lnSpc>
                <a:spcPct val="138000"/>
              </a:lnSpc>
              <a:spcBef>
                <a:spcPts val="0"/>
              </a:spcBef>
              <a:spcAft>
                <a:spcPts val="0"/>
              </a:spcAft>
              <a:buClr>
                <a:schemeClr val="dk1"/>
              </a:buClr>
              <a:buSzPts val="1100"/>
              <a:buFont typeface="Arial"/>
              <a:buNone/>
            </a:pPr>
            <a:r>
              <a:rPr lang="en"/>
              <a:t>We make the web more performant for a variety of reasons, the likely primary reason being to retain visitors. It’s well proven that if a site takes longer than a couple seconds to load, people will leave and not likely come back. An altruistic side effect to performant sites is they may be more available to a wider audience; the site might load on more devices with varying network signals. So it’s [click] somewhat more inclusive, though again, often not intentionally.</a:t>
            </a:r>
            <a:endParaRPr/>
          </a:p>
          <a:p>
            <a:pPr indent="0" lvl="0" marL="0" rtl="0" algn="l">
              <a:lnSpc>
                <a:spcPct val="138000"/>
              </a:lnSpc>
              <a:spcBef>
                <a:spcPts val="0"/>
              </a:spcBef>
              <a:spcAft>
                <a:spcPts val="0"/>
              </a:spcAft>
              <a:buClr>
                <a:schemeClr val="dk1"/>
              </a:buClr>
              <a:buSzPts val="1100"/>
              <a:buFont typeface="Arial"/>
              <a:buNone/>
            </a:pPr>
            <a:r>
              <a:t/>
            </a:r>
            <a:endParaRPr/>
          </a:p>
          <a:p>
            <a:pPr indent="0" lvl="0" marL="0" rtl="0" algn="l">
              <a:lnSpc>
                <a:spcPct val="138000"/>
              </a:lnSpc>
              <a:spcBef>
                <a:spcPts val="0"/>
              </a:spcBef>
              <a:spcAft>
                <a:spcPts val="0"/>
              </a:spcAft>
              <a:buClr>
                <a:schemeClr val="dk1"/>
              </a:buClr>
              <a:buSzPts val="1100"/>
              <a:buFont typeface="Arial"/>
              <a:buNone/>
            </a:pPr>
            <a:r>
              <a:rPr lang="en"/>
              <a:t>Because </a:t>
            </a:r>
            <a:r>
              <a:rPr lang="en">
                <a:solidFill>
                  <a:schemeClr val="dk1"/>
                </a:solidFill>
              </a:rPr>
              <a:t>performant sometimes means perceived load time in the industry and not the complete load time, </a:t>
            </a:r>
            <a:r>
              <a:rPr lang="en"/>
              <a:t>I’d wondered if good performance also meant less energy consumption, making a website more sustainable. For this year’s Evaluation and Assessment in Software Engineering (EASE) conference, a paper studied several websites using Google Lighthouse, a tool that returns a performance score and recommendations for improvement, and determined there’s quite a strong correlation. So, good performance also often means [click] less energy.</a:t>
            </a:r>
            <a:endParaRPr/>
          </a:p>
          <a:p>
            <a:pPr indent="0" lvl="0" marL="0" rtl="0" algn="l">
              <a:lnSpc>
                <a:spcPct val="138000"/>
              </a:lnSpc>
              <a:spcBef>
                <a:spcPts val="0"/>
              </a:spcBef>
              <a:spcAft>
                <a:spcPts val="0"/>
              </a:spcAft>
              <a:buClr>
                <a:schemeClr val="dk1"/>
              </a:buClr>
              <a:buSzPts val="1100"/>
              <a:buFont typeface="Arial"/>
              <a:buNone/>
            </a:pPr>
            <a:r>
              <a:t/>
            </a:r>
            <a:endParaRPr/>
          </a:p>
          <a:p>
            <a:pPr indent="0" lvl="0" marL="0" rtl="0" algn="l">
              <a:lnSpc>
                <a:spcPct val="138000"/>
              </a:lnSpc>
              <a:spcBef>
                <a:spcPts val="0"/>
              </a:spcBef>
              <a:spcAft>
                <a:spcPts val="0"/>
              </a:spcAft>
              <a:buNone/>
            </a:pPr>
            <a:r>
              <a:rPr lang="en"/>
              <a:t>* </a:t>
            </a:r>
            <a:r>
              <a:rPr lang="en"/>
              <a:t>Investigating the Correlation between Performance Scores and Energy Consumption of Mobile Web Apps: https://dl.acm.org/doi/10.1145/3383219.3383239</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9d153d08b1_0_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9d153d08b1_0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38000"/>
              </a:lnSpc>
              <a:spcBef>
                <a:spcPts val="0"/>
              </a:spcBef>
              <a:spcAft>
                <a:spcPts val="0"/>
              </a:spcAft>
              <a:buNone/>
            </a:pPr>
            <a:r>
              <a:rPr lang="en">
                <a:solidFill>
                  <a:schemeClr val="dk1"/>
                </a:solidFill>
              </a:rPr>
              <a:t>Analytical compromises.</a:t>
            </a:r>
            <a:endParaRPr>
              <a:solidFill>
                <a:schemeClr val="dk1"/>
              </a:solidFill>
            </a:endParaRPr>
          </a:p>
          <a:p>
            <a:pPr indent="0" lvl="0" marL="0" rtl="0" algn="l">
              <a:lnSpc>
                <a:spcPct val="138000"/>
              </a:lnSpc>
              <a:spcBef>
                <a:spcPts val="0"/>
              </a:spcBef>
              <a:spcAft>
                <a:spcPts val="0"/>
              </a:spcAft>
              <a:buNone/>
            </a:pPr>
            <a:r>
              <a:t/>
            </a:r>
            <a:endParaRPr>
              <a:solidFill>
                <a:schemeClr val="dk1"/>
              </a:solidFill>
            </a:endParaRPr>
          </a:p>
          <a:p>
            <a:pPr indent="0" lvl="0" marL="0" rtl="0" algn="l">
              <a:lnSpc>
                <a:spcPct val="138000"/>
              </a:lnSpc>
              <a:spcBef>
                <a:spcPts val="0"/>
              </a:spcBef>
              <a:spcAft>
                <a:spcPts val="0"/>
              </a:spcAft>
              <a:buNone/>
            </a:pPr>
            <a:r>
              <a:rPr lang="en">
                <a:solidFill>
                  <a:schemeClr val="dk1"/>
                </a:solidFill>
              </a:rPr>
              <a:t>We like to see website visit counts. And what better than a comprehensive free tool like Google Analytics. You only need a Google account, and the tool is fairly easy to use. But when have you last used those numbers to create more meaningful experiences for visitors?</a:t>
            </a:r>
            <a:endParaRPr>
              <a:solidFill>
                <a:schemeClr val="dk1"/>
              </a:solidFill>
            </a:endParaRPr>
          </a:p>
          <a:p>
            <a:pPr indent="0" lvl="0" marL="0" rtl="0" algn="l">
              <a:lnSpc>
                <a:spcPct val="115000"/>
              </a:lnSpc>
              <a:spcBef>
                <a:spcPts val="0"/>
              </a:spcBef>
              <a:spcAft>
                <a:spcPts val="0"/>
              </a:spcAft>
              <a:buNone/>
            </a:pPr>
            <a:r>
              <a:t/>
            </a:r>
            <a:endParaRPr>
              <a:solidFill>
                <a:schemeClr val="dk1"/>
              </a:solidFill>
            </a:endParaRPr>
          </a:p>
          <a:p>
            <a:pPr indent="0" lvl="0" marL="0" rtl="0" algn="l">
              <a:lnSpc>
                <a:spcPct val="138000"/>
              </a:lnSpc>
              <a:spcBef>
                <a:spcPts val="0"/>
              </a:spcBef>
              <a:spcAft>
                <a:spcPts val="0"/>
              </a:spcAft>
              <a:buNone/>
            </a:pPr>
            <a:r>
              <a:rPr lang="en">
                <a:solidFill>
                  <a:schemeClr val="dk1"/>
                </a:solidFill>
              </a:rPr>
              <a:t>Jerry McGovern recently published a 4 part article titled “Calculating the pollution cost of website analytics”. He sets [click] 1GB of data transmission as .0042Kg of pollution. He takes the transfer of visitor data, the storage of the data, and processing of it, and found Google would have to plant [click] 3.77 million trees annually to address its carbon impact.</a:t>
            </a:r>
            <a:endParaRPr>
              <a:solidFill>
                <a:schemeClr val="dk1"/>
              </a:solidFill>
            </a:endParaRPr>
          </a:p>
          <a:p>
            <a:pPr indent="0" lvl="0" marL="0" rtl="0" algn="l">
              <a:lnSpc>
                <a:spcPct val="115000"/>
              </a:lnSpc>
              <a:spcBef>
                <a:spcPts val="0"/>
              </a:spcBef>
              <a:spcAft>
                <a:spcPts val="0"/>
              </a:spcAft>
              <a:buNone/>
            </a:pPr>
            <a:r>
              <a:t/>
            </a:r>
            <a:endParaRPr>
              <a:solidFill>
                <a:schemeClr val="dk1"/>
              </a:solidFill>
            </a:endParaRPr>
          </a:p>
          <a:p>
            <a:pPr indent="0" lvl="0" marL="0" rtl="0" algn="l">
              <a:lnSpc>
                <a:spcPct val="138000"/>
              </a:lnSpc>
              <a:spcBef>
                <a:spcPts val="0"/>
              </a:spcBef>
              <a:spcAft>
                <a:spcPts val="0"/>
              </a:spcAft>
              <a:buNone/>
            </a:pPr>
            <a:r>
              <a:rPr lang="en">
                <a:solidFill>
                  <a:schemeClr val="dk1"/>
                </a:solidFill>
              </a:rPr>
              <a:t>Is this service free? McGovern writes: “You think you are getting Google Analytics for free, when in fact Google is using you to track people because selling the data they get from tracking people is how they make 90% of their revenue.”</a:t>
            </a:r>
            <a:endParaRPr>
              <a:solidFill>
                <a:schemeClr val="dk1"/>
              </a:solidFill>
            </a:endParaRPr>
          </a:p>
          <a:p>
            <a:pPr indent="0" lvl="0" marL="0" rtl="0" algn="l">
              <a:lnSpc>
                <a:spcPct val="115000"/>
              </a:lnSpc>
              <a:spcBef>
                <a:spcPts val="0"/>
              </a:spcBef>
              <a:spcAft>
                <a:spcPts val="0"/>
              </a:spcAft>
              <a:buNone/>
            </a:pPr>
            <a:r>
              <a:t/>
            </a:r>
            <a:endParaRPr>
              <a:solidFill>
                <a:schemeClr val="dk1"/>
              </a:solidFill>
            </a:endParaRPr>
          </a:p>
          <a:p>
            <a:pPr indent="0" lvl="0" marL="0" rtl="0" algn="l">
              <a:lnSpc>
                <a:spcPct val="138000"/>
              </a:lnSpc>
              <a:spcBef>
                <a:spcPts val="0"/>
              </a:spcBef>
              <a:spcAft>
                <a:spcPts val="0"/>
              </a:spcAft>
              <a:buNone/>
            </a:pPr>
            <a:r>
              <a:rPr lang="en">
                <a:solidFill>
                  <a:schemeClr val="dk1"/>
                </a:solidFill>
              </a:rPr>
              <a:t>We have a few principles to consider. Sustainability. The sheer amount of CO2 Google Analytics generates, and how it may slow down website performance. And trustful. We’re using a “free” tool that [click] sells our visitor’s data. Why? </a:t>
            </a:r>
            <a:endParaRPr>
              <a:solidFill>
                <a:schemeClr val="dk1"/>
              </a:solidFill>
            </a:endParaRPr>
          </a:p>
          <a:p>
            <a:pPr indent="0" lvl="0" marL="0" rtl="0" algn="l">
              <a:lnSpc>
                <a:spcPct val="138000"/>
              </a:lnSpc>
              <a:spcBef>
                <a:spcPts val="0"/>
              </a:spcBef>
              <a:spcAft>
                <a:spcPts val="0"/>
              </a:spcAft>
              <a:buNone/>
            </a:pPr>
            <a:r>
              <a:t/>
            </a:r>
            <a:endParaRPr>
              <a:solidFill>
                <a:schemeClr val="dk1"/>
              </a:solidFill>
            </a:endParaRPr>
          </a:p>
          <a:p>
            <a:pPr indent="0" lvl="0" marL="0" rtl="0" algn="l">
              <a:lnSpc>
                <a:spcPct val="138000"/>
              </a:lnSpc>
              <a:spcBef>
                <a:spcPts val="0"/>
              </a:spcBef>
              <a:spcAft>
                <a:spcPts val="0"/>
              </a:spcAft>
              <a:buNone/>
            </a:pPr>
            <a:r>
              <a:rPr lang="en">
                <a:solidFill>
                  <a:schemeClr val="dk1"/>
                </a:solidFill>
              </a:rPr>
              <a:t>One last item to ponder. Gerry also wrote recently that nearly 80% of the data we collect we don’t use, and another 10% we don’t access after the first 3 months.</a:t>
            </a:r>
            <a:endParaRPr>
              <a:solidFill>
                <a:schemeClr val="dk1"/>
              </a:solidFill>
            </a:endParaRPr>
          </a:p>
          <a:p>
            <a:pPr indent="0" lvl="0" marL="0" rtl="0" algn="l">
              <a:lnSpc>
                <a:spcPct val="138000"/>
              </a:lnSpc>
              <a:spcBef>
                <a:spcPts val="0"/>
              </a:spcBef>
              <a:spcAft>
                <a:spcPts val="0"/>
              </a:spcAft>
              <a:buNone/>
            </a:pPr>
            <a:r>
              <a:t/>
            </a:r>
            <a:endParaRPr>
              <a:solidFill>
                <a:schemeClr val="dk1"/>
              </a:solidFill>
            </a:endParaRPr>
          </a:p>
          <a:p>
            <a:pPr indent="0" lvl="0" marL="0" rtl="0" algn="l">
              <a:lnSpc>
                <a:spcPct val="138000"/>
              </a:lnSpc>
              <a:spcBef>
                <a:spcPts val="0"/>
              </a:spcBef>
              <a:spcAft>
                <a:spcPts val="0"/>
              </a:spcAft>
              <a:buNone/>
            </a:pPr>
            <a:r>
              <a:rPr lang="en">
                <a:solidFill>
                  <a:schemeClr val="dk1"/>
                </a:solidFill>
              </a:rPr>
              <a:t>Gerry McGovern: Calculating the Pollution Cost of Website Analytics https://gerrymcgovern.com/calculating-the-pollution-cost-of-website-analytics-part-1/</a:t>
            </a:r>
            <a:endParaRPr>
              <a:solidFill>
                <a:schemeClr val="dk1"/>
              </a:solidFill>
            </a:endParaRPr>
          </a:p>
          <a:p>
            <a:pPr indent="0" lvl="0" marL="0" rtl="0" algn="l">
              <a:lnSpc>
                <a:spcPct val="138000"/>
              </a:lnSpc>
              <a:spcBef>
                <a:spcPts val="0"/>
              </a:spcBef>
              <a:spcAft>
                <a:spcPts val="0"/>
              </a:spcAft>
              <a:buNone/>
            </a:pPr>
            <a:r>
              <a:t/>
            </a:r>
            <a:endParaRPr>
              <a:solidFill>
                <a:schemeClr val="dk1"/>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536c967269_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536c967269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38000"/>
              </a:lnSpc>
              <a:spcBef>
                <a:spcPts val="0"/>
              </a:spcBef>
              <a:spcAft>
                <a:spcPts val="0"/>
              </a:spcAft>
              <a:buNone/>
            </a:pPr>
            <a:r>
              <a:rPr lang="en">
                <a:solidFill>
                  <a:schemeClr val="dk1"/>
                </a:solidFill>
              </a:rPr>
              <a:t>Typography selection.</a:t>
            </a:r>
            <a:endParaRPr>
              <a:solidFill>
                <a:schemeClr val="dk1"/>
              </a:solidFill>
            </a:endParaRPr>
          </a:p>
          <a:p>
            <a:pPr indent="0" lvl="0" marL="0" rtl="0" algn="l">
              <a:lnSpc>
                <a:spcPct val="138000"/>
              </a:lnSpc>
              <a:spcBef>
                <a:spcPts val="0"/>
              </a:spcBef>
              <a:spcAft>
                <a:spcPts val="0"/>
              </a:spcAft>
              <a:buNone/>
            </a:pPr>
            <a:r>
              <a:t/>
            </a:r>
            <a:endParaRPr>
              <a:solidFill>
                <a:schemeClr val="dk1"/>
              </a:solidFill>
            </a:endParaRPr>
          </a:p>
          <a:p>
            <a:pPr indent="0" lvl="0" marL="0" rtl="0" algn="l">
              <a:lnSpc>
                <a:spcPct val="138000"/>
              </a:lnSpc>
              <a:spcBef>
                <a:spcPts val="0"/>
              </a:spcBef>
              <a:spcAft>
                <a:spcPts val="0"/>
              </a:spcAft>
              <a:buNone/>
            </a:pPr>
            <a:r>
              <a:rPr lang="en">
                <a:solidFill>
                  <a:schemeClr val="dk1"/>
                </a:solidFill>
              </a:rPr>
              <a:t>Something that keeps coming up are fonts made specifically to address dyslexia, [click] but there’s no evidence they can help a broad audience of people experiencing dyslexia.</a:t>
            </a:r>
            <a:endParaRPr>
              <a:solidFill>
                <a:schemeClr val="dk1"/>
              </a:solidFill>
            </a:endParaRPr>
          </a:p>
          <a:p>
            <a:pPr indent="0" lvl="0" marL="0" rtl="0" algn="l">
              <a:lnSpc>
                <a:spcPct val="138000"/>
              </a:lnSpc>
              <a:spcBef>
                <a:spcPts val="0"/>
              </a:spcBef>
              <a:spcAft>
                <a:spcPts val="0"/>
              </a:spcAft>
              <a:buNone/>
            </a:pPr>
            <a:r>
              <a:rPr lang="en">
                <a:solidFill>
                  <a:schemeClr val="dk1"/>
                </a:solidFill>
              </a:rPr>
              <a:t>Research has shown, however, that the most commonly used typography is the easiest to read because of the amount of exposure, and so are more [click] legible. So for copy text, </a:t>
            </a:r>
            <a:r>
              <a:rPr lang="en"/>
              <a:t>consider using a native or system font-set, such as Helvetica, Arial, and sans-serif. Serif, or footed, fonts, on the web, can be harder to read. System and native fonts also do not fail, which makes them more [click] universal.</a:t>
            </a:r>
            <a:endParaRPr/>
          </a:p>
          <a:p>
            <a:pPr indent="0" lvl="0" marL="0" rtl="0" algn="l">
              <a:lnSpc>
                <a:spcPct val="138000"/>
              </a:lnSpc>
              <a:spcBef>
                <a:spcPts val="0"/>
              </a:spcBef>
              <a:spcAft>
                <a:spcPts val="0"/>
              </a:spcAft>
              <a:buNone/>
            </a:pPr>
            <a:r>
              <a:t/>
            </a:r>
            <a:endParaRPr/>
          </a:p>
          <a:p>
            <a:pPr indent="0" lvl="0" marL="0" rtl="0" algn="l">
              <a:lnSpc>
                <a:spcPct val="138000"/>
              </a:lnSpc>
              <a:spcBef>
                <a:spcPts val="0"/>
              </a:spcBef>
              <a:spcAft>
                <a:spcPts val="0"/>
              </a:spcAft>
              <a:buNone/>
            </a:pPr>
            <a:r>
              <a:rPr lang="en">
                <a:solidFill>
                  <a:schemeClr val="dk1"/>
                </a:solidFill>
              </a:rPr>
              <a:t>Typography helps define the feel and brand of the company, so going with a system or native type probably doesn’t sound appealing. Using legible custom fonts is okay in logos and headings, where the text is short. Also consider though that CSS is giving us finer control over spacing and other typographic elements that could make system or native types more appealing. </a:t>
            </a:r>
            <a:endParaRPr>
              <a:solidFill>
                <a:schemeClr val="dk1"/>
              </a:solidFill>
            </a:endParaRPr>
          </a:p>
          <a:p>
            <a:pPr indent="0" lvl="0" marL="0" rtl="0" algn="l">
              <a:lnSpc>
                <a:spcPct val="115000"/>
              </a:lnSpc>
              <a:spcBef>
                <a:spcPts val="0"/>
              </a:spcBef>
              <a:spcAft>
                <a:spcPts val="0"/>
              </a:spcAft>
              <a:buNone/>
            </a:pPr>
            <a:r>
              <a:t/>
            </a:r>
            <a:endParaRPr>
              <a:solidFill>
                <a:schemeClr val="dk1"/>
              </a:solidFill>
            </a:endParaRPr>
          </a:p>
          <a:p>
            <a:pPr indent="0" lvl="0" marL="0" rtl="0" algn="l">
              <a:lnSpc>
                <a:spcPct val="138000"/>
              </a:lnSpc>
              <a:spcBef>
                <a:spcPts val="0"/>
              </a:spcBef>
              <a:spcAft>
                <a:spcPts val="0"/>
              </a:spcAft>
              <a:buNone/>
            </a:pPr>
            <a:r>
              <a:rPr lang="en">
                <a:solidFill>
                  <a:schemeClr val="dk1"/>
                </a:solidFill>
              </a:rPr>
              <a:t>If we remove one or two custom typesets from the design, that’s fewer resource requests over the network. For required custom fonts, you can also remove variations you won’t use to reduce file size. Reducing resource requests and file sizes takes [click] less energy and makes for a healthier planet.</a:t>
            </a:r>
            <a:endParaRPr>
              <a:solidFill>
                <a:schemeClr val="dk1"/>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g536c967269_0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9" name="Google Shape;169;g536c967269_0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38000"/>
              </a:lnSpc>
              <a:spcBef>
                <a:spcPts val="0"/>
              </a:spcBef>
              <a:spcAft>
                <a:spcPts val="0"/>
              </a:spcAft>
              <a:buNone/>
            </a:pPr>
            <a:r>
              <a:rPr lang="en">
                <a:solidFill>
                  <a:schemeClr val="dk1"/>
                </a:solidFill>
              </a:rPr>
              <a:t>Dark patterns.</a:t>
            </a:r>
            <a:endParaRPr>
              <a:solidFill>
                <a:schemeClr val="dk1"/>
              </a:solidFill>
            </a:endParaRPr>
          </a:p>
          <a:p>
            <a:pPr indent="0" lvl="0" marL="0" rtl="0" algn="l">
              <a:lnSpc>
                <a:spcPct val="138000"/>
              </a:lnSpc>
              <a:spcBef>
                <a:spcPts val="0"/>
              </a:spcBef>
              <a:spcAft>
                <a:spcPts val="0"/>
              </a:spcAft>
              <a:buNone/>
            </a:pPr>
            <a:r>
              <a:t/>
            </a:r>
            <a:endParaRPr>
              <a:solidFill>
                <a:schemeClr val="dk1"/>
              </a:solidFill>
            </a:endParaRPr>
          </a:p>
          <a:p>
            <a:pPr indent="0" lvl="0" marL="0" rtl="0" algn="l">
              <a:lnSpc>
                <a:spcPct val="138000"/>
              </a:lnSpc>
              <a:spcBef>
                <a:spcPts val="0"/>
              </a:spcBef>
              <a:spcAft>
                <a:spcPts val="0"/>
              </a:spcAft>
              <a:buNone/>
            </a:pPr>
            <a:r>
              <a:rPr lang="en">
                <a:solidFill>
                  <a:schemeClr val="dk1"/>
                </a:solidFill>
              </a:rPr>
              <a:t>From the darkpatterns.org website, “</a:t>
            </a:r>
            <a:r>
              <a:rPr lang="en" sz="1200">
                <a:solidFill>
                  <a:srgbClr val="333333"/>
                </a:solidFill>
                <a:highlight>
                  <a:srgbClr val="FFFFFF"/>
                </a:highlight>
              </a:rPr>
              <a:t>Dark Patterns are tricks used in websites and apps that make you do things that you didn't mean to, like buying or signing up for something.</a:t>
            </a:r>
            <a:r>
              <a:rPr lang="en">
                <a:solidFill>
                  <a:schemeClr val="dk1"/>
                </a:solidFill>
              </a:rPr>
              <a:t>”</a:t>
            </a:r>
            <a:endParaRPr>
              <a:solidFill>
                <a:schemeClr val="dk1"/>
              </a:solidFill>
            </a:endParaRPr>
          </a:p>
          <a:p>
            <a:pPr indent="0" lvl="0" marL="0" rtl="0" algn="l">
              <a:lnSpc>
                <a:spcPct val="115000"/>
              </a:lnSpc>
              <a:spcBef>
                <a:spcPts val="0"/>
              </a:spcBef>
              <a:spcAft>
                <a:spcPts val="0"/>
              </a:spcAft>
              <a:buNone/>
            </a:pPr>
            <a:r>
              <a:t/>
            </a:r>
            <a:endParaRPr>
              <a:solidFill>
                <a:schemeClr val="dk1"/>
              </a:solidFill>
            </a:endParaRPr>
          </a:p>
          <a:p>
            <a:pPr indent="0" lvl="0" marL="0" rtl="0" algn="l">
              <a:lnSpc>
                <a:spcPct val="115000"/>
              </a:lnSpc>
              <a:spcBef>
                <a:spcPts val="0"/>
              </a:spcBef>
              <a:spcAft>
                <a:spcPts val="0"/>
              </a:spcAft>
              <a:buNone/>
            </a:pPr>
            <a:r>
              <a:rPr lang="en">
                <a:solidFill>
                  <a:schemeClr val="dk1"/>
                </a:solidFill>
              </a:rPr>
              <a:t>Some of the patterns include “Privacy Zuckering”, where you’re tricked into publicly sharing more information about yourself than you really intended to; hidden costs, where you get to the last step of checking out only to discover some unexpected charges have appeared like delivery fees; and confirmshaming, where the option to decline something is worded in such a way as to shame the user into compliance (for example, “yes, send me the meal plan” or “no thanks, I don’t like delicious food”).</a:t>
            </a:r>
            <a:endParaRPr>
              <a:solidFill>
                <a:schemeClr val="dk1"/>
              </a:solidFill>
            </a:endParaRPr>
          </a:p>
          <a:p>
            <a:pPr indent="0" lvl="0" marL="0" rtl="0" algn="l">
              <a:lnSpc>
                <a:spcPct val="115000"/>
              </a:lnSpc>
              <a:spcBef>
                <a:spcPts val="0"/>
              </a:spcBef>
              <a:spcAft>
                <a:spcPts val="0"/>
              </a:spcAft>
              <a:buNone/>
            </a:pPr>
            <a:r>
              <a:t/>
            </a:r>
            <a:endParaRPr>
              <a:solidFill>
                <a:schemeClr val="dk1"/>
              </a:solidFill>
            </a:endParaRPr>
          </a:p>
          <a:p>
            <a:pPr indent="0" lvl="0" marL="0" rtl="0" algn="l">
              <a:lnSpc>
                <a:spcPct val="138000"/>
              </a:lnSpc>
              <a:spcBef>
                <a:spcPts val="0"/>
              </a:spcBef>
              <a:spcAft>
                <a:spcPts val="0"/>
              </a:spcAft>
              <a:buNone/>
            </a:pPr>
            <a:r>
              <a:rPr lang="en">
                <a:solidFill>
                  <a:schemeClr val="dk1"/>
                </a:solidFill>
              </a:rPr>
              <a:t>Dark patterns [click] fail nearly all ethical principles. They’re often not accessible and can trap keyboard or assistive tech users and can truly disable people with cognitive or emotional impairments, they’re often offensive making them not inclusive, they aren’t people-first, it’s added code that isn’t necessary, we absolutely cannot trust it for privacy or truthfulness, and folks who think these techniques are acceptable aren’t building them to be understandable.</a:t>
            </a:r>
            <a:endParaRPr>
              <a:solidFill>
                <a:schemeClr val="dk1"/>
              </a:solidFill>
            </a:endParaRPr>
          </a:p>
          <a:p>
            <a:pPr indent="0" lvl="0" marL="0" rtl="0" algn="l">
              <a:lnSpc>
                <a:spcPct val="138000"/>
              </a:lnSpc>
              <a:spcBef>
                <a:spcPts val="0"/>
              </a:spcBef>
              <a:spcAft>
                <a:spcPts val="0"/>
              </a:spcAft>
              <a:buNone/>
            </a:pPr>
            <a:r>
              <a:t/>
            </a:r>
            <a:endParaRPr>
              <a:solidFill>
                <a:schemeClr val="dk1"/>
              </a:solidFill>
            </a:endParaRPr>
          </a:p>
          <a:p>
            <a:pPr indent="0" lvl="0" marL="0" rtl="0" algn="l">
              <a:lnSpc>
                <a:spcPct val="138000"/>
              </a:lnSpc>
              <a:spcBef>
                <a:spcPts val="0"/>
              </a:spcBef>
              <a:spcAft>
                <a:spcPts val="0"/>
              </a:spcAft>
              <a:buNone/>
            </a:pPr>
            <a:r>
              <a:t/>
            </a:r>
            <a:endParaRPr/>
          </a:p>
          <a:p>
            <a:pPr indent="0" lvl="0" marL="0" rtl="0" algn="l">
              <a:lnSpc>
                <a:spcPct val="138000"/>
              </a:lnSpc>
              <a:spcBef>
                <a:spcPts val="0"/>
              </a:spcBef>
              <a:spcAft>
                <a:spcPts val="0"/>
              </a:spcAft>
              <a:buNone/>
            </a:pPr>
            <a:r>
              <a:rPr lang="en"/>
              <a:t>OLD:</a:t>
            </a:r>
            <a:endParaRPr/>
          </a:p>
          <a:p>
            <a:pPr indent="0" lvl="0" marL="0" rtl="0" algn="l">
              <a:lnSpc>
                <a:spcPct val="138000"/>
              </a:lnSpc>
              <a:spcBef>
                <a:spcPts val="0"/>
              </a:spcBef>
              <a:spcAft>
                <a:spcPts val="0"/>
              </a:spcAft>
              <a:buClr>
                <a:schemeClr val="dk1"/>
              </a:buClr>
              <a:buSzPts val="1100"/>
              <a:buFont typeface="Arial"/>
              <a:buNone/>
            </a:pPr>
            <a:r>
              <a:rPr lang="en"/>
              <a:t>Dark patterns include trick questions, sneak into basket, roach motel (where you can easily get in but not get out), privacy Zuckering (tricking you into sharing more personal info than you intended), price comparison prevention, misdirection (to distract from one thing), hidden costs, bait and switch, confirmshaming, disguised ads, forced continuity, and friend spamming.</a:t>
            </a:r>
            <a:endParaRPr/>
          </a:p>
          <a:p>
            <a:pPr indent="0" lvl="0" marL="0" rtl="0" algn="l">
              <a:lnSpc>
                <a:spcPct val="138000"/>
              </a:lnSpc>
              <a:spcBef>
                <a:spcPts val="0"/>
              </a:spcBef>
              <a:spcAft>
                <a:spcPts val="0"/>
              </a:spcAft>
              <a:buNone/>
            </a:pPr>
            <a:r>
              <a:t/>
            </a:r>
            <a:endParaRPr>
              <a:solidFill>
                <a:schemeClr val="dk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5351739145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5351739145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is ethical web design?</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This isn’t going to be a deep dive into philosophical semantics and theorizing, though there’s certainly a place for that in this conversation. M</a:t>
            </a:r>
            <a:r>
              <a:rPr lang="en"/>
              <a:t>any of us here are doing ethical work on the web, whether we’ve considered it as such or not. Sometimes we just know it’s the right thing to do.</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So to answer our question, what is ethical web design, simply put:</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g536c967269_0_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6" name="Google Shape;176;g536c967269_0_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38000"/>
              </a:lnSpc>
              <a:spcBef>
                <a:spcPts val="0"/>
              </a:spcBef>
              <a:spcAft>
                <a:spcPts val="0"/>
              </a:spcAft>
              <a:buNone/>
            </a:pPr>
            <a:r>
              <a:rPr lang="en">
                <a:solidFill>
                  <a:schemeClr val="dk1"/>
                </a:solidFill>
              </a:rPr>
              <a:t>In 2018, Morten Rand-Hendriksen wrote an article titled Using Ethics in Web Design. In it, he wrote 4 questions as a basis of an ethical framework for design decisions. They are:</a:t>
            </a:r>
            <a:endParaRPr/>
          </a:p>
          <a:p>
            <a:pPr indent="-298450" lvl="0" marL="457200" rtl="0" algn="l">
              <a:lnSpc>
                <a:spcPct val="115000"/>
              </a:lnSpc>
              <a:spcBef>
                <a:spcPts val="1200"/>
              </a:spcBef>
              <a:spcAft>
                <a:spcPts val="0"/>
              </a:spcAft>
              <a:buClr>
                <a:srgbClr val="000000"/>
              </a:buClr>
              <a:buSzPts val="1100"/>
              <a:buAutoNum type="arabicPeriod"/>
            </a:pPr>
            <a:r>
              <a:rPr lang="en"/>
              <a:t>What world are you building for your visitors? What capabilities are you granting or enabling?</a:t>
            </a:r>
            <a:endParaRPr/>
          </a:p>
          <a:p>
            <a:pPr indent="-298450" lvl="0" marL="457200" rtl="0" algn="l">
              <a:lnSpc>
                <a:spcPct val="115000"/>
              </a:lnSpc>
              <a:spcBef>
                <a:spcPts val="0"/>
              </a:spcBef>
              <a:spcAft>
                <a:spcPts val="0"/>
              </a:spcAft>
              <a:buClr>
                <a:srgbClr val="000000"/>
              </a:buClr>
              <a:buSzPts val="1100"/>
              <a:buAutoNum type="arabicPeriod"/>
            </a:pPr>
            <a:r>
              <a:rPr lang="en"/>
              <a:t>What kind of person do you become by doing this, and is that the kind of person you aspire to be?</a:t>
            </a:r>
            <a:endParaRPr/>
          </a:p>
          <a:p>
            <a:pPr indent="-298450" lvl="0" marL="457200" rtl="0" algn="l">
              <a:lnSpc>
                <a:spcPct val="115000"/>
              </a:lnSpc>
              <a:spcBef>
                <a:spcPts val="0"/>
              </a:spcBef>
              <a:spcAft>
                <a:spcPts val="0"/>
              </a:spcAft>
              <a:buClr>
                <a:srgbClr val="000000"/>
              </a:buClr>
              <a:buSzPts val="1100"/>
              <a:buAutoNum type="arabicPeriod"/>
            </a:pPr>
            <a:r>
              <a:rPr lang="en"/>
              <a:t>Would you want every other person in your position to make the same decision you just made? Are you upholding your duties of care?</a:t>
            </a:r>
            <a:endParaRPr/>
          </a:p>
          <a:p>
            <a:pPr indent="-298450" lvl="0" marL="457200" rtl="0" algn="l">
              <a:lnSpc>
                <a:spcPct val="115000"/>
              </a:lnSpc>
              <a:spcBef>
                <a:spcPts val="0"/>
              </a:spcBef>
              <a:spcAft>
                <a:spcPts val="0"/>
              </a:spcAft>
              <a:buClr>
                <a:srgbClr val="000000"/>
              </a:buClr>
              <a:buSzPts val="1100"/>
              <a:buAutoNum type="arabicPeriod"/>
            </a:pPr>
            <a:r>
              <a:rPr lang="en"/>
              <a:t>Does this improve the lives of everyone affected?</a:t>
            </a:r>
            <a:endParaRPr/>
          </a:p>
          <a:p>
            <a:pPr indent="0" lvl="0" marL="0" rtl="0" algn="l">
              <a:lnSpc>
                <a:spcPct val="115000"/>
              </a:lnSpc>
              <a:spcBef>
                <a:spcPts val="1200"/>
              </a:spcBef>
              <a:spcAft>
                <a:spcPts val="0"/>
              </a:spcAft>
              <a:buNone/>
            </a:pPr>
            <a:r>
              <a:t/>
            </a:r>
            <a:endParaRPr/>
          </a:p>
          <a:p>
            <a:pPr indent="0" lvl="0" marL="0" rtl="0" algn="l">
              <a:lnSpc>
                <a:spcPct val="138000"/>
              </a:lnSpc>
              <a:spcBef>
                <a:spcPts val="1200"/>
              </a:spcBef>
              <a:spcAft>
                <a:spcPts val="0"/>
              </a:spcAft>
              <a:buClr>
                <a:schemeClr val="dk1"/>
              </a:buClr>
              <a:buSzPts val="1100"/>
              <a:buFont typeface="Arial"/>
              <a:buNone/>
            </a:pPr>
            <a:r>
              <a:rPr lang="en" u="sng">
                <a:hlinkClick r:id="rId2"/>
              </a:rPr>
              <a:t>https://www.smashingmagazine.com/2018/03/using-ethics-in-web-design/</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g9d153d08b1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2" name="Google Shape;182;g9d153d08b1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38000"/>
              </a:lnSpc>
              <a:spcBef>
                <a:spcPts val="0"/>
              </a:spcBef>
              <a:spcAft>
                <a:spcPts val="0"/>
              </a:spcAft>
              <a:buNone/>
            </a:pPr>
            <a:r>
              <a:rPr lang="en">
                <a:solidFill>
                  <a:schemeClr val="dk1"/>
                </a:solidFill>
              </a:rPr>
              <a:t>Here’s a bibliography of sources I mentioned throughout the talk.</a:t>
            </a:r>
            <a:endParaRPr>
              <a:solidFill>
                <a:schemeClr val="dk1"/>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g536c967269_0_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9" name="Google Shape;189;g536c967269_0_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38000"/>
              </a:lnSpc>
              <a:spcBef>
                <a:spcPts val="0"/>
              </a:spcBef>
              <a:spcAft>
                <a:spcPts val="0"/>
              </a:spcAft>
              <a:buNone/>
            </a:pPr>
            <a:r>
              <a:rPr lang="en">
                <a:solidFill>
                  <a:schemeClr val="dk1"/>
                </a:solidFill>
              </a:rPr>
              <a:t>And just a few of the great titles you could pick up if you want to read more about different types of ethics in technology.</a:t>
            </a:r>
            <a:endParaRPr>
              <a:solidFill>
                <a:schemeClr val="dk1"/>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g536c967269_0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5" name="Google Shape;205;g536c967269_0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38000"/>
              </a:lnSpc>
              <a:spcBef>
                <a:spcPts val="0"/>
              </a:spcBef>
              <a:spcAft>
                <a:spcPts val="0"/>
              </a:spcAft>
              <a:buNone/>
            </a:pPr>
            <a:r>
              <a:rPr lang="en">
                <a:solidFill>
                  <a:schemeClr val="dk1"/>
                </a:solidFill>
              </a:rPr>
              <a:t>And I encourage you to check out the Ethical Explorer, which provides some tools to start thinking about this in your own work. Spotify has developed an assessment worksheet. And Calm Tech also has some exercises to get you thinking.</a:t>
            </a:r>
            <a:endParaRPr>
              <a:solidFill>
                <a:schemeClr val="dk1"/>
              </a:solidFil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g9d153d08b1_0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1" name="Google Shape;211;g9d153d08b1_0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38000"/>
              </a:lnSpc>
              <a:spcBef>
                <a:spcPts val="0"/>
              </a:spcBef>
              <a:spcAft>
                <a:spcPts val="0"/>
              </a:spcAft>
              <a:buNone/>
            </a:pPr>
            <a:r>
              <a:rPr lang="en">
                <a:solidFill>
                  <a:schemeClr val="dk1"/>
                </a:solidFill>
              </a:rPr>
              <a:t>Thank you. If you want to chat more, I can be reached at adrayer@umn.edu.</a:t>
            </a:r>
            <a:endParaRPr>
              <a:solidFill>
                <a:schemeClr val="dk1"/>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5351739145_0_1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5351739145_0_1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a:t>
            </a:r>
            <a:r>
              <a:rPr lang="en"/>
              <a:t>thical web design is designing for the wellbeing of the person consuming the content.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Using this human-centric description, we can more easily engage our community to consider the holistic impacts and develop principles to guide our work.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To start this conversation, let’s consider the brief history of decision making in our daily web work.</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5351739145_0_1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5351739145_0_1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When I first started playing on the Web, it was literally that. We were all playing, exploring and experimenting with what we could do. There wasn’t much thought about other people seeing that work, or how they might experience it. We started to take into consideration different device sizes and capabilities, but with a browser-as-consumer model rather than a person-as-consumer need. We build because we can. We don’t often ask why, or should we.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But a</a:t>
            </a:r>
            <a:r>
              <a:rPr lang="en"/>
              <a:t>s Mike Monteiro said in a 2013 presentation,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[click] “This is how bad design makes it out into the world. Not due to malicious intent, but having no intent at all.”</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5351739145_0_1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5351739145_0_1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Web is ready to mature. I see conversations happening, and some initial documentation in some design systems. We’re seeing where the lack of real intent or established ethics is failing us as an industry and as a civilization.</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I break down ethical web design into 7 primary principles, which is driving our own design system development: [click] accessible, [click] inclusive, [click] mindful, [click] sustainable, [click] trustful, [click] truthful, and [click] universal.</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I’ll go over these in a little more detail so we’re all on the same page.</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g5351739145_0_1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g5351739145_0_1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38000"/>
              </a:lnSpc>
              <a:spcBef>
                <a:spcPts val="0"/>
              </a:spcBef>
              <a:spcAft>
                <a:spcPts val="0"/>
              </a:spcAft>
              <a:buNone/>
            </a:pPr>
            <a:r>
              <a:rPr b="1" lang="en">
                <a:solidFill>
                  <a:schemeClr val="dk1"/>
                </a:solidFill>
              </a:rPr>
              <a:t>Accessible</a:t>
            </a:r>
            <a:r>
              <a:rPr lang="en">
                <a:solidFill>
                  <a:schemeClr val="dk1"/>
                </a:solidFill>
              </a:rPr>
              <a:t>.</a:t>
            </a:r>
            <a:endParaRPr>
              <a:solidFill>
                <a:schemeClr val="dk1"/>
              </a:solidFill>
            </a:endParaRPr>
          </a:p>
          <a:p>
            <a:pPr indent="0" lvl="0" marL="0" rtl="0" algn="l">
              <a:lnSpc>
                <a:spcPct val="138000"/>
              </a:lnSpc>
              <a:spcBef>
                <a:spcPts val="0"/>
              </a:spcBef>
              <a:spcAft>
                <a:spcPts val="0"/>
              </a:spcAft>
              <a:buNone/>
            </a:pPr>
            <a:r>
              <a:t/>
            </a:r>
            <a:endParaRPr>
              <a:solidFill>
                <a:schemeClr val="dk1"/>
              </a:solidFill>
            </a:endParaRPr>
          </a:p>
          <a:p>
            <a:pPr indent="0" lvl="0" marL="0" rtl="0" algn="l">
              <a:lnSpc>
                <a:spcPct val="138000"/>
              </a:lnSpc>
              <a:spcBef>
                <a:spcPts val="0"/>
              </a:spcBef>
              <a:spcAft>
                <a:spcPts val="0"/>
              </a:spcAft>
              <a:buNone/>
            </a:pPr>
            <a:r>
              <a:rPr lang="en">
                <a:solidFill>
                  <a:schemeClr val="dk1"/>
                </a:solidFill>
              </a:rPr>
              <a:t>To borrow from the library world, </a:t>
            </a:r>
            <a:endParaRPr sz="1200"/>
          </a:p>
          <a:p>
            <a:pPr indent="0" lvl="0" marL="0" rtl="0" algn="l">
              <a:lnSpc>
                <a:spcPct val="138000"/>
              </a:lnSpc>
              <a:spcBef>
                <a:spcPts val="0"/>
              </a:spcBef>
              <a:spcAft>
                <a:spcPts val="0"/>
              </a:spcAft>
              <a:buNone/>
            </a:pPr>
            <a:br>
              <a:rPr lang="en" sz="1200"/>
            </a:br>
            <a:r>
              <a:rPr lang="en" sz="1200"/>
              <a:t>[click] “</a:t>
            </a:r>
            <a:r>
              <a:rPr lang="en" sz="1150">
                <a:highlight>
                  <a:srgbClr val="FEFEFE"/>
                </a:highlight>
              </a:rPr>
              <a:t>All information resources that are provided directly or indirectly by the library regardless of technology, format, or methods of delivery, should be readily, equally, and equitably accessible to all library users.</a:t>
            </a:r>
            <a:r>
              <a:rPr lang="en" sz="1200"/>
              <a:t>”</a:t>
            </a:r>
            <a:r>
              <a:rPr lang="en">
                <a:solidFill>
                  <a:schemeClr val="dk1"/>
                </a:solidFill>
              </a:rPr>
              <a:t> </a:t>
            </a:r>
            <a:endParaRPr>
              <a:solidFill>
                <a:schemeClr val="dk1"/>
              </a:solidFill>
            </a:endParaRPr>
          </a:p>
          <a:p>
            <a:pPr indent="0" lvl="0" marL="0" rtl="0" algn="l">
              <a:lnSpc>
                <a:spcPct val="138000"/>
              </a:lnSpc>
              <a:spcBef>
                <a:spcPts val="0"/>
              </a:spcBef>
              <a:spcAft>
                <a:spcPts val="0"/>
              </a:spcAft>
              <a:buNone/>
            </a:pPr>
            <a:r>
              <a:t/>
            </a:r>
            <a:endParaRPr>
              <a:solidFill>
                <a:schemeClr val="dk1"/>
              </a:solidFill>
            </a:endParaRPr>
          </a:p>
          <a:p>
            <a:pPr indent="0" lvl="0" marL="0" rtl="0" algn="l">
              <a:lnSpc>
                <a:spcPct val="138000"/>
              </a:lnSpc>
              <a:spcBef>
                <a:spcPts val="0"/>
              </a:spcBef>
              <a:spcAft>
                <a:spcPts val="0"/>
              </a:spcAft>
              <a:buNone/>
            </a:pPr>
            <a:r>
              <a:rPr lang="en">
                <a:solidFill>
                  <a:schemeClr val="dk1"/>
                </a:solidFill>
              </a:rPr>
              <a:t>For this, we can substitute the word “library” with “Web”. This is the first core value of librarianship*. It is focused on literal access to information, regardless of every potential obstacle.</a:t>
            </a:r>
            <a:endParaRPr>
              <a:solidFill>
                <a:schemeClr val="dk1"/>
              </a:solidFill>
            </a:endParaRPr>
          </a:p>
          <a:p>
            <a:pPr indent="0" lvl="0" marL="0" rtl="0" algn="l">
              <a:lnSpc>
                <a:spcPct val="138000"/>
              </a:lnSpc>
              <a:spcBef>
                <a:spcPts val="0"/>
              </a:spcBef>
              <a:spcAft>
                <a:spcPts val="0"/>
              </a:spcAft>
              <a:buNone/>
            </a:pPr>
            <a:r>
              <a:t/>
            </a:r>
            <a:endParaRPr>
              <a:solidFill>
                <a:schemeClr val="dk1"/>
              </a:solidFill>
            </a:endParaRPr>
          </a:p>
          <a:p>
            <a:pPr indent="0" lvl="0" marL="0" rtl="0" algn="l">
              <a:lnSpc>
                <a:spcPct val="138000"/>
              </a:lnSpc>
              <a:spcBef>
                <a:spcPts val="0"/>
              </a:spcBef>
              <a:spcAft>
                <a:spcPts val="0"/>
              </a:spcAft>
              <a:buNone/>
            </a:pPr>
            <a:r>
              <a:rPr lang="en">
                <a:solidFill>
                  <a:schemeClr val="dk1"/>
                </a:solidFill>
              </a:rPr>
              <a:t>ALA’s core values of librarianship: http://www.ala.org/advocacy/intfreedom/corevalues</a:t>
            </a:r>
            <a:endParaRPr>
              <a:solidFill>
                <a:schemeClr val="dk1"/>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5351739145_0_1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5351739145_0_1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Inclusive.</a:t>
            </a:r>
            <a:endParaRPr b="1"/>
          </a:p>
          <a:p>
            <a:pPr indent="0" lvl="0" marL="0" rtl="0" algn="l">
              <a:spcBef>
                <a:spcPts val="0"/>
              </a:spcBef>
              <a:spcAft>
                <a:spcPts val="0"/>
              </a:spcAft>
              <a:buNone/>
            </a:pPr>
            <a:r>
              <a:t/>
            </a:r>
            <a:endParaRPr/>
          </a:p>
          <a:p>
            <a:pPr indent="0" lvl="0" marL="0" rtl="0" algn="l">
              <a:spcBef>
                <a:spcPts val="0"/>
              </a:spcBef>
              <a:spcAft>
                <a:spcPts val="0"/>
              </a:spcAft>
              <a:buNone/>
            </a:pPr>
            <a:r>
              <a:rPr lang="en"/>
              <a:t>[click] </a:t>
            </a:r>
            <a:r>
              <a:rPr lang="en"/>
              <a:t>Design is made for everyone regardless of gender, sexual orientation, race, ethnicity, cultural background, and emotional state.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Furthermore, diverse people should be embedded in the design and development process from beginning to end. This requires a commitment to diversity, or a commitment to paying for consultations in lieu of real diversity.</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5351739145_0_1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5351739145_0_1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Mindful.</a:t>
            </a:r>
            <a:endParaRPr b="1"/>
          </a:p>
          <a:p>
            <a:pPr indent="0" lvl="0" marL="0" rtl="0" algn="l">
              <a:spcBef>
                <a:spcPts val="0"/>
              </a:spcBef>
              <a:spcAft>
                <a:spcPts val="0"/>
              </a:spcAft>
              <a:buNone/>
            </a:pPr>
            <a:r>
              <a:t/>
            </a:r>
            <a:endParaRPr/>
          </a:p>
          <a:p>
            <a:pPr indent="0" lvl="0" marL="0" rtl="0" algn="l">
              <a:spcBef>
                <a:spcPts val="0"/>
              </a:spcBef>
              <a:spcAft>
                <a:spcPts val="0"/>
              </a:spcAft>
              <a:buNone/>
            </a:pPr>
            <a:r>
              <a:rPr lang="en"/>
              <a:t>[click] </a:t>
            </a:r>
            <a:r>
              <a:rPr lang="en"/>
              <a:t>Be aware of our own biases and assumptions, and recognize we are not the user. Lead with person-first design. Embrace people as complex beings, where average doesn’t exist nor do single story narratives*.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[click] Make decisions based on user wellbeing over product, don’t build to steal our attention, and avoid dark and anti-patterns.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 </a:t>
            </a:r>
            <a:r>
              <a:rPr lang="en"/>
              <a:t>Chimamanda Ngozi Angzie: https://www.ted.com/talks/chimamanda_ngozi_adichie_the_danger_of_a_single_story</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5351739145_0_1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5351739145_0_1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Sustainable.</a:t>
            </a:r>
            <a:endParaRPr b="1"/>
          </a:p>
          <a:p>
            <a:pPr indent="0" lvl="0" marL="0" rtl="0" algn="l">
              <a:spcBef>
                <a:spcPts val="0"/>
              </a:spcBef>
              <a:spcAft>
                <a:spcPts val="0"/>
              </a:spcAft>
              <a:buNone/>
            </a:pPr>
            <a:r>
              <a:t/>
            </a:r>
            <a:endParaRPr/>
          </a:p>
          <a:p>
            <a:pPr indent="0" lvl="0" marL="0" rtl="0" algn="l">
              <a:spcBef>
                <a:spcPts val="0"/>
              </a:spcBef>
              <a:spcAft>
                <a:spcPts val="0"/>
              </a:spcAft>
              <a:buNone/>
            </a:pPr>
            <a:r>
              <a:rPr lang="en"/>
              <a:t>The web has a negative upward trend in page weight for web content delivery. A client we rarely take into consideration is Earth.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[click] Sustainability is as much about our planet’s wellbeing as it is our own, as they are intertwined.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That’s right, our planet’s health affects OUR health. When factoring in resource consumption, include nature-based resources. Consider the electricity consumption from servers to clients, where that energy is coming from, how new hardware needs to be to process data… you can dig into these more with the sustainable software engineering principles.*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 </a:t>
            </a:r>
            <a:r>
              <a:rPr lang="en"/>
              <a:t>Asim Hussain’s Sustainable Software Engineering principles: </a:t>
            </a:r>
            <a:r>
              <a:rPr lang="en" u="sng">
                <a:solidFill>
                  <a:srgbClr val="4DD0E1"/>
                </a:solidFill>
                <a:hlinkClick r:id="rId2">
                  <a:extLst>
                    <a:ext uri="{A12FA001-AC4F-418D-AE19-62706E023703}">
                      <ahyp:hlinkClr val="tx"/>
                    </a:ext>
                  </a:extLst>
                </a:hlinkClick>
              </a:rPr>
              <a:t>https://principles.green/</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dk1"/>
              </a:buClr>
              <a:buSzPts val="1800"/>
              <a:buChar char="●"/>
              <a:defRPr>
                <a:solidFill>
                  <a:schemeClr val="dk1"/>
                </a:solidFill>
              </a:defRPr>
            </a:lvl1pPr>
            <a:lvl2pPr indent="-317500" lvl="1" marL="914400">
              <a:spcBef>
                <a:spcPts val="1600"/>
              </a:spcBef>
              <a:spcAft>
                <a:spcPts val="0"/>
              </a:spcAft>
              <a:buClr>
                <a:schemeClr val="dk1"/>
              </a:buClr>
              <a:buSzPts val="1400"/>
              <a:buChar char="○"/>
              <a:defRPr>
                <a:solidFill>
                  <a:schemeClr val="dk1"/>
                </a:solidFill>
              </a:defRPr>
            </a:lvl2pPr>
            <a:lvl3pPr indent="-317500" lvl="2" marL="1371600">
              <a:spcBef>
                <a:spcPts val="1600"/>
              </a:spcBef>
              <a:spcAft>
                <a:spcPts val="0"/>
              </a:spcAft>
              <a:buClr>
                <a:schemeClr val="dk1"/>
              </a:buClr>
              <a:buSzPts val="1400"/>
              <a:buChar char="■"/>
              <a:defRPr>
                <a:solidFill>
                  <a:schemeClr val="dk1"/>
                </a:solidFill>
              </a:defRPr>
            </a:lvl3pPr>
            <a:lvl4pPr indent="-317500" lvl="3" marL="1828800">
              <a:spcBef>
                <a:spcPts val="1600"/>
              </a:spcBef>
              <a:spcAft>
                <a:spcPts val="0"/>
              </a:spcAft>
              <a:buClr>
                <a:schemeClr val="dk1"/>
              </a:buClr>
              <a:buSzPts val="1400"/>
              <a:buChar char="●"/>
              <a:defRPr>
                <a:solidFill>
                  <a:schemeClr val="dk1"/>
                </a:solidFill>
              </a:defRPr>
            </a:lvl4pPr>
            <a:lvl5pPr indent="-317500" lvl="4" marL="2286000">
              <a:spcBef>
                <a:spcPts val="1600"/>
              </a:spcBef>
              <a:spcAft>
                <a:spcPts val="0"/>
              </a:spcAft>
              <a:buClr>
                <a:schemeClr val="dk1"/>
              </a:buClr>
              <a:buSzPts val="1400"/>
              <a:buChar char="○"/>
              <a:defRPr>
                <a:solidFill>
                  <a:schemeClr val="dk1"/>
                </a:solidFill>
              </a:defRPr>
            </a:lvl5pPr>
            <a:lvl6pPr indent="-317500" lvl="5" marL="2743200">
              <a:spcBef>
                <a:spcPts val="1600"/>
              </a:spcBef>
              <a:spcAft>
                <a:spcPts val="0"/>
              </a:spcAft>
              <a:buClr>
                <a:schemeClr val="dk1"/>
              </a:buClr>
              <a:buSzPts val="1400"/>
              <a:buChar char="■"/>
              <a:defRPr>
                <a:solidFill>
                  <a:schemeClr val="dk1"/>
                </a:solidFill>
              </a:defRPr>
            </a:lvl6pPr>
            <a:lvl7pPr indent="-317500" lvl="6" marL="3200400">
              <a:spcBef>
                <a:spcPts val="1600"/>
              </a:spcBef>
              <a:spcAft>
                <a:spcPts val="0"/>
              </a:spcAft>
              <a:buClr>
                <a:schemeClr val="dk1"/>
              </a:buClr>
              <a:buSzPts val="1400"/>
              <a:buChar char="●"/>
              <a:defRPr>
                <a:solidFill>
                  <a:schemeClr val="dk1"/>
                </a:solidFill>
              </a:defRPr>
            </a:lvl7pPr>
            <a:lvl8pPr indent="-317500" lvl="7" marL="3657600">
              <a:spcBef>
                <a:spcPts val="1600"/>
              </a:spcBef>
              <a:spcAft>
                <a:spcPts val="0"/>
              </a:spcAft>
              <a:buClr>
                <a:schemeClr val="dk1"/>
              </a:buClr>
              <a:buSzPts val="1400"/>
              <a:buChar char="○"/>
              <a:defRPr>
                <a:solidFill>
                  <a:schemeClr val="dk1"/>
                </a:solidFill>
              </a:defRPr>
            </a:lvl8pPr>
            <a:lvl9pPr indent="-317500" lvl="8" marL="4114800">
              <a:spcBef>
                <a:spcPts val="1600"/>
              </a:spcBef>
              <a:spcAft>
                <a:spcPts val="1600"/>
              </a:spcAft>
              <a:buClr>
                <a:schemeClr val="dk1"/>
              </a:buClr>
              <a:buSzPts val="1400"/>
              <a:buChar char="■"/>
              <a:defRPr>
                <a:solidFill>
                  <a:schemeClr val="dk1"/>
                </a:solidFill>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lt2"/>
              </a:buClr>
              <a:buSzPts val="1800"/>
              <a:buChar char="●"/>
              <a:defRPr sz="1800">
                <a:solidFill>
                  <a:schemeClr val="lt2"/>
                </a:solidFill>
              </a:defRPr>
            </a:lvl1pPr>
            <a:lvl2pPr indent="-317500" lvl="1" marL="914400">
              <a:lnSpc>
                <a:spcPct val="115000"/>
              </a:lnSpc>
              <a:spcBef>
                <a:spcPts val="1600"/>
              </a:spcBef>
              <a:spcAft>
                <a:spcPts val="0"/>
              </a:spcAft>
              <a:buClr>
                <a:schemeClr val="lt2"/>
              </a:buClr>
              <a:buSzPts val="1400"/>
              <a:buChar char="○"/>
              <a:defRPr>
                <a:solidFill>
                  <a:schemeClr val="lt2"/>
                </a:solidFill>
              </a:defRPr>
            </a:lvl2pPr>
            <a:lvl3pPr indent="-317500" lvl="2" marL="1371600">
              <a:lnSpc>
                <a:spcPct val="115000"/>
              </a:lnSpc>
              <a:spcBef>
                <a:spcPts val="1600"/>
              </a:spcBef>
              <a:spcAft>
                <a:spcPts val="0"/>
              </a:spcAft>
              <a:buClr>
                <a:schemeClr val="lt2"/>
              </a:buClr>
              <a:buSzPts val="1400"/>
              <a:buChar char="■"/>
              <a:defRPr>
                <a:solidFill>
                  <a:schemeClr val="lt2"/>
                </a:solidFill>
              </a:defRPr>
            </a:lvl3pPr>
            <a:lvl4pPr indent="-317500" lvl="3" marL="1828800">
              <a:lnSpc>
                <a:spcPct val="115000"/>
              </a:lnSpc>
              <a:spcBef>
                <a:spcPts val="1600"/>
              </a:spcBef>
              <a:spcAft>
                <a:spcPts val="0"/>
              </a:spcAft>
              <a:buClr>
                <a:schemeClr val="lt2"/>
              </a:buClr>
              <a:buSzPts val="1400"/>
              <a:buChar char="●"/>
              <a:defRPr>
                <a:solidFill>
                  <a:schemeClr val="lt2"/>
                </a:solidFill>
              </a:defRPr>
            </a:lvl4pPr>
            <a:lvl5pPr indent="-317500" lvl="4" marL="2286000">
              <a:lnSpc>
                <a:spcPct val="115000"/>
              </a:lnSpc>
              <a:spcBef>
                <a:spcPts val="1600"/>
              </a:spcBef>
              <a:spcAft>
                <a:spcPts val="0"/>
              </a:spcAft>
              <a:buClr>
                <a:schemeClr val="lt2"/>
              </a:buClr>
              <a:buSzPts val="1400"/>
              <a:buChar char="○"/>
              <a:defRPr>
                <a:solidFill>
                  <a:schemeClr val="lt2"/>
                </a:solidFill>
              </a:defRPr>
            </a:lvl5pPr>
            <a:lvl6pPr indent="-317500" lvl="5" marL="2743200">
              <a:lnSpc>
                <a:spcPct val="115000"/>
              </a:lnSpc>
              <a:spcBef>
                <a:spcPts val="1600"/>
              </a:spcBef>
              <a:spcAft>
                <a:spcPts val="0"/>
              </a:spcAft>
              <a:buClr>
                <a:schemeClr val="lt2"/>
              </a:buClr>
              <a:buSzPts val="1400"/>
              <a:buChar char="■"/>
              <a:defRPr>
                <a:solidFill>
                  <a:schemeClr val="lt2"/>
                </a:solidFill>
              </a:defRPr>
            </a:lvl6pPr>
            <a:lvl7pPr indent="-317500" lvl="6" marL="3200400">
              <a:lnSpc>
                <a:spcPct val="115000"/>
              </a:lnSpc>
              <a:spcBef>
                <a:spcPts val="1600"/>
              </a:spcBef>
              <a:spcAft>
                <a:spcPts val="0"/>
              </a:spcAft>
              <a:buClr>
                <a:schemeClr val="lt2"/>
              </a:buClr>
              <a:buSzPts val="1400"/>
              <a:buChar char="●"/>
              <a:defRPr>
                <a:solidFill>
                  <a:schemeClr val="lt2"/>
                </a:solidFill>
              </a:defRPr>
            </a:lvl7pPr>
            <a:lvl8pPr indent="-317500" lvl="7" marL="3657600">
              <a:lnSpc>
                <a:spcPct val="115000"/>
              </a:lnSpc>
              <a:spcBef>
                <a:spcPts val="1600"/>
              </a:spcBef>
              <a:spcAft>
                <a:spcPts val="0"/>
              </a:spcAft>
              <a:buClr>
                <a:schemeClr val="lt2"/>
              </a:buClr>
              <a:buSzPts val="1400"/>
              <a:buChar char="○"/>
              <a:defRPr>
                <a:solidFill>
                  <a:schemeClr val="lt2"/>
                </a:solidFill>
              </a:defRPr>
            </a:lvl8pPr>
            <a:lvl9pPr indent="-317500" lvl="8" marL="4114800">
              <a:lnSpc>
                <a:spcPct val="115000"/>
              </a:lnSpc>
              <a:spcBef>
                <a:spcPts val="1600"/>
              </a:spcBef>
              <a:spcAft>
                <a:spcPts val="1600"/>
              </a:spcAft>
              <a:buClr>
                <a:schemeClr val="lt2"/>
              </a:buClr>
              <a:buSzPts val="1400"/>
              <a:buChar char="■"/>
              <a:defRPr>
                <a:solidFill>
                  <a:schemeClr val="lt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1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2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17.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7.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1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image" Target="../media/image20.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image" Target="../media/image10.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image" Target="../media/image2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1" Type="http://schemas.openxmlformats.org/officeDocument/2006/relationships/hyperlink" Target="https://dl.acm.org/doi/10.1145/3383219.3383239" TargetMode="External"/><Relationship Id="rId10" Type="http://schemas.openxmlformats.org/officeDocument/2006/relationships/hyperlink" Target="https://youtu.be/u1v_G1yQhTU" TargetMode="External"/><Relationship Id="rId13" Type="http://schemas.openxmlformats.org/officeDocument/2006/relationships/hyperlink" Target="https://gerrymcgovern.com/delete-90-principles-of-digital-earth-experience-design/" TargetMode="External"/><Relationship Id="rId12" Type="http://schemas.openxmlformats.org/officeDocument/2006/relationships/hyperlink" Target="https://gerrymcgovern.com/calculating-the-pollution-cost-of-website-analytics-part-1/" TargetMode="External"/><Relationship Id="rId1" Type="http://schemas.openxmlformats.org/officeDocument/2006/relationships/slideLayout" Target="../slideLayouts/slideLayout3.xml"/><Relationship Id="rId2" Type="http://schemas.openxmlformats.org/officeDocument/2006/relationships/notesSlide" Target="../notesSlides/notesSlide21.xml"/><Relationship Id="rId3" Type="http://schemas.openxmlformats.org/officeDocument/2006/relationships/hyperlink" Target="https://vimeo.com/68470326" TargetMode="External"/><Relationship Id="rId4" Type="http://schemas.openxmlformats.org/officeDocument/2006/relationships/hyperlink" Target="http://www.ala.org/advocacy/intfreedom/corevalues" TargetMode="External"/><Relationship Id="rId9" Type="http://schemas.openxmlformats.org/officeDocument/2006/relationships/hyperlink" Target="https://youtu.be/qi0tY60Hd6M?t=397" TargetMode="External"/><Relationship Id="rId15" Type="http://schemas.openxmlformats.org/officeDocument/2006/relationships/hyperlink" Target="https://www.smashingmagazine.com/2018/03/using-ethics-in-web-design/" TargetMode="External"/><Relationship Id="rId14" Type="http://schemas.openxmlformats.org/officeDocument/2006/relationships/hyperlink" Target="http://darkpatterns.org" TargetMode="External"/><Relationship Id="rId5" Type="http://schemas.openxmlformats.org/officeDocument/2006/relationships/hyperlink" Target="https://www.ted.com/talks/chimamanda_ngozi_adichie_the_danger_of_a_single_story" TargetMode="External"/><Relationship Id="rId6" Type="http://schemas.openxmlformats.org/officeDocument/2006/relationships/hyperlink" Target="https://principles.green/" TargetMode="External"/><Relationship Id="rId7" Type="http://schemas.openxmlformats.org/officeDocument/2006/relationships/hyperlink" Target="https://youtu.be/mlMfynLKGXA" TargetMode="External"/><Relationship Id="rId8" Type="http://schemas.openxmlformats.org/officeDocument/2006/relationships/hyperlink" Target="https://aneventapart.com/news/post/performance-as-user-experience-by-aaron-gustafson-aea-video" TargetMode="External"/></Relationships>
</file>

<file path=ppt/slides/_rels/slide22.xml.rels><?xml version="1.0" encoding="UTF-8" standalone="yes"?><Relationships xmlns="http://schemas.openxmlformats.org/package/2006/relationships"><Relationship Id="rId11" Type="http://schemas.openxmlformats.org/officeDocument/2006/relationships/image" Target="../media/image15.png"/><Relationship Id="rId10" Type="http://schemas.openxmlformats.org/officeDocument/2006/relationships/image" Target="../media/image11.jpg"/><Relationship Id="rId1" Type="http://schemas.openxmlformats.org/officeDocument/2006/relationships/slideLayout" Target="../slideLayouts/slideLayout3.xml"/><Relationship Id="rId2" Type="http://schemas.openxmlformats.org/officeDocument/2006/relationships/notesSlide" Target="../notesSlides/notesSlide22.xml"/><Relationship Id="rId3" Type="http://schemas.openxmlformats.org/officeDocument/2006/relationships/image" Target="../media/image1.jpg"/><Relationship Id="rId4" Type="http://schemas.openxmlformats.org/officeDocument/2006/relationships/image" Target="../media/image6.jpg"/><Relationship Id="rId9" Type="http://schemas.openxmlformats.org/officeDocument/2006/relationships/image" Target="../media/image12.jpg"/><Relationship Id="rId5" Type="http://schemas.openxmlformats.org/officeDocument/2006/relationships/image" Target="../media/image5.jpg"/><Relationship Id="rId6" Type="http://schemas.openxmlformats.org/officeDocument/2006/relationships/image" Target="../media/image3.jpg"/><Relationship Id="rId7" Type="http://schemas.openxmlformats.org/officeDocument/2006/relationships/image" Target="../media/image2.jpg"/><Relationship Id="rId8" Type="http://schemas.openxmlformats.org/officeDocument/2006/relationships/image" Target="../media/image4.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 Id="rId3" Type="http://schemas.openxmlformats.org/officeDocument/2006/relationships/hyperlink" Target="https://ethicalexplorer.org/" TargetMode="External"/><Relationship Id="rId4" Type="http://schemas.openxmlformats.org/officeDocument/2006/relationships/hyperlink" Target="https://docs.google.com/document/d/1sOWZhs8zZCRoERPjFBmwYqo9K55FsZG557lOAFCqjLY/edit" TargetMode="External"/><Relationship Id="rId5" Type="http://schemas.openxmlformats.org/officeDocument/2006/relationships/hyperlink" Target="https://calmtech.com/"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8.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2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9.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Ethical web principles</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Amy M. Drayer</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Trustful</a:t>
            </a:r>
            <a:endParaRPr/>
          </a:p>
        </p:txBody>
      </p:sp>
      <p:sp>
        <p:nvSpPr>
          <p:cNvPr id="110" name="Google Shape;110;p22"/>
          <p:cNvSpPr txBox="1"/>
          <p:nvPr>
            <p:ph idx="1" type="body"/>
          </p:nvPr>
        </p:nvSpPr>
        <p:spPr>
          <a:xfrm>
            <a:off x="311700" y="1152475"/>
            <a:ext cx="8520600" cy="34164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2800">
                <a:solidFill>
                  <a:srgbClr val="F3F3F3"/>
                </a:solidFill>
              </a:rPr>
              <a:t>Safe, secure, private. These are the 3 tenets that users expect, and which are often exploited.</a:t>
            </a:r>
            <a:endParaRPr sz="2800">
              <a:solidFill>
                <a:srgbClr val="F3F3F3"/>
              </a:solidFill>
            </a:endParaRPr>
          </a:p>
          <a:p>
            <a:pPr indent="0" lvl="0" marL="0" rtl="0" algn="l">
              <a:spcBef>
                <a:spcPts val="1600"/>
              </a:spcBef>
              <a:spcAft>
                <a:spcPts val="1600"/>
              </a:spcAft>
              <a:buNone/>
            </a:pPr>
            <a:r>
              <a:rPr lang="en" sz="2800">
                <a:solidFill>
                  <a:srgbClr val="F3F3F3"/>
                </a:solidFill>
              </a:rPr>
              <a:t>Promote personal data ownership.</a:t>
            </a:r>
            <a:endParaRPr sz="2800">
              <a:solidFill>
                <a:srgbClr val="F3F3F3"/>
              </a:solidFill>
            </a:endParaRPr>
          </a:p>
        </p:txBody>
      </p:sp>
      <p:pic>
        <p:nvPicPr>
          <p:cNvPr descr="Shield" id="111" name="Google Shape;111;p22" title="Shield"/>
          <p:cNvPicPr preferRelativeResize="0"/>
          <p:nvPr/>
        </p:nvPicPr>
        <p:blipFill>
          <a:blip r:embed="rId3">
            <a:alphaModFix/>
          </a:blip>
          <a:stretch>
            <a:fillRect/>
          </a:stretch>
        </p:blipFill>
        <p:spPr>
          <a:xfrm>
            <a:off x="7261475" y="3439325"/>
            <a:ext cx="1570825" cy="157082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0">
                                            <p:txEl>
                                              <p:pRg end="0" st="0"/>
                                            </p:txEl>
                                          </p:spTgt>
                                        </p:tgtEl>
                                        <p:attrNameLst>
                                          <p:attrName>style.visibility</p:attrName>
                                        </p:attrNameLst>
                                      </p:cBhvr>
                                      <p:to>
                                        <p:strVal val="visible"/>
                                      </p:to>
                                    </p:set>
                                    <p:animEffect filter="fade" transition="in">
                                      <p:cBhvr>
                                        <p:cTn dur="1000"/>
                                        <p:tgtEl>
                                          <p:spTgt spid="110">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0">
                                            <p:txEl>
                                              <p:pRg end="1" st="1"/>
                                            </p:txEl>
                                          </p:spTgt>
                                        </p:tgtEl>
                                        <p:attrNameLst>
                                          <p:attrName>style.visibility</p:attrName>
                                        </p:attrNameLst>
                                      </p:cBhvr>
                                      <p:to>
                                        <p:strVal val="visible"/>
                                      </p:to>
                                    </p:set>
                                    <p:animEffect filter="fade" transition="in">
                                      <p:cBhvr>
                                        <p:cTn dur="1000"/>
                                        <p:tgtEl>
                                          <p:spTgt spid="110">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Truthful</a:t>
            </a:r>
            <a:endParaRPr/>
          </a:p>
        </p:txBody>
      </p:sp>
      <p:sp>
        <p:nvSpPr>
          <p:cNvPr id="117" name="Google Shape;117;p23"/>
          <p:cNvSpPr txBox="1"/>
          <p:nvPr>
            <p:ph idx="1" type="body"/>
          </p:nvPr>
        </p:nvSpPr>
        <p:spPr>
          <a:xfrm>
            <a:off x="311700" y="1152475"/>
            <a:ext cx="8520600" cy="34164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2800">
                <a:solidFill>
                  <a:srgbClr val="F3F3F3"/>
                </a:solidFill>
              </a:rPr>
              <a:t>Fight disinformation, the act of intentionally deceiving.</a:t>
            </a:r>
            <a:endParaRPr sz="2800">
              <a:solidFill>
                <a:srgbClr val="F3F3F3"/>
              </a:solidFill>
            </a:endParaRPr>
          </a:p>
          <a:p>
            <a:pPr indent="0" lvl="0" marL="0" rtl="0" algn="l">
              <a:spcBef>
                <a:spcPts val="1600"/>
              </a:spcBef>
              <a:spcAft>
                <a:spcPts val="1600"/>
              </a:spcAft>
              <a:buNone/>
            </a:pPr>
            <a:r>
              <a:rPr lang="en" sz="2800">
                <a:solidFill>
                  <a:srgbClr val="F3F3F3"/>
                </a:solidFill>
              </a:rPr>
              <a:t>Promote fairness and use non-biased language.</a:t>
            </a:r>
            <a:endParaRPr sz="2800">
              <a:solidFill>
                <a:srgbClr val="F3F3F3"/>
              </a:solidFill>
            </a:endParaRPr>
          </a:p>
        </p:txBody>
      </p:sp>
      <p:pic>
        <p:nvPicPr>
          <p:cNvPr descr="Checkmark" id="118" name="Google Shape;118;p23" title="Checkmark"/>
          <p:cNvPicPr preferRelativeResize="0"/>
          <p:nvPr/>
        </p:nvPicPr>
        <p:blipFill>
          <a:blip r:embed="rId3">
            <a:alphaModFix/>
          </a:blip>
          <a:stretch>
            <a:fillRect/>
          </a:stretch>
        </p:blipFill>
        <p:spPr>
          <a:xfrm>
            <a:off x="7261475" y="3439325"/>
            <a:ext cx="1570825" cy="157082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7">
                                            <p:txEl>
                                              <p:pRg end="0" st="0"/>
                                            </p:txEl>
                                          </p:spTgt>
                                        </p:tgtEl>
                                        <p:attrNameLst>
                                          <p:attrName>style.visibility</p:attrName>
                                        </p:attrNameLst>
                                      </p:cBhvr>
                                      <p:to>
                                        <p:strVal val="visible"/>
                                      </p:to>
                                    </p:set>
                                    <p:animEffect filter="fade" transition="in">
                                      <p:cBhvr>
                                        <p:cTn dur="1000"/>
                                        <p:tgtEl>
                                          <p:spTgt spid="11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7">
                                            <p:txEl>
                                              <p:pRg end="1" st="1"/>
                                            </p:txEl>
                                          </p:spTgt>
                                        </p:tgtEl>
                                        <p:attrNameLst>
                                          <p:attrName>style.visibility</p:attrName>
                                        </p:attrNameLst>
                                      </p:cBhvr>
                                      <p:to>
                                        <p:strVal val="visible"/>
                                      </p:to>
                                    </p:set>
                                    <p:animEffect filter="fade" transition="in">
                                      <p:cBhvr>
                                        <p:cTn dur="1000"/>
                                        <p:tgtEl>
                                          <p:spTgt spid="117">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Universal</a:t>
            </a:r>
            <a:endParaRPr/>
          </a:p>
        </p:txBody>
      </p:sp>
      <p:sp>
        <p:nvSpPr>
          <p:cNvPr id="124" name="Google Shape;124;p24"/>
          <p:cNvSpPr txBox="1"/>
          <p:nvPr>
            <p:ph idx="1" type="body"/>
          </p:nvPr>
        </p:nvSpPr>
        <p:spPr>
          <a:xfrm>
            <a:off x="311700" y="1152475"/>
            <a:ext cx="8520600" cy="3416400"/>
          </a:xfrm>
          <a:prstGeom prst="rect">
            <a:avLst/>
          </a:prstGeom>
        </p:spPr>
        <p:txBody>
          <a:bodyPr anchorCtr="0" anchor="ctr" bIns="91425" lIns="91425" spcFirstLastPara="1" rIns="91425" wrap="square" tIns="91425">
            <a:noAutofit/>
          </a:bodyPr>
          <a:lstStyle/>
          <a:p>
            <a:pPr indent="0" lvl="0" marL="0" rtl="0" algn="l">
              <a:spcBef>
                <a:spcPts val="0"/>
              </a:spcBef>
              <a:spcAft>
                <a:spcPts val="1600"/>
              </a:spcAft>
              <a:buNone/>
            </a:pPr>
            <a:r>
              <a:rPr lang="en" sz="2800">
                <a:solidFill>
                  <a:srgbClr val="F3F3F3"/>
                </a:solidFill>
              </a:rPr>
              <a:t>Avoid building to one way of doing or being. Build to be understandable and simple, and in a way that allows us to be human and make errors.</a:t>
            </a:r>
            <a:endParaRPr sz="2800">
              <a:solidFill>
                <a:srgbClr val="F3F3F3"/>
              </a:solidFill>
            </a:endParaRPr>
          </a:p>
        </p:txBody>
      </p:sp>
      <p:pic>
        <p:nvPicPr>
          <p:cNvPr descr="Universe" id="125" name="Google Shape;125;p24" title="Universe"/>
          <p:cNvPicPr preferRelativeResize="0"/>
          <p:nvPr/>
        </p:nvPicPr>
        <p:blipFill>
          <a:blip r:embed="rId3">
            <a:alphaModFix/>
          </a:blip>
          <a:stretch>
            <a:fillRect/>
          </a:stretch>
        </p:blipFill>
        <p:spPr>
          <a:xfrm>
            <a:off x="7261475" y="3305975"/>
            <a:ext cx="1570825" cy="157082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4"/>
                                        </p:tgtEl>
                                        <p:attrNameLst>
                                          <p:attrName>style.visibility</p:attrName>
                                        </p:attrNameLst>
                                      </p:cBhvr>
                                      <p:to>
                                        <p:strVal val="visible"/>
                                      </p:to>
                                    </p:set>
                                    <p:animEffect filter="fade" transition="in">
                                      <p:cBhvr>
                                        <p:cTn dur="1000"/>
                                        <p:tgtEl>
                                          <p:spTgt spid="12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2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2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3200">
                <a:solidFill>
                  <a:schemeClr val="dk1"/>
                </a:solidFill>
              </a:rPr>
              <a:t>Accessible</a:t>
            </a:r>
            <a:endParaRPr sz="3200">
              <a:solidFill>
                <a:schemeClr val="dk1"/>
              </a:solidFill>
            </a:endParaRPr>
          </a:p>
          <a:p>
            <a:pPr indent="0" lvl="0" marL="0" rtl="0" algn="l">
              <a:lnSpc>
                <a:spcPct val="100000"/>
              </a:lnSpc>
              <a:spcBef>
                <a:spcPts val="0"/>
              </a:spcBef>
              <a:spcAft>
                <a:spcPts val="0"/>
              </a:spcAft>
              <a:buNone/>
            </a:pPr>
            <a:r>
              <a:rPr lang="en" sz="3200">
                <a:solidFill>
                  <a:schemeClr val="dk1"/>
                </a:solidFill>
              </a:rPr>
              <a:t>Inclusive</a:t>
            </a:r>
            <a:endParaRPr sz="3200">
              <a:solidFill>
                <a:schemeClr val="dk1"/>
              </a:solidFill>
            </a:endParaRPr>
          </a:p>
          <a:p>
            <a:pPr indent="0" lvl="0" marL="0" rtl="0" algn="l">
              <a:lnSpc>
                <a:spcPct val="100000"/>
              </a:lnSpc>
              <a:spcBef>
                <a:spcPts val="0"/>
              </a:spcBef>
              <a:spcAft>
                <a:spcPts val="0"/>
              </a:spcAft>
              <a:buNone/>
            </a:pPr>
            <a:r>
              <a:rPr lang="en" sz="3200">
                <a:solidFill>
                  <a:schemeClr val="dk1"/>
                </a:solidFill>
              </a:rPr>
              <a:t>Mindful</a:t>
            </a:r>
            <a:endParaRPr sz="3200">
              <a:solidFill>
                <a:schemeClr val="dk1"/>
              </a:solidFill>
            </a:endParaRPr>
          </a:p>
          <a:p>
            <a:pPr indent="0" lvl="0" marL="0" rtl="0" algn="l">
              <a:lnSpc>
                <a:spcPct val="100000"/>
              </a:lnSpc>
              <a:spcBef>
                <a:spcPts val="0"/>
              </a:spcBef>
              <a:spcAft>
                <a:spcPts val="0"/>
              </a:spcAft>
              <a:buNone/>
            </a:pPr>
            <a:r>
              <a:rPr lang="en" sz="3200">
                <a:solidFill>
                  <a:schemeClr val="dk1"/>
                </a:solidFill>
              </a:rPr>
              <a:t>Sustainable</a:t>
            </a:r>
            <a:endParaRPr sz="3200">
              <a:solidFill>
                <a:schemeClr val="dk1"/>
              </a:solidFill>
            </a:endParaRPr>
          </a:p>
          <a:p>
            <a:pPr indent="0" lvl="0" marL="0" rtl="0" algn="l">
              <a:lnSpc>
                <a:spcPct val="100000"/>
              </a:lnSpc>
              <a:spcBef>
                <a:spcPts val="0"/>
              </a:spcBef>
              <a:spcAft>
                <a:spcPts val="0"/>
              </a:spcAft>
              <a:buNone/>
            </a:pPr>
            <a:r>
              <a:rPr lang="en" sz="3200">
                <a:solidFill>
                  <a:schemeClr val="dk1"/>
                </a:solidFill>
              </a:rPr>
              <a:t>Trustful</a:t>
            </a:r>
            <a:endParaRPr sz="3200">
              <a:solidFill>
                <a:schemeClr val="dk1"/>
              </a:solidFill>
            </a:endParaRPr>
          </a:p>
          <a:p>
            <a:pPr indent="0" lvl="0" marL="0" rtl="0" algn="l">
              <a:lnSpc>
                <a:spcPct val="100000"/>
              </a:lnSpc>
              <a:spcBef>
                <a:spcPts val="0"/>
              </a:spcBef>
              <a:spcAft>
                <a:spcPts val="0"/>
              </a:spcAft>
              <a:buNone/>
            </a:pPr>
            <a:r>
              <a:rPr lang="en" sz="3200">
                <a:solidFill>
                  <a:schemeClr val="dk1"/>
                </a:solidFill>
              </a:rPr>
              <a:t>Truthful</a:t>
            </a:r>
            <a:endParaRPr sz="3200">
              <a:solidFill>
                <a:schemeClr val="dk1"/>
              </a:solidFill>
            </a:endParaRPr>
          </a:p>
          <a:p>
            <a:pPr indent="0" lvl="0" marL="0" rtl="0" algn="l">
              <a:lnSpc>
                <a:spcPct val="100000"/>
              </a:lnSpc>
              <a:spcBef>
                <a:spcPts val="0"/>
              </a:spcBef>
              <a:spcAft>
                <a:spcPts val="0"/>
              </a:spcAft>
              <a:buNone/>
            </a:pPr>
            <a:r>
              <a:rPr lang="en" sz="3200">
                <a:solidFill>
                  <a:schemeClr val="dk1"/>
                </a:solidFill>
              </a:rPr>
              <a:t>Universal</a:t>
            </a:r>
            <a:endParaRPr sz="14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1"/>
                                        </p:tgtEl>
                                        <p:attrNameLst>
                                          <p:attrName>style.visibility</p:attrName>
                                        </p:attrNameLst>
                                      </p:cBhvr>
                                      <p:to>
                                        <p:strVal val="visible"/>
                                      </p:to>
                                    </p:set>
                                    <p:animEffect filter="fade" transition="in">
                                      <p:cBhvr>
                                        <p:cTn dur="1000"/>
                                        <p:tgtEl>
                                          <p:spTgt spid="13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2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Elegant accessibility.</a:t>
            </a:r>
            <a:endParaRPr/>
          </a:p>
        </p:txBody>
      </p:sp>
      <p:sp>
        <p:nvSpPr>
          <p:cNvPr id="137" name="Google Shape;137;p26"/>
          <p:cNvSpPr txBox="1"/>
          <p:nvPr>
            <p:ph idx="1" type="body"/>
          </p:nvPr>
        </p:nvSpPr>
        <p:spPr>
          <a:xfrm>
            <a:off x="311700" y="1152475"/>
            <a:ext cx="8520600" cy="34164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2800">
                <a:solidFill>
                  <a:srgbClr val="F3F3F3"/>
                </a:solidFill>
              </a:rPr>
              <a:t>semantic HTML </a:t>
            </a:r>
            <a:endParaRPr sz="2800">
              <a:solidFill>
                <a:srgbClr val="F3F3F3"/>
              </a:solidFill>
            </a:endParaRPr>
          </a:p>
          <a:p>
            <a:pPr indent="0" lvl="0" marL="0" rtl="0" algn="l">
              <a:spcBef>
                <a:spcPts val="0"/>
              </a:spcBef>
              <a:spcAft>
                <a:spcPts val="0"/>
              </a:spcAft>
              <a:buNone/>
            </a:pPr>
            <a:r>
              <a:rPr lang="en" sz="2800">
                <a:solidFill>
                  <a:srgbClr val="F3F3F3"/>
                </a:solidFill>
              </a:rPr>
              <a:t>more accessibility </a:t>
            </a:r>
            <a:endParaRPr sz="2800">
              <a:solidFill>
                <a:srgbClr val="F3F3F3"/>
              </a:solidFill>
            </a:endParaRPr>
          </a:p>
          <a:p>
            <a:pPr indent="0" lvl="0" marL="0" rtl="0" algn="l">
              <a:spcBef>
                <a:spcPts val="0"/>
              </a:spcBef>
              <a:spcAft>
                <a:spcPts val="0"/>
              </a:spcAft>
              <a:buNone/>
            </a:pPr>
            <a:r>
              <a:rPr lang="en" sz="2800">
                <a:solidFill>
                  <a:srgbClr val="F3F3F3"/>
                </a:solidFill>
              </a:rPr>
              <a:t>less code</a:t>
            </a:r>
            <a:endParaRPr sz="2800">
              <a:solidFill>
                <a:srgbClr val="F3F3F3"/>
              </a:solidFill>
            </a:endParaRPr>
          </a:p>
          <a:p>
            <a:pPr indent="0" lvl="0" marL="0" rtl="0" algn="l">
              <a:spcBef>
                <a:spcPts val="0"/>
              </a:spcBef>
              <a:spcAft>
                <a:spcPts val="0"/>
              </a:spcAft>
              <a:buNone/>
            </a:pPr>
            <a:r>
              <a:rPr lang="en" sz="2800">
                <a:solidFill>
                  <a:srgbClr val="F3F3F3"/>
                </a:solidFill>
              </a:rPr>
              <a:t>less energy</a:t>
            </a:r>
            <a:endParaRPr sz="2800">
              <a:solidFill>
                <a:srgbClr val="F3F3F3"/>
              </a:solidFill>
            </a:endParaRPr>
          </a:p>
        </p:txBody>
      </p:sp>
      <p:pic>
        <p:nvPicPr>
          <p:cNvPr descr="Code characters &lt; /&gt;" id="138" name="Google Shape;138;p26" title="Code characters &lt; /&gt;"/>
          <p:cNvPicPr preferRelativeResize="0"/>
          <p:nvPr/>
        </p:nvPicPr>
        <p:blipFill>
          <a:blip r:embed="rId3">
            <a:alphaModFix/>
          </a:blip>
          <a:stretch>
            <a:fillRect/>
          </a:stretch>
        </p:blipFill>
        <p:spPr>
          <a:xfrm>
            <a:off x="7394825" y="3572675"/>
            <a:ext cx="1437475" cy="143747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7">
                                            <p:txEl>
                                              <p:pRg end="0" st="0"/>
                                            </p:txEl>
                                          </p:spTgt>
                                        </p:tgtEl>
                                        <p:attrNameLst>
                                          <p:attrName>style.visibility</p:attrName>
                                        </p:attrNameLst>
                                      </p:cBhvr>
                                      <p:to>
                                        <p:strVal val="visible"/>
                                      </p:to>
                                    </p:set>
                                    <p:animEffect filter="fade" transition="in">
                                      <p:cBhvr>
                                        <p:cTn dur="1000"/>
                                        <p:tgtEl>
                                          <p:spTgt spid="13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7">
                                            <p:txEl>
                                              <p:pRg end="1" st="1"/>
                                            </p:txEl>
                                          </p:spTgt>
                                        </p:tgtEl>
                                        <p:attrNameLst>
                                          <p:attrName>style.visibility</p:attrName>
                                        </p:attrNameLst>
                                      </p:cBhvr>
                                      <p:to>
                                        <p:strVal val="visible"/>
                                      </p:to>
                                    </p:set>
                                    <p:animEffect filter="fade" transition="in">
                                      <p:cBhvr>
                                        <p:cTn dur="1000"/>
                                        <p:tgtEl>
                                          <p:spTgt spid="13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7">
                                            <p:txEl>
                                              <p:pRg end="2" st="2"/>
                                            </p:txEl>
                                          </p:spTgt>
                                        </p:tgtEl>
                                        <p:attrNameLst>
                                          <p:attrName>style.visibility</p:attrName>
                                        </p:attrNameLst>
                                      </p:cBhvr>
                                      <p:to>
                                        <p:strVal val="visible"/>
                                      </p:to>
                                    </p:set>
                                    <p:animEffect filter="fade" transition="in">
                                      <p:cBhvr>
                                        <p:cTn dur="1000"/>
                                        <p:tgtEl>
                                          <p:spTgt spid="13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7">
                                            <p:txEl>
                                              <p:pRg end="3" st="3"/>
                                            </p:txEl>
                                          </p:spTgt>
                                        </p:tgtEl>
                                        <p:attrNameLst>
                                          <p:attrName>style.visibility</p:attrName>
                                        </p:attrNameLst>
                                      </p:cBhvr>
                                      <p:to>
                                        <p:strVal val="visible"/>
                                      </p:to>
                                    </p:set>
                                    <p:animEffect filter="fade" transition="in">
                                      <p:cBhvr>
                                        <p:cTn dur="1000"/>
                                        <p:tgtEl>
                                          <p:spTgt spid="137">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2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Readable content.</a:t>
            </a:r>
            <a:endParaRPr/>
          </a:p>
        </p:txBody>
      </p:sp>
      <p:sp>
        <p:nvSpPr>
          <p:cNvPr id="144" name="Google Shape;144;p27"/>
          <p:cNvSpPr txBox="1"/>
          <p:nvPr>
            <p:ph idx="1" type="body"/>
          </p:nvPr>
        </p:nvSpPr>
        <p:spPr>
          <a:xfrm>
            <a:off x="311700" y="1152475"/>
            <a:ext cx="8520600" cy="34164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2800">
                <a:solidFill>
                  <a:srgbClr val="F3F3F3"/>
                </a:solidFill>
              </a:rPr>
              <a:t>cognitive and learning accessible</a:t>
            </a:r>
            <a:endParaRPr sz="2800">
              <a:solidFill>
                <a:srgbClr val="F3F3F3"/>
              </a:solidFill>
            </a:endParaRPr>
          </a:p>
          <a:p>
            <a:pPr indent="0" lvl="0" marL="0" rtl="0" algn="l">
              <a:spcBef>
                <a:spcPts val="0"/>
              </a:spcBef>
              <a:spcAft>
                <a:spcPts val="0"/>
              </a:spcAft>
              <a:buNone/>
            </a:pPr>
            <a:r>
              <a:rPr lang="en" sz="2800">
                <a:solidFill>
                  <a:srgbClr val="F3F3F3"/>
                </a:solidFill>
              </a:rPr>
              <a:t>m</a:t>
            </a:r>
            <a:r>
              <a:rPr lang="en" sz="2800">
                <a:solidFill>
                  <a:srgbClr val="F3F3F3"/>
                </a:solidFill>
              </a:rPr>
              <a:t>indful of time and attention</a:t>
            </a:r>
            <a:endParaRPr sz="2800">
              <a:solidFill>
                <a:srgbClr val="F3F3F3"/>
              </a:solidFill>
            </a:endParaRPr>
          </a:p>
          <a:p>
            <a:pPr indent="0" lvl="0" marL="0" rtl="0" algn="l">
              <a:spcBef>
                <a:spcPts val="0"/>
              </a:spcBef>
              <a:spcAft>
                <a:spcPts val="0"/>
              </a:spcAft>
              <a:buNone/>
            </a:pPr>
            <a:r>
              <a:rPr lang="en" sz="2800">
                <a:solidFill>
                  <a:srgbClr val="F3F3F3"/>
                </a:solidFill>
              </a:rPr>
              <a:t>less energy</a:t>
            </a:r>
            <a:endParaRPr sz="2800">
              <a:solidFill>
                <a:srgbClr val="F3F3F3"/>
              </a:solidFill>
            </a:endParaRPr>
          </a:p>
        </p:txBody>
      </p:sp>
      <p:pic>
        <p:nvPicPr>
          <p:cNvPr descr="Open book" id="145" name="Google Shape;145;p27" title="Open book"/>
          <p:cNvPicPr preferRelativeResize="0"/>
          <p:nvPr/>
        </p:nvPicPr>
        <p:blipFill>
          <a:blip r:embed="rId3">
            <a:alphaModFix/>
          </a:blip>
          <a:stretch>
            <a:fillRect/>
          </a:stretch>
        </p:blipFill>
        <p:spPr>
          <a:xfrm>
            <a:off x="7394825" y="3572675"/>
            <a:ext cx="1437475" cy="143747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4">
                                            <p:txEl>
                                              <p:pRg end="0" st="0"/>
                                            </p:txEl>
                                          </p:spTgt>
                                        </p:tgtEl>
                                        <p:attrNameLst>
                                          <p:attrName>style.visibility</p:attrName>
                                        </p:attrNameLst>
                                      </p:cBhvr>
                                      <p:to>
                                        <p:strVal val="visible"/>
                                      </p:to>
                                    </p:set>
                                    <p:animEffect filter="fade" transition="in">
                                      <p:cBhvr>
                                        <p:cTn dur="1000"/>
                                        <p:tgtEl>
                                          <p:spTgt spid="144">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4">
                                            <p:txEl>
                                              <p:pRg end="1" st="1"/>
                                            </p:txEl>
                                          </p:spTgt>
                                        </p:tgtEl>
                                        <p:attrNameLst>
                                          <p:attrName>style.visibility</p:attrName>
                                        </p:attrNameLst>
                                      </p:cBhvr>
                                      <p:to>
                                        <p:strVal val="visible"/>
                                      </p:to>
                                    </p:set>
                                    <p:animEffect filter="fade" transition="in">
                                      <p:cBhvr>
                                        <p:cTn dur="1000"/>
                                        <p:tgtEl>
                                          <p:spTgt spid="144">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4">
                                            <p:txEl>
                                              <p:pRg end="2" st="2"/>
                                            </p:txEl>
                                          </p:spTgt>
                                        </p:tgtEl>
                                        <p:attrNameLst>
                                          <p:attrName>style.visibility</p:attrName>
                                        </p:attrNameLst>
                                      </p:cBhvr>
                                      <p:to>
                                        <p:strVal val="visible"/>
                                      </p:to>
                                    </p:set>
                                    <p:animEffect filter="fade" transition="in">
                                      <p:cBhvr>
                                        <p:cTn dur="1000"/>
                                        <p:tgtEl>
                                          <p:spTgt spid="144">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Good performance is good.</a:t>
            </a:r>
            <a:endParaRPr/>
          </a:p>
        </p:txBody>
      </p:sp>
      <p:sp>
        <p:nvSpPr>
          <p:cNvPr id="151" name="Google Shape;151;p28"/>
          <p:cNvSpPr txBox="1"/>
          <p:nvPr>
            <p:ph idx="1" type="body"/>
          </p:nvPr>
        </p:nvSpPr>
        <p:spPr>
          <a:xfrm>
            <a:off x="311700" y="1152475"/>
            <a:ext cx="8520600" cy="34164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2800">
                <a:solidFill>
                  <a:srgbClr val="F3F3F3"/>
                </a:solidFill>
              </a:rPr>
              <a:t>more inclusive</a:t>
            </a:r>
            <a:endParaRPr sz="2800">
              <a:solidFill>
                <a:srgbClr val="F3F3F3"/>
              </a:solidFill>
            </a:endParaRPr>
          </a:p>
          <a:p>
            <a:pPr indent="0" lvl="0" marL="0" rtl="0" algn="l">
              <a:spcBef>
                <a:spcPts val="0"/>
              </a:spcBef>
              <a:spcAft>
                <a:spcPts val="0"/>
              </a:spcAft>
              <a:buNone/>
            </a:pPr>
            <a:r>
              <a:rPr lang="en" sz="2800">
                <a:solidFill>
                  <a:srgbClr val="F3F3F3"/>
                </a:solidFill>
              </a:rPr>
              <a:t>less energy</a:t>
            </a:r>
            <a:endParaRPr sz="2800">
              <a:solidFill>
                <a:srgbClr val="F3F3F3"/>
              </a:solidFill>
            </a:endParaRPr>
          </a:p>
        </p:txBody>
      </p:sp>
      <p:pic>
        <p:nvPicPr>
          <p:cNvPr descr="Meter dial" id="152" name="Google Shape;152;p28" title="Meter dial"/>
          <p:cNvPicPr preferRelativeResize="0"/>
          <p:nvPr/>
        </p:nvPicPr>
        <p:blipFill>
          <a:blip r:embed="rId3">
            <a:alphaModFix/>
          </a:blip>
          <a:stretch>
            <a:fillRect/>
          </a:stretch>
        </p:blipFill>
        <p:spPr>
          <a:xfrm>
            <a:off x="7394825" y="3504550"/>
            <a:ext cx="1437475" cy="143747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1">
                                            <p:txEl>
                                              <p:pRg end="0" st="0"/>
                                            </p:txEl>
                                          </p:spTgt>
                                        </p:tgtEl>
                                        <p:attrNameLst>
                                          <p:attrName>style.visibility</p:attrName>
                                        </p:attrNameLst>
                                      </p:cBhvr>
                                      <p:to>
                                        <p:strVal val="visible"/>
                                      </p:to>
                                    </p:set>
                                    <p:animEffect filter="fade" transition="in">
                                      <p:cBhvr>
                                        <p:cTn dur="1000"/>
                                        <p:tgtEl>
                                          <p:spTgt spid="15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1">
                                            <p:txEl>
                                              <p:pRg end="1" st="1"/>
                                            </p:txEl>
                                          </p:spTgt>
                                        </p:tgtEl>
                                        <p:attrNameLst>
                                          <p:attrName>style.visibility</p:attrName>
                                        </p:attrNameLst>
                                      </p:cBhvr>
                                      <p:to>
                                        <p:strVal val="visible"/>
                                      </p:to>
                                    </p:set>
                                    <p:animEffect filter="fade" transition="in">
                                      <p:cBhvr>
                                        <p:cTn dur="1000"/>
                                        <p:tgtEl>
                                          <p:spTgt spid="151">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2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Analytical compromises.</a:t>
            </a:r>
            <a:endParaRPr/>
          </a:p>
        </p:txBody>
      </p:sp>
      <p:sp>
        <p:nvSpPr>
          <p:cNvPr id="158" name="Google Shape;158;p29"/>
          <p:cNvSpPr txBox="1"/>
          <p:nvPr>
            <p:ph idx="1" type="body"/>
          </p:nvPr>
        </p:nvSpPr>
        <p:spPr>
          <a:xfrm>
            <a:off x="311700" y="1152475"/>
            <a:ext cx="8520600" cy="34164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2700">
                <a:solidFill>
                  <a:srgbClr val="F3F3F3"/>
                </a:solidFill>
              </a:rPr>
              <a:t>1GB of data transmission = 0.0042 kg of pollution</a:t>
            </a:r>
            <a:endParaRPr sz="2700">
              <a:solidFill>
                <a:srgbClr val="F3F3F3"/>
              </a:solidFill>
            </a:endParaRPr>
          </a:p>
          <a:p>
            <a:pPr indent="0" lvl="0" marL="0" rtl="0" algn="l">
              <a:spcBef>
                <a:spcPts val="1600"/>
              </a:spcBef>
              <a:spcAft>
                <a:spcPts val="0"/>
              </a:spcAft>
              <a:buNone/>
            </a:pPr>
            <a:r>
              <a:rPr lang="en" sz="2700">
                <a:solidFill>
                  <a:srgbClr val="F3F3F3"/>
                </a:solidFill>
              </a:rPr>
              <a:t>3,771,656 trees annually to zero the carbon</a:t>
            </a:r>
            <a:endParaRPr sz="2700">
              <a:solidFill>
                <a:srgbClr val="F3F3F3"/>
              </a:solidFill>
            </a:endParaRPr>
          </a:p>
          <a:p>
            <a:pPr indent="0" lvl="0" marL="0" rtl="0" algn="l">
              <a:spcBef>
                <a:spcPts val="1600"/>
              </a:spcBef>
              <a:spcAft>
                <a:spcPts val="1600"/>
              </a:spcAft>
              <a:buNone/>
            </a:pPr>
            <a:r>
              <a:rPr lang="en" sz="2700">
                <a:solidFill>
                  <a:srgbClr val="F3F3F3"/>
                </a:solidFill>
              </a:rPr>
              <a:t>Lost privacy ownership</a:t>
            </a:r>
            <a:endParaRPr sz="2700">
              <a:solidFill>
                <a:srgbClr val="F3F3F3"/>
              </a:solidFill>
            </a:endParaRPr>
          </a:p>
        </p:txBody>
      </p:sp>
      <p:pic>
        <p:nvPicPr>
          <p:cNvPr descr="Line chart" id="159" name="Google Shape;159;p29" title="Line chart"/>
          <p:cNvPicPr preferRelativeResize="0"/>
          <p:nvPr/>
        </p:nvPicPr>
        <p:blipFill>
          <a:blip r:embed="rId3">
            <a:alphaModFix/>
          </a:blip>
          <a:stretch>
            <a:fillRect/>
          </a:stretch>
        </p:blipFill>
        <p:spPr>
          <a:xfrm>
            <a:off x="7394825" y="3439325"/>
            <a:ext cx="1437475" cy="143747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8">
                                            <p:txEl>
                                              <p:pRg end="0" st="0"/>
                                            </p:txEl>
                                          </p:spTgt>
                                        </p:tgtEl>
                                        <p:attrNameLst>
                                          <p:attrName>style.visibility</p:attrName>
                                        </p:attrNameLst>
                                      </p:cBhvr>
                                      <p:to>
                                        <p:strVal val="visible"/>
                                      </p:to>
                                    </p:set>
                                    <p:animEffect filter="fade" transition="in">
                                      <p:cBhvr>
                                        <p:cTn dur="1000"/>
                                        <p:tgtEl>
                                          <p:spTgt spid="158">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8">
                                            <p:txEl>
                                              <p:pRg end="1" st="1"/>
                                            </p:txEl>
                                          </p:spTgt>
                                        </p:tgtEl>
                                        <p:attrNameLst>
                                          <p:attrName>style.visibility</p:attrName>
                                        </p:attrNameLst>
                                      </p:cBhvr>
                                      <p:to>
                                        <p:strVal val="visible"/>
                                      </p:to>
                                    </p:set>
                                    <p:animEffect filter="fade" transition="in">
                                      <p:cBhvr>
                                        <p:cTn dur="1000"/>
                                        <p:tgtEl>
                                          <p:spTgt spid="158">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8">
                                            <p:txEl>
                                              <p:pRg end="2" st="2"/>
                                            </p:txEl>
                                          </p:spTgt>
                                        </p:tgtEl>
                                        <p:attrNameLst>
                                          <p:attrName>style.visibility</p:attrName>
                                        </p:attrNameLst>
                                      </p:cBhvr>
                                      <p:to>
                                        <p:strVal val="visible"/>
                                      </p:to>
                                    </p:set>
                                    <p:animEffect filter="fade" transition="in">
                                      <p:cBhvr>
                                        <p:cTn dur="1000"/>
                                        <p:tgtEl>
                                          <p:spTgt spid="158">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3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Typography selection.</a:t>
            </a:r>
            <a:endParaRPr/>
          </a:p>
        </p:txBody>
      </p:sp>
      <p:sp>
        <p:nvSpPr>
          <p:cNvPr id="165" name="Google Shape;165;p30"/>
          <p:cNvSpPr txBox="1"/>
          <p:nvPr>
            <p:ph idx="1" type="body"/>
          </p:nvPr>
        </p:nvSpPr>
        <p:spPr>
          <a:xfrm>
            <a:off x="311700" y="1152475"/>
            <a:ext cx="8520600" cy="34164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2800">
                <a:solidFill>
                  <a:srgbClr val="F3F3F3"/>
                </a:solidFill>
              </a:rPr>
              <a:t>dyslexia != dyslexic-designed font sets</a:t>
            </a:r>
            <a:endParaRPr sz="2800">
              <a:solidFill>
                <a:srgbClr val="F3F3F3"/>
              </a:solidFill>
            </a:endParaRPr>
          </a:p>
          <a:p>
            <a:pPr indent="0" lvl="0" marL="0" rtl="0" algn="l">
              <a:spcBef>
                <a:spcPts val="0"/>
              </a:spcBef>
              <a:spcAft>
                <a:spcPts val="0"/>
              </a:spcAft>
              <a:buNone/>
            </a:pPr>
            <a:r>
              <a:t/>
            </a:r>
            <a:endParaRPr sz="2800">
              <a:solidFill>
                <a:srgbClr val="F3F3F3"/>
              </a:solidFill>
            </a:endParaRPr>
          </a:p>
          <a:p>
            <a:pPr indent="0" lvl="0" marL="0" rtl="0" algn="l">
              <a:spcBef>
                <a:spcPts val="0"/>
              </a:spcBef>
              <a:spcAft>
                <a:spcPts val="0"/>
              </a:spcAft>
              <a:buNone/>
            </a:pPr>
            <a:r>
              <a:rPr lang="en" sz="2800">
                <a:solidFill>
                  <a:srgbClr val="F3F3F3"/>
                </a:solidFill>
              </a:rPr>
              <a:t>more legibility</a:t>
            </a:r>
            <a:endParaRPr sz="2800">
              <a:solidFill>
                <a:srgbClr val="F3F3F3"/>
              </a:solidFill>
            </a:endParaRPr>
          </a:p>
          <a:p>
            <a:pPr indent="0" lvl="0" marL="0" rtl="0" algn="l">
              <a:spcBef>
                <a:spcPts val="0"/>
              </a:spcBef>
              <a:spcAft>
                <a:spcPts val="0"/>
              </a:spcAft>
              <a:buNone/>
            </a:pPr>
            <a:r>
              <a:rPr lang="en" sz="2800">
                <a:solidFill>
                  <a:srgbClr val="F3F3F3"/>
                </a:solidFill>
              </a:rPr>
              <a:t>universal</a:t>
            </a:r>
            <a:endParaRPr sz="2800">
              <a:solidFill>
                <a:srgbClr val="F3F3F3"/>
              </a:solidFill>
            </a:endParaRPr>
          </a:p>
          <a:p>
            <a:pPr indent="0" lvl="0" marL="0" rtl="0" algn="l">
              <a:spcBef>
                <a:spcPts val="0"/>
              </a:spcBef>
              <a:spcAft>
                <a:spcPts val="1600"/>
              </a:spcAft>
              <a:buNone/>
            </a:pPr>
            <a:r>
              <a:rPr lang="en" sz="2800">
                <a:solidFill>
                  <a:srgbClr val="F3F3F3"/>
                </a:solidFill>
              </a:rPr>
              <a:t>less energy</a:t>
            </a:r>
            <a:endParaRPr sz="2800">
              <a:solidFill>
                <a:srgbClr val="F3F3F3"/>
              </a:solidFill>
            </a:endParaRPr>
          </a:p>
        </p:txBody>
      </p:sp>
      <p:pic>
        <p:nvPicPr>
          <p:cNvPr descr="Filter ranges" id="166" name="Google Shape;166;p30" title="Filter ranges"/>
          <p:cNvPicPr preferRelativeResize="0"/>
          <p:nvPr/>
        </p:nvPicPr>
        <p:blipFill>
          <a:blip r:embed="rId3">
            <a:alphaModFix/>
          </a:blip>
          <a:stretch>
            <a:fillRect/>
          </a:stretch>
        </p:blipFill>
        <p:spPr>
          <a:xfrm>
            <a:off x="7261475" y="3439325"/>
            <a:ext cx="1570825" cy="157082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5">
                                            <p:txEl>
                                              <p:pRg end="0" st="0"/>
                                            </p:txEl>
                                          </p:spTgt>
                                        </p:tgtEl>
                                        <p:attrNameLst>
                                          <p:attrName>style.visibility</p:attrName>
                                        </p:attrNameLst>
                                      </p:cBhvr>
                                      <p:to>
                                        <p:strVal val="visible"/>
                                      </p:to>
                                    </p:set>
                                    <p:animEffect filter="fade" transition="in">
                                      <p:cBhvr>
                                        <p:cTn dur="1000"/>
                                        <p:tgtEl>
                                          <p:spTgt spid="16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5">
                                            <p:txEl>
                                              <p:pRg end="1" st="1"/>
                                            </p:txEl>
                                          </p:spTgt>
                                        </p:tgtEl>
                                        <p:attrNameLst>
                                          <p:attrName>style.visibility</p:attrName>
                                        </p:attrNameLst>
                                      </p:cBhvr>
                                      <p:to>
                                        <p:strVal val="visible"/>
                                      </p:to>
                                    </p:set>
                                    <p:animEffect filter="fade" transition="in">
                                      <p:cBhvr>
                                        <p:cTn dur="1000"/>
                                        <p:tgtEl>
                                          <p:spTgt spid="16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5">
                                            <p:txEl>
                                              <p:pRg end="2" st="2"/>
                                            </p:txEl>
                                          </p:spTgt>
                                        </p:tgtEl>
                                        <p:attrNameLst>
                                          <p:attrName>style.visibility</p:attrName>
                                        </p:attrNameLst>
                                      </p:cBhvr>
                                      <p:to>
                                        <p:strVal val="visible"/>
                                      </p:to>
                                    </p:set>
                                    <p:animEffect filter="fade" transition="in">
                                      <p:cBhvr>
                                        <p:cTn dur="1000"/>
                                        <p:tgtEl>
                                          <p:spTgt spid="165">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5">
                                            <p:txEl>
                                              <p:pRg end="3" st="3"/>
                                            </p:txEl>
                                          </p:spTgt>
                                        </p:tgtEl>
                                        <p:attrNameLst>
                                          <p:attrName>style.visibility</p:attrName>
                                        </p:attrNameLst>
                                      </p:cBhvr>
                                      <p:to>
                                        <p:strVal val="visible"/>
                                      </p:to>
                                    </p:set>
                                    <p:animEffect filter="fade" transition="in">
                                      <p:cBhvr>
                                        <p:cTn dur="1000"/>
                                        <p:tgtEl>
                                          <p:spTgt spid="165">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5">
                                            <p:txEl>
                                              <p:pRg end="4" st="4"/>
                                            </p:txEl>
                                          </p:spTgt>
                                        </p:tgtEl>
                                        <p:attrNameLst>
                                          <p:attrName>style.visibility</p:attrName>
                                        </p:attrNameLst>
                                      </p:cBhvr>
                                      <p:to>
                                        <p:strVal val="visible"/>
                                      </p:to>
                                    </p:set>
                                    <p:animEffect filter="fade" transition="in">
                                      <p:cBhvr>
                                        <p:cTn dur="1000"/>
                                        <p:tgtEl>
                                          <p:spTgt spid="165">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3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Dark patterns</a:t>
            </a:r>
            <a:r>
              <a:rPr lang="en"/>
              <a:t>.</a:t>
            </a:r>
            <a:endParaRPr/>
          </a:p>
        </p:txBody>
      </p:sp>
      <p:sp>
        <p:nvSpPr>
          <p:cNvPr id="172" name="Google Shape;172;p31"/>
          <p:cNvSpPr txBox="1"/>
          <p:nvPr>
            <p:ph idx="1" type="body"/>
          </p:nvPr>
        </p:nvSpPr>
        <p:spPr>
          <a:xfrm>
            <a:off x="311700" y="1152475"/>
            <a:ext cx="8520600" cy="3416400"/>
          </a:xfrm>
          <a:prstGeom prst="rect">
            <a:avLst/>
          </a:prstGeom>
        </p:spPr>
        <p:txBody>
          <a:bodyPr anchorCtr="0" anchor="ctr" bIns="91425" lIns="91425" spcFirstLastPara="1" rIns="91425" wrap="square" tIns="91425">
            <a:noAutofit/>
          </a:bodyPr>
          <a:lstStyle/>
          <a:p>
            <a:pPr indent="0" lvl="0" marL="0" rtl="0" algn="l">
              <a:spcBef>
                <a:spcPts val="0"/>
              </a:spcBef>
              <a:spcAft>
                <a:spcPts val="1600"/>
              </a:spcAft>
              <a:buNone/>
            </a:pPr>
            <a:r>
              <a:rPr lang="en" sz="2800">
                <a:solidFill>
                  <a:srgbClr val="F3F3F3"/>
                </a:solidFill>
              </a:rPr>
              <a:t>dark patterns = everything unethical</a:t>
            </a:r>
            <a:endParaRPr sz="2800">
              <a:solidFill>
                <a:srgbClr val="F3F3F3"/>
              </a:solidFill>
            </a:endParaRPr>
          </a:p>
        </p:txBody>
      </p:sp>
      <p:pic>
        <p:nvPicPr>
          <p:cNvPr descr="Random line connecting dots" id="173" name="Google Shape;173;p31" title="Random line connecting dots"/>
          <p:cNvPicPr preferRelativeResize="0"/>
          <p:nvPr/>
        </p:nvPicPr>
        <p:blipFill>
          <a:blip r:embed="rId3">
            <a:alphaModFix/>
          </a:blip>
          <a:stretch>
            <a:fillRect/>
          </a:stretch>
        </p:blipFill>
        <p:spPr>
          <a:xfrm>
            <a:off x="7394825" y="3504550"/>
            <a:ext cx="1437475" cy="143747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2">
                                            <p:txEl>
                                              <p:pRg end="0" st="0"/>
                                            </p:txEl>
                                          </p:spTgt>
                                        </p:tgtEl>
                                        <p:attrNameLst>
                                          <p:attrName>style.visibility</p:attrName>
                                        </p:attrNameLst>
                                      </p:cBhvr>
                                      <p:to>
                                        <p:strVal val="visible"/>
                                      </p:to>
                                    </p:set>
                                    <p:animEffect filter="fade" transition="in">
                                      <p:cBhvr>
                                        <p:cTn dur="1000"/>
                                        <p:tgtEl>
                                          <p:spTgt spid="172">
                                            <p:txEl>
                                              <p:pRg end="0" st="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42999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3800"/>
              <a:t>What is ethical web design?</a:t>
            </a:r>
            <a:endParaRPr sz="380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3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Thought exercise.</a:t>
            </a:r>
            <a:endParaRPr/>
          </a:p>
        </p:txBody>
      </p:sp>
      <p:sp>
        <p:nvSpPr>
          <p:cNvPr id="179" name="Google Shape;179;p32"/>
          <p:cNvSpPr txBox="1"/>
          <p:nvPr>
            <p:ph idx="1" type="body"/>
          </p:nvPr>
        </p:nvSpPr>
        <p:spPr>
          <a:xfrm>
            <a:off x="311700" y="1152475"/>
            <a:ext cx="8520600" cy="3416400"/>
          </a:xfrm>
          <a:prstGeom prst="rect">
            <a:avLst/>
          </a:prstGeom>
        </p:spPr>
        <p:txBody>
          <a:bodyPr anchorCtr="0" anchor="ctr" bIns="91425" lIns="91425" spcFirstLastPara="1" rIns="91425" wrap="square" tIns="91425">
            <a:noAutofit/>
          </a:bodyPr>
          <a:lstStyle/>
          <a:p>
            <a:pPr indent="-381000" lvl="0" marL="457200" rtl="0" algn="l">
              <a:spcBef>
                <a:spcPts val="1200"/>
              </a:spcBef>
              <a:spcAft>
                <a:spcPts val="0"/>
              </a:spcAft>
              <a:buClr>
                <a:srgbClr val="F3F3F3"/>
              </a:buClr>
              <a:buSzPts val="2400"/>
              <a:buAutoNum type="arabicPeriod"/>
            </a:pPr>
            <a:r>
              <a:rPr lang="en" sz="2400">
                <a:solidFill>
                  <a:srgbClr val="F3F3F3"/>
                </a:solidFill>
              </a:rPr>
              <a:t>What world are you building for your visitors? What capabilities are you granting or enabling?</a:t>
            </a:r>
            <a:endParaRPr sz="2400">
              <a:solidFill>
                <a:srgbClr val="F3F3F3"/>
              </a:solidFill>
            </a:endParaRPr>
          </a:p>
          <a:p>
            <a:pPr indent="-381000" lvl="0" marL="457200" rtl="0" algn="l">
              <a:spcBef>
                <a:spcPts val="0"/>
              </a:spcBef>
              <a:spcAft>
                <a:spcPts val="0"/>
              </a:spcAft>
              <a:buClr>
                <a:srgbClr val="F3F3F3"/>
              </a:buClr>
              <a:buSzPts val="2400"/>
              <a:buAutoNum type="arabicPeriod"/>
            </a:pPr>
            <a:r>
              <a:rPr lang="en" sz="2400">
                <a:solidFill>
                  <a:srgbClr val="F3F3F3"/>
                </a:solidFill>
              </a:rPr>
              <a:t>What kind of person do you become by doing this, and is that the kind of person you aspire to be?</a:t>
            </a:r>
            <a:endParaRPr sz="2400">
              <a:solidFill>
                <a:srgbClr val="F3F3F3"/>
              </a:solidFill>
            </a:endParaRPr>
          </a:p>
          <a:p>
            <a:pPr indent="-381000" lvl="0" marL="457200" rtl="0" algn="l">
              <a:spcBef>
                <a:spcPts val="0"/>
              </a:spcBef>
              <a:spcAft>
                <a:spcPts val="0"/>
              </a:spcAft>
              <a:buClr>
                <a:srgbClr val="F3F3F3"/>
              </a:buClr>
              <a:buSzPts val="2400"/>
              <a:buAutoNum type="arabicPeriod"/>
            </a:pPr>
            <a:r>
              <a:rPr lang="en" sz="2400">
                <a:solidFill>
                  <a:srgbClr val="F3F3F3"/>
                </a:solidFill>
              </a:rPr>
              <a:t>Would you want every other person in your position to make the same decision you just made? Are you upholding your duties of care?</a:t>
            </a:r>
            <a:endParaRPr sz="2400">
              <a:solidFill>
                <a:srgbClr val="F3F3F3"/>
              </a:solidFill>
            </a:endParaRPr>
          </a:p>
          <a:p>
            <a:pPr indent="-381000" lvl="0" marL="457200" rtl="0" algn="l">
              <a:spcBef>
                <a:spcPts val="0"/>
              </a:spcBef>
              <a:spcAft>
                <a:spcPts val="0"/>
              </a:spcAft>
              <a:buClr>
                <a:srgbClr val="F3F3F3"/>
              </a:buClr>
              <a:buSzPts val="2400"/>
              <a:buAutoNum type="arabicPeriod"/>
            </a:pPr>
            <a:r>
              <a:rPr lang="en" sz="2400">
                <a:solidFill>
                  <a:srgbClr val="F3F3F3"/>
                </a:solidFill>
              </a:rPr>
              <a:t>Does this improve the lives of everyone affected?</a:t>
            </a:r>
            <a:endParaRPr sz="2400">
              <a:solidFill>
                <a:srgbClr val="F3F3F3"/>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9">
                                            <p:txEl>
                                              <p:pRg end="0" st="0"/>
                                            </p:txEl>
                                          </p:spTgt>
                                        </p:tgtEl>
                                        <p:attrNameLst>
                                          <p:attrName>style.visibility</p:attrName>
                                        </p:attrNameLst>
                                      </p:cBhvr>
                                      <p:to>
                                        <p:strVal val="visible"/>
                                      </p:to>
                                    </p:set>
                                    <p:animEffect filter="fade" transition="in">
                                      <p:cBhvr>
                                        <p:cTn dur="1000"/>
                                        <p:tgtEl>
                                          <p:spTgt spid="17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9">
                                            <p:txEl>
                                              <p:pRg end="1" st="1"/>
                                            </p:txEl>
                                          </p:spTgt>
                                        </p:tgtEl>
                                        <p:attrNameLst>
                                          <p:attrName>style.visibility</p:attrName>
                                        </p:attrNameLst>
                                      </p:cBhvr>
                                      <p:to>
                                        <p:strVal val="visible"/>
                                      </p:to>
                                    </p:set>
                                    <p:animEffect filter="fade" transition="in">
                                      <p:cBhvr>
                                        <p:cTn dur="1000"/>
                                        <p:tgtEl>
                                          <p:spTgt spid="17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9">
                                            <p:txEl>
                                              <p:pRg end="2" st="2"/>
                                            </p:txEl>
                                          </p:spTgt>
                                        </p:tgtEl>
                                        <p:attrNameLst>
                                          <p:attrName>style.visibility</p:attrName>
                                        </p:attrNameLst>
                                      </p:cBhvr>
                                      <p:to>
                                        <p:strVal val="visible"/>
                                      </p:to>
                                    </p:set>
                                    <p:animEffect filter="fade" transition="in">
                                      <p:cBhvr>
                                        <p:cTn dur="1000"/>
                                        <p:tgtEl>
                                          <p:spTgt spid="17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9">
                                            <p:txEl>
                                              <p:pRg end="3" st="3"/>
                                            </p:txEl>
                                          </p:spTgt>
                                        </p:tgtEl>
                                        <p:attrNameLst>
                                          <p:attrName>style.visibility</p:attrName>
                                        </p:attrNameLst>
                                      </p:cBhvr>
                                      <p:to>
                                        <p:strVal val="visible"/>
                                      </p:to>
                                    </p:set>
                                    <p:animEffect filter="fade" transition="in">
                                      <p:cBhvr>
                                        <p:cTn dur="1000"/>
                                        <p:tgtEl>
                                          <p:spTgt spid="179">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3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Bibliography.</a:t>
            </a:r>
            <a:endParaRPr/>
          </a:p>
        </p:txBody>
      </p:sp>
      <p:sp>
        <p:nvSpPr>
          <p:cNvPr id="185" name="Google Shape;185;p33"/>
          <p:cNvSpPr txBox="1"/>
          <p:nvPr/>
        </p:nvSpPr>
        <p:spPr>
          <a:xfrm>
            <a:off x="309750" y="1152475"/>
            <a:ext cx="8757900" cy="3761100"/>
          </a:xfrm>
          <a:prstGeom prst="rect">
            <a:avLst/>
          </a:prstGeom>
          <a:noFill/>
          <a:ln>
            <a:noFill/>
          </a:ln>
        </p:spPr>
        <p:txBody>
          <a:bodyPr anchorCtr="0" anchor="t" bIns="91425" lIns="91425" spcFirstLastPara="1" rIns="91425" wrap="square" tIns="91425">
            <a:noAutofit/>
          </a:bodyPr>
          <a:lstStyle/>
          <a:p>
            <a:pPr indent="-317500" lvl="0" marL="457200" rtl="0" algn="l">
              <a:lnSpc>
                <a:spcPct val="115000"/>
              </a:lnSpc>
              <a:spcBef>
                <a:spcPts val="0"/>
              </a:spcBef>
              <a:spcAft>
                <a:spcPts val="0"/>
              </a:spcAft>
              <a:buClr>
                <a:srgbClr val="F3F3F3"/>
              </a:buClr>
              <a:buSzPts val="1400"/>
              <a:buFont typeface="Quattrocento Sans"/>
              <a:buChar char="●"/>
            </a:pPr>
            <a:r>
              <a:rPr lang="en" u="sng">
                <a:solidFill>
                  <a:srgbClr val="4DD0E1"/>
                </a:solidFill>
                <a:latin typeface="Quattrocento Sans"/>
                <a:ea typeface="Quattrocento Sans"/>
                <a:cs typeface="Quattrocento Sans"/>
                <a:sym typeface="Quattrocento Sans"/>
                <a:hlinkClick r:id="rId3">
                  <a:extLst>
                    <a:ext uri="{A12FA001-AC4F-418D-AE19-62706E023703}">
                      <ahyp:hlinkClr val="tx"/>
                    </a:ext>
                  </a:extLst>
                </a:hlinkClick>
              </a:rPr>
              <a:t>How Designers Destroyed the World</a:t>
            </a:r>
            <a:r>
              <a:rPr lang="en">
                <a:solidFill>
                  <a:srgbClr val="4DD0E1"/>
                </a:solidFill>
                <a:latin typeface="Quattrocento Sans"/>
                <a:ea typeface="Quattrocento Sans"/>
                <a:cs typeface="Quattrocento Sans"/>
                <a:sym typeface="Quattrocento Sans"/>
              </a:rPr>
              <a:t> </a:t>
            </a:r>
            <a:r>
              <a:rPr lang="en">
                <a:solidFill>
                  <a:srgbClr val="FFFFFF"/>
                </a:solidFill>
                <a:latin typeface="Quattrocento Sans"/>
                <a:ea typeface="Quattrocento Sans"/>
                <a:cs typeface="Quattrocento Sans"/>
                <a:sym typeface="Quattrocento Sans"/>
              </a:rPr>
              <a:t>by Mike Monteiro, Webstock 2013</a:t>
            </a:r>
            <a:endParaRPr>
              <a:solidFill>
                <a:srgbClr val="FFFFFF"/>
              </a:solidFill>
              <a:latin typeface="Quattrocento Sans"/>
              <a:ea typeface="Quattrocento Sans"/>
              <a:cs typeface="Quattrocento Sans"/>
              <a:sym typeface="Quattrocento Sans"/>
            </a:endParaRPr>
          </a:p>
          <a:p>
            <a:pPr indent="-317500" lvl="0" marL="457200" rtl="0" algn="l">
              <a:lnSpc>
                <a:spcPct val="138000"/>
              </a:lnSpc>
              <a:spcBef>
                <a:spcPts val="0"/>
              </a:spcBef>
              <a:spcAft>
                <a:spcPts val="0"/>
              </a:spcAft>
              <a:buClr>
                <a:srgbClr val="FFFFFF"/>
              </a:buClr>
              <a:buSzPts val="1400"/>
              <a:buFont typeface="Quattrocento Sans"/>
              <a:buChar char="●"/>
            </a:pPr>
            <a:r>
              <a:rPr lang="en" u="sng">
                <a:solidFill>
                  <a:schemeClr val="hlink"/>
                </a:solidFill>
                <a:latin typeface="Quattrocento Sans"/>
                <a:ea typeface="Quattrocento Sans"/>
                <a:cs typeface="Quattrocento Sans"/>
                <a:sym typeface="Quattrocento Sans"/>
                <a:hlinkClick r:id="rId4"/>
              </a:rPr>
              <a:t>ALA’s core values of librarianship</a:t>
            </a:r>
            <a:endParaRPr>
              <a:solidFill>
                <a:srgbClr val="FFFFFF"/>
              </a:solidFill>
              <a:latin typeface="Quattrocento Sans"/>
              <a:ea typeface="Quattrocento Sans"/>
              <a:cs typeface="Quattrocento Sans"/>
              <a:sym typeface="Quattrocento Sans"/>
            </a:endParaRPr>
          </a:p>
          <a:p>
            <a:pPr indent="-317500" lvl="0" marL="457200" rtl="0" algn="l">
              <a:lnSpc>
                <a:spcPct val="138000"/>
              </a:lnSpc>
              <a:spcBef>
                <a:spcPts val="0"/>
              </a:spcBef>
              <a:spcAft>
                <a:spcPts val="0"/>
              </a:spcAft>
              <a:buClr>
                <a:srgbClr val="FFFFFF"/>
              </a:buClr>
              <a:buSzPts val="1400"/>
              <a:buFont typeface="Quattrocento Sans"/>
              <a:buChar char="●"/>
            </a:pPr>
            <a:r>
              <a:rPr lang="en" u="sng">
                <a:solidFill>
                  <a:schemeClr val="hlink"/>
                </a:solidFill>
                <a:latin typeface="Quattrocento Sans"/>
                <a:ea typeface="Quattrocento Sans"/>
                <a:cs typeface="Quattrocento Sans"/>
                <a:sym typeface="Quattrocento Sans"/>
                <a:hlinkClick r:id="rId5"/>
              </a:rPr>
              <a:t>The Danger of a Single Story</a:t>
            </a:r>
            <a:r>
              <a:rPr lang="en">
                <a:solidFill>
                  <a:srgbClr val="FFFFFF"/>
                </a:solidFill>
                <a:latin typeface="Quattrocento Sans"/>
                <a:ea typeface="Quattrocento Sans"/>
                <a:cs typeface="Quattrocento Sans"/>
                <a:sym typeface="Quattrocento Sans"/>
              </a:rPr>
              <a:t> by Chimamanda Ngozi Angzie, TEDGlobal 2009</a:t>
            </a:r>
            <a:endParaRPr>
              <a:solidFill>
                <a:srgbClr val="FFFFFF"/>
              </a:solidFill>
              <a:latin typeface="Quattrocento Sans"/>
              <a:ea typeface="Quattrocento Sans"/>
              <a:cs typeface="Quattrocento Sans"/>
              <a:sym typeface="Quattrocento Sans"/>
            </a:endParaRPr>
          </a:p>
          <a:p>
            <a:pPr indent="-317500" lvl="0" marL="457200" rtl="0" algn="l">
              <a:lnSpc>
                <a:spcPct val="138000"/>
              </a:lnSpc>
              <a:spcBef>
                <a:spcPts val="0"/>
              </a:spcBef>
              <a:spcAft>
                <a:spcPts val="0"/>
              </a:spcAft>
              <a:buClr>
                <a:srgbClr val="FFFFFF"/>
              </a:buClr>
              <a:buSzPts val="1400"/>
              <a:buFont typeface="Quattrocento Sans"/>
              <a:buChar char="●"/>
            </a:pPr>
            <a:r>
              <a:rPr lang="en" u="sng">
                <a:solidFill>
                  <a:schemeClr val="hlink"/>
                </a:solidFill>
                <a:latin typeface="Quattrocento Sans"/>
                <a:ea typeface="Quattrocento Sans"/>
                <a:cs typeface="Quattrocento Sans"/>
                <a:sym typeface="Quattrocento Sans"/>
                <a:hlinkClick r:id="rId6"/>
              </a:rPr>
              <a:t>Sustainable Software Engineering</a:t>
            </a:r>
            <a:r>
              <a:rPr lang="en">
                <a:solidFill>
                  <a:srgbClr val="FFFFFF"/>
                </a:solidFill>
                <a:latin typeface="Quattrocento Sans"/>
                <a:ea typeface="Quattrocento Sans"/>
                <a:cs typeface="Quattrocento Sans"/>
                <a:sym typeface="Quattrocento Sans"/>
              </a:rPr>
              <a:t> by Asim Hussain principles</a:t>
            </a:r>
            <a:endParaRPr>
              <a:solidFill>
                <a:srgbClr val="FFFFFF"/>
              </a:solidFill>
              <a:latin typeface="Quattrocento Sans"/>
              <a:ea typeface="Quattrocento Sans"/>
              <a:cs typeface="Quattrocento Sans"/>
              <a:sym typeface="Quattrocento Sans"/>
            </a:endParaRPr>
          </a:p>
          <a:p>
            <a:pPr indent="-317500" lvl="0" marL="457200" rtl="0" algn="l">
              <a:lnSpc>
                <a:spcPct val="150000"/>
              </a:lnSpc>
              <a:spcBef>
                <a:spcPts val="0"/>
              </a:spcBef>
              <a:spcAft>
                <a:spcPts val="0"/>
              </a:spcAft>
              <a:buClr>
                <a:srgbClr val="FFFFFF"/>
              </a:buClr>
              <a:buSzPts val="1400"/>
              <a:buFont typeface="Quattrocento Sans"/>
              <a:buChar char="●"/>
            </a:pPr>
            <a:r>
              <a:rPr lang="en" u="sng">
                <a:solidFill>
                  <a:srgbClr val="4DD0E1"/>
                </a:solidFill>
                <a:latin typeface="Quattrocento Sans"/>
                <a:ea typeface="Quattrocento Sans"/>
                <a:cs typeface="Quattrocento Sans"/>
                <a:sym typeface="Quattrocento Sans"/>
                <a:hlinkClick r:id="rId7">
                  <a:extLst>
                    <a:ext uri="{A12FA001-AC4F-418D-AE19-62706E023703}">
                      <ahyp:hlinkClr val="tx"/>
                    </a:ext>
                  </a:extLst>
                </a:hlinkClick>
              </a:rPr>
              <a:t>Elegant Accessibility</a:t>
            </a:r>
            <a:r>
              <a:rPr lang="en">
                <a:solidFill>
                  <a:srgbClr val="FFFFFF"/>
                </a:solidFill>
                <a:latin typeface="Quattrocento Sans"/>
                <a:ea typeface="Quattrocento Sans"/>
                <a:cs typeface="Quattrocento Sans"/>
                <a:sym typeface="Quattrocento Sans"/>
              </a:rPr>
              <a:t>  by Dafydd Henke-Reed, Inclusive Design 24 (ID24) 2018</a:t>
            </a:r>
            <a:endParaRPr>
              <a:solidFill>
                <a:srgbClr val="FFFFFF"/>
              </a:solidFill>
              <a:latin typeface="Quattrocento Sans"/>
              <a:ea typeface="Quattrocento Sans"/>
              <a:cs typeface="Quattrocento Sans"/>
              <a:sym typeface="Quattrocento Sans"/>
            </a:endParaRPr>
          </a:p>
          <a:p>
            <a:pPr indent="-317500" lvl="0" marL="457200" rtl="0" algn="l">
              <a:lnSpc>
                <a:spcPct val="150000"/>
              </a:lnSpc>
              <a:spcBef>
                <a:spcPts val="0"/>
              </a:spcBef>
              <a:spcAft>
                <a:spcPts val="0"/>
              </a:spcAft>
              <a:buClr>
                <a:srgbClr val="FFFFFF"/>
              </a:buClr>
              <a:buSzPts val="1400"/>
              <a:buFont typeface="Quattrocento Sans"/>
              <a:buChar char="●"/>
            </a:pPr>
            <a:r>
              <a:rPr lang="en" u="sng">
                <a:solidFill>
                  <a:srgbClr val="4DD0E1"/>
                </a:solidFill>
                <a:latin typeface="Quattrocento Sans"/>
                <a:ea typeface="Quattrocento Sans"/>
                <a:cs typeface="Quattrocento Sans"/>
                <a:sym typeface="Quattrocento Sans"/>
                <a:hlinkClick r:id="rId8">
                  <a:extLst>
                    <a:ext uri="{A12FA001-AC4F-418D-AE19-62706E023703}">
                      <ahyp:hlinkClr val="tx"/>
                    </a:ext>
                  </a:extLst>
                </a:hlinkClick>
              </a:rPr>
              <a:t>Performance as User Experience</a:t>
            </a:r>
            <a:r>
              <a:rPr lang="en">
                <a:solidFill>
                  <a:srgbClr val="4DD0E1"/>
                </a:solidFill>
                <a:latin typeface="Quattrocento Sans"/>
                <a:ea typeface="Quattrocento Sans"/>
                <a:cs typeface="Quattrocento Sans"/>
                <a:sym typeface="Quattrocento Sans"/>
              </a:rPr>
              <a:t> </a:t>
            </a:r>
            <a:r>
              <a:rPr lang="en">
                <a:solidFill>
                  <a:srgbClr val="FFFFFF"/>
                </a:solidFill>
                <a:latin typeface="Quattrocento Sans"/>
                <a:ea typeface="Quattrocento Sans"/>
                <a:cs typeface="Quattrocento Sans"/>
                <a:sym typeface="Quattrocento Sans"/>
              </a:rPr>
              <a:t>by Aaron Gustafson, An Event Apart 2017</a:t>
            </a:r>
            <a:endParaRPr>
              <a:solidFill>
                <a:srgbClr val="FFFFFF"/>
              </a:solidFill>
              <a:latin typeface="Quattrocento Sans"/>
              <a:ea typeface="Quattrocento Sans"/>
              <a:cs typeface="Quattrocento Sans"/>
              <a:sym typeface="Quattrocento Sans"/>
            </a:endParaRPr>
          </a:p>
          <a:p>
            <a:pPr indent="-317500" lvl="0" marL="457200" rtl="0" algn="l">
              <a:lnSpc>
                <a:spcPct val="150000"/>
              </a:lnSpc>
              <a:spcBef>
                <a:spcPts val="0"/>
              </a:spcBef>
              <a:spcAft>
                <a:spcPts val="0"/>
              </a:spcAft>
              <a:buClr>
                <a:srgbClr val="FFFFFF"/>
              </a:buClr>
              <a:buSzPts val="1400"/>
              <a:buFont typeface="Quattrocento Sans"/>
              <a:buChar char="●"/>
            </a:pPr>
            <a:r>
              <a:rPr lang="en" u="sng">
                <a:solidFill>
                  <a:schemeClr val="hlink"/>
                </a:solidFill>
                <a:latin typeface="Quattrocento Sans"/>
                <a:ea typeface="Quattrocento Sans"/>
                <a:cs typeface="Quattrocento Sans"/>
                <a:sym typeface="Quattrocento Sans"/>
                <a:hlinkClick r:id="rId9"/>
              </a:rPr>
              <a:t>Developer’s Guide to Accessibility Mechanics</a:t>
            </a:r>
            <a:r>
              <a:rPr lang="en">
                <a:solidFill>
                  <a:srgbClr val="FFFFFF"/>
                </a:solidFill>
                <a:latin typeface="Quattrocento Sans"/>
                <a:ea typeface="Quattrocento Sans"/>
                <a:cs typeface="Quattrocento Sans"/>
                <a:sym typeface="Quattrocento Sans"/>
              </a:rPr>
              <a:t> by Leonie Watson, You Gotta Love Front End 2016</a:t>
            </a:r>
            <a:endParaRPr>
              <a:solidFill>
                <a:srgbClr val="FFFFFF"/>
              </a:solidFill>
              <a:latin typeface="Quattrocento Sans"/>
              <a:ea typeface="Quattrocento Sans"/>
              <a:cs typeface="Quattrocento Sans"/>
              <a:sym typeface="Quattrocento Sans"/>
            </a:endParaRPr>
          </a:p>
          <a:p>
            <a:pPr indent="-317500" lvl="0" marL="457200" rtl="0" algn="l">
              <a:lnSpc>
                <a:spcPct val="115000"/>
              </a:lnSpc>
              <a:spcBef>
                <a:spcPts val="0"/>
              </a:spcBef>
              <a:spcAft>
                <a:spcPts val="0"/>
              </a:spcAft>
              <a:buClr>
                <a:srgbClr val="F3F3F3"/>
              </a:buClr>
              <a:buSzPts val="1400"/>
              <a:buFont typeface="Quattrocento Sans"/>
              <a:buChar char="●"/>
            </a:pPr>
            <a:r>
              <a:rPr lang="en" u="sng">
                <a:solidFill>
                  <a:srgbClr val="4DD0E1"/>
                </a:solidFill>
                <a:latin typeface="Quattrocento Sans"/>
                <a:ea typeface="Quattrocento Sans"/>
                <a:cs typeface="Quattrocento Sans"/>
                <a:sym typeface="Quattrocento Sans"/>
                <a:hlinkClick r:id="rId10">
                  <a:extLst>
                    <a:ext uri="{A12FA001-AC4F-418D-AE19-62706E023703}">
                      <ahyp:hlinkClr val="tx"/>
                    </a:ext>
                  </a:extLst>
                </a:hlinkClick>
              </a:rPr>
              <a:t>Readability &amp; Web</a:t>
            </a:r>
            <a:r>
              <a:rPr lang="en">
                <a:solidFill>
                  <a:srgbClr val="4DD0E1"/>
                </a:solidFill>
                <a:latin typeface="Quattrocento Sans"/>
                <a:ea typeface="Quattrocento Sans"/>
                <a:cs typeface="Quattrocento Sans"/>
                <a:sym typeface="Quattrocento Sans"/>
              </a:rPr>
              <a:t> </a:t>
            </a:r>
            <a:r>
              <a:rPr lang="en">
                <a:solidFill>
                  <a:srgbClr val="FFFFFF"/>
                </a:solidFill>
                <a:latin typeface="Quattrocento Sans"/>
                <a:ea typeface="Quattrocento Sans"/>
                <a:cs typeface="Quattrocento Sans"/>
                <a:sym typeface="Quattrocento Sans"/>
              </a:rPr>
              <a:t> by Damien Senger, Inclusive Design 24 (ID24) 2018</a:t>
            </a:r>
            <a:endParaRPr>
              <a:solidFill>
                <a:srgbClr val="FFFFFF"/>
              </a:solidFill>
              <a:latin typeface="Quattrocento Sans"/>
              <a:ea typeface="Quattrocento Sans"/>
              <a:cs typeface="Quattrocento Sans"/>
              <a:sym typeface="Quattrocento Sans"/>
            </a:endParaRPr>
          </a:p>
          <a:p>
            <a:pPr indent="-317500" lvl="0" marL="457200" rtl="0" algn="l">
              <a:lnSpc>
                <a:spcPct val="115000"/>
              </a:lnSpc>
              <a:spcBef>
                <a:spcPts val="0"/>
              </a:spcBef>
              <a:spcAft>
                <a:spcPts val="0"/>
              </a:spcAft>
              <a:buClr>
                <a:srgbClr val="F3F3F3"/>
              </a:buClr>
              <a:buSzPts val="1400"/>
              <a:buFont typeface="Quattrocento Sans"/>
              <a:buChar char="●"/>
            </a:pPr>
            <a:r>
              <a:rPr lang="en" u="sng">
                <a:solidFill>
                  <a:schemeClr val="hlink"/>
                </a:solidFill>
                <a:latin typeface="Quattrocento Sans"/>
                <a:ea typeface="Quattrocento Sans"/>
                <a:cs typeface="Quattrocento Sans"/>
                <a:sym typeface="Quattrocento Sans"/>
                <a:hlinkClick r:id="rId11"/>
              </a:rPr>
              <a:t>Investigating the Correlation between Performance Scores and Energy Consumption of Mobile Web Apps</a:t>
            </a:r>
            <a:endParaRPr>
              <a:solidFill>
                <a:srgbClr val="FFFFFF"/>
              </a:solidFill>
              <a:latin typeface="Quattrocento Sans"/>
              <a:ea typeface="Quattrocento Sans"/>
              <a:cs typeface="Quattrocento Sans"/>
              <a:sym typeface="Quattrocento Sans"/>
            </a:endParaRPr>
          </a:p>
          <a:p>
            <a:pPr indent="-342900" lvl="0" marL="457200" rtl="0" algn="l">
              <a:lnSpc>
                <a:spcPct val="115000"/>
              </a:lnSpc>
              <a:spcBef>
                <a:spcPts val="0"/>
              </a:spcBef>
              <a:spcAft>
                <a:spcPts val="0"/>
              </a:spcAft>
              <a:buClr>
                <a:srgbClr val="FFFFFF"/>
              </a:buClr>
              <a:buSzPts val="1800"/>
              <a:buFont typeface="Quattrocento Sans"/>
              <a:buChar char="●"/>
            </a:pPr>
            <a:r>
              <a:rPr lang="en" u="sng">
                <a:solidFill>
                  <a:schemeClr val="hlink"/>
                </a:solidFill>
                <a:latin typeface="Quattrocento Sans"/>
                <a:ea typeface="Quattrocento Sans"/>
                <a:cs typeface="Quattrocento Sans"/>
                <a:sym typeface="Quattrocento Sans"/>
                <a:hlinkClick r:id="rId12"/>
              </a:rPr>
              <a:t>Calculating the Pollution Cost of Website Analytics</a:t>
            </a:r>
            <a:r>
              <a:rPr lang="en">
                <a:solidFill>
                  <a:srgbClr val="FFFFFF"/>
                </a:solidFill>
                <a:latin typeface="Quattrocento Sans"/>
                <a:ea typeface="Quattrocento Sans"/>
                <a:cs typeface="Quattrocento Sans"/>
                <a:sym typeface="Quattrocento Sans"/>
              </a:rPr>
              <a:t> by Gerry McGovern</a:t>
            </a:r>
            <a:endParaRPr>
              <a:solidFill>
                <a:srgbClr val="FFFFFF"/>
              </a:solidFill>
              <a:latin typeface="Quattrocento Sans"/>
              <a:ea typeface="Quattrocento Sans"/>
              <a:cs typeface="Quattrocento Sans"/>
              <a:sym typeface="Quattrocento Sans"/>
            </a:endParaRPr>
          </a:p>
          <a:p>
            <a:pPr indent="-342900" lvl="0" marL="457200" rtl="0" algn="l">
              <a:lnSpc>
                <a:spcPct val="115000"/>
              </a:lnSpc>
              <a:spcBef>
                <a:spcPts val="0"/>
              </a:spcBef>
              <a:spcAft>
                <a:spcPts val="0"/>
              </a:spcAft>
              <a:buClr>
                <a:srgbClr val="FFFFFF"/>
              </a:buClr>
              <a:buSzPts val="1800"/>
              <a:buFont typeface="Quattrocento Sans"/>
              <a:buChar char="●"/>
            </a:pPr>
            <a:r>
              <a:rPr lang="en" u="sng">
                <a:solidFill>
                  <a:schemeClr val="hlink"/>
                </a:solidFill>
                <a:latin typeface="Quattrocento Sans"/>
                <a:ea typeface="Quattrocento Sans"/>
                <a:cs typeface="Quattrocento Sans"/>
                <a:sym typeface="Quattrocento Sans"/>
                <a:hlinkClick r:id="rId13"/>
              </a:rPr>
              <a:t>Delete 90%: Principles of Digital Earth Experience Design</a:t>
            </a:r>
            <a:r>
              <a:rPr lang="en">
                <a:solidFill>
                  <a:srgbClr val="FFFFFF"/>
                </a:solidFill>
                <a:latin typeface="Quattrocento Sans"/>
                <a:ea typeface="Quattrocento Sans"/>
                <a:cs typeface="Quattrocento Sans"/>
                <a:sym typeface="Quattrocento Sans"/>
              </a:rPr>
              <a:t> by Gerry McGovern</a:t>
            </a:r>
            <a:endParaRPr>
              <a:solidFill>
                <a:srgbClr val="FFFFFF"/>
              </a:solidFill>
              <a:latin typeface="Quattrocento Sans"/>
              <a:ea typeface="Quattrocento Sans"/>
              <a:cs typeface="Quattrocento Sans"/>
              <a:sym typeface="Quattrocento Sans"/>
            </a:endParaRPr>
          </a:p>
          <a:p>
            <a:pPr indent="-342900" lvl="0" marL="457200" rtl="0" algn="l">
              <a:lnSpc>
                <a:spcPct val="115000"/>
              </a:lnSpc>
              <a:spcBef>
                <a:spcPts val="0"/>
              </a:spcBef>
              <a:spcAft>
                <a:spcPts val="0"/>
              </a:spcAft>
              <a:buClr>
                <a:srgbClr val="FFFFFF"/>
              </a:buClr>
              <a:buSzPts val="1800"/>
              <a:buFont typeface="Quattrocento Sans"/>
              <a:buChar char="●"/>
            </a:pPr>
            <a:r>
              <a:rPr lang="en" u="sng">
                <a:solidFill>
                  <a:schemeClr val="hlink"/>
                </a:solidFill>
                <a:latin typeface="Quattrocento Sans"/>
                <a:ea typeface="Quattrocento Sans"/>
                <a:cs typeface="Quattrocento Sans"/>
                <a:sym typeface="Quattrocento Sans"/>
                <a:hlinkClick r:id="rId14"/>
              </a:rPr>
              <a:t>Dark Patterns</a:t>
            </a:r>
            <a:endParaRPr>
              <a:solidFill>
                <a:srgbClr val="FFFFFF"/>
              </a:solidFill>
              <a:latin typeface="Quattrocento Sans"/>
              <a:ea typeface="Quattrocento Sans"/>
              <a:cs typeface="Quattrocento Sans"/>
              <a:sym typeface="Quattrocento Sans"/>
            </a:endParaRPr>
          </a:p>
          <a:p>
            <a:pPr indent="-342900" lvl="0" marL="457200" rtl="0" algn="l">
              <a:lnSpc>
                <a:spcPct val="115000"/>
              </a:lnSpc>
              <a:spcBef>
                <a:spcPts val="0"/>
              </a:spcBef>
              <a:spcAft>
                <a:spcPts val="1000"/>
              </a:spcAft>
              <a:buClr>
                <a:srgbClr val="FFFFFF"/>
              </a:buClr>
              <a:buSzPts val="1800"/>
              <a:buFont typeface="Quattrocento Sans"/>
              <a:buChar char="●"/>
            </a:pPr>
            <a:r>
              <a:rPr lang="en" u="sng">
                <a:solidFill>
                  <a:schemeClr val="hlink"/>
                </a:solidFill>
                <a:latin typeface="Quattrocento Sans"/>
                <a:ea typeface="Quattrocento Sans"/>
                <a:cs typeface="Quattrocento Sans"/>
                <a:sym typeface="Quattrocento Sans"/>
                <a:hlinkClick r:id="rId15"/>
              </a:rPr>
              <a:t>Using Ethics in Web Design by Morten Rand-Hendriksen</a:t>
            </a:r>
            <a:r>
              <a:rPr lang="en">
                <a:solidFill>
                  <a:srgbClr val="FFFFFF"/>
                </a:solidFill>
                <a:latin typeface="Quattrocento Sans"/>
                <a:ea typeface="Quattrocento Sans"/>
                <a:cs typeface="Quattrocento Sans"/>
                <a:sym typeface="Quattrocento Sans"/>
              </a:rPr>
              <a:t>, Smashing Magazine 2018</a:t>
            </a:r>
            <a:endParaRPr>
              <a:solidFill>
                <a:srgbClr val="FFFFFF"/>
              </a:solidFill>
              <a:latin typeface="Quattrocento Sans"/>
              <a:ea typeface="Quattrocento Sans"/>
              <a:cs typeface="Quattrocento Sans"/>
              <a:sym typeface="Quattrocento Sans"/>
            </a:endParaRPr>
          </a:p>
        </p:txBody>
      </p:sp>
      <p:cxnSp>
        <p:nvCxnSpPr>
          <p:cNvPr id="186" name="Google Shape;186;p33"/>
          <p:cNvCxnSpPr/>
          <p:nvPr/>
        </p:nvCxnSpPr>
        <p:spPr>
          <a:xfrm>
            <a:off x="309750" y="1017725"/>
            <a:ext cx="8524500" cy="0"/>
          </a:xfrm>
          <a:prstGeom prst="straightConnector1">
            <a:avLst/>
          </a:prstGeom>
          <a:noFill/>
          <a:ln cap="flat" cmpd="sng" w="9525">
            <a:solidFill>
              <a:srgbClr val="F3F3F3"/>
            </a:solidFill>
            <a:prstDash val="solid"/>
            <a:round/>
            <a:headEnd len="med" w="med" type="none"/>
            <a:tailEnd len="med" w="med" type="none"/>
          </a:ln>
        </p:spPr>
      </p:cxn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3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Read more.</a:t>
            </a:r>
            <a:endParaRPr/>
          </a:p>
        </p:txBody>
      </p:sp>
      <p:sp>
        <p:nvSpPr>
          <p:cNvPr id="192" name="Google Shape;192;p34"/>
          <p:cNvSpPr txBox="1"/>
          <p:nvPr/>
        </p:nvSpPr>
        <p:spPr>
          <a:xfrm>
            <a:off x="3260425" y="1152475"/>
            <a:ext cx="5807100" cy="3761100"/>
          </a:xfrm>
          <a:prstGeom prst="rect">
            <a:avLst/>
          </a:prstGeom>
          <a:noFill/>
          <a:ln>
            <a:noFill/>
          </a:ln>
        </p:spPr>
        <p:txBody>
          <a:bodyPr anchorCtr="0" anchor="t" bIns="91425" lIns="91425" spcFirstLastPara="1" rIns="91425" wrap="square" tIns="91425">
            <a:noAutofit/>
          </a:bodyPr>
          <a:lstStyle/>
          <a:p>
            <a:pPr indent="-317500" lvl="0" marL="457200" rtl="0" algn="l">
              <a:lnSpc>
                <a:spcPct val="115000"/>
              </a:lnSpc>
              <a:spcBef>
                <a:spcPts val="0"/>
              </a:spcBef>
              <a:spcAft>
                <a:spcPts val="0"/>
              </a:spcAft>
              <a:buClr>
                <a:srgbClr val="F3F3F3"/>
              </a:buClr>
              <a:buSzPts val="1400"/>
              <a:buFont typeface="Quattrocento Sans"/>
              <a:buChar char="●"/>
            </a:pPr>
            <a:r>
              <a:rPr lang="en">
                <a:solidFill>
                  <a:srgbClr val="F3F3F3"/>
                </a:solidFill>
                <a:latin typeface="Quattrocento Sans"/>
                <a:ea typeface="Quattrocento Sans"/>
                <a:cs typeface="Quattrocento Sans"/>
                <a:sym typeface="Quattrocento Sans"/>
              </a:rPr>
              <a:t>Future Ethics</a:t>
            </a:r>
            <a:br>
              <a:rPr lang="en">
                <a:solidFill>
                  <a:srgbClr val="F3F3F3"/>
                </a:solidFill>
                <a:latin typeface="Quattrocento Sans"/>
                <a:ea typeface="Quattrocento Sans"/>
                <a:cs typeface="Quattrocento Sans"/>
                <a:sym typeface="Quattrocento Sans"/>
              </a:rPr>
            </a:br>
            <a:r>
              <a:rPr lang="en">
                <a:solidFill>
                  <a:srgbClr val="F3F3F3"/>
                </a:solidFill>
                <a:latin typeface="Quattrocento Sans"/>
                <a:ea typeface="Quattrocento Sans"/>
                <a:cs typeface="Quattrocento Sans"/>
                <a:sym typeface="Quattrocento Sans"/>
              </a:rPr>
              <a:t>by Cennydd Bowles, 2018</a:t>
            </a:r>
            <a:endParaRPr>
              <a:solidFill>
                <a:srgbClr val="F3F3F3"/>
              </a:solidFill>
              <a:latin typeface="Quattrocento Sans"/>
              <a:ea typeface="Quattrocento Sans"/>
              <a:cs typeface="Quattrocento Sans"/>
              <a:sym typeface="Quattrocento Sans"/>
            </a:endParaRPr>
          </a:p>
          <a:p>
            <a:pPr indent="-317500" lvl="0" marL="457200" rtl="0" algn="l">
              <a:lnSpc>
                <a:spcPct val="115000"/>
              </a:lnSpc>
              <a:spcBef>
                <a:spcPts val="1000"/>
              </a:spcBef>
              <a:spcAft>
                <a:spcPts val="0"/>
              </a:spcAft>
              <a:buClr>
                <a:srgbClr val="F3F3F3"/>
              </a:buClr>
              <a:buSzPts val="1400"/>
              <a:buFont typeface="Quattrocento Sans"/>
              <a:buChar char="●"/>
            </a:pPr>
            <a:r>
              <a:rPr lang="en">
                <a:solidFill>
                  <a:srgbClr val="F3F3F3"/>
                </a:solidFill>
                <a:latin typeface="Quattrocento Sans"/>
                <a:ea typeface="Quattrocento Sans"/>
                <a:cs typeface="Quattrocento Sans"/>
                <a:sym typeface="Quattrocento Sans"/>
              </a:rPr>
              <a:t>Ruined by Design: how designers destroyed the world, and what we can do to fix it</a:t>
            </a:r>
            <a:br>
              <a:rPr lang="en">
                <a:solidFill>
                  <a:srgbClr val="F3F3F3"/>
                </a:solidFill>
                <a:latin typeface="Quattrocento Sans"/>
                <a:ea typeface="Quattrocento Sans"/>
                <a:cs typeface="Quattrocento Sans"/>
                <a:sym typeface="Quattrocento Sans"/>
              </a:rPr>
            </a:br>
            <a:r>
              <a:rPr lang="en">
                <a:solidFill>
                  <a:srgbClr val="F3F3F3"/>
                </a:solidFill>
                <a:latin typeface="Quattrocento Sans"/>
                <a:ea typeface="Quattrocento Sans"/>
                <a:cs typeface="Quattrocento Sans"/>
                <a:sym typeface="Quattrocento Sans"/>
              </a:rPr>
              <a:t>by Mike Monteiro, 2019</a:t>
            </a:r>
            <a:endParaRPr>
              <a:solidFill>
                <a:srgbClr val="F3F3F3"/>
              </a:solidFill>
              <a:latin typeface="Quattrocento Sans"/>
              <a:ea typeface="Quattrocento Sans"/>
              <a:cs typeface="Quattrocento Sans"/>
              <a:sym typeface="Quattrocento Sans"/>
            </a:endParaRPr>
          </a:p>
          <a:p>
            <a:pPr indent="-317500" lvl="0" marL="457200" rtl="0" algn="l">
              <a:lnSpc>
                <a:spcPct val="115000"/>
              </a:lnSpc>
              <a:spcBef>
                <a:spcPts val="1000"/>
              </a:spcBef>
              <a:spcAft>
                <a:spcPts val="0"/>
              </a:spcAft>
              <a:buClr>
                <a:srgbClr val="F3F3F3"/>
              </a:buClr>
              <a:buSzPts val="1400"/>
              <a:buFont typeface="Quattrocento Sans"/>
              <a:buChar char="●"/>
            </a:pPr>
            <a:r>
              <a:rPr lang="en">
                <a:solidFill>
                  <a:srgbClr val="F3F3F3"/>
                </a:solidFill>
                <a:latin typeface="Quattrocento Sans"/>
                <a:ea typeface="Quattrocento Sans"/>
                <a:cs typeface="Quattrocento Sans"/>
                <a:sym typeface="Quattrocento Sans"/>
              </a:rPr>
              <a:t>Mismatch: how inclusion shapes design</a:t>
            </a:r>
            <a:br>
              <a:rPr lang="en">
                <a:solidFill>
                  <a:srgbClr val="F3F3F3"/>
                </a:solidFill>
                <a:latin typeface="Quattrocento Sans"/>
                <a:ea typeface="Quattrocento Sans"/>
                <a:cs typeface="Quattrocento Sans"/>
                <a:sym typeface="Quattrocento Sans"/>
              </a:rPr>
            </a:br>
            <a:r>
              <a:rPr lang="en">
                <a:solidFill>
                  <a:srgbClr val="F3F3F3"/>
                </a:solidFill>
                <a:latin typeface="Quattrocento Sans"/>
                <a:ea typeface="Quattrocento Sans"/>
                <a:cs typeface="Quattrocento Sans"/>
                <a:sym typeface="Quattrocento Sans"/>
              </a:rPr>
              <a:t>by Kat Holmes, 2018</a:t>
            </a:r>
            <a:endParaRPr>
              <a:solidFill>
                <a:srgbClr val="F3F3F3"/>
              </a:solidFill>
              <a:latin typeface="Quattrocento Sans"/>
              <a:ea typeface="Quattrocento Sans"/>
              <a:cs typeface="Quattrocento Sans"/>
              <a:sym typeface="Quattrocento Sans"/>
            </a:endParaRPr>
          </a:p>
          <a:p>
            <a:pPr indent="-317500" lvl="0" marL="457200" rtl="0" algn="l">
              <a:lnSpc>
                <a:spcPct val="115000"/>
              </a:lnSpc>
              <a:spcBef>
                <a:spcPts val="1000"/>
              </a:spcBef>
              <a:spcAft>
                <a:spcPts val="0"/>
              </a:spcAft>
              <a:buClr>
                <a:srgbClr val="F3F3F3"/>
              </a:buClr>
              <a:buSzPts val="1400"/>
              <a:buFont typeface="Quattrocento Sans"/>
              <a:buChar char="●"/>
            </a:pPr>
            <a:r>
              <a:rPr lang="en">
                <a:solidFill>
                  <a:srgbClr val="F3F3F3"/>
                </a:solidFill>
                <a:latin typeface="Quattrocento Sans"/>
                <a:ea typeface="Quattrocento Sans"/>
                <a:cs typeface="Quattrocento Sans"/>
                <a:sym typeface="Quattrocento Sans"/>
              </a:rPr>
              <a:t>The Real World of Technology</a:t>
            </a:r>
            <a:br>
              <a:rPr lang="en">
                <a:solidFill>
                  <a:srgbClr val="F3F3F3"/>
                </a:solidFill>
                <a:latin typeface="Quattrocento Sans"/>
                <a:ea typeface="Quattrocento Sans"/>
                <a:cs typeface="Quattrocento Sans"/>
                <a:sym typeface="Quattrocento Sans"/>
              </a:rPr>
            </a:br>
            <a:r>
              <a:rPr lang="en">
                <a:solidFill>
                  <a:srgbClr val="F3F3F3"/>
                </a:solidFill>
                <a:latin typeface="Quattrocento Sans"/>
                <a:ea typeface="Quattrocento Sans"/>
                <a:cs typeface="Quattrocento Sans"/>
                <a:sym typeface="Quattrocento Sans"/>
              </a:rPr>
              <a:t>by Ursula Franklin, 1999</a:t>
            </a:r>
            <a:endParaRPr>
              <a:solidFill>
                <a:srgbClr val="F3F3F3"/>
              </a:solidFill>
              <a:latin typeface="Quattrocento Sans"/>
              <a:ea typeface="Quattrocento Sans"/>
              <a:cs typeface="Quattrocento Sans"/>
              <a:sym typeface="Quattrocento Sans"/>
            </a:endParaRPr>
          </a:p>
          <a:p>
            <a:pPr indent="-317500" lvl="0" marL="457200" rtl="0" algn="l">
              <a:lnSpc>
                <a:spcPct val="115000"/>
              </a:lnSpc>
              <a:spcBef>
                <a:spcPts val="1000"/>
              </a:spcBef>
              <a:spcAft>
                <a:spcPts val="0"/>
              </a:spcAft>
              <a:buClr>
                <a:srgbClr val="F3F3F3"/>
              </a:buClr>
              <a:buSzPts val="1400"/>
              <a:buFont typeface="Quattrocento Sans"/>
              <a:buChar char="●"/>
            </a:pPr>
            <a:r>
              <a:rPr lang="en">
                <a:solidFill>
                  <a:srgbClr val="F3F3F3"/>
                </a:solidFill>
                <a:latin typeface="Quattrocento Sans"/>
                <a:ea typeface="Quattrocento Sans"/>
                <a:cs typeface="Quattrocento Sans"/>
                <a:sym typeface="Quattrocento Sans"/>
              </a:rPr>
              <a:t>Calm Technology: Principles and Patterns for Non-Intrusive Design</a:t>
            </a:r>
            <a:br>
              <a:rPr lang="en">
                <a:solidFill>
                  <a:srgbClr val="F3F3F3"/>
                </a:solidFill>
                <a:latin typeface="Quattrocento Sans"/>
                <a:ea typeface="Quattrocento Sans"/>
                <a:cs typeface="Quattrocento Sans"/>
                <a:sym typeface="Quattrocento Sans"/>
              </a:rPr>
            </a:br>
            <a:r>
              <a:rPr lang="en">
                <a:solidFill>
                  <a:srgbClr val="F3F3F3"/>
                </a:solidFill>
                <a:latin typeface="Quattrocento Sans"/>
                <a:ea typeface="Quattrocento Sans"/>
                <a:cs typeface="Quattrocento Sans"/>
                <a:sym typeface="Quattrocento Sans"/>
              </a:rPr>
              <a:t>by Amber Case, 2016</a:t>
            </a:r>
            <a:endParaRPr>
              <a:solidFill>
                <a:srgbClr val="F3F3F3"/>
              </a:solidFill>
              <a:latin typeface="Quattrocento Sans"/>
              <a:ea typeface="Quattrocento Sans"/>
              <a:cs typeface="Quattrocento Sans"/>
              <a:sym typeface="Quattrocento Sans"/>
            </a:endParaRPr>
          </a:p>
          <a:p>
            <a:pPr indent="-317500" lvl="0" marL="457200" rtl="0" algn="l">
              <a:lnSpc>
                <a:spcPct val="115000"/>
              </a:lnSpc>
              <a:spcBef>
                <a:spcPts val="1000"/>
              </a:spcBef>
              <a:spcAft>
                <a:spcPts val="1000"/>
              </a:spcAft>
              <a:buClr>
                <a:srgbClr val="F3F3F3"/>
              </a:buClr>
              <a:buSzPts val="1400"/>
              <a:buFont typeface="Quattrocento Sans"/>
              <a:buChar char="●"/>
            </a:pPr>
            <a:r>
              <a:rPr lang="en">
                <a:solidFill>
                  <a:srgbClr val="F3F3F3"/>
                </a:solidFill>
                <a:latin typeface="Quattrocento Sans"/>
                <a:ea typeface="Quattrocento Sans"/>
                <a:cs typeface="Quattrocento Sans"/>
                <a:sym typeface="Quattrocento Sans"/>
              </a:rPr>
              <a:t>Tragic Design: The Impact of Bad Product Design and How to Fix It</a:t>
            </a:r>
            <a:br>
              <a:rPr lang="en">
                <a:solidFill>
                  <a:srgbClr val="F3F3F3"/>
                </a:solidFill>
                <a:latin typeface="Quattrocento Sans"/>
                <a:ea typeface="Quattrocento Sans"/>
                <a:cs typeface="Quattrocento Sans"/>
                <a:sym typeface="Quattrocento Sans"/>
              </a:rPr>
            </a:br>
            <a:r>
              <a:rPr lang="en">
                <a:solidFill>
                  <a:srgbClr val="F3F3F3"/>
                </a:solidFill>
                <a:latin typeface="Quattrocento Sans"/>
                <a:ea typeface="Quattrocento Sans"/>
                <a:cs typeface="Quattrocento Sans"/>
                <a:sym typeface="Quattrocento Sans"/>
              </a:rPr>
              <a:t>by Jonathan Shariat and Cynthia Savard Saucier, 2017</a:t>
            </a:r>
            <a:endParaRPr>
              <a:solidFill>
                <a:srgbClr val="F3F3F3"/>
              </a:solidFill>
              <a:latin typeface="Quattrocento Sans"/>
              <a:ea typeface="Quattrocento Sans"/>
              <a:cs typeface="Quattrocento Sans"/>
              <a:sym typeface="Quattrocento Sans"/>
            </a:endParaRPr>
          </a:p>
        </p:txBody>
      </p:sp>
      <p:cxnSp>
        <p:nvCxnSpPr>
          <p:cNvPr id="193" name="Google Shape;193;p34"/>
          <p:cNvCxnSpPr/>
          <p:nvPr/>
        </p:nvCxnSpPr>
        <p:spPr>
          <a:xfrm>
            <a:off x="309750" y="1017725"/>
            <a:ext cx="8524500" cy="0"/>
          </a:xfrm>
          <a:prstGeom prst="straightConnector1">
            <a:avLst/>
          </a:prstGeom>
          <a:noFill/>
          <a:ln cap="flat" cmpd="sng" w="9525">
            <a:solidFill>
              <a:srgbClr val="F3F3F3"/>
            </a:solidFill>
            <a:prstDash val="solid"/>
            <a:round/>
            <a:headEnd len="med" w="med" type="none"/>
            <a:tailEnd len="med" w="med" type="none"/>
          </a:ln>
        </p:spPr>
      </p:cxnSp>
      <p:pic>
        <p:nvPicPr>
          <p:cNvPr descr="Mismatch book cover" id="194" name="Google Shape;194;p34" title="Mismatch book cover"/>
          <p:cNvPicPr preferRelativeResize="0"/>
          <p:nvPr/>
        </p:nvPicPr>
        <p:blipFill>
          <a:blip r:embed="rId3">
            <a:alphaModFix/>
          </a:blip>
          <a:stretch>
            <a:fillRect/>
          </a:stretch>
        </p:blipFill>
        <p:spPr>
          <a:xfrm>
            <a:off x="285825" y="2630300"/>
            <a:ext cx="956875" cy="1402002"/>
          </a:xfrm>
          <a:prstGeom prst="rect">
            <a:avLst/>
          </a:prstGeom>
          <a:noFill/>
          <a:ln>
            <a:noFill/>
          </a:ln>
        </p:spPr>
      </p:pic>
      <p:pic>
        <p:nvPicPr>
          <p:cNvPr descr="The Real World of Technology book cover" id="195" name="Google Shape;195;p34" title="The Real World of Technology book cover"/>
          <p:cNvPicPr preferRelativeResize="0"/>
          <p:nvPr/>
        </p:nvPicPr>
        <p:blipFill>
          <a:blip r:embed="rId4">
            <a:alphaModFix/>
          </a:blip>
          <a:stretch>
            <a:fillRect/>
          </a:stretch>
        </p:blipFill>
        <p:spPr>
          <a:xfrm>
            <a:off x="285818" y="4109826"/>
            <a:ext cx="956875" cy="1588174"/>
          </a:xfrm>
          <a:prstGeom prst="rect">
            <a:avLst/>
          </a:prstGeom>
          <a:noFill/>
          <a:ln>
            <a:noFill/>
          </a:ln>
        </p:spPr>
      </p:pic>
      <p:pic>
        <p:nvPicPr>
          <p:cNvPr descr="Ruined by Design book cover" id="196" name="Google Shape;196;p34" title="Ruined by Design book cover"/>
          <p:cNvPicPr preferRelativeResize="0"/>
          <p:nvPr/>
        </p:nvPicPr>
        <p:blipFill>
          <a:blip r:embed="rId5">
            <a:alphaModFix/>
          </a:blip>
          <a:stretch>
            <a:fillRect/>
          </a:stretch>
        </p:blipFill>
        <p:spPr>
          <a:xfrm>
            <a:off x="2354825" y="2630300"/>
            <a:ext cx="956875" cy="1434605"/>
          </a:xfrm>
          <a:prstGeom prst="rect">
            <a:avLst/>
          </a:prstGeom>
          <a:noFill/>
          <a:ln>
            <a:noFill/>
          </a:ln>
        </p:spPr>
      </p:pic>
      <p:pic>
        <p:nvPicPr>
          <p:cNvPr descr="Tragic Design book cover" id="197" name="Google Shape;197;p34" title="Tragic Design book cover"/>
          <p:cNvPicPr preferRelativeResize="0"/>
          <p:nvPr/>
        </p:nvPicPr>
        <p:blipFill>
          <a:blip r:embed="rId6">
            <a:alphaModFix/>
          </a:blip>
          <a:stretch>
            <a:fillRect/>
          </a:stretch>
        </p:blipFill>
        <p:spPr>
          <a:xfrm>
            <a:off x="1320325" y="2630300"/>
            <a:ext cx="956875" cy="1433546"/>
          </a:xfrm>
          <a:prstGeom prst="rect">
            <a:avLst/>
          </a:prstGeom>
          <a:noFill/>
          <a:ln>
            <a:noFill/>
          </a:ln>
        </p:spPr>
      </p:pic>
      <p:pic>
        <p:nvPicPr>
          <p:cNvPr descr="Calm Technology book cover" id="198" name="Google Shape;198;p34" title="Calm Technology book cover"/>
          <p:cNvPicPr preferRelativeResize="0"/>
          <p:nvPr/>
        </p:nvPicPr>
        <p:blipFill>
          <a:blip r:embed="rId7">
            <a:alphaModFix/>
          </a:blip>
          <a:stretch>
            <a:fillRect/>
          </a:stretch>
        </p:blipFill>
        <p:spPr>
          <a:xfrm>
            <a:off x="2354817" y="1152475"/>
            <a:ext cx="956875" cy="1433521"/>
          </a:xfrm>
          <a:prstGeom prst="rect">
            <a:avLst/>
          </a:prstGeom>
          <a:noFill/>
          <a:ln>
            <a:noFill/>
          </a:ln>
        </p:spPr>
      </p:pic>
      <p:pic>
        <p:nvPicPr>
          <p:cNvPr descr="Designing for Sustainability book cover" id="199" name="Google Shape;199;p34" title="Designing for Sustainability book cover"/>
          <p:cNvPicPr preferRelativeResize="0"/>
          <p:nvPr/>
        </p:nvPicPr>
        <p:blipFill>
          <a:blip r:embed="rId8">
            <a:alphaModFix/>
          </a:blip>
          <a:stretch>
            <a:fillRect/>
          </a:stretch>
        </p:blipFill>
        <p:spPr>
          <a:xfrm>
            <a:off x="1318917" y="1152475"/>
            <a:ext cx="956875" cy="1433521"/>
          </a:xfrm>
          <a:prstGeom prst="rect">
            <a:avLst/>
          </a:prstGeom>
          <a:noFill/>
          <a:ln>
            <a:noFill/>
          </a:ln>
        </p:spPr>
      </p:pic>
      <p:pic>
        <p:nvPicPr>
          <p:cNvPr id="200" name="Google Shape;200;p34" title="Future Ethics book cover"/>
          <p:cNvPicPr preferRelativeResize="0"/>
          <p:nvPr/>
        </p:nvPicPr>
        <p:blipFill>
          <a:blip r:embed="rId9">
            <a:alphaModFix/>
          </a:blip>
          <a:stretch>
            <a:fillRect/>
          </a:stretch>
        </p:blipFill>
        <p:spPr>
          <a:xfrm>
            <a:off x="311700" y="1152475"/>
            <a:ext cx="928191" cy="1433525"/>
          </a:xfrm>
          <a:prstGeom prst="rect">
            <a:avLst/>
          </a:prstGeom>
          <a:noFill/>
          <a:ln>
            <a:noFill/>
          </a:ln>
        </p:spPr>
      </p:pic>
      <p:pic>
        <p:nvPicPr>
          <p:cNvPr descr="Emotionally Intelligent Design book cover" id="201" name="Google Shape;201;p34" title="Emotionally Intelligent Design book cover"/>
          <p:cNvPicPr preferRelativeResize="0"/>
          <p:nvPr/>
        </p:nvPicPr>
        <p:blipFill>
          <a:blip r:embed="rId10">
            <a:alphaModFix/>
          </a:blip>
          <a:stretch>
            <a:fillRect/>
          </a:stretch>
        </p:blipFill>
        <p:spPr>
          <a:xfrm>
            <a:off x="2354825" y="4109828"/>
            <a:ext cx="956875" cy="1433522"/>
          </a:xfrm>
          <a:prstGeom prst="rect">
            <a:avLst/>
          </a:prstGeom>
          <a:noFill/>
          <a:ln>
            <a:noFill/>
          </a:ln>
        </p:spPr>
      </p:pic>
      <p:pic>
        <p:nvPicPr>
          <p:cNvPr descr="Design for Cognitive Bias book cover" id="202" name="Google Shape;202;p34" title="Design for Cognitive Bias book cover"/>
          <p:cNvPicPr preferRelativeResize="0"/>
          <p:nvPr/>
        </p:nvPicPr>
        <p:blipFill>
          <a:blip r:embed="rId11">
            <a:alphaModFix/>
          </a:blip>
          <a:stretch>
            <a:fillRect/>
          </a:stretch>
        </p:blipFill>
        <p:spPr>
          <a:xfrm>
            <a:off x="1320325" y="4108141"/>
            <a:ext cx="956875" cy="1479985"/>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3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Explore more online.</a:t>
            </a:r>
            <a:endParaRPr/>
          </a:p>
        </p:txBody>
      </p:sp>
      <p:sp>
        <p:nvSpPr>
          <p:cNvPr id="208" name="Google Shape;208;p35"/>
          <p:cNvSpPr txBox="1"/>
          <p:nvPr>
            <p:ph idx="1" type="body"/>
          </p:nvPr>
        </p:nvSpPr>
        <p:spPr>
          <a:xfrm>
            <a:off x="311700" y="1152475"/>
            <a:ext cx="8520600" cy="34164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2800">
                <a:solidFill>
                  <a:srgbClr val="F3F3F3"/>
                </a:solidFill>
              </a:rPr>
              <a:t>Ethical Explorer </a:t>
            </a:r>
            <a:r>
              <a:rPr lang="en" sz="2800" u="sng">
                <a:solidFill>
                  <a:schemeClr val="hlink"/>
                </a:solidFill>
                <a:hlinkClick r:id="rId3"/>
              </a:rPr>
              <a:t>https://ethicalexplorer.org/</a:t>
            </a:r>
            <a:r>
              <a:rPr lang="en" sz="2800">
                <a:solidFill>
                  <a:srgbClr val="F3F3F3"/>
                </a:solidFill>
              </a:rPr>
              <a:t> </a:t>
            </a:r>
            <a:endParaRPr sz="2800">
              <a:solidFill>
                <a:srgbClr val="F3F3F3"/>
              </a:solidFill>
            </a:endParaRPr>
          </a:p>
          <a:p>
            <a:pPr indent="0" lvl="0" marL="0" rtl="0" algn="l">
              <a:spcBef>
                <a:spcPts val="1600"/>
              </a:spcBef>
              <a:spcAft>
                <a:spcPts val="0"/>
              </a:spcAft>
              <a:buNone/>
            </a:pPr>
            <a:r>
              <a:rPr lang="en" sz="2800">
                <a:solidFill>
                  <a:srgbClr val="F3F3F3"/>
                </a:solidFill>
              </a:rPr>
              <a:t>Spotify’s </a:t>
            </a:r>
            <a:r>
              <a:rPr lang="en" sz="2800" u="sng">
                <a:solidFill>
                  <a:schemeClr val="hlink"/>
                </a:solidFill>
                <a:hlinkClick r:id="rId4"/>
              </a:rPr>
              <a:t>Ethics Assessment worksheet</a:t>
            </a:r>
            <a:endParaRPr sz="2800">
              <a:solidFill>
                <a:srgbClr val="F3F3F3"/>
              </a:solidFill>
            </a:endParaRPr>
          </a:p>
          <a:p>
            <a:pPr indent="0" lvl="0" marL="0" rtl="0" algn="l">
              <a:spcBef>
                <a:spcPts val="1600"/>
              </a:spcBef>
              <a:spcAft>
                <a:spcPts val="1600"/>
              </a:spcAft>
              <a:buNone/>
            </a:pPr>
            <a:r>
              <a:rPr lang="en" sz="2800">
                <a:solidFill>
                  <a:srgbClr val="F3F3F3"/>
                </a:solidFill>
              </a:rPr>
              <a:t>Calm Tech </a:t>
            </a:r>
            <a:r>
              <a:rPr lang="en" sz="2800" u="sng">
                <a:solidFill>
                  <a:schemeClr val="hlink"/>
                </a:solidFill>
                <a:hlinkClick r:id="rId5"/>
              </a:rPr>
              <a:t>https://calmtech.com/</a:t>
            </a:r>
            <a:r>
              <a:rPr lang="en" sz="2800">
                <a:solidFill>
                  <a:srgbClr val="F3F3F3"/>
                </a:solidFill>
              </a:rPr>
              <a:t> </a:t>
            </a:r>
            <a:endParaRPr sz="2800">
              <a:solidFill>
                <a:srgbClr val="F3F3F3"/>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3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Thank you.</a:t>
            </a:r>
            <a:endParaRPr/>
          </a:p>
        </p:txBody>
      </p:sp>
      <p:sp>
        <p:nvSpPr>
          <p:cNvPr id="214" name="Google Shape;214;p36"/>
          <p:cNvSpPr txBox="1"/>
          <p:nvPr>
            <p:ph idx="1" type="body"/>
          </p:nvPr>
        </p:nvSpPr>
        <p:spPr>
          <a:xfrm>
            <a:off x="311700" y="1152475"/>
            <a:ext cx="8520600" cy="34164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2800">
                <a:solidFill>
                  <a:srgbClr val="F3F3F3"/>
                </a:solidFill>
              </a:rPr>
              <a:t>Amy Drayer</a:t>
            </a:r>
            <a:endParaRPr sz="2800">
              <a:solidFill>
                <a:srgbClr val="F3F3F3"/>
              </a:solidFill>
            </a:endParaRPr>
          </a:p>
          <a:p>
            <a:pPr indent="0" lvl="0" marL="0" rtl="0" algn="l">
              <a:spcBef>
                <a:spcPts val="1600"/>
              </a:spcBef>
              <a:spcAft>
                <a:spcPts val="1600"/>
              </a:spcAft>
              <a:buNone/>
            </a:pPr>
            <a:r>
              <a:rPr lang="en" sz="2800">
                <a:solidFill>
                  <a:srgbClr val="F3F3F3"/>
                </a:solidFill>
              </a:rPr>
              <a:t>adrayer@umn.edu</a:t>
            </a:r>
            <a:endParaRPr sz="2800">
              <a:solidFill>
                <a:srgbClr val="F3F3F3"/>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5"/>
          <p:cNvSpPr txBox="1"/>
          <p:nvPr>
            <p:ph type="title"/>
          </p:nvPr>
        </p:nvSpPr>
        <p:spPr>
          <a:xfrm>
            <a:off x="311700" y="445025"/>
            <a:ext cx="8520600" cy="42999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3600"/>
              <a:t>E</a:t>
            </a:r>
            <a:r>
              <a:rPr lang="en" sz="3600"/>
              <a:t>thical web design is designing for the wellbeing of the person consuming the content.</a:t>
            </a:r>
            <a:endParaRPr sz="36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6"/>
          <p:cNvSpPr txBox="1"/>
          <p:nvPr>
            <p:ph type="title"/>
          </p:nvPr>
        </p:nvSpPr>
        <p:spPr>
          <a:xfrm>
            <a:off x="311700" y="445025"/>
            <a:ext cx="8520600" cy="41733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3600"/>
              <a:t>“This is how bad design makes it out into the world. Not due to malicious intent, but having no intent at all.”</a:t>
            </a:r>
            <a:endParaRPr sz="36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0"/>
                                        </p:tgtEl>
                                        <p:attrNameLst>
                                          <p:attrName>style.visibility</p:attrName>
                                        </p:attrNameLst>
                                      </p:cBhvr>
                                      <p:to>
                                        <p:strVal val="visible"/>
                                      </p:to>
                                    </p:set>
                                    <p:animEffect filter="fade" transition="in">
                                      <p:cBhvr>
                                        <p:cTn dur="1000"/>
                                        <p:tgtEl>
                                          <p:spTgt spid="7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7"/>
          <p:cNvSpPr txBox="1"/>
          <p:nvPr>
            <p:ph type="title"/>
          </p:nvPr>
        </p:nvSpPr>
        <p:spPr>
          <a:xfrm>
            <a:off x="311700" y="445025"/>
            <a:ext cx="8520600" cy="41733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3600"/>
              <a:t>Accessible</a:t>
            </a:r>
            <a:endParaRPr sz="3600"/>
          </a:p>
          <a:p>
            <a:pPr indent="0" lvl="0" marL="0" rtl="0" algn="l">
              <a:spcBef>
                <a:spcPts val="0"/>
              </a:spcBef>
              <a:spcAft>
                <a:spcPts val="0"/>
              </a:spcAft>
              <a:buNone/>
            </a:pPr>
            <a:r>
              <a:rPr lang="en" sz="3600"/>
              <a:t>Inclusive</a:t>
            </a:r>
            <a:endParaRPr sz="3600"/>
          </a:p>
          <a:p>
            <a:pPr indent="0" lvl="0" marL="0" rtl="0" algn="l">
              <a:spcBef>
                <a:spcPts val="0"/>
              </a:spcBef>
              <a:spcAft>
                <a:spcPts val="0"/>
              </a:spcAft>
              <a:buNone/>
            </a:pPr>
            <a:r>
              <a:rPr lang="en" sz="3600"/>
              <a:t>Mindful</a:t>
            </a:r>
            <a:endParaRPr sz="3600"/>
          </a:p>
          <a:p>
            <a:pPr indent="0" lvl="0" marL="0" rtl="0" algn="l">
              <a:spcBef>
                <a:spcPts val="0"/>
              </a:spcBef>
              <a:spcAft>
                <a:spcPts val="0"/>
              </a:spcAft>
              <a:buNone/>
            </a:pPr>
            <a:r>
              <a:rPr lang="en" sz="3600"/>
              <a:t>Sustainable</a:t>
            </a:r>
            <a:endParaRPr sz="3600"/>
          </a:p>
          <a:p>
            <a:pPr indent="0" lvl="0" marL="0" rtl="0" algn="l">
              <a:spcBef>
                <a:spcPts val="0"/>
              </a:spcBef>
              <a:spcAft>
                <a:spcPts val="0"/>
              </a:spcAft>
              <a:buNone/>
            </a:pPr>
            <a:r>
              <a:rPr lang="en" sz="3600"/>
              <a:t>Trustful</a:t>
            </a:r>
            <a:endParaRPr sz="3600"/>
          </a:p>
          <a:p>
            <a:pPr indent="0" lvl="0" marL="0" rtl="0" algn="l">
              <a:spcBef>
                <a:spcPts val="0"/>
              </a:spcBef>
              <a:spcAft>
                <a:spcPts val="0"/>
              </a:spcAft>
              <a:buNone/>
            </a:pPr>
            <a:r>
              <a:rPr lang="en" sz="3600"/>
              <a:t>Truthful</a:t>
            </a:r>
            <a:endParaRPr sz="3600"/>
          </a:p>
          <a:p>
            <a:pPr indent="0" lvl="0" marL="0" rtl="0" algn="l">
              <a:spcBef>
                <a:spcPts val="0"/>
              </a:spcBef>
              <a:spcAft>
                <a:spcPts val="0"/>
              </a:spcAft>
              <a:buNone/>
            </a:pPr>
            <a:r>
              <a:rPr lang="en" sz="3600"/>
              <a:t>Universal</a:t>
            </a:r>
            <a:endParaRPr sz="3600"/>
          </a:p>
        </p:txBody>
      </p:sp>
      <p:pic>
        <p:nvPicPr>
          <p:cNvPr descr="Compass" id="76" name="Google Shape;76;p17" title="Compass"/>
          <p:cNvPicPr preferRelativeResize="0"/>
          <p:nvPr/>
        </p:nvPicPr>
        <p:blipFill>
          <a:blip r:embed="rId3">
            <a:alphaModFix/>
          </a:blip>
          <a:stretch>
            <a:fillRect/>
          </a:stretch>
        </p:blipFill>
        <p:spPr>
          <a:xfrm>
            <a:off x="7078850" y="3078350"/>
            <a:ext cx="2065149" cy="2065149"/>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5">
                                            <p:txEl>
                                              <p:pRg end="0" st="0"/>
                                            </p:txEl>
                                          </p:spTgt>
                                        </p:tgtEl>
                                        <p:attrNameLst>
                                          <p:attrName>style.visibility</p:attrName>
                                        </p:attrNameLst>
                                      </p:cBhvr>
                                      <p:to>
                                        <p:strVal val="visible"/>
                                      </p:to>
                                    </p:set>
                                    <p:animEffect filter="fade" transition="in">
                                      <p:cBhvr>
                                        <p:cTn dur="1000"/>
                                        <p:tgtEl>
                                          <p:spTgt spid="7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5">
                                            <p:txEl>
                                              <p:pRg end="1" st="1"/>
                                            </p:txEl>
                                          </p:spTgt>
                                        </p:tgtEl>
                                        <p:attrNameLst>
                                          <p:attrName>style.visibility</p:attrName>
                                        </p:attrNameLst>
                                      </p:cBhvr>
                                      <p:to>
                                        <p:strVal val="visible"/>
                                      </p:to>
                                    </p:set>
                                    <p:animEffect filter="fade" transition="in">
                                      <p:cBhvr>
                                        <p:cTn dur="1000"/>
                                        <p:tgtEl>
                                          <p:spTgt spid="7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5">
                                            <p:txEl>
                                              <p:pRg end="2" st="2"/>
                                            </p:txEl>
                                          </p:spTgt>
                                        </p:tgtEl>
                                        <p:attrNameLst>
                                          <p:attrName>style.visibility</p:attrName>
                                        </p:attrNameLst>
                                      </p:cBhvr>
                                      <p:to>
                                        <p:strVal val="visible"/>
                                      </p:to>
                                    </p:set>
                                    <p:animEffect filter="fade" transition="in">
                                      <p:cBhvr>
                                        <p:cTn dur="1000"/>
                                        <p:tgtEl>
                                          <p:spTgt spid="75">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5">
                                            <p:txEl>
                                              <p:pRg end="3" st="3"/>
                                            </p:txEl>
                                          </p:spTgt>
                                        </p:tgtEl>
                                        <p:attrNameLst>
                                          <p:attrName>style.visibility</p:attrName>
                                        </p:attrNameLst>
                                      </p:cBhvr>
                                      <p:to>
                                        <p:strVal val="visible"/>
                                      </p:to>
                                    </p:set>
                                    <p:animEffect filter="fade" transition="in">
                                      <p:cBhvr>
                                        <p:cTn dur="1000"/>
                                        <p:tgtEl>
                                          <p:spTgt spid="75">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5">
                                            <p:txEl>
                                              <p:pRg end="4" st="4"/>
                                            </p:txEl>
                                          </p:spTgt>
                                        </p:tgtEl>
                                        <p:attrNameLst>
                                          <p:attrName>style.visibility</p:attrName>
                                        </p:attrNameLst>
                                      </p:cBhvr>
                                      <p:to>
                                        <p:strVal val="visible"/>
                                      </p:to>
                                    </p:set>
                                    <p:animEffect filter="fade" transition="in">
                                      <p:cBhvr>
                                        <p:cTn dur="1000"/>
                                        <p:tgtEl>
                                          <p:spTgt spid="75">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5">
                                            <p:txEl>
                                              <p:pRg end="5" st="5"/>
                                            </p:txEl>
                                          </p:spTgt>
                                        </p:tgtEl>
                                        <p:attrNameLst>
                                          <p:attrName>style.visibility</p:attrName>
                                        </p:attrNameLst>
                                      </p:cBhvr>
                                      <p:to>
                                        <p:strVal val="visible"/>
                                      </p:to>
                                    </p:set>
                                    <p:animEffect filter="fade" transition="in">
                                      <p:cBhvr>
                                        <p:cTn dur="1000"/>
                                        <p:tgtEl>
                                          <p:spTgt spid="75">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5">
                                            <p:txEl>
                                              <p:pRg end="6" st="6"/>
                                            </p:txEl>
                                          </p:spTgt>
                                        </p:tgtEl>
                                        <p:attrNameLst>
                                          <p:attrName>style.visibility</p:attrName>
                                        </p:attrNameLst>
                                      </p:cBhvr>
                                      <p:to>
                                        <p:strVal val="visible"/>
                                      </p:to>
                                    </p:set>
                                    <p:animEffect filter="fade" transition="in">
                                      <p:cBhvr>
                                        <p:cTn dur="1000"/>
                                        <p:tgtEl>
                                          <p:spTgt spid="75">
                                            <p:txEl>
                                              <p:pRg end="6" st="6"/>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Accessible</a:t>
            </a:r>
            <a:endParaRPr/>
          </a:p>
        </p:txBody>
      </p:sp>
      <p:sp>
        <p:nvSpPr>
          <p:cNvPr id="82" name="Google Shape;82;p18"/>
          <p:cNvSpPr txBox="1"/>
          <p:nvPr>
            <p:ph idx="1" type="body"/>
          </p:nvPr>
        </p:nvSpPr>
        <p:spPr>
          <a:xfrm>
            <a:off x="311700" y="1152475"/>
            <a:ext cx="8520600" cy="3416400"/>
          </a:xfrm>
          <a:prstGeom prst="rect">
            <a:avLst/>
          </a:prstGeom>
        </p:spPr>
        <p:txBody>
          <a:bodyPr anchorCtr="0" anchor="ctr" bIns="91425" lIns="91425" spcFirstLastPara="1" rIns="91425" wrap="square" tIns="91425">
            <a:noAutofit/>
          </a:bodyPr>
          <a:lstStyle/>
          <a:p>
            <a:pPr indent="0" lvl="0" marL="0" rtl="0" algn="l">
              <a:spcBef>
                <a:spcPts val="0"/>
              </a:spcBef>
              <a:spcAft>
                <a:spcPts val="1600"/>
              </a:spcAft>
              <a:buNone/>
            </a:pPr>
            <a:r>
              <a:rPr lang="en" sz="2800">
                <a:solidFill>
                  <a:srgbClr val="F3F3F3"/>
                </a:solidFill>
              </a:rPr>
              <a:t>“All information resources that are provided directly or indirectly by the library, regardless of technology, format, or methods of delivery, should be readily, equally, and equitably accessible to all library users.”</a:t>
            </a:r>
            <a:br>
              <a:rPr lang="en" sz="2800">
                <a:solidFill>
                  <a:srgbClr val="F3F3F3"/>
                </a:solidFill>
              </a:rPr>
            </a:br>
            <a:endParaRPr sz="2800">
              <a:solidFill>
                <a:srgbClr val="F3F3F3"/>
              </a:solidFill>
            </a:endParaRPr>
          </a:p>
        </p:txBody>
      </p:sp>
      <p:pic>
        <p:nvPicPr>
          <p:cNvPr descr="Person in wheelchair" id="83" name="Google Shape;83;p18" title="Person in wheelchair"/>
          <p:cNvPicPr preferRelativeResize="0"/>
          <p:nvPr/>
        </p:nvPicPr>
        <p:blipFill>
          <a:blip r:embed="rId3">
            <a:alphaModFix/>
          </a:blip>
          <a:stretch>
            <a:fillRect/>
          </a:stretch>
        </p:blipFill>
        <p:spPr>
          <a:xfrm>
            <a:off x="7394825" y="3439325"/>
            <a:ext cx="1437475" cy="143747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2"/>
                                        </p:tgtEl>
                                        <p:attrNameLst>
                                          <p:attrName>style.visibility</p:attrName>
                                        </p:attrNameLst>
                                      </p:cBhvr>
                                      <p:to>
                                        <p:strVal val="visible"/>
                                      </p:to>
                                    </p:set>
                                    <p:animEffect filter="fade" transition="in">
                                      <p:cBhvr>
                                        <p:cTn dur="1000"/>
                                        <p:tgtEl>
                                          <p:spTgt spid="8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Inclusive</a:t>
            </a:r>
            <a:endParaRPr/>
          </a:p>
        </p:txBody>
      </p:sp>
      <p:sp>
        <p:nvSpPr>
          <p:cNvPr id="89" name="Google Shape;89;p19"/>
          <p:cNvSpPr txBox="1"/>
          <p:nvPr>
            <p:ph idx="1" type="body"/>
          </p:nvPr>
        </p:nvSpPr>
        <p:spPr>
          <a:xfrm>
            <a:off x="311700" y="1152475"/>
            <a:ext cx="8520600" cy="3416400"/>
          </a:xfrm>
          <a:prstGeom prst="rect">
            <a:avLst/>
          </a:prstGeom>
        </p:spPr>
        <p:txBody>
          <a:bodyPr anchorCtr="0" anchor="ctr" bIns="91425" lIns="91425" spcFirstLastPara="1" rIns="91425" wrap="square" tIns="91425">
            <a:noAutofit/>
          </a:bodyPr>
          <a:lstStyle/>
          <a:p>
            <a:pPr indent="0" lvl="0" marL="0" rtl="0" algn="l">
              <a:spcBef>
                <a:spcPts val="0"/>
              </a:spcBef>
              <a:spcAft>
                <a:spcPts val="1600"/>
              </a:spcAft>
              <a:buNone/>
            </a:pPr>
            <a:r>
              <a:rPr lang="en" sz="2800">
                <a:solidFill>
                  <a:srgbClr val="F3F3F3"/>
                </a:solidFill>
              </a:rPr>
              <a:t>Design is made for everyone regardless of gender, sexual orientation, race, ethnicity, cultural background, and emotional state.</a:t>
            </a:r>
            <a:endParaRPr sz="2800">
              <a:solidFill>
                <a:srgbClr val="F3F3F3"/>
              </a:solidFill>
            </a:endParaRPr>
          </a:p>
        </p:txBody>
      </p:sp>
      <p:pic>
        <p:nvPicPr>
          <p:cNvPr descr="Infinity symbol" id="90" name="Google Shape;90;p19" title="Infinity symbol"/>
          <p:cNvPicPr preferRelativeResize="0"/>
          <p:nvPr/>
        </p:nvPicPr>
        <p:blipFill>
          <a:blip r:embed="rId3">
            <a:alphaModFix/>
          </a:blip>
          <a:stretch>
            <a:fillRect/>
          </a:stretch>
        </p:blipFill>
        <p:spPr>
          <a:xfrm>
            <a:off x="7394825" y="3439325"/>
            <a:ext cx="1437475" cy="143747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9"/>
                                        </p:tgtEl>
                                        <p:attrNameLst>
                                          <p:attrName>style.visibility</p:attrName>
                                        </p:attrNameLst>
                                      </p:cBhvr>
                                      <p:to>
                                        <p:strVal val="visible"/>
                                      </p:to>
                                    </p:set>
                                    <p:animEffect filter="fade" transition="in">
                                      <p:cBhvr>
                                        <p:cTn dur="1000"/>
                                        <p:tgtEl>
                                          <p:spTgt spid="8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Mindful</a:t>
            </a:r>
            <a:endParaRPr/>
          </a:p>
        </p:txBody>
      </p:sp>
      <p:sp>
        <p:nvSpPr>
          <p:cNvPr id="96" name="Google Shape;96;p20"/>
          <p:cNvSpPr txBox="1"/>
          <p:nvPr>
            <p:ph idx="1" type="body"/>
          </p:nvPr>
        </p:nvSpPr>
        <p:spPr>
          <a:xfrm>
            <a:off x="311700" y="1152475"/>
            <a:ext cx="8520600" cy="34164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2800">
                <a:solidFill>
                  <a:srgbClr val="F3F3F3"/>
                </a:solidFill>
              </a:rPr>
              <a:t>Be aware of our own biases and assumptions, and recognize we are not the user. Lead with person-first design, embracing people as complex. </a:t>
            </a:r>
            <a:endParaRPr sz="2800">
              <a:solidFill>
                <a:srgbClr val="F3F3F3"/>
              </a:solidFill>
            </a:endParaRPr>
          </a:p>
          <a:p>
            <a:pPr indent="0" lvl="0" marL="0" rtl="0" algn="l">
              <a:spcBef>
                <a:spcPts val="1600"/>
              </a:spcBef>
              <a:spcAft>
                <a:spcPts val="1600"/>
              </a:spcAft>
              <a:buNone/>
            </a:pPr>
            <a:r>
              <a:rPr lang="en" sz="2800">
                <a:solidFill>
                  <a:srgbClr val="F3F3F3"/>
                </a:solidFill>
              </a:rPr>
              <a:t>Make decisions based on user wellbeing over product.</a:t>
            </a:r>
            <a:endParaRPr sz="2800">
              <a:solidFill>
                <a:srgbClr val="F3F3F3"/>
              </a:solidFill>
            </a:endParaRPr>
          </a:p>
        </p:txBody>
      </p:sp>
      <p:pic>
        <p:nvPicPr>
          <p:cNvPr descr="Heart with a checkmark" id="97" name="Google Shape;97;p20" title="Heart with a checkmark"/>
          <p:cNvPicPr preferRelativeResize="0"/>
          <p:nvPr/>
        </p:nvPicPr>
        <p:blipFill>
          <a:blip r:embed="rId3">
            <a:alphaModFix/>
          </a:blip>
          <a:stretch>
            <a:fillRect/>
          </a:stretch>
        </p:blipFill>
        <p:spPr>
          <a:xfrm>
            <a:off x="7261475" y="3439325"/>
            <a:ext cx="1570825" cy="157082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0" st="0"/>
                                            </p:txEl>
                                          </p:spTgt>
                                        </p:tgtEl>
                                        <p:attrNameLst>
                                          <p:attrName>style.visibility</p:attrName>
                                        </p:attrNameLst>
                                      </p:cBhvr>
                                      <p:to>
                                        <p:strVal val="visible"/>
                                      </p:to>
                                    </p:set>
                                    <p:animEffect filter="fade" transition="in">
                                      <p:cBhvr>
                                        <p:cTn dur="1000"/>
                                        <p:tgtEl>
                                          <p:spTgt spid="9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1" st="1"/>
                                            </p:txEl>
                                          </p:spTgt>
                                        </p:tgtEl>
                                        <p:attrNameLst>
                                          <p:attrName>style.visibility</p:attrName>
                                        </p:attrNameLst>
                                      </p:cBhvr>
                                      <p:to>
                                        <p:strVal val="visible"/>
                                      </p:to>
                                    </p:set>
                                    <p:animEffect filter="fade" transition="in">
                                      <p:cBhvr>
                                        <p:cTn dur="1000"/>
                                        <p:tgtEl>
                                          <p:spTgt spid="96">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Sustainable</a:t>
            </a:r>
            <a:endParaRPr/>
          </a:p>
        </p:txBody>
      </p:sp>
      <p:sp>
        <p:nvSpPr>
          <p:cNvPr id="103" name="Google Shape;103;p21"/>
          <p:cNvSpPr txBox="1"/>
          <p:nvPr>
            <p:ph idx="1" type="body"/>
          </p:nvPr>
        </p:nvSpPr>
        <p:spPr>
          <a:xfrm>
            <a:off x="311700" y="1152475"/>
            <a:ext cx="8520600" cy="3416400"/>
          </a:xfrm>
          <a:prstGeom prst="rect">
            <a:avLst/>
          </a:prstGeom>
        </p:spPr>
        <p:txBody>
          <a:bodyPr anchorCtr="0" anchor="ctr" bIns="91425" lIns="91425" spcFirstLastPara="1" rIns="91425" wrap="square" tIns="91425">
            <a:noAutofit/>
          </a:bodyPr>
          <a:lstStyle/>
          <a:p>
            <a:pPr indent="0" lvl="0" marL="0" rtl="0" algn="l">
              <a:spcBef>
                <a:spcPts val="0"/>
              </a:spcBef>
              <a:spcAft>
                <a:spcPts val="1600"/>
              </a:spcAft>
              <a:buNone/>
            </a:pPr>
            <a:r>
              <a:rPr lang="en" sz="2800">
                <a:solidFill>
                  <a:srgbClr val="F3F3F3"/>
                </a:solidFill>
              </a:rPr>
              <a:t>Sustainability is as much about our planet’s wellbeing as it is our own, as they are intertwined.</a:t>
            </a:r>
            <a:endParaRPr sz="2800">
              <a:solidFill>
                <a:srgbClr val="F3F3F3"/>
              </a:solidFill>
            </a:endParaRPr>
          </a:p>
        </p:txBody>
      </p:sp>
      <p:pic>
        <p:nvPicPr>
          <p:cNvPr descr="Planet Earth" id="104" name="Google Shape;104;p21" title="Planet Earth"/>
          <p:cNvPicPr preferRelativeResize="0"/>
          <p:nvPr/>
        </p:nvPicPr>
        <p:blipFill>
          <a:blip r:embed="rId3">
            <a:alphaModFix/>
          </a:blip>
          <a:stretch>
            <a:fillRect/>
          </a:stretch>
        </p:blipFill>
        <p:spPr>
          <a:xfrm>
            <a:off x="7394825" y="3439325"/>
            <a:ext cx="1437475" cy="143747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3"/>
                                        </p:tgtEl>
                                        <p:attrNameLst>
                                          <p:attrName>style.visibility</p:attrName>
                                        </p:attrNameLst>
                                      </p:cBhvr>
                                      <p:to>
                                        <p:strVal val="visible"/>
                                      </p:to>
                                    </p:set>
                                    <p:animEffect filter="fade" transition="in">
                                      <p:cBhvr>
                                        <p:cTn dur="1000"/>
                                        <p:tgtEl>
                                          <p:spTgt spid="10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