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9" r:id="rId4"/>
    <p:sldId id="272" r:id="rId5"/>
    <p:sldId id="258" r:id="rId6"/>
    <p:sldId id="269" r:id="rId7"/>
    <p:sldId id="266" r:id="rId8"/>
    <p:sldId id="267" r:id="rId9"/>
    <p:sldId id="268" r:id="rId10"/>
    <p:sldId id="270" r:id="rId11"/>
    <p:sldId id="271" r:id="rId12"/>
    <p:sldId id="273"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C3887-B85D-46CD-AFA4-85149685A85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246334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C3887-B85D-46CD-AFA4-85149685A85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168147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C3887-B85D-46CD-AFA4-85149685A85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410700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C3887-B85D-46CD-AFA4-85149685A85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2826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C3887-B85D-46CD-AFA4-85149685A859}"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296416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C3887-B85D-46CD-AFA4-85149685A85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349876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C3887-B85D-46CD-AFA4-85149685A859}"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39854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6C3887-B85D-46CD-AFA4-85149685A859}"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424012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C3887-B85D-46CD-AFA4-85149685A859}"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207797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C3887-B85D-46CD-AFA4-85149685A85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262649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C3887-B85D-46CD-AFA4-85149685A859}"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7A922-BBCD-48E3-B872-8D3A4144DC57}" type="slidenum">
              <a:rPr lang="en-US" smtClean="0"/>
              <a:t>‹#›</a:t>
            </a:fld>
            <a:endParaRPr lang="en-US"/>
          </a:p>
        </p:txBody>
      </p:sp>
    </p:spTree>
    <p:extLst>
      <p:ext uri="{BB962C8B-B14F-4D97-AF65-F5344CB8AC3E}">
        <p14:creationId xmlns:p14="http://schemas.microsoft.com/office/powerpoint/2010/main" val="34941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C3887-B85D-46CD-AFA4-85149685A859}" type="datetimeFigureOut">
              <a:rPr lang="en-US" smtClean="0"/>
              <a:t>11/17/2020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7A922-BBCD-48E3-B872-8D3A4144DC57}" type="slidenum">
              <a:rPr lang="en-US" smtClean="0"/>
              <a:t>‹#›</a:t>
            </a:fld>
            <a:endParaRPr lang="en-US"/>
          </a:p>
        </p:txBody>
      </p:sp>
    </p:spTree>
    <p:extLst>
      <p:ext uri="{BB962C8B-B14F-4D97-AF65-F5344CB8AC3E}">
        <p14:creationId xmlns:p14="http://schemas.microsoft.com/office/powerpoint/2010/main" val="76814686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99491-931A-4061-8C32-7A76D70C9A11}"/>
              </a:ext>
            </a:extLst>
          </p:cNvPr>
          <p:cNvSpPr>
            <a:spLocks noGrp="1"/>
          </p:cNvSpPr>
          <p:nvPr>
            <p:ph type="ctrTitle"/>
          </p:nvPr>
        </p:nvSpPr>
        <p:spPr/>
        <p:txBody>
          <a:bodyPr>
            <a:normAutofit/>
          </a:bodyPr>
          <a:lstStyle/>
          <a:p>
            <a:r>
              <a:rPr lang="en-US" dirty="0"/>
              <a:t>Accessibility in the Criminal Justice Curriculum</a:t>
            </a:r>
          </a:p>
        </p:txBody>
      </p:sp>
      <p:sp>
        <p:nvSpPr>
          <p:cNvPr id="3" name="Subtitle 2">
            <a:extLst>
              <a:ext uri="{FF2B5EF4-FFF2-40B4-BE49-F238E27FC236}">
                <a16:creationId xmlns:a16="http://schemas.microsoft.com/office/drawing/2014/main" xmlns="" id="{EBF3CBFA-A6DD-42FF-8AE9-85161E1FCB1F}"/>
              </a:ext>
            </a:extLst>
          </p:cNvPr>
          <p:cNvSpPr>
            <a:spLocks noGrp="1"/>
          </p:cNvSpPr>
          <p:nvPr>
            <p:ph type="subTitle" idx="1"/>
          </p:nvPr>
        </p:nvSpPr>
        <p:spPr>
          <a:xfrm>
            <a:off x="1064526" y="3602037"/>
            <a:ext cx="7792872" cy="1952601"/>
          </a:xfrm>
        </p:spPr>
        <p:txBody>
          <a:bodyPr>
            <a:normAutofit/>
          </a:bodyPr>
          <a:lstStyle/>
          <a:p>
            <a:endParaRPr lang="en-US" dirty="0" smtClean="0"/>
          </a:p>
          <a:p>
            <a:endParaRPr lang="en-US" dirty="0"/>
          </a:p>
          <a:p>
            <a:pPr algn="l"/>
            <a:r>
              <a:rPr lang="en-US" dirty="0" smtClean="0"/>
              <a:t>Michael </a:t>
            </a:r>
            <a:r>
              <a:rPr lang="en-US" dirty="0"/>
              <a:t>J. Davis, J.D.</a:t>
            </a:r>
          </a:p>
          <a:p>
            <a:pPr algn="l"/>
            <a:r>
              <a:rPr lang="en-US" dirty="0"/>
              <a:t>Southeastern Oklahoma State University</a:t>
            </a:r>
          </a:p>
        </p:txBody>
      </p:sp>
      <p:pic>
        <p:nvPicPr>
          <p:cNvPr id="4" name="Picture 3"/>
          <p:cNvPicPr>
            <a:picLocks noChangeAspect="1"/>
          </p:cNvPicPr>
          <p:nvPr/>
        </p:nvPicPr>
        <p:blipFill>
          <a:blip r:embed="rId2"/>
          <a:stretch>
            <a:fillRect/>
          </a:stretch>
        </p:blipFill>
        <p:spPr>
          <a:xfrm>
            <a:off x="9403876" y="3580215"/>
            <a:ext cx="1714500" cy="2571750"/>
          </a:xfrm>
          <a:prstGeom prst="rect">
            <a:avLst/>
          </a:prstGeom>
        </p:spPr>
      </p:pic>
      <p:pic>
        <p:nvPicPr>
          <p:cNvPr id="5" name="Picture 4"/>
          <p:cNvPicPr>
            <a:picLocks noChangeAspect="1"/>
          </p:cNvPicPr>
          <p:nvPr/>
        </p:nvPicPr>
        <p:blipFill>
          <a:blip r:embed="rId3"/>
          <a:stretch>
            <a:fillRect/>
          </a:stretch>
        </p:blipFill>
        <p:spPr>
          <a:xfrm>
            <a:off x="6703894" y="3832107"/>
            <a:ext cx="2249606" cy="2249606"/>
          </a:xfrm>
          <a:prstGeom prst="rect">
            <a:avLst/>
          </a:prstGeom>
        </p:spPr>
      </p:pic>
    </p:spTree>
    <p:extLst>
      <p:ext uri="{BB962C8B-B14F-4D97-AF65-F5344CB8AC3E}">
        <p14:creationId xmlns:p14="http://schemas.microsoft.com/office/powerpoint/2010/main" val="257433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Law Enforcement Employees</a:t>
            </a:r>
            <a:endParaRPr lang="en-US" dirty="0"/>
          </a:p>
        </p:txBody>
      </p:sp>
      <p:sp>
        <p:nvSpPr>
          <p:cNvPr id="3" name="Content Placeholder 2"/>
          <p:cNvSpPr>
            <a:spLocks noGrp="1"/>
          </p:cNvSpPr>
          <p:nvPr>
            <p:ph idx="1"/>
          </p:nvPr>
        </p:nvSpPr>
        <p:spPr/>
        <p:txBody>
          <a:bodyPr/>
          <a:lstStyle/>
          <a:p>
            <a:r>
              <a:rPr lang="en-US" dirty="0" smtClean="0"/>
              <a:t>Section 1983 Claims can be brought for inadequate training!</a:t>
            </a:r>
          </a:p>
          <a:p>
            <a:endParaRPr lang="en-US" dirty="0"/>
          </a:p>
          <a:p>
            <a:r>
              <a:rPr lang="en-US" dirty="0" smtClean="0"/>
              <a:t>Failure to be disability-inclusive in instructions and interactions especially those that involve waiver of rights: a traffic ticket, consent to search a vehicle, etc.</a:t>
            </a:r>
          </a:p>
          <a:p>
            <a:endParaRPr lang="en-US" dirty="0"/>
          </a:p>
          <a:p>
            <a:r>
              <a:rPr lang="en-US" dirty="0" smtClean="0"/>
              <a:t>Even: new lawsuits about crowd control situations &amp; tear gas, etc.</a:t>
            </a:r>
            <a:endParaRPr lang="en-US" dirty="0"/>
          </a:p>
        </p:txBody>
      </p:sp>
    </p:spTree>
    <p:extLst>
      <p:ext uri="{BB962C8B-B14F-4D97-AF65-F5344CB8AC3E}">
        <p14:creationId xmlns:p14="http://schemas.microsoft.com/office/powerpoint/2010/main" val="419831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Precedent</a:t>
            </a:r>
            <a:endParaRPr lang="en-US" dirty="0"/>
          </a:p>
        </p:txBody>
      </p:sp>
      <p:sp>
        <p:nvSpPr>
          <p:cNvPr id="3" name="Content Placeholder 2"/>
          <p:cNvSpPr>
            <a:spLocks noGrp="1"/>
          </p:cNvSpPr>
          <p:nvPr>
            <p:ph idx="1"/>
          </p:nvPr>
        </p:nvSpPr>
        <p:spPr/>
        <p:txBody>
          <a:bodyPr/>
          <a:lstStyle/>
          <a:p>
            <a:r>
              <a:rPr lang="en-US" i="1" dirty="0" smtClean="0"/>
              <a:t>Roberts v. City of Omaha</a:t>
            </a:r>
            <a:r>
              <a:rPr lang="en-US" dirty="0" smtClean="0"/>
              <a:t> (2013): ADA applies to arrests.</a:t>
            </a:r>
          </a:p>
          <a:p>
            <a:endParaRPr lang="en-US" dirty="0"/>
          </a:p>
          <a:p>
            <a:r>
              <a:rPr lang="en-US" i="1" dirty="0" smtClean="0"/>
              <a:t>Williams v. City of New York </a:t>
            </a:r>
            <a:r>
              <a:rPr lang="en-US" dirty="0" smtClean="0"/>
              <a:t>(2015): ADA applies to investigations.</a:t>
            </a:r>
          </a:p>
          <a:p>
            <a:endParaRPr lang="en-US" dirty="0"/>
          </a:p>
          <a:p>
            <a:r>
              <a:rPr lang="en-US" i="1" dirty="0" err="1" smtClean="0"/>
              <a:t>Deorle</a:t>
            </a:r>
            <a:r>
              <a:rPr lang="en-US" i="1" dirty="0" smtClean="0"/>
              <a:t> v. Rutherford </a:t>
            </a:r>
            <a:r>
              <a:rPr lang="en-US" dirty="0" smtClean="0"/>
              <a:t>(2001</a:t>
            </a:r>
            <a:r>
              <a:rPr lang="en-US" dirty="0"/>
              <a:t>): “when it is or should be apparent that an individual is emotionally disturbed, this information must be considered in determining the reasonableness of force used by police </a:t>
            </a:r>
            <a:r>
              <a:rPr lang="en-US" dirty="0" smtClean="0"/>
              <a:t>officers…”</a:t>
            </a:r>
            <a:endParaRPr lang="en-US" dirty="0"/>
          </a:p>
        </p:txBody>
      </p:sp>
    </p:spTree>
    <p:extLst>
      <p:ext uri="{BB962C8B-B14F-4D97-AF65-F5344CB8AC3E}">
        <p14:creationId xmlns:p14="http://schemas.microsoft.com/office/powerpoint/2010/main" val="79192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196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EF277-72C6-494E-89D8-EDBB415F2A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F3979B5C-D118-497D-8D91-59B6A7CB7BB2}"/>
              </a:ext>
            </a:extLst>
          </p:cNvPr>
          <p:cNvSpPr>
            <a:spLocks noGrp="1"/>
          </p:cNvSpPr>
          <p:nvPr>
            <p:ph idx="1"/>
          </p:nvPr>
        </p:nvSpPr>
        <p:spPr/>
        <p:txBody>
          <a:bodyPr/>
          <a:lstStyle/>
          <a:p>
            <a:endParaRPr lang="en-US" dirty="0"/>
          </a:p>
          <a:p>
            <a:endParaRPr lang="en-US" dirty="0"/>
          </a:p>
          <a:p>
            <a:endParaRPr lang="en-US" dirty="0"/>
          </a:p>
          <a:p>
            <a:pPr marL="0" indent="0" algn="ctr">
              <a:buNone/>
            </a:pPr>
            <a:r>
              <a:rPr lang="en-US" dirty="0"/>
              <a:t>Questions?</a:t>
            </a:r>
          </a:p>
        </p:txBody>
      </p:sp>
    </p:spTree>
    <p:extLst>
      <p:ext uri="{BB962C8B-B14F-4D97-AF65-F5344CB8AC3E}">
        <p14:creationId xmlns:p14="http://schemas.microsoft.com/office/powerpoint/2010/main" val="331848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17A6D-3180-46E7-8D77-6E3107C86088}"/>
              </a:ext>
            </a:extLst>
          </p:cNvPr>
          <p:cNvSpPr>
            <a:spLocks noGrp="1"/>
          </p:cNvSpPr>
          <p:nvPr>
            <p:ph type="title"/>
          </p:nvPr>
        </p:nvSpPr>
        <p:spPr/>
        <p:txBody>
          <a:bodyPr/>
          <a:lstStyle/>
          <a:p>
            <a:r>
              <a:rPr lang="en-US" dirty="0"/>
              <a:t>The Criminal Justice Infrastructure is a Public Service</a:t>
            </a:r>
          </a:p>
        </p:txBody>
      </p:sp>
      <p:sp>
        <p:nvSpPr>
          <p:cNvPr id="3" name="Content Placeholder 2">
            <a:extLst>
              <a:ext uri="{FF2B5EF4-FFF2-40B4-BE49-F238E27FC236}">
                <a16:creationId xmlns:a16="http://schemas.microsoft.com/office/drawing/2014/main" xmlns="" id="{1234A73C-44C1-4329-9F57-8D1E3A206AFC}"/>
              </a:ext>
            </a:extLst>
          </p:cNvPr>
          <p:cNvSpPr>
            <a:spLocks noGrp="1"/>
          </p:cNvSpPr>
          <p:nvPr>
            <p:ph idx="1"/>
          </p:nvPr>
        </p:nvSpPr>
        <p:spPr/>
        <p:txBody>
          <a:bodyPr/>
          <a:lstStyle/>
          <a:p>
            <a:endParaRPr lang="en-US" dirty="0"/>
          </a:p>
          <a:p>
            <a:endParaRPr lang="en-US" dirty="0"/>
          </a:p>
          <a:p>
            <a:r>
              <a:rPr lang="en-US" dirty="0"/>
              <a:t>Under the Americans with Disabilities Act (ADA), people who have disabilities are entitled to the same services law enforcement and the court system provides to anyone else. They may not be excluded or segregated from services, be denied services, or otherwise be treated differently than other people.  </a:t>
            </a:r>
          </a:p>
        </p:txBody>
      </p:sp>
    </p:spTree>
    <p:extLst>
      <p:ext uri="{BB962C8B-B14F-4D97-AF65-F5344CB8AC3E}">
        <p14:creationId xmlns:p14="http://schemas.microsoft.com/office/powerpoint/2010/main" val="1793615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87C066-AD93-4817-9526-9F393BD5748E}"/>
              </a:ext>
            </a:extLst>
          </p:cNvPr>
          <p:cNvSpPr>
            <a:spLocks noGrp="1"/>
          </p:cNvSpPr>
          <p:nvPr>
            <p:ph type="title"/>
          </p:nvPr>
        </p:nvSpPr>
        <p:spPr/>
        <p:txBody>
          <a:bodyPr/>
          <a:lstStyle/>
          <a:p>
            <a:r>
              <a:rPr lang="en-US" dirty="0"/>
              <a:t>Importance of Including Access Equity in the Criminal Justice Curriculum</a:t>
            </a:r>
          </a:p>
        </p:txBody>
      </p:sp>
      <p:sp>
        <p:nvSpPr>
          <p:cNvPr id="3" name="Content Placeholder 2">
            <a:extLst>
              <a:ext uri="{FF2B5EF4-FFF2-40B4-BE49-F238E27FC236}">
                <a16:creationId xmlns:a16="http://schemas.microsoft.com/office/drawing/2014/main" xmlns="" id="{5579FC5B-B334-4632-BEE2-0D1AEA1E74C8}"/>
              </a:ext>
            </a:extLst>
          </p:cNvPr>
          <p:cNvSpPr>
            <a:spLocks noGrp="1"/>
          </p:cNvSpPr>
          <p:nvPr>
            <p:ph idx="1"/>
          </p:nvPr>
        </p:nvSpPr>
        <p:spPr>
          <a:xfrm>
            <a:off x="838200" y="1825625"/>
            <a:ext cx="4948451" cy="4351338"/>
          </a:xfrm>
        </p:spPr>
        <p:txBody>
          <a:bodyPr>
            <a:normAutofit/>
          </a:bodyPr>
          <a:lstStyle/>
          <a:p>
            <a:pPr marL="0" indent="0">
              <a:buNone/>
            </a:pPr>
            <a:r>
              <a:rPr lang="en-US" dirty="0" smtClean="0"/>
              <a:t>Accessibility </a:t>
            </a:r>
            <a:r>
              <a:rPr lang="en-US" dirty="0"/>
              <a:t>is often a neglected part of law enforcement training, leaving the space for education of access equity to professional academic programs such as those in postsecondary education, where a majority of Criminal Justice managers and professionals will experience the education.</a:t>
            </a:r>
          </a:p>
        </p:txBody>
      </p:sp>
      <p:pic>
        <p:nvPicPr>
          <p:cNvPr id="4" name="Picture 3"/>
          <p:cNvPicPr>
            <a:picLocks noChangeAspect="1"/>
          </p:cNvPicPr>
          <p:nvPr/>
        </p:nvPicPr>
        <p:blipFill>
          <a:blip r:embed="rId2"/>
          <a:stretch>
            <a:fillRect/>
          </a:stretch>
        </p:blipFill>
        <p:spPr>
          <a:xfrm>
            <a:off x="5941041" y="1825625"/>
            <a:ext cx="5905500" cy="3429000"/>
          </a:xfrm>
          <a:prstGeom prst="rect">
            <a:avLst/>
          </a:prstGeom>
        </p:spPr>
      </p:pic>
    </p:spTree>
    <p:extLst>
      <p:ext uri="{BB962C8B-B14F-4D97-AF65-F5344CB8AC3E}">
        <p14:creationId xmlns:p14="http://schemas.microsoft.com/office/powerpoint/2010/main" val="116017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Importance of Accessibility in Online CJ Curriculum</a:t>
            </a:r>
            <a:endParaRPr lang="en-US" dirty="0"/>
          </a:p>
        </p:txBody>
      </p:sp>
      <p:sp>
        <p:nvSpPr>
          <p:cNvPr id="3" name="Content Placeholder 2"/>
          <p:cNvSpPr>
            <a:spLocks noGrp="1"/>
          </p:cNvSpPr>
          <p:nvPr>
            <p:ph idx="1"/>
          </p:nvPr>
        </p:nvSpPr>
        <p:spPr/>
        <p:txBody>
          <a:bodyPr/>
          <a:lstStyle/>
          <a:p>
            <a:endParaRPr lang="en-US" dirty="0" smtClean="0"/>
          </a:p>
          <a:p>
            <a:r>
              <a:rPr lang="en-US" dirty="0" smtClean="0"/>
              <a:t>MUCH higher proportion of students currently employed in law enforcement or corrections.</a:t>
            </a:r>
          </a:p>
          <a:p>
            <a:pPr lvl="1"/>
            <a:r>
              <a:rPr lang="en-US" dirty="0" smtClean="0"/>
              <a:t>Practicing professionals seeking promotion to supervisory capacity.</a:t>
            </a:r>
          </a:p>
          <a:p>
            <a:endParaRPr lang="en-US" dirty="0"/>
          </a:p>
          <a:p>
            <a:r>
              <a:rPr lang="en-US" dirty="0" smtClean="0"/>
              <a:t>These classes have a greater emphasis on policy and management.</a:t>
            </a:r>
          </a:p>
          <a:p>
            <a:endParaRPr lang="en-US" dirty="0"/>
          </a:p>
          <a:p>
            <a:endParaRPr lang="en-US" dirty="0"/>
          </a:p>
        </p:txBody>
      </p:sp>
    </p:spTree>
    <p:extLst>
      <p:ext uri="{BB962C8B-B14F-4D97-AF65-F5344CB8AC3E}">
        <p14:creationId xmlns:p14="http://schemas.microsoft.com/office/powerpoint/2010/main" val="41539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B3114-F992-4F15-BA6F-81C210182EDB}"/>
              </a:ext>
            </a:extLst>
          </p:cNvPr>
          <p:cNvSpPr>
            <a:spLocks noGrp="1"/>
          </p:cNvSpPr>
          <p:nvPr>
            <p:ph type="title"/>
          </p:nvPr>
        </p:nvSpPr>
        <p:spPr/>
        <p:txBody>
          <a:bodyPr/>
          <a:lstStyle/>
          <a:p>
            <a:r>
              <a:rPr lang="en-US" dirty="0"/>
              <a:t>Common/Frequent issues in Accessibility</a:t>
            </a:r>
          </a:p>
        </p:txBody>
      </p:sp>
      <p:sp>
        <p:nvSpPr>
          <p:cNvPr id="3" name="Content Placeholder 2">
            <a:extLst>
              <a:ext uri="{FF2B5EF4-FFF2-40B4-BE49-F238E27FC236}">
                <a16:creationId xmlns:a16="http://schemas.microsoft.com/office/drawing/2014/main" xmlns="" id="{8C57FC0C-467A-40A7-85E8-F6D90E8B267B}"/>
              </a:ext>
            </a:extLst>
          </p:cNvPr>
          <p:cNvSpPr>
            <a:spLocks noGrp="1"/>
          </p:cNvSpPr>
          <p:nvPr>
            <p:ph idx="1"/>
          </p:nvPr>
        </p:nvSpPr>
        <p:spPr>
          <a:xfrm>
            <a:off x="838200" y="1438275"/>
            <a:ext cx="10515600" cy="4738688"/>
          </a:xfrm>
        </p:spPr>
        <p:txBody>
          <a:bodyPr>
            <a:normAutofit fontScale="85000" lnSpcReduction="20000"/>
          </a:bodyPr>
          <a:lstStyle/>
          <a:p>
            <a:pPr marL="0" indent="0">
              <a:buNone/>
            </a:pPr>
            <a:endParaRPr lang="en-US" b="1" dirty="0"/>
          </a:p>
          <a:p>
            <a:r>
              <a:rPr lang="en-US" dirty="0"/>
              <a:t>Title II of the ADA prohibits discrimination against people with disabilities in State and local governments services, programs, and employment. Law enforcement agencies are covered because they are programs of State or local governments, regardless of whether they receive Federal grants or other Federal funds. The ADA affects virtually everything that officers and deputies do, for example: </a:t>
            </a:r>
          </a:p>
          <a:p>
            <a:r>
              <a:rPr lang="en-US" dirty="0"/>
              <a:t>receiving citizen complaints;</a:t>
            </a:r>
          </a:p>
          <a:p>
            <a:r>
              <a:rPr lang="en-US" dirty="0"/>
              <a:t>interrogating witnesses;</a:t>
            </a:r>
          </a:p>
          <a:p>
            <a:r>
              <a:rPr lang="en-US" dirty="0"/>
              <a:t>arresting, booking, and holding suspects;</a:t>
            </a:r>
          </a:p>
          <a:p>
            <a:r>
              <a:rPr lang="en-US" dirty="0"/>
              <a:t>operating telephone (</a:t>
            </a:r>
            <a:r>
              <a:rPr lang="en-US" i="1" dirty="0"/>
              <a:t>911</a:t>
            </a:r>
            <a:r>
              <a:rPr lang="en-US" dirty="0"/>
              <a:t>) emergency centers;</a:t>
            </a:r>
          </a:p>
          <a:p>
            <a:r>
              <a:rPr lang="en-US" dirty="0"/>
              <a:t>providing emergency medical services;</a:t>
            </a:r>
          </a:p>
          <a:p>
            <a:r>
              <a:rPr lang="en-US" dirty="0"/>
              <a:t>enforcing laws;</a:t>
            </a:r>
          </a:p>
          <a:p>
            <a:r>
              <a:rPr lang="en-US" dirty="0"/>
              <a:t>and other duties.</a:t>
            </a:r>
          </a:p>
          <a:p>
            <a:endParaRPr lang="en-US" dirty="0"/>
          </a:p>
        </p:txBody>
      </p:sp>
      <p:pic>
        <p:nvPicPr>
          <p:cNvPr id="4" name="Picture 3"/>
          <p:cNvPicPr>
            <a:picLocks noChangeAspect="1"/>
          </p:cNvPicPr>
          <p:nvPr/>
        </p:nvPicPr>
        <p:blipFill>
          <a:blip r:embed="rId2"/>
          <a:stretch>
            <a:fillRect/>
          </a:stretch>
        </p:blipFill>
        <p:spPr>
          <a:xfrm>
            <a:off x="7128702" y="3484587"/>
            <a:ext cx="4225098" cy="2692376"/>
          </a:xfrm>
          <a:prstGeom prst="rect">
            <a:avLst/>
          </a:prstGeom>
        </p:spPr>
      </p:pic>
    </p:spTree>
    <p:extLst>
      <p:ext uri="{BB962C8B-B14F-4D97-AF65-F5344CB8AC3E}">
        <p14:creationId xmlns:p14="http://schemas.microsoft.com/office/powerpoint/2010/main" val="1296725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&amp; Corresponding Curricular Elements</a:t>
            </a:r>
            <a:endParaRPr lang="en-US" dirty="0"/>
          </a:p>
        </p:txBody>
      </p:sp>
      <p:sp>
        <p:nvSpPr>
          <p:cNvPr id="3" name="Content Placeholder 2"/>
          <p:cNvSpPr>
            <a:spLocks noGrp="1"/>
          </p:cNvSpPr>
          <p:nvPr>
            <p:ph idx="1"/>
          </p:nvPr>
        </p:nvSpPr>
        <p:spPr>
          <a:xfrm>
            <a:off x="838199" y="1825625"/>
            <a:ext cx="11008057" cy="4351338"/>
          </a:xfrm>
        </p:spPr>
        <p:txBody>
          <a:bodyPr/>
          <a:lstStyle/>
          <a:p>
            <a:r>
              <a:rPr lang="en-US" dirty="0" smtClean="0"/>
              <a:t>Intro to CJ:			Accessible Technology; Judicial ADA Precedent</a:t>
            </a:r>
          </a:p>
          <a:p>
            <a:endParaRPr lang="en-US" dirty="0"/>
          </a:p>
          <a:p>
            <a:r>
              <a:rPr lang="en-US" dirty="0" smtClean="0"/>
              <a:t>Corrections:		ADAAG Basics; Accessible Transportation</a:t>
            </a:r>
          </a:p>
          <a:p>
            <a:endParaRPr lang="en-US" dirty="0"/>
          </a:p>
          <a:p>
            <a:r>
              <a:rPr lang="en-US" dirty="0" smtClean="0"/>
              <a:t>CJ Management:		Inclusive Design; LEO Training Programs</a:t>
            </a:r>
          </a:p>
          <a:p>
            <a:pPr marL="0" indent="0">
              <a:buNone/>
            </a:pPr>
            <a:endParaRPr lang="en-US" dirty="0"/>
          </a:p>
          <a:p>
            <a:r>
              <a:rPr lang="en-US" dirty="0" smtClean="0"/>
              <a:t>Dispatch </a:t>
            </a:r>
            <a:r>
              <a:rPr lang="en-US" dirty="0" err="1" smtClean="0"/>
              <a:t>Mgt</a:t>
            </a:r>
            <a:r>
              <a:rPr lang="en-US" dirty="0" smtClean="0"/>
              <a:t>:		Accessible Technology and 911 Technology</a:t>
            </a:r>
            <a:endParaRPr lang="en-US" dirty="0"/>
          </a:p>
        </p:txBody>
      </p:sp>
    </p:spTree>
    <p:extLst>
      <p:ext uri="{BB962C8B-B14F-4D97-AF65-F5344CB8AC3E}">
        <p14:creationId xmlns:p14="http://schemas.microsoft.com/office/powerpoint/2010/main" val="514072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 FCC Regulations Embrace </a:t>
            </a:r>
            <a:r>
              <a:rPr lang="en-US" dirty="0" err="1" smtClean="0"/>
              <a:t>Textable</a:t>
            </a:r>
            <a:r>
              <a:rPr lang="en-US" dirty="0" smtClean="0"/>
              <a:t> 911?</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FCC </a:t>
            </a:r>
            <a:r>
              <a:rPr lang="en-US" dirty="0"/>
              <a:t>rules require all wireless carriers and other providers of text messaging applications in the United States to deliver emergency texts to call centers that request them. If a call center requests text-to-911 service, text messaging providers must deliver the service in that area within six months.</a:t>
            </a:r>
            <a:endParaRPr lang="en-US" dirty="0"/>
          </a:p>
        </p:txBody>
      </p:sp>
    </p:spTree>
    <p:extLst>
      <p:ext uri="{BB962C8B-B14F-4D97-AF65-F5344CB8AC3E}">
        <p14:creationId xmlns:p14="http://schemas.microsoft.com/office/powerpoint/2010/main" val="413698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 FCC Regulations Embrace </a:t>
            </a:r>
            <a:r>
              <a:rPr lang="en-US" dirty="0" err="1"/>
              <a:t>Textable</a:t>
            </a:r>
            <a:r>
              <a:rPr lang="en-US" dirty="0"/>
              <a:t> 911?</a:t>
            </a:r>
          </a:p>
        </p:txBody>
      </p:sp>
      <p:sp>
        <p:nvSpPr>
          <p:cNvPr id="3" name="Content Placeholder 2"/>
          <p:cNvSpPr>
            <a:spLocks noGrp="1"/>
          </p:cNvSpPr>
          <p:nvPr>
            <p:ph idx="1"/>
          </p:nvPr>
        </p:nvSpPr>
        <p:spPr/>
        <p:txBody>
          <a:bodyPr/>
          <a:lstStyle/>
          <a:p>
            <a:endParaRPr lang="en-US" dirty="0" smtClean="0"/>
          </a:p>
          <a:p>
            <a:r>
              <a:rPr lang="en-US" dirty="0" smtClean="0"/>
              <a:t>If </a:t>
            </a:r>
            <a:r>
              <a:rPr lang="en-US" dirty="0"/>
              <a:t>you attempt to send a text to 911 where the service is not yet available, FCC rules require all wireless carriers and other text messaging providers to send an automatic "bounce-back" message that will advise you to contact emergency services by another means, such as making a voice call or using telecommunications relay service. Bounce-back messages are intended to minimize your risk of mistakenly believing that a text to 911 has been transmitted to an emergency call center when it has not.</a:t>
            </a:r>
          </a:p>
        </p:txBody>
      </p:sp>
    </p:spTree>
    <p:extLst>
      <p:ext uri="{BB962C8B-B14F-4D97-AF65-F5344CB8AC3E}">
        <p14:creationId xmlns:p14="http://schemas.microsoft.com/office/powerpoint/2010/main" val="21065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or Handheld Technologies</a:t>
            </a:r>
            <a:endParaRPr lang="en-US" dirty="0"/>
          </a:p>
        </p:txBody>
      </p:sp>
      <p:sp>
        <p:nvSpPr>
          <p:cNvPr id="3" name="Content Placeholder 2"/>
          <p:cNvSpPr>
            <a:spLocks noGrp="1"/>
          </p:cNvSpPr>
          <p:nvPr>
            <p:ph idx="1"/>
          </p:nvPr>
        </p:nvSpPr>
        <p:spPr>
          <a:xfrm>
            <a:off x="838200" y="1825625"/>
            <a:ext cx="5071281" cy="4351338"/>
          </a:xfrm>
        </p:spPr>
        <p:txBody>
          <a:bodyPr/>
          <a:lstStyle/>
          <a:p>
            <a:r>
              <a:rPr lang="en-US" dirty="0" smtClean="0"/>
              <a:t>“</a:t>
            </a:r>
            <a:r>
              <a:rPr lang="en-US" dirty="0" err="1" smtClean="0"/>
              <a:t>PocketTalk</a:t>
            </a:r>
            <a:r>
              <a:rPr lang="en-US" dirty="0" smtClean="0"/>
              <a:t>” devices for real-time spontaneous translation.</a:t>
            </a:r>
          </a:p>
          <a:p>
            <a:endParaRPr lang="en-US" dirty="0"/>
          </a:p>
          <a:p>
            <a:r>
              <a:rPr lang="en-US" dirty="0" smtClean="0"/>
              <a:t>“Hand Talk” translates spoken word into ASL (new version is better).</a:t>
            </a:r>
          </a:p>
          <a:p>
            <a:endParaRPr lang="en-US" dirty="0"/>
          </a:p>
          <a:p>
            <a:endParaRPr lang="en-US" dirty="0"/>
          </a:p>
        </p:txBody>
      </p:sp>
      <p:pic>
        <p:nvPicPr>
          <p:cNvPr id="4" name="Picture 3"/>
          <p:cNvPicPr>
            <a:picLocks noChangeAspect="1"/>
          </p:cNvPicPr>
          <p:nvPr/>
        </p:nvPicPr>
        <p:blipFill>
          <a:blip r:embed="rId2"/>
          <a:stretch>
            <a:fillRect/>
          </a:stretch>
        </p:blipFill>
        <p:spPr>
          <a:xfrm>
            <a:off x="6385982" y="1894407"/>
            <a:ext cx="2846273" cy="2500172"/>
          </a:xfrm>
          <a:prstGeom prst="rect">
            <a:avLst/>
          </a:prstGeom>
        </p:spPr>
      </p:pic>
      <p:pic>
        <p:nvPicPr>
          <p:cNvPr id="5" name="Picture 4"/>
          <p:cNvPicPr>
            <a:picLocks noChangeAspect="1"/>
          </p:cNvPicPr>
          <p:nvPr/>
        </p:nvPicPr>
        <p:blipFill>
          <a:blip r:embed="rId3"/>
          <a:stretch>
            <a:fillRect/>
          </a:stretch>
        </p:blipFill>
        <p:spPr>
          <a:xfrm>
            <a:off x="9340755" y="4001294"/>
            <a:ext cx="2371227" cy="2371227"/>
          </a:xfrm>
          <a:prstGeom prst="rect">
            <a:avLst/>
          </a:prstGeom>
        </p:spPr>
      </p:pic>
    </p:spTree>
    <p:extLst>
      <p:ext uri="{BB962C8B-B14F-4D97-AF65-F5344CB8AC3E}">
        <p14:creationId xmlns:p14="http://schemas.microsoft.com/office/powerpoint/2010/main" val="36006143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6848</TotalTime>
  <Words>597</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Accessibility in the Criminal Justice Curriculum</vt:lpstr>
      <vt:lpstr>The Criminal Justice Infrastructure is a Public Service</vt:lpstr>
      <vt:lpstr>Importance of Including Access Equity in the Criminal Justice Curriculum</vt:lpstr>
      <vt:lpstr>Unique Importance of Accessibility in Online CJ Curriculum</vt:lpstr>
      <vt:lpstr>Common/Frequent issues in Accessibility</vt:lpstr>
      <vt:lpstr>Classes &amp; Corresponding Curricular Elements</vt:lpstr>
      <vt:lpstr>Did you know FCC Regulations Embrace Textable 911?</vt:lpstr>
      <vt:lpstr>Did you know FCC Regulations Embrace Textable 911?</vt:lpstr>
      <vt:lpstr>App or Handheld Technologies</vt:lpstr>
      <vt:lpstr>Access for Law Enforcement Employees</vt:lpstr>
      <vt:lpstr>Court Precedent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in the Criminal Justice Curriculum</dc:title>
  <dc:creator>Michael Davis</dc:creator>
  <cp:lastModifiedBy>Student</cp:lastModifiedBy>
  <cp:revision>13</cp:revision>
  <dcterms:created xsi:type="dcterms:W3CDTF">2020-11-04T15:05:10Z</dcterms:created>
  <dcterms:modified xsi:type="dcterms:W3CDTF">2020-11-18T16:14:49Z</dcterms:modified>
</cp:coreProperties>
</file>