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1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5" r:id="rId11"/>
    <p:sldId id="296" r:id="rId12"/>
    <p:sldId id="294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6" r:id="rId22"/>
    <p:sldId id="307" r:id="rId23"/>
    <p:sldId id="308" r:id="rId24"/>
    <p:sldId id="309" r:id="rId25"/>
    <p:sldId id="310" r:id="rId26"/>
    <p:sldId id="311" r:id="rId27"/>
    <p:sldId id="305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Montserrat" panose="020B0604020202020204" charset="0"/>
      <p:regular r:id="rId46"/>
      <p:bold r:id="rId47"/>
      <p:italic r:id="rId48"/>
      <p:boldItalic r:id="rId49"/>
    </p:embeddedFont>
    <p:embeddedFont>
      <p:font typeface="Montserrat Light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B07FAB-A5A4-46F4-A47A-D05565D1B97E}">
  <a:tblStyle styleId="{23B07FAB-A5A4-46F4-A47A-D05565D1B9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flow chart is also available as a PDF.</a:t>
            </a:r>
          </a:p>
        </p:txBody>
      </p:sp>
    </p:spTree>
    <p:extLst>
      <p:ext uri="{BB962C8B-B14F-4D97-AF65-F5344CB8AC3E}">
        <p14:creationId xmlns:p14="http://schemas.microsoft.com/office/powerpoint/2010/main" val="196880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7" name="Google Shape;17;p3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wiris.com/en/mathtype/mathtype_desktop/basic_tutorials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AlternateFormatIntensive" TargetMode="External"/><Relationship Id="rId2" Type="http://schemas.openxmlformats.org/officeDocument/2006/relationships/hyperlink" Target="mailto:susan.kelmer@colorado.ed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Alternate Format Intensive:</a:t>
            </a:r>
            <a:br>
              <a:rPr lang="en" dirty="0"/>
            </a:br>
            <a:r>
              <a:rPr lang="en" sz="3200" dirty="0"/>
              <a:t>Alternate Format Production From Student Request to Delivery of Materials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7A5D-72AC-4027-A2CE-6DA5CA53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M2</a:t>
            </a:r>
            <a:r>
              <a:rPr lang="en-US" dirty="0"/>
              <a:t>: How Students Can Request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9421A-0704-49BE-AC66-B284C4F12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initial consult/intake.</a:t>
            </a:r>
          </a:p>
          <a:p>
            <a:r>
              <a:rPr lang="en-US" dirty="0"/>
              <a:t>Via email.</a:t>
            </a:r>
          </a:p>
          <a:p>
            <a:r>
              <a:rPr lang="en-US" dirty="0"/>
              <a:t>Via phone.</a:t>
            </a:r>
          </a:p>
          <a:p>
            <a:r>
              <a:rPr lang="en-US" dirty="0"/>
              <a:t>In Person.</a:t>
            </a:r>
          </a:p>
          <a:p>
            <a:r>
              <a:rPr lang="en-US" dirty="0"/>
              <a:t>Via database or access system (Accommodate, AIM).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A62B3-AD18-468F-8D8C-96FEE1AF5E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0806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19F3-7E46-4FC0-94B7-8951E32F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M2</a:t>
            </a:r>
            <a:r>
              <a:rPr lang="en-US" dirty="0"/>
              <a:t>: Information Needed From Student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D6CC8-B02A-4E1A-B936-E76B5483F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of book.</a:t>
            </a:r>
          </a:p>
          <a:p>
            <a:r>
              <a:rPr lang="en-US" dirty="0"/>
              <a:t>Author</a:t>
            </a:r>
          </a:p>
          <a:p>
            <a:r>
              <a:rPr lang="en-US" dirty="0"/>
              <a:t>ISBN number</a:t>
            </a:r>
          </a:p>
          <a:p>
            <a:r>
              <a:rPr lang="en-US" dirty="0"/>
              <a:t>Type of media needed</a:t>
            </a:r>
          </a:p>
          <a:p>
            <a:r>
              <a:rPr lang="en-US" dirty="0"/>
              <a:t>When alternate media is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B6F68-7E11-4607-BF5E-33EE088943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113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6B9B-E246-4722-9831-B41A32AC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M2</a:t>
            </a:r>
            <a:r>
              <a:rPr lang="en-US" dirty="0"/>
              <a:t>: Production Timeline for Books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1C72E-615B-4F2F-B690-E0D2752C5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Processing of requests should be within two days.</a:t>
            </a:r>
          </a:p>
          <a:p>
            <a:pPr lvl="1"/>
            <a:r>
              <a:rPr lang="en-US" dirty="0"/>
              <a:t>Acknowledging request.</a:t>
            </a:r>
          </a:p>
          <a:p>
            <a:pPr lvl="1"/>
            <a:r>
              <a:rPr lang="en-US" dirty="0"/>
              <a:t>Researching where to get files</a:t>
            </a:r>
          </a:p>
          <a:p>
            <a:r>
              <a:rPr lang="en-US" dirty="0"/>
              <a:t>Alternate Media should be provided with two weeks, or less, in 95% of cases.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79F6C-C5F3-4835-A655-E16F170AB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3214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A5971-994A-4197-81A3-566844016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3: Admin Process – Locating Publisher Information and Acquiring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A580E-E4A3-45E8-8A42-018CC8EC4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Objectives: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how to find complete information for alternate media requests.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and follow a process for requesting materials from different types of publishers and databases.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 the process for creating files from scanning of a hard copy.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ABA62-61BE-4072-A5AF-129CD7437D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1853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F946B-9FE7-44AB-8759-988DD3E1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M3</a:t>
            </a:r>
            <a:r>
              <a:rPr lang="en-US" dirty="0"/>
              <a:t>: Researching Requested Books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539B5-F6D2-45A8-A583-AA84898F8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Amazon.com</a:t>
            </a:r>
          </a:p>
          <a:p>
            <a:r>
              <a:rPr lang="en-US" dirty="0"/>
              <a:t>Complete needed information on student request:</a:t>
            </a:r>
          </a:p>
          <a:p>
            <a:pPr lvl="1"/>
            <a:r>
              <a:rPr lang="en-US" dirty="0"/>
              <a:t>Publisher</a:t>
            </a:r>
          </a:p>
          <a:p>
            <a:pPr lvl="1"/>
            <a:r>
              <a:rPr lang="en-US" dirty="0"/>
              <a:t>Copyright date</a:t>
            </a:r>
          </a:p>
          <a:p>
            <a:pPr lvl="1"/>
            <a:r>
              <a:rPr lang="en-US" dirty="0"/>
              <a:t>Edition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7EFC-47B2-48E6-9492-C550CFCBF7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0015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A9AA-1057-40B8-B5B3-38A6E526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M3</a:t>
            </a:r>
            <a:r>
              <a:rPr lang="en-US" dirty="0"/>
              <a:t>: Acquiring Electronic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D56E5-F76B-47FB-982C-DE17015E6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for files in current repository.</a:t>
            </a:r>
          </a:p>
          <a:p>
            <a:r>
              <a:rPr lang="en-US" dirty="0"/>
              <a:t>Request files from publisher, database, or consortium.</a:t>
            </a:r>
          </a:p>
          <a:p>
            <a:r>
              <a:rPr lang="en-US" dirty="0"/>
              <a:t>Tools:</a:t>
            </a:r>
          </a:p>
          <a:p>
            <a:pPr lvl="1"/>
            <a:r>
              <a:rPr lang="en-US" dirty="0"/>
              <a:t>PublisherLookup.org</a:t>
            </a:r>
          </a:p>
          <a:p>
            <a:pPr lvl="1"/>
            <a:r>
              <a:rPr lang="en-US" dirty="0" err="1"/>
              <a:t>AccessText</a:t>
            </a:r>
            <a:r>
              <a:rPr lang="en-US" dirty="0"/>
              <a:t> Network</a:t>
            </a:r>
          </a:p>
          <a:p>
            <a:pPr lvl="1"/>
            <a:r>
              <a:rPr lang="en-US" dirty="0" err="1"/>
              <a:t>Bookshare</a:t>
            </a:r>
            <a:endParaRPr lang="en-US" dirty="0"/>
          </a:p>
          <a:p>
            <a:pPr marL="533400" lvl="1" indent="0">
              <a:buNone/>
            </a:pPr>
            <a:r>
              <a:rPr lang="en-US" dirty="0"/>
              <a:t>(continued next slide)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11C81-6169-4EC8-ABBB-12E4909029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222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FA5D-60F1-4D79-A14D-FF5099E1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M3</a:t>
            </a:r>
            <a:r>
              <a:rPr lang="en-US" dirty="0"/>
              <a:t>: Acquiring Electronic Text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73914-2E07-4801-B078-7576EE603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Bibliovault</a:t>
            </a:r>
            <a:r>
              <a:rPr lang="en-US" dirty="0"/>
              <a:t>.</a:t>
            </a:r>
          </a:p>
          <a:p>
            <a:r>
              <a:rPr lang="en-US" dirty="0"/>
              <a:t>Taylor and Francis.</a:t>
            </a:r>
          </a:p>
          <a:p>
            <a:r>
              <a:rPr lang="en-US" dirty="0"/>
              <a:t>Oxford University Press.</a:t>
            </a:r>
          </a:p>
          <a:p>
            <a:r>
              <a:rPr lang="en-US" dirty="0"/>
              <a:t>Other publishers not listed (see appendix).</a:t>
            </a:r>
          </a:p>
          <a:p>
            <a:r>
              <a:rPr lang="en-US" dirty="0"/>
              <a:t>Google as a last resort.</a:t>
            </a:r>
          </a:p>
          <a:p>
            <a:r>
              <a:rPr lang="en-US" dirty="0"/>
              <a:t>A note about instructor-created materials.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66C21-F0B3-47CC-87CE-30AF5B5A4E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206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CDA6-A22D-4473-AE0D-133D630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M3</a:t>
            </a:r>
            <a:r>
              <a:rPr lang="en-US" dirty="0"/>
              <a:t>: When You Can’t Get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09496-5C5B-43D2-BFAC-F11F83558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Scan hard-copy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028A9-A39C-4E71-BB42-4107399C34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3099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4360-8605-406B-9B13-E2A38A18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4: Admin Process - Tracking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5935D-E008-4876-908E-C5FBB6F68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Objectives: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how to create and follow a process for accepting requests for alternate media.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best practices, develop a process for storing files, distributing materials for production, performing quality control functions, and distributing completed materials to students.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0636D-DD86-483A-BA14-054B3C9C0D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75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9E7A-4BB1-4035-93F8-3FD526BF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M4</a:t>
            </a:r>
            <a:r>
              <a:rPr lang="en-US" dirty="0"/>
              <a:t>: Tracking of Requests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58D53-2DA5-42E4-8C7E-8AFBE18DB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Spreadsheet (see appendix)</a:t>
            </a:r>
          </a:p>
          <a:p>
            <a:r>
              <a:rPr lang="en-US" dirty="0"/>
              <a:t>Processing folders/locations for in-progress work.</a:t>
            </a:r>
          </a:p>
          <a:p>
            <a:r>
              <a:rPr lang="en-US" dirty="0"/>
              <a:t>When files come in:</a:t>
            </a:r>
          </a:p>
          <a:p>
            <a:pPr lvl="1"/>
            <a:r>
              <a:rPr lang="en-US" dirty="0"/>
              <a:t>Folder naming convention</a:t>
            </a:r>
          </a:p>
          <a:p>
            <a:pPr lvl="1"/>
            <a:r>
              <a:rPr lang="en-US" dirty="0"/>
              <a:t>Subfolders</a:t>
            </a:r>
          </a:p>
          <a:p>
            <a:pPr lvl="1"/>
            <a:r>
              <a:rPr lang="en-US" dirty="0"/>
              <a:t>Filenames</a:t>
            </a:r>
          </a:p>
          <a:p>
            <a:pPr marL="533400" lvl="1" indent="0">
              <a:buNone/>
            </a:pPr>
            <a:r>
              <a:rPr lang="en-US" dirty="0"/>
              <a:t>(continued on next slide)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032FC-E920-477B-95E1-FD051602FC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975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9796-8479-4550-AB3B-140866E31C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Susan </a:t>
            </a:r>
            <a:r>
              <a:rPr lang="en-US" dirty="0" err="1"/>
              <a:t>Kelmer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20168-6BC6-4D6E-9201-178E52B9D5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Alternate Format Production Program Manager</a:t>
            </a:r>
          </a:p>
          <a:p>
            <a:r>
              <a:rPr lang="en-US" dirty="0"/>
              <a:t>University of Colorado Boulder</a:t>
            </a:r>
          </a:p>
          <a:p>
            <a:r>
              <a:rPr lang="en-US" dirty="0"/>
              <a:t>susan.kelmer@colorado.edu</a:t>
            </a:r>
          </a:p>
        </p:txBody>
      </p:sp>
    </p:spTree>
    <p:extLst>
      <p:ext uri="{BB962C8B-B14F-4D97-AF65-F5344CB8AC3E}">
        <p14:creationId xmlns:p14="http://schemas.microsoft.com/office/powerpoint/2010/main" val="4268608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F577-B211-4FDA-BA1A-5C0E0DCC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M4</a:t>
            </a:r>
            <a:r>
              <a:rPr lang="en-US" dirty="0"/>
              <a:t>: Tracking of Requests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77241-A9E9-4D77-98C5-4C23651AC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Deciding what format to create.</a:t>
            </a:r>
          </a:p>
          <a:p>
            <a:r>
              <a:rPr lang="en-US" dirty="0"/>
              <a:t>Assigning Text for Production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AA9A6-E38B-47C6-9D06-FFBBE4C006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385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C76E9-5231-4276-ADBE-601516B2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M4</a:t>
            </a:r>
            <a:r>
              <a:rPr lang="en-US" dirty="0"/>
              <a:t>: Assigning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B0455-CD23-47C4-9CCC-45E1E34EE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Processing folders/locations for in-progress work.</a:t>
            </a:r>
          </a:p>
          <a:p>
            <a:r>
              <a:rPr lang="en-US" dirty="0"/>
              <a:t>Google doc.</a:t>
            </a:r>
          </a:p>
          <a:p>
            <a:endParaRPr lang="en-US" dirty="0"/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A16C0-AEF3-479E-8A0A-1E5305D357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5312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6001-F6AB-457F-88A6-CA55036B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M4</a:t>
            </a:r>
            <a:r>
              <a:rPr lang="en-US" dirty="0"/>
              <a:t>: After Files Are Produced/Processed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73647-A3C9-4CE2-BB2C-200B4A7DB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Quality control.</a:t>
            </a:r>
          </a:p>
          <a:p>
            <a:r>
              <a:rPr lang="en-US" dirty="0"/>
              <a:t>Preparing and send files to be sent to the student.</a:t>
            </a:r>
          </a:p>
          <a:p>
            <a:r>
              <a:rPr lang="en-US" dirty="0"/>
              <a:t>Update spreadsheet or other tracking with completion information.</a:t>
            </a:r>
          </a:p>
          <a:p>
            <a:r>
              <a:rPr lang="en-US" dirty="0"/>
              <a:t>File any hard copies.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49422-63C4-4864-B329-196CF13834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5941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7563-2245-4E14-BD68-05B3B22D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5: Admin Process: Non-Textbook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E71A4-2E9F-405F-8B29-F3DC4D2F51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Objectives: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the need and create a method for tracking of smaller work, such as individual articles, power point presentations, and other PDFs faculty may use.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a process for production of these smaller pieces on a shortened timeline.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 method for returning completed files to the student.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C7B34-CB2F-4E07-BD2B-194518A97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3265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0AEA60-9471-425B-8534-EAB95089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M5</a:t>
            </a:r>
            <a:r>
              <a:rPr lang="en-US" dirty="0"/>
              <a:t>: Non-Textbook Requests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5410E5-EBCC-4C0F-A794-9D9DD3886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can transmit these files any way to you – in person or through email or a portal.</a:t>
            </a:r>
          </a:p>
          <a:p>
            <a:r>
              <a:rPr lang="en-US" dirty="0"/>
              <a:t>Track these on a separate tab on your spreadsheet; you may need only limited information.</a:t>
            </a:r>
          </a:p>
          <a:p>
            <a:r>
              <a:rPr lang="en-US" dirty="0"/>
              <a:t>Format of alt media for handouts/small files should always be in Word format.</a:t>
            </a:r>
          </a:p>
          <a:p>
            <a:r>
              <a:rPr lang="en-US" dirty="0"/>
              <a:t>Turnaround should be 4 days or less.</a:t>
            </a:r>
          </a:p>
          <a:p>
            <a:r>
              <a:rPr lang="en-US" dirty="0"/>
              <a:t>Transmit finished files via email or pickup.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CAD6E-F86F-4CF4-9A73-4C2B995057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2694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5DE0E-AD96-4E50-8ACE-38818B24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M6</a:t>
            </a:r>
            <a:r>
              <a:rPr lang="en-US" dirty="0"/>
              <a:t>: Production Process -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EB2DD-FF43-4028-9641-904FADE98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Objectives: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 how to determine what path production should take from the original document/file to its eventual output.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the difference between the various alternate media options, and what works for different types of students.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E7FBE-7905-4C2E-8CE5-AF31FC1A2B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7162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B9E8-1599-4B8C-844C-E700C970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M6</a:t>
            </a:r>
            <a:r>
              <a:rPr lang="en-US" dirty="0"/>
              <a:t>: What Will Be Produced?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55F7E-69DF-41AC-AAF1-6905B7F78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Accessible PDF</a:t>
            </a:r>
          </a:p>
          <a:p>
            <a:r>
              <a:rPr lang="en-US" dirty="0"/>
              <a:t>Word</a:t>
            </a:r>
          </a:p>
          <a:p>
            <a:r>
              <a:rPr lang="en-US" dirty="0"/>
              <a:t>Word with Images</a:t>
            </a:r>
          </a:p>
          <a:p>
            <a:r>
              <a:rPr lang="en-US" dirty="0"/>
              <a:t>Word with Math/</a:t>
            </a:r>
            <a:r>
              <a:rPr lang="en-US" dirty="0" err="1"/>
              <a:t>MathType</a:t>
            </a:r>
            <a:endParaRPr lang="en-US" dirty="0"/>
          </a:p>
          <a:p>
            <a:r>
              <a:rPr lang="en-US" dirty="0"/>
              <a:t>MathML</a:t>
            </a:r>
          </a:p>
          <a:p>
            <a:r>
              <a:rPr lang="en-US" dirty="0"/>
              <a:t>Braille</a:t>
            </a:r>
          </a:p>
          <a:p>
            <a:r>
              <a:rPr lang="en-US" dirty="0"/>
              <a:t>Tactile Graphics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6B106-D462-4FF9-A9D0-73D9C2B79B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046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A3FB11-80A8-4ED9-96AA-8B6D10D74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M6</a:t>
            </a:r>
            <a:r>
              <a:rPr lang="en-US" dirty="0"/>
              <a:t>: What Format to Produce?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3BE058-BA40-47F4-92A2-FF415E311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E256D-92A5-4479-B147-06ED91D7CA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EF5643-B69F-47CF-8AB9-AB2CEB171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25" y="1364876"/>
            <a:ext cx="5326516" cy="34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73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BC2B-04F3-4A82-B07F-3A2EA1792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7: Production Process – Adobe PDF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35C83-C9D9-429B-B7AC-3CDBDEDCB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Objectives: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how the layout of the PDF determines how it will be processed for use by a student with a print disability.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 to use tools in Adobe Acrobat Professional to edit the file appropriately.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EDA7A-44F4-495B-B819-AE46A3345A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2229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33FC-7F83-4675-8CCF-D9B2190B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M7</a:t>
            </a:r>
            <a:r>
              <a:rPr lang="en-US" dirty="0"/>
              <a:t>: Adobe PDF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7776C-F971-4624-A604-A1057DE57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it need to be cropped?</a:t>
            </a:r>
          </a:p>
          <a:p>
            <a:r>
              <a:rPr lang="en-US" dirty="0"/>
              <a:t>Does it need to be broken into chapters?</a:t>
            </a:r>
          </a:p>
          <a:p>
            <a:r>
              <a:rPr lang="en-US" dirty="0"/>
              <a:t>Do the individual files need to be renamed?</a:t>
            </a:r>
          </a:p>
          <a:p>
            <a:r>
              <a:rPr lang="en-US" dirty="0"/>
              <a:t>Do the files need to be combined together?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BFCF3-FB34-4EBD-B350-F1519F4C19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149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2ECE5-DE16-47F2-8811-DF7DCF6B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54557-7F32-47F1-93CC-A2DF6FF04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  <a:p>
            <a:r>
              <a:rPr lang="en-US" dirty="0"/>
              <a:t>10 Modules</a:t>
            </a:r>
          </a:p>
          <a:p>
            <a:r>
              <a:rPr lang="en-US" dirty="0"/>
              <a:t>2 Overarching Sections</a:t>
            </a:r>
          </a:p>
          <a:p>
            <a:r>
              <a:rPr lang="en-US" dirty="0"/>
              <a:t>Practice files to be provided</a:t>
            </a:r>
          </a:p>
          <a:p>
            <a:r>
              <a:rPr lang="en-US" dirty="0"/>
              <a:t>CU Alternate Format Production Manual</a:t>
            </a:r>
          </a:p>
          <a:p>
            <a:r>
              <a:rPr lang="en-US" dirty="0"/>
              <a:t>Software we will be discussion/demoing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37731-51E8-4094-A49A-FBD2CF6B7F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2804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C572-2469-4C06-ADC9-A2BA50B2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8: Production Process – Converting PDF to Word/Remediating Word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C8622-6D53-4963-A3C3-97C7B2193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Objectives: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 to manipulate an original document to create an editable text-based document.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the key elements required to make a Microsoft Word file accessible for a student using technology to read.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 the difference between “eye candy” graphics and necessary graphics, and learn how create alternate text to describe them.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Create accessible math in a Word document using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MathType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9D4A5-1F62-4B80-8300-21AB41A1B7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4575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01495-A256-40BC-B83C-456C57C6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M8</a:t>
            </a:r>
            <a:r>
              <a:rPr lang="en-US" dirty="0"/>
              <a:t>: Production Process – Why and How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855CD-733D-4375-9B31-B809D9B0C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are we converting to Word?</a:t>
            </a:r>
          </a:p>
          <a:p>
            <a:r>
              <a:rPr lang="en-US" dirty="0"/>
              <a:t>Optical Character Recognition</a:t>
            </a:r>
          </a:p>
          <a:p>
            <a:r>
              <a:rPr lang="en-US" dirty="0" err="1"/>
              <a:t>Omnipage</a:t>
            </a:r>
            <a:r>
              <a:rPr lang="en-US" dirty="0"/>
              <a:t> Professional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2F81F-16FD-4EAB-A94E-F0364B3561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7021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D4D03-0074-49D5-9547-5F231E24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M8</a:t>
            </a:r>
            <a:r>
              <a:rPr lang="en-US" dirty="0"/>
              <a:t>: Production Process – Editing in Word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39696-3015-4943-A2E1-9751996DF4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Headings and Styles</a:t>
            </a:r>
          </a:p>
          <a:p>
            <a:r>
              <a:rPr lang="en-US" dirty="0"/>
              <a:t>Page numbers</a:t>
            </a:r>
          </a:p>
          <a:p>
            <a:r>
              <a:rPr lang="en-US" dirty="0"/>
              <a:t>Footnotes/Notes</a:t>
            </a:r>
          </a:p>
          <a:p>
            <a:r>
              <a:rPr lang="en-US" dirty="0"/>
              <a:t>Tables</a:t>
            </a:r>
          </a:p>
          <a:p>
            <a:r>
              <a:rPr lang="en-US" dirty="0"/>
              <a:t>Spelling/Grammar</a:t>
            </a:r>
          </a:p>
          <a:p>
            <a:r>
              <a:rPr lang="en-US" dirty="0"/>
              <a:t>Bullets and Numbering</a:t>
            </a:r>
          </a:p>
          <a:p>
            <a:r>
              <a:rPr lang="en-US" dirty="0"/>
              <a:t>Foreign Language Markup</a:t>
            </a:r>
          </a:p>
          <a:p>
            <a:r>
              <a:rPr lang="en-US" dirty="0"/>
              <a:t>Saving in Appropriate Media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FD63B-17C0-4EF7-979A-384A0FA50D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29989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05348-B1DC-4895-B6E0-E760D66D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M8</a:t>
            </a:r>
            <a:r>
              <a:rPr lang="en-US" dirty="0"/>
              <a:t>: Production Process - Graphics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95DFA-4280-4253-AE9E-76DA2C046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Determination if eye candy, or content.</a:t>
            </a:r>
          </a:p>
          <a:p>
            <a:r>
              <a:rPr lang="en-US" dirty="0"/>
              <a:t>Placement</a:t>
            </a:r>
          </a:p>
          <a:p>
            <a:r>
              <a:rPr lang="en-US" dirty="0"/>
              <a:t>Alt-text/description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2CDD1-A489-4395-8AD1-2E29B35F0C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2078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8BA4-5A3B-4390-BC4E-23FF7CCC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M8</a:t>
            </a:r>
            <a:r>
              <a:rPr lang="en-US" dirty="0"/>
              <a:t>: Production Process – Remediation of </a:t>
            </a:r>
            <a:r>
              <a:rPr lang="en-US" dirty="0" err="1"/>
              <a:t>Bookshare</a:t>
            </a:r>
            <a:r>
              <a:rPr lang="en-US" dirty="0"/>
              <a:t>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59176-195D-429D-BDF8-A4785397E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Locating corroborating information</a:t>
            </a:r>
          </a:p>
          <a:p>
            <a:r>
              <a:rPr lang="en-US" dirty="0"/>
              <a:t>Breaking into chapters</a:t>
            </a:r>
          </a:p>
          <a:p>
            <a:r>
              <a:rPr lang="en-US" dirty="0"/>
              <a:t>Page numbers</a:t>
            </a:r>
          </a:p>
          <a:p>
            <a:r>
              <a:rPr lang="en-US" dirty="0"/>
              <a:t>Repair of index and table of contents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D87C7-137C-46B0-ACCF-C0FE8CE05E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4663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D062A-7F02-41C6-A7D1-A8FCDF5E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M8</a:t>
            </a:r>
            <a:r>
              <a:rPr lang="en-US" dirty="0"/>
              <a:t>: Production Process - </a:t>
            </a:r>
            <a:r>
              <a:rPr lang="en-US" dirty="0" err="1"/>
              <a:t>MathType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55A99-EA04-4E92-92E5-2E613A4E7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MathType</a:t>
            </a:r>
            <a:r>
              <a:rPr lang="en-US" dirty="0"/>
              <a:t>?</a:t>
            </a:r>
          </a:p>
          <a:p>
            <a:r>
              <a:rPr lang="en-US" dirty="0" err="1">
                <a:hlinkClick r:id="rId2"/>
              </a:rPr>
              <a:t>MathType</a:t>
            </a:r>
            <a:r>
              <a:rPr lang="en-US" dirty="0">
                <a:hlinkClick r:id="rId2"/>
              </a:rPr>
              <a:t> tutorial from </a:t>
            </a:r>
            <a:r>
              <a:rPr lang="en-US" dirty="0" err="1">
                <a:hlinkClick r:id="rId2"/>
              </a:rPr>
              <a:t>Wiris</a:t>
            </a:r>
            <a:endParaRPr lang="en-US" dirty="0"/>
          </a:p>
          <a:p>
            <a:r>
              <a:rPr lang="en-US" dirty="0"/>
              <a:t>Placement of Math</a:t>
            </a:r>
          </a:p>
          <a:p>
            <a:r>
              <a:rPr lang="en-US" dirty="0"/>
              <a:t>Creating Equations</a:t>
            </a:r>
          </a:p>
          <a:p>
            <a:r>
              <a:rPr lang="en-US" dirty="0"/>
              <a:t>Shortcuts</a:t>
            </a:r>
          </a:p>
          <a:p>
            <a:r>
              <a:rPr lang="en-US" dirty="0" err="1"/>
              <a:t>Equatio</a:t>
            </a:r>
            <a:r>
              <a:rPr lang="en-US" dirty="0"/>
              <a:t> (from </a:t>
            </a:r>
            <a:r>
              <a:rPr lang="en-US" dirty="0" err="1"/>
              <a:t>TextHelp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AED43-3713-495E-B4C3-F395413246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7522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1114-1434-45E9-97CD-1B34595F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9: Production Process – Other Outputs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D57A-A4C6-4C83-AC90-4F5B7D77D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Objectives: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three different forms of advanced outputs, and why different output works for different students.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a workflow process for fulfilling each of the three advanced outputs.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00562-4331-488B-B32E-903ABA5416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0133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0662-D576-46A1-A7B9-2D0EA4CEE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M9</a:t>
            </a:r>
            <a:r>
              <a:rPr lang="en-US" dirty="0"/>
              <a:t>: Production Process – Other Outputs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D5B42-00D6-4BF6-8E0E-1E3F40E00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PDF (save as PDF in Word)</a:t>
            </a:r>
          </a:p>
          <a:p>
            <a:r>
              <a:rPr lang="en-US" dirty="0"/>
              <a:t>MathML (Word to MathML using </a:t>
            </a:r>
            <a:r>
              <a:rPr lang="en-US" dirty="0" err="1"/>
              <a:t>MathType</a:t>
            </a:r>
            <a:r>
              <a:rPr lang="en-US" dirty="0"/>
              <a:t>)</a:t>
            </a:r>
          </a:p>
          <a:p>
            <a:r>
              <a:rPr lang="en-US" dirty="0"/>
              <a:t>Braille/Braille-Ready Files (Duxbury)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DE0E4-D857-4526-8EAF-3659D5BC2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5526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00D7-FB70-41CE-96CC-29473FE0D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10: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31E34-C40D-4957-9BC3-5EC615EA29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Media Consult Form.</a:t>
            </a:r>
          </a:p>
          <a:p>
            <a:r>
              <a:rPr lang="en-US" dirty="0"/>
              <a:t>Alternate Media Request Form.</a:t>
            </a:r>
          </a:p>
          <a:p>
            <a:r>
              <a:rPr lang="en-US" dirty="0"/>
              <a:t>Alternate Media Tracking Spreadsheet.</a:t>
            </a:r>
          </a:p>
          <a:p>
            <a:r>
              <a:rPr lang="en-US" dirty="0"/>
              <a:t>Publisher List.</a:t>
            </a:r>
          </a:p>
          <a:p>
            <a:r>
              <a:rPr lang="en-US" dirty="0"/>
              <a:t>Recommended Software.</a:t>
            </a:r>
          </a:p>
          <a:p>
            <a:r>
              <a:rPr lang="en-US" dirty="0"/>
              <a:t>Flow Charts – Admin and Production Processes.</a:t>
            </a:r>
          </a:p>
          <a:p>
            <a:r>
              <a:rPr lang="en-US" dirty="0"/>
              <a:t>Sample email language.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B71E1-BA50-4DBC-A0B8-DEAC1F5D77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7881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457DE-8F7C-4F24-A746-B57C5B999C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000" dirty="0"/>
              <a:t>Susan </a:t>
            </a:r>
            <a:r>
              <a:rPr lang="en-US" sz="2000" dirty="0" err="1"/>
              <a:t>Kelmer</a:t>
            </a:r>
            <a:br>
              <a:rPr lang="en-US" sz="2000" dirty="0"/>
            </a:br>
            <a:r>
              <a:rPr lang="en-US" sz="2000" dirty="0"/>
              <a:t>Alternate Format Production Program Manager</a:t>
            </a:r>
            <a:br>
              <a:rPr lang="en-US" sz="2000" dirty="0"/>
            </a:br>
            <a:r>
              <a:rPr lang="en-US" sz="2000" dirty="0"/>
              <a:t>University of Colorado Boulder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susan.kelmer@colorado.edu</a:t>
            </a:r>
            <a:br>
              <a:rPr lang="en-US" sz="2000" dirty="0"/>
            </a:br>
            <a:br>
              <a:rPr lang="en-US" sz="2000" dirty="0"/>
            </a:br>
            <a:r>
              <a:rPr lang="en-US" sz="1200" dirty="0"/>
              <a:t>Location of all files from today’s presentation:</a:t>
            </a:r>
            <a:br>
              <a:rPr lang="en-US" sz="1200"/>
            </a:br>
            <a:r>
              <a:rPr lang="en-US" sz="1200">
                <a:hlinkClick r:id="rId3"/>
              </a:rPr>
              <a:t>http://bit.ly/AlternateFormatIntensive</a:t>
            </a:r>
            <a:br>
              <a:rPr lang="en-US" sz="120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097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3189-0DCE-4497-B02C-C3727303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1 -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20CBF-90B1-4DF2-A73D-7DD13338A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dirty="0"/>
              <a:t>Learning Objectives:</a:t>
            </a:r>
          </a:p>
          <a:p>
            <a:pPr marL="76200" indent="0">
              <a:buNone/>
            </a:pPr>
            <a:endParaRPr lang="en-US" dirty="0"/>
          </a:p>
          <a:p>
            <a:r>
              <a:rPr lang="en-US" dirty="0"/>
              <a:t>Understand the two parts of the alternate media production process:</a:t>
            </a:r>
          </a:p>
          <a:p>
            <a:pPr lvl="1"/>
            <a:r>
              <a:rPr lang="en-US" dirty="0"/>
              <a:t>Administrative</a:t>
            </a:r>
          </a:p>
          <a:p>
            <a:pPr lvl="1"/>
            <a:r>
              <a:rPr lang="en-US" dirty="0"/>
              <a:t>Production</a:t>
            </a:r>
          </a:p>
          <a:p>
            <a:r>
              <a:rPr lang="en-US" dirty="0"/>
              <a:t>Understand our obligations, and our legal rights, for producing alternate format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33784-9FDE-4E60-842B-87C6E7A8A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040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34C0-529C-4BCB-9CE3-24ACB441D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Are, What We 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96FE7-DDC6-4F47-8144-B9CB79177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best practices.</a:t>
            </a:r>
          </a:p>
          <a:p>
            <a:r>
              <a:rPr lang="en-US" dirty="0"/>
              <a:t>Administrative vs. Production.</a:t>
            </a:r>
          </a:p>
          <a:p>
            <a:r>
              <a:rPr lang="en-US" dirty="0"/>
              <a:t>What an alternate media production facility does and why you should have one.</a:t>
            </a:r>
          </a:p>
          <a:p>
            <a:r>
              <a:rPr lang="en-US" dirty="0"/>
              <a:t>What are your responsibilities to students?</a:t>
            </a:r>
          </a:p>
          <a:p>
            <a:pPr lvl="1"/>
            <a:r>
              <a:rPr lang="en-US" dirty="0"/>
              <a:t>Acquire and/or produce alternate format materials.</a:t>
            </a:r>
          </a:p>
          <a:p>
            <a:r>
              <a:rPr lang="en-US" dirty="0"/>
              <a:t>Is this legal?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5668E-88F6-4CA3-8537-39860EA54B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567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C834-BD99-473B-A27B-7CAF7380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 Admin Process –Determining Student Needs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280C1-E63E-40B5-ADD0-26C6AC03E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dirty="0"/>
              <a:t>Learning Objectives:</a:t>
            </a:r>
          </a:p>
          <a:p>
            <a:pPr marL="76200" indent="0">
              <a:buNone/>
            </a:pPr>
            <a:endParaRPr lang="en-US" dirty="0"/>
          </a:p>
          <a:p>
            <a:r>
              <a:rPr lang="en-US" dirty="0"/>
              <a:t>Create a process for student intakes and tracking of requests and type of alternate media needed.</a:t>
            </a:r>
          </a:p>
          <a:p>
            <a:r>
              <a:rPr lang="en-US" dirty="0"/>
              <a:t>Learn what information you need in order to search for alternate media resources.</a:t>
            </a:r>
          </a:p>
          <a:p>
            <a:r>
              <a:rPr lang="en-US" dirty="0"/>
              <a:t>Understand how to set up a tracking system for alternate media production.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242F2-E7F2-4761-BD5E-1D6085AFB8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499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15A1-B162-4484-82B1-A2A489C5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M2</a:t>
            </a:r>
            <a:r>
              <a:rPr lang="en-US" dirty="0"/>
              <a:t>: Who Receives Alternate Format?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085D6-368E-478F-A736-1434FB77E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with print disabilities.  What does that mean?</a:t>
            </a:r>
          </a:p>
          <a:p>
            <a:r>
              <a:rPr lang="en-US" dirty="0"/>
              <a:t>Blind/Low Vision</a:t>
            </a:r>
          </a:p>
          <a:p>
            <a:r>
              <a:rPr lang="en-US" dirty="0"/>
              <a:t>Physical Impairment</a:t>
            </a:r>
          </a:p>
          <a:p>
            <a:r>
              <a:rPr lang="en-US" dirty="0"/>
              <a:t>Learning Disability/Reading Disorders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BF1A2-A79C-4474-916D-96A605FCCA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045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6256-F96E-40B4-A257-5C4BBED8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M2</a:t>
            </a:r>
            <a:r>
              <a:rPr lang="en-US" dirty="0"/>
              <a:t>: Student Consult/Intake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30A8D-67B8-484F-AF3E-8B6DB6E6F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 with students approved for alternate format.</a:t>
            </a:r>
          </a:p>
          <a:p>
            <a:r>
              <a:rPr lang="en-US" dirty="0"/>
              <a:t>Assess needs.</a:t>
            </a:r>
          </a:p>
          <a:p>
            <a:r>
              <a:rPr lang="en-US" dirty="0"/>
              <a:t>Assess their knowledge of technology.</a:t>
            </a:r>
          </a:p>
          <a:p>
            <a:r>
              <a:rPr lang="en-US" dirty="0"/>
              <a:t>Determine format that will work best for them.</a:t>
            </a:r>
          </a:p>
          <a:p>
            <a:r>
              <a:rPr lang="en-US" dirty="0"/>
              <a:t>Explain your process for alternate format requests.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8A867-2ECB-43F6-994E-B0960A17C1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941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10A15-B29A-4755-AB1D-D0606D61E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M2</a:t>
            </a:r>
            <a:r>
              <a:rPr lang="en-US" dirty="0"/>
              <a:t>: Types of Alt Format Output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ABA7F-F0D3-44BD-B1C4-0CAB91D09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Text-based PDFs</a:t>
            </a:r>
          </a:p>
          <a:p>
            <a:r>
              <a:rPr lang="en-US" sz="2000" dirty="0"/>
              <a:t>Microsoft Word documents</a:t>
            </a:r>
          </a:p>
          <a:p>
            <a:r>
              <a:rPr lang="en-US" sz="2000" dirty="0"/>
              <a:t>Microsoft Word documents with enhancements:</a:t>
            </a:r>
          </a:p>
          <a:p>
            <a:pPr lvl="1"/>
            <a:r>
              <a:rPr lang="en-US" sz="2000" dirty="0"/>
              <a:t>Images</a:t>
            </a:r>
          </a:p>
          <a:p>
            <a:pPr lvl="1"/>
            <a:r>
              <a:rPr lang="en-US" sz="2000" dirty="0" err="1"/>
              <a:t>MathType</a:t>
            </a:r>
            <a:endParaRPr lang="en-US" sz="2000" dirty="0"/>
          </a:p>
          <a:p>
            <a:r>
              <a:rPr lang="en-US" sz="2000" dirty="0"/>
              <a:t>MathML</a:t>
            </a:r>
          </a:p>
          <a:p>
            <a:r>
              <a:rPr lang="en-US" sz="2000" dirty="0"/>
              <a:t>Braille</a:t>
            </a:r>
          </a:p>
          <a:p>
            <a:r>
              <a:rPr lang="en-US" sz="2000" dirty="0"/>
              <a:t>Tactile Graphics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936F1-148E-4EAD-BFAB-F30F31370B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3214057"/>
      </p:ext>
    </p:extLst>
  </p:cSld>
  <p:clrMapOvr>
    <a:masterClrMapping/>
  </p:clrMapOvr>
</p:sld>
</file>

<file path=ppt/theme/theme1.xml><?xml version="1.0" encoding="utf-8"?>
<a:theme xmlns:a="http://schemas.openxmlformats.org/drawingml/2006/main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1389</Words>
  <Application>Microsoft Office PowerPoint</Application>
  <PresentationFormat>On-screen Show (16:9)</PresentationFormat>
  <Paragraphs>248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Montserrat Light</vt:lpstr>
      <vt:lpstr>Symbol</vt:lpstr>
      <vt:lpstr>Montserrat</vt:lpstr>
      <vt:lpstr>Arial</vt:lpstr>
      <vt:lpstr>Calibri</vt:lpstr>
      <vt:lpstr>Times New Roman</vt:lpstr>
      <vt:lpstr>Nicholas template</vt:lpstr>
      <vt:lpstr>Alternate Format Intensive: Alternate Format Production From Student Request to Delivery of Materials</vt:lpstr>
      <vt:lpstr>Susan Kelmer</vt:lpstr>
      <vt:lpstr>Today’s Agenda</vt:lpstr>
      <vt:lpstr>Module 1 - Introduction</vt:lpstr>
      <vt:lpstr>What We Are, What We Do</vt:lpstr>
      <vt:lpstr>Module 2 Admin Process –Determining Student Needs</vt:lpstr>
      <vt:lpstr>M2: Who Receives Alternate Format?</vt:lpstr>
      <vt:lpstr>M2: Student Consult/Intake</vt:lpstr>
      <vt:lpstr>M2: Types of Alt Format Output</vt:lpstr>
      <vt:lpstr>M2: How Students Can Request</vt:lpstr>
      <vt:lpstr>M2: Information Needed From Student</vt:lpstr>
      <vt:lpstr>M2: Production Timeline for Books</vt:lpstr>
      <vt:lpstr>Module 3: Admin Process – Locating Publisher Information and Acquiring Files</vt:lpstr>
      <vt:lpstr>M3: Researching Requested Books</vt:lpstr>
      <vt:lpstr>M3: Acquiring Electronic Text</vt:lpstr>
      <vt:lpstr>M3: Acquiring Electronic Text Cont.</vt:lpstr>
      <vt:lpstr>M3: When You Can’t Get Files</vt:lpstr>
      <vt:lpstr>Module 4: Admin Process - Tracking</vt:lpstr>
      <vt:lpstr>M4: Tracking of Requests</vt:lpstr>
      <vt:lpstr>M4: Tracking of Requests cont.</vt:lpstr>
      <vt:lpstr>M4: Assigning Files</vt:lpstr>
      <vt:lpstr>M4: After Files Are Produced/Processed</vt:lpstr>
      <vt:lpstr>Module 5: Admin Process: Non-Textbook Materials</vt:lpstr>
      <vt:lpstr>M5: Non-Textbook Requests</vt:lpstr>
      <vt:lpstr>M6: Production Process - Introduction</vt:lpstr>
      <vt:lpstr>M6: What Will Be Produced?</vt:lpstr>
      <vt:lpstr>M6: What Format to Produce?</vt:lpstr>
      <vt:lpstr>Module 7: Production Process – Adobe PDF Processing</vt:lpstr>
      <vt:lpstr>M7: Adobe PDF Processing</vt:lpstr>
      <vt:lpstr>Module 8: Production Process – Converting PDF to Word/Remediating Word Files</vt:lpstr>
      <vt:lpstr>M8: Production Process – Why and How</vt:lpstr>
      <vt:lpstr>M8: Production Process – Editing in Word</vt:lpstr>
      <vt:lpstr>M8: Production Process - Graphics</vt:lpstr>
      <vt:lpstr>M8: Production Process – Remediation of Bookshare Files</vt:lpstr>
      <vt:lpstr>M8: Production Process - MathType</vt:lpstr>
      <vt:lpstr>Module 9: Production Process – Other Outputs</vt:lpstr>
      <vt:lpstr>M9: Production Process – Other Outputs</vt:lpstr>
      <vt:lpstr>Module 10: Resources</vt:lpstr>
      <vt:lpstr>Susan Kelmer Alternate Format Production Program Manager University of Colorado Boulder susan.kelmer@colorado.edu  Location of all files from today’s presentation: http://bit.ly/AlternateFormatIntensive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Alternate Format Intensive: Alternate Format Production From Student Request to Delivery of Materials</dc:title>
  <dc:creator>smkel</dc:creator>
  <cp:lastModifiedBy>smkelmer@outlook.com</cp:lastModifiedBy>
  <cp:revision>3</cp:revision>
  <dcterms:modified xsi:type="dcterms:W3CDTF">2020-11-06T22:53:06Z</dcterms:modified>
</cp:coreProperties>
</file>