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0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2" autoAdjust="0"/>
    <p:restoredTop sz="94660"/>
  </p:normalViewPr>
  <p:slideViewPr>
    <p:cSldViewPr snapToGrid="0">
      <p:cViewPr varScale="1">
        <p:scale>
          <a:sx n="65" d="100"/>
          <a:sy n="65" d="100"/>
        </p:scale>
        <p:origin x="6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885E-6D86-4E00-8F5C-56CEA38E4EA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743F-22FF-487E-BD04-A7376B6CC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09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885E-6D86-4E00-8F5C-56CEA38E4EA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743F-22FF-487E-BD04-A7376B6CC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84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885E-6D86-4E00-8F5C-56CEA38E4EA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743F-22FF-487E-BD04-A7376B6CC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8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885E-6D86-4E00-8F5C-56CEA38E4EA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743F-22FF-487E-BD04-A7376B6CCF0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9660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885E-6D86-4E00-8F5C-56CEA38E4EA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743F-22FF-487E-BD04-A7376B6CC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78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885E-6D86-4E00-8F5C-56CEA38E4EA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743F-22FF-487E-BD04-A7376B6CC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20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885E-6D86-4E00-8F5C-56CEA38E4EA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743F-22FF-487E-BD04-A7376B6CC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09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885E-6D86-4E00-8F5C-56CEA38E4EA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743F-22FF-487E-BD04-A7376B6CC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1839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885E-6D86-4E00-8F5C-56CEA38E4EA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743F-22FF-487E-BD04-A7376B6CC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07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885E-6D86-4E00-8F5C-56CEA38E4EA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743F-22FF-487E-BD04-A7376B6CC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61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885E-6D86-4E00-8F5C-56CEA38E4EA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743F-22FF-487E-BD04-A7376B6CC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498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885E-6D86-4E00-8F5C-56CEA38E4EA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743F-22FF-487E-BD04-A7376B6CC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87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885E-6D86-4E00-8F5C-56CEA38E4EA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743F-22FF-487E-BD04-A7376B6CC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95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885E-6D86-4E00-8F5C-56CEA38E4EA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743F-22FF-487E-BD04-A7376B6CC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67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885E-6D86-4E00-8F5C-56CEA38E4EA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743F-22FF-487E-BD04-A7376B6CC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37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885E-6D86-4E00-8F5C-56CEA38E4EA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743F-22FF-487E-BD04-A7376B6CC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99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885E-6D86-4E00-8F5C-56CEA38E4EA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743F-22FF-487E-BD04-A7376B6CC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7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E4B885E-6D86-4E00-8F5C-56CEA38E4EA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4743F-22FF-487E-BD04-A7376B6CC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88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  <p:sldLayoutId id="2147483873" r:id="rId13"/>
    <p:sldLayoutId id="2147483874" r:id="rId14"/>
    <p:sldLayoutId id="2147483875" r:id="rId15"/>
    <p:sldLayoutId id="2147483876" r:id="rId16"/>
    <p:sldLayoutId id="21474838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rosoft.com/en-us/store/collections/thereadingroom" TargetMode="External"/><Relationship Id="rId2" Type="http://schemas.openxmlformats.org/officeDocument/2006/relationships/hyperlink" Target="https://blogs.windows.com/windowsexperience/2018/12/06/microsoft-edge-making-the-web-better-through-more-open-source-collaboration/#GUswZr4s14vgR4i1.9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alibre-ebook.com/downloa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Kelmer@Colorado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Publisher Sent Me An </a:t>
            </a:r>
            <a:r>
              <a:rPr lang="en-US" dirty="0" err="1" smtClean="0"/>
              <a:t>ePub</a:t>
            </a:r>
            <a:r>
              <a:rPr lang="en-US" dirty="0" smtClean="0"/>
              <a:t>.  Now What?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Susan Kelmer</a:t>
            </a:r>
          </a:p>
          <a:p>
            <a:r>
              <a:rPr lang="en-US" dirty="0" smtClean="0"/>
              <a:t>Alternate Format Production Program Manager</a:t>
            </a:r>
          </a:p>
          <a:p>
            <a:r>
              <a:rPr lang="en-US" dirty="0" smtClean="0"/>
              <a:t>University of Colorado Boulder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384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Edge Updated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Edge is going away as they move to the Chromium Browser – it has already disappeared for some as the change is rolled out.  Here </a:t>
            </a:r>
            <a:r>
              <a:rPr lang="en-US" dirty="0"/>
              <a:t>is why: </a:t>
            </a:r>
            <a:r>
              <a:rPr lang="en-US" dirty="0">
                <a:hlinkClick r:id="rId2"/>
              </a:rPr>
              <a:t>https://blogs.windows.com/windowsexperience/2018/12/06/microsoft-edge-making-the-web-better-through-more-open-source-collaboration/#</a:t>
            </a:r>
            <a:r>
              <a:rPr lang="en-US" dirty="0" smtClean="0">
                <a:hlinkClick r:id="rId2"/>
              </a:rPr>
              <a:t>GUswZr4s14vgR4i1.97</a:t>
            </a:r>
            <a:endParaRPr lang="en-US" dirty="0" smtClean="0"/>
          </a:p>
          <a:p>
            <a:r>
              <a:rPr lang="en-US" dirty="0" smtClean="0"/>
              <a:t>Microsoft has some free </a:t>
            </a:r>
            <a:r>
              <a:rPr lang="en-US" dirty="0" err="1" smtClean="0"/>
              <a:t>ePub</a:t>
            </a:r>
            <a:r>
              <a:rPr lang="en-US" dirty="0" smtClean="0"/>
              <a:t> apps in their app store.  </a:t>
            </a:r>
            <a:r>
              <a:rPr lang="en-US" dirty="0"/>
              <a:t>You can view them here: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www.microsoft.com/en-us/store/collections/thereadingroom</a:t>
            </a:r>
            <a:endParaRPr lang="en-US" dirty="0" smtClean="0"/>
          </a:p>
          <a:p>
            <a:r>
              <a:rPr lang="en-US" dirty="0" smtClean="0"/>
              <a:t>DISCLAIMER: I have not tested or investigated any of these options and cannot offer suggestions/recommendations at this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210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ePub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471027"/>
            <a:ext cx="8946541" cy="4195481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ePub</a:t>
            </a:r>
            <a:r>
              <a:rPr lang="en-US" dirty="0" smtClean="0"/>
              <a:t> is one of many formats we may be getting as files when we request from a publisher.</a:t>
            </a:r>
          </a:p>
          <a:p>
            <a:r>
              <a:rPr lang="en-US" dirty="0" smtClean="0"/>
              <a:t>Some publishers are moving to </a:t>
            </a:r>
            <a:r>
              <a:rPr lang="en-US" dirty="0" err="1" smtClean="0"/>
              <a:t>ePub</a:t>
            </a:r>
            <a:r>
              <a:rPr lang="en-US" dirty="0"/>
              <a:t> </a:t>
            </a:r>
            <a:r>
              <a:rPr lang="en-US" dirty="0" smtClean="0"/>
              <a:t>to answer the demand for more accessible online/digital materials. Since publishers tend to test their “accessible” materials, the assumption is that if a screen reader can read it, then it must be good for everyone.</a:t>
            </a:r>
          </a:p>
          <a:p>
            <a:r>
              <a:rPr lang="en-US" dirty="0" err="1" smtClean="0"/>
              <a:t>Epubs</a:t>
            </a:r>
            <a:r>
              <a:rPr lang="en-US" dirty="0" smtClean="0"/>
              <a:t> are cross-platform, working on Windows, Mac, Android, and iOS, making them great for on-the-go reading.</a:t>
            </a:r>
          </a:p>
          <a:p>
            <a:r>
              <a:rPr lang="en-US" dirty="0" smtClean="0"/>
              <a:t>Various </a:t>
            </a:r>
            <a:r>
              <a:rPr lang="en-US" dirty="0" err="1" smtClean="0"/>
              <a:t>eReaders</a:t>
            </a:r>
            <a:r>
              <a:rPr lang="en-US" dirty="0" smtClean="0"/>
              <a:t> are using </a:t>
            </a:r>
            <a:r>
              <a:rPr lang="en-US" dirty="0" err="1" smtClean="0"/>
              <a:t>ePubs</a:t>
            </a:r>
            <a:r>
              <a:rPr lang="en-US" dirty="0" smtClean="0"/>
              <a:t> as their standard – Amazon Kindle, Kobo, Nook.</a:t>
            </a:r>
          </a:p>
          <a:p>
            <a:r>
              <a:rPr lang="en-US" dirty="0" err="1" smtClean="0"/>
              <a:t>ePubs</a:t>
            </a:r>
            <a:r>
              <a:rPr lang="en-US" dirty="0" smtClean="0"/>
              <a:t> are valuable for all these different types because they can re-flow text depending on the app/program or device being used.</a:t>
            </a:r>
          </a:p>
          <a:p>
            <a:r>
              <a:rPr lang="en-US" dirty="0" err="1" smtClean="0"/>
              <a:t>ePubs</a:t>
            </a:r>
            <a:r>
              <a:rPr lang="en-US" dirty="0" smtClean="0"/>
              <a:t> work very well with </a:t>
            </a:r>
            <a:r>
              <a:rPr lang="en-US" dirty="0" err="1" smtClean="0"/>
              <a:t>screenreaders</a:t>
            </a:r>
            <a:r>
              <a:rPr lang="en-US" dirty="0" smtClean="0"/>
              <a:t>, which was their original purpose. Blind users love them.</a:t>
            </a:r>
          </a:p>
          <a:p>
            <a:r>
              <a:rPr lang="en-US" dirty="0" smtClean="0"/>
              <a:t>If an appropriate reader can be found, there is no remediation needed for an </a:t>
            </a:r>
            <a:r>
              <a:rPr lang="en-US" dirty="0" err="1" smtClean="0"/>
              <a:t>ePub</a:t>
            </a:r>
            <a:r>
              <a:rPr lang="en-US" dirty="0" smtClean="0"/>
              <a:t> like there might be for a PDF.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327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Great, They Sound Perfect! (Not So Fast, Buster…)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really unattractive sometimes, especially if there are pictures, graphics, side-bar text, etc.</a:t>
            </a:r>
          </a:p>
          <a:p>
            <a:r>
              <a:rPr lang="en-US" dirty="0" smtClean="0"/>
              <a:t>Mainstream Text-to-Speech Readers are not able to handle them effectively or efficiently (Kurzweil, </a:t>
            </a:r>
            <a:r>
              <a:rPr lang="en-US" dirty="0" err="1" smtClean="0"/>
              <a:t>Texthelp</a:t>
            </a:r>
            <a:r>
              <a:rPr lang="en-US" dirty="0" smtClean="0"/>
              <a:t>).</a:t>
            </a:r>
          </a:p>
          <a:p>
            <a:r>
              <a:rPr lang="en-US" dirty="0" smtClean="0"/>
              <a:t>Limited results for read-out-loud functionality on all platforms.</a:t>
            </a:r>
          </a:p>
          <a:p>
            <a:r>
              <a:rPr lang="en-US" dirty="0" smtClean="0"/>
              <a:t>They are missing some traditional elements, like page numbering, indexes with page numbers, etc., making citing work very difficult.</a:t>
            </a:r>
          </a:p>
          <a:p>
            <a:r>
              <a:rPr lang="en-US" dirty="0" smtClean="0"/>
              <a:t>They often do not look anything like the print book that the student is used to using.</a:t>
            </a:r>
          </a:p>
          <a:p>
            <a:r>
              <a:rPr lang="en-US" dirty="0" smtClean="0"/>
              <a:t>Math content such as MathML is not rendered properly in </a:t>
            </a:r>
            <a:r>
              <a:rPr lang="en-US" dirty="0" err="1" smtClean="0"/>
              <a:t>ePub</a:t>
            </a:r>
            <a:r>
              <a:rPr lang="en-US" dirty="0" smtClean="0"/>
              <a:t> and can present a barrier.</a:t>
            </a:r>
          </a:p>
        </p:txBody>
      </p:sp>
    </p:spTree>
    <p:extLst>
      <p:ext uri="{BB962C8B-B14F-4D97-AF65-F5344CB8AC3E}">
        <p14:creationId xmlns:p14="http://schemas.microsoft.com/office/powerpoint/2010/main" val="2241749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Programs Will Read an </a:t>
            </a:r>
            <a:r>
              <a:rPr lang="en-US" dirty="0" err="1" smtClean="0"/>
              <a:t>ePub</a:t>
            </a:r>
            <a:r>
              <a:rPr lang="en-US" dirty="0" smtClean="0"/>
              <a:t> Out Loud?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Unfortunately, Kurzweil does not handle </a:t>
            </a:r>
            <a:r>
              <a:rPr lang="en-US" dirty="0" err="1" smtClean="0"/>
              <a:t>ePubs</a:t>
            </a:r>
            <a:r>
              <a:rPr lang="en-US" dirty="0" smtClean="0"/>
              <a:t> well – while it will sometimes open the file, it takes a long time to do so and has no navigation. It does work somewhat with the “Read the Web” plugin and Vital Source books.</a:t>
            </a:r>
          </a:p>
          <a:p>
            <a:r>
              <a:rPr lang="en-US" dirty="0" err="1" smtClean="0"/>
              <a:t>TextHelp</a:t>
            </a:r>
            <a:r>
              <a:rPr lang="en-US" dirty="0" smtClean="0"/>
              <a:t> (Read and Write) can open, navigate, and read </a:t>
            </a:r>
            <a:r>
              <a:rPr lang="en-US" dirty="0" err="1" smtClean="0"/>
              <a:t>ePubs</a:t>
            </a:r>
            <a:r>
              <a:rPr lang="en-US" dirty="0" smtClean="0"/>
              <a:t>, but it is a bit clunky and has difficulty with images or parsing the supplementary information with the basic html file inside the </a:t>
            </a:r>
            <a:r>
              <a:rPr lang="en-US" dirty="0" err="1" smtClean="0"/>
              <a:t>ePub</a:t>
            </a:r>
            <a:r>
              <a:rPr lang="en-US" dirty="0" smtClean="0"/>
              <a:t>.</a:t>
            </a:r>
          </a:p>
          <a:p>
            <a:r>
              <a:rPr lang="en-US" dirty="0" smtClean="0"/>
              <a:t>Windows</a:t>
            </a:r>
          </a:p>
          <a:p>
            <a:pPr lvl="1"/>
            <a:r>
              <a:rPr lang="en-US" strike="sngStrike" dirty="0" smtClean="0"/>
              <a:t>Microsoft Edge with Microsoft Narrator (highlights as it reads, has a choice of three voices with adjustable speed</a:t>
            </a:r>
            <a:r>
              <a:rPr lang="en-US" strike="sngStrike" dirty="0" smtClean="0"/>
              <a:t>). </a:t>
            </a:r>
            <a:r>
              <a:rPr lang="en-US" dirty="0"/>
              <a:t> </a:t>
            </a:r>
            <a:r>
              <a:rPr lang="en-US" dirty="0" smtClean="0"/>
              <a:t>(PLEASE READ LAST SLIDE FOR ADDITIONAL INFORMATIOIN ABOUT  MICROSOFT AND EDGE)</a:t>
            </a:r>
            <a:endParaRPr lang="en-US" strike="sngStrike" dirty="0" smtClean="0"/>
          </a:p>
          <a:p>
            <a:pPr lvl="1"/>
            <a:r>
              <a:rPr lang="en-US" dirty="0" err="1" smtClean="0"/>
              <a:t>ReadAloud</a:t>
            </a:r>
            <a:r>
              <a:rPr lang="en-US" dirty="0" smtClean="0"/>
              <a:t> from Microsoft (highlights each sentence as it reads, has a choice of three voices with adjustable speed).</a:t>
            </a:r>
          </a:p>
          <a:p>
            <a:r>
              <a:rPr lang="en-US" dirty="0" smtClean="0"/>
              <a:t>Mac</a:t>
            </a:r>
          </a:p>
          <a:p>
            <a:pPr lvl="1"/>
            <a:r>
              <a:rPr lang="en-US" dirty="0" err="1" smtClean="0"/>
              <a:t>iBooks</a:t>
            </a:r>
            <a:r>
              <a:rPr lang="en-US" dirty="0" smtClean="0"/>
              <a:t> (does not highlight when it reads)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753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Apps Will Read an </a:t>
            </a:r>
            <a:r>
              <a:rPr lang="en-US" dirty="0" err="1" smtClean="0"/>
              <a:t>ePub</a:t>
            </a:r>
            <a:r>
              <a:rPr lang="en-US" dirty="0" smtClean="0"/>
              <a:t> Out Loud?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Voice Dream Reader (highlights as it reads, wide selection of voices)</a:t>
            </a:r>
          </a:p>
          <a:p>
            <a:r>
              <a:rPr lang="en-US" sz="2800" dirty="0" smtClean="0"/>
              <a:t>Safari with Voiceover (does not highlight when it reads)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879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Bottom Line…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Blind readers will use </a:t>
            </a:r>
            <a:r>
              <a:rPr lang="en-US" dirty="0" err="1" smtClean="0"/>
              <a:t>ePubs</a:t>
            </a:r>
            <a:r>
              <a:rPr lang="en-US" dirty="0" smtClean="0"/>
              <a:t> and in fact, sometimes prefer them because Screen Readers can navigate them well.</a:t>
            </a:r>
          </a:p>
          <a:p>
            <a:r>
              <a:rPr lang="en-US" dirty="0" smtClean="0"/>
              <a:t>Sighted students give them mixed reviews.  For pleasure reading, </a:t>
            </a:r>
            <a:r>
              <a:rPr lang="en-US" dirty="0" err="1" smtClean="0"/>
              <a:t>ePubs</a:t>
            </a:r>
            <a:r>
              <a:rPr lang="en-US" dirty="0" smtClean="0"/>
              <a:t> are fine, but for textbook reading it is not as effective.</a:t>
            </a:r>
          </a:p>
          <a:p>
            <a:r>
              <a:rPr lang="en-US" dirty="0" smtClean="0"/>
              <a:t>Text-to-speech options for sighted students are limited, and many features they are used to aren’t available.</a:t>
            </a:r>
          </a:p>
          <a:p>
            <a:r>
              <a:rPr lang="en-US" dirty="0" smtClean="0"/>
              <a:t>Sighted students need to learn yet another app or program to read files out loud, when they may already have a mainstream text-to-speech program they’d like to use instead. (creates a barrier)</a:t>
            </a:r>
          </a:p>
        </p:txBody>
      </p:sp>
    </p:spTree>
    <p:extLst>
      <p:ext uri="{BB962C8B-B14F-4D97-AF65-F5344CB8AC3E}">
        <p14:creationId xmlns:p14="http://schemas.microsoft.com/office/powerpoint/2010/main" val="1306767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What Are My Options?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back to the publisher and ask for a different format (good luck with that).</a:t>
            </a:r>
          </a:p>
          <a:p>
            <a:r>
              <a:rPr lang="en-US" dirty="0"/>
              <a:t>Teach your students how to navigate </a:t>
            </a:r>
            <a:r>
              <a:rPr lang="en-US" dirty="0" err="1"/>
              <a:t>ePubs</a:t>
            </a:r>
            <a:r>
              <a:rPr lang="en-US" dirty="0"/>
              <a:t> using different software. (tread carefully!)</a:t>
            </a:r>
          </a:p>
          <a:p>
            <a:r>
              <a:rPr lang="en-US" dirty="0" smtClean="0"/>
              <a:t>Turn the </a:t>
            </a:r>
            <a:r>
              <a:rPr lang="en-US" dirty="0" err="1" smtClean="0"/>
              <a:t>ePub</a:t>
            </a:r>
            <a:r>
              <a:rPr lang="en-US" dirty="0" smtClean="0"/>
              <a:t> into something else. (well, we’ve been here before, right?)</a:t>
            </a:r>
          </a:p>
        </p:txBody>
      </p:sp>
    </p:spTree>
    <p:extLst>
      <p:ext uri="{BB962C8B-B14F-4D97-AF65-F5344CB8AC3E}">
        <p14:creationId xmlns:p14="http://schemas.microsoft.com/office/powerpoint/2010/main" val="3082790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an </a:t>
            </a:r>
            <a:r>
              <a:rPr lang="en-US" dirty="0" err="1" smtClean="0"/>
              <a:t>ePub</a:t>
            </a:r>
            <a:r>
              <a:rPr lang="en-US" dirty="0" smtClean="0"/>
              <a:t> to Something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Calibre</a:t>
            </a:r>
            <a:endParaRPr lang="en-US" dirty="0" smtClean="0"/>
          </a:p>
          <a:p>
            <a:pPr lvl="1"/>
            <a:r>
              <a:rPr lang="en-US" dirty="0" smtClean="0"/>
              <a:t>Can convert the </a:t>
            </a:r>
            <a:r>
              <a:rPr lang="en-US" dirty="0" err="1" smtClean="0"/>
              <a:t>ePub</a:t>
            </a:r>
            <a:r>
              <a:rPr lang="en-US" dirty="0" smtClean="0"/>
              <a:t> to a PDF (or several other formats)</a:t>
            </a:r>
          </a:p>
          <a:p>
            <a:pPr lvl="1"/>
            <a:r>
              <a:rPr lang="en-US" dirty="0" smtClean="0"/>
              <a:t>You can then break the PDF into chapters.</a:t>
            </a:r>
          </a:p>
          <a:p>
            <a:pPr lvl="1"/>
            <a:r>
              <a:rPr lang="en-US" dirty="0" smtClean="0"/>
              <a:t>Student can use the resulting files with their mainstream text-to-speech reader.</a:t>
            </a:r>
          </a:p>
          <a:p>
            <a:pPr lvl="1"/>
            <a:r>
              <a:rPr lang="en-US" dirty="0" smtClean="0"/>
              <a:t>Download </a:t>
            </a:r>
            <a:r>
              <a:rPr lang="en-US" dirty="0" err="1" smtClean="0"/>
              <a:t>Calibre</a:t>
            </a:r>
            <a:r>
              <a:rPr lang="en-US" dirty="0"/>
              <a:t> at: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calibre-ebook.com/download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8852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You! </a:t>
            </a:r>
            <a:br>
              <a:rPr lang="en-US" dirty="0" smtClean="0"/>
            </a:br>
            <a:r>
              <a:rPr lang="en-US" dirty="0" smtClean="0"/>
              <a:t>Please fill our your evaluation!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Susan Kelmer</a:t>
            </a:r>
          </a:p>
          <a:p>
            <a:pPr marL="0" indent="0" algn="ctr">
              <a:buNone/>
            </a:pPr>
            <a:r>
              <a:rPr lang="en-US" dirty="0" smtClean="0"/>
              <a:t>Alternate Format Production Program Manager</a:t>
            </a:r>
          </a:p>
          <a:p>
            <a:pPr marL="0" indent="0" algn="ctr">
              <a:buNone/>
            </a:pPr>
            <a:r>
              <a:rPr lang="en-US" dirty="0" smtClean="0"/>
              <a:t>University of Colorado Boulder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Susan.Kelmer@Colorado.edu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303-735-4836</a:t>
            </a:r>
          </a:p>
        </p:txBody>
      </p:sp>
    </p:spTree>
    <p:extLst>
      <p:ext uri="{BB962C8B-B14F-4D97-AF65-F5344CB8AC3E}">
        <p14:creationId xmlns:p14="http://schemas.microsoft.com/office/powerpoint/2010/main" val="6147692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609</TotalTime>
  <Words>806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The Publisher Sent Me An ePub.  Now What?</vt:lpstr>
      <vt:lpstr>Why ePub?</vt:lpstr>
      <vt:lpstr>Great, They Sound Perfect! (Not So Fast, Buster…)</vt:lpstr>
      <vt:lpstr>What Programs Will Read an ePub Out Loud? </vt:lpstr>
      <vt:lpstr>What Apps Will Read an ePub Out Loud?</vt:lpstr>
      <vt:lpstr>The Bottom Line…</vt:lpstr>
      <vt:lpstr>So, What Are My Options?</vt:lpstr>
      <vt:lpstr>Converting an ePub to Something Else</vt:lpstr>
      <vt:lpstr>Thank You!  Please fill our your evaluation!</vt:lpstr>
      <vt:lpstr>Microsoft Edge Updated Information</vt:lpstr>
    </vt:vector>
  </TitlesOfParts>
  <Company>University of Colorado at Boulder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Publisher Sent me an ePub.  Now What?</dc:title>
  <dc:creator>Susan Kelmer</dc:creator>
  <cp:lastModifiedBy>Susan Kelmer</cp:lastModifiedBy>
  <cp:revision>13</cp:revision>
  <dcterms:created xsi:type="dcterms:W3CDTF">2019-11-20T03:30:32Z</dcterms:created>
  <dcterms:modified xsi:type="dcterms:W3CDTF">2019-11-21T15:14:03Z</dcterms:modified>
</cp:coreProperties>
</file>