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 id="2147483693" r:id="rId2"/>
    <p:sldMasterId id="2147483694" r:id="rId3"/>
    <p:sldMasterId id="2147483695" r:id="rId4"/>
  </p:sldMasterIdLst>
  <p:notesMasterIdLst>
    <p:notesMasterId r:id="rId9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378" r:id="rId24"/>
    <p:sldId id="379" r:id="rId25"/>
    <p:sldId id="327" r:id="rId26"/>
    <p:sldId id="324" r:id="rId27"/>
    <p:sldId id="325" r:id="rId28"/>
    <p:sldId id="32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317" r:id="rId44"/>
    <p:sldId id="318" r:id="rId45"/>
    <p:sldId id="319" r:id="rId46"/>
    <p:sldId id="320" r:id="rId47"/>
    <p:sldId id="321" r:id="rId48"/>
    <p:sldId id="322" r:id="rId49"/>
    <p:sldId id="291" r:id="rId50"/>
    <p:sldId id="292" r:id="rId51"/>
    <p:sldId id="293" r:id="rId52"/>
    <p:sldId id="294" r:id="rId53"/>
    <p:sldId id="295" r:id="rId54"/>
    <p:sldId id="296" r:id="rId55"/>
    <p:sldId id="297" r:id="rId56"/>
    <p:sldId id="323" r:id="rId57"/>
    <p:sldId id="299" r:id="rId58"/>
    <p:sldId id="300" r:id="rId59"/>
    <p:sldId id="301" r:id="rId60"/>
    <p:sldId id="302" r:id="rId61"/>
    <p:sldId id="303" r:id="rId62"/>
    <p:sldId id="304" r:id="rId63"/>
    <p:sldId id="305" r:id="rId64"/>
    <p:sldId id="306" r:id="rId65"/>
    <p:sldId id="307" r:id="rId66"/>
    <p:sldId id="308" r:id="rId67"/>
    <p:sldId id="309" r:id="rId68"/>
    <p:sldId id="311" r:id="rId69"/>
    <p:sldId id="312" r:id="rId70"/>
    <p:sldId id="313" r:id="rId71"/>
    <p:sldId id="314" r:id="rId72"/>
    <p:sldId id="315" r:id="rId73"/>
    <p:sldId id="316" r:id="rId74"/>
    <p:sldId id="369" r:id="rId75"/>
    <p:sldId id="364" r:id="rId76"/>
    <p:sldId id="365" r:id="rId77"/>
    <p:sldId id="366" r:id="rId78"/>
    <p:sldId id="367" r:id="rId79"/>
    <p:sldId id="368" r:id="rId80"/>
    <p:sldId id="370" r:id="rId81"/>
    <p:sldId id="371" r:id="rId82"/>
    <p:sldId id="342" r:id="rId83"/>
    <p:sldId id="381" r:id="rId84"/>
    <p:sldId id="380" r:id="rId85"/>
    <p:sldId id="331" r:id="rId86"/>
    <p:sldId id="372" r:id="rId87"/>
    <p:sldId id="374" r:id="rId88"/>
    <p:sldId id="373" r:id="rId89"/>
    <p:sldId id="375" r:id="rId90"/>
    <p:sldId id="376" r:id="rId91"/>
    <p:sldId id="382" r:id="rId92"/>
    <p:sldId id="383" r:id="rId93"/>
  </p:sldIdLst>
  <p:sldSz cx="9144000" cy="5143500" type="screen16x9"/>
  <p:notesSz cx="6858000" cy="9144000"/>
  <p:embeddedFontLst>
    <p:embeddedFont>
      <p:font typeface="Century Schoolbook" panose="02040604050505020304" pitchFamily="18" charset="0"/>
      <p:regular r:id="rId95"/>
      <p:bold r:id="rId96"/>
      <p:italic r:id="rId97"/>
      <p:boldItalic r:id="rId98"/>
    </p:embeddedFont>
    <p:embeddedFont>
      <p:font typeface="Georgia" panose="02040502050405020303" pitchFamily="18" charset="0"/>
      <p:regular r:id="rId99"/>
      <p:bold r:id="rId100"/>
      <p:italic r:id="rId101"/>
      <p:boldItalic r:id="rId102"/>
    </p:embeddedFont>
    <p:embeddedFont>
      <p:font typeface="Trebuchet MS" panose="020B0603020202020204" pitchFamily="34" charset="0"/>
      <p:regular r:id="rId103"/>
      <p:bold r:id="rId104"/>
      <p:italic r:id="rId105"/>
      <p:boldItalic r:id="rId10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055DF3-1C21-482F-8459-06B8B8CC05A6}">
  <a:tblStyle styleId="{81055DF3-1C21-482F-8459-06B8B8CC05A6}" styleName="Table_0">
    <a:wholeTbl>
      <a:tcTxStyle b="off" i="off">
        <a:font>
          <a:latin typeface="Georgia"/>
          <a:ea typeface="Georgia"/>
          <a:cs typeface="Georg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9ED"/>
          </a:solidFill>
        </a:fill>
      </a:tcStyle>
    </a:wholeTbl>
    <a:band1H>
      <a:tcTxStyle/>
      <a:tcStyle>
        <a:tcBdr/>
        <a:fill>
          <a:solidFill>
            <a:srgbClr val="CFCFD9"/>
          </a:solidFill>
        </a:fill>
      </a:tcStyle>
    </a:band1H>
    <a:band2H>
      <a:tcTxStyle/>
      <a:tcStyle>
        <a:tcBdr/>
      </a:tcStyle>
    </a:band2H>
    <a:band1V>
      <a:tcTxStyle/>
      <a:tcStyle>
        <a:tcBdr/>
        <a:fill>
          <a:solidFill>
            <a:srgbClr val="CFCFD9"/>
          </a:solidFill>
        </a:fill>
      </a:tcStyle>
    </a:band1V>
    <a:band2V>
      <a:tcTxStyle/>
      <a:tcStyle>
        <a:tcBdr/>
      </a:tcStyle>
    </a:band2V>
    <a:lastCol>
      <a:tcTxStyle b="on" i="off">
        <a:font>
          <a:latin typeface="Georgia"/>
          <a:ea typeface="Georgia"/>
          <a:cs typeface="Georgia"/>
        </a:font>
        <a:schemeClr val="lt1"/>
      </a:tcTxStyle>
      <a:tcStyle>
        <a:tcBdr/>
        <a:fill>
          <a:solidFill>
            <a:schemeClr val="accent1"/>
          </a:solidFill>
        </a:fill>
      </a:tcStyle>
    </a:lastCol>
    <a:firstCol>
      <a:tcTxStyle b="on" i="off">
        <a:font>
          <a:latin typeface="Georgia"/>
          <a:ea typeface="Georgia"/>
          <a:cs typeface="Georgia"/>
        </a:font>
        <a:schemeClr val="lt1"/>
      </a:tcTxStyle>
      <a:tcStyle>
        <a:tcBdr/>
        <a:fill>
          <a:solidFill>
            <a:schemeClr val="accent1"/>
          </a:solidFill>
        </a:fill>
      </a:tcStyle>
    </a:firstCol>
    <a:lastRow>
      <a:tcTxStyle b="on" i="off">
        <a:font>
          <a:latin typeface="Georgia"/>
          <a:ea typeface="Georgia"/>
          <a:cs typeface="Georgi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eorgia"/>
          <a:ea typeface="Georgia"/>
          <a:cs typeface="Georgi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1" autoAdjust="0"/>
    <p:restoredTop sz="94663"/>
  </p:normalViewPr>
  <p:slideViewPr>
    <p:cSldViewPr snapToGrid="0">
      <p:cViewPr varScale="1">
        <p:scale>
          <a:sx n="91" d="100"/>
          <a:sy n="91" d="100"/>
        </p:scale>
        <p:origin x="900"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presProps" Target="presProp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font" Target="fonts/font8.fntdata"/><Relationship Id="rId110"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font" Target="fonts/font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font" Target="fonts/font6.fntdata"/><Relationship Id="rId105"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font" Target="fonts/font9.fntdata"/><Relationship Id="rId108"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font" Target="fonts/font5.fntdata"/><Relationship Id="rId101"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3.fntdata"/><Relationship Id="rId104" Type="http://schemas.openxmlformats.org/officeDocument/2006/relationships/font" Target="fonts/font10.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isabilityscoop.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u4ZoJKF_Vu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witter.com/hashtag/whydisabledpeopledropout?ref_src=twsrc%5egoogle|twcamp%5eserp|twgr%5ehashta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u4ZoJKF_Vu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astro.berkeley.edu/~echiang/rad/table.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u4ZoJKF_VuA"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journals.sagepub.com/doi/10.1177/0885728808317658"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2.ed.gov/about/offices/list/ocr/transition.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u4ZoJKF_Vu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coastalbend.edu/uploadedFiles/CBC/Content/Student_Services/Counseling/Student%20Disability%20Script(1).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youtube.com/watch?v=u4ZoJKF_VuA"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u4ZoJKF_Vu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u4ZoJKF_VuA"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youtube.com/watch?v=u4ZoJKF_VuA"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ls.gov/opub/ted/2015/people-with-a-disability-less-likely-to-have-completed-a-bachelors-degree.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heri.ucla.edu/PDFs/pubs/briefs/HERI_ResearchBrief_Disabilities_2011_April_25v2.pdf"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3playmedia.com/2017/08/18/how-captioned-videos-help-autistic-students/"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s://www.automaticsync.com/captionsync/learn/closed-captioning-benefits/" TargetMode="External"/><Relationship Id="rId5" Type="http://schemas.openxmlformats.org/officeDocument/2006/relationships/hyperlink" Target="https://er.educause.edu/articles/2017/8/a-rising-tide-how-closed-captions-can-benefit-all-students" TargetMode="External"/><Relationship Id="rId4" Type="http://schemas.openxmlformats.org/officeDocument/2006/relationships/hyperlink" Target="https://onezero.medium.com/why-gen-z-loves-closed-captioning-ec4e44b8d02f"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avsforum.com/forum/24-digital-hi-end-projectors-3-000-usd-msrp/179753-closed-captioning-projectors.html"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avsforum.com/forum/24-digital-hi-end-projectors-3-000-usd-msrp/179753-closed-captioning-projectors.html"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adatitleiii.com/tag/closed-captioning/"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s://www.insidehighered.com/news/2019/04/08/mit-and-harvard-fail-get-out-video-captioning-court-case" TargetMode="External"/><Relationship Id="rId5" Type="http://schemas.openxmlformats.org/officeDocument/2006/relationships/hyperlink" Target="https://livingwithhearingloss.com/2016/05/10/open-captions-on-broadway/" TargetMode="External"/><Relationship Id="rId4" Type="http://schemas.openxmlformats.org/officeDocument/2006/relationships/hyperlink" Target="https://www.3playmedia.com/2015/07/23/nad-v-netflix-ada-lawsuit-requires-closed-captioning-on-streaming-video/"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3playmedia.com/2017/06/13/do-colleges-have-formal-guidelines-for-closed-captioning/"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s://www.sctechsystem.edu/downloads/web-accessibility/Case-Study-of-Five-Colleges.pdf" TargetMode="External"/><Relationship Id="rId5" Type="http://schemas.openxmlformats.org/officeDocument/2006/relationships/hyperlink" Target="https://www.3playmedia.com/2017/09/19/5-community-colleges-doing-captioning/" TargetMode="External"/><Relationship Id="rId4" Type="http://schemas.openxmlformats.org/officeDocument/2006/relationships/hyperlink" Target="https://www.3playmedia.com/2017/09/13/5-universities-doing-captioning-right/" TargetMode="External"/></Relationships>
</file>

<file path=ppt/notesSlides/_rels/notesSlide56.xml.rels><?xml version="1.0" encoding="UTF-8" standalone="yes"?>
<Relationships xmlns="http://schemas.openxmlformats.org/package/2006/relationships"><Relationship Id="rId3" Type="http://schemas.openxmlformats.org/officeDocument/2006/relationships/hyperlink" Target="mailto:abs13@stmarys-ca.edu"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youtube.com/watch?v=u4ZoJKF_VuA"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cogitatiopress.com/socialinclusion/article/view/1643/1643"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ls.gov/opub/ted/2015/people-with-a-disability-less-likely-to-have-completed-a-bachelors-degree.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nytimes.com/2018/12/27/opinion/disability-rights-employment.html"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youtube.com/watch?v=u4ZoJKF_VuA"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www.livecaptionapp.com/"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youtube.com/watch?v=u4ZoJKF_VuA"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universities-colleges-schools.com/the-advantages-of-e-textbooks"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erebralpalsy.org/about-cerebral-palsy/cos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youtube.com/watch?v=u4ZoJKF_VuA"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citl.indiana.edu/teaching-resources/assessing-student-learning/alternatives-traditional-exams-papers/"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youtube.com/watch?v=u4ZoJKF_VuA"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www.youtube.com/watch?v=u4ZoJKF_VuA"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41f2d58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41f2d58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name is Auston Stamm and I am the Coordinator of Accessibility and Assistive Technology for Student Disability Services.</a:t>
            </a:r>
            <a:endParaRPr/>
          </a:p>
          <a:p>
            <a:pPr marL="0" lvl="0" indent="0" algn="l" rtl="0">
              <a:spcBef>
                <a:spcPts val="0"/>
              </a:spcBef>
              <a:spcAft>
                <a:spcPts val="0"/>
              </a:spcAft>
              <a:buNone/>
            </a:pPr>
            <a:endParaRPr/>
          </a:p>
          <a:p>
            <a:pPr marL="0" lvl="0" indent="0" algn="l" rtl="0">
              <a:spcBef>
                <a:spcPts val="0"/>
              </a:spcBef>
              <a:spcAft>
                <a:spcPts val="0"/>
              </a:spcAft>
              <a:buNone/>
            </a:pPr>
            <a:r>
              <a:rPr lang="en"/>
              <a:t>I also have mild cerebral palsy and ADHD. Having grown up with a disability I want to shed some light on students with disabilities and how to make the classroom environment more inclusive and accessible for everyone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7447839b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7447839b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7447839b7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7447839b7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consider attending SDS events! </a:t>
            </a:r>
            <a:endParaRPr/>
          </a:p>
          <a:p>
            <a:pPr marL="0" lvl="0" indent="0" algn="l" rtl="0">
              <a:spcBef>
                <a:spcPts val="0"/>
              </a:spcBef>
              <a:spcAft>
                <a:spcPts val="0"/>
              </a:spcAft>
              <a:buNone/>
            </a:pPr>
            <a:endParaRPr/>
          </a:p>
          <a:p>
            <a:pPr marL="0" lvl="0" indent="0" algn="l" rtl="0">
              <a:spcBef>
                <a:spcPts val="0"/>
              </a:spcBef>
              <a:spcAft>
                <a:spcPts val="0"/>
              </a:spcAft>
              <a:buNone/>
            </a:pPr>
            <a:r>
              <a:rPr lang="en"/>
              <a:t>Disability News Resource: </a:t>
            </a:r>
            <a:r>
              <a:rPr lang="en" u="sng">
                <a:solidFill>
                  <a:schemeClr val="hlink"/>
                </a:solidFill>
                <a:hlinkClick r:id="rId3"/>
              </a:rPr>
              <a:t>https://www.disabilityscoop.com/</a:t>
            </a:r>
            <a:r>
              <a:rPr lang="en" b="1"/>
              <a:t> </a:t>
            </a:r>
            <a:endParaRPr b="1"/>
          </a:p>
          <a:p>
            <a:pPr marL="0" lvl="0" indent="0" algn="l" rtl="0">
              <a:spcBef>
                <a:spcPts val="0"/>
              </a:spcBef>
              <a:spcAft>
                <a:spcPts val="0"/>
              </a:spcAft>
              <a:buNone/>
            </a:pP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479850746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479850746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I’m going to start with Why today. I believe if you know the why you will be more intrinsically motivated to learn about the how and what. </a:t>
            </a:r>
            <a:endParaRPr/>
          </a:p>
          <a:p>
            <a:pPr marL="0" lvl="0" indent="0" algn="l" rtl="0">
              <a:spcBef>
                <a:spcPts val="0"/>
              </a:spcBef>
              <a:spcAft>
                <a:spcPts val="0"/>
              </a:spcAft>
              <a:buNone/>
            </a:pPr>
            <a:r>
              <a:rPr lang="en"/>
              <a:t>You may be thinking why empowerment? Empowerment is about the process of gaining confidence and strength in controlling one’s life. We want to give our students the tools to pursue what is meaningful to them. I am going to take some time to focus on wny empowering students with disabilities is important and a relevant social justice issue. I will then dive into the how and provide technology and universal design solutions for yoru classroom that can benefit all students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Simon Sinek The Power Of Why: </a:t>
            </a:r>
            <a:r>
              <a:rPr lang="en" u="sng">
                <a:solidFill>
                  <a:schemeClr val="hlink"/>
                </a:solidFill>
                <a:hlinkClick r:id="rId3"/>
              </a:rPr>
              <a:t>https://www.youtube.com/watch?v=u4ZoJKF_VuA</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741f2d58b3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741f2d58b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E2E2E"/>
                </a:solidFill>
              </a:rPr>
              <a:t>The assistive technology coordinator (Me) checks each book and makes sure that it is read properly by the software. </a:t>
            </a:r>
            <a:endParaRPr sz="1200">
              <a:solidFill>
                <a:srgbClr val="2E2E2E"/>
              </a:solidFill>
            </a:endParaRPr>
          </a:p>
          <a:p>
            <a:pPr marL="0" lvl="0" indent="0" algn="l" rtl="0">
              <a:spcBef>
                <a:spcPts val="0"/>
              </a:spcBef>
              <a:spcAft>
                <a:spcPts val="0"/>
              </a:spcAft>
              <a:buNone/>
            </a:pPr>
            <a:r>
              <a:rPr lang="en" sz="1200">
                <a:solidFill>
                  <a:srgbClr val="2E2E2E"/>
                </a:solidFill>
              </a:rPr>
              <a:t>It is only for students registered with SDS who have the electronic textbook accommodation</a:t>
            </a:r>
            <a:endParaRPr sz="1200">
              <a:solidFill>
                <a:srgbClr val="2E2E2E"/>
              </a:solidFill>
            </a:endParaRPr>
          </a:p>
          <a:p>
            <a:pPr marL="0" lvl="0" indent="0" algn="l" rtl="0">
              <a:spcBef>
                <a:spcPts val="0"/>
              </a:spcBef>
              <a:spcAft>
                <a:spcPts val="0"/>
              </a:spcAft>
              <a:buNone/>
            </a:pPr>
            <a:r>
              <a:rPr lang="en" sz="1200">
                <a:solidFill>
                  <a:srgbClr val="2E2E2E"/>
                </a:solidFill>
              </a:rPr>
              <a:t>We do have a campus license for Kurzweil </a:t>
            </a:r>
            <a:endParaRPr sz="1200">
              <a:solidFill>
                <a:srgbClr val="2E2E2E"/>
              </a:solidFill>
            </a:endParaRPr>
          </a:p>
          <a:p>
            <a:pPr marL="0" lvl="0" indent="0" algn="l" rtl="0">
              <a:spcBef>
                <a:spcPts val="0"/>
              </a:spcBef>
              <a:spcAft>
                <a:spcPts val="0"/>
              </a:spcAft>
              <a:buNone/>
            </a:pPr>
            <a:r>
              <a:rPr lang="en" sz="1200">
                <a:solidFill>
                  <a:srgbClr val="2E2E2E"/>
                </a:solidFill>
              </a:rPr>
              <a:t> </a:t>
            </a:r>
            <a:endParaRPr sz="1200">
              <a:solidFill>
                <a:srgbClr val="2E2E2E"/>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741f2d58b3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741f2d58b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E2E2E"/>
                </a:solidFill>
              </a:rPr>
              <a:t>Provide your order to the bookstore ASAP</a:t>
            </a:r>
            <a:endParaRPr sz="1200">
              <a:solidFill>
                <a:srgbClr val="2E2E2E"/>
              </a:solidFill>
            </a:endParaRPr>
          </a:p>
          <a:p>
            <a:pPr marL="0" lvl="0" indent="0" algn="l" rtl="0">
              <a:spcBef>
                <a:spcPts val="0"/>
              </a:spcBef>
              <a:spcAft>
                <a:spcPts val="0"/>
              </a:spcAft>
              <a:buNone/>
            </a:pPr>
            <a:r>
              <a:rPr lang="en" sz="1200">
                <a:solidFill>
                  <a:srgbClr val="2E2E2E"/>
                </a:solidFill>
              </a:rPr>
              <a:t>Text to speech software can have difficulties reading math, old English and foreign languages</a:t>
            </a:r>
            <a:endParaRPr sz="1200">
              <a:solidFill>
                <a:srgbClr val="2E2E2E"/>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7447839b7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7447839b7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2E2E2E"/>
                </a:solidFill>
              </a:rPr>
              <a:t>Provide your order to the bookstore ASAP</a:t>
            </a:r>
            <a:endParaRPr sz="1200" dirty="0">
              <a:solidFill>
                <a:srgbClr val="2E2E2E"/>
              </a:solidFill>
            </a:endParaRPr>
          </a:p>
          <a:p>
            <a:pPr marL="0" lvl="0" indent="0" algn="l" rtl="0">
              <a:spcBef>
                <a:spcPts val="0"/>
              </a:spcBef>
              <a:spcAft>
                <a:spcPts val="0"/>
              </a:spcAft>
              <a:buNone/>
            </a:pPr>
            <a:r>
              <a:rPr lang="en" sz="1200" dirty="0">
                <a:solidFill>
                  <a:srgbClr val="2E2E2E"/>
                </a:solidFill>
              </a:rPr>
              <a:t>Text to speech software can have difficulties reading math, old English and foreign languages</a:t>
            </a:r>
            <a:endParaRPr sz="1200" dirty="0">
              <a:solidFill>
                <a:srgbClr val="2E2E2E"/>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447839b77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447839b77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helps students registered with SDS with the electronic textbook accommodation receive the book by the first day of class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7447839b7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7447839b7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Sending a Moodle message can really be helpful so students know the book is available to purchase </a:t>
            </a:r>
            <a:endParaRPr/>
          </a:p>
          <a:p>
            <a:pPr marL="0" lvl="0" indent="0" algn="l" rtl="0">
              <a:spcBef>
                <a:spcPts val="0"/>
              </a:spcBef>
              <a:spcAft>
                <a:spcPts val="0"/>
              </a:spcAft>
              <a:buNone/>
            </a:pPr>
            <a:r>
              <a:rPr lang="en"/>
              <a:t>Students like to have more notice because they want to order from other sources sometimes not just the campus bookstore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741f2d58b3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741f2d58b3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follow the directions shown in the next video</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741f2d58b3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741f2d58b3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t>
            </a:r>
            <a:r>
              <a:rPr lang="en" dirty="0" err="1"/>
              <a:t>whydisabledpeopledropout</a:t>
            </a:r>
            <a:r>
              <a:rPr lang="en" dirty="0"/>
              <a:t> Link: </a:t>
            </a:r>
            <a:r>
              <a:rPr lang="en" u="sng" dirty="0">
                <a:solidFill>
                  <a:schemeClr val="hlink"/>
                </a:solidFill>
                <a:hlinkClick r:id="rId3"/>
              </a:rPr>
              <a:t>https://twitter.com/hashtag/whydisabledpeopledropout?ref_src=twsrc%5Egoogle%7Ctwcamp%5Eserp%7Ctwgr%5Ehashtag</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741f2d58b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741f2d58b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 hope to hit home these four points</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51648bd5e1_44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51648bd5e1_44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some tweets that I found powerful</a:t>
            </a:r>
            <a:endParaRPr/>
          </a:p>
          <a:p>
            <a:pPr marL="0" lvl="0" indent="0" algn="l" rtl="0">
              <a:spcBef>
                <a:spcPts val="0"/>
              </a:spcBef>
              <a:spcAft>
                <a:spcPts val="0"/>
              </a:spcAft>
              <a:buNone/>
            </a:pPr>
            <a:r>
              <a:rPr lang="en"/>
              <a:t>It is important to consider how a non-technology ban in the classroom outs those students with disabilities who use technology. </a:t>
            </a:r>
            <a:endParaRPr/>
          </a:p>
          <a:p>
            <a:pPr marL="0" lvl="0" indent="0" algn="l" rtl="0">
              <a:spcBef>
                <a:spcPts val="0"/>
              </a:spcBef>
              <a:spcAft>
                <a:spcPts val="0"/>
              </a:spcAft>
              <a:buNone/>
            </a:pPr>
            <a:r>
              <a:rPr lang="en"/>
              <a:t>You may want to consider doing periodic checks around the class to see if anyone is misusing their tech vs banning </a:t>
            </a:r>
            <a:endParaRPr/>
          </a:p>
        </p:txBody>
      </p:sp>
    </p:spTree>
    <p:extLst>
      <p:ext uri="{BB962C8B-B14F-4D97-AF65-F5344CB8AC3E}">
        <p14:creationId xmlns:p14="http://schemas.microsoft.com/office/powerpoint/2010/main" val="3917933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51648bd5e1_44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51648bd5e1_44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Accommodations are a legal right!</a:t>
            </a:r>
            <a:endParaRPr/>
          </a:p>
          <a:p>
            <a:pPr marL="0" lvl="0" indent="0" algn="l" rtl="0">
              <a:spcBef>
                <a:spcPts val="0"/>
              </a:spcBef>
              <a:spcAft>
                <a:spcPts val="0"/>
              </a:spcAft>
              <a:buNone/>
            </a:pPr>
            <a:r>
              <a:rPr lang="en"/>
              <a:t>Peers in the classroom sometimes do pass unfair judgements about students who have accommodations. It is important to make clear that accommodations are provided because of a documented disability and are not an advantage </a:t>
            </a:r>
            <a:endParaRPr/>
          </a:p>
        </p:txBody>
      </p:sp>
    </p:spTree>
    <p:extLst>
      <p:ext uri="{BB962C8B-B14F-4D97-AF65-F5344CB8AC3E}">
        <p14:creationId xmlns:p14="http://schemas.microsoft.com/office/powerpoint/2010/main" val="1299648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7447839b7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7447839b7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I’m going to start with Why today. I believe if you know the why you will be more intrinsically motivated to learn about the how and what. </a:t>
            </a:r>
            <a:endParaRPr/>
          </a:p>
          <a:p>
            <a:pPr marL="0" lvl="0" indent="0" algn="l" rtl="0">
              <a:spcBef>
                <a:spcPts val="0"/>
              </a:spcBef>
              <a:spcAft>
                <a:spcPts val="0"/>
              </a:spcAft>
              <a:buNone/>
            </a:pPr>
            <a:r>
              <a:rPr lang="en"/>
              <a:t>You may be thinking why empowerment? Empowerment is about the process of gaining confidence and strength in controlling one’s life. We want to give our students the tools to pursue what is meaningful to them. I am going to take some time to focus on wny empowering students with disabilities is important and a relevant social justice issue. I will then dive into the how and provide technology and universal design solutions for yoru classroom that can benefit all students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Simon Sinek The Power Of Why: </a:t>
            </a:r>
            <a:r>
              <a:rPr lang="en" u="sng">
                <a:solidFill>
                  <a:schemeClr val="hlink"/>
                </a:solidFill>
                <a:hlinkClick r:id="rId3"/>
              </a:rPr>
              <a:t>https://www.youtube.com/watch?v=u4ZoJKF_VuA</a:t>
            </a:r>
            <a:r>
              <a:rPr lang="en"/>
              <a:t> </a:t>
            </a:r>
            <a:endParaRPr/>
          </a:p>
        </p:txBody>
      </p:sp>
    </p:spTree>
    <p:extLst>
      <p:ext uri="{BB962C8B-B14F-4D97-AF65-F5344CB8AC3E}">
        <p14:creationId xmlns:p14="http://schemas.microsoft.com/office/powerpoint/2010/main" val="3126152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3ac9b489de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3ac9b489de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2E2E2E"/>
              </a:solidFill>
            </a:endParaRPr>
          </a:p>
        </p:txBody>
      </p:sp>
    </p:spTree>
    <p:extLst>
      <p:ext uri="{BB962C8B-B14F-4D97-AF65-F5344CB8AC3E}">
        <p14:creationId xmlns:p14="http://schemas.microsoft.com/office/powerpoint/2010/main" val="1117064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3c17147f04_2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3c17147f04_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good example of a table of contents for a course reader is below</a:t>
            </a:r>
            <a:endParaRPr/>
          </a:p>
          <a:p>
            <a:pPr marL="0" lvl="0" indent="0" algn="l" rtl="0">
              <a:spcBef>
                <a:spcPts val="0"/>
              </a:spcBef>
              <a:spcAft>
                <a:spcPts val="0"/>
              </a:spcAft>
              <a:buNone/>
            </a:pPr>
            <a:r>
              <a:rPr lang="en" u="sng">
                <a:solidFill>
                  <a:schemeClr val="hlink"/>
                </a:solidFill>
                <a:hlinkClick r:id="rId3"/>
              </a:rPr>
              <a:t>http://w.astro.berkeley.edu/~echiang/rad/table.pdf</a:t>
            </a:r>
            <a:r>
              <a:rPr lang="en"/>
              <a:t> </a:t>
            </a:r>
            <a:endParaRPr/>
          </a:p>
        </p:txBody>
      </p:sp>
    </p:spTree>
    <p:extLst>
      <p:ext uri="{BB962C8B-B14F-4D97-AF65-F5344CB8AC3E}">
        <p14:creationId xmlns:p14="http://schemas.microsoft.com/office/powerpoint/2010/main" val="4230451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3ad94c80a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3ad94c80a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possible avoid notes, underlining or poor image quality in your course reader </a:t>
            </a:r>
            <a:endParaRPr/>
          </a:p>
        </p:txBody>
      </p:sp>
    </p:spTree>
    <p:extLst>
      <p:ext uri="{BB962C8B-B14F-4D97-AF65-F5344CB8AC3E}">
        <p14:creationId xmlns:p14="http://schemas.microsoft.com/office/powerpoint/2010/main" val="1655308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7447839b7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7447839b7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I’m going to start with Why today. I believe if you know the why you will be more intrinsically motivated to learn about the how and what. </a:t>
            </a:r>
            <a:endParaRPr/>
          </a:p>
          <a:p>
            <a:pPr marL="0" lvl="0" indent="0" algn="l" rtl="0">
              <a:spcBef>
                <a:spcPts val="0"/>
              </a:spcBef>
              <a:spcAft>
                <a:spcPts val="0"/>
              </a:spcAft>
              <a:buNone/>
            </a:pPr>
            <a:r>
              <a:rPr lang="en"/>
              <a:t>You may be thinking why empowerment? Empowerment is about the process of gaining confidence and strength in controlling one’s life. We want to give our students the tools to pursue what is meaningful to them. I am going to take some time to focus on wny empowering students with disabilities is important and a relevant social justice issue. I will then dive into the how and provide technology and universal design solutions for yoru classroom that can benefit all students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Simon Sinek The Power Of Why: </a:t>
            </a:r>
            <a:r>
              <a:rPr lang="en" u="sng">
                <a:solidFill>
                  <a:schemeClr val="hlink"/>
                </a:solidFill>
                <a:hlinkClick r:id="rId3"/>
              </a:rPr>
              <a:t>https://www.youtube.com/watch?v=u4ZoJKF_VuA</a:t>
            </a:r>
            <a:r>
              <a:rPr lang="en"/>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741f2d58b3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741f2d58b3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were asked:</a:t>
            </a:r>
            <a:endParaRPr/>
          </a:p>
          <a:p>
            <a:pPr marL="0" lvl="0" indent="0" algn="l" rtl="0">
              <a:spcBef>
                <a:spcPts val="0"/>
              </a:spcBef>
              <a:spcAft>
                <a:spcPts val="0"/>
              </a:spcAft>
              <a:buNone/>
            </a:pPr>
            <a:r>
              <a:rPr lang="en"/>
              <a:t>“</a:t>
            </a:r>
            <a:r>
              <a:rPr lang="en" b="1"/>
              <a:t>What advocacy or self-determination skills do you think are absolutely essential to staying in college and getting the supports you need?”</a:t>
            </a:r>
            <a:endParaRPr/>
          </a:p>
          <a:p>
            <a:pPr marL="0" lvl="0" indent="0" algn="l" rtl="0">
              <a:spcBef>
                <a:spcPts val="0"/>
              </a:spcBef>
              <a:spcAft>
                <a:spcPts val="0"/>
              </a:spcAft>
              <a:buNone/>
            </a:pPr>
            <a:r>
              <a:rPr lang="en"/>
              <a:t>Link To Research Article: </a:t>
            </a:r>
            <a:r>
              <a:rPr lang="en" u="sng">
                <a:solidFill>
                  <a:schemeClr val="hlink"/>
                </a:solidFill>
                <a:hlinkClick r:id="rId3"/>
              </a:rPr>
              <a:t>https://journals.sagepub.com/doi/10.1177/0885728808317658</a:t>
            </a:r>
            <a:endParaRPr/>
          </a:p>
          <a:p>
            <a:pPr marL="0" lvl="0" indent="0" algn="l" rtl="0">
              <a:spcBef>
                <a:spcPts val="0"/>
              </a:spcBef>
              <a:spcAft>
                <a:spcPts val="0"/>
              </a:spcAft>
              <a:buNone/>
            </a:pPr>
            <a:r>
              <a:rPr lang="en"/>
              <a:t>A lot of students do not do all of these things. Students with disabilities are saying that these pillars are essential for success in college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741f2d58b3_0_204:notes"/>
          <p:cNvSpPr txBox="1">
            <a:spLocks noGrp="1"/>
          </p:cNvSpPr>
          <p:nvPr>
            <p:ph type="body" idx="1"/>
          </p:nvPr>
        </p:nvSpPr>
        <p:spPr>
          <a:xfrm>
            <a:off x="686108" y="4343131"/>
            <a:ext cx="5485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Our Director Julie Scaff developed this slide to highlight the differences between high school and college. The importance of refined self advocacy skills increase in college but may not be developed in high school. Also in college there are more limits on how course work can be modified. </a:t>
            </a:r>
            <a:endParaRPr dirty="0"/>
          </a:p>
          <a:p>
            <a:pPr marL="0" lvl="0" indent="0" algn="l" rtl="0">
              <a:spcBef>
                <a:spcPts val="0"/>
              </a:spcBef>
              <a:spcAft>
                <a:spcPts val="0"/>
              </a:spcAft>
              <a:buNone/>
            </a:pPr>
            <a:r>
              <a:rPr lang="en" dirty="0"/>
              <a:t>Resource That Answers Questions For Students About The Transition: </a:t>
            </a:r>
            <a:r>
              <a:rPr lang="en" u="sng" dirty="0">
                <a:solidFill>
                  <a:schemeClr val="hlink"/>
                </a:solidFill>
                <a:hlinkClick r:id="rId3"/>
              </a:rPr>
              <a:t>https://www2.ed.gov/about/offices/list/ocr/transition.html</a:t>
            </a:r>
            <a:r>
              <a:rPr lang="en" dirty="0"/>
              <a:t> </a:t>
            </a:r>
            <a:endParaRPr dirty="0"/>
          </a:p>
        </p:txBody>
      </p:sp>
      <p:sp>
        <p:nvSpPr>
          <p:cNvPr id="414" name="Google Shape;414;g741f2d58b3_0_20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741f2d58b3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741f2d58b3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SDS will be providing templates to help encourage students to talk to their professors about their accommodations and learning disability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41f2d58b3_1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41f2d58b3_1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I’m going to start with Why today. I believe if you know the why you will be more intrinsically motivated to learn about the how and what. </a:t>
            </a:r>
            <a:endParaRPr/>
          </a:p>
          <a:p>
            <a:pPr marL="0" lvl="0" indent="0" algn="l" rtl="0">
              <a:spcBef>
                <a:spcPts val="0"/>
              </a:spcBef>
              <a:spcAft>
                <a:spcPts val="0"/>
              </a:spcAft>
              <a:buNone/>
            </a:pPr>
            <a:r>
              <a:rPr lang="en"/>
              <a:t>You may be thinking why empowerment? Empowerment is about the process of gaining confidence and strength in controlling one’s life. We want to give our students the tools to pursue what is meaningful to them. I am going to take some time to focus on wny empowering students with disabilities is important and a relevant social justice issue. I will then dive into the how and provide technology and universal design solutions for yoru classroom that can benefit all students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Simon Sinek The Power Of Why: </a:t>
            </a:r>
            <a:r>
              <a:rPr lang="en" u="sng">
                <a:solidFill>
                  <a:schemeClr val="hlink"/>
                </a:solidFill>
                <a:hlinkClick r:id="rId3"/>
              </a:rPr>
              <a:t>https://www.youtube.com/watch?v=u4ZoJKF_VuA</a:t>
            </a:r>
            <a:r>
              <a:rPr lang="en"/>
              <a:t>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741f2d58b3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741f2d58b3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accommodations script students can use to practice talking with their professors </a:t>
            </a:r>
            <a:endParaRPr/>
          </a:p>
          <a:p>
            <a:pPr marL="0" lvl="0" indent="0" algn="l" rtl="0">
              <a:spcBef>
                <a:spcPts val="0"/>
              </a:spcBef>
              <a:spcAft>
                <a:spcPts val="0"/>
              </a:spcAft>
              <a:buNone/>
            </a:pPr>
            <a:endParaRPr/>
          </a:p>
          <a:p>
            <a:pPr marL="0" lvl="0" indent="0" algn="l" rtl="0">
              <a:spcBef>
                <a:spcPts val="0"/>
              </a:spcBef>
              <a:spcAft>
                <a:spcPts val="0"/>
              </a:spcAft>
              <a:buNone/>
            </a:pPr>
            <a:r>
              <a:rPr lang="en"/>
              <a:t>Link To Sample Script:</a:t>
            </a:r>
            <a:r>
              <a:rPr lang="en" u="sng">
                <a:solidFill>
                  <a:schemeClr val="hlink"/>
                </a:solidFill>
                <a:hlinkClick r:id="rId3"/>
              </a:rPr>
              <a:t>http://coastalbend.edu/uploadedFiles/CBC/Content/Student_Services/Counseling/Student%20Disability%20Script(1).pdf</a:t>
            </a:r>
            <a:r>
              <a:rPr lang="en"/>
              <a: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741f2d58b3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741f2d58b3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student has a choice whether to talk about just their accommodations or to share info on their disability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41f2d58b3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41f2d58b3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Try to talk to a student in a private place like office hours or after class</a:t>
            </a:r>
            <a:endParaRPr/>
          </a:p>
          <a:p>
            <a:pPr marL="0" lvl="0" indent="0" algn="l" rtl="0">
              <a:spcBef>
                <a:spcPts val="0"/>
              </a:spcBef>
              <a:spcAft>
                <a:spcPts val="0"/>
              </a:spcAft>
              <a:buNone/>
            </a:pPr>
            <a:r>
              <a:rPr lang="en"/>
              <a:t>I’ve had professors mention me consistently when it related to material and it made me feel awkward </a:t>
            </a:r>
            <a:endParaRPr/>
          </a:p>
          <a:p>
            <a:pPr marL="0" lvl="0" indent="0" algn="l" rtl="0">
              <a:spcBef>
                <a:spcPts val="0"/>
              </a:spcBef>
              <a:spcAft>
                <a:spcPts val="0"/>
              </a:spcAft>
              <a:buNone/>
            </a:pPr>
            <a:r>
              <a:rPr lang="en"/>
              <a:t>I’ve had a professor ask me in front of the class if I take anti-seizure medication? Don’t go into medical questions, it is not appropriate.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741f2d58b3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741f2d58b3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Maximize your use of office hours to discuss accommodations with students</a:t>
            </a:r>
            <a:endParaRPr/>
          </a:p>
          <a:p>
            <a:pPr marL="0" lvl="0" indent="0" algn="l" rtl="0">
              <a:spcBef>
                <a:spcPts val="0"/>
              </a:spcBef>
              <a:spcAft>
                <a:spcPts val="0"/>
              </a:spcAft>
              <a:buNone/>
            </a:pPr>
            <a:r>
              <a:rPr lang="en"/>
              <a:t>Always look to highlight a student’s strengths rather than weaknesses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7447839b7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7447839b7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I’m going to start with Why today. I believe if you know the why you will be more intrinsically motivated to learn about the how and what. </a:t>
            </a:r>
            <a:endParaRPr/>
          </a:p>
          <a:p>
            <a:pPr marL="0" lvl="0" indent="0" algn="l" rtl="0">
              <a:spcBef>
                <a:spcPts val="0"/>
              </a:spcBef>
              <a:spcAft>
                <a:spcPts val="0"/>
              </a:spcAft>
              <a:buNone/>
            </a:pPr>
            <a:r>
              <a:rPr lang="en"/>
              <a:t>You may be thinking why empowerment? Empowerment is about the process of gaining confidence and strength in controlling one’s life. We want to give our students the tools to pursue what is meaningful to them. I am going to take some time to focus on wny empowering students with disabilities is important and a relevant social justice issue. I will then dive into the how and provide technology and universal design solutions for yoru classroom that can benefit all students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Simon Sinek The Power Of Why: </a:t>
            </a:r>
            <a:r>
              <a:rPr lang="en" u="sng">
                <a:solidFill>
                  <a:schemeClr val="hlink"/>
                </a:solidFill>
                <a:hlinkClick r:id="rId3"/>
              </a:rPr>
              <a:t>https://www.youtube.com/watch?v=u4ZoJKF_VuA</a:t>
            </a:r>
            <a:r>
              <a:rPr lang="en"/>
              <a:t>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741f2d58b3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741f2d58b3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lot of students lose the syllabus so having it available online is very important </a:t>
            </a:r>
            <a:endParaRPr dirty="0"/>
          </a:p>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741f2d58b3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741f2d58b3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Includes all course content: Websites, Videos, Slideshows, Course Materials, Etc.</a:t>
            </a:r>
            <a:endParaRPr dirty="0"/>
          </a:p>
          <a:p>
            <a:pPr marL="0" lvl="0" indent="0" algn="l" rtl="0">
              <a:spcBef>
                <a:spcPts val="0"/>
              </a:spcBef>
              <a:spcAft>
                <a:spcPts val="0"/>
              </a:spcAft>
              <a:buNone/>
            </a:pPr>
            <a:r>
              <a:rPr lang="en" dirty="0"/>
              <a:t>Try to break down big projects into smaller steps and show when each step is due</a:t>
            </a:r>
            <a:endParaRPr dirty="0"/>
          </a:p>
          <a:p>
            <a:pPr marL="0" lvl="0" indent="0" algn="l" rtl="0">
              <a:spcBef>
                <a:spcPts val="0"/>
              </a:spcBef>
              <a:spcAft>
                <a:spcPts val="0"/>
              </a:spcAft>
              <a:buNone/>
            </a:pPr>
            <a:r>
              <a:rPr lang="en" dirty="0"/>
              <a:t>Be clear of the exact date/time an assignment is due </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741f2d58b3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741f2d58b3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741f2d58b3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741f2d58b3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741f2d58b3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741f2d58b3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6b0cb776da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6b0cb776da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I’m going to start with Why today. I believe if you know the why you will be more intrinsically motivated to learn about the how and what. </a:t>
            </a:r>
            <a:endParaRPr/>
          </a:p>
          <a:p>
            <a:pPr marL="0" lvl="0" indent="0" algn="l" rtl="0">
              <a:spcBef>
                <a:spcPts val="0"/>
              </a:spcBef>
              <a:spcAft>
                <a:spcPts val="0"/>
              </a:spcAft>
              <a:buNone/>
            </a:pPr>
            <a:r>
              <a:rPr lang="en"/>
              <a:t>You may be thinking why empowerment? Empowerment is about the process of gaining confidence and strength in controlling one’s life. We want to give our students the tools to pursue what is meaningful to them. I am going to take some time to focus on wny empowering students with disabilities is important and a relevant social justice issue. I will then dive into the how and provide technology and universal design solutions for yoru classroom that can benefit all students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Simon Sinek The Power Of Why: </a:t>
            </a:r>
            <a:r>
              <a:rPr lang="en" u="sng">
                <a:solidFill>
                  <a:schemeClr val="hlink"/>
                </a:solidFill>
                <a:hlinkClick r:id="rId3"/>
              </a:rPr>
              <a:t>https://www.youtube.com/watch?v=u4ZoJKF_VuA</a:t>
            </a:r>
            <a:r>
              <a:rPr lang="en"/>
              <a:t>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7447839b77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7447839b77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I’m going to start with Why today. I believe if you know the why you will be more intrinsically motivated to learn about the how and what. </a:t>
            </a:r>
            <a:endParaRPr/>
          </a:p>
          <a:p>
            <a:pPr marL="0" lvl="0" indent="0" algn="l" rtl="0">
              <a:spcBef>
                <a:spcPts val="0"/>
              </a:spcBef>
              <a:spcAft>
                <a:spcPts val="0"/>
              </a:spcAft>
              <a:buNone/>
            </a:pPr>
            <a:r>
              <a:rPr lang="en"/>
              <a:t>You may be thinking why empowerment? Empowerment is about the process of gaining confidence and strength in controlling one’s life. We want to give our students the tools to pursue what is meaningful to them. I am going to take some time to focus on wny empowering students with disabilities is important and a relevant social justice issue. I will then dive into the how and provide technology and universal design solutions for yoru classroom that can benefit all students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Simon Sinek The Power Of Why: </a:t>
            </a:r>
            <a:r>
              <a:rPr lang="en" u="sng">
                <a:solidFill>
                  <a:schemeClr val="hlink"/>
                </a:solidFill>
                <a:hlinkClick r:id="rId3"/>
              </a:rPr>
              <a:t>https://www.youtube.com/watch?v=u4ZoJKF_VuA</a:t>
            </a:r>
            <a:r>
              <a:rPr lang="en"/>
              <a:t>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7447839b77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7447839b77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7447839b77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7447839b77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7447839b77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7447839b77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7447839b77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7447839b77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7447839b77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7447839b77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47839b7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47839b7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I’m going to start with Why today. I believe if you know the why you will be more intrinsically motivated to learn about the how and what. </a:t>
            </a:r>
            <a:endParaRPr/>
          </a:p>
          <a:p>
            <a:pPr marL="0" lvl="0" indent="0" algn="l" rtl="0">
              <a:spcBef>
                <a:spcPts val="0"/>
              </a:spcBef>
              <a:spcAft>
                <a:spcPts val="0"/>
              </a:spcAft>
              <a:buNone/>
            </a:pPr>
            <a:r>
              <a:rPr lang="en"/>
              <a:t>You may be thinking why empowerment? Empowerment is about the process of gaining confidence and strength in controlling one’s life. We want to give our students the tools to pursue what is meaningful to them. I am going to take some time to focus on wny empowering students with disabilities is important and a relevant social justice issue. I will then dive into the how and provide technology and universal design solutions for yoru classroom that can benefit all students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Simon Sinek The Power Of Why: </a:t>
            </a:r>
            <a:r>
              <a:rPr lang="en" u="sng">
                <a:solidFill>
                  <a:schemeClr val="hlink"/>
                </a:solidFill>
                <a:hlinkClick r:id="rId3"/>
              </a:rPr>
              <a:t>https://www.youtube.com/watch?v=u4ZoJKF_VuA</a:t>
            </a:r>
            <a:r>
              <a:rPr lang="en"/>
              <a:t>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741f2d58b3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741f2d58b3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is very important to take extra time to modify your practices and policies to foster inclusion and accessibility for students. </a:t>
            </a:r>
            <a:endParaRPr/>
          </a:p>
          <a:p>
            <a:pPr marL="0" lvl="0" indent="0" algn="l" rtl="0">
              <a:spcBef>
                <a:spcPts val="0"/>
              </a:spcBef>
              <a:spcAft>
                <a:spcPts val="0"/>
              </a:spcAft>
              <a:buNone/>
            </a:pPr>
            <a:r>
              <a:rPr lang="en"/>
              <a:t>Benjamin Franklin said, “By failing to prepare, you are preparing to fail” We don’t want to fail our students and that is why it is so great that you are here to learn about accessibility</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741f2d58b3_0_286:notes"/>
          <p:cNvSpPr txBox="1">
            <a:spLocks noGrp="1"/>
          </p:cNvSpPr>
          <p:nvPr>
            <p:ph type="body" idx="1"/>
          </p:nvPr>
        </p:nvSpPr>
        <p:spPr>
          <a:xfrm>
            <a:off x="686108" y="4343131"/>
            <a:ext cx="5485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1" name="Google Shape;511;g741f2d58b3_0_286: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741f2d58b3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741f2d58b3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Occured after Civil Rights Movement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41f2d58b3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41f2d58b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Link To Education Levels Of People With And Without Disabilities: </a:t>
            </a:r>
            <a:r>
              <a:rPr lang="en" u="sng" dirty="0">
                <a:solidFill>
                  <a:schemeClr val="hlink"/>
                </a:solidFill>
                <a:hlinkClick r:id="rId3"/>
              </a:rPr>
              <a:t>https://www.bls.gov/opub/ted/2015/people-with-a-disability-less-likely-to-have-completed-a-bachelors-degree.htm</a:t>
            </a:r>
            <a:r>
              <a:rPr lang="en" dirty="0"/>
              <a:t> </a:t>
            </a:r>
            <a:endParaRPr dirty="0"/>
          </a:p>
          <a:p>
            <a:pPr marL="0" lvl="0" indent="0" algn="l" rtl="0">
              <a:spcBef>
                <a:spcPts val="0"/>
              </a:spcBef>
              <a:spcAft>
                <a:spcPts val="0"/>
              </a:spcAft>
              <a:buNone/>
            </a:pPr>
            <a:r>
              <a:rPr lang="en" dirty="0"/>
              <a:t>34.6% of people with no disability have a bachelor's degree while only 16.4% of people with a disability </a:t>
            </a:r>
            <a:endParaRPr dirty="0"/>
          </a:p>
          <a:p>
            <a:pPr marL="0" lvl="0" indent="0" algn="l" rtl="0">
              <a:spcBef>
                <a:spcPts val="0"/>
              </a:spcBef>
              <a:spcAft>
                <a:spcPts val="0"/>
              </a:spcAft>
              <a:buNone/>
            </a:pPr>
            <a:r>
              <a:rPr lang="en" dirty="0"/>
              <a:t>Interesting Journal Article On Students With Invisible Disabilities: </a:t>
            </a:r>
            <a:r>
              <a:rPr lang="en" u="sng" dirty="0">
                <a:solidFill>
                  <a:schemeClr val="hlink"/>
                </a:solidFill>
                <a:hlinkClick r:id="rId4"/>
              </a:rPr>
              <a:t>https://www.heri.ucla.edu/PDFs/pubs/briefs/HERI_ResearchBrief_Disabilities_2011_April_25v2.pdf</a:t>
            </a: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741f2d58b3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741f2d58b3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741f2d58b3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741f2d58b3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3PlayMedia Benefits Of Captioning: </a:t>
            </a:r>
            <a:r>
              <a:rPr lang="en" u="sng" dirty="0">
                <a:solidFill>
                  <a:schemeClr val="hlink"/>
                </a:solidFill>
                <a:hlinkClick r:id="rId3"/>
              </a:rPr>
              <a:t>https://www.3playmedia.com/2017/08/18/how-captioned-videos-help-autistic-students/</a:t>
            </a:r>
            <a:endParaRPr dirty="0"/>
          </a:p>
          <a:p>
            <a:pPr marL="0" lvl="0" indent="0" algn="l" rtl="0">
              <a:spcBef>
                <a:spcPts val="0"/>
              </a:spcBef>
              <a:spcAft>
                <a:spcPts val="0"/>
              </a:spcAft>
              <a:buNone/>
            </a:pPr>
            <a:r>
              <a:rPr lang="en" dirty="0"/>
              <a:t>Gen Z Loves Closed Captioning: </a:t>
            </a:r>
            <a:r>
              <a:rPr lang="en" u="sng" dirty="0">
                <a:solidFill>
                  <a:schemeClr val="hlink"/>
                </a:solidFill>
                <a:hlinkClick r:id="rId4"/>
              </a:rPr>
              <a:t>https://onezero.medium.com/why-gen-z-loves-closed-captioning-ec4e44b8d02f</a:t>
            </a:r>
            <a:r>
              <a:rPr lang="en" dirty="0"/>
              <a:t> </a:t>
            </a:r>
            <a:endParaRPr dirty="0"/>
          </a:p>
          <a:p>
            <a:pPr marL="0" lvl="0" indent="0" algn="l" rtl="0">
              <a:spcBef>
                <a:spcPts val="0"/>
              </a:spcBef>
              <a:spcAft>
                <a:spcPts val="0"/>
              </a:spcAft>
              <a:buNone/>
            </a:pPr>
            <a:r>
              <a:rPr lang="en" dirty="0"/>
              <a:t>A Rising Tide How Closed Captions Can Benefit All Students: </a:t>
            </a:r>
            <a:r>
              <a:rPr lang="en" sz="1200" u="sng" dirty="0">
                <a:solidFill>
                  <a:schemeClr val="hlink"/>
                </a:solidFill>
                <a:hlinkClick r:id="rId5"/>
              </a:rPr>
              <a:t>https://er.educause.edu/articles/2017/8/a-rising-tide-how-closed-captions-can-benefit-all-students</a:t>
            </a:r>
            <a:r>
              <a:rPr lang="en" sz="1200" dirty="0">
                <a:solidFill>
                  <a:srgbClr val="2E2E2E"/>
                </a:solidFill>
              </a:rPr>
              <a:t> </a:t>
            </a:r>
            <a:endParaRPr sz="1200" dirty="0">
              <a:solidFill>
                <a:srgbClr val="2E2E2E"/>
              </a:solidFill>
            </a:endParaRPr>
          </a:p>
          <a:p>
            <a:pPr marL="0" lvl="0" indent="0" algn="l" rtl="0">
              <a:spcBef>
                <a:spcPts val="0"/>
              </a:spcBef>
              <a:spcAft>
                <a:spcPts val="0"/>
              </a:spcAft>
              <a:buNone/>
            </a:pPr>
            <a:r>
              <a:rPr lang="en" sz="1200" dirty="0">
                <a:solidFill>
                  <a:srgbClr val="2E2E2E"/>
                </a:solidFill>
              </a:rPr>
              <a:t>Benefits Of Audio Description: </a:t>
            </a:r>
            <a:r>
              <a:rPr lang="en" sz="1200" u="sng" dirty="0">
                <a:solidFill>
                  <a:schemeClr val="hlink"/>
                </a:solidFill>
                <a:hlinkClick r:id="rId6"/>
              </a:rPr>
              <a:t>https://www.automaticsync.com/captionsync/learn/closed-captioning-benefits/</a:t>
            </a:r>
            <a:r>
              <a:rPr lang="en" sz="1200" dirty="0">
                <a:solidFill>
                  <a:srgbClr val="2E2E2E"/>
                </a:solidFill>
              </a:rPr>
              <a:t> </a:t>
            </a:r>
            <a:endParaRPr sz="1200" dirty="0">
              <a:solidFill>
                <a:srgbClr val="2E2E2E"/>
              </a:solidFill>
            </a:endParaRPr>
          </a:p>
          <a:p>
            <a:pPr marL="0" lvl="0" indent="0" algn="l" rtl="0">
              <a:spcBef>
                <a:spcPts val="0"/>
              </a:spcBef>
              <a:spcAft>
                <a:spcPts val="0"/>
              </a:spcAft>
              <a:buNone/>
            </a:pPr>
            <a:endParaRPr sz="1200" dirty="0">
              <a:solidFill>
                <a:srgbClr val="2E2E2E"/>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741f2d58b3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741f2d58b3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Closed Captioning vs Subtitles: </a:t>
            </a:r>
            <a:r>
              <a:rPr lang="en" u="sng" dirty="0">
                <a:solidFill>
                  <a:schemeClr val="hlink"/>
                </a:solidFill>
                <a:hlinkClick r:id="rId3"/>
              </a:rPr>
              <a:t>https://www.avsforum.com/forum/24-digital-hi-end-projectors-3-000-usd-msrp/179753-closed-captioning-projectors.html</a:t>
            </a:r>
            <a:r>
              <a:rPr lang="en" dirty="0"/>
              <a:t> </a:t>
            </a:r>
            <a:endParaRPr dirty="0"/>
          </a:p>
          <a:p>
            <a:pPr marL="0" lvl="0" indent="0" algn="l" rtl="0">
              <a:spcBef>
                <a:spcPts val="0"/>
              </a:spcBef>
              <a:spcAft>
                <a:spcPts val="0"/>
              </a:spcAft>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741f2d58b3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741f2d58b3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Closed Captioning vs Subtitles: </a:t>
            </a:r>
            <a:r>
              <a:rPr lang="en" u="sng">
                <a:solidFill>
                  <a:schemeClr val="hlink"/>
                </a:solidFill>
                <a:hlinkClick r:id="rId3"/>
              </a:rPr>
              <a:t>https://www.avsforum.com/forum/24-digital-hi-end-projectors-3-000-usd-msrp/179753-closed-captioning-projectors.html</a:t>
            </a:r>
            <a:r>
              <a:rPr lang="en"/>
              <a:t>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6990953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741f2d58b3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741f2d58b3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Current News Regarding Captioning: </a:t>
            </a:r>
            <a:r>
              <a:rPr lang="en" u="sng">
                <a:solidFill>
                  <a:schemeClr val="hlink"/>
                </a:solidFill>
                <a:hlinkClick r:id="rId3"/>
              </a:rPr>
              <a:t>https://www.adatitleiii.com/tag/closed-captioning/</a:t>
            </a:r>
            <a:endParaRPr/>
          </a:p>
          <a:p>
            <a:pPr marL="0" lvl="0" indent="0" algn="l" rtl="0">
              <a:spcBef>
                <a:spcPts val="0"/>
              </a:spcBef>
              <a:spcAft>
                <a:spcPts val="0"/>
              </a:spcAft>
              <a:buNone/>
            </a:pPr>
            <a:r>
              <a:rPr lang="en"/>
              <a:t>Netflix Lawsuit: </a:t>
            </a:r>
            <a:r>
              <a:rPr lang="en" u="sng">
                <a:solidFill>
                  <a:schemeClr val="hlink"/>
                </a:solidFill>
                <a:hlinkClick r:id="rId4"/>
              </a:rPr>
              <a:t>https://www.3playmedia.com/2015/07/23/nad-v-netflix-ada-lawsuit-requires-closed-captioning-on-streaming-video/</a:t>
            </a:r>
            <a:r>
              <a:rPr lang="en"/>
              <a:t> </a:t>
            </a:r>
            <a:endParaRPr/>
          </a:p>
          <a:p>
            <a:pPr marL="0" lvl="0" indent="0" algn="l" rtl="0">
              <a:spcBef>
                <a:spcPts val="0"/>
              </a:spcBef>
              <a:spcAft>
                <a:spcPts val="0"/>
              </a:spcAft>
              <a:buNone/>
            </a:pPr>
            <a:r>
              <a:rPr lang="en"/>
              <a:t>Captions For Theatrical Performances: </a:t>
            </a:r>
            <a:r>
              <a:rPr lang="en" u="sng">
                <a:solidFill>
                  <a:schemeClr val="hlink"/>
                </a:solidFill>
                <a:hlinkClick r:id="rId5"/>
              </a:rPr>
              <a:t>https://livingwithhearingloss.com/2016/05/10/open-captions-on-broadway/</a:t>
            </a:r>
            <a:endParaRPr/>
          </a:p>
          <a:p>
            <a:pPr marL="0" lvl="0" indent="0" algn="l" rtl="0">
              <a:spcBef>
                <a:spcPts val="0"/>
              </a:spcBef>
              <a:spcAft>
                <a:spcPts val="0"/>
              </a:spcAft>
              <a:buNone/>
            </a:pPr>
            <a:r>
              <a:rPr lang="en"/>
              <a:t>Harvard, MIT Captioning Lawsuit: </a:t>
            </a:r>
            <a:r>
              <a:rPr lang="en" u="sng">
                <a:solidFill>
                  <a:schemeClr val="hlink"/>
                </a:solidFill>
                <a:hlinkClick r:id="rId6"/>
              </a:rPr>
              <a:t>https://www.insidehighered.com/news/2019/04/08/mit-and-harvard-fail-get-out-video-captioning-court-case</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741f2d58b3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741f2d58b3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3PlayMedia Study On Higher EducationCaptioning Guidelines: </a:t>
            </a:r>
            <a:r>
              <a:rPr lang="en" u="sng">
                <a:solidFill>
                  <a:schemeClr val="hlink"/>
                </a:solidFill>
                <a:hlinkClick r:id="rId3"/>
              </a:rPr>
              <a:t>https://www.3playmedia.com/2017/06/13/do-colleges-have-formal-guidelines-for-closed-captioning/</a:t>
            </a:r>
            <a:endParaRPr/>
          </a:p>
          <a:p>
            <a:pPr marL="0" lvl="0" indent="0" algn="l" rtl="0">
              <a:spcBef>
                <a:spcPts val="0"/>
              </a:spcBef>
              <a:spcAft>
                <a:spcPts val="0"/>
              </a:spcAft>
              <a:buNone/>
            </a:pPr>
            <a:r>
              <a:rPr lang="en"/>
              <a:t>Universities With Captioning Resources: </a:t>
            </a:r>
            <a:r>
              <a:rPr lang="en" u="sng">
                <a:solidFill>
                  <a:schemeClr val="hlink"/>
                </a:solidFill>
                <a:hlinkClick r:id="rId4"/>
              </a:rPr>
              <a:t>https://www.3playmedia.com/2017/09/13/5-universities-doing-captioning-right/</a:t>
            </a:r>
            <a:endParaRPr/>
          </a:p>
          <a:p>
            <a:pPr marL="0" lvl="0" indent="0" algn="l" rtl="0">
              <a:spcBef>
                <a:spcPts val="0"/>
              </a:spcBef>
              <a:spcAft>
                <a:spcPts val="0"/>
              </a:spcAft>
              <a:buNone/>
            </a:pPr>
            <a:r>
              <a:rPr lang="en"/>
              <a:t>Community Colleges With Captioning Policy/Resources: </a:t>
            </a:r>
            <a:r>
              <a:rPr lang="en" u="sng">
                <a:solidFill>
                  <a:schemeClr val="hlink"/>
                </a:solidFill>
                <a:hlinkClick r:id="rId5"/>
              </a:rPr>
              <a:t>https://www.3playmedia.com/2017/09/19/5-community-colleges-doing-captioning/</a:t>
            </a:r>
            <a:endParaRPr/>
          </a:p>
          <a:p>
            <a:pPr marL="0" lvl="0" indent="0" algn="l" rtl="0">
              <a:spcBef>
                <a:spcPts val="0"/>
              </a:spcBef>
              <a:spcAft>
                <a:spcPts val="0"/>
              </a:spcAft>
              <a:buNone/>
            </a:pPr>
            <a:r>
              <a:rPr lang="en"/>
              <a:t>Case Study Of Successful College Captioning Programs: </a:t>
            </a:r>
            <a:r>
              <a:rPr lang="en" u="sng">
                <a:solidFill>
                  <a:schemeClr val="hlink"/>
                </a:solidFill>
                <a:hlinkClick r:id="rId6"/>
              </a:rPr>
              <a:t>https://www.sctechsystem.edu/downloads/web-accessibility/Case-Study-of-Five-Colleges.pdf</a:t>
            </a:r>
            <a:endParaRPr/>
          </a:p>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741f2d58b3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741f2d58b3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contact me at </a:t>
            </a:r>
            <a:r>
              <a:rPr lang="en" u="sng">
                <a:solidFill>
                  <a:schemeClr val="hlink"/>
                </a:solidFill>
                <a:hlinkClick r:id="rId3"/>
              </a:rPr>
              <a:t>abs13@stmarys-ca.edu</a:t>
            </a:r>
            <a:r>
              <a:rPr lang="en"/>
              <a:t> </a:t>
            </a:r>
            <a:endParaRPr/>
          </a:p>
          <a:p>
            <a:pPr marL="0" lvl="0" indent="0" algn="l" rtl="0">
              <a:spcBef>
                <a:spcPts val="0"/>
              </a:spcBef>
              <a:spcAft>
                <a:spcPts val="0"/>
              </a:spcAft>
              <a:buNone/>
            </a:pPr>
            <a:r>
              <a:rPr lang="en"/>
              <a:t>You want to submit your captioning requests as far in advance as possible</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741f2d58b3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741f2d58b3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 for a CC button on your video player</a:t>
            </a:r>
            <a:endParaRPr/>
          </a:p>
          <a:p>
            <a:pPr marL="0" lvl="0" indent="0" algn="l" rtl="0">
              <a:spcBef>
                <a:spcPts val="0"/>
              </a:spcBef>
              <a:spcAft>
                <a:spcPts val="0"/>
              </a:spcAft>
              <a:buNone/>
            </a:pPr>
            <a:r>
              <a:rPr lang="en"/>
              <a:t>We can make transcripts of podcasts or radio shows too</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7447839b77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7447839b77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I’m going to start with Why today. I believe if you know the why you will be more intrinsically motivated to learn about the how and what. </a:t>
            </a:r>
            <a:endParaRPr/>
          </a:p>
          <a:p>
            <a:pPr marL="0" lvl="0" indent="0" algn="l" rtl="0">
              <a:spcBef>
                <a:spcPts val="0"/>
              </a:spcBef>
              <a:spcAft>
                <a:spcPts val="0"/>
              </a:spcAft>
              <a:buNone/>
            </a:pPr>
            <a:r>
              <a:rPr lang="en"/>
              <a:t>You may be thinking why empowerment? Empowerment is about the process of gaining confidence and strength in controlling one’s life. We want to give our students the tools to pursue what is meaningful to them. I am going to take some time to focus on wny empowering students with disabilities is important and a relevant social justice issue. I will then dive into the how and provide technology and universal design solutions for yoru classroom that can benefit all students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Simon Sinek The Power Of Why: </a:t>
            </a:r>
            <a:r>
              <a:rPr lang="en" u="sng">
                <a:solidFill>
                  <a:schemeClr val="hlink"/>
                </a:solidFill>
                <a:hlinkClick r:id="rId3"/>
              </a:rPr>
              <a:t>https://www.youtube.com/watch?v=u4ZoJKF_VuA</a:t>
            </a:r>
            <a:r>
              <a:rPr lang="en"/>
              <a:t>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741f2d58b3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741f2d58b3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Journal Article On Hard Of Hearing Students Experiences &amp; Recommendations: </a:t>
            </a:r>
            <a:r>
              <a:rPr lang="en" u="sng">
                <a:solidFill>
                  <a:schemeClr val="hlink"/>
                </a:solidFill>
                <a:hlinkClick r:id="rId3"/>
              </a:rPr>
              <a:t>https://www.cogitatiopress.com/socialinclusion/article/view/1643/1643</a:t>
            </a:r>
            <a:endParaRPr sz="1200">
              <a:solidFill>
                <a:srgbClr val="2E2E2E"/>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41f2d58b3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741f2d58b3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To Employment Rates Of People With And Without Disabilities:</a:t>
            </a:r>
            <a:endParaRPr/>
          </a:p>
          <a:p>
            <a:pPr marL="0" lvl="0" indent="0" algn="l" rtl="0">
              <a:spcBef>
                <a:spcPts val="0"/>
              </a:spcBef>
              <a:spcAft>
                <a:spcPts val="0"/>
              </a:spcAft>
              <a:buNone/>
            </a:pPr>
            <a:r>
              <a:rPr lang="en" u="sng">
                <a:solidFill>
                  <a:schemeClr val="hlink"/>
                </a:solidFill>
                <a:hlinkClick r:id="rId3"/>
              </a:rPr>
              <a:t>https://www.bls.gov/opub/ted/2015/people-with-a-disability-less-likely-to-have-completed-a-bachelors-degree.htm</a:t>
            </a:r>
            <a:r>
              <a:rPr lang="en"/>
              <a:t> </a:t>
            </a:r>
            <a:endParaRPr/>
          </a:p>
          <a:p>
            <a:pPr marL="0" lvl="0" indent="0" algn="l" rtl="0">
              <a:spcBef>
                <a:spcPts val="0"/>
              </a:spcBef>
              <a:spcAft>
                <a:spcPts val="0"/>
              </a:spcAft>
              <a:buNone/>
            </a:pPr>
            <a:r>
              <a:rPr lang="en"/>
              <a:t>Harder for people with disabilities to find employment but they have a lot to offer. The third largest market is people with disabilities.</a:t>
            </a:r>
            <a:endParaRPr/>
          </a:p>
          <a:p>
            <a:pPr marL="0" lvl="0" indent="0" algn="l" rtl="0">
              <a:spcBef>
                <a:spcPts val="0"/>
              </a:spcBef>
              <a:spcAft>
                <a:spcPts val="0"/>
              </a:spcAft>
              <a:buNone/>
            </a:pPr>
            <a:r>
              <a:rPr lang="en"/>
              <a:t>NY Times Article On Benefits Of Hiring People With Disabilities: </a:t>
            </a:r>
            <a:r>
              <a:rPr lang="en" u="sng">
                <a:solidFill>
                  <a:schemeClr val="hlink"/>
                </a:solidFill>
                <a:hlinkClick r:id="rId4"/>
              </a:rPr>
              <a:t>https://www.nytimes.com/2018/12/27/opinion/disability-rights-employment.html</a:t>
            </a:r>
            <a:r>
              <a:rPr lang="en"/>
              <a:t>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7447839b77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7447839b77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7447839b77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7447839b77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7447839b77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7447839b77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I’m going to start with Why today. I believe if you know the why you will be more intrinsically motivated to learn about the how and what. </a:t>
            </a:r>
            <a:endParaRPr/>
          </a:p>
          <a:p>
            <a:pPr marL="0" lvl="0" indent="0" algn="l" rtl="0">
              <a:spcBef>
                <a:spcPts val="0"/>
              </a:spcBef>
              <a:spcAft>
                <a:spcPts val="0"/>
              </a:spcAft>
              <a:buNone/>
            </a:pPr>
            <a:r>
              <a:rPr lang="en"/>
              <a:t>You may be thinking why empowerment? Empowerment is about the process of gaining confidence and strength in controlling one’s life. We want to give our students the tools to pursue what is meaningful to them. I am going to take some time to focus on wny empowering students with disabilities is important and a relevant social justice issue. I will then dive into the how and provide technology and universal design solutions for yoru classroom that can benefit all students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Simon Sinek The Power Of Why: </a:t>
            </a:r>
            <a:r>
              <a:rPr lang="en" u="sng">
                <a:solidFill>
                  <a:schemeClr val="hlink"/>
                </a:solidFill>
                <a:hlinkClick r:id="rId3"/>
              </a:rPr>
              <a:t>https://www.youtube.com/watch?v=u4ZoJKF_VuA</a:t>
            </a:r>
            <a:r>
              <a:rPr lang="en"/>
              <a:t>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7447839b77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7447839b77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Live captioning does not meet ADA standards</a:t>
            </a:r>
            <a:endParaRPr/>
          </a:p>
          <a:p>
            <a:pPr marL="0" lvl="0" indent="0" algn="l" rtl="0">
              <a:spcBef>
                <a:spcPts val="0"/>
              </a:spcBef>
              <a:spcAft>
                <a:spcPts val="0"/>
              </a:spcAft>
              <a:buNone/>
            </a:pPr>
            <a:r>
              <a:rPr lang="en"/>
              <a:t>Live Caption App: </a:t>
            </a:r>
            <a:r>
              <a:rPr lang="en" u="sng">
                <a:solidFill>
                  <a:schemeClr val="hlink"/>
                </a:solidFill>
                <a:hlinkClick r:id="rId3"/>
              </a:rPr>
              <a:t>http://www.livecaptionapp.com/</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7447839b77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7447839b77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7447839b77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7447839b77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I’m going to start with Why today. I believe if you know the why you will be more intrinsically motivated to learn about the how and what. </a:t>
            </a:r>
            <a:endParaRPr/>
          </a:p>
          <a:p>
            <a:pPr marL="0" lvl="0" indent="0" algn="l" rtl="0">
              <a:spcBef>
                <a:spcPts val="0"/>
              </a:spcBef>
              <a:spcAft>
                <a:spcPts val="0"/>
              </a:spcAft>
              <a:buNone/>
            </a:pPr>
            <a:r>
              <a:rPr lang="en"/>
              <a:t>You may be thinking why empowerment? Empowerment is about the process of gaining confidence and strength in controlling one’s life. We want to give our students the tools to pursue what is meaningful to them. I am going to take some time to focus on wny empowering students with disabilities is important and a relevant social justice issue. I will then dive into the how and provide technology and universal design solutions for yoru classroom that can benefit all students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Simon Sinek The Power Of Why: </a:t>
            </a:r>
            <a:r>
              <a:rPr lang="en" u="sng">
                <a:solidFill>
                  <a:schemeClr val="hlink"/>
                </a:solidFill>
                <a:hlinkClick r:id="rId3"/>
              </a:rPr>
              <a:t>https://www.youtube.com/watch?v=u4ZoJKF_VuA</a:t>
            </a:r>
            <a:r>
              <a:rPr lang="en"/>
              <a:t>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7447839b77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7447839b77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2E2E2E"/>
                </a:solidFill>
              </a:rPr>
              <a:t>The main downside for students is that digital copies cannot be resold </a:t>
            </a:r>
            <a:endParaRPr sz="1200" dirty="0">
              <a:solidFill>
                <a:srgbClr val="2E2E2E"/>
              </a:solidFill>
            </a:endParaRPr>
          </a:p>
          <a:p>
            <a:pPr marL="0" lvl="0" indent="0" algn="l" rtl="0">
              <a:spcBef>
                <a:spcPts val="0"/>
              </a:spcBef>
              <a:spcAft>
                <a:spcPts val="0"/>
              </a:spcAft>
              <a:buNone/>
            </a:pPr>
            <a:r>
              <a:rPr lang="en" sz="1200" dirty="0">
                <a:solidFill>
                  <a:srgbClr val="2E2E2E"/>
                </a:solidFill>
              </a:rPr>
              <a:t>Advantages Of Digital Textbooks: </a:t>
            </a:r>
            <a:r>
              <a:rPr lang="en" sz="1200" u="sng" dirty="0">
                <a:solidFill>
                  <a:schemeClr val="hlink"/>
                </a:solidFill>
                <a:hlinkClick r:id="rId3"/>
              </a:rPr>
              <a:t>https://www.universities-colleges-schools.com/the-advantages-of-e-textbooks</a:t>
            </a:r>
            <a:r>
              <a:rPr lang="en" sz="1200" dirty="0">
                <a:solidFill>
                  <a:srgbClr val="2E2E2E"/>
                </a:solidFill>
              </a:rPr>
              <a:t> </a:t>
            </a:r>
            <a:endParaRPr sz="1200" dirty="0">
              <a:solidFill>
                <a:srgbClr val="2E2E2E"/>
              </a:solidFill>
            </a:endParaRPr>
          </a:p>
          <a:p>
            <a:pPr marL="0" lvl="0" indent="0" algn="l" rtl="0">
              <a:spcBef>
                <a:spcPts val="0"/>
              </a:spcBef>
              <a:spcAft>
                <a:spcPts val="0"/>
              </a:spcAft>
              <a:buNone/>
            </a:pPr>
            <a:r>
              <a:rPr lang="en" sz="1200" dirty="0">
                <a:solidFill>
                  <a:srgbClr val="2E2E2E"/>
                </a:solidFill>
              </a:rPr>
              <a:t>Consider choosing publishers that offer their textbooks digitally because they can benefit students </a:t>
            </a:r>
            <a:endParaRPr sz="1200" dirty="0">
              <a:solidFill>
                <a:srgbClr val="2E2E2E"/>
              </a:solidFill>
            </a:endParaRPr>
          </a:p>
          <a:p>
            <a:pPr marL="0" lvl="0" indent="0" algn="l" rtl="0">
              <a:spcBef>
                <a:spcPts val="0"/>
              </a:spcBef>
              <a:spcAft>
                <a:spcPts val="0"/>
              </a:spcAft>
              <a:buNone/>
            </a:pPr>
            <a:r>
              <a:rPr lang="en" sz="1200" dirty="0">
                <a:solidFill>
                  <a:srgbClr val="2E2E2E"/>
                </a:solidFill>
              </a:rPr>
              <a:t>Easier for students to bring to class, search textbooks, some offer text to speech functionality and additional online resources</a:t>
            </a:r>
            <a:endParaRPr sz="1200" dirty="0">
              <a:solidFill>
                <a:srgbClr val="2E2E2E"/>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7447839b77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7447839b77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2E2E2E"/>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7447839b77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7447839b77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2E2E2E"/>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7447839b77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7447839b77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41f2d58b3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741f2d58b3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Link To Study Relating To The Cost Of A Disability For A Family: </a:t>
            </a:r>
            <a:r>
              <a:rPr lang="en" u="sng" dirty="0">
                <a:solidFill>
                  <a:schemeClr val="hlink"/>
                </a:solidFill>
                <a:hlinkClick r:id="rId3"/>
              </a:rPr>
              <a:t>https://www.cerebralpalsy.org/about-cerebral-palsy/costs</a:t>
            </a:r>
            <a:r>
              <a:rPr lang="en" dirty="0"/>
              <a:t> </a:t>
            </a:r>
            <a:endParaRPr dirty="0"/>
          </a:p>
          <a:p>
            <a:pPr marL="0" lvl="0" indent="0" algn="l" rtl="0">
              <a:spcBef>
                <a:spcPts val="0"/>
              </a:spcBef>
              <a:spcAft>
                <a:spcPts val="0"/>
              </a:spcAft>
              <a:buNone/>
            </a:pPr>
            <a:r>
              <a:rPr lang="en" dirty="0"/>
              <a:t>Economic status plays a major role in outcomes for people with disabilities. </a:t>
            </a:r>
            <a:endParaRPr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7447839b77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7447839b77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7447839b77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7447839b77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I’m going to start with Why today. I believe if you know the why you will be more intrinsically motivated to learn about the how and what. </a:t>
            </a:r>
            <a:endParaRPr/>
          </a:p>
          <a:p>
            <a:pPr marL="0" lvl="0" indent="0" algn="l" rtl="0">
              <a:spcBef>
                <a:spcPts val="0"/>
              </a:spcBef>
              <a:spcAft>
                <a:spcPts val="0"/>
              </a:spcAft>
              <a:buNone/>
            </a:pPr>
            <a:r>
              <a:rPr lang="en"/>
              <a:t>You may be thinking why empowerment? Empowerment is about the process of gaining confidence and strength in controlling one’s life. We want to give our students the tools to pursue what is meaningful to them. I am going to take some time to focus on wny empowering students with disabilities is important and a relevant social justice issue. I will then dive into the how and provide technology and universal design solutions for yoru classroom that can benefit all students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Simon Sinek The Power Of Why: </a:t>
            </a:r>
            <a:r>
              <a:rPr lang="en" u="sng">
                <a:solidFill>
                  <a:schemeClr val="hlink"/>
                </a:solidFill>
                <a:hlinkClick r:id="rId3"/>
              </a:rPr>
              <a:t>https://www.youtube.com/watch?v=u4ZoJKF_VuA</a:t>
            </a:r>
            <a:r>
              <a:rPr lang="en"/>
              <a:t> </a:t>
            </a:r>
            <a:endParaRPr/>
          </a:p>
        </p:txBody>
      </p:sp>
    </p:spTree>
    <p:extLst>
      <p:ext uri="{BB962C8B-B14F-4D97-AF65-F5344CB8AC3E}">
        <p14:creationId xmlns:p14="http://schemas.microsoft.com/office/powerpoint/2010/main" val="36143767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3ad94c80af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3ad94c80af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9025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5a5b03656b_11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5a5b03656b_11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74048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3ad94c80af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3ad94c80af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Alternatives To Traditional Papers: </a:t>
            </a:r>
            <a:r>
              <a:rPr lang="en" u="sng">
                <a:solidFill>
                  <a:schemeClr val="hlink"/>
                </a:solidFill>
                <a:hlinkClick r:id="rId3"/>
              </a:rPr>
              <a:t>https://citl.indiana.edu/teaching-resources/assessing-student-learning/alternatives-traditional-exams-papers/</a:t>
            </a:r>
            <a:r>
              <a:rPr lang="en"/>
              <a:t> </a:t>
            </a:r>
            <a:endParaRPr/>
          </a:p>
        </p:txBody>
      </p:sp>
    </p:spTree>
    <p:extLst>
      <p:ext uri="{BB962C8B-B14F-4D97-AF65-F5344CB8AC3E}">
        <p14:creationId xmlns:p14="http://schemas.microsoft.com/office/powerpoint/2010/main" val="12775788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3ad94c80af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3ad94c80af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11582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g3ad94c80af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4" name="Google Shape;1034;g3ad94c80af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Personal example: Changing art projects to movies</a:t>
            </a:r>
            <a:endParaRPr/>
          </a:p>
        </p:txBody>
      </p:sp>
    </p:spTree>
    <p:extLst>
      <p:ext uri="{BB962C8B-B14F-4D97-AF65-F5344CB8AC3E}">
        <p14:creationId xmlns:p14="http://schemas.microsoft.com/office/powerpoint/2010/main" val="9511368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7447839b77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7447839b77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I’m going to start with Why today. I believe if you know the why you will be more intrinsically motivated to learn about the how and what. </a:t>
            </a:r>
            <a:endParaRPr/>
          </a:p>
          <a:p>
            <a:pPr marL="0" lvl="0" indent="0" algn="l" rtl="0">
              <a:spcBef>
                <a:spcPts val="0"/>
              </a:spcBef>
              <a:spcAft>
                <a:spcPts val="0"/>
              </a:spcAft>
              <a:buNone/>
            </a:pPr>
            <a:r>
              <a:rPr lang="en"/>
              <a:t>You may be thinking why empowerment? Empowerment is about the process of gaining confidence and strength in controlling one’s life. We want to give our students the tools to pursue what is meaningful to them. I am going to take some time to focus on wny empowering students with disabilities is important and a relevant social justice issue. I will then dive into the how and provide technology and universal design solutions for yoru classroom that can benefit all students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Simon Sinek The Power Of Why: </a:t>
            </a:r>
            <a:r>
              <a:rPr lang="en" u="sng">
                <a:solidFill>
                  <a:schemeClr val="hlink"/>
                </a:solidFill>
                <a:hlinkClick r:id="rId3"/>
              </a:rPr>
              <a:t>https://www.youtube.com/watch?v=u4ZoJKF_VuA</a:t>
            </a:r>
            <a:r>
              <a:rPr lang="en"/>
              <a:t> </a:t>
            </a:r>
            <a:endParaRPr/>
          </a:p>
        </p:txBody>
      </p:sp>
    </p:spTree>
    <p:extLst>
      <p:ext uri="{BB962C8B-B14F-4D97-AF65-F5344CB8AC3E}">
        <p14:creationId xmlns:p14="http://schemas.microsoft.com/office/powerpoint/2010/main" val="24557773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3ad94c80af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3ad94c80af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16190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57b1c39bf7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57b1c39bf7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3395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41f2d58b3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41f2d58b3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have mild cerebral palsy. I was very blessed to have a supportive family and with the economic means to provide the supports I needed to overcome my challenges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5a5b03656b_11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5a5b03656b_11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01764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57b1c39bf7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57b1c39bf7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07834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57b1c39bf7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57b1c39bf7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Good checker for contrast accessibility</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accent5"/>
                </a:solidFill>
                <a:hlinkClick r:id="rId3"/>
              </a:rPr>
              <a:t>https://webaim.org/resources/contrastchecker/</a:t>
            </a:r>
            <a:r>
              <a:rPr lang="en">
                <a:solidFill>
                  <a:schemeClr val="dk1"/>
                </a:solidFill>
              </a:rPr>
              <a:t> </a:t>
            </a:r>
            <a:endParaRPr/>
          </a:p>
        </p:txBody>
      </p:sp>
    </p:spTree>
    <p:extLst>
      <p:ext uri="{BB962C8B-B14F-4D97-AF65-F5344CB8AC3E}">
        <p14:creationId xmlns:p14="http://schemas.microsoft.com/office/powerpoint/2010/main" val="18158358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3ad94c80af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3ad94c80af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12335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7447839b77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7447839b77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I’m going to start with Why today. I believe if you know the why you will be more intrinsically motivated to learn about the how and what. </a:t>
            </a:r>
            <a:endParaRPr/>
          </a:p>
          <a:p>
            <a:pPr marL="0" lvl="0" indent="0" algn="l" rtl="0">
              <a:spcBef>
                <a:spcPts val="0"/>
              </a:spcBef>
              <a:spcAft>
                <a:spcPts val="0"/>
              </a:spcAft>
              <a:buNone/>
            </a:pPr>
            <a:r>
              <a:rPr lang="en"/>
              <a:t>You may be thinking why empowerment? Empowerment is about the process of gaining confidence and strength in controlling one’s life. We want to give our students the tools to pursue what is meaningful to them. I am going to take some time to focus on wny empowering students with disabilities is important and a relevant social justice issue. I will then dive into the how and provide technology and universal design solutions for yoru classroom that can benefit all students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Simon Sinek The Power Of Why: </a:t>
            </a:r>
            <a:r>
              <a:rPr lang="en" u="sng">
                <a:solidFill>
                  <a:schemeClr val="hlink"/>
                </a:solidFill>
                <a:hlinkClick r:id="rId3"/>
              </a:rPr>
              <a:t>https://www.youtube.com/watch?v=u4ZoJKF_VuA</a:t>
            </a:r>
            <a:r>
              <a:rPr lang="en"/>
              <a:t> </a:t>
            </a:r>
            <a:endParaRPr/>
          </a:p>
        </p:txBody>
      </p:sp>
    </p:spTree>
    <p:extLst>
      <p:ext uri="{BB962C8B-B14F-4D97-AF65-F5344CB8AC3E}">
        <p14:creationId xmlns:p14="http://schemas.microsoft.com/office/powerpoint/2010/main" val="19462312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57b1c39bf7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57b1c39bf7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SDS Tutorials on YouTube: https://</a:t>
            </a:r>
            <a:r>
              <a:rPr lang="en-US" dirty="0" err="1"/>
              <a:t>www.youtube.com</a:t>
            </a:r>
            <a:r>
              <a:rPr lang="en-US" dirty="0"/>
              <a:t>/channel/UCoqI9ZFrggElRNr0il-_Ubg </a:t>
            </a:r>
            <a:endParaRPr dirty="0"/>
          </a:p>
        </p:txBody>
      </p:sp>
    </p:spTree>
    <p:extLst>
      <p:ext uri="{BB962C8B-B14F-4D97-AF65-F5344CB8AC3E}">
        <p14:creationId xmlns:p14="http://schemas.microsoft.com/office/powerpoint/2010/main" val="15576089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57b1c39bf7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57b1c39bf7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67230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57b1c39bf7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57b1c39bf7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7956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741f2d58b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741f2d58b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 hope to hit home these four points</a:t>
            </a:r>
            <a:endParaRPr dirty="0"/>
          </a:p>
        </p:txBody>
      </p:sp>
    </p:spTree>
    <p:extLst>
      <p:ext uri="{BB962C8B-B14F-4D97-AF65-F5344CB8AC3E}">
        <p14:creationId xmlns:p14="http://schemas.microsoft.com/office/powerpoint/2010/main" val="3669155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41f2d58b3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741f2d58b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Most of these items were not covered by insurance. All these things helped me get to where I am today.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A lot of these supports were not covered by insurance and my parents paid out of pocket for these resources to help me develop</a:t>
            </a:r>
            <a:endParaRPr/>
          </a:p>
          <a:p>
            <a:pPr marL="0" lvl="0" indent="0" algn="l" rtl="0">
              <a:spcBef>
                <a:spcPts val="0"/>
              </a:spcBef>
              <a:spcAft>
                <a:spcPts val="0"/>
              </a:spcAft>
              <a:buClr>
                <a:schemeClr val="dk1"/>
              </a:buClr>
              <a:buSzPts val="1100"/>
              <a:buFont typeface="Arial"/>
              <a:buNone/>
            </a:pPr>
            <a:r>
              <a:rPr lang="en" u="sng"/>
              <a:t>Luncheon Example</a:t>
            </a:r>
            <a:endParaRPr u="sng"/>
          </a:p>
          <a:p>
            <a:pPr marL="0" lvl="0" indent="0" algn="l" rtl="0">
              <a:spcBef>
                <a:spcPts val="0"/>
              </a:spcBef>
              <a:spcAft>
                <a:spcPts val="0"/>
              </a:spcAft>
              <a:buClr>
                <a:schemeClr val="dk1"/>
              </a:buClr>
              <a:buSzPts val="1100"/>
              <a:buFont typeface="Arial"/>
              <a:buNone/>
            </a:pPr>
            <a:r>
              <a:rPr lang="en"/>
              <a:t>OT: Worked on my core strength so that I could sit without resting my body on the table and use a fork/knife</a:t>
            </a:r>
            <a:endParaRPr/>
          </a:p>
          <a:p>
            <a:pPr marL="0" lvl="0" indent="0" algn="l" rtl="0">
              <a:spcBef>
                <a:spcPts val="0"/>
              </a:spcBef>
              <a:spcAft>
                <a:spcPts val="0"/>
              </a:spcAft>
              <a:buClr>
                <a:schemeClr val="dk1"/>
              </a:buClr>
              <a:buSzPts val="1100"/>
              <a:buFont typeface="Arial"/>
              <a:buNone/>
            </a:pPr>
            <a:r>
              <a:rPr lang="en"/>
              <a:t>Speech: I had a bad stutter as a child. I had school based and private speech therapy daily for years. CP affects the throat muscles and vocal cords. I remember constantly thinking of synonyms for words in case I stuttered.</a:t>
            </a:r>
            <a:endParaRPr/>
          </a:p>
          <a:p>
            <a:pPr marL="0" lvl="0" indent="0" algn="l" rtl="0">
              <a:spcBef>
                <a:spcPts val="0"/>
              </a:spcBef>
              <a:spcAft>
                <a:spcPts val="0"/>
              </a:spcAft>
              <a:buClr>
                <a:schemeClr val="dk1"/>
              </a:buClr>
              <a:buSzPts val="1100"/>
              <a:buFont typeface="Arial"/>
              <a:buNone/>
            </a:pPr>
            <a:r>
              <a:rPr lang="en"/>
              <a:t>Swallowing Therapy: I needed to drink a lot of water when I ate food. My tongue and throat muscles were not strong enough to swallow. I met with a private speech therapist specializing in swallowing and did exercises to strengthen my muscles</a:t>
            </a:r>
            <a:endParaRPr/>
          </a:p>
          <a:p>
            <a:pPr marL="0" lvl="0" indent="0" algn="l" rtl="0">
              <a:spcBef>
                <a:spcPts val="0"/>
              </a:spcBef>
              <a:spcAft>
                <a:spcPts val="0"/>
              </a:spcAft>
              <a:buClr>
                <a:schemeClr val="dk1"/>
              </a:buClr>
              <a:buSzPts val="1100"/>
              <a:buFont typeface="Arial"/>
              <a:buNone/>
            </a:pPr>
            <a:r>
              <a:rPr lang="en"/>
              <a:t>Eye Therapy: I had eye therapy to help me with my tracking so I would not jump lines when reading or get confused spatially </a:t>
            </a:r>
            <a:endParaRPr/>
          </a:p>
          <a:p>
            <a:pPr marL="0" lvl="0" indent="0" algn="l" rtl="0">
              <a:spcBef>
                <a:spcPts val="0"/>
              </a:spcBef>
              <a:spcAft>
                <a:spcPts val="0"/>
              </a:spcAft>
              <a:buClr>
                <a:schemeClr val="dk1"/>
              </a:buClr>
              <a:buSzPts val="1100"/>
              <a:buFont typeface="Arial"/>
              <a:buNone/>
            </a:pPr>
            <a:r>
              <a:rPr lang="en"/>
              <a:t>Westmark School &amp; Tutoring: I went to a non public school called WestMark that taught me how to read in the fifth grade and helped me maximize by strength by teachin gme how to type and how to make movies </a:t>
            </a:r>
            <a:endParaRPr/>
          </a:p>
          <a:p>
            <a:pPr marL="0" lvl="0" indent="0" algn="l" rtl="0">
              <a:spcBef>
                <a:spcPts val="0"/>
              </a:spcBef>
              <a:spcAft>
                <a:spcPts val="0"/>
              </a:spcAft>
              <a:buClr>
                <a:schemeClr val="dk1"/>
              </a:buClr>
              <a:buSzPts val="1100"/>
              <a:buFont typeface="Arial"/>
              <a:buNone/>
            </a:pPr>
            <a:r>
              <a:rPr lang="en"/>
              <a:t>Time &amp; Effort: My Mom was a stay at home Mom. She spent a large amount of her time advocating for me and  attending all my IEP meetings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14"/>
        <p:cNvGrpSpPr/>
        <p:nvPr/>
      </p:nvGrpSpPr>
      <p:grpSpPr>
        <a:xfrm>
          <a:off x="0" y="0"/>
          <a:ext cx="0" cy="0"/>
          <a:chOff x="0" y="0"/>
          <a:chExt cx="0" cy="0"/>
        </a:xfrm>
      </p:grpSpPr>
      <p:sp>
        <p:nvSpPr>
          <p:cNvPr id="115" name="Google Shape;115;p26"/>
          <p:cNvSpPr/>
          <p:nvPr/>
        </p:nvSpPr>
        <p:spPr>
          <a:xfrm rot="10800000" flipH="1">
            <a:off x="5410182" y="2857415"/>
            <a:ext cx="3733800" cy="6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6" name="Google Shape;116;p26"/>
          <p:cNvSpPr/>
          <p:nvPr/>
        </p:nvSpPr>
        <p:spPr>
          <a:xfrm rot="10800000" flipH="1">
            <a:off x="5410200" y="2922775"/>
            <a:ext cx="3733800" cy="144000"/>
          </a:xfrm>
          <a:prstGeom prst="rect">
            <a:avLst/>
          </a:prstGeom>
          <a:solidFill>
            <a:schemeClr val="accent2">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7" name="Google Shape;117;p26"/>
          <p:cNvSpPr/>
          <p:nvPr/>
        </p:nvSpPr>
        <p:spPr>
          <a:xfrm rot="10800000" flipH="1">
            <a:off x="5410200" y="3086333"/>
            <a:ext cx="3733800" cy="6900"/>
          </a:xfrm>
          <a:prstGeom prst="rect">
            <a:avLst/>
          </a:prstGeom>
          <a:solidFill>
            <a:schemeClr val="accent2">
              <a:alpha val="64709"/>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8" name="Google Shape;118;p26"/>
          <p:cNvSpPr/>
          <p:nvPr/>
        </p:nvSpPr>
        <p:spPr>
          <a:xfrm rot="10800000" flipH="1">
            <a:off x="5410200" y="3123218"/>
            <a:ext cx="1965900" cy="13800"/>
          </a:xfrm>
          <a:prstGeom prst="rect">
            <a:avLst/>
          </a:pr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9" name="Google Shape;119;p26"/>
          <p:cNvSpPr/>
          <p:nvPr/>
        </p:nvSpPr>
        <p:spPr>
          <a:xfrm rot="10800000" flipH="1">
            <a:off x="5410200" y="3149637"/>
            <a:ext cx="1965900" cy="6900"/>
          </a:xfrm>
          <a:prstGeom prst="rect">
            <a:avLst/>
          </a:prstGeom>
          <a:solidFill>
            <a:schemeClr val="accent2">
              <a:alpha val="64709"/>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0" name="Google Shape;120;p26"/>
          <p:cNvSpPr/>
          <p:nvPr/>
        </p:nvSpPr>
        <p:spPr>
          <a:xfrm>
            <a:off x="5410200" y="2971800"/>
            <a:ext cx="3063300" cy="204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1" name="Google Shape;121;p26"/>
          <p:cNvSpPr/>
          <p:nvPr/>
        </p:nvSpPr>
        <p:spPr>
          <a:xfrm>
            <a:off x="7376507" y="3045737"/>
            <a:ext cx="1600200" cy="276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2" name="Google Shape;122;p26"/>
          <p:cNvSpPr/>
          <p:nvPr/>
        </p:nvSpPr>
        <p:spPr>
          <a:xfrm>
            <a:off x="1" y="2737247"/>
            <a:ext cx="9144000" cy="183300"/>
          </a:xfrm>
          <a:prstGeom prst="rect">
            <a:avLst/>
          </a:prstGeom>
          <a:solidFill>
            <a:schemeClr val="accent2">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3" name="Google Shape;123;p26"/>
          <p:cNvSpPr/>
          <p:nvPr/>
        </p:nvSpPr>
        <p:spPr>
          <a:xfrm>
            <a:off x="0" y="2756645"/>
            <a:ext cx="9144000" cy="105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4" name="Google Shape;124;p26"/>
          <p:cNvSpPr/>
          <p:nvPr/>
        </p:nvSpPr>
        <p:spPr>
          <a:xfrm rot="10800000" flipH="1">
            <a:off x="6414051" y="2732341"/>
            <a:ext cx="2730000" cy="186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5" name="Google Shape;125;p26"/>
          <p:cNvSpPr/>
          <p:nvPr/>
        </p:nvSpPr>
        <p:spPr>
          <a:xfrm>
            <a:off x="0" y="0"/>
            <a:ext cx="9144000" cy="27762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6" name="Google Shape;126;p26"/>
          <p:cNvSpPr txBox="1">
            <a:spLocks noGrp="1"/>
          </p:cNvSpPr>
          <p:nvPr>
            <p:ph type="ctrTitle"/>
          </p:nvPr>
        </p:nvSpPr>
        <p:spPr>
          <a:xfrm>
            <a:off x="457200" y="1801415"/>
            <a:ext cx="8458200" cy="11025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4400"/>
              <a:buFont typeface="Trebuchet MS"/>
              <a:buNone/>
              <a:defRPr sz="4400" b="0" i="0" u="none" strike="noStrike" cap="none">
                <a:solidFill>
                  <a:schemeClr val="l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7" name="Google Shape;127;p26"/>
          <p:cNvSpPr txBox="1">
            <a:spLocks noGrp="1"/>
          </p:cNvSpPr>
          <p:nvPr>
            <p:ph type="subTitle" idx="1"/>
          </p:nvPr>
        </p:nvSpPr>
        <p:spPr>
          <a:xfrm>
            <a:off x="457200" y="2924953"/>
            <a:ext cx="4953000" cy="1314600"/>
          </a:xfrm>
          <a:prstGeom prst="rect">
            <a:avLst/>
          </a:prstGeom>
          <a:noFill/>
          <a:ln>
            <a:noFill/>
          </a:ln>
        </p:spPr>
        <p:txBody>
          <a:bodyPr spcFirstLastPara="1" wrap="square" lIns="91425" tIns="45700" rIns="91425" bIns="45700" anchor="t" anchorCtr="0">
            <a:noAutofit/>
          </a:bodyPr>
          <a:lstStyle>
            <a:lvl1pPr marR="0" lvl="0" algn="l" rtl="0">
              <a:spcBef>
                <a:spcPts val="300"/>
              </a:spcBef>
              <a:spcAft>
                <a:spcPts val="0"/>
              </a:spcAft>
              <a:buClr>
                <a:schemeClr val="accent3"/>
              </a:buClr>
              <a:buSzPts val="2400"/>
              <a:buFont typeface="Georgia"/>
              <a:buNone/>
              <a:defRPr sz="2400" b="0" i="0" u="none" strike="noStrike" cap="none">
                <a:solidFill>
                  <a:schemeClr val="dk2"/>
                </a:solidFill>
                <a:latin typeface="Georgia"/>
                <a:ea typeface="Georgia"/>
                <a:cs typeface="Georgia"/>
                <a:sym typeface="Georgia"/>
              </a:defRPr>
            </a:lvl1pPr>
            <a:lvl2pPr marR="0" lvl="1" algn="ctr" rtl="0">
              <a:spcBef>
                <a:spcPts val="300"/>
              </a:spcBef>
              <a:spcAft>
                <a:spcPts val="0"/>
              </a:spcAft>
              <a:buClr>
                <a:schemeClr val="accent2"/>
              </a:buClr>
              <a:buSzPts val="2600"/>
              <a:buFont typeface="Georgia"/>
              <a:buNone/>
              <a:defRPr sz="2600" b="0" i="0" u="none" strike="noStrike" cap="none">
                <a:solidFill>
                  <a:schemeClr val="accent2"/>
                </a:solidFill>
                <a:latin typeface="Georgia"/>
                <a:ea typeface="Georgia"/>
                <a:cs typeface="Georgia"/>
                <a:sym typeface="Georgia"/>
              </a:defRPr>
            </a:lvl2pPr>
            <a:lvl3pPr marR="0" lvl="2" algn="ctr" rtl="0">
              <a:spcBef>
                <a:spcPts val="300"/>
              </a:spcBef>
              <a:spcAft>
                <a:spcPts val="0"/>
              </a:spcAft>
              <a:buClr>
                <a:schemeClr val="accent1"/>
              </a:buClr>
              <a:buSzPts val="2400"/>
              <a:buFont typeface="Noto Sans Symbols"/>
              <a:buNone/>
              <a:defRPr sz="2400" b="0" i="0" u="none" strike="noStrike" cap="none">
                <a:solidFill>
                  <a:schemeClr val="accent1"/>
                </a:solidFill>
                <a:latin typeface="Georgia"/>
                <a:ea typeface="Georgia"/>
                <a:cs typeface="Georgia"/>
                <a:sym typeface="Georgia"/>
              </a:defRPr>
            </a:lvl3pPr>
            <a:lvl4pPr marR="0" lvl="3" algn="ctr" rtl="0">
              <a:spcBef>
                <a:spcPts val="300"/>
              </a:spcBef>
              <a:spcAft>
                <a:spcPts val="0"/>
              </a:spcAft>
              <a:buClr>
                <a:schemeClr val="accent1"/>
              </a:buClr>
              <a:buSzPts val="2200"/>
              <a:buFont typeface="Noto Sans Symbols"/>
              <a:buNone/>
              <a:defRPr sz="2200" b="0" i="0" u="none" strike="noStrike" cap="none">
                <a:solidFill>
                  <a:schemeClr val="accent1"/>
                </a:solidFill>
                <a:latin typeface="Georgia"/>
                <a:ea typeface="Georgia"/>
                <a:cs typeface="Georgia"/>
                <a:sym typeface="Georgia"/>
              </a:defRPr>
            </a:lvl4pPr>
            <a:lvl5pPr marR="0" lvl="4" algn="ctr" rtl="0">
              <a:spcBef>
                <a:spcPts val="300"/>
              </a:spcBef>
              <a:spcAft>
                <a:spcPts val="0"/>
              </a:spcAft>
              <a:buClr>
                <a:schemeClr val="accent3"/>
              </a:buClr>
              <a:buSzPts val="2000"/>
              <a:buFont typeface="Georgia"/>
              <a:buNone/>
              <a:defRPr sz="2000" b="0" i="0" u="none" strike="noStrike" cap="none">
                <a:solidFill>
                  <a:schemeClr val="accent3"/>
                </a:solidFill>
                <a:latin typeface="Georgia"/>
                <a:ea typeface="Georgia"/>
                <a:cs typeface="Georgia"/>
                <a:sym typeface="Georgia"/>
              </a:defRPr>
            </a:lvl5pPr>
            <a:lvl6pPr marR="0" lvl="5" algn="ctr" rtl="0">
              <a:spcBef>
                <a:spcPts val="300"/>
              </a:spcBef>
              <a:spcAft>
                <a:spcPts val="0"/>
              </a:spcAft>
              <a:buClr>
                <a:schemeClr val="accent3"/>
              </a:buClr>
              <a:buSzPts val="1800"/>
              <a:buFont typeface="Georgia"/>
              <a:buNone/>
              <a:defRPr sz="1800" b="0" i="0" u="none" strike="noStrike" cap="none">
                <a:solidFill>
                  <a:schemeClr val="accent3"/>
                </a:solidFill>
                <a:latin typeface="Georgia"/>
                <a:ea typeface="Georgia"/>
                <a:cs typeface="Georgia"/>
                <a:sym typeface="Georgia"/>
              </a:defRPr>
            </a:lvl6pPr>
            <a:lvl7pPr marR="0" lvl="6" algn="ctr" rtl="0">
              <a:spcBef>
                <a:spcPts val="300"/>
              </a:spcBef>
              <a:spcAft>
                <a:spcPts val="0"/>
              </a:spcAft>
              <a:buClr>
                <a:schemeClr val="accent3"/>
              </a:buClr>
              <a:buSzPts val="1600"/>
              <a:buFont typeface="Georgia"/>
              <a:buNone/>
              <a:defRPr sz="1600" b="0" i="0" u="none" strike="noStrike" cap="none">
                <a:solidFill>
                  <a:schemeClr val="accent3"/>
                </a:solidFill>
                <a:latin typeface="Georgia"/>
                <a:ea typeface="Georgia"/>
                <a:cs typeface="Georgia"/>
                <a:sym typeface="Georgia"/>
              </a:defRPr>
            </a:lvl7pPr>
            <a:lvl8pPr marR="0" lvl="7" algn="ctr" rtl="0">
              <a:spcBef>
                <a:spcPts val="300"/>
              </a:spcBef>
              <a:spcAft>
                <a:spcPts val="0"/>
              </a:spcAft>
              <a:buClr>
                <a:schemeClr val="accent3"/>
              </a:buClr>
              <a:buSzPts val="1500"/>
              <a:buFont typeface="Georgia"/>
              <a:buNone/>
              <a:defRPr sz="1500" b="0" i="0" u="none" strike="noStrike" cap="none">
                <a:solidFill>
                  <a:schemeClr val="accent3"/>
                </a:solidFill>
                <a:latin typeface="Georgia"/>
                <a:ea typeface="Georgia"/>
                <a:cs typeface="Georgia"/>
                <a:sym typeface="Georgia"/>
              </a:defRPr>
            </a:lvl8pPr>
            <a:lvl9pPr marR="0" lvl="8" algn="ctr" rtl="0">
              <a:spcBef>
                <a:spcPts val="300"/>
              </a:spcBef>
              <a:spcAft>
                <a:spcPts val="0"/>
              </a:spcAft>
              <a:buClr>
                <a:schemeClr val="accent3"/>
              </a:buClr>
              <a:buSzPts val="1400"/>
              <a:buFont typeface="Georgia"/>
              <a:buNone/>
              <a:defRPr sz="1400" b="0" i="0" u="none" strike="noStrike" cap="none">
                <a:solidFill>
                  <a:schemeClr val="accent3"/>
                </a:solidFill>
                <a:latin typeface="Georgia"/>
                <a:ea typeface="Georgia"/>
                <a:cs typeface="Georgia"/>
                <a:sym typeface="Georgia"/>
              </a:defRPr>
            </a:lvl9pPr>
          </a:lstStyle>
          <a:p>
            <a:endParaRPr/>
          </a:p>
        </p:txBody>
      </p:sp>
      <p:sp>
        <p:nvSpPr>
          <p:cNvPr id="128" name="Google Shape;128;p26"/>
          <p:cNvSpPr txBox="1">
            <a:spLocks noGrp="1"/>
          </p:cNvSpPr>
          <p:nvPr>
            <p:ph type="dt" idx="10"/>
          </p:nvPr>
        </p:nvSpPr>
        <p:spPr>
          <a:xfrm>
            <a:off x="6705600" y="3154680"/>
            <a:ext cx="9600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9" name="Google Shape;129;p26"/>
          <p:cNvSpPr txBox="1">
            <a:spLocks noGrp="1"/>
          </p:cNvSpPr>
          <p:nvPr>
            <p:ph type="ftr" idx="11"/>
          </p:nvPr>
        </p:nvSpPr>
        <p:spPr>
          <a:xfrm>
            <a:off x="5410200" y="3153966"/>
            <a:ext cx="1295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0" name="Google Shape;130;p26"/>
          <p:cNvSpPr txBox="1">
            <a:spLocks noGrp="1"/>
          </p:cNvSpPr>
          <p:nvPr>
            <p:ph type="sldNum" idx="12"/>
          </p:nvPr>
        </p:nvSpPr>
        <p:spPr>
          <a:xfrm>
            <a:off x="8320088" y="852"/>
            <a:ext cx="747600" cy="274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8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8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8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8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8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8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8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8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1"/>
        <p:cNvGrpSpPr/>
        <p:nvPr/>
      </p:nvGrpSpPr>
      <p:grpSpPr>
        <a:xfrm>
          <a:off x="0" y="0"/>
          <a:ext cx="0" cy="0"/>
          <a:chOff x="0" y="0"/>
          <a:chExt cx="0" cy="0"/>
        </a:xfrm>
      </p:grpSpPr>
      <p:sp>
        <p:nvSpPr>
          <p:cNvPr id="132" name="Google Shape;132;p27"/>
          <p:cNvSpPr txBox="1">
            <a:spLocks noGrp="1"/>
          </p:cNvSpPr>
          <p:nvPr>
            <p:ph type="title"/>
          </p:nvPr>
        </p:nvSpPr>
        <p:spPr>
          <a:xfrm>
            <a:off x="457200" y="857250"/>
            <a:ext cx="8229600" cy="800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3" name="Google Shape;133;p27"/>
          <p:cNvSpPr txBox="1">
            <a:spLocks noGrp="1"/>
          </p:cNvSpPr>
          <p:nvPr>
            <p:ph type="body" idx="1"/>
          </p:nvPr>
        </p:nvSpPr>
        <p:spPr>
          <a:xfrm>
            <a:off x="457200" y="1687068"/>
            <a:ext cx="8229600" cy="32439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34" name="Google Shape;134;p27"/>
          <p:cNvSpPr txBox="1">
            <a:spLocks noGrp="1"/>
          </p:cNvSpPr>
          <p:nvPr>
            <p:ph type="dt" idx="10"/>
          </p:nvPr>
        </p:nvSpPr>
        <p:spPr>
          <a:xfrm>
            <a:off x="6586536" y="459486"/>
            <a:ext cx="9573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5" name="Google Shape;135;p27"/>
          <p:cNvSpPr txBox="1">
            <a:spLocks noGrp="1"/>
          </p:cNvSpPr>
          <p:nvPr>
            <p:ph type="ftr" idx="11"/>
          </p:nvPr>
        </p:nvSpPr>
        <p:spPr>
          <a:xfrm>
            <a:off x="5257800" y="459486"/>
            <a:ext cx="13260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6" name="Google Shape;136;p27"/>
          <p:cNvSpPr txBox="1">
            <a:spLocks noGrp="1"/>
          </p:cNvSpPr>
          <p:nvPr>
            <p:ph type="sldNum" idx="12"/>
          </p:nvPr>
        </p:nvSpPr>
        <p:spPr>
          <a:xfrm>
            <a:off x="8174736" y="1704"/>
            <a:ext cx="762000" cy="274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800" b="0" i="0" u="none" strike="noStrike" cap="none">
                <a:solidFill>
                  <a:srgbClr val="FFFFFF"/>
                </a:solidFill>
                <a:latin typeface="Arial"/>
                <a:ea typeface="Arial"/>
                <a:cs typeface="Arial"/>
                <a:sym typeface="Arial"/>
              </a:defRPr>
            </a:lvl1pPr>
            <a:lvl2pPr marL="0" marR="0" lvl="1" indent="0" algn="r" rtl="0">
              <a:spcBef>
                <a:spcPts val="0"/>
              </a:spcBef>
              <a:spcAft>
                <a:spcPts val="0"/>
              </a:spcAft>
              <a:buNone/>
              <a:defRPr sz="1800" b="0" i="0" u="none" strike="noStrike" cap="none">
                <a:solidFill>
                  <a:srgbClr val="FFFFFF"/>
                </a:solidFill>
                <a:latin typeface="Arial"/>
                <a:ea typeface="Arial"/>
                <a:cs typeface="Arial"/>
                <a:sym typeface="Arial"/>
              </a:defRPr>
            </a:lvl2pPr>
            <a:lvl3pPr marL="0" marR="0" lvl="2" indent="0" algn="r" rtl="0">
              <a:spcBef>
                <a:spcPts val="0"/>
              </a:spcBef>
              <a:spcAft>
                <a:spcPts val="0"/>
              </a:spcAft>
              <a:buNone/>
              <a:defRPr sz="1800" b="0" i="0" u="none" strike="noStrike" cap="none">
                <a:solidFill>
                  <a:srgbClr val="FFFFFF"/>
                </a:solidFill>
                <a:latin typeface="Arial"/>
                <a:ea typeface="Arial"/>
                <a:cs typeface="Arial"/>
                <a:sym typeface="Arial"/>
              </a:defRPr>
            </a:lvl3pPr>
            <a:lvl4pPr marL="0" marR="0" lvl="3" indent="0" algn="r" rtl="0">
              <a:spcBef>
                <a:spcPts val="0"/>
              </a:spcBef>
              <a:spcAft>
                <a:spcPts val="0"/>
              </a:spcAft>
              <a:buNone/>
              <a:defRPr sz="1800" b="0" i="0" u="none" strike="noStrike" cap="none">
                <a:solidFill>
                  <a:srgbClr val="FFFFFF"/>
                </a:solidFill>
                <a:latin typeface="Arial"/>
                <a:ea typeface="Arial"/>
                <a:cs typeface="Arial"/>
                <a:sym typeface="Arial"/>
              </a:defRPr>
            </a:lvl4pPr>
            <a:lvl5pPr marL="0" marR="0" lvl="4" indent="0" algn="r" rtl="0">
              <a:spcBef>
                <a:spcPts val="0"/>
              </a:spcBef>
              <a:spcAft>
                <a:spcPts val="0"/>
              </a:spcAft>
              <a:buNone/>
              <a:defRPr sz="1800" b="0" i="0" u="none" strike="noStrike" cap="none">
                <a:solidFill>
                  <a:srgbClr val="FFFFFF"/>
                </a:solidFill>
                <a:latin typeface="Arial"/>
                <a:ea typeface="Arial"/>
                <a:cs typeface="Arial"/>
                <a:sym typeface="Arial"/>
              </a:defRPr>
            </a:lvl5pPr>
            <a:lvl6pPr marL="0" marR="0" lvl="5" indent="0" algn="r" rtl="0">
              <a:spcBef>
                <a:spcPts val="0"/>
              </a:spcBef>
              <a:spcAft>
                <a:spcPts val="0"/>
              </a:spcAft>
              <a:buNone/>
              <a:defRPr sz="1800" b="0" i="0" u="none" strike="noStrike" cap="none">
                <a:solidFill>
                  <a:srgbClr val="FFFFFF"/>
                </a:solidFill>
                <a:latin typeface="Arial"/>
                <a:ea typeface="Arial"/>
                <a:cs typeface="Arial"/>
                <a:sym typeface="Arial"/>
              </a:defRPr>
            </a:lvl6pPr>
            <a:lvl7pPr marL="0" marR="0" lvl="6" indent="0" algn="r" rtl="0">
              <a:spcBef>
                <a:spcPts val="0"/>
              </a:spcBef>
              <a:spcAft>
                <a:spcPts val="0"/>
              </a:spcAft>
              <a:buNone/>
              <a:defRPr sz="1800" b="0" i="0" u="none" strike="noStrike" cap="none">
                <a:solidFill>
                  <a:srgbClr val="FFFFFF"/>
                </a:solidFill>
                <a:latin typeface="Arial"/>
                <a:ea typeface="Arial"/>
                <a:cs typeface="Arial"/>
                <a:sym typeface="Arial"/>
              </a:defRPr>
            </a:lvl7pPr>
            <a:lvl8pPr marL="0" marR="0" lvl="7" indent="0" algn="r" rtl="0">
              <a:spcBef>
                <a:spcPts val="0"/>
              </a:spcBef>
              <a:spcAft>
                <a:spcPts val="0"/>
              </a:spcAft>
              <a:buNone/>
              <a:defRPr sz="1800" b="0" i="0" u="none" strike="noStrike" cap="none">
                <a:solidFill>
                  <a:srgbClr val="FFFFFF"/>
                </a:solidFill>
                <a:latin typeface="Arial"/>
                <a:ea typeface="Arial"/>
                <a:cs typeface="Arial"/>
                <a:sym typeface="Arial"/>
              </a:defRPr>
            </a:lvl8pPr>
            <a:lvl9pPr marL="0" marR="0" lvl="8" indent="0" algn="r" rtl="0">
              <a:spcBef>
                <a:spcPts val="0"/>
              </a:spcBef>
              <a:spcAft>
                <a:spcPts val="0"/>
              </a:spcAft>
              <a:buNone/>
              <a:defRPr sz="1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7"/>
        <p:cNvGrpSpPr/>
        <p:nvPr/>
      </p:nvGrpSpPr>
      <p:grpSpPr>
        <a:xfrm>
          <a:off x="0" y="0"/>
          <a:ext cx="0" cy="0"/>
          <a:chOff x="0" y="0"/>
          <a:chExt cx="0" cy="0"/>
        </a:xfrm>
      </p:grpSpPr>
      <p:sp>
        <p:nvSpPr>
          <p:cNvPr id="138" name="Google Shape;138;p28"/>
          <p:cNvSpPr txBox="1">
            <a:spLocks noGrp="1"/>
          </p:cNvSpPr>
          <p:nvPr>
            <p:ph type="title"/>
          </p:nvPr>
        </p:nvSpPr>
        <p:spPr>
          <a:xfrm>
            <a:off x="381000" y="857250"/>
            <a:ext cx="8382000" cy="802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9" name="Google Shape;139;p28"/>
          <p:cNvSpPr txBox="1">
            <a:spLocks noGrp="1"/>
          </p:cNvSpPr>
          <p:nvPr>
            <p:ph type="body" idx="1"/>
          </p:nvPr>
        </p:nvSpPr>
        <p:spPr>
          <a:xfrm>
            <a:off x="381000" y="1683727"/>
            <a:ext cx="4041600" cy="342900"/>
          </a:xfrm>
          <a:prstGeom prst="rect">
            <a:avLst/>
          </a:prstGeom>
          <a:solidFill>
            <a:srgbClr val="328D96">
              <a:alpha val="24710"/>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l" rtl="0">
              <a:spcBef>
                <a:spcPts val="300"/>
              </a:spcBef>
              <a:spcAft>
                <a:spcPts val="0"/>
              </a:spcAft>
              <a:buClr>
                <a:schemeClr val="accent3"/>
              </a:buClr>
              <a:buSzPts val="1900"/>
              <a:buFont typeface="Georgia"/>
              <a:buNone/>
              <a:defRPr sz="1900" b="1" i="0" u="none" strike="noStrike" cap="none">
                <a:solidFill>
                  <a:srgbClr val="414141"/>
                </a:solidFill>
                <a:latin typeface="Georgia"/>
                <a:ea typeface="Georgia"/>
                <a:cs typeface="Georgia"/>
                <a:sym typeface="Georgia"/>
              </a:defRPr>
            </a:lvl1pPr>
            <a:lvl2pPr marL="914400" marR="0" lvl="1" indent="-228600" algn="l" rtl="0">
              <a:spcBef>
                <a:spcPts val="300"/>
              </a:spcBef>
              <a:spcAft>
                <a:spcPts val="0"/>
              </a:spcAft>
              <a:buClr>
                <a:schemeClr val="accent2"/>
              </a:buClr>
              <a:buSzPts val="2000"/>
              <a:buFont typeface="Georgia"/>
              <a:buNone/>
              <a:defRPr sz="2000" b="1" i="0" u="none" strike="noStrike" cap="none">
                <a:solidFill>
                  <a:schemeClr val="accent2"/>
                </a:solidFill>
                <a:latin typeface="Georgia"/>
                <a:ea typeface="Georgia"/>
                <a:cs typeface="Georgia"/>
                <a:sym typeface="Georgia"/>
              </a:defRPr>
            </a:lvl2pPr>
            <a:lvl3pPr marL="1371600" marR="0" lvl="2" indent="-228600" algn="l" rtl="0">
              <a:spcBef>
                <a:spcPts val="300"/>
              </a:spcBef>
              <a:spcAft>
                <a:spcPts val="0"/>
              </a:spcAft>
              <a:buClr>
                <a:schemeClr val="accent1"/>
              </a:buClr>
              <a:buSzPts val="1800"/>
              <a:buFont typeface="Noto Sans Symbols"/>
              <a:buNone/>
              <a:defRPr sz="1800" b="1" i="0" u="none" strike="noStrike" cap="none">
                <a:solidFill>
                  <a:schemeClr val="accent1"/>
                </a:solidFill>
                <a:latin typeface="Georgia"/>
                <a:ea typeface="Georgia"/>
                <a:cs typeface="Georgia"/>
                <a:sym typeface="Georgia"/>
              </a:defRPr>
            </a:lvl3pPr>
            <a:lvl4pPr marL="1828800" marR="0" lvl="3" indent="-228600" algn="l" rtl="0">
              <a:spcBef>
                <a:spcPts val="300"/>
              </a:spcBef>
              <a:spcAft>
                <a:spcPts val="0"/>
              </a:spcAft>
              <a:buClr>
                <a:schemeClr val="accent1"/>
              </a:buClr>
              <a:buSzPts val="1600"/>
              <a:buFont typeface="Noto Sans Symbols"/>
              <a:buNone/>
              <a:defRPr sz="1600" b="1" i="0" u="none" strike="noStrike" cap="none">
                <a:solidFill>
                  <a:schemeClr val="accent1"/>
                </a:solidFill>
                <a:latin typeface="Georgia"/>
                <a:ea typeface="Georgia"/>
                <a:cs typeface="Georgia"/>
                <a:sym typeface="Georgia"/>
              </a:defRPr>
            </a:lvl4pPr>
            <a:lvl5pPr marL="2286000" marR="0" lvl="4" indent="-228600" algn="l" rtl="0">
              <a:spcBef>
                <a:spcPts val="300"/>
              </a:spcBef>
              <a:spcAft>
                <a:spcPts val="0"/>
              </a:spcAft>
              <a:buClr>
                <a:schemeClr val="accent3"/>
              </a:buClr>
              <a:buSzPts val="1600"/>
              <a:buFont typeface="Georgia"/>
              <a:buNone/>
              <a:defRPr sz="1600" b="1"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40" name="Google Shape;140;p28"/>
          <p:cNvSpPr txBox="1">
            <a:spLocks noGrp="1"/>
          </p:cNvSpPr>
          <p:nvPr>
            <p:ph type="body" idx="2"/>
          </p:nvPr>
        </p:nvSpPr>
        <p:spPr>
          <a:xfrm>
            <a:off x="4721225" y="1683727"/>
            <a:ext cx="4041900" cy="342900"/>
          </a:xfrm>
          <a:prstGeom prst="rect">
            <a:avLst/>
          </a:prstGeom>
          <a:solidFill>
            <a:srgbClr val="328D96">
              <a:alpha val="24710"/>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l" rtl="0">
              <a:spcBef>
                <a:spcPts val="300"/>
              </a:spcBef>
              <a:spcAft>
                <a:spcPts val="0"/>
              </a:spcAft>
              <a:buClr>
                <a:schemeClr val="accent3"/>
              </a:buClr>
              <a:buSzPts val="1900"/>
              <a:buFont typeface="Georgia"/>
              <a:buNone/>
              <a:defRPr sz="1900" b="1" i="0" u="none" strike="noStrike" cap="none">
                <a:solidFill>
                  <a:srgbClr val="414141"/>
                </a:solidFill>
                <a:latin typeface="Georgia"/>
                <a:ea typeface="Georgia"/>
                <a:cs typeface="Georgia"/>
                <a:sym typeface="Georgia"/>
              </a:defRPr>
            </a:lvl1pPr>
            <a:lvl2pPr marL="914400" marR="0" lvl="1" indent="-228600" algn="l" rtl="0">
              <a:spcBef>
                <a:spcPts val="300"/>
              </a:spcBef>
              <a:spcAft>
                <a:spcPts val="0"/>
              </a:spcAft>
              <a:buClr>
                <a:schemeClr val="accent2"/>
              </a:buClr>
              <a:buSzPts val="2000"/>
              <a:buFont typeface="Georgia"/>
              <a:buNone/>
              <a:defRPr sz="2000" b="1" i="0" u="none" strike="noStrike" cap="none">
                <a:solidFill>
                  <a:schemeClr val="accent2"/>
                </a:solidFill>
                <a:latin typeface="Georgia"/>
                <a:ea typeface="Georgia"/>
                <a:cs typeface="Georgia"/>
                <a:sym typeface="Georgia"/>
              </a:defRPr>
            </a:lvl2pPr>
            <a:lvl3pPr marL="1371600" marR="0" lvl="2" indent="-228600" algn="l" rtl="0">
              <a:spcBef>
                <a:spcPts val="300"/>
              </a:spcBef>
              <a:spcAft>
                <a:spcPts val="0"/>
              </a:spcAft>
              <a:buClr>
                <a:schemeClr val="accent1"/>
              </a:buClr>
              <a:buSzPts val="1800"/>
              <a:buFont typeface="Noto Sans Symbols"/>
              <a:buNone/>
              <a:defRPr sz="1800" b="1" i="0" u="none" strike="noStrike" cap="none">
                <a:solidFill>
                  <a:schemeClr val="accent1"/>
                </a:solidFill>
                <a:latin typeface="Georgia"/>
                <a:ea typeface="Georgia"/>
                <a:cs typeface="Georgia"/>
                <a:sym typeface="Georgia"/>
              </a:defRPr>
            </a:lvl3pPr>
            <a:lvl4pPr marL="1828800" marR="0" lvl="3" indent="-228600" algn="l" rtl="0">
              <a:spcBef>
                <a:spcPts val="300"/>
              </a:spcBef>
              <a:spcAft>
                <a:spcPts val="0"/>
              </a:spcAft>
              <a:buClr>
                <a:schemeClr val="accent1"/>
              </a:buClr>
              <a:buSzPts val="1600"/>
              <a:buFont typeface="Noto Sans Symbols"/>
              <a:buNone/>
              <a:defRPr sz="1600" b="1" i="0" u="none" strike="noStrike" cap="none">
                <a:solidFill>
                  <a:schemeClr val="accent1"/>
                </a:solidFill>
                <a:latin typeface="Georgia"/>
                <a:ea typeface="Georgia"/>
                <a:cs typeface="Georgia"/>
                <a:sym typeface="Georgia"/>
              </a:defRPr>
            </a:lvl4pPr>
            <a:lvl5pPr marL="2286000" marR="0" lvl="4" indent="-228600" algn="l" rtl="0">
              <a:spcBef>
                <a:spcPts val="300"/>
              </a:spcBef>
              <a:spcAft>
                <a:spcPts val="0"/>
              </a:spcAft>
              <a:buClr>
                <a:schemeClr val="accent3"/>
              </a:buClr>
              <a:buSzPts val="1600"/>
              <a:buFont typeface="Georgia"/>
              <a:buNone/>
              <a:defRPr sz="1600" b="1"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41" name="Google Shape;141;p28"/>
          <p:cNvSpPr txBox="1">
            <a:spLocks noGrp="1"/>
          </p:cNvSpPr>
          <p:nvPr>
            <p:ph type="body" idx="3"/>
          </p:nvPr>
        </p:nvSpPr>
        <p:spPr>
          <a:xfrm>
            <a:off x="381000" y="2031389"/>
            <a:ext cx="4041600" cy="29148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300"/>
              </a:spcBef>
              <a:spcAft>
                <a:spcPts val="0"/>
              </a:spcAft>
              <a:buClr>
                <a:schemeClr val="accent3"/>
              </a:buClr>
              <a:buSzPts val="2000"/>
              <a:buFont typeface="Georgia"/>
              <a:buChar char="•"/>
              <a:defRPr sz="2000" b="0" i="0" u="none" strike="noStrike" cap="none">
                <a:solidFill>
                  <a:schemeClr val="dk1"/>
                </a:solidFill>
                <a:latin typeface="Georgia"/>
                <a:ea typeface="Georgia"/>
                <a:cs typeface="Georgia"/>
                <a:sym typeface="Georgia"/>
              </a:defRPr>
            </a:lvl1pPr>
            <a:lvl2pPr marL="914400" marR="0" lvl="1" indent="-355600" algn="l" rtl="0">
              <a:spcBef>
                <a:spcPts val="300"/>
              </a:spcBef>
              <a:spcAft>
                <a:spcPts val="0"/>
              </a:spcAft>
              <a:buClr>
                <a:schemeClr val="accent2"/>
              </a:buClr>
              <a:buSzPts val="2000"/>
              <a:buFont typeface="Georgia"/>
              <a:buChar char="▫"/>
              <a:defRPr sz="2000" b="0" i="0" u="none" strike="noStrike" cap="none">
                <a:solidFill>
                  <a:schemeClr val="accent2"/>
                </a:solidFill>
                <a:latin typeface="Georgia"/>
                <a:ea typeface="Georgia"/>
                <a:cs typeface="Georgia"/>
                <a:sym typeface="Georgia"/>
              </a:defRPr>
            </a:lvl2pPr>
            <a:lvl3pPr marL="1371600" marR="0" lvl="2"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30200" algn="l" rtl="0">
              <a:spcBef>
                <a:spcPts val="300"/>
              </a:spcBef>
              <a:spcAft>
                <a:spcPts val="0"/>
              </a:spcAft>
              <a:buClr>
                <a:schemeClr val="accent1"/>
              </a:buClr>
              <a:buSzPts val="1600"/>
              <a:buFont typeface="Noto Sans Symbols"/>
              <a:buChar char="⚫"/>
              <a:defRPr sz="1600" b="0" i="0" u="none" strike="noStrike" cap="none">
                <a:solidFill>
                  <a:schemeClr val="accent1"/>
                </a:solidFill>
                <a:latin typeface="Georgia"/>
                <a:ea typeface="Georgia"/>
                <a:cs typeface="Georgia"/>
                <a:sym typeface="Georgia"/>
              </a:defRPr>
            </a:lvl4pPr>
            <a:lvl5pPr marL="2286000" marR="0" lvl="4"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42" name="Google Shape;142;p28"/>
          <p:cNvSpPr txBox="1">
            <a:spLocks noGrp="1"/>
          </p:cNvSpPr>
          <p:nvPr>
            <p:ph type="body" idx="4"/>
          </p:nvPr>
        </p:nvSpPr>
        <p:spPr>
          <a:xfrm>
            <a:off x="4718304" y="2031389"/>
            <a:ext cx="4041900" cy="29148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300"/>
              </a:spcBef>
              <a:spcAft>
                <a:spcPts val="0"/>
              </a:spcAft>
              <a:buClr>
                <a:schemeClr val="accent3"/>
              </a:buClr>
              <a:buSzPts val="2000"/>
              <a:buFont typeface="Georgia"/>
              <a:buChar char="•"/>
              <a:defRPr sz="2000" b="0" i="0" u="none" strike="noStrike" cap="none">
                <a:solidFill>
                  <a:schemeClr val="dk1"/>
                </a:solidFill>
                <a:latin typeface="Georgia"/>
                <a:ea typeface="Georgia"/>
                <a:cs typeface="Georgia"/>
                <a:sym typeface="Georgia"/>
              </a:defRPr>
            </a:lvl1pPr>
            <a:lvl2pPr marL="914400" marR="0" lvl="1" indent="-355600" algn="l" rtl="0">
              <a:spcBef>
                <a:spcPts val="300"/>
              </a:spcBef>
              <a:spcAft>
                <a:spcPts val="0"/>
              </a:spcAft>
              <a:buClr>
                <a:schemeClr val="accent2"/>
              </a:buClr>
              <a:buSzPts val="2000"/>
              <a:buFont typeface="Georgia"/>
              <a:buChar char="▫"/>
              <a:defRPr sz="2000" b="0" i="0" u="none" strike="noStrike" cap="none">
                <a:solidFill>
                  <a:schemeClr val="accent2"/>
                </a:solidFill>
                <a:latin typeface="Georgia"/>
                <a:ea typeface="Georgia"/>
                <a:cs typeface="Georgia"/>
                <a:sym typeface="Georgia"/>
              </a:defRPr>
            </a:lvl2pPr>
            <a:lvl3pPr marL="1371600" marR="0" lvl="2"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30200" algn="l" rtl="0">
              <a:spcBef>
                <a:spcPts val="300"/>
              </a:spcBef>
              <a:spcAft>
                <a:spcPts val="0"/>
              </a:spcAft>
              <a:buClr>
                <a:schemeClr val="accent1"/>
              </a:buClr>
              <a:buSzPts val="1600"/>
              <a:buFont typeface="Noto Sans Symbols"/>
              <a:buChar char="⚫"/>
              <a:defRPr sz="1600" b="0" i="0" u="none" strike="noStrike" cap="none">
                <a:solidFill>
                  <a:schemeClr val="accent1"/>
                </a:solidFill>
                <a:latin typeface="Georgia"/>
                <a:ea typeface="Georgia"/>
                <a:cs typeface="Georgia"/>
                <a:sym typeface="Georgia"/>
              </a:defRPr>
            </a:lvl4pPr>
            <a:lvl5pPr marL="2286000" marR="0" lvl="4"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43" name="Google Shape;143;p28"/>
          <p:cNvSpPr txBox="1">
            <a:spLocks noGrp="1"/>
          </p:cNvSpPr>
          <p:nvPr>
            <p:ph type="dt" idx="10"/>
          </p:nvPr>
        </p:nvSpPr>
        <p:spPr>
          <a:xfrm>
            <a:off x="6586536" y="459486"/>
            <a:ext cx="9573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4" name="Google Shape;144;p28"/>
          <p:cNvSpPr txBox="1">
            <a:spLocks noGrp="1"/>
          </p:cNvSpPr>
          <p:nvPr>
            <p:ph type="sldNum" idx="12"/>
          </p:nvPr>
        </p:nvSpPr>
        <p:spPr>
          <a:xfrm>
            <a:off x="8174736" y="1704"/>
            <a:ext cx="762000" cy="274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800" b="0" i="0" u="none" strike="noStrike" cap="none">
                <a:solidFill>
                  <a:srgbClr val="FFFFFF"/>
                </a:solidFill>
                <a:latin typeface="Arial"/>
                <a:ea typeface="Arial"/>
                <a:cs typeface="Arial"/>
                <a:sym typeface="Arial"/>
              </a:defRPr>
            </a:lvl1pPr>
            <a:lvl2pPr marL="0" marR="0" lvl="1" indent="0" algn="r" rtl="0">
              <a:spcBef>
                <a:spcPts val="0"/>
              </a:spcBef>
              <a:spcAft>
                <a:spcPts val="0"/>
              </a:spcAft>
              <a:buNone/>
              <a:defRPr sz="1800" b="0" i="0" u="none" strike="noStrike" cap="none">
                <a:solidFill>
                  <a:srgbClr val="FFFFFF"/>
                </a:solidFill>
                <a:latin typeface="Arial"/>
                <a:ea typeface="Arial"/>
                <a:cs typeface="Arial"/>
                <a:sym typeface="Arial"/>
              </a:defRPr>
            </a:lvl2pPr>
            <a:lvl3pPr marL="0" marR="0" lvl="2" indent="0" algn="r" rtl="0">
              <a:spcBef>
                <a:spcPts val="0"/>
              </a:spcBef>
              <a:spcAft>
                <a:spcPts val="0"/>
              </a:spcAft>
              <a:buNone/>
              <a:defRPr sz="1800" b="0" i="0" u="none" strike="noStrike" cap="none">
                <a:solidFill>
                  <a:srgbClr val="FFFFFF"/>
                </a:solidFill>
                <a:latin typeface="Arial"/>
                <a:ea typeface="Arial"/>
                <a:cs typeface="Arial"/>
                <a:sym typeface="Arial"/>
              </a:defRPr>
            </a:lvl3pPr>
            <a:lvl4pPr marL="0" marR="0" lvl="3" indent="0" algn="r" rtl="0">
              <a:spcBef>
                <a:spcPts val="0"/>
              </a:spcBef>
              <a:spcAft>
                <a:spcPts val="0"/>
              </a:spcAft>
              <a:buNone/>
              <a:defRPr sz="1800" b="0" i="0" u="none" strike="noStrike" cap="none">
                <a:solidFill>
                  <a:srgbClr val="FFFFFF"/>
                </a:solidFill>
                <a:latin typeface="Arial"/>
                <a:ea typeface="Arial"/>
                <a:cs typeface="Arial"/>
                <a:sym typeface="Arial"/>
              </a:defRPr>
            </a:lvl4pPr>
            <a:lvl5pPr marL="0" marR="0" lvl="4" indent="0" algn="r" rtl="0">
              <a:spcBef>
                <a:spcPts val="0"/>
              </a:spcBef>
              <a:spcAft>
                <a:spcPts val="0"/>
              </a:spcAft>
              <a:buNone/>
              <a:defRPr sz="1800" b="0" i="0" u="none" strike="noStrike" cap="none">
                <a:solidFill>
                  <a:srgbClr val="FFFFFF"/>
                </a:solidFill>
                <a:latin typeface="Arial"/>
                <a:ea typeface="Arial"/>
                <a:cs typeface="Arial"/>
                <a:sym typeface="Arial"/>
              </a:defRPr>
            </a:lvl5pPr>
            <a:lvl6pPr marL="0" marR="0" lvl="5" indent="0" algn="r" rtl="0">
              <a:spcBef>
                <a:spcPts val="0"/>
              </a:spcBef>
              <a:spcAft>
                <a:spcPts val="0"/>
              </a:spcAft>
              <a:buNone/>
              <a:defRPr sz="1800" b="0" i="0" u="none" strike="noStrike" cap="none">
                <a:solidFill>
                  <a:srgbClr val="FFFFFF"/>
                </a:solidFill>
                <a:latin typeface="Arial"/>
                <a:ea typeface="Arial"/>
                <a:cs typeface="Arial"/>
                <a:sym typeface="Arial"/>
              </a:defRPr>
            </a:lvl6pPr>
            <a:lvl7pPr marL="0" marR="0" lvl="6" indent="0" algn="r" rtl="0">
              <a:spcBef>
                <a:spcPts val="0"/>
              </a:spcBef>
              <a:spcAft>
                <a:spcPts val="0"/>
              </a:spcAft>
              <a:buNone/>
              <a:defRPr sz="1800" b="0" i="0" u="none" strike="noStrike" cap="none">
                <a:solidFill>
                  <a:srgbClr val="FFFFFF"/>
                </a:solidFill>
                <a:latin typeface="Arial"/>
                <a:ea typeface="Arial"/>
                <a:cs typeface="Arial"/>
                <a:sym typeface="Arial"/>
              </a:defRPr>
            </a:lvl7pPr>
            <a:lvl8pPr marL="0" marR="0" lvl="7" indent="0" algn="r" rtl="0">
              <a:spcBef>
                <a:spcPts val="0"/>
              </a:spcBef>
              <a:spcAft>
                <a:spcPts val="0"/>
              </a:spcAft>
              <a:buNone/>
              <a:defRPr sz="1800" b="0" i="0" u="none" strike="noStrike" cap="none">
                <a:solidFill>
                  <a:srgbClr val="FFFFFF"/>
                </a:solidFill>
                <a:latin typeface="Arial"/>
                <a:ea typeface="Arial"/>
                <a:cs typeface="Arial"/>
                <a:sym typeface="Arial"/>
              </a:defRPr>
            </a:lvl8pPr>
            <a:lvl9pPr marL="0" marR="0" lvl="8" indent="0" algn="r" rtl="0">
              <a:spcBef>
                <a:spcPts val="0"/>
              </a:spcBef>
              <a:spcAft>
                <a:spcPts val="0"/>
              </a:spcAft>
              <a:buNone/>
              <a:defRPr sz="1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5" name="Google Shape;145;p28"/>
          <p:cNvSpPr txBox="1">
            <a:spLocks noGrp="1"/>
          </p:cNvSpPr>
          <p:nvPr>
            <p:ph type="ftr" idx="11"/>
          </p:nvPr>
        </p:nvSpPr>
        <p:spPr>
          <a:xfrm>
            <a:off x="5257800" y="459486"/>
            <a:ext cx="13260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6"/>
        <p:cNvGrpSpPr/>
        <p:nvPr/>
      </p:nvGrpSpPr>
      <p:grpSpPr>
        <a:xfrm>
          <a:off x="0" y="0"/>
          <a:ext cx="0" cy="0"/>
          <a:chOff x="0" y="0"/>
          <a:chExt cx="0" cy="0"/>
        </a:xfrm>
      </p:grpSpPr>
      <p:sp>
        <p:nvSpPr>
          <p:cNvPr id="147" name="Google Shape;147;p29"/>
          <p:cNvSpPr txBox="1">
            <a:spLocks noGrp="1"/>
          </p:cNvSpPr>
          <p:nvPr>
            <p:ph type="title"/>
          </p:nvPr>
        </p:nvSpPr>
        <p:spPr>
          <a:xfrm>
            <a:off x="457200" y="857250"/>
            <a:ext cx="8229600" cy="800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8" name="Google Shape;148;p29"/>
          <p:cNvSpPr txBox="1">
            <a:spLocks noGrp="1"/>
          </p:cNvSpPr>
          <p:nvPr>
            <p:ph type="body" idx="1"/>
          </p:nvPr>
        </p:nvSpPr>
        <p:spPr>
          <a:xfrm>
            <a:off x="457200" y="1687068"/>
            <a:ext cx="4038600" cy="33945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300"/>
              </a:spcBef>
              <a:spcAft>
                <a:spcPts val="0"/>
              </a:spcAft>
              <a:buClr>
                <a:schemeClr val="accent3"/>
              </a:buClr>
              <a:buSzPts val="2000"/>
              <a:buFont typeface="Georgia"/>
              <a:buChar char="•"/>
              <a:defRPr sz="2000" b="0" i="0" u="none" strike="noStrike" cap="none">
                <a:solidFill>
                  <a:schemeClr val="dk1"/>
                </a:solidFill>
                <a:latin typeface="Georgia"/>
                <a:ea typeface="Georgia"/>
                <a:cs typeface="Georgia"/>
                <a:sym typeface="Georgia"/>
              </a:defRPr>
            </a:lvl1pPr>
            <a:lvl2pPr marL="914400" marR="0" lvl="1" indent="-349250" algn="l" rtl="0">
              <a:spcBef>
                <a:spcPts val="300"/>
              </a:spcBef>
              <a:spcAft>
                <a:spcPts val="0"/>
              </a:spcAft>
              <a:buClr>
                <a:schemeClr val="accent2"/>
              </a:buClr>
              <a:buSzPts val="1900"/>
              <a:buFont typeface="Georgia"/>
              <a:buChar char="▫"/>
              <a:defRPr sz="1900" b="0" i="0" u="none" strike="noStrike" cap="none">
                <a:solidFill>
                  <a:schemeClr val="accent2"/>
                </a:solidFill>
                <a:latin typeface="Georgia"/>
                <a:ea typeface="Georgia"/>
                <a:cs typeface="Georgia"/>
                <a:sym typeface="Georgia"/>
              </a:defRPr>
            </a:lvl2pPr>
            <a:lvl3pPr marL="1371600" marR="0" lvl="2"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4pPr>
            <a:lvl5pPr marL="2286000" marR="0" lvl="4"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49" name="Google Shape;149;p29"/>
          <p:cNvSpPr txBox="1">
            <a:spLocks noGrp="1"/>
          </p:cNvSpPr>
          <p:nvPr>
            <p:ph type="body" idx="2"/>
          </p:nvPr>
        </p:nvSpPr>
        <p:spPr>
          <a:xfrm>
            <a:off x="4648200" y="1687068"/>
            <a:ext cx="4038600" cy="33945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300"/>
              </a:spcBef>
              <a:spcAft>
                <a:spcPts val="0"/>
              </a:spcAft>
              <a:buClr>
                <a:schemeClr val="accent3"/>
              </a:buClr>
              <a:buSzPts val="2000"/>
              <a:buFont typeface="Georgia"/>
              <a:buChar char="•"/>
              <a:defRPr sz="2000" b="0" i="0" u="none" strike="noStrike" cap="none">
                <a:solidFill>
                  <a:schemeClr val="dk1"/>
                </a:solidFill>
                <a:latin typeface="Georgia"/>
                <a:ea typeface="Georgia"/>
                <a:cs typeface="Georgia"/>
                <a:sym typeface="Georgia"/>
              </a:defRPr>
            </a:lvl1pPr>
            <a:lvl2pPr marL="914400" marR="0" lvl="1" indent="-349250" algn="l" rtl="0">
              <a:spcBef>
                <a:spcPts val="300"/>
              </a:spcBef>
              <a:spcAft>
                <a:spcPts val="0"/>
              </a:spcAft>
              <a:buClr>
                <a:schemeClr val="accent2"/>
              </a:buClr>
              <a:buSzPts val="1900"/>
              <a:buFont typeface="Georgia"/>
              <a:buChar char="▫"/>
              <a:defRPr sz="1900" b="0" i="0" u="none" strike="noStrike" cap="none">
                <a:solidFill>
                  <a:schemeClr val="accent2"/>
                </a:solidFill>
                <a:latin typeface="Georgia"/>
                <a:ea typeface="Georgia"/>
                <a:cs typeface="Georgia"/>
                <a:sym typeface="Georgia"/>
              </a:defRPr>
            </a:lvl2pPr>
            <a:lvl3pPr marL="1371600" marR="0" lvl="2"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4pPr>
            <a:lvl5pPr marL="2286000" marR="0" lvl="4"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50" name="Google Shape;150;p29"/>
          <p:cNvSpPr txBox="1">
            <a:spLocks noGrp="1"/>
          </p:cNvSpPr>
          <p:nvPr>
            <p:ph type="dt" idx="10"/>
          </p:nvPr>
        </p:nvSpPr>
        <p:spPr>
          <a:xfrm>
            <a:off x="6586536" y="459486"/>
            <a:ext cx="9573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1" name="Google Shape;151;p29"/>
          <p:cNvSpPr txBox="1">
            <a:spLocks noGrp="1"/>
          </p:cNvSpPr>
          <p:nvPr>
            <p:ph type="ftr" idx="11"/>
          </p:nvPr>
        </p:nvSpPr>
        <p:spPr>
          <a:xfrm>
            <a:off x="5257800" y="459486"/>
            <a:ext cx="13260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2" name="Google Shape;152;p29"/>
          <p:cNvSpPr txBox="1">
            <a:spLocks noGrp="1"/>
          </p:cNvSpPr>
          <p:nvPr>
            <p:ph type="sldNum" idx="12"/>
          </p:nvPr>
        </p:nvSpPr>
        <p:spPr>
          <a:xfrm>
            <a:off x="8174736" y="1704"/>
            <a:ext cx="762000" cy="274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800" b="0" i="0" u="none" strike="noStrike" cap="none">
                <a:solidFill>
                  <a:srgbClr val="FFFFFF"/>
                </a:solidFill>
                <a:latin typeface="Arial"/>
                <a:ea typeface="Arial"/>
                <a:cs typeface="Arial"/>
                <a:sym typeface="Arial"/>
              </a:defRPr>
            </a:lvl1pPr>
            <a:lvl2pPr marL="0" marR="0" lvl="1" indent="0" algn="r" rtl="0">
              <a:spcBef>
                <a:spcPts val="0"/>
              </a:spcBef>
              <a:spcAft>
                <a:spcPts val="0"/>
              </a:spcAft>
              <a:buNone/>
              <a:defRPr sz="1800" b="0" i="0" u="none" strike="noStrike" cap="none">
                <a:solidFill>
                  <a:srgbClr val="FFFFFF"/>
                </a:solidFill>
                <a:latin typeface="Arial"/>
                <a:ea typeface="Arial"/>
                <a:cs typeface="Arial"/>
                <a:sym typeface="Arial"/>
              </a:defRPr>
            </a:lvl2pPr>
            <a:lvl3pPr marL="0" marR="0" lvl="2" indent="0" algn="r" rtl="0">
              <a:spcBef>
                <a:spcPts val="0"/>
              </a:spcBef>
              <a:spcAft>
                <a:spcPts val="0"/>
              </a:spcAft>
              <a:buNone/>
              <a:defRPr sz="1800" b="0" i="0" u="none" strike="noStrike" cap="none">
                <a:solidFill>
                  <a:srgbClr val="FFFFFF"/>
                </a:solidFill>
                <a:latin typeface="Arial"/>
                <a:ea typeface="Arial"/>
                <a:cs typeface="Arial"/>
                <a:sym typeface="Arial"/>
              </a:defRPr>
            </a:lvl3pPr>
            <a:lvl4pPr marL="0" marR="0" lvl="3" indent="0" algn="r" rtl="0">
              <a:spcBef>
                <a:spcPts val="0"/>
              </a:spcBef>
              <a:spcAft>
                <a:spcPts val="0"/>
              </a:spcAft>
              <a:buNone/>
              <a:defRPr sz="1800" b="0" i="0" u="none" strike="noStrike" cap="none">
                <a:solidFill>
                  <a:srgbClr val="FFFFFF"/>
                </a:solidFill>
                <a:latin typeface="Arial"/>
                <a:ea typeface="Arial"/>
                <a:cs typeface="Arial"/>
                <a:sym typeface="Arial"/>
              </a:defRPr>
            </a:lvl4pPr>
            <a:lvl5pPr marL="0" marR="0" lvl="4" indent="0" algn="r" rtl="0">
              <a:spcBef>
                <a:spcPts val="0"/>
              </a:spcBef>
              <a:spcAft>
                <a:spcPts val="0"/>
              </a:spcAft>
              <a:buNone/>
              <a:defRPr sz="1800" b="0" i="0" u="none" strike="noStrike" cap="none">
                <a:solidFill>
                  <a:srgbClr val="FFFFFF"/>
                </a:solidFill>
                <a:latin typeface="Arial"/>
                <a:ea typeface="Arial"/>
                <a:cs typeface="Arial"/>
                <a:sym typeface="Arial"/>
              </a:defRPr>
            </a:lvl5pPr>
            <a:lvl6pPr marL="0" marR="0" lvl="5" indent="0" algn="r" rtl="0">
              <a:spcBef>
                <a:spcPts val="0"/>
              </a:spcBef>
              <a:spcAft>
                <a:spcPts val="0"/>
              </a:spcAft>
              <a:buNone/>
              <a:defRPr sz="1800" b="0" i="0" u="none" strike="noStrike" cap="none">
                <a:solidFill>
                  <a:srgbClr val="FFFFFF"/>
                </a:solidFill>
                <a:latin typeface="Arial"/>
                <a:ea typeface="Arial"/>
                <a:cs typeface="Arial"/>
                <a:sym typeface="Arial"/>
              </a:defRPr>
            </a:lvl6pPr>
            <a:lvl7pPr marL="0" marR="0" lvl="6" indent="0" algn="r" rtl="0">
              <a:spcBef>
                <a:spcPts val="0"/>
              </a:spcBef>
              <a:spcAft>
                <a:spcPts val="0"/>
              </a:spcAft>
              <a:buNone/>
              <a:defRPr sz="1800" b="0" i="0" u="none" strike="noStrike" cap="none">
                <a:solidFill>
                  <a:srgbClr val="FFFFFF"/>
                </a:solidFill>
                <a:latin typeface="Arial"/>
                <a:ea typeface="Arial"/>
                <a:cs typeface="Arial"/>
                <a:sym typeface="Arial"/>
              </a:defRPr>
            </a:lvl7pPr>
            <a:lvl8pPr marL="0" marR="0" lvl="7" indent="0" algn="r" rtl="0">
              <a:spcBef>
                <a:spcPts val="0"/>
              </a:spcBef>
              <a:spcAft>
                <a:spcPts val="0"/>
              </a:spcAft>
              <a:buNone/>
              <a:defRPr sz="1800" b="0" i="0" u="none" strike="noStrike" cap="none">
                <a:solidFill>
                  <a:srgbClr val="FFFFFF"/>
                </a:solidFill>
                <a:latin typeface="Arial"/>
                <a:ea typeface="Arial"/>
                <a:cs typeface="Arial"/>
                <a:sym typeface="Arial"/>
              </a:defRPr>
            </a:lvl8pPr>
            <a:lvl9pPr marL="0" marR="0" lvl="8" indent="0" algn="r" rtl="0">
              <a:spcBef>
                <a:spcPts val="0"/>
              </a:spcBef>
              <a:spcAft>
                <a:spcPts val="0"/>
              </a:spcAft>
              <a:buNone/>
              <a:defRPr sz="1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722313" y="1485900"/>
            <a:ext cx="7772400" cy="10215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FFFFFF"/>
              </a:buClr>
              <a:buSzPts val="4300"/>
              <a:buFont typeface="Trebuchet MS"/>
              <a:buNone/>
              <a:defRPr sz="4300" b="1" i="0" u="none" strike="noStrike" cap="none">
                <a:solidFill>
                  <a:srgbClr val="FFFFFF"/>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5" name="Google Shape;155;p30"/>
          <p:cNvSpPr txBox="1">
            <a:spLocks noGrp="1"/>
          </p:cNvSpPr>
          <p:nvPr>
            <p:ph type="body" idx="1"/>
          </p:nvPr>
        </p:nvSpPr>
        <p:spPr>
          <a:xfrm>
            <a:off x="722313" y="2525316"/>
            <a:ext cx="7772400" cy="1132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00"/>
              </a:spcBef>
              <a:spcAft>
                <a:spcPts val="0"/>
              </a:spcAft>
              <a:buClr>
                <a:schemeClr val="accent3"/>
              </a:buClr>
              <a:buSzPts val="2100"/>
              <a:buFont typeface="Georgia"/>
              <a:buNone/>
              <a:defRPr sz="2100" b="0" i="0" u="none" strike="noStrike" cap="none">
                <a:solidFill>
                  <a:schemeClr val="dk2"/>
                </a:solidFill>
                <a:latin typeface="Georgia"/>
                <a:ea typeface="Georgia"/>
                <a:cs typeface="Georgia"/>
                <a:sym typeface="Georgia"/>
              </a:defRPr>
            </a:lvl1pPr>
            <a:lvl2pPr marL="914400" marR="0" lvl="1" indent="-228600" algn="l" rtl="0">
              <a:spcBef>
                <a:spcPts val="300"/>
              </a:spcBef>
              <a:spcAft>
                <a:spcPts val="0"/>
              </a:spcAft>
              <a:buClr>
                <a:schemeClr val="accent2"/>
              </a:buClr>
              <a:buSzPts val="1800"/>
              <a:buFont typeface="Georgia"/>
              <a:buNone/>
              <a:defRPr sz="1800" b="0" i="0" u="none" strike="noStrike" cap="none">
                <a:solidFill>
                  <a:srgbClr val="888888"/>
                </a:solidFill>
                <a:latin typeface="Georgia"/>
                <a:ea typeface="Georgia"/>
                <a:cs typeface="Georgia"/>
                <a:sym typeface="Georgia"/>
              </a:defRPr>
            </a:lvl2pPr>
            <a:lvl3pPr marL="1371600" marR="0" lvl="2" indent="-228600" algn="l" rtl="0">
              <a:spcBef>
                <a:spcPts val="300"/>
              </a:spcBef>
              <a:spcAft>
                <a:spcPts val="0"/>
              </a:spcAft>
              <a:buClr>
                <a:schemeClr val="accent1"/>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rtl="0">
              <a:spcBef>
                <a:spcPts val="300"/>
              </a:spcBef>
              <a:spcAft>
                <a:spcPts val="0"/>
              </a:spcAft>
              <a:buClr>
                <a:schemeClr val="accent1"/>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rtl="0">
              <a:spcBef>
                <a:spcPts val="300"/>
              </a:spcBef>
              <a:spcAft>
                <a:spcPts val="0"/>
              </a:spcAft>
              <a:buClr>
                <a:schemeClr val="accent3"/>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56" name="Google Shape;156;p30"/>
          <p:cNvSpPr txBox="1">
            <a:spLocks noGrp="1"/>
          </p:cNvSpPr>
          <p:nvPr>
            <p:ph type="dt" idx="10"/>
          </p:nvPr>
        </p:nvSpPr>
        <p:spPr>
          <a:xfrm>
            <a:off x="6586536" y="459486"/>
            <a:ext cx="9573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7" name="Google Shape;157;p30"/>
          <p:cNvSpPr txBox="1">
            <a:spLocks noGrp="1"/>
          </p:cNvSpPr>
          <p:nvPr>
            <p:ph type="ftr" idx="11"/>
          </p:nvPr>
        </p:nvSpPr>
        <p:spPr>
          <a:xfrm>
            <a:off x="5257800" y="459486"/>
            <a:ext cx="13260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8" name="Google Shape;158;p30"/>
          <p:cNvSpPr txBox="1">
            <a:spLocks noGrp="1"/>
          </p:cNvSpPr>
          <p:nvPr>
            <p:ph type="sldNum" idx="12"/>
          </p:nvPr>
        </p:nvSpPr>
        <p:spPr>
          <a:xfrm>
            <a:off x="8174736" y="1704"/>
            <a:ext cx="762000" cy="274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800" b="0" i="0" u="none" strike="noStrike" cap="none">
                <a:solidFill>
                  <a:srgbClr val="FFFFFF"/>
                </a:solidFill>
                <a:latin typeface="Arial"/>
                <a:ea typeface="Arial"/>
                <a:cs typeface="Arial"/>
                <a:sym typeface="Arial"/>
              </a:defRPr>
            </a:lvl1pPr>
            <a:lvl2pPr marL="0" marR="0" lvl="1" indent="0" algn="r" rtl="0">
              <a:spcBef>
                <a:spcPts val="0"/>
              </a:spcBef>
              <a:spcAft>
                <a:spcPts val="0"/>
              </a:spcAft>
              <a:buNone/>
              <a:defRPr sz="1800" b="0" i="0" u="none" strike="noStrike" cap="none">
                <a:solidFill>
                  <a:srgbClr val="FFFFFF"/>
                </a:solidFill>
                <a:latin typeface="Arial"/>
                <a:ea typeface="Arial"/>
                <a:cs typeface="Arial"/>
                <a:sym typeface="Arial"/>
              </a:defRPr>
            </a:lvl2pPr>
            <a:lvl3pPr marL="0" marR="0" lvl="2" indent="0" algn="r" rtl="0">
              <a:spcBef>
                <a:spcPts val="0"/>
              </a:spcBef>
              <a:spcAft>
                <a:spcPts val="0"/>
              </a:spcAft>
              <a:buNone/>
              <a:defRPr sz="1800" b="0" i="0" u="none" strike="noStrike" cap="none">
                <a:solidFill>
                  <a:srgbClr val="FFFFFF"/>
                </a:solidFill>
                <a:latin typeface="Arial"/>
                <a:ea typeface="Arial"/>
                <a:cs typeface="Arial"/>
                <a:sym typeface="Arial"/>
              </a:defRPr>
            </a:lvl3pPr>
            <a:lvl4pPr marL="0" marR="0" lvl="3" indent="0" algn="r" rtl="0">
              <a:spcBef>
                <a:spcPts val="0"/>
              </a:spcBef>
              <a:spcAft>
                <a:spcPts val="0"/>
              </a:spcAft>
              <a:buNone/>
              <a:defRPr sz="1800" b="0" i="0" u="none" strike="noStrike" cap="none">
                <a:solidFill>
                  <a:srgbClr val="FFFFFF"/>
                </a:solidFill>
                <a:latin typeface="Arial"/>
                <a:ea typeface="Arial"/>
                <a:cs typeface="Arial"/>
                <a:sym typeface="Arial"/>
              </a:defRPr>
            </a:lvl4pPr>
            <a:lvl5pPr marL="0" marR="0" lvl="4" indent="0" algn="r" rtl="0">
              <a:spcBef>
                <a:spcPts val="0"/>
              </a:spcBef>
              <a:spcAft>
                <a:spcPts val="0"/>
              </a:spcAft>
              <a:buNone/>
              <a:defRPr sz="1800" b="0" i="0" u="none" strike="noStrike" cap="none">
                <a:solidFill>
                  <a:srgbClr val="FFFFFF"/>
                </a:solidFill>
                <a:latin typeface="Arial"/>
                <a:ea typeface="Arial"/>
                <a:cs typeface="Arial"/>
                <a:sym typeface="Arial"/>
              </a:defRPr>
            </a:lvl5pPr>
            <a:lvl6pPr marL="0" marR="0" lvl="5" indent="0" algn="r" rtl="0">
              <a:spcBef>
                <a:spcPts val="0"/>
              </a:spcBef>
              <a:spcAft>
                <a:spcPts val="0"/>
              </a:spcAft>
              <a:buNone/>
              <a:defRPr sz="1800" b="0" i="0" u="none" strike="noStrike" cap="none">
                <a:solidFill>
                  <a:srgbClr val="FFFFFF"/>
                </a:solidFill>
                <a:latin typeface="Arial"/>
                <a:ea typeface="Arial"/>
                <a:cs typeface="Arial"/>
                <a:sym typeface="Arial"/>
              </a:defRPr>
            </a:lvl6pPr>
            <a:lvl7pPr marL="0" marR="0" lvl="6" indent="0" algn="r" rtl="0">
              <a:spcBef>
                <a:spcPts val="0"/>
              </a:spcBef>
              <a:spcAft>
                <a:spcPts val="0"/>
              </a:spcAft>
              <a:buNone/>
              <a:defRPr sz="1800" b="0" i="0" u="none" strike="noStrike" cap="none">
                <a:solidFill>
                  <a:srgbClr val="FFFFFF"/>
                </a:solidFill>
                <a:latin typeface="Arial"/>
                <a:ea typeface="Arial"/>
                <a:cs typeface="Arial"/>
                <a:sym typeface="Arial"/>
              </a:defRPr>
            </a:lvl7pPr>
            <a:lvl8pPr marL="0" marR="0" lvl="7" indent="0" algn="r" rtl="0">
              <a:spcBef>
                <a:spcPts val="0"/>
              </a:spcBef>
              <a:spcAft>
                <a:spcPts val="0"/>
              </a:spcAft>
              <a:buNone/>
              <a:defRPr sz="1800" b="0" i="0" u="none" strike="noStrike" cap="none">
                <a:solidFill>
                  <a:srgbClr val="FFFFFF"/>
                </a:solidFill>
                <a:latin typeface="Arial"/>
                <a:ea typeface="Arial"/>
                <a:cs typeface="Arial"/>
                <a:sym typeface="Arial"/>
              </a:defRPr>
            </a:lvl8pPr>
            <a:lvl9pPr marL="0" marR="0" lvl="8" indent="0" algn="r" rtl="0">
              <a:spcBef>
                <a:spcPts val="0"/>
              </a:spcBef>
              <a:spcAft>
                <a:spcPts val="0"/>
              </a:spcAft>
              <a:buNone/>
              <a:defRPr sz="1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9"/>
        <p:cNvGrpSpPr/>
        <p:nvPr/>
      </p:nvGrpSpPr>
      <p:grpSpPr>
        <a:xfrm>
          <a:off x="0" y="0"/>
          <a:ext cx="0" cy="0"/>
          <a:chOff x="0" y="0"/>
          <a:chExt cx="0" cy="0"/>
        </a:xfrm>
      </p:grpSpPr>
      <p:sp>
        <p:nvSpPr>
          <p:cNvPr id="160" name="Google Shape;160;p31"/>
          <p:cNvSpPr txBox="1">
            <a:spLocks noGrp="1"/>
          </p:cNvSpPr>
          <p:nvPr>
            <p:ph type="title"/>
          </p:nvPr>
        </p:nvSpPr>
        <p:spPr>
          <a:xfrm>
            <a:off x="457200" y="857250"/>
            <a:ext cx="8229600" cy="802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1" name="Google Shape;161;p31"/>
          <p:cNvSpPr txBox="1">
            <a:spLocks noGrp="1"/>
          </p:cNvSpPr>
          <p:nvPr>
            <p:ph type="dt" idx="10"/>
          </p:nvPr>
        </p:nvSpPr>
        <p:spPr>
          <a:xfrm>
            <a:off x="6583680" y="459486"/>
            <a:ext cx="9573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2" name="Google Shape;162;p31"/>
          <p:cNvSpPr txBox="1">
            <a:spLocks noGrp="1"/>
          </p:cNvSpPr>
          <p:nvPr>
            <p:ph type="ftr" idx="11"/>
          </p:nvPr>
        </p:nvSpPr>
        <p:spPr>
          <a:xfrm>
            <a:off x="5257800" y="459486"/>
            <a:ext cx="13260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3" name="Google Shape;163;p31"/>
          <p:cNvSpPr txBox="1">
            <a:spLocks noGrp="1"/>
          </p:cNvSpPr>
          <p:nvPr>
            <p:ph type="sldNum" idx="12"/>
          </p:nvPr>
        </p:nvSpPr>
        <p:spPr>
          <a:xfrm>
            <a:off x="8174736" y="1704"/>
            <a:ext cx="762000" cy="274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800" b="0" i="0" u="none" strike="noStrike" cap="none">
                <a:solidFill>
                  <a:srgbClr val="FFFFFF"/>
                </a:solidFill>
                <a:latin typeface="Arial"/>
                <a:ea typeface="Arial"/>
                <a:cs typeface="Arial"/>
                <a:sym typeface="Arial"/>
              </a:defRPr>
            </a:lvl1pPr>
            <a:lvl2pPr marL="0" marR="0" lvl="1" indent="0" algn="r" rtl="0">
              <a:spcBef>
                <a:spcPts val="0"/>
              </a:spcBef>
              <a:spcAft>
                <a:spcPts val="0"/>
              </a:spcAft>
              <a:buNone/>
              <a:defRPr sz="1800" b="0" i="0" u="none" strike="noStrike" cap="none">
                <a:solidFill>
                  <a:srgbClr val="FFFFFF"/>
                </a:solidFill>
                <a:latin typeface="Arial"/>
                <a:ea typeface="Arial"/>
                <a:cs typeface="Arial"/>
                <a:sym typeface="Arial"/>
              </a:defRPr>
            </a:lvl2pPr>
            <a:lvl3pPr marL="0" marR="0" lvl="2" indent="0" algn="r" rtl="0">
              <a:spcBef>
                <a:spcPts val="0"/>
              </a:spcBef>
              <a:spcAft>
                <a:spcPts val="0"/>
              </a:spcAft>
              <a:buNone/>
              <a:defRPr sz="1800" b="0" i="0" u="none" strike="noStrike" cap="none">
                <a:solidFill>
                  <a:srgbClr val="FFFFFF"/>
                </a:solidFill>
                <a:latin typeface="Arial"/>
                <a:ea typeface="Arial"/>
                <a:cs typeface="Arial"/>
                <a:sym typeface="Arial"/>
              </a:defRPr>
            </a:lvl3pPr>
            <a:lvl4pPr marL="0" marR="0" lvl="3" indent="0" algn="r" rtl="0">
              <a:spcBef>
                <a:spcPts val="0"/>
              </a:spcBef>
              <a:spcAft>
                <a:spcPts val="0"/>
              </a:spcAft>
              <a:buNone/>
              <a:defRPr sz="1800" b="0" i="0" u="none" strike="noStrike" cap="none">
                <a:solidFill>
                  <a:srgbClr val="FFFFFF"/>
                </a:solidFill>
                <a:latin typeface="Arial"/>
                <a:ea typeface="Arial"/>
                <a:cs typeface="Arial"/>
                <a:sym typeface="Arial"/>
              </a:defRPr>
            </a:lvl4pPr>
            <a:lvl5pPr marL="0" marR="0" lvl="4" indent="0" algn="r" rtl="0">
              <a:spcBef>
                <a:spcPts val="0"/>
              </a:spcBef>
              <a:spcAft>
                <a:spcPts val="0"/>
              </a:spcAft>
              <a:buNone/>
              <a:defRPr sz="1800" b="0" i="0" u="none" strike="noStrike" cap="none">
                <a:solidFill>
                  <a:srgbClr val="FFFFFF"/>
                </a:solidFill>
                <a:latin typeface="Arial"/>
                <a:ea typeface="Arial"/>
                <a:cs typeface="Arial"/>
                <a:sym typeface="Arial"/>
              </a:defRPr>
            </a:lvl5pPr>
            <a:lvl6pPr marL="0" marR="0" lvl="5" indent="0" algn="r" rtl="0">
              <a:spcBef>
                <a:spcPts val="0"/>
              </a:spcBef>
              <a:spcAft>
                <a:spcPts val="0"/>
              </a:spcAft>
              <a:buNone/>
              <a:defRPr sz="1800" b="0" i="0" u="none" strike="noStrike" cap="none">
                <a:solidFill>
                  <a:srgbClr val="FFFFFF"/>
                </a:solidFill>
                <a:latin typeface="Arial"/>
                <a:ea typeface="Arial"/>
                <a:cs typeface="Arial"/>
                <a:sym typeface="Arial"/>
              </a:defRPr>
            </a:lvl6pPr>
            <a:lvl7pPr marL="0" marR="0" lvl="6" indent="0" algn="r" rtl="0">
              <a:spcBef>
                <a:spcPts val="0"/>
              </a:spcBef>
              <a:spcAft>
                <a:spcPts val="0"/>
              </a:spcAft>
              <a:buNone/>
              <a:defRPr sz="1800" b="0" i="0" u="none" strike="noStrike" cap="none">
                <a:solidFill>
                  <a:srgbClr val="FFFFFF"/>
                </a:solidFill>
                <a:latin typeface="Arial"/>
                <a:ea typeface="Arial"/>
                <a:cs typeface="Arial"/>
                <a:sym typeface="Arial"/>
              </a:defRPr>
            </a:lvl7pPr>
            <a:lvl8pPr marL="0" marR="0" lvl="7" indent="0" algn="r" rtl="0">
              <a:spcBef>
                <a:spcPts val="0"/>
              </a:spcBef>
              <a:spcAft>
                <a:spcPts val="0"/>
              </a:spcAft>
              <a:buNone/>
              <a:defRPr sz="1800" b="0" i="0" u="none" strike="noStrike" cap="none">
                <a:solidFill>
                  <a:srgbClr val="FFFFFF"/>
                </a:solidFill>
                <a:latin typeface="Arial"/>
                <a:ea typeface="Arial"/>
                <a:cs typeface="Arial"/>
                <a:sym typeface="Arial"/>
              </a:defRPr>
            </a:lvl8pPr>
            <a:lvl9pPr marL="0" marR="0" lvl="8" indent="0" algn="r" rtl="0">
              <a:spcBef>
                <a:spcPts val="0"/>
              </a:spcBef>
              <a:spcAft>
                <a:spcPts val="0"/>
              </a:spcAft>
              <a:buNone/>
              <a:defRPr sz="1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4"/>
        <p:cNvGrpSpPr/>
        <p:nvPr/>
      </p:nvGrpSpPr>
      <p:grpSpPr>
        <a:xfrm>
          <a:off x="0" y="0"/>
          <a:ext cx="0" cy="0"/>
          <a:chOff x="0" y="0"/>
          <a:chExt cx="0" cy="0"/>
        </a:xfrm>
      </p:grpSpPr>
      <p:sp>
        <p:nvSpPr>
          <p:cNvPr id="165" name="Google Shape;165;p32"/>
          <p:cNvSpPr txBox="1">
            <a:spLocks noGrp="1"/>
          </p:cNvSpPr>
          <p:nvPr>
            <p:ph type="dt" idx="10"/>
          </p:nvPr>
        </p:nvSpPr>
        <p:spPr>
          <a:xfrm>
            <a:off x="6586536" y="459486"/>
            <a:ext cx="9573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6" name="Google Shape;166;p32"/>
          <p:cNvSpPr txBox="1">
            <a:spLocks noGrp="1"/>
          </p:cNvSpPr>
          <p:nvPr>
            <p:ph type="ftr" idx="11"/>
          </p:nvPr>
        </p:nvSpPr>
        <p:spPr>
          <a:xfrm>
            <a:off x="5257800" y="459486"/>
            <a:ext cx="13260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7" name="Google Shape;167;p32"/>
          <p:cNvSpPr txBox="1">
            <a:spLocks noGrp="1"/>
          </p:cNvSpPr>
          <p:nvPr>
            <p:ph type="sldNum" idx="12"/>
          </p:nvPr>
        </p:nvSpPr>
        <p:spPr>
          <a:xfrm>
            <a:off x="8174736" y="1704"/>
            <a:ext cx="762000" cy="274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800" b="0" i="0" u="none" strike="noStrike" cap="none">
                <a:solidFill>
                  <a:srgbClr val="FFFFFF"/>
                </a:solidFill>
                <a:latin typeface="Arial"/>
                <a:ea typeface="Arial"/>
                <a:cs typeface="Arial"/>
                <a:sym typeface="Arial"/>
              </a:defRPr>
            </a:lvl1pPr>
            <a:lvl2pPr marL="0" marR="0" lvl="1" indent="0" algn="r" rtl="0">
              <a:spcBef>
                <a:spcPts val="0"/>
              </a:spcBef>
              <a:spcAft>
                <a:spcPts val="0"/>
              </a:spcAft>
              <a:buNone/>
              <a:defRPr sz="1800" b="0" i="0" u="none" strike="noStrike" cap="none">
                <a:solidFill>
                  <a:srgbClr val="FFFFFF"/>
                </a:solidFill>
                <a:latin typeface="Arial"/>
                <a:ea typeface="Arial"/>
                <a:cs typeface="Arial"/>
                <a:sym typeface="Arial"/>
              </a:defRPr>
            </a:lvl2pPr>
            <a:lvl3pPr marL="0" marR="0" lvl="2" indent="0" algn="r" rtl="0">
              <a:spcBef>
                <a:spcPts val="0"/>
              </a:spcBef>
              <a:spcAft>
                <a:spcPts val="0"/>
              </a:spcAft>
              <a:buNone/>
              <a:defRPr sz="1800" b="0" i="0" u="none" strike="noStrike" cap="none">
                <a:solidFill>
                  <a:srgbClr val="FFFFFF"/>
                </a:solidFill>
                <a:latin typeface="Arial"/>
                <a:ea typeface="Arial"/>
                <a:cs typeface="Arial"/>
                <a:sym typeface="Arial"/>
              </a:defRPr>
            </a:lvl3pPr>
            <a:lvl4pPr marL="0" marR="0" lvl="3" indent="0" algn="r" rtl="0">
              <a:spcBef>
                <a:spcPts val="0"/>
              </a:spcBef>
              <a:spcAft>
                <a:spcPts val="0"/>
              </a:spcAft>
              <a:buNone/>
              <a:defRPr sz="1800" b="0" i="0" u="none" strike="noStrike" cap="none">
                <a:solidFill>
                  <a:srgbClr val="FFFFFF"/>
                </a:solidFill>
                <a:latin typeface="Arial"/>
                <a:ea typeface="Arial"/>
                <a:cs typeface="Arial"/>
                <a:sym typeface="Arial"/>
              </a:defRPr>
            </a:lvl4pPr>
            <a:lvl5pPr marL="0" marR="0" lvl="4" indent="0" algn="r" rtl="0">
              <a:spcBef>
                <a:spcPts val="0"/>
              </a:spcBef>
              <a:spcAft>
                <a:spcPts val="0"/>
              </a:spcAft>
              <a:buNone/>
              <a:defRPr sz="1800" b="0" i="0" u="none" strike="noStrike" cap="none">
                <a:solidFill>
                  <a:srgbClr val="FFFFFF"/>
                </a:solidFill>
                <a:latin typeface="Arial"/>
                <a:ea typeface="Arial"/>
                <a:cs typeface="Arial"/>
                <a:sym typeface="Arial"/>
              </a:defRPr>
            </a:lvl5pPr>
            <a:lvl6pPr marL="0" marR="0" lvl="5" indent="0" algn="r" rtl="0">
              <a:spcBef>
                <a:spcPts val="0"/>
              </a:spcBef>
              <a:spcAft>
                <a:spcPts val="0"/>
              </a:spcAft>
              <a:buNone/>
              <a:defRPr sz="1800" b="0" i="0" u="none" strike="noStrike" cap="none">
                <a:solidFill>
                  <a:srgbClr val="FFFFFF"/>
                </a:solidFill>
                <a:latin typeface="Arial"/>
                <a:ea typeface="Arial"/>
                <a:cs typeface="Arial"/>
                <a:sym typeface="Arial"/>
              </a:defRPr>
            </a:lvl6pPr>
            <a:lvl7pPr marL="0" marR="0" lvl="6" indent="0" algn="r" rtl="0">
              <a:spcBef>
                <a:spcPts val="0"/>
              </a:spcBef>
              <a:spcAft>
                <a:spcPts val="0"/>
              </a:spcAft>
              <a:buNone/>
              <a:defRPr sz="1800" b="0" i="0" u="none" strike="noStrike" cap="none">
                <a:solidFill>
                  <a:srgbClr val="FFFFFF"/>
                </a:solidFill>
                <a:latin typeface="Arial"/>
                <a:ea typeface="Arial"/>
                <a:cs typeface="Arial"/>
                <a:sym typeface="Arial"/>
              </a:defRPr>
            </a:lvl7pPr>
            <a:lvl8pPr marL="0" marR="0" lvl="7" indent="0" algn="r" rtl="0">
              <a:spcBef>
                <a:spcPts val="0"/>
              </a:spcBef>
              <a:spcAft>
                <a:spcPts val="0"/>
              </a:spcAft>
              <a:buNone/>
              <a:defRPr sz="1800" b="0" i="0" u="none" strike="noStrike" cap="none">
                <a:solidFill>
                  <a:srgbClr val="FFFFFF"/>
                </a:solidFill>
                <a:latin typeface="Arial"/>
                <a:ea typeface="Arial"/>
                <a:cs typeface="Arial"/>
                <a:sym typeface="Arial"/>
              </a:defRPr>
            </a:lvl8pPr>
            <a:lvl9pPr marL="0" marR="0" lvl="8" indent="0" algn="r" rtl="0">
              <a:spcBef>
                <a:spcPts val="0"/>
              </a:spcBef>
              <a:spcAft>
                <a:spcPts val="0"/>
              </a:spcAft>
              <a:buNone/>
              <a:defRPr sz="1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8"/>
        <p:cNvGrpSpPr/>
        <p:nvPr/>
      </p:nvGrpSpPr>
      <p:grpSpPr>
        <a:xfrm>
          <a:off x="0" y="0"/>
          <a:ext cx="0" cy="0"/>
          <a:chOff x="0" y="0"/>
          <a:chExt cx="0" cy="0"/>
        </a:xfrm>
      </p:grpSpPr>
      <p:sp>
        <p:nvSpPr>
          <p:cNvPr id="169" name="Google Shape;169;p33"/>
          <p:cNvSpPr txBox="1">
            <a:spLocks noGrp="1"/>
          </p:cNvSpPr>
          <p:nvPr>
            <p:ph type="title"/>
          </p:nvPr>
        </p:nvSpPr>
        <p:spPr>
          <a:xfrm>
            <a:off x="5353496" y="826478"/>
            <a:ext cx="3383400" cy="6585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1800"/>
              <a:buFont typeface="Trebuchet MS"/>
              <a:buNone/>
              <a:defRPr sz="1800" b="1"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0" name="Google Shape;170;p33"/>
          <p:cNvSpPr txBox="1">
            <a:spLocks noGrp="1"/>
          </p:cNvSpPr>
          <p:nvPr>
            <p:ph type="body" idx="1"/>
          </p:nvPr>
        </p:nvSpPr>
        <p:spPr>
          <a:xfrm>
            <a:off x="5353496" y="1508045"/>
            <a:ext cx="3383400" cy="3463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00"/>
              </a:spcBef>
              <a:spcAft>
                <a:spcPts val="0"/>
              </a:spcAft>
              <a:buClr>
                <a:schemeClr val="accent3"/>
              </a:buClr>
              <a:buSzPts val="1400"/>
              <a:buFont typeface="Georgia"/>
              <a:buNone/>
              <a:defRPr sz="1400" b="0" i="0" u="none" strike="noStrike" cap="none">
                <a:solidFill>
                  <a:schemeClr val="dk1"/>
                </a:solidFill>
                <a:latin typeface="Georgia"/>
                <a:ea typeface="Georgia"/>
                <a:cs typeface="Georgia"/>
                <a:sym typeface="Georgia"/>
              </a:defRPr>
            </a:lvl1pPr>
            <a:lvl2pPr marL="914400" marR="0" lvl="1" indent="-228600" algn="l" rtl="0">
              <a:spcBef>
                <a:spcPts val="300"/>
              </a:spcBef>
              <a:spcAft>
                <a:spcPts val="0"/>
              </a:spcAft>
              <a:buClr>
                <a:schemeClr val="accent2"/>
              </a:buClr>
              <a:buSzPts val="1200"/>
              <a:buFont typeface="Georgia"/>
              <a:buNone/>
              <a:defRPr sz="1200" b="0" i="0" u="none" strike="noStrike" cap="none">
                <a:solidFill>
                  <a:schemeClr val="accent2"/>
                </a:solidFill>
                <a:latin typeface="Georgia"/>
                <a:ea typeface="Georgia"/>
                <a:cs typeface="Georgia"/>
                <a:sym typeface="Georgia"/>
              </a:defRPr>
            </a:lvl2pPr>
            <a:lvl3pPr marL="1371600" marR="0" lvl="2" indent="-228600" algn="l" rtl="0">
              <a:spcBef>
                <a:spcPts val="300"/>
              </a:spcBef>
              <a:spcAft>
                <a:spcPts val="0"/>
              </a:spcAft>
              <a:buClr>
                <a:schemeClr val="accent1"/>
              </a:buClr>
              <a:buSzPts val="1000"/>
              <a:buFont typeface="Noto Sans Symbols"/>
              <a:buNone/>
              <a:defRPr sz="1000" b="0" i="0" u="none" strike="noStrike" cap="none">
                <a:solidFill>
                  <a:schemeClr val="accent1"/>
                </a:solidFill>
                <a:latin typeface="Georgia"/>
                <a:ea typeface="Georgia"/>
                <a:cs typeface="Georgia"/>
                <a:sym typeface="Georgia"/>
              </a:defRPr>
            </a:lvl3pPr>
            <a:lvl4pPr marL="1828800" marR="0" lvl="3" indent="-228600" algn="l" rtl="0">
              <a:spcBef>
                <a:spcPts val="300"/>
              </a:spcBef>
              <a:spcAft>
                <a:spcPts val="0"/>
              </a:spcAft>
              <a:buClr>
                <a:schemeClr val="accent1"/>
              </a:buClr>
              <a:buSzPts val="900"/>
              <a:buFont typeface="Noto Sans Symbols"/>
              <a:buNone/>
              <a:defRPr sz="900" b="0" i="0" u="none" strike="noStrike" cap="none">
                <a:solidFill>
                  <a:schemeClr val="accent1"/>
                </a:solidFill>
                <a:latin typeface="Georgia"/>
                <a:ea typeface="Georgia"/>
                <a:cs typeface="Georgia"/>
                <a:sym typeface="Georgia"/>
              </a:defRPr>
            </a:lvl4pPr>
            <a:lvl5pPr marL="2286000" marR="0" lvl="4" indent="-228600" algn="l" rtl="0">
              <a:spcBef>
                <a:spcPts val="300"/>
              </a:spcBef>
              <a:spcAft>
                <a:spcPts val="0"/>
              </a:spcAft>
              <a:buClr>
                <a:schemeClr val="accent3"/>
              </a:buClr>
              <a:buSzPts val="900"/>
              <a:buFont typeface="Georgia"/>
              <a:buNone/>
              <a:defRPr sz="9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71" name="Google Shape;171;p33"/>
          <p:cNvSpPr txBox="1">
            <a:spLocks noGrp="1"/>
          </p:cNvSpPr>
          <p:nvPr>
            <p:ph type="body" idx="2"/>
          </p:nvPr>
        </p:nvSpPr>
        <p:spPr>
          <a:xfrm>
            <a:off x="152400" y="582215"/>
            <a:ext cx="5102400" cy="4389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300"/>
              </a:spcBef>
              <a:spcAft>
                <a:spcPts val="0"/>
              </a:spcAft>
              <a:buClr>
                <a:schemeClr val="accent3"/>
              </a:buClr>
              <a:buSzPts val="3200"/>
              <a:buFont typeface="Georgia"/>
              <a:buChar char="•"/>
              <a:defRPr sz="3200" b="0" i="0" u="none" strike="noStrike" cap="none">
                <a:solidFill>
                  <a:schemeClr val="dk1"/>
                </a:solidFill>
                <a:latin typeface="Georgia"/>
                <a:ea typeface="Georgia"/>
                <a:cs typeface="Georgia"/>
                <a:sym typeface="Georgia"/>
              </a:defRPr>
            </a:lvl1pPr>
            <a:lvl2pPr marL="914400" marR="0" lvl="1" indent="-406400" algn="l" rtl="0">
              <a:spcBef>
                <a:spcPts val="300"/>
              </a:spcBef>
              <a:spcAft>
                <a:spcPts val="0"/>
              </a:spcAft>
              <a:buClr>
                <a:schemeClr val="accent2"/>
              </a:buClr>
              <a:buSzPts val="2800"/>
              <a:buFont typeface="Georgia"/>
              <a:buChar char="▫"/>
              <a:defRPr sz="28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55600" algn="l" rtl="0">
              <a:spcBef>
                <a:spcPts val="300"/>
              </a:spcBef>
              <a:spcAft>
                <a:spcPts val="0"/>
              </a:spcAft>
              <a:buClr>
                <a:schemeClr val="accent1"/>
              </a:buClr>
              <a:buSzPts val="2000"/>
              <a:buFont typeface="Noto Sans Symbols"/>
              <a:buChar char="⚫"/>
              <a:defRPr sz="20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72" name="Google Shape;172;p33"/>
          <p:cNvSpPr txBox="1">
            <a:spLocks noGrp="1"/>
          </p:cNvSpPr>
          <p:nvPr>
            <p:ph type="dt" idx="10"/>
          </p:nvPr>
        </p:nvSpPr>
        <p:spPr>
          <a:xfrm>
            <a:off x="6586536" y="459486"/>
            <a:ext cx="9573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3" name="Google Shape;173;p33"/>
          <p:cNvSpPr txBox="1">
            <a:spLocks noGrp="1"/>
          </p:cNvSpPr>
          <p:nvPr>
            <p:ph type="ftr" idx="11"/>
          </p:nvPr>
        </p:nvSpPr>
        <p:spPr>
          <a:xfrm>
            <a:off x="5257800" y="459486"/>
            <a:ext cx="13260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4" name="Google Shape;174;p33"/>
          <p:cNvSpPr txBox="1">
            <a:spLocks noGrp="1"/>
          </p:cNvSpPr>
          <p:nvPr>
            <p:ph type="sldNum" idx="12"/>
          </p:nvPr>
        </p:nvSpPr>
        <p:spPr>
          <a:xfrm>
            <a:off x="8174736" y="1704"/>
            <a:ext cx="762000" cy="274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800" b="0" i="0" u="none" strike="noStrike" cap="none">
                <a:solidFill>
                  <a:srgbClr val="FFFFFF"/>
                </a:solidFill>
                <a:latin typeface="Arial"/>
                <a:ea typeface="Arial"/>
                <a:cs typeface="Arial"/>
                <a:sym typeface="Arial"/>
              </a:defRPr>
            </a:lvl1pPr>
            <a:lvl2pPr marL="0" marR="0" lvl="1" indent="0" algn="r" rtl="0">
              <a:spcBef>
                <a:spcPts val="0"/>
              </a:spcBef>
              <a:spcAft>
                <a:spcPts val="0"/>
              </a:spcAft>
              <a:buNone/>
              <a:defRPr sz="1800" b="0" i="0" u="none" strike="noStrike" cap="none">
                <a:solidFill>
                  <a:srgbClr val="FFFFFF"/>
                </a:solidFill>
                <a:latin typeface="Arial"/>
                <a:ea typeface="Arial"/>
                <a:cs typeface="Arial"/>
                <a:sym typeface="Arial"/>
              </a:defRPr>
            </a:lvl2pPr>
            <a:lvl3pPr marL="0" marR="0" lvl="2" indent="0" algn="r" rtl="0">
              <a:spcBef>
                <a:spcPts val="0"/>
              </a:spcBef>
              <a:spcAft>
                <a:spcPts val="0"/>
              </a:spcAft>
              <a:buNone/>
              <a:defRPr sz="1800" b="0" i="0" u="none" strike="noStrike" cap="none">
                <a:solidFill>
                  <a:srgbClr val="FFFFFF"/>
                </a:solidFill>
                <a:latin typeface="Arial"/>
                <a:ea typeface="Arial"/>
                <a:cs typeface="Arial"/>
                <a:sym typeface="Arial"/>
              </a:defRPr>
            </a:lvl3pPr>
            <a:lvl4pPr marL="0" marR="0" lvl="3" indent="0" algn="r" rtl="0">
              <a:spcBef>
                <a:spcPts val="0"/>
              </a:spcBef>
              <a:spcAft>
                <a:spcPts val="0"/>
              </a:spcAft>
              <a:buNone/>
              <a:defRPr sz="1800" b="0" i="0" u="none" strike="noStrike" cap="none">
                <a:solidFill>
                  <a:srgbClr val="FFFFFF"/>
                </a:solidFill>
                <a:latin typeface="Arial"/>
                <a:ea typeface="Arial"/>
                <a:cs typeface="Arial"/>
                <a:sym typeface="Arial"/>
              </a:defRPr>
            </a:lvl4pPr>
            <a:lvl5pPr marL="0" marR="0" lvl="4" indent="0" algn="r" rtl="0">
              <a:spcBef>
                <a:spcPts val="0"/>
              </a:spcBef>
              <a:spcAft>
                <a:spcPts val="0"/>
              </a:spcAft>
              <a:buNone/>
              <a:defRPr sz="1800" b="0" i="0" u="none" strike="noStrike" cap="none">
                <a:solidFill>
                  <a:srgbClr val="FFFFFF"/>
                </a:solidFill>
                <a:latin typeface="Arial"/>
                <a:ea typeface="Arial"/>
                <a:cs typeface="Arial"/>
                <a:sym typeface="Arial"/>
              </a:defRPr>
            </a:lvl5pPr>
            <a:lvl6pPr marL="0" marR="0" lvl="5" indent="0" algn="r" rtl="0">
              <a:spcBef>
                <a:spcPts val="0"/>
              </a:spcBef>
              <a:spcAft>
                <a:spcPts val="0"/>
              </a:spcAft>
              <a:buNone/>
              <a:defRPr sz="1800" b="0" i="0" u="none" strike="noStrike" cap="none">
                <a:solidFill>
                  <a:srgbClr val="FFFFFF"/>
                </a:solidFill>
                <a:latin typeface="Arial"/>
                <a:ea typeface="Arial"/>
                <a:cs typeface="Arial"/>
                <a:sym typeface="Arial"/>
              </a:defRPr>
            </a:lvl6pPr>
            <a:lvl7pPr marL="0" marR="0" lvl="6" indent="0" algn="r" rtl="0">
              <a:spcBef>
                <a:spcPts val="0"/>
              </a:spcBef>
              <a:spcAft>
                <a:spcPts val="0"/>
              </a:spcAft>
              <a:buNone/>
              <a:defRPr sz="1800" b="0" i="0" u="none" strike="noStrike" cap="none">
                <a:solidFill>
                  <a:srgbClr val="FFFFFF"/>
                </a:solidFill>
                <a:latin typeface="Arial"/>
                <a:ea typeface="Arial"/>
                <a:cs typeface="Arial"/>
                <a:sym typeface="Arial"/>
              </a:defRPr>
            </a:lvl7pPr>
            <a:lvl8pPr marL="0" marR="0" lvl="7" indent="0" algn="r" rtl="0">
              <a:spcBef>
                <a:spcPts val="0"/>
              </a:spcBef>
              <a:spcAft>
                <a:spcPts val="0"/>
              </a:spcAft>
              <a:buNone/>
              <a:defRPr sz="1800" b="0" i="0" u="none" strike="noStrike" cap="none">
                <a:solidFill>
                  <a:srgbClr val="FFFFFF"/>
                </a:solidFill>
                <a:latin typeface="Arial"/>
                <a:ea typeface="Arial"/>
                <a:cs typeface="Arial"/>
                <a:sym typeface="Arial"/>
              </a:defRPr>
            </a:lvl8pPr>
            <a:lvl9pPr marL="0" marR="0" lvl="8" indent="0" algn="r" rtl="0">
              <a:spcBef>
                <a:spcPts val="0"/>
              </a:spcBef>
              <a:spcAft>
                <a:spcPts val="0"/>
              </a:spcAft>
              <a:buNone/>
              <a:defRPr sz="1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5"/>
        <p:cNvGrpSpPr/>
        <p:nvPr/>
      </p:nvGrpSpPr>
      <p:grpSpPr>
        <a:xfrm>
          <a:off x="0" y="0"/>
          <a:ext cx="0" cy="0"/>
          <a:chOff x="0" y="0"/>
          <a:chExt cx="0" cy="0"/>
        </a:xfrm>
      </p:grpSpPr>
      <p:sp>
        <p:nvSpPr>
          <p:cNvPr id="176" name="Google Shape;176;p34"/>
          <p:cNvSpPr txBox="1">
            <a:spLocks noGrp="1"/>
          </p:cNvSpPr>
          <p:nvPr>
            <p:ph type="title"/>
          </p:nvPr>
        </p:nvSpPr>
        <p:spPr>
          <a:xfrm rot="-5400000">
            <a:off x="3978234" y="2294098"/>
            <a:ext cx="3511200" cy="586800"/>
          </a:xfrm>
          <a:prstGeom prst="rect">
            <a:avLst/>
          </a:prstGeom>
          <a:noFill/>
          <a:ln>
            <a:noFill/>
          </a:ln>
        </p:spPr>
        <p:txBody>
          <a:bodyPr spcFirstLastPara="1" wrap="square" lIns="45700" tIns="0" rIns="45700" bIns="45700" anchor="t" anchorCtr="0">
            <a:noAutofit/>
          </a:bodyPr>
          <a:lstStyle>
            <a:lvl1pPr marR="0" lvl="0" algn="ctr" rtl="0">
              <a:spcBef>
                <a:spcPts val="0"/>
              </a:spcBef>
              <a:spcAft>
                <a:spcPts val="0"/>
              </a:spcAft>
              <a:buClr>
                <a:schemeClr val="dk2"/>
              </a:buClr>
              <a:buSzPts val="2000"/>
              <a:buFont typeface="Trebuchet MS"/>
              <a:buNone/>
              <a:defRPr sz="2000" b="1"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7" name="Google Shape;177;p34"/>
          <p:cNvSpPr>
            <a:spLocks noGrp="1"/>
          </p:cNvSpPr>
          <p:nvPr>
            <p:ph type="pic" idx="2"/>
          </p:nvPr>
        </p:nvSpPr>
        <p:spPr>
          <a:xfrm>
            <a:off x="403671" y="857250"/>
            <a:ext cx="4572000" cy="3429000"/>
          </a:xfrm>
          <a:prstGeom prst="rect">
            <a:avLst/>
          </a:prstGeom>
          <a:solidFill>
            <a:srgbClr val="EAEAEA"/>
          </a:solidFill>
          <a:ln w="50800" cap="flat" cmpd="sng">
            <a:solidFill>
              <a:srgbClr val="FFFFFF"/>
            </a:solidFill>
            <a:prstDash val="solid"/>
            <a:miter lim="800000"/>
            <a:headEnd type="none" w="sm" len="sm"/>
            <a:tailEnd type="none" w="sm" len="sm"/>
          </a:ln>
          <a:effectLst>
            <a:outerShdw blurRad="57150" dist="31750" dir="4800000" algn="tl" rotWithShape="0">
              <a:srgbClr val="000000">
                <a:alpha val="24710"/>
              </a:srgbClr>
            </a:outerShdw>
          </a:effectLst>
        </p:spPr>
        <p:txBody>
          <a:bodyPr spcFirstLastPara="1" wrap="square" lIns="91425" tIns="45700" rIns="91425" bIns="45700" anchor="t" anchorCtr="0">
            <a:noAutofit/>
          </a:bodyPr>
          <a:lstStyle>
            <a:lvl1pPr marR="0" lvl="0" algn="l" rtl="0">
              <a:spcBef>
                <a:spcPts val="300"/>
              </a:spcBef>
              <a:spcAft>
                <a:spcPts val="0"/>
              </a:spcAft>
              <a:buClr>
                <a:schemeClr val="accent3"/>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R="0" lvl="2"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R="0" lvl="3"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R="0" lvl="4"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R="0" lvl="5"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R="0" lvl="6"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R="0" lvl="7"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R="0" lvl="8"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78" name="Google Shape;178;p34"/>
          <p:cNvSpPr txBox="1">
            <a:spLocks noGrp="1"/>
          </p:cNvSpPr>
          <p:nvPr>
            <p:ph type="body" idx="1"/>
          </p:nvPr>
        </p:nvSpPr>
        <p:spPr>
          <a:xfrm>
            <a:off x="6088443" y="2455731"/>
            <a:ext cx="2590800" cy="1887300"/>
          </a:xfrm>
          <a:prstGeom prst="rect">
            <a:avLst/>
          </a:prstGeom>
          <a:noFill/>
          <a:ln>
            <a:noFill/>
          </a:ln>
        </p:spPr>
        <p:txBody>
          <a:bodyPr spcFirstLastPara="1" wrap="square" lIns="0" tIns="0" rIns="45700" bIns="45700" anchor="t" anchorCtr="0">
            <a:noAutofit/>
          </a:bodyPr>
          <a:lstStyle>
            <a:lvl1pPr marL="457200" marR="0" lvl="0" indent="-228600" algn="l" rtl="0">
              <a:lnSpc>
                <a:spcPct val="100000"/>
              </a:lnSpc>
              <a:spcBef>
                <a:spcPts val="0"/>
              </a:spcBef>
              <a:spcAft>
                <a:spcPts val="0"/>
              </a:spcAft>
              <a:buClr>
                <a:schemeClr val="accent3"/>
              </a:buClr>
              <a:buSzPts val="1300"/>
              <a:buFont typeface="Georgia"/>
              <a:buNone/>
              <a:defRPr sz="1300" b="0" i="0" u="none" strike="noStrike" cap="none">
                <a:solidFill>
                  <a:schemeClr val="dk1"/>
                </a:solidFill>
                <a:latin typeface="Georgia"/>
                <a:ea typeface="Georgia"/>
                <a:cs typeface="Georgia"/>
                <a:sym typeface="Georgia"/>
              </a:defRPr>
            </a:lvl1pPr>
            <a:lvl2pPr marL="914400" marR="0" lvl="1" indent="-228600" algn="l" rtl="0">
              <a:spcBef>
                <a:spcPts val="300"/>
              </a:spcBef>
              <a:spcAft>
                <a:spcPts val="0"/>
              </a:spcAft>
              <a:buClr>
                <a:schemeClr val="accent2"/>
              </a:buClr>
              <a:buSzPts val="1200"/>
              <a:buFont typeface="Georgia"/>
              <a:buNone/>
              <a:defRPr sz="1200" b="0" i="0" u="none" strike="noStrike" cap="none">
                <a:solidFill>
                  <a:schemeClr val="accent2"/>
                </a:solidFill>
                <a:latin typeface="Georgia"/>
                <a:ea typeface="Georgia"/>
                <a:cs typeface="Georgia"/>
                <a:sym typeface="Georgia"/>
              </a:defRPr>
            </a:lvl2pPr>
            <a:lvl3pPr marL="1371600" marR="0" lvl="2" indent="-228600" algn="l" rtl="0">
              <a:spcBef>
                <a:spcPts val="300"/>
              </a:spcBef>
              <a:spcAft>
                <a:spcPts val="0"/>
              </a:spcAft>
              <a:buClr>
                <a:schemeClr val="accent1"/>
              </a:buClr>
              <a:buSzPts val="1000"/>
              <a:buFont typeface="Noto Sans Symbols"/>
              <a:buNone/>
              <a:defRPr sz="1000" b="0" i="0" u="none" strike="noStrike" cap="none">
                <a:solidFill>
                  <a:schemeClr val="accent1"/>
                </a:solidFill>
                <a:latin typeface="Georgia"/>
                <a:ea typeface="Georgia"/>
                <a:cs typeface="Georgia"/>
                <a:sym typeface="Georgia"/>
              </a:defRPr>
            </a:lvl3pPr>
            <a:lvl4pPr marL="1828800" marR="0" lvl="3" indent="-228600" algn="l" rtl="0">
              <a:spcBef>
                <a:spcPts val="300"/>
              </a:spcBef>
              <a:spcAft>
                <a:spcPts val="0"/>
              </a:spcAft>
              <a:buClr>
                <a:schemeClr val="accent1"/>
              </a:buClr>
              <a:buSzPts val="900"/>
              <a:buFont typeface="Noto Sans Symbols"/>
              <a:buNone/>
              <a:defRPr sz="900" b="0" i="0" u="none" strike="noStrike" cap="none">
                <a:solidFill>
                  <a:schemeClr val="accent1"/>
                </a:solidFill>
                <a:latin typeface="Georgia"/>
                <a:ea typeface="Georgia"/>
                <a:cs typeface="Georgia"/>
                <a:sym typeface="Georgia"/>
              </a:defRPr>
            </a:lvl4pPr>
            <a:lvl5pPr marL="2286000" marR="0" lvl="4" indent="-228600" algn="l" rtl="0">
              <a:spcBef>
                <a:spcPts val="300"/>
              </a:spcBef>
              <a:spcAft>
                <a:spcPts val="0"/>
              </a:spcAft>
              <a:buClr>
                <a:schemeClr val="accent3"/>
              </a:buClr>
              <a:buSzPts val="900"/>
              <a:buFont typeface="Georgia"/>
              <a:buNone/>
              <a:defRPr sz="9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79" name="Google Shape;179;p34"/>
          <p:cNvSpPr txBox="1">
            <a:spLocks noGrp="1"/>
          </p:cNvSpPr>
          <p:nvPr>
            <p:ph type="dt" idx="10"/>
          </p:nvPr>
        </p:nvSpPr>
        <p:spPr>
          <a:xfrm>
            <a:off x="6586536" y="459486"/>
            <a:ext cx="9573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0" name="Google Shape;180;p34"/>
          <p:cNvSpPr txBox="1">
            <a:spLocks noGrp="1"/>
          </p:cNvSpPr>
          <p:nvPr>
            <p:ph type="ftr" idx="11"/>
          </p:nvPr>
        </p:nvSpPr>
        <p:spPr>
          <a:xfrm>
            <a:off x="5257800" y="459486"/>
            <a:ext cx="13260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1" name="Google Shape;181;p34"/>
          <p:cNvSpPr txBox="1">
            <a:spLocks noGrp="1"/>
          </p:cNvSpPr>
          <p:nvPr>
            <p:ph type="sldNum" idx="12"/>
          </p:nvPr>
        </p:nvSpPr>
        <p:spPr>
          <a:xfrm>
            <a:off x="8174736" y="1704"/>
            <a:ext cx="762000" cy="274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800" b="0" i="0" u="none" strike="noStrike" cap="none">
                <a:solidFill>
                  <a:srgbClr val="FFFFFF"/>
                </a:solidFill>
                <a:latin typeface="Arial"/>
                <a:ea typeface="Arial"/>
                <a:cs typeface="Arial"/>
                <a:sym typeface="Arial"/>
              </a:defRPr>
            </a:lvl1pPr>
            <a:lvl2pPr marL="0" marR="0" lvl="1" indent="0" algn="r" rtl="0">
              <a:spcBef>
                <a:spcPts val="0"/>
              </a:spcBef>
              <a:spcAft>
                <a:spcPts val="0"/>
              </a:spcAft>
              <a:buNone/>
              <a:defRPr sz="1800" b="0" i="0" u="none" strike="noStrike" cap="none">
                <a:solidFill>
                  <a:srgbClr val="FFFFFF"/>
                </a:solidFill>
                <a:latin typeface="Arial"/>
                <a:ea typeface="Arial"/>
                <a:cs typeface="Arial"/>
                <a:sym typeface="Arial"/>
              </a:defRPr>
            </a:lvl2pPr>
            <a:lvl3pPr marL="0" marR="0" lvl="2" indent="0" algn="r" rtl="0">
              <a:spcBef>
                <a:spcPts val="0"/>
              </a:spcBef>
              <a:spcAft>
                <a:spcPts val="0"/>
              </a:spcAft>
              <a:buNone/>
              <a:defRPr sz="1800" b="0" i="0" u="none" strike="noStrike" cap="none">
                <a:solidFill>
                  <a:srgbClr val="FFFFFF"/>
                </a:solidFill>
                <a:latin typeface="Arial"/>
                <a:ea typeface="Arial"/>
                <a:cs typeface="Arial"/>
                <a:sym typeface="Arial"/>
              </a:defRPr>
            </a:lvl3pPr>
            <a:lvl4pPr marL="0" marR="0" lvl="3" indent="0" algn="r" rtl="0">
              <a:spcBef>
                <a:spcPts val="0"/>
              </a:spcBef>
              <a:spcAft>
                <a:spcPts val="0"/>
              </a:spcAft>
              <a:buNone/>
              <a:defRPr sz="1800" b="0" i="0" u="none" strike="noStrike" cap="none">
                <a:solidFill>
                  <a:srgbClr val="FFFFFF"/>
                </a:solidFill>
                <a:latin typeface="Arial"/>
                <a:ea typeface="Arial"/>
                <a:cs typeface="Arial"/>
                <a:sym typeface="Arial"/>
              </a:defRPr>
            </a:lvl4pPr>
            <a:lvl5pPr marL="0" marR="0" lvl="4" indent="0" algn="r" rtl="0">
              <a:spcBef>
                <a:spcPts val="0"/>
              </a:spcBef>
              <a:spcAft>
                <a:spcPts val="0"/>
              </a:spcAft>
              <a:buNone/>
              <a:defRPr sz="1800" b="0" i="0" u="none" strike="noStrike" cap="none">
                <a:solidFill>
                  <a:srgbClr val="FFFFFF"/>
                </a:solidFill>
                <a:latin typeface="Arial"/>
                <a:ea typeface="Arial"/>
                <a:cs typeface="Arial"/>
                <a:sym typeface="Arial"/>
              </a:defRPr>
            </a:lvl5pPr>
            <a:lvl6pPr marL="0" marR="0" lvl="5" indent="0" algn="r" rtl="0">
              <a:spcBef>
                <a:spcPts val="0"/>
              </a:spcBef>
              <a:spcAft>
                <a:spcPts val="0"/>
              </a:spcAft>
              <a:buNone/>
              <a:defRPr sz="1800" b="0" i="0" u="none" strike="noStrike" cap="none">
                <a:solidFill>
                  <a:srgbClr val="FFFFFF"/>
                </a:solidFill>
                <a:latin typeface="Arial"/>
                <a:ea typeface="Arial"/>
                <a:cs typeface="Arial"/>
                <a:sym typeface="Arial"/>
              </a:defRPr>
            </a:lvl6pPr>
            <a:lvl7pPr marL="0" marR="0" lvl="6" indent="0" algn="r" rtl="0">
              <a:spcBef>
                <a:spcPts val="0"/>
              </a:spcBef>
              <a:spcAft>
                <a:spcPts val="0"/>
              </a:spcAft>
              <a:buNone/>
              <a:defRPr sz="1800" b="0" i="0" u="none" strike="noStrike" cap="none">
                <a:solidFill>
                  <a:srgbClr val="FFFFFF"/>
                </a:solidFill>
                <a:latin typeface="Arial"/>
                <a:ea typeface="Arial"/>
                <a:cs typeface="Arial"/>
                <a:sym typeface="Arial"/>
              </a:defRPr>
            </a:lvl7pPr>
            <a:lvl8pPr marL="0" marR="0" lvl="7" indent="0" algn="r" rtl="0">
              <a:spcBef>
                <a:spcPts val="0"/>
              </a:spcBef>
              <a:spcAft>
                <a:spcPts val="0"/>
              </a:spcAft>
              <a:buNone/>
              <a:defRPr sz="1800" b="0" i="0" u="none" strike="noStrike" cap="none">
                <a:solidFill>
                  <a:srgbClr val="FFFFFF"/>
                </a:solidFill>
                <a:latin typeface="Arial"/>
                <a:ea typeface="Arial"/>
                <a:cs typeface="Arial"/>
                <a:sym typeface="Arial"/>
              </a:defRPr>
            </a:lvl8pPr>
            <a:lvl9pPr marL="0" marR="0" lvl="8" indent="0" algn="r" rtl="0">
              <a:spcBef>
                <a:spcPts val="0"/>
              </a:spcBef>
              <a:spcAft>
                <a:spcPts val="0"/>
              </a:spcAft>
              <a:buNone/>
              <a:defRPr sz="1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2"/>
        <p:cNvGrpSpPr/>
        <p:nvPr/>
      </p:nvGrpSpPr>
      <p:grpSpPr>
        <a:xfrm>
          <a:off x="0" y="0"/>
          <a:ext cx="0" cy="0"/>
          <a:chOff x="0" y="0"/>
          <a:chExt cx="0" cy="0"/>
        </a:xfrm>
      </p:grpSpPr>
      <p:sp>
        <p:nvSpPr>
          <p:cNvPr id="183" name="Google Shape;183;p35"/>
          <p:cNvSpPr txBox="1">
            <a:spLocks noGrp="1"/>
          </p:cNvSpPr>
          <p:nvPr>
            <p:ph type="title"/>
          </p:nvPr>
        </p:nvSpPr>
        <p:spPr>
          <a:xfrm>
            <a:off x="457200" y="857250"/>
            <a:ext cx="8229600" cy="800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4" name="Google Shape;184;p35"/>
          <p:cNvSpPr txBox="1">
            <a:spLocks noGrp="1"/>
          </p:cNvSpPr>
          <p:nvPr>
            <p:ph type="body" idx="1"/>
          </p:nvPr>
        </p:nvSpPr>
        <p:spPr>
          <a:xfrm rot="5400000">
            <a:off x="2950050" y="-805782"/>
            <a:ext cx="3243900" cy="82296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85" name="Google Shape;185;p35"/>
          <p:cNvSpPr txBox="1">
            <a:spLocks noGrp="1"/>
          </p:cNvSpPr>
          <p:nvPr>
            <p:ph type="dt" idx="10"/>
          </p:nvPr>
        </p:nvSpPr>
        <p:spPr>
          <a:xfrm>
            <a:off x="6586536" y="459486"/>
            <a:ext cx="9573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6" name="Google Shape;186;p35"/>
          <p:cNvSpPr txBox="1">
            <a:spLocks noGrp="1"/>
          </p:cNvSpPr>
          <p:nvPr>
            <p:ph type="ftr" idx="11"/>
          </p:nvPr>
        </p:nvSpPr>
        <p:spPr>
          <a:xfrm>
            <a:off x="5257800" y="459486"/>
            <a:ext cx="13260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7" name="Google Shape;187;p35"/>
          <p:cNvSpPr txBox="1">
            <a:spLocks noGrp="1"/>
          </p:cNvSpPr>
          <p:nvPr>
            <p:ph type="sldNum" idx="12"/>
          </p:nvPr>
        </p:nvSpPr>
        <p:spPr>
          <a:xfrm>
            <a:off x="8174736" y="1704"/>
            <a:ext cx="762000" cy="274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800" b="0" i="0" u="none" strike="noStrike" cap="none">
                <a:solidFill>
                  <a:srgbClr val="FFFFFF"/>
                </a:solidFill>
                <a:latin typeface="Arial"/>
                <a:ea typeface="Arial"/>
                <a:cs typeface="Arial"/>
                <a:sym typeface="Arial"/>
              </a:defRPr>
            </a:lvl1pPr>
            <a:lvl2pPr marL="0" marR="0" lvl="1" indent="0" algn="r" rtl="0">
              <a:spcBef>
                <a:spcPts val="0"/>
              </a:spcBef>
              <a:spcAft>
                <a:spcPts val="0"/>
              </a:spcAft>
              <a:buNone/>
              <a:defRPr sz="1800" b="0" i="0" u="none" strike="noStrike" cap="none">
                <a:solidFill>
                  <a:srgbClr val="FFFFFF"/>
                </a:solidFill>
                <a:latin typeface="Arial"/>
                <a:ea typeface="Arial"/>
                <a:cs typeface="Arial"/>
                <a:sym typeface="Arial"/>
              </a:defRPr>
            </a:lvl2pPr>
            <a:lvl3pPr marL="0" marR="0" lvl="2" indent="0" algn="r" rtl="0">
              <a:spcBef>
                <a:spcPts val="0"/>
              </a:spcBef>
              <a:spcAft>
                <a:spcPts val="0"/>
              </a:spcAft>
              <a:buNone/>
              <a:defRPr sz="1800" b="0" i="0" u="none" strike="noStrike" cap="none">
                <a:solidFill>
                  <a:srgbClr val="FFFFFF"/>
                </a:solidFill>
                <a:latin typeface="Arial"/>
                <a:ea typeface="Arial"/>
                <a:cs typeface="Arial"/>
                <a:sym typeface="Arial"/>
              </a:defRPr>
            </a:lvl3pPr>
            <a:lvl4pPr marL="0" marR="0" lvl="3" indent="0" algn="r" rtl="0">
              <a:spcBef>
                <a:spcPts val="0"/>
              </a:spcBef>
              <a:spcAft>
                <a:spcPts val="0"/>
              </a:spcAft>
              <a:buNone/>
              <a:defRPr sz="1800" b="0" i="0" u="none" strike="noStrike" cap="none">
                <a:solidFill>
                  <a:srgbClr val="FFFFFF"/>
                </a:solidFill>
                <a:latin typeface="Arial"/>
                <a:ea typeface="Arial"/>
                <a:cs typeface="Arial"/>
                <a:sym typeface="Arial"/>
              </a:defRPr>
            </a:lvl4pPr>
            <a:lvl5pPr marL="0" marR="0" lvl="4" indent="0" algn="r" rtl="0">
              <a:spcBef>
                <a:spcPts val="0"/>
              </a:spcBef>
              <a:spcAft>
                <a:spcPts val="0"/>
              </a:spcAft>
              <a:buNone/>
              <a:defRPr sz="1800" b="0" i="0" u="none" strike="noStrike" cap="none">
                <a:solidFill>
                  <a:srgbClr val="FFFFFF"/>
                </a:solidFill>
                <a:latin typeface="Arial"/>
                <a:ea typeface="Arial"/>
                <a:cs typeface="Arial"/>
                <a:sym typeface="Arial"/>
              </a:defRPr>
            </a:lvl5pPr>
            <a:lvl6pPr marL="0" marR="0" lvl="5" indent="0" algn="r" rtl="0">
              <a:spcBef>
                <a:spcPts val="0"/>
              </a:spcBef>
              <a:spcAft>
                <a:spcPts val="0"/>
              </a:spcAft>
              <a:buNone/>
              <a:defRPr sz="1800" b="0" i="0" u="none" strike="noStrike" cap="none">
                <a:solidFill>
                  <a:srgbClr val="FFFFFF"/>
                </a:solidFill>
                <a:latin typeface="Arial"/>
                <a:ea typeface="Arial"/>
                <a:cs typeface="Arial"/>
                <a:sym typeface="Arial"/>
              </a:defRPr>
            </a:lvl6pPr>
            <a:lvl7pPr marL="0" marR="0" lvl="6" indent="0" algn="r" rtl="0">
              <a:spcBef>
                <a:spcPts val="0"/>
              </a:spcBef>
              <a:spcAft>
                <a:spcPts val="0"/>
              </a:spcAft>
              <a:buNone/>
              <a:defRPr sz="1800" b="0" i="0" u="none" strike="noStrike" cap="none">
                <a:solidFill>
                  <a:srgbClr val="FFFFFF"/>
                </a:solidFill>
                <a:latin typeface="Arial"/>
                <a:ea typeface="Arial"/>
                <a:cs typeface="Arial"/>
                <a:sym typeface="Arial"/>
              </a:defRPr>
            </a:lvl7pPr>
            <a:lvl8pPr marL="0" marR="0" lvl="7" indent="0" algn="r" rtl="0">
              <a:spcBef>
                <a:spcPts val="0"/>
              </a:spcBef>
              <a:spcAft>
                <a:spcPts val="0"/>
              </a:spcAft>
              <a:buNone/>
              <a:defRPr sz="1800" b="0" i="0" u="none" strike="noStrike" cap="none">
                <a:solidFill>
                  <a:srgbClr val="FFFFFF"/>
                </a:solidFill>
                <a:latin typeface="Arial"/>
                <a:ea typeface="Arial"/>
                <a:cs typeface="Arial"/>
                <a:sym typeface="Arial"/>
              </a:defRPr>
            </a:lvl8pPr>
            <a:lvl9pPr marL="0" marR="0" lvl="8" indent="0" algn="r" rtl="0">
              <a:spcBef>
                <a:spcPts val="0"/>
              </a:spcBef>
              <a:spcAft>
                <a:spcPts val="0"/>
              </a:spcAft>
              <a:buNone/>
              <a:defRPr sz="1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8"/>
        <p:cNvGrpSpPr/>
        <p:nvPr/>
      </p:nvGrpSpPr>
      <p:grpSpPr>
        <a:xfrm>
          <a:off x="0" y="0"/>
          <a:ext cx="0" cy="0"/>
          <a:chOff x="0" y="0"/>
          <a:chExt cx="0" cy="0"/>
        </a:xfrm>
      </p:grpSpPr>
      <p:sp>
        <p:nvSpPr>
          <p:cNvPr id="189" name="Google Shape;189;p36"/>
          <p:cNvSpPr txBox="1">
            <a:spLocks noGrp="1"/>
          </p:cNvSpPr>
          <p:nvPr>
            <p:ph type="title"/>
          </p:nvPr>
        </p:nvSpPr>
        <p:spPr>
          <a:xfrm rot="5400000">
            <a:off x="5676900" y="1962150"/>
            <a:ext cx="4114800" cy="1905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90" name="Google Shape;190;p36"/>
          <p:cNvSpPr txBox="1">
            <a:spLocks noGrp="1"/>
          </p:cNvSpPr>
          <p:nvPr>
            <p:ph type="body" idx="1"/>
          </p:nvPr>
        </p:nvSpPr>
        <p:spPr>
          <a:xfrm rot="5400000">
            <a:off x="1524000" y="-209550"/>
            <a:ext cx="4114800" cy="62484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91" name="Google Shape;191;p36"/>
          <p:cNvSpPr txBox="1">
            <a:spLocks noGrp="1"/>
          </p:cNvSpPr>
          <p:nvPr>
            <p:ph type="dt" idx="10"/>
          </p:nvPr>
        </p:nvSpPr>
        <p:spPr>
          <a:xfrm>
            <a:off x="6586536" y="459486"/>
            <a:ext cx="9573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2" name="Google Shape;192;p36"/>
          <p:cNvSpPr txBox="1">
            <a:spLocks noGrp="1"/>
          </p:cNvSpPr>
          <p:nvPr>
            <p:ph type="ftr" idx="11"/>
          </p:nvPr>
        </p:nvSpPr>
        <p:spPr>
          <a:xfrm>
            <a:off x="5257800" y="459486"/>
            <a:ext cx="13260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3" name="Google Shape;193;p36"/>
          <p:cNvSpPr txBox="1">
            <a:spLocks noGrp="1"/>
          </p:cNvSpPr>
          <p:nvPr>
            <p:ph type="sldNum" idx="12"/>
          </p:nvPr>
        </p:nvSpPr>
        <p:spPr>
          <a:xfrm>
            <a:off x="8174736" y="1704"/>
            <a:ext cx="762000" cy="274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800" b="0" i="0" u="none" strike="noStrike" cap="none">
                <a:solidFill>
                  <a:srgbClr val="FFFFFF"/>
                </a:solidFill>
                <a:latin typeface="Arial"/>
                <a:ea typeface="Arial"/>
                <a:cs typeface="Arial"/>
                <a:sym typeface="Arial"/>
              </a:defRPr>
            </a:lvl1pPr>
            <a:lvl2pPr marL="0" marR="0" lvl="1" indent="0" algn="r" rtl="0">
              <a:spcBef>
                <a:spcPts val="0"/>
              </a:spcBef>
              <a:spcAft>
                <a:spcPts val="0"/>
              </a:spcAft>
              <a:buNone/>
              <a:defRPr sz="1800" b="0" i="0" u="none" strike="noStrike" cap="none">
                <a:solidFill>
                  <a:srgbClr val="FFFFFF"/>
                </a:solidFill>
                <a:latin typeface="Arial"/>
                <a:ea typeface="Arial"/>
                <a:cs typeface="Arial"/>
                <a:sym typeface="Arial"/>
              </a:defRPr>
            </a:lvl2pPr>
            <a:lvl3pPr marL="0" marR="0" lvl="2" indent="0" algn="r" rtl="0">
              <a:spcBef>
                <a:spcPts val="0"/>
              </a:spcBef>
              <a:spcAft>
                <a:spcPts val="0"/>
              </a:spcAft>
              <a:buNone/>
              <a:defRPr sz="1800" b="0" i="0" u="none" strike="noStrike" cap="none">
                <a:solidFill>
                  <a:srgbClr val="FFFFFF"/>
                </a:solidFill>
                <a:latin typeface="Arial"/>
                <a:ea typeface="Arial"/>
                <a:cs typeface="Arial"/>
                <a:sym typeface="Arial"/>
              </a:defRPr>
            </a:lvl3pPr>
            <a:lvl4pPr marL="0" marR="0" lvl="3" indent="0" algn="r" rtl="0">
              <a:spcBef>
                <a:spcPts val="0"/>
              </a:spcBef>
              <a:spcAft>
                <a:spcPts val="0"/>
              </a:spcAft>
              <a:buNone/>
              <a:defRPr sz="1800" b="0" i="0" u="none" strike="noStrike" cap="none">
                <a:solidFill>
                  <a:srgbClr val="FFFFFF"/>
                </a:solidFill>
                <a:latin typeface="Arial"/>
                <a:ea typeface="Arial"/>
                <a:cs typeface="Arial"/>
                <a:sym typeface="Arial"/>
              </a:defRPr>
            </a:lvl4pPr>
            <a:lvl5pPr marL="0" marR="0" lvl="4" indent="0" algn="r" rtl="0">
              <a:spcBef>
                <a:spcPts val="0"/>
              </a:spcBef>
              <a:spcAft>
                <a:spcPts val="0"/>
              </a:spcAft>
              <a:buNone/>
              <a:defRPr sz="1800" b="0" i="0" u="none" strike="noStrike" cap="none">
                <a:solidFill>
                  <a:srgbClr val="FFFFFF"/>
                </a:solidFill>
                <a:latin typeface="Arial"/>
                <a:ea typeface="Arial"/>
                <a:cs typeface="Arial"/>
                <a:sym typeface="Arial"/>
              </a:defRPr>
            </a:lvl5pPr>
            <a:lvl6pPr marL="0" marR="0" lvl="5" indent="0" algn="r" rtl="0">
              <a:spcBef>
                <a:spcPts val="0"/>
              </a:spcBef>
              <a:spcAft>
                <a:spcPts val="0"/>
              </a:spcAft>
              <a:buNone/>
              <a:defRPr sz="1800" b="0" i="0" u="none" strike="noStrike" cap="none">
                <a:solidFill>
                  <a:srgbClr val="FFFFFF"/>
                </a:solidFill>
                <a:latin typeface="Arial"/>
                <a:ea typeface="Arial"/>
                <a:cs typeface="Arial"/>
                <a:sym typeface="Arial"/>
              </a:defRPr>
            </a:lvl6pPr>
            <a:lvl7pPr marL="0" marR="0" lvl="6" indent="0" algn="r" rtl="0">
              <a:spcBef>
                <a:spcPts val="0"/>
              </a:spcBef>
              <a:spcAft>
                <a:spcPts val="0"/>
              </a:spcAft>
              <a:buNone/>
              <a:defRPr sz="1800" b="0" i="0" u="none" strike="noStrike" cap="none">
                <a:solidFill>
                  <a:srgbClr val="FFFFFF"/>
                </a:solidFill>
                <a:latin typeface="Arial"/>
                <a:ea typeface="Arial"/>
                <a:cs typeface="Arial"/>
                <a:sym typeface="Arial"/>
              </a:defRPr>
            </a:lvl7pPr>
            <a:lvl8pPr marL="0" marR="0" lvl="7" indent="0" algn="r" rtl="0">
              <a:spcBef>
                <a:spcPts val="0"/>
              </a:spcBef>
              <a:spcAft>
                <a:spcPts val="0"/>
              </a:spcAft>
              <a:buNone/>
              <a:defRPr sz="1800" b="0" i="0" u="none" strike="noStrike" cap="none">
                <a:solidFill>
                  <a:srgbClr val="FFFFFF"/>
                </a:solidFill>
                <a:latin typeface="Arial"/>
                <a:ea typeface="Arial"/>
                <a:cs typeface="Arial"/>
                <a:sym typeface="Arial"/>
              </a:defRPr>
            </a:lvl8pPr>
            <a:lvl9pPr marL="0" marR="0" lvl="8" indent="0" algn="r" rtl="0">
              <a:spcBef>
                <a:spcPts val="0"/>
              </a:spcBef>
              <a:spcAft>
                <a:spcPts val="0"/>
              </a:spcAft>
              <a:buNone/>
              <a:defRPr sz="1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8"/>
        <p:cNvGrpSpPr/>
        <p:nvPr/>
      </p:nvGrpSpPr>
      <p:grpSpPr>
        <a:xfrm>
          <a:off x="0" y="0"/>
          <a:ext cx="0" cy="0"/>
          <a:chOff x="0" y="0"/>
          <a:chExt cx="0" cy="0"/>
        </a:xfrm>
      </p:grpSpPr>
      <p:sp>
        <p:nvSpPr>
          <p:cNvPr id="199" name="Google Shape;199;p3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00" name="Google Shape;200;p3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1" name="Google Shape;201;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2"/>
        <p:cNvGrpSpPr/>
        <p:nvPr/>
      </p:nvGrpSpPr>
      <p:grpSpPr>
        <a:xfrm>
          <a:off x="0" y="0"/>
          <a:ext cx="0" cy="0"/>
          <a:chOff x="0" y="0"/>
          <a:chExt cx="0" cy="0"/>
        </a:xfrm>
      </p:grpSpPr>
      <p:sp>
        <p:nvSpPr>
          <p:cNvPr id="203" name="Google Shape;203;p3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4" name="Google Shape;204;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5"/>
        <p:cNvGrpSpPr/>
        <p:nvPr/>
      </p:nvGrpSpPr>
      <p:grpSpPr>
        <a:xfrm>
          <a:off x="0" y="0"/>
          <a:ext cx="0" cy="0"/>
          <a:chOff x="0" y="0"/>
          <a:chExt cx="0" cy="0"/>
        </a:xfrm>
      </p:grpSpPr>
      <p:sp>
        <p:nvSpPr>
          <p:cNvPr id="206" name="Google Shape;206;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8" name="Google Shape;208;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9"/>
        <p:cNvGrpSpPr/>
        <p:nvPr/>
      </p:nvGrpSpPr>
      <p:grpSpPr>
        <a:xfrm>
          <a:off x="0" y="0"/>
          <a:ext cx="0" cy="0"/>
          <a:chOff x="0" y="0"/>
          <a:chExt cx="0" cy="0"/>
        </a:xfrm>
      </p:grpSpPr>
      <p:sp>
        <p:nvSpPr>
          <p:cNvPr id="210" name="Google Shape;210;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1" name="Google Shape;211;p4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2" name="Google Shape;212;p4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3" name="Google Shape;213;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4"/>
        <p:cNvGrpSpPr/>
        <p:nvPr/>
      </p:nvGrpSpPr>
      <p:grpSpPr>
        <a:xfrm>
          <a:off x="0" y="0"/>
          <a:ext cx="0" cy="0"/>
          <a:chOff x="0" y="0"/>
          <a:chExt cx="0" cy="0"/>
        </a:xfrm>
      </p:grpSpPr>
      <p:sp>
        <p:nvSpPr>
          <p:cNvPr id="215" name="Google Shape;215;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6" name="Google Shape;216;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7"/>
        <p:cNvGrpSpPr/>
        <p:nvPr/>
      </p:nvGrpSpPr>
      <p:grpSpPr>
        <a:xfrm>
          <a:off x="0" y="0"/>
          <a:ext cx="0" cy="0"/>
          <a:chOff x="0" y="0"/>
          <a:chExt cx="0" cy="0"/>
        </a:xfrm>
      </p:grpSpPr>
      <p:sp>
        <p:nvSpPr>
          <p:cNvPr id="218" name="Google Shape;218;p4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9" name="Google Shape;219;p4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20" name="Google Shape;220;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1"/>
        <p:cNvGrpSpPr/>
        <p:nvPr/>
      </p:nvGrpSpPr>
      <p:grpSpPr>
        <a:xfrm>
          <a:off x="0" y="0"/>
          <a:ext cx="0" cy="0"/>
          <a:chOff x="0" y="0"/>
          <a:chExt cx="0" cy="0"/>
        </a:xfrm>
      </p:grpSpPr>
      <p:sp>
        <p:nvSpPr>
          <p:cNvPr id="222" name="Google Shape;222;p44"/>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3" name="Google Shape;223;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4"/>
        <p:cNvGrpSpPr/>
        <p:nvPr/>
      </p:nvGrpSpPr>
      <p:grpSpPr>
        <a:xfrm>
          <a:off x="0" y="0"/>
          <a:ext cx="0" cy="0"/>
          <a:chOff x="0" y="0"/>
          <a:chExt cx="0" cy="0"/>
        </a:xfrm>
      </p:grpSpPr>
      <p:sp>
        <p:nvSpPr>
          <p:cNvPr id="225" name="Google Shape;225;p4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27" name="Google Shape;227;p4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8" name="Google Shape;228;p4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29" name="Google Shape;229;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0"/>
        <p:cNvGrpSpPr/>
        <p:nvPr/>
      </p:nvGrpSpPr>
      <p:grpSpPr>
        <a:xfrm>
          <a:off x="0" y="0"/>
          <a:ext cx="0" cy="0"/>
          <a:chOff x="0" y="0"/>
          <a:chExt cx="0" cy="0"/>
        </a:xfrm>
      </p:grpSpPr>
      <p:sp>
        <p:nvSpPr>
          <p:cNvPr id="231" name="Google Shape;231;p4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232" name="Google Shape;232;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3"/>
        <p:cNvGrpSpPr/>
        <p:nvPr/>
      </p:nvGrpSpPr>
      <p:grpSpPr>
        <a:xfrm>
          <a:off x="0" y="0"/>
          <a:ext cx="0" cy="0"/>
          <a:chOff x="0" y="0"/>
          <a:chExt cx="0" cy="0"/>
        </a:xfrm>
      </p:grpSpPr>
      <p:sp>
        <p:nvSpPr>
          <p:cNvPr id="234" name="Google Shape;234;p47"/>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5" name="Google Shape;235;p47"/>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36" name="Google Shape;236;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7"/>
        <p:cNvGrpSpPr/>
        <p:nvPr/>
      </p:nvGrpSpPr>
      <p:grpSpPr>
        <a:xfrm>
          <a:off x="0" y="0"/>
          <a:ext cx="0" cy="0"/>
          <a:chOff x="0" y="0"/>
          <a:chExt cx="0" cy="0"/>
        </a:xfrm>
      </p:grpSpPr>
      <p:sp>
        <p:nvSpPr>
          <p:cNvPr id="238" name="Google Shape;238;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dark-2">
    <p:bg>
      <p:bgPr>
        <a:solidFill>
          <a:srgbClr val="990000"/>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Char char="●"/>
              <a:defRPr sz="1800">
                <a:solidFill>
                  <a:schemeClr val="lt2"/>
                </a:solidFill>
              </a:defRPr>
            </a:lvl1pPr>
            <a:lvl2pPr marL="914400" lvl="1" indent="-317500" rtl="0">
              <a:lnSpc>
                <a:spcPct val="115000"/>
              </a:lnSpc>
              <a:spcBef>
                <a:spcPts val="1600"/>
              </a:spcBef>
              <a:spcAft>
                <a:spcPts val="0"/>
              </a:spcAft>
              <a:buClr>
                <a:schemeClr val="lt2"/>
              </a:buClr>
              <a:buSzPts val="1400"/>
              <a:buChar char="○"/>
              <a:defRPr>
                <a:solidFill>
                  <a:schemeClr val="lt2"/>
                </a:solidFill>
              </a:defRPr>
            </a:lvl2pPr>
            <a:lvl3pPr marL="1371600" lvl="2" indent="-317500" rtl="0">
              <a:lnSpc>
                <a:spcPct val="115000"/>
              </a:lnSpc>
              <a:spcBef>
                <a:spcPts val="1600"/>
              </a:spcBef>
              <a:spcAft>
                <a:spcPts val="0"/>
              </a:spcAft>
              <a:buClr>
                <a:schemeClr val="lt2"/>
              </a:buClr>
              <a:buSzPts val="1400"/>
              <a:buChar char="■"/>
              <a:defRPr>
                <a:solidFill>
                  <a:schemeClr val="lt2"/>
                </a:solidFill>
              </a:defRPr>
            </a:lvl3pPr>
            <a:lvl4pPr marL="1828800" lvl="3" indent="-317500" rtl="0">
              <a:lnSpc>
                <a:spcPct val="115000"/>
              </a:lnSpc>
              <a:spcBef>
                <a:spcPts val="1600"/>
              </a:spcBef>
              <a:spcAft>
                <a:spcPts val="0"/>
              </a:spcAft>
              <a:buClr>
                <a:schemeClr val="lt2"/>
              </a:buClr>
              <a:buSzPts val="1400"/>
              <a:buChar char="●"/>
              <a:defRPr>
                <a:solidFill>
                  <a:schemeClr val="lt2"/>
                </a:solidFill>
              </a:defRPr>
            </a:lvl4pPr>
            <a:lvl5pPr marL="2286000" lvl="4" indent="-317500" rtl="0">
              <a:lnSpc>
                <a:spcPct val="115000"/>
              </a:lnSpc>
              <a:spcBef>
                <a:spcPts val="1600"/>
              </a:spcBef>
              <a:spcAft>
                <a:spcPts val="0"/>
              </a:spcAft>
              <a:buClr>
                <a:schemeClr val="lt2"/>
              </a:buClr>
              <a:buSzPts val="1400"/>
              <a:buChar char="○"/>
              <a:defRPr>
                <a:solidFill>
                  <a:schemeClr val="lt2"/>
                </a:solidFill>
              </a:defRPr>
            </a:lvl5pPr>
            <a:lvl6pPr marL="2743200" lvl="5" indent="-317500" rtl="0">
              <a:lnSpc>
                <a:spcPct val="115000"/>
              </a:lnSpc>
              <a:spcBef>
                <a:spcPts val="1600"/>
              </a:spcBef>
              <a:spcAft>
                <a:spcPts val="0"/>
              </a:spcAft>
              <a:buClr>
                <a:schemeClr val="lt2"/>
              </a:buClr>
              <a:buSzPts val="1400"/>
              <a:buChar char="■"/>
              <a:defRPr>
                <a:solidFill>
                  <a:schemeClr val="lt2"/>
                </a:solidFill>
              </a:defRPr>
            </a:lvl6pPr>
            <a:lvl7pPr marL="3200400" lvl="6" indent="-317500" rtl="0">
              <a:lnSpc>
                <a:spcPct val="115000"/>
              </a:lnSpc>
              <a:spcBef>
                <a:spcPts val="1600"/>
              </a:spcBef>
              <a:spcAft>
                <a:spcPts val="0"/>
              </a:spcAft>
              <a:buClr>
                <a:schemeClr val="lt2"/>
              </a:buClr>
              <a:buSzPts val="1400"/>
              <a:buChar char="●"/>
              <a:defRPr>
                <a:solidFill>
                  <a:schemeClr val="lt2"/>
                </a:solidFill>
              </a:defRPr>
            </a:lvl7pPr>
            <a:lvl8pPr marL="3657600" lvl="7" indent="-317500" rtl="0">
              <a:lnSpc>
                <a:spcPct val="115000"/>
              </a:lnSpc>
              <a:spcBef>
                <a:spcPts val="1600"/>
              </a:spcBef>
              <a:spcAft>
                <a:spcPts val="0"/>
              </a:spcAft>
              <a:buClr>
                <a:schemeClr val="lt2"/>
              </a:buClr>
              <a:buSzPts val="1400"/>
              <a:buChar char="○"/>
              <a:defRPr>
                <a:solidFill>
                  <a:schemeClr val="lt2"/>
                </a:solidFill>
              </a:defRPr>
            </a:lvl8pPr>
            <a:lvl9pPr marL="4114800" lvl="8" indent="-317500" rtl="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defRPr>
            </a:lvl1pPr>
            <a:lvl2pPr lvl="1" algn="r" rtl="0">
              <a:buNone/>
              <a:defRPr sz="1000">
                <a:solidFill>
                  <a:schemeClr val="lt2"/>
                </a:solidFill>
              </a:defRPr>
            </a:lvl2pPr>
            <a:lvl3pPr lvl="2" algn="r" rtl="0">
              <a:buNone/>
              <a:defRPr sz="1000">
                <a:solidFill>
                  <a:schemeClr val="lt2"/>
                </a:solidFill>
              </a:defRPr>
            </a:lvl3pPr>
            <a:lvl4pPr lvl="3" algn="r" rtl="0">
              <a:buNone/>
              <a:defRPr sz="1000">
                <a:solidFill>
                  <a:schemeClr val="lt2"/>
                </a:solidFill>
              </a:defRPr>
            </a:lvl4pPr>
            <a:lvl5pPr lvl="4" algn="r" rtl="0">
              <a:buNone/>
              <a:defRPr sz="1000">
                <a:solidFill>
                  <a:schemeClr val="lt2"/>
                </a:solidFill>
              </a:defRPr>
            </a:lvl5pPr>
            <a:lvl6pPr lvl="5" algn="r" rtl="0">
              <a:buNone/>
              <a:defRPr sz="1000">
                <a:solidFill>
                  <a:schemeClr val="lt2"/>
                </a:solidFill>
              </a:defRPr>
            </a:lvl6pPr>
            <a:lvl7pPr lvl="6" algn="r" rtl="0">
              <a:buNone/>
              <a:defRPr sz="1000">
                <a:solidFill>
                  <a:schemeClr val="lt2"/>
                </a:solidFill>
              </a:defRPr>
            </a:lvl7pPr>
            <a:lvl8pPr lvl="7" algn="r" rtl="0">
              <a:buNone/>
              <a:defRPr sz="1000">
                <a:solidFill>
                  <a:schemeClr val="lt2"/>
                </a:solidFill>
              </a:defRPr>
            </a:lvl8pPr>
            <a:lvl9pPr lvl="8" algn="r" rtl="0">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25"/>
          <p:cNvSpPr/>
          <p:nvPr/>
        </p:nvSpPr>
        <p:spPr>
          <a:xfrm>
            <a:off x="1" y="275113"/>
            <a:ext cx="9144000" cy="63300"/>
          </a:xfrm>
          <a:prstGeom prst="rect">
            <a:avLst/>
          </a:prstGeom>
          <a:solidFill>
            <a:schemeClr val="accent2">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7" name="Google Shape;97;p25"/>
          <p:cNvSpPr/>
          <p:nvPr/>
        </p:nvSpPr>
        <p:spPr>
          <a:xfrm>
            <a:off x="0" y="-1"/>
            <a:ext cx="9144000" cy="233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8" name="Google Shape;98;p25"/>
          <p:cNvSpPr/>
          <p:nvPr/>
        </p:nvSpPr>
        <p:spPr>
          <a:xfrm>
            <a:off x="0" y="231207"/>
            <a:ext cx="9144000" cy="68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9" name="Google Shape;99;p25"/>
          <p:cNvSpPr/>
          <p:nvPr/>
        </p:nvSpPr>
        <p:spPr>
          <a:xfrm rot="10800000" flipH="1">
            <a:off x="5410182" y="270100"/>
            <a:ext cx="3733800" cy="6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0" name="Google Shape;100;p25"/>
          <p:cNvSpPr/>
          <p:nvPr/>
        </p:nvSpPr>
        <p:spPr>
          <a:xfrm rot="10800000" flipH="1">
            <a:off x="5410200" y="330110"/>
            <a:ext cx="3733800" cy="135000"/>
          </a:xfrm>
          <a:prstGeom prst="rect">
            <a:avLst/>
          </a:prstGeom>
          <a:solidFill>
            <a:schemeClr val="accent2">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1" name="Google Shape;101;p25"/>
          <p:cNvSpPr/>
          <p:nvPr/>
        </p:nvSpPr>
        <p:spPr>
          <a:xfrm>
            <a:off x="5407339" y="373128"/>
            <a:ext cx="3063300" cy="204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2" name="Google Shape;102;p25"/>
          <p:cNvSpPr/>
          <p:nvPr/>
        </p:nvSpPr>
        <p:spPr>
          <a:xfrm>
            <a:off x="7373646" y="441707"/>
            <a:ext cx="1600200" cy="276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3" name="Google Shape;103;p25"/>
          <p:cNvSpPr/>
          <p:nvPr/>
        </p:nvSpPr>
        <p:spPr>
          <a:xfrm>
            <a:off x="9084966" y="-1501"/>
            <a:ext cx="57600" cy="466500"/>
          </a:xfrm>
          <a:prstGeom prst="rect">
            <a:avLst/>
          </a:prstGeom>
          <a:solidFill>
            <a:srgbClr val="FFFFFF">
              <a:alpha val="6470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4" name="Google Shape;104;p25"/>
          <p:cNvSpPr/>
          <p:nvPr/>
        </p:nvSpPr>
        <p:spPr>
          <a:xfrm>
            <a:off x="9044481" y="-1501"/>
            <a:ext cx="27300" cy="466500"/>
          </a:xfrm>
          <a:prstGeom prst="rect">
            <a:avLst/>
          </a:prstGeom>
          <a:solidFill>
            <a:srgbClr val="FFFFFF">
              <a:alpha val="6470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5" name="Google Shape;105;p25"/>
          <p:cNvSpPr/>
          <p:nvPr/>
        </p:nvSpPr>
        <p:spPr>
          <a:xfrm>
            <a:off x="9025428" y="-1501"/>
            <a:ext cx="9000" cy="466500"/>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6" name="Google Shape;106;p25"/>
          <p:cNvSpPr/>
          <p:nvPr/>
        </p:nvSpPr>
        <p:spPr>
          <a:xfrm>
            <a:off x="8975423" y="-1501"/>
            <a:ext cx="27300" cy="466500"/>
          </a:xfrm>
          <a:prstGeom prst="rect">
            <a:avLst/>
          </a:prstGeom>
          <a:solidFill>
            <a:srgbClr val="FFFFFF">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7" name="Google Shape;107;p25"/>
          <p:cNvSpPr/>
          <p:nvPr/>
        </p:nvSpPr>
        <p:spPr>
          <a:xfrm>
            <a:off x="8915677" y="285"/>
            <a:ext cx="54900" cy="438900"/>
          </a:xfrm>
          <a:prstGeom prst="rect">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8" name="Google Shape;108;p25"/>
          <p:cNvSpPr/>
          <p:nvPr/>
        </p:nvSpPr>
        <p:spPr>
          <a:xfrm>
            <a:off x="8873475" y="285"/>
            <a:ext cx="9000" cy="438900"/>
          </a:xfrm>
          <a:prstGeom prst="rect">
            <a:avLst/>
          </a:pr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9" name="Google Shape;109;p25"/>
          <p:cNvSpPr txBox="1">
            <a:spLocks noGrp="1"/>
          </p:cNvSpPr>
          <p:nvPr>
            <p:ph type="title"/>
          </p:nvPr>
        </p:nvSpPr>
        <p:spPr>
          <a:xfrm>
            <a:off x="457200" y="857250"/>
            <a:ext cx="8229600" cy="800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0" name="Google Shape;110;p25"/>
          <p:cNvSpPr txBox="1">
            <a:spLocks noGrp="1"/>
          </p:cNvSpPr>
          <p:nvPr>
            <p:ph type="body" idx="1"/>
          </p:nvPr>
        </p:nvSpPr>
        <p:spPr>
          <a:xfrm>
            <a:off x="457200" y="1687068"/>
            <a:ext cx="8229600" cy="32439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11" name="Google Shape;111;p25"/>
          <p:cNvSpPr txBox="1">
            <a:spLocks noGrp="1"/>
          </p:cNvSpPr>
          <p:nvPr>
            <p:ph type="dt" idx="10"/>
          </p:nvPr>
        </p:nvSpPr>
        <p:spPr>
          <a:xfrm>
            <a:off x="6586536" y="459486"/>
            <a:ext cx="9573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2" name="Google Shape;112;p25"/>
          <p:cNvSpPr txBox="1">
            <a:spLocks noGrp="1"/>
          </p:cNvSpPr>
          <p:nvPr>
            <p:ph type="ftr" idx="11"/>
          </p:nvPr>
        </p:nvSpPr>
        <p:spPr>
          <a:xfrm>
            <a:off x="5257800" y="459486"/>
            <a:ext cx="13260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3" name="Google Shape;113;p25"/>
          <p:cNvSpPr txBox="1">
            <a:spLocks noGrp="1"/>
          </p:cNvSpPr>
          <p:nvPr>
            <p:ph type="sldNum" idx="12"/>
          </p:nvPr>
        </p:nvSpPr>
        <p:spPr>
          <a:xfrm>
            <a:off x="8174736" y="1704"/>
            <a:ext cx="762000" cy="274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800" b="0" i="0" u="none" strike="noStrike" cap="none">
                <a:solidFill>
                  <a:srgbClr val="FFFFFF"/>
                </a:solidFill>
                <a:latin typeface="Arial"/>
                <a:ea typeface="Arial"/>
                <a:cs typeface="Arial"/>
                <a:sym typeface="Arial"/>
              </a:defRPr>
            </a:lvl1pPr>
            <a:lvl2pPr marL="0" marR="0" lvl="1" indent="0" algn="r" rtl="0">
              <a:spcBef>
                <a:spcPts val="0"/>
              </a:spcBef>
              <a:spcAft>
                <a:spcPts val="0"/>
              </a:spcAft>
              <a:buNone/>
              <a:defRPr sz="1800" b="0" i="0" u="none" strike="noStrike" cap="none">
                <a:solidFill>
                  <a:srgbClr val="FFFFFF"/>
                </a:solidFill>
                <a:latin typeface="Arial"/>
                <a:ea typeface="Arial"/>
                <a:cs typeface="Arial"/>
                <a:sym typeface="Arial"/>
              </a:defRPr>
            </a:lvl2pPr>
            <a:lvl3pPr marL="0" marR="0" lvl="2" indent="0" algn="r" rtl="0">
              <a:spcBef>
                <a:spcPts val="0"/>
              </a:spcBef>
              <a:spcAft>
                <a:spcPts val="0"/>
              </a:spcAft>
              <a:buNone/>
              <a:defRPr sz="1800" b="0" i="0" u="none" strike="noStrike" cap="none">
                <a:solidFill>
                  <a:srgbClr val="FFFFFF"/>
                </a:solidFill>
                <a:latin typeface="Arial"/>
                <a:ea typeface="Arial"/>
                <a:cs typeface="Arial"/>
                <a:sym typeface="Arial"/>
              </a:defRPr>
            </a:lvl3pPr>
            <a:lvl4pPr marL="0" marR="0" lvl="3" indent="0" algn="r" rtl="0">
              <a:spcBef>
                <a:spcPts val="0"/>
              </a:spcBef>
              <a:spcAft>
                <a:spcPts val="0"/>
              </a:spcAft>
              <a:buNone/>
              <a:defRPr sz="1800" b="0" i="0" u="none" strike="noStrike" cap="none">
                <a:solidFill>
                  <a:srgbClr val="FFFFFF"/>
                </a:solidFill>
                <a:latin typeface="Arial"/>
                <a:ea typeface="Arial"/>
                <a:cs typeface="Arial"/>
                <a:sym typeface="Arial"/>
              </a:defRPr>
            </a:lvl4pPr>
            <a:lvl5pPr marL="0" marR="0" lvl="4" indent="0" algn="r" rtl="0">
              <a:spcBef>
                <a:spcPts val="0"/>
              </a:spcBef>
              <a:spcAft>
                <a:spcPts val="0"/>
              </a:spcAft>
              <a:buNone/>
              <a:defRPr sz="1800" b="0" i="0" u="none" strike="noStrike" cap="none">
                <a:solidFill>
                  <a:srgbClr val="FFFFFF"/>
                </a:solidFill>
                <a:latin typeface="Arial"/>
                <a:ea typeface="Arial"/>
                <a:cs typeface="Arial"/>
                <a:sym typeface="Arial"/>
              </a:defRPr>
            </a:lvl5pPr>
            <a:lvl6pPr marL="0" marR="0" lvl="5" indent="0" algn="r" rtl="0">
              <a:spcBef>
                <a:spcPts val="0"/>
              </a:spcBef>
              <a:spcAft>
                <a:spcPts val="0"/>
              </a:spcAft>
              <a:buNone/>
              <a:defRPr sz="1800" b="0" i="0" u="none" strike="noStrike" cap="none">
                <a:solidFill>
                  <a:srgbClr val="FFFFFF"/>
                </a:solidFill>
                <a:latin typeface="Arial"/>
                <a:ea typeface="Arial"/>
                <a:cs typeface="Arial"/>
                <a:sym typeface="Arial"/>
              </a:defRPr>
            </a:lvl6pPr>
            <a:lvl7pPr marL="0" marR="0" lvl="6" indent="0" algn="r" rtl="0">
              <a:spcBef>
                <a:spcPts val="0"/>
              </a:spcBef>
              <a:spcAft>
                <a:spcPts val="0"/>
              </a:spcAft>
              <a:buNone/>
              <a:defRPr sz="1800" b="0" i="0" u="none" strike="noStrike" cap="none">
                <a:solidFill>
                  <a:srgbClr val="FFFFFF"/>
                </a:solidFill>
                <a:latin typeface="Arial"/>
                <a:ea typeface="Arial"/>
                <a:cs typeface="Arial"/>
                <a:sym typeface="Arial"/>
              </a:defRPr>
            </a:lvl7pPr>
            <a:lvl8pPr marL="0" marR="0" lvl="7" indent="0" algn="r" rtl="0">
              <a:spcBef>
                <a:spcPts val="0"/>
              </a:spcBef>
              <a:spcAft>
                <a:spcPts val="0"/>
              </a:spcAft>
              <a:buNone/>
              <a:defRPr sz="1800" b="0" i="0" u="none" strike="noStrike" cap="none">
                <a:solidFill>
                  <a:srgbClr val="FFFFFF"/>
                </a:solidFill>
                <a:latin typeface="Arial"/>
                <a:ea typeface="Arial"/>
                <a:cs typeface="Arial"/>
                <a:sym typeface="Arial"/>
              </a:defRPr>
            </a:lvl8pPr>
            <a:lvl9pPr marL="0" marR="0" lvl="8" indent="0" algn="r" rtl="0">
              <a:spcBef>
                <a:spcPts val="0"/>
              </a:spcBef>
              <a:spcAft>
                <a:spcPts val="0"/>
              </a:spcAft>
              <a:buNone/>
              <a:defRPr sz="1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94"/>
        <p:cNvGrpSpPr/>
        <p:nvPr/>
      </p:nvGrpSpPr>
      <p:grpSpPr>
        <a:xfrm>
          <a:off x="0" y="0"/>
          <a:ext cx="0" cy="0"/>
          <a:chOff x="0" y="0"/>
          <a:chExt cx="0" cy="0"/>
        </a:xfrm>
      </p:grpSpPr>
      <p:sp>
        <p:nvSpPr>
          <p:cNvPr id="195" name="Google Shape;195;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96" name="Google Shape;196;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97" name="Google Shape;197;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34.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6.xml"/><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7.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0.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1.xml"/><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34.xml"/><Relationship Id="rId4" Type="http://schemas.openxmlformats.org/officeDocument/2006/relationships/image" Target="../media/image17.png"/></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9.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0.xml"/><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242"/>
        <p:cNvGrpSpPr/>
        <p:nvPr/>
      </p:nvGrpSpPr>
      <p:grpSpPr>
        <a:xfrm>
          <a:off x="0" y="0"/>
          <a:ext cx="0" cy="0"/>
          <a:chOff x="0" y="0"/>
          <a:chExt cx="0" cy="0"/>
        </a:xfrm>
      </p:grpSpPr>
      <p:sp>
        <p:nvSpPr>
          <p:cNvPr id="243" name="Google Shape;243;p49"/>
          <p:cNvSpPr txBox="1">
            <a:spLocks noGrp="1"/>
          </p:cNvSpPr>
          <p:nvPr>
            <p:ph type="ctrTitle"/>
          </p:nvPr>
        </p:nvSpPr>
        <p:spPr>
          <a:xfrm>
            <a:off x="311700" y="344075"/>
            <a:ext cx="8520600" cy="202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200" b="1" dirty="0">
                <a:solidFill>
                  <a:srgbClr val="F3F3F3"/>
                </a:solidFill>
                <a:latin typeface="Century Schoolbook"/>
                <a:ea typeface="Century Schoolbook"/>
                <a:cs typeface="Century Schoolbook"/>
                <a:sym typeface="Century Schoolbook"/>
              </a:rPr>
              <a:t>Tips To Empower Professors To Support Students With Disabilities </a:t>
            </a:r>
            <a:endParaRPr sz="4200" b="1" dirty="0">
              <a:solidFill>
                <a:srgbClr val="F3F3F3"/>
              </a:solidFill>
              <a:latin typeface="Century Schoolbook"/>
              <a:ea typeface="Century Schoolbook"/>
              <a:cs typeface="Century Schoolbook"/>
              <a:sym typeface="Century Schoolbook"/>
            </a:endParaRPr>
          </a:p>
        </p:txBody>
      </p:sp>
      <p:sp>
        <p:nvSpPr>
          <p:cNvPr id="244" name="Google Shape;244;p49"/>
          <p:cNvSpPr txBox="1">
            <a:spLocks noGrp="1"/>
          </p:cNvSpPr>
          <p:nvPr>
            <p:ph type="subTitle" idx="1"/>
          </p:nvPr>
        </p:nvSpPr>
        <p:spPr>
          <a:xfrm>
            <a:off x="599150" y="3013688"/>
            <a:ext cx="8520600" cy="154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latin typeface="Century Schoolbook"/>
                <a:ea typeface="Century Schoolbook"/>
                <a:cs typeface="Century Schoolbook"/>
                <a:sym typeface="Century Schoolbook"/>
              </a:rPr>
              <a:t>By</a:t>
            </a:r>
            <a:endParaRPr sz="3000">
              <a:solidFill>
                <a:srgbClr val="FFFFFF"/>
              </a:solidFill>
              <a:latin typeface="Century Schoolbook"/>
              <a:ea typeface="Century Schoolbook"/>
              <a:cs typeface="Century Schoolbook"/>
              <a:sym typeface="Century Schoolbook"/>
            </a:endParaRPr>
          </a:p>
          <a:p>
            <a:pPr marL="0" lvl="0" indent="0" algn="ctr" rtl="0">
              <a:spcBef>
                <a:spcPts val="0"/>
              </a:spcBef>
              <a:spcAft>
                <a:spcPts val="0"/>
              </a:spcAft>
              <a:buNone/>
            </a:pPr>
            <a:r>
              <a:rPr lang="en" sz="3000">
                <a:solidFill>
                  <a:srgbClr val="FFFFFF"/>
                </a:solidFill>
                <a:latin typeface="Century Schoolbook"/>
                <a:ea typeface="Century Schoolbook"/>
                <a:cs typeface="Century Schoolbook"/>
                <a:sym typeface="Century Schoolbook"/>
              </a:rPr>
              <a:t>Auston Stamm</a:t>
            </a:r>
            <a:endParaRPr sz="3000">
              <a:solidFill>
                <a:srgbClr val="FFFFFF"/>
              </a:solidFill>
              <a:latin typeface="Century Schoolbook"/>
              <a:ea typeface="Century Schoolbook"/>
              <a:cs typeface="Century Schoolbook"/>
              <a:sym typeface="Century Schoolbook"/>
            </a:endParaRPr>
          </a:p>
        </p:txBody>
      </p:sp>
      <p:pic>
        <p:nvPicPr>
          <p:cNvPr id="245" name="Google Shape;245;p49" descr="Picture of Martin Luther King&#10;&#10;"/>
          <p:cNvPicPr preferRelativeResize="0"/>
          <p:nvPr/>
        </p:nvPicPr>
        <p:blipFill>
          <a:blip r:embed="rId3">
            <a:alphaModFix/>
          </a:blip>
          <a:stretch>
            <a:fillRect/>
          </a:stretch>
        </p:blipFill>
        <p:spPr>
          <a:xfrm>
            <a:off x="94175" y="2485625"/>
            <a:ext cx="3201448" cy="2349201"/>
          </a:xfrm>
          <a:prstGeom prst="rect">
            <a:avLst/>
          </a:prstGeom>
          <a:noFill/>
          <a:ln>
            <a:noFill/>
          </a:ln>
        </p:spPr>
      </p:pic>
      <p:pic>
        <p:nvPicPr>
          <p:cNvPr id="246" name="Google Shape;246;p49" descr="Picture of Ed Roberts&#10;&#10;"/>
          <p:cNvPicPr preferRelativeResize="0"/>
          <p:nvPr/>
        </p:nvPicPr>
        <p:blipFill>
          <a:blip r:embed="rId4">
            <a:alphaModFix/>
          </a:blip>
          <a:stretch>
            <a:fillRect/>
          </a:stretch>
        </p:blipFill>
        <p:spPr>
          <a:xfrm>
            <a:off x="6619775" y="2334850"/>
            <a:ext cx="2499976" cy="2499976"/>
          </a:xfrm>
          <a:prstGeom prst="rect">
            <a:avLst/>
          </a:prstGeom>
          <a:noFill/>
          <a:ln>
            <a:noFill/>
          </a:ln>
        </p:spPr>
      </p:pic>
      <p:sp>
        <p:nvSpPr>
          <p:cNvPr id="247" name="Google Shape;247;p49"/>
          <p:cNvSpPr txBox="1"/>
          <p:nvPr/>
        </p:nvSpPr>
        <p:spPr>
          <a:xfrm>
            <a:off x="-94175" y="4799425"/>
            <a:ext cx="9238176" cy="4773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200" dirty="0">
                <a:solidFill>
                  <a:srgbClr val="FFFFFF"/>
                </a:solidFill>
                <a:latin typeface="Century Schoolbook"/>
                <a:ea typeface="Century Schoolbook"/>
                <a:cs typeface="Century Schoolbook"/>
                <a:sym typeface="Century Schoolbook"/>
              </a:rPr>
              <a:t>Martin Luther King						      Ed Roberts	</a:t>
            </a:r>
            <a:endParaRPr sz="1200" dirty="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10" name="Google Shape;310;p58">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4375" y="0"/>
            <a:ext cx="9144000" cy="5143500"/>
          </a:xfrm>
          <a:prstGeom prst="rect">
            <a:avLst/>
          </a:prstGeom>
          <a:noFill/>
          <a:ln>
            <a:noFill/>
          </a:ln>
        </p:spPr>
      </p:pic>
      <p:sp>
        <p:nvSpPr>
          <p:cNvPr id="2" name="Title 1">
            <a:extLst>
              <a:ext uri="{FF2B5EF4-FFF2-40B4-BE49-F238E27FC236}">
                <a16:creationId xmlns:a16="http://schemas.microsoft.com/office/drawing/2014/main" id="{772AE2F4-28FF-284C-9BDE-FF69FDE0D3A0}"/>
              </a:ext>
            </a:extLst>
          </p:cNvPr>
          <p:cNvSpPr>
            <a:spLocks noGrp="1"/>
          </p:cNvSpPr>
          <p:nvPr>
            <p:ph type="ctrTitle"/>
          </p:nvPr>
        </p:nvSpPr>
        <p:spPr>
          <a:xfrm>
            <a:off x="366075" y="245975"/>
            <a:ext cx="8520600" cy="2052600"/>
          </a:xfrm>
        </p:spPr>
        <p:txBody>
          <a:bodyPr/>
          <a:lstStyle/>
          <a:p>
            <a:r>
              <a:rPr lang="en-US" sz="4200" b="1" dirty="0">
                <a:solidFill>
                  <a:srgbClr val="FFFFFF"/>
                </a:solidFill>
                <a:latin typeface="Century Schoolbook"/>
                <a:ea typeface="Century Schoolbook"/>
                <a:cs typeface="Century Schoolbook"/>
                <a:sym typeface="Century Schoolbook"/>
              </a:rPr>
              <a:t> #1 Empowerment Idea</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313" name="Google Shape;313;p58"/>
          <p:cNvSpPr txBox="1"/>
          <p:nvPr/>
        </p:nvSpPr>
        <p:spPr>
          <a:xfrm>
            <a:off x="628625" y="1871075"/>
            <a:ext cx="79752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Century Schoolbook"/>
                <a:ea typeface="Century Schoolbook"/>
                <a:cs typeface="Century Schoolbook"/>
                <a:sym typeface="Century Schoolbook"/>
              </a:rPr>
              <a:t>Develop an awareness and understanding of the challenges people with disabilities face in our society </a:t>
            </a:r>
            <a:endParaRPr sz="300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20" name="Google Shape;320;p59">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4375" y="0"/>
            <a:ext cx="9144000" cy="5143500"/>
          </a:xfrm>
          <a:prstGeom prst="rect">
            <a:avLst/>
          </a:prstGeom>
          <a:noFill/>
          <a:ln>
            <a:noFill/>
          </a:ln>
        </p:spPr>
      </p:pic>
      <p:sp>
        <p:nvSpPr>
          <p:cNvPr id="2" name="Title 1">
            <a:extLst>
              <a:ext uri="{FF2B5EF4-FFF2-40B4-BE49-F238E27FC236}">
                <a16:creationId xmlns:a16="http://schemas.microsoft.com/office/drawing/2014/main" id="{ABEE30E8-4C13-3944-94DA-4F5336D40752}"/>
              </a:ext>
            </a:extLst>
          </p:cNvPr>
          <p:cNvSpPr>
            <a:spLocks noGrp="1"/>
          </p:cNvSpPr>
          <p:nvPr>
            <p:ph type="ctrTitle"/>
          </p:nvPr>
        </p:nvSpPr>
        <p:spPr>
          <a:xfrm>
            <a:off x="366075" y="-75960"/>
            <a:ext cx="8520600" cy="2052600"/>
          </a:xfrm>
        </p:spPr>
        <p:txBody>
          <a:bodyPr/>
          <a:lstStyle/>
          <a:p>
            <a:r>
              <a:rPr lang="en-US" sz="4200" b="1" dirty="0">
                <a:solidFill>
                  <a:schemeClr val="lt1"/>
                </a:solidFill>
                <a:latin typeface="Century Schoolbook"/>
                <a:ea typeface="Century Schoolbook"/>
                <a:cs typeface="Century Schoolbook"/>
                <a:sym typeface="Century Schoolbook"/>
              </a:rPr>
              <a:t>#1 Empowerment</a:t>
            </a:r>
            <a:r>
              <a:rPr lang="en-US" sz="4800" b="1" dirty="0">
                <a:solidFill>
                  <a:srgbClr val="FFFFFF"/>
                </a:solidFill>
                <a:latin typeface="Century Schoolbook"/>
                <a:ea typeface="Century Schoolbook"/>
                <a:cs typeface="Century Schoolbook"/>
                <a:sym typeface="Century Schoolbook"/>
              </a:rPr>
              <a:t> Tips</a:t>
            </a:r>
            <a:br>
              <a:rPr lang="en-US" sz="4800" b="1" dirty="0">
                <a:solidFill>
                  <a:srgbClr val="FFFFFF"/>
                </a:solidFill>
                <a:latin typeface="Century Schoolbook"/>
                <a:ea typeface="Century Schoolbook"/>
                <a:cs typeface="Century Schoolbook"/>
                <a:sym typeface="Century Schoolbook"/>
              </a:rPr>
            </a:br>
            <a:endParaRPr lang="en-US" sz="4800" dirty="0"/>
          </a:p>
        </p:txBody>
      </p:sp>
      <p:sp>
        <p:nvSpPr>
          <p:cNvPr id="323" name="Google Shape;323;p59"/>
          <p:cNvSpPr txBox="1"/>
          <p:nvPr/>
        </p:nvSpPr>
        <p:spPr>
          <a:xfrm>
            <a:off x="707525" y="1109075"/>
            <a:ext cx="7975200" cy="6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Check out websites dedicated to posting disability articles</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Clr>
                <a:schemeClr val="dk1"/>
              </a:buClr>
              <a:buSzPts val="1100"/>
              <a:buFont typeface="Arial"/>
              <a:buNone/>
            </a:pPr>
            <a:r>
              <a:rPr lang="en" sz="3000" dirty="0">
                <a:solidFill>
                  <a:schemeClr val="lt1"/>
                </a:solidFill>
                <a:latin typeface="Century Schoolbook"/>
                <a:ea typeface="Century Schoolbook"/>
                <a:cs typeface="Century Schoolbook"/>
                <a:sym typeface="Century Schoolbook"/>
              </a:rPr>
              <a:t>Remember that each person has a unique background and lived experience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Try to attend campus events sponsored by Disability Services</a:t>
            </a:r>
            <a:endParaRPr sz="3000" dirty="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327"/>
        <p:cNvGrpSpPr/>
        <p:nvPr/>
      </p:nvGrpSpPr>
      <p:grpSpPr>
        <a:xfrm>
          <a:off x="0" y="0"/>
          <a:ext cx="0" cy="0"/>
          <a:chOff x="0" y="0"/>
          <a:chExt cx="0" cy="0"/>
        </a:xfrm>
      </p:grpSpPr>
      <p:sp>
        <p:nvSpPr>
          <p:cNvPr id="328" name="Google Shape;328;p60">
            <a:extLst>
              <a:ext uri="{C183D7F6-B498-43B3-948B-1728B52AA6E4}">
                <adec:decorative xmlns="" xmlns:adec="http://schemas.microsoft.com/office/drawing/2017/decorative" val="1"/>
              </a:ext>
            </a:extLst>
          </p:cNvPr>
          <p:cNvSpPr/>
          <p:nvPr/>
        </p:nvSpPr>
        <p:spPr>
          <a:xfrm>
            <a:off x="124375" y="689025"/>
            <a:ext cx="8927820" cy="365104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FB3D9D37-048A-454F-889C-A2ABF0F16142}"/>
              </a:ext>
            </a:extLst>
          </p:cNvPr>
          <p:cNvSpPr>
            <a:spLocks noGrp="1"/>
          </p:cNvSpPr>
          <p:nvPr>
            <p:ph type="ctrTitle"/>
          </p:nvPr>
        </p:nvSpPr>
        <p:spPr>
          <a:xfrm>
            <a:off x="311700" y="2648932"/>
            <a:ext cx="8520600" cy="853242"/>
          </a:xfrm>
        </p:spPr>
        <p:txBody>
          <a:bodyPr/>
          <a:lstStyle/>
          <a:p>
            <a:r>
              <a:rPr lang="en-US" sz="4200" b="1" dirty="0">
                <a:latin typeface="Century Schoolbook"/>
                <a:ea typeface="Century Schoolbook"/>
                <a:cs typeface="Century Schoolbook"/>
                <a:sym typeface="Century Schoolbook"/>
              </a:rPr>
              <a:t>Text To Speech</a:t>
            </a:r>
            <a:br>
              <a:rPr lang="en-US" sz="4200" b="1" dirty="0">
                <a:latin typeface="Century Schoolbook"/>
                <a:ea typeface="Century Schoolbook"/>
                <a:cs typeface="Century Schoolbook"/>
                <a:sym typeface="Century Schoolbook"/>
              </a:rPr>
            </a:br>
            <a:endParaRPr lang="en-US" sz="4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333"/>
        <p:cNvGrpSpPr/>
        <p:nvPr/>
      </p:nvGrpSpPr>
      <p:grpSpPr>
        <a:xfrm>
          <a:off x="0" y="0"/>
          <a:ext cx="0" cy="0"/>
          <a:chOff x="0" y="0"/>
          <a:chExt cx="0" cy="0"/>
        </a:xfrm>
      </p:grpSpPr>
      <p:sp>
        <p:nvSpPr>
          <p:cNvPr id="2" name="Title 1">
            <a:extLst>
              <a:ext uri="{FF2B5EF4-FFF2-40B4-BE49-F238E27FC236}">
                <a16:creationId xmlns:a16="http://schemas.microsoft.com/office/drawing/2014/main" id="{AA81D7C0-D701-864C-BE54-219DC7D19016}"/>
              </a:ext>
            </a:extLst>
          </p:cNvPr>
          <p:cNvSpPr>
            <a:spLocks noGrp="1"/>
          </p:cNvSpPr>
          <p:nvPr>
            <p:ph type="ctrTitle"/>
          </p:nvPr>
        </p:nvSpPr>
        <p:spPr>
          <a:xfrm>
            <a:off x="259025" y="-407666"/>
            <a:ext cx="8520600" cy="2052600"/>
          </a:xfrm>
        </p:spPr>
        <p:txBody>
          <a:bodyPr/>
          <a:lstStyle/>
          <a:p>
            <a:r>
              <a:rPr lang="en-US" sz="4200" b="1" dirty="0">
                <a:solidFill>
                  <a:srgbClr val="FFFFFF"/>
                </a:solidFill>
                <a:latin typeface="Century Schoolbook"/>
                <a:ea typeface="Century Schoolbook"/>
                <a:cs typeface="Century Schoolbook"/>
                <a:sym typeface="Century Schoolbook"/>
              </a:rPr>
              <a:t>Accessible Textbooks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335" name="Google Shape;335;p61"/>
          <p:cNvSpPr txBox="1"/>
          <p:nvPr/>
        </p:nvSpPr>
        <p:spPr>
          <a:xfrm>
            <a:off x="259025" y="884725"/>
            <a:ext cx="87420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Students registered with SDS who have difficulty reading can have an accommodation that allows them to access their textbooks electronically</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A text to speech program like Kurzweil will read the student their textbooks and allow them to do their highlighting and note taking digitally</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339"/>
        <p:cNvGrpSpPr/>
        <p:nvPr/>
      </p:nvGrpSpPr>
      <p:grpSpPr>
        <a:xfrm>
          <a:off x="0" y="0"/>
          <a:ext cx="0" cy="0"/>
          <a:chOff x="0" y="0"/>
          <a:chExt cx="0" cy="0"/>
        </a:xfrm>
      </p:grpSpPr>
      <p:sp>
        <p:nvSpPr>
          <p:cNvPr id="2" name="Title 1">
            <a:extLst>
              <a:ext uri="{FF2B5EF4-FFF2-40B4-BE49-F238E27FC236}">
                <a16:creationId xmlns:a16="http://schemas.microsoft.com/office/drawing/2014/main" id="{7B4B15F3-B353-2447-92AF-A1E1CBAA63E3}"/>
              </a:ext>
            </a:extLst>
          </p:cNvPr>
          <p:cNvSpPr>
            <a:spLocks noGrp="1"/>
          </p:cNvSpPr>
          <p:nvPr>
            <p:ph type="ctrTitle"/>
          </p:nvPr>
        </p:nvSpPr>
        <p:spPr>
          <a:xfrm>
            <a:off x="259025" y="331989"/>
            <a:ext cx="8520600" cy="2052600"/>
          </a:xfrm>
        </p:spPr>
        <p:txBody>
          <a:bodyPr/>
          <a:lstStyle/>
          <a:p>
            <a:r>
              <a:rPr lang="en-US" sz="4200" b="1" dirty="0">
                <a:solidFill>
                  <a:srgbClr val="FFFFFF"/>
                </a:solidFill>
                <a:latin typeface="Century Schoolbook"/>
                <a:ea typeface="Century Schoolbook"/>
                <a:cs typeface="Century Schoolbook"/>
                <a:sym typeface="Century Schoolbook"/>
              </a:rPr>
              <a:t>Delivering Accessible Textbooks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341" name="Google Shape;341;p62"/>
          <p:cNvSpPr txBox="1"/>
          <p:nvPr/>
        </p:nvSpPr>
        <p:spPr>
          <a:xfrm>
            <a:off x="259025" y="1565027"/>
            <a:ext cx="87420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It is important to provide the bookstore with your required textbook list as soon as possible</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It can take weeks to receive the textbooks from the publisher and longer to remediate the files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Textbooks that contain math or foreign languages may need more time for processing</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345"/>
        <p:cNvGrpSpPr/>
        <p:nvPr/>
      </p:nvGrpSpPr>
      <p:grpSpPr>
        <a:xfrm>
          <a:off x="0" y="0"/>
          <a:ext cx="0" cy="0"/>
          <a:chOff x="0" y="0"/>
          <a:chExt cx="0" cy="0"/>
        </a:xfrm>
      </p:grpSpPr>
      <p:sp>
        <p:nvSpPr>
          <p:cNvPr id="2" name="Title 1">
            <a:extLst>
              <a:ext uri="{FF2B5EF4-FFF2-40B4-BE49-F238E27FC236}">
                <a16:creationId xmlns:a16="http://schemas.microsoft.com/office/drawing/2014/main" id="{9B113AF7-9822-934F-9D3C-DB85D466A349}"/>
              </a:ext>
            </a:extLst>
          </p:cNvPr>
          <p:cNvSpPr>
            <a:spLocks noGrp="1"/>
          </p:cNvSpPr>
          <p:nvPr>
            <p:ph type="ctrTitle"/>
          </p:nvPr>
        </p:nvSpPr>
        <p:spPr>
          <a:xfrm>
            <a:off x="142975" y="-285905"/>
            <a:ext cx="8520600" cy="2052600"/>
          </a:xfrm>
        </p:spPr>
        <p:txBody>
          <a:bodyPr/>
          <a:lstStyle/>
          <a:p>
            <a:r>
              <a:rPr lang="en-US" sz="4200" b="1" dirty="0">
                <a:solidFill>
                  <a:srgbClr val="FFFFFF"/>
                </a:solidFill>
                <a:latin typeface="Century Schoolbook"/>
                <a:ea typeface="Century Schoolbook"/>
                <a:cs typeface="Century Schoolbook"/>
                <a:sym typeface="Century Schoolbook"/>
              </a:rPr>
              <a:t>Beyond Books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347" name="Google Shape;347;p63"/>
          <p:cNvSpPr txBox="1"/>
          <p:nvPr/>
        </p:nvSpPr>
        <p:spPr>
          <a:xfrm>
            <a:off x="259025" y="1139249"/>
            <a:ext cx="87420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Text to speech programs like Kurzweil can be used to read websites, PDFs and Word Documents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Kurzweil’s can now be used on an </a:t>
            </a:r>
            <a:r>
              <a:rPr lang="en" sz="3000" dirty="0" err="1">
                <a:solidFill>
                  <a:srgbClr val="FFFFFF"/>
                </a:solidFill>
                <a:latin typeface="Century Schoolbook"/>
                <a:ea typeface="Century Schoolbook"/>
                <a:cs typeface="Century Schoolbook"/>
                <a:sym typeface="Century Schoolbook"/>
              </a:rPr>
              <a:t>iphone</a:t>
            </a:r>
            <a:r>
              <a:rPr lang="en" sz="3000" dirty="0">
                <a:solidFill>
                  <a:srgbClr val="FFFFFF"/>
                </a:solidFill>
                <a:latin typeface="Century Schoolbook"/>
                <a:ea typeface="Century Schoolbook"/>
                <a:cs typeface="Century Schoolbook"/>
                <a:sym typeface="Century Schoolbook"/>
              </a:rPr>
              <a:t> to listen and highlight on the go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A campus license of Kurzweil means that the technology is available to all students</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4" name="Google Shape;354;p64">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4375" y="0"/>
            <a:ext cx="9144000" cy="5143500"/>
          </a:xfrm>
          <a:prstGeom prst="rect">
            <a:avLst/>
          </a:prstGeom>
          <a:noFill/>
          <a:ln>
            <a:noFill/>
          </a:ln>
        </p:spPr>
      </p:pic>
      <p:sp>
        <p:nvSpPr>
          <p:cNvPr id="2" name="Title 1">
            <a:extLst>
              <a:ext uri="{FF2B5EF4-FFF2-40B4-BE49-F238E27FC236}">
                <a16:creationId xmlns:a16="http://schemas.microsoft.com/office/drawing/2014/main" id="{D8613D96-065B-5045-82CB-30C08DBD7376}"/>
              </a:ext>
            </a:extLst>
          </p:cNvPr>
          <p:cNvSpPr>
            <a:spLocks noGrp="1"/>
          </p:cNvSpPr>
          <p:nvPr>
            <p:ph type="ctrTitle"/>
          </p:nvPr>
        </p:nvSpPr>
        <p:spPr>
          <a:xfrm>
            <a:off x="311700" y="65989"/>
            <a:ext cx="8520600" cy="2052600"/>
          </a:xfrm>
        </p:spPr>
        <p:txBody>
          <a:bodyPr/>
          <a:lstStyle/>
          <a:p>
            <a:r>
              <a:rPr lang="en-US" sz="4200" b="1" dirty="0">
                <a:solidFill>
                  <a:srgbClr val="FFFFFF"/>
                </a:solidFill>
                <a:latin typeface="Century Schoolbook"/>
                <a:ea typeface="Century Schoolbook"/>
                <a:cs typeface="Century Schoolbook"/>
                <a:sym typeface="Century Schoolbook"/>
              </a:rPr>
              <a:t>#2 Empowerment Idea</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357" name="Google Shape;357;p64"/>
          <p:cNvSpPr txBox="1"/>
          <p:nvPr/>
        </p:nvSpPr>
        <p:spPr>
          <a:xfrm>
            <a:off x="1225485" y="1909566"/>
            <a:ext cx="7789853"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Let your students know the required textbooks as soon as possible</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   </a:t>
            </a:r>
            <a:endParaRPr sz="3000" dirty="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4" name="Google Shape;364;p65">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4375" y="0"/>
            <a:ext cx="9144000" cy="5143500"/>
          </a:xfrm>
          <a:prstGeom prst="rect">
            <a:avLst/>
          </a:prstGeom>
          <a:noFill/>
          <a:ln>
            <a:noFill/>
          </a:ln>
        </p:spPr>
      </p:pic>
      <p:sp>
        <p:nvSpPr>
          <p:cNvPr id="2" name="Title 1">
            <a:extLst>
              <a:ext uri="{FF2B5EF4-FFF2-40B4-BE49-F238E27FC236}">
                <a16:creationId xmlns:a16="http://schemas.microsoft.com/office/drawing/2014/main" id="{9A6E5D3A-91E0-3A41-BD07-F6C65EEFCB4B}"/>
              </a:ext>
            </a:extLst>
          </p:cNvPr>
          <p:cNvSpPr>
            <a:spLocks noGrp="1"/>
          </p:cNvSpPr>
          <p:nvPr>
            <p:ph type="ctrTitle"/>
          </p:nvPr>
        </p:nvSpPr>
        <p:spPr>
          <a:xfrm>
            <a:off x="434825" y="-241271"/>
            <a:ext cx="8520600" cy="2052600"/>
          </a:xfrm>
        </p:spPr>
        <p:txBody>
          <a:bodyPr/>
          <a:lstStyle/>
          <a:p>
            <a:r>
              <a:rPr lang="en-US" sz="4200" b="1" dirty="0">
                <a:solidFill>
                  <a:srgbClr val="FFFFFF"/>
                </a:solidFill>
                <a:latin typeface="Century Schoolbook"/>
                <a:ea typeface="Century Schoolbook"/>
                <a:cs typeface="Century Schoolbook"/>
                <a:sym typeface="Century Schoolbook"/>
              </a:rPr>
              <a:t>#2 Empowerment Tips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367" name="Google Shape;367;p65"/>
          <p:cNvSpPr txBox="1"/>
          <p:nvPr/>
        </p:nvSpPr>
        <p:spPr>
          <a:xfrm>
            <a:off x="707525" y="965318"/>
            <a:ext cx="7975200" cy="6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Provide the bookstore with your textbook list as soon as possible</a:t>
            </a:r>
          </a:p>
          <a:p>
            <a:pPr marL="0" lvl="0" indent="0" algn="l" rtl="0">
              <a:spcBef>
                <a:spcPts val="0"/>
              </a:spcBef>
              <a:spcAft>
                <a:spcPts val="0"/>
              </a:spcAft>
              <a:buNone/>
            </a:pPr>
            <a:endParaRPr sz="8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chemeClr val="lt1"/>
                </a:solidFill>
                <a:latin typeface="Century Schoolbook"/>
                <a:ea typeface="Century Schoolbook"/>
                <a:cs typeface="Century Schoolbook"/>
                <a:sym typeface="Century Schoolbook"/>
              </a:rPr>
              <a:t>Remind your students by sending a message to them through the LMS </a:t>
            </a:r>
            <a:endParaRPr sz="1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None/>
            </a:pPr>
            <a:endParaRPr sz="8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chemeClr val="lt1"/>
                </a:solidFill>
                <a:latin typeface="Century Schoolbook"/>
                <a:ea typeface="Century Schoolbook"/>
                <a:cs typeface="Century Schoolbook"/>
                <a:sym typeface="Century Schoolbook"/>
              </a:rPr>
              <a:t>If a student talks to you about their accommodations and mentions accessible textbooks refer them to SDS </a:t>
            </a:r>
            <a:endParaRPr sz="3000" dirty="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371"/>
        <p:cNvGrpSpPr/>
        <p:nvPr/>
      </p:nvGrpSpPr>
      <p:grpSpPr>
        <a:xfrm>
          <a:off x="0" y="0"/>
          <a:ext cx="0" cy="0"/>
          <a:chOff x="0" y="0"/>
          <a:chExt cx="0" cy="0"/>
        </a:xfrm>
      </p:grpSpPr>
      <p:sp>
        <p:nvSpPr>
          <p:cNvPr id="2" name="Title 1">
            <a:extLst>
              <a:ext uri="{FF2B5EF4-FFF2-40B4-BE49-F238E27FC236}">
                <a16:creationId xmlns:a16="http://schemas.microsoft.com/office/drawing/2014/main" id="{DB268D21-1DD0-FC4D-B35B-9B08CEC0787B}"/>
              </a:ext>
            </a:extLst>
          </p:cNvPr>
          <p:cNvSpPr>
            <a:spLocks noGrp="1"/>
          </p:cNvSpPr>
          <p:nvPr>
            <p:ph type="ctrTitle"/>
          </p:nvPr>
        </p:nvSpPr>
        <p:spPr>
          <a:xfrm>
            <a:off x="213362" y="-1128382"/>
            <a:ext cx="8520600" cy="2052600"/>
          </a:xfrm>
        </p:spPr>
        <p:txBody>
          <a:bodyPr/>
          <a:lstStyle/>
          <a:p>
            <a:r>
              <a:rPr lang="en-US" sz="4200" b="1" dirty="0">
                <a:solidFill>
                  <a:schemeClr val="lt1"/>
                </a:solidFill>
                <a:latin typeface="Century Schoolbook"/>
                <a:ea typeface="Century Schoolbook"/>
                <a:cs typeface="Century Schoolbook"/>
                <a:sym typeface="Century Schoolbook"/>
              </a:rPr>
              <a:t>Kurzweil Activity</a:t>
            </a:r>
            <a:endParaRPr lang="en-US" sz="4200" dirty="0"/>
          </a:p>
        </p:txBody>
      </p:sp>
      <p:pic>
        <p:nvPicPr>
          <p:cNvPr id="376" name="Google Shape;376;p66" descr="Kurzweil&#10;&#10;"/>
          <p:cNvPicPr preferRelativeResize="0"/>
          <p:nvPr/>
        </p:nvPicPr>
        <p:blipFill>
          <a:blip r:embed="rId3">
            <a:alphaModFix/>
          </a:blip>
          <a:stretch>
            <a:fillRect/>
          </a:stretch>
        </p:blipFill>
        <p:spPr>
          <a:xfrm>
            <a:off x="516550" y="1430075"/>
            <a:ext cx="2089325" cy="2089325"/>
          </a:xfrm>
          <a:prstGeom prst="rect">
            <a:avLst/>
          </a:prstGeom>
          <a:noFill/>
          <a:ln>
            <a:noFill/>
          </a:ln>
        </p:spPr>
      </p:pic>
      <p:sp>
        <p:nvSpPr>
          <p:cNvPr id="377" name="Google Shape;377;p66" descr="Plus"/>
          <p:cNvSpPr/>
          <p:nvPr/>
        </p:nvSpPr>
        <p:spPr>
          <a:xfrm>
            <a:off x="3243212" y="1364951"/>
            <a:ext cx="2460900" cy="24387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2" name="Google Shape;372;p66" descr="Twitter"/>
          <p:cNvPicPr preferRelativeResize="0"/>
          <p:nvPr/>
        </p:nvPicPr>
        <p:blipFill>
          <a:blip r:embed="rId4">
            <a:alphaModFix/>
          </a:blip>
          <a:stretch>
            <a:fillRect/>
          </a:stretch>
        </p:blipFill>
        <p:spPr>
          <a:xfrm>
            <a:off x="6341450" y="1311075"/>
            <a:ext cx="2286000" cy="2286000"/>
          </a:xfrm>
          <a:prstGeom prst="rect">
            <a:avLst/>
          </a:prstGeom>
          <a:noFill/>
          <a:ln>
            <a:noFill/>
          </a:ln>
        </p:spPr>
      </p:pic>
      <p:sp>
        <p:nvSpPr>
          <p:cNvPr id="374" name="Google Shape;374;p66" descr="Plus" title="Plus"/>
          <p:cNvSpPr txBox="1"/>
          <p:nvPr/>
        </p:nvSpPr>
        <p:spPr>
          <a:xfrm>
            <a:off x="-565297" y="3597075"/>
            <a:ext cx="9392100" cy="7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          Kurzweil			Plus	               Twitter </a:t>
            </a:r>
            <a:endParaRPr sz="3000" dirty="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381"/>
        <p:cNvGrpSpPr/>
        <p:nvPr/>
      </p:nvGrpSpPr>
      <p:grpSpPr>
        <a:xfrm>
          <a:off x="0" y="0"/>
          <a:ext cx="0" cy="0"/>
          <a:chOff x="0" y="0"/>
          <a:chExt cx="0" cy="0"/>
        </a:xfrm>
      </p:grpSpPr>
      <p:sp>
        <p:nvSpPr>
          <p:cNvPr id="2" name="Title 1">
            <a:extLst>
              <a:ext uri="{FF2B5EF4-FFF2-40B4-BE49-F238E27FC236}">
                <a16:creationId xmlns:a16="http://schemas.microsoft.com/office/drawing/2014/main" id="{955C577D-1794-A649-A5EA-A95AAABC9678}"/>
              </a:ext>
            </a:extLst>
          </p:cNvPr>
          <p:cNvSpPr>
            <a:spLocks noGrp="1"/>
          </p:cNvSpPr>
          <p:nvPr>
            <p:ph type="ctrTitle"/>
          </p:nvPr>
        </p:nvSpPr>
        <p:spPr>
          <a:xfrm>
            <a:off x="-213605" y="-258675"/>
            <a:ext cx="9571209" cy="2052600"/>
          </a:xfrm>
        </p:spPr>
        <p:txBody>
          <a:bodyPr/>
          <a:lstStyle/>
          <a:p>
            <a:r>
              <a:rPr lang="en-US" sz="4200" b="1" dirty="0">
                <a:solidFill>
                  <a:schemeClr val="lt1"/>
                </a:solidFill>
                <a:latin typeface="Century Schoolbook"/>
                <a:ea typeface="Century Schoolbook"/>
                <a:cs typeface="Century Schoolbook"/>
                <a:sym typeface="Century Schoolbook"/>
              </a:rPr>
              <a:t>#</a:t>
            </a:r>
            <a:r>
              <a:rPr lang="en-US" sz="4200" b="1" dirty="0" err="1">
                <a:solidFill>
                  <a:schemeClr val="lt1"/>
                </a:solidFill>
                <a:latin typeface="Century Schoolbook"/>
                <a:ea typeface="Century Schoolbook"/>
                <a:cs typeface="Century Schoolbook"/>
                <a:sym typeface="Century Schoolbook"/>
              </a:rPr>
              <a:t>whydisabledpeopledropout</a:t>
            </a:r>
            <a:r>
              <a:rPr lang="en-US" sz="4200" b="1" dirty="0">
                <a:solidFill>
                  <a:schemeClr val="lt1"/>
                </a:solidFill>
                <a:latin typeface="Century Schoolbook"/>
                <a:ea typeface="Century Schoolbook"/>
                <a:cs typeface="Century Schoolbook"/>
                <a:sym typeface="Century Schoolbook"/>
              </a:rPr>
              <a:t/>
            </a:r>
            <a:br>
              <a:rPr lang="en-US" sz="4200" b="1" dirty="0">
                <a:solidFill>
                  <a:schemeClr val="lt1"/>
                </a:solidFill>
                <a:latin typeface="Century Schoolbook"/>
                <a:ea typeface="Century Schoolbook"/>
                <a:cs typeface="Century Schoolbook"/>
                <a:sym typeface="Century Schoolbook"/>
              </a:rPr>
            </a:br>
            <a:endParaRPr lang="en-US" sz="4200" dirty="0"/>
          </a:p>
        </p:txBody>
      </p:sp>
      <p:pic>
        <p:nvPicPr>
          <p:cNvPr id="382" name="Google Shape;382;p67" descr="Twitter Bird" title="Twitter Bird"/>
          <p:cNvPicPr preferRelativeResize="0"/>
          <p:nvPr/>
        </p:nvPicPr>
        <p:blipFill>
          <a:blip r:embed="rId3">
            <a:alphaModFix/>
          </a:blip>
          <a:stretch>
            <a:fillRect/>
          </a:stretch>
        </p:blipFill>
        <p:spPr>
          <a:xfrm>
            <a:off x="3747525" y="1373925"/>
            <a:ext cx="2286000" cy="2286000"/>
          </a:xfrm>
          <a:prstGeom prst="rect">
            <a:avLst/>
          </a:prstGeom>
          <a:noFill/>
          <a:ln>
            <a:noFill/>
          </a:ln>
        </p:spPr>
      </p:pic>
      <p:sp>
        <p:nvSpPr>
          <p:cNvPr id="384" name="Google Shape;384;p67"/>
          <p:cNvSpPr txBox="1"/>
          <p:nvPr/>
        </p:nvSpPr>
        <p:spPr>
          <a:xfrm>
            <a:off x="0" y="3597075"/>
            <a:ext cx="9392100" cy="77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latin typeface="Century Schoolbook"/>
                <a:ea typeface="Century Schoolbook"/>
                <a:cs typeface="Century Schoolbook"/>
                <a:sym typeface="Century Schoolbook"/>
              </a:rPr>
              <a:t>Twitter Bird</a:t>
            </a:r>
            <a:endParaRPr sz="300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251"/>
        <p:cNvGrpSpPr/>
        <p:nvPr/>
      </p:nvGrpSpPr>
      <p:grpSpPr>
        <a:xfrm>
          <a:off x="0" y="0"/>
          <a:ext cx="0" cy="0"/>
          <a:chOff x="0" y="0"/>
          <a:chExt cx="0" cy="0"/>
        </a:xfrm>
      </p:grpSpPr>
      <p:sp>
        <p:nvSpPr>
          <p:cNvPr id="4" name="Title 3">
            <a:extLst>
              <a:ext uri="{FF2B5EF4-FFF2-40B4-BE49-F238E27FC236}">
                <a16:creationId xmlns:a16="http://schemas.microsoft.com/office/drawing/2014/main" id="{9B0AE8E7-2241-0A43-9A50-876CD9E89359}"/>
              </a:ext>
            </a:extLst>
          </p:cNvPr>
          <p:cNvSpPr>
            <a:spLocks noGrp="1"/>
          </p:cNvSpPr>
          <p:nvPr>
            <p:ph type="ctrTitle"/>
          </p:nvPr>
        </p:nvSpPr>
        <p:spPr>
          <a:xfrm>
            <a:off x="311700" y="-1114705"/>
            <a:ext cx="8520600" cy="2052600"/>
          </a:xfrm>
        </p:spPr>
        <p:txBody>
          <a:bodyPr/>
          <a:lstStyle/>
          <a:p>
            <a:r>
              <a:rPr lang="en-US" sz="4200" b="1" dirty="0">
                <a:solidFill>
                  <a:schemeClr val="bg1"/>
                </a:solidFill>
                <a:latin typeface="Century Schoolbook" panose="02040604050505020304" pitchFamily="18" charset="0"/>
              </a:rPr>
              <a:t>You Can Empower</a:t>
            </a:r>
          </a:p>
        </p:txBody>
      </p:sp>
      <p:sp>
        <p:nvSpPr>
          <p:cNvPr id="5" name="Subtitle 4">
            <a:extLst>
              <a:ext uri="{FF2B5EF4-FFF2-40B4-BE49-F238E27FC236}">
                <a16:creationId xmlns:a16="http://schemas.microsoft.com/office/drawing/2014/main" id="{ACDBF59F-7D04-1141-93C6-D075F44C07BE}"/>
              </a:ext>
            </a:extLst>
          </p:cNvPr>
          <p:cNvSpPr>
            <a:spLocks noGrp="1"/>
          </p:cNvSpPr>
          <p:nvPr>
            <p:ph type="subTitle" idx="1"/>
          </p:nvPr>
        </p:nvSpPr>
        <p:spPr>
          <a:xfrm>
            <a:off x="311700" y="937895"/>
            <a:ext cx="8520600" cy="792600"/>
          </a:xfrm>
        </p:spPr>
        <p:txBody>
          <a:bodyPr/>
          <a:lstStyle/>
          <a:p>
            <a:pPr marL="0" lvl="0" indent="0" algn="l">
              <a:buClr>
                <a:srgbClr val="000000"/>
              </a:buClr>
              <a:buSzTx/>
              <a:defRPr/>
            </a:pPr>
            <a:r>
              <a:rPr lang="en-US" b="1" dirty="0">
                <a:solidFill>
                  <a:srgbClr val="FFFFFF"/>
                </a:solidFill>
                <a:latin typeface="Century Schoolbook"/>
                <a:ea typeface="Century Schoolbook"/>
                <a:cs typeface="Century Schoolbook"/>
                <a:sym typeface="Century Schoolbook"/>
              </a:rPr>
              <a:t>You</a:t>
            </a:r>
            <a:r>
              <a:rPr lang="en-US" dirty="0">
                <a:solidFill>
                  <a:srgbClr val="FFFFFF"/>
                </a:solidFill>
                <a:latin typeface="Century Schoolbook"/>
                <a:ea typeface="Century Schoolbook"/>
                <a:cs typeface="Century Schoolbook"/>
                <a:sym typeface="Century Schoolbook"/>
              </a:rPr>
              <a:t> can improve the learning outcomes of your courses for all students </a:t>
            </a:r>
          </a:p>
          <a:p>
            <a:pPr marL="0" lvl="0" indent="0" algn="l">
              <a:buClr>
                <a:srgbClr val="000000"/>
              </a:buClr>
              <a:buSzTx/>
              <a:defRPr/>
            </a:pPr>
            <a:endParaRPr lang="en-US" sz="1200" b="1" dirty="0">
              <a:solidFill>
                <a:srgbClr val="FFFFFF"/>
              </a:solidFill>
              <a:latin typeface="Century Schoolbook"/>
              <a:ea typeface="Century Schoolbook"/>
              <a:cs typeface="Century Schoolbook"/>
              <a:sym typeface="Century Schoolbook"/>
            </a:endParaRPr>
          </a:p>
          <a:p>
            <a:pPr marL="0" lvl="0" indent="0" algn="l">
              <a:buClr>
                <a:srgbClr val="000000"/>
              </a:buClr>
              <a:buSzTx/>
              <a:defRPr/>
            </a:pPr>
            <a:r>
              <a:rPr lang="en-US" b="1" dirty="0">
                <a:solidFill>
                  <a:srgbClr val="FFFFFF"/>
                </a:solidFill>
                <a:latin typeface="Century Schoolbook"/>
                <a:ea typeface="Century Schoolbook"/>
                <a:cs typeface="Century Schoolbook"/>
                <a:sym typeface="Century Schoolbook"/>
              </a:rPr>
              <a:t>You</a:t>
            </a:r>
            <a:r>
              <a:rPr lang="en-US" dirty="0">
                <a:solidFill>
                  <a:srgbClr val="FFFFFF"/>
                </a:solidFill>
                <a:latin typeface="Century Schoolbook"/>
                <a:ea typeface="Century Schoolbook"/>
                <a:cs typeface="Century Schoolbook"/>
                <a:sym typeface="Century Schoolbook"/>
              </a:rPr>
              <a:t> can be an ally for students with disabilities and create an inclusive classroom environment </a:t>
            </a:r>
          </a:p>
          <a:p>
            <a:pPr marL="0" lvl="0" indent="0" algn="l">
              <a:buClr>
                <a:srgbClr val="000000"/>
              </a:buClr>
              <a:buSzTx/>
              <a:defRPr/>
            </a:pPr>
            <a:endParaRPr lang="en-US" sz="1200" dirty="0">
              <a:solidFill>
                <a:srgbClr val="FFFFFF"/>
              </a:solidFill>
              <a:latin typeface="Century Schoolbook"/>
              <a:ea typeface="Century Schoolbook"/>
              <a:cs typeface="Century Schoolbook"/>
              <a:sym typeface="Century Schoolbook"/>
            </a:endParaRPr>
          </a:p>
          <a:p>
            <a:pPr marL="0" lvl="0" indent="0" algn="l">
              <a:buClr>
                <a:srgbClr val="000000"/>
              </a:buClr>
              <a:buSzTx/>
              <a:defRPr/>
            </a:pPr>
            <a:r>
              <a:rPr lang="en-US" b="1" dirty="0">
                <a:solidFill>
                  <a:srgbClr val="FFFFFF"/>
                </a:solidFill>
                <a:latin typeface="Century Schoolbook"/>
                <a:ea typeface="Century Schoolbook"/>
                <a:cs typeface="Century Schoolbook"/>
                <a:sym typeface="Century Schoolbook"/>
              </a:rPr>
              <a:t>You</a:t>
            </a:r>
            <a:r>
              <a:rPr lang="en-US" dirty="0">
                <a:solidFill>
                  <a:srgbClr val="FFFFFF"/>
                </a:solidFill>
                <a:latin typeface="Century Schoolbook"/>
                <a:ea typeface="Century Schoolbook"/>
                <a:cs typeface="Century Schoolbook"/>
                <a:sym typeface="Century Schoolbook"/>
              </a:rPr>
              <a:t> can increase enrollment and diversity on our campus </a:t>
            </a:r>
          </a:p>
          <a:p>
            <a:pPr marL="0" lvl="0" indent="0" algn="l">
              <a:buClr>
                <a:srgbClr val="000000"/>
              </a:buClr>
              <a:buSzTx/>
              <a:defRPr/>
            </a:pPr>
            <a:endParaRPr lang="en-US" sz="1200" dirty="0">
              <a:solidFill>
                <a:srgbClr val="FFFFFF"/>
              </a:solidFill>
              <a:latin typeface="Century Schoolbook"/>
              <a:ea typeface="Century Schoolbook"/>
              <a:cs typeface="Century Schoolbook"/>
              <a:sym typeface="Century Schoolbook"/>
            </a:endParaRPr>
          </a:p>
          <a:p>
            <a:pPr marL="0" lvl="0" indent="0" algn="l">
              <a:buClr>
                <a:srgbClr val="000000"/>
              </a:buClr>
              <a:buSzTx/>
              <a:defRPr/>
            </a:pPr>
            <a:r>
              <a:rPr lang="en-US" b="1" dirty="0">
                <a:solidFill>
                  <a:srgbClr val="FFFFFF"/>
                </a:solidFill>
                <a:latin typeface="Century Schoolbook"/>
                <a:ea typeface="Century Schoolbook"/>
                <a:cs typeface="Century Schoolbook"/>
                <a:sym typeface="Century Schoolbook"/>
              </a:rPr>
              <a:t>You</a:t>
            </a:r>
            <a:r>
              <a:rPr lang="en-US" dirty="0">
                <a:solidFill>
                  <a:srgbClr val="FFFFFF"/>
                </a:solidFill>
                <a:latin typeface="Century Schoolbook"/>
                <a:ea typeface="Century Schoolbook"/>
                <a:cs typeface="Century Schoolbook"/>
                <a:sym typeface="Century Schoolbook"/>
              </a:rPr>
              <a:t> can protect your institution and yourself from discrimination lawsuits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404"/>
        <p:cNvGrpSpPr/>
        <p:nvPr/>
      </p:nvGrpSpPr>
      <p:grpSpPr>
        <a:xfrm>
          <a:off x="0" y="0"/>
          <a:ext cx="0" cy="0"/>
          <a:chOff x="0" y="0"/>
          <a:chExt cx="0" cy="0"/>
        </a:xfrm>
      </p:grpSpPr>
      <p:sp>
        <p:nvSpPr>
          <p:cNvPr id="2" name="Title 1">
            <a:extLst>
              <a:ext uri="{FF2B5EF4-FFF2-40B4-BE49-F238E27FC236}">
                <a16:creationId xmlns:a16="http://schemas.microsoft.com/office/drawing/2014/main" id="{63666F0B-E6F0-0F46-AB50-5F2ACB2B5BE5}"/>
              </a:ext>
            </a:extLst>
          </p:cNvPr>
          <p:cNvSpPr>
            <a:spLocks noGrp="1"/>
          </p:cNvSpPr>
          <p:nvPr>
            <p:ph type="ctrTitle"/>
          </p:nvPr>
        </p:nvSpPr>
        <p:spPr>
          <a:xfrm>
            <a:off x="0" y="-88900"/>
            <a:ext cx="9144000" cy="2052600"/>
          </a:xfrm>
        </p:spPr>
        <p:txBody>
          <a:bodyPr/>
          <a:lstStyle/>
          <a:p>
            <a:r>
              <a:rPr lang="en-US" sz="4200" b="1" dirty="0">
                <a:solidFill>
                  <a:srgbClr val="FFFFFF"/>
                </a:solidFill>
                <a:latin typeface="Century Schoolbook"/>
                <a:ea typeface="Century Schoolbook"/>
                <a:cs typeface="Century Schoolbook"/>
                <a:sym typeface="Century Schoolbook"/>
              </a:rPr>
              <a:t>#</a:t>
            </a:r>
            <a:r>
              <a:rPr lang="en-US" sz="4200" b="1" dirty="0" err="1">
                <a:solidFill>
                  <a:srgbClr val="FFFFFF"/>
                </a:solidFill>
                <a:latin typeface="Century Schoolbook"/>
                <a:ea typeface="Century Schoolbook"/>
                <a:cs typeface="Century Schoolbook"/>
                <a:sym typeface="Century Schoolbook"/>
              </a:rPr>
              <a:t>whydisabledpeopledropout</a:t>
            </a:r>
            <a:r>
              <a:rPr lang="en-US" sz="4200" b="1" dirty="0">
                <a:solidFill>
                  <a:srgbClr val="FFFFFF"/>
                </a:solidFill>
                <a:latin typeface="Century Schoolbook"/>
                <a:ea typeface="Century Schoolbook"/>
                <a:cs typeface="Century Schoolbook"/>
                <a:sym typeface="Century Schoolbook"/>
              </a:rPr>
              <a:t> Respecting Privacy</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407" name="Google Shape;407;p64"/>
          <p:cNvSpPr txBox="1"/>
          <p:nvPr/>
        </p:nvSpPr>
        <p:spPr>
          <a:xfrm>
            <a:off x="259025" y="678850"/>
            <a:ext cx="8742000" cy="621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Because last semester my professor essentially forced me to publicly disclose my disability to the entire class.</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Because professors STILL think that non-technology (no laptop/phone) classrooms are a good idea without considering that those who need accommodations will have to out themselves and justify their use of technology.</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3648637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412"/>
        <p:cNvGrpSpPr/>
        <p:nvPr/>
      </p:nvGrpSpPr>
      <p:grpSpPr>
        <a:xfrm>
          <a:off x="0" y="0"/>
          <a:ext cx="0" cy="0"/>
          <a:chOff x="0" y="0"/>
          <a:chExt cx="0" cy="0"/>
        </a:xfrm>
      </p:grpSpPr>
      <p:sp>
        <p:nvSpPr>
          <p:cNvPr id="2" name="Title 1">
            <a:extLst>
              <a:ext uri="{FF2B5EF4-FFF2-40B4-BE49-F238E27FC236}">
                <a16:creationId xmlns:a16="http://schemas.microsoft.com/office/drawing/2014/main" id="{BDA5B501-01C1-3443-B55A-2D4631E2FF47}"/>
              </a:ext>
            </a:extLst>
          </p:cNvPr>
          <p:cNvSpPr>
            <a:spLocks noGrp="1"/>
          </p:cNvSpPr>
          <p:nvPr>
            <p:ph type="ctrTitle"/>
          </p:nvPr>
        </p:nvSpPr>
        <p:spPr>
          <a:xfrm>
            <a:off x="213200" y="87850"/>
            <a:ext cx="8670300" cy="2052600"/>
          </a:xfrm>
        </p:spPr>
        <p:txBody>
          <a:bodyPr/>
          <a:lstStyle/>
          <a:p>
            <a:pPr marL="457200" lvl="0">
              <a:defRPr/>
            </a:pPr>
            <a:r>
              <a:rPr lang="en-US" sz="4200" b="1" dirty="0">
                <a:solidFill>
                  <a:srgbClr val="FFFFFF"/>
                </a:solidFill>
                <a:latin typeface="Century Schoolbook"/>
                <a:ea typeface="Century Schoolbook"/>
                <a:cs typeface="Century Schoolbook"/>
                <a:sym typeface="Century Schoolbook"/>
              </a:rPr>
              <a:t>#</a:t>
            </a:r>
            <a:r>
              <a:rPr lang="en-US" sz="4200" b="1" dirty="0" err="1">
                <a:solidFill>
                  <a:srgbClr val="FFFFFF"/>
                </a:solidFill>
                <a:latin typeface="Century Schoolbook"/>
                <a:ea typeface="Century Schoolbook"/>
                <a:cs typeface="Century Schoolbook"/>
                <a:sym typeface="Century Schoolbook"/>
              </a:rPr>
              <a:t>whydisabledpeopledropout</a:t>
            </a:r>
            <a:r>
              <a:rPr lang="en-US" sz="4200" b="1" dirty="0">
                <a:solidFill>
                  <a:srgbClr val="FFFFFF"/>
                </a:solidFill>
                <a:latin typeface="Century Schoolbook"/>
                <a:ea typeface="Century Schoolbook"/>
                <a:cs typeface="Century Schoolbook"/>
                <a:sym typeface="Century Schoolbook"/>
              </a:rPr>
              <a:t> Respecting Accommodations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415" name="Google Shape;415;p65"/>
          <p:cNvSpPr txBox="1"/>
          <p:nvPr/>
        </p:nvSpPr>
        <p:spPr>
          <a:xfrm>
            <a:off x="114300" y="1428150"/>
            <a:ext cx="8820000" cy="621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Teachers view accommodations as an option and a privilege rather than a legal right they have to give you</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Comments from peers in your classes saying: "you don't need extra time/reasonable adjustments, you get better grades than we do. It's not fair."</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52961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399"/>
        <p:cNvGrpSpPr/>
        <p:nvPr/>
      </p:nvGrpSpPr>
      <p:grpSpPr>
        <a:xfrm>
          <a:off x="0" y="0"/>
          <a:ext cx="0" cy="0"/>
          <a:chOff x="0" y="0"/>
          <a:chExt cx="0" cy="0"/>
        </a:xfrm>
      </p:grpSpPr>
      <p:sp>
        <p:nvSpPr>
          <p:cNvPr id="400" name="Google Shape;400;p70">
            <a:extLst>
              <a:ext uri="{C183D7F6-B498-43B3-948B-1728B52AA6E4}">
                <adec:decorative xmlns="" xmlns:adec="http://schemas.microsoft.com/office/drawing/2017/decorative" val="1"/>
              </a:ext>
            </a:extLst>
          </p:cNvPr>
          <p:cNvSpPr/>
          <p:nvPr/>
        </p:nvSpPr>
        <p:spPr>
          <a:xfrm>
            <a:off x="124375" y="689025"/>
            <a:ext cx="8927820" cy="365104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490DDC05-8474-9B40-BB03-986A246DA3D6}"/>
              </a:ext>
            </a:extLst>
          </p:cNvPr>
          <p:cNvSpPr>
            <a:spLocks noGrp="1"/>
          </p:cNvSpPr>
          <p:nvPr>
            <p:ph type="ctrTitle"/>
          </p:nvPr>
        </p:nvSpPr>
        <p:spPr>
          <a:xfrm>
            <a:off x="311700" y="1329550"/>
            <a:ext cx="8520600" cy="2052600"/>
          </a:xfrm>
        </p:spPr>
        <p:txBody>
          <a:bodyPr/>
          <a:lstStyle/>
          <a:p>
            <a:pPr lvl="0">
              <a:defRPr/>
            </a:pPr>
            <a:r>
              <a:rPr lang="en-US" sz="4200" b="1" dirty="0">
                <a:solidFill>
                  <a:srgbClr val="000000"/>
                </a:solidFill>
                <a:latin typeface="Century Schoolbook"/>
                <a:ea typeface="Century Schoolbook"/>
                <a:cs typeface="Century Schoolbook"/>
                <a:sym typeface="Century Schoolbook"/>
              </a:rPr>
              <a:t>Course Reader</a:t>
            </a:r>
            <a:br>
              <a:rPr lang="en-US" sz="4200" b="1" dirty="0">
                <a:solidFill>
                  <a:srgbClr val="000000"/>
                </a:solidFill>
                <a:latin typeface="Century Schoolbook"/>
                <a:ea typeface="Century Schoolbook"/>
                <a:cs typeface="Century Schoolbook"/>
                <a:sym typeface="Century Schoolbook"/>
              </a:rPr>
            </a:br>
            <a:endParaRPr lang="en-US" sz="4200" dirty="0"/>
          </a:p>
        </p:txBody>
      </p:sp>
    </p:spTree>
    <p:extLst>
      <p:ext uri="{BB962C8B-B14F-4D97-AF65-F5344CB8AC3E}">
        <p14:creationId xmlns:p14="http://schemas.microsoft.com/office/powerpoint/2010/main" val="1187883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690"/>
        <p:cNvGrpSpPr/>
        <p:nvPr/>
      </p:nvGrpSpPr>
      <p:grpSpPr>
        <a:xfrm>
          <a:off x="0" y="0"/>
          <a:ext cx="0" cy="0"/>
          <a:chOff x="0" y="0"/>
          <a:chExt cx="0" cy="0"/>
        </a:xfrm>
      </p:grpSpPr>
      <p:sp>
        <p:nvSpPr>
          <p:cNvPr id="2" name="Title 1">
            <a:extLst>
              <a:ext uri="{FF2B5EF4-FFF2-40B4-BE49-F238E27FC236}">
                <a16:creationId xmlns:a16="http://schemas.microsoft.com/office/drawing/2014/main" id="{772F3CBC-3AFE-474A-ABFB-2AB6A7FCAE74}"/>
              </a:ext>
            </a:extLst>
          </p:cNvPr>
          <p:cNvSpPr>
            <a:spLocks noGrp="1"/>
          </p:cNvSpPr>
          <p:nvPr>
            <p:ph type="ctrTitle"/>
          </p:nvPr>
        </p:nvSpPr>
        <p:spPr>
          <a:xfrm>
            <a:off x="369725" y="-526500"/>
            <a:ext cx="8520600" cy="2052600"/>
          </a:xfrm>
        </p:spPr>
        <p:txBody>
          <a:bodyPr/>
          <a:lstStyle/>
          <a:p>
            <a:pPr lvl="0">
              <a:defRPr/>
            </a:pPr>
            <a:r>
              <a:rPr lang="en-US" sz="4200" b="1" dirty="0">
                <a:solidFill>
                  <a:srgbClr val="FFFFFF"/>
                </a:solidFill>
                <a:latin typeface="Century Schoolbook"/>
                <a:ea typeface="Century Schoolbook"/>
                <a:cs typeface="Century Schoolbook"/>
                <a:sym typeface="Century Schoolbook"/>
              </a:rPr>
              <a:t>The Scoop On Readers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692" name="Google Shape;692;p104"/>
          <p:cNvSpPr txBox="1"/>
          <p:nvPr/>
        </p:nvSpPr>
        <p:spPr>
          <a:xfrm>
            <a:off x="259025" y="999025"/>
            <a:ext cx="8742000" cy="621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One of the most time consuming jobs I have is creating digital copies of course readers  </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Text to speech programs are very sensitive to scan quality, highlighting, underlining and additional notes written on the text    </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It is difficult to find the original material being used in the course reader </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14542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9" name="Google Shape;699;p105">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4375" y="0"/>
            <a:ext cx="9144000" cy="5143500"/>
          </a:xfrm>
          <a:prstGeom prst="rect">
            <a:avLst/>
          </a:prstGeom>
          <a:noFill/>
          <a:ln>
            <a:noFill/>
          </a:ln>
        </p:spPr>
      </p:pic>
      <p:sp>
        <p:nvSpPr>
          <p:cNvPr id="2" name="Title 1">
            <a:extLst>
              <a:ext uri="{FF2B5EF4-FFF2-40B4-BE49-F238E27FC236}">
                <a16:creationId xmlns:a16="http://schemas.microsoft.com/office/drawing/2014/main" id="{4E07594D-C83B-DF43-9DEB-52BC6999B341}"/>
              </a:ext>
            </a:extLst>
          </p:cNvPr>
          <p:cNvSpPr>
            <a:spLocks noGrp="1"/>
          </p:cNvSpPr>
          <p:nvPr>
            <p:ph type="ctrTitle"/>
          </p:nvPr>
        </p:nvSpPr>
        <p:spPr>
          <a:xfrm>
            <a:off x="265800" y="346300"/>
            <a:ext cx="8520600" cy="2052600"/>
          </a:xfrm>
        </p:spPr>
        <p:txBody>
          <a:bodyPr/>
          <a:lstStyle/>
          <a:p>
            <a:pPr lvl="0">
              <a:defRPr/>
            </a:pPr>
            <a:r>
              <a:rPr lang="en-US" sz="4200" b="1" dirty="0">
                <a:solidFill>
                  <a:srgbClr val="FFFFFF"/>
                </a:solidFill>
                <a:latin typeface="Century Schoolbook"/>
                <a:ea typeface="Century Schoolbook"/>
                <a:cs typeface="Century Schoolbook"/>
                <a:sym typeface="Century Schoolbook"/>
              </a:rPr>
              <a:t>#3 Empowerment Idea</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702" name="Google Shape;702;p105"/>
          <p:cNvSpPr txBox="1"/>
          <p:nvPr/>
        </p:nvSpPr>
        <p:spPr>
          <a:xfrm>
            <a:off x="659100" y="1971400"/>
            <a:ext cx="8127300" cy="855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Provide a table of contents with the sources you are using for your course reader</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   </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p:txBody>
      </p:sp>
    </p:spTree>
    <p:extLst>
      <p:ext uri="{BB962C8B-B14F-4D97-AF65-F5344CB8AC3E}">
        <p14:creationId xmlns:p14="http://schemas.microsoft.com/office/powerpoint/2010/main" val="684638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pic>
        <p:nvPicPr>
          <p:cNvPr id="709" name="Google Shape;709;p106">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4375" y="0"/>
            <a:ext cx="9144000" cy="5143500"/>
          </a:xfrm>
          <a:prstGeom prst="rect">
            <a:avLst/>
          </a:prstGeom>
          <a:noFill/>
          <a:ln>
            <a:noFill/>
          </a:ln>
        </p:spPr>
      </p:pic>
      <p:sp>
        <p:nvSpPr>
          <p:cNvPr id="2" name="Title 1">
            <a:extLst>
              <a:ext uri="{FF2B5EF4-FFF2-40B4-BE49-F238E27FC236}">
                <a16:creationId xmlns:a16="http://schemas.microsoft.com/office/drawing/2014/main" id="{370B7A17-BB29-4D48-9DD3-6F2A6D05AB0C}"/>
              </a:ext>
            </a:extLst>
          </p:cNvPr>
          <p:cNvSpPr>
            <a:spLocks noGrp="1"/>
          </p:cNvSpPr>
          <p:nvPr>
            <p:ph type="ctrTitle"/>
          </p:nvPr>
        </p:nvSpPr>
        <p:spPr>
          <a:xfrm>
            <a:off x="366075" y="-215550"/>
            <a:ext cx="8520600" cy="2052600"/>
          </a:xfrm>
        </p:spPr>
        <p:txBody>
          <a:bodyPr/>
          <a:lstStyle/>
          <a:p>
            <a:pPr lvl="0">
              <a:defRPr/>
            </a:pPr>
            <a:r>
              <a:rPr lang="en-US" sz="4200" b="1" dirty="0">
                <a:solidFill>
                  <a:srgbClr val="FFFFFF"/>
                </a:solidFill>
                <a:latin typeface="Century Schoolbook"/>
                <a:ea typeface="Century Schoolbook"/>
                <a:cs typeface="Century Schoolbook"/>
                <a:sym typeface="Century Schoolbook"/>
              </a:rPr>
              <a:t>#3 Empowerment Tips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712" name="Google Shape;712;p106"/>
          <p:cNvSpPr txBox="1"/>
          <p:nvPr/>
        </p:nvSpPr>
        <p:spPr>
          <a:xfrm>
            <a:off x="707525" y="1032875"/>
            <a:ext cx="7975200" cy="663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a:ln>
                  <a:noFill/>
                </a:ln>
                <a:solidFill>
                  <a:srgbClr val="FFFFFF"/>
                </a:solidFill>
                <a:effectLst/>
                <a:uLnTx/>
                <a:uFillTx/>
                <a:latin typeface="Century Schoolbook"/>
                <a:ea typeface="Century Schoolbook"/>
                <a:cs typeface="Century Schoolbook"/>
                <a:sym typeface="Century Schoolbook"/>
              </a:rPr>
              <a:t>Provide the title, author and publisher of each source in the course reader  </a:t>
            </a:r>
            <a:endParaRPr kumimoji="0" sz="3000" b="0" i="0" u="none" strike="noStrike" kern="0" cap="none" spc="0" normalizeH="0" baseline="0" noProof="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a:ln>
                  <a:noFill/>
                </a:ln>
                <a:solidFill>
                  <a:srgbClr val="FFFFFF"/>
                </a:solidFill>
                <a:effectLst/>
                <a:uLnTx/>
                <a:uFillTx/>
                <a:latin typeface="Century Schoolbook"/>
                <a:ea typeface="Century Schoolbook"/>
                <a:cs typeface="Century Schoolbook"/>
                <a:sym typeface="Century Schoolbook"/>
              </a:rPr>
              <a:t>Consider listing the database you used to find the article</a:t>
            </a:r>
            <a:endParaRPr kumimoji="0" sz="3000" b="0" i="0" u="none" strike="noStrike" kern="0" cap="none" spc="0" normalizeH="0" baseline="0" noProof="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a:ln>
                  <a:noFill/>
                </a:ln>
                <a:solidFill>
                  <a:srgbClr val="FFFFFF"/>
                </a:solidFill>
                <a:effectLst/>
                <a:uLnTx/>
                <a:uFillTx/>
                <a:latin typeface="Century Schoolbook"/>
                <a:ea typeface="Century Schoolbook"/>
                <a:cs typeface="Century Schoolbook"/>
                <a:sym typeface="Century Schoolbook"/>
              </a:rPr>
              <a:t>Try to avoid notes, underlining and poor image quality when printing course readers</a:t>
            </a:r>
            <a:endParaRPr kumimoji="0" sz="3000" b="0" i="0" u="none" strike="noStrike" kern="0" cap="none" spc="0" normalizeH="0" baseline="0" noProof="0">
              <a:ln>
                <a:noFill/>
              </a:ln>
              <a:solidFill>
                <a:srgbClr val="FFFFFF"/>
              </a:solidFill>
              <a:effectLst/>
              <a:uLnTx/>
              <a:uFillTx/>
              <a:latin typeface="Century Schoolbook"/>
              <a:ea typeface="Century Schoolbook"/>
              <a:cs typeface="Century Schoolbook"/>
              <a:sym typeface="Century Schoolbook"/>
            </a:endParaRPr>
          </a:p>
        </p:txBody>
      </p:sp>
    </p:spTree>
    <p:extLst>
      <p:ext uri="{BB962C8B-B14F-4D97-AF65-F5344CB8AC3E}">
        <p14:creationId xmlns:p14="http://schemas.microsoft.com/office/powerpoint/2010/main" val="894098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399"/>
        <p:cNvGrpSpPr/>
        <p:nvPr/>
      </p:nvGrpSpPr>
      <p:grpSpPr>
        <a:xfrm>
          <a:off x="0" y="0"/>
          <a:ext cx="0" cy="0"/>
          <a:chOff x="0" y="0"/>
          <a:chExt cx="0" cy="0"/>
        </a:xfrm>
      </p:grpSpPr>
      <p:sp>
        <p:nvSpPr>
          <p:cNvPr id="400" name="Google Shape;400;p70">
            <a:extLst>
              <a:ext uri="{C183D7F6-B498-43B3-948B-1728B52AA6E4}">
                <adec:decorative xmlns="" xmlns:adec="http://schemas.microsoft.com/office/drawing/2017/decorative" val="1"/>
              </a:ext>
            </a:extLst>
          </p:cNvPr>
          <p:cNvSpPr/>
          <p:nvPr/>
        </p:nvSpPr>
        <p:spPr>
          <a:xfrm>
            <a:off x="124375" y="689025"/>
            <a:ext cx="8927820" cy="365104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FEC311CA-F941-DE40-8E50-8A476C999550}"/>
              </a:ext>
            </a:extLst>
          </p:cNvPr>
          <p:cNvSpPr>
            <a:spLocks noGrp="1"/>
          </p:cNvSpPr>
          <p:nvPr>
            <p:ph type="ctrTitle"/>
          </p:nvPr>
        </p:nvSpPr>
        <p:spPr>
          <a:xfrm>
            <a:off x="327985" y="1142400"/>
            <a:ext cx="8520600" cy="2052600"/>
          </a:xfrm>
        </p:spPr>
        <p:txBody>
          <a:bodyPr/>
          <a:lstStyle/>
          <a:p>
            <a:pPr lvl="0"/>
            <a:r>
              <a:rPr lang="en-US" sz="4200" b="1" dirty="0">
                <a:solidFill>
                  <a:srgbClr val="000000"/>
                </a:solidFill>
                <a:latin typeface="Century Schoolbook"/>
                <a:ea typeface="Century Schoolbook"/>
                <a:cs typeface="Century Schoolbook"/>
                <a:sym typeface="Century Schoolbook"/>
              </a:rPr>
              <a:t>Transition To College</a:t>
            </a:r>
            <a:br>
              <a:rPr lang="en-US" sz="4200" b="1" dirty="0">
                <a:solidFill>
                  <a:srgbClr val="000000"/>
                </a:solidFill>
                <a:latin typeface="Century Schoolbook"/>
                <a:ea typeface="Century Schoolbook"/>
                <a:cs typeface="Century Schoolbook"/>
                <a:sym typeface="Century Schoolbook"/>
              </a:rPr>
            </a:br>
            <a:endParaRPr lang="en-US" sz="4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405"/>
        <p:cNvGrpSpPr/>
        <p:nvPr/>
      </p:nvGrpSpPr>
      <p:grpSpPr>
        <a:xfrm>
          <a:off x="0" y="0"/>
          <a:ext cx="0" cy="0"/>
          <a:chOff x="0" y="0"/>
          <a:chExt cx="0" cy="0"/>
        </a:xfrm>
      </p:grpSpPr>
      <p:sp>
        <p:nvSpPr>
          <p:cNvPr id="2" name="Title 1">
            <a:extLst>
              <a:ext uri="{FF2B5EF4-FFF2-40B4-BE49-F238E27FC236}">
                <a16:creationId xmlns:a16="http://schemas.microsoft.com/office/drawing/2014/main" id="{64A2A9C9-9921-5F47-A05D-FC22FB2B4EC6}"/>
              </a:ext>
            </a:extLst>
          </p:cNvPr>
          <p:cNvSpPr>
            <a:spLocks noGrp="1"/>
          </p:cNvSpPr>
          <p:nvPr>
            <p:ph type="ctrTitle"/>
          </p:nvPr>
        </p:nvSpPr>
        <p:spPr>
          <a:xfrm>
            <a:off x="381450" y="-627631"/>
            <a:ext cx="8520600" cy="2052600"/>
          </a:xfrm>
        </p:spPr>
        <p:txBody>
          <a:bodyPr/>
          <a:lstStyle/>
          <a:p>
            <a:pPr lvl="0"/>
            <a:r>
              <a:rPr lang="en-US" sz="4200" b="1" dirty="0">
                <a:solidFill>
                  <a:srgbClr val="FFFFFF"/>
                </a:solidFill>
                <a:latin typeface="Century Schoolbook"/>
                <a:ea typeface="Century Schoolbook"/>
                <a:cs typeface="Century Schoolbook"/>
                <a:sym typeface="Century Schoolbook"/>
              </a:rPr>
              <a:t>The Pillars Of Success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407" name="Google Shape;407;p71"/>
          <p:cNvSpPr txBox="1"/>
          <p:nvPr/>
        </p:nvSpPr>
        <p:spPr>
          <a:xfrm>
            <a:off x="381450" y="351950"/>
            <a:ext cx="87420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457200" lvl="0" indent="-266700" algn="l" rtl="0">
              <a:spcBef>
                <a:spcPts val="0"/>
              </a:spcBef>
              <a:spcAft>
                <a:spcPts val="0"/>
              </a:spcAft>
              <a:buClr>
                <a:srgbClr val="FFFFFF"/>
              </a:buClr>
              <a:buSzPts val="600"/>
              <a:buFont typeface="Century Schoolbook"/>
              <a:buChar char="●"/>
            </a:pPr>
            <a:r>
              <a:rPr lang="en" sz="3000" dirty="0">
                <a:solidFill>
                  <a:srgbClr val="FFFFFF"/>
                </a:solidFill>
                <a:latin typeface="Century Schoolbook"/>
                <a:ea typeface="Century Schoolbook"/>
                <a:cs typeface="Century Schoolbook"/>
                <a:sym typeface="Century Schoolbook"/>
              </a:rPr>
              <a:t>Seeking services from the college disability office and all the other available college services </a:t>
            </a:r>
            <a:endParaRPr sz="3000" dirty="0">
              <a:solidFill>
                <a:srgbClr val="FFFFFF"/>
              </a:solidFill>
              <a:latin typeface="Century Schoolbook"/>
              <a:ea typeface="Century Schoolbook"/>
              <a:cs typeface="Century Schoolbook"/>
              <a:sym typeface="Century Schoolbook"/>
            </a:endParaRPr>
          </a:p>
          <a:p>
            <a:pPr marL="45720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457200" lvl="0" indent="-241300" algn="l" rtl="0">
              <a:spcBef>
                <a:spcPts val="0"/>
              </a:spcBef>
              <a:spcAft>
                <a:spcPts val="0"/>
              </a:spcAft>
              <a:buClr>
                <a:srgbClr val="FFFFFF"/>
              </a:buClr>
              <a:buSzPts val="200"/>
              <a:buFont typeface="Century Schoolbook"/>
              <a:buChar char="●"/>
            </a:pPr>
            <a:r>
              <a:rPr lang="en" sz="3000" dirty="0">
                <a:solidFill>
                  <a:srgbClr val="FFFFFF"/>
                </a:solidFill>
                <a:latin typeface="Century Schoolbook"/>
                <a:ea typeface="Century Schoolbook"/>
                <a:cs typeface="Century Schoolbook"/>
                <a:sym typeface="Century Schoolbook"/>
              </a:rPr>
              <a:t>Forming relationships with professors</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457200" lvl="0" indent="-241300" algn="l" rtl="0">
              <a:spcBef>
                <a:spcPts val="0"/>
              </a:spcBef>
              <a:spcAft>
                <a:spcPts val="0"/>
              </a:spcAft>
              <a:buClr>
                <a:srgbClr val="FFFFFF"/>
              </a:buClr>
              <a:buSzPts val="200"/>
              <a:buFont typeface="Century Schoolbook"/>
              <a:buChar char="●"/>
            </a:pPr>
            <a:r>
              <a:rPr lang="en" sz="3000" dirty="0">
                <a:solidFill>
                  <a:srgbClr val="FFFFFF"/>
                </a:solidFill>
                <a:latin typeface="Century Schoolbook"/>
                <a:ea typeface="Century Schoolbook"/>
                <a:cs typeface="Century Schoolbook"/>
                <a:sym typeface="Century Schoolbook"/>
              </a:rPr>
              <a:t>Developing support systems with friends, the college disability office, support groups</a:t>
            </a:r>
            <a:endParaRPr sz="3000" dirty="0">
              <a:solidFill>
                <a:srgbClr val="FFFFFF"/>
              </a:solidFill>
              <a:latin typeface="Century Schoolbook"/>
              <a:ea typeface="Century Schoolbook"/>
              <a:cs typeface="Century Schoolbook"/>
              <a:sym typeface="Century Schoolbook"/>
            </a:endParaRPr>
          </a:p>
          <a:p>
            <a:pPr marL="45720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457200" lvl="0" indent="-241300" algn="l" rtl="0">
              <a:spcBef>
                <a:spcPts val="0"/>
              </a:spcBef>
              <a:spcAft>
                <a:spcPts val="0"/>
              </a:spcAft>
              <a:buClr>
                <a:srgbClr val="FFFFFF"/>
              </a:buClr>
              <a:buSzPts val="200"/>
              <a:buFont typeface="Century Schoolbook"/>
              <a:buChar char="●"/>
            </a:pPr>
            <a:r>
              <a:rPr lang="en" sz="3000" dirty="0">
                <a:solidFill>
                  <a:srgbClr val="FFFFFF"/>
                </a:solidFill>
                <a:latin typeface="Century Schoolbook"/>
                <a:ea typeface="Century Schoolbook"/>
                <a:cs typeface="Century Schoolbook"/>
                <a:sym typeface="Century Schoolbook"/>
              </a:rPr>
              <a:t>Learning to be self aware and using that knowledge to overcome challenges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dirty="0"/>
          </a:p>
        </p:txBody>
      </p:sp>
      <p:pic>
        <p:nvPicPr>
          <p:cNvPr id="409" name="Google Shape;409;p71">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90052" y="929962"/>
            <a:ext cx="192475" cy="405825"/>
          </a:xfrm>
          <a:prstGeom prst="rect">
            <a:avLst/>
          </a:prstGeom>
          <a:noFill/>
          <a:ln>
            <a:noFill/>
          </a:ln>
        </p:spPr>
      </p:pic>
      <p:pic>
        <p:nvPicPr>
          <p:cNvPr id="408" name="Google Shape;408;p71">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90053" y="2422525"/>
            <a:ext cx="192475" cy="405825"/>
          </a:xfrm>
          <a:prstGeom prst="rect">
            <a:avLst/>
          </a:prstGeom>
          <a:noFill/>
          <a:ln>
            <a:noFill/>
          </a:ln>
        </p:spPr>
      </p:pic>
      <p:pic>
        <p:nvPicPr>
          <p:cNvPr id="410" name="Google Shape;410;p71">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90052" y="3064193"/>
            <a:ext cx="192475" cy="405825"/>
          </a:xfrm>
          <a:prstGeom prst="rect">
            <a:avLst/>
          </a:prstGeom>
          <a:noFill/>
          <a:ln>
            <a:noFill/>
          </a:ln>
        </p:spPr>
      </p:pic>
      <p:pic>
        <p:nvPicPr>
          <p:cNvPr id="411" name="Google Shape;411;p71">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90053" y="4095750"/>
            <a:ext cx="192475" cy="405825"/>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415"/>
        <p:cNvGrpSpPr/>
        <p:nvPr/>
      </p:nvGrpSpPr>
      <p:grpSpPr>
        <a:xfrm>
          <a:off x="0" y="0"/>
          <a:ext cx="0" cy="0"/>
          <a:chOff x="0" y="0"/>
          <a:chExt cx="0" cy="0"/>
        </a:xfrm>
      </p:grpSpPr>
      <p:sp>
        <p:nvSpPr>
          <p:cNvPr id="13" name="Rectangle 12">
            <a:extLst>
              <a:ext uri="{FF2B5EF4-FFF2-40B4-BE49-F238E27FC236}">
                <a16:creationId xmlns:a16="http://schemas.microsoft.com/office/drawing/2014/main" id="{160D0C5B-5D23-DE42-B725-C25AC4982BEF}"/>
              </a:ext>
              <a:ext uri="{C183D7F6-B498-43B3-948B-1728B52AA6E4}">
                <adec:decorative xmlns="" xmlns:adec="http://schemas.microsoft.com/office/drawing/2017/decorative" val="1"/>
              </a:ext>
            </a:extLst>
          </p:cNvPr>
          <p:cNvSpPr/>
          <p:nvPr/>
        </p:nvSpPr>
        <p:spPr>
          <a:xfrm>
            <a:off x="0" y="0"/>
            <a:ext cx="9144000" cy="5143500"/>
          </a:xfrm>
          <a:prstGeom prst="rect">
            <a:avLst/>
          </a:prstGeom>
          <a:solidFill>
            <a:srgbClr val="0000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7" name="Google Shape;417;p72">
            <a:extLst>
              <a:ext uri="{C183D7F6-B498-43B3-948B-1728B52AA6E4}">
                <adec:decorative xmlns="" xmlns:adec="http://schemas.microsoft.com/office/drawing/2017/decorative" val="1"/>
              </a:ext>
            </a:extLst>
          </p:cNvPr>
          <p:cNvGraphicFramePr/>
          <p:nvPr>
            <p:extLst>
              <p:ext uri="{D42A27DB-BD31-4B8C-83A1-F6EECF244321}">
                <p14:modId xmlns:p14="http://schemas.microsoft.com/office/powerpoint/2010/main" val="3436809643"/>
              </p:ext>
            </p:extLst>
          </p:nvPr>
        </p:nvGraphicFramePr>
        <p:xfrm>
          <a:off x="533400" y="914400"/>
          <a:ext cx="8153400" cy="4010300"/>
        </p:xfrm>
        <a:graphic>
          <a:graphicData uri="http://schemas.openxmlformats.org/drawingml/2006/table">
            <a:tbl>
              <a:tblPr firstRow="1" bandRow="1">
                <a:noFill/>
                <a:tableStyleId>{81055DF3-1C21-482F-8459-06B8B8CC05A6}</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471200">
                <a:tc>
                  <a:txBody>
                    <a:bodyPr/>
                    <a:lstStyle/>
                    <a:p>
                      <a:pPr marL="0" marR="0" lvl="0" indent="0" algn="ctr" rtl="0">
                        <a:spcBef>
                          <a:spcPts val="0"/>
                        </a:spcBef>
                        <a:spcAft>
                          <a:spcPts val="0"/>
                        </a:spcAft>
                        <a:buNone/>
                      </a:pPr>
                      <a:endParaRPr sz="2400" u="none" strike="noStrike" cap="none" dirty="0">
                        <a:latin typeface="Century Schoolbook"/>
                        <a:ea typeface="Century Schoolbook"/>
                        <a:cs typeface="Century Schoolbook"/>
                        <a:sym typeface="Century Schoolbook"/>
                      </a:endParaRPr>
                    </a:p>
                  </a:txBody>
                  <a:tcPr marL="91450" marR="91450" marT="34300" marB="34300"/>
                </a:tc>
                <a:tc>
                  <a:txBody>
                    <a:bodyPr/>
                    <a:lstStyle/>
                    <a:p>
                      <a:pPr marL="0" marR="0" lvl="0" indent="0" algn="ctr" rtl="0">
                        <a:spcBef>
                          <a:spcPts val="0"/>
                        </a:spcBef>
                        <a:spcAft>
                          <a:spcPts val="0"/>
                        </a:spcAft>
                        <a:buNone/>
                      </a:pPr>
                      <a:endParaRPr sz="2400" u="none" strike="noStrike" cap="none" dirty="0">
                        <a:latin typeface="Century Schoolbook"/>
                        <a:ea typeface="Century Schoolbook"/>
                        <a:cs typeface="Century Schoolbook"/>
                        <a:sym typeface="Century Schoolbook"/>
                      </a:endParaRPr>
                    </a:p>
                  </a:txBody>
                  <a:tcPr marL="91450" marR="91450" marT="34300" marB="34300"/>
                </a:tc>
                <a:extLst>
                  <a:ext uri="{0D108BD9-81ED-4DB2-BD59-A6C34878D82A}">
                    <a16:rowId xmlns:a16="http://schemas.microsoft.com/office/drawing/2014/main" val="10000"/>
                  </a:ext>
                </a:extLst>
              </a:tr>
              <a:tr h="466075">
                <a:tc>
                  <a:txBody>
                    <a:bodyPr/>
                    <a:lstStyle/>
                    <a:p>
                      <a:pPr marL="0" marR="0" lvl="0" indent="0" algn="l" rtl="0">
                        <a:lnSpc>
                          <a:spcPct val="100000"/>
                        </a:lnSpc>
                        <a:spcBef>
                          <a:spcPts val="0"/>
                        </a:spcBef>
                        <a:spcAft>
                          <a:spcPts val="0"/>
                        </a:spcAft>
                        <a:buClr>
                          <a:schemeClr val="dk1"/>
                        </a:buClr>
                        <a:buSzPts val="1800"/>
                        <a:buFont typeface="Arial"/>
                        <a:buNone/>
                      </a:pPr>
                      <a:endParaRPr sz="1100" dirty="0">
                        <a:solidFill>
                          <a:srgbClr val="000000"/>
                        </a:solidFill>
                        <a:latin typeface="Century Schoolbook"/>
                        <a:ea typeface="Century Schoolbook"/>
                        <a:cs typeface="Century Schoolbook"/>
                        <a:sym typeface="Century Schoolbook"/>
                      </a:endParaRPr>
                    </a:p>
                  </a:txBody>
                  <a:tcPr marL="91450" marR="91450" marT="34300" marB="34300"/>
                </a:tc>
                <a:tc>
                  <a:txBody>
                    <a:bodyPr/>
                    <a:lstStyle/>
                    <a:p>
                      <a:pPr marL="0" marR="0" lvl="0" indent="0" algn="l" rtl="0">
                        <a:lnSpc>
                          <a:spcPct val="100000"/>
                        </a:lnSpc>
                        <a:spcBef>
                          <a:spcPts val="0"/>
                        </a:spcBef>
                        <a:spcAft>
                          <a:spcPts val="0"/>
                        </a:spcAft>
                        <a:buClr>
                          <a:schemeClr val="dk1"/>
                        </a:buClr>
                        <a:buSzPts val="1800"/>
                        <a:buFont typeface="Arial"/>
                        <a:buNone/>
                      </a:pPr>
                      <a:endParaRPr lang="en-US" sz="1100" dirty="0">
                        <a:solidFill>
                          <a:srgbClr val="000000"/>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chemeClr val="dk1"/>
                        </a:buClr>
                        <a:buSzPts val="1800"/>
                        <a:buFont typeface="Arial"/>
                        <a:buNone/>
                      </a:pPr>
                      <a:endParaRPr lang="en-US" sz="1100" dirty="0">
                        <a:solidFill>
                          <a:srgbClr val="000000"/>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chemeClr val="dk1"/>
                        </a:buClr>
                        <a:buSzPts val="1800"/>
                        <a:buFont typeface="Arial"/>
                        <a:buNone/>
                      </a:pPr>
                      <a:endParaRPr lang="en-US" sz="1100" dirty="0">
                        <a:solidFill>
                          <a:srgbClr val="000000"/>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chemeClr val="dk1"/>
                        </a:buClr>
                        <a:buSzPts val="1800"/>
                        <a:buFont typeface="Arial"/>
                        <a:buNone/>
                      </a:pPr>
                      <a:endParaRPr lang="en-US" sz="1100" dirty="0">
                        <a:solidFill>
                          <a:srgbClr val="000000"/>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chemeClr val="dk1"/>
                        </a:buClr>
                        <a:buSzPts val="1800"/>
                        <a:buFont typeface="Arial"/>
                        <a:buNone/>
                      </a:pPr>
                      <a:endParaRPr lang="en-US" sz="1100" dirty="0">
                        <a:solidFill>
                          <a:srgbClr val="000000"/>
                        </a:solidFill>
                        <a:latin typeface="Century Schoolbook"/>
                        <a:ea typeface="Century Schoolbook"/>
                        <a:cs typeface="Century Schoolbook"/>
                        <a:sym typeface="Century Schoolbook"/>
                      </a:endParaRPr>
                    </a:p>
                  </a:txBody>
                  <a:tcPr marL="91450" marR="91450" marT="34300" marB="34300"/>
                </a:tc>
                <a:extLst>
                  <a:ext uri="{0D108BD9-81ED-4DB2-BD59-A6C34878D82A}">
                    <a16:rowId xmlns:a16="http://schemas.microsoft.com/office/drawing/2014/main" val="10001"/>
                  </a:ext>
                </a:extLst>
              </a:tr>
              <a:tr h="1133600">
                <a:tc>
                  <a:txBody>
                    <a:bodyPr/>
                    <a:lstStyle/>
                    <a:p>
                      <a:pPr marL="0" marR="0" lvl="0" indent="0" algn="l" rtl="0">
                        <a:lnSpc>
                          <a:spcPct val="100000"/>
                        </a:lnSpc>
                        <a:spcBef>
                          <a:spcPts val="0"/>
                        </a:spcBef>
                        <a:spcAft>
                          <a:spcPts val="0"/>
                        </a:spcAft>
                        <a:buClr>
                          <a:schemeClr val="dk1"/>
                        </a:buClr>
                        <a:buSzPts val="1800"/>
                        <a:buFont typeface="Arial"/>
                        <a:buNone/>
                      </a:pPr>
                      <a:endParaRPr sz="1100" dirty="0">
                        <a:solidFill>
                          <a:srgbClr val="000000"/>
                        </a:solidFill>
                        <a:latin typeface="Century Schoolbook"/>
                        <a:ea typeface="Century Schoolbook"/>
                        <a:cs typeface="Century Schoolbook"/>
                        <a:sym typeface="Century Schoolbook"/>
                      </a:endParaRPr>
                    </a:p>
                  </a:txBody>
                  <a:tcPr marL="91450" marR="91450" marT="34300" marB="34300"/>
                </a:tc>
                <a:tc>
                  <a:txBody>
                    <a:bodyPr/>
                    <a:lstStyle/>
                    <a:p>
                      <a:pPr marL="0" marR="0" lvl="0" indent="0" algn="l" rtl="0">
                        <a:lnSpc>
                          <a:spcPct val="100000"/>
                        </a:lnSpc>
                        <a:spcBef>
                          <a:spcPts val="0"/>
                        </a:spcBef>
                        <a:spcAft>
                          <a:spcPts val="0"/>
                        </a:spcAft>
                        <a:buClr>
                          <a:schemeClr val="dk1"/>
                        </a:buClr>
                        <a:buSzPts val="1800"/>
                        <a:buFont typeface="Arial"/>
                        <a:buNone/>
                      </a:pPr>
                      <a:endParaRPr lang="en-US" sz="1100" dirty="0">
                        <a:solidFill>
                          <a:srgbClr val="000000"/>
                        </a:solidFill>
                        <a:latin typeface="Century Schoolbook"/>
                        <a:ea typeface="Century Schoolbook"/>
                        <a:cs typeface="Century Schoolbook"/>
                        <a:sym typeface="Century Schoolbook"/>
                      </a:endParaRPr>
                    </a:p>
                  </a:txBody>
                  <a:tcPr marL="91450" marR="91450" marT="34300" marB="34300"/>
                </a:tc>
                <a:extLst>
                  <a:ext uri="{0D108BD9-81ED-4DB2-BD59-A6C34878D82A}">
                    <a16:rowId xmlns:a16="http://schemas.microsoft.com/office/drawing/2014/main" val="10002"/>
                  </a:ext>
                </a:extLst>
              </a:tr>
              <a:tr h="1498700">
                <a:tc>
                  <a:txBody>
                    <a:bodyPr/>
                    <a:lstStyle/>
                    <a:p>
                      <a:pPr marL="0" marR="0" lvl="0" indent="0" algn="l" rtl="0">
                        <a:lnSpc>
                          <a:spcPct val="100000"/>
                        </a:lnSpc>
                        <a:spcBef>
                          <a:spcPts val="0"/>
                        </a:spcBef>
                        <a:spcAft>
                          <a:spcPts val="0"/>
                        </a:spcAft>
                        <a:buClr>
                          <a:schemeClr val="dk1"/>
                        </a:buClr>
                        <a:buSzPts val="1800"/>
                        <a:buFont typeface="Arial"/>
                        <a:buNone/>
                      </a:pPr>
                      <a:endParaRPr sz="1100" dirty="0">
                        <a:solidFill>
                          <a:srgbClr val="000000"/>
                        </a:solidFill>
                        <a:latin typeface="Century Schoolbook"/>
                        <a:ea typeface="Century Schoolbook"/>
                        <a:cs typeface="Century Schoolbook"/>
                        <a:sym typeface="Century Schoolbook"/>
                      </a:endParaRPr>
                    </a:p>
                  </a:txBody>
                  <a:tcPr marL="91450" marR="91450" marT="34300" marB="34300"/>
                </a:tc>
                <a:tc>
                  <a:txBody>
                    <a:bodyPr/>
                    <a:lstStyle/>
                    <a:p>
                      <a:pPr marL="0" marR="0" lvl="0" indent="0" algn="l" rtl="0">
                        <a:lnSpc>
                          <a:spcPct val="100000"/>
                        </a:lnSpc>
                        <a:spcBef>
                          <a:spcPts val="0"/>
                        </a:spcBef>
                        <a:spcAft>
                          <a:spcPts val="0"/>
                        </a:spcAft>
                        <a:buClr>
                          <a:schemeClr val="dk1"/>
                        </a:buClr>
                        <a:buSzPts val="1800"/>
                        <a:buFont typeface="Arial"/>
                        <a:buNone/>
                      </a:pPr>
                      <a:endParaRPr sz="1100" dirty="0">
                        <a:solidFill>
                          <a:srgbClr val="000000"/>
                        </a:solidFill>
                        <a:latin typeface="Century Schoolbook"/>
                        <a:ea typeface="Century Schoolbook"/>
                        <a:cs typeface="Century Schoolbook"/>
                        <a:sym typeface="Century Schoolbook"/>
                      </a:endParaRPr>
                    </a:p>
                  </a:txBody>
                  <a:tcPr marL="91450" marR="91450" marT="34300" marB="34300"/>
                </a:tc>
                <a:extLst>
                  <a:ext uri="{0D108BD9-81ED-4DB2-BD59-A6C34878D82A}">
                    <a16:rowId xmlns:a16="http://schemas.microsoft.com/office/drawing/2014/main" val="10003"/>
                  </a:ext>
                </a:extLst>
              </a:tr>
            </a:tbl>
          </a:graphicData>
        </a:graphic>
      </p:graphicFrame>
      <p:sp>
        <p:nvSpPr>
          <p:cNvPr id="5" name="Title 4">
            <a:extLst>
              <a:ext uri="{FF2B5EF4-FFF2-40B4-BE49-F238E27FC236}">
                <a16:creationId xmlns:a16="http://schemas.microsoft.com/office/drawing/2014/main" id="{983F9A6E-05E9-FC42-AEE4-2DDCDD2C8335}"/>
              </a:ext>
            </a:extLst>
          </p:cNvPr>
          <p:cNvSpPr>
            <a:spLocks noGrp="1"/>
          </p:cNvSpPr>
          <p:nvPr>
            <p:ph type="ctrTitle"/>
          </p:nvPr>
        </p:nvSpPr>
        <p:spPr>
          <a:xfrm>
            <a:off x="2718390" y="-461780"/>
            <a:ext cx="8458200" cy="1102500"/>
          </a:xfrm>
        </p:spPr>
        <p:txBody>
          <a:bodyPr/>
          <a:lstStyle/>
          <a:p>
            <a:r>
              <a:rPr lang="en-US" sz="3800" b="1" dirty="0">
                <a:latin typeface="Century Schoolbook" panose="02040604050505020304" pitchFamily="18" charset="0"/>
              </a:rPr>
              <a:t>The Transition</a:t>
            </a:r>
          </a:p>
        </p:txBody>
      </p:sp>
      <p:sp>
        <p:nvSpPr>
          <p:cNvPr id="14" name="TextBox 13">
            <a:extLst>
              <a:ext uri="{FF2B5EF4-FFF2-40B4-BE49-F238E27FC236}">
                <a16:creationId xmlns:a16="http://schemas.microsoft.com/office/drawing/2014/main" id="{92528599-0247-1E48-B24C-F6D594537730}"/>
              </a:ext>
            </a:extLst>
          </p:cNvPr>
          <p:cNvSpPr txBox="1"/>
          <p:nvPr/>
        </p:nvSpPr>
        <p:spPr>
          <a:xfrm>
            <a:off x="1467440" y="896599"/>
            <a:ext cx="3009900" cy="461665"/>
          </a:xfrm>
          <a:prstGeom prst="rect">
            <a:avLst/>
          </a:prstGeom>
          <a:noFill/>
        </p:spPr>
        <p:txBody>
          <a:bodyPr wrap="square" rtlCol="0">
            <a:spAutoFit/>
          </a:bodyPr>
          <a:lstStyle/>
          <a:p>
            <a:r>
              <a:rPr lang="en-US" sz="2400" b="1" dirty="0">
                <a:solidFill>
                  <a:schemeClr val="bg1"/>
                </a:solidFill>
                <a:latin typeface="Century Schoolbook" panose="02040604050505020304" pitchFamily="18" charset="0"/>
              </a:rPr>
              <a:t>High School</a:t>
            </a:r>
          </a:p>
        </p:txBody>
      </p:sp>
      <p:sp>
        <p:nvSpPr>
          <p:cNvPr id="3" name="TextBox 2">
            <a:extLst>
              <a:ext uri="{FF2B5EF4-FFF2-40B4-BE49-F238E27FC236}">
                <a16:creationId xmlns:a16="http://schemas.microsoft.com/office/drawing/2014/main" id="{4B6D951D-A7E2-8746-A7B0-D4480D1F99B1}"/>
              </a:ext>
            </a:extLst>
          </p:cNvPr>
          <p:cNvSpPr txBox="1"/>
          <p:nvPr/>
        </p:nvSpPr>
        <p:spPr>
          <a:xfrm>
            <a:off x="533400" y="1377739"/>
            <a:ext cx="4134293" cy="1138773"/>
          </a:xfrm>
          <a:prstGeom prst="rect">
            <a:avLst/>
          </a:prstGeom>
          <a:noFill/>
        </p:spPr>
        <p:txBody>
          <a:bodyPr wrap="square" rtlCol="0">
            <a:spAutoFit/>
          </a:bodyPr>
          <a:lstStyle/>
          <a:p>
            <a:r>
              <a:rPr lang="en-US" sz="1800" dirty="0">
                <a:latin typeface="Century Schoolbook"/>
                <a:ea typeface="Century Schoolbook"/>
                <a:cs typeface="Century Schoolbook"/>
                <a:sym typeface="Century Schoolbook"/>
              </a:rPr>
              <a:t>There is a plan (IEP) in place that teachers and school administrators are informed to follow</a:t>
            </a:r>
          </a:p>
          <a:p>
            <a:endParaRPr lang="en-US" dirty="0"/>
          </a:p>
        </p:txBody>
      </p:sp>
      <p:sp>
        <p:nvSpPr>
          <p:cNvPr id="8" name="TextBox 7">
            <a:extLst>
              <a:ext uri="{FF2B5EF4-FFF2-40B4-BE49-F238E27FC236}">
                <a16:creationId xmlns:a16="http://schemas.microsoft.com/office/drawing/2014/main" id="{B9B2259A-540A-354A-9A3F-9076D01F398B}"/>
              </a:ext>
            </a:extLst>
          </p:cNvPr>
          <p:cNvSpPr txBox="1"/>
          <p:nvPr/>
        </p:nvSpPr>
        <p:spPr>
          <a:xfrm>
            <a:off x="533400" y="2388171"/>
            <a:ext cx="4038600" cy="1138773"/>
          </a:xfrm>
          <a:prstGeom prst="rect">
            <a:avLst/>
          </a:prstGeom>
          <a:noFill/>
        </p:spPr>
        <p:txBody>
          <a:bodyPr wrap="square" rtlCol="0">
            <a:spAutoFit/>
          </a:bodyPr>
          <a:lstStyle/>
          <a:p>
            <a:pPr lvl="0">
              <a:buClr>
                <a:schemeClr val="dk1"/>
              </a:buClr>
              <a:buSzPts val="1800"/>
            </a:pPr>
            <a:r>
              <a:rPr lang="en-US" sz="1800" dirty="0">
                <a:latin typeface="Century Schoolbook"/>
                <a:ea typeface="Century Schoolbook"/>
                <a:cs typeface="Century Schoolbook"/>
                <a:sym typeface="Century Schoolbook"/>
              </a:rPr>
              <a:t>Parents are actively involved in the planning and execution of accommodations</a:t>
            </a:r>
            <a:endParaRPr lang="en-US" sz="1100" dirty="0">
              <a:latin typeface="Century Schoolbook"/>
              <a:ea typeface="Century Schoolbook"/>
              <a:cs typeface="Century Schoolbook"/>
              <a:sym typeface="Century Schoolbook"/>
            </a:endParaRPr>
          </a:p>
          <a:p>
            <a:endParaRPr lang="en-US" dirty="0"/>
          </a:p>
        </p:txBody>
      </p:sp>
      <p:sp>
        <p:nvSpPr>
          <p:cNvPr id="9" name="TextBox 8">
            <a:extLst>
              <a:ext uri="{FF2B5EF4-FFF2-40B4-BE49-F238E27FC236}">
                <a16:creationId xmlns:a16="http://schemas.microsoft.com/office/drawing/2014/main" id="{15C0EA6E-7D09-424D-8597-174189FD65A7}"/>
              </a:ext>
            </a:extLst>
          </p:cNvPr>
          <p:cNvSpPr txBox="1"/>
          <p:nvPr/>
        </p:nvSpPr>
        <p:spPr>
          <a:xfrm>
            <a:off x="501500" y="3435879"/>
            <a:ext cx="4134293" cy="1415772"/>
          </a:xfrm>
          <a:prstGeom prst="rect">
            <a:avLst/>
          </a:prstGeom>
          <a:noFill/>
        </p:spPr>
        <p:txBody>
          <a:bodyPr wrap="square" rtlCol="0">
            <a:spAutoFit/>
          </a:bodyPr>
          <a:lstStyle/>
          <a:p>
            <a:pPr lvl="0">
              <a:buClr>
                <a:schemeClr val="dk1"/>
              </a:buClr>
              <a:buSzPts val="1800"/>
            </a:pPr>
            <a:r>
              <a:rPr lang="en-US" sz="1800" dirty="0">
                <a:latin typeface="Century Schoolbook"/>
                <a:ea typeface="Century Schoolbook"/>
                <a:cs typeface="Century Schoolbook"/>
                <a:sym typeface="Century Schoolbook"/>
              </a:rPr>
              <a:t>Students are entitled to an education that meets their individual needs – even if that includes modifying course standards – (IEP)</a:t>
            </a:r>
            <a:endParaRPr lang="en-US" sz="1100" dirty="0">
              <a:latin typeface="Century Schoolbook"/>
              <a:ea typeface="Century Schoolbook"/>
              <a:cs typeface="Century Schoolbook"/>
              <a:sym typeface="Century Schoolbook"/>
            </a:endParaRPr>
          </a:p>
          <a:p>
            <a:endParaRPr lang="en-US" dirty="0"/>
          </a:p>
        </p:txBody>
      </p:sp>
      <p:sp>
        <p:nvSpPr>
          <p:cNvPr id="17" name="TextBox 16">
            <a:extLst>
              <a:ext uri="{FF2B5EF4-FFF2-40B4-BE49-F238E27FC236}">
                <a16:creationId xmlns:a16="http://schemas.microsoft.com/office/drawing/2014/main" id="{47B47692-D930-4544-8476-3E653C39EFF9}"/>
              </a:ext>
            </a:extLst>
          </p:cNvPr>
          <p:cNvSpPr txBox="1"/>
          <p:nvPr/>
        </p:nvSpPr>
        <p:spPr>
          <a:xfrm>
            <a:off x="5213645" y="896599"/>
            <a:ext cx="3009900" cy="461665"/>
          </a:xfrm>
          <a:prstGeom prst="rect">
            <a:avLst/>
          </a:prstGeom>
          <a:noFill/>
        </p:spPr>
        <p:txBody>
          <a:bodyPr wrap="square" rtlCol="0">
            <a:spAutoFit/>
          </a:bodyPr>
          <a:lstStyle/>
          <a:p>
            <a:r>
              <a:rPr lang="en-US" sz="2400" b="1" dirty="0">
                <a:solidFill>
                  <a:schemeClr val="bg1"/>
                </a:solidFill>
                <a:latin typeface="Century Schoolbook" panose="02040604050505020304" pitchFamily="18" charset="0"/>
              </a:rPr>
              <a:t>College</a:t>
            </a:r>
          </a:p>
        </p:txBody>
      </p:sp>
      <p:sp>
        <p:nvSpPr>
          <p:cNvPr id="10" name="TextBox 9">
            <a:extLst>
              <a:ext uri="{FF2B5EF4-FFF2-40B4-BE49-F238E27FC236}">
                <a16:creationId xmlns:a16="http://schemas.microsoft.com/office/drawing/2014/main" id="{0F13DAED-73C2-7841-8A76-8BC7F0C9B7D4}"/>
              </a:ext>
            </a:extLst>
          </p:cNvPr>
          <p:cNvSpPr txBox="1"/>
          <p:nvPr/>
        </p:nvSpPr>
        <p:spPr>
          <a:xfrm>
            <a:off x="4610100" y="1376065"/>
            <a:ext cx="4134293" cy="1138773"/>
          </a:xfrm>
          <a:prstGeom prst="rect">
            <a:avLst/>
          </a:prstGeom>
          <a:noFill/>
        </p:spPr>
        <p:txBody>
          <a:bodyPr wrap="square" rtlCol="0">
            <a:spAutoFit/>
          </a:bodyPr>
          <a:lstStyle/>
          <a:p>
            <a:pPr lvl="0">
              <a:buClr>
                <a:schemeClr val="dk1"/>
              </a:buClr>
              <a:buSzPts val="1800"/>
            </a:pPr>
            <a:r>
              <a:rPr lang="en-US" sz="1800" dirty="0">
                <a:latin typeface="Century Schoolbook"/>
                <a:ea typeface="Century Schoolbook"/>
                <a:cs typeface="Century Schoolbook"/>
                <a:sym typeface="Century Schoolbook"/>
              </a:rPr>
              <a:t>Adult students must reach out to SDS and their professors to coordinate services</a:t>
            </a:r>
            <a:endParaRPr lang="en-US" sz="1100" dirty="0">
              <a:latin typeface="Century Schoolbook"/>
              <a:ea typeface="Century Schoolbook"/>
              <a:cs typeface="Century Schoolbook"/>
              <a:sym typeface="Century Schoolbook"/>
            </a:endParaRPr>
          </a:p>
          <a:p>
            <a:endParaRPr lang="en-US" dirty="0"/>
          </a:p>
        </p:txBody>
      </p:sp>
      <p:sp>
        <p:nvSpPr>
          <p:cNvPr id="11" name="TextBox 10">
            <a:extLst>
              <a:ext uri="{FF2B5EF4-FFF2-40B4-BE49-F238E27FC236}">
                <a16:creationId xmlns:a16="http://schemas.microsoft.com/office/drawing/2014/main" id="{70DA8CB0-9556-F042-AEBF-8ED2F0748D6C}"/>
              </a:ext>
            </a:extLst>
          </p:cNvPr>
          <p:cNvSpPr txBox="1"/>
          <p:nvPr/>
        </p:nvSpPr>
        <p:spPr>
          <a:xfrm>
            <a:off x="4567568" y="2389845"/>
            <a:ext cx="4038600" cy="1138773"/>
          </a:xfrm>
          <a:prstGeom prst="rect">
            <a:avLst/>
          </a:prstGeom>
          <a:noFill/>
        </p:spPr>
        <p:txBody>
          <a:bodyPr wrap="square" rtlCol="0">
            <a:spAutoFit/>
          </a:bodyPr>
          <a:lstStyle/>
          <a:p>
            <a:pPr lvl="0">
              <a:buClr>
                <a:schemeClr val="dk1"/>
              </a:buClr>
              <a:buSzPts val="1800"/>
            </a:pPr>
            <a:r>
              <a:rPr lang="en-US" sz="1800" dirty="0">
                <a:latin typeface="Century Schoolbook"/>
                <a:ea typeface="Century Schoolbook"/>
                <a:cs typeface="Century Schoolbook"/>
                <a:sym typeface="Century Schoolbook"/>
              </a:rPr>
              <a:t>Parents are aware of services </a:t>
            </a:r>
            <a:r>
              <a:rPr lang="en-US" sz="1800" u="sng" dirty="0">
                <a:latin typeface="Century Schoolbook"/>
                <a:ea typeface="Century Schoolbook"/>
                <a:cs typeface="Century Schoolbook"/>
                <a:sym typeface="Century Schoolbook"/>
              </a:rPr>
              <a:t>only</a:t>
            </a:r>
            <a:r>
              <a:rPr lang="en-US" sz="1800" dirty="0">
                <a:latin typeface="Century Schoolbook"/>
                <a:ea typeface="Century Schoolbook"/>
                <a:cs typeface="Century Schoolbook"/>
                <a:sym typeface="Century Schoolbook"/>
              </a:rPr>
              <a:t> if the student agrees in writing that information can be shared (FERPA)</a:t>
            </a:r>
            <a:endParaRPr lang="en-US" sz="1100" dirty="0">
              <a:latin typeface="Century Schoolbook"/>
              <a:ea typeface="Century Schoolbook"/>
              <a:cs typeface="Century Schoolbook"/>
              <a:sym typeface="Century Schoolbook"/>
            </a:endParaRPr>
          </a:p>
          <a:p>
            <a:endParaRPr lang="en-US" dirty="0"/>
          </a:p>
        </p:txBody>
      </p:sp>
      <p:sp>
        <p:nvSpPr>
          <p:cNvPr id="12" name="TextBox 11">
            <a:extLst>
              <a:ext uri="{FF2B5EF4-FFF2-40B4-BE49-F238E27FC236}">
                <a16:creationId xmlns:a16="http://schemas.microsoft.com/office/drawing/2014/main" id="{A399DCF3-2C7E-D24A-9A85-F51EE76AF6C7}"/>
              </a:ext>
            </a:extLst>
          </p:cNvPr>
          <p:cNvSpPr txBox="1"/>
          <p:nvPr/>
        </p:nvSpPr>
        <p:spPr>
          <a:xfrm>
            <a:off x="4586171" y="3439198"/>
            <a:ext cx="4030624" cy="1138773"/>
          </a:xfrm>
          <a:prstGeom prst="rect">
            <a:avLst/>
          </a:prstGeom>
          <a:noFill/>
        </p:spPr>
        <p:txBody>
          <a:bodyPr wrap="square" rtlCol="0">
            <a:spAutoFit/>
          </a:bodyPr>
          <a:lstStyle/>
          <a:p>
            <a:pPr lvl="0">
              <a:buClr>
                <a:schemeClr val="dk1"/>
              </a:buClr>
              <a:buSzPts val="1800"/>
            </a:pPr>
            <a:r>
              <a:rPr lang="en-US" sz="1800" dirty="0">
                <a:latin typeface="Century Schoolbook"/>
                <a:ea typeface="Century Schoolbook"/>
                <a:cs typeface="Century Schoolbook"/>
                <a:sym typeface="Century Schoolbook"/>
              </a:rPr>
              <a:t>Students are expected to meet course standards regardless of disability – (No IEP)</a:t>
            </a:r>
            <a:endParaRPr lang="en-US" sz="1100" dirty="0">
              <a:latin typeface="Century Schoolbook"/>
              <a:ea typeface="Century Schoolbook"/>
              <a:cs typeface="Century Schoolbook"/>
              <a:sym typeface="Century Schoolbook"/>
            </a:endParaRP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421"/>
        <p:cNvGrpSpPr/>
        <p:nvPr/>
      </p:nvGrpSpPr>
      <p:grpSpPr>
        <a:xfrm>
          <a:off x="0" y="0"/>
          <a:ext cx="0" cy="0"/>
          <a:chOff x="0" y="0"/>
          <a:chExt cx="0" cy="0"/>
        </a:xfrm>
      </p:grpSpPr>
      <p:sp>
        <p:nvSpPr>
          <p:cNvPr id="2" name="Title 1">
            <a:extLst>
              <a:ext uri="{FF2B5EF4-FFF2-40B4-BE49-F238E27FC236}">
                <a16:creationId xmlns:a16="http://schemas.microsoft.com/office/drawing/2014/main" id="{D74582CF-3B53-274C-9FC5-11574599DAF3}"/>
              </a:ext>
            </a:extLst>
          </p:cNvPr>
          <p:cNvSpPr>
            <a:spLocks noGrp="1"/>
          </p:cNvSpPr>
          <p:nvPr>
            <p:ph type="ctrTitle"/>
          </p:nvPr>
        </p:nvSpPr>
        <p:spPr>
          <a:xfrm>
            <a:off x="259025" y="-626575"/>
            <a:ext cx="8520600" cy="2052600"/>
          </a:xfrm>
        </p:spPr>
        <p:txBody>
          <a:bodyPr/>
          <a:lstStyle/>
          <a:p>
            <a:pPr lvl="0"/>
            <a:r>
              <a:rPr lang="en-US" sz="4200" b="1" dirty="0">
                <a:solidFill>
                  <a:srgbClr val="FFFFFF"/>
                </a:solidFill>
                <a:latin typeface="Century Schoolbook"/>
                <a:ea typeface="Century Schoolbook"/>
                <a:cs typeface="Century Schoolbook"/>
                <a:sym typeface="Century Schoolbook"/>
              </a:rPr>
              <a:t>Encouraging Self Advocacy </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423" name="Google Shape;423;p73"/>
          <p:cNvSpPr txBox="1"/>
          <p:nvPr/>
        </p:nvSpPr>
        <p:spPr>
          <a:xfrm>
            <a:off x="259025" y="999025"/>
            <a:ext cx="87420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SDS will be providing students with templates to help them start conversations with faculty about their accommodations</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8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Students will have templates for face to face conversations and emails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8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The templates change based on the student’s comfort disclosing their disability </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256"/>
        <p:cNvGrpSpPr/>
        <p:nvPr/>
      </p:nvGrpSpPr>
      <p:grpSpPr>
        <a:xfrm>
          <a:off x="0" y="0"/>
          <a:ext cx="0" cy="0"/>
          <a:chOff x="0" y="0"/>
          <a:chExt cx="0" cy="0"/>
        </a:xfrm>
      </p:grpSpPr>
      <p:sp>
        <p:nvSpPr>
          <p:cNvPr id="257" name="Google Shape;257;p51"/>
          <p:cNvSpPr txBox="1">
            <a:spLocks noGrp="1"/>
          </p:cNvSpPr>
          <p:nvPr>
            <p:ph type="ctrTitle"/>
          </p:nvPr>
        </p:nvSpPr>
        <p:spPr>
          <a:xfrm>
            <a:off x="616500" y="-844700"/>
            <a:ext cx="8520600" cy="202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200" b="1" dirty="0">
                <a:solidFill>
                  <a:srgbClr val="F3F3F3"/>
                </a:solidFill>
                <a:latin typeface="Century Schoolbook"/>
                <a:ea typeface="Century Schoolbook"/>
                <a:cs typeface="Century Schoolbook"/>
                <a:sym typeface="Century Schoolbook"/>
              </a:rPr>
              <a:t>Why Empowerment?</a:t>
            </a:r>
            <a:endParaRPr sz="4200" b="1" dirty="0">
              <a:solidFill>
                <a:srgbClr val="F3F3F3"/>
              </a:solidFill>
              <a:latin typeface="Century Schoolbook"/>
              <a:ea typeface="Century Schoolbook"/>
              <a:cs typeface="Century Schoolbook"/>
              <a:sym typeface="Century Schoolbook"/>
            </a:endParaRPr>
          </a:p>
        </p:txBody>
      </p:sp>
      <p:pic>
        <p:nvPicPr>
          <p:cNvPr id="258" name="Google Shape;258;p51" descr="Drawing of a Heart&#10;"/>
          <p:cNvPicPr preferRelativeResize="0"/>
          <p:nvPr/>
        </p:nvPicPr>
        <p:blipFill>
          <a:blip r:embed="rId3">
            <a:alphaModFix/>
          </a:blip>
          <a:stretch>
            <a:fillRect/>
          </a:stretch>
        </p:blipFill>
        <p:spPr>
          <a:xfrm>
            <a:off x="750875" y="1944800"/>
            <a:ext cx="2434050" cy="2259625"/>
          </a:xfrm>
          <a:prstGeom prst="rect">
            <a:avLst/>
          </a:prstGeom>
          <a:noFill/>
          <a:ln>
            <a:noFill/>
          </a:ln>
        </p:spPr>
      </p:pic>
      <p:pic>
        <p:nvPicPr>
          <p:cNvPr id="259" name="Google Shape;259;p51" descr="Picture of a Human's Mind"/>
          <p:cNvPicPr preferRelativeResize="0"/>
          <p:nvPr/>
        </p:nvPicPr>
        <p:blipFill>
          <a:blip r:embed="rId4">
            <a:alphaModFix/>
          </a:blip>
          <a:stretch>
            <a:fillRect/>
          </a:stretch>
        </p:blipFill>
        <p:spPr>
          <a:xfrm>
            <a:off x="4382300" y="1395550"/>
            <a:ext cx="5415635" cy="2989874"/>
          </a:xfrm>
          <a:prstGeom prst="rect">
            <a:avLst/>
          </a:prstGeom>
          <a:noFill/>
          <a:ln>
            <a:noFill/>
          </a:ln>
        </p:spPr>
      </p:pic>
      <p:sp>
        <p:nvSpPr>
          <p:cNvPr id="261" name="Google Shape;261;p51"/>
          <p:cNvSpPr txBox="1"/>
          <p:nvPr/>
        </p:nvSpPr>
        <p:spPr>
          <a:xfrm>
            <a:off x="1380200" y="4204425"/>
            <a:ext cx="11754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Century Schoolbook"/>
                <a:ea typeface="Century Schoolbook"/>
                <a:cs typeface="Century Schoolbook"/>
                <a:sym typeface="Century Schoolbook"/>
              </a:rPr>
              <a:t>Heart</a:t>
            </a:r>
            <a:endParaRPr sz="2400">
              <a:solidFill>
                <a:srgbClr val="FFFFFF"/>
              </a:solidFill>
              <a:latin typeface="Century Schoolbook"/>
              <a:ea typeface="Century Schoolbook"/>
              <a:cs typeface="Century Schoolbook"/>
              <a:sym typeface="Century Schoolbook"/>
            </a:endParaRPr>
          </a:p>
        </p:txBody>
      </p:sp>
      <p:sp>
        <p:nvSpPr>
          <p:cNvPr id="260" name="Google Shape;260;p51"/>
          <p:cNvSpPr txBox="1"/>
          <p:nvPr/>
        </p:nvSpPr>
        <p:spPr>
          <a:xfrm>
            <a:off x="6298600" y="4385425"/>
            <a:ext cx="9762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Century Schoolbook"/>
                <a:ea typeface="Century Schoolbook"/>
                <a:cs typeface="Century Schoolbook"/>
                <a:sym typeface="Century Schoolbook"/>
              </a:rPr>
              <a:t>Mind</a:t>
            </a:r>
            <a:endParaRPr sz="240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427"/>
        <p:cNvGrpSpPr/>
        <p:nvPr/>
      </p:nvGrpSpPr>
      <p:grpSpPr>
        <a:xfrm>
          <a:off x="0" y="0"/>
          <a:ext cx="0" cy="0"/>
          <a:chOff x="0" y="0"/>
          <a:chExt cx="0" cy="0"/>
        </a:xfrm>
      </p:grpSpPr>
      <p:sp>
        <p:nvSpPr>
          <p:cNvPr id="4" name="Title 3">
            <a:extLst>
              <a:ext uri="{FF2B5EF4-FFF2-40B4-BE49-F238E27FC236}">
                <a16:creationId xmlns:a16="http://schemas.microsoft.com/office/drawing/2014/main" id="{1AA9B245-1834-6640-8172-3028ED5471B3}"/>
              </a:ext>
            </a:extLst>
          </p:cNvPr>
          <p:cNvSpPr>
            <a:spLocks noGrp="1"/>
          </p:cNvSpPr>
          <p:nvPr>
            <p:ph type="ctrTitle"/>
          </p:nvPr>
        </p:nvSpPr>
        <p:spPr>
          <a:xfrm>
            <a:off x="311700" y="-705900"/>
            <a:ext cx="8520600" cy="2052600"/>
          </a:xfrm>
        </p:spPr>
        <p:txBody>
          <a:bodyPr/>
          <a:lstStyle/>
          <a:p>
            <a:pPr lvl="0"/>
            <a:r>
              <a:rPr lang="en-US" sz="4200" b="1" dirty="0">
                <a:solidFill>
                  <a:srgbClr val="FFFFFF"/>
                </a:solidFill>
                <a:latin typeface="Century Schoolbook"/>
                <a:ea typeface="Century Schoolbook"/>
                <a:cs typeface="Century Schoolbook"/>
                <a:sym typeface="Century Schoolbook"/>
              </a:rPr>
              <a:t>Sample Script</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429" name="Google Shape;429;p74"/>
          <p:cNvSpPr txBox="1"/>
          <p:nvPr/>
        </p:nvSpPr>
        <p:spPr>
          <a:xfrm>
            <a:off x="259025" y="465625"/>
            <a:ext cx="87420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Hi Professor my name is _____ and I am in your</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______ class. Thank you for meeting with me.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Did you receive the SDS email notification outlining the accommodations I have in your class?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I am good at  ______ and _______. The accommodations help me with _______.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I would like to discuss _____ from your syllabus and how it relates to my accommodations.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433"/>
        <p:cNvGrpSpPr/>
        <p:nvPr/>
      </p:nvGrpSpPr>
      <p:grpSpPr>
        <a:xfrm>
          <a:off x="0" y="0"/>
          <a:ext cx="0" cy="0"/>
          <a:chOff x="0" y="0"/>
          <a:chExt cx="0" cy="0"/>
        </a:xfrm>
      </p:grpSpPr>
      <p:sp>
        <p:nvSpPr>
          <p:cNvPr id="2" name="Title 1">
            <a:extLst>
              <a:ext uri="{FF2B5EF4-FFF2-40B4-BE49-F238E27FC236}">
                <a16:creationId xmlns:a16="http://schemas.microsoft.com/office/drawing/2014/main" id="{2E8BA44D-56C2-4C41-A848-D1BD08751EE3}"/>
              </a:ext>
            </a:extLst>
          </p:cNvPr>
          <p:cNvSpPr>
            <a:spLocks noGrp="1"/>
          </p:cNvSpPr>
          <p:nvPr>
            <p:ph type="ctrTitle"/>
          </p:nvPr>
        </p:nvSpPr>
        <p:spPr>
          <a:xfrm>
            <a:off x="259025" y="-715925"/>
            <a:ext cx="8520600" cy="2052600"/>
          </a:xfrm>
        </p:spPr>
        <p:txBody>
          <a:bodyPr/>
          <a:lstStyle/>
          <a:p>
            <a:pPr lvl="0"/>
            <a:r>
              <a:rPr lang="en-US" sz="3000" b="1" dirty="0">
                <a:solidFill>
                  <a:srgbClr val="FFFFFF"/>
                </a:solidFill>
                <a:latin typeface="Century Schoolbook"/>
                <a:ea typeface="Century Schoolbook"/>
                <a:cs typeface="Century Schoolbook"/>
                <a:sym typeface="Century Schoolbook"/>
              </a:rPr>
              <a:t>Optional Talking About Disability</a:t>
            </a:r>
            <a:br>
              <a:rPr lang="en-US" sz="3000" b="1" dirty="0">
                <a:solidFill>
                  <a:srgbClr val="FFFFFF"/>
                </a:solidFill>
                <a:latin typeface="Century Schoolbook"/>
                <a:ea typeface="Century Schoolbook"/>
                <a:cs typeface="Century Schoolbook"/>
                <a:sym typeface="Century Schoolbook"/>
              </a:rPr>
            </a:br>
            <a:endParaRPr lang="en-US" dirty="0"/>
          </a:p>
        </p:txBody>
      </p:sp>
      <p:sp>
        <p:nvSpPr>
          <p:cNvPr id="435" name="Google Shape;435;p75"/>
          <p:cNvSpPr txBox="1"/>
          <p:nvPr/>
        </p:nvSpPr>
        <p:spPr>
          <a:xfrm>
            <a:off x="259025" y="541825"/>
            <a:ext cx="87420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FFFFFF"/>
                </a:solidFill>
                <a:latin typeface="Century Schoolbook"/>
                <a:ea typeface="Century Schoolbook"/>
                <a:cs typeface="Century Schoolbook"/>
                <a:sym typeface="Century Schoolbook"/>
              </a:rPr>
              <a:t>I am comfortable speaking about my disability, however I would like to remind you that speaking about my disability puts me in a vulnerable place, so I ask that you approach this topic with compassion.</a:t>
            </a:r>
            <a:endParaRPr sz="25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2500" dirty="0">
                <a:solidFill>
                  <a:srgbClr val="FFFFFF"/>
                </a:solidFill>
                <a:latin typeface="Century Schoolbook"/>
                <a:ea typeface="Century Schoolbook"/>
                <a:cs typeface="Century Schoolbook"/>
                <a:sym typeface="Century Schoolbook"/>
              </a:rPr>
              <a:t>This is what I feel comfortable sharing about my disability that may aid in your understanding of my </a:t>
            </a:r>
            <a:r>
              <a:rPr lang="en-US" sz="2500" dirty="0">
                <a:solidFill>
                  <a:srgbClr val="FFFFFF"/>
                </a:solidFill>
                <a:latin typeface="Century Schoolbook"/>
                <a:ea typeface="Century Schoolbook"/>
                <a:cs typeface="Century Schoolbook"/>
                <a:sym typeface="Century Schoolbook"/>
              </a:rPr>
              <a:t>accommodations</a:t>
            </a:r>
            <a:r>
              <a:rPr lang="en" sz="2500" dirty="0">
                <a:solidFill>
                  <a:srgbClr val="FFFFFF"/>
                </a:solidFill>
                <a:latin typeface="Century Schoolbook"/>
                <a:ea typeface="Century Schoolbook"/>
                <a:cs typeface="Century Schoolbook"/>
                <a:sym typeface="Century Schoolbook"/>
              </a:rPr>
              <a:t>.</a:t>
            </a:r>
            <a:endParaRPr sz="25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1371600" lvl="0" indent="457200" algn="l" rtl="0">
              <a:spcBef>
                <a:spcPts val="0"/>
              </a:spcBef>
              <a:spcAft>
                <a:spcPts val="0"/>
              </a:spcAft>
              <a:buNone/>
            </a:pPr>
            <a:r>
              <a:rPr lang="en" sz="2500" dirty="0">
                <a:solidFill>
                  <a:srgbClr val="FFFFFF"/>
                </a:solidFill>
                <a:latin typeface="Century Schoolbook"/>
                <a:ea typeface="Century Schoolbook"/>
                <a:cs typeface="Century Schoolbook"/>
                <a:sym typeface="Century Schoolbook"/>
              </a:rPr>
              <a:t>Background on the disability:</a:t>
            </a:r>
            <a:endParaRPr sz="2500" dirty="0">
              <a:solidFill>
                <a:srgbClr val="FFFFFF"/>
              </a:solidFill>
              <a:latin typeface="Century Schoolbook"/>
              <a:ea typeface="Century Schoolbook"/>
              <a:cs typeface="Century Schoolbook"/>
              <a:sym typeface="Century Schoolbook"/>
            </a:endParaRPr>
          </a:p>
          <a:p>
            <a:pPr marL="1371600" lvl="0" indent="457200" algn="l" rtl="0">
              <a:spcBef>
                <a:spcPts val="0"/>
              </a:spcBef>
              <a:spcAft>
                <a:spcPts val="0"/>
              </a:spcAft>
              <a:buNone/>
            </a:pPr>
            <a:r>
              <a:rPr lang="en" sz="2500" dirty="0">
                <a:solidFill>
                  <a:srgbClr val="FFFFFF"/>
                </a:solidFill>
                <a:latin typeface="Century Schoolbook"/>
                <a:ea typeface="Century Schoolbook"/>
                <a:cs typeface="Century Schoolbook"/>
                <a:sym typeface="Century Schoolbook"/>
              </a:rPr>
              <a:t>Possible symptoms:</a:t>
            </a:r>
            <a:endParaRPr sz="2500" dirty="0">
              <a:solidFill>
                <a:srgbClr val="FFFFFF"/>
              </a:solidFill>
              <a:latin typeface="Century Schoolbook"/>
              <a:ea typeface="Century Schoolbook"/>
              <a:cs typeface="Century Schoolbook"/>
              <a:sym typeface="Century Schoolbook"/>
            </a:endParaRPr>
          </a:p>
          <a:p>
            <a:pPr marL="1828800" lvl="0" indent="0" algn="l" rtl="0">
              <a:spcBef>
                <a:spcPts val="0"/>
              </a:spcBef>
              <a:spcAft>
                <a:spcPts val="0"/>
              </a:spcAft>
              <a:buNone/>
            </a:pPr>
            <a:r>
              <a:rPr lang="en" sz="2500" dirty="0">
                <a:solidFill>
                  <a:srgbClr val="FFFFFF"/>
                </a:solidFill>
                <a:latin typeface="Century Schoolbook"/>
                <a:ea typeface="Century Schoolbook"/>
                <a:cs typeface="Century Schoolbook"/>
                <a:sym typeface="Century Schoolbook"/>
              </a:rPr>
              <a:t>Possible events that may occur:	</a:t>
            </a:r>
          </a:p>
          <a:p>
            <a:pPr marL="1828800" lvl="0" indent="0" algn="l" rtl="0">
              <a:spcBef>
                <a:spcPts val="0"/>
              </a:spcBef>
              <a:spcAft>
                <a:spcPts val="0"/>
              </a:spcAft>
              <a:buNone/>
            </a:pPr>
            <a:r>
              <a:rPr lang="en" sz="2500" dirty="0">
                <a:solidFill>
                  <a:srgbClr val="FFFFFF"/>
                </a:solidFill>
                <a:latin typeface="Century Schoolbook"/>
                <a:ea typeface="Century Schoolbook"/>
                <a:cs typeface="Century Schoolbook"/>
                <a:sym typeface="Century Schoolbook"/>
              </a:rPr>
              <a:t>How you can help:</a:t>
            </a:r>
            <a:endParaRPr sz="25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26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26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26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2" name="Google Shape;442;p76">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4375" y="0"/>
            <a:ext cx="9144000" cy="5143500"/>
          </a:xfrm>
          <a:prstGeom prst="rect">
            <a:avLst/>
          </a:prstGeom>
          <a:noFill/>
          <a:ln>
            <a:noFill/>
          </a:ln>
        </p:spPr>
      </p:pic>
      <p:sp>
        <p:nvSpPr>
          <p:cNvPr id="2" name="Title 1">
            <a:extLst>
              <a:ext uri="{FF2B5EF4-FFF2-40B4-BE49-F238E27FC236}">
                <a16:creationId xmlns:a16="http://schemas.microsoft.com/office/drawing/2014/main" id="{1188C8D8-5E14-1948-8A33-89AFC512F147}"/>
              </a:ext>
            </a:extLst>
          </p:cNvPr>
          <p:cNvSpPr>
            <a:spLocks noGrp="1"/>
          </p:cNvSpPr>
          <p:nvPr>
            <p:ph type="ctrTitle"/>
          </p:nvPr>
        </p:nvSpPr>
        <p:spPr>
          <a:xfrm>
            <a:off x="390425" y="0"/>
            <a:ext cx="8520600" cy="2052600"/>
          </a:xfrm>
        </p:spPr>
        <p:txBody>
          <a:bodyPr/>
          <a:lstStyle/>
          <a:p>
            <a:pPr lvl="0"/>
            <a:r>
              <a:rPr lang="en-US" sz="4200" b="1" dirty="0">
                <a:solidFill>
                  <a:srgbClr val="FFFFFF"/>
                </a:solidFill>
                <a:latin typeface="Century Schoolbook"/>
                <a:ea typeface="Century Schoolbook"/>
                <a:cs typeface="Century Schoolbook"/>
                <a:sym typeface="Century Schoolbook"/>
              </a:rPr>
              <a:t>#4 Empowerment Idea</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445" name="Google Shape;445;p76"/>
          <p:cNvSpPr txBox="1"/>
          <p:nvPr/>
        </p:nvSpPr>
        <p:spPr>
          <a:xfrm>
            <a:off x="783725" y="1490075"/>
            <a:ext cx="81273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Century Schoolbook"/>
                <a:ea typeface="Century Schoolbook"/>
                <a:cs typeface="Century Schoolbook"/>
                <a:sym typeface="Century Schoolbook"/>
              </a:rPr>
              <a:t>Always treat any student’s disclosure of their disability with respect and maintain their privacy.  If possible try to make a positive comment related to their strengths or express appreciation. </a:t>
            </a:r>
            <a:endParaRPr sz="300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2" name="Google Shape;452;p77">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4375" y="0"/>
            <a:ext cx="9144000" cy="5143500"/>
          </a:xfrm>
          <a:prstGeom prst="rect">
            <a:avLst/>
          </a:prstGeom>
          <a:noFill/>
          <a:ln>
            <a:noFill/>
          </a:ln>
        </p:spPr>
      </p:pic>
      <p:sp>
        <p:nvSpPr>
          <p:cNvPr id="2" name="Title 1">
            <a:extLst>
              <a:ext uri="{FF2B5EF4-FFF2-40B4-BE49-F238E27FC236}">
                <a16:creationId xmlns:a16="http://schemas.microsoft.com/office/drawing/2014/main" id="{5B00A8B1-A2B1-3B46-B6E8-DEC304534C79}"/>
              </a:ext>
            </a:extLst>
          </p:cNvPr>
          <p:cNvSpPr>
            <a:spLocks noGrp="1"/>
          </p:cNvSpPr>
          <p:nvPr>
            <p:ph type="ctrTitle"/>
          </p:nvPr>
        </p:nvSpPr>
        <p:spPr>
          <a:xfrm>
            <a:off x="311700" y="-285525"/>
            <a:ext cx="8520600" cy="2052600"/>
          </a:xfrm>
        </p:spPr>
        <p:txBody>
          <a:bodyPr/>
          <a:lstStyle/>
          <a:p>
            <a:pPr lvl="0"/>
            <a:r>
              <a:rPr lang="en-US" sz="3000" b="1" dirty="0">
                <a:solidFill>
                  <a:srgbClr val="FFFFFF"/>
                </a:solidFill>
                <a:latin typeface="Century Schoolbook"/>
                <a:ea typeface="Century Schoolbook"/>
                <a:cs typeface="Century Schoolbook"/>
                <a:sym typeface="Century Schoolbook"/>
              </a:rPr>
              <a:t>#4 Empowerment Tips</a:t>
            </a:r>
            <a:br>
              <a:rPr lang="en-US" sz="3000" b="1" dirty="0">
                <a:solidFill>
                  <a:srgbClr val="FFFFFF"/>
                </a:solidFill>
                <a:latin typeface="Century Schoolbook"/>
                <a:ea typeface="Century Schoolbook"/>
                <a:cs typeface="Century Schoolbook"/>
                <a:sym typeface="Century Schoolbook"/>
              </a:rPr>
            </a:br>
            <a:endParaRPr lang="en-US" dirty="0"/>
          </a:p>
        </p:txBody>
      </p:sp>
      <p:sp>
        <p:nvSpPr>
          <p:cNvPr id="455" name="Google Shape;455;p77"/>
          <p:cNvSpPr txBox="1"/>
          <p:nvPr/>
        </p:nvSpPr>
        <p:spPr>
          <a:xfrm>
            <a:off x="707525" y="804275"/>
            <a:ext cx="7975200" cy="6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Talk to the student in a private setting </a:t>
            </a:r>
            <a:r>
              <a:rPr lang="en" sz="3000" dirty="0">
                <a:solidFill>
                  <a:schemeClr val="lt1"/>
                </a:solidFill>
                <a:latin typeface="Century Schoolbook"/>
                <a:ea typeface="Century Schoolbook"/>
                <a:cs typeface="Century Schoolbook"/>
                <a:sym typeface="Century Schoolbook"/>
              </a:rPr>
              <a:t> (after class or office hours)</a:t>
            </a:r>
            <a:r>
              <a:rPr lang="en" sz="3000" dirty="0">
                <a:solidFill>
                  <a:srgbClr val="FFFFFF"/>
                </a:solidFill>
                <a:latin typeface="Century Schoolbook"/>
                <a:ea typeface="Century Schoolbook"/>
                <a:cs typeface="Century Schoolbook"/>
                <a:sym typeface="Century Schoolbook"/>
              </a:rPr>
              <a:t> and avoid asking personal questions about their disability</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chemeClr val="lt1"/>
                </a:solidFill>
                <a:latin typeface="Century Schoolbook"/>
                <a:ea typeface="Century Schoolbook"/>
                <a:cs typeface="Century Schoolbook"/>
                <a:sym typeface="Century Schoolbook"/>
              </a:rPr>
              <a:t>Review important dates/exams with the student and contact SDS if questions arise</a:t>
            </a: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Clr>
                <a:schemeClr val="dk1"/>
              </a:buClr>
              <a:buSzPts val="1100"/>
              <a:buFont typeface="Arial"/>
              <a:buNone/>
            </a:pPr>
            <a:r>
              <a:rPr lang="en" sz="3000" dirty="0">
                <a:solidFill>
                  <a:schemeClr val="lt1"/>
                </a:solidFill>
                <a:latin typeface="Century Schoolbook"/>
                <a:ea typeface="Century Schoolbook"/>
                <a:cs typeface="Century Schoolbook"/>
                <a:sym typeface="Century Schoolbook"/>
              </a:rPr>
              <a:t>Refer students who disclose to SDS </a:t>
            </a:r>
            <a:endParaRPr sz="3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Clr>
                <a:schemeClr val="dk1"/>
              </a:buClr>
              <a:buSzPts val="1100"/>
              <a:buFont typeface="Arial"/>
              <a:buNone/>
            </a:pPr>
            <a:endParaRPr sz="1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Clr>
                <a:schemeClr val="dk1"/>
              </a:buClr>
              <a:buSzPts val="1100"/>
              <a:buFont typeface="Arial"/>
              <a:buNone/>
            </a:pPr>
            <a:r>
              <a:rPr lang="en" sz="3000" dirty="0">
                <a:solidFill>
                  <a:schemeClr val="lt1"/>
                </a:solidFill>
                <a:latin typeface="Century Schoolbook"/>
                <a:ea typeface="Century Schoolbook"/>
                <a:cs typeface="Century Schoolbook"/>
                <a:sym typeface="Century Schoolbook"/>
              </a:rPr>
              <a:t>Check for SDS emails with important info </a:t>
            </a:r>
            <a:endParaRPr sz="3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Clr>
                <a:schemeClr val="dk1"/>
              </a:buClr>
              <a:buSzPts val="1100"/>
              <a:buFont typeface="Arial"/>
              <a:buNone/>
            </a:pPr>
            <a:endParaRPr sz="3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Clr>
                <a:schemeClr val="dk1"/>
              </a:buClr>
              <a:buSzPts val="1100"/>
              <a:buFont typeface="Arial"/>
              <a:buNone/>
            </a:pPr>
            <a:endParaRPr sz="3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Clr>
                <a:schemeClr val="dk1"/>
              </a:buClr>
              <a:buSzPts val="1100"/>
              <a:buFont typeface="Arial"/>
              <a:buNone/>
            </a:pPr>
            <a:endParaRPr sz="1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Clr>
                <a:schemeClr val="dk1"/>
              </a:buClr>
              <a:buSzPts val="1100"/>
              <a:buFont typeface="Arial"/>
              <a:buNone/>
            </a:pPr>
            <a:endParaRPr sz="3000" dirty="0">
              <a:solidFill>
                <a:schemeClr val="lt1"/>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459"/>
        <p:cNvGrpSpPr/>
        <p:nvPr/>
      </p:nvGrpSpPr>
      <p:grpSpPr>
        <a:xfrm>
          <a:off x="0" y="0"/>
          <a:ext cx="0" cy="0"/>
          <a:chOff x="0" y="0"/>
          <a:chExt cx="0" cy="0"/>
        </a:xfrm>
      </p:grpSpPr>
      <p:sp>
        <p:nvSpPr>
          <p:cNvPr id="460" name="Google Shape;460;p78">
            <a:extLst>
              <a:ext uri="{C183D7F6-B498-43B3-948B-1728B52AA6E4}">
                <adec:decorative xmlns="" xmlns:adec="http://schemas.microsoft.com/office/drawing/2017/decorative" val="1"/>
              </a:ext>
            </a:extLst>
          </p:cNvPr>
          <p:cNvSpPr/>
          <p:nvPr/>
        </p:nvSpPr>
        <p:spPr>
          <a:xfrm>
            <a:off x="124375" y="689025"/>
            <a:ext cx="8927820" cy="365104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DE19E731-431B-0244-AE90-FBD7EEFEE021}"/>
              </a:ext>
            </a:extLst>
          </p:cNvPr>
          <p:cNvSpPr>
            <a:spLocks noGrp="1"/>
          </p:cNvSpPr>
          <p:nvPr>
            <p:ph type="ctrTitle"/>
          </p:nvPr>
        </p:nvSpPr>
        <p:spPr>
          <a:xfrm>
            <a:off x="124375" y="1221549"/>
            <a:ext cx="8520600" cy="2052600"/>
          </a:xfrm>
        </p:spPr>
        <p:txBody>
          <a:bodyPr/>
          <a:lstStyle/>
          <a:p>
            <a:pPr lvl="0"/>
            <a:r>
              <a:rPr lang="en-US" sz="4200" b="1" dirty="0">
                <a:solidFill>
                  <a:srgbClr val="000000"/>
                </a:solidFill>
                <a:latin typeface="Century Schoolbook"/>
                <a:ea typeface="Century Schoolbook"/>
                <a:cs typeface="Century Schoolbook"/>
                <a:sym typeface="Century Schoolbook"/>
              </a:rPr>
              <a:t>Accessible Syllabus</a:t>
            </a:r>
            <a:br>
              <a:rPr lang="en-US" sz="4200" b="1" dirty="0">
                <a:solidFill>
                  <a:srgbClr val="000000"/>
                </a:solidFill>
                <a:latin typeface="Century Schoolbook"/>
                <a:ea typeface="Century Schoolbook"/>
                <a:cs typeface="Century Schoolbook"/>
                <a:sym typeface="Century Schoolbook"/>
              </a:rPr>
            </a:br>
            <a:endParaRPr lang="en-US" sz="4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465"/>
        <p:cNvGrpSpPr/>
        <p:nvPr/>
      </p:nvGrpSpPr>
      <p:grpSpPr>
        <a:xfrm>
          <a:off x="0" y="0"/>
          <a:ext cx="0" cy="0"/>
          <a:chOff x="0" y="0"/>
          <a:chExt cx="0" cy="0"/>
        </a:xfrm>
      </p:grpSpPr>
      <p:sp>
        <p:nvSpPr>
          <p:cNvPr id="2" name="Title 1">
            <a:extLst>
              <a:ext uri="{FF2B5EF4-FFF2-40B4-BE49-F238E27FC236}">
                <a16:creationId xmlns:a16="http://schemas.microsoft.com/office/drawing/2014/main" id="{211D11DE-AE05-F54A-8B85-4B1656F89C66}"/>
              </a:ext>
            </a:extLst>
          </p:cNvPr>
          <p:cNvSpPr>
            <a:spLocks noGrp="1"/>
          </p:cNvSpPr>
          <p:nvPr>
            <p:ph type="ctrTitle"/>
          </p:nvPr>
        </p:nvSpPr>
        <p:spPr>
          <a:xfrm>
            <a:off x="459025" y="293924"/>
            <a:ext cx="8520600" cy="1392625"/>
          </a:xfrm>
        </p:spPr>
        <p:txBody>
          <a:bodyPr/>
          <a:lstStyle/>
          <a:p>
            <a:pPr lvl="0"/>
            <a:r>
              <a:rPr lang="en-US" sz="4200" b="1" dirty="0">
                <a:solidFill>
                  <a:srgbClr val="FFFFFF"/>
                </a:solidFill>
                <a:latin typeface="Century Schoolbook"/>
                <a:ea typeface="Century Schoolbook"/>
                <a:cs typeface="Century Schoolbook"/>
                <a:sym typeface="Century Schoolbook"/>
              </a:rPr>
              <a:t>Syllabus and Course Material</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466" name="Google Shape;466;p79"/>
          <p:cNvSpPr txBox="1"/>
          <p:nvPr/>
        </p:nvSpPr>
        <p:spPr>
          <a:xfrm>
            <a:off x="1194575" y="873387"/>
            <a:ext cx="7490400" cy="91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b="1"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Students have a tendency to lose course materials</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Posting materials to Moodle can help students who have a hard time with organization </a:t>
            </a:r>
            <a:endParaRPr sz="16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endParaRPr>
          </a:p>
          <a:p>
            <a:pPr marL="0" lvl="0" indent="0" algn="l" rtl="0">
              <a:spcBef>
                <a:spcPts val="0"/>
              </a:spcBef>
              <a:spcAft>
                <a:spcPts val="0"/>
              </a:spcAft>
              <a:buNone/>
            </a:pPr>
            <a:endParaRPr sz="3000" dirty="0">
              <a:solidFill>
                <a:srgbClr val="FFFFF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470"/>
        <p:cNvGrpSpPr/>
        <p:nvPr/>
      </p:nvGrpSpPr>
      <p:grpSpPr>
        <a:xfrm>
          <a:off x="0" y="0"/>
          <a:ext cx="0" cy="0"/>
          <a:chOff x="0" y="0"/>
          <a:chExt cx="0" cy="0"/>
        </a:xfrm>
      </p:grpSpPr>
      <p:sp>
        <p:nvSpPr>
          <p:cNvPr id="2" name="Title 1">
            <a:extLst>
              <a:ext uri="{FF2B5EF4-FFF2-40B4-BE49-F238E27FC236}">
                <a16:creationId xmlns:a16="http://schemas.microsoft.com/office/drawing/2014/main" id="{4525D49E-0FEB-5346-80E6-B9CF78DE06FB}"/>
              </a:ext>
            </a:extLst>
          </p:cNvPr>
          <p:cNvSpPr>
            <a:spLocks noGrp="1"/>
          </p:cNvSpPr>
          <p:nvPr>
            <p:ph type="ctrTitle"/>
          </p:nvPr>
        </p:nvSpPr>
        <p:spPr>
          <a:xfrm>
            <a:off x="311700" y="-327800"/>
            <a:ext cx="8520600" cy="2052600"/>
          </a:xfrm>
        </p:spPr>
        <p:txBody>
          <a:bodyPr/>
          <a:lstStyle/>
          <a:p>
            <a:pPr lvl="0"/>
            <a:r>
              <a:rPr lang="en-US" sz="4200" b="1" dirty="0">
                <a:solidFill>
                  <a:srgbClr val="FFFFFF"/>
                </a:solidFill>
                <a:latin typeface="Century Schoolbook"/>
                <a:ea typeface="Century Schoolbook"/>
                <a:cs typeface="Century Schoolbook"/>
                <a:sym typeface="Century Schoolbook"/>
              </a:rPr>
              <a:t>Important Dates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471" name="Google Shape;471;p80"/>
          <p:cNvSpPr txBox="1"/>
          <p:nvPr/>
        </p:nvSpPr>
        <p:spPr>
          <a:xfrm>
            <a:off x="1181875" y="753825"/>
            <a:ext cx="7490400" cy="9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6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Students need a way to look at important dates and deadlines quickly</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An important dates and deadlines page makes it easy for students to see when tests and projects are due</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endParaRPr>
          </a:p>
          <a:p>
            <a:pPr marL="0" lvl="0" indent="0" algn="l" rtl="0">
              <a:spcBef>
                <a:spcPts val="0"/>
              </a:spcBef>
              <a:spcAft>
                <a:spcPts val="0"/>
              </a:spcAft>
              <a:buNone/>
            </a:pPr>
            <a:endParaRPr sz="3000" dirty="0">
              <a:solidFill>
                <a:srgbClr val="FFFFF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475"/>
        <p:cNvGrpSpPr/>
        <p:nvPr/>
      </p:nvGrpSpPr>
      <p:grpSpPr>
        <a:xfrm>
          <a:off x="0" y="0"/>
          <a:ext cx="0" cy="0"/>
          <a:chOff x="0" y="0"/>
          <a:chExt cx="0" cy="0"/>
        </a:xfrm>
      </p:grpSpPr>
      <p:sp>
        <p:nvSpPr>
          <p:cNvPr id="2" name="Title 1">
            <a:extLst>
              <a:ext uri="{FF2B5EF4-FFF2-40B4-BE49-F238E27FC236}">
                <a16:creationId xmlns:a16="http://schemas.microsoft.com/office/drawing/2014/main" id="{0926601C-7C63-B341-8C85-F0683E23C221}"/>
              </a:ext>
            </a:extLst>
          </p:cNvPr>
          <p:cNvSpPr>
            <a:spLocks noGrp="1"/>
          </p:cNvSpPr>
          <p:nvPr>
            <p:ph type="ctrTitle"/>
          </p:nvPr>
        </p:nvSpPr>
        <p:spPr>
          <a:xfrm>
            <a:off x="332025" y="-208975"/>
            <a:ext cx="8520600" cy="2052600"/>
          </a:xfrm>
        </p:spPr>
        <p:txBody>
          <a:bodyPr/>
          <a:lstStyle/>
          <a:p>
            <a:pPr lvl="0"/>
            <a:r>
              <a:rPr lang="en-US" sz="4200" b="1" dirty="0">
                <a:solidFill>
                  <a:srgbClr val="FFFFFF"/>
                </a:solidFill>
                <a:latin typeface="Century Schoolbook"/>
                <a:ea typeface="Century Schoolbook"/>
                <a:cs typeface="Century Schoolbook"/>
                <a:sym typeface="Century Schoolbook"/>
              </a:rPr>
              <a:t>Important Dates Example</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476" name="Google Shape;476;p81"/>
          <p:cNvSpPr txBox="1"/>
          <p:nvPr/>
        </p:nvSpPr>
        <p:spPr>
          <a:xfrm>
            <a:off x="1321575" y="1020525"/>
            <a:ext cx="7490400" cy="9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6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Week 10: Tuesday, 11/5/19</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Lecture</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Quiz 3</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Turn in outline of final project on 11/9/19 by 5 PM</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3" name="Google Shape;483;p82">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4375" y="0"/>
            <a:ext cx="9144000" cy="5143500"/>
          </a:xfrm>
          <a:prstGeom prst="rect">
            <a:avLst/>
          </a:prstGeom>
          <a:noFill/>
          <a:ln>
            <a:noFill/>
          </a:ln>
        </p:spPr>
      </p:pic>
      <p:sp>
        <p:nvSpPr>
          <p:cNvPr id="2" name="Title 1">
            <a:extLst>
              <a:ext uri="{FF2B5EF4-FFF2-40B4-BE49-F238E27FC236}">
                <a16:creationId xmlns:a16="http://schemas.microsoft.com/office/drawing/2014/main" id="{88FFA117-6410-044F-9A86-58D5B5736E2A}"/>
              </a:ext>
            </a:extLst>
          </p:cNvPr>
          <p:cNvSpPr>
            <a:spLocks noGrp="1"/>
          </p:cNvSpPr>
          <p:nvPr>
            <p:ph type="ctrTitle"/>
          </p:nvPr>
        </p:nvSpPr>
        <p:spPr>
          <a:xfrm>
            <a:off x="386900" y="-900850"/>
            <a:ext cx="8520600" cy="2052600"/>
          </a:xfrm>
        </p:spPr>
        <p:txBody>
          <a:bodyPr/>
          <a:lstStyle/>
          <a:p>
            <a:pPr lvl="0">
              <a:buClr>
                <a:srgbClr val="000000"/>
              </a:buClr>
              <a:buSzTx/>
            </a:pPr>
            <a:r>
              <a:rPr lang="en-US" sz="4200" b="1" dirty="0">
                <a:solidFill>
                  <a:srgbClr val="FFFFFF"/>
                </a:solidFill>
                <a:latin typeface="Century Schoolbook"/>
                <a:ea typeface="Century Schoolbook"/>
                <a:cs typeface="Century Schoolbook"/>
                <a:sym typeface="Century Schoolbook"/>
              </a:rPr>
              <a:t>#5 Empowerment Idea </a:t>
            </a:r>
          </a:p>
        </p:txBody>
      </p:sp>
      <p:sp>
        <p:nvSpPr>
          <p:cNvPr id="486" name="Google Shape;486;p82"/>
          <p:cNvSpPr txBox="1"/>
          <p:nvPr/>
        </p:nvSpPr>
        <p:spPr>
          <a:xfrm>
            <a:off x="764150" y="1642225"/>
            <a:ext cx="77661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Post the syllabus and all course materials online through Moodle</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Try to include an important dates page</a:t>
            </a:r>
            <a:endParaRPr sz="3000" dirty="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3" name="Google Shape;493;p83">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4375" y="0"/>
            <a:ext cx="9144000" cy="5143500"/>
          </a:xfrm>
          <a:prstGeom prst="rect">
            <a:avLst/>
          </a:prstGeom>
          <a:noFill/>
          <a:ln>
            <a:noFill/>
          </a:ln>
        </p:spPr>
      </p:pic>
      <p:sp>
        <p:nvSpPr>
          <p:cNvPr id="2" name="Title 1">
            <a:extLst>
              <a:ext uri="{FF2B5EF4-FFF2-40B4-BE49-F238E27FC236}">
                <a16:creationId xmlns:a16="http://schemas.microsoft.com/office/drawing/2014/main" id="{EBDF9B22-5397-234D-8ABD-87BAA2354906}"/>
              </a:ext>
            </a:extLst>
          </p:cNvPr>
          <p:cNvSpPr>
            <a:spLocks noGrp="1"/>
          </p:cNvSpPr>
          <p:nvPr>
            <p:ph type="ctrTitle"/>
          </p:nvPr>
        </p:nvSpPr>
        <p:spPr>
          <a:xfrm>
            <a:off x="461275" y="-166925"/>
            <a:ext cx="8520600" cy="2052600"/>
          </a:xfrm>
        </p:spPr>
        <p:txBody>
          <a:bodyPr/>
          <a:lstStyle/>
          <a:p>
            <a:pPr lvl="0"/>
            <a:r>
              <a:rPr lang="en-US" sz="4200" b="1" dirty="0">
                <a:solidFill>
                  <a:srgbClr val="FFFFFF"/>
                </a:solidFill>
                <a:latin typeface="Century Schoolbook"/>
                <a:ea typeface="Century Schoolbook"/>
                <a:cs typeface="Century Schoolbook"/>
                <a:sym typeface="Century Schoolbook"/>
              </a:rPr>
              <a:t>#5 Empowerment Tips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496" name="Google Shape;496;p83"/>
          <p:cNvSpPr txBox="1"/>
          <p:nvPr/>
        </p:nvSpPr>
        <p:spPr>
          <a:xfrm>
            <a:off x="707525" y="1109075"/>
            <a:ext cx="7975200" cy="6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Century Schoolbook"/>
                <a:ea typeface="Century Schoolbook"/>
                <a:cs typeface="Century Schoolbook"/>
                <a:sym typeface="Century Schoolbook"/>
              </a:rPr>
              <a:t>Try to fit all the dates onto one page </a:t>
            </a:r>
            <a:endParaRPr>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a:solidFill>
                  <a:srgbClr val="FFFFFF"/>
                </a:solidFill>
                <a:latin typeface="Century Schoolbook"/>
                <a:ea typeface="Century Schoolbook"/>
                <a:cs typeface="Century Schoolbook"/>
                <a:sym typeface="Century Schoolbook"/>
              </a:rPr>
              <a:t>Mention the exact time that each assignment  is due </a:t>
            </a:r>
            <a:endParaRPr sz="300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a:solidFill>
                  <a:srgbClr val="FFFFFF"/>
                </a:solidFill>
                <a:latin typeface="Century Schoolbook"/>
                <a:ea typeface="Century Schoolbook"/>
                <a:cs typeface="Century Schoolbook"/>
                <a:sym typeface="Century Schoolbook"/>
              </a:rPr>
              <a:t>Consider making the assignments page available as a separate document </a:t>
            </a:r>
            <a:endParaRPr sz="300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265"/>
        <p:cNvGrpSpPr/>
        <p:nvPr/>
      </p:nvGrpSpPr>
      <p:grpSpPr>
        <a:xfrm>
          <a:off x="0" y="0"/>
          <a:ext cx="0" cy="0"/>
          <a:chOff x="0" y="0"/>
          <a:chExt cx="0" cy="0"/>
        </a:xfrm>
      </p:grpSpPr>
      <p:sp>
        <p:nvSpPr>
          <p:cNvPr id="266" name="Google Shape;266;p52">
            <a:extLst>
              <a:ext uri="{C183D7F6-B498-43B3-948B-1728B52AA6E4}">
                <adec:decorative xmlns="" xmlns:adec="http://schemas.microsoft.com/office/drawing/2017/decorative" val="1"/>
              </a:ext>
            </a:extLst>
          </p:cNvPr>
          <p:cNvSpPr/>
          <p:nvPr/>
        </p:nvSpPr>
        <p:spPr>
          <a:xfrm>
            <a:off x="124375" y="689025"/>
            <a:ext cx="8927820" cy="365104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itle 3">
            <a:extLst>
              <a:ext uri="{FF2B5EF4-FFF2-40B4-BE49-F238E27FC236}">
                <a16:creationId xmlns:a16="http://schemas.microsoft.com/office/drawing/2014/main" id="{F89C0B07-1782-4C4B-B49E-CAB6A0E7B7F1}"/>
              </a:ext>
            </a:extLst>
          </p:cNvPr>
          <p:cNvSpPr>
            <a:spLocks noGrp="1"/>
          </p:cNvSpPr>
          <p:nvPr>
            <p:ph type="ctrTitle"/>
          </p:nvPr>
        </p:nvSpPr>
        <p:spPr>
          <a:xfrm>
            <a:off x="311700" y="1151750"/>
            <a:ext cx="8520600" cy="2052600"/>
          </a:xfrm>
        </p:spPr>
        <p:txBody>
          <a:bodyPr/>
          <a:lstStyle/>
          <a:p>
            <a:r>
              <a:rPr lang="en-US" sz="4200" b="1" dirty="0">
                <a:solidFill>
                  <a:srgbClr val="000000"/>
                </a:solidFill>
                <a:latin typeface="Century Schoolbook"/>
                <a:ea typeface="Century Schoolbook"/>
                <a:cs typeface="Century Schoolbook"/>
                <a:sym typeface="Century Schoolbook"/>
              </a:rPr>
              <a:t>Disability Awareness</a:t>
            </a:r>
            <a:br>
              <a:rPr lang="en-US" sz="4200" b="1" dirty="0">
                <a:solidFill>
                  <a:srgbClr val="000000"/>
                </a:solidFill>
                <a:latin typeface="Century Schoolbook"/>
                <a:ea typeface="Century Schoolbook"/>
                <a:cs typeface="Century Schoolbook"/>
                <a:sym typeface="Century Schoolbook"/>
              </a:rPr>
            </a:br>
            <a:endParaRPr lang="en-US" sz="4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686"/>
        <p:cNvGrpSpPr/>
        <p:nvPr/>
      </p:nvGrpSpPr>
      <p:grpSpPr>
        <a:xfrm>
          <a:off x="0" y="0"/>
          <a:ext cx="0" cy="0"/>
          <a:chOff x="0" y="0"/>
          <a:chExt cx="0" cy="0"/>
        </a:xfrm>
      </p:grpSpPr>
      <p:sp>
        <p:nvSpPr>
          <p:cNvPr id="687" name="Google Shape;687;p110">
            <a:extLst>
              <a:ext uri="{C183D7F6-B498-43B3-948B-1728B52AA6E4}">
                <adec:decorative xmlns="" xmlns:adec="http://schemas.microsoft.com/office/drawing/2017/decorative" val="1"/>
              </a:ext>
            </a:extLst>
          </p:cNvPr>
          <p:cNvSpPr/>
          <p:nvPr/>
        </p:nvSpPr>
        <p:spPr>
          <a:xfrm>
            <a:off x="124375" y="689025"/>
            <a:ext cx="8927820" cy="365104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2ED54A2D-1EAD-9247-8511-CE778B067A1A}"/>
              </a:ext>
            </a:extLst>
          </p:cNvPr>
          <p:cNvSpPr>
            <a:spLocks noGrp="1"/>
          </p:cNvSpPr>
          <p:nvPr>
            <p:ph type="ctrTitle"/>
          </p:nvPr>
        </p:nvSpPr>
        <p:spPr>
          <a:xfrm>
            <a:off x="327985" y="896975"/>
            <a:ext cx="8520600" cy="2052600"/>
          </a:xfrm>
        </p:spPr>
        <p:txBody>
          <a:bodyPr/>
          <a:lstStyle/>
          <a:p>
            <a:r>
              <a:rPr lang="en" sz="4200" b="1" dirty="0">
                <a:solidFill>
                  <a:srgbClr val="000000"/>
                </a:solidFill>
                <a:latin typeface="Century Schoolbook"/>
                <a:ea typeface="Century Schoolbook"/>
                <a:cs typeface="Century Schoolbook"/>
                <a:sym typeface="Century Schoolbook"/>
              </a:rPr>
              <a:t>Emails</a:t>
            </a:r>
            <a:endParaRPr lang="en-US" sz="4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692"/>
        <p:cNvGrpSpPr/>
        <p:nvPr/>
      </p:nvGrpSpPr>
      <p:grpSpPr>
        <a:xfrm>
          <a:off x="0" y="0"/>
          <a:ext cx="0" cy="0"/>
          <a:chOff x="0" y="0"/>
          <a:chExt cx="0" cy="0"/>
        </a:xfrm>
      </p:grpSpPr>
      <p:sp>
        <p:nvSpPr>
          <p:cNvPr id="2" name="Title 1">
            <a:extLst>
              <a:ext uri="{FF2B5EF4-FFF2-40B4-BE49-F238E27FC236}">
                <a16:creationId xmlns:a16="http://schemas.microsoft.com/office/drawing/2014/main" id="{BE76FDCD-9819-D143-8F44-05459A0BA7FD}"/>
              </a:ext>
            </a:extLst>
          </p:cNvPr>
          <p:cNvSpPr>
            <a:spLocks noGrp="1"/>
          </p:cNvSpPr>
          <p:nvPr>
            <p:ph type="ctrTitle"/>
          </p:nvPr>
        </p:nvSpPr>
        <p:spPr>
          <a:xfrm>
            <a:off x="623400" y="-1305700"/>
            <a:ext cx="8520600" cy="2052600"/>
          </a:xfrm>
        </p:spPr>
        <p:txBody>
          <a:bodyPr/>
          <a:lstStyle/>
          <a:p>
            <a:r>
              <a:rPr lang="en" sz="4200" b="1" dirty="0">
                <a:solidFill>
                  <a:srgbClr val="FFFFFF"/>
                </a:solidFill>
                <a:latin typeface="Century Schoolbook"/>
                <a:ea typeface="Century Schoolbook"/>
                <a:cs typeface="Century Schoolbook"/>
                <a:sym typeface="Century Schoolbook"/>
              </a:rPr>
              <a:t>Campus Emails</a:t>
            </a:r>
            <a:endParaRPr lang="en-US" sz="4200" dirty="0"/>
          </a:p>
        </p:txBody>
      </p:sp>
      <p:sp>
        <p:nvSpPr>
          <p:cNvPr id="693" name="Google Shape;693;p111"/>
          <p:cNvSpPr txBox="1"/>
          <p:nvPr/>
        </p:nvSpPr>
        <p:spPr>
          <a:xfrm>
            <a:off x="1194575" y="156925"/>
            <a:ext cx="7490400" cy="91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b="1"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6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Sending emails and class communication with text embedded in the message</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6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Images cannot be read by screen readers</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6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Sending both images and text provides two different ways for people to access information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endParaRPr>
          </a:p>
          <a:p>
            <a:pPr marL="0" lvl="0" indent="0" algn="l" rtl="0">
              <a:spcBef>
                <a:spcPts val="0"/>
              </a:spcBef>
              <a:spcAft>
                <a:spcPts val="0"/>
              </a:spcAft>
              <a:buNone/>
            </a:pPr>
            <a:endParaRPr sz="3000" dirty="0">
              <a:solidFill>
                <a:srgbClr val="FFFFFF"/>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697"/>
        <p:cNvGrpSpPr/>
        <p:nvPr/>
      </p:nvGrpSpPr>
      <p:grpSpPr>
        <a:xfrm>
          <a:off x="0" y="0"/>
          <a:ext cx="0" cy="0"/>
          <a:chOff x="0" y="0"/>
          <a:chExt cx="0" cy="0"/>
        </a:xfrm>
      </p:grpSpPr>
      <p:sp>
        <p:nvSpPr>
          <p:cNvPr id="2" name="Title 1">
            <a:extLst>
              <a:ext uri="{FF2B5EF4-FFF2-40B4-BE49-F238E27FC236}">
                <a16:creationId xmlns:a16="http://schemas.microsoft.com/office/drawing/2014/main" id="{D2D67E66-C86C-0140-AC15-316D65513D04}"/>
              </a:ext>
            </a:extLst>
          </p:cNvPr>
          <p:cNvSpPr>
            <a:spLocks noGrp="1"/>
          </p:cNvSpPr>
          <p:nvPr>
            <p:ph type="ctrTitle"/>
          </p:nvPr>
        </p:nvSpPr>
        <p:spPr>
          <a:xfrm>
            <a:off x="476800" y="-677825"/>
            <a:ext cx="8520600" cy="2052600"/>
          </a:xfrm>
        </p:spPr>
        <p:txBody>
          <a:bodyPr/>
          <a:lstStyle/>
          <a:p>
            <a:pPr lvl="0"/>
            <a:r>
              <a:rPr lang="en-US" sz="4200" b="1" dirty="0">
                <a:solidFill>
                  <a:srgbClr val="FFFFFF"/>
                </a:solidFill>
                <a:latin typeface="Century Schoolbook"/>
                <a:ea typeface="Century Schoolbook"/>
                <a:cs typeface="Century Schoolbook"/>
                <a:sym typeface="Century Schoolbook"/>
              </a:rPr>
              <a:t>Email Image</a:t>
            </a:r>
            <a:br>
              <a:rPr lang="en-US" sz="4200" b="1" dirty="0">
                <a:solidFill>
                  <a:srgbClr val="FFFFFF"/>
                </a:solidFill>
                <a:latin typeface="Century Schoolbook"/>
                <a:ea typeface="Century Schoolbook"/>
                <a:cs typeface="Century Schoolbook"/>
                <a:sym typeface="Century Schoolbook"/>
              </a:rPr>
            </a:br>
            <a:endParaRPr lang="en-US" sz="4200" dirty="0"/>
          </a:p>
        </p:txBody>
      </p:sp>
      <p:pic>
        <p:nvPicPr>
          <p:cNvPr id="699" name="Google Shape;699;p112" descr="Inaccessible invitation to De La Salle Week"/>
          <p:cNvPicPr preferRelativeResize="0"/>
          <p:nvPr/>
        </p:nvPicPr>
        <p:blipFill>
          <a:blip r:embed="rId3">
            <a:alphaModFix/>
          </a:blip>
          <a:stretch>
            <a:fillRect/>
          </a:stretch>
        </p:blipFill>
        <p:spPr>
          <a:xfrm>
            <a:off x="1447601" y="698823"/>
            <a:ext cx="5943800" cy="4431977"/>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703"/>
        <p:cNvGrpSpPr/>
        <p:nvPr/>
      </p:nvGrpSpPr>
      <p:grpSpPr>
        <a:xfrm>
          <a:off x="0" y="0"/>
          <a:ext cx="0" cy="0"/>
          <a:chOff x="0" y="0"/>
          <a:chExt cx="0" cy="0"/>
        </a:xfrm>
      </p:grpSpPr>
      <p:sp>
        <p:nvSpPr>
          <p:cNvPr id="2" name="Title 1">
            <a:extLst>
              <a:ext uri="{FF2B5EF4-FFF2-40B4-BE49-F238E27FC236}">
                <a16:creationId xmlns:a16="http://schemas.microsoft.com/office/drawing/2014/main" id="{DAD12459-54CA-EB42-93BF-88A6D570DCDB}"/>
              </a:ext>
            </a:extLst>
          </p:cNvPr>
          <p:cNvSpPr>
            <a:spLocks noGrp="1"/>
          </p:cNvSpPr>
          <p:nvPr>
            <p:ph type="ctrTitle"/>
          </p:nvPr>
        </p:nvSpPr>
        <p:spPr>
          <a:xfrm>
            <a:off x="374675" y="-680025"/>
            <a:ext cx="8520600" cy="2052600"/>
          </a:xfrm>
        </p:spPr>
        <p:txBody>
          <a:bodyPr/>
          <a:lstStyle/>
          <a:p>
            <a:pPr lvl="0"/>
            <a:r>
              <a:rPr lang="en-US" sz="4200" b="1" dirty="0">
                <a:solidFill>
                  <a:srgbClr val="FFFFFF"/>
                </a:solidFill>
                <a:latin typeface="Century Schoolbook"/>
                <a:ea typeface="Century Schoolbook"/>
                <a:cs typeface="Century Schoolbook"/>
                <a:sym typeface="Century Schoolbook"/>
              </a:rPr>
              <a:t>Email Text</a:t>
            </a:r>
            <a:br>
              <a:rPr lang="en-US" sz="4200" b="1" dirty="0">
                <a:solidFill>
                  <a:srgbClr val="FFFFFF"/>
                </a:solidFill>
                <a:latin typeface="Century Schoolbook"/>
                <a:ea typeface="Century Schoolbook"/>
                <a:cs typeface="Century Schoolbook"/>
                <a:sym typeface="Century Schoolbook"/>
              </a:rPr>
            </a:br>
            <a:endParaRPr lang="en-US" sz="4200" dirty="0"/>
          </a:p>
        </p:txBody>
      </p:sp>
      <p:pic>
        <p:nvPicPr>
          <p:cNvPr id="705" name="Google Shape;705;p113" descr="Inaccessible invitation for De La Salle Week&#10;"/>
          <p:cNvPicPr preferRelativeResize="0"/>
          <p:nvPr/>
        </p:nvPicPr>
        <p:blipFill>
          <a:blip r:embed="rId3">
            <a:alphaModFix/>
          </a:blip>
          <a:stretch>
            <a:fillRect/>
          </a:stretch>
        </p:blipFill>
        <p:spPr>
          <a:xfrm>
            <a:off x="113550" y="684850"/>
            <a:ext cx="4872901" cy="3654675"/>
          </a:xfrm>
          <a:prstGeom prst="rect">
            <a:avLst/>
          </a:prstGeom>
          <a:noFill/>
          <a:ln>
            <a:noFill/>
          </a:ln>
        </p:spPr>
      </p:pic>
      <p:sp>
        <p:nvSpPr>
          <p:cNvPr id="706" name="Google Shape;706;p113"/>
          <p:cNvSpPr txBox="1"/>
          <p:nvPr/>
        </p:nvSpPr>
        <p:spPr>
          <a:xfrm>
            <a:off x="5087475" y="619225"/>
            <a:ext cx="40020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De La Salle Week: Meet the Brothers event takes place Friday, April 27th 8:30-9:30am</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Chat with the brothers over breakfast in Fenlon Hall</a:t>
            </a:r>
            <a:endParaRPr sz="3000" dirty="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pic>
        <p:nvPicPr>
          <p:cNvPr id="713" name="Google Shape;713;p114">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4375" y="0"/>
            <a:ext cx="9144000" cy="5143500"/>
          </a:xfrm>
          <a:prstGeom prst="rect">
            <a:avLst/>
          </a:prstGeom>
          <a:noFill/>
          <a:ln>
            <a:noFill/>
          </a:ln>
        </p:spPr>
      </p:pic>
      <p:sp>
        <p:nvSpPr>
          <p:cNvPr id="2" name="Title 1">
            <a:extLst>
              <a:ext uri="{FF2B5EF4-FFF2-40B4-BE49-F238E27FC236}">
                <a16:creationId xmlns:a16="http://schemas.microsoft.com/office/drawing/2014/main" id="{670871B6-2270-F346-A10F-30DEED83F3BD}"/>
              </a:ext>
            </a:extLst>
          </p:cNvPr>
          <p:cNvSpPr>
            <a:spLocks noGrp="1"/>
          </p:cNvSpPr>
          <p:nvPr>
            <p:ph type="ctrTitle"/>
          </p:nvPr>
        </p:nvSpPr>
        <p:spPr>
          <a:xfrm>
            <a:off x="366075" y="0"/>
            <a:ext cx="8520600" cy="2052600"/>
          </a:xfrm>
        </p:spPr>
        <p:txBody>
          <a:bodyPr/>
          <a:lstStyle/>
          <a:p>
            <a:pPr lvl="0"/>
            <a:r>
              <a:rPr lang="en-US" sz="4200" b="1" dirty="0">
                <a:solidFill>
                  <a:srgbClr val="FFFFFF"/>
                </a:solidFill>
                <a:latin typeface="Century Schoolbook"/>
                <a:ea typeface="Century Schoolbook"/>
                <a:cs typeface="Century Schoolbook"/>
                <a:sym typeface="Century Schoolbook"/>
              </a:rPr>
              <a:t>#6 Empowerment Idea</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716" name="Google Shape;716;p114"/>
          <p:cNvSpPr txBox="1"/>
          <p:nvPr/>
        </p:nvSpPr>
        <p:spPr>
          <a:xfrm>
            <a:off x="1573500" y="1971400"/>
            <a:ext cx="81273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Century Schoolbook"/>
                <a:ea typeface="Century Schoolbook"/>
                <a:cs typeface="Century Schoolbook"/>
                <a:sym typeface="Century Schoolbook"/>
              </a:rPr>
              <a:t>Send all emails with text to explain </a:t>
            </a:r>
            <a:endParaRPr sz="300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a:solidFill>
                  <a:srgbClr val="FFFFFF"/>
                </a:solidFill>
                <a:latin typeface="Century Schoolbook"/>
                <a:ea typeface="Century Schoolbook"/>
                <a:cs typeface="Century Schoolbook"/>
                <a:sym typeface="Century Schoolbook"/>
              </a:rPr>
              <a:t>any images that are attached </a:t>
            </a:r>
            <a:endParaRPr sz="300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3" name="Google Shape;723;p115">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4375" y="0"/>
            <a:ext cx="9144000" cy="5143500"/>
          </a:xfrm>
          <a:prstGeom prst="rect">
            <a:avLst/>
          </a:prstGeom>
          <a:noFill/>
          <a:ln>
            <a:noFill/>
          </a:ln>
        </p:spPr>
      </p:pic>
      <p:sp>
        <p:nvSpPr>
          <p:cNvPr id="2" name="Title 1">
            <a:extLst>
              <a:ext uri="{FF2B5EF4-FFF2-40B4-BE49-F238E27FC236}">
                <a16:creationId xmlns:a16="http://schemas.microsoft.com/office/drawing/2014/main" id="{14CA70AC-9E87-C848-8E88-B7B72DADCFBE}"/>
              </a:ext>
            </a:extLst>
          </p:cNvPr>
          <p:cNvSpPr>
            <a:spLocks noGrp="1"/>
          </p:cNvSpPr>
          <p:nvPr>
            <p:ph type="ctrTitle"/>
          </p:nvPr>
        </p:nvSpPr>
        <p:spPr>
          <a:xfrm>
            <a:off x="366075" y="-188475"/>
            <a:ext cx="8520600" cy="2052600"/>
          </a:xfrm>
        </p:spPr>
        <p:txBody>
          <a:bodyPr/>
          <a:lstStyle/>
          <a:p>
            <a:pPr lvl="0"/>
            <a:r>
              <a:rPr lang="en-US" sz="4200" b="1" dirty="0">
                <a:solidFill>
                  <a:srgbClr val="FFFFFF"/>
                </a:solidFill>
                <a:latin typeface="Century Schoolbook"/>
                <a:ea typeface="Century Schoolbook"/>
                <a:cs typeface="Century Schoolbook"/>
                <a:sym typeface="Century Schoolbook"/>
              </a:rPr>
              <a:t>#6 Empowerment Tips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726" name="Google Shape;726;p115"/>
          <p:cNvSpPr txBox="1"/>
          <p:nvPr/>
        </p:nvSpPr>
        <p:spPr>
          <a:xfrm>
            <a:off x="707525" y="1109075"/>
            <a:ext cx="7975200" cy="6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Century Schoolbook"/>
                <a:ea typeface="Century Schoolbook"/>
                <a:cs typeface="Century Schoolbook"/>
                <a:sym typeface="Century Schoolbook"/>
              </a:rPr>
              <a:t>Type short summary of important information included in the image</a:t>
            </a:r>
            <a:endParaRPr sz="300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a:solidFill>
                  <a:srgbClr val="FFFFFF"/>
                </a:solidFill>
                <a:latin typeface="Century Schoolbook"/>
                <a:ea typeface="Century Schoolbook"/>
                <a:cs typeface="Century Schoolbook"/>
                <a:sym typeface="Century Schoolbook"/>
              </a:rPr>
              <a:t>Try to use PDFs over JPEGs with text that is clear and easy to read</a:t>
            </a:r>
            <a:endParaRPr sz="300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a:solidFill>
                  <a:srgbClr val="FFFFFF"/>
                </a:solidFill>
                <a:latin typeface="Century Schoolbook"/>
                <a:ea typeface="Century Schoolbook"/>
                <a:cs typeface="Century Schoolbook"/>
                <a:sym typeface="Century Schoolbook"/>
              </a:rPr>
              <a:t>Describe a link don’t just say Click Here</a:t>
            </a:r>
            <a:endParaRPr sz="300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500"/>
        <p:cNvGrpSpPr/>
        <p:nvPr/>
      </p:nvGrpSpPr>
      <p:grpSpPr>
        <a:xfrm>
          <a:off x="0" y="0"/>
          <a:ext cx="0" cy="0"/>
          <a:chOff x="0" y="0"/>
          <a:chExt cx="0" cy="0"/>
        </a:xfrm>
      </p:grpSpPr>
      <p:sp>
        <p:nvSpPr>
          <p:cNvPr id="501" name="Google Shape;501;p84">
            <a:extLst>
              <a:ext uri="{C183D7F6-B498-43B3-948B-1728B52AA6E4}">
                <adec:decorative xmlns="" xmlns:adec="http://schemas.microsoft.com/office/drawing/2017/decorative" val="1"/>
              </a:ext>
            </a:extLst>
          </p:cNvPr>
          <p:cNvSpPr/>
          <p:nvPr/>
        </p:nvSpPr>
        <p:spPr>
          <a:xfrm>
            <a:off x="124375" y="689025"/>
            <a:ext cx="8927820" cy="365104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313CB56B-0E7A-3341-BC52-948F500198AD}"/>
              </a:ext>
            </a:extLst>
          </p:cNvPr>
          <p:cNvSpPr>
            <a:spLocks noGrp="1"/>
          </p:cNvSpPr>
          <p:nvPr>
            <p:ph type="ctrTitle"/>
          </p:nvPr>
        </p:nvSpPr>
        <p:spPr>
          <a:xfrm>
            <a:off x="311700" y="1488249"/>
            <a:ext cx="8520600" cy="2052600"/>
          </a:xfrm>
        </p:spPr>
        <p:txBody>
          <a:bodyPr/>
          <a:lstStyle/>
          <a:p>
            <a:pPr lvl="0"/>
            <a:r>
              <a:rPr lang="en-US" sz="4200" b="1" dirty="0">
                <a:solidFill>
                  <a:srgbClr val="000000"/>
                </a:solidFill>
                <a:latin typeface="Century Schoolbook"/>
                <a:ea typeface="Century Schoolbook"/>
                <a:cs typeface="Century Schoolbook"/>
                <a:sym typeface="Century Schoolbook"/>
              </a:rPr>
              <a:t>Captioning</a:t>
            </a:r>
            <a:br>
              <a:rPr lang="en-US" sz="4200" b="1" dirty="0">
                <a:solidFill>
                  <a:srgbClr val="000000"/>
                </a:solidFill>
                <a:latin typeface="Century Schoolbook"/>
                <a:ea typeface="Century Schoolbook"/>
                <a:cs typeface="Century Schoolbook"/>
                <a:sym typeface="Century Schoolbook"/>
              </a:rPr>
            </a:br>
            <a:endParaRPr lang="en-US" sz="4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506"/>
        <p:cNvGrpSpPr/>
        <p:nvPr/>
      </p:nvGrpSpPr>
      <p:grpSpPr>
        <a:xfrm>
          <a:off x="0" y="0"/>
          <a:ext cx="0" cy="0"/>
          <a:chOff x="0" y="0"/>
          <a:chExt cx="0" cy="0"/>
        </a:xfrm>
      </p:grpSpPr>
      <p:sp>
        <p:nvSpPr>
          <p:cNvPr id="2" name="Title 1">
            <a:extLst>
              <a:ext uri="{FF2B5EF4-FFF2-40B4-BE49-F238E27FC236}">
                <a16:creationId xmlns:a16="http://schemas.microsoft.com/office/drawing/2014/main" id="{30D6906C-7AFD-FC48-929F-C4C830CC0FC8}"/>
              </a:ext>
            </a:extLst>
          </p:cNvPr>
          <p:cNvSpPr>
            <a:spLocks noGrp="1"/>
          </p:cNvSpPr>
          <p:nvPr>
            <p:ph type="ctrTitle"/>
          </p:nvPr>
        </p:nvSpPr>
        <p:spPr>
          <a:xfrm>
            <a:off x="311700" y="-1026300"/>
            <a:ext cx="8520600" cy="2052600"/>
          </a:xfrm>
        </p:spPr>
        <p:txBody>
          <a:bodyPr/>
          <a:lstStyle/>
          <a:p>
            <a:r>
              <a:rPr lang="en-US" sz="4200" b="1" dirty="0">
                <a:solidFill>
                  <a:schemeClr val="bg1"/>
                </a:solidFill>
                <a:latin typeface="Century Schoolbook" panose="02040604050505020304" pitchFamily="18" charset="0"/>
              </a:rPr>
              <a:t>Pacer Center</a:t>
            </a:r>
          </a:p>
        </p:txBody>
      </p:sp>
      <p:sp>
        <p:nvSpPr>
          <p:cNvPr id="508" name="Google Shape;508;p85"/>
          <p:cNvSpPr txBox="1"/>
          <p:nvPr/>
        </p:nvSpPr>
        <p:spPr>
          <a:xfrm>
            <a:off x="311700" y="1026300"/>
            <a:ext cx="9144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dirty="0">
                <a:solidFill>
                  <a:srgbClr val="FFFFFF"/>
                </a:solidFill>
                <a:latin typeface="Century Schoolbook"/>
                <a:ea typeface="Century Schoolbook"/>
                <a:cs typeface="Century Schoolbook"/>
                <a:sym typeface="Century Schoolbook"/>
              </a:rPr>
              <a:t>“The most challenging aspect of modifying classroom policies or practices for students with disabilities is that it requires thought and some prior preparation.”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512"/>
        <p:cNvGrpSpPr/>
        <p:nvPr/>
      </p:nvGrpSpPr>
      <p:grpSpPr>
        <a:xfrm>
          <a:off x="0" y="0"/>
          <a:ext cx="0" cy="0"/>
          <a:chOff x="0" y="0"/>
          <a:chExt cx="0" cy="0"/>
        </a:xfrm>
      </p:grpSpPr>
      <p:graphicFrame>
        <p:nvGraphicFramePr>
          <p:cNvPr id="514" name="Google Shape;514;p86" descr="Accommodation vs Universal Design" title="Accommodation vs Universal Design"/>
          <p:cNvGraphicFramePr/>
          <p:nvPr>
            <p:extLst>
              <p:ext uri="{D42A27DB-BD31-4B8C-83A1-F6EECF244321}">
                <p14:modId xmlns:p14="http://schemas.microsoft.com/office/powerpoint/2010/main" val="2583401303"/>
              </p:ext>
            </p:extLst>
          </p:nvPr>
        </p:nvGraphicFramePr>
        <p:xfrm>
          <a:off x="495300" y="614350"/>
          <a:ext cx="8153400" cy="4177940"/>
        </p:xfrm>
        <a:graphic>
          <a:graphicData uri="http://schemas.openxmlformats.org/drawingml/2006/table">
            <a:tbl>
              <a:tblPr firstRow="1" bandRow="1">
                <a:noFill/>
                <a:tableStyleId>{81055DF3-1C21-482F-8459-06B8B8CC05A6}</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471200">
                <a:tc>
                  <a:txBody>
                    <a:bodyPr/>
                    <a:lstStyle/>
                    <a:p>
                      <a:pPr marL="0" marR="0" lvl="0" indent="0" algn="ctr" rtl="0">
                        <a:spcBef>
                          <a:spcPts val="0"/>
                        </a:spcBef>
                        <a:spcAft>
                          <a:spcPts val="0"/>
                        </a:spcAft>
                        <a:buNone/>
                      </a:pPr>
                      <a:endParaRPr sz="2400" u="none" strike="noStrike" cap="none" dirty="0">
                        <a:latin typeface="Century Schoolbook"/>
                        <a:ea typeface="Century Schoolbook"/>
                        <a:cs typeface="Century Schoolbook"/>
                        <a:sym typeface="Century Schoolbook"/>
                      </a:endParaRPr>
                    </a:p>
                  </a:txBody>
                  <a:tcPr marL="91450" marR="91450" marT="34300" marB="34300"/>
                </a:tc>
                <a:tc>
                  <a:txBody>
                    <a:bodyPr/>
                    <a:lstStyle/>
                    <a:p>
                      <a:pPr marL="0" marR="0" lvl="0" indent="0" algn="ctr" rtl="0">
                        <a:spcBef>
                          <a:spcPts val="0"/>
                        </a:spcBef>
                        <a:spcAft>
                          <a:spcPts val="0"/>
                        </a:spcAft>
                        <a:buNone/>
                      </a:pPr>
                      <a:endParaRPr sz="2400" u="none" strike="noStrike" cap="none" dirty="0">
                        <a:latin typeface="Century Schoolbook"/>
                        <a:ea typeface="Century Schoolbook"/>
                        <a:cs typeface="Century Schoolbook"/>
                        <a:sym typeface="Century Schoolbook"/>
                      </a:endParaRPr>
                    </a:p>
                  </a:txBody>
                  <a:tcPr marL="91450" marR="91450" marT="34300" marB="34300"/>
                </a:tc>
                <a:extLst>
                  <a:ext uri="{0D108BD9-81ED-4DB2-BD59-A6C34878D82A}">
                    <a16:rowId xmlns:a16="http://schemas.microsoft.com/office/drawing/2014/main" val="10000"/>
                  </a:ext>
                </a:extLst>
              </a:tr>
              <a:tr h="466075">
                <a:tc>
                  <a:txBody>
                    <a:bodyPr/>
                    <a:lstStyle/>
                    <a:p>
                      <a:pPr marL="0" marR="0" lvl="0" indent="0" algn="l" rtl="0">
                        <a:lnSpc>
                          <a:spcPct val="100000"/>
                        </a:lnSpc>
                        <a:spcBef>
                          <a:spcPts val="0"/>
                        </a:spcBef>
                        <a:spcAft>
                          <a:spcPts val="0"/>
                        </a:spcAft>
                        <a:buClr>
                          <a:schemeClr val="dk1"/>
                        </a:buClr>
                        <a:buSzPts val="1800"/>
                        <a:buFont typeface="Arial"/>
                        <a:buNone/>
                      </a:pPr>
                      <a:endParaRPr lang="en-US" sz="1100" dirty="0">
                        <a:solidFill>
                          <a:srgbClr val="000000"/>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chemeClr val="dk1"/>
                        </a:buClr>
                        <a:buSzPts val="1800"/>
                        <a:buFont typeface="Arial"/>
                        <a:buNone/>
                      </a:pPr>
                      <a:endParaRPr lang="en-US" sz="1100" dirty="0">
                        <a:solidFill>
                          <a:srgbClr val="000000"/>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chemeClr val="dk1"/>
                        </a:buClr>
                        <a:buSzPts val="1800"/>
                        <a:buFont typeface="Arial"/>
                        <a:buNone/>
                      </a:pPr>
                      <a:endParaRPr lang="en-US" sz="1100" dirty="0">
                        <a:solidFill>
                          <a:srgbClr val="000000"/>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chemeClr val="dk1"/>
                        </a:buClr>
                        <a:buSzPts val="1800"/>
                        <a:buFont typeface="Arial"/>
                        <a:buNone/>
                      </a:pPr>
                      <a:endParaRPr lang="en-US" sz="1100" dirty="0">
                        <a:solidFill>
                          <a:srgbClr val="000000"/>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chemeClr val="dk1"/>
                        </a:buClr>
                        <a:buSzPts val="1800"/>
                        <a:buFont typeface="Arial"/>
                        <a:buNone/>
                      </a:pPr>
                      <a:endParaRPr lang="en-US" sz="1100" dirty="0">
                        <a:solidFill>
                          <a:srgbClr val="000000"/>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chemeClr val="dk1"/>
                        </a:buClr>
                        <a:buSzPts val="1800"/>
                        <a:buFont typeface="Arial"/>
                        <a:buNone/>
                      </a:pPr>
                      <a:endParaRPr sz="1100" dirty="0">
                        <a:solidFill>
                          <a:srgbClr val="000000"/>
                        </a:solidFill>
                        <a:latin typeface="Century Schoolbook"/>
                        <a:ea typeface="Century Schoolbook"/>
                        <a:cs typeface="Century Schoolbook"/>
                        <a:sym typeface="Century Schoolbook"/>
                      </a:endParaRPr>
                    </a:p>
                  </a:txBody>
                  <a:tcPr marL="91450" marR="91450" marT="34300" marB="34300"/>
                </a:tc>
                <a:tc>
                  <a:txBody>
                    <a:bodyPr/>
                    <a:lstStyle/>
                    <a:p>
                      <a:pPr marL="0" marR="0" lvl="0" indent="0" algn="l" rtl="0">
                        <a:lnSpc>
                          <a:spcPct val="100000"/>
                        </a:lnSpc>
                        <a:spcBef>
                          <a:spcPts val="0"/>
                        </a:spcBef>
                        <a:spcAft>
                          <a:spcPts val="0"/>
                        </a:spcAft>
                        <a:buClr>
                          <a:schemeClr val="dk1"/>
                        </a:buClr>
                        <a:buSzPts val="1800"/>
                        <a:buFont typeface="Arial"/>
                        <a:buNone/>
                      </a:pPr>
                      <a:endParaRPr lang="en-US" sz="1100" dirty="0">
                        <a:solidFill>
                          <a:srgbClr val="000000"/>
                        </a:solidFill>
                        <a:latin typeface="Century Schoolbook"/>
                        <a:ea typeface="Century Schoolbook"/>
                        <a:cs typeface="Century Schoolbook"/>
                        <a:sym typeface="Century Schoolbook"/>
                      </a:endParaRPr>
                    </a:p>
                  </a:txBody>
                  <a:tcPr marL="91450" marR="91450" marT="34300" marB="34300"/>
                </a:tc>
                <a:extLst>
                  <a:ext uri="{0D108BD9-81ED-4DB2-BD59-A6C34878D82A}">
                    <a16:rowId xmlns:a16="http://schemas.microsoft.com/office/drawing/2014/main" val="10001"/>
                  </a:ext>
                </a:extLst>
              </a:tr>
              <a:tr h="1133600">
                <a:tc>
                  <a:txBody>
                    <a:bodyPr/>
                    <a:lstStyle/>
                    <a:p>
                      <a:pPr marL="0" marR="0" lvl="0" indent="0" algn="l" rtl="0">
                        <a:lnSpc>
                          <a:spcPct val="100000"/>
                        </a:lnSpc>
                        <a:spcBef>
                          <a:spcPts val="0"/>
                        </a:spcBef>
                        <a:spcAft>
                          <a:spcPts val="0"/>
                        </a:spcAft>
                        <a:buClr>
                          <a:schemeClr val="dk1"/>
                        </a:buClr>
                        <a:buSzPts val="1800"/>
                        <a:buFont typeface="Arial"/>
                        <a:buNone/>
                      </a:pPr>
                      <a:endParaRPr sz="1100" dirty="0">
                        <a:solidFill>
                          <a:srgbClr val="000000"/>
                        </a:solidFill>
                        <a:latin typeface="Century Schoolbook"/>
                        <a:ea typeface="Century Schoolbook"/>
                        <a:cs typeface="Century Schoolbook"/>
                        <a:sym typeface="Century Schoolbook"/>
                      </a:endParaRPr>
                    </a:p>
                  </a:txBody>
                  <a:tcPr marL="91450" marR="91450" marT="34300" marB="34300"/>
                </a:tc>
                <a:tc>
                  <a:txBody>
                    <a:bodyPr/>
                    <a:lstStyle/>
                    <a:p>
                      <a:pPr marL="0" marR="0" lvl="0" indent="0" algn="l" rtl="0">
                        <a:lnSpc>
                          <a:spcPct val="100000"/>
                        </a:lnSpc>
                        <a:spcBef>
                          <a:spcPts val="0"/>
                        </a:spcBef>
                        <a:spcAft>
                          <a:spcPts val="0"/>
                        </a:spcAft>
                        <a:buClr>
                          <a:schemeClr val="dk1"/>
                        </a:buClr>
                        <a:buSzPts val="1800"/>
                        <a:buFont typeface="Arial"/>
                        <a:buNone/>
                      </a:pPr>
                      <a:endParaRPr lang="en-US" sz="1100" dirty="0">
                        <a:solidFill>
                          <a:srgbClr val="000000"/>
                        </a:solidFill>
                        <a:latin typeface="Century Schoolbook"/>
                        <a:ea typeface="Century Schoolbook"/>
                        <a:cs typeface="Century Schoolbook"/>
                        <a:sym typeface="Century Schoolbook"/>
                      </a:endParaRPr>
                    </a:p>
                  </a:txBody>
                  <a:tcPr marL="91450" marR="91450" marT="34300" marB="34300"/>
                </a:tc>
                <a:extLst>
                  <a:ext uri="{0D108BD9-81ED-4DB2-BD59-A6C34878D82A}">
                    <a16:rowId xmlns:a16="http://schemas.microsoft.com/office/drawing/2014/main" val="10002"/>
                  </a:ext>
                </a:extLst>
              </a:tr>
              <a:tr h="1498700">
                <a:tc>
                  <a:txBody>
                    <a:bodyPr/>
                    <a:lstStyle/>
                    <a:p>
                      <a:pPr marL="0" marR="0" lvl="0" indent="0" algn="l" rtl="0">
                        <a:lnSpc>
                          <a:spcPct val="100000"/>
                        </a:lnSpc>
                        <a:spcBef>
                          <a:spcPts val="0"/>
                        </a:spcBef>
                        <a:spcAft>
                          <a:spcPts val="0"/>
                        </a:spcAft>
                        <a:buClr>
                          <a:schemeClr val="dk1"/>
                        </a:buClr>
                        <a:buSzPts val="1800"/>
                        <a:buFont typeface="Arial"/>
                        <a:buNone/>
                      </a:pPr>
                      <a:endParaRPr sz="1100" dirty="0">
                        <a:solidFill>
                          <a:srgbClr val="000000"/>
                        </a:solidFill>
                        <a:latin typeface="Century Schoolbook"/>
                        <a:ea typeface="Century Schoolbook"/>
                        <a:cs typeface="Century Schoolbook"/>
                        <a:sym typeface="Century Schoolbook"/>
                      </a:endParaRPr>
                    </a:p>
                  </a:txBody>
                  <a:tcPr marL="91450" marR="91450" marT="34300" marB="34300"/>
                </a:tc>
                <a:tc>
                  <a:txBody>
                    <a:bodyPr/>
                    <a:lstStyle/>
                    <a:p>
                      <a:pPr marL="0" marR="0" lvl="0" indent="0" algn="l" rtl="0">
                        <a:lnSpc>
                          <a:spcPct val="100000"/>
                        </a:lnSpc>
                        <a:spcBef>
                          <a:spcPts val="0"/>
                        </a:spcBef>
                        <a:spcAft>
                          <a:spcPts val="0"/>
                        </a:spcAft>
                        <a:buClr>
                          <a:schemeClr val="dk1"/>
                        </a:buClr>
                        <a:buSzPts val="1800"/>
                        <a:buFont typeface="Arial"/>
                        <a:buNone/>
                      </a:pPr>
                      <a:endParaRPr sz="1100" dirty="0">
                        <a:solidFill>
                          <a:srgbClr val="000000"/>
                        </a:solidFill>
                        <a:latin typeface="Century Schoolbook"/>
                        <a:ea typeface="Century Schoolbook"/>
                        <a:cs typeface="Century Schoolbook"/>
                        <a:sym typeface="Century Schoolbook"/>
                      </a:endParaRPr>
                    </a:p>
                  </a:txBody>
                  <a:tcPr marL="91450" marR="91450" marT="34300" marB="34300"/>
                </a:tc>
                <a:extLst>
                  <a:ext uri="{0D108BD9-81ED-4DB2-BD59-A6C34878D82A}">
                    <a16:rowId xmlns:a16="http://schemas.microsoft.com/office/drawing/2014/main" val="10003"/>
                  </a:ext>
                </a:extLst>
              </a:tr>
            </a:tbl>
          </a:graphicData>
        </a:graphic>
      </p:graphicFrame>
      <p:sp>
        <p:nvSpPr>
          <p:cNvPr id="16" name="Rectangle 15">
            <a:extLst>
              <a:ext uri="{FF2B5EF4-FFF2-40B4-BE49-F238E27FC236}">
                <a16:creationId xmlns:a16="http://schemas.microsoft.com/office/drawing/2014/main" id="{471BBBAD-8AAF-3848-AA9C-D03942F1DDE4}"/>
              </a:ext>
              <a:ext uri="{C183D7F6-B498-43B3-948B-1728B52AA6E4}">
                <adec:decorative xmlns="" xmlns:adec="http://schemas.microsoft.com/office/drawing/2017/decorative" val="1"/>
              </a:ext>
            </a:extLst>
          </p:cNvPr>
          <p:cNvSpPr/>
          <p:nvPr/>
        </p:nvSpPr>
        <p:spPr>
          <a:xfrm>
            <a:off x="495300" y="614350"/>
            <a:ext cx="8153400" cy="49356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D4D9FC7C-6CE4-6841-B176-CDDDF791DDFF}"/>
              </a:ext>
            </a:extLst>
          </p:cNvPr>
          <p:cNvSpPr>
            <a:spLocks noGrp="1"/>
          </p:cNvSpPr>
          <p:nvPr>
            <p:ph type="ctrTitle"/>
          </p:nvPr>
        </p:nvSpPr>
        <p:spPr>
          <a:xfrm>
            <a:off x="311700" y="-1350677"/>
            <a:ext cx="8520600" cy="2052600"/>
          </a:xfrm>
        </p:spPr>
        <p:txBody>
          <a:bodyPr/>
          <a:lstStyle/>
          <a:p>
            <a:r>
              <a:rPr lang="en-US" sz="3800" b="1" dirty="0">
                <a:solidFill>
                  <a:schemeClr val="bg1"/>
                </a:solidFill>
                <a:latin typeface="Century Schoolbook" panose="02040604050505020304" pitchFamily="18" charset="0"/>
              </a:rPr>
              <a:t>The Difference</a:t>
            </a:r>
          </a:p>
        </p:txBody>
      </p:sp>
      <p:sp>
        <p:nvSpPr>
          <p:cNvPr id="21" name="TextBox 20">
            <a:extLst>
              <a:ext uri="{FF2B5EF4-FFF2-40B4-BE49-F238E27FC236}">
                <a16:creationId xmlns:a16="http://schemas.microsoft.com/office/drawing/2014/main" id="{0AE01751-37A8-894F-8EEF-3A312AE756A0}"/>
              </a:ext>
            </a:extLst>
          </p:cNvPr>
          <p:cNvSpPr txBox="1"/>
          <p:nvPr/>
        </p:nvSpPr>
        <p:spPr>
          <a:xfrm>
            <a:off x="1280480" y="647628"/>
            <a:ext cx="3254850" cy="461665"/>
          </a:xfrm>
          <a:prstGeom prst="rect">
            <a:avLst/>
          </a:prstGeom>
          <a:noFill/>
        </p:spPr>
        <p:txBody>
          <a:bodyPr wrap="square" rtlCol="0">
            <a:spAutoFit/>
          </a:bodyPr>
          <a:lstStyle/>
          <a:p>
            <a:r>
              <a:rPr lang="en-US" sz="2400" b="1" dirty="0">
                <a:solidFill>
                  <a:schemeClr val="bg1"/>
                </a:solidFill>
                <a:latin typeface="Century Schoolbook" panose="02040604050505020304" pitchFamily="18" charset="0"/>
              </a:rPr>
              <a:t>Accommodations</a:t>
            </a:r>
          </a:p>
        </p:txBody>
      </p:sp>
      <p:sp>
        <p:nvSpPr>
          <p:cNvPr id="3" name="TextBox 2">
            <a:extLst>
              <a:ext uri="{FF2B5EF4-FFF2-40B4-BE49-F238E27FC236}">
                <a16:creationId xmlns:a16="http://schemas.microsoft.com/office/drawing/2014/main" id="{1AEE3FF8-FE23-E049-9F63-1444245D1057}"/>
              </a:ext>
            </a:extLst>
          </p:cNvPr>
          <p:cNvSpPr txBox="1"/>
          <p:nvPr/>
        </p:nvSpPr>
        <p:spPr>
          <a:xfrm>
            <a:off x="495300" y="1107914"/>
            <a:ext cx="4076700" cy="923330"/>
          </a:xfrm>
          <a:prstGeom prst="rect">
            <a:avLst/>
          </a:prstGeom>
          <a:noFill/>
        </p:spPr>
        <p:txBody>
          <a:bodyPr wrap="square" rtlCol="0">
            <a:spAutoFit/>
          </a:bodyPr>
          <a:lstStyle/>
          <a:p>
            <a:pPr lvl="0">
              <a:buClr>
                <a:schemeClr val="dk1"/>
              </a:buClr>
              <a:buSzPts val="1800"/>
            </a:pPr>
            <a:r>
              <a:rPr lang="en-US" sz="1800" dirty="0">
                <a:latin typeface="Century Schoolbook"/>
                <a:ea typeface="Century Schoolbook"/>
                <a:cs typeface="Century Schoolbook"/>
                <a:sym typeface="Century Schoolbook"/>
              </a:rPr>
              <a:t>Available to specific students registered with SDS who have a documented disability </a:t>
            </a:r>
          </a:p>
        </p:txBody>
      </p:sp>
      <p:sp>
        <p:nvSpPr>
          <p:cNvPr id="10" name="TextBox 9">
            <a:extLst>
              <a:ext uri="{FF2B5EF4-FFF2-40B4-BE49-F238E27FC236}">
                <a16:creationId xmlns:a16="http://schemas.microsoft.com/office/drawing/2014/main" id="{64665728-A39D-D746-90E4-ED050F5C86A2}"/>
              </a:ext>
            </a:extLst>
          </p:cNvPr>
          <p:cNvSpPr txBox="1"/>
          <p:nvPr/>
        </p:nvSpPr>
        <p:spPr>
          <a:xfrm>
            <a:off x="495300" y="2236741"/>
            <a:ext cx="4076700" cy="923330"/>
          </a:xfrm>
          <a:prstGeom prst="rect">
            <a:avLst/>
          </a:prstGeom>
          <a:noFill/>
        </p:spPr>
        <p:txBody>
          <a:bodyPr wrap="square" rtlCol="0">
            <a:spAutoFit/>
          </a:bodyPr>
          <a:lstStyle/>
          <a:p>
            <a:pPr lvl="0">
              <a:buClr>
                <a:schemeClr val="dk1"/>
              </a:buClr>
              <a:buSzPts val="1800"/>
            </a:pPr>
            <a:r>
              <a:rPr lang="en-US" sz="1800" dirty="0">
                <a:latin typeface="Century Schoolbook"/>
                <a:ea typeface="Century Schoolbook"/>
                <a:cs typeface="Century Schoolbook"/>
                <a:sym typeface="Century Schoolbook"/>
              </a:rPr>
              <a:t>Meeting a legal standard of access for a specific student by modifying course content</a:t>
            </a:r>
            <a:endParaRPr lang="en-US" sz="1100" dirty="0">
              <a:latin typeface="Century Schoolbook"/>
              <a:ea typeface="Century Schoolbook"/>
              <a:cs typeface="Century Schoolbook"/>
              <a:sym typeface="Century Schoolbook"/>
            </a:endParaRPr>
          </a:p>
        </p:txBody>
      </p:sp>
      <p:sp>
        <p:nvSpPr>
          <p:cNvPr id="12" name="TextBox 11">
            <a:extLst>
              <a:ext uri="{FF2B5EF4-FFF2-40B4-BE49-F238E27FC236}">
                <a16:creationId xmlns:a16="http://schemas.microsoft.com/office/drawing/2014/main" id="{497BF235-2E15-594A-B323-265FA1A08D8D}"/>
              </a:ext>
            </a:extLst>
          </p:cNvPr>
          <p:cNvSpPr txBox="1"/>
          <p:nvPr/>
        </p:nvSpPr>
        <p:spPr>
          <a:xfrm>
            <a:off x="478950" y="3423245"/>
            <a:ext cx="4076700" cy="923330"/>
          </a:xfrm>
          <a:prstGeom prst="rect">
            <a:avLst/>
          </a:prstGeom>
          <a:noFill/>
        </p:spPr>
        <p:txBody>
          <a:bodyPr wrap="square" rtlCol="0">
            <a:spAutoFit/>
          </a:bodyPr>
          <a:lstStyle/>
          <a:p>
            <a:pPr lvl="0">
              <a:buClr>
                <a:schemeClr val="dk1"/>
              </a:buClr>
              <a:buSzPts val="1800"/>
            </a:pPr>
            <a:r>
              <a:rPr lang="en-US" sz="1800" dirty="0">
                <a:latin typeface="Century Schoolbook"/>
                <a:ea typeface="Century Schoolbook"/>
                <a:cs typeface="Century Schoolbook"/>
                <a:sym typeface="Century Schoolbook"/>
              </a:rPr>
              <a:t>Ensuring specific students can participate by providing a support or modification for an assignment </a:t>
            </a:r>
            <a:endParaRPr lang="en-US" sz="1100" dirty="0">
              <a:latin typeface="Century Schoolbook"/>
              <a:ea typeface="Century Schoolbook"/>
              <a:cs typeface="Century Schoolbook"/>
              <a:sym typeface="Century Schoolbook"/>
            </a:endParaRPr>
          </a:p>
        </p:txBody>
      </p:sp>
      <p:sp>
        <p:nvSpPr>
          <p:cNvPr id="24" name="TextBox 23">
            <a:extLst>
              <a:ext uri="{FF2B5EF4-FFF2-40B4-BE49-F238E27FC236}">
                <a16:creationId xmlns:a16="http://schemas.microsoft.com/office/drawing/2014/main" id="{0B66A8B2-2A38-D949-BD8E-6851192ECC32}"/>
              </a:ext>
            </a:extLst>
          </p:cNvPr>
          <p:cNvSpPr txBox="1"/>
          <p:nvPr/>
        </p:nvSpPr>
        <p:spPr>
          <a:xfrm>
            <a:off x="5090480" y="633525"/>
            <a:ext cx="3254850" cy="461665"/>
          </a:xfrm>
          <a:prstGeom prst="rect">
            <a:avLst/>
          </a:prstGeom>
          <a:noFill/>
        </p:spPr>
        <p:txBody>
          <a:bodyPr wrap="square" rtlCol="0">
            <a:spAutoFit/>
          </a:bodyPr>
          <a:lstStyle/>
          <a:p>
            <a:r>
              <a:rPr lang="en-US" sz="2400" b="1" dirty="0">
                <a:solidFill>
                  <a:schemeClr val="bg1"/>
                </a:solidFill>
                <a:latin typeface="Century Schoolbook" panose="02040604050505020304" pitchFamily="18" charset="0"/>
              </a:rPr>
              <a:t>Universal Design</a:t>
            </a:r>
          </a:p>
        </p:txBody>
      </p:sp>
      <p:sp>
        <p:nvSpPr>
          <p:cNvPr id="4" name="TextBox 3">
            <a:extLst>
              <a:ext uri="{FF2B5EF4-FFF2-40B4-BE49-F238E27FC236}">
                <a16:creationId xmlns:a16="http://schemas.microsoft.com/office/drawing/2014/main" id="{5AD10F82-FF2B-7146-937A-B57D871B2D23}"/>
              </a:ext>
            </a:extLst>
          </p:cNvPr>
          <p:cNvSpPr txBox="1"/>
          <p:nvPr/>
        </p:nvSpPr>
        <p:spPr>
          <a:xfrm>
            <a:off x="4559621" y="1107914"/>
            <a:ext cx="4109399" cy="861774"/>
          </a:xfrm>
          <a:prstGeom prst="rect">
            <a:avLst/>
          </a:prstGeom>
          <a:noFill/>
        </p:spPr>
        <p:txBody>
          <a:bodyPr wrap="square" rtlCol="0">
            <a:spAutoFit/>
          </a:bodyPr>
          <a:lstStyle/>
          <a:p>
            <a:r>
              <a:rPr lang="en-US" sz="1800" dirty="0">
                <a:latin typeface="Century Schoolbook"/>
                <a:ea typeface="Century Schoolbook"/>
                <a:cs typeface="Century Schoolbook"/>
                <a:sym typeface="Century Schoolbook"/>
              </a:rPr>
              <a:t>Available to all students in the classroom </a:t>
            </a:r>
          </a:p>
          <a:p>
            <a:endParaRPr lang="en-US" dirty="0"/>
          </a:p>
        </p:txBody>
      </p:sp>
      <p:sp>
        <p:nvSpPr>
          <p:cNvPr id="11" name="TextBox 10">
            <a:extLst>
              <a:ext uri="{FF2B5EF4-FFF2-40B4-BE49-F238E27FC236}">
                <a16:creationId xmlns:a16="http://schemas.microsoft.com/office/drawing/2014/main" id="{9B294643-04C3-9B40-9960-45036268AF72}"/>
              </a:ext>
            </a:extLst>
          </p:cNvPr>
          <p:cNvSpPr txBox="1"/>
          <p:nvPr/>
        </p:nvSpPr>
        <p:spPr>
          <a:xfrm>
            <a:off x="4575970" y="2235204"/>
            <a:ext cx="4076700" cy="923330"/>
          </a:xfrm>
          <a:prstGeom prst="rect">
            <a:avLst/>
          </a:prstGeom>
          <a:noFill/>
        </p:spPr>
        <p:txBody>
          <a:bodyPr wrap="square" rtlCol="0">
            <a:spAutoFit/>
          </a:bodyPr>
          <a:lstStyle/>
          <a:p>
            <a:pPr lvl="0">
              <a:buClr>
                <a:schemeClr val="dk1"/>
              </a:buClr>
              <a:buSzPts val="1800"/>
            </a:pPr>
            <a:r>
              <a:rPr lang="en-US" sz="1800" dirty="0">
                <a:latin typeface="Century Schoolbook"/>
                <a:ea typeface="Century Schoolbook"/>
                <a:cs typeface="Century Schoolbook"/>
                <a:sym typeface="Century Schoolbook"/>
              </a:rPr>
              <a:t>Creating additional ways of accessing the course content and making it available to everyone </a:t>
            </a:r>
            <a:endParaRPr lang="en-US" sz="1100" dirty="0">
              <a:latin typeface="Century Schoolbook"/>
              <a:ea typeface="Century Schoolbook"/>
              <a:cs typeface="Century Schoolbook"/>
              <a:sym typeface="Century Schoolbook"/>
            </a:endParaRPr>
          </a:p>
        </p:txBody>
      </p:sp>
      <p:sp>
        <p:nvSpPr>
          <p:cNvPr id="13" name="TextBox 12">
            <a:extLst>
              <a:ext uri="{FF2B5EF4-FFF2-40B4-BE49-F238E27FC236}">
                <a16:creationId xmlns:a16="http://schemas.microsoft.com/office/drawing/2014/main" id="{52417733-3048-0546-BF1B-8CC753F9EAF2}"/>
              </a:ext>
            </a:extLst>
          </p:cNvPr>
          <p:cNvSpPr txBox="1"/>
          <p:nvPr/>
        </p:nvSpPr>
        <p:spPr>
          <a:xfrm>
            <a:off x="4559621" y="3401979"/>
            <a:ext cx="4076700" cy="923330"/>
          </a:xfrm>
          <a:prstGeom prst="rect">
            <a:avLst/>
          </a:prstGeom>
          <a:noFill/>
        </p:spPr>
        <p:txBody>
          <a:bodyPr wrap="square" rtlCol="0">
            <a:spAutoFit/>
          </a:bodyPr>
          <a:lstStyle/>
          <a:p>
            <a:pPr lvl="0">
              <a:buClr>
                <a:schemeClr val="dk1"/>
              </a:buClr>
              <a:buSzPts val="1800"/>
            </a:pPr>
            <a:r>
              <a:rPr lang="en-US" sz="1800" dirty="0">
                <a:latin typeface="Century Schoolbook"/>
                <a:ea typeface="Century Schoolbook"/>
                <a:cs typeface="Century Schoolbook"/>
                <a:sym typeface="Century Schoolbook"/>
              </a:rPr>
              <a:t>The goal is creating a variety of ways of interacting with the content and assessing the class’s knowledge</a:t>
            </a:r>
            <a:endParaRPr lang="en-US" sz="1100" dirty="0">
              <a:latin typeface="Century Schoolbook"/>
              <a:ea typeface="Century Schoolbook"/>
              <a:cs typeface="Century Schoolbook"/>
              <a:sym typeface="Century Schoolbook"/>
            </a:endParaRPr>
          </a:p>
        </p:txBody>
      </p:sp>
      <p:cxnSp>
        <p:nvCxnSpPr>
          <p:cNvPr id="18" name="Straight Connector 17">
            <a:extLst>
              <a:ext uri="{FF2B5EF4-FFF2-40B4-BE49-F238E27FC236}">
                <a16:creationId xmlns:a16="http://schemas.microsoft.com/office/drawing/2014/main" id="{1B2A5DD7-1388-F44B-943A-A75F05DF6FA0}"/>
              </a:ext>
              <a:ext uri="{C183D7F6-B498-43B3-948B-1728B52AA6E4}">
                <adec:decorative xmlns="" xmlns:adec="http://schemas.microsoft.com/office/drawing/2017/decorative" val="1"/>
              </a:ext>
            </a:extLst>
          </p:cNvPr>
          <p:cNvCxnSpPr>
            <a:cxnSpLocks/>
          </p:cNvCxnSpPr>
          <p:nvPr/>
        </p:nvCxnSpPr>
        <p:spPr>
          <a:xfrm>
            <a:off x="4555650" y="614350"/>
            <a:ext cx="16350" cy="41779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518"/>
        <p:cNvGrpSpPr/>
        <p:nvPr/>
      </p:nvGrpSpPr>
      <p:grpSpPr>
        <a:xfrm>
          <a:off x="0" y="0"/>
          <a:ext cx="0" cy="0"/>
          <a:chOff x="0" y="0"/>
          <a:chExt cx="0" cy="0"/>
        </a:xfrm>
      </p:grpSpPr>
      <p:sp>
        <p:nvSpPr>
          <p:cNvPr id="2" name="Title 1">
            <a:extLst>
              <a:ext uri="{FF2B5EF4-FFF2-40B4-BE49-F238E27FC236}">
                <a16:creationId xmlns:a16="http://schemas.microsoft.com/office/drawing/2014/main" id="{594DBD39-E332-3A44-8880-F8DA6B8C02A8}"/>
              </a:ext>
            </a:extLst>
          </p:cNvPr>
          <p:cNvSpPr>
            <a:spLocks noGrp="1"/>
          </p:cNvSpPr>
          <p:nvPr>
            <p:ph type="ctrTitle"/>
          </p:nvPr>
        </p:nvSpPr>
        <p:spPr>
          <a:xfrm>
            <a:off x="400600" y="-1149700"/>
            <a:ext cx="8520600" cy="2052600"/>
          </a:xfrm>
        </p:spPr>
        <p:txBody>
          <a:bodyPr/>
          <a:lstStyle/>
          <a:p>
            <a:r>
              <a:rPr lang="en-US" sz="4200" b="1" dirty="0">
                <a:solidFill>
                  <a:schemeClr val="bg1"/>
                </a:solidFill>
                <a:latin typeface="Century Schoolbook" panose="02040604050505020304" pitchFamily="18" charset="0"/>
              </a:rPr>
              <a:t>Question</a:t>
            </a:r>
          </a:p>
        </p:txBody>
      </p:sp>
      <p:sp>
        <p:nvSpPr>
          <p:cNvPr id="519" name="Google Shape;519;p87"/>
          <p:cNvSpPr txBox="1"/>
          <p:nvPr/>
        </p:nvSpPr>
        <p:spPr>
          <a:xfrm>
            <a:off x="1825250" y="1509325"/>
            <a:ext cx="6675600" cy="7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When did our government begin to fund  curb cuts and handicap parking?</a:t>
            </a:r>
            <a:endParaRPr sz="3000" dirty="0">
              <a:solidFill>
                <a:srgbClr val="FFFFFF"/>
              </a:solidFill>
              <a:latin typeface="Century Schoolbook"/>
              <a:ea typeface="Century Schoolbook"/>
              <a:cs typeface="Century Schoolbook"/>
              <a:sym typeface="Century Schoolbook"/>
            </a:endParaRPr>
          </a:p>
        </p:txBody>
      </p:sp>
      <p:sp>
        <p:nvSpPr>
          <p:cNvPr id="521" name="Google Shape;521;p87"/>
          <p:cNvSpPr txBox="1"/>
          <p:nvPr/>
        </p:nvSpPr>
        <p:spPr>
          <a:xfrm>
            <a:off x="1609000" y="3661650"/>
            <a:ext cx="6675600" cy="7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Century Schoolbook"/>
                <a:ea typeface="Century Schoolbook"/>
                <a:cs typeface="Century Schoolbook"/>
                <a:sym typeface="Century Schoolbook"/>
              </a:rPr>
              <a:t>‣1973</a:t>
            </a:r>
            <a:endParaRPr sz="300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1"/>
                                        </p:tgtEl>
                                        <p:attrNameLst>
                                          <p:attrName>style.visibility</p:attrName>
                                        </p:attrNameLst>
                                      </p:cBhvr>
                                      <p:to>
                                        <p:strVal val="visible"/>
                                      </p:to>
                                    </p:set>
                                    <p:animEffect transition="in" filter="fade">
                                      <p:cBhvr>
                                        <p:cTn id="7" dur="1000"/>
                                        <p:tgtEl>
                                          <p:spTgt spid="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271"/>
        <p:cNvGrpSpPr/>
        <p:nvPr/>
      </p:nvGrpSpPr>
      <p:grpSpPr>
        <a:xfrm>
          <a:off x="0" y="0"/>
          <a:ext cx="0" cy="0"/>
          <a:chOff x="0" y="0"/>
          <a:chExt cx="0" cy="0"/>
        </a:xfrm>
      </p:grpSpPr>
      <p:sp>
        <p:nvSpPr>
          <p:cNvPr id="4" name="Title 3">
            <a:extLst>
              <a:ext uri="{FF2B5EF4-FFF2-40B4-BE49-F238E27FC236}">
                <a16:creationId xmlns:a16="http://schemas.microsoft.com/office/drawing/2014/main" id="{DFBE8436-B10D-CC4F-9E9E-C346FB08033F}"/>
              </a:ext>
            </a:extLst>
          </p:cNvPr>
          <p:cNvSpPr>
            <a:spLocks noGrp="1"/>
          </p:cNvSpPr>
          <p:nvPr>
            <p:ph type="ctrTitle"/>
          </p:nvPr>
        </p:nvSpPr>
        <p:spPr>
          <a:xfrm>
            <a:off x="311700" y="-1233474"/>
            <a:ext cx="8520600" cy="2052600"/>
          </a:xfrm>
        </p:spPr>
        <p:txBody>
          <a:bodyPr/>
          <a:lstStyle/>
          <a:p>
            <a:r>
              <a:rPr lang="en-US" sz="4200" b="1" dirty="0">
                <a:solidFill>
                  <a:schemeClr val="bg1"/>
                </a:solidFill>
                <a:latin typeface="Century Schoolbook" panose="02040604050505020304" pitchFamily="18" charset="0"/>
              </a:rPr>
              <a:t>The Education Challenge</a:t>
            </a:r>
          </a:p>
        </p:txBody>
      </p:sp>
      <p:pic>
        <p:nvPicPr>
          <p:cNvPr id="3" name="Picture 2" descr="Bar graphs showing that people with disabilities are much less likely to achieve a bachelor's degree than people with no disability ">
            <a:extLst>
              <a:ext uri="{FF2B5EF4-FFF2-40B4-BE49-F238E27FC236}">
                <a16:creationId xmlns:a16="http://schemas.microsoft.com/office/drawing/2014/main" id="{7C8BCF33-553C-DA41-A87E-E514FAFE23D9}"/>
              </a:ext>
            </a:extLst>
          </p:cNvPr>
          <p:cNvPicPr>
            <a:picLocks noChangeAspect="1"/>
          </p:cNvPicPr>
          <p:nvPr/>
        </p:nvPicPr>
        <p:blipFill>
          <a:blip r:embed="rId3"/>
          <a:stretch>
            <a:fillRect/>
          </a:stretch>
        </p:blipFill>
        <p:spPr>
          <a:xfrm>
            <a:off x="0" y="1105626"/>
            <a:ext cx="9144000" cy="2948299"/>
          </a:xfrm>
          <a:prstGeom prst="rect">
            <a:avLst/>
          </a:prstGeom>
        </p:spPr>
      </p:pic>
      <p:sp>
        <p:nvSpPr>
          <p:cNvPr id="274" name="Google Shape;274;p53"/>
          <p:cNvSpPr txBox="1"/>
          <p:nvPr/>
        </p:nvSpPr>
        <p:spPr>
          <a:xfrm>
            <a:off x="116575" y="4053925"/>
            <a:ext cx="8951100" cy="89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Chart displayed above, see link in description </a:t>
            </a:r>
            <a:endParaRPr sz="3000" dirty="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525"/>
        <p:cNvGrpSpPr/>
        <p:nvPr/>
      </p:nvGrpSpPr>
      <p:grpSpPr>
        <a:xfrm>
          <a:off x="0" y="0"/>
          <a:ext cx="0" cy="0"/>
          <a:chOff x="0" y="0"/>
          <a:chExt cx="0" cy="0"/>
        </a:xfrm>
      </p:grpSpPr>
      <p:sp>
        <p:nvSpPr>
          <p:cNvPr id="2" name="Title 1">
            <a:extLst>
              <a:ext uri="{FF2B5EF4-FFF2-40B4-BE49-F238E27FC236}">
                <a16:creationId xmlns:a16="http://schemas.microsoft.com/office/drawing/2014/main" id="{840BA304-0C48-344F-8978-EFB21E764A1C}"/>
              </a:ext>
            </a:extLst>
          </p:cNvPr>
          <p:cNvSpPr>
            <a:spLocks noGrp="1"/>
          </p:cNvSpPr>
          <p:nvPr>
            <p:ph type="ctrTitle"/>
          </p:nvPr>
        </p:nvSpPr>
        <p:spPr>
          <a:xfrm>
            <a:off x="451408" y="-1099725"/>
            <a:ext cx="8520600" cy="2052600"/>
          </a:xfrm>
        </p:spPr>
        <p:txBody>
          <a:bodyPr/>
          <a:lstStyle/>
          <a:p>
            <a:r>
              <a:rPr lang="en-US" sz="4200" b="1" dirty="0">
                <a:solidFill>
                  <a:schemeClr val="bg1"/>
                </a:solidFill>
                <a:latin typeface="Century Schoolbook" panose="02040604050505020304" pitchFamily="18" charset="0"/>
              </a:rPr>
              <a:t>Curb Cuts</a:t>
            </a:r>
          </a:p>
        </p:txBody>
      </p:sp>
      <p:pic>
        <p:nvPicPr>
          <p:cNvPr id="526" name="Google Shape;526;p88" descr="Skateboarder and mom with stroller use curb cut"/>
          <p:cNvPicPr preferRelativeResize="0"/>
          <p:nvPr/>
        </p:nvPicPr>
        <p:blipFill>
          <a:blip r:embed="rId3">
            <a:alphaModFix/>
          </a:blip>
          <a:stretch>
            <a:fillRect/>
          </a:stretch>
        </p:blipFill>
        <p:spPr>
          <a:xfrm>
            <a:off x="310275" y="1079823"/>
            <a:ext cx="4710750" cy="3213903"/>
          </a:xfrm>
          <a:prstGeom prst="rect">
            <a:avLst/>
          </a:prstGeom>
          <a:noFill/>
          <a:ln>
            <a:noFill/>
          </a:ln>
        </p:spPr>
      </p:pic>
      <p:pic>
        <p:nvPicPr>
          <p:cNvPr id="527" name="Google Shape;527;p88" descr="Woman with cane uses curb cut"/>
          <p:cNvPicPr preferRelativeResize="0"/>
          <p:nvPr/>
        </p:nvPicPr>
        <p:blipFill>
          <a:blip r:embed="rId4">
            <a:alphaModFix/>
          </a:blip>
          <a:stretch>
            <a:fillRect/>
          </a:stretch>
        </p:blipFill>
        <p:spPr>
          <a:xfrm>
            <a:off x="5333050" y="1124224"/>
            <a:ext cx="3810950" cy="3213903"/>
          </a:xfrm>
          <a:prstGeom prst="rect">
            <a:avLst/>
          </a:prstGeom>
          <a:noFill/>
          <a:ln>
            <a:noFill/>
          </a:ln>
        </p:spPr>
      </p:pic>
      <p:sp>
        <p:nvSpPr>
          <p:cNvPr id="528" name="Google Shape;528;p88"/>
          <p:cNvSpPr txBox="1"/>
          <p:nvPr/>
        </p:nvSpPr>
        <p:spPr>
          <a:xfrm>
            <a:off x="-900" y="3220175"/>
            <a:ext cx="53331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FFFFFF"/>
                </a:solidFill>
                <a:latin typeface="Century Schoolbook"/>
                <a:ea typeface="Century Schoolbook"/>
                <a:cs typeface="Century Schoolbook"/>
                <a:sym typeface="Century Schoolbook"/>
              </a:rPr>
              <a:t>Skateboarder and mom with stroller</a:t>
            </a:r>
            <a:endParaRPr sz="240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2400">
                <a:solidFill>
                  <a:srgbClr val="FFFFFF"/>
                </a:solidFill>
                <a:latin typeface="Century Schoolbook"/>
                <a:ea typeface="Century Schoolbook"/>
                <a:cs typeface="Century Schoolbook"/>
                <a:sym typeface="Century Schoolbook"/>
              </a:rPr>
              <a:t>use curb cut</a:t>
            </a:r>
            <a:endParaRPr sz="2400">
              <a:solidFill>
                <a:srgbClr val="FFFFFF"/>
              </a:solidFill>
              <a:latin typeface="Century Schoolbook"/>
              <a:ea typeface="Century Schoolbook"/>
              <a:cs typeface="Century Schoolbook"/>
              <a:sym typeface="Century Schoolbook"/>
            </a:endParaRPr>
          </a:p>
        </p:txBody>
      </p:sp>
      <p:sp>
        <p:nvSpPr>
          <p:cNvPr id="529" name="Google Shape;529;p88"/>
          <p:cNvSpPr txBox="1"/>
          <p:nvPr/>
        </p:nvSpPr>
        <p:spPr>
          <a:xfrm>
            <a:off x="5714050" y="3232875"/>
            <a:ext cx="38109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rgbClr val="FFFFFF"/>
                </a:solidFill>
                <a:latin typeface="Century Schoolbook"/>
                <a:ea typeface="Century Schoolbook"/>
                <a:cs typeface="Century Schoolbook"/>
                <a:sym typeface="Century Schoolbook"/>
              </a:rPr>
              <a:t>Woman with cane uses curb cut</a:t>
            </a:r>
            <a:endParaRPr sz="2400" dirty="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533"/>
        <p:cNvGrpSpPr/>
        <p:nvPr/>
      </p:nvGrpSpPr>
      <p:grpSpPr>
        <a:xfrm>
          <a:off x="0" y="0"/>
          <a:ext cx="0" cy="0"/>
          <a:chOff x="0" y="0"/>
          <a:chExt cx="0" cy="0"/>
        </a:xfrm>
      </p:grpSpPr>
      <p:sp>
        <p:nvSpPr>
          <p:cNvPr id="2" name="Title 1">
            <a:extLst>
              <a:ext uri="{FF2B5EF4-FFF2-40B4-BE49-F238E27FC236}">
                <a16:creationId xmlns:a16="http://schemas.microsoft.com/office/drawing/2014/main" id="{51AAEE53-3F06-2F48-A7E9-244AECB85CD2}"/>
              </a:ext>
            </a:extLst>
          </p:cNvPr>
          <p:cNvSpPr>
            <a:spLocks noGrp="1"/>
          </p:cNvSpPr>
          <p:nvPr>
            <p:ph type="ctrTitle"/>
          </p:nvPr>
        </p:nvSpPr>
        <p:spPr>
          <a:xfrm>
            <a:off x="311700" y="-501475"/>
            <a:ext cx="8520600" cy="2052600"/>
          </a:xfrm>
        </p:spPr>
        <p:txBody>
          <a:bodyPr/>
          <a:lstStyle/>
          <a:p>
            <a:pPr lvl="0"/>
            <a:r>
              <a:rPr lang="en-US" sz="4200" b="1" dirty="0">
                <a:solidFill>
                  <a:srgbClr val="FFFFFF"/>
                </a:solidFill>
                <a:latin typeface="Century Schoolbook"/>
                <a:ea typeface="Century Schoolbook"/>
                <a:cs typeface="Century Schoolbook"/>
                <a:sym typeface="Century Schoolbook"/>
              </a:rPr>
              <a:t>Captioning Benefits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535" name="Google Shape;535;p89"/>
          <p:cNvSpPr txBox="1"/>
          <p:nvPr/>
        </p:nvSpPr>
        <p:spPr>
          <a:xfrm>
            <a:off x="259025" y="1037125"/>
            <a:ext cx="87420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Roughly 90 percent of all students who use closed captions find them at least moderately helpful for learning (comprehension, retention)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Studies show captioning can benefit people on the autism spectrum, people with auditory processing disorder  &amp; people with ADHD</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539"/>
        <p:cNvGrpSpPr/>
        <p:nvPr/>
      </p:nvGrpSpPr>
      <p:grpSpPr>
        <a:xfrm>
          <a:off x="0" y="0"/>
          <a:ext cx="0" cy="0"/>
          <a:chOff x="0" y="0"/>
          <a:chExt cx="0" cy="0"/>
        </a:xfrm>
      </p:grpSpPr>
      <p:sp>
        <p:nvSpPr>
          <p:cNvPr id="2" name="Title 1">
            <a:extLst>
              <a:ext uri="{FF2B5EF4-FFF2-40B4-BE49-F238E27FC236}">
                <a16:creationId xmlns:a16="http://schemas.microsoft.com/office/drawing/2014/main" id="{4DD68F3C-37EB-8046-AFB7-A01AC35C4B43}"/>
              </a:ext>
            </a:extLst>
          </p:cNvPr>
          <p:cNvSpPr>
            <a:spLocks noGrp="1"/>
          </p:cNvSpPr>
          <p:nvPr>
            <p:ph type="ctrTitle"/>
          </p:nvPr>
        </p:nvSpPr>
        <p:spPr>
          <a:xfrm>
            <a:off x="-20575" y="-241300"/>
            <a:ext cx="9144000" cy="2052600"/>
          </a:xfrm>
        </p:spPr>
        <p:txBody>
          <a:bodyPr/>
          <a:lstStyle/>
          <a:p>
            <a:pPr lvl="0"/>
            <a:r>
              <a:rPr lang="en-US" sz="3800" b="1" dirty="0">
                <a:solidFill>
                  <a:srgbClr val="FFFFFF"/>
                </a:solidFill>
                <a:latin typeface="Century Schoolbook"/>
                <a:ea typeface="Century Schoolbook"/>
                <a:cs typeface="Century Schoolbook"/>
                <a:sym typeface="Century Schoolbook"/>
              </a:rPr>
              <a:t>Don’t Make This Captioning Mistake!</a:t>
            </a:r>
            <a:br>
              <a:rPr lang="en-US" sz="3800" b="1" dirty="0">
                <a:solidFill>
                  <a:srgbClr val="FFFFFF"/>
                </a:solidFill>
                <a:latin typeface="Century Schoolbook"/>
                <a:ea typeface="Century Schoolbook"/>
                <a:cs typeface="Century Schoolbook"/>
                <a:sym typeface="Century Schoolbook"/>
              </a:rPr>
            </a:br>
            <a:endParaRPr lang="en-US" sz="3800" dirty="0"/>
          </a:p>
        </p:txBody>
      </p:sp>
      <p:sp>
        <p:nvSpPr>
          <p:cNvPr id="541" name="Google Shape;541;p90"/>
          <p:cNvSpPr txBox="1"/>
          <p:nvPr/>
        </p:nvSpPr>
        <p:spPr>
          <a:xfrm>
            <a:off x="259025" y="1062525"/>
            <a:ext cx="88644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dirty="0">
                <a:solidFill>
                  <a:schemeClr val="lt1"/>
                </a:solidFill>
                <a:latin typeface="Century Schoolbook"/>
                <a:ea typeface="Century Schoolbook"/>
                <a:cs typeface="Century Schoolbook"/>
                <a:sym typeface="Century Schoolbook"/>
              </a:rPr>
              <a:t>Subtitles and closed captioning are different!</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Subtitles are selected from t</a:t>
            </a:r>
            <a:r>
              <a:rPr lang="en-US" sz="3000" dirty="0">
                <a:solidFill>
                  <a:srgbClr val="FFFFFF"/>
                </a:solidFill>
                <a:latin typeface="Century Schoolbook"/>
                <a:ea typeface="Century Schoolbook"/>
                <a:cs typeface="Century Schoolbook"/>
                <a:sym typeface="Century Schoolbook"/>
              </a:rPr>
              <a:t>he</a:t>
            </a:r>
            <a:r>
              <a:rPr lang="en" sz="3000" dirty="0">
                <a:solidFill>
                  <a:srgbClr val="FFFFFF"/>
                </a:solidFill>
                <a:latin typeface="Century Schoolbook"/>
                <a:ea typeface="Century Schoolbook"/>
                <a:cs typeface="Century Schoolbook"/>
                <a:sym typeface="Century Schoolbook"/>
              </a:rPr>
              <a:t> DVD menu, are burned into the video and lack captioning for sound effects</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Closed captioning usually is on content from TV (TV Shows, News, Movies), meets the highest standard for </a:t>
            </a:r>
            <a:r>
              <a:rPr lang="en-US" sz="3000" dirty="0">
                <a:solidFill>
                  <a:srgbClr val="FFFFFF"/>
                </a:solidFill>
                <a:latin typeface="Century Schoolbook"/>
                <a:ea typeface="Century Schoolbook"/>
                <a:cs typeface="Century Schoolbook"/>
                <a:sym typeface="Century Schoolbook"/>
              </a:rPr>
              <a:t>accessibility</a:t>
            </a:r>
            <a:r>
              <a:rPr lang="en" sz="3000" dirty="0">
                <a:solidFill>
                  <a:srgbClr val="FFFFFF"/>
                </a:solidFill>
                <a:latin typeface="Century Schoolbook"/>
                <a:ea typeface="Century Schoolbook"/>
                <a:cs typeface="Century Schoolbook"/>
                <a:sym typeface="Century Schoolbook"/>
              </a:rPr>
              <a:t> and requires a decoding chip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539"/>
        <p:cNvGrpSpPr/>
        <p:nvPr/>
      </p:nvGrpSpPr>
      <p:grpSpPr>
        <a:xfrm>
          <a:off x="0" y="0"/>
          <a:ext cx="0" cy="0"/>
          <a:chOff x="0" y="0"/>
          <a:chExt cx="0" cy="0"/>
        </a:xfrm>
      </p:grpSpPr>
      <p:sp>
        <p:nvSpPr>
          <p:cNvPr id="2" name="Title 1">
            <a:extLst>
              <a:ext uri="{FF2B5EF4-FFF2-40B4-BE49-F238E27FC236}">
                <a16:creationId xmlns:a16="http://schemas.microsoft.com/office/drawing/2014/main" id="{F55A1D7C-C40F-C343-B5D5-D70B2E6DBEF7}"/>
              </a:ext>
            </a:extLst>
          </p:cNvPr>
          <p:cNvSpPr>
            <a:spLocks noGrp="1"/>
          </p:cNvSpPr>
          <p:nvPr>
            <p:ph type="ctrTitle"/>
          </p:nvPr>
        </p:nvSpPr>
        <p:spPr>
          <a:xfrm>
            <a:off x="364375" y="-571675"/>
            <a:ext cx="8520600" cy="2052600"/>
          </a:xfrm>
        </p:spPr>
        <p:txBody>
          <a:bodyPr/>
          <a:lstStyle/>
          <a:p>
            <a:pPr lvl="0">
              <a:defRPr/>
            </a:pPr>
            <a:r>
              <a:rPr lang="en-US" sz="4200" b="1" dirty="0">
                <a:solidFill>
                  <a:srgbClr val="FFFFFF"/>
                </a:solidFill>
                <a:latin typeface="Century Schoolbook"/>
                <a:ea typeface="Century Schoolbook"/>
                <a:cs typeface="Century Schoolbook"/>
                <a:sym typeface="Century Schoolbook"/>
              </a:rPr>
              <a:t>Projector Tips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541" name="Google Shape;541;p90"/>
          <p:cNvSpPr txBox="1"/>
          <p:nvPr/>
        </p:nvSpPr>
        <p:spPr>
          <a:xfrm>
            <a:off x="259025" y="960925"/>
            <a:ext cx="8864400" cy="621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Check your projectors to make sure they support closed captioning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Consider connecting your laptop to the projector to play in class DVDs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800" dirty="0">
              <a:solidFill>
                <a:srgbClr val="FFFFFF"/>
              </a:solidFill>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000" dirty="0">
                <a:solidFill>
                  <a:srgbClr val="FFFFFF"/>
                </a:solidFill>
                <a:latin typeface="Century Schoolbook"/>
                <a:ea typeface="Century Schoolbook"/>
                <a:cs typeface="Century Schoolbook"/>
                <a:sym typeface="Century Schoolbook"/>
              </a:rPr>
              <a:t>Computers s</a:t>
            </a:r>
            <a:r>
              <a:rPr kumimoji="0" lang="en-US" sz="3000" b="0" i="0" u="none" strike="noStrike" kern="0" cap="none" spc="0" normalizeH="0" baseline="0" noProof="0" dirty="0" err="1">
                <a:ln>
                  <a:noFill/>
                </a:ln>
                <a:solidFill>
                  <a:srgbClr val="FFFFFF"/>
                </a:solidFill>
                <a:effectLst/>
                <a:uLnTx/>
                <a:uFillTx/>
                <a:latin typeface="Century Schoolbook"/>
                <a:ea typeface="Century Schoolbook"/>
                <a:cs typeface="Century Schoolbook"/>
                <a:sym typeface="Century Schoolbook"/>
              </a:rPr>
              <a:t>upport</a:t>
            </a:r>
            <a:r>
              <a:rPr kumimoji="0" lang="en-US"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 closed captioning </a:t>
            </a:r>
            <a:r>
              <a:rPr lang="en-US" sz="3000" dirty="0">
                <a:solidFill>
                  <a:srgbClr val="FFFFFF"/>
                </a:solidFill>
                <a:latin typeface="Century Schoolbook"/>
                <a:ea typeface="Century Schoolbook"/>
                <a:cs typeface="Century Schoolbook"/>
                <a:sym typeface="Century Schoolbook"/>
              </a:rPr>
              <a:t>with built in programs like</a:t>
            </a:r>
            <a:r>
              <a:rPr kumimoji="0" lang="en-US"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 </a:t>
            </a:r>
            <a:r>
              <a:rPr lang="en-US" sz="3000" dirty="0">
                <a:solidFill>
                  <a:srgbClr val="FFFFFF"/>
                </a:solidFill>
                <a:latin typeface="Century Schoolbook"/>
                <a:ea typeface="Century Schoolbook"/>
                <a:cs typeface="Century Schoolbook"/>
                <a:sym typeface="Century Schoolbook"/>
              </a:rPr>
              <a:t>Apple’s DVD Player or Windows Media Player</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290782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550"/>
        <p:cNvGrpSpPr/>
        <p:nvPr/>
      </p:nvGrpSpPr>
      <p:grpSpPr>
        <a:xfrm>
          <a:off x="0" y="0"/>
          <a:ext cx="0" cy="0"/>
          <a:chOff x="0" y="0"/>
          <a:chExt cx="0" cy="0"/>
        </a:xfrm>
      </p:grpSpPr>
      <p:sp>
        <p:nvSpPr>
          <p:cNvPr id="2" name="Title 1">
            <a:extLst>
              <a:ext uri="{FF2B5EF4-FFF2-40B4-BE49-F238E27FC236}">
                <a16:creationId xmlns:a16="http://schemas.microsoft.com/office/drawing/2014/main" id="{928F02C3-EAA6-E744-9743-C58CF685B52D}"/>
              </a:ext>
            </a:extLst>
          </p:cNvPr>
          <p:cNvSpPr>
            <a:spLocks noGrp="1"/>
          </p:cNvSpPr>
          <p:nvPr>
            <p:ph type="ctrTitle"/>
          </p:nvPr>
        </p:nvSpPr>
        <p:spPr>
          <a:xfrm>
            <a:off x="430925" y="-698675"/>
            <a:ext cx="8520600" cy="2052600"/>
          </a:xfrm>
        </p:spPr>
        <p:txBody>
          <a:bodyPr/>
          <a:lstStyle/>
          <a:p>
            <a:pPr lvl="0"/>
            <a:r>
              <a:rPr lang="en-US" sz="4200" b="1" dirty="0">
                <a:solidFill>
                  <a:srgbClr val="FFFFFF"/>
                </a:solidFill>
                <a:latin typeface="Century Schoolbook"/>
                <a:ea typeface="Century Schoolbook"/>
                <a:cs typeface="Century Schoolbook"/>
                <a:sym typeface="Century Schoolbook"/>
              </a:rPr>
              <a:t>Captioning Lawsuits </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552" name="Google Shape;552;p92"/>
          <p:cNvSpPr txBox="1"/>
          <p:nvPr/>
        </p:nvSpPr>
        <p:spPr>
          <a:xfrm>
            <a:off x="259025" y="732325"/>
            <a:ext cx="88644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Netflix was successfully sued to provide closed captioning and audio description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UC Berkeley, MIT and Harvard were all sued for posting free online courses without captioning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Movie theatres are being required to offer closed captioning and audio description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More theatrical performances are being ordered to provide closed captioning </a:t>
            </a:r>
            <a:endParaRP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556"/>
        <p:cNvGrpSpPr/>
        <p:nvPr/>
      </p:nvGrpSpPr>
      <p:grpSpPr>
        <a:xfrm>
          <a:off x="0" y="0"/>
          <a:ext cx="0" cy="0"/>
          <a:chOff x="0" y="0"/>
          <a:chExt cx="0" cy="0"/>
        </a:xfrm>
      </p:grpSpPr>
      <p:sp>
        <p:nvSpPr>
          <p:cNvPr id="2" name="Title 1">
            <a:extLst>
              <a:ext uri="{FF2B5EF4-FFF2-40B4-BE49-F238E27FC236}">
                <a16:creationId xmlns:a16="http://schemas.microsoft.com/office/drawing/2014/main" id="{70C9F02C-BBB1-064B-AFB2-CBE8C5180843}"/>
              </a:ext>
            </a:extLst>
          </p:cNvPr>
          <p:cNvSpPr>
            <a:spLocks noGrp="1"/>
          </p:cNvSpPr>
          <p:nvPr>
            <p:ph type="ctrTitle"/>
          </p:nvPr>
        </p:nvSpPr>
        <p:spPr>
          <a:xfrm>
            <a:off x="369725" y="-622475"/>
            <a:ext cx="8520600" cy="2052600"/>
          </a:xfrm>
        </p:spPr>
        <p:txBody>
          <a:bodyPr/>
          <a:lstStyle/>
          <a:p>
            <a:pPr lvl="0"/>
            <a:r>
              <a:rPr lang="en-US" sz="4200" b="1" dirty="0">
                <a:solidFill>
                  <a:srgbClr val="FFFFFF"/>
                </a:solidFill>
                <a:latin typeface="Century Schoolbook"/>
                <a:ea typeface="Century Schoolbook"/>
                <a:cs typeface="Century Schoolbook"/>
                <a:sym typeface="Century Schoolbook"/>
              </a:rPr>
              <a:t>Captioning Policy </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558" name="Google Shape;558;p93"/>
          <p:cNvSpPr txBox="1"/>
          <p:nvPr/>
        </p:nvSpPr>
        <p:spPr>
          <a:xfrm>
            <a:off x="259025" y="808525"/>
            <a:ext cx="87420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dirty="0">
                <a:solidFill>
                  <a:schemeClr val="lt1"/>
                </a:solidFill>
                <a:latin typeface="Century Schoolbook"/>
                <a:ea typeface="Century Schoolbook"/>
                <a:cs typeface="Century Schoolbook"/>
                <a:sym typeface="Century Schoolbook"/>
              </a:rPr>
              <a:t>If a student is deaf or hard of hearing in your class all videos/audio must have captioning or transcription</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Videos on the institution’s website should have closed captioning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More colleges are providing services or funding for professors to caption materials and advertising captioning for events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5" name="Google Shape;565;p94">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4375" y="0"/>
            <a:ext cx="9144000" cy="5143500"/>
          </a:xfrm>
          <a:prstGeom prst="rect">
            <a:avLst/>
          </a:prstGeom>
          <a:noFill/>
          <a:ln>
            <a:noFill/>
          </a:ln>
        </p:spPr>
      </p:pic>
      <p:sp>
        <p:nvSpPr>
          <p:cNvPr id="2" name="Title 1">
            <a:extLst>
              <a:ext uri="{FF2B5EF4-FFF2-40B4-BE49-F238E27FC236}">
                <a16:creationId xmlns:a16="http://schemas.microsoft.com/office/drawing/2014/main" id="{3417FFDF-CB06-DE43-8B26-C42D278F1AB9}"/>
              </a:ext>
            </a:extLst>
          </p:cNvPr>
          <p:cNvSpPr>
            <a:spLocks noGrp="1"/>
          </p:cNvSpPr>
          <p:nvPr>
            <p:ph type="ctrTitle"/>
          </p:nvPr>
        </p:nvSpPr>
        <p:spPr>
          <a:xfrm>
            <a:off x="385375" y="-169825"/>
            <a:ext cx="8520600" cy="2052600"/>
          </a:xfrm>
        </p:spPr>
        <p:txBody>
          <a:bodyPr/>
          <a:lstStyle/>
          <a:p>
            <a:pPr lvl="0"/>
            <a:r>
              <a:rPr lang="en-US" sz="4200" b="1" dirty="0">
                <a:solidFill>
                  <a:srgbClr val="FFFFFF"/>
                </a:solidFill>
                <a:latin typeface="Century Schoolbook"/>
                <a:ea typeface="Century Schoolbook"/>
                <a:cs typeface="Century Schoolbook"/>
                <a:sym typeface="Century Schoolbook"/>
              </a:rPr>
              <a:t>#7 Empowerment Idea </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568" name="Google Shape;568;p94"/>
          <p:cNvSpPr txBox="1"/>
          <p:nvPr/>
        </p:nvSpPr>
        <p:spPr>
          <a:xfrm>
            <a:off x="631325" y="1337675"/>
            <a:ext cx="81273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Consider providing captioning for all your course media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If a student is hard of hearing or deaf all materials MUST be captioned, videos without captioning cannot be played! </a:t>
            </a:r>
            <a:endParaRPr sz="3000" dirty="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5" name="Google Shape;575;p95">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4375" y="0"/>
            <a:ext cx="9144000" cy="5143500"/>
          </a:xfrm>
          <a:prstGeom prst="rect">
            <a:avLst/>
          </a:prstGeom>
          <a:noFill/>
          <a:ln>
            <a:noFill/>
          </a:ln>
        </p:spPr>
      </p:pic>
      <p:sp>
        <p:nvSpPr>
          <p:cNvPr id="2" name="Title 1">
            <a:extLst>
              <a:ext uri="{FF2B5EF4-FFF2-40B4-BE49-F238E27FC236}">
                <a16:creationId xmlns:a16="http://schemas.microsoft.com/office/drawing/2014/main" id="{1A6512EF-A01C-8448-B870-2AA396643394}"/>
              </a:ext>
            </a:extLst>
          </p:cNvPr>
          <p:cNvSpPr>
            <a:spLocks noGrp="1"/>
          </p:cNvSpPr>
          <p:nvPr>
            <p:ph type="ctrTitle"/>
          </p:nvPr>
        </p:nvSpPr>
        <p:spPr>
          <a:xfrm>
            <a:off x="311700" y="-258725"/>
            <a:ext cx="8520600" cy="2052600"/>
          </a:xfrm>
        </p:spPr>
        <p:txBody>
          <a:bodyPr/>
          <a:lstStyle/>
          <a:p>
            <a:pPr lvl="0"/>
            <a:r>
              <a:rPr lang="en-US" sz="4200" b="1" dirty="0">
                <a:solidFill>
                  <a:srgbClr val="FFFFFF"/>
                </a:solidFill>
                <a:latin typeface="Century Schoolbook"/>
                <a:ea typeface="Century Schoolbook"/>
                <a:cs typeface="Century Schoolbook"/>
                <a:sym typeface="Century Schoolbook"/>
              </a:rPr>
              <a:t>#7 Empowerment Tips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578" name="Google Shape;578;p95"/>
          <p:cNvSpPr txBox="1"/>
          <p:nvPr/>
        </p:nvSpPr>
        <p:spPr>
          <a:xfrm>
            <a:off x="707525" y="1185275"/>
            <a:ext cx="7975200" cy="6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Look for emails regarding captioning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chemeClr val="lt1"/>
                </a:solidFill>
                <a:latin typeface="Century Schoolbook"/>
                <a:ea typeface="Century Schoolbook"/>
                <a:cs typeface="Century Schoolbook"/>
                <a:sym typeface="Century Schoolbook"/>
              </a:rPr>
              <a:t>Consider making audio transcripts available on LMS </a:t>
            </a:r>
            <a:endParaRPr sz="3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chemeClr val="lt1"/>
                </a:solidFill>
                <a:latin typeface="Century Schoolbook"/>
                <a:ea typeface="Century Schoolbook"/>
                <a:cs typeface="Century Schoolbook"/>
                <a:sym typeface="Century Schoolbook"/>
              </a:rPr>
              <a:t>Remember to click the CC button!</a:t>
            </a:r>
            <a:endParaRPr sz="3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Clr>
                <a:schemeClr val="dk1"/>
              </a:buClr>
              <a:buSzPts val="1100"/>
              <a:buFont typeface="Arial"/>
              <a:buNone/>
            </a:pPr>
            <a:endParaRPr sz="1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Clr>
                <a:schemeClr val="dk1"/>
              </a:buClr>
              <a:buSzPts val="1100"/>
              <a:buFont typeface="Arial"/>
              <a:buNone/>
            </a:pPr>
            <a:r>
              <a:rPr lang="en" sz="3000" dirty="0">
                <a:solidFill>
                  <a:schemeClr val="lt1"/>
                </a:solidFill>
                <a:latin typeface="Century Schoolbook"/>
                <a:ea typeface="Century Schoolbook"/>
                <a:cs typeface="Century Schoolbook"/>
                <a:sym typeface="Century Schoolbook"/>
              </a:rPr>
              <a:t>YouTube and other auto generated captioning is </a:t>
            </a:r>
            <a:r>
              <a:rPr lang="en" sz="3000" b="1" dirty="0">
                <a:solidFill>
                  <a:schemeClr val="lt1"/>
                </a:solidFill>
                <a:latin typeface="Century Schoolbook"/>
                <a:ea typeface="Century Schoolbook"/>
                <a:cs typeface="Century Schoolbook"/>
                <a:sym typeface="Century Schoolbook"/>
              </a:rPr>
              <a:t>NOT</a:t>
            </a:r>
            <a:r>
              <a:rPr lang="en" sz="3000" dirty="0">
                <a:solidFill>
                  <a:schemeClr val="lt1"/>
                </a:solidFill>
                <a:latin typeface="Century Schoolbook"/>
                <a:ea typeface="Century Schoolbook"/>
                <a:cs typeface="Century Schoolbook"/>
                <a:sym typeface="Century Schoolbook"/>
              </a:rPr>
              <a:t> a substitute</a:t>
            </a:r>
            <a:endParaRPr sz="3000" dirty="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582"/>
        <p:cNvGrpSpPr/>
        <p:nvPr/>
      </p:nvGrpSpPr>
      <p:grpSpPr>
        <a:xfrm>
          <a:off x="0" y="0"/>
          <a:ext cx="0" cy="0"/>
          <a:chOff x="0" y="0"/>
          <a:chExt cx="0" cy="0"/>
        </a:xfrm>
      </p:grpSpPr>
      <p:sp>
        <p:nvSpPr>
          <p:cNvPr id="583" name="Google Shape;583;p96">
            <a:extLst>
              <a:ext uri="{C183D7F6-B498-43B3-948B-1728B52AA6E4}">
                <adec:decorative xmlns="" xmlns:adec="http://schemas.microsoft.com/office/drawing/2017/decorative" val="1"/>
              </a:ext>
            </a:extLst>
          </p:cNvPr>
          <p:cNvSpPr/>
          <p:nvPr/>
        </p:nvSpPr>
        <p:spPr>
          <a:xfrm>
            <a:off x="124375" y="689025"/>
            <a:ext cx="8927820" cy="365104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0CE13801-5C07-DE46-9096-A58B37BABAF7}"/>
              </a:ext>
            </a:extLst>
          </p:cNvPr>
          <p:cNvSpPr>
            <a:spLocks noGrp="1"/>
          </p:cNvSpPr>
          <p:nvPr>
            <p:ph type="ctrTitle"/>
          </p:nvPr>
        </p:nvSpPr>
        <p:spPr>
          <a:xfrm>
            <a:off x="327985" y="1227175"/>
            <a:ext cx="8520600" cy="2052600"/>
          </a:xfrm>
        </p:spPr>
        <p:txBody>
          <a:bodyPr/>
          <a:lstStyle/>
          <a:p>
            <a:r>
              <a:rPr lang="en-US" sz="4200" b="1" dirty="0">
                <a:latin typeface="Century Schoolbook"/>
                <a:ea typeface="Century Schoolbook"/>
                <a:cs typeface="Century Schoolbook"/>
                <a:sym typeface="Century Schoolbook"/>
              </a:rPr>
              <a:t>Accessible Lecture Tips</a:t>
            </a:r>
            <a:br>
              <a:rPr lang="en-US" sz="4200" b="1" dirty="0">
                <a:latin typeface="Century Schoolbook"/>
                <a:ea typeface="Century Schoolbook"/>
                <a:cs typeface="Century Schoolbook"/>
                <a:sym typeface="Century Schoolbook"/>
              </a:rPr>
            </a:br>
            <a:endParaRPr lang="en-US" sz="42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588"/>
        <p:cNvGrpSpPr/>
        <p:nvPr/>
      </p:nvGrpSpPr>
      <p:grpSpPr>
        <a:xfrm>
          <a:off x="0" y="0"/>
          <a:ext cx="0" cy="0"/>
          <a:chOff x="0" y="0"/>
          <a:chExt cx="0" cy="0"/>
        </a:xfrm>
      </p:grpSpPr>
      <p:sp>
        <p:nvSpPr>
          <p:cNvPr id="2" name="Title 1">
            <a:extLst>
              <a:ext uri="{FF2B5EF4-FFF2-40B4-BE49-F238E27FC236}">
                <a16:creationId xmlns:a16="http://schemas.microsoft.com/office/drawing/2014/main" id="{81F4AD1A-25D9-B943-8E06-C6E92122E14D}"/>
              </a:ext>
            </a:extLst>
          </p:cNvPr>
          <p:cNvSpPr>
            <a:spLocks noGrp="1"/>
          </p:cNvSpPr>
          <p:nvPr>
            <p:ph type="ctrTitle"/>
          </p:nvPr>
        </p:nvSpPr>
        <p:spPr>
          <a:xfrm>
            <a:off x="259025" y="-93625"/>
            <a:ext cx="8520600" cy="2052600"/>
          </a:xfrm>
        </p:spPr>
        <p:txBody>
          <a:bodyPr/>
          <a:lstStyle/>
          <a:p>
            <a:pPr lvl="0"/>
            <a:r>
              <a:rPr lang="en-US" sz="4200" b="1" dirty="0">
                <a:solidFill>
                  <a:srgbClr val="FFFFFF"/>
                </a:solidFill>
                <a:latin typeface="Century Schoolbook"/>
                <a:ea typeface="Century Schoolbook"/>
                <a:cs typeface="Century Schoolbook"/>
                <a:sym typeface="Century Schoolbook"/>
              </a:rPr>
              <a:t>Helping Hard Of Hearing Students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590" name="Google Shape;590;p97"/>
          <p:cNvSpPr txBox="1"/>
          <p:nvPr/>
        </p:nvSpPr>
        <p:spPr>
          <a:xfrm>
            <a:off x="259025" y="1481625"/>
            <a:ext cx="87420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Students who are hard of hearing generally rely on lip reading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Generally students who are hard of hearing sit up front, which obstructs their view of students in the back of the class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Background noise in the classroom can make hearing difficult at times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278"/>
        <p:cNvGrpSpPr/>
        <p:nvPr/>
      </p:nvGrpSpPr>
      <p:grpSpPr>
        <a:xfrm>
          <a:off x="0" y="0"/>
          <a:ext cx="0" cy="0"/>
          <a:chOff x="0" y="0"/>
          <a:chExt cx="0" cy="0"/>
        </a:xfrm>
      </p:grpSpPr>
      <p:sp>
        <p:nvSpPr>
          <p:cNvPr id="2" name="Title 1">
            <a:extLst>
              <a:ext uri="{FF2B5EF4-FFF2-40B4-BE49-F238E27FC236}">
                <a16:creationId xmlns:a16="http://schemas.microsoft.com/office/drawing/2014/main" id="{CA625B58-3E4E-964B-A394-802C3805BE5F}"/>
              </a:ext>
            </a:extLst>
          </p:cNvPr>
          <p:cNvSpPr>
            <a:spLocks noGrp="1"/>
          </p:cNvSpPr>
          <p:nvPr>
            <p:ph type="ctrTitle"/>
          </p:nvPr>
        </p:nvSpPr>
        <p:spPr>
          <a:xfrm>
            <a:off x="116575" y="-142241"/>
            <a:ext cx="9210305" cy="903005"/>
          </a:xfrm>
        </p:spPr>
        <p:txBody>
          <a:bodyPr/>
          <a:lstStyle/>
          <a:p>
            <a:r>
              <a:rPr lang="en-US" sz="4200" b="1" dirty="0">
                <a:solidFill>
                  <a:schemeClr val="bg1"/>
                </a:solidFill>
                <a:latin typeface="Century Schoolbook" panose="02040604050505020304" pitchFamily="18" charset="0"/>
              </a:rPr>
              <a:t>The Employment Challenge</a:t>
            </a:r>
          </a:p>
        </p:txBody>
      </p:sp>
      <p:pic>
        <p:nvPicPr>
          <p:cNvPr id="279" name="Google Shape;279;p54" descr="Bar graphs showing that people with disabilities are much less likely to be employed  than people with no disability "/>
          <p:cNvPicPr preferRelativeResize="0"/>
          <p:nvPr/>
        </p:nvPicPr>
        <p:blipFill>
          <a:blip r:embed="rId3">
            <a:alphaModFix/>
          </a:blip>
          <a:stretch>
            <a:fillRect/>
          </a:stretch>
        </p:blipFill>
        <p:spPr>
          <a:xfrm>
            <a:off x="1280160" y="724193"/>
            <a:ext cx="6753458" cy="3999914"/>
          </a:xfrm>
          <a:prstGeom prst="rect">
            <a:avLst/>
          </a:prstGeom>
          <a:noFill/>
          <a:ln>
            <a:noFill/>
          </a:ln>
        </p:spPr>
      </p:pic>
      <p:sp>
        <p:nvSpPr>
          <p:cNvPr id="280" name="Google Shape;280;p54"/>
          <p:cNvSpPr txBox="1"/>
          <p:nvPr/>
        </p:nvSpPr>
        <p:spPr>
          <a:xfrm>
            <a:off x="116575" y="4582925"/>
            <a:ext cx="8781300" cy="58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Chart above, see link in description</a:t>
            </a:r>
            <a:endParaRPr sz="3000" dirty="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597" name="Google Shape;597;p98">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4375" y="0"/>
            <a:ext cx="9144000" cy="5143500"/>
          </a:xfrm>
          <a:prstGeom prst="rect">
            <a:avLst/>
          </a:prstGeom>
          <a:noFill/>
          <a:ln>
            <a:noFill/>
          </a:ln>
        </p:spPr>
      </p:pic>
      <p:sp>
        <p:nvSpPr>
          <p:cNvPr id="2" name="Title 1">
            <a:extLst>
              <a:ext uri="{FF2B5EF4-FFF2-40B4-BE49-F238E27FC236}">
                <a16:creationId xmlns:a16="http://schemas.microsoft.com/office/drawing/2014/main" id="{0EF31CA7-4DD2-AE44-A0C3-43747854DCAC}"/>
              </a:ext>
            </a:extLst>
          </p:cNvPr>
          <p:cNvSpPr>
            <a:spLocks noGrp="1"/>
          </p:cNvSpPr>
          <p:nvPr>
            <p:ph type="ctrTitle"/>
          </p:nvPr>
        </p:nvSpPr>
        <p:spPr>
          <a:xfrm>
            <a:off x="510875" y="-166775"/>
            <a:ext cx="8520600" cy="2052600"/>
          </a:xfrm>
        </p:spPr>
        <p:txBody>
          <a:bodyPr/>
          <a:lstStyle/>
          <a:p>
            <a:r>
              <a:rPr lang="en-US" sz="4200" b="1" dirty="0">
                <a:solidFill>
                  <a:srgbClr val="FFFFFF"/>
                </a:solidFill>
                <a:latin typeface="Century Schoolbook"/>
                <a:ea typeface="Century Schoolbook"/>
                <a:cs typeface="Century Schoolbook"/>
                <a:sym typeface="Century Schoolbook"/>
              </a:rPr>
              <a:t>#8 Empowerment Idea </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600" name="Google Shape;600;p98"/>
          <p:cNvSpPr txBox="1"/>
          <p:nvPr/>
        </p:nvSpPr>
        <p:spPr>
          <a:xfrm>
            <a:off x="707525" y="1718675"/>
            <a:ext cx="81273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Century Schoolbook"/>
                <a:ea typeface="Century Schoolbook"/>
                <a:cs typeface="Century Schoolbook"/>
                <a:sym typeface="Century Schoolbook"/>
              </a:rPr>
              <a:t>When a student is hard of hearing in your class try to make sure your lips are visible </a:t>
            </a:r>
            <a:endParaRPr sz="300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607" name="Google Shape;607;p99">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4375" y="0"/>
            <a:ext cx="9144000" cy="5143500"/>
          </a:xfrm>
          <a:prstGeom prst="rect">
            <a:avLst/>
          </a:prstGeom>
          <a:noFill/>
          <a:ln>
            <a:noFill/>
          </a:ln>
        </p:spPr>
      </p:pic>
      <p:sp>
        <p:nvSpPr>
          <p:cNvPr id="2" name="Title 1">
            <a:extLst>
              <a:ext uri="{FF2B5EF4-FFF2-40B4-BE49-F238E27FC236}">
                <a16:creationId xmlns:a16="http://schemas.microsoft.com/office/drawing/2014/main" id="{A7712676-2629-444F-ABFD-EAE61CB2A3E0}"/>
              </a:ext>
            </a:extLst>
          </p:cNvPr>
          <p:cNvSpPr>
            <a:spLocks noGrp="1"/>
          </p:cNvSpPr>
          <p:nvPr>
            <p:ph type="ctrTitle"/>
          </p:nvPr>
        </p:nvSpPr>
        <p:spPr>
          <a:xfrm>
            <a:off x="366075" y="-176700"/>
            <a:ext cx="8520600" cy="2052600"/>
          </a:xfrm>
        </p:spPr>
        <p:txBody>
          <a:bodyPr/>
          <a:lstStyle/>
          <a:p>
            <a:r>
              <a:rPr lang="en-US" sz="4200" b="1" dirty="0">
                <a:solidFill>
                  <a:srgbClr val="FFFFFF"/>
                </a:solidFill>
                <a:latin typeface="Century Schoolbook"/>
                <a:ea typeface="Century Schoolbook"/>
                <a:cs typeface="Century Schoolbook"/>
                <a:sym typeface="Century Schoolbook"/>
              </a:rPr>
              <a:t>#8 Empowerment Tips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610" name="Google Shape;610;p99"/>
          <p:cNvSpPr txBox="1"/>
          <p:nvPr/>
        </p:nvSpPr>
        <p:spPr>
          <a:xfrm>
            <a:off x="707525" y="1350375"/>
            <a:ext cx="7975200" cy="6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Avoid speaking with your back turned or while you are looking down at something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chemeClr val="lt1"/>
                </a:solidFill>
                <a:latin typeface="Century Schoolbook"/>
                <a:ea typeface="Century Schoolbook"/>
                <a:cs typeface="Century Schoolbook"/>
                <a:sym typeface="Century Schoolbook"/>
              </a:rPr>
              <a:t>Summarize a student’s answers to questions </a:t>
            </a:r>
            <a:endParaRPr sz="3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chemeClr val="lt1"/>
                </a:solidFill>
                <a:latin typeface="Century Schoolbook"/>
                <a:ea typeface="Century Schoolbook"/>
                <a:cs typeface="Century Schoolbook"/>
                <a:sym typeface="Century Schoolbook"/>
              </a:rPr>
              <a:t>Try to be mindful of background noise in the environment </a:t>
            </a:r>
            <a:endParaRPr sz="3000" dirty="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614"/>
        <p:cNvGrpSpPr/>
        <p:nvPr/>
      </p:nvGrpSpPr>
      <p:grpSpPr>
        <a:xfrm>
          <a:off x="0" y="0"/>
          <a:ext cx="0" cy="0"/>
          <a:chOff x="0" y="0"/>
          <a:chExt cx="0" cy="0"/>
        </a:xfrm>
      </p:grpSpPr>
      <p:sp>
        <p:nvSpPr>
          <p:cNvPr id="615" name="Google Shape;615;p100">
            <a:extLst>
              <a:ext uri="{C183D7F6-B498-43B3-948B-1728B52AA6E4}">
                <adec:decorative xmlns="" xmlns:adec="http://schemas.microsoft.com/office/drawing/2017/decorative" val="1"/>
              </a:ext>
            </a:extLst>
          </p:cNvPr>
          <p:cNvSpPr/>
          <p:nvPr/>
        </p:nvSpPr>
        <p:spPr>
          <a:xfrm>
            <a:off x="124375" y="689025"/>
            <a:ext cx="8927820" cy="365104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FE0F3ECC-24EB-CF47-9DF2-173E25FF9F3A}"/>
              </a:ext>
            </a:extLst>
          </p:cNvPr>
          <p:cNvSpPr>
            <a:spLocks noGrp="1"/>
          </p:cNvSpPr>
          <p:nvPr>
            <p:ph type="ctrTitle"/>
          </p:nvPr>
        </p:nvSpPr>
        <p:spPr>
          <a:xfrm>
            <a:off x="327985" y="1277075"/>
            <a:ext cx="8520600" cy="2052600"/>
          </a:xfrm>
        </p:spPr>
        <p:txBody>
          <a:bodyPr/>
          <a:lstStyle/>
          <a:p>
            <a:r>
              <a:rPr lang="en-US" sz="4200" b="1" dirty="0">
                <a:latin typeface="Century Schoolbook"/>
                <a:ea typeface="Century Schoolbook"/>
                <a:cs typeface="Century Schoolbook"/>
                <a:sym typeface="Century Schoolbook"/>
              </a:rPr>
              <a:t>Live Captioning</a:t>
            </a:r>
            <a:br>
              <a:rPr lang="en-US" sz="4200" b="1" dirty="0">
                <a:latin typeface="Century Schoolbook"/>
                <a:ea typeface="Century Schoolbook"/>
                <a:cs typeface="Century Schoolbook"/>
                <a:sym typeface="Century Schoolbook"/>
              </a:rPr>
            </a:br>
            <a:endParaRPr lang="en-US" sz="42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620"/>
        <p:cNvGrpSpPr/>
        <p:nvPr/>
      </p:nvGrpSpPr>
      <p:grpSpPr>
        <a:xfrm>
          <a:off x="0" y="0"/>
          <a:ext cx="0" cy="0"/>
          <a:chOff x="0" y="0"/>
          <a:chExt cx="0" cy="0"/>
        </a:xfrm>
      </p:grpSpPr>
      <p:sp>
        <p:nvSpPr>
          <p:cNvPr id="2" name="Title 1">
            <a:extLst>
              <a:ext uri="{FF2B5EF4-FFF2-40B4-BE49-F238E27FC236}">
                <a16:creationId xmlns:a16="http://schemas.microsoft.com/office/drawing/2014/main" id="{FCF78BAF-AE5A-3543-857E-3EC0AAB095EF}"/>
              </a:ext>
            </a:extLst>
          </p:cNvPr>
          <p:cNvSpPr>
            <a:spLocks noGrp="1"/>
          </p:cNvSpPr>
          <p:nvPr>
            <p:ph type="ctrTitle"/>
          </p:nvPr>
        </p:nvSpPr>
        <p:spPr>
          <a:xfrm>
            <a:off x="61212" y="-594960"/>
            <a:ext cx="9614625" cy="2052600"/>
          </a:xfrm>
        </p:spPr>
        <p:txBody>
          <a:bodyPr/>
          <a:lstStyle/>
          <a:p>
            <a:pPr algn="l"/>
            <a:r>
              <a:rPr lang="en-US" sz="4000" b="1" dirty="0">
                <a:solidFill>
                  <a:srgbClr val="FFFFFF"/>
                </a:solidFill>
                <a:latin typeface="Century Schoolbook"/>
                <a:ea typeface="Century Schoolbook"/>
                <a:cs typeface="Century Schoolbook"/>
                <a:sym typeface="Century Schoolbook"/>
              </a:rPr>
              <a:t> Live Captioning Accommodation </a:t>
            </a:r>
            <a:br>
              <a:rPr lang="en-US" sz="4000" b="1" dirty="0">
                <a:solidFill>
                  <a:srgbClr val="FFFFFF"/>
                </a:solidFill>
                <a:latin typeface="Century Schoolbook"/>
                <a:ea typeface="Century Schoolbook"/>
                <a:cs typeface="Century Schoolbook"/>
                <a:sym typeface="Century Schoolbook"/>
              </a:rPr>
            </a:br>
            <a:endParaRPr lang="en-US" sz="4000" dirty="0"/>
          </a:p>
        </p:txBody>
      </p:sp>
      <p:sp>
        <p:nvSpPr>
          <p:cNvPr id="622" name="Google Shape;622;p101"/>
          <p:cNvSpPr txBox="1"/>
          <p:nvPr/>
        </p:nvSpPr>
        <p:spPr>
          <a:xfrm>
            <a:off x="59525" y="1228725"/>
            <a:ext cx="90846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lt1"/>
                </a:solidFill>
                <a:latin typeface="Century Schoolbook"/>
                <a:ea typeface="Century Schoolbook"/>
                <a:cs typeface="Century Schoolbook"/>
                <a:sym typeface="Century Schoolbook"/>
              </a:rPr>
              <a:t>Live Captioning is now available for Google Slides and PowerPoint</a:t>
            </a:r>
            <a:endParaRPr sz="3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chemeClr val="lt1"/>
              </a:solidFill>
              <a:latin typeface="Century Schoolbook"/>
              <a:ea typeface="Century Schoolbook"/>
              <a:cs typeface="Century Schoolbook"/>
              <a:sym typeface="Century Schoolbook"/>
            </a:endParaRPr>
          </a:p>
        </p:txBody>
      </p:sp>
      <p:pic>
        <p:nvPicPr>
          <p:cNvPr id="624" name="Google Shape;624;p101" descr="Google Slides" title="Google Slides"/>
          <p:cNvPicPr preferRelativeResize="0"/>
          <p:nvPr/>
        </p:nvPicPr>
        <p:blipFill>
          <a:blip r:embed="rId3">
            <a:alphaModFix/>
          </a:blip>
          <a:stretch>
            <a:fillRect/>
          </a:stretch>
        </p:blipFill>
        <p:spPr>
          <a:xfrm>
            <a:off x="235600" y="2324800"/>
            <a:ext cx="2306625" cy="2306625"/>
          </a:xfrm>
          <a:prstGeom prst="rect">
            <a:avLst/>
          </a:prstGeom>
          <a:noFill/>
          <a:ln>
            <a:noFill/>
          </a:ln>
        </p:spPr>
      </p:pic>
      <p:pic>
        <p:nvPicPr>
          <p:cNvPr id="623" name="Google Shape;623;p101" descr="Power Point" title="Power Point"/>
          <p:cNvPicPr preferRelativeResize="0"/>
          <p:nvPr/>
        </p:nvPicPr>
        <p:blipFill>
          <a:blip r:embed="rId4">
            <a:alphaModFix/>
          </a:blip>
          <a:stretch>
            <a:fillRect/>
          </a:stretch>
        </p:blipFill>
        <p:spPr>
          <a:xfrm>
            <a:off x="6268663" y="2399219"/>
            <a:ext cx="2143125" cy="2143125"/>
          </a:xfrm>
          <a:prstGeom prst="rect">
            <a:avLst/>
          </a:prstGeom>
          <a:noFill/>
          <a:ln>
            <a:noFill/>
          </a:ln>
        </p:spPr>
      </p:pic>
      <p:sp>
        <p:nvSpPr>
          <p:cNvPr id="625" name="Google Shape;625;p101"/>
          <p:cNvSpPr txBox="1"/>
          <p:nvPr/>
        </p:nvSpPr>
        <p:spPr>
          <a:xfrm>
            <a:off x="0" y="4542344"/>
            <a:ext cx="8922300" cy="3000000"/>
          </a:xfrm>
          <a:prstGeom prst="rect">
            <a:avLst/>
          </a:prstGeom>
          <a:noFill/>
          <a:ln>
            <a:noFill/>
          </a:ln>
        </p:spPr>
        <p:txBody>
          <a:bodyPr spcFirstLastPara="1" wrap="square" lIns="91425" tIns="91425" rIns="91425" bIns="91425" anchor="t" anchorCtr="0">
            <a:noAutofit/>
          </a:bodyPr>
          <a:lstStyle/>
          <a:p>
            <a:pPr lvl="0" indent="457200"/>
            <a:r>
              <a:rPr lang="en" sz="1800" dirty="0">
                <a:solidFill>
                  <a:schemeClr val="lt1"/>
                </a:solidFill>
                <a:latin typeface="Century Schoolbook"/>
                <a:ea typeface="Century Schoolbook"/>
                <a:cs typeface="Century Schoolbook"/>
                <a:sym typeface="Century Schoolbook"/>
              </a:rPr>
              <a:t>Google Slides Icon				                PowerPoint Icon 										</a:t>
            </a:r>
            <a:endParaRPr sz="1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629"/>
        <p:cNvGrpSpPr/>
        <p:nvPr/>
      </p:nvGrpSpPr>
      <p:grpSpPr>
        <a:xfrm>
          <a:off x="0" y="0"/>
          <a:ext cx="0" cy="0"/>
          <a:chOff x="0" y="0"/>
          <a:chExt cx="0" cy="0"/>
        </a:xfrm>
      </p:grpSpPr>
      <p:sp>
        <p:nvSpPr>
          <p:cNvPr id="2" name="Title 1">
            <a:extLst>
              <a:ext uri="{FF2B5EF4-FFF2-40B4-BE49-F238E27FC236}">
                <a16:creationId xmlns:a16="http://schemas.microsoft.com/office/drawing/2014/main" id="{67B641A9-4EFB-AA41-85BA-004042F1B516}"/>
              </a:ext>
            </a:extLst>
          </p:cNvPr>
          <p:cNvSpPr>
            <a:spLocks noGrp="1"/>
          </p:cNvSpPr>
          <p:nvPr>
            <p:ph type="ctrTitle"/>
          </p:nvPr>
        </p:nvSpPr>
        <p:spPr>
          <a:xfrm>
            <a:off x="311700" y="-691475"/>
            <a:ext cx="8520600" cy="2052600"/>
          </a:xfrm>
        </p:spPr>
        <p:txBody>
          <a:bodyPr/>
          <a:lstStyle/>
          <a:p>
            <a:r>
              <a:rPr lang="en-US" sz="4200" b="1" dirty="0">
                <a:solidFill>
                  <a:schemeClr val="lt1"/>
                </a:solidFill>
                <a:latin typeface="Century Schoolbook"/>
                <a:ea typeface="Century Schoolbook"/>
                <a:cs typeface="Century Schoolbook"/>
                <a:sym typeface="Century Schoolbook"/>
              </a:rPr>
              <a:t>Activity Time!</a:t>
            </a:r>
            <a:br>
              <a:rPr lang="en-US" sz="4200" b="1" dirty="0">
                <a:solidFill>
                  <a:schemeClr val="lt1"/>
                </a:solidFill>
                <a:latin typeface="Century Schoolbook"/>
                <a:ea typeface="Century Schoolbook"/>
                <a:cs typeface="Century Schoolbook"/>
                <a:sym typeface="Century Schoolbook"/>
              </a:rPr>
            </a:br>
            <a:endParaRPr lang="en-US" sz="4200" dirty="0"/>
          </a:p>
        </p:txBody>
      </p:sp>
      <p:pic>
        <p:nvPicPr>
          <p:cNvPr id="632" name="Google Shape;632;p102" title="Live Caption"/>
          <p:cNvPicPr preferRelativeResize="0"/>
          <p:nvPr/>
        </p:nvPicPr>
        <p:blipFill>
          <a:blip r:embed="rId3">
            <a:alphaModFix/>
          </a:blip>
          <a:stretch>
            <a:fillRect/>
          </a:stretch>
        </p:blipFill>
        <p:spPr>
          <a:xfrm>
            <a:off x="3750050" y="729000"/>
            <a:ext cx="1643900" cy="1643900"/>
          </a:xfrm>
          <a:prstGeom prst="rect">
            <a:avLst/>
          </a:prstGeom>
          <a:noFill/>
          <a:ln>
            <a:noFill/>
          </a:ln>
        </p:spPr>
      </p:pic>
      <p:sp>
        <p:nvSpPr>
          <p:cNvPr id="633" name="Google Shape;633;p102"/>
          <p:cNvSpPr txBox="1"/>
          <p:nvPr/>
        </p:nvSpPr>
        <p:spPr>
          <a:xfrm>
            <a:off x="3868175" y="2307350"/>
            <a:ext cx="1467300" cy="99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lt1"/>
                </a:solidFill>
                <a:latin typeface="Century Schoolbook"/>
                <a:ea typeface="Century Schoolbook"/>
                <a:cs typeface="Century Schoolbook"/>
                <a:sym typeface="Century Schoolbook"/>
              </a:rPr>
              <a:t>Live Caption Icon</a:t>
            </a:r>
            <a:endParaRPr sz="1200"/>
          </a:p>
        </p:txBody>
      </p:sp>
      <p:sp>
        <p:nvSpPr>
          <p:cNvPr id="631" name="Google Shape;631;p102"/>
          <p:cNvSpPr txBox="1"/>
          <p:nvPr/>
        </p:nvSpPr>
        <p:spPr>
          <a:xfrm>
            <a:off x="59525" y="2371725"/>
            <a:ext cx="90846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chemeClr val="lt1"/>
                </a:solidFill>
                <a:latin typeface="Century Schoolbook"/>
                <a:ea typeface="Century Schoolbook"/>
                <a:cs typeface="Century Schoolbook"/>
                <a:sym typeface="Century Schoolbook"/>
              </a:rPr>
              <a:t>Google &amp; </a:t>
            </a:r>
            <a:r>
              <a:rPr lang="en" sz="3000" dirty="0" err="1">
                <a:solidFill>
                  <a:schemeClr val="lt1"/>
                </a:solidFill>
                <a:latin typeface="Century Schoolbook"/>
                <a:ea typeface="Century Schoolbook"/>
                <a:cs typeface="Century Schoolbook"/>
                <a:sym typeface="Century Schoolbook"/>
              </a:rPr>
              <a:t>Otter.ai</a:t>
            </a:r>
            <a:r>
              <a:rPr lang="en" sz="3000" dirty="0">
                <a:solidFill>
                  <a:schemeClr val="lt1"/>
                </a:solidFill>
                <a:latin typeface="Century Schoolbook"/>
                <a:ea typeface="Century Schoolbook"/>
                <a:cs typeface="Century Schoolbook"/>
                <a:sym typeface="Century Schoolbook"/>
              </a:rPr>
              <a:t> have unveiled live captioning apps</a:t>
            </a:r>
            <a:endParaRPr sz="3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chemeClr val="lt1"/>
                </a:solidFill>
                <a:latin typeface="Century Schoolbook"/>
                <a:ea typeface="Century Schoolbook"/>
                <a:cs typeface="Century Schoolbook"/>
                <a:sym typeface="Century Schoolbook"/>
              </a:rPr>
              <a:t>Live Caption is another live captioning app. Try it out now! Download “Live Caption” from the App Store or Google Play</a:t>
            </a:r>
            <a:endParaRPr sz="3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chemeClr val="lt1"/>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642"/>
        <p:cNvGrpSpPr/>
        <p:nvPr/>
      </p:nvGrpSpPr>
      <p:grpSpPr>
        <a:xfrm>
          <a:off x="0" y="0"/>
          <a:ext cx="0" cy="0"/>
          <a:chOff x="0" y="0"/>
          <a:chExt cx="0" cy="0"/>
        </a:xfrm>
      </p:grpSpPr>
      <p:sp>
        <p:nvSpPr>
          <p:cNvPr id="643" name="Google Shape;643;p104">
            <a:extLst>
              <a:ext uri="{C183D7F6-B498-43B3-948B-1728B52AA6E4}">
                <adec:decorative xmlns="" xmlns:adec="http://schemas.microsoft.com/office/drawing/2017/decorative" val="1"/>
              </a:ext>
            </a:extLst>
          </p:cNvPr>
          <p:cNvSpPr/>
          <p:nvPr/>
        </p:nvSpPr>
        <p:spPr>
          <a:xfrm>
            <a:off x="124375" y="689025"/>
            <a:ext cx="8927820" cy="365104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1AC02D16-C472-184C-A0DB-06A6D60F1CC6}"/>
              </a:ext>
            </a:extLst>
          </p:cNvPr>
          <p:cNvSpPr>
            <a:spLocks noGrp="1"/>
          </p:cNvSpPr>
          <p:nvPr>
            <p:ph type="ctrTitle"/>
          </p:nvPr>
        </p:nvSpPr>
        <p:spPr>
          <a:xfrm>
            <a:off x="219895" y="1488249"/>
            <a:ext cx="8520600" cy="2052600"/>
          </a:xfrm>
        </p:spPr>
        <p:txBody>
          <a:bodyPr/>
          <a:lstStyle/>
          <a:p>
            <a:pPr lvl="0"/>
            <a:r>
              <a:rPr lang="en-US" sz="4200" b="1" dirty="0">
                <a:solidFill>
                  <a:srgbClr val="000000"/>
                </a:solidFill>
                <a:latin typeface="Century Schoolbook"/>
                <a:ea typeface="Century Schoolbook"/>
                <a:cs typeface="Century Schoolbook"/>
                <a:sym typeface="Century Schoolbook"/>
              </a:rPr>
              <a:t>Digital Textbooks And Learning Modules</a:t>
            </a:r>
            <a:br>
              <a:rPr lang="en-US" sz="4200" b="1" dirty="0">
                <a:solidFill>
                  <a:srgbClr val="000000"/>
                </a:solidFill>
                <a:latin typeface="Century Schoolbook"/>
                <a:ea typeface="Century Schoolbook"/>
                <a:cs typeface="Century Schoolbook"/>
                <a:sym typeface="Century Schoolbook"/>
              </a:rPr>
            </a:br>
            <a:endParaRPr lang="en-US" sz="42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648"/>
        <p:cNvGrpSpPr/>
        <p:nvPr/>
      </p:nvGrpSpPr>
      <p:grpSpPr>
        <a:xfrm>
          <a:off x="0" y="0"/>
          <a:ext cx="0" cy="0"/>
          <a:chOff x="0" y="0"/>
          <a:chExt cx="0" cy="0"/>
        </a:xfrm>
      </p:grpSpPr>
      <p:sp>
        <p:nvSpPr>
          <p:cNvPr id="2" name="Title 1">
            <a:extLst>
              <a:ext uri="{FF2B5EF4-FFF2-40B4-BE49-F238E27FC236}">
                <a16:creationId xmlns:a16="http://schemas.microsoft.com/office/drawing/2014/main" id="{5FB4A308-2FA3-DE43-A1B1-E448072DB5B8}"/>
              </a:ext>
            </a:extLst>
          </p:cNvPr>
          <p:cNvSpPr>
            <a:spLocks noGrp="1"/>
          </p:cNvSpPr>
          <p:nvPr>
            <p:ph type="ctrTitle"/>
          </p:nvPr>
        </p:nvSpPr>
        <p:spPr>
          <a:xfrm>
            <a:off x="364375" y="-674287"/>
            <a:ext cx="8520600" cy="2052600"/>
          </a:xfrm>
        </p:spPr>
        <p:txBody>
          <a:bodyPr/>
          <a:lstStyle/>
          <a:p>
            <a:pPr lvl="0"/>
            <a:r>
              <a:rPr lang="en-US" sz="4200" b="1" dirty="0">
                <a:solidFill>
                  <a:srgbClr val="FFFFFF"/>
                </a:solidFill>
                <a:latin typeface="Century Schoolbook"/>
                <a:ea typeface="Century Schoolbook"/>
                <a:cs typeface="Century Schoolbook"/>
                <a:sym typeface="Century Schoolbook"/>
              </a:rPr>
              <a:t>Benefits of Digital Textbooks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650" name="Google Shape;650;p105"/>
          <p:cNvSpPr txBox="1"/>
          <p:nvPr/>
        </p:nvSpPr>
        <p:spPr>
          <a:xfrm>
            <a:off x="259025" y="821225"/>
            <a:ext cx="87420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Easier for students to order and bring because it is digital and stored on their laptop or tablet.</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Searching and copying text is a lot faster</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Additional online resources to foster learning of key concepts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Some offer text to speech functionality built in</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Environmentally friendly</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654"/>
        <p:cNvGrpSpPr/>
        <p:nvPr/>
      </p:nvGrpSpPr>
      <p:grpSpPr>
        <a:xfrm>
          <a:off x="0" y="0"/>
          <a:ext cx="0" cy="0"/>
          <a:chOff x="0" y="0"/>
          <a:chExt cx="0" cy="0"/>
        </a:xfrm>
      </p:grpSpPr>
      <p:sp>
        <p:nvSpPr>
          <p:cNvPr id="2" name="Title 1">
            <a:extLst>
              <a:ext uri="{FF2B5EF4-FFF2-40B4-BE49-F238E27FC236}">
                <a16:creationId xmlns:a16="http://schemas.microsoft.com/office/drawing/2014/main" id="{76A0639B-4235-5047-8506-CB2B1996B03E}"/>
              </a:ext>
            </a:extLst>
          </p:cNvPr>
          <p:cNvSpPr>
            <a:spLocks noGrp="1"/>
          </p:cNvSpPr>
          <p:nvPr>
            <p:ph type="ctrTitle"/>
          </p:nvPr>
        </p:nvSpPr>
        <p:spPr>
          <a:xfrm>
            <a:off x="-304963" y="-774875"/>
            <a:ext cx="9753925" cy="2052600"/>
          </a:xfrm>
        </p:spPr>
        <p:txBody>
          <a:bodyPr/>
          <a:lstStyle/>
          <a:p>
            <a:r>
              <a:rPr lang="en-US" sz="3800" b="1" dirty="0">
                <a:solidFill>
                  <a:srgbClr val="FFFFFF"/>
                </a:solidFill>
                <a:latin typeface="Century Schoolbook"/>
                <a:ea typeface="Century Schoolbook"/>
                <a:cs typeface="Century Schoolbook"/>
                <a:sym typeface="Century Schoolbook"/>
              </a:rPr>
              <a:t>Warning: Online Learning Module </a:t>
            </a:r>
            <a:br>
              <a:rPr lang="en-US" sz="3800" b="1" dirty="0">
                <a:solidFill>
                  <a:srgbClr val="FFFFFF"/>
                </a:solidFill>
                <a:latin typeface="Century Schoolbook"/>
                <a:ea typeface="Century Schoolbook"/>
                <a:cs typeface="Century Schoolbook"/>
                <a:sym typeface="Century Schoolbook"/>
              </a:rPr>
            </a:br>
            <a:endParaRPr lang="en-US" sz="3800" dirty="0"/>
          </a:p>
        </p:txBody>
      </p:sp>
      <p:sp>
        <p:nvSpPr>
          <p:cNvPr id="656" name="Google Shape;656;p106"/>
          <p:cNvSpPr txBox="1"/>
          <p:nvPr/>
        </p:nvSpPr>
        <p:spPr>
          <a:xfrm>
            <a:off x="259025" y="897425"/>
            <a:ext cx="87420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Publishers are making online learning modules like Pearson’s </a:t>
            </a:r>
            <a:r>
              <a:rPr lang="en" sz="3000" dirty="0" err="1">
                <a:solidFill>
                  <a:srgbClr val="FFFFFF"/>
                </a:solidFill>
                <a:latin typeface="Century Schoolbook"/>
                <a:ea typeface="Century Schoolbook"/>
                <a:cs typeface="Century Schoolbook"/>
                <a:sym typeface="Century Schoolbook"/>
              </a:rPr>
              <a:t>MyLab</a:t>
            </a:r>
            <a:r>
              <a:rPr lang="en" sz="3000" dirty="0">
                <a:solidFill>
                  <a:srgbClr val="FFFFFF"/>
                </a:solidFill>
                <a:latin typeface="Century Schoolbook"/>
                <a:ea typeface="Century Schoolbook"/>
                <a:cs typeface="Century Schoolbook"/>
                <a:sym typeface="Century Schoolbook"/>
              </a:rPr>
              <a:t>, Cengage MindTap, McGraw Hill Connect</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These learning modules can have varying levels of accessibility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The college is liable if the module is not accessible and it can require a lot of money and time to modify an inaccessible module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660"/>
        <p:cNvGrpSpPr/>
        <p:nvPr/>
      </p:nvGrpSpPr>
      <p:grpSpPr>
        <a:xfrm>
          <a:off x="0" y="0"/>
          <a:ext cx="0" cy="0"/>
          <a:chOff x="0" y="0"/>
          <a:chExt cx="0" cy="0"/>
        </a:xfrm>
      </p:grpSpPr>
      <p:sp>
        <p:nvSpPr>
          <p:cNvPr id="2" name="Title 1">
            <a:extLst>
              <a:ext uri="{FF2B5EF4-FFF2-40B4-BE49-F238E27FC236}">
                <a16:creationId xmlns:a16="http://schemas.microsoft.com/office/drawing/2014/main" id="{75AC4CE7-9841-EC42-B5D9-771C9774EBD0}"/>
              </a:ext>
            </a:extLst>
          </p:cNvPr>
          <p:cNvSpPr>
            <a:spLocks noGrp="1"/>
          </p:cNvSpPr>
          <p:nvPr>
            <p:ph type="ctrTitle"/>
          </p:nvPr>
        </p:nvSpPr>
        <p:spPr>
          <a:xfrm>
            <a:off x="401950" y="-782525"/>
            <a:ext cx="8520600" cy="2052600"/>
          </a:xfrm>
        </p:spPr>
        <p:txBody>
          <a:bodyPr/>
          <a:lstStyle/>
          <a:p>
            <a:pPr lvl="0"/>
            <a:r>
              <a:rPr lang="en-US" sz="3800" b="1" dirty="0">
                <a:solidFill>
                  <a:srgbClr val="FFFFFF"/>
                </a:solidFill>
                <a:latin typeface="Century Schoolbook"/>
                <a:ea typeface="Century Schoolbook"/>
                <a:cs typeface="Century Schoolbook"/>
                <a:sym typeface="Century Schoolbook"/>
              </a:rPr>
              <a:t>What AT Specialists Are Saying</a:t>
            </a:r>
            <a:br>
              <a:rPr lang="en-US" sz="3800" b="1" dirty="0">
                <a:solidFill>
                  <a:srgbClr val="FFFFFF"/>
                </a:solidFill>
                <a:latin typeface="Century Schoolbook"/>
                <a:ea typeface="Century Schoolbook"/>
                <a:cs typeface="Century Schoolbook"/>
                <a:sym typeface="Century Schoolbook"/>
              </a:rPr>
            </a:br>
            <a:endParaRPr lang="en-US" sz="3800" dirty="0"/>
          </a:p>
        </p:txBody>
      </p:sp>
      <p:sp>
        <p:nvSpPr>
          <p:cNvPr id="662" name="Google Shape;662;p107"/>
          <p:cNvSpPr txBox="1"/>
          <p:nvPr/>
        </p:nvSpPr>
        <p:spPr>
          <a:xfrm>
            <a:off x="291250" y="648475"/>
            <a:ext cx="87420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“We have gotten some complaints that </a:t>
            </a:r>
            <a:r>
              <a:rPr lang="en" sz="3000" dirty="0" smtClean="0">
                <a:solidFill>
                  <a:srgbClr val="FFFFFF"/>
                </a:solidFill>
                <a:latin typeface="Century Schoolbook"/>
                <a:ea typeface="Century Schoolbook"/>
                <a:cs typeface="Century Schoolbook"/>
                <a:sym typeface="Century Schoolbook"/>
              </a:rPr>
              <a:t>online </a:t>
            </a:r>
            <a:r>
              <a:rPr lang="en" sz="3000" dirty="0">
                <a:solidFill>
                  <a:srgbClr val="FFFFFF"/>
                </a:solidFill>
                <a:latin typeface="Century Schoolbook"/>
                <a:ea typeface="Century Schoolbook"/>
                <a:cs typeface="Century Schoolbook"/>
                <a:sym typeface="Century Schoolbook"/>
              </a:rPr>
              <a:t>materials may not be accessible, but I don't even know, because we don't even have access to them. T</a:t>
            </a:r>
            <a:r>
              <a:rPr lang="en" sz="3000" dirty="0" smtClean="0">
                <a:solidFill>
                  <a:srgbClr val="FFFFFF"/>
                </a:solidFill>
                <a:latin typeface="Century Schoolbook"/>
                <a:ea typeface="Century Schoolbook"/>
                <a:cs typeface="Century Schoolbook"/>
                <a:sym typeface="Century Schoolbook"/>
              </a:rPr>
              <a:t>he </a:t>
            </a:r>
            <a:r>
              <a:rPr lang="en" sz="3000" dirty="0">
                <a:solidFill>
                  <a:srgbClr val="FFFFFF"/>
                </a:solidFill>
                <a:latin typeface="Century Schoolbook"/>
                <a:ea typeface="Century Schoolbook"/>
                <a:cs typeface="Century Schoolbook"/>
                <a:sym typeface="Century Schoolbook"/>
              </a:rPr>
              <a:t>materials are locked down so that we cannot remediate any problems.”</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“Our campus just put into effect an Electronic Information Technology policy that will, hopefully, stop a lot of this from happening.” </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pic>
        <p:nvPicPr>
          <p:cNvPr id="669" name="Google Shape;669;p108">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4375" y="0"/>
            <a:ext cx="9144000" cy="5143500"/>
          </a:xfrm>
          <a:prstGeom prst="rect">
            <a:avLst/>
          </a:prstGeom>
          <a:noFill/>
          <a:ln>
            <a:noFill/>
          </a:ln>
        </p:spPr>
      </p:pic>
      <p:sp>
        <p:nvSpPr>
          <p:cNvPr id="2" name="Title 1">
            <a:extLst>
              <a:ext uri="{FF2B5EF4-FFF2-40B4-BE49-F238E27FC236}">
                <a16:creationId xmlns:a16="http://schemas.microsoft.com/office/drawing/2014/main" id="{91839C7E-201D-1D4A-A278-CCC5C5B2AF2C}"/>
              </a:ext>
            </a:extLst>
          </p:cNvPr>
          <p:cNvSpPr>
            <a:spLocks noGrp="1"/>
          </p:cNvSpPr>
          <p:nvPr>
            <p:ph type="ctrTitle"/>
          </p:nvPr>
        </p:nvSpPr>
        <p:spPr>
          <a:xfrm>
            <a:off x="314525" y="109575"/>
            <a:ext cx="8520600" cy="2052600"/>
          </a:xfrm>
        </p:spPr>
        <p:txBody>
          <a:bodyPr/>
          <a:lstStyle/>
          <a:p>
            <a:pPr lvl="0"/>
            <a:r>
              <a:rPr lang="en-US" sz="4200" b="1" dirty="0">
                <a:solidFill>
                  <a:srgbClr val="FFFFFF"/>
                </a:solidFill>
                <a:latin typeface="Century Schoolbook"/>
                <a:ea typeface="Century Schoolbook"/>
                <a:cs typeface="Century Schoolbook"/>
                <a:sym typeface="Century Schoolbook"/>
              </a:rPr>
              <a:t>#9 Empowerment Idea</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672" name="Google Shape;672;p108"/>
          <p:cNvSpPr txBox="1"/>
          <p:nvPr/>
        </p:nvSpPr>
        <p:spPr>
          <a:xfrm>
            <a:off x="859925" y="1947275"/>
            <a:ext cx="79752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Ask publishers about the accessibility of their learning modules and digital textbooks</a:t>
            </a: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3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3000" dirty="0">
                <a:solidFill>
                  <a:srgbClr val="FFFFFF"/>
                </a:solidFill>
                <a:latin typeface="Century Schoolbook"/>
                <a:ea typeface="Century Schoolbook"/>
                <a:cs typeface="Century Schoolbook"/>
                <a:sym typeface="Century Schoolbook"/>
              </a:rPr>
              <a:t>   </a:t>
            </a:r>
            <a:endParaRPr sz="3000" dirty="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284"/>
        <p:cNvGrpSpPr/>
        <p:nvPr/>
      </p:nvGrpSpPr>
      <p:grpSpPr>
        <a:xfrm>
          <a:off x="0" y="0"/>
          <a:ext cx="0" cy="0"/>
          <a:chOff x="0" y="0"/>
          <a:chExt cx="0" cy="0"/>
        </a:xfrm>
      </p:grpSpPr>
      <p:sp>
        <p:nvSpPr>
          <p:cNvPr id="2" name="Title 1">
            <a:extLst>
              <a:ext uri="{FF2B5EF4-FFF2-40B4-BE49-F238E27FC236}">
                <a16:creationId xmlns:a16="http://schemas.microsoft.com/office/drawing/2014/main" id="{61CEC92C-C572-904D-9ABE-301E37CC3B3F}"/>
              </a:ext>
            </a:extLst>
          </p:cNvPr>
          <p:cNvSpPr>
            <a:spLocks noGrp="1"/>
          </p:cNvSpPr>
          <p:nvPr>
            <p:ph type="ctrTitle"/>
          </p:nvPr>
        </p:nvSpPr>
        <p:spPr>
          <a:xfrm>
            <a:off x="464100" y="-57094"/>
            <a:ext cx="8520600" cy="792601"/>
          </a:xfrm>
        </p:spPr>
        <p:txBody>
          <a:bodyPr/>
          <a:lstStyle/>
          <a:p>
            <a:r>
              <a:rPr lang="en-US" sz="4200" b="1" dirty="0">
                <a:solidFill>
                  <a:schemeClr val="bg1"/>
                </a:solidFill>
                <a:latin typeface="Century Schoolbook" panose="02040604050505020304" pitchFamily="18" charset="0"/>
              </a:rPr>
              <a:t>Disability is Expensive </a:t>
            </a:r>
          </a:p>
        </p:txBody>
      </p:sp>
      <p:pic>
        <p:nvPicPr>
          <p:cNvPr id="285" name="Google Shape;285;p55" descr="Pie graph showing the cost for a family with a child with a disability. The cost can be as high as 1 million dollars over the lifetime of the child. "/>
          <p:cNvPicPr preferRelativeResize="0"/>
          <p:nvPr/>
        </p:nvPicPr>
        <p:blipFill>
          <a:blip r:embed="rId3">
            <a:alphaModFix/>
          </a:blip>
          <a:stretch>
            <a:fillRect/>
          </a:stretch>
        </p:blipFill>
        <p:spPr>
          <a:xfrm>
            <a:off x="1237467" y="785494"/>
            <a:ext cx="6697493" cy="4358005"/>
          </a:xfrm>
          <a:prstGeom prst="rect">
            <a:avLst/>
          </a:prstGeom>
          <a:noFill/>
          <a:ln>
            <a:noFill/>
          </a:ln>
        </p:spPr>
      </p:pic>
      <p:sp>
        <p:nvSpPr>
          <p:cNvPr id="287" name="Google Shape;287;p55">
            <a:extLst>
              <a:ext uri="{C183D7F6-B498-43B3-948B-1728B52AA6E4}">
                <adec:decorative xmlns="" xmlns:adec="http://schemas.microsoft.com/office/drawing/2017/decorative" val="1"/>
              </a:ext>
            </a:extLst>
          </p:cNvPr>
          <p:cNvSpPr/>
          <p:nvPr/>
        </p:nvSpPr>
        <p:spPr>
          <a:xfrm>
            <a:off x="1370968" y="2018569"/>
            <a:ext cx="466800" cy="215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5">
            <a:extLst>
              <a:ext uri="{C183D7F6-B498-43B3-948B-1728B52AA6E4}">
                <adec:decorative xmlns="" xmlns:adec="http://schemas.microsoft.com/office/drawing/2017/decorative" val="1"/>
              </a:ext>
            </a:extLst>
          </p:cNvPr>
          <p:cNvSpPr/>
          <p:nvPr/>
        </p:nvSpPr>
        <p:spPr>
          <a:xfrm>
            <a:off x="1406968" y="3013030"/>
            <a:ext cx="430800" cy="215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5">
            <a:extLst>
              <a:ext uri="{C183D7F6-B498-43B3-948B-1728B52AA6E4}">
                <adec:decorative xmlns="" xmlns:adec="http://schemas.microsoft.com/office/drawing/2017/decorative" val="1"/>
              </a:ext>
            </a:extLst>
          </p:cNvPr>
          <p:cNvSpPr/>
          <p:nvPr/>
        </p:nvSpPr>
        <p:spPr>
          <a:xfrm>
            <a:off x="7351756" y="2520239"/>
            <a:ext cx="430800" cy="215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5">
            <a:extLst>
              <a:ext uri="{C183D7F6-B498-43B3-948B-1728B52AA6E4}">
                <adec:decorative xmlns="" xmlns:adec="http://schemas.microsoft.com/office/drawing/2017/decorative" val="1"/>
              </a:ext>
            </a:extLst>
          </p:cNvPr>
          <p:cNvSpPr/>
          <p:nvPr/>
        </p:nvSpPr>
        <p:spPr>
          <a:xfrm>
            <a:off x="7351756" y="4242624"/>
            <a:ext cx="430800" cy="215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5"/>
          <p:cNvSpPr txBox="1"/>
          <p:nvPr/>
        </p:nvSpPr>
        <p:spPr>
          <a:xfrm>
            <a:off x="1111474" y="4007492"/>
            <a:ext cx="6949477" cy="167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dk1"/>
                </a:solidFill>
                <a:latin typeface="Century Schoolbook"/>
                <a:ea typeface="Century Schoolbook"/>
                <a:cs typeface="Century Schoolbook"/>
                <a:sym typeface="Century Schoolbook"/>
              </a:rPr>
              <a:t>Chart above, see link in description</a:t>
            </a:r>
            <a:endParaRPr sz="3000" dirty="0">
              <a:solidFill>
                <a:schemeClr val="dk1"/>
              </a:solidFill>
              <a:latin typeface="Century Schoolbook"/>
              <a:ea typeface="Century Schoolbook"/>
              <a:cs typeface="Century Schoolbook"/>
              <a:sym typeface="Century Schoolbook"/>
            </a:endParaRPr>
          </a:p>
        </p:txBody>
      </p:sp>
    </p:spTree>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pic>
        <p:nvPicPr>
          <p:cNvPr id="679" name="Google Shape;679;p109">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4375" y="0"/>
            <a:ext cx="9144000" cy="5143500"/>
          </a:xfrm>
          <a:prstGeom prst="rect">
            <a:avLst/>
          </a:prstGeom>
          <a:noFill/>
          <a:ln>
            <a:noFill/>
          </a:ln>
        </p:spPr>
      </p:pic>
      <p:sp>
        <p:nvSpPr>
          <p:cNvPr id="2" name="Title 1">
            <a:extLst>
              <a:ext uri="{FF2B5EF4-FFF2-40B4-BE49-F238E27FC236}">
                <a16:creationId xmlns:a16="http://schemas.microsoft.com/office/drawing/2014/main" id="{5822B209-F49C-604E-91DD-A144686C9D83}"/>
              </a:ext>
            </a:extLst>
          </p:cNvPr>
          <p:cNvSpPr>
            <a:spLocks noGrp="1"/>
          </p:cNvSpPr>
          <p:nvPr>
            <p:ph type="ctrTitle"/>
          </p:nvPr>
        </p:nvSpPr>
        <p:spPr>
          <a:xfrm>
            <a:off x="386250" y="-289673"/>
            <a:ext cx="8520600" cy="2052600"/>
          </a:xfrm>
        </p:spPr>
        <p:txBody>
          <a:bodyPr/>
          <a:lstStyle/>
          <a:p>
            <a:pPr lvl="0"/>
            <a:r>
              <a:rPr lang="en-US" sz="4200" b="1" dirty="0">
                <a:solidFill>
                  <a:srgbClr val="FFFFFF"/>
                </a:solidFill>
                <a:latin typeface="Century Schoolbook"/>
                <a:ea typeface="Century Schoolbook"/>
                <a:cs typeface="Century Schoolbook"/>
                <a:sym typeface="Century Schoolbook"/>
              </a:rPr>
              <a:t>#9 Empowerment Tips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682" name="Google Shape;682;p109"/>
          <p:cNvSpPr txBox="1"/>
          <p:nvPr/>
        </p:nvSpPr>
        <p:spPr>
          <a:xfrm>
            <a:off x="658950" y="1073627"/>
            <a:ext cx="7975200" cy="6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FFFF"/>
                </a:solidFill>
                <a:latin typeface="Century Schoolbook"/>
                <a:ea typeface="Century Schoolbook"/>
                <a:cs typeface="Century Schoolbook"/>
                <a:sym typeface="Century Schoolbook"/>
              </a:rPr>
              <a:t>Voluntary Product Accessibility Template (VPAT) are accessibility guidelines of software that you can request </a:t>
            </a:r>
            <a:endParaRPr sz="24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rgbClr val="FFFFFF"/>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2400" dirty="0">
                <a:solidFill>
                  <a:schemeClr val="lt1"/>
                </a:solidFill>
                <a:latin typeface="Century Schoolbook"/>
                <a:ea typeface="Century Schoolbook"/>
                <a:cs typeface="Century Schoolbook"/>
                <a:sym typeface="Century Schoolbook"/>
              </a:rPr>
              <a:t>Ask about keyboard navigation and text to speech especially for math and foreign language </a:t>
            </a:r>
            <a:endParaRPr sz="24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2400" dirty="0">
                <a:solidFill>
                  <a:schemeClr val="lt1"/>
                </a:solidFill>
                <a:latin typeface="Century Schoolbook"/>
                <a:ea typeface="Century Schoolbook"/>
                <a:cs typeface="Century Schoolbook"/>
                <a:sym typeface="Century Schoolbook"/>
              </a:rPr>
              <a:t>Bring accessibility questions to AT Coordinator </a:t>
            </a:r>
            <a:endParaRPr sz="24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None/>
            </a:pPr>
            <a:endParaRPr sz="1000" dirty="0">
              <a:solidFill>
                <a:schemeClr val="lt1"/>
              </a:solidFill>
              <a:latin typeface="Century Schoolbook"/>
              <a:ea typeface="Century Schoolbook"/>
              <a:cs typeface="Century Schoolbook"/>
              <a:sym typeface="Century Schoolbook"/>
            </a:endParaRPr>
          </a:p>
          <a:p>
            <a:pPr marL="0" lvl="0" indent="0" algn="l" rtl="0">
              <a:spcBef>
                <a:spcPts val="0"/>
              </a:spcBef>
              <a:spcAft>
                <a:spcPts val="0"/>
              </a:spcAft>
              <a:buNone/>
            </a:pPr>
            <a:r>
              <a:rPr lang="en" sz="2400" dirty="0">
                <a:solidFill>
                  <a:schemeClr val="lt1"/>
                </a:solidFill>
                <a:latin typeface="Century Schoolbook"/>
                <a:ea typeface="Century Schoolbook"/>
                <a:cs typeface="Century Schoolbook"/>
                <a:sym typeface="Century Schoolbook"/>
              </a:rPr>
              <a:t>Consider implementing a campus wide IET policy focused on accessibility  </a:t>
            </a:r>
            <a:endParaRPr sz="2400" dirty="0">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642"/>
        <p:cNvGrpSpPr/>
        <p:nvPr/>
      </p:nvGrpSpPr>
      <p:grpSpPr>
        <a:xfrm>
          <a:off x="0" y="0"/>
          <a:ext cx="0" cy="0"/>
          <a:chOff x="0" y="0"/>
          <a:chExt cx="0" cy="0"/>
        </a:xfrm>
      </p:grpSpPr>
      <p:sp>
        <p:nvSpPr>
          <p:cNvPr id="643" name="Google Shape;643;p104">
            <a:extLst>
              <a:ext uri="{C183D7F6-B498-43B3-948B-1728B52AA6E4}">
                <adec:decorative xmlns="" xmlns:adec="http://schemas.microsoft.com/office/drawing/2017/decorative" val="1"/>
              </a:ext>
            </a:extLst>
          </p:cNvPr>
          <p:cNvSpPr/>
          <p:nvPr/>
        </p:nvSpPr>
        <p:spPr>
          <a:xfrm>
            <a:off x="124375" y="689025"/>
            <a:ext cx="8927820" cy="365104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8C8FA0E5-C8DC-6F4A-B198-9DEE7FE338DF}"/>
              </a:ext>
            </a:extLst>
          </p:cNvPr>
          <p:cNvSpPr>
            <a:spLocks noGrp="1"/>
          </p:cNvSpPr>
          <p:nvPr>
            <p:ph type="ctrTitle"/>
          </p:nvPr>
        </p:nvSpPr>
        <p:spPr>
          <a:xfrm>
            <a:off x="327985" y="1488249"/>
            <a:ext cx="8520600" cy="2052600"/>
          </a:xfrm>
        </p:spPr>
        <p:txBody>
          <a:bodyPr/>
          <a:lstStyle/>
          <a:p>
            <a:pPr lvl="0">
              <a:defRPr/>
            </a:pPr>
            <a:r>
              <a:rPr lang="en-US" sz="4200" b="1" dirty="0">
                <a:solidFill>
                  <a:srgbClr val="000000"/>
                </a:solidFill>
                <a:latin typeface="Century Schoolbook"/>
                <a:ea typeface="Century Schoolbook"/>
                <a:cs typeface="Century Schoolbook"/>
                <a:sym typeface="Century Schoolbook"/>
              </a:rPr>
              <a:t>Assignments</a:t>
            </a:r>
            <a:r>
              <a:rPr lang="en-US" sz="4800" b="1" dirty="0">
                <a:solidFill>
                  <a:srgbClr val="000000"/>
                </a:solidFill>
                <a:latin typeface="Century Schoolbook"/>
                <a:ea typeface="Century Schoolbook"/>
                <a:cs typeface="Century Schoolbook"/>
                <a:sym typeface="Century Schoolbook"/>
              </a:rPr>
              <a:t/>
            </a:r>
            <a:br>
              <a:rPr lang="en-US" sz="4800" b="1" dirty="0">
                <a:solidFill>
                  <a:srgbClr val="000000"/>
                </a:solidFill>
                <a:latin typeface="Century Schoolbook"/>
                <a:ea typeface="Century Schoolbook"/>
                <a:cs typeface="Century Schoolbook"/>
                <a:sym typeface="Century Schoolbook"/>
              </a:rPr>
            </a:br>
            <a:endParaRPr lang="en-US" dirty="0"/>
          </a:p>
        </p:txBody>
      </p:sp>
    </p:spTree>
    <p:extLst>
      <p:ext uri="{BB962C8B-B14F-4D97-AF65-F5344CB8AC3E}">
        <p14:creationId xmlns:p14="http://schemas.microsoft.com/office/powerpoint/2010/main" val="14202515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1007"/>
        <p:cNvGrpSpPr/>
        <p:nvPr/>
      </p:nvGrpSpPr>
      <p:grpSpPr>
        <a:xfrm>
          <a:off x="0" y="0"/>
          <a:ext cx="0" cy="0"/>
          <a:chOff x="0" y="0"/>
          <a:chExt cx="0" cy="0"/>
        </a:xfrm>
      </p:grpSpPr>
      <p:sp>
        <p:nvSpPr>
          <p:cNvPr id="2" name="Title 1">
            <a:extLst>
              <a:ext uri="{FF2B5EF4-FFF2-40B4-BE49-F238E27FC236}">
                <a16:creationId xmlns:a16="http://schemas.microsoft.com/office/drawing/2014/main" id="{409B9D0F-0A06-D246-B0AF-4DFDB962FAAF}"/>
              </a:ext>
            </a:extLst>
          </p:cNvPr>
          <p:cNvSpPr>
            <a:spLocks noGrp="1"/>
          </p:cNvSpPr>
          <p:nvPr>
            <p:ph type="ctrTitle"/>
          </p:nvPr>
        </p:nvSpPr>
        <p:spPr>
          <a:xfrm>
            <a:off x="311700" y="-531525"/>
            <a:ext cx="8520600" cy="2052600"/>
          </a:xfrm>
        </p:spPr>
        <p:txBody>
          <a:bodyPr/>
          <a:lstStyle/>
          <a:p>
            <a:pPr lvl="0">
              <a:defRPr/>
            </a:pPr>
            <a:r>
              <a:rPr lang="en-US" sz="4200" b="1" dirty="0">
                <a:solidFill>
                  <a:srgbClr val="FFFFFF"/>
                </a:solidFill>
                <a:latin typeface="Century Schoolbook"/>
                <a:ea typeface="Century Schoolbook"/>
                <a:cs typeface="Century Schoolbook"/>
                <a:sym typeface="Century Schoolbook"/>
              </a:rPr>
              <a:t>A Variety Of Assignments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1009" name="Google Shape;1009;p145"/>
          <p:cNvSpPr txBox="1"/>
          <p:nvPr/>
        </p:nvSpPr>
        <p:spPr>
          <a:xfrm>
            <a:off x="220175" y="1093125"/>
            <a:ext cx="8690700" cy="855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A lot of classes emphasize a particular way of expressing knowledge like essays or multiple choice questions</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It is important to have a variety of assignments encouraging to express their learning in different ways </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p:txBody>
      </p:sp>
    </p:spTree>
    <p:extLst>
      <p:ext uri="{BB962C8B-B14F-4D97-AF65-F5344CB8AC3E}">
        <p14:creationId xmlns:p14="http://schemas.microsoft.com/office/powerpoint/2010/main" val="2746158100"/>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1013"/>
        <p:cNvGrpSpPr/>
        <p:nvPr/>
      </p:nvGrpSpPr>
      <p:grpSpPr>
        <a:xfrm>
          <a:off x="0" y="0"/>
          <a:ext cx="0" cy="0"/>
          <a:chOff x="0" y="0"/>
          <a:chExt cx="0" cy="0"/>
        </a:xfrm>
      </p:grpSpPr>
      <p:sp>
        <p:nvSpPr>
          <p:cNvPr id="2" name="Title 1">
            <a:extLst>
              <a:ext uri="{FF2B5EF4-FFF2-40B4-BE49-F238E27FC236}">
                <a16:creationId xmlns:a16="http://schemas.microsoft.com/office/drawing/2014/main" id="{D6161FC8-FA86-C444-9430-DF73696CE5F4}"/>
              </a:ext>
            </a:extLst>
          </p:cNvPr>
          <p:cNvSpPr>
            <a:spLocks noGrp="1"/>
          </p:cNvSpPr>
          <p:nvPr>
            <p:ph type="ctrTitle"/>
          </p:nvPr>
        </p:nvSpPr>
        <p:spPr>
          <a:xfrm>
            <a:off x="311700" y="-1252500"/>
            <a:ext cx="8520600" cy="2052600"/>
          </a:xfrm>
        </p:spPr>
        <p:txBody>
          <a:bodyPr/>
          <a:lstStyle/>
          <a:p>
            <a:r>
              <a:rPr lang="en-US" sz="4200" b="1" dirty="0">
                <a:solidFill>
                  <a:schemeClr val="bg1"/>
                </a:solidFill>
                <a:latin typeface="Century Schoolbook" panose="02040604050505020304" pitchFamily="18" charset="0"/>
              </a:rPr>
              <a:t>Cartoon</a:t>
            </a:r>
          </a:p>
        </p:txBody>
      </p:sp>
      <p:pic>
        <p:nvPicPr>
          <p:cNvPr id="1015" name="Google Shape;1015;p146" descr="Different animals lined up with a judge saying, “For a fair selection everybody has to take the same exam: please climb that tree.”&#10;"/>
          <p:cNvPicPr preferRelativeResize="0"/>
          <p:nvPr/>
        </p:nvPicPr>
        <p:blipFill>
          <a:blip r:embed="rId3">
            <a:alphaModFix/>
          </a:blip>
          <a:stretch>
            <a:fillRect/>
          </a:stretch>
        </p:blipFill>
        <p:spPr>
          <a:xfrm>
            <a:off x="1587500" y="762000"/>
            <a:ext cx="5737901" cy="3792150"/>
          </a:xfrm>
          <a:prstGeom prst="rect">
            <a:avLst/>
          </a:prstGeom>
          <a:noFill/>
          <a:ln>
            <a:noFill/>
          </a:ln>
        </p:spPr>
      </p:pic>
      <p:sp>
        <p:nvSpPr>
          <p:cNvPr id="1014" name="Google Shape;1014;p146" descr="Different animals lined up with a judge saying, “For a fair selection everybody has to take the same exam: please climb that tree.”&#10;"/>
          <p:cNvSpPr txBox="1"/>
          <p:nvPr/>
        </p:nvSpPr>
        <p:spPr>
          <a:xfrm>
            <a:off x="63675" y="4516200"/>
            <a:ext cx="8690700" cy="855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Different animals lined up with a judge saying, “For a fair selection everybody has to take the same exam: please climb that tree.”</a:t>
            </a:r>
            <a:endParaRPr kumimoji="0" sz="16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p:txBody>
      </p:sp>
    </p:spTree>
    <p:extLst>
      <p:ext uri="{BB962C8B-B14F-4D97-AF65-F5344CB8AC3E}">
        <p14:creationId xmlns:p14="http://schemas.microsoft.com/office/powerpoint/2010/main" val="29932875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1019"/>
        <p:cNvGrpSpPr/>
        <p:nvPr/>
      </p:nvGrpSpPr>
      <p:grpSpPr>
        <a:xfrm>
          <a:off x="0" y="0"/>
          <a:ext cx="0" cy="0"/>
          <a:chOff x="0" y="0"/>
          <a:chExt cx="0" cy="0"/>
        </a:xfrm>
      </p:grpSpPr>
      <p:sp>
        <p:nvSpPr>
          <p:cNvPr id="3" name="Title 2">
            <a:extLst>
              <a:ext uri="{FF2B5EF4-FFF2-40B4-BE49-F238E27FC236}">
                <a16:creationId xmlns:a16="http://schemas.microsoft.com/office/drawing/2014/main" id="{A81E758E-EC60-BA47-BE32-8080E04C1A1B}"/>
              </a:ext>
            </a:extLst>
          </p:cNvPr>
          <p:cNvSpPr>
            <a:spLocks noGrp="1"/>
          </p:cNvSpPr>
          <p:nvPr>
            <p:ph type="ctrTitle"/>
          </p:nvPr>
        </p:nvSpPr>
        <p:spPr>
          <a:xfrm>
            <a:off x="222576" y="-535940"/>
            <a:ext cx="8520600" cy="2052600"/>
          </a:xfrm>
        </p:spPr>
        <p:txBody>
          <a:bodyPr/>
          <a:lstStyle/>
          <a:p>
            <a:r>
              <a:rPr lang="en-US" sz="4200" b="1" dirty="0">
                <a:solidFill>
                  <a:srgbClr val="FFFFFF"/>
                </a:solidFill>
                <a:latin typeface="Century Schoolbook"/>
                <a:ea typeface="Century Schoolbook"/>
                <a:cs typeface="Century Schoolbook"/>
                <a:sym typeface="Century Schoolbook"/>
              </a:rPr>
              <a:t>Assignment Ideas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2" name="TextBox 1">
            <a:extLst>
              <a:ext uri="{FF2B5EF4-FFF2-40B4-BE49-F238E27FC236}">
                <a16:creationId xmlns:a16="http://schemas.microsoft.com/office/drawing/2014/main" id="{55E27F85-C7BA-FF40-8201-6546100FC5D4}"/>
              </a:ext>
            </a:extLst>
          </p:cNvPr>
          <p:cNvSpPr txBox="1"/>
          <p:nvPr/>
        </p:nvSpPr>
        <p:spPr>
          <a:xfrm>
            <a:off x="351064" y="1228747"/>
            <a:ext cx="234315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Debate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D87A3969-846B-8645-9E39-3AAEEADAE2C8}"/>
              </a:ext>
            </a:extLst>
          </p:cNvPr>
          <p:cNvSpPr txBox="1"/>
          <p:nvPr/>
        </p:nvSpPr>
        <p:spPr>
          <a:xfrm>
            <a:off x="351064" y="1935067"/>
            <a:ext cx="234315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Video</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TextBox 4">
            <a:extLst>
              <a:ext uri="{FF2B5EF4-FFF2-40B4-BE49-F238E27FC236}">
                <a16:creationId xmlns:a16="http://schemas.microsoft.com/office/drawing/2014/main" id="{865DBC9B-2787-3144-8C54-8A362A4EF84C}"/>
              </a:ext>
            </a:extLst>
          </p:cNvPr>
          <p:cNvSpPr txBox="1"/>
          <p:nvPr/>
        </p:nvSpPr>
        <p:spPr>
          <a:xfrm>
            <a:off x="351064" y="2596854"/>
            <a:ext cx="296965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Theatrical</a:t>
            </a: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 Play</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TextBox 6">
            <a:extLst>
              <a:ext uri="{FF2B5EF4-FFF2-40B4-BE49-F238E27FC236}">
                <a16:creationId xmlns:a16="http://schemas.microsoft.com/office/drawing/2014/main" id="{4830D726-9E35-1144-BE8F-D1A3991777A2}"/>
              </a:ext>
            </a:extLst>
          </p:cNvPr>
          <p:cNvSpPr txBox="1"/>
          <p:nvPr/>
        </p:nvSpPr>
        <p:spPr>
          <a:xfrm>
            <a:off x="351064" y="3238103"/>
            <a:ext cx="234315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Poem</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C324F119-AB28-7A45-BF29-2E1631CA9103}"/>
              </a:ext>
            </a:extLst>
          </p:cNvPr>
          <p:cNvSpPr txBox="1"/>
          <p:nvPr/>
        </p:nvSpPr>
        <p:spPr>
          <a:xfrm>
            <a:off x="277587" y="3846585"/>
            <a:ext cx="383507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Executive Summary</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TextBox 8">
            <a:extLst>
              <a:ext uri="{FF2B5EF4-FFF2-40B4-BE49-F238E27FC236}">
                <a16:creationId xmlns:a16="http://schemas.microsoft.com/office/drawing/2014/main" id="{B67592FD-93F2-8548-864C-5972BB7027C9}"/>
              </a:ext>
            </a:extLst>
          </p:cNvPr>
          <p:cNvSpPr txBox="1"/>
          <p:nvPr/>
        </p:nvSpPr>
        <p:spPr>
          <a:xfrm>
            <a:off x="4950014" y="1228747"/>
            <a:ext cx="234315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Case Study</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TextBox 9">
            <a:extLst>
              <a:ext uri="{FF2B5EF4-FFF2-40B4-BE49-F238E27FC236}">
                <a16:creationId xmlns:a16="http://schemas.microsoft.com/office/drawing/2014/main" id="{455D8952-B930-0C41-AA68-DEA28E5AF813}"/>
              </a:ext>
            </a:extLst>
          </p:cNvPr>
          <p:cNvSpPr txBox="1"/>
          <p:nvPr/>
        </p:nvSpPr>
        <p:spPr>
          <a:xfrm>
            <a:off x="4950014" y="1935067"/>
            <a:ext cx="274462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Book Review</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C8457CDA-AECE-584B-96A2-A388BDEC2C5E}"/>
              </a:ext>
            </a:extLst>
          </p:cNvPr>
          <p:cNvSpPr txBox="1"/>
          <p:nvPr/>
        </p:nvSpPr>
        <p:spPr>
          <a:xfrm>
            <a:off x="4950014" y="2654436"/>
            <a:ext cx="274462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Legal Brief</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247A574F-8178-6348-A9FA-03B5FCB65972}"/>
              </a:ext>
            </a:extLst>
          </p:cNvPr>
          <p:cNvSpPr txBox="1"/>
          <p:nvPr/>
        </p:nvSpPr>
        <p:spPr>
          <a:xfrm>
            <a:off x="4954153" y="3273836"/>
            <a:ext cx="303051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Advertisement</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TextBox 12">
            <a:extLst>
              <a:ext uri="{FF2B5EF4-FFF2-40B4-BE49-F238E27FC236}">
                <a16:creationId xmlns:a16="http://schemas.microsoft.com/office/drawing/2014/main" id="{EE93045A-D3D6-F941-91F4-D6CE26C3CF7D}"/>
              </a:ext>
            </a:extLst>
          </p:cNvPr>
          <p:cNvSpPr txBox="1"/>
          <p:nvPr/>
        </p:nvSpPr>
        <p:spPr>
          <a:xfrm>
            <a:off x="4950014" y="3851985"/>
            <a:ext cx="303051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Proposal</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021" name="Google Shape;1021;p147">
            <a:extLst>
              <a:ext uri="{C183D7F6-B498-43B3-948B-1728B52AA6E4}">
                <adec:decorative xmlns="" xmlns:adec="http://schemas.microsoft.com/office/drawing/2017/decorative" val="1"/>
              </a:ext>
            </a:extLst>
          </p:cNvPr>
          <p:cNvCxnSpPr/>
          <p:nvPr/>
        </p:nvCxnSpPr>
        <p:spPr>
          <a:xfrm>
            <a:off x="4661125" y="1076425"/>
            <a:ext cx="34800" cy="4122300"/>
          </a:xfrm>
          <a:prstGeom prst="straightConnector1">
            <a:avLst/>
          </a:prstGeom>
          <a:noFill/>
          <a:ln w="11430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25175888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pic>
        <p:nvPicPr>
          <p:cNvPr id="1028" name="Google Shape;1028;p148">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4375" y="0"/>
            <a:ext cx="9144000" cy="5143500"/>
          </a:xfrm>
          <a:prstGeom prst="rect">
            <a:avLst/>
          </a:prstGeom>
          <a:noFill/>
          <a:ln>
            <a:noFill/>
          </a:ln>
        </p:spPr>
      </p:pic>
      <p:sp>
        <p:nvSpPr>
          <p:cNvPr id="2" name="Title 1">
            <a:extLst>
              <a:ext uri="{FF2B5EF4-FFF2-40B4-BE49-F238E27FC236}">
                <a16:creationId xmlns:a16="http://schemas.microsoft.com/office/drawing/2014/main" id="{048E80D9-2B71-B14D-8515-539CB325B459}"/>
              </a:ext>
            </a:extLst>
          </p:cNvPr>
          <p:cNvSpPr>
            <a:spLocks noGrp="1"/>
          </p:cNvSpPr>
          <p:nvPr>
            <p:ph type="ctrTitle"/>
          </p:nvPr>
        </p:nvSpPr>
        <p:spPr>
          <a:xfrm>
            <a:off x="366075" y="-191250"/>
            <a:ext cx="8520600" cy="2052600"/>
          </a:xfrm>
        </p:spPr>
        <p:txBody>
          <a:bodyPr/>
          <a:lstStyle/>
          <a:p>
            <a:pPr lvl="0">
              <a:defRPr/>
            </a:pPr>
            <a:r>
              <a:rPr lang="en-US" sz="4200" b="1" dirty="0">
                <a:solidFill>
                  <a:srgbClr val="FFFFFF"/>
                </a:solidFill>
                <a:latin typeface="Century Schoolbook"/>
                <a:ea typeface="Century Schoolbook"/>
                <a:cs typeface="Century Schoolbook"/>
                <a:sym typeface="Century Schoolbook"/>
              </a:rPr>
              <a:t>#10 Empowerment Idea </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1031" name="Google Shape;1031;p148"/>
          <p:cNvSpPr txBox="1"/>
          <p:nvPr/>
        </p:nvSpPr>
        <p:spPr>
          <a:xfrm>
            <a:off x="764150" y="2023225"/>
            <a:ext cx="7766100" cy="855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a:ln>
                  <a:noFill/>
                </a:ln>
                <a:solidFill>
                  <a:srgbClr val="FFFFFF"/>
                </a:solidFill>
                <a:effectLst/>
                <a:uLnTx/>
                <a:uFillTx/>
                <a:latin typeface="Century Schoolbook"/>
                <a:ea typeface="Century Schoolbook"/>
                <a:cs typeface="Century Schoolbook"/>
                <a:sym typeface="Century Schoolbook"/>
              </a:rPr>
              <a:t>Use a wide variety of assignments to allow students to express their learning through different mediums</a:t>
            </a:r>
            <a:endParaRPr kumimoji="0" sz="3000" b="0" i="0" u="none" strike="noStrike" kern="0" cap="none" spc="0" normalizeH="0" baseline="0" noProof="0">
              <a:ln>
                <a:noFill/>
              </a:ln>
              <a:solidFill>
                <a:srgbClr val="FFFFFF"/>
              </a:solidFill>
              <a:effectLst/>
              <a:uLnTx/>
              <a:uFillTx/>
              <a:latin typeface="Century Schoolbook"/>
              <a:ea typeface="Century Schoolbook"/>
              <a:cs typeface="Century Schoolbook"/>
              <a:sym typeface="Century Schoolbook"/>
            </a:endParaRPr>
          </a:p>
        </p:txBody>
      </p:sp>
    </p:spTree>
    <p:extLst>
      <p:ext uri="{BB962C8B-B14F-4D97-AF65-F5344CB8AC3E}">
        <p14:creationId xmlns:p14="http://schemas.microsoft.com/office/powerpoint/2010/main" val="40547363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pic>
        <p:nvPicPr>
          <p:cNvPr id="1038" name="Google Shape;1038;p149">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54375" y="0"/>
            <a:ext cx="9144000" cy="5143500"/>
          </a:xfrm>
          <a:prstGeom prst="rect">
            <a:avLst/>
          </a:prstGeom>
          <a:noFill/>
          <a:ln>
            <a:noFill/>
          </a:ln>
        </p:spPr>
      </p:pic>
      <p:sp>
        <p:nvSpPr>
          <p:cNvPr id="2" name="Title 1">
            <a:extLst>
              <a:ext uri="{FF2B5EF4-FFF2-40B4-BE49-F238E27FC236}">
                <a16:creationId xmlns:a16="http://schemas.microsoft.com/office/drawing/2014/main" id="{00B88BCF-3867-F141-8D76-270E1DEF5742}"/>
              </a:ext>
            </a:extLst>
          </p:cNvPr>
          <p:cNvSpPr>
            <a:spLocks noGrp="1"/>
          </p:cNvSpPr>
          <p:nvPr>
            <p:ph type="ctrTitle"/>
          </p:nvPr>
        </p:nvSpPr>
        <p:spPr>
          <a:xfrm>
            <a:off x="311700" y="-435975"/>
            <a:ext cx="8520600" cy="2052600"/>
          </a:xfrm>
        </p:spPr>
        <p:txBody>
          <a:bodyPr/>
          <a:lstStyle/>
          <a:p>
            <a:pPr lvl="0">
              <a:defRPr/>
            </a:pPr>
            <a:r>
              <a:rPr lang="en-US" sz="3800" b="1" dirty="0">
                <a:solidFill>
                  <a:srgbClr val="FFFFFF"/>
                </a:solidFill>
                <a:latin typeface="Century Schoolbook"/>
                <a:ea typeface="Century Schoolbook"/>
                <a:cs typeface="Century Schoolbook"/>
                <a:sym typeface="Century Schoolbook"/>
              </a:rPr>
              <a:t>#10 Empowerment Tips</a:t>
            </a:r>
            <a:br>
              <a:rPr lang="en-US" sz="3800" b="1" dirty="0">
                <a:solidFill>
                  <a:srgbClr val="FFFFFF"/>
                </a:solidFill>
                <a:latin typeface="Century Schoolbook"/>
                <a:ea typeface="Century Schoolbook"/>
                <a:cs typeface="Century Schoolbook"/>
                <a:sym typeface="Century Schoolbook"/>
              </a:rPr>
            </a:br>
            <a:endParaRPr lang="en-US" sz="3800" dirty="0"/>
          </a:p>
        </p:txBody>
      </p:sp>
      <p:sp>
        <p:nvSpPr>
          <p:cNvPr id="1041" name="Google Shape;1041;p149"/>
          <p:cNvSpPr txBox="1"/>
          <p:nvPr/>
        </p:nvSpPr>
        <p:spPr>
          <a:xfrm>
            <a:off x="707525" y="880475"/>
            <a:ext cx="7975200" cy="663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Try to assign close to equal grading weight to different assignments</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Incorporate both traditional and non traditional ways of expressing learning</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Be open to assignment modification especially for students with learning disabilities</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p:txBody>
      </p:sp>
    </p:spTree>
    <p:extLst>
      <p:ext uri="{BB962C8B-B14F-4D97-AF65-F5344CB8AC3E}">
        <p14:creationId xmlns:p14="http://schemas.microsoft.com/office/powerpoint/2010/main" val="28633200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642"/>
        <p:cNvGrpSpPr/>
        <p:nvPr/>
      </p:nvGrpSpPr>
      <p:grpSpPr>
        <a:xfrm>
          <a:off x="0" y="0"/>
          <a:ext cx="0" cy="0"/>
          <a:chOff x="0" y="0"/>
          <a:chExt cx="0" cy="0"/>
        </a:xfrm>
      </p:grpSpPr>
      <p:sp>
        <p:nvSpPr>
          <p:cNvPr id="643" name="Google Shape;643;p104">
            <a:extLst>
              <a:ext uri="{C183D7F6-B498-43B3-948B-1728B52AA6E4}">
                <adec:decorative xmlns="" xmlns:adec="http://schemas.microsoft.com/office/drawing/2017/decorative" val="1"/>
              </a:ext>
            </a:extLst>
          </p:cNvPr>
          <p:cNvSpPr/>
          <p:nvPr/>
        </p:nvSpPr>
        <p:spPr>
          <a:xfrm>
            <a:off x="124375" y="689025"/>
            <a:ext cx="8927820" cy="365104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3A0D6FF4-DE63-A443-A4F0-9B2E69D71FE1}"/>
              </a:ext>
            </a:extLst>
          </p:cNvPr>
          <p:cNvSpPr>
            <a:spLocks noGrp="1"/>
          </p:cNvSpPr>
          <p:nvPr>
            <p:ph type="ctrTitle"/>
          </p:nvPr>
        </p:nvSpPr>
        <p:spPr>
          <a:xfrm>
            <a:off x="499025" y="1233368"/>
            <a:ext cx="8520600" cy="2052600"/>
          </a:xfrm>
        </p:spPr>
        <p:txBody>
          <a:bodyPr/>
          <a:lstStyle/>
          <a:p>
            <a:r>
              <a:rPr lang="en-US" sz="4200" b="1" dirty="0">
                <a:solidFill>
                  <a:srgbClr val="000000"/>
                </a:solidFill>
                <a:latin typeface="Century Schoolbook"/>
                <a:ea typeface="Century Schoolbook"/>
                <a:cs typeface="Century Schoolbook"/>
                <a:sym typeface="Century Schoolbook"/>
              </a:rPr>
              <a:t>Training Activities</a:t>
            </a:r>
            <a:br>
              <a:rPr lang="en-US" sz="4200" b="1" dirty="0">
                <a:solidFill>
                  <a:srgbClr val="000000"/>
                </a:solidFill>
                <a:latin typeface="Century Schoolbook"/>
                <a:ea typeface="Century Schoolbook"/>
                <a:cs typeface="Century Schoolbook"/>
                <a:sym typeface="Century Schoolbook"/>
              </a:rPr>
            </a:br>
            <a:endParaRPr lang="en-US" sz="4200" dirty="0"/>
          </a:p>
        </p:txBody>
      </p:sp>
    </p:spTree>
    <p:extLst>
      <p:ext uri="{BB962C8B-B14F-4D97-AF65-F5344CB8AC3E}">
        <p14:creationId xmlns:p14="http://schemas.microsoft.com/office/powerpoint/2010/main" val="551414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1007"/>
        <p:cNvGrpSpPr/>
        <p:nvPr/>
      </p:nvGrpSpPr>
      <p:grpSpPr>
        <a:xfrm>
          <a:off x="0" y="0"/>
          <a:ext cx="0" cy="0"/>
          <a:chOff x="0" y="0"/>
          <a:chExt cx="0" cy="0"/>
        </a:xfrm>
      </p:grpSpPr>
      <p:sp>
        <p:nvSpPr>
          <p:cNvPr id="2" name="Title 1">
            <a:extLst>
              <a:ext uri="{FF2B5EF4-FFF2-40B4-BE49-F238E27FC236}">
                <a16:creationId xmlns:a16="http://schemas.microsoft.com/office/drawing/2014/main" id="{BD6A42F8-48B3-5E40-AF84-B1725DCC4B4F}"/>
              </a:ext>
            </a:extLst>
          </p:cNvPr>
          <p:cNvSpPr>
            <a:spLocks noGrp="1"/>
          </p:cNvSpPr>
          <p:nvPr>
            <p:ph type="ctrTitle"/>
          </p:nvPr>
        </p:nvSpPr>
        <p:spPr>
          <a:xfrm>
            <a:off x="403225" y="-551365"/>
            <a:ext cx="8520600" cy="2052600"/>
          </a:xfrm>
        </p:spPr>
        <p:txBody>
          <a:bodyPr/>
          <a:lstStyle/>
          <a:p>
            <a:pPr lvl="0">
              <a:defRPr/>
            </a:pPr>
            <a:r>
              <a:rPr lang="en-US" sz="4200" b="1" dirty="0">
                <a:solidFill>
                  <a:srgbClr val="FFFFFF"/>
                </a:solidFill>
                <a:latin typeface="Century Schoolbook"/>
                <a:ea typeface="Century Schoolbook"/>
                <a:cs typeface="Century Schoolbook"/>
                <a:sym typeface="Century Schoolbook"/>
              </a:rPr>
              <a:t>Slideshow Activity</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1009" name="Google Shape;1009;p145"/>
          <p:cNvSpPr txBox="1"/>
          <p:nvPr/>
        </p:nvSpPr>
        <p:spPr>
          <a:xfrm>
            <a:off x="220175" y="1093125"/>
            <a:ext cx="8690700" cy="855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000" dirty="0">
                <a:solidFill>
                  <a:srgbClr val="FFFFFF"/>
                </a:solidFill>
                <a:latin typeface="Century Schoolbook"/>
                <a:ea typeface="Century Schoolbook"/>
                <a:cs typeface="Century Schoolbook"/>
                <a:sym typeface="Century Schoolbook"/>
              </a:rPr>
              <a:t>Popular slideshow </a:t>
            </a:r>
            <a:r>
              <a:rPr kumimoji="0" lang="en-US"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apps include Google Slides or PowerPoint </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p:txBody>
      </p:sp>
      <p:sp>
        <p:nvSpPr>
          <p:cNvPr id="4" name="Google Shape;1009;p145">
            <a:extLst>
              <a:ext uri="{FF2B5EF4-FFF2-40B4-BE49-F238E27FC236}">
                <a16:creationId xmlns:a16="http://schemas.microsoft.com/office/drawing/2014/main" id="{EAD3C900-6B17-0B44-8933-EA857A3E3610}"/>
              </a:ext>
            </a:extLst>
          </p:cNvPr>
          <p:cNvSpPr txBox="1"/>
          <p:nvPr/>
        </p:nvSpPr>
        <p:spPr>
          <a:xfrm>
            <a:off x="220175" y="2161088"/>
            <a:ext cx="8690700" cy="855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000" dirty="0">
                <a:solidFill>
                  <a:srgbClr val="FFFFFF"/>
                </a:solidFill>
                <a:latin typeface="Century Schoolbook"/>
                <a:ea typeface="Century Schoolbook"/>
                <a:cs typeface="Century Schoolbook"/>
                <a:sym typeface="Century Schoolbook"/>
              </a:rPr>
              <a:t>Provide a sample presentation that has accessibility errors </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p:txBody>
      </p:sp>
      <p:sp>
        <p:nvSpPr>
          <p:cNvPr id="5" name="Google Shape;1009;p145">
            <a:extLst>
              <a:ext uri="{FF2B5EF4-FFF2-40B4-BE49-F238E27FC236}">
                <a16:creationId xmlns:a16="http://schemas.microsoft.com/office/drawing/2014/main" id="{1718245D-71BC-E54A-B9F4-120F7462788B}"/>
              </a:ext>
            </a:extLst>
          </p:cNvPr>
          <p:cNvSpPr txBox="1"/>
          <p:nvPr/>
        </p:nvSpPr>
        <p:spPr>
          <a:xfrm>
            <a:off x="220175" y="3255024"/>
            <a:ext cx="8690700" cy="855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000" dirty="0">
                <a:solidFill>
                  <a:srgbClr val="FFFFFF"/>
                </a:solidFill>
                <a:latin typeface="Century Schoolbook"/>
                <a:ea typeface="Century Schoolbook"/>
                <a:cs typeface="Century Schoolbook"/>
                <a:sym typeface="Century Schoolbook"/>
              </a:rPr>
              <a:t>Guide faculty how to correct the errors and improve accessibility </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p:txBody>
      </p:sp>
    </p:spTree>
    <p:extLst>
      <p:ext uri="{BB962C8B-B14F-4D97-AF65-F5344CB8AC3E}">
        <p14:creationId xmlns:p14="http://schemas.microsoft.com/office/powerpoint/2010/main" val="35887597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846"/>
        <p:cNvGrpSpPr/>
        <p:nvPr/>
      </p:nvGrpSpPr>
      <p:grpSpPr>
        <a:xfrm>
          <a:off x="0" y="0"/>
          <a:ext cx="0" cy="0"/>
          <a:chOff x="0" y="0"/>
          <a:chExt cx="0" cy="0"/>
        </a:xfrm>
      </p:grpSpPr>
      <p:sp>
        <p:nvSpPr>
          <p:cNvPr id="2" name="Title 1">
            <a:extLst>
              <a:ext uri="{FF2B5EF4-FFF2-40B4-BE49-F238E27FC236}">
                <a16:creationId xmlns:a16="http://schemas.microsoft.com/office/drawing/2014/main" id="{17EDB6B0-6DE8-0D43-9CEE-FB2DA204AE2D}"/>
              </a:ext>
            </a:extLst>
          </p:cNvPr>
          <p:cNvSpPr>
            <a:spLocks noGrp="1"/>
          </p:cNvSpPr>
          <p:nvPr>
            <p:ph type="ctrTitle"/>
          </p:nvPr>
        </p:nvSpPr>
        <p:spPr>
          <a:xfrm>
            <a:off x="408225" y="-461925"/>
            <a:ext cx="8520600" cy="2052600"/>
          </a:xfrm>
        </p:spPr>
        <p:txBody>
          <a:bodyPr/>
          <a:lstStyle/>
          <a:p>
            <a:pPr lvl="0">
              <a:defRPr/>
            </a:pPr>
            <a:r>
              <a:rPr lang="en-US" sz="4200" b="1" dirty="0">
                <a:solidFill>
                  <a:srgbClr val="FFFFFF"/>
                </a:solidFill>
                <a:latin typeface="Century Schoolbook"/>
                <a:ea typeface="Century Schoolbook"/>
                <a:cs typeface="Century Schoolbook"/>
                <a:sym typeface="Century Schoolbook"/>
              </a:rPr>
              <a:t>Alt Text, Labels and Titles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847" name="Google Shape;847;p123"/>
          <p:cNvSpPr txBox="1"/>
          <p:nvPr/>
        </p:nvSpPr>
        <p:spPr>
          <a:xfrm>
            <a:off x="1105675" y="766525"/>
            <a:ext cx="7490400" cy="919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It is important to add alt text or labels to all images in your presentation</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Do not use the same title name on multiple slides because it can confuse people using screen readers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 sz="3000" dirty="0">
              <a:solidFill>
                <a:srgbClr val="FFFFFF"/>
              </a:solidFill>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 </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 </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61858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294"/>
        <p:cNvGrpSpPr/>
        <p:nvPr/>
      </p:nvGrpSpPr>
      <p:grpSpPr>
        <a:xfrm>
          <a:off x="0" y="0"/>
          <a:ext cx="0" cy="0"/>
          <a:chOff x="0" y="0"/>
          <a:chExt cx="0" cy="0"/>
        </a:xfrm>
      </p:grpSpPr>
      <p:sp>
        <p:nvSpPr>
          <p:cNvPr id="2" name="Title 1">
            <a:extLst>
              <a:ext uri="{FF2B5EF4-FFF2-40B4-BE49-F238E27FC236}">
                <a16:creationId xmlns:a16="http://schemas.microsoft.com/office/drawing/2014/main" id="{CB6B08CD-2BD3-6B4D-9F16-CB53C9A29C55}"/>
              </a:ext>
            </a:extLst>
          </p:cNvPr>
          <p:cNvSpPr>
            <a:spLocks noGrp="1"/>
          </p:cNvSpPr>
          <p:nvPr>
            <p:ph type="ctrTitle"/>
          </p:nvPr>
        </p:nvSpPr>
        <p:spPr>
          <a:xfrm>
            <a:off x="958006" y="150040"/>
            <a:ext cx="7874294" cy="1229961"/>
          </a:xfrm>
        </p:spPr>
        <p:txBody>
          <a:bodyPr/>
          <a:lstStyle/>
          <a:p>
            <a:r>
              <a:rPr lang="en-US" sz="4200" b="1" dirty="0">
                <a:solidFill>
                  <a:schemeClr val="bg1"/>
                </a:solidFill>
                <a:latin typeface="Century Schoolbook"/>
                <a:ea typeface="Century Schoolbook"/>
                <a:cs typeface="Century Schoolbook"/>
                <a:sym typeface="Century Schoolbook"/>
              </a:rPr>
              <a:t>My Story</a:t>
            </a:r>
            <a:br>
              <a:rPr lang="en-US" sz="4200" b="1" dirty="0">
                <a:solidFill>
                  <a:schemeClr val="bg1"/>
                </a:solidFill>
                <a:latin typeface="Century Schoolbook"/>
                <a:ea typeface="Century Schoolbook"/>
                <a:cs typeface="Century Schoolbook"/>
                <a:sym typeface="Century Schoolbook"/>
              </a:rPr>
            </a:br>
            <a:endParaRPr lang="en-US" sz="4200" b="1" dirty="0">
              <a:solidFill>
                <a:schemeClr val="bg1"/>
              </a:solidFill>
            </a:endParaRPr>
          </a:p>
        </p:txBody>
      </p:sp>
      <p:pic>
        <p:nvPicPr>
          <p:cNvPr id="296" name="Google Shape;296;p56" descr="Dad, Mom, Me and my Dog&#10;&#10;"/>
          <p:cNvPicPr preferRelativeResize="0"/>
          <p:nvPr/>
        </p:nvPicPr>
        <p:blipFill>
          <a:blip r:embed="rId3">
            <a:alphaModFix/>
          </a:blip>
          <a:stretch>
            <a:fillRect/>
          </a:stretch>
        </p:blipFill>
        <p:spPr>
          <a:xfrm>
            <a:off x="2183751" y="675178"/>
            <a:ext cx="5009800" cy="3757350"/>
          </a:xfrm>
          <a:prstGeom prst="rect">
            <a:avLst/>
          </a:prstGeom>
          <a:noFill/>
          <a:ln>
            <a:noFill/>
          </a:ln>
        </p:spPr>
      </p:pic>
      <p:sp>
        <p:nvSpPr>
          <p:cNvPr id="297" name="Google Shape;297;p56"/>
          <p:cNvSpPr txBox="1"/>
          <p:nvPr/>
        </p:nvSpPr>
        <p:spPr>
          <a:xfrm>
            <a:off x="116650" y="4415851"/>
            <a:ext cx="9144000" cy="62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chemeClr val="bg1"/>
                </a:solidFill>
                <a:latin typeface="Century Schoolbook"/>
                <a:ea typeface="Century Schoolbook"/>
                <a:cs typeface="Century Schoolbook"/>
                <a:sym typeface="Century Schoolbook"/>
              </a:rPr>
              <a:t>Dad, Mom, Me &amp; Dog</a:t>
            </a:r>
            <a:endParaRPr sz="3000" dirty="0">
              <a:solidFill>
                <a:schemeClr val="bg1"/>
              </a:solidFill>
              <a:latin typeface="Century Schoolbook"/>
              <a:ea typeface="Century Schoolbook"/>
              <a:cs typeface="Century Schoolbook"/>
              <a:sym typeface="Century Schoolbook"/>
            </a:endParaRPr>
          </a:p>
        </p:txBody>
      </p:sp>
    </p:spTree>
  </p:cSld>
  <p:clrMapOvr>
    <a:masterClrMapping/>
  </p:clrMapOvr>
  <p:transition spd="slow">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1013"/>
        <p:cNvGrpSpPr/>
        <p:nvPr/>
      </p:nvGrpSpPr>
      <p:grpSpPr>
        <a:xfrm>
          <a:off x="0" y="0"/>
          <a:ext cx="0" cy="0"/>
          <a:chOff x="0" y="0"/>
          <a:chExt cx="0" cy="0"/>
        </a:xfrm>
      </p:grpSpPr>
      <p:sp>
        <p:nvSpPr>
          <p:cNvPr id="2" name="Title 1">
            <a:extLst>
              <a:ext uri="{FF2B5EF4-FFF2-40B4-BE49-F238E27FC236}">
                <a16:creationId xmlns:a16="http://schemas.microsoft.com/office/drawing/2014/main" id="{D6161FC8-FA86-C444-9430-DF73696CE5F4}"/>
              </a:ext>
            </a:extLst>
          </p:cNvPr>
          <p:cNvSpPr>
            <a:spLocks noGrp="1"/>
          </p:cNvSpPr>
          <p:nvPr>
            <p:ph type="ctrTitle"/>
          </p:nvPr>
        </p:nvSpPr>
        <p:spPr>
          <a:xfrm>
            <a:off x="311700" y="-1252500"/>
            <a:ext cx="8520600" cy="2052600"/>
          </a:xfrm>
        </p:spPr>
        <p:txBody>
          <a:bodyPr/>
          <a:lstStyle/>
          <a:p>
            <a:r>
              <a:rPr lang="en-US" sz="4200" b="1" dirty="0">
                <a:solidFill>
                  <a:schemeClr val="bg1"/>
                </a:solidFill>
                <a:latin typeface="Century Schoolbook" panose="02040604050505020304" pitchFamily="18" charset="0"/>
              </a:rPr>
              <a:t>Cartoon Example</a:t>
            </a:r>
          </a:p>
        </p:txBody>
      </p:sp>
      <p:pic>
        <p:nvPicPr>
          <p:cNvPr id="1015" name="Google Shape;1015;p146" descr="Different animals lined up with a judge saying, “For a fair selection everybody has to take the same exam: please climb that tree.”&#10;"/>
          <p:cNvPicPr preferRelativeResize="0"/>
          <p:nvPr/>
        </p:nvPicPr>
        <p:blipFill>
          <a:blip r:embed="rId3">
            <a:alphaModFix/>
          </a:blip>
          <a:stretch>
            <a:fillRect/>
          </a:stretch>
        </p:blipFill>
        <p:spPr>
          <a:xfrm>
            <a:off x="1587500" y="762000"/>
            <a:ext cx="5737901" cy="3792150"/>
          </a:xfrm>
          <a:prstGeom prst="rect">
            <a:avLst/>
          </a:prstGeom>
          <a:noFill/>
          <a:ln>
            <a:noFill/>
          </a:ln>
        </p:spPr>
      </p:pic>
      <p:sp>
        <p:nvSpPr>
          <p:cNvPr id="1014" name="Google Shape;1014;p146" descr="Different animals lined up with a judge saying, “For a fair selection everybody has to take the same exam: please climb that tree.”&#10;"/>
          <p:cNvSpPr txBox="1"/>
          <p:nvPr/>
        </p:nvSpPr>
        <p:spPr>
          <a:xfrm>
            <a:off x="63675" y="4516200"/>
            <a:ext cx="8690700" cy="855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Different animals lined up with a judge saying, “For a fair selection everybody has to take the same exam: please climb that tree.”</a:t>
            </a:r>
            <a:endParaRPr kumimoji="0" sz="16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p:txBody>
      </p:sp>
    </p:spTree>
    <p:extLst>
      <p:ext uri="{BB962C8B-B14F-4D97-AF65-F5344CB8AC3E}">
        <p14:creationId xmlns:p14="http://schemas.microsoft.com/office/powerpoint/2010/main" val="7211853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846"/>
        <p:cNvGrpSpPr/>
        <p:nvPr/>
      </p:nvGrpSpPr>
      <p:grpSpPr>
        <a:xfrm>
          <a:off x="0" y="0"/>
          <a:ext cx="0" cy="0"/>
          <a:chOff x="0" y="0"/>
          <a:chExt cx="0" cy="0"/>
        </a:xfrm>
      </p:grpSpPr>
      <p:sp>
        <p:nvSpPr>
          <p:cNvPr id="2" name="Title 1">
            <a:extLst>
              <a:ext uri="{FF2B5EF4-FFF2-40B4-BE49-F238E27FC236}">
                <a16:creationId xmlns:a16="http://schemas.microsoft.com/office/drawing/2014/main" id="{54CC5CD6-1657-CA45-8007-1F72806E7BB9}"/>
              </a:ext>
            </a:extLst>
          </p:cNvPr>
          <p:cNvSpPr>
            <a:spLocks noGrp="1"/>
          </p:cNvSpPr>
          <p:nvPr>
            <p:ph type="ctrTitle"/>
          </p:nvPr>
        </p:nvSpPr>
        <p:spPr>
          <a:xfrm>
            <a:off x="459025" y="-563525"/>
            <a:ext cx="8520600" cy="2052600"/>
          </a:xfrm>
        </p:spPr>
        <p:txBody>
          <a:bodyPr/>
          <a:lstStyle/>
          <a:p>
            <a:pPr lvl="0">
              <a:defRPr/>
            </a:pPr>
            <a:r>
              <a:rPr lang="en-US" sz="4200" b="1" dirty="0">
                <a:solidFill>
                  <a:srgbClr val="FFFFFF"/>
                </a:solidFill>
                <a:latin typeface="Century Schoolbook"/>
                <a:ea typeface="Century Schoolbook"/>
                <a:cs typeface="Century Schoolbook"/>
                <a:sym typeface="Century Schoolbook"/>
              </a:rPr>
              <a:t>Font, Font Size, Contrast</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847" name="Google Shape;847;p123"/>
          <p:cNvSpPr txBox="1"/>
          <p:nvPr/>
        </p:nvSpPr>
        <p:spPr>
          <a:xfrm>
            <a:off x="1194575" y="398225"/>
            <a:ext cx="7490400" cy="919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000" dirty="0">
                <a:solidFill>
                  <a:srgbClr val="FFFFFF"/>
                </a:solidFill>
                <a:latin typeface="Century Schoolbook"/>
                <a:ea typeface="Century Schoolbook"/>
                <a:cs typeface="Century Schoolbook"/>
                <a:sym typeface="Century Schoolbook"/>
              </a:rPr>
              <a:t>Choose a font that is easy to read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000" dirty="0">
                <a:solidFill>
                  <a:srgbClr val="FFFFFF"/>
                </a:solidFill>
                <a:latin typeface="Century Schoolbook"/>
                <a:ea typeface="Century Schoolbook"/>
                <a:cs typeface="Century Schoolbook"/>
                <a:sym typeface="Century Schoolbook"/>
              </a:rPr>
              <a:t>Ensure it is big enough to be seen even by students in the back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000" dirty="0">
                <a:solidFill>
                  <a:srgbClr val="FFFFFF"/>
                </a:solidFill>
                <a:latin typeface="Century Schoolbook"/>
                <a:ea typeface="Century Schoolbook"/>
                <a:cs typeface="Century Schoolbook"/>
                <a:sym typeface="Century Schoolbook"/>
              </a:rPr>
              <a:t>Check the contrast ratio to make sure it is easily readable </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 </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4817587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756"/>
        <p:cNvGrpSpPr/>
        <p:nvPr/>
      </p:nvGrpSpPr>
      <p:grpSpPr>
        <a:xfrm>
          <a:off x="0" y="0"/>
          <a:ext cx="0" cy="0"/>
          <a:chOff x="0" y="0"/>
          <a:chExt cx="0" cy="0"/>
        </a:xfrm>
      </p:grpSpPr>
      <p:sp>
        <p:nvSpPr>
          <p:cNvPr id="2" name="Title 1">
            <a:extLst>
              <a:ext uri="{FF2B5EF4-FFF2-40B4-BE49-F238E27FC236}">
                <a16:creationId xmlns:a16="http://schemas.microsoft.com/office/drawing/2014/main" id="{2BCB1113-8474-314C-8B39-5CB01B759D32}"/>
              </a:ext>
            </a:extLst>
          </p:cNvPr>
          <p:cNvSpPr>
            <a:spLocks noGrp="1"/>
          </p:cNvSpPr>
          <p:nvPr>
            <p:ph type="ctrTitle"/>
          </p:nvPr>
        </p:nvSpPr>
        <p:spPr>
          <a:xfrm>
            <a:off x="311700" y="0"/>
            <a:ext cx="8520600" cy="2052600"/>
          </a:xfrm>
        </p:spPr>
        <p:txBody>
          <a:bodyPr/>
          <a:lstStyle/>
          <a:p>
            <a:pPr lvl="0"/>
            <a:r>
              <a:rPr lang="en-US" sz="4200" b="1" dirty="0">
                <a:solidFill>
                  <a:schemeClr val="bg1"/>
                </a:solidFill>
                <a:latin typeface="Century Schoolbook"/>
                <a:ea typeface="Century Schoolbook"/>
                <a:cs typeface="Century Schoolbook"/>
                <a:sym typeface="Century Schoolbook"/>
              </a:rPr>
              <a:t>Color Contrast Checker, See Notes For Website Link</a:t>
            </a:r>
            <a:br>
              <a:rPr lang="en-US" sz="4200" b="1" dirty="0">
                <a:solidFill>
                  <a:schemeClr val="bg1"/>
                </a:solidFill>
                <a:latin typeface="Century Schoolbook"/>
                <a:ea typeface="Century Schoolbook"/>
                <a:cs typeface="Century Schoolbook"/>
                <a:sym typeface="Century Schoolbook"/>
              </a:rPr>
            </a:br>
            <a:endParaRPr lang="en-US" sz="4200" b="1" dirty="0">
              <a:solidFill>
                <a:schemeClr val="bg1"/>
              </a:solidFill>
            </a:endParaRPr>
          </a:p>
        </p:txBody>
      </p:sp>
      <p:pic>
        <p:nvPicPr>
          <p:cNvPr id="762" name="Google Shape;762;p112" descr="Color Contrast Checker, See Notes For Website Link&#10;"/>
          <p:cNvPicPr preferRelativeResize="0"/>
          <p:nvPr/>
        </p:nvPicPr>
        <p:blipFill>
          <a:blip r:embed="rId3">
            <a:alphaModFix/>
          </a:blip>
          <a:stretch>
            <a:fillRect/>
          </a:stretch>
        </p:blipFill>
        <p:spPr>
          <a:xfrm>
            <a:off x="707525" y="1566275"/>
            <a:ext cx="7975200" cy="3348625"/>
          </a:xfrm>
          <a:prstGeom prst="rect">
            <a:avLst/>
          </a:prstGeom>
          <a:noFill/>
          <a:ln>
            <a:noFill/>
          </a:ln>
        </p:spPr>
      </p:pic>
    </p:spTree>
    <p:extLst>
      <p:ext uri="{BB962C8B-B14F-4D97-AF65-F5344CB8AC3E}">
        <p14:creationId xmlns:p14="http://schemas.microsoft.com/office/powerpoint/2010/main" val="971795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1007"/>
        <p:cNvGrpSpPr/>
        <p:nvPr/>
      </p:nvGrpSpPr>
      <p:grpSpPr>
        <a:xfrm>
          <a:off x="0" y="0"/>
          <a:ext cx="0" cy="0"/>
          <a:chOff x="0" y="0"/>
          <a:chExt cx="0" cy="0"/>
        </a:xfrm>
      </p:grpSpPr>
      <p:sp>
        <p:nvSpPr>
          <p:cNvPr id="2" name="Title 1">
            <a:extLst>
              <a:ext uri="{FF2B5EF4-FFF2-40B4-BE49-F238E27FC236}">
                <a16:creationId xmlns:a16="http://schemas.microsoft.com/office/drawing/2014/main" id="{FD222065-1572-F64F-A8BB-2AB17FB8B7F8}"/>
              </a:ext>
            </a:extLst>
          </p:cNvPr>
          <p:cNvSpPr>
            <a:spLocks noGrp="1"/>
          </p:cNvSpPr>
          <p:nvPr>
            <p:ph type="ctrTitle"/>
          </p:nvPr>
        </p:nvSpPr>
        <p:spPr>
          <a:xfrm>
            <a:off x="0" y="-531525"/>
            <a:ext cx="9308675" cy="2052600"/>
          </a:xfrm>
        </p:spPr>
        <p:txBody>
          <a:bodyPr/>
          <a:lstStyle/>
          <a:p>
            <a:pPr lvl="0">
              <a:defRPr/>
            </a:pPr>
            <a:r>
              <a:rPr lang="en-US" sz="4200" b="1" dirty="0">
                <a:solidFill>
                  <a:srgbClr val="FFFFFF"/>
                </a:solidFill>
                <a:latin typeface="Century Schoolbook"/>
                <a:ea typeface="Century Schoolbook"/>
                <a:cs typeface="Century Schoolbook"/>
                <a:sym typeface="Century Schoolbook"/>
              </a:rPr>
              <a:t>Online Accessibility Trainings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1009" name="Google Shape;1009;p145"/>
          <p:cNvSpPr txBox="1"/>
          <p:nvPr/>
        </p:nvSpPr>
        <p:spPr>
          <a:xfrm>
            <a:off x="220175" y="1093125"/>
            <a:ext cx="8690700" cy="855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The California Community Colleges offer self paced accessibility courses open to anyone</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p:txBody>
      </p:sp>
      <p:sp>
        <p:nvSpPr>
          <p:cNvPr id="4" name="Google Shape;1009;p145">
            <a:extLst>
              <a:ext uri="{FF2B5EF4-FFF2-40B4-BE49-F238E27FC236}">
                <a16:creationId xmlns:a16="http://schemas.microsoft.com/office/drawing/2014/main" id="{EAD3C900-6B17-0B44-8933-EA857A3E3610}"/>
              </a:ext>
            </a:extLst>
          </p:cNvPr>
          <p:cNvSpPr txBox="1"/>
          <p:nvPr/>
        </p:nvSpPr>
        <p:spPr>
          <a:xfrm>
            <a:off x="220175" y="2203620"/>
            <a:ext cx="8690700" cy="855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Covering: Microsoft Word, PowerPoint &amp; PDF Accessibility </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p:txBody>
      </p:sp>
      <p:sp>
        <p:nvSpPr>
          <p:cNvPr id="6" name="Google Shape;1009;p145">
            <a:extLst>
              <a:ext uri="{FF2B5EF4-FFF2-40B4-BE49-F238E27FC236}">
                <a16:creationId xmlns:a16="http://schemas.microsoft.com/office/drawing/2014/main" id="{3D306183-603B-7A4B-BBA9-0F003E0341C3}"/>
              </a:ext>
            </a:extLst>
          </p:cNvPr>
          <p:cNvSpPr txBox="1"/>
          <p:nvPr/>
        </p:nvSpPr>
        <p:spPr>
          <a:xfrm>
            <a:off x="220175" y="3408643"/>
            <a:ext cx="8690700" cy="855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Kanas Accessibility Resource Network (KSARN) offers online courses </a:t>
            </a:r>
            <a:r>
              <a:rPr lang="en-US" sz="3000" dirty="0">
                <a:solidFill>
                  <a:srgbClr val="FFFFFF"/>
                </a:solidFill>
                <a:latin typeface="Century Schoolbook"/>
                <a:ea typeface="Century Schoolbook"/>
                <a:cs typeface="Century Schoolbook"/>
                <a:sym typeface="Century Schoolbook"/>
              </a:rPr>
              <a:t>focused on accessibility </a:t>
            </a:r>
            <a:r>
              <a:rPr kumimoji="0" lang="en-US"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with badging</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p:txBody>
      </p:sp>
    </p:spTree>
    <p:extLst>
      <p:ext uri="{BB962C8B-B14F-4D97-AF65-F5344CB8AC3E}">
        <p14:creationId xmlns:p14="http://schemas.microsoft.com/office/powerpoint/2010/main" val="2542107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642"/>
        <p:cNvGrpSpPr/>
        <p:nvPr/>
      </p:nvGrpSpPr>
      <p:grpSpPr>
        <a:xfrm>
          <a:off x="0" y="0"/>
          <a:ext cx="0" cy="0"/>
          <a:chOff x="0" y="0"/>
          <a:chExt cx="0" cy="0"/>
        </a:xfrm>
      </p:grpSpPr>
      <p:sp>
        <p:nvSpPr>
          <p:cNvPr id="643" name="Google Shape;643;p104">
            <a:extLst>
              <a:ext uri="{C183D7F6-B498-43B3-948B-1728B52AA6E4}">
                <adec:decorative xmlns="" xmlns:adec="http://schemas.microsoft.com/office/drawing/2017/decorative" val="1"/>
              </a:ext>
            </a:extLst>
          </p:cNvPr>
          <p:cNvSpPr/>
          <p:nvPr/>
        </p:nvSpPr>
        <p:spPr>
          <a:xfrm>
            <a:off x="124375" y="689025"/>
            <a:ext cx="8927820" cy="365104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1B8A3DC4-80B9-9A4C-B9FD-727EFE96DF9B}"/>
              </a:ext>
            </a:extLst>
          </p:cNvPr>
          <p:cNvSpPr>
            <a:spLocks noGrp="1"/>
          </p:cNvSpPr>
          <p:nvPr>
            <p:ph type="ctrTitle"/>
          </p:nvPr>
        </p:nvSpPr>
        <p:spPr>
          <a:xfrm>
            <a:off x="664125" y="1303375"/>
            <a:ext cx="7959175" cy="2052600"/>
          </a:xfrm>
        </p:spPr>
        <p:txBody>
          <a:bodyPr/>
          <a:lstStyle/>
          <a:p>
            <a:pPr lvl="0">
              <a:defRPr/>
            </a:pPr>
            <a:r>
              <a:rPr lang="en-US" sz="4200" b="1" dirty="0">
                <a:solidFill>
                  <a:srgbClr val="000000"/>
                </a:solidFill>
                <a:latin typeface="Century Schoolbook"/>
                <a:ea typeface="Century Schoolbook"/>
                <a:cs typeface="Century Schoolbook"/>
                <a:sym typeface="Century Schoolbook"/>
              </a:rPr>
              <a:t>Student Disability Services</a:t>
            </a:r>
            <a:br>
              <a:rPr lang="en-US" sz="4200" b="1" dirty="0">
                <a:solidFill>
                  <a:srgbClr val="000000"/>
                </a:solidFill>
                <a:latin typeface="Century Schoolbook"/>
                <a:ea typeface="Century Schoolbook"/>
                <a:cs typeface="Century Schoolbook"/>
                <a:sym typeface="Century Schoolbook"/>
              </a:rPr>
            </a:br>
            <a:endParaRPr lang="en-US" sz="4200" dirty="0"/>
          </a:p>
        </p:txBody>
      </p:sp>
    </p:spTree>
    <p:extLst>
      <p:ext uri="{BB962C8B-B14F-4D97-AF65-F5344CB8AC3E}">
        <p14:creationId xmlns:p14="http://schemas.microsoft.com/office/powerpoint/2010/main" val="34067114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846"/>
        <p:cNvGrpSpPr/>
        <p:nvPr/>
      </p:nvGrpSpPr>
      <p:grpSpPr>
        <a:xfrm>
          <a:off x="0" y="0"/>
          <a:ext cx="0" cy="0"/>
          <a:chOff x="0" y="0"/>
          <a:chExt cx="0" cy="0"/>
        </a:xfrm>
      </p:grpSpPr>
      <p:sp>
        <p:nvSpPr>
          <p:cNvPr id="5" name="Title 4">
            <a:extLst>
              <a:ext uri="{FF2B5EF4-FFF2-40B4-BE49-F238E27FC236}">
                <a16:creationId xmlns:a16="http://schemas.microsoft.com/office/drawing/2014/main" id="{0166109A-B378-7C4C-9916-978DCA040E9D}"/>
              </a:ext>
            </a:extLst>
          </p:cNvPr>
          <p:cNvSpPr>
            <a:spLocks noGrp="1"/>
          </p:cNvSpPr>
          <p:nvPr>
            <p:ph type="ctrTitle"/>
          </p:nvPr>
        </p:nvSpPr>
        <p:spPr>
          <a:xfrm>
            <a:off x="311700" y="-1249325"/>
            <a:ext cx="8520600" cy="2052600"/>
          </a:xfrm>
        </p:spPr>
        <p:txBody>
          <a:bodyPr/>
          <a:lstStyle/>
          <a:p>
            <a:r>
              <a:rPr lang="en-US" sz="4200" b="1" dirty="0">
                <a:solidFill>
                  <a:schemeClr val="bg1"/>
                </a:solidFill>
                <a:latin typeface="Century Schoolbook" panose="02040604050505020304" pitchFamily="18" charset="0"/>
              </a:rPr>
              <a:t>Tutorial Videos</a:t>
            </a:r>
          </a:p>
        </p:txBody>
      </p:sp>
      <p:sp>
        <p:nvSpPr>
          <p:cNvPr id="847" name="Google Shape;847;p123"/>
          <p:cNvSpPr txBox="1"/>
          <p:nvPr/>
        </p:nvSpPr>
        <p:spPr>
          <a:xfrm>
            <a:off x="1029475" y="600075"/>
            <a:ext cx="7490400" cy="919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000" dirty="0">
                <a:solidFill>
                  <a:srgbClr val="FFFFFF"/>
                </a:solidFill>
                <a:latin typeface="Century Schoolbook"/>
                <a:ea typeface="Century Schoolbook"/>
                <a:cs typeface="Century Schoolbook"/>
                <a:sym typeface="Century Schoolbook"/>
              </a:rPr>
              <a:t>Consider creating tutorial videos for students on how to use their assistive technology and complete SDS tasks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000" dirty="0">
                <a:solidFill>
                  <a:srgbClr val="FFFFFF"/>
                </a:solidFill>
                <a:latin typeface="Century Schoolbook"/>
                <a:ea typeface="Century Schoolbook"/>
                <a:cs typeface="Century Schoolbook"/>
                <a:sym typeface="Century Schoolbook"/>
              </a:rPr>
              <a:t>YouTube is a great platform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000" dirty="0">
                <a:solidFill>
                  <a:srgbClr val="FFFFFF"/>
                </a:solidFill>
                <a:latin typeface="Century Schoolbook"/>
                <a:ea typeface="Century Schoolbook"/>
                <a:cs typeface="Century Schoolbook"/>
                <a:sym typeface="Century Schoolbook"/>
              </a:rPr>
              <a:t>Online videos allow students to get help even when the office is closed</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 </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6908817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846"/>
        <p:cNvGrpSpPr/>
        <p:nvPr/>
      </p:nvGrpSpPr>
      <p:grpSpPr>
        <a:xfrm>
          <a:off x="0" y="0"/>
          <a:ext cx="0" cy="0"/>
          <a:chOff x="0" y="0"/>
          <a:chExt cx="0" cy="0"/>
        </a:xfrm>
      </p:grpSpPr>
      <p:sp>
        <p:nvSpPr>
          <p:cNvPr id="3" name="Title 2">
            <a:extLst>
              <a:ext uri="{FF2B5EF4-FFF2-40B4-BE49-F238E27FC236}">
                <a16:creationId xmlns:a16="http://schemas.microsoft.com/office/drawing/2014/main" id="{06883A78-B3C0-3845-8776-F2646B4DE3B8}"/>
              </a:ext>
            </a:extLst>
          </p:cNvPr>
          <p:cNvSpPr>
            <a:spLocks noGrp="1"/>
          </p:cNvSpPr>
          <p:nvPr>
            <p:ph type="ctrTitle"/>
          </p:nvPr>
        </p:nvSpPr>
        <p:spPr>
          <a:xfrm>
            <a:off x="484425" y="-500850"/>
            <a:ext cx="8520600" cy="2052600"/>
          </a:xfrm>
        </p:spPr>
        <p:txBody>
          <a:bodyPr/>
          <a:lstStyle/>
          <a:p>
            <a:pPr lvl="0">
              <a:defRPr/>
            </a:pPr>
            <a:r>
              <a:rPr lang="en-US" sz="3000" b="1" dirty="0">
                <a:solidFill>
                  <a:srgbClr val="FFFFFF"/>
                </a:solidFill>
                <a:latin typeface="Century Schoolbook"/>
                <a:ea typeface="Century Schoolbook"/>
                <a:cs typeface="Century Schoolbook"/>
                <a:sym typeface="Century Schoolbook"/>
              </a:rPr>
              <a:t>Text To Speech For All</a:t>
            </a:r>
            <a:br>
              <a:rPr lang="en-US" sz="3000" b="1" dirty="0">
                <a:solidFill>
                  <a:srgbClr val="FFFFFF"/>
                </a:solidFill>
                <a:latin typeface="Century Schoolbook"/>
                <a:ea typeface="Century Schoolbook"/>
                <a:cs typeface="Century Schoolbook"/>
                <a:sym typeface="Century Schoolbook"/>
              </a:rPr>
            </a:br>
            <a:endParaRPr lang="en-US" sz="4200" dirty="0">
              <a:latin typeface="Century Schoolbook" panose="02040604050505020304" pitchFamily="18" charset="0"/>
            </a:endParaRPr>
          </a:p>
        </p:txBody>
      </p:sp>
      <p:sp>
        <p:nvSpPr>
          <p:cNvPr id="847" name="Google Shape;847;p123"/>
          <p:cNvSpPr txBox="1"/>
          <p:nvPr/>
        </p:nvSpPr>
        <p:spPr>
          <a:xfrm>
            <a:off x="1169175" y="1198325"/>
            <a:ext cx="7490400" cy="919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Consider promoting text to speech solutions for all students, staff &amp; faculty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3000" dirty="0">
              <a:solidFill>
                <a:srgbClr val="FFFFFF"/>
              </a:solidFill>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000" dirty="0">
                <a:solidFill>
                  <a:srgbClr val="FFFFFF"/>
                </a:solidFill>
                <a:latin typeface="Century Schoolbook"/>
                <a:ea typeface="Century Schoolbook"/>
                <a:cs typeface="Century Schoolbook"/>
                <a:sym typeface="Century Schoolbook"/>
              </a:rPr>
              <a:t>Text to speech can be very helpful for student athletes and commuter students who are traveling </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 </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0994615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846"/>
        <p:cNvGrpSpPr/>
        <p:nvPr/>
      </p:nvGrpSpPr>
      <p:grpSpPr>
        <a:xfrm>
          <a:off x="0" y="0"/>
          <a:ext cx="0" cy="0"/>
          <a:chOff x="0" y="0"/>
          <a:chExt cx="0" cy="0"/>
        </a:xfrm>
      </p:grpSpPr>
      <p:sp>
        <p:nvSpPr>
          <p:cNvPr id="2" name="Title 1">
            <a:extLst>
              <a:ext uri="{FF2B5EF4-FFF2-40B4-BE49-F238E27FC236}">
                <a16:creationId xmlns:a16="http://schemas.microsoft.com/office/drawing/2014/main" id="{CAC67815-E7C0-2A49-B51C-A7DCB7D179F8}"/>
              </a:ext>
            </a:extLst>
          </p:cNvPr>
          <p:cNvSpPr>
            <a:spLocks noGrp="1"/>
          </p:cNvSpPr>
          <p:nvPr>
            <p:ph type="ctrTitle"/>
          </p:nvPr>
        </p:nvSpPr>
        <p:spPr>
          <a:xfrm>
            <a:off x="459025" y="-677000"/>
            <a:ext cx="8520600" cy="2052600"/>
          </a:xfrm>
        </p:spPr>
        <p:txBody>
          <a:bodyPr/>
          <a:lstStyle/>
          <a:p>
            <a:pPr lvl="0">
              <a:defRPr/>
            </a:pPr>
            <a:r>
              <a:rPr lang="en-US" sz="4200" b="1" dirty="0">
                <a:solidFill>
                  <a:srgbClr val="FFFFFF"/>
                </a:solidFill>
                <a:latin typeface="Century Schoolbook"/>
                <a:ea typeface="Century Schoolbook"/>
                <a:cs typeface="Century Schoolbook"/>
                <a:sym typeface="Century Schoolbook"/>
              </a:rPr>
              <a:t>Notetaking Express</a:t>
            </a:r>
            <a:br>
              <a:rPr lang="en-US" sz="4200" b="1" dirty="0">
                <a:solidFill>
                  <a:srgbClr val="FFFFFF"/>
                </a:solidFill>
                <a:latin typeface="Century Schoolbook"/>
                <a:ea typeface="Century Schoolbook"/>
                <a:cs typeface="Century Schoolbook"/>
                <a:sym typeface="Century Schoolbook"/>
              </a:rPr>
            </a:br>
            <a:endParaRPr lang="en-US" sz="4200" dirty="0">
              <a:solidFill>
                <a:schemeClr val="bg1"/>
              </a:solidFill>
              <a:latin typeface="Century Schoolbook" panose="02040604050505020304" pitchFamily="18" charset="0"/>
            </a:endParaRPr>
          </a:p>
        </p:txBody>
      </p:sp>
      <p:sp>
        <p:nvSpPr>
          <p:cNvPr id="847" name="Google Shape;847;p123"/>
          <p:cNvSpPr txBox="1"/>
          <p:nvPr/>
        </p:nvSpPr>
        <p:spPr>
          <a:xfrm>
            <a:off x="1194575" y="525225"/>
            <a:ext cx="7490400" cy="919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000" dirty="0">
                <a:solidFill>
                  <a:srgbClr val="FFFFFF"/>
                </a:solidFill>
                <a:latin typeface="Century Schoolbook"/>
                <a:ea typeface="Century Schoolbook"/>
                <a:cs typeface="Century Schoolbook"/>
                <a:sym typeface="Century Schoolbook"/>
              </a:rPr>
              <a:t>Notetaking Express makes the student responsible for recording and uploading their own notes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000" dirty="0">
                <a:solidFill>
                  <a:srgbClr val="FFFFFF"/>
                </a:solidFill>
                <a:latin typeface="Century Schoolbook"/>
                <a:ea typeface="Century Schoolbook"/>
                <a:cs typeface="Century Schoolbook"/>
                <a:sym typeface="Century Schoolbook"/>
              </a:rPr>
              <a:t>The students receive notes from a professional notetaker within 48 hours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000" dirty="0">
                <a:solidFill>
                  <a:srgbClr val="FFFFFF"/>
                </a:solidFill>
                <a:latin typeface="Century Schoolbook"/>
                <a:ea typeface="Century Schoolbook"/>
                <a:cs typeface="Century Schoolbook"/>
                <a:sym typeface="Century Schoolbook"/>
              </a:rPr>
              <a:t>It has provided a significant cost savings over peer notetakers </a:t>
            </a:r>
            <a:endParaRPr kumimoji="0" lang="en-US"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rPr>
              <a:t> </a:t>
            </a: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Century Schoolbook"/>
              <a:ea typeface="Century Schoolbook"/>
              <a:cs typeface="Century Schoolbook"/>
              <a:sym typeface="Century School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1232699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251"/>
        <p:cNvGrpSpPr/>
        <p:nvPr/>
      </p:nvGrpSpPr>
      <p:grpSpPr>
        <a:xfrm>
          <a:off x="0" y="0"/>
          <a:ext cx="0" cy="0"/>
          <a:chOff x="0" y="0"/>
          <a:chExt cx="0" cy="0"/>
        </a:xfrm>
      </p:grpSpPr>
      <p:sp>
        <p:nvSpPr>
          <p:cNvPr id="4" name="Title 3">
            <a:extLst>
              <a:ext uri="{FF2B5EF4-FFF2-40B4-BE49-F238E27FC236}">
                <a16:creationId xmlns:a16="http://schemas.microsoft.com/office/drawing/2014/main" id="{9B0AE8E7-2241-0A43-9A50-876CD9E89359}"/>
              </a:ext>
            </a:extLst>
          </p:cNvPr>
          <p:cNvSpPr>
            <a:spLocks noGrp="1"/>
          </p:cNvSpPr>
          <p:nvPr>
            <p:ph type="ctrTitle"/>
          </p:nvPr>
        </p:nvSpPr>
        <p:spPr>
          <a:xfrm>
            <a:off x="311700" y="-1114705"/>
            <a:ext cx="8520600" cy="2052600"/>
          </a:xfrm>
        </p:spPr>
        <p:txBody>
          <a:bodyPr/>
          <a:lstStyle/>
          <a:p>
            <a:r>
              <a:rPr lang="en-US" sz="4200" b="1" dirty="0">
                <a:solidFill>
                  <a:schemeClr val="bg1"/>
                </a:solidFill>
                <a:latin typeface="Century Schoolbook" panose="02040604050505020304" pitchFamily="18" charset="0"/>
              </a:rPr>
              <a:t>You Can Do It!</a:t>
            </a:r>
          </a:p>
        </p:txBody>
      </p:sp>
      <p:sp>
        <p:nvSpPr>
          <p:cNvPr id="5" name="Subtitle 4">
            <a:extLst>
              <a:ext uri="{FF2B5EF4-FFF2-40B4-BE49-F238E27FC236}">
                <a16:creationId xmlns:a16="http://schemas.microsoft.com/office/drawing/2014/main" id="{ACDBF59F-7D04-1141-93C6-D075F44C07BE}"/>
              </a:ext>
            </a:extLst>
          </p:cNvPr>
          <p:cNvSpPr>
            <a:spLocks noGrp="1"/>
          </p:cNvSpPr>
          <p:nvPr>
            <p:ph type="subTitle" idx="1"/>
          </p:nvPr>
        </p:nvSpPr>
        <p:spPr>
          <a:xfrm>
            <a:off x="311700" y="937895"/>
            <a:ext cx="8520600" cy="792600"/>
          </a:xfrm>
        </p:spPr>
        <p:txBody>
          <a:bodyPr/>
          <a:lstStyle/>
          <a:p>
            <a:pPr marL="0" lvl="0" indent="0" algn="l">
              <a:buClr>
                <a:srgbClr val="000000"/>
              </a:buClr>
              <a:buSzTx/>
              <a:defRPr/>
            </a:pPr>
            <a:r>
              <a:rPr lang="en-US" b="1" dirty="0">
                <a:solidFill>
                  <a:srgbClr val="FFFFFF"/>
                </a:solidFill>
                <a:latin typeface="Century Schoolbook"/>
                <a:ea typeface="Century Schoolbook"/>
                <a:cs typeface="Century Schoolbook"/>
                <a:sym typeface="Century Schoolbook"/>
              </a:rPr>
              <a:t>You</a:t>
            </a:r>
            <a:r>
              <a:rPr lang="en-US" dirty="0">
                <a:solidFill>
                  <a:srgbClr val="FFFFFF"/>
                </a:solidFill>
                <a:latin typeface="Century Schoolbook"/>
                <a:ea typeface="Century Schoolbook"/>
                <a:cs typeface="Century Schoolbook"/>
                <a:sym typeface="Century Schoolbook"/>
              </a:rPr>
              <a:t> can improve the learning outcomes of your courses for all students </a:t>
            </a:r>
          </a:p>
          <a:p>
            <a:pPr marL="0" lvl="0" indent="0" algn="l">
              <a:buClr>
                <a:srgbClr val="000000"/>
              </a:buClr>
              <a:buSzTx/>
              <a:defRPr/>
            </a:pPr>
            <a:endParaRPr lang="en-US" sz="1200" b="1" dirty="0">
              <a:solidFill>
                <a:srgbClr val="FFFFFF"/>
              </a:solidFill>
              <a:latin typeface="Century Schoolbook"/>
              <a:ea typeface="Century Schoolbook"/>
              <a:cs typeface="Century Schoolbook"/>
              <a:sym typeface="Century Schoolbook"/>
            </a:endParaRPr>
          </a:p>
          <a:p>
            <a:pPr marL="0" lvl="0" indent="0" algn="l">
              <a:buClr>
                <a:srgbClr val="000000"/>
              </a:buClr>
              <a:buSzTx/>
              <a:defRPr/>
            </a:pPr>
            <a:r>
              <a:rPr lang="en-US" b="1" dirty="0">
                <a:solidFill>
                  <a:srgbClr val="FFFFFF"/>
                </a:solidFill>
                <a:latin typeface="Century Schoolbook"/>
                <a:ea typeface="Century Schoolbook"/>
                <a:cs typeface="Century Schoolbook"/>
                <a:sym typeface="Century Schoolbook"/>
              </a:rPr>
              <a:t>You</a:t>
            </a:r>
            <a:r>
              <a:rPr lang="en-US" dirty="0">
                <a:solidFill>
                  <a:srgbClr val="FFFFFF"/>
                </a:solidFill>
                <a:latin typeface="Century Schoolbook"/>
                <a:ea typeface="Century Schoolbook"/>
                <a:cs typeface="Century Schoolbook"/>
                <a:sym typeface="Century Schoolbook"/>
              </a:rPr>
              <a:t> can be an ally for students with disabilities and create an inclusive classroom environment </a:t>
            </a:r>
          </a:p>
          <a:p>
            <a:pPr marL="0" lvl="0" indent="0" algn="l">
              <a:buClr>
                <a:srgbClr val="000000"/>
              </a:buClr>
              <a:buSzTx/>
              <a:defRPr/>
            </a:pPr>
            <a:endParaRPr lang="en-US" sz="1200" dirty="0">
              <a:solidFill>
                <a:srgbClr val="FFFFFF"/>
              </a:solidFill>
              <a:latin typeface="Century Schoolbook"/>
              <a:ea typeface="Century Schoolbook"/>
              <a:cs typeface="Century Schoolbook"/>
              <a:sym typeface="Century Schoolbook"/>
            </a:endParaRPr>
          </a:p>
          <a:p>
            <a:pPr marL="0" lvl="0" indent="0" algn="l">
              <a:buClr>
                <a:srgbClr val="000000"/>
              </a:buClr>
              <a:buSzTx/>
              <a:defRPr/>
            </a:pPr>
            <a:r>
              <a:rPr lang="en-US" b="1" dirty="0">
                <a:solidFill>
                  <a:srgbClr val="FFFFFF"/>
                </a:solidFill>
                <a:latin typeface="Century Schoolbook"/>
                <a:ea typeface="Century Schoolbook"/>
                <a:cs typeface="Century Schoolbook"/>
                <a:sym typeface="Century Schoolbook"/>
              </a:rPr>
              <a:t>You</a:t>
            </a:r>
            <a:r>
              <a:rPr lang="en-US" dirty="0">
                <a:solidFill>
                  <a:srgbClr val="FFFFFF"/>
                </a:solidFill>
                <a:latin typeface="Century Schoolbook"/>
                <a:ea typeface="Century Schoolbook"/>
                <a:cs typeface="Century Schoolbook"/>
                <a:sym typeface="Century Schoolbook"/>
              </a:rPr>
              <a:t> can increase enrollment and diversity on our campus </a:t>
            </a:r>
          </a:p>
          <a:p>
            <a:pPr marL="0" lvl="0" indent="0" algn="l">
              <a:buClr>
                <a:srgbClr val="000000"/>
              </a:buClr>
              <a:buSzTx/>
              <a:defRPr/>
            </a:pPr>
            <a:endParaRPr lang="en-US" sz="1200" dirty="0">
              <a:solidFill>
                <a:srgbClr val="FFFFFF"/>
              </a:solidFill>
              <a:latin typeface="Century Schoolbook"/>
              <a:ea typeface="Century Schoolbook"/>
              <a:cs typeface="Century Schoolbook"/>
              <a:sym typeface="Century Schoolbook"/>
            </a:endParaRPr>
          </a:p>
          <a:p>
            <a:pPr marL="0" lvl="0" indent="0" algn="l">
              <a:buClr>
                <a:srgbClr val="000000"/>
              </a:buClr>
              <a:buSzTx/>
              <a:defRPr/>
            </a:pPr>
            <a:r>
              <a:rPr lang="en-US" b="1" dirty="0">
                <a:solidFill>
                  <a:srgbClr val="FFFFFF"/>
                </a:solidFill>
                <a:latin typeface="Century Schoolbook"/>
                <a:ea typeface="Century Schoolbook"/>
                <a:cs typeface="Century Schoolbook"/>
                <a:sym typeface="Century Schoolbook"/>
              </a:rPr>
              <a:t>You</a:t>
            </a:r>
            <a:r>
              <a:rPr lang="en-US" dirty="0">
                <a:solidFill>
                  <a:srgbClr val="FFFFFF"/>
                </a:solidFill>
                <a:latin typeface="Century Schoolbook"/>
                <a:ea typeface="Century Schoolbook"/>
                <a:cs typeface="Century Schoolbook"/>
                <a:sym typeface="Century Schoolbook"/>
              </a:rPr>
              <a:t> can protect your institution and yourself from discrimination lawsuits </a:t>
            </a:r>
          </a:p>
          <a:p>
            <a:endParaRPr lang="en-US" dirty="0"/>
          </a:p>
        </p:txBody>
      </p:sp>
    </p:spTree>
    <p:extLst>
      <p:ext uri="{BB962C8B-B14F-4D97-AF65-F5344CB8AC3E}">
        <p14:creationId xmlns:p14="http://schemas.microsoft.com/office/powerpoint/2010/main" val="259562534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Auston Stamm </a:t>
            </a:r>
            <a:br>
              <a:rPr lang="en-US" dirty="0" smtClean="0">
                <a:solidFill>
                  <a:schemeClr val="bg1"/>
                </a:solidFill>
              </a:rPr>
            </a:br>
            <a:r>
              <a:rPr lang="en-US" dirty="0" smtClean="0">
                <a:solidFill>
                  <a:schemeClr val="bg1"/>
                </a:solidFill>
              </a:rPr>
              <a:t>Accessibility &amp; Assistive Technology Coordinator </a:t>
            </a:r>
            <a:br>
              <a:rPr lang="en-US" dirty="0" smtClean="0">
                <a:solidFill>
                  <a:schemeClr val="bg1"/>
                </a:solidFill>
              </a:rPr>
            </a:br>
            <a:r>
              <a:rPr lang="en-US" dirty="0" smtClean="0">
                <a:solidFill>
                  <a:schemeClr val="bg1"/>
                </a:solidFill>
              </a:rPr>
              <a:t>Saint Mary’s College CA</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abs13@stmarys-ca.edu</a:t>
            </a:r>
            <a:endParaRPr lang="en-US" dirty="0">
              <a:solidFill>
                <a:schemeClr val="bg1"/>
              </a:solidFill>
            </a:endParaRPr>
          </a:p>
        </p:txBody>
      </p:sp>
    </p:spTree>
    <p:extLst>
      <p:ext uri="{BB962C8B-B14F-4D97-AF65-F5344CB8AC3E}">
        <p14:creationId xmlns:p14="http://schemas.microsoft.com/office/powerpoint/2010/main" val="861781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A7"/>
        </a:solidFill>
        <a:effectLst/>
      </p:bgPr>
    </p:bg>
    <p:spTree>
      <p:nvGrpSpPr>
        <p:cNvPr id="1" name="Shape 301"/>
        <p:cNvGrpSpPr/>
        <p:nvPr/>
      </p:nvGrpSpPr>
      <p:grpSpPr>
        <a:xfrm>
          <a:off x="0" y="0"/>
          <a:ext cx="0" cy="0"/>
          <a:chOff x="0" y="0"/>
          <a:chExt cx="0" cy="0"/>
        </a:xfrm>
      </p:grpSpPr>
      <p:sp>
        <p:nvSpPr>
          <p:cNvPr id="2" name="Title 1">
            <a:extLst>
              <a:ext uri="{FF2B5EF4-FFF2-40B4-BE49-F238E27FC236}">
                <a16:creationId xmlns:a16="http://schemas.microsoft.com/office/drawing/2014/main" id="{260676BB-5658-1A4D-ABE1-48B75E488720}"/>
              </a:ext>
            </a:extLst>
          </p:cNvPr>
          <p:cNvSpPr>
            <a:spLocks noGrp="1"/>
          </p:cNvSpPr>
          <p:nvPr>
            <p:ph type="ctrTitle"/>
          </p:nvPr>
        </p:nvSpPr>
        <p:spPr>
          <a:xfrm>
            <a:off x="623400" y="-671850"/>
            <a:ext cx="8520600" cy="2052600"/>
          </a:xfrm>
        </p:spPr>
        <p:txBody>
          <a:bodyPr/>
          <a:lstStyle/>
          <a:p>
            <a:r>
              <a:rPr lang="en-US" sz="4200" b="1" dirty="0">
                <a:solidFill>
                  <a:srgbClr val="FFFFFF"/>
                </a:solidFill>
                <a:latin typeface="Century Schoolbook"/>
                <a:ea typeface="Century Schoolbook"/>
                <a:cs typeface="Century Schoolbook"/>
                <a:sym typeface="Century Schoolbook"/>
              </a:rPr>
              <a:t>Family’s Expenditures</a:t>
            </a:r>
            <a:br>
              <a:rPr lang="en-US" sz="4200" b="1" dirty="0">
                <a:solidFill>
                  <a:srgbClr val="FFFFFF"/>
                </a:solidFill>
                <a:latin typeface="Century Schoolbook"/>
                <a:ea typeface="Century Schoolbook"/>
                <a:cs typeface="Century Schoolbook"/>
                <a:sym typeface="Century Schoolbook"/>
              </a:rPr>
            </a:br>
            <a:endParaRPr lang="en-US" sz="4200" dirty="0"/>
          </a:p>
        </p:txBody>
      </p:sp>
      <p:sp>
        <p:nvSpPr>
          <p:cNvPr id="4" name="TextBox 3">
            <a:extLst>
              <a:ext uri="{FF2B5EF4-FFF2-40B4-BE49-F238E27FC236}">
                <a16:creationId xmlns:a16="http://schemas.microsoft.com/office/drawing/2014/main" id="{0B52BA46-0F3B-1B46-8AD6-E67236721D41}"/>
              </a:ext>
            </a:extLst>
          </p:cNvPr>
          <p:cNvSpPr txBox="1"/>
          <p:nvPr/>
        </p:nvSpPr>
        <p:spPr>
          <a:xfrm>
            <a:off x="2800900" y="801352"/>
            <a:ext cx="4400000" cy="553998"/>
          </a:xfrm>
          <a:prstGeom prst="rect">
            <a:avLst/>
          </a:prstGeom>
          <a:noFill/>
        </p:spPr>
        <p:txBody>
          <a:bodyPr wrap="square" rtlCol="0">
            <a:spAutoFit/>
          </a:bodyPr>
          <a:lstStyle/>
          <a:p>
            <a:r>
              <a:rPr lang="en-US" sz="3000" dirty="0">
                <a:solidFill>
                  <a:schemeClr val="bg1"/>
                </a:solidFill>
                <a:latin typeface="Century Schoolbook" panose="02040604050505020304" pitchFamily="18" charset="0"/>
              </a:rPr>
              <a:t>Occupational Therapy</a:t>
            </a:r>
          </a:p>
        </p:txBody>
      </p:sp>
      <p:sp>
        <p:nvSpPr>
          <p:cNvPr id="7" name="TextBox 6">
            <a:extLst>
              <a:ext uri="{FF2B5EF4-FFF2-40B4-BE49-F238E27FC236}">
                <a16:creationId xmlns:a16="http://schemas.microsoft.com/office/drawing/2014/main" id="{B7368048-8FBF-5541-A5F6-62A0A228DB73}"/>
              </a:ext>
            </a:extLst>
          </p:cNvPr>
          <p:cNvSpPr txBox="1"/>
          <p:nvPr/>
        </p:nvSpPr>
        <p:spPr>
          <a:xfrm>
            <a:off x="2800900" y="1342650"/>
            <a:ext cx="4400000" cy="553998"/>
          </a:xfrm>
          <a:prstGeom prst="rect">
            <a:avLst/>
          </a:prstGeom>
          <a:noFill/>
        </p:spPr>
        <p:txBody>
          <a:bodyPr wrap="square" rtlCol="0">
            <a:spAutoFit/>
          </a:bodyPr>
          <a:lstStyle/>
          <a:p>
            <a:r>
              <a:rPr lang="en-US" sz="3000" dirty="0">
                <a:solidFill>
                  <a:schemeClr val="bg1"/>
                </a:solidFill>
                <a:latin typeface="Century Schoolbook" panose="02040604050505020304" pitchFamily="18" charset="0"/>
              </a:rPr>
              <a:t>Speech Therapy</a:t>
            </a:r>
          </a:p>
        </p:txBody>
      </p:sp>
      <p:sp>
        <p:nvSpPr>
          <p:cNvPr id="8" name="TextBox 7">
            <a:extLst>
              <a:ext uri="{FF2B5EF4-FFF2-40B4-BE49-F238E27FC236}">
                <a16:creationId xmlns:a16="http://schemas.microsoft.com/office/drawing/2014/main" id="{24932B04-4B2B-ED40-B3E9-CBAD463CC89A}"/>
              </a:ext>
            </a:extLst>
          </p:cNvPr>
          <p:cNvSpPr txBox="1"/>
          <p:nvPr/>
        </p:nvSpPr>
        <p:spPr>
          <a:xfrm>
            <a:off x="2800900" y="1934748"/>
            <a:ext cx="4400000" cy="553998"/>
          </a:xfrm>
          <a:prstGeom prst="rect">
            <a:avLst/>
          </a:prstGeom>
          <a:noFill/>
        </p:spPr>
        <p:txBody>
          <a:bodyPr wrap="square" rtlCol="0">
            <a:spAutoFit/>
          </a:bodyPr>
          <a:lstStyle/>
          <a:p>
            <a:r>
              <a:rPr lang="en-US" sz="3000" dirty="0">
                <a:solidFill>
                  <a:schemeClr val="bg1"/>
                </a:solidFill>
                <a:latin typeface="Century Schoolbook" panose="02040604050505020304" pitchFamily="18" charset="0"/>
              </a:rPr>
              <a:t>Swallowing Therapy</a:t>
            </a:r>
          </a:p>
        </p:txBody>
      </p:sp>
      <p:sp>
        <p:nvSpPr>
          <p:cNvPr id="9" name="TextBox 8">
            <a:extLst>
              <a:ext uri="{FF2B5EF4-FFF2-40B4-BE49-F238E27FC236}">
                <a16:creationId xmlns:a16="http://schemas.microsoft.com/office/drawing/2014/main" id="{1C37A2CB-4B25-924B-8913-765CEF3AD71A}"/>
              </a:ext>
            </a:extLst>
          </p:cNvPr>
          <p:cNvSpPr txBox="1"/>
          <p:nvPr/>
        </p:nvSpPr>
        <p:spPr>
          <a:xfrm>
            <a:off x="2800900" y="2501446"/>
            <a:ext cx="4400000" cy="553998"/>
          </a:xfrm>
          <a:prstGeom prst="rect">
            <a:avLst/>
          </a:prstGeom>
          <a:noFill/>
        </p:spPr>
        <p:txBody>
          <a:bodyPr wrap="square" rtlCol="0">
            <a:spAutoFit/>
          </a:bodyPr>
          <a:lstStyle/>
          <a:p>
            <a:r>
              <a:rPr lang="en-US" sz="3000" dirty="0">
                <a:solidFill>
                  <a:schemeClr val="bg1"/>
                </a:solidFill>
                <a:latin typeface="Century Schoolbook" panose="02040604050505020304" pitchFamily="18" charset="0"/>
              </a:rPr>
              <a:t>Eye Therapy</a:t>
            </a:r>
          </a:p>
        </p:txBody>
      </p:sp>
      <p:sp>
        <p:nvSpPr>
          <p:cNvPr id="10" name="TextBox 9">
            <a:extLst>
              <a:ext uri="{FF2B5EF4-FFF2-40B4-BE49-F238E27FC236}">
                <a16:creationId xmlns:a16="http://schemas.microsoft.com/office/drawing/2014/main" id="{0B0EEA79-300E-F746-9FB9-E85B2E60FE81}"/>
              </a:ext>
            </a:extLst>
          </p:cNvPr>
          <p:cNvSpPr txBox="1"/>
          <p:nvPr/>
        </p:nvSpPr>
        <p:spPr>
          <a:xfrm>
            <a:off x="2800900" y="3038850"/>
            <a:ext cx="4400000" cy="553998"/>
          </a:xfrm>
          <a:prstGeom prst="rect">
            <a:avLst/>
          </a:prstGeom>
          <a:noFill/>
        </p:spPr>
        <p:txBody>
          <a:bodyPr wrap="square" rtlCol="0">
            <a:spAutoFit/>
          </a:bodyPr>
          <a:lstStyle/>
          <a:p>
            <a:r>
              <a:rPr lang="en-US" sz="3000" dirty="0" err="1">
                <a:solidFill>
                  <a:schemeClr val="bg1"/>
                </a:solidFill>
                <a:latin typeface="Century Schoolbook" panose="02040604050505020304" pitchFamily="18" charset="0"/>
              </a:rPr>
              <a:t>Westmark</a:t>
            </a:r>
            <a:r>
              <a:rPr lang="en-US" sz="3000" dirty="0">
                <a:solidFill>
                  <a:schemeClr val="bg1"/>
                </a:solidFill>
                <a:latin typeface="Century Schoolbook" panose="02040604050505020304" pitchFamily="18" charset="0"/>
              </a:rPr>
              <a:t> School</a:t>
            </a:r>
          </a:p>
        </p:txBody>
      </p:sp>
      <p:sp>
        <p:nvSpPr>
          <p:cNvPr id="11" name="TextBox 10">
            <a:extLst>
              <a:ext uri="{FF2B5EF4-FFF2-40B4-BE49-F238E27FC236}">
                <a16:creationId xmlns:a16="http://schemas.microsoft.com/office/drawing/2014/main" id="{FE8E595A-BEA4-9C48-B3D9-596DE2C6BE64}"/>
              </a:ext>
            </a:extLst>
          </p:cNvPr>
          <p:cNvSpPr txBox="1"/>
          <p:nvPr/>
        </p:nvSpPr>
        <p:spPr>
          <a:xfrm>
            <a:off x="2800900" y="3576254"/>
            <a:ext cx="4400000" cy="553998"/>
          </a:xfrm>
          <a:prstGeom prst="rect">
            <a:avLst/>
          </a:prstGeom>
          <a:noFill/>
        </p:spPr>
        <p:txBody>
          <a:bodyPr wrap="square" rtlCol="0">
            <a:spAutoFit/>
          </a:bodyPr>
          <a:lstStyle/>
          <a:p>
            <a:r>
              <a:rPr lang="en-US" sz="3000" dirty="0">
                <a:solidFill>
                  <a:schemeClr val="bg1"/>
                </a:solidFill>
                <a:latin typeface="Century Schoolbook" panose="02040604050505020304" pitchFamily="18" charset="0"/>
              </a:rPr>
              <a:t>Tutoring</a:t>
            </a:r>
          </a:p>
        </p:txBody>
      </p:sp>
      <p:sp>
        <p:nvSpPr>
          <p:cNvPr id="12" name="TextBox 11">
            <a:extLst>
              <a:ext uri="{FF2B5EF4-FFF2-40B4-BE49-F238E27FC236}">
                <a16:creationId xmlns:a16="http://schemas.microsoft.com/office/drawing/2014/main" id="{69368874-A9CA-714D-B983-43B6F0D1F5E3}"/>
              </a:ext>
            </a:extLst>
          </p:cNvPr>
          <p:cNvSpPr txBox="1"/>
          <p:nvPr/>
        </p:nvSpPr>
        <p:spPr>
          <a:xfrm>
            <a:off x="2800900" y="4119602"/>
            <a:ext cx="4400000" cy="553998"/>
          </a:xfrm>
          <a:prstGeom prst="rect">
            <a:avLst/>
          </a:prstGeom>
          <a:noFill/>
        </p:spPr>
        <p:txBody>
          <a:bodyPr wrap="square" rtlCol="0">
            <a:spAutoFit/>
          </a:bodyPr>
          <a:lstStyle/>
          <a:p>
            <a:r>
              <a:rPr lang="en-US" sz="3000" dirty="0">
                <a:solidFill>
                  <a:schemeClr val="bg1"/>
                </a:solidFill>
                <a:latin typeface="Century Schoolbook" panose="02040604050505020304" pitchFamily="18" charset="0"/>
              </a:rPr>
              <a:t>Time &amp; Effort</a:t>
            </a: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rban">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5581</TotalTime>
  <Words>5857</Words>
  <Application>Microsoft Office PowerPoint</Application>
  <PresentationFormat>On-screen Show (16:9)</PresentationFormat>
  <Paragraphs>632</Paragraphs>
  <Slides>89</Slides>
  <Notes>88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89</vt:i4>
      </vt:variant>
    </vt:vector>
  </HeadingPairs>
  <TitlesOfParts>
    <vt:vector size="98" baseType="lpstr">
      <vt:lpstr>Century Schoolbook</vt:lpstr>
      <vt:lpstr>Georgia</vt:lpstr>
      <vt:lpstr>Trebuchet MS</vt:lpstr>
      <vt:lpstr>Arial</vt:lpstr>
      <vt:lpstr>Noto Sans Symbols</vt:lpstr>
      <vt:lpstr>Simple Light</vt:lpstr>
      <vt:lpstr>Simple Dark</vt:lpstr>
      <vt:lpstr>Urban</vt:lpstr>
      <vt:lpstr>Simple Light</vt:lpstr>
      <vt:lpstr>Tips To Empower Professors To Support Students With Disabilities </vt:lpstr>
      <vt:lpstr>You Can Empower</vt:lpstr>
      <vt:lpstr>Why Empowerment?</vt:lpstr>
      <vt:lpstr>Disability Awareness </vt:lpstr>
      <vt:lpstr>The Education Challenge</vt:lpstr>
      <vt:lpstr>The Employment Challenge</vt:lpstr>
      <vt:lpstr>Disability is Expensive </vt:lpstr>
      <vt:lpstr>My Story </vt:lpstr>
      <vt:lpstr>Family’s Expenditures </vt:lpstr>
      <vt:lpstr> #1 Empowerment Idea </vt:lpstr>
      <vt:lpstr>#1 Empowerment Tips </vt:lpstr>
      <vt:lpstr>Text To Speech </vt:lpstr>
      <vt:lpstr>Accessible Textbooks </vt:lpstr>
      <vt:lpstr>Delivering Accessible Textbooks </vt:lpstr>
      <vt:lpstr>Beyond Books </vt:lpstr>
      <vt:lpstr>#2 Empowerment Idea </vt:lpstr>
      <vt:lpstr>#2 Empowerment Tips </vt:lpstr>
      <vt:lpstr>Kurzweil Activity</vt:lpstr>
      <vt:lpstr>#whydisabledpeopledropout </vt:lpstr>
      <vt:lpstr>#whydisabledpeopledropout Respecting Privacy </vt:lpstr>
      <vt:lpstr>#whydisabledpeopledropout Respecting Accommodations </vt:lpstr>
      <vt:lpstr>Course Reader </vt:lpstr>
      <vt:lpstr>The Scoop On Readers </vt:lpstr>
      <vt:lpstr>#3 Empowerment Idea </vt:lpstr>
      <vt:lpstr>#3 Empowerment Tips </vt:lpstr>
      <vt:lpstr>Transition To College </vt:lpstr>
      <vt:lpstr>The Pillars Of Success </vt:lpstr>
      <vt:lpstr>The Transition</vt:lpstr>
      <vt:lpstr>Encouraging Self Advocacy  </vt:lpstr>
      <vt:lpstr>Sample Script </vt:lpstr>
      <vt:lpstr>Optional Talking About Disability </vt:lpstr>
      <vt:lpstr>#4 Empowerment Idea </vt:lpstr>
      <vt:lpstr>#4 Empowerment Tips </vt:lpstr>
      <vt:lpstr>Accessible Syllabus </vt:lpstr>
      <vt:lpstr>Syllabus and Course Material </vt:lpstr>
      <vt:lpstr>Important Dates </vt:lpstr>
      <vt:lpstr>Important Dates Example </vt:lpstr>
      <vt:lpstr>#5 Empowerment Idea </vt:lpstr>
      <vt:lpstr>#5 Empowerment Tips </vt:lpstr>
      <vt:lpstr>Emails</vt:lpstr>
      <vt:lpstr>Campus Emails</vt:lpstr>
      <vt:lpstr>Email Image </vt:lpstr>
      <vt:lpstr>Email Text </vt:lpstr>
      <vt:lpstr>#6 Empowerment Idea </vt:lpstr>
      <vt:lpstr>#6 Empowerment Tips </vt:lpstr>
      <vt:lpstr>Captioning </vt:lpstr>
      <vt:lpstr>Pacer Center</vt:lpstr>
      <vt:lpstr>The Difference</vt:lpstr>
      <vt:lpstr>Question</vt:lpstr>
      <vt:lpstr>Curb Cuts</vt:lpstr>
      <vt:lpstr>Captioning Benefits </vt:lpstr>
      <vt:lpstr>Don’t Make This Captioning Mistake! </vt:lpstr>
      <vt:lpstr>Projector Tips </vt:lpstr>
      <vt:lpstr>Captioning Lawsuits  </vt:lpstr>
      <vt:lpstr>Captioning Policy  </vt:lpstr>
      <vt:lpstr>#7 Empowerment Idea  </vt:lpstr>
      <vt:lpstr>#7 Empowerment Tips </vt:lpstr>
      <vt:lpstr>Accessible Lecture Tips </vt:lpstr>
      <vt:lpstr>Helping Hard Of Hearing Students </vt:lpstr>
      <vt:lpstr>#8 Empowerment Idea  </vt:lpstr>
      <vt:lpstr>#8 Empowerment Tips </vt:lpstr>
      <vt:lpstr>Live Captioning </vt:lpstr>
      <vt:lpstr> Live Captioning Accommodation  </vt:lpstr>
      <vt:lpstr>Activity Time! </vt:lpstr>
      <vt:lpstr>Digital Textbooks And Learning Modules </vt:lpstr>
      <vt:lpstr>Benefits of Digital Textbooks </vt:lpstr>
      <vt:lpstr>Warning: Online Learning Module  </vt:lpstr>
      <vt:lpstr>What AT Specialists Are Saying </vt:lpstr>
      <vt:lpstr>#9 Empowerment Idea </vt:lpstr>
      <vt:lpstr>#9 Empowerment Tips </vt:lpstr>
      <vt:lpstr>Assignments </vt:lpstr>
      <vt:lpstr>A Variety Of Assignments </vt:lpstr>
      <vt:lpstr>Cartoon</vt:lpstr>
      <vt:lpstr>Assignment Ideas </vt:lpstr>
      <vt:lpstr>#10 Empowerment Idea  </vt:lpstr>
      <vt:lpstr>#10 Empowerment Tips </vt:lpstr>
      <vt:lpstr>Training Activities </vt:lpstr>
      <vt:lpstr>Slideshow Activity </vt:lpstr>
      <vt:lpstr>Alt Text, Labels and Titles </vt:lpstr>
      <vt:lpstr>Cartoon Example</vt:lpstr>
      <vt:lpstr>Font, Font Size, Contrast </vt:lpstr>
      <vt:lpstr>Color Contrast Checker, See Notes For Website Link </vt:lpstr>
      <vt:lpstr>Online Accessibility Trainings </vt:lpstr>
      <vt:lpstr>Student Disability Services </vt:lpstr>
      <vt:lpstr>Tutorial Videos</vt:lpstr>
      <vt:lpstr>Text To Speech For All </vt:lpstr>
      <vt:lpstr>Notetaking Express </vt:lpstr>
      <vt:lpstr>You Can Do It!</vt:lpstr>
      <vt:lpstr>Auston Stamm  Accessibility &amp; Assistive Technology Coordinator  Saint Mary’s College CA  abs13@stmarys-ca.edu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To Empower Professors To Support Students With Disabilities</dc:title>
  <dc:creator>Auston B Stamm</dc:creator>
  <cp:lastModifiedBy>Auston B Stamm</cp:lastModifiedBy>
  <cp:revision>80</cp:revision>
  <dcterms:modified xsi:type="dcterms:W3CDTF">2019-11-22T14:56:30Z</dcterms:modified>
</cp:coreProperties>
</file>