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66" r:id="rId2"/>
  </p:sldMasterIdLst>
  <p:notesMasterIdLst>
    <p:notesMasterId r:id="rId48"/>
  </p:notesMasterIdLst>
  <p:handoutMasterIdLst>
    <p:handoutMasterId r:id="rId49"/>
  </p:handoutMasterIdLst>
  <p:sldIdLst>
    <p:sldId id="589" r:id="rId3"/>
    <p:sldId id="266" r:id="rId4"/>
    <p:sldId id="2090" r:id="rId5"/>
    <p:sldId id="2085" r:id="rId6"/>
    <p:sldId id="2010" r:id="rId7"/>
    <p:sldId id="2155" r:id="rId8"/>
    <p:sldId id="2156" r:id="rId9"/>
    <p:sldId id="355" r:id="rId10"/>
    <p:sldId id="2084" r:id="rId11"/>
    <p:sldId id="378" r:id="rId12"/>
    <p:sldId id="2178" r:id="rId13"/>
    <p:sldId id="2179" r:id="rId14"/>
    <p:sldId id="2143" r:id="rId15"/>
    <p:sldId id="2075" r:id="rId16"/>
    <p:sldId id="2180" r:id="rId17"/>
    <p:sldId id="2181" r:id="rId18"/>
    <p:sldId id="2182" r:id="rId19"/>
    <p:sldId id="2183" r:id="rId20"/>
    <p:sldId id="2164" r:id="rId21"/>
    <p:sldId id="2184" r:id="rId22"/>
    <p:sldId id="1891" r:id="rId23"/>
    <p:sldId id="2165" r:id="rId24"/>
    <p:sldId id="2174" r:id="rId25"/>
    <p:sldId id="2166" r:id="rId26"/>
    <p:sldId id="2059" r:id="rId27"/>
    <p:sldId id="439" r:id="rId28"/>
    <p:sldId id="440" r:id="rId29"/>
    <p:sldId id="441" r:id="rId30"/>
    <p:sldId id="2057" r:id="rId31"/>
    <p:sldId id="2168" r:id="rId32"/>
    <p:sldId id="2192" r:id="rId33"/>
    <p:sldId id="2193" r:id="rId34"/>
    <p:sldId id="2194" r:id="rId35"/>
    <p:sldId id="2195" r:id="rId36"/>
    <p:sldId id="2149" r:id="rId37"/>
    <p:sldId id="2080" r:id="rId38"/>
    <p:sldId id="2196" r:id="rId39"/>
    <p:sldId id="2197" r:id="rId40"/>
    <p:sldId id="478" r:id="rId41"/>
    <p:sldId id="410" r:id="rId42"/>
    <p:sldId id="415" r:id="rId43"/>
    <p:sldId id="2129" r:id="rId44"/>
    <p:sldId id="481" r:id="rId45"/>
    <p:sldId id="2198" r:id="rId46"/>
    <p:sldId id="2173" r:id="rId47"/>
  </p:sldIdLst>
  <p:sldSz cx="9144000" cy="6858000" type="screen4x3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240" autoAdjust="0"/>
    <p:restoredTop sz="94989" autoAdjust="0"/>
  </p:normalViewPr>
  <p:slideViewPr>
    <p:cSldViewPr snapToObjects="1">
      <p:cViewPr varScale="1">
        <p:scale>
          <a:sx n="103" d="100"/>
          <a:sy n="103" d="100"/>
        </p:scale>
        <p:origin x="184" y="10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notesViewPr>
    <p:cSldViewPr snapToObjects="1">
      <p:cViewPr varScale="1">
        <p:scale>
          <a:sx n="76" d="100"/>
          <a:sy n="76" d="100"/>
        </p:scale>
        <p:origin x="262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3F2001-91DC-8541-B564-AF8EBD771AFC}" type="doc">
      <dgm:prSet loTypeId="urn:microsoft.com/office/officeart/2005/8/layout/pyramid2" loCatId="" qsTypeId="urn:microsoft.com/office/officeart/2005/8/quickstyle/simple2" qsCatId="simple" csTypeId="urn:microsoft.com/office/officeart/2005/8/colors/accent0_1" csCatId="mainScheme" phldr="1"/>
      <dgm:spPr/>
    </dgm:pt>
    <dgm:pt modelId="{CE3FA600-795A-4D49-9A6E-90E6CAD97BE7}">
      <dgm:prSet phldrT="[Text]"/>
      <dgm:spPr/>
      <dgm:t>
        <a:bodyPr/>
        <a:lstStyle/>
        <a:p>
          <a:r>
            <a:rPr lang="en-US"/>
            <a:t>Scope</a:t>
          </a:r>
        </a:p>
      </dgm:t>
    </dgm:pt>
    <dgm:pt modelId="{9428DB33-132A-3240-B129-FFADB6BB7779}" type="parTrans" cxnId="{F14725C1-AEC6-0646-8FEB-CEFCD67B820D}">
      <dgm:prSet/>
      <dgm:spPr/>
      <dgm:t>
        <a:bodyPr/>
        <a:lstStyle/>
        <a:p>
          <a:endParaRPr lang="en-US"/>
        </a:p>
      </dgm:t>
    </dgm:pt>
    <dgm:pt modelId="{BECF4131-3147-B148-9A78-5B78EC78B00D}" type="sibTrans" cxnId="{F14725C1-AEC6-0646-8FEB-CEFCD67B820D}">
      <dgm:prSet/>
      <dgm:spPr/>
      <dgm:t>
        <a:bodyPr/>
        <a:lstStyle/>
        <a:p>
          <a:endParaRPr lang="en-US"/>
        </a:p>
      </dgm:t>
    </dgm:pt>
    <dgm:pt modelId="{F93FDA5F-C358-0649-8BA3-056511457A9B}">
      <dgm:prSet phldrT="[Text]"/>
      <dgm:spPr/>
      <dgm:t>
        <a:bodyPr/>
        <a:lstStyle/>
        <a:p>
          <a:r>
            <a:rPr lang="en-US"/>
            <a:t>Definition</a:t>
          </a:r>
        </a:p>
      </dgm:t>
    </dgm:pt>
    <dgm:pt modelId="{68361A6D-3692-2248-BA21-38BDDD506B97}" type="parTrans" cxnId="{E881F21C-8048-1742-9DAB-D2E9C5F0482C}">
      <dgm:prSet/>
      <dgm:spPr/>
      <dgm:t>
        <a:bodyPr/>
        <a:lstStyle/>
        <a:p>
          <a:endParaRPr lang="en-US"/>
        </a:p>
      </dgm:t>
    </dgm:pt>
    <dgm:pt modelId="{D965D37C-310B-D24A-AA39-0EB2AD6465B2}" type="sibTrans" cxnId="{E881F21C-8048-1742-9DAB-D2E9C5F0482C}">
      <dgm:prSet/>
      <dgm:spPr/>
      <dgm:t>
        <a:bodyPr/>
        <a:lstStyle/>
        <a:p>
          <a:endParaRPr lang="en-US"/>
        </a:p>
      </dgm:t>
    </dgm:pt>
    <dgm:pt modelId="{911BC41E-2A4E-334B-9C7E-0251152894B8}">
      <dgm:prSet phldrT="[Text]"/>
      <dgm:spPr/>
      <dgm:t>
        <a:bodyPr/>
        <a:lstStyle/>
        <a:p>
          <a:r>
            <a:rPr lang="en-US"/>
            <a:t>Principles</a:t>
          </a:r>
        </a:p>
      </dgm:t>
    </dgm:pt>
    <dgm:pt modelId="{E9F3083B-4768-5349-A729-AA0A31421825}" type="parTrans" cxnId="{52E90EFA-CBB9-C642-BFCB-884092F201F4}">
      <dgm:prSet/>
      <dgm:spPr/>
      <dgm:t>
        <a:bodyPr/>
        <a:lstStyle/>
        <a:p>
          <a:endParaRPr lang="en-US"/>
        </a:p>
      </dgm:t>
    </dgm:pt>
    <dgm:pt modelId="{752302D2-A56B-8F4D-8F9C-6B052E95FD72}" type="sibTrans" cxnId="{52E90EFA-CBB9-C642-BFCB-884092F201F4}">
      <dgm:prSet/>
      <dgm:spPr/>
      <dgm:t>
        <a:bodyPr/>
        <a:lstStyle/>
        <a:p>
          <a:endParaRPr lang="en-US"/>
        </a:p>
      </dgm:t>
    </dgm:pt>
    <dgm:pt modelId="{E2AF039A-04AA-2144-88EB-B10D89317BD6}">
      <dgm:prSet/>
      <dgm:spPr/>
      <dgm:t>
        <a:bodyPr/>
        <a:lstStyle/>
        <a:p>
          <a:r>
            <a:rPr lang="en-US"/>
            <a:t>Guidelines</a:t>
          </a:r>
        </a:p>
      </dgm:t>
    </dgm:pt>
    <dgm:pt modelId="{76445AB8-641C-3247-BA13-56D88D101E4F}" type="parTrans" cxnId="{4100075A-0900-9D47-952B-49182E08A3B8}">
      <dgm:prSet/>
      <dgm:spPr/>
      <dgm:t>
        <a:bodyPr/>
        <a:lstStyle/>
        <a:p>
          <a:endParaRPr lang="en-US"/>
        </a:p>
      </dgm:t>
    </dgm:pt>
    <dgm:pt modelId="{547454CB-6081-FF46-AF1B-14EC5A2B3F5B}" type="sibTrans" cxnId="{4100075A-0900-9D47-952B-49182E08A3B8}">
      <dgm:prSet/>
      <dgm:spPr/>
      <dgm:t>
        <a:bodyPr/>
        <a:lstStyle/>
        <a:p>
          <a:endParaRPr lang="en-US"/>
        </a:p>
      </dgm:t>
    </dgm:pt>
    <dgm:pt modelId="{4A3DEB12-3762-414B-8A42-4BA2227C050D}">
      <dgm:prSet/>
      <dgm:spPr/>
      <dgm:t>
        <a:bodyPr/>
        <a:lstStyle/>
        <a:p>
          <a:r>
            <a:rPr lang="en-US"/>
            <a:t>Process</a:t>
          </a:r>
        </a:p>
      </dgm:t>
    </dgm:pt>
    <dgm:pt modelId="{F03A0711-1AC6-CE4E-A74D-57589BEE102E}" type="parTrans" cxnId="{70028B3D-2C0E-5549-B5D9-9C469AE46162}">
      <dgm:prSet/>
      <dgm:spPr/>
      <dgm:t>
        <a:bodyPr/>
        <a:lstStyle/>
        <a:p>
          <a:endParaRPr lang="en-US"/>
        </a:p>
      </dgm:t>
    </dgm:pt>
    <dgm:pt modelId="{E2EDCB15-93B4-CB46-8D23-3FC147DDE1A3}" type="sibTrans" cxnId="{70028B3D-2C0E-5549-B5D9-9C469AE46162}">
      <dgm:prSet/>
      <dgm:spPr/>
      <dgm:t>
        <a:bodyPr/>
        <a:lstStyle/>
        <a:p>
          <a:endParaRPr lang="en-US"/>
        </a:p>
      </dgm:t>
    </dgm:pt>
    <dgm:pt modelId="{26A0E2C7-7232-674B-9B13-5A3740D8F926}">
      <dgm:prSet/>
      <dgm:spPr/>
      <dgm:t>
        <a:bodyPr/>
        <a:lstStyle/>
        <a:p>
          <a:r>
            <a:rPr lang="en-US"/>
            <a:t>Practices</a:t>
          </a:r>
        </a:p>
      </dgm:t>
    </dgm:pt>
    <dgm:pt modelId="{9EA58512-10C2-CA41-A7C4-BCA59B984A43}" type="parTrans" cxnId="{104EA9CF-FFF3-0B49-A3B1-21B38D8FE5A1}">
      <dgm:prSet/>
      <dgm:spPr/>
      <dgm:t>
        <a:bodyPr/>
        <a:lstStyle/>
        <a:p>
          <a:endParaRPr lang="en-US"/>
        </a:p>
      </dgm:t>
    </dgm:pt>
    <dgm:pt modelId="{674163F0-432A-DF49-AA70-F79AE85D5A04}" type="sibTrans" cxnId="{104EA9CF-FFF3-0B49-A3B1-21B38D8FE5A1}">
      <dgm:prSet/>
      <dgm:spPr/>
      <dgm:t>
        <a:bodyPr/>
        <a:lstStyle/>
        <a:p>
          <a:endParaRPr lang="en-US"/>
        </a:p>
      </dgm:t>
    </dgm:pt>
    <dgm:pt modelId="{34DC9ED9-B028-D245-8E80-4AE015C56921}" type="pres">
      <dgm:prSet presAssocID="{FE3F2001-91DC-8541-B564-AF8EBD771AFC}" presName="compositeShape" presStyleCnt="0">
        <dgm:presLayoutVars>
          <dgm:dir/>
          <dgm:resizeHandles/>
        </dgm:presLayoutVars>
      </dgm:prSet>
      <dgm:spPr/>
    </dgm:pt>
    <dgm:pt modelId="{FD4E73D5-B76C-DC4F-9CD1-4A9074E3CC19}" type="pres">
      <dgm:prSet presAssocID="{FE3F2001-91DC-8541-B564-AF8EBD771AFC}" presName="pyramid" presStyleLbl="node1" presStyleIdx="0" presStyleCnt="1" custLinFactNeighborX="2031" custLinFactNeighborY="-130"/>
      <dgm:spPr/>
    </dgm:pt>
    <dgm:pt modelId="{E65FFB66-C05B-F049-BAF3-C27CBE8C8187}" type="pres">
      <dgm:prSet presAssocID="{FE3F2001-91DC-8541-B564-AF8EBD771AFC}" presName="theList" presStyleCnt="0"/>
      <dgm:spPr/>
    </dgm:pt>
    <dgm:pt modelId="{473348BF-4EF6-C34B-BB9C-4FC2E491C2EA}" type="pres">
      <dgm:prSet presAssocID="{CE3FA600-795A-4D49-9A6E-90E6CAD97BE7}" presName="aNode" presStyleLbl="fgAcc1" presStyleIdx="0" presStyleCnt="6">
        <dgm:presLayoutVars>
          <dgm:bulletEnabled val="1"/>
        </dgm:presLayoutVars>
      </dgm:prSet>
      <dgm:spPr/>
    </dgm:pt>
    <dgm:pt modelId="{017CDD1F-DDBE-3949-A27C-10AD4264074E}" type="pres">
      <dgm:prSet presAssocID="{CE3FA600-795A-4D49-9A6E-90E6CAD97BE7}" presName="aSpace" presStyleCnt="0"/>
      <dgm:spPr/>
    </dgm:pt>
    <dgm:pt modelId="{1863B804-B79E-5248-9283-71BD2A7EB14E}" type="pres">
      <dgm:prSet presAssocID="{F93FDA5F-C358-0649-8BA3-056511457A9B}" presName="aNode" presStyleLbl="fgAcc1" presStyleIdx="1" presStyleCnt="6">
        <dgm:presLayoutVars>
          <dgm:bulletEnabled val="1"/>
        </dgm:presLayoutVars>
      </dgm:prSet>
      <dgm:spPr/>
    </dgm:pt>
    <dgm:pt modelId="{F9928057-E076-464C-8471-52DF1849995A}" type="pres">
      <dgm:prSet presAssocID="{F93FDA5F-C358-0649-8BA3-056511457A9B}" presName="aSpace" presStyleCnt="0"/>
      <dgm:spPr/>
    </dgm:pt>
    <dgm:pt modelId="{DEB013BB-EDC9-B24C-95DB-24A6BFFDF0B2}" type="pres">
      <dgm:prSet presAssocID="{911BC41E-2A4E-334B-9C7E-0251152894B8}" presName="aNode" presStyleLbl="fgAcc1" presStyleIdx="2" presStyleCnt="6">
        <dgm:presLayoutVars>
          <dgm:bulletEnabled val="1"/>
        </dgm:presLayoutVars>
      </dgm:prSet>
      <dgm:spPr/>
    </dgm:pt>
    <dgm:pt modelId="{21442748-BEFA-D744-863A-76BCE2B36777}" type="pres">
      <dgm:prSet presAssocID="{911BC41E-2A4E-334B-9C7E-0251152894B8}" presName="aSpace" presStyleCnt="0"/>
      <dgm:spPr/>
    </dgm:pt>
    <dgm:pt modelId="{8EE1A2A3-3B5D-A543-8AAD-258D99390224}" type="pres">
      <dgm:prSet presAssocID="{E2AF039A-04AA-2144-88EB-B10D89317BD6}" presName="aNode" presStyleLbl="fgAcc1" presStyleIdx="3" presStyleCnt="6">
        <dgm:presLayoutVars>
          <dgm:bulletEnabled val="1"/>
        </dgm:presLayoutVars>
      </dgm:prSet>
      <dgm:spPr/>
    </dgm:pt>
    <dgm:pt modelId="{D20F636B-9D3C-7541-BE7A-3E60CEE783C3}" type="pres">
      <dgm:prSet presAssocID="{E2AF039A-04AA-2144-88EB-B10D89317BD6}" presName="aSpace" presStyleCnt="0"/>
      <dgm:spPr/>
    </dgm:pt>
    <dgm:pt modelId="{608E372C-A3EE-7349-923D-59D15617AACA}" type="pres">
      <dgm:prSet presAssocID="{26A0E2C7-7232-674B-9B13-5A3740D8F926}" presName="aNode" presStyleLbl="fgAcc1" presStyleIdx="4" presStyleCnt="6">
        <dgm:presLayoutVars>
          <dgm:bulletEnabled val="1"/>
        </dgm:presLayoutVars>
      </dgm:prSet>
      <dgm:spPr/>
    </dgm:pt>
    <dgm:pt modelId="{86A5229C-70E7-5C42-8ADC-5E94CDC805B9}" type="pres">
      <dgm:prSet presAssocID="{26A0E2C7-7232-674B-9B13-5A3740D8F926}" presName="aSpace" presStyleCnt="0"/>
      <dgm:spPr/>
    </dgm:pt>
    <dgm:pt modelId="{7BC97A59-0C02-1C42-BDF6-5CE378A80BCF}" type="pres">
      <dgm:prSet presAssocID="{4A3DEB12-3762-414B-8A42-4BA2227C050D}" presName="aNode" presStyleLbl="fgAcc1" presStyleIdx="5" presStyleCnt="6">
        <dgm:presLayoutVars>
          <dgm:bulletEnabled val="1"/>
        </dgm:presLayoutVars>
      </dgm:prSet>
      <dgm:spPr/>
    </dgm:pt>
    <dgm:pt modelId="{A3187495-3488-4D4F-AB9D-8437EE0295D4}" type="pres">
      <dgm:prSet presAssocID="{4A3DEB12-3762-414B-8A42-4BA2227C050D}" presName="aSpace" presStyleCnt="0"/>
      <dgm:spPr/>
    </dgm:pt>
  </dgm:ptLst>
  <dgm:cxnLst>
    <dgm:cxn modelId="{E881F21C-8048-1742-9DAB-D2E9C5F0482C}" srcId="{FE3F2001-91DC-8541-B564-AF8EBD771AFC}" destId="{F93FDA5F-C358-0649-8BA3-056511457A9B}" srcOrd="1" destOrd="0" parTransId="{68361A6D-3692-2248-BA21-38BDDD506B97}" sibTransId="{D965D37C-310B-D24A-AA39-0EB2AD6465B2}"/>
    <dgm:cxn modelId="{178D5D31-C2EF-A646-8F2E-2482EDD12700}" type="presOf" srcId="{CE3FA600-795A-4D49-9A6E-90E6CAD97BE7}" destId="{473348BF-4EF6-C34B-BB9C-4FC2E491C2EA}" srcOrd="0" destOrd="0" presId="urn:microsoft.com/office/officeart/2005/8/layout/pyramid2"/>
    <dgm:cxn modelId="{9608843D-64AE-6740-938D-4591EAEB0A0A}" type="presOf" srcId="{E2AF039A-04AA-2144-88EB-B10D89317BD6}" destId="{8EE1A2A3-3B5D-A543-8AAD-258D99390224}" srcOrd="0" destOrd="0" presId="urn:microsoft.com/office/officeart/2005/8/layout/pyramid2"/>
    <dgm:cxn modelId="{70028B3D-2C0E-5549-B5D9-9C469AE46162}" srcId="{FE3F2001-91DC-8541-B564-AF8EBD771AFC}" destId="{4A3DEB12-3762-414B-8A42-4BA2227C050D}" srcOrd="5" destOrd="0" parTransId="{F03A0711-1AC6-CE4E-A74D-57589BEE102E}" sibTransId="{E2EDCB15-93B4-CB46-8D23-3FC147DDE1A3}"/>
    <dgm:cxn modelId="{0143DF3D-208D-E244-834A-2DCFA2B4AEFF}" type="presOf" srcId="{4A3DEB12-3762-414B-8A42-4BA2227C050D}" destId="{7BC97A59-0C02-1C42-BDF6-5CE378A80BCF}" srcOrd="0" destOrd="0" presId="urn:microsoft.com/office/officeart/2005/8/layout/pyramid2"/>
    <dgm:cxn modelId="{4100075A-0900-9D47-952B-49182E08A3B8}" srcId="{FE3F2001-91DC-8541-B564-AF8EBD771AFC}" destId="{E2AF039A-04AA-2144-88EB-B10D89317BD6}" srcOrd="3" destOrd="0" parTransId="{76445AB8-641C-3247-BA13-56D88D101E4F}" sibTransId="{547454CB-6081-FF46-AF1B-14EC5A2B3F5B}"/>
    <dgm:cxn modelId="{03AC5A7F-78BD-C949-A44B-FD65D9AB8DBF}" type="presOf" srcId="{911BC41E-2A4E-334B-9C7E-0251152894B8}" destId="{DEB013BB-EDC9-B24C-95DB-24A6BFFDF0B2}" srcOrd="0" destOrd="0" presId="urn:microsoft.com/office/officeart/2005/8/layout/pyramid2"/>
    <dgm:cxn modelId="{2B8AA18A-B63D-344A-A134-673804424BB2}" type="presOf" srcId="{FE3F2001-91DC-8541-B564-AF8EBD771AFC}" destId="{34DC9ED9-B028-D245-8E80-4AE015C56921}" srcOrd="0" destOrd="0" presId="urn:microsoft.com/office/officeart/2005/8/layout/pyramid2"/>
    <dgm:cxn modelId="{33A63BBE-0754-4D45-BEAC-AB7A7B29456C}" type="presOf" srcId="{F93FDA5F-C358-0649-8BA3-056511457A9B}" destId="{1863B804-B79E-5248-9283-71BD2A7EB14E}" srcOrd="0" destOrd="0" presId="urn:microsoft.com/office/officeart/2005/8/layout/pyramid2"/>
    <dgm:cxn modelId="{F14725C1-AEC6-0646-8FEB-CEFCD67B820D}" srcId="{FE3F2001-91DC-8541-B564-AF8EBD771AFC}" destId="{CE3FA600-795A-4D49-9A6E-90E6CAD97BE7}" srcOrd="0" destOrd="0" parTransId="{9428DB33-132A-3240-B129-FFADB6BB7779}" sibTransId="{BECF4131-3147-B148-9A78-5B78EC78B00D}"/>
    <dgm:cxn modelId="{60E9D5C7-4FFA-EE46-8D81-59DB9BCE2416}" type="presOf" srcId="{26A0E2C7-7232-674B-9B13-5A3740D8F926}" destId="{608E372C-A3EE-7349-923D-59D15617AACA}" srcOrd="0" destOrd="0" presId="urn:microsoft.com/office/officeart/2005/8/layout/pyramid2"/>
    <dgm:cxn modelId="{104EA9CF-FFF3-0B49-A3B1-21B38D8FE5A1}" srcId="{FE3F2001-91DC-8541-B564-AF8EBD771AFC}" destId="{26A0E2C7-7232-674B-9B13-5A3740D8F926}" srcOrd="4" destOrd="0" parTransId="{9EA58512-10C2-CA41-A7C4-BCA59B984A43}" sibTransId="{674163F0-432A-DF49-AA70-F79AE85D5A04}"/>
    <dgm:cxn modelId="{52E90EFA-CBB9-C642-BFCB-884092F201F4}" srcId="{FE3F2001-91DC-8541-B564-AF8EBD771AFC}" destId="{911BC41E-2A4E-334B-9C7E-0251152894B8}" srcOrd="2" destOrd="0" parTransId="{E9F3083B-4768-5349-A729-AA0A31421825}" sibTransId="{752302D2-A56B-8F4D-8F9C-6B052E95FD72}"/>
    <dgm:cxn modelId="{19A26621-D7CB-CA49-B78E-A2E8C518BE34}" type="presParOf" srcId="{34DC9ED9-B028-D245-8E80-4AE015C56921}" destId="{FD4E73D5-B76C-DC4F-9CD1-4A9074E3CC19}" srcOrd="0" destOrd="0" presId="urn:microsoft.com/office/officeart/2005/8/layout/pyramid2"/>
    <dgm:cxn modelId="{257C1353-3C5E-4848-9CB6-DD5E550E7246}" type="presParOf" srcId="{34DC9ED9-B028-D245-8E80-4AE015C56921}" destId="{E65FFB66-C05B-F049-BAF3-C27CBE8C8187}" srcOrd="1" destOrd="0" presId="urn:microsoft.com/office/officeart/2005/8/layout/pyramid2"/>
    <dgm:cxn modelId="{0FE67F25-81B0-0A41-B2FD-8A148B72436A}" type="presParOf" srcId="{E65FFB66-C05B-F049-BAF3-C27CBE8C8187}" destId="{473348BF-4EF6-C34B-BB9C-4FC2E491C2EA}" srcOrd="0" destOrd="0" presId="urn:microsoft.com/office/officeart/2005/8/layout/pyramid2"/>
    <dgm:cxn modelId="{85C08B37-D664-2F47-9F7F-9BFA3B4911CB}" type="presParOf" srcId="{E65FFB66-C05B-F049-BAF3-C27CBE8C8187}" destId="{017CDD1F-DDBE-3949-A27C-10AD4264074E}" srcOrd="1" destOrd="0" presId="urn:microsoft.com/office/officeart/2005/8/layout/pyramid2"/>
    <dgm:cxn modelId="{3ADCF837-D53B-9C4E-9146-ACE394B2B4EA}" type="presParOf" srcId="{E65FFB66-C05B-F049-BAF3-C27CBE8C8187}" destId="{1863B804-B79E-5248-9283-71BD2A7EB14E}" srcOrd="2" destOrd="0" presId="urn:microsoft.com/office/officeart/2005/8/layout/pyramid2"/>
    <dgm:cxn modelId="{D166029A-A6AC-9A44-9AA2-89CFF032807B}" type="presParOf" srcId="{E65FFB66-C05B-F049-BAF3-C27CBE8C8187}" destId="{F9928057-E076-464C-8471-52DF1849995A}" srcOrd="3" destOrd="0" presId="urn:microsoft.com/office/officeart/2005/8/layout/pyramid2"/>
    <dgm:cxn modelId="{B565DCB4-40B7-C444-B9A0-FEBC9159AA57}" type="presParOf" srcId="{E65FFB66-C05B-F049-BAF3-C27CBE8C8187}" destId="{DEB013BB-EDC9-B24C-95DB-24A6BFFDF0B2}" srcOrd="4" destOrd="0" presId="urn:microsoft.com/office/officeart/2005/8/layout/pyramid2"/>
    <dgm:cxn modelId="{6038E8F1-7E4C-AD44-A9DE-31DFB8F46150}" type="presParOf" srcId="{E65FFB66-C05B-F049-BAF3-C27CBE8C8187}" destId="{21442748-BEFA-D744-863A-76BCE2B36777}" srcOrd="5" destOrd="0" presId="urn:microsoft.com/office/officeart/2005/8/layout/pyramid2"/>
    <dgm:cxn modelId="{A4813D1D-B0FB-0D41-80F3-7FDB2E32A631}" type="presParOf" srcId="{E65FFB66-C05B-F049-BAF3-C27CBE8C8187}" destId="{8EE1A2A3-3B5D-A543-8AAD-258D99390224}" srcOrd="6" destOrd="0" presId="urn:microsoft.com/office/officeart/2005/8/layout/pyramid2"/>
    <dgm:cxn modelId="{C8CF0471-1C87-A344-A3FF-492896C8B548}" type="presParOf" srcId="{E65FFB66-C05B-F049-BAF3-C27CBE8C8187}" destId="{D20F636B-9D3C-7541-BE7A-3E60CEE783C3}" srcOrd="7" destOrd="0" presId="urn:microsoft.com/office/officeart/2005/8/layout/pyramid2"/>
    <dgm:cxn modelId="{A0D6450B-5D43-F14B-B607-D1C687B255E6}" type="presParOf" srcId="{E65FFB66-C05B-F049-BAF3-C27CBE8C8187}" destId="{608E372C-A3EE-7349-923D-59D15617AACA}" srcOrd="8" destOrd="0" presId="urn:microsoft.com/office/officeart/2005/8/layout/pyramid2"/>
    <dgm:cxn modelId="{126F572F-3AE7-7145-85F9-8711F9512F84}" type="presParOf" srcId="{E65FFB66-C05B-F049-BAF3-C27CBE8C8187}" destId="{86A5229C-70E7-5C42-8ADC-5E94CDC805B9}" srcOrd="9" destOrd="0" presId="urn:microsoft.com/office/officeart/2005/8/layout/pyramid2"/>
    <dgm:cxn modelId="{45681C11-5684-2F4A-91AC-CBC87C81295A}" type="presParOf" srcId="{E65FFB66-C05B-F049-BAF3-C27CBE8C8187}" destId="{7BC97A59-0C02-1C42-BDF6-5CE378A80BCF}" srcOrd="10" destOrd="0" presId="urn:microsoft.com/office/officeart/2005/8/layout/pyramid2"/>
    <dgm:cxn modelId="{B85651AB-BE33-EA42-B105-DAA533A59D01}" type="presParOf" srcId="{E65FFB66-C05B-F049-BAF3-C27CBE8C8187}" destId="{A3187495-3488-4D4F-AB9D-8437EE0295D4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E73D5-B76C-DC4F-9CD1-4A9074E3CC19}">
      <dsp:nvSpPr>
        <dsp:cNvPr id="0" name=""/>
        <dsp:cNvSpPr/>
      </dsp:nvSpPr>
      <dsp:spPr>
        <a:xfrm>
          <a:off x="1097744" y="0"/>
          <a:ext cx="4572000" cy="4572000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73348BF-4EF6-C34B-BB9C-4FC2E491C2EA}">
      <dsp:nvSpPr>
        <dsp:cNvPr id="0" name=""/>
        <dsp:cNvSpPr/>
      </dsp:nvSpPr>
      <dsp:spPr>
        <a:xfrm>
          <a:off x="3290887" y="459655"/>
          <a:ext cx="2971800" cy="541139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Scope</a:t>
          </a:r>
        </a:p>
      </dsp:txBody>
      <dsp:txXfrm>
        <a:off x="3317303" y="486071"/>
        <a:ext cx="2918968" cy="488307"/>
      </dsp:txXfrm>
    </dsp:sp>
    <dsp:sp modelId="{1863B804-B79E-5248-9283-71BD2A7EB14E}">
      <dsp:nvSpPr>
        <dsp:cNvPr id="0" name=""/>
        <dsp:cNvSpPr/>
      </dsp:nvSpPr>
      <dsp:spPr>
        <a:xfrm>
          <a:off x="3290887" y="1068437"/>
          <a:ext cx="2971800" cy="541139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Definition</a:t>
          </a:r>
        </a:p>
      </dsp:txBody>
      <dsp:txXfrm>
        <a:off x="3317303" y="1094853"/>
        <a:ext cx="2918968" cy="488307"/>
      </dsp:txXfrm>
    </dsp:sp>
    <dsp:sp modelId="{DEB013BB-EDC9-B24C-95DB-24A6BFFDF0B2}">
      <dsp:nvSpPr>
        <dsp:cNvPr id="0" name=""/>
        <dsp:cNvSpPr/>
      </dsp:nvSpPr>
      <dsp:spPr>
        <a:xfrm>
          <a:off x="3290887" y="1677218"/>
          <a:ext cx="2971800" cy="541139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Principles</a:t>
          </a:r>
        </a:p>
      </dsp:txBody>
      <dsp:txXfrm>
        <a:off x="3317303" y="1703634"/>
        <a:ext cx="2918968" cy="488307"/>
      </dsp:txXfrm>
    </dsp:sp>
    <dsp:sp modelId="{8EE1A2A3-3B5D-A543-8AAD-258D99390224}">
      <dsp:nvSpPr>
        <dsp:cNvPr id="0" name=""/>
        <dsp:cNvSpPr/>
      </dsp:nvSpPr>
      <dsp:spPr>
        <a:xfrm>
          <a:off x="3290887" y="2286000"/>
          <a:ext cx="2971800" cy="541139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Guidelines</a:t>
          </a:r>
        </a:p>
      </dsp:txBody>
      <dsp:txXfrm>
        <a:off x="3317303" y="2312416"/>
        <a:ext cx="2918968" cy="488307"/>
      </dsp:txXfrm>
    </dsp:sp>
    <dsp:sp modelId="{608E372C-A3EE-7349-923D-59D15617AACA}">
      <dsp:nvSpPr>
        <dsp:cNvPr id="0" name=""/>
        <dsp:cNvSpPr/>
      </dsp:nvSpPr>
      <dsp:spPr>
        <a:xfrm>
          <a:off x="3290887" y="2894781"/>
          <a:ext cx="2971800" cy="541139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Practices</a:t>
          </a:r>
        </a:p>
      </dsp:txBody>
      <dsp:txXfrm>
        <a:off x="3317303" y="2921197"/>
        <a:ext cx="2918968" cy="488307"/>
      </dsp:txXfrm>
    </dsp:sp>
    <dsp:sp modelId="{7BC97A59-0C02-1C42-BDF6-5CE378A80BCF}">
      <dsp:nvSpPr>
        <dsp:cNvPr id="0" name=""/>
        <dsp:cNvSpPr/>
      </dsp:nvSpPr>
      <dsp:spPr>
        <a:xfrm>
          <a:off x="3290887" y="3503562"/>
          <a:ext cx="2971800" cy="541139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Process</a:t>
          </a:r>
        </a:p>
      </dsp:txBody>
      <dsp:txXfrm>
        <a:off x="3317303" y="3529978"/>
        <a:ext cx="2918968" cy="488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8FD006-2CE6-4077-8441-383B25650E98}" type="datetimeFigureOut">
              <a:rPr lang="en-US"/>
              <a:pPr>
                <a:defRPr/>
              </a:pPr>
              <a:t>11/12/19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3ADD07-E6EF-4743-A8CB-E7BCD1DBF1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263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EF45715-31A3-45A7-BDEB-A8C3A56B16E4}" type="datetimeFigureOut">
              <a:rPr lang="en-US"/>
              <a:pPr>
                <a:defRPr/>
              </a:pPr>
              <a:t>11/12/19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F413796-A511-488C-BB76-7BBF3BF749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233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Learned</a:t>
            </a:r>
            <a:r>
              <a:rPr lang="en-US" baseline="0"/>
              <a:t> that people in charge can get it wrong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5E59D-1FBD-9843-8979-A1BDF78BDF5C}" type="slidenum">
              <a:rPr lang="en-US" altLang="ja-JP" smtClean="0"/>
              <a:pPr/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16854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91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A07B3DA8-2C60-494E-B044-C55340C287EF}" type="slidenum">
              <a:rPr lang="en-US" sz="1200" b="0"/>
              <a:pPr/>
              <a:t>21</a:t>
            </a:fld>
            <a:endParaRPr lang="en-US" sz="1200" b="0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88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413796-A511-488C-BB76-7BBF3BF7495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9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Terrill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413796-A511-488C-BB76-7BBF3BF7495C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171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413796-A511-488C-BB76-7BBF3BF7495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3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Things may take longer than we would like</a:t>
            </a:r>
          </a:p>
          <a:p>
            <a:r>
              <a:rPr lang="en-US"/>
              <a:t>We</a:t>
            </a:r>
            <a:r>
              <a:rPr lang="en-US" baseline="0"/>
              <a:t> are running a marathon, not a sprint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5E59D-1FBD-9843-8979-A1BDF78BDF5C}" type="slidenum">
              <a:rPr lang="en-US" altLang="ja-JP" smtClean="0"/>
              <a:pPr/>
              <a:t>45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4272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9463" y="4687888"/>
            <a:ext cx="16002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407988"/>
            <a:ext cx="1371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85800" y="2046060"/>
            <a:ext cx="6972300" cy="2641756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005" y="6343328"/>
            <a:ext cx="1333745" cy="38069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E40DB7A-3785-BC4C-BF39-7F9110C5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1740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F0550-84B4-4042-851D-6B8911E13D2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1432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407988"/>
            <a:ext cx="1371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79463" y="4703763"/>
            <a:ext cx="16002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85800" y="1894008"/>
            <a:ext cx="7100643" cy="2641756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6763" y="1363663"/>
            <a:ext cx="1103312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1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1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1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1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1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85800" y="371510"/>
            <a:ext cx="8229600" cy="991998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6763" y="1363663"/>
            <a:ext cx="1103312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71509"/>
            <a:ext cx="8229600" cy="992153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6763" y="1363663"/>
            <a:ext cx="1103312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71509"/>
            <a:ext cx="8229600" cy="992153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6763" y="1363663"/>
            <a:ext cx="1103312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71510"/>
            <a:ext cx="8229600" cy="991998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6763" y="1363663"/>
            <a:ext cx="1103312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9305" y="533400"/>
            <a:ext cx="8256095" cy="834074"/>
          </a:xfrm>
          <a:prstGeom prst="rect">
            <a:avLst/>
          </a:prstGeom>
        </p:spPr>
        <p:txBody>
          <a:bodyPr vert="horz"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6763" y="1363663"/>
            <a:ext cx="1103312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71510"/>
            <a:ext cx="8229600" cy="991998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50C8E-6172-4F9A-BE19-B7320B247B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6763" y="1363663"/>
            <a:ext cx="1103312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283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6763" y="1363663"/>
            <a:ext cx="1103312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71509"/>
            <a:ext cx="8229600" cy="995965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36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453E7-B64C-D84E-9C10-8E88EF04B8E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433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FA5B3-94D0-C34D-B86A-6C16BCB6660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63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711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30000">
              <a:schemeClr val="bg2"/>
            </a:gs>
            <a:gs pos="80000">
              <a:schemeClr val="accent5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</p:sldLayoutIdLst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ssinghigherground.org/tips-for-promoting-accessible-it-campus-wide-within-the-context-of-a-universal-design-framework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sherylb@uw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7.jpeg"/><Relationship Id="rId4" Type="http://schemas.openxmlformats.org/officeDocument/2006/relationships/hyperlink" Target="http://www.uw.edu/cud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 of the University of Washington campu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4"/>
          <a:stretch/>
        </p:blipFill>
        <p:spPr>
          <a:xfrm>
            <a:off x="-187712" y="16727"/>
            <a:ext cx="9407912" cy="20030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3118" y="4876800"/>
            <a:ext cx="8014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Sheryl Burgstahler, Director</a:t>
            </a:r>
          </a:p>
          <a:p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Accessible Technology Services, UW-IT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3900" y="2209800"/>
            <a:ext cx="8115300" cy="264175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Helvetica" pitchFamily="2" charset="0"/>
              </a:rPr>
              <a:t>Tips for promoting accessible IT campus-wide within the context of a universal design framework</a:t>
            </a:r>
            <a:endParaRPr lang="en-US" sz="3500" dirty="0">
              <a:solidFill>
                <a:srgbClr val="7030A0"/>
              </a:solidFill>
              <a:latin typeface="Helvetica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13D709D-A083-CB4E-A544-00012EA6C121}"/>
              </a:ext>
            </a:extLst>
          </p:cNvPr>
          <p:cNvGraphicFramePr>
            <a:graphicFrameLocks noGrp="1"/>
          </p:cNvGraphicFramePr>
          <p:nvPr/>
        </p:nvGraphicFramePr>
        <p:xfrm>
          <a:off x="3938430" y="1825625"/>
          <a:ext cx="1267139" cy="4351338"/>
        </p:xfrm>
        <a:graphic>
          <a:graphicData uri="http://schemas.openxmlformats.org/drawingml/2006/table">
            <a:tbl>
              <a:tblPr/>
              <a:tblGrid>
                <a:gridCol w="1206613">
                  <a:extLst>
                    <a:ext uri="{9D8B030D-6E8A-4147-A177-3AD203B41FA5}">
                      <a16:colId xmlns:a16="http://schemas.microsoft.com/office/drawing/2014/main" val="4137641855"/>
                    </a:ext>
                  </a:extLst>
                </a:gridCol>
                <a:gridCol w="60526">
                  <a:extLst>
                    <a:ext uri="{9D8B030D-6E8A-4147-A177-3AD203B41FA5}">
                      <a16:colId xmlns:a16="http://schemas.microsoft.com/office/drawing/2014/main" val="79215746"/>
                    </a:ext>
                  </a:extLst>
                </a:gridCol>
              </a:tblGrid>
              <a:tr h="435133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300" b="1" dirty="0">
                          <a:effectLst/>
                          <a:latin typeface="inherit"/>
                        </a:rPr>
                        <a:t>4:30 p.m.</a:t>
                      </a:r>
                    </a:p>
                  </a:txBody>
                  <a:tcPr marL="17563" marR="17563" marT="8782" marB="87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300" b="1" u="sng" dirty="0">
                          <a:solidFill>
                            <a:srgbClr val="0000DD"/>
                          </a:solidFill>
                          <a:effectLst/>
                          <a:latin typeface="inherit"/>
                          <a:hlinkClick r:id="rId3"/>
                        </a:rPr>
                        <a:t>Tips for promoting accessible IT campus-wide within the context of a universal design framework</a:t>
                      </a:r>
                      <a:endParaRPr lang="en-US" sz="300" dirty="0">
                        <a:effectLst/>
                        <a:latin typeface="inherit"/>
                      </a:endParaRPr>
                    </a:p>
                  </a:txBody>
                  <a:tcPr marL="17563" marR="17563" marT="8782" marB="21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013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762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665163" y="609600"/>
            <a:ext cx="7793037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eaLnBrk="1" hangingPunct="1"/>
            <a:r>
              <a:rPr lang="en-US" sz="4000">
                <a:solidFill>
                  <a:srgbClr val="7030A0"/>
                </a:solidFill>
                <a:latin typeface="Arial" panose="020B0604020202020204" pitchFamily="34" charset="0"/>
                <a:ea typeface="Encode Sans Normal Black"/>
                <a:cs typeface="Arial" panose="020B0604020202020204" pitchFamily="34" charset="0"/>
              </a:rPr>
              <a:t>What is the legal basis for access?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2166" y="1670051"/>
            <a:ext cx="6433434" cy="2400584"/>
          </a:xfrm>
        </p:spPr>
        <p:txBody>
          <a:bodyPr/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>
                <a:solidFill>
                  <a:schemeClr val="accent4">
                    <a:lumMod val="10000"/>
                  </a:schemeClr>
                </a:solidFill>
                <a:latin typeface="Source Sans Pro"/>
                <a:cs typeface="Source Sans Pro"/>
              </a:rPr>
              <a:t>Section 504 of the Rehabilitation Act of 1973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>
                <a:solidFill>
                  <a:schemeClr val="accent4">
                    <a:lumMod val="10000"/>
                  </a:schemeClr>
                </a:solidFill>
                <a:latin typeface="Source Sans Pro"/>
                <a:cs typeface="Source Sans Pro"/>
              </a:rPr>
              <a:t>The Americans </a:t>
            </a:r>
            <a:br>
              <a:rPr lang="en-US" sz="2800">
                <a:solidFill>
                  <a:schemeClr val="accent4">
                    <a:lumMod val="10000"/>
                  </a:schemeClr>
                </a:solidFill>
                <a:latin typeface="Source Sans Pro"/>
                <a:cs typeface="Source Sans Pro"/>
              </a:rPr>
            </a:br>
            <a:r>
              <a:rPr lang="en-US" sz="2800">
                <a:solidFill>
                  <a:schemeClr val="accent4">
                    <a:lumMod val="10000"/>
                  </a:schemeClr>
                </a:solidFill>
                <a:latin typeface="Source Sans Pro"/>
                <a:cs typeface="Source Sans Pro"/>
              </a:rPr>
              <a:t>with Disabilities </a:t>
            </a:r>
            <a:br>
              <a:rPr lang="en-US" sz="2800">
                <a:solidFill>
                  <a:schemeClr val="accent4">
                    <a:lumMod val="10000"/>
                  </a:schemeClr>
                </a:solidFill>
                <a:latin typeface="Source Sans Pro"/>
                <a:cs typeface="Source Sans Pro"/>
              </a:rPr>
            </a:br>
            <a:r>
              <a:rPr lang="en-US" sz="2800">
                <a:solidFill>
                  <a:schemeClr val="accent4">
                    <a:lumMod val="10000"/>
                  </a:schemeClr>
                </a:solidFill>
                <a:latin typeface="Source Sans Pro"/>
                <a:cs typeface="Source Sans Pro"/>
              </a:rPr>
              <a:t>Act of 1990 &amp;</a:t>
            </a:r>
            <a:br>
              <a:rPr lang="en-US" sz="2800">
                <a:solidFill>
                  <a:schemeClr val="accent4">
                    <a:lumMod val="10000"/>
                  </a:schemeClr>
                </a:solidFill>
                <a:latin typeface="Source Sans Pro"/>
                <a:cs typeface="Source Sans Pro"/>
              </a:rPr>
            </a:br>
            <a:r>
              <a:rPr lang="en-US" sz="2800">
                <a:solidFill>
                  <a:schemeClr val="accent4">
                    <a:lumMod val="10000"/>
                  </a:schemeClr>
                </a:solidFill>
                <a:latin typeface="Source Sans Pro"/>
                <a:cs typeface="Source Sans Pro"/>
              </a:rPr>
              <a:t>its 2008 </a:t>
            </a:r>
            <a:br>
              <a:rPr lang="en-US" sz="2800">
                <a:solidFill>
                  <a:schemeClr val="accent4">
                    <a:lumMod val="10000"/>
                  </a:schemeClr>
                </a:solidFill>
                <a:latin typeface="Source Sans Pro"/>
                <a:cs typeface="Source Sans Pro"/>
              </a:rPr>
            </a:br>
            <a:r>
              <a:rPr lang="en-US" sz="2800">
                <a:solidFill>
                  <a:schemeClr val="accent4">
                    <a:lumMod val="10000"/>
                  </a:schemeClr>
                </a:solidFill>
                <a:latin typeface="Source Sans Pro"/>
                <a:cs typeface="Source Sans Pro"/>
              </a:rPr>
              <a:t>Amendments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>
                <a:solidFill>
                  <a:schemeClr val="accent4">
                    <a:lumMod val="10000"/>
                  </a:schemeClr>
                </a:solidFill>
                <a:latin typeface="Source Sans Pro"/>
                <a:cs typeface="Source Sans Pro"/>
              </a:rPr>
              <a:t>State &amp; local </a:t>
            </a:r>
            <a:br>
              <a:rPr lang="en-US" sz="2800">
                <a:solidFill>
                  <a:schemeClr val="accent4">
                    <a:lumMod val="10000"/>
                  </a:schemeClr>
                </a:solidFill>
                <a:latin typeface="Source Sans Pro"/>
                <a:cs typeface="Source Sans Pro"/>
              </a:rPr>
            </a:br>
            <a:r>
              <a:rPr lang="en-US" sz="2800">
                <a:solidFill>
                  <a:schemeClr val="accent4">
                    <a:lumMod val="10000"/>
                  </a:schemeClr>
                </a:solidFill>
                <a:latin typeface="Source Sans Pro"/>
                <a:cs typeface="Source Sans Pro"/>
              </a:rPr>
              <a:t>laws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3200">
              <a:solidFill>
                <a:schemeClr val="tx1"/>
              </a:solidFill>
              <a:latin typeface="Source Sans Pro"/>
              <a:cs typeface="Source Sans Pro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9ED18C-6400-0A4A-B9D8-DC4DC10B7E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flipH="1">
            <a:off x="3352800" y="2540286"/>
            <a:ext cx="494979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B29E83-BB79-BD4B-9D98-64F887191A9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876800" y="1905000"/>
            <a:ext cx="3429000" cy="42672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E8508CC-6FAA-3B41-817D-6AA11B667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>
                <a:solidFill>
                  <a:srgbClr val="7030A0"/>
                </a:solidFill>
                <a:latin typeface="Arial" panose="020B0604020202020204" pitchFamily="34" charset="0"/>
                <a:ea typeface="Tahoma" charset="0"/>
                <a:cs typeface="Arial" panose="020B0604020202020204" pitchFamily="34" charset="0"/>
              </a:rPr>
              <a:t>Most common accommodations for online courses at UW: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06843" y="2362200"/>
            <a:ext cx="5031957" cy="4268787"/>
          </a:xfrm>
        </p:spPr>
        <p:txBody>
          <a:bodyPr/>
          <a:lstStyle/>
          <a:p>
            <a:pPr marL="677863" indent="-457200">
              <a:buFont typeface="Wingdings" charset="2"/>
              <a:buChar char="§"/>
            </a:pPr>
            <a:r>
              <a:rPr lang="en-US" sz="3600">
                <a:solidFill>
                  <a:schemeClr val="tx2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Creating accessible documents, mainly reformatting PDF files</a:t>
            </a:r>
          </a:p>
          <a:p>
            <a:pPr marL="220663" lvl="1" indent="0">
              <a:buNone/>
            </a:pPr>
            <a:endParaRPr lang="en-US" sz="3600">
              <a:solidFill>
                <a:schemeClr val="tx2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  <a:p>
            <a:pPr marL="677863" indent="-457200">
              <a:buFont typeface="Wingdings" charset="2"/>
              <a:buChar char="§"/>
            </a:pPr>
            <a:r>
              <a:rPr lang="en-US" sz="3600">
                <a:solidFill>
                  <a:schemeClr val="tx2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Captioning videos</a:t>
            </a:r>
          </a:p>
        </p:txBody>
      </p:sp>
    </p:spTree>
    <p:extLst>
      <p:ext uri="{BB962C8B-B14F-4D97-AF65-F5344CB8AC3E}">
        <p14:creationId xmlns:p14="http://schemas.microsoft.com/office/powerpoint/2010/main" val="299576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Inclusive campus model steps: Vision, Values, Framework, Current Practices, New Practices, Outputs &amp; Outcomes, Impacts. Then revise practices and return to New Practices.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29600" cy="681674"/>
          </a:xfrm>
        </p:spPr>
        <p:txBody>
          <a:bodyPr/>
          <a:lstStyle/>
          <a:p>
            <a:r>
              <a:rPr lang="en-US" sz="4000">
                <a:solidFill>
                  <a:srgbClr val="7030A0"/>
                </a:solidFill>
                <a:latin typeface="Helvetica" pitchFamily="2" charset="0"/>
              </a:rPr>
              <a:t>An Inclusive Campus Model </a:t>
            </a:r>
            <a:br>
              <a:rPr lang="en-US" sz="3200">
                <a:solidFill>
                  <a:srgbClr val="7030A0"/>
                </a:solidFill>
                <a:latin typeface="Helvetica" pitchFamily="2" charset="0"/>
              </a:rPr>
            </a:br>
            <a:endParaRPr lang="en-US" sz="3200">
              <a:solidFill>
                <a:srgbClr val="7030A0"/>
              </a:solidFill>
              <a:latin typeface="Helvetica" pitchFamily="2" charset="0"/>
            </a:endParaRPr>
          </a:p>
        </p:txBody>
      </p:sp>
      <p:pic>
        <p:nvPicPr>
          <p:cNvPr id="5" name="Picture 4" descr="Inclus">
            <a:extLst>
              <a:ext uri="{FF2B5EF4-FFF2-40B4-BE49-F238E27FC236}">
                <a16:creationId xmlns:a16="http://schemas.microsoft.com/office/drawing/2014/main" id="{BEF5F276-E0E3-3744-B3B5-CB35A7FE4EB3}"/>
              </a:ext>
            </a:extLst>
          </p:cNvPr>
          <p:cNvPicPr/>
          <p:nvPr/>
        </p:nvPicPr>
        <p:blipFill rotWithShape="1">
          <a:blip r:embed="rId2"/>
          <a:srcRect t="16127" b="8680"/>
          <a:stretch/>
        </p:blipFill>
        <p:spPr bwMode="auto">
          <a:xfrm>
            <a:off x="-228600" y="1524000"/>
            <a:ext cx="9525000" cy="434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532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381000"/>
            <a:ext cx="7848600" cy="5334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0">
                <a:solidFill>
                  <a:srgbClr val="7030A0"/>
                </a:solidFill>
              </a:rPr>
              <a:t>Theoretical &amp; conceptual foundations include:</a:t>
            </a:r>
            <a:br>
              <a:rPr lang="en-US" sz="2000" b="0">
                <a:solidFill>
                  <a:srgbClr val="7030A0"/>
                </a:solidFill>
              </a:rPr>
            </a:br>
            <a:endParaRPr lang="en-US" sz="2000" b="0">
              <a:solidFill>
                <a:srgbClr val="7030A0"/>
              </a:solidFill>
            </a:endParaRPr>
          </a:p>
          <a:p>
            <a:pPr marL="457200" indent="-457200"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3200" b="0">
                <a:solidFill>
                  <a:schemeClr val="accent4">
                    <a:lumMod val="10000"/>
                  </a:schemeClr>
                </a:solidFill>
              </a:rPr>
              <a:t>Social justice view of disability instead of medical/deficit model</a:t>
            </a:r>
          </a:p>
          <a:p>
            <a:pPr marL="457200" indent="-457200"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3200" b="0">
                <a:solidFill>
                  <a:schemeClr val="accent4">
                    <a:lumMod val="10000"/>
                  </a:schemeClr>
                </a:solidFill>
              </a:rPr>
              <a:t>Disability as a diversity issue</a:t>
            </a:r>
          </a:p>
          <a:p>
            <a:pPr marL="457200" indent="-457200"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3200" b="0">
                <a:solidFill>
                  <a:schemeClr val="accent4">
                    <a:lumMod val="10000"/>
                  </a:schemeClr>
                </a:solidFill>
              </a:rPr>
              <a:t>Instead of an accommodations approach, apply a Universal Design (UD) Framework (which includes accommodations) </a:t>
            </a:r>
          </a:p>
        </p:txBody>
      </p:sp>
    </p:spTree>
    <p:extLst>
      <p:ext uri="{BB962C8B-B14F-4D97-AF65-F5344CB8AC3E}">
        <p14:creationId xmlns:p14="http://schemas.microsoft.com/office/powerpoint/2010/main" val="418433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685800" y="762000"/>
            <a:ext cx="7613650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4000">
                <a:solidFill>
                  <a:srgbClr val="7030A0"/>
                </a:solidFill>
                <a:latin typeface="Helvetica" pitchFamily="2" charset="0"/>
                <a:ea typeface="Encode Sans Normal Black"/>
                <a:cs typeface="Source Sans Pro"/>
              </a:rPr>
              <a:t>UDHE Framework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1000" y="1670050"/>
            <a:ext cx="7724775" cy="3892549"/>
          </a:xfrm>
        </p:spPr>
        <p:txBody>
          <a:bodyPr/>
          <a:lstStyle/>
          <a:p>
            <a:pPr marL="0" indent="0" eaLnBrk="1" fontAlgn="auto" hangingPunct="1">
              <a:spcBef>
                <a:spcPts val="2400"/>
              </a:spcBef>
              <a:spcAft>
                <a:spcPts val="0"/>
              </a:spcAft>
              <a:buNone/>
              <a:defRPr/>
            </a:pPr>
            <a:br>
              <a:rPr lang="en-US" sz="320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Source Sans Pro"/>
              </a:rPr>
            </a:br>
            <a:endParaRPr lang="en-US" sz="3200">
              <a:solidFill>
                <a:schemeClr val="accent4">
                  <a:lumMod val="10000"/>
                </a:schemeClr>
              </a:solidFill>
              <a:latin typeface="Helvetica" pitchFamily="2" charset="0"/>
              <a:cs typeface="Source Sans Pro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US" sz="3200">
              <a:solidFill>
                <a:schemeClr val="tx1"/>
              </a:solidFill>
              <a:latin typeface="+mn-lt"/>
              <a:cs typeface="Source Sans Pro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US">
              <a:latin typeface="+mn-lt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8195A96-912C-7541-9E63-C57AD0C5E257}"/>
              </a:ext>
            </a:extLst>
          </p:cNvPr>
          <p:cNvGraphicFramePr/>
          <p:nvPr>
            <p:extLst/>
          </p:nvPr>
        </p:nvGraphicFramePr>
        <p:xfrm>
          <a:off x="836023" y="1670050"/>
          <a:ext cx="726757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709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63880" y="1650569"/>
            <a:ext cx="4800599" cy="4152022"/>
          </a:xfrm>
        </p:spPr>
        <p:txBody>
          <a:bodyPr/>
          <a:lstStyle/>
          <a:p>
            <a:pPr marL="635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 sz="320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“the design of products &amp; environments to be usable by all people, to the greatest extent possible, without the need for adaptation or specialized design.”</a:t>
            </a:r>
          </a:p>
          <a:p>
            <a:pPr marL="635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>
              <a:solidFill>
                <a:schemeClr val="accent4">
                  <a:lumMod val="10000"/>
                </a:schemeClr>
              </a:solidFill>
              <a:latin typeface="Helvetica" pitchFamily="2" charset="0"/>
              <a:ea typeface="Helvetica" charset="0"/>
              <a:cs typeface="Helvetica" charset="0"/>
            </a:endParaRPr>
          </a:p>
          <a:p>
            <a:pPr marL="635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The Center for Universal Design</a:t>
            </a:r>
            <a:br>
              <a:rPr lang="en-US" altLang="ja-JP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</a:br>
            <a:r>
              <a:rPr lang="en-US" altLang="ja-JP" i="1" err="1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www.design.ncsu.edu</a:t>
            </a:r>
            <a:r>
              <a:rPr lang="en-US" altLang="ja-JP" i="1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/cud</a:t>
            </a:r>
            <a:endParaRPr lang="en-US" i="1">
              <a:solidFill>
                <a:schemeClr val="accent4">
                  <a:lumMod val="10000"/>
                </a:schemeClr>
              </a:solidFill>
              <a:latin typeface="Helvetica" pitchFamily="2" charset="0"/>
              <a:ea typeface="Helvetica" charset="0"/>
              <a:cs typeface="Helvetica" charset="0"/>
            </a:endParaRPr>
          </a:p>
          <a:p>
            <a:pPr marL="635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3200">
              <a:solidFill>
                <a:schemeClr val="accent4">
                  <a:lumMod val="10000"/>
                </a:schemeClr>
              </a:solidFill>
              <a:ea typeface="Helvetica" charset="0"/>
              <a:cs typeface="Helvetica" charset="0"/>
            </a:endParaRPr>
          </a:p>
          <a:p>
            <a:pPr marL="635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3200">
              <a:solidFill>
                <a:schemeClr val="accent4">
                  <a:lumMod val="1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609600"/>
            <a:ext cx="8153400" cy="757874"/>
          </a:xfrm>
        </p:spPr>
        <p:txBody>
          <a:bodyPr/>
          <a:lstStyle/>
          <a:p>
            <a:r>
              <a:rPr lang="en-US" sz="4000">
                <a:solidFill>
                  <a:srgbClr val="7030A0"/>
                </a:solidFill>
                <a:latin typeface="Helvetica" pitchFamily="2" charset="0"/>
                <a:ea typeface="Helvetica" charset="0"/>
                <a:cs typeface="Helvetica" charset="0"/>
              </a:rPr>
              <a:t>Universal design =</a:t>
            </a:r>
            <a:endParaRPr lang="en-US" sz="4300">
              <a:solidFill>
                <a:srgbClr val="7030A0"/>
              </a:solidFill>
              <a:latin typeface="Helvetica" pitchFamily="2" charset="0"/>
            </a:endParaRPr>
          </a:p>
        </p:txBody>
      </p:sp>
      <p:pic>
        <p:nvPicPr>
          <p:cNvPr id="7" name="Picture 6" descr="coffee pot with handle and spout on same side">
            <a:extLst>
              <a:ext uri="{FF2B5EF4-FFF2-40B4-BE49-F238E27FC236}">
                <a16:creationId xmlns:a16="http://schemas.microsoft.com/office/drawing/2014/main" id="{076E7AC3-5D1B-394B-86A4-861F17602B8E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4029" b="100000" l="10536" r="992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1" y="1650569"/>
            <a:ext cx="4038600" cy="414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ach circle is labeled UDHE and have a smaller accommodations circle inside, but in the second one the accommodations circle is much smaller">
            <a:extLst>
              <a:ext uri="{FF2B5EF4-FFF2-40B4-BE49-F238E27FC236}">
                <a16:creationId xmlns:a16="http://schemas.microsoft.com/office/drawing/2014/main" id="{ECC5975B-F398-E043-8094-F489E87A3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5" y="2819400"/>
            <a:ext cx="8838712" cy="32829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E31F80-21D6-3744-AF90-5D27364F407B}"/>
              </a:ext>
            </a:extLst>
          </p:cNvPr>
          <p:cNvSpPr txBox="1"/>
          <p:nvPr/>
        </p:nvSpPr>
        <p:spPr>
          <a:xfrm>
            <a:off x="838200" y="609600"/>
            <a:ext cx="73384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>
                <a:solidFill>
                  <a:srgbClr val="7030A0"/>
                </a:solidFill>
                <a:latin typeface="Helvetica" pitchFamily="2" charset="0"/>
              </a:rPr>
              <a:t>A </a:t>
            </a:r>
            <a:r>
              <a:rPr lang="en-US" sz="3200" dirty="0">
                <a:solidFill>
                  <a:srgbClr val="7030A0"/>
                </a:solidFill>
                <a:latin typeface="Helvetica" pitchFamily="2" charset="0"/>
              </a:rPr>
              <a:t>paradigm shift—</a:t>
            </a:r>
          </a:p>
          <a:p>
            <a:r>
              <a:rPr lang="en-US" sz="3200" b="0" dirty="0">
                <a:solidFill>
                  <a:srgbClr val="7030A0"/>
                </a:solidFill>
                <a:latin typeface="Helvetica" pitchFamily="2" charset="0"/>
              </a:rPr>
              <a:t>from </a:t>
            </a:r>
            <a:r>
              <a:rPr lang="en-US" sz="3200" b="0" dirty="0">
                <a:solidFill>
                  <a:srgbClr val="FF0000"/>
                </a:solidFill>
                <a:latin typeface="Helvetica" pitchFamily="2" charset="0"/>
              </a:rPr>
              <a:t>accommodation-focused</a:t>
            </a:r>
            <a:r>
              <a:rPr lang="en-US" sz="3200" b="0" dirty="0">
                <a:solidFill>
                  <a:srgbClr val="7030A0"/>
                </a:solidFill>
                <a:latin typeface="Helvetica" pitchFamily="2" charset="0"/>
              </a:rPr>
              <a:t> to </a:t>
            </a:r>
            <a:r>
              <a:rPr lang="en-US" sz="3200" b="0" dirty="0">
                <a:solidFill>
                  <a:srgbClr val="FF0000"/>
                </a:solidFill>
                <a:latin typeface="Helvetica" pitchFamily="2" charset="0"/>
              </a:rPr>
              <a:t>UDHE</a:t>
            </a:r>
            <a:r>
              <a:rPr lang="en-US" sz="3200" dirty="0">
                <a:solidFill>
                  <a:srgbClr val="FF0000"/>
                </a:solidFill>
                <a:latin typeface="Helvetica" pitchFamily="2" charset="0"/>
              </a:rPr>
              <a:t>-focused </a:t>
            </a:r>
            <a:r>
              <a:rPr lang="en-US" sz="3200" dirty="0">
                <a:solidFill>
                  <a:srgbClr val="7030A0"/>
                </a:solidFill>
                <a:latin typeface="Helvetica" pitchFamily="2" charset="0"/>
              </a:rPr>
              <a:t>campus</a:t>
            </a:r>
          </a:p>
        </p:txBody>
      </p:sp>
      <p:sp>
        <p:nvSpPr>
          <p:cNvPr id="5" name="AutoShape 15" descr="Arrow to right">
            <a:extLst>
              <a:ext uri="{FF2B5EF4-FFF2-40B4-BE49-F238E27FC236}">
                <a16:creationId xmlns:a16="http://schemas.microsoft.com/office/drawing/2014/main" id="{DD13EED6-F16B-084C-8134-C9D663CA3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810000"/>
            <a:ext cx="1484690" cy="1099666"/>
          </a:xfrm>
          <a:prstGeom prst="rightArrow">
            <a:avLst>
              <a:gd name="adj1" fmla="val 50000"/>
              <a:gd name="adj2" fmla="val 423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91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" y="1600201"/>
            <a:ext cx="8398315" cy="4152022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altLang="ja-JP" sz="3200" dirty="0">
                <a:latin typeface="Helvetica" pitchFamily="2" charset="0"/>
              </a:rPr>
              <a:t>Accessible design</a:t>
            </a:r>
          </a:p>
          <a:p>
            <a:pPr>
              <a:buFont typeface="Wingdings" charset="2"/>
              <a:buChar char="§"/>
            </a:pPr>
            <a:r>
              <a:rPr lang="en-US" altLang="ja-JP" sz="3200" dirty="0">
                <a:latin typeface="Helvetica" pitchFamily="2" charset="0"/>
              </a:rPr>
              <a:t>Usable design</a:t>
            </a:r>
          </a:p>
          <a:p>
            <a:pPr>
              <a:buFont typeface="Wingdings" charset="2"/>
              <a:buChar char="§"/>
            </a:pPr>
            <a:r>
              <a:rPr lang="en-US" altLang="ja-JP" sz="3200" dirty="0">
                <a:latin typeface="Helvetica" pitchFamily="2" charset="0"/>
              </a:rPr>
              <a:t>Inclusive design</a:t>
            </a:r>
          </a:p>
          <a:p>
            <a:pPr>
              <a:buFont typeface="Wingdings" charset="2"/>
              <a:buChar char="§"/>
            </a:pPr>
            <a:r>
              <a:rPr lang="en-US" altLang="ja-JP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Universal design</a:t>
            </a:r>
          </a:p>
          <a:p>
            <a:pPr>
              <a:buFont typeface="Wingdings" charset="2"/>
              <a:buChar char="§"/>
            </a:pPr>
            <a:r>
              <a:rPr lang="en-US" altLang="ja-JP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Barrier-free design</a:t>
            </a:r>
          </a:p>
          <a:p>
            <a:pPr>
              <a:buFont typeface="Wingdings" charset="2"/>
              <a:buChar char="§"/>
            </a:pPr>
            <a:r>
              <a:rPr lang="en-US" altLang="ja-JP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Design for all</a:t>
            </a:r>
          </a:p>
          <a:p>
            <a:pPr marL="635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3200" dirty="0">
              <a:solidFill>
                <a:schemeClr val="accent4">
                  <a:lumMod val="1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0551" y="374646"/>
            <a:ext cx="8229600" cy="834074"/>
          </a:xfrm>
        </p:spPr>
        <p:txBody>
          <a:bodyPr/>
          <a:lstStyle/>
          <a:p>
            <a:r>
              <a:rPr lang="en-US" altLang="ja-JP" sz="4000" dirty="0">
                <a:solidFill>
                  <a:srgbClr val="7030A0"/>
                </a:solidFill>
                <a:latin typeface="Helvetica" pitchFamily="2" charset="0"/>
              </a:rPr>
              <a:t>Proactive design terminology</a:t>
            </a:r>
            <a:endParaRPr lang="en-US" sz="4000" dirty="0">
              <a:solidFill>
                <a:srgbClr val="7030A0"/>
              </a:solidFill>
              <a:latin typeface="Helvetica" pitchFamily="2" charset="0"/>
            </a:endParaRPr>
          </a:p>
        </p:txBody>
      </p:sp>
      <p:pic>
        <p:nvPicPr>
          <p:cNvPr id="4" name="Picture 3" descr="Large triangle with central triangle &quot;Universal Design&quot; and three triangles surrounding it, &quot;Accessible,&quot; &quot;Usable, &quot;Inclusive&quot;">
            <a:extLst>
              <a:ext uri="{FF2B5EF4-FFF2-40B4-BE49-F238E27FC236}">
                <a16:creationId xmlns:a16="http://schemas.microsoft.com/office/drawing/2014/main" id="{BA44BB64-766C-8B48-9809-11C1F7B104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5800" y="1447800"/>
            <a:ext cx="4852200" cy="494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7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of how UD can be applied to instruction, services, informatin technology, and student services, details at https://tinyurl.com/y347a2m5">
            <a:extLst>
              <a:ext uri="{FF2B5EF4-FFF2-40B4-BE49-F238E27FC236}">
                <a16:creationId xmlns:a16="http://schemas.microsoft.com/office/drawing/2014/main" id="{944D1F74-EC43-6148-B685-EA2413D2E9E6}"/>
              </a:ext>
            </a:extLst>
          </p:cNvPr>
          <p:cNvPicPr/>
          <p:nvPr/>
        </p:nvPicPr>
        <p:blipFill rotWithShape="1">
          <a:blip r:embed="rId2"/>
          <a:srcRect t="28486" b="17843"/>
          <a:stretch/>
        </p:blipFill>
        <p:spPr bwMode="auto">
          <a:xfrm>
            <a:off x="990600" y="1027331"/>
            <a:ext cx="7010400" cy="58306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E31F80-21D6-3744-AF90-5D27364F407B}"/>
              </a:ext>
            </a:extLst>
          </p:cNvPr>
          <p:cNvSpPr txBox="1"/>
          <p:nvPr/>
        </p:nvSpPr>
        <p:spPr>
          <a:xfrm>
            <a:off x="990600" y="381000"/>
            <a:ext cx="4361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dirty="0">
                <a:solidFill>
                  <a:srgbClr val="7030A0"/>
                </a:solidFill>
              </a:rPr>
              <a:t>Applications of 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1A1AAE-AF44-3E47-AF0B-C5C319DBBF45}"/>
              </a:ext>
            </a:extLst>
          </p:cNvPr>
          <p:cNvSpPr txBox="1"/>
          <p:nvPr/>
        </p:nvSpPr>
        <p:spPr>
          <a:xfrm>
            <a:off x="5317343" y="657999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tinyurl.com</a:t>
            </a:r>
            <a:r>
              <a:rPr lang="en-US" dirty="0"/>
              <a:t>/y5t799yp</a:t>
            </a:r>
          </a:p>
        </p:txBody>
      </p:sp>
    </p:spTree>
    <p:extLst>
      <p:ext uri="{BB962C8B-B14F-4D97-AF65-F5344CB8AC3E}">
        <p14:creationId xmlns:p14="http://schemas.microsoft.com/office/powerpoint/2010/main" val="418915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C80DC7-EE99-5A4B-8CCB-9C313E298F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343400" y="1861499"/>
            <a:ext cx="5943600" cy="402463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105962"/>
            <a:ext cx="7848600" cy="762000"/>
          </a:xfrm>
        </p:spPr>
        <p:txBody>
          <a:bodyPr/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cs typeface="Helvetica" charset="0"/>
              </a:rPr>
              <a:t>- 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for Universal Design</a:t>
            </a:r>
            <a:endParaRPr lang="en-US" altLang="ja-JP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8818" y="520558"/>
            <a:ext cx="8229600" cy="5365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Principles  of UD</a:t>
            </a:r>
          </a:p>
          <a:p>
            <a:endParaRPr lang="en-US" sz="2800" b="0" baseline="30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Equitable use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Flexibility in use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&amp; intuitive use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Perceptible </a:t>
            </a:r>
            <a:br>
              <a:rPr lang="en-US" sz="3200" b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Tolerance for error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physical effort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&amp; space </a:t>
            </a:r>
            <a:br>
              <a:rPr lang="en-US" sz="320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approach &amp; use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03105" y="112879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2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2000" y="643957"/>
            <a:ext cx="8197114" cy="619090"/>
          </a:xfrm>
        </p:spPr>
        <p:txBody>
          <a:bodyPr>
            <a:noAutofit/>
          </a:bodyPr>
          <a:lstStyle/>
          <a:p>
            <a:r>
              <a:rPr lang="en-US" altLang="ja-JP" sz="4000" dirty="0">
                <a:solidFill>
                  <a:srgbClr val="7030A0"/>
                </a:solidFill>
                <a:latin typeface="Helvetica" pitchFamily="2" charset="0"/>
              </a:rPr>
              <a:t>Two ATS Centers at UW</a:t>
            </a:r>
            <a:endParaRPr lang="en-US" sz="4000" dirty="0">
              <a:solidFill>
                <a:srgbClr val="7030A0"/>
              </a:solidFill>
              <a:latin typeface="Helvetica" pitchFamily="2" charset="0"/>
            </a:endParaRPr>
          </a:p>
          <a:p>
            <a:endParaRPr lang="en-US" sz="4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38203" y="1150595"/>
            <a:ext cx="8153400" cy="360751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dirty="0">
              <a:solidFill>
                <a:schemeClr val="accent4">
                  <a:lumMod val="10000"/>
                </a:schemeClr>
              </a:solidFill>
              <a:latin typeface="+mn-lt"/>
              <a:ea typeface="ヒラギノ角ゴ Pro W3" charset="0"/>
              <a:cs typeface="Source Sans Pro"/>
            </a:endParaRPr>
          </a:p>
          <a:p>
            <a:pPr marL="292100" lvl="4" indent="0">
              <a:buClr>
                <a:schemeClr val="tx1"/>
              </a:buClr>
              <a:buNone/>
            </a:pPr>
            <a:r>
              <a:rPr lang="en-US" altLang="ja-JP" sz="3600" dirty="0">
                <a:solidFill>
                  <a:schemeClr val="accent5">
                    <a:lumMod val="25000"/>
                  </a:schemeClr>
                </a:solidFill>
                <a:latin typeface="Helvetica" pitchFamily="2" charset="0"/>
              </a:rPr>
              <a:t>Access Technology Center</a:t>
            </a:r>
          </a:p>
          <a:p>
            <a:pPr marL="800100" lvl="5">
              <a:spcBef>
                <a:spcPts val="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US" altLang="ja-JP" sz="3000" dirty="0">
                <a:solidFill>
                  <a:srgbClr val="000000"/>
                </a:solidFill>
                <a:latin typeface="Helvetica" pitchFamily="2" charset="0"/>
                <a:cs typeface="Arial"/>
              </a:rPr>
              <a:t>1984–</a:t>
            </a:r>
          </a:p>
          <a:p>
            <a:pPr marL="800100" lvl="5">
              <a:spcBef>
                <a:spcPts val="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US" altLang="ja-JP" sz="3000" dirty="0">
                <a:solidFill>
                  <a:srgbClr val="000000"/>
                </a:solidFill>
                <a:latin typeface="Helvetica" pitchFamily="2" charset="0"/>
                <a:cs typeface="Arial"/>
              </a:rPr>
              <a:t>To ensure IT procured, developed &amp; used at UW is accessible</a:t>
            </a:r>
          </a:p>
          <a:p>
            <a:pPr marL="292100" lvl="5" indent="0">
              <a:buNone/>
            </a:pPr>
            <a:r>
              <a:rPr lang="en-US" altLang="ja-JP" sz="3600" dirty="0">
                <a:solidFill>
                  <a:schemeClr val="accent5">
                    <a:lumMod val="25000"/>
                  </a:schemeClr>
                </a:solidFill>
                <a:latin typeface="Helvetica" pitchFamily="2" charset="0"/>
                <a:cs typeface="Arial"/>
              </a:rPr>
              <a:t>DO-IT Center </a:t>
            </a:r>
          </a:p>
          <a:p>
            <a:pPr marL="800100" lvl="5" indent="-279400">
              <a:spcBef>
                <a:spcPts val="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US" altLang="ja-JP" sz="3000" dirty="0">
                <a:solidFill>
                  <a:srgbClr val="000000"/>
                </a:solidFill>
                <a:latin typeface="Helvetica" pitchFamily="2" charset="0"/>
                <a:cs typeface="Arial"/>
              </a:rPr>
              <a:t>1992–</a:t>
            </a:r>
          </a:p>
          <a:p>
            <a:pPr marL="800100" lvl="5" indent="-279400">
              <a:spcBef>
                <a:spcPts val="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US" altLang="ja-JP" sz="3000" dirty="0">
                <a:solidFill>
                  <a:srgbClr val="000000"/>
                </a:solidFill>
                <a:latin typeface="Helvetica" pitchFamily="2" charset="0"/>
                <a:cs typeface="Arial"/>
              </a:rPr>
              <a:t>Supported with grants</a:t>
            </a:r>
          </a:p>
          <a:p>
            <a:pPr marL="800100" lvl="5" indent="-279400">
              <a:spcBef>
                <a:spcPts val="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US" altLang="ja-JP" sz="3000" dirty="0">
                <a:solidFill>
                  <a:srgbClr val="000000"/>
                </a:solidFill>
                <a:latin typeface="Helvetica" pitchFamily="2" charset="0"/>
                <a:cs typeface="Arial"/>
              </a:rPr>
              <a:t>2007–  </a:t>
            </a:r>
            <a:r>
              <a:rPr lang="en-US" altLang="ja-JP" sz="2800" dirty="0">
                <a:solidFill>
                  <a:srgbClr val="000000"/>
                </a:solidFill>
                <a:latin typeface="Helvetica" pitchFamily="2" charset="0"/>
                <a:cs typeface="Arial"/>
              </a:rPr>
              <a:t>DO-IT Japan</a:t>
            </a:r>
            <a:endParaRPr lang="en-US" sz="2800" dirty="0">
              <a:latin typeface="Helvetica" pitchFamily="2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dirty="0">
              <a:latin typeface="+mn-lt"/>
            </a:endParaRPr>
          </a:p>
        </p:txBody>
      </p:sp>
      <p:pic>
        <p:nvPicPr>
          <p:cNvPr id="4" name="Picture 15" descr="DO-IT">
            <a:extLst>
              <a:ext uri="{FF2B5EF4-FFF2-40B4-BE49-F238E27FC236}">
                <a16:creationId xmlns:a16="http://schemas.microsoft.com/office/drawing/2014/main" id="{A6E8E311-F863-FE40-8856-CB486AF3F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3733800"/>
            <a:ext cx="990600" cy="12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5C7657C-AEAF-F948-B12F-57A8CFED01BF}"/>
              </a:ext>
            </a:extLst>
          </p:cNvPr>
          <p:cNvSpPr/>
          <p:nvPr/>
        </p:nvSpPr>
        <p:spPr>
          <a:xfrm>
            <a:off x="6815137" y="5105400"/>
            <a:ext cx="236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dirty="0">
                <a:latin typeface="Helvetica" pitchFamily="2" charset="0"/>
              </a:rPr>
              <a:t>Disabilities</a:t>
            </a:r>
          </a:p>
          <a:p>
            <a:r>
              <a:rPr lang="en-US" sz="1800" b="0" dirty="0">
                <a:latin typeface="Helvetica" pitchFamily="2" charset="0"/>
              </a:rPr>
              <a:t>Opportunities</a:t>
            </a:r>
          </a:p>
          <a:p>
            <a:r>
              <a:rPr lang="en-US" sz="1800" b="0" dirty="0">
                <a:latin typeface="Helvetica" pitchFamily="2" charset="0"/>
              </a:rPr>
              <a:t>Internetworking</a:t>
            </a:r>
          </a:p>
          <a:p>
            <a:r>
              <a:rPr lang="en-US" sz="1800" b="0" dirty="0">
                <a:latin typeface="Helvetica" pitchFamily="2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78151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143000"/>
            <a:ext cx="4114800" cy="2133600"/>
          </a:xfrm>
        </p:spPr>
        <p:txBody>
          <a:bodyPr/>
          <a:lstStyle/>
          <a:p>
            <a:pPr algn="l"/>
            <a:br>
              <a:rPr lang="en-US">
                <a:solidFill>
                  <a:schemeClr val="accent2">
                    <a:lumMod val="25000"/>
                  </a:schemeClr>
                </a:solidFill>
                <a:latin typeface="Helvetica"/>
                <a:cs typeface="Helvetica"/>
              </a:rPr>
            </a:br>
            <a:r>
              <a:rPr lang="en-US">
                <a:solidFill>
                  <a:schemeClr val="accent2">
                    <a:lumMod val="25000"/>
                  </a:schemeClr>
                </a:solidFill>
                <a:cs typeface="Helvetica"/>
              </a:rPr>
              <a:t>“The Daily”</a:t>
            </a:r>
            <a:br>
              <a:rPr lang="en-US">
                <a:solidFill>
                  <a:schemeClr val="accent2">
                    <a:lumMod val="25000"/>
                  </a:schemeClr>
                </a:solidFill>
                <a:cs typeface="Helvetica"/>
              </a:rPr>
            </a:br>
            <a:r>
              <a:rPr lang="en-US">
                <a:solidFill>
                  <a:schemeClr val="accent2">
                    <a:lumMod val="25000"/>
                  </a:schemeClr>
                </a:solidFill>
                <a:cs typeface="Helvetica"/>
              </a:rPr>
              <a:t>UW</a:t>
            </a:r>
            <a:br>
              <a:rPr lang="en-US">
                <a:solidFill>
                  <a:schemeClr val="accent2">
                    <a:lumMod val="25000"/>
                  </a:schemeClr>
                </a:solidFill>
                <a:latin typeface="Helvetica"/>
                <a:cs typeface="Helvetica"/>
              </a:rPr>
            </a:br>
            <a:br>
              <a:rPr lang="en-US">
                <a:solidFill>
                  <a:schemeClr val="accent2">
                    <a:lumMod val="25000"/>
                  </a:schemeClr>
                </a:solidFill>
                <a:latin typeface="Helvetica"/>
                <a:cs typeface="Helvetica"/>
              </a:rPr>
            </a:br>
            <a:r>
              <a:rPr lang="en-US">
                <a:solidFill>
                  <a:schemeClr val="accent2">
                    <a:lumMod val="25000"/>
                  </a:schemeClr>
                </a:solidFill>
                <a:latin typeface="+mn-lt"/>
              </a:rPr>
              <a:t>1970</a:t>
            </a:r>
          </a:p>
        </p:txBody>
      </p:sp>
      <p:pic>
        <p:nvPicPr>
          <p:cNvPr id="4" name="Picture 3" descr="Newspaper clipping showing man in wheelchair with sign on back: &quot;Ramp the curbs. Get me off the street.&quot;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9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0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dually sloping wide ramp into buildi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000" y="1676400"/>
            <a:ext cx="3661566" cy="496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 descr="2 entrances next to each other - ramp and two steps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732" y="1676400"/>
            <a:ext cx="5166063" cy="4870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533400" y="609600"/>
            <a:ext cx="896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0">
                <a:solidFill>
                  <a:srgbClr val="7030A0"/>
                </a:solidFill>
                <a:latin typeface="Helvetica"/>
                <a:cs typeface="Helvetica"/>
              </a:rPr>
              <a:t>UD provides </a:t>
            </a:r>
            <a:r>
              <a:rPr lang="en-US" sz="4000" b="0">
                <a:solidFill>
                  <a:srgbClr val="FF0000"/>
                </a:solidFill>
                <a:latin typeface="Helvetica"/>
                <a:cs typeface="Helvetica"/>
              </a:rPr>
              <a:t>inclusive</a:t>
            </a:r>
            <a:r>
              <a:rPr lang="en-US" sz="4000" b="0">
                <a:solidFill>
                  <a:srgbClr val="000090"/>
                </a:solidFill>
                <a:latin typeface="Helvetica"/>
                <a:cs typeface="Helvetica"/>
              </a:rPr>
              <a:t> </a:t>
            </a:r>
            <a:r>
              <a:rPr lang="en-US" sz="4000" b="0">
                <a:solidFill>
                  <a:srgbClr val="7030A0"/>
                </a:solidFill>
                <a:latin typeface="Helvetica"/>
                <a:cs typeface="Helvetica"/>
              </a:rPr>
              <a:t>access</a:t>
            </a:r>
          </a:p>
          <a:p>
            <a:pPr>
              <a:defRPr/>
            </a:pPr>
            <a:endParaRPr lang="en-US" sz="3200">
              <a:solidFill>
                <a:schemeClr val="accent2"/>
              </a:solidFill>
            </a:endParaRPr>
          </a:p>
        </p:txBody>
      </p:sp>
      <p:sp>
        <p:nvSpPr>
          <p:cNvPr id="11673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34400" cy="762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endParaRPr lang="en-US" sz="4000">
              <a:solidFill>
                <a:schemeClr val="accent2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0" indent="0" algn="ctr">
              <a:buFontTx/>
              <a:buNone/>
              <a:defRPr/>
            </a:pPr>
            <a:endParaRPr lang="en-US" sz="4000">
              <a:solidFill>
                <a:schemeClr val="accent2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909638">
              <a:buFontTx/>
              <a:buNone/>
              <a:defRPr/>
            </a:pPr>
            <a:endParaRPr lang="en-US" i="1">
              <a:solidFill>
                <a:schemeClr val="tx1">
                  <a:lumMod val="95000"/>
                  <a:lumOff val="5000"/>
                </a:schemeClr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722BFB-4E70-8340-B52F-2AB9A1E2BD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435551" y="1590456"/>
            <a:ext cx="4556049" cy="32863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5094" y="533400"/>
            <a:ext cx="840395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Principles for UD for Learning (UDL)</a:t>
            </a:r>
          </a:p>
          <a:p>
            <a:endParaRPr lang="en-US" sz="2800" b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Offer:</a:t>
            </a:r>
          </a:p>
          <a:p>
            <a:endParaRPr lang="en-US" sz="3200" b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means of </a:t>
            </a:r>
            <a:br>
              <a:rPr lang="en-US" sz="320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representation </a:t>
            </a:r>
            <a:br>
              <a:rPr lang="en-US" sz="3200" b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means of </a:t>
            </a:r>
            <a:br>
              <a:rPr lang="en-US" sz="3200" b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  <a:br>
              <a:rPr lang="en-US" sz="3200" b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means of action &amp; expression </a:t>
            </a:r>
            <a:br>
              <a:rPr lang="en-US" sz="2800" b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0">
              <a:solidFill>
                <a:srgbClr val="002060"/>
              </a:solidFill>
              <a:latin typeface="Helvetica"/>
              <a:cs typeface="Helvetic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105962"/>
            <a:ext cx="7848600" cy="762000"/>
          </a:xfrm>
        </p:spPr>
        <p:txBody>
          <a:bodyPr/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cs typeface="Helvetica" charset="0"/>
              </a:rPr>
              <a:t>- 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for Applied Special Technology (CAST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cs typeface="Helvetica" charset="0"/>
              </a:rPr>
              <a:t>)</a:t>
            </a:r>
            <a:endParaRPr lang="en-US" altLang="ja-JP" sz="2800"/>
          </a:p>
        </p:txBody>
      </p:sp>
      <p:sp>
        <p:nvSpPr>
          <p:cNvPr id="5" name="TextBox 4"/>
          <p:cNvSpPr txBox="1"/>
          <p:nvPr/>
        </p:nvSpPr>
        <p:spPr>
          <a:xfrm>
            <a:off x="8303105" y="112879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5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DDCAF2-DF3E-5243-A1EA-8287A3668F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1757" y="690465"/>
            <a:ext cx="8184662" cy="67304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“When you plant lettuce,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298C2-725A-BA4E-B10C-E466111C32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1757" y="1791478"/>
            <a:ext cx="8184662" cy="433884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10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if it does not grow well, you don't blame the lettuce. You look for reasons it is not doing well.</a:t>
            </a:r>
          </a:p>
          <a:p>
            <a:pPr marL="0" indent="0">
              <a:buNone/>
            </a:pPr>
            <a:endParaRPr lang="en-US" sz="5100">
              <a:solidFill>
                <a:schemeClr val="accent4">
                  <a:lumMod val="10000"/>
                </a:schemeClr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510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It may need fertilizer, </a:t>
            </a:r>
            <a:br>
              <a:rPr lang="en-US" sz="510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</a:br>
            <a:r>
              <a:rPr lang="en-US" sz="510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or more water, </a:t>
            </a:r>
            <a:br>
              <a:rPr lang="en-US" sz="510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</a:br>
            <a:r>
              <a:rPr lang="en-US" sz="510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or less sun...”</a:t>
            </a:r>
          </a:p>
          <a:p>
            <a:pPr marL="0" indent="0">
              <a:buNone/>
            </a:pPr>
            <a:endParaRPr lang="en-US" sz="5100">
              <a:solidFill>
                <a:schemeClr val="accent4">
                  <a:lumMod val="10000"/>
                </a:schemeClr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510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-</a:t>
            </a:r>
            <a:r>
              <a:rPr lang="en-US" sz="5100" err="1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Thích</a:t>
            </a:r>
            <a:r>
              <a:rPr lang="en-US" sz="510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 </a:t>
            </a:r>
            <a:r>
              <a:rPr lang="en-US" sz="5100" err="1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Nhất</a:t>
            </a:r>
            <a:r>
              <a:rPr lang="en-US" sz="510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 </a:t>
            </a:r>
            <a:r>
              <a:rPr lang="en-US" sz="5100" err="1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Hạnh</a:t>
            </a:r>
            <a:r>
              <a:rPr lang="en-US" sz="510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, </a:t>
            </a:r>
          </a:p>
          <a:p>
            <a:pPr marL="0" indent="0">
              <a:buNone/>
            </a:pPr>
            <a:r>
              <a:rPr lang="en-US" sz="510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Vietnamese </a:t>
            </a:r>
            <a:br>
              <a:rPr lang="en-US" sz="510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</a:br>
            <a:r>
              <a:rPr lang="en-US" sz="510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Buddhist Monk</a:t>
            </a:r>
            <a:endParaRPr lang="en-US" sz="5100">
              <a:solidFill>
                <a:schemeClr val="accent4">
                  <a:lumMod val="10000"/>
                </a:schemeClr>
              </a:solidFill>
              <a:latin typeface="Helvetica" pitchFamily="2" charset="0"/>
              <a:ea typeface="ヒラギノ角ゴ Pro W3" charset="0"/>
              <a:cs typeface="ヒラギノ角ゴ Pro W3" charset="0"/>
            </a:endParaRPr>
          </a:p>
          <a:p>
            <a:pPr marL="0" indent="0">
              <a:buNone/>
            </a:pPr>
            <a:br>
              <a:rPr lang="en-US">
                <a:latin typeface="Helvetica" pitchFamily="2" charset="0"/>
              </a:rPr>
            </a:b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DC3F61-5D4C-DE41-867B-6A8FC6808F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633482"/>
            <a:ext cx="3352800" cy="322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68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72097" y="5723415"/>
            <a:ext cx="7790903" cy="762000"/>
          </a:xfrm>
        </p:spPr>
        <p:txBody>
          <a:bodyPr/>
          <a:lstStyle/>
          <a:p>
            <a:r>
              <a:rPr lang="en-US" sz="280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Web Accessibility Initiative (W3C)</a:t>
            </a:r>
            <a:endParaRPr lang="en-US" altLang="ja-JP" sz="280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51934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 Principles for UD of 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03105" y="112879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D927EF-926E-9645-8299-F78C1B9700FA}"/>
              </a:ext>
            </a:extLst>
          </p:cNvPr>
          <p:cNvSpPr txBox="1"/>
          <p:nvPr/>
        </p:nvSpPr>
        <p:spPr>
          <a:xfrm>
            <a:off x="972097" y="1419960"/>
            <a:ext cx="73887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>
                <a:solidFill>
                  <a:schemeClr val="accent4">
                    <a:lumMod val="10000"/>
                  </a:schemeClr>
                </a:solidFill>
              </a:rPr>
              <a:t>Underpinning of Web Content Accessibility Guidelines to ensure that digital tools/content is</a:t>
            </a:r>
          </a:p>
          <a:p>
            <a:endParaRPr lang="en-US" sz="3200" b="0">
              <a:solidFill>
                <a:schemeClr val="accent4">
                  <a:lumMod val="1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b="0">
                <a:solidFill>
                  <a:schemeClr val="accent4">
                    <a:lumMod val="10000"/>
                  </a:schemeClr>
                </a:solidFill>
              </a:rPr>
              <a:t>Perceivable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b="0">
                <a:solidFill>
                  <a:schemeClr val="accent4">
                    <a:lumMod val="10000"/>
                  </a:schemeClr>
                </a:solidFill>
              </a:rPr>
              <a:t>Operable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b="0">
                <a:solidFill>
                  <a:schemeClr val="accent4">
                    <a:lumMod val="10000"/>
                  </a:schemeClr>
                </a:solidFill>
              </a:rPr>
              <a:t>Understandable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b="0">
                <a:solidFill>
                  <a:schemeClr val="accent4">
                    <a:lumMod val="10000"/>
                  </a:schemeClr>
                </a:solidFill>
              </a:rPr>
              <a:t>Robust</a:t>
            </a:r>
          </a:p>
          <a:p>
            <a:endParaRPr lang="en-US" sz="3200" b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D3FFA4-C40E-B848-B4DE-A2ABDF0857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flipH="1">
            <a:off x="4818380" y="2784169"/>
            <a:ext cx="3944620" cy="274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1" y="4906308"/>
            <a:ext cx="8153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charset="2"/>
              <a:buChar char="§"/>
            </a:pPr>
            <a:r>
              <a:rPr lang="en-US" sz="3200">
                <a:solidFill>
                  <a:schemeClr val="accent4">
                    <a:lumMod val="10000"/>
                  </a:schemeClr>
                </a:solidFill>
                <a:latin typeface="+mn-lt"/>
              </a:rPr>
              <a:t>Issue</a:t>
            </a: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+mn-lt"/>
              </a:rPr>
              <a:t>: Could not press 2 keys at once</a:t>
            </a:r>
          </a:p>
          <a:p>
            <a:pPr marL="228600" indent="-228600">
              <a:buFont typeface="Wingdings" charset="2"/>
              <a:buChar char="§"/>
            </a:pPr>
            <a:r>
              <a:rPr lang="en-US" sz="3200">
                <a:solidFill>
                  <a:schemeClr val="accent4">
                    <a:lumMod val="10000"/>
                  </a:schemeClr>
                </a:solidFill>
                <a:latin typeface="+mn-lt"/>
              </a:rPr>
              <a:t>Solution</a:t>
            </a: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+mn-lt"/>
              </a:rPr>
              <a:t>: </a:t>
            </a:r>
            <a:r>
              <a:rPr lang="en-US" sz="3200">
                <a:solidFill>
                  <a:schemeClr val="accent4">
                    <a:lumMod val="10000"/>
                  </a:schemeClr>
                </a:solidFill>
                <a:latin typeface="+mn-lt"/>
              </a:rPr>
              <a:t>S</a:t>
            </a: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+mn-lt"/>
              </a:rPr>
              <a:t>witch box to lock shift, control, repeat keys</a:t>
            </a:r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33400"/>
            <a:ext cx="8458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>
                <a:solidFill>
                  <a:srgbClr val="7030A0"/>
                </a:solidFill>
                <a:latin typeface="Helvetica"/>
                <a:cs typeface="Helvetica"/>
              </a:rPr>
              <a:t>Rodney &amp; the Apple II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7024" y="2047397"/>
            <a:ext cx="381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charset="2"/>
              <a:buChar char="§"/>
            </a:pP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+mn-lt"/>
              </a:rPr>
              <a:t>6 years old, 1980</a:t>
            </a:r>
          </a:p>
          <a:p>
            <a:pPr marL="228600" indent="-228600">
              <a:buFont typeface="Wingdings" charset="2"/>
              <a:buChar char="§"/>
            </a:pP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+mn-lt"/>
              </a:rPr>
              <a:t>No use of hands </a:t>
            </a:r>
            <a:br>
              <a:rPr lang="en-US" sz="3200" b="0">
                <a:solidFill>
                  <a:schemeClr val="accent4">
                    <a:lumMod val="10000"/>
                  </a:schemeClr>
                </a:solidFill>
                <a:latin typeface="+mn-lt"/>
              </a:rPr>
            </a:b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+mn-lt"/>
              </a:rPr>
              <a:t>&amp; legs</a:t>
            </a:r>
          </a:p>
          <a:p>
            <a:pPr marL="228600" indent="-228600">
              <a:buFont typeface="Wingdings" charset="2"/>
              <a:buChar char="§"/>
            </a:pP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+mn-lt"/>
              </a:rPr>
              <a:t>Used mouth wand</a:t>
            </a:r>
          </a:p>
        </p:txBody>
      </p:sp>
      <p:pic>
        <p:nvPicPr>
          <p:cNvPr id="7" name="Picture 6" descr="young boy operating an Apple II computer using a mouth wan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6400"/>
            <a:ext cx="4858859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1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3C687-48A5-C643-A662-7003CA610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320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304800" y="2213596"/>
            <a:ext cx="47244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US" altLang="ja-JP" sz="3200" b="0">
                <a:solidFill>
                  <a:schemeClr val="accent4">
                    <a:lumMod val="10000"/>
                  </a:schemeClr>
                </a:solidFill>
                <a:latin typeface="Tahoma" charset="0"/>
                <a:ea typeface="Tahoma" charset="0"/>
                <a:cs typeface="Tahoma" charset="0"/>
              </a:rPr>
              <a:t>grammar/spell checkers</a:t>
            </a:r>
          </a:p>
          <a:p>
            <a:pPr marL="457200" indent="-457200">
              <a:buFont typeface="Wingdings" charset="2"/>
              <a:buChar char="§"/>
            </a:pPr>
            <a:r>
              <a:rPr lang="en-US" altLang="ja-JP" sz="3200" b="0">
                <a:solidFill>
                  <a:schemeClr val="accent4">
                    <a:lumMod val="10000"/>
                  </a:schemeClr>
                </a:solidFill>
                <a:latin typeface="Tahoma" charset="0"/>
                <a:ea typeface="Tahoma" charset="0"/>
                <a:cs typeface="Tahoma" charset="0"/>
              </a:rPr>
              <a:t>synthesized voice on communication device</a:t>
            </a:r>
          </a:p>
          <a:p>
            <a:pPr marL="457200" indent="-457200">
              <a:buFont typeface="Wingdings" charset="2"/>
              <a:buChar char="§"/>
            </a:pPr>
            <a:r>
              <a:rPr lang="en-US" altLang="ja-JP" sz="3200" b="0">
                <a:solidFill>
                  <a:schemeClr val="accent4">
                    <a:lumMod val="10000"/>
                  </a:schemeClr>
                </a:solidFill>
                <a:latin typeface="Tahoma" charset="0"/>
                <a:ea typeface="Tahoma" charset="0"/>
                <a:cs typeface="Tahoma" charset="0"/>
              </a:rPr>
              <a:t>touch screen</a:t>
            </a:r>
          </a:p>
          <a:p>
            <a:pPr marL="457200" indent="-457200">
              <a:buFont typeface="Wingdings" charset="2"/>
              <a:buChar char="§"/>
            </a:pPr>
            <a:r>
              <a:rPr lang="en-US" altLang="ja-JP" sz="3200" b="0">
                <a:solidFill>
                  <a:schemeClr val="accent4">
                    <a:lumMod val="10000"/>
                  </a:schemeClr>
                </a:solidFill>
                <a:latin typeface="Tahoma" charset="0"/>
                <a:ea typeface="Tahoma" charset="0"/>
                <a:cs typeface="Tahoma" charset="0"/>
              </a:rPr>
              <a:t>computer-based environmental control, phone access</a:t>
            </a:r>
          </a:p>
          <a:p>
            <a:endParaRPr lang="en-US" altLang="ja-JP" sz="3200" b="0" i="1">
              <a:solidFill>
                <a:schemeClr val="accent4"/>
              </a:solidFill>
            </a:endParaRPr>
          </a:p>
        </p:txBody>
      </p:sp>
      <p:pic>
        <p:nvPicPr>
          <p:cNvPr id="6" name="Picture 5" descr="Image of Anthony in wheelchair using communication devi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0"/>
            <a:ext cx="4294714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B0A1DF-F5F1-104F-8765-0B039D65E2BF}"/>
              </a:ext>
            </a:extLst>
          </p:cNvPr>
          <p:cNvSpPr/>
          <p:nvPr/>
        </p:nvSpPr>
        <p:spPr>
          <a:xfrm>
            <a:off x="533400" y="523847"/>
            <a:ext cx="46482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  <a:t>Anthony </a:t>
            </a:r>
            <a:br>
              <a:rPr lang="en-US" altLang="ja-JP" sz="320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US" altLang="ja-JP" sz="320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  <a:t>AT Specialist</a:t>
            </a:r>
            <a:br>
              <a:rPr lang="en-US" altLang="ja-JP" sz="320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US" altLang="ja-JP" sz="3200" err="1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  <a:t>Prentke</a:t>
            </a:r>
            <a:r>
              <a:rPr lang="en-US" altLang="ja-JP" sz="320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altLang="ja-JP" sz="3200" err="1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  <a:t>Romich</a:t>
            </a:r>
            <a:r>
              <a:rPr lang="en-US" altLang="ja-JP" sz="320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  <a:t> Co.</a:t>
            </a:r>
            <a:endParaRPr lang="en-US" sz="3200">
              <a:solidFill>
                <a:srgbClr val="7030A0"/>
              </a:solidFill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40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158269-3F95-3A49-A2E1-DD164D395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70" y="450274"/>
            <a:ext cx="7886700" cy="2099398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200" dirty="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  <a:t>Nicole</a:t>
            </a:r>
            <a:br>
              <a:rPr lang="en-US" sz="3200" dirty="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US" sz="3200" dirty="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  <a:t>BA, Computer Science</a:t>
            </a:r>
            <a:br>
              <a:rPr lang="en-US" sz="3200" dirty="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US" sz="3200" dirty="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  <a:t>Stanford</a:t>
            </a:r>
            <a:br>
              <a:rPr lang="en-US" sz="3200" dirty="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US" sz="3200" dirty="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  <a:t>Google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43400" y="3200400"/>
            <a:ext cx="422627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>
              <a:buFont typeface="Wingdings" charset="2"/>
              <a:buChar char="§"/>
            </a:pPr>
            <a:r>
              <a:rPr lang="en-US" altLang="ja-JP" sz="3200" b="0">
                <a:solidFill>
                  <a:schemeClr val="accent4">
                    <a:lumMod val="10000"/>
                  </a:schemeClr>
                </a:solidFill>
                <a:latin typeface="Tahoma" charset="0"/>
                <a:ea typeface="Tahoma" charset="0"/>
                <a:cs typeface="Tahoma" charset="0"/>
              </a:rPr>
              <a:t>speech output</a:t>
            </a:r>
          </a:p>
          <a:p>
            <a:pPr marL="457200" indent="-457200" algn="r">
              <a:buFont typeface="Wingdings" charset="2"/>
              <a:buChar char="§"/>
            </a:pPr>
            <a:r>
              <a:rPr lang="en-US" altLang="ja-JP" sz="3200" b="0">
                <a:solidFill>
                  <a:schemeClr val="accent4">
                    <a:lumMod val="10000"/>
                  </a:schemeClr>
                </a:solidFill>
                <a:latin typeface="Tahoma" charset="0"/>
                <a:ea typeface="Tahoma" charset="0"/>
                <a:cs typeface="Tahoma" charset="0"/>
              </a:rPr>
              <a:t>Braille translation software</a:t>
            </a:r>
          </a:p>
          <a:p>
            <a:pPr marL="457200" indent="-457200" algn="r">
              <a:buFont typeface="Wingdings" charset="2"/>
              <a:buChar char="§"/>
            </a:pPr>
            <a:r>
              <a:rPr lang="en-US" altLang="ja-JP" sz="3200" b="0">
                <a:solidFill>
                  <a:schemeClr val="accent4">
                    <a:lumMod val="10000"/>
                  </a:schemeClr>
                </a:solidFill>
                <a:latin typeface="Tahoma" charset="0"/>
                <a:ea typeface="Tahoma" charset="0"/>
                <a:cs typeface="Tahoma" charset="0"/>
              </a:rPr>
              <a:t>Braille display &amp; printer</a:t>
            </a:r>
          </a:p>
          <a:p>
            <a:endParaRPr lang="en-US"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5" name="Picture 5" descr="Nicole phot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95400" y="0"/>
            <a:ext cx="5334000" cy="700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56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3EF698-7BDE-0F41-B635-9C0B384A5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3867150" cy="2213841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ja-JP" sz="3600" dirty="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  <a:t>Jessie</a:t>
            </a:r>
            <a:br>
              <a:rPr lang="en-US" altLang="ja-JP" sz="3600" dirty="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US" altLang="ja-JP" sz="3600" dirty="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  <a:t>BA, Informatics, UW</a:t>
            </a:r>
            <a:br>
              <a:rPr lang="en-US" altLang="ja-JP" sz="3200" dirty="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US" altLang="ja-JP" sz="3200" dirty="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  <a:t>Manager Web Services</a:t>
            </a:r>
            <a:br>
              <a:rPr lang="en-US" altLang="ja-JP" sz="3200" dirty="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US" altLang="ja-JP" sz="3600" dirty="0" err="1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  <a:t>Amazon.com</a:t>
            </a:r>
            <a:endParaRPr lang="en-US" sz="3600" dirty="0">
              <a:solidFill>
                <a:srgbClr val="7030A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28650" y="2715491"/>
            <a:ext cx="423429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US" altLang="ja-JP" sz="3200" b="0">
                <a:solidFill>
                  <a:schemeClr val="accent4">
                    <a:lumMod val="10000"/>
                  </a:schemeClr>
                </a:solidFill>
                <a:latin typeface="Tahoma" charset="0"/>
                <a:ea typeface="Tahoma" charset="0"/>
                <a:cs typeface="Tahoma" charset="0"/>
              </a:rPr>
              <a:t>speech output</a:t>
            </a:r>
          </a:p>
          <a:p>
            <a:pPr marL="457200" indent="-457200">
              <a:buFont typeface="Wingdings" charset="2"/>
              <a:buChar char="§"/>
            </a:pPr>
            <a:r>
              <a:rPr lang="en-US" altLang="ja-JP" sz="3200" b="0">
                <a:solidFill>
                  <a:schemeClr val="accent4">
                    <a:lumMod val="10000"/>
                  </a:schemeClr>
                </a:solidFill>
                <a:latin typeface="Tahoma" charset="0"/>
                <a:ea typeface="Tahoma" charset="0"/>
                <a:cs typeface="Tahoma" charset="0"/>
              </a:rPr>
              <a:t>speech input</a:t>
            </a:r>
          </a:p>
          <a:p>
            <a:pPr marL="457200" indent="-457200">
              <a:buFont typeface="Wingdings" charset="2"/>
              <a:buChar char="§"/>
            </a:pPr>
            <a:r>
              <a:rPr lang="en-US" altLang="ja-JP" sz="3200" b="0">
                <a:solidFill>
                  <a:schemeClr val="accent4">
                    <a:lumMod val="10000"/>
                  </a:schemeClr>
                </a:solidFill>
                <a:latin typeface="Tahoma" charset="0"/>
                <a:ea typeface="Tahoma" charset="0"/>
                <a:cs typeface="Tahoma" charset="0"/>
              </a:rPr>
              <a:t>grammar/spell checkers</a:t>
            </a:r>
          </a:p>
        </p:txBody>
      </p:sp>
      <p:pic>
        <p:nvPicPr>
          <p:cNvPr id="2" name="Picture 1" descr="Jesse photo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3600" y="0"/>
            <a:ext cx="4470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3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0500" y="1224015"/>
          <a:ext cx="8686800" cy="5588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3200" b="0" i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Assistive Technology: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i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Therefore: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686">
                <a:tc>
                  <a:txBody>
                    <a:bodyPr/>
                    <a:lstStyle/>
                    <a:p>
                      <a:r>
                        <a:rPr lang="en-US" sz="2800" b="0" i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elvetica" pitchFamily="2" charset="0"/>
                          <a:cs typeface="Helvitica"/>
                        </a:rPr>
                        <a:t>May emulate the keyboard, but not the mouse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elvetica" pitchFamily="2" charset="0"/>
                          <a:cs typeface="Helvitica"/>
                        </a:rPr>
                        <a:t>Design web, software to operate with keyboard alone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686">
                <a:tc>
                  <a:txBody>
                    <a:bodyPr/>
                    <a:lstStyle/>
                    <a:p>
                      <a:r>
                        <a:rPr lang="en-US" sz="2800" b="0" i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elvetica" pitchFamily="2" charset="0"/>
                          <a:cs typeface="Helvitica"/>
                        </a:rPr>
                        <a:t>Cannot read content presented in images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elvetica" pitchFamily="2" charset="0"/>
                          <a:cs typeface="Helvitica"/>
                        </a:rPr>
                        <a:t>Provide alternative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686">
                <a:tc>
                  <a:txBody>
                    <a:bodyPr/>
                    <a:lstStyle/>
                    <a:p>
                      <a:r>
                        <a:rPr lang="en-US" sz="2800" b="0" i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elvetica" pitchFamily="2" charset="0"/>
                          <a:cs typeface="Helvitica"/>
                        </a:rPr>
                        <a:t>Can tab</a:t>
                      </a:r>
                      <a:r>
                        <a:rPr lang="en-US" sz="2800" b="0" i="0" baseline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elvetica" pitchFamily="2" charset="0"/>
                          <a:cs typeface="Helvitica"/>
                        </a:rPr>
                        <a:t> from link to link</a:t>
                      </a:r>
                      <a:endParaRPr lang="en-US" sz="2800" b="0" i="0">
                        <a:solidFill>
                          <a:schemeClr val="accent4">
                            <a:lumMod val="10000"/>
                          </a:schemeClr>
                        </a:solidFill>
                        <a:latin typeface="Helvetica" pitchFamily="2" charset="0"/>
                        <a:cs typeface="Helvi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elvetica" pitchFamily="2" charset="0"/>
                          <a:cs typeface="Helvitica"/>
                        </a:rPr>
                        <a:t>Make links descriptive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6686">
                <a:tc>
                  <a:txBody>
                    <a:bodyPr/>
                    <a:lstStyle/>
                    <a:p>
                      <a:r>
                        <a:rPr lang="en-US" sz="2800" b="0" i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elvetica" pitchFamily="2" charset="0"/>
                          <a:cs typeface="Helvitica"/>
                        </a:rPr>
                        <a:t>Can skip from heading to heading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elvetica" pitchFamily="2" charset="0"/>
                          <a:cs typeface="Helvitica"/>
                        </a:rPr>
                        <a:t>Structure</a:t>
                      </a:r>
                      <a:r>
                        <a:rPr lang="en-US" sz="2800" b="0" i="0" baseline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elvetica" pitchFamily="2" charset="0"/>
                          <a:cs typeface="Helvitica"/>
                        </a:rPr>
                        <a:t> with hierarchical headings</a:t>
                      </a:r>
                      <a:endParaRPr lang="en-US" sz="2800" b="0" i="0">
                        <a:solidFill>
                          <a:schemeClr val="accent4">
                            <a:lumMod val="10000"/>
                          </a:schemeClr>
                        </a:solidFill>
                        <a:latin typeface="Helvetica" pitchFamily="2" charset="0"/>
                        <a:cs typeface="Helvitic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6686">
                <a:tc>
                  <a:txBody>
                    <a:bodyPr/>
                    <a:lstStyle/>
                    <a:p>
                      <a:r>
                        <a:rPr lang="en-US" sz="2800" b="0" i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elvetica" pitchFamily="2" charset="0"/>
                          <a:cs typeface="Helvitica"/>
                        </a:rPr>
                        <a:t>Cannot accurately</a:t>
                      </a:r>
                      <a:r>
                        <a:rPr lang="en-US" sz="2800" b="0" i="0" baseline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elvetica" pitchFamily="2" charset="0"/>
                          <a:cs typeface="Helvitica"/>
                        </a:rPr>
                        <a:t> transcribe audio</a:t>
                      </a:r>
                      <a:endParaRPr lang="en-US" sz="2800" b="0" i="0">
                        <a:solidFill>
                          <a:schemeClr val="accent4">
                            <a:lumMod val="10000"/>
                          </a:schemeClr>
                        </a:solidFill>
                        <a:latin typeface="Helvetica" pitchFamily="2" charset="0"/>
                        <a:cs typeface="Helvi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elvetica" pitchFamily="2" charset="0"/>
                          <a:cs typeface="Helvitica"/>
                        </a:rPr>
                        <a:t>Caption video, transcribe audio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1224015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0">
              <a:solidFill>
                <a:srgbClr val="000090"/>
              </a:solidFill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" y="23686"/>
            <a:ext cx="8496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Accessibility practices that are informed by </a:t>
            </a:r>
            <a:r>
              <a:rPr lang="en-US" sz="3600">
                <a:solidFill>
                  <a:srgbClr val="FF0000"/>
                </a:solidFill>
              </a:rPr>
              <a:t>limitations</a:t>
            </a:r>
            <a:r>
              <a:rPr lang="en-US" sz="3600"/>
              <a:t> of assistive technology </a:t>
            </a:r>
            <a:endParaRPr lang="en-US" sz="3600" b="1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72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" y="1600201"/>
            <a:ext cx="8398315" cy="4152022"/>
          </a:xfrm>
        </p:spPr>
        <p:txBody>
          <a:bodyPr/>
          <a:lstStyle/>
          <a:p>
            <a:pPr marL="415925" indent="-415925">
              <a:spcBef>
                <a:spcPts val="800"/>
              </a:spcBef>
              <a:buSzPct val="90000"/>
              <a:buFont typeface="Wingdings" charset="2"/>
              <a:buChar char="§"/>
            </a:pPr>
            <a:r>
              <a:rPr lang="en-US" altLang="ja-JP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Tahoma" charset="0"/>
                <a:cs typeface="Tahoma" charset="0"/>
              </a:rPr>
              <a:t>When we are working with faculty, staff, institutions, technology companies, we promote</a:t>
            </a:r>
            <a:br>
              <a:rPr lang="en-US" altLang="ja-JP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Tahoma" charset="0"/>
                <a:cs typeface="Tahoma" charset="0"/>
              </a:rPr>
            </a:br>
            <a:r>
              <a:rPr lang="en-US" altLang="ja-JP" sz="3200" dirty="0">
                <a:solidFill>
                  <a:srgbClr val="FF0000"/>
                </a:solidFill>
                <a:latin typeface="Helvetica" pitchFamily="2" charset="0"/>
                <a:ea typeface="Tahoma" charset="0"/>
                <a:cs typeface="Tahoma" charset="0"/>
              </a:rPr>
              <a:t>UNIVERSAL DESIGN (UD)</a:t>
            </a:r>
          </a:p>
          <a:p>
            <a:pPr marL="415925" lvl="1" indent="-415925">
              <a:spcBef>
                <a:spcPts val="800"/>
              </a:spcBef>
              <a:buSzPct val="90000"/>
            </a:pPr>
            <a:endParaRPr lang="en-US" altLang="ja-JP" sz="3200" dirty="0">
              <a:solidFill>
                <a:srgbClr val="FF0000"/>
              </a:solidFill>
              <a:latin typeface="Helvetica" pitchFamily="2" charset="0"/>
              <a:ea typeface="Tahoma" charset="0"/>
              <a:cs typeface="Tahoma" charset="0"/>
            </a:endParaRPr>
          </a:p>
          <a:p>
            <a:pPr marL="415925" indent="-415925">
              <a:spcBef>
                <a:spcPts val="800"/>
              </a:spcBef>
              <a:buSzPct val="90000"/>
              <a:buFont typeface="Wingdings" charset="2"/>
              <a:buChar char="§"/>
            </a:pPr>
            <a:r>
              <a:rPr lang="en-US" altLang="ja-JP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Tahoma" charset="0"/>
                <a:cs typeface="Tahoma" charset="0"/>
              </a:rPr>
              <a:t>When we are working with students, we promote</a:t>
            </a:r>
            <a:br>
              <a:rPr lang="en-US" altLang="ja-JP" sz="3200" dirty="0">
                <a:latin typeface="Helvetica" pitchFamily="2" charset="0"/>
                <a:ea typeface="Tahoma" charset="0"/>
                <a:cs typeface="Tahoma" charset="0"/>
              </a:rPr>
            </a:br>
            <a:r>
              <a:rPr lang="en-US" altLang="ja-JP" sz="3200" dirty="0">
                <a:solidFill>
                  <a:srgbClr val="FF0F1B"/>
                </a:solidFill>
                <a:latin typeface="Helvetica" pitchFamily="2" charset="0"/>
                <a:ea typeface="Tahoma" charset="0"/>
                <a:cs typeface="Tahoma" charset="0"/>
              </a:rPr>
              <a:t>SELF DETERMINATION</a:t>
            </a:r>
          </a:p>
          <a:p>
            <a:pPr marL="635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3200" dirty="0">
              <a:solidFill>
                <a:schemeClr val="accent4">
                  <a:lumMod val="1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29600" cy="757874"/>
          </a:xfr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ja-JP" sz="4000" dirty="0">
                <a:solidFill>
                  <a:srgbClr val="7030A0"/>
                </a:solidFill>
                <a:latin typeface="Helvetica" pitchFamily="2" charset="0"/>
                <a:ea typeface="Tahoma" charset="0"/>
                <a:cs typeface="Tahoma" charset="0"/>
              </a:rPr>
              <a:t>Basic approaches</a:t>
            </a:r>
            <a:endParaRPr lang="en-US" sz="4000" dirty="0">
              <a:solidFill>
                <a:srgbClr val="7030A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21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924800" cy="1371600"/>
          </a:xfrm>
        </p:spPr>
        <p:txBody>
          <a:bodyPr/>
          <a:lstStyle/>
          <a:p>
            <a:pPr algn="l"/>
            <a:r>
              <a:rPr lang="en-US" altLang="ja-JP" sz="40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 of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4419600" cy="46870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</a:pPr>
            <a:r>
              <a:rPr lang="en-US" altLang="ja-JP" sz="360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builds in </a:t>
            </a:r>
            <a:br>
              <a:rPr lang="en-US" altLang="ja-JP" sz="360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360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 </a:t>
            </a:r>
            <a:br>
              <a:rPr lang="en-US" altLang="ja-JP" sz="360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360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</a:p>
          <a:p>
            <a:pPr marL="279400" indent="-279400" eaLnBrk="1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endParaRPr lang="en-US" altLang="ja-JP" sz="3200">
              <a:solidFill>
                <a:schemeClr val="accent4">
                  <a:lumMod val="10000"/>
                </a:schemeClr>
              </a:solidFill>
              <a:latin typeface="Helvetica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4114800"/>
            <a:ext cx="3962400" cy="19812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ja-JP" sz="360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ensures compatibility with assistive technology</a:t>
            </a:r>
          </a:p>
          <a:p>
            <a:endParaRPr lang="en-US"/>
          </a:p>
        </p:txBody>
      </p:sp>
      <p:pic>
        <p:nvPicPr>
          <p:cNvPr id="6" name="Picture 5" descr="iphone with white text on black scree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881" r="-26700"/>
          <a:stretch/>
        </p:blipFill>
        <p:spPr>
          <a:xfrm>
            <a:off x="4876800" y="-228600"/>
            <a:ext cx="7814338" cy="3886200"/>
          </a:xfrm>
          <a:prstGeom prst="rect">
            <a:avLst/>
          </a:prstGeom>
        </p:spPr>
      </p:pic>
      <p:pic>
        <p:nvPicPr>
          <p:cNvPr id="8" name="Picture 7" descr="iphone with enlarged image on scree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536"/>
          <a:stretch/>
        </p:blipFill>
        <p:spPr>
          <a:xfrm>
            <a:off x="0" y="3255169"/>
            <a:ext cx="4203699" cy="360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7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59305" y="624732"/>
            <a:ext cx="8184662" cy="99199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online course at UW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14146" y="1616730"/>
            <a:ext cx="8729853" cy="4513596"/>
          </a:xfrm>
        </p:spPr>
        <p:txBody>
          <a:bodyPr/>
          <a:lstStyle/>
          <a:p>
            <a:pPr lvl="0">
              <a:buFont typeface="Wingdings" pitchFamily="2" charset="2"/>
              <a:buChar char="§"/>
            </a:pPr>
            <a:r>
              <a:rPr lang="en-US" sz="3000" b="1">
                <a:solidFill>
                  <a:schemeClr val="accent4">
                    <a:lumMod val="10000"/>
                  </a:schemeClr>
                </a:solidFill>
              </a:rPr>
              <a:t>Year</a:t>
            </a:r>
            <a:r>
              <a:rPr lang="en-US" sz="3000">
                <a:solidFill>
                  <a:schemeClr val="accent4">
                    <a:lumMod val="10000"/>
                  </a:schemeClr>
                </a:solidFill>
              </a:rPr>
              <a:t>: </a:t>
            </a:r>
            <a:r>
              <a:rPr lang="en-US" sz="3000" i="1">
                <a:solidFill>
                  <a:schemeClr val="accent4">
                    <a:lumMod val="10000"/>
                  </a:schemeClr>
                </a:solidFill>
              </a:rPr>
              <a:t>1995</a:t>
            </a:r>
          </a:p>
          <a:p>
            <a:pPr lvl="0">
              <a:buFont typeface="Wingdings" pitchFamily="2" charset="2"/>
              <a:buChar char="§"/>
            </a:pPr>
            <a:r>
              <a:rPr lang="en-US" sz="3000" b="1">
                <a:solidFill>
                  <a:schemeClr val="accent4">
                    <a:lumMod val="10000"/>
                  </a:schemeClr>
                </a:solidFill>
              </a:rPr>
              <a:t>Instructors</a:t>
            </a:r>
            <a:r>
              <a:rPr lang="en-US" sz="3000">
                <a:solidFill>
                  <a:schemeClr val="accent4">
                    <a:lumMod val="10000"/>
                  </a:schemeClr>
                </a:solidFill>
              </a:rPr>
              <a:t>: </a:t>
            </a:r>
            <a:r>
              <a:rPr lang="en-US" sz="3000" i="1">
                <a:solidFill>
                  <a:schemeClr val="accent4">
                    <a:lumMod val="10000"/>
                  </a:schemeClr>
                </a:solidFill>
              </a:rPr>
              <a:t>Me &amp; Dr. Norm Coombs</a:t>
            </a:r>
          </a:p>
          <a:p>
            <a:pPr lvl="0">
              <a:buFont typeface="Wingdings" pitchFamily="2" charset="2"/>
              <a:buChar char="§"/>
            </a:pPr>
            <a:r>
              <a:rPr lang="en-US" sz="3000" b="1">
                <a:solidFill>
                  <a:schemeClr val="accent4">
                    <a:lumMod val="10000"/>
                  </a:schemeClr>
                </a:solidFill>
              </a:rPr>
              <a:t>Title</a:t>
            </a:r>
            <a:r>
              <a:rPr lang="en-US" sz="3000">
                <a:solidFill>
                  <a:schemeClr val="accent4">
                    <a:lumMod val="10000"/>
                  </a:schemeClr>
                </a:solidFill>
              </a:rPr>
              <a:t>: </a:t>
            </a:r>
            <a:r>
              <a:rPr lang="en-US" sz="3000" i="1">
                <a:solidFill>
                  <a:schemeClr val="accent4">
                    <a:lumMod val="10000"/>
                  </a:schemeClr>
                </a:solidFill>
              </a:rPr>
              <a:t>Adaptive Tech. for People with Disabilities</a:t>
            </a:r>
          </a:p>
          <a:p>
            <a:pPr lvl="0">
              <a:buFont typeface="Wingdings" pitchFamily="2" charset="2"/>
              <a:buChar char="§"/>
            </a:pPr>
            <a:r>
              <a:rPr lang="en-US" sz="3000" b="1">
                <a:solidFill>
                  <a:schemeClr val="accent4">
                    <a:lumMod val="10000"/>
                  </a:schemeClr>
                </a:solidFill>
              </a:rPr>
              <a:t>Technology</a:t>
            </a:r>
            <a:r>
              <a:rPr lang="en-US" sz="3000">
                <a:solidFill>
                  <a:schemeClr val="accent4">
                    <a:lumMod val="10000"/>
                  </a:schemeClr>
                </a:solidFill>
              </a:rPr>
              <a:t>: </a:t>
            </a:r>
            <a:r>
              <a:rPr lang="en-US" sz="3000" i="1">
                <a:solidFill>
                  <a:schemeClr val="accent4">
                    <a:lumMod val="10000"/>
                  </a:schemeClr>
                </a:solidFill>
              </a:rPr>
              <a:t>Email, discussion list, Gopher server, telnet, file transfer protocol</a:t>
            </a:r>
          </a:p>
          <a:p>
            <a:pPr lvl="0">
              <a:buFont typeface="Wingdings" pitchFamily="2" charset="2"/>
              <a:buChar char="§"/>
            </a:pPr>
            <a:r>
              <a:rPr lang="en-US" sz="3000" b="1">
                <a:solidFill>
                  <a:schemeClr val="accent4">
                    <a:lumMod val="10000"/>
                  </a:schemeClr>
                </a:solidFill>
              </a:rPr>
              <a:t>Online materials</a:t>
            </a:r>
            <a:r>
              <a:rPr lang="en-US" sz="3000">
                <a:solidFill>
                  <a:schemeClr val="accent4">
                    <a:lumMod val="10000"/>
                  </a:schemeClr>
                </a:solidFill>
              </a:rPr>
              <a:t>: </a:t>
            </a:r>
            <a:r>
              <a:rPr lang="en-US" sz="3000" i="1">
                <a:solidFill>
                  <a:schemeClr val="accent4">
                    <a:lumMod val="10000"/>
                  </a:schemeClr>
                </a:solidFill>
              </a:rPr>
              <a:t>In text format</a:t>
            </a:r>
          </a:p>
          <a:p>
            <a:pPr lvl="0">
              <a:buFont typeface="Wingdings" pitchFamily="2" charset="2"/>
              <a:buChar char="§"/>
            </a:pPr>
            <a:r>
              <a:rPr lang="en-US" sz="3000" b="1">
                <a:solidFill>
                  <a:schemeClr val="accent4">
                    <a:lumMod val="10000"/>
                  </a:schemeClr>
                </a:solidFill>
              </a:rPr>
              <a:t>Postal mailed materials</a:t>
            </a:r>
            <a:r>
              <a:rPr lang="en-US" sz="3000">
                <a:solidFill>
                  <a:schemeClr val="accent4">
                    <a:lumMod val="10000"/>
                  </a:schemeClr>
                </a:solidFill>
              </a:rPr>
              <a:t>: </a:t>
            </a:r>
            <a:r>
              <a:rPr lang="en-US" sz="3000" i="1">
                <a:solidFill>
                  <a:schemeClr val="accent4">
                    <a:lumMod val="10000"/>
                  </a:schemeClr>
                </a:solidFill>
              </a:rPr>
              <a:t>Publications, captioned &amp; audio described VHS videos</a:t>
            </a:r>
          </a:p>
        </p:txBody>
      </p:sp>
    </p:spTree>
    <p:extLst>
      <p:ext uri="{BB962C8B-B14F-4D97-AF65-F5344CB8AC3E}">
        <p14:creationId xmlns:p14="http://schemas.microsoft.com/office/powerpoint/2010/main" val="247254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8DA68A-A93C-DB4B-97C9-4EB4B987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">
                <a:solidFill>
                  <a:schemeClr val="bg1"/>
                </a:solidFill>
              </a:rPr>
              <a:t>20 tips for teaching an accessible online course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3760" y="4343400"/>
            <a:ext cx="82702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/>
            <a:r>
              <a:rPr lang="en-US" sz="3200" b="0" err="1">
                <a:solidFill>
                  <a:schemeClr val="accent4">
                    <a:lumMod val="10000"/>
                  </a:schemeClr>
                </a:solidFill>
                <a:latin typeface="Tahoma" charset="0"/>
                <a:ea typeface="Tahoma" charset="0"/>
                <a:cs typeface="Tahoma" charset="0"/>
              </a:rPr>
              <a:t>uw.edu</a:t>
            </a: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Tahoma" charset="0"/>
                <a:ea typeface="Tahoma" charset="0"/>
                <a:cs typeface="Tahoma" charset="0"/>
              </a:rPr>
              <a:t>/</a:t>
            </a:r>
            <a:r>
              <a:rPr lang="en-US" sz="3200" b="0" err="1">
                <a:solidFill>
                  <a:schemeClr val="accent4">
                    <a:lumMod val="10000"/>
                  </a:schemeClr>
                </a:solidFill>
                <a:latin typeface="Tahoma" charset="0"/>
                <a:ea typeface="Tahoma" charset="0"/>
                <a:cs typeface="Tahoma" charset="0"/>
              </a:rPr>
              <a:t>doit</a:t>
            </a: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Tahoma" charset="0"/>
                <a:ea typeface="Tahoma" charset="0"/>
                <a:cs typeface="Tahoma" charset="0"/>
              </a:rPr>
              <a:t>/20-tips-teaching-accessible-online-course</a:t>
            </a:r>
          </a:p>
          <a:p>
            <a:endParaRPr lang="en-US"/>
          </a:p>
        </p:txBody>
      </p:sp>
      <p:pic>
        <p:nvPicPr>
          <p:cNvPr id="8" name="Picture 7" descr="20 Tips publicationp.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457200"/>
            <a:ext cx="9144000" cy="312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1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88038" y="609600"/>
            <a:ext cx="8262861" cy="816996"/>
          </a:xfrm>
        </p:spPr>
        <p:txBody>
          <a:bodyPr>
            <a:noAutofit/>
          </a:bodyPr>
          <a:lstStyle/>
          <a:p>
            <a:pPr marL="0" lvl="4"/>
            <a:r>
              <a:rPr lang="en-US" sz="36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Websites, documents, images, videos: </a:t>
            </a:r>
            <a:endParaRPr lang="en-US" altLang="ja-JP" sz="36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88038" y="1426596"/>
            <a:ext cx="8262862" cy="4157880"/>
          </a:xfrm>
        </p:spPr>
        <p:txBody>
          <a:bodyPr/>
          <a:lstStyle/>
          <a:p>
            <a:pPr marL="44450" lvl="2" indent="0">
              <a:buNone/>
            </a:pPr>
            <a:endParaRPr lang="en-US" sz="3200">
              <a:solidFill>
                <a:schemeClr val="accent4">
                  <a:lumMod val="10000"/>
                </a:schemeClr>
              </a:solidFill>
            </a:endParaRPr>
          </a:p>
          <a:p>
            <a:pPr marL="44450" lvl="2" indent="0">
              <a:buNone/>
            </a:pPr>
            <a:endParaRPr lang="en-US" sz="120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8039" y="1864524"/>
            <a:ext cx="788467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b="0">
                <a:solidFill>
                  <a:schemeClr val="accent4">
                    <a:lumMod val="10000"/>
                  </a:schemeClr>
                </a:solidFill>
                <a:latin typeface="Helvetica"/>
                <a:cs typeface="Helvetica"/>
              </a:rPr>
              <a:t>Structured headings </a:t>
            </a:r>
          </a:p>
          <a:p>
            <a:pPr marL="514350" lvl="0" indent="-5143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b="0">
                <a:solidFill>
                  <a:schemeClr val="accent4">
                    <a:lumMod val="10000"/>
                  </a:schemeClr>
                </a:solidFill>
                <a:latin typeface="Helvetica"/>
                <a:cs typeface="Helvetica"/>
              </a:rPr>
              <a:t>Descriptive wording for hyperlinks</a:t>
            </a:r>
          </a:p>
          <a:p>
            <a:pPr marL="514350" lvl="0" indent="-5143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b="0">
                <a:solidFill>
                  <a:schemeClr val="accent4">
                    <a:lumMod val="10000"/>
                  </a:schemeClr>
                </a:solidFill>
                <a:latin typeface="Helvetica"/>
                <a:cs typeface="Helvetica"/>
              </a:rPr>
              <a:t>PDFs avoided; no scanned images Text descriptions of content in images</a:t>
            </a:r>
          </a:p>
          <a:p>
            <a:pPr marL="514350" indent="-5143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b="0">
                <a:solidFill>
                  <a:schemeClr val="accent4">
                    <a:lumMod val="10000"/>
                  </a:schemeClr>
                </a:solidFill>
                <a:latin typeface="Helvetica"/>
                <a:cs typeface="Helvetica"/>
              </a:rPr>
              <a:t>Large, bold fonts, uncluttered pages, plain backgrounds</a:t>
            </a:r>
          </a:p>
          <a:p>
            <a:pPr marL="514350" lvl="0" indent="-5143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b="0">
                <a:solidFill>
                  <a:schemeClr val="accent4">
                    <a:lumMod val="10000"/>
                  </a:schemeClr>
                </a:solidFill>
                <a:latin typeface="Helvetica"/>
                <a:cs typeface="Helvetica"/>
              </a:rPr>
              <a:t>Content &amp; navigation accessible using keyboard alone </a:t>
            </a:r>
          </a:p>
          <a:p>
            <a:pPr marL="514350" lvl="0" indent="-5143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b="0">
                <a:solidFill>
                  <a:schemeClr val="accent4">
                    <a:lumMod val="10000"/>
                  </a:schemeClr>
                </a:solidFill>
                <a:latin typeface="Helvetica"/>
                <a:cs typeface="Helvetica"/>
              </a:rPr>
              <a:t>Videos captioned; audio transcribed</a:t>
            </a:r>
          </a:p>
          <a:p>
            <a:pPr marL="514350" lvl="0" indent="-514350">
              <a:spcAft>
                <a:spcPts val="1000"/>
              </a:spcAft>
              <a:buFont typeface="+mj-lt"/>
              <a:buAutoNum type="arabicPeriod"/>
            </a:pPr>
            <a:endParaRPr lang="en-US" sz="3200" b="0">
              <a:solidFill>
                <a:schemeClr val="accent4">
                  <a:lumMod val="1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6945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92386" y="666355"/>
            <a:ext cx="8357552" cy="991998"/>
          </a:xfrm>
        </p:spPr>
        <p:txBody>
          <a:bodyPr>
            <a:normAutofit/>
          </a:bodyPr>
          <a:lstStyle/>
          <a:p>
            <a:pPr marL="0" lvl="4"/>
            <a:r>
              <a:rPr lang="en-US" sz="40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Instructional methods: </a:t>
            </a:r>
            <a:endParaRPr lang="en-US" altLang="ja-JP" sz="40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98867" y="1190476"/>
            <a:ext cx="8451071" cy="4533460"/>
          </a:xfrm>
        </p:spPr>
        <p:txBody>
          <a:bodyPr/>
          <a:lstStyle/>
          <a:p>
            <a:pPr marL="44450" lvl="2" indent="0">
              <a:spcBef>
                <a:spcPts val="0"/>
              </a:spcBef>
              <a:spcAft>
                <a:spcPts val="1000"/>
              </a:spcAft>
              <a:buNone/>
            </a:pPr>
            <a:endParaRPr lang="en-US" sz="3200">
              <a:solidFill>
                <a:schemeClr val="accent4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800">
                <a:solidFill>
                  <a:schemeClr val="accent4">
                    <a:lumMod val="10000"/>
                  </a:schemeClr>
                </a:solidFill>
                <a:latin typeface="Helvetica"/>
                <a:cs typeface="Helvetica"/>
              </a:rPr>
              <a:t>Address wide range of tech skills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800">
                <a:solidFill>
                  <a:schemeClr val="accent4">
                    <a:lumMod val="10000"/>
                  </a:schemeClr>
                </a:solidFill>
                <a:latin typeface="Helvetica"/>
                <a:cs typeface="Helvetica"/>
              </a:rPr>
              <a:t>Content presented in multiple ways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800">
                <a:solidFill>
                  <a:schemeClr val="accent4">
                    <a:lumMod val="10000"/>
                  </a:schemeClr>
                </a:solidFill>
                <a:latin typeface="Helvetica"/>
                <a:cs typeface="Helvetica"/>
              </a:rPr>
              <a:t>Acronyms/jargon spelled out/defined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800">
                <a:solidFill>
                  <a:schemeClr val="accent4">
                    <a:lumMod val="10000"/>
                  </a:schemeClr>
                </a:solidFill>
                <a:latin typeface="Helvetica"/>
                <a:cs typeface="Helvetica"/>
              </a:rPr>
              <a:t>Instructions &amp; expectations clear</a:t>
            </a:r>
          </a:p>
          <a:p>
            <a:pPr>
              <a:buFont typeface="Wingdings" pitchFamily="2" charset="2"/>
              <a:buChar char="§"/>
            </a:pPr>
            <a:r>
              <a:rPr lang="en-US" sz="2800">
                <a:solidFill>
                  <a:schemeClr val="accent4">
                    <a:lumMod val="10000"/>
                  </a:schemeClr>
                </a:solidFill>
                <a:latin typeface="Helvetica"/>
                <a:cs typeface="Helvetica"/>
              </a:rPr>
              <a:t>Feedback on parts &amp; corrective opportunities provided</a:t>
            </a:r>
          </a:p>
          <a:p>
            <a:pPr>
              <a:buFont typeface="Wingdings" pitchFamily="2" charset="2"/>
              <a:buChar char="§"/>
            </a:pPr>
            <a:r>
              <a:rPr lang="en-US" sz="2800">
                <a:solidFill>
                  <a:schemeClr val="accent4">
                    <a:lumMod val="10000"/>
                  </a:schemeClr>
                </a:solidFill>
                <a:latin typeface="Helvetica"/>
                <a:cs typeface="Helvetica"/>
              </a:rPr>
              <a:t>Options for communicating/collaborating</a:t>
            </a:r>
          </a:p>
          <a:p>
            <a:pPr>
              <a:buFont typeface="Wingdings" pitchFamily="2" charset="2"/>
              <a:buChar char="§"/>
            </a:pPr>
            <a:r>
              <a:rPr lang="en-US" sz="2800">
                <a:solidFill>
                  <a:schemeClr val="accent4">
                    <a:lumMod val="10000"/>
                  </a:schemeClr>
                </a:solidFill>
                <a:latin typeface="Helvetica"/>
                <a:cs typeface="Helvetica"/>
              </a:rPr>
              <a:t>Options for demonstrating learning</a:t>
            </a:r>
          </a:p>
        </p:txBody>
      </p:sp>
    </p:spTree>
    <p:extLst>
      <p:ext uri="{BB962C8B-B14F-4D97-AF65-F5344CB8AC3E}">
        <p14:creationId xmlns:p14="http://schemas.microsoft.com/office/powerpoint/2010/main" val="388646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E31F80-21D6-3744-AF90-5D27364F407B}"/>
              </a:ext>
            </a:extLst>
          </p:cNvPr>
          <p:cNvSpPr txBox="1"/>
          <p:nvPr/>
        </p:nvSpPr>
        <p:spPr>
          <a:xfrm>
            <a:off x="990600" y="381000"/>
            <a:ext cx="4361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dirty="0">
                <a:solidFill>
                  <a:srgbClr val="7030A0"/>
                </a:solidFill>
                <a:latin typeface="Helvetica" pitchFamily="2" charset="0"/>
              </a:rPr>
              <a:t>Examples of UD</a:t>
            </a:r>
          </a:p>
        </p:txBody>
      </p:sp>
      <p:pic>
        <p:nvPicPr>
          <p:cNvPr id="4" name="Picture 3" descr="Examples of  UD practices for instruction, services, informatin technology, and student services">
            <a:extLst>
              <a:ext uri="{FF2B5EF4-FFF2-40B4-BE49-F238E27FC236}">
                <a16:creationId xmlns:a16="http://schemas.microsoft.com/office/drawing/2014/main" id="{9211EE4A-2198-804F-9110-584194C46FC3}"/>
              </a:ext>
            </a:extLst>
          </p:cNvPr>
          <p:cNvPicPr/>
          <p:nvPr/>
        </p:nvPicPr>
        <p:blipFill rotWithShape="1">
          <a:blip r:embed="rId2"/>
          <a:srcRect t="26731" b="6447"/>
          <a:stretch/>
        </p:blipFill>
        <p:spPr bwMode="auto">
          <a:xfrm>
            <a:off x="1021080" y="1027331"/>
            <a:ext cx="6522720" cy="58306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531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4" algn="l"/>
            <a:r>
              <a:rPr lang="en-US" altLang="ja-JP" sz="3600">
                <a:solidFill>
                  <a:srgbClr val="7030A0"/>
                </a:solidFill>
                <a:latin typeface="Arial"/>
                <a:cs typeface="Arial"/>
              </a:rPr>
              <a:t>UD is an attitude, a framework, a goal, &amp; a process—UD:</a:t>
            </a:r>
            <a:br>
              <a:rPr lang="en-US" altLang="ja-JP" sz="4000">
                <a:solidFill>
                  <a:srgbClr val="7030A0"/>
                </a:solidFill>
                <a:latin typeface="Arial"/>
                <a:cs typeface="Arial"/>
              </a:rPr>
            </a:br>
            <a:endParaRPr lang="en-US">
              <a:solidFill>
                <a:srgbClr val="7030A0"/>
              </a:solidFill>
            </a:endParaRPr>
          </a:p>
        </p:txBody>
      </p:sp>
      <p:sp>
        <p:nvSpPr>
          <p:cNvPr id="6" name="Text Box 11"/>
          <p:cNvSpPr txBox="1">
            <a:spLocks noGrp="1" noChangeArrowheads="1"/>
          </p:cNvSpPr>
          <p:nvPr>
            <p:ph idx="1"/>
          </p:nvPr>
        </p:nvSpPr>
        <p:spPr bwMode="auto">
          <a:xfrm>
            <a:off x="304800" y="1988229"/>
            <a:ext cx="8382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911225" lvl="4" indent="-457200" eaLnBrk="1" hangingPunct="1">
              <a:spcBef>
                <a:spcPts val="0"/>
              </a:spcBef>
              <a:spcAft>
                <a:spcPts val="1200"/>
              </a:spcAft>
              <a:buClr>
                <a:schemeClr val="tx1">
                  <a:lumMod val="95000"/>
                  <a:lumOff val="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Helvetica" charset="0"/>
                <a:ea typeface="ヒラギノ角ゴ Pro W3" charset="0"/>
                <a:cs typeface="Helvetica" charset="0"/>
              </a:rPr>
              <a:t>values </a:t>
            </a:r>
            <a:r>
              <a:rPr lang="en-US" sz="3200">
                <a:solidFill>
                  <a:schemeClr val="accent4">
                    <a:lumMod val="10000"/>
                  </a:schemeClr>
                </a:solidFill>
                <a:latin typeface="Helvetica" charset="0"/>
                <a:ea typeface="ヒラギノ角ゴ Pro W3" charset="0"/>
                <a:cs typeface="Helvetica" charset="0"/>
              </a:rPr>
              <a:t>diversity, equity, &amp; inclusion</a:t>
            </a:r>
          </a:p>
          <a:p>
            <a:pPr marL="911225" lvl="4" indent="-457200" eaLnBrk="1" hangingPunct="1">
              <a:spcBef>
                <a:spcPts val="0"/>
              </a:spcBef>
              <a:spcAft>
                <a:spcPts val="1200"/>
              </a:spcAft>
              <a:buClr>
                <a:schemeClr val="tx1">
                  <a:lumMod val="95000"/>
                  <a:lumOff val="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altLang="ja-JP" sz="3200" b="0">
                <a:solidFill>
                  <a:schemeClr val="accent4">
                    <a:lumMod val="10000"/>
                  </a:schemeClr>
                </a:solidFill>
                <a:latin typeface="Helvetica" charset="0"/>
                <a:ea typeface="ヒラギノ角ゴ Pro W3" charset="0"/>
                <a:cs typeface="Helvetica" charset="0"/>
              </a:rPr>
              <a:t>promotes </a:t>
            </a:r>
            <a:r>
              <a:rPr lang="en-US" altLang="ja-JP" sz="3200">
                <a:solidFill>
                  <a:schemeClr val="accent4">
                    <a:lumMod val="10000"/>
                  </a:schemeClr>
                </a:solidFill>
                <a:latin typeface="Helvetica" charset="0"/>
                <a:ea typeface="ヒラギノ角ゴ Pro W3" charset="0"/>
                <a:cs typeface="Helvetica" charset="0"/>
              </a:rPr>
              <a:t>best practices </a:t>
            </a:r>
            <a:r>
              <a:rPr lang="en-US" altLang="ja-JP" sz="3200" b="0">
                <a:solidFill>
                  <a:schemeClr val="accent4">
                    <a:lumMod val="10000"/>
                  </a:schemeClr>
                </a:solidFill>
                <a:latin typeface="Helvetica" charset="0"/>
                <a:ea typeface="ヒラギノ角ゴ Pro W3" charset="0"/>
                <a:cs typeface="Helvetica" charset="0"/>
              </a:rPr>
              <a:t>&amp;</a:t>
            </a:r>
            <a:r>
              <a:rPr lang="en-US" altLang="ja-JP" sz="3200">
                <a:solidFill>
                  <a:schemeClr val="accent4">
                    <a:lumMod val="10000"/>
                  </a:schemeClr>
                </a:solidFill>
                <a:latin typeface="Helvetica" charset="0"/>
                <a:ea typeface="ヒラギノ角ゴ Pro W3" charset="0"/>
                <a:cs typeface="Helvetica" charset="0"/>
              </a:rPr>
              <a:t> </a:t>
            </a: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Helvetica" charset="0"/>
                <a:ea typeface="ヒラギノ角ゴ Pro W3" charset="0"/>
                <a:cs typeface="Helvetica" charset="0"/>
              </a:rPr>
              <a:t>does</a:t>
            </a:r>
            <a:r>
              <a:rPr lang="en-US" sz="3200">
                <a:solidFill>
                  <a:schemeClr val="accent4">
                    <a:lumMod val="10000"/>
                  </a:schemeClr>
                </a:solidFill>
                <a:latin typeface="Helvetica" charset="0"/>
                <a:ea typeface="ヒラギノ角ゴ Pro W3" charset="0"/>
                <a:cs typeface="Helvetica" charset="0"/>
              </a:rPr>
              <a:t> not lower standards</a:t>
            </a:r>
          </a:p>
          <a:p>
            <a:pPr marL="911225" lvl="4" indent="-457200" eaLnBrk="1" hangingPunct="1">
              <a:spcBef>
                <a:spcPts val="0"/>
              </a:spcBef>
              <a:spcAft>
                <a:spcPts val="1200"/>
              </a:spcAft>
              <a:buClr>
                <a:schemeClr val="tx1">
                  <a:lumMod val="95000"/>
                  <a:lumOff val="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Helvetica" charset="0"/>
                <a:ea typeface="ヒラギノ角ゴ Pro W3" charset="0"/>
                <a:cs typeface="Helvetica" charset="0"/>
              </a:rPr>
              <a:t>is </a:t>
            </a:r>
            <a:r>
              <a:rPr lang="en-US" sz="3200">
                <a:solidFill>
                  <a:schemeClr val="accent4">
                    <a:lumMod val="10000"/>
                  </a:schemeClr>
                </a:solidFill>
                <a:latin typeface="Helvetica" charset="0"/>
                <a:ea typeface="ヒラギノ角ゴ Pro W3" charset="0"/>
                <a:cs typeface="Helvetica" charset="0"/>
              </a:rPr>
              <a:t>proactive </a:t>
            </a: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Helvetica" charset="0"/>
                <a:ea typeface="ヒラギノ角ゴ Pro W3" charset="0"/>
                <a:cs typeface="Helvetica" charset="0"/>
              </a:rPr>
              <a:t>&amp; can be implemented </a:t>
            </a:r>
            <a:r>
              <a:rPr lang="en-US" sz="3200">
                <a:solidFill>
                  <a:schemeClr val="accent4">
                    <a:lumMod val="10000"/>
                  </a:schemeClr>
                </a:solidFill>
                <a:latin typeface="Helvetica" charset="0"/>
                <a:ea typeface="ヒラギノ角ゴ Pro W3" charset="0"/>
                <a:cs typeface="Helvetica" charset="0"/>
              </a:rPr>
              <a:t>incrementally</a:t>
            </a:r>
            <a:endParaRPr lang="en-US" sz="3200" b="0">
              <a:solidFill>
                <a:schemeClr val="accent4">
                  <a:lumMod val="10000"/>
                </a:schemeClr>
              </a:solidFill>
              <a:latin typeface="Helvetica" charset="0"/>
              <a:ea typeface="ヒラギノ角ゴ Pro W3" charset="0"/>
              <a:cs typeface="Helvetica" charset="0"/>
            </a:endParaRPr>
          </a:p>
          <a:p>
            <a:pPr marL="911225" lvl="4" indent="-457200" eaLnBrk="1" hangingPunct="1">
              <a:spcBef>
                <a:spcPts val="0"/>
              </a:spcBef>
              <a:spcAft>
                <a:spcPts val="1200"/>
              </a:spcAft>
              <a:buClr>
                <a:schemeClr val="tx1">
                  <a:lumMod val="95000"/>
                  <a:lumOff val="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Helvetica" charset="0"/>
                <a:ea typeface="ヒラギノ角ゴ Pro W3" charset="0"/>
                <a:cs typeface="Helvetica" charset="0"/>
              </a:rPr>
              <a:t>benefits </a:t>
            </a:r>
            <a:r>
              <a:rPr lang="en-US" sz="3200">
                <a:solidFill>
                  <a:schemeClr val="accent4">
                    <a:lumMod val="10000"/>
                  </a:schemeClr>
                </a:solidFill>
                <a:latin typeface="Helvetica" charset="0"/>
                <a:ea typeface="ヒラギノ角ゴ Pro W3" charset="0"/>
                <a:cs typeface="Helvetica" charset="0"/>
              </a:rPr>
              <a:t>everyone </a:t>
            </a:r>
            <a:endParaRPr lang="en-US" sz="3200" b="0">
              <a:solidFill>
                <a:schemeClr val="accent4">
                  <a:lumMod val="10000"/>
                </a:schemeClr>
              </a:solidFill>
              <a:latin typeface="Helvetica" charset="0"/>
              <a:ea typeface="ヒラギノ角ゴ Pro W3" charset="0"/>
              <a:cs typeface="Helvetica" charset="0"/>
            </a:endParaRPr>
          </a:p>
          <a:p>
            <a:pPr marL="911225" lvl="4" indent="-457200" eaLnBrk="1" hangingPunct="1">
              <a:spcBef>
                <a:spcPts val="0"/>
              </a:spcBef>
              <a:spcAft>
                <a:spcPts val="1200"/>
              </a:spcAft>
              <a:buClr>
                <a:schemeClr val="tx1">
                  <a:lumMod val="95000"/>
                  <a:lumOff val="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3200">
                <a:solidFill>
                  <a:schemeClr val="accent4">
                    <a:lumMod val="10000"/>
                  </a:schemeClr>
                </a:solidFill>
                <a:latin typeface="Helvetica" charset="0"/>
                <a:ea typeface="ヒラギノ角ゴ Pro W3" charset="0"/>
                <a:cs typeface="Helvetica" charset="0"/>
              </a:rPr>
              <a:t>minimizes </a:t>
            </a: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Helvetica" charset="0"/>
                <a:ea typeface="ヒラギノ角ゴ Pro W3" charset="0"/>
                <a:cs typeface="Helvetica" charset="0"/>
              </a:rPr>
              <a:t>the need for accommodations</a:t>
            </a:r>
            <a:endParaRPr lang="en-US" sz="3200">
              <a:solidFill>
                <a:schemeClr val="accent4">
                  <a:lumMod val="10000"/>
                </a:schemeClr>
              </a:solidFill>
              <a:latin typeface="Helvetica" charset="0"/>
              <a:ea typeface="ヒラギノ角ゴ Pro W3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3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681674"/>
          </a:xfrm>
        </p:spPr>
        <p:txBody>
          <a:bodyPr/>
          <a:lstStyle/>
          <a:p>
            <a:r>
              <a:rPr lang="en-US" sz="4000">
                <a:solidFill>
                  <a:srgbClr val="7030A0"/>
                </a:solidFill>
                <a:latin typeface="Helvetica" pitchFamily="2" charset="0"/>
              </a:rPr>
              <a:t>The Inclusive Campus Model</a:t>
            </a:r>
          </a:p>
        </p:txBody>
      </p:sp>
      <p:pic>
        <p:nvPicPr>
          <p:cNvPr id="5" name="Picture 4" descr="Inclusive campus model steps: Vision, Values, Framework, Current Practices, New Practices, Outputs &amp; Outcomes, Impacts. Then revise practices and return to New Practices.">
            <a:extLst>
              <a:ext uri="{FF2B5EF4-FFF2-40B4-BE49-F238E27FC236}">
                <a16:creationId xmlns:a16="http://schemas.microsoft.com/office/drawing/2014/main" id="{BEF5F276-E0E3-3744-B3B5-CB35A7FE4EB3}"/>
              </a:ext>
            </a:extLst>
          </p:cNvPr>
          <p:cNvPicPr/>
          <p:nvPr/>
        </p:nvPicPr>
        <p:blipFill rotWithShape="1">
          <a:blip r:embed="rId2"/>
          <a:srcRect t="16127" b="8680"/>
          <a:stretch/>
        </p:blipFill>
        <p:spPr bwMode="auto">
          <a:xfrm>
            <a:off x="0" y="1676400"/>
            <a:ext cx="9144000" cy="419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087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99BA75-5456-A543-B8D5-CAA3657C8E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400" y="1524000"/>
            <a:ext cx="8305800" cy="4834925"/>
          </a:xfrm>
        </p:spPr>
        <p:txBody>
          <a:bodyPr/>
          <a:lstStyle/>
          <a:p>
            <a:pPr marL="234950" indent="-234950">
              <a:buFont typeface="Wingdings" pitchFamily="2" charset="2"/>
              <a:buChar char="§"/>
            </a:pPr>
            <a:r>
              <a:rPr lang="en-US" sz="2600" b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Vision</a:t>
            </a:r>
            <a:r>
              <a:rPr lang="en-US" sz="26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: IT procured, developed, used is accessible</a:t>
            </a:r>
          </a:p>
          <a:p>
            <a:pPr marL="234950" indent="-234950">
              <a:buFont typeface="Wingdings" pitchFamily="2" charset="2"/>
              <a:buChar char="§"/>
            </a:pPr>
            <a:r>
              <a:rPr lang="en-US" sz="2600" b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Values</a:t>
            </a:r>
            <a:r>
              <a:rPr lang="en-US" sz="26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:</a:t>
            </a:r>
            <a:r>
              <a:rPr lang="en-US" sz="2600" b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  </a:t>
            </a:r>
            <a:r>
              <a:rPr lang="en-US" sz="26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Diversity, equity, inclusion, compliance</a:t>
            </a:r>
          </a:p>
          <a:p>
            <a:pPr marL="234950" indent="-234950">
              <a:buFont typeface="Wingdings" pitchFamily="2" charset="2"/>
              <a:buChar char="§"/>
            </a:pPr>
            <a:r>
              <a:rPr lang="en-US" sz="2600" b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Framework</a:t>
            </a:r>
            <a:r>
              <a:rPr lang="en-US" sz="26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:</a:t>
            </a:r>
            <a:r>
              <a:rPr lang="en-US" sz="2600" b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 </a:t>
            </a:r>
            <a:r>
              <a:rPr lang="en-US" sz="26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UDHE’s scope, definition, principles, guidelines, practices, processes</a:t>
            </a:r>
          </a:p>
          <a:p>
            <a:pPr marL="234950" indent="-234950">
              <a:buFont typeface="Wingdings" pitchFamily="2" charset="2"/>
              <a:buChar char="§"/>
            </a:pPr>
            <a:r>
              <a:rPr lang="en-US" sz="2600" b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Current practices</a:t>
            </a:r>
            <a:r>
              <a:rPr lang="en-US" sz="26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:</a:t>
            </a:r>
            <a:r>
              <a:rPr lang="en-US" sz="2600" b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 </a:t>
            </a:r>
            <a:r>
              <a:rPr lang="en-US" sz="26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Stakeholder roles, funding, policies, guidelines, procedures, training, support </a:t>
            </a:r>
          </a:p>
          <a:p>
            <a:pPr marL="234950" indent="-234950">
              <a:buFont typeface="Wingdings" pitchFamily="2" charset="2"/>
              <a:buChar char="§"/>
            </a:pPr>
            <a:r>
              <a:rPr lang="en-US" sz="2600" b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New practices</a:t>
            </a:r>
            <a:r>
              <a:rPr lang="en-US" sz="26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: Stakeholder roles, funding, policies, guidelines, procedures, training, support </a:t>
            </a:r>
          </a:p>
          <a:p>
            <a:pPr marL="234950" indent="-234950">
              <a:buFont typeface="Wingdings" pitchFamily="2" charset="2"/>
              <a:buChar char="§"/>
            </a:pPr>
            <a:r>
              <a:rPr lang="en-US" sz="2600" b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Outputs &amp; outcomes</a:t>
            </a:r>
            <a:r>
              <a:rPr lang="en-US" sz="26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:</a:t>
            </a:r>
            <a:r>
              <a:rPr lang="en-US" sz="2600" b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 </a:t>
            </a:r>
            <a:r>
              <a:rPr lang="en-US" sz="26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Measures, benchmarks, data, analysis, reports</a:t>
            </a:r>
          </a:p>
          <a:p>
            <a:pPr marL="234950" indent="-234950">
              <a:buFont typeface="Wingdings" pitchFamily="2" charset="2"/>
              <a:buChar char="§"/>
            </a:pPr>
            <a:r>
              <a:rPr lang="en-US" sz="2600" b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Impacts</a:t>
            </a:r>
            <a:r>
              <a:rPr lang="en-US" sz="26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:</a:t>
            </a:r>
            <a:r>
              <a:rPr lang="en-US" sz="2600" b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 </a:t>
            </a:r>
            <a:r>
              <a:rPr lang="en-US" sz="26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Increased alignment with vision &amp; values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8B6FDE-34E4-404C-802B-8FD7A1DD7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5" y="533400"/>
            <a:ext cx="8408495" cy="830108"/>
          </a:xfrm>
        </p:spPr>
        <p:txBody>
          <a:bodyPr/>
          <a:lstStyle/>
          <a:p>
            <a:r>
              <a:rPr lang="en-US" sz="4000">
                <a:solidFill>
                  <a:srgbClr val="7030A0"/>
                </a:solidFill>
                <a:latin typeface="Helvetica" pitchFamily="2" charset="0"/>
              </a:rPr>
              <a:t>Apply the Model to accessible IT</a:t>
            </a:r>
          </a:p>
        </p:txBody>
      </p:sp>
    </p:spTree>
    <p:extLst>
      <p:ext uri="{BB962C8B-B14F-4D97-AF65-F5344CB8AC3E}">
        <p14:creationId xmlns:p14="http://schemas.microsoft.com/office/powerpoint/2010/main" val="209072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5621" y="634386"/>
            <a:ext cx="8229600" cy="995965"/>
          </a:xfrm>
        </p:spPr>
        <p:txBody>
          <a:bodyPr/>
          <a:lstStyle/>
          <a:p>
            <a:r>
              <a:rPr lang="en-US" sz="4000" dirty="0">
                <a:solidFill>
                  <a:srgbClr val="7030A0"/>
                </a:solidFill>
                <a:latin typeface="Helvetica" pitchFamily="2" charset="0"/>
              </a:rPr>
              <a:t>UW leadership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75621" y="1736725"/>
            <a:ext cx="8179894" cy="4015497"/>
          </a:xfrm>
        </p:spPr>
        <p:txBody>
          <a:bodyPr/>
          <a:lstStyle/>
          <a:p>
            <a:pPr marL="342900" lvl="1" indent="-2794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Source Sans Pro"/>
              </a:rPr>
              <a:t>IT Accessibility Coordinator</a:t>
            </a:r>
          </a:p>
          <a:p>
            <a:pPr marL="342900" lvl="1" indent="-2794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Source Sans Pro"/>
              </a:rPr>
              <a:t>IT Accessibility Team (ATS)</a:t>
            </a:r>
          </a:p>
          <a:p>
            <a:pPr marL="342900" lvl="1" indent="-2794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Source Sans Pro"/>
              </a:rPr>
              <a:t>IT Accessibility Task Force</a:t>
            </a:r>
          </a:p>
          <a:p>
            <a:pPr marL="342900" lvl="1" indent="-279400" eaLnBrk="1" fontAlgn="auto" hangingPunct="1">
              <a:spcAft>
                <a:spcPts val="2400"/>
              </a:spcAft>
              <a:buFont typeface="Arial"/>
              <a:buChar char="•"/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Source Sans Pro"/>
              </a:rPr>
              <a:t>IT Accessibility </a:t>
            </a:r>
            <a:b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Source Sans Pro"/>
              </a:rPr>
            </a:b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Source Sans Pro"/>
              </a:rPr>
              <a:t>Liaisons</a:t>
            </a:r>
          </a:p>
        </p:txBody>
      </p:sp>
      <p:pic>
        <p:nvPicPr>
          <p:cNvPr id="5" name="Picture 4" descr="Decorative image; Chalk board with the words: Leadership, Empower people, inspire people, Lead change, Shared vision"/>
          <p:cNvPicPr>
            <a:picLocks noChangeAspect="1"/>
          </p:cNvPicPr>
          <p:nvPr/>
        </p:nvPicPr>
        <p:blipFill rotWithShape="1">
          <a:blip r:embed="rId2"/>
          <a:srcRect b="8965"/>
          <a:stretch/>
        </p:blipFill>
        <p:spPr>
          <a:xfrm>
            <a:off x="4343399" y="3886200"/>
            <a:ext cx="4040909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8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" y="2285999"/>
            <a:ext cx="8398315" cy="3466223"/>
          </a:xfrm>
        </p:spPr>
        <p:txBody>
          <a:bodyPr/>
          <a:lstStyle/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§"/>
              <a:defRPr/>
            </a:pPr>
            <a:r>
              <a:rPr lang="en-US" sz="30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&gt; 40 authors/co-authors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§"/>
              <a:defRPr/>
            </a:pPr>
            <a:r>
              <a:rPr lang="en-US" sz="30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Harvard Education Press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§"/>
              <a:defRPr/>
            </a:pPr>
            <a:r>
              <a:rPr lang="en-US" sz="30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Email </a:t>
            </a:r>
            <a:r>
              <a:rPr lang="en-US" sz="3000" dirty="0" err="1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doit@uw.edu</a:t>
            </a:r>
            <a:r>
              <a:rPr lang="en-US" sz="30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 to join </a:t>
            </a:r>
            <a:br>
              <a:rPr lang="en-US" sz="30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</a:br>
            <a:r>
              <a:rPr lang="en-US" sz="30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the UDHE online community </a:t>
            </a:r>
            <a:br>
              <a:rPr lang="en-US" sz="30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</a:br>
            <a:r>
              <a:rPr lang="en-US" sz="30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of practice</a:t>
            </a:r>
          </a:p>
          <a:p>
            <a:pPr marL="635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3200" dirty="0">
              <a:solidFill>
                <a:schemeClr val="accent4">
                  <a:lumMod val="1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71509"/>
            <a:ext cx="8382000" cy="995965"/>
          </a:xfrm>
        </p:spPr>
        <p:txBody>
          <a:bodyPr/>
          <a:lstStyle/>
          <a:p>
            <a:r>
              <a:rPr lang="en-US" sz="3200" dirty="0">
                <a:solidFill>
                  <a:srgbClr val="7030A0"/>
                </a:solidFill>
                <a:latin typeface="Helvetica" pitchFamily="2" charset="0"/>
                <a:ea typeface="ヒラギノ角ゴ Pro W3" charset="0"/>
                <a:cs typeface="Arial"/>
              </a:rPr>
              <a:t>Book: </a:t>
            </a:r>
            <a:r>
              <a:rPr lang="en-US" sz="3200" i="1" dirty="0">
                <a:solidFill>
                  <a:srgbClr val="7030A0"/>
                </a:solidFill>
                <a:latin typeface="Helvetica" pitchFamily="2" charset="0"/>
                <a:ea typeface="ヒラギノ角ゴ Pro W3" charset="0"/>
                <a:cs typeface="Arial"/>
              </a:rPr>
              <a:t>Universal Design in Higher Education (UDHE): From Principles to Practice</a:t>
            </a:r>
            <a:endParaRPr lang="en-US" sz="3200" dirty="0">
              <a:solidFill>
                <a:srgbClr val="7030A0"/>
              </a:solidFill>
              <a:latin typeface="Helvetica" pitchFamily="2" charset="0"/>
            </a:endParaRPr>
          </a:p>
        </p:txBody>
      </p:sp>
      <p:pic>
        <p:nvPicPr>
          <p:cNvPr id="4" name="Picture 3" descr="Book cover for Universal Design in Highter Education from Principles to Practice">
            <a:extLst>
              <a:ext uri="{FF2B5EF4-FFF2-40B4-BE49-F238E27FC236}">
                <a16:creationId xmlns:a16="http://schemas.microsoft.com/office/drawing/2014/main" id="{93F12708-B540-6B49-81DC-9D84CE6A8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514600"/>
            <a:ext cx="2683933" cy="402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970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61999" y="1752600"/>
            <a:ext cx="8093515" cy="3863097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Purpose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Definition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Scope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Standards—Web Content Accessibility Guidelines (WCAG) 2.0 Level AA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Progress &amp; Plan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Resources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1" y="304800"/>
            <a:ext cx="8305800" cy="1182252"/>
          </a:xfrm>
        </p:spPr>
        <p:txBody>
          <a:bodyPr anchor="ctr"/>
          <a:lstStyle/>
          <a:p>
            <a:r>
              <a:rPr lang="en-US" sz="3600" dirty="0">
                <a:solidFill>
                  <a:srgbClr val="7030A0"/>
                </a:solidFill>
                <a:latin typeface="Helvetica" pitchFamily="2" charset="0"/>
              </a:rPr>
              <a:t>Policy, guidelines, checklists…</a:t>
            </a:r>
            <a:br>
              <a:rPr lang="en-US" sz="3600" dirty="0">
                <a:solidFill>
                  <a:srgbClr val="7030A0"/>
                </a:solidFill>
                <a:latin typeface="Helvetica" pitchFamily="2" charset="0"/>
              </a:rPr>
            </a:b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UW’s IT Accessibility Guidelines:</a:t>
            </a:r>
          </a:p>
        </p:txBody>
      </p:sp>
    </p:spTree>
    <p:extLst>
      <p:ext uri="{BB962C8B-B14F-4D97-AF65-F5344CB8AC3E}">
        <p14:creationId xmlns:p14="http://schemas.microsoft.com/office/powerpoint/2010/main" val="281917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1" y="1524001"/>
            <a:ext cx="7848600" cy="422822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>
                <a:solidFill>
                  <a:schemeClr val="accent4">
                    <a:lumMod val="10000"/>
                  </a:schemeClr>
                </a:solidFill>
                <a:latin typeface="Helvetica"/>
                <a:cs typeface="Helvetica"/>
              </a:rPr>
              <a:t>Promote accessibility within context of UD &amp; inclusive campus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>
                <a:latin typeface="Helvetica"/>
                <a:cs typeface="Helvetica"/>
              </a:rPr>
              <a:t>Model IT accessibility compliance after IT security compliance efforts </a:t>
            </a:r>
            <a:endParaRPr lang="en-US" sz="3200">
              <a:solidFill>
                <a:schemeClr val="accent4">
                  <a:lumMod val="10000"/>
                </a:schemeClr>
              </a:solidFill>
              <a:latin typeface="Helvetica"/>
              <a:cs typeface="Helvetic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>
                <a:solidFill>
                  <a:schemeClr val="accent4">
                    <a:lumMod val="10000"/>
                  </a:schemeClr>
                </a:solidFill>
                <a:latin typeface="Helvetica"/>
                <a:cs typeface="Helvetica"/>
              </a:rPr>
              <a:t>Build on existing policies, procedures, &amp; job/unit assignments.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>
                <a:latin typeface="Helvetica"/>
                <a:cs typeface="Helvetica"/>
              </a:rPr>
              <a:t>Undertake efforts that are both</a:t>
            </a:r>
          </a:p>
          <a:p>
            <a:pPr marL="857250" lvl="1" indent="-457200" eaLnBrk="1" fontAlgn="auto" hangingPunct="1">
              <a:spcBef>
                <a:spcPts val="0"/>
              </a:spcBef>
              <a:spcAft>
                <a:spcPts val="0"/>
              </a:spcAft>
              <a:buFont typeface="System Font Regular"/>
              <a:buChar char="–"/>
              <a:defRPr/>
            </a:pPr>
            <a:r>
              <a:rPr lang="en-US" sz="3200">
                <a:latin typeface="Helvetica"/>
                <a:cs typeface="Helvetica"/>
              </a:rPr>
              <a:t>reactive &amp; proactive</a:t>
            </a:r>
          </a:p>
          <a:p>
            <a:pPr marL="857250" lvl="1" indent="-457200" eaLnBrk="1" fontAlgn="auto" hangingPunct="1">
              <a:spcBef>
                <a:spcPts val="0"/>
              </a:spcBef>
              <a:spcAft>
                <a:spcPts val="0"/>
              </a:spcAft>
              <a:buFont typeface="System Font Regular"/>
              <a:buChar char="–"/>
              <a:defRPr/>
            </a:pPr>
            <a:r>
              <a:rPr lang="en-US" sz="3200">
                <a:latin typeface="Helvetica"/>
                <a:cs typeface="Helvetica"/>
              </a:rPr>
              <a:t>top-down &amp; bottom-up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3200">
              <a:solidFill>
                <a:schemeClr val="accent4">
                  <a:lumMod val="10000"/>
                </a:schemeClr>
              </a:solidFill>
              <a:latin typeface="Helvetica"/>
              <a:cs typeface="Helvetica"/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3200">
              <a:solidFill>
                <a:schemeClr val="accent4">
                  <a:lumMod val="1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7030A0"/>
                </a:solidFill>
                <a:latin typeface="Helvetica" pitchFamily="2" charset="0"/>
              </a:rPr>
              <a:t>Sample of UW approaches   1/2</a:t>
            </a:r>
          </a:p>
        </p:txBody>
      </p:sp>
      <p:pic>
        <p:nvPicPr>
          <p:cNvPr id="5" name="Picture 4" descr="hand with pencil checking box on list">
            <a:extLst>
              <a:ext uri="{FF2B5EF4-FFF2-40B4-BE49-F238E27FC236}">
                <a16:creationId xmlns:a16="http://schemas.microsoft.com/office/drawing/2014/main" id="{297B497A-0248-2440-9D37-8C6EB16084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75"/>
          <a:stretch/>
        </p:blipFill>
        <p:spPr>
          <a:xfrm>
            <a:off x="6910039" y="4800600"/>
            <a:ext cx="2209800" cy="146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9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81001" y="1524001"/>
            <a:ext cx="7924800" cy="4228222"/>
          </a:xfrm>
        </p:spPr>
        <p:txBody>
          <a:bodyPr/>
          <a:lstStyle/>
          <a:p>
            <a:pPr marL="352425" lvl="1" indent="-288925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>
                <a:latin typeface="Helvetica"/>
                <a:cs typeface="Helvetica"/>
              </a:rPr>
              <a:t>Assign specific roles to individuals, groups</a:t>
            </a:r>
          </a:p>
          <a:p>
            <a:pPr marL="352425" lvl="1" indent="-288925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>
                <a:latin typeface="Helvetica"/>
                <a:cs typeface="Helvetica"/>
              </a:rPr>
              <a:t>Integrate training, activities within those sponsored by other campus units</a:t>
            </a:r>
          </a:p>
          <a:p>
            <a:pPr marL="352425" lvl="1" indent="-288925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>
                <a:latin typeface="Helvetica"/>
                <a:cs typeface="Helvetica"/>
              </a:rPr>
              <a:t>Search for internal funds to: </a:t>
            </a:r>
          </a:p>
          <a:p>
            <a:pPr marL="752475" lvl="2" indent="-288925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>
                <a:latin typeface="Helvetica"/>
                <a:cs typeface="Helvetica"/>
              </a:rPr>
              <a:t>offer incentives (e.g., videos, PDFs)</a:t>
            </a:r>
          </a:p>
          <a:p>
            <a:pPr marL="752475" lvl="2" indent="-288925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>
                <a:latin typeface="Helvetica"/>
                <a:cs typeface="Helvetica"/>
              </a:rPr>
              <a:t>purchase tools (e.g., Site Improve, Ally, </a:t>
            </a:r>
            <a:r>
              <a:rPr lang="en-US" sz="3200" err="1">
                <a:latin typeface="Helvetica"/>
                <a:cs typeface="Helvetica"/>
              </a:rPr>
              <a:t>SensusAccess</a:t>
            </a:r>
            <a:r>
              <a:rPr lang="en-US" sz="3200">
                <a:latin typeface="Helvetica"/>
                <a:cs typeface="Helvetica"/>
              </a:rPr>
              <a:t>)</a:t>
            </a:r>
          </a:p>
          <a:p>
            <a:pPr marL="352425" lvl="1" indent="-288925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>
                <a:latin typeface="Helvetica"/>
                <a:cs typeface="Helvetica"/>
              </a:rPr>
              <a:t>Benefit from external funding</a:t>
            </a:r>
          </a:p>
          <a:p>
            <a:pPr marL="352425" lvl="1" indent="-288925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>
                <a:latin typeface="Helvetica"/>
                <a:cs typeface="Helvetica"/>
              </a:rPr>
              <a:t>Post resources, engage online</a:t>
            </a:r>
          </a:p>
          <a:p>
            <a:pPr marL="635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3200">
              <a:solidFill>
                <a:schemeClr val="accent4">
                  <a:lumMod val="10000"/>
                </a:schemeClr>
              </a:solidFill>
              <a:latin typeface="Helvetica"/>
              <a:cs typeface="Helvetica"/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2400">
              <a:solidFill>
                <a:schemeClr val="accent4">
                  <a:lumMod val="1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681674"/>
          </a:xfrm>
        </p:spPr>
        <p:txBody>
          <a:bodyPr/>
          <a:lstStyle/>
          <a:p>
            <a:r>
              <a:rPr lang="en-US" sz="4000">
                <a:solidFill>
                  <a:srgbClr val="7030A0"/>
                </a:solidFill>
                <a:latin typeface="Helvetica" pitchFamily="2" charset="0"/>
              </a:rPr>
              <a:t>Sample of UW approaches     2/2</a:t>
            </a:r>
          </a:p>
        </p:txBody>
      </p:sp>
      <p:pic>
        <p:nvPicPr>
          <p:cNvPr id="4" name="Picture 3" descr="pencil checking box on list"/>
          <p:cNvPicPr>
            <a:picLocks noChangeAspect="1"/>
          </p:cNvPicPr>
          <p:nvPr/>
        </p:nvPicPr>
        <p:blipFill rotWithShape="1">
          <a:blip r:embed="rId3"/>
          <a:srcRect b="9375"/>
          <a:stretch/>
        </p:blipFill>
        <p:spPr>
          <a:xfrm>
            <a:off x="6934200" y="5390423"/>
            <a:ext cx="2209800" cy="146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4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DA474-CD0D-1F43-B46B-A3558CF51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sz="800" dirty="0">
                <a:solidFill>
                  <a:schemeClr val="bg2"/>
                </a:solidFill>
              </a:rPr>
              <a:t>Accessible Technology website</a:t>
            </a:r>
          </a:p>
        </p:txBody>
      </p:sp>
      <p:pic>
        <p:nvPicPr>
          <p:cNvPr id="4" name="Picture 3" descr="Image of Accessible Technology home page at the Universit of Washington - see uw.edu/accesssibility&#10;">
            <a:extLst>
              <a:ext uri="{FF2B5EF4-FFF2-40B4-BE49-F238E27FC236}">
                <a16:creationId xmlns:a16="http://schemas.microsoft.com/office/drawing/2014/main" id="{91964543-E9FE-0E43-85AD-57FAF2227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23" y="0"/>
            <a:ext cx="8192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4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TextBox 4"/>
          <p:cNvSpPr txBox="1"/>
          <p:nvPr/>
        </p:nvSpPr>
        <p:spPr>
          <a:xfrm>
            <a:off x="2057400" y="457200"/>
            <a:ext cx="670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>
                <a:solidFill>
                  <a:srgbClr val="7030A0"/>
                </a:solidFill>
              </a:rPr>
              <a:t>Inclusiveness: What can we learn from my quest to become a patrol boy?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33400"/>
            <a:ext cx="1219200" cy="1219200"/>
          </a:xfrm>
          <a:prstGeom prst="rect">
            <a:avLst/>
          </a:prstGeom>
        </p:spPr>
      </p:pic>
      <p:pic>
        <p:nvPicPr>
          <p:cNvPr id="9" name="Picture 8" descr="img004 (1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2650067"/>
            <a:ext cx="2286000" cy="3389350"/>
          </a:xfrm>
          <a:prstGeom prst="rect">
            <a:avLst/>
          </a:prstGeom>
        </p:spPr>
      </p:pic>
      <p:pic>
        <p:nvPicPr>
          <p:cNvPr id="10" name="Picture 9" descr="10843380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2667000"/>
            <a:ext cx="2743200" cy="343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19200" y="4800600"/>
            <a:ext cx="8382000" cy="533400"/>
          </a:xfrm>
        </p:spPr>
        <p:txBody>
          <a:bodyPr/>
          <a:lstStyle/>
          <a:p>
            <a:r>
              <a:rPr lang="en-US" sz="2400">
                <a:solidFill>
                  <a:schemeClr val="accent4">
                    <a:lumMod val="10000"/>
                  </a:schemeClr>
                </a:solidFill>
              </a:rPr>
              <a:t>Sheryl Burgstahler  •  </a:t>
            </a:r>
            <a:r>
              <a:rPr lang="en-US" sz="2400">
                <a:solidFill>
                  <a:schemeClr val="accent4">
                    <a:lumMod val="1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sherylb@uw.edu</a:t>
            </a:r>
            <a:endParaRPr lang="en-US" sz="2400">
              <a:solidFill>
                <a:schemeClr val="accent4">
                  <a:lumMod val="1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Center for Universal Design in Education </a:t>
            </a:r>
            <a:r>
              <a:rPr lang="en-US" sz="240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www.uw.edu/cude</a:t>
            </a:r>
            <a:endParaRPr lang="en-US" sz="2400">
              <a:solidFill>
                <a:schemeClr val="accent4">
                  <a:lumMod val="10000"/>
                </a:schemeClr>
              </a:solidFill>
              <a:latin typeface="Helvetica" pitchFamily="2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UDL on Campus </a:t>
            </a:r>
            <a:r>
              <a:rPr lang="en-US" sz="2400" u="sng" err="1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udloncampus.cast.org</a:t>
            </a:r>
            <a:endParaRPr lang="en-US" sz="2400" u="sng">
              <a:solidFill>
                <a:schemeClr val="accent4">
                  <a:lumMod val="10000"/>
                </a:schemeClr>
              </a:solidFill>
              <a:latin typeface="Helvetica" pitchFamily="2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>
                <a:solidFill>
                  <a:schemeClr val="accent5">
                    <a:lumMod val="25000"/>
                  </a:schemeClr>
                </a:solidFill>
                <a:latin typeface="Helvetica" pitchFamily="2" charset="0"/>
              </a:rPr>
              <a:t>IT Accessibility </a:t>
            </a:r>
            <a:r>
              <a:rPr lang="en-US" sz="2400" err="1">
                <a:solidFill>
                  <a:schemeClr val="accent5">
                    <a:lumMod val="25000"/>
                  </a:schemeClr>
                </a:solidFill>
                <a:latin typeface="Helvetica" pitchFamily="2" charset="0"/>
              </a:rPr>
              <a:t>www.uw.edu</a:t>
            </a:r>
            <a:r>
              <a:rPr lang="en-US" sz="2400">
                <a:solidFill>
                  <a:schemeClr val="accent5">
                    <a:lumMod val="25000"/>
                  </a:schemeClr>
                </a:solidFill>
                <a:latin typeface="Helvetica" pitchFamily="2" charset="0"/>
              </a:rPr>
              <a:t>/accessibility</a:t>
            </a:r>
          </a:p>
          <a:p>
            <a:endParaRPr lang="en-US" sz="2400" u="sng">
              <a:solidFill>
                <a:schemeClr val="accent4">
                  <a:lumMod val="10000"/>
                </a:schemeClr>
              </a:solidFill>
              <a:latin typeface="Helvetica" pitchFamily="2" charset="0"/>
            </a:endParaRPr>
          </a:p>
          <a:p>
            <a:r>
              <a:rPr lang="en-US" sz="3600">
                <a:solidFill>
                  <a:schemeClr val="accent5">
                    <a:lumMod val="25000"/>
                  </a:schemeClr>
                </a:solidFill>
                <a:latin typeface="Helvetica" pitchFamily="2" charset="0"/>
              </a:rPr>
              <a:t> </a:t>
            </a:r>
          </a:p>
          <a:p>
            <a:endParaRPr lang="en-US" sz="3600"/>
          </a:p>
          <a:p>
            <a:r>
              <a:rPr lang="en-US" altLang="ja-JP" sz="3600"/>
              <a:t> </a:t>
            </a:r>
          </a:p>
        </p:txBody>
      </p:sp>
      <p:pic>
        <p:nvPicPr>
          <p:cNvPr id="4" name="Picture 3" descr="img003 (1)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89"/>
          <a:stretch/>
        </p:blipFill>
        <p:spPr>
          <a:xfrm>
            <a:off x="-16317" y="-1066800"/>
            <a:ext cx="9176634" cy="568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4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three brochure covers: Applications of Universal Design in Educaiton; Accessible Web Design; Accessible Distance Learni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43000" y="-13279"/>
            <a:ext cx="11926515" cy="688931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9005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1" y="1600201"/>
            <a:ext cx="8305800" cy="4152022"/>
          </a:xfrm>
        </p:spPr>
        <p:txBody>
          <a:bodyPr/>
          <a:lstStyle/>
          <a:p>
            <a:pPr marL="922338" lvl="1" indent="-465138">
              <a:buFont typeface="Wingdings" charset="2"/>
              <a:buChar char="§"/>
            </a:pPr>
            <a:r>
              <a:rPr lang="en-US" sz="3200">
                <a:latin typeface="Helvetica" pitchFamily="2" charset="0"/>
                <a:ea typeface="Helvetica" charset="0"/>
                <a:cs typeface="Helvetica" charset="0"/>
              </a:rPr>
              <a:t>who meets requirements, </a:t>
            </a:r>
            <a:r>
              <a:rPr lang="en-US" sz="3200">
                <a:solidFill>
                  <a:srgbClr val="FF0000"/>
                </a:solidFill>
                <a:latin typeface="Helvetica" pitchFamily="2" charset="0"/>
                <a:ea typeface="Helvetica" charset="0"/>
                <a:cs typeface="Helvetica" charset="0"/>
              </a:rPr>
              <a:t>with or without accommodations</a:t>
            </a:r>
            <a:r>
              <a:rPr lang="en-US" sz="3200">
                <a:latin typeface="Helvetica" pitchFamily="2" charset="0"/>
                <a:ea typeface="Helvetica" charset="0"/>
                <a:cs typeface="Helvetica" charset="0"/>
              </a:rPr>
              <a:t>, is encouraged to participate </a:t>
            </a:r>
          </a:p>
          <a:p>
            <a:pPr marL="922338" lvl="1" indent="-465138">
              <a:buFont typeface="Wingdings" charset="2"/>
              <a:buChar char="§"/>
            </a:pPr>
            <a:r>
              <a:rPr lang="en-US" sz="3200">
                <a:latin typeface="Helvetica" pitchFamily="2" charset="0"/>
                <a:ea typeface="Helvetica" charset="0"/>
                <a:cs typeface="Helvetica" charset="0"/>
              </a:rPr>
              <a:t>feels welcome</a:t>
            </a:r>
          </a:p>
          <a:p>
            <a:pPr marL="922338" lvl="1" indent="-465138">
              <a:buFont typeface="Wingdings" charset="2"/>
              <a:buChar char="§"/>
            </a:pPr>
            <a:r>
              <a:rPr lang="en-US" sz="3200">
                <a:latin typeface="Helvetica" pitchFamily="2" charset="0"/>
                <a:ea typeface="Helvetica" charset="0"/>
                <a:cs typeface="Helvetica" charset="0"/>
              </a:rPr>
              <a:t>is fully engaged in accessible &amp; inclusive activities </a:t>
            </a:r>
            <a:endParaRPr lang="en-US" sz="3200">
              <a:latin typeface="Helvetica" pitchFamily="2" charset="0"/>
              <a:cs typeface="Helvetic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681674"/>
          </a:xfrm>
        </p:spPr>
        <p:txBody>
          <a:bodyPr/>
          <a:lstStyle/>
          <a:p>
            <a:r>
              <a:rPr lang="en-US" sz="3600">
                <a:solidFill>
                  <a:srgbClr val="7030A0"/>
                </a:solidFill>
                <a:latin typeface="Helvetica" pitchFamily="2" charset="0"/>
              </a:rPr>
              <a:t>In an “inclusive” environment everyone</a:t>
            </a:r>
          </a:p>
        </p:txBody>
      </p:sp>
      <p:pic>
        <p:nvPicPr>
          <p:cNvPr id="4" name="Picture 3" descr="A diverse group of individuals with varying  abilities, races, and sexes">
            <a:extLst>
              <a:ext uri="{FF2B5EF4-FFF2-40B4-BE49-F238E27FC236}">
                <a16:creationId xmlns:a16="http://schemas.microsoft.com/office/drawing/2014/main" id="{6845D9A2-6667-3944-BA90-0FA884893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4876800"/>
            <a:ext cx="4749928" cy="131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7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TextBox 4"/>
          <p:cNvSpPr txBox="1"/>
          <p:nvPr/>
        </p:nvSpPr>
        <p:spPr>
          <a:xfrm>
            <a:off x="914400" y="381000"/>
            <a:ext cx="7620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dirty="0">
                <a:solidFill>
                  <a:srgbClr val="7030A0"/>
                </a:solidFill>
              </a:rPr>
              <a:t>Why exclude groups of people</a:t>
            </a:r>
            <a:br>
              <a:rPr lang="en-US" sz="4000" b="0" dirty="0">
                <a:solidFill>
                  <a:srgbClr val="000090"/>
                </a:solidFill>
              </a:rPr>
            </a:br>
            <a:endParaRPr lang="en-US" sz="4000" b="0" dirty="0">
              <a:solidFill>
                <a:srgbClr val="000090"/>
              </a:solidFill>
            </a:endParaRPr>
          </a:p>
          <a:p>
            <a:endParaRPr lang="en-US" sz="4000" b="0" dirty="0">
              <a:solidFill>
                <a:schemeClr val="accent4">
                  <a:lumMod val="10000"/>
                </a:schemeClr>
              </a:solidFill>
            </a:endParaRPr>
          </a:p>
          <a:p>
            <a:endParaRPr lang="en-US" sz="4000" dirty="0">
              <a:solidFill>
                <a:schemeClr val="accent4">
                  <a:lumMod val="10000"/>
                </a:schemeClr>
              </a:solidFill>
            </a:endParaRPr>
          </a:p>
          <a:p>
            <a:endParaRPr lang="en-US" sz="4000" b="0" dirty="0">
              <a:solidFill>
                <a:schemeClr val="accent4">
                  <a:lumMod val="10000"/>
                </a:schemeClr>
              </a:solidFill>
            </a:endParaRPr>
          </a:p>
          <a:p>
            <a:endParaRPr lang="en-US" sz="4000" dirty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en-US" sz="4000" b="0" dirty="0">
                <a:solidFill>
                  <a:schemeClr val="accent4">
                    <a:lumMod val="10000"/>
                  </a:schemeClr>
                </a:solidFill>
              </a:rPr>
              <a:t>My quest </a:t>
            </a:r>
            <a:br>
              <a:rPr lang="en-US" sz="4000" b="0" dirty="0">
                <a:solidFill>
                  <a:schemeClr val="accent4">
                    <a:lumMod val="10000"/>
                  </a:schemeClr>
                </a:solidFill>
              </a:rPr>
            </a:br>
            <a:r>
              <a:rPr lang="en-US" sz="4000" b="0" dirty="0">
                <a:solidFill>
                  <a:schemeClr val="accent4">
                    <a:lumMod val="10000"/>
                  </a:schemeClr>
                </a:solidFill>
              </a:rPr>
              <a:t>to become a </a:t>
            </a:r>
            <a:br>
              <a:rPr lang="en-US" sz="4000" b="0" dirty="0">
                <a:solidFill>
                  <a:schemeClr val="accent4">
                    <a:lumMod val="10000"/>
                  </a:schemeClr>
                </a:solidFill>
              </a:rPr>
            </a:br>
            <a:r>
              <a:rPr lang="en-US" sz="4000" b="0" dirty="0">
                <a:solidFill>
                  <a:schemeClr val="accent4">
                    <a:lumMod val="10000"/>
                  </a:schemeClr>
                </a:solidFill>
              </a:rPr>
              <a:t>patrol boy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371600"/>
            <a:ext cx="1295400" cy="1295400"/>
          </a:xfrm>
          <a:prstGeom prst="rect">
            <a:avLst/>
          </a:prstGeom>
        </p:spPr>
      </p:pic>
      <p:pic>
        <p:nvPicPr>
          <p:cNvPr id="7" name="Picture 6" descr="10843380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599" y="1219200"/>
            <a:ext cx="438269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7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xfrm>
            <a:off x="685800" y="381000"/>
            <a:ext cx="7595419" cy="62718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3600" dirty="0">
                <a:solidFill>
                  <a:srgbClr val="7030A0"/>
                </a:solidFill>
                <a:latin typeface="Helvetica" pitchFamily="2" charset="0"/>
                <a:ea typeface="Helvetica" charset="0"/>
                <a:cs typeface="Helvetica" charset="0"/>
              </a:rPr>
              <a:t>Consider</a:t>
            </a:r>
            <a:r>
              <a:rPr lang="en-US" sz="3600" dirty="0">
                <a:solidFill>
                  <a:srgbClr val="400080"/>
                </a:solidFill>
                <a:latin typeface="Helvetica" pitchFamily="2" charset="0"/>
                <a:ea typeface="Helvetica" charset="0"/>
                <a:cs typeface="Helvetica" charset="0"/>
              </a:rPr>
              <a:t> </a:t>
            </a:r>
            <a:r>
              <a:rPr lang="en-US" sz="3600" dirty="0">
                <a:solidFill>
                  <a:srgbClr val="FF0F1B"/>
                </a:solidFill>
                <a:latin typeface="Helvetica" pitchFamily="2" charset="0"/>
                <a:ea typeface="Helvetica" charset="0"/>
                <a:cs typeface="Helvetica" charset="0"/>
              </a:rPr>
              <a:t>ability</a:t>
            </a:r>
            <a:r>
              <a:rPr lang="en-US" sz="3600" dirty="0">
                <a:solidFill>
                  <a:srgbClr val="400080"/>
                </a:solidFill>
                <a:latin typeface="Helvetica" pitchFamily="2" charset="0"/>
                <a:ea typeface="Helvetica" charset="0"/>
                <a:cs typeface="Helvetica" charset="0"/>
              </a:rPr>
              <a:t> </a:t>
            </a:r>
            <a:r>
              <a:rPr lang="en-US" sz="3600" dirty="0">
                <a:solidFill>
                  <a:srgbClr val="7030A0"/>
                </a:solidFill>
                <a:latin typeface="Helvetica" pitchFamily="2" charset="0"/>
                <a:ea typeface="Helvetica" charset="0"/>
                <a:cs typeface="Helvetica" charset="0"/>
              </a:rPr>
              <a:t>on a continuum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508819" y="2121466"/>
            <a:ext cx="7772400" cy="4917831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understand English, social norms 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see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hear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walk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read print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write with pen or pencil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communicate verbally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tune out distraction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learn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manage physical/mental health </a:t>
            </a:r>
          </a:p>
        </p:txBody>
      </p:sp>
      <p:pic>
        <p:nvPicPr>
          <p:cNvPr id="23555" name="Picture 3" descr="Double ended arrow with the words &quot;not able&quot; on the left side and &quot;able&quot; on the right sid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32355"/>
            <a:ext cx="9144000" cy="135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368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31735" y="3048000"/>
            <a:ext cx="8323780" cy="2895600"/>
          </a:xfrm>
        </p:spPr>
        <p:txBody>
          <a:bodyPr/>
          <a:lstStyle/>
          <a:p>
            <a:pPr marL="461963" indent="-461963">
              <a:buSzPct val="100000"/>
              <a:buFont typeface="Wingdings" charset="2"/>
              <a:buChar char="§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Most disabilities are “invisible”</a:t>
            </a:r>
            <a:b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</a:br>
            <a:endParaRPr lang="en-US" sz="3200" dirty="0">
              <a:solidFill>
                <a:schemeClr val="accent4">
                  <a:lumMod val="10000"/>
                </a:schemeClr>
              </a:solidFill>
              <a:latin typeface="Helvetica" pitchFamily="2" charset="0"/>
              <a:ea typeface="Helvetica" charset="0"/>
              <a:cs typeface="Helvetica" charset="0"/>
            </a:endParaRPr>
          </a:p>
          <a:p>
            <a:pPr marL="461963" indent="-461963">
              <a:buSzPct val="100000"/>
              <a:buFont typeface="Wingdings" charset="2"/>
              <a:buChar char="§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Fewer than 1/3 of students with disabilities may be reporting them to the disability services office </a:t>
            </a:r>
          </a:p>
          <a:p>
            <a:pPr marL="635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3200" dirty="0">
              <a:solidFill>
                <a:schemeClr val="accent4">
                  <a:lumMod val="1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9578" y="609600"/>
            <a:ext cx="7305822" cy="757874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Helvetica" pitchFamily="2" charset="0"/>
              </a:rPr>
              <a:t>Note</a:t>
            </a:r>
            <a:endParaRPr lang="en-US" sz="4300" dirty="0">
              <a:solidFill>
                <a:srgbClr val="7030A0"/>
              </a:solidFill>
              <a:latin typeface="Helvetica" pitchFamily="2" charset="0"/>
            </a:endParaRPr>
          </a:p>
        </p:txBody>
      </p:sp>
      <p:pic>
        <p:nvPicPr>
          <p:cNvPr id="4" name="Picture 3" descr="Light bulb icon">
            <a:extLst>
              <a:ext uri="{FF2B5EF4-FFF2-40B4-BE49-F238E27FC236}">
                <a16:creationId xmlns:a16="http://schemas.microsoft.com/office/drawing/2014/main" id="{61CA13ED-5628-D749-9659-B47FA1C57C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735" y="289631"/>
            <a:ext cx="1077843" cy="1077843"/>
          </a:xfrm>
          <a:prstGeom prst="rect">
            <a:avLst/>
          </a:prstGeom>
        </p:spPr>
      </p:pic>
      <p:pic>
        <p:nvPicPr>
          <p:cNvPr id="5" name="Picture 4" descr="Female student">
            <a:extLst>
              <a:ext uri="{FF2B5EF4-FFF2-40B4-BE49-F238E27FC236}">
                <a16:creationId xmlns:a16="http://schemas.microsoft.com/office/drawing/2014/main" id="{17AC5595-7BA1-1A44-84DF-C3655C4C8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2662" y="935362"/>
            <a:ext cx="1590675" cy="1713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 descr="Female student">
            <a:extLst>
              <a:ext uri="{FF2B5EF4-FFF2-40B4-BE49-F238E27FC236}">
                <a16:creationId xmlns:a16="http://schemas.microsoft.com/office/drawing/2014/main" id="{8F59A081-8A4D-3842-8962-3B8D218784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03337" y="426090"/>
            <a:ext cx="1761895" cy="1821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ale student">
            <a:extLst>
              <a:ext uri="{FF2B5EF4-FFF2-40B4-BE49-F238E27FC236}">
                <a16:creationId xmlns:a16="http://schemas.microsoft.com/office/drawing/2014/main" id="{5F6D4850-BB9A-9740-9841-13DF82D7DC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98574" y="990600"/>
            <a:ext cx="1938026" cy="167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37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>
</file>

<file path=ppt/theme/theme1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27589</TotalTime>
  <Words>1150</Words>
  <Application>Microsoft Macintosh PowerPoint</Application>
  <PresentationFormat>On-screen Show (4:3)</PresentationFormat>
  <Paragraphs>247</Paragraphs>
  <Slides>45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63" baseType="lpstr">
      <vt:lpstr>Encode Sans Normal Black</vt:lpstr>
      <vt:lpstr>Helvitica</vt:lpstr>
      <vt:lpstr>inherit</vt:lpstr>
      <vt:lpstr>メイリオ</vt:lpstr>
      <vt:lpstr>ＭＳ Ｐゴシック</vt:lpstr>
      <vt:lpstr>Open Sans Light</vt:lpstr>
      <vt:lpstr>Source Sans Pro</vt:lpstr>
      <vt:lpstr>System Font Regular</vt:lpstr>
      <vt:lpstr>Uni Sans Regular</vt:lpstr>
      <vt:lpstr>ヒラギノ角ゴ Pro W3</vt:lpstr>
      <vt:lpstr>Arial</vt:lpstr>
      <vt:lpstr>Calibri</vt:lpstr>
      <vt:lpstr>Helvetica</vt:lpstr>
      <vt:lpstr>Lucida Grande</vt:lpstr>
      <vt:lpstr>Tahoma</vt:lpstr>
      <vt:lpstr>Wingdings</vt:lpstr>
      <vt:lpstr>1_Custom Design</vt:lpstr>
      <vt:lpstr>2_Custom Design</vt:lpstr>
      <vt:lpstr>Tips for promoting accessible IT campus-wide within the context of a universal design framework</vt:lpstr>
      <vt:lpstr>PowerPoint Presentation</vt:lpstr>
      <vt:lpstr>Basic approaches</vt:lpstr>
      <vt:lpstr>Book: Universal Design in Higher Education (UDHE): From Principles to Practice</vt:lpstr>
      <vt:lpstr>PowerPoint Presentation</vt:lpstr>
      <vt:lpstr>In an “inclusive” environment everyone</vt:lpstr>
      <vt:lpstr>PowerPoint Presentation</vt:lpstr>
      <vt:lpstr>Consider ability on a continuum</vt:lpstr>
      <vt:lpstr>Note</vt:lpstr>
      <vt:lpstr>PowerPoint Presentation</vt:lpstr>
      <vt:lpstr>Most common accommodations for online courses at UW:</vt:lpstr>
      <vt:lpstr>An Inclusive Campus Model  </vt:lpstr>
      <vt:lpstr>PowerPoint Presentation</vt:lpstr>
      <vt:lpstr>PowerPoint Presentation</vt:lpstr>
      <vt:lpstr>Universal design =</vt:lpstr>
      <vt:lpstr>PowerPoint Presentation</vt:lpstr>
      <vt:lpstr>Proactive design terminology</vt:lpstr>
      <vt:lpstr>PowerPoint Presentation</vt:lpstr>
      <vt:lpstr>PowerPoint Presentation</vt:lpstr>
      <vt:lpstr> “The Daily” UW  1970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Nicole BA, Computer Science Stanford Google</vt:lpstr>
      <vt:lpstr>Jessie BA, Informatics, UW Manager Web Services Amazon.com</vt:lpstr>
      <vt:lpstr>PowerPoint Presentation</vt:lpstr>
      <vt:lpstr>UD of IT</vt:lpstr>
      <vt:lpstr>PowerPoint Presentation</vt:lpstr>
      <vt:lpstr>20 tips for teaching an accessible online course</vt:lpstr>
      <vt:lpstr>PowerPoint Presentation</vt:lpstr>
      <vt:lpstr>PowerPoint Presentation</vt:lpstr>
      <vt:lpstr>PowerPoint Presentation</vt:lpstr>
      <vt:lpstr>UD is an attitude, a framework, a goal, &amp; a process—UD: </vt:lpstr>
      <vt:lpstr>The Inclusive Campus Model</vt:lpstr>
      <vt:lpstr>Apply the Model to accessible IT</vt:lpstr>
      <vt:lpstr>UW leadership</vt:lpstr>
      <vt:lpstr>Policy, guidelines, checklists… UW’s IT Accessibility Guidelines:</vt:lpstr>
      <vt:lpstr>Sample of UW approaches   1/2</vt:lpstr>
      <vt:lpstr>Sample of UW approaches     2/2</vt:lpstr>
      <vt:lpstr>Accessible Technology website</vt:lpstr>
      <vt:lpstr>PowerPoint Presentation</vt:lpstr>
      <vt:lpstr>PowerPoint Presentation</vt:lpstr>
    </vt:vector>
  </TitlesOfParts>
  <Manager/>
  <Company>University of Washington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Policy #188presentation</dc:title>
  <dc:subject/>
  <dc:creator>Sheryl Burgstahler</dc:creator>
  <cp:keywords/>
  <dc:description/>
  <cp:lastModifiedBy>Sheryl Burgstahler</cp:lastModifiedBy>
  <cp:revision>465</cp:revision>
  <cp:lastPrinted>2019-11-12T16:10:32Z</cp:lastPrinted>
  <dcterms:created xsi:type="dcterms:W3CDTF">2014-10-14T00:51:43Z</dcterms:created>
  <dcterms:modified xsi:type="dcterms:W3CDTF">2019-11-12T16:10:36Z</dcterms:modified>
  <cp:category/>
</cp:coreProperties>
</file>