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66" r:id="rId3"/>
    <p:sldMasterId id="2147483672" r:id="rId4"/>
    <p:sldMasterId id="2147483799" r:id="rId5"/>
    <p:sldMasterId id="2147483801" r:id="rId6"/>
    <p:sldMasterId id="2147483815" r:id="rId7"/>
  </p:sldMasterIdLst>
  <p:notesMasterIdLst>
    <p:notesMasterId r:id="rId59"/>
  </p:notesMasterIdLst>
  <p:handoutMasterIdLst>
    <p:handoutMasterId r:id="rId60"/>
  </p:handoutMasterIdLst>
  <p:sldIdLst>
    <p:sldId id="2137" r:id="rId8"/>
    <p:sldId id="2131" r:id="rId9"/>
    <p:sldId id="796" r:id="rId10"/>
    <p:sldId id="778" r:id="rId11"/>
    <p:sldId id="797" r:id="rId12"/>
    <p:sldId id="2132" r:id="rId13"/>
    <p:sldId id="2133" r:id="rId14"/>
    <p:sldId id="800" r:id="rId15"/>
    <p:sldId id="802" r:id="rId16"/>
    <p:sldId id="2135" r:id="rId17"/>
    <p:sldId id="803" r:id="rId18"/>
    <p:sldId id="2140" r:id="rId19"/>
    <p:sldId id="2145" r:id="rId20"/>
    <p:sldId id="684" r:id="rId21"/>
    <p:sldId id="751" r:id="rId22"/>
    <p:sldId id="737" r:id="rId23"/>
    <p:sldId id="1017" r:id="rId24"/>
    <p:sldId id="2146" r:id="rId25"/>
    <p:sldId id="789" r:id="rId26"/>
    <p:sldId id="266" r:id="rId27"/>
    <p:sldId id="790" r:id="rId28"/>
    <p:sldId id="268" r:id="rId29"/>
    <p:sldId id="269" r:id="rId30"/>
    <p:sldId id="270" r:id="rId31"/>
    <p:sldId id="791" r:id="rId32"/>
    <p:sldId id="792" r:id="rId33"/>
    <p:sldId id="1028" r:id="rId34"/>
    <p:sldId id="439" r:id="rId35"/>
    <p:sldId id="493" r:id="rId36"/>
    <p:sldId id="503" r:id="rId37"/>
    <p:sldId id="443" r:id="rId38"/>
    <p:sldId id="502" r:id="rId39"/>
    <p:sldId id="504" r:id="rId40"/>
    <p:sldId id="497" r:id="rId41"/>
    <p:sldId id="505" r:id="rId42"/>
    <p:sldId id="476" r:id="rId43"/>
    <p:sldId id="280" r:id="rId44"/>
    <p:sldId id="284" r:id="rId45"/>
    <p:sldId id="362" r:id="rId46"/>
    <p:sldId id="389" r:id="rId47"/>
    <p:sldId id="386" r:id="rId48"/>
    <p:sldId id="387" r:id="rId49"/>
    <p:sldId id="388" r:id="rId50"/>
    <p:sldId id="390" r:id="rId51"/>
    <p:sldId id="391" r:id="rId52"/>
    <p:sldId id="375" r:id="rId53"/>
    <p:sldId id="376" r:id="rId54"/>
    <p:sldId id="377" r:id="rId55"/>
    <p:sldId id="393" r:id="rId56"/>
    <p:sldId id="378" r:id="rId57"/>
    <p:sldId id="352" r:id="rId58"/>
  </p:sldIdLst>
  <p:sldSz cx="9144000" cy="6858000" type="screen4x3"/>
  <p:notesSz cx="6858000" cy="91440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B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7"/>
    <p:restoredTop sz="74966" autoAdjust="0"/>
  </p:normalViewPr>
  <p:slideViewPr>
    <p:cSldViewPr snapToGrid="0" snapToObjects="1" showGuides="1">
      <p:cViewPr varScale="1">
        <p:scale>
          <a:sx n="91" d="100"/>
          <a:sy n="91" d="100"/>
        </p:scale>
        <p:origin x="1792" y="184"/>
      </p:cViewPr>
      <p:guideLst>
        <p:guide orient="horz" pos="2160"/>
        <p:guide pos="2880"/>
      </p:guideLst>
    </p:cSldViewPr>
  </p:slideViewPr>
  <p:outlineViewPr>
    <p:cViewPr>
      <p:scale>
        <a:sx n="33" d="100"/>
        <a:sy n="33" d="100"/>
      </p:scale>
      <p:origin x="0" y="-19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tags" Target="tags/tag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Gender Identity &amp; Who Teaches Accessibility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Male</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Who Teaches</c:v>
                </c:pt>
                <c:pt idx="1">
                  <c:v>Who Doesn't</c:v>
                </c:pt>
              </c:strCache>
            </c:strRef>
          </c:cat>
          <c:val>
            <c:numRef>
              <c:f>Sheet1!$B$2:$B$3</c:f>
              <c:numCache>
                <c:formatCode>General</c:formatCode>
                <c:ptCount val="2"/>
                <c:pt idx="0">
                  <c:v>59.5</c:v>
                </c:pt>
                <c:pt idx="1">
                  <c:v>75.900000000000006</c:v>
                </c:pt>
              </c:numCache>
            </c:numRef>
          </c:val>
          <c:extLst>
            <c:ext xmlns:c16="http://schemas.microsoft.com/office/drawing/2014/chart" uri="{C3380CC4-5D6E-409C-BE32-E72D297353CC}">
              <c16:uniqueId val="{00000000-10B2-4A4A-94E3-1EE671236A90}"/>
            </c:ext>
          </c:extLst>
        </c:ser>
        <c:ser>
          <c:idx val="1"/>
          <c:order val="1"/>
          <c:tx>
            <c:strRef>
              <c:f>Sheet1!$C$1</c:f>
              <c:strCache>
                <c:ptCount val="1"/>
                <c:pt idx="0">
                  <c:v>Female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Who Teaches</c:v>
                </c:pt>
                <c:pt idx="1">
                  <c:v>Who Doesn't</c:v>
                </c:pt>
              </c:strCache>
            </c:strRef>
          </c:cat>
          <c:val>
            <c:numRef>
              <c:f>Sheet1!$C$2:$C$3</c:f>
              <c:numCache>
                <c:formatCode>General</c:formatCode>
                <c:ptCount val="2"/>
                <c:pt idx="0">
                  <c:v>37.6</c:v>
                </c:pt>
                <c:pt idx="1">
                  <c:v>19.600000000000001</c:v>
                </c:pt>
              </c:numCache>
            </c:numRef>
          </c:val>
          <c:extLst>
            <c:ext xmlns:c16="http://schemas.microsoft.com/office/drawing/2014/chart" uri="{C3380CC4-5D6E-409C-BE32-E72D297353CC}">
              <c16:uniqueId val="{00000001-10B2-4A4A-94E3-1EE671236A90}"/>
            </c:ext>
          </c:extLst>
        </c:ser>
        <c:ser>
          <c:idx val="2"/>
          <c:order val="2"/>
          <c:tx>
            <c:strRef>
              <c:f>Sheet1!$D$1</c:f>
              <c:strCache>
                <c:ptCount val="1"/>
                <c:pt idx="0">
                  <c:v>Non-Binary / Prefer not to say</c:v>
                </c:pt>
              </c:strCache>
            </c:strRef>
          </c:tx>
          <c:spPr>
            <a:solidFill>
              <a:schemeClr val="accent5">
                <a:shade val="65000"/>
              </a:schemeClr>
            </a:solidFill>
            <a:ln>
              <a:noFill/>
            </a:ln>
            <a:effectLst/>
          </c:spPr>
          <c:invertIfNegative val="0"/>
          <c:cat>
            <c:strRef>
              <c:f>Sheet1!$A$2:$A$3</c:f>
              <c:strCache>
                <c:ptCount val="2"/>
                <c:pt idx="0">
                  <c:v>Who Teaches</c:v>
                </c:pt>
                <c:pt idx="1">
                  <c:v>Who Doesn't</c:v>
                </c:pt>
              </c:strCache>
            </c:strRef>
          </c:cat>
          <c:val>
            <c:numRef>
              <c:f>Sheet1!$D$2:$D$3</c:f>
              <c:numCache>
                <c:formatCode>General</c:formatCode>
                <c:ptCount val="2"/>
                <c:pt idx="0">
                  <c:v>3</c:v>
                </c:pt>
                <c:pt idx="1">
                  <c:v>4.8</c:v>
                </c:pt>
              </c:numCache>
            </c:numRef>
          </c:val>
          <c:extLst>
            <c:ext xmlns:c16="http://schemas.microsoft.com/office/drawing/2014/chart" uri="{C3380CC4-5D6E-409C-BE32-E72D297353CC}">
              <c16:uniqueId val="{00000002-10B2-4A4A-94E3-1EE671236A90}"/>
            </c:ext>
          </c:extLst>
        </c:ser>
        <c:dLbls>
          <c:showLegendKey val="0"/>
          <c:showVal val="0"/>
          <c:showCatName val="0"/>
          <c:showSerName val="0"/>
          <c:showPercent val="0"/>
          <c:showBubbleSize val="0"/>
        </c:dLbls>
        <c:gapWidth val="150"/>
        <c:overlap val="100"/>
        <c:axId val="436845592"/>
        <c:axId val="436842848"/>
      </c:barChart>
      <c:catAx>
        <c:axId val="43684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36842848"/>
        <c:crosses val="autoZero"/>
        <c:auto val="1"/>
        <c:lblAlgn val="ctr"/>
        <c:lblOffset val="100"/>
        <c:noMultiLvlLbl val="0"/>
      </c:catAx>
      <c:valAx>
        <c:axId val="436842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684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05E86-09EB-DF41-89E9-215D79408489}" type="datetimeFigureOut">
              <a:rPr lang="en-US" smtClean="0"/>
              <a:t>11/19/19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022C9B-2564-4B41-878E-BC4A87A03B87}" type="slidenum">
              <a:rPr lang="en-US" smtClean="0"/>
              <a:t>‹#›</a:t>
            </a:fld>
            <a:endParaRPr lang="en-US"/>
          </a:p>
        </p:txBody>
      </p:sp>
    </p:spTree>
    <p:extLst>
      <p:ext uri="{BB962C8B-B14F-4D97-AF65-F5344CB8AC3E}">
        <p14:creationId xmlns:p14="http://schemas.microsoft.com/office/powerpoint/2010/main" val="22659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E418B-442B-9545-8EE0-4E434C4435AC}" type="datetimeFigureOut">
              <a:rPr lang="en-US" smtClean="0"/>
              <a:t>11/19/19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00AA5-55EB-1F4D-9082-3EB7000222EF}" type="slidenum">
              <a:rPr lang="en-US" smtClean="0"/>
              <a:t>‹#›</a:t>
            </a:fld>
            <a:endParaRPr lang="en-US"/>
          </a:p>
        </p:txBody>
      </p:sp>
    </p:spTree>
    <p:extLst>
      <p:ext uri="{BB962C8B-B14F-4D97-AF65-F5344CB8AC3E}">
        <p14:creationId xmlns:p14="http://schemas.microsoft.com/office/powerpoint/2010/main" val="312751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4146EA-08A1-184A-99B9-0CE25F8F8B2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9579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10</a:t>
            </a:fld>
            <a:endParaRPr lang="en-US"/>
          </a:p>
        </p:txBody>
      </p:sp>
    </p:spTree>
    <p:extLst>
      <p:ext uri="{BB962C8B-B14F-4D97-AF65-F5344CB8AC3E}">
        <p14:creationId xmlns:p14="http://schemas.microsoft.com/office/powerpoint/2010/main" val="394812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11</a:t>
            </a:fld>
            <a:endParaRPr lang="en-US"/>
          </a:p>
        </p:txBody>
      </p:sp>
    </p:spTree>
    <p:extLst>
      <p:ext uri="{BB962C8B-B14F-4D97-AF65-F5344CB8AC3E}">
        <p14:creationId xmlns:p14="http://schemas.microsoft.com/office/powerpoint/2010/main" val="208833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Arial"/>
              <a:buNone/>
            </a:pPr>
            <a:endParaRPr dirty="0"/>
          </a:p>
        </p:txBody>
      </p:sp>
    </p:spTree>
    <p:extLst>
      <p:ext uri="{BB962C8B-B14F-4D97-AF65-F5344CB8AC3E}">
        <p14:creationId xmlns:p14="http://schemas.microsoft.com/office/powerpoint/2010/main" val="2342863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13</a:t>
            </a:fld>
            <a:endParaRPr lang="en-US"/>
          </a:p>
        </p:txBody>
      </p:sp>
    </p:spTree>
    <p:extLst>
      <p:ext uri="{BB962C8B-B14F-4D97-AF65-F5344CB8AC3E}">
        <p14:creationId xmlns:p14="http://schemas.microsoft.com/office/powerpoint/2010/main" val="3432346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14</a:t>
            </a:fld>
            <a:endParaRPr lang="en-US"/>
          </a:p>
        </p:txBody>
      </p:sp>
    </p:spTree>
    <p:extLst>
      <p:ext uri="{BB962C8B-B14F-4D97-AF65-F5344CB8AC3E}">
        <p14:creationId xmlns:p14="http://schemas.microsoft.com/office/powerpoint/2010/main" val="131629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15</a:t>
            </a:fld>
            <a:endParaRPr lang="en-US"/>
          </a:p>
        </p:txBody>
      </p:sp>
    </p:spTree>
    <p:extLst>
      <p:ext uri="{BB962C8B-B14F-4D97-AF65-F5344CB8AC3E}">
        <p14:creationId xmlns:p14="http://schemas.microsoft.com/office/powerpoint/2010/main" val="977962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16</a:t>
            </a:fld>
            <a:endParaRPr lang="en-US"/>
          </a:p>
        </p:txBody>
      </p:sp>
    </p:spTree>
    <p:extLst>
      <p:ext uri="{BB962C8B-B14F-4D97-AF65-F5344CB8AC3E}">
        <p14:creationId xmlns:p14="http://schemas.microsoft.com/office/powerpoint/2010/main" val="2284068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17</a:t>
            </a:fld>
            <a:endParaRPr lang="en-US"/>
          </a:p>
        </p:txBody>
      </p:sp>
    </p:spTree>
    <p:extLst>
      <p:ext uri="{BB962C8B-B14F-4D97-AF65-F5344CB8AC3E}">
        <p14:creationId xmlns:p14="http://schemas.microsoft.com/office/powerpoint/2010/main" val="117245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18</a:t>
            </a:fld>
            <a:endParaRPr lang="en-US"/>
          </a:p>
        </p:txBody>
      </p:sp>
    </p:spTree>
    <p:extLst>
      <p:ext uri="{BB962C8B-B14F-4D97-AF65-F5344CB8AC3E}">
        <p14:creationId xmlns:p14="http://schemas.microsoft.com/office/powerpoint/2010/main" val="106825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lvl1pPr marL="228600" indent="-228600">
              <a:buSzPct val="100000"/>
              <a:buChar char="•"/>
            </a:lvl1pPr>
          </a:lstStyle>
          <a:p>
            <a:pPr marL="0" indent="0">
              <a:buNone/>
            </a:pPr>
            <a:r>
              <a:rPr lang="en-US" dirty="0"/>
              <a:t>INFO 343 = Client-side Web Development</a:t>
            </a:r>
            <a:br>
              <a:rPr lang="en-US" dirty="0"/>
            </a:br>
            <a:r>
              <a:rPr lang="en-US" dirty="0"/>
              <a:t>Dr. Amy Ko initiates </a:t>
            </a:r>
            <a:endParaRPr dirty="0"/>
          </a:p>
        </p:txBody>
      </p:sp>
    </p:spTree>
    <p:extLst>
      <p:ext uri="{BB962C8B-B14F-4D97-AF65-F5344CB8AC3E}">
        <p14:creationId xmlns:p14="http://schemas.microsoft.com/office/powerpoint/2010/main" val="136952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2</a:t>
            </a:fld>
            <a:endParaRPr lang="en-US"/>
          </a:p>
        </p:txBody>
      </p:sp>
    </p:spTree>
    <p:extLst>
      <p:ext uri="{BB962C8B-B14F-4D97-AF65-F5344CB8AC3E}">
        <p14:creationId xmlns:p14="http://schemas.microsoft.com/office/powerpoint/2010/main" val="129174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noRot="1" noChangeAspect="1"/>
          </p:cNvSpPr>
          <p:nvPr>
            <p:ph type="sldImg"/>
          </p:nvPr>
        </p:nvSpPr>
        <p:spPr>
          <a:prstGeom prst="rect">
            <a:avLst/>
          </a:prstGeom>
        </p:spPr>
        <p:txBody>
          <a:bodyPr/>
          <a:lstStyle/>
          <a:p>
            <a:endParaRPr/>
          </a:p>
        </p:txBody>
      </p:sp>
      <p:sp>
        <p:nvSpPr>
          <p:cNvPr id="384" name="Shape 384"/>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951280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310376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lvl1pPr marL="228600" indent="-228600">
              <a:buSzPct val="100000"/>
              <a:buChar char="•"/>
            </a:lvl1pPr>
          </a:lstStyle>
          <a:p>
            <a:pPr marL="0" indent="0">
              <a:buNone/>
            </a:pPr>
            <a:r>
              <a:rPr lang="en-US" dirty="0"/>
              <a:t>Dr. Joel Ross volunteers to take the lead </a:t>
            </a:r>
            <a:endParaRPr dirty="0"/>
          </a:p>
        </p:txBody>
      </p:sp>
    </p:spTree>
    <p:extLst>
      <p:ext uri="{BB962C8B-B14F-4D97-AF65-F5344CB8AC3E}">
        <p14:creationId xmlns:p14="http://schemas.microsoft.com/office/powerpoint/2010/main" val="2166765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a:p>
        </p:txBody>
      </p:sp>
      <p:sp>
        <p:nvSpPr>
          <p:cNvPr id="410" name="Shape 410"/>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1409785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4186619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1658135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p>
            <a:pPr marL="228600" indent="-228600">
              <a:buSzPct val="100000"/>
              <a:buChar char="•"/>
            </a:pPr>
            <a:r>
              <a:rPr dirty="0"/>
              <a:t>One year later…</a:t>
            </a:r>
          </a:p>
        </p:txBody>
      </p:sp>
    </p:spTree>
    <p:extLst>
      <p:ext uri="{BB962C8B-B14F-4D97-AF65-F5344CB8AC3E}">
        <p14:creationId xmlns:p14="http://schemas.microsoft.com/office/powerpoint/2010/main" val="1639585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27</a:t>
            </a:fld>
            <a:endParaRPr lang="en-US"/>
          </a:p>
        </p:txBody>
      </p:sp>
    </p:spTree>
    <p:extLst>
      <p:ext uri="{BB962C8B-B14F-4D97-AF65-F5344CB8AC3E}">
        <p14:creationId xmlns:p14="http://schemas.microsoft.com/office/powerpoint/2010/main" val="387622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charset="0"/>
            </a:endParaRPr>
          </a:p>
        </p:txBody>
      </p:sp>
      <p:sp>
        <p:nvSpPr>
          <p:cNvPr id="1341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9697E97-9CCB-F340-A474-6A8697F12813}"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17049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BF04F4-7C4A-4AED-B99D-B70C312F22E9}" type="slidenum">
              <a:rPr lang="en-US" smtClean="0"/>
              <a:pPr>
                <a:defRPr/>
              </a:pPr>
              <a:t>37</a:t>
            </a:fld>
            <a:endParaRPr lang="en-US"/>
          </a:p>
        </p:txBody>
      </p:sp>
    </p:spTree>
    <p:extLst>
      <p:ext uri="{BB962C8B-B14F-4D97-AF65-F5344CB8AC3E}">
        <p14:creationId xmlns:p14="http://schemas.microsoft.com/office/powerpoint/2010/main" val="363988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00AA5-55EB-1F4D-9082-3EB7000222EF}" type="slidenum">
              <a:rPr lang="en-US" smtClean="0"/>
              <a:t>3</a:t>
            </a:fld>
            <a:endParaRPr lang="en-US"/>
          </a:p>
        </p:txBody>
      </p:sp>
    </p:spTree>
    <p:extLst>
      <p:ext uri="{BB962C8B-B14F-4D97-AF65-F5344CB8AC3E}">
        <p14:creationId xmlns:p14="http://schemas.microsoft.com/office/powerpoint/2010/main" val="99176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en-US" baseline="0" dirty="0"/>
          </a:p>
        </p:txBody>
      </p:sp>
    </p:spTree>
    <p:extLst>
      <p:ext uri="{BB962C8B-B14F-4D97-AF65-F5344CB8AC3E}">
        <p14:creationId xmlns:p14="http://schemas.microsoft.com/office/powerpoint/2010/main" val="2490650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endParaRPr lang="en-US" dirty="0"/>
          </a:p>
        </p:txBody>
      </p:sp>
    </p:spTree>
    <p:extLst>
      <p:ext uri="{BB962C8B-B14F-4D97-AF65-F5344CB8AC3E}">
        <p14:creationId xmlns:p14="http://schemas.microsoft.com/office/powerpoint/2010/main" val="3809128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endParaRPr lang="en-US" dirty="0"/>
          </a:p>
        </p:txBody>
      </p:sp>
    </p:spTree>
    <p:extLst>
      <p:ext uri="{BB962C8B-B14F-4D97-AF65-F5344CB8AC3E}">
        <p14:creationId xmlns:p14="http://schemas.microsoft.com/office/powerpoint/2010/main" val="2546104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endParaRPr lang="en-US" dirty="0"/>
          </a:p>
        </p:txBody>
      </p:sp>
    </p:spTree>
    <p:extLst>
      <p:ext uri="{BB962C8B-B14F-4D97-AF65-F5344CB8AC3E}">
        <p14:creationId xmlns:p14="http://schemas.microsoft.com/office/powerpoint/2010/main" val="1452604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endParaRPr lang="en-US" dirty="0"/>
          </a:p>
        </p:txBody>
      </p:sp>
    </p:spTree>
    <p:extLst>
      <p:ext uri="{BB962C8B-B14F-4D97-AF65-F5344CB8AC3E}">
        <p14:creationId xmlns:p14="http://schemas.microsoft.com/office/powerpoint/2010/main" val="3121537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endParaRPr lang="en-US" dirty="0"/>
          </a:p>
        </p:txBody>
      </p:sp>
    </p:spTree>
    <p:extLst>
      <p:ext uri="{BB962C8B-B14F-4D97-AF65-F5344CB8AC3E}">
        <p14:creationId xmlns:p14="http://schemas.microsoft.com/office/powerpoint/2010/main" val="3386970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endParaRPr lang="en-US" dirty="0"/>
          </a:p>
        </p:txBody>
      </p:sp>
    </p:spTree>
    <p:extLst>
      <p:ext uri="{BB962C8B-B14F-4D97-AF65-F5344CB8AC3E}">
        <p14:creationId xmlns:p14="http://schemas.microsoft.com/office/powerpoint/2010/main" val="1933952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endParaRPr lang="en-US" dirty="0"/>
          </a:p>
        </p:txBody>
      </p:sp>
    </p:spTree>
    <p:extLst>
      <p:ext uri="{BB962C8B-B14F-4D97-AF65-F5344CB8AC3E}">
        <p14:creationId xmlns:p14="http://schemas.microsoft.com/office/powerpoint/2010/main" val="980157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en-US" baseline="0" dirty="0"/>
          </a:p>
        </p:txBody>
      </p:sp>
    </p:spTree>
    <p:extLst>
      <p:ext uri="{BB962C8B-B14F-4D97-AF65-F5344CB8AC3E}">
        <p14:creationId xmlns:p14="http://schemas.microsoft.com/office/powerpoint/2010/main" val="2887665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en-US" baseline="0" dirty="0"/>
          </a:p>
        </p:txBody>
      </p:sp>
    </p:spTree>
    <p:extLst>
      <p:ext uri="{BB962C8B-B14F-4D97-AF65-F5344CB8AC3E}">
        <p14:creationId xmlns:p14="http://schemas.microsoft.com/office/powerpoint/2010/main" val="358926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4</a:t>
            </a:fld>
            <a:endParaRPr lang="en-US"/>
          </a:p>
        </p:txBody>
      </p:sp>
    </p:spTree>
    <p:extLst>
      <p:ext uri="{BB962C8B-B14F-4D97-AF65-F5344CB8AC3E}">
        <p14:creationId xmlns:p14="http://schemas.microsoft.com/office/powerpoint/2010/main" val="3073826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en-US" baseline="0" dirty="0"/>
          </a:p>
        </p:txBody>
      </p:sp>
    </p:spTree>
    <p:extLst>
      <p:ext uri="{BB962C8B-B14F-4D97-AF65-F5344CB8AC3E}">
        <p14:creationId xmlns:p14="http://schemas.microsoft.com/office/powerpoint/2010/main" val="3184756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en-US" baseline="0" dirty="0"/>
          </a:p>
        </p:txBody>
      </p:sp>
    </p:spTree>
    <p:extLst>
      <p:ext uri="{BB962C8B-B14F-4D97-AF65-F5344CB8AC3E}">
        <p14:creationId xmlns:p14="http://schemas.microsoft.com/office/powerpoint/2010/main" val="3025718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en-US" baseline="0" dirty="0"/>
          </a:p>
        </p:txBody>
      </p:sp>
    </p:spTree>
    <p:extLst>
      <p:ext uri="{BB962C8B-B14F-4D97-AF65-F5344CB8AC3E}">
        <p14:creationId xmlns:p14="http://schemas.microsoft.com/office/powerpoint/2010/main" val="3665393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6785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5</a:t>
            </a:fld>
            <a:endParaRPr lang="en-US"/>
          </a:p>
        </p:txBody>
      </p:sp>
    </p:spTree>
    <p:extLst>
      <p:ext uri="{BB962C8B-B14F-4D97-AF65-F5344CB8AC3E}">
        <p14:creationId xmlns:p14="http://schemas.microsoft.com/office/powerpoint/2010/main" val="396882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6</a:t>
            </a:fld>
            <a:endParaRPr lang="en-US"/>
          </a:p>
        </p:txBody>
      </p:sp>
    </p:spTree>
    <p:extLst>
      <p:ext uri="{BB962C8B-B14F-4D97-AF65-F5344CB8AC3E}">
        <p14:creationId xmlns:p14="http://schemas.microsoft.com/office/powerpoint/2010/main" val="342833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7</a:t>
            </a:fld>
            <a:endParaRPr lang="en-US"/>
          </a:p>
        </p:txBody>
      </p:sp>
    </p:spTree>
    <p:extLst>
      <p:ext uri="{BB962C8B-B14F-4D97-AF65-F5344CB8AC3E}">
        <p14:creationId xmlns:p14="http://schemas.microsoft.com/office/powerpoint/2010/main" val="242563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8</a:t>
            </a:fld>
            <a:endParaRPr lang="en-US"/>
          </a:p>
        </p:txBody>
      </p:sp>
    </p:spTree>
    <p:extLst>
      <p:ext uri="{BB962C8B-B14F-4D97-AF65-F5344CB8AC3E}">
        <p14:creationId xmlns:p14="http://schemas.microsoft.com/office/powerpoint/2010/main" val="85836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D00AA5-55EB-1F4D-9082-3EB7000222EF}" type="slidenum">
              <a:rPr lang="en-US" smtClean="0"/>
              <a:t>9</a:t>
            </a:fld>
            <a:endParaRPr lang="en-US"/>
          </a:p>
        </p:txBody>
      </p:sp>
    </p:spTree>
    <p:extLst>
      <p:ext uri="{BB962C8B-B14F-4D97-AF65-F5344CB8AC3E}">
        <p14:creationId xmlns:p14="http://schemas.microsoft.com/office/powerpoint/2010/main" val="3568114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gi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gi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408680"/>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2062244"/>
            <a:ext cx="6972300" cy="2641756"/>
          </a:xfrm>
          <a:prstGeom prst="rect">
            <a:avLst/>
          </a:prstGeom>
        </p:spPr>
        <p:txBody>
          <a:bodyPr>
            <a:normAutofit/>
          </a:bodyPr>
          <a:lstStyle>
            <a:lvl1pPr marL="0" indent="0">
              <a:lnSpc>
                <a:spcPct val="100000"/>
              </a:lnSpc>
              <a:buNone/>
              <a:defRPr sz="5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15" name="Picture 14"/>
          <p:cNvPicPr>
            <a:picLocks noChangeAspect="1"/>
          </p:cNvPicPr>
          <p:nvPr userDrawn="1"/>
        </p:nvPicPr>
        <p:blipFill>
          <a:blip r:embed="rId4"/>
          <a:stretch>
            <a:fillRect/>
          </a:stretch>
        </p:blipFill>
        <p:spPr>
          <a:xfrm>
            <a:off x="779463" y="4704000"/>
            <a:ext cx="1600200" cy="139700"/>
          </a:xfrm>
          <a:prstGeom prst="rect">
            <a:avLst/>
          </a:prstGeom>
        </p:spPr>
      </p:pic>
    </p:spTree>
    <p:extLst>
      <p:ext uri="{BB962C8B-B14F-4D97-AF65-F5344CB8AC3E}">
        <p14:creationId xmlns:p14="http://schemas.microsoft.com/office/powerpoint/2010/main" val="237349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6F2CC1-3D42-8D41-8835-0DD9DA97E874}" type="slidenum">
              <a:rPr lang="en-US"/>
              <a:pPr>
                <a:defRPr/>
              </a:pPr>
              <a:t>‹#›</a:t>
            </a:fld>
            <a:endParaRPr lang="en-US"/>
          </a:p>
        </p:txBody>
      </p:sp>
    </p:spTree>
    <p:extLst>
      <p:ext uri="{BB962C8B-B14F-4D97-AF65-F5344CB8AC3E}">
        <p14:creationId xmlns:p14="http://schemas.microsoft.com/office/powerpoint/2010/main" val="2898003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70E89A-8F29-7147-A113-B0B01E714DC1}" type="slidenum">
              <a:rPr lang="en-US"/>
              <a:pPr>
                <a:defRPr/>
              </a:pPr>
              <a:t>‹#›</a:t>
            </a:fld>
            <a:endParaRPr lang="en-US"/>
          </a:p>
        </p:txBody>
      </p:sp>
    </p:spTree>
    <p:extLst>
      <p:ext uri="{BB962C8B-B14F-4D97-AF65-F5344CB8AC3E}">
        <p14:creationId xmlns:p14="http://schemas.microsoft.com/office/powerpoint/2010/main" val="831005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9A1A80-B814-794C-907E-379E5969732E}" type="slidenum">
              <a:rPr lang="en-US"/>
              <a:pPr>
                <a:defRPr/>
              </a:pPr>
              <a:t>‹#›</a:t>
            </a:fld>
            <a:endParaRPr lang="en-US"/>
          </a:p>
        </p:txBody>
      </p:sp>
    </p:spTree>
    <p:extLst>
      <p:ext uri="{BB962C8B-B14F-4D97-AF65-F5344CB8AC3E}">
        <p14:creationId xmlns:p14="http://schemas.microsoft.com/office/powerpoint/2010/main" val="3875239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
        <p:nvSpPr>
          <p:cNvPr id="9" name="Title 8">
            <a:extLst>
              <a:ext uri="{FF2B5EF4-FFF2-40B4-BE49-F238E27FC236}">
                <a16:creationId xmlns:a16="http://schemas.microsoft.com/office/drawing/2014/main" id="{39933A42-A49C-3747-81C4-D587C456C5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6833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2" name="Picture 1" descr="logo-accessERC"/>
          <p:cNvPicPr/>
          <p:nvPr/>
        </p:nvPicPr>
        <p:blipFill>
          <a:blip r:embed="rId2">
            <a:extLst>
              <a:ext uri="{28A0092B-C50C-407E-A947-70E740481C1C}">
                <a14:useLocalDpi xmlns:a14="http://schemas.microsoft.com/office/drawing/2010/main" val="0"/>
              </a:ext>
            </a:extLst>
          </a:blip>
          <a:srcRect/>
          <a:stretch>
            <a:fillRect/>
          </a:stretch>
        </p:blipFill>
        <p:spPr bwMode="auto">
          <a:xfrm>
            <a:off x="350899" y="345076"/>
            <a:ext cx="1495486" cy="876079"/>
          </a:xfrm>
          <a:prstGeom prst="rect">
            <a:avLst/>
          </a:prstGeom>
          <a:noFill/>
        </p:spPr>
      </p:pic>
      <p:sp>
        <p:nvSpPr>
          <p:cNvPr id="3" name="Title 2">
            <a:extLst>
              <a:ext uri="{FF2B5EF4-FFF2-40B4-BE49-F238E27FC236}">
                <a16:creationId xmlns:a16="http://schemas.microsoft.com/office/drawing/2014/main" id="{D9311392-763D-3B4D-97D0-12FD2CC219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2824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8"/>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4" name="Picture 3"/>
          <p:cNvPicPr>
            <a:picLocks noChangeAspect="1"/>
          </p:cNvPicPr>
          <p:nvPr userDrawn="1"/>
        </p:nvPicPr>
        <p:blipFill>
          <a:blip r:embed="rId2"/>
          <a:stretch>
            <a:fillRect/>
          </a:stretch>
        </p:blipFill>
        <p:spPr>
          <a:xfrm>
            <a:off x="7772400" y="407222"/>
            <a:ext cx="1371600" cy="927100"/>
          </a:xfrm>
          <a:prstGeom prst="rect">
            <a:avLst/>
          </a:prstGeom>
        </p:spPr>
      </p:pic>
      <p:pic>
        <p:nvPicPr>
          <p:cNvPr id="5" name="Picture 4"/>
          <p:cNvPicPr>
            <a:picLocks noChangeAspect="1"/>
          </p:cNvPicPr>
          <p:nvPr userDrawn="1"/>
        </p:nvPicPr>
        <p:blipFill>
          <a:blip r:embed="rId3"/>
          <a:stretch>
            <a:fillRect/>
          </a:stretch>
        </p:blipFill>
        <p:spPr>
          <a:xfrm>
            <a:off x="792039" y="6450899"/>
            <a:ext cx="2425295" cy="162965"/>
          </a:xfrm>
          <a:prstGeom prst="rect">
            <a:avLst/>
          </a:prstGeom>
        </p:spPr>
      </p:pic>
      <p:pic>
        <p:nvPicPr>
          <p:cNvPr id="6" name="Picture 5"/>
          <p:cNvPicPr>
            <a:picLocks noChangeAspect="1"/>
          </p:cNvPicPr>
          <p:nvPr userDrawn="1"/>
        </p:nvPicPr>
        <p:blipFill>
          <a:blip r:embed="rId4"/>
          <a:stretch>
            <a:fillRect/>
          </a:stretch>
        </p:blipFill>
        <p:spPr>
          <a:xfrm>
            <a:off x="779463" y="4704000"/>
            <a:ext cx="1600200" cy="139700"/>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1"/>
                </a:solidFill>
                <a:latin typeface="Open Sans Light"/>
                <a:cs typeface="Open Sans Light"/>
              </a:defRPr>
            </a:lvl1pPr>
            <a:lvl2pPr>
              <a:defRPr sz="2000" b="0" i="0" baseline="0">
                <a:solidFill>
                  <a:schemeClr val="accent1"/>
                </a:solidFill>
                <a:latin typeface="Open Sans Light"/>
                <a:cs typeface="Open Sans Light"/>
              </a:defRPr>
            </a:lvl2pPr>
            <a:lvl3pPr marL="1143000" indent="-228600">
              <a:buSzPct val="100000"/>
              <a:buFont typeface="Lucida Grande"/>
              <a:buChar char="&gt;"/>
              <a:defRPr sz="1800" b="0" i="0" baseline="0">
                <a:solidFill>
                  <a:schemeClr val="accent1"/>
                </a:solidFill>
                <a:latin typeface="Open Sans Light"/>
                <a:cs typeface="Open Sans Light"/>
              </a:defRPr>
            </a:lvl3pPr>
            <a:lvl4pPr>
              <a:defRPr sz="1600" b="0" i="0" baseline="0">
                <a:solidFill>
                  <a:schemeClr val="accent1"/>
                </a:solidFill>
                <a:latin typeface="Open Sans Light"/>
                <a:cs typeface="Open Sans Light"/>
              </a:defRPr>
            </a:lvl4pPr>
            <a:lvl5pPr marL="2057400" indent="-228600">
              <a:buFont typeface="Lucida Grande"/>
              <a:buChar char="&gt;"/>
              <a:defRPr sz="1400" b="0" i="0" baseline="0">
                <a:solidFill>
                  <a:schemeClr val="accent1"/>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2"/>
          <a:stretch>
            <a:fillRect/>
          </a:stretch>
        </p:blipFill>
        <p:spPr>
          <a:xfrm>
            <a:off x="792039" y="6450899"/>
            <a:ext cx="2425295" cy="162965"/>
          </a:xfrm>
          <a:prstGeom prst="rect">
            <a:avLst/>
          </a:prstGeom>
        </p:spPr>
      </p:pic>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9" name="Picture 8"/>
          <p:cNvPicPr>
            <a:picLocks noChangeAspect="1"/>
          </p:cNvPicPr>
          <p:nvPr userDrawn="1"/>
        </p:nvPicPr>
        <p:blipFill>
          <a:blip r:embed="rId2"/>
          <a:stretch>
            <a:fillRect/>
          </a:stretch>
        </p:blipFill>
        <p:spPr>
          <a:xfrm>
            <a:off x="792039" y="6450899"/>
            <a:ext cx="2425295" cy="162965"/>
          </a:xfrm>
          <a:prstGeom prst="rect">
            <a:avLst/>
          </a:prstGeom>
        </p:spPr>
      </p:pic>
      <p:pic>
        <p:nvPicPr>
          <p:cNvPr id="8" name="Picture 7"/>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6" name="Picture 5"/>
          <p:cNvPicPr>
            <a:picLocks noChangeAspect="1"/>
          </p:cNvPicPr>
          <p:nvPr userDrawn="1"/>
        </p:nvPicPr>
        <p:blipFill>
          <a:blip r:embed="rId2"/>
          <a:stretch>
            <a:fillRect/>
          </a:stretch>
        </p:blipFill>
        <p:spPr>
          <a:xfrm>
            <a:off x="792039" y="6450899"/>
            <a:ext cx="2425295" cy="162965"/>
          </a:xfrm>
          <a:prstGeom prst="rect">
            <a:avLst/>
          </a:prstGeom>
        </p:spPr>
      </p:pic>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5E0F25-8DBD-C14C-A14B-C3F1E8A10CBF}"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31016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E8D3A2"/>
                </a:solidFill>
                <a:latin typeface="Open Sans Light"/>
                <a:cs typeface="Open Sans Light"/>
              </a:defRPr>
            </a:lvl1pPr>
            <a:lvl2pPr>
              <a:defRPr sz="2000" b="0" i="0" baseline="0">
                <a:solidFill>
                  <a:srgbClr val="E8D3A2"/>
                </a:solidFill>
                <a:latin typeface="Open Sans Light"/>
                <a:cs typeface="Open Sans Light"/>
              </a:defRPr>
            </a:lvl2pPr>
            <a:lvl3pPr marL="1143000" indent="-228600">
              <a:buSzPct val="100000"/>
              <a:buFont typeface="Lucida Grande"/>
              <a:buChar char="&gt;"/>
              <a:defRPr sz="1800" b="0" i="0" baseline="0">
                <a:solidFill>
                  <a:srgbClr val="E8D3A2"/>
                </a:solidFill>
                <a:latin typeface="Open Sans Light"/>
                <a:cs typeface="Open Sans Light"/>
              </a:defRPr>
            </a:lvl3pPr>
            <a:lvl4pPr>
              <a:defRPr sz="1600" b="0" i="0" baseline="0">
                <a:solidFill>
                  <a:srgbClr val="E8D3A2"/>
                </a:solidFill>
                <a:latin typeface="Open Sans Light"/>
                <a:cs typeface="Open Sans Light"/>
              </a:defRPr>
            </a:lvl4pPr>
            <a:lvl5pPr marL="2057400" indent="-228600">
              <a:buFont typeface="Lucida Grande"/>
              <a:buChar char="&gt;"/>
              <a:defRPr sz="1400" b="0" i="0" baseline="0">
                <a:solidFill>
                  <a:srgbClr val="E8D3A2"/>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E8D3A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27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E0F25-8DBD-C14C-A14B-C3F1E8A10CBF}"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243433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5E0F25-8DBD-C14C-A14B-C3F1E8A10CBF}" type="datetimeFigureOut">
              <a:rPr lang="en-US" smtClean="0"/>
              <a:t>11/19/19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3789601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5E0F25-8DBD-C14C-A14B-C3F1E8A10CBF}" type="datetimeFigureOut">
              <a:rPr lang="en-US" smtClean="0"/>
              <a:t>11/19/19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2155944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E0F25-8DBD-C14C-A14B-C3F1E8A10CBF}" type="datetimeFigureOut">
              <a:rPr lang="en-US" smtClean="0"/>
              <a:t>11/19/19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3368333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E0F25-8DBD-C14C-A14B-C3F1E8A10CBF}" type="datetimeFigureOut">
              <a:rPr lang="en-US" smtClean="0"/>
              <a:t>11/19/19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543574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0F25-8DBD-C14C-A14B-C3F1E8A10CBF}" type="datetimeFigureOut">
              <a:rPr lang="en-US" smtClean="0"/>
              <a:t>11/19/19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614763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0F25-8DBD-C14C-A14B-C3F1E8A10CBF}" type="datetimeFigureOut">
              <a:rPr lang="en-US" smtClean="0"/>
              <a:t>11/19/19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801557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0F25-8DBD-C14C-A14B-C3F1E8A10CBF}"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4155623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0F25-8DBD-C14C-A14B-C3F1E8A10CBF}"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83133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chemeClr val="bg1"/>
                </a:solidFill>
                <a:latin typeface="Open Sans Light"/>
                <a:cs typeface="Open Sans Light"/>
              </a:defRPr>
            </a:lvl1pPr>
            <a:lvl2pPr>
              <a:defRPr sz="2000" b="0" i="0" baseline="0">
                <a:solidFill>
                  <a:schemeClr val="bg1"/>
                </a:solidFill>
                <a:latin typeface="Open Sans Light"/>
                <a:cs typeface="Open Sans Light"/>
              </a:defRPr>
            </a:lvl2pPr>
            <a:lvl3pPr marL="1143000" indent="-228600">
              <a:buSzPct val="100000"/>
              <a:buFont typeface="Lucida Grande"/>
              <a:buChar char="&gt;"/>
              <a:defRPr sz="1800" b="0" i="0" baseline="0">
                <a:solidFill>
                  <a:schemeClr val="bg1"/>
                </a:solidFill>
                <a:latin typeface="Open Sans Light"/>
                <a:cs typeface="Open Sans Light"/>
              </a:defRPr>
            </a:lvl3pPr>
            <a:lvl4pPr>
              <a:defRPr sz="1600" b="0" i="0" baseline="0">
                <a:solidFill>
                  <a:schemeClr val="bg1"/>
                </a:solidFill>
                <a:latin typeface="Open Sans Light"/>
                <a:cs typeface="Open Sans Light"/>
              </a:defRPr>
            </a:lvl4pPr>
            <a:lvl5pPr marL="2057400" indent="-228600">
              <a:buFont typeface="Lucida Grande"/>
              <a:buChar char="&gt;"/>
              <a:defRPr sz="1400" b="0" i="0" baseline="0">
                <a:solidFill>
                  <a:schemeClr val="bg1"/>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3236337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10FB-1A5A-CD40-A792-04EC4247D5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2069197-470D-E348-B50E-9486D640A3C6}"/>
              </a:ext>
            </a:extLst>
          </p:cNvPr>
          <p:cNvSpPr>
            <a:spLocks noGrp="1"/>
          </p:cNvSpPr>
          <p:nvPr>
            <p:ph type="dt" sz="half" idx="10"/>
          </p:nvPr>
        </p:nvSpPr>
        <p:spPr/>
        <p:txBody>
          <a:bodyPr/>
          <a:lstStyle/>
          <a:p>
            <a:fld id="{E85E0F25-8DBD-C14C-A14B-C3F1E8A10CBF}" type="datetimeFigureOut">
              <a:rPr lang="en-US" smtClean="0"/>
              <a:t>11/19/19</a:t>
            </a:fld>
            <a:endParaRPr lang="en-US"/>
          </a:p>
        </p:txBody>
      </p:sp>
      <p:sp>
        <p:nvSpPr>
          <p:cNvPr id="4" name="Footer Placeholder 3">
            <a:extLst>
              <a:ext uri="{FF2B5EF4-FFF2-40B4-BE49-F238E27FC236}">
                <a16:creationId xmlns:a16="http://schemas.microsoft.com/office/drawing/2014/main" id="{3A7A1C4E-82DB-AF43-853A-CA25610634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16B883-986D-CD43-BF48-2B33987785E7}"/>
              </a:ext>
            </a:extLst>
          </p:cNvPr>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2811479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p:cNvPicPr>
            <a:picLocks noChangeAspect="1"/>
          </p:cNvPicPr>
          <p:nvPr userDrawn="1"/>
        </p:nvPicPr>
        <p:blipFill>
          <a:blip r:embed="rId2"/>
          <a:stretch>
            <a:fillRect/>
          </a:stretch>
        </p:blipFill>
        <p:spPr>
          <a:xfrm>
            <a:off x="766763" y="1364403"/>
            <a:ext cx="1103781" cy="96361"/>
          </a:xfrm>
          <a:prstGeom prst="rect">
            <a:avLst/>
          </a:prstGeom>
        </p:spPr>
      </p:pic>
      <p:pic>
        <p:nvPicPr>
          <p:cNvPr id="9" name="Picture 8"/>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
        <p:nvSpPr>
          <p:cNvPr id="9" name="Title 8">
            <a:extLst>
              <a:ext uri="{FF2B5EF4-FFF2-40B4-BE49-F238E27FC236}">
                <a16:creationId xmlns:a16="http://schemas.microsoft.com/office/drawing/2014/main" id="{39933A42-A49C-3747-81C4-D587C456C5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2275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2" name="Picture 1" descr="logo-accessERC"/>
          <p:cNvPicPr/>
          <p:nvPr/>
        </p:nvPicPr>
        <p:blipFill>
          <a:blip r:embed="rId2">
            <a:extLst>
              <a:ext uri="{28A0092B-C50C-407E-A947-70E740481C1C}">
                <a14:useLocalDpi xmlns:a14="http://schemas.microsoft.com/office/drawing/2010/main" val="0"/>
              </a:ext>
            </a:extLst>
          </a:blip>
          <a:srcRect/>
          <a:stretch>
            <a:fillRect/>
          </a:stretch>
        </p:blipFill>
        <p:spPr bwMode="auto">
          <a:xfrm>
            <a:off x="350899" y="345076"/>
            <a:ext cx="1495486" cy="876079"/>
          </a:xfrm>
          <a:prstGeom prst="rect">
            <a:avLst/>
          </a:prstGeom>
          <a:noFill/>
        </p:spPr>
      </p:pic>
      <p:sp>
        <p:nvSpPr>
          <p:cNvPr id="3" name="Title 2">
            <a:extLst>
              <a:ext uri="{FF2B5EF4-FFF2-40B4-BE49-F238E27FC236}">
                <a16:creationId xmlns:a16="http://schemas.microsoft.com/office/drawing/2014/main" id="{D9311392-763D-3B4D-97D0-12FD2CC219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7396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sp>
        <p:nvSpPr>
          <p:cNvPr id="7" name="Title 6">
            <a:extLst>
              <a:ext uri="{FF2B5EF4-FFF2-40B4-BE49-F238E27FC236}">
                <a16:creationId xmlns:a16="http://schemas.microsoft.com/office/drawing/2014/main" id="{0E40DB7A-3785-BC4C-BF39-7F9110C543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6380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2" name="Title Text"/>
          <p:cNvSpPr>
            <a:spLocks noGrp="1"/>
          </p:cNvSpPr>
          <p:nvPr>
            <p:ph type="title"/>
          </p:nvPr>
        </p:nvSpPr>
        <p:spPr>
          <a:xfrm>
            <a:off x="892969" y="2268141"/>
            <a:ext cx="7358063" cy="2321719"/>
          </a:xfrm>
          <a:prstGeom prst="rect">
            <a:avLst/>
          </a:prstGeom>
        </p:spPr>
        <p:txBody>
          <a:bodyPr/>
          <a:lstStyle/>
          <a:p>
            <a:r>
              <a:t>Title Text</a:t>
            </a:r>
          </a:p>
        </p:txBody>
      </p:sp>
      <p:sp>
        <p:nvSpPr>
          <p:cNvPr id="3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985076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type="tx">
  <p:cSld name="Quote">
    <p:spTree>
      <p:nvGrpSpPr>
        <p:cNvPr id="1" name="Shape 57"/>
        <p:cNvGrpSpPr/>
        <p:nvPr/>
      </p:nvGrpSpPr>
      <p:grpSpPr>
        <a:xfrm>
          <a:off x="0" y="0"/>
          <a:ext cx="0" cy="0"/>
          <a:chOff x="0" y="0"/>
          <a:chExt cx="0" cy="0"/>
        </a:xfrm>
      </p:grpSpPr>
      <p:sp>
        <p:nvSpPr>
          <p:cNvPr id="58" name="Google Shape;58;p14"/>
          <p:cNvSpPr txBox="1">
            <a:spLocks noGrp="1"/>
          </p:cNvSpPr>
          <p:nvPr>
            <p:ph type="body" idx="1"/>
          </p:nvPr>
        </p:nvSpPr>
        <p:spPr>
          <a:xfrm>
            <a:off x="892969" y="2071096"/>
            <a:ext cx="7358063" cy="685801"/>
          </a:xfrm>
          <a:prstGeom prst="rect">
            <a:avLst/>
          </a:prstGeom>
          <a:noFill/>
          <a:ln>
            <a:noFill/>
          </a:ln>
        </p:spPr>
        <p:txBody>
          <a:bodyPr spcFirstLastPara="1" wrap="square" lIns="91425" tIns="91425" rIns="91425" bIns="91425" anchor="ctr" anchorCtr="0"/>
          <a:lstStyle>
            <a:lvl1pPr marL="171450" marR="0" lvl="0" indent="-85725" algn="ctr" rtl="0">
              <a:spcBef>
                <a:spcPts val="0"/>
              </a:spcBef>
              <a:spcAft>
                <a:spcPts val="0"/>
              </a:spcAft>
              <a:buClr>
                <a:srgbClr val="FFFFFF"/>
              </a:buClr>
              <a:buSzPts val="8800"/>
              <a:buFont typeface="Source Sans Pro"/>
              <a:buNone/>
              <a:defRPr sz="3300" b="0" i="0" u="none" strike="noStrike" cap="none">
                <a:solidFill>
                  <a:srgbClr val="FFFFFF"/>
                </a:solidFill>
                <a:latin typeface="Source Sans Pro"/>
                <a:ea typeface="Source Sans Pro"/>
                <a:cs typeface="Source Sans Pro"/>
                <a:sym typeface="Source Sans Pro"/>
              </a:defRPr>
            </a:lvl1pPr>
            <a:lvl2pPr marL="342900" marR="0" lvl="1"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2pPr>
            <a:lvl3pPr marL="514350" marR="0" lvl="2"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3pPr>
            <a:lvl4pPr marL="685800" marR="0" lvl="3"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4pPr>
            <a:lvl5pPr marL="857250" marR="0" lvl="4"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5pPr>
            <a:lvl6pPr marL="1028700" marR="0" lvl="5"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6pPr>
            <a:lvl7pPr marL="1200150" marR="0" lvl="6"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7pPr>
            <a:lvl8pPr marL="1371600" marR="0" lvl="7"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8pPr>
            <a:lvl9pPr marL="1543050" marR="0" lvl="8"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9pPr>
          </a:lstStyle>
          <a:p>
            <a:endParaRPr/>
          </a:p>
        </p:txBody>
      </p:sp>
      <p:sp>
        <p:nvSpPr>
          <p:cNvPr id="59" name="Google Shape;59;p14"/>
          <p:cNvSpPr txBox="1">
            <a:spLocks noGrp="1"/>
          </p:cNvSpPr>
          <p:nvPr>
            <p:ph type="body" idx="2"/>
          </p:nvPr>
        </p:nvSpPr>
        <p:spPr>
          <a:xfrm>
            <a:off x="890587" y="4718050"/>
            <a:ext cx="7358063" cy="393701"/>
          </a:xfrm>
          <a:prstGeom prst="rect">
            <a:avLst/>
          </a:prstGeom>
          <a:noFill/>
          <a:ln>
            <a:noFill/>
          </a:ln>
        </p:spPr>
        <p:txBody>
          <a:bodyPr spcFirstLastPara="1" wrap="square" lIns="91425" tIns="91425" rIns="91425" bIns="91425" anchor="ctr" anchorCtr="0"/>
          <a:lstStyle>
            <a:lvl1pPr marL="171450" marR="0" lvl="0" indent="-85725" algn="ctr" rtl="0">
              <a:spcBef>
                <a:spcPts val="0"/>
              </a:spcBef>
              <a:spcAft>
                <a:spcPts val="0"/>
              </a:spcAft>
              <a:buClr>
                <a:srgbClr val="5B9BD5"/>
              </a:buClr>
              <a:buSzPts val="4800"/>
              <a:buFont typeface="Source Sans Pro"/>
              <a:buNone/>
              <a:defRPr sz="1800" b="0" i="0" u="none" strike="noStrike" cap="none">
                <a:solidFill>
                  <a:srgbClr val="5B9BD5"/>
                </a:solidFill>
                <a:latin typeface="Source Sans Pro"/>
                <a:ea typeface="Source Sans Pro"/>
                <a:cs typeface="Source Sans Pro"/>
                <a:sym typeface="Source Sans Pro"/>
              </a:defRPr>
            </a:lvl1pPr>
            <a:lvl2pPr marL="342900" marR="0" lvl="1"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2pPr>
            <a:lvl3pPr marL="514350" marR="0" lvl="2"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3pPr>
            <a:lvl4pPr marL="685800" marR="0" lvl="3"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4pPr>
            <a:lvl5pPr marL="857250" marR="0" lvl="4" indent="-192881" algn="l" rtl="0">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5pPr>
            <a:lvl6pPr marL="1028700" marR="0" lvl="5"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6pPr>
            <a:lvl7pPr marL="1200150" marR="0" lvl="6"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7pPr>
            <a:lvl8pPr marL="1371600" marR="0" lvl="7"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8pPr>
            <a:lvl9pPr marL="1543050" marR="0" lvl="8" indent="-192881" algn="l" rtl="0">
              <a:lnSpc>
                <a:spcPct val="100000"/>
              </a:lnSpc>
              <a:spcBef>
                <a:spcPts val="2213"/>
              </a:spcBef>
              <a:spcAft>
                <a:spcPts val="0"/>
              </a:spcAft>
              <a:buClr>
                <a:srgbClr val="646464"/>
              </a:buClr>
              <a:buSzPts val="4500"/>
              <a:buFont typeface="Avenir"/>
              <a:buChar char="•"/>
              <a:defRPr sz="1875" b="0" i="0" u="none" strike="noStrike" cap="none">
                <a:solidFill>
                  <a:srgbClr val="FFFFFF"/>
                </a:solidFill>
                <a:latin typeface="Avenir"/>
                <a:ea typeface="Avenir"/>
                <a:cs typeface="Avenir"/>
                <a:sym typeface="Avenir"/>
              </a:defRPr>
            </a:lvl9pPr>
          </a:lstStyle>
          <a:p>
            <a:endParaRPr/>
          </a:p>
        </p:txBody>
      </p:sp>
      <p:sp>
        <p:nvSpPr>
          <p:cNvPr id="60" name="Google Shape;60;p14"/>
          <p:cNvSpPr txBox="1">
            <a:spLocks noGrp="1"/>
          </p:cNvSpPr>
          <p:nvPr>
            <p:ph type="sldNum" idx="12"/>
          </p:nvPr>
        </p:nvSpPr>
        <p:spPr>
          <a:xfrm>
            <a:off x="4421981" y="6524625"/>
            <a:ext cx="280988" cy="4699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1pPr>
            <a:lvl2pPr marL="0" marR="0" lvl="1"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2pPr>
            <a:lvl3pPr marL="0" marR="0" lvl="2"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3pPr>
            <a:lvl4pPr marL="0" marR="0" lvl="3"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4pPr>
            <a:lvl5pPr marL="0" marR="0" lvl="4"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5pPr>
            <a:lvl6pPr marL="0" marR="0" lvl="5"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6pPr>
            <a:lvl7pPr marL="0" marR="0" lvl="6"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7pPr>
            <a:lvl8pPr marL="0" marR="0" lvl="7"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8pPr>
            <a:lvl9pPr marL="0" marR="0" lvl="8"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25363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4" name="Picture 6" descr="Scroll_GrnDuo copy.jpg"/>
          <p:cNvPicPr>
            <a:picLocks noChangeAspect="1"/>
          </p:cNvPicPr>
          <p:nvPr userDrawn="1"/>
        </p:nvPicPr>
        <p:blipFill>
          <a:blip r:embed="rId2" cstate="email">
            <a:extLst>
              <a:ext uri="{28A0092B-C50C-407E-A947-70E740481C1C}">
                <a14:useLocalDpi xmlns:a14="http://schemas.microsoft.com/office/drawing/2010/main" val="0"/>
              </a:ext>
            </a:extLst>
          </a:blip>
          <a:srcRect l="-139" t="8025" r="139" b="24075"/>
          <a:stretch>
            <a:fillRect/>
          </a:stretch>
        </p:blipFill>
        <p:spPr bwMode="auto">
          <a:xfrm>
            <a:off x="0" y="-7938"/>
            <a:ext cx="9144000" cy="465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rgbClr val="FFBA03">
              <a:alpha val="66000"/>
            </a:srgb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Tree>
    <p:extLst>
      <p:ext uri="{BB962C8B-B14F-4D97-AF65-F5344CB8AC3E}">
        <p14:creationId xmlns:p14="http://schemas.microsoft.com/office/powerpoint/2010/main" val="95218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chemeClr val="bg1"/>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4_Title">
    <p:spTree>
      <p:nvGrpSpPr>
        <p:cNvPr id="1" name=""/>
        <p:cNvGrpSpPr/>
        <p:nvPr/>
      </p:nvGrpSpPr>
      <p:grpSpPr>
        <a:xfrm>
          <a:off x="0" y="0"/>
          <a:ext cx="0" cy="0"/>
          <a:chOff x="0" y="0"/>
          <a:chExt cx="0" cy="0"/>
        </a:xfrm>
      </p:grpSpPr>
      <p:pic>
        <p:nvPicPr>
          <p:cNvPr id="4" name="Picture 3" descr="130826017.jpg"/>
          <p:cNvPicPr>
            <a:picLocks noChangeAspect="1"/>
          </p:cNvPicPr>
          <p:nvPr userDrawn="1"/>
        </p:nvPicPr>
        <p:blipFill rotWithShape="1">
          <a:blip r:embed="rId2" cstate="email">
            <a:duotone>
              <a:prstClr val="black"/>
              <a:schemeClr val="tx2">
                <a:tint val="45000"/>
                <a:satMod val="400000"/>
              </a:schemeClr>
            </a:duotone>
            <a:extLst>
              <a:ext uri="{28A0092B-C50C-407E-A947-70E740481C1C}">
                <a14:useLocalDpi xmlns:a14="http://schemas.microsoft.com/office/drawing/2010/main" val="0"/>
              </a:ext>
            </a:extLst>
          </a:blip>
          <a:srcRect t="10168" b="13677"/>
          <a:stretch/>
        </p:blipFill>
        <p:spPr>
          <a:xfrm>
            <a:off x="0" y="0"/>
            <a:ext cx="9144000" cy="4648200"/>
          </a:xfrm>
          <a:prstGeom prst="rect">
            <a:avLst/>
          </a:prstGeom>
        </p:spPr>
      </p:pic>
      <p:sp>
        <p:nvSpPr>
          <p:cNvPr id="5" name="Rectangle 10"/>
          <p:cNvSpPr/>
          <p:nvPr userDrawn="1"/>
        </p:nvSpPr>
        <p:spPr>
          <a:xfrm>
            <a:off x="0" y="4038600"/>
            <a:ext cx="9144000" cy="609600"/>
          </a:xfrm>
          <a:prstGeom prst="rect">
            <a:avLst/>
          </a:prstGeom>
          <a:solidFill>
            <a:schemeClr val="tx1">
              <a:alpha val="66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Tree>
    <p:extLst>
      <p:ext uri="{BB962C8B-B14F-4D97-AF65-F5344CB8AC3E}">
        <p14:creationId xmlns:p14="http://schemas.microsoft.com/office/powerpoint/2010/main" val="2215032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pic>
        <p:nvPicPr>
          <p:cNvPr id="4" name="Picture 6" descr="140424502.jpg"/>
          <p:cNvPicPr>
            <a:picLocks noChangeAspect="1"/>
          </p:cNvPicPr>
          <p:nvPr userDrawn="1"/>
        </p:nvPicPr>
        <p:blipFill>
          <a:blip r:embed="rId2" cstate="email">
            <a:extLst>
              <a:ext uri="{28A0092B-C50C-407E-A947-70E740481C1C}">
                <a14:useLocalDpi xmlns:a14="http://schemas.microsoft.com/office/drawing/2010/main" val="0"/>
              </a:ext>
            </a:extLst>
          </a:blip>
          <a:srcRect t="17171" b="6737"/>
          <a:stretch>
            <a:fillRect/>
          </a:stretch>
        </p:blipFill>
        <p:spPr bwMode="auto">
          <a:xfrm>
            <a:off x="0" y="0"/>
            <a:ext cx="9144000" cy="464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tx2">
              <a:alpha val="66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Tree>
    <p:extLst>
      <p:ext uri="{BB962C8B-B14F-4D97-AF65-F5344CB8AC3E}">
        <p14:creationId xmlns:p14="http://schemas.microsoft.com/office/powerpoint/2010/main" val="624338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1_Title">
    <p:spTree>
      <p:nvGrpSpPr>
        <p:cNvPr id="1" name=""/>
        <p:cNvGrpSpPr/>
        <p:nvPr/>
      </p:nvGrpSpPr>
      <p:grpSpPr>
        <a:xfrm>
          <a:off x="0" y="0"/>
          <a:ext cx="0" cy="0"/>
          <a:chOff x="0" y="0"/>
          <a:chExt cx="0" cy="0"/>
        </a:xfrm>
      </p:grpSpPr>
      <p:pic>
        <p:nvPicPr>
          <p:cNvPr id="8" name="Picture 7" descr="13092300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b="23429"/>
          <a:stretch/>
        </p:blipFill>
        <p:spPr>
          <a:xfrm>
            <a:off x="0" y="0"/>
            <a:ext cx="9144000" cy="4648200"/>
          </a:xfrm>
          <a:prstGeom prst="rect">
            <a:avLst/>
          </a:prstGeom>
        </p:spPr>
      </p:pic>
      <p:sp>
        <p:nvSpPr>
          <p:cNvPr id="5" name="Rectangle 10"/>
          <p:cNvSpPr/>
          <p:nvPr userDrawn="1"/>
        </p:nvSpPr>
        <p:spPr>
          <a:xfrm>
            <a:off x="0" y="4038600"/>
            <a:ext cx="9144000" cy="609600"/>
          </a:xfrm>
          <a:prstGeom prst="rect">
            <a:avLst/>
          </a:prstGeom>
          <a:solidFill>
            <a:schemeClr val="tx1">
              <a:alpha val="66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p:cNvSpPr>
          <p:nvPr>
            <p:ph type="ctrTitle" hasCustomPrompt="1"/>
          </p:nvPr>
        </p:nvSpPr>
        <p:spPr>
          <a:xfrm>
            <a:off x="228600" y="4114800"/>
            <a:ext cx="7239000" cy="533400"/>
          </a:xfrm>
          <a:prstGeom prst="rect">
            <a:avLst/>
          </a:prstGeom>
          <a:noFill/>
          <a:ln>
            <a:noFill/>
          </a:ln>
        </p:spPr>
        <p:txBody>
          <a:bodyPr vert="horz"/>
          <a:lstStyle>
            <a:lvl1pPr algn="l">
              <a:defRPr sz="2000" b="1" cap="all" spc="150" baseline="0">
                <a:solidFill>
                  <a:schemeClr val="bg1"/>
                </a:solidFill>
              </a:defRPr>
            </a:lvl1pPr>
            <a:extLst/>
          </a:lstStyle>
          <a:p>
            <a:r>
              <a:rPr lang="en-US" dirty="0"/>
              <a:t>UL Advisory Board Meeting</a:t>
            </a:r>
          </a:p>
        </p:txBody>
      </p:sp>
      <p:sp>
        <p:nvSpPr>
          <p:cNvPr id="3" name="Rectangle 3"/>
          <p:cNvSpPr>
            <a:spLocks noGrp="1"/>
          </p:cNvSpPr>
          <p:nvPr>
            <p:ph type="subTitle" idx="1" hasCustomPrompt="1"/>
          </p:nvPr>
        </p:nvSpPr>
        <p:spPr>
          <a:xfrm>
            <a:off x="228600" y="5029200"/>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October 20</a:t>
            </a:r>
            <a:r>
              <a:rPr lang="en-US"/>
              <a:t>, 201</a:t>
            </a:r>
            <a:endParaRPr lang="en-US" dirty="0"/>
          </a:p>
        </p:txBody>
      </p:sp>
    </p:spTree>
    <p:extLst>
      <p:ext uri="{BB962C8B-B14F-4D97-AF65-F5344CB8AC3E}">
        <p14:creationId xmlns:p14="http://schemas.microsoft.com/office/powerpoint/2010/main" val="2312982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3_Title">
    <p:spTree>
      <p:nvGrpSpPr>
        <p:cNvPr id="1" name=""/>
        <p:cNvGrpSpPr/>
        <p:nvPr/>
      </p:nvGrpSpPr>
      <p:grpSpPr>
        <a:xfrm>
          <a:off x="0" y="0"/>
          <a:ext cx="0" cy="0"/>
          <a:chOff x="0" y="0"/>
          <a:chExt cx="0" cy="0"/>
        </a:xfrm>
      </p:grpSpPr>
      <p:pic>
        <p:nvPicPr>
          <p:cNvPr id="4" name="Picture 6" descr="130115733.JPG"/>
          <p:cNvPicPr>
            <a:picLocks noChangeAspect="1"/>
          </p:cNvPicPr>
          <p:nvPr userDrawn="1"/>
        </p:nvPicPr>
        <p:blipFill>
          <a:blip r:embed="rId2" cstate="email">
            <a:extLst>
              <a:ext uri="{28A0092B-C50C-407E-A947-70E740481C1C}">
                <a14:useLocalDpi xmlns:a14="http://schemas.microsoft.com/office/drawing/2010/main" val="0"/>
              </a:ext>
            </a:extLst>
          </a:blip>
          <a:srcRect t="20670" b="3087"/>
          <a:stretch>
            <a:fillRect/>
          </a:stretch>
        </p:blipFill>
        <p:spPr bwMode="auto">
          <a:xfrm>
            <a:off x="0" y="0"/>
            <a:ext cx="9144000" cy="4646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accent4">
              <a:lumMod val="50000"/>
              <a:alpha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Tree>
    <p:extLst>
      <p:ext uri="{BB962C8B-B14F-4D97-AF65-F5344CB8AC3E}">
        <p14:creationId xmlns:p14="http://schemas.microsoft.com/office/powerpoint/2010/main" val="851828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7" name="Rectangle 37"/>
          <p:cNvSpPr>
            <a:spLocks noGrp="1"/>
          </p:cNvSpPr>
          <p:nvPr>
            <p:ph type="body" sz="quarter" idx="13"/>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edit Master text styles</a:t>
            </a:r>
          </a:p>
        </p:txBody>
      </p:sp>
      <p:sp>
        <p:nvSpPr>
          <p:cNvPr id="43" name="Rectangle 37"/>
          <p:cNvSpPr>
            <a:spLocks noGrp="1"/>
          </p:cNvSpPr>
          <p:nvPr>
            <p:ph type="body" sz="quarter" idx="15"/>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41" name="Rectangle 37"/>
          <p:cNvSpPr>
            <a:spLocks noGrp="1"/>
          </p:cNvSpPr>
          <p:nvPr>
            <p:ph type="body" sz="quarter" idx="17"/>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45" name="Rectangle 37"/>
          <p:cNvSpPr>
            <a:spLocks noGrp="1"/>
          </p:cNvSpPr>
          <p:nvPr>
            <p:ph type="body" sz="quarter" idx="19"/>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47" name="Rectangle 37"/>
          <p:cNvSpPr>
            <a:spLocks noGrp="1"/>
          </p:cNvSpPr>
          <p:nvPr>
            <p:ph type="body" sz="quarter" idx="2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49" name="Rectangle 37"/>
          <p:cNvSpPr>
            <a:spLocks noGrp="1"/>
          </p:cNvSpPr>
          <p:nvPr>
            <p:ph type="body" sz="quarter" idx="23"/>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51" name="Rectangle 37"/>
          <p:cNvSpPr>
            <a:spLocks noGrp="1"/>
          </p:cNvSpPr>
          <p:nvPr>
            <p:ph type="body" sz="quarter" idx="25"/>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53" name="Rectangle 37"/>
          <p:cNvSpPr>
            <a:spLocks noGrp="1"/>
          </p:cNvSpPr>
          <p:nvPr>
            <p:ph type="body" sz="quarter" idx="27"/>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55" name="Rectangle 37"/>
          <p:cNvSpPr>
            <a:spLocks noGrp="1"/>
          </p:cNvSpPr>
          <p:nvPr>
            <p:ph type="body" sz="quarter" idx="29"/>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57" name="Rectangle 37"/>
          <p:cNvSpPr>
            <a:spLocks noGrp="1"/>
          </p:cNvSpPr>
          <p:nvPr>
            <p:ph type="body" sz="quarter" idx="3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26" name="Rectangle 37"/>
          <p:cNvSpPr>
            <a:spLocks noGrp="1"/>
          </p:cNvSpPr>
          <p:nvPr>
            <p:ph type="body" sz="quarter" idx="33"/>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28" name="Rectangle 37"/>
          <p:cNvSpPr>
            <a:spLocks noGrp="1"/>
          </p:cNvSpPr>
          <p:nvPr>
            <p:ph type="body" sz="quarter" idx="35"/>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98" name="Rectangle 37"/>
          <p:cNvSpPr>
            <a:spLocks noGrp="1"/>
          </p:cNvSpPr>
          <p:nvPr>
            <p:ph type="body" sz="quarter" idx="14"/>
          </p:nvPr>
        </p:nvSpPr>
        <p:spPr>
          <a:xfrm>
            <a:off x="7696200" y="381000"/>
            <a:ext cx="685800" cy="228600"/>
          </a:xfrm>
          <a:solidFill>
            <a:schemeClr val="tx2"/>
          </a:solidFill>
        </p:spPr>
        <p:txBody>
          <a:bodyPr anchor="ctr"/>
          <a:lstStyle>
            <a:lvl1pPr algn="r">
              <a:buFontTx/>
              <a:buNone/>
              <a:defRPr sz="1050">
                <a:solidFill>
                  <a:schemeClr val="bg1"/>
                </a:solidFill>
              </a:defRPr>
            </a:lvl1pPr>
            <a:extLst/>
          </a:lstStyle>
          <a:p>
            <a:pPr lvl="0"/>
            <a:r>
              <a:rPr lang="en-US" dirty="0"/>
              <a:t>Click to edit Master text styles</a:t>
            </a:r>
          </a:p>
        </p:txBody>
      </p:sp>
      <p:sp>
        <p:nvSpPr>
          <p:cNvPr id="44" name="Rectangle 37"/>
          <p:cNvSpPr>
            <a:spLocks noGrp="1"/>
          </p:cNvSpPr>
          <p:nvPr>
            <p:ph type="body" sz="quarter" idx="16"/>
          </p:nvPr>
        </p:nvSpPr>
        <p:spPr>
          <a:xfrm>
            <a:off x="7696200" y="838200"/>
            <a:ext cx="685800" cy="228600"/>
          </a:xfrm>
          <a:solidFill>
            <a:schemeClr val="tx2"/>
          </a:solidFill>
        </p:spPr>
        <p:txBody>
          <a:bodyPr anchor="ctr"/>
          <a:lstStyle>
            <a:lvl1pPr algn="r">
              <a:buFontTx/>
              <a:buNone/>
              <a:defRPr sz="1100">
                <a:solidFill>
                  <a:schemeClr val="bg1"/>
                </a:solidFill>
              </a:defRPr>
            </a:lvl1pPr>
            <a:extLst/>
          </a:lstStyle>
          <a:p>
            <a:pPr lvl="0"/>
            <a:r>
              <a:rPr lang="en-US" dirty="0"/>
              <a:t>Click to edit Master text styles</a:t>
            </a:r>
          </a:p>
        </p:txBody>
      </p:sp>
      <p:sp>
        <p:nvSpPr>
          <p:cNvPr id="42" name="Rectangle 37"/>
          <p:cNvSpPr>
            <a:spLocks noGrp="1"/>
          </p:cNvSpPr>
          <p:nvPr>
            <p:ph type="body" sz="quarter" idx="18"/>
          </p:nvPr>
        </p:nvSpPr>
        <p:spPr>
          <a:xfrm>
            <a:off x="7696200" y="1295400"/>
            <a:ext cx="685800" cy="228600"/>
          </a:xfrm>
          <a:solidFill>
            <a:schemeClr val="tx2"/>
          </a:solidFill>
        </p:spPr>
        <p:txBody>
          <a:bodyPr anchor="ctr"/>
          <a:lstStyle>
            <a:lvl1pPr algn="r">
              <a:buFontTx/>
              <a:buNone/>
              <a:defRPr sz="1100">
                <a:solidFill>
                  <a:schemeClr val="bg1"/>
                </a:solidFill>
              </a:defRPr>
            </a:lvl1pPr>
            <a:extLst/>
          </a:lstStyle>
          <a:p>
            <a:pPr lvl="0"/>
            <a:r>
              <a:rPr lang="en-US" dirty="0"/>
              <a:t>Click to edit Master text styles</a:t>
            </a:r>
          </a:p>
        </p:txBody>
      </p:sp>
      <p:sp>
        <p:nvSpPr>
          <p:cNvPr id="46" name="Rectangle 37"/>
          <p:cNvSpPr>
            <a:spLocks noGrp="1"/>
          </p:cNvSpPr>
          <p:nvPr>
            <p:ph type="body" sz="quarter" idx="20"/>
          </p:nvPr>
        </p:nvSpPr>
        <p:spPr>
          <a:xfrm>
            <a:off x="7696200" y="1752600"/>
            <a:ext cx="685800" cy="228600"/>
          </a:xfrm>
          <a:solidFill>
            <a:schemeClr val="tx2"/>
          </a:solidFill>
        </p:spPr>
        <p:txBody>
          <a:bodyPr anchor="ctr"/>
          <a:lstStyle>
            <a:lvl1pPr algn="r">
              <a:buFontTx/>
              <a:buNone/>
              <a:defRPr sz="1100">
                <a:solidFill>
                  <a:schemeClr val="bg1"/>
                </a:solidFill>
              </a:defRPr>
            </a:lvl1pPr>
            <a:extLst/>
          </a:lstStyle>
          <a:p>
            <a:pPr lvl="0"/>
            <a:endParaRPr lang="en-US" dirty="0"/>
          </a:p>
        </p:txBody>
      </p:sp>
      <p:sp>
        <p:nvSpPr>
          <p:cNvPr id="48" name="Rectangle 37"/>
          <p:cNvSpPr>
            <a:spLocks noGrp="1"/>
          </p:cNvSpPr>
          <p:nvPr>
            <p:ph type="body" sz="quarter" idx="22"/>
          </p:nvPr>
        </p:nvSpPr>
        <p:spPr>
          <a:xfrm>
            <a:off x="7696200" y="2209800"/>
            <a:ext cx="685800" cy="228600"/>
          </a:xfrm>
          <a:solidFill>
            <a:schemeClr val="tx2"/>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0" name="Rectangle 37"/>
          <p:cNvSpPr>
            <a:spLocks noGrp="1"/>
          </p:cNvSpPr>
          <p:nvPr>
            <p:ph type="body" sz="quarter" idx="24"/>
          </p:nvPr>
        </p:nvSpPr>
        <p:spPr>
          <a:xfrm>
            <a:off x="7696200" y="2667000"/>
            <a:ext cx="685800" cy="228600"/>
          </a:xfrm>
          <a:solidFill>
            <a:schemeClr val="tx2"/>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2" name="Rectangle 37"/>
          <p:cNvSpPr>
            <a:spLocks noGrp="1"/>
          </p:cNvSpPr>
          <p:nvPr>
            <p:ph type="body" sz="quarter" idx="26"/>
          </p:nvPr>
        </p:nvSpPr>
        <p:spPr>
          <a:xfrm>
            <a:off x="7696200" y="3124200"/>
            <a:ext cx="685800" cy="228600"/>
          </a:xfrm>
          <a:solidFill>
            <a:schemeClr val="tx2"/>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4" name="Rectangle 37"/>
          <p:cNvSpPr>
            <a:spLocks noGrp="1"/>
          </p:cNvSpPr>
          <p:nvPr>
            <p:ph type="body" sz="quarter" idx="28"/>
          </p:nvPr>
        </p:nvSpPr>
        <p:spPr>
          <a:xfrm>
            <a:off x="7696200" y="3581400"/>
            <a:ext cx="685800" cy="228600"/>
          </a:xfrm>
          <a:solidFill>
            <a:schemeClr val="tx2"/>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6" name="Rectangle 37"/>
          <p:cNvSpPr>
            <a:spLocks noGrp="1"/>
          </p:cNvSpPr>
          <p:nvPr>
            <p:ph type="body" sz="quarter" idx="30"/>
          </p:nvPr>
        </p:nvSpPr>
        <p:spPr>
          <a:xfrm>
            <a:off x="7696200" y="4038600"/>
            <a:ext cx="685800" cy="228600"/>
          </a:xfrm>
          <a:solidFill>
            <a:schemeClr val="tx2"/>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8" name="Rectangle 37"/>
          <p:cNvSpPr>
            <a:spLocks noGrp="1"/>
          </p:cNvSpPr>
          <p:nvPr>
            <p:ph type="body" sz="quarter" idx="32"/>
          </p:nvPr>
        </p:nvSpPr>
        <p:spPr>
          <a:xfrm>
            <a:off x="7696200" y="4495800"/>
            <a:ext cx="685800" cy="228600"/>
          </a:xfrm>
          <a:solidFill>
            <a:schemeClr val="tx2"/>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27" name="Rectangle 37"/>
          <p:cNvSpPr>
            <a:spLocks noGrp="1"/>
          </p:cNvSpPr>
          <p:nvPr>
            <p:ph type="body" sz="quarter" idx="34"/>
          </p:nvPr>
        </p:nvSpPr>
        <p:spPr>
          <a:xfrm>
            <a:off x="7696200" y="4953000"/>
            <a:ext cx="685800" cy="228600"/>
          </a:xfrm>
          <a:solidFill>
            <a:schemeClr val="tx2"/>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29" name="Rectangle 37"/>
          <p:cNvSpPr>
            <a:spLocks noGrp="1"/>
          </p:cNvSpPr>
          <p:nvPr>
            <p:ph type="body" sz="quarter" idx="36"/>
          </p:nvPr>
        </p:nvSpPr>
        <p:spPr>
          <a:xfrm>
            <a:off x="7696200" y="5410200"/>
            <a:ext cx="685800" cy="228600"/>
          </a:xfrm>
          <a:solidFill>
            <a:schemeClr val="tx2"/>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30" name="Rectangle 37"/>
          <p:cNvSpPr>
            <a:spLocks noGrp="1"/>
          </p:cNvSpPr>
          <p:nvPr>
            <p:ph type="body" sz="quarter" idx="37"/>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a:t>Click to edit Master text styles</a:t>
            </a:r>
          </a:p>
        </p:txBody>
      </p:sp>
      <p:sp>
        <p:nvSpPr>
          <p:cNvPr id="31" name="Rectangle 37"/>
          <p:cNvSpPr>
            <a:spLocks noGrp="1"/>
          </p:cNvSpPr>
          <p:nvPr>
            <p:ph type="body" sz="quarter" idx="38"/>
          </p:nvPr>
        </p:nvSpPr>
        <p:spPr>
          <a:xfrm>
            <a:off x="7696200" y="5867400"/>
            <a:ext cx="685800" cy="228600"/>
          </a:xfrm>
          <a:solidFill>
            <a:schemeClr val="tx2"/>
          </a:solidFill>
        </p:spPr>
        <p:txBody>
          <a:bodyPr anchor="ctr"/>
          <a:lstStyle>
            <a:lvl1pPr algn="r">
              <a:buFontTx/>
              <a:buNone/>
              <a:defRPr sz="1100">
                <a:solidFill>
                  <a:schemeClr val="bg1"/>
                </a:solidFill>
              </a:defRPr>
            </a:lvl1pPr>
            <a:extLst/>
          </a:lstStyle>
          <a:p>
            <a:pPr lvl="0"/>
            <a:r>
              <a:rPr lang="en-US"/>
              <a:t>Click to edit Master text styles</a:t>
            </a:r>
          </a:p>
        </p:txBody>
      </p:sp>
    </p:spTree>
    <p:extLst>
      <p:ext uri="{BB962C8B-B14F-4D97-AF65-F5344CB8AC3E}">
        <p14:creationId xmlns:p14="http://schemas.microsoft.com/office/powerpoint/2010/main" val="191543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a:t>Click to edit Master text styles</a:t>
            </a:r>
          </a:p>
        </p:txBody>
      </p:sp>
      <p:sp>
        <p:nvSpPr>
          <p:cNvPr id="3" name="Text Placeholder 2"/>
          <p:cNvSpPr>
            <a:spLocks noGrp="1"/>
          </p:cNvSpPr>
          <p:nvPr>
            <p:ph type="body" sz="quarter" idx="14"/>
          </p:nvPr>
        </p:nvSpPr>
        <p:spPr>
          <a:xfrm>
            <a:off x="304800" y="1066800"/>
            <a:ext cx="8077200" cy="50292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74221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w/2col">
    <p:spTree>
      <p:nvGrpSpPr>
        <p:cNvPr id="1" name=""/>
        <p:cNvGrpSpPr/>
        <p:nvPr/>
      </p:nvGrpSpPr>
      <p:grpSpPr>
        <a:xfrm>
          <a:off x="0" y="0"/>
          <a:ext cx="0" cy="0"/>
          <a:chOff x="0" y="0"/>
          <a:chExt cx="0" cy="0"/>
        </a:xfrm>
      </p:grpSpPr>
      <p:sp>
        <p:nvSpPr>
          <p:cNvPr id="14" name="Text Placeholder 2"/>
          <p:cNvSpPr>
            <a:spLocks noGrp="1"/>
          </p:cNvSpPr>
          <p:nvPr>
            <p:ph type="body" sz="quarter" idx="14"/>
          </p:nvPr>
        </p:nvSpPr>
        <p:spPr>
          <a:xfrm>
            <a:off x="304800" y="1066800"/>
            <a:ext cx="3886200" cy="5029200"/>
          </a:xfrm>
        </p:spPr>
        <p:txBody>
          <a:bodyPr spcCol="0"/>
          <a:lstStyle>
            <a:lvl1pPr>
              <a:defRPr sz="1400"/>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p:cNvSpPr>
            <a:spLocks noGrp="1"/>
          </p:cNvSpPr>
          <p:nvPr>
            <p:ph type="body" sz="quarter" idx="15"/>
          </p:nvPr>
        </p:nvSpPr>
        <p:spPr>
          <a:xfrm>
            <a:off x="4495800" y="1066800"/>
            <a:ext cx="3886200" cy="5029200"/>
          </a:xfrm>
        </p:spPr>
        <p:txBody>
          <a:bodyPr spcCol="0"/>
          <a:lstStyle>
            <a:lvl1pPr>
              <a:defRPr sz="1400"/>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8"/>
          <p:cNvSpPr>
            <a:spLocks noGrp="1"/>
          </p:cNvSpPr>
          <p:nvPr>
            <p:ph type="body" sz="quarter" idx="16"/>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a:t>Click to edit Master text styles</a:t>
            </a:r>
          </a:p>
        </p:txBody>
      </p:sp>
    </p:spTree>
    <p:extLst>
      <p:ext uri="{BB962C8B-B14F-4D97-AF65-F5344CB8AC3E}">
        <p14:creationId xmlns:p14="http://schemas.microsoft.com/office/powerpoint/2010/main" val="3682609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04800" y="4343400"/>
            <a:ext cx="8077200" cy="1981200"/>
          </a:xfrm>
        </p:spPr>
        <p:txBody>
          <a:bodyPr numCol="3"/>
          <a:lstStyle>
            <a:lvl1pPr>
              <a:defRPr baseline="0"/>
            </a:lvl1pPr>
            <a:lvl2pPr marL="0" indent="0">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304800" y="838200"/>
            <a:ext cx="8077200" cy="3200400"/>
          </a:xfrm>
        </p:spPr>
        <p:txBody>
          <a:bodyPr/>
          <a:lstStyle/>
          <a:p>
            <a:endParaRPr lang="en-US" dirty="0"/>
          </a:p>
        </p:txBody>
      </p:sp>
      <p:sp>
        <p:nvSpPr>
          <p:cNvPr id="5" name="Rectangle 8"/>
          <p:cNvSpPr>
            <a:spLocks noGrp="1"/>
          </p:cNvSpPr>
          <p:nvPr>
            <p:ph type="body" sz="quarter" idx="15"/>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a:t>Click to edit Master text styles</a:t>
            </a:r>
          </a:p>
        </p:txBody>
      </p:sp>
    </p:spTree>
    <p:extLst>
      <p:ext uri="{BB962C8B-B14F-4D97-AF65-F5344CB8AC3E}">
        <p14:creationId xmlns:p14="http://schemas.microsoft.com/office/powerpoint/2010/main" val="1114785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 xmlns:a14="http://schemas.microsoft.com/office/drawing/2010/main">
                <a:solidFill>
                  <a:srgbClr val="FFFFFF">
                    <a:alpha val="41176"/>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ext uri="{BB962C8B-B14F-4D97-AF65-F5344CB8AC3E}">
        <p14:creationId xmlns:p14="http://schemas.microsoft.com/office/powerpoint/2010/main" val="1286702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Divider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Johnson-Center_Architecural_Detai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0"/>
            <a:ext cx="8875712" cy="6858000"/>
          </a:xfrm>
          <a:prstGeom prst="rect">
            <a:avLst/>
          </a:prstGeom>
          <a:solidFill>
            <a:schemeClr val="accent5"/>
          </a:solidFill>
          <a:ln w="25400" cap="rnd" cmpd="sng" algn="ctr">
            <a:noFill/>
            <a:prstDash val="solid"/>
          </a:ln>
          <a:effectLst/>
          <a:extLst>
            <a:ext uri="{91240B29-F687-4f45-9708-019B960494DF}">
              <a14:hiddenLine xmlns=""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Tree>
    <p:extLst>
      <p:ext uri="{BB962C8B-B14F-4D97-AF65-F5344CB8AC3E}">
        <p14:creationId xmlns:p14="http://schemas.microsoft.com/office/powerpoint/2010/main" val="387212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0"/>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779463" y="4687816"/>
            <a:ext cx="1600200" cy="139700"/>
          </a:xfrm>
          <a:prstGeom prst="rect">
            <a:avLst/>
          </a:prstGeom>
        </p:spPr>
      </p:pic>
      <p:pic>
        <p:nvPicPr>
          <p:cNvPr id="5" name="Picture 4"/>
          <p:cNvPicPr>
            <a:picLocks noChangeAspect="1"/>
          </p:cNvPicPr>
          <p:nvPr userDrawn="1"/>
        </p:nvPicPr>
        <p:blipFill>
          <a:blip r:embed="rId3"/>
          <a:stretch>
            <a:fillRect/>
          </a:stretch>
        </p:blipFill>
        <p:spPr>
          <a:xfrm>
            <a:off x="792039" y="6450899"/>
            <a:ext cx="2425295" cy="16296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0003" y="0"/>
            <a:ext cx="3603997" cy="10287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7" name="Rectangle 6"/>
          <p:cNvSpPr/>
          <p:nvPr userDrawn="1"/>
        </p:nvSpPr>
        <p:spPr>
          <a:xfrm>
            <a:off x="0" y="0"/>
            <a:ext cx="9144000" cy="6889750"/>
          </a:xfrm>
          <a:prstGeom prst="rect">
            <a:avLst/>
          </a:prstGeom>
          <a:solidFill>
            <a:srgbClr val="DFBD17"/>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11" name="Picture 10" descr="Bull Run_Architecural_Detail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33"/>
            <a:ext cx="7086600" cy="6935822"/>
          </a:xfrm>
          <a:prstGeom prst="rect">
            <a:avLst/>
          </a:prstGeom>
        </p:spPr>
      </p:pic>
      <p:sp>
        <p:nvSpPr>
          <p:cNvPr id="8"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Tree>
    <p:extLst>
      <p:ext uri="{BB962C8B-B14F-4D97-AF65-F5344CB8AC3E}">
        <p14:creationId xmlns:p14="http://schemas.microsoft.com/office/powerpoint/2010/main" val="12007552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7" name="Rectangle 6"/>
          <p:cNvSpPr/>
          <p:nvPr userDrawn="1"/>
        </p:nvSpPr>
        <p:spPr>
          <a:xfrm>
            <a:off x="0" y="0"/>
            <a:ext cx="9144000" cy="6889750"/>
          </a:xfrm>
          <a:prstGeom prst="rect">
            <a:avLst/>
          </a:prstGeom>
          <a:solidFill>
            <a:schemeClr val="tx2"/>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2" name="Picture 1" descr="Founder's Hall_Architecural Details.png"/>
          <p:cNvPicPr>
            <a:picLocks noChangeAspect="1"/>
          </p:cNvPicPr>
          <p:nvPr userDrawn="1"/>
        </p:nvPicPr>
        <p:blipFill rotWithShape="1">
          <a:blip r:embed="rId2">
            <a:extLst>
              <a:ext uri="{28A0092B-C50C-407E-A947-70E740481C1C}">
                <a14:useLocalDpi xmlns:a14="http://schemas.microsoft.com/office/drawing/2010/main" val="0"/>
              </a:ext>
            </a:extLst>
          </a:blip>
          <a:srcRect r="39063"/>
          <a:stretch/>
        </p:blipFill>
        <p:spPr>
          <a:xfrm>
            <a:off x="3733800" y="0"/>
            <a:ext cx="5410200" cy="6890412"/>
          </a:xfrm>
          <a:prstGeom prst="rect">
            <a:avLst/>
          </a:prstGeom>
        </p:spPr>
      </p:pic>
      <p:sp>
        <p:nvSpPr>
          <p:cNvPr id="8"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Tree>
    <p:extLst>
      <p:ext uri="{BB962C8B-B14F-4D97-AF65-F5344CB8AC3E}">
        <p14:creationId xmlns:p14="http://schemas.microsoft.com/office/powerpoint/2010/main" val="579471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latin typeface="Arial"/>
              </a:rPr>
              <a:pPr/>
              <a:t>Tuesday, November 19, 2019</a:t>
            </a:fld>
            <a:endParaRPr lang="en-US">
              <a:latin typeface="Arial"/>
            </a:endParaRPr>
          </a:p>
        </p:txBody>
      </p:sp>
      <p:sp>
        <p:nvSpPr>
          <p:cNvPr id="5" name="Footer Placeholder 4"/>
          <p:cNvSpPr>
            <a:spLocks noGrp="1"/>
          </p:cNvSpPr>
          <p:nvPr>
            <p:ph type="ftr" sz="quarter" idx="11"/>
          </p:nvPr>
        </p:nvSpPr>
        <p:spPr/>
        <p:txBody>
          <a:bodyPr/>
          <a:lstStyle/>
          <a:p>
            <a:pPr algn="r"/>
            <a:endParaRPr lang="en-US" dirty="0">
              <a:latin typeface="Aria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832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latin typeface="Arial"/>
              </a:rPr>
              <a:pPr/>
              <a:t>Tuesday, November 19, 2019</a:t>
            </a:fld>
            <a:endParaRPr lang="en-US">
              <a:latin typeface="Arial"/>
            </a:endParaRPr>
          </a:p>
        </p:txBody>
      </p:sp>
      <p:sp>
        <p:nvSpPr>
          <p:cNvPr id="5" name="Footer Placeholder 4"/>
          <p:cNvSpPr>
            <a:spLocks noGrp="1"/>
          </p:cNvSpPr>
          <p:nvPr>
            <p:ph type="ftr" sz="quarter" idx="11"/>
          </p:nvPr>
        </p:nvSpPr>
        <p:spPr/>
        <p:txBody>
          <a:bodyPr/>
          <a:lstStyle/>
          <a:p>
            <a:pPr algn="r"/>
            <a:endParaRPr lang="en-US" dirty="0">
              <a:latin typeface="Aria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spTree>
    <p:extLst>
      <p:ext uri="{BB962C8B-B14F-4D97-AF65-F5344CB8AC3E}">
        <p14:creationId xmlns:p14="http://schemas.microsoft.com/office/powerpoint/2010/main" val="385859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latin typeface="Arial"/>
              </a:rPr>
              <a:pPr/>
              <a:t>Tuesday, November 19, 2019</a:t>
            </a:fld>
            <a:endParaRPr lang="en-US">
              <a:latin typeface="Arial"/>
            </a:endParaRPr>
          </a:p>
        </p:txBody>
      </p:sp>
      <p:sp>
        <p:nvSpPr>
          <p:cNvPr id="5" name="Footer Placeholder 4"/>
          <p:cNvSpPr>
            <a:spLocks noGrp="1"/>
          </p:cNvSpPr>
          <p:nvPr>
            <p:ph type="ftr" sz="quarter" idx="11"/>
          </p:nvPr>
        </p:nvSpPr>
        <p:spPr/>
        <p:txBody>
          <a:bodyPr/>
          <a:lstStyle/>
          <a:p>
            <a:pPr algn="r"/>
            <a:endParaRPr lang="en-US" dirty="0">
              <a:latin typeface="Aria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cxnSp>
        <p:nvCxnSpPr>
          <p:cNvPr id="7" name="Straight Connector 6"/>
          <p:cNvCxnSpPr/>
          <p:nvPr/>
        </p:nvCxnSpPr>
        <p:spPr>
          <a:xfrm>
            <a:off x="731520" y="4599432"/>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3036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latin typeface="Arial"/>
              </a:rPr>
              <a:pPr/>
              <a:t>Tuesday, November 19, 2019</a:t>
            </a:fld>
            <a:endParaRPr lang="en-US">
              <a:latin typeface="Arial"/>
            </a:endParaRPr>
          </a:p>
        </p:txBody>
      </p:sp>
      <p:sp>
        <p:nvSpPr>
          <p:cNvPr id="6" name="Footer Placeholder 5"/>
          <p:cNvSpPr>
            <a:spLocks noGrp="1"/>
          </p:cNvSpPr>
          <p:nvPr>
            <p:ph type="ftr" sz="quarter" idx="11"/>
          </p:nvPr>
        </p:nvSpPr>
        <p:spPr/>
        <p:txBody>
          <a:bodyPr/>
          <a:lstStyle/>
          <a:p>
            <a:pPr algn="r"/>
            <a:endParaRPr lang="en-US" dirty="0">
              <a:latin typeface="Aria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spTree>
    <p:extLst>
      <p:ext uri="{BB962C8B-B14F-4D97-AF65-F5344CB8AC3E}">
        <p14:creationId xmlns:p14="http://schemas.microsoft.com/office/powerpoint/2010/main" val="150002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latin typeface="Arial"/>
              </a:rPr>
              <a:pPr/>
              <a:t>Tuesday, November 19, 2019</a:t>
            </a:fld>
            <a:endParaRPr lang="en-US">
              <a:latin typeface="Arial"/>
            </a:endParaRPr>
          </a:p>
        </p:txBody>
      </p:sp>
      <p:sp>
        <p:nvSpPr>
          <p:cNvPr id="8" name="Footer Placeholder 7"/>
          <p:cNvSpPr>
            <a:spLocks noGrp="1"/>
          </p:cNvSpPr>
          <p:nvPr>
            <p:ph type="ftr" sz="quarter" idx="11"/>
          </p:nvPr>
        </p:nvSpPr>
        <p:spPr/>
        <p:txBody>
          <a:bodyPr/>
          <a:lstStyle/>
          <a:p>
            <a:pPr algn="r"/>
            <a:endParaRPr lang="en-US" dirty="0">
              <a:latin typeface="Arial"/>
            </a:endParaRPr>
          </a:p>
        </p:txBody>
      </p:sp>
      <p:sp>
        <p:nvSpPr>
          <p:cNvPr id="9" name="Slide Number Placeholder 8"/>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2501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latin typeface="Arial"/>
              </a:rPr>
              <a:pPr/>
              <a:t>Tuesday, November 19, 2019</a:t>
            </a:fld>
            <a:endParaRPr lang="en-US">
              <a:latin typeface="Arial"/>
            </a:endParaRPr>
          </a:p>
        </p:txBody>
      </p:sp>
      <p:sp>
        <p:nvSpPr>
          <p:cNvPr id="4" name="Footer Placeholder 3"/>
          <p:cNvSpPr>
            <a:spLocks noGrp="1"/>
          </p:cNvSpPr>
          <p:nvPr>
            <p:ph type="ftr" sz="quarter" idx="11"/>
          </p:nvPr>
        </p:nvSpPr>
        <p:spPr/>
        <p:txBody>
          <a:bodyPr/>
          <a:lstStyle/>
          <a:p>
            <a:pPr algn="r"/>
            <a:endParaRPr lang="en-US" dirty="0">
              <a:latin typeface="Aria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spTree>
    <p:extLst>
      <p:ext uri="{BB962C8B-B14F-4D97-AF65-F5344CB8AC3E}">
        <p14:creationId xmlns:p14="http://schemas.microsoft.com/office/powerpoint/2010/main" val="23516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latin typeface="Arial"/>
              </a:rPr>
              <a:pPr/>
              <a:t>Tuesday, November 19, 2019</a:t>
            </a:fld>
            <a:endParaRPr lang="en-US">
              <a:latin typeface="Arial"/>
            </a:endParaRPr>
          </a:p>
        </p:txBody>
      </p:sp>
      <p:sp>
        <p:nvSpPr>
          <p:cNvPr id="3" name="Footer Placeholder 2"/>
          <p:cNvSpPr>
            <a:spLocks noGrp="1"/>
          </p:cNvSpPr>
          <p:nvPr>
            <p:ph type="ftr" sz="quarter" idx="11"/>
          </p:nvPr>
        </p:nvSpPr>
        <p:spPr/>
        <p:txBody>
          <a:bodyPr/>
          <a:lstStyle/>
          <a:p>
            <a:pPr algn="r"/>
            <a:endParaRPr lang="en-US" dirty="0">
              <a:latin typeface="Aria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spTree>
    <p:extLst>
      <p:ext uri="{BB962C8B-B14F-4D97-AF65-F5344CB8AC3E}">
        <p14:creationId xmlns:p14="http://schemas.microsoft.com/office/powerpoint/2010/main" val="721853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latin typeface="Arial"/>
              </a:rPr>
              <a:pPr/>
              <a:t>Tuesday, November 19, 2019</a:t>
            </a:fld>
            <a:endParaRPr lang="en-US">
              <a:latin typeface="Arial"/>
            </a:endParaRPr>
          </a:p>
        </p:txBody>
      </p:sp>
      <p:sp>
        <p:nvSpPr>
          <p:cNvPr id="6" name="Footer Placeholder 5"/>
          <p:cNvSpPr>
            <a:spLocks noGrp="1"/>
          </p:cNvSpPr>
          <p:nvPr>
            <p:ph type="ftr" sz="quarter" idx="11"/>
          </p:nvPr>
        </p:nvSpPr>
        <p:spPr/>
        <p:txBody>
          <a:bodyPr/>
          <a:lstStyle/>
          <a:p>
            <a:pPr algn="r"/>
            <a:endParaRPr lang="en-US" dirty="0">
              <a:latin typeface="Aria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44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7005" y="6343328"/>
            <a:ext cx="1333745" cy="380695"/>
          </a:xfrm>
          <a:prstGeom prst="rect">
            <a:avLst/>
          </a:prstGeom>
        </p:spPr>
      </p:pic>
      <p:sp>
        <p:nvSpPr>
          <p:cNvPr id="7" name="Title 6">
            <a:extLst>
              <a:ext uri="{FF2B5EF4-FFF2-40B4-BE49-F238E27FC236}">
                <a16:creationId xmlns:a16="http://schemas.microsoft.com/office/drawing/2014/main" id="{F61C7E4A-CBAF-294D-8703-6AB52B20BCC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728726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latin typeface="Arial"/>
              </a:rPr>
              <a:pPr/>
              <a:t>Tuesday, November 19, 2019</a:t>
            </a:fld>
            <a:endParaRPr lang="en-US">
              <a:latin typeface="Arial"/>
            </a:endParaRPr>
          </a:p>
        </p:txBody>
      </p:sp>
      <p:sp>
        <p:nvSpPr>
          <p:cNvPr id="6" name="Footer Placeholder 5"/>
          <p:cNvSpPr>
            <a:spLocks noGrp="1"/>
          </p:cNvSpPr>
          <p:nvPr>
            <p:ph type="ftr" sz="quarter" idx="11"/>
          </p:nvPr>
        </p:nvSpPr>
        <p:spPr/>
        <p:txBody>
          <a:bodyPr/>
          <a:lstStyle/>
          <a:p>
            <a:pPr algn="r"/>
            <a:endParaRPr lang="en-US" dirty="0">
              <a:latin typeface="Aria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spTree>
    <p:extLst>
      <p:ext uri="{BB962C8B-B14F-4D97-AF65-F5344CB8AC3E}">
        <p14:creationId xmlns:p14="http://schemas.microsoft.com/office/powerpoint/2010/main" val="239276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latin typeface="Arial"/>
              </a:rPr>
              <a:pPr/>
              <a:t>Tuesday, November 19, 2019</a:t>
            </a:fld>
            <a:endParaRPr lang="en-US">
              <a:latin typeface="Arial"/>
            </a:endParaRPr>
          </a:p>
        </p:txBody>
      </p:sp>
      <p:sp>
        <p:nvSpPr>
          <p:cNvPr id="5" name="Footer Placeholder 4"/>
          <p:cNvSpPr>
            <a:spLocks noGrp="1"/>
          </p:cNvSpPr>
          <p:nvPr>
            <p:ph type="ftr" sz="quarter" idx="11"/>
          </p:nvPr>
        </p:nvSpPr>
        <p:spPr/>
        <p:txBody>
          <a:bodyPr/>
          <a:lstStyle/>
          <a:p>
            <a:pPr algn="r"/>
            <a:endParaRPr lang="en-US" dirty="0">
              <a:latin typeface="Aria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spTree>
    <p:extLst>
      <p:ext uri="{BB962C8B-B14F-4D97-AF65-F5344CB8AC3E}">
        <p14:creationId xmlns:p14="http://schemas.microsoft.com/office/powerpoint/2010/main" val="30271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latin typeface="Arial"/>
              </a:rPr>
              <a:pPr/>
              <a:t>Tuesday, November 19, 2019</a:t>
            </a:fld>
            <a:endParaRPr lang="en-US">
              <a:latin typeface="Arial"/>
            </a:endParaRPr>
          </a:p>
        </p:txBody>
      </p:sp>
      <p:sp>
        <p:nvSpPr>
          <p:cNvPr id="5" name="Footer Placeholder 4"/>
          <p:cNvSpPr>
            <a:spLocks noGrp="1"/>
          </p:cNvSpPr>
          <p:nvPr>
            <p:ph type="ftr" sz="quarter" idx="11"/>
          </p:nvPr>
        </p:nvSpPr>
        <p:spPr/>
        <p:txBody>
          <a:bodyPr/>
          <a:lstStyle/>
          <a:p>
            <a:pPr algn="r"/>
            <a:endParaRPr lang="en-US" dirty="0">
              <a:latin typeface="Aria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Arial"/>
              </a:rPr>
              <a:pPr/>
              <a:t>‹#›</a:t>
            </a:fld>
            <a:endParaRPr lang="en-US">
              <a:latin typeface="Arial"/>
            </a:endParaRPr>
          </a:p>
        </p:txBody>
      </p:sp>
    </p:spTree>
    <p:extLst>
      <p:ext uri="{BB962C8B-B14F-4D97-AF65-F5344CB8AC3E}">
        <p14:creationId xmlns:p14="http://schemas.microsoft.com/office/powerpoint/2010/main" val="119961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2"/>
          <a:stretch>
            <a:fillRect/>
          </a:stretch>
        </p:blipFill>
        <p:spPr>
          <a:xfrm>
            <a:off x="766763" y="1363508"/>
            <a:ext cx="1103781" cy="96362"/>
          </a:xfrm>
          <a:prstGeom prst="rect">
            <a:avLst/>
          </a:prstGeom>
        </p:spPr>
      </p:pic>
      <p:pic>
        <p:nvPicPr>
          <p:cNvPr id="9" name="Picture 8"/>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7" name="Picture 16"/>
          <p:cNvPicPr>
            <a:picLocks noChangeAspect="1"/>
          </p:cNvPicPr>
          <p:nvPr userDrawn="1"/>
        </p:nvPicPr>
        <p:blipFill>
          <a:blip r:embed="rId2"/>
          <a:stretch>
            <a:fillRect/>
          </a:stretch>
        </p:blipFill>
        <p:spPr>
          <a:xfrm>
            <a:off x="766763" y="1363508"/>
            <a:ext cx="1103781" cy="96362"/>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58B91B-4084-1D4B-BD01-DD6097E22937}" type="slidenum">
              <a:rPr lang="en-US"/>
              <a:pPr>
                <a:defRPr/>
              </a:pPr>
              <a:t>‹#›</a:t>
            </a:fld>
            <a:endParaRPr lang="en-US"/>
          </a:p>
        </p:txBody>
      </p:sp>
    </p:spTree>
    <p:extLst>
      <p:ext uri="{BB962C8B-B14F-4D97-AF65-F5344CB8AC3E}">
        <p14:creationId xmlns:p14="http://schemas.microsoft.com/office/powerpoint/2010/main" val="3414916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85" r:id="rId5"/>
    <p:sldLayoutId id="2147483686" r:id="rId6"/>
    <p:sldLayoutId id="2147483687" r:id="rId7"/>
    <p:sldLayoutId id="2147483688" r:id="rId8"/>
    <p:sldLayoutId id="2147483689" r:id="rId9"/>
    <p:sldLayoutId id="214748369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E0F25-8DBD-C14C-A14B-C3F1E8A10CBF}" type="datetimeFigureOut">
              <a:rPr lang="en-US" smtClean="0"/>
              <a:t>11/19/19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A07BC-121F-D344-93B3-21A57AA78405}" type="slidenum">
              <a:rPr lang="en-US" smtClean="0"/>
              <a:t>‹#›</a:t>
            </a:fld>
            <a:endParaRPr lang="en-US"/>
          </a:p>
        </p:txBody>
      </p:sp>
    </p:spTree>
    <p:extLst>
      <p:ext uri="{BB962C8B-B14F-4D97-AF65-F5344CB8AC3E}">
        <p14:creationId xmlns:p14="http://schemas.microsoft.com/office/powerpoint/2010/main" val="1536512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80" r:id="rId12"/>
    <p:sldLayoutId id="2147483655" r:id="rId13"/>
    <p:sldLayoutId id="2147483656" r:id="rId14"/>
    <p:sldLayoutId id="2147483657" r:id="rId15"/>
    <p:sldLayoutId id="2147483778" r:id="rId16"/>
    <p:sldLayoutId id="2147483779" r:id="rId17"/>
    <p:sldLayoutId id="2147483775" r:id="rId18"/>
    <p:sldLayoutId id="2147483784"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61963" y="431800"/>
            <a:ext cx="8215312" cy="1003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6200" b="0" i="0" u="none" strike="noStrike" cap="none">
                <a:solidFill>
                  <a:srgbClr val="FFFFFF"/>
                </a:solidFill>
                <a:latin typeface="Avenir"/>
                <a:ea typeface="Avenir"/>
                <a:cs typeface="Avenir"/>
                <a:sym typeface="Avenir"/>
              </a:defRPr>
            </a:lvl1pPr>
            <a:lvl2pPr marR="0" lvl="1" algn="l" rtl="0">
              <a:spcBef>
                <a:spcPts val="0"/>
              </a:spcBef>
              <a:spcAft>
                <a:spcPts val="0"/>
              </a:spcAft>
              <a:buSzPts val="1400"/>
              <a:buNone/>
              <a:defRPr sz="6200" b="0" i="0" u="none" strike="noStrike" cap="none">
                <a:solidFill>
                  <a:srgbClr val="FFFFFF"/>
                </a:solidFill>
                <a:latin typeface="Avenir"/>
                <a:ea typeface="Avenir"/>
                <a:cs typeface="Avenir"/>
                <a:sym typeface="Avenir"/>
              </a:defRPr>
            </a:lvl2pPr>
            <a:lvl3pPr marR="0" lvl="2" algn="l" rtl="0">
              <a:spcBef>
                <a:spcPts val="0"/>
              </a:spcBef>
              <a:spcAft>
                <a:spcPts val="0"/>
              </a:spcAft>
              <a:buSzPts val="1400"/>
              <a:buNone/>
              <a:defRPr sz="6200" b="0" i="0" u="none" strike="noStrike" cap="none">
                <a:solidFill>
                  <a:srgbClr val="FFFFFF"/>
                </a:solidFill>
                <a:latin typeface="Avenir"/>
                <a:ea typeface="Avenir"/>
                <a:cs typeface="Avenir"/>
                <a:sym typeface="Avenir"/>
              </a:defRPr>
            </a:lvl3pPr>
            <a:lvl4pPr marR="0" lvl="3" algn="l" rtl="0">
              <a:spcBef>
                <a:spcPts val="0"/>
              </a:spcBef>
              <a:spcAft>
                <a:spcPts val="0"/>
              </a:spcAft>
              <a:buSzPts val="1400"/>
              <a:buNone/>
              <a:defRPr sz="6200" b="0" i="0" u="none" strike="noStrike" cap="none">
                <a:solidFill>
                  <a:srgbClr val="FFFFFF"/>
                </a:solidFill>
                <a:latin typeface="Avenir"/>
                <a:ea typeface="Avenir"/>
                <a:cs typeface="Avenir"/>
                <a:sym typeface="Avenir"/>
              </a:defRPr>
            </a:lvl4pPr>
            <a:lvl5pPr marR="0" lvl="4" algn="l" rtl="0">
              <a:spcBef>
                <a:spcPts val="0"/>
              </a:spcBef>
              <a:spcAft>
                <a:spcPts val="0"/>
              </a:spcAft>
              <a:buSzPts val="1400"/>
              <a:buNone/>
              <a:defRPr sz="6200" b="0" i="0" u="none" strike="noStrike" cap="none">
                <a:solidFill>
                  <a:srgbClr val="FFFFFF"/>
                </a:solidFill>
                <a:latin typeface="Avenir"/>
                <a:ea typeface="Avenir"/>
                <a:cs typeface="Avenir"/>
                <a:sym typeface="Avenir"/>
              </a:defRPr>
            </a:lvl5pPr>
            <a:lvl6pPr marR="0" lvl="5" algn="l" rtl="0">
              <a:lnSpc>
                <a:spcPct val="100000"/>
              </a:lnSpc>
              <a:spcBef>
                <a:spcPts val="0"/>
              </a:spcBef>
              <a:spcAft>
                <a:spcPts val="0"/>
              </a:spcAft>
              <a:buClr>
                <a:srgbClr val="FFFFFF"/>
              </a:buClr>
              <a:buSzPts val="6200"/>
              <a:buFont typeface="Avenir"/>
              <a:buNone/>
              <a:defRPr sz="6200" b="0" i="0" u="none" strike="noStrike" cap="none">
                <a:solidFill>
                  <a:srgbClr val="FFFFFF"/>
                </a:solidFill>
                <a:latin typeface="Avenir"/>
                <a:ea typeface="Avenir"/>
                <a:cs typeface="Avenir"/>
                <a:sym typeface="Avenir"/>
              </a:defRPr>
            </a:lvl6pPr>
            <a:lvl7pPr marR="0" lvl="6" algn="l" rtl="0">
              <a:lnSpc>
                <a:spcPct val="100000"/>
              </a:lnSpc>
              <a:spcBef>
                <a:spcPts val="0"/>
              </a:spcBef>
              <a:spcAft>
                <a:spcPts val="0"/>
              </a:spcAft>
              <a:buClr>
                <a:srgbClr val="FFFFFF"/>
              </a:buClr>
              <a:buSzPts val="6200"/>
              <a:buFont typeface="Avenir"/>
              <a:buNone/>
              <a:defRPr sz="6200" b="0" i="0" u="none" strike="noStrike" cap="none">
                <a:solidFill>
                  <a:srgbClr val="FFFFFF"/>
                </a:solidFill>
                <a:latin typeface="Avenir"/>
                <a:ea typeface="Avenir"/>
                <a:cs typeface="Avenir"/>
                <a:sym typeface="Avenir"/>
              </a:defRPr>
            </a:lvl7pPr>
            <a:lvl8pPr marR="0" lvl="7" algn="l" rtl="0">
              <a:lnSpc>
                <a:spcPct val="100000"/>
              </a:lnSpc>
              <a:spcBef>
                <a:spcPts val="0"/>
              </a:spcBef>
              <a:spcAft>
                <a:spcPts val="0"/>
              </a:spcAft>
              <a:buClr>
                <a:srgbClr val="FFFFFF"/>
              </a:buClr>
              <a:buSzPts val="6200"/>
              <a:buFont typeface="Avenir"/>
              <a:buNone/>
              <a:defRPr sz="6200" b="0" i="0" u="none" strike="noStrike" cap="none">
                <a:solidFill>
                  <a:srgbClr val="FFFFFF"/>
                </a:solidFill>
                <a:latin typeface="Avenir"/>
                <a:ea typeface="Avenir"/>
                <a:cs typeface="Avenir"/>
                <a:sym typeface="Avenir"/>
              </a:defRPr>
            </a:lvl8pPr>
            <a:lvl9pPr marR="0" lvl="8" algn="l" rtl="0">
              <a:lnSpc>
                <a:spcPct val="100000"/>
              </a:lnSpc>
              <a:spcBef>
                <a:spcPts val="0"/>
              </a:spcBef>
              <a:spcAft>
                <a:spcPts val="0"/>
              </a:spcAft>
              <a:buClr>
                <a:srgbClr val="FFFFFF"/>
              </a:buClr>
              <a:buSzPts val="6200"/>
              <a:buFont typeface="Avenir"/>
              <a:buNone/>
              <a:defRPr sz="6200" b="0" i="0" u="none" strike="noStrike" cap="none">
                <a:solidFill>
                  <a:srgbClr val="FFFFFF"/>
                </a:solidFill>
                <a:latin typeface="Avenir"/>
                <a:ea typeface="Avenir"/>
                <a:cs typeface="Avenir"/>
                <a:sym typeface="Avenir"/>
              </a:defRPr>
            </a:lvl9pPr>
          </a:lstStyle>
          <a:p>
            <a:endParaRPr/>
          </a:p>
        </p:txBody>
      </p:sp>
      <p:sp>
        <p:nvSpPr>
          <p:cNvPr id="55" name="Google Shape;55;p13"/>
          <p:cNvSpPr txBox="1">
            <a:spLocks noGrp="1"/>
          </p:cNvSpPr>
          <p:nvPr>
            <p:ph type="body" idx="1"/>
          </p:nvPr>
        </p:nvSpPr>
        <p:spPr>
          <a:xfrm>
            <a:off x="461963" y="1422400"/>
            <a:ext cx="8215312" cy="4724400"/>
          </a:xfrm>
          <a:prstGeom prst="rect">
            <a:avLst/>
          </a:prstGeom>
          <a:noFill/>
          <a:ln>
            <a:noFill/>
          </a:ln>
        </p:spPr>
        <p:txBody>
          <a:bodyPr spcFirstLastPara="1" wrap="square" lIns="91425" tIns="91425" rIns="91425" bIns="91425" anchor="ctr" anchorCtr="0"/>
          <a:lstStyle>
            <a:lvl1pPr marL="457200" marR="0" lvl="0" indent="-514350" algn="l" rtl="0">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1pPr>
            <a:lvl2pPr marL="914400" marR="0" lvl="1" indent="-514350" algn="l" rtl="0">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2pPr>
            <a:lvl3pPr marL="1371600" marR="0" lvl="2" indent="-514350" algn="l" rtl="0">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3pPr>
            <a:lvl4pPr marL="1828800" marR="0" lvl="3" indent="-514350" algn="l" rtl="0">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4pPr>
            <a:lvl5pPr marL="2286000" marR="0" lvl="4" indent="-514350" algn="l" rtl="0">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5pPr>
            <a:lvl6pPr marL="2743200" marR="0" lvl="5" indent="-514350" algn="l" rtl="0">
              <a:lnSpc>
                <a:spcPct val="100000"/>
              </a:lnSpc>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6pPr>
            <a:lvl7pPr marL="3200400" marR="0" lvl="6" indent="-514350" algn="l" rtl="0">
              <a:lnSpc>
                <a:spcPct val="100000"/>
              </a:lnSpc>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7pPr>
            <a:lvl8pPr marL="3657600" marR="0" lvl="7" indent="-514350" algn="l" rtl="0">
              <a:lnSpc>
                <a:spcPct val="100000"/>
              </a:lnSpc>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8pPr>
            <a:lvl9pPr marL="4114800" marR="0" lvl="8" indent="-514350" algn="l" rtl="0">
              <a:lnSpc>
                <a:spcPct val="100000"/>
              </a:lnSpc>
              <a:spcBef>
                <a:spcPts val="5900"/>
              </a:spcBef>
              <a:spcAft>
                <a:spcPts val="0"/>
              </a:spcAft>
              <a:buClr>
                <a:srgbClr val="646464"/>
              </a:buClr>
              <a:buSzPts val="4500"/>
              <a:buFont typeface="Avenir"/>
              <a:buChar char="•"/>
              <a:defRPr sz="5000" b="0" i="0" u="none" strike="noStrike" cap="none">
                <a:solidFill>
                  <a:srgbClr val="FFFFFF"/>
                </a:solidFill>
                <a:latin typeface="Avenir"/>
                <a:ea typeface="Avenir"/>
                <a:cs typeface="Avenir"/>
                <a:sym typeface="Avenir"/>
              </a:defRPr>
            </a:lvl9pPr>
          </a:lstStyle>
          <a:p>
            <a:endParaRPr/>
          </a:p>
        </p:txBody>
      </p:sp>
      <p:sp>
        <p:nvSpPr>
          <p:cNvPr id="56" name="Google Shape;56;p13"/>
          <p:cNvSpPr txBox="1">
            <a:spLocks noGrp="1"/>
          </p:cNvSpPr>
          <p:nvPr>
            <p:ph type="sldNum" idx="12"/>
          </p:nvPr>
        </p:nvSpPr>
        <p:spPr>
          <a:xfrm>
            <a:off x="4421981" y="6524625"/>
            <a:ext cx="280988" cy="4699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1pPr>
            <a:lvl2pPr marL="0" marR="0" lvl="1"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2pPr>
            <a:lvl3pPr marL="0" marR="0" lvl="2"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3pPr>
            <a:lvl4pPr marL="0" marR="0" lvl="3"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4pPr>
            <a:lvl5pPr marL="0" marR="0" lvl="4"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5pPr>
            <a:lvl6pPr marL="0" marR="0" lvl="5"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6pPr>
            <a:lvl7pPr marL="0" marR="0" lvl="6"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7pPr>
            <a:lvl8pPr marL="0" marR="0" lvl="7"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8pPr>
            <a:lvl9pPr marL="0" marR="0" lvl="8" indent="0" algn="ctr" rtl="0">
              <a:lnSpc>
                <a:spcPct val="100000"/>
              </a:lnSpc>
              <a:spcBef>
                <a:spcPts val="0"/>
              </a:spcBef>
              <a:spcAft>
                <a:spcPts val="0"/>
              </a:spcAft>
              <a:buClr>
                <a:srgbClr val="FFFFFF"/>
              </a:buClr>
              <a:buSzPts val="4800"/>
              <a:buFont typeface="Avenir"/>
              <a:buNone/>
              <a:defRPr sz="1800" b="0" i="0" u="none">
                <a:solidFill>
                  <a:srgbClr val="FFFFFF"/>
                </a:solidFill>
                <a:latin typeface="Avenir"/>
                <a:ea typeface="Avenir"/>
                <a:cs typeface="Avenir"/>
                <a:sym typeface="Avenir"/>
              </a:defRPr>
            </a:lvl9pPr>
          </a:lstStyle>
          <a:p>
            <a:fld id="{00000000-1234-1234-1234-123412341234}" type="slidenum">
              <a:rPr lang="en-US" smtClean="0"/>
              <a:pPr/>
              <a:t>‹#›</a:t>
            </a:fld>
            <a:endParaRPr lang="en-US" sz="525">
              <a:solidFill>
                <a:srgbClr val="000000"/>
              </a:solidFill>
              <a:latin typeface="Arial"/>
              <a:ea typeface="Arial"/>
              <a:cs typeface="Arial"/>
              <a:sym typeface="Arial"/>
            </a:endParaRPr>
          </a:p>
        </p:txBody>
      </p:sp>
    </p:spTree>
    <p:extLst>
      <p:ext uri="{BB962C8B-B14F-4D97-AF65-F5344CB8AC3E}">
        <p14:creationId xmlns:p14="http://schemas.microsoft.com/office/powerpoint/2010/main" val="1188457174"/>
      </p:ext>
    </p:extLst>
  </p:cSld>
  <p:clrMap bg1="lt1" tx1="dk1" bg2="dk2" tx2="lt2" accent1="accent1" accent2="accent2" accent3="accent3" accent4="accent4" accent5="accent5" accent6="accent6" hlink="hlink" folHlink="folHlink"/>
  <p:sldLayoutIdLst>
    <p:sldLayoutId id="214748380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839200" y="0"/>
            <a:ext cx="304800" cy="6858000"/>
          </a:xfrm>
          <a:prstGeom prst="rect">
            <a:avLst/>
          </a:prstGeom>
          <a:solidFill>
            <a:schemeClr val="tx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1027" name="Rectangle 3"/>
          <p:cNvSpPr>
            <a:spLocks noGrp="1"/>
          </p:cNvSpPr>
          <p:nvPr>
            <p:ph type="body" idx="1"/>
          </p:nvPr>
        </p:nvSpPr>
        <p:spPr bwMode="auto">
          <a:xfrm>
            <a:off x="381000" y="381000"/>
            <a:ext cx="8001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762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13" name="Rectangle 34"/>
          <p:cNvSpPr txBox="1">
            <a:spLocks/>
          </p:cNvSpPr>
          <p:nvPr/>
        </p:nvSpPr>
        <p:spPr>
          <a:xfrm>
            <a:off x="4648200" y="6477000"/>
            <a:ext cx="3733800"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kern="0" spc="150" dirty="0">
                <a:solidFill>
                  <a:srgbClr val="000000"/>
                </a:solidFill>
              </a:rPr>
              <a:t>GEORGE MASON UNIVERSITY</a:t>
            </a:r>
          </a:p>
        </p:txBody>
      </p:sp>
    </p:spTree>
    <p:extLst>
      <p:ext uri="{BB962C8B-B14F-4D97-AF65-F5344CB8AC3E}">
        <p14:creationId xmlns:p14="http://schemas.microsoft.com/office/powerpoint/2010/main" val="183363200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hf sldNum="0" hdr="0" ftr="0" dt="0"/>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rgbClr val="000000"/>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rgbClr val="000000"/>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auto">
              <a:spcBef>
                <a:spcPts val="0"/>
              </a:spcBef>
              <a:spcAft>
                <a:spcPts val="0"/>
              </a:spcAft>
            </a:pPr>
            <a:fld id="{A80CB818-7379-467D-8E76-EF9D9074A26C}" type="datetime2">
              <a:rPr lang="en-US" smtClean="0">
                <a:latin typeface="Arial"/>
                <a:ea typeface="+mn-ea"/>
                <a:cs typeface="+mn-cs"/>
              </a:rPr>
              <a:pPr fontAlgn="auto">
                <a:spcBef>
                  <a:spcPts val="0"/>
                </a:spcBef>
                <a:spcAft>
                  <a:spcPts val="0"/>
                </a:spcAft>
              </a:pPr>
              <a:t>Tuesday, November 19, 2019</a:t>
            </a:fld>
            <a:endParaRPr lang="en-US" dirty="0">
              <a:latin typeface="Arial"/>
              <a:ea typeface="+mn-ea"/>
              <a:cs typeface="+mn-cs"/>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fontAlgn="auto">
              <a:spcBef>
                <a:spcPts val="0"/>
              </a:spcBef>
              <a:spcAft>
                <a:spcPts val="0"/>
              </a:spcAft>
            </a:pPr>
            <a:endParaRPr lang="en-US" dirty="0">
              <a:latin typeface="Arial"/>
              <a:ea typeface="+mn-ea"/>
              <a:cs typeface="+mn-cs"/>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auto">
              <a:spcBef>
                <a:spcPts val="0"/>
              </a:spcBef>
              <a:spcAft>
                <a:spcPts val="0"/>
              </a:spcAft>
            </a:pPr>
            <a:fld id="{0CFEC368-1D7A-4F81-ABF6-AE0E36BAF64C}" type="slidenum">
              <a:rPr lang="en-US" smtClean="0">
                <a:latin typeface="Arial"/>
                <a:ea typeface="+mn-ea"/>
                <a:cs typeface="+mn-cs"/>
              </a:rPr>
              <a:pPr fontAlgn="auto">
                <a:spcBef>
                  <a:spcPts val="0"/>
                </a:spcBef>
                <a:spcAft>
                  <a:spcPts val="0"/>
                </a:spcAft>
              </a:pPr>
              <a:t>‹#›</a:t>
            </a:fld>
            <a:endParaRPr lang="en-US" dirty="0">
              <a:latin typeface="Arial"/>
              <a:ea typeface="+mn-ea"/>
              <a:cs typeface="+mn-cs"/>
            </a:endParaRPr>
          </a:p>
        </p:txBody>
      </p:sp>
    </p:spTree>
    <p:extLst>
      <p:ext uri="{BB962C8B-B14F-4D97-AF65-F5344CB8AC3E}">
        <p14:creationId xmlns:p14="http://schemas.microsoft.com/office/powerpoint/2010/main" val="173651061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hyperlink" Target="about:blan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3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3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3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53.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about:blank" TargetMode="External"/><Relationship Id="rId7" Type="http://schemas.openxmlformats.org/officeDocument/2006/relationships/image" Target="../media/image36.png"/><Relationship Id="rId2" Type="http://schemas.openxmlformats.org/officeDocument/2006/relationships/hyperlink" Target="about:blank" TargetMode="External"/><Relationship Id="rId1" Type="http://schemas.openxmlformats.org/officeDocument/2006/relationships/slideLayout" Target="../slideLayouts/slideLayout5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about:blank"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8.xml"/><Relationship Id="rId1" Type="http://schemas.openxmlformats.org/officeDocument/2006/relationships/slideLayout" Target="../slideLayouts/slideLayout53.xml"/><Relationship Id="rId5" Type="http://schemas.openxmlformats.org/officeDocument/2006/relationships/image" Target="../media/image11.emf"/><Relationship Id="rId4" Type="http://schemas.openxmlformats.org/officeDocument/2006/relationships/hyperlink" Target="about:blan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58.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58.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58.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58.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58.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58.xml"/><Relationship Id="rId4" Type="http://schemas.openxmlformats.org/officeDocument/2006/relationships/image" Target="../media/image44.jp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58.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58.xml"/><Relationship Id="rId4" Type="http://schemas.openxmlformats.org/officeDocument/2006/relationships/image" Target="../media/image43.jp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58.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58.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58.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58.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58.xml"/><Relationship Id="rId5" Type="http://schemas.openxmlformats.org/officeDocument/2006/relationships/image" Target="../media/image45.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29" y="1745289"/>
            <a:ext cx="9188358" cy="2015405"/>
          </a:xfrm>
        </p:spPr>
        <p:txBody>
          <a:bodyPr>
            <a:normAutofit fontScale="90000"/>
          </a:bodyPr>
          <a:lstStyle/>
          <a:p>
            <a:r>
              <a:rPr lang="en-US" sz="5400" dirty="0">
                <a:solidFill>
                  <a:srgbClr val="002060"/>
                </a:solidFill>
              </a:rPr>
              <a:t>Teaching Accessibility: </a:t>
            </a:r>
            <a:br>
              <a:rPr lang="en-US" sz="5400" dirty="0">
                <a:solidFill>
                  <a:srgbClr val="002060"/>
                </a:solidFill>
              </a:rPr>
            </a:br>
            <a:r>
              <a:rPr lang="en-US" sz="3800" dirty="0">
                <a:solidFill>
                  <a:srgbClr val="002060"/>
                </a:solidFill>
              </a:rPr>
              <a:t>Case studies of courses that include accessibility topics in their curricula</a:t>
            </a:r>
          </a:p>
        </p:txBody>
      </p:sp>
      <p:sp>
        <p:nvSpPr>
          <p:cNvPr id="7" name="Rectangle 6">
            <a:extLst>
              <a:ext uri="{FF2B5EF4-FFF2-40B4-BE49-F238E27FC236}">
                <a16:creationId xmlns:a16="http://schemas.microsoft.com/office/drawing/2014/main" id="{E38765AB-C4AD-4A4A-9791-53BF25B44EA5}"/>
              </a:ext>
            </a:extLst>
          </p:cNvPr>
          <p:cNvSpPr/>
          <p:nvPr/>
        </p:nvSpPr>
        <p:spPr>
          <a:xfrm>
            <a:off x="973975" y="4011122"/>
            <a:ext cx="3557917" cy="892552"/>
          </a:xfrm>
          <a:prstGeom prst="rect">
            <a:avLst/>
          </a:prstGeom>
        </p:spPr>
        <p:txBody>
          <a:bodyPr wrap="square">
            <a:spAutoFit/>
          </a:bodyPr>
          <a:lstStyle/>
          <a:p>
            <a:pPr algn="ctr"/>
            <a:r>
              <a:rPr lang="en-US" sz="2800" dirty="0"/>
              <a:t>Terrill Thompson</a:t>
            </a:r>
          </a:p>
          <a:p>
            <a:pPr algn="ctr"/>
            <a:r>
              <a:rPr lang="en-US" sz="2200" dirty="0"/>
              <a:t>University of Washington</a:t>
            </a:r>
          </a:p>
        </p:txBody>
      </p:sp>
      <p:sp>
        <p:nvSpPr>
          <p:cNvPr id="13" name="Rectangle 12">
            <a:extLst>
              <a:ext uri="{FF2B5EF4-FFF2-40B4-BE49-F238E27FC236}">
                <a16:creationId xmlns:a16="http://schemas.microsoft.com/office/drawing/2014/main" id="{DBDDF123-882C-944E-BDFC-329B04086C0E}"/>
              </a:ext>
            </a:extLst>
          </p:cNvPr>
          <p:cNvSpPr/>
          <p:nvPr/>
        </p:nvSpPr>
        <p:spPr>
          <a:xfrm>
            <a:off x="4612108" y="4011122"/>
            <a:ext cx="3557917" cy="892552"/>
          </a:xfrm>
          <a:prstGeom prst="rect">
            <a:avLst/>
          </a:prstGeom>
        </p:spPr>
        <p:txBody>
          <a:bodyPr wrap="square">
            <a:spAutoFit/>
          </a:bodyPr>
          <a:lstStyle/>
          <a:p>
            <a:pPr algn="ctr"/>
            <a:r>
              <a:rPr lang="en-US" sz="2800" dirty="0"/>
              <a:t>Korey Singleton</a:t>
            </a:r>
          </a:p>
          <a:p>
            <a:pPr algn="ctr"/>
            <a:r>
              <a:rPr lang="en-US" sz="2200" dirty="0"/>
              <a:t>George Mason University</a:t>
            </a:r>
          </a:p>
        </p:txBody>
      </p:sp>
      <p:sp>
        <p:nvSpPr>
          <p:cNvPr id="15" name="Rectangle 14">
            <a:extLst>
              <a:ext uri="{FF2B5EF4-FFF2-40B4-BE49-F238E27FC236}">
                <a16:creationId xmlns:a16="http://schemas.microsoft.com/office/drawing/2014/main" id="{F7CD4243-DF56-7446-BB43-368D02CBD52D}"/>
              </a:ext>
            </a:extLst>
          </p:cNvPr>
          <p:cNvSpPr/>
          <p:nvPr/>
        </p:nvSpPr>
        <p:spPr>
          <a:xfrm>
            <a:off x="2180493" y="5154102"/>
            <a:ext cx="4726744" cy="861774"/>
          </a:xfrm>
          <a:prstGeom prst="rect">
            <a:avLst/>
          </a:prstGeom>
        </p:spPr>
        <p:txBody>
          <a:bodyPr wrap="square">
            <a:spAutoFit/>
          </a:bodyPr>
          <a:lstStyle/>
          <a:p>
            <a:pPr algn="ctr"/>
            <a:r>
              <a:rPr lang="en-US" sz="2800" dirty="0" err="1"/>
              <a:t>Shadi</a:t>
            </a:r>
            <a:r>
              <a:rPr lang="en-US" sz="2800" dirty="0"/>
              <a:t> </a:t>
            </a:r>
            <a:r>
              <a:rPr lang="en-US" sz="2800" dirty="0" err="1"/>
              <a:t>Abou</a:t>
            </a:r>
            <a:r>
              <a:rPr lang="en-US" sz="2800" dirty="0"/>
              <a:t>-Zahra</a:t>
            </a:r>
          </a:p>
          <a:p>
            <a:pPr algn="ctr"/>
            <a:r>
              <a:rPr lang="en-US" sz="2200" dirty="0"/>
              <a:t>World Wide Web Consortium (W3C)</a:t>
            </a:r>
          </a:p>
        </p:txBody>
      </p:sp>
      <p:pic>
        <p:nvPicPr>
          <p:cNvPr id="4" name="Picture 3" descr="University of Washingt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925"/>
            <a:ext cx="1394671" cy="939078"/>
          </a:xfrm>
          <a:prstGeom prst="rect">
            <a:avLst/>
          </a:prstGeom>
        </p:spPr>
      </p:pic>
      <p:pic>
        <p:nvPicPr>
          <p:cNvPr id="10" name="Picture 9" descr="George Mason University logo">
            <a:extLst>
              <a:ext uri="{FF2B5EF4-FFF2-40B4-BE49-F238E27FC236}">
                <a16:creationId xmlns:a16="http://schemas.microsoft.com/office/drawing/2014/main" id="{66F7AD62-E52A-B34D-8100-9C8824FD5AE8}"/>
              </a:ext>
            </a:extLst>
          </p:cNvPr>
          <p:cNvPicPr>
            <a:picLocks noChangeAspect="1"/>
          </p:cNvPicPr>
          <p:nvPr/>
        </p:nvPicPr>
        <p:blipFill>
          <a:blip r:embed="rId4"/>
          <a:stretch>
            <a:fillRect/>
          </a:stretch>
        </p:blipFill>
        <p:spPr>
          <a:xfrm>
            <a:off x="3537490" y="18319"/>
            <a:ext cx="2092964" cy="1636955"/>
          </a:xfrm>
          <a:prstGeom prst="rect">
            <a:avLst/>
          </a:prstGeom>
        </p:spPr>
      </p:pic>
      <p:pic>
        <p:nvPicPr>
          <p:cNvPr id="8" name="Graphic 7" descr="W3C logo">
            <a:extLst>
              <a:ext uri="{FF2B5EF4-FFF2-40B4-BE49-F238E27FC236}">
                <a16:creationId xmlns:a16="http://schemas.microsoft.com/office/drawing/2014/main" id="{4A82E7DC-9DB0-8246-93A7-7D1D1A87C7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99634" y="108334"/>
            <a:ext cx="1803389" cy="1202259"/>
          </a:xfrm>
          <a:prstGeom prst="rect">
            <a:avLst/>
          </a:prstGeom>
        </p:spPr>
      </p:pic>
    </p:spTree>
    <p:extLst>
      <p:ext uri="{BB962C8B-B14F-4D97-AF65-F5344CB8AC3E}">
        <p14:creationId xmlns:p14="http://schemas.microsoft.com/office/powerpoint/2010/main" val="2074279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5DFBC6-EE1C-8D42-A57E-94BA37F7AF61}"/>
              </a:ext>
            </a:extLst>
          </p:cNvPr>
          <p:cNvSpPr>
            <a:spLocks noGrp="1"/>
          </p:cNvSpPr>
          <p:nvPr>
            <p:ph type="title"/>
          </p:nvPr>
        </p:nvSpPr>
        <p:spPr/>
        <p:txBody>
          <a:bodyPr>
            <a:normAutofit/>
          </a:bodyPr>
          <a:lstStyle/>
          <a:p>
            <a:pPr algn="l"/>
            <a:r>
              <a:rPr lang="en-US" sz="4000" dirty="0">
                <a:solidFill>
                  <a:schemeClr val="tx2"/>
                </a:solidFill>
                <a:latin typeface="Helvetica" pitchFamily="2" charset="0"/>
              </a:rPr>
              <a:t>2: What do faculty need?</a:t>
            </a:r>
          </a:p>
        </p:txBody>
      </p:sp>
      <p:sp>
        <p:nvSpPr>
          <p:cNvPr id="6" name="Content Placeholder 2">
            <a:extLst>
              <a:ext uri="{FF2B5EF4-FFF2-40B4-BE49-F238E27FC236}">
                <a16:creationId xmlns:a16="http://schemas.microsoft.com/office/drawing/2014/main" id="{E693628E-9389-D047-9ACE-543464B838C4}"/>
              </a:ext>
            </a:extLst>
          </p:cNvPr>
          <p:cNvSpPr txBox="1">
            <a:spLocks noGrp="1"/>
          </p:cNvSpPr>
          <p:nvPr>
            <p:ph type="body" sz="quarter" idx="11"/>
          </p:nvPr>
        </p:nvSpPr>
        <p:spPr>
          <a:xfrm>
            <a:off x="671513" y="1884363"/>
            <a:ext cx="7576748" cy="4246562"/>
          </a:xfrm>
          <a:prstGeom prst="rect">
            <a:avLst/>
          </a:prstGeom>
        </p:spPr>
        <p:txBody>
          <a:bodyPr vert="horz" lIns="68580" tIns="34290" rIns="68580" bIns="34290" rtlCol="0">
            <a:normAutofit/>
          </a:bodyPr>
          <a:lstStyle>
            <a:lvl1pPr marL="137160" indent="-137160" algn="l" defTabSz="685800" rtl="0" eaLnBrk="1" latinLnBrk="0" hangingPunct="1">
              <a:spcBef>
                <a:spcPct val="20000"/>
              </a:spcBef>
              <a:buClr>
                <a:schemeClr val="accent1"/>
              </a:buClr>
              <a:buSzPct val="85000"/>
              <a:buFont typeface="Arial" pitchFamily="34" charset="0"/>
              <a:buChar char="•"/>
              <a:defRPr sz="30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27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marL="238125" indent="-238125">
              <a:spcBef>
                <a:spcPts val="0"/>
              </a:spcBef>
              <a:buFont typeface="Wingdings" pitchFamily="2" charset="2"/>
              <a:buChar char="§"/>
            </a:pPr>
            <a:r>
              <a:rPr lang="en-US" sz="2800" dirty="0">
                <a:latin typeface="Helvetica" pitchFamily="2" charset="0"/>
              </a:rPr>
              <a:t>Help with connections to people with disabilities to interact with 1-1 &amp;/or bring into classroom</a:t>
            </a:r>
          </a:p>
          <a:p>
            <a:pPr marL="238125" indent="-238125">
              <a:spcBef>
                <a:spcPts val="0"/>
              </a:spcBef>
              <a:buFont typeface="Wingdings" pitchFamily="2" charset="2"/>
              <a:buChar char="§"/>
            </a:pPr>
            <a:r>
              <a:rPr lang="en-US" sz="2800" dirty="0">
                <a:latin typeface="Helvetica" pitchFamily="2" charset="0"/>
              </a:rPr>
              <a:t>Tools, technologies, guidelines, problem examples</a:t>
            </a:r>
          </a:p>
          <a:p>
            <a:pPr marL="238125" indent="-238125">
              <a:spcBef>
                <a:spcPts val="0"/>
              </a:spcBef>
              <a:buFont typeface="Wingdings" pitchFamily="2" charset="2"/>
              <a:buChar char="§"/>
            </a:pPr>
            <a:r>
              <a:rPr lang="en-US" sz="2800" dirty="0">
                <a:latin typeface="Helvetica" pitchFamily="2" charset="0"/>
              </a:rPr>
              <a:t>Curricular samples for specific courses</a:t>
            </a:r>
          </a:p>
          <a:p>
            <a:pPr marL="238125" indent="-238125">
              <a:spcBef>
                <a:spcPts val="0"/>
              </a:spcBef>
              <a:buFont typeface="Wingdings" pitchFamily="2" charset="2"/>
              <a:buChar char="§"/>
            </a:pPr>
            <a:r>
              <a:rPr lang="en-US" sz="2800" dirty="0">
                <a:latin typeface="Helvetica" pitchFamily="2" charset="0"/>
              </a:rPr>
              <a:t>Training &amp; other opportunities to gain expertise</a:t>
            </a:r>
            <a:endParaRPr lang="en-US" sz="2250" dirty="0"/>
          </a:p>
        </p:txBody>
      </p:sp>
    </p:spTree>
    <p:extLst>
      <p:ext uri="{BB962C8B-B14F-4D97-AF65-F5344CB8AC3E}">
        <p14:creationId xmlns:p14="http://schemas.microsoft.com/office/powerpoint/2010/main" val="66992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002BAE-5865-7944-BAF7-443CCB7782C1}"/>
              </a:ext>
            </a:extLst>
          </p:cNvPr>
          <p:cNvSpPr>
            <a:spLocks noGrp="1"/>
          </p:cNvSpPr>
          <p:nvPr>
            <p:ph type="title"/>
          </p:nvPr>
        </p:nvSpPr>
        <p:spPr>
          <a:xfrm>
            <a:off x="639850" y="457200"/>
            <a:ext cx="8046950" cy="960438"/>
          </a:xfrm>
        </p:spPr>
        <p:txBody>
          <a:bodyPr>
            <a:normAutofit/>
          </a:bodyPr>
          <a:lstStyle/>
          <a:p>
            <a:pPr algn="l"/>
            <a:r>
              <a:rPr lang="en-US" sz="4000" dirty="0">
                <a:solidFill>
                  <a:srgbClr val="444B8D"/>
                </a:solidFill>
                <a:latin typeface="Helvetica" pitchFamily="2" charset="0"/>
              </a:rPr>
              <a:t>2: We need…</a:t>
            </a:r>
          </a:p>
        </p:txBody>
      </p:sp>
      <p:sp>
        <p:nvSpPr>
          <p:cNvPr id="9" name="Text Placeholder 8">
            <a:extLst>
              <a:ext uri="{FF2B5EF4-FFF2-40B4-BE49-F238E27FC236}">
                <a16:creationId xmlns:a16="http://schemas.microsoft.com/office/drawing/2014/main" id="{2B712055-6C54-B64A-AEDA-E7B00CE64333}"/>
              </a:ext>
            </a:extLst>
          </p:cNvPr>
          <p:cNvSpPr>
            <a:spLocks noGrp="1"/>
          </p:cNvSpPr>
          <p:nvPr>
            <p:ph type="body" sz="quarter" idx="11"/>
          </p:nvPr>
        </p:nvSpPr>
        <p:spPr>
          <a:xfrm>
            <a:off x="639850" y="1658758"/>
            <a:ext cx="8046950" cy="3810086"/>
          </a:xfrm>
        </p:spPr>
        <p:txBody>
          <a:bodyPr>
            <a:noAutofit/>
          </a:bodyPr>
          <a:lstStyle/>
          <a:p>
            <a:pPr marL="0" indent="0">
              <a:buNone/>
            </a:pPr>
            <a:r>
              <a:rPr lang="en-US" sz="3200" dirty="0">
                <a:solidFill>
                  <a:schemeClr val="tx1"/>
                </a:solidFill>
                <a:latin typeface="Helvetica" pitchFamily="2" charset="0"/>
              </a:rPr>
              <a:t>“Appropriate lesson plans for different classes (algorithms, theory, intro programming). This should be taught across the CS curriculum, not just in a specialty topics course. But, I feel that students &amp; faculty feel that “it is not directly related to the curriculum” &amp; so they don’t incorporate it.”</a:t>
            </a:r>
          </a:p>
          <a:p>
            <a:pPr marL="0" indent="0" algn="ctr">
              <a:buNone/>
            </a:pPr>
            <a:r>
              <a:rPr lang="en-US" sz="3200" i="1" dirty="0">
                <a:solidFill>
                  <a:schemeClr val="tx1"/>
                </a:solidFill>
                <a:latin typeface="Helvetica" pitchFamily="2" charset="0"/>
              </a:rPr>
              <a:t>-</a:t>
            </a:r>
            <a:r>
              <a:rPr lang="en-US" sz="3200" dirty="0">
                <a:solidFill>
                  <a:schemeClr val="tx1"/>
                </a:solidFill>
                <a:latin typeface="Helvetica" pitchFamily="2" charset="0"/>
              </a:rPr>
              <a:t>Survey comment</a:t>
            </a:r>
          </a:p>
        </p:txBody>
      </p:sp>
    </p:spTree>
    <p:extLst>
      <p:ext uri="{BB962C8B-B14F-4D97-AF65-F5344CB8AC3E}">
        <p14:creationId xmlns:p14="http://schemas.microsoft.com/office/powerpoint/2010/main" val="58815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Title 3">
            <a:extLst>
              <a:ext uri="{FF2B5EF4-FFF2-40B4-BE49-F238E27FC236}">
                <a16:creationId xmlns:a16="http://schemas.microsoft.com/office/drawing/2014/main" id="{8A7E78D8-062C-D94D-A406-3F1C5BDF9AFC}"/>
              </a:ext>
            </a:extLst>
          </p:cNvPr>
          <p:cNvSpPr>
            <a:spLocks noGrp="1"/>
          </p:cNvSpPr>
          <p:nvPr>
            <p:ph type="title" idx="4294967295"/>
          </p:nvPr>
        </p:nvSpPr>
        <p:spPr>
          <a:xfrm>
            <a:off x="464344" y="2927350"/>
            <a:ext cx="8215312" cy="1003300"/>
          </a:xfrm>
        </p:spPr>
        <p:txBody>
          <a:bodyPr/>
          <a:lstStyle/>
          <a:p>
            <a:pPr algn="ctr"/>
            <a:r>
              <a:rPr lang="en-US" sz="4000" dirty="0"/>
              <a:t>Case Studies</a:t>
            </a:r>
          </a:p>
        </p:txBody>
      </p:sp>
    </p:spTree>
    <p:extLst>
      <p:ext uri="{BB962C8B-B14F-4D97-AF65-F5344CB8AC3E}">
        <p14:creationId xmlns:p14="http://schemas.microsoft.com/office/powerpoint/2010/main" val="120645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Title 3">
            <a:extLst>
              <a:ext uri="{FF2B5EF4-FFF2-40B4-BE49-F238E27FC236}">
                <a16:creationId xmlns:a16="http://schemas.microsoft.com/office/drawing/2014/main" id="{8A7E78D8-062C-D94D-A406-3F1C5BDF9AFC}"/>
              </a:ext>
            </a:extLst>
          </p:cNvPr>
          <p:cNvSpPr>
            <a:spLocks noGrp="1"/>
          </p:cNvSpPr>
          <p:nvPr>
            <p:ph type="title" idx="4294967295"/>
          </p:nvPr>
        </p:nvSpPr>
        <p:spPr>
          <a:xfrm>
            <a:off x="464344" y="2927350"/>
            <a:ext cx="8215312" cy="1003300"/>
          </a:xfrm>
        </p:spPr>
        <p:txBody>
          <a:bodyPr/>
          <a:lstStyle/>
          <a:p>
            <a:pPr algn="ctr"/>
            <a:r>
              <a:rPr lang="en-US" sz="4000" dirty="0"/>
              <a:t>Example 1</a:t>
            </a:r>
          </a:p>
        </p:txBody>
      </p:sp>
    </p:spTree>
    <p:extLst>
      <p:ext uri="{BB962C8B-B14F-4D97-AF65-F5344CB8AC3E}">
        <p14:creationId xmlns:p14="http://schemas.microsoft.com/office/powerpoint/2010/main" val="402319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539115C0-F044-B54D-8B5B-090FEA3A2119}"/>
              </a:ext>
            </a:extLst>
          </p:cNvPr>
          <p:cNvSpPr>
            <a:spLocks noGrp="1"/>
          </p:cNvSpPr>
          <p:nvPr>
            <p:ph type="title"/>
          </p:nvPr>
        </p:nvSpPr>
        <p:spPr>
          <a:xfrm>
            <a:off x="914400" y="609600"/>
            <a:ext cx="7772400" cy="1143000"/>
          </a:xfrm>
        </p:spPr>
        <p:txBody>
          <a:bodyPr>
            <a:normAutofit fontScale="90000"/>
          </a:bodyPr>
          <a:lstStyle/>
          <a:p>
            <a:pPr algn="l"/>
            <a:r>
              <a:rPr lang="en-US" altLang="en-US" sz="4000" dirty="0">
                <a:solidFill>
                  <a:srgbClr val="002060"/>
                </a:solidFill>
                <a:latin typeface="Helvetica" pitchFamily="2" charset="0"/>
              </a:rPr>
              <a:t>Web Design &amp; Development I Course Curriculum (WebD2)</a:t>
            </a:r>
            <a:endParaRPr lang="en-US" altLang="en-US" sz="4000" dirty="0">
              <a:solidFill>
                <a:srgbClr val="002060"/>
              </a:solidFill>
            </a:endParaRPr>
          </a:p>
        </p:txBody>
      </p:sp>
      <p:pic>
        <p:nvPicPr>
          <p:cNvPr id="29698" name="Picture 3" descr="Screen shot from the Web Design &amp; Development I curriculum">
            <a:extLst>
              <a:ext uri="{FF2B5EF4-FFF2-40B4-BE49-F238E27FC236}">
                <a16:creationId xmlns:a16="http://schemas.microsoft.com/office/drawing/2014/main" id="{6F24FC2B-5ECF-2545-A27C-66DBAC7D8F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64770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4">
            <a:extLst>
              <a:ext uri="{FF2B5EF4-FFF2-40B4-BE49-F238E27FC236}">
                <a16:creationId xmlns:a16="http://schemas.microsoft.com/office/drawing/2014/main" id="{AA6D5B0D-7FEC-5742-82BB-F4D46DDB2BB0}"/>
              </a:ext>
            </a:extLst>
          </p:cNvPr>
          <p:cNvSpPr txBox="1">
            <a:spLocks noChangeArrowheads="1"/>
          </p:cNvSpPr>
          <p:nvPr/>
        </p:nvSpPr>
        <p:spPr bwMode="auto">
          <a:xfrm>
            <a:off x="533400" y="601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b="1">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b="1">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b="1">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b="1">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9pPr>
          </a:lstStyle>
          <a:p>
            <a:pPr algn="ctr"/>
            <a:r>
              <a:rPr lang="en-US" altLang="en-US" dirty="0">
                <a:hlinkClick r:id="rId4"/>
              </a:rPr>
              <a:t>uw.edu/accesscomputing/webd2</a:t>
            </a:r>
            <a:endParaRPr lang="en-US" altLang="en-US" dirty="0"/>
          </a:p>
        </p:txBody>
      </p:sp>
    </p:spTree>
    <p:extLst>
      <p:ext uri="{BB962C8B-B14F-4D97-AF65-F5344CB8AC3E}">
        <p14:creationId xmlns:p14="http://schemas.microsoft.com/office/powerpoint/2010/main" val="30501142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0168CB39-F664-264F-AE82-2F4CB631BE77}"/>
              </a:ext>
            </a:extLst>
          </p:cNvPr>
          <p:cNvSpPr>
            <a:spLocks noGrp="1"/>
          </p:cNvSpPr>
          <p:nvPr>
            <p:ph type="title"/>
          </p:nvPr>
        </p:nvSpPr>
        <p:spPr>
          <a:xfrm>
            <a:off x="618565" y="582706"/>
            <a:ext cx="8996082" cy="1143000"/>
          </a:xfrm>
        </p:spPr>
        <p:txBody>
          <a:bodyPr>
            <a:normAutofit fontScale="90000"/>
          </a:bodyPr>
          <a:lstStyle/>
          <a:p>
            <a:pPr algn="l"/>
            <a:r>
              <a:rPr lang="en-US" altLang="en-US" dirty="0">
                <a:solidFill>
                  <a:srgbClr val="002060"/>
                </a:solidFill>
              </a:rPr>
              <a:t>Teaching Respect for Diversity </a:t>
            </a:r>
            <a:br>
              <a:rPr lang="en-US" altLang="en-US" dirty="0">
                <a:solidFill>
                  <a:srgbClr val="002060"/>
                </a:solidFill>
              </a:rPr>
            </a:br>
            <a:r>
              <a:rPr lang="en-US" altLang="en-US" dirty="0">
                <a:solidFill>
                  <a:srgbClr val="002060"/>
                </a:solidFill>
              </a:rPr>
              <a:t>while Teaching Coding</a:t>
            </a:r>
          </a:p>
        </p:txBody>
      </p:sp>
      <p:sp>
        <p:nvSpPr>
          <p:cNvPr id="28674" name="Content Placeholder 2">
            <a:extLst>
              <a:ext uri="{FF2B5EF4-FFF2-40B4-BE49-F238E27FC236}">
                <a16:creationId xmlns:a16="http://schemas.microsoft.com/office/drawing/2014/main" id="{FBA443DB-BD83-FC45-8F37-68C5D3CD1C6F}"/>
              </a:ext>
            </a:extLst>
          </p:cNvPr>
          <p:cNvSpPr>
            <a:spLocks noGrp="1"/>
          </p:cNvSpPr>
          <p:nvPr>
            <p:ph idx="1"/>
          </p:nvPr>
        </p:nvSpPr>
        <p:spPr>
          <a:xfrm>
            <a:off x="457200" y="2156012"/>
            <a:ext cx="8229600" cy="4525963"/>
          </a:xfrm>
        </p:spPr>
        <p:txBody>
          <a:bodyPr/>
          <a:lstStyle/>
          <a:p>
            <a:pPr>
              <a:buFont typeface="Wingdings" pitchFamily="2" charset="2"/>
              <a:buChar char="§"/>
            </a:pPr>
            <a:r>
              <a:rPr lang="en-US" altLang="en-US" dirty="0"/>
              <a:t>There is no technology without </a:t>
            </a:r>
            <a:r>
              <a:rPr lang="en-US" altLang="en-US" i="1" dirty="0"/>
              <a:t>users</a:t>
            </a:r>
            <a:endParaRPr lang="en-US" altLang="en-US" u="sng" dirty="0"/>
          </a:p>
          <a:p>
            <a:pPr>
              <a:buFont typeface="Wingdings" pitchFamily="2" charset="2"/>
              <a:buChar char="§"/>
            </a:pPr>
            <a:r>
              <a:rPr lang="en-US" altLang="en-US" dirty="0"/>
              <a:t>Each user is different </a:t>
            </a:r>
          </a:p>
          <a:p>
            <a:pPr>
              <a:buFont typeface="Wingdings" pitchFamily="2" charset="2"/>
              <a:buChar char="§"/>
            </a:pPr>
            <a:r>
              <a:rPr lang="en-US" altLang="en-US" dirty="0"/>
              <a:t>When learning to code, students should actively consider their </a:t>
            </a:r>
            <a:r>
              <a:rPr lang="en-US" altLang="en-US" i="1" dirty="0"/>
              <a:t>users</a:t>
            </a:r>
            <a:r>
              <a:rPr lang="en-US" altLang="en-US" dirty="0"/>
              <a:t>, including user differences</a:t>
            </a:r>
          </a:p>
          <a:p>
            <a:pPr>
              <a:buFont typeface="Wingdings" pitchFamily="2" charset="2"/>
              <a:buChar char="§"/>
            </a:pPr>
            <a:r>
              <a:rPr lang="en-US" altLang="en-US" dirty="0"/>
              <a:t>All this diversity provides technology teachers with a great opportunity! </a:t>
            </a:r>
          </a:p>
        </p:txBody>
      </p:sp>
    </p:spTree>
    <p:extLst>
      <p:ext uri="{BB962C8B-B14F-4D97-AF65-F5344CB8AC3E}">
        <p14:creationId xmlns:p14="http://schemas.microsoft.com/office/powerpoint/2010/main" val="2310239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899BBE0-A11B-4A47-9A88-74EE85073053}"/>
              </a:ext>
            </a:extLst>
          </p:cNvPr>
          <p:cNvSpPr>
            <a:spLocks noGrp="1"/>
          </p:cNvSpPr>
          <p:nvPr>
            <p:ph type="title"/>
          </p:nvPr>
        </p:nvSpPr>
        <p:spPr>
          <a:xfrm>
            <a:off x="914400" y="381000"/>
            <a:ext cx="7772400" cy="1143000"/>
          </a:xfrm>
        </p:spPr>
        <p:txBody>
          <a:bodyPr/>
          <a:lstStyle/>
          <a:p>
            <a:pPr algn="l"/>
            <a:r>
              <a:rPr lang="en-US" altLang="en-US" sz="4000" dirty="0">
                <a:solidFill>
                  <a:srgbClr val="002060"/>
                </a:solidFill>
              </a:rPr>
              <a:t>WebD2 Features</a:t>
            </a:r>
          </a:p>
        </p:txBody>
      </p:sp>
      <p:sp>
        <p:nvSpPr>
          <p:cNvPr id="30722" name="Content Placeholder 2">
            <a:extLst>
              <a:ext uri="{FF2B5EF4-FFF2-40B4-BE49-F238E27FC236}">
                <a16:creationId xmlns:a16="http://schemas.microsoft.com/office/drawing/2014/main" id="{9BC44935-CC29-4F46-862F-A7DF729EEC02}"/>
              </a:ext>
            </a:extLst>
          </p:cNvPr>
          <p:cNvSpPr>
            <a:spLocks noGrp="1"/>
          </p:cNvSpPr>
          <p:nvPr>
            <p:ph idx="1"/>
          </p:nvPr>
        </p:nvSpPr>
        <p:spPr>
          <a:xfrm>
            <a:off x="676835" y="1524000"/>
            <a:ext cx="8009965" cy="4953000"/>
          </a:xfrm>
        </p:spPr>
        <p:txBody>
          <a:bodyPr>
            <a:noAutofit/>
          </a:bodyPr>
          <a:lstStyle/>
          <a:p>
            <a:pPr>
              <a:buFont typeface="Wingdings" pitchFamily="2" charset="2"/>
              <a:buChar char="§"/>
            </a:pPr>
            <a:r>
              <a:rPr lang="en-US" altLang="en-US" dirty="0"/>
              <a:t>Teaches standards-based &amp; accessible web design </a:t>
            </a:r>
          </a:p>
          <a:p>
            <a:pPr>
              <a:buFont typeface="Wingdings" pitchFamily="2" charset="2"/>
              <a:buChar char="§"/>
            </a:pPr>
            <a:r>
              <a:rPr lang="en-US" altLang="en-US" dirty="0"/>
              <a:t>Is platform &amp; vendor-neutral </a:t>
            </a:r>
            <a:br>
              <a:rPr lang="en-US" altLang="en-US" dirty="0"/>
            </a:br>
            <a:r>
              <a:rPr lang="en-US" altLang="en-US" dirty="0"/>
              <a:t>(teaches concepts, not specific tools)</a:t>
            </a:r>
          </a:p>
          <a:p>
            <a:pPr>
              <a:buFont typeface="Wingdings" pitchFamily="2" charset="2"/>
              <a:buChar char="§"/>
            </a:pPr>
            <a:r>
              <a:rPr lang="en-US" altLang="en-US" dirty="0"/>
              <a:t>Standards-based, accessible design is taught early as a core design principle, &amp; reinforced throughout the course</a:t>
            </a:r>
          </a:p>
          <a:p>
            <a:pPr>
              <a:buFont typeface="Wingdings" pitchFamily="2" charset="2"/>
              <a:buChar char="§"/>
            </a:pPr>
            <a:r>
              <a:rPr lang="en-US" altLang="en-US" dirty="0"/>
              <a:t>For assignments students must use valid code &amp; conform to accessibility standards</a:t>
            </a:r>
          </a:p>
          <a:p>
            <a:endParaRPr lang="en-US" altLang="en-US" dirty="0"/>
          </a:p>
        </p:txBody>
      </p:sp>
    </p:spTree>
    <p:extLst>
      <p:ext uri="{BB962C8B-B14F-4D97-AF65-F5344CB8AC3E}">
        <p14:creationId xmlns:p14="http://schemas.microsoft.com/office/powerpoint/2010/main" val="6429488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899BBE0-A11B-4A47-9A88-74EE85073053}"/>
              </a:ext>
            </a:extLst>
          </p:cNvPr>
          <p:cNvSpPr>
            <a:spLocks noGrp="1"/>
          </p:cNvSpPr>
          <p:nvPr>
            <p:ph type="title"/>
          </p:nvPr>
        </p:nvSpPr>
        <p:spPr>
          <a:xfrm>
            <a:off x="753035" y="381000"/>
            <a:ext cx="7933765" cy="1143000"/>
          </a:xfrm>
        </p:spPr>
        <p:txBody>
          <a:bodyPr/>
          <a:lstStyle/>
          <a:p>
            <a:pPr algn="l"/>
            <a:r>
              <a:rPr lang="en-US" altLang="en-US" sz="4000" dirty="0">
                <a:solidFill>
                  <a:srgbClr val="002060"/>
                </a:solidFill>
              </a:rPr>
              <a:t>Course Outline</a:t>
            </a:r>
          </a:p>
        </p:txBody>
      </p:sp>
      <p:sp>
        <p:nvSpPr>
          <p:cNvPr id="30722" name="Content Placeholder 2">
            <a:extLst>
              <a:ext uri="{FF2B5EF4-FFF2-40B4-BE49-F238E27FC236}">
                <a16:creationId xmlns:a16="http://schemas.microsoft.com/office/drawing/2014/main" id="{9BC44935-CC29-4F46-862F-A7DF729EEC02}"/>
              </a:ext>
            </a:extLst>
          </p:cNvPr>
          <p:cNvSpPr>
            <a:spLocks noGrp="1"/>
          </p:cNvSpPr>
          <p:nvPr>
            <p:ph idx="1"/>
          </p:nvPr>
        </p:nvSpPr>
        <p:spPr>
          <a:xfrm>
            <a:off x="591671" y="1524000"/>
            <a:ext cx="8211670" cy="4953000"/>
          </a:xfrm>
        </p:spPr>
        <p:txBody>
          <a:bodyPr>
            <a:normAutofit/>
          </a:bodyPr>
          <a:lstStyle/>
          <a:p>
            <a:pPr marL="514350" indent="-514350">
              <a:buFont typeface="+mj-lt"/>
              <a:buAutoNum type="arabicPeriod"/>
            </a:pPr>
            <a:r>
              <a:rPr lang="en-US" altLang="en-US" dirty="0"/>
              <a:t>Designing &amp; Planning Web Pages </a:t>
            </a:r>
          </a:p>
          <a:p>
            <a:pPr marL="514350" indent="-514350">
              <a:buFont typeface="+mj-lt"/>
              <a:buAutoNum type="arabicPeriod"/>
            </a:pPr>
            <a:r>
              <a:rPr lang="en-US" altLang="en-US" dirty="0"/>
              <a:t>Creating Content &amp; Structure with HTML</a:t>
            </a:r>
          </a:p>
          <a:p>
            <a:pPr marL="514350" indent="-514350">
              <a:buFont typeface="+mj-lt"/>
              <a:buAutoNum type="arabicPeriod"/>
            </a:pPr>
            <a:r>
              <a:rPr lang="en-US" altLang="en-US" dirty="0"/>
              <a:t>Formatting Web Pages with Style Sheets</a:t>
            </a:r>
          </a:p>
          <a:p>
            <a:pPr marL="514350" indent="-514350">
              <a:buFont typeface="+mj-lt"/>
              <a:buAutoNum type="arabicPeriod"/>
            </a:pPr>
            <a:r>
              <a:rPr lang="en-US" altLang="en-US" dirty="0"/>
              <a:t>Graphics </a:t>
            </a:r>
          </a:p>
          <a:p>
            <a:pPr marL="514350" indent="-514350">
              <a:buFont typeface="+mj-lt"/>
              <a:buAutoNum type="arabicPeriod"/>
            </a:pPr>
            <a:r>
              <a:rPr lang="en-US" altLang="en-US" dirty="0"/>
              <a:t> Scripting </a:t>
            </a:r>
          </a:p>
          <a:p>
            <a:pPr marL="514350" indent="-514350">
              <a:buFont typeface="+mj-lt"/>
              <a:buAutoNum type="arabicPeriod"/>
            </a:pPr>
            <a:r>
              <a:rPr lang="en-US" altLang="en-US" dirty="0"/>
              <a:t>Quality Control</a:t>
            </a:r>
          </a:p>
          <a:p>
            <a:pPr marL="514350" indent="-514350">
              <a:buFont typeface="+mj-lt"/>
              <a:buAutoNum type="arabicPeriod"/>
            </a:pPr>
            <a:r>
              <a:rPr lang="en-US" altLang="en-US" dirty="0"/>
              <a:t>Website Management &amp; Authoring Tools</a:t>
            </a:r>
          </a:p>
          <a:p>
            <a:pPr marL="514350" indent="-514350">
              <a:buFont typeface="+mj-lt"/>
              <a:buAutoNum type="arabicPeriod"/>
            </a:pPr>
            <a:r>
              <a:rPr lang="en-US" altLang="en-US" dirty="0"/>
              <a:t>Client Website / Final Project</a:t>
            </a:r>
          </a:p>
        </p:txBody>
      </p:sp>
    </p:spTree>
    <p:extLst>
      <p:ext uri="{BB962C8B-B14F-4D97-AF65-F5344CB8AC3E}">
        <p14:creationId xmlns:p14="http://schemas.microsoft.com/office/powerpoint/2010/main" val="3043933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 calcmode="lin" valueType="num">
                                      <p:cBhvr additive="base">
                                        <p:cTn id="13" dur="500" fill="hold"/>
                                        <p:tgtEl>
                                          <p:spTgt spid="3072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 calcmode="lin" valueType="num">
                                      <p:cBhvr additive="base">
                                        <p:cTn id="19" dur="500" fill="hold"/>
                                        <p:tgtEl>
                                          <p:spTgt spid="3072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22">
                                            <p:txEl>
                                              <p:pRg st="3" end="3"/>
                                            </p:txEl>
                                          </p:spTgt>
                                        </p:tgtEl>
                                        <p:attrNameLst>
                                          <p:attrName>style.visibility</p:attrName>
                                        </p:attrNameLst>
                                      </p:cBhvr>
                                      <p:to>
                                        <p:strVal val="visible"/>
                                      </p:to>
                                    </p:set>
                                    <p:anim calcmode="lin" valueType="num">
                                      <p:cBhvr additive="base">
                                        <p:cTn id="25" dur="500" fill="hold"/>
                                        <p:tgtEl>
                                          <p:spTgt spid="3072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722">
                                            <p:txEl>
                                              <p:pRg st="4" end="4"/>
                                            </p:txEl>
                                          </p:spTgt>
                                        </p:tgtEl>
                                        <p:attrNameLst>
                                          <p:attrName>style.visibility</p:attrName>
                                        </p:attrNameLst>
                                      </p:cBhvr>
                                      <p:to>
                                        <p:strVal val="visible"/>
                                      </p:to>
                                    </p:set>
                                    <p:anim calcmode="lin" valueType="num">
                                      <p:cBhvr additive="base">
                                        <p:cTn id="31" dur="500" fill="hold"/>
                                        <p:tgtEl>
                                          <p:spTgt spid="3072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072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0722">
                                            <p:txEl>
                                              <p:pRg st="5" end="5"/>
                                            </p:txEl>
                                          </p:spTgt>
                                        </p:tgtEl>
                                        <p:attrNameLst>
                                          <p:attrName>style.visibility</p:attrName>
                                        </p:attrNameLst>
                                      </p:cBhvr>
                                      <p:to>
                                        <p:strVal val="visible"/>
                                      </p:to>
                                    </p:set>
                                    <p:anim calcmode="lin" valueType="num">
                                      <p:cBhvr additive="base">
                                        <p:cTn id="37" dur="500" fill="hold"/>
                                        <p:tgtEl>
                                          <p:spTgt spid="3072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072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0722">
                                            <p:txEl>
                                              <p:pRg st="6" end="6"/>
                                            </p:txEl>
                                          </p:spTgt>
                                        </p:tgtEl>
                                        <p:attrNameLst>
                                          <p:attrName>style.visibility</p:attrName>
                                        </p:attrNameLst>
                                      </p:cBhvr>
                                      <p:to>
                                        <p:strVal val="visible"/>
                                      </p:to>
                                    </p:set>
                                    <p:anim calcmode="lin" valueType="num">
                                      <p:cBhvr additive="base">
                                        <p:cTn id="43" dur="500" fill="hold"/>
                                        <p:tgtEl>
                                          <p:spTgt spid="3072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072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0722">
                                            <p:txEl>
                                              <p:pRg st="7" end="7"/>
                                            </p:txEl>
                                          </p:spTgt>
                                        </p:tgtEl>
                                        <p:attrNameLst>
                                          <p:attrName>style.visibility</p:attrName>
                                        </p:attrNameLst>
                                      </p:cBhvr>
                                      <p:to>
                                        <p:strVal val="visible"/>
                                      </p:to>
                                    </p:set>
                                    <p:anim calcmode="lin" valueType="num">
                                      <p:cBhvr additive="base">
                                        <p:cTn id="49" dur="500" fill="hold"/>
                                        <p:tgtEl>
                                          <p:spTgt spid="3072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072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Title 3">
            <a:extLst>
              <a:ext uri="{FF2B5EF4-FFF2-40B4-BE49-F238E27FC236}">
                <a16:creationId xmlns:a16="http://schemas.microsoft.com/office/drawing/2014/main" id="{8A7E78D8-062C-D94D-A406-3F1C5BDF9AFC}"/>
              </a:ext>
            </a:extLst>
          </p:cNvPr>
          <p:cNvSpPr>
            <a:spLocks noGrp="1"/>
          </p:cNvSpPr>
          <p:nvPr>
            <p:ph type="title" idx="4294967295"/>
          </p:nvPr>
        </p:nvSpPr>
        <p:spPr>
          <a:xfrm>
            <a:off x="464344" y="2927350"/>
            <a:ext cx="8215312" cy="1003300"/>
          </a:xfrm>
        </p:spPr>
        <p:txBody>
          <a:bodyPr/>
          <a:lstStyle/>
          <a:p>
            <a:pPr algn="ctr"/>
            <a:r>
              <a:rPr lang="en-US" sz="4000" dirty="0"/>
              <a:t>Example 2</a:t>
            </a:r>
          </a:p>
        </p:txBody>
      </p:sp>
      <p:sp>
        <p:nvSpPr>
          <p:cNvPr id="3" name="Google Shape;178;p26">
            <a:extLst>
              <a:ext uri="{FF2B5EF4-FFF2-40B4-BE49-F238E27FC236}">
                <a16:creationId xmlns:a16="http://schemas.microsoft.com/office/drawing/2014/main" id="{AD684DBF-DE16-0B40-B440-A25D34E560C4}"/>
              </a:ext>
            </a:extLst>
          </p:cNvPr>
          <p:cNvSpPr txBox="1">
            <a:spLocks noGrp="1"/>
          </p:cNvSpPr>
          <p:nvPr>
            <p:ph type="body" idx="1"/>
          </p:nvPr>
        </p:nvSpPr>
        <p:spPr>
          <a:xfrm>
            <a:off x="891492" y="3833115"/>
            <a:ext cx="7361015" cy="785940"/>
          </a:xfrm>
          <a:prstGeom prst="rect">
            <a:avLst/>
          </a:prstGeom>
          <a:noFill/>
          <a:ln>
            <a:noFill/>
          </a:ln>
        </p:spPr>
        <p:txBody>
          <a:bodyPr spcFirstLastPara="1" wrap="square" lIns="19050" tIns="19050" rIns="19050" bIns="19050" anchor="ctr" anchorCtr="0">
            <a:noAutofit/>
          </a:bodyPr>
          <a:lstStyle/>
          <a:p>
            <a:pPr marL="0" indent="0">
              <a:buSzPts val="10400"/>
            </a:pPr>
            <a:r>
              <a:rPr lang="en-US" dirty="0">
                <a:solidFill>
                  <a:schemeClr val="bg1"/>
                </a:solidFill>
                <a:hlinkClick r:id="rId3">
                  <a:extLst>
                    <a:ext uri="{A12FA001-AC4F-418D-AE19-62706E023703}">
                      <ahyp:hlinkClr xmlns:ahyp="http://schemas.microsoft.com/office/drawing/2018/hyperlinkcolor" val="tx"/>
                    </a:ext>
                  </a:extLst>
                </a:hlinkClick>
              </a:rPr>
              <a:t>https://info343-au16.github.io/</a:t>
            </a:r>
            <a:endParaRPr lang="en-US" dirty="0">
              <a:solidFill>
                <a:schemeClr val="bg1"/>
              </a:solidFill>
            </a:endParaRPr>
          </a:p>
        </p:txBody>
      </p:sp>
    </p:spTree>
    <p:extLst>
      <p:ext uri="{BB962C8B-B14F-4D97-AF65-F5344CB8AC3E}">
        <p14:creationId xmlns:p14="http://schemas.microsoft.com/office/powerpoint/2010/main" val="422919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830E38-425F-9A47-9061-6FAB3A03D198}"/>
              </a:ext>
            </a:extLst>
          </p:cNvPr>
          <p:cNvSpPr>
            <a:spLocks noGrp="1"/>
          </p:cNvSpPr>
          <p:nvPr>
            <p:ph type="title"/>
          </p:nvPr>
        </p:nvSpPr>
        <p:spPr>
          <a:xfrm>
            <a:off x="1016186" y="0"/>
            <a:ext cx="7358063" cy="2321719"/>
          </a:xfrm>
        </p:spPr>
        <p:txBody>
          <a:bodyPr/>
          <a:lstStyle/>
          <a:p>
            <a:r>
              <a:rPr lang="en-US" dirty="0"/>
              <a:t>INFO 343</a:t>
            </a:r>
          </a:p>
        </p:txBody>
      </p:sp>
      <p:pic>
        <p:nvPicPr>
          <p:cNvPr id="4" name="Picture 3" descr="Photo of Amy Ko, insider catalyst">
            <a:extLst>
              <a:ext uri="{FF2B5EF4-FFF2-40B4-BE49-F238E27FC236}">
                <a16:creationId xmlns:a16="http://schemas.microsoft.com/office/drawing/2014/main" id="{D69EC8D9-829F-BC47-BD9B-F92E99F5DC53}"/>
              </a:ext>
            </a:extLst>
          </p:cNvPr>
          <p:cNvPicPr>
            <a:picLocks noChangeAspect="1"/>
          </p:cNvPicPr>
          <p:nvPr/>
        </p:nvPicPr>
        <p:blipFill>
          <a:blip r:embed="rId3"/>
          <a:stretch>
            <a:fillRect/>
          </a:stretch>
        </p:blipFill>
        <p:spPr>
          <a:xfrm>
            <a:off x="838860" y="1898870"/>
            <a:ext cx="1359548" cy="1359548"/>
          </a:xfrm>
          <a:prstGeom prst="rect">
            <a:avLst/>
          </a:prstGeom>
        </p:spPr>
      </p:pic>
      <p:sp>
        <p:nvSpPr>
          <p:cNvPr id="369" name="“Hey guys, interested in incorporating accessibility into INFO 343?”"/>
          <p:cNvSpPr/>
          <p:nvPr/>
        </p:nvSpPr>
        <p:spPr>
          <a:xfrm>
            <a:off x="2518931" y="2290382"/>
            <a:ext cx="6037761" cy="1167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defTabSz="467359">
              <a:spcBef>
                <a:spcPts val="800"/>
              </a:spcBef>
              <a:defRPr sz="3920">
                <a:solidFill>
                  <a:srgbClr val="000000"/>
                </a:solidFill>
              </a:defRPr>
            </a:lvl1pPr>
          </a:lstStyle>
          <a:p>
            <a:pPr marL="0" marR="0" lvl="0" indent="0" algn="l" defTabSz="467359" rtl="0" eaLnBrk="1" fontAlgn="auto" latinLnBrk="0" hangingPunct="1">
              <a:lnSpc>
                <a:spcPct val="100000"/>
              </a:lnSpc>
              <a:spcBef>
                <a:spcPts val="800"/>
              </a:spcBef>
              <a:spcAft>
                <a:spcPts val="0"/>
              </a:spcAft>
              <a:buClrTx/>
              <a:buSzTx/>
              <a:buFontTx/>
              <a:buNone/>
              <a:tabLst/>
              <a:defRPr/>
            </a:pPr>
            <a:r>
              <a:rPr kumimoji="0" sz="2756" b="0" i="0" u="none" strike="noStrike" kern="1200" cap="none" spc="0" normalizeH="0" baseline="0" noProof="0" dirty="0">
                <a:ln>
                  <a:noFill/>
                </a:ln>
                <a:solidFill>
                  <a:srgbClr val="000000"/>
                </a:solidFill>
                <a:effectLst/>
                <a:uLnTx/>
                <a:uFillTx/>
                <a:latin typeface="Arial" panose="020B0604020202020204"/>
                <a:ea typeface="+mn-ea"/>
                <a:cs typeface="+mn-cs"/>
              </a:rPr>
              <a:t>“Hey guys, interested in incorporating accessibility into INFO 343?”</a:t>
            </a:r>
          </a:p>
        </p:txBody>
      </p:sp>
      <p:pic>
        <p:nvPicPr>
          <p:cNvPr id="370" name="Image" descr="Photo of instructor 1"/>
          <p:cNvPicPr>
            <a:picLocks noChangeAspect="1"/>
          </p:cNvPicPr>
          <p:nvPr/>
        </p:nvPicPr>
        <p:blipFill>
          <a:blip r:embed="rId4"/>
          <a:stretch>
            <a:fillRect/>
          </a:stretch>
        </p:blipFill>
        <p:spPr>
          <a:xfrm>
            <a:off x="531536" y="4870688"/>
            <a:ext cx="1223368" cy="1348384"/>
          </a:xfrm>
          <a:prstGeom prst="rect">
            <a:avLst/>
          </a:prstGeom>
          <a:ln w="12700">
            <a:miter lim="400000"/>
          </a:ln>
        </p:spPr>
      </p:pic>
      <p:pic>
        <p:nvPicPr>
          <p:cNvPr id="371" name="Image" descr="Photo of instructor 2"/>
          <p:cNvPicPr>
            <a:picLocks noChangeAspect="1"/>
          </p:cNvPicPr>
          <p:nvPr/>
        </p:nvPicPr>
        <p:blipFill>
          <a:blip r:embed="rId5"/>
          <a:stretch>
            <a:fillRect/>
          </a:stretch>
        </p:blipFill>
        <p:spPr>
          <a:xfrm>
            <a:off x="1968676" y="4870688"/>
            <a:ext cx="1223368" cy="1348384"/>
          </a:xfrm>
          <a:prstGeom prst="rect">
            <a:avLst/>
          </a:prstGeom>
          <a:ln w="12700">
            <a:miter lim="400000"/>
          </a:ln>
        </p:spPr>
      </p:pic>
      <p:pic>
        <p:nvPicPr>
          <p:cNvPr id="372" name="Image" descr="Photo of instructor 3"/>
          <p:cNvPicPr>
            <a:picLocks noChangeAspect="1"/>
          </p:cNvPicPr>
          <p:nvPr/>
        </p:nvPicPr>
        <p:blipFill>
          <a:blip r:embed="rId6"/>
          <a:stretch>
            <a:fillRect/>
          </a:stretch>
        </p:blipFill>
        <p:spPr>
          <a:xfrm>
            <a:off x="3384630" y="4870688"/>
            <a:ext cx="1223368" cy="1348384"/>
          </a:xfrm>
          <a:prstGeom prst="rect">
            <a:avLst/>
          </a:prstGeom>
          <a:ln w="12700">
            <a:miter lim="400000"/>
          </a:ln>
        </p:spPr>
      </p:pic>
      <p:sp>
        <p:nvSpPr>
          <p:cNvPr id="374" name="“Sure!”"/>
          <p:cNvSpPr/>
          <p:nvPr/>
        </p:nvSpPr>
        <p:spPr>
          <a:xfrm>
            <a:off x="4898001" y="5215657"/>
            <a:ext cx="1646034" cy="658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“Sure!”</a:t>
            </a:r>
          </a:p>
        </p:txBody>
      </p:sp>
    </p:spTree>
    <p:extLst>
      <p:ext uri="{BB962C8B-B14F-4D97-AF65-F5344CB8AC3E}">
        <p14:creationId xmlns:p14="http://schemas.microsoft.com/office/powerpoint/2010/main" val="22892245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0E934B-62DE-E948-AC7B-C6D4676E6C44}"/>
              </a:ext>
            </a:extLst>
          </p:cNvPr>
          <p:cNvSpPr>
            <a:spLocks noGrp="1"/>
          </p:cNvSpPr>
          <p:nvPr>
            <p:ph type="title"/>
          </p:nvPr>
        </p:nvSpPr>
        <p:spPr>
          <a:xfrm>
            <a:off x="-48768" y="368455"/>
            <a:ext cx="9241536" cy="1143000"/>
          </a:xfrm>
        </p:spPr>
        <p:txBody>
          <a:bodyPr>
            <a:normAutofit/>
          </a:bodyPr>
          <a:lstStyle/>
          <a:p>
            <a:r>
              <a:rPr lang="en-US" sz="4000" dirty="0">
                <a:solidFill>
                  <a:schemeClr val="tx2"/>
                </a:solidFill>
                <a:latin typeface="Helvetica" pitchFamily="2" charset="0"/>
              </a:rPr>
              <a:t>Teach Access</a:t>
            </a:r>
          </a:p>
        </p:txBody>
      </p:sp>
      <p:sp>
        <p:nvSpPr>
          <p:cNvPr id="3" name="Text Placeholder 2">
            <a:extLst>
              <a:ext uri="{FF2B5EF4-FFF2-40B4-BE49-F238E27FC236}">
                <a16:creationId xmlns:a16="http://schemas.microsoft.com/office/drawing/2014/main" id="{317227FE-470D-C447-B88A-95641DF79C8F}"/>
              </a:ext>
            </a:extLst>
          </p:cNvPr>
          <p:cNvSpPr>
            <a:spLocks noGrp="1"/>
          </p:cNvSpPr>
          <p:nvPr>
            <p:ph type="body" sz="quarter" idx="11"/>
          </p:nvPr>
        </p:nvSpPr>
        <p:spPr>
          <a:xfrm>
            <a:off x="659305" y="1548882"/>
            <a:ext cx="8197114" cy="4940663"/>
          </a:xfrm>
        </p:spPr>
        <p:txBody>
          <a:bodyPr>
            <a:normAutofit/>
          </a:bodyPr>
          <a:lstStyle/>
          <a:p>
            <a:pPr marL="0" indent="0">
              <a:buNone/>
            </a:pPr>
            <a:r>
              <a:rPr lang="en-US" sz="2000" dirty="0">
                <a:solidFill>
                  <a:schemeClr val="tx1"/>
                </a:solidFill>
              </a:rPr>
              <a:t>Teach Access is a unique collaboration between academia, industry, and advocates for people with disabilities, formed to address the urgent need to enhance the skills of higher education students as they learn to design and develop mobile and desktop technologies. The goal is to ensure that future technologies are “born accessible,” by proliferating fundamental skills and concepts of accessible technology design and development in mainstream design, computer science, and other related disciplines.</a:t>
            </a:r>
            <a:br>
              <a:rPr lang="en-US" sz="2000" dirty="0">
                <a:solidFill>
                  <a:schemeClr val="tx1"/>
                </a:solidFill>
              </a:rPr>
            </a:br>
            <a:endParaRPr lang="en-US" sz="2000" dirty="0">
              <a:solidFill>
                <a:schemeClr val="tx1"/>
              </a:solidFill>
            </a:endParaRPr>
          </a:p>
          <a:p>
            <a:pPr marL="0" indent="0">
              <a:buNone/>
            </a:pPr>
            <a:r>
              <a:rPr lang="en-US" sz="2000" dirty="0">
                <a:solidFill>
                  <a:schemeClr val="tx1"/>
                </a:solidFill>
              </a:rPr>
              <a:t>The project was founded in 2015 by companies including Adobe, Facebook, Google, HP, Intuit, LinkedIn, Microsoft, The Paciello Group, and Verizon Media (originally Yahoo), in partnership with several universities.</a:t>
            </a:r>
            <a:br>
              <a:rPr lang="en-US" sz="2000" dirty="0">
                <a:solidFill>
                  <a:schemeClr val="tx1"/>
                </a:solidFill>
              </a:rPr>
            </a:br>
            <a:br>
              <a:rPr lang="en-US" sz="2000" dirty="0">
                <a:solidFill>
                  <a:schemeClr val="tx1"/>
                </a:solidFill>
              </a:rPr>
            </a:br>
            <a:r>
              <a:rPr lang="en-US" sz="2000" dirty="0">
                <a:solidFill>
                  <a:schemeClr val="tx1"/>
                </a:solidFill>
              </a:rPr>
              <a:t>https://</a:t>
            </a:r>
            <a:r>
              <a:rPr lang="en-US" sz="2000" dirty="0" err="1">
                <a:solidFill>
                  <a:schemeClr val="tx1"/>
                </a:solidFill>
              </a:rPr>
              <a:t>teachaccess.org</a:t>
            </a:r>
            <a:endParaRPr lang="en-US" sz="2000" dirty="0">
              <a:solidFill>
                <a:schemeClr val="tx1"/>
              </a:solidFill>
            </a:endParaRPr>
          </a:p>
        </p:txBody>
      </p:sp>
      <p:pic>
        <p:nvPicPr>
          <p:cNvPr id="11" name="Picture 6" descr="Teach Access logo">
            <a:extLst>
              <a:ext uri="{FF2B5EF4-FFF2-40B4-BE49-F238E27FC236}">
                <a16:creationId xmlns:a16="http://schemas.microsoft.com/office/drawing/2014/main" id="{0BFCFE3E-4FD6-9F41-96F7-D52EF2A28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05" y="235249"/>
            <a:ext cx="2191978" cy="91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18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C1A548-9884-F649-B751-DE1BB7A7697D}"/>
              </a:ext>
            </a:extLst>
          </p:cNvPr>
          <p:cNvSpPr>
            <a:spLocks noGrp="1"/>
          </p:cNvSpPr>
          <p:nvPr>
            <p:ph type="title"/>
          </p:nvPr>
        </p:nvSpPr>
        <p:spPr/>
        <p:txBody>
          <a:bodyPr/>
          <a:lstStyle/>
          <a:p>
            <a:r>
              <a:rPr lang="en-US" dirty="0"/>
              <a:t>Accessibility Basics</a:t>
            </a:r>
          </a:p>
        </p:txBody>
      </p:sp>
      <p:pic>
        <p:nvPicPr>
          <p:cNvPr id="7" name="Picture 6" descr="Photo of Amy Ko">
            <a:extLst>
              <a:ext uri="{FF2B5EF4-FFF2-40B4-BE49-F238E27FC236}">
                <a16:creationId xmlns:a16="http://schemas.microsoft.com/office/drawing/2014/main" id="{4CBC4759-169F-5A4F-9D51-8FC9228F2A18}"/>
              </a:ext>
            </a:extLst>
          </p:cNvPr>
          <p:cNvPicPr>
            <a:picLocks noChangeAspect="1"/>
          </p:cNvPicPr>
          <p:nvPr/>
        </p:nvPicPr>
        <p:blipFill>
          <a:blip r:embed="rId3"/>
          <a:stretch>
            <a:fillRect/>
          </a:stretch>
        </p:blipFill>
        <p:spPr>
          <a:xfrm>
            <a:off x="577597" y="1898870"/>
            <a:ext cx="1359548" cy="1359548"/>
          </a:xfrm>
          <a:prstGeom prst="rect">
            <a:avLst/>
          </a:prstGeom>
        </p:spPr>
      </p:pic>
      <p:sp>
        <p:nvSpPr>
          <p:cNvPr id="380" name="“Hey Terrill, can you teach these three about web accessibility basics?”"/>
          <p:cNvSpPr/>
          <p:nvPr/>
        </p:nvSpPr>
        <p:spPr>
          <a:xfrm>
            <a:off x="2518931" y="2290382"/>
            <a:ext cx="6037761" cy="1167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defTabSz="467359">
              <a:spcBef>
                <a:spcPts val="800"/>
              </a:spcBef>
              <a:defRPr sz="3920">
                <a:solidFill>
                  <a:srgbClr val="000000"/>
                </a:solidFill>
              </a:defRPr>
            </a:lvl1pPr>
          </a:lstStyle>
          <a:p>
            <a:pPr marL="0" marR="0" lvl="0" indent="0" algn="l" defTabSz="467359" rtl="0" eaLnBrk="1" fontAlgn="auto" latinLnBrk="0" hangingPunct="1">
              <a:lnSpc>
                <a:spcPct val="100000"/>
              </a:lnSpc>
              <a:spcBef>
                <a:spcPts val="800"/>
              </a:spcBef>
              <a:spcAft>
                <a:spcPts val="0"/>
              </a:spcAft>
              <a:buClrTx/>
              <a:buSzTx/>
              <a:buFontTx/>
              <a:buNone/>
              <a:tabLst/>
              <a:defRPr/>
            </a:pPr>
            <a:r>
              <a:rPr kumimoji="0" sz="2756" b="0" i="0" u="none" strike="noStrike" kern="1200" cap="none" spc="0" normalizeH="0" baseline="0" noProof="0">
                <a:ln>
                  <a:noFill/>
                </a:ln>
                <a:solidFill>
                  <a:srgbClr val="000000"/>
                </a:solidFill>
                <a:effectLst/>
                <a:uLnTx/>
                <a:uFillTx/>
                <a:latin typeface="Arial" panose="020B0604020202020204"/>
                <a:ea typeface="+mn-ea"/>
                <a:cs typeface="+mn-cs"/>
              </a:rPr>
              <a:t>“Hey Terrill, can you teach these three about web accessibility basics?”</a:t>
            </a:r>
          </a:p>
        </p:txBody>
      </p:sp>
      <p:pic>
        <p:nvPicPr>
          <p:cNvPr id="379" name="Image" descr="Photo of Terrill"/>
          <p:cNvPicPr>
            <a:picLocks noChangeAspect="1"/>
          </p:cNvPicPr>
          <p:nvPr/>
        </p:nvPicPr>
        <p:blipFill>
          <a:blip r:embed="rId4"/>
          <a:stretch>
            <a:fillRect/>
          </a:stretch>
        </p:blipFill>
        <p:spPr>
          <a:xfrm>
            <a:off x="577597" y="4065197"/>
            <a:ext cx="1466310" cy="1466310"/>
          </a:xfrm>
          <a:prstGeom prst="rect">
            <a:avLst/>
          </a:prstGeom>
          <a:ln w="12700">
            <a:miter lim="400000"/>
          </a:ln>
        </p:spPr>
      </p:pic>
      <p:sp>
        <p:nvSpPr>
          <p:cNvPr id="381" name="“Sure!”"/>
          <p:cNvSpPr/>
          <p:nvPr/>
        </p:nvSpPr>
        <p:spPr>
          <a:xfrm>
            <a:off x="2518931" y="4214456"/>
            <a:ext cx="6037761" cy="1167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“Sure!”</a:t>
            </a:r>
          </a:p>
        </p:txBody>
      </p:sp>
    </p:spTree>
    <p:extLst>
      <p:ext uri="{BB962C8B-B14F-4D97-AF65-F5344CB8AC3E}">
        <p14:creationId xmlns:p14="http://schemas.microsoft.com/office/powerpoint/2010/main" val="103700616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FDF3C7-130A-3F42-BDEC-488063463353}"/>
              </a:ext>
            </a:extLst>
          </p:cNvPr>
          <p:cNvSpPr>
            <a:spLocks noGrp="1"/>
          </p:cNvSpPr>
          <p:nvPr>
            <p:ph type="title"/>
          </p:nvPr>
        </p:nvSpPr>
        <p:spPr/>
        <p:txBody>
          <a:bodyPr/>
          <a:lstStyle/>
          <a:p>
            <a:r>
              <a:rPr lang="en-US" dirty="0"/>
              <a:t>Critical parts and standards</a:t>
            </a:r>
          </a:p>
        </p:txBody>
      </p:sp>
      <p:pic>
        <p:nvPicPr>
          <p:cNvPr id="387" name="Image" descr="Photo of Terrill"/>
          <p:cNvPicPr>
            <a:picLocks noChangeAspect="1"/>
          </p:cNvPicPr>
          <p:nvPr/>
        </p:nvPicPr>
        <p:blipFill>
          <a:blip r:embed="rId3"/>
          <a:stretch>
            <a:fillRect/>
          </a:stretch>
        </p:blipFill>
        <p:spPr>
          <a:xfrm>
            <a:off x="512777" y="2141125"/>
            <a:ext cx="1466310" cy="1466309"/>
          </a:xfrm>
          <a:prstGeom prst="rect">
            <a:avLst/>
          </a:prstGeom>
          <a:ln w="12700">
            <a:miter lim="400000"/>
          </a:ln>
        </p:spPr>
      </p:pic>
      <p:sp>
        <p:nvSpPr>
          <p:cNvPr id="388" name="“Here are the most critical parts of the most critical standards”"/>
          <p:cNvSpPr/>
          <p:nvPr/>
        </p:nvSpPr>
        <p:spPr>
          <a:xfrm>
            <a:off x="2389291" y="2290382"/>
            <a:ext cx="6037761" cy="1167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defTabSz="560831">
              <a:spcBef>
                <a:spcPts val="900"/>
              </a:spcBef>
              <a:defRPr sz="4703">
                <a:solidFill>
                  <a:srgbClr val="000000"/>
                </a:solidFill>
              </a:defRPr>
            </a:lvl1pPr>
          </a:lstStyle>
          <a:p>
            <a:pPr marL="0" marR="0" lvl="0" indent="0" algn="l" defTabSz="560831" rtl="0" eaLnBrk="1" fontAlgn="auto" latinLnBrk="0" hangingPunct="1">
              <a:lnSpc>
                <a:spcPct val="100000"/>
              </a:lnSpc>
              <a:spcBef>
                <a:spcPts val="900"/>
              </a:spcBef>
              <a:spcAft>
                <a:spcPts val="0"/>
              </a:spcAft>
              <a:buClrTx/>
              <a:buSzTx/>
              <a:buFontTx/>
              <a:buNone/>
              <a:tabLst/>
              <a:defRPr/>
            </a:pPr>
            <a:r>
              <a:rPr kumimoji="0" sz="3307" b="0" i="0" u="none" strike="noStrike" kern="1200" cap="none" spc="0" normalizeH="0" baseline="0" noProof="0" dirty="0">
                <a:ln>
                  <a:noFill/>
                </a:ln>
                <a:solidFill>
                  <a:srgbClr val="000000"/>
                </a:solidFill>
                <a:effectLst/>
                <a:uLnTx/>
                <a:uFillTx/>
                <a:latin typeface="Arial" panose="020B0604020202020204"/>
                <a:ea typeface="+mn-ea"/>
                <a:cs typeface="+mn-cs"/>
              </a:rPr>
              <a:t>“Here are the most critical parts of the most critical standards”</a:t>
            </a:r>
          </a:p>
        </p:txBody>
      </p:sp>
      <p:pic>
        <p:nvPicPr>
          <p:cNvPr id="390" name="Image" descr="Photo of intsructor 1"/>
          <p:cNvPicPr>
            <a:picLocks noChangeAspect="1"/>
          </p:cNvPicPr>
          <p:nvPr/>
        </p:nvPicPr>
        <p:blipFill>
          <a:blip r:embed="rId4"/>
          <a:stretch>
            <a:fillRect/>
          </a:stretch>
        </p:blipFill>
        <p:spPr>
          <a:xfrm>
            <a:off x="531536" y="4870688"/>
            <a:ext cx="1223368" cy="1348384"/>
          </a:xfrm>
          <a:prstGeom prst="rect">
            <a:avLst/>
          </a:prstGeom>
          <a:ln w="12700">
            <a:miter lim="400000"/>
          </a:ln>
        </p:spPr>
      </p:pic>
      <p:pic>
        <p:nvPicPr>
          <p:cNvPr id="391" name="Image" descr="Photo of intsructor 2"/>
          <p:cNvPicPr>
            <a:picLocks noChangeAspect="1"/>
          </p:cNvPicPr>
          <p:nvPr/>
        </p:nvPicPr>
        <p:blipFill>
          <a:blip r:embed="rId5"/>
          <a:stretch>
            <a:fillRect/>
          </a:stretch>
        </p:blipFill>
        <p:spPr>
          <a:xfrm>
            <a:off x="1968676" y="4870688"/>
            <a:ext cx="1223368" cy="1348384"/>
          </a:xfrm>
          <a:prstGeom prst="rect">
            <a:avLst/>
          </a:prstGeom>
          <a:ln w="12700">
            <a:miter lim="400000"/>
          </a:ln>
        </p:spPr>
      </p:pic>
      <p:pic>
        <p:nvPicPr>
          <p:cNvPr id="392" name="Image" descr="Photo of intsructor 3 (Joel)"/>
          <p:cNvPicPr>
            <a:picLocks noChangeAspect="1"/>
          </p:cNvPicPr>
          <p:nvPr/>
        </p:nvPicPr>
        <p:blipFill>
          <a:blip r:embed="rId6"/>
          <a:stretch>
            <a:fillRect/>
          </a:stretch>
        </p:blipFill>
        <p:spPr>
          <a:xfrm>
            <a:off x="3384630" y="4870688"/>
            <a:ext cx="1223368" cy="1348384"/>
          </a:xfrm>
          <a:prstGeom prst="rect">
            <a:avLst/>
          </a:prstGeom>
          <a:ln w="12700">
            <a:miter lim="400000"/>
          </a:ln>
        </p:spPr>
      </p:pic>
      <p:sp>
        <p:nvSpPr>
          <p:cNvPr id="389" name="“We could redesign our overview of markup to cover these…”"/>
          <p:cNvSpPr/>
          <p:nvPr/>
        </p:nvSpPr>
        <p:spPr>
          <a:xfrm>
            <a:off x="4911936" y="4810580"/>
            <a:ext cx="3905170" cy="1727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defTabSz="484886">
              <a:spcBef>
                <a:spcPts val="800"/>
              </a:spcBef>
              <a:defRPr sz="4066">
                <a:solidFill>
                  <a:srgbClr val="000000"/>
                </a:solidFill>
              </a:defRPr>
            </a:lvl1pPr>
          </a:lstStyle>
          <a:p>
            <a:pPr marL="0" marR="0" lvl="0" indent="0" algn="l" defTabSz="484886" rtl="0" eaLnBrk="1" fontAlgn="auto" latinLnBrk="0" hangingPunct="1">
              <a:lnSpc>
                <a:spcPct val="100000"/>
              </a:lnSpc>
              <a:spcBef>
                <a:spcPts val="800"/>
              </a:spcBef>
              <a:spcAft>
                <a:spcPts val="0"/>
              </a:spcAft>
              <a:buClrTx/>
              <a:buSzTx/>
              <a:buFontTx/>
              <a:buNone/>
              <a:tabLst/>
              <a:defRPr/>
            </a:pPr>
            <a:r>
              <a:rPr kumimoji="0" sz="2859" b="0" i="0" u="none" strike="noStrike" kern="1200" cap="none" spc="0" normalizeH="0" baseline="0" noProof="0">
                <a:ln>
                  <a:noFill/>
                </a:ln>
                <a:solidFill>
                  <a:srgbClr val="000000"/>
                </a:solidFill>
                <a:effectLst/>
                <a:uLnTx/>
                <a:uFillTx/>
                <a:latin typeface="Arial" panose="020B0604020202020204"/>
                <a:ea typeface="+mn-ea"/>
                <a:cs typeface="+mn-cs"/>
              </a:rPr>
              <a:t>“We could redesign our overview of markup to cover these…”</a:t>
            </a:r>
          </a:p>
        </p:txBody>
      </p:sp>
    </p:spTree>
    <p:extLst>
      <p:ext uri="{BB962C8B-B14F-4D97-AF65-F5344CB8AC3E}">
        <p14:creationId xmlns:p14="http://schemas.microsoft.com/office/powerpoint/2010/main" val="13541373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32E2-AF59-6A4A-A697-FB25BDAB9201}"/>
              </a:ext>
            </a:extLst>
          </p:cNvPr>
          <p:cNvSpPr>
            <a:spLocks noGrp="1"/>
          </p:cNvSpPr>
          <p:nvPr>
            <p:ph type="title"/>
          </p:nvPr>
        </p:nvSpPr>
        <p:spPr/>
        <p:txBody>
          <a:bodyPr/>
          <a:lstStyle/>
          <a:p>
            <a:r>
              <a:rPr lang="en-US" dirty="0"/>
              <a:t>Testing?</a:t>
            </a:r>
          </a:p>
        </p:txBody>
      </p:sp>
      <p:pic>
        <p:nvPicPr>
          <p:cNvPr id="7" name="Picture 6" descr="Photo of Amy">
            <a:extLst>
              <a:ext uri="{FF2B5EF4-FFF2-40B4-BE49-F238E27FC236}">
                <a16:creationId xmlns:a16="http://schemas.microsoft.com/office/drawing/2014/main" id="{DE7C97DC-FE5A-1D4A-8CF8-C19920D03585}"/>
              </a:ext>
            </a:extLst>
          </p:cNvPr>
          <p:cNvPicPr>
            <a:picLocks noChangeAspect="1"/>
          </p:cNvPicPr>
          <p:nvPr/>
        </p:nvPicPr>
        <p:blipFill>
          <a:blip r:embed="rId3"/>
          <a:stretch>
            <a:fillRect/>
          </a:stretch>
        </p:blipFill>
        <p:spPr>
          <a:xfrm>
            <a:off x="531272" y="1991867"/>
            <a:ext cx="1466309" cy="1466309"/>
          </a:xfrm>
          <a:prstGeom prst="rect">
            <a:avLst/>
          </a:prstGeom>
        </p:spPr>
      </p:pic>
      <p:sp>
        <p:nvSpPr>
          <p:cNvPr id="399" name="“Who wants to commit to doing this?”"/>
          <p:cNvSpPr/>
          <p:nvPr/>
        </p:nvSpPr>
        <p:spPr>
          <a:xfrm>
            <a:off x="2518931" y="2290382"/>
            <a:ext cx="6037761" cy="1167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“Who wants to commit to doing this?”</a:t>
            </a:r>
          </a:p>
        </p:txBody>
      </p:sp>
      <p:pic>
        <p:nvPicPr>
          <p:cNvPr id="398" name="Image" descr="Photo of Joel"/>
          <p:cNvPicPr>
            <a:picLocks noChangeAspect="1"/>
          </p:cNvPicPr>
          <p:nvPr/>
        </p:nvPicPr>
        <p:blipFill>
          <a:blip r:embed="rId4"/>
          <a:stretch>
            <a:fillRect/>
          </a:stretch>
        </p:blipFill>
        <p:spPr>
          <a:xfrm>
            <a:off x="531273" y="3976439"/>
            <a:ext cx="1466310" cy="1616151"/>
          </a:xfrm>
          <a:prstGeom prst="rect">
            <a:avLst/>
          </a:prstGeom>
          <a:ln w="12700">
            <a:miter lim="400000"/>
          </a:ln>
        </p:spPr>
      </p:pic>
      <p:sp>
        <p:nvSpPr>
          <p:cNvPr id="397" name="“I will! I’m teaching a summer course where I can test it out."/>
          <p:cNvSpPr/>
          <p:nvPr/>
        </p:nvSpPr>
        <p:spPr>
          <a:xfrm>
            <a:off x="2619416" y="4051360"/>
            <a:ext cx="3905170" cy="1727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defTabSz="519937">
              <a:spcBef>
                <a:spcPts val="800"/>
              </a:spcBef>
              <a:defRPr sz="4361">
                <a:solidFill>
                  <a:srgbClr val="000000"/>
                </a:solidFill>
              </a:defRPr>
            </a:lvl1pPr>
          </a:lstStyle>
          <a:p>
            <a:pPr marL="0" marR="0" lvl="0" indent="0" algn="l" defTabSz="519937" rtl="0" eaLnBrk="1" fontAlgn="auto" latinLnBrk="0" hangingPunct="1">
              <a:lnSpc>
                <a:spcPct val="100000"/>
              </a:lnSpc>
              <a:spcBef>
                <a:spcPts val="800"/>
              </a:spcBef>
              <a:spcAft>
                <a:spcPts val="0"/>
              </a:spcAft>
              <a:buClrTx/>
              <a:buSzTx/>
              <a:buFontTx/>
              <a:buNone/>
              <a:tabLst/>
              <a:defRPr/>
            </a:pPr>
            <a:r>
              <a:rPr kumimoji="0" sz="3066" b="0" i="0" u="none" strike="noStrike" kern="1200" cap="none" spc="0" normalizeH="0" baseline="0" noProof="0">
                <a:ln>
                  <a:noFill/>
                </a:ln>
                <a:solidFill>
                  <a:srgbClr val="000000"/>
                </a:solidFill>
                <a:effectLst/>
                <a:uLnTx/>
                <a:uFillTx/>
                <a:latin typeface="Arial" panose="020B0604020202020204"/>
                <a:ea typeface="+mn-ea"/>
                <a:cs typeface="+mn-cs"/>
              </a:rPr>
              <a:t>“I will! I’m teaching a summer course where I can test it out.</a:t>
            </a:r>
          </a:p>
        </p:txBody>
      </p:sp>
    </p:spTree>
    <p:extLst>
      <p:ext uri="{BB962C8B-B14F-4D97-AF65-F5344CB8AC3E}">
        <p14:creationId xmlns:p14="http://schemas.microsoft.com/office/powerpoint/2010/main" val="197643276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E92D88-0E2A-9146-86C1-25A7F36AE59C}"/>
              </a:ext>
            </a:extLst>
          </p:cNvPr>
          <p:cNvSpPr>
            <a:spLocks noGrp="1"/>
          </p:cNvSpPr>
          <p:nvPr>
            <p:ph type="title"/>
          </p:nvPr>
        </p:nvSpPr>
        <p:spPr/>
        <p:txBody>
          <a:bodyPr/>
          <a:lstStyle/>
          <a:p>
            <a:r>
              <a:rPr lang="en-US" dirty="0"/>
              <a:t>Check in</a:t>
            </a:r>
          </a:p>
        </p:txBody>
      </p:sp>
      <p:pic>
        <p:nvPicPr>
          <p:cNvPr id="7" name="Picture 6" descr="Photo of Amy">
            <a:extLst>
              <a:ext uri="{FF2B5EF4-FFF2-40B4-BE49-F238E27FC236}">
                <a16:creationId xmlns:a16="http://schemas.microsoft.com/office/drawing/2014/main" id="{F2259E5A-32F1-1C47-A667-88208F070760}"/>
              </a:ext>
            </a:extLst>
          </p:cNvPr>
          <p:cNvPicPr>
            <a:picLocks noChangeAspect="1"/>
          </p:cNvPicPr>
          <p:nvPr/>
        </p:nvPicPr>
        <p:blipFill>
          <a:blip r:embed="rId3"/>
          <a:stretch>
            <a:fillRect/>
          </a:stretch>
        </p:blipFill>
        <p:spPr>
          <a:xfrm>
            <a:off x="531273" y="1991866"/>
            <a:ext cx="1466310" cy="1466310"/>
          </a:xfrm>
          <a:prstGeom prst="rect">
            <a:avLst/>
          </a:prstGeom>
        </p:spPr>
      </p:pic>
      <p:sp>
        <p:nvSpPr>
          <p:cNvPr id="407" name="“How’s the summer course planning going?”"/>
          <p:cNvSpPr/>
          <p:nvPr/>
        </p:nvSpPr>
        <p:spPr>
          <a:xfrm>
            <a:off x="2518931" y="2290382"/>
            <a:ext cx="6037761" cy="1167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“How’s the summer course planning going?”</a:t>
            </a:r>
          </a:p>
        </p:txBody>
      </p:sp>
      <p:pic>
        <p:nvPicPr>
          <p:cNvPr id="406" name="Image" descr="Photo of Joel"/>
          <p:cNvPicPr>
            <a:picLocks noChangeAspect="1"/>
          </p:cNvPicPr>
          <p:nvPr/>
        </p:nvPicPr>
        <p:blipFill>
          <a:blip r:embed="rId4"/>
          <a:stretch>
            <a:fillRect/>
          </a:stretch>
        </p:blipFill>
        <p:spPr>
          <a:xfrm>
            <a:off x="531273" y="3976439"/>
            <a:ext cx="1466310" cy="1616151"/>
          </a:xfrm>
          <a:prstGeom prst="rect">
            <a:avLst/>
          </a:prstGeom>
          <a:ln w="12700">
            <a:miter lim="400000"/>
          </a:ln>
        </p:spPr>
      </p:pic>
      <p:sp>
        <p:nvSpPr>
          <p:cNvPr id="405" name="“Good! I was just about to revise the lesson this week.”"/>
          <p:cNvSpPr/>
          <p:nvPr/>
        </p:nvSpPr>
        <p:spPr>
          <a:xfrm>
            <a:off x="2619416" y="4051360"/>
            <a:ext cx="4520406" cy="1727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“Good! I was just about to revise the lesson this week.”</a:t>
            </a:r>
          </a:p>
        </p:txBody>
      </p:sp>
    </p:spTree>
    <p:extLst>
      <p:ext uri="{BB962C8B-B14F-4D97-AF65-F5344CB8AC3E}">
        <p14:creationId xmlns:p14="http://schemas.microsoft.com/office/powerpoint/2010/main" val="13689844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D8D0CA-0F48-124E-9903-3B8498B42FAB}"/>
              </a:ext>
            </a:extLst>
          </p:cNvPr>
          <p:cNvSpPr>
            <a:spLocks noGrp="1"/>
          </p:cNvSpPr>
          <p:nvPr>
            <p:ph type="title"/>
          </p:nvPr>
        </p:nvSpPr>
        <p:spPr/>
        <p:txBody>
          <a:bodyPr/>
          <a:lstStyle/>
          <a:p>
            <a:r>
              <a:rPr lang="en-US" dirty="0"/>
              <a:t>Check in again</a:t>
            </a:r>
          </a:p>
        </p:txBody>
      </p:sp>
      <p:pic>
        <p:nvPicPr>
          <p:cNvPr id="7" name="Picture 6" descr="Photo of Amy Ko">
            <a:extLst>
              <a:ext uri="{FF2B5EF4-FFF2-40B4-BE49-F238E27FC236}">
                <a16:creationId xmlns:a16="http://schemas.microsoft.com/office/drawing/2014/main" id="{73875407-19D6-CB4B-B97D-C932193C567D}"/>
              </a:ext>
            </a:extLst>
          </p:cNvPr>
          <p:cNvPicPr>
            <a:picLocks noChangeAspect="1"/>
          </p:cNvPicPr>
          <p:nvPr/>
        </p:nvPicPr>
        <p:blipFill>
          <a:blip r:embed="rId3"/>
          <a:stretch>
            <a:fillRect/>
          </a:stretch>
        </p:blipFill>
        <p:spPr>
          <a:xfrm>
            <a:off x="531272" y="1991867"/>
            <a:ext cx="1466309" cy="1466309"/>
          </a:xfrm>
          <a:prstGeom prst="rect">
            <a:avLst/>
          </a:prstGeom>
        </p:spPr>
      </p:pic>
      <p:sp>
        <p:nvSpPr>
          <p:cNvPr id="415" name="“How did the lesson go?”"/>
          <p:cNvSpPr/>
          <p:nvPr/>
        </p:nvSpPr>
        <p:spPr>
          <a:xfrm>
            <a:off x="2518931" y="2290382"/>
            <a:ext cx="6037761" cy="1167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dirty="0">
                <a:ln>
                  <a:noFill/>
                </a:ln>
                <a:solidFill>
                  <a:srgbClr val="000000"/>
                </a:solidFill>
                <a:effectLst/>
                <a:uLnTx/>
                <a:uFillTx/>
                <a:latin typeface="Arial" panose="020B0604020202020204"/>
                <a:ea typeface="+mn-ea"/>
                <a:cs typeface="+mn-cs"/>
              </a:rPr>
              <a:t>“How did the lesson go?”</a:t>
            </a:r>
          </a:p>
        </p:txBody>
      </p:sp>
      <p:pic>
        <p:nvPicPr>
          <p:cNvPr id="414" name="Image" descr="Photo of Joel"/>
          <p:cNvPicPr>
            <a:picLocks noChangeAspect="1"/>
          </p:cNvPicPr>
          <p:nvPr/>
        </p:nvPicPr>
        <p:blipFill>
          <a:blip r:embed="rId4"/>
          <a:stretch>
            <a:fillRect/>
          </a:stretch>
        </p:blipFill>
        <p:spPr>
          <a:xfrm>
            <a:off x="531273" y="3976439"/>
            <a:ext cx="1466310" cy="1616151"/>
          </a:xfrm>
          <a:prstGeom prst="rect">
            <a:avLst/>
          </a:prstGeom>
          <a:ln w="12700">
            <a:miter lim="400000"/>
          </a:ln>
        </p:spPr>
      </p:pic>
      <p:sp>
        <p:nvSpPr>
          <p:cNvPr id="413" name="“It was much better than the last version; more engagement, especially with screen readers.”"/>
          <p:cNvSpPr/>
          <p:nvPr/>
        </p:nvSpPr>
        <p:spPr>
          <a:xfrm>
            <a:off x="2619415" y="4051360"/>
            <a:ext cx="5560217" cy="1727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defTabSz="514095">
              <a:spcBef>
                <a:spcPts val="800"/>
              </a:spcBef>
              <a:defRPr sz="4312">
                <a:solidFill>
                  <a:srgbClr val="000000"/>
                </a:solidFill>
              </a:defRPr>
            </a:lvl1pPr>
          </a:lstStyle>
          <a:p>
            <a:pPr marL="0" marR="0" lvl="0" indent="0" algn="l" defTabSz="514095" rtl="0" eaLnBrk="1" fontAlgn="auto" latinLnBrk="0" hangingPunct="1">
              <a:lnSpc>
                <a:spcPct val="100000"/>
              </a:lnSpc>
              <a:spcBef>
                <a:spcPts val="800"/>
              </a:spcBef>
              <a:spcAft>
                <a:spcPts val="0"/>
              </a:spcAft>
              <a:buClrTx/>
              <a:buSzTx/>
              <a:buFontTx/>
              <a:buNone/>
              <a:tabLst/>
              <a:defRPr/>
            </a:pPr>
            <a:r>
              <a:rPr kumimoji="0" sz="3032" b="0" i="0" u="none" strike="noStrike" kern="1200" cap="none" spc="0" normalizeH="0" baseline="0" noProof="0">
                <a:ln>
                  <a:noFill/>
                </a:ln>
                <a:solidFill>
                  <a:srgbClr val="000000"/>
                </a:solidFill>
                <a:effectLst/>
                <a:uLnTx/>
                <a:uFillTx/>
                <a:latin typeface="Arial" panose="020B0604020202020204"/>
                <a:ea typeface="+mn-ea"/>
                <a:cs typeface="+mn-cs"/>
              </a:rPr>
              <a:t>“It was much better than the last version; more engagement, especially with screen readers.”</a:t>
            </a:r>
          </a:p>
        </p:txBody>
      </p:sp>
    </p:spTree>
    <p:extLst>
      <p:ext uri="{BB962C8B-B14F-4D97-AF65-F5344CB8AC3E}">
        <p14:creationId xmlns:p14="http://schemas.microsoft.com/office/powerpoint/2010/main" val="205259611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6ACB9D-14E1-EB42-9858-400BC2B1C849}"/>
              </a:ext>
            </a:extLst>
          </p:cNvPr>
          <p:cNvSpPr>
            <a:spLocks noGrp="1"/>
          </p:cNvSpPr>
          <p:nvPr>
            <p:ph type="title"/>
          </p:nvPr>
        </p:nvSpPr>
        <p:spPr/>
        <p:txBody>
          <a:bodyPr/>
          <a:lstStyle/>
          <a:p>
            <a:r>
              <a:rPr lang="en-US" dirty="0"/>
              <a:t>Review</a:t>
            </a:r>
          </a:p>
        </p:txBody>
      </p:sp>
      <p:pic>
        <p:nvPicPr>
          <p:cNvPr id="10" name="Picture 9" descr="Photo of Amy">
            <a:extLst>
              <a:ext uri="{FF2B5EF4-FFF2-40B4-BE49-F238E27FC236}">
                <a16:creationId xmlns:a16="http://schemas.microsoft.com/office/drawing/2014/main" id="{960795D1-9D20-3642-A7D2-476902BC74D9}"/>
              </a:ext>
            </a:extLst>
          </p:cNvPr>
          <p:cNvPicPr>
            <a:picLocks noChangeAspect="1"/>
          </p:cNvPicPr>
          <p:nvPr/>
        </p:nvPicPr>
        <p:blipFill>
          <a:blip r:embed="rId3"/>
          <a:stretch>
            <a:fillRect/>
          </a:stretch>
        </p:blipFill>
        <p:spPr>
          <a:xfrm>
            <a:off x="531536" y="1649287"/>
            <a:ext cx="1223368" cy="1223368"/>
          </a:xfrm>
          <a:prstGeom prst="rect">
            <a:avLst/>
          </a:prstGeom>
        </p:spPr>
      </p:pic>
      <p:sp>
        <p:nvSpPr>
          <p:cNvPr id="421" name="“Have you guys seen Joel’s new accessibility lesson?”"/>
          <p:cNvSpPr/>
          <p:nvPr/>
        </p:nvSpPr>
        <p:spPr>
          <a:xfrm>
            <a:off x="2072447" y="1933194"/>
            <a:ext cx="6037761" cy="1167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“Have you guys seen Joel’s new accessibility lesson?”</a:t>
            </a:r>
          </a:p>
        </p:txBody>
      </p:sp>
      <p:pic>
        <p:nvPicPr>
          <p:cNvPr id="423" name="Image" descr="Photo of intsructor 1"/>
          <p:cNvPicPr>
            <a:picLocks noChangeAspect="1"/>
          </p:cNvPicPr>
          <p:nvPr/>
        </p:nvPicPr>
        <p:blipFill>
          <a:blip r:embed="rId4"/>
          <a:stretch>
            <a:fillRect/>
          </a:stretch>
        </p:blipFill>
        <p:spPr>
          <a:xfrm>
            <a:off x="531536" y="3441938"/>
            <a:ext cx="1223368" cy="1348384"/>
          </a:xfrm>
          <a:prstGeom prst="rect">
            <a:avLst/>
          </a:prstGeom>
          <a:ln w="12700">
            <a:miter lim="400000"/>
          </a:ln>
        </p:spPr>
      </p:pic>
      <p:pic>
        <p:nvPicPr>
          <p:cNvPr id="424" name="Image" descr="Photo of intsructor 2"/>
          <p:cNvPicPr>
            <a:picLocks noChangeAspect="1"/>
          </p:cNvPicPr>
          <p:nvPr/>
        </p:nvPicPr>
        <p:blipFill>
          <a:blip r:embed="rId5"/>
          <a:stretch>
            <a:fillRect/>
          </a:stretch>
        </p:blipFill>
        <p:spPr>
          <a:xfrm>
            <a:off x="1968676" y="3441938"/>
            <a:ext cx="1223368" cy="1348384"/>
          </a:xfrm>
          <a:prstGeom prst="rect">
            <a:avLst/>
          </a:prstGeom>
          <a:ln w="12700">
            <a:miter lim="400000"/>
          </a:ln>
        </p:spPr>
      </p:pic>
      <p:sp>
        <p:nvSpPr>
          <p:cNvPr id="426" name="“No. How’d it go Joel? Can I use it?”"/>
          <p:cNvSpPr/>
          <p:nvPr/>
        </p:nvSpPr>
        <p:spPr>
          <a:xfrm>
            <a:off x="3569022" y="3515579"/>
            <a:ext cx="3937579" cy="1431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“No. How’d it go Joel? Can I use it?”</a:t>
            </a:r>
          </a:p>
        </p:txBody>
      </p:sp>
      <p:pic>
        <p:nvPicPr>
          <p:cNvPr id="425" name="Image" descr="Photo of Instructor 3 (Joel)"/>
          <p:cNvPicPr>
            <a:picLocks noChangeAspect="1"/>
          </p:cNvPicPr>
          <p:nvPr/>
        </p:nvPicPr>
        <p:blipFill>
          <a:blip r:embed="rId6"/>
          <a:stretch>
            <a:fillRect/>
          </a:stretch>
        </p:blipFill>
        <p:spPr>
          <a:xfrm>
            <a:off x="1968676" y="4983112"/>
            <a:ext cx="1223368" cy="1348384"/>
          </a:xfrm>
          <a:prstGeom prst="rect">
            <a:avLst/>
          </a:prstGeom>
          <a:ln w="12700">
            <a:miter lim="400000"/>
          </a:ln>
        </p:spPr>
      </p:pic>
      <p:sp>
        <p:nvSpPr>
          <p:cNvPr id="427" name="“Sure, here’s the link.”"/>
          <p:cNvSpPr/>
          <p:nvPr/>
        </p:nvSpPr>
        <p:spPr>
          <a:xfrm>
            <a:off x="3569022" y="5272223"/>
            <a:ext cx="4480654" cy="1100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“Sure, here’s the link.”</a:t>
            </a:r>
          </a:p>
        </p:txBody>
      </p:sp>
    </p:spTree>
    <p:extLst>
      <p:ext uri="{BB962C8B-B14F-4D97-AF65-F5344CB8AC3E}">
        <p14:creationId xmlns:p14="http://schemas.microsoft.com/office/powerpoint/2010/main" val="259769454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CCEF11-3DA2-254C-9F33-53204712B436}"/>
              </a:ext>
            </a:extLst>
          </p:cNvPr>
          <p:cNvSpPr>
            <a:spLocks noGrp="1"/>
          </p:cNvSpPr>
          <p:nvPr>
            <p:ph type="title"/>
          </p:nvPr>
        </p:nvSpPr>
        <p:spPr>
          <a:xfrm>
            <a:off x="685446" y="158662"/>
            <a:ext cx="7358063" cy="1676624"/>
          </a:xfrm>
        </p:spPr>
        <p:txBody>
          <a:bodyPr>
            <a:normAutofit/>
          </a:bodyPr>
          <a:lstStyle/>
          <a:p>
            <a:pPr algn="l"/>
            <a:r>
              <a:rPr lang="en-US" sz="3400" dirty="0">
                <a:solidFill>
                  <a:srgbClr val="002060"/>
                </a:solidFill>
              </a:rPr>
              <a:t>280 web developers per year now know accessibility basics.</a:t>
            </a:r>
          </a:p>
        </p:txBody>
      </p:sp>
      <p:grpSp>
        <p:nvGrpSpPr>
          <p:cNvPr id="10" name="Group 9" descr="Group of 280 dots, representing students in a classroom.">
            <a:extLst>
              <a:ext uri="{FF2B5EF4-FFF2-40B4-BE49-F238E27FC236}">
                <a16:creationId xmlns:a16="http://schemas.microsoft.com/office/drawing/2014/main" id="{6ACD0740-EA5E-BC40-9A2E-3C0000AF5862}"/>
              </a:ext>
            </a:extLst>
          </p:cNvPr>
          <p:cNvGrpSpPr/>
          <p:nvPr/>
        </p:nvGrpSpPr>
        <p:grpSpPr>
          <a:xfrm>
            <a:off x="353244" y="2140079"/>
            <a:ext cx="8502391" cy="3535607"/>
            <a:chOff x="353244" y="1907002"/>
            <a:chExt cx="8502391" cy="3535607"/>
          </a:xfrm>
        </p:grpSpPr>
        <p:grpSp>
          <p:nvGrpSpPr>
            <p:cNvPr id="2" name="Group 1" descr="Group of 40 dots, representing students in a class">
              <a:extLst>
                <a:ext uri="{FF2B5EF4-FFF2-40B4-BE49-F238E27FC236}">
                  <a16:creationId xmlns:a16="http://schemas.microsoft.com/office/drawing/2014/main" id="{9D8199F9-C451-C345-8D6C-04C317C0D701}"/>
                </a:ext>
              </a:extLst>
            </p:cNvPr>
            <p:cNvGrpSpPr/>
            <p:nvPr/>
          </p:nvGrpSpPr>
          <p:grpSpPr>
            <a:xfrm>
              <a:off x="353244" y="1932424"/>
              <a:ext cx="2719445" cy="1054945"/>
              <a:chOff x="586321" y="1932424"/>
              <a:chExt cx="2719445" cy="1054945"/>
            </a:xfrm>
          </p:grpSpPr>
          <p:sp>
            <p:nvSpPr>
              <p:cNvPr id="432" name="Oval"/>
              <p:cNvSpPr/>
              <p:nvPr/>
            </p:nvSpPr>
            <p:spPr>
              <a:xfrm>
                <a:off x="586321"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3" name="Oval"/>
              <p:cNvSpPr/>
              <p:nvPr/>
            </p:nvSpPr>
            <p:spPr>
              <a:xfrm>
                <a:off x="87007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4" name="Oval"/>
              <p:cNvSpPr/>
              <p:nvPr/>
            </p:nvSpPr>
            <p:spPr>
              <a:xfrm>
                <a:off x="113796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5" name="Oval"/>
              <p:cNvSpPr/>
              <p:nvPr/>
            </p:nvSpPr>
            <p:spPr>
              <a:xfrm>
                <a:off x="1405860"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6" name="Oval"/>
              <p:cNvSpPr/>
              <p:nvPr/>
            </p:nvSpPr>
            <p:spPr>
              <a:xfrm>
                <a:off x="1689619"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7" name="Oval"/>
              <p:cNvSpPr/>
              <p:nvPr/>
            </p:nvSpPr>
            <p:spPr>
              <a:xfrm>
                <a:off x="1973377"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8" name="Oval"/>
              <p:cNvSpPr/>
              <p:nvPr/>
            </p:nvSpPr>
            <p:spPr>
              <a:xfrm>
                <a:off x="225713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9" name="Oval"/>
              <p:cNvSpPr/>
              <p:nvPr/>
            </p:nvSpPr>
            <p:spPr>
              <a:xfrm>
                <a:off x="252502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0" name="Oval"/>
              <p:cNvSpPr/>
              <p:nvPr/>
            </p:nvSpPr>
            <p:spPr>
              <a:xfrm>
                <a:off x="279291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1" name="Oval"/>
              <p:cNvSpPr/>
              <p:nvPr/>
            </p:nvSpPr>
            <p:spPr>
              <a:xfrm>
                <a:off x="307667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2" name="Oval"/>
              <p:cNvSpPr/>
              <p:nvPr/>
            </p:nvSpPr>
            <p:spPr>
              <a:xfrm>
                <a:off x="586321"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3" name="Oval"/>
              <p:cNvSpPr/>
              <p:nvPr/>
            </p:nvSpPr>
            <p:spPr>
              <a:xfrm>
                <a:off x="87007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4" name="Oval" descr="Image of dots, together totaling 280"/>
              <p:cNvSpPr/>
              <p:nvPr/>
            </p:nvSpPr>
            <p:spPr>
              <a:xfrm>
                <a:off x="113796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5" name="Oval"/>
              <p:cNvSpPr/>
              <p:nvPr/>
            </p:nvSpPr>
            <p:spPr>
              <a:xfrm>
                <a:off x="1405860"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6" name="Oval"/>
              <p:cNvSpPr/>
              <p:nvPr/>
            </p:nvSpPr>
            <p:spPr>
              <a:xfrm>
                <a:off x="1689619"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7" name="Oval" descr="Image of dots, together totaling 280"/>
              <p:cNvSpPr/>
              <p:nvPr/>
            </p:nvSpPr>
            <p:spPr>
              <a:xfrm>
                <a:off x="1973377"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8" name="Oval"/>
              <p:cNvSpPr/>
              <p:nvPr/>
            </p:nvSpPr>
            <p:spPr>
              <a:xfrm>
                <a:off x="225713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9" name="Oval"/>
              <p:cNvSpPr/>
              <p:nvPr/>
            </p:nvSpPr>
            <p:spPr>
              <a:xfrm>
                <a:off x="252502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0" name="Oval"/>
              <p:cNvSpPr/>
              <p:nvPr/>
            </p:nvSpPr>
            <p:spPr>
              <a:xfrm>
                <a:off x="279291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1" name="Oval"/>
              <p:cNvSpPr/>
              <p:nvPr/>
            </p:nvSpPr>
            <p:spPr>
              <a:xfrm>
                <a:off x="307667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2" name="Oval"/>
              <p:cNvSpPr/>
              <p:nvPr/>
            </p:nvSpPr>
            <p:spPr>
              <a:xfrm>
                <a:off x="586321"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3" name="Oval"/>
              <p:cNvSpPr/>
              <p:nvPr/>
            </p:nvSpPr>
            <p:spPr>
              <a:xfrm>
                <a:off x="87007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4" name="Oval"/>
              <p:cNvSpPr/>
              <p:nvPr/>
            </p:nvSpPr>
            <p:spPr>
              <a:xfrm>
                <a:off x="113796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5" name="Oval"/>
              <p:cNvSpPr/>
              <p:nvPr/>
            </p:nvSpPr>
            <p:spPr>
              <a:xfrm>
                <a:off x="1405860"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6" name="Oval"/>
              <p:cNvSpPr/>
              <p:nvPr/>
            </p:nvSpPr>
            <p:spPr>
              <a:xfrm>
                <a:off x="1689619"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7" name="Oval"/>
              <p:cNvSpPr/>
              <p:nvPr/>
            </p:nvSpPr>
            <p:spPr>
              <a:xfrm>
                <a:off x="1973377"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8" name="Oval"/>
              <p:cNvSpPr/>
              <p:nvPr/>
            </p:nvSpPr>
            <p:spPr>
              <a:xfrm>
                <a:off x="225713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9" name="Oval"/>
              <p:cNvSpPr/>
              <p:nvPr/>
            </p:nvSpPr>
            <p:spPr>
              <a:xfrm>
                <a:off x="252502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0" name="Oval"/>
              <p:cNvSpPr/>
              <p:nvPr/>
            </p:nvSpPr>
            <p:spPr>
              <a:xfrm>
                <a:off x="279291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1" name="Oval"/>
              <p:cNvSpPr/>
              <p:nvPr/>
            </p:nvSpPr>
            <p:spPr>
              <a:xfrm>
                <a:off x="307667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2" name="Oval"/>
              <p:cNvSpPr/>
              <p:nvPr/>
            </p:nvSpPr>
            <p:spPr>
              <a:xfrm>
                <a:off x="586321"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3" name="Oval"/>
              <p:cNvSpPr/>
              <p:nvPr/>
            </p:nvSpPr>
            <p:spPr>
              <a:xfrm>
                <a:off x="87007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4" name="Oval"/>
              <p:cNvSpPr/>
              <p:nvPr/>
            </p:nvSpPr>
            <p:spPr>
              <a:xfrm>
                <a:off x="113796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5" name="Oval"/>
              <p:cNvSpPr/>
              <p:nvPr/>
            </p:nvSpPr>
            <p:spPr>
              <a:xfrm>
                <a:off x="1405860"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6" name="Oval"/>
              <p:cNvSpPr/>
              <p:nvPr/>
            </p:nvSpPr>
            <p:spPr>
              <a:xfrm>
                <a:off x="1689619"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7" name="Oval"/>
              <p:cNvSpPr/>
              <p:nvPr/>
            </p:nvSpPr>
            <p:spPr>
              <a:xfrm>
                <a:off x="1973377"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8" name="Oval"/>
              <p:cNvSpPr/>
              <p:nvPr/>
            </p:nvSpPr>
            <p:spPr>
              <a:xfrm>
                <a:off x="225713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9" name="Oval"/>
              <p:cNvSpPr/>
              <p:nvPr/>
            </p:nvSpPr>
            <p:spPr>
              <a:xfrm>
                <a:off x="252502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0" name="Oval"/>
              <p:cNvSpPr/>
              <p:nvPr/>
            </p:nvSpPr>
            <p:spPr>
              <a:xfrm>
                <a:off x="279291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1" name="Oval"/>
              <p:cNvSpPr/>
              <p:nvPr/>
            </p:nvSpPr>
            <p:spPr>
              <a:xfrm>
                <a:off x="307667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 name="Group 3" descr="Another group of 40 dots">
              <a:extLst>
                <a:ext uri="{FF2B5EF4-FFF2-40B4-BE49-F238E27FC236}">
                  <a16:creationId xmlns:a16="http://schemas.microsoft.com/office/drawing/2014/main" id="{AE8ED16C-EE29-E049-A172-D690B7AE3D7A}"/>
                </a:ext>
              </a:extLst>
            </p:cNvPr>
            <p:cNvGrpSpPr/>
            <p:nvPr/>
          </p:nvGrpSpPr>
          <p:grpSpPr>
            <a:xfrm>
              <a:off x="369717" y="3200160"/>
              <a:ext cx="2719444" cy="1054944"/>
              <a:chOff x="584870" y="3271878"/>
              <a:chExt cx="2719444" cy="1054944"/>
            </a:xfrm>
          </p:grpSpPr>
          <p:sp>
            <p:nvSpPr>
              <p:cNvPr id="472" name="Oval"/>
              <p:cNvSpPr/>
              <p:nvPr/>
            </p:nvSpPr>
            <p:spPr>
              <a:xfrm>
                <a:off x="584870"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3" name="Oval"/>
              <p:cNvSpPr/>
              <p:nvPr/>
            </p:nvSpPr>
            <p:spPr>
              <a:xfrm>
                <a:off x="868628"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4" name="Oval"/>
              <p:cNvSpPr/>
              <p:nvPr/>
            </p:nvSpPr>
            <p:spPr>
              <a:xfrm>
                <a:off x="1136518"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5" name="Oval"/>
              <p:cNvSpPr/>
              <p:nvPr/>
            </p:nvSpPr>
            <p:spPr>
              <a:xfrm>
                <a:off x="1404409"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6" name="Oval"/>
              <p:cNvSpPr/>
              <p:nvPr/>
            </p:nvSpPr>
            <p:spPr>
              <a:xfrm>
                <a:off x="1688167"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7" name="Oval"/>
              <p:cNvSpPr/>
              <p:nvPr/>
            </p:nvSpPr>
            <p:spPr>
              <a:xfrm>
                <a:off x="1971925"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8" name="Oval"/>
              <p:cNvSpPr/>
              <p:nvPr/>
            </p:nvSpPr>
            <p:spPr>
              <a:xfrm>
                <a:off x="2255683"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9" name="Oval"/>
              <p:cNvSpPr/>
              <p:nvPr/>
            </p:nvSpPr>
            <p:spPr>
              <a:xfrm>
                <a:off x="2523573"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0" name="Oval"/>
              <p:cNvSpPr/>
              <p:nvPr/>
            </p:nvSpPr>
            <p:spPr>
              <a:xfrm>
                <a:off x="2791464"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1" name="Oval"/>
              <p:cNvSpPr/>
              <p:nvPr/>
            </p:nvSpPr>
            <p:spPr>
              <a:xfrm>
                <a:off x="3075222"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2" name="Oval"/>
              <p:cNvSpPr/>
              <p:nvPr/>
            </p:nvSpPr>
            <p:spPr>
              <a:xfrm>
                <a:off x="584870"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3" name="Oval"/>
              <p:cNvSpPr/>
              <p:nvPr/>
            </p:nvSpPr>
            <p:spPr>
              <a:xfrm>
                <a:off x="868628"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4" name="Oval"/>
              <p:cNvSpPr/>
              <p:nvPr/>
            </p:nvSpPr>
            <p:spPr>
              <a:xfrm>
                <a:off x="1136518"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5" name="Oval"/>
              <p:cNvSpPr/>
              <p:nvPr/>
            </p:nvSpPr>
            <p:spPr>
              <a:xfrm>
                <a:off x="1404409"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6" name="Oval"/>
              <p:cNvSpPr/>
              <p:nvPr/>
            </p:nvSpPr>
            <p:spPr>
              <a:xfrm>
                <a:off x="1688167"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7" name="Oval"/>
              <p:cNvSpPr/>
              <p:nvPr/>
            </p:nvSpPr>
            <p:spPr>
              <a:xfrm>
                <a:off x="1971925"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8" name="Oval"/>
              <p:cNvSpPr/>
              <p:nvPr/>
            </p:nvSpPr>
            <p:spPr>
              <a:xfrm>
                <a:off x="2255683"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9" name="Oval"/>
              <p:cNvSpPr/>
              <p:nvPr/>
            </p:nvSpPr>
            <p:spPr>
              <a:xfrm>
                <a:off x="2523573"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0" name="Oval"/>
              <p:cNvSpPr/>
              <p:nvPr/>
            </p:nvSpPr>
            <p:spPr>
              <a:xfrm>
                <a:off x="2791464"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1" name="Oval"/>
              <p:cNvSpPr/>
              <p:nvPr/>
            </p:nvSpPr>
            <p:spPr>
              <a:xfrm>
                <a:off x="3075222"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2" name="Oval"/>
              <p:cNvSpPr/>
              <p:nvPr/>
            </p:nvSpPr>
            <p:spPr>
              <a:xfrm>
                <a:off x="584870"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3" name="Oval"/>
              <p:cNvSpPr/>
              <p:nvPr/>
            </p:nvSpPr>
            <p:spPr>
              <a:xfrm>
                <a:off x="868628"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4" name="Oval"/>
              <p:cNvSpPr/>
              <p:nvPr/>
            </p:nvSpPr>
            <p:spPr>
              <a:xfrm>
                <a:off x="1136518"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5" name="Oval"/>
              <p:cNvSpPr/>
              <p:nvPr/>
            </p:nvSpPr>
            <p:spPr>
              <a:xfrm>
                <a:off x="1404409"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6" name="Oval"/>
              <p:cNvSpPr/>
              <p:nvPr/>
            </p:nvSpPr>
            <p:spPr>
              <a:xfrm>
                <a:off x="1688167"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7" name="Oval" descr="Image of dots, together totaling 280"/>
              <p:cNvSpPr/>
              <p:nvPr/>
            </p:nvSpPr>
            <p:spPr>
              <a:xfrm>
                <a:off x="1971925"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8" name="Oval"/>
              <p:cNvSpPr/>
              <p:nvPr/>
            </p:nvSpPr>
            <p:spPr>
              <a:xfrm>
                <a:off x="2255683"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9" name="Oval"/>
              <p:cNvSpPr/>
              <p:nvPr/>
            </p:nvSpPr>
            <p:spPr>
              <a:xfrm>
                <a:off x="2523573"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0" name="Oval"/>
              <p:cNvSpPr/>
              <p:nvPr/>
            </p:nvSpPr>
            <p:spPr>
              <a:xfrm>
                <a:off x="2791464"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1" name="Oval"/>
              <p:cNvSpPr/>
              <p:nvPr/>
            </p:nvSpPr>
            <p:spPr>
              <a:xfrm>
                <a:off x="3075222"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2" name="Oval"/>
              <p:cNvSpPr/>
              <p:nvPr/>
            </p:nvSpPr>
            <p:spPr>
              <a:xfrm>
                <a:off x="584870"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3" name="Oval"/>
              <p:cNvSpPr/>
              <p:nvPr/>
            </p:nvSpPr>
            <p:spPr>
              <a:xfrm>
                <a:off x="868628"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4" name="Oval"/>
              <p:cNvSpPr/>
              <p:nvPr/>
            </p:nvSpPr>
            <p:spPr>
              <a:xfrm>
                <a:off x="1136518"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5" name="Oval"/>
              <p:cNvSpPr/>
              <p:nvPr/>
            </p:nvSpPr>
            <p:spPr>
              <a:xfrm>
                <a:off x="1404409"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6" name="Oval"/>
              <p:cNvSpPr/>
              <p:nvPr/>
            </p:nvSpPr>
            <p:spPr>
              <a:xfrm>
                <a:off x="1688167"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7" name="Oval"/>
              <p:cNvSpPr/>
              <p:nvPr/>
            </p:nvSpPr>
            <p:spPr>
              <a:xfrm>
                <a:off x="1971925"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8" name="Oval"/>
              <p:cNvSpPr/>
              <p:nvPr/>
            </p:nvSpPr>
            <p:spPr>
              <a:xfrm>
                <a:off x="2255683"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9" name="Oval"/>
              <p:cNvSpPr/>
              <p:nvPr/>
            </p:nvSpPr>
            <p:spPr>
              <a:xfrm>
                <a:off x="2523573"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0" name="Oval"/>
              <p:cNvSpPr/>
              <p:nvPr/>
            </p:nvSpPr>
            <p:spPr>
              <a:xfrm>
                <a:off x="2791464"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1" name="Oval"/>
              <p:cNvSpPr/>
              <p:nvPr/>
            </p:nvSpPr>
            <p:spPr>
              <a:xfrm>
                <a:off x="3075222"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 name="Group 2" descr="Another group of 40 dots">
              <a:extLst>
                <a:ext uri="{FF2B5EF4-FFF2-40B4-BE49-F238E27FC236}">
                  <a16:creationId xmlns:a16="http://schemas.microsoft.com/office/drawing/2014/main" id="{E7A10394-4E42-8445-8C05-46CA0420C3A4}"/>
                </a:ext>
              </a:extLst>
            </p:cNvPr>
            <p:cNvGrpSpPr/>
            <p:nvPr/>
          </p:nvGrpSpPr>
          <p:grpSpPr>
            <a:xfrm>
              <a:off x="3231823" y="1935007"/>
              <a:ext cx="2719446" cy="1054945"/>
              <a:chOff x="3644190" y="1935007"/>
              <a:chExt cx="2719446" cy="1054945"/>
            </a:xfrm>
          </p:grpSpPr>
          <p:sp>
            <p:nvSpPr>
              <p:cNvPr id="512" name="Oval"/>
              <p:cNvSpPr/>
              <p:nvPr/>
            </p:nvSpPr>
            <p:spPr>
              <a:xfrm>
                <a:off x="3644190"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3" name="Oval"/>
              <p:cNvSpPr/>
              <p:nvPr/>
            </p:nvSpPr>
            <p:spPr>
              <a:xfrm>
                <a:off x="3927948"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4" name="Oval"/>
              <p:cNvSpPr/>
              <p:nvPr/>
            </p:nvSpPr>
            <p:spPr>
              <a:xfrm>
                <a:off x="4195839"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5" name="Oval"/>
              <p:cNvSpPr/>
              <p:nvPr/>
            </p:nvSpPr>
            <p:spPr>
              <a:xfrm>
                <a:off x="4463729"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6" name="Oval"/>
              <p:cNvSpPr/>
              <p:nvPr/>
            </p:nvSpPr>
            <p:spPr>
              <a:xfrm>
                <a:off x="4747489" y="19350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7" name="Oval"/>
              <p:cNvSpPr/>
              <p:nvPr/>
            </p:nvSpPr>
            <p:spPr>
              <a:xfrm>
                <a:off x="5031247" y="19350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8" name="Oval"/>
              <p:cNvSpPr/>
              <p:nvPr/>
            </p:nvSpPr>
            <p:spPr>
              <a:xfrm>
                <a:off x="5315004"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9" name="Oval"/>
              <p:cNvSpPr/>
              <p:nvPr/>
            </p:nvSpPr>
            <p:spPr>
              <a:xfrm>
                <a:off x="5582894"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0" name="Oval"/>
              <p:cNvSpPr/>
              <p:nvPr/>
            </p:nvSpPr>
            <p:spPr>
              <a:xfrm>
                <a:off x="5850785"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1" name="Oval"/>
              <p:cNvSpPr/>
              <p:nvPr/>
            </p:nvSpPr>
            <p:spPr>
              <a:xfrm>
                <a:off x="6134544"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2" name="Oval"/>
              <p:cNvSpPr/>
              <p:nvPr/>
            </p:nvSpPr>
            <p:spPr>
              <a:xfrm>
                <a:off x="3644190"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3" name="Oval"/>
              <p:cNvSpPr/>
              <p:nvPr/>
            </p:nvSpPr>
            <p:spPr>
              <a:xfrm>
                <a:off x="3927948"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4" name="Oval"/>
              <p:cNvSpPr/>
              <p:nvPr/>
            </p:nvSpPr>
            <p:spPr>
              <a:xfrm>
                <a:off x="4195839"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5" name="Oval"/>
              <p:cNvSpPr/>
              <p:nvPr/>
            </p:nvSpPr>
            <p:spPr>
              <a:xfrm>
                <a:off x="4463729"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6" name="Oval"/>
              <p:cNvSpPr/>
              <p:nvPr/>
            </p:nvSpPr>
            <p:spPr>
              <a:xfrm>
                <a:off x="4747489" y="220289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7" name="Oval"/>
              <p:cNvSpPr/>
              <p:nvPr/>
            </p:nvSpPr>
            <p:spPr>
              <a:xfrm>
                <a:off x="5031247" y="220289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8" name="Oval"/>
              <p:cNvSpPr/>
              <p:nvPr/>
            </p:nvSpPr>
            <p:spPr>
              <a:xfrm>
                <a:off x="5315004"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9" name="Oval"/>
              <p:cNvSpPr/>
              <p:nvPr/>
            </p:nvSpPr>
            <p:spPr>
              <a:xfrm>
                <a:off x="5582894"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0" name="Oval"/>
              <p:cNvSpPr/>
              <p:nvPr/>
            </p:nvSpPr>
            <p:spPr>
              <a:xfrm>
                <a:off x="5850785"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1" name="Oval"/>
              <p:cNvSpPr/>
              <p:nvPr/>
            </p:nvSpPr>
            <p:spPr>
              <a:xfrm>
                <a:off x="6134544"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2" name="Oval"/>
              <p:cNvSpPr/>
              <p:nvPr/>
            </p:nvSpPr>
            <p:spPr>
              <a:xfrm>
                <a:off x="3644190"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3" name="Oval"/>
              <p:cNvSpPr/>
              <p:nvPr/>
            </p:nvSpPr>
            <p:spPr>
              <a:xfrm>
                <a:off x="3927948"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4" name="Oval"/>
              <p:cNvSpPr/>
              <p:nvPr/>
            </p:nvSpPr>
            <p:spPr>
              <a:xfrm>
                <a:off x="4195839"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5" name="Oval"/>
              <p:cNvSpPr/>
              <p:nvPr/>
            </p:nvSpPr>
            <p:spPr>
              <a:xfrm>
                <a:off x="4463729"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6" name="Oval"/>
              <p:cNvSpPr/>
              <p:nvPr/>
            </p:nvSpPr>
            <p:spPr>
              <a:xfrm>
                <a:off x="4747489" y="247078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7" name="Oval"/>
              <p:cNvSpPr/>
              <p:nvPr/>
            </p:nvSpPr>
            <p:spPr>
              <a:xfrm>
                <a:off x="5031247" y="247078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8" name="Oval"/>
              <p:cNvSpPr/>
              <p:nvPr/>
            </p:nvSpPr>
            <p:spPr>
              <a:xfrm>
                <a:off x="5315004"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9" name="Oval" descr="Image of dots, together totaling 280"/>
              <p:cNvSpPr/>
              <p:nvPr/>
            </p:nvSpPr>
            <p:spPr>
              <a:xfrm>
                <a:off x="5582894"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0" name="Oval"/>
              <p:cNvSpPr/>
              <p:nvPr/>
            </p:nvSpPr>
            <p:spPr>
              <a:xfrm>
                <a:off x="5850785"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1" name="Oval"/>
              <p:cNvSpPr/>
              <p:nvPr/>
            </p:nvSpPr>
            <p:spPr>
              <a:xfrm>
                <a:off x="6134544"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2" name="Oval"/>
              <p:cNvSpPr/>
              <p:nvPr/>
            </p:nvSpPr>
            <p:spPr>
              <a:xfrm>
                <a:off x="3644190"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3" name="Oval"/>
              <p:cNvSpPr/>
              <p:nvPr/>
            </p:nvSpPr>
            <p:spPr>
              <a:xfrm>
                <a:off x="3927948"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4" name="Oval"/>
              <p:cNvSpPr/>
              <p:nvPr/>
            </p:nvSpPr>
            <p:spPr>
              <a:xfrm>
                <a:off x="4195839"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5" name="Oval"/>
              <p:cNvSpPr/>
              <p:nvPr/>
            </p:nvSpPr>
            <p:spPr>
              <a:xfrm>
                <a:off x="4463729"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6" name="Oval"/>
              <p:cNvSpPr/>
              <p:nvPr/>
            </p:nvSpPr>
            <p:spPr>
              <a:xfrm>
                <a:off x="4747489" y="273867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7" name="Oval"/>
              <p:cNvSpPr/>
              <p:nvPr/>
            </p:nvSpPr>
            <p:spPr>
              <a:xfrm>
                <a:off x="5031247" y="273867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8" name="Oval"/>
              <p:cNvSpPr/>
              <p:nvPr/>
            </p:nvSpPr>
            <p:spPr>
              <a:xfrm>
                <a:off x="5315004"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9" name="Oval"/>
              <p:cNvSpPr/>
              <p:nvPr/>
            </p:nvSpPr>
            <p:spPr>
              <a:xfrm>
                <a:off x="5582894"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0" name="Oval"/>
              <p:cNvSpPr/>
              <p:nvPr/>
            </p:nvSpPr>
            <p:spPr>
              <a:xfrm>
                <a:off x="5850785"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1" name="Oval"/>
              <p:cNvSpPr/>
              <p:nvPr/>
            </p:nvSpPr>
            <p:spPr>
              <a:xfrm>
                <a:off x="6134544"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 name="Group 4" descr="Another group of 40 dots">
              <a:extLst>
                <a:ext uri="{FF2B5EF4-FFF2-40B4-BE49-F238E27FC236}">
                  <a16:creationId xmlns:a16="http://schemas.microsoft.com/office/drawing/2014/main" id="{B2B898F4-73E1-4048-AFF1-CEDA9426EEE5}"/>
                </a:ext>
              </a:extLst>
            </p:cNvPr>
            <p:cNvGrpSpPr/>
            <p:nvPr/>
          </p:nvGrpSpPr>
          <p:grpSpPr>
            <a:xfrm>
              <a:off x="3212277" y="3184813"/>
              <a:ext cx="2719445" cy="1054945"/>
              <a:chOff x="3626871" y="3274460"/>
              <a:chExt cx="2719445" cy="1054945"/>
            </a:xfrm>
          </p:grpSpPr>
          <p:sp>
            <p:nvSpPr>
              <p:cNvPr id="552" name="Oval"/>
              <p:cNvSpPr/>
              <p:nvPr/>
            </p:nvSpPr>
            <p:spPr>
              <a:xfrm>
                <a:off x="3626871"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3" name="Oval"/>
              <p:cNvSpPr/>
              <p:nvPr/>
            </p:nvSpPr>
            <p:spPr>
              <a:xfrm>
                <a:off x="3910629"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4" name="Oval"/>
              <p:cNvSpPr/>
              <p:nvPr/>
            </p:nvSpPr>
            <p:spPr>
              <a:xfrm>
                <a:off x="4178519"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5" name="Oval"/>
              <p:cNvSpPr/>
              <p:nvPr/>
            </p:nvSpPr>
            <p:spPr>
              <a:xfrm>
                <a:off x="4446410"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6" name="Oval"/>
              <p:cNvSpPr/>
              <p:nvPr/>
            </p:nvSpPr>
            <p:spPr>
              <a:xfrm>
                <a:off x="4730169"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7" name="Oval"/>
              <p:cNvSpPr/>
              <p:nvPr/>
            </p:nvSpPr>
            <p:spPr>
              <a:xfrm>
                <a:off x="5013927"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8" name="Oval"/>
              <p:cNvSpPr/>
              <p:nvPr/>
            </p:nvSpPr>
            <p:spPr>
              <a:xfrm>
                <a:off x="5297685"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9" name="Oval"/>
              <p:cNvSpPr/>
              <p:nvPr/>
            </p:nvSpPr>
            <p:spPr>
              <a:xfrm>
                <a:off x="5565576"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0" name="Oval"/>
              <p:cNvSpPr/>
              <p:nvPr/>
            </p:nvSpPr>
            <p:spPr>
              <a:xfrm>
                <a:off x="5833467"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1" name="Oval"/>
              <p:cNvSpPr/>
              <p:nvPr/>
            </p:nvSpPr>
            <p:spPr>
              <a:xfrm>
                <a:off x="6117224"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2" name="Oval"/>
              <p:cNvSpPr/>
              <p:nvPr/>
            </p:nvSpPr>
            <p:spPr>
              <a:xfrm>
                <a:off x="3626871"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3" name="Oval"/>
              <p:cNvSpPr/>
              <p:nvPr/>
            </p:nvSpPr>
            <p:spPr>
              <a:xfrm>
                <a:off x="3910629"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4" name="Oval"/>
              <p:cNvSpPr/>
              <p:nvPr/>
            </p:nvSpPr>
            <p:spPr>
              <a:xfrm>
                <a:off x="4178519"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5" name="Oval"/>
              <p:cNvSpPr/>
              <p:nvPr/>
            </p:nvSpPr>
            <p:spPr>
              <a:xfrm>
                <a:off x="4446410"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6" name="Oval"/>
              <p:cNvSpPr/>
              <p:nvPr/>
            </p:nvSpPr>
            <p:spPr>
              <a:xfrm>
                <a:off x="4730169"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7" name="Oval"/>
              <p:cNvSpPr/>
              <p:nvPr/>
            </p:nvSpPr>
            <p:spPr>
              <a:xfrm>
                <a:off x="5013927"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8" name="Oval"/>
              <p:cNvSpPr/>
              <p:nvPr/>
            </p:nvSpPr>
            <p:spPr>
              <a:xfrm>
                <a:off x="5297685"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9" name="Oval"/>
              <p:cNvSpPr/>
              <p:nvPr/>
            </p:nvSpPr>
            <p:spPr>
              <a:xfrm>
                <a:off x="5565576"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0" name="Oval"/>
              <p:cNvSpPr/>
              <p:nvPr/>
            </p:nvSpPr>
            <p:spPr>
              <a:xfrm>
                <a:off x="5833467"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1" name="Oval"/>
              <p:cNvSpPr/>
              <p:nvPr/>
            </p:nvSpPr>
            <p:spPr>
              <a:xfrm>
                <a:off x="6117224"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2" name="Oval"/>
              <p:cNvSpPr/>
              <p:nvPr/>
            </p:nvSpPr>
            <p:spPr>
              <a:xfrm>
                <a:off x="3626871"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3" name="Oval"/>
              <p:cNvSpPr/>
              <p:nvPr/>
            </p:nvSpPr>
            <p:spPr>
              <a:xfrm>
                <a:off x="3910629"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4" name="Oval"/>
              <p:cNvSpPr/>
              <p:nvPr/>
            </p:nvSpPr>
            <p:spPr>
              <a:xfrm>
                <a:off x="4178519"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5" name="Oval"/>
              <p:cNvSpPr/>
              <p:nvPr/>
            </p:nvSpPr>
            <p:spPr>
              <a:xfrm>
                <a:off x="4446410"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6" name="Oval"/>
              <p:cNvSpPr/>
              <p:nvPr/>
            </p:nvSpPr>
            <p:spPr>
              <a:xfrm>
                <a:off x="4730169"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7" name="Oval"/>
              <p:cNvSpPr/>
              <p:nvPr/>
            </p:nvSpPr>
            <p:spPr>
              <a:xfrm>
                <a:off x="5013927"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8" name="Oval"/>
              <p:cNvSpPr/>
              <p:nvPr/>
            </p:nvSpPr>
            <p:spPr>
              <a:xfrm>
                <a:off x="5297685"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9" name="Oval" descr="Image of dots, together totaling 280"/>
              <p:cNvSpPr/>
              <p:nvPr/>
            </p:nvSpPr>
            <p:spPr>
              <a:xfrm>
                <a:off x="5565576"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0" name="Oval"/>
              <p:cNvSpPr/>
              <p:nvPr/>
            </p:nvSpPr>
            <p:spPr>
              <a:xfrm>
                <a:off x="5833467"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1" name="Oval"/>
              <p:cNvSpPr/>
              <p:nvPr/>
            </p:nvSpPr>
            <p:spPr>
              <a:xfrm>
                <a:off x="6117224"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2" name="Oval"/>
              <p:cNvSpPr/>
              <p:nvPr/>
            </p:nvSpPr>
            <p:spPr>
              <a:xfrm>
                <a:off x="3626871"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3" name="Oval"/>
              <p:cNvSpPr/>
              <p:nvPr/>
            </p:nvSpPr>
            <p:spPr>
              <a:xfrm>
                <a:off x="3910629"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4" name="Oval"/>
              <p:cNvSpPr/>
              <p:nvPr/>
            </p:nvSpPr>
            <p:spPr>
              <a:xfrm>
                <a:off x="4178519"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5" name="Oval"/>
              <p:cNvSpPr/>
              <p:nvPr/>
            </p:nvSpPr>
            <p:spPr>
              <a:xfrm>
                <a:off x="4446410"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6" name="Oval"/>
              <p:cNvSpPr/>
              <p:nvPr/>
            </p:nvSpPr>
            <p:spPr>
              <a:xfrm>
                <a:off x="4730169"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7" name="Oval"/>
              <p:cNvSpPr/>
              <p:nvPr/>
            </p:nvSpPr>
            <p:spPr>
              <a:xfrm>
                <a:off x="5013927"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8" name="Oval"/>
              <p:cNvSpPr/>
              <p:nvPr/>
            </p:nvSpPr>
            <p:spPr>
              <a:xfrm>
                <a:off x="5297685"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9" name="Oval"/>
              <p:cNvSpPr/>
              <p:nvPr/>
            </p:nvSpPr>
            <p:spPr>
              <a:xfrm>
                <a:off x="5565576"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0" name="Oval"/>
              <p:cNvSpPr/>
              <p:nvPr/>
            </p:nvSpPr>
            <p:spPr>
              <a:xfrm>
                <a:off x="5833467"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1" name="Oval"/>
              <p:cNvSpPr/>
              <p:nvPr/>
            </p:nvSpPr>
            <p:spPr>
              <a:xfrm>
                <a:off x="6117224"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 name="Group 5" descr="Another group of 40 dots">
              <a:extLst>
                <a:ext uri="{FF2B5EF4-FFF2-40B4-BE49-F238E27FC236}">
                  <a16:creationId xmlns:a16="http://schemas.microsoft.com/office/drawing/2014/main" id="{99CBA2A7-7504-4B4C-8479-A5AD3DBE659C}"/>
                </a:ext>
              </a:extLst>
            </p:cNvPr>
            <p:cNvGrpSpPr/>
            <p:nvPr/>
          </p:nvGrpSpPr>
          <p:grpSpPr>
            <a:xfrm>
              <a:off x="6061635" y="3198663"/>
              <a:ext cx="2719445" cy="1054945"/>
              <a:chOff x="558941" y="4510825"/>
              <a:chExt cx="2719445" cy="1054945"/>
            </a:xfrm>
          </p:grpSpPr>
          <p:sp>
            <p:nvSpPr>
              <p:cNvPr id="592" name="Oval"/>
              <p:cNvSpPr/>
              <p:nvPr/>
            </p:nvSpPr>
            <p:spPr>
              <a:xfrm>
                <a:off x="558941"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3" name="Oval"/>
              <p:cNvSpPr/>
              <p:nvPr/>
            </p:nvSpPr>
            <p:spPr>
              <a:xfrm>
                <a:off x="842699"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4" name="Oval"/>
              <p:cNvSpPr/>
              <p:nvPr/>
            </p:nvSpPr>
            <p:spPr>
              <a:xfrm>
                <a:off x="1110590"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5" name="Oval"/>
              <p:cNvSpPr/>
              <p:nvPr/>
            </p:nvSpPr>
            <p:spPr>
              <a:xfrm>
                <a:off x="1378480"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6" name="Oval"/>
              <p:cNvSpPr/>
              <p:nvPr/>
            </p:nvSpPr>
            <p:spPr>
              <a:xfrm>
                <a:off x="1662238"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7" name="Oval"/>
              <p:cNvSpPr/>
              <p:nvPr/>
            </p:nvSpPr>
            <p:spPr>
              <a:xfrm>
                <a:off x="1945996"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8" name="Oval"/>
              <p:cNvSpPr/>
              <p:nvPr/>
            </p:nvSpPr>
            <p:spPr>
              <a:xfrm>
                <a:off x="2229756" y="451082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9" name="Oval"/>
              <p:cNvSpPr/>
              <p:nvPr/>
            </p:nvSpPr>
            <p:spPr>
              <a:xfrm>
                <a:off x="2497645"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0" name="Oval"/>
              <p:cNvSpPr/>
              <p:nvPr/>
            </p:nvSpPr>
            <p:spPr>
              <a:xfrm>
                <a:off x="2765536"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1" name="Oval"/>
              <p:cNvSpPr/>
              <p:nvPr/>
            </p:nvSpPr>
            <p:spPr>
              <a:xfrm>
                <a:off x="3049295" y="451082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2" name="Oval"/>
              <p:cNvSpPr/>
              <p:nvPr/>
            </p:nvSpPr>
            <p:spPr>
              <a:xfrm>
                <a:off x="558941"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3" name="Oval"/>
              <p:cNvSpPr/>
              <p:nvPr/>
            </p:nvSpPr>
            <p:spPr>
              <a:xfrm>
                <a:off x="842699"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4" name="Oval"/>
              <p:cNvSpPr/>
              <p:nvPr/>
            </p:nvSpPr>
            <p:spPr>
              <a:xfrm>
                <a:off x="1110590"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5" name="Oval"/>
              <p:cNvSpPr/>
              <p:nvPr/>
            </p:nvSpPr>
            <p:spPr>
              <a:xfrm>
                <a:off x="1378480"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6" name="Oval" descr="Image of dots, together totaling 280"/>
              <p:cNvSpPr/>
              <p:nvPr/>
            </p:nvSpPr>
            <p:spPr>
              <a:xfrm>
                <a:off x="1662238"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7" name="Oval"/>
              <p:cNvSpPr/>
              <p:nvPr/>
            </p:nvSpPr>
            <p:spPr>
              <a:xfrm>
                <a:off x="1945996"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8" name="Oval"/>
              <p:cNvSpPr/>
              <p:nvPr/>
            </p:nvSpPr>
            <p:spPr>
              <a:xfrm>
                <a:off x="2229756" y="477871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9" name="Oval"/>
              <p:cNvSpPr/>
              <p:nvPr/>
            </p:nvSpPr>
            <p:spPr>
              <a:xfrm>
                <a:off x="2497645"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0" name="Oval"/>
              <p:cNvSpPr/>
              <p:nvPr/>
            </p:nvSpPr>
            <p:spPr>
              <a:xfrm>
                <a:off x="2765536"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1" name="Oval"/>
              <p:cNvSpPr/>
              <p:nvPr/>
            </p:nvSpPr>
            <p:spPr>
              <a:xfrm>
                <a:off x="3049295" y="477871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2" name="Oval"/>
              <p:cNvSpPr/>
              <p:nvPr/>
            </p:nvSpPr>
            <p:spPr>
              <a:xfrm>
                <a:off x="558941"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3" name="Oval"/>
              <p:cNvSpPr/>
              <p:nvPr/>
            </p:nvSpPr>
            <p:spPr>
              <a:xfrm>
                <a:off x="842699"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4" name="Oval"/>
              <p:cNvSpPr/>
              <p:nvPr/>
            </p:nvSpPr>
            <p:spPr>
              <a:xfrm>
                <a:off x="1110590"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5" name="Oval"/>
              <p:cNvSpPr/>
              <p:nvPr/>
            </p:nvSpPr>
            <p:spPr>
              <a:xfrm>
                <a:off x="1378480"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6" name="Oval"/>
              <p:cNvSpPr/>
              <p:nvPr/>
            </p:nvSpPr>
            <p:spPr>
              <a:xfrm>
                <a:off x="1662238"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7" name="Oval"/>
              <p:cNvSpPr/>
              <p:nvPr/>
            </p:nvSpPr>
            <p:spPr>
              <a:xfrm>
                <a:off x="1945996"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8" name="Oval"/>
              <p:cNvSpPr/>
              <p:nvPr/>
            </p:nvSpPr>
            <p:spPr>
              <a:xfrm>
                <a:off x="2229756" y="50466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9" name="Oval"/>
              <p:cNvSpPr/>
              <p:nvPr/>
            </p:nvSpPr>
            <p:spPr>
              <a:xfrm>
                <a:off x="2497645"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0" name="Oval"/>
              <p:cNvSpPr/>
              <p:nvPr/>
            </p:nvSpPr>
            <p:spPr>
              <a:xfrm>
                <a:off x="2765536"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1" name="Oval"/>
              <p:cNvSpPr/>
              <p:nvPr/>
            </p:nvSpPr>
            <p:spPr>
              <a:xfrm>
                <a:off x="3049295" y="50466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2" name="Oval"/>
              <p:cNvSpPr/>
              <p:nvPr/>
            </p:nvSpPr>
            <p:spPr>
              <a:xfrm>
                <a:off x="558941"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3" name="Oval"/>
              <p:cNvSpPr/>
              <p:nvPr/>
            </p:nvSpPr>
            <p:spPr>
              <a:xfrm>
                <a:off x="842699"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4" name="Oval"/>
              <p:cNvSpPr/>
              <p:nvPr/>
            </p:nvSpPr>
            <p:spPr>
              <a:xfrm>
                <a:off x="1110590"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5" name="Oval"/>
              <p:cNvSpPr/>
              <p:nvPr/>
            </p:nvSpPr>
            <p:spPr>
              <a:xfrm>
                <a:off x="1378480"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6" name="Oval"/>
              <p:cNvSpPr/>
              <p:nvPr/>
            </p:nvSpPr>
            <p:spPr>
              <a:xfrm>
                <a:off x="1662238"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7" name="Oval"/>
              <p:cNvSpPr/>
              <p:nvPr/>
            </p:nvSpPr>
            <p:spPr>
              <a:xfrm>
                <a:off x="1945996"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8" name="Oval"/>
              <p:cNvSpPr/>
              <p:nvPr/>
            </p:nvSpPr>
            <p:spPr>
              <a:xfrm>
                <a:off x="2229756" y="531449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9" name="Oval"/>
              <p:cNvSpPr/>
              <p:nvPr/>
            </p:nvSpPr>
            <p:spPr>
              <a:xfrm>
                <a:off x="2497645"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0" name="Oval"/>
              <p:cNvSpPr/>
              <p:nvPr/>
            </p:nvSpPr>
            <p:spPr>
              <a:xfrm>
                <a:off x="2765536"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1" name="Oval"/>
              <p:cNvSpPr/>
              <p:nvPr/>
            </p:nvSpPr>
            <p:spPr>
              <a:xfrm>
                <a:off x="3049295" y="531449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08" name="Group 207" descr="Another group of 40 dots">
              <a:extLst>
                <a:ext uri="{FF2B5EF4-FFF2-40B4-BE49-F238E27FC236}">
                  <a16:creationId xmlns:a16="http://schemas.microsoft.com/office/drawing/2014/main" id="{A1F21AD8-2F06-8B4C-AAEF-EB044800760B}"/>
                </a:ext>
              </a:extLst>
            </p:cNvPr>
            <p:cNvGrpSpPr/>
            <p:nvPr/>
          </p:nvGrpSpPr>
          <p:grpSpPr>
            <a:xfrm>
              <a:off x="3212277" y="4387664"/>
              <a:ext cx="2719445" cy="1054945"/>
              <a:chOff x="586321" y="1932424"/>
              <a:chExt cx="2719445" cy="1054945"/>
            </a:xfrm>
          </p:grpSpPr>
          <p:sp>
            <p:nvSpPr>
              <p:cNvPr id="209" name="Oval">
                <a:extLst>
                  <a:ext uri="{FF2B5EF4-FFF2-40B4-BE49-F238E27FC236}">
                    <a16:creationId xmlns:a16="http://schemas.microsoft.com/office/drawing/2014/main" id="{2330210A-2C5A-A248-9EC8-55F2AEBC68F9}"/>
                  </a:ext>
                </a:extLst>
              </p:cNvPr>
              <p:cNvSpPr/>
              <p:nvPr/>
            </p:nvSpPr>
            <p:spPr>
              <a:xfrm>
                <a:off x="586321"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0" name="Oval">
                <a:extLst>
                  <a:ext uri="{FF2B5EF4-FFF2-40B4-BE49-F238E27FC236}">
                    <a16:creationId xmlns:a16="http://schemas.microsoft.com/office/drawing/2014/main" id="{E09E007E-05B9-6B4E-A4E5-0800AAE1BE3F}"/>
                  </a:ext>
                </a:extLst>
              </p:cNvPr>
              <p:cNvSpPr/>
              <p:nvPr/>
            </p:nvSpPr>
            <p:spPr>
              <a:xfrm>
                <a:off x="87007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1" name="Oval">
                <a:extLst>
                  <a:ext uri="{FF2B5EF4-FFF2-40B4-BE49-F238E27FC236}">
                    <a16:creationId xmlns:a16="http://schemas.microsoft.com/office/drawing/2014/main" id="{AAC4F2F6-CF1B-7C42-AC72-A81075A4065D}"/>
                  </a:ext>
                </a:extLst>
              </p:cNvPr>
              <p:cNvSpPr/>
              <p:nvPr/>
            </p:nvSpPr>
            <p:spPr>
              <a:xfrm>
                <a:off x="113796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2" name="Oval">
                <a:extLst>
                  <a:ext uri="{FF2B5EF4-FFF2-40B4-BE49-F238E27FC236}">
                    <a16:creationId xmlns:a16="http://schemas.microsoft.com/office/drawing/2014/main" id="{672EFBD4-8EA3-B442-83F1-53EDDE4A46F7}"/>
                  </a:ext>
                </a:extLst>
              </p:cNvPr>
              <p:cNvSpPr/>
              <p:nvPr/>
            </p:nvSpPr>
            <p:spPr>
              <a:xfrm>
                <a:off x="1405860"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3" name="Oval">
                <a:extLst>
                  <a:ext uri="{FF2B5EF4-FFF2-40B4-BE49-F238E27FC236}">
                    <a16:creationId xmlns:a16="http://schemas.microsoft.com/office/drawing/2014/main" id="{BAA5891D-2321-FE46-8EF2-12C80BCA04F1}"/>
                  </a:ext>
                </a:extLst>
              </p:cNvPr>
              <p:cNvSpPr/>
              <p:nvPr/>
            </p:nvSpPr>
            <p:spPr>
              <a:xfrm>
                <a:off x="1689619"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4" name="Oval">
                <a:extLst>
                  <a:ext uri="{FF2B5EF4-FFF2-40B4-BE49-F238E27FC236}">
                    <a16:creationId xmlns:a16="http://schemas.microsoft.com/office/drawing/2014/main" id="{58C2871E-7BE1-6641-B579-AAD55FC7E633}"/>
                  </a:ext>
                </a:extLst>
              </p:cNvPr>
              <p:cNvSpPr/>
              <p:nvPr/>
            </p:nvSpPr>
            <p:spPr>
              <a:xfrm>
                <a:off x="1973377"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5" name="Oval">
                <a:extLst>
                  <a:ext uri="{FF2B5EF4-FFF2-40B4-BE49-F238E27FC236}">
                    <a16:creationId xmlns:a16="http://schemas.microsoft.com/office/drawing/2014/main" id="{085C8B9C-5988-9F4F-A840-42A5B70C849A}"/>
                  </a:ext>
                </a:extLst>
              </p:cNvPr>
              <p:cNvSpPr/>
              <p:nvPr/>
            </p:nvSpPr>
            <p:spPr>
              <a:xfrm>
                <a:off x="225713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6" name="Oval">
                <a:extLst>
                  <a:ext uri="{FF2B5EF4-FFF2-40B4-BE49-F238E27FC236}">
                    <a16:creationId xmlns:a16="http://schemas.microsoft.com/office/drawing/2014/main" id="{0547A023-B41D-764E-A570-F35F62B7FC79}"/>
                  </a:ext>
                </a:extLst>
              </p:cNvPr>
              <p:cNvSpPr/>
              <p:nvPr/>
            </p:nvSpPr>
            <p:spPr>
              <a:xfrm>
                <a:off x="252502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7" name="Oval">
                <a:extLst>
                  <a:ext uri="{FF2B5EF4-FFF2-40B4-BE49-F238E27FC236}">
                    <a16:creationId xmlns:a16="http://schemas.microsoft.com/office/drawing/2014/main" id="{9D24D7FE-8E64-8F4A-9123-64CF419D7111}"/>
                  </a:ext>
                </a:extLst>
              </p:cNvPr>
              <p:cNvSpPr/>
              <p:nvPr/>
            </p:nvSpPr>
            <p:spPr>
              <a:xfrm>
                <a:off x="279291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8" name="Oval">
                <a:extLst>
                  <a:ext uri="{FF2B5EF4-FFF2-40B4-BE49-F238E27FC236}">
                    <a16:creationId xmlns:a16="http://schemas.microsoft.com/office/drawing/2014/main" id="{E0648313-E6EA-FE42-ABF0-8E7A47513F99}"/>
                  </a:ext>
                </a:extLst>
              </p:cNvPr>
              <p:cNvSpPr/>
              <p:nvPr/>
            </p:nvSpPr>
            <p:spPr>
              <a:xfrm>
                <a:off x="307667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9" name="Oval">
                <a:extLst>
                  <a:ext uri="{FF2B5EF4-FFF2-40B4-BE49-F238E27FC236}">
                    <a16:creationId xmlns:a16="http://schemas.microsoft.com/office/drawing/2014/main" id="{7CAEE87C-400C-194E-90EA-385517749A2D}"/>
                  </a:ext>
                </a:extLst>
              </p:cNvPr>
              <p:cNvSpPr/>
              <p:nvPr/>
            </p:nvSpPr>
            <p:spPr>
              <a:xfrm>
                <a:off x="586321"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0" name="Oval">
                <a:extLst>
                  <a:ext uri="{FF2B5EF4-FFF2-40B4-BE49-F238E27FC236}">
                    <a16:creationId xmlns:a16="http://schemas.microsoft.com/office/drawing/2014/main" id="{6C14AD2A-5A02-974D-94A2-89380682D8E1}"/>
                  </a:ext>
                </a:extLst>
              </p:cNvPr>
              <p:cNvSpPr/>
              <p:nvPr/>
            </p:nvSpPr>
            <p:spPr>
              <a:xfrm>
                <a:off x="87007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1" name="Oval" descr="Image of dots, together totaling 280">
                <a:extLst>
                  <a:ext uri="{FF2B5EF4-FFF2-40B4-BE49-F238E27FC236}">
                    <a16:creationId xmlns:a16="http://schemas.microsoft.com/office/drawing/2014/main" id="{05432AB7-F873-7246-8D42-2D84D3979434}"/>
                  </a:ext>
                </a:extLst>
              </p:cNvPr>
              <p:cNvSpPr/>
              <p:nvPr/>
            </p:nvSpPr>
            <p:spPr>
              <a:xfrm>
                <a:off x="113796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2" name="Oval">
                <a:extLst>
                  <a:ext uri="{FF2B5EF4-FFF2-40B4-BE49-F238E27FC236}">
                    <a16:creationId xmlns:a16="http://schemas.microsoft.com/office/drawing/2014/main" id="{613C8476-8832-E149-AFC0-83F2C9B6CE10}"/>
                  </a:ext>
                </a:extLst>
              </p:cNvPr>
              <p:cNvSpPr/>
              <p:nvPr/>
            </p:nvSpPr>
            <p:spPr>
              <a:xfrm>
                <a:off x="1405860"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3" name="Oval">
                <a:extLst>
                  <a:ext uri="{FF2B5EF4-FFF2-40B4-BE49-F238E27FC236}">
                    <a16:creationId xmlns:a16="http://schemas.microsoft.com/office/drawing/2014/main" id="{A2673630-827F-C144-80CC-88FD9391F30F}"/>
                  </a:ext>
                </a:extLst>
              </p:cNvPr>
              <p:cNvSpPr/>
              <p:nvPr/>
            </p:nvSpPr>
            <p:spPr>
              <a:xfrm>
                <a:off x="1689619"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4" name="Oval" descr="Image of dots, together totaling 280">
                <a:extLst>
                  <a:ext uri="{FF2B5EF4-FFF2-40B4-BE49-F238E27FC236}">
                    <a16:creationId xmlns:a16="http://schemas.microsoft.com/office/drawing/2014/main" id="{8F2F74BC-E7A2-9243-A019-4C1AAA721889}"/>
                  </a:ext>
                </a:extLst>
              </p:cNvPr>
              <p:cNvSpPr/>
              <p:nvPr/>
            </p:nvSpPr>
            <p:spPr>
              <a:xfrm>
                <a:off x="1973377"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5" name="Oval">
                <a:extLst>
                  <a:ext uri="{FF2B5EF4-FFF2-40B4-BE49-F238E27FC236}">
                    <a16:creationId xmlns:a16="http://schemas.microsoft.com/office/drawing/2014/main" id="{5AF88FF2-1112-7243-8353-BE29288153F8}"/>
                  </a:ext>
                </a:extLst>
              </p:cNvPr>
              <p:cNvSpPr/>
              <p:nvPr/>
            </p:nvSpPr>
            <p:spPr>
              <a:xfrm>
                <a:off x="225713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6" name="Oval">
                <a:extLst>
                  <a:ext uri="{FF2B5EF4-FFF2-40B4-BE49-F238E27FC236}">
                    <a16:creationId xmlns:a16="http://schemas.microsoft.com/office/drawing/2014/main" id="{89AF261B-6B61-7E41-ABC3-57E1B4F274A2}"/>
                  </a:ext>
                </a:extLst>
              </p:cNvPr>
              <p:cNvSpPr/>
              <p:nvPr/>
            </p:nvSpPr>
            <p:spPr>
              <a:xfrm>
                <a:off x="252502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7" name="Oval">
                <a:extLst>
                  <a:ext uri="{FF2B5EF4-FFF2-40B4-BE49-F238E27FC236}">
                    <a16:creationId xmlns:a16="http://schemas.microsoft.com/office/drawing/2014/main" id="{224843F4-7AA6-5740-B986-99DE7EEF0A2A}"/>
                  </a:ext>
                </a:extLst>
              </p:cNvPr>
              <p:cNvSpPr/>
              <p:nvPr/>
            </p:nvSpPr>
            <p:spPr>
              <a:xfrm>
                <a:off x="279291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8" name="Oval">
                <a:extLst>
                  <a:ext uri="{FF2B5EF4-FFF2-40B4-BE49-F238E27FC236}">
                    <a16:creationId xmlns:a16="http://schemas.microsoft.com/office/drawing/2014/main" id="{FA972C39-21F0-5C48-99EB-C6D7EDA8722E}"/>
                  </a:ext>
                </a:extLst>
              </p:cNvPr>
              <p:cNvSpPr/>
              <p:nvPr/>
            </p:nvSpPr>
            <p:spPr>
              <a:xfrm>
                <a:off x="307667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9" name="Oval">
                <a:extLst>
                  <a:ext uri="{FF2B5EF4-FFF2-40B4-BE49-F238E27FC236}">
                    <a16:creationId xmlns:a16="http://schemas.microsoft.com/office/drawing/2014/main" id="{F406D5C3-5E19-E747-B319-AD2A6A328D0A}"/>
                  </a:ext>
                </a:extLst>
              </p:cNvPr>
              <p:cNvSpPr/>
              <p:nvPr/>
            </p:nvSpPr>
            <p:spPr>
              <a:xfrm>
                <a:off x="586321"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0" name="Oval">
                <a:extLst>
                  <a:ext uri="{FF2B5EF4-FFF2-40B4-BE49-F238E27FC236}">
                    <a16:creationId xmlns:a16="http://schemas.microsoft.com/office/drawing/2014/main" id="{9C391D96-81EE-C94C-9407-EC815604B840}"/>
                  </a:ext>
                </a:extLst>
              </p:cNvPr>
              <p:cNvSpPr/>
              <p:nvPr/>
            </p:nvSpPr>
            <p:spPr>
              <a:xfrm>
                <a:off x="87007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1" name="Oval">
                <a:extLst>
                  <a:ext uri="{FF2B5EF4-FFF2-40B4-BE49-F238E27FC236}">
                    <a16:creationId xmlns:a16="http://schemas.microsoft.com/office/drawing/2014/main" id="{8C27205A-41AA-3048-87CB-143B32EFABFD}"/>
                  </a:ext>
                </a:extLst>
              </p:cNvPr>
              <p:cNvSpPr/>
              <p:nvPr/>
            </p:nvSpPr>
            <p:spPr>
              <a:xfrm>
                <a:off x="113796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2" name="Oval">
                <a:extLst>
                  <a:ext uri="{FF2B5EF4-FFF2-40B4-BE49-F238E27FC236}">
                    <a16:creationId xmlns:a16="http://schemas.microsoft.com/office/drawing/2014/main" id="{899FECE7-0084-B94C-82C4-656D3479B171}"/>
                  </a:ext>
                </a:extLst>
              </p:cNvPr>
              <p:cNvSpPr/>
              <p:nvPr/>
            </p:nvSpPr>
            <p:spPr>
              <a:xfrm>
                <a:off x="1405860"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3" name="Oval">
                <a:extLst>
                  <a:ext uri="{FF2B5EF4-FFF2-40B4-BE49-F238E27FC236}">
                    <a16:creationId xmlns:a16="http://schemas.microsoft.com/office/drawing/2014/main" id="{C8A424A8-8A82-0842-A50D-BB0E2EAE5A9A}"/>
                  </a:ext>
                </a:extLst>
              </p:cNvPr>
              <p:cNvSpPr/>
              <p:nvPr/>
            </p:nvSpPr>
            <p:spPr>
              <a:xfrm>
                <a:off x="1689619"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 name="Oval">
                <a:extLst>
                  <a:ext uri="{FF2B5EF4-FFF2-40B4-BE49-F238E27FC236}">
                    <a16:creationId xmlns:a16="http://schemas.microsoft.com/office/drawing/2014/main" id="{A775F8A0-7950-E14D-A968-32342CFC8347}"/>
                  </a:ext>
                </a:extLst>
              </p:cNvPr>
              <p:cNvSpPr/>
              <p:nvPr/>
            </p:nvSpPr>
            <p:spPr>
              <a:xfrm>
                <a:off x="1973377"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5" name="Oval">
                <a:extLst>
                  <a:ext uri="{FF2B5EF4-FFF2-40B4-BE49-F238E27FC236}">
                    <a16:creationId xmlns:a16="http://schemas.microsoft.com/office/drawing/2014/main" id="{D615E2E4-3575-8648-A77F-F7243A52B8E7}"/>
                  </a:ext>
                </a:extLst>
              </p:cNvPr>
              <p:cNvSpPr/>
              <p:nvPr/>
            </p:nvSpPr>
            <p:spPr>
              <a:xfrm>
                <a:off x="225713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6" name="Oval">
                <a:extLst>
                  <a:ext uri="{FF2B5EF4-FFF2-40B4-BE49-F238E27FC236}">
                    <a16:creationId xmlns:a16="http://schemas.microsoft.com/office/drawing/2014/main" id="{6808D2A0-2B38-6B4D-9787-D96DC11A80E6}"/>
                  </a:ext>
                </a:extLst>
              </p:cNvPr>
              <p:cNvSpPr/>
              <p:nvPr/>
            </p:nvSpPr>
            <p:spPr>
              <a:xfrm>
                <a:off x="252502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7" name="Oval">
                <a:extLst>
                  <a:ext uri="{FF2B5EF4-FFF2-40B4-BE49-F238E27FC236}">
                    <a16:creationId xmlns:a16="http://schemas.microsoft.com/office/drawing/2014/main" id="{018BEEE1-6AA1-2049-80E4-FE2A73D73B20}"/>
                  </a:ext>
                </a:extLst>
              </p:cNvPr>
              <p:cNvSpPr/>
              <p:nvPr/>
            </p:nvSpPr>
            <p:spPr>
              <a:xfrm>
                <a:off x="279291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8" name="Oval">
                <a:extLst>
                  <a:ext uri="{FF2B5EF4-FFF2-40B4-BE49-F238E27FC236}">
                    <a16:creationId xmlns:a16="http://schemas.microsoft.com/office/drawing/2014/main" id="{D1A4D48E-6D43-2A44-B795-DBA8F45E7308}"/>
                  </a:ext>
                </a:extLst>
              </p:cNvPr>
              <p:cNvSpPr/>
              <p:nvPr/>
            </p:nvSpPr>
            <p:spPr>
              <a:xfrm>
                <a:off x="307667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9" name="Oval">
                <a:extLst>
                  <a:ext uri="{FF2B5EF4-FFF2-40B4-BE49-F238E27FC236}">
                    <a16:creationId xmlns:a16="http://schemas.microsoft.com/office/drawing/2014/main" id="{8745F1EE-3EB5-E14D-9069-A59C01796B1A}"/>
                  </a:ext>
                </a:extLst>
              </p:cNvPr>
              <p:cNvSpPr/>
              <p:nvPr/>
            </p:nvSpPr>
            <p:spPr>
              <a:xfrm>
                <a:off x="586321"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0" name="Oval">
                <a:extLst>
                  <a:ext uri="{FF2B5EF4-FFF2-40B4-BE49-F238E27FC236}">
                    <a16:creationId xmlns:a16="http://schemas.microsoft.com/office/drawing/2014/main" id="{9420CBC9-7D34-3246-8C0D-47CFC7EBEAAE}"/>
                  </a:ext>
                </a:extLst>
              </p:cNvPr>
              <p:cNvSpPr/>
              <p:nvPr/>
            </p:nvSpPr>
            <p:spPr>
              <a:xfrm>
                <a:off x="87007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1" name="Oval">
                <a:extLst>
                  <a:ext uri="{FF2B5EF4-FFF2-40B4-BE49-F238E27FC236}">
                    <a16:creationId xmlns:a16="http://schemas.microsoft.com/office/drawing/2014/main" id="{911B897B-D01E-9743-A245-763453302ABE}"/>
                  </a:ext>
                </a:extLst>
              </p:cNvPr>
              <p:cNvSpPr/>
              <p:nvPr/>
            </p:nvSpPr>
            <p:spPr>
              <a:xfrm>
                <a:off x="113796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2" name="Oval">
                <a:extLst>
                  <a:ext uri="{FF2B5EF4-FFF2-40B4-BE49-F238E27FC236}">
                    <a16:creationId xmlns:a16="http://schemas.microsoft.com/office/drawing/2014/main" id="{22F54D30-1E7F-D44C-A3F4-07EECD335E8F}"/>
                  </a:ext>
                </a:extLst>
              </p:cNvPr>
              <p:cNvSpPr/>
              <p:nvPr/>
            </p:nvSpPr>
            <p:spPr>
              <a:xfrm>
                <a:off x="1405860"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3" name="Oval">
                <a:extLst>
                  <a:ext uri="{FF2B5EF4-FFF2-40B4-BE49-F238E27FC236}">
                    <a16:creationId xmlns:a16="http://schemas.microsoft.com/office/drawing/2014/main" id="{018E5925-2BB3-5E43-9B68-C4F8838A53FC}"/>
                  </a:ext>
                </a:extLst>
              </p:cNvPr>
              <p:cNvSpPr/>
              <p:nvPr/>
            </p:nvSpPr>
            <p:spPr>
              <a:xfrm>
                <a:off x="1689619"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4" name="Oval">
                <a:extLst>
                  <a:ext uri="{FF2B5EF4-FFF2-40B4-BE49-F238E27FC236}">
                    <a16:creationId xmlns:a16="http://schemas.microsoft.com/office/drawing/2014/main" id="{FA92288F-15D1-8D4B-8619-8018C9CBA219}"/>
                  </a:ext>
                </a:extLst>
              </p:cNvPr>
              <p:cNvSpPr/>
              <p:nvPr/>
            </p:nvSpPr>
            <p:spPr>
              <a:xfrm>
                <a:off x="1973377"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5" name="Oval">
                <a:extLst>
                  <a:ext uri="{FF2B5EF4-FFF2-40B4-BE49-F238E27FC236}">
                    <a16:creationId xmlns:a16="http://schemas.microsoft.com/office/drawing/2014/main" id="{F9EE2F89-AE4B-C04F-9AF9-CE388F3F5165}"/>
                  </a:ext>
                </a:extLst>
              </p:cNvPr>
              <p:cNvSpPr/>
              <p:nvPr/>
            </p:nvSpPr>
            <p:spPr>
              <a:xfrm>
                <a:off x="225713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6" name="Oval">
                <a:extLst>
                  <a:ext uri="{FF2B5EF4-FFF2-40B4-BE49-F238E27FC236}">
                    <a16:creationId xmlns:a16="http://schemas.microsoft.com/office/drawing/2014/main" id="{583312F6-2B05-5441-B48C-BCEC4A1168A9}"/>
                  </a:ext>
                </a:extLst>
              </p:cNvPr>
              <p:cNvSpPr/>
              <p:nvPr/>
            </p:nvSpPr>
            <p:spPr>
              <a:xfrm>
                <a:off x="252502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7" name="Oval">
                <a:extLst>
                  <a:ext uri="{FF2B5EF4-FFF2-40B4-BE49-F238E27FC236}">
                    <a16:creationId xmlns:a16="http://schemas.microsoft.com/office/drawing/2014/main" id="{985D8FD4-935E-5042-BEC0-E07BE603513B}"/>
                  </a:ext>
                </a:extLst>
              </p:cNvPr>
              <p:cNvSpPr/>
              <p:nvPr/>
            </p:nvSpPr>
            <p:spPr>
              <a:xfrm>
                <a:off x="279291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8" name="Oval">
                <a:extLst>
                  <a:ext uri="{FF2B5EF4-FFF2-40B4-BE49-F238E27FC236}">
                    <a16:creationId xmlns:a16="http://schemas.microsoft.com/office/drawing/2014/main" id="{E869A5E2-5EA8-0943-BBEA-E05C3A05C460}"/>
                  </a:ext>
                </a:extLst>
              </p:cNvPr>
              <p:cNvSpPr/>
              <p:nvPr/>
            </p:nvSpPr>
            <p:spPr>
              <a:xfrm>
                <a:off x="307667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9" name="Picture 8" descr="Another group of 40 dots">
              <a:extLst>
                <a:ext uri="{FF2B5EF4-FFF2-40B4-BE49-F238E27FC236}">
                  <a16:creationId xmlns:a16="http://schemas.microsoft.com/office/drawing/2014/main" id="{A43C236F-5C8F-0A4A-A1D2-EBA490746F52}"/>
                </a:ext>
              </a:extLst>
            </p:cNvPr>
            <p:cNvPicPr>
              <a:picLocks noChangeAspect="1"/>
            </p:cNvPicPr>
            <p:nvPr/>
          </p:nvPicPr>
          <p:blipFill>
            <a:blip r:embed="rId3"/>
            <a:stretch>
              <a:fillRect/>
            </a:stretch>
          </p:blipFill>
          <p:spPr>
            <a:xfrm>
              <a:off x="6061635" y="1907002"/>
              <a:ext cx="2794000" cy="1130300"/>
            </a:xfrm>
            <a:prstGeom prst="rect">
              <a:avLst/>
            </a:prstGeom>
          </p:spPr>
        </p:pic>
      </p:grpSp>
    </p:spTree>
    <p:extLst>
      <p:ext uri="{BB962C8B-B14F-4D97-AF65-F5344CB8AC3E}">
        <p14:creationId xmlns:p14="http://schemas.microsoft.com/office/powerpoint/2010/main" val="399056595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457200" y="436002"/>
            <a:ext cx="8686800" cy="1143000"/>
          </a:xfrm>
        </p:spPr>
        <p:txBody>
          <a:bodyPr>
            <a:normAutofit fontScale="90000"/>
          </a:bodyPr>
          <a:lstStyle/>
          <a:p>
            <a:pPr algn="l"/>
            <a:r>
              <a:rPr lang="en-US" altLang="en-US" dirty="0">
                <a:solidFill>
                  <a:srgbClr val="002060"/>
                </a:solidFill>
              </a:rPr>
              <a:t>From the INFO 343 Course Description:</a:t>
            </a:r>
          </a:p>
        </p:txBody>
      </p:sp>
      <p:sp>
        <p:nvSpPr>
          <p:cNvPr id="3" name="Content Placeholder 2">
            <a:extLst>
              <a:ext uri="{FF2B5EF4-FFF2-40B4-BE49-F238E27FC236}">
                <a16:creationId xmlns:a16="http://schemas.microsoft.com/office/drawing/2014/main" id="{57F326B3-A7D1-9644-9868-237AB91F5C19}"/>
              </a:ext>
            </a:extLst>
          </p:cNvPr>
          <p:cNvSpPr>
            <a:spLocks noGrp="1"/>
          </p:cNvSpPr>
          <p:nvPr>
            <p:ph idx="1"/>
          </p:nvPr>
        </p:nvSpPr>
        <p:spPr>
          <a:xfrm>
            <a:off x="457200" y="1900518"/>
            <a:ext cx="8229600" cy="4315292"/>
          </a:xfrm>
        </p:spPr>
        <p:txBody>
          <a:bodyPr>
            <a:normAutofit fontScale="92500" lnSpcReduction="10000"/>
          </a:bodyPr>
          <a:lstStyle/>
          <a:p>
            <a:pPr marL="0" indent="0">
              <a:buNone/>
            </a:pPr>
            <a:r>
              <a:rPr lang="en-US" dirty="0"/>
              <a:t>“This course will teach you the skills and techniques necessary for creating </a:t>
            </a:r>
            <a:r>
              <a:rPr lang="en-US" b="1" dirty="0"/>
              <a:t>sophisticated and accessible interactive web applications</a:t>
            </a:r>
            <a:r>
              <a:rPr lang="en-US" dirty="0"/>
              <a:t>. It focuses on the client-side languages, tools, and libraries that professionals use to build the web sites you use every day. We will learn not only the basic syntax and mechanics of web development, but also the </a:t>
            </a:r>
            <a:r>
              <a:rPr lang="en-US" b="1" dirty="0"/>
              <a:t>best practices that separate professional developers from amateurs</a:t>
            </a:r>
            <a:r>
              <a:rPr lang="en-US" dirty="0"/>
              <a:t>.”</a:t>
            </a:r>
          </a:p>
        </p:txBody>
      </p:sp>
    </p:spTree>
    <p:extLst>
      <p:ext uri="{BB962C8B-B14F-4D97-AF65-F5344CB8AC3E}">
        <p14:creationId xmlns:p14="http://schemas.microsoft.com/office/powerpoint/2010/main" val="4075949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114800"/>
            <a:ext cx="8763000" cy="533400"/>
          </a:xfrm>
        </p:spPr>
        <p:txBody>
          <a:bodyPr/>
          <a:lstStyle/>
          <a:p>
            <a:r>
              <a:rPr lang="en-US" dirty="0"/>
              <a:t>EDIT 526: Web Accessibility and Design</a:t>
            </a:r>
          </a:p>
        </p:txBody>
      </p:sp>
      <p:sp>
        <p:nvSpPr>
          <p:cNvPr id="3" name="Subtitle 2"/>
          <p:cNvSpPr>
            <a:spLocks noGrp="1"/>
          </p:cNvSpPr>
          <p:nvPr>
            <p:ph type="subTitle" idx="1"/>
          </p:nvPr>
        </p:nvSpPr>
        <p:spPr/>
        <p:txBody>
          <a:bodyPr/>
          <a:lstStyle/>
          <a:p>
            <a:pPr>
              <a:spcBef>
                <a:spcPts val="0"/>
              </a:spcBef>
            </a:pPr>
            <a:endParaRPr lang="en-US" sz="1400" dirty="0">
              <a:latin typeface="Arial" panose="020B0604020202020204" pitchFamily="34" charset="0"/>
              <a:cs typeface="Arial" panose="020B0604020202020204" pitchFamily="34" charset="0"/>
            </a:endParaRPr>
          </a:p>
          <a:p>
            <a:pPr>
              <a:spcBef>
                <a:spcPts val="0"/>
              </a:spcBef>
            </a:pPr>
            <a:r>
              <a:rPr lang="en-US" sz="1800" i="1" dirty="0">
                <a:latin typeface="Arial" panose="020B0604020202020204" pitchFamily="34" charset="0"/>
                <a:cs typeface="Arial" panose="020B0604020202020204" pitchFamily="34" charset="0"/>
              </a:rPr>
              <a:t>AHG 2019 – Teaching Accessibility: Case studies of courses that include accessibility topics in their curricula</a:t>
            </a:r>
          </a:p>
          <a:p>
            <a:pPr>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Assistive Technology Initiative (ATI)</a:t>
            </a:r>
          </a:p>
          <a:p>
            <a:pPr lvl="1" algn="l">
              <a:spcBef>
                <a:spcPts val="0"/>
              </a:spcBef>
            </a:pPr>
            <a:r>
              <a:rPr lang="en-US" sz="1800" b="1" dirty="0">
                <a:latin typeface="Arial" panose="020B0604020202020204" pitchFamily="34" charset="0"/>
                <a:cs typeface="Arial" panose="020B0604020202020204" pitchFamily="34" charset="0"/>
              </a:rPr>
              <a:t>Korey Singleton</a:t>
            </a:r>
            <a:r>
              <a:rPr lang="en-US" sz="1800" dirty="0">
                <a:latin typeface="Arial" panose="020B0604020202020204" pitchFamily="34" charset="0"/>
                <a:cs typeface="Arial" panose="020B0604020202020204" pitchFamily="34" charset="0"/>
              </a:rPr>
              <a:t>, ATI Manager</a:t>
            </a:r>
          </a:p>
          <a:p>
            <a:pPr lvl="1" algn="l">
              <a:spcBef>
                <a:spcPts val="0"/>
              </a:spcBef>
            </a:pPr>
            <a:endParaRPr lang="en-US" sz="1800" dirty="0">
              <a:latin typeface="Arial" panose="020B0604020202020204" pitchFamily="34" charset="0"/>
              <a:cs typeface="Arial" panose="020B0604020202020204" pitchFamily="34" charset="0"/>
            </a:endParaRPr>
          </a:p>
          <a:p>
            <a:pPr lvl="1" algn="l">
              <a:spcBef>
                <a:spcPts val="0"/>
              </a:spcBef>
            </a:pPr>
            <a:r>
              <a:rPr lang="en-US" sz="1800" dirty="0">
                <a:latin typeface="Arial" panose="020B0604020202020204" pitchFamily="34" charset="0"/>
                <a:cs typeface="Arial" panose="020B0604020202020204" pitchFamily="34" charset="0"/>
              </a:rPr>
              <a:t> </a:t>
            </a:r>
            <a:endParaRPr lang="en-US" sz="1800" dirty="0"/>
          </a:p>
        </p:txBody>
      </p:sp>
    </p:spTree>
    <p:extLst>
      <p:ext uri="{BB962C8B-B14F-4D97-AF65-F5344CB8AC3E}">
        <p14:creationId xmlns:p14="http://schemas.microsoft.com/office/powerpoint/2010/main" val="3022688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EDIT 526: Web Accessibility &amp; Design</a:t>
            </a:r>
          </a:p>
        </p:txBody>
      </p:sp>
      <p:sp>
        <p:nvSpPr>
          <p:cNvPr id="5" name="Content Placeholder 4"/>
          <p:cNvSpPr>
            <a:spLocks noGrp="1"/>
          </p:cNvSpPr>
          <p:nvPr>
            <p:ph idx="1"/>
          </p:nvPr>
        </p:nvSpPr>
        <p:spPr/>
        <p:txBody>
          <a:bodyPr>
            <a:normAutofit fontScale="92500" lnSpcReduction="20000"/>
          </a:bodyPr>
          <a:lstStyle/>
          <a:p>
            <a:pPr marL="285750" indent="-285750">
              <a:buFont typeface="Arial" charset="0"/>
              <a:buChar char="•"/>
            </a:pPr>
            <a:endParaRPr lang="en-US" i="1" dirty="0"/>
          </a:p>
          <a:p>
            <a:pPr marL="285750" indent="-285750">
              <a:buFont typeface="Arial" charset="0"/>
              <a:buChar char="•"/>
            </a:pPr>
            <a:r>
              <a:rPr lang="en-US" i="1" dirty="0"/>
              <a:t>3-credit, 7-week summer course (8-weeks in previous years)</a:t>
            </a:r>
          </a:p>
          <a:p>
            <a:pPr marL="285750" indent="-285750">
              <a:buFont typeface="Arial" charset="0"/>
              <a:buChar char="•"/>
            </a:pPr>
            <a:endParaRPr lang="en-US" i="1" dirty="0"/>
          </a:p>
          <a:p>
            <a:pPr marL="285750" indent="-285750">
              <a:buFont typeface="Arial" charset="0"/>
              <a:buChar char="•"/>
            </a:pPr>
            <a:r>
              <a:rPr lang="en-US" b="1" dirty="0"/>
              <a:t>Session Description:</a:t>
            </a:r>
            <a:r>
              <a:rPr lang="en-US" dirty="0"/>
              <a:t> </a:t>
            </a:r>
          </a:p>
          <a:p>
            <a:pPr marL="560070" lvl="1" indent="-285750">
              <a:buFont typeface="Arial" charset="0"/>
              <a:buChar char="•"/>
            </a:pPr>
            <a:r>
              <a:rPr lang="en-US" dirty="0"/>
              <a:t>Develops understanding of principles of universal web design. Students apply this understanding by designing and developing accessible web site using web authoring tools. </a:t>
            </a:r>
            <a:endParaRPr lang="en-US" dirty="0">
              <a:hlinkClick r:id="rId2"/>
            </a:endParaRPr>
          </a:p>
          <a:p>
            <a:pPr marL="285750" indent="-285750">
              <a:buFont typeface="Arial" charset="0"/>
              <a:buChar char="•"/>
            </a:pPr>
            <a:endParaRPr lang="en-US" dirty="0">
              <a:hlinkClick r:id="rId2"/>
            </a:endParaRPr>
          </a:p>
          <a:p>
            <a:pPr marL="285750" indent="-285750">
              <a:buFont typeface="Arial" charset="0"/>
              <a:buChar char="•"/>
            </a:pPr>
            <a:r>
              <a:rPr lang="en-US" b="1" dirty="0"/>
              <a:t>Course Description on Web:</a:t>
            </a:r>
            <a:r>
              <a:rPr lang="en-US" dirty="0"/>
              <a:t> </a:t>
            </a:r>
            <a:r>
              <a:rPr lang="en-US" dirty="0">
                <a:hlinkClick r:id="rId2"/>
              </a:rPr>
              <a:t>https://cehd.gmu.edu/courses/EDIT-526/</a:t>
            </a:r>
            <a:endParaRPr lang="en-US" dirty="0"/>
          </a:p>
          <a:p>
            <a:pPr marL="285750" indent="-285750">
              <a:buFont typeface="Arial" charset="0"/>
              <a:buChar char="•"/>
            </a:pPr>
            <a:endParaRPr lang="en-US" dirty="0"/>
          </a:p>
          <a:p>
            <a:pPr marL="285750" indent="-285750">
              <a:buFont typeface="Arial" charset="0"/>
              <a:buChar char="•"/>
            </a:pPr>
            <a:r>
              <a:rPr lang="en-US" b="1" dirty="0"/>
              <a:t>Target Audience:</a:t>
            </a:r>
            <a:r>
              <a:rPr lang="en-US" dirty="0"/>
              <a:t> </a:t>
            </a:r>
          </a:p>
          <a:p>
            <a:pPr marL="560070" lvl="1" indent="-285750">
              <a:buFont typeface="Arial" charset="0"/>
              <a:buChar char="•"/>
            </a:pPr>
            <a:r>
              <a:rPr lang="en-US" dirty="0"/>
              <a:t>Course is geared towards students enrolled in CEHD’s graduate e-learning certificate and Masters programs; </a:t>
            </a:r>
          </a:p>
          <a:p>
            <a:pPr marL="560070" lvl="1" indent="-285750">
              <a:buFont typeface="Arial" charset="0"/>
              <a:buChar char="•"/>
            </a:pPr>
            <a:r>
              <a:rPr lang="en-US" dirty="0"/>
              <a:t>Undergrads starting in Summer 2020 as part of new Learning Design program</a:t>
            </a:r>
          </a:p>
        </p:txBody>
      </p:sp>
    </p:spTree>
    <p:extLst>
      <p:ext uri="{BB962C8B-B14F-4D97-AF65-F5344CB8AC3E}">
        <p14:creationId xmlns:p14="http://schemas.microsoft.com/office/powerpoint/2010/main" val="71773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700ED5-0C2C-0740-8E61-27D5881BA53A}"/>
              </a:ext>
            </a:extLst>
          </p:cNvPr>
          <p:cNvSpPr>
            <a:spLocks noGrp="1"/>
          </p:cNvSpPr>
          <p:nvPr>
            <p:ph type="title"/>
          </p:nvPr>
        </p:nvSpPr>
        <p:spPr/>
        <p:txBody>
          <a:bodyPr>
            <a:normAutofit fontScale="90000"/>
          </a:bodyPr>
          <a:lstStyle/>
          <a:p>
            <a:r>
              <a:rPr lang="en-US" dirty="0">
                <a:solidFill>
                  <a:srgbClr val="444B8D"/>
                </a:solidFill>
                <a:latin typeface="Helvetica" pitchFamily="2" charset="0"/>
                <a:cs typeface="Arial" panose="020B0604020202020204" pitchFamily="34" charset="0"/>
              </a:rPr>
              <a:t>“Who Teaches Accessibility?: A Survey of U.S. Computing Faculty”</a:t>
            </a:r>
          </a:p>
        </p:txBody>
      </p:sp>
      <p:sp>
        <p:nvSpPr>
          <p:cNvPr id="3" name="Text Placeholder 2">
            <a:extLst>
              <a:ext uri="{FF2B5EF4-FFF2-40B4-BE49-F238E27FC236}">
                <a16:creationId xmlns:a16="http://schemas.microsoft.com/office/drawing/2014/main" id="{EF961B24-6705-AD4B-B1A6-6982C83421E0}"/>
              </a:ext>
            </a:extLst>
          </p:cNvPr>
          <p:cNvSpPr>
            <a:spLocks noGrp="1"/>
          </p:cNvSpPr>
          <p:nvPr>
            <p:ph type="body" sz="quarter" idx="11"/>
          </p:nvPr>
        </p:nvSpPr>
        <p:spPr>
          <a:xfrm>
            <a:off x="717452" y="1554996"/>
            <a:ext cx="8332419" cy="4307921"/>
          </a:xfrm>
        </p:spPr>
        <p:txBody>
          <a:bodyPr>
            <a:normAutofit fontScale="25000" lnSpcReduction="20000"/>
          </a:bodyPr>
          <a:lstStyle/>
          <a:p>
            <a:pPr marL="0" indent="0">
              <a:buNone/>
            </a:pPr>
            <a:endParaRPr lang="en-US" sz="70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r>
              <a:rPr lang="en-US" sz="11200" dirty="0">
                <a:solidFill>
                  <a:schemeClr val="tx1">
                    <a:lumMod val="95000"/>
                    <a:lumOff val="5000"/>
                  </a:schemeClr>
                </a:solidFill>
                <a:latin typeface="Helvetica" pitchFamily="2" charset="0"/>
                <a:cs typeface="Arial" panose="020B0604020202020204" pitchFamily="34" charset="0"/>
              </a:rPr>
              <a:t>RIT: 	Kristen Shinohara, </a:t>
            </a:r>
          </a:p>
          <a:p>
            <a:pPr marL="0" indent="0">
              <a:buNone/>
            </a:pPr>
            <a:r>
              <a:rPr lang="en-US" sz="11200" dirty="0">
                <a:solidFill>
                  <a:schemeClr val="tx1">
                    <a:lumMod val="95000"/>
                    <a:lumOff val="5000"/>
                  </a:schemeClr>
                </a:solidFill>
                <a:latin typeface="Helvetica" pitchFamily="2" charset="0"/>
                <a:cs typeface="Arial" panose="020B0604020202020204" pitchFamily="34" charset="0"/>
              </a:rPr>
              <a:t>UW: 	Saba </a:t>
            </a:r>
            <a:r>
              <a:rPr lang="en-US" sz="11200" dirty="0" err="1">
                <a:solidFill>
                  <a:schemeClr val="tx1">
                    <a:lumMod val="95000"/>
                    <a:lumOff val="5000"/>
                  </a:schemeClr>
                </a:solidFill>
                <a:latin typeface="Helvetica" pitchFamily="2" charset="0"/>
                <a:cs typeface="Arial" panose="020B0604020202020204" pitchFamily="34" charset="0"/>
              </a:rPr>
              <a:t>Kawas</a:t>
            </a:r>
            <a:r>
              <a:rPr lang="en-US" sz="11200" dirty="0">
                <a:solidFill>
                  <a:schemeClr val="tx1">
                    <a:lumMod val="95000"/>
                    <a:lumOff val="5000"/>
                  </a:schemeClr>
                </a:solidFill>
                <a:latin typeface="Helvetica" pitchFamily="2" charset="0"/>
                <a:cs typeface="Arial" panose="020B0604020202020204" pitchFamily="34" charset="0"/>
              </a:rPr>
              <a:t>, </a:t>
            </a:r>
          </a:p>
          <a:p>
            <a:pPr marL="0" indent="0">
              <a:buNone/>
            </a:pPr>
            <a:r>
              <a:rPr lang="en-US" sz="11200" dirty="0">
                <a:solidFill>
                  <a:schemeClr val="tx1">
                    <a:lumMod val="95000"/>
                    <a:lumOff val="5000"/>
                  </a:schemeClr>
                </a:solidFill>
                <a:latin typeface="Helvetica" pitchFamily="2" charset="0"/>
                <a:cs typeface="Arial" panose="020B0604020202020204" pitchFamily="34" charset="0"/>
              </a:rPr>
              <a:t>		Amy Ko</a:t>
            </a:r>
          </a:p>
          <a:p>
            <a:pPr marL="0" indent="0">
              <a:buNone/>
            </a:pPr>
            <a:r>
              <a:rPr lang="en-US" sz="11200" dirty="0">
                <a:solidFill>
                  <a:schemeClr val="tx1">
                    <a:lumMod val="95000"/>
                    <a:lumOff val="5000"/>
                  </a:schemeClr>
                </a:solidFill>
                <a:latin typeface="Helvetica" pitchFamily="2" charset="0"/>
                <a:cs typeface="Arial" panose="020B0604020202020204" pitchFamily="34" charset="0"/>
              </a:rPr>
              <a:t>		Richard Ladner</a:t>
            </a:r>
          </a:p>
          <a:p>
            <a:pPr marL="0" indent="0">
              <a:buNone/>
            </a:pPr>
            <a:endParaRPr lang="en-US" sz="7000" dirty="0">
              <a:solidFill>
                <a:schemeClr val="tx1">
                  <a:lumMod val="95000"/>
                  <a:lumOff val="5000"/>
                </a:schemeClr>
              </a:solidFill>
              <a:latin typeface="Helvetica" pitchFamily="2" charset="0"/>
              <a:cs typeface="Arial" panose="020B0604020202020204" pitchFamily="34" charset="0"/>
            </a:endParaRPr>
          </a:p>
          <a:p>
            <a:pPr marL="0" indent="0">
              <a:buNone/>
            </a:pPr>
            <a:r>
              <a:rPr lang="en-US" sz="11200" dirty="0">
                <a:solidFill>
                  <a:schemeClr val="tx1">
                    <a:lumMod val="95000"/>
                    <a:lumOff val="5000"/>
                  </a:schemeClr>
                </a:solidFill>
                <a:latin typeface="Helvetica" pitchFamily="2" charset="0"/>
                <a:cs typeface="Arial" panose="020B0604020202020204" pitchFamily="34" charset="0"/>
              </a:rPr>
              <a:t>2018 </a:t>
            </a:r>
            <a:r>
              <a:rPr lang="en-US" sz="11200" i="1" dirty="0">
                <a:solidFill>
                  <a:schemeClr val="tx1">
                    <a:lumMod val="95000"/>
                    <a:lumOff val="5000"/>
                  </a:schemeClr>
                </a:solidFill>
                <a:latin typeface="Helvetica" pitchFamily="2" charset="0"/>
                <a:cs typeface="Arial" panose="020B0604020202020204" pitchFamily="34" charset="0"/>
              </a:rPr>
              <a:t>Proceedings of the 49</a:t>
            </a:r>
            <a:r>
              <a:rPr lang="en-US" sz="11200" i="1" baseline="30000" dirty="0">
                <a:solidFill>
                  <a:schemeClr val="tx1">
                    <a:lumMod val="95000"/>
                    <a:lumOff val="5000"/>
                  </a:schemeClr>
                </a:solidFill>
                <a:latin typeface="Helvetica" pitchFamily="2" charset="0"/>
                <a:cs typeface="Arial" panose="020B0604020202020204" pitchFamily="34" charset="0"/>
              </a:rPr>
              <a:t>th</a:t>
            </a:r>
            <a:r>
              <a:rPr lang="en-US" sz="11200" i="1" dirty="0">
                <a:solidFill>
                  <a:schemeClr val="tx1">
                    <a:lumMod val="95000"/>
                    <a:lumOff val="5000"/>
                  </a:schemeClr>
                </a:solidFill>
                <a:latin typeface="Helvetica" pitchFamily="2" charset="0"/>
                <a:cs typeface="Arial" panose="020B0604020202020204" pitchFamily="34" charset="0"/>
              </a:rPr>
              <a:t> ACM Technical Symposium on Computer Science Education</a:t>
            </a:r>
            <a:r>
              <a:rPr lang="en-US" sz="11200" dirty="0">
                <a:solidFill>
                  <a:schemeClr val="tx1">
                    <a:lumMod val="95000"/>
                    <a:lumOff val="5000"/>
                  </a:schemeClr>
                </a:solidFill>
                <a:latin typeface="Helvetica" pitchFamily="2" charset="0"/>
                <a:cs typeface="Arial" panose="020B0604020202020204" pitchFamily="34" charset="0"/>
              </a:rPr>
              <a:t>, pp. 197-202. </a:t>
            </a:r>
          </a:p>
          <a:p>
            <a:pPr marL="0" indent="0">
              <a:buNone/>
            </a:pPr>
            <a:endParaRPr lang="en-US" sz="7000" dirty="0">
              <a:solidFill>
                <a:schemeClr val="tx1">
                  <a:lumMod val="95000"/>
                  <a:lumOff val="5000"/>
                </a:schemeClr>
              </a:solidFill>
              <a:latin typeface="Helvetica" pitchFamily="2" charset="0"/>
              <a:cs typeface="Arial" panose="020B0604020202020204" pitchFamily="34" charset="0"/>
            </a:endParaRPr>
          </a:p>
          <a:p>
            <a:pPr marL="0" indent="0">
              <a:buNone/>
            </a:pPr>
            <a:r>
              <a:rPr lang="en-US" sz="7000" dirty="0" err="1">
                <a:solidFill>
                  <a:schemeClr val="tx1">
                    <a:lumMod val="95000"/>
                    <a:lumOff val="5000"/>
                  </a:schemeClr>
                </a:solidFill>
                <a:latin typeface="Helvetica" pitchFamily="2" charset="0"/>
                <a:cs typeface="Arial" panose="020B0604020202020204" pitchFamily="34" charset="0"/>
              </a:rPr>
              <a:t>faculty.washington.edu</a:t>
            </a:r>
            <a:r>
              <a:rPr lang="en-US" sz="7000" dirty="0">
                <a:solidFill>
                  <a:schemeClr val="tx1">
                    <a:lumMod val="95000"/>
                    <a:lumOff val="5000"/>
                  </a:schemeClr>
                </a:solidFill>
                <a:latin typeface="Helvetica" pitchFamily="2" charset="0"/>
                <a:cs typeface="Arial" panose="020B0604020202020204" pitchFamily="34" charset="0"/>
              </a:rPr>
              <a:t>/</a:t>
            </a:r>
            <a:r>
              <a:rPr lang="en-US" sz="7000" dirty="0" err="1">
                <a:solidFill>
                  <a:schemeClr val="tx1">
                    <a:lumMod val="95000"/>
                    <a:lumOff val="5000"/>
                  </a:schemeClr>
                </a:solidFill>
                <a:latin typeface="Helvetica" pitchFamily="2" charset="0"/>
                <a:cs typeface="Arial" panose="020B0604020202020204" pitchFamily="34" charset="0"/>
              </a:rPr>
              <a:t>ajko</a:t>
            </a:r>
            <a:r>
              <a:rPr lang="en-US" sz="7000" dirty="0">
                <a:solidFill>
                  <a:schemeClr val="tx1">
                    <a:lumMod val="95000"/>
                    <a:lumOff val="5000"/>
                  </a:schemeClr>
                </a:solidFill>
                <a:latin typeface="Helvetica" pitchFamily="2" charset="0"/>
                <a:cs typeface="Arial" panose="020B0604020202020204" pitchFamily="34" charset="0"/>
              </a:rPr>
              <a:t>/papers/Shinohara2018AccessComputingSurvey.pdf</a:t>
            </a:r>
          </a:p>
          <a:p>
            <a:pPr marL="0" indent="0">
              <a:buNone/>
            </a:pPr>
            <a:r>
              <a:rPr lang="en-US" sz="7000" dirty="0">
                <a:solidFill>
                  <a:schemeClr val="tx1"/>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683034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526 </a:t>
            </a:r>
            <a:br>
              <a:rPr lang="en-US" dirty="0"/>
            </a:br>
            <a:r>
              <a:rPr lang="en-US" dirty="0"/>
              <a:t>Course Schedule</a:t>
            </a:r>
          </a:p>
        </p:txBody>
      </p:sp>
      <p:sp>
        <p:nvSpPr>
          <p:cNvPr id="4" name="Text Placeholder 3"/>
          <p:cNvSpPr>
            <a:spLocks noGrp="1"/>
          </p:cNvSpPr>
          <p:nvPr>
            <p:ph type="body" sz="half" idx="2"/>
          </p:nvPr>
        </p:nvSpPr>
        <p:spPr/>
        <p:txBody>
          <a:bodyPr>
            <a:noAutofit/>
          </a:bodyPr>
          <a:lstStyle/>
          <a:p>
            <a:pPr marL="285750" indent="-285750">
              <a:buFont typeface="Arial" charset="0"/>
              <a:buChar char="•"/>
            </a:pPr>
            <a:r>
              <a:rPr lang="en-US" sz="1300" dirty="0"/>
              <a:t>Course built around 8 asynchronous modules. Each incorporates readings, video (lecture/demo), discussion, and assessments).</a:t>
            </a:r>
          </a:p>
          <a:p>
            <a:pPr marL="285750" indent="-285750">
              <a:buFont typeface="Arial" charset="0"/>
              <a:buChar char="•"/>
            </a:pPr>
            <a:endParaRPr lang="en-US" sz="1300" dirty="0"/>
          </a:p>
          <a:p>
            <a:pPr marL="285750" indent="-285750">
              <a:buFont typeface="Arial" charset="0"/>
              <a:buChar char="•"/>
            </a:pPr>
            <a:r>
              <a:rPr lang="en-US" sz="1300" dirty="0"/>
              <a:t>3 synchronous sessions to support hands-on activities and discussion</a:t>
            </a:r>
          </a:p>
          <a:p>
            <a:pPr marL="285750" indent="-285750">
              <a:buFont typeface="Arial" charset="0"/>
              <a:buChar char="•"/>
            </a:pPr>
            <a:endParaRPr lang="en-US" sz="1300" dirty="0"/>
          </a:p>
          <a:p>
            <a:pPr marL="285750" indent="-285750">
              <a:buFont typeface="Arial" charset="0"/>
              <a:buChar char="•"/>
            </a:pPr>
            <a:r>
              <a:rPr lang="en-US" sz="1300" dirty="0"/>
              <a:t>6 assignments and final project (Build an accessible website using HTML &amp; CSS)</a:t>
            </a:r>
          </a:p>
          <a:p>
            <a:pPr marL="285750" indent="-285750">
              <a:buFont typeface="Arial" charset="0"/>
              <a:buChar char="•"/>
            </a:pPr>
            <a:endParaRPr lang="en-US" sz="1300" i="1" dirty="0"/>
          </a:p>
          <a:p>
            <a:pPr marL="285750" indent="-285750">
              <a:buFont typeface="Arial" charset="0"/>
              <a:buChar char="•"/>
            </a:pPr>
            <a:r>
              <a:rPr lang="en-US" sz="1300" i="1" dirty="0"/>
              <a:t>60+ knowledge checks</a:t>
            </a:r>
            <a:endParaRPr lang="en-US" sz="1300" dirty="0"/>
          </a:p>
        </p:txBody>
      </p:sp>
      <p:graphicFrame>
        <p:nvGraphicFramePr>
          <p:cNvPr id="9" name="Content Placeholder 8">
            <a:extLst>
              <a:ext uri="{FF2B5EF4-FFF2-40B4-BE49-F238E27FC236}">
                <a16:creationId xmlns:a16="http://schemas.microsoft.com/office/drawing/2014/main" id="{DCB57769-0093-8A4D-8282-9C1B8B0B3BA8}"/>
              </a:ext>
            </a:extLst>
          </p:cNvPr>
          <p:cNvGraphicFramePr>
            <a:graphicFrameLocks noGrp="1"/>
          </p:cNvGraphicFramePr>
          <p:nvPr>
            <p:ph idx="1"/>
          </p:nvPr>
        </p:nvGraphicFramePr>
        <p:xfrm>
          <a:off x="2971800" y="792163"/>
          <a:ext cx="5943600" cy="5801925"/>
        </p:xfrm>
        <a:graphic>
          <a:graphicData uri="http://schemas.openxmlformats.org/drawingml/2006/table">
            <a:tbl>
              <a:tblPr firstRow="1" firstCol="1" bandRow="1">
                <a:tableStyleId>{9DCAF9ED-07DC-4A11-8D7F-57B35C25682E}</a:tableStyleId>
              </a:tblPr>
              <a:tblGrid>
                <a:gridCol w="1981200">
                  <a:extLst>
                    <a:ext uri="{9D8B030D-6E8A-4147-A177-3AD203B41FA5}">
                      <a16:colId xmlns:a16="http://schemas.microsoft.com/office/drawing/2014/main" val="1612692084"/>
                    </a:ext>
                  </a:extLst>
                </a:gridCol>
                <a:gridCol w="1981200">
                  <a:extLst>
                    <a:ext uri="{9D8B030D-6E8A-4147-A177-3AD203B41FA5}">
                      <a16:colId xmlns:a16="http://schemas.microsoft.com/office/drawing/2014/main" val="3047946098"/>
                    </a:ext>
                  </a:extLst>
                </a:gridCol>
                <a:gridCol w="1981200">
                  <a:extLst>
                    <a:ext uri="{9D8B030D-6E8A-4147-A177-3AD203B41FA5}">
                      <a16:colId xmlns:a16="http://schemas.microsoft.com/office/drawing/2014/main" val="694896180"/>
                    </a:ext>
                  </a:extLst>
                </a:gridCol>
              </a:tblGrid>
              <a:tr h="374941">
                <a:tc>
                  <a:txBody>
                    <a:bodyPr/>
                    <a:lstStyle/>
                    <a:p>
                      <a:pPr algn="ctr"/>
                      <a:r>
                        <a:rPr lang="en-US" dirty="0"/>
                        <a:t>Week </a:t>
                      </a:r>
                      <a:endParaRPr lang="en-US" dirty="0">
                        <a:solidFill>
                          <a:srgbClr val="D2543B"/>
                        </a:solidFill>
                      </a:endParaRPr>
                    </a:p>
                  </a:txBody>
                  <a:tcPr/>
                </a:tc>
                <a:tc>
                  <a:txBody>
                    <a:bodyPr/>
                    <a:lstStyle/>
                    <a:p>
                      <a:pPr algn="ctr"/>
                      <a:r>
                        <a:rPr lang="en-US" dirty="0"/>
                        <a:t>Topic</a:t>
                      </a:r>
                      <a:endParaRPr lang="en-US" dirty="0">
                        <a:solidFill>
                          <a:srgbClr val="D2543B"/>
                        </a:solidFill>
                      </a:endParaRPr>
                    </a:p>
                  </a:txBody>
                  <a:tcPr/>
                </a:tc>
                <a:tc>
                  <a:txBody>
                    <a:bodyPr/>
                    <a:lstStyle/>
                    <a:p>
                      <a:pPr algn="ctr"/>
                      <a:r>
                        <a:rPr lang="en-US" dirty="0"/>
                        <a:t>Assessment</a:t>
                      </a:r>
                      <a:endParaRPr lang="en-US" dirty="0">
                        <a:solidFill>
                          <a:srgbClr val="D2543B"/>
                        </a:solidFill>
                      </a:endParaRPr>
                    </a:p>
                  </a:txBody>
                  <a:tcPr/>
                </a:tc>
                <a:extLst>
                  <a:ext uri="{0D108BD9-81ED-4DB2-BD59-A6C34878D82A}">
                    <a16:rowId xmlns:a16="http://schemas.microsoft.com/office/drawing/2014/main" val="3401592640"/>
                  </a:ext>
                </a:extLst>
              </a:tr>
              <a:tr h="374941">
                <a:tc>
                  <a:txBody>
                    <a:bodyPr/>
                    <a:lstStyle/>
                    <a:p>
                      <a:pPr algn="ctr"/>
                      <a:r>
                        <a:rPr lang="en-US" sz="1100" dirty="0"/>
                        <a:t>1</a:t>
                      </a:r>
                      <a:endParaRPr lang="en-US" sz="1100" dirty="0">
                        <a:latin typeface="+mn-lt"/>
                      </a:endParaRPr>
                    </a:p>
                  </a:txBody>
                  <a:tcPr/>
                </a:tc>
                <a:tc>
                  <a:txBody>
                    <a:bodyPr/>
                    <a:lstStyle/>
                    <a:p>
                      <a:pPr marL="171450" marR="0" lvl="0" indent="-171450" algn="l" defTabSz="914400" rtl="0" eaLnBrk="1" fontAlgn="auto" latinLnBrk="0" hangingPunct="1">
                        <a:lnSpc>
                          <a:spcPct val="100000"/>
                        </a:lnSpc>
                        <a:spcBef>
                          <a:spcPct val="20000"/>
                        </a:spcBef>
                        <a:spcAft>
                          <a:spcPts val="0"/>
                        </a:spcAft>
                        <a:buClr>
                          <a:srgbClr val="99CB38"/>
                        </a:buClr>
                        <a:buSzPct val="85000"/>
                        <a:buFont typeface="Arial" panose="020B0604020202020204" pitchFamily="34" charset="0"/>
                        <a:buChar char="•"/>
                        <a:tabLst/>
                        <a:defRPr/>
                      </a:pPr>
                      <a:r>
                        <a:rPr kumimoji="0" lang="en-US" sz="1100" u="none" strike="noStrike" kern="1200" cap="none" spc="0" normalizeH="0" baseline="0" noProof="0" dirty="0">
                          <a:ln>
                            <a:noFill/>
                          </a:ln>
                          <a:effectLst/>
                          <a:uLnTx/>
                          <a:uFillTx/>
                        </a:rPr>
                        <a:t>Overview of web accessibility, usability, disability, and AT</a:t>
                      </a:r>
                    </a:p>
                    <a:p>
                      <a:pPr marL="171450" marR="0" lvl="0" indent="-171450" algn="l" defTabSz="914400" rtl="0" eaLnBrk="1" fontAlgn="auto" latinLnBrk="0" hangingPunct="1">
                        <a:lnSpc>
                          <a:spcPct val="100000"/>
                        </a:lnSpc>
                        <a:spcBef>
                          <a:spcPct val="20000"/>
                        </a:spcBef>
                        <a:spcAft>
                          <a:spcPts val="0"/>
                        </a:spcAft>
                        <a:buClr>
                          <a:srgbClr val="99CB38"/>
                        </a:buClr>
                        <a:buSzPct val="85000"/>
                        <a:buFont typeface="Arial" panose="020B0604020202020204" pitchFamily="34" charset="0"/>
                        <a:buChar char="•"/>
                        <a:tabLst/>
                        <a:defRPr/>
                      </a:pPr>
                      <a:r>
                        <a:rPr kumimoji="0" lang="en-US" sz="1100" u="none" strike="noStrike" kern="1200" cap="none" spc="0" normalizeH="0" baseline="0" noProof="0" dirty="0">
                          <a:ln>
                            <a:noFill/>
                          </a:ln>
                          <a:effectLst/>
                          <a:uLnTx/>
                          <a:uFillTx/>
                        </a:rPr>
                        <a:t>AT Simulation Activities</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r>
                        <a:rPr lang="en-US" sz="1100" dirty="0"/>
                        <a:t>Simulation Lab Report</a:t>
                      </a:r>
                      <a:endParaRPr lang="en-US" sz="1100" dirty="0">
                        <a:latin typeface="+mn-lt"/>
                      </a:endParaRPr>
                    </a:p>
                  </a:txBody>
                  <a:tcPr/>
                </a:tc>
                <a:extLst>
                  <a:ext uri="{0D108BD9-81ED-4DB2-BD59-A6C34878D82A}">
                    <a16:rowId xmlns:a16="http://schemas.microsoft.com/office/drawing/2014/main" val="3274563607"/>
                  </a:ext>
                </a:extLst>
              </a:tr>
              <a:tr h="998474">
                <a:tc>
                  <a:txBody>
                    <a:bodyPr/>
                    <a:lstStyle/>
                    <a:p>
                      <a:pPr algn="ctr"/>
                      <a:r>
                        <a:rPr lang="en-US" sz="1100" dirty="0">
                          <a:latin typeface="+mn-lt"/>
                        </a:rPr>
                        <a:t>2</a:t>
                      </a:r>
                    </a:p>
                  </a:txBody>
                  <a:tcPr/>
                </a:tc>
                <a:tc>
                  <a:txBody>
                    <a:bodyPr/>
                    <a:lstStyle/>
                    <a:p>
                      <a:pPr marL="171450" marR="0" lvl="0" indent="-171450" algn="l" defTabSz="914400" rtl="0" eaLnBrk="1" fontAlgn="auto" latinLnBrk="0" hangingPunct="1">
                        <a:lnSpc>
                          <a:spcPct val="100000"/>
                        </a:lnSpc>
                        <a:spcBef>
                          <a:spcPct val="20000"/>
                        </a:spcBef>
                        <a:spcAft>
                          <a:spcPts val="0"/>
                        </a:spcAft>
                        <a:buClr>
                          <a:srgbClr val="99CB38"/>
                        </a:buClr>
                        <a:buSzPct val="85000"/>
                        <a:buFont typeface="Arial" panose="020B0604020202020204" pitchFamily="34" charset="0"/>
                        <a:buChar char="•"/>
                        <a:tabLst/>
                        <a:defRPr/>
                      </a:pPr>
                      <a:r>
                        <a:rPr kumimoji="0" lang="en-US" sz="1100" u="none" strike="noStrike" kern="1200" cap="none" spc="0" normalizeH="0" baseline="0" noProof="0" dirty="0">
                          <a:ln>
                            <a:noFill/>
                          </a:ln>
                          <a:effectLst/>
                          <a:uLnTx/>
                          <a:uFillTx/>
                        </a:rPr>
                        <a:t>Disability Laws &amp; Guidelines</a:t>
                      </a:r>
                    </a:p>
                    <a:p>
                      <a:pPr marL="171450" marR="0" lvl="0" indent="-171450" algn="l" defTabSz="914400" rtl="0" eaLnBrk="1" fontAlgn="auto" latinLnBrk="0" hangingPunct="1">
                        <a:lnSpc>
                          <a:spcPct val="100000"/>
                        </a:lnSpc>
                        <a:spcBef>
                          <a:spcPct val="20000"/>
                        </a:spcBef>
                        <a:spcAft>
                          <a:spcPts val="0"/>
                        </a:spcAft>
                        <a:buClr>
                          <a:srgbClr val="99CB38"/>
                        </a:buClr>
                        <a:buSzPct val="85000"/>
                        <a:buFont typeface="Arial" panose="020B0604020202020204" pitchFamily="34" charset="0"/>
                        <a:buChar char="•"/>
                        <a:tabLst/>
                        <a:defRPr/>
                      </a:pPr>
                      <a:r>
                        <a:rPr kumimoji="0" lang="en-US" sz="1100" u="none" strike="noStrike" kern="1200" cap="none" spc="0" normalizeH="0" baseline="0" noProof="0" dirty="0">
                          <a:ln>
                            <a:noFill/>
                          </a:ln>
                          <a:effectLst/>
                          <a:uLnTx/>
                          <a:uFillTx/>
                        </a:rPr>
                        <a:t>Document Accessibility (Word, PPT, PDF/3cr)</a:t>
                      </a:r>
                    </a:p>
                  </a:txBody>
                  <a:tcPr/>
                </a:tc>
                <a:tc>
                  <a:txBody>
                    <a:bodyPr/>
                    <a:lstStyle/>
                    <a:p>
                      <a:r>
                        <a:rPr lang="en-US" sz="1100" dirty="0"/>
                        <a:t>Creating an Accessible Word, PPT, &amp; PDF document</a:t>
                      </a:r>
                      <a:endParaRPr lang="en-US" sz="1100" dirty="0">
                        <a:latin typeface="+mn-lt"/>
                      </a:endParaRPr>
                    </a:p>
                  </a:txBody>
                  <a:tcPr/>
                </a:tc>
                <a:extLst>
                  <a:ext uri="{0D108BD9-81ED-4DB2-BD59-A6C34878D82A}">
                    <a16:rowId xmlns:a16="http://schemas.microsoft.com/office/drawing/2014/main" val="2177006480"/>
                  </a:ext>
                </a:extLst>
              </a:tr>
              <a:tr h="556286">
                <a:tc>
                  <a:txBody>
                    <a:bodyPr/>
                    <a:lstStyle/>
                    <a:p>
                      <a:pPr algn="ctr"/>
                      <a:r>
                        <a:rPr lang="en-US" sz="1100" dirty="0"/>
                        <a:t>3</a:t>
                      </a:r>
                      <a:endParaRPr lang="en-US" sz="1100" dirty="0">
                        <a:latin typeface="+mn-lt"/>
                      </a:endParaRPr>
                    </a:p>
                  </a:txBody>
                  <a:tcPr/>
                </a:tc>
                <a:tc>
                  <a:txBody>
                    <a:bodyPr/>
                    <a:lstStyle/>
                    <a:p>
                      <a:pPr marL="0" marR="0" lvl="0" indent="0" algn="l" defTabSz="914400" rtl="0" eaLnBrk="1" fontAlgn="auto" latinLnBrk="0" hangingPunct="1">
                        <a:lnSpc>
                          <a:spcPct val="100000"/>
                        </a:lnSpc>
                        <a:spcBef>
                          <a:spcPct val="20000"/>
                        </a:spcBef>
                        <a:spcAft>
                          <a:spcPts val="0"/>
                        </a:spcAft>
                        <a:buClr>
                          <a:srgbClr val="99CB38"/>
                        </a:buClr>
                        <a:buSzPct val="85000"/>
                        <a:buFont typeface="Arial" pitchFamily="34" charset="0"/>
                        <a:buNone/>
                        <a:tabLst/>
                        <a:defRPr/>
                      </a:pPr>
                      <a:r>
                        <a:rPr kumimoji="0" lang="en-US" sz="1100" u="none" strike="noStrike" kern="1200" cap="none" spc="0" normalizeH="0" baseline="0" noProof="0" dirty="0">
                          <a:ln>
                            <a:noFill/>
                          </a:ln>
                          <a:effectLst/>
                          <a:uLnTx/>
                          <a:uFillTx/>
                        </a:rPr>
                        <a:t>Testing Websites &amp; Software Apps</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endParaRPr lang="en-US" sz="1100" dirty="0">
                        <a:latin typeface="+mn-lt"/>
                      </a:endParaRPr>
                    </a:p>
                  </a:txBody>
                  <a:tcPr/>
                </a:tc>
                <a:extLst>
                  <a:ext uri="{0D108BD9-81ED-4DB2-BD59-A6C34878D82A}">
                    <a16:rowId xmlns:a16="http://schemas.microsoft.com/office/drawing/2014/main" val="938285610"/>
                  </a:ext>
                </a:extLst>
              </a:tr>
              <a:tr h="523891">
                <a:tc>
                  <a:txBody>
                    <a:bodyPr/>
                    <a:lstStyle/>
                    <a:p>
                      <a:pPr algn="ctr"/>
                      <a:r>
                        <a:rPr lang="en-US" sz="1100" dirty="0"/>
                        <a:t>4</a:t>
                      </a:r>
                      <a:endParaRPr lang="en-US" sz="1100" dirty="0">
                        <a:latin typeface="+mn-lt"/>
                      </a:endParaRPr>
                    </a:p>
                  </a:txBody>
                  <a:tcPr/>
                </a:tc>
                <a:tc>
                  <a:txBody>
                    <a:bodyPr/>
                    <a:lstStyle/>
                    <a:p>
                      <a:pPr marL="0" marR="0" lvl="0" indent="0" algn="l" defTabSz="914400" rtl="0" eaLnBrk="1" fontAlgn="auto" latinLnBrk="0" hangingPunct="1">
                        <a:lnSpc>
                          <a:spcPct val="100000"/>
                        </a:lnSpc>
                        <a:spcBef>
                          <a:spcPct val="20000"/>
                        </a:spcBef>
                        <a:spcAft>
                          <a:spcPts val="0"/>
                        </a:spcAft>
                        <a:buClr>
                          <a:srgbClr val="99CB38"/>
                        </a:buClr>
                        <a:buSzPct val="85000"/>
                        <a:buFont typeface="Arial" pitchFamily="34" charset="0"/>
                        <a:buNone/>
                        <a:tabLst/>
                        <a:defRPr/>
                      </a:pPr>
                      <a:r>
                        <a:rPr kumimoji="0" lang="en-US" sz="1100" u="none" strike="noStrike" kern="1200" cap="none" spc="0" normalizeH="0" baseline="0" noProof="0" dirty="0">
                          <a:ln>
                            <a:noFill/>
                          </a:ln>
                          <a:effectLst/>
                          <a:uLnTx/>
                          <a:uFillTx/>
                        </a:rPr>
                        <a:t>Testing Websites &amp; Software Apps</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r>
                        <a:rPr lang="en-US" sz="1100" dirty="0"/>
                        <a:t>Testing a Website for Accessibility</a:t>
                      </a:r>
                      <a:endParaRPr lang="en-US" sz="1100" dirty="0">
                        <a:latin typeface="+mn-lt"/>
                      </a:endParaRPr>
                    </a:p>
                  </a:txBody>
                  <a:tcPr/>
                </a:tc>
                <a:extLst>
                  <a:ext uri="{0D108BD9-81ED-4DB2-BD59-A6C34878D82A}">
                    <a16:rowId xmlns:a16="http://schemas.microsoft.com/office/drawing/2014/main" val="1870628649"/>
                  </a:ext>
                </a:extLst>
              </a:tr>
              <a:tr h="454517">
                <a:tc>
                  <a:txBody>
                    <a:bodyPr/>
                    <a:lstStyle/>
                    <a:p>
                      <a:pPr algn="ctr"/>
                      <a:r>
                        <a:rPr lang="en-US" sz="1100" dirty="0"/>
                        <a:t>5</a:t>
                      </a:r>
                      <a:endParaRPr lang="en-US" sz="1100" dirty="0">
                        <a:latin typeface="+mn-lt"/>
                      </a:endParaRPr>
                    </a:p>
                  </a:txBody>
                  <a:tcPr/>
                </a:tc>
                <a:tc>
                  <a:txBody>
                    <a:bodyPr/>
                    <a:lstStyle/>
                    <a:p>
                      <a:pPr marL="171450" marR="0" lvl="0" indent="-171450" algn="l" defTabSz="914400" rtl="0" eaLnBrk="1" fontAlgn="auto" latinLnBrk="0" hangingPunct="1">
                        <a:lnSpc>
                          <a:spcPct val="100000"/>
                        </a:lnSpc>
                        <a:spcBef>
                          <a:spcPct val="20000"/>
                        </a:spcBef>
                        <a:spcAft>
                          <a:spcPts val="0"/>
                        </a:spcAft>
                        <a:buClr>
                          <a:srgbClr val="99CB38"/>
                        </a:buClr>
                        <a:buSzPct val="85000"/>
                        <a:buFont typeface="Arial" panose="020B0604020202020204" pitchFamily="34" charset="0"/>
                        <a:buChar char="•"/>
                        <a:tabLst/>
                        <a:defRPr/>
                      </a:pPr>
                      <a:r>
                        <a:rPr kumimoji="0" lang="en-US" sz="1100" u="none" strike="noStrike" kern="1200" cap="none" spc="0" normalizeH="0" baseline="0" noProof="0" dirty="0">
                          <a:ln>
                            <a:noFill/>
                          </a:ln>
                          <a:effectLst/>
                          <a:uLnTx/>
                          <a:uFillTx/>
                        </a:rPr>
                        <a:t>Designing Websites</a:t>
                      </a:r>
                    </a:p>
                    <a:p>
                      <a:pPr marL="171450" marR="0" lvl="0" indent="-171450" algn="l" defTabSz="914400" rtl="0" eaLnBrk="1" fontAlgn="auto" latinLnBrk="0" hangingPunct="1">
                        <a:lnSpc>
                          <a:spcPct val="100000"/>
                        </a:lnSpc>
                        <a:spcBef>
                          <a:spcPct val="20000"/>
                        </a:spcBef>
                        <a:spcAft>
                          <a:spcPts val="0"/>
                        </a:spcAft>
                        <a:buClr>
                          <a:srgbClr val="99CB38"/>
                        </a:buClr>
                        <a:buSzPct val="85000"/>
                        <a:buFont typeface="Arial" panose="020B0604020202020204" pitchFamily="34" charset="0"/>
                        <a:buChar char="•"/>
                        <a:tabLst/>
                        <a:defRPr/>
                      </a:pPr>
                      <a:r>
                        <a:rPr kumimoji="0" lang="en-US" sz="1100" u="none" strike="noStrike" kern="1200" cap="none" spc="0" normalizeH="0" baseline="0" noProof="0" dirty="0">
                          <a:ln>
                            <a:noFill/>
                          </a:ln>
                          <a:effectLst/>
                          <a:uLnTx/>
                          <a:uFillTx/>
                        </a:rPr>
                        <a:t>HTML Basics</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r>
                        <a:rPr lang="en-US" sz="1100" dirty="0"/>
                        <a:t>Create a Practice Web Page</a:t>
                      </a:r>
                      <a:endParaRPr lang="en-US" sz="1100" dirty="0">
                        <a:latin typeface="+mn-lt"/>
                      </a:endParaRPr>
                    </a:p>
                  </a:txBody>
                  <a:tcPr/>
                </a:tc>
                <a:extLst>
                  <a:ext uri="{0D108BD9-81ED-4DB2-BD59-A6C34878D82A}">
                    <a16:rowId xmlns:a16="http://schemas.microsoft.com/office/drawing/2014/main" val="283541089"/>
                  </a:ext>
                </a:extLst>
              </a:tr>
              <a:tr h="523891">
                <a:tc>
                  <a:txBody>
                    <a:bodyPr/>
                    <a:lstStyle/>
                    <a:p>
                      <a:pPr algn="ctr"/>
                      <a:r>
                        <a:rPr lang="en-US" sz="1100" dirty="0"/>
                        <a:t>6</a:t>
                      </a:r>
                      <a:endParaRPr lang="en-US" sz="1100" dirty="0">
                        <a:latin typeface="+mn-lt"/>
                      </a:endParaRPr>
                    </a:p>
                  </a:txBody>
                  <a:tcPr/>
                </a:tc>
                <a:tc>
                  <a:txBody>
                    <a:bodyPr/>
                    <a:lstStyle/>
                    <a:p>
                      <a:pPr marL="0" marR="0" lvl="0" indent="0" algn="l" defTabSz="914400" rtl="0" eaLnBrk="1" fontAlgn="auto" latinLnBrk="0" hangingPunct="1">
                        <a:lnSpc>
                          <a:spcPct val="100000"/>
                        </a:lnSpc>
                        <a:spcBef>
                          <a:spcPct val="20000"/>
                        </a:spcBef>
                        <a:spcAft>
                          <a:spcPts val="0"/>
                        </a:spcAft>
                        <a:buClr>
                          <a:srgbClr val="99CB38"/>
                        </a:buClr>
                        <a:buSzPct val="85000"/>
                        <a:buFont typeface="Arial" pitchFamily="34" charset="0"/>
                        <a:buNone/>
                        <a:tabLst/>
                        <a:defRPr/>
                      </a:pPr>
                      <a:r>
                        <a:rPr kumimoji="0" lang="en-US" sz="1100" u="none" strike="noStrike" kern="1200" cap="none" spc="0" normalizeH="0" baseline="0" noProof="0" dirty="0">
                          <a:ln>
                            <a:noFill/>
                          </a:ln>
                          <a:effectLst/>
                          <a:uLnTx/>
                          <a:uFillTx/>
                        </a:rPr>
                        <a:t>Complex HTML Elements and CSS</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r>
                        <a:rPr lang="en-US" sz="1100" dirty="0">
                          <a:latin typeface="+mn-lt"/>
                        </a:rPr>
                        <a:t>Complex Images, Tables,</a:t>
                      </a:r>
                      <a:r>
                        <a:rPr lang="en-US" sz="1100" baseline="0" dirty="0">
                          <a:latin typeface="+mn-lt"/>
                        </a:rPr>
                        <a:t> Forms, Basic CSS</a:t>
                      </a:r>
                      <a:endParaRPr lang="en-US" sz="1100" dirty="0">
                        <a:latin typeface="+mn-lt"/>
                      </a:endParaRPr>
                    </a:p>
                  </a:txBody>
                  <a:tcPr/>
                </a:tc>
                <a:extLst>
                  <a:ext uri="{0D108BD9-81ED-4DB2-BD59-A6C34878D82A}">
                    <a16:rowId xmlns:a16="http://schemas.microsoft.com/office/drawing/2014/main" val="1232005112"/>
                  </a:ext>
                </a:extLst>
              </a:tr>
              <a:tr h="782754">
                <a:tc>
                  <a:txBody>
                    <a:bodyPr/>
                    <a:lstStyle/>
                    <a:p>
                      <a:pPr algn="ctr"/>
                      <a:r>
                        <a:rPr lang="en-US" sz="1100" dirty="0"/>
                        <a:t>7</a:t>
                      </a:r>
                      <a:endParaRPr lang="en-US" sz="1100" dirty="0">
                        <a:latin typeface="+mn-lt"/>
                      </a:endParaRPr>
                    </a:p>
                  </a:txBody>
                  <a:tcPr/>
                </a:tc>
                <a:tc>
                  <a:txBody>
                    <a:bodyPr/>
                    <a:lstStyle/>
                    <a:p>
                      <a:pPr marL="171450" marR="0" lvl="0" indent="-171450" algn="l" defTabSz="914400" rtl="0" eaLnBrk="1" fontAlgn="auto" latinLnBrk="0" hangingPunct="1">
                        <a:lnSpc>
                          <a:spcPct val="100000"/>
                        </a:lnSpc>
                        <a:spcBef>
                          <a:spcPct val="20000"/>
                        </a:spcBef>
                        <a:spcAft>
                          <a:spcPts val="0"/>
                        </a:spcAft>
                        <a:buClr>
                          <a:srgbClr val="99CB38"/>
                        </a:buClr>
                        <a:buSzPct val="85000"/>
                        <a:buFont typeface="Arial" panose="020B0604020202020204" pitchFamily="34" charset="0"/>
                        <a:buChar char="•"/>
                        <a:tabLst/>
                        <a:defRPr/>
                      </a:pPr>
                      <a:r>
                        <a:rPr kumimoji="0" lang="en-US" sz="1100" u="none" strike="noStrike" kern="1200" cap="none" spc="0" normalizeH="0" baseline="0" noProof="0" dirty="0">
                          <a:ln>
                            <a:noFill/>
                          </a:ln>
                          <a:effectLst/>
                          <a:uLnTx/>
                          <a:uFillTx/>
                        </a:rPr>
                        <a:t>Complex HTML Elements and CSS cont.</a:t>
                      </a:r>
                    </a:p>
                    <a:p>
                      <a:pPr marL="171450" marR="0" lvl="0" indent="-171450" algn="l" defTabSz="914400" rtl="0" eaLnBrk="1" fontAlgn="auto" latinLnBrk="0" hangingPunct="1">
                        <a:lnSpc>
                          <a:spcPct val="100000"/>
                        </a:lnSpc>
                        <a:spcBef>
                          <a:spcPct val="20000"/>
                        </a:spcBef>
                        <a:spcAft>
                          <a:spcPts val="0"/>
                        </a:spcAft>
                        <a:buClr>
                          <a:srgbClr val="99CB38"/>
                        </a:buClr>
                        <a:buSzPct val="85000"/>
                        <a:buFont typeface="Arial" panose="020B0604020202020204" pitchFamily="34" charset="0"/>
                        <a:buChar char="•"/>
                        <a:tabLst/>
                        <a:defRPr/>
                      </a:pPr>
                      <a:r>
                        <a:rPr kumimoji="0" lang="en-US" sz="1100" u="none" strike="noStrike" kern="1200" cap="none" spc="0" normalizeH="0" baseline="0" noProof="0" dirty="0">
                          <a:ln>
                            <a:noFill/>
                          </a:ln>
                          <a:effectLst/>
                          <a:uLnTx/>
                          <a:uFillTx/>
                        </a:rPr>
                        <a:t>ARIA</a:t>
                      </a:r>
                    </a:p>
                    <a:p>
                      <a:pPr marL="171450" marR="0" lvl="0" indent="-171450" algn="l" defTabSz="914400" rtl="0" eaLnBrk="1" fontAlgn="auto" latinLnBrk="0" hangingPunct="1">
                        <a:lnSpc>
                          <a:spcPct val="100000"/>
                        </a:lnSpc>
                        <a:spcBef>
                          <a:spcPct val="20000"/>
                        </a:spcBef>
                        <a:spcAft>
                          <a:spcPts val="0"/>
                        </a:spcAft>
                        <a:buClr>
                          <a:srgbClr val="99CB38"/>
                        </a:buClr>
                        <a:buSzPct val="85000"/>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Accessible Video</a:t>
                      </a:r>
                    </a:p>
                  </a:txBody>
                  <a:tcPr/>
                </a:tc>
                <a:tc>
                  <a:txBody>
                    <a:bodyPr/>
                    <a:lstStyle/>
                    <a:p>
                      <a:endParaRPr lang="en-US" sz="1100" dirty="0">
                        <a:latin typeface="+mn-lt"/>
                      </a:endParaRPr>
                    </a:p>
                  </a:txBody>
                  <a:tcPr/>
                </a:tc>
                <a:extLst>
                  <a:ext uri="{0D108BD9-81ED-4DB2-BD59-A6C34878D82A}">
                    <a16:rowId xmlns:a16="http://schemas.microsoft.com/office/drawing/2014/main" val="1762843343"/>
                  </a:ext>
                </a:extLst>
              </a:tr>
              <a:tr h="739610">
                <a:tc>
                  <a:txBody>
                    <a:bodyPr/>
                    <a:lstStyle/>
                    <a:p>
                      <a:pPr algn="ctr"/>
                      <a:r>
                        <a:rPr lang="en-US" sz="1100" dirty="0"/>
                        <a:t>8</a:t>
                      </a:r>
                      <a:endParaRPr lang="en-US" sz="1100" dirty="0">
                        <a:latin typeface="+mn-lt"/>
                      </a:endParaRPr>
                    </a:p>
                  </a:txBody>
                  <a:tcPr/>
                </a:tc>
                <a:tc>
                  <a:txBody>
                    <a:bodyPr/>
                    <a:lstStyle/>
                    <a:p>
                      <a:pPr marL="0" marR="0" lvl="0" indent="0" algn="l" defTabSz="914400" rtl="0" eaLnBrk="1" fontAlgn="auto" latinLnBrk="0" hangingPunct="1">
                        <a:lnSpc>
                          <a:spcPct val="100000"/>
                        </a:lnSpc>
                        <a:spcBef>
                          <a:spcPct val="20000"/>
                        </a:spcBef>
                        <a:spcAft>
                          <a:spcPts val="0"/>
                        </a:spcAft>
                        <a:buClr>
                          <a:srgbClr val="99CB38"/>
                        </a:buClr>
                        <a:buSzPct val="85000"/>
                        <a:buFont typeface="Arial" pitchFamily="34" charset="0"/>
                        <a:buNone/>
                        <a:tabLst/>
                        <a:defRPr/>
                      </a:pPr>
                      <a:r>
                        <a:rPr kumimoji="0" lang="en-US" sz="1100" u="none" strike="noStrike" kern="1200" cap="none" spc="0" normalizeH="0" baseline="0" noProof="0" dirty="0">
                          <a:ln>
                            <a:noFill/>
                          </a:ln>
                          <a:effectLst/>
                          <a:uLnTx/>
                          <a:uFillTx/>
                        </a:rPr>
                        <a:t>Final Project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r>
                        <a:rPr lang="en-US" sz="1100" dirty="0"/>
                        <a:t>Create an accessible instructional product using HTML &amp; CSS</a:t>
                      </a:r>
                      <a:endParaRPr lang="en-US" sz="1100" dirty="0">
                        <a:latin typeface="+mn-lt"/>
                      </a:endParaRPr>
                    </a:p>
                  </a:txBody>
                  <a:tcPr/>
                </a:tc>
                <a:extLst>
                  <a:ext uri="{0D108BD9-81ED-4DB2-BD59-A6C34878D82A}">
                    <a16:rowId xmlns:a16="http://schemas.microsoft.com/office/drawing/2014/main" val="1504878657"/>
                  </a:ext>
                </a:extLst>
              </a:tr>
            </a:tbl>
          </a:graphicData>
        </a:graphic>
      </p:graphicFrame>
    </p:spTree>
    <p:extLst>
      <p:ext uri="{BB962C8B-B14F-4D97-AF65-F5344CB8AC3E}">
        <p14:creationId xmlns:p14="http://schemas.microsoft.com/office/powerpoint/2010/main" val="3744469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3200" dirty="0"/>
              <a:t>Sample Resources – Intro to Web Accessibility </a:t>
            </a:r>
          </a:p>
        </p:txBody>
      </p:sp>
      <p:sp>
        <p:nvSpPr>
          <p:cNvPr id="2" name="Content Placeholder 1"/>
          <p:cNvSpPr>
            <a:spLocks noGrp="1"/>
          </p:cNvSpPr>
          <p:nvPr>
            <p:ph idx="1"/>
          </p:nvPr>
        </p:nvSpPr>
        <p:spPr/>
        <p:txBody>
          <a:bodyPr>
            <a:normAutofit/>
          </a:bodyPr>
          <a:lstStyle/>
          <a:p>
            <a:pPr marL="0" indent="0">
              <a:buNone/>
              <a:defRPr/>
            </a:pPr>
            <a:r>
              <a:rPr lang="en-US" sz="2800" b="1" dirty="0"/>
              <a:t>Intro to Web Accessibility</a:t>
            </a:r>
          </a:p>
          <a:p>
            <a:pPr lvl="1">
              <a:defRPr/>
            </a:pPr>
            <a:r>
              <a:rPr lang="en-US" sz="2400" dirty="0"/>
              <a:t>WebAIM – </a:t>
            </a:r>
            <a:r>
              <a:rPr lang="en-US" sz="2400" dirty="0">
                <a:hlinkClick r:id="rId2"/>
              </a:rPr>
              <a:t>Intro to Web Accessibility</a:t>
            </a:r>
            <a:endParaRPr lang="en-US" sz="2400" dirty="0"/>
          </a:p>
          <a:p>
            <a:pPr lvl="1">
              <a:defRPr/>
            </a:pPr>
            <a:r>
              <a:rPr lang="en-US" sz="2400" dirty="0"/>
              <a:t>W3C – </a:t>
            </a:r>
            <a:r>
              <a:rPr lang="en-US" sz="2400" dirty="0">
                <a:hlinkClick r:id="rId3"/>
              </a:rPr>
              <a:t>Intro to Web Accessibility</a:t>
            </a:r>
            <a:endParaRPr lang="en-US" sz="2400" dirty="0"/>
          </a:p>
          <a:p>
            <a:pPr lvl="1">
              <a:defRPr/>
            </a:pPr>
            <a:r>
              <a:rPr lang="en-US" sz="2400" dirty="0"/>
              <a:t>UW – </a:t>
            </a:r>
            <a:r>
              <a:rPr lang="en-US" sz="2400" dirty="0">
                <a:hlinkClick r:id="rId4"/>
              </a:rPr>
              <a:t>Accessible Web Design</a:t>
            </a:r>
            <a:r>
              <a:rPr lang="en-US" sz="2400" dirty="0"/>
              <a:t> (Video)</a:t>
            </a:r>
          </a:p>
          <a:p>
            <a:pPr marL="0" indent="0">
              <a:buNone/>
              <a:defRPr/>
            </a:pPr>
            <a:endParaRPr lang="en-US" sz="2800" b="1" dirty="0"/>
          </a:p>
          <a:p>
            <a:pPr marL="0" indent="0">
              <a:buNone/>
              <a:defRPr/>
            </a:pPr>
            <a:r>
              <a:rPr lang="en-US" sz="2800" b="1" dirty="0"/>
              <a:t>How Individuals with Disabilities are Impacted on the Web</a:t>
            </a:r>
          </a:p>
          <a:p>
            <a:pPr lvl="1">
              <a:defRPr/>
            </a:pPr>
            <a:r>
              <a:rPr lang="en-US" sz="2400" dirty="0"/>
              <a:t>WebAIM – </a:t>
            </a:r>
            <a:r>
              <a:rPr lang="en-US" sz="2400" dirty="0">
                <a:hlinkClick r:id="rId5"/>
              </a:rPr>
              <a:t>Visual</a:t>
            </a:r>
            <a:r>
              <a:rPr lang="en-US" sz="2400" dirty="0"/>
              <a:t>, </a:t>
            </a:r>
            <a:r>
              <a:rPr lang="en-US" sz="2400" dirty="0">
                <a:hlinkClick r:id="rId6"/>
              </a:rPr>
              <a:t>Auditory</a:t>
            </a:r>
            <a:r>
              <a:rPr lang="en-US" sz="2400" dirty="0"/>
              <a:t>, </a:t>
            </a:r>
            <a:r>
              <a:rPr lang="en-US" sz="2400" dirty="0">
                <a:hlinkClick r:id="rId7"/>
              </a:rPr>
              <a:t>Motor</a:t>
            </a:r>
            <a:r>
              <a:rPr lang="en-US" sz="2400" dirty="0"/>
              <a:t>, </a:t>
            </a:r>
            <a:r>
              <a:rPr lang="en-US" sz="2400" dirty="0">
                <a:hlinkClick r:id="rId8"/>
              </a:rPr>
              <a:t>Cognitive</a:t>
            </a:r>
            <a:endParaRPr lang="en-US" sz="2400" dirty="0"/>
          </a:p>
          <a:p>
            <a:pPr lvl="1">
              <a:defRPr/>
            </a:pPr>
            <a:r>
              <a:rPr lang="en-US" sz="2400" dirty="0"/>
              <a:t>W3C – </a:t>
            </a:r>
            <a:r>
              <a:rPr lang="en-US" sz="2400" dirty="0">
                <a:hlinkClick r:id="rId9"/>
              </a:rPr>
              <a:t>Web Accessibility Perspectives</a:t>
            </a:r>
            <a:r>
              <a:rPr lang="en-US" sz="2400" dirty="0"/>
              <a:t> (Video)</a:t>
            </a:r>
          </a:p>
          <a:p>
            <a:pPr marL="0" indent="0">
              <a:buNone/>
              <a:defRPr/>
            </a:pPr>
            <a:endParaRPr lang="en-US" sz="3300" b="1" dirty="0"/>
          </a:p>
          <a:p>
            <a:pPr marL="0" indent="0">
              <a:buNone/>
              <a:defRPr/>
            </a:pPr>
            <a:endParaRPr lang="en-US" sz="3300" dirty="0"/>
          </a:p>
        </p:txBody>
      </p:sp>
    </p:spTree>
    <p:extLst>
      <p:ext uri="{BB962C8B-B14F-4D97-AF65-F5344CB8AC3E}">
        <p14:creationId xmlns:p14="http://schemas.microsoft.com/office/powerpoint/2010/main" val="3815349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3200" dirty="0"/>
              <a:t>Sample Resources – Hands-On</a:t>
            </a:r>
          </a:p>
        </p:txBody>
      </p:sp>
      <p:sp>
        <p:nvSpPr>
          <p:cNvPr id="2" name="Content Placeholder 1"/>
          <p:cNvSpPr>
            <a:spLocks noGrp="1"/>
          </p:cNvSpPr>
          <p:nvPr>
            <p:ph idx="1"/>
          </p:nvPr>
        </p:nvSpPr>
        <p:spPr/>
        <p:txBody>
          <a:bodyPr>
            <a:normAutofit/>
          </a:bodyPr>
          <a:lstStyle/>
          <a:p>
            <a:pPr marL="0" indent="0">
              <a:buNone/>
              <a:defRPr/>
            </a:pPr>
            <a:r>
              <a:rPr lang="en-US" sz="2800" b="1" dirty="0"/>
              <a:t>Web Accessibility Testing </a:t>
            </a:r>
          </a:p>
          <a:p>
            <a:pPr lvl="1">
              <a:defRPr/>
            </a:pPr>
            <a:r>
              <a:rPr lang="en-US" sz="2400" dirty="0">
                <a:hlinkClick r:id="rId2"/>
              </a:rPr>
              <a:t>Easy Checks – A First Review of Accessibility</a:t>
            </a:r>
            <a:endParaRPr lang="en-US" sz="2400" dirty="0"/>
          </a:p>
          <a:p>
            <a:pPr lvl="1">
              <a:defRPr/>
            </a:pPr>
            <a:r>
              <a:rPr lang="en-US" sz="2400" dirty="0" err="1"/>
              <a:t>Colour</a:t>
            </a:r>
            <a:r>
              <a:rPr lang="en-US" sz="2400" dirty="0"/>
              <a:t> Contrast </a:t>
            </a:r>
            <a:r>
              <a:rPr lang="en-US" sz="2400" dirty="0" err="1"/>
              <a:t>Analyser</a:t>
            </a:r>
            <a:endParaRPr lang="en-US" sz="2400" dirty="0"/>
          </a:p>
          <a:p>
            <a:pPr lvl="1">
              <a:defRPr/>
            </a:pPr>
            <a:r>
              <a:rPr lang="en-US" sz="2400" dirty="0"/>
              <a:t>WAVE, ANDI</a:t>
            </a:r>
          </a:p>
          <a:p>
            <a:pPr marL="274320" lvl="1" indent="0">
              <a:buNone/>
              <a:defRPr/>
            </a:pPr>
            <a:endParaRPr lang="en-US" sz="2800" dirty="0"/>
          </a:p>
          <a:p>
            <a:pPr marL="0" indent="0">
              <a:buNone/>
              <a:defRPr/>
            </a:pPr>
            <a:r>
              <a:rPr lang="en-US" sz="2800" b="1" dirty="0"/>
              <a:t>Technology Supports (AT, video, etc.)</a:t>
            </a:r>
          </a:p>
          <a:p>
            <a:pPr lvl="1">
              <a:defRPr/>
            </a:pPr>
            <a:r>
              <a:rPr lang="en-US" sz="2400" dirty="0"/>
              <a:t>Jaws/NVDA, Built-in accessibility tools, YouTube</a:t>
            </a:r>
          </a:p>
          <a:p>
            <a:pPr lvl="1">
              <a:defRPr/>
            </a:pPr>
            <a:endParaRPr lang="en-US" sz="3300" dirty="0"/>
          </a:p>
          <a:p>
            <a:pPr>
              <a:defRPr/>
            </a:pPr>
            <a:endParaRPr lang="en-US" dirty="0">
              <a:cs typeface="+mn-cs"/>
            </a:endParaRPr>
          </a:p>
        </p:txBody>
      </p:sp>
    </p:spTree>
    <p:extLst>
      <p:ext uri="{BB962C8B-B14F-4D97-AF65-F5344CB8AC3E}">
        <p14:creationId xmlns:p14="http://schemas.microsoft.com/office/powerpoint/2010/main" val="730161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990600"/>
          </a:xfrm>
        </p:spPr>
        <p:txBody>
          <a:bodyPr>
            <a:noAutofit/>
          </a:bodyPr>
          <a:lstStyle/>
          <a:p>
            <a:pPr>
              <a:defRPr/>
            </a:pPr>
            <a:r>
              <a:rPr lang="en-US" sz="3200" dirty="0"/>
              <a:t>Sample Resources – Hands-On </a:t>
            </a:r>
            <a:r>
              <a:rPr lang="en-US" sz="3200" dirty="0" err="1"/>
              <a:t>cont</a:t>
            </a:r>
            <a:r>
              <a:rPr lang="en-US" sz="3200" dirty="0"/>
              <a:t>…</a:t>
            </a:r>
          </a:p>
        </p:txBody>
      </p:sp>
      <p:sp>
        <p:nvSpPr>
          <p:cNvPr id="2" name="Content Placeholder 1"/>
          <p:cNvSpPr>
            <a:spLocks noGrp="1"/>
          </p:cNvSpPr>
          <p:nvPr>
            <p:ph idx="1"/>
          </p:nvPr>
        </p:nvSpPr>
        <p:spPr/>
        <p:txBody>
          <a:bodyPr>
            <a:normAutofit/>
          </a:bodyPr>
          <a:lstStyle/>
          <a:p>
            <a:pPr marL="0" indent="0">
              <a:buNone/>
              <a:defRPr/>
            </a:pPr>
            <a:r>
              <a:rPr lang="en-US" b="1" dirty="0"/>
              <a:t>Web Design &amp; Accessibility (Coding)</a:t>
            </a:r>
          </a:p>
          <a:p>
            <a:pPr lvl="1">
              <a:defRPr/>
            </a:pPr>
            <a:r>
              <a:rPr lang="en-US" dirty="0"/>
              <a:t>jsfiddle.net (</a:t>
            </a:r>
            <a:r>
              <a:rPr lang="en-US" dirty="0">
                <a:hlinkClick r:id="rId2"/>
              </a:rPr>
              <a:t>HTML &amp; CSS</a:t>
            </a:r>
            <a:r>
              <a:rPr lang="en-US" dirty="0"/>
              <a:t>)</a:t>
            </a:r>
          </a:p>
          <a:p>
            <a:pPr lvl="1">
              <a:defRPr/>
            </a:pPr>
            <a:r>
              <a:rPr lang="en-US" dirty="0"/>
              <a:t>Textbook – Recommended, not required</a:t>
            </a:r>
          </a:p>
          <a:p>
            <a:pPr lvl="1">
              <a:defRPr/>
            </a:pPr>
            <a:r>
              <a:rPr lang="en-US" dirty="0"/>
              <a:t>W3Schools.com – </a:t>
            </a:r>
            <a:r>
              <a:rPr lang="en-US" dirty="0">
                <a:hlinkClick r:id="rId3"/>
              </a:rPr>
              <a:t>HTML5</a:t>
            </a:r>
            <a:r>
              <a:rPr lang="en-US" dirty="0"/>
              <a:t>, </a:t>
            </a:r>
            <a:r>
              <a:rPr lang="en-US" dirty="0">
                <a:hlinkClick r:id="rId4"/>
              </a:rPr>
              <a:t>CSS</a:t>
            </a:r>
            <a:endParaRPr lang="en-US" sz="3300" dirty="0"/>
          </a:p>
          <a:p>
            <a:pPr lvl="1">
              <a:defRPr/>
            </a:pPr>
            <a:endParaRPr lang="en-US" sz="3300" dirty="0"/>
          </a:p>
          <a:p>
            <a:pPr>
              <a:defRPr/>
            </a:pPr>
            <a:endParaRPr lang="en-US" dirty="0">
              <a:cs typeface="+mn-cs"/>
            </a:endParaRPr>
          </a:p>
        </p:txBody>
      </p:sp>
      <p:grpSp>
        <p:nvGrpSpPr>
          <p:cNvPr id="9" name="Group 8" descr="screenshots of jsfiddle and w3schools websites"/>
          <p:cNvGrpSpPr/>
          <p:nvPr/>
        </p:nvGrpSpPr>
        <p:grpSpPr>
          <a:xfrm>
            <a:off x="408470" y="3222327"/>
            <a:ext cx="8327060" cy="3214474"/>
            <a:chOff x="408470" y="3222327"/>
            <a:chExt cx="8327060" cy="3214474"/>
          </a:xfrm>
        </p:grpSpPr>
        <p:pic>
          <p:nvPicPr>
            <p:cNvPr id="11" name="Picture 10">
              <a:extLst>
                <a:ext uri="{FF2B5EF4-FFF2-40B4-BE49-F238E27FC236}">
                  <a16:creationId xmlns:a16="http://schemas.microsoft.com/office/drawing/2014/main" id="{FE5E796C-96A3-8F41-B852-3B958E1E67A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8470" y="3775364"/>
              <a:ext cx="4268371" cy="2142426"/>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52956" y="3222327"/>
              <a:ext cx="2713919" cy="2271732"/>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10200" y="3810000"/>
              <a:ext cx="2989074" cy="2248192"/>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935049" y="4703717"/>
              <a:ext cx="2800481" cy="1733084"/>
            </a:xfrm>
            <a:prstGeom prst="rect">
              <a:avLst/>
            </a:prstGeom>
          </p:spPr>
        </p:pic>
      </p:grpSp>
    </p:spTree>
    <p:extLst>
      <p:ext uri="{BB962C8B-B14F-4D97-AF65-F5344CB8AC3E}">
        <p14:creationId xmlns:p14="http://schemas.microsoft.com/office/powerpoint/2010/main" val="2678054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a:t>
            </a:r>
            <a:r>
              <a:rPr lang="en-US" i="1" dirty="0"/>
              <a:t>since 2015</a:t>
            </a:r>
            <a:r>
              <a:rPr lang="en-US" dirty="0"/>
              <a:t>)</a:t>
            </a:r>
          </a:p>
        </p:txBody>
      </p:sp>
      <p:sp>
        <p:nvSpPr>
          <p:cNvPr id="3" name="Content Placeholder 2"/>
          <p:cNvSpPr>
            <a:spLocks noGrp="1"/>
          </p:cNvSpPr>
          <p:nvPr>
            <p:ph sz="half" idx="1"/>
          </p:nvPr>
        </p:nvSpPr>
        <p:spPr>
          <a:xfrm>
            <a:off x="457200" y="1673352"/>
            <a:ext cx="4800600" cy="4718304"/>
          </a:xfrm>
        </p:spPr>
        <p:txBody>
          <a:bodyPr>
            <a:normAutofit fontScale="92500" lnSpcReduction="20000"/>
          </a:bodyPr>
          <a:lstStyle/>
          <a:p>
            <a:pPr marL="0" indent="0">
              <a:buNone/>
            </a:pPr>
            <a:r>
              <a:rPr lang="en-US" sz="2000" b="1" i="1" dirty="0"/>
              <a:t>Course has served as an </a:t>
            </a:r>
            <a:r>
              <a:rPr lang="en-US" sz="2000" b="1" i="1" u="sng" dirty="0"/>
              <a:t>incubator</a:t>
            </a:r>
            <a:r>
              <a:rPr lang="en-US" sz="2000" b="1" i="1" dirty="0"/>
              <a:t> of sorts…</a:t>
            </a:r>
          </a:p>
          <a:p>
            <a:pPr marL="0" indent="0">
              <a:buNone/>
            </a:pPr>
            <a:endParaRPr lang="en-US" sz="2000" b="1" i="1" dirty="0"/>
          </a:p>
          <a:p>
            <a:pPr marL="0" indent="0">
              <a:buNone/>
            </a:pPr>
            <a:r>
              <a:rPr lang="en-US" sz="2000" b="1" i="1" dirty="0"/>
              <a:t>Student Training</a:t>
            </a:r>
            <a:r>
              <a:rPr lang="en-US" sz="2000" b="1" dirty="0"/>
              <a:t> – 94 students, 5 faculty</a:t>
            </a:r>
          </a:p>
          <a:p>
            <a:pPr lvl="1"/>
            <a:r>
              <a:rPr lang="en-US" sz="1600" dirty="0"/>
              <a:t>Instructional Technology Masters &amp; eLearning Certificate Programs (</a:t>
            </a:r>
            <a:r>
              <a:rPr lang="en-US" sz="1600" i="1" dirty="0"/>
              <a:t>Elective</a:t>
            </a:r>
            <a:r>
              <a:rPr lang="en-US" sz="1600" dirty="0"/>
              <a:t>)</a:t>
            </a:r>
            <a:endParaRPr lang="en-US" sz="1600" b="1" i="1" dirty="0"/>
          </a:p>
          <a:p>
            <a:pPr lvl="1"/>
            <a:r>
              <a:rPr lang="en-US" sz="1600" dirty="0"/>
              <a:t>Assistive Technology Masters &amp; Certificate Programs (</a:t>
            </a:r>
            <a:r>
              <a:rPr lang="en-US" sz="1600" i="1" dirty="0"/>
              <a:t>Elective</a:t>
            </a:r>
            <a:r>
              <a:rPr lang="en-US" sz="1600" dirty="0"/>
              <a:t>)</a:t>
            </a:r>
          </a:p>
          <a:p>
            <a:pPr lvl="1"/>
            <a:r>
              <a:rPr lang="en-US" sz="1600" dirty="0"/>
              <a:t>Modules shared with faculty</a:t>
            </a:r>
          </a:p>
          <a:p>
            <a:pPr lvl="2"/>
            <a:r>
              <a:rPr lang="en-US" sz="1400" dirty="0"/>
              <a:t>CEHD</a:t>
            </a:r>
            <a:r>
              <a:rPr lang="en-US" sz="1400" i="1" dirty="0"/>
              <a:t>/AT (2)</a:t>
            </a:r>
            <a:endParaRPr lang="en-US" sz="1400" dirty="0"/>
          </a:p>
          <a:p>
            <a:pPr lvl="2"/>
            <a:r>
              <a:rPr lang="en-US" sz="1400" dirty="0"/>
              <a:t>CHSS</a:t>
            </a:r>
            <a:r>
              <a:rPr lang="en-US" sz="1400" i="1" dirty="0"/>
              <a:t>/Digital History</a:t>
            </a:r>
            <a:endParaRPr lang="en-US" sz="1400" dirty="0"/>
          </a:p>
          <a:p>
            <a:pPr lvl="2"/>
            <a:r>
              <a:rPr lang="en-US" sz="1400" dirty="0" err="1"/>
              <a:t>Volgenau</a:t>
            </a:r>
            <a:r>
              <a:rPr lang="en-US" sz="1400" i="1" dirty="0"/>
              <a:t>/Systems Analysis &amp; Design</a:t>
            </a:r>
            <a:endParaRPr lang="en-US" sz="1400" dirty="0"/>
          </a:p>
          <a:p>
            <a:pPr lvl="2"/>
            <a:r>
              <a:rPr lang="en-US" sz="1400" dirty="0" err="1"/>
              <a:t>Volgenau</a:t>
            </a:r>
            <a:r>
              <a:rPr lang="en-US" sz="1400" i="1" dirty="0"/>
              <a:t>/Intro to Computing</a:t>
            </a:r>
          </a:p>
          <a:p>
            <a:pPr lvl="1"/>
            <a:endParaRPr lang="en-US" sz="1800" dirty="0"/>
          </a:p>
          <a:p>
            <a:pPr marL="0" indent="0">
              <a:buNone/>
            </a:pPr>
            <a:r>
              <a:rPr lang="en-US" sz="2000" b="1" i="1" dirty="0"/>
              <a:t>Faculty/Staff Training – 50+ faculty</a:t>
            </a:r>
          </a:p>
          <a:p>
            <a:pPr lvl="1"/>
            <a:r>
              <a:rPr lang="en-US" sz="1600" i="1" dirty="0"/>
              <a:t>Office of Digital Learning (modules used for accessibility training)</a:t>
            </a:r>
          </a:p>
          <a:p>
            <a:pPr lvl="2"/>
            <a:r>
              <a:rPr lang="en-US" sz="1400" dirty="0"/>
              <a:t>SOUPR – 8-week faculty cohort (voluntary)</a:t>
            </a:r>
          </a:p>
          <a:p>
            <a:pPr lvl="2"/>
            <a:r>
              <a:rPr lang="en-US" sz="1400" dirty="0"/>
              <a:t>OCDI – 1-yr ID supported development (funded)</a:t>
            </a:r>
            <a:endParaRPr lang="en-US" sz="1400" i="1" dirty="0"/>
          </a:p>
          <a:p>
            <a:pPr lvl="1"/>
            <a:endParaRPr lang="en-US" sz="1900" dirty="0"/>
          </a:p>
          <a:p>
            <a:pPr lvl="2"/>
            <a:endParaRPr lang="en-US" dirty="0"/>
          </a:p>
        </p:txBody>
      </p:sp>
      <p:pic>
        <p:nvPicPr>
          <p:cNvPr id="6" name="Content Placeholder 5" descr="Mason Online home page"/>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5353663" y="2590800"/>
            <a:ext cx="3333137" cy="2743201"/>
          </a:xfrm>
        </p:spPr>
      </p:pic>
    </p:spTree>
    <p:extLst>
      <p:ext uri="{BB962C8B-B14F-4D97-AF65-F5344CB8AC3E}">
        <p14:creationId xmlns:p14="http://schemas.microsoft.com/office/powerpoint/2010/main" val="4077660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a:t>
            </a:r>
            <a:r>
              <a:rPr lang="en-US" i="1" dirty="0"/>
              <a:t>since 2015</a:t>
            </a:r>
            <a:r>
              <a:rPr lang="en-US" dirty="0"/>
              <a:t>) cont.</a:t>
            </a:r>
          </a:p>
        </p:txBody>
      </p:sp>
      <p:sp>
        <p:nvSpPr>
          <p:cNvPr id="3" name="Content Placeholder 2"/>
          <p:cNvSpPr>
            <a:spLocks noGrp="1"/>
          </p:cNvSpPr>
          <p:nvPr>
            <p:ph sz="half" idx="1"/>
          </p:nvPr>
        </p:nvSpPr>
        <p:spPr>
          <a:xfrm>
            <a:off x="457200" y="1673352"/>
            <a:ext cx="4800600" cy="4718304"/>
          </a:xfrm>
        </p:spPr>
        <p:txBody>
          <a:bodyPr>
            <a:normAutofit/>
          </a:bodyPr>
          <a:lstStyle/>
          <a:p>
            <a:pPr marL="0" indent="0">
              <a:buNone/>
            </a:pPr>
            <a:r>
              <a:rPr lang="en-US" sz="2000" b="1" i="1" dirty="0"/>
              <a:t>Staff (Testing)</a:t>
            </a:r>
          </a:p>
          <a:p>
            <a:pPr lvl="1"/>
            <a:r>
              <a:rPr lang="en-US" sz="1600" i="1" dirty="0"/>
              <a:t>Office of Digital Learning </a:t>
            </a:r>
          </a:p>
          <a:p>
            <a:pPr lvl="2"/>
            <a:r>
              <a:rPr lang="en-US" sz="1400" dirty="0"/>
              <a:t>LMS tools (</a:t>
            </a:r>
            <a:r>
              <a:rPr lang="en-US" sz="1600" dirty="0"/>
              <a:t>e.g., Padlet, Supplemental applications, H5P)</a:t>
            </a:r>
          </a:p>
          <a:p>
            <a:pPr marL="548640" lvl="2" indent="0">
              <a:buNone/>
            </a:pPr>
            <a:endParaRPr lang="en-US" i="1" dirty="0"/>
          </a:p>
          <a:p>
            <a:pPr lvl="1"/>
            <a:r>
              <a:rPr lang="en-US" sz="1600" i="1" dirty="0"/>
              <a:t>Learning Spaces Design Team</a:t>
            </a:r>
          </a:p>
          <a:p>
            <a:pPr lvl="2"/>
            <a:r>
              <a:rPr lang="en-US" sz="1600" dirty="0"/>
              <a:t>GUI Interface for instructor workstations</a:t>
            </a:r>
          </a:p>
          <a:p>
            <a:pPr lvl="1"/>
            <a:endParaRPr lang="en-US" sz="1900" dirty="0"/>
          </a:p>
          <a:p>
            <a:pPr lvl="2"/>
            <a:endParaRPr lang="en-US" dirty="0"/>
          </a:p>
        </p:txBody>
      </p:sp>
      <p:pic>
        <p:nvPicPr>
          <p:cNvPr id="6" name="Content Placeholder 5" descr="Merten Hall, Room 1201"/>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5248275" y="1673352"/>
            <a:ext cx="3333137" cy="2222091"/>
          </a:xfrm>
        </p:spPr>
      </p:pic>
    </p:spTree>
    <p:extLst>
      <p:ext uri="{BB962C8B-B14F-4D97-AF65-F5344CB8AC3E}">
        <p14:creationId xmlns:p14="http://schemas.microsoft.com/office/powerpoint/2010/main" val="784796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6"/>
          <p:cNvSpPr>
            <a:spLocks noGrp="1"/>
          </p:cNvSpPr>
          <p:nvPr>
            <p:ph type="title"/>
          </p:nvPr>
        </p:nvSpPr>
        <p:spPr/>
        <p:txBody>
          <a:bodyPr/>
          <a:lstStyle/>
          <a:p>
            <a:r>
              <a:rPr lang="en-US" sz="4400" dirty="0"/>
              <a:t>Contact Us</a:t>
            </a:r>
          </a:p>
        </p:txBody>
      </p:sp>
      <p:sp>
        <p:nvSpPr>
          <p:cNvPr id="2" name="Content Placeholder 1"/>
          <p:cNvSpPr>
            <a:spLocks noGrp="1"/>
          </p:cNvSpPr>
          <p:nvPr>
            <p:ph idx="1"/>
          </p:nvPr>
        </p:nvSpPr>
        <p:spPr/>
        <p:txBody>
          <a:bodyPr>
            <a:normAutofit/>
          </a:bodyPr>
          <a:lstStyle/>
          <a:p>
            <a:pPr marL="0" indent="0">
              <a:buNone/>
            </a:pPr>
            <a:r>
              <a:rPr lang="en-US" sz="2800" b="1" dirty="0"/>
              <a:t>Assistive Technology Initiative</a:t>
            </a:r>
          </a:p>
          <a:p>
            <a:pPr lvl="1"/>
            <a:r>
              <a:rPr lang="en-US" sz="2400" dirty="0"/>
              <a:t>Aquia Building, Rm. 238</a:t>
            </a:r>
          </a:p>
          <a:p>
            <a:pPr lvl="1"/>
            <a:r>
              <a:rPr lang="en-US" sz="2400" dirty="0"/>
              <a:t>Mail Stop: </a:t>
            </a:r>
            <a:r>
              <a:rPr lang="en-US" sz="2400" i="1" dirty="0"/>
              <a:t>6A11</a:t>
            </a:r>
          </a:p>
          <a:p>
            <a:pPr lvl="1"/>
            <a:r>
              <a:rPr lang="en-US" sz="2400" dirty="0"/>
              <a:t>Phone: </a:t>
            </a:r>
            <a:r>
              <a:rPr lang="en-US" sz="2400" i="1" dirty="0"/>
              <a:t>703-993-4329</a:t>
            </a:r>
          </a:p>
          <a:p>
            <a:pPr lvl="1"/>
            <a:r>
              <a:rPr lang="en-US" sz="2400" dirty="0"/>
              <a:t>Email: </a:t>
            </a:r>
            <a:r>
              <a:rPr lang="en-US" sz="2400" i="1" dirty="0">
                <a:hlinkClick r:id="rId3"/>
              </a:rPr>
              <a:t>ati@gmu.edu</a:t>
            </a:r>
            <a:endParaRPr lang="en-US" sz="2400" i="1" dirty="0"/>
          </a:p>
          <a:p>
            <a:pPr lvl="1"/>
            <a:r>
              <a:rPr lang="en-US" sz="2400" dirty="0"/>
              <a:t>ATI Website: </a:t>
            </a:r>
            <a:r>
              <a:rPr lang="en-US" sz="2400" i="1" dirty="0">
                <a:hlinkClick r:id="rId4"/>
              </a:rPr>
              <a:t>http://ati.gmu.edu</a:t>
            </a:r>
            <a:r>
              <a:rPr lang="en-US" sz="2400" dirty="0"/>
              <a:t> </a:t>
            </a:r>
          </a:p>
          <a:p>
            <a:pPr marL="274320" lvl="1" indent="0">
              <a:buNone/>
            </a:pPr>
            <a:endParaRPr lang="en-US" sz="2400" dirty="0"/>
          </a:p>
        </p:txBody>
      </p:sp>
      <p:pic>
        <p:nvPicPr>
          <p:cNvPr id="4" name="Picture 8" descr="GMUgreengol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77302" y="4800600"/>
            <a:ext cx="2074862"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990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a:stretch>
            <a:fillRect/>
          </a:stretch>
        </p:blipFill>
        <p:spPr bwMode="auto">
          <a:xfrm>
            <a:off x="0" y="0"/>
            <a:ext cx="9140825" cy="6854825"/>
          </a:xfrm>
          <a:prstGeom prst="rect">
            <a:avLst/>
          </a:prstGeom>
          <a:noFill/>
          <a:ln w="9525">
            <a:noFill/>
            <a:miter lim="800000"/>
            <a:headEnd/>
            <a:tailEnd/>
          </a:ln>
        </p:spPr>
      </p:pic>
      <p:sp>
        <p:nvSpPr>
          <p:cNvPr id="14338" name="Text Box 3"/>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sp>
        <p:nvSpPr>
          <p:cNvPr id="14339" name="Text Box 4"/>
          <p:cNvSpPr txBox="1">
            <a:spLocks noChangeArrowheads="1"/>
          </p:cNvSpPr>
          <p:nvPr/>
        </p:nvSpPr>
        <p:spPr bwMode="auto">
          <a:xfrm>
            <a:off x="684213" y="3198813"/>
            <a:ext cx="6990312" cy="2123658"/>
          </a:xfrm>
          <a:prstGeom prst="rect">
            <a:avLst/>
          </a:prstGeom>
          <a:noFill/>
          <a:ln w="9525">
            <a:noFill/>
            <a:miter lim="800000"/>
            <a:headEnd/>
            <a:tailEnd/>
          </a:ln>
        </p:spPr>
        <p:txBody>
          <a:bodyPr wrap="none">
            <a:spAutoFit/>
          </a:bodyPr>
          <a:lstStyle/>
          <a:p>
            <a:endParaRPr lang="en-US" sz="4400" b="1" dirty="0"/>
          </a:p>
          <a:p>
            <a:r>
              <a:rPr lang="en-US" sz="4400" b="1" dirty="0"/>
              <a:t>Teaching Accessibility </a:t>
            </a:r>
          </a:p>
          <a:p>
            <a:r>
              <a:rPr lang="en-US" sz="4400" b="1" dirty="0"/>
              <a:t>with Resources from WAI</a:t>
            </a:r>
          </a:p>
        </p:txBody>
      </p:sp>
      <p:sp>
        <p:nvSpPr>
          <p:cNvPr id="14340" name="Text Box 5"/>
          <p:cNvSpPr txBox="1">
            <a:spLocks noChangeArrowheads="1"/>
          </p:cNvSpPr>
          <p:nvPr/>
        </p:nvSpPr>
        <p:spPr bwMode="auto">
          <a:xfrm>
            <a:off x="735013" y="5465763"/>
            <a:ext cx="6192977" cy="923330"/>
          </a:xfrm>
          <a:prstGeom prst="rect">
            <a:avLst/>
          </a:prstGeom>
          <a:noFill/>
          <a:ln w="9525">
            <a:noFill/>
            <a:miter lim="800000"/>
            <a:headEnd/>
            <a:tailEnd/>
          </a:ln>
        </p:spPr>
        <p:txBody>
          <a:bodyPr wrap="none">
            <a:spAutoFit/>
          </a:bodyPr>
          <a:lstStyle/>
          <a:p>
            <a:r>
              <a:rPr lang="en-US" b="1" dirty="0"/>
              <a:t>Shadi Abou-Zahra, World Wide Web Consortium (W3C)</a:t>
            </a:r>
          </a:p>
          <a:p>
            <a:r>
              <a:rPr lang="en-US" b="1" dirty="0"/>
              <a:t>W3C Accessibility Strategy and Technology Specialist</a:t>
            </a:r>
          </a:p>
          <a:p>
            <a:r>
              <a:rPr lang="en-US" b="1" dirty="0"/>
              <a:t>@</a:t>
            </a:r>
            <a:r>
              <a:rPr lang="en-US" b="1" dirty="0" err="1"/>
              <a:t>sabouzah</a:t>
            </a:r>
            <a:endParaRPr lang="en-US" b="1" dirty="0"/>
          </a:p>
        </p:txBody>
      </p:sp>
    </p:spTree>
    <p:extLst>
      <p:ext uri="{BB962C8B-B14F-4D97-AF65-F5344CB8AC3E}">
        <p14:creationId xmlns:p14="http://schemas.microsoft.com/office/powerpoint/2010/main" val="2357959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3035703" cy="769441"/>
          </a:xfrm>
          <a:prstGeom prst="rect">
            <a:avLst/>
          </a:prstGeom>
          <a:noFill/>
          <a:ln w="9525">
            <a:noFill/>
            <a:miter lim="800000"/>
            <a:headEnd/>
            <a:tailEnd/>
          </a:ln>
        </p:spPr>
        <p:txBody>
          <a:bodyPr wrap="none">
            <a:spAutoFit/>
          </a:bodyPr>
          <a:lstStyle/>
          <a:p>
            <a:r>
              <a:rPr lang="en-US" sz="4400" b="1" dirty="0"/>
              <a:t>About WAI</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W3C Web Accessibility Initiative (WAI) works on:</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Ensuring accessibility support in W3C technologies</a:t>
            </a:r>
          </a:p>
          <a:p>
            <a:pPr>
              <a:lnSpc>
                <a:spcPct val="150000"/>
              </a:lnSpc>
              <a:buFontTx/>
              <a:buBlip>
                <a:blip r:embed="rId4"/>
              </a:buBlip>
            </a:pPr>
            <a:r>
              <a:rPr lang="en-US" altLang="en-US" sz="2800" dirty="0">
                <a:solidFill>
                  <a:srgbClr val="002060"/>
                </a:solidFill>
              </a:rPr>
              <a:t> Creating guidelines for web and digital accessibility</a:t>
            </a:r>
          </a:p>
          <a:p>
            <a:pPr>
              <a:lnSpc>
                <a:spcPct val="150000"/>
              </a:lnSpc>
              <a:buFontTx/>
              <a:buBlip>
                <a:blip r:embed="rId4"/>
              </a:buBlip>
            </a:pPr>
            <a:r>
              <a:rPr lang="en-US" altLang="en-US" sz="2800" dirty="0">
                <a:solidFill>
                  <a:srgbClr val="002060"/>
                </a:solidFill>
              </a:rPr>
              <a:t> Developing methods for conformance evaluation</a:t>
            </a:r>
          </a:p>
          <a:p>
            <a:pPr>
              <a:lnSpc>
                <a:spcPct val="150000"/>
              </a:lnSpc>
              <a:buFontTx/>
              <a:buBlip>
                <a:blip r:embed="rId4"/>
              </a:buBlip>
            </a:pPr>
            <a:r>
              <a:rPr lang="en-US" altLang="en-US" sz="2800" dirty="0">
                <a:solidFill>
                  <a:srgbClr val="002060"/>
                </a:solidFill>
              </a:rPr>
              <a:t> Providing resources for education and training</a:t>
            </a:r>
          </a:p>
          <a:p>
            <a:pPr>
              <a:lnSpc>
                <a:spcPct val="150000"/>
              </a:lnSpc>
              <a:buFontTx/>
              <a:buBlip>
                <a:blip r:embed="rId4"/>
              </a:buBlip>
            </a:pPr>
            <a:r>
              <a:rPr lang="en-US" altLang="en-US" sz="2800" dirty="0">
                <a:solidFill>
                  <a:srgbClr val="002060"/>
                </a:solidFill>
              </a:rPr>
              <a:t> Ensuring harmonized and coordinated standards</a:t>
            </a:r>
          </a:p>
        </p:txBody>
      </p:sp>
    </p:spTree>
    <p:extLst>
      <p:ext uri="{BB962C8B-B14F-4D97-AF65-F5344CB8AC3E}">
        <p14:creationId xmlns:p14="http://schemas.microsoft.com/office/powerpoint/2010/main" val="1571045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3560911" cy="769441"/>
          </a:xfrm>
          <a:prstGeom prst="rect">
            <a:avLst/>
          </a:prstGeom>
          <a:noFill/>
          <a:ln w="9525">
            <a:noFill/>
            <a:miter lim="800000"/>
            <a:headEnd/>
            <a:tailEnd/>
          </a:ln>
        </p:spPr>
        <p:txBody>
          <a:bodyPr wrap="none">
            <a:spAutoFit/>
          </a:bodyPr>
          <a:lstStyle/>
          <a:p>
            <a:r>
              <a:rPr lang="en-US" sz="4400" b="1" dirty="0">
                <a:solidFill>
                  <a:srgbClr val="002142"/>
                </a:solidFill>
              </a:rPr>
              <a:t>WAI Website</a:t>
            </a: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 y="1903867"/>
            <a:ext cx="9144000" cy="4644571"/>
          </a:xfrm>
          <a:prstGeom prst="rect">
            <a:avLst/>
          </a:prstGeom>
        </p:spPr>
      </p:pic>
      <p:sp>
        <p:nvSpPr>
          <p:cNvPr id="7" name="Text Box 8"/>
          <p:cNvSpPr txBox="1">
            <a:spLocks noChangeArrowheads="1"/>
          </p:cNvSpPr>
          <p:nvPr/>
        </p:nvSpPr>
        <p:spPr bwMode="auto">
          <a:xfrm>
            <a:off x="0" y="1272156"/>
            <a:ext cx="223306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en-US" sz="2800" b="1" dirty="0">
                <a:solidFill>
                  <a:srgbClr val="002060"/>
                </a:solidFill>
              </a:rPr>
              <a:t>w3.org/WAI</a:t>
            </a:r>
            <a:endParaRPr lang="en-US" altLang="en-US" sz="2800" b="1" i="1" dirty="0">
              <a:solidFill>
                <a:srgbClr val="002060"/>
              </a:solidFill>
            </a:endParaRPr>
          </a:p>
        </p:txBody>
      </p:sp>
    </p:spTree>
    <p:extLst>
      <p:ext uri="{BB962C8B-B14F-4D97-AF65-F5344CB8AC3E}">
        <p14:creationId xmlns:p14="http://schemas.microsoft.com/office/powerpoint/2010/main" val="268911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22DAA5-E600-BB4E-B097-5DA0221F681B}"/>
              </a:ext>
            </a:extLst>
          </p:cNvPr>
          <p:cNvSpPr>
            <a:spLocks noGrp="1"/>
          </p:cNvSpPr>
          <p:nvPr>
            <p:ph type="title"/>
          </p:nvPr>
        </p:nvSpPr>
        <p:spPr>
          <a:xfrm>
            <a:off x="647097" y="360363"/>
            <a:ext cx="8027495" cy="1143000"/>
          </a:xfrm>
        </p:spPr>
        <p:txBody>
          <a:bodyPr>
            <a:normAutofit/>
          </a:bodyPr>
          <a:lstStyle/>
          <a:p>
            <a:pPr algn="l"/>
            <a:r>
              <a:rPr lang="en-US" sz="4000" dirty="0">
                <a:solidFill>
                  <a:srgbClr val="444B8D"/>
                </a:solidFill>
                <a:latin typeface="Helvetica" pitchFamily="2" charset="0"/>
              </a:rPr>
              <a:t>Research questions</a:t>
            </a:r>
          </a:p>
        </p:txBody>
      </p:sp>
      <p:sp>
        <p:nvSpPr>
          <p:cNvPr id="5" name="Text Placeholder 4">
            <a:extLst>
              <a:ext uri="{FF2B5EF4-FFF2-40B4-BE49-F238E27FC236}">
                <a16:creationId xmlns:a16="http://schemas.microsoft.com/office/drawing/2014/main" id="{6D0D6139-CEC9-1E42-8E9F-0E87926B342B}"/>
              </a:ext>
            </a:extLst>
          </p:cNvPr>
          <p:cNvSpPr>
            <a:spLocks noGrp="1"/>
          </p:cNvSpPr>
          <p:nvPr>
            <p:ph type="body" sz="quarter" idx="11"/>
          </p:nvPr>
        </p:nvSpPr>
        <p:spPr>
          <a:xfrm>
            <a:off x="647097" y="1940767"/>
            <a:ext cx="8209322" cy="4189558"/>
          </a:xfrm>
        </p:spPr>
        <p:txBody>
          <a:bodyPr>
            <a:normAutofit/>
          </a:bodyPr>
          <a:lstStyle/>
          <a:p>
            <a:pPr marL="514350" indent="-514350">
              <a:buFont typeface="+mj-lt"/>
              <a:buAutoNum type="arabicPeriod"/>
            </a:pPr>
            <a:r>
              <a:rPr lang="en-US" sz="3200" dirty="0">
                <a:solidFill>
                  <a:schemeClr val="tx1"/>
                </a:solidFill>
                <a:latin typeface="Helvetica" pitchFamily="2" charset="0"/>
              </a:rPr>
              <a:t>Who is teaching accessibility?</a:t>
            </a:r>
          </a:p>
          <a:p>
            <a:pPr marL="514350" indent="-514350">
              <a:buFont typeface="+mj-lt"/>
              <a:buAutoNum type="arabicPeriod"/>
            </a:pPr>
            <a:r>
              <a:rPr lang="en-US" sz="3200" dirty="0">
                <a:solidFill>
                  <a:schemeClr val="tx1"/>
                </a:solidFill>
                <a:latin typeface="Helvetica" pitchFamily="2" charset="0"/>
              </a:rPr>
              <a:t>What barriers do faculty see to teaching accessibility?</a:t>
            </a:r>
          </a:p>
          <a:p>
            <a:pPr marL="514350" indent="-514350">
              <a:buFont typeface="+mj-lt"/>
              <a:buAutoNum type="arabicPeriod"/>
            </a:pPr>
            <a:r>
              <a:rPr lang="en-US" sz="3200" dirty="0">
                <a:solidFill>
                  <a:schemeClr val="tx1"/>
                </a:solidFill>
                <a:latin typeface="Helvetica" pitchFamily="2" charset="0"/>
              </a:rPr>
              <a:t>What factors predict who is teaching accessibility?</a:t>
            </a:r>
          </a:p>
          <a:p>
            <a:pPr marL="0" indent="0">
              <a:buNone/>
            </a:pPr>
            <a:endParaRPr lang="en-US" sz="3200" dirty="0">
              <a:solidFill>
                <a:schemeClr val="tx1"/>
              </a:solidFill>
              <a:latin typeface="Helvetica" pitchFamily="2" charset="0"/>
            </a:endParaRPr>
          </a:p>
          <a:p>
            <a:pPr marL="0" indent="0">
              <a:buNone/>
            </a:pPr>
            <a:r>
              <a:rPr lang="en-US" sz="3200" dirty="0">
                <a:solidFill>
                  <a:schemeClr val="tx1"/>
                </a:solidFill>
                <a:latin typeface="Helvetica" pitchFamily="2" charset="0"/>
              </a:rPr>
              <a:t>+ What resources do you need?</a:t>
            </a:r>
          </a:p>
        </p:txBody>
      </p:sp>
    </p:spTree>
    <p:extLst>
      <p:ext uri="{BB962C8B-B14F-4D97-AF65-F5344CB8AC3E}">
        <p14:creationId xmlns:p14="http://schemas.microsoft.com/office/powerpoint/2010/main" val="2795473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5667962" cy="769441"/>
          </a:xfrm>
          <a:prstGeom prst="rect">
            <a:avLst/>
          </a:prstGeom>
          <a:noFill/>
          <a:ln w="9525">
            <a:noFill/>
            <a:miter lim="800000"/>
            <a:headEnd/>
            <a:tailEnd/>
          </a:ln>
        </p:spPr>
        <p:txBody>
          <a:bodyPr wrap="none">
            <a:spAutoFit/>
          </a:bodyPr>
          <a:lstStyle/>
          <a:p>
            <a:r>
              <a:rPr lang="en-US" sz="4400" b="1" dirty="0">
                <a:solidFill>
                  <a:srgbClr val="002142"/>
                </a:solidFill>
              </a:rPr>
              <a:t>Perspectives Videos</a:t>
            </a: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sp>
        <p:nvSpPr>
          <p:cNvPr id="5" name="Text Box 8"/>
          <p:cNvSpPr txBox="1">
            <a:spLocks noChangeArrowheads="1"/>
          </p:cNvSpPr>
          <p:nvPr/>
        </p:nvSpPr>
        <p:spPr bwMode="auto">
          <a:xfrm>
            <a:off x="250825" y="1556792"/>
            <a:ext cx="87137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Web Accessibility Perspectives short videos:</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Series of 10 videos, each of less than 1 minute </a:t>
            </a:r>
          </a:p>
          <a:p>
            <a:pPr>
              <a:lnSpc>
                <a:spcPct val="150000"/>
              </a:lnSpc>
              <a:buFontTx/>
              <a:buBlip>
                <a:blip r:embed="rId4"/>
              </a:buBlip>
            </a:pPr>
            <a:r>
              <a:rPr lang="en-US" altLang="en-US" sz="2800" dirty="0">
                <a:solidFill>
                  <a:srgbClr val="002060"/>
                </a:solidFill>
              </a:rPr>
              <a:t> Each video shows one “feature” of accessibility</a:t>
            </a:r>
          </a:p>
          <a:p>
            <a:pPr>
              <a:lnSpc>
                <a:spcPct val="150000"/>
              </a:lnSpc>
              <a:buFontTx/>
              <a:buBlip>
                <a:blip r:embed="rId4"/>
              </a:buBlip>
            </a:pPr>
            <a:r>
              <a:rPr lang="en-US" altLang="en-US" sz="2800" dirty="0">
                <a:solidFill>
                  <a:srgbClr val="002060"/>
                </a:solidFill>
              </a:rPr>
              <a:t> Describes the broader benefits for everyone</a:t>
            </a:r>
          </a:p>
          <a:p>
            <a:pPr>
              <a:lnSpc>
                <a:spcPct val="150000"/>
              </a:lnSpc>
              <a:buFontTx/>
              <a:buBlip>
                <a:blip r:embed="rId4"/>
              </a:buBlip>
            </a:pPr>
            <a:r>
              <a:rPr lang="en-US" altLang="en-US" sz="2800" dirty="0">
                <a:solidFill>
                  <a:srgbClr val="002060"/>
                </a:solidFill>
              </a:rPr>
              <a:t> Provides further reading and guideline references</a:t>
            </a:r>
          </a:p>
        </p:txBody>
      </p:sp>
    </p:spTree>
    <p:extLst>
      <p:ext uri="{BB962C8B-B14F-4D97-AF65-F5344CB8AC3E}">
        <p14:creationId xmlns:p14="http://schemas.microsoft.com/office/powerpoint/2010/main" val="1186441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5568576" cy="769441"/>
          </a:xfrm>
          <a:prstGeom prst="rect">
            <a:avLst/>
          </a:prstGeom>
          <a:noFill/>
          <a:ln w="9525">
            <a:noFill/>
            <a:miter lim="800000"/>
            <a:headEnd/>
            <a:tailEnd/>
          </a:ln>
        </p:spPr>
        <p:txBody>
          <a:bodyPr wrap="none">
            <a:spAutoFit/>
          </a:bodyPr>
          <a:lstStyle/>
          <a:p>
            <a:r>
              <a:rPr lang="en-US" sz="4400" b="1" dirty="0">
                <a:solidFill>
                  <a:srgbClr val="002142"/>
                </a:solidFill>
              </a:rPr>
              <a:t>Getting Started Tips</a:t>
            </a: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sp>
        <p:nvSpPr>
          <p:cNvPr id="5" name="Text Box 8"/>
          <p:cNvSpPr txBox="1">
            <a:spLocks noChangeArrowheads="1"/>
          </p:cNvSpPr>
          <p:nvPr/>
        </p:nvSpPr>
        <p:spPr bwMode="auto">
          <a:xfrm>
            <a:off x="250825" y="1556792"/>
            <a:ext cx="871378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Tips for Getting Started with Web Accessibility:</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Tips for Writing</a:t>
            </a:r>
          </a:p>
          <a:p>
            <a:pPr lvl="1">
              <a:lnSpc>
                <a:spcPct val="150000"/>
              </a:lnSpc>
              <a:buFontTx/>
              <a:buBlip>
                <a:blip r:embed="rId4"/>
              </a:buBlip>
            </a:pPr>
            <a:r>
              <a:rPr lang="en-US" altLang="en-US" sz="2800" dirty="0">
                <a:solidFill>
                  <a:srgbClr val="002060"/>
                </a:solidFill>
              </a:rPr>
              <a:t> Titles, Heading, link text, instructions, text, </a:t>
            </a:r>
            <a:r>
              <a:rPr lang="en-AT" altLang="en-US" sz="2800" dirty="0">
                <a:solidFill>
                  <a:srgbClr val="002060"/>
                </a:solidFill>
              </a:rPr>
              <a:t>…</a:t>
            </a:r>
            <a:endParaRPr lang="en-US" altLang="en-US" sz="2800" dirty="0">
              <a:solidFill>
                <a:srgbClr val="002060"/>
              </a:solidFill>
            </a:endParaRPr>
          </a:p>
          <a:p>
            <a:pPr>
              <a:lnSpc>
                <a:spcPct val="150000"/>
              </a:lnSpc>
              <a:buFontTx/>
              <a:buBlip>
                <a:blip r:embed="rId4"/>
              </a:buBlip>
            </a:pPr>
            <a:r>
              <a:rPr lang="en-US" altLang="en-US" sz="2800" dirty="0">
                <a:solidFill>
                  <a:srgbClr val="002060"/>
                </a:solidFill>
              </a:rPr>
              <a:t> Tips for Designing</a:t>
            </a:r>
          </a:p>
          <a:p>
            <a:pPr lvl="1">
              <a:lnSpc>
                <a:spcPct val="150000"/>
              </a:lnSpc>
              <a:buFontTx/>
              <a:buBlip>
                <a:blip r:embed="rId4"/>
              </a:buBlip>
            </a:pPr>
            <a:r>
              <a:rPr lang="en-US" altLang="en-US" sz="2800" dirty="0">
                <a:solidFill>
                  <a:srgbClr val="002060"/>
                </a:solidFill>
              </a:rPr>
              <a:t> Colors, navigation, feedback, viewports, </a:t>
            </a:r>
            <a:r>
              <a:rPr lang="en-AT" altLang="en-US" sz="2800" dirty="0">
                <a:solidFill>
                  <a:srgbClr val="002060"/>
                </a:solidFill>
              </a:rPr>
              <a:t>…</a:t>
            </a:r>
            <a:endParaRPr lang="en-US" altLang="en-US" sz="2800" dirty="0">
              <a:solidFill>
                <a:srgbClr val="002060"/>
              </a:solidFill>
            </a:endParaRPr>
          </a:p>
          <a:p>
            <a:pPr>
              <a:lnSpc>
                <a:spcPct val="150000"/>
              </a:lnSpc>
              <a:buFontTx/>
              <a:buBlip>
                <a:blip r:embed="rId4"/>
              </a:buBlip>
            </a:pPr>
            <a:r>
              <a:rPr lang="en-US" altLang="en-US" sz="2800" dirty="0">
                <a:solidFill>
                  <a:srgbClr val="002060"/>
                </a:solidFill>
              </a:rPr>
              <a:t> Tips for Developing</a:t>
            </a:r>
          </a:p>
          <a:p>
            <a:pPr lvl="1">
              <a:lnSpc>
                <a:spcPct val="150000"/>
              </a:lnSpc>
              <a:buFontTx/>
              <a:buBlip>
                <a:blip r:embed="rId4"/>
              </a:buBlip>
            </a:pPr>
            <a:r>
              <a:rPr lang="en-US" altLang="en-US" sz="2800" dirty="0">
                <a:solidFill>
                  <a:srgbClr val="002060"/>
                </a:solidFill>
              </a:rPr>
              <a:t> Form controls, markup structure, coding, </a:t>
            </a:r>
            <a:r>
              <a:rPr lang="en-AT" altLang="en-US" sz="2800" dirty="0">
                <a:solidFill>
                  <a:srgbClr val="002060"/>
                </a:solidFill>
              </a:rPr>
              <a:t>…</a:t>
            </a:r>
            <a:endParaRPr lang="en-US" altLang="en-US" sz="2800" dirty="0">
              <a:solidFill>
                <a:srgbClr val="002060"/>
              </a:solidFill>
            </a:endParaRPr>
          </a:p>
        </p:txBody>
      </p:sp>
    </p:spTree>
    <p:extLst>
      <p:ext uri="{BB962C8B-B14F-4D97-AF65-F5344CB8AC3E}">
        <p14:creationId xmlns:p14="http://schemas.microsoft.com/office/powerpoint/2010/main" val="2116122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3748847" cy="769441"/>
          </a:xfrm>
          <a:prstGeom prst="rect">
            <a:avLst/>
          </a:prstGeom>
          <a:noFill/>
          <a:ln w="9525">
            <a:noFill/>
            <a:miter lim="800000"/>
            <a:headEnd/>
            <a:tailEnd/>
          </a:ln>
        </p:spPr>
        <p:txBody>
          <a:bodyPr wrap="none">
            <a:spAutoFit/>
          </a:bodyPr>
          <a:lstStyle/>
          <a:p>
            <a:r>
              <a:rPr lang="en-US" sz="4400" b="1" dirty="0">
                <a:solidFill>
                  <a:srgbClr val="002142"/>
                </a:solidFill>
              </a:rPr>
              <a:t>WAI Tutorials</a:t>
            </a: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sp>
        <p:nvSpPr>
          <p:cNvPr id="5" name="Text Box 8"/>
          <p:cNvSpPr txBox="1">
            <a:spLocks noChangeArrowheads="1"/>
          </p:cNvSpPr>
          <p:nvPr/>
        </p:nvSpPr>
        <p:spPr bwMode="auto">
          <a:xfrm>
            <a:off x="250825" y="1556792"/>
            <a:ext cx="871378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Web Accessibility Tutorials:</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Page Structure</a:t>
            </a:r>
          </a:p>
          <a:p>
            <a:pPr>
              <a:lnSpc>
                <a:spcPct val="150000"/>
              </a:lnSpc>
              <a:buFontTx/>
              <a:buBlip>
                <a:blip r:embed="rId4"/>
              </a:buBlip>
            </a:pPr>
            <a:r>
              <a:rPr lang="en-US" altLang="en-US" sz="2800" dirty="0">
                <a:solidFill>
                  <a:srgbClr val="002060"/>
                </a:solidFill>
              </a:rPr>
              <a:t> Menus</a:t>
            </a:r>
          </a:p>
          <a:p>
            <a:pPr>
              <a:lnSpc>
                <a:spcPct val="150000"/>
              </a:lnSpc>
              <a:buFontTx/>
              <a:buBlip>
                <a:blip r:embed="rId4"/>
              </a:buBlip>
            </a:pPr>
            <a:r>
              <a:rPr lang="en-US" altLang="en-US" sz="2800" dirty="0">
                <a:solidFill>
                  <a:srgbClr val="002060"/>
                </a:solidFill>
              </a:rPr>
              <a:t> Images</a:t>
            </a:r>
          </a:p>
          <a:p>
            <a:pPr>
              <a:lnSpc>
                <a:spcPct val="150000"/>
              </a:lnSpc>
              <a:buFontTx/>
              <a:buBlip>
                <a:blip r:embed="rId4"/>
              </a:buBlip>
            </a:pPr>
            <a:r>
              <a:rPr lang="en-US" altLang="en-US" sz="2800" dirty="0">
                <a:solidFill>
                  <a:srgbClr val="002060"/>
                </a:solidFill>
              </a:rPr>
              <a:t> Tables</a:t>
            </a:r>
          </a:p>
          <a:p>
            <a:pPr>
              <a:lnSpc>
                <a:spcPct val="150000"/>
              </a:lnSpc>
              <a:buFontTx/>
              <a:buBlip>
                <a:blip r:embed="rId4"/>
              </a:buBlip>
            </a:pPr>
            <a:r>
              <a:rPr lang="en-US" altLang="en-US" sz="2800" dirty="0">
                <a:solidFill>
                  <a:srgbClr val="002060"/>
                </a:solidFill>
              </a:rPr>
              <a:t> Forms</a:t>
            </a:r>
          </a:p>
          <a:p>
            <a:pPr>
              <a:lnSpc>
                <a:spcPct val="150000"/>
              </a:lnSpc>
              <a:buFontTx/>
              <a:buBlip>
                <a:blip r:embed="rId4"/>
              </a:buBlip>
            </a:pPr>
            <a:r>
              <a:rPr lang="en-US" altLang="en-US" sz="2800" dirty="0">
                <a:solidFill>
                  <a:srgbClr val="002060"/>
                </a:solidFill>
              </a:rPr>
              <a:t> Carousels</a:t>
            </a:r>
          </a:p>
        </p:txBody>
      </p:sp>
    </p:spTree>
    <p:extLst>
      <p:ext uri="{BB962C8B-B14F-4D97-AF65-F5344CB8AC3E}">
        <p14:creationId xmlns:p14="http://schemas.microsoft.com/office/powerpoint/2010/main" val="746226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5713295" cy="769441"/>
          </a:xfrm>
          <a:prstGeom prst="rect">
            <a:avLst/>
          </a:prstGeom>
          <a:noFill/>
          <a:ln w="9525">
            <a:noFill/>
            <a:miter lim="800000"/>
            <a:headEnd/>
            <a:tailEnd/>
          </a:ln>
        </p:spPr>
        <p:txBody>
          <a:bodyPr wrap="none">
            <a:spAutoFit/>
          </a:bodyPr>
          <a:lstStyle/>
          <a:p>
            <a:r>
              <a:rPr lang="en-US" sz="4400" b="1" dirty="0">
                <a:solidFill>
                  <a:srgbClr val="002142"/>
                </a:solidFill>
              </a:rPr>
              <a:t>Before &amp; After Demo</a:t>
            </a: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80773"/>
            <a:ext cx="9144000" cy="4644571"/>
          </a:xfrm>
          <a:prstGeom prst="rect">
            <a:avLst/>
          </a:prstGeom>
        </p:spPr>
      </p:pic>
    </p:spTree>
    <p:extLst>
      <p:ext uri="{BB962C8B-B14F-4D97-AF65-F5344CB8AC3E}">
        <p14:creationId xmlns:p14="http://schemas.microsoft.com/office/powerpoint/2010/main" val="2121051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3669594" cy="769441"/>
          </a:xfrm>
          <a:prstGeom prst="rect">
            <a:avLst/>
          </a:prstGeom>
          <a:noFill/>
          <a:ln w="9525">
            <a:noFill/>
            <a:miter lim="800000"/>
            <a:headEnd/>
            <a:tailEnd/>
          </a:ln>
        </p:spPr>
        <p:txBody>
          <a:bodyPr wrap="none">
            <a:spAutoFit/>
          </a:bodyPr>
          <a:lstStyle/>
          <a:p>
            <a:r>
              <a:rPr lang="en-US" sz="4400" b="1" dirty="0">
                <a:solidFill>
                  <a:srgbClr val="002142"/>
                </a:solidFill>
              </a:rPr>
              <a:t>Easy Checks</a:t>
            </a: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sp>
        <p:nvSpPr>
          <p:cNvPr id="5" name="Text Box 8"/>
          <p:cNvSpPr txBox="1">
            <a:spLocks noChangeArrowheads="1"/>
          </p:cNvSpPr>
          <p:nvPr/>
        </p:nvSpPr>
        <p:spPr bwMode="auto">
          <a:xfrm>
            <a:off x="250825" y="1556792"/>
            <a:ext cx="8890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en-US" sz="2800" b="1" dirty="0">
                <a:solidFill>
                  <a:srgbClr val="002060"/>
                </a:solidFill>
              </a:rPr>
              <a:t>Easy Checks </a:t>
            </a:r>
            <a:r>
              <a:rPr lang="en-AT" altLang="en-US" sz="2800" b="1" dirty="0">
                <a:solidFill>
                  <a:srgbClr val="002060"/>
                </a:solidFill>
              </a:rPr>
              <a:t>–</a:t>
            </a:r>
            <a:r>
              <a:rPr lang="en-US" altLang="en-US" sz="2800" b="1" dirty="0">
                <a:solidFill>
                  <a:srgbClr val="002060"/>
                </a:solidFill>
              </a:rPr>
              <a:t> A First Review of Web Accessibility:</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Page titles</a:t>
            </a:r>
          </a:p>
          <a:p>
            <a:pPr>
              <a:lnSpc>
                <a:spcPct val="150000"/>
              </a:lnSpc>
              <a:buFontTx/>
              <a:buBlip>
                <a:blip r:embed="rId4"/>
              </a:buBlip>
            </a:pPr>
            <a:r>
              <a:rPr lang="en-US" altLang="en-US" sz="2800" dirty="0">
                <a:solidFill>
                  <a:srgbClr val="002060"/>
                </a:solidFill>
              </a:rPr>
              <a:t> Text alternatives</a:t>
            </a:r>
          </a:p>
          <a:p>
            <a:pPr>
              <a:lnSpc>
                <a:spcPct val="150000"/>
              </a:lnSpc>
              <a:buFontTx/>
              <a:buBlip>
                <a:blip r:embed="rId4"/>
              </a:buBlip>
            </a:pPr>
            <a:r>
              <a:rPr lang="en-US" altLang="en-US" sz="2800" dirty="0">
                <a:solidFill>
                  <a:srgbClr val="002060"/>
                </a:solidFill>
              </a:rPr>
              <a:t> Headings</a:t>
            </a:r>
          </a:p>
          <a:p>
            <a:pPr>
              <a:lnSpc>
                <a:spcPct val="150000"/>
              </a:lnSpc>
              <a:buFontTx/>
              <a:buBlip>
                <a:blip r:embed="rId4"/>
              </a:buBlip>
            </a:pPr>
            <a:r>
              <a:rPr lang="en-US" altLang="en-US" sz="2800" dirty="0">
                <a:solidFill>
                  <a:srgbClr val="002060"/>
                </a:solidFill>
              </a:rPr>
              <a:t> Contrast ratio</a:t>
            </a:r>
          </a:p>
          <a:p>
            <a:pPr>
              <a:lnSpc>
                <a:spcPct val="150000"/>
              </a:lnSpc>
              <a:buFontTx/>
              <a:buBlip>
                <a:blip r:embed="rId4"/>
              </a:buBlip>
            </a:pPr>
            <a:r>
              <a:rPr lang="en-US" altLang="en-US" sz="2800" dirty="0">
                <a:solidFill>
                  <a:srgbClr val="002060"/>
                </a:solidFill>
              </a:rPr>
              <a:t> Resize text</a:t>
            </a:r>
          </a:p>
          <a:p>
            <a:pPr>
              <a:lnSpc>
                <a:spcPct val="150000"/>
              </a:lnSpc>
              <a:buFontTx/>
              <a:buBlip>
                <a:blip r:embed="rId4"/>
              </a:buBlip>
            </a:pPr>
            <a:r>
              <a:rPr lang="en-US" altLang="en-US" sz="2800" dirty="0">
                <a:solidFill>
                  <a:srgbClr val="002060"/>
                </a:solidFill>
              </a:rPr>
              <a:t> Keyboard</a:t>
            </a:r>
          </a:p>
          <a:p>
            <a:pPr>
              <a:lnSpc>
                <a:spcPct val="150000"/>
              </a:lnSpc>
              <a:buFontTx/>
              <a:buBlip>
                <a:blip r:embed="rId4"/>
              </a:buBlip>
            </a:pPr>
            <a:r>
              <a:rPr lang="en-US" altLang="en-US" sz="2800" dirty="0">
                <a:solidFill>
                  <a:srgbClr val="002060"/>
                </a:solidFill>
              </a:rPr>
              <a:t> </a:t>
            </a:r>
            <a:r>
              <a:rPr lang="en-AT" altLang="en-US" sz="2800" dirty="0">
                <a:solidFill>
                  <a:srgbClr val="002060"/>
                </a:solidFill>
              </a:rPr>
              <a:t>…</a:t>
            </a:r>
            <a:endParaRPr lang="en-US" altLang="en-US" sz="2800" dirty="0">
              <a:solidFill>
                <a:srgbClr val="002060"/>
              </a:solidFill>
            </a:endParaRPr>
          </a:p>
        </p:txBody>
      </p:sp>
    </p:spTree>
    <p:extLst>
      <p:ext uri="{BB962C8B-B14F-4D97-AF65-F5344CB8AC3E}">
        <p14:creationId xmlns:p14="http://schemas.microsoft.com/office/powerpoint/2010/main" val="563894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15362" name="Text Box 3"/>
          <p:cNvSpPr txBox="1">
            <a:spLocks noChangeArrowheads="1"/>
          </p:cNvSpPr>
          <p:nvPr/>
        </p:nvSpPr>
        <p:spPr bwMode="auto">
          <a:xfrm>
            <a:off x="1331913" y="290513"/>
            <a:ext cx="4264309" cy="769441"/>
          </a:xfrm>
          <a:prstGeom prst="rect">
            <a:avLst/>
          </a:prstGeom>
          <a:noFill/>
          <a:ln w="9525">
            <a:noFill/>
            <a:miter lim="800000"/>
            <a:headEnd/>
            <a:tailEnd/>
          </a:ln>
        </p:spPr>
        <p:txBody>
          <a:bodyPr wrap="none">
            <a:spAutoFit/>
          </a:bodyPr>
          <a:lstStyle/>
          <a:p>
            <a:r>
              <a:rPr lang="en-US" sz="4400" b="1" dirty="0">
                <a:solidFill>
                  <a:srgbClr val="002142"/>
                </a:solidFill>
              </a:rPr>
              <a:t>Several More</a:t>
            </a:r>
            <a:r>
              <a:rPr lang="en-AT" sz="4400" b="1" dirty="0">
                <a:solidFill>
                  <a:srgbClr val="002142"/>
                </a:solidFill>
              </a:rPr>
              <a:t>…</a:t>
            </a:r>
            <a:endParaRPr lang="en-US" sz="4400" b="1" dirty="0">
              <a:solidFill>
                <a:srgbClr val="002142"/>
              </a:solidFill>
            </a:endParaRPr>
          </a:p>
        </p:txBody>
      </p:sp>
      <p:sp>
        <p:nvSpPr>
          <p:cNvPr id="15363"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 y="1903867"/>
            <a:ext cx="9144000" cy="4644571"/>
          </a:xfrm>
          <a:prstGeom prst="rect">
            <a:avLst/>
          </a:prstGeom>
        </p:spPr>
      </p:pic>
      <p:sp>
        <p:nvSpPr>
          <p:cNvPr id="6" name="Text Box 8"/>
          <p:cNvSpPr txBox="1">
            <a:spLocks noChangeArrowheads="1"/>
          </p:cNvSpPr>
          <p:nvPr/>
        </p:nvSpPr>
        <p:spPr bwMode="auto">
          <a:xfrm>
            <a:off x="0" y="1272156"/>
            <a:ext cx="223306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en-US" sz="2800" b="1" dirty="0">
                <a:solidFill>
                  <a:srgbClr val="002060"/>
                </a:solidFill>
              </a:rPr>
              <a:t>w3.org/WAI</a:t>
            </a:r>
            <a:endParaRPr lang="en-US" altLang="en-US" sz="2800" b="1" i="1" dirty="0">
              <a:solidFill>
                <a:srgbClr val="002060"/>
              </a:solidFill>
            </a:endParaRPr>
          </a:p>
        </p:txBody>
      </p:sp>
    </p:spTree>
    <p:extLst>
      <p:ext uri="{BB962C8B-B14F-4D97-AF65-F5344CB8AC3E}">
        <p14:creationId xmlns:p14="http://schemas.microsoft.com/office/powerpoint/2010/main" val="892388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5390515" cy="769441"/>
          </a:xfrm>
          <a:prstGeom prst="rect">
            <a:avLst/>
          </a:prstGeom>
          <a:noFill/>
          <a:ln w="9525">
            <a:noFill/>
            <a:miter lim="800000"/>
            <a:headEnd/>
            <a:tailEnd/>
          </a:ln>
        </p:spPr>
        <p:txBody>
          <a:bodyPr wrap="none">
            <a:spAutoFit/>
          </a:bodyPr>
          <a:lstStyle/>
          <a:p>
            <a:r>
              <a:rPr lang="en-US" sz="4400" b="1" dirty="0"/>
              <a:t>New: WAI Curricula</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Role-based and modular curricula to support:</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Integrating accessibility into mainstream courses</a:t>
            </a:r>
          </a:p>
          <a:p>
            <a:pPr>
              <a:lnSpc>
                <a:spcPct val="150000"/>
              </a:lnSpc>
              <a:buFontTx/>
              <a:buBlip>
                <a:blip r:embed="rId4"/>
              </a:buBlip>
            </a:pPr>
            <a:r>
              <a:rPr lang="en-US" altLang="en-US" sz="2800" dirty="0">
                <a:solidFill>
                  <a:srgbClr val="002060"/>
                </a:solidFill>
              </a:rPr>
              <a:t> Developing courses specifically on accessibility</a:t>
            </a:r>
          </a:p>
          <a:p>
            <a:pPr>
              <a:lnSpc>
                <a:spcPct val="150000"/>
              </a:lnSpc>
              <a:buFontTx/>
              <a:buBlip>
                <a:blip r:embed="rId4"/>
              </a:buBlip>
            </a:pPr>
            <a:r>
              <a:rPr lang="en-US" altLang="en-US" sz="2800" dirty="0">
                <a:solidFill>
                  <a:srgbClr val="002060"/>
                </a:solidFill>
              </a:rPr>
              <a:t> Comparing and selecting from course offerings</a:t>
            </a:r>
          </a:p>
          <a:p>
            <a:pPr>
              <a:lnSpc>
                <a:spcPct val="150000"/>
              </a:lnSpc>
              <a:buFontTx/>
              <a:buBlip>
                <a:blip r:embed="rId4"/>
              </a:buBlip>
            </a:pPr>
            <a:r>
              <a:rPr lang="en-US" altLang="en-US" sz="2800" dirty="0">
                <a:solidFill>
                  <a:srgbClr val="002060"/>
                </a:solidFill>
              </a:rPr>
              <a:t> Creating contracts and request for proposal (RFP)</a:t>
            </a:r>
          </a:p>
        </p:txBody>
      </p:sp>
    </p:spTree>
    <p:extLst>
      <p:ext uri="{BB962C8B-B14F-4D97-AF65-F5344CB8AC3E}">
        <p14:creationId xmlns:p14="http://schemas.microsoft.com/office/powerpoint/2010/main" val="2417741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4764446" cy="769441"/>
          </a:xfrm>
          <a:prstGeom prst="rect">
            <a:avLst/>
          </a:prstGeom>
          <a:noFill/>
          <a:ln w="9525">
            <a:noFill/>
            <a:miter lim="800000"/>
            <a:headEnd/>
            <a:tailEnd/>
          </a:ln>
        </p:spPr>
        <p:txBody>
          <a:bodyPr wrap="none">
            <a:spAutoFit/>
          </a:bodyPr>
          <a:lstStyle/>
          <a:p>
            <a:r>
              <a:rPr lang="en-US" sz="4400" b="1" dirty="0"/>
              <a:t>Curricula Outline</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graphicFrame>
        <p:nvGraphicFramePr>
          <p:cNvPr id="2" name="Table 1"/>
          <p:cNvGraphicFramePr>
            <a:graphicFrameLocks noGrp="1"/>
          </p:cNvGraphicFramePr>
          <p:nvPr/>
        </p:nvGraphicFramePr>
        <p:xfrm>
          <a:off x="251520" y="1397000"/>
          <a:ext cx="8712966" cy="4887417"/>
        </p:xfrm>
        <a:graphic>
          <a:graphicData uri="http://schemas.openxmlformats.org/drawingml/2006/table">
            <a:tbl>
              <a:tblPr firstRow="1" bandRow="1">
                <a:tableStyleId>{5C22544A-7EE6-4342-B048-85BDC9FD1C3A}</a:tableStyleId>
              </a:tblPr>
              <a:tblGrid>
                <a:gridCol w="1452161">
                  <a:extLst>
                    <a:ext uri="{9D8B030D-6E8A-4147-A177-3AD203B41FA5}">
                      <a16:colId xmlns:a16="http://schemas.microsoft.com/office/drawing/2014/main" val="2985877919"/>
                    </a:ext>
                  </a:extLst>
                </a:gridCol>
                <a:gridCol w="1452161">
                  <a:extLst>
                    <a:ext uri="{9D8B030D-6E8A-4147-A177-3AD203B41FA5}">
                      <a16:colId xmlns:a16="http://schemas.microsoft.com/office/drawing/2014/main" val="2327589170"/>
                    </a:ext>
                  </a:extLst>
                </a:gridCol>
                <a:gridCol w="1452161">
                  <a:extLst>
                    <a:ext uri="{9D8B030D-6E8A-4147-A177-3AD203B41FA5}">
                      <a16:colId xmlns:a16="http://schemas.microsoft.com/office/drawing/2014/main" val="1854063827"/>
                    </a:ext>
                  </a:extLst>
                </a:gridCol>
                <a:gridCol w="1452161">
                  <a:extLst>
                    <a:ext uri="{9D8B030D-6E8A-4147-A177-3AD203B41FA5}">
                      <a16:colId xmlns:a16="http://schemas.microsoft.com/office/drawing/2014/main" val="2675899889"/>
                    </a:ext>
                  </a:extLst>
                </a:gridCol>
                <a:gridCol w="1452161">
                  <a:extLst>
                    <a:ext uri="{9D8B030D-6E8A-4147-A177-3AD203B41FA5}">
                      <a16:colId xmlns:a16="http://schemas.microsoft.com/office/drawing/2014/main" val="550173055"/>
                    </a:ext>
                  </a:extLst>
                </a:gridCol>
                <a:gridCol w="1452161">
                  <a:extLst>
                    <a:ext uri="{9D8B030D-6E8A-4147-A177-3AD203B41FA5}">
                      <a16:colId xmlns:a16="http://schemas.microsoft.com/office/drawing/2014/main" val="629387680"/>
                    </a:ext>
                  </a:extLst>
                </a:gridCol>
              </a:tblGrid>
              <a:tr h="1784970">
                <a:tc>
                  <a:txBody>
                    <a:bodyPr/>
                    <a:lstStyle/>
                    <a:p>
                      <a:endParaRPr lang="en-US" sz="2200" b="1" dirty="0"/>
                    </a:p>
                  </a:txBody>
                  <a:tcPr anchor="ctr"/>
                </a:tc>
                <a:tc>
                  <a:txBody>
                    <a:bodyPr/>
                    <a:lstStyle/>
                    <a:p>
                      <a:r>
                        <a:rPr lang="en-US" sz="2200" b="1" dirty="0"/>
                        <a:t>Developer</a:t>
                      </a:r>
                    </a:p>
                  </a:txBody>
                  <a:tcPr anchor="ctr"/>
                </a:tc>
                <a:tc>
                  <a:txBody>
                    <a:bodyPr/>
                    <a:lstStyle/>
                    <a:p>
                      <a:r>
                        <a:rPr lang="en-US" sz="2200" b="1" dirty="0"/>
                        <a:t>Designer</a:t>
                      </a:r>
                    </a:p>
                  </a:txBody>
                  <a:tcPr anchor="ctr"/>
                </a:tc>
                <a:tc>
                  <a:txBody>
                    <a:bodyPr/>
                    <a:lstStyle/>
                    <a:p>
                      <a:r>
                        <a:rPr lang="en-US" sz="2200" b="1" dirty="0"/>
                        <a:t>Author</a:t>
                      </a:r>
                    </a:p>
                  </a:txBody>
                  <a:tcPr anchor="ctr"/>
                </a:tc>
                <a:tc>
                  <a:txBody>
                    <a:bodyPr/>
                    <a:lstStyle/>
                    <a:p>
                      <a:r>
                        <a:rPr lang="en-US" sz="2200" b="1" dirty="0"/>
                        <a:t>Tester</a:t>
                      </a:r>
                    </a:p>
                  </a:txBody>
                  <a:tcPr anchor="ctr"/>
                </a:tc>
                <a:tc>
                  <a:txBody>
                    <a:bodyPr/>
                    <a:lstStyle/>
                    <a:p>
                      <a:r>
                        <a:rPr lang="en-US" sz="2200" b="1" dirty="0"/>
                        <a:t>Manager</a:t>
                      </a:r>
                    </a:p>
                  </a:txBody>
                  <a:tcPr anchor="ctr"/>
                </a:tc>
                <a:extLst>
                  <a:ext uri="{0D108BD9-81ED-4DB2-BD59-A6C34878D82A}">
                    <a16:rowId xmlns:a16="http://schemas.microsoft.com/office/drawing/2014/main" val="4228911085"/>
                  </a:ext>
                </a:extLst>
              </a:tr>
              <a:tr h="1034149">
                <a:tc>
                  <a:txBody>
                    <a:bodyPr/>
                    <a:lstStyle/>
                    <a:p>
                      <a:r>
                        <a:rPr lang="en-US" sz="2200" b="1" dirty="0"/>
                        <a:t>Level 1</a:t>
                      </a:r>
                    </a:p>
                  </a:txBody>
                  <a:tcPr anchor="ctr"/>
                </a:tc>
                <a:tc gridSpan="5">
                  <a:txBody>
                    <a:bodyPr/>
                    <a:lstStyle/>
                    <a:p>
                      <a:pPr algn="ctr"/>
                      <a:r>
                        <a:rPr lang="en-US" sz="2200" b="1" dirty="0"/>
                        <a:t>Introduction to Web Accessibility</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12000764"/>
                  </a:ext>
                </a:extLst>
              </a:tr>
              <a:tr h="1034149">
                <a:tc>
                  <a:txBody>
                    <a:bodyPr/>
                    <a:lstStyle/>
                    <a:p>
                      <a:r>
                        <a:rPr lang="en-US" sz="2200" b="1" dirty="0"/>
                        <a:t>Level</a:t>
                      </a:r>
                      <a:r>
                        <a:rPr lang="en-US" sz="2200" b="1" baseline="0" dirty="0"/>
                        <a:t> 2</a:t>
                      </a:r>
                      <a:endParaRPr lang="en-US" sz="2200" b="1" dirty="0"/>
                    </a:p>
                  </a:txBody>
                  <a:tcPr anchor="ctr"/>
                </a:tc>
                <a:tc>
                  <a:txBody>
                    <a:bodyPr/>
                    <a:lstStyle/>
                    <a:p>
                      <a:r>
                        <a:rPr lang="en-US" sz="2200" b="1" dirty="0"/>
                        <a:t>TBD</a:t>
                      </a:r>
                    </a:p>
                  </a:txBody>
                  <a:tcPr anchor="ctr"/>
                </a:tc>
                <a:tc>
                  <a:txBody>
                    <a:bodyPr/>
                    <a:lstStyle/>
                    <a:p>
                      <a:r>
                        <a:rPr lang="en-US" sz="2200" b="1" dirty="0"/>
                        <a:t>TBD</a:t>
                      </a:r>
                    </a:p>
                  </a:txBody>
                  <a:tcPr anchor="ctr"/>
                </a:tc>
                <a:tc>
                  <a:txBody>
                    <a:bodyPr/>
                    <a:lstStyle/>
                    <a:p>
                      <a:r>
                        <a:rPr lang="en-US" sz="2200" b="1" dirty="0"/>
                        <a:t>TBD</a:t>
                      </a:r>
                    </a:p>
                  </a:txBody>
                  <a:tcPr anchor="ctr"/>
                </a:tc>
                <a:tc>
                  <a:txBody>
                    <a:bodyPr/>
                    <a:lstStyle/>
                    <a:p>
                      <a:r>
                        <a:rPr lang="en-US" sz="2200" b="1" dirty="0"/>
                        <a:t>TBD</a:t>
                      </a:r>
                    </a:p>
                  </a:txBody>
                  <a:tcPr anchor="ctr"/>
                </a:tc>
                <a:tc>
                  <a:txBody>
                    <a:bodyPr/>
                    <a:lstStyle/>
                    <a:p>
                      <a:r>
                        <a:rPr lang="en-US" sz="2200" b="1" dirty="0"/>
                        <a:t>TBD</a:t>
                      </a:r>
                    </a:p>
                  </a:txBody>
                  <a:tcPr anchor="ctr"/>
                </a:tc>
                <a:extLst>
                  <a:ext uri="{0D108BD9-81ED-4DB2-BD59-A6C34878D82A}">
                    <a16:rowId xmlns:a16="http://schemas.microsoft.com/office/drawing/2014/main" val="3230002637"/>
                  </a:ext>
                </a:extLst>
              </a:tr>
              <a:tr h="1034149">
                <a:tc>
                  <a:txBody>
                    <a:bodyPr/>
                    <a:lstStyle/>
                    <a:p>
                      <a:r>
                        <a:rPr lang="en-US" sz="2200" b="1" dirty="0"/>
                        <a:t>Level 3</a:t>
                      </a:r>
                    </a:p>
                  </a:txBody>
                  <a:tcPr anchor="ctr"/>
                </a:tc>
                <a:tc>
                  <a:txBody>
                    <a:bodyPr/>
                    <a:lstStyle/>
                    <a:p>
                      <a:r>
                        <a:rPr lang="en-US" sz="2200" b="1" dirty="0"/>
                        <a:t>TBD</a:t>
                      </a:r>
                    </a:p>
                  </a:txBody>
                  <a:tcPr anchor="ctr"/>
                </a:tc>
                <a:tc>
                  <a:txBody>
                    <a:bodyPr/>
                    <a:lstStyle/>
                    <a:p>
                      <a:r>
                        <a:rPr lang="en-US" sz="2200" b="1" dirty="0"/>
                        <a:t>TBD</a:t>
                      </a:r>
                    </a:p>
                  </a:txBody>
                  <a:tcPr anchor="ctr"/>
                </a:tc>
                <a:tc>
                  <a:txBody>
                    <a:bodyPr/>
                    <a:lstStyle/>
                    <a:p>
                      <a:r>
                        <a:rPr lang="en-US" sz="2200" b="1" dirty="0"/>
                        <a:t>TBD</a:t>
                      </a:r>
                    </a:p>
                  </a:txBody>
                  <a:tcPr anchor="ctr"/>
                </a:tc>
                <a:tc>
                  <a:txBody>
                    <a:bodyPr/>
                    <a:lstStyle/>
                    <a:p>
                      <a:r>
                        <a:rPr lang="en-US" sz="2200" b="1" dirty="0"/>
                        <a:t>TBD</a:t>
                      </a:r>
                    </a:p>
                  </a:txBody>
                  <a:tcPr anchor="ctr"/>
                </a:tc>
                <a:tc>
                  <a:txBody>
                    <a:bodyPr/>
                    <a:lstStyle/>
                    <a:p>
                      <a:r>
                        <a:rPr lang="en-US" sz="2200" b="1" dirty="0"/>
                        <a:t>TBD</a:t>
                      </a:r>
                    </a:p>
                  </a:txBody>
                  <a:tcPr anchor="ctr"/>
                </a:tc>
                <a:extLst>
                  <a:ext uri="{0D108BD9-81ED-4DB2-BD59-A6C34878D82A}">
                    <a16:rowId xmlns:a16="http://schemas.microsoft.com/office/drawing/2014/main" val="219702043"/>
                  </a:ext>
                </a:extLst>
              </a:tr>
            </a:tbl>
          </a:graphicData>
        </a:graphic>
      </p:graphicFrame>
    </p:spTree>
    <p:extLst>
      <p:ext uri="{BB962C8B-B14F-4D97-AF65-F5344CB8AC3E}">
        <p14:creationId xmlns:p14="http://schemas.microsoft.com/office/powerpoint/2010/main" val="2291618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4575291" cy="769441"/>
          </a:xfrm>
          <a:prstGeom prst="rect">
            <a:avLst/>
          </a:prstGeom>
          <a:noFill/>
          <a:ln w="9525">
            <a:noFill/>
            <a:miter lim="800000"/>
            <a:headEnd/>
            <a:tailEnd/>
          </a:ln>
        </p:spPr>
        <p:txBody>
          <a:bodyPr wrap="none">
            <a:spAutoFit/>
          </a:bodyPr>
          <a:lstStyle/>
          <a:p>
            <a:r>
              <a:rPr lang="en-US" sz="4400" b="1" dirty="0"/>
              <a:t>First Curriculum</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Curriculum “Introduction to Web Accessibility”:</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What is Web Accessibility</a:t>
            </a:r>
          </a:p>
          <a:p>
            <a:pPr>
              <a:lnSpc>
                <a:spcPct val="150000"/>
              </a:lnSpc>
              <a:buFontTx/>
              <a:buBlip>
                <a:blip r:embed="rId4"/>
              </a:buBlip>
            </a:pPr>
            <a:r>
              <a:rPr lang="en-US" altLang="en-US" sz="2800" dirty="0">
                <a:solidFill>
                  <a:srgbClr val="002060"/>
                </a:solidFill>
              </a:rPr>
              <a:t> People and Digital Technology</a:t>
            </a:r>
          </a:p>
          <a:p>
            <a:pPr>
              <a:lnSpc>
                <a:spcPct val="150000"/>
              </a:lnSpc>
              <a:buFontTx/>
              <a:buBlip>
                <a:blip r:embed="rId4"/>
              </a:buBlip>
            </a:pPr>
            <a:r>
              <a:rPr lang="en-US" altLang="en-US" sz="2800" dirty="0">
                <a:solidFill>
                  <a:srgbClr val="002060"/>
                </a:solidFill>
              </a:rPr>
              <a:t> Business Case and Benefits</a:t>
            </a:r>
          </a:p>
          <a:p>
            <a:pPr>
              <a:lnSpc>
                <a:spcPct val="150000"/>
              </a:lnSpc>
              <a:buFontTx/>
              <a:buBlip>
                <a:blip r:embed="rId4"/>
              </a:buBlip>
            </a:pPr>
            <a:r>
              <a:rPr lang="en-US" altLang="en-US" sz="2800" dirty="0">
                <a:solidFill>
                  <a:srgbClr val="002060"/>
                </a:solidFill>
              </a:rPr>
              <a:t> Principles, Standards, and Checks</a:t>
            </a:r>
          </a:p>
          <a:p>
            <a:pPr>
              <a:lnSpc>
                <a:spcPct val="150000"/>
              </a:lnSpc>
              <a:buFontTx/>
              <a:buBlip>
                <a:blip r:embed="rId4"/>
              </a:buBlip>
            </a:pPr>
            <a:r>
              <a:rPr lang="en-US" altLang="en-US" sz="2800" dirty="0">
                <a:solidFill>
                  <a:srgbClr val="002060"/>
                </a:solidFill>
              </a:rPr>
              <a:t> Getting Started with Accessibility</a:t>
            </a:r>
          </a:p>
        </p:txBody>
      </p:sp>
    </p:spTree>
    <p:extLst>
      <p:ext uri="{BB962C8B-B14F-4D97-AF65-F5344CB8AC3E}">
        <p14:creationId xmlns:p14="http://schemas.microsoft.com/office/powerpoint/2010/main" val="3472339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5234125" cy="769441"/>
          </a:xfrm>
          <a:prstGeom prst="rect">
            <a:avLst/>
          </a:prstGeom>
          <a:noFill/>
          <a:ln w="9525">
            <a:noFill/>
            <a:miter lim="800000"/>
            <a:headEnd/>
            <a:tailEnd/>
          </a:ln>
        </p:spPr>
        <p:txBody>
          <a:bodyPr wrap="none">
            <a:spAutoFit/>
          </a:bodyPr>
          <a:lstStyle/>
          <a:p>
            <a:r>
              <a:rPr lang="en-US" sz="4400" b="1" dirty="0"/>
              <a:t>Soon: Free Course</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W3Cx Course “Introduction to Web Accessibility”:</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Free online course built on WAI Curriculum</a:t>
            </a:r>
          </a:p>
          <a:p>
            <a:pPr>
              <a:lnSpc>
                <a:spcPct val="150000"/>
              </a:lnSpc>
              <a:buFontTx/>
              <a:buBlip>
                <a:blip r:embed="rId4"/>
              </a:buBlip>
            </a:pPr>
            <a:r>
              <a:rPr lang="en-US" altLang="en-US" sz="2800" dirty="0">
                <a:solidFill>
                  <a:srgbClr val="002060"/>
                </a:solidFill>
              </a:rPr>
              <a:t> Developed in cooperation with the UNESCO</a:t>
            </a:r>
          </a:p>
          <a:p>
            <a:pPr>
              <a:lnSpc>
                <a:spcPct val="150000"/>
              </a:lnSpc>
              <a:buFontTx/>
              <a:buBlip>
                <a:blip r:embed="rId4"/>
              </a:buBlip>
            </a:pPr>
            <a:r>
              <a:rPr lang="en-US" altLang="en-US" sz="2800" dirty="0">
                <a:solidFill>
                  <a:srgbClr val="002060"/>
                </a:solidFill>
              </a:rPr>
              <a:t> Featuring a selection of international experts</a:t>
            </a:r>
          </a:p>
          <a:p>
            <a:pPr>
              <a:lnSpc>
                <a:spcPct val="150000"/>
              </a:lnSpc>
              <a:buFontTx/>
              <a:buBlip>
                <a:blip r:embed="rId4"/>
              </a:buBlip>
            </a:pPr>
            <a:r>
              <a:rPr lang="en-US" altLang="en-US" sz="2800" dirty="0">
                <a:solidFill>
                  <a:srgbClr val="002060"/>
                </a:solidFill>
              </a:rPr>
              <a:t> Approximately 20 hours effort over 5 weeks</a:t>
            </a:r>
          </a:p>
          <a:p>
            <a:pPr>
              <a:lnSpc>
                <a:spcPct val="150000"/>
              </a:lnSpc>
              <a:buFontTx/>
              <a:buBlip>
                <a:blip r:embed="rId4"/>
              </a:buBlip>
            </a:pPr>
            <a:r>
              <a:rPr lang="en-US" altLang="en-US" sz="2800" dirty="0">
                <a:solidFill>
                  <a:srgbClr val="002060"/>
                </a:solidFill>
              </a:rPr>
              <a:t> All course materials will be freely available</a:t>
            </a:r>
          </a:p>
          <a:p>
            <a:pPr>
              <a:lnSpc>
                <a:spcPct val="150000"/>
              </a:lnSpc>
              <a:buFontTx/>
              <a:buBlip>
                <a:blip r:embed="rId4"/>
              </a:buBlip>
            </a:pPr>
            <a:r>
              <a:rPr lang="en-US" altLang="en-US" sz="2800" dirty="0">
                <a:solidFill>
                  <a:srgbClr val="002060"/>
                </a:solidFill>
              </a:rPr>
              <a:t> Expected to launch first run in early 2020</a:t>
            </a:r>
          </a:p>
        </p:txBody>
      </p:sp>
    </p:spTree>
    <p:extLst>
      <p:ext uri="{BB962C8B-B14F-4D97-AF65-F5344CB8AC3E}">
        <p14:creationId xmlns:p14="http://schemas.microsoft.com/office/powerpoint/2010/main" val="15823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EA11ED-D1B0-DB4D-8747-9B32A00C3032}"/>
              </a:ext>
            </a:extLst>
          </p:cNvPr>
          <p:cNvSpPr>
            <a:spLocks noGrp="1"/>
          </p:cNvSpPr>
          <p:nvPr>
            <p:ph type="title"/>
          </p:nvPr>
        </p:nvSpPr>
        <p:spPr>
          <a:xfrm>
            <a:off x="642938" y="414338"/>
            <a:ext cx="8043862" cy="1003300"/>
          </a:xfrm>
        </p:spPr>
        <p:txBody>
          <a:bodyPr>
            <a:normAutofit/>
          </a:bodyPr>
          <a:lstStyle/>
          <a:p>
            <a:pPr algn="l"/>
            <a:r>
              <a:rPr lang="en-US" sz="4000" dirty="0">
                <a:solidFill>
                  <a:srgbClr val="444B8D"/>
                </a:solidFill>
                <a:latin typeface="Helvetica" pitchFamily="2" charset="0"/>
              </a:rPr>
              <a:t>Survey sample</a:t>
            </a:r>
          </a:p>
        </p:txBody>
      </p:sp>
      <p:sp>
        <p:nvSpPr>
          <p:cNvPr id="3" name="Text Placeholder 2">
            <a:extLst>
              <a:ext uri="{FF2B5EF4-FFF2-40B4-BE49-F238E27FC236}">
                <a16:creationId xmlns:a16="http://schemas.microsoft.com/office/drawing/2014/main" id="{54AB18FC-CD10-1742-9ABF-1D2C69C5A335}"/>
              </a:ext>
            </a:extLst>
          </p:cNvPr>
          <p:cNvSpPr>
            <a:spLocks noGrp="1"/>
          </p:cNvSpPr>
          <p:nvPr>
            <p:ph type="body" sz="quarter" idx="11"/>
          </p:nvPr>
        </p:nvSpPr>
        <p:spPr>
          <a:xfrm>
            <a:off x="489686" y="1626333"/>
            <a:ext cx="8197114" cy="3810086"/>
          </a:xfrm>
        </p:spPr>
        <p:txBody>
          <a:bodyPr>
            <a:noAutofit/>
          </a:bodyPr>
          <a:lstStyle/>
          <a:p>
            <a:pPr>
              <a:buFont typeface="Wingdings" pitchFamily="2" charset="2"/>
              <a:buChar char="§"/>
            </a:pPr>
            <a:r>
              <a:rPr lang="en-US" dirty="0">
                <a:solidFill>
                  <a:schemeClr val="tx1"/>
                </a:solidFill>
                <a:latin typeface="Helvetica" pitchFamily="2" charset="0"/>
              </a:rPr>
              <a:t>Faculty at 4-year universities &amp; colleges</a:t>
            </a:r>
          </a:p>
          <a:p>
            <a:pPr lvl="1">
              <a:buFont typeface="System Font Regular"/>
              <a:buChar char="&gt;"/>
            </a:pPr>
            <a:r>
              <a:rPr lang="en-US" sz="2400" dirty="0">
                <a:solidFill>
                  <a:schemeClr val="tx1"/>
                </a:solidFill>
                <a:latin typeface="Helvetica" pitchFamily="2" charset="0"/>
              </a:rPr>
              <a:t>Computer Science</a:t>
            </a:r>
          </a:p>
          <a:p>
            <a:pPr lvl="1">
              <a:buFont typeface="System Font Regular"/>
              <a:buChar char="&gt;"/>
            </a:pPr>
            <a:r>
              <a:rPr lang="en-US" sz="2400" dirty="0">
                <a:solidFill>
                  <a:schemeClr val="tx1"/>
                </a:solidFill>
                <a:latin typeface="Helvetica" pitchFamily="2" charset="0"/>
              </a:rPr>
              <a:t>Information Science </a:t>
            </a:r>
          </a:p>
          <a:p>
            <a:pPr lvl="1">
              <a:buFont typeface="System Font Regular"/>
              <a:buChar char="&gt;"/>
            </a:pPr>
            <a:r>
              <a:rPr lang="en-US" sz="2400" dirty="0">
                <a:solidFill>
                  <a:schemeClr val="tx1"/>
                </a:solidFill>
                <a:latin typeface="Helvetica" pitchFamily="2" charset="0"/>
              </a:rPr>
              <a:t>Other interdisciplinary computing departments</a:t>
            </a:r>
            <a:br>
              <a:rPr lang="en-US" sz="2400" dirty="0">
                <a:solidFill>
                  <a:schemeClr val="tx1"/>
                </a:solidFill>
                <a:latin typeface="Helvetica" pitchFamily="2" charset="0"/>
              </a:rPr>
            </a:br>
            <a:endParaRPr lang="en-US" sz="2400" dirty="0">
              <a:solidFill>
                <a:schemeClr val="tx1"/>
              </a:solidFill>
              <a:latin typeface="Helvetica" pitchFamily="2" charset="0"/>
            </a:endParaRPr>
          </a:p>
          <a:p>
            <a:pPr>
              <a:buFont typeface="Wingdings" pitchFamily="2" charset="2"/>
              <a:buChar char="§"/>
            </a:pPr>
            <a:r>
              <a:rPr lang="en-US" dirty="0">
                <a:solidFill>
                  <a:schemeClr val="tx1"/>
                </a:solidFill>
                <a:latin typeface="Helvetica" pitchFamily="2" charset="0"/>
              </a:rPr>
              <a:t>Major accredited programs identified:</a:t>
            </a:r>
          </a:p>
          <a:p>
            <a:pPr lvl="1">
              <a:buFont typeface="System Font Regular"/>
              <a:buChar char="&gt;"/>
            </a:pPr>
            <a:r>
              <a:rPr lang="en-US" sz="2400" dirty="0">
                <a:solidFill>
                  <a:schemeClr val="tx1"/>
                </a:solidFill>
                <a:latin typeface="Helvetica" pitchFamily="2" charset="0"/>
              </a:rPr>
              <a:t>Wikipedia</a:t>
            </a:r>
          </a:p>
          <a:p>
            <a:pPr lvl="1">
              <a:buFont typeface="System Font Regular"/>
              <a:buChar char="&gt;"/>
            </a:pPr>
            <a:r>
              <a:rPr lang="en-US" sz="2400" dirty="0">
                <a:solidFill>
                  <a:schemeClr val="tx1"/>
                </a:solidFill>
                <a:latin typeface="Helvetica" pitchFamily="2" charset="0"/>
              </a:rPr>
              <a:t>Computing Research Association</a:t>
            </a:r>
          </a:p>
          <a:p>
            <a:pPr lvl="1">
              <a:buFont typeface="System Font Regular"/>
              <a:buChar char="&gt;"/>
            </a:pPr>
            <a:r>
              <a:rPr lang="en-US" sz="2400" dirty="0" err="1">
                <a:solidFill>
                  <a:schemeClr val="tx1"/>
                </a:solidFill>
                <a:latin typeface="Helvetica" pitchFamily="2" charset="0"/>
              </a:rPr>
              <a:t>iSchool</a:t>
            </a:r>
            <a:r>
              <a:rPr lang="en-US" sz="2400" dirty="0">
                <a:solidFill>
                  <a:schemeClr val="tx1"/>
                </a:solidFill>
                <a:latin typeface="Helvetica" pitchFamily="2" charset="0"/>
              </a:rPr>
              <a:t> Caucus charter list for Information Schools</a:t>
            </a:r>
          </a:p>
        </p:txBody>
      </p:sp>
    </p:spTree>
    <p:extLst>
      <p:ext uri="{BB962C8B-B14F-4D97-AF65-F5344CB8AC3E}">
        <p14:creationId xmlns:p14="http://schemas.microsoft.com/office/powerpoint/2010/main" val="1596757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3573414" cy="769441"/>
          </a:xfrm>
          <a:prstGeom prst="rect">
            <a:avLst/>
          </a:prstGeom>
          <a:noFill/>
          <a:ln w="9525">
            <a:noFill/>
            <a:miter lim="800000"/>
            <a:headEnd/>
            <a:tailEnd/>
          </a:ln>
        </p:spPr>
        <p:txBody>
          <a:bodyPr wrap="none">
            <a:spAutoFit/>
          </a:bodyPr>
          <a:lstStyle/>
          <a:p>
            <a:r>
              <a:rPr lang="en-US" sz="4400" b="1" dirty="0"/>
              <a:t>Get Involved</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2800" b="1" dirty="0">
                <a:solidFill>
                  <a:srgbClr val="002060"/>
                </a:solidFill>
              </a:rPr>
              <a:t>Several ways to get involved with WAI:</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Explore, use, and promote the materials</a:t>
            </a:r>
          </a:p>
          <a:p>
            <a:pPr>
              <a:lnSpc>
                <a:spcPct val="150000"/>
              </a:lnSpc>
              <a:buFontTx/>
              <a:buBlip>
                <a:blip r:embed="rId4"/>
              </a:buBlip>
            </a:pPr>
            <a:r>
              <a:rPr lang="en-US" altLang="en-US" sz="2800" dirty="0">
                <a:solidFill>
                  <a:srgbClr val="002060"/>
                </a:solidFill>
              </a:rPr>
              <a:t> Send us your feedback and comments</a:t>
            </a:r>
          </a:p>
          <a:p>
            <a:pPr lvl="1">
              <a:lnSpc>
                <a:spcPct val="150000"/>
              </a:lnSpc>
              <a:buFontTx/>
              <a:buBlip>
                <a:blip r:embed="rId4"/>
              </a:buBlip>
            </a:pPr>
            <a:r>
              <a:rPr lang="en-US" altLang="en-US" sz="2800" dirty="0">
                <a:solidFill>
                  <a:srgbClr val="002060"/>
                </a:solidFill>
              </a:rPr>
              <a:t> Information provided on each page</a:t>
            </a:r>
          </a:p>
          <a:p>
            <a:pPr>
              <a:lnSpc>
                <a:spcPct val="150000"/>
              </a:lnSpc>
              <a:buFontTx/>
              <a:buBlip>
                <a:blip r:embed="rId4"/>
              </a:buBlip>
            </a:pPr>
            <a:r>
              <a:rPr lang="en-US" altLang="en-US" sz="2800" dirty="0">
                <a:solidFill>
                  <a:srgbClr val="002060"/>
                </a:solidFill>
              </a:rPr>
              <a:t> Actively participate in working groups</a:t>
            </a:r>
          </a:p>
          <a:p>
            <a:pPr lvl="1">
              <a:lnSpc>
                <a:spcPct val="150000"/>
              </a:lnSpc>
              <a:buFontTx/>
              <a:buBlip>
                <a:blip r:embed="rId4"/>
              </a:buBlip>
            </a:pPr>
            <a:r>
              <a:rPr lang="en-US" altLang="en-US" sz="2800" dirty="0">
                <a:solidFill>
                  <a:srgbClr val="002060"/>
                </a:solidFill>
              </a:rPr>
              <a:t> May require W3C membership (depends)</a:t>
            </a:r>
          </a:p>
          <a:p>
            <a:pPr lvl="1">
              <a:lnSpc>
                <a:spcPct val="150000"/>
              </a:lnSpc>
              <a:buFontTx/>
              <a:buBlip>
                <a:blip r:embed="rId4"/>
              </a:buBlip>
            </a:pPr>
            <a:r>
              <a:rPr lang="en-US" altLang="en-US" sz="2800" dirty="0">
                <a:solidFill>
                  <a:srgbClr val="002060"/>
                </a:solidFill>
              </a:rPr>
              <a:t> Usually start with lighter involvement form</a:t>
            </a:r>
          </a:p>
        </p:txBody>
      </p:sp>
    </p:spTree>
    <p:extLst>
      <p:ext uri="{BB962C8B-B14F-4D97-AF65-F5344CB8AC3E}">
        <p14:creationId xmlns:p14="http://schemas.microsoft.com/office/powerpoint/2010/main" val="3294782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ead"/>
          <p:cNvPicPr>
            <a:picLocks noChangeAspect="1" noChangeArrowheads="1"/>
          </p:cNvPicPr>
          <p:nvPr/>
        </p:nvPicPr>
        <p:blipFill>
          <a:blip r:embed="rId3"/>
          <a:srcRect/>
          <a:stretch>
            <a:fillRect/>
          </a:stretch>
        </p:blipFill>
        <p:spPr bwMode="auto">
          <a:xfrm>
            <a:off x="0" y="0"/>
            <a:ext cx="9144000" cy="1323975"/>
          </a:xfrm>
          <a:prstGeom prst="rect">
            <a:avLst/>
          </a:prstGeom>
          <a:noFill/>
          <a:ln w="9525">
            <a:noFill/>
            <a:miter lim="800000"/>
            <a:headEnd/>
            <a:tailEnd/>
          </a:ln>
        </p:spPr>
      </p:pic>
      <p:sp>
        <p:nvSpPr>
          <p:cNvPr id="29698" name="Text Box 3"/>
          <p:cNvSpPr txBox="1">
            <a:spLocks noChangeArrowheads="1"/>
          </p:cNvSpPr>
          <p:nvPr/>
        </p:nvSpPr>
        <p:spPr bwMode="auto">
          <a:xfrm>
            <a:off x="1331913" y="290513"/>
            <a:ext cx="3018006" cy="769441"/>
          </a:xfrm>
          <a:prstGeom prst="rect">
            <a:avLst/>
          </a:prstGeom>
          <a:noFill/>
          <a:ln w="9525">
            <a:noFill/>
            <a:miter lim="800000"/>
            <a:headEnd/>
            <a:tailEnd/>
          </a:ln>
        </p:spPr>
        <p:txBody>
          <a:bodyPr wrap="none">
            <a:spAutoFit/>
          </a:bodyPr>
          <a:lstStyle/>
          <a:p>
            <a:r>
              <a:rPr lang="en-US" sz="4400" b="1" dirty="0"/>
              <a:t>Thank You</a:t>
            </a:r>
          </a:p>
        </p:txBody>
      </p:sp>
      <p:sp>
        <p:nvSpPr>
          <p:cNvPr id="29699" name="Text Box 4"/>
          <p:cNvSpPr txBox="1">
            <a:spLocks noChangeArrowheads="1"/>
          </p:cNvSpPr>
          <p:nvPr/>
        </p:nvSpPr>
        <p:spPr bwMode="auto">
          <a:xfrm>
            <a:off x="0" y="6548438"/>
            <a:ext cx="9140825" cy="336550"/>
          </a:xfrm>
          <a:prstGeom prst="rect">
            <a:avLst/>
          </a:prstGeom>
          <a:noFill/>
          <a:ln w="9525">
            <a:noFill/>
            <a:miter lim="800000"/>
            <a:headEnd/>
            <a:tailEnd/>
          </a:ln>
        </p:spPr>
        <p:txBody>
          <a:bodyPr>
            <a:spAutoFit/>
          </a:bodyPr>
          <a:lstStyle/>
          <a:p>
            <a:pPr algn="ctr"/>
            <a:r>
              <a:rPr lang="en-US" sz="1600" dirty="0"/>
              <a:t>Copyright © 2019 W3C (MIT, ERCIM, Keio, </a:t>
            </a:r>
            <a:r>
              <a:rPr lang="en-US" sz="1600" dirty="0" err="1"/>
              <a:t>Beihang</a:t>
            </a:r>
            <a:r>
              <a:rPr lang="en-US" sz="1600" dirty="0"/>
              <a:t>)</a:t>
            </a:r>
          </a:p>
        </p:txBody>
      </p:sp>
      <p:sp>
        <p:nvSpPr>
          <p:cNvPr id="6" name="Text Box 8"/>
          <p:cNvSpPr txBox="1">
            <a:spLocks noChangeArrowheads="1"/>
          </p:cNvSpPr>
          <p:nvPr/>
        </p:nvSpPr>
        <p:spPr bwMode="auto">
          <a:xfrm>
            <a:off x="250825" y="1556792"/>
            <a:ext cx="8713788"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en-US" sz="5400" b="1" dirty="0">
                <a:solidFill>
                  <a:srgbClr val="002060"/>
                </a:solidFill>
              </a:rPr>
              <a:t>w3.org/WAI</a:t>
            </a:r>
          </a:p>
          <a:p>
            <a:pPr>
              <a:lnSpc>
                <a:spcPct val="150000"/>
              </a:lnSpc>
            </a:pPr>
            <a:endParaRPr lang="en-US" altLang="en-US" sz="2800" b="1" dirty="0">
              <a:solidFill>
                <a:srgbClr val="002060"/>
              </a:solidFill>
            </a:endParaRPr>
          </a:p>
          <a:p>
            <a:pPr>
              <a:lnSpc>
                <a:spcPct val="150000"/>
              </a:lnSpc>
            </a:pPr>
            <a:r>
              <a:rPr lang="en-US" altLang="en-US" sz="2800" b="1" dirty="0">
                <a:solidFill>
                  <a:srgbClr val="002060"/>
                </a:solidFill>
              </a:rPr>
              <a:t>Shadi Abou-Zahra</a:t>
            </a:r>
            <a:endParaRPr lang="en-US" altLang="en-US" sz="2800" b="1" i="1" dirty="0">
              <a:solidFill>
                <a:srgbClr val="002060"/>
              </a:solidFill>
            </a:endParaRPr>
          </a:p>
          <a:p>
            <a:pPr>
              <a:lnSpc>
                <a:spcPct val="150000"/>
              </a:lnSpc>
              <a:buFontTx/>
              <a:buBlip>
                <a:blip r:embed="rId4"/>
              </a:buBlip>
            </a:pPr>
            <a:r>
              <a:rPr lang="en-US" altLang="en-US" sz="2800" dirty="0">
                <a:solidFill>
                  <a:srgbClr val="002060"/>
                </a:solidFill>
              </a:rPr>
              <a:t> w3.org/people/</a:t>
            </a:r>
            <a:r>
              <a:rPr lang="en-US" altLang="en-US" sz="2800" dirty="0" err="1">
                <a:solidFill>
                  <a:srgbClr val="002060"/>
                </a:solidFill>
              </a:rPr>
              <a:t>shadi</a:t>
            </a:r>
            <a:endParaRPr lang="en-US" altLang="en-US" sz="2800" dirty="0">
              <a:solidFill>
                <a:srgbClr val="002060"/>
              </a:solidFill>
            </a:endParaRPr>
          </a:p>
          <a:p>
            <a:pPr>
              <a:lnSpc>
                <a:spcPct val="150000"/>
              </a:lnSpc>
              <a:buFontTx/>
              <a:buBlip>
                <a:blip r:embed="rId4"/>
              </a:buBlip>
            </a:pPr>
            <a:r>
              <a:rPr lang="en-US" altLang="en-US" sz="2800" dirty="0">
                <a:solidFill>
                  <a:srgbClr val="002060"/>
                </a:solidFill>
              </a:rPr>
              <a:t> shadi@w3.org</a:t>
            </a:r>
          </a:p>
          <a:p>
            <a:pPr>
              <a:lnSpc>
                <a:spcPct val="150000"/>
              </a:lnSpc>
              <a:buFontTx/>
              <a:buBlip>
                <a:blip r:embed="rId4"/>
              </a:buBlip>
            </a:pPr>
            <a:r>
              <a:rPr lang="en-US" altLang="en-US" sz="2800" dirty="0">
                <a:solidFill>
                  <a:srgbClr val="002060"/>
                </a:solidFill>
              </a:rPr>
              <a:t> @</a:t>
            </a:r>
            <a:r>
              <a:rPr lang="en-US" altLang="en-US" sz="2800" dirty="0" err="1">
                <a:solidFill>
                  <a:srgbClr val="002060"/>
                </a:solidFill>
              </a:rPr>
              <a:t>sabouzah</a:t>
            </a:r>
            <a:endParaRPr lang="en-US" altLang="en-US" sz="2800" dirty="0">
              <a:solidFill>
                <a:srgbClr val="002060"/>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156" y="4332804"/>
            <a:ext cx="2345457" cy="1563638"/>
          </a:xfrm>
          <a:prstGeom prst="rect">
            <a:avLst/>
          </a:prstGeom>
        </p:spPr>
      </p:pic>
    </p:spTree>
    <p:extLst>
      <p:ext uri="{BB962C8B-B14F-4D97-AF65-F5344CB8AC3E}">
        <p14:creationId xmlns:p14="http://schemas.microsoft.com/office/powerpoint/2010/main" val="404405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F241B9-091D-384C-84BF-60AD1A71D636}"/>
              </a:ext>
            </a:extLst>
          </p:cNvPr>
          <p:cNvSpPr>
            <a:spLocks noGrp="1"/>
          </p:cNvSpPr>
          <p:nvPr>
            <p:ph type="title"/>
          </p:nvPr>
        </p:nvSpPr>
        <p:spPr/>
        <p:txBody>
          <a:bodyPr>
            <a:normAutofit fontScale="90000"/>
          </a:bodyPr>
          <a:lstStyle/>
          <a:p>
            <a:r>
              <a:rPr lang="en-US" dirty="0">
                <a:solidFill>
                  <a:schemeClr val="tx2"/>
                </a:solidFill>
                <a:latin typeface="Helvetica" pitchFamily="2" charset="0"/>
              </a:rPr>
              <a:t>Survey launches &amp; response rate</a:t>
            </a:r>
          </a:p>
        </p:txBody>
      </p:sp>
      <p:sp>
        <p:nvSpPr>
          <p:cNvPr id="3" name="Text Placeholder 2">
            <a:extLst>
              <a:ext uri="{FF2B5EF4-FFF2-40B4-BE49-F238E27FC236}">
                <a16:creationId xmlns:a16="http://schemas.microsoft.com/office/drawing/2014/main" id="{8F17F81C-738F-B444-8A3B-5505EC91350E}"/>
              </a:ext>
            </a:extLst>
          </p:cNvPr>
          <p:cNvSpPr>
            <a:spLocks noGrp="1"/>
          </p:cNvSpPr>
          <p:nvPr>
            <p:ph type="body" sz="quarter" idx="11"/>
          </p:nvPr>
        </p:nvSpPr>
        <p:spPr>
          <a:xfrm>
            <a:off x="671757" y="1810139"/>
            <a:ext cx="4422757" cy="4320186"/>
          </a:xfrm>
        </p:spPr>
        <p:txBody>
          <a:bodyPr>
            <a:normAutofit/>
          </a:bodyPr>
          <a:lstStyle/>
          <a:p>
            <a:pPr marL="0" indent="0">
              <a:buNone/>
            </a:pPr>
            <a:r>
              <a:rPr lang="en-US" dirty="0" err="1">
                <a:solidFill>
                  <a:schemeClr val="tx1">
                    <a:lumMod val="95000"/>
                    <a:lumOff val="5000"/>
                  </a:schemeClr>
                </a:solidFill>
                <a:latin typeface="Helvetica" pitchFamily="2" charset="0"/>
              </a:rPr>
              <a:t>SurveyGizmo</a:t>
            </a:r>
            <a:r>
              <a:rPr lang="en-US" dirty="0">
                <a:solidFill>
                  <a:schemeClr val="tx1">
                    <a:lumMod val="95000"/>
                    <a:lumOff val="5000"/>
                  </a:schemeClr>
                </a:solidFill>
                <a:latin typeface="Helvetica" pitchFamily="2" charset="0"/>
              </a:rPr>
              <a:t>, 3 launches</a:t>
            </a:r>
          </a:p>
          <a:p>
            <a:endParaRPr lang="en-US" dirty="0">
              <a:solidFill>
                <a:schemeClr val="tx1">
                  <a:lumMod val="95000"/>
                  <a:lumOff val="5000"/>
                </a:schemeClr>
              </a:solidFill>
              <a:latin typeface="Helvetica" pitchFamily="2" charset="0"/>
            </a:endParaRPr>
          </a:p>
          <a:p>
            <a:pPr marL="0" indent="0">
              <a:buNone/>
            </a:pPr>
            <a:r>
              <a:rPr lang="en-US" dirty="0">
                <a:solidFill>
                  <a:schemeClr val="tx1">
                    <a:lumMod val="95000"/>
                    <a:lumOff val="5000"/>
                  </a:schemeClr>
                </a:solidFill>
                <a:latin typeface="Helvetica" pitchFamily="2" charset="0"/>
              </a:rPr>
              <a:t>Emails with link to survey to</a:t>
            </a:r>
          </a:p>
          <a:p>
            <a:r>
              <a:rPr lang="en-US" dirty="0">
                <a:solidFill>
                  <a:schemeClr val="tx1">
                    <a:lumMod val="95000"/>
                    <a:lumOff val="5000"/>
                  </a:schemeClr>
                </a:solidFill>
                <a:latin typeface="Helvetica" pitchFamily="2" charset="0"/>
              </a:rPr>
              <a:t>14,176 faculty </a:t>
            </a:r>
          </a:p>
          <a:p>
            <a:r>
              <a:rPr lang="en-US" dirty="0">
                <a:solidFill>
                  <a:schemeClr val="tx1">
                    <a:lumMod val="95000"/>
                    <a:lumOff val="5000"/>
                  </a:schemeClr>
                </a:solidFill>
                <a:latin typeface="Helvetica" pitchFamily="2" charset="0"/>
              </a:rPr>
              <a:t>from 352 institutions</a:t>
            </a:r>
          </a:p>
          <a:p>
            <a:pPr marL="0" indent="0">
              <a:buNone/>
            </a:pPr>
            <a:endParaRPr lang="en-US" dirty="0">
              <a:solidFill>
                <a:schemeClr val="tx1">
                  <a:lumMod val="95000"/>
                  <a:lumOff val="5000"/>
                </a:schemeClr>
              </a:solidFill>
              <a:latin typeface="Helvetica" pitchFamily="2" charset="0"/>
            </a:endParaRPr>
          </a:p>
          <a:p>
            <a:pPr marL="0" indent="0">
              <a:buNone/>
            </a:pPr>
            <a:r>
              <a:rPr lang="en-US" dirty="0">
                <a:solidFill>
                  <a:schemeClr val="tx1">
                    <a:lumMod val="95000"/>
                    <a:lumOff val="5000"/>
                  </a:schemeClr>
                </a:solidFill>
                <a:latin typeface="Helvetica" pitchFamily="2" charset="0"/>
              </a:rPr>
              <a:t>Response rate: 13%</a:t>
            </a:r>
          </a:p>
          <a:p>
            <a:pPr marL="0" indent="0">
              <a:buNone/>
            </a:pPr>
            <a:endParaRPr lang="en-US" dirty="0"/>
          </a:p>
        </p:txBody>
      </p:sp>
      <p:pic>
        <p:nvPicPr>
          <p:cNvPr id="8" name="Picture 7" descr="Screen shot of Teaching Accessibility survey website">
            <a:extLst>
              <a:ext uri="{FF2B5EF4-FFF2-40B4-BE49-F238E27FC236}">
                <a16:creationId xmlns:a16="http://schemas.microsoft.com/office/drawing/2014/main" id="{989104BF-EB1C-BB46-B16E-ED62A0B866E6}"/>
              </a:ext>
            </a:extLst>
          </p:cNvPr>
          <p:cNvPicPr>
            <a:picLocks noChangeAspect="1"/>
          </p:cNvPicPr>
          <p:nvPr/>
        </p:nvPicPr>
        <p:blipFill>
          <a:blip r:embed="rId3"/>
          <a:stretch>
            <a:fillRect/>
          </a:stretch>
        </p:blipFill>
        <p:spPr>
          <a:xfrm>
            <a:off x="4625587" y="1805179"/>
            <a:ext cx="4518413" cy="4325146"/>
          </a:xfrm>
          <a:prstGeom prst="rect">
            <a:avLst/>
          </a:prstGeom>
        </p:spPr>
      </p:pic>
    </p:spTree>
    <p:extLst>
      <p:ext uri="{BB962C8B-B14F-4D97-AF65-F5344CB8AC3E}">
        <p14:creationId xmlns:p14="http://schemas.microsoft.com/office/powerpoint/2010/main" val="99822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631A90-2904-0646-9FA5-C28FEAD83998}"/>
              </a:ext>
            </a:extLst>
          </p:cNvPr>
          <p:cNvSpPr>
            <a:spLocks noGrp="1"/>
          </p:cNvSpPr>
          <p:nvPr>
            <p:ph type="title"/>
          </p:nvPr>
        </p:nvSpPr>
        <p:spPr>
          <a:xfrm>
            <a:off x="310896" y="148097"/>
            <a:ext cx="8229600" cy="1143000"/>
          </a:xfrm>
        </p:spPr>
        <p:txBody>
          <a:bodyPr>
            <a:normAutofit fontScale="90000"/>
          </a:bodyPr>
          <a:lstStyle/>
          <a:p>
            <a:r>
              <a:rPr lang="en-US" dirty="0">
                <a:solidFill>
                  <a:schemeClr val="tx2"/>
                </a:solidFill>
                <a:latin typeface="Helvetica" pitchFamily="2" charset="0"/>
              </a:rPr>
              <a:t>1: Who is teaching</a:t>
            </a:r>
            <a:r>
              <a:rPr lang="en-US" baseline="0" dirty="0">
                <a:solidFill>
                  <a:schemeClr val="tx2"/>
                </a:solidFill>
                <a:latin typeface="Helvetica" pitchFamily="2" charset="0"/>
              </a:rPr>
              <a:t> accessibility?</a:t>
            </a:r>
            <a:endParaRPr lang="en-US" dirty="0">
              <a:solidFill>
                <a:schemeClr val="tx2"/>
              </a:solidFill>
              <a:latin typeface="Helvetica" pitchFamily="2" charset="0"/>
            </a:endParaRPr>
          </a:p>
        </p:txBody>
      </p:sp>
      <p:sp>
        <p:nvSpPr>
          <p:cNvPr id="6" name="Content Placeholder 2">
            <a:extLst>
              <a:ext uri="{FF2B5EF4-FFF2-40B4-BE49-F238E27FC236}">
                <a16:creationId xmlns:a16="http://schemas.microsoft.com/office/drawing/2014/main" id="{1D184966-9FC6-1742-BAD1-78011AB1D12A}"/>
              </a:ext>
            </a:extLst>
          </p:cNvPr>
          <p:cNvSpPr txBox="1">
            <a:spLocks/>
          </p:cNvSpPr>
          <p:nvPr/>
        </p:nvSpPr>
        <p:spPr>
          <a:xfrm>
            <a:off x="443753" y="1586753"/>
            <a:ext cx="4679576" cy="412824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2800" dirty="0">
                <a:latin typeface="Helvetica" pitchFamily="2" charset="0"/>
              </a:rPr>
              <a:t>20% of respondents</a:t>
            </a:r>
          </a:p>
          <a:p>
            <a:pPr>
              <a:buFont typeface="Wingdings" pitchFamily="2" charset="2"/>
              <a:buChar char="§"/>
            </a:pPr>
            <a:r>
              <a:rPr lang="en-US" sz="2800" dirty="0">
                <a:latin typeface="Helvetica" pitchFamily="2" charset="0"/>
              </a:rPr>
              <a:t>More females</a:t>
            </a:r>
          </a:p>
          <a:p>
            <a:pPr>
              <a:buFont typeface="Wingdings" pitchFamily="2" charset="2"/>
              <a:buChar char="§"/>
            </a:pPr>
            <a:r>
              <a:rPr lang="en-US" sz="2800" dirty="0">
                <a:latin typeface="Helvetica" pitchFamily="2" charset="0"/>
              </a:rPr>
              <a:t>More likely to know someone with a disability</a:t>
            </a:r>
          </a:p>
          <a:p>
            <a:pPr>
              <a:buFont typeface="Wingdings" pitchFamily="2" charset="2"/>
              <a:buChar char="§"/>
            </a:pPr>
            <a:r>
              <a:rPr lang="en-US" sz="2800" dirty="0">
                <a:latin typeface="Helvetica" pitchFamily="2" charset="0"/>
              </a:rPr>
              <a:t>More likely to think it is part of computing</a:t>
            </a:r>
          </a:p>
          <a:p>
            <a:pPr>
              <a:buFont typeface="Wingdings" pitchFamily="2" charset="2"/>
              <a:buChar char="§"/>
            </a:pPr>
            <a:r>
              <a:rPr lang="en-US" sz="2800" dirty="0">
                <a:latin typeface="Helvetica" pitchFamily="2" charset="0"/>
              </a:rPr>
              <a:t>Most common area of expertise: Human-Computer Interaction</a:t>
            </a:r>
          </a:p>
          <a:p>
            <a:pPr>
              <a:buFont typeface="Wingdings" pitchFamily="2" charset="2"/>
              <a:buChar char="§"/>
            </a:pPr>
            <a:r>
              <a:rPr lang="en-US" sz="2800" dirty="0">
                <a:latin typeface="Helvetica" pitchFamily="2" charset="0"/>
              </a:rPr>
              <a:t>17% have a disability</a:t>
            </a:r>
          </a:p>
        </p:txBody>
      </p:sp>
      <p:graphicFrame>
        <p:nvGraphicFramePr>
          <p:cNvPr id="7" name="Chart 6" descr="Bar chart showing Gender Indentity and Who Teaches Accessibility. Of those who teach 59.5 are male, 37.6 are female, and 3 are non-binary or prefered not to say. Of those who do not teach 75.9 are male, 19.6 are female, and 4.8 are non-bianary or pefered not to say.">
            <a:extLst>
              <a:ext uri="{FF2B5EF4-FFF2-40B4-BE49-F238E27FC236}">
                <a16:creationId xmlns:a16="http://schemas.microsoft.com/office/drawing/2014/main" id="{61511B4D-0D8A-9E42-BA62-E46035B7807A}"/>
              </a:ext>
            </a:extLst>
          </p:cNvPr>
          <p:cNvGraphicFramePr/>
          <p:nvPr>
            <p:extLst>
              <p:ext uri="{D42A27DB-BD31-4B8C-83A1-F6EECF244321}">
                <p14:modId xmlns:p14="http://schemas.microsoft.com/office/powerpoint/2010/main" val="1721365161"/>
              </p:ext>
            </p:extLst>
          </p:nvPr>
        </p:nvGraphicFramePr>
        <p:xfrm>
          <a:off x="5123329" y="1949823"/>
          <a:ext cx="3879040" cy="3402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8886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AF589-EBDF-CA45-92E0-FFEB6AC5B84A}"/>
              </a:ext>
            </a:extLst>
          </p:cNvPr>
          <p:cNvSpPr>
            <a:spLocks noGrp="1"/>
          </p:cNvSpPr>
          <p:nvPr>
            <p:ph type="title"/>
          </p:nvPr>
        </p:nvSpPr>
        <p:spPr>
          <a:xfrm>
            <a:off x="637308" y="274638"/>
            <a:ext cx="8049491" cy="1143000"/>
          </a:xfrm>
        </p:spPr>
        <p:txBody>
          <a:bodyPr>
            <a:normAutofit/>
          </a:bodyPr>
          <a:lstStyle/>
          <a:p>
            <a:pPr algn="l"/>
            <a:r>
              <a:rPr lang="en-US" sz="4000" dirty="0">
                <a:solidFill>
                  <a:srgbClr val="444B8D"/>
                </a:solidFill>
                <a:latin typeface="Helvetica" pitchFamily="2" charset="0"/>
              </a:rPr>
              <a:t>1: Learning objectives</a:t>
            </a:r>
          </a:p>
        </p:txBody>
      </p:sp>
      <p:sp>
        <p:nvSpPr>
          <p:cNvPr id="9" name="Text Placeholder 8">
            <a:extLst>
              <a:ext uri="{FF2B5EF4-FFF2-40B4-BE49-F238E27FC236}">
                <a16:creationId xmlns:a16="http://schemas.microsoft.com/office/drawing/2014/main" id="{2B712055-6C54-B64A-AEDA-E7B00CE64333}"/>
              </a:ext>
            </a:extLst>
          </p:cNvPr>
          <p:cNvSpPr>
            <a:spLocks noGrp="1"/>
          </p:cNvSpPr>
          <p:nvPr>
            <p:ph type="body" sz="quarter" idx="11"/>
          </p:nvPr>
        </p:nvSpPr>
        <p:spPr>
          <a:xfrm>
            <a:off x="637308" y="1606877"/>
            <a:ext cx="8049492" cy="3810086"/>
          </a:xfrm>
        </p:spPr>
        <p:txBody>
          <a:bodyPr>
            <a:noAutofit/>
          </a:bodyPr>
          <a:lstStyle/>
          <a:p>
            <a:pPr>
              <a:buFont typeface="Wingdings" pitchFamily="2" charset="2"/>
              <a:buChar char="§"/>
            </a:pPr>
            <a:r>
              <a:rPr lang="en-US" dirty="0">
                <a:solidFill>
                  <a:schemeClr val="tx1"/>
                </a:solidFill>
                <a:latin typeface="Helvetica" pitchFamily="2" charset="0"/>
              </a:rPr>
              <a:t>Understand technology barriers</a:t>
            </a:r>
          </a:p>
          <a:p>
            <a:pPr>
              <a:buFont typeface="Wingdings" pitchFamily="2" charset="2"/>
              <a:buChar char="§"/>
            </a:pPr>
            <a:r>
              <a:rPr lang="en-US" dirty="0">
                <a:solidFill>
                  <a:schemeClr val="tx1"/>
                </a:solidFill>
                <a:latin typeface="Helvetica" pitchFamily="2" charset="0"/>
              </a:rPr>
              <a:t>Understand design concepts</a:t>
            </a:r>
          </a:p>
          <a:p>
            <a:pPr>
              <a:buFont typeface="Wingdings" pitchFamily="2" charset="2"/>
              <a:buChar char="§"/>
            </a:pPr>
            <a:r>
              <a:rPr lang="en-US" dirty="0">
                <a:solidFill>
                  <a:schemeClr val="tx1"/>
                </a:solidFill>
                <a:latin typeface="Helvetica" pitchFamily="2" charset="0"/>
              </a:rPr>
              <a:t>Engage diverse populations</a:t>
            </a:r>
          </a:p>
          <a:p>
            <a:pPr>
              <a:buFont typeface="Wingdings" pitchFamily="2" charset="2"/>
              <a:buChar char="§"/>
            </a:pPr>
            <a:r>
              <a:rPr lang="en-US" dirty="0">
                <a:solidFill>
                  <a:schemeClr val="tx1"/>
                </a:solidFill>
                <a:latin typeface="Helvetica" pitchFamily="2" charset="0"/>
              </a:rPr>
              <a:t>Evaluate web accessibility standards &amp; heuristics</a:t>
            </a:r>
          </a:p>
          <a:p>
            <a:pPr>
              <a:buFont typeface="Wingdings" pitchFamily="2" charset="2"/>
              <a:buChar char="§"/>
            </a:pPr>
            <a:r>
              <a:rPr lang="en-US" dirty="0">
                <a:solidFill>
                  <a:schemeClr val="tx1"/>
                </a:solidFill>
                <a:latin typeface="Helvetica" pitchFamily="2" charset="0"/>
              </a:rPr>
              <a:t>Develop accessible web technologies</a:t>
            </a:r>
          </a:p>
          <a:p>
            <a:pPr>
              <a:buFont typeface="Wingdings" pitchFamily="2" charset="2"/>
              <a:buChar char="§"/>
            </a:pPr>
            <a:r>
              <a:rPr lang="en-US" dirty="0">
                <a:solidFill>
                  <a:schemeClr val="tx1"/>
                </a:solidFill>
                <a:latin typeface="Helvetica" pitchFamily="2" charset="0"/>
              </a:rPr>
              <a:t>Employ design techniques </a:t>
            </a:r>
          </a:p>
          <a:p>
            <a:pPr>
              <a:buFont typeface="Wingdings" pitchFamily="2" charset="2"/>
              <a:buChar char="§"/>
            </a:pPr>
            <a:r>
              <a:rPr lang="en-US" dirty="0">
                <a:solidFill>
                  <a:schemeClr val="tx1"/>
                </a:solidFill>
                <a:latin typeface="Helvetica" pitchFamily="2" charset="0"/>
              </a:rPr>
              <a:t>Understand Legal regulations (Section 508, ADA)</a:t>
            </a:r>
          </a:p>
          <a:p>
            <a:pPr>
              <a:buFont typeface="Wingdings" pitchFamily="2" charset="2"/>
              <a:buChar char="§"/>
            </a:pPr>
            <a:r>
              <a:rPr lang="en-US" dirty="0">
                <a:solidFill>
                  <a:schemeClr val="tx1"/>
                </a:solidFill>
                <a:latin typeface="Helvetica" pitchFamily="2" charset="0"/>
              </a:rPr>
              <a:t>Understand Models of disability</a:t>
            </a:r>
          </a:p>
          <a:p>
            <a:pPr>
              <a:buFont typeface="Wingdings" pitchFamily="2" charset="2"/>
              <a:buChar char="§"/>
            </a:pPr>
            <a:r>
              <a:rPr lang="en-US" dirty="0">
                <a:solidFill>
                  <a:schemeClr val="tx1"/>
                </a:solidFill>
                <a:latin typeface="Helvetica" pitchFamily="2" charset="0"/>
              </a:rPr>
              <a:t>Employ accessibility-focused technical languages &amp; tools</a:t>
            </a:r>
          </a:p>
        </p:txBody>
      </p:sp>
    </p:spTree>
    <p:extLst>
      <p:ext uri="{BB962C8B-B14F-4D97-AF65-F5344CB8AC3E}">
        <p14:creationId xmlns:p14="http://schemas.microsoft.com/office/powerpoint/2010/main" val="417931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E75243-EFA1-FB4A-AACE-2DB224F2F11B}"/>
              </a:ext>
            </a:extLst>
          </p:cNvPr>
          <p:cNvSpPr>
            <a:spLocks noGrp="1"/>
          </p:cNvSpPr>
          <p:nvPr>
            <p:ph type="title"/>
          </p:nvPr>
        </p:nvSpPr>
        <p:spPr>
          <a:xfrm>
            <a:off x="628650" y="152400"/>
            <a:ext cx="8058150" cy="1492282"/>
          </a:xfrm>
        </p:spPr>
        <p:txBody>
          <a:bodyPr>
            <a:noAutofit/>
          </a:bodyPr>
          <a:lstStyle/>
          <a:p>
            <a:pPr algn="l"/>
            <a:r>
              <a:rPr lang="en-US" sz="4800" baseline="-25000" dirty="0">
                <a:solidFill>
                  <a:srgbClr val="444B8D"/>
                </a:solidFill>
                <a:latin typeface="Helvetica" pitchFamily="2" charset="0"/>
              </a:rPr>
              <a:t>2: Challenges to incorporating accessibility</a:t>
            </a:r>
          </a:p>
        </p:txBody>
      </p:sp>
      <p:sp>
        <p:nvSpPr>
          <p:cNvPr id="9" name="Text Placeholder 8">
            <a:extLst>
              <a:ext uri="{FF2B5EF4-FFF2-40B4-BE49-F238E27FC236}">
                <a16:creationId xmlns:a16="http://schemas.microsoft.com/office/drawing/2014/main" id="{2B712055-6C54-B64A-AEDA-E7B00CE64333}"/>
              </a:ext>
            </a:extLst>
          </p:cNvPr>
          <p:cNvSpPr>
            <a:spLocks noGrp="1"/>
          </p:cNvSpPr>
          <p:nvPr>
            <p:ph type="body" sz="quarter" idx="11"/>
          </p:nvPr>
        </p:nvSpPr>
        <p:spPr>
          <a:xfrm>
            <a:off x="739588" y="1830015"/>
            <a:ext cx="7503459" cy="4355633"/>
          </a:xfrm>
        </p:spPr>
        <p:txBody>
          <a:bodyPr>
            <a:normAutofit/>
          </a:bodyPr>
          <a:lstStyle/>
          <a:p>
            <a:pPr>
              <a:buFont typeface="Wingdings" pitchFamily="2" charset="2"/>
              <a:buChar char="§"/>
            </a:pPr>
            <a:r>
              <a:rPr lang="en-US" dirty="0">
                <a:solidFill>
                  <a:schemeClr val="tx1"/>
                </a:solidFill>
                <a:latin typeface="Helvetica" pitchFamily="2" charset="0"/>
              </a:rPr>
              <a:t>Not core part of curriculum</a:t>
            </a:r>
          </a:p>
          <a:p>
            <a:pPr>
              <a:buFont typeface="Wingdings" pitchFamily="2" charset="2"/>
              <a:buChar char="§"/>
            </a:pPr>
            <a:r>
              <a:rPr lang="en-US" dirty="0">
                <a:solidFill>
                  <a:schemeClr val="tx1"/>
                </a:solidFill>
                <a:latin typeface="Helvetica" pitchFamily="2" charset="0"/>
              </a:rPr>
              <a:t>Don’t know enough to teach it</a:t>
            </a:r>
          </a:p>
          <a:p>
            <a:pPr>
              <a:buFont typeface="Wingdings" pitchFamily="2" charset="2"/>
              <a:buChar char="§"/>
            </a:pPr>
            <a:r>
              <a:rPr lang="en-US" dirty="0">
                <a:solidFill>
                  <a:schemeClr val="tx1"/>
                </a:solidFill>
                <a:latin typeface="Helvetica" pitchFamily="2" charset="0"/>
              </a:rPr>
              <a:t>No appropriate textbook</a:t>
            </a:r>
          </a:p>
          <a:p>
            <a:pPr>
              <a:buFont typeface="Wingdings" pitchFamily="2" charset="2"/>
              <a:buChar char="§"/>
            </a:pPr>
            <a:r>
              <a:rPr lang="en-US" dirty="0">
                <a:solidFill>
                  <a:schemeClr val="tx1"/>
                </a:solidFill>
                <a:latin typeface="Helvetica" pitchFamily="2" charset="0"/>
              </a:rPr>
              <a:t>Lack of students &amp; administrator awareness</a:t>
            </a:r>
          </a:p>
          <a:p>
            <a:pPr>
              <a:buFont typeface="Wingdings" pitchFamily="2" charset="2"/>
              <a:buChar char="§"/>
            </a:pPr>
            <a:r>
              <a:rPr lang="en-US" dirty="0">
                <a:solidFill>
                  <a:schemeClr val="tx1"/>
                </a:solidFill>
                <a:latin typeface="Helvetica" pitchFamily="2" charset="0"/>
              </a:rPr>
              <a:t>Lack of support for topics addressing real challenges for disabled </a:t>
            </a:r>
          </a:p>
          <a:p>
            <a:pPr>
              <a:buFont typeface="Wingdings" pitchFamily="2" charset="2"/>
              <a:buChar char="§"/>
            </a:pPr>
            <a:r>
              <a:rPr lang="en-US" dirty="0">
                <a:solidFill>
                  <a:schemeClr val="tx1"/>
                </a:solidFill>
                <a:latin typeface="Helvetica" pitchFamily="2" charset="0"/>
              </a:rPr>
              <a:t>Difficulty engaging students</a:t>
            </a:r>
          </a:p>
          <a:p>
            <a:pPr>
              <a:buFont typeface="Wingdings" pitchFamily="2" charset="2"/>
              <a:buChar char="§"/>
            </a:pPr>
            <a:r>
              <a:rPr lang="en-US" dirty="0">
                <a:solidFill>
                  <a:schemeClr val="tx1"/>
                </a:solidFill>
                <a:latin typeface="Helvetica" pitchFamily="2" charset="0"/>
              </a:rPr>
              <a:t>Lack of demand in industry</a:t>
            </a:r>
          </a:p>
          <a:p>
            <a:pPr>
              <a:buFont typeface="Wingdings" pitchFamily="2" charset="2"/>
              <a:buChar char="§"/>
            </a:pPr>
            <a:r>
              <a:rPr lang="en-US" dirty="0">
                <a:solidFill>
                  <a:schemeClr val="tx1"/>
                </a:solidFill>
                <a:latin typeface="Helvetica" pitchFamily="2" charset="0"/>
              </a:rPr>
              <a:t>Difficult to recruit people with disabilities</a:t>
            </a:r>
          </a:p>
        </p:txBody>
      </p:sp>
    </p:spTree>
    <p:extLst>
      <p:ext uri="{BB962C8B-B14F-4D97-AF65-F5344CB8AC3E}">
        <p14:creationId xmlns:p14="http://schemas.microsoft.com/office/powerpoint/2010/main" val="30107634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30670&quot;&gt;&lt;object type=&quot;3&quot; unique_id=&quot;30671&quot;&gt;&lt;property id=&quot;20148&quot; value=&quot;5&quot;/&gt;&lt;property id=&quot;20300&quot; value=&quot;Slide 1 - &amp;quot;Including Accessibility/ Inclusive/Universal Design Topics in Computer Science &amp;amp; Other IT &amp;amp; Design Courses&amp;quot;&quot;/&gt;&lt;property id=&quot;20307&quot; value=&quot;259&quot;/&gt;&lt;/object&gt;&lt;object type=&quot;3&quot; unique_id=&quot;30672&quot;&gt;&lt;property id=&quot;20148&quot; value=&quot;5&quot;/&gt;&lt;property id=&quot;20300&quot; value=&quot;Slide 2 - &amp;quot;NSF-Funded AccessComputing&amp;quot;&quot;/&gt;&lt;property id=&quot;20307&quot; value=&quot;265&quot;/&gt;&lt;/object&gt;&lt;object type=&quot;3&quot; unique_id=&quot;30673&quot;&gt;&lt;property id=&quot;20148&quot; value=&quot;5&quot;/&gt;&lt;property id=&quot;20300&quot; value=&quot;Slide 3 - &amp;quot;Presentation topics&amp;quot;&quot;/&gt;&lt;property id=&quot;20307&quot; value=&quot;619&quot;/&gt;&lt;/object&gt;&lt;object type=&quot;3&quot; unique_id=&quot;30674&quot;&gt;&lt;property id=&quot;20148&quot; value=&quot;5&quot;/&gt;&lt;property id=&quot;20300&quot; value=&quot;Slide 4 - &amp;quot;Look at ability on a continuum&amp;quot;&quot;/&gt;&lt;property id=&quot;20307&quot; value=&quot;783&quot;/&gt;&lt;/object&gt;&lt;object type=&quot;3&quot; unique_id=&quot;30675&quot;&gt;&lt;property id=&quot;20148&quot; value=&quot;5&quot;/&gt;&lt;property id=&quot;20300&quot; value=&quot;Slide 5 - &amp;quot;Universal design =&amp;quot;&quot;/&gt;&lt;property id=&quot;20307&quot; value=&quot;339&quot;/&gt;&lt;/object&gt;&lt;object type=&quot;3&quot; unique_id=&quot;30676&quot;&gt;&lt;property id=&quot;20148&quot; value=&quot;5&quot;/&gt;&lt;property id=&quot;20300&quot; value=&quot;Slide 6 - &amp;quot;Proactive design terminology&amp;quot;&quot;/&gt;&lt;property id=&quot;20307&quot; value=&quot;775&quot;/&gt;&lt;/object&gt;&lt;object type=&quot;3&quot; unique_id=&quot;30677&quot;&gt;&lt;property id=&quot;20148&quot; value=&quot;5&quot;/&gt;&lt;property id=&quot;20300&quot; value=&quot;Slide 7 - &amp;quot;“The Daily” UW&amp;quot;&quot;/&gt;&lt;property id=&quot;20307&quot; value=&quot;757&quot;/&gt;&lt;/object&gt;&lt;object type=&quot;3&quot; unique_id=&quot;30678&quot;&gt;&lt;property id=&quot;20148&quot; value=&quot;5&quot;/&gt;&lt;property id=&quot;20300&quot; value=&quot;Slide 8 - &amp;quot;UD on a continuum&amp;quot;&quot;/&gt;&lt;property id=&quot;20307&quot; value=&quot;784&quot;/&gt;&lt;/object&gt;&lt;object type=&quot;3&quot; unique_id=&quot;30679&quot;&gt;&lt;property id=&quot;20148&quot; value=&quot;5&quot;/&gt;&lt;property id=&quot;20300&quot; value=&quot;Slide 9 - &amp;quot;Universally designed technology&amp;quot;&quot;/&gt;&lt;property id=&quot;20307&quot; value=&quot;787&quot;/&gt;&lt;/object&gt;&lt;object type=&quot;3&quot; unique_id=&quot;30680&quot;&gt;&lt;property id=&quot;20148&quot; value=&quot;5&quot;/&gt;&lt;property id=&quot;20300&quot; value=&quot;Slide 10 - &amp;quot;But where is accessibility covered in computing/IT curriculum/textbooks? &amp;quot;&quot;/&gt;&lt;property id=&quot;20307&quot; value=&quot;272&quot;/&gt;&lt;/object&gt;&lt;object type=&quot;3&quot; unique_id=&quot;30681&quot;&gt;&lt;property id=&quot;20148&quot; value=&quot;5&quot;/&gt;&lt;property id=&quot;20300&quot; value=&quot;Slide 11 - &amp;quot;Motivation to teach UD&amp;quot;&quot;/&gt;&lt;property id=&quot;20307&quot; value=&quot;258&quot;/&gt;&lt;/object&gt;&lt;object type=&quot;3&quot; unique_id=&quot;30682&quot;&gt;&lt;property id=&quot;20148&quot; value=&quot;5&quot;/&gt;&lt;property id=&quot;20300&quot; value=&quot;Slide 12 - &amp;quot;Engineering Design Definition&amp;quot;&quot;/&gt;&lt;property id=&quot;20307&quot; value=&quot;794&quot;/&gt;&lt;/object&gt;&lt;object type=&quot;3&quot; unique_id=&quot;30683&quot;&gt;&lt;property id=&quot;20148&quot; value=&quot;5&quot;/&gt;&lt;property id=&quot;20300&quot; value=&quot;Slide 13 - &amp;quot;Question&amp;quot;&quot;/&gt;&lt;property id=&quot;20307&quot; value=&quot;796&quot;/&gt;&lt;/object&gt;&lt;object type=&quot;3&quot; unique_id=&quot;30684&quot;&gt;&lt;property id=&quot;20148&quot; value=&quot;5&quot;/&gt;&lt;property id=&quot;20300&quot; value=&quot;Slide 14 - &amp;quot;Survey&amp;quot;&quot;/&gt;&lt;property id=&quot;20307&quot; value=&quot;282&quot;/&gt;&lt;/object&gt;&lt;object type=&quot;3&quot; unique_id=&quot;30685&quot;&gt;&lt;property id=&quot;20148&quot; value=&quot;5&quot;/&gt;&lt;property id=&quot;20300&quot; value=&quot;Slide 15 - &amp;quot;Research questions (RQs)&amp;quot;&quot;/&gt;&lt;property id=&quot;20307&quot; value=&quot;778&quot;/&gt;&lt;/object&gt;&lt;object type=&quot;3&quot; unique_id=&quot;30686&quot;&gt;&lt;property id=&quot;20148&quot; value=&quot;5&quot;/&gt;&lt;property id=&quot;20300&quot; value=&quot;Slide 16 - &amp;quot;Survey sample&amp;quot;&quot;/&gt;&lt;property id=&quot;20307&quot; value=&quot;797&quot;/&gt;&lt;/object&gt;&lt;object type=&quot;3&quot; unique_id=&quot;30687&quot;&gt;&lt;property id=&quot;20148&quot; value=&quot;5&quot;/&gt;&lt;property id=&quot;20300&quot; value=&quot;Slide 17 - &amp;quot;Survey sample:  Crowdsourcing contact information&amp;quot;&quot;/&gt;&lt;property id=&quot;20307&quot; value=&quot;273&quot;/&gt;&lt;/object&gt;&lt;object type=&quot;3&quot; unique_id=&quot;30688&quot;&gt;&lt;property id=&quot;20148&quot; value=&quot;5&quot;/&gt;&lt;property id=&quot;20300&quot; value=&quot;Slide 18 - &amp;quot;Survey instrument&amp;quot;&quot;/&gt;&lt;property id=&quot;20307&quot; value=&quot;798&quot;/&gt;&lt;/object&gt;&lt;object type=&quot;3&quot; unique_id=&quot;30689&quot;&gt;&lt;property id=&quot;20148&quot; value=&quot;5&quot;/&gt;&lt;property id=&quot;20300&quot; value=&quot;Slide 19 - &amp;quot;Survey launch &amp;amp; response rate&amp;quot;&quot;/&gt;&lt;property id=&quot;20307&quot; value=&quot;261&quot;/&gt;&lt;/object&gt;&lt;object type=&quot;3&quot; unique_id=&quot;30690&quot;&gt;&lt;property id=&quot;20148&quot; value=&quot;5&quot;/&gt;&lt;property id=&quot;20300&quot; value=&quot;Slide 20 - &amp;quot;RQ1: How many are teaching accessibility?&amp;quot;&quot;/&gt;&lt;property id=&quot;20307&quot; value=&quot;799&quot;/&gt;&lt;/object&gt;&lt;object type=&quot;3&quot; unique_id=&quot;30691&quot;&gt;&lt;property id=&quot;20148&quot; value=&quot;5&quot;/&gt;&lt;property id=&quot;20300&quot; value=&quot;Slide 21 - &amp;quot;RQ1: What institutions teach accessibility?&amp;quot;&quot;/&gt;&lt;property id=&quot;20307&quot; value=&quot;292&quot;/&gt;&lt;/object&gt;&lt;object type=&quot;3&quot; unique_id=&quot;30692&quot;&gt;&lt;property id=&quot;20148&quot; value=&quot;5&quot;/&gt;&lt;property id=&quot;20300&quot; value=&quot;Slide 22 - &amp;quot;RQ1: Who is teaching accessibility?&amp;quot;&quot;/&gt;&lt;property id=&quot;20307&quot; value=&quot;283&quot;/&gt;&lt;/object&gt;&lt;object type=&quot;3&quot; unique_id=&quot;30693&quot;&gt;&lt;property id=&quot;20148&quot; value=&quot;5&quot;/&gt;&lt;property id=&quot;20300&quot; value=&quot;Slide 23 - &amp;quot;RQ1: Areas of expertise&amp;quot;&quot;/&gt;&lt;property id=&quot;20307&quot; value=&quot;801&quot;/&gt;&lt;/object&gt;&lt;object type=&quot;3&quot; unique_id=&quot;30694&quot;&gt;&lt;property id=&quot;20148&quot; value=&quot;5&quot;/&gt;&lt;property id=&quot;20300&quot; value=&quot;Slide 24 - &amp;quot;RQ1: Learning objectives&amp;quot;&quot;/&gt;&lt;property id=&quot;20307&quot; value=&quot;800&quot;/&gt;&lt;/object&gt;&lt;object type=&quot;3&quot; unique_id=&quot;30695&quot;&gt;&lt;property id=&quot;20148&quot; value=&quot;5&quot;/&gt;&lt;property id=&quot;20300&quot; value=&quot;Slide 25 - &amp;quot;RQ2: Challenges to  incorporating accessibility&amp;quot;&quot;/&gt;&lt;property id=&quot;20307&quot; value=&quot;802&quot;/&gt;&lt;/object&gt;&lt;object type=&quot;3&quot; unique_id=&quot;30696&quot;&gt;&lt;property id=&quot;20148&quot; value=&quot;5&quot;/&gt;&lt;property id=&quot;20300&quot; value=&quot;Slide 26 - &amp;quot;RQ2: What are barriers to teaching accessibility?&amp;quot;&quot;/&gt;&lt;property id=&quot;20307&quot; value=&quot;284&quot;/&gt;&lt;/object&gt;&lt;object type=&quot;3&quot; unique_id=&quot;30697&quot;&gt;&lt;property id=&quot;20148&quot; value=&quot;5&quot;/&gt;&lt;property id=&quot;20300&quot; value=&quot;Slide 27 - &amp;quot;RQ2: What do faculty need? &amp;quot;&quot;/&gt;&lt;property id=&quot;20307&quot; value=&quot;275&quot;/&gt;&lt;/object&gt;&lt;object type=&quot;3&quot; unique_id=&quot;30698&quot;&gt;&lt;property id=&quot;20148&quot; value=&quot;5&quot;/&gt;&lt;property id=&quot;20300&quot; value=&quot;Slide 28 - &amp;quot;We need…&amp;quot;&quot;/&gt;&lt;property id=&quot;20307&quot; value=&quot;803&quot;/&gt;&lt;/object&gt;&lt;object type=&quot;3&quot; unique_id=&quot;30699&quot;&gt;&lt;property id=&quot;20148&quot; value=&quot;5&quot;/&gt;&lt;property id=&quot;20300&quot; value=&quot;Slide 29 - &amp;quot;RQ3: What factors predict who is teaching accessibility?&amp;quot;&quot;/&gt;&lt;property id=&quot;20307&quot; value=&quot;779&quot;/&gt;&lt;/object&gt;&lt;object type=&quot;3&quot; unique_id=&quot;30700&quot;&gt;&lt;property id=&quot;20148&quot; value=&quot;5&quot;/&gt;&lt;property id=&quot;20300&quot; value=&quot;Slide 30 - &amp;quot;Recommendations to the CS education community&amp;quot;&quot;/&gt;&lt;property id=&quot;20307&quot; value=&quot;806&quot;/&gt;&lt;/object&gt;&lt;object type=&quot;3&quot; unique_id=&quot;30701&quot;&gt;&lt;property id=&quot;20148&quot; value=&quot;5&quot;/&gt;&lt;property id=&quot;20300&quot; value=&quot;Slide 31 - &amp;quot; Strategies for introducing accessibility topics into courses &amp;quot;&quot;/&gt;&lt;property id=&quot;20307&quot; value=&quot;256&quot;/&gt;&lt;/object&gt;&lt;object type=&quot;3&quot; unique_id=&quot;30702&quot;&gt;&lt;property id=&quot;20148&quot; value=&quot;5&quot;/&gt;&lt;property id=&quot;20300&quot; value=&quot;Slide 32 - &amp;quot;INFO 343&amp;quot;&quot;/&gt;&lt;property id=&quot;20307&quot; value=&quot;789&quot;/&gt;&lt;/object&gt;&lt;object type=&quot;3&quot; unique_id=&quot;30703&quot;&gt;&lt;property id=&quot;20148&quot; value=&quot;5&quot;/&gt;&lt;property id=&quot;20300&quot; value=&quot;Slide 33 - &amp;quot;Critical parts and standards&amp;quot;&quot;/&gt;&lt;property id=&quot;20307&quot; value=&quot;790&quot;/&gt;&lt;/object&gt;&lt;object type=&quot;3&quot; unique_id=&quot;30704&quot;&gt;&lt;property id=&quot;20148&quot; value=&quot;5&quot;/&gt;&lt;property id=&quot;20300&quot; value=&quot;Slide 34 - &amp;quot;Accessibility Basics&amp;quot;&quot;/&gt;&lt;property id=&quot;20307&quot; value=&quot;266&quot;/&gt;&lt;/object&gt;&lt;object type=&quot;3&quot; unique_id=&quot;30705&quot;&gt;&lt;property id=&quot;20148&quot; value=&quot;5&quot;/&gt;&lt;property id=&quot;20300&quot; value=&quot;Slide 35 - &amp;quot;Testing?&amp;quot;&quot;/&gt;&lt;property id=&quot;20307&quot; value=&quot;268&quot;/&gt;&lt;/object&gt;&lt;object type=&quot;3&quot; unique_id=&quot;30706&quot;&gt;&lt;property id=&quot;20148&quot; value=&quot;5&quot;/&gt;&lt;property id=&quot;20300&quot; value=&quot;Slide 36 - &amp;quot;Check in&amp;quot;&quot;/&gt;&lt;property id=&quot;20307&quot; value=&quot;269&quot;/&gt;&lt;/object&gt;&lt;object type=&quot;3&quot; unique_id=&quot;30707&quot;&gt;&lt;property id=&quot;20148&quot; value=&quot;5&quot;/&gt;&lt;property id=&quot;20300&quot; value=&quot;Slide 37 - &amp;quot;Check in again&amp;quot;&quot;/&gt;&lt;property id=&quot;20307&quot; value=&quot;270&quot;/&gt;&lt;/object&gt;&lt;object type=&quot;3&quot; unique_id=&quot;30708&quot;&gt;&lt;property id=&quot;20148&quot; value=&quot;5&quot;/&gt;&lt;property id=&quot;20300&quot; value=&quot;Slide 38 - &amp;quot;Review&amp;quot;&quot;/&gt;&lt;property id=&quot;20307&quot; value=&quot;791&quot;/&gt;&lt;/object&gt;&lt;object type=&quot;3&quot; unique_id=&quot;30709&quot;&gt;&lt;property id=&quot;20148&quot; value=&quot;5&quot;/&gt;&lt;property id=&quot;20300&quot; value=&quot;Slide 39 - &amp;quot;280 web developers per year now know accessibility basics.&amp;quot;&quot;/&gt;&lt;property id=&quot;20307&quot; value=&quot;792&quot;/&gt;&lt;/object&gt;&lt;object type=&quot;3&quot; unique_id=&quot;30710&quot;&gt;&lt;property id=&quot;20148&quot; value=&quot;5&quot;/&gt;&lt;property id=&quot;20300&quot; value=&quot;Slide 40 - &amp;quot;Integration of UD content throughout free high school web curriculum uw.edu/accesscomputing/webd2/&amp;quot;&quot;/&gt;&lt;property id=&quot;20307&quot; value=&quot;782&quot;/&gt;&lt;/object&gt;&lt;object type=&quot;3&quot; unique_id=&quot;30711&quot;&gt;&lt;property id=&quot;20148&quot; value=&quot;5&quot;/&gt;&lt;property id=&quot;20300&quot; value=&quot;Slide 41 - &amp;quot;Simple ways to insert accessibility content in an existing Web design course&amp;quot;&quot;/&gt;&lt;property id=&quot;20307&quot; value=&quot;795&quot;/&gt;&lt;/object&gt;&lt;object type=&quot;3&quot; unique_id=&quot;30712&quot;&gt;&lt;property id=&quot;20148&quot; value=&quot;5&quot;/&gt;&lt;property id=&quot;20300&quot; value=&quot;Slide 42 - &amp;quot;Create a part of a lecture&amp;quot;&quot;/&gt;&lt;property id=&quot;20307&quot; value=&quot;473&quot;/&gt;&lt;/object&gt;&lt;object type=&quot;3&quot; unique_id=&quot;30713&quot;&gt;&lt;property id=&quot;20148&quot; value=&quot;5&quot;/&gt;&lt;property id=&quot;20300&quot; value=&quot;Slide 43 - &amp;quot;Create a lecture&amp;quot;&quot;/&gt;&lt;property id=&quot;20307&quot; value=&quot;474&quot;/&gt;&lt;/object&gt;&lt;object type=&quot;3&quot; unique_id=&quot;30714&quot;&gt;&lt;property id=&quot;20148&quot; value=&quot;5&quot;/&gt;&lt;property id=&quot;20300&quot; value=&quot;Slide 44 - &amp;quot;Create a course&amp;quot;&quot;/&gt;&lt;property id=&quot;20307&quot; value=&quot;485&quot;/&gt;&lt;/object&gt;&lt;object type=&quot;3&quot; unique_id=&quot;30715&quot;&gt;&lt;property id=&quot;20148&quot; value=&quot;5&quot;/&gt;&lt;property id=&quot;20300&quot; value=&quot;Slide 45 - &amp;quot;My Projects&amp;quot;&quot;/&gt;&lt;property id=&quot;20307&quot; value=&quot;480&quot;/&gt;&lt;/object&gt;&lt;object type=&quot;3&quot; unique_id=&quot;30716&quot;&gt;&lt;property id=&quot;20148&quot; value=&quot;5&quot;/&gt;&lt;property id=&quot;20300&quot; value=&quot;Slide 46 - &amp;quot;Presentation Topics &amp;quot;&quot;/&gt;&lt;property id=&quot;20307&quot; value=&quot;461&quot;/&gt;&lt;/object&gt;&lt;object type=&quot;3&quot; unique_id=&quot;30717&quot;&gt;&lt;property id=&quot;20148&quot; value=&quot;5&quot;/&gt;&lt;property id=&quot;20300&quot; value=&quot;Slide 48&quot;/&gt;&lt;property id=&quot;20307&quot; value=&quot;459&quot;/&gt;&lt;/object&gt;&lt;object type=&quot;3&quot; unique_id=&quot;30718&quot;&gt;&lt;property id=&quot;20148&quot; value=&quot;5&quot;/&gt;&lt;property id=&quot;20300&quot; value=&quot;Slide 49 - &amp;quot;Where’s the gap?&amp;quot;&quot;/&gt;&lt;property id=&quot;20307&quot; value=&quot;549&quot;/&gt;&lt;/object&gt;&lt;object type=&quot;3&quot; unique_id=&quot;30719&quot;&gt;&lt;property id=&quot;20148&quot; value=&quot;5&quot;/&gt;&lt;property id=&quot;20300&quot; value=&quot;Slide 50 - &amp;quot;Why the gap?&amp;quot;&quot;/&gt;&lt;property id=&quot;20307&quot; value=&quot;550&quot;/&gt;&lt;/object&gt;&lt;object type=&quot;3&quot; unique_id=&quot;30720&quot;&gt;&lt;property id=&quot;20148&quot; value=&quot;5&quot;/&gt;&lt;property id=&quot;20300&quot; value=&quot;Slide 53 - &amp;quot;Real examples of individuals using assistive technology&amp;quot;&quot;/&gt;&lt;property id=&quot;20307&quot; value=&quot;481&quot;/&gt;&lt;/object&gt;&lt;object type=&quot;3&quot; unique_id=&quot;30721&quot;&gt;&lt;property id=&quot;20148&quot; value=&quot;5&quot;/&gt;&lt;property id=&quot;20300&quot; value=&quot;Slide 54 - &amp;quot;Social model of disability  https://youtu.be/9s3NZaLhcc4 &amp;quot;&quot;/&gt;&lt;property id=&quot;20307&quot; value=&quot;483&quot;/&gt;&lt;/object&gt;&lt;object type=&quot;3&quot; unique_id=&quot;30722&quot;&gt;&lt;property id=&quot;20148&quot; value=&quot;5&quot;/&gt;&lt;property id=&quot;20300&quot; value=&quot;Slide 52 - &amp;quot;Resources to introduce and convey accessibility issues 1/2 &amp;quot;&quot;/&gt;&lt;property id=&quot;20307&quot; value=&quot;466&quot;/&gt;&lt;/object&gt;&lt;object type=&quot;3&quot; unique_id=&quot;30723&quot;&gt;&lt;property id=&quot;20148&quot; value=&quot;5&quot;/&gt;&lt;property id=&quot;20300&quot; value=&quot;Slide 51 - &amp;quot;Resources to introduce and convey accessibility issues 2/2 &amp;quot;&quot;/&gt;&lt;property id=&quot;20307&quot; value=&quot;467&quot;/&gt;&lt;/object&gt;&lt;object type=&quot;3&quot; unique_id=&quot;30724&quot;&gt;&lt;property id=&quot;20148&quot; value=&quot;5&quot;/&gt;&lt;property id=&quot;20300&quot; value=&quot;Slide 55&quot;/&gt;&lt;property id=&quot;20307&quot; value=&quot;525&quot;/&gt;&lt;/object&gt;&lt;object type=&quot;3&quot; unique_id=&quot;30725&quot;&gt;&lt;property id=&quot;20148&quot; value=&quot;5&quot;/&gt;&lt;property id=&quot;20300&quot; value=&quot;Slide 56 - &amp;quot;Books &amp;amp; curriculum material &amp;quot;&quot;/&gt;&lt;property id=&quot;20307&quot; value=&quot;468&quot;/&gt;&lt;/object&gt;&lt;object type=&quot;3&quot; unique_id=&quot;30726&quot;&gt;&lt;property id=&quot;20148&quot; value=&quot;5&quot;/&gt;&lt;property id=&quot;20300&quot; value=&quot;Slide 57 - &amp;quot;A Web For Everyone Personas&amp;quot;&quot;/&gt;&lt;property id=&quot;20307&quot; value=&quot;469&quot;/&gt;&lt;/object&gt;&lt;object type=&quot;3&quot; unique_id=&quot;30727&quot;&gt;&lt;property id=&quot;20148&quot; value=&quot;5&quot;/&gt;&lt;property id=&quot;20300&quot; value=&quot;Slide 58 - &amp;quot;Aspects of course that is particularly effective at promoting UD &amp;quot;&quot;/&gt;&lt;property id=&quot;20307&quot; value=&quot;526&quot;/&gt;&lt;/object&gt;&lt;object type=&quot;3&quot; unique_id=&quot;30728&quot;&gt;&lt;property id=&quot;20148&quot; value=&quot;5&quot;/&gt;&lt;property id=&quot;20300&quot; value=&quot;Slide 59&quot;/&gt;&lt;property id=&quot;20307&quot; value=&quot;552&quot;/&gt;&lt;/object&gt;&lt;object type=&quot;3&quot; unique_id=&quot;30729&quot;&gt;&lt;property id=&quot;20148&quot; value=&quot;5&quot;/&gt;&lt;property id=&quot;20300&quot; value=&quot;Slide 60 - &amp;quot;Bremerton Beyond Accessible Playground&amp;quot;&quot;/&gt;&lt;property id=&quot;20307&quot; value=&quot;553&quot;/&gt;&lt;/object&gt;&lt;object type=&quot;3&quot; unique_id=&quot;30730&quot;&gt;&lt;property id=&quot;20148&quot; value=&quot;5&quot;/&gt;&lt;property id=&quot;20300&quot; value=&quot;Slide 61 - &amp;quot;Teach Access - Initiatives&amp;quot;&quot;/&gt;&lt;property id=&quot;20307&quot; value=&quot;476&quot;/&gt;&lt;/object&gt;&lt;object type=&quot;3&quot; unique_id=&quot;30731&quot;&gt;&lt;property id=&quot;20148&quot; value=&quot;5&quot;/&gt;&lt;property id=&quot;20300&quot; value=&quot;Slide 62 - &amp;quot;No Book Version&amp;quot;&quot;/&gt;&lt;property id=&quot;20307&quot; value=&quot;439&quot;/&gt;&lt;/object&gt;&lt;object type=&quot;3&quot; unique_id=&quot;30732&quot;&gt;&lt;property id=&quot;20148&quot; value=&quot;5&quot;/&gt;&lt;property id=&quot;20300&quot; value=&quot;Slide 63 - &amp;quot;Promoting the Integration of UD Content into University Curriculum (UDUC) 1/2&amp;quot;&quot;/&gt;&lt;property id=&quot;20307&quot; value=&quot;448&quot;/&gt;&lt;/object&gt;&lt;object type=&quot;3&quot; unique_id=&quot;30733&quot;&gt;&lt;property id=&quot;20148&quot; value=&quot;5&quot;/&gt;&lt;property id=&quot;20300&quot; value=&quot;Slide 64 - &amp;quot;Promoting the Integration of UD Content into University Curriculum (UDUC) 2/2&amp;quot;&quot;/&gt;&lt;property id=&quot;20307&quot; value=&quot;449&quot;/&gt;&lt;/object&gt;&lt;object type=&quot;3&quot; unique_id=&quot;30734&quot;&gt;&lt;property id=&quot;20148&quot; value=&quot;5&quot;/&gt;&lt;property id=&quot;20300&quot; value=&quot;Slide 65 - &amp;quot;W3C WAI Resources&amp;quot;&quot;/&gt;&lt;property id=&quot;20307&quot; value=&quot;450&quot;/&gt;&lt;/object&gt;&lt;object type=&quot;3&quot; unique_id=&quot;30735&quot;&gt;&lt;property id=&quot;20148&quot; value=&quot;5&quot;/&gt;&lt;property id=&quot;20300&quot; value=&quot;Slide 66 - &amp;quot;Promoting the Integration of Universal Design into University Curricula (UDUC)    Opportunities for Collaboration&amp;quot;&quot;/&gt;&lt;property id=&quot;20307&quot; value=&quot;404&quot;/&gt;&lt;/object&gt;&lt;object type=&quot;3&quot; unique_id=&quot;30736&quot;&gt;&lt;property id=&quot;20148&quot; value=&quot;5&quot;/&gt;&lt;property id=&quot;20300&quot; value=&quot;Slide 67 - &amp;quot;Accessing Higher Ground Conference&amp;quot;&quot;/&gt;&lt;property id=&quot;20307&quot; value=&quot;529&quot;/&gt;&lt;/object&gt;&lt;object type=&quot;3&quot; unique_id=&quot;30737&quot;&gt;&lt;property id=&quot;20148&quot; value=&quot;5&quot;/&gt;&lt;property id=&quot;20300&quot; value=&quot;Slide 68 - &amp;quot;AccessComputing resources www.uw.edu/accesscomputing&amp;quot;&quot;/&gt;&lt;property id=&quot;20307&quot; value=&quot;274&quot;/&gt;&lt;/object&gt;&lt;object type=&quot;3&quot; unique_id=&quot;30738&quot;&gt;&lt;property id=&quot;20148&quot; value=&quot;5&quot;/&gt;&lt;property id=&quot;20300&quot; value=&quot;Slide 69 - &amp;quot;Q&amp;amp;As Sheryl Burgstahler      sherylb@uw.edu Howard Kramer    hkramer@ahead.org  &amp;quot;&quot;/&gt;&lt;property id=&quot;20307&quot; value=&quot;458&quot;/&gt;&lt;/object&gt;&lt;object type=&quot;3&quot; unique_id=&quot;31683&quot;&gt;&lt;property id=&quot;20148&quot; value=&quot;5&quot;/&gt;&lt;property id=&quot;20300&quot; value=&quot;Slide 47 - &amp;quot;Career benefits for students &amp;quot;&quot;/&gt;&lt;property id=&quot;20307&quot; value=&quot;807&quot;/&gt;&lt;/object&gt;&lt;/object&gt;&lt;object type=&quot;8&quot; unique_id=&quot;30808&quot;&gt;&lt;/object&gt;&lt;/object&gt;&lt;/database&gt;"/>
  <p:tag name="SECTOMILLISECCONVERTED" val="1"/>
</p:tagLst>
</file>

<file path=ppt/theme/_rels/theme7.xml.rels><?xml version="1.0" encoding="UTF-8" standalone="yes"?>
<Relationships xmlns="http://schemas.openxmlformats.org/package/2006/relationships"><Relationship Id="rId1" Type="http://schemas.openxmlformats.org/officeDocument/2006/relationships/image" Target="../media/image20.jpeg"/></Relationships>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28C12369-185E-8E4B-932B-7757F426768D}"/>
    </a:ext>
  </a:extLst>
</a:theme>
</file>

<file path=ppt/theme/theme2.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8217C2AE-62FA-994F-B791-095250486588}"/>
    </a:ext>
  </a:extLst>
</a:theme>
</file>

<file path=ppt/theme/theme3.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610ECCF1-2B3E-5F4C-BECA-AE9EE433F617}"/>
    </a:ext>
  </a:extLst>
</a:theme>
</file>

<file path=ppt/theme/theme4.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CC223289-A30B-E94C-919A-52D304536670}"/>
    </a:ext>
  </a:extLst>
</a:theme>
</file>

<file path=ppt/theme/theme5.xml><?xml version="1.0" encoding="utf-8"?>
<a:theme xmlns:a="http://schemas.openxmlformats.org/drawingml/2006/main" name="1_New_Template1">
  <a:themeElements>
    <a:clrScheme name="New_Template1">
      <a:dk1>
        <a:srgbClr val="FF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sonBrand.pxtx">
  <a:themeElements>
    <a:clrScheme name="Custom 6">
      <a:dk1>
        <a:srgbClr val="116020"/>
      </a:dk1>
      <a:lt1>
        <a:sysClr val="window" lastClr="FFFFFF"/>
      </a:lt1>
      <a:dk2>
        <a:srgbClr val="1E6E86"/>
      </a:dk2>
      <a:lt2>
        <a:srgbClr val="C5D1D7"/>
      </a:lt2>
      <a:accent1>
        <a:srgbClr val="990B01"/>
      </a:accent1>
      <a:accent2>
        <a:srgbClr val="DFBD17"/>
      </a:accent2>
      <a:accent3>
        <a:srgbClr val="99611F"/>
      </a:accent3>
      <a:accent4>
        <a:srgbClr val="8C7B70"/>
      </a:accent4>
      <a:accent5>
        <a:srgbClr val="719920"/>
      </a:accent5>
      <a:accent6>
        <a:srgbClr val="EE6D17"/>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7.xml><?xml version="1.0" encoding="utf-8"?>
<a:theme xmlns:a="http://schemas.openxmlformats.org/drawingml/2006/main" name="Clarity">
  <a:themeElements>
    <a:clrScheme name="Custom 6">
      <a:dk1>
        <a:srgbClr val="000000"/>
      </a:dk1>
      <a:lt1>
        <a:srgbClr val="FFFFFF"/>
      </a:lt1>
      <a:dk2>
        <a:srgbClr val="455F51"/>
      </a:dk2>
      <a:lt2>
        <a:srgbClr val="E2DFCC"/>
      </a:lt2>
      <a:accent1>
        <a:srgbClr val="99CB38"/>
      </a:accent1>
      <a:accent2>
        <a:srgbClr val="3F6D21"/>
      </a:accent2>
      <a:accent3>
        <a:srgbClr val="37A76F"/>
      </a:accent3>
      <a:accent4>
        <a:srgbClr val="44C1A3"/>
      </a:accent4>
      <a:accent5>
        <a:srgbClr val="4EB3CF"/>
      </a:accent5>
      <a:accent6>
        <a:srgbClr val="51C3F9"/>
      </a:accent6>
      <a:hlink>
        <a:srgbClr val="EE7B08"/>
      </a:hlink>
      <a:folHlink>
        <a:srgbClr val="977B2D"/>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11614</TotalTime>
  <Words>2316</Words>
  <Application>Microsoft Macintosh PowerPoint</Application>
  <PresentationFormat>On-screen Show (4:3)</PresentationFormat>
  <Paragraphs>382</Paragraphs>
  <Slides>51</Slides>
  <Notes>43</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51</vt:i4>
      </vt:variant>
    </vt:vector>
  </HeadingPairs>
  <TitlesOfParts>
    <vt:vector size="69" baseType="lpstr">
      <vt:lpstr>Arial</vt:lpstr>
      <vt:lpstr>Avenir</vt:lpstr>
      <vt:lpstr>Calibri</vt:lpstr>
      <vt:lpstr>Encode Sans Normal Black</vt:lpstr>
      <vt:lpstr>Helvetica</vt:lpstr>
      <vt:lpstr>Lucida Grande</vt:lpstr>
      <vt:lpstr>Open Sans Light</vt:lpstr>
      <vt:lpstr>Source Sans Pro</vt:lpstr>
      <vt:lpstr>System Font Regular</vt:lpstr>
      <vt:lpstr>Uni Sans Regular</vt:lpstr>
      <vt:lpstr>Wingdings</vt:lpstr>
      <vt:lpstr>Custom Design</vt:lpstr>
      <vt:lpstr>1_Custom Design</vt:lpstr>
      <vt:lpstr>2_Custom Design</vt:lpstr>
      <vt:lpstr>Office Theme</vt:lpstr>
      <vt:lpstr>1_New_Template1</vt:lpstr>
      <vt:lpstr>MasonBrand.pxtx</vt:lpstr>
      <vt:lpstr>Clarity</vt:lpstr>
      <vt:lpstr>Teaching Accessibility:  Case studies of courses that include accessibility topics in their curricula</vt:lpstr>
      <vt:lpstr>Teach Access</vt:lpstr>
      <vt:lpstr>“Who Teaches Accessibility?: A Survey of U.S. Computing Faculty”</vt:lpstr>
      <vt:lpstr>Research questions</vt:lpstr>
      <vt:lpstr>Survey sample</vt:lpstr>
      <vt:lpstr>Survey launches &amp; response rate</vt:lpstr>
      <vt:lpstr>1: Who is teaching accessibility?</vt:lpstr>
      <vt:lpstr>1: Learning objectives</vt:lpstr>
      <vt:lpstr>2: Challenges to incorporating accessibility</vt:lpstr>
      <vt:lpstr>2: What do faculty need?</vt:lpstr>
      <vt:lpstr>2: We need…</vt:lpstr>
      <vt:lpstr>Case Studies</vt:lpstr>
      <vt:lpstr>Example 1</vt:lpstr>
      <vt:lpstr>Web Design &amp; Development I Course Curriculum (WebD2)</vt:lpstr>
      <vt:lpstr>Teaching Respect for Diversity  while Teaching Coding</vt:lpstr>
      <vt:lpstr>WebD2 Features</vt:lpstr>
      <vt:lpstr>Course Outline</vt:lpstr>
      <vt:lpstr>Example 2</vt:lpstr>
      <vt:lpstr>INFO 343</vt:lpstr>
      <vt:lpstr>Accessibility Basics</vt:lpstr>
      <vt:lpstr>Critical parts and standards</vt:lpstr>
      <vt:lpstr>Testing?</vt:lpstr>
      <vt:lpstr>Check in</vt:lpstr>
      <vt:lpstr>Check in again</vt:lpstr>
      <vt:lpstr>Review</vt:lpstr>
      <vt:lpstr>280 web developers per year now know accessibility basics.</vt:lpstr>
      <vt:lpstr>From the INFO 343 Course Description:</vt:lpstr>
      <vt:lpstr>EDIT 526: Web Accessibility and Design</vt:lpstr>
      <vt:lpstr>EDIT 526: Web Accessibility &amp; Design</vt:lpstr>
      <vt:lpstr>EDIT 526  Course Schedule</vt:lpstr>
      <vt:lpstr>Sample Resources – Intro to Web Accessibility </vt:lpstr>
      <vt:lpstr>Sample Resources – Hands-On</vt:lpstr>
      <vt:lpstr>Sample Resources – Hands-On cont…</vt:lpstr>
      <vt:lpstr>Impact (since 2015)</vt:lpstr>
      <vt:lpstr>Impact (since 2015) cont.</vt:lpstr>
      <vt:lpstr>Contact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Accessibility:  Case studies of courses that include accessibility topics in their curricula</dc:title>
  <dc:subject/>
  <dc:creator>Terrill Thompson, Korey Singleton, &amp; Shadi Abou-Zahra</dc:creator>
  <cp:keywords/>
  <dc:description>Presented at Accessing Higher Ground, November 22, 2019</dc:description>
  <cp:lastModifiedBy>Terrill Thompson</cp:lastModifiedBy>
  <cp:revision>131</cp:revision>
  <cp:lastPrinted>2018-07-04T10:30:36Z</cp:lastPrinted>
  <dcterms:created xsi:type="dcterms:W3CDTF">2018-06-21T18:36:53Z</dcterms:created>
  <dcterms:modified xsi:type="dcterms:W3CDTF">2019-11-20T12:14:26Z</dcterms:modified>
  <cp:category/>
</cp:coreProperties>
</file>