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67" r:id="rId2"/>
    <p:sldMasterId id="2147483685" r:id="rId3"/>
  </p:sldMasterIdLst>
  <p:notesMasterIdLst>
    <p:notesMasterId r:id="rId34"/>
  </p:notesMasterIdLst>
  <p:sldIdLst>
    <p:sldId id="256" r:id="rId4"/>
    <p:sldId id="338" r:id="rId5"/>
    <p:sldId id="361" r:id="rId6"/>
    <p:sldId id="331" r:id="rId7"/>
    <p:sldId id="354" r:id="rId8"/>
    <p:sldId id="358" r:id="rId9"/>
    <p:sldId id="334" r:id="rId10"/>
    <p:sldId id="355" r:id="rId11"/>
    <p:sldId id="356" r:id="rId12"/>
    <p:sldId id="362" r:id="rId13"/>
    <p:sldId id="357" r:id="rId14"/>
    <p:sldId id="343" r:id="rId15"/>
    <p:sldId id="366" r:id="rId16"/>
    <p:sldId id="364" r:id="rId17"/>
    <p:sldId id="367" r:id="rId18"/>
    <p:sldId id="344" r:id="rId19"/>
    <p:sldId id="368" r:id="rId20"/>
    <p:sldId id="363" r:id="rId21"/>
    <p:sldId id="346" r:id="rId22"/>
    <p:sldId id="348" r:id="rId23"/>
    <p:sldId id="347" r:id="rId24"/>
    <p:sldId id="349" r:id="rId25"/>
    <p:sldId id="350" r:id="rId26"/>
    <p:sldId id="369" r:id="rId27"/>
    <p:sldId id="351" r:id="rId28"/>
    <p:sldId id="352" r:id="rId29"/>
    <p:sldId id="371" r:id="rId30"/>
    <p:sldId id="314" r:id="rId31"/>
    <p:sldId id="370" r:id="rId32"/>
    <p:sldId id="32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211"/>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7" autoAdjust="0"/>
    <p:restoredTop sz="81413" autoAdjust="0"/>
  </p:normalViewPr>
  <p:slideViewPr>
    <p:cSldViewPr snapToGrid="0" snapToObjects="1">
      <p:cViewPr varScale="1">
        <p:scale>
          <a:sx n="69" d="100"/>
          <a:sy n="69" d="100"/>
        </p:scale>
        <p:origin x="90" y="486"/>
      </p:cViewPr>
      <p:guideLst>
        <p:guide orient="horz" pos="773"/>
        <p:guide pos="244"/>
      </p:guideLst>
    </p:cSldViewPr>
  </p:slideViewPr>
  <p:outlineViewPr>
    <p:cViewPr>
      <p:scale>
        <a:sx n="33" d="100"/>
        <a:sy n="33" d="100"/>
      </p:scale>
      <p:origin x="0" y="-161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A22A7-5E1D-4300-90C8-490F5503EA98}" type="datetimeFigureOut">
              <a:rPr lang="en-US" smtClean="0"/>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4349B-8EFF-4436-AB38-A2E8FA1153F7}" type="slidenum">
              <a:rPr lang="en-US" smtClean="0"/>
              <a:t>‹#›</a:t>
            </a:fld>
            <a:endParaRPr lang="en-US"/>
          </a:p>
        </p:txBody>
      </p:sp>
    </p:spTree>
    <p:extLst>
      <p:ext uri="{BB962C8B-B14F-4D97-AF65-F5344CB8AC3E}">
        <p14:creationId xmlns:p14="http://schemas.microsoft.com/office/powerpoint/2010/main" val="10213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solidFill>
                  <a:schemeClr val="bg1"/>
                </a:solidFill>
              </a:rPr>
              <a:t>1. My Work with Alternative Text</a:t>
            </a:r>
          </a:p>
          <a:p>
            <a:r>
              <a:rPr lang="en-US" altLang="en-US" dirty="0" smtClean="0">
                <a:solidFill>
                  <a:schemeClr val="bg1"/>
                </a:solidFill>
              </a:rPr>
              <a:t>Describe the work I do in making accessible content. Examine factors to consider when approaching the art of image description.</a:t>
            </a:r>
          </a:p>
          <a:p>
            <a:r>
              <a:rPr lang="en-US" altLang="en-US" b="1" dirty="0" smtClean="0">
                <a:solidFill>
                  <a:schemeClr val="bg1"/>
                </a:solidFill>
              </a:rPr>
              <a:t>2. The Concept of Cognitive Load</a:t>
            </a:r>
          </a:p>
          <a:p>
            <a:r>
              <a:rPr lang="en-US" altLang="en-US" dirty="0" smtClean="0">
                <a:solidFill>
                  <a:schemeClr val="bg1"/>
                </a:solidFill>
              </a:rPr>
              <a:t>Explore the concepts of Cognitive Load and Auditory Fatigue as they relate to STEM image description. </a:t>
            </a:r>
          </a:p>
          <a:p>
            <a:r>
              <a:rPr lang="en-US" altLang="en-US" b="1" dirty="0" smtClean="0">
                <a:solidFill>
                  <a:schemeClr val="bg1"/>
                </a:solidFill>
              </a:rPr>
              <a:t>3. Examples of STEM Content</a:t>
            </a:r>
          </a:p>
          <a:p>
            <a:r>
              <a:rPr lang="en-US" altLang="en-US" dirty="0" smtClean="0">
                <a:solidFill>
                  <a:schemeClr val="bg1"/>
                </a:solidFill>
              </a:rPr>
              <a:t>Review a range of specific examples of STEM images and how to write effective alt text, providing several templates for you to follow for different types of graphics.</a:t>
            </a:r>
            <a:endParaRPr lang="en-US" altLang="en-US" dirty="0">
              <a:solidFill>
                <a:schemeClr val="bg1"/>
              </a:solidFill>
            </a:endParaRPr>
          </a:p>
        </p:txBody>
      </p:sp>
      <p:sp>
        <p:nvSpPr>
          <p:cNvPr id="4" name="Slide Number Placeholder 3"/>
          <p:cNvSpPr>
            <a:spLocks noGrp="1"/>
          </p:cNvSpPr>
          <p:nvPr>
            <p:ph type="sldNum" sz="quarter" idx="10"/>
          </p:nvPr>
        </p:nvSpPr>
        <p:spPr/>
        <p:txBody>
          <a:bodyPr/>
          <a:lstStyle/>
          <a:p>
            <a:fld id="{EC04349B-8EFF-4436-AB38-A2E8FA1153F7}" type="slidenum">
              <a:rPr lang="en-US" smtClean="0"/>
              <a:t>2</a:t>
            </a:fld>
            <a:endParaRPr lang="en-US"/>
          </a:p>
        </p:txBody>
      </p:sp>
    </p:spTree>
    <p:extLst>
      <p:ext uri="{BB962C8B-B14F-4D97-AF65-F5344CB8AC3E}">
        <p14:creationId xmlns:p14="http://schemas.microsoft.com/office/powerpoint/2010/main" val="351083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there are more than 7 categories in a bar graph or pie chart, best practice would be to represent this data as a table or ordered list. </a:t>
            </a:r>
          </a:p>
          <a:p>
            <a:endParaRPr lang="en-US" baseline="0" dirty="0" smtClean="0"/>
          </a:p>
          <a:p>
            <a:r>
              <a:rPr lang="en-US" baseline="0" dirty="0" smtClean="0"/>
              <a:t>When describing data, either do it consistently by year, or from highest to lowest. </a:t>
            </a:r>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23</a:t>
            </a:fld>
            <a:endParaRPr lang="en-US"/>
          </a:p>
        </p:txBody>
      </p:sp>
    </p:spTree>
    <p:extLst>
      <p:ext uri="{BB962C8B-B14F-4D97-AF65-F5344CB8AC3E}">
        <p14:creationId xmlns:p14="http://schemas.microsoft.com/office/powerpoint/2010/main" val="114764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MathSpeak</a:t>
            </a:r>
            <a:r>
              <a:rPr lang="en-US" baseline="0" dirty="0" smtClean="0"/>
              <a:t> and </a:t>
            </a:r>
            <a:r>
              <a:rPr lang="en-US" baseline="0" dirty="0" err="1" smtClean="0"/>
              <a:t>Chemistrian</a:t>
            </a:r>
            <a:r>
              <a:rPr lang="en-US" baseline="0" dirty="0" smtClean="0"/>
              <a:t> have very different rules</a:t>
            </a:r>
          </a:p>
          <a:p>
            <a:r>
              <a:rPr lang="en-US" baseline="0" dirty="0" smtClean="0"/>
              <a:t>Symbols used by different </a:t>
            </a:r>
            <a:r>
              <a:rPr lang="en-US" baseline="0" dirty="0" err="1" smtClean="0"/>
              <a:t>maths</a:t>
            </a:r>
            <a:r>
              <a:rPr lang="en-US" baseline="0" dirty="0" smtClean="0"/>
              <a:t> and sciences in different ways</a:t>
            </a:r>
          </a:p>
          <a:p>
            <a:r>
              <a:rPr lang="en-US" baseline="0" dirty="0" smtClean="0"/>
              <a:t>Develop a system that is clear and systematic so student knows what to expect with high volume of equations to process.</a:t>
            </a:r>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26</a:t>
            </a:fld>
            <a:endParaRPr lang="en-US"/>
          </a:p>
        </p:txBody>
      </p:sp>
    </p:spTree>
    <p:extLst>
      <p:ext uri="{BB962C8B-B14F-4D97-AF65-F5344CB8AC3E}">
        <p14:creationId xmlns:p14="http://schemas.microsoft.com/office/powerpoint/2010/main" val="247472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infographic could be translated into a table with five columns with the headings name, category, height, appearance, and weather impact. The row headings should be the names of each cloud type.</a:t>
            </a:r>
          </a:p>
          <a:p>
            <a:endParaRPr lang="en-US" dirty="0"/>
          </a:p>
          <a:p>
            <a:r>
              <a:rPr lang="en-US" dirty="0" smtClean="0"/>
              <a:t>Reading </a:t>
            </a:r>
            <a:r>
              <a:rPr lang="en-US" dirty="0"/>
              <a:t>the </a:t>
            </a:r>
            <a:r>
              <a:rPr lang="en-US" dirty="0" smtClean="0"/>
              <a:t>Clouds </a:t>
            </a:r>
            <a:r>
              <a:rPr lang="en-US" dirty="0"/>
              <a:t>poster by NASA Wavelength, oercommons.org</a:t>
            </a:r>
          </a:p>
        </p:txBody>
      </p:sp>
      <p:sp>
        <p:nvSpPr>
          <p:cNvPr id="4" name="Slide Number Placeholder 3"/>
          <p:cNvSpPr>
            <a:spLocks noGrp="1"/>
          </p:cNvSpPr>
          <p:nvPr>
            <p:ph type="sldNum" sz="quarter" idx="5"/>
          </p:nvPr>
        </p:nvSpPr>
        <p:spPr/>
        <p:txBody>
          <a:bodyPr/>
          <a:lstStyle/>
          <a:p>
            <a:fld id="{C965DB17-9680-4537-A32F-8A598BAE59CA}" type="slidenum">
              <a:rPr lang="en-US" smtClean="0"/>
              <a:t>27</a:t>
            </a:fld>
            <a:endParaRPr lang="en-US"/>
          </a:p>
        </p:txBody>
      </p:sp>
    </p:spTree>
    <p:extLst>
      <p:ext uri="{BB962C8B-B14F-4D97-AF65-F5344CB8AC3E}">
        <p14:creationId xmlns:p14="http://schemas.microsoft.com/office/powerpoint/2010/main" val="30396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28</a:t>
            </a:fld>
            <a:endParaRPr lang="en-US"/>
          </a:p>
        </p:txBody>
      </p:sp>
    </p:spTree>
    <p:extLst>
      <p:ext uri="{BB962C8B-B14F-4D97-AF65-F5344CB8AC3E}">
        <p14:creationId xmlns:p14="http://schemas.microsoft.com/office/powerpoint/2010/main" val="199559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A viewer is not usually intended to reflect on each data point but rather to take the image as a whole and interpret it. When we do not facilitate this whole-image ease of interpretation, we are removing meaning. </a:t>
            </a:r>
            <a:endParaRPr lang="en-US" dirty="0"/>
          </a:p>
          <a:p>
            <a:r>
              <a:rPr lang="en-US" dirty="0"/>
              <a:t>In this image, you should mention that Georgia has more than double the next highest maternal mortality in the states listed, and you should mention that only half of the 50 states are present on the graph.</a:t>
            </a:r>
          </a:p>
          <a:p>
            <a:r>
              <a:rPr lang="en-US" dirty="0"/>
              <a:t>Image by K. </a:t>
            </a:r>
            <a:r>
              <a:rPr lang="en-US"/>
              <a:t>James Monroe</a:t>
            </a:r>
            <a:endParaRPr lang="en-US" dirty="0"/>
          </a:p>
        </p:txBody>
      </p:sp>
      <p:sp>
        <p:nvSpPr>
          <p:cNvPr id="4" name="Slide Number Placeholder 3"/>
          <p:cNvSpPr>
            <a:spLocks noGrp="1"/>
          </p:cNvSpPr>
          <p:nvPr>
            <p:ph type="sldNum" sz="quarter" idx="10"/>
          </p:nvPr>
        </p:nvSpPr>
        <p:spPr/>
        <p:txBody>
          <a:bodyPr/>
          <a:lstStyle/>
          <a:p>
            <a:fld id="{C965DB17-9680-4537-A32F-8A598BAE59CA}" type="slidenum">
              <a:rPr lang="en-US" smtClean="0"/>
              <a:t>29</a:t>
            </a:fld>
            <a:endParaRPr lang="en-US"/>
          </a:p>
        </p:txBody>
      </p:sp>
    </p:spTree>
    <p:extLst>
      <p:ext uri="{BB962C8B-B14F-4D97-AF65-F5344CB8AC3E}">
        <p14:creationId xmlns:p14="http://schemas.microsoft.com/office/powerpoint/2010/main" val="351128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6</a:t>
            </a:fld>
            <a:endParaRPr lang="en-US"/>
          </a:p>
        </p:txBody>
      </p:sp>
    </p:spTree>
    <p:extLst>
      <p:ext uri="{BB962C8B-B14F-4D97-AF65-F5344CB8AC3E}">
        <p14:creationId xmlns:p14="http://schemas.microsoft.com/office/powerpoint/2010/main" val="663787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A42B52-A3A0-4D44-9D2E-689E44D01C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8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Cognitive</a:t>
            </a:r>
            <a:r>
              <a:rPr lang="en-US" baseline="0" dirty="0" smtClean="0"/>
              <a:t> Load</a:t>
            </a:r>
          </a:p>
          <a:p>
            <a:endParaRPr lang="en-US" baseline="0" dirty="0" smtClean="0"/>
          </a:p>
          <a:p>
            <a:r>
              <a:rPr lang="en-US" baseline="0" dirty="0" smtClean="0"/>
              <a:t>Define Auditory Fatigue</a:t>
            </a:r>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10</a:t>
            </a:fld>
            <a:endParaRPr lang="en-US"/>
          </a:p>
        </p:txBody>
      </p:sp>
    </p:spTree>
    <p:extLst>
      <p:ext uri="{BB962C8B-B14F-4D97-AF65-F5344CB8AC3E}">
        <p14:creationId xmlns:p14="http://schemas.microsoft.com/office/powerpoint/2010/main" val="231622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4"/>
                </a:solidFill>
              </a:rPr>
              <a:t>Example alternative text for this image: An infographic titled "Universe Infographic Elements" that contains information about the temperatures on various planets, a diagram of the solar system including distances between planets, the components of an astronaut's spacesuit, the cost of the space program, the structure of the Milky Way galaxy, Moon expeditions by various countries, the Moon and Mars Rovers diagrams, a rendering of the Space Station, and a diagram of the Earth's structure.</a:t>
            </a:r>
          </a:p>
        </p:txBody>
      </p:sp>
      <p:sp>
        <p:nvSpPr>
          <p:cNvPr id="4" name="Slide Number Placeholder 3"/>
          <p:cNvSpPr>
            <a:spLocks noGrp="1"/>
          </p:cNvSpPr>
          <p:nvPr>
            <p:ph type="sldNum" sz="quarter" idx="10"/>
          </p:nvPr>
        </p:nvSpPr>
        <p:spPr/>
        <p:txBody>
          <a:bodyPr/>
          <a:lstStyle/>
          <a:p>
            <a:fld id="{EC04349B-8EFF-4436-AB38-A2E8FA1153F7}" type="slidenum">
              <a:rPr lang="en-US" smtClean="0"/>
              <a:t>11</a:t>
            </a:fld>
            <a:endParaRPr lang="en-US"/>
          </a:p>
        </p:txBody>
      </p:sp>
    </p:spTree>
    <p:extLst>
      <p:ext uri="{BB962C8B-B14F-4D97-AF65-F5344CB8AC3E}">
        <p14:creationId xmlns:p14="http://schemas.microsoft.com/office/powerpoint/2010/main" val="338537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reason why you want to "work from general to specific" is to provide a schema or framework for the rest of the information to fit into. </a:t>
            </a:r>
          </a:p>
          <a:p>
            <a:endParaRPr lang="en-US" dirty="0" smtClean="0"/>
          </a:p>
          <a:p>
            <a:r>
              <a:rPr lang="en-US" dirty="0" smtClean="0"/>
              <a:t>Describe</a:t>
            </a:r>
            <a:r>
              <a:rPr lang="en-US" baseline="0" dirty="0" smtClean="0"/>
              <a:t> </a:t>
            </a:r>
            <a:r>
              <a:rPr lang="en-US" baseline="0" dirty="0" smtClean="0"/>
              <a:t>images by their similarities first and then provide details about their differences. It helps reduce mental strain to think of two like things together, and then say how they are different.</a:t>
            </a:r>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13</a:t>
            </a:fld>
            <a:endParaRPr lang="en-US"/>
          </a:p>
        </p:txBody>
      </p:sp>
    </p:spTree>
    <p:extLst>
      <p:ext uri="{BB962C8B-B14F-4D97-AF65-F5344CB8AC3E}">
        <p14:creationId xmlns:p14="http://schemas.microsoft.com/office/powerpoint/2010/main" val="370411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meaning not appearance.</a:t>
            </a:r>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16</a:t>
            </a:fld>
            <a:endParaRPr lang="en-US"/>
          </a:p>
        </p:txBody>
      </p:sp>
    </p:spTree>
    <p:extLst>
      <p:ext uri="{BB962C8B-B14F-4D97-AF65-F5344CB8AC3E}">
        <p14:creationId xmlns:p14="http://schemas.microsoft.com/office/powerpoint/2010/main" val="157280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description for this example: An infographic titled Tornado Tracks: Fifty-six years of tornado tracks, by F-Scale. The tracks of tornados are shown imposed on a map of the United States in varying shades of blue light to show intensity on the Fujita Scale. A bar graph accompanies the image and measures the proportional annual toll of tornados since 1950 in terms of injuries and deaths that have occurred. </a:t>
            </a:r>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20</a:t>
            </a:fld>
            <a:endParaRPr lang="en-US"/>
          </a:p>
        </p:txBody>
      </p:sp>
    </p:spTree>
    <p:extLst>
      <p:ext uri="{BB962C8B-B14F-4D97-AF65-F5344CB8AC3E}">
        <p14:creationId xmlns:p14="http://schemas.microsoft.com/office/powerpoint/2010/main" val="249078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Describe </a:t>
            </a:r>
            <a:r>
              <a:rPr lang="en-US" sz="1200" b="1" dirty="0" smtClean="0"/>
              <a:t>only</a:t>
            </a:r>
            <a:r>
              <a:rPr lang="en-US" sz="1200" dirty="0" smtClean="0"/>
              <a:t> relevant areas, and describe them in proximity to each other.</a:t>
            </a:r>
          </a:p>
          <a:p>
            <a:r>
              <a:rPr lang="en-US" sz="1200" dirty="0" smtClean="0"/>
              <a:t>Relevancy is determined by highlighting, the title or caption, and the legend.</a:t>
            </a:r>
          </a:p>
          <a:p>
            <a:endParaRPr lang="en-US" dirty="0"/>
          </a:p>
        </p:txBody>
      </p:sp>
      <p:sp>
        <p:nvSpPr>
          <p:cNvPr id="4" name="Slide Number Placeholder 3"/>
          <p:cNvSpPr>
            <a:spLocks noGrp="1"/>
          </p:cNvSpPr>
          <p:nvPr>
            <p:ph type="sldNum" sz="quarter" idx="10"/>
          </p:nvPr>
        </p:nvSpPr>
        <p:spPr/>
        <p:txBody>
          <a:bodyPr/>
          <a:lstStyle/>
          <a:p>
            <a:fld id="{EC04349B-8EFF-4436-AB38-A2E8FA1153F7}" type="slidenum">
              <a:rPr lang="en-US" smtClean="0"/>
              <a:t>22</a:t>
            </a:fld>
            <a:endParaRPr lang="en-US"/>
          </a:p>
        </p:txBody>
      </p:sp>
    </p:spTree>
    <p:extLst>
      <p:ext uri="{BB962C8B-B14F-4D97-AF65-F5344CB8AC3E}">
        <p14:creationId xmlns:p14="http://schemas.microsoft.com/office/powerpoint/2010/main" val="65077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none" spc="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hasCustomPrompt="1"/>
          </p:nvPr>
        </p:nvSpPr>
        <p:spPr>
          <a:xfrm>
            <a:off x="4967109" y="4275667"/>
            <a:ext cx="6795913" cy="1202267"/>
          </a:xfrm>
        </p:spPr>
        <p:txBody>
          <a:bodyPr>
            <a:noAutofit/>
          </a:bodyPr>
          <a:lstStyle>
            <a:lvl1pPr marL="0" indent="0" algn="l">
              <a:lnSpc>
                <a:spcPts val="2800"/>
              </a:lnSpc>
              <a:buNone/>
              <a:defRPr sz="2400" b="1" cap="none" spc="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421027"/>
            <a:ext cx="6147958" cy="444002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 name="Title 1"/>
          <p:cNvSpPr>
            <a:spLocks noGrp="1"/>
          </p:cNvSpPr>
          <p:nvPr>
            <p:ph type="title"/>
          </p:nvPr>
        </p:nvSpPr>
        <p:spPr>
          <a:xfrm>
            <a:off x="0" y="86497"/>
            <a:ext cx="9168713" cy="987425"/>
          </a:xfrm>
        </p:spPr>
        <p:txBody>
          <a:bodyPr>
            <a:normAutofit/>
          </a:bodyPr>
          <a:lstStyle>
            <a:lvl1pPr>
              <a:defRPr sz="4400"/>
            </a:lvl1pPr>
          </a:lstStyle>
          <a:p>
            <a:r>
              <a:rPr lang="en-US" smtClean="0"/>
              <a:t>Click to edit Master title style</a:t>
            </a:r>
            <a:endParaRPr lang="en-US" dirty="0"/>
          </a:p>
        </p:txBody>
      </p:sp>
    </p:spTree>
    <p:extLst>
      <p:ext uri="{BB962C8B-B14F-4D97-AF65-F5344CB8AC3E}">
        <p14:creationId xmlns:p14="http://schemas.microsoft.com/office/powerpoint/2010/main" val="76371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8188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304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356562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214357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607" y="4457822"/>
            <a:ext cx="8213313" cy="819573"/>
          </a:xfrm>
        </p:spPr>
        <p:txBody>
          <a:bodyPr anchor="b" anchorCtr="0">
            <a:noAutofit/>
          </a:bodyPr>
          <a:lstStyle>
            <a:lvl1pPr algn="l">
              <a:lnSpc>
                <a:spcPts val="4800"/>
              </a:lnSpc>
              <a:defRPr b="1" cap="none" spc="2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hasCustomPrompt="1"/>
          </p:nvPr>
        </p:nvSpPr>
        <p:spPr>
          <a:xfrm>
            <a:off x="290607" y="5712583"/>
            <a:ext cx="7390353" cy="675154"/>
          </a:xfrm>
        </p:spPr>
        <p:txBody>
          <a:bodyPr>
            <a:noAutofit/>
          </a:bodyPr>
          <a:lstStyle>
            <a:lvl1pPr marL="0" indent="0" algn="l">
              <a:lnSpc>
                <a:spcPts val="2800"/>
              </a:lnSpc>
              <a:buNone/>
              <a:defRPr sz="2400" b="1" cap="none" spc="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2092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none" spc="200">
                <a:solidFill>
                  <a:schemeClr val="bg1"/>
                </a:solidFill>
              </a:defRPr>
            </a:lvl1pPr>
          </a:lstStyle>
          <a:p>
            <a:r>
              <a:rPr lang="en-US" dirty="0"/>
              <a:t>Click To Edit Master Title SLIDE</a:t>
            </a:r>
          </a:p>
        </p:txBody>
      </p:sp>
      <p:sp>
        <p:nvSpPr>
          <p:cNvPr id="3" name="Subtitle 2"/>
          <p:cNvSpPr>
            <a:spLocks noGrp="1"/>
          </p:cNvSpPr>
          <p:nvPr>
            <p:ph type="subTitle" idx="1" hasCustomPrompt="1"/>
          </p:nvPr>
        </p:nvSpPr>
        <p:spPr>
          <a:xfrm>
            <a:off x="4967109" y="4275667"/>
            <a:ext cx="6795913" cy="1202267"/>
          </a:xfrm>
        </p:spPr>
        <p:txBody>
          <a:bodyPr>
            <a:noAutofit/>
          </a:bodyPr>
          <a:lstStyle>
            <a:lvl1pPr marL="0" indent="0" algn="l">
              <a:lnSpc>
                <a:spcPts val="2800"/>
              </a:lnSpc>
              <a:buNone/>
              <a:defRPr sz="2400" b="1" cap="none"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4498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048" y="4483947"/>
            <a:ext cx="7847552" cy="858762"/>
          </a:xfrm>
        </p:spPr>
        <p:txBody>
          <a:bodyPr anchor="b" anchorCtr="0">
            <a:noAutofit/>
          </a:bodyPr>
          <a:lstStyle>
            <a:lvl1pPr algn="l">
              <a:lnSpc>
                <a:spcPts val="4800"/>
              </a:lnSpc>
              <a:defRPr b="1" cap="none" spc="200">
                <a:solidFill>
                  <a:schemeClr val="bg1"/>
                </a:solidFill>
              </a:defRPr>
            </a:lvl1pPr>
          </a:lstStyle>
          <a:p>
            <a:r>
              <a:rPr lang="en-US" dirty="0"/>
              <a:t>Click To Edit Master Title SLIDE</a:t>
            </a:r>
          </a:p>
        </p:txBody>
      </p:sp>
      <p:sp>
        <p:nvSpPr>
          <p:cNvPr id="3" name="Subtitle 2"/>
          <p:cNvSpPr>
            <a:spLocks noGrp="1"/>
          </p:cNvSpPr>
          <p:nvPr>
            <p:ph type="subTitle" idx="1" hasCustomPrompt="1"/>
          </p:nvPr>
        </p:nvSpPr>
        <p:spPr>
          <a:xfrm>
            <a:off x="382049" y="5656218"/>
            <a:ext cx="7050718" cy="770708"/>
          </a:xfrm>
        </p:spPr>
        <p:txBody>
          <a:bodyPr>
            <a:noAutofit/>
          </a:bodyPr>
          <a:lstStyle>
            <a:lvl1pPr marL="0" indent="0" algn="l">
              <a:lnSpc>
                <a:spcPts val="2800"/>
              </a:lnSpc>
              <a:buNone/>
              <a:defRPr sz="2400" b="1" cap="none"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36102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236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6617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172913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3574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 name="Title 1"/>
          <p:cNvSpPr>
            <a:spLocks noGrp="1"/>
          </p:cNvSpPr>
          <p:nvPr>
            <p:ph type="title"/>
          </p:nvPr>
        </p:nvSpPr>
        <p:spPr>
          <a:xfrm>
            <a:off x="197237" y="-5577"/>
            <a:ext cx="9119758" cy="11424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30042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7188926" cy="11230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84" r:id="rId2"/>
    <p:sldLayoutId id="2147483682" r:id="rId3"/>
    <p:sldLayoutId id="2147483683" r:id="rId4"/>
  </p:sldLayoutIdLst>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90" r:id="rId5"/>
    <p:sldLayoutId id="2147483691" r:id="rId6"/>
  </p:sldLayoutIdLst>
  <p:txStyles>
    <p:titleStyle>
      <a:lvl1pPr algn="l" defTabSz="457200" rtl="0" eaLnBrk="1" latinLnBrk="0" hangingPunct="1">
        <a:spcBef>
          <a:spcPct val="0"/>
        </a:spcBef>
        <a:buNone/>
        <a:defRPr sz="4000" b="1" kern="1200" cap="none"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7511143" cy="1018903"/>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735891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457200" rtl="0" eaLnBrk="1" latinLnBrk="0" hangingPunct="1">
        <a:spcBef>
          <a:spcPct val="0"/>
        </a:spcBef>
        <a:buNone/>
        <a:defRPr sz="4000" b="1" kern="1200" cap="none"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243335" y="1343025"/>
            <a:ext cx="6795913" cy="2209800"/>
          </a:xfrm>
        </p:spPr>
        <p:txBody>
          <a:bodyPr/>
          <a:lstStyle/>
          <a:p>
            <a:r>
              <a:rPr lang="en-US" dirty="0"/>
              <a:t>Writing Effective Alternative Text for Educational Content: </a:t>
            </a:r>
            <a:r>
              <a:rPr lang="en-US" sz="2400" dirty="0"/>
              <a:t>Best Practices for Reducing Cognitive Load</a:t>
            </a:r>
          </a:p>
        </p:txBody>
      </p:sp>
      <p:sp>
        <p:nvSpPr>
          <p:cNvPr id="7" name="Subtitle 6"/>
          <p:cNvSpPr>
            <a:spLocks noGrp="1"/>
          </p:cNvSpPr>
          <p:nvPr>
            <p:ph type="subTitle" idx="1"/>
          </p:nvPr>
        </p:nvSpPr>
        <p:spPr>
          <a:xfrm>
            <a:off x="5243335" y="4321944"/>
            <a:ext cx="6795913" cy="1272694"/>
          </a:xfrm>
        </p:spPr>
        <p:txBody>
          <a:bodyPr/>
          <a:lstStyle/>
          <a:p>
            <a:r>
              <a:rPr lang="en-US" dirty="0" smtClean="0"/>
              <a:t>Presented by Valerie </a:t>
            </a:r>
            <a:r>
              <a:rPr lang="en-US" dirty="0"/>
              <a:t>Morrison, Ph.D.</a:t>
            </a:r>
          </a:p>
          <a:p>
            <a:pPr>
              <a:spcAft>
                <a:spcPts val="1800"/>
              </a:spcAft>
            </a:pPr>
            <a:r>
              <a:rPr lang="en-US" dirty="0" smtClean="0"/>
              <a:t>Research by K. James Monroe</a:t>
            </a:r>
            <a:endParaRPr lang="en-US" dirty="0"/>
          </a:p>
        </p:txBody>
      </p:sp>
    </p:spTree>
    <p:extLst>
      <p:ext uri="{BB962C8B-B14F-4D97-AF65-F5344CB8AC3E}">
        <p14:creationId xmlns:p14="http://schemas.microsoft.com/office/powerpoint/2010/main" val="84848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1519518" y="860612"/>
            <a:ext cx="8811025" cy="3090902"/>
          </a:xfrm>
        </p:spPr>
        <p:txBody>
          <a:bodyPr/>
          <a:lstStyle/>
          <a:p>
            <a:pPr algn="ctr">
              <a:lnSpc>
                <a:spcPct val="100000"/>
              </a:lnSpc>
            </a:pPr>
            <a:r>
              <a:rPr lang="en-US" sz="6600" dirty="0" smtClean="0">
                <a:solidFill>
                  <a:srgbClr val="EEB211"/>
                </a:solidFill>
              </a:rPr>
              <a:t>Cognitive Load</a:t>
            </a:r>
            <a:endParaRPr lang="en-US" sz="6600" dirty="0">
              <a:solidFill>
                <a:srgbClr val="EEB211"/>
              </a:solidFill>
            </a:endParaRPr>
          </a:p>
        </p:txBody>
      </p:sp>
    </p:spTree>
    <p:extLst>
      <p:ext uri="{BB962C8B-B14F-4D97-AF65-F5344CB8AC3E}">
        <p14:creationId xmlns:p14="http://schemas.microsoft.com/office/powerpoint/2010/main" val="57471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62AA-8B70-4212-895B-D84CC2DCE6A3}"/>
              </a:ext>
            </a:extLst>
          </p:cNvPr>
          <p:cNvSpPr>
            <a:spLocks noGrp="1"/>
          </p:cNvSpPr>
          <p:nvPr>
            <p:ph type="title"/>
          </p:nvPr>
        </p:nvSpPr>
        <p:spPr/>
        <p:txBody>
          <a:bodyPr/>
          <a:lstStyle/>
          <a:p>
            <a:r>
              <a:rPr lang="en-US" sz="4400" dirty="0" smtClean="0"/>
              <a:t>Consider </a:t>
            </a:r>
            <a:r>
              <a:rPr lang="en-US" sz="4400" dirty="0" smtClean="0"/>
              <a:t>Cognitive Load</a:t>
            </a:r>
            <a:endParaRPr lang="en-US" sz="4400" dirty="0"/>
          </a:p>
        </p:txBody>
      </p:sp>
      <p:sp>
        <p:nvSpPr>
          <p:cNvPr id="3" name="Content Placeholder 2">
            <a:extLst>
              <a:ext uri="{FF2B5EF4-FFF2-40B4-BE49-F238E27FC236}">
                <a16:creationId xmlns:a16="http://schemas.microsoft.com/office/drawing/2014/main" id="{25133BC4-3C4C-4F24-A3D4-0CFD89D9C1A0}"/>
              </a:ext>
            </a:extLst>
          </p:cNvPr>
          <p:cNvSpPr>
            <a:spLocks noGrp="1"/>
          </p:cNvSpPr>
          <p:nvPr>
            <p:ph sz="half" idx="1"/>
          </p:nvPr>
        </p:nvSpPr>
        <p:spPr>
          <a:xfrm>
            <a:off x="98853" y="1295399"/>
            <a:ext cx="5790959" cy="5461942"/>
          </a:xfrm>
        </p:spPr>
        <p:txBody>
          <a:bodyPr/>
          <a:lstStyle/>
          <a:p>
            <a:pPr marL="342900" indent="-342900">
              <a:buFont typeface="Arial" panose="020B0604020202020204" pitchFamily="34" charset="0"/>
              <a:buChar char="•"/>
            </a:pPr>
            <a:r>
              <a:rPr lang="en-US" sz="2600" dirty="0" smtClean="0"/>
              <a:t>Learning is enhanced when you reduce the number of items stored in working memory. </a:t>
            </a:r>
          </a:p>
          <a:p>
            <a:pPr marL="342900" indent="-342900">
              <a:buFont typeface="Arial" panose="020B0604020202020204" pitchFamily="34" charset="0"/>
              <a:buChar char="•"/>
            </a:pPr>
            <a:r>
              <a:rPr lang="en-US" sz="2600" dirty="0" smtClean="0"/>
              <a:t>Information is stored in long term memory after it is attended to and then processed by working memory.</a:t>
            </a:r>
          </a:p>
          <a:p>
            <a:pPr marL="342900" indent="-342900">
              <a:buFont typeface="Arial" panose="020B0604020202020204" pitchFamily="34" charset="0"/>
              <a:buChar char="•"/>
            </a:pPr>
            <a:r>
              <a:rPr lang="en-US" sz="2600" dirty="0" smtClean="0"/>
              <a:t>Alt text is most effective when it’s as concise as possible and organized efficiently with items grouped for easier mental processing.</a:t>
            </a:r>
            <a:endParaRPr lang="en-US" sz="2600" dirty="0"/>
          </a:p>
        </p:txBody>
      </p:sp>
      <p:pic>
        <p:nvPicPr>
          <p:cNvPr id="4" name="Picture 3" descr="An infographic titled &quot;Universe Infographic Elements&quot; that contains information about the temperatures on various planets, a diagram of the solar system including distances between planets, the components of an astronaut's spacesuit, the cost of the space program, the structure of the Milky Way galaxy, Moon expeditions by various contries, the Moon and Mars Rovers diagrams, a rendering of the Space Station, and a diagram of the Earth's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276" y="1099492"/>
            <a:ext cx="5657849" cy="5657849"/>
          </a:xfrm>
          <a:prstGeom prst="rect">
            <a:avLst/>
          </a:prstGeom>
        </p:spPr>
      </p:pic>
    </p:spTree>
    <p:extLst>
      <p:ext uri="{BB962C8B-B14F-4D97-AF65-F5344CB8AC3E}">
        <p14:creationId xmlns:p14="http://schemas.microsoft.com/office/powerpoint/2010/main" val="54355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56AF2C-D915-4512-8789-5DB0CE8E6CE5}"/>
              </a:ext>
            </a:extLst>
          </p:cNvPr>
          <p:cNvSpPr>
            <a:spLocks noGrp="1"/>
          </p:cNvSpPr>
          <p:nvPr>
            <p:ph type="title"/>
          </p:nvPr>
        </p:nvSpPr>
        <p:spPr>
          <a:xfrm>
            <a:off x="1" y="0"/>
            <a:ext cx="7675418" cy="991352"/>
          </a:xfrm>
        </p:spPr>
        <p:txBody>
          <a:bodyPr/>
          <a:lstStyle/>
          <a:p>
            <a:r>
              <a:rPr lang="en-US" dirty="0" smtClean="0">
                <a:solidFill>
                  <a:srgbClr val="EEB211"/>
                </a:solidFill>
              </a:rPr>
              <a:t>Use Clear </a:t>
            </a:r>
            <a:r>
              <a:rPr lang="en-US" dirty="0" smtClean="0">
                <a:solidFill>
                  <a:srgbClr val="EEB211"/>
                </a:solidFill>
              </a:rPr>
              <a:t>and Concise Syntax</a:t>
            </a:r>
            <a:endParaRPr lang="en-US" dirty="0">
              <a:solidFill>
                <a:srgbClr val="EEB211"/>
              </a:solidFill>
            </a:endParaRPr>
          </a:p>
        </p:txBody>
      </p:sp>
      <p:sp>
        <p:nvSpPr>
          <p:cNvPr id="7" name="Content Placeholder 6"/>
          <p:cNvSpPr>
            <a:spLocks noGrp="1"/>
          </p:cNvSpPr>
          <p:nvPr>
            <p:ph sz="half" idx="2"/>
          </p:nvPr>
        </p:nvSpPr>
        <p:spPr>
          <a:xfrm>
            <a:off x="162839" y="1781530"/>
            <a:ext cx="5755341" cy="3425741"/>
          </a:xfrm>
        </p:spPr>
        <p:txBody>
          <a:bodyPr>
            <a:noAutofit/>
          </a:bodyPr>
          <a:lstStyle/>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Edit </a:t>
            </a:r>
            <a:r>
              <a:rPr lang="en-US" sz="2800" dirty="0">
                <a:solidFill>
                  <a:schemeClr val="accent4">
                    <a:lumMod val="50000"/>
                  </a:schemeClr>
                </a:solidFill>
              </a:rPr>
              <a:t>for </a:t>
            </a:r>
            <a:r>
              <a:rPr lang="en-US" sz="2800" dirty="0" smtClean="0">
                <a:solidFill>
                  <a:schemeClr val="accent4">
                    <a:lumMod val="50000"/>
                  </a:schemeClr>
                </a:solidFill>
              </a:rPr>
              <a:t>clarity</a:t>
            </a:r>
            <a:endParaRPr lang="en-US" sz="2800" dirty="0">
              <a:solidFill>
                <a:schemeClr val="accent4">
                  <a:lumMod val="50000"/>
                </a:schemeClr>
              </a:solidFill>
            </a:endParaRP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Simplify word choice</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Spell out acronyms or symbols</a:t>
            </a:r>
          </a:p>
        </p:txBody>
      </p:sp>
    </p:spTree>
    <p:extLst>
      <p:ext uri="{BB962C8B-B14F-4D97-AF65-F5344CB8AC3E}">
        <p14:creationId xmlns:p14="http://schemas.microsoft.com/office/powerpoint/2010/main" val="275379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56AF2C-D915-4512-8789-5DB0CE8E6CE5}"/>
              </a:ext>
            </a:extLst>
          </p:cNvPr>
          <p:cNvSpPr>
            <a:spLocks noGrp="1"/>
          </p:cNvSpPr>
          <p:nvPr>
            <p:ph type="title"/>
          </p:nvPr>
        </p:nvSpPr>
        <p:spPr>
          <a:xfrm>
            <a:off x="0" y="0"/>
            <a:ext cx="7687733" cy="991352"/>
          </a:xfrm>
        </p:spPr>
        <p:txBody>
          <a:bodyPr/>
          <a:lstStyle/>
          <a:p>
            <a:r>
              <a:rPr lang="en-US" sz="4400" dirty="0" smtClean="0">
                <a:solidFill>
                  <a:srgbClr val="EEB211"/>
                </a:solidFill>
              </a:rPr>
              <a:t>Organize </a:t>
            </a:r>
            <a:r>
              <a:rPr lang="en-US" sz="4400" dirty="0" smtClean="0">
                <a:solidFill>
                  <a:srgbClr val="EEB211"/>
                </a:solidFill>
              </a:rPr>
              <a:t>Information</a:t>
            </a:r>
            <a:endParaRPr lang="en-US" sz="4400" dirty="0">
              <a:solidFill>
                <a:srgbClr val="EEB211"/>
              </a:solidFill>
            </a:endParaRPr>
          </a:p>
        </p:txBody>
      </p:sp>
      <p:sp>
        <p:nvSpPr>
          <p:cNvPr id="7" name="Content Placeholder 6"/>
          <p:cNvSpPr>
            <a:spLocks noGrp="1"/>
          </p:cNvSpPr>
          <p:nvPr>
            <p:ph sz="half" idx="2"/>
          </p:nvPr>
        </p:nvSpPr>
        <p:spPr>
          <a:xfrm>
            <a:off x="176211" y="1861532"/>
            <a:ext cx="8679689" cy="3411926"/>
          </a:xfrm>
        </p:spPr>
        <p:txBody>
          <a:bodyPr>
            <a:noAutofit/>
          </a:bodyPr>
          <a:lstStyle/>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Work </a:t>
            </a:r>
            <a:r>
              <a:rPr lang="en-US" sz="2800" dirty="0" smtClean="0">
                <a:solidFill>
                  <a:schemeClr val="accent4">
                    <a:lumMod val="50000"/>
                  </a:schemeClr>
                </a:solidFill>
              </a:rPr>
              <a:t>from general to specific</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Employ parallel structure </a:t>
            </a:r>
            <a:endParaRPr lang="en-US" sz="2800" dirty="0">
              <a:solidFill>
                <a:schemeClr val="accent4">
                  <a:lumMod val="50000"/>
                </a:schemeClr>
              </a:solidFill>
            </a:endParaRPr>
          </a:p>
          <a:p>
            <a:pPr marL="457200" indent="-457200">
              <a:lnSpc>
                <a:spcPct val="110000"/>
              </a:lnSpc>
              <a:buFont typeface="Arial" panose="020B0604020202020204" pitchFamily="34" charset="0"/>
              <a:buChar char="•"/>
              <a:defRPr/>
            </a:pPr>
            <a:r>
              <a:rPr lang="en-US" sz="2800" dirty="0" smtClean="0"/>
              <a:t>Group like items and describe relationships</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Organize information in predictable ways</a:t>
            </a:r>
          </a:p>
        </p:txBody>
      </p:sp>
    </p:spTree>
    <p:extLst>
      <p:ext uri="{BB962C8B-B14F-4D97-AF65-F5344CB8AC3E}">
        <p14:creationId xmlns:p14="http://schemas.microsoft.com/office/powerpoint/2010/main" val="202303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56AF2C-D915-4512-8789-5DB0CE8E6CE5}"/>
              </a:ext>
            </a:extLst>
          </p:cNvPr>
          <p:cNvSpPr>
            <a:spLocks noGrp="1"/>
          </p:cNvSpPr>
          <p:nvPr>
            <p:ph type="title"/>
          </p:nvPr>
        </p:nvSpPr>
        <p:spPr>
          <a:xfrm>
            <a:off x="0" y="0"/>
            <a:ext cx="7687733" cy="991352"/>
          </a:xfrm>
        </p:spPr>
        <p:txBody>
          <a:bodyPr/>
          <a:lstStyle/>
          <a:p>
            <a:r>
              <a:rPr lang="en-US" sz="4400" dirty="0" smtClean="0">
                <a:solidFill>
                  <a:srgbClr val="EEB211"/>
                </a:solidFill>
              </a:rPr>
              <a:t>Provide Multiple </a:t>
            </a:r>
            <a:r>
              <a:rPr lang="en-US" sz="4400" dirty="0" smtClean="0">
                <a:solidFill>
                  <a:srgbClr val="EEB211"/>
                </a:solidFill>
              </a:rPr>
              <a:t>Modalities</a:t>
            </a:r>
            <a:endParaRPr lang="en-US" sz="4400" dirty="0">
              <a:solidFill>
                <a:srgbClr val="EEB211"/>
              </a:solidFill>
            </a:endParaRPr>
          </a:p>
        </p:txBody>
      </p:sp>
      <p:sp>
        <p:nvSpPr>
          <p:cNvPr id="7" name="Content Placeholder 6"/>
          <p:cNvSpPr>
            <a:spLocks noGrp="1"/>
          </p:cNvSpPr>
          <p:nvPr>
            <p:ph sz="half" idx="2"/>
          </p:nvPr>
        </p:nvSpPr>
        <p:spPr>
          <a:xfrm>
            <a:off x="275572" y="1786376"/>
            <a:ext cx="9194104" cy="2785624"/>
          </a:xfrm>
        </p:spPr>
        <p:txBody>
          <a:bodyPr>
            <a:noAutofit/>
          </a:bodyPr>
          <a:lstStyle/>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Provide </a:t>
            </a:r>
            <a:r>
              <a:rPr lang="en-US" sz="2800" dirty="0" smtClean="0">
                <a:solidFill>
                  <a:schemeClr val="accent4">
                    <a:lumMod val="50000"/>
                  </a:schemeClr>
                </a:solidFill>
              </a:rPr>
              <a:t>information in different or additional ways</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Transform graphs into tables</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Present flow charts as </a:t>
            </a:r>
            <a:r>
              <a:rPr lang="en-US" sz="2800" dirty="0" smtClean="0">
                <a:solidFill>
                  <a:schemeClr val="accent4">
                    <a:lumMod val="50000"/>
                  </a:schemeClr>
                </a:solidFill>
              </a:rPr>
              <a:t>lists</a:t>
            </a:r>
            <a:endParaRPr lang="en-US" sz="2800" dirty="0" smtClean="0">
              <a:solidFill>
                <a:schemeClr val="accent4">
                  <a:lumMod val="50000"/>
                </a:schemeClr>
              </a:solidFill>
            </a:endParaRPr>
          </a:p>
        </p:txBody>
      </p:sp>
    </p:spTree>
    <p:extLst>
      <p:ext uri="{BB962C8B-B14F-4D97-AF65-F5344CB8AC3E}">
        <p14:creationId xmlns:p14="http://schemas.microsoft.com/office/powerpoint/2010/main" val="2082344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56AF2C-D915-4512-8789-5DB0CE8E6CE5}"/>
              </a:ext>
            </a:extLst>
          </p:cNvPr>
          <p:cNvSpPr>
            <a:spLocks noGrp="1"/>
          </p:cNvSpPr>
          <p:nvPr>
            <p:ph type="title"/>
          </p:nvPr>
        </p:nvSpPr>
        <p:spPr>
          <a:xfrm>
            <a:off x="0" y="0"/>
            <a:ext cx="7687733" cy="991352"/>
          </a:xfrm>
        </p:spPr>
        <p:txBody>
          <a:bodyPr/>
          <a:lstStyle/>
          <a:p>
            <a:r>
              <a:rPr lang="en-US" sz="4400" dirty="0" smtClean="0">
                <a:solidFill>
                  <a:srgbClr val="EEB211"/>
                </a:solidFill>
              </a:rPr>
              <a:t>Reduce Redundancies</a:t>
            </a:r>
            <a:endParaRPr lang="en-US" sz="4400" dirty="0">
              <a:solidFill>
                <a:srgbClr val="EEB211"/>
              </a:solidFill>
            </a:endParaRPr>
          </a:p>
        </p:txBody>
      </p:sp>
      <p:sp>
        <p:nvSpPr>
          <p:cNvPr id="7" name="Content Placeholder 6"/>
          <p:cNvSpPr>
            <a:spLocks noGrp="1"/>
          </p:cNvSpPr>
          <p:nvPr>
            <p:ph sz="half" idx="2"/>
          </p:nvPr>
        </p:nvSpPr>
        <p:spPr>
          <a:xfrm>
            <a:off x="200415" y="1686169"/>
            <a:ext cx="11085535" cy="2284583"/>
          </a:xfrm>
        </p:spPr>
        <p:txBody>
          <a:bodyPr>
            <a:noAutofit/>
          </a:bodyPr>
          <a:lstStyle/>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Avoid </a:t>
            </a:r>
            <a:r>
              <a:rPr lang="en-US" sz="2800" dirty="0" smtClean="0">
                <a:solidFill>
                  <a:schemeClr val="accent4">
                    <a:lumMod val="50000"/>
                  </a:schemeClr>
                </a:solidFill>
              </a:rPr>
              <a:t>repeating what is in a caption or the surrounding text</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Edit your description if it becomes wordy</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Integrate symbols or labels into your </a:t>
            </a:r>
            <a:r>
              <a:rPr lang="en-US" sz="2800" dirty="0" smtClean="0">
                <a:solidFill>
                  <a:schemeClr val="accent4">
                    <a:lumMod val="50000"/>
                  </a:schemeClr>
                </a:solidFill>
              </a:rPr>
              <a:t>description</a:t>
            </a:r>
            <a:endParaRPr lang="en-US" sz="2800" dirty="0" smtClean="0">
              <a:solidFill>
                <a:schemeClr val="accent4">
                  <a:lumMod val="50000"/>
                </a:schemeClr>
              </a:solidFill>
            </a:endParaRPr>
          </a:p>
        </p:txBody>
      </p:sp>
    </p:spTree>
    <p:extLst>
      <p:ext uri="{BB962C8B-B14F-4D97-AF65-F5344CB8AC3E}">
        <p14:creationId xmlns:p14="http://schemas.microsoft.com/office/powerpoint/2010/main" val="1215122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56AF2C-D915-4512-8789-5DB0CE8E6CE5}"/>
              </a:ext>
            </a:extLst>
          </p:cNvPr>
          <p:cNvSpPr>
            <a:spLocks noGrp="1"/>
          </p:cNvSpPr>
          <p:nvPr>
            <p:ph type="title"/>
          </p:nvPr>
        </p:nvSpPr>
        <p:spPr>
          <a:xfrm>
            <a:off x="0" y="0"/>
            <a:ext cx="7791450" cy="991352"/>
          </a:xfrm>
        </p:spPr>
        <p:txBody>
          <a:bodyPr/>
          <a:lstStyle/>
          <a:p>
            <a:r>
              <a:rPr lang="en-US" altLang="en-US" sz="4400" dirty="0" smtClean="0">
                <a:solidFill>
                  <a:srgbClr val="EEB211"/>
                </a:solidFill>
              </a:rPr>
              <a:t>Focus on Meaning</a:t>
            </a:r>
            <a:endParaRPr lang="en-US" sz="4400" dirty="0">
              <a:solidFill>
                <a:srgbClr val="EEB211"/>
              </a:solidFill>
            </a:endParaRPr>
          </a:p>
        </p:txBody>
      </p:sp>
      <p:sp>
        <p:nvSpPr>
          <p:cNvPr id="7" name="Content Placeholder 6"/>
          <p:cNvSpPr>
            <a:spLocks noGrp="1"/>
          </p:cNvSpPr>
          <p:nvPr>
            <p:ph sz="half" idx="2"/>
          </p:nvPr>
        </p:nvSpPr>
        <p:spPr>
          <a:xfrm>
            <a:off x="0" y="1347965"/>
            <a:ext cx="7335308" cy="5303660"/>
          </a:xfrm>
        </p:spPr>
        <p:txBody>
          <a:bodyPr>
            <a:noAutofit/>
          </a:bodyPr>
          <a:lstStyle/>
          <a:p>
            <a:pPr marL="342900" indent="-342900">
              <a:lnSpc>
                <a:spcPct val="110000"/>
              </a:lnSpc>
              <a:buFont typeface="Arial" panose="020B0604020202020204" pitchFamily="34" charset="0"/>
              <a:buChar char="•"/>
              <a:defRPr/>
            </a:pPr>
            <a:r>
              <a:rPr lang="en-US" sz="2400" dirty="0"/>
              <a:t>Avoid the common mistake of spending your time describing the appearance of symbols.</a:t>
            </a:r>
          </a:p>
          <a:p>
            <a:pPr marL="342900" indent="-342900">
              <a:lnSpc>
                <a:spcPct val="110000"/>
              </a:lnSpc>
              <a:buFont typeface="Arial" panose="020B0604020202020204" pitchFamily="34" charset="0"/>
              <a:buChar char="•"/>
              <a:defRPr/>
            </a:pPr>
            <a:r>
              <a:rPr lang="en-US" sz="2400" dirty="0"/>
              <a:t>Instead, focus on meaning, as that’s the most important information to relay.</a:t>
            </a:r>
          </a:p>
          <a:p>
            <a:pPr marL="342900" indent="-342900">
              <a:lnSpc>
                <a:spcPct val="110000"/>
              </a:lnSpc>
              <a:buFont typeface="Arial" panose="020B0604020202020204" pitchFamily="34" charset="0"/>
              <a:buChar char="•"/>
              <a:defRPr/>
            </a:pPr>
            <a:r>
              <a:rPr lang="en-US" sz="2400" dirty="0"/>
              <a:t>Example: </a:t>
            </a:r>
            <a:r>
              <a:rPr lang="en-US" sz="2400" dirty="0">
                <a:solidFill>
                  <a:schemeClr val="accent4">
                    <a:lumMod val="50000"/>
                  </a:schemeClr>
                </a:solidFill>
              </a:rPr>
              <a:t>In this image, you would want to avoid describing “a ball labeled with a plus sign” and instead you should call it “a positron.” Avoid describing “a squiggly arrow labeled with a weird y” and instead call it “a gamma ray.”</a:t>
            </a:r>
          </a:p>
        </p:txBody>
      </p:sp>
      <p:pic>
        <p:nvPicPr>
          <p:cNvPr id="5" name="Picture 6" descr="Collision of matter and antimatter. A beta particle and a positron collide to form a yellow sunburst, which is an energy released in the process of collision and there are two gamma rays emit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3988" y="1136650"/>
            <a:ext cx="4246562"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29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56AF2C-D915-4512-8789-5DB0CE8E6CE5}"/>
              </a:ext>
            </a:extLst>
          </p:cNvPr>
          <p:cNvSpPr>
            <a:spLocks noGrp="1"/>
          </p:cNvSpPr>
          <p:nvPr>
            <p:ph type="title"/>
          </p:nvPr>
        </p:nvSpPr>
        <p:spPr>
          <a:xfrm>
            <a:off x="0" y="0"/>
            <a:ext cx="7687733" cy="991352"/>
          </a:xfrm>
        </p:spPr>
        <p:txBody>
          <a:bodyPr/>
          <a:lstStyle/>
          <a:p>
            <a:r>
              <a:rPr lang="en-US" sz="4400" dirty="0" smtClean="0">
                <a:solidFill>
                  <a:srgbClr val="EEB211"/>
                </a:solidFill>
              </a:rPr>
              <a:t>The Result?</a:t>
            </a:r>
            <a:endParaRPr lang="en-US" sz="4400" dirty="0">
              <a:solidFill>
                <a:srgbClr val="EEB211"/>
              </a:solidFill>
            </a:endParaRPr>
          </a:p>
        </p:txBody>
      </p:sp>
      <p:sp>
        <p:nvSpPr>
          <p:cNvPr id="7" name="Content Placeholder 6"/>
          <p:cNvSpPr>
            <a:spLocks noGrp="1"/>
          </p:cNvSpPr>
          <p:nvPr>
            <p:ph sz="half" idx="2"/>
          </p:nvPr>
        </p:nvSpPr>
        <p:spPr>
          <a:xfrm>
            <a:off x="215153" y="1630354"/>
            <a:ext cx="9735672" cy="3950176"/>
          </a:xfrm>
        </p:spPr>
        <p:txBody>
          <a:bodyPr>
            <a:noAutofit/>
          </a:bodyPr>
          <a:lstStyle/>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Reduce simultaneous </a:t>
            </a:r>
            <a:r>
              <a:rPr lang="en-US" sz="2800" dirty="0">
                <a:solidFill>
                  <a:schemeClr val="accent4">
                    <a:lumMod val="50000"/>
                  </a:schemeClr>
                </a:solidFill>
              </a:rPr>
              <a:t>mental tasks in working memory</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Increase ability to focus on new concepts</a:t>
            </a:r>
            <a:endParaRPr lang="en-US" sz="2800" dirty="0">
              <a:solidFill>
                <a:schemeClr val="accent4">
                  <a:lumMod val="50000"/>
                </a:schemeClr>
              </a:solidFill>
            </a:endParaRP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Eliminate misunderstandings or confusion</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Decrease time and energy needed for understanding</a:t>
            </a:r>
          </a:p>
          <a:p>
            <a:pPr marL="457200" indent="-457200">
              <a:lnSpc>
                <a:spcPct val="110000"/>
              </a:lnSpc>
              <a:buFont typeface="Arial" panose="020B0604020202020204" pitchFamily="34" charset="0"/>
              <a:buChar char="•"/>
              <a:defRPr/>
            </a:pPr>
            <a:r>
              <a:rPr lang="en-US" sz="2800" dirty="0" smtClean="0">
                <a:solidFill>
                  <a:schemeClr val="accent4">
                    <a:lumMod val="50000"/>
                  </a:schemeClr>
                </a:solidFill>
              </a:rPr>
              <a:t>Allow for integration of new concepts into a mental </a:t>
            </a:r>
            <a:r>
              <a:rPr lang="en-US" sz="2800" dirty="0" smtClean="0">
                <a:solidFill>
                  <a:schemeClr val="accent4">
                    <a:lumMod val="50000"/>
                  </a:schemeClr>
                </a:solidFill>
              </a:rPr>
              <a:t>model</a:t>
            </a:r>
            <a:endParaRPr lang="en-US" sz="2800" dirty="0" smtClean="0">
              <a:solidFill>
                <a:schemeClr val="accent4">
                  <a:lumMod val="50000"/>
                </a:schemeClr>
              </a:solidFill>
            </a:endParaRPr>
          </a:p>
        </p:txBody>
      </p:sp>
    </p:spTree>
    <p:extLst>
      <p:ext uri="{BB962C8B-B14F-4D97-AF65-F5344CB8AC3E}">
        <p14:creationId xmlns:p14="http://schemas.microsoft.com/office/powerpoint/2010/main" val="10793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1519518" y="860612"/>
            <a:ext cx="8734825" cy="3134445"/>
          </a:xfrm>
        </p:spPr>
        <p:txBody>
          <a:bodyPr/>
          <a:lstStyle/>
          <a:p>
            <a:pPr algn="ctr">
              <a:lnSpc>
                <a:spcPct val="100000"/>
              </a:lnSpc>
            </a:pPr>
            <a:r>
              <a:rPr lang="en-US" sz="6600" dirty="0" smtClean="0">
                <a:solidFill>
                  <a:srgbClr val="EEB211"/>
                </a:solidFill>
              </a:rPr>
              <a:t>STEM Examples</a:t>
            </a:r>
            <a:endParaRPr lang="en-US" sz="6600" dirty="0">
              <a:solidFill>
                <a:srgbClr val="EEB211"/>
              </a:solidFill>
            </a:endParaRPr>
          </a:p>
        </p:txBody>
      </p:sp>
    </p:spTree>
    <p:extLst>
      <p:ext uri="{BB962C8B-B14F-4D97-AF65-F5344CB8AC3E}">
        <p14:creationId xmlns:p14="http://schemas.microsoft.com/office/powerpoint/2010/main" val="3147269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0" y="0"/>
            <a:ext cx="7758545" cy="823913"/>
          </a:xfrm>
        </p:spPr>
        <p:txBody>
          <a:bodyPr/>
          <a:lstStyle/>
          <a:p>
            <a:pPr eaLnBrk="1" hangingPunct="1"/>
            <a:r>
              <a:rPr lang="en-US" altLang="en-US" sz="4400" dirty="0" smtClean="0">
                <a:solidFill>
                  <a:srgbClr val="EEB211"/>
                </a:solidFill>
              </a:rPr>
              <a:t>Simple </a:t>
            </a:r>
            <a:r>
              <a:rPr lang="en-US" altLang="en-US" sz="4400" dirty="0" smtClean="0">
                <a:solidFill>
                  <a:srgbClr val="EEB211"/>
                </a:solidFill>
              </a:rPr>
              <a:t>Images</a:t>
            </a:r>
          </a:p>
        </p:txBody>
      </p:sp>
      <p:sp>
        <p:nvSpPr>
          <p:cNvPr id="4" name="Content Placeholder 3"/>
          <p:cNvSpPr>
            <a:spLocks noGrp="1"/>
          </p:cNvSpPr>
          <p:nvPr>
            <p:ph sz="half" idx="2"/>
          </p:nvPr>
        </p:nvSpPr>
        <p:spPr>
          <a:xfrm>
            <a:off x="514350" y="4303713"/>
            <a:ext cx="3028950" cy="1635125"/>
          </a:xfrm>
        </p:spPr>
        <p:txBody>
          <a:bodyPr rtlCol="0">
            <a:normAutofit fontScale="85000" lnSpcReduction="10000"/>
          </a:bodyPr>
          <a:lstStyle/>
          <a:p>
            <a:pPr marL="0" indent="0" eaLnBrk="1" fontAlgn="auto" hangingPunct="1">
              <a:spcAft>
                <a:spcPts val="0"/>
              </a:spcAft>
              <a:buFont typeface="Arial"/>
              <a:buNone/>
              <a:defRPr/>
            </a:pPr>
            <a:r>
              <a:rPr lang="en-US" dirty="0" smtClean="0"/>
              <a:t>Photographs of people just need a name: </a:t>
            </a:r>
            <a:r>
              <a:rPr lang="en-US" dirty="0" smtClean="0">
                <a:solidFill>
                  <a:srgbClr val="002060"/>
                </a:solidFill>
              </a:rPr>
              <a:t>Marilyn Monroe.</a:t>
            </a:r>
          </a:p>
        </p:txBody>
      </p:sp>
      <p:pic>
        <p:nvPicPr>
          <p:cNvPr id="25604" name="Content Placeholder 5" descr="Marilyn Monroe."/>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09600" y="944563"/>
            <a:ext cx="2565400" cy="3143250"/>
          </a:xfrm>
        </p:spPr>
      </p:pic>
      <p:sp>
        <p:nvSpPr>
          <p:cNvPr id="8" name="Text Placeholder 7"/>
          <p:cNvSpPr>
            <a:spLocks noGrp="1"/>
          </p:cNvSpPr>
          <p:nvPr>
            <p:ph type="body" idx="1"/>
          </p:nvPr>
        </p:nvSpPr>
        <p:spPr>
          <a:xfrm>
            <a:off x="3792071" y="4087813"/>
            <a:ext cx="8189257" cy="2560637"/>
          </a:xfrm>
        </p:spPr>
        <p:txBody>
          <a:bodyPr rtlCol="0">
            <a:noAutofit/>
          </a:bodyPr>
          <a:lstStyle/>
          <a:p>
            <a:pPr eaLnBrk="1" fontAlgn="auto" hangingPunct="1">
              <a:spcAft>
                <a:spcPts val="0"/>
              </a:spcAft>
              <a:buFont typeface="Arial"/>
              <a:buNone/>
              <a:defRPr/>
            </a:pPr>
            <a:r>
              <a:rPr lang="en-US" sz="2800" b="0" dirty="0"/>
              <a:t>Simple Diagrams can often be summed up in one sentence: </a:t>
            </a:r>
            <a:r>
              <a:rPr lang="en-US" sz="2800" b="0" dirty="0">
                <a:solidFill>
                  <a:srgbClr val="002060"/>
                </a:solidFill>
              </a:rPr>
              <a:t>A diagram of a cell. The chitin cell wall forms the outer skin of the cell with the cell membrane just inside it, and filling the membrane is cytoplasm in which floats the nucleus, multiple mitochondrion, and a </a:t>
            </a:r>
            <a:r>
              <a:rPr lang="en-US" sz="2800" b="0" dirty="0" smtClean="0">
                <a:solidFill>
                  <a:srgbClr val="002060"/>
                </a:solidFill>
              </a:rPr>
              <a:t>vacuole.</a:t>
            </a:r>
            <a:endParaRPr lang="en-US" sz="2800" b="0" dirty="0">
              <a:solidFill>
                <a:srgbClr val="002060"/>
              </a:solidFill>
            </a:endParaRPr>
          </a:p>
        </p:txBody>
      </p:sp>
      <p:pic>
        <p:nvPicPr>
          <p:cNvPr id="25606" name="Picture 6" descr="A diagram of a cell. The chitin cell wall forms the outer skin of the cell with the cell membrane just inside it, and filling the membrane is cytoplasm in which floats the nucleus, multiple mitochondrion, and a vacuo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8420" y="895350"/>
            <a:ext cx="41814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700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Presentation Goals</a:t>
            </a:r>
            <a:endParaRPr lang="en-US" sz="4400" dirty="0"/>
          </a:p>
        </p:txBody>
      </p:sp>
      <p:sp>
        <p:nvSpPr>
          <p:cNvPr id="3" name="Content Placeholder 2"/>
          <p:cNvSpPr>
            <a:spLocks noGrp="1"/>
          </p:cNvSpPr>
          <p:nvPr>
            <p:ph sz="half" idx="1"/>
          </p:nvPr>
        </p:nvSpPr>
        <p:spPr>
          <a:xfrm>
            <a:off x="7946572" y="1872341"/>
            <a:ext cx="3646714" cy="4267202"/>
          </a:xfrm>
        </p:spPr>
        <p:txBody>
          <a:bodyPr/>
          <a:lstStyle/>
          <a:p>
            <a:pPr marL="514350" indent="-514350">
              <a:buFont typeface="+mj-lt"/>
              <a:buAutoNum type="arabicPeriod"/>
            </a:pPr>
            <a:r>
              <a:rPr lang="en-US" altLang="en-US" sz="2800" dirty="0" smtClean="0">
                <a:solidFill>
                  <a:schemeClr val="bg1"/>
                </a:solidFill>
              </a:rPr>
              <a:t>My Work with Alternative </a:t>
            </a:r>
            <a:r>
              <a:rPr lang="en-US" altLang="en-US" sz="2800" dirty="0" smtClean="0">
                <a:solidFill>
                  <a:schemeClr val="bg1"/>
                </a:solidFill>
              </a:rPr>
              <a:t>Text</a:t>
            </a:r>
            <a:endParaRPr lang="en-US" altLang="en-US" sz="2800" dirty="0" smtClean="0">
              <a:solidFill>
                <a:schemeClr val="bg1"/>
              </a:solidFill>
            </a:endParaRPr>
          </a:p>
          <a:p>
            <a:pPr marL="514350" indent="-514350">
              <a:buFont typeface="+mj-lt"/>
              <a:buAutoNum type="arabicPeriod"/>
            </a:pPr>
            <a:r>
              <a:rPr lang="en-US" altLang="en-US" sz="2800" dirty="0" smtClean="0">
                <a:solidFill>
                  <a:schemeClr val="bg1"/>
                </a:solidFill>
              </a:rPr>
              <a:t>Concept of Cognitive Load</a:t>
            </a:r>
          </a:p>
          <a:p>
            <a:pPr marL="514350" indent="-514350">
              <a:buFont typeface="+mj-lt"/>
              <a:buAutoNum type="arabicPeriod"/>
            </a:pPr>
            <a:r>
              <a:rPr lang="en-US" altLang="en-US" sz="2800" dirty="0" smtClean="0">
                <a:solidFill>
                  <a:schemeClr val="bg1"/>
                </a:solidFill>
              </a:rPr>
              <a:t>Examples of STEM Content</a:t>
            </a:r>
          </a:p>
        </p:txBody>
      </p:sp>
      <p:pic>
        <p:nvPicPr>
          <p:cNvPr id="4" name="Picture 3" descr="An example of a STEM related infographic showing the skeleton and organs of a cheetah as it runs. The infographic title is The Anatomy of Spe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42" y="1099455"/>
            <a:ext cx="7567991" cy="5505713"/>
          </a:xfrm>
          <a:prstGeom prst="rect">
            <a:avLst/>
          </a:prstGeom>
        </p:spPr>
      </p:pic>
    </p:spTree>
    <p:extLst>
      <p:ext uri="{BB962C8B-B14F-4D97-AF65-F5344CB8AC3E}">
        <p14:creationId xmlns:p14="http://schemas.microsoft.com/office/powerpoint/2010/main" val="1873309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23308" y="6350"/>
            <a:ext cx="7800976" cy="811068"/>
          </a:xfrm>
        </p:spPr>
        <p:txBody>
          <a:bodyPr/>
          <a:lstStyle/>
          <a:p>
            <a:pPr eaLnBrk="1" hangingPunct="1"/>
            <a:r>
              <a:rPr lang="en-US" altLang="en-US" sz="4400" dirty="0" smtClean="0"/>
              <a:t>Complex </a:t>
            </a:r>
            <a:r>
              <a:rPr lang="en-US" altLang="en-US" sz="4400" dirty="0" smtClean="0"/>
              <a:t>Infographics</a:t>
            </a:r>
          </a:p>
        </p:txBody>
      </p:sp>
      <p:sp>
        <p:nvSpPr>
          <p:cNvPr id="3" name="Content Placeholder 2"/>
          <p:cNvSpPr>
            <a:spLocks noGrp="1"/>
          </p:cNvSpPr>
          <p:nvPr>
            <p:ph sz="half" idx="1"/>
          </p:nvPr>
        </p:nvSpPr>
        <p:spPr>
          <a:xfrm>
            <a:off x="123452" y="1341950"/>
            <a:ext cx="3278654" cy="5274003"/>
          </a:xfrm>
        </p:spPr>
        <p:txBody>
          <a:bodyPr rtlCol="0">
            <a:normAutofit/>
          </a:bodyPr>
          <a:lstStyle/>
          <a:p>
            <a:pPr marL="342900" indent="-342900" eaLnBrk="1" fontAlgn="auto" hangingPunct="1">
              <a:spcAft>
                <a:spcPts val="0"/>
              </a:spcAft>
              <a:buFont typeface="Arial" panose="020B0604020202020204" pitchFamily="34" charset="0"/>
              <a:buChar char="•"/>
              <a:defRPr/>
            </a:pPr>
            <a:r>
              <a:rPr lang="en-US" dirty="0" smtClean="0">
                <a:solidFill>
                  <a:schemeClr val="bg1"/>
                </a:solidFill>
              </a:rPr>
              <a:t>Begin by describing the type of image.</a:t>
            </a:r>
          </a:p>
          <a:p>
            <a:pPr marL="342900" indent="-342900" eaLnBrk="1" fontAlgn="auto" hangingPunct="1">
              <a:spcAft>
                <a:spcPts val="0"/>
              </a:spcAft>
              <a:buFont typeface="Arial" panose="020B0604020202020204" pitchFamily="34" charset="0"/>
              <a:buChar char="•"/>
              <a:defRPr/>
            </a:pPr>
            <a:r>
              <a:rPr lang="en-US" dirty="0" smtClean="0">
                <a:solidFill>
                  <a:schemeClr val="bg1"/>
                </a:solidFill>
              </a:rPr>
              <a:t>Follow up with a general statement to summarize the content.</a:t>
            </a:r>
          </a:p>
          <a:p>
            <a:pPr marL="342900" indent="-342900" eaLnBrk="1" fontAlgn="auto" hangingPunct="1">
              <a:spcAft>
                <a:spcPts val="0"/>
              </a:spcAft>
              <a:buFont typeface="Arial" panose="020B0604020202020204" pitchFamily="34" charset="0"/>
              <a:buChar char="•"/>
              <a:defRPr/>
            </a:pPr>
            <a:r>
              <a:rPr lang="en-US" dirty="0" smtClean="0">
                <a:solidFill>
                  <a:schemeClr val="bg1"/>
                </a:solidFill>
              </a:rPr>
              <a:t>Work </a:t>
            </a:r>
            <a:r>
              <a:rPr lang="en-US" dirty="0">
                <a:solidFill>
                  <a:schemeClr val="bg1"/>
                </a:solidFill>
              </a:rPr>
              <a:t>from general to </a:t>
            </a:r>
            <a:r>
              <a:rPr lang="en-US" dirty="0" smtClean="0">
                <a:solidFill>
                  <a:schemeClr val="bg1"/>
                </a:solidFill>
              </a:rPr>
              <a:t>specific, filling in the details as needed.</a:t>
            </a:r>
          </a:p>
        </p:txBody>
      </p:sp>
      <p:pic>
        <p:nvPicPr>
          <p:cNvPr id="2" name="Picture 1" descr="An example of a complex infographic titled Tornado Tracks: Fifty-xis years of tornado tracks, by F-Sca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727" y="1341950"/>
            <a:ext cx="8387883" cy="4546232"/>
          </a:xfrm>
          <a:prstGeom prst="rect">
            <a:avLst/>
          </a:prstGeom>
        </p:spPr>
      </p:pic>
    </p:spTree>
    <p:extLst>
      <p:ext uri="{BB962C8B-B14F-4D97-AF65-F5344CB8AC3E}">
        <p14:creationId xmlns:p14="http://schemas.microsoft.com/office/powerpoint/2010/main" val="103752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0" y="1"/>
            <a:ext cx="7744691" cy="806450"/>
          </a:xfrm>
        </p:spPr>
        <p:txBody>
          <a:bodyPr>
            <a:normAutofit/>
          </a:bodyPr>
          <a:lstStyle/>
          <a:p>
            <a:pPr eaLnBrk="1" hangingPunct="1"/>
            <a:r>
              <a:rPr lang="en-US" altLang="en-US" dirty="0" smtClean="0"/>
              <a:t>Complex </a:t>
            </a:r>
            <a:r>
              <a:rPr lang="en-US" altLang="en-US" dirty="0" smtClean="0"/>
              <a:t>Diagrams</a:t>
            </a:r>
          </a:p>
        </p:txBody>
      </p:sp>
      <p:sp>
        <p:nvSpPr>
          <p:cNvPr id="3" name="Text Placeholder 2"/>
          <p:cNvSpPr>
            <a:spLocks noGrp="1"/>
          </p:cNvSpPr>
          <p:nvPr>
            <p:ph type="body" sz="half" idx="2"/>
          </p:nvPr>
        </p:nvSpPr>
        <p:spPr>
          <a:xfrm>
            <a:off x="131763" y="1169988"/>
            <a:ext cx="5849937" cy="5573712"/>
          </a:xfrm>
        </p:spPr>
        <p:txBody>
          <a:bodyPr rtlCol="0">
            <a:noAutofit/>
          </a:bodyPr>
          <a:lstStyle/>
          <a:p>
            <a:pPr eaLnBrk="1" fontAlgn="auto" hangingPunct="1">
              <a:spcAft>
                <a:spcPts val="0"/>
              </a:spcAft>
              <a:buFont typeface="Arial"/>
              <a:buNone/>
              <a:defRPr/>
            </a:pPr>
            <a:r>
              <a:rPr lang="en-US" sz="1800" dirty="0" smtClean="0">
                <a:solidFill>
                  <a:schemeClr val="bg1"/>
                </a:solidFill>
              </a:rPr>
              <a:t>Brief: </a:t>
            </a:r>
            <a:r>
              <a:rPr lang="en-US" sz="1800" dirty="0">
                <a:solidFill>
                  <a:srgbClr val="002060"/>
                </a:solidFill>
              </a:rPr>
              <a:t>A diagram showing a cutout of soil </a:t>
            </a:r>
            <a:r>
              <a:rPr lang="en-US" sz="1800" dirty="0" smtClean="0">
                <a:solidFill>
                  <a:srgbClr val="002060"/>
                </a:solidFill>
              </a:rPr>
              <a:t>formation in three stages: immature, young, and mature.</a:t>
            </a:r>
          </a:p>
          <a:p>
            <a:pPr eaLnBrk="1" fontAlgn="auto" hangingPunct="1">
              <a:spcAft>
                <a:spcPts val="0"/>
              </a:spcAft>
              <a:buFont typeface="Arial"/>
              <a:buNone/>
              <a:defRPr/>
            </a:pPr>
            <a:endParaRPr lang="en-US" sz="1800" dirty="0" smtClean="0"/>
          </a:p>
          <a:p>
            <a:pPr eaLnBrk="1" fontAlgn="auto" hangingPunct="1">
              <a:spcAft>
                <a:spcPts val="0"/>
              </a:spcAft>
              <a:buFont typeface="Arial"/>
              <a:buNone/>
              <a:defRPr/>
            </a:pPr>
            <a:r>
              <a:rPr lang="en-US" sz="1800" dirty="0" smtClean="0">
                <a:solidFill>
                  <a:schemeClr val="bg1"/>
                </a:solidFill>
              </a:rPr>
              <a:t>Complex: </a:t>
            </a:r>
            <a:r>
              <a:rPr lang="en-US" sz="1800" dirty="0" smtClean="0">
                <a:solidFill>
                  <a:srgbClr val="002060"/>
                </a:solidFill>
              </a:rPr>
              <a:t>A </a:t>
            </a:r>
            <a:r>
              <a:rPr lang="en-US" sz="1800" dirty="0">
                <a:solidFill>
                  <a:srgbClr val="002060"/>
                </a:solidFill>
              </a:rPr>
              <a:t>diagram showing a cutout of soil formation in three different stages. Immature soil includes a large layer of bedrock at the bottom, large rocks throughout the rest of the ground, and rock fragments near the surface. Moss and lichen can grow on this soil. Young soil has a smaller layer of bedrock at the bottom, fewer large stones above it, and organic debris near the surface. Grasses and small shrubs can grow on this soil. Mature soil has an even smaller bedrock layer called the C horizon parent material followed by the B horizon subsoil, followed by the A horizon topsoil, and lastly the O horizon leaf litter. Throughout the soil there are root systems, moles, bacteria, fungus, beetle larva, red earth mites, nematodes, and earthworms. On the surface there are honey fungus, oak trees, ferns, wood sorrels, and millipedes.</a:t>
            </a:r>
          </a:p>
        </p:txBody>
      </p:sp>
      <p:pic>
        <p:nvPicPr>
          <p:cNvPr id="26628" name="Picture 7" descr="A diagram showing a cutout of soil formation in three stages: immature, young, and matur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1725613"/>
            <a:ext cx="57340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111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a:xfrm>
            <a:off x="0" y="6350"/>
            <a:ext cx="7758545" cy="842963"/>
          </a:xfrm>
        </p:spPr>
        <p:txBody>
          <a:bodyPr/>
          <a:lstStyle/>
          <a:p>
            <a:pPr eaLnBrk="1" hangingPunct="1"/>
            <a:r>
              <a:rPr lang="en-US" altLang="en-US" sz="4400" dirty="0" smtClean="0"/>
              <a:t>Maps</a:t>
            </a:r>
            <a:endParaRPr lang="en-US" altLang="en-US" sz="4400" dirty="0" smtClean="0"/>
          </a:p>
        </p:txBody>
      </p:sp>
      <p:sp>
        <p:nvSpPr>
          <p:cNvPr id="2" name="Content Placeholder 1"/>
          <p:cNvSpPr>
            <a:spLocks noGrp="1"/>
          </p:cNvSpPr>
          <p:nvPr>
            <p:ph idx="1"/>
          </p:nvPr>
        </p:nvSpPr>
        <p:spPr>
          <a:xfrm>
            <a:off x="244475" y="1077913"/>
            <a:ext cx="5053013" cy="5602287"/>
          </a:xfrm>
        </p:spPr>
        <p:txBody>
          <a:bodyPr rtlCol="0">
            <a:normAutofit fontScale="92500" lnSpcReduction="10000"/>
          </a:bodyPr>
          <a:lstStyle/>
          <a:p>
            <a:pPr marL="0" indent="0" eaLnBrk="1" fontAlgn="auto" hangingPunct="1">
              <a:spcAft>
                <a:spcPts val="0"/>
              </a:spcAft>
              <a:buFont typeface="Arial"/>
              <a:buNone/>
              <a:defRPr/>
            </a:pPr>
            <a:r>
              <a:rPr lang="en-US" dirty="0" smtClean="0"/>
              <a:t>Describe the areas, regions, and relevant details on the map plus any inset. Often the colors, shapes, or arrows on a map have no significance. </a:t>
            </a:r>
          </a:p>
          <a:p>
            <a:pPr marL="0" indent="0" eaLnBrk="1" fontAlgn="auto" hangingPunct="1">
              <a:spcAft>
                <a:spcPts val="0"/>
              </a:spcAft>
              <a:buFont typeface="Arial"/>
              <a:buNone/>
              <a:defRPr/>
            </a:pPr>
            <a:endParaRPr lang="en-US" dirty="0"/>
          </a:p>
          <a:p>
            <a:pPr marL="0" indent="0" eaLnBrk="1" fontAlgn="auto" hangingPunct="1">
              <a:spcAft>
                <a:spcPts val="0"/>
              </a:spcAft>
              <a:buFont typeface="Arial"/>
              <a:buNone/>
              <a:defRPr/>
            </a:pPr>
            <a:r>
              <a:rPr lang="en-US" dirty="0" smtClean="0">
                <a:solidFill>
                  <a:srgbClr val="002060"/>
                </a:solidFill>
              </a:rPr>
              <a:t>A map of oceanic exploration routes by Dias and de Gama circa 1500, during the reign of the Holy Roman Empire in Europe and the Ottoman Empire in northern Africa and the Middle East. Dias’ route begins in Portugal and hugs the western coast of Africa, ending at the Cape of Good Hope. The route for de Gama also begins in Portugal, goes around the Cape of Good Hope, hugs the eastern coast of Africa, and crosses the Indian Ocean ending in India. </a:t>
            </a:r>
            <a:endParaRPr lang="en-US" dirty="0">
              <a:solidFill>
                <a:srgbClr val="002060"/>
              </a:solidFill>
            </a:endParaRPr>
          </a:p>
        </p:txBody>
      </p:sp>
      <p:pic>
        <p:nvPicPr>
          <p:cNvPr id="28676" name="Picture 3" descr="A map of oceanic exploration routes by Dias and de Gama circa 1500, during the reign of the Holy Roman Empire in Europe and the Ottoman Empire in northern Africa and the Middle East. Dias’ route begins in Portugal and hugs the western coast of Africa, ending at the Cape of Good Hope. The route for de Gama also begins in Portugal, goes around the Cape of Good Hope, hugs the eastern coast of Africa, and crosses the Indian Ocean ending in Indi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397" y="1172042"/>
            <a:ext cx="6960326"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639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1" y="6350"/>
            <a:ext cx="7600950" cy="827088"/>
          </a:xfrm>
        </p:spPr>
        <p:txBody>
          <a:bodyPr/>
          <a:lstStyle/>
          <a:p>
            <a:pPr eaLnBrk="1" hangingPunct="1"/>
            <a:r>
              <a:rPr lang="en-US" altLang="en-US" sz="4400" dirty="0" smtClean="0"/>
              <a:t>Bar Graphs</a:t>
            </a:r>
          </a:p>
        </p:txBody>
      </p:sp>
      <p:sp>
        <p:nvSpPr>
          <p:cNvPr id="4" name="Content Placeholder 3"/>
          <p:cNvSpPr>
            <a:spLocks noGrp="1"/>
          </p:cNvSpPr>
          <p:nvPr>
            <p:ph sz="half" idx="1"/>
          </p:nvPr>
        </p:nvSpPr>
        <p:spPr>
          <a:xfrm>
            <a:off x="5891213" y="1127125"/>
            <a:ext cx="6097587" cy="5314950"/>
          </a:xfrm>
        </p:spPr>
        <p:txBody>
          <a:bodyPr rtlCol="0">
            <a:normAutofit/>
          </a:bodyPr>
          <a:lstStyle/>
          <a:p>
            <a:pPr marL="0" indent="0" eaLnBrk="1" fontAlgn="auto" hangingPunct="1">
              <a:spcAft>
                <a:spcPts val="0"/>
              </a:spcAft>
              <a:buFont typeface="Arial"/>
              <a:buNone/>
              <a:defRPr/>
            </a:pPr>
            <a:r>
              <a:rPr lang="en-US" dirty="0" smtClean="0">
                <a:solidFill>
                  <a:schemeClr val="bg1"/>
                </a:solidFill>
              </a:rPr>
              <a:t>Work from general to specific. Begin </a:t>
            </a:r>
            <a:r>
              <a:rPr lang="en-US" dirty="0">
                <a:solidFill>
                  <a:schemeClr val="bg1"/>
                </a:solidFill>
              </a:rPr>
              <a:t>by </a:t>
            </a:r>
            <a:r>
              <a:rPr lang="en-US" dirty="0" smtClean="0">
                <a:solidFill>
                  <a:schemeClr val="bg1"/>
                </a:solidFill>
              </a:rPr>
              <a:t>naming the </a:t>
            </a:r>
            <a:r>
              <a:rPr lang="en-US" dirty="0">
                <a:solidFill>
                  <a:schemeClr val="bg1"/>
                </a:solidFill>
              </a:rPr>
              <a:t>type of </a:t>
            </a:r>
            <a:r>
              <a:rPr lang="en-US" dirty="0" smtClean="0">
                <a:solidFill>
                  <a:schemeClr val="bg1"/>
                </a:solidFill>
              </a:rPr>
              <a:t>graph and title. Then describe the horizontal and vertical axes if applicable. Finally, describe the data.</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rgbClr val="002060"/>
                </a:solidFill>
              </a:rPr>
              <a:t>A bar graph titled U.S. Population by Race that compares the percentages of Black, Hispanic, White, and Other races in the United States for the years 1990, 2000, projected 2025, and projected 2050.  In 1990, there were 76% White, 9% Hispanic, 12% Black, and 3% Other. In 2000, there were…</a:t>
            </a:r>
            <a:endParaRPr lang="en-US" dirty="0">
              <a:solidFill>
                <a:srgbClr val="002060"/>
              </a:solidFill>
            </a:endParaRPr>
          </a:p>
        </p:txBody>
      </p:sp>
      <p:pic>
        <p:nvPicPr>
          <p:cNvPr id="29700" name="Picture 5" descr="A bar graph titled U.S. Population by Race that compares the percentages of Black, Hispanic, White, and Other races in the United States for the years 1990, 2000, projected 2025, and projected 2050.  In 1990, there were 76% White, 9% Hispanic, 12% Black, and 3% Other.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112838"/>
            <a:ext cx="52038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691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1" y="0"/>
            <a:ext cx="7600950" cy="827088"/>
          </a:xfrm>
        </p:spPr>
        <p:txBody>
          <a:bodyPr/>
          <a:lstStyle/>
          <a:p>
            <a:pPr eaLnBrk="1" hangingPunct="1"/>
            <a:r>
              <a:rPr lang="en-US" altLang="en-US" sz="4400" dirty="0" smtClean="0"/>
              <a:t>Line Graphs</a:t>
            </a:r>
          </a:p>
        </p:txBody>
      </p:sp>
      <p:sp>
        <p:nvSpPr>
          <p:cNvPr id="4" name="Content Placeholder 3"/>
          <p:cNvSpPr>
            <a:spLocks noGrp="1"/>
          </p:cNvSpPr>
          <p:nvPr>
            <p:ph sz="half" idx="1"/>
          </p:nvPr>
        </p:nvSpPr>
        <p:spPr>
          <a:xfrm>
            <a:off x="244475" y="1151591"/>
            <a:ext cx="6097587" cy="5314950"/>
          </a:xfrm>
        </p:spPr>
        <p:txBody>
          <a:bodyPr rtlCol="0">
            <a:normAutofit fontScale="92500"/>
          </a:bodyPr>
          <a:lstStyle/>
          <a:p>
            <a:pPr marL="342900" indent="-342900">
              <a:buFont typeface="Arial" panose="020B0604020202020204" pitchFamily="34" charset="0"/>
              <a:buChar char="•"/>
            </a:pPr>
            <a:r>
              <a:rPr lang="en-US" sz="2800" dirty="0" smtClean="0"/>
              <a:t>Include title of graph and X-axis </a:t>
            </a:r>
            <a:r>
              <a:rPr lang="en-US" sz="2800" dirty="0"/>
              <a:t>and Y-axis labels and </a:t>
            </a:r>
            <a:r>
              <a:rPr lang="en-US" sz="2800" dirty="0" smtClean="0"/>
              <a:t>ranges</a:t>
            </a:r>
            <a:endParaRPr lang="en-US" sz="2800" dirty="0"/>
          </a:p>
          <a:p>
            <a:pPr marL="342900" indent="-342900">
              <a:buFont typeface="Arial" panose="020B0604020202020204" pitchFamily="34" charset="0"/>
              <a:buChar char="•"/>
            </a:pPr>
            <a:r>
              <a:rPr lang="en-US" sz="2800" dirty="0" smtClean="0"/>
              <a:t>Summarize trends of lines, not every data point</a:t>
            </a:r>
          </a:p>
          <a:p>
            <a:pPr marL="342900" indent="-342900">
              <a:buFont typeface="Arial" panose="020B0604020202020204" pitchFamily="34" charset="0"/>
              <a:buChar char="•"/>
            </a:pPr>
            <a:r>
              <a:rPr lang="en-US" sz="2800" dirty="0" smtClean="0"/>
              <a:t>If every data point is needed, consider converting graph into table format</a:t>
            </a:r>
            <a:endParaRPr lang="en-US" sz="2800" dirty="0"/>
          </a:p>
          <a:p>
            <a:pPr marL="342900" indent="-342900">
              <a:buFont typeface="Arial" panose="020B0604020202020204" pitchFamily="34" charset="0"/>
              <a:buChar char="•"/>
            </a:pPr>
            <a:r>
              <a:rPr lang="en-US" sz="2800" dirty="0" smtClean="0"/>
              <a:t>If </a:t>
            </a:r>
            <a:r>
              <a:rPr lang="en-US" sz="2800" dirty="0"/>
              <a:t>there is a steady slope then include the rate of increase or </a:t>
            </a:r>
            <a:r>
              <a:rPr lang="en-US" sz="2800" dirty="0" smtClean="0"/>
              <a:t>decrease</a:t>
            </a:r>
            <a:endParaRPr lang="en-US" sz="2800" dirty="0"/>
          </a:p>
          <a:p>
            <a:pPr marL="342900" indent="-342900">
              <a:buFont typeface="Arial" panose="020B0604020202020204" pitchFamily="34" charset="0"/>
              <a:buChar char="•"/>
            </a:pPr>
            <a:r>
              <a:rPr lang="en-US" sz="2800" dirty="0"/>
              <a:t>If there is a noticeable change in slope then describe beginning and end point of that </a:t>
            </a:r>
            <a:r>
              <a:rPr lang="en-US" sz="2800" dirty="0" smtClean="0"/>
              <a:t>variation</a:t>
            </a:r>
            <a:endParaRPr lang="en-US" dirty="0">
              <a:solidFill>
                <a:srgbClr val="002060"/>
              </a:solidFill>
            </a:endParaRPr>
          </a:p>
        </p:txBody>
      </p:sp>
      <p:pic>
        <p:nvPicPr>
          <p:cNvPr id="5" name="Content Placeholder 7" descr="A sample line graph on a grid, with four different colored lines representing data points.">
            <a:extLst>
              <a:ext uri="{FF2B5EF4-FFF2-40B4-BE49-F238E27FC236}">
                <a16:creationId xmlns:a16="http://schemas.microsoft.com/office/drawing/2014/main" id="{9AB0C5FC-C0F3-480B-9640-55D12C95A770}"/>
              </a:ext>
            </a:extLst>
          </p:cNvPr>
          <p:cNvPicPr>
            <a:picLocks noGrp="1" noChangeAspect="1"/>
          </p:cNvPicPr>
          <p:nvPr>
            <p:ph sz="half" idx="2"/>
          </p:nvPr>
        </p:nvPicPr>
        <p:blipFill>
          <a:blip r:embed="rId2"/>
          <a:stretch>
            <a:fillRect/>
          </a:stretch>
        </p:blipFill>
        <p:spPr>
          <a:xfrm>
            <a:off x="6497358" y="1474321"/>
            <a:ext cx="5441891" cy="3061063"/>
          </a:xfrm>
        </p:spPr>
      </p:pic>
    </p:spTree>
    <p:extLst>
      <p:ext uri="{BB962C8B-B14F-4D97-AF65-F5344CB8AC3E}">
        <p14:creationId xmlns:p14="http://schemas.microsoft.com/office/powerpoint/2010/main" val="2727846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a:xfrm>
            <a:off x="-1" y="6350"/>
            <a:ext cx="7550727" cy="842963"/>
          </a:xfrm>
        </p:spPr>
        <p:txBody>
          <a:bodyPr/>
          <a:lstStyle/>
          <a:p>
            <a:pPr eaLnBrk="1" hangingPunct="1"/>
            <a:r>
              <a:rPr lang="en-US" altLang="en-US" sz="4400" dirty="0" smtClean="0"/>
              <a:t>Flow Charts</a:t>
            </a:r>
          </a:p>
        </p:txBody>
      </p:sp>
      <p:sp>
        <p:nvSpPr>
          <p:cNvPr id="3" name="Content Placeholder 2"/>
          <p:cNvSpPr>
            <a:spLocks noGrp="1"/>
          </p:cNvSpPr>
          <p:nvPr>
            <p:ph sz="half" idx="1"/>
          </p:nvPr>
        </p:nvSpPr>
        <p:spPr>
          <a:xfrm>
            <a:off x="244475" y="1154113"/>
            <a:ext cx="5645150" cy="5386387"/>
          </a:xfrm>
        </p:spPr>
        <p:txBody>
          <a:bodyPr rtlCol="0">
            <a:normAutofit/>
          </a:bodyPr>
          <a:lstStyle/>
          <a:p>
            <a:pPr marL="0" indent="0" eaLnBrk="1" fontAlgn="auto" hangingPunct="1">
              <a:spcAft>
                <a:spcPts val="0"/>
              </a:spcAft>
              <a:buFont typeface="Arial"/>
              <a:buNone/>
              <a:defRPr/>
            </a:pPr>
            <a:r>
              <a:rPr lang="en-US" dirty="0" smtClean="0">
                <a:solidFill>
                  <a:schemeClr val="bg1"/>
                </a:solidFill>
              </a:rPr>
              <a:t>Often flow charts can be reproduced easily in list format, either as numbered options, or in text form like the example below:</a:t>
            </a:r>
          </a:p>
          <a:p>
            <a:pPr marL="0" indent="0" eaLnBrk="1" fontAlgn="auto" hangingPunct="1">
              <a:spcAft>
                <a:spcPts val="0"/>
              </a:spcAft>
              <a:buFont typeface="Arial"/>
              <a:buNone/>
              <a:defRPr/>
            </a:pPr>
            <a:endParaRPr lang="en-US" dirty="0">
              <a:solidFill>
                <a:schemeClr val="bg1"/>
              </a:solidFill>
            </a:endParaRPr>
          </a:p>
          <a:p>
            <a:pPr marL="0" indent="0" eaLnBrk="1" fontAlgn="auto" hangingPunct="1">
              <a:spcAft>
                <a:spcPts val="0"/>
              </a:spcAft>
              <a:buFont typeface="Arial"/>
              <a:buNone/>
              <a:defRPr/>
            </a:pPr>
            <a:r>
              <a:rPr lang="en-US" dirty="0" smtClean="0">
                <a:solidFill>
                  <a:srgbClr val="002060"/>
                </a:solidFill>
              </a:rPr>
              <a:t>This sample flowchart begins with Start, then Step 1, Step 2, Step 3, Step 4, and Step 5. If yes, proceed from Step 5 to Step 6A and Stop. If no, proceed to Step 6B and Stop.</a:t>
            </a:r>
            <a:endParaRPr lang="en-US" dirty="0">
              <a:solidFill>
                <a:srgbClr val="002060"/>
              </a:solidFill>
            </a:endParaRPr>
          </a:p>
        </p:txBody>
      </p:sp>
      <p:pic>
        <p:nvPicPr>
          <p:cNvPr id="30724" name="Picture 5" descr="This sample flowchart begins with Start, then Step 1, Step 2, Step 3, Step 4, and Step 5. If yes, proceed from Step 5 to Step 6A and Stop. If no, proceed to Step 6B and Sto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1266825"/>
            <a:ext cx="5692775"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55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pPr eaLnBrk="1" hangingPunct="1"/>
            <a:r>
              <a:rPr lang="en-US" altLang="en-US" dirty="0" smtClean="0"/>
              <a:t>Math and Chemistry Equations</a:t>
            </a:r>
            <a:endParaRPr lang="en-US" altLang="en-US" dirty="0" smtClean="0"/>
          </a:p>
        </p:txBody>
      </p:sp>
      <p:sp>
        <p:nvSpPr>
          <p:cNvPr id="4" name="Content Placeholder 3"/>
          <p:cNvSpPr>
            <a:spLocks noGrp="1"/>
          </p:cNvSpPr>
          <p:nvPr>
            <p:ph sz="half" idx="1"/>
          </p:nvPr>
        </p:nvSpPr>
        <p:spPr>
          <a:xfrm>
            <a:off x="838200" y="3448050"/>
            <a:ext cx="4638675" cy="3298825"/>
          </a:xfrm>
        </p:spPr>
        <p:txBody>
          <a:bodyPr rtlCol="0">
            <a:normAutofit fontScale="85000" lnSpcReduction="20000"/>
          </a:bodyPr>
          <a:lstStyle/>
          <a:p>
            <a:pPr marL="0" indent="0" eaLnBrk="1" fontAlgn="auto" hangingPunct="1">
              <a:spcAft>
                <a:spcPts val="0"/>
              </a:spcAft>
              <a:buFont typeface="Arial"/>
              <a:buNone/>
              <a:defRPr/>
            </a:pPr>
            <a:r>
              <a:rPr lang="en-US" dirty="0" smtClean="0">
                <a:solidFill>
                  <a:schemeClr val="bg1"/>
                </a:solidFill>
              </a:rPr>
              <a:t>Brief: </a:t>
            </a:r>
            <a:r>
              <a:rPr lang="en-US" dirty="0" smtClean="0">
                <a:solidFill>
                  <a:srgbClr val="002060"/>
                </a:solidFill>
              </a:rPr>
              <a:t>An equation.</a:t>
            </a:r>
          </a:p>
          <a:p>
            <a:pPr marL="0" indent="0" eaLnBrk="1" fontAlgn="auto" hangingPunct="1">
              <a:spcAft>
                <a:spcPts val="0"/>
              </a:spcAft>
              <a:buFont typeface="Arial"/>
              <a:buNone/>
              <a:defRPr/>
            </a:pPr>
            <a:endParaRPr lang="en-US" dirty="0" smtClean="0">
              <a:solidFill>
                <a:schemeClr val="bg1"/>
              </a:solidFill>
            </a:endParaRPr>
          </a:p>
          <a:p>
            <a:pPr marL="0" indent="0" eaLnBrk="1" fontAlgn="auto" hangingPunct="1">
              <a:spcAft>
                <a:spcPts val="0"/>
              </a:spcAft>
              <a:buFont typeface="Arial"/>
              <a:buNone/>
              <a:defRPr/>
            </a:pPr>
            <a:r>
              <a:rPr lang="en-US" dirty="0" smtClean="0">
                <a:solidFill>
                  <a:schemeClr val="bg1"/>
                </a:solidFill>
              </a:rPr>
              <a:t>Complex: </a:t>
            </a:r>
            <a:r>
              <a:rPr lang="en-US" dirty="0" smtClean="0">
                <a:solidFill>
                  <a:srgbClr val="002060"/>
                </a:solidFill>
              </a:rPr>
              <a:t>Begin </a:t>
            </a:r>
            <a:r>
              <a:rPr lang="en-US" dirty="0">
                <a:solidFill>
                  <a:srgbClr val="002060"/>
                </a:solidFill>
              </a:rPr>
              <a:t>equation. T equals start fraction left parenthesis 325 minus 286 right parenthesis minus 0 over start root start fraction left parenthesis 40 right parenthesis squared over 12 end fraction plus start fraction left parenthesis 44 right parenthesis squared over 12 end fraction end root end fraction equals 2.27. End equation.</a:t>
            </a:r>
          </a:p>
        </p:txBody>
      </p:sp>
      <p:pic>
        <p:nvPicPr>
          <p:cNvPr id="31748" name="Picture 5" descr="An example math equ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74788"/>
            <a:ext cx="46386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6081713" y="3448050"/>
            <a:ext cx="5464175" cy="3076575"/>
          </a:xfrm>
        </p:spPr>
        <p:txBody>
          <a:bodyPr rtlCol="0">
            <a:normAutofit fontScale="85000" lnSpcReduction="20000"/>
          </a:bodyPr>
          <a:lstStyle/>
          <a:p>
            <a:pPr marL="0" indent="0" eaLnBrk="1" fontAlgn="auto" hangingPunct="1">
              <a:spcAft>
                <a:spcPts val="0"/>
              </a:spcAft>
              <a:buFont typeface="Arial"/>
              <a:buNone/>
              <a:defRPr/>
            </a:pPr>
            <a:r>
              <a:rPr lang="en-US" dirty="0" smtClean="0">
                <a:solidFill>
                  <a:schemeClr val="bg1"/>
                </a:solidFill>
              </a:rPr>
              <a:t>Brief: </a:t>
            </a:r>
            <a:r>
              <a:rPr lang="en-US" dirty="0" smtClean="0">
                <a:solidFill>
                  <a:srgbClr val="002060"/>
                </a:solidFill>
              </a:rPr>
              <a:t>A chemical equation.</a:t>
            </a:r>
          </a:p>
          <a:p>
            <a:pPr marL="0" indent="0" eaLnBrk="1" fontAlgn="auto" hangingPunct="1">
              <a:spcAft>
                <a:spcPts val="0"/>
              </a:spcAft>
              <a:buFont typeface="Arial"/>
              <a:buNone/>
              <a:defRPr/>
            </a:pPr>
            <a:endParaRPr lang="en-US" dirty="0" smtClean="0">
              <a:solidFill>
                <a:schemeClr val="bg1"/>
              </a:solidFill>
            </a:endParaRPr>
          </a:p>
          <a:p>
            <a:pPr marL="0" indent="0" eaLnBrk="1" fontAlgn="auto" hangingPunct="1">
              <a:spcAft>
                <a:spcPts val="0"/>
              </a:spcAft>
              <a:buFont typeface="Arial"/>
              <a:buNone/>
              <a:defRPr/>
            </a:pPr>
            <a:r>
              <a:rPr lang="en-US" dirty="0">
                <a:solidFill>
                  <a:schemeClr val="bg1"/>
                </a:solidFill>
              </a:rPr>
              <a:t>Complex: </a:t>
            </a:r>
            <a:r>
              <a:rPr lang="en-US" dirty="0">
                <a:solidFill>
                  <a:srgbClr val="002060"/>
                </a:solidFill>
              </a:rPr>
              <a:t>Begin equation. Gaseous Upper N 2 plus 3 gaseous Upper H 2 yields 2 gaseous Upper N Upper H 3. End equation.</a:t>
            </a:r>
          </a:p>
        </p:txBody>
      </p:sp>
      <p:pic>
        <p:nvPicPr>
          <p:cNvPr id="31750" name="Picture 7" descr="An example chemistry equatio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9663" y="1474788"/>
            <a:ext cx="55832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735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Infographics and Tables</a:t>
            </a:r>
            <a:endParaRPr lang="en-US" sz="4400" dirty="0"/>
          </a:p>
        </p:txBody>
      </p:sp>
      <p:sp>
        <p:nvSpPr>
          <p:cNvPr id="3" name="Content Placeholder 2"/>
          <p:cNvSpPr>
            <a:spLocks noGrp="1"/>
          </p:cNvSpPr>
          <p:nvPr>
            <p:ph sz="half" idx="1"/>
          </p:nvPr>
        </p:nvSpPr>
        <p:spPr>
          <a:xfrm>
            <a:off x="7125420" y="1880559"/>
            <a:ext cx="4692770" cy="4366444"/>
          </a:xfrm>
        </p:spPr>
        <p:txBody>
          <a:bodyPr/>
          <a:lstStyle/>
          <a:p>
            <a:r>
              <a:rPr lang="en-US" sz="2800" b="1" dirty="0"/>
              <a:t>Paragraph format removes the ease of comparison</a:t>
            </a:r>
            <a:r>
              <a:rPr lang="en-US" sz="2800" dirty="0"/>
              <a:t>, which is the point of an infographic and is readily available to sighted users by means of visual grouping.</a:t>
            </a:r>
          </a:p>
          <a:p>
            <a:r>
              <a:rPr lang="en-US" sz="2800" dirty="0"/>
              <a:t>Instead, sort the information into a table.</a:t>
            </a:r>
            <a:endParaRPr lang="en-US" sz="3200" dirty="0"/>
          </a:p>
        </p:txBody>
      </p:sp>
      <p:pic>
        <p:nvPicPr>
          <p:cNvPr id="8" name="Content Placeholder 7" descr="An infographic titled Reading the Clouds with different cloud formations, their names, and a brief description of each.">
            <a:extLst>
              <a:ext uri="{FF2B5EF4-FFF2-40B4-BE49-F238E27FC236}">
                <a16:creationId xmlns:a16="http://schemas.microsoft.com/office/drawing/2014/main" id="{0B43A14C-1BC9-40E6-8915-A34F764EC344}"/>
              </a:ext>
            </a:extLst>
          </p:cNvPr>
          <p:cNvPicPr>
            <a:picLocks noGrp="1" noChangeAspect="1"/>
          </p:cNvPicPr>
          <p:nvPr>
            <p:ph sz="half" idx="2"/>
          </p:nvPr>
        </p:nvPicPr>
        <p:blipFill rotWithShape="1">
          <a:blip r:embed="rId3"/>
          <a:srcRect t="16921" b="9904"/>
          <a:stretch/>
        </p:blipFill>
        <p:spPr>
          <a:xfrm>
            <a:off x="398180" y="1164348"/>
            <a:ext cx="6451195" cy="5461104"/>
          </a:xfrm>
        </p:spPr>
      </p:pic>
    </p:spTree>
    <p:extLst>
      <p:ext uri="{BB962C8B-B14F-4D97-AF65-F5344CB8AC3E}">
        <p14:creationId xmlns:p14="http://schemas.microsoft.com/office/powerpoint/2010/main" val="2210732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3CD2-BA5B-4707-854C-0A7C01CD1705}"/>
              </a:ext>
            </a:extLst>
          </p:cNvPr>
          <p:cNvSpPr>
            <a:spLocks noGrp="1"/>
          </p:cNvSpPr>
          <p:nvPr>
            <p:ph type="title"/>
          </p:nvPr>
        </p:nvSpPr>
        <p:spPr/>
        <p:txBody>
          <a:bodyPr/>
          <a:lstStyle/>
          <a:p>
            <a:r>
              <a:rPr lang="en-US" sz="4400" dirty="0"/>
              <a:t>Structural Alt Text for Tables</a:t>
            </a:r>
          </a:p>
        </p:txBody>
      </p:sp>
      <p:sp>
        <p:nvSpPr>
          <p:cNvPr id="3" name="Content Placeholder 2">
            <a:extLst>
              <a:ext uri="{FF2B5EF4-FFF2-40B4-BE49-F238E27FC236}">
                <a16:creationId xmlns:a16="http://schemas.microsoft.com/office/drawing/2014/main" id="{CB8A7770-0261-460E-8105-6F0AAFC3C9C7}"/>
              </a:ext>
            </a:extLst>
          </p:cNvPr>
          <p:cNvSpPr>
            <a:spLocks noGrp="1"/>
          </p:cNvSpPr>
          <p:nvPr>
            <p:ph sz="half" idx="1"/>
          </p:nvPr>
        </p:nvSpPr>
        <p:spPr>
          <a:xfrm>
            <a:off x="304801" y="1233399"/>
            <a:ext cx="6418728" cy="5230526"/>
          </a:xfrm>
        </p:spPr>
        <p:txBody>
          <a:bodyPr/>
          <a:lstStyle/>
          <a:p>
            <a:pPr>
              <a:spcAft>
                <a:spcPts val="900"/>
              </a:spcAft>
            </a:pPr>
            <a:r>
              <a:rPr lang="en-US" dirty="0"/>
              <a:t>In addition to adding alt text descriptions for any images or visual content, consider adding structural alt text to summarize your table contents. This gives someone a chance to hear what the table contains before listening to all the data. </a:t>
            </a:r>
            <a:endParaRPr lang="en-US" b="1" dirty="0"/>
          </a:p>
          <a:p>
            <a:r>
              <a:rPr lang="en-US" b="1" dirty="0"/>
              <a:t>Example:  </a:t>
            </a:r>
          </a:p>
          <a:p>
            <a:pPr>
              <a:spcAft>
                <a:spcPts val="900"/>
              </a:spcAft>
            </a:pPr>
            <a:r>
              <a:rPr lang="en-US" b="1" dirty="0"/>
              <a:t>Table 10.1 is titled Physical Properties of the Giant Planets. It has 5 columns and 13 rows. The column headings are Physical Property, Jupiter, Saturn, Uranus, and Neptune.</a:t>
            </a:r>
          </a:p>
          <a:p>
            <a:r>
              <a:rPr lang="en-US" sz="1800" dirty="0"/>
              <a:t>*Please note that because the first column heading was left blank, we filled it in so that the table would make more sense.</a:t>
            </a:r>
          </a:p>
        </p:txBody>
      </p:sp>
      <p:pic>
        <p:nvPicPr>
          <p:cNvPr id="5" name="Picture 4" descr="A sample table needing structural alt text. ">
            <a:extLst>
              <a:ext uri="{FF2B5EF4-FFF2-40B4-BE49-F238E27FC236}">
                <a16:creationId xmlns:a16="http://schemas.microsoft.com/office/drawing/2014/main" id="{E1B8FD91-9FDF-4929-AE9F-AE6CC0EA68AE}"/>
              </a:ext>
            </a:extLst>
          </p:cNvPr>
          <p:cNvPicPr>
            <a:picLocks noChangeAspect="1"/>
          </p:cNvPicPr>
          <p:nvPr/>
        </p:nvPicPr>
        <p:blipFill>
          <a:blip r:embed="rId3"/>
          <a:stretch>
            <a:fillRect/>
          </a:stretch>
        </p:blipFill>
        <p:spPr>
          <a:xfrm>
            <a:off x="6723528" y="1052737"/>
            <a:ext cx="5075989" cy="5752787"/>
          </a:xfrm>
          <a:prstGeom prst="rect">
            <a:avLst/>
          </a:prstGeom>
        </p:spPr>
      </p:pic>
    </p:spTree>
    <p:extLst>
      <p:ext uri="{BB962C8B-B14F-4D97-AF65-F5344CB8AC3E}">
        <p14:creationId xmlns:p14="http://schemas.microsoft.com/office/powerpoint/2010/main" val="377754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sz="4400" dirty="0" smtClean="0"/>
              <a:t>Implied Visual Information</a:t>
            </a:r>
            <a:endParaRPr lang="en-US" sz="4400" dirty="0"/>
          </a:p>
        </p:txBody>
      </p:sp>
      <p:sp>
        <p:nvSpPr>
          <p:cNvPr id="3" name="Content Placeholder 2"/>
          <p:cNvSpPr>
            <a:spLocks noGrp="1"/>
          </p:cNvSpPr>
          <p:nvPr>
            <p:ph sz="half" idx="1"/>
          </p:nvPr>
        </p:nvSpPr>
        <p:spPr>
          <a:xfrm>
            <a:off x="188259" y="1299755"/>
            <a:ext cx="6574850" cy="5207455"/>
          </a:xfrm>
        </p:spPr>
        <p:txBody>
          <a:bodyPr/>
          <a:lstStyle/>
          <a:p>
            <a:pPr marL="457200" lvl="0" indent="-457200">
              <a:buFont typeface="Arial" panose="020B0604020202020204" pitchFamily="34" charset="0"/>
              <a:buChar char="•"/>
            </a:pPr>
            <a:r>
              <a:rPr lang="en-US" sz="2800" dirty="0"/>
              <a:t>Charts and graphs are visualizations for a reason: to make implications.  Leaving out the visual impression leaves out important information. </a:t>
            </a:r>
          </a:p>
          <a:p>
            <a:pPr marL="457200" indent="-457200">
              <a:buFont typeface="Arial" panose="020B0604020202020204" pitchFamily="34" charset="0"/>
              <a:buChar char="•"/>
            </a:pPr>
            <a:r>
              <a:rPr lang="en-US" sz="2800" dirty="0"/>
              <a:t>Graphs should not be described solely by the raw data they offer but rather by what they are communicating.</a:t>
            </a:r>
          </a:p>
          <a:p>
            <a:pPr marL="457200" indent="-457200">
              <a:buFont typeface="Arial" panose="020B0604020202020204" pitchFamily="34" charset="0"/>
              <a:buChar char="•"/>
            </a:pPr>
            <a:r>
              <a:rPr lang="en-US" sz="2800" dirty="0"/>
              <a:t>What is the visual impact of this graph?</a:t>
            </a:r>
          </a:p>
          <a:p>
            <a:pPr marL="457200" indent="-457200">
              <a:buFont typeface="Arial" panose="020B0604020202020204" pitchFamily="34" charset="0"/>
              <a:buChar char="•"/>
            </a:pPr>
            <a:r>
              <a:rPr lang="en-US" sz="2800" dirty="0"/>
              <a:t>What relationships are implied here?</a:t>
            </a:r>
          </a:p>
        </p:txBody>
      </p:sp>
      <p:pic>
        <p:nvPicPr>
          <p:cNvPr id="7" name="Content Placeholder 6" descr="A bar graph titled Maternal Mortality in Selected States. Only half the states are represented, and the first state on the list, Georgia, has more than double all the others. ">
            <a:extLst>
              <a:ext uri="{FF2B5EF4-FFF2-40B4-BE49-F238E27FC236}">
                <a16:creationId xmlns:a16="http://schemas.microsoft.com/office/drawing/2014/main" id="{4167AD23-5BD0-4B54-B1C0-A3A65B3B1B3B}"/>
              </a:ext>
            </a:extLst>
          </p:cNvPr>
          <p:cNvPicPr>
            <a:picLocks noGrp="1" noChangeAspect="1"/>
          </p:cNvPicPr>
          <p:nvPr>
            <p:ph sz="half" idx="2"/>
          </p:nvPr>
        </p:nvPicPr>
        <p:blipFill>
          <a:blip r:embed="rId3"/>
          <a:stretch>
            <a:fillRect/>
          </a:stretch>
        </p:blipFill>
        <p:spPr>
          <a:xfrm>
            <a:off x="6978983" y="1299755"/>
            <a:ext cx="4228948" cy="5207455"/>
          </a:xfrm>
        </p:spPr>
      </p:pic>
    </p:spTree>
    <p:extLst>
      <p:ext uri="{BB962C8B-B14F-4D97-AF65-F5344CB8AC3E}">
        <p14:creationId xmlns:p14="http://schemas.microsoft.com/office/powerpoint/2010/main" val="144669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1519519" y="860612"/>
            <a:ext cx="8465310" cy="2932455"/>
          </a:xfrm>
        </p:spPr>
        <p:txBody>
          <a:bodyPr/>
          <a:lstStyle/>
          <a:p>
            <a:pPr algn="ctr">
              <a:lnSpc>
                <a:spcPct val="100000"/>
              </a:lnSpc>
            </a:pPr>
            <a:r>
              <a:rPr lang="en-US" sz="6600" dirty="0" smtClean="0">
                <a:solidFill>
                  <a:srgbClr val="EEB211"/>
                </a:solidFill>
              </a:rPr>
              <a:t>Alternative Text</a:t>
            </a:r>
            <a:endParaRPr lang="en-US" sz="6600" dirty="0">
              <a:solidFill>
                <a:srgbClr val="EEB211"/>
              </a:solidFill>
            </a:endParaRPr>
          </a:p>
        </p:txBody>
      </p:sp>
    </p:spTree>
    <p:extLst>
      <p:ext uri="{BB962C8B-B14F-4D97-AF65-F5344CB8AC3E}">
        <p14:creationId xmlns:p14="http://schemas.microsoft.com/office/powerpoint/2010/main" val="28171769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4BA9A5-A9A3-4620-BBD7-35F31784845F}"/>
              </a:ext>
            </a:extLst>
          </p:cNvPr>
          <p:cNvSpPr>
            <a:spLocks noGrp="1"/>
          </p:cNvSpPr>
          <p:nvPr>
            <p:ph type="ctrTitle"/>
          </p:nvPr>
        </p:nvSpPr>
        <p:spPr/>
        <p:txBody>
          <a:bodyPr/>
          <a:lstStyle/>
          <a:p>
            <a:pPr>
              <a:lnSpc>
                <a:spcPct val="100000"/>
              </a:lnSpc>
            </a:pPr>
            <a:r>
              <a:rPr lang="en-US" sz="6600" dirty="0" smtClean="0">
                <a:solidFill>
                  <a:srgbClr val="EEB211"/>
                </a:solidFill>
              </a:rPr>
              <a:t>Questions</a:t>
            </a:r>
            <a:r>
              <a:rPr lang="en-US" sz="6600" dirty="0">
                <a:solidFill>
                  <a:srgbClr val="EEB211"/>
                </a:solidFill>
              </a:rPr>
              <a:t>?</a:t>
            </a:r>
          </a:p>
        </p:txBody>
      </p:sp>
    </p:spTree>
    <p:extLst>
      <p:ext uri="{BB962C8B-B14F-4D97-AF65-F5344CB8AC3E}">
        <p14:creationId xmlns:p14="http://schemas.microsoft.com/office/powerpoint/2010/main" val="9682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795" y="4437530"/>
            <a:ext cx="11542805" cy="1332209"/>
          </a:xfrm>
        </p:spPr>
        <p:txBody>
          <a:bodyPr/>
          <a:lstStyle/>
          <a:p>
            <a:pPr>
              <a:lnSpc>
                <a:spcPct val="100000"/>
              </a:lnSpc>
            </a:pPr>
            <a:r>
              <a:rPr lang="en-US" sz="2400" b="0" dirty="0">
                <a:latin typeface="+mn-lt"/>
              </a:rPr>
              <a:t>CIDI’s Products and Services include: E-Text, Braille, Captioning and Described Media, Assistive Technology Demos and Evaluations, ICT Accessibility Trainings and Website Evaluations</a:t>
            </a:r>
          </a:p>
        </p:txBody>
      </p:sp>
    </p:spTree>
    <p:extLst>
      <p:ext uri="{BB962C8B-B14F-4D97-AF65-F5344CB8AC3E}">
        <p14:creationId xmlns:p14="http://schemas.microsoft.com/office/powerpoint/2010/main" val="45931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E-Text Products and Services</a:t>
            </a:r>
            <a:endParaRPr lang="en-US" sz="4400" dirty="0"/>
          </a:p>
        </p:txBody>
      </p:sp>
      <p:sp>
        <p:nvSpPr>
          <p:cNvPr id="4" name="Content Placeholder 3"/>
          <p:cNvSpPr>
            <a:spLocks noGrp="1"/>
          </p:cNvSpPr>
          <p:nvPr>
            <p:ph sz="half" idx="2"/>
          </p:nvPr>
        </p:nvSpPr>
        <p:spPr>
          <a:xfrm>
            <a:off x="8257309" y="1600200"/>
            <a:ext cx="3629892" cy="4621678"/>
          </a:xfrm>
        </p:spPr>
        <p:txBody>
          <a:bodyPr/>
          <a:lstStyle/>
          <a:p>
            <a:pPr marL="342900" indent="-342900">
              <a:buFont typeface="Arial" panose="020B0604020202020204" pitchFamily="34" charset="0"/>
              <a:buChar char="•"/>
            </a:pPr>
            <a:r>
              <a:rPr lang="en-US" dirty="0"/>
              <a:t>Accessible PDF</a:t>
            </a:r>
          </a:p>
          <a:p>
            <a:pPr marL="342900" indent="-342900">
              <a:buFont typeface="Arial" panose="020B0604020202020204" pitchFamily="34" charset="0"/>
              <a:buChar char="•"/>
            </a:pPr>
            <a:r>
              <a:rPr lang="en-US" dirty="0"/>
              <a:t>Microsoft Word DOC</a:t>
            </a:r>
          </a:p>
          <a:p>
            <a:pPr marL="342900" indent="-342900">
              <a:buFont typeface="Arial" panose="020B0604020202020204" pitchFamily="34" charset="0"/>
              <a:buChar char="•"/>
            </a:pPr>
            <a:r>
              <a:rPr lang="en-US" dirty="0"/>
              <a:t>EPUB</a:t>
            </a:r>
          </a:p>
          <a:p>
            <a:pPr marL="342900" indent="-342900">
              <a:buFont typeface="Arial" panose="020B0604020202020204" pitchFamily="34" charset="0"/>
              <a:buChar char="•"/>
            </a:pPr>
            <a:r>
              <a:rPr lang="en-US" dirty="0"/>
              <a:t>DAISY</a:t>
            </a:r>
          </a:p>
          <a:p>
            <a:pPr marL="342900" indent="-342900">
              <a:buFont typeface="Arial" panose="020B0604020202020204" pitchFamily="34" charset="0"/>
              <a:buChar char="•"/>
            </a:pPr>
            <a:r>
              <a:rPr lang="en-US" dirty="0"/>
              <a:t>HTML</a:t>
            </a:r>
          </a:p>
          <a:p>
            <a:pPr marL="342900" indent="-342900">
              <a:buFont typeface="Arial" panose="020B0604020202020204" pitchFamily="34" charset="0"/>
              <a:buChar char="•"/>
            </a:pPr>
            <a:r>
              <a:rPr lang="en-US" dirty="0"/>
              <a:t>Accessible Math</a:t>
            </a:r>
          </a:p>
          <a:p>
            <a:pPr marL="342900" indent="-342900">
              <a:buFont typeface="Arial" panose="020B0604020202020204" pitchFamily="34" charset="0"/>
              <a:buChar char="•"/>
            </a:pPr>
            <a:r>
              <a:rPr lang="en-US" dirty="0"/>
              <a:t>Enhanced Tagged PDF</a:t>
            </a:r>
          </a:p>
          <a:p>
            <a:pPr marL="342900" indent="-342900">
              <a:buFont typeface="Arial" panose="020B0604020202020204" pitchFamily="34" charset="0"/>
              <a:buChar char="•"/>
            </a:pPr>
            <a:r>
              <a:rPr lang="en-US" dirty="0" smtClean="0"/>
              <a:t>PowerPoint</a:t>
            </a:r>
            <a:endParaRPr lang="en-US" dirty="0"/>
          </a:p>
        </p:txBody>
      </p:sp>
      <p:pic>
        <p:nvPicPr>
          <p:cNvPr id="5" name="Picture 4" descr="Books stacked on a table next to an open laptop 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1389896"/>
            <a:ext cx="7509933" cy="4111688"/>
          </a:xfrm>
          <a:prstGeom prst="rect">
            <a:avLst/>
          </a:prstGeom>
        </p:spPr>
      </p:pic>
    </p:spTree>
    <p:extLst>
      <p:ext uri="{BB962C8B-B14F-4D97-AF65-F5344CB8AC3E}">
        <p14:creationId xmlns:p14="http://schemas.microsoft.com/office/powerpoint/2010/main" val="367953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Who Needs Alt Text?</a:t>
            </a:r>
            <a:endParaRPr lang="en-US" sz="4400" dirty="0"/>
          </a:p>
        </p:txBody>
      </p:sp>
      <p:sp>
        <p:nvSpPr>
          <p:cNvPr id="3" name="Content Placeholder 2"/>
          <p:cNvSpPr>
            <a:spLocks noGrp="1"/>
          </p:cNvSpPr>
          <p:nvPr>
            <p:ph sz="half" idx="1"/>
          </p:nvPr>
        </p:nvSpPr>
        <p:spPr>
          <a:xfrm>
            <a:off x="304800" y="1600200"/>
            <a:ext cx="10994571" cy="4860890"/>
          </a:xfrm>
        </p:spPr>
        <p:txBody>
          <a:bodyPr/>
          <a:lstStyle/>
          <a:p>
            <a:pPr marL="342900" indent="-342900">
              <a:buFont typeface="Arial" panose="020B0604020202020204" pitchFamily="34" charset="0"/>
              <a:buChar char="•"/>
            </a:pPr>
            <a:r>
              <a:rPr lang="en-US" sz="2800" dirty="0" smtClean="0">
                <a:solidFill>
                  <a:prstClr val="black"/>
                </a:solidFill>
                <a:cs typeface="Avenir Book"/>
              </a:rPr>
              <a:t>Individuals who are blind, or experience color blindness or low vision</a:t>
            </a:r>
          </a:p>
          <a:p>
            <a:pPr marL="342900" indent="-342900">
              <a:spcBef>
                <a:spcPts val="0"/>
              </a:spcBef>
              <a:buFont typeface="Arial" panose="020B0604020202020204" pitchFamily="34" charset="0"/>
              <a:buChar char="•"/>
            </a:pPr>
            <a:r>
              <a:rPr lang="en-US" sz="2800" dirty="0" smtClean="0">
                <a:solidFill>
                  <a:prstClr val="black"/>
                </a:solidFill>
                <a:cs typeface="Avenir Book"/>
              </a:rPr>
              <a:t>Individuals </a:t>
            </a:r>
            <a:r>
              <a:rPr lang="en-US" sz="2800" dirty="0">
                <a:solidFill>
                  <a:prstClr val="black"/>
                </a:solidFill>
                <a:cs typeface="Avenir Book"/>
              </a:rPr>
              <a:t>with learning disabilities such as </a:t>
            </a:r>
            <a:r>
              <a:rPr lang="en-US" sz="2800" dirty="0" smtClean="0">
                <a:solidFill>
                  <a:prstClr val="black"/>
                </a:solidFill>
                <a:cs typeface="Avenir Book"/>
              </a:rPr>
              <a:t>dyslexia, dyscalculia, dysgraphia, </a:t>
            </a:r>
            <a:r>
              <a:rPr lang="en-US" sz="2800" dirty="0">
                <a:solidFill>
                  <a:prstClr val="black"/>
                </a:solidFill>
                <a:cs typeface="Avenir Book"/>
              </a:rPr>
              <a:t>or </a:t>
            </a:r>
            <a:r>
              <a:rPr lang="en-US" sz="2800" dirty="0" smtClean="0">
                <a:solidFill>
                  <a:prstClr val="black"/>
                </a:solidFill>
                <a:cs typeface="Avenir Book"/>
              </a:rPr>
              <a:t>ADHD</a:t>
            </a:r>
          </a:p>
          <a:p>
            <a:pPr marL="342900" indent="-342900">
              <a:spcBef>
                <a:spcPts val="0"/>
              </a:spcBef>
              <a:buFont typeface="Arial" panose="020B0604020202020204" pitchFamily="34" charset="0"/>
              <a:buChar char="•"/>
            </a:pPr>
            <a:r>
              <a:rPr lang="en-US" sz="2800" dirty="0" smtClean="0">
                <a:solidFill>
                  <a:prstClr val="black"/>
                </a:solidFill>
                <a:cs typeface="Avenir Book"/>
              </a:rPr>
              <a:t>Individuals </a:t>
            </a:r>
            <a:r>
              <a:rPr lang="en-US" sz="2800" dirty="0">
                <a:solidFill>
                  <a:prstClr val="black"/>
                </a:solidFill>
                <a:cs typeface="Avenir Book"/>
              </a:rPr>
              <a:t>with head injuries, trauma, or cognitive disabilities</a:t>
            </a:r>
          </a:p>
          <a:p>
            <a:pPr marL="342900" indent="-342900">
              <a:spcBef>
                <a:spcPts val="0"/>
              </a:spcBef>
              <a:buFont typeface="Arial" panose="020B0604020202020204" pitchFamily="34" charset="0"/>
              <a:buChar char="•"/>
            </a:pPr>
            <a:r>
              <a:rPr lang="en-US" sz="2800" dirty="0">
                <a:solidFill>
                  <a:prstClr val="black"/>
                </a:solidFill>
                <a:cs typeface="Avenir Book"/>
              </a:rPr>
              <a:t>Auditory learners</a:t>
            </a:r>
          </a:p>
          <a:p>
            <a:pPr marL="342900" indent="-342900">
              <a:spcBef>
                <a:spcPts val="0"/>
              </a:spcBef>
              <a:buFont typeface="Arial" panose="020B0604020202020204" pitchFamily="34" charset="0"/>
              <a:buChar char="•"/>
            </a:pPr>
            <a:r>
              <a:rPr lang="en-US" sz="2800" dirty="0">
                <a:solidFill>
                  <a:prstClr val="black"/>
                </a:solidFill>
                <a:cs typeface="Avenir Book"/>
              </a:rPr>
              <a:t>Aging </a:t>
            </a:r>
            <a:r>
              <a:rPr lang="en-US" sz="2800" dirty="0" smtClean="0">
                <a:solidFill>
                  <a:prstClr val="black"/>
                </a:solidFill>
                <a:cs typeface="Avenir Book"/>
              </a:rPr>
              <a:t>population</a:t>
            </a:r>
          </a:p>
          <a:p>
            <a:pPr marL="342900" indent="-342900">
              <a:spcBef>
                <a:spcPts val="0"/>
              </a:spcBef>
              <a:buFont typeface="Arial" panose="020B0604020202020204" pitchFamily="34" charset="0"/>
              <a:buChar char="•"/>
            </a:pPr>
            <a:r>
              <a:rPr lang="en-US" sz="2800" dirty="0" smtClean="0">
                <a:solidFill>
                  <a:prstClr val="black"/>
                </a:solidFill>
                <a:cs typeface="Avenir Book"/>
              </a:rPr>
              <a:t>Everyone</a:t>
            </a:r>
            <a:endParaRPr lang="en-US" sz="2800" dirty="0" smtClean="0">
              <a:solidFill>
                <a:prstClr val="black"/>
              </a:solidFill>
              <a:cs typeface="Avenir Book"/>
            </a:endParaRPr>
          </a:p>
        </p:txBody>
      </p:sp>
    </p:spTree>
    <p:extLst>
      <p:ext uri="{BB962C8B-B14F-4D97-AF65-F5344CB8AC3E}">
        <p14:creationId xmlns:p14="http://schemas.microsoft.com/office/powerpoint/2010/main" val="888410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7669161" cy="988142"/>
          </a:xfrm>
        </p:spPr>
        <p:txBody>
          <a:bodyPr/>
          <a:lstStyle/>
          <a:p>
            <a:r>
              <a:rPr lang="en-US" sz="4400" dirty="0" smtClean="0">
                <a:solidFill>
                  <a:srgbClr val="EEB211"/>
                </a:solidFill>
              </a:rPr>
              <a:t>Adding Alt Text</a:t>
            </a:r>
            <a:endParaRPr lang="en-US" sz="4400" dirty="0">
              <a:solidFill>
                <a:srgbClr val="EEB211"/>
              </a:solidFill>
            </a:endParaRPr>
          </a:p>
        </p:txBody>
      </p:sp>
      <p:sp>
        <p:nvSpPr>
          <p:cNvPr id="2" name="Content Placeholder 1"/>
          <p:cNvSpPr>
            <a:spLocks noGrp="1"/>
          </p:cNvSpPr>
          <p:nvPr>
            <p:ph sz="half" idx="2"/>
          </p:nvPr>
        </p:nvSpPr>
        <p:spPr>
          <a:xfrm>
            <a:off x="7819696" y="1181660"/>
            <a:ext cx="4372304" cy="5326493"/>
          </a:xfrm>
        </p:spPr>
        <p:txBody>
          <a:bodyPr>
            <a:normAutofit fontScale="92500"/>
          </a:bodyPr>
          <a:lstStyle/>
          <a:p>
            <a:pPr lvl="1">
              <a:buFont typeface="Arial" panose="020B0604020202020204" pitchFamily="34" charset="0"/>
              <a:buChar char="•"/>
            </a:pPr>
            <a:r>
              <a:rPr lang="en-US" dirty="0" smtClean="0"/>
              <a:t>Right-click on the </a:t>
            </a:r>
            <a:r>
              <a:rPr lang="en-US" dirty="0"/>
              <a:t>image.</a:t>
            </a:r>
          </a:p>
          <a:p>
            <a:pPr lvl="1">
              <a:buFont typeface="Arial" panose="020B0604020202020204" pitchFamily="34" charset="0"/>
              <a:buChar char="•"/>
            </a:pPr>
            <a:r>
              <a:rPr lang="en-US" dirty="0"/>
              <a:t>Choose Format Picture.</a:t>
            </a:r>
          </a:p>
          <a:p>
            <a:pPr lvl="1">
              <a:buFont typeface="Arial" panose="020B0604020202020204" pitchFamily="34" charset="0"/>
              <a:buChar char="•"/>
            </a:pPr>
            <a:r>
              <a:rPr lang="en-US" dirty="0"/>
              <a:t>Select the Layout Properties icon.</a:t>
            </a:r>
          </a:p>
          <a:p>
            <a:pPr lvl="1">
              <a:buFont typeface="Arial" panose="020B0604020202020204" pitchFamily="34" charset="0"/>
              <a:buChar char="•"/>
            </a:pPr>
            <a:r>
              <a:rPr lang="en-US" dirty="0"/>
              <a:t>Click on the Alt Text link.</a:t>
            </a:r>
          </a:p>
          <a:p>
            <a:pPr lvl="1">
              <a:buFont typeface="Arial" panose="020B0604020202020204" pitchFamily="34" charset="0"/>
              <a:buChar char="•"/>
            </a:pPr>
            <a:r>
              <a:rPr lang="en-US" dirty="0"/>
              <a:t>Type in the description field</a:t>
            </a:r>
            <a:r>
              <a:rPr lang="en-US" dirty="0" smtClean="0"/>
              <a:t>.</a:t>
            </a:r>
          </a:p>
          <a:p>
            <a:pPr lvl="1">
              <a:buFont typeface="Arial" panose="020B0604020202020204" pitchFamily="34" charset="0"/>
              <a:buChar char="•"/>
            </a:pPr>
            <a:r>
              <a:rPr lang="en-US" dirty="0" smtClean="0"/>
              <a:t>Use proper capitalization, grammar, and spacing.</a:t>
            </a:r>
          </a:p>
          <a:p>
            <a:pPr lvl="1">
              <a:buFont typeface="Arial" panose="020B0604020202020204" pitchFamily="34" charset="0"/>
              <a:buChar char="•"/>
            </a:pPr>
            <a:r>
              <a:rPr lang="en-US" dirty="0" smtClean="0"/>
              <a:t>Do not include any hard line breaks.</a:t>
            </a:r>
            <a:endParaRPr lang="en-US" dirty="0"/>
          </a:p>
        </p:txBody>
      </p:sp>
      <p:pic>
        <p:nvPicPr>
          <p:cNvPr id="8" name="Picture 7" descr="A screenshot of a painting and the Format Picture dialog box where you can add an alternate text descrip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5" y="1189920"/>
            <a:ext cx="7711051" cy="5337003"/>
          </a:xfrm>
          <a:prstGeom prst="rect">
            <a:avLst/>
          </a:prstGeom>
        </p:spPr>
      </p:pic>
    </p:spTree>
    <p:extLst>
      <p:ext uri="{BB962C8B-B14F-4D97-AF65-F5344CB8AC3E}">
        <p14:creationId xmlns:p14="http://schemas.microsoft.com/office/powerpoint/2010/main" val="2967891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400" dirty="0" smtClean="0"/>
              <a:t>How to Start</a:t>
            </a:r>
            <a:endParaRPr lang="en-US" sz="4400" dirty="0"/>
          </a:p>
        </p:txBody>
      </p:sp>
      <p:sp>
        <p:nvSpPr>
          <p:cNvPr id="4" name="Content Placeholder 3"/>
          <p:cNvSpPr>
            <a:spLocks noGrp="1"/>
          </p:cNvSpPr>
          <p:nvPr>
            <p:ph sz="half" idx="1"/>
          </p:nvPr>
        </p:nvSpPr>
        <p:spPr>
          <a:xfrm>
            <a:off x="164665" y="1460311"/>
            <a:ext cx="5832996" cy="5135042"/>
          </a:xfrm>
        </p:spPr>
        <p:txBody>
          <a:bodyPr>
            <a:normAutofit/>
          </a:bodyPr>
          <a:lstStyle/>
          <a:p>
            <a:pPr marL="457200" lvl="0" indent="-457200">
              <a:buFont typeface="Arial" panose="020B0604020202020204" pitchFamily="34" charset="0"/>
              <a:buChar char="•"/>
            </a:pPr>
            <a:r>
              <a:rPr lang="en-US" sz="2800" dirty="0">
                <a:solidFill>
                  <a:schemeClr val="bg1"/>
                </a:solidFill>
              </a:rPr>
              <a:t>First </a:t>
            </a:r>
            <a:r>
              <a:rPr lang="en-US" sz="2800" dirty="0" smtClean="0">
                <a:solidFill>
                  <a:schemeClr val="bg1"/>
                </a:solidFill>
              </a:rPr>
              <a:t>summarize what you see in one general </a:t>
            </a:r>
            <a:r>
              <a:rPr lang="en-US" sz="2800" dirty="0">
                <a:solidFill>
                  <a:schemeClr val="bg1"/>
                </a:solidFill>
              </a:rPr>
              <a:t>informative sentence.</a:t>
            </a:r>
          </a:p>
          <a:p>
            <a:pPr marL="457200" lvl="0" indent="-457200">
              <a:buFont typeface="Arial" panose="020B0604020202020204" pitchFamily="34" charset="0"/>
              <a:buChar char="•"/>
            </a:pPr>
            <a:r>
              <a:rPr lang="en-US" sz="2800" dirty="0" smtClean="0">
                <a:solidFill>
                  <a:schemeClr val="bg1"/>
                </a:solidFill>
              </a:rPr>
              <a:t>Keep your </a:t>
            </a:r>
            <a:r>
              <a:rPr lang="en-US" sz="2800" dirty="0">
                <a:solidFill>
                  <a:schemeClr val="bg1"/>
                </a:solidFill>
              </a:rPr>
              <a:t>description neutral and informative. </a:t>
            </a:r>
          </a:p>
          <a:p>
            <a:pPr marL="457200" lvl="0" indent="-457200">
              <a:buFont typeface="Arial" panose="020B0604020202020204" pitchFamily="34" charset="0"/>
              <a:buChar char="•"/>
            </a:pPr>
            <a:r>
              <a:rPr lang="en-US" sz="2800" dirty="0" smtClean="0">
                <a:solidFill>
                  <a:schemeClr val="bg1"/>
                </a:solidFill>
              </a:rPr>
              <a:t>Use proper grammar, spelling and punctuation.</a:t>
            </a:r>
          </a:p>
          <a:p>
            <a:pPr marL="457200" lvl="0" indent="-457200">
              <a:buFont typeface="Arial" panose="020B0604020202020204" pitchFamily="34" charset="0"/>
              <a:buChar char="•"/>
            </a:pPr>
            <a:r>
              <a:rPr lang="en-US" sz="2800" dirty="0">
                <a:solidFill>
                  <a:schemeClr val="bg1"/>
                </a:solidFill>
              </a:rPr>
              <a:t>A</a:t>
            </a:r>
            <a:r>
              <a:rPr lang="en-US" sz="2800" dirty="0" smtClean="0">
                <a:solidFill>
                  <a:schemeClr val="bg1"/>
                </a:solidFill>
              </a:rPr>
              <a:t>void acronyms and symbols</a:t>
            </a:r>
            <a:r>
              <a:rPr lang="en-US" sz="2800" dirty="0" smtClean="0">
                <a:solidFill>
                  <a:schemeClr val="bg1"/>
                </a:solidFill>
              </a:rPr>
              <a:t>.</a:t>
            </a:r>
            <a:endParaRPr lang="en-US" sz="2800" dirty="0">
              <a:solidFill>
                <a:schemeClr val="bg1"/>
              </a:solidFill>
            </a:endParaRPr>
          </a:p>
        </p:txBody>
      </p:sp>
      <p:pic>
        <p:nvPicPr>
          <p:cNvPr id="7" name="Picture 6" descr="An enormous cat photoshopped into the waterfront of Constantinople. The cat is reclining on one elbow in a very human pose, and looking off into the dista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1073922"/>
            <a:ext cx="5612628" cy="5612628"/>
          </a:xfrm>
          <a:prstGeom prst="rect">
            <a:avLst/>
          </a:prstGeom>
        </p:spPr>
      </p:pic>
    </p:spTree>
    <p:extLst>
      <p:ext uri="{BB962C8B-B14F-4D97-AF65-F5344CB8AC3E}">
        <p14:creationId xmlns:p14="http://schemas.microsoft.com/office/powerpoint/2010/main" val="2881048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6C11-8987-4E12-9166-55EED3CF9D55}"/>
              </a:ext>
            </a:extLst>
          </p:cNvPr>
          <p:cNvSpPr>
            <a:spLocks noGrp="1"/>
          </p:cNvSpPr>
          <p:nvPr>
            <p:ph type="title"/>
          </p:nvPr>
        </p:nvSpPr>
        <p:spPr/>
        <p:txBody>
          <a:bodyPr/>
          <a:lstStyle/>
          <a:p>
            <a:r>
              <a:rPr lang="en-US" sz="4400" dirty="0" smtClean="0"/>
              <a:t>When to Stop</a:t>
            </a:r>
            <a:endParaRPr lang="en-US" sz="4400" dirty="0"/>
          </a:p>
        </p:txBody>
      </p:sp>
      <p:sp>
        <p:nvSpPr>
          <p:cNvPr id="3" name="Content Placeholder 2">
            <a:extLst>
              <a:ext uri="{FF2B5EF4-FFF2-40B4-BE49-F238E27FC236}">
                <a16:creationId xmlns:a16="http://schemas.microsoft.com/office/drawing/2014/main" id="{29A088F2-F992-4CBC-B121-851F09C45076}"/>
              </a:ext>
            </a:extLst>
          </p:cNvPr>
          <p:cNvSpPr>
            <a:spLocks noGrp="1"/>
          </p:cNvSpPr>
          <p:nvPr>
            <p:ph sz="half" idx="1"/>
          </p:nvPr>
        </p:nvSpPr>
        <p:spPr>
          <a:xfrm>
            <a:off x="6215448" y="1717590"/>
            <a:ext cx="5399903" cy="5004486"/>
          </a:xfrm>
        </p:spPr>
        <p:txBody>
          <a:bodyPr/>
          <a:lstStyle/>
          <a:p>
            <a:pPr marL="457200" indent="-457200">
              <a:buFont typeface="Arial" panose="020B0604020202020204" pitchFamily="34" charset="0"/>
              <a:buChar char="•"/>
            </a:pPr>
            <a:r>
              <a:rPr lang="en-US" sz="2800" dirty="0"/>
              <a:t>Best practice </a:t>
            </a:r>
            <a:r>
              <a:rPr lang="en-US" sz="2800" dirty="0" smtClean="0"/>
              <a:t>is </a:t>
            </a:r>
            <a:r>
              <a:rPr lang="en-US" sz="2800" dirty="0"/>
              <a:t>125 </a:t>
            </a:r>
            <a:r>
              <a:rPr lang="en-US" sz="2800" dirty="0" smtClean="0"/>
              <a:t>characters, or the length of a Tweet. </a:t>
            </a:r>
            <a:endParaRPr lang="en-US" sz="2800" dirty="0"/>
          </a:p>
          <a:p>
            <a:pPr marL="457200" indent="-457200">
              <a:buFont typeface="Arial" panose="020B0604020202020204" pitchFamily="34" charset="0"/>
              <a:buChar char="•"/>
            </a:pPr>
            <a:r>
              <a:rPr lang="en-US" sz="2800" dirty="0"/>
              <a:t>The default setting for JAWS screen reading software pauses after 250 characters</a:t>
            </a:r>
            <a:r>
              <a:rPr lang="en-US" sz="2800" dirty="0" smtClean="0"/>
              <a:t>.</a:t>
            </a:r>
            <a:endParaRPr lang="en-US" sz="2800" dirty="0"/>
          </a:p>
          <a:p>
            <a:pPr marL="457200" indent="-457200">
              <a:buFont typeface="Arial" panose="020B0604020202020204" pitchFamily="34" charset="0"/>
              <a:buChar char="•"/>
            </a:pPr>
            <a:r>
              <a:rPr lang="en-US" sz="2800" dirty="0"/>
              <a:t>However, depending on </a:t>
            </a:r>
            <a:r>
              <a:rPr lang="en-US" sz="2800" dirty="0" smtClean="0"/>
              <a:t>purpose or audience, </a:t>
            </a:r>
            <a:r>
              <a:rPr lang="en-US" sz="2800" dirty="0"/>
              <a:t>alt text can get quite long. </a:t>
            </a:r>
          </a:p>
        </p:txBody>
      </p:sp>
      <p:pic>
        <p:nvPicPr>
          <p:cNvPr id="5" name="Picture 6" descr="The Twitter bluebird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597" y="1915297"/>
            <a:ext cx="4505050" cy="364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37958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Detailed Training Slides.potx" id="{A1BA8AC3-9BD1-400D-8C9F-4F4F88E5905B}" vid="{F2D03BBC-B610-4EFE-9C9F-F31B6FB33CAA}"/>
    </a:ext>
  </a:extLst>
</a:theme>
</file>

<file path=ppt/theme/theme2.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Detailed Training Slides.potx" id="{A1BA8AC3-9BD1-400D-8C9F-4F4F88E5905B}" vid="{F136FDB1-9DB0-4842-8643-8711AB1F230B}"/>
    </a:ext>
  </a:extLst>
</a:theme>
</file>

<file path=ppt/theme/theme3.xml><?xml version="1.0" encoding="utf-8"?>
<a:theme xmlns:a="http://schemas.openxmlformats.org/drawingml/2006/main" name="1_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Detailed Training Slides.potx" id="{A1BA8AC3-9BD1-400D-8C9F-4F4F88E5905B}" vid="{A5E17AFA-97A5-482D-B145-DE53B3D4B28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8885</TotalTime>
  <Words>2021</Words>
  <Application>Microsoft Office PowerPoint</Application>
  <PresentationFormat>Widescreen</PresentationFormat>
  <Paragraphs>166</Paragraphs>
  <Slides>30</Slides>
  <Notes>14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Avenir Book</vt:lpstr>
      <vt:lpstr>Calibri</vt:lpstr>
      <vt:lpstr>Lucida Grande</vt:lpstr>
      <vt:lpstr>Roboto Light</vt:lpstr>
      <vt:lpstr>Custom Design</vt:lpstr>
      <vt:lpstr>White Main</vt:lpstr>
      <vt:lpstr>1_White Main</vt:lpstr>
      <vt:lpstr>Writing Effective Alternative Text for Educational Content: Best Practices for Reducing Cognitive Load</vt:lpstr>
      <vt:lpstr>Presentation Goals</vt:lpstr>
      <vt:lpstr>Alternative Text</vt:lpstr>
      <vt:lpstr>CIDI’s Products and Services include: E-Text, Braille, Captioning and Described Media, Assistive Technology Demos and Evaluations, ICT Accessibility Trainings and Website Evaluations</vt:lpstr>
      <vt:lpstr>E-Text Products and Services</vt:lpstr>
      <vt:lpstr>Who Needs Alt Text?</vt:lpstr>
      <vt:lpstr>Adding Alt Text</vt:lpstr>
      <vt:lpstr>How to Start</vt:lpstr>
      <vt:lpstr>When to Stop</vt:lpstr>
      <vt:lpstr>Cognitive Load</vt:lpstr>
      <vt:lpstr>Consider Cognitive Load</vt:lpstr>
      <vt:lpstr>Use Clear and Concise Syntax</vt:lpstr>
      <vt:lpstr>Organize Information</vt:lpstr>
      <vt:lpstr>Provide Multiple Modalities</vt:lpstr>
      <vt:lpstr>Reduce Redundancies</vt:lpstr>
      <vt:lpstr>Focus on Meaning</vt:lpstr>
      <vt:lpstr>The Result?</vt:lpstr>
      <vt:lpstr>STEM Examples</vt:lpstr>
      <vt:lpstr>Simple Images</vt:lpstr>
      <vt:lpstr>Complex Infographics</vt:lpstr>
      <vt:lpstr>Complex Diagrams</vt:lpstr>
      <vt:lpstr>Maps</vt:lpstr>
      <vt:lpstr>Bar Graphs</vt:lpstr>
      <vt:lpstr>Line Graphs</vt:lpstr>
      <vt:lpstr>Flow Charts</vt:lpstr>
      <vt:lpstr>Math and Chemistry Equations</vt:lpstr>
      <vt:lpstr>Infographics and Tables</vt:lpstr>
      <vt:lpstr>Structural Alt Text for Tables</vt:lpstr>
      <vt:lpstr>Implied Visual Information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Morrison, Valerie M</cp:lastModifiedBy>
  <cp:revision>81</cp:revision>
  <dcterms:created xsi:type="dcterms:W3CDTF">2019-02-20T18:10:19Z</dcterms:created>
  <dcterms:modified xsi:type="dcterms:W3CDTF">2019-11-01T21:02:04Z</dcterms:modified>
</cp:coreProperties>
</file>