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5" r:id="rId1"/>
  </p:sldMasterIdLst>
  <p:notesMasterIdLst>
    <p:notesMasterId r:id="rId44"/>
  </p:notesMasterIdLst>
  <p:sldIdLst>
    <p:sldId id="256" r:id="rId2"/>
    <p:sldId id="258" r:id="rId3"/>
    <p:sldId id="276" r:id="rId4"/>
    <p:sldId id="2138" r:id="rId5"/>
    <p:sldId id="303" r:id="rId6"/>
    <p:sldId id="283" r:id="rId7"/>
    <p:sldId id="284" r:id="rId8"/>
    <p:sldId id="286" r:id="rId9"/>
    <p:sldId id="282" r:id="rId10"/>
    <p:sldId id="289" r:id="rId11"/>
    <p:sldId id="274" r:id="rId12"/>
    <p:sldId id="2055" r:id="rId13"/>
    <p:sldId id="2056" r:id="rId14"/>
    <p:sldId id="2057" r:id="rId15"/>
    <p:sldId id="2139" r:id="rId16"/>
    <p:sldId id="2058" r:id="rId17"/>
    <p:sldId id="2059" r:id="rId18"/>
    <p:sldId id="2062" r:id="rId19"/>
    <p:sldId id="2061" r:id="rId20"/>
    <p:sldId id="641" r:id="rId21"/>
    <p:sldId id="584" r:id="rId22"/>
    <p:sldId id="586" r:id="rId23"/>
    <p:sldId id="590" r:id="rId24"/>
    <p:sldId id="588" r:id="rId25"/>
    <p:sldId id="580" r:id="rId26"/>
    <p:sldId id="601" r:id="rId27"/>
    <p:sldId id="611" r:id="rId28"/>
    <p:sldId id="630" r:id="rId29"/>
    <p:sldId id="618" r:id="rId30"/>
    <p:sldId id="575" r:id="rId31"/>
    <p:sldId id="628" r:id="rId32"/>
    <p:sldId id="629" r:id="rId33"/>
    <p:sldId id="624" r:id="rId34"/>
    <p:sldId id="560" r:id="rId35"/>
    <p:sldId id="627" r:id="rId36"/>
    <p:sldId id="526" r:id="rId37"/>
    <p:sldId id="571" r:id="rId38"/>
    <p:sldId id="573" r:id="rId39"/>
    <p:sldId id="602" r:id="rId40"/>
    <p:sldId id="604" r:id="rId41"/>
    <p:sldId id="572" r:id="rId42"/>
    <p:sldId id="2136" r:id="rId43"/>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b="1"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b="1"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b="1"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b="1"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b="1"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b="1"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b="1"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b="1"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66"/>
    <p:restoredTop sz="94631"/>
  </p:normalViewPr>
  <p:slideViewPr>
    <p:cSldViewPr snapToGrid="0" snapToObjects="1">
      <p:cViewPr>
        <p:scale>
          <a:sx n="96" d="100"/>
          <a:sy n="96" d="100"/>
        </p:scale>
        <p:origin x="256"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3DC2EC-F749-294C-929D-11C6C7AFED44}" type="doc">
      <dgm:prSet loTypeId="urn:microsoft.com/office/officeart/2005/8/layout/venn2" loCatId="relationship" qsTypeId="urn:microsoft.com/office/officeart/2005/8/quickstyle/simple3" qsCatId="simple" csTypeId="urn:microsoft.com/office/officeart/2005/8/colors/accent3_4" csCatId="accent3" phldr="1"/>
      <dgm:spPr/>
      <dgm:t>
        <a:bodyPr/>
        <a:lstStyle/>
        <a:p>
          <a:endParaRPr lang="en-US"/>
        </a:p>
      </dgm:t>
    </dgm:pt>
    <dgm:pt modelId="{2EEA3B0F-7B60-5C4E-B05C-98A08B6ED135}">
      <dgm:prSet phldrT="[Text]"/>
      <dgm:spPr/>
      <dgm:t>
        <a:bodyPr/>
        <a:lstStyle/>
        <a:p>
          <a:r>
            <a:rPr lang="en-US" dirty="0"/>
            <a:t>UDHE</a:t>
          </a:r>
        </a:p>
      </dgm:t>
    </dgm:pt>
    <dgm:pt modelId="{9E660534-1437-794C-842C-01BB11D9ECFF}" type="parTrans" cxnId="{B8B5CCC3-D870-574E-A499-69C1DA0D45AC}">
      <dgm:prSet/>
      <dgm:spPr/>
      <dgm:t>
        <a:bodyPr/>
        <a:lstStyle/>
        <a:p>
          <a:endParaRPr lang="en-US"/>
        </a:p>
      </dgm:t>
    </dgm:pt>
    <dgm:pt modelId="{8CA255B5-007C-2340-B32B-F953241DDFE9}" type="sibTrans" cxnId="{B8B5CCC3-D870-574E-A499-69C1DA0D45AC}">
      <dgm:prSet/>
      <dgm:spPr/>
      <dgm:t>
        <a:bodyPr/>
        <a:lstStyle/>
        <a:p>
          <a:endParaRPr lang="en-US"/>
        </a:p>
      </dgm:t>
    </dgm:pt>
    <dgm:pt modelId="{43C4152F-9526-8A4E-9E0B-F36A43EAA305}">
      <dgm:prSet phldrT="[Text]" custT="1"/>
      <dgm:spPr/>
      <dgm:t>
        <a:bodyPr/>
        <a:lstStyle/>
        <a:p>
          <a:r>
            <a:rPr lang="en-US" sz="800" dirty="0"/>
            <a:t>Accommodations</a:t>
          </a:r>
        </a:p>
      </dgm:t>
      <dgm:extLst>
        <a:ext uri="{E40237B7-FDA0-4F09-8148-C483321AD2D9}">
          <dgm14:cNvPr xmlns:dgm14="http://schemas.microsoft.com/office/drawing/2010/diagram" id="0" name="" title="Large circle &quot;Accommodations&quot; within a bigger circle &quot;UDHE&quot;"/>
        </a:ext>
      </dgm:extLst>
    </dgm:pt>
    <dgm:pt modelId="{53B42F75-3122-594A-87C1-759FAE2F9429}" type="parTrans" cxnId="{C4FDAB5A-DD2D-F24F-AC14-66EF4297E2E4}">
      <dgm:prSet/>
      <dgm:spPr/>
      <dgm:t>
        <a:bodyPr/>
        <a:lstStyle/>
        <a:p>
          <a:endParaRPr lang="en-US"/>
        </a:p>
      </dgm:t>
    </dgm:pt>
    <dgm:pt modelId="{9EE4740F-A8EA-1D4F-8F29-AF8B2595D8C8}" type="sibTrans" cxnId="{C4FDAB5A-DD2D-F24F-AC14-66EF4297E2E4}">
      <dgm:prSet/>
      <dgm:spPr/>
      <dgm:t>
        <a:bodyPr/>
        <a:lstStyle/>
        <a:p>
          <a:endParaRPr lang="en-US"/>
        </a:p>
      </dgm:t>
    </dgm:pt>
    <dgm:pt modelId="{460993A7-0795-6243-AF21-C01C7B292C5F}" type="pres">
      <dgm:prSet presAssocID="{CD3DC2EC-F749-294C-929D-11C6C7AFED44}" presName="Name0" presStyleCnt="0">
        <dgm:presLayoutVars>
          <dgm:chMax val="7"/>
          <dgm:resizeHandles val="exact"/>
        </dgm:presLayoutVars>
      </dgm:prSet>
      <dgm:spPr/>
    </dgm:pt>
    <dgm:pt modelId="{87F04A08-2CB3-174D-A8A5-BEF8F34C0F02}" type="pres">
      <dgm:prSet presAssocID="{CD3DC2EC-F749-294C-929D-11C6C7AFED44}" presName="comp1" presStyleCnt="0"/>
      <dgm:spPr/>
    </dgm:pt>
    <dgm:pt modelId="{CB9B340D-E302-CB4B-BD1C-31C991AF57D8}" type="pres">
      <dgm:prSet presAssocID="{CD3DC2EC-F749-294C-929D-11C6C7AFED44}" presName="circle1" presStyleLbl="node1" presStyleIdx="0" presStyleCnt="2" custLinFactNeighborX="3284" custLinFactNeighborY="28896"/>
      <dgm:spPr/>
    </dgm:pt>
    <dgm:pt modelId="{F2287216-994C-5D44-A82A-77ED5D8518DE}" type="pres">
      <dgm:prSet presAssocID="{CD3DC2EC-F749-294C-929D-11C6C7AFED44}" presName="c1text" presStyleLbl="node1" presStyleIdx="0" presStyleCnt="2">
        <dgm:presLayoutVars>
          <dgm:bulletEnabled val="1"/>
        </dgm:presLayoutVars>
      </dgm:prSet>
      <dgm:spPr/>
    </dgm:pt>
    <dgm:pt modelId="{C6D55A47-0BD7-FF41-BDA0-BD37F4A6FFC3}" type="pres">
      <dgm:prSet presAssocID="{CD3DC2EC-F749-294C-929D-11C6C7AFED44}" presName="comp2" presStyleCnt="0"/>
      <dgm:spPr/>
    </dgm:pt>
    <dgm:pt modelId="{FCEE70EC-E38C-744F-BBA7-DA77C11E4445}" type="pres">
      <dgm:prSet presAssocID="{CD3DC2EC-F749-294C-929D-11C6C7AFED44}" presName="circle2" presStyleLbl="node1" presStyleIdx="1" presStyleCnt="2" custScaleX="113600" custScaleY="86333" custLinFactNeighborX="701" custLinFactNeighborY="-5243"/>
      <dgm:spPr/>
    </dgm:pt>
    <dgm:pt modelId="{A328CDE5-F478-2144-9CB1-65A0DBE1F7D1}" type="pres">
      <dgm:prSet presAssocID="{CD3DC2EC-F749-294C-929D-11C6C7AFED44}" presName="c2text" presStyleLbl="node1" presStyleIdx="1" presStyleCnt="2">
        <dgm:presLayoutVars>
          <dgm:bulletEnabled val="1"/>
        </dgm:presLayoutVars>
      </dgm:prSet>
      <dgm:spPr/>
    </dgm:pt>
  </dgm:ptLst>
  <dgm:cxnLst>
    <dgm:cxn modelId="{C4FDAB5A-DD2D-F24F-AC14-66EF4297E2E4}" srcId="{CD3DC2EC-F749-294C-929D-11C6C7AFED44}" destId="{43C4152F-9526-8A4E-9E0B-F36A43EAA305}" srcOrd="1" destOrd="0" parTransId="{53B42F75-3122-594A-87C1-759FAE2F9429}" sibTransId="{9EE4740F-A8EA-1D4F-8F29-AF8B2595D8C8}"/>
    <dgm:cxn modelId="{7BD6205F-66C4-EA49-AF80-07F26ECB2B77}" type="presOf" srcId="{2EEA3B0F-7B60-5C4E-B05C-98A08B6ED135}" destId="{CB9B340D-E302-CB4B-BD1C-31C991AF57D8}" srcOrd="0" destOrd="0" presId="urn:microsoft.com/office/officeart/2005/8/layout/venn2"/>
    <dgm:cxn modelId="{7EFF198E-183C-A84A-8F5B-1086D108ADE2}" type="presOf" srcId="{43C4152F-9526-8A4E-9E0B-F36A43EAA305}" destId="{FCEE70EC-E38C-744F-BBA7-DA77C11E4445}" srcOrd="0" destOrd="0" presId="urn:microsoft.com/office/officeart/2005/8/layout/venn2"/>
    <dgm:cxn modelId="{C9A01EA8-F6B9-4A49-8DE1-73BD21EBD825}" type="presOf" srcId="{2EEA3B0F-7B60-5C4E-B05C-98A08B6ED135}" destId="{F2287216-994C-5D44-A82A-77ED5D8518DE}" srcOrd="1" destOrd="0" presId="urn:microsoft.com/office/officeart/2005/8/layout/venn2"/>
    <dgm:cxn modelId="{618C1AAB-0742-284F-B4AA-5391CDA74072}" type="presOf" srcId="{CD3DC2EC-F749-294C-929D-11C6C7AFED44}" destId="{460993A7-0795-6243-AF21-C01C7B292C5F}" srcOrd="0" destOrd="0" presId="urn:microsoft.com/office/officeart/2005/8/layout/venn2"/>
    <dgm:cxn modelId="{B8B5CCC3-D870-574E-A499-69C1DA0D45AC}" srcId="{CD3DC2EC-F749-294C-929D-11C6C7AFED44}" destId="{2EEA3B0F-7B60-5C4E-B05C-98A08B6ED135}" srcOrd="0" destOrd="0" parTransId="{9E660534-1437-794C-842C-01BB11D9ECFF}" sibTransId="{8CA255B5-007C-2340-B32B-F953241DDFE9}"/>
    <dgm:cxn modelId="{6399DEE5-11F4-974A-9E1A-D76762C52BF8}" type="presOf" srcId="{43C4152F-9526-8A4E-9E0B-F36A43EAA305}" destId="{A328CDE5-F478-2144-9CB1-65A0DBE1F7D1}" srcOrd="1" destOrd="0" presId="urn:microsoft.com/office/officeart/2005/8/layout/venn2"/>
    <dgm:cxn modelId="{214286AB-E1FA-4948-A11D-91AF6B70A9A5}" type="presParOf" srcId="{460993A7-0795-6243-AF21-C01C7B292C5F}" destId="{87F04A08-2CB3-174D-A8A5-BEF8F34C0F02}" srcOrd="0" destOrd="0" presId="urn:microsoft.com/office/officeart/2005/8/layout/venn2"/>
    <dgm:cxn modelId="{D76951B8-470C-7546-8465-83EA606B69DB}" type="presParOf" srcId="{87F04A08-2CB3-174D-A8A5-BEF8F34C0F02}" destId="{CB9B340D-E302-CB4B-BD1C-31C991AF57D8}" srcOrd="0" destOrd="0" presId="urn:microsoft.com/office/officeart/2005/8/layout/venn2"/>
    <dgm:cxn modelId="{4768E105-60E1-1140-9772-08AC521141F4}" type="presParOf" srcId="{87F04A08-2CB3-174D-A8A5-BEF8F34C0F02}" destId="{F2287216-994C-5D44-A82A-77ED5D8518DE}" srcOrd="1" destOrd="0" presId="urn:microsoft.com/office/officeart/2005/8/layout/venn2"/>
    <dgm:cxn modelId="{356651EC-790F-B243-80C4-D7EA85571FF9}" type="presParOf" srcId="{460993A7-0795-6243-AF21-C01C7B292C5F}" destId="{C6D55A47-0BD7-FF41-BDA0-BD37F4A6FFC3}" srcOrd="1" destOrd="0" presId="urn:microsoft.com/office/officeart/2005/8/layout/venn2"/>
    <dgm:cxn modelId="{1978B94F-CE0B-EA4F-86FA-DE01E3A9C62F}" type="presParOf" srcId="{C6D55A47-0BD7-FF41-BDA0-BD37F4A6FFC3}" destId="{FCEE70EC-E38C-744F-BBA7-DA77C11E4445}" srcOrd="0" destOrd="0" presId="urn:microsoft.com/office/officeart/2005/8/layout/venn2"/>
    <dgm:cxn modelId="{A8E39684-0087-5843-B74B-F5C16F135750}" type="presParOf" srcId="{C6D55A47-0BD7-FF41-BDA0-BD37F4A6FFC3}" destId="{A328CDE5-F478-2144-9CB1-65A0DBE1F7D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3DC2EC-F749-294C-929D-11C6C7AFED44}" type="doc">
      <dgm:prSet loTypeId="urn:microsoft.com/office/officeart/2005/8/layout/venn2" loCatId="relationship" qsTypeId="urn:microsoft.com/office/officeart/2005/8/quickstyle/simple3" qsCatId="simple" csTypeId="urn:microsoft.com/office/officeart/2005/8/colors/accent3_4" csCatId="accent3" phldr="1"/>
      <dgm:spPr/>
      <dgm:t>
        <a:bodyPr/>
        <a:lstStyle/>
        <a:p>
          <a:endParaRPr lang="en-US"/>
        </a:p>
      </dgm:t>
    </dgm:pt>
    <dgm:pt modelId="{2EEA3B0F-7B60-5C4E-B05C-98A08B6ED135}">
      <dgm:prSet phldrT="[Text]"/>
      <dgm:spPr/>
      <dgm:t>
        <a:bodyPr/>
        <a:lstStyle/>
        <a:p>
          <a:r>
            <a:rPr lang="en-US" dirty="0"/>
            <a:t>UDHE</a:t>
          </a:r>
        </a:p>
      </dgm:t>
      <dgm:extLst>
        <a:ext uri="{E40237B7-FDA0-4F09-8148-C483321AD2D9}">
          <dgm14:cNvPr xmlns:dgm14="http://schemas.microsoft.com/office/drawing/2010/diagram" id="0" name="" title="small circle &quot;Accommodations&quot; inside a large circle &quot;UDHE&quot;"/>
        </a:ext>
      </dgm:extLst>
    </dgm:pt>
    <dgm:pt modelId="{9E660534-1437-794C-842C-01BB11D9ECFF}" type="parTrans" cxnId="{B8B5CCC3-D870-574E-A499-69C1DA0D45AC}">
      <dgm:prSet/>
      <dgm:spPr/>
      <dgm:t>
        <a:bodyPr/>
        <a:lstStyle/>
        <a:p>
          <a:endParaRPr lang="en-US"/>
        </a:p>
      </dgm:t>
    </dgm:pt>
    <dgm:pt modelId="{8CA255B5-007C-2340-B32B-F953241DDFE9}" type="sibTrans" cxnId="{B8B5CCC3-D870-574E-A499-69C1DA0D45AC}">
      <dgm:prSet/>
      <dgm:spPr/>
      <dgm:t>
        <a:bodyPr/>
        <a:lstStyle/>
        <a:p>
          <a:endParaRPr lang="en-US"/>
        </a:p>
      </dgm:t>
    </dgm:pt>
    <dgm:pt modelId="{43C4152F-9526-8A4E-9E0B-F36A43EAA305}">
      <dgm:prSet phldrT="[Text]" custT="1"/>
      <dgm:spPr/>
      <dgm:t>
        <a:bodyPr/>
        <a:lstStyle/>
        <a:p>
          <a:r>
            <a:rPr lang="en-US" sz="800" dirty="0"/>
            <a:t>Accommodations</a:t>
          </a:r>
        </a:p>
      </dgm:t>
    </dgm:pt>
    <dgm:pt modelId="{53B42F75-3122-594A-87C1-759FAE2F9429}" type="parTrans" cxnId="{C4FDAB5A-DD2D-F24F-AC14-66EF4297E2E4}">
      <dgm:prSet/>
      <dgm:spPr/>
      <dgm:t>
        <a:bodyPr/>
        <a:lstStyle/>
        <a:p>
          <a:endParaRPr lang="en-US"/>
        </a:p>
      </dgm:t>
    </dgm:pt>
    <dgm:pt modelId="{9EE4740F-A8EA-1D4F-8F29-AF8B2595D8C8}" type="sibTrans" cxnId="{C4FDAB5A-DD2D-F24F-AC14-66EF4297E2E4}">
      <dgm:prSet/>
      <dgm:spPr/>
      <dgm:t>
        <a:bodyPr/>
        <a:lstStyle/>
        <a:p>
          <a:endParaRPr lang="en-US"/>
        </a:p>
      </dgm:t>
    </dgm:pt>
    <dgm:pt modelId="{460993A7-0795-6243-AF21-C01C7B292C5F}" type="pres">
      <dgm:prSet presAssocID="{CD3DC2EC-F749-294C-929D-11C6C7AFED44}" presName="Name0" presStyleCnt="0">
        <dgm:presLayoutVars>
          <dgm:chMax val="7"/>
          <dgm:resizeHandles val="exact"/>
        </dgm:presLayoutVars>
      </dgm:prSet>
      <dgm:spPr/>
    </dgm:pt>
    <dgm:pt modelId="{87F04A08-2CB3-174D-A8A5-BEF8F34C0F02}" type="pres">
      <dgm:prSet presAssocID="{CD3DC2EC-F749-294C-929D-11C6C7AFED44}" presName="comp1" presStyleCnt="0"/>
      <dgm:spPr/>
    </dgm:pt>
    <dgm:pt modelId="{CB9B340D-E302-CB4B-BD1C-31C991AF57D8}" type="pres">
      <dgm:prSet presAssocID="{CD3DC2EC-F749-294C-929D-11C6C7AFED44}" presName="circle1" presStyleLbl="node1" presStyleIdx="0" presStyleCnt="2" custLinFactNeighborX="11559" custLinFactNeighborY="0"/>
      <dgm:spPr/>
    </dgm:pt>
    <dgm:pt modelId="{F2287216-994C-5D44-A82A-77ED5D8518DE}" type="pres">
      <dgm:prSet presAssocID="{CD3DC2EC-F749-294C-929D-11C6C7AFED44}" presName="c1text" presStyleLbl="node1" presStyleIdx="0" presStyleCnt="2">
        <dgm:presLayoutVars>
          <dgm:bulletEnabled val="1"/>
        </dgm:presLayoutVars>
      </dgm:prSet>
      <dgm:spPr/>
    </dgm:pt>
    <dgm:pt modelId="{C6D55A47-0BD7-FF41-BDA0-BD37F4A6FFC3}" type="pres">
      <dgm:prSet presAssocID="{CD3DC2EC-F749-294C-929D-11C6C7AFED44}" presName="comp2" presStyleCnt="0"/>
      <dgm:spPr/>
    </dgm:pt>
    <dgm:pt modelId="{FCEE70EC-E38C-744F-BBA7-DA77C11E4445}" type="pres">
      <dgm:prSet presAssocID="{CD3DC2EC-F749-294C-929D-11C6C7AFED44}" presName="circle2" presStyleLbl="node1" presStyleIdx="1" presStyleCnt="2" custScaleX="110961" custScaleY="21360" custLinFactNeighborX="5083" custLinFactNeighborY="-12356"/>
      <dgm:spPr/>
    </dgm:pt>
    <dgm:pt modelId="{A328CDE5-F478-2144-9CB1-65A0DBE1F7D1}" type="pres">
      <dgm:prSet presAssocID="{CD3DC2EC-F749-294C-929D-11C6C7AFED44}" presName="c2text" presStyleLbl="node1" presStyleIdx="1" presStyleCnt="2">
        <dgm:presLayoutVars>
          <dgm:bulletEnabled val="1"/>
        </dgm:presLayoutVars>
      </dgm:prSet>
      <dgm:spPr/>
    </dgm:pt>
  </dgm:ptLst>
  <dgm:cxnLst>
    <dgm:cxn modelId="{C4FDAB5A-DD2D-F24F-AC14-66EF4297E2E4}" srcId="{CD3DC2EC-F749-294C-929D-11C6C7AFED44}" destId="{43C4152F-9526-8A4E-9E0B-F36A43EAA305}" srcOrd="1" destOrd="0" parTransId="{53B42F75-3122-594A-87C1-759FAE2F9429}" sibTransId="{9EE4740F-A8EA-1D4F-8F29-AF8B2595D8C8}"/>
    <dgm:cxn modelId="{7BD6205F-66C4-EA49-AF80-07F26ECB2B77}" type="presOf" srcId="{2EEA3B0F-7B60-5C4E-B05C-98A08B6ED135}" destId="{CB9B340D-E302-CB4B-BD1C-31C991AF57D8}" srcOrd="0" destOrd="0" presId="urn:microsoft.com/office/officeart/2005/8/layout/venn2"/>
    <dgm:cxn modelId="{7EFF198E-183C-A84A-8F5B-1086D108ADE2}" type="presOf" srcId="{43C4152F-9526-8A4E-9E0B-F36A43EAA305}" destId="{FCEE70EC-E38C-744F-BBA7-DA77C11E4445}" srcOrd="0" destOrd="0" presId="urn:microsoft.com/office/officeart/2005/8/layout/venn2"/>
    <dgm:cxn modelId="{C9A01EA8-F6B9-4A49-8DE1-73BD21EBD825}" type="presOf" srcId="{2EEA3B0F-7B60-5C4E-B05C-98A08B6ED135}" destId="{F2287216-994C-5D44-A82A-77ED5D8518DE}" srcOrd="1" destOrd="0" presId="urn:microsoft.com/office/officeart/2005/8/layout/venn2"/>
    <dgm:cxn modelId="{618C1AAB-0742-284F-B4AA-5391CDA74072}" type="presOf" srcId="{CD3DC2EC-F749-294C-929D-11C6C7AFED44}" destId="{460993A7-0795-6243-AF21-C01C7B292C5F}" srcOrd="0" destOrd="0" presId="urn:microsoft.com/office/officeart/2005/8/layout/venn2"/>
    <dgm:cxn modelId="{B8B5CCC3-D870-574E-A499-69C1DA0D45AC}" srcId="{CD3DC2EC-F749-294C-929D-11C6C7AFED44}" destId="{2EEA3B0F-7B60-5C4E-B05C-98A08B6ED135}" srcOrd="0" destOrd="0" parTransId="{9E660534-1437-794C-842C-01BB11D9ECFF}" sibTransId="{8CA255B5-007C-2340-B32B-F953241DDFE9}"/>
    <dgm:cxn modelId="{6399DEE5-11F4-974A-9E1A-D76762C52BF8}" type="presOf" srcId="{43C4152F-9526-8A4E-9E0B-F36A43EAA305}" destId="{A328CDE5-F478-2144-9CB1-65A0DBE1F7D1}" srcOrd="1" destOrd="0" presId="urn:microsoft.com/office/officeart/2005/8/layout/venn2"/>
    <dgm:cxn modelId="{214286AB-E1FA-4948-A11D-91AF6B70A9A5}" type="presParOf" srcId="{460993A7-0795-6243-AF21-C01C7B292C5F}" destId="{87F04A08-2CB3-174D-A8A5-BEF8F34C0F02}" srcOrd="0" destOrd="0" presId="urn:microsoft.com/office/officeart/2005/8/layout/venn2"/>
    <dgm:cxn modelId="{D76951B8-470C-7546-8465-83EA606B69DB}" type="presParOf" srcId="{87F04A08-2CB3-174D-A8A5-BEF8F34C0F02}" destId="{CB9B340D-E302-CB4B-BD1C-31C991AF57D8}" srcOrd="0" destOrd="0" presId="urn:microsoft.com/office/officeart/2005/8/layout/venn2"/>
    <dgm:cxn modelId="{4768E105-60E1-1140-9772-08AC521141F4}" type="presParOf" srcId="{87F04A08-2CB3-174D-A8A5-BEF8F34C0F02}" destId="{F2287216-994C-5D44-A82A-77ED5D8518DE}" srcOrd="1" destOrd="0" presId="urn:microsoft.com/office/officeart/2005/8/layout/venn2"/>
    <dgm:cxn modelId="{356651EC-790F-B243-80C4-D7EA85571FF9}" type="presParOf" srcId="{460993A7-0795-6243-AF21-C01C7B292C5F}" destId="{C6D55A47-0BD7-FF41-BDA0-BD37F4A6FFC3}" srcOrd="1" destOrd="0" presId="urn:microsoft.com/office/officeart/2005/8/layout/venn2"/>
    <dgm:cxn modelId="{1978B94F-CE0B-EA4F-86FA-DE01E3A9C62F}" type="presParOf" srcId="{C6D55A47-0BD7-FF41-BDA0-BD37F4A6FFC3}" destId="{FCEE70EC-E38C-744F-BBA7-DA77C11E4445}" srcOrd="0" destOrd="0" presId="urn:microsoft.com/office/officeart/2005/8/layout/venn2"/>
    <dgm:cxn modelId="{A8E39684-0087-5843-B74B-F5C16F135750}" type="presParOf" srcId="{C6D55A47-0BD7-FF41-BDA0-BD37F4A6FFC3}" destId="{A328CDE5-F478-2144-9CB1-65A0DBE1F7D1}" srcOrd="1" destOrd="0" presId="urn:microsoft.com/office/officeart/2005/8/layout/ven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B340D-E302-CB4B-BD1C-31C991AF57D8}">
      <dsp:nvSpPr>
        <dsp:cNvPr id="0" name=""/>
        <dsp:cNvSpPr/>
      </dsp:nvSpPr>
      <dsp:spPr>
        <a:xfrm>
          <a:off x="108857" y="0"/>
          <a:ext cx="1506855" cy="1506855"/>
        </a:xfrm>
        <a:prstGeom prst="ellipse">
          <a:avLst/>
        </a:prstGeom>
        <a:gradFill rotWithShape="0">
          <a:gsLst>
            <a:gs pos="0">
              <a:schemeClr val="accent3">
                <a:shade val="50000"/>
                <a:hueOff val="0"/>
                <a:satOff val="0"/>
                <a:lumOff val="0"/>
                <a:alphaOff val="0"/>
                <a:tint val="50000"/>
                <a:satMod val="300000"/>
              </a:schemeClr>
            </a:gs>
            <a:gs pos="35000">
              <a:schemeClr val="accent3">
                <a:shade val="50000"/>
                <a:hueOff val="0"/>
                <a:satOff val="0"/>
                <a:lumOff val="0"/>
                <a:alphaOff val="0"/>
                <a:tint val="37000"/>
                <a:satMod val="300000"/>
              </a:schemeClr>
            </a:gs>
            <a:gs pos="100000">
              <a:schemeClr val="accent3">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UDHE</a:t>
          </a:r>
        </a:p>
      </dsp:txBody>
      <dsp:txXfrm>
        <a:off x="466735" y="113014"/>
        <a:ext cx="791098" cy="256165"/>
      </dsp:txXfrm>
    </dsp:sp>
    <dsp:sp modelId="{FCEE70EC-E38C-744F-BBA7-DA77C11E4445}">
      <dsp:nvSpPr>
        <dsp:cNvPr id="0" name=""/>
        <dsp:cNvSpPr/>
      </dsp:nvSpPr>
      <dsp:spPr>
        <a:xfrm>
          <a:off x="178802" y="394688"/>
          <a:ext cx="1283840" cy="975684"/>
        </a:xfrm>
        <a:prstGeom prst="ellipse">
          <a:avLst/>
        </a:prstGeom>
        <a:gradFill rotWithShape="0">
          <a:gsLst>
            <a:gs pos="0">
              <a:schemeClr val="accent3">
                <a:shade val="50000"/>
                <a:hueOff val="40854"/>
                <a:satOff val="23595"/>
                <a:lumOff val="30258"/>
                <a:alphaOff val="0"/>
                <a:tint val="50000"/>
                <a:satMod val="300000"/>
              </a:schemeClr>
            </a:gs>
            <a:gs pos="35000">
              <a:schemeClr val="accent3">
                <a:shade val="50000"/>
                <a:hueOff val="40854"/>
                <a:satOff val="23595"/>
                <a:lumOff val="30258"/>
                <a:alphaOff val="0"/>
                <a:tint val="37000"/>
                <a:satMod val="300000"/>
              </a:schemeClr>
            </a:gs>
            <a:gs pos="100000">
              <a:schemeClr val="accent3">
                <a:shade val="50000"/>
                <a:hueOff val="40854"/>
                <a:satOff val="23595"/>
                <a:lumOff val="3025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dirty="0"/>
            <a:t>Accommodations</a:t>
          </a:r>
        </a:p>
      </dsp:txBody>
      <dsp:txXfrm>
        <a:off x="366816" y="638609"/>
        <a:ext cx="907812" cy="487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B340D-E302-CB4B-BD1C-31C991AF57D8}">
      <dsp:nvSpPr>
        <dsp:cNvPr id="0" name=""/>
        <dsp:cNvSpPr/>
      </dsp:nvSpPr>
      <dsp:spPr>
        <a:xfrm>
          <a:off x="118745" y="0"/>
          <a:ext cx="1506855" cy="1506855"/>
        </a:xfrm>
        <a:prstGeom prst="ellipse">
          <a:avLst/>
        </a:prstGeom>
        <a:gradFill rotWithShape="0">
          <a:gsLst>
            <a:gs pos="0">
              <a:schemeClr val="accent3">
                <a:shade val="50000"/>
                <a:hueOff val="0"/>
                <a:satOff val="0"/>
                <a:lumOff val="0"/>
                <a:alphaOff val="0"/>
                <a:tint val="50000"/>
                <a:satMod val="300000"/>
              </a:schemeClr>
            </a:gs>
            <a:gs pos="35000">
              <a:schemeClr val="accent3">
                <a:shade val="50000"/>
                <a:hueOff val="0"/>
                <a:satOff val="0"/>
                <a:lumOff val="0"/>
                <a:alphaOff val="0"/>
                <a:tint val="37000"/>
                <a:satMod val="300000"/>
              </a:schemeClr>
            </a:gs>
            <a:gs pos="100000">
              <a:schemeClr val="accent3">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UDHE</a:t>
          </a:r>
        </a:p>
      </dsp:txBody>
      <dsp:txXfrm>
        <a:off x="476623" y="113014"/>
        <a:ext cx="791098" cy="256165"/>
      </dsp:txXfrm>
    </dsp:sp>
    <dsp:sp modelId="{FCEE70EC-E38C-744F-BBA7-DA77C11E4445}">
      <dsp:nvSpPr>
        <dsp:cNvPr id="0" name=""/>
        <dsp:cNvSpPr/>
      </dsp:nvSpPr>
      <dsp:spPr>
        <a:xfrm>
          <a:off x="243237" y="681445"/>
          <a:ext cx="1254016" cy="241398"/>
        </a:xfrm>
        <a:prstGeom prst="ellipse">
          <a:avLst/>
        </a:prstGeom>
        <a:gradFill rotWithShape="0">
          <a:gsLst>
            <a:gs pos="0">
              <a:schemeClr val="accent3">
                <a:shade val="50000"/>
                <a:hueOff val="40854"/>
                <a:satOff val="23595"/>
                <a:lumOff val="30258"/>
                <a:alphaOff val="0"/>
                <a:tint val="50000"/>
                <a:satMod val="300000"/>
              </a:schemeClr>
            </a:gs>
            <a:gs pos="35000">
              <a:schemeClr val="accent3">
                <a:shade val="50000"/>
                <a:hueOff val="40854"/>
                <a:satOff val="23595"/>
                <a:lumOff val="30258"/>
                <a:alphaOff val="0"/>
                <a:tint val="37000"/>
                <a:satMod val="300000"/>
              </a:schemeClr>
            </a:gs>
            <a:gs pos="100000">
              <a:schemeClr val="accent3">
                <a:shade val="50000"/>
                <a:hueOff val="40854"/>
                <a:satOff val="23595"/>
                <a:lumOff val="3025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dirty="0"/>
            <a:t>Accommodations</a:t>
          </a:r>
        </a:p>
      </dsp:txBody>
      <dsp:txXfrm>
        <a:off x="426883" y="741794"/>
        <a:ext cx="886723" cy="120699"/>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C64260-4701-C54F-AD85-1E29470B4C92}" type="datetimeFigureOut">
              <a:rPr lang="en-US" smtClean="0"/>
              <a:t>11/4/19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E84769-46C7-9742-B897-DD0BAA7336FD}" type="slidenum">
              <a:rPr lang="en-US" smtClean="0"/>
              <a:t>‹#›</a:t>
            </a:fld>
            <a:endParaRPr lang="en-US"/>
          </a:p>
        </p:txBody>
      </p:sp>
    </p:spTree>
    <p:extLst>
      <p:ext uri="{BB962C8B-B14F-4D97-AF65-F5344CB8AC3E}">
        <p14:creationId xmlns:p14="http://schemas.microsoft.com/office/powerpoint/2010/main" val="391191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dx.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139700"/>
            <a:ext cx="4476750" cy="3357563"/>
          </a:xfrm>
        </p:spPr>
      </p:sp>
      <p:sp>
        <p:nvSpPr>
          <p:cNvPr id="3" name="Notes Placeholder 2"/>
          <p:cNvSpPr>
            <a:spLocks noGrp="1"/>
          </p:cNvSpPr>
          <p:nvPr>
            <p:ph type="body" idx="1"/>
          </p:nvPr>
        </p:nvSpPr>
        <p:spPr>
          <a:xfrm>
            <a:off x="0" y="3593757"/>
            <a:ext cx="6856412" cy="3916740"/>
          </a:xfrm>
        </p:spPr>
        <p:txBody>
          <a:bodyPr/>
          <a:lstStyle/>
          <a:p>
            <a:endParaRPr lang="en-GB" dirty="0"/>
          </a:p>
        </p:txBody>
      </p:sp>
      <p:sp>
        <p:nvSpPr>
          <p:cNvPr id="4" name="Slide Number Placeholder 3"/>
          <p:cNvSpPr>
            <a:spLocks noGrp="1"/>
          </p:cNvSpPr>
          <p:nvPr>
            <p:ph type="sldNum" sz="quarter" idx="10"/>
          </p:nvPr>
        </p:nvSpPr>
        <p:spPr/>
        <p:txBody>
          <a:bodyPr/>
          <a:lstStyle/>
          <a:p>
            <a:fld id="{4527B87B-DFC1-4D50-A2BE-CF5E075BF77B}" type="slidenum">
              <a:rPr lang="en-GB" smtClean="0"/>
              <a:t>1</a:t>
            </a:fld>
            <a:endParaRPr lang="en-GB" dirty="0"/>
          </a:p>
        </p:txBody>
      </p:sp>
    </p:spTree>
    <p:extLst>
      <p:ext uri="{BB962C8B-B14F-4D97-AF65-F5344CB8AC3E}">
        <p14:creationId xmlns:p14="http://schemas.microsoft.com/office/powerpoint/2010/main" val="1317837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מציין מיקום של תמונת שקופית 1">
            <a:extLst>
              <a:ext uri="{FF2B5EF4-FFF2-40B4-BE49-F238E27FC236}">
                <a16:creationId xmlns:a16="http://schemas.microsoft.com/office/drawing/2014/main" id="{E3568A86-EED7-3941-83D8-7DC0ADD107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מציין מיקום של הערות 2">
            <a:extLst>
              <a:ext uri="{FF2B5EF4-FFF2-40B4-BE49-F238E27FC236}">
                <a16:creationId xmlns:a16="http://schemas.microsoft.com/office/drawing/2014/main" id="{0B874185-3BA0-DB42-B726-A41E41A6BE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he-IL"/>
              <a:t>MOOCS -</a:t>
            </a:r>
            <a:r>
              <a:rPr lang="en-US" altLang="he-IL" b="1"/>
              <a:t>Massive Open Online Courses </a:t>
            </a:r>
            <a:r>
              <a:rPr lang="en-US" altLang="he-IL"/>
              <a:t>(MOOCs) are </a:t>
            </a:r>
            <a:r>
              <a:rPr lang="en-US" altLang="he-IL">
                <a:hlinkClick r:id="rId3"/>
              </a:rPr>
              <a:t>free online courses</a:t>
            </a:r>
            <a:r>
              <a:rPr lang="en-US" altLang="he-IL"/>
              <a:t> available for anyone. </a:t>
            </a:r>
          </a:p>
          <a:p>
            <a:pPr algn="l" rtl="0"/>
            <a:r>
              <a:rPr lang="en-US" altLang="he-IL"/>
              <a:t>MOOCs provide an affordable and flexible way to learn new skills, study in various HE institutions, advance career and deliver quality educational experiences at scale.</a:t>
            </a:r>
          </a:p>
          <a:p>
            <a:pPr algn="just" rtl="0"/>
            <a:endParaRPr lang="en-US" altLang="he-IL"/>
          </a:p>
          <a:p>
            <a:pPr algn="just" rtl="0"/>
            <a:r>
              <a:rPr lang="en-US" altLang="he-IL" b="1"/>
              <a:t>Webinar - r</a:t>
            </a:r>
            <a:r>
              <a:rPr lang="en-US" altLang="he-IL"/>
              <a:t>efers to a lecture given on the Internet, live, is a combination of the word </a:t>
            </a:r>
            <a:r>
              <a:rPr lang="en-US" altLang="he-IL" b="1"/>
              <a:t>Web and Seminar.</a:t>
            </a:r>
            <a:r>
              <a:rPr lang="en-US" altLang="he-IL"/>
              <a:t> Some call the Webinar event by other names such as: Internet lecture, Internet conversation, live webcasting, web conferencing and online seminar - the same intention - Webinar</a:t>
            </a:r>
          </a:p>
          <a:p>
            <a:pPr algn="just" rtl="0"/>
            <a:endParaRPr lang="he-IL" altLang="he-IL"/>
          </a:p>
        </p:txBody>
      </p:sp>
      <p:sp>
        <p:nvSpPr>
          <p:cNvPr id="28676" name="מציין מיקום של מספר שקופית 3">
            <a:extLst>
              <a:ext uri="{FF2B5EF4-FFF2-40B4-BE49-F238E27FC236}">
                <a16:creationId xmlns:a16="http://schemas.microsoft.com/office/drawing/2014/main" id="{4957E7C4-09C0-494A-A302-54509F25FC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5AAB5E29-E5C0-4340-9ADE-1149455149E9}" type="slidenum">
              <a:rPr lang="he-IL" altLang="he-IL" smtClean="0">
                <a:latin typeface="Calibri" panose="020F0502020204030204" pitchFamily="34" charset="0"/>
              </a:rPr>
              <a:pPr fontAlgn="base">
                <a:spcBef>
                  <a:spcPct val="0"/>
                </a:spcBef>
                <a:spcAft>
                  <a:spcPct val="0"/>
                </a:spcAft>
              </a:pPr>
              <a:t>22</a:t>
            </a:fld>
            <a:endParaRPr lang="he-IL" altLang="he-IL">
              <a:latin typeface="Calibri" panose="020F0502020204030204" pitchFamily="34" charset="0"/>
            </a:endParaRPr>
          </a:p>
        </p:txBody>
      </p:sp>
    </p:spTree>
    <p:extLst>
      <p:ext uri="{BB962C8B-B14F-4D97-AF65-F5344CB8AC3E}">
        <p14:creationId xmlns:p14="http://schemas.microsoft.com/office/powerpoint/2010/main" val="150456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מציין מיקום של תמונת שקופית 1">
            <a:extLst>
              <a:ext uri="{FF2B5EF4-FFF2-40B4-BE49-F238E27FC236}">
                <a16:creationId xmlns:a16="http://schemas.microsoft.com/office/drawing/2014/main" id="{8A43B915-043A-5D4D-9FE8-9491410BB4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מציין מיקום של הערות 2">
            <a:extLst>
              <a:ext uri="{FF2B5EF4-FFF2-40B4-BE49-F238E27FC236}">
                <a16:creationId xmlns:a16="http://schemas.microsoft.com/office/drawing/2014/main" id="{C56A5527-BDB2-B54B-B08A-FF18F206C7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GB" altLang="he-IL" b="1"/>
              <a:t>procurement – </a:t>
            </a:r>
            <a:r>
              <a:rPr lang="he-IL" altLang="he-IL" b="1"/>
              <a:t>רכישה השגה</a:t>
            </a:r>
            <a:endParaRPr lang="en-US" altLang="he-IL" b="1"/>
          </a:p>
          <a:p>
            <a:pPr algn="l" rtl="0"/>
            <a:endParaRPr lang="en-US" altLang="he-IL"/>
          </a:p>
          <a:p>
            <a:pPr algn="l" rtl="0"/>
            <a:r>
              <a:rPr lang="en-GB" altLang="he-IL" b="1"/>
              <a:t>VLE – Virtual Learning Environment </a:t>
            </a:r>
            <a:r>
              <a:rPr lang="he-IL" altLang="he-IL" b="1"/>
              <a:t>סביבת למידה דיגיטלית</a:t>
            </a:r>
            <a:r>
              <a:rPr lang="en-GB" altLang="he-IL" b="1"/>
              <a:t> </a:t>
            </a:r>
            <a:endParaRPr lang="he-IL" altLang="he-IL" b="1"/>
          </a:p>
        </p:txBody>
      </p:sp>
      <p:sp>
        <p:nvSpPr>
          <p:cNvPr id="32772" name="מציין מיקום של מספר שקופית 3">
            <a:extLst>
              <a:ext uri="{FF2B5EF4-FFF2-40B4-BE49-F238E27FC236}">
                <a16:creationId xmlns:a16="http://schemas.microsoft.com/office/drawing/2014/main" id="{22689ABB-8BB1-474F-9220-2354213BE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08692A08-8EB0-7340-9E79-F51214DB50A7}" type="slidenum">
              <a:rPr lang="he-IL" altLang="he-IL" smtClean="0">
                <a:latin typeface="Calibri" panose="020F0502020204030204" pitchFamily="34" charset="0"/>
              </a:rPr>
              <a:pPr fontAlgn="base">
                <a:spcBef>
                  <a:spcPct val="0"/>
                </a:spcBef>
                <a:spcAft>
                  <a:spcPct val="0"/>
                </a:spcAft>
              </a:pPr>
              <a:t>25</a:t>
            </a:fld>
            <a:endParaRPr lang="he-IL" altLang="he-IL">
              <a:latin typeface="Calibri" panose="020F0502020204030204" pitchFamily="34" charset="0"/>
            </a:endParaRPr>
          </a:p>
        </p:txBody>
      </p:sp>
    </p:spTree>
    <p:extLst>
      <p:ext uri="{BB962C8B-B14F-4D97-AF65-F5344CB8AC3E}">
        <p14:creationId xmlns:p14="http://schemas.microsoft.com/office/powerpoint/2010/main" val="18092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מציין מיקום של תמונת שקופית 1">
            <a:extLst>
              <a:ext uri="{FF2B5EF4-FFF2-40B4-BE49-F238E27FC236}">
                <a16:creationId xmlns:a16="http://schemas.microsoft.com/office/drawing/2014/main" id="{B43D834B-7F62-D849-B3BF-935699F37A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מציין מיקום של הערות 2">
            <a:extLst>
              <a:ext uri="{FF2B5EF4-FFF2-40B4-BE49-F238E27FC236}">
                <a16:creationId xmlns:a16="http://schemas.microsoft.com/office/drawing/2014/main" id="{6162EF90-FB5C-4940-958D-FB37E24BF8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he-IL"/>
              <a:t>Naturally, I will present a little more information about Israel that is constantly developing new designs and new technologies for people with disabilities, including students</a:t>
            </a:r>
          </a:p>
          <a:p>
            <a:pPr algn="l" rtl="0"/>
            <a:endParaRPr lang="en-US" altLang="he-IL"/>
          </a:p>
          <a:p>
            <a:pPr algn="l" rtl="0"/>
            <a:endParaRPr lang="he-IL" altLang="he-IL"/>
          </a:p>
        </p:txBody>
      </p:sp>
      <p:sp>
        <p:nvSpPr>
          <p:cNvPr id="36868" name="מציין מיקום של מספר שקופית 3">
            <a:extLst>
              <a:ext uri="{FF2B5EF4-FFF2-40B4-BE49-F238E27FC236}">
                <a16:creationId xmlns:a16="http://schemas.microsoft.com/office/drawing/2014/main" id="{367912E1-0269-594B-A69A-D512E537C7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247DFAAB-5FF9-8947-9245-352F2AFE87E6}" type="slidenum">
              <a:rPr lang="he-IL" altLang="he-IL" smtClean="0">
                <a:latin typeface="Calibri" panose="020F0502020204030204" pitchFamily="34" charset="0"/>
              </a:rPr>
              <a:pPr fontAlgn="base">
                <a:spcBef>
                  <a:spcPct val="0"/>
                </a:spcBef>
                <a:spcAft>
                  <a:spcPct val="0"/>
                </a:spcAft>
              </a:pPr>
              <a:t>26</a:t>
            </a:fld>
            <a:endParaRPr lang="he-IL" altLang="he-IL">
              <a:latin typeface="Calibri" panose="020F0502020204030204" pitchFamily="34" charset="0"/>
            </a:endParaRPr>
          </a:p>
        </p:txBody>
      </p:sp>
    </p:spTree>
    <p:extLst>
      <p:ext uri="{BB962C8B-B14F-4D97-AF65-F5344CB8AC3E}">
        <p14:creationId xmlns:p14="http://schemas.microsoft.com/office/powerpoint/2010/main" val="233692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מציין מיקום של תמונת שקופית 1">
            <a:extLst>
              <a:ext uri="{FF2B5EF4-FFF2-40B4-BE49-F238E27FC236}">
                <a16:creationId xmlns:a16="http://schemas.microsoft.com/office/drawing/2014/main" id="{ACA06C83-39F2-664B-A10C-6508A36149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מציין מיקום של הערות 2">
            <a:extLst>
              <a:ext uri="{FF2B5EF4-FFF2-40B4-BE49-F238E27FC236}">
                <a16:creationId xmlns:a16="http://schemas.microsoft.com/office/drawing/2014/main" id="{C203A07F-46BB-6B42-B7F0-293FBCA5C6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buFont typeface="Wingdings" pitchFamily="2" charset="2"/>
              <a:buChar char="§"/>
            </a:pPr>
            <a:r>
              <a:rPr lang="en-US" altLang="he-IL" b="1"/>
              <a:t> OCR - Optical Character Recognition– </a:t>
            </a:r>
            <a:r>
              <a:rPr lang="en-US" altLang="he-IL"/>
              <a:t>The computer turns written text and into spoken language. </a:t>
            </a:r>
          </a:p>
          <a:p>
            <a:pPr algn="l" rtl="0">
              <a:buFont typeface="Wingdings" pitchFamily="2" charset="2"/>
              <a:buNone/>
            </a:pPr>
            <a:r>
              <a:rPr lang="en-US" altLang="he-IL"/>
              <a:t>   perfect technology for reading complicated written text.</a:t>
            </a:r>
          </a:p>
          <a:p>
            <a:pPr algn="l" rtl="0">
              <a:buFont typeface="Wingdings" pitchFamily="2" charset="2"/>
              <a:buChar char="§"/>
            </a:pPr>
            <a:r>
              <a:rPr lang="en-US" altLang="he-IL" b="1"/>
              <a:t>Computer Flow Charts –  </a:t>
            </a:r>
            <a:r>
              <a:rPr lang="en-US" altLang="he-IL"/>
              <a:t>Turn ideas into a picture or flow chart, referred to as  </a:t>
            </a:r>
            <a:r>
              <a:rPr lang="en-US" altLang="he-IL" u="sng"/>
              <a:t>cognitive mapping</a:t>
            </a:r>
            <a:r>
              <a:rPr lang="en-US" altLang="he-IL"/>
              <a:t>, provides a great tool for visual</a:t>
            </a:r>
          </a:p>
          <a:p>
            <a:pPr algn="l" rtl="0"/>
            <a:r>
              <a:rPr lang="en-US" altLang="he-IL"/>
              <a:t>   impaird students who are having trouble outlining or organizing  their ideas for presentations or for writing.</a:t>
            </a:r>
            <a:endParaRPr lang="he-IL" altLang="he-IL"/>
          </a:p>
          <a:p>
            <a:pPr algn="l" rtl="0">
              <a:buFont typeface="Wingdings" pitchFamily="2" charset="2"/>
              <a:buNone/>
            </a:pPr>
            <a:endParaRPr lang="en-US" altLang="he-IL"/>
          </a:p>
          <a:p>
            <a:pPr algn="l" rtl="0"/>
            <a:endParaRPr lang="he-IL" altLang="he-IL"/>
          </a:p>
        </p:txBody>
      </p:sp>
      <p:sp>
        <p:nvSpPr>
          <p:cNvPr id="39940" name="מציין מיקום של מספר שקופית 3">
            <a:extLst>
              <a:ext uri="{FF2B5EF4-FFF2-40B4-BE49-F238E27FC236}">
                <a16:creationId xmlns:a16="http://schemas.microsoft.com/office/drawing/2014/main" id="{BE45B66F-84B2-8347-BD3D-4A1F0D0C2A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7006BBE9-858F-5B47-B657-CFA3A23D4240}" type="slidenum">
              <a:rPr lang="he-IL" altLang="he-IL" smtClean="0">
                <a:latin typeface="Calibri" panose="020F0502020204030204" pitchFamily="34" charset="0"/>
              </a:rPr>
              <a:pPr fontAlgn="base">
                <a:spcBef>
                  <a:spcPct val="0"/>
                </a:spcBef>
                <a:spcAft>
                  <a:spcPct val="0"/>
                </a:spcAft>
              </a:pPr>
              <a:t>27</a:t>
            </a:fld>
            <a:endParaRPr lang="he-IL" altLang="he-IL">
              <a:latin typeface="Calibri" panose="020F0502020204030204" pitchFamily="34" charset="0"/>
            </a:endParaRPr>
          </a:p>
        </p:txBody>
      </p:sp>
    </p:spTree>
    <p:extLst>
      <p:ext uri="{BB962C8B-B14F-4D97-AF65-F5344CB8AC3E}">
        <p14:creationId xmlns:p14="http://schemas.microsoft.com/office/powerpoint/2010/main" val="2998419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מציין מיקום של תמונת שקופית 1">
            <a:extLst>
              <a:ext uri="{FF2B5EF4-FFF2-40B4-BE49-F238E27FC236}">
                <a16:creationId xmlns:a16="http://schemas.microsoft.com/office/drawing/2014/main" id="{E37CFBB0-4F73-E747-9591-6B89B18B2A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מציין מיקום של הערות 2">
            <a:extLst>
              <a:ext uri="{FF2B5EF4-FFF2-40B4-BE49-F238E27FC236}">
                <a16:creationId xmlns:a16="http://schemas.microsoft.com/office/drawing/2014/main" id="{D7D5689E-C262-6148-97CA-D336FA1CAD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he-IL"/>
          </a:p>
        </p:txBody>
      </p:sp>
      <p:sp>
        <p:nvSpPr>
          <p:cNvPr id="41988" name="מציין מיקום של מספר שקופית 3">
            <a:extLst>
              <a:ext uri="{FF2B5EF4-FFF2-40B4-BE49-F238E27FC236}">
                <a16:creationId xmlns:a16="http://schemas.microsoft.com/office/drawing/2014/main" id="{FACB8645-6897-2242-8B35-AC5BB08A61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4ADA370B-4AD3-4243-986D-65584EC9D67B}" type="slidenum">
              <a:rPr lang="he-IL" altLang="he-IL" smtClean="0">
                <a:latin typeface="Calibri" panose="020F0502020204030204" pitchFamily="34" charset="0"/>
              </a:rPr>
              <a:pPr fontAlgn="base">
                <a:spcBef>
                  <a:spcPct val="0"/>
                </a:spcBef>
                <a:spcAft>
                  <a:spcPct val="0"/>
                </a:spcAft>
              </a:pPr>
              <a:t>28</a:t>
            </a:fld>
            <a:endParaRPr lang="he-IL" altLang="he-IL">
              <a:latin typeface="Calibri" panose="020F0502020204030204" pitchFamily="34" charset="0"/>
            </a:endParaRPr>
          </a:p>
        </p:txBody>
      </p:sp>
    </p:spTree>
    <p:extLst>
      <p:ext uri="{BB962C8B-B14F-4D97-AF65-F5344CB8AC3E}">
        <p14:creationId xmlns:p14="http://schemas.microsoft.com/office/powerpoint/2010/main" val="518015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מציין מיקום של תמונת שקופית 1">
            <a:extLst>
              <a:ext uri="{FF2B5EF4-FFF2-40B4-BE49-F238E27FC236}">
                <a16:creationId xmlns:a16="http://schemas.microsoft.com/office/drawing/2014/main" id="{9E170AFD-C2DB-A640-9F9A-4866725014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מציין מיקום של הערות 2">
            <a:extLst>
              <a:ext uri="{FF2B5EF4-FFF2-40B4-BE49-F238E27FC236}">
                <a16:creationId xmlns:a16="http://schemas.microsoft.com/office/drawing/2014/main" id="{3C4B914A-AE77-1149-ABCB-DFD27FCCC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he-IL"/>
              <a:t>Few examples</a:t>
            </a:r>
            <a:endParaRPr lang="he-IL" altLang="he-IL"/>
          </a:p>
        </p:txBody>
      </p:sp>
      <p:sp>
        <p:nvSpPr>
          <p:cNvPr id="45060" name="מציין מיקום של מספר שקופית 3">
            <a:extLst>
              <a:ext uri="{FF2B5EF4-FFF2-40B4-BE49-F238E27FC236}">
                <a16:creationId xmlns:a16="http://schemas.microsoft.com/office/drawing/2014/main" id="{D155E309-7244-ED4B-9EE2-B1DB064317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37FE722E-7517-0C49-93C7-745E235B94A1}" type="slidenum">
              <a:rPr lang="he-IL" altLang="he-IL" smtClean="0">
                <a:latin typeface="Calibri" panose="020F0502020204030204" pitchFamily="34" charset="0"/>
              </a:rPr>
              <a:pPr fontAlgn="base">
                <a:spcBef>
                  <a:spcPct val="0"/>
                </a:spcBef>
                <a:spcAft>
                  <a:spcPct val="0"/>
                </a:spcAft>
              </a:pPr>
              <a:t>29</a:t>
            </a:fld>
            <a:endParaRPr lang="he-IL" altLang="he-IL">
              <a:latin typeface="Calibri" panose="020F0502020204030204" pitchFamily="34" charset="0"/>
            </a:endParaRPr>
          </a:p>
        </p:txBody>
      </p:sp>
    </p:spTree>
    <p:extLst>
      <p:ext uri="{BB962C8B-B14F-4D97-AF65-F5344CB8AC3E}">
        <p14:creationId xmlns:p14="http://schemas.microsoft.com/office/powerpoint/2010/main" val="2589787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מציין מיקום של תמונת שקופית 1">
            <a:extLst>
              <a:ext uri="{FF2B5EF4-FFF2-40B4-BE49-F238E27FC236}">
                <a16:creationId xmlns:a16="http://schemas.microsoft.com/office/drawing/2014/main" id="{117A0EEA-C8A3-814F-83E8-67AF867071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מציין מיקום של הערות 2">
            <a:extLst>
              <a:ext uri="{FF2B5EF4-FFF2-40B4-BE49-F238E27FC236}">
                <a16:creationId xmlns:a16="http://schemas.microsoft.com/office/drawing/2014/main" id="{5B861DF2-FB61-8A48-870B-8514D1EA06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he-IL" b="1">
                <a:solidFill>
                  <a:srgbClr val="0070C0"/>
                </a:solidFill>
              </a:rPr>
              <a:t>Students Viewpoint  regarding new designs: </a:t>
            </a:r>
            <a:r>
              <a:rPr lang="en-US" altLang="he-IL" b="1"/>
              <a:t>Benefits, difficulties and challenges.</a:t>
            </a:r>
            <a:endParaRPr lang="he-IL" altLang="he-IL" b="1"/>
          </a:p>
          <a:p>
            <a:pPr algn="l"/>
            <a:endParaRPr lang="he-IL" altLang="he-IL" b="1"/>
          </a:p>
          <a:p>
            <a:pPr algn="l" rtl="0"/>
            <a:r>
              <a:rPr lang="en-US" altLang="he-IL" b="1"/>
              <a:t>I will present here a summary of (what has been told)  the statements made by the Students regarding using,</a:t>
            </a:r>
          </a:p>
          <a:p>
            <a:pPr algn="l" rtl="0"/>
            <a:r>
              <a:rPr lang="en-US" altLang="he-IL" b="1"/>
              <a:t>implementing and coping with new designs in their studies.</a:t>
            </a:r>
          </a:p>
          <a:p>
            <a:pPr rtl="0"/>
            <a:endParaRPr lang="en-US" altLang="he-IL" b="1"/>
          </a:p>
          <a:p>
            <a:endParaRPr lang="he-IL" altLang="he-IL"/>
          </a:p>
        </p:txBody>
      </p:sp>
      <p:sp>
        <p:nvSpPr>
          <p:cNvPr id="50180" name="מציין מיקום של מספר שקופית 3">
            <a:extLst>
              <a:ext uri="{FF2B5EF4-FFF2-40B4-BE49-F238E27FC236}">
                <a16:creationId xmlns:a16="http://schemas.microsoft.com/office/drawing/2014/main" id="{FD5DE138-2B5F-0441-9194-552CECA70E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C1C0FDE5-9177-BA4B-9CAB-73CB5A1E71AE}" type="slidenum">
              <a:rPr lang="he-IL" altLang="he-IL" smtClean="0">
                <a:latin typeface="Calibri" panose="020F0502020204030204" pitchFamily="34" charset="0"/>
              </a:rPr>
              <a:pPr fontAlgn="base">
                <a:spcBef>
                  <a:spcPct val="0"/>
                </a:spcBef>
                <a:spcAft>
                  <a:spcPct val="0"/>
                </a:spcAft>
              </a:pPr>
              <a:t>30</a:t>
            </a:fld>
            <a:endParaRPr lang="he-IL" altLang="he-IL">
              <a:latin typeface="Calibri" panose="020F0502020204030204" pitchFamily="34" charset="0"/>
            </a:endParaRPr>
          </a:p>
        </p:txBody>
      </p:sp>
    </p:spTree>
    <p:extLst>
      <p:ext uri="{BB962C8B-B14F-4D97-AF65-F5344CB8AC3E}">
        <p14:creationId xmlns:p14="http://schemas.microsoft.com/office/powerpoint/2010/main" val="656174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מציין מיקום של תמונת שקופית 1">
            <a:extLst>
              <a:ext uri="{FF2B5EF4-FFF2-40B4-BE49-F238E27FC236}">
                <a16:creationId xmlns:a16="http://schemas.microsoft.com/office/drawing/2014/main" id="{E671A0F0-17CF-4842-B2CF-7EE180ED35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מציין מיקום של הערות 2">
            <a:extLst>
              <a:ext uri="{FF2B5EF4-FFF2-40B4-BE49-F238E27FC236}">
                <a16:creationId xmlns:a16="http://schemas.microsoft.com/office/drawing/2014/main" id="{2A0703EF-9F3F-0B48-87F2-8FE0E2E34455}"/>
              </a:ext>
            </a:extLst>
          </p:cNvPr>
          <p:cNvSpPr>
            <a:spLocks noGrp="1"/>
          </p:cNvSpPr>
          <p:nvPr>
            <p:ph type="body" idx="1"/>
          </p:nvPr>
        </p:nvSpPr>
        <p:spPr bwMode="auto"/>
        <p:txBody>
          <a:bodyPr rtlCol="1">
            <a:normAutofit fontScale="92500" lnSpcReduction="10000"/>
          </a:bodyPr>
          <a:lstStyle/>
          <a:p>
            <a:pPr algn="l" rtl="0">
              <a:buFont typeface="Wingdings" panose="05000000000000000000" pitchFamily="2" charset="2"/>
              <a:buChar char="§"/>
              <a:defRPr/>
            </a:pPr>
            <a:r>
              <a:rPr lang="en-US" altLang="he-IL" b="1">
                <a:cs typeface="+mn-cs"/>
              </a:rPr>
              <a:t>Powerful studying tools - </a:t>
            </a:r>
            <a:r>
              <a:rPr lang="en-CA" altLang="he-IL">
                <a:cs typeface="+mn-cs"/>
              </a:rPr>
              <a:t> “Technology gives me the ability to progress by, to succeed, to</a:t>
            </a:r>
          </a:p>
          <a:p>
            <a:pPr algn="l" rtl="0">
              <a:spcBef>
                <a:spcPct val="0"/>
              </a:spcBef>
              <a:defRPr/>
            </a:pPr>
            <a:r>
              <a:rPr lang="en-CA" altLang="he-IL">
                <a:cs typeface="+mn-cs"/>
              </a:rPr>
              <a:t>     express myself and to utilize my potential.  Without  technology I would not be able to </a:t>
            </a:r>
          </a:p>
          <a:p>
            <a:pPr algn="l" rtl="0">
              <a:spcBef>
                <a:spcPct val="0"/>
              </a:spcBef>
              <a:defRPr/>
            </a:pPr>
            <a:r>
              <a:rPr lang="en-CA" altLang="he-IL">
                <a:cs typeface="+mn-cs"/>
              </a:rPr>
              <a:t>     succeed as a  university student”. </a:t>
            </a:r>
            <a:r>
              <a:rPr lang="en-US" altLang="he-IL">
                <a:cs typeface="+mn-cs"/>
              </a:rPr>
              <a:t> e.g. - </a:t>
            </a:r>
            <a:r>
              <a:rPr lang="en-US" altLang="he-IL" b="1">
                <a:cs typeface="+mn-cs"/>
              </a:rPr>
              <a:t>New Software that allow </a:t>
            </a:r>
            <a:r>
              <a:rPr lang="en-US" altLang="he-IL">
                <a:cs typeface="+mn-cs"/>
              </a:rPr>
              <a:t>to type math symbols, complicated formulas and draw</a:t>
            </a:r>
          </a:p>
          <a:p>
            <a:pPr algn="l" rtl="0">
              <a:defRPr/>
            </a:pPr>
            <a:r>
              <a:rPr lang="en-US" altLang="he-IL">
                <a:cs typeface="+mn-cs"/>
              </a:rPr>
              <a:t>     graphs in a simple and easy way helps significantly.</a:t>
            </a:r>
          </a:p>
          <a:p>
            <a:pPr algn="l" rtl="0">
              <a:defRPr/>
            </a:pPr>
            <a:endParaRPr lang="en-US" altLang="he-IL">
              <a:cs typeface="+mn-cs"/>
            </a:endParaRPr>
          </a:p>
          <a:p>
            <a:pPr algn="l" rtl="0">
              <a:defRPr/>
            </a:pPr>
            <a:r>
              <a:rPr lang="en-US" altLang="he-IL" b="1">
                <a:cs typeface="+mn-cs"/>
              </a:rPr>
              <a:t>Technologies enable </a:t>
            </a:r>
            <a:r>
              <a:rPr lang="en-US" altLang="he-IL" b="1" u="sng">
                <a:cs typeface="+mn-cs"/>
              </a:rPr>
              <a:t>independent learning - </a:t>
            </a:r>
            <a:r>
              <a:rPr lang="en-CA" altLang="he-IL">
                <a:cs typeface="+mn-cs"/>
              </a:rPr>
              <a:t>With a recorded book, I can prepare for the test independently. Summaries of the material and lectures are printed in Braille. The service for the blind helped me buy screen-reader software called 'Jaws' that converts the script into audio output and allows independent learning. </a:t>
            </a:r>
          </a:p>
          <a:p>
            <a:pPr algn="l" rtl="0">
              <a:defRPr/>
            </a:pPr>
            <a:endParaRPr lang="en-US" altLang="he-IL">
              <a:cs typeface="+mn-cs"/>
            </a:endParaRPr>
          </a:p>
          <a:p>
            <a:pPr algn="l" rtl="0">
              <a:defRPr/>
            </a:pPr>
            <a:r>
              <a:rPr lang="ar-SA" altLang="he-IL">
                <a:cs typeface="+mn-cs"/>
              </a:rPr>
              <a:t> </a:t>
            </a:r>
            <a:r>
              <a:rPr lang="en-US" altLang="he-IL" b="1">
                <a:cs typeface="+mn-cs"/>
              </a:rPr>
              <a:t>Technologies enable </a:t>
            </a:r>
            <a:r>
              <a:rPr lang="en-US" altLang="he-IL" b="1" u="sng">
                <a:cs typeface="+mn-cs"/>
              </a:rPr>
              <a:t>distance learning</a:t>
            </a:r>
            <a:endParaRPr lang="en-US" altLang="he-IL" u="sng">
              <a:cs typeface="+mn-cs"/>
            </a:endParaRPr>
          </a:p>
          <a:p>
            <a:pPr algn="l" rtl="0">
              <a:defRPr/>
            </a:pPr>
            <a:r>
              <a:rPr lang="en-CA" altLang="he-IL">
                <a:cs typeface="+mn-cs"/>
              </a:rPr>
              <a:t>Distance learning (from home) enables me to be a full-time student because I have a hard time attending all the lectures due to mobility limitations.</a:t>
            </a:r>
            <a:endParaRPr lang="en-US" altLang="he-IL">
              <a:cs typeface="+mn-cs"/>
            </a:endParaRPr>
          </a:p>
          <a:p>
            <a:pPr algn="l" rtl="0">
              <a:defRPr/>
            </a:pPr>
            <a:r>
              <a:rPr lang="en-CA" altLang="he-IL">
                <a:cs typeface="+mn-cs"/>
              </a:rPr>
              <a:t>The course site enables me to be at home and still feel part of the classroom.</a:t>
            </a:r>
            <a:r>
              <a:rPr lang="en-US" altLang="he-IL">
                <a:cs typeface="+mn-cs"/>
              </a:rPr>
              <a:t> </a:t>
            </a:r>
            <a:r>
              <a:rPr lang="en-CA" altLang="he-IL">
                <a:cs typeface="+mn-cs"/>
              </a:rPr>
              <a:t>Software systems that allow me to type math symbols, complicated formulas, </a:t>
            </a:r>
            <a:r>
              <a:rPr lang="en-CA" altLang="he-IL" b="1">
                <a:cs typeface="+mn-cs"/>
              </a:rPr>
              <a:t> </a:t>
            </a:r>
            <a:endParaRPr lang="en-US" altLang="he-IL">
              <a:cs typeface="+mn-cs"/>
            </a:endParaRPr>
          </a:p>
          <a:p>
            <a:pPr algn="l" rtl="0">
              <a:defRPr/>
            </a:pPr>
            <a:r>
              <a:rPr lang="en-CA" altLang="he-IL">
                <a:cs typeface="+mn-cs"/>
              </a:rPr>
              <a:t>participate in class by speaking and do not require typing.</a:t>
            </a:r>
            <a:endParaRPr lang="en-US" altLang="he-IL">
              <a:cs typeface="+mn-cs"/>
            </a:endParaRPr>
          </a:p>
          <a:p>
            <a:pPr algn="l" rtl="0">
              <a:defRPr/>
            </a:pPr>
            <a:r>
              <a:rPr lang="en-US" altLang="he-IL" b="1" u="sng">
                <a:cs typeface="+mn-cs"/>
              </a:rPr>
              <a:t>Sense of Equality</a:t>
            </a:r>
            <a:r>
              <a:rPr lang="en-US" altLang="he-IL" u="sng">
                <a:cs typeface="+mn-cs"/>
              </a:rPr>
              <a:t> </a:t>
            </a:r>
            <a:r>
              <a:rPr lang="en-US" altLang="he-IL">
                <a:cs typeface="+mn-cs"/>
              </a:rPr>
              <a:t>–  e.g.- Visually impaired students reported they </a:t>
            </a:r>
            <a:r>
              <a:rPr lang="en-US" altLang="he-IL" u="sng">
                <a:cs typeface="+mn-cs"/>
              </a:rPr>
              <a:t>felt equal to others while using the internet, </a:t>
            </a:r>
            <a:r>
              <a:rPr lang="en-US" altLang="he-IL">
                <a:cs typeface="+mn-cs"/>
              </a:rPr>
              <a:t>but on the other hand, due to inaccessibility issues they still felt they are dependent on others to operate technology. In addition, some technologies (i.e., service bots like SIRI and ALEXA and apps such as Whatsapp, Facebook, Gett, Moovit) help people with physical and cognitive disabilities however not all interfaces are suitable for individuals with motor disabilities because the interfaces do not offer navigation without keyboard.</a:t>
            </a:r>
          </a:p>
          <a:p>
            <a:pPr algn="l" rtl="0">
              <a:defRPr/>
            </a:pPr>
            <a:endParaRPr lang="en-US" altLang="he-IL">
              <a:cs typeface="+mn-cs"/>
            </a:endParaRPr>
          </a:p>
        </p:txBody>
      </p:sp>
      <p:sp>
        <p:nvSpPr>
          <p:cNvPr id="52228" name="מציין מיקום של מספר שקופית 3">
            <a:extLst>
              <a:ext uri="{FF2B5EF4-FFF2-40B4-BE49-F238E27FC236}">
                <a16:creationId xmlns:a16="http://schemas.microsoft.com/office/drawing/2014/main" id="{D7CAA58D-DA8A-DF49-B38D-92BD9F08FD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44E8C9F9-1B29-174C-9ACC-6DE7B8BC5718}" type="slidenum">
              <a:rPr lang="he-IL" altLang="he-IL" smtClean="0">
                <a:latin typeface="Calibri" panose="020F0502020204030204" pitchFamily="34" charset="0"/>
              </a:rPr>
              <a:pPr fontAlgn="base">
                <a:spcBef>
                  <a:spcPct val="0"/>
                </a:spcBef>
                <a:spcAft>
                  <a:spcPct val="0"/>
                </a:spcAft>
              </a:pPr>
              <a:t>31</a:t>
            </a:fld>
            <a:endParaRPr lang="he-IL" altLang="he-IL">
              <a:latin typeface="Calibri" panose="020F0502020204030204" pitchFamily="34" charset="0"/>
            </a:endParaRPr>
          </a:p>
        </p:txBody>
      </p:sp>
    </p:spTree>
    <p:extLst>
      <p:ext uri="{BB962C8B-B14F-4D97-AF65-F5344CB8AC3E}">
        <p14:creationId xmlns:p14="http://schemas.microsoft.com/office/powerpoint/2010/main" val="4101083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מציין מיקום של תמונת שקופית 1">
            <a:extLst>
              <a:ext uri="{FF2B5EF4-FFF2-40B4-BE49-F238E27FC236}">
                <a16:creationId xmlns:a16="http://schemas.microsoft.com/office/drawing/2014/main" id="{F9507F45-C44A-8F40-BA2F-2903CD0B2E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מציין מיקום של הערות 2">
            <a:extLst>
              <a:ext uri="{FF2B5EF4-FFF2-40B4-BE49-F238E27FC236}">
                <a16:creationId xmlns:a16="http://schemas.microsoft.com/office/drawing/2014/main" id="{AD8CBF71-1E7C-2E47-B9E7-0CCAC6980E38}"/>
              </a:ext>
            </a:extLst>
          </p:cNvPr>
          <p:cNvSpPr>
            <a:spLocks noGrp="1"/>
          </p:cNvSpPr>
          <p:nvPr>
            <p:ph type="body" idx="1"/>
          </p:nvPr>
        </p:nvSpPr>
        <p:spPr/>
        <p:txBody>
          <a:bodyPr rtlCol="1"/>
          <a:lstStyle/>
          <a:p>
            <a:pPr algn="l" rtl="0">
              <a:defRPr/>
            </a:pPr>
            <a:r>
              <a:rPr lang="en-US" altLang="he-IL" dirty="0">
                <a:cs typeface="+mn-cs"/>
              </a:rPr>
              <a:t>Along the 4 symposia students raised the following challenges regarding the</a:t>
            </a:r>
            <a:r>
              <a:rPr lang="en-US" altLang="he-IL" dirty="0">
                <a:solidFill>
                  <a:srgbClr val="FF0000"/>
                </a:solidFill>
                <a:cs typeface="+mn-cs"/>
              </a:rPr>
              <a:t> integration of new designs.</a:t>
            </a:r>
          </a:p>
          <a:p>
            <a:pPr algn="l" rtl="0">
              <a:defRPr/>
            </a:pPr>
            <a:r>
              <a:rPr lang="en-US" altLang="he-IL" dirty="0">
                <a:solidFill>
                  <a:srgbClr val="FF0000"/>
                </a:solidFill>
                <a:cs typeface="+mn-cs"/>
              </a:rPr>
              <a:t>In addition – </a:t>
            </a:r>
          </a:p>
          <a:p>
            <a:pPr marL="346075" indent="-285750" algn="l" rtl="0">
              <a:buFont typeface="Wingdings" panose="05000000000000000000" pitchFamily="2" charset="2"/>
              <a:buChar char="§"/>
              <a:defRPr/>
            </a:pPr>
            <a:r>
              <a:rPr lang="en-US" altLang="he-IL" dirty="0">
                <a:cs typeface="+mn-cs"/>
              </a:rPr>
              <a:t>Israel - Lack of technologies which support </a:t>
            </a:r>
            <a:r>
              <a:rPr lang="en-US" altLang="he-IL" u="sng" dirty="0">
                <a:cs typeface="+mn-cs"/>
              </a:rPr>
              <a:t>Hebrew language </a:t>
            </a:r>
            <a:r>
              <a:rPr lang="en-US" altLang="he-IL" dirty="0">
                <a:cs typeface="+mn-cs"/>
              </a:rPr>
              <a:t>compared to the variety of ICT in English.</a:t>
            </a:r>
          </a:p>
          <a:p>
            <a:pPr marL="346075" indent="-285750" algn="l" rtl="0">
              <a:buFont typeface="Wingdings" panose="05000000000000000000" pitchFamily="2" charset="2"/>
              <a:buChar char="§"/>
              <a:defRPr/>
            </a:pPr>
            <a:r>
              <a:rPr lang="en-US" altLang="he-IL" dirty="0">
                <a:cs typeface="+mn-cs"/>
              </a:rPr>
              <a:t>A need to improve the accessibility for ICT resources. </a:t>
            </a:r>
          </a:p>
          <a:p>
            <a:pPr marL="346075" indent="-285750" algn="l" rtl="0">
              <a:buFont typeface="Wingdings" panose="05000000000000000000" pitchFamily="2" charset="2"/>
              <a:buChar char="§"/>
              <a:defRPr/>
            </a:pPr>
            <a:endParaRPr lang="en-US" altLang="he-IL" dirty="0">
              <a:cs typeface="+mn-cs"/>
            </a:endParaRPr>
          </a:p>
          <a:p>
            <a:pPr marL="346075" indent="-285750" algn="l" rtl="0">
              <a:buFont typeface="Wingdings" panose="05000000000000000000" pitchFamily="2" charset="2"/>
              <a:buChar char="§"/>
              <a:defRPr/>
            </a:pPr>
            <a:r>
              <a:rPr lang="en-US" altLang="he-IL" dirty="0">
                <a:cs typeface="+mn-cs"/>
              </a:rPr>
              <a:t>Discrepancies between students with various disabilities and without disabilities (slow studying; achievements; conflicts of interests regarding the different needs).</a:t>
            </a:r>
          </a:p>
          <a:p>
            <a:pPr marL="346075" indent="-285750" algn="l" rtl="0">
              <a:buFont typeface="Wingdings" panose="05000000000000000000" pitchFamily="2" charset="2"/>
              <a:buChar char="§"/>
              <a:defRPr/>
            </a:pPr>
            <a:endParaRPr lang="en-US" altLang="he-IL" dirty="0">
              <a:cs typeface="+mn-cs"/>
            </a:endParaRPr>
          </a:p>
          <a:p>
            <a:pPr marL="346075" indent="-285750" algn="l" rtl="0">
              <a:buFont typeface="Wingdings" panose="05000000000000000000" pitchFamily="2" charset="2"/>
              <a:buChar char="§"/>
              <a:defRPr/>
            </a:pPr>
            <a:endParaRPr lang="en-US" altLang="he-IL" dirty="0">
              <a:cs typeface="+mn-cs"/>
            </a:endParaRPr>
          </a:p>
          <a:p>
            <a:pPr algn="l" rtl="0">
              <a:defRPr/>
            </a:pPr>
            <a:endParaRPr lang="he-IL" dirty="0">
              <a:cs typeface="+mn-cs"/>
            </a:endParaRPr>
          </a:p>
        </p:txBody>
      </p:sp>
      <p:sp>
        <p:nvSpPr>
          <p:cNvPr id="55300" name="מציין מיקום של מספר שקופית 3">
            <a:extLst>
              <a:ext uri="{FF2B5EF4-FFF2-40B4-BE49-F238E27FC236}">
                <a16:creationId xmlns:a16="http://schemas.microsoft.com/office/drawing/2014/main" id="{7FB3DFFD-28A2-554C-86AD-82CFAC2D24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6B23AF7A-08C8-1B45-96A0-B278749C8D4F}" type="slidenum">
              <a:rPr lang="he-IL" altLang="he-IL" smtClean="0">
                <a:latin typeface="Calibri" panose="020F0502020204030204" pitchFamily="34" charset="0"/>
              </a:rPr>
              <a:pPr fontAlgn="base">
                <a:spcBef>
                  <a:spcPct val="0"/>
                </a:spcBef>
                <a:spcAft>
                  <a:spcPct val="0"/>
                </a:spcAft>
              </a:pPr>
              <a:t>33</a:t>
            </a:fld>
            <a:endParaRPr lang="he-IL" altLang="he-IL">
              <a:latin typeface="Calibri" panose="020F0502020204030204" pitchFamily="34" charset="0"/>
            </a:endParaRPr>
          </a:p>
        </p:txBody>
      </p:sp>
    </p:spTree>
    <p:extLst>
      <p:ext uri="{BB962C8B-B14F-4D97-AF65-F5344CB8AC3E}">
        <p14:creationId xmlns:p14="http://schemas.microsoft.com/office/powerpoint/2010/main" val="798491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מציין מיקום של תמונת שקופית 1">
            <a:extLst>
              <a:ext uri="{FF2B5EF4-FFF2-40B4-BE49-F238E27FC236}">
                <a16:creationId xmlns:a16="http://schemas.microsoft.com/office/drawing/2014/main" id="{704AF482-DB92-544A-9AA3-EEE52F28D0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מציין מיקום של הערות 2">
            <a:extLst>
              <a:ext uri="{FF2B5EF4-FFF2-40B4-BE49-F238E27FC236}">
                <a16:creationId xmlns:a16="http://schemas.microsoft.com/office/drawing/2014/main" id="{63911342-C1AA-CD4A-BB45-69251E93FB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he-IL" b="1"/>
              <a:t>To the audience….</a:t>
            </a:r>
            <a:endParaRPr lang="he-IL" altLang="he-IL" b="1"/>
          </a:p>
        </p:txBody>
      </p:sp>
      <p:sp>
        <p:nvSpPr>
          <p:cNvPr id="58372" name="מציין מיקום של מספר שקופית 3">
            <a:extLst>
              <a:ext uri="{FF2B5EF4-FFF2-40B4-BE49-F238E27FC236}">
                <a16:creationId xmlns:a16="http://schemas.microsoft.com/office/drawing/2014/main" id="{5AA221DE-7588-E44C-A328-71F72D0A13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DF8CA79C-2CE6-4B4C-9BE3-F91CE2C83DB4}" type="slidenum">
              <a:rPr lang="he-IL" altLang="he-IL" smtClean="0">
                <a:latin typeface="Calibri" panose="020F0502020204030204" pitchFamily="34" charset="0"/>
              </a:rPr>
              <a:pPr fontAlgn="base">
                <a:spcBef>
                  <a:spcPct val="0"/>
                </a:spcBef>
                <a:spcAft>
                  <a:spcPct val="0"/>
                </a:spcAft>
              </a:pPr>
              <a:t>35</a:t>
            </a:fld>
            <a:endParaRPr lang="he-IL" altLang="he-IL">
              <a:latin typeface="Calibri" panose="020F0502020204030204" pitchFamily="34" charset="0"/>
            </a:endParaRPr>
          </a:p>
        </p:txBody>
      </p:sp>
    </p:spTree>
    <p:extLst>
      <p:ext uri="{BB962C8B-B14F-4D97-AF65-F5344CB8AC3E}">
        <p14:creationId xmlns:p14="http://schemas.microsoft.com/office/powerpoint/2010/main" val="3868924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7275" y="296863"/>
            <a:ext cx="4476750" cy="3357562"/>
          </a:xfrm>
        </p:spPr>
      </p:sp>
      <p:sp>
        <p:nvSpPr>
          <p:cNvPr id="3" name="Notes Placeholder 2"/>
          <p:cNvSpPr>
            <a:spLocks noGrp="1"/>
          </p:cNvSpPr>
          <p:nvPr>
            <p:ph type="body" idx="1"/>
          </p:nvPr>
        </p:nvSpPr>
        <p:spPr>
          <a:xfrm>
            <a:off x="239751" y="3654411"/>
            <a:ext cx="6439829" cy="6123033"/>
          </a:xfrm>
        </p:spPr>
        <p:txBody>
          <a:bodyPr/>
          <a:lstStyle/>
          <a:p>
            <a:endParaRPr lang="en-GB" dirty="0"/>
          </a:p>
        </p:txBody>
      </p:sp>
      <p:sp>
        <p:nvSpPr>
          <p:cNvPr id="4" name="Slide Number Placeholder 3"/>
          <p:cNvSpPr>
            <a:spLocks noGrp="1"/>
          </p:cNvSpPr>
          <p:nvPr>
            <p:ph type="sldNum" sz="quarter" idx="10"/>
          </p:nvPr>
        </p:nvSpPr>
        <p:spPr/>
        <p:txBody>
          <a:bodyPr/>
          <a:lstStyle/>
          <a:p>
            <a:fld id="{4527B87B-DFC1-4D50-A2BE-CF5E075BF77B}" type="slidenum">
              <a:rPr lang="en-GB" smtClean="0"/>
              <a:t>2</a:t>
            </a:fld>
            <a:endParaRPr lang="en-GB"/>
          </a:p>
        </p:txBody>
      </p:sp>
    </p:spTree>
    <p:extLst>
      <p:ext uri="{BB962C8B-B14F-4D97-AF65-F5344CB8AC3E}">
        <p14:creationId xmlns:p14="http://schemas.microsoft.com/office/powerpoint/2010/main" val="4085269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מציין מיקום של תמונת שקופית 1">
            <a:extLst>
              <a:ext uri="{FF2B5EF4-FFF2-40B4-BE49-F238E27FC236}">
                <a16:creationId xmlns:a16="http://schemas.microsoft.com/office/drawing/2014/main" id="{3E9AF4C4-2EB4-0341-9331-97E072F793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מציין מיקום של הערות 2">
            <a:extLst>
              <a:ext uri="{FF2B5EF4-FFF2-40B4-BE49-F238E27FC236}">
                <a16:creationId xmlns:a16="http://schemas.microsoft.com/office/drawing/2014/main" id="{1D2F3187-D351-7D4D-BCBC-8C60D44388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he-IL" sz="1600"/>
              <a:t>PCE= Post compulsory Education </a:t>
            </a:r>
            <a:endParaRPr lang="he-IL" altLang="he-IL" sz="1600"/>
          </a:p>
        </p:txBody>
      </p:sp>
      <p:sp>
        <p:nvSpPr>
          <p:cNvPr id="60420" name="מציין מיקום של מספר שקופית 3">
            <a:extLst>
              <a:ext uri="{FF2B5EF4-FFF2-40B4-BE49-F238E27FC236}">
                <a16:creationId xmlns:a16="http://schemas.microsoft.com/office/drawing/2014/main" id="{3B374356-3185-1147-B641-F5FAF884A7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1BDA7026-6757-D54E-B5DD-9B2981702B96}" type="slidenum">
              <a:rPr lang="he-IL" altLang="he-IL" smtClean="0">
                <a:latin typeface="Calibri" panose="020F0502020204030204" pitchFamily="34" charset="0"/>
              </a:rPr>
              <a:pPr fontAlgn="base">
                <a:spcBef>
                  <a:spcPct val="0"/>
                </a:spcBef>
                <a:spcAft>
                  <a:spcPct val="0"/>
                </a:spcAft>
              </a:pPr>
              <a:t>36</a:t>
            </a:fld>
            <a:endParaRPr lang="he-IL" altLang="he-IL">
              <a:latin typeface="Calibri" panose="020F0502020204030204" pitchFamily="34" charset="0"/>
            </a:endParaRPr>
          </a:p>
        </p:txBody>
      </p:sp>
    </p:spTree>
    <p:extLst>
      <p:ext uri="{BB962C8B-B14F-4D97-AF65-F5344CB8AC3E}">
        <p14:creationId xmlns:p14="http://schemas.microsoft.com/office/powerpoint/2010/main" val="2419809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מציין מיקום של תמונת שקופית 1">
            <a:extLst>
              <a:ext uri="{FF2B5EF4-FFF2-40B4-BE49-F238E27FC236}">
                <a16:creationId xmlns:a16="http://schemas.microsoft.com/office/drawing/2014/main" id="{02E87B1B-14B3-A947-ACC3-10D49E1FD0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מציין מיקום של הערות 2">
            <a:extLst>
              <a:ext uri="{FF2B5EF4-FFF2-40B4-BE49-F238E27FC236}">
                <a16:creationId xmlns:a16="http://schemas.microsoft.com/office/drawing/2014/main" id="{7826DC39-918E-2942-BBA0-F5F234F4C8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he-IL"/>
              <a:t>The symposia emphasized the need of </a:t>
            </a:r>
            <a:r>
              <a:rPr lang="en-US" altLang="he-IL" b="1"/>
              <a:t>engagement of all stakeholders </a:t>
            </a:r>
            <a:r>
              <a:rPr lang="en-US" altLang="he-IL"/>
              <a:t>in improving practice and implementation of new technologies for students</a:t>
            </a:r>
          </a:p>
          <a:p>
            <a:pPr algn="l" rtl="0"/>
            <a:r>
              <a:rPr lang="en-US" altLang="he-IL"/>
              <a:t>with disabilities. Making PCE and occupational processes </a:t>
            </a:r>
            <a:r>
              <a:rPr lang="en-US" altLang="he-IL" b="1"/>
              <a:t>digitally accessible </a:t>
            </a:r>
            <a:r>
              <a:rPr lang="en-US" altLang="he-IL"/>
              <a:t> requires the collaboration of many stakeholders, including:…..</a:t>
            </a:r>
          </a:p>
          <a:p>
            <a:pPr algn="l" rtl="0"/>
            <a:r>
              <a:rPr lang="en-US" altLang="he-IL"/>
              <a:t> </a:t>
            </a:r>
          </a:p>
          <a:p>
            <a:pPr algn="l" rtl="0"/>
            <a:r>
              <a:rPr lang="en-US" altLang="he-IL" b="1"/>
              <a:t>Students with disabilities should be part of the development process</a:t>
            </a:r>
            <a:r>
              <a:rPr lang="en-US" altLang="he-IL"/>
              <a:t> and not only part of the evaluation Knowledge about accessibility and difficulties should be gained as part of the post-secondary education or as a course in their working place</a:t>
            </a:r>
            <a:endParaRPr lang="he-IL" altLang="he-IL"/>
          </a:p>
        </p:txBody>
      </p:sp>
      <p:sp>
        <p:nvSpPr>
          <p:cNvPr id="62468" name="מציין מיקום של מספר שקופית 3">
            <a:extLst>
              <a:ext uri="{FF2B5EF4-FFF2-40B4-BE49-F238E27FC236}">
                <a16:creationId xmlns:a16="http://schemas.microsoft.com/office/drawing/2014/main" id="{32B0CBAD-B63C-6041-9224-0E2FD9B7EB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C89AEDB3-C9B9-1F45-B043-3DC0B98C3A31}" type="slidenum">
              <a:rPr lang="he-IL" altLang="he-IL" smtClean="0">
                <a:latin typeface="Calibri" panose="020F0502020204030204" pitchFamily="34" charset="0"/>
              </a:rPr>
              <a:pPr fontAlgn="base">
                <a:spcBef>
                  <a:spcPct val="0"/>
                </a:spcBef>
                <a:spcAft>
                  <a:spcPct val="0"/>
                </a:spcAft>
              </a:pPr>
              <a:t>37</a:t>
            </a:fld>
            <a:endParaRPr lang="he-IL" altLang="he-IL">
              <a:latin typeface="Calibri" panose="020F0502020204030204" pitchFamily="34" charset="0"/>
            </a:endParaRPr>
          </a:p>
        </p:txBody>
      </p:sp>
    </p:spTree>
    <p:extLst>
      <p:ext uri="{BB962C8B-B14F-4D97-AF65-F5344CB8AC3E}">
        <p14:creationId xmlns:p14="http://schemas.microsoft.com/office/powerpoint/2010/main" val="381220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מציין מיקום של תמונת שקופית 1">
            <a:extLst>
              <a:ext uri="{FF2B5EF4-FFF2-40B4-BE49-F238E27FC236}">
                <a16:creationId xmlns:a16="http://schemas.microsoft.com/office/drawing/2014/main" id="{0AECFAC6-82FC-5647-8CE5-D480785D8B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מציין מיקום של הערות 2">
            <a:extLst>
              <a:ext uri="{FF2B5EF4-FFF2-40B4-BE49-F238E27FC236}">
                <a16:creationId xmlns:a16="http://schemas.microsoft.com/office/drawing/2014/main" id="{BD1FA4DF-2718-CD4F-8C8D-AF925949BBE2}"/>
              </a:ext>
            </a:extLst>
          </p:cNvPr>
          <p:cNvSpPr>
            <a:spLocks noGrp="1"/>
          </p:cNvSpPr>
          <p:nvPr>
            <p:ph type="body" idx="1"/>
          </p:nvPr>
        </p:nvSpPr>
        <p:spPr bwMode="auto"/>
        <p:txBody>
          <a:bodyPr rtlCol="1"/>
          <a:lstStyle/>
          <a:p>
            <a:pPr marL="171450" indent="-171450" algn="l" rtl="0">
              <a:buFont typeface="Wingdings" panose="05000000000000000000" pitchFamily="2" charset="2"/>
              <a:buChar char="§"/>
              <a:defRPr/>
            </a:pPr>
            <a:r>
              <a:rPr lang="en-US" altLang="he-IL" dirty="0">
                <a:cs typeface="+mn-cs"/>
              </a:rPr>
              <a:t>Universal Design – "The design of products and environments to be usable by all people, to the greatest extent possible, without the need for adaptation or specialized design" (The Center for Universal Design).</a:t>
            </a:r>
            <a:endParaRPr lang="he-IL" altLang="he-IL" dirty="0">
              <a:cs typeface="+mn-cs"/>
            </a:endParaRPr>
          </a:p>
          <a:p>
            <a:pPr marL="171450" indent="-171450" algn="l" rtl="0">
              <a:buFont typeface="Wingdings" panose="05000000000000000000" pitchFamily="2" charset="2"/>
              <a:buChar char="§"/>
              <a:defRPr/>
            </a:pPr>
            <a:endParaRPr lang="he-IL" altLang="he-IL" dirty="0">
              <a:cs typeface="+mn-cs"/>
            </a:endParaRPr>
          </a:p>
          <a:p>
            <a:pPr marL="171450" indent="-171450" algn="l" rtl="0">
              <a:buFont typeface="Wingdings" panose="05000000000000000000" pitchFamily="2" charset="2"/>
              <a:buChar char="§"/>
              <a:defRPr/>
            </a:pPr>
            <a:endParaRPr lang="en-US" altLang="he-IL" dirty="0">
              <a:cs typeface="+mn-cs"/>
            </a:endParaRPr>
          </a:p>
          <a:p>
            <a:pPr marL="171450" indent="-171450" algn="l" rtl="0">
              <a:buFont typeface="Wingdings" panose="05000000000000000000" pitchFamily="2" charset="2"/>
              <a:buChar char="§"/>
              <a:defRPr/>
            </a:pPr>
            <a:r>
              <a:rPr lang="en-US" altLang="he-IL" b="1" dirty="0">
                <a:cs typeface="+mn-cs"/>
              </a:rPr>
              <a:t>New designs should become evidence-based, (not based only on assumptions and values).</a:t>
            </a:r>
          </a:p>
          <a:p>
            <a:pPr algn="l">
              <a:defRPr/>
            </a:pPr>
            <a:endParaRPr lang="he-IL" altLang="he-IL" dirty="0">
              <a:cs typeface="+mn-cs"/>
            </a:endParaRPr>
          </a:p>
        </p:txBody>
      </p:sp>
      <p:sp>
        <p:nvSpPr>
          <p:cNvPr id="64516" name="מציין מיקום של מספר שקופית 3">
            <a:extLst>
              <a:ext uri="{FF2B5EF4-FFF2-40B4-BE49-F238E27FC236}">
                <a16:creationId xmlns:a16="http://schemas.microsoft.com/office/drawing/2014/main" id="{0BB82B22-635D-054A-A5B2-ACB6392CDA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7A044B9C-24CD-AB43-AA67-88F0FC38A78D}" type="slidenum">
              <a:rPr lang="he-IL" altLang="he-IL" smtClean="0">
                <a:latin typeface="Calibri" panose="020F0502020204030204" pitchFamily="34" charset="0"/>
              </a:rPr>
              <a:pPr fontAlgn="base">
                <a:spcBef>
                  <a:spcPct val="0"/>
                </a:spcBef>
                <a:spcAft>
                  <a:spcPct val="0"/>
                </a:spcAft>
              </a:pPr>
              <a:t>38</a:t>
            </a:fld>
            <a:endParaRPr lang="he-IL" altLang="he-IL">
              <a:latin typeface="Calibri" panose="020F0502020204030204" pitchFamily="34" charset="0"/>
            </a:endParaRPr>
          </a:p>
        </p:txBody>
      </p:sp>
    </p:spTree>
    <p:extLst>
      <p:ext uri="{BB962C8B-B14F-4D97-AF65-F5344CB8AC3E}">
        <p14:creationId xmlns:p14="http://schemas.microsoft.com/office/powerpoint/2010/main" val="1699251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מציין מיקום של תמונת שקופית 1">
            <a:extLst>
              <a:ext uri="{FF2B5EF4-FFF2-40B4-BE49-F238E27FC236}">
                <a16:creationId xmlns:a16="http://schemas.microsoft.com/office/drawing/2014/main" id="{CD36B16C-0C4E-4346-AD1C-F276356B40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מציין מיקום של הערות 2">
            <a:extLst>
              <a:ext uri="{FF2B5EF4-FFF2-40B4-BE49-F238E27FC236}">
                <a16:creationId xmlns:a16="http://schemas.microsoft.com/office/drawing/2014/main" id="{288DAF53-C426-DF48-A16F-344A073AE7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he-IL" b="1"/>
              <a:t>Here are few current trends </a:t>
            </a:r>
          </a:p>
          <a:p>
            <a:pPr algn="l" rtl="0"/>
            <a:r>
              <a:rPr lang="en-US" altLang="he-IL" b="1"/>
              <a:t>Mobile technologies </a:t>
            </a:r>
            <a:r>
              <a:rPr lang="en-US" altLang="he-IL"/>
              <a:t>can assist students with disabilities and is especially applicable in post-secondary education because most of the students own mobile devices and most of the academic institutions provide free access to wireless networks, which make it inexpensive, convenient and easy to use. To best realize the potential of mobile technology for students with disabilities, one must consider that most of the interface between the user and mobile devices happens through various apps</a:t>
            </a:r>
          </a:p>
          <a:p>
            <a:pPr algn="l" rtl="0"/>
            <a:endParaRPr lang="en-US" altLang="he-IL"/>
          </a:p>
          <a:p>
            <a:pPr algn="l" rtl="0"/>
            <a:r>
              <a:rPr lang="en-US" altLang="he-IL"/>
              <a:t>However, all these virtues and their actual affect on learning for students with special needs, still need to </a:t>
            </a:r>
            <a:r>
              <a:rPr lang="en-US" altLang="he-IL" b="1"/>
              <a:t>be  studies empirically</a:t>
            </a:r>
            <a:r>
              <a:rPr lang="en-US" altLang="he-IL"/>
              <a:t>.   </a:t>
            </a:r>
          </a:p>
          <a:p>
            <a:pPr algn="l" rtl="0"/>
            <a:endParaRPr lang="he-IL" altLang="he-IL"/>
          </a:p>
        </p:txBody>
      </p:sp>
      <p:sp>
        <p:nvSpPr>
          <p:cNvPr id="66564" name="מציין מיקום של מספר שקופית 3">
            <a:extLst>
              <a:ext uri="{FF2B5EF4-FFF2-40B4-BE49-F238E27FC236}">
                <a16:creationId xmlns:a16="http://schemas.microsoft.com/office/drawing/2014/main" id="{7964FC16-FDDE-1446-ACAA-9D7B01DD72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E26A2C62-28AA-D847-8286-264B5D09461D}" type="slidenum">
              <a:rPr lang="he-IL" altLang="he-IL" smtClean="0">
                <a:latin typeface="Calibri" panose="020F0502020204030204" pitchFamily="34" charset="0"/>
              </a:rPr>
              <a:pPr fontAlgn="base">
                <a:spcBef>
                  <a:spcPct val="0"/>
                </a:spcBef>
                <a:spcAft>
                  <a:spcPct val="0"/>
                </a:spcAft>
              </a:pPr>
              <a:t>39</a:t>
            </a:fld>
            <a:endParaRPr lang="he-IL" altLang="he-IL">
              <a:latin typeface="Calibri" panose="020F0502020204030204" pitchFamily="34" charset="0"/>
            </a:endParaRPr>
          </a:p>
        </p:txBody>
      </p:sp>
    </p:spTree>
    <p:extLst>
      <p:ext uri="{BB962C8B-B14F-4D97-AF65-F5344CB8AC3E}">
        <p14:creationId xmlns:p14="http://schemas.microsoft.com/office/powerpoint/2010/main" val="2795934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85E59D-1FBD-9843-8979-A1BDF78BDF5C}" type="slidenum">
              <a:rPr lang="en-US" altLang="ja-JP" smtClean="0"/>
              <a:pPr/>
              <a:t>42</a:t>
            </a:fld>
            <a:endParaRPr lang="en-US" altLang="ja-JP"/>
          </a:p>
        </p:txBody>
      </p:sp>
    </p:spTree>
    <p:extLst>
      <p:ext uri="{BB962C8B-B14F-4D97-AF65-F5344CB8AC3E}">
        <p14:creationId xmlns:p14="http://schemas.microsoft.com/office/powerpoint/2010/main" val="270396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5050" y="346075"/>
            <a:ext cx="4476750" cy="3357563"/>
          </a:xfrm>
        </p:spPr>
      </p:sp>
      <p:sp>
        <p:nvSpPr>
          <p:cNvPr id="3" name="Notes Placeholder 2"/>
          <p:cNvSpPr>
            <a:spLocks noGrp="1"/>
          </p:cNvSpPr>
          <p:nvPr>
            <p:ph type="body" idx="1"/>
          </p:nvPr>
        </p:nvSpPr>
        <p:spPr>
          <a:xfrm>
            <a:off x="144967" y="3702933"/>
            <a:ext cx="6467707" cy="5596859"/>
          </a:xfrm>
        </p:spPr>
        <p:txBody>
          <a:bodyPr/>
          <a:lstStyle/>
          <a:p>
            <a:endParaRPr lang="en-GB" dirty="0"/>
          </a:p>
        </p:txBody>
      </p:sp>
      <p:sp>
        <p:nvSpPr>
          <p:cNvPr id="4" name="Slide Number Placeholder 3"/>
          <p:cNvSpPr>
            <a:spLocks noGrp="1"/>
          </p:cNvSpPr>
          <p:nvPr>
            <p:ph type="sldNum" sz="quarter" idx="10"/>
          </p:nvPr>
        </p:nvSpPr>
        <p:spPr/>
        <p:txBody>
          <a:bodyPr/>
          <a:lstStyle/>
          <a:p>
            <a:fld id="{4527B87B-DFC1-4D50-A2BE-CF5E075BF77B}" type="slidenum">
              <a:rPr lang="en-GB" smtClean="0"/>
              <a:t>3</a:t>
            </a:fld>
            <a:endParaRPr lang="en-GB"/>
          </a:p>
        </p:txBody>
      </p:sp>
    </p:spTree>
    <p:extLst>
      <p:ext uri="{BB962C8B-B14F-4D97-AF65-F5344CB8AC3E}">
        <p14:creationId xmlns:p14="http://schemas.microsoft.com/office/powerpoint/2010/main" val="1656079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מציין מיקום של תמונת שקופית 1">
            <a:extLst>
              <a:ext uri="{FF2B5EF4-FFF2-40B4-BE49-F238E27FC236}">
                <a16:creationId xmlns:a16="http://schemas.microsoft.com/office/drawing/2014/main" id="{87177749-768A-554D-8648-83300A7373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מציין מיקום של הערות 2">
            <a:extLst>
              <a:ext uri="{FF2B5EF4-FFF2-40B4-BE49-F238E27FC236}">
                <a16:creationId xmlns:a16="http://schemas.microsoft.com/office/drawing/2014/main" id="{6B95476C-26E7-2B4B-BEA1-956597A37F4A}"/>
              </a:ext>
            </a:extLst>
          </p:cNvPr>
          <p:cNvSpPr>
            <a:spLocks noGrp="1"/>
          </p:cNvSpPr>
          <p:nvPr>
            <p:ph type="body" idx="1"/>
          </p:nvPr>
        </p:nvSpPr>
        <p:spPr bwMode="auto"/>
        <p:txBody>
          <a:bodyPr rtlCol="1"/>
          <a:lstStyle/>
          <a:p>
            <a:pPr algn="l" rtl="0">
              <a:defRPr/>
            </a:pPr>
            <a:r>
              <a:rPr lang="en-US" altLang="he-IL" dirty="0">
                <a:cs typeface="+mn-cs"/>
              </a:rPr>
              <a:t>Given the short time, I will not be able to present all (many) new designs that were studied in the meetings from the countries, </a:t>
            </a:r>
          </a:p>
          <a:p>
            <a:pPr algn="l" rtl="0">
              <a:defRPr/>
            </a:pPr>
            <a:r>
              <a:rPr lang="en-US" altLang="he-IL" dirty="0">
                <a:cs typeface="+mn-cs"/>
              </a:rPr>
              <a:t>but I will briefly present some of what  has been introduced.  </a:t>
            </a:r>
            <a:r>
              <a:rPr lang="en-US" altLang="he-IL" b="1" dirty="0">
                <a:cs typeface="+mn-cs"/>
              </a:rPr>
              <a:t>no comparisons, only some of the knowledge regarding new designs that we gained through the </a:t>
            </a:r>
            <a:r>
              <a:rPr lang="en-US" altLang="he-IL" dirty="0">
                <a:cs typeface="+mn-cs"/>
              </a:rPr>
              <a:t>project.</a:t>
            </a:r>
          </a:p>
          <a:p>
            <a:pPr algn="l" rtl="0">
              <a:defRPr/>
            </a:pPr>
            <a:endParaRPr lang="en-US" altLang="he-IL" dirty="0">
              <a:cs typeface="+mn-cs"/>
            </a:endParaRPr>
          </a:p>
          <a:p>
            <a:pPr algn="l" rtl="0">
              <a:spcBef>
                <a:spcPts val="0"/>
              </a:spcBef>
              <a:buFont typeface="Wingdings" panose="05000000000000000000" pitchFamily="2" charset="2"/>
              <a:buChar char="§"/>
              <a:defRPr/>
            </a:pPr>
            <a:r>
              <a:rPr lang="en-US" altLang="he-IL" b="1" dirty="0">
                <a:solidFill>
                  <a:srgbClr val="0070C0"/>
                </a:solidFill>
                <a:cs typeface="+mn-cs"/>
              </a:rPr>
              <a:t>USA </a:t>
            </a:r>
            <a:r>
              <a:rPr lang="en-GB" b="1" dirty="0">
                <a:cs typeface="+mn-cs"/>
              </a:rPr>
              <a:t>Seattle symposium (March 2017):</a:t>
            </a:r>
            <a:r>
              <a:rPr lang="en-GB" dirty="0">
                <a:cs typeface="+mn-cs"/>
              </a:rPr>
              <a:t> </a:t>
            </a:r>
            <a:r>
              <a:rPr lang="en-US" b="1" dirty="0">
                <a:cs typeface="+mn-cs"/>
              </a:rPr>
              <a:t> New models, frameworks or approaches</a:t>
            </a:r>
          </a:p>
          <a:p>
            <a:pPr algn="l" rtl="0">
              <a:buFont typeface="Wingdings" panose="05000000000000000000" pitchFamily="2" charset="2"/>
              <a:buChar char="§"/>
              <a:defRPr/>
            </a:pPr>
            <a:r>
              <a:rPr lang="en-US" altLang="he-IL" b="1" dirty="0">
                <a:solidFill>
                  <a:srgbClr val="0070C0"/>
                </a:solidFill>
                <a:cs typeface="+mn-cs"/>
              </a:rPr>
              <a:t>Canada- </a:t>
            </a:r>
            <a:r>
              <a:rPr lang="en-GB" b="1" dirty="0">
                <a:cs typeface="+mn-cs"/>
              </a:rPr>
              <a:t>Montreal Symposium (May 2017) :Stakeholders Perspectives</a:t>
            </a:r>
            <a:endParaRPr lang="en-US" dirty="0">
              <a:cs typeface="+mn-cs"/>
            </a:endParaRPr>
          </a:p>
          <a:p>
            <a:pPr algn="l" rtl="0">
              <a:buFont typeface="Wingdings" panose="05000000000000000000" pitchFamily="2" charset="2"/>
              <a:buChar char="§"/>
              <a:defRPr/>
            </a:pPr>
            <a:r>
              <a:rPr lang="en-US" altLang="he-IL" b="1" dirty="0">
                <a:solidFill>
                  <a:srgbClr val="0070C0"/>
                </a:solidFill>
                <a:cs typeface="+mn-cs"/>
              </a:rPr>
              <a:t>Germany- </a:t>
            </a:r>
            <a:r>
              <a:rPr lang="en-GB" b="1" dirty="0">
                <a:cs typeface="+mn-cs"/>
              </a:rPr>
              <a:t>Hagen Symposium (October 2018): </a:t>
            </a:r>
            <a:r>
              <a:rPr lang="en-US" b="1" dirty="0">
                <a:cs typeface="+mn-cs"/>
              </a:rPr>
              <a:t>New Practices, </a:t>
            </a:r>
            <a:r>
              <a:rPr lang="en-GB" b="1" dirty="0">
                <a:cs typeface="+mn-cs"/>
              </a:rPr>
              <a:t>Support the Transition to PSE</a:t>
            </a:r>
            <a:endParaRPr lang="en-US" dirty="0">
              <a:cs typeface="+mn-cs"/>
            </a:endParaRPr>
          </a:p>
          <a:p>
            <a:pPr algn="l" rtl="0">
              <a:buFont typeface="Wingdings" panose="05000000000000000000" pitchFamily="2" charset="2"/>
              <a:buChar char="§"/>
              <a:defRPr/>
            </a:pPr>
            <a:r>
              <a:rPr lang="en-US" altLang="he-IL" b="1" dirty="0">
                <a:solidFill>
                  <a:srgbClr val="0070C0"/>
                </a:solidFill>
                <a:cs typeface="+mn-cs"/>
              </a:rPr>
              <a:t>Israel - </a:t>
            </a:r>
            <a:r>
              <a:rPr lang="en-GB" b="1" dirty="0">
                <a:cs typeface="+mn-cs"/>
              </a:rPr>
              <a:t>Tel-Aviv Symposium (March 2018):  In Search of New Designs</a:t>
            </a:r>
            <a:endParaRPr lang="en-US" dirty="0">
              <a:cs typeface="+mn-cs"/>
            </a:endParaRPr>
          </a:p>
          <a:p>
            <a:pPr algn="l" rtl="0">
              <a:buFont typeface="Wingdings" panose="05000000000000000000" pitchFamily="2" charset="2"/>
              <a:buChar char="§"/>
              <a:defRPr/>
            </a:pPr>
            <a:r>
              <a:rPr lang="en-US" altLang="he-IL" b="1" dirty="0">
                <a:solidFill>
                  <a:srgbClr val="0070C0"/>
                </a:solidFill>
                <a:cs typeface="+mn-cs"/>
              </a:rPr>
              <a:t>UK- </a:t>
            </a:r>
            <a:r>
              <a:rPr lang="en-GB" b="1" dirty="0">
                <a:cs typeface="+mn-cs"/>
              </a:rPr>
              <a:t>London Symposium (June 2019):  nd of Project Conference</a:t>
            </a:r>
          </a:p>
          <a:p>
            <a:pPr algn="l" rtl="0">
              <a:buFont typeface="Wingdings 3" panose="05040102010807070707" pitchFamily="18" charset="2"/>
              <a:buNone/>
              <a:defRPr/>
            </a:pPr>
            <a:r>
              <a:rPr lang="en-GB" sz="2000" dirty="0">
                <a:cs typeface="+mn-cs"/>
              </a:rPr>
              <a:t> </a:t>
            </a:r>
            <a:r>
              <a:rPr lang="en-GB" sz="1050" i="1" dirty="0">
                <a:cs typeface="+mn-cs"/>
              </a:rPr>
              <a:t>Professor Jane Seale, Open University, UK</a:t>
            </a:r>
            <a:endParaRPr lang="en-US" sz="1050" i="1" dirty="0">
              <a:cs typeface="+mn-cs"/>
            </a:endParaRPr>
          </a:p>
          <a:p>
            <a:pPr marL="114300" algn="l" rtl="0">
              <a:buFont typeface="Wingdings 3" panose="05040102010807070707" pitchFamily="18" charset="2"/>
              <a:buNone/>
              <a:defRPr/>
            </a:pPr>
            <a:r>
              <a:rPr lang="en-GB" sz="1050" i="1" dirty="0">
                <a:cs typeface="+mn-cs"/>
              </a:rPr>
              <a:t>Leader of ED-ICT International Network</a:t>
            </a:r>
            <a:endParaRPr lang="en-US" sz="1050" i="1" dirty="0">
              <a:cs typeface="+mn-cs"/>
            </a:endParaRPr>
          </a:p>
          <a:p>
            <a:pPr algn="l" rtl="0">
              <a:defRPr/>
            </a:pPr>
            <a:endParaRPr lang="he-IL" altLang="he-IL" dirty="0">
              <a:cs typeface="+mn-cs"/>
            </a:endParaRPr>
          </a:p>
        </p:txBody>
      </p:sp>
      <p:sp>
        <p:nvSpPr>
          <p:cNvPr id="24580" name="מציין מיקום של מספר שקופית 3">
            <a:extLst>
              <a:ext uri="{FF2B5EF4-FFF2-40B4-BE49-F238E27FC236}">
                <a16:creationId xmlns:a16="http://schemas.microsoft.com/office/drawing/2014/main" id="{84A84AA0-76AB-8940-9D73-E56DED3B52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14DD927D-E14C-DB41-B701-D74ACEBD3C9B}" type="slidenum">
              <a:rPr lang="he-IL" altLang="he-IL" smtClean="0">
                <a:latin typeface="Calibri" panose="020F0502020204030204" pitchFamily="34" charset="0"/>
              </a:rPr>
              <a:pPr fontAlgn="base">
                <a:spcBef>
                  <a:spcPct val="0"/>
                </a:spcBef>
                <a:spcAft>
                  <a:spcPct val="0"/>
                </a:spcAft>
              </a:pPr>
              <a:t>4</a:t>
            </a:fld>
            <a:endParaRPr lang="he-IL" altLang="he-IL">
              <a:latin typeface="Calibri" panose="020F0502020204030204" pitchFamily="34" charset="0"/>
            </a:endParaRPr>
          </a:p>
        </p:txBody>
      </p:sp>
    </p:spTree>
    <p:extLst>
      <p:ext uri="{BB962C8B-B14F-4D97-AF65-F5344CB8AC3E}">
        <p14:creationId xmlns:p14="http://schemas.microsoft.com/office/powerpoint/2010/main" val="2855217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27B87B-DFC1-4D50-A2BE-CF5E075BF77B}" type="slidenum">
              <a:rPr lang="en-GB" smtClean="0"/>
              <a:t>6</a:t>
            </a:fld>
            <a:endParaRPr lang="en-GB"/>
          </a:p>
        </p:txBody>
      </p:sp>
    </p:spTree>
    <p:extLst>
      <p:ext uri="{BB962C8B-B14F-4D97-AF65-F5344CB8AC3E}">
        <p14:creationId xmlns:p14="http://schemas.microsoft.com/office/powerpoint/2010/main" val="4034279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27B87B-DFC1-4D50-A2BE-CF5E075BF77B}" type="slidenum">
              <a:rPr lang="en-GB" smtClean="0"/>
              <a:t>8</a:t>
            </a:fld>
            <a:endParaRPr lang="en-GB"/>
          </a:p>
        </p:txBody>
      </p:sp>
    </p:spTree>
    <p:extLst>
      <p:ext uri="{BB962C8B-B14F-4D97-AF65-F5344CB8AC3E}">
        <p14:creationId xmlns:p14="http://schemas.microsoft.com/office/powerpoint/2010/main" val="4023181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7126"/>
            <a:ext cx="5993780" cy="4784093"/>
          </a:xfrm>
        </p:spPr>
        <p:txBody>
          <a:bodyPr/>
          <a:lstStyle/>
          <a:p>
            <a:endParaRPr lang="en-GB" dirty="0"/>
          </a:p>
        </p:txBody>
      </p:sp>
      <p:sp>
        <p:nvSpPr>
          <p:cNvPr id="4" name="Slide Number Placeholder 3"/>
          <p:cNvSpPr>
            <a:spLocks noGrp="1"/>
          </p:cNvSpPr>
          <p:nvPr>
            <p:ph type="sldNum" sz="quarter" idx="10"/>
          </p:nvPr>
        </p:nvSpPr>
        <p:spPr/>
        <p:txBody>
          <a:bodyPr/>
          <a:lstStyle/>
          <a:p>
            <a:fld id="{4527B87B-DFC1-4D50-A2BE-CF5E075BF77B}" type="slidenum">
              <a:rPr lang="en-GB" smtClean="0"/>
              <a:t>9</a:t>
            </a:fld>
            <a:endParaRPr lang="en-GB"/>
          </a:p>
        </p:txBody>
      </p:sp>
    </p:spTree>
    <p:extLst>
      <p:ext uri="{BB962C8B-B14F-4D97-AF65-F5344CB8AC3E}">
        <p14:creationId xmlns:p14="http://schemas.microsoft.com/office/powerpoint/2010/main" val="2128490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27B87B-DFC1-4D50-A2BE-CF5E075BF77B}" type="slidenum">
              <a:rPr lang="en-GB" smtClean="0"/>
              <a:t>10</a:t>
            </a:fld>
            <a:endParaRPr lang="en-GB"/>
          </a:p>
        </p:txBody>
      </p:sp>
    </p:spTree>
    <p:extLst>
      <p:ext uri="{BB962C8B-B14F-4D97-AF65-F5344CB8AC3E}">
        <p14:creationId xmlns:p14="http://schemas.microsoft.com/office/powerpoint/2010/main" val="761547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0" y="260350"/>
            <a:ext cx="4476750" cy="3357563"/>
          </a:xfrm>
        </p:spPr>
      </p:sp>
      <p:sp>
        <p:nvSpPr>
          <p:cNvPr id="3" name="Notes Placeholder 2"/>
          <p:cNvSpPr>
            <a:spLocks noGrp="1"/>
          </p:cNvSpPr>
          <p:nvPr>
            <p:ph type="body" idx="1"/>
          </p:nvPr>
        </p:nvSpPr>
        <p:spPr>
          <a:xfrm>
            <a:off x="139392" y="3925838"/>
            <a:ext cx="6551341" cy="5730297"/>
          </a:xfrm>
        </p:spPr>
        <p:txBody>
          <a:bodyPr/>
          <a:lstStyle/>
          <a:p>
            <a:endParaRPr lang="en-GB" dirty="0"/>
          </a:p>
        </p:txBody>
      </p:sp>
      <p:sp>
        <p:nvSpPr>
          <p:cNvPr id="4" name="Slide Number Placeholder 3"/>
          <p:cNvSpPr>
            <a:spLocks noGrp="1"/>
          </p:cNvSpPr>
          <p:nvPr>
            <p:ph type="sldNum" sz="quarter" idx="10"/>
          </p:nvPr>
        </p:nvSpPr>
        <p:spPr/>
        <p:txBody>
          <a:bodyPr/>
          <a:lstStyle/>
          <a:p>
            <a:fld id="{4527B87B-DFC1-4D50-A2BE-CF5E075BF77B}" type="slidenum">
              <a:rPr lang="en-GB" smtClean="0"/>
              <a:t>11</a:t>
            </a:fld>
            <a:endParaRPr lang="en-GB"/>
          </a:p>
        </p:txBody>
      </p:sp>
    </p:spTree>
    <p:extLst>
      <p:ext uri="{BB962C8B-B14F-4D97-AF65-F5344CB8AC3E}">
        <p14:creationId xmlns:p14="http://schemas.microsoft.com/office/powerpoint/2010/main" val="1593343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85800" y="2286000"/>
            <a:ext cx="7772400" cy="1143000"/>
          </a:xfrm>
        </p:spPr>
        <p:txBody>
          <a:bodyPr/>
          <a:lstStyle>
            <a:lvl1pPr>
              <a:defRPr/>
            </a:lvl1pPr>
          </a:lstStyle>
          <a:p>
            <a:r>
              <a:rPr lang="en-US" altLang="ja-JP"/>
              <a:t>Click to edit Master title style</a:t>
            </a:r>
          </a:p>
        </p:txBody>
      </p:sp>
      <p:sp>
        <p:nvSpPr>
          <p:cNvPr id="87043" name="Rectangle 3"/>
          <p:cNvSpPr>
            <a:spLocks noGrp="1" noChangeArrowheads="1"/>
          </p:cNvSpPr>
          <p:nvPr>
            <p:ph type="subTitle" idx="1"/>
          </p:nvPr>
        </p:nvSpPr>
        <p:spPr>
          <a:xfrm>
            <a:off x="1371600" y="3886200"/>
            <a:ext cx="6400800" cy="1752600"/>
          </a:xfrm>
        </p:spPr>
        <p:txBody>
          <a:bodyPr/>
          <a:lstStyle>
            <a:lvl1pPr marL="0" indent="0" algn="ctr">
              <a:buFont typeface="Wingdings" pitchFamily="80" charset="2"/>
              <a:buNone/>
              <a:defRPr/>
            </a:lvl1pPr>
          </a:lstStyle>
          <a:p>
            <a:r>
              <a:rPr lang="en-US" altLang="ja-JP"/>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ja-JP" dirty="0"/>
          </a:p>
        </p:txBody>
      </p:sp>
      <p:sp>
        <p:nvSpPr>
          <p:cNvPr id="5" name="Rectangle 5"/>
          <p:cNvSpPr>
            <a:spLocks noGrp="1" noChangeArrowheads="1"/>
          </p:cNvSpPr>
          <p:nvPr>
            <p:ph type="ftr" sz="quarter" idx="11"/>
          </p:nvPr>
        </p:nvSpPr>
        <p:spPr>
          <a:ln/>
        </p:spPr>
        <p:txBody>
          <a:bodyPr/>
          <a:lstStyle>
            <a:lvl1pPr>
              <a:defRPr/>
            </a:lvl1pPr>
          </a:lstStyle>
          <a:p>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AEE59132-F40E-304D-975C-CDC40C531B42}" type="slidenum">
              <a:rPr lang="en-US" altLang="ja-JP"/>
              <a:pPr/>
              <a:t>‹#›</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Click to edit Master title style</a:t>
            </a:r>
            <a:endParaRPr lang="ja-JP" altLang="en-US"/>
          </a:p>
        </p:txBody>
      </p:sp>
      <p:sp>
        <p:nvSpPr>
          <p:cNvPr id="3" name="縦書きテキスト プレースホルダ 2"/>
          <p:cNvSpPr>
            <a:spLocks noGrp="1"/>
          </p:cNvSpPr>
          <p:nvPr>
            <p:ph type="body" orient="vert" idx="1"/>
          </p:nvPr>
        </p:nvSpPr>
        <p:spPr/>
        <p:txBody>
          <a:bodyPr vert="eaVert"/>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Rectangle 4"/>
          <p:cNvSpPr>
            <a:spLocks noGrp="1" noChangeArrowheads="1"/>
          </p:cNvSpPr>
          <p:nvPr>
            <p:ph type="dt" sz="half" idx="10"/>
          </p:nvPr>
        </p:nvSpPr>
        <p:spPr>
          <a:ln/>
        </p:spPr>
        <p:txBody>
          <a:bodyPr/>
          <a:lstStyle>
            <a:lvl1pPr>
              <a:defRPr/>
            </a:lvl1pPr>
          </a:lstStyle>
          <a:p>
            <a:endParaRPr lang="en-US" altLang="ja-JP" dirty="0"/>
          </a:p>
        </p:txBody>
      </p:sp>
      <p:sp>
        <p:nvSpPr>
          <p:cNvPr id="5" name="Rectangle 5"/>
          <p:cNvSpPr>
            <a:spLocks noGrp="1" noChangeArrowheads="1"/>
          </p:cNvSpPr>
          <p:nvPr>
            <p:ph type="ftr" sz="quarter" idx="11"/>
          </p:nvPr>
        </p:nvSpPr>
        <p:spPr>
          <a:ln/>
        </p:spPr>
        <p:txBody>
          <a:bodyPr/>
          <a:lstStyle>
            <a:lvl1pPr>
              <a:defRPr/>
            </a:lvl1pPr>
          </a:lstStyle>
          <a:p>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26CD6A7F-2927-B24A-A929-C5950A2F4446}" type="slidenum">
              <a:rPr lang="en-US" altLang="ja-JP"/>
              <a:pPr/>
              <a:t>‹#›</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en-US" altLang="ja-JP"/>
              <a:t>Click to edit Master title style</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Rectangle 4"/>
          <p:cNvSpPr>
            <a:spLocks noGrp="1" noChangeArrowheads="1"/>
          </p:cNvSpPr>
          <p:nvPr>
            <p:ph type="dt" sz="half" idx="10"/>
          </p:nvPr>
        </p:nvSpPr>
        <p:spPr>
          <a:ln/>
        </p:spPr>
        <p:txBody>
          <a:bodyPr/>
          <a:lstStyle>
            <a:lvl1pPr>
              <a:defRPr/>
            </a:lvl1pPr>
          </a:lstStyle>
          <a:p>
            <a:endParaRPr lang="en-US" altLang="ja-JP" dirty="0"/>
          </a:p>
        </p:txBody>
      </p:sp>
      <p:sp>
        <p:nvSpPr>
          <p:cNvPr id="5" name="Rectangle 5"/>
          <p:cNvSpPr>
            <a:spLocks noGrp="1" noChangeArrowheads="1"/>
          </p:cNvSpPr>
          <p:nvPr>
            <p:ph type="ftr" sz="quarter" idx="11"/>
          </p:nvPr>
        </p:nvSpPr>
        <p:spPr>
          <a:ln/>
        </p:spPr>
        <p:txBody>
          <a:bodyPr/>
          <a:lstStyle>
            <a:lvl1pPr>
              <a:defRPr/>
            </a:lvl1pPr>
          </a:lstStyle>
          <a:p>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A164E75C-E91F-4C48-89F2-0A1BB245CDCF}" type="slidenum">
              <a:rPr lang="en-US" altLang="ja-JP"/>
              <a:pPr/>
              <a:t>‹#›</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5"/>
          <p:cNvSpPr>
            <a:spLocks noGrp="1"/>
          </p:cNvSpPr>
          <p:nvPr>
            <p:ph type="body" sz="quarter" idx="10" hasCustomPrompt="1"/>
          </p:nvPr>
        </p:nvSpPr>
        <p:spPr>
          <a:xfrm>
            <a:off x="671757" y="1842045"/>
            <a:ext cx="6972300" cy="2641756"/>
          </a:xfrm>
          <a:prstGeom prst="rect">
            <a:avLst/>
          </a:prstGeom>
          <a:ln>
            <a:noFill/>
          </a:ln>
        </p:spPr>
        <p:txBody>
          <a:bodyPr>
            <a:normAutofit/>
          </a:bodyPr>
          <a:lstStyle>
            <a:lvl1pPr marL="0" indent="0">
              <a:lnSpc>
                <a:spcPct val="100000"/>
              </a:lnSpc>
              <a:buNone/>
              <a:defRPr sz="5000" b="0" i="0" baseline="0">
                <a:solidFill>
                  <a:schemeClr val="tx1"/>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ENCODE NORMAL</a:t>
            </a:r>
          </a:p>
          <a:p>
            <a:pPr lvl="0"/>
            <a:r>
              <a:rPr lang="en-US" dirty="0"/>
              <a:t>BLACK, 50 PT. </a:t>
            </a:r>
          </a:p>
        </p:txBody>
      </p:sp>
      <p:pic>
        <p:nvPicPr>
          <p:cNvPr id="9" name="Picture 8"/>
          <p:cNvPicPr>
            <a:picLocks noChangeAspect="1"/>
          </p:cNvPicPr>
          <p:nvPr userDrawn="1"/>
        </p:nvPicPr>
        <p:blipFill>
          <a:blip r:embed="rId2"/>
          <a:stretch>
            <a:fillRect/>
          </a:stretch>
        </p:blipFill>
        <p:spPr>
          <a:xfrm>
            <a:off x="779463" y="4716352"/>
            <a:ext cx="1600200" cy="139700"/>
          </a:xfrm>
          <a:prstGeom prst="rect">
            <a:avLst/>
          </a:prstGeom>
        </p:spPr>
      </p:pic>
      <p:pic>
        <p:nvPicPr>
          <p:cNvPr id="2" name="Picture 1" descr="W Logo_Purple_RG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72400" y="378987"/>
            <a:ext cx="1371600" cy="923544"/>
          </a:xfrm>
          <a:prstGeom prst="rect">
            <a:avLst/>
          </a:prstGeom>
        </p:spPr>
      </p:pic>
      <p:pic>
        <p:nvPicPr>
          <p:cNvPr id="6" name="Picture 5"/>
          <p:cNvPicPr>
            <a:picLocks noChangeAspect="1"/>
          </p:cNvPicPr>
          <p:nvPr userDrawn="1"/>
        </p:nvPicPr>
        <p:blipFill>
          <a:blip r:embed="rId4"/>
          <a:stretch>
            <a:fillRect/>
          </a:stretch>
        </p:blipFill>
        <p:spPr>
          <a:xfrm>
            <a:off x="792039" y="6450899"/>
            <a:ext cx="2425295" cy="162965"/>
          </a:xfrm>
          <a:prstGeom prst="rect">
            <a:avLst/>
          </a:prstGeom>
        </p:spPr>
      </p:pic>
    </p:spTree>
    <p:extLst>
      <p:ext uri="{BB962C8B-B14F-4D97-AF65-F5344CB8AC3E}">
        <p14:creationId xmlns:p14="http://schemas.microsoft.com/office/powerpoint/2010/main" val="966430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sp>
        <p:nvSpPr>
          <p:cNvPr id="4" name="Text Placeholder 9"/>
          <p:cNvSpPr>
            <a:spLocks noGrp="1"/>
          </p:cNvSpPr>
          <p:nvPr>
            <p:ph type="body" sz="quarter" idx="11" hasCustomPrompt="1"/>
          </p:nvPr>
        </p:nvSpPr>
        <p:spPr>
          <a:xfrm>
            <a:off x="659305" y="2320239"/>
            <a:ext cx="8197114" cy="3810086"/>
          </a:xfrm>
          <a:prstGeom prst="rect">
            <a:avLst/>
          </a:prstGeom>
        </p:spPr>
        <p:txBody>
          <a:bodyPr/>
          <a:lstStyle>
            <a:lvl1pPr marL="342900" indent="-342900">
              <a:buFont typeface="Lucida Grande"/>
              <a:buChar char="&gt;"/>
              <a:defRPr sz="2400" b="0" i="0" baseline="0">
                <a:solidFill>
                  <a:schemeClr val="accent5"/>
                </a:solidFill>
                <a:latin typeface="Open Sans Light"/>
                <a:cs typeface="Open Sans Light"/>
              </a:defRPr>
            </a:lvl1pPr>
            <a:lvl2pPr>
              <a:defRPr sz="2000" b="0" i="0" baseline="0">
                <a:solidFill>
                  <a:schemeClr val="accent5"/>
                </a:solidFill>
                <a:latin typeface="Open Sans Light"/>
                <a:cs typeface="Open Sans Light"/>
              </a:defRPr>
            </a:lvl2pPr>
            <a:lvl3pPr marL="1143000" indent="-228600">
              <a:buSzPct val="100000"/>
              <a:buFont typeface="Lucida Grande"/>
              <a:buChar char="&gt;"/>
              <a:defRPr sz="1800" b="0" i="0" baseline="0">
                <a:solidFill>
                  <a:schemeClr val="accent5"/>
                </a:solidFill>
                <a:latin typeface="Open Sans Light"/>
                <a:cs typeface="Open Sans Light"/>
              </a:defRPr>
            </a:lvl3pPr>
            <a:lvl4pPr>
              <a:defRPr sz="1600" b="0" i="0" baseline="0">
                <a:solidFill>
                  <a:schemeClr val="accent5"/>
                </a:solidFill>
                <a:latin typeface="Open Sans Light"/>
                <a:cs typeface="Open Sans Light"/>
              </a:defRPr>
            </a:lvl4pPr>
            <a:lvl5pPr marL="2057400" indent="-228600">
              <a:buFont typeface="Lucida Grande"/>
              <a:buChar char="&gt;"/>
              <a:defRPr sz="1400" b="0" i="0" baseline="0">
                <a:solidFill>
                  <a:schemeClr val="accent5"/>
                </a:solidFill>
                <a:latin typeface="Open Sans Light"/>
                <a:cs typeface="Open Sans Light"/>
              </a:defRPr>
            </a:lvl5pPr>
          </a:lstStyle>
          <a:p>
            <a:pPr lvl="0"/>
            <a:r>
              <a:rPr lang="en-US" dirty="0"/>
              <a:t>Content here (Open Sans Light, 24 pt.)</a:t>
            </a:r>
          </a:p>
          <a:p>
            <a:pPr lvl="1"/>
            <a:r>
              <a:rPr lang="en-US" dirty="0"/>
              <a:t>Second level (Open Sans Light, 20)</a:t>
            </a:r>
          </a:p>
          <a:p>
            <a:pPr lvl="2"/>
            <a:r>
              <a:rPr lang="en-US" dirty="0"/>
              <a:t>Third level (Open Sans Light, 18)</a:t>
            </a:r>
          </a:p>
          <a:p>
            <a:pPr lvl="3"/>
            <a:r>
              <a:rPr lang="en-US" dirty="0"/>
              <a:t>Fourth level (Open Sans Light, 16)</a:t>
            </a:r>
          </a:p>
          <a:p>
            <a:pPr lvl="4"/>
            <a:r>
              <a:rPr lang="en-US" dirty="0"/>
              <a:t>Fifth level (Open Sans Light, 14)</a:t>
            </a:r>
          </a:p>
        </p:txBody>
      </p:sp>
      <p:pic>
        <p:nvPicPr>
          <p:cNvPr id="5" name="Picture 4"/>
          <p:cNvPicPr>
            <a:picLocks noChangeAspect="1"/>
          </p:cNvPicPr>
          <p:nvPr userDrawn="1"/>
        </p:nvPicPr>
        <p:blipFill>
          <a:blip r:embed="rId2"/>
          <a:stretch>
            <a:fillRect/>
          </a:stretch>
        </p:blipFill>
        <p:spPr>
          <a:xfrm>
            <a:off x="766763" y="1363508"/>
            <a:ext cx="1103781" cy="96362"/>
          </a:xfrm>
          <a:prstGeom prst="rect">
            <a:avLst/>
          </a:prstGeom>
        </p:spPr>
      </p:pic>
      <p:sp>
        <p:nvSpPr>
          <p:cNvPr id="6"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33006F"/>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LIGHT, 24 PT.)</a:t>
            </a:r>
          </a:p>
        </p:txBody>
      </p:sp>
      <p:pic>
        <p:nvPicPr>
          <p:cNvPr id="8" name="Picture 7"/>
          <p:cNvPicPr>
            <a:picLocks noChangeAspect="1"/>
          </p:cNvPicPr>
          <p:nvPr userDrawn="1"/>
        </p:nvPicPr>
        <p:blipFill>
          <a:blip r:embed="rId3"/>
          <a:stretch>
            <a:fillRect/>
          </a:stretch>
        </p:blipFill>
        <p:spPr>
          <a:xfrm>
            <a:off x="792039" y="6450899"/>
            <a:ext cx="2425295" cy="162965"/>
          </a:xfrm>
          <a:prstGeom prst="rect">
            <a:avLst/>
          </a:prstGeom>
        </p:spPr>
      </p:pic>
    </p:spTree>
    <p:extLst>
      <p:ext uri="{BB962C8B-B14F-4D97-AF65-F5344CB8AC3E}">
        <p14:creationId xmlns:p14="http://schemas.microsoft.com/office/powerpoint/2010/main" val="1515897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A9EB8AD-6CBF-DD49-8EB9-CF9A6083EC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3">
            <a:extLst>
              <a:ext uri="{FF2B5EF4-FFF2-40B4-BE49-F238E27FC236}">
                <a16:creationId xmlns:a16="http://schemas.microsoft.com/office/drawing/2014/main" id="{F6C77800-7669-DD45-8440-39D88013C692}"/>
              </a:ext>
            </a:extLst>
          </p:cNvPr>
          <p:cNvSpPr>
            <a:spLocks noGrp="1"/>
          </p:cNvSpPr>
          <p:nvPr>
            <p:ph type="dt" sz="half" idx="14"/>
          </p:nvPr>
        </p:nvSpPr>
        <p:spPr/>
        <p:txBody>
          <a:bodyPr/>
          <a:lstStyle>
            <a:lvl1pPr>
              <a:defRPr/>
            </a:lvl1pPr>
          </a:lstStyle>
          <a:p>
            <a:pPr>
              <a:defRPr/>
            </a:pPr>
            <a:fld id="{2C728F6A-E576-334D-B45E-3457559C7EF9}" type="datetimeFigureOut">
              <a:rPr lang="he-IL"/>
              <a:pPr>
                <a:defRPr/>
              </a:pPr>
              <a:t>ו'.חשון.תש"פ</a:t>
            </a:fld>
            <a:endParaRPr lang="he-IL" dirty="0"/>
          </a:p>
        </p:txBody>
      </p:sp>
      <p:sp>
        <p:nvSpPr>
          <p:cNvPr id="6" name="Footer Placeholder 4">
            <a:extLst>
              <a:ext uri="{FF2B5EF4-FFF2-40B4-BE49-F238E27FC236}">
                <a16:creationId xmlns:a16="http://schemas.microsoft.com/office/drawing/2014/main" id="{5CE7838E-B99A-4B45-AB0F-65B079B2510B}"/>
              </a:ext>
            </a:extLst>
          </p:cNvPr>
          <p:cNvSpPr>
            <a:spLocks noGrp="1"/>
          </p:cNvSpPr>
          <p:nvPr>
            <p:ph type="ftr" sz="quarter" idx="15"/>
          </p:nvPr>
        </p:nvSpPr>
        <p:spPr/>
        <p:txBody>
          <a:bodyPr/>
          <a:lstStyle>
            <a:lvl1pPr>
              <a:defRPr/>
            </a:lvl1pPr>
          </a:lstStyle>
          <a:p>
            <a:pPr>
              <a:defRPr/>
            </a:pPr>
            <a:endParaRPr lang="he-IL"/>
          </a:p>
        </p:txBody>
      </p:sp>
      <p:sp>
        <p:nvSpPr>
          <p:cNvPr id="7" name="Slide Number Placeholder 5">
            <a:extLst>
              <a:ext uri="{FF2B5EF4-FFF2-40B4-BE49-F238E27FC236}">
                <a16:creationId xmlns:a16="http://schemas.microsoft.com/office/drawing/2014/main" id="{8C2AD7E9-4501-4C4C-A357-B02F6C751BD1}"/>
              </a:ext>
            </a:extLst>
          </p:cNvPr>
          <p:cNvSpPr>
            <a:spLocks noGrp="1"/>
          </p:cNvSpPr>
          <p:nvPr>
            <p:ph type="sldNum" sz="quarter" idx="16"/>
          </p:nvPr>
        </p:nvSpPr>
        <p:spPr/>
        <p:txBody>
          <a:bodyPr/>
          <a:lstStyle>
            <a:lvl1pPr>
              <a:defRPr/>
            </a:lvl1pPr>
          </a:lstStyle>
          <a:p>
            <a:pPr>
              <a:defRPr/>
            </a:pPr>
            <a:fld id="{7956C093-B9BE-194E-8351-08F1345AAB0D}" type="slidenum">
              <a:rPr lang="he-IL" altLang="he-IL"/>
              <a:pPr>
                <a:defRPr/>
              </a:pPr>
              <a:t>‹#›</a:t>
            </a:fld>
            <a:endParaRPr lang="he-IL" altLang="he-IL"/>
          </a:p>
        </p:txBody>
      </p:sp>
    </p:spTree>
    <p:extLst>
      <p:ext uri="{BB962C8B-B14F-4D97-AF65-F5344CB8AC3E}">
        <p14:creationId xmlns:p14="http://schemas.microsoft.com/office/powerpoint/2010/main" val="412983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Click to edit Master title style</a:t>
            </a:r>
            <a:endParaRPr lang="ja-JP" altLang="en-US"/>
          </a:p>
        </p:txBody>
      </p:sp>
      <p:sp>
        <p:nvSpPr>
          <p:cNvPr id="3" name="コンテンツ プレースホルダ 2"/>
          <p:cNvSpPr>
            <a:spLocks noGrp="1"/>
          </p:cNvSpPr>
          <p:nvPr>
            <p:ph idx="1"/>
          </p:nvPr>
        </p:nvSpPr>
        <p:spPr/>
        <p:txBody>
          <a:body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Rectangle 4"/>
          <p:cNvSpPr>
            <a:spLocks noGrp="1" noChangeArrowheads="1"/>
          </p:cNvSpPr>
          <p:nvPr>
            <p:ph type="dt" sz="half" idx="10"/>
          </p:nvPr>
        </p:nvSpPr>
        <p:spPr>
          <a:ln/>
        </p:spPr>
        <p:txBody>
          <a:bodyPr/>
          <a:lstStyle>
            <a:lvl1pPr>
              <a:defRPr/>
            </a:lvl1pPr>
          </a:lstStyle>
          <a:p>
            <a:endParaRPr lang="en-US" altLang="ja-JP" dirty="0"/>
          </a:p>
        </p:txBody>
      </p:sp>
      <p:sp>
        <p:nvSpPr>
          <p:cNvPr id="5" name="Rectangle 5"/>
          <p:cNvSpPr>
            <a:spLocks noGrp="1" noChangeArrowheads="1"/>
          </p:cNvSpPr>
          <p:nvPr>
            <p:ph type="ftr" sz="quarter" idx="11"/>
          </p:nvPr>
        </p:nvSpPr>
        <p:spPr>
          <a:ln/>
        </p:spPr>
        <p:txBody>
          <a:bodyPr/>
          <a:lstStyle>
            <a:lvl1pPr>
              <a:defRPr/>
            </a:lvl1pPr>
          </a:lstStyle>
          <a:p>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ED6CABAA-3F71-A54D-A285-3FA421658B75}" type="slidenum">
              <a:rPr lang="en-US" altLang="ja-JP"/>
              <a:pPr/>
              <a:t>‹#›</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en-US" altLang="ja-JP"/>
              <a:t>Click to edit Master title style</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ja-JP"/>
              <a:t>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ja-JP" dirty="0"/>
          </a:p>
        </p:txBody>
      </p:sp>
      <p:sp>
        <p:nvSpPr>
          <p:cNvPr id="5" name="Rectangle 5"/>
          <p:cNvSpPr>
            <a:spLocks noGrp="1" noChangeArrowheads="1"/>
          </p:cNvSpPr>
          <p:nvPr>
            <p:ph type="ftr" sz="quarter" idx="11"/>
          </p:nvPr>
        </p:nvSpPr>
        <p:spPr>
          <a:ln/>
        </p:spPr>
        <p:txBody>
          <a:bodyPr/>
          <a:lstStyle>
            <a:lvl1pPr>
              <a:defRPr/>
            </a:lvl1pPr>
          </a:lstStyle>
          <a:p>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990CEBDC-20EF-0B44-80D9-9FFC8DEFAB71}" type="slidenum">
              <a:rPr lang="en-US" altLang="ja-JP"/>
              <a:pPr/>
              <a:t>‹#›</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Click to edit Master title style</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Rectangle 4"/>
          <p:cNvSpPr>
            <a:spLocks noGrp="1" noChangeArrowheads="1"/>
          </p:cNvSpPr>
          <p:nvPr>
            <p:ph type="dt" sz="half" idx="10"/>
          </p:nvPr>
        </p:nvSpPr>
        <p:spPr>
          <a:ln/>
        </p:spPr>
        <p:txBody>
          <a:bodyPr/>
          <a:lstStyle>
            <a:lvl1pPr>
              <a:defRPr/>
            </a:lvl1pPr>
          </a:lstStyle>
          <a:p>
            <a:endParaRPr lang="en-US" altLang="ja-JP" dirty="0"/>
          </a:p>
        </p:txBody>
      </p:sp>
      <p:sp>
        <p:nvSpPr>
          <p:cNvPr id="6" name="Rectangle 5"/>
          <p:cNvSpPr>
            <a:spLocks noGrp="1" noChangeArrowheads="1"/>
          </p:cNvSpPr>
          <p:nvPr>
            <p:ph type="ftr" sz="quarter" idx="11"/>
          </p:nvPr>
        </p:nvSpPr>
        <p:spPr>
          <a:ln/>
        </p:spPr>
        <p:txBody>
          <a:bodyPr/>
          <a:lstStyle>
            <a:lvl1pPr>
              <a:defRPr/>
            </a:lvl1pPr>
          </a:lstStyle>
          <a:p>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fld id="{F55F0550-84B4-4042-851D-6B8911E13D23}" type="slidenum">
              <a:rPr lang="en-US" altLang="ja-JP"/>
              <a:pPr/>
              <a:t>‹#›</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en-US" altLang="ja-JP"/>
              <a:t>Click to edit Master title style</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Edit Master text styles</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Edit Master text styles</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7" name="Rectangle 4"/>
          <p:cNvSpPr>
            <a:spLocks noGrp="1" noChangeArrowheads="1"/>
          </p:cNvSpPr>
          <p:nvPr>
            <p:ph type="dt" sz="half" idx="10"/>
          </p:nvPr>
        </p:nvSpPr>
        <p:spPr>
          <a:ln/>
        </p:spPr>
        <p:txBody>
          <a:bodyPr/>
          <a:lstStyle>
            <a:lvl1pPr>
              <a:defRPr/>
            </a:lvl1pPr>
          </a:lstStyle>
          <a:p>
            <a:endParaRPr lang="en-US" altLang="ja-JP" dirty="0"/>
          </a:p>
        </p:txBody>
      </p:sp>
      <p:sp>
        <p:nvSpPr>
          <p:cNvPr id="8" name="Rectangle 5"/>
          <p:cNvSpPr>
            <a:spLocks noGrp="1" noChangeArrowheads="1"/>
          </p:cNvSpPr>
          <p:nvPr>
            <p:ph type="ftr" sz="quarter" idx="11"/>
          </p:nvPr>
        </p:nvSpPr>
        <p:spPr>
          <a:ln/>
        </p:spPr>
        <p:txBody>
          <a:bodyPr/>
          <a:lstStyle>
            <a:lvl1pPr>
              <a:defRPr/>
            </a:lvl1pPr>
          </a:lstStyle>
          <a:p>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fld id="{DCB6983A-390B-8E45-ADB7-47ECAA1486CE}" type="slidenum">
              <a:rPr lang="en-US" altLang="ja-JP"/>
              <a:pPr/>
              <a:t>‹#›</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Click to edit Master title style</a:t>
            </a:r>
            <a:endParaRPr lang="ja-JP" altLang="en-US"/>
          </a:p>
        </p:txBody>
      </p:sp>
      <p:sp>
        <p:nvSpPr>
          <p:cNvPr id="3" name="Rectangle 4"/>
          <p:cNvSpPr>
            <a:spLocks noGrp="1" noChangeArrowheads="1"/>
          </p:cNvSpPr>
          <p:nvPr>
            <p:ph type="dt" sz="half" idx="10"/>
          </p:nvPr>
        </p:nvSpPr>
        <p:spPr>
          <a:ln/>
        </p:spPr>
        <p:txBody>
          <a:bodyPr/>
          <a:lstStyle>
            <a:lvl1pPr>
              <a:defRPr/>
            </a:lvl1pPr>
          </a:lstStyle>
          <a:p>
            <a:endParaRPr lang="en-US" altLang="ja-JP" dirty="0"/>
          </a:p>
        </p:txBody>
      </p:sp>
      <p:sp>
        <p:nvSpPr>
          <p:cNvPr id="4" name="Rectangle 5"/>
          <p:cNvSpPr>
            <a:spLocks noGrp="1" noChangeArrowheads="1"/>
          </p:cNvSpPr>
          <p:nvPr>
            <p:ph type="ftr" sz="quarter" idx="11"/>
          </p:nvPr>
        </p:nvSpPr>
        <p:spPr>
          <a:ln/>
        </p:spPr>
        <p:txBody>
          <a:bodyPr/>
          <a:lstStyle>
            <a:lvl1pPr>
              <a:defRPr/>
            </a:lvl1pPr>
          </a:lstStyle>
          <a:p>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fld id="{4E4FA5B3-94D0-C34D-B86A-6C16BCB66601}" type="slidenum">
              <a:rPr lang="en-US" altLang="ja-JP"/>
              <a:pPr/>
              <a:t>‹#›</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ja-JP" dirty="0"/>
          </a:p>
        </p:txBody>
      </p:sp>
      <p:sp>
        <p:nvSpPr>
          <p:cNvPr id="3" name="Rectangle 5"/>
          <p:cNvSpPr>
            <a:spLocks noGrp="1" noChangeArrowheads="1"/>
          </p:cNvSpPr>
          <p:nvPr>
            <p:ph type="ftr" sz="quarter" idx="11"/>
          </p:nvPr>
        </p:nvSpPr>
        <p:spPr>
          <a:ln/>
        </p:spPr>
        <p:txBody>
          <a:bodyPr/>
          <a:lstStyle>
            <a:lvl1pPr>
              <a:defRPr/>
            </a:lvl1pPr>
          </a:lstStyle>
          <a:p>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fld id="{067453E7-B64C-D84E-9C10-8E88EF04B8E0}" type="slidenum">
              <a:rPr lang="en-US" altLang="ja-JP"/>
              <a:pPr/>
              <a:t>‹#›</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en-US" altLang="ja-JP"/>
              <a:t>Click to edit Master title style</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a:t>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ja-JP" dirty="0"/>
          </a:p>
        </p:txBody>
      </p:sp>
      <p:sp>
        <p:nvSpPr>
          <p:cNvPr id="6" name="Rectangle 5"/>
          <p:cNvSpPr>
            <a:spLocks noGrp="1" noChangeArrowheads="1"/>
          </p:cNvSpPr>
          <p:nvPr>
            <p:ph type="ftr" sz="quarter" idx="11"/>
          </p:nvPr>
        </p:nvSpPr>
        <p:spPr>
          <a:ln/>
        </p:spPr>
        <p:txBody>
          <a:bodyPr/>
          <a:lstStyle>
            <a:lvl1pPr>
              <a:defRPr/>
            </a:lvl1pPr>
          </a:lstStyle>
          <a:p>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fld id="{BFE93B53-0958-AB4C-A18A-7DDAD0D6F965}" type="slidenum">
              <a:rPr lang="en-US" altLang="ja-JP"/>
              <a:pPr/>
              <a:t>‹#›</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en-US" altLang="ja-JP"/>
              <a:t>Click to edit Master title style</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ja-JP" noProof="0"/>
              <a:t>Click icon to add picture</a:t>
            </a:r>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a:t>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ja-JP" dirty="0"/>
          </a:p>
        </p:txBody>
      </p:sp>
      <p:sp>
        <p:nvSpPr>
          <p:cNvPr id="6" name="Rectangle 5"/>
          <p:cNvSpPr>
            <a:spLocks noGrp="1" noChangeArrowheads="1"/>
          </p:cNvSpPr>
          <p:nvPr>
            <p:ph type="ftr" sz="quarter" idx="11"/>
          </p:nvPr>
        </p:nvSpPr>
        <p:spPr>
          <a:ln/>
        </p:spPr>
        <p:txBody>
          <a:bodyPr/>
          <a:lstStyle>
            <a:lvl1pPr>
              <a:defRPr/>
            </a:lvl1pPr>
          </a:lstStyle>
          <a:p>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fld id="{1A504A1D-B515-1F45-A47A-D49439C98E17}" type="slidenum">
              <a:rPr lang="en-US" altLang="ja-JP"/>
              <a:pPr/>
              <a:t>‹#›</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EFC">
            <a:alpha val="70000"/>
          </a:srgbClr>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defRPr sz="1400" b="0">
                <a:latin typeface="Tahoma" charset="0"/>
              </a:defRPr>
            </a:lvl1pPr>
          </a:lstStyle>
          <a:p>
            <a:endParaRPr lang="en-US" altLang="ja-JP" dirty="0"/>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b="0">
                <a:latin typeface="Tahoma" charset="0"/>
              </a:defRPr>
            </a:lvl1pPr>
          </a:lstStyle>
          <a:p>
            <a:endParaRPr lang="en-US" altLang="ja-JP" dirty="0"/>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b="0">
                <a:latin typeface="Tahoma" charset="0"/>
              </a:defRPr>
            </a:lvl1pPr>
          </a:lstStyle>
          <a:p>
            <a:fld id="{6BFBD83E-FE86-9742-A862-2519F6403D75}" type="slidenum">
              <a:rPr lang="en-US" altLang="ja-JP"/>
              <a:pPr/>
              <a:t>‹#›</a:t>
            </a:fld>
            <a:endParaRPr lang="en-US" altLang="ja-JP"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hf sldNum="0" hdr="0"/>
  <p:txStyles>
    <p:titleStyle>
      <a:lvl1pPr algn="ctr" rtl="0" eaLnBrk="1" fontAlgn="base" hangingPunct="1">
        <a:spcBef>
          <a:spcPct val="0"/>
        </a:spcBef>
        <a:spcAft>
          <a:spcPct val="0"/>
        </a:spcAft>
        <a:defRPr sz="4400">
          <a:solidFill>
            <a:schemeClr val="tx2"/>
          </a:solidFill>
          <a:latin typeface="+mj-lt"/>
          <a:ea typeface="+mj-ea"/>
          <a:cs typeface="ＭＳ Ｐゴシック" charset="-128"/>
        </a:defRPr>
      </a:lvl1pPr>
      <a:lvl2pPr algn="ctr" rtl="0" eaLnBrk="1" fontAlgn="base" hangingPunct="1">
        <a:spcBef>
          <a:spcPct val="0"/>
        </a:spcBef>
        <a:spcAft>
          <a:spcPct val="0"/>
        </a:spcAft>
        <a:defRPr sz="4400">
          <a:solidFill>
            <a:schemeClr val="tx2"/>
          </a:solidFill>
          <a:latin typeface="Tahoma" pitchFamily="80" charset="0"/>
          <a:ea typeface="ＭＳ Ｐゴシック" pitchFamily="80" charset="-128"/>
          <a:cs typeface="ＭＳ Ｐゴシック" charset="-128"/>
        </a:defRPr>
      </a:lvl2pPr>
      <a:lvl3pPr algn="ctr" rtl="0" eaLnBrk="1" fontAlgn="base" hangingPunct="1">
        <a:spcBef>
          <a:spcPct val="0"/>
        </a:spcBef>
        <a:spcAft>
          <a:spcPct val="0"/>
        </a:spcAft>
        <a:defRPr sz="4400">
          <a:solidFill>
            <a:schemeClr val="tx2"/>
          </a:solidFill>
          <a:latin typeface="Tahoma" pitchFamily="80" charset="0"/>
          <a:ea typeface="ＭＳ Ｐゴシック" pitchFamily="80" charset="-128"/>
          <a:cs typeface="ＭＳ Ｐゴシック" charset="-128"/>
        </a:defRPr>
      </a:lvl3pPr>
      <a:lvl4pPr algn="ctr" rtl="0" eaLnBrk="1" fontAlgn="base" hangingPunct="1">
        <a:spcBef>
          <a:spcPct val="0"/>
        </a:spcBef>
        <a:spcAft>
          <a:spcPct val="0"/>
        </a:spcAft>
        <a:defRPr sz="4400">
          <a:solidFill>
            <a:schemeClr val="tx2"/>
          </a:solidFill>
          <a:latin typeface="Tahoma" pitchFamily="80" charset="0"/>
          <a:ea typeface="ＭＳ Ｐゴシック" pitchFamily="80" charset="-128"/>
          <a:cs typeface="ＭＳ Ｐゴシック" charset="-128"/>
        </a:defRPr>
      </a:lvl4pPr>
      <a:lvl5pPr algn="ctr" rtl="0" eaLnBrk="1" fontAlgn="base" hangingPunct="1">
        <a:spcBef>
          <a:spcPct val="0"/>
        </a:spcBef>
        <a:spcAft>
          <a:spcPct val="0"/>
        </a:spcAft>
        <a:defRPr sz="4400">
          <a:solidFill>
            <a:schemeClr val="tx2"/>
          </a:solidFill>
          <a:latin typeface="Tahoma" pitchFamily="80" charset="0"/>
          <a:ea typeface="ＭＳ Ｐゴシック" pitchFamily="80" charset="-128"/>
          <a:cs typeface="ＭＳ Ｐゴシック" charset="-128"/>
        </a:defRPr>
      </a:lvl5pPr>
      <a:lvl6pPr marL="457200" algn="ctr" rtl="0" eaLnBrk="1" fontAlgn="base" hangingPunct="1">
        <a:spcBef>
          <a:spcPct val="0"/>
        </a:spcBef>
        <a:spcAft>
          <a:spcPct val="0"/>
        </a:spcAft>
        <a:defRPr sz="4400">
          <a:solidFill>
            <a:schemeClr val="tx2"/>
          </a:solidFill>
          <a:latin typeface="Tahoma" pitchFamily="80"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Tahoma" pitchFamily="80"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Tahoma" pitchFamily="80"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Tahoma" pitchFamily="80" charset="0"/>
          <a:ea typeface="ＭＳ Ｐゴシック" pitchFamily="80" charset="-128"/>
        </a:defRPr>
      </a:lvl9pPr>
    </p:titleStyle>
    <p:bodyStyle>
      <a:lvl1pPr marL="342900" indent="-342900" algn="l" rtl="0" eaLnBrk="1" fontAlgn="base" hangingPunct="1">
        <a:spcBef>
          <a:spcPct val="20000"/>
        </a:spcBef>
        <a:spcAft>
          <a:spcPct val="0"/>
        </a:spcAft>
        <a:buSzPct val="90000"/>
        <a:buFont typeface="Wingdings" charset="2"/>
        <a:buChar char="Ø"/>
        <a:defRPr sz="3200">
          <a:solidFill>
            <a:schemeClr val="tx1"/>
          </a:solidFill>
          <a:latin typeface="+mn-lt"/>
          <a:ea typeface="+mn-ea"/>
          <a:cs typeface="ＭＳ Ｐゴシック" charset="-128"/>
        </a:defRPr>
      </a:lvl1pPr>
      <a:lvl2pPr marL="742950" indent="-285750" algn="l" rtl="0" eaLnBrk="1" fontAlgn="base" hangingPunct="1">
        <a:spcBef>
          <a:spcPct val="20000"/>
        </a:spcBef>
        <a:spcAft>
          <a:spcPct val="0"/>
        </a:spcAft>
        <a:buSzPct val="90000"/>
        <a:buFont typeface="Wingdings" charset="2"/>
        <a:buChar char="Ø"/>
        <a:defRPr sz="2800">
          <a:solidFill>
            <a:schemeClr val="tx1"/>
          </a:solidFill>
          <a:latin typeface="+mn-lt"/>
          <a:ea typeface="+mn-ea"/>
        </a:defRPr>
      </a:lvl2pPr>
      <a:lvl3pPr marL="1143000" indent="-228600" algn="l" rtl="0" eaLnBrk="1" fontAlgn="base" hangingPunct="1">
        <a:spcBef>
          <a:spcPct val="20000"/>
        </a:spcBef>
        <a:spcAft>
          <a:spcPct val="0"/>
        </a:spcAft>
        <a:buSzPct val="90000"/>
        <a:buFont typeface="Wingdings" charset="2"/>
        <a:buChar char="Ø"/>
        <a:defRPr sz="2400">
          <a:solidFill>
            <a:schemeClr val="tx1"/>
          </a:solidFill>
          <a:latin typeface="+mn-lt"/>
          <a:ea typeface="+mn-ea"/>
        </a:defRPr>
      </a:lvl3pPr>
      <a:lvl4pPr marL="1600200" indent="-228600" algn="l" rtl="0" eaLnBrk="1" fontAlgn="base" hangingPunct="1">
        <a:spcBef>
          <a:spcPct val="20000"/>
        </a:spcBef>
        <a:spcAft>
          <a:spcPct val="0"/>
        </a:spcAft>
        <a:buSzPct val="90000"/>
        <a:buFont typeface="Wingdings" charset="2"/>
        <a:buChar char="Ø"/>
        <a:defRPr sz="2000">
          <a:solidFill>
            <a:schemeClr val="tx1"/>
          </a:solidFill>
          <a:latin typeface="+mn-lt"/>
          <a:ea typeface="+mn-ea"/>
        </a:defRPr>
      </a:lvl4pPr>
      <a:lvl5pPr marL="2057400" indent="-228600" algn="l" rtl="0" eaLnBrk="1" fontAlgn="base" hangingPunct="1">
        <a:spcBef>
          <a:spcPct val="20000"/>
        </a:spcBef>
        <a:spcAft>
          <a:spcPct val="0"/>
        </a:spcAft>
        <a:buSzPct val="90000"/>
        <a:buFont typeface="Wingdings" charset="2"/>
        <a:buChar char="Ø"/>
        <a:defRPr sz="2000">
          <a:solidFill>
            <a:schemeClr val="tx1"/>
          </a:solidFill>
          <a:latin typeface="+mn-lt"/>
          <a:ea typeface="+mn-ea"/>
        </a:defRPr>
      </a:lvl5pPr>
      <a:lvl6pPr marL="2514600" indent="-228600" algn="l" rtl="0" eaLnBrk="1" fontAlgn="base" hangingPunct="1">
        <a:spcBef>
          <a:spcPct val="20000"/>
        </a:spcBef>
        <a:spcAft>
          <a:spcPct val="0"/>
        </a:spcAft>
        <a:buSzPct val="90000"/>
        <a:buFont typeface="Wingdings" pitchFamily="80" charset="2"/>
        <a:buChar char="Ø"/>
        <a:defRPr sz="2000">
          <a:solidFill>
            <a:schemeClr val="tx1"/>
          </a:solidFill>
          <a:latin typeface="+mn-lt"/>
          <a:ea typeface="+mn-ea"/>
        </a:defRPr>
      </a:lvl6pPr>
      <a:lvl7pPr marL="2971800" indent="-228600" algn="l" rtl="0" eaLnBrk="1" fontAlgn="base" hangingPunct="1">
        <a:spcBef>
          <a:spcPct val="20000"/>
        </a:spcBef>
        <a:spcAft>
          <a:spcPct val="0"/>
        </a:spcAft>
        <a:buSzPct val="90000"/>
        <a:buFont typeface="Wingdings" pitchFamily="80" charset="2"/>
        <a:buChar char="Ø"/>
        <a:defRPr sz="2000">
          <a:solidFill>
            <a:schemeClr val="tx1"/>
          </a:solidFill>
          <a:latin typeface="+mn-lt"/>
          <a:ea typeface="+mn-ea"/>
        </a:defRPr>
      </a:lvl7pPr>
      <a:lvl8pPr marL="3429000" indent="-228600" algn="l" rtl="0" eaLnBrk="1" fontAlgn="base" hangingPunct="1">
        <a:spcBef>
          <a:spcPct val="20000"/>
        </a:spcBef>
        <a:spcAft>
          <a:spcPct val="0"/>
        </a:spcAft>
        <a:buSzPct val="90000"/>
        <a:buFont typeface="Wingdings" pitchFamily="80" charset="2"/>
        <a:buChar char="Ø"/>
        <a:defRPr sz="2000">
          <a:solidFill>
            <a:schemeClr val="tx1"/>
          </a:solidFill>
          <a:latin typeface="+mn-lt"/>
          <a:ea typeface="+mn-ea"/>
        </a:defRPr>
      </a:lvl8pPr>
      <a:lvl9pPr marL="3886200" indent="-228600" algn="l" rtl="0" eaLnBrk="1" fontAlgn="base" hangingPunct="1">
        <a:spcBef>
          <a:spcPct val="20000"/>
        </a:spcBef>
        <a:spcAft>
          <a:spcPct val="0"/>
        </a:spcAft>
        <a:buSzPct val="90000"/>
        <a:buFont typeface="Wingdings" pitchFamily="80" charset="2"/>
        <a:buChar char="Ø"/>
        <a:defRPr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softfamous.com/mathtyp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speechtexter.com/" TargetMode="External"/><Relationship Id="rId5" Type="http://schemas.openxmlformats.org/officeDocument/2006/relationships/hyperlink" Target="http://nvaccess.org.il/" TargetMode="External"/><Relationship Id="rId4" Type="http://schemas.openxmlformats.org/officeDocument/2006/relationships/hyperlink" Target="https://www.zoomtext.com/products/zoomtex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orcam.com/en/myeye2/"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7oZ5uUPxOLw&amp;feature=youtu.be" TargetMode="External"/><Relationship Id="rId2" Type="http://schemas.openxmlformats.org/officeDocument/2006/relationships/hyperlink" Target="https://youtu.be/7oZ5uUPxOLw"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ide ways view of Lord leverhulme- the benefactor of the Leverhulme Trus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4698" y="4849165"/>
            <a:ext cx="1792605" cy="1058228"/>
          </a:xfrm>
          <a:prstGeom prst="rect">
            <a:avLst/>
          </a:prstGeom>
          <a:noFill/>
          <a:ln>
            <a:noFill/>
          </a:ln>
        </p:spPr>
      </p:pic>
      <p:pic>
        <p:nvPicPr>
          <p:cNvPr id="8" name="Picture 7" descr="Globe showing connections between five partner countries of US, UK, Canada, Germany and Israel" title="Logo"/>
          <p:cNvPicPr/>
          <p:nvPr/>
        </p:nvPicPr>
        <p:blipFill>
          <a:blip r:embed="rId4" cstate="print">
            <a:extLst>
              <a:ext uri="{28A0092B-C50C-407E-A947-70E740481C1C}">
                <a14:useLocalDpi xmlns:a14="http://schemas.microsoft.com/office/drawing/2010/main" val="0"/>
              </a:ext>
            </a:extLst>
          </a:blip>
          <a:stretch>
            <a:fillRect/>
          </a:stretch>
        </p:blipFill>
        <p:spPr>
          <a:xfrm>
            <a:off x="246697" y="4916220"/>
            <a:ext cx="2414588" cy="919639"/>
          </a:xfrm>
          <a:prstGeom prst="rect">
            <a:avLst/>
          </a:prstGeom>
        </p:spPr>
      </p:pic>
      <p:sp>
        <p:nvSpPr>
          <p:cNvPr id="3" name="Subtitle 2"/>
          <p:cNvSpPr>
            <a:spLocks noGrp="1"/>
          </p:cNvSpPr>
          <p:nvPr>
            <p:ph type="subTitle" idx="1"/>
          </p:nvPr>
        </p:nvSpPr>
        <p:spPr>
          <a:xfrm>
            <a:off x="684285" y="3312458"/>
            <a:ext cx="7420232" cy="1241822"/>
          </a:xfrm>
        </p:spPr>
        <p:txBody>
          <a:bodyPr/>
          <a:lstStyle/>
          <a:p>
            <a:pPr algn="l"/>
            <a:r>
              <a:rPr lang="en-GB" sz="2800" dirty="0"/>
              <a:t>Sheryl Burgstahler, University of Washington</a:t>
            </a:r>
          </a:p>
          <a:p>
            <a:pPr algn="l"/>
            <a:r>
              <a:rPr lang="en-GB" sz="2800" dirty="0"/>
              <a:t>Dana Kaspi-Tsahor, </a:t>
            </a:r>
            <a:r>
              <a:rPr lang="en-US" sz="2800" dirty="0"/>
              <a:t>Open University of Israel</a:t>
            </a:r>
          </a:p>
          <a:p>
            <a:pPr algn="l"/>
            <a:br>
              <a:rPr lang="en-US" sz="2800" dirty="0"/>
            </a:br>
            <a:endParaRPr lang="en-GB" sz="2800" dirty="0"/>
          </a:p>
        </p:txBody>
      </p:sp>
      <p:sp>
        <p:nvSpPr>
          <p:cNvPr id="2" name="Title 1"/>
          <p:cNvSpPr>
            <a:spLocks noGrp="1"/>
          </p:cNvSpPr>
          <p:nvPr>
            <p:ph type="ctrTitle"/>
          </p:nvPr>
        </p:nvSpPr>
        <p:spPr>
          <a:xfrm>
            <a:off x="384464" y="525865"/>
            <a:ext cx="8512840" cy="2424654"/>
          </a:xfrm>
        </p:spPr>
        <p:txBody>
          <a:bodyPr>
            <a:noAutofit/>
          </a:bodyPr>
          <a:lstStyle/>
          <a:p>
            <a:r>
              <a:rPr lang="en-GB" sz="4000" dirty="0">
                <a:solidFill>
                  <a:srgbClr val="7030A0"/>
                </a:solidFill>
              </a:rPr>
              <a:t>Disabled students, ICT, post compulsory education &amp; employment: In search of new solutions</a:t>
            </a:r>
          </a:p>
        </p:txBody>
      </p:sp>
      <p:sp>
        <p:nvSpPr>
          <p:cNvPr id="4" name="TextBox 3">
            <a:extLst>
              <a:ext uri="{FF2B5EF4-FFF2-40B4-BE49-F238E27FC236}">
                <a16:creationId xmlns:a16="http://schemas.microsoft.com/office/drawing/2014/main" id="{D715568B-CD94-924E-A7AD-56016FC8A5EB}"/>
              </a:ext>
            </a:extLst>
          </p:cNvPr>
          <p:cNvSpPr txBox="1"/>
          <p:nvPr/>
        </p:nvSpPr>
        <p:spPr>
          <a:xfrm>
            <a:off x="3723861" y="5049078"/>
            <a:ext cx="2074607" cy="584775"/>
          </a:xfrm>
          <a:prstGeom prst="rect">
            <a:avLst/>
          </a:prstGeom>
          <a:noFill/>
        </p:spPr>
        <p:txBody>
          <a:bodyPr wrap="none" rtlCol="0">
            <a:spAutoFit/>
          </a:bodyPr>
          <a:lstStyle/>
          <a:p>
            <a:r>
              <a:rPr lang="en-US" sz="3200" b="0" dirty="0" err="1">
                <a:solidFill>
                  <a:srgbClr val="7030A0"/>
                </a:solidFill>
              </a:rPr>
              <a:t>ed-ict.com</a:t>
            </a:r>
            <a:endParaRPr lang="en-US" sz="3200" b="0" dirty="0"/>
          </a:p>
        </p:txBody>
      </p:sp>
    </p:spTree>
    <p:extLst>
      <p:ext uri="{BB962C8B-B14F-4D97-AF65-F5344CB8AC3E}">
        <p14:creationId xmlns:p14="http://schemas.microsoft.com/office/powerpoint/2010/main" val="2285140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416" y="2324100"/>
            <a:ext cx="8346802" cy="3403998"/>
          </a:xfrm>
        </p:spPr>
        <p:txBody>
          <a:bodyPr/>
          <a:lstStyle/>
          <a:p>
            <a:pPr>
              <a:buFont typeface="Arial" panose="020B0604020202020204" pitchFamily="34" charset="0"/>
              <a:buChar char="•"/>
            </a:pPr>
            <a:r>
              <a:rPr lang="en-GB" dirty="0"/>
              <a:t>Debate &amp; evaluate what we </a:t>
            </a:r>
            <a:br>
              <a:rPr lang="en-GB" dirty="0"/>
            </a:br>
            <a:r>
              <a:rPr lang="en-GB" dirty="0"/>
              <a:t>have learned so far</a:t>
            </a:r>
          </a:p>
          <a:p>
            <a:pPr>
              <a:buFont typeface="Arial" panose="020B0604020202020204" pitchFamily="34" charset="0"/>
              <a:buChar char="•"/>
            </a:pPr>
            <a:r>
              <a:rPr lang="en-GB" dirty="0"/>
              <a:t>Integrate what we have learnt </a:t>
            </a:r>
            <a:br>
              <a:rPr lang="en-GB" dirty="0"/>
            </a:br>
            <a:r>
              <a:rPr lang="en-GB" dirty="0"/>
              <a:t>with your own research &amp; </a:t>
            </a:r>
            <a:br>
              <a:rPr lang="en-GB" dirty="0"/>
            </a:br>
            <a:r>
              <a:rPr lang="en-GB" dirty="0"/>
              <a:t>practice experiences</a:t>
            </a:r>
          </a:p>
          <a:p>
            <a:pPr>
              <a:buFont typeface="Arial" panose="020B0604020202020204" pitchFamily="34" charset="0"/>
              <a:buChar char="•"/>
            </a:pPr>
            <a:r>
              <a:rPr lang="en-GB" dirty="0"/>
              <a:t>Identify, develop &amp; evaluate </a:t>
            </a:r>
            <a:br>
              <a:rPr lang="en-GB" dirty="0"/>
            </a:br>
            <a:r>
              <a:rPr lang="en-GB" dirty="0"/>
              <a:t>new opportunities for research </a:t>
            </a:r>
            <a:br>
              <a:rPr lang="en-GB" dirty="0"/>
            </a:br>
            <a:r>
              <a:rPr lang="en-GB" dirty="0"/>
              <a:t>&amp; practice in the field</a:t>
            </a:r>
          </a:p>
        </p:txBody>
      </p:sp>
      <p:pic>
        <p:nvPicPr>
          <p:cNvPr id="1026" name="Picture 2" descr="The reception building at the  Open university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807422" y="1613694"/>
            <a:ext cx="2934796" cy="43934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5416" y="370703"/>
            <a:ext cx="8499202" cy="1754563"/>
          </a:xfrm>
        </p:spPr>
        <p:txBody>
          <a:bodyPr>
            <a:normAutofit/>
          </a:bodyPr>
          <a:lstStyle/>
          <a:p>
            <a:pPr algn="l"/>
            <a:r>
              <a:rPr lang="en-GB" dirty="0">
                <a:solidFill>
                  <a:srgbClr val="7030A0"/>
                </a:solidFill>
              </a:rPr>
              <a:t>Theme 5: New solutions &amp; opportunities, UK</a:t>
            </a:r>
          </a:p>
        </p:txBody>
      </p:sp>
    </p:spTree>
    <p:extLst>
      <p:ext uri="{BB962C8B-B14F-4D97-AF65-F5344CB8AC3E}">
        <p14:creationId xmlns:p14="http://schemas.microsoft.com/office/powerpoint/2010/main" val="3087603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3600" dirty="0">
                <a:solidFill>
                  <a:srgbClr val="7030A0"/>
                </a:solidFill>
              </a:rPr>
              <a:t>The Ed-ICT way: A critical approach</a:t>
            </a:r>
          </a:p>
        </p:txBody>
      </p:sp>
      <p:sp>
        <p:nvSpPr>
          <p:cNvPr id="3" name="Content Placeholder 2"/>
          <p:cNvSpPr>
            <a:spLocks noGrp="1"/>
          </p:cNvSpPr>
          <p:nvPr>
            <p:ph idx="1"/>
          </p:nvPr>
        </p:nvSpPr>
        <p:spPr/>
        <p:txBody>
          <a:bodyPr/>
          <a:lstStyle/>
          <a:p>
            <a:pPr marL="0" indent="0">
              <a:buNone/>
            </a:pPr>
            <a:r>
              <a:rPr lang="en-GB" sz="2800" dirty="0"/>
              <a:t>We need to question those things that are ‘taken-for granted’ </a:t>
            </a:r>
            <a:br>
              <a:rPr lang="en-GB" sz="2800" dirty="0"/>
            </a:br>
            <a:r>
              <a:rPr lang="en-GB" sz="2800" dirty="0"/>
              <a:t>as truth or fact in </a:t>
            </a:r>
          </a:p>
          <a:p>
            <a:pPr marL="0" indent="0">
              <a:buNone/>
            </a:pPr>
            <a:r>
              <a:rPr lang="en-GB" sz="2800" dirty="0"/>
              <a:t>the field in order </a:t>
            </a:r>
          </a:p>
          <a:p>
            <a:pPr marL="0" indent="0">
              <a:buNone/>
            </a:pPr>
            <a:r>
              <a:rPr lang="en-GB" sz="2800" dirty="0"/>
              <a:t>to give voice to </a:t>
            </a:r>
          </a:p>
          <a:p>
            <a:pPr marL="0" indent="0">
              <a:buNone/>
            </a:pPr>
            <a:r>
              <a:rPr lang="en-GB" sz="2800" dirty="0"/>
              <a:t>new possibilities </a:t>
            </a:r>
          </a:p>
          <a:p>
            <a:pPr marL="0" indent="0">
              <a:buNone/>
            </a:pPr>
            <a:r>
              <a:rPr lang="en-GB" sz="2800" dirty="0"/>
              <a:t>&amp; future directions </a:t>
            </a:r>
          </a:p>
          <a:p>
            <a:pPr marL="0" indent="0">
              <a:buNone/>
            </a:pPr>
            <a:r>
              <a:rPr lang="en-GB" sz="2800" dirty="0"/>
              <a:t>in both our research </a:t>
            </a:r>
          </a:p>
          <a:p>
            <a:pPr marL="0" indent="0">
              <a:buNone/>
            </a:pPr>
            <a:r>
              <a:rPr lang="en-GB" sz="2800" dirty="0"/>
              <a:t>&amp; our practice.</a:t>
            </a:r>
          </a:p>
          <a:p>
            <a:endParaRPr lang="en-GB" sz="2700" dirty="0"/>
          </a:p>
          <a:p>
            <a:endParaRPr lang="en-GB" dirty="0"/>
          </a:p>
        </p:txBody>
      </p:sp>
      <p:pic>
        <p:nvPicPr>
          <p:cNvPr id="4" name="Content Placeholder 6" descr="Representative from each of the five countries, from right to left, Sheryl Burgstahler, Catherine Fichten, Bjorn Fisseler, Dana Kapsi-Tsahor, Chetz Colwell">
            <a:extLst>
              <a:ext uri="{FF2B5EF4-FFF2-40B4-BE49-F238E27FC236}">
                <a16:creationId xmlns:a16="http://schemas.microsoft.com/office/drawing/2014/main" id="{3F06471D-EF27-F94D-B7E5-5C3E006EA239}"/>
              </a:ext>
            </a:extLst>
          </p:cNvPr>
          <p:cNvPicPr>
            <a:picLocks noChangeAspect="1"/>
          </p:cNvPicPr>
          <p:nvPr/>
        </p:nvPicPr>
        <p:blipFill rotWithShape="1">
          <a:blip r:embed="rId3"/>
          <a:srcRect l="4738" r="6046"/>
          <a:stretch/>
        </p:blipFill>
        <p:spPr>
          <a:xfrm>
            <a:off x="4141757" y="2921000"/>
            <a:ext cx="4565973" cy="3403600"/>
          </a:xfrm>
          <a:prstGeom prst="rect">
            <a:avLst/>
          </a:prstGeom>
        </p:spPr>
      </p:pic>
    </p:spTree>
    <p:extLst>
      <p:ext uri="{BB962C8B-B14F-4D97-AF65-F5344CB8AC3E}">
        <p14:creationId xmlns:p14="http://schemas.microsoft.com/office/powerpoint/2010/main" val="1605228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Placeholder 1"/>
          <p:cNvSpPr>
            <a:spLocks noGrp="1"/>
          </p:cNvSpPr>
          <p:nvPr>
            <p:ph type="body" sz="quarter" idx="10"/>
          </p:nvPr>
        </p:nvSpPr>
        <p:spPr bwMode="auto">
          <a:xfrm>
            <a:off x="671513" y="609600"/>
            <a:ext cx="7558087" cy="800100"/>
          </a:xfrm>
          <a:no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r>
              <a:rPr lang="en-US" sz="4400" dirty="0">
                <a:solidFill>
                  <a:srgbClr val="7030A0"/>
                </a:solidFill>
                <a:latin typeface="+mj-lt"/>
                <a:ea typeface="Encode Sans Normal Black"/>
                <a:cs typeface="Source Sans Pro"/>
              </a:rPr>
              <a:t>Effective models for</a:t>
            </a:r>
          </a:p>
        </p:txBody>
      </p:sp>
      <p:sp>
        <p:nvSpPr>
          <p:cNvPr id="3" name="Text Placeholder 2"/>
          <p:cNvSpPr>
            <a:spLocks noGrp="1"/>
          </p:cNvSpPr>
          <p:nvPr>
            <p:ph type="body" sz="quarter" idx="11"/>
          </p:nvPr>
        </p:nvSpPr>
        <p:spPr>
          <a:xfrm>
            <a:off x="671513" y="1730375"/>
            <a:ext cx="7951787" cy="4033932"/>
          </a:xfrm>
        </p:spPr>
        <p:txBody>
          <a:bodyPr/>
          <a:lstStyle/>
          <a:p>
            <a:pPr marL="0" indent="0" eaLnBrk="1" fontAlgn="auto" hangingPunct="1">
              <a:spcAft>
                <a:spcPts val="0"/>
              </a:spcAft>
              <a:buFont typeface="Lucida Grande"/>
              <a:buNone/>
              <a:defRPr/>
            </a:pPr>
            <a:r>
              <a:rPr lang="en-US" sz="4200" dirty="0">
                <a:solidFill>
                  <a:schemeClr val="accent4">
                    <a:lumMod val="10000"/>
                  </a:schemeClr>
                </a:solidFill>
                <a:latin typeface="+mn-lt"/>
                <a:cs typeface="Source Sans Pro"/>
              </a:rPr>
              <a:t>the procurement, development, &amp; use of accessible ICT in post-compulsory education:</a:t>
            </a:r>
          </a:p>
          <a:p>
            <a:pPr marL="0" indent="0" eaLnBrk="1" fontAlgn="auto" hangingPunct="1">
              <a:spcAft>
                <a:spcPts val="0"/>
              </a:spcAft>
              <a:buFont typeface="Lucida Grande"/>
              <a:buNone/>
              <a:defRPr/>
            </a:pPr>
            <a:endParaRPr lang="en-US" sz="4000" dirty="0">
              <a:solidFill>
                <a:schemeClr val="accent4">
                  <a:lumMod val="10000"/>
                </a:schemeClr>
              </a:solidFill>
              <a:latin typeface="+mn-lt"/>
              <a:cs typeface="Source Sans Pro"/>
            </a:endParaRPr>
          </a:p>
          <a:p>
            <a:pPr marL="0" indent="0" eaLnBrk="1" fontAlgn="auto" hangingPunct="1">
              <a:spcAft>
                <a:spcPts val="0"/>
              </a:spcAft>
              <a:buFont typeface="Lucida Grande"/>
              <a:buNone/>
              <a:defRPr/>
            </a:pPr>
            <a:r>
              <a:rPr lang="en-US" sz="4000" dirty="0">
                <a:solidFill>
                  <a:schemeClr val="accent4">
                    <a:lumMod val="10000"/>
                  </a:schemeClr>
                </a:solidFill>
                <a:latin typeface="+mn-lt"/>
                <a:cs typeface="Source Sans Pro"/>
              </a:rPr>
              <a:t>Personal Perspectives</a:t>
            </a:r>
          </a:p>
          <a:p>
            <a:pPr marL="0" indent="0" eaLnBrk="1" fontAlgn="auto" hangingPunct="1">
              <a:spcAft>
                <a:spcPts val="0"/>
              </a:spcAft>
              <a:buFont typeface="Lucida Grande"/>
              <a:buNone/>
              <a:defRPr/>
            </a:pPr>
            <a:r>
              <a:rPr lang="en-US" sz="4000" dirty="0">
                <a:solidFill>
                  <a:srgbClr val="7030A0"/>
                </a:solidFill>
                <a:latin typeface="+mn-lt"/>
                <a:cs typeface="Source Sans Pro"/>
              </a:rPr>
              <a:t>Sheryl </a:t>
            </a:r>
            <a:r>
              <a:rPr lang="en-US" sz="4000" dirty="0" err="1">
                <a:solidFill>
                  <a:srgbClr val="7030A0"/>
                </a:solidFill>
                <a:latin typeface="+mn-lt"/>
                <a:cs typeface="Source Sans Pro"/>
              </a:rPr>
              <a:t>Burgstahler</a:t>
            </a:r>
            <a:r>
              <a:rPr lang="en-US" sz="4000" dirty="0">
                <a:solidFill>
                  <a:srgbClr val="7030A0"/>
                </a:solidFill>
                <a:latin typeface="+mn-lt"/>
                <a:cs typeface="Source Sans Pro"/>
              </a:rPr>
              <a:t>, UW</a:t>
            </a:r>
          </a:p>
          <a:p>
            <a:pPr marL="0" indent="0" eaLnBrk="1" fontAlgn="auto" hangingPunct="1">
              <a:spcAft>
                <a:spcPts val="0"/>
              </a:spcAft>
              <a:buFont typeface="Lucida Grande"/>
              <a:buNone/>
              <a:defRPr/>
            </a:pPr>
            <a:endParaRPr lang="en-US" dirty="0">
              <a:solidFill>
                <a:schemeClr val="accent4">
                  <a:lumMod val="10000"/>
                </a:schemeClr>
              </a:solidFill>
              <a:latin typeface="+mn-lt"/>
              <a:cs typeface="Source Sans Pro"/>
            </a:endParaRPr>
          </a:p>
          <a:p>
            <a:pPr marL="0" indent="0" eaLnBrk="1" fontAlgn="auto" hangingPunct="1">
              <a:spcAft>
                <a:spcPts val="0"/>
              </a:spcAft>
              <a:buFont typeface="Lucida Grande"/>
              <a:buNone/>
              <a:defRPr/>
            </a:pPr>
            <a:endParaRPr lang="en-US" dirty="0">
              <a:solidFill>
                <a:schemeClr val="accent4">
                  <a:lumMod val="10000"/>
                </a:schemeClr>
              </a:solidFill>
              <a:latin typeface="+mn-lt"/>
              <a:cs typeface="Source Sans Pro"/>
            </a:endParaRPr>
          </a:p>
          <a:p>
            <a:pPr marL="0" indent="0" eaLnBrk="1" fontAlgn="auto" hangingPunct="1">
              <a:spcAft>
                <a:spcPts val="0"/>
              </a:spcAft>
              <a:buFont typeface="Lucida Grande"/>
              <a:buNone/>
              <a:defRPr/>
            </a:pPr>
            <a:endParaRPr lang="en-US" dirty="0">
              <a:solidFill>
                <a:schemeClr val="accent4">
                  <a:lumMod val="10000"/>
                </a:schemeClr>
              </a:solidFill>
              <a:latin typeface="+mn-lt"/>
              <a:cs typeface="Source Sans Pro"/>
            </a:endParaRPr>
          </a:p>
          <a:p>
            <a:pPr marL="0" indent="0" eaLnBrk="1" fontAlgn="auto" hangingPunct="1">
              <a:spcAft>
                <a:spcPts val="0"/>
              </a:spcAft>
              <a:buFont typeface="Lucida Grande"/>
              <a:buNone/>
              <a:defRPr/>
            </a:pPr>
            <a:endParaRPr lang="en-US" dirty="0">
              <a:solidFill>
                <a:schemeClr val="accent4">
                  <a:lumMod val="10000"/>
                </a:schemeClr>
              </a:solidFill>
              <a:latin typeface="+mn-lt"/>
              <a:cs typeface="Source Sans Pro"/>
            </a:endParaRPr>
          </a:p>
          <a:p>
            <a:pPr marL="0" indent="0" eaLnBrk="1" fontAlgn="auto" hangingPunct="1">
              <a:spcAft>
                <a:spcPts val="0"/>
              </a:spcAft>
              <a:buFont typeface="Lucida Grande"/>
              <a:buNone/>
              <a:defRPr/>
            </a:pPr>
            <a:endParaRPr lang="en-US" dirty="0">
              <a:solidFill>
                <a:schemeClr val="accent4">
                  <a:lumMod val="10000"/>
                </a:schemeClr>
              </a:solidFill>
              <a:latin typeface="+mn-lt"/>
              <a:cs typeface="Source Sans Pro"/>
            </a:endParaRPr>
          </a:p>
          <a:p>
            <a:pPr marL="0" indent="0" eaLnBrk="1" fontAlgn="auto" hangingPunct="1">
              <a:spcAft>
                <a:spcPts val="0"/>
              </a:spcAft>
              <a:buFont typeface="Lucida Grande"/>
              <a:buNone/>
              <a:defRPr/>
            </a:pPr>
            <a:endParaRPr lang="en-US" dirty="0">
              <a:solidFill>
                <a:schemeClr val="accent4">
                  <a:lumMod val="10000"/>
                </a:schemeClr>
              </a:solidFill>
              <a:latin typeface="+mn-lt"/>
              <a:cs typeface="Source Sans Pro"/>
            </a:endParaRPr>
          </a:p>
          <a:p>
            <a:pPr marL="0" indent="0" eaLnBrk="1" fontAlgn="auto" hangingPunct="1">
              <a:spcAft>
                <a:spcPts val="0"/>
              </a:spcAft>
              <a:buFont typeface="Lucida Grande"/>
              <a:buNone/>
              <a:defRPr/>
            </a:pPr>
            <a:r>
              <a:rPr lang="en-US" dirty="0">
                <a:solidFill>
                  <a:schemeClr val="accent4">
                    <a:lumMod val="10000"/>
                  </a:schemeClr>
                </a:solidFill>
                <a:latin typeface="+mn-lt"/>
                <a:cs typeface="Source Sans Pro"/>
              </a:rPr>
              <a:t>Sheryl </a:t>
            </a:r>
            <a:r>
              <a:rPr lang="en-US" dirty="0" err="1">
                <a:solidFill>
                  <a:schemeClr val="accent4">
                    <a:lumMod val="10000"/>
                  </a:schemeClr>
                </a:solidFill>
                <a:latin typeface="+mn-lt"/>
                <a:cs typeface="Source Sans Pro"/>
              </a:rPr>
              <a:t>Burgstahler</a:t>
            </a:r>
            <a:r>
              <a:rPr lang="en-US" dirty="0">
                <a:solidFill>
                  <a:schemeClr val="accent4">
                    <a:lumMod val="10000"/>
                  </a:schemeClr>
                </a:solidFill>
                <a:latin typeface="+mn-lt"/>
                <a:cs typeface="Source Sans Pro"/>
              </a:rPr>
              <a:t>, University of Washington</a:t>
            </a:r>
          </a:p>
        </p:txBody>
      </p:sp>
    </p:spTree>
    <p:extLst>
      <p:ext uri="{BB962C8B-B14F-4D97-AF65-F5344CB8AC3E}">
        <p14:creationId xmlns:p14="http://schemas.microsoft.com/office/powerpoint/2010/main" val="2685250190"/>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Placeholder 1"/>
          <p:cNvSpPr>
            <a:spLocks noGrp="1"/>
          </p:cNvSpPr>
          <p:nvPr>
            <p:ph type="body" sz="quarter" idx="10"/>
          </p:nvPr>
        </p:nvSpPr>
        <p:spPr bwMode="auto">
          <a:xfrm>
            <a:off x="457200" y="749300"/>
            <a:ext cx="8251371" cy="800100"/>
          </a:xfrm>
          <a:noFill/>
          <a:ln>
            <a:miter lim="800000"/>
            <a:headEnd/>
            <a:tailEnd/>
          </a:ln>
        </p:spPr>
        <p:txBody>
          <a:bodyPr vert="horz" wrap="square" lIns="91440" tIns="45720" rIns="91440" bIns="45720" numCol="1" anchor="t" anchorCtr="0" compatLnSpc="1">
            <a:prstTxWarp prst="textNoShape">
              <a:avLst/>
            </a:prstTxWarp>
            <a:normAutofit fontScale="92500"/>
          </a:bodyPr>
          <a:lstStyle/>
          <a:p>
            <a:pPr eaLnBrk="1" hangingPunct="1"/>
            <a:r>
              <a:rPr lang="en-US" sz="4000" dirty="0">
                <a:solidFill>
                  <a:srgbClr val="7030A0"/>
                </a:solidFill>
                <a:latin typeface="+mj-lt"/>
                <a:ea typeface="Encode Sans Normal Black"/>
                <a:cs typeface="Source Sans Pro"/>
              </a:rPr>
              <a:t>Views of disability     service provision</a:t>
            </a:r>
          </a:p>
        </p:txBody>
      </p:sp>
      <p:sp>
        <p:nvSpPr>
          <p:cNvPr id="3" name="Text Placeholder 2"/>
          <p:cNvSpPr>
            <a:spLocks noGrp="1"/>
          </p:cNvSpPr>
          <p:nvPr>
            <p:ph type="body" sz="quarter" idx="11"/>
          </p:nvPr>
        </p:nvSpPr>
        <p:spPr>
          <a:xfrm>
            <a:off x="658813" y="1730375"/>
            <a:ext cx="7570787" cy="4033932"/>
          </a:xfrm>
        </p:spPr>
        <p:txBody>
          <a:bodyPr/>
          <a:lstStyle/>
          <a:p>
            <a:pPr fontAlgn="auto">
              <a:spcAft>
                <a:spcPts val="0"/>
              </a:spcAft>
              <a:buFont typeface="Arial" panose="020B0604020202020204" pitchFamily="34" charset="0"/>
              <a:buChar char="•"/>
              <a:defRPr/>
            </a:pPr>
            <a:r>
              <a:rPr lang="en-US" sz="3600" dirty="0">
                <a:solidFill>
                  <a:schemeClr val="tx1"/>
                </a:solidFill>
              </a:rPr>
              <a:t>“Medical” or “deficit” views lead to accommodation-only approach</a:t>
            </a:r>
            <a:br>
              <a:rPr lang="en-US" sz="3600" dirty="0">
                <a:solidFill>
                  <a:schemeClr val="tx1"/>
                </a:solidFill>
              </a:rPr>
            </a:br>
            <a:endParaRPr lang="en-US" sz="3600" dirty="0">
              <a:solidFill>
                <a:schemeClr val="tx1"/>
              </a:solidFill>
            </a:endParaRPr>
          </a:p>
          <a:p>
            <a:pPr fontAlgn="auto">
              <a:spcAft>
                <a:spcPts val="0"/>
              </a:spcAft>
              <a:buFont typeface="Arial" panose="020B0604020202020204" pitchFamily="34" charset="0"/>
              <a:buChar char="•"/>
              <a:defRPr/>
            </a:pPr>
            <a:r>
              <a:rPr lang="en-US" sz="3600" dirty="0">
                <a:solidFill>
                  <a:schemeClr val="tx1"/>
                </a:solidFill>
              </a:rPr>
              <a:t>“Social” or “social justice views lead to universal design (UD) with accommodations approach</a:t>
            </a:r>
          </a:p>
          <a:p>
            <a:pPr marL="0" indent="0" fontAlgn="auto">
              <a:spcAft>
                <a:spcPts val="0"/>
              </a:spcAft>
              <a:buNone/>
              <a:defRPr/>
            </a:pPr>
            <a:endParaRPr lang="en-US" sz="3200" dirty="0">
              <a:solidFill>
                <a:schemeClr val="tx1"/>
              </a:solidFill>
              <a:latin typeface="+mn-lt"/>
              <a:cs typeface="Source Sans Pro"/>
            </a:endParaRPr>
          </a:p>
        </p:txBody>
      </p:sp>
      <p:sp>
        <p:nvSpPr>
          <p:cNvPr id="2" name="Right Arrow 1" title="Arrow to right">
            <a:extLst>
              <a:ext uri="{FF2B5EF4-FFF2-40B4-BE49-F238E27FC236}">
                <a16:creationId xmlns:a16="http://schemas.microsoft.com/office/drawing/2014/main" id="{9947AFFF-0649-8045-A1CC-55FF8BDC9ADF}"/>
              </a:ext>
            </a:extLst>
          </p:cNvPr>
          <p:cNvSpPr/>
          <p:nvPr/>
        </p:nvSpPr>
        <p:spPr bwMode="auto">
          <a:xfrm>
            <a:off x="4354284" y="814613"/>
            <a:ext cx="500743" cy="41728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80" charset="-128"/>
            </a:endParaRPr>
          </a:p>
        </p:txBody>
      </p:sp>
    </p:spTree>
    <p:extLst>
      <p:ext uri="{BB962C8B-B14F-4D97-AF65-F5344CB8AC3E}">
        <p14:creationId xmlns:p14="http://schemas.microsoft.com/office/powerpoint/2010/main" val="2837787431"/>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Placeholder 1"/>
          <p:cNvSpPr>
            <a:spLocks noGrp="1"/>
          </p:cNvSpPr>
          <p:nvPr>
            <p:ph type="body" sz="quarter" idx="10"/>
          </p:nvPr>
        </p:nvSpPr>
        <p:spPr bwMode="auto">
          <a:xfrm>
            <a:off x="658813" y="749300"/>
            <a:ext cx="7888287" cy="800100"/>
          </a:xfrm>
          <a:no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r>
              <a:rPr lang="en-US" sz="4400" dirty="0">
                <a:solidFill>
                  <a:srgbClr val="7030A0"/>
                </a:solidFill>
                <a:latin typeface="+mj-lt"/>
                <a:ea typeface="Encode Sans Normal Black"/>
                <a:cs typeface="Source Sans Pro"/>
              </a:rPr>
              <a:t>UDHE =</a:t>
            </a:r>
            <a:r>
              <a:rPr lang="en-US" sz="4400" dirty="0">
                <a:solidFill>
                  <a:srgbClr val="002060"/>
                </a:solidFill>
                <a:latin typeface="+mj-lt"/>
                <a:ea typeface="Encode Sans Normal Black"/>
                <a:cs typeface="Source Sans Pro"/>
              </a:rPr>
              <a:t> </a:t>
            </a:r>
          </a:p>
        </p:txBody>
      </p:sp>
      <p:sp>
        <p:nvSpPr>
          <p:cNvPr id="3" name="Text Placeholder 2"/>
          <p:cNvSpPr>
            <a:spLocks noGrp="1"/>
          </p:cNvSpPr>
          <p:nvPr>
            <p:ph type="body" sz="quarter" idx="11"/>
          </p:nvPr>
        </p:nvSpPr>
        <p:spPr>
          <a:xfrm>
            <a:off x="658813" y="1730375"/>
            <a:ext cx="7786687" cy="4033932"/>
          </a:xfrm>
        </p:spPr>
        <p:txBody>
          <a:bodyPr/>
          <a:lstStyle/>
          <a:p>
            <a:pPr marL="0" indent="0" fontAlgn="auto">
              <a:spcBef>
                <a:spcPts val="0"/>
              </a:spcBef>
              <a:spcAft>
                <a:spcPts val="0"/>
              </a:spcAft>
              <a:buNone/>
              <a:defRPr/>
            </a:pPr>
            <a:r>
              <a:rPr lang="en-US" sz="3200" dirty="0">
                <a:solidFill>
                  <a:schemeClr val="tx1"/>
                </a:solidFill>
                <a:latin typeface="Arial" panose="020B0604020202020204" pitchFamily="34" charset="0"/>
                <a:cs typeface="Arial" panose="020B0604020202020204" pitchFamily="34" charset="0"/>
              </a:rPr>
              <a:t>“The design of products &amp; environments</a:t>
            </a:r>
            <a:r>
              <a:rPr lang="en-US" sz="3200" i="1" dirty="0">
                <a:solidFill>
                  <a:schemeClr val="tx1"/>
                </a:solidFill>
                <a:latin typeface="Arial" panose="020B0604020202020204" pitchFamily="34" charset="0"/>
                <a:cs typeface="Arial" panose="020B0604020202020204" pitchFamily="34" charset="0"/>
              </a:rPr>
              <a:t> in higher education</a:t>
            </a:r>
            <a:r>
              <a:rPr lang="en-US" sz="3200" dirty="0">
                <a:solidFill>
                  <a:schemeClr val="tx1"/>
                </a:solidFill>
                <a:latin typeface="Arial" panose="020B0604020202020204" pitchFamily="34" charset="0"/>
                <a:cs typeface="Arial" panose="020B0604020202020204" pitchFamily="34" charset="0"/>
              </a:rPr>
              <a:t> to be usable by all people, to the greatest extent possible, without the need for adaptation or specialized design.” </a:t>
            </a:r>
          </a:p>
        </p:txBody>
      </p:sp>
      <p:graphicFrame>
        <p:nvGraphicFramePr>
          <p:cNvPr id="4" name="Diagram 3">
            <a:extLst>
              <a:ext uri="{FF2B5EF4-FFF2-40B4-BE49-F238E27FC236}">
                <a16:creationId xmlns:a16="http://schemas.microsoft.com/office/drawing/2014/main" id="{25753C32-2D1C-1342-8188-7C63F59CB76C}"/>
              </a:ext>
            </a:extLst>
          </p:cNvPr>
          <p:cNvGraphicFramePr/>
          <p:nvPr>
            <p:extLst>
              <p:ext uri="{D42A27DB-BD31-4B8C-83A1-F6EECF244321}">
                <p14:modId xmlns:p14="http://schemas.microsoft.com/office/powerpoint/2010/main" val="4107727112"/>
              </p:ext>
            </p:extLst>
          </p:nvPr>
        </p:nvGraphicFramePr>
        <p:xfrm>
          <a:off x="2068286" y="4692879"/>
          <a:ext cx="1625600" cy="1506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A53414A5-8CF5-E941-9833-00F40D7610EE}"/>
              </a:ext>
            </a:extLst>
          </p:cNvPr>
          <p:cNvGraphicFramePr/>
          <p:nvPr>
            <p:extLst>
              <p:ext uri="{D42A27DB-BD31-4B8C-83A1-F6EECF244321}">
                <p14:modId xmlns:p14="http://schemas.microsoft.com/office/powerpoint/2010/main" val="1177046759"/>
              </p:ext>
            </p:extLst>
          </p:nvPr>
        </p:nvGraphicFramePr>
        <p:xfrm>
          <a:off x="4116387" y="4692879"/>
          <a:ext cx="1625600" cy="15068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7454617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Placeholder 1"/>
          <p:cNvSpPr>
            <a:spLocks noGrp="1"/>
          </p:cNvSpPr>
          <p:nvPr>
            <p:ph type="body" sz="quarter" idx="10"/>
          </p:nvPr>
        </p:nvSpPr>
        <p:spPr bwMode="auto">
          <a:xfrm>
            <a:off x="658813" y="749300"/>
            <a:ext cx="7888287" cy="800100"/>
          </a:xfrm>
          <a:no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r>
              <a:rPr lang="en-US" sz="4000" dirty="0">
                <a:solidFill>
                  <a:srgbClr val="7030A0"/>
                </a:solidFill>
                <a:latin typeface="+mj-lt"/>
                <a:ea typeface="Encode Sans Normal Black"/>
                <a:cs typeface="Source Sans Pro"/>
              </a:rPr>
              <a:t>UDHE Framework</a:t>
            </a:r>
          </a:p>
        </p:txBody>
      </p:sp>
      <p:pic>
        <p:nvPicPr>
          <p:cNvPr id="5" name="Picture 4" descr="&#10;" title="UDHE Framework: Scope, definition, principles, guidelines, practices process">
            <a:extLst>
              <a:ext uri="{FF2B5EF4-FFF2-40B4-BE49-F238E27FC236}">
                <a16:creationId xmlns:a16="http://schemas.microsoft.com/office/drawing/2014/main" id="{B0DEFE99-3560-3640-BB20-7D689F1EE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696" y="258801"/>
            <a:ext cx="4299778" cy="2987981"/>
          </a:xfrm>
          <a:prstGeom prst="rect">
            <a:avLst/>
          </a:prstGeom>
        </p:spPr>
      </p:pic>
      <p:sp>
        <p:nvSpPr>
          <p:cNvPr id="2" name="TextBox 1">
            <a:extLst>
              <a:ext uri="{FF2B5EF4-FFF2-40B4-BE49-F238E27FC236}">
                <a16:creationId xmlns:a16="http://schemas.microsoft.com/office/drawing/2014/main" id="{8EA0A8DB-44B1-AA4D-BAA1-AFE119226AFC}"/>
              </a:ext>
            </a:extLst>
          </p:cNvPr>
          <p:cNvSpPr txBox="1"/>
          <p:nvPr/>
        </p:nvSpPr>
        <p:spPr>
          <a:xfrm>
            <a:off x="914400" y="1908313"/>
            <a:ext cx="7058727" cy="3108543"/>
          </a:xfrm>
          <a:prstGeom prst="rect">
            <a:avLst/>
          </a:prstGeom>
          <a:noFill/>
        </p:spPr>
        <p:txBody>
          <a:bodyPr wrap="none" rtlCol="0">
            <a:spAutoFit/>
          </a:bodyPr>
          <a:lstStyle/>
          <a:p>
            <a:r>
              <a:rPr lang="en-US" sz="3600" b="0" dirty="0"/>
              <a:t>Principles:</a:t>
            </a:r>
          </a:p>
          <a:p>
            <a:endParaRPr lang="en-US" sz="3200" b="0" dirty="0"/>
          </a:p>
          <a:p>
            <a:endParaRPr lang="en-US" sz="3200" b="0" dirty="0"/>
          </a:p>
          <a:p>
            <a:r>
              <a:rPr lang="en-US" sz="3200" b="0" dirty="0"/>
              <a:t>Universal Design</a:t>
            </a:r>
          </a:p>
          <a:p>
            <a:r>
              <a:rPr lang="en-US" sz="3200" b="0" dirty="0"/>
              <a:t>Universal Design for Learning</a:t>
            </a:r>
          </a:p>
          <a:p>
            <a:r>
              <a:rPr lang="en-US" sz="3200" b="0" dirty="0"/>
              <a:t>Web Content Accessibility Guidelines </a:t>
            </a:r>
          </a:p>
        </p:txBody>
      </p:sp>
    </p:spTree>
    <p:extLst>
      <p:ext uri="{BB962C8B-B14F-4D97-AF65-F5344CB8AC3E}">
        <p14:creationId xmlns:p14="http://schemas.microsoft.com/office/powerpoint/2010/main" val="329873811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Placeholder 1"/>
          <p:cNvSpPr>
            <a:spLocks noGrp="1"/>
          </p:cNvSpPr>
          <p:nvPr>
            <p:ph type="body" sz="quarter" idx="10"/>
          </p:nvPr>
        </p:nvSpPr>
        <p:spPr bwMode="auto">
          <a:xfrm>
            <a:off x="658813" y="749300"/>
            <a:ext cx="7888287" cy="800100"/>
          </a:xfrm>
          <a:noFill/>
          <a:ln>
            <a:miter lim="800000"/>
            <a:headEnd/>
            <a:tailEnd/>
          </a:ln>
        </p:spPr>
        <p:txBody>
          <a:bodyPr vert="horz" wrap="square" lIns="91440" tIns="45720" rIns="91440" bIns="45720" numCol="1" anchor="t" anchorCtr="0" compatLnSpc="1">
            <a:prstTxWarp prst="textNoShape">
              <a:avLst/>
            </a:prstTxWarp>
            <a:normAutofit fontScale="77500" lnSpcReduction="20000"/>
          </a:bodyPr>
          <a:lstStyle/>
          <a:p>
            <a:pPr eaLnBrk="1" hangingPunct="1"/>
            <a:r>
              <a:rPr lang="en-US" sz="4000" dirty="0">
                <a:solidFill>
                  <a:srgbClr val="7030A0"/>
                </a:solidFill>
                <a:latin typeface="+mj-lt"/>
                <a:ea typeface="Encode Sans Normal Black"/>
                <a:cs typeface="Source Sans Pro"/>
              </a:rPr>
              <a:t>Inclusive Campus Model underpinned by the UDHE Framework</a:t>
            </a:r>
          </a:p>
        </p:txBody>
      </p:sp>
      <p:pic>
        <p:nvPicPr>
          <p:cNvPr id="7" name="Picture 6" title="UDhE Model: Vision, Values Framework, Inputs, Outputs and outcomes, Impacts (that link back to Inputs">
            <a:extLst>
              <a:ext uri="{FF2B5EF4-FFF2-40B4-BE49-F238E27FC236}">
                <a16:creationId xmlns:a16="http://schemas.microsoft.com/office/drawing/2014/main" id="{C34B76BC-914F-8344-ADB6-A8105E7D64B2}"/>
              </a:ext>
            </a:extLst>
          </p:cNvPr>
          <p:cNvPicPr/>
          <p:nvPr/>
        </p:nvPicPr>
        <p:blipFill rotWithShape="1">
          <a:blip r:embed="rId2"/>
          <a:srcRect t="18060" b="9790"/>
          <a:stretch/>
        </p:blipFill>
        <p:spPr bwMode="auto">
          <a:xfrm>
            <a:off x="551098" y="1641509"/>
            <a:ext cx="8311016" cy="48114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4598645"/>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07396" y="2344367"/>
            <a:ext cx="2577830" cy="3419940"/>
          </a:xfrm>
        </p:spPr>
        <p:txBody>
          <a:bodyPr/>
          <a:lstStyle/>
          <a:p>
            <a:pPr marL="0" indent="0" eaLnBrk="1" fontAlgn="auto" hangingPunct="1">
              <a:spcAft>
                <a:spcPts val="0"/>
              </a:spcAft>
              <a:buFont typeface="Lucida Grande"/>
              <a:buNone/>
              <a:defRPr/>
            </a:pPr>
            <a:r>
              <a:rPr lang="en-US" dirty="0">
                <a:solidFill>
                  <a:schemeClr val="accent4">
                    <a:lumMod val="10000"/>
                  </a:schemeClr>
                </a:solidFill>
                <a:latin typeface="+mn-lt"/>
                <a:cs typeface="Source Sans Pro"/>
              </a:rPr>
              <a:t>Seale, 2006</a:t>
            </a:r>
          </a:p>
          <a:p>
            <a:pPr marL="0" indent="0" eaLnBrk="1" fontAlgn="auto" hangingPunct="1">
              <a:spcAft>
                <a:spcPts val="0"/>
              </a:spcAft>
              <a:buFont typeface="Lucida Grande"/>
              <a:buNone/>
              <a:defRPr/>
            </a:pPr>
            <a:endParaRPr lang="en-US" dirty="0">
              <a:solidFill>
                <a:schemeClr val="accent4">
                  <a:lumMod val="10000"/>
                </a:schemeClr>
              </a:solidFill>
              <a:latin typeface="+mn-lt"/>
              <a:cs typeface="Source Sans Pro"/>
            </a:endParaRPr>
          </a:p>
        </p:txBody>
      </p:sp>
      <p:sp>
        <p:nvSpPr>
          <p:cNvPr id="2" name="TextBox 1">
            <a:extLst>
              <a:ext uri="{FF2B5EF4-FFF2-40B4-BE49-F238E27FC236}">
                <a16:creationId xmlns:a16="http://schemas.microsoft.com/office/drawing/2014/main" id="{54050CC9-F184-BF4E-9E2B-216C97B6DDDA}"/>
              </a:ext>
            </a:extLst>
          </p:cNvPr>
          <p:cNvSpPr txBox="1"/>
          <p:nvPr/>
        </p:nvSpPr>
        <p:spPr>
          <a:xfrm>
            <a:off x="671513" y="250529"/>
            <a:ext cx="3570513" cy="2862322"/>
          </a:xfrm>
          <a:prstGeom prst="rect">
            <a:avLst/>
          </a:prstGeom>
          <a:noFill/>
        </p:spPr>
        <p:txBody>
          <a:bodyPr wrap="square" rtlCol="0">
            <a:spAutoFit/>
          </a:bodyPr>
          <a:lstStyle/>
          <a:p>
            <a:r>
              <a:rPr lang="en-US" sz="3600" b="0" dirty="0">
                <a:solidFill>
                  <a:srgbClr val="7030A0"/>
                </a:solidFill>
              </a:rPr>
              <a:t>Contextualized Model of Accessibility</a:t>
            </a:r>
          </a:p>
          <a:p>
            <a:endParaRPr lang="en-US" sz="3600" dirty="0"/>
          </a:p>
          <a:p>
            <a:endParaRPr lang="en-US" sz="3600" dirty="0"/>
          </a:p>
        </p:txBody>
      </p:sp>
      <p:pic>
        <p:nvPicPr>
          <p:cNvPr id="4" name="Picture 3" descr="Around the outside of the model are drivers and mediators of practice which have an influence on stakeholders. The responses that the stakeholders make to these drivers and mediators will determine whether or not e-learning is partially or optimally accessible" title="contextualised model of accessibility">
            <a:extLst>
              <a:ext uri="{FF2B5EF4-FFF2-40B4-BE49-F238E27FC236}">
                <a16:creationId xmlns:a16="http://schemas.microsoft.com/office/drawing/2014/main" id="{D4C1DC20-ED12-7149-AF66-3FA026EA729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503906" y="0"/>
            <a:ext cx="4640094" cy="6858000"/>
          </a:xfrm>
          <a:prstGeom prst="rect">
            <a:avLst/>
          </a:prstGeom>
          <a:noFill/>
          <a:ln w="12700">
            <a:solidFill>
              <a:schemeClr val="accent1"/>
            </a:solidFill>
          </a:ln>
        </p:spPr>
      </p:pic>
    </p:spTree>
    <p:extLst>
      <p:ext uri="{BB962C8B-B14F-4D97-AF65-F5344CB8AC3E}">
        <p14:creationId xmlns:p14="http://schemas.microsoft.com/office/powerpoint/2010/main" val="3161728654"/>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1DAFCD-5A47-264C-83DB-3E6211B49508}"/>
              </a:ext>
            </a:extLst>
          </p:cNvPr>
          <p:cNvSpPr>
            <a:spLocks noGrp="1"/>
          </p:cNvSpPr>
          <p:nvPr>
            <p:ph type="body" sz="quarter" idx="10"/>
          </p:nvPr>
        </p:nvSpPr>
        <p:spPr>
          <a:xfrm>
            <a:off x="486333" y="713542"/>
            <a:ext cx="8192513" cy="623279"/>
          </a:xfrm>
        </p:spPr>
        <p:txBody>
          <a:bodyPr>
            <a:noAutofit/>
          </a:bodyPr>
          <a:lstStyle/>
          <a:p>
            <a:r>
              <a:rPr lang="en-US" sz="4000" dirty="0"/>
              <a:t>Consider factors for your campus:</a:t>
            </a:r>
          </a:p>
        </p:txBody>
      </p:sp>
      <p:sp>
        <p:nvSpPr>
          <p:cNvPr id="6" name="Text Placeholder 3">
            <a:extLst>
              <a:ext uri="{FF2B5EF4-FFF2-40B4-BE49-F238E27FC236}">
                <a16:creationId xmlns:a16="http://schemas.microsoft.com/office/drawing/2014/main" id="{03E04317-A0CA-B040-99A7-B0A70E6DCC07}"/>
              </a:ext>
            </a:extLst>
          </p:cNvPr>
          <p:cNvSpPr>
            <a:spLocks noGrp="1"/>
          </p:cNvSpPr>
          <p:nvPr>
            <p:ph type="body" sz="quarter" idx="11"/>
          </p:nvPr>
        </p:nvSpPr>
        <p:spPr>
          <a:xfrm>
            <a:off x="486333" y="1545209"/>
            <a:ext cx="8443006" cy="4563382"/>
          </a:xfrm>
        </p:spPr>
        <p:txBody>
          <a:bodyPr/>
          <a:lstStyle/>
          <a:p>
            <a:pPr marL="300038" lvl="0" indent="-300038" eaLnBrk="0" hangingPunct="0">
              <a:spcBef>
                <a:spcPct val="0"/>
              </a:spcBef>
              <a:buSzTx/>
              <a:buFontTx/>
              <a:buChar char="•"/>
            </a:pPr>
            <a:r>
              <a:rPr lang="en-GB" altLang="en-US" sz="3200" dirty="0">
                <a:solidFill>
                  <a:schemeClr val="tx1"/>
                </a:solidFill>
                <a:latin typeface="Arial" panose="020B0604020202020204" pitchFamily="34" charset="0"/>
                <a:ea typeface="Calibri" panose="020F0502020204030204" pitchFamily="34" charset="0"/>
                <a:cs typeface="Arial" panose="020B0604020202020204" pitchFamily="34" charset="0"/>
              </a:rPr>
              <a:t>Campus values &amp; culture</a:t>
            </a:r>
          </a:p>
          <a:p>
            <a:pPr marL="300038" lvl="0" indent="-300038" eaLnBrk="0" hangingPunct="0">
              <a:spcBef>
                <a:spcPct val="0"/>
              </a:spcBef>
              <a:buSzTx/>
              <a:buFontTx/>
              <a:buChar char="•"/>
            </a:pPr>
            <a:r>
              <a:rPr lang="en-GB" altLang="en-US" sz="3200" dirty="0">
                <a:solidFill>
                  <a:schemeClr val="tx1"/>
                </a:solidFill>
                <a:latin typeface="Arial" panose="020B0604020202020204" pitchFamily="34" charset="0"/>
                <a:ea typeface="Calibri" panose="020F0502020204030204" pitchFamily="34" charset="0"/>
                <a:cs typeface="Arial" panose="020B0604020202020204" pitchFamily="34" charset="0"/>
              </a:rPr>
              <a:t>Strengths &amp; weaknesses of each model</a:t>
            </a:r>
            <a:endParaRPr lang="en-GB" altLang="en-US" sz="3200" dirty="0">
              <a:solidFill>
                <a:schemeClr val="tx1"/>
              </a:solidFill>
              <a:latin typeface="Arial" panose="020B0604020202020204" pitchFamily="34" charset="0"/>
              <a:cs typeface="Arial" panose="020B0604020202020204" pitchFamily="34" charset="0"/>
            </a:endParaRPr>
          </a:p>
          <a:p>
            <a:pPr marL="300038" lvl="0" indent="-300038" eaLnBrk="0" hangingPunct="0">
              <a:spcBef>
                <a:spcPct val="0"/>
              </a:spcBef>
              <a:buSzTx/>
              <a:buFontTx/>
              <a:buChar char="•"/>
            </a:pPr>
            <a:r>
              <a:rPr lang="en-GB" altLang="en-US" sz="3200" dirty="0">
                <a:solidFill>
                  <a:schemeClr val="tx1"/>
                </a:solidFill>
                <a:latin typeface="Arial" panose="020B0604020202020204" pitchFamily="34" charset="0"/>
                <a:ea typeface="Calibri" panose="020F0502020204030204" pitchFamily="34" charset="0"/>
                <a:cs typeface="Arial" panose="020B0604020202020204" pitchFamily="34" charset="0"/>
              </a:rPr>
              <a:t>Views of stakeholder representatives (e.g., on integration &amp; segregation, duty &amp; responsibility, teams &amp; community, autonomy &amp; freedom) </a:t>
            </a:r>
            <a:endParaRPr lang="en-GB" altLang="en-US" sz="3200" dirty="0">
              <a:solidFill>
                <a:schemeClr val="tx1"/>
              </a:solidFill>
              <a:latin typeface="Arial" panose="020B0604020202020204" pitchFamily="34" charset="0"/>
              <a:cs typeface="Arial" panose="020B0604020202020204" pitchFamily="34" charset="0"/>
            </a:endParaRPr>
          </a:p>
          <a:p>
            <a:pPr marL="300038" lvl="0" indent="-300038" eaLnBrk="0" hangingPunct="0">
              <a:spcBef>
                <a:spcPct val="0"/>
              </a:spcBef>
              <a:buSzTx/>
              <a:buFontTx/>
              <a:buChar char="•"/>
            </a:pPr>
            <a:r>
              <a:rPr lang="en-GB" altLang="en-US" sz="3200" dirty="0">
                <a:solidFill>
                  <a:schemeClr val="tx1"/>
                </a:solidFill>
                <a:latin typeface="Arial" panose="020B0604020202020204" pitchFamily="34" charset="0"/>
                <a:ea typeface="Calibri" panose="020F0502020204030204" pitchFamily="34" charset="0"/>
                <a:cs typeface="Arial" panose="020B0604020202020204" pitchFamily="34" charset="0"/>
              </a:rPr>
              <a:t>Develop a process to reach a shared vision</a:t>
            </a:r>
            <a:endParaRPr lang="en-GB" altLang="en-US" sz="3200" dirty="0">
              <a:solidFill>
                <a:schemeClr val="tx1"/>
              </a:solidFill>
              <a:latin typeface="Arial" panose="020B0604020202020204" pitchFamily="34" charset="0"/>
              <a:cs typeface="Arial" panose="020B0604020202020204" pitchFamily="34" charset="0"/>
            </a:endParaRPr>
          </a:p>
          <a:p>
            <a:pPr marL="300038" lvl="0" indent="-300038" eaLnBrk="0" hangingPunct="0">
              <a:spcBef>
                <a:spcPct val="0"/>
              </a:spcBef>
              <a:buSzTx/>
              <a:buFontTx/>
              <a:buChar char="•"/>
            </a:pPr>
            <a:r>
              <a:rPr lang="en-GB" altLang="en-US" sz="3200" dirty="0">
                <a:solidFill>
                  <a:schemeClr val="tx1"/>
                </a:solidFill>
                <a:latin typeface="Arial" panose="020B0604020202020204" pitchFamily="34" charset="0"/>
                <a:ea typeface="Calibri" panose="020F0502020204030204" pitchFamily="34" charset="0"/>
                <a:cs typeface="Arial" panose="020B0604020202020204" pitchFamily="34" charset="0"/>
              </a:rPr>
              <a:t>Processes for acquiring AT &amp; procurement, development, &amp; use of accessible IT</a:t>
            </a:r>
            <a:endParaRPr lang="en-GB" altLang="en-US" sz="3200" dirty="0">
              <a:solidFill>
                <a:schemeClr val="tx1"/>
              </a:solidFill>
              <a:latin typeface="Arial" panose="020B0604020202020204" pitchFamily="34" charset="0"/>
              <a:cs typeface="Arial" panose="020B0604020202020204" pitchFamily="34" charset="0"/>
            </a:endParaRPr>
          </a:p>
          <a:p>
            <a:endParaRPr lang="en-US" dirty="0"/>
          </a:p>
        </p:txBody>
      </p:sp>
      <p:sp>
        <p:nvSpPr>
          <p:cNvPr id="8" name="Text Placeholder 3">
            <a:extLst>
              <a:ext uri="{FF2B5EF4-FFF2-40B4-BE49-F238E27FC236}">
                <a16:creationId xmlns:a16="http://schemas.microsoft.com/office/drawing/2014/main" id="{9300CC63-8338-284A-8C27-0A2F5CEE95FD}"/>
              </a:ext>
            </a:extLst>
          </p:cNvPr>
          <p:cNvSpPr>
            <a:spLocks noGrp="1"/>
          </p:cNvSpPr>
          <p:nvPr/>
        </p:nvSpPr>
        <p:spPr bwMode="auto">
          <a:xfrm>
            <a:off x="914400" y="6316980"/>
            <a:ext cx="8184515" cy="410845"/>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noAutofit/>
          </a:bodyPr>
          <a:lstStyle/>
          <a:p>
            <a:endParaRPr lang="en-US"/>
          </a:p>
        </p:txBody>
      </p:sp>
      <p:sp>
        <p:nvSpPr>
          <p:cNvPr id="14" name="Text Placeholder 3">
            <a:extLst>
              <a:ext uri="{FF2B5EF4-FFF2-40B4-BE49-F238E27FC236}">
                <a16:creationId xmlns:a16="http://schemas.microsoft.com/office/drawing/2014/main" id="{2A48615C-3968-6742-B76F-909E96E7E1BD}"/>
              </a:ext>
            </a:extLst>
          </p:cNvPr>
          <p:cNvSpPr>
            <a:spLocks noGrp="1"/>
          </p:cNvSpPr>
          <p:nvPr/>
        </p:nvSpPr>
        <p:spPr bwMode="auto">
          <a:xfrm>
            <a:off x="914400" y="6316980"/>
            <a:ext cx="8184515" cy="410845"/>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noAutofit/>
          </a:bodyPr>
          <a:lstStyle/>
          <a:p>
            <a:endParaRPr lang="en-US"/>
          </a:p>
        </p:txBody>
      </p:sp>
      <p:sp>
        <p:nvSpPr>
          <p:cNvPr id="17" name="Text Placeholder 3">
            <a:extLst>
              <a:ext uri="{FF2B5EF4-FFF2-40B4-BE49-F238E27FC236}">
                <a16:creationId xmlns:a16="http://schemas.microsoft.com/office/drawing/2014/main" id="{AC3BDEA8-AFFF-6A43-A41A-6A95E4BD60AB}"/>
              </a:ext>
            </a:extLst>
          </p:cNvPr>
          <p:cNvSpPr>
            <a:spLocks noGrp="1"/>
          </p:cNvSpPr>
          <p:nvPr/>
        </p:nvSpPr>
        <p:spPr bwMode="auto">
          <a:xfrm>
            <a:off x="914400" y="6316980"/>
            <a:ext cx="8184515" cy="410845"/>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14803217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1DAFCD-5A47-264C-83DB-3E6211B49508}"/>
              </a:ext>
            </a:extLst>
          </p:cNvPr>
          <p:cNvSpPr>
            <a:spLocks noGrp="1"/>
          </p:cNvSpPr>
          <p:nvPr>
            <p:ph type="body" sz="quarter" idx="10"/>
          </p:nvPr>
        </p:nvSpPr>
        <p:spPr>
          <a:xfrm>
            <a:off x="579875" y="713542"/>
            <a:ext cx="8098971" cy="623279"/>
          </a:xfrm>
        </p:spPr>
        <p:txBody>
          <a:bodyPr>
            <a:noAutofit/>
          </a:bodyPr>
          <a:lstStyle/>
          <a:p>
            <a:r>
              <a:rPr lang="en-US" sz="4000" dirty="0"/>
              <a:t>Consider factors for your campus:</a:t>
            </a:r>
          </a:p>
        </p:txBody>
      </p:sp>
      <p:sp>
        <p:nvSpPr>
          <p:cNvPr id="6" name="Text Placeholder 3">
            <a:extLst>
              <a:ext uri="{FF2B5EF4-FFF2-40B4-BE49-F238E27FC236}">
                <a16:creationId xmlns:a16="http://schemas.microsoft.com/office/drawing/2014/main" id="{03E04317-A0CA-B040-99A7-B0A70E6DCC07}"/>
              </a:ext>
            </a:extLst>
          </p:cNvPr>
          <p:cNvSpPr>
            <a:spLocks noGrp="1"/>
          </p:cNvSpPr>
          <p:nvPr>
            <p:ph type="body" sz="quarter" idx="11"/>
          </p:nvPr>
        </p:nvSpPr>
        <p:spPr>
          <a:xfrm>
            <a:off x="413657" y="1753598"/>
            <a:ext cx="8265189" cy="4563382"/>
          </a:xfrm>
        </p:spPr>
        <p:txBody>
          <a:bodyPr/>
          <a:lstStyle/>
          <a:p>
            <a:pPr eaLnBrk="0" hangingPunct="0">
              <a:spcBef>
                <a:spcPct val="0"/>
              </a:spcBef>
              <a:buSzTx/>
              <a:buFontTx/>
              <a:buChar char="•"/>
            </a:pPr>
            <a:r>
              <a:rPr lang="en-GB" altLang="en-US" sz="3200" dirty="0">
                <a:solidFill>
                  <a:schemeClr val="tx1"/>
                </a:solidFill>
                <a:latin typeface="Arial" panose="020B0604020202020204" pitchFamily="34" charset="0"/>
                <a:ea typeface="Calibri" panose="020F0502020204030204" pitchFamily="34" charset="0"/>
                <a:cs typeface="Arial" panose="020B0604020202020204" pitchFamily="34" charset="0"/>
              </a:rPr>
              <a:t>Potential roles of stakeholder groups</a:t>
            </a:r>
            <a:endParaRPr lang="en-GB" altLang="en-US" sz="3200" dirty="0">
              <a:solidFill>
                <a:schemeClr val="tx1"/>
              </a:solidFill>
              <a:latin typeface="Arial" panose="020B0604020202020204" pitchFamily="34" charset="0"/>
              <a:cs typeface="Arial" panose="020B0604020202020204" pitchFamily="34" charset="0"/>
            </a:endParaRPr>
          </a:p>
          <a:p>
            <a:pPr lvl="0" eaLnBrk="0" hangingPunct="0">
              <a:spcBef>
                <a:spcPct val="0"/>
              </a:spcBef>
              <a:buSzTx/>
              <a:buFontTx/>
              <a:buChar char="•"/>
            </a:pPr>
            <a:r>
              <a:rPr lang="en-GB" altLang="en-US" sz="3200" dirty="0">
                <a:solidFill>
                  <a:schemeClr val="tx1"/>
                </a:solidFill>
                <a:latin typeface="Arial" panose="020B0604020202020204" pitchFamily="34" charset="0"/>
                <a:ea typeface="Calibri" panose="020F0502020204030204" pitchFamily="34" charset="0"/>
                <a:cs typeface="Arial" panose="020B0604020202020204" pitchFamily="34" charset="0"/>
              </a:rPr>
              <a:t>Internal/external promoters &amp; resistance</a:t>
            </a:r>
            <a:endParaRPr lang="en-GB" altLang="en-US" sz="3200" dirty="0">
              <a:solidFill>
                <a:schemeClr val="tx1"/>
              </a:solidFill>
              <a:latin typeface="Arial" panose="020B0604020202020204" pitchFamily="34" charset="0"/>
              <a:cs typeface="Arial" panose="020B0604020202020204" pitchFamily="34" charset="0"/>
            </a:endParaRPr>
          </a:p>
          <a:p>
            <a:pPr lvl="0" eaLnBrk="0" hangingPunct="0">
              <a:spcBef>
                <a:spcPct val="0"/>
              </a:spcBef>
              <a:buSzTx/>
              <a:buFontTx/>
              <a:buChar char="•"/>
            </a:pPr>
            <a:r>
              <a:rPr lang="en-GB" altLang="en-US" sz="3200" dirty="0">
                <a:solidFill>
                  <a:schemeClr val="tx1"/>
                </a:solidFill>
                <a:latin typeface="Arial" panose="020B0604020202020204" pitchFamily="34" charset="0"/>
                <a:ea typeface="Calibri" panose="020F0502020204030204" pitchFamily="34" charset="0"/>
                <a:cs typeface="Arial" panose="020B0604020202020204" pitchFamily="34" charset="0"/>
              </a:rPr>
              <a:t>Training &amp; support issues, tailored to specific audiences to promote awareness, increasing knowledge, &amp; procedures</a:t>
            </a:r>
            <a:endParaRPr lang="en-GB" altLang="en-US" sz="3200" dirty="0">
              <a:solidFill>
                <a:schemeClr val="tx1"/>
              </a:solidFill>
              <a:latin typeface="Arial" panose="020B0604020202020204" pitchFamily="34" charset="0"/>
              <a:cs typeface="Arial" panose="020B0604020202020204" pitchFamily="34" charset="0"/>
            </a:endParaRPr>
          </a:p>
          <a:p>
            <a:pPr lvl="0" eaLnBrk="0" hangingPunct="0">
              <a:spcBef>
                <a:spcPct val="0"/>
              </a:spcBef>
              <a:buSzTx/>
              <a:buFontTx/>
              <a:buChar char="•"/>
            </a:pPr>
            <a:r>
              <a:rPr lang="en-GB" altLang="en-US" sz="3200" dirty="0">
                <a:solidFill>
                  <a:schemeClr val="tx1"/>
                </a:solidFill>
                <a:latin typeface="Arial" panose="020B0604020202020204" pitchFamily="34" charset="0"/>
                <a:ea typeface="Calibri" panose="020F0502020204030204" pitchFamily="34" charset="0"/>
                <a:cs typeface="Arial" panose="020B0604020202020204" pitchFamily="34" charset="0"/>
              </a:rPr>
              <a:t>Impact &amp; benchmarks on paradigm shift to more inclusive campus</a:t>
            </a:r>
            <a:endParaRPr lang="en-GB" altLang="en-US" sz="3200" dirty="0">
              <a:solidFill>
                <a:schemeClr val="tx1"/>
              </a:solidFill>
              <a:latin typeface="Arial" panose="020B0604020202020204" pitchFamily="34" charset="0"/>
              <a:cs typeface="Arial" panose="020B0604020202020204" pitchFamily="34" charset="0"/>
            </a:endParaRPr>
          </a:p>
          <a:p>
            <a:pPr lvl="0" eaLnBrk="0" hangingPunct="0">
              <a:spcBef>
                <a:spcPct val="0"/>
              </a:spcBef>
              <a:buSzTx/>
              <a:buFontTx/>
              <a:buChar char="•"/>
            </a:pPr>
            <a:r>
              <a:rPr lang="en-GB" altLang="en-US" sz="3200" dirty="0">
                <a:solidFill>
                  <a:schemeClr val="tx1"/>
                </a:solidFill>
                <a:latin typeface="Arial" panose="020B0604020202020204" pitchFamily="34" charset="0"/>
                <a:ea typeface="Calibri" panose="020F0502020204030204" pitchFamily="34" charset="0"/>
                <a:cs typeface="Arial" panose="020B0604020202020204" pitchFamily="34" charset="0"/>
              </a:rPr>
              <a:t>Strategic partnerships </a:t>
            </a:r>
          </a:p>
          <a:p>
            <a:pPr lvl="0" eaLnBrk="0" hangingPunct="0">
              <a:spcBef>
                <a:spcPct val="0"/>
              </a:spcBef>
              <a:buSzTx/>
              <a:buFontTx/>
              <a:buChar char="•"/>
            </a:pPr>
            <a:r>
              <a:rPr lang="en-GB" altLang="en-US" sz="3200" dirty="0">
                <a:solidFill>
                  <a:schemeClr val="tx1"/>
                </a:solidFill>
                <a:latin typeface="Arial" panose="020B0604020202020204" pitchFamily="34" charset="0"/>
                <a:ea typeface="Calibri" panose="020F0502020204030204" pitchFamily="34" charset="0"/>
                <a:cs typeface="Arial" panose="020B0604020202020204" pitchFamily="34" charset="0"/>
              </a:rPr>
              <a:t> implementation plans</a:t>
            </a:r>
            <a:endParaRPr lang="en-GB" altLang="en-US" sz="3200" dirty="0">
              <a:solidFill>
                <a:schemeClr val="tx1"/>
              </a:solidFill>
              <a:latin typeface="Arial" panose="020B0604020202020204" pitchFamily="34" charset="0"/>
              <a:cs typeface="Arial" panose="020B0604020202020204" pitchFamily="34" charset="0"/>
            </a:endParaRPr>
          </a:p>
          <a:p>
            <a:pPr marL="0" indent="0">
              <a:buNone/>
            </a:pPr>
            <a:endParaRPr lang="en-US" dirty="0"/>
          </a:p>
        </p:txBody>
      </p:sp>
      <p:sp>
        <p:nvSpPr>
          <p:cNvPr id="8" name="Text Placeholder 3">
            <a:extLst>
              <a:ext uri="{FF2B5EF4-FFF2-40B4-BE49-F238E27FC236}">
                <a16:creationId xmlns:a16="http://schemas.microsoft.com/office/drawing/2014/main" id="{9300CC63-8338-284A-8C27-0A2F5CEE95FD}"/>
              </a:ext>
            </a:extLst>
          </p:cNvPr>
          <p:cNvSpPr>
            <a:spLocks noGrp="1"/>
          </p:cNvSpPr>
          <p:nvPr/>
        </p:nvSpPr>
        <p:spPr bwMode="auto">
          <a:xfrm>
            <a:off x="914400" y="6316980"/>
            <a:ext cx="8184515" cy="410845"/>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noAutofit/>
          </a:bodyPr>
          <a:lstStyle/>
          <a:p>
            <a:endParaRPr lang="en-US"/>
          </a:p>
        </p:txBody>
      </p:sp>
      <p:sp>
        <p:nvSpPr>
          <p:cNvPr id="14" name="Text Placeholder 3">
            <a:extLst>
              <a:ext uri="{FF2B5EF4-FFF2-40B4-BE49-F238E27FC236}">
                <a16:creationId xmlns:a16="http://schemas.microsoft.com/office/drawing/2014/main" id="{2A48615C-3968-6742-B76F-909E96E7E1BD}"/>
              </a:ext>
            </a:extLst>
          </p:cNvPr>
          <p:cNvSpPr>
            <a:spLocks noGrp="1"/>
          </p:cNvSpPr>
          <p:nvPr/>
        </p:nvSpPr>
        <p:spPr bwMode="auto">
          <a:xfrm>
            <a:off x="914400" y="6316980"/>
            <a:ext cx="8184515" cy="410845"/>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noAutofit/>
          </a:bodyPr>
          <a:lstStyle/>
          <a:p>
            <a:endParaRPr lang="en-US"/>
          </a:p>
        </p:txBody>
      </p:sp>
      <p:sp>
        <p:nvSpPr>
          <p:cNvPr id="17" name="Text Placeholder 3">
            <a:extLst>
              <a:ext uri="{FF2B5EF4-FFF2-40B4-BE49-F238E27FC236}">
                <a16:creationId xmlns:a16="http://schemas.microsoft.com/office/drawing/2014/main" id="{AC3BDEA8-AFFF-6A43-A41A-6A95E4BD60AB}"/>
              </a:ext>
            </a:extLst>
          </p:cNvPr>
          <p:cNvSpPr>
            <a:spLocks noGrp="1"/>
          </p:cNvSpPr>
          <p:nvPr/>
        </p:nvSpPr>
        <p:spPr bwMode="auto">
          <a:xfrm>
            <a:off x="914400" y="6316980"/>
            <a:ext cx="8184515" cy="410845"/>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3999241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2419350"/>
            <a:ext cx="8448675" cy="3257550"/>
          </a:xfrm>
        </p:spPr>
        <p:txBody>
          <a:bodyPr>
            <a:normAutofit fontScale="85000" lnSpcReduction="10000"/>
          </a:bodyPr>
          <a:lstStyle/>
          <a:p>
            <a:pPr>
              <a:buFont typeface="Arial" panose="020B0604020202020204" pitchFamily="34" charset="0"/>
              <a:buChar char="•"/>
            </a:pPr>
            <a:r>
              <a:rPr lang="en-GB" sz="3000" dirty="0">
                <a:latin typeface="Arial" panose="020B0604020202020204" pitchFamily="34" charset="0"/>
                <a:cs typeface="Arial" panose="020B0604020202020204" pitchFamily="34" charset="0"/>
              </a:rPr>
              <a:t>To explore the role that ICTs play or could play in creating barriers &amp; mitigating disadvantages that students with disabilities in post-secondary education (PSE) experience</a:t>
            </a:r>
          </a:p>
          <a:p>
            <a:pPr marL="0" indent="0">
              <a:buNone/>
            </a:pPr>
            <a:r>
              <a:rPr lang="en-GB" sz="3000" dirty="0">
                <a:latin typeface="Arial" panose="020B0604020202020204" pitchFamily="34" charset="0"/>
                <a:cs typeface="Arial" panose="020B0604020202020204" pitchFamily="34" charset="0"/>
              </a:rPr>
              <a:t> </a:t>
            </a:r>
          </a:p>
          <a:p>
            <a:pPr>
              <a:buFont typeface="Arial" panose="020B0604020202020204" pitchFamily="34" charset="0"/>
              <a:buChar char="•"/>
            </a:pPr>
            <a:r>
              <a:rPr lang="en-GB" sz="3000" dirty="0">
                <a:latin typeface="Arial" panose="020B0604020202020204" pitchFamily="34" charset="0"/>
                <a:cs typeface="Arial" panose="020B0604020202020204" pitchFamily="34" charset="0"/>
              </a:rPr>
              <a:t>To examine how practices of educators &amp; other stakeholders can craft successful &amp; supportive relationships between learners with disabilities &amp; ICT</a:t>
            </a:r>
          </a:p>
          <a:p>
            <a:pPr marL="0" indent="0">
              <a:buNone/>
            </a:pPr>
            <a:endParaRPr lang="en-GB" dirty="0"/>
          </a:p>
        </p:txBody>
      </p:sp>
      <p:sp>
        <p:nvSpPr>
          <p:cNvPr id="2" name="Title 1"/>
          <p:cNvSpPr>
            <a:spLocks noGrp="1"/>
          </p:cNvSpPr>
          <p:nvPr>
            <p:ph type="title"/>
          </p:nvPr>
        </p:nvSpPr>
        <p:spPr>
          <a:xfrm>
            <a:off x="679621" y="867245"/>
            <a:ext cx="7401697" cy="994172"/>
          </a:xfrm>
        </p:spPr>
        <p:txBody>
          <a:bodyPr/>
          <a:lstStyle/>
          <a:p>
            <a:pPr algn="l"/>
            <a:r>
              <a:rPr lang="en-GB" sz="4000" dirty="0">
                <a:solidFill>
                  <a:srgbClr val="7030A0"/>
                </a:solidFill>
              </a:rPr>
              <a:t>The Ed-ICT International Network</a:t>
            </a:r>
          </a:p>
        </p:txBody>
      </p:sp>
    </p:spTree>
    <p:extLst>
      <p:ext uri="{BB962C8B-B14F-4D97-AF65-F5344CB8AC3E}">
        <p14:creationId xmlns:p14="http://schemas.microsoft.com/office/powerpoint/2010/main" val="2631311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4354281E-2796-784F-BB8D-9953F9B7DF0E}"/>
              </a:ext>
            </a:extLst>
          </p:cNvPr>
          <p:cNvSpPr>
            <a:spLocks noGrp="1"/>
          </p:cNvSpPr>
          <p:nvPr>
            <p:ph type="title"/>
          </p:nvPr>
        </p:nvSpPr>
        <p:spPr>
          <a:xfrm>
            <a:off x="971550" y="0"/>
            <a:ext cx="7486650" cy="1196975"/>
          </a:xfrm>
        </p:spPr>
        <p:txBody>
          <a:bodyPr rtlCol="0"/>
          <a:lstStyle/>
          <a:p>
            <a:pPr eaLnBrk="1" fontAlgn="auto" hangingPunct="1">
              <a:spcAft>
                <a:spcPts val="0"/>
              </a:spcAft>
              <a:defRPr/>
            </a:pPr>
            <a:r>
              <a:rPr lang="en-US" altLang="he-IL" sz="3600" dirty="0">
                <a:solidFill>
                  <a:srgbClr val="7030A0"/>
                </a:solidFill>
              </a:rPr>
              <a:t>New designs issues: </a:t>
            </a:r>
            <a:br>
              <a:rPr lang="en-US" altLang="he-IL" sz="2800" dirty="0">
                <a:solidFill>
                  <a:srgbClr val="7030A0"/>
                </a:solidFill>
              </a:rPr>
            </a:br>
            <a:r>
              <a:rPr lang="en-US" altLang="he-IL" sz="2400" dirty="0">
                <a:solidFill>
                  <a:srgbClr val="7030A0"/>
                </a:solidFill>
              </a:rPr>
              <a:t>What have been studied during the project</a:t>
            </a:r>
            <a:endParaRPr lang="he-IL" sz="2400" dirty="0">
              <a:solidFill>
                <a:srgbClr val="7030A0"/>
              </a:solidFill>
            </a:endParaRPr>
          </a:p>
        </p:txBody>
      </p:sp>
      <p:sp>
        <p:nvSpPr>
          <p:cNvPr id="5" name="מציין מיקום תוכן 4">
            <a:extLst>
              <a:ext uri="{FF2B5EF4-FFF2-40B4-BE49-F238E27FC236}">
                <a16:creationId xmlns:a16="http://schemas.microsoft.com/office/drawing/2014/main" id="{A1A3CB1F-8A11-FD44-BB14-2A247F898EE6}"/>
              </a:ext>
            </a:extLst>
          </p:cNvPr>
          <p:cNvSpPr>
            <a:spLocks noGrp="1"/>
          </p:cNvSpPr>
          <p:nvPr>
            <p:ph sz="quarter" idx="13"/>
          </p:nvPr>
        </p:nvSpPr>
        <p:spPr>
          <a:xfrm>
            <a:off x="685800" y="1412875"/>
            <a:ext cx="7772400" cy="4608513"/>
          </a:xfrm>
        </p:spPr>
        <p:txBody>
          <a:bodyPr rtlCol="0">
            <a:normAutofit fontScale="92500" lnSpcReduction="20000"/>
          </a:bodyPr>
          <a:lstStyle/>
          <a:p>
            <a:pPr marL="0" indent="0" algn="l" rtl="0" eaLnBrk="1" fontAlgn="auto" hangingPunct="1">
              <a:spcAft>
                <a:spcPts val="0"/>
              </a:spcAft>
              <a:buClr>
                <a:prstClr val="black"/>
              </a:buClr>
              <a:buFont typeface="Arial" panose="020B0604020202020204" pitchFamily="34" charset="0"/>
              <a:buNone/>
              <a:defRPr/>
            </a:pPr>
            <a:r>
              <a:rPr lang="en-US" altLang="he-IL" sz="2400" b="1" dirty="0">
                <a:solidFill>
                  <a:srgbClr val="000000"/>
                </a:solidFill>
                <a:latin typeface="Calibri" panose="020F0502020204030204" pitchFamily="34" charset="0"/>
                <a:cs typeface="+mn-cs"/>
              </a:rPr>
              <a:t>Main questions:</a:t>
            </a:r>
          </a:p>
          <a:p>
            <a:pPr marL="0" indent="0" algn="l" rtl="0" eaLnBrk="1" fontAlgn="auto" hangingPunct="1">
              <a:spcAft>
                <a:spcPts val="0"/>
              </a:spcAft>
              <a:buClr>
                <a:prstClr val="black"/>
              </a:buClr>
              <a:buFont typeface="Arial" panose="020B0604020202020204" pitchFamily="34" charset="0"/>
              <a:buNone/>
              <a:defRPr/>
            </a:pPr>
            <a:endParaRPr lang="en-US" altLang="he-IL" sz="2400" b="1" dirty="0">
              <a:solidFill>
                <a:prstClr val="black"/>
              </a:solidFill>
              <a:cs typeface="+mn-cs"/>
            </a:endParaRPr>
          </a:p>
          <a:p>
            <a:pPr algn="l" rtl="0" eaLnBrk="1" fontAlgn="auto" hangingPunct="1">
              <a:spcBef>
                <a:spcPts val="0"/>
              </a:spcBef>
              <a:spcAft>
                <a:spcPts val="0"/>
              </a:spcAft>
              <a:buClrTx/>
              <a:buFont typeface="Wingdings" panose="05000000000000000000" pitchFamily="2" charset="2"/>
              <a:buChar char="v"/>
              <a:defRPr/>
            </a:pPr>
            <a:r>
              <a:rPr lang="en-US" altLang="he-IL" sz="1700" dirty="0">
                <a:solidFill>
                  <a:prstClr val="black"/>
                </a:solidFill>
                <a:cs typeface="+mn-cs"/>
              </a:rPr>
              <a:t>Exploring which and how new ICT designs contribute to the needs (academic, social, and physical) of students with disabilities in postsecondary Educational institutions.</a:t>
            </a:r>
          </a:p>
          <a:p>
            <a:pPr marL="0" indent="0" algn="l" rtl="0" eaLnBrk="1" fontAlgn="auto" hangingPunct="1">
              <a:spcBef>
                <a:spcPts val="0"/>
              </a:spcBef>
              <a:spcAft>
                <a:spcPts val="0"/>
              </a:spcAft>
              <a:buClrTx/>
              <a:buNone/>
              <a:defRPr/>
            </a:pPr>
            <a:endParaRPr lang="en-US" altLang="he-IL" sz="1700" dirty="0">
              <a:solidFill>
                <a:prstClr val="black"/>
              </a:solidFill>
              <a:cs typeface="+mn-cs"/>
            </a:endParaRPr>
          </a:p>
          <a:p>
            <a:pPr marL="0" indent="0" algn="l" eaLnBrk="1" fontAlgn="auto" hangingPunct="1">
              <a:spcBef>
                <a:spcPts val="0"/>
              </a:spcBef>
              <a:spcAft>
                <a:spcPts val="0"/>
              </a:spcAft>
              <a:buClrTx/>
              <a:buFont typeface="Wingdings" panose="05000000000000000000" pitchFamily="2" charset="2"/>
              <a:buChar char="v"/>
              <a:defRPr/>
            </a:pPr>
            <a:r>
              <a:rPr lang="en-US" altLang="he-IL" sz="1700" dirty="0">
                <a:solidFill>
                  <a:prstClr val="black"/>
                </a:solidFill>
                <a:cs typeface="+mn-cs"/>
              </a:rPr>
              <a:t>   Focusing on innovative technologies, future directions, new  trends and</a:t>
            </a:r>
          </a:p>
          <a:p>
            <a:pPr marL="0" indent="0" fontAlgn="auto">
              <a:spcBef>
                <a:spcPts val="0"/>
              </a:spcBef>
              <a:spcAft>
                <a:spcPts val="0"/>
              </a:spcAft>
              <a:buNone/>
              <a:defRPr/>
            </a:pPr>
            <a:r>
              <a:rPr lang="en-US" altLang="he-IL" sz="1700" dirty="0">
                <a:solidFill>
                  <a:prstClr val="black"/>
                </a:solidFill>
                <a:cs typeface="+mn-cs"/>
              </a:rPr>
              <a:t>      challenges for students with disabilities. </a:t>
            </a:r>
          </a:p>
          <a:p>
            <a:pPr marL="0" indent="0" algn="l" eaLnBrk="1" fontAlgn="auto" hangingPunct="1">
              <a:spcBef>
                <a:spcPts val="0"/>
              </a:spcBef>
              <a:spcAft>
                <a:spcPts val="0"/>
              </a:spcAft>
              <a:buClrTx/>
              <a:buFont typeface="Wingdings" panose="05000000000000000000" pitchFamily="2" charset="2"/>
              <a:buChar char="v"/>
              <a:defRPr/>
            </a:pPr>
            <a:endParaRPr lang="en-US" altLang="he-IL" sz="1700" dirty="0">
              <a:solidFill>
                <a:prstClr val="black"/>
              </a:solidFill>
              <a:cs typeface="+mn-cs"/>
            </a:endParaRPr>
          </a:p>
          <a:p>
            <a:pPr marL="0" indent="0" algn="l" rtl="0" eaLnBrk="1" fontAlgn="auto" hangingPunct="1">
              <a:spcAft>
                <a:spcPts val="0"/>
              </a:spcAft>
              <a:buClr>
                <a:prstClr val="black"/>
              </a:buClr>
              <a:buFont typeface="Arial" panose="020B0604020202020204" pitchFamily="34" charset="0"/>
              <a:buNone/>
              <a:defRPr/>
            </a:pPr>
            <a:r>
              <a:rPr lang="en-US" altLang="he-IL" sz="2400" b="1" dirty="0">
                <a:solidFill>
                  <a:srgbClr val="000000"/>
                </a:solidFill>
                <a:latin typeface="Calibri" panose="020F0502020204030204" pitchFamily="34" charset="0"/>
                <a:cs typeface="+mn-cs"/>
              </a:rPr>
              <a:t> Main emphases:</a:t>
            </a:r>
          </a:p>
          <a:p>
            <a:pPr marL="0" indent="0" algn="l" rtl="0" eaLnBrk="1" fontAlgn="auto" hangingPunct="1">
              <a:spcAft>
                <a:spcPts val="0"/>
              </a:spcAft>
              <a:buClr>
                <a:prstClr val="black"/>
              </a:buClr>
              <a:buFont typeface="Arial" panose="020B0604020202020204" pitchFamily="34" charset="0"/>
              <a:buNone/>
              <a:defRPr/>
            </a:pPr>
            <a:endParaRPr lang="en-US" altLang="he-IL" sz="2400" b="1" dirty="0">
              <a:solidFill>
                <a:srgbClr val="000000"/>
              </a:solidFill>
              <a:latin typeface="Calibri" panose="020F0502020204030204" pitchFamily="34" charset="0"/>
              <a:cs typeface="+mn-cs"/>
            </a:endParaRPr>
          </a:p>
          <a:p>
            <a:pPr marL="265113" indent="-265113" algn="l" rtl="0" eaLnBrk="1" fontAlgn="auto" hangingPunct="1">
              <a:lnSpc>
                <a:spcPct val="160000"/>
              </a:lnSpc>
              <a:spcBef>
                <a:spcPts val="0"/>
              </a:spcBef>
              <a:spcAft>
                <a:spcPts val="0"/>
              </a:spcAft>
              <a:buClrTx/>
              <a:buFont typeface="Wingdings" panose="05000000000000000000" pitchFamily="2" charset="2"/>
              <a:buChar char="v"/>
              <a:defRPr/>
            </a:pPr>
            <a:r>
              <a:rPr lang="en-US" altLang="he-IL" sz="1700" b="1" dirty="0">
                <a:solidFill>
                  <a:srgbClr val="000000"/>
                </a:solidFill>
                <a:cs typeface="+mn-cs"/>
              </a:rPr>
              <a:t>Global viewpoint</a:t>
            </a:r>
            <a:r>
              <a:rPr lang="en-US" altLang="he-IL" sz="1700" b="1" dirty="0">
                <a:solidFill>
                  <a:srgbClr val="000000"/>
                </a:solidFill>
                <a:latin typeface="Calibri" panose="020F0502020204030204" pitchFamily="34" charset="0"/>
                <a:cs typeface="+mn-cs"/>
              </a:rPr>
              <a:t>: </a:t>
            </a:r>
            <a:r>
              <a:rPr lang="en-US" altLang="he-IL" sz="1700" dirty="0">
                <a:solidFill>
                  <a:prstClr val="black"/>
                </a:solidFill>
                <a:cs typeface="+mn-cs"/>
              </a:rPr>
              <a:t>What has been studied from the previous symposia regarding new designs across five countries (USA, Canada, Germany, UK &amp; Israel) </a:t>
            </a:r>
          </a:p>
          <a:p>
            <a:pPr marL="265113" indent="-265113" algn="l" rtl="0" eaLnBrk="1" fontAlgn="auto" hangingPunct="1">
              <a:lnSpc>
                <a:spcPct val="160000"/>
              </a:lnSpc>
              <a:spcBef>
                <a:spcPts val="0"/>
              </a:spcBef>
              <a:spcAft>
                <a:spcPts val="0"/>
              </a:spcAft>
              <a:buClrTx/>
              <a:buFont typeface="Wingdings" panose="05000000000000000000" pitchFamily="2" charset="2"/>
              <a:buChar char="v"/>
              <a:tabLst>
                <a:tab pos="265113" algn="l"/>
              </a:tabLst>
              <a:defRPr/>
            </a:pPr>
            <a:r>
              <a:rPr lang="en-US" altLang="he-IL" sz="1700" b="1" dirty="0">
                <a:solidFill>
                  <a:srgbClr val="000000"/>
                </a:solidFill>
                <a:cs typeface="+mn-cs"/>
              </a:rPr>
              <a:t>Students’ viewpoint </a:t>
            </a:r>
            <a:r>
              <a:rPr lang="en-US" altLang="he-IL" sz="1700" b="1" dirty="0">
                <a:solidFill>
                  <a:prstClr val="black"/>
                </a:solidFill>
                <a:cs typeface="+mn-cs"/>
              </a:rPr>
              <a:t>: </a:t>
            </a:r>
            <a:r>
              <a:rPr lang="en-US" altLang="he-IL" sz="1700" dirty="0">
                <a:solidFill>
                  <a:prstClr val="black"/>
                </a:solidFill>
                <a:cs typeface="+mn-cs"/>
              </a:rPr>
              <a:t>Benefits, difficulties and challenges</a:t>
            </a:r>
          </a:p>
          <a:p>
            <a:pPr marL="265113" indent="-265113" algn="l" rtl="0" eaLnBrk="1" fontAlgn="auto" hangingPunct="1">
              <a:lnSpc>
                <a:spcPct val="160000"/>
              </a:lnSpc>
              <a:spcBef>
                <a:spcPts val="0"/>
              </a:spcBef>
              <a:spcAft>
                <a:spcPts val="0"/>
              </a:spcAft>
              <a:buClrTx/>
              <a:buFont typeface="Wingdings" panose="05000000000000000000" pitchFamily="2" charset="2"/>
              <a:buChar char="v"/>
              <a:tabLst>
                <a:tab pos="265113" algn="l"/>
              </a:tabLst>
              <a:defRPr/>
            </a:pPr>
            <a:r>
              <a:rPr lang="en-US" altLang="he-IL" sz="1700" b="1" dirty="0">
                <a:solidFill>
                  <a:prstClr val="black"/>
                </a:solidFill>
                <a:cs typeface="+mn-cs"/>
              </a:rPr>
              <a:t>Future directions </a:t>
            </a:r>
            <a:r>
              <a:rPr lang="en-US" altLang="he-IL" sz="1700" dirty="0">
                <a:solidFill>
                  <a:prstClr val="black"/>
                </a:solidFill>
                <a:cs typeface="+mn-cs"/>
              </a:rPr>
              <a:t>- </a:t>
            </a:r>
            <a:r>
              <a:rPr lang="en-US" altLang="he-IL" sz="1700" b="1" dirty="0">
                <a:solidFill>
                  <a:prstClr val="black"/>
                </a:solidFill>
                <a:cs typeface="+mn-cs"/>
              </a:rPr>
              <a:t>What next</a:t>
            </a:r>
            <a:r>
              <a:rPr lang="en-US" altLang="he-IL" sz="1700" dirty="0">
                <a:solidFill>
                  <a:prstClr val="black"/>
                </a:solidFill>
                <a:cs typeface="+mn-cs"/>
              </a:rPr>
              <a:t>? </a:t>
            </a:r>
          </a:p>
          <a:p>
            <a:pPr eaLnBrk="1" fontAlgn="auto" hangingPunct="1">
              <a:spcAft>
                <a:spcPts val="0"/>
              </a:spcAft>
              <a:defRPr/>
            </a:pPr>
            <a:endParaRPr lang="he-IL" dirty="0">
              <a:cs typeface="+mn-cs"/>
            </a:endParaRPr>
          </a:p>
        </p:txBody>
      </p:sp>
    </p:spTree>
    <p:extLst>
      <p:ext uri="{BB962C8B-B14F-4D97-AF65-F5344CB8AC3E}">
        <p14:creationId xmlns:p14="http://schemas.microsoft.com/office/powerpoint/2010/main" val="4094538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3808BB3-F9BA-E94C-A452-057B8B0E31CD}"/>
              </a:ext>
            </a:extLst>
          </p:cNvPr>
          <p:cNvSpPr>
            <a:spLocks noGrp="1"/>
          </p:cNvSpPr>
          <p:nvPr>
            <p:ph type="title"/>
          </p:nvPr>
        </p:nvSpPr>
        <p:spPr>
          <a:xfrm>
            <a:off x="457200" y="-100013"/>
            <a:ext cx="8291513" cy="1081088"/>
          </a:xfrm>
        </p:spPr>
        <p:txBody>
          <a:bodyPr rtlCol="0">
            <a:normAutofit fontScale="90000"/>
          </a:bodyPr>
          <a:lstStyle/>
          <a:p>
            <a:pPr eaLnBrk="1" fontAlgn="auto" hangingPunct="1">
              <a:spcAft>
                <a:spcPts val="0"/>
              </a:spcAft>
              <a:defRPr/>
            </a:pPr>
            <a:br>
              <a:rPr lang="en-US" dirty="0">
                <a:cs typeface="+mj-cs"/>
              </a:rPr>
            </a:br>
            <a:r>
              <a:rPr lang="en-US" sz="4000" dirty="0">
                <a:solidFill>
                  <a:srgbClr val="7030A0"/>
                </a:solidFill>
              </a:rPr>
              <a:t>New Designs: USA </a:t>
            </a:r>
            <a:r>
              <a:rPr lang="en-CA" altLang="he-IL" sz="1600" dirty="0">
                <a:solidFill>
                  <a:srgbClr val="7030A0"/>
                </a:solidFill>
              </a:rPr>
              <a:t>(</a:t>
            </a:r>
            <a:r>
              <a:rPr lang="en-US" sz="1600" dirty="0">
                <a:solidFill>
                  <a:srgbClr val="7030A0"/>
                </a:solidFill>
              </a:rPr>
              <a:t>Washington University UW)</a:t>
            </a:r>
            <a:br>
              <a:rPr lang="en-US" altLang="he-IL" sz="1600" dirty="0">
                <a:cs typeface="+mj-cs"/>
              </a:rPr>
            </a:br>
            <a:endParaRPr lang="he-IL" sz="1600" dirty="0">
              <a:cs typeface="+mj-cs"/>
            </a:endParaRPr>
          </a:p>
        </p:txBody>
      </p:sp>
      <p:sp>
        <p:nvSpPr>
          <p:cNvPr id="3" name="מציין מיקום תוכן 2">
            <a:extLst>
              <a:ext uri="{FF2B5EF4-FFF2-40B4-BE49-F238E27FC236}">
                <a16:creationId xmlns:a16="http://schemas.microsoft.com/office/drawing/2014/main" id="{B5934A18-3447-964C-B565-AB9CEBCAB1CD}"/>
              </a:ext>
            </a:extLst>
          </p:cNvPr>
          <p:cNvSpPr>
            <a:spLocks noGrp="1"/>
          </p:cNvSpPr>
          <p:nvPr>
            <p:ph idx="1"/>
          </p:nvPr>
        </p:nvSpPr>
        <p:spPr/>
        <p:txBody>
          <a:bodyPr rtlCol="0"/>
          <a:lstStyle/>
          <a:p>
            <a:pPr eaLnBrk="1" fontAlgn="auto" hangingPunct="1">
              <a:spcAft>
                <a:spcPts val="0"/>
              </a:spcAft>
              <a:defRPr/>
            </a:pPr>
            <a:endParaRPr lang="he-IL" dirty="0">
              <a:cs typeface="+mn-cs"/>
            </a:endParaRPr>
          </a:p>
        </p:txBody>
      </p:sp>
      <p:sp>
        <p:nvSpPr>
          <p:cNvPr id="14340" name="מלבן 2">
            <a:extLst>
              <a:ext uri="{FF2B5EF4-FFF2-40B4-BE49-F238E27FC236}">
                <a16:creationId xmlns:a16="http://schemas.microsoft.com/office/drawing/2014/main" id="{65DAC46C-2253-A642-A3B0-569E588AC401}"/>
              </a:ext>
            </a:extLst>
          </p:cNvPr>
          <p:cNvSpPr>
            <a:spLocks noChangeArrowheads="1"/>
          </p:cNvSpPr>
          <p:nvPr/>
        </p:nvSpPr>
        <p:spPr bwMode="auto">
          <a:xfrm>
            <a:off x="43132" y="1226450"/>
            <a:ext cx="9144000" cy="7617470"/>
          </a:xfrm>
          <a:prstGeom prst="rect">
            <a:avLst/>
          </a:prstGeom>
          <a:noFill/>
          <a:ln>
            <a:noFill/>
          </a:ln>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63550" lvl="1" eaLnBrk="1" fontAlgn="auto" hangingPunct="1">
              <a:lnSpc>
                <a:spcPct val="150000"/>
              </a:lnSpc>
              <a:spcBef>
                <a:spcPts val="0"/>
              </a:spcBef>
              <a:spcAft>
                <a:spcPts val="0"/>
              </a:spcAft>
              <a:buFont typeface="Wingdings" panose="05000000000000000000" pitchFamily="2" charset="2"/>
              <a:buChar char="§"/>
              <a:defRPr/>
            </a:pPr>
            <a:r>
              <a:rPr lang="en-CA" altLang="he-IL" sz="2000" b="0" dirty="0">
                <a:cs typeface="+mn-cs"/>
              </a:rPr>
              <a:t>Provide accommodations for students with disabilities</a:t>
            </a:r>
          </a:p>
          <a:p>
            <a:pPr marL="463550" lvl="1" eaLnBrk="1" fontAlgn="auto" hangingPunct="1">
              <a:lnSpc>
                <a:spcPct val="150000"/>
              </a:lnSpc>
              <a:spcBef>
                <a:spcPts val="0"/>
              </a:spcBef>
              <a:spcAft>
                <a:spcPts val="0"/>
              </a:spcAft>
              <a:buFont typeface="Wingdings" panose="05000000000000000000" pitchFamily="2" charset="2"/>
              <a:buChar char="§"/>
              <a:defRPr/>
            </a:pPr>
            <a:r>
              <a:rPr lang="en-US" sz="2000" b="0" dirty="0">
                <a:solidFill>
                  <a:schemeClr val="accent4">
                    <a:lumMod val="10000"/>
                  </a:schemeClr>
                </a:solidFill>
                <a:cs typeface="+mn-cs"/>
              </a:rPr>
              <a:t>Promote accessibility within the context of UD, civil rights, and inclusive campus culture</a:t>
            </a:r>
          </a:p>
          <a:p>
            <a:pPr marL="520700" lvl="1" indent="-342900" eaLnBrk="1" fontAlgn="auto" hangingPunct="1">
              <a:lnSpc>
                <a:spcPct val="150000"/>
              </a:lnSpc>
              <a:spcBef>
                <a:spcPts val="0"/>
              </a:spcBef>
              <a:spcAft>
                <a:spcPts val="0"/>
              </a:spcAft>
              <a:buFont typeface="Wingdings" panose="05000000000000000000" pitchFamily="2" charset="2"/>
              <a:buChar char="§"/>
              <a:defRPr/>
            </a:pPr>
            <a:r>
              <a:rPr lang="en-CA" altLang="he-IL" sz="2000" b="0" dirty="0">
                <a:cs typeface="+mn-cs"/>
              </a:rPr>
              <a:t>Computers with magnifiers and text-to-speech tools in the libraries </a:t>
            </a:r>
            <a:endParaRPr lang="en-US" altLang="he-IL" sz="2000" b="0" dirty="0">
              <a:cs typeface="+mn-cs"/>
            </a:endParaRPr>
          </a:p>
          <a:p>
            <a:pPr marL="520700" lvl="1" indent="-342900" eaLnBrk="1" fontAlgn="auto" hangingPunct="1">
              <a:lnSpc>
                <a:spcPct val="150000"/>
              </a:lnSpc>
              <a:spcBef>
                <a:spcPts val="0"/>
              </a:spcBef>
              <a:spcAft>
                <a:spcPts val="0"/>
              </a:spcAft>
              <a:buFont typeface="Wingdings" panose="05000000000000000000" pitchFamily="2" charset="2"/>
              <a:buChar char="§"/>
              <a:defRPr/>
            </a:pPr>
            <a:r>
              <a:rPr lang="en-CA" altLang="he-IL" sz="2000" b="0" dirty="0">
                <a:cs typeface="+mn-cs"/>
              </a:rPr>
              <a:t>Websites and applications updates </a:t>
            </a:r>
          </a:p>
          <a:p>
            <a:pPr marL="520700" lvl="1" indent="-342900" eaLnBrk="1" fontAlgn="auto" hangingPunct="1">
              <a:lnSpc>
                <a:spcPct val="150000"/>
              </a:lnSpc>
              <a:spcBef>
                <a:spcPts val="0"/>
              </a:spcBef>
              <a:spcAft>
                <a:spcPts val="0"/>
              </a:spcAft>
              <a:buFont typeface="Wingdings" panose="05000000000000000000" pitchFamily="2" charset="2"/>
              <a:buChar char="§"/>
              <a:defRPr/>
            </a:pPr>
            <a:r>
              <a:rPr lang="en-CA" altLang="he-IL" sz="2000" b="0" dirty="0">
                <a:cs typeface="+mn-cs"/>
              </a:rPr>
              <a:t>Pre-</a:t>
            </a:r>
            <a:r>
              <a:rPr lang="en-CA" altLang="he-IL" sz="2000" b="0" u="sng" dirty="0">
                <a:cs typeface="+mn-cs"/>
              </a:rPr>
              <a:t>pdf</a:t>
            </a:r>
            <a:r>
              <a:rPr lang="en-CA" altLang="he-IL" sz="2000" b="0" dirty="0">
                <a:cs typeface="+mn-cs"/>
              </a:rPr>
              <a:t> for many courses </a:t>
            </a:r>
          </a:p>
          <a:p>
            <a:pPr marL="520700" lvl="1" indent="-342900" eaLnBrk="1" fontAlgn="auto" hangingPunct="1">
              <a:spcBef>
                <a:spcPts val="0"/>
              </a:spcBef>
              <a:spcAft>
                <a:spcPts val="0"/>
              </a:spcAft>
              <a:buFont typeface="Wingdings" panose="05000000000000000000" pitchFamily="2" charset="2"/>
              <a:buChar char="§"/>
              <a:defRPr/>
            </a:pPr>
            <a:endParaRPr lang="en-CA" altLang="he-IL" sz="2000" b="0" dirty="0">
              <a:cs typeface="+mn-cs"/>
            </a:endParaRPr>
          </a:p>
          <a:p>
            <a:pPr marL="520700" eaLnBrk="1" fontAlgn="auto" hangingPunct="1">
              <a:spcBef>
                <a:spcPts val="0"/>
              </a:spcBef>
              <a:spcAft>
                <a:spcPts val="0"/>
              </a:spcAft>
              <a:buFont typeface="Wingdings" panose="05000000000000000000" pitchFamily="2" charset="2"/>
              <a:buChar char="§"/>
              <a:defRPr/>
            </a:pPr>
            <a:r>
              <a:rPr lang="en-US" sz="2000" b="0" dirty="0">
                <a:solidFill>
                  <a:schemeClr val="accent4">
                    <a:lumMod val="10000"/>
                  </a:schemeClr>
                </a:solidFill>
                <a:cs typeface="+mn-cs"/>
              </a:rPr>
              <a:t>Undertake efforts that are -</a:t>
            </a:r>
          </a:p>
          <a:p>
            <a:pPr marL="857250" lvl="1" indent="-457200" eaLnBrk="1" fontAlgn="auto" hangingPunct="1">
              <a:spcBef>
                <a:spcPts val="0"/>
              </a:spcBef>
              <a:spcAft>
                <a:spcPts val="0"/>
              </a:spcAft>
              <a:buFont typeface="Arial" panose="020B0604020202020204" pitchFamily="34" charset="0"/>
              <a:buChar char="•"/>
              <a:defRPr/>
            </a:pPr>
            <a:r>
              <a:rPr lang="en-US" sz="1200" b="0" dirty="0">
                <a:solidFill>
                  <a:schemeClr val="accent4">
                    <a:lumMod val="10000"/>
                  </a:schemeClr>
                </a:solidFill>
                <a:cs typeface="+mn-cs"/>
              </a:rPr>
              <a:t>Reactive and proactive</a:t>
            </a:r>
          </a:p>
          <a:p>
            <a:pPr marL="857250" lvl="1" indent="-457200" eaLnBrk="1" fontAlgn="auto" hangingPunct="1">
              <a:spcBef>
                <a:spcPts val="0"/>
              </a:spcBef>
              <a:spcAft>
                <a:spcPts val="0"/>
              </a:spcAft>
              <a:buFont typeface="Arial" panose="020B0604020202020204" pitchFamily="34" charset="0"/>
              <a:buChar char="•"/>
              <a:defRPr/>
            </a:pPr>
            <a:r>
              <a:rPr lang="en-US" sz="1200" b="0" dirty="0">
                <a:solidFill>
                  <a:schemeClr val="accent4">
                    <a:lumMod val="10000"/>
                  </a:schemeClr>
                </a:solidFill>
                <a:cs typeface="+mn-cs"/>
              </a:rPr>
              <a:t>Top-down and bottom-up</a:t>
            </a:r>
          </a:p>
          <a:p>
            <a:pPr marL="857250" lvl="1" indent="-457200" eaLnBrk="1" fontAlgn="auto" hangingPunct="1">
              <a:spcBef>
                <a:spcPts val="0"/>
              </a:spcBef>
              <a:spcAft>
                <a:spcPts val="0"/>
              </a:spcAft>
              <a:buFont typeface="Courier New" panose="02070309020205020404" pitchFamily="49" charset="0"/>
              <a:buChar char="o"/>
              <a:defRPr/>
            </a:pPr>
            <a:endParaRPr lang="en-US" sz="2000" b="0" dirty="0">
              <a:solidFill>
                <a:schemeClr val="accent4">
                  <a:lumMod val="10000"/>
                </a:schemeClr>
              </a:solidFill>
              <a:cs typeface="+mn-cs"/>
            </a:endParaRPr>
          </a:p>
          <a:p>
            <a:pPr marL="457200" indent="-457200" eaLnBrk="1" fontAlgn="auto" hangingPunct="1">
              <a:spcBef>
                <a:spcPts val="0"/>
              </a:spcBef>
              <a:spcAft>
                <a:spcPts val="0"/>
              </a:spcAft>
              <a:buFont typeface="Wingdings" panose="05000000000000000000" pitchFamily="2" charset="2"/>
              <a:buChar char="§"/>
              <a:defRPr/>
            </a:pPr>
            <a:r>
              <a:rPr lang="en-US" sz="2000" b="0" dirty="0">
                <a:solidFill>
                  <a:schemeClr val="accent4">
                    <a:lumMod val="10000"/>
                  </a:schemeClr>
                </a:solidFill>
                <a:cs typeface="+mn-cs"/>
              </a:rPr>
              <a:t>UW’s Leadership</a:t>
            </a:r>
          </a:p>
          <a:p>
            <a:pPr marL="857250" lvl="1" indent="-457200" eaLnBrk="1" fontAlgn="auto" hangingPunct="1">
              <a:spcBef>
                <a:spcPts val="0"/>
              </a:spcBef>
              <a:spcAft>
                <a:spcPts val="0"/>
              </a:spcAft>
              <a:buFont typeface="Arial" panose="020B0604020202020204" pitchFamily="34" charset="0"/>
              <a:buChar char="•"/>
              <a:defRPr/>
            </a:pPr>
            <a:r>
              <a:rPr lang="en-US" sz="1200" b="0" dirty="0">
                <a:solidFill>
                  <a:schemeClr val="accent4">
                    <a:lumMod val="10000"/>
                  </a:schemeClr>
                </a:solidFill>
                <a:cs typeface="+mn-cs"/>
              </a:rPr>
              <a:t>IT Accessibility Coordinator</a:t>
            </a:r>
          </a:p>
          <a:p>
            <a:pPr marL="857250" lvl="1" indent="-457200" eaLnBrk="1" fontAlgn="auto" hangingPunct="1">
              <a:spcBef>
                <a:spcPts val="0"/>
              </a:spcBef>
              <a:spcAft>
                <a:spcPts val="0"/>
              </a:spcAft>
              <a:buFont typeface="Arial" panose="020B0604020202020204" pitchFamily="34" charset="0"/>
              <a:buChar char="•"/>
              <a:defRPr/>
            </a:pPr>
            <a:r>
              <a:rPr lang="en-US" sz="1200" b="0" dirty="0">
                <a:solidFill>
                  <a:schemeClr val="accent4">
                    <a:lumMod val="10000"/>
                  </a:schemeClr>
                </a:solidFill>
                <a:cs typeface="+mn-cs"/>
              </a:rPr>
              <a:t>IT Accessibility Team (ATS)</a:t>
            </a:r>
          </a:p>
          <a:p>
            <a:pPr marL="857250" lvl="1" indent="-457200" eaLnBrk="1" fontAlgn="auto" hangingPunct="1">
              <a:spcBef>
                <a:spcPts val="0"/>
              </a:spcBef>
              <a:spcAft>
                <a:spcPts val="0"/>
              </a:spcAft>
              <a:buFont typeface="Arial" panose="020B0604020202020204" pitchFamily="34" charset="0"/>
              <a:buChar char="•"/>
              <a:defRPr/>
            </a:pPr>
            <a:r>
              <a:rPr lang="en-US" sz="1200" b="0" dirty="0">
                <a:solidFill>
                  <a:schemeClr val="accent4">
                    <a:lumMod val="10000"/>
                  </a:schemeClr>
                </a:solidFill>
                <a:cs typeface="+mn-cs"/>
              </a:rPr>
              <a:t>IT Accessibility Task Force</a:t>
            </a:r>
          </a:p>
          <a:p>
            <a:pPr marL="857250" lvl="1" indent="-457200" eaLnBrk="1" fontAlgn="auto" hangingPunct="1">
              <a:spcBef>
                <a:spcPts val="0"/>
              </a:spcBef>
              <a:spcAft>
                <a:spcPts val="0"/>
              </a:spcAft>
              <a:buFont typeface="Arial" panose="020B0604020202020204" pitchFamily="34" charset="0"/>
              <a:buChar char="•"/>
              <a:defRPr/>
            </a:pPr>
            <a:r>
              <a:rPr lang="en-US" sz="1200" b="0" dirty="0">
                <a:solidFill>
                  <a:schemeClr val="accent4">
                    <a:lumMod val="10000"/>
                  </a:schemeClr>
                </a:solidFill>
                <a:cs typeface="+mn-cs"/>
              </a:rPr>
              <a:t>IT Accessibility Associations</a:t>
            </a:r>
          </a:p>
          <a:p>
            <a:pPr marL="400050" lvl="1" indent="0" eaLnBrk="1" fontAlgn="auto" hangingPunct="1">
              <a:spcBef>
                <a:spcPts val="0"/>
              </a:spcBef>
              <a:spcAft>
                <a:spcPts val="0"/>
              </a:spcAft>
              <a:defRPr/>
            </a:pPr>
            <a:r>
              <a:rPr lang="en-US" sz="2000" b="0" dirty="0">
                <a:solidFill>
                  <a:schemeClr val="accent4">
                    <a:lumMod val="10000"/>
                  </a:schemeClr>
                </a:solidFill>
                <a:cs typeface="+mn-cs"/>
              </a:rPr>
              <a:t> </a:t>
            </a:r>
          </a:p>
          <a:p>
            <a:pPr marL="355600" lvl="1" indent="-177800" eaLnBrk="1" fontAlgn="auto" hangingPunct="1">
              <a:lnSpc>
                <a:spcPct val="150000"/>
              </a:lnSpc>
              <a:spcBef>
                <a:spcPts val="0"/>
              </a:spcBef>
              <a:spcAft>
                <a:spcPts val="0"/>
              </a:spcAft>
              <a:buFont typeface="Courier New" panose="02070309020205020404" pitchFamily="49" charset="0"/>
              <a:buChar char="o"/>
              <a:defRPr/>
            </a:pPr>
            <a:endParaRPr lang="en-CA" altLang="he-IL" sz="2000" dirty="0"/>
          </a:p>
          <a:p>
            <a:pPr marL="355600" lvl="1" indent="-177800" eaLnBrk="1" fontAlgn="auto" hangingPunct="1">
              <a:lnSpc>
                <a:spcPct val="150000"/>
              </a:lnSpc>
              <a:spcBef>
                <a:spcPts val="0"/>
              </a:spcBef>
              <a:spcAft>
                <a:spcPts val="0"/>
              </a:spcAft>
              <a:buFont typeface="Courier New" panose="02070309020205020404" pitchFamily="49" charset="0"/>
              <a:buChar char="o"/>
              <a:defRPr/>
            </a:pPr>
            <a:endParaRPr lang="en-CA" altLang="he-IL" sz="2000" dirty="0"/>
          </a:p>
          <a:p>
            <a:pPr marL="457200" lvl="1" indent="0" eaLnBrk="1" fontAlgn="auto" hangingPunct="1">
              <a:lnSpc>
                <a:spcPct val="150000"/>
              </a:lnSpc>
              <a:spcBef>
                <a:spcPts val="0"/>
              </a:spcBef>
              <a:spcAft>
                <a:spcPts val="600"/>
              </a:spcAft>
              <a:defRPr/>
            </a:pPr>
            <a:endParaRPr lang="en-US" altLang="he-IL" sz="2000" b="1" u="sng" dirty="0"/>
          </a:p>
          <a:p>
            <a:pPr marL="457200" lvl="1" indent="0" eaLnBrk="1" fontAlgn="auto" hangingPunct="1">
              <a:lnSpc>
                <a:spcPct val="150000"/>
              </a:lnSpc>
              <a:spcBef>
                <a:spcPts val="0"/>
              </a:spcBef>
              <a:spcAft>
                <a:spcPts val="600"/>
              </a:spcAft>
              <a:defRPr/>
            </a:pPr>
            <a:endParaRPr lang="en-CA" altLang="he-IL" sz="2000" b="1" u="sng" dirty="0"/>
          </a:p>
        </p:txBody>
      </p:sp>
      <p:pic>
        <p:nvPicPr>
          <p:cNvPr id="27653" name="Picture 4" descr="Flag of the United States.svg">
            <a:extLst>
              <a:ext uri="{FF2B5EF4-FFF2-40B4-BE49-F238E27FC236}">
                <a16:creationId xmlns:a16="http://schemas.microsoft.com/office/drawing/2014/main" id="{70396E22-165D-9445-9E67-82FA3A08AB7A}"/>
              </a:ext>
            </a:extLst>
          </p:cNvPr>
          <p:cNvPicPr>
            <a:picLocks noChangeAspect="1" noChangeArrowheads="1"/>
          </p:cNvPicPr>
          <p:nvPr/>
        </p:nvPicPr>
        <p:blipFill>
          <a:blip r:embed="rId2"/>
          <a:srcRect/>
          <a:stretch>
            <a:fillRect/>
          </a:stretch>
        </p:blipFill>
        <p:spPr bwMode="auto">
          <a:xfrm>
            <a:off x="107950" y="79375"/>
            <a:ext cx="1006475" cy="647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415017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F6F6AF58-D114-2E4C-A641-465991C499D6}"/>
              </a:ext>
            </a:extLst>
          </p:cNvPr>
          <p:cNvSpPr>
            <a:spLocks noGrp="1"/>
          </p:cNvSpPr>
          <p:nvPr>
            <p:ph type="title"/>
          </p:nvPr>
        </p:nvSpPr>
        <p:spPr>
          <a:xfrm>
            <a:off x="323850" y="28575"/>
            <a:ext cx="8362950" cy="879475"/>
          </a:xfrm>
        </p:spPr>
        <p:txBody>
          <a:bodyPr rtlCol="0"/>
          <a:lstStyle/>
          <a:p>
            <a:pPr eaLnBrk="1" fontAlgn="auto" hangingPunct="1">
              <a:spcAft>
                <a:spcPts val="0"/>
              </a:spcAft>
              <a:defRPr/>
            </a:pPr>
            <a:r>
              <a:rPr lang="en-US" sz="3600" dirty="0">
                <a:solidFill>
                  <a:srgbClr val="7030A0"/>
                </a:solidFill>
              </a:rPr>
              <a:t>    New Designs: Canada </a:t>
            </a:r>
            <a:r>
              <a:rPr lang="en-US" sz="1400" dirty="0">
                <a:solidFill>
                  <a:srgbClr val="7030A0"/>
                </a:solidFill>
              </a:rPr>
              <a:t>(French College, Montreal) </a:t>
            </a:r>
            <a:endParaRPr lang="he-IL" sz="1400" dirty="0">
              <a:solidFill>
                <a:srgbClr val="7030A0"/>
              </a:solidFill>
            </a:endParaRPr>
          </a:p>
        </p:txBody>
      </p:sp>
      <p:sp>
        <p:nvSpPr>
          <p:cNvPr id="3" name="מציין מיקום תוכן 2">
            <a:extLst>
              <a:ext uri="{FF2B5EF4-FFF2-40B4-BE49-F238E27FC236}">
                <a16:creationId xmlns:a16="http://schemas.microsoft.com/office/drawing/2014/main" id="{9E5F3F44-12D8-1C48-B219-36D82A0A9AF6}"/>
              </a:ext>
            </a:extLst>
          </p:cNvPr>
          <p:cNvSpPr>
            <a:spLocks noGrp="1"/>
          </p:cNvSpPr>
          <p:nvPr>
            <p:ph idx="1"/>
          </p:nvPr>
        </p:nvSpPr>
        <p:spPr>
          <a:xfrm>
            <a:off x="323850" y="1422400"/>
            <a:ext cx="8362950" cy="5054600"/>
          </a:xfrm>
        </p:spPr>
        <p:txBody>
          <a:bodyPr rtlCol="0">
            <a:normAutofit fontScale="70000" lnSpcReduction="20000"/>
          </a:bodyPr>
          <a:lstStyle/>
          <a:p>
            <a:pPr marL="0" lvl="1" indent="0" algn="l" rtl="0" eaLnBrk="1" fontAlgn="auto" hangingPunct="1">
              <a:spcBef>
                <a:spcPts val="0"/>
              </a:spcBef>
              <a:spcAft>
                <a:spcPts val="0"/>
              </a:spcAft>
              <a:buClrTx/>
              <a:buFont typeface="Arial" panose="020B0604020202020204" pitchFamily="34" charset="0"/>
              <a:buNone/>
              <a:defRPr/>
            </a:pPr>
            <a:r>
              <a:rPr lang="en-US" b="1" dirty="0">
                <a:cs typeface="+mn-cs"/>
              </a:rPr>
              <a:t>New Designs: </a:t>
            </a:r>
            <a:endParaRPr lang="he-IL" b="1" dirty="0">
              <a:cs typeface="+mn-cs"/>
            </a:endParaRPr>
          </a:p>
          <a:p>
            <a:pPr algn="l" rtl="0" eaLnBrk="1" fontAlgn="auto" hangingPunct="1">
              <a:lnSpc>
                <a:spcPct val="120000"/>
              </a:lnSpc>
              <a:spcAft>
                <a:spcPts val="0"/>
              </a:spcAft>
              <a:buClrTx/>
              <a:buFont typeface="Wingdings" panose="05000000000000000000" pitchFamily="2" charset="2"/>
              <a:buChar char="§"/>
              <a:defRPr/>
            </a:pPr>
            <a:r>
              <a:rPr lang="en-CA" sz="3100" dirty="0">
                <a:cs typeface="+mn-cs"/>
              </a:rPr>
              <a:t>Mobile learning</a:t>
            </a:r>
            <a:endParaRPr lang="en-US" sz="3100" dirty="0">
              <a:cs typeface="+mn-cs"/>
            </a:endParaRPr>
          </a:p>
          <a:p>
            <a:pPr algn="l" rtl="0" eaLnBrk="1" fontAlgn="auto" hangingPunct="1">
              <a:lnSpc>
                <a:spcPct val="120000"/>
              </a:lnSpc>
              <a:spcAft>
                <a:spcPts val="0"/>
              </a:spcAft>
              <a:buClrTx/>
              <a:buFont typeface="Wingdings" panose="05000000000000000000" pitchFamily="2" charset="2"/>
              <a:buChar char="§"/>
              <a:defRPr/>
            </a:pPr>
            <a:r>
              <a:rPr lang="en-CA" sz="3100" dirty="0">
                <a:cs typeface="+mn-cs"/>
              </a:rPr>
              <a:t>Cloud computing</a:t>
            </a:r>
            <a:endParaRPr lang="en-US" sz="3100" dirty="0">
              <a:cs typeface="+mn-cs"/>
            </a:endParaRPr>
          </a:p>
          <a:p>
            <a:pPr algn="l" rtl="0" eaLnBrk="1" fontAlgn="auto" hangingPunct="1">
              <a:lnSpc>
                <a:spcPct val="120000"/>
              </a:lnSpc>
              <a:spcBef>
                <a:spcPts val="0"/>
              </a:spcBef>
              <a:spcAft>
                <a:spcPts val="0"/>
              </a:spcAft>
              <a:buClrTx/>
              <a:buFont typeface="Wingdings" panose="05000000000000000000" pitchFamily="2" charset="2"/>
              <a:buChar char="§"/>
              <a:defRPr/>
            </a:pPr>
            <a:r>
              <a:rPr lang="en-CA" sz="2900" dirty="0">
                <a:cs typeface="+mn-cs"/>
              </a:rPr>
              <a:t>MOOC</a:t>
            </a:r>
            <a:r>
              <a:rPr lang="en-CA" sz="3100" dirty="0">
                <a:cs typeface="+mn-cs"/>
              </a:rPr>
              <a:t>s </a:t>
            </a:r>
            <a:endParaRPr lang="en-US" sz="3100" dirty="0">
              <a:cs typeface="+mn-cs"/>
            </a:endParaRPr>
          </a:p>
          <a:p>
            <a:pPr algn="l" rtl="0" eaLnBrk="1" fontAlgn="auto" hangingPunct="1">
              <a:lnSpc>
                <a:spcPct val="120000"/>
              </a:lnSpc>
              <a:spcBef>
                <a:spcPts val="0"/>
              </a:spcBef>
              <a:spcAft>
                <a:spcPts val="0"/>
              </a:spcAft>
              <a:buClrTx/>
              <a:buFont typeface="Wingdings" panose="05000000000000000000" pitchFamily="2" charset="2"/>
              <a:buChar char="§"/>
              <a:defRPr/>
            </a:pPr>
            <a:r>
              <a:rPr lang="en-CA" sz="3100" dirty="0">
                <a:cs typeface="+mn-cs"/>
              </a:rPr>
              <a:t>Online courses</a:t>
            </a:r>
          </a:p>
          <a:p>
            <a:pPr algn="l" rtl="0" eaLnBrk="1" fontAlgn="auto" hangingPunct="1">
              <a:lnSpc>
                <a:spcPct val="120000"/>
              </a:lnSpc>
              <a:spcBef>
                <a:spcPts val="0"/>
              </a:spcBef>
              <a:spcAft>
                <a:spcPts val="0"/>
              </a:spcAft>
              <a:buClrTx/>
              <a:buFont typeface="Wingdings" panose="05000000000000000000" pitchFamily="2" charset="2"/>
              <a:buChar char="§"/>
              <a:defRPr/>
            </a:pPr>
            <a:r>
              <a:rPr lang="en-CA" sz="3100" dirty="0">
                <a:cs typeface="+mn-cs"/>
              </a:rPr>
              <a:t>Webinar</a:t>
            </a:r>
          </a:p>
          <a:p>
            <a:pPr algn="l" rtl="0" eaLnBrk="1" fontAlgn="auto" hangingPunct="1">
              <a:lnSpc>
                <a:spcPct val="170000"/>
              </a:lnSpc>
              <a:spcBef>
                <a:spcPts val="0"/>
              </a:spcBef>
              <a:spcAft>
                <a:spcPts val="0"/>
              </a:spcAft>
              <a:buClrTx/>
              <a:buFont typeface="Wingdings" panose="05000000000000000000" pitchFamily="2" charset="2"/>
              <a:buChar char="§"/>
              <a:defRPr/>
            </a:pPr>
            <a:r>
              <a:rPr lang="en-CA" sz="3100" dirty="0">
                <a:cs typeface="+mn-cs"/>
              </a:rPr>
              <a:t>Canadian Software </a:t>
            </a:r>
            <a:r>
              <a:rPr lang="en-CA" sz="1800" b="1" dirty="0">
                <a:cs typeface="+mn-cs"/>
              </a:rPr>
              <a:t>: </a:t>
            </a:r>
            <a:r>
              <a:rPr lang="en-CA" sz="1700" dirty="0" err="1">
                <a:cs typeface="+mn-cs"/>
              </a:rPr>
              <a:t>WordQ</a:t>
            </a:r>
            <a:r>
              <a:rPr lang="en-CA" sz="1700" dirty="0">
                <a:cs typeface="+mn-cs"/>
              </a:rPr>
              <a:t>, </a:t>
            </a:r>
            <a:r>
              <a:rPr lang="en-CA" sz="1700" dirty="0" err="1">
                <a:cs typeface="+mn-cs"/>
              </a:rPr>
              <a:t>SpeakQ</a:t>
            </a:r>
            <a:r>
              <a:rPr lang="en-CA" sz="1700" dirty="0">
                <a:cs typeface="+mn-cs"/>
              </a:rPr>
              <a:t>, Thought Q, Word prediction software, Text-to-speech, </a:t>
            </a:r>
          </a:p>
          <a:p>
            <a:pPr marL="0" indent="0" algn="l" rtl="0" eaLnBrk="1" fontAlgn="auto" hangingPunct="1">
              <a:lnSpc>
                <a:spcPct val="120000"/>
              </a:lnSpc>
              <a:spcBef>
                <a:spcPts val="0"/>
              </a:spcBef>
              <a:spcAft>
                <a:spcPts val="0"/>
              </a:spcAft>
              <a:buClrTx/>
              <a:buFont typeface="Arial" panose="020B0604020202020204" pitchFamily="34" charset="0"/>
              <a:buNone/>
              <a:defRPr/>
            </a:pPr>
            <a:r>
              <a:rPr lang="en-CA" sz="1700" dirty="0">
                <a:cs typeface="+mn-cs"/>
              </a:rPr>
              <a:t>           Speech recognition, Research tool, Clockwork, Administrative software</a:t>
            </a:r>
          </a:p>
          <a:p>
            <a:pPr marL="177800" lvl="1" indent="-177800" algn="l" rtl="0" eaLnBrk="1" fontAlgn="auto" hangingPunct="1">
              <a:lnSpc>
                <a:spcPct val="120000"/>
              </a:lnSpc>
              <a:spcBef>
                <a:spcPts val="0"/>
              </a:spcBef>
              <a:spcAft>
                <a:spcPts val="0"/>
              </a:spcAft>
              <a:buClrTx/>
              <a:buFont typeface="Wingdings" panose="05000000000000000000" pitchFamily="2" charset="2"/>
              <a:buChar char="§"/>
              <a:defRPr/>
            </a:pPr>
            <a:r>
              <a:rPr lang="en-CA" dirty="0">
                <a:cs typeface="+mn-cs"/>
              </a:rPr>
              <a:t>  </a:t>
            </a:r>
            <a:r>
              <a:rPr lang="en-CA" sz="3100" dirty="0">
                <a:cs typeface="+mn-cs"/>
              </a:rPr>
              <a:t>Quebec Software</a:t>
            </a:r>
            <a:r>
              <a:rPr lang="en-CA" dirty="0">
                <a:cs typeface="+mn-cs"/>
              </a:rPr>
              <a:t>: </a:t>
            </a:r>
            <a:r>
              <a:rPr lang="en-CA" sz="1800" dirty="0">
                <a:cs typeface="+mn-cs"/>
              </a:rPr>
              <a:t>Antidote, Advanced correction and editing tool, </a:t>
            </a:r>
            <a:r>
              <a:rPr lang="en-CA" sz="1800" dirty="0" err="1">
                <a:cs typeface="+mn-cs"/>
              </a:rPr>
              <a:t>Lexibar</a:t>
            </a:r>
            <a:endParaRPr lang="en-CA" sz="1800" dirty="0">
              <a:cs typeface="+mn-cs"/>
            </a:endParaRPr>
          </a:p>
          <a:p>
            <a:pPr marL="285750" lvl="1" indent="-285750" algn="l" rtl="0" eaLnBrk="1" fontAlgn="auto" hangingPunct="1">
              <a:lnSpc>
                <a:spcPct val="120000"/>
              </a:lnSpc>
              <a:spcBef>
                <a:spcPts val="0"/>
              </a:spcBef>
              <a:spcAft>
                <a:spcPts val="0"/>
              </a:spcAft>
              <a:buClrTx/>
              <a:buFont typeface="Wingdings" panose="05000000000000000000" pitchFamily="2" charset="2"/>
              <a:buChar char="§"/>
              <a:defRPr/>
            </a:pPr>
            <a:endParaRPr lang="en-CA" dirty="0">
              <a:cs typeface="+mn-cs"/>
            </a:endParaRPr>
          </a:p>
          <a:p>
            <a:pPr marL="177800" lvl="1" indent="-177800" algn="l" rtl="0" eaLnBrk="1" fontAlgn="auto" hangingPunct="1">
              <a:lnSpc>
                <a:spcPct val="170000"/>
              </a:lnSpc>
              <a:spcBef>
                <a:spcPts val="0"/>
              </a:spcBef>
              <a:spcAft>
                <a:spcPts val="0"/>
              </a:spcAft>
              <a:buClrTx/>
              <a:buFont typeface="Wingdings" panose="05000000000000000000" pitchFamily="2" charset="2"/>
              <a:buChar char="§"/>
              <a:defRPr/>
            </a:pPr>
            <a:r>
              <a:rPr lang="en-US" b="1" dirty="0">
                <a:cs typeface="+mn-cs"/>
              </a:rPr>
              <a:t>Past</a:t>
            </a:r>
            <a:r>
              <a:rPr lang="en-US" dirty="0">
                <a:cs typeface="+mn-cs"/>
              </a:rPr>
              <a:t> -  </a:t>
            </a:r>
            <a:r>
              <a:rPr lang="en-US" sz="2600" dirty="0">
                <a:cs typeface="+mn-cs"/>
              </a:rPr>
              <a:t>Student funded directly</a:t>
            </a:r>
          </a:p>
          <a:p>
            <a:pPr marL="177800" lvl="1" indent="-177800" algn="l" rtl="0" eaLnBrk="1" fontAlgn="auto" hangingPunct="1">
              <a:lnSpc>
                <a:spcPct val="170000"/>
              </a:lnSpc>
              <a:spcBef>
                <a:spcPts val="0"/>
              </a:spcBef>
              <a:spcAft>
                <a:spcPts val="0"/>
              </a:spcAft>
              <a:buClrTx/>
              <a:buFont typeface="Wingdings" panose="05000000000000000000" pitchFamily="2" charset="2"/>
              <a:buChar char="§"/>
              <a:defRPr/>
            </a:pPr>
            <a:r>
              <a:rPr lang="en-US" b="1" dirty="0">
                <a:cs typeface="+mn-cs"/>
              </a:rPr>
              <a:t>Present</a:t>
            </a:r>
            <a:r>
              <a:rPr lang="en-US" dirty="0">
                <a:cs typeface="+mn-cs"/>
              </a:rPr>
              <a:t> </a:t>
            </a:r>
            <a:r>
              <a:rPr lang="en-US" sz="2600" dirty="0">
                <a:cs typeface="+mn-cs"/>
              </a:rPr>
              <a:t>-</a:t>
            </a:r>
            <a:r>
              <a:rPr lang="en-US" sz="2600" b="1" dirty="0">
                <a:cs typeface="+mn-cs"/>
              </a:rPr>
              <a:t> </a:t>
            </a:r>
            <a:r>
              <a:rPr lang="en-US" sz="2600" dirty="0">
                <a:cs typeface="+mn-cs"/>
              </a:rPr>
              <a:t>Funding on-campus labs, Read and Write Gold online</a:t>
            </a:r>
          </a:p>
          <a:p>
            <a:pPr marL="177800" lvl="1" indent="-177800" algn="l" rtl="0" eaLnBrk="1" fontAlgn="auto" hangingPunct="1">
              <a:lnSpc>
                <a:spcPct val="170000"/>
              </a:lnSpc>
              <a:spcBef>
                <a:spcPts val="0"/>
              </a:spcBef>
              <a:spcAft>
                <a:spcPts val="0"/>
              </a:spcAft>
              <a:buClrTx/>
              <a:buFont typeface="Wingdings" panose="05000000000000000000" pitchFamily="2" charset="2"/>
              <a:buChar char="§"/>
              <a:defRPr/>
            </a:pPr>
            <a:r>
              <a:rPr lang="en-US" b="1" dirty="0">
                <a:cs typeface="+mn-cs"/>
              </a:rPr>
              <a:t>Future trends </a:t>
            </a:r>
            <a:r>
              <a:rPr lang="en-US" dirty="0">
                <a:cs typeface="+mn-cs"/>
              </a:rPr>
              <a:t>-</a:t>
            </a:r>
            <a:r>
              <a:rPr lang="en-US" b="1" dirty="0">
                <a:cs typeface="+mn-cs"/>
              </a:rPr>
              <a:t> </a:t>
            </a:r>
            <a:r>
              <a:rPr lang="en-US" sz="2600" dirty="0">
                <a:cs typeface="+mn-cs"/>
              </a:rPr>
              <a:t>Go virtual and create assistive-technology environments</a:t>
            </a:r>
            <a:r>
              <a:rPr lang="en-CA" sz="2600" dirty="0">
                <a:cs typeface="+mn-cs"/>
              </a:rPr>
              <a:t>    </a:t>
            </a:r>
          </a:p>
        </p:txBody>
      </p:sp>
      <p:pic>
        <p:nvPicPr>
          <p:cNvPr id="29700" name="Picture 2" descr="Flag of Canada.svg">
            <a:extLst>
              <a:ext uri="{FF2B5EF4-FFF2-40B4-BE49-F238E27FC236}">
                <a16:creationId xmlns:a16="http://schemas.microsoft.com/office/drawing/2014/main" id="{BEF5CCF9-C4FB-A04D-9209-0791734CA8AF}"/>
              </a:ext>
            </a:extLst>
          </p:cNvPr>
          <p:cNvPicPr>
            <a:picLocks noChangeAspect="1" noChangeArrowheads="1"/>
          </p:cNvPicPr>
          <p:nvPr/>
        </p:nvPicPr>
        <p:blipFill>
          <a:blip r:embed="rId3"/>
          <a:srcRect/>
          <a:stretch>
            <a:fillRect/>
          </a:stretch>
        </p:blipFill>
        <p:spPr bwMode="auto">
          <a:xfrm>
            <a:off x="107950" y="61913"/>
            <a:ext cx="1063625" cy="6286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93095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ACB71BD-8277-B34B-A4AA-9CD9E39920ED}"/>
              </a:ext>
            </a:extLst>
          </p:cNvPr>
          <p:cNvSpPr>
            <a:spLocks noGrp="1"/>
          </p:cNvSpPr>
          <p:nvPr>
            <p:ph type="title"/>
          </p:nvPr>
        </p:nvSpPr>
        <p:spPr>
          <a:xfrm>
            <a:off x="685800" y="52388"/>
            <a:ext cx="7772400" cy="784225"/>
          </a:xfrm>
        </p:spPr>
        <p:txBody>
          <a:bodyPr rtlCol="0"/>
          <a:lstStyle/>
          <a:p>
            <a:pPr eaLnBrk="1" fontAlgn="auto" hangingPunct="1">
              <a:spcAft>
                <a:spcPts val="0"/>
              </a:spcAft>
              <a:defRPr/>
            </a:pPr>
            <a:r>
              <a:rPr lang="en-US" sz="3600" dirty="0">
                <a:solidFill>
                  <a:srgbClr val="7030A0"/>
                </a:solidFill>
              </a:rPr>
              <a:t> New Designs: Germany </a:t>
            </a:r>
            <a:r>
              <a:rPr lang="en-US" sz="1400" dirty="0">
                <a:solidFill>
                  <a:srgbClr val="7030A0"/>
                </a:solidFill>
              </a:rPr>
              <a:t>(University of Hagen)</a:t>
            </a:r>
            <a:endParaRPr lang="he-IL" sz="1400" dirty="0">
              <a:solidFill>
                <a:srgbClr val="7030A0"/>
              </a:solidFill>
            </a:endParaRPr>
          </a:p>
        </p:txBody>
      </p:sp>
      <p:sp>
        <p:nvSpPr>
          <p:cNvPr id="3" name="מציין מיקום תוכן 2">
            <a:extLst>
              <a:ext uri="{FF2B5EF4-FFF2-40B4-BE49-F238E27FC236}">
                <a16:creationId xmlns:a16="http://schemas.microsoft.com/office/drawing/2014/main" id="{F0165E8D-178F-D84E-A680-0A8096CB9CA5}"/>
              </a:ext>
            </a:extLst>
          </p:cNvPr>
          <p:cNvSpPr>
            <a:spLocks noGrp="1"/>
          </p:cNvSpPr>
          <p:nvPr>
            <p:ph idx="1"/>
          </p:nvPr>
        </p:nvSpPr>
        <p:spPr>
          <a:xfrm>
            <a:off x="517585" y="1095555"/>
            <a:ext cx="8229600" cy="5776822"/>
          </a:xfrm>
        </p:spPr>
        <p:txBody>
          <a:bodyPr rtlCol="0"/>
          <a:lstStyle/>
          <a:p>
            <a:pPr marL="0" indent="0" algn="l" rtl="0" eaLnBrk="1" fontAlgn="auto" hangingPunct="1">
              <a:spcAft>
                <a:spcPts val="0"/>
              </a:spcAft>
              <a:buClrTx/>
              <a:buFont typeface="Arial" panose="020B0604020202020204" pitchFamily="34" charset="0"/>
              <a:buNone/>
              <a:defRPr/>
            </a:pPr>
            <a:r>
              <a:rPr lang="de-DE" sz="2400" b="1" dirty="0">
                <a:cs typeface="+mn-cs"/>
              </a:rPr>
              <a:t>Present</a:t>
            </a:r>
          </a:p>
          <a:p>
            <a:pPr algn="l" rtl="0" eaLnBrk="1" fontAlgn="auto" hangingPunct="1">
              <a:spcAft>
                <a:spcPts val="0"/>
              </a:spcAft>
              <a:buClrTx/>
              <a:buFont typeface="Wingdings" panose="05000000000000000000" pitchFamily="2" charset="2"/>
              <a:buChar char="§"/>
              <a:defRPr/>
            </a:pPr>
            <a:r>
              <a:rPr lang="en-CA" sz="2000" dirty="0">
                <a:cs typeface="+mn-cs"/>
              </a:rPr>
              <a:t>Moodle, </a:t>
            </a:r>
            <a:r>
              <a:rPr lang="de-DE" sz="2000" dirty="0">
                <a:cs typeface="+mn-cs"/>
              </a:rPr>
              <a:t>Late 2017: New website with improved accessibility </a:t>
            </a:r>
            <a:endParaRPr lang="en-US" sz="2000" dirty="0">
              <a:cs typeface="+mn-cs"/>
            </a:endParaRPr>
          </a:p>
          <a:p>
            <a:pPr marL="431800" lvl="1" indent="-342900" algn="l" rtl="0" eaLnBrk="1" fontAlgn="auto" hangingPunct="1">
              <a:lnSpc>
                <a:spcPct val="150000"/>
              </a:lnSpc>
              <a:spcAft>
                <a:spcPts val="0"/>
              </a:spcAft>
              <a:buClrTx/>
              <a:buFont typeface="Wingdings" panose="05000000000000000000" pitchFamily="2" charset="2"/>
              <a:buChar char="§"/>
              <a:defRPr/>
            </a:pPr>
            <a:r>
              <a:rPr lang="en-CA" sz="2000" dirty="0">
                <a:cs typeface="+mn-cs"/>
              </a:rPr>
              <a:t>Providing  (a lot of) print materials.</a:t>
            </a:r>
            <a:endParaRPr lang="en-US" sz="2000" dirty="0">
              <a:cs typeface="+mn-cs"/>
            </a:endParaRPr>
          </a:p>
          <a:p>
            <a:pPr marL="431800" lvl="1" indent="-342900" algn="l" rtl="0" eaLnBrk="1" fontAlgn="auto" hangingPunct="1">
              <a:lnSpc>
                <a:spcPct val="150000"/>
              </a:lnSpc>
              <a:spcAft>
                <a:spcPts val="0"/>
              </a:spcAft>
              <a:buClrTx/>
              <a:buFont typeface="Wingdings" panose="05000000000000000000" pitchFamily="2" charset="2"/>
              <a:buChar char="§"/>
              <a:defRPr/>
            </a:pPr>
            <a:r>
              <a:rPr lang="en-CA" sz="2000" dirty="0">
                <a:cs typeface="+mn-cs"/>
              </a:rPr>
              <a:t>Video captions</a:t>
            </a:r>
            <a:endParaRPr lang="en-US" sz="2000" dirty="0">
              <a:cs typeface="+mn-cs"/>
            </a:endParaRPr>
          </a:p>
          <a:p>
            <a:pPr marL="431800" lvl="1" indent="-342900" algn="l" rtl="0" eaLnBrk="1" fontAlgn="auto" hangingPunct="1">
              <a:lnSpc>
                <a:spcPct val="150000"/>
              </a:lnSpc>
              <a:spcAft>
                <a:spcPts val="0"/>
              </a:spcAft>
              <a:buClrTx/>
              <a:buFont typeface="Wingdings" panose="05000000000000000000" pitchFamily="2" charset="2"/>
              <a:buChar char="§"/>
              <a:defRPr/>
            </a:pPr>
            <a:r>
              <a:rPr lang="de-DE" sz="2000" dirty="0">
                <a:cs typeface="+mn-cs"/>
              </a:rPr>
              <a:t>Accessible PDF documents</a:t>
            </a:r>
            <a:endParaRPr lang="en-US" sz="2000" dirty="0">
              <a:cs typeface="+mn-cs"/>
            </a:endParaRPr>
          </a:p>
          <a:p>
            <a:pPr marL="176213" lvl="1" indent="-84138" algn="l" rtl="0" eaLnBrk="1" fontAlgn="auto" hangingPunct="1">
              <a:lnSpc>
                <a:spcPct val="150000"/>
              </a:lnSpc>
              <a:spcAft>
                <a:spcPts val="0"/>
              </a:spcAft>
              <a:buClrTx/>
              <a:buFont typeface="Wingdings" panose="05000000000000000000" pitchFamily="2" charset="2"/>
              <a:buChar char="§"/>
              <a:defRPr/>
            </a:pPr>
            <a:r>
              <a:rPr lang="de-DE" sz="2000" dirty="0">
                <a:cs typeface="+mn-cs"/>
              </a:rPr>
              <a:t>   Braille &amp; large print version available on individual request</a:t>
            </a:r>
            <a:endParaRPr lang="en-US" sz="2000" dirty="0">
              <a:cs typeface="+mn-cs"/>
            </a:endParaRPr>
          </a:p>
          <a:p>
            <a:pPr marL="176213" lvl="1" indent="-84138" algn="l" rtl="0" eaLnBrk="1" fontAlgn="auto" hangingPunct="1">
              <a:lnSpc>
                <a:spcPct val="150000"/>
              </a:lnSpc>
              <a:spcAft>
                <a:spcPts val="0"/>
              </a:spcAft>
              <a:buClrTx/>
              <a:buFont typeface="Wingdings" panose="05000000000000000000" pitchFamily="2" charset="2"/>
              <a:buChar char="§"/>
              <a:defRPr/>
            </a:pPr>
            <a:r>
              <a:rPr lang="de-DE" sz="2000" dirty="0">
                <a:cs typeface="+mn-cs"/>
              </a:rPr>
              <a:t>   Videos can be subtitled</a:t>
            </a:r>
            <a:endParaRPr lang="en-US" sz="2000" dirty="0">
              <a:cs typeface="+mn-cs"/>
            </a:endParaRPr>
          </a:p>
          <a:p>
            <a:pPr marL="176213" indent="-84138" algn="l" rtl="0" eaLnBrk="1" fontAlgn="auto" hangingPunct="1">
              <a:lnSpc>
                <a:spcPct val="150000"/>
              </a:lnSpc>
              <a:spcAft>
                <a:spcPts val="0"/>
              </a:spcAft>
              <a:buClrTx/>
              <a:buFont typeface="Wingdings" panose="05000000000000000000" pitchFamily="2" charset="2"/>
              <a:buChar char="§"/>
              <a:defRPr/>
            </a:pPr>
            <a:r>
              <a:rPr lang="de-DE" sz="2000" dirty="0">
                <a:cs typeface="+mn-cs"/>
              </a:rPr>
              <a:t>   Adobe Connect</a:t>
            </a:r>
          </a:p>
          <a:p>
            <a:pPr marL="176213" indent="-84138" algn="l" rtl="0" eaLnBrk="1" fontAlgn="auto" hangingPunct="1">
              <a:spcAft>
                <a:spcPts val="0"/>
              </a:spcAft>
              <a:buClrTx/>
              <a:buFont typeface="Wingdings" panose="05000000000000000000" pitchFamily="2" charset="2"/>
              <a:buChar char="§"/>
              <a:defRPr/>
            </a:pPr>
            <a:r>
              <a:rPr lang="de-DE" sz="2000" dirty="0">
                <a:cs typeface="+mn-cs"/>
              </a:rPr>
              <a:t>   Various educational technologies, but no focus and knowleddge on</a:t>
            </a:r>
          </a:p>
          <a:p>
            <a:pPr marL="92075" indent="0" fontAlgn="auto">
              <a:spcAft>
                <a:spcPts val="0"/>
              </a:spcAft>
              <a:buNone/>
              <a:defRPr/>
            </a:pPr>
            <a:r>
              <a:rPr lang="en-US" sz="2000" dirty="0">
                <a:cs typeface="+mn-cs"/>
              </a:rPr>
              <a:t>     accessibility and needs of students with disabilities.</a:t>
            </a:r>
          </a:p>
          <a:p>
            <a:pPr marL="434975" fontAlgn="auto">
              <a:spcAft>
                <a:spcPts val="0"/>
              </a:spcAft>
              <a:buFont typeface="Wingdings" panose="05000000000000000000" pitchFamily="2" charset="2"/>
              <a:buChar char="§"/>
              <a:defRPr/>
            </a:pPr>
            <a:r>
              <a:rPr lang="de-DE" sz="2000" dirty="0">
                <a:cs typeface="+mn-cs"/>
              </a:rPr>
              <a:t> Focus on </a:t>
            </a:r>
            <a:r>
              <a:rPr lang="de-DE" sz="2000" b="1" dirty="0">
                <a:cs typeface="+mn-cs"/>
              </a:rPr>
              <a:t>compensatory measures</a:t>
            </a:r>
            <a:r>
              <a:rPr lang="de-DE" sz="2000" dirty="0">
                <a:cs typeface="+mn-cs"/>
              </a:rPr>
              <a:t>.</a:t>
            </a:r>
          </a:p>
          <a:p>
            <a:pPr algn="l" rtl="0" eaLnBrk="1" fontAlgn="auto" hangingPunct="1">
              <a:lnSpc>
                <a:spcPct val="150000"/>
              </a:lnSpc>
              <a:spcAft>
                <a:spcPts val="0"/>
              </a:spcAft>
              <a:buClrTx/>
              <a:defRPr/>
            </a:pPr>
            <a:endParaRPr lang="he-IL" sz="2000" dirty="0">
              <a:cs typeface="+mn-cs"/>
            </a:endParaRPr>
          </a:p>
        </p:txBody>
      </p:sp>
      <p:pic>
        <p:nvPicPr>
          <p:cNvPr id="31748" name="Picture 2" descr="Flag of Germany.svg">
            <a:extLst>
              <a:ext uri="{FF2B5EF4-FFF2-40B4-BE49-F238E27FC236}">
                <a16:creationId xmlns:a16="http://schemas.microsoft.com/office/drawing/2014/main" id="{787D3449-E147-F545-A2D5-4B593480115A}"/>
              </a:ext>
            </a:extLst>
          </p:cNvPr>
          <p:cNvPicPr>
            <a:picLocks noChangeAspect="1" noChangeArrowheads="1"/>
          </p:cNvPicPr>
          <p:nvPr/>
        </p:nvPicPr>
        <p:blipFill>
          <a:blip r:embed="rId2"/>
          <a:srcRect/>
          <a:stretch>
            <a:fillRect/>
          </a:stretch>
        </p:blipFill>
        <p:spPr bwMode="auto">
          <a:xfrm>
            <a:off x="107950" y="55563"/>
            <a:ext cx="1008063" cy="5953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16915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D6D038B-97E8-1344-B712-8CE21F52D877}"/>
              </a:ext>
            </a:extLst>
          </p:cNvPr>
          <p:cNvSpPr>
            <a:spLocks noGrp="1"/>
          </p:cNvSpPr>
          <p:nvPr>
            <p:ph type="title"/>
          </p:nvPr>
        </p:nvSpPr>
        <p:spPr>
          <a:xfrm>
            <a:off x="1056736" y="157657"/>
            <a:ext cx="7772400" cy="496394"/>
          </a:xfrm>
        </p:spPr>
        <p:txBody>
          <a:bodyPr rtlCol="0"/>
          <a:lstStyle/>
          <a:p>
            <a:pPr algn="l" fontAlgn="auto">
              <a:spcAft>
                <a:spcPts val="0"/>
              </a:spcAft>
              <a:defRPr/>
            </a:pPr>
            <a:r>
              <a:rPr lang="en-US" sz="3600" dirty="0">
                <a:solidFill>
                  <a:srgbClr val="7030A0"/>
                </a:solidFill>
              </a:rPr>
              <a:t>New Designs: Germany </a:t>
            </a:r>
            <a:r>
              <a:rPr lang="en-US" sz="1400" dirty="0">
                <a:solidFill>
                  <a:srgbClr val="7030A0"/>
                </a:solidFill>
              </a:rPr>
              <a:t>(University of Hagen)</a:t>
            </a:r>
            <a:endParaRPr lang="he-IL" sz="1400" dirty="0">
              <a:solidFill>
                <a:srgbClr val="7030A0"/>
              </a:solidFill>
            </a:endParaRPr>
          </a:p>
        </p:txBody>
      </p:sp>
      <p:sp>
        <p:nvSpPr>
          <p:cNvPr id="19459" name="מציין מיקום תוכן 2">
            <a:extLst>
              <a:ext uri="{FF2B5EF4-FFF2-40B4-BE49-F238E27FC236}">
                <a16:creationId xmlns:a16="http://schemas.microsoft.com/office/drawing/2014/main" id="{CD8BF390-47F2-6D47-90A6-D18BB252E816}"/>
              </a:ext>
            </a:extLst>
          </p:cNvPr>
          <p:cNvSpPr>
            <a:spLocks noGrp="1"/>
          </p:cNvSpPr>
          <p:nvPr>
            <p:ph idx="1"/>
          </p:nvPr>
        </p:nvSpPr>
        <p:spPr>
          <a:xfrm>
            <a:off x="457200" y="1052513"/>
            <a:ext cx="8229600" cy="5424487"/>
          </a:xfrm>
        </p:spPr>
        <p:txBody>
          <a:bodyPr rtlCol="0">
            <a:normAutofit/>
          </a:bodyPr>
          <a:lstStyle/>
          <a:p>
            <a:pPr eaLnBrk="1" fontAlgn="auto" hangingPunct="1">
              <a:spcAft>
                <a:spcPts val="0"/>
              </a:spcAft>
              <a:defRPr/>
            </a:pPr>
            <a:endParaRPr lang="en-US" altLang="he-IL" sz="300" dirty="0">
              <a:cs typeface="+mn-cs"/>
            </a:endParaRPr>
          </a:p>
          <a:p>
            <a:pPr marL="0" indent="0" fontAlgn="auto">
              <a:spcAft>
                <a:spcPts val="0"/>
              </a:spcAft>
              <a:buNone/>
              <a:defRPr/>
            </a:pPr>
            <a:r>
              <a:rPr lang="de-DE" altLang="he-IL" sz="2400" b="1" dirty="0">
                <a:cs typeface="+mn-cs"/>
              </a:rPr>
              <a:t>Future trends and challenges:</a:t>
            </a:r>
          </a:p>
          <a:p>
            <a:pPr algn="l" rtl="0" eaLnBrk="1" fontAlgn="auto" hangingPunct="1">
              <a:lnSpc>
                <a:spcPct val="150000"/>
              </a:lnSpc>
              <a:spcAft>
                <a:spcPts val="0"/>
              </a:spcAft>
              <a:buClrTx/>
              <a:buFont typeface="Wingdings" panose="05000000000000000000" pitchFamily="2" charset="2"/>
              <a:buChar char="§"/>
              <a:defRPr/>
            </a:pPr>
            <a:r>
              <a:rPr lang="de-DE" altLang="he-IL" sz="1900" dirty="0">
                <a:cs typeface="+mn-cs"/>
              </a:rPr>
              <a:t>Info portal for students &amp; staff</a:t>
            </a:r>
          </a:p>
          <a:p>
            <a:pPr algn="l" rtl="0" eaLnBrk="1" fontAlgn="auto" hangingPunct="1">
              <a:lnSpc>
                <a:spcPct val="150000"/>
              </a:lnSpc>
              <a:spcAft>
                <a:spcPts val="0"/>
              </a:spcAft>
              <a:buClrTx/>
              <a:buFont typeface="Wingdings" panose="05000000000000000000" pitchFamily="2" charset="2"/>
              <a:buChar char="§"/>
              <a:defRPr/>
            </a:pPr>
            <a:r>
              <a:rPr lang="de-DE" altLang="he-IL" sz="1900" dirty="0">
                <a:cs typeface="+mn-cs"/>
              </a:rPr>
              <a:t>Counselling &amp; qualification of teaching staff</a:t>
            </a:r>
          </a:p>
          <a:p>
            <a:pPr algn="l" rtl="0" eaLnBrk="1" fontAlgn="auto" hangingPunct="1">
              <a:lnSpc>
                <a:spcPct val="150000"/>
              </a:lnSpc>
              <a:spcAft>
                <a:spcPts val="0"/>
              </a:spcAft>
              <a:buClrTx/>
              <a:buFont typeface="Wingdings" panose="05000000000000000000" pitchFamily="2" charset="2"/>
              <a:buChar char="§"/>
              <a:defRPr/>
            </a:pPr>
            <a:r>
              <a:rPr lang="de-DE" altLang="he-IL" sz="1900" dirty="0">
                <a:cs typeface="+mn-cs"/>
              </a:rPr>
              <a:t>Change of examination system with a focus on accommodations</a:t>
            </a:r>
          </a:p>
          <a:p>
            <a:pPr algn="l" rtl="0" eaLnBrk="1" fontAlgn="auto" hangingPunct="1">
              <a:lnSpc>
                <a:spcPct val="150000"/>
              </a:lnSpc>
              <a:spcAft>
                <a:spcPts val="0"/>
              </a:spcAft>
              <a:buClrTx/>
              <a:buFont typeface="Wingdings" panose="05000000000000000000" pitchFamily="2" charset="2"/>
              <a:buChar char="§"/>
              <a:defRPr/>
            </a:pPr>
            <a:r>
              <a:rPr lang="de-DE" altLang="he-IL" sz="1900" dirty="0">
                <a:cs typeface="+mn-cs"/>
              </a:rPr>
              <a:t>Increase of accessibility of study material &amp; technical infrastructure</a:t>
            </a:r>
          </a:p>
          <a:p>
            <a:pPr algn="l" rtl="0" eaLnBrk="1" fontAlgn="auto" hangingPunct="1">
              <a:lnSpc>
                <a:spcPct val="150000"/>
              </a:lnSpc>
              <a:spcAft>
                <a:spcPts val="0"/>
              </a:spcAft>
              <a:buClrTx/>
              <a:buFont typeface="Wingdings" panose="05000000000000000000" pitchFamily="2" charset="2"/>
              <a:buChar char="§"/>
              <a:defRPr/>
            </a:pPr>
            <a:r>
              <a:rPr lang="de-DE" altLang="he-IL" sz="1900" dirty="0">
                <a:cs typeface="+mn-cs"/>
              </a:rPr>
              <a:t>Change of procurement processes</a:t>
            </a:r>
          </a:p>
          <a:p>
            <a:pPr algn="l" rtl="0" eaLnBrk="1" fontAlgn="auto" hangingPunct="1">
              <a:lnSpc>
                <a:spcPct val="150000"/>
              </a:lnSpc>
              <a:spcAft>
                <a:spcPts val="0"/>
              </a:spcAft>
              <a:buClrTx/>
              <a:buFont typeface="Wingdings" panose="05000000000000000000" pitchFamily="2" charset="2"/>
              <a:buChar char="§"/>
              <a:defRPr/>
            </a:pPr>
            <a:r>
              <a:rPr lang="de-DE" altLang="he-IL" sz="1900" dirty="0">
                <a:cs typeface="+mn-cs"/>
              </a:rPr>
              <a:t>Vocational qualification</a:t>
            </a:r>
          </a:p>
          <a:p>
            <a:pPr algn="l" rtl="0" eaLnBrk="1" fontAlgn="auto" hangingPunct="1">
              <a:lnSpc>
                <a:spcPct val="110000"/>
              </a:lnSpc>
              <a:spcAft>
                <a:spcPts val="0"/>
              </a:spcAft>
              <a:buClrTx/>
              <a:buFont typeface="Wingdings" panose="05000000000000000000" pitchFamily="2" charset="2"/>
              <a:buChar char="§"/>
              <a:defRPr/>
            </a:pPr>
            <a:r>
              <a:rPr lang="de-DE" altLang="he-IL" sz="1900" dirty="0">
                <a:cs typeface="+mn-cs"/>
              </a:rPr>
              <a:t>A need for more accessibility and support for students with disabilities</a:t>
            </a:r>
            <a:endParaRPr lang="en-US" altLang="he-IL" sz="1900" dirty="0">
              <a:cs typeface="+mn-cs"/>
            </a:endParaRPr>
          </a:p>
          <a:p>
            <a:pPr algn="l" rtl="0" eaLnBrk="1" fontAlgn="auto" hangingPunct="1">
              <a:lnSpc>
                <a:spcPct val="150000"/>
              </a:lnSpc>
              <a:spcAft>
                <a:spcPts val="0"/>
              </a:spcAft>
              <a:buClrTx/>
              <a:buFont typeface="Wingdings" panose="05000000000000000000" pitchFamily="2" charset="2"/>
              <a:buChar char="§"/>
              <a:defRPr/>
            </a:pPr>
            <a:r>
              <a:rPr lang="de-DE" altLang="he-IL" sz="1900" dirty="0">
                <a:cs typeface="+mn-cs"/>
              </a:rPr>
              <a:t>A need for more disability officers</a:t>
            </a:r>
            <a:endParaRPr lang="en-US" altLang="he-IL" sz="1900" dirty="0">
              <a:cs typeface="+mn-cs"/>
            </a:endParaRPr>
          </a:p>
          <a:p>
            <a:pPr algn="l" rtl="0" eaLnBrk="1" fontAlgn="auto" hangingPunct="1">
              <a:lnSpc>
                <a:spcPct val="150000"/>
              </a:lnSpc>
              <a:spcAft>
                <a:spcPts val="0"/>
              </a:spcAft>
              <a:buClrTx/>
              <a:buFont typeface="Wingdings" panose="05000000000000000000" pitchFamily="2" charset="2"/>
              <a:buChar char="§"/>
              <a:defRPr/>
            </a:pPr>
            <a:r>
              <a:rPr lang="de-DE" altLang="he-IL" sz="1900" dirty="0">
                <a:cs typeface="+mn-cs"/>
              </a:rPr>
              <a:t>Focus on digitalisation &gt; window of opportunity</a:t>
            </a:r>
            <a:endParaRPr lang="en-US" altLang="he-IL" sz="1900" dirty="0">
              <a:cs typeface="+mn-cs"/>
            </a:endParaRPr>
          </a:p>
          <a:p>
            <a:pPr algn="l" rtl="0" eaLnBrk="1" fontAlgn="auto" hangingPunct="1">
              <a:lnSpc>
                <a:spcPct val="150000"/>
              </a:lnSpc>
              <a:spcAft>
                <a:spcPts val="0"/>
              </a:spcAft>
              <a:buClrTx/>
              <a:buFont typeface="Wingdings" panose="05000000000000000000" pitchFamily="2" charset="2"/>
              <a:buChar char="§"/>
              <a:defRPr/>
            </a:pPr>
            <a:r>
              <a:rPr lang="de-DE" altLang="he-IL" sz="1900" dirty="0">
                <a:cs typeface="+mn-cs"/>
              </a:rPr>
              <a:t>Large scale &gt; diverse needs &lt; standardisation</a:t>
            </a:r>
          </a:p>
          <a:p>
            <a:pPr algn="l" rtl="0" eaLnBrk="1" fontAlgn="auto" hangingPunct="1">
              <a:spcAft>
                <a:spcPts val="0"/>
              </a:spcAft>
              <a:buClrTx/>
              <a:defRPr/>
            </a:pPr>
            <a:endParaRPr lang="en-US" altLang="he-IL" sz="1800" dirty="0">
              <a:cs typeface="+mn-cs"/>
            </a:endParaRPr>
          </a:p>
          <a:p>
            <a:pPr eaLnBrk="1" fontAlgn="auto" hangingPunct="1">
              <a:spcAft>
                <a:spcPts val="0"/>
              </a:spcAft>
              <a:defRPr/>
            </a:pPr>
            <a:endParaRPr lang="he-IL" altLang="he-IL" dirty="0">
              <a:cs typeface="+mn-cs"/>
            </a:endParaRPr>
          </a:p>
        </p:txBody>
      </p:sp>
      <p:pic>
        <p:nvPicPr>
          <p:cNvPr id="32772" name="Picture 2" descr="Flag of Germany.svg">
            <a:extLst>
              <a:ext uri="{FF2B5EF4-FFF2-40B4-BE49-F238E27FC236}">
                <a16:creationId xmlns:a16="http://schemas.microsoft.com/office/drawing/2014/main" id="{E4F52DC9-84E6-2946-843A-23E4DF4E86CC}"/>
              </a:ext>
            </a:extLst>
          </p:cNvPr>
          <p:cNvPicPr>
            <a:picLocks noChangeAspect="1" noChangeArrowheads="1"/>
          </p:cNvPicPr>
          <p:nvPr/>
        </p:nvPicPr>
        <p:blipFill>
          <a:blip r:embed="rId2"/>
          <a:srcRect/>
          <a:stretch>
            <a:fillRect/>
          </a:stretch>
        </p:blipFill>
        <p:spPr bwMode="auto">
          <a:xfrm>
            <a:off x="26988" y="63500"/>
            <a:ext cx="936625" cy="5905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93089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A72FD0B5-7525-EC46-B385-ED252C7B11E8}"/>
              </a:ext>
            </a:extLst>
          </p:cNvPr>
          <p:cNvSpPr>
            <a:spLocks noGrp="1"/>
          </p:cNvSpPr>
          <p:nvPr>
            <p:ph type="title"/>
          </p:nvPr>
        </p:nvSpPr>
        <p:spPr>
          <a:xfrm>
            <a:off x="457200" y="87313"/>
            <a:ext cx="8229600" cy="749300"/>
          </a:xfrm>
        </p:spPr>
        <p:txBody>
          <a:bodyPr rtlCol="0">
            <a:noAutofit/>
          </a:bodyPr>
          <a:lstStyle/>
          <a:p>
            <a:pPr eaLnBrk="1" fontAlgn="auto" hangingPunct="1">
              <a:spcAft>
                <a:spcPts val="0"/>
              </a:spcAft>
              <a:defRPr/>
            </a:pPr>
            <a:r>
              <a:rPr lang="en-US" sz="3600" dirty="0">
                <a:solidFill>
                  <a:srgbClr val="7030A0"/>
                </a:solidFill>
              </a:rPr>
              <a:t> New Designs: UK </a:t>
            </a:r>
            <a:r>
              <a:rPr lang="en-US" sz="1400" dirty="0">
                <a:solidFill>
                  <a:srgbClr val="7030A0"/>
                </a:solidFill>
              </a:rPr>
              <a:t>(The Open University, UK)</a:t>
            </a:r>
            <a:endParaRPr lang="he-IL" sz="1400" dirty="0">
              <a:solidFill>
                <a:srgbClr val="7030A0"/>
              </a:solidFill>
            </a:endParaRPr>
          </a:p>
        </p:txBody>
      </p:sp>
      <p:sp>
        <p:nvSpPr>
          <p:cNvPr id="20482" name="מציין מיקום תוכן 2">
            <a:extLst>
              <a:ext uri="{FF2B5EF4-FFF2-40B4-BE49-F238E27FC236}">
                <a16:creationId xmlns:a16="http://schemas.microsoft.com/office/drawing/2014/main" id="{99E22963-E26C-E343-B23E-481EE9CB6636}"/>
              </a:ext>
            </a:extLst>
          </p:cNvPr>
          <p:cNvSpPr>
            <a:spLocks noGrp="1"/>
          </p:cNvSpPr>
          <p:nvPr>
            <p:ph idx="1"/>
          </p:nvPr>
        </p:nvSpPr>
        <p:spPr>
          <a:xfrm>
            <a:off x="457200" y="1138688"/>
            <a:ext cx="8686800" cy="5317676"/>
          </a:xfrm>
        </p:spPr>
        <p:txBody>
          <a:bodyPr rtlCol="0">
            <a:normAutofit/>
          </a:bodyPr>
          <a:lstStyle/>
          <a:p>
            <a:pPr algn="just" rtl="0" eaLnBrk="1" fontAlgn="auto" hangingPunct="1">
              <a:spcBef>
                <a:spcPts val="0"/>
              </a:spcBef>
              <a:spcAft>
                <a:spcPts val="0"/>
              </a:spcAft>
              <a:buClrTx/>
              <a:buFont typeface="Wingdings" panose="05000000000000000000" pitchFamily="2" charset="2"/>
              <a:buChar char="§"/>
              <a:defRPr/>
            </a:pPr>
            <a:r>
              <a:rPr lang="en-GB" altLang="he-IL" sz="2200" dirty="0">
                <a:cs typeface="+mn-cs"/>
              </a:rPr>
              <a:t>Accessibility considerations in procurement processes</a:t>
            </a:r>
          </a:p>
          <a:p>
            <a:pPr marL="0" indent="0" algn="just" rtl="0" eaLnBrk="1" fontAlgn="auto" hangingPunct="1">
              <a:spcBef>
                <a:spcPts val="0"/>
              </a:spcBef>
              <a:spcAft>
                <a:spcPts val="0"/>
              </a:spcAft>
              <a:buClrTx/>
              <a:buNone/>
              <a:defRPr/>
            </a:pPr>
            <a:r>
              <a:rPr lang="en-GB" altLang="he-IL" sz="2200" dirty="0">
                <a:cs typeface="+mn-cs"/>
              </a:rPr>
              <a:t> </a:t>
            </a:r>
          </a:p>
          <a:p>
            <a:pPr algn="l" rtl="0" eaLnBrk="1" fontAlgn="auto" hangingPunct="1">
              <a:spcBef>
                <a:spcPts val="0"/>
              </a:spcBef>
              <a:spcAft>
                <a:spcPts val="0"/>
              </a:spcAft>
              <a:buClrTx/>
              <a:buFont typeface="Wingdings" panose="05000000000000000000" pitchFamily="2" charset="2"/>
              <a:buChar char="§"/>
              <a:defRPr/>
            </a:pPr>
            <a:r>
              <a:rPr lang="en-GB" altLang="he-IL" sz="2200" dirty="0">
                <a:cs typeface="+mn-cs"/>
              </a:rPr>
              <a:t>Accessibility testing</a:t>
            </a:r>
          </a:p>
          <a:p>
            <a:pPr algn="l" rtl="0" eaLnBrk="1" fontAlgn="auto" hangingPunct="1">
              <a:spcBef>
                <a:spcPts val="0"/>
              </a:spcBef>
              <a:spcAft>
                <a:spcPts val="0"/>
              </a:spcAft>
              <a:buClrTx/>
              <a:buFont typeface="Wingdings" panose="05000000000000000000" pitchFamily="2" charset="2"/>
              <a:buChar char="§"/>
              <a:defRPr/>
            </a:pPr>
            <a:endParaRPr lang="en-GB" altLang="he-IL" sz="2200" dirty="0">
              <a:cs typeface="+mn-cs"/>
            </a:endParaRPr>
          </a:p>
          <a:p>
            <a:pPr algn="l" rtl="0" eaLnBrk="1" fontAlgn="auto" hangingPunct="1">
              <a:spcBef>
                <a:spcPts val="0"/>
              </a:spcBef>
              <a:spcAft>
                <a:spcPts val="0"/>
              </a:spcAft>
              <a:buClrTx/>
              <a:buFont typeface="Wingdings" panose="05000000000000000000" pitchFamily="2" charset="2"/>
              <a:buChar char="§"/>
              <a:defRPr/>
            </a:pPr>
            <a:r>
              <a:rPr lang="en-GB" altLang="he-IL" sz="2200" dirty="0">
                <a:cs typeface="+mn-cs"/>
              </a:rPr>
              <a:t>Moodle VLE: OU UK has developed this platform which is core in teaching. plugins and fixes for accessibility.</a:t>
            </a:r>
          </a:p>
          <a:p>
            <a:pPr algn="l" rtl="0" eaLnBrk="1" fontAlgn="auto" hangingPunct="1">
              <a:spcBef>
                <a:spcPts val="0"/>
              </a:spcBef>
              <a:spcAft>
                <a:spcPts val="0"/>
              </a:spcAft>
              <a:buClrTx/>
              <a:buFont typeface="Wingdings" panose="05000000000000000000" pitchFamily="2" charset="2"/>
              <a:buChar char="§"/>
              <a:defRPr/>
            </a:pPr>
            <a:endParaRPr lang="en-GB" altLang="he-IL" sz="2200" dirty="0">
              <a:cs typeface="+mn-cs"/>
            </a:endParaRPr>
          </a:p>
          <a:p>
            <a:pPr algn="l" rtl="0" eaLnBrk="1" fontAlgn="auto" hangingPunct="1">
              <a:spcBef>
                <a:spcPts val="0"/>
              </a:spcBef>
              <a:spcAft>
                <a:spcPts val="0"/>
              </a:spcAft>
              <a:buClrTx/>
              <a:buFont typeface="Wingdings" panose="05000000000000000000" pitchFamily="2" charset="2"/>
              <a:buChar char="§"/>
              <a:defRPr/>
            </a:pPr>
            <a:r>
              <a:rPr lang="en-GB" altLang="he-IL" sz="2200" dirty="0">
                <a:cs typeface="+mn-cs"/>
              </a:rPr>
              <a:t>Adobe Connect : Guidance issued to staff and students.</a:t>
            </a:r>
          </a:p>
          <a:p>
            <a:pPr algn="l" rtl="0" eaLnBrk="1" fontAlgn="auto" hangingPunct="1">
              <a:spcBef>
                <a:spcPts val="0"/>
              </a:spcBef>
              <a:spcAft>
                <a:spcPts val="0"/>
              </a:spcAft>
              <a:buClrTx/>
              <a:buFont typeface="Wingdings" panose="05000000000000000000" pitchFamily="2" charset="2"/>
              <a:buChar char="§"/>
              <a:defRPr/>
            </a:pPr>
            <a:endParaRPr lang="en-GB" altLang="he-IL" sz="2200" dirty="0">
              <a:cs typeface="+mn-cs"/>
            </a:endParaRPr>
          </a:p>
          <a:p>
            <a:pPr algn="l" rtl="0" eaLnBrk="1" fontAlgn="auto" hangingPunct="1">
              <a:spcBef>
                <a:spcPts val="0"/>
              </a:spcBef>
              <a:spcAft>
                <a:spcPts val="0"/>
              </a:spcAft>
              <a:buClrTx/>
              <a:buFont typeface="Wingdings" panose="05000000000000000000" pitchFamily="2" charset="2"/>
              <a:buChar char="§"/>
              <a:defRPr/>
            </a:pPr>
            <a:r>
              <a:rPr lang="en-GB" altLang="he-IL" sz="2200" dirty="0">
                <a:cs typeface="+mn-cs"/>
              </a:rPr>
              <a:t>Sense Access : Automatically converts documents into alternative media including audio, eBook and digital braille. </a:t>
            </a:r>
          </a:p>
          <a:p>
            <a:pPr algn="l" rtl="0" eaLnBrk="1" fontAlgn="auto" hangingPunct="1">
              <a:spcBef>
                <a:spcPts val="0"/>
              </a:spcBef>
              <a:spcAft>
                <a:spcPts val="0"/>
              </a:spcAft>
              <a:buClrTx/>
              <a:buFont typeface="Wingdings" panose="05000000000000000000" pitchFamily="2" charset="2"/>
              <a:buChar char="§"/>
              <a:defRPr/>
            </a:pPr>
            <a:endParaRPr lang="en-GB" altLang="he-IL" sz="2200" dirty="0">
              <a:cs typeface="+mn-cs"/>
            </a:endParaRPr>
          </a:p>
          <a:p>
            <a:pPr lvl="0" fontAlgn="auto">
              <a:spcAft>
                <a:spcPts val="0"/>
              </a:spcAft>
              <a:buFont typeface="Wingdings" panose="05000000000000000000" pitchFamily="2" charset="2"/>
              <a:buChar char="§"/>
              <a:defRPr/>
            </a:pPr>
            <a:r>
              <a:rPr lang="en-GB" sz="2200" b="1" dirty="0">
                <a:solidFill>
                  <a:srgbClr val="000000"/>
                </a:solidFill>
                <a:cs typeface="+mn-cs"/>
              </a:rPr>
              <a:t>ERA</a:t>
            </a:r>
            <a:r>
              <a:rPr lang="en-GB" sz="2200" dirty="0">
                <a:solidFill>
                  <a:srgbClr val="000000"/>
                </a:solidFill>
                <a:cs typeface="+mn-cs"/>
              </a:rPr>
              <a:t> - The Enabling Remote Activity project</a:t>
            </a:r>
          </a:p>
          <a:p>
            <a:pPr lvl="1" fontAlgn="auto">
              <a:spcAft>
                <a:spcPts val="0"/>
              </a:spcAft>
              <a:buFont typeface="Wingdings" panose="05000000000000000000" pitchFamily="2" charset="2"/>
              <a:buChar char="§"/>
              <a:defRPr/>
            </a:pPr>
            <a:r>
              <a:rPr lang="en-GB" sz="1200" dirty="0">
                <a:solidFill>
                  <a:srgbClr val="000000"/>
                </a:solidFill>
                <a:cs typeface="+mn-cs"/>
              </a:rPr>
              <a:t>provides practical solutions to the challenges of fieldwork accessibility and provides mobility for impaired students to fully participate in </a:t>
            </a:r>
            <a:r>
              <a:rPr lang="en-GB" sz="1200" b="1" dirty="0">
                <a:solidFill>
                  <a:srgbClr val="000000"/>
                </a:solidFill>
                <a:cs typeface="+mn-cs"/>
              </a:rPr>
              <a:t>fieldwork learning activities,</a:t>
            </a:r>
            <a:r>
              <a:rPr lang="en-GB" sz="1200" dirty="0">
                <a:solidFill>
                  <a:srgbClr val="000000"/>
                </a:solidFill>
                <a:cs typeface="+mn-cs"/>
              </a:rPr>
              <a:t> by using mobile and communications technologies. </a:t>
            </a:r>
            <a:endParaRPr lang="en-GB" sz="1200" b="1" dirty="0">
              <a:solidFill>
                <a:srgbClr val="000000"/>
              </a:solidFill>
              <a:cs typeface="+mn-cs"/>
            </a:endParaRPr>
          </a:p>
          <a:p>
            <a:pPr lvl="1" fontAlgn="auto">
              <a:spcAft>
                <a:spcPts val="0"/>
              </a:spcAft>
              <a:buFont typeface="Wingdings" panose="05000000000000000000" pitchFamily="2" charset="2"/>
              <a:buChar char="§"/>
              <a:defRPr/>
            </a:pPr>
            <a:r>
              <a:rPr lang="en-GB" sz="1200" dirty="0">
                <a:solidFill>
                  <a:srgbClr val="000000"/>
                </a:solidFill>
                <a:cs typeface="+mn-cs"/>
              </a:rPr>
              <a:t>The ERA technology has been used in modules and is available to loan for use.</a:t>
            </a:r>
          </a:p>
          <a:p>
            <a:pPr algn="l" rtl="0" eaLnBrk="1" fontAlgn="auto" hangingPunct="1">
              <a:spcBef>
                <a:spcPts val="0"/>
              </a:spcBef>
              <a:spcAft>
                <a:spcPts val="0"/>
              </a:spcAft>
              <a:buClrTx/>
              <a:buFont typeface="Wingdings" panose="05000000000000000000" pitchFamily="2" charset="2"/>
              <a:buChar char="§"/>
              <a:defRPr/>
            </a:pPr>
            <a:endParaRPr lang="en-GB" altLang="he-IL" sz="1800" dirty="0">
              <a:cs typeface="+mn-cs"/>
            </a:endParaRPr>
          </a:p>
        </p:txBody>
      </p:sp>
      <p:sp>
        <p:nvSpPr>
          <p:cNvPr id="31748" name="AutoShape 7" descr="×ª××¦××ª ×ª××× × ×¢×××¨ ××× ××¨××× ×× ×ª××× ××ª">
            <a:extLst>
              <a:ext uri="{FF2B5EF4-FFF2-40B4-BE49-F238E27FC236}">
                <a16:creationId xmlns:a16="http://schemas.microsoft.com/office/drawing/2014/main" id="{D9C81215-49AD-874B-A2DD-182475A07B04}"/>
              </a:ext>
            </a:extLst>
          </p:cNvPr>
          <p:cNvSpPr>
            <a:spLocks noChangeAspect="1" noChangeArrowheads="1"/>
          </p:cNvSpPr>
          <p:nvPr/>
        </p:nvSpPr>
        <p:spPr bwMode="auto">
          <a:xfrm>
            <a:off x="155575" y="-242888"/>
            <a:ext cx="304800" cy="40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77"/>
                <a:cs typeface="Arial" panose="020B0604020202020204" pitchFamily="34" charset="0"/>
              </a:defRPr>
            </a:lvl1pPr>
            <a:lvl2pPr marL="742950" indent="-285750" algn="r" rtl="1">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77"/>
                <a:cs typeface="Arial" panose="020B0604020202020204" pitchFamily="34" charset="0"/>
              </a:defRPr>
            </a:lvl2pPr>
            <a:lvl3pPr marL="1143000" indent="-228600" algn="r" rtl="1">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77"/>
                <a:cs typeface="Arial" panose="020B0604020202020204" pitchFamily="34" charset="0"/>
              </a:defRPr>
            </a:lvl3pPr>
            <a:lvl4pPr marL="1600200" indent="-228600" algn="r" rtl="1">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4pPr>
            <a:lvl5pPr marL="2057400" indent="-228600" algn="r" rtl="1">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5pPr>
            <a:lvl6pPr marL="2514600" indent="-228600" algn="r" defTabSz="457200" rtl="1"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6pPr>
            <a:lvl7pPr marL="2971800" indent="-228600" algn="r" defTabSz="457200" rtl="1"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7pPr>
            <a:lvl8pPr marL="3429000" indent="-228600" algn="r" defTabSz="457200" rtl="1"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8pPr>
            <a:lvl9pPr marL="3886200" indent="-228600" algn="r" defTabSz="457200" rtl="1"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9pPr>
          </a:lstStyle>
          <a:p>
            <a:pPr algn="l" rtl="0" eaLnBrk="1" hangingPunct="1">
              <a:lnSpc>
                <a:spcPct val="100000"/>
              </a:lnSpc>
              <a:spcBef>
                <a:spcPct val="0"/>
              </a:spcBef>
              <a:buClrTx/>
              <a:buFontTx/>
              <a:buNone/>
            </a:pPr>
            <a:endParaRPr lang="he-IL" altLang="he-IL" sz="1800">
              <a:latin typeface="Arial" panose="020B0604020202020204" pitchFamily="34" charset="0"/>
            </a:endParaRPr>
          </a:p>
        </p:txBody>
      </p:sp>
      <p:pic>
        <p:nvPicPr>
          <p:cNvPr id="33798" name="תמונה 15" descr="C:\Users\doritol\AppData\Local\Microsoft\Windows\INetCache\Content.MSO\4F56C69.tmp">
            <a:extLst>
              <a:ext uri="{FF2B5EF4-FFF2-40B4-BE49-F238E27FC236}">
                <a16:creationId xmlns:a16="http://schemas.microsoft.com/office/drawing/2014/main" id="{14FB0B8C-162D-6640-A29C-C1992B1FE7DD}"/>
              </a:ext>
            </a:extLst>
          </p:cNvPr>
          <p:cNvPicPr>
            <a:picLocks noChangeAspect="1" noChangeArrowheads="1"/>
          </p:cNvPicPr>
          <p:nvPr/>
        </p:nvPicPr>
        <p:blipFill>
          <a:blip r:embed="rId3"/>
          <a:srcRect/>
          <a:stretch>
            <a:fillRect/>
          </a:stretch>
        </p:blipFill>
        <p:spPr bwMode="auto">
          <a:xfrm>
            <a:off x="103188" y="73025"/>
            <a:ext cx="989012" cy="6000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29888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5321587" y="3806435"/>
            <a:ext cx="3753402" cy="2930795"/>
          </a:xfrm>
          <a:prstGeom prst="rect">
            <a:avLst/>
          </a:prstGeom>
        </p:spPr>
      </p:pic>
      <p:sp>
        <p:nvSpPr>
          <p:cNvPr id="2" name="כותרת 1">
            <a:extLst>
              <a:ext uri="{FF2B5EF4-FFF2-40B4-BE49-F238E27FC236}">
                <a16:creationId xmlns:a16="http://schemas.microsoft.com/office/drawing/2014/main" id="{B1343E36-7081-3D41-B660-C134FA730A77}"/>
              </a:ext>
            </a:extLst>
          </p:cNvPr>
          <p:cNvSpPr>
            <a:spLocks noGrp="1"/>
          </p:cNvSpPr>
          <p:nvPr>
            <p:ph type="title"/>
          </p:nvPr>
        </p:nvSpPr>
        <p:spPr>
          <a:xfrm>
            <a:off x="1380226" y="-1"/>
            <a:ext cx="7077973" cy="1052423"/>
          </a:xfrm>
        </p:spPr>
        <p:txBody>
          <a:bodyPr rtlCol="0"/>
          <a:lstStyle/>
          <a:p>
            <a:pPr algn="l" fontAlgn="auto">
              <a:spcAft>
                <a:spcPts val="0"/>
              </a:spcAft>
              <a:defRPr/>
            </a:pPr>
            <a:br>
              <a:rPr lang="en-US" sz="3600" dirty="0">
                <a:solidFill>
                  <a:srgbClr val="7030A0"/>
                </a:solidFill>
              </a:rPr>
            </a:br>
            <a:br>
              <a:rPr lang="en-US" sz="3600" dirty="0">
                <a:solidFill>
                  <a:srgbClr val="7030A0"/>
                </a:solidFill>
              </a:rPr>
            </a:br>
            <a:r>
              <a:rPr lang="en-US" sz="3600" dirty="0">
                <a:solidFill>
                  <a:srgbClr val="7030A0"/>
                </a:solidFill>
              </a:rPr>
              <a:t>New designs: Israel </a:t>
            </a:r>
            <a:r>
              <a:rPr lang="en-US" sz="1400" dirty="0">
                <a:solidFill>
                  <a:srgbClr val="7030A0"/>
                </a:solidFill>
              </a:rPr>
              <a:t>Open University of Israel (OUI)</a:t>
            </a:r>
            <a:br>
              <a:rPr lang="en-US" sz="1400" dirty="0">
                <a:solidFill>
                  <a:srgbClr val="7030A0"/>
                </a:solidFill>
              </a:rPr>
            </a:br>
            <a:br>
              <a:rPr lang="en-US" sz="1400" dirty="0">
                <a:solidFill>
                  <a:srgbClr val="7030A0"/>
                </a:solidFill>
              </a:rPr>
            </a:br>
            <a:br>
              <a:rPr lang="en-US" dirty="0">
                <a:cs typeface="+mj-cs"/>
              </a:rPr>
            </a:br>
            <a:endParaRPr lang="he-IL" sz="2000" dirty="0">
              <a:cs typeface="+mj-cs"/>
            </a:endParaRPr>
          </a:p>
        </p:txBody>
      </p:sp>
      <p:pic>
        <p:nvPicPr>
          <p:cNvPr id="37892" name="תמונה 4" descr="×ª××¦××ª ×ª××× × ×¢×××¨ ××× ××©×¨×× ×ª××× ××ª">
            <a:extLst>
              <a:ext uri="{FF2B5EF4-FFF2-40B4-BE49-F238E27FC236}">
                <a16:creationId xmlns:a16="http://schemas.microsoft.com/office/drawing/2014/main" id="{62FD928B-ECD9-5947-AAD1-66A1E88509C9}"/>
              </a:ext>
            </a:extLst>
          </p:cNvPr>
          <p:cNvPicPr>
            <a:picLocks noChangeAspect="1" noChangeArrowheads="1"/>
          </p:cNvPicPr>
          <p:nvPr/>
        </p:nvPicPr>
        <p:blipFill>
          <a:blip r:embed="rId4"/>
          <a:srcRect/>
          <a:stretch>
            <a:fillRect/>
          </a:stretch>
        </p:blipFill>
        <p:spPr bwMode="auto">
          <a:xfrm>
            <a:off x="107950" y="115888"/>
            <a:ext cx="1016000" cy="693737"/>
          </a:xfrm>
          <a:prstGeom prst="rect">
            <a:avLst/>
          </a:prstGeom>
          <a:ln>
            <a:noFill/>
          </a:ln>
          <a:effectLst>
            <a:outerShdw blurRad="190500" algn="tl" rotWithShape="0">
              <a:srgbClr val="000000">
                <a:alpha val="70000"/>
              </a:srgbClr>
            </a:outerShdw>
          </a:effectLst>
        </p:spPr>
      </p:pic>
      <p:sp>
        <p:nvSpPr>
          <p:cNvPr id="3" name="מציין מיקום תוכן 2">
            <a:extLst>
              <a:ext uri="{FF2B5EF4-FFF2-40B4-BE49-F238E27FC236}">
                <a16:creationId xmlns:a16="http://schemas.microsoft.com/office/drawing/2014/main" id="{C17FC2E7-7454-1149-A396-4FC2A8B1B956}"/>
              </a:ext>
            </a:extLst>
          </p:cNvPr>
          <p:cNvSpPr>
            <a:spLocks noGrp="1"/>
          </p:cNvSpPr>
          <p:nvPr>
            <p:ph idx="1"/>
          </p:nvPr>
        </p:nvSpPr>
        <p:spPr>
          <a:xfrm>
            <a:off x="457200" y="914400"/>
            <a:ext cx="8229600" cy="5562600"/>
          </a:xfrm>
        </p:spPr>
        <p:txBody>
          <a:bodyPr rtlCol="0"/>
          <a:lstStyle/>
          <a:p>
            <a:pPr marL="0" lvl="1" indent="0" algn="l" rtl="0" eaLnBrk="1" fontAlgn="auto" hangingPunct="1">
              <a:spcBef>
                <a:spcPts val="0"/>
              </a:spcBef>
              <a:spcAft>
                <a:spcPts val="0"/>
              </a:spcAft>
              <a:buClrTx/>
              <a:buFont typeface="Arial" panose="020B0604020202020204" pitchFamily="34" charset="0"/>
              <a:buNone/>
              <a:defRPr/>
            </a:pPr>
            <a:endParaRPr lang="en-CA" dirty="0">
              <a:cs typeface="+mn-cs"/>
            </a:endParaRPr>
          </a:p>
          <a:p>
            <a:pPr marL="0" lvl="1" indent="0" algn="l" rtl="0" eaLnBrk="1" fontAlgn="auto" hangingPunct="1">
              <a:spcBef>
                <a:spcPts val="0"/>
              </a:spcBef>
              <a:spcAft>
                <a:spcPts val="0"/>
              </a:spcAft>
              <a:buClrTx/>
              <a:buFont typeface="Arial" panose="020B0604020202020204" pitchFamily="34" charset="0"/>
              <a:buNone/>
              <a:defRPr/>
            </a:pPr>
            <a:r>
              <a:rPr lang="en-CA" dirty="0">
                <a:cs typeface="+mn-cs"/>
              </a:rPr>
              <a:t>Special standards for HE institutions that requires access to information:</a:t>
            </a:r>
          </a:p>
          <a:p>
            <a:pPr marL="633413" lvl="3" indent="-176213" fontAlgn="auto">
              <a:lnSpc>
                <a:spcPct val="200000"/>
              </a:lnSpc>
              <a:spcBef>
                <a:spcPts val="0"/>
              </a:spcBef>
              <a:spcAft>
                <a:spcPts val="0"/>
              </a:spcAft>
              <a:buFont typeface="Wingdings" panose="05000000000000000000" pitchFamily="2" charset="2"/>
              <a:buChar char="§"/>
              <a:defRPr/>
            </a:pPr>
            <a:r>
              <a:rPr lang="en-CA" sz="2400" dirty="0">
                <a:cs typeface="+mn-cs"/>
              </a:rPr>
              <a:t>Accessibility TO Internet services </a:t>
            </a:r>
            <a:endParaRPr lang="en-US" sz="2400" dirty="0">
              <a:cs typeface="+mn-cs"/>
            </a:endParaRPr>
          </a:p>
          <a:p>
            <a:pPr marL="633413" lvl="3" indent="-176213" fontAlgn="auto">
              <a:lnSpc>
                <a:spcPct val="200000"/>
              </a:lnSpc>
              <a:spcBef>
                <a:spcPts val="0"/>
              </a:spcBef>
              <a:spcAft>
                <a:spcPts val="0"/>
              </a:spcAft>
              <a:buFont typeface="Wingdings" panose="05000000000000000000" pitchFamily="2" charset="2"/>
              <a:buChar char="§"/>
              <a:defRPr/>
            </a:pPr>
            <a:r>
              <a:rPr lang="en-CA" sz="2400" dirty="0">
                <a:cs typeface="+mn-cs"/>
              </a:rPr>
              <a:t>Accessibility of Digital Documents </a:t>
            </a:r>
          </a:p>
          <a:p>
            <a:pPr marL="633413" lvl="3" indent="-176213" fontAlgn="auto">
              <a:lnSpc>
                <a:spcPct val="200000"/>
              </a:lnSpc>
              <a:spcBef>
                <a:spcPts val="0"/>
              </a:spcBef>
              <a:spcAft>
                <a:spcPts val="0"/>
              </a:spcAft>
              <a:buFont typeface="Wingdings" panose="05000000000000000000" pitchFamily="2" charset="2"/>
              <a:buChar char="§"/>
              <a:defRPr/>
            </a:pPr>
            <a:r>
              <a:rPr lang="en-CA" sz="2400" dirty="0">
                <a:cs typeface="+mn-cs"/>
              </a:rPr>
              <a:t>Accessibility center in every university</a:t>
            </a:r>
          </a:p>
          <a:p>
            <a:pPr marL="176213" lvl="1" indent="-176213" algn="l" rtl="0" eaLnBrk="1" fontAlgn="auto" hangingPunct="1">
              <a:lnSpc>
                <a:spcPct val="150000"/>
              </a:lnSpc>
              <a:spcBef>
                <a:spcPts val="0"/>
              </a:spcBef>
              <a:spcAft>
                <a:spcPts val="0"/>
              </a:spcAft>
              <a:buClrTx/>
              <a:buFont typeface="Wingdings" panose="05000000000000000000" pitchFamily="2" charset="2"/>
              <a:buChar char="§"/>
              <a:defRPr/>
            </a:pPr>
            <a:endParaRPr lang="en-CA" sz="2800" dirty="0">
              <a:cs typeface="+mn-cs"/>
            </a:endParaRPr>
          </a:p>
          <a:p>
            <a:pPr marL="0" indent="0" algn="l" rtl="0" eaLnBrk="1" fontAlgn="auto" hangingPunct="1">
              <a:spcAft>
                <a:spcPts val="0"/>
              </a:spcAft>
              <a:buFont typeface="Arial" panose="020B0604020202020204" pitchFamily="34" charset="0"/>
              <a:buNone/>
              <a:defRPr/>
            </a:pPr>
            <a:r>
              <a:rPr lang="en-US" sz="2000" b="1" dirty="0">
                <a:solidFill>
                  <a:srgbClr val="002060"/>
                </a:solidFill>
                <a:cs typeface="+mn-cs"/>
              </a:rPr>
              <a:t>Awareness , Obligation , </a:t>
            </a:r>
            <a:r>
              <a:rPr lang="en-US" sz="2000" b="1" dirty="0" err="1">
                <a:solidFill>
                  <a:srgbClr val="002060"/>
                </a:solidFill>
                <a:cs typeface="+mn-cs"/>
              </a:rPr>
              <a:t>TechniQUES</a:t>
            </a:r>
            <a:endParaRPr lang="en-US" sz="2000" b="1" dirty="0">
              <a:solidFill>
                <a:srgbClr val="002060"/>
              </a:solidFill>
              <a:cs typeface="+mn-cs"/>
            </a:endParaRPr>
          </a:p>
          <a:p>
            <a:pPr marL="176213" lvl="1" indent="-176213" algn="l" rtl="0" eaLnBrk="1" fontAlgn="auto" hangingPunct="1">
              <a:lnSpc>
                <a:spcPct val="150000"/>
              </a:lnSpc>
              <a:spcBef>
                <a:spcPts val="0"/>
              </a:spcBef>
              <a:spcAft>
                <a:spcPts val="0"/>
              </a:spcAft>
              <a:buClrTx/>
              <a:buFont typeface="Wingdings" panose="05000000000000000000" pitchFamily="2" charset="2"/>
              <a:buChar char="§"/>
              <a:defRPr/>
            </a:pPr>
            <a:endParaRPr lang="en-CA" sz="2800" dirty="0">
              <a:cs typeface="+mn-cs"/>
            </a:endParaRPr>
          </a:p>
          <a:p>
            <a:pPr marL="0" lvl="1" indent="0" algn="l" rtl="0" eaLnBrk="1" fontAlgn="auto" hangingPunct="1">
              <a:spcAft>
                <a:spcPts val="0"/>
              </a:spcAft>
              <a:buClrTx/>
              <a:buNone/>
              <a:defRPr/>
            </a:pPr>
            <a:endParaRPr lang="en-CA" sz="2400" dirty="0">
              <a:cs typeface="+mn-cs"/>
            </a:endParaRPr>
          </a:p>
          <a:p>
            <a:pPr algn="l" rtl="0" eaLnBrk="1" fontAlgn="auto" hangingPunct="1">
              <a:spcAft>
                <a:spcPts val="0"/>
              </a:spcAft>
              <a:defRPr/>
            </a:pPr>
            <a:endParaRPr lang="he-IL" dirty="0">
              <a:cs typeface="+mn-cs"/>
            </a:endParaRPr>
          </a:p>
        </p:txBody>
      </p:sp>
    </p:spTree>
    <p:extLst>
      <p:ext uri="{BB962C8B-B14F-4D97-AF65-F5344CB8AC3E}">
        <p14:creationId xmlns:p14="http://schemas.microsoft.com/office/powerpoint/2010/main" val="33510914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כותרת 4">
            <a:extLst>
              <a:ext uri="{FF2B5EF4-FFF2-40B4-BE49-F238E27FC236}">
                <a16:creationId xmlns:a16="http://schemas.microsoft.com/office/drawing/2014/main" id="{9D062141-2A15-7D4C-9402-C0ACD5FBAB7C}"/>
              </a:ext>
            </a:extLst>
          </p:cNvPr>
          <p:cNvSpPr>
            <a:spLocks noGrp="1"/>
          </p:cNvSpPr>
          <p:nvPr>
            <p:ph type="title"/>
          </p:nvPr>
        </p:nvSpPr>
        <p:spPr>
          <a:xfrm>
            <a:off x="698741" y="115888"/>
            <a:ext cx="8121410" cy="1090060"/>
          </a:xfrm>
        </p:spPr>
        <p:txBody>
          <a:bodyPr rtlCol="0">
            <a:noAutofit/>
          </a:bodyPr>
          <a:lstStyle/>
          <a:p>
            <a:pPr eaLnBrk="1" fontAlgn="auto" hangingPunct="1">
              <a:spcAft>
                <a:spcPts val="0"/>
              </a:spcAft>
              <a:defRPr/>
            </a:pPr>
            <a:r>
              <a:rPr lang="en-US" altLang="he-IL" sz="3600" dirty="0">
                <a:solidFill>
                  <a:srgbClr val="7030A0"/>
                </a:solidFill>
              </a:rPr>
              <a:t>AT for students with disabilities </a:t>
            </a:r>
            <a:r>
              <a:rPr lang="en-US" altLang="he-IL" sz="2000" dirty="0">
                <a:solidFill>
                  <a:srgbClr val="7030A0"/>
                </a:solidFill>
              </a:rPr>
              <a:t>(OUI)</a:t>
            </a:r>
            <a:endParaRPr lang="he-IL" altLang="he-IL" sz="2000" dirty="0">
              <a:solidFill>
                <a:srgbClr val="7030A0"/>
              </a:solidFill>
            </a:endParaRPr>
          </a:p>
        </p:txBody>
      </p:sp>
      <p:sp>
        <p:nvSpPr>
          <p:cNvPr id="26627" name="מציין מיקום תוכן 2">
            <a:extLst>
              <a:ext uri="{FF2B5EF4-FFF2-40B4-BE49-F238E27FC236}">
                <a16:creationId xmlns:a16="http://schemas.microsoft.com/office/drawing/2014/main" id="{E3F4D777-C5AF-EF40-A8DB-331BF1E522A0}"/>
              </a:ext>
            </a:extLst>
          </p:cNvPr>
          <p:cNvSpPr>
            <a:spLocks noGrp="1"/>
          </p:cNvSpPr>
          <p:nvPr>
            <p:ph sz="half" idx="2"/>
          </p:nvPr>
        </p:nvSpPr>
        <p:spPr>
          <a:xfrm>
            <a:off x="698740" y="1311215"/>
            <a:ext cx="3254135" cy="5286435"/>
          </a:xfrm>
        </p:spPr>
        <p:txBody>
          <a:bodyPr rtlCol="0"/>
          <a:lstStyle/>
          <a:p>
            <a:pPr algn="l" rtl="0" eaLnBrk="1" fontAlgn="auto" hangingPunct="1">
              <a:spcAft>
                <a:spcPts val="0"/>
              </a:spcAft>
              <a:buFont typeface="Arial" panose="020B0604020202020204" pitchFamily="34" charset="0"/>
              <a:buNone/>
              <a:defRPr/>
            </a:pPr>
            <a:r>
              <a:rPr lang="en-US" altLang="he-IL" b="1" u="sng" dirty="0">
                <a:solidFill>
                  <a:schemeClr val="tx1"/>
                </a:solidFill>
                <a:cs typeface="+mn-cs"/>
              </a:rPr>
              <a:t>Reading</a:t>
            </a:r>
          </a:p>
          <a:p>
            <a:pPr algn="l" rtl="0" eaLnBrk="1" fontAlgn="auto" hangingPunct="1">
              <a:spcBef>
                <a:spcPts val="0"/>
              </a:spcBef>
              <a:spcAft>
                <a:spcPts val="0"/>
              </a:spcAft>
              <a:buClrTx/>
              <a:buFont typeface="Wingdings" panose="05000000000000000000" pitchFamily="2" charset="2"/>
              <a:buChar char="§"/>
              <a:defRPr/>
            </a:pPr>
            <a:r>
              <a:rPr lang="en-US" altLang="he-IL" dirty="0">
                <a:solidFill>
                  <a:schemeClr val="tx1"/>
                </a:solidFill>
                <a:cs typeface="+mn-cs"/>
              </a:rPr>
              <a:t>OCR/Speech Synthesis</a:t>
            </a:r>
          </a:p>
          <a:p>
            <a:pPr algn="l" rtl="0" eaLnBrk="1" fontAlgn="auto" hangingPunct="1">
              <a:spcBef>
                <a:spcPts val="0"/>
              </a:spcBef>
              <a:spcAft>
                <a:spcPts val="0"/>
              </a:spcAft>
              <a:buClrTx/>
              <a:buFont typeface="Wingdings" panose="05000000000000000000" pitchFamily="2" charset="2"/>
              <a:buChar char="§"/>
              <a:defRPr/>
            </a:pPr>
            <a:r>
              <a:rPr lang="en-US" altLang="he-IL" dirty="0">
                <a:solidFill>
                  <a:schemeClr val="tx1"/>
                </a:solidFill>
                <a:cs typeface="+mn-cs"/>
              </a:rPr>
              <a:t>Speech Synthesis</a:t>
            </a:r>
          </a:p>
          <a:p>
            <a:pPr algn="l" rtl="0" eaLnBrk="1" fontAlgn="auto" hangingPunct="1">
              <a:spcBef>
                <a:spcPts val="0"/>
              </a:spcBef>
              <a:spcAft>
                <a:spcPts val="0"/>
              </a:spcAft>
              <a:buClrTx/>
              <a:buFont typeface="Wingdings" panose="05000000000000000000" pitchFamily="2" charset="2"/>
              <a:buChar char="§"/>
              <a:defRPr/>
            </a:pPr>
            <a:r>
              <a:rPr lang="en-US" altLang="he-IL" dirty="0">
                <a:solidFill>
                  <a:schemeClr val="tx1"/>
                </a:solidFill>
                <a:cs typeface="+mn-cs"/>
              </a:rPr>
              <a:t>Alternative format books (tape, CD)</a:t>
            </a:r>
          </a:p>
          <a:p>
            <a:pPr algn="l" rtl="0" eaLnBrk="1" fontAlgn="auto" hangingPunct="1">
              <a:spcBef>
                <a:spcPts val="0"/>
              </a:spcBef>
              <a:spcAft>
                <a:spcPts val="0"/>
              </a:spcAft>
              <a:buClrTx/>
              <a:buFont typeface="Wingdings" panose="05000000000000000000" pitchFamily="2" charset="2"/>
              <a:buChar char="§"/>
              <a:defRPr/>
            </a:pPr>
            <a:endParaRPr lang="en-US" altLang="he-IL" dirty="0">
              <a:solidFill>
                <a:schemeClr val="tx1"/>
              </a:solidFill>
              <a:cs typeface="+mn-cs"/>
            </a:endParaRPr>
          </a:p>
          <a:p>
            <a:pPr marL="0" indent="0" algn="l" rtl="0" eaLnBrk="1" fontAlgn="auto" hangingPunct="1">
              <a:spcAft>
                <a:spcPts val="0"/>
              </a:spcAft>
              <a:buClrTx/>
              <a:buFont typeface="Arial" panose="020B0604020202020204" pitchFamily="34" charset="0"/>
              <a:buNone/>
              <a:defRPr/>
            </a:pPr>
            <a:r>
              <a:rPr lang="en-US" altLang="he-IL" b="1" u="sng" dirty="0">
                <a:solidFill>
                  <a:srgbClr val="4F5879"/>
                </a:solidFill>
                <a:cs typeface="+mn-cs"/>
              </a:rPr>
              <a:t>Writing</a:t>
            </a:r>
          </a:p>
          <a:p>
            <a:pPr algn="l" rtl="0" eaLnBrk="1" fontAlgn="auto" hangingPunct="1">
              <a:spcBef>
                <a:spcPts val="0"/>
              </a:spcBef>
              <a:spcAft>
                <a:spcPts val="0"/>
              </a:spcAft>
              <a:buClrTx/>
              <a:buFont typeface="Wingdings" panose="05000000000000000000" pitchFamily="2" charset="2"/>
              <a:buChar char="§"/>
              <a:defRPr/>
            </a:pPr>
            <a:r>
              <a:rPr lang="en-US" altLang="he-IL" dirty="0">
                <a:solidFill>
                  <a:srgbClr val="4F5879"/>
                </a:solidFill>
                <a:cs typeface="+mn-cs"/>
              </a:rPr>
              <a:t>Word Processor</a:t>
            </a:r>
          </a:p>
          <a:p>
            <a:pPr algn="l" rtl="0" eaLnBrk="1" fontAlgn="auto" hangingPunct="1">
              <a:spcBef>
                <a:spcPts val="0"/>
              </a:spcBef>
              <a:spcAft>
                <a:spcPts val="0"/>
              </a:spcAft>
              <a:buClrTx/>
              <a:buFont typeface="Wingdings" panose="05000000000000000000" pitchFamily="2" charset="2"/>
              <a:buChar char="§"/>
              <a:defRPr/>
            </a:pPr>
            <a:r>
              <a:rPr lang="en-US" altLang="he-IL" dirty="0">
                <a:solidFill>
                  <a:srgbClr val="4F5879"/>
                </a:solidFill>
                <a:cs typeface="+mn-cs"/>
              </a:rPr>
              <a:t>Word Prediction</a:t>
            </a:r>
          </a:p>
          <a:p>
            <a:pPr algn="l" rtl="0" eaLnBrk="1" fontAlgn="auto" hangingPunct="1">
              <a:spcBef>
                <a:spcPts val="0"/>
              </a:spcBef>
              <a:spcAft>
                <a:spcPts val="0"/>
              </a:spcAft>
              <a:buClrTx/>
              <a:buFont typeface="Wingdings" panose="05000000000000000000" pitchFamily="2" charset="2"/>
              <a:buChar char="§"/>
              <a:defRPr/>
            </a:pPr>
            <a:r>
              <a:rPr lang="en-US" altLang="he-IL" dirty="0">
                <a:solidFill>
                  <a:srgbClr val="4F5879"/>
                </a:solidFill>
                <a:cs typeface="+mn-cs"/>
              </a:rPr>
              <a:t>Speech Synthesis</a:t>
            </a:r>
          </a:p>
          <a:p>
            <a:pPr algn="l" rtl="0" eaLnBrk="1" fontAlgn="auto" hangingPunct="1">
              <a:spcBef>
                <a:spcPts val="0"/>
              </a:spcBef>
              <a:spcAft>
                <a:spcPts val="0"/>
              </a:spcAft>
              <a:buClrTx/>
              <a:buFont typeface="Wingdings" panose="05000000000000000000" pitchFamily="2" charset="2"/>
              <a:buChar char="§"/>
              <a:defRPr/>
            </a:pPr>
            <a:r>
              <a:rPr lang="en-US" altLang="he-IL" dirty="0">
                <a:solidFill>
                  <a:srgbClr val="4F5879"/>
                </a:solidFill>
                <a:cs typeface="+mn-cs"/>
              </a:rPr>
              <a:t>Speech Recognition</a:t>
            </a:r>
          </a:p>
          <a:p>
            <a:pPr algn="l" rtl="0" eaLnBrk="1" fontAlgn="auto" hangingPunct="1">
              <a:spcBef>
                <a:spcPts val="0"/>
              </a:spcBef>
              <a:spcAft>
                <a:spcPts val="0"/>
              </a:spcAft>
              <a:buClrTx/>
              <a:buFont typeface="Wingdings" panose="05000000000000000000" pitchFamily="2" charset="2"/>
              <a:buChar char="§"/>
              <a:defRPr/>
            </a:pPr>
            <a:r>
              <a:rPr lang="en-US" altLang="he-IL" dirty="0">
                <a:solidFill>
                  <a:srgbClr val="4F5879"/>
                </a:solidFill>
                <a:cs typeface="+mn-cs"/>
              </a:rPr>
              <a:t>Graphic Organizer</a:t>
            </a:r>
          </a:p>
          <a:p>
            <a:pPr algn="l" rtl="0" eaLnBrk="1" fontAlgn="auto" hangingPunct="1">
              <a:spcBef>
                <a:spcPts val="0"/>
              </a:spcBef>
              <a:spcAft>
                <a:spcPts val="0"/>
              </a:spcAft>
              <a:buClrTx/>
              <a:buFont typeface="Wingdings" panose="05000000000000000000" pitchFamily="2" charset="2"/>
              <a:buChar char="§"/>
              <a:defRPr/>
            </a:pPr>
            <a:r>
              <a:rPr lang="en-US" altLang="he-IL" dirty="0">
                <a:solidFill>
                  <a:srgbClr val="4F5879"/>
                </a:solidFill>
                <a:cs typeface="+mn-cs"/>
              </a:rPr>
              <a:t>Spell Checker</a:t>
            </a:r>
          </a:p>
          <a:p>
            <a:pPr algn="l" rtl="0" eaLnBrk="1" fontAlgn="auto" hangingPunct="1">
              <a:spcAft>
                <a:spcPts val="0"/>
              </a:spcAft>
              <a:defRPr/>
            </a:pPr>
            <a:endParaRPr lang="he-IL" altLang="he-IL" dirty="0">
              <a:cs typeface="+mn-cs"/>
            </a:endParaRPr>
          </a:p>
        </p:txBody>
      </p:sp>
      <p:sp>
        <p:nvSpPr>
          <p:cNvPr id="26628" name="מציין מיקום תוכן 7">
            <a:extLst>
              <a:ext uri="{FF2B5EF4-FFF2-40B4-BE49-F238E27FC236}">
                <a16:creationId xmlns:a16="http://schemas.microsoft.com/office/drawing/2014/main" id="{53764058-F934-D74D-8D9A-D50192CF336C}"/>
              </a:ext>
            </a:extLst>
          </p:cNvPr>
          <p:cNvSpPr>
            <a:spLocks noGrp="1"/>
          </p:cNvSpPr>
          <p:nvPr>
            <p:ph sz="quarter" idx="4"/>
          </p:nvPr>
        </p:nvSpPr>
        <p:spPr>
          <a:xfrm>
            <a:off x="4859338" y="1311215"/>
            <a:ext cx="3960812" cy="4997510"/>
          </a:xfrm>
        </p:spPr>
        <p:txBody>
          <a:bodyPr rtlCol="0">
            <a:normAutofit fontScale="92500" lnSpcReduction="20000"/>
          </a:bodyPr>
          <a:lstStyle/>
          <a:p>
            <a:pPr algn="l" rtl="0" eaLnBrk="1" fontAlgn="auto" hangingPunct="1">
              <a:spcAft>
                <a:spcPts val="0"/>
              </a:spcAft>
              <a:buFont typeface="Arial" panose="020B0604020202020204" pitchFamily="34" charset="0"/>
              <a:buNone/>
              <a:defRPr/>
            </a:pPr>
            <a:r>
              <a:rPr lang="en-US" altLang="he-IL" b="1" u="sng" dirty="0">
                <a:solidFill>
                  <a:schemeClr val="accent3">
                    <a:lumMod val="50000"/>
                  </a:schemeClr>
                </a:solidFill>
                <a:cs typeface="+mn-cs"/>
              </a:rPr>
              <a:t>Math</a:t>
            </a:r>
          </a:p>
          <a:p>
            <a:pPr algn="l" rtl="0" eaLnBrk="1" fontAlgn="auto" hangingPunct="1">
              <a:spcBef>
                <a:spcPts val="0"/>
              </a:spcBef>
              <a:spcAft>
                <a:spcPts val="0"/>
              </a:spcAft>
              <a:buClrTx/>
              <a:buFont typeface="Wingdings" panose="05000000000000000000" pitchFamily="2" charset="2"/>
              <a:buChar char="§"/>
              <a:defRPr/>
            </a:pPr>
            <a:r>
              <a:rPr lang="en-US" altLang="he-IL" dirty="0">
                <a:solidFill>
                  <a:schemeClr val="accent3">
                    <a:lumMod val="50000"/>
                  </a:schemeClr>
                </a:solidFill>
                <a:cs typeface="+mn-cs"/>
              </a:rPr>
              <a:t>Talking Calculator </a:t>
            </a:r>
          </a:p>
          <a:p>
            <a:pPr algn="l" rtl="0" eaLnBrk="1" fontAlgn="auto" hangingPunct="1">
              <a:spcBef>
                <a:spcPts val="0"/>
              </a:spcBef>
              <a:spcAft>
                <a:spcPts val="0"/>
              </a:spcAft>
              <a:buClrTx/>
              <a:buFont typeface="Wingdings" panose="05000000000000000000" pitchFamily="2" charset="2"/>
              <a:buChar char="§"/>
              <a:defRPr/>
            </a:pPr>
            <a:r>
              <a:rPr lang="en-US" altLang="he-IL" dirty="0">
                <a:solidFill>
                  <a:schemeClr val="accent3">
                    <a:lumMod val="50000"/>
                  </a:schemeClr>
                </a:solidFill>
                <a:cs typeface="+mn-cs"/>
              </a:rPr>
              <a:t>Electronic Worksheets</a:t>
            </a:r>
          </a:p>
          <a:p>
            <a:pPr algn="l" rtl="0" eaLnBrk="1" fontAlgn="auto" hangingPunct="1">
              <a:spcBef>
                <a:spcPts val="0"/>
              </a:spcBef>
              <a:spcAft>
                <a:spcPts val="0"/>
              </a:spcAft>
              <a:buClrTx/>
              <a:buFont typeface="Wingdings" panose="05000000000000000000" pitchFamily="2" charset="2"/>
              <a:buChar char="§"/>
              <a:defRPr/>
            </a:pPr>
            <a:endParaRPr lang="en-US" altLang="he-IL" dirty="0">
              <a:solidFill>
                <a:schemeClr val="accent3">
                  <a:lumMod val="50000"/>
                </a:schemeClr>
              </a:solidFill>
              <a:cs typeface="+mn-cs"/>
            </a:endParaRPr>
          </a:p>
          <a:p>
            <a:pPr algn="l" rtl="0" eaLnBrk="1" fontAlgn="auto" hangingPunct="1">
              <a:spcBef>
                <a:spcPts val="0"/>
              </a:spcBef>
              <a:spcAft>
                <a:spcPts val="0"/>
              </a:spcAft>
              <a:buClrTx/>
              <a:buFont typeface="Wingdings" panose="05000000000000000000" pitchFamily="2" charset="2"/>
              <a:buChar char="§"/>
              <a:defRPr/>
            </a:pPr>
            <a:endParaRPr lang="en-US" altLang="he-IL" dirty="0">
              <a:solidFill>
                <a:schemeClr val="accent3">
                  <a:lumMod val="50000"/>
                </a:schemeClr>
              </a:solidFill>
              <a:cs typeface="+mn-cs"/>
            </a:endParaRPr>
          </a:p>
          <a:p>
            <a:pPr marL="0" indent="0" algn="l" rtl="0" eaLnBrk="1" fontAlgn="auto" hangingPunct="1">
              <a:spcBef>
                <a:spcPts val="0"/>
              </a:spcBef>
              <a:spcAft>
                <a:spcPts val="0"/>
              </a:spcAft>
              <a:buClrTx/>
              <a:buFont typeface="Arial" panose="020B0604020202020204" pitchFamily="34" charset="0"/>
              <a:buNone/>
              <a:defRPr/>
            </a:pPr>
            <a:r>
              <a:rPr lang="en-US" altLang="he-IL" b="1" u="sng" dirty="0">
                <a:cs typeface="+mn-cs"/>
              </a:rPr>
              <a:t>Organization</a:t>
            </a:r>
          </a:p>
          <a:p>
            <a:pPr algn="l" rtl="0" eaLnBrk="1" fontAlgn="auto" hangingPunct="1">
              <a:spcBef>
                <a:spcPts val="0"/>
              </a:spcBef>
              <a:spcAft>
                <a:spcPts val="0"/>
              </a:spcAft>
              <a:buClrTx/>
              <a:buFont typeface="Wingdings" panose="05000000000000000000" pitchFamily="2" charset="2"/>
              <a:buChar char="§"/>
              <a:defRPr/>
            </a:pPr>
            <a:r>
              <a:rPr lang="en-US" altLang="he-IL" dirty="0">
                <a:cs typeface="+mn-cs"/>
              </a:rPr>
              <a:t>Personal Data Manager</a:t>
            </a:r>
          </a:p>
          <a:p>
            <a:pPr algn="l" rtl="0" eaLnBrk="1" fontAlgn="auto" hangingPunct="1">
              <a:spcBef>
                <a:spcPts val="0"/>
              </a:spcBef>
              <a:spcAft>
                <a:spcPts val="0"/>
              </a:spcAft>
              <a:buClrTx/>
              <a:buFont typeface="Wingdings" panose="05000000000000000000" pitchFamily="2" charset="2"/>
              <a:buChar char="§"/>
              <a:defRPr/>
            </a:pPr>
            <a:r>
              <a:rPr lang="en-US" altLang="he-IL" b="1" dirty="0">
                <a:cs typeface="+mn-cs"/>
              </a:rPr>
              <a:t>Computer Flow Charts </a:t>
            </a:r>
            <a:endParaRPr lang="en-US" altLang="he-IL" dirty="0">
              <a:cs typeface="+mn-cs"/>
            </a:endParaRPr>
          </a:p>
          <a:p>
            <a:pPr algn="l" rtl="0" eaLnBrk="1" fontAlgn="auto" hangingPunct="1">
              <a:spcBef>
                <a:spcPts val="0"/>
              </a:spcBef>
              <a:spcAft>
                <a:spcPts val="0"/>
              </a:spcAft>
              <a:buClrTx/>
              <a:buFont typeface="Wingdings" panose="05000000000000000000" pitchFamily="2" charset="2"/>
              <a:buChar char="§"/>
              <a:defRPr/>
            </a:pPr>
            <a:r>
              <a:rPr lang="en-US" altLang="he-IL" dirty="0">
                <a:cs typeface="+mn-cs"/>
              </a:rPr>
              <a:t>Tape Recorder</a:t>
            </a:r>
          </a:p>
          <a:p>
            <a:pPr algn="l" rtl="0" eaLnBrk="1" fontAlgn="auto" hangingPunct="1">
              <a:spcBef>
                <a:spcPts val="0"/>
              </a:spcBef>
              <a:spcAft>
                <a:spcPts val="0"/>
              </a:spcAft>
              <a:buClrTx/>
              <a:buFont typeface="Wingdings" panose="05000000000000000000" pitchFamily="2" charset="2"/>
              <a:buChar char="§"/>
              <a:defRPr/>
            </a:pPr>
            <a:r>
              <a:rPr lang="en-US" altLang="he-IL" dirty="0">
                <a:cs typeface="+mn-cs"/>
              </a:rPr>
              <a:t>Free-form Database</a:t>
            </a:r>
          </a:p>
          <a:p>
            <a:pPr algn="l" rtl="0" eaLnBrk="1" fontAlgn="auto" hangingPunct="1">
              <a:spcBef>
                <a:spcPts val="0"/>
              </a:spcBef>
              <a:spcAft>
                <a:spcPts val="0"/>
              </a:spcAft>
              <a:buClrTx/>
              <a:buFont typeface="Wingdings" panose="05000000000000000000" pitchFamily="2" charset="2"/>
              <a:buChar char="§"/>
              <a:defRPr/>
            </a:pPr>
            <a:endParaRPr lang="en-US" altLang="he-IL" dirty="0">
              <a:cs typeface="+mn-cs"/>
            </a:endParaRPr>
          </a:p>
          <a:p>
            <a:pPr algn="l" rtl="0" eaLnBrk="1" fontAlgn="auto" hangingPunct="1">
              <a:spcBef>
                <a:spcPts val="0"/>
              </a:spcBef>
              <a:spcAft>
                <a:spcPts val="0"/>
              </a:spcAft>
              <a:buClrTx/>
              <a:buFont typeface="Wingdings" panose="05000000000000000000" pitchFamily="2" charset="2"/>
              <a:buChar char="§"/>
              <a:defRPr/>
            </a:pPr>
            <a:endParaRPr lang="en-US" altLang="he-IL" dirty="0">
              <a:cs typeface="+mn-cs"/>
            </a:endParaRPr>
          </a:p>
          <a:p>
            <a:pPr marL="0" indent="0" algn="l" rtl="0" eaLnBrk="1" fontAlgn="auto" hangingPunct="1">
              <a:spcBef>
                <a:spcPts val="0"/>
              </a:spcBef>
              <a:spcAft>
                <a:spcPts val="0"/>
              </a:spcAft>
              <a:buClrTx/>
              <a:buFont typeface="Arial" panose="020B0604020202020204" pitchFamily="34" charset="0"/>
              <a:buNone/>
              <a:defRPr/>
            </a:pPr>
            <a:r>
              <a:rPr lang="en-US" altLang="he-IL" b="1" u="sng" dirty="0">
                <a:solidFill>
                  <a:schemeClr val="accent1">
                    <a:lumMod val="50000"/>
                  </a:schemeClr>
                </a:solidFill>
                <a:cs typeface="+mn-cs"/>
              </a:rPr>
              <a:t>Listening</a:t>
            </a:r>
          </a:p>
          <a:p>
            <a:pPr algn="l" rtl="0" eaLnBrk="1" fontAlgn="auto" hangingPunct="1">
              <a:spcBef>
                <a:spcPts val="0"/>
              </a:spcBef>
              <a:spcAft>
                <a:spcPts val="0"/>
              </a:spcAft>
              <a:buClrTx/>
              <a:buFont typeface="Wingdings" panose="05000000000000000000" pitchFamily="2" charset="2"/>
              <a:buChar char="§"/>
              <a:defRPr/>
            </a:pPr>
            <a:r>
              <a:rPr lang="en-US" altLang="he-IL" dirty="0">
                <a:solidFill>
                  <a:schemeClr val="accent1">
                    <a:lumMod val="50000"/>
                  </a:schemeClr>
                </a:solidFill>
                <a:cs typeface="+mn-cs"/>
              </a:rPr>
              <a:t>Assistive Listening Device</a:t>
            </a:r>
          </a:p>
          <a:p>
            <a:pPr algn="l" rtl="0" eaLnBrk="1" fontAlgn="auto" hangingPunct="1">
              <a:spcBef>
                <a:spcPts val="0"/>
              </a:spcBef>
              <a:spcAft>
                <a:spcPts val="0"/>
              </a:spcAft>
              <a:buClrTx/>
              <a:buFont typeface="Wingdings" panose="05000000000000000000" pitchFamily="2" charset="2"/>
              <a:buChar char="§"/>
              <a:defRPr/>
            </a:pPr>
            <a:r>
              <a:rPr lang="en-US" altLang="he-IL" dirty="0">
                <a:solidFill>
                  <a:schemeClr val="accent1">
                    <a:lumMod val="50000"/>
                  </a:schemeClr>
                </a:solidFill>
                <a:cs typeface="+mn-cs"/>
              </a:rPr>
              <a:t>Tape Recorder</a:t>
            </a:r>
          </a:p>
          <a:p>
            <a:pPr algn="l" eaLnBrk="1" fontAlgn="auto" hangingPunct="1">
              <a:spcAft>
                <a:spcPts val="0"/>
              </a:spcAft>
              <a:buFont typeface="Arial" panose="020B0604020202020204" pitchFamily="34" charset="0"/>
              <a:buNone/>
              <a:defRPr/>
            </a:pPr>
            <a:br>
              <a:rPr lang="en-US" altLang="he-IL" dirty="0">
                <a:cs typeface="+mn-cs"/>
              </a:rPr>
            </a:br>
            <a:endParaRPr lang="he-IL" altLang="he-IL" dirty="0">
              <a:cs typeface="+mn-cs"/>
            </a:endParaRPr>
          </a:p>
        </p:txBody>
      </p:sp>
    </p:spTree>
    <p:extLst>
      <p:ext uri="{BB962C8B-B14F-4D97-AF65-F5344CB8AC3E}">
        <p14:creationId xmlns:p14="http://schemas.microsoft.com/office/powerpoint/2010/main" val="34046982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כותרת 1">
            <a:extLst>
              <a:ext uri="{FF2B5EF4-FFF2-40B4-BE49-F238E27FC236}">
                <a16:creationId xmlns:a16="http://schemas.microsoft.com/office/drawing/2014/main" id="{45CFE3E0-56BF-8E47-934C-13D602E13023}"/>
              </a:ext>
            </a:extLst>
          </p:cNvPr>
          <p:cNvSpPr>
            <a:spLocks noGrp="1"/>
          </p:cNvSpPr>
          <p:nvPr>
            <p:ph type="title"/>
          </p:nvPr>
        </p:nvSpPr>
        <p:spPr>
          <a:xfrm>
            <a:off x="0" y="115888"/>
            <a:ext cx="8686800" cy="576262"/>
          </a:xfrm>
        </p:spPr>
        <p:txBody>
          <a:bodyPr rtlCol="0">
            <a:noAutofit/>
          </a:bodyPr>
          <a:lstStyle/>
          <a:p>
            <a:pPr rtl="0" eaLnBrk="1" fontAlgn="auto" hangingPunct="1">
              <a:spcAft>
                <a:spcPts val="0"/>
              </a:spcAft>
              <a:defRPr/>
            </a:pPr>
            <a:r>
              <a:rPr lang="en-US" altLang="he-IL" sz="3200" dirty="0">
                <a:solidFill>
                  <a:srgbClr val="7030A0"/>
                </a:solidFill>
              </a:rPr>
              <a:t>Accessible technologies</a:t>
            </a:r>
            <a:endParaRPr lang="he-IL" altLang="he-IL" sz="3200" dirty="0">
              <a:solidFill>
                <a:srgbClr val="7030A0"/>
              </a:solidFill>
            </a:endParaRPr>
          </a:p>
        </p:txBody>
      </p:sp>
      <p:sp>
        <p:nvSpPr>
          <p:cNvPr id="3" name="מציין מיקום תוכן 2">
            <a:extLst>
              <a:ext uri="{FF2B5EF4-FFF2-40B4-BE49-F238E27FC236}">
                <a16:creationId xmlns:a16="http://schemas.microsoft.com/office/drawing/2014/main" id="{0BAF3897-A763-C94F-8618-E936682B040F}"/>
              </a:ext>
            </a:extLst>
          </p:cNvPr>
          <p:cNvSpPr>
            <a:spLocks noGrp="1"/>
          </p:cNvSpPr>
          <p:nvPr>
            <p:ph idx="1"/>
          </p:nvPr>
        </p:nvSpPr>
        <p:spPr>
          <a:xfrm>
            <a:off x="609600" y="828136"/>
            <a:ext cx="7491413" cy="5719313"/>
          </a:xfrm>
        </p:spPr>
        <p:txBody>
          <a:bodyPr rtlCol="0">
            <a:normAutofit fontScale="62500" lnSpcReduction="20000"/>
          </a:bodyPr>
          <a:lstStyle/>
          <a:p>
            <a:pPr fontAlgn="auto">
              <a:lnSpc>
                <a:spcPct val="170000"/>
              </a:lnSpc>
              <a:spcAft>
                <a:spcPts val="0"/>
              </a:spcAft>
              <a:buFont typeface="Wingdings" panose="05000000000000000000" pitchFamily="2" charset="2"/>
              <a:buChar char="Ø"/>
              <a:defRPr/>
            </a:pPr>
            <a:r>
              <a:rPr lang="en-US" sz="2900" b="1" dirty="0">
                <a:cs typeface="+mn-cs"/>
              </a:rPr>
              <a:t>Facilities in the classrooms</a:t>
            </a:r>
          </a:p>
          <a:p>
            <a:pPr lvl="1" fontAlgn="auto">
              <a:lnSpc>
                <a:spcPct val="120000"/>
              </a:lnSpc>
              <a:spcAft>
                <a:spcPts val="0"/>
              </a:spcAft>
              <a:buFont typeface="Wingdings" panose="05000000000000000000" pitchFamily="2" charset="2"/>
              <a:buChar char="Ø"/>
              <a:defRPr/>
            </a:pPr>
            <a:r>
              <a:rPr lang="en-US" sz="2500" dirty="0">
                <a:cs typeface="+mn-cs"/>
              </a:rPr>
              <a:t>Portable Closed Circuit Televisions (CCT) </a:t>
            </a:r>
          </a:p>
          <a:p>
            <a:pPr lvl="1" fontAlgn="auto">
              <a:lnSpc>
                <a:spcPct val="120000"/>
              </a:lnSpc>
              <a:spcAft>
                <a:spcPts val="0"/>
              </a:spcAft>
              <a:buFont typeface="Wingdings" panose="05000000000000000000" pitchFamily="2" charset="2"/>
              <a:buChar char="Ø"/>
              <a:defRPr/>
            </a:pPr>
            <a:r>
              <a:rPr lang="en-US" sz="2500" dirty="0">
                <a:cs typeface="+mn-cs"/>
              </a:rPr>
              <a:t> Laptop</a:t>
            </a:r>
            <a:endParaRPr lang="he-IL" sz="2500" dirty="0">
              <a:cs typeface="+mn-cs"/>
            </a:endParaRPr>
          </a:p>
          <a:p>
            <a:pPr lvl="1" fontAlgn="auto">
              <a:lnSpc>
                <a:spcPct val="120000"/>
              </a:lnSpc>
              <a:spcAft>
                <a:spcPts val="0"/>
              </a:spcAft>
              <a:buFont typeface="Wingdings" panose="05000000000000000000" pitchFamily="2" charset="2"/>
              <a:buChar char="Ø"/>
              <a:defRPr/>
            </a:pPr>
            <a:r>
              <a:rPr lang="en-US" sz="2500" dirty="0">
                <a:cs typeface="+mn-cs"/>
              </a:rPr>
              <a:t> Magnification software </a:t>
            </a:r>
            <a:endParaRPr lang="he-IL" sz="2500" dirty="0">
              <a:cs typeface="+mn-cs"/>
            </a:endParaRPr>
          </a:p>
          <a:p>
            <a:pPr lvl="1" fontAlgn="auto">
              <a:lnSpc>
                <a:spcPct val="120000"/>
              </a:lnSpc>
              <a:spcAft>
                <a:spcPts val="0"/>
              </a:spcAft>
              <a:buFont typeface="Wingdings" panose="05000000000000000000" pitchFamily="2" charset="2"/>
              <a:buChar char="Ø"/>
              <a:defRPr/>
            </a:pPr>
            <a:r>
              <a:rPr lang="en-US" sz="2500" dirty="0">
                <a:cs typeface="+mn-cs"/>
              </a:rPr>
              <a:t>Frequency-modulated (FM) system </a:t>
            </a:r>
            <a:endParaRPr lang="he-IL" sz="2500" dirty="0">
              <a:cs typeface="+mn-cs"/>
            </a:endParaRPr>
          </a:p>
          <a:p>
            <a:pPr lvl="1" fontAlgn="auto">
              <a:lnSpc>
                <a:spcPct val="120000"/>
              </a:lnSpc>
              <a:spcAft>
                <a:spcPts val="0"/>
              </a:spcAft>
              <a:buFont typeface="Wingdings" panose="05000000000000000000" pitchFamily="2" charset="2"/>
              <a:buChar char="Ø"/>
              <a:defRPr/>
            </a:pPr>
            <a:r>
              <a:rPr lang="en-US" sz="2500" dirty="0">
                <a:cs typeface="+mn-cs"/>
              </a:rPr>
              <a:t> Sound amplification system</a:t>
            </a:r>
            <a:endParaRPr lang="he-IL" sz="2500" dirty="0">
              <a:cs typeface="+mn-cs"/>
            </a:endParaRPr>
          </a:p>
          <a:p>
            <a:pPr lvl="1" fontAlgn="auto">
              <a:lnSpc>
                <a:spcPct val="120000"/>
              </a:lnSpc>
              <a:spcAft>
                <a:spcPts val="0"/>
              </a:spcAft>
              <a:buFont typeface="Wingdings" panose="05000000000000000000" pitchFamily="2" charset="2"/>
              <a:buChar char="Ø"/>
              <a:defRPr/>
            </a:pPr>
            <a:r>
              <a:rPr lang="en-US" sz="2500" dirty="0">
                <a:cs typeface="+mn-cs"/>
              </a:rPr>
              <a:t> Interactive whiteboard (IWB) Special personal computer with special screen and adapted software programs</a:t>
            </a:r>
          </a:p>
          <a:p>
            <a:pPr marL="0" indent="0" fontAlgn="auto">
              <a:lnSpc>
                <a:spcPct val="170000"/>
              </a:lnSpc>
              <a:spcAft>
                <a:spcPts val="0"/>
              </a:spcAft>
              <a:buNone/>
              <a:defRPr/>
            </a:pPr>
            <a:endParaRPr lang="en-US" sz="2900" dirty="0">
              <a:cs typeface="+mn-cs"/>
            </a:endParaRPr>
          </a:p>
          <a:p>
            <a:pPr fontAlgn="auto">
              <a:spcAft>
                <a:spcPts val="0"/>
              </a:spcAft>
              <a:buFont typeface="Wingdings" panose="05000000000000000000" pitchFamily="2" charset="2"/>
              <a:buChar char="Ø"/>
              <a:defRPr/>
            </a:pPr>
            <a:r>
              <a:rPr lang="en-US" dirty="0">
                <a:cs typeface="+mn-cs"/>
              </a:rPr>
              <a:t> </a:t>
            </a:r>
            <a:r>
              <a:rPr lang="en-US" b="1" dirty="0">
                <a:cs typeface="+mn-cs"/>
              </a:rPr>
              <a:t>Facilities for Test typing</a:t>
            </a:r>
          </a:p>
          <a:p>
            <a:pPr lvl="1" fontAlgn="auto">
              <a:lnSpc>
                <a:spcPct val="120000"/>
              </a:lnSpc>
              <a:spcAft>
                <a:spcPts val="0"/>
              </a:spcAft>
              <a:buFont typeface="Wingdings" panose="05000000000000000000" pitchFamily="2" charset="2"/>
              <a:buChar char="Ø"/>
              <a:defRPr/>
            </a:pPr>
            <a:r>
              <a:rPr lang="en-US" dirty="0" err="1">
                <a:cs typeface="+mn-cs"/>
              </a:rPr>
              <a:t>MathType</a:t>
            </a:r>
            <a:r>
              <a:rPr lang="en-US" dirty="0">
                <a:cs typeface="+mn-cs"/>
              </a:rPr>
              <a:t>  - Software for writing mathematical formulas </a:t>
            </a:r>
            <a:r>
              <a:rPr lang="en-US" sz="2100" dirty="0">
                <a:cs typeface="+mn-cs"/>
              </a:rPr>
              <a:t>(</a:t>
            </a:r>
            <a:r>
              <a:rPr lang="en-US" sz="1800" dirty="0">
                <a:cs typeface="+mn-cs"/>
                <a:hlinkClick r:id="rId3"/>
              </a:rPr>
              <a:t>https://softfamous.com/mathtype</a:t>
            </a:r>
            <a:r>
              <a:rPr lang="en-US" sz="1800" dirty="0">
                <a:cs typeface="+mn-cs"/>
              </a:rPr>
              <a:t> </a:t>
            </a:r>
            <a:r>
              <a:rPr lang="en-US" sz="2100" dirty="0">
                <a:cs typeface="+mn-cs"/>
              </a:rPr>
              <a:t>)</a:t>
            </a:r>
          </a:p>
          <a:p>
            <a:pPr lvl="1" fontAlgn="auto">
              <a:lnSpc>
                <a:spcPct val="120000"/>
              </a:lnSpc>
              <a:spcAft>
                <a:spcPts val="0"/>
              </a:spcAft>
              <a:buFont typeface="Wingdings" panose="05000000000000000000" pitchFamily="2" charset="2"/>
              <a:buChar char="Ø"/>
              <a:defRPr/>
            </a:pPr>
            <a:r>
              <a:rPr lang="en-US" dirty="0">
                <a:cs typeface="+mn-cs"/>
              </a:rPr>
              <a:t>Zoom Text -magnifierreader enlargement program </a:t>
            </a:r>
            <a:r>
              <a:rPr lang="en-US" sz="2100" dirty="0">
                <a:cs typeface="+mn-cs"/>
              </a:rPr>
              <a:t>(</a:t>
            </a:r>
            <a:r>
              <a:rPr lang="en-US" sz="1800" dirty="0">
                <a:cs typeface="+mn-cs"/>
                <a:hlinkClick r:id="rId4"/>
              </a:rPr>
              <a:t>https://www.zoomtext.com/products/zoomtext</a:t>
            </a:r>
            <a:r>
              <a:rPr lang="en-US" sz="1800" dirty="0">
                <a:cs typeface="+mn-cs"/>
              </a:rPr>
              <a:t> </a:t>
            </a:r>
            <a:r>
              <a:rPr lang="en-US" sz="2100" dirty="0">
                <a:cs typeface="+mn-cs"/>
              </a:rPr>
              <a:t>).</a:t>
            </a:r>
          </a:p>
          <a:p>
            <a:pPr lvl="1" fontAlgn="auto">
              <a:lnSpc>
                <a:spcPct val="120000"/>
              </a:lnSpc>
              <a:spcAft>
                <a:spcPts val="0"/>
              </a:spcAft>
              <a:buFont typeface="Wingdings" panose="05000000000000000000" pitchFamily="2" charset="2"/>
              <a:buChar char="Ø"/>
              <a:defRPr/>
            </a:pPr>
            <a:r>
              <a:rPr lang="en-US" dirty="0">
                <a:cs typeface="+mn-cs"/>
              </a:rPr>
              <a:t>Graf  - translation - Text-to-speech </a:t>
            </a:r>
          </a:p>
          <a:p>
            <a:pPr lvl="1" fontAlgn="auto">
              <a:lnSpc>
                <a:spcPct val="120000"/>
              </a:lnSpc>
              <a:spcAft>
                <a:spcPts val="0"/>
              </a:spcAft>
              <a:buFont typeface="Wingdings" panose="05000000000000000000" pitchFamily="2" charset="2"/>
              <a:buChar char="Ø"/>
              <a:defRPr/>
            </a:pPr>
            <a:r>
              <a:rPr lang="en-US" dirty="0">
                <a:cs typeface="+mn-cs"/>
              </a:rPr>
              <a:t>NVDA </a:t>
            </a:r>
            <a:r>
              <a:rPr lang="en-US" sz="1800" dirty="0">
                <a:cs typeface="+mn-cs"/>
              </a:rPr>
              <a:t>(</a:t>
            </a:r>
            <a:r>
              <a:rPr lang="en-US" sz="1800" dirty="0">
                <a:cs typeface="+mn-cs"/>
                <a:hlinkClick r:id="rId5"/>
              </a:rPr>
              <a:t>http://nvaccess.org.il</a:t>
            </a:r>
            <a:r>
              <a:rPr lang="en-US" sz="1800" dirty="0">
                <a:cs typeface="+mn-cs"/>
              </a:rPr>
              <a:t> )</a:t>
            </a:r>
          </a:p>
          <a:p>
            <a:pPr lvl="1" fontAlgn="auto">
              <a:lnSpc>
                <a:spcPct val="120000"/>
              </a:lnSpc>
              <a:spcAft>
                <a:spcPts val="0"/>
              </a:spcAft>
              <a:buFont typeface="Wingdings" panose="05000000000000000000" pitchFamily="2" charset="2"/>
              <a:buChar char="Ø"/>
              <a:defRPr/>
            </a:pPr>
            <a:r>
              <a:rPr lang="en-US" dirty="0">
                <a:cs typeface="+mn-cs"/>
              </a:rPr>
              <a:t>Speech-to-text </a:t>
            </a:r>
          </a:p>
          <a:p>
            <a:pPr lvl="1" fontAlgn="auto">
              <a:lnSpc>
                <a:spcPct val="120000"/>
              </a:lnSpc>
              <a:spcAft>
                <a:spcPts val="0"/>
              </a:spcAft>
              <a:buFont typeface="Wingdings" panose="05000000000000000000" pitchFamily="2" charset="2"/>
              <a:buChar char="Ø"/>
              <a:defRPr/>
            </a:pPr>
            <a:r>
              <a:rPr lang="en-US" dirty="0">
                <a:cs typeface="+mn-cs"/>
              </a:rPr>
              <a:t>Free Voice-to-text software </a:t>
            </a:r>
            <a:r>
              <a:rPr lang="en-US" sz="1800" dirty="0">
                <a:cs typeface="+mn-cs"/>
              </a:rPr>
              <a:t>(</a:t>
            </a:r>
            <a:r>
              <a:rPr lang="en-US" sz="1800" dirty="0">
                <a:cs typeface="+mn-cs"/>
                <a:hlinkClick r:id="rId6"/>
              </a:rPr>
              <a:t>https://www.speechtexter.com</a:t>
            </a:r>
            <a:r>
              <a:rPr lang="en-US" sz="1800" dirty="0">
                <a:cs typeface="+mn-cs"/>
              </a:rPr>
              <a:t> )</a:t>
            </a:r>
          </a:p>
          <a:p>
            <a:pPr algn="l" rtl="0" eaLnBrk="1" fontAlgn="auto" hangingPunct="1">
              <a:lnSpc>
                <a:spcPct val="150000"/>
              </a:lnSpc>
              <a:spcAft>
                <a:spcPts val="0"/>
              </a:spcAft>
              <a:buClrTx/>
              <a:buFont typeface="Wingdings" pitchFamily="2" charset="2"/>
              <a:buChar char="v"/>
              <a:defRPr/>
            </a:pPr>
            <a:endParaRPr lang="en-US" dirty="0">
              <a:solidFill>
                <a:schemeClr val="tx2">
                  <a:lumMod val="90000"/>
                </a:schemeClr>
              </a:solidFill>
              <a:latin typeface="David" pitchFamily="34" charset="-79"/>
              <a:cs typeface="+mj-cs"/>
            </a:endParaRPr>
          </a:p>
          <a:p>
            <a:pPr marL="0" indent="0" eaLnBrk="1" fontAlgn="auto" hangingPunct="1">
              <a:spcAft>
                <a:spcPts val="0"/>
              </a:spcAft>
              <a:buFont typeface="Wingdings 3" panose="05040102010807070707" pitchFamily="18" charset="2"/>
              <a:buNone/>
              <a:defRPr/>
            </a:pPr>
            <a:endParaRPr lang="he-IL" dirty="0">
              <a:cs typeface="+mn-cs"/>
            </a:endParaRPr>
          </a:p>
        </p:txBody>
      </p:sp>
      <p:sp>
        <p:nvSpPr>
          <p:cNvPr id="40964" name="מציין מיקום של מספר שקופית 3">
            <a:extLst>
              <a:ext uri="{FF2B5EF4-FFF2-40B4-BE49-F238E27FC236}">
                <a16:creationId xmlns:a16="http://schemas.microsoft.com/office/drawing/2014/main" id="{491A9EFD-4D03-D54C-B292-881545C823C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77"/>
                <a:cs typeface="Arial" panose="020B0604020202020204" pitchFamily="34" charset="0"/>
              </a:defRPr>
            </a:lvl1pPr>
            <a:lvl2pPr marL="742950" indent="-285750" algn="r" rtl="1">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77"/>
                <a:cs typeface="Arial" panose="020B0604020202020204" pitchFamily="34" charset="0"/>
              </a:defRPr>
            </a:lvl2pPr>
            <a:lvl3pPr marL="1143000" indent="-228600" algn="r" rtl="1">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77"/>
                <a:cs typeface="Arial" panose="020B0604020202020204" pitchFamily="34" charset="0"/>
              </a:defRPr>
            </a:lvl3pPr>
            <a:lvl4pPr marL="1600200" indent="-228600" algn="r" rtl="1">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4pPr>
            <a:lvl5pPr marL="2057400" indent="-228600" algn="r" rtl="1">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5pPr>
            <a:lvl6pPr marL="2514600" indent="-228600" algn="r" defTabSz="457200" rtl="1"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6pPr>
            <a:lvl7pPr marL="2971800" indent="-228600" algn="r" defTabSz="457200" rtl="1"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7pPr>
            <a:lvl8pPr marL="3429000" indent="-228600" algn="r" defTabSz="457200" rtl="1"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8pPr>
            <a:lvl9pPr marL="3886200" indent="-228600" algn="r" defTabSz="457200" rtl="1"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9pPr>
          </a:lstStyle>
          <a:p>
            <a:pPr rtl="0" fontAlgn="base">
              <a:lnSpc>
                <a:spcPct val="100000"/>
              </a:lnSpc>
              <a:spcBef>
                <a:spcPct val="0"/>
              </a:spcBef>
              <a:spcAft>
                <a:spcPct val="0"/>
              </a:spcAft>
              <a:buClrTx/>
              <a:buFontTx/>
              <a:buNone/>
            </a:pPr>
            <a:endParaRPr lang="he-IL" altLang="he-IL" sz="1000">
              <a:solidFill>
                <a:srgbClr val="FFFFFF"/>
              </a:solidFill>
              <a:latin typeface="Arial" panose="020B0604020202020204" pitchFamily="34" charset="0"/>
            </a:endParaRPr>
          </a:p>
        </p:txBody>
      </p:sp>
    </p:spTree>
    <p:extLst>
      <p:ext uri="{BB962C8B-B14F-4D97-AF65-F5344CB8AC3E}">
        <p14:creationId xmlns:p14="http://schemas.microsoft.com/office/powerpoint/2010/main" val="22036383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1A797BD-B498-D145-9D64-EE4C7A4C9ECB}"/>
              </a:ext>
            </a:extLst>
          </p:cNvPr>
          <p:cNvSpPr>
            <a:spLocks noGrp="1"/>
          </p:cNvSpPr>
          <p:nvPr>
            <p:ph type="title"/>
          </p:nvPr>
        </p:nvSpPr>
        <p:spPr>
          <a:xfrm>
            <a:off x="385763" y="0"/>
            <a:ext cx="8229600" cy="908050"/>
          </a:xfrm>
        </p:spPr>
        <p:txBody>
          <a:bodyPr rtlCol="0">
            <a:noAutofit/>
          </a:bodyPr>
          <a:lstStyle/>
          <a:p>
            <a:pPr fontAlgn="auto">
              <a:spcAft>
                <a:spcPts val="0"/>
              </a:spcAft>
              <a:defRPr/>
            </a:pPr>
            <a:r>
              <a:rPr lang="en-US" sz="3600" dirty="0">
                <a:solidFill>
                  <a:srgbClr val="7030A0"/>
                </a:solidFill>
              </a:rPr>
              <a:t>Israel: </a:t>
            </a:r>
            <a:r>
              <a:rPr lang="en-US" sz="2000" dirty="0">
                <a:solidFill>
                  <a:srgbClr val="7030A0"/>
                </a:solidFill>
              </a:rPr>
              <a:t>Advanced, Innovative Technologies and New Designs </a:t>
            </a:r>
            <a:endParaRPr lang="he-IL" sz="2000" dirty="0">
              <a:solidFill>
                <a:srgbClr val="7030A0"/>
              </a:solidFill>
            </a:endParaRPr>
          </a:p>
        </p:txBody>
      </p:sp>
      <p:sp>
        <p:nvSpPr>
          <p:cNvPr id="29699" name="מציין מיקום תוכן 2">
            <a:extLst>
              <a:ext uri="{FF2B5EF4-FFF2-40B4-BE49-F238E27FC236}">
                <a16:creationId xmlns:a16="http://schemas.microsoft.com/office/drawing/2014/main" id="{79322426-D7BE-904B-823A-BDECB1BA99A3}"/>
              </a:ext>
            </a:extLst>
          </p:cNvPr>
          <p:cNvSpPr>
            <a:spLocks noGrp="1"/>
          </p:cNvSpPr>
          <p:nvPr>
            <p:ph idx="1"/>
          </p:nvPr>
        </p:nvSpPr>
        <p:spPr>
          <a:xfrm>
            <a:off x="323850" y="1689207"/>
            <a:ext cx="8569325" cy="5052906"/>
          </a:xfrm>
        </p:spPr>
        <p:txBody>
          <a:bodyPr rtlCol="0"/>
          <a:lstStyle/>
          <a:p>
            <a:pPr marL="176213" lvl="1" indent="-176213" algn="l" rtl="0" eaLnBrk="1" fontAlgn="auto" hangingPunct="1">
              <a:spcAft>
                <a:spcPts val="0"/>
              </a:spcAft>
              <a:buClrTx/>
              <a:buFont typeface="Wingdings" panose="05000000000000000000" pitchFamily="2" charset="2"/>
              <a:buChar char="§"/>
              <a:defRPr/>
            </a:pPr>
            <a:r>
              <a:rPr lang="en-CA" altLang="he-IL" sz="1400" b="1" dirty="0">
                <a:cs typeface="+mn-cs"/>
              </a:rPr>
              <a:t>OrCAM </a:t>
            </a:r>
            <a:r>
              <a:rPr lang="en-US" sz="1400" b="1" dirty="0" err="1">
                <a:cs typeface="+mn-cs"/>
              </a:rPr>
              <a:t>MyEye</a:t>
            </a:r>
            <a:r>
              <a:rPr lang="en-US" sz="1400" b="1" dirty="0">
                <a:cs typeface="+mn-cs"/>
              </a:rPr>
              <a:t> 2.0 </a:t>
            </a:r>
            <a:r>
              <a:rPr lang="en-US" sz="1200" dirty="0">
                <a:cs typeface="+mn-cs"/>
              </a:rPr>
              <a:t>(</a:t>
            </a:r>
            <a:r>
              <a:rPr lang="en-US" sz="1200" dirty="0" err="1">
                <a:cs typeface="+mn-cs"/>
              </a:rPr>
              <a:t>Orcam</a:t>
            </a:r>
            <a:r>
              <a:rPr lang="en-US" sz="1200" dirty="0">
                <a:cs typeface="+mn-cs"/>
              </a:rPr>
              <a:t> </a:t>
            </a:r>
            <a:r>
              <a:rPr lang="en-US" sz="1200" dirty="0" err="1">
                <a:cs typeface="+mn-cs"/>
              </a:rPr>
              <a:t>Te</a:t>
            </a:r>
            <a:r>
              <a:rPr lang="en-CA" altLang="he-IL" sz="1200" dirty="0" err="1">
                <a:cs typeface="+mn-cs"/>
              </a:rPr>
              <a:t>chnologies</a:t>
            </a:r>
            <a:r>
              <a:rPr lang="en-CA" altLang="he-IL" sz="1200" dirty="0">
                <a:cs typeface="+mn-cs"/>
              </a:rPr>
              <a:t>, Israel)</a:t>
            </a:r>
            <a:r>
              <a:rPr lang="en-CA" altLang="he-IL" sz="1600" dirty="0">
                <a:cs typeface="+mn-cs"/>
              </a:rPr>
              <a:t> (</a:t>
            </a:r>
            <a:r>
              <a:rPr lang="en-US" sz="1200" dirty="0">
                <a:cs typeface="+mn-cs"/>
                <a:hlinkClick r:id="rId3"/>
              </a:rPr>
              <a:t>https://www.orcam.com/en/myeye2/</a:t>
            </a:r>
            <a:r>
              <a:rPr lang="en-US" sz="1200" dirty="0">
                <a:cs typeface="+mn-cs"/>
              </a:rPr>
              <a:t>)  </a:t>
            </a:r>
            <a:r>
              <a:rPr lang="en-US" sz="1600" dirty="0">
                <a:cs typeface="+mn-cs"/>
              </a:rPr>
              <a:t>- </a:t>
            </a:r>
          </a:p>
          <a:p>
            <a:pPr marL="336550" indent="0" algn="l" rtl="0" eaLnBrk="1" fontAlgn="auto" hangingPunct="1">
              <a:lnSpc>
                <a:spcPct val="100000"/>
              </a:lnSpc>
              <a:spcAft>
                <a:spcPts val="0"/>
              </a:spcAft>
              <a:buClrTx/>
              <a:buNone/>
              <a:defRPr/>
            </a:pPr>
            <a:r>
              <a:rPr lang="en-US" altLang="he-IL" sz="1200" dirty="0">
                <a:cs typeface="+mn-cs"/>
              </a:rPr>
              <a:t>A wearable assistive technology device, communicates visual information by utilizing a small, intuitive smart camera that is mounted on the eyeglass frames, and connects to a pocket-sized computer. Using advanced technologies, the device converts text and allows blind students to "read" texts that are placed in front of  them (numbers, papers),</a:t>
            </a:r>
            <a:r>
              <a:rPr lang="en-US" sz="1200" dirty="0">
                <a:cs typeface="+mn-cs"/>
              </a:rPr>
              <a:t> recognizes faces, identifies products</a:t>
            </a:r>
            <a:r>
              <a:rPr lang="en-US" sz="1200" dirty="0">
                <a:cs typeface="+mn-cs"/>
                <a:hlinkClick r:id="rId3"/>
              </a:rPr>
              <a:t> </a:t>
            </a:r>
            <a:r>
              <a:rPr lang="en-US" altLang="he-IL" sz="1200" dirty="0">
                <a:cs typeface="+mn-cs"/>
              </a:rPr>
              <a:t>and currency. </a:t>
            </a:r>
          </a:p>
          <a:p>
            <a:pPr marL="336550" indent="0" algn="l" rtl="0" eaLnBrk="1" fontAlgn="auto" hangingPunct="1">
              <a:lnSpc>
                <a:spcPct val="100000"/>
              </a:lnSpc>
              <a:spcAft>
                <a:spcPts val="0"/>
              </a:spcAft>
              <a:buClrTx/>
              <a:buNone/>
              <a:defRPr/>
            </a:pPr>
            <a:endParaRPr lang="en-US" altLang="he-IL" sz="1200" dirty="0">
              <a:cs typeface="+mn-cs"/>
            </a:endParaRPr>
          </a:p>
          <a:p>
            <a:pPr marL="176213" indent="-176213" fontAlgn="auto">
              <a:spcAft>
                <a:spcPts val="0"/>
              </a:spcAft>
              <a:buFont typeface="Wingdings" panose="05000000000000000000" pitchFamily="2" charset="2"/>
              <a:buChar char="§"/>
              <a:defRPr/>
            </a:pPr>
            <a:r>
              <a:rPr lang="en-US" altLang="he-IL" sz="1400" b="1" dirty="0">
                <a:cs typeface="+mn-cs"/>
              </a:rPr>
              <a:t>“Right Hear" </a:t>
            </a:r>
            <a:r>
              <a:rPr lang="en-US" altLang="he-IL" sz="1200" dirty="0">
                <a:cs typeface="+mn-cs"/>
              </a:rPr>
              <a:t>- Maps specific environments, using multiple sensors and auditory guidance to inform people with visual</a:t>
            </a:r>
          </a:p>
          <a:p>
            <a:pPr marL="400050" lvl="1" indent="0" fontAlgn="auto">
              <a:spcAft>
                <a:spcPts val="0"/>
              </a:spcAft>
              <a:buNone/>
              <a:defRPr/>
            </a:pPr>
            <a:r>
              <a:rPr lang="en-US" altLang="he-IL" sz="1200" dirty="0">
                <a:cs typeface="+mn-cs"/>
              </a:rPr>
              <a:t>impaired of their immediate physical surroundings, providing both general factual information (i.e. "This is room 301") and specific instructions (i.e. "three stairs are ahead'). The technology  improve the lives of many blind and visually impaired students that confront difficulties in orientation in higher education campuses. (https://right-hear.com).  </a:t>
            </a:r>
          </a:p>
          <a:p>
            <a:pPr marL="176213" indent="-176213" fontAlgn="auto">
              <a:spcAft>
                <a:spcPts val="0"/>
              </a:spcAft>
              <a:buFont typeface="Wingdings" panose="05000000000000000000" pitchFamily="2" charset="2"/>
              <a:buChar char="§"/>
              <a:defRPr/>
            </a:pPr>
            <a:endParaRPr lang="en-US" altLang="he-IL" sz="1200" dirty="0">
              <a:cs typeface="+mn-cs"/>
            </a:endParaRPr>
          </a:p>
          <a:p>
            <a:pPr marL="176213" indent="-176213" fontAlgn="auto">
              <a:spcAft>
                <a:spcPts val="0"/>
              </a:spcAft>
              <a:buFont typeface="Wingdings" panose="05000000000000000000" pitchFamily="2" charset="2"/>
              <a:buChar char="§"/>
              <a:defRPr/>
            </a:pPr>
            <a:endParaRPr lang="en-US" altLang="he-IL" sz="1200" dirty="0">
              <a:cs typeface="+mn-cs"/>
            </a:endParaRPr>
          </a:p>
          <a:p>
            <a:pPr marL="176213" indent="-176213" fontAlgn="auto">
              <a:spcAft>
                <a:spcPts val="0"/>
              </a:spcAft>
              <a:buFont typeface="Wingdings" panose="05000000000000000000" pitchFamily="2" charset="2"/>
              <a:buChar char="§"/>
              <a:defRPr/>
            </a:pPr>
            <a:r>
              <a:rPr lang="en-US" altLang="he-IL" sz="1200" dirty="0">
                <a:cs typeface="+mn-cs"/>
              </a:rPr>
              <a:t> </a:t>
            </a:r>
            <a:r>
              <a:rPr lang="en-US" altLang="he-IL" sz="1400" b="1" dirty="0">
                <a:cs typeface="+mn-cs"/>
              </a:rPr>
              <a:t>MAX PROJECT</a:t>
            </a:r>
            <a:r>
              <a:rPr lang="en-US" altLang="he-IL" sz="1400" dirty="0">
                <a:cs typeface="+mn-cs"/>
              </a:rPr>
              <a:t>- </a:t>
            </a:r>
            <a:r>
              <a:rPr lang="en-US" altLang="he-IL" sz="1200" dirty="0">
                <a:cs typeface="+mn-cs"/>
              </a:rPr>
              <a:t>Translating gloves from sign language to text.</a:t>
            </a:r>
          </a:p>
          <a:p>
            <a:pPr marL="176213" indent="-176213" fontAlgn="auto">
              <a:spcAft>
                <a:spcPts val="0"/>
              </a:spcAft>
              <a:buFont typeface="Wingdings" panose="05000000000000000000" pitchFamily="2" charset="2"/>
              <a:buChar char="§"/>
              <a:defRPr/>
            </a:pPr>
            <a:endParaRPr lang="en-US" altLang="he-IL" sz="1200" dirty="0">
              <a:cs typeface="+mn-cs"/>
            </a:endParaRPr>
          </a:p>
          <a:p>
            <a:pPr marL="176213" indent="-176213" fontAlgn="auto">
              <a:spcAft>
                <a:spcPts val="0"/>
              </a:spcAft>
              <a:buFont typeface="Wingdings" panose="05000000000000000000" pitchFamily="2" charset="2"/>
              <a:buChar char="§"/>
              <a:defRPr/>
            </a:pPr>
            <a:endParaRPr lang="en-US" altLang="he-IL" sz="1200" dirty="0">
              <a:cs typeface="+mn-cs"/>
            </a:endParaRPr>
          </a:p>
          <a:p>
            <a:pPr marL="176213" indent="-176213" fontAlgn="auto">
              <a:spcAft>
                <a:spcPts val="0"/>
              </a:spcAft>
              <a:buFont typeface="Wingdings" panose="05000000000000000000" pitchFamily="2" charset="2"/>
              <a:buChar char="§"/>
              <a:defRPr/>
            </a:pPr>
            <a:r>
              <a:rPr lang="en-US" altLang="he-IL" sz="1400" b="1" dirty="0">
                <a:cs typeface="+mn-cs"/>
              </a:rPr>
              <a:t>Sesame Phone </a:t>
            </a:r>
            <a:r>
              <a:rPr lang="en-US" altLang="he-IL" sz="1200" b="1" dirty="0">
                <a:cs typeface="+mn-cs"/>
              </a:rPr>
              <a:t>– </a:t>
            </a:r>
            <a:r>
              <a:rPr lang="en-US" altLang="he-IL" sz="1200" dirty="0">
                <a:cs typeface="+mn-cs"/>
              </a:rPr>
              <a:t>The world’s first completely touch-free smartphone, designed by and for people with disabilities. </a:t>
            </a:r>
          </a:p>
          <a:p>
            <a:pPr marL="400050" lvl="1" indent="0" fontAlgn="auto">
              <a:spcAft>
                <a:spcPts val="0"/>
              </a:spcAft>
              <a:buNone/>
              <a:defRPr/>
            </a:pPr>
            <a:r>
              <a:rPr lang="en-US" altLang="he-IL" sz="1200" dirty="0">
                <a:cs typeface="+mn-cs"/>
              </a:rPr>
              <a:t>With Open Sesame, using the front-facing camera of any Android device, Open Sesame tracks head movement to unlock touch-free texting, social activity, searching the web and  much more</a:t>
            </a:r>
            <a:r>
              <a:rPr lang="en-US" altLang="he-IL" sz="800" dirty="0">
                <a:cs typeface="+mn-cs"/>
              </a:rPr>
              <a:t>. </a:t>
            </a:r>
          </a:p>
          <a:p>
            <a:pPr marL="176213" indent="-176213" fontAlgn="auto">
              <a:spcAft>
                <a:spcPts val="0"/>
              </a:spcAft>
              <a:buFont typeface="Wingdings" panose="05000000000000000000" pitchFamily="2" charset="2"/>
              <a:buChar char="§"/>
              <a:defRPr/>
            </a:pPr>
            <a:endParaRPr lang="en-US" altLang="he-IL" sz="1200" dirty="0">
              <a:cs typeface="+mn-cs"/>
            </a:endParaRPr>
          </a:p>
          <a:p>
            <a:pPr marL="176213" indent="-176213" fontAlgn="auto">
              <a:spcAft>
                <a:spcPts val="0"/>
              </a:spcAft>
              <a:buFont typeface="Wingdings" panose="05000000000000000000" pitchFamily="2" charset="2"/>
              <a:buChar char="§"/>
              <a:defRPr/>
            </a:pPr>
            <a:endParaRPr lang="en-US" altLang="he-IL" sz="1200" dirty="0">
              <a:cs typeface="+mn-cs"/>
            </a:endParaRPr>
          </a:p>
          <a:p>
            <a:pPr marL="176213" indent="-176213" fontAlgn="auto">
              <a:spcAft>
                <a:spcPts val="0"/>
              </a:spcAft>
              <a:buFont typeface="Wingdings" panose="05000000000000000000" pitchFamily="2" charset="2"/>
              <a:buChar char="§"/>
              <a:defRPr/>
            </a:pPr>
            <a:r>
              <a:rPr lang="en-US" altLang="he-IL" sz="1400" b="1" dirty="0" err="1">
                <a:cs typeface="+mn-cs"/>
              </a:rPr>
              <a:t>Talkitt</a:t>
            </a:r>
            <a:r>
              <a:rPr lang="en-US" altLang="he-IL" sz="1400" b="1" dirty="0">
                <a:cs typeface="+mn-cs"/>
              </a:rPr>
              <a:t> </a:t>
            </a:r>
            <a:r>
              <a:rPr lang="en-US" altLang="he-IL" sz="1200" b="1" dirty="0">
                <a:cs typeface="+mn-cs"/>
              </a:rPr>
              <a:t>- </a:t>
            </a:r>
            <a:r>
              <a:rPr lang="en-US" altLang="he-IL" sz="1200" dirty="0">
                <a:cs typeface="+mn-cs"/>
              </a:rPr>
              <a:t>Speech Impairments, that </a:t>
            </a:r>
            <a:r>
              <a:rPr lang="en-US" altLang="he-IL" sz="1200" dirty="0" err="1">
                <a:cs typeface="+mn-cs"/>
              </a:rPr>
              <a:t>identifiesI</a:t>
            </a:r>
            <a:r>
              <a:rPr lang="en-US" altLang="he-IL" sz="1200" dirty="0">
                <a:cs typeface="+mn-cs"/>
              </a:rPr>
              <a:t> speech distortion and  translate the words into clear words.</a:t>
            </a:r>
          </a:p>
          <a:p>
            <a:pPr marL="176213" indent="-176213" fontAlgn="auto">
              <a:spcAft>
                <a:spcPts val="0"/>
              </a:spcAft>
              <a:buFont typeface="Wingdings" panose="05000000000000000000" pitchFamily="2" charset="2"/>
              <a:buChar char="§"/>
              <a:defRPr/>
            </a:pPr>
            <a:endParaRPr lang="en-US" altLang="he-IL" sz="1200" dirty="0">
              <a:cs typeface="+mn-cs"/>
            </a:endParaRPr>
          </a:p>
          <a:p>
            <a:pPr marL="176213" indent="-176213" algn="l" rtl="0" eaLnBrk="1" fontAlgn="auto" hangingPunct="1">
              <a:spcAft>
                <a:spcPts val="0"/>
              </a:spcAft>
              <a:buClrTx/>
              <a:buFont typeface="Wingdings" panose="05000000000000000000" pitchFamily="2" charset="2"/>
              <a:buChar char="§"/>
              <a:defRPr/>
            </a:pPr>
            <a:endParaRPr lang="en-US" altLang="he-IL" sz="1200" dirty="0">
              <a:cs typeface="+mn-cs"/>
            </a:endParaRPr>
          </a:p>
          <a:p>
            <a:pPr algn="l" rtl="0" eaLnBrk="1" fontAlgn="auto" hangingPunct="1">
              <a:spcAft>
                <a:spcPts val="0"/>
              </a:spcAft>
              <a:buClrTx/>
              <a:buFont typeface="Wingdings" panose="05000000000000000000" pitchFamily="2" charset="2"/>
              <a:buChar char="§"/>
              <a:defRPr/>
            </a:pPr>
            <a:endParaRPr lang="en-US" altLang="he-IL" sz="1600" dirty="0">
              <a:cs typeface="+mn-cs"/>
            </a:endParaRPr>
          </a:p>
          <a:p>
            <a:pPr eaLnBrk="1" fontAlgn="auto" hangingPunct="1">
              <a:spcAft>
                <a:spcPts val="0"/>
              </a:spcAft>
              <a:buFont typeface="Arial" panose="020B0604020202020204" pitchFamily="34" charset="0"/>
              <a:buNone/>
              <a:defRPr/>
            </a:pPr>
            <a:endParaRPr lang="en-US" altLang="he-IL" sz="1400" dirty="0">
              <a:cs typeface="+mn-cs"/>
            </a:endParaRPr>
          </a:p>
          <a:p>
            <a:pPr eaLnBrk="1" fontAlgn="auto" hangingPunct="1">
              <a:spcAft>
                <a:spcPts val="0"/>
              </a:spcAft>
              <a:buFont typeface="Arial" panose="020B0604020202020204" pitchFamily="34" charset="0"/>
              <a:buNone/>
              <a:defRPr/>
            </a:pPr>
            <a:endParaRPr lang="he-IL" altLang="he-IL" sz="1400" dirty="0">
              <a:latin typeface="Calibri" panose="020F0502020204030204" pitchFamily="34" charset="0"/>
              <a:cs typeface="Times New Roman" panose="02020603050405020304" pitchFamily="18" charset="0"/>
            </a:endParaRPr>
          </a:p>
          <a:p>
            <a:pPr eaLnBrk="1" fontAlgn="auto" hangingPunct="1">
              <a:lnSpc>
                <a:spcPct val="115000"/>
              </a:lnSpc>
              <a:spcAft>
                <a:spcPts val="1000"/>
              </a:spcAft>
              <a:defRPr/>
            </a:pPr>
            <a:endParaRPr lang="he-IL" altLang="he-IL" dirty="0">
              <a:latin typeface="Calibri" panose="020F0502020204030204" pitchFamily="34" charset="0"/>
              <a:cs typeface="Times New Roman" panose="02020603050405020304" pitchFamily="18" charset="0"/>
            </a:endParaRPr>
          </a:p>
          <a:p>
            <a:pPr eaLnBrk="1" fontAlgn="auto" hangingPunct="1">
              <a:spcAft>
                <a:spcPts val="0"/>
              </a:spcAft>
              <a:defRPr/>
            </a:pPr>
            <a:endParaRPr lang="he-IL" altLang="he-IL" dirty="0">
              <a:cs typeface="+mn-cs"/>
            </a:endParaRPr>
          </a:p>
        </p:txBody>
      </p:sp>
      <p:pic>
        <p:nvPicPr>
          <p:cNvPr id="33796" name="תמונה 6" descr="https://www.orcam.com/wp-content/uploads/2019/04/orcam2-970x420.jpg">
            <a:extLst>
              <a:ext uri="{FF2B5EF4-FFF2-40B4-BE49-F238E27FC236}">
                <a16:creationId xmlns:a16="http://schemas.microsoft.com/office/drawing/2014/main" id="{5D41F869-7FF6-8F4D-8AE0-F7D1BDC111A7}"/>
              </a:ext>
            </a:extLst>
          </p:cNvPr>
          <p:cNvPicPr>
            <a:picLocks noChangeAspect="1" noChangeArrowheads="1"/>
          </p:cNvPicPr>
          <p:nvPr/>
        </p:nvPicPr>
        <p:blipFill>
          <a:blip r:embed="rId4" cstate="print"/>
          <a:srcRect/>
          <a:stretch>
            <a:fillRect/>
          </a:stretch>
        </p:blipFill>
        <p:spPr bwMode="auto">
          <a:xfrm>
            <a:off x="7030528" y="908050"/>
            <a:ext cx="1749636" cy="7811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986569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200" y="1435100"/>
            <a:ext cx="7924800" cy="4641850"/>
          </a:xfrm>
        </p:spPr>
        <p:txBody>
          <a:bodyPr>
            <a:normAutofit fontScale="47500" lnSpcReduction="20000"/>
          </a:bodyPr>
          <a:lstStyle/>
          <a:p>
            <a:pPr>
              <a:buFont typeface="Arial" panose="020B0604020202020204" pitchFamily="34" charset="0"/>
              <a:buChar char="•"/>
            </a:pPr>
            <a:r>
              <a:rPr lang="en-GB" sz="5300" dirty="0">
                <a:latin typeface="Arial" panose="020B0604020202020204" pitchFamily="34" charset="0"/>
                <a:cs typeface="Arial" panose="020B0604020202020204" pitchFamily="34" charset="0"/>
              </a:rPr>
              <a:t>Synthesise &amp; compare the available research evidence across the five countries regarding the relationship between students with disabilities, ICTs &amp; PSE</a:t>
            </a:r>
            <a:br>
              <a:rPr lang="en-GB" sz="5300" dirty="0">
                <a:latin typeface="Arial" panose="020B0604020202020204" pitchFamily="34" charset="0"/>
                <a:cs typeface="Arial" panose="020B0604020202020204" pitchFamily="34" charset="0"/>
              </a:rPr>
            </a:br>
            <a:endParaRPr lang="en-GB" sz="5300" dirty="0">
              <a:latin typeface="Arial" panose="020B0604020202020204" pitchFamily="34" charset="0"/>
              <a:cs typeface="Arial" panose="020B0604020202020204" pitchFamily="34" charset="0"/>
            </a:endParaRPr>
          </a:p>
          <a:p>
            <a:pPr>
              <a:buFont typeface="Arial" panose="020B0604020202020204" pitchFamily="34" charset="0"/>
              <a:buChar char="•"/>
            </a:pPr>
            <a:r>
              <a:rPr lang="en-GB" sz="5300" dirty="0">
                <a:latin typeface="Arial" panose="020B0604020202020204" pitchFamily="34" charset="0"/>
                <a:cs typeface="Arial" panose="020B0604020202020204" pitchFamily="34" charset="0"/>
              </a:rPr>
              <a:t>Construct theoretical explanations for why ICTs have not achieved the dramatic reductions in discrimination, disadvantage &amp; exclusion hoped for</a:t>
            </a:r>
            <a:br>
              <a:rPr lang="en-GB" sz="5300" dirty="0">
                <a:latin typeface="Arial" panose="020B0604020202020204" pitchFamily="34" charset="0"/>
                <a:cs typeface="Arial" panose="020B0604020202020204" pitchFamily="34" charset="0"/>
              </a:rPr>
            </a:br>
            <a:endParaRPr lang="en-GB" sz="5300" dirty="0">
              <a:latin typeface="Arial" panose="020B0604020202020204" pitchFamily="34" charset="0"/>
              <a:cs typeface="Arial" panose="020B0604020202020204" pitchFamily="34" charset="0"/>
            </a:endParaRPr>
          </a:p>
          <a:p>
            <a:pPr>
              <a:buFont typeface="Arial" panose="020B0604020202020204" pitchFamily="34" charset="0"/>
              <a:buChar char="•"/>
            </a:pPr>
            <a:r>
              <a:rPr lang="en-GB" sz="5300" dirty="0">
                <a:latin typeface="Arial" panose="020B0604020202020204" pitchFamily="34" charset="0"/>
                <a:cs typeface="Arial" panose="020B0604020202020204" pitchFamily="34" charset="0"/>
              </a:rPr>
              <a:t>Provide new perspectives about potential future solutions regarding how PSE institutions can better use ICTs to remove the ongoing problems of disadvantage &amp; exclusion of students with disabilities.</a:t>
            </a:r>
          </a:p>
          <a:p>
            <a:endParaRPr lang="en-GB" dirty="0"/>
          </a:p>
        </p:txBody>
      </p:sp>
      <p:sp>
        <p:nvSpPr>
          <p:cNvPr id="2" name="Title 1"/>
          <p:cNvSpPr>
            <a:spLocks noGrp="1"/>
          </p:cNvSpPr>
          <p:nvPr>
            <p:ph type="title"/>
          </p:nvPr>
        </p:nvSpPr>
        <p:spPr>
          <a:xfrm>
            <a:off x="0" y="0"/>
            <a:ext cx="6010275" cy="1655805"/>
          </a:xfrm>
        </p:spPr>
        <p:txBody>
          <a:bodyPr/>
          <a:lstStyle/>
          <a:p>
            <a:r>
              <a:rPr lang="en-GB" sz="4000" dirty="0">
                <a:solidFill>
                  <a:srgbClr val="7030A0"/>
                </a:solidFill>
              </a:rPr>
              <a:t>Ed-ICT Objectives</a:t>
            </a:r>
          </a:p>
        </p:txBody>
      </p:sp>
    </p:spTree>
    <p:extLst>
      <p:ext uri="{BB962C8B-B14F-4D97-AF65-F5344CB8AC3E}">
        <p14:creationId xmlns:p14="http://schemas.microsoft.com/office/powerpoint/2010/main" val="19517158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5234E0-778E-1647-A173-67175210EEEE}"/>
              </a:ext>
            </a:extLst>
          </p:cNvPr>
          <p:cNvSpPr>
            <a:spLocks noGrp="1"/>
          </p:cNvSpPr>
          <p:nvPr>
            <p:ph type="title"/>
          </p:nvPr>
        </p:nvSpPr>
        <p:spPr>
          <a:xfrm>
            <a:off x="685800" y="115888"/>
            <a:ext cx="7772400" cy="919162"/>
          </a:xfrm>
        </p:spPr>
        <p:txBody>
          <a:bodyPr rtlCol="0"/>
          <a:lstStyle/>
          <a:p>
            <a:pPr eaLnBrk="1" fontAlgn="auto" hangingPunct="1">
              <a:spcAft>
                <a:spcPts val="0"/>
              </a:spcAft>
              <a:defRPr/>
            </a:pPr>
            <a:r>
              <a:rPr lang="en-US" sz="3600" dirty="0">
                <a:solidFill>
                  <a:srgbClr val="7030A0"/>
                </a:solidFill>
              </a:rPr>
              <a:t>New Designs:  </a:t>
            </a:r>
            <a:r>
              <a:rPr lang="en-US" sz="2800" dirty="0">
                <a:solidFill>
                  <a:srgbClr val="7030A0"/>
                </a:solidFill>
              </a:rPr>
              <a:t>Students’ Viewpoint </a:t>
            </a:r>
            <a:endParaRPr lang="he-IL" sz="2800" dirty="0">
              <a:solidFill>
                <a:srgbClr val="7030A0"/>
              </a:solidFill>
            </a:endParaRPr>
          </a:p>
        </p:txBody>
      </p:sp>
      <p:pic>
        <p:nvPicPr>
          <p:cNvPr id="38915" name="Picture 5" descr="assistive technology for students with disabilities">
            <a:extLst>
              <a:ext uri="{FF2B5EF4-FFF2-40B4-BE49-F238E27FC236}">
                <a16:creationId xmlns:a16="http://schemas.microsoft.com/office/drawing/2014/main" id="{920458E5-64BD-A04F-BBA7-268380305C02}"/>
              </a:ext>
            </a:extLst>
          </p:cNvPr>
          <p:cNvPicPr>
            <a:picLocks noGrp="1" noChangeAspect="1" noChangeArrowheads="1"/>
          </p:cNvPicPr>
          <p:nvPr>
            <p:ph idx="1"/>
          </p:nvPr>
        </p:nvPicPr>
        <p:blipFill>
          <a:blip r:embed="rId3"/>
          <a:srcRect/>
          <a:stretch>
            <a:fillRect/>
          </a:stretch>
        </p:blipFill>
        <p:spPr>
          <a:xfrm>
            <a:off x="741372" y="1253621"/>
            <a:ext cx="2308185" cy="24436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8916" name="Picture 7" descr="assistive technology for students with disabilitiesâ">
            <a:extLst>
              <a:ext uri="{FF2B5EF4-FFF2-40B4-BE49-F238E27FC236}">
                <a16:creationId xmlns:a16="http://schemas.microsoft.com/office/drawing/2014/main" id="{AC511078-4CCA-C346-9D3C-BFC4E9D1CF5E}"/>
              </a:ext>
            </a:extLst>
          </p:cNvPr>
          <p:cNvPicPr>
            <a:picLocks noChangeAspect="1" noChangeArrowheads="1"/>
          </p:cNvPicPr>
          <p:nvPr/>
        </p:nvPicPr>
        <p:blipFill>
          <a:blip r:embed="rId4"/>
          <a:srcRect/>
          <a:stretch>
            <a:fillRect/>
          </a:stretch>
        </p:blipFill>
        <p:spPr bwMode="auto">
          <a:xfrm>
            <a:off x="3347864" y="1291868"/>
            <a:ext cx="2293982" cy="2257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917" name="Picture 9" descr="×ª××¦××ª ×ª××× × ×¢×××¨ âªassistive technology for students with disabilitiesâ¬â">
            <a:extLst>
              <a:ext uri="{FF2B5EF4-FFF2-40B4-BE49-F238E27FC236}">
                <a16:creationId xmlns:a16="http://schemas.microsoft.com/office/drawing/2014/main" id="{53737233-3E77-404C-8C78-D6C17329BD2C}"/>
              </a:ext>
            </a:extLst>
          </p:cNvPr>
          <p:cNvPicPr>
            <a:picLocks noChangeAspect="1" noChangeArrowheads="1"/>
          </p:cNvPicPr>
          <p:nvPr/>
        </p:nvPicPr>
        <p:blipFill>
          <a:blip r:embed="rId5"/>
          <a:srcRect/>
          <a:stretch>
            <a:fillRect/>
          </a:stretch>
        </p:blipFill>
        <p:spPr bwMode="auto">
          <a:xfrm>
            <a:off x="5940152" y="1268760"/>
            <a:ext cx="2288892" cy="22802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8918" name="Picture 13" descr="In the students with disabilities panel, Hannah holds the mic to Blake's assistive technology.">
            <a:extLst>
              <a:ext uri="{FF2B5EF4-FFF2-40B4-BE49-F238E27FC236}">
                <a16:creationId xmlns:a16="http://schemas.microsoft.com/office/drawing/2014/main" id="{F6CC7CA0-87FC-DA4F-BE6E-858935FE06A5}"/>
              </a:ext>
            </a:extLst>
          </p:cNvPr>
          <p:cNvPicPr>
            <a:picLocks noChangeAspect="1" noChangeArrowheads="1"/>
          </p:cNvPicPr>
          <p:nvPr/>
        </p:nvPicPr>
        <p:blipFill>
          <a:blip r:embed="rId6"/>
          <a:srcRect/>
          <a:stretch>
            <a:fillRect/>
          </a:stretch>
        </p:blipFill>
        <p:spPr bwMode="auto">
          <a:xfrm>
            <a:off x="4644008" y="3931346"/>
            <a:ext cx="3960440" cy="27536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9159" name="תמונה 292" descr="panel of students with disabilities">
            <a:extLst>
              <a:ext uri="{FF2B5EF4-FFF2-40B4-BE49-F238E27FC236}">
                <a16:creationId xmlns:a16="http://schemas.microsoft.com/office/drawing/2014/main" id="{355939F4-43A3-B446-AFE5-7494CC7AAD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063" y="3697288"/>
            <a:ext cx="4071937"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7476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8F15BBE-896A-3942-8C89-DFA4DCE11F6E}"/>
              </a:ext>
            </a:extLst>
          </p:cNvPr>
          <p:cNvSpPr>
            <a:spLocks noGrp="1"/>
          </p:cNvSpPr>
          <p:nvPr>
            <p:ph type="title"/>
          </p:nvPr>
        </p:nvSpPr>
        <p:spPr>
          <a:xfrm>
            <a:off x="179388" y="115888"/>
            <a:ext cx="8964612" cy="936625"/>
          </a:xfrm>
        </p:spPr>
        <p:txBody>
          <a:bodyPr rtlCol="0"/>
          <a:lstStyle/>
          <a:p>
            <a:pPr eaLnBrk="1" fontAlgn="auto" hangingPunct="1">
              <a:spcAft>
                <a:spcPts val="0"/>
              </a:spcAft>
              <a:defRPr/>
            </a:pPr>
            <a:r>
              <a:rPr lang="en-US" sz="3600" dirty="0">
                <a:solidFill>
                  <a:srgbClr val="7030A0"/>
                </a:solidFill>
              </a:rPr>
              <a:t>New designs</a:t>
            </a:r>
            <a:r>
              <a:rPr lang="en-US" sz="2800" dirty="0">
                <a:solidFill>
                  <a:srgbClr val="7030A0"/>
                </a:solidFill>
              </a:rPr>
              <a:t>: Students’ Viewpoint Benefits</a:t>
            </a:r>
            <a:endParaRPr lang="he-IL" sz="2800" dirty="0">
              <a:solidFill>
                <a:srgbClr val="7030A0"/>
              </a:solidFill>
            </a:endParaRPr>
          </a:p>
        </p:txBody>
      </p:sp>
      <p:sp>
        <p:nvSpPr>
          <p:cNvPr id="40963" name="מציין מיקום תוכן 2">
            <a:extLst>
              <a:ext uri="{FF2B5EF4-FFF2-40B4-BE49-F238E27FC236}">
                <a16:creationId xmlns:a16="http://schemas.microsoft.com/office/drawing/2014/main" id="{5BC87C32-8480-FC46-8CDC-FEEC60E1FDED}"/>
              </a:ext>
            </a:extLst>
          </p:cNvPr>
          <p:cNvSpPr>
            <a:spLocks noGrp="1"/>
          </p:cNvSpPr>
          <p:nvPr>
            <p:ph idx="1"/>
          </p:nvPr>
        </p:nvSpPr>
        <p:spPr>
          <a:xfrm>
            <a:off x="179388" y="1557338"/>
            <a:ext cx="8785225" cy="4919662"/>
          </a:xfrm>
        </p:spPr>
        <p:txBody>
          <a:bodyPr rtlCol="0">
            <a:normAutofit fontScale="92500" lnSpcReduction="10000"/>
          </a:bodyPr>
          <a:lstStyle/>
          <a:p>
            <a:pPr algn="l" rtl="0" eaLnBrk="1" fontAlgn="auto" hangingPunct="1">
              <a:lnSpc>
                <a:spcPct val="150000"/>
              </a:lnSpc>
              <a:spcBef>
                <a:spcPct val="0"/>
              </a:spcBef>
              <a:spcAft>
                <a:spcPts val="0"/>
              </a:spcAft>
              <a:buClrTx/>
              <a:buFont typeface="Wingdings" panose="05000000000000000000" pitchFamily="2" charset="2"/>
              <a:buChar char="ü"/>
              <a:defRPr/>
            </a:pPr>
            <a:r>
              <a:rPr lang="en-US" altLang="he-IL" sz="2400" b="1" dirty="0">
                <a:cs typeface="+mn-cs"/>
              </a:rPr>
              <a:t>Powerful studying tool </a:t>
            </a:r>
            <a:r>
              <a:rPr lang="en-US" altLang="he-IL" sz="2400" dirty="0">
                <a:cs typeface="+mn-cs"/>
              </a:rPr>
              <a:t>–</a:t>
            </a:r>
            <a:r>
              <a:rPr lang="en-US" altLang="he-IL" sz="2400" b="1" dirty="0">
                <a:cs typeface="+mn-cs"/>
              </a:rPr>
              <a:t> </a:t>
            </a:r>
            <a:r>
              <a:rPr lang="en-US" altLang="he-IL" sz="1600" b="1" dirty="0">
                <a:cs typeface="+mn-cs"/>
              </a:rPr>
              <a:t>“</a:t>
            </a:r>
            <a:r>
              <a:rPr lang="en-CA" altLang="he-IL" sz="1600" dirty="0">
                <a:cs typeface="+mn-cs"/>
              </a:rPr>
              <a:t>Technology gives me the ability to progress, to succeed, to express myself and to utilize my potential. Without  technology I would not be able to succeed as a university student”.</a:t>
            </a:r>
          </a:p>
          <a:p>
            <a:pPr algn="l" rtl="0" eaLnBrk="1" fontAlgn="auto" hangingPunct="1">
              <a:lnSpc>
                <a:spcPct val="150000"/>
              </a:lnSpc>
              <a:spcBef>
                <a:spcPct val="0"/>
              </a:spcBef>
              <a:spcAft>
                <a:spcPts val="0"/>
              </a:spcAft>
              <a:buClrTx/>
              <a:buFont typeface="Wingdings" panose="05000000000000000000" pitchFamily="2" charset="2"/>
              <a:buChar char="ü"/>
              <a:defRPr/>
            </a:pPr>
            <a:endParaRPr lang="en-CA" altLang="he-IL" dirty="0">
              <a:cs typeface="+mn-cs"/>
            </a:endParaRPr>
          </a:p>
          <a:p>
            <a:pPr algn="l" rtl="0" eaLnBrk="1" fontAlgn="auto" hangingPunct="1">
              <a:lnSpc>
                <a:spcPct val="150000"/>
              </a:lnSpc>
              <a:spcBef>
                <a:spcPct val="0"/>
              </a:spcBef>
              <a:spcAft>
                <a:spcPts val="0"/>
              </a:spcAft>
              <a:buClrTx/>
              <a:buFont typeface="Wingdings" panose="05000000000000000000" pitchFamily="2" charset="2"/>
              <a:buChar char="ü"/>
              <a:defRPr/>
            </a:pPr>
            <a:r>
              <a:rPr lang="en-US" altLang="he-IL" sz="2400" b="1" dirty="0">
                <a:cs typeface="+mn-cs"/>
              </a:rPr>
              <a:t>Independent learning – </a:t>
            </a:r>
            <a:r>
              <a:rPr lang="en-US" altLang="he-IL" sz="1600" dirty="0">
                <a:cs typeface="+mn-cs"/>
              </a:rPr>
              <a:t>(e.g. </a:t>
            </a:r>
            <a:r>
              <a:rPr lang="en-US" altLang="he-IL" sz="1600" b="1" dirty="0">
                <a:cs typeface="+mn-cs"/>
              </a:rPr>
              <a:t>“</a:t>
            </a:r>
            <a:r>
              <a:rPr lang="en-US" altLang="he-IL" sz="1600" dirty="0">
                <a:cs typeface="+mn-cs"/>
              </a:rPr>
              <a:t>S</a:t>
            </a:r>
            <a:r>
              <a:rPr lang="en-CA" altLang="he-IL" sz="1600" dirty="0" err="1">
                <a:cs typeface="+mn-cs"/>
              </a:rPr>
              <a:t>creen</a:t>
            </a:r>
            <a:r>
              <a:rPr lang="en-CA" altLang="he-IL" sz="1600" dirty="0">
                <a:cs typeface="+mn-cs"/>
              </a:rPr>
              <a:t>-reader software  that converts the script into audio output, thus allows independent learning for visual impairments. </a:t>
            </a:r>
          </a:p>
          <a:p>
            <a:pPr marL="0" indent="0" algn="l" rtl="0" eaLnBrk="1" fontAlgn="auto" hangingPunct="1">
              <a:lnSpc>
                <a:spcPct val="150000"/>
              </a:lnSpc>
              <a:spcBef>
                <a:spcPct val="0"/>
              </a:spcBef>
              <a:spcAft>
                <a:spcPts val="0"/>
              </a:spcAft>
              <a:buClrTx/>
              <a:buNone/>
              <a:defRPr/>
            </a:pPr>
            <a:endParaRPr lang="en-CA" altLang="he-IL" sz="1600" dirty="0">
              <a:cs typeface="+mn-cs"/>
            </a:endParaRPr>
          </a:p>
          <a:p>
            <a:pPr algn="l" rtl="0" eaLnBrk="1" fontAlgn="auto" hangingPunct="1">
              <a:lnSpc>
                <a:spcPct val="150000"/>
              </a:lnSpc>
              <a:spcBef>
                <a:spcPct val="0"/>
              </a:spcBef>
              <a:spcAft>
                <a:spcPts val="0"/>
              </a:spcAft>
              <a:buClrTx/>
              <a:buFont typeface="Wingdings" panose="05000000000000000000" pitchFamily="2" charset="2"/>
              <a:buChar char="ü"/>
              <a:defRPr/>
            </a:pPr>
            <a:endParaRPr lang="en-CA" altLang="he-IL" sz="1600" dirty="0">
              <a:cs typeface="+mn-cs"/>
            </a:endParaRPr>
          </a:p>
          <a:p>
            <a:pPr algn="l" rtl="0" eaLnBrk="1" fontAlgn="auto" hangingPunct="1">
              <a:lnSpc>
                <a:spcPct val="150000"/>
              </a:lnSpc>
              <a:spcBef>
                <a:spcPct val="0"/>
              </a:spcBef>
              <a:spcAft>
                <a:spcPts val="0"/>
              </a:spcAft>
              <a:buClrTx/>
              <a:buFont typeface="Wingdings" panose="05000000000000000000" pitchFamily="2" charset="2"/>
              <a:buChar char="ü"/>
              <a:defRPr/>
            </a:pPr>
            <a:r>
              <a:rPr lang="en-US" altLang="he-IL" sz="2400" b="1" dirty="0">
                <a:cs typeface="+mn-cs"/>
              </a:rPr>
              <a:t>Emerging sense of empowerment </a:t>
            </a:r>
            <a:r>
              <a:rPr lang="en-US" altLang="he-IL" sz="1600" dirty="0">
                <a:cs typeface="+mn-cs"/>
              </a:rPr>
              <a:t>-  The power of technology as a mediator of change. The new designs enables students with disabilities to exercise more control over the nature and quality of their university lives – in all aspects: Academic, social and cultural</a:t>
            </a:r>
            <a:r>
              <a:rPr lang="en-US" altLang="he-IL" dirty="0">
                <a:cs typeface="+mn-cs"/>
              </a:rPr>
              <a:t>.</a:t>
            </a:r>
          </a:p>
          <a:p>
            <a:pPr algn="l" rtl="0" eaLnBrk="1" fontAlgn="auto" hangingPunct="1">
              <a:spcAft>
                <a:spcPts val="0"/>
              </a:spcAft>
              <a:defRPr/>
            </a:pPr>
            <a:endParaRPr lang="en-US" altLang="he-IL" dirty="0">
              <a:cs typeface="+mn-cs"/>
            </a:endParaRPr>
          </a:p>
          <a:p>
            <a:pPr algn="l" rtl="0" eaLnBrk="1" fontAlgn="auto" hangingPunct="1">
              <a:spcAft>
                <a:spcPts val="0"/>
              </a:spcAft>
              <a:defRPr/>
            </a:pPr>
            <a:endParaRPr lang="en-US" altLang="he-IL" dirty="0">
              <a:cs typeface="+mn-cs"/>
            </a:endParaRPr>
          </a:p>
          <a:p>
            <a:pPr algn="l" rtl="0" eaLnBrk="1" fontAlgn="auto" hangingPunct="1">
              <a:spcAft>
                <a:spcPts val="0"/>
              </a:spcAft>
              <a:defRPr/>
            </a:pPr>
            <a:endParaRPr lang="he-IL" altLang="he-IL" dirty="0">
              <a:cs typeface="+mn-cs"/>
            </a:endParaRPr>
          </a:p>
        </p:txBody>
      </p:sp>
    </p:spTree>
    <p:extLst>
      <p:ext uri="{BB962C8B-B14F-4D97-AF65-F5344CB8AC3E}">
        <p14:creationId xmlns:p14="http://schemas.microsoft.com/office/powerpoint/2010/main" val="207061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3E94CF6-E7D5-0F4B-AC1A-628D633D3450}"/>
              </a:ext>
            </a:extLst>
          </p:cNvPr>
          <p:cNvSpPr>
            <a:spLocks noGrp="1"/>
          </p:cNvSpPr>
          <p:nvPr>
            <p:ph type="title"/>
          </p:nvPr>
        </p:nvSpPr>
        <p:spPr>
          <a:xfrm>
            <a:off x="179388" y="188913"/>
            <a:ext cx="8507412" cy="936625"/>
          </a:xfrm>
        </p:spPr>
        <p:txBody>
          <a:bodyPr rtlCol="0">
            <a:noAutofit/>
          </a:bodyPr>
          <a:lstStyle/>
          <a:p>
            <a:pPr rtl="1" eaLnBrk="1" fontAlgn="auto" hangingPunct="1">
              <a:spcAft>
                <a:spcPts val="0"/>
              </a:spcAft>
              <a:defRPr/>
            </a:pPr>
            <a:r>
              <a:rPr lang="en-US" sz="3600" dirty="0">
                <a:solidFill>
                  <a:srgbClr val="7030A0"/>
                </a:solidFill>
              </a:rPr>
              <a:t>New designs</a:t>
            </a:r>
            <a:r>
              <a:rPr lang="en-US" sz="2800" dirty="0">
                <a:solidFill>
                  <a:srgbClr val="7030A0"/>
                </a:solidFill>
              </a:rPr>
              <a:t>: Students’ Viewpoint Benefits</a:t>
            </a:r>
            <a:br>
              <a:rPr lang="en-US" sz="2800" dirty="0">
                <a:solidFill>
                  <a:srgbClr val="7030A0"/>
                </a:solidFill>
              </a:rPr>
            </a:br>
            <a:endParaRPr lang="he-IL" sz="2800" dirty="0">
              <a:solidFill>
                <a:srgbClr val="7030A0"/>
              </a:solidFill>
            </a:endParaRPr>
          </a:p>
        </p:txBody>
      </p:sp>
      <p:sp>
        <p:nvSpPr>
          <p:cNvPr id="43011" name="מציין מיקום תוכן 2">
            <a:extLst>
              <a:ext uri="{FF2B5EF4-FFF2-40B4-BE49-F238E27FC236}">
                <a16:creationId xmlns:a16="http://schemas.microsoft.com/office/drawing/2014/main" id="{3C9E4FA1-EB63-B347-8D94-853F111F4178}"/>
              </a:ext>
            </a:extLst>
          </p:cNvPr>
          <p:cNvSpPr>
            <a:spLocks noGrp="1"/>
          </p:cNvSpPr>
          <p:nvPr>
            <p:ph idx="1"/>
          </p:nvPr>
        </p:nvSpPr>
        <p:spPr>
          <a:xfrm>
            <a:off x="179388" y="1484313"/>
            <a:ext cx="8507412" cy="5257800"/>
          </a:xfrm>
        </p:spPr>
        <p:txBody>
          <a:bodyPr rtlCol="0">
            <a:normAutofit/>
          </a:bodyPr>
          <a:lstStyle/>
          <a:p>
            <a:pPr algn="l" rtl="0" eaLnBrk="1" fontAlgn="auto" hangingPunct="1">
              <a:lnSpc>
                <a:spcPct val="160000"/>
              </a:lnSpc>
              <a:spcBef>
                <a:spcPct val="0"/>
              </a:spcBef>
              <a:spcAft>
                <a:spcPts val="0"/>
              </a:spcAft>
              <a:buClrTx/>
              <a:buFont typeface="Wingdings" panose="05000000000000000000" pitchFamily="2" charset="2"/>
              <a:buChar char="ü"/>
              <a:defRPr/>
            </a:pPr>
            <a:r>
              <a:rPr lang="en-US" altLang="he-IL" sz="2400" b="1" dirty="0">
                <a:cs typeface="+mn-cs"/>
              </a:rPr>
              <a:t>Distance learning </a:t>
            </a:r>
            <a:r>
              <a:rPr lang="en-US" altLang="he-IL" sz="1600" dirty="0">
                <a:cs typeface="+mn-cs"/>
              </a:rPr>
              <a:t>-</a:t>
            </a:r>
            <a:r>
              <a:rPr lang="en-US" altLang="he-IL" sz="1600" b="1" dirty="0">
                <a:cs typeface="+mn-cs"/>
              </a:rPr>
              <a:t> </a:t>
            </a:r>
            <a:r>
              <a:rPr lang="en-CA" altLang="he-IL" sz="1600" dirty="0">
                <a:cs typeface="+mn-cs"/>
              </a:rPr>
              <a:t>enables the student full-time attendance at all lectures, despite mobility limitations</a:t>
            </a:r>
          </a:p>
          <a:p>
            <a:pPr algn="l" rtl="0" eaLnBrk="1" fontAlgn="auto" hangingPunct="1">
              <a:lnSpc>
                <a:spcPct val="160000"/>
              </a:lnSpc>
              <a:spcBef>
                <a:spcPct val="0"/>
              </a:spcBef>
              <a:spcAft>
                <a:spcPts val="0"/>
              </a:spcAft>
              <a:buClrTx/>
              <a:buFont typeface="Wingdings" panose="05000000000000000000" pitchFamily="2" charset="2"/>
              <a:buChar char="ü"/>
              <a:defRPr/>
            </a:pPr>
            <a:endParaRPr lang="en-US" altLang="he-IL" sz="1600" dirty="0">
              <a:cs typeface="+mn-cs"/>
            </a:endParaRPr>
          </a:p>
          <a:p>
            <a:pPr algn="l" rtl="0" eaLnBrk="1" fontAlgn="auto" hangingPunct="1">
              <a:lnSpc>
                <a:spcPct val="160000"/>
              </a:lnSpc>
              <a:spcBef>
                <a:spcPct val="0"/>
              </a:spcBef>
              <a:spcAft>
                <a:spcPts val="0"/>
              </a:spcAft>
              <a:buClrTx/>
              <a:buFont typeface="Wingdings" panose="05000000000000000000" pitchFamily="2" charset="2"/>
              <a:buChar char="ü"/>
              <a:defRPr/>
            </a:pPr>
            <a:r>
              <a:rPr lang="en-US" altLang="he-IL" sz="2400" b="1" dirty="0">
                <a:cs typeface="+mn-cs"/>
              </a:rPr>
              <a:t>A sense of equity </a:t>
            </a:r>
            <a:r>
              <a:rPr lang="en-US" altLang="he-IL" sz="1600" dirty="0">
                <a:cs typeface="+mn-cs"/>
              </a:rPr>
              <a:t>(with the other students)</a:t>
            </a:r>
          </a:p>
          <a:p>
            <a:pPr algn="l" rtl="0" eaLnBrk="1" fontAlgn="auto" hangingPunct="1">
              <a:lnSpc>
                <a:spcPct val="160000"/>
              </a:lnSpc>
              <a:spcBef>
                <a:spcPct val="0"/>
              </a:spcBef>
              <a:spcAft>
                <a:spcPts val="0"/>
              </a:spcAft>
              <a:buClrTx/>
              <a:buFont typeface="Wingdings" panose="05000000000000000000" pitchFamily="2" charset="2"/>
              <a:buChar char="ü"/>
              <a:defRPr/>
            </a:pPr>
            <a:endParaRPr lang="en-US" altLang="he-IL" sz="1600" dirty="0">
              <a:cs typeface="+mn-cs"/>
            </a:endParaRPr>
          </a:p>
          <a:p>
            <a:pPr fontAlgn="auto">
              <a:lnSpc>
                <a:spcPct val="160000"/>
              </a:lnSpc>
              <a:spcBef>
                <a:spcPct val="0"/>
              </a:spcBef>
              <a:spcAft>
                <a:spcPts val="0"/>
              </a:spcAft>
              <a:buFont typeface="Wingdings" panose="05000000000000000000" pitchFamily="2" charset="2"/>
              <a:buChar char="ü"/>
              <a:defRPr/>
            </a:pPr>
            <a:r>
              <a:rPr lang="en-US" altLang="he-IL" sz="2400" b="1" dirty="0">
                <a:cs typeface="+mn-cs"/>
              </a:rPr>
              <a:t>Developing and promoting the ability to study </a:t>
            </a:r>
            <a:r>
              <a:rPr lang="en-US" altLang="he-IL" sz="1600" dirty="0">
                <a:cs typeface="+mn-cs"/>
              </a:rPr>
              <a:t>(to fulfill potential and to gain academic success)</a:t>
            </a:r>
          </a:p>
          <a:p>
            <a:pPr marL="0" indent="0" algn="l" rtl="0" eaLnBrk="1" fontAlgn="auto" hangingPunct="1">
              <a:lnSpc>
                <a:spcPct val="160000"/>
              </a:lnSpc>
              <a:spcBef>
                <a:spcPct val="0"/>
              </a:spcBef>
              <a:spcAft>
                <a:spcPts val="0"/>
              </a:spcAft>
              <a:buClrTx/>
              <a:buNone/>
              <a:defRPr/>
            </a:pPr>
            <a:endParaRPr lang="en-US" altLang="he-IL" sz="1600" dirty="0">
              <a:cs typeface="+mn-cs"/>
            </a:endParaRPr>
          </a:p>
          <a:p>
            <a:pPr algn="l" rtl="0" eaLnBrk="1" fontAlgn="auto" hangingPunct="1">
              <a:lnSpc>
                <a:spcPct val="160000"/>
              </a:lnSpc>
              <a:spcBef>
                <a:spcPct val="0"/>
              </a:spcBef>
              <a:spcAft>
                <a:spcPts val="0"/>
              </a:spcAft>
              <a:buClrTx/>
              <a:buFont typeface="Wingdings" panose="05000000000000000000" pitchFamily="2" charset="2"/>
              <a:buChar char="ü"/>
              <a:defRPr/>
            </a:pPr>
            <a:r>
              <a:rPr lang="en-US" altLang="he-IL" sz="2400" b="1" dirty="0">
                <a:cs typeface="+mn-cs"/>
              </a:rPr>
              <a:t>A sense of relevance and belonging</a:t>
            </a:r>
          </a:p>
          <a:p>
            <a:pPr eaLnBrk="1" fontAlgn="auto" hangingPunct="1">
              <a:spcAft>
                <a:spcPts val="0"/>
              </a:spcAft>
              <a:defRPr/>
            </a:pPr>
            <a:endParaRPr lang="he-IL" altLang="he-IL" sz="1600" dirty="0">
              <a:cs typeface="+mn-cs"/>
            </a:endParaRPr>
          </a:p>
        </p:txBody>
      </p:sp>
    </p:spTree>
    <p:extLst>
      <p:ext uri="{BB962C8B-B14F-4D97-AF65-F5344CB8AC3E}">
        <p14:creationId xmlns:p14="http://schemas.microsoft.com/office/powerpoint/2010/main" val="37167174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9AF6A1F-A12C-4448-B5AC-DB5140DA183B}"/>
              </a:ext>
            </a:extLst>
          </p:cNvPr>
          <p:cNvSpPr>
            <a:spLocks noGrp="1"/>
          </p:cNvSpPr>
          <p:nvPr>
            <p:ph type="title"/>
          </p:nvPr>
        </p:nvSpPr>
        <p:spPr>
          <a:xfrm>
            <a:off x="107950" y="115888"/>
            <a:ext cx="9036050" cy="720725"/>
          </a:xfrm>
        </p:spPr>
        <p:txBody>
          <a:bodyPr rtlCol="0">
            <a:noAutofit/>
          </a:bodyPr>
          <a:lstStyle/>
          <a:p>
            <a:pPr eaLnBrk="1" fontAlgn="auto" hangingPunct="1">
              <a:spcAft>
                <a:spcPts val="0"/>
              </a:spcAft>
              <a:defRPr/>
            </a:pPr>
            <a:r>
              <a:rPr lang="en-US" sz="2800" dirty="0">
                <a:solidFill>
                  <a:srgbClr val="7030A0"/>
                </a:solidFill>
              </a:rPr>
              <a:t>New designs: Students’ Viewpoint - </a:t>
            </a:r>
            <a:r>
              <a:rPr lang="en-US" altLang="he-IL" sz="2800" dirty="0">
                <a:solidFill>
                  <a:srgbClr val="7030A0"/>
                </a:solidFill>
              </a:rPr>
              <a:t>Difficulties</a:t>
            </a:r>
            <a:endParaRPr lang="he-IL" sz="2800" dirty="0">
              <a:solidFill>
                <a:srgbClr val="7030A0"/>
              </a:solidFill>
            </a:endParaRPr>
          </a:p>
        </p:txBody>
      </p:sp>
      <p:sp>
        <p:nvSpPr>
          <p:cNvPr id="3" name="מציין מיקום תוכן 2">
            <a:extLst>
              <a:ext uri="{FF2B5EF4-FFF2-40B4-BE49-F238E27FC236}">
                <a16:creationId xmlns:a16="http://schemas.microsoft.com/office/drawing/2014/main" id="{1A6C0673-53D8-444C-BE0A-82A084CFAFFC}"/>
              </a:ext>
            </a:extLst>
          </p:cNvPr>
          <p:cNvSpPr>
            <a:spLocks noGrp="1"/>
          </p:cNvSpPr>
          <p:nvPr>
            <p:ph idx="1"/>
          </p:nvPr>
        </p:nvSpPr>
        <p:spPr>
          <a:xfrm>
            <a:off x="107950" y="1341438"/>
            <a:ext cx="8785225" cy="5135562"/>
          </a:xfrm>
        </p:spPr>
        <p:txBody>
          <a:bodyPr rtlCol="0">
            <a:normAutofit/>
          </a:bodyPr>
          <a:lstStyle/>
          <a:p>
            <a:pPr algn="l" rtl="0" eaLnBrk="1" fontAlgn="auto" hangingPunct="1">
              <a:spcAft>
                <a:spcPts val="0"/>
              </a:spcAft>
              <a:buClrTx/>
              <a:buFont typeface="Wingdings" panose="05000000000000000000" pitchFamily="2" charset="2"/>
              <a:buChar char="§"/>
              <a:defRPr/>
            </a:pPr>
            <a:endParaRPr lang="en-US" sz="1600" b="1" dirty="0">
              <a:cs typeface="+mn-cs"/>
            </a:endParaRPr>
          </a:p>
          <a:p>
            <a:pPr algn="l" rtl="0" eaLnBrk="1" fontAlgn="auto" hangingPunct="1">
              <a:lnSpc>
                <a:spcPct val="110000"/>
              </a:lnSpc>
              <a:spcAft>
                <a:spcPts val="0"/>
              </a:spcAft>
              <a:buClrTx/>
              <a:buFont typeface="Wingdings" panose="05000000000000000000" pitchFamily="2" charset="2"/>
              <a:buChar char="§"/>
              <a:defRPr/>
            </a:pPr>
            <a:r>
              <a:rPr lang="en-US" sz="1600" b="1" dirty="0">
                <a:cs typeface="+mn-cs"/>
              </a:rPr>
              <a:t>A gap between </a:t>
            </a:r>
            <a:r>
              <a:rPr lang="en-US" sz="1600" dirty="0">
                <a:cs typeface="+mn-cs"/>
              </a:rPr>
              <a:t>the new technologies/designs and the abilities/possibilities of students to use them optimally.</a:t>
            </a:r>
          </a:p>
          <a:p>
            <a:pPr algn="l" rtl="0" eaLnBrk="1" fontAlgn="auto" hangingPunct="1">
              <a:lnSpc>
                <a:spcPct val="110000"/>
              </a:lnSpc>
              <a:spcAft>
                <a:spcPts val="0"/>
              </a:spcAft>
              <a:buClrTx/>
              <a:buFont typeface="Wingdings" panose="05000000000000000000" pitchFamily="2" charset="2"/>
              <a:buChar char="§"/>
              <a:defRPr/>
            </a:pPr>
            <a:endParaRPr lang="en-US" sz="1600" dirty="0">
              <a:cs typeface="+mn-cs"/>
            </a:endParaRPr>
          </a:p>
          <a:p>
            <a:pPr algn="l" rtl="0" eaLnBrk="1" fontAlgn="auto" hangingPunct="1">
              <a:lnSpc>
                <a:spcPct val="110000"/>
              </a:lnSpc>
              <a:spcAft>
                <a:spcPts val="0"/>
              </a:spcAft>
              <a:buFont typeface="Wingdings" panose="05000000000000000000" pitchFamily="2" charset="2"/>
              <a:buChar char="§"/>
              <a:defRPr/>
            </a:pPr>
            <a:r>
              <a:rPr lang="en-US" altLang="he-IL" sz="1600" b="1" dirty="0">
                <a:cs typeface="+mn-cs"/>
              </a:rPr>
              <a:t>Lack of time </a:t>
            </a:r>
            <a:r>
              <a:rPr lang="en-US" altLang="he-IL" sz="1600" dirty="0">
                <a:cs typeface="+mn-cs"/>
              </a:rPr>
              <a:t>to learn new (often complicated) technology, parallel  to academic demands.</a:t>
            </a:r>
          </a:p>
          <a:p>
            <a:pPr algn="l" rtl="0" eaLnBrk="1" fontAlgn="auto" hangingPunct="1">
              <a:lnSpc>
                <a:spcPct val="110000"/>
              </a:lnSpc>
              <a:spcAft>
                <a:spcPts val="0"/>
              </a:spcAft>
              <a:buFont typeface="Wingdings" panose="05000000000000000000" pitchFamily="2" charset="2"/>
              <a:buChar char="§"/>
              <a:defRPr/>
            </a:pPr>
            <a:endParaRPr lang="en-US" altLang="he-IL" sz="1600" dirty="0">
              <a:cs typeface="+mn-cs"/>
            </a:endParaRPr>
          </a:p>
          <a:p>
            <a:pPr algn="l" rtl="0" eaLnBrk="1" fontAlgn="auto" hangingPunct="1">
              <a:lnSpc>
                <a:spcPct val="110000"/>
              </a:lnSpc>
              <a:spcAft>
                <a:spcPts val="0"/>
              </a:spcAft>
              <a:buFont typeface="Wingdings" panose="05000000000000000000" pitchFamily="2" charset="2"/>
              <a:buChar char="§"/>
              <a:defRPr/>
            </a:pPr>
            <a:r>
              <a:rPr lang="en-US" altLang="he-IL" sz="1600" dirty="0">
                <a:cs typeface="+mn-cs"/>
              </a:rPr>
              <a:t>Difficulties related </a:t>
            </a:r>
            <a:r>
              <a:rPr lang="en-US" altLang="he-IL" sz="1600" b="1" dirty="0">
                <a:cs typeface="+mn-cs"/>
              </a:rPr>
              <a:t>to the format </a:t>
            </a:r>
            <a:r>
              <a:rPr lang="en-US" altLang="he-IL" sz="1600" dirty="0">
                <a:cs typeface="+mn-cs"/>
              </a:rPr>
              <a:t>in which digital texts are provided; many new designs are not available on the platform the student is able to use.</a:t>
            </a:r>
          </a:p>
          <a:p>
            <a:pPr marL="0" indent="0" algn="l" rtl="0" eaLnBrk="1" fontAlgn="auto" hangingPunct="1">
              <a:lnSpc>
                <a:spcPct val="110000"/>
              </a:lnSpc>
              <a:spcAft>
                <a:spcPts val="0"/>
              </a:spcAft>
              <a:buFont typeface="Arial" panose="020B0604020202020204" pitchFamily="34" charset="0"/>
              <a:buNone/>
              <a:defRPr/>
            </a:pPr>
            <a:endParaRPr lang="en-US" altLang="he-IL" sz="1600" dirty="0">
              <a:cs typeface="+mn-cs"/>
            </a:endParaRPr>
          </a:p>
          <a:p>
            <a:pPr algn="l" rtl="0" eaLnBrk="1" fontAlgn="auto" hangingPunct="1">
              <a:lnSpc>
                <a:spcPct val="110000"/>
              </a:lnSpc>
              <a:spcAft>
                <a:spcPts val="0"/>
              </a:spcAft>
              <a:buFont typeface="Wingdings" panose="05000000000000000000" pitchFamily="2" charset="2"/>
              <a:buChar char="§"/>
              <a:defRPr/>
            </a:pPr>
            <a:r>
              <a:rPr lang="en-US" altLang="he-IL" sz="1600" dirty="0">
                <a:cs typeface="+mn-cs"/>
              </a:rPr>
              <a:t>Lack of institutional and governmental </a:t>
            </a:r>
            <a:r>
              <a:rPr lang="en-US" altLang="he-IL" sz="1600" b="1" dirty="0">
                <a:cs typeface="+mn-cs"/>
              </a:rPr>
              <a:t>funding support</a:t>
            </a:r>
            <a:r>
              <a:rPr lang="en-US" altLang="he-IL" sz="1600" dirty="0">
                <a:cs typeface="+mn-cs"/>
              </a:rPr>
              <a:t>. Assistive technologies and ICT support are very expensive.</a:t>
            </a:r>
          </a:p>
          <a:p>
            <a:pPr marL="0" indent="0" algn="l" rtl="0" eaLnBrk="1" fontAlgn="auto" hangingPunct="1">
              <a:lnSpc>
                <a:spcPct val="110000"/>
              </a:lnSpc>
              <a:spcAft>
                <a:spcPts val="0"/>
              </a:spcAft>
              <a:buFont typeface="Arial" panose="020B0604020202020204" pitchFamily="34" charset="0"/>
              <a:buNone/>
              <a:defRPr/>
            </a:pPr>
            <a:endParaRPr lang="en-US" altLang="he-IL" sz="1600" dirty="0">
              <a:cs typeface="+mn-cs"/>
            </a:endParaRPr>
          </a:p>
          <a:p>
            <a:pPr algn="l" rtl="0" eaLnBrk="1" fontAlgn="auto" hangingPunct="1">
              <a:lnSpc>
                <a:spcPct val="110000"/>
              </a:lnSpc>
              <a:spcAft>
                <a:spcPts val="0"/>
              </a:spcAft>
              <a:buFont typeface="Wingdings" panose="05000000000000000000" pitchFamily="2" charset="2"/>
              <a:buChar char="§"/>
              <a:defRPr/>
            </a:pPr>
            <a:r>
              <a:rPr lang="en-US" altLang="he-IL" sz="1600" b="1" dirty="0">
                <a:cs typeface="+mn-cs"/>
              </a:rPr>
              <a:t>Lack of training</a:t>
            </a:r>
            <a:r>
              <a:rPr lang="en-US" altLang="he-IL" sz="1600" dirty="0">
                <a:cs typeface="+mn-cs"/>
              </a:rPr>
              <a:t>, information and difficulty in obtaining relevant services.</a:t>
            </a:r>
          </a:p>
          <a:p>
            <a:pPr algn="l" rtl="0" eaLnBrk="1" fontAlgn="auto" hangingPunct="1">
              <a:lnSpc>
                <a:spcPct val="110000"/>
              </a:lnSpc>
              <a:spcAft>
                <a:spcPts val="0"/>
              </a:spcAft>
              <a:buFont typeface="Wingdings" panose="05000000000000000000" pitchFamily="2" charset="2"/>
              <a:buChar char="§"/>
              <a:defRPr/>
            </a:pPr>
            <a:endParaRPr lang="en-US" altLang="he-IL" sz="1600" dirty="0">
              <a:cs typeface="+mn-cs"/>
            </a:endParaRPr>
          </a:p>
          <a:p>
            <a:pPr algn="l" rtl="0" eaLnBrk="1" fontAlgn="auto" hangingPunct="1">
              <a:lnSpc>
                <a:spcPct val="110000"/>
              </a:lnSpc>
              <a:spcAft>
                <a:spcPts val="0"/>
              </a:spcAft>
              <a:buFont typeface="Wingdings" panose="05000000000000000000" pitchFamily="2" charset="2"/>
              <a:buChar char="§"/>
              <a:defRPr/>
            </a:pPr>
            <a:r>
              <a:rPr lang="en-US" altLang="he-IL" sz="1600" b="1" dirty="0">
                <a:cs typeface="+mn-cs"/>
              </a:rPr>
              <a:t>Discrepancies between students needs (</a:t>
            </a:r>
            <a:r>
              <a:rPr lang="en-US" altLang="he-IL" sz="1600" dirty="0">
                <a:cs typeface="+mn-cs"/>
              </a:rPr>
              <a:t>with various disabilities and without disabilities).</a:t>
            </a:r>
          </a:p>
          <a:p>
            <a:pPr algn="l" rtl="0" eaLnBrk="1" fontAlgn="auto" hangingPunct="1">
              <a:spcAft>
                <a:spcPts val="0"/>
              </a:spcAft>
              <a:buFont typeface="Wingdings" panose="05000000000000000000" pitchFamily="2" charset="2"/>
              <a:buChar char="§"/>
              <a:defRPr/>
            </a:pPr>
            <a:endParaRPr lang="he-IL" sz="1600" dirty="0">
              <a:cs typeface="+mn-cs"/>
            </a:endParaRPr>
          </a:p>
        </p:txBody>
      </p:sp>
    </p:spTree>
    <p:extLst>
      <p:ext uri="{BB962C8B-B14F-4D97-AF65-F5344CB8AC3E}">
        <p14:creationId xmlns:p14="http://schemas.microsoft.com/office/powerpoint/2010/main" val="20504031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1">
            <a:extLst>
              <a:ext uri="{FF2B5EF4-FFF2-40B4-BE49-F238E27FC236}">
                <a16:creationId xmlns:a16="http://schemas.microsoft.com/office/drawing/2014/main" id="{11E0D981-B774-014F-B0F7-93457E29A2F7}"/>
              </a:ext>
            </a:extLst>
          </p:cNvPr>
          <p:cNvSpPr>
            <a:spLocks noGrp="1"/>
          </p:cNvSpPr>
          <p:nvPr>
            <p:ph type="title"/>
          </p:nvPr>
        </p:nvSpPr>
        <p:spPr>
          <a:xfrm>
            <a:off x="457200" y="476250"/>
            <a:ext cx="8229600" cy="576263"/>
          </a:xfrm>
        </p:spPr>
        <p:txBody>
          <a:bodyPr rtlCol="0">
            <a:noAutofit/>
          </a:bodyPr>
          <a:lstStyle/>
          <a:p>
            <a:pPr algn="l" eaLnBrk="1" fontAlgn="auto" hangingPunct="1">
              <a:spcAft>
                <a:spcPts val="0"/>
              </a:spcAft>
              <a:defRPr/>
            </a:pPr>
            <a:r>
              <a:rPr lang="en-US" altLang="he-IL" sz="2800" dirty="0">
                <a:solidFill>
                  <a:srgbClr val="7030A0"/>
                </a:solidFill>
              </a:rPr>
              <a:t>Students’ Viewpoint: Difficulties and challenges</a:t>
            </a:r>
            <a:br>
              <a:rPr lang="en-US" altLang="he-IL" sz="3200" dirty="0">
                <a:cs typeface="+mj-cs"/>
              </a:rPr>
            </a:br>
            <a:endParaRPr lang="he-IL" sz="3200" dirty="0">
              <a:cs typeface="+mj-cs"/>
            </a:endParaRPr>
          </a:p>
        </p:txBody>
      </p:sp>
      <p:sp>
        <p:nvSpPr>
          <p:cNvPr id="41987" name="מציין מיקום תוכן 2">
            <a:extLst>
              <a:ext uri="{FF2B5EF4-FFF2-40B4-BE49-F238E27FC236}">
                <a16:creationId xmlns:a16="http://schemas.microsoft.com/office/drawing/2014/main" id="{F0EA6712-BC99-0E40-8736-48343B66F856}"/>
              </a:ext>
            </a:extLst>
          </p:cNvPr>
          <p:cNvSpPr>
            <a:spLocks noGrp="1"/>
          </p:cNvSpPr>
          <p:nvPr>
            <p:ph idx="1"/>
          </p:nvPr>
        </p:nvSpPr>
        <p:spPr>
          <a:xfrm>
            <a:off x="449263" y="1196976"/>
            <a:ext cx="8073635" cy="5661024"/>
          </a:xfrm>
        </p:spPr>
        <p:txBody>
          <a:bodyPr rtlCol="0"/>
          <a:lstStyle/>
          <a:p>
            <a:pPr algn="l" rtl="0" eaLnBrk="1" fontAlgn="auto" hangingPunct="1">
              <a:lnSpc>
                <a:spcPct val="150000"/>
              </a:lnSpc>
              <a:spcAft>
                <a:spcPts val="0"/>
              </a:spcAft>
              <a:buFont typeface="Wingdings" panose="05000000000000000000" pitchFamily="2" charset="2"/>
              <a:buChar char="§"/>
              <a:defRPr/>
            </a:pPr>
            <a:r>
              <a:rPr lang="en-US" altLang="he-IL" sz="1800" dirty="0">
                <a:cs typeface="+mn-cs"/>
              </a:rPr>
              <a:t>Lack of knowledge about new upcoming available technologies. </a:t>
            </a:r>
          </a:p>
          <a:p>
            <a:pPr algn="l" rtl="0" eaLnBrk="1" fontAlgn="auto" hangingPunct="1">
              <a:lnSpc>
                <a:spcPct val="150000"/>
              </a:lnSpc>
              <a:spcAft>
                <a:spcPts val="0"/>
              </a:spcAft>
              <a:buFont typeface="Wingdings" panose="05000000000000000000" pitchFamily="2" charset="2"/>
              <a:buChar char="§"/>
              <a:defRPr/>
            </a:pPr>
            <a:endParaRPr lang="en-US" altLang="he-IL" sz="1800" dirty="0">
              <a:cs typeface="+mn-cs"/>
            </a:endParaRPr>
          </a:p>
          <a:p>
            <a:pPr algn="l" rtl="0" eaLnBrk="1" fontAlgn="auto" hangingPunct="1">
              <a:spcAft>
                <a:spcPts val="0"/>
              </a:spcAft>
              <a:buFont typeface="Wingdings" panose="05000000000000000000" pitchFamily="2" charset="2"/>
              <a:buChar char="§"/>
              <a:defRPr/>
            </a:pPr>
            <a:r>
              <a:rPr lang="en-US" altLang="he-IL" sz="1800" dirty="0">
                <a:cs typeface="+mn-cs"/>
              </a:rPr>
              <a:t>Difficulties attaining accessible technology at the educational institution because of restricted hours.</a:t>
            </a:r>
          </a:p>
          <a:p>
            <a:pPr algn="l" rtl="0" eaLnBrk="1" fontAlgn="auto" hangingPunct="1">
              <a:lnSpc>
                <a:spcPct val="150000"/>
              </a:lnSpc>
              <a:spcAft>
                <a:spcPts val="0"/>
              </a:spcAft>
              <a:buFont typeface="Wingdings" panose="05000000000000000000" pitchFamily="2" charset="2"/>
              <a:buChar char="§"/>
              <a:defRPr/>
            </a:pPr>
            <a:endParaRPr lang="en-US" altLang="he-IL" sz="1800" dirty="0">
              <a:cs typeface="+mn-cs"/>
            </a:endParaRPr>
          </a:p>
          <a:p>
            <a:pPr algn="l" rtl="0" eaLnBrk="1" fontAlgn="auto" hangingPunct="1">
              <a:spcAft>
                <a:spcPts val="0"/>
              </a:spcAft>
              <a:buClrTx/>
              <a:buFont typeface="Wingdings" panose="05000000000000000000" pitchFamily="2" charset="2"/>
              <a:buChar char="§"/>
              <a:defRPr/>
            </a:pPr>
            <a:r>
              <a:rPr lang="en-US" altLang="he-IL" sz="1800" dirty="0">
                <a:cs typeface="+mn-cs"/>
              </a:rPr>
              <a:t>Problems emerge when updates are installed, or when one software is more developed than another; other difficulties surround technologies that aren't developed enough yet (such as text-to-speech technologies).  </a:t>
            </a:r>
          </a:p>
          <a:p>
            <a:pPr algn="l" rtl="0" eaLnBrk="1" fontAlgn="auto" hangingPunct="1">
              <a:spcAft>
                <a:spcPts val="0"/>
              </a:spcAft>
              <a:buClrTx/>
              <a:buFont typeface="Wingdings" panose="05000000000000000000" pitchFamily="2" charset="2"/>
              <a:buChar char="§"/>
              <a:defRPr/>
            </a:pPr>
            <a:endParaRPr lang="en-US" altLang="he-IL" sz="1800" dirty="0">
              <a:cs typeface="+mn-cs"/>
            </a:endParaRPr>
          </a:p>
          <a:p>
            <a:pPr algn="l" rtl="0" eaLnBrk="1" fontAlgn="auto" hangingPunct="1">
              <a:spcAft>
                <a:spcPts val="0"/>
              </a:spcAft>
              <a:buClrTx/>
              <a:buFont typeface="Wingdings" panose="05000000000000000000" pitchFamily="2" charset="2"/>
              <a:buChar char="§"/>
              <a:defRPr/>
            </a:pPr>
            <a:r>
              <a:rPr lang="en-US" sz="1800" dirty="0">
                <a:cs typeface="+mn-cs"/>
              </a:rPr>
              <a:t>Integrating a new technology is “</a:t>
            </a:r>
            <a:r>
              <a:rPr lang="en-US" sz="1800" b="1" dirty="0">
                <a:cs typeface="+mn-cs"/>
              </a:rPr>
              <a:t>never easygoing</a:t>
            </a:r>
            <a:r>
              <a:rPr lang="en-US" sz="1800" dirty="0">
                <a:cs typeface="+mn-cs"/>
              </a:rPr>
              <a:t>”… requires dedication, trial and error, and lots of faith.</a:t>
            </a:r>
          </a:p>
          <a:p>
            <a:pPr algn="l" rtl="0" eaLnBrk="1" fontAlgn="auto" hangingPunct="1">
              <a:spcAft>
                <a:spcPts val="0"/>
              </a:spcAft>
              <a:buClrTx/>
              <a:buFont typeface="Wingdings" panose="05000000000000000000" pitchFamily="2" charset="2"/>
              <a:buChar char="§"/>
              <a:defRPr/>
            </a:pPr>
            <a:endParaRPr lang="en-US" sz="1800" dirty="0">
              <a:cs typeface="+mn-cs"/>
            </a:endParaRPr>
          </a:p>
          <a:p>
            <a:pPr algn="l" rtl="0" eaLnBrk="1" fontAlgn="auto" hangingPunct="1">
              <a:spcAft>
                <a:spcPts val="0"/>
              </a:spcAft>
              <a:buClrTx/>
              <a:buFont typeface="Wingdings" panose="05000000000000000000" pitchFamily="2" charset="2"/>
              <a:buChar char="§"/>
              <a:defRPr/>
            </a:pPr>
            <a:r>
              <a:rPr lang="en-US" altLang="he-IL" sz="1800" dirty="0">
                <a:cs typeface="+mn-cs"/>
              </a:rPr>
              <a:t>100% self-taught. “In every assignment I get to do during the semester I learn by myself something new in the software I use. It takes time and cost valuable energy”.</a:t>
            </a:r>
          </a:p>
          <a:p>
            <a:pPr algn="l" rtl="0" eaLnBrk="1" fontAlgn="auto" hangingPunct="1">
              <a:spcAft>
                <a:spcPts val="0"/>
              </a:spcAft>
              <a:defRPr/>
            </a:pPr>
            <a:endParaRPr lang="en-US" altLang="he-IL" sz="1600" dirty="0">
              <a:cs typeface="+mn-cs"/>
            </a:endParaRPr>
          </a:p>
          <a:p>
            <a:pPr algn="l" rtl="0" eaLnBrk="1" fontAlgn="auto" hangingPunct="1">
              <a:spcAft>
                <a:spcPts val="0"/>
              </a:spcAft>
              <a:defRPr/>
            </a:pPr>
            <a:endParaRPr lang="en-US" altLang="he-IL" dirty="0">
              <a:cs typeface="+mn-cs"/>
            </a:endParaRPr>
          </a:p>
        </p:txBody>
      </p:sp>
    </p:spTree>
    <p:extLst>
      <p:ext uri="{BB962C8B-B14F-4D97-AF65-F5344CB8AC3E}">
        <p14:creationId xmlns:p14="http://schemas.microsoft.com/office/powerpoint/2010/main" val="19655905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5E61EB-A027-0047-9767-E62AB469459F}"/>
              </a:ext>
            </a:extLst>
          </p:cNvPr>
          <p:cNvSpPr>
            <a:spLocks noGrp="1"/>
          </p:cNvSpPr>
          <p:nvPr>
            <p:ph type="title"/>
          </p:nvPr>
        </p:nvSpPr>
        <p:spPr>
          <a:xfrm>
            <a:off x="457200" y="0"/>
            <a:ext cx="8229600" cy="1125538"/>
          </a:xfrm>
        </p:spPr>
        <p:txBody>
          <a:bodyPr rtlCol="0"/>
          <a:lstStyle/>
          <a:p>
            <a:pPr eaLnBrk="1" fontAlgn="auto" hangingPunct="1">
              <a:spcAft>
                <a:spcPts val="0"/>
              </a:spcAft>
              <a:defRPr/>
            </a:pPr>
            <a:r>
              <a:rPr lang="en-US" sz="2800" dirty="0">
                <a:solidFill>
                  <a:srgbClr val="7030A0"/>
                </a:solidFill>
              </a:rPr>
              <a:t>Questions (that were raised) regarding implementation of new designs</a:t>
            </a:r>
            <a:endParaRPr lang="he-IL" sz="2800" dirty="0">
              <a:solidFill>
                <a:srgbClr val="7030A0"/>
              </a:solidFill>
            </a:endParaRPr>
          </a:p>
        </p:txBody>
      </p:sp>
      <p:sp>
        <p:nvSpPr>
          <p:cNvPr id="56323" name="מציין מיקום תוכן 2">
            <a:extLst>
              <a:ext uri="{FF2B5EF4-FFF2-40B4-BE49-F238E27FC236}">
                <a16:creationId xmlns:a16="http://schemas.microsoft.com/office/drawing/2014/main" id="{2E6FF701-C8FD-EC4C-B354-3D695205F932}"/>
              </a:ext>
            </a:extLst>
          </p:cNvPr>
          <p:cNvSpPr>
            <a:spLocks noGrp="1"/>
          </p:cNvSpPr>
          <p:nvPr>
            <p:ph idx="1"/>
          </p:nvPr>
        </p:nvSpPr>
        <p:spPr>
          <a:xfrm>
            <a:off x="457200" y="1557338"/>
            <a:ext cx="8229600" cy="5111750"/>
          </a:xfrm>
        </p:spPr>
        <p:txBody>
          <a:bodyPr rtlCol="0"/>
          <a:lstStyle/>
          <a:p>
            <a:pPr algn="l" rtl="0" eaLnBrk="1" fontAlgn="auto" hangingPunct="1">
              <a:spcAft>
                <a:spcPts val="0"/>
              </a:spcAft>
              <a:buClrTx/>
              <a:buFont typeface="Wingdings" panose="05000000000000000000" pitchFamily="2" charset="2"/>
              <a:buChar char="§"/>
              <a:defRPr/>
            </a:pPr>
            <a:endParaRPr lang="en-US" altLang="he-IL" dirty="0">
              <a:cs typeface="+mn-cs"/>
            </a:endParaRPr>
          </a:p>
          <a:p>
            <a:pPr algn="l" rtl="0" eaLnBrk="1" fontAlgn="auto" hangingPunct="1">
              <a:spcAft>
                <a:spcPts val="0"/>
              </a:spcAft>
              <a:buClrTx/>
              <a:buFont typeface="Wingdings" panose="05000000000000000000" pitchFamily="2" charset="2"/>
              <a:buChar char="§"/>
              <a:defRPr/>
            </a:pPr>
            <a:endParaRPr lang="en-US" altLang="he-IL" dirty="0">
              <a:cs typeface="+mn-cs"/>
            </a:endParaRPr>
          </a:p>
          <a:p>
            <a:pPr algn="l" rtl="0" eaLnBrk="1" fontAlgn="auto" hangingPunct="1">
              <a:spcAft>
                <a:spcPts val="0"/>
              </a:spcAft>
              <a:buClrTx/>
              <a:buFont typeface="Wingdings" panose="05000000000000000000" pitchFamily="2" charset="2"/>
              <a:buChar char="Ø"/>
              <a:defRPr/>
            </a:pPr>
            <a:r>
              <a:rPr lang="en-US" altLang="he-IL" sz="1600" dirty="0">
                <a:cs typeface="+mn-cs"/>
              </a:rPr>
              <a:t>Why new technologies are not fully integrated into higher education institutions (despite existing laws and regulations) ?</a:t>
            </a:r>
          </a:p>
          <a:p>
            <a:pPr algn="l" rtl="0" eaLnBrk="1" fontAlgn="auto" hangingPunct="1">
              <a:spcAft>
                <a:spcPts val="0"/>
              </a:spcAft>
              <a:buClrTx/>
              <a:buFont typeface="Wingdings" panose="05000000000000000000" pitchFamily="2" charset="2"/>
              <a:buChar char="Ø"/>
              <a:defRPr/>
            </a:pPr>
            <a:endParaRPr lang="en-US" altLang="he-IL" sz="1600" dirty="0">
              <a:cs typeface="+mn-cs"/>
            </a:endParaRPr>
          </a:p>
          <a:p>
            <a:pPr algn="l" rtl="0" eaLnBrk="1" fontAlgn="auto" hangingPunct="1">
              <a:spcAft>
                <a:spcPts val="0"/>
              </a:spcAft>
              <a:buClrTx/>
              <a:buFont typeface="Wingdings" panose="05000000000000000000" pitchFamily="2" charset="2"/>
              <a:buChar char="Ø"/>
              <a:defRPr/>
            </a:pPr>
            <a:r>
              <a:rPr lang="en-US" altLang="he-IL" sz="1600" dirty="0">
                <a:cs typeface="+mn-cs"/>
              </a:rPr>
              <a:t>If existing technologies are not sufficiently integrated, is there a need of more innovative software?</a:t>
            </a:r>
          </a:p>
          <a:p>
            <a:pPr algn="l" rtl="0" eaLnBrk="1" fontAlgn="auto" hangingPunct="1">
              <a:spcAft>
                <a:spcPts val="0"/>
              </a:spcAft>
              <a:buClrTx/>
              <a:buFont typeface="Wingdings" panose="05000000000000000000" pitchFamily="2" charset="2"/>
              <a:buChar char="Ø"/>
              <a:defRPr/>
            </a:pPr>
            <a:endParaRPr lang="en-US" altLang="he-IL" sz="1600" dirty="0">
              <a:cs typeface="+mn-cs"/>
            </a:endParaRPr>
          </a:p>
          <a:p>
            <a:pPr algn="l" rtl="0" eaLnBrk="1" fontAlgn="auto" hangingPunct="1">
              <a:spcAft>
                <a:spcPts val="0"/>
              </a:spcAft>
              <a:buClrTx/>
              <a:buFont typeface="Wingdings" panose="05000000000000000000" pitchFamily="2" charset="2"/>
              <a:buChar char="Ø"/>
              <a:defRPr/>
            </a:pPr>
            <a:r>
              <a:rPr lang="en-US" altLang="he-IL" sz="1600" dirty="0">
                <a:cs typeface="+mn-cs"/>
              </a:rPr>
              <a:t>Do institutions accept their responsibilities and are truly prepared to do what is required.?</a:t>
            </a:r>
          </a:p>
          <a:p>
            <a:pPr algn="l" rtl="0" eaLnBrk="1" fontAlgn="auto" hangingPunct="1">
              <a:spcAft>
                <a:spcPts val="0"/>
              </a:spcAft>
              <a:buClrTx/>
              <a:buFont typeface="Wingdings" panose="05000000000000000000" pitchFamily="2" charset="2"/>
              <a:buChar char="Ø"/>
              <a:defRPr/>
            </a:pPr>
            <a:endParaRPr lang="en-US" altLang="he-IL" sz="1600" dirty="0">
              <a:cs typeface="+mn-cs"/>
            </a:endParaRPr>
          </a:p>
          <a:p>
            <a:pPr algn="l" rtl="0" eaLnBrk="1" fontAlgn="auto" hangingPunct="1">
              <a:spcAft>
                <a:spcPts val="0"/>
              </a:spcAft>
              <a:buClrTx/>
              <a:buFont typeface="Wingdings" panose="05000000000000000000" pitchFamily="2" charset="2"/>
              <a:buChar char="Ø"/>
              <a:defRPr/>
            </a:pPr>
            <a:r>
              <a:rPr lang="en-US" altLang="he-IL" sz="1600" dirty="0">
                <a:cs typeface="+mn-cs"/>
              </a:rPr>
              <a:t>Do software developers know enough about the difficulties and challenges of students with disabilities?</a:t>
            </a:r>
          </a:p>
          <a:p>
            <a:pPr algn="l" rtl="0" eaLnBrk="1" fontAlgn="auto" hangingPunct="1">
              <a:spcAft>
                <a:spcPts val="0"/>
              </a:spcAft>
              <a:buClrTx/>
              <a:buFont typeface="Wingdings" panose="05000000000000000000" pitchFamily="2" charset="2"/>
              <a:buChar char="§"/>
              <a:defRPr/>
            </a:pPr>
            <a:endParaRPr lang="en-US" altLang="he-IL" dirty="0">
              <a:cs typeface="+mn-cs"/>
            </a:endParaRPr>
          </a:p>
          <a:p>
            <a:pPr algn="l" rtl="0" eaLnBrk="1" fontAlgn="auto" hangingPunct="1">
              <a:spcAft>
                <a:spcPts val="0"/>
              </a:spcAft>
              <a:defRPr/>
            </a:pPr>
            <a:endParaRPr lang="he-IL" altLang="he-IL" dirty="0">
              <a:cs typeface="+mn-cs"/>
            </a:endParaRPr>
          </a:p>
        </p:txBody>
      </p:sp>
      <p:pic>
        <p:nvPicPr>
          <p:cNvPr id="3" name="תמונה 2">
            <a:extLst>
              <a:ext uri="{FF2B5EF4-FFF2-40B4-BE49-F238E27FC236}">
                <a16:creationId xmlns:a16="http://schemas.microsoft.com/office/drawing/2014/main" id="{EBADA46D-0D62-BF48-A35C-D2937D6871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1713" y="908050"/>
            <a:ext cx="1966912"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3723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6D069B7-99ED-7449-96BE-67654D7DF337}"/>
              </a:ext>
            </a:extLst>
          </p:cNvPr>
          <p:cNvSpPr>
            <a:spLocks noGrp="1"/>
          </p:cNvSpPr>
          <p:nvPr>
            <p:ph type="title"/>
          </p:nvPr>
        </p:nvSpPr>
        <p:spPr>
          <a:xfrm>
            <a:off x="250825" y="908050"/>
            <a:ext cx="8435975" cy="73025"/>
          </a:xfrm>
        </p:spPr>
        <p:txBody>
          <a:bodyPr rtlCol="0">
            <a:noAutofit/>
          </a:bodyPr>
          <a:lstStyle/>
          <a:p>
            <a:pPr rtl="0" eaLnBrk="1" fontAlgn="auto" hangingPunct="1">
              <a:spcAft>
                <a:spcPts val="0"/>
              </a:spcAft>
              <a:defRPr/>
            </a:pPr>
            <a:r>
              <a:rPr lang="en-US" altLang="he-IL" sz="2800" dirty="0">
                <a:solidFill>
                  <a:srgbClr val="7030A0"/>
                </a:solidFill>
              </a:rPr>
              <a:t>How students overcome the inaccessibility issues of new appearance of technologies? </a:t>
            </a:r>
            <a:br>
              <a:rPr lang="en-US" altLang="he-IL" sz="2800" b="1" dirty="0">
                <a:cs typeface="+mj-cs"/>
              </a:rPr>
            </a:br>
            <a:endParaRPr lang="en-US" altLang="he-IL" sz="2800" b="1" u="sng" dirty="0">
              <a:solidFill>
                <a:srgbClr val="0070C0"/>
              </a:solidFill>
              <a:cs typeface="+mj-cs"/>
            </a:endParaRPr>
          </a:p>
        </p:txBody>
      </p:sp>
      <p:sp>
        <p:nvSpPr>
          <p:cNvPr id="49155" name="מציין מיקום תוכן 2">
            <a:extLst>
              <a:ext uri="{FF2B5EF4-FFF2-40B4-BE49-F238E27FC236}">
                <a16:creationId xmlns:a16="http://schemas.microsoft.com/office/drawing/2014/main" id="{88FC4B21-B671-B448-8C9E-E1DA13466088}"/>
              </a:ext>
            </a:extLst>
          </p:cNvPr>
          <p:cNvSpPr>
            <a:spLocks noGrp="1"/>
          </p:cNvSpPr>
          <p:nvPr>
            <p:ph idx="1"/>
          </p:nvPr>
        </p:nvSpPr>
        <p:spPr>
          <a:xfrm>
            <a:off x="250825" y="1557338"/>
            <a:ext cx="8435975" cy="4967287"/>
          </a:xfrm>
        </p:spPr>
        <p:txBody>
          <a:bodyPr rtlCol="0">
            <a:normAutofit lnSpcReduction="10000"/>
          </a:bodyPr>
          <a:lstStyle/>
          <a:p>
            <a:pPr algn="l" rtl="0" eaLnBrk="1" fontAlgn="auto" hangingPunct="1">
              <a:lnSpc>
                <a:spcPct val="150000"/>
              </a:lnSpc>
              <a:spcAft>
                <a:spcPts val="0"/>
              </a:spcAft>
              <a:buClrTx/>
              <a:buFont typeface="Wingdings" panose="05000000000000000000" pitchFamily="2" charset="2"/>
              <a:buChar char="ü"/>
              <a:defRPr/>
            </a:pPr>
            <a:r>
              <a:rPr lang="en-US" altLang="he-IL" sz="2000" dirty="0">
                <a:cs typeface="+mn-cs"/>
              </a:rPr>
              <a:t>Retrieved information from Google and YouTube</a:t>
            </a:r>
          </a:p>
          <a:p>
            <a:pPr algn="l" rtl="0" eaLnBrk="1" fontAlgn="auto" hangingPunct="1">
              <a:lnSpc>
                <a:spcPct val="150000"/>
              </a:lnSpc>
              <a:spcAft>
                <a:spcPts val="0"/>
              </a:spcAft>
              <a:buClrTx/>
              <a:buFont typeface="Wingdings" panose="05000000000000000000" pitchFamily="2" charset="2"/>
              <a:buChar char="ü"/>
              <a:defRPr/>
            </a:pPr>
            <a:endParaRPr lang="en-US" altLang="he-IL" sz="2000" dirty="0">
              <a:cs typeface="+mn-cs"/>
            </a:endParaRPr>
          </a:p>
          <a:p>
            <a:pPr algn="l" rtl="0" eaLnBrk="1" fontAlgn="auto" hangingPunct="1">
              <a:lnSpc>
                <a:spcPct val="100000"/>
              </a:lnSpc>
              <a:spcAft>
                <a:spcPts val="0"/>
              </a:spcAft>
              <a:buClrTx/>
              <a:buFont typeface="Wingdings" panose="05000000000000000000" pitchFamily="2" charset="2"/>
              <a:buChar char="ü"/>
              <a:defRPr/>
            </a:pPr>
            <a:r>
              <a:rPr lang="en-US" altLang="he-IL" sz="2000" dirty="0">
                <a:cs typeface="+mn-cs"/>
              </a:rPr>
              <a:t>Help from: Parents, peers, university personnel and postsecondary access technologists, campus center services for students with disabilities</a:t>
            </a:r>
          </a:p>
          <a:p>
            <a:pPr algn="l" rtl="0" eaLnBrk="1" fontAlgn="auto" hangingPunct="1">
              <a:lnSpc>
                <a:spcPct val="100000"/>
              </a:lnSpc>
              <a:spcAft>
                <a:spcPts val="0"/>
              </a:spcAft>
              <a:buClrTx/>
              <a:buFont typeface="Wingdings" panose="05000000000000000000" pitchFamily="2" charset="2"/>
              <a:buChar char="ü"/>
              <a:defRPr/>
            </a:pPr>
            <a:endParaRPr lang="en-US" altLang="he-IL" sz="2000" dirty="0">
              <a:cs typeface="+mn-cs"/>
            </a:endParaRPr>
          </a:p>
          <a:p>
            <a:pPr algn="l" rtl="0" eaLnBrk="1" fontAlgn="auto" hangingPunct="1">
              <a:lnSpc>
                <a:spcPct val="150000"/>
              </a:lnSpc>
              <a:spcAft>
                <a:spcPts val="0"/>
              </a:spcAft>
              <a:buClrTx/>
              <a:buFont typeface="Wingdings" panose="05000000000000000000" pitchFamily="2" charset="2"/>
              <a:buChar char="ü"/>
              <a:defRPr/>
            </a:pPr>
            <a:r>
              <a:rPr lang="en-US" altLang="he-IL" sz="2000" dirty="0">
                <a:cs typeface="+mn-cs"/>
              </a:rPr>
              <a:t>Computers with access technologies in PCE institutions  labs</a:t>
            </a:r>
          </a:p>
          <a:p>
            <a:pPr marL="0" indent="0" algn="l" rtl="0" eaLnBrk="1" fontAlgn="auto" hangingPunct="1">
              <a:lnSpc>
                <a:spcPct val="150000"/>
              </a:lnSpc>
              <a:spcAft>
                <a:spcPts val="0"/>
              </a:spcAft>
              <a:buClrTx/>
              <a:buNone/>
              <a:defRPr/>
            </a:pPr>
            <a:endParaRPr lang="en-US" altLang="he-IL" sz="2000" dirty="0">
              <a:cs typeface="+mn-cs"/>
            </a:endParaRPr>
          </a:p>
          <a:p>
            <a:pPr algn="l" rtl="0" eaLnBrk="1" fontAlgn="auto" hangingPunct="1">
              <a:lnSpc>
                <a:spcPct val="100000"/>
              </a:lnSpc>
              <a:spcAft>
                <a:spcPts val="0"/>
              </a:spcAft>
              <a:buClrTx/>
              <a:buFont typeface="Wingdings" panose="05000000000000000000" pitchFamily="2" charset="2"/>
              <a:buChar char="ü"/>
              <a:defRPr/>
            </a:pPr>
            <a:r>
              <a:rPr lang="en-US" altLang="he-IL" sz="2000" dirty="0">
                <a:cs typeface="+mn-cs"/>
              </a:rPr>
              <a:t>Computer work stations that are accessible to wheelchair users</a:t>
            </a:r>
          </a:p>
          <a:p>
            <a:pPr algn="l" rtl="0" eaLnBrk="1" fontAlgn="auto" hangingPunct="1">
              <a:lnSpc>
                <a:spcPct val="100000"/>
              </a:lnSpc>
              <a:spcAft>
                <a:spcPts val="0"/>
              </a:spcAft>
              <a:buClrTx/>
              <a:buFont typeface="Wingdings" panose="05000000000000000000" pitchFamily="2" charset="2"/>
              <a:buChar char="ü"/>
              <a:defRPr/>
            </a:pPr>
            <a:endParaRPr lang="en-US" altLang="he-IL" sz="2000" dirty="0">
              <a:cs typeface="+mn-cs"/>
            </a:endParaRPr>
          </a:p>
          <a:p>
            <a:pPr algn="l" rtl="0" eaLnBrk="1" fontAlgn="auto" hangingPunct="1">
              <a:lnSpc>
                <a:spcPct val="100000"/>
              </a:lnSpc>
              <a:spcAft>
                <a:spcPts val="0"/>
              </a:spcAft>
              <a:buClrTx/>
              <a:buFont typeface="Wingdings" panose="05000000000000000000" pitchFamily="2" charset="2"/>
              <a:buChar char="ü"/>
              <a:defRPr/>
            </a:pPr>
            <a:r>
              <a:rPr lang="en-US" altLang="he-IL" sz="2000" dirty="0">
                <a:cs typeface="+mn-cs"/>
              </a:rPr>
              <a:t>Early posting of faculty courses material, to enable students to get alternate format textbooks, and having a national database for scanned content were mentioned  </a:t>
            </a:r>
          </a:p>
          <a:p>
            <a:pPr eaLnBrk="1" fontAlgn="auto" hangingPunct="1">
              <a:spcAft>
                <a:spcPts val="0"/>
              </a:spcAft>
              <a:defRPr/>
            </a:pPr>
            <a:endParaRPr lang="he-IL" altLang="he-IL" sz="1800" dirty="0">
              <a:cs typeface="+mn-cs"/>
            </a:endParaRPr>
          </a:p>
        </p:txBody>
      </p:sp>
    </p:spTree>
    <p:extLst>
      <p:ext uri="{BB962C8B-B14F-4D97-AF65-F5344CB8AC3E}">
        <p14:creationId xmlns:p14="http://schemas.microsoft.com/office/powerpoint/2010/main" val="36619164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E574AF-DBDC-F544-ABA1-9B67992C2D48}"/>
              </a:ext>
            </a:extLst>
          </p:cNvPr>
          <p:cNvSpPr>
            <a:spLocks noGrp="1"/>
          </p:cNvSpPr>
          <p:nvPr>
            <p:ph type="title"/>
          </p:nvPr>
        </p:nvSpPr>
        <p:spPr>
          <a:xfrm>
            <a:off x="900113" y="115887"/>
            <a:ext cx="7559675" cy="781259"/>
          </a:xfrm>
        </p:spPr>
        <p:txBody>
          <a:bodyPr rtlCol="0"/>
          <a:lstStyle/>
          <a:p>
            <a:pPr eaLnBrk="1" fontAlgn="auto" hangingPunct="1">
              <a:spcAft>
                <a:spcPts val="0"/>
              </a:spcAft>
              <a:defRPr/>
            </a:pPr>
            <a:r>
              <a:rPr lang="en-US" sz="3600" dirty="0">
                <a:solidFill>
                  <a:srgbClr val="7030A0"/>
                </a:solidFill>
              </a:rPr>
              <a:t>Future expectations</a:t>
            </a:r>
            <a:endParaRPr lang="he-IL" sz="3600" dirty="0">
              <a:solidFill>
                <a:srgbClr val="7030A0"/>
              </a:solidFill>
            </a:endParaRPr>
          </a:p>
        </p:txBody>
      </p:sp>
      <p:sp>
        <p:nvSpPr>
          <p:cNvPr id="3" name="מלבן 2">
            <a:extLst>
              <a:ext uri="{FF2B5EF4-FFF2-40B4-BE49-F238E27FC236}">
                <a16:creationId xmlns:a16="http://schemas.microsoft.com/office/drawing/2014/main" id="{E0F99882-1ED6-A54E-A80A-3A7C77600F38}"/>
              </a:ext>
            </a:extLst>
          </p:cNvPr>
          <p:cNvSpPr/>
          <p:nvPr/>
        </p:nvSpPr>
        <p:spPr>
          <a:xfrm>
            <a:off x="422693" y="1524000"/>
            <a:ext cx="8470481" cy="5262979"/>
          </a:xfrm>
          <a:prstGeom prst="rect">
            <a:avLst/>
          </a:prstGeom>
        </p:spPr>
        <p:txBody>
          <a:bodyPr wrap="square">
            <a:spAutoFit/>
          </a:bodyPr>
          <a:lstStyle/>
          <a:p>
            <a:pPr eaLnBrk="1" fontAlgn="auto" hangingPunct="1">
              <a:spcBef>
                <a:spcPts val="0"/>
              </a:spcBef>
              <a:spcAft>
                <a:spcPts val="0"/>
              </a:spcAft>
              <a:defRPr/>
            </a:pPr>
            <a:r>
              <a:rPr lang="en-US" altLang="he-IL" b="0" dirty="0">
                <a:latin typeface="+mn-lt"/>
              </a:rPr>
              <a:t>Engagement of all stakeholders in improving practice and implementation of new technologies for students with disabilities. Making PCE institutions digitally accessible requires the collaboration of many stakeholders, including:</a:t>
            </a:r>
          </a:p>
          <a:p>
            <a:pPr eaLnBrk="1" fontAlgn="auto" hangingPunct="1">
              <a:spcBef>
                <a:spcPts val="0"/>
              </a:spcBef>
              <a:spcAft>
                <a:spcPts val="0"/>
              </a:spcAft>
              <a:defRPr/>
            </a:pPr>
            <a:endParaRPr lang="en-US" altLang="he-IL" sz="2000" b="0" dirty="0">
              <a:latin typeface="+mn-lt"/>
            </a:endParaRPr>
          </a:p>
          <a:p>
            <a:pPr marL="800100" lvl="1" indent="-342900" algn="l" eaLnBrk="1" fontAlgn="auto" hangingPunct="1">
              <a:spcBef>
                <a:spcPts val="0"/>
              </a:spcBef>
              <a:spcAft>
                <a:spcPts val="0"/>
              </a:spcAft>
              <a:buFont typeface="Wingdings" panose="05000000000000000000" pitchFamily="2" charset="2"/>
              <a:buChar char="Ø"/>
              <a:defRPr/>
            </a:pPr>
            <a:r>
              <a:rPr lang="en-US" altLang="he-IL" sz="2000" b="0" dirty="0">
                <a:latin typeface="+mn-lt"/>
              </a:rPr>
              <a:t>Students with disabilities - should be part of any design development process (not only part of the evaluation Knowledge about accessibility. </a:t>
            </a:r>
          </a:p>
          <a:p>
            <a:pPr marL="800100" lvl="1" indent="-342900" algn="l" eaLnBrk="1" fontAlgn="auto" hangingPunct="1">
              <a:spcBef>
                <a:spcPts val="0"/>
              </a:spcBef>
              <a:spcAft>
                <a:spcPts val="0"/>
              </a:spcAft>
              <a:buFont typeface="Wingdings" panose="05000000000000000000" pitchFamily="2" charset="2"/>
              <a:buChar char="Ø"/>
              <a:defRPr/>
            </a:pPr>
            <a:r>
              <a:rPr lang="en-US" altLang="he-IL" sz="2000" b="0" dirty="0">
                <a:latin typeface="+mn-lt"/>
              </a:rPr>
              <a:t>Access technologists and those responsible for services for students with disabilities</a:t>
            </a:r>
          </a:p>
          <a:p>
            <a:pPr marL="742950" lvl="1" indent="-285750" algn="l" eaLnBrk="1" fontAlgn="auto" hangingPunct="1">
              <a:lnSpc>
                <a:spcPct val="150000"/>
              </a:lnSpc>
              <a:spcBef>
                <a:spcPts val="0"/>
              </a:spcBef>
              <a:spcAft>
                <a:spcPts val="0"/>
              </a:spcAft>
              <a:buFont typeface="Wingdings" panose="05000000000000000000" pitchFamily="2" charset="2"/>
              <a:buChar char="Ø"/>
              <a:defRPr/>
            </a:pPr>
            <a:r>
              <a:rPr lang="en-US" altLang="he-IL" sz="2000" b="0" dirty="0">
                <a:latin typeface="+mn-lt"/>
              </a:rPr>
              <a:t> The chief technology officer</a:t>
            </a:r>
          </a:p>
          <a:p>
            <a:pPr marL="742950" lvl="1" indent="-285750" algn="l" eaLnBrk="1" fontAlgn="auto" hangingPunct="1">
              <a:lnSpc>
                <a:spcPct val="150000"/>
              </a:lnSpc>
              <a:spcBef>
                <a:spcPts val="0"/>
              </a:spcBef>
              <a:spcAft>
                <a:spcPts val="0"/>
              </a:spcAft>
              <a:buFont typeface="Wingdings" panose="05000000000000000000" pitchFamily="2" charset="2"/>
              <a:buChar char="Ø"/>
              <a:defRPr/>
            </a:pPr>
            <a:r>
              <a:rPr lang="en-US" altLang="he-IL" sz="2000" b="0" dirty="0">
                <a:latin typeface="+mn-lt"/>
              </a:rPr>
              <a:t> Procurement and purchasing staff</a:t>
            </a:r>
          </a:p>
          <a:p>
            <a:pPr marL="742950" lvl="1" indent="-285750" algn="l" eaLnBrk="1" fontAlgn="auto" hangingPunct="1">
              <a:lnSpc>
                <a:spcPct val="150000"/>
              </a:lnSpc>
              <a:spcBef>
                <a:spcPts val="0"/>
              </a:spcBef>
              <a:spcAft>
                <a:spcPts val="0"/>
              </a:spcAft>
              <a:buFont typeface="Wingdings" panose="05000000000000000000" pitchFamily="2" charset="2"/>
              <a:buChar char="Ø"/>
              <a:defRPr/>
            </a:pPr>
            <a:r>
              <a:rPr lang="en-US" altLang="he-IL" sz="2000" b="0" dirty="0">
                <a:latin typeface="+mn-lt"/>
              </a:rPr>
              <a:t> The academic dean </a:t>
            </a:r>
          </a:p>
          <a:p>
            <a:pPr marL="742950" lvl="1" indent="-285750" algn="l" eaLnBrk="1" fontAlgn="auto" hangingPunct="1">
              <a:lnSpc>
                <a:spcPct val="150000"/>
              </a:lnSpc>
              <a:spcBef>
                <a:spcPts val="0"/>
              </a:spcBef>
              <a:spcAft>
                <a:spcPts val="0"/>
              </a:spcAft>
              <a:buFont typeface="Wingdings" panose="05000000000000000000" pitchFamily="2" charset="2"/>
              <a:buChar char="Ø"/>
              <a:defRPr/>
            </a:pPr>
            <a:r>
              <a:rPr lang="en-US" altLang="he-IL" sz="2000" b="0" dirty="0">
                <a:latin typeface="+mn-lt"/>
              </a:rPr>
              <a:t> The manager of the audio-visual department</a:t>
            </a:r>
          </a:p>
        </p:txBody>
      </p:sp>
    </p:spTree>
    <p:extLst>
      <p:ext uri="{BB962C8B-B14F-4D97-AF65-F5344CB8AC3E}">
        <p14:creationId xmlns:p14="http://schemas.microsoft.com/office/powerpoint/2010/main" val="2892540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8A192FC-D10C-BC46-A144-10E2896FFA7C}"/>
              </a:ext>
            </a:extLst>
          </p:cNvPr>
          <p:cNvSpPr>
            <a:spLocks noGrp="1"/>
          </p:cNvSpPr>
          <p:nvPr>
            <p:ph type="title"/>
          </p:nvPr>
        </p:nvSpPr>
        <p:spPr>
          <a:xfrm>
            <a:off x="457200" y="0"/>
            <a:ext cx="8229600" cy="765175"/>
          </a:xfrm>
        </p:spPr>
        <p:txBody>
          <a:bodyPr rtlCol="0"/>
          <a:lstStyle/>
          <a:p>
            <a:pPr fontAlgn="auto">
              <a:spcAft>
                <a:spcPts val="0"/>
              </a:spcAft>
              <a:defRPr/>
            </a:pPr>
            <a:r>
              <a:rPr lang="en-US" sz="3600" dirty="0">
                <a:solidFill>
                  <a:srgbClr val="7030A0"/>
                </a:solidFill>
              </a:rPr>
              <a:t>Future expectations</a:t>
            </a:r>
            <a:endParaRPr lang="he-IL" sz="3600" dirty="0">
              <a:solidFill>
                <a:srgbClr val="7030A0"/>
              </a:solidFill>
            </a:endParaRPr>
          </a:p>
        </p:txBody>
      </p:sp>
      <p:sp>
        <p:nvSpPr>
          <p:cNvPr id="53251" name="מציין מיקום תוכן 2">
            <a:extLst>
              <a:ext uri="{FF2B5EF4-FFF2-40B4-BE49-F238E27FC236}">
                <a16:creationId xmlns:a16="http://schemas.microsoft.com/office/drawing/2014/main" id="{4287BBE1-EE1E-5546-BF2B-4CFD6DB2460B}"/>
              </a:ext>
            </a:extLst>
          </p:cNvPr>
          <p:cNvSpPr>
            <a:spLocks noGrp="1"/>
          </p:cNvSpPr>
          <p:nvPr>
            <p:ph idx="1"/>
          </p:nvPr>
        </p:nvSpPr>
        <p:spPr>
          <a:xfrm>
            <a:off x="457200" y="1074738"/>
            <a:ext cx="8355496" cy="5424487"/>
          </a:xfrm>
        </p:spPr>
        <p:txBody>
          <a:bodyPr rtlCol="0">
            <a:normAutofit/>
          </a:bodyPr>
          <a:lstStyle/>
          <a:p>
            <a:pPr algn="l" rtl="0" eaLnBrk="1" fontAlgn="auto" hangingPunct="1">
              <a:spcAft>
                <a:spcPts val="0"/>
              </a:spcAft>
              <a:buClrTx/>
              <a:buFont typeface="Wingdings" panose="05000000000000000000" pitchFamily="2" charset="2"/>
              <a:buChar char="§"/>
              <a:defRPr/>
            </a:pPr>
            <a:r>
              <a:rPr lang="en-US" altLang="he-IL" sz="1800" b="1" dirty="0">
                <a:solidFill>
                  <a:schemeClr val="accent2">
                    <a:lumMod val="75000"/>
                  </a:schemeClr>
                </a:solidFill>
                <a:cs typeface="+mn-cs"/>
              </a:rPr>
              <a:t>A full </a:t>
            </a:r>
            <a:r>
              <a:rPr lang="en-US" altLang="he-IL" sz="1800" dirty="0">
                <a:cs typeface="+mn-cs"/>
              </a:rPr>
              <a:t>adoption of a universal design (UD) perspective  </a:t>
            </a:r>
          </a:p>
          <a:p>
            <a:pPr algn="l" rtl="0" eaLnBrk="1" fontAlgn="auto" hangingPunct="1">
              <a:spcAft>
                <a:spcPts val="0"/>
              </a:spcAft>
              <a:buClrTx/>
              <a:buFont typeface="Wingdings" panose="05000000000000000000" pitchFamily="2" charset="2"/>
              <a:buChar char="§"/>
              <a:defRPr/>
            </a:pPr>
            <a:r>
              <a:rPr lang="en-US" altLang="he-IL" sz="1800" b="1" dirty="0">
                <a:solidFill>
                  <a:schemeClr val="accent2">
                    <a:lumMod val="75000"/>
                  </a:schemeClr>
                </a:solidFill>
                <a:cs typeface="+mn-cs"/>
              </a:rPr>
              <a:t>International agreements </a:t>
            </a:r>
            <a:r>
              <a:rPr lang="en-US" altLang="he-IL" sz="1800" dirty="0">
                <a:cs typeface="+mn-cs"/>
              </a:rPr>
              <a:t>regarding policies governing digital products, and participation In wide panels related to issues the government should address, serve as facilitators for students. </a:t>
            </a:r>
          </a:p>
          <a:p>
            <a:pPr algn="l" rtl="0" eaLnBrk="1" fontAlgn="auto" hangingPunct="1">
              <a:spcAft>
                <a:spcPts val="0"/>
              </a:spcAft>
              <a:buClrTx/>
              <a:buFont typeface="Wingdings" panose="05000000000000000000" pitchFamily="2" charset="2"/>
              <a:buChar char="§"/>
              <a:defRPr/>
            </a:pPr>
            <a:r>
              <a:rPr lang="en-US" altLang="he-IL" sz="1800" b="1" dirty="0">
                <a:solidFill>
                  <a:schemeClr val="accent2">
                    <a:lumMod val="75000"/>
                  </a:schemeClr>
                </a:solidFill>
                <a:cs typeface="+mn-cs"/>
              </a:rPr>
              <a:t>Coordination of procurement policies </a:t>
            </a:r>
            <a:r>
              <a:rPr lang="en-US" altLang="he-IL" sz="1800" dirty="0">
                <a:cs typeface="+mn-cs"/>
              </a:rPr>
              <a:t>BY</a:t>
            </a:r>
            <a:r>
              <a:rPr lang="en-US" altLang="he-IL" sz="1800" b="1" dirty="0">
                <a:solidFill>
                  <a:schemeClr val="accent2">
                    <a:lumMod val="75000"/>
                  </a:schemeClr>
                </a:solidFill>
                <a:cs typeface="+mn-cs"/>
              </a:rPr>
              <a:t> </a:t>
            </a:r>
            <a:r>
              <a:rPr lang="en-US" altLang="he-IL" sz="1800" dirty="0">
                <a:cs typeface="+mn-cs"/>
              </a:rPr>
              <a:t>the need for faculty to put pressure on vendors of digital products (including textbook publishers, to address issues related to copyright. </a:t>
            </a:r>
          </a:p>
          <a:p>
            <a:pPr algn="l" rtl="0" eaLnBrk="1" fontAlgn="auto" hangingPunct="1">
              <a:spcAft>
                <a:spcPts val="0"/>
              </a:spcAft>
              <a:buClrTx/>
              <a:buFont typeface="Wingdings" panose="05000000000000000000" pitchFamily="2" charset="2"/>
              <a:buChar char="§"/>
              <a:defRPr/>
            </a:pPr>
            <a:r>
              <a:rPr lang="en-US" altLang="he-IL" sz="1800" b="1" dirty="0">
                <a:solidFill>
                  <a:schemeClr val="accent2">
                    <a:lumMod val="75000"/>
                  </a:schemeClr>
                </a:solidFill>
                <a:cs typeface="+mn-cs"/>
              </a:rPr>
              <a:t>New designs should become evidence-based </a:t>
            </a:r>
            <a:r>
              <a:rPr lang="en-US" altLang="he-IL" sz="1800" dirty="0">
                <a:cs typeface="+mn-cs"/>
              </a:rPr>
              <a:t>(not assumptions/values).</a:t>
            </a:r>
          </a:p>
          <a:p>
            <a:pPr algn="l" rtl="0" eaLnBrk="1" fontAlgn="auto" hangingPunct="1">
              <a:spcAft>
                <a:spcPts val="0"/>
              </a:spcAft>
              <a:buClrTx/>
              <a:buFont typeface="Wingdings" panose="05000000000000000000" pitchFamily="2" charset="2"/>
              <a:buChar char="§"/>
              <a:defRPr/>
            </a:pPr>
            <a:r>
              <a:rPr lang="en-US" altLang="he-IL" sz="1800" dirty="0">
                <a:cs typeface="+mn-cs"/>
              </a:rPr>
              <a:t>Technological goals should focus on the development of </a:t>
            </a:r>
            <a:r>
              <a:rPr lang="en-US" altLang="he-IL" sz="1800" b="1" dirty="0">
                <a:solidFill>
                  <a:schemeClr val="accent2">
                    <a:lumMod val="75000"/>
                  </a:schemeClr>
                </a:solidFill>
                <a:cs typeface="+mn-cs"/>
              </a:rPr>
              <a:t>new accessible technologies for all </a:t>
            </a:r>
            <a:r>
              <a:rPr lang="en-US" altLang="he-IL" sz="1800" dirty="0">
                <a:cs typeface="+mn-cs"/>
              </a:rPr>
              <a:t>end-users and not only specifically for people with disabilities. </a:t>
            </a:r>
          </a:p>
          <a:p>
            <a:pPr algn="l" rtl="0" eaLnBrk="1" fontAlgn="auto" hangingPunct="1">
              <a:spcAft>
                <a:spcPts val="0"/>
              </a:spcAft>
              <a:buClrTx/>
              <a:buFont typeface="Wingdings" panose="05000000000000000000" pitchFamily="2" charset="2"/>
              <a:buChar char="§"/>
              <a:defRPr/>
            </a:pPr>
            <a:r>
              <a:rPr lang="en-US" altLang="he-IL" sz="1800" dirty="0">
                <a:cs typeface="+mn-cs"/>
              </a:rPr>
              <a:t>Required from designers - </a:t>
            </a:r>
            <a:r>
              <a:rPr lang="en-US" altLang="he-IL" sz="1800" b="1" dirty="0">
                <a:solidFill>
                  <a:schemeClr val="accent2">
                    <a:lumMod val="75000"/>
                  </a:schemeClr>
                </a:solidFill>
                <a:cs typeface="+mn-cs"/>
              </a:rPr>
              <a:t>Empathy, accessibility awareness and knowledge</a:t>
            </a:r>
            <a:r>
              <a:rPr lang="en-US" altLang="he-IL" sz="1800" b="1" dirty="0">
                <a:cs typeface="+mn-cs"/>
              </a:rPr>
              <a:t> </a:t>
            </a:r>
            <a:r>
              <a:rPr lang="en-US" altLang="he-IL" sz="1800" dirty="0">
                <a:cs typeface="+mn-cs"/>
              </a:rPr>
              <a:t>about students with disabilities. </a:t>
            </a:r>
          </a:p>
          <a:p>
            <a:pPr algn="l" rtl="0" eaLnBrk="1" fontAlgn="auto" hangingPunct="1">
              <a:spcAft>
                <a:spcPts val="0"/>
              </a:spcAft>
              <a:buClrTx/>
              <a:buFont typeface="Wingdings" panose="05000000000000000000" pitchFamily="2" charset="2"/>
              <a:buChar char="§"/>
              <a:defRPr/>
            </a:pPr>
            <a:r>
              <a:rPr lang="en-US" altLang="he-IL" sz="1800" dirty="0">
                <a:cs typeface="+mn-cs"/>
              </a:rPr>
              <a:t>New designs should include process of </a:t>
            </a:r>
            <a:r>
              <a:rPr lang="en-US" altLang="he-IL" sz="1800" b="1" dirty="0">
                <a:solidFill>
                  <a:schemeClr val="accent2">
                    <a:lumMod val="75000"/>
                  </a:schemeClr>
                </a:solidFill>
                <a:cs typeface="+mn-cs"/>
              </a:rPr>
              <a:t>usability testing </a:t>
            </a:r>
            <a:r>
              <a:rPr lang="en-US" altLang="he-IL" sz="1800" dirty="0">
                <a:cs typeface="+mn-cs"/>
              </a:rPr>
              <a:t>for students with specific special needs. </a:t>
            </a:r>
          </a:p>
          <a:p>
            <a:pPr algn="l" rtl="0" eaLnBrk="1" fontAlgn="auto" hangingPunct="1">
              <a:spcAft>
                <a:spcPts val="0"/>
              </a:spcAft>
              <a:buClrTx/>
              <a:buFont typeface="Wingdings" panose="05000000000000000000" pitchFamily="2" charset="2"/>
              <a:buChar char="§"/>
              <a:defRPr/>
            </a:pPr>
            <a:r>
              <a:rPr lang="en-US" altLang="he-IL" sz="1800" b="1" dirty="0">
                <a:solidFill>
                  <a:schemeClr val="accent2">
                    <a:lumMod val="75000"/>
                  </a:schemeClr>
                </a:solidFill>
                <a:cs typeface="+mn-cs"/>
              </a:rPr>
              <a:t>A clear communication between all stakeholders</a:t>
            </a:r>
            <a:r>
              <a:rPr lang="en-US" altLang="he-IL" sz="1800" dirty="0">
                <a:cs typeface="+mn-cs"/>
              </a:rPr>
              <a:t>, a set of tasks, timelines, and specific roles. </a:t>
            </a:r>
          </a:p>
          <a:p>
            <a:pPr algn="l" rtl="0" eaLnBrk="1" fontAlgn="auto" hangingPunct="1">
              <a:spcAft>
                <a:spcPts val="0"/>
              </a:spcAft>
              <a:buClrTx/>
              <a:buFont typeface="Wingdings" panose="05000000000000000000" pitchFamily="2" charset="2"/>
              <a:buChar char="§"/>
              <a:defRPr/>
            </a:pPr>
            <a:endParaRPr lang="he-IL" altLang="he-IL" sz="1000" dirty="0">
              <a:cs typeface="+mn-cs"/>
            </a:endParaRPr>
          </a:p>
        </p:txBody>
      </p:sp>
      <p:cxnSp>
        <p:nvCxnSpPr>
          <p:cNvPr id="9" name="מחבר חץ ישר 8">
            <a:extLst>
              <a:ext uri="{FF2B5EF4-FFF2-40B4-BE49-F238E27FC236}">
                <a16:creationId xmlns:a16="http://schemas.microsoft.com/office/drawing/2014/main" id="{7D499A2A-79FF-E94C-8FCB-35406ABDB05E}"/>
              </a:ext>
            </a:extLst>
          </p:cNvPr>
          <p:cNvCxnSpPr/>
          <p:nvPr/>
        </p:nvCxnSpPr>
        <p:spPr>
          <a:xfrm>
            <a:off x="6227763" y="1268413"/>
            <a:ext cx="28892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986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291A658-FBB6-EB4D-8A5D-80A7A9ED3DA0}"/>
              </a:ext>
            </a:extLst>
          </p:cNvPr>
          <p:cNvSpPr>
            <a:spLocks noGrp="1"/>
          </p:cNvSpPr>
          <p:nvPr>
            <p:ph type="title"/>
          </p:nvPr>
        </p:nvSpPr>
        <p:spPr>
          <a:xfrm>
            <a:off x="250825" y="160338"/>
            <a:ext cx="8435975" cy="820737"/>
          </a:xfrm>
        </p:spPr>
        <p:txBody>
          <a:bodyPr rtlCol="0"/>
          <a:lstStyle/>
          <a:p>
            <a:pPr algn="l" fontAlgn="auto">
              <a:spcAft>
                <a:spcPts val="0"/>
              </a:spcAft>
              <a:defRPr/>
            </a:pPr>
            <a:r>
              <a:rPr lang="en-US" sz="3600" dirty="0">
                <a:solidFill>
                  <a:srgbClr val="7030A0"/>
                </a:solidFill>
              </a:rPr>
              <a:t>What next ? </a:t>
            </a:r>
            <a:r>
              <a:rPr lang="en-US" sz="2800" dirty="0">
                <a:solidFill>
                  <a:srgbClr val="7030A0"/>
                </a:solidFill>
              </a:rPr>
              <a:t>Future directions and new trends</a:t>
            </a:r>
            <a:endParaRPr lang="he-IL" sz="2800" dirty="0">
              <a:solidFill>
                <a:srgbClr val="7030A0"/>
              </a:solidFill>
            </a:endParaRPr>
          </a:p>
        </p:txBody>
      </p:sp>
      <p:sp>
        <p:nvSpPr>
          <p:cNvPr id="3" name="מציין מיקום תוכן 2">
            <a:extLst>
              <a:ext uri="{FF2B5EF4-FFF2-40B4-BE49-F238E27FC236}">
                <a16:creationId xmlns:a16="http://schemas.microsoft.com/office/drawing/2014/main" id="{8F7E9387-89EB-AC41-9FE4-09BC07DF4566}"/>
              </a:ext>
            </a:extLst>
          </p:cNvPr>
          <p:cNvSpPr>
            <a:spLocks noGrp="1"/>
          </p:cNvSpPr>
          <p:nvPr>
            <p:ph idx="1"/>
          </p:nvPr>
        </p:nvSpPr>
        <p:spPr>
          <a:xfrm>
            <a:off x="323850" y="981075"/>
            <a:ext cx="8458200" cy="5876925"/>
          </a:xfrm>
        </p:spPr>
        <p:txBody>
          <a:bodyPr rtlCol="0">
            <a:noAutofit/>
          </a:bodyPr>
          <a:lstStyle/>
          <a:p>
            <a:pPr algn="l" rtl="0" eaLnBrk="1" fontAlgn="auto" hangingPunct="1">
              <a:spcAft>
                <a:spcPts val="0"/>
              </a:spcAft>
              <a:buClrTx/>
              <a:buFont typeface="Wingdings" panose="05000000000000000000" pitchFamily="2" charset="2"/>
              <a:buChar char="q"/>
              <a:defRPr/>
            </a:pPr>
            <a:r>
              <a:rPr lang="en-US" b="1" dirty="0">
                <a:cs typeface="+mn-cs"/>
              </a:rPr>
              <a:t>  </a:t>
            </a:r>
            <a:r>
              <a:rPr lang="en-US" sz="1800" b="1" dirty="0">
                <a:cs typeface="+mn-cs"/>
              </a:rPr>
              <a:t>Mobile technologies </a:t>
            </a:r>
            <a:r>
              <a:rPr lang="en-US" sz="1600" b="1" dirty="0">
                <a:cs typeface="+mn-cs"/>
              </a:rPr>
              <a:t>-</a:t>
            </a:r>
          </a:p>
          <a:p>
            <a:pPr marL="763588" lvl="1" indent="-187325" fontAlgn="auto">
              <a:spcBef>
                <a:spcPts val="0"/>
              </a:spcBef>
              <a:spcAft>
                <a:spcPts val="0"/>
              </a:spcAft>
              <a:buFont typeface="Wingdings" panose="05000000000000000000" pitchFamily="2" charset="2"/>
              <a:buChar char="§"/>
              <a:defRPr/>
            </a:pPr>
            <a:r>
              <a:rPr lang="en-US" sz="1400" dirty="0">
                <a:cs typeface="+mn-cs"/>
              </a:rPr>
              <a:t>Uses of </a:t>
            </a:r>
            <a:r>
              <a:rPr lang="en-US" sz="1400" b="1" dirty="0">
                <a:cs typeface="+mn-cs"/>
              </a:rPr>
              <a:t>portable devices </a:t>
            </a:r>
            <a:r>
              <a:rPr lang="en-US" sz="1400" dirty="0">
                <a:cs typeface="+mn-cs"/>
              </a:rPr>
              <a:t>(laptops, smartphones, and tablets), one of the most promising fields - provides a WIDE range of learning tools, including applications, games, digital books with interactive elements, visual content, camera and browsers.</a:t>
            </a:r>
          </a:p>
          <a:p>
            <a:pPr marL="763588" lvl="1" indent="-187325" fontAlgn="auto">
              <a:spcBef>
                <a:spcPts val="0"/>
              </a:spcBef>
              <a:spcAft>
                <a:spcPts val="0"/>
              </a:spcAft>
              <a:buFont typeface="Wingdings" panose="05000000000000000000" pitchFamily="2" charset="2"/>
              <a:buChar char="§"/>
              <a:defRPr/>
            </a:pPr>
            <a:endParaRPr lang="en-US" sz="1400" dirty="0">
              <a:cs typeface="+mn-cs"/>
            </a:endParaRPr>
          </a:p>
          <a:p>
            <a:pPr lvl="1" indent="-6350" fontAlgn="auto">
              <a:spcBef>
                <a:spcPts val="0"/>
              </a:spcBef>
              <a:spcAft>
                <a:spcPts val="0"/>
              </a:spcAft>
              <a:buFont typeface="Wingdings" panose="05000000000000000000" pitchFamily="2" charset="2"/>
              <a:buChar char="§"/>
              <a:defRPr/>
            </a:pPr>
            <a:r>
              <a:rPr lang="en-US" sz="1400" dirty="0">
                <a:cs typeface="+mn-cs"/>
              </a:rPr>
              <a:t> A gateway to </a:t>
            </a:r>
            <a:r>
              <a:rPr lang="en-US" sz="1400" b="1" dirty="0">
                <a:cs typeface="+mn-cs"/>
              </a:rPr>
              <a:t>accessible learning environments</a:t>
            </a:r>
            <a:r>
              <a:rPr lang="en-US" sz="1400" dirty="0">
                <a:cs typeface="+mn-cs"/>
              </a:rPr>
              <a:t>, enabling the use of  accessible content and exploration of subjects at a personal pace.</a:t>
            </a:r>
          </a:p>
          <a:p>
            <a:pPr marL="622300" lvl="1" indent="0" fontAlgn="auto">
              <a:spcBef>
                <a:spcPts val="0"/>
              </a:spcBef>
              <a:spcAft>
                <a:spcPts val="0"/>
              </a:spcAft>
              <a:buFont typeface="Arial" panose="020B0604020202020204" pitchFamily="34" charset="0"/>
              <a:buNone/>
              <a:defRPr/>
            </a:pPr>
            <a:endParaRPr lang="en-US" sz="1400" dirty="0">
              <a:cs typeface="+mn-cs"/>
            </a:endParaRPr>
          </a:p>
          <a:p>
            <a:pPr lvl="1" indent="-6350" fontAlgn="auto">
              <a:spcBef>
                <a:spcPts val="0"/>
              </a:spcBef>
              <a:spcAft>
                <a:spcPts val="0"/>
              </a:spcAft>
              <a:buFont typeface="Wingdings" panose="05000000000000000000" pitchFamily="2" charset="2"/>
              <a:buChar char="§"/>
              <a:defRPr/>
            </a:pPr>
            <a:r>
              <a:rPr lang="en-US" sz="1400" dirty="0">
                <a:cs typeface="+mn-cs"/>
              </a:rPr>
              <a:t> Enabling </a:t>
            </a:r>
            <a:r>
              <a:rPr lang="en-US" sz="1400" b="1" dirty="0">
                <a:cs typeface="+mn-cs"/>
              </a:rPr>
              <a:t>mobile and flexible learning</a:t>
            </a:r>
            <a:r>
              <a:rPr lang="en-US" sz="1400" dirty="0">
                <a:cs typeface="+mn-cs"/>
              </a:rPr>
              <a:t>, with no boundaries of space and time</a:t>
            </a:r>
          </a:p>
          <a:p>
            <a:pPr marL="576263" lvl="1" indent="0" fontAlgn="auto">
              <a:spcBef>
                <a:spcPts val="0"/>
              </a:spcBef>
              <a:spcAft>
                <a:spcPts val="0"/>
              </a:spcAft>
              <a:buFont typeface="Arial" panose="020B0604020202020204" pitchFamily="34" charset="0"/>
              <a:buNone/>
              <a:defRPr/>
            </a:pPr>
            <a:r>
              <a:rPr lang="en-US" sz="1400" dirty="0">
                <a:cs typeface="+mn-cs"/>
              </a:rPr>
              <a:t>   </a:t>
            </a:r>
          </a:p>
          <a:p>
            <a:pPr marL="763588" lvl="1" indent="-187325" fontAlgn="auto">
              <a:spcBef>
                <a:spcPts val="0"/>
              </a:spcBef>
              <a:spcAft>
                <a:spcPts val="0"/>
              </a:spcAft>
              <a:buFont typeface="Wingdings" panose="05000000000000000000" pitchFamily="2" charset="2"/>
              <a:buChar char="§"/>
              <a:tabLst>
                <a:tab pos="452438" algn="l"/>
              </a:tabLst>
              <a:defRPr/>
            </a:pPr>
            <a:r>
              <a:rPr lang="en-US" sz="1400" dirty="0">
                <a:cs typeface="+mn-cs"/>
              </a:rPr>
              <a:t>Produced in the form of </a:t>
            </a:r>
            <a:r>
              <a:rPr lang="en-US" sz="1400" b="1" dirty="0">
                <a:cs typeface="+mn-cs"/>
              </a:rPr>
              <a:t>clothing accessories </a:t>
            </a:r>
            <a:r>
              <a:rPr lang="en-US" sz="1400" dirty="0">
                <a:cs typeface="+mn-cs"/>
              </a:rPr>
              <a:t>(Jewelry, sunglasses and backpacks), increases students' involvement and motivation to learn, develops innovative learning skills, learning outside the classroom and personalizes learning.</a:t>
            </a:r>
          </a:p>
          <a:p>
            <a:pPr marL="763588" lvl="1" indent="-187325" fontAlgn="auto">
              <a:spcBef>
                <a:spcPts val="0"/>
              </a:spcBef>
              <a:spcAft>
                <a:spcPts val="0"/>
              </a:spcAft>
              <a:buFont typeface="Wingdings" panose="05000000000000000000" pitchFamily="2" charset="2"/>
              <a:buChar char="§"/>
              <a:tabLst>
                <a:tab pos="452438" algn="l"/>
              </a:tabLst>
              <a:defRPr/>
            </a:pPr>
            <a:endParaRPr lang="en-US" sz="1400" dirty="0">
              <a:cs typeface="+mn-cs"/>
            </a:endParaRPr>
          </a:p>
          <a:p>
            <a:pPr lvl="0" fontAlgn="auto">
              <a:spcAft>
                <a:spcPts val="0"/>
              </a:spcAft>
              <a:buFont typeface="Wingdings" panose="05000000000000000000" pitchFamily="2" charset="2"/>
              <a:buChar char="q"/>
              <a:defRPr/>
            </a:pPr>
            <a:r>
              <a:rPr lang="en-US" sz="1800" b="1" dirty="0">
                <a:solidFill>
                  <a:srgbClr val="000000"/>
                </a:solidFill>
                <a:cs typeface="+mn-cs"/>
              </a:rPr>
              <a:t>The Internet of Things (IOT) - </a:t>
            </a:r>
          </a:p>
          <a:p>
            <a:pPr marL="763588" lvl="1" fontAlgn="auto">
              <a:spcAft>
                <a:spcPts val="0"/>
              </a:spcAft>
              <a:buFont typeface="Wingdings" panose="05000000000000000000" pitchFamily="2" charset="2"/>
              <a:buChar char="§"/>
              <a:defRPr/>
            </a:pPr>
            <a:r>
              <a:rPr lang="en-US" sz="1400" dirty="0">
                <a:solidFill>
                  <a:srgbClr val="000000"/>
                </a:solidFill>
                <a:cs typeface="+mn-cs"/>
              </a:rPr>
              <a:t>The next technological step in the development of smart objects. A network of physical objects ("things") that incorporate digital components, software and sensors that enable advanced communication between the objects and the ability to collect and exchange information. </a:t>
            </a:r>
          </a:p>
          <a:p>
            <a:pPr marL="534988" lvl="1" indent="0" fontAlgn="auto">
              <a:spcAft>
                <a:spcPts val="0"/>
              </a:spcAft>
              <a:buNone/>
              <a:defRPr/>
            </a:pPr>
            <a:endParaRPr lang="en-US" sz="1400" dirty="0">
              <a:solidFill>
                <a:srgbClr val="000000"/>
              </a:solidFill>
              <a:cs typeface="+mn-cs"/>
            </a:endParaRPr>
          </a:p>
          <a:p>
            <a:pPr marL="763588" lvl="1" fontAlgn="auto">
              <a:spcAft>
                <a:spcPts val="0"/>
              </a:spcAft>
              <a:buFont typeface="Wingdings" panose="05000000000000000000" pitchFamily="2" charset="2"/>
              <a:buChar char="§"/>
              <a:defRPr/>
            </a:pPr>
            <a:r>
              <a:rPr lang="en-US" sz="1400" dirty="0">
                <a:solidFill>
                  <a:srgbClr val="000000"/>
                </a:solidFill>
                <a:cs typeface="+mn-cs"/>
              </a:rPr>
              <a:t>Expected to expand significantly in the coming years in post-secondary institutions. Aims to enable students to receive information from existing objects in the learning environment (e.g., school laboratory, botanical garden). Great potential for making learning systems accessible</a:t>
            </a:r>
            <a:r>
              <a:rPr lang="en-US" sz="1200" dirty="0">
                <a:solidFill>
                  <a:srgbClr val="000000"/>
                </a:solidFill>
                <a:cs typeface="+mn-cs"/>
              </a:rPr>
              <a:t>. </a:t>
            </a:r>
          </a:p>
          <a:p>
            <a:pPr marL="576263" lvl="1" indent="0" fontAlgn="auto">
              <a:spcBef>
                <a:spcPts val="0"/>
              </a:spcBef>
              <a:spcAft>
                <a:spcPts val="0"/>
              </a:spcAft>
              <a:buNone/>
              <a:tabLst>
                <a:tab pos="452438" algn="l"/>
              </a:tabLst>
              <a:defRPr/>
            </a:pPr>
            <a:r>
              <a:rPr lang="en-US" sz="1400" dirty="0">
                <a:cs typeface="+mn-cs"/>
              </a:rPr>
              <a:t> </a:t>
            </a:r>
          </a:p>
        </p:txBody>
      </p:sp>
      <p:sp>
        <p:nvSpPr>
          <p:cNvPr id="65540" name="AutoShape 2" descr="×ª××¦××ª ×ª××× × ×¢×××¨ âªwearable technologiesâ¬â">
            <a:extLst>
              <a:ext uri="{FF2B5EF4-FFF2-40B4-BE49-F238E27FC236}">
                <a16:creationId xmlns:a16="http://schemas.microsoft.com/office/drawing/2014/main" id="{C52752BE-9266-DD49-B9A1-51F6DC22F419}"/>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77"/>
                <a:cs typeface="Arial" panose="020B0604020202020204" pitchFamily="34" charset="0"/>
              </a:defRPr>
            </a:lvl1pPr>
            <a:lvl2pPr marL="742950" indent="-285750" algn="r" rtl="1">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77"/>
                <a:cs typeface="Arial" panose="020B0604020202020204" pitchFamily="34" charset="0"/>
              </a:defRPr>
            </a:lvl2pPr>
            <a:lvl3pPr marL="1143000" indent="-228600" algn="r" rtl="1">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77"/>
                <a:cs typeface="Arial" panose="020B0604020202020204" pitchFamily="34" charset="0"/>
              </a:defRPr>
            </a:lvl3pPr>
            <a:lvl4pPr marL="1600200" indent="-228600" algn="r" rtl="1">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4pPr>
            <a:lvl5pPr marL="2057400" indent="-228600" algn="r" rtl="1">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5pPr>
            <a:lvl6pPr marL="2514600" indent="-228600" algn="r" defTabSz="457200" rtl="1"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6pPr>
            <a:lvl7pPr marL="2971800" indent="-228600" algn="r" defTabSz="457200" rtl="1"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7pPr>
            <a:lvl8pPr marL="3429000" indent="-228600" algn="r" defTabSz="457200" rtl="1"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8pPr>
            <a:lvl9pPr marL="3886200" indent="-228600" algn="r" defTabSz="457200" rtl="1"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cs typeface="Arial" panose="020B0604020202020204" pitchFamily="34" charset="0"/>
              </a:defRPr>
            </a:lvl9pPr>
          </a:lstStyle>
          <a:p>
            <a:pPr algn="l" rtl="0" eaLnBrk="1" hangingPunct="1">
              <a:lnSpc>
                <a:spcPct val="100000"/>
              </a:lnSpc>
              <a:spcBef>
                <a:spcPct val="0"/>
              </a:spcBef>
              <a:buClrTx/>
              <a:buFontTx/>
              <a:buNone/>
            </a:pPr>
            <a:endParaRPr lang="he-IL" altLang="he-IL" sz="1800">
              <a:latin typeface="Arial" panose="020B0604020202020204" pitchFamily="34" charset="0"/>
            </a:endParaRPr>
          </a:p>
        </p:txBody>
      </p:sp>
    </p:spTree>
    <p:extLst>
      <p:ext uri="{BB962C8B-B14F-4D97-AF65-F5344CB8AC3E}">
        <p14:creationId xmlns:p14="http://schemas.microsoft.com/office/powerpoint/2010/main" val="36221207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1047476-1E49-7E4C-A44B-91C7197EF62F}"/>
              </a:ext>
            </a:extLst>
          </p:cNvPr>
          <p:cNvSpPr>
            <a:spLocks noGrp="1"/>
          </p:cNvSpPr>
          <p:nvPr>
            <p:ph type="title"/>
          </p:nvPr>
        </p:nvSpPr>
        <p:spPr>
          <a:xfrm>
            <a:off x="457200" y="335382"/>
            <a:ext cx="8229600" cy="682625"/>
          </a:xfrm>
        </p:spPr>
        <p:txBody>
          <a:bodyPr rtlCol="0"/>
          <a:lstStyle/>
          <a:p>
            <a:pPr algn="l" fontAlgn="auto">
              <a:spcAft>
                <a:spcPts val="0"/>
              </a:spcAft>
              <a:defRPr/>
            </a:pPr>
            <a:r>
              <a:rPr lang="en-US" sz="4000" dirty="0">
                <a:solidFill>
                  <a:srgbClr val="7030A0"/>
                </a:solidFill>
                <a:cs typeface="+mj-cs"/>
              </a:rPr>
              <a:t>Ed-ICT- network partners </a:t>
            </a:r>
            <a:endParaRPr lang="he-IL" sz="4000" dirty="0">
              <a:solidFill>
                <a:srgbClr val="7030A0"/>
              </a:solidFill>
              <a:cs typeface="+mj-cs"/>
            </a:endParaRPr>
          </a:p>
        </p:txBody>
      </p:sp>
      <p:sp>
        <p:nvSpPr>
          <p:cNvPr id="12291" name="מציין מיקום תוכן 2">
            <a:extLst>
              <a:ext uri="{FF2B5EF4-FFF2-40B4-BE49-F238E27FC236}">
                <a16:creationId xmlns:a16="http://schemas.microsoft.com/office/drawing/2014/main" id="{577A02A4-41EB-3745-AE42-634756C6EB71}"/>
              </a:ext>
            </a:extLst>
          </p:cNvPr>
          <p:cNvSpPr>
            <a:spLocks noGrp="1"/>
          </p:cNvSpPr>
          <p:nvPr>
            <p:ph idx="1"/>
          </p:nvPr>
        </p:nvSpPr>
        <p:spPr>
          <a:xfrm>
            <a:off x="993262" y="1615864"/>
            <a:ext cx="8150738" cy="5243725"/>
          </a:xfrm>
        </p:spPr>
        <p:txBody>
          <a:bodyPr rtlCol="0"/>
          <a:lstStyle/>
          <a:p>
            <a:pPr marL="0" indent="0" fontAlgn="auto">
              <a:spcBef>
                <a:spcPct val="0"/>
              </a:spcBef>
              <a:spcAft>
                <a:spcPts val="0"/>
              </a:spcAft>
              <a:buNone/>
              <a:tabLst>
                <a:tab pos="1997075" algn="l"/>
              </a:tabLst>
              <a:defRPr/>
            </a:pPr>
            <a:r>
              <a:rPr lang="en-US" altLang="he-IL" sz="3200" b="1" dirty="0">
                <a:cs typeface="+mn-cs"/>
              </a:rPr>
              <a:t> </a:t>
            </a:r>
            <a:r>
              <a:rPr lang="en-US" altLang="he-IL" sz="3200" dirty="0">
                <a:cs typeface="+mn-cs"/>
              </a:rPr>
              <a:t>USA</a:t>
            </a:r>
            <a:r>
              <a:rPr lang="en-GB" altLang="he-IL" sz="3200" dirty="0">
                <a:cs typeface="+mn-cs"/>
              </a:rPr>
              <a:t> : 	</a:t>
            </a:r>
            <a:r>
              <a:rPr lang="en-US" sz="2000" b="1" dirty="0">
                <a:solidFill>
                  <a:srgbClr val="002060"/>
                </a:solidFill>
              </a:rPr>
              <a:t>Sheryl Burgstahler</a:t>
            </a:r>
            <a:r>
              <a:rPr lang="en-US" sz="2000" dirty="0">
                <a:solidFill>
                  <a:srgbClr val="002060"/>
                </a:solidFill>
              </a:rPr>
              <a:t>, </a:t>
            </a:r>
            <a:r>
              <a:rPr lang="en-US" sz="2000" dirty="0" err="1">
                <a:solidFill>
                  <a:srgbClr val="002060"/>
                </a:solidFill>
              </a:rPr>
              <a:t>Hadi</a:t>
            </a:r>
            <a:r>
              <a:rPr lang="en-US" sz="2000" dirty="0">
                <a:solidFill>
                  <a:srgbClr val="002060"/>
                </a:solidFill>
              </a:rPr>
              <a:t> </a:t>
            </a:r>
            <a:r>
              <a:rPr lang="en-US" sz="2000" dirty="0" err="1">
                <a:solidFill>
                  <a:srgbClr val="002060"/>
                </a:solidFill>
              </a:rPr>
              <a:t>Rangin</a:t>
            </a:r>
            <a:r>
              <a:rPr lang="en-US" sz="2000" dirty="0">
                <a:solidFill>
                  <a:srgbClr val="002060"/>
                </a:solidFill>
              </a:rPr>
              <a:t>, Dan Comden </a:t>
            </a:r>
            <a:br>
              <a:rPr lang="en-US" sz="2000" dirty="0">
                <a:solidFill>
                  <a:srgbClr val="002060"/>
                </a:solidFill>
              </a:rPr>
            </a:br>
            <a:r>
              <a:rPr lang="en-US" sz="2000" dirty="0">
                <a:solidFill>
                  <a:srgbClr val="002060"/>
                </a:solidFill>
              </a:rPr>
              <a:t>	</a:t>
            </a:r>
            <a:r>
              <a:rPr lang="en-US" sz="2000" dirty="0"/>
              <a:t>University of Washington, Seattle</a:t>
            </a:r>
            <a:endParaRPr lang="en-GB" altLang="he-IL" sz="2000" dirty="0">
              <a:cs typeface="+mn-cs"/>
            </a:endParaRPr>
          </a:p>
          <a:p>
            <a:pPr marL="0" indent="0" fontAlgn="auto">
              <a:spcBef>
                <a:spcPct val="0"/>
              </a:spcBef>
              <a:spcAft>
                <a:spcPts val="0"/>
              </a:spcAft>
              <a:buNone/>
              <a:tabLst>
                <a:tab pos="1997075" algn="l"/>
              </a:tabLst>
              <a:defRPr/>
            </a:pPr>
            <a:r>
              <a:rPr lang="en-US" altLang="he-IL" sz="3200" dirty="0">
                <a:cs typeface="+mn-cs"/>
              </a:rPr>
              <a:t> Canada: 	</a:t>
            </a:r>
            <a:r>
              <a:rPr lang="en-GB" sz="2000" dirty="0">
                <a:solidFill>
                  <a:srgbClr val="002060"/>
                </a:solidFill>
              </a:rPr>
              <a:t>Catherine </a:t>
            </a:r>
            <a:r>
              <a:rPr lang="en-GB" sz="2000" dirty="0" err="1">
                <a:solidFill>
                  <a:srgbClr val="002060"/>
                </a:solidFill>
              </a:rPr>
              <a:t>Fichten</a:t>
            </a:r>
            <a:r>
              <a:rPr lang="en-GB" sz="2000" dirty="0">
                <a:solidFill>
                  <a:srgbClr val="002060"/>
                </a:solidFill>
              </a:rPr>
              <a:t>, Laura King, Alice Havel </a:t>
            </a:r>
          </a:p>
          <a:p>
            <a:pPr marL="0" indent="0" fontAlgn="auto">
              <a:spcBef>
                <a:spcPct val="0"/>
              </a:spcBef>
              <a:spcAft>
                <a:spcPts val="0"/>
              </a:spcAft>
              <a:buNone/>
              <a:tabLst>
                <a:tab pos="1997075" algn="l"/>
              </a:tabLst>
              <a:defRPr/>
            </a:pPr>
            <a:r>
              <a:rPr lang="en-GB" sz="2000" dirty="0">
                <a:solidFill>
                  <a:srgbClr val="002060"/>
                </a:solidFill>
              </a:rPr>
              <a:t>	</a:t>
            </a:r>
            <a:r>
              <a:rPr lang="en-GB" sz="2000" dirty="0"/>
              <a:t>Dawson College, Montreal, Quebec</a:t>
            </a:r>
          </a:p>
          <a:p>
            <a:pPr marL="0" lvl="0" indent="0">
              <a:buNone/>
              <a:tabLst>
                <a:tab pos="1997075" algn="l"/>
              </a:tabLst>
            </a:pPr>
            <a:r>
              <a:rPr lang="en-US" altLang="he-IL" sz="3200" dirty="0">
                <a:cs typeface="+mn-cs"/>
              </a:rPr>
              <a:t> Israel: 	</a:t>
            </a:r>
            <a:r>
              <a:rPr lang="en-US" altLang="he-IL" sz="2000" dirty="0" err="1">
                <a:solidFill>
                  <a:srgbClr val="002060"/>
                </a:solidFill>
              </a:rPr>
              <a:t>Tali</a:t>
            </a:r>
            <a:r>
              <a:rPr lang="en-US" altLang="he-IL" sz="2000" dirty="0">
                <a:solidFill>
                  <a:srgbClr val="002060"/>
                </a:solidFill>
              </a:rPr>
              <a:t> Heiman, </a:t>
            </a:r>
            <a:r>
              <a:rPr lang="en-US" altLang="he-IL" sz="2000" b="1" dirty="0">
                <a:solidFill>
                  <a:srgbClr val="002060"/>
                </a:solidFill>
              </a:rPr>
              <a:t>Dorit Olenik-Shemesh</a:t>
            </a:r>
            <a:r>
              <a:rPr lang="en-US" altLang="he-IL" sz="2000" dirty="0">
                <a:solidFill>
                  <a:srgbClr val="002060"/>
                </a:solidFill>
              </a:rPr>
              <a:t>, </a:t>
            </a:r>
            <a:r>
              <a:rPr lang="en-US" altLang="he-IL" sz="2000" b="1" dirty="0">
                <a:solidFill>
                  <a:srgbClr val="002060"/>
                </a:solidFill>
              </a:rPr>
              <a:t>Dana </a:t>
            </a:r>
          </a:p>
          <a:p>
            <a:pPr marL="0" lvl="0" indent="0">
              <a:buNone/>
              <a:tabLst>
                <a:tab pos="1997075" algn="l"/>
              </a:tabLst>
            </a:pPr>
            <a:r>
              <a:rPr lang="en-US" altLang="he-IL" sz="2000" b="1" dirty="0">
                <a:solidFill>
                  <a:srgbClr val="002060"/>
                </a:solidFill>
              </a:rPr>
              <a:t>	</a:t>
            </a:r>
            <a:r>
              <a:rPr lang="en-US" altLang="he-IL" sz="2000" b="1" dirty="0" err="1">
                <a:solidFill>
                  <a:srgbClr val="002060"/>
                </a:solidFill>
              </a:rPr>
              <a:t>Kaspi-Tsahor</a:t>
            </a:r>
            <a:r>
              <a:rPr lang="en-US" altLang="he-IL" sz="2000" b="1" dirty="0">
                <a:solidFill>
                  <a:srgbClr val="002060"/>
                </a:solidFill>
              </a:rPr>
              <a:t> </a:t>
            </a:r>
          </a:p>
          <a:p>
            <a:pPr marL="0" lvl="0" indent="0">
              <a:buNone/>
              <a:tabLst>
                <a:tab pos="1997075" algn="l"/>
              </a:tabLst>
            </a:pPr>
            <a:r>
              <a:rPr lang="en-US" altLang="he-IL" sz="2000" dirty="0">
                <a:solidFill>
                  <a:srgbClr val="002060"/>
                </a:solidFill>
              </a:rPr>
              <a:t>	</a:t>
            </a:r>
            <a:r>
              <a:rPr lang="en-US" altLang="he-IL" sz="2000" dirty="0"/>
              <a:t>The Open University of Israel</a:t>
            </a:r>
            <a:endParaRPr lang="en-GB" sz="2000" dirty="0">
              <a:solidFill>
                <a:srgbClr val="000000"/>
              </a:solidFill>
            </a:endParaRPr>
          </a:p>
          <a:p>
            <a:pPr marL="0" indent="0" fontAlgn="auto">
              <a:spcBef>
                <a:spcPct val="0"/>
              </a:spcBef>
              <a:spcAft>
                <a:spcPts val="0"/>
              </a:spcAft>
              <a:buNone/>
              <a:tabLst>
                <a:tab pos="1997075" algn="l"/>
              </a:tabLst>
              <a:defRPr/>
            </a:pPr>
            <a:r>
              <a:rPr lang="en-US" altLang="he-IL" dirty="0">
                <a:cs typeface="+mn-cs"/>
              </a:rPr>
              <a:t> Germany: </a:t>
            </a:r>
            <a:r>
              <a:rPr lang="en-US" altLang="he-IL" sz="2000" dirty="0">
                <a:solidFill>
                  <a:srgbClr val="002060"/>
                </a:solidFill>
              </a:rPr>
              <a:t>Björn Fisseler, Christian Buehler, Markus </a:t>
            </a:r>
            <a:r>
              <a:rPr lang="en-US" altLang="he-IL" sz="2000" dirty="0" err="1">
                <a:solidFill>
                  <a:srgbClr val="002060"/>
                </a:solidFill>
              </a:rPr>
              <a:t>Deimann</a:t>
            </a:r>
            <a:r>
              <a:rPr lang="en-US" altLang="he-IL" sz="2000" dirty="0">
                <a:solidFill>
                  <a:srgbClr val="002060"/>
                </a:solidFill>
              </a:rPr>
              <a:t> </a:t>
            </a:r>
            <a:endParaRPr lang="en-US" altLang="he-IL" sz="2000" dirty="0"/>
          </a:p>
          <a:p>
            <a:pPr marL="0" indent="0" fontAlgn="auto">
              <a:spcBef>
                <a:spcPct val="0"/>
              </a:spcBef>
              <a:spcAft>
                <a:spcPts val="0"/>
              </a:spcAft>
              <a:buNone/>
              <a:tabLst>
                <a:tab pos="1997075" algn="l"/>
              </a:tabLst>
              <a:defRPr/>
            </a:pPr>
            <a:r>
              <a:rPr lang="en-US" altLang="he-IL" sz="2000" dirty="0"/>
              <a:t>	</a:t>
            </a:r>
            <a:r>
              <a:rPr lang="en-US" altLang="he-IL" sz="2000" dirty="0" err="1"/>
              <a:t>FernUniversität</a:t>
            </a:r>
            <a:r>
              <a:rPr lang="en-US" altLang="he-IL" sz="2000" dirty="0"/>
              <a:t>, Hagen</a:t>
            </a:r>
          </a:p>
          <a:p>
            <a:pPr marL="0" indent="0" fontAlgn="auto">
              <a:spcBef>
                <a:spcPct val="0"/>
              </a:spcBef>
              <a:spcAft>
                <a:spcPts val="0"/>
              </a:spcAft>
              <a:buNone/>
              <a:tabLst>
                <a:tab pos="1997075" algn="l"/>
              </a:tabLst>
              <a:defRPr/>
            </a:pPr>
            <a:r>
              <a:rPr lang="en-US" altLang="he-IL" sz="3200" dirty="0">
                <a:cs typeface="+mn-cs"/>
              </a:rPr>
              <a:t> UK: 	</a:t>
            </a:r>
            <a:r>
              <a:rPr lang="en-GB" sz="2000" dirty="0">
                <a:solidFill>
                  <a:srgbClr val="002060"/>
                </a:solidFill>
              </a:rPr>
              <a:t>Jane Seale, </a:t>
            </a:r>
            <a:r>
              <a:rPr lang="en-GB" sz="2000" dirty="0" err="1">
                <a:solidFill>
                  <a:srgbClr val="002060"/>
                </a:solidFill>
              </a:rPr>
              <a:t>Chetz</a:t>
            </a:r>
            <a:r>
              <a:rPr lang="en-GB" sz="2000" dirty="0">
                <a:solidFill>
                  <a:srgbClr val="002060"/>
                </a:solidFill>
              </a:rPr>
              <a:t> Colwell, Tim Coughlan </a:t>
            </a:r>
            <a:endParaRPr lang="en-GB" sz="2000" dirty="0"/>
          </a:p>
          <a:p>
            <a:pPr marL="0" indent="0" fontAlgn="auto">
              <a:spcBef>
                <a:spcPct val="0"/>
              </a:spcBef>
              <a:spcAft>
                <a:spcPts val="0"/>
              </a:spcAft>
              <a:buNone/>
              <a:tabLst>
                <a:tab pos="1997075" algn="l"/>
              </a:tabLst>
              <a:defRPr/>
            </a:pPr>
            <a:r>
              <a:rPr lang="en-GB" sz="2000" dirty="0"/>
              <a:t>	The Open University, United Kingdom</a:t>
            </a:r>
            <a:endParaRPr lang="en-US" altLang="he-IL" sz="2000" dirty="0">
              <a:cs typeface="+mn-cs"/>
            </a:endParaRPr>
          </a:p>
          <a:p>
            <a:pPr algn="l" rtl="0" eaLnBrk="1" fontAlgn="auto" hangingPunct="1">
              <a:spcAft>
                <a:spcPts val="0"/>
              </a:spcAft>
              <a:buFont typeface="Wingdings" panose="05000000000000000000" pitchFamily="2" charset="2"/>
              <a:buChar char="q"/>
              <a:defRPr/>
            </a:pPr>
            <a:endParaRPr lang="he-IL" altLang="he-IL" sz="3600" dirty="0">
              <a:cs typeface="+mn-cs"/>
            </a:endParaRPr>
          </a:p>
        </p:txBody>
      </p:sp>
      <p:pic>
        <p:nvPicPr>
          <p:cNvPr id="23556" name="globe" descr="globe">
            <a:extLst>
              <a:ext uri="{FF2B5EF4-FFF2-40B4-BE49-F238E27FC236}">
                <a16:creationId xmlns:a16="http://schemas.microsoft.com/office/drawing/2014/main" id="{1092C938-20A4-0741-BA93-E5F10E5F03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49967" y="15639"/>
            <a:ext cx="1636833" cy="162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תמונה 3" descr="US flag">
            <a:extLst>
              <a:ext uri="{FF2B5EF4-FFF2-40B4-BE49-F238E27FC236}">
                <a16:creationId xmlns:a16="http://schemas.microsoft.com/office/drawing/2014/main" id="{A9C53DB4-53BA-E848-99C8-359450205DD1}"/>
              </a:ext>
            </a:extLst>
          </p:cNvPr>
          <p:cNvPicPr>
            <a:picLocks noChangeAspect="1"/>
          </p:cNvPicPr>
          <p:nvPr/>
        </p:nvPicPr>
        <p:blipFill>
          <a:blip r:embed="rId4"/>
          <a:stretch>
            <a:fillRect/>
          </a:stretch>
        </p:blipFill>
        <p:spPr>
          <a:xfrm>
            <a:off x="253521" y="1582342"/>
            <a:ext cx="768272" cy="4935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תמונה 4" descr="Canadian flag">
            <a:extLst>
              <a:ext uri="{FF2B5EF4-FFF2-40B4-BE49-F238E27FC236}">
                <a16:creationId xmlns:a16="http://schemas.microsoft.com/office/drawing/2014/main" id="{60206A8A-E4D3-6A47-B633-5108002D91DC}"/>
              </a:ext>
            </a:extLst>
          </p:cNvPr>
          <p:cNvPicPr>
            <a:picLocks noChangeAspect="1"/>
          </p:cNvPicPr>
          <p:nvPr/>
        </p:nvPicPr>
        <p:blipFill>
          <a:blip r:embed="rId5"/>
          <a:stretch>
            <a:fillRect/>
          </a:stretch>
        </p:blipFill>
        <p:spPr>
          <a:xfrm>
            <a:off x="276502" y="2463763"/>
            <a:ext cx="768272" cy="4586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תמונה 6" descr="UK flag">
            <a:extLst>
              <a:ext uri="{FF2B5EF4-FFF2-40B4-BE49-F238E27FC236}">
                <a16:creationId xmlns:a16="http://schemas.microsoft.com/office/drawing/2014/main" id="{FA801CF5-E5AC-FE40-8DB1-0C693DD66772}"/>
              </a:ext>
            </a:extLst>
          </p:cNvPr>
          <p:cNvPicPr>
            <a:picLocks noChangeAspect="1"/>
          </p:cNvPicPr>
          <p:nvPr/>
        </p:nvPicPr>
        <p:blipFill>
          <a:blip r:embed="rId6"/>
          <a:stretch>
            <a:fillRect/>
          </a:stretch>
        </p:blipFill>
        <p:spPr>
          <a:xfrm>
            <a:off x="276502" y="5526357"/>
            <a:ext cx="722310" cy="4153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תמונה 9" descr="Israeli flag">
            <a:extLst>
              <a:ext uri="{FF2B5EF4-FFF2-40B4-BE49-F238E27FC236}">
                <a16:creationId xmlns:a16="http://schemas.microsoft.com/office/drawing/2014/main" id="{38089BBD-23C7-B444-BF7B-B391C76AD73E}"/>
              </a:ext>
            </a:extLst>
          </p:cNvPr>
          <p:cNvPicPr>
            <a:picLocks noChangeAspect="1"/>
          </p:cNvPicPr>
          <p:nvPr/>
        </p:nvPicPr>
        <p:blipFill>
          <a:blip r:embed="rId7"/>
          <a:stretch>
            <a:fillRect/>
          </a:stretch>
        </p:blipFill>
        <p:spPr>
          <a:xfrm>
            <a:off x="267504" y="3320777"/>
            <a:ext cx="699622" cy="4743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תמונה 11" descr="German flag">
            <a:extLst>
              <a:ext uri="{FF2B5EF4-FFF2-40B4-BE49-F238E27FC236}">
                <a16:creationId xmlns:a16="http://schemas.microsoft.com/office/drawing/2014/main" id="{B474DEFA-8026-794F-8B95-7D60A8833E9F}"/>
              </a:ext>
            </a:extLst>
          </p:cNvPr>
          <p:cNvPicPr>
            <a:picLocks noChangeAspect="1"/>
          </p:cNvPicPr>
          <p:nvPr/>
        </p:nvPicPr>
        <p:blipFill>
          <a:blip r:embed="rId8"/>
          <a:stretch>
            <a:fillRect/>
          </a:stretch>
        </p:blipFill>
        <p:spPr>
          <a:xfrm>
            <a:off x="281487" y="4614153"/>
            <a:ext cx="671656" cy="4258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729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0B5CE4-CE0B-F54D-9DCB-BB1A5B91B532}"/>
              </a:ext>
            </a:extLst>
          </p:cNvPr>
          <p:cNvSpPr>
            <a:spLocks noGrp="1"/>
          </p:cNvSpPr>
          <p:nvPr>
            <p:ph type="title"/>
          </p:nvPr>
        </p:nvSpPr>
        <p:spPr>
          <a:xfrm>
            <a:off x="685800" y="44450"/>
            <a:ext cx="7772400" cy="936625"/>
          </a:xfrm>
        </p:spPr>
        <p:txBody>
          <a:bodyPr rtlCol="0"/>
          <a:lstStyle/>
          <a:p>
            <a:pPr algn="l" fontAlgn="auto">
              <a:spcAft>
                <a:spcPts val="0"/>
              </a:spcAft>
              <a:defRPr/>
            </a:pPr>
            <a:r>
              <a:rPr lang="en-US" sz="3600" dirty="0">
                <a:solidFill>
                  <a:srgbClr val="7030A0"/>
                </a:solidFill>
              </a:rPr>
              <a:t>What next ? </a:t>
            </a:r>
            <a:r>
              <a:rPr lang="en-US" sz="2400" dirty="0">
                <a:solidFill>
                  <a:srgbClr val="7030A0"/>
                </a:solidFill>
              </a:rPr>
              <a:t>Future directions and new trends</a:t>
            </a:r>
            <a:endParaRPr lang="he-IL" sz="2400" dirty="0">
              <a:solidFill>
                <a:srgbClr val="7030A0"/>
              </a:solidFill>
            </a:endParaRPr>
          </a:p>
        </p:txBody>
      </p:sp>
      <p:sp>
        <p:nvSpPr>
          <p:cNvPr id="3" name="מציין מיקום תוכן 2">
            <a:extLst>
              <a:ext uri="{FF2B5EF4-FFF2-40B4-BE49-F238E27FC236}">
                <a16:creationId xmlns:a16="http://schemas.microsoft.com/office/drawing/2014/main" id="{6898CE17-5743-7343-9711-E3DC7D88DF43}"/>
              </a:ext>
            </a:extLst>
          </p:cNvPr>
          <p:cNvSpPr>
            <a:spLocks noGrp="1"/>
          </p:cNvSpPr>
          <p:nvPr>
            <p:ph idx="1"/>
          </p:nvPr>
        </p:nvSpPr>
        <p:spPr>
          <a:xfrm>
            <a:off x="398463" y="828137"/>
            <a:ext cx="8229600" cy="5690140"/>
          </a:xfrm>
        </p:spPr>
        <p:txBody>
          <a:bodyPr rtlCol="0"/>
          <a:lstStyle/>
          <a:p>
            <a:pPr algn="l" rtl="0" eaLnBrk="1" fontAlgn="auto" hangingPunct="1">
              <a:spcAft>
                <a:spcPts val="0"/>
              </a:spcAft>
              <a:buClrTx/>
              <a:buFont typeface="Wingdings" panose="05000000000000000000" pitchFamily="2" charset="2"/>
              <a:buChar char="q"/>
              <a:defRPr/>
            </a:pPr>
            <a:endParaRPr lang="en-US" sz="1600" b="1" dirty="0">
              <a:cs typeface="+mn-cs"/>
            </a:endParaRPr>
          </a:p>
          <a:p>
            <a:pPr algn="l" rtl="0" eaLnBrk="1" fontAlgn="auto" hangingPunct="1">
              <a:spcAft>
                <a:spcPts val="0"/>
              </a:spcAft>
              <a:buClrTx/>
              <a:buFont typeface="Wingdings" panose="05000000000000000000" pitchFamily="2" charset="2"/>
              <a:buChar char="q"/>
              <a:defRPr/>
            </a:pPr>
            <a:endParaRPr lang="en-US" sz="1600" b="1" dirty="0">
              <a:cs typeface="+mn-cs"/>
            </a:endParaRPr>
          </a:p>
          <a:p>
            <a:pPr fontAlgn="auto">
              <a:spcAft>
                <a:spcPts val="0"/>
              </a:spcAft>
              <a:buFont typeface="Wingdings" panose="05000000000000000000" pitchFamily="2" charset="2"/>
              <a:buChar char="q"/>
              <a:defRPr/>
            </a:pPr>
            <a:r>
              <a:rPr lang="en-US" sz="1800" b="1" dirty="0">
                <a:cs typeface="+mn-cs"/>
              </a:rPr>
              <a:t>Cloud Computing</a:t>
            </a:r>
            <a:r>
              <a:rPr lang="en-US" sz="1600" b="1" dirty="0">
                <a:cs typeface="+mn-cs"/>
              </a:rPr>
              <a:t>:</a:t>
            </a:r>
          </a:p>
          <a:p>
            <a:pPr lvl="1" fontAlgn="auto">
              <a:spcAft>
                <a:spcPts val="0"/>
              </a:spcAft>
              <a:buFont typeface="Wingdings" panose="05000000000000000000" pitchFamily="2" charset="2"/>
              <a:buChar char="§"/>
              <a:defRPr/>
            </a:pPr>
            <a:r>
              <a:rPr lang="en-US" sz="1600" dirty="0">
                <a:cs typeface="+mn-cs"/>
              </a:rPr>
              <a:t>Enables students to access a variety of online resources, services and tools that do not consume processing and memory resources from their devices. </a:t>
            </a:r>
          </a:p>
          <a:p>
            <a:pPr marL="457200" lvl="1" indent="0" fontAlgn="auto">
              <a:spcAft>
                <a:spcPts val="0"/>
              </a:spcAft>
              <a:buNone/>
              <a:defRPr/>
            </a:pPr>
            <a:r>
              <a:rPr lang="en-US" sz="1600" dirty="0">
                <a:cs typeface="+mn-cs"/>
              </a:rPr>
              <a:t> </a:t>
            </a:r>
          </a:p>
          <a:p>
            <a:pPr lvl="1" fontAlgn="auto">
              <a:spcAft>
                <a:spcPts val="0"/>
              </a:spcAft>
              <a:buFont typeface="Wingdings" panose="05000000000000000000" pitchFamily="2" charset="2"/>
              <a:buChar char="§"/>
              <a:defRPr/>
            </a:pPr>
            <a:r>
              <a:rPr lang="en-US" sz="1600" dirty="0">
                <a:cs typeface="+mn-cs"/>
              </a:rPr>
              <a:t>High flexibility and savings in computing costs. </a:t>
            </a:r>
          </a:p>
          <a:p>
            <a:pPr marL="457200" lvl="1" indent="0" fontAlgn="auto">
              <a:spcAft>
                <a:spcPts val="0"/>
              </a:spcAft>
              <a:buNone/>
              <a:defRPr/>
            </a:pPr>
            <a:endParaRPr lang="en-US" sz="1600" dirty="0">
              <a:cs typeface="+mn-cs"/>
            </a:endParaRPr>
          </a:p>
          <a:p>
            <a:pPr lvl="1" fontAlgn="auto">
              <a:spcAft>
                <a:spcPts val="0"/>
              </a:spcAft>
              <a:buFont typeface="Wingdings" panose="05000000000000000000" pitchFamily="2" charset="2"/>
              <a:buChar char="§"/>
              <a:defRPr/>
            </a:pPr>
            <a:r>
              <a:rPr lang="en-US" sz="1600" dirty="0">
                <a:cs typeface="+mn-cs"/>
              </a:rPr>
              <a:t>Benefits in the implementation of distance learning programs.</a:t>
            </a:r>
          </a:p>
          <a:p>
            <a:pPr algn="l" rtl="0" eaLnBrk="1" fontAlgn="auto" hangingPunct="1">
              <a:spcAft>
                <a:spcPts val="0"/>
              </a:spcAft>
              <a:buClrTx/>
              <a:buFont typeface="Wingdings" panose="05000000000000000000" pitchFamily="2" charset="2"/>
              <a:buChar char="q"/>
              <a:defRPr/>
            </a:pPr>
            <a:endParaRPr lang="en-US" sz="1600" b="1" dirty="0">
              <a:cs typeface="+mn-cs"/>
            </a:endParaRPr>
          </a:p>
          <a:p>
            <a:pPr algn="l" rtl="0" eaLnBrk="1" fontAlgn="auto" hangingPunct="1">
              <a:spcAft>
                <a:spcPts val="0"/>
              </a:spcAft>
              <a:buClrTx/>
              <a:buFont typeface="Wingdings" panose="05000000000000000000" pitchFamily="2" charset="2"/>
              <a:buChar char="q"/>
              <a:defRPr/>
            </a:pPr>
            <a:endParaRPr lang="en-US" sz="1600" b="1" dirty="0">
              <a:cs typeface="+mn-cs"/>
            </a:endParaRPr>
          </a:p>
          <a:p>
            <a:pPr algn="l" rtl="0" eaLnBrk="1" fontAlgn="auto" hangingPunct="1">
              <a:spcAft>
                <a:spcPts val="0"/>
              </a:spcAft>
              <a:buClrTx/>
              <a:buFont typeface="Wingdings" panose="05000000000000000000" pitchFamily="2" charset="2"/>
              <a:buChar char="q"/>
              <a:defRPr/>
            </a:pPr>
            <a:r>
              <a:rPr lang="en-US" sz="1800" b="1" dirty="0">
                <a:cs typeface="+mn-cs"/>
              </a:rPr>
              <a:t> Artificial Intelligence </a:t>
            </a:r>
            <a:r>
              <a:rPr lang="en-US" sz="1600" b="1" dirty="0">
                <a:cs typeface="+mn-cs"/>
              </a:rPr>
              <a:t>(AI) – </a:t>
            </a:r>
          </a:p>
          <a:p>
            <a:pPr marL="919163" lvl="1" indent="-342900" fontAlgn="auto">
              <a:spcBef>
                <a:spcPts val="0"/>
              </a:spcBef>
              <a:spcAft>
                <a:spcPts val="0"/>
              </a:spcAft>
              <a:buFont typeface="Wingdings" panose="05000000000000000000" pitchFamily="2" charset="2"/>
              <a:buChar char="§"/>
              <a:defRPr/>
            </a:pPr>
            <a:r>
              <a:rPr lang="en-US" sz="1600" dirty="0">
                <a:cs typeface="+mn-cs"/>
              </a:rPr>
              <a:t>Educational artificial intelligence may have enormous promising implications for students with disabilities, towards full inclusion and effective study processes.</a:t>
            </a:r>
          </a:p>
          <a:p>
            <a:pPr marL="919163" lvl="1" indent="-342900" fontAlgn="auto">
              <a:spcBef>
                <a:spcPts val="0"/>
              </a:spcBef>
              <a:spcAft>
                <a:spcPts val="0"/>
              </a:spcAft>
              <a:buFont typeface="Wingdings" panose="05000000000000000000" pitchFamily="2" charset="2"/>
              <a:buChar char="§"/>
              <a:defRPr/>
            </a:pPr>
            <a:endParaRPr lang="en-US" sz="1600" dirty="0">
              <a:cs typeface="+mn-cs"/>
            </a:endParaRPr>
          </a:p>
          <a:p>
            <a:pPr marL="919163" lvl="1" indent="-342900" fontAlgn="auto">
              <a:spcBef>
                <a:spcPts val="0"/>
              </a:spcBef>
              <a:spcAft>
                <a:spcPts val="0"/>
              </a:spcAft>
              <a:buFont typeface="Wingdings" panose="05000000000000000000" pitchFamily="2" charset="2"/>
              <a:buChar char="§"/>
              <a:defRPr/>
            </a:pPr>
            <a:r>
              <a:rPr lang="en-US" sz="1600" dirty="0">
                <a:cs typeface="+mn-cs"/>
              </a:rPr>
              <a:t>In the future, professors will be able to transform learning into an interactive experience through the use of personal AI tutors, helping students with disabilities access lectures at their own pace and with personalized electronic help (Lynch, 2018). </a:t>
            </a:r>
          </a:p>
          <a:p>
            <a:pPr marL="176213" indent="0" algn="l" rtl="0" eaLnBrk="1" fontAlgn="auto" hangingPunct="1">
              <a:spcBef>
                <a:spcPts val="0"/>
              </a:spcBef>
              <a:spcAft>
                <a:spcPts val="0"/>
              </a:spcAft>
              <a:buFont typeface="Arial" panose="020B0604020202020204" pitchFamily="34" charset="0"/>
              <a:buNone/>
              <a:defRPr/>
            </a:pPr>
            <a:endParaRPr lang="en-US" dirty="0">
              <a:cs typeface="+mn-cs"/>
            </a:endParaRPr>
          </a:p>
          <a:p>
            <a:pPr algn="l" eaLnBrk="1" fontAlgn="auto" hangingPunct="1">
              <a:spcAft>
                <a:spcPts val="0"/>
              </a:spcAft>
              <a:defRPr/>
            </a:pPr>
            <a:endParaRPr lang="he-IL" dirty="0">
              <a:cs typeface="+mn-cs"/>
            </a:endParaRPr>
          </a:p>
        </p:txBody>
      </p:sp>
    </p:spTree>
    <p:extLst>
      <p:ext uri="{BB962C8B-B14F-4D97-AF65-F5344CB8AC3E}">
        <p14:creationId xmlns:p14="http://schemas.microsoft.com/office/powerpoint/2010/main" val="9585811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EB29959-AA89-9B47-B0F8-B34EA846C252}"/>
              </a:ext>
            </a:extLst>
          </p:cNvPr>
          <p:cNvSpPr>
            <a:spLocks noGrp="1"/>
          </p:cNvSpPr>
          <p:nvPr>
            <p:ph type="title"/>
          </p:nvPr>
        </p:nvSpPr>
        <p:spPr>
          <a:xfrm>
            <a:off x="250825" y="0"/>
            <a:ext cx="8435975" cy="1052513"/>
          </a:xfrm>
        </p:spPr>
        <p:txBody>
          <a:bodyPr rtlCol="0"/>
          <a:lstStyle/>
          <a:p>
            <a:pPr eaLnBrk="1" fontAlgn="auto" hangingPunct="1">
              <a:spcAft>
                <a:spcPts val="0"/>
              </a:spcAft>
              <a:defRPr/>
            </a:pPr>
            <a:r>
              <a:rPr lang="en-US" sz="3200" b="1" dirty="0">
                <a:latin typeface="MV Boli" panose="02000500030200090000" pitchFamily="2" charset="0"/>
                <a:cs typeface="MV Boli" panose="02000500030200090000" pitchFamily="2" charset="0"/>
              </a:rPr>
              <a:t>On a personal note</a:t>
            </a:r>
            <a:endParaRPr lang="he-IL" sz="3200" b="1" dirty="0">
              <a:latin typeface="MV Boli" panose="02000500030200090000" pitchFamily="2" charset="0"/>
              <a:cs typeface="+mj-cs"/>
            </a:endParaRPr>
          </a:p>
        </p:txBody>
      </p:sp>
      <p:sp>
        <p:nvSpPr>
          <p:cNvPr id="47107" name="מציין מיקום תוכן 2">
            <a:extLst>
              <a:ext uri="{FF2B5EF4-FFF2-40B4-BE49-F238E27FC236}">
                <a16:creationId xmlns:a16="http://schemas.microsoft.com/office/drawing/2014/main" id="{DD78E9D3-C191-664F-BF6A-D2EC5C75A61C}"/>
              </a:ext>
            </a:extLst>
          </p:cNvPr>
          <p:cNvSpPr>
            <a:spLocks noGrp="1"/>
          </p:cNvSpPr>
          <p:nvPr>
            <p:ph idx="1"/>
          </p:nvPr>
        </p:nvSpPr>
        <p:spPr>
          <a:xfrm>
            <a:off x="366982" y="1196975"/>
            <a:ext cx="8362950" cy="5661025"/>
          </a:xfrm>
        </p:spPr>
        <p:txBody>
          <a:bodyPr rtlCol="0">
            <a:normAutofit/>
          </a:bodyPr>
          <a:lstStyle/>
          <a:p>
            <a:pPr marL="0" indent="0" algn="l" rtl="0" eaLnBrk="1" fontAlgn="auto" hangingPunct="1">
              <a:spcAft>
                <a:spcPts val="0"/>
              </a:spcAft>
              <a:buFont typeface="Arial" panose="020B0604020202020204" pitchFamily="34" charset="0"/>
              <a:buNone/>
              <a:defRPr/>
            </a:pPr>
            <a:r>
              <a:rPr lang="en-US" sz="1300" dirty="0">
                <a:cs typeface="MV Boli" panose="02000500030200090000" pitchFamily="2" charset="0"/>
              </a:rPr>
              <a:t>I would like to share with you the story of one of the participants in a student panel in Israel, Jonatan Rothstein, a student with multiple disabilities, who was nominated as an outstanding student in Economics at the OUI, 2018. </a:t>
            </a:r>
          </a:p>
          <a:p>
            <a:pPr marL="0" indent="0" algn="l" rtl="0" eaLnBrk="1" fontAlgn="auto" hangingPunct="1">
              <a:spcAft>
                <a:spcPts val="0"/>
              </a:spcAft>
              <a:buFont typeface="Arial" panose="020B0604020202020204" pitchFamily="34" charset="0"/>
              <a:buNone/>
              <a:defRPr/>
            </a:pPr>
            <a:r>
              <a:rPr lang="en-US" altLang="he-IL" sz="1300" dirty="0">
                <a:cs typeface="MV Boli" panose="02000500030200090000" pitchFamily="2" charset="0"/>
              </a:rPr>
              <a:t>In his studies, he use </a:t>
            </a:r>
            <a:r>
              <a:rPr lang="en-US" altLang="he-IL" sz="1300" b="1" dirty="0">
                <a:cs typeface="MV Boli" panose="02000500030200090000" pitchFamily="2" charset="0"/>
              </a:rPr>
              <a:t>Math Type (</a:t>
            </a:r>
            <a:r>
              <a:rPr lang="en-US" altLang="he-IL" sz="1300" dirty="0">
                <a:cs typeface="MV Boli" panose="02000500030200090000" pitchFamily="2" charset="0"/>
              </a:rPr>
              <a:t>Software for writing mathematical formulas), </a:t>
            </a:r>
            <a:r>
              <a:rPr lang="en-US" altLang="he-IL" sz="1300" b="1" dirty="0">
                <a:cs typeface="MV Boli" panose="02000500030200090000" pitchFamily="2" charset="0"/>
              </a:rPr>
              <a:t>Zoom Tex</a:t>
            </a:r>
            <a:r>
              <a:rPr lang="en-US" altLang="he-IL" sz="1300" dirty="0">
                <a:cs typeface="MV Boli" panose="02000500030200090000" pitchFamily="2" charset="0"/>
              </a:rPr>
              <a:t>t</a:t>
            </a:r>
            <a:r>
              <a:rPr lang="he-IL" altLang="he-IL" sz="1300" dirty="0">
                <a:cs typeface="+mn-cs"/>
              </a:rPr>
              <a:t> </a:t>
            </a:r>
            <a:r>
              <a:rPr lang="en-US" altLang="he-IL" sz="1300" dirty="0">
                <a:cs typeface="MV Boli" panose="02000500030200090000" pitchFamily="2" charset="0"/>
              </a:rPr>
              <a:t>, </a:t>
            </a:r>
            <a:r>
              <a:rPr lang="en-US" altLang="he-IL" sz="1300" b="1" dirty="0">
                <a:cs typeface="MV Boli" panose="02000500030200090000" pitchFamily="2" charset="0"/>
              </a:rPr>
              <a:t>Graf (</a:t>
            </a:r>
            <a:r>
              <a:rPr lang="en-US" altLang="he-IL" sz="1300" dirty="0">
                <a:cs typeface="MV Boli" panose="02000500030200090000" pitchFamily="2" charset="0"/>
              </a:rPr>
              <a:t>Translation software</a:t>
            </a:r>
            <a:r>
              <a:rPr lang="en-US" altLang="he-IL" sz="1300" b="1" dirty="0">
                <a:cs typeface="MV Boli" panose="02000500030200090000" pitchFamily="2" charset="0"/>
              </a:rPr>
              <a:t>), NVDA</a:t>
            </a:r>
            <a:r>
              <a:rPr lang="en-US" altLang="he-IL" sz="1300" dirty="0">
                <a:cs typeface="MV Boli" panose="02000500030200090000" pitchFamily="2" charset="0"/>
              </a:rPr>
              <a:t> </a:t>
            </a:r>
            <a:r>
              <a:rPr lang="he-IL" altLang="he-IL" sz="1300" dirty="0">
                <a:cs typeface="+mn-cs"/>
              </a:rPr>
              <a:t> -</a:t>
            </a:r>
            <a:r>
              <a:rPr lang="en-US" altLang="he-IL" sz="1300" dirty="0">
                <a:cs typeface="MV Boli" panose="02000500030200090000" pitchFamily="2" charset="0"/>
              </a:rPr>
              <a:t>Screen reader.</a:t>
            </a:r>
          </a:p>
          <a:p>
            <a:pPr marL="0" indent="0" algn="l" rtl="0" eaLnBrk="1" fontAlgn="auto" hangingPunct="1">
              <a:spcAft>
                <a:spcPts val="0"/>
              </a:spcAft>
              <a:buFont typeface="Arial" panose="020B0604020202020204" pitchFamily="34" charset="0"/>
              <a:buNone/>
              <a:defRPr/>
            </a:pPr>
            <a:r>
              <a:rPr lang="en-US" altLang="he-IL" sz="1200" u="sng" dirty="0">
                <a:cs typeface="+mn-cs"/>
                <a:hlinkClick r:id="rId2"/>
              </a:rPr>
              <a:t>https://youtu.be/7oZ5uUPxOLw</a:t>
            </a:r>
            <a:endParaRPr lang="en-US" altLang="he-IL" sz="1200" u="sng" dirty="0">
              <a:cs typeface="+mn-cs"/>
            </a:endParaRPr>
          </a:p>
          <a:p>
            <a:pPr marL="0" indent="0" algn="l" rtl="0" eaLnBrk="1" fontAlgn="auto" hangingPunct="1">
              <a:spcAft>
                <a:spcPts val="0"/>
              </a:spcAft>
              <a:buFont typeface="Arial" panose="020B0604020202020204" pitchFamily="34" charset="0"/>
              <a:buNone/>
              <a:defRPr/>
            </a:pPr>
            <a:r>
              <a:rPr lang="en-US" altLang="he-IL" sz="1200" u="sng" dirty="0">
                <a:cs typeface="+mn-cs"/>
                <a:hlinkClick r:id="rId3"/>
              </a:rPr>
              <a:t>https://www.youtube.com/watch?v=7oZ5uUPxOLw&amp;feature=youtu.be</a:t>
            </a:r>
            <a:endParaRPr lang="en-US" altLang="he-IL" sz="1200" u="sng" dirty="0">
              <a:cs typeface="+mn-cs"/>
            </a:endParaRPr>
          </a:p>
          <a:p>
            <a:pPr marL="0" indent="0" algn="l" rtl="0" eaLnBrk="1" fontAlgn="auto" hangingPunct="1">
              <a:spcAft>
                <a:spcPts val="0"/>
              </a:spcAft>
              <a:buFont typeface="Arial" panose="020B0604020202020204" pitchFamily="34" charset="0"/>
              <a:buNone/>
              <a:defRPr/>
            </a:pPr>
            <a:endParaRPr lang="en-US" altLang="he-IL" sz="1600" u="sng" dirty="0">
              <a:cs typeface="+mn-cs"/>
            </a:endParaRPr>
          </a:p>
          <a:p>
            <a:pPr marL="0" indent="0" algn="l" rtl="0" eaLnBrk="1" fontAlgn="auto" hangingPunct="1">
              <a:spcAft>
                <a:spcPts val="0"/>
              </a:spcAft>
              <a:buFont typeface="Arial" panose="020B0604020202020204" pitchFamily="34" charset="0"/>
              <a:buNone/>
              <a:defRPr/>
            </a:pPr>
            <a:endParaRPr lang="en-US" altLang="he-IL" sz="1600" u="sng" dirty="0">
              <a:cs typeface="+mn-cs"/>
            </a:endParaRPr>
          </a:p>
          <a:p>
            <a:pPr marL="95250" indent="-3175" algn="l" rtl="0" eaLnBrk="1" fontAlgn="auto" hangingPunct="1">
              <a:spcBef>
                <a:spcPts val="0"/>
              </a:spcBef>
              <a:spcAft>
                <a:spcPts val="0"/>
              </a:spcAft>
              <a:buFont typeface="Arial" panose="020B0604020202020204" pitchFamily="34" charset="0"/>
              <a:buNone/>
              <a:defRPr/>
            </a:pPr>
            <a:r>
              <a:rPr lang="en-US" sz="1600" dirty="0">
                <a:solidFill>
                  <a:schemeClr val="accent5">
                    <a:lumMod val="25000"/>
                  </a:schemeClr>
                </a:solidFill>
                <a:latin typeface="Arial" panose="020B0604020202020204" pitchFamily="34" charset="0"/>
                <a:cs typeface="Arial" panose="020B0604020202020204" pitchFamily="34" charset="0"/>
              </a:rPr>
              <a:t>“Technology gives me the ability to study, to progress, a way to success, to express myself and to utilize my potential. Without technology I couldn’t achieve my accomplishments through the courses, and frankly, maybe I couldn’t even be a university student… </a:t>
            </a:r>
          </a:p>
          <a:p>
            <a:pPr marL="95250" indent="-3175" algn="l" rtl="0" eaLnBrk="1" fontAlgn="auto" hangingPunct="1">
              <a:spcBef>
                <a:spcPts val="0"/>
              </a:spcBef>
              <a:spcAft>
                <a:spcPts val="0"/>
              </a:spcAft>
              <a:buFont typeface="Arial" panose="020B0604020202020204" pitchFamily="34" charset="0"/>
              <a:buNone/>
              <a:defRPr/>
            </a:pPr>
            <a:r>
              <a:rPr lang="en-US" sz="1600" dirty="0">
                <a:solidFill>
                  <a:schemeClr val="accent5">
                    <a:lumMod val="25000"/>
                  </a:schemeClr>
                </a:solidFill>
                <a:latin typeface="Arial" panose="020B0604020202020204" pitchFamily="34" charset="0"/>
                <a:cs typeface="Arial" panose="020B0604020202020204" pitchFamily="34" charset="0"/>
              </a:rPr>
              <a:t>In high school I took the lowest class of math, and not because I was terrible in math or just lazy… The main reason was that I couldn’t write math by hand or type it on the computer, and I won’t surprise you but it’s quite impossible to study math if you can’t practice it. A few years later, I am a student of economics, with a pair of math courses in my record. Not only that, I am actually disappointed that I finished all of the math courses in my 1st degree because I found it enjoyable in its own way.</a:t>
            </a:r>
          </a:p>
          <a:p>
            <a:pPr marL="95250" indent="-3175" algn="l" rtl="0" eaLnBrk="1" fontAlgn="auto" hangingPunct="1">
              <a:spcBef>
                <a:spcPts val="0"/>
              </a:spcBef>
              <a:spcAft>
                <a:spcPts val="0"/>
              </a:spcAft>
              <a:buFont typeface="Arial" panose="020B0604020202020204" pitchFamily="34" charset="0"/>
              <a:buNone/>
              <a:defRPr/>
            </a:pPr>
            <a:r>
              <a:rPr lang="en-US" sz="1600" dirty="0">
                <a:solidFill>
                  <a:schemeClr val="accent5">
                    <a:lumMod val="25000"/>
                  </a:schemeClr>
                </a:solidFill>
                <a:latin typeface="Arial" panose="020B0604020202020204" pitchFamily="34" charset="0"/>
                <a:cs typeface="Arial" panose="020B0604020202020204" pitchFamily="34" charset="0"/>
              </a:rPr>
              <a:t> </a:t>
            </a:r>
            <a:r>
              <a:rPr lang="en-US" sz="1600" b="1" dirty="0">
                <a:solidFill>
                  <a:schemeClr val="accent5">
                    <a:lumMod val="25000"/>
                  </a:schemeClr>
                </a:solidFill>
                <a:latin typeface="Arial" panose="020B0604020202020204" pitchFamily="34" charset="0"/>
                <a:cs typeface="Arial" panose="020B0604020202020204" pitchFamily="34" charset="0"/>
              </a:rPr>
              <a:t>What made it possible? </a:t>
            </a:r>
            <a:r>
              <a:rPr lang="en-US" sz="1600" b="1" i="1" dirty="0">
                <a:solidFill>
                  <a:schemeClr val="accent5">
                    <a:lumMod val="25000"/>
                  </a:schemeClr>
                </a:solidFill>
                <a:latin typeface="Arial" panose="020B0604020202020204" pitchFamily="34" charset="0"/>
                <a:cs typeface="Arial" panose="020B0604020202020204" pitchFamily="34" charset="0"/>
              </a:rPr>
              <a:t>Technology”.</a:t>
            </a:r>
          </a:p>
          <a:p>
            <a:pPr algn="l" rtl="0" eaLnBrk="1" fontAlgn="auto" hangingPunct="1">
              <a:spcAft>
                <a:spcPts val="0"/>
              </a:spcAft>
              <a:buFont typeface="Wingdings" panose="05000000000000000000" pitchFamily="2" charset="2"/>
              <a:buChar char="§"/>
              <a:defRPr/>
            </a:pPr>
            <a:endParaRPr lang="en-US" altLang="he-IL" u="sng" dirty="0">
              <a:cs typeface="+mn-cs"/>
            </a:endParaRPr>
          </a:p>
          <a:p>
            <a:pPr algn="l" rtl="0" eaLnBrk="1" fontAlgn="auto" hangingPunct="1">
              <a:spcAft>
                <a:spcPts val="0"/>
              </a:spcAft>
              <a:buFont typeface="Wingdings" panose="05000000000000000000" pitchFamily="2" charset="2"/>
              <a:buChar char="§"/>
              <a:defRPr/>
            </a:pPr>
            <a:endParaRPr lang="en-US" altLang="he-IL" u="sng" dirty="0">
              <a:cs typeface="+mn-cs"/>
            </a:endParaRPr>
          </a:p>
          <a:p>
            <a:pPr algn="l" rtl="0" eaLnBrk="1" fontAlgn="auto" hangingPunct="1">
              <a:spcAft>
                <a:spcPts val="0"/>
              </a:spcAft>
              <a:buFont typeface="Wingdings" panose="05000000000000000000" pitchFamily="2" charset="2"/>
              <a:buChar char="§"/>
              <a:defRPr/>
            </a:pPr>
            <a:endParaRPr lang="en-US" altLang="he-IL" dirty="0">
              <a:cs typeface="+mn-cs"/>
            </a:endParaRPr>
          </a:p>
          <a:p>
            <a:pPr algn="l" rtl="0" eaLnBrk="1" fontAlgn="auto" hangingPunct="1">
              <a:spcAft>
                <a:spcPts val="0"/>
              </a:spcAft>
              <a:buFont typeface="Wingdings" panose="05000000000000000000" pitchFamily="2" charset="2"/>
              <a:buChar char="§"/>
              <a:defRPr/>
            </a:pPr>
            <a:endParaRPr lang="en-US" altLang="he-IL" dirty="0">
              <a:cs typeface="+mn-cs"/>
            </a:endParaRPr>
          </a:p>
          <a:p>
            <a:pPr algn="l" rtl="0" eaLnBrk="1" fontAlgn="auto" hangingPunct="1">
              <a:spcAft>
                <a:spcPts val="0"/>
              </a:spcAft>
              <a:buFont typeface="Wingdings" panose="05000000000000000000" pitchFamily="2" charset="2"/>
              <a:buChar char="§"/>
              <a:defRPr/>
            </a:pPr>
            <a:endParaRPr lang="en-US" altLang="he-IL" u="sng" dirty="0">
              <a:cs typeface="+mn-cs"/>
            </a:endParaRPr>
          </a:p>
          <a:p>
            <a:pPr algn="l" rtl="0" eaLnBrk="1" fontAlgn="auto" hangingPunct="1">
              <a:spcAft>
                <a:spcPts val="0"/>
              </a:spcAft>
              <a:buFont typeface="Wingdings" panose="05000000000000000000" pitchFamily="2" charset="2"/>
              <a:buChar char="§"/>
              <a:defRPr/>
            </a:pPr>
            <a:endParaRPr lang="en-US" altLang="he-IL" dirty="0">
              <a:cs typeface="+mn-cs"/>
            </a:endParaRPr>
          </a:p>
        </p:txBody>
      </p:sp>
      <p:sp>
        <p:nvSpPr>
          <p:cNvPr id="3" name="מלבן מעוגל 2"/>
          <p:cNvSpPr/>
          <p:nvPr/>
        </p:nvSpPr>
        <p:spPr bwMode="auto">
          <a:xfrm>
            <a:off x="366982" y="3053751"/>
            <a:ext cx="8319817" cy="3209026"/>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e-IL" sz="2400" b="1" i="0" u="none" strike="noStrike" cap="none" normalizeH="0" baseline="0">
              <a:ln>
                <a:noFill/>
              </a:ln>
              <a:solidFill>
                <a:schemeClr val="tx1"/>
              </a:solidFill>
              <a:effectLst/>
              <a:latin typeface="Arial" charset="0"/>
              <a:ea typeface="ＭＳ Ｐゴシック" pitchFamily="80" charset="-128"/>
            </a:endParaRPr>
          </a:p>
        </p:txBody>
      </p:sp>
    </p:spTree>
    <p:extLst>
      <p:ext uri="{BB962C8B-B14F-4D97-AF65-F5344CB8AC3E}">
        <p14:creationId xmlns:p14="http://schemas.microsoft.com/office/powerpoint/2010/main" val="4454696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0 hands raised"/>
          <p:cNvPicPr>
            <a:picLocks noChangeAspect="1"/>
          </p:cNvPicPr>
          <p:nvPr/>
        </p:nvPicPr>
        <p:blipFill>
          <a:blip r:embed="rId3"/>
          <a:stretch>
            <a:fillRect/>
          </a:stretch>
        </p:blipFill>
        <p:spPr>
          <a:xfrm>
            <a:off x="4260108" y="3608614"/>
            <a:ext cx="4883891" cy="3250008"/>
          </a:xfrm>
          <a:prstGeom prst="rect">
            <a:avLst/>
          </a:prstGeom>
        </p:spPr>
      </p:pic>
      <p:sp>
        <p:nvSpPr>
          <p:cNvPr id="3" name="Title 2"/>
          <p:cNvSpPr>
            <a:spLocks noGrp="1"/>
          </p:cNvSpPr>
          <p:nvPr>
            <p:ph type="title"/>
          </p:nvPr>
        </p:nvSpPr>
        <p:spPr>
          <a:xfrm>
            <a:off x="951470" y="1915296"/>
            <a:ext cx="7722973" cy="2123303"/>
          </a:xfrm>
        </p:spPr>
        <p:txBody>
          <a:bodyPr/>
          <a:lstStyle/>
          <a:p>
            <a:pPr algn="l" fontAlgn="auto">
              <a:lnSpc>
                <a:spcPct val="170000"/>
              </a:lnSpc>
              <a:spcAft>
                <a:spcPts val="0"/>
              </a:spcAft>
              <a:buClr>
                <a:srgbClr val="93A299"/>
              </a:buClr>
              <a:defRPr/>
            </a:pPr>
            <a:r>
              <a:rPr lang="en-US" dirty="0">
                <a:solidFill>
                  <a:srgbClr val="7030A0"/>
                </a:solidFill>
              </a:rPr>
              <a:t>Resource: </a:t>
            </a:r>
            <a:r>
              <a:rPr lang="en-US" dirty="0" err="1">
                <a:solidFill>
                  <a:srgbClr val="7030A0"/>
                </a:solidFill>
              </a:rPr>
              <a:t>ed-ict.com</a:t>
            </a:r>
            <a:br>
              <a:rPr lang="en-US" dirty="0">
                <a:solidFill>
                  <a:srgbClr val="7030A0"/>
                </a:solidFill>
              </a:rPr>
            </a:br>
            <a:r>
              <a:rPr lang="en-US" dirty="0">
                <a:solidFill>
                  <a:srgbClr val="7030A0"/>
                </a:solidFill>
              </a:rPr>
              <a:t>Q&amp;A:</a:t>
            </a:r>
            <a:br>
              <a:rPr lang="en-US" dirty="0"/>
            </a:br>
            <a:r>
              <a:rPr lang="en-US" sz="2800" dirty="0">
                <a:solidFill>
                  <a:schemeClr val="accent4">
                    <a:lumMod val="10000"/>
                  </a:schemeClr>
                </a:solidFill>
                <a:latin typeface="Helvetica" pitchFamily="2" charset="0"/>
              </a:rPr>
              <a:t>Dr. Sheryl </a:t>
            </a:r>
            <a:r>
              <a:rPr lang="en-US" sz="2800" dirty="0" err="1">
                <a:solidFill>
                  <a:schemeClr val="accent4">
                    <a:lumMod val="10000"/>
                  </a:schemeClr>
                </a:solidFill>
                <a:latin typeface="Helvetica" pitchFamily="2" charset="0"/>
              </a:rPr>
              <a:t>Burgstahler</a:t>
            </a:r>
            <a:r>
              <a:rPr lang="en-US" sz="2800" dirty="0">
                <a:solidFill>
                  <a:schemeClr val="accent4">
                    <a:lumMod val="10000"/>
                  </a:schemeClr>
                </a:solidFill>
                <a:latin typeface="Helvetica" pitchFamily="2" charset="0"/>
              </a:rPr>
              <a:t> sherylb@uw.edu</a:t>
            </a:r>
            <a:br>
              <a:rPr lang="en-US" sz="2800" dirty="0">
                <a:solidFill>
                  <a:schemeClr val="accent4">
                    <a:lumMod val="10000"/>
                  </a:schemeClr>
                </a:solidFill>
                <a:latin typeface="Helvetica" pitchFamily="2" charset="0"/>
              </a:rPr>
            </a:br>
            <a:r>
              <a:rPr lang="en-US" sz="2800" dirty="0">
                <a:solidFill>
                  <a:schemeClr val="accent4">
                    <a:lumMod val="10000"/>
                  </a:schemeClr>
                </a:solidFill>
                <a:latin typeface="Helvetica" pitchFamily="2" charset="0"/>
              </a:rPr>
              <a:t>Dana Kaspi-Tsahor: danakas@openu.ac.il</a:t>
            </a:r>
            <a:br>
              <a:rPr lang="en-US" sz="3600" dirty="0"/>
            </a:br>
            <a:br>
              <a:rPr lang="en-US" sz="3600" i="1" dirty="0">
                <a:solidFill>
                  <a:schemeClr val="accent4">
                    <a:lumMod val="10000"/>
                  </a:schemeClr>
                </a:solidFill>
                <a:latin typeface="Tahoma" charset="0"/>
                <a:ea typeface="Tahoma" charset="0"/>
                <a:cs typeface="Tahoma" charset="0"/>
              </a:rPr>
            </a:br>
            <a:endParaRPr lang="en-US" sz="3600" dirty="0"/>
          </a:p>
        </p:txBody>
      </p:sp>
    </p:spTree>
    <p:extLst>
      <p:ext uri="{BB962C8B-B14F-4D97-AF65-F5344CB8AC3E}">
        <p14:creationId xmlns:p14="http://schemas.microsoft.com/office/powerpoint/2010/main" val="3766465432"/>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8475" y="278051"/>
            <a:ext cx="7444945" cy="1143000"/>
          </a:xfrm>
        </p:spPr>
        <p:txBody>
          <a:bodyPr/>
          <a:lstStyle/>
          <a:p>
            <a:pPr algn="l"/>
            <a:r>
              <a:rPr lang="en-GB" sz="4000" dirty="0">
                <a:solidFill>
                  <a:srgbClr val="7030A0"/>
                </a:solidFill>
              </a:rPr>
              <a:t>The Ed-ICT participant</a:t>
            </a:r>
            <a:r>
              <a:rPr lang="en-GB" dirty="0">
                <a:solidFill>
                  <a:srgbClr val="7030A0"/>
                </a:solidFill>
              </a:rPr>
              <a:t>s</a:t>
            </a:r>
          </a:p>
        </p:txBody>
      </p:sp>
      <p:sp>
        <p:nvSpPr>
          <p:cNvPr id="6" name="Content Placeholder 5"/>
          <p:cNvSpPr>
            <a:spLocks noGrp="1"/>
          </p:cNvSpPr>
          <p:nvPr>
            <p:ph sz="half" idx="1"/>
          </p:nvPr>
        </p:nvSpPr>
        <p:spPr>
          <a:xfrm>
            <a:off x="254000" y="1421051"/>
            <a:ext cx="4775199" cy="4674949"/>
          </a:xfrm>
        </p:spPr>
        <p:txBody>
          <a:bodyPr/>
          <a:lstStyle/>
          <a:p>
            <a:pPr>
              <a:buFont typeface="Arial" panose="020B0604020202020204" pitchFamily="34" charset="0"/>
              <a:buChar char="•"/>
            </a:pPr>
            <a:r>
              <a:rPr lang="en-GB" dirty="0"/>
              <a:t>15 core network partners</a:t>
            </a:r>
          </a:p>
          <a:p>
            <a:pPr>
              <a:buFont typeface="Arial" panose="020B0604020202020204" pitchFamily="34" charset="0"/>
              <a:buChar char="•"/>
            </a:pPr>
            <a:r>
              <a:rPr lang="en-GB" dirty="0"/>
              <a:t>20+ local participants</a:t>
            </a:r>
          </a:p>
          <a:p>
            <a:pPr lvl="1">
              <a:buFont typeface="Courier New" panose="02070309020205020404" pitchFamily="49" charset="0"/>
              <a:buChar char="o"/>
            </a:pPr>
            <a:r>
              <a:rPr lang="en-GB" sz="2800" dirty="0"/>
              <a:t>Disabled students</a:t>
            </a:r>
          </a:p>
          <a:p>
            <a:pPr lvl="1">
              <a:buFont typeface="Courier New" panose="02070309020205020404" pitchFamily="49" charset="0"/>
              <a:buChar char="o"/>
            </a:pPr>
            <a:r>
              <a:rPr lang="en-GB" sz="2800" dirty="0"/>
              <a:t>Faculty</a:t>
            </a:r>
          </a:p>
          <a:p>
            <a:pPr lvl="1">
              <a:buFont typeface="Courier New" panose="02070309020205020404" pitchFamily="49" charset="0"/>
              <a:buChar char="o"/>
            </a:pPr>
            <a:r>
              <a:rPr lang="en-GB" sz="2800" dirty="0"/>
              <a:t>Service providers</a:t>
            </a:r>
          </a:p>
          <a:p>
            <a:pPr lvl="1">
              <a:buFont typeface="Courier New" panose="02070309020205020404" pitchFamily="49" charset="0"/>
              <a:buChar char="o"/>
            </a:pPr>
            <a:r>
              <a:rPr lang="en-GB" sz="2800" dirty="0"/>
              <a:t>Support &amp; advocacy organisations</a:t>
            </a:r>
          </a:p>
          <a:p>
            <a:pPr lvl="1">
              <a:buFont typeface="Courier New" panose="02070309020205020404" pitchFamily="49" charset="0"/>
              <a:buChar char="o"/>
            </a:pPr>
            <a:r>
              <a:rPr lang="en-GB" sz="2800" dirty="0"/>
              <a:t>Tech companies</a:t>
            </a:r>
          </a:p>
          <a:p>
            <a:pPr lvl="1">
              <a:buFont typeface="Courier New" panose="02070309020205020404" pitchFamily="49" charset="0"/>
              <a:buChar char="o"/>
            </a:pPr>
            <a:r>
              <a:rPr lang="en-GB" sz="2800" dirty="0"/>
              <a:t>Researchers</a:t>
            </a:r>
          </a:p>
          <a:p>
            <a:endParaRPr lang="en-GB" dirty="0"/>
          </a:p>
        </p:txBody>
      </p:sp>
      <p:pic>
        <p:nvPicPr>
          <p:cNvPr id="8" name="Content Placeholder 7" descr="A group of participants discussing some questions"/>
          <p:cNvPicPr>
            <a:picLocks noGrp="1" noChangeAspect="1"/>
          </p:cNvPicPr>
          <p:nvPr>
            <p:ph sz="half" idx="2"/>
          </p:nvPr>
        </p:nvPicPr>
        <p:blipFill rotWithShape="1">
          <a:blip r:embed="rId2"/>
          <a:srcRect l="10306" r="2673"/>
          <a:stretch/>
        </p:blipFill>
        <p:spPr>
          <a:xfrm>
            <a:off x="4320650" y="2487469"/>
            <a:ext cx="4480450" cy="2770331"/>
          </a:xfrm>
          <a:prstGeom prst="rect">
            <a:avLst/>
          </a:prstGeom>
        </p:spPr>
      </p:pic>
    </p:spTree>
    <p:extLst>
      <p:ext uri="{BB962C8B-B14F-4D97-AF65-F5344CB8AC3E}">
        <p14:creationId xmlns:p14="http://schemas.microsoft.com/office/powerpoint/2010/main" val="4137735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articipants from the Seattle symposium posing for a photograph at the end of the event"/>
          <p:cNvPicPr>
            <a:picLocks noGrp="1" noChangeAspect="1"/>
          </p:cNvPicPr>
          <p:nvPr>
            <p:ph sz="half" idx="2"/>
          </p:nvPr>
        </p:nvPicPr>
        <p:blipFill>
          <a:blip r:embed="rId3"/>
          <a:stretch>
            <a:fillRect/>
          </a:stretch>
        </p:blipFill>
        <p:spPr>
          <a:xfrm>
            <a:off x="4662418" y="1981200"/>
            <a:ext cx="4284732" cy="2590800"/>
          </a:xfrm>
          <a:prstGeom prst="rect">
            <a:avLst/>
          </a:prstGeom>
        </p:spPr>
      </p:pic>
      <p:sp>
        <p:nvSpPr>
          <p:cNvPr id="3" name="Content Placeholder 2"/>
          <p:cNvSpPr>
            <a:spLocks noGrp="1"/>
          </p:cNvSpPr>
          <p:nvPr>
            <p:ph sz="half" idx="1"/>
          </p:nvPr>
        </p:nvSpPr>
        <p:spPr>
          <a:xfrm>
            <a:off x="482600" y="1981200"/>
            <a:ext cx="7594600" cy="4114800"/>
          </a:xfrm>
        </p:spPr>
        <p:txBody>
          <a:bodyPr>
            <a:noAutofit/>
          </a:bodyPr>
          <a:lstStyle/>
          <a:p>
            <a:pPr>
              <a:buFont typeface="Arial" panose="020B0604020202020204" pitchFamily="34" charset="0"/>
              <a:buChar char="•"/>
            </a:pPr>
            <a:r>
              <a:rPr lang="en-GB" dirty="0"/>
              <a:t>Compare &amp; contrast </a:t>
            </a:r>
            <a:br>
              <a:rPr lang="en-GB" dirty="0"/>
            </a:br>
            <a:r>
              <a:rPr lang="en-GB" dirty="0"/>
              <a:t>the range of models &amp; </a:t>
            </a:r>
            <a:br>
              <a:rPr lang="en-GB" dirty="0"/>
            </a:br>
            <a:r>
              <a:rPr lang="en-GB" dirty="0"/>
              <a:t>frameworks that exist;</a:t>
            </a:r>
          </a:p>
          <a:p>
            <a:pPr>
              <a:buFont typeface="Arial" panose="020B0604020202020204" pitchFamily="34" charset="0"/>
              <a:buChar char="•"/>
            </a:pPr>
            <a:r>
              <a:rPr lang="en-GB" dirty="0"/>
              <a:t>Evaluate the potential </a:t>
            </a:r>
            <a:br>
              <a:rPr lang="en-GB" dirty="0"/>
            </a:br>
            <a:r>
              <a:rPr lang="en-GB" dirty="0"/>
              <a:t>of these models &amp; </a:t>
            </a:r>
            <a:br>
              <a:rPr lang="en-GB" dirty="0"/>
            </a:br>
            <a:r>
              <a:rPr lang="en-GB" dirty="0"/>
              <a:t>frameworks to help </a:t>
            </a:r>
            <a:br>
              <a:rPr lang="en-GB" dirty="0"/>
            </a:br>
            <a:r>
              <a:rPr lang="en-GB" dirty="0"/>
              <a:t>develop practices that can, through the use of ICT successfully alleviate disadvantage &amp; exclusion of students with disabilities.</a:t>
            </a:r>
          </a:p>
          <a:p>
            <a:endParaRPr lang="en-GB" dirty="0"/>
          </a:p>
        </p:txBody>
      </p:sp>
      <p:sp>
        <p:nvSpPr>
          <p:cNvPr id="2" name="Title 1"/>
          <p:cNvSpPr>
            <a:spLocks noGrp="1"/>
          </p:cNvSpPr>
          <p:nvPr>
            <p:ph type="title"/>
          </p:nvPr>
        </p:nvSpPr>
        <p:spPr/>
        <p:txBody>
          <a:bodyPr/>
          <a:lstStyle/>
          <a:p>
            <a:pPr algn="l"/>
            <a:r>
              <a:rPr lang="en-GB" sz="4000" dirty="0">
                <a:solidFill>
                  <a:srgbClr val="7030A0"/>
                </a:solidFill>
              </a:rPr>
              <a:t>Theme 1: Models, Seattle, U.S. </a:t>
            </a:r>
            <a:br>
              <a:rPr lang="en-GB" sz="4000" dirty="0">
                <a:solidFill>
                  <a:srgbClr val="7030A0"/>
                </a:solidFill>
              </a:rPr>
            </a:br>
            <a:endParaRPr lang="en-GB" sz="4000" dirty="0">
              <a:solidFill>
                <a:srgbClr val="7030A0"/>
              </a:solidFill>
            </a:endParaRPr>
          </a:p>
        </p:txBody>
      </p:sp>
    </p:spTree>
    <p:extLst>
      <p:ext uri="{BB962C8B-B14F-4D97-AF65-F5344CB8AC3E}">
        <p14:creationId xmlns:p14="http://schemas.microsoft.com/office/powerpoint/2010/main" val="1930275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Jennison Ascuncion Keynote speaker at the Montreal symposium"/>
          <p:cNvPicPr>
            <a:picLocks noGrp="1" noChangeAspect="1"/>
          </p:cNvPicPr>
          <p:nvPr>
            <p:ph sz="half" idx="2"/>
          </p:nvPr>
        </p:nvPicPr>
        <p:blipFill>
          <a:blip r:embed="rId2"/>
          <a:stretch>
            <a:fillRect/>
          </a:stretch>
        </p:blipFill>
        <p:spPr>
          <a:xfrm>
            <a:off x="5049404" y="2381303"/>
            <a:ext cx="3886200" cy="3184895"/>
          </a:xfrm>
          <a:prstGeom prst="rect">
            <a:avLst/>
          </a:prstGeom>
        </p:spPr>
      </p:pic>
      <p:sp>
        <p:nvSpPr>
          <p:cNvPr id="3" name="Content Placeholder 2"/>
          <p:cNvSpPr>
            <a:spLocks noGrp="1"/>
          </p:cNvSpPr>
          <p:nvPr>
            <p:ph sz="half" idx="1"/>
          </p:nvPr>
        </p:nvSpPr>
        <p:spPr>
          <a:xfrm>
            <a:off x="355600" y="2349499"/>
            <a:ext cx="4533900" cy="3216699"/>
          </a:xfrm>
        </p:spPr>
        <p:txBody>
          <a:bodyPr/>
          <a:lstStyle/>
          <a:p>
            <a:pPr lvl="0">
              <a:buFont typeface="Arial" panose="020B0604020202020204" pitchFamily="34" charset="0"/>
              <a:buChar char="•"/>
            </a:pPr>
            <a:r>
              <a:rPr lang="en-US" dirty="0"/>
              <a:t>Who are the stakeholders of disability &amp; ICT related practice in post-secondary education?</a:t>
            </a:r>
            <a:endParaRPr lang="en-GB" dirty="0"/>
          </a:p>
          <a:p>
            <a:pPr lvl="0">
              <a:buFont typeface="Arial" panose="020B0604020202020204" pitchFamily="34" charset="0"/>
              <a:buChar char="•"/>
            </a:pPr>
            <a:r>
              <a:rPr lang="en-US" dirty="0"/>
              <a:t>How can these stake-holders be effectively engaged in the improvement of practice?</a:t>
            </a:r>
            <a:endParaRPr lang="en-GB" dirty="0"/>
          </a:p>
          <a:p>
            <a:endParaRPr lang="en-GB" dirty="0"/>
          </a:p>
        </p:txBody>
      </p:sp>
      <p:sp>
        <p:nvSpPr>
          <p:cNvPr id="2" name="Title 1"/>
          <p:cNvSpPr>
            <a:spLocks noGrp="1"/>
          </p:cNvSpPr>
          <p:nvPr>
            <p:ph type="title"/>
          </p:nvPr>
        </p:nvSpPr>
        <p:spPr>
          <a:xfrm>
            <a:off x="635000" y="584200"/>
            <a:ext cx="8041409" cy="1541066"/>
          </a:xfrm>
        </p:spPr>
        <p:txBody>
          <a:bodyPr>
            <a:normAutofit/>
          </a:bodyPr>
          <a:lstStyle/>
          <a:p>
            <a:pPr algn="l"/>
            <a:r>
              <a:rPr lang="en-GB" dirty="0">
                <a:solidFill>
                  <a:srgbClr val="7030A0"/>
                </a:solidFill>
              </a:rPr>
              <a:t>Theme 2: Stakeholder engagement, Montreal, Canada </a:t>
            </a:r>
          </a:p>
        </p:txBody>
      </p:sp>
    </p:spTree>
    <p:extLst>
      <p:ext uri="{BB962C8B-B14F-4D97-AF65-F5344CB8AC3E}">
        <p14:creationId xmlns:p14="http://schemas.microsoft.com/office/powerpoint/2010/main" val="11655950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oup discussion at Tel Aviv Symposia">
            <a:extLst>
              <a:ext uri="{FF2B5EF4-FFF2-40B4-BE49-F238E27FC236}">
                <a16:creationId xmlns:a16="http://schemas.microsoft.com/office/drawing/2014/main" id="{0F36E356-2F6B-400A-9EF2-648A312FA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2308" y="4170504"/>
            <a:ext cx="3886200" cy="2590800"/>
          </a:xfrm>
          <a:prstGeom prst="rect">
            <a:avLst/>
          </a:prstGeom>
        </p:spPr>
      </p:pic>
      <p:pic>
        <p:nvPicPr>
          <p:cNvPr id="8" name="Content Placeholder 7" descr="Disabled student in Tel  Aviv sharing her views regarding design of technologies">
            <a:extLst>
              <a:ext uri="{FF2B5EF4-FFF2-40B4-BE49-F238E27FC236}">
                <a16:creationId xmlns:a16="http://schemas.microsoft.com/office/drawing/2014/main" id="{F64D701D-06A8-404B-8C00-AABE23EB6226}"/>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072308" y="1448396"/>
            <a:ext cx="3886200" cy="2590800"/>
          </a:xfrm>
        </p:spPr>
      </p:pic>
      <p:sp>
        <p:nvSpPr>
          <p:cNvPr id="3" name="Content Placeholder 2"/>
          <p:cNvSpPr>
            <a:spLocks noGrp="1"/>
          </p:cNvSpPr>
          <p:nvPr>
            <p:ph sz="half" idx="1"/>
          </p:nvPr>
        </p:nvSpPr>
        <p:spPr>
          <a:xfrm>
            <a:off x="628650" y="2407444"/>
            <a:ext cx="3886200" cy="3263504"/>
          </a:xfrm>
        </p:spPr>
        <p:txBody>
          <a:bodyPr/>
          <a:lstStyle/>
          <a:p>
            <a:pPr>
              <a:buFont typeface="Arial" panose="020B0604020202020204" pitchFamily="34" charset="0"/>
              <a:buChar char="•"/>
            </a:pPr>
            <a:r>
              <a:rPr lang="en-GB" dirty="0"/>
              <a:t>To what extent can the lack of access to supportive ICTs or inaccessible ICTs be solved by new or better ICT designs?</a:t>
            </a:r>
          </a:p>
        </p:txBody>
      </p:sp>
      <p:sp>
        <p:nvSpPr>
          <p:cNvPr id="2" name="Title 1"/>
          <p:cNvSpPr>
            <a:spLocks noGrp="1"/>
          </p:cNvSpPr>
          <p:nvPr>
            <p:ph type="title"/>
          </p:nvPr>
        </p:nvSpPr>
        <p:spPr>
          <a:xfrm>
            <a:off x="628650" y="395416"/>
            <a:ext cx="4210050" cy="1729850"/>
          </a:xfrm>
        </p:spPr>
        <p:txBody>
          <a:bodyPr/>
          <a:lstStyle/>
          <a:p>
            <a:pPr algn="l"/>
            <a:r>
              <a:rPr lang="en-GB" sz="4000" dirty="0">
                <a:solidFill>
                  <a:srgbClr val="7030A0"/>
                </a:solidFill>
              </a:rPr>
              <a:t>Theme 3: Design.  </a:t>
            </a:r>
            <a:br>
              <a:rPr lang="en-GB" sz="4000" dirty="0">
                <a:solidFill>
                  <a:srgbClr val="7030A0"/>
                </a:solidFill>
              </a:rPr>
            </a:br>
            <a:r>
              <a:rPr lang="en-GB" sz="4000" dirty="0">
                <a:solidFill>
                  <a:srgbClr val="7030A0"/>
                </a:solidFill>
              </a:rPr>
              <a:t>Tel Aviv, Israel</a:t>
            </a:r>
          </a:p>
        </p:txBody>
      </p:sp>
    </p:spTree>
    <p:extLst>
      <p:ext uri="{BB962C8B-B14F-4D97-AF65-F5344CB8AC3E}">
        <p14:creationId xmlns:p14="http://schemas.microsoft.com/office/powerpoint/2010/main" val="3392810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Hagen sympoisum participants posing outside the FernUniverstet in Hagen"/>
          <p:cNvPicPr>
            <a:picLocks noGrp="1" noChangeAspect="1"/>
          </p:cNvPicPr>
          <p:nvPr>
            <p:ph sz="half" idx="2"/>
          </p:nvPr>
        </p:nvPicPr>
        <p:blipFill>
          <a:blip r:embed="rId3"/>
          <a:stretch>
            <a:fillRect/>
          </a:stretch>
        </p:blipFill>
        <p:spPr>
          <a:xfrm>
            <a:off x="4965700" y="1612900"/>
            <a:ext cx="4049390" cy="2856191"/>
          </a:xfrm>
          <a:prstGeom prst="rect">
            <a:avLst/>
          </a:prstGeom>
        </p:spPr>
      </p:pic>
      <p:sp>
        <p:nvSpPr>
          <p:cNvPr id="3" name="Content Placeholder 2"/>
          <p:cNvSpPr>
            <a:spLocks noGrp="1"/>
          </p:cNvSpPr>
          <p:nvPr>
            <p:ph sz="half" idx="1"/>
          </p:nvPr>
        </p:nvSpPr>
        <p:spPr>
          <a:xfrm>
            <a:off x="495300" y="1861741"/>
            <a:ext cx="7962900" cy="4724400"/>
          </a:xfrm>
        </p:spPr>
        <p:txBody>
          <a:bodyPr>
            <a:normAutofit fontScale="25000" lnSpcReduction="20000"/>
          </a:bodyPr>
          <a:lstStyle/>
          <a:p>
            <a:pPr>
              <a:buFont typeface="Arial" panose="020B0604020202020204" pitchFamily="34" charset="0"/>
              <a:buChar char="•"/>
            </a:pPr>
            <a:r>
              <a:rPr lang="en-GB" sz="10400" dirty="0"/>
              <a:t>How can technology </a:t>
            </a:r>
            <a:br>
              <a:rPr lang="en-GB" sz="10400" dirty="0"/>
            </a:br>
            <a:r>
              <a:rPr lang="en-GB" sz="10400" dirty="0"/>
              <a:t>help disabled students </a:t>
            </a:r>
            <a:br>
              <a:rPr lang="en-GB" sz="10400" dirty="0"/>
            </a:br>
            <a:r>
              <a:rPr lang="en-GB" sz="10400" dirty="0"/>
              <a:t>with transitions in the </a:t>
            </a:r>
            <a:br>
              <a:rPr lang="en-GB" sz="10400" dirty="0"/>
            </a:br>
            <a:r>
              <a:rPr lang="en-GB" sz="10400" dirty="0"/>
              <a:t>education system?</a:t>
            </a:r>
          </a:p>
          <a:p>
            <a:pPr>
              <a:buFont typeface="Arial" panose="020B0604020202020204" pitchFamily="34" charset="0"/>
              <a:buChar char="•"/>
            </a:pPr>
            <a:r>
              <a:rPr lang="en-GB" sz="10400" dirty="0"/>
              <a:t>What are typical problems </a:t>
            </a:r>
            <a:br>
              <a:rPr lang="en-GB" sz="10400" dirty="0"/>
            </a:br>
            <a:r>
              <a:rPr lang="en-GB" sz="10400" dirty="0"/>
              <a:t>that disabled students </a:t>
            </a:r>
            <a:br>
              <a:rPr lang="en-GB" sz="10400" dirty="0"/>
            </a:br>
            <a:r>
              <a:rPr lang="en-GB" sz="10400" dirty="0"/>
              <a:t>experience with technology </a:t>
            </a:r>
            <a:br>
              <a:rPr lang="en-GB" sz="10400" dirty="0"/>
            </a:br>
            <a:r>
              <a:rPr lang="en-GB" sz="10400" dirty="0"/>
              <a:t>&amp; the accessibility of </a:t>
            </a:r>
            <a:br>
              <a:rPr lang="en-GB" sz="10400" dirty="0"/>
            </a:br>
            <a:r>
              <a:rPr lang="en-GB" sz="10400" dirty="0"/>
              <a:t>technology during transitions?</a:t>
            </a:r>
          </a:p>
          <a:p>
            <a:pPr>
              <a:buFont typeface="Arial" panose="020B0604020202020204" pitchFamily="34" charset="0"/>
              <a:buChar char="•"/>
            </a:pPr>
            <a:r>
              <a:rPr lang="en-GB" sz="10400" dirty="0"/>
              <a:t>Who are the different stakeholders involved, &amp; do we need other or different stakeholders?</a:t>
            </a:r>
          </a:p>
          <a:p>
            <a:pPr>
              <a:buFont typeface="Arial" panose="020B0604020202020204" pitchFamily="34" charset="0"/>
              <a:buChar char="•"/>
            </a:pPr>
            <a:r>
              <a:rPr lang="en-GB" sz="10400" dirty="0"/>
              <a:t>What role does technology play in the different settings of the education system?</a:t>
            </a:r>
          </a:p>
          <a:p>
            <a:endParaRPr lang="en-GB" dirty="0"/>
          </a:p>
        </p:txBody>
      </p:sp>
      <p:sp>
        <p:nvSpPr>
          <p:cNvPr id="2" name="Title 1"/>
          <p:cNvSpPr>
            <a:spLocks noGrp="1"/>
          </p:cNvSpPr>
          <p:nvPr>
            <p:ph type="title"/>
          </p:nvPr>
        </p:nvSpPr>
        <p:spPr>
          <a:xfrm>
            <a:off x="596900" y="368300"/>
            <a:ext cx="7861300" cy="1143000"/>
          </a:xfrm>
        </p:spPr>
        <p:txBody>
          <a:bodyPr/>
          <a:lstStyle/>
          <a:p>
            <a:pPr algn="l"/>
            <a:r>
              <a:rPr lang="en-GB" sz="4000" dirty="0">
                <a:solidFill>
                  <a:srgbClr val="7030A0"/>
                </a:solidFill>
              </a:rPr>
              <a:t>Theme 4: Transitions, Hagen, </a:t>
            </a:r>
            <a:br>
              <a:rPr lang="en-GB" sz="4000" dirty="0">
                <a:solidFill>
                  <a:srgbClr val="7030A0"/>
                </a:solidFill>
              </a:rPr>
            </a:br>
            <a:r>
              <a:rPr lang="en-GB" sz="4000" dirty="0">
                <a:solidFill>
                  <a:srgbClr val="7030A0"/>
                </a:solidFill>
              </a:rPr>
              <a:t>Germany</a:t>
            </a:r>
          </a:p>
        </p:txBody>
      </p:sp>
    </p:spTree>
    <p:extLst>
      <p:ext uri="{BB962C8B-B14F-4D97-AF65-F5344CB8AC3E}">
        <p14:creationId xmlns:p14="http://schemas.microsoft.com/office/powerpoint/2010/main" val="4852454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Default Theme">
  <a:themeElements>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fontScheme name="Smudg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2848</TotalTime>
  <Words>3369</Words>
  <Application>Microsoft Macintosh PowerPoint</Application>
  <PresentationFormat>On-screen Show (4:3)</PresentationFormat>
  <Paragraphs>469</Paragraphs>
  <Slides>42</Slides>
  <Notes>24</Notes>
  <HiddenSlides>1</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42</vt:i4>
      </vt:variant>
    </vt:vector>
  </HeadingPairs>
  <TitlesOfParts>
    <vt:vector size="59" baseType="lpstr">
      <vt:lpstr>Encode Sans Normal Black</vt:lpstr>
      <vt:lpstr>ＭＳ Ｐゴシック</vt:lpstr>
      <vt:lpstr>MV Boli</vt:lpstr>
      <vt:lpstr>Open Sans Light</vt:lpstr>
      <vt:lpstr>Source Sans Pro</vt:lpstr>
      <vt:lpstr>Uni Sans Regular</vt:lpstr>
      <vt:lpstr>Arial</vt:lpstr>
      <vt:lpstr>Calibri</vt:lpstr>
      <vt:lpstr>Courier New</vt:lpstr>
      <vt:lpstr>David</vt:lpstr>
      <vt:lpstr>Helvetica</vt:lpstr>
      <vt:lpstr>Lucida Grande</vt:lpstr>
      <vt:lpstr>Tahoma</vt:lpstr>
      <vt:lpstr>Times New Roman</vt:lpstr>
      <vt:lpstr>Wingdings</vt:lpstr>
      <vt:lpstr>Wingdings 3</vt:lpstr>
      <vt:lpstr>Default Theme</vt:lpstr>
      <vt:lpstr>Disabled students, ICT, post compulsory education &amp; employment: In search of new solutions</vt:lpstr>
      <vt:lpstr>The Ed-ICT International Network</vt:lpstr>
      <vt:lpstr>Ed-ICT Objectives</vt:lpstr>
      <vt:lpstr>Ed-ICT- network partners </vt:lpstr>
      <vt:lpstr>The Ed-ICT participants</vt:lpstr>
      <vt:lpstr>Theme 1: Models, Seattle, U.S.  </vt:lpstr>
      <vt:lpstr>Theme 2: Stakeholder engagement, Montreal, Canada </vt:lpstr>
      <vt:lpstr>Theme 3: Design.   Tel Aviv, Israel</vt:lpstr>
      <vt:lpstr>Theme 4: Transitions, Hagen,  Germany</vt:lpstr>
      <vt:lpstr>Theme 5: New solutions &amp; opportunities, UK</vt:lpstr>
      <vt:lpstr>The Ed-ICT way: A critical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designs issues:  What have been studied during the project</vt:lpstr>
      <vt:lpstr> New Designs: USA (Washington University UW) </vt:lpstr>
      <vt:lpstr>    New Designs: Canada (French College, Montreal) </vt:lpstr>
      <vt:lpstr> New Designs: Germany (University of Hagen)</vt:lpstr>
      <vt:lpstr>New Designs: Germany (University of Hagen)</vt:lpstr>
      <vt:lpstr> New Designs: UK (The Open University, UK)</vt:lpstr>
      <vt:lpstr>  New designs: Israel Open University of Israel (OUI)   </vt:lpstr>
      <vt:lpstr>AT for students with disabilities (OUI)</vt:lpstr>
      <vt:lpstr>Accessible technologies</vt:lpstr>
      <vt:lpstr>Israel: Advanced, Innovative Technologies and New Designs </vt:lpstr>
      <vt:lpstr>New Designs:  Students’ Viewpoint </vt:lpstr>
      <vt:lpstr>New designs: Students’ Viewpoint Benefits</vt:lpstr>
      <vt:lpstr>New designs: Students’ Viewpoint Benefits </vt:lpstr>
      <vt:lpstr>New designs: Students’ Viewpoint - Difficulties</vt:lpstr>
      <vt:lpstr>Students’ Viewpoint: Difficulties and challenges </vt:lpstr>
      <vt:lpstr>Questions (that were raised) regarding implementation of new designs</vt:lpstr>
      <vt:lpstr>How students overcome the inaccessibility issues of new appearance of technologies?  </vt:lpstr>
      <vt:lpstr>Future expectations</vt:lpstr>
      <vt:lpstr>Future expectations</vt:lpstr>
      <vt:lpstr>What next ? Future directions and new trends</vt:lpstr>
      <vt:lpstr>What next ? Future directions and new trends</vt:lpstr>
      <vt:lpstr>On a personal note</vt:lpstr>
      <vt:lpstr>Resource: ed-ict.com Q&amp;A: Dr. Sheryl Burgstahler sherylb@uw.edu Dana Kaspi-Tsahor: danakas@openu.ac.il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Sheryl Burgstahler</dc:creator>
  <cp:lastModifiedBy>Sheryl Burgstahler</cp:lastModifiedBy>
  <cp:revision>75</cp:revision>
  <dcterms:created xsi:type="dcterms:W3CDTF">2019-06-01T22:51:03Z</dcterms:created>
  <dcterms:modified xsi:type="dcterms:W3CDTF">2019-11-06T03:48:01Z</dcterms:modified>
</cp:coreProperties>
</file>