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8A2472-481D-467C-A55A-BC5B8795D23F}">
  <a:tblStyle styleId="{2B8A2472-481D-467C-A55A-BC5B8795D2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/>
    <p:restoredTop sz="94716"/>
  </p:normalViewPr>
  <p:slideViewPr>
    <p:cSldViewPr snapToGrid="0">
      <p:cViewPr varScale="1">
        <p:scale>
          <a:sx n="209" d="100"/>
          <a:sy n="209" d="100"/>
        </p:scale>
        <p:origin x="192" y="4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Names, link for the go soap box access code app.gosoapbox.com, 813189816,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f66debca4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f66debca4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f66debca4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f66debca4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fa655ba4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fa655ba4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4fdb9323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4fdb9323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4fdb932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4fdb932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4fdb9323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4fdb9323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4fdb9323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4fdb9323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ARE YOU POLL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Culture vs legal compliance-we’ve emerged as leaders and have been invited to conduct trainings across campuses within the greater UA system.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4fdb9323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4fdb9323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4fdb9323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4fdb9323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4fdb9323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4fdb9323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4fdb9323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4fdb9323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4fdb9323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4fdb9323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voj-ku8zk0&amp;t=49s" TargetMode="External"/><Relationship Id="rId3" Type="http://schemas.openxmlformats.org/officeDocument/2006/relationships/hyperlink" Target="https://www.pdfa.org/" TargetMode="External"/><Relationship Id="rId7" Type="http://schemas.openxmlformats.org/officeDocument/2006/relationships/hyperlink" Target="https://theblog.adobe.com/document-cloud/acrobat-dc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upport.office.com/en-us/article/get-accessible-templates-for-office-ca086caa-2bd2-4ac8-8c12-4cd495bd4d76?wt.mc_id=otc_word" TargetMode="External"/><Relationship Id="rId5" Type="http://schemas.openxmlformats.org/officeDocument/2006/relationships/hyperlink" Target="https://webaim.org/" TargetMode="External"/><Relationship Id="rId10" Type="http://schemas.openxmlformats.org/officeDocument/2006/relationships/hyperlink" Target="https://www.deque.com/resources/type/webinars/" TargetMode="External"/><Relationship Id="rId4" Type="http://schemas.openxmlformats.org/officeDocument/2006/relationships/hyperlink" Target="http://www.cast.org/" TargetMode="External"/><Relationship Id="rId9" Type="http://schemas.openxmlformats.org/officeDocument/2006/relationships/hyperlink" Target="https://habengirm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 descr="KPC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875" y="4057950"/>
            <a:ext cx="1342249" cy="8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92375" y="4275625"/>
            <a:ext cx="28803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 err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App.gosoapbox.com</a:t>
            </a:r>
            <a:r>
              <a:rPr lang="en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813-189-816</a:t>
            </a:r>
            <a:endParaRPr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6336600" y="4300300"/>
            <a:ext cx="27963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Jennifer Pederson and </a:t>
            </a:r>
            <a:r>
              <a:rPr lang="en" sz="180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Alasha</a:t>
            </a:r>
            <a:r>
              <a:rPr lang="en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Brito 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100" y="1089075"/>
            <a:ext cx="9121800" cy="196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 Role, Same Goal:</a:t>
            </a:r>
            <a:r>
              <a:rPr lang="en" sz="6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6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Creating a Culture that Embraces Accessibility</a:t>
            </a:r>
            <a:endParaRPr sz="36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 descr="Faculty Quote: &#10;All of the lectures are accessible and uploaded into blackboard. &#10;- C. Klamser&#10;"/>
          <p:cNvSpPr/>
          <p:nvPr/>
        </p:nvSpPr>
        <p:spPr>
          <a:xfrm rot="-434009">
            <a:off x="4473586" y="1265938"/>
            <a:ext cx="2830527" cy="1092909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sp>
        <p:nvSpPr>
          <p:cNvPr id="129" name="Google Shape;129;p22" descr="Faculty Quote: As I'm developing Math 151 in Blackboard, I make sure that all the documents that I post are accessible. - A. Veh"/>
          <p:cNvSpPr/>
          <p:nvPr/>
        </p:nvSpPr>
        <p:spPr>
          <a:xfrm rot="1014600">
            <a:off x="4389213" y="2815823"/>
            <a:ext cx="2898210" cy="1107504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2" descr="Faculty Quote: All syllabi are accessible for all my classes, all new content for Math 104 is accessible, and videos and PDFs are being remediated for Math 105. - T. Farrell"/>
          <p:cNvSpPr/>
          <p:nvPr/>
        </p:nvSpPr>
        <p:spPr>
          <a:xfrm rot="9881181">
            <a:off x="1588932" y="3750966"/>
            <a:ext cx="2832987" cy="1131563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 descr="Faculty Quote: “All of my Calculus courses (Math A251, A252, A253, and A221) have been created as fully accessible courses. - C. Kochis"/>
          <p:cNvSpPr/>
          <p:nvPr/>
        </p:nvSpPr>
        <p:spPr>
          <a:xfrm rot="-10348442">
            <a:off x="1554698" y="2261833"/>
            <a:ext cx="2844806" cy="1147486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2" descr="Faculty Quote: 114 videos were processed through 3Play Media resulting in 26 hours and 12 minutes of synchronized closed captioning at 99% accuracy."/>
          <p:cNvSpPr/>
          <p:nvPr/>
        </p:nvSpPr>
        <p:spPr>
          <a:xfrm rot="10799639">
            <a:off x="1577425" y="1011844"/>
            <a:ext cx="2856000" cy="1086600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"/>
          <p:cNvSpPr txBox="1"/>
          <p:nvPr/>
        </p:nvSpPr>
        <p:spPr>
          <a:xfrm rot="1031617">
            <a:off x="4547515" y="2869376"/>
            <a:ext cx="2224615" cy="89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As I'm developing Math 151 in Blackboard, I make sure that all the documents that I post are accessible. - A. Veh</a:t>
            </a:r>
            <a:endParaRPr/>
          </a:p>
        </p:txBody>
      </p:sp>
      <p:sp>
        <p:nvSpPr>
          <p:cNvPr id="135" name="Google Shape;135;p22"/>
          <p:cNvSpPr txBox="1"/>
          <p:nvPr/>
        </p:nvSpPr>
        <p:spPr>
          <a:xfrm rot="-421531">
            <a:off x="4651649" y="1444806"/>
            <a:ext cx="2271253" cy="82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All of the lectures are accessible and uploaded into blackboard. </a:t>
            </a:r>
            <a:endParaRPr sz="1100" dirty="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- C. </a:t>
            </a:r>
            <a:r>
              <a:rPr lang="en" sz="1100" dirty="0" err="1">
                <a:solidFill>
                  <a:srgbClr val="222222"/>
                </a:solidFill>
                <a:highlight>
                  <a:schemeClr val="lt1"/>
                </a:highlight>
              </a:rPr>
              <a:t>Klamser</a:t>
            </a:r>
            <a:endParaRPr dirty="0"/>
          </a:p>
        </p:txBody>
      </p:sp>
      <p:sp>
        <p:nvSpPr>
          <p:cNvPr id="138" name="Google Shape;138;p22"/>
          <p:cNvSpPr txBox="1"/>
          <p:nvPr/>
        </p:nvSpPr>
        <p:spPr>
          <a:xfrm rot="-902282">
            <a:off x="2096116" y="3731464"/>
            <a:ext cx="2243118" cy="102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All syllabi are accessible for all my classes, all new content for Math 104 is accessible, and videos and PDFs are being remediated for Math 105. - T. Farrell</a:t>
            </a:r>
            <a:endParaRPr sz="1000"/>
          </a:p>
        </p:txBody>
      </p:sp>
      <p:sp>
        <p:nvSpPr>
          <p:cNvPr id="137" name="Google Shape;137;p22"/>
          <p:cNvSpPr txBox="1"/>
          <p:nvPr/>
        </p:nvSpPr>
        <p:spPr>
          <a:xfrm rot="467987">
            <a:off x="1995456" y="2404063"/>
            <a:ext cx="2347619" cy="102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222222"/>
                </a:solidFill>
                <a:highlight>
                  <a:schemeClr val="lt1"/>
                </a:highlight>
              </a:rPr>
              <a:t>“All of my Calculus courses (Math A251, A252, A253, and A221) have been created as fully accessible courses. - C. </a:t>
            </a:r>
            <a:r>
              <a:rPr lang="en" sz="1100" dirty="0" err="1">
                <a:solidFill>
                  <a:srgbClr val="222222"/>
                </a:solidFill>
                <a:highlight>
                  <a:schemeClr val="lt1"/>
                </a:highlight>
              </a:rPr>
              <a:t>Kochis</a:t>
            </a:r>
            <a:endParaRPr dirty="0"/>
          </a:p>
        </p:txBody>
      </p:sp>
      <p:sp>
        <p:nvSpPr>
          <p:cNvPr id="134" name="Google Shape;134;p22" descr="Faculty quote: "/>
          <p:cNvSpPr txBox="1"/>
          <p:nvPr/>
        </p:nvSpPr>
        <p:spPr>
          <a:xfrm>
            <a:off x="1880350" y="1069600"/>
            <a:ext cx="2488800" cy="10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114 videos were processed through 3Play Media resulting in 26 hours and 12 minutes of synchronized closed captioning at 99% accuracy.</a:t>
            </a:r>
            <a:endParaRPr sz="1100" dirty="0"/>
          </a:p>
        </p:txBody>
      </p:sp>
      <p:sp>
        <p:nvSpPr>
          <p:cNvPr id="127" name="Google Shape;127;p22" descr="&quot;&quot;"/>
          <p:cNvSpPr/>
          <p:nvPr/>
        </p:nvSpPr>
        <p:spPr>
          <a:xfrm>
            <a:off x="4314950" y="910625"/>
            <a:ext cx="257100" cy="411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2" descr="&quot;&quot;"/>
          <p:cNvSpPr/>
          <p:nvPr/>
        </p:nvSpPr>
        <p:spPr>
          <a:xfrm>
            <a:off x="4306400" y="779025"/>
            <a:ext cx="274200" cy="1659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265975" y="53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</a:rPr>
              <a:t>Faculty Highlights</a:t>
            </a:r>
            <a:endParaRPr sz="4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 descr="&quot;&quot;"/>
          <p:cNvSpPr/>
          <p:nvPr/>
        </p:nvSpPr>
        <p:spPr>
          <a:xfrm>
            <a:off x="606025" y="1338638"/>
            <a:ext cx="1060800" cy="22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3" descr="&quot;&quot;"/>
          <p:cNvSpPr/>
          <p:nvPr/>
        </p:nvSpPr>
        <p:spPr>
          <a:xfrm rot="5399028">
            <a:off x="1023627" y="1787097"/>
            <a:ext cx="1060800" cy="22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3" descr="&quot;&quot;"/>
          <p:cNvSpPr/>
          <p:nvPr/>
        </p:nvSpPr>
        <p:spPr>
          <a:xfrm>
            <a:off x="1441225" y="2204850"/>
            <a:ext cx="1060800" cy="22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3" descr="&quot;&quot;"/>
          <p:cNvSpPr/>
          <p:nvPr/>
        </p:nvSpPr>
        <p:spPr>
          <a:xfrm rot="5400000">
            <a:off x="1858975" y="2622600"/>
            <a:ext cx="1060800" cy="22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3" descr="&quot;&quot;"/>
          <p:cNvSpPr/>
          <p:nvPr/>
        </p:nvSpPr>
        <p:spPr>
          <a:xfrm>
            <a:off x="2276725" y="3040350"/>
            <a:ext cx="1060800" cy="22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3" descr="&quot;&quot;"/>
          <p:cNvSpPr/>
          <p:nvPr/>
        </p:nvSpPr>
        <p:spPr>
          <a:xfrm rot="5400000">
            <a:off x="2694475" y="3458100"/>
            <a:ext cx="1060800" cy="22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 descr="&quot;&quot;:"/>
          <p:cNvSpPr/>
          <p:nvPr/>
        </p:nvSpPr>
        <p:spPr>
          <a:xfrm>
            <a:off x="3112225" y="3875850"/>
            <a:ext cx="1060800" cy="22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3" descr="&quot;&quot;"/>
          <p:cNvSpPr/>
          <p:nvPr/>
        </p:nvSpPr>
        <p:spPr>
          <a:xfrm rot="5400000">
            <a:off x="3529975" y="4293600"/>
            <a:ext cx="1060800" cy="22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4173025" y="3930750"/>
            <a:ext cx="36120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 Accessibility Portal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○"/>
            </a:pPr>
            <a:r>
              <a:rPr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Checklists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○"/>
            </a:pPr>
            <a:r>
              <a:rPr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Guides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○"/>
            </a:pPr>
            <a:r>
              <a:rPr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Videos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3337525" y="2972200"/>
            <a:ext cx="36177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Stand</a:t>
            </a:r>
            <a:r>
              <a:rPr lang="en"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ards</a:t>
            </a:r>
            <a:endParaRPr sz="1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Char char="○"/>
            </a:pPr>
            <a:r>
              <a:rPr lang="en"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PDF/UA</a:t>
            </a:r>
            <a:endParaRPr sz="1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Char char="○"/>
            </a:pPr>
            <a:r>
              <a:rPr lang="en"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Accessibility training for website authors</a:t>
            </a:r>
            <a:endParaRPr sz="1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Char char="○"/>
            </a:pPr>
            <a:r>
              <a:rPr lang="en"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Blackboard Ally</a:t>
            </a:r>
            <a:endParaRPr sz="1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2410575" y="2131675"/>
            <a:ext cx="4800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Continued Campus Wide Training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Char char="○"/>
            </a:pPr>
            <a:r>
              <a:rPr lang="en"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Universal Design</a:t>
            </a:r>
            <a:endParaRPr sz="1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Char char="○"/>
            </a:pPr>
            <a:r>
              <a:rPr lang="en"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PDF refresher series</a:t>
            </a:r>
            <a:endParaRPr sz="1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Char char="○"/>
            </a:pPr>
            <a:r>
              <a:rPr lang="en"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Accessibility workshops</a:t>
            </a:r>
            <a:endParaRPr sz="1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1823175" y="1339738"/>
            <a:ext cx="4366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●"/>
            </a:pPr>
            <a:r>
              <a:rPr lang="en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Course Development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○"/>
            </a:pPr>
            <a:r>
              <a:rPr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Minimum accessibility requirements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○"/>
            </a:pPr>
            <a:r>
              <a:rPr lang="en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Built-in checks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1097400" y="1006225"/>
            <a:ext cx="38175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●"/>
            </a:pPr>
            <a:r>
              <a:rPr lang="en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Annual Accessibility Awareness Day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11700" y="12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Steps</a:t>
            </a:r>
            <a:endParaRPr sz="4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311700" y="162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 You!</a:t>
            </a:r>
            <a:endParaRPr sz="36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109700" y="1117950"/>
            <a:ext cx="4774720" cy="23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20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Questions? </a:t>
            </a:r>
            <a:endParaRPr sz="20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20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Follow up at: </a:t>
            </a:r>
            <a:endParaRPr sz="20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sz="1800" dirty="0" err="1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uaa.kpcaccessibility@alaska.edu</a:t>
            </a:r>
            <a:endParaRPr sz="18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63" name="Google Shape;163;p24" descr="Sunrise on the Kenai River as seen from the Kenai Peninsula College's Kenai River campus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110" y="836895"/>
            <a:ext cx="4135602" cy="3101702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Resources We Found Useful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290275" y="1585350"/>
            <a:ext cx="4442400" cy="25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 Association</a:t>
            </a:r>
            <a:endParaRPr sz="18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</a:t>
            </a:r>
            <a:endParaRPr sz="18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WebAIM</a:t>
            </a:r>
            <a:endParaRPr sz="18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 Templates for Microsoft Office</a:t>
            </a:r>
            <a:endParaRPr sz="1800" dirty="0">
              <a:solidFill>
                <a:schemeClr val="bg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u="sng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Adobe Blog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2"/>
          </p:nvPr>
        </p:nvSpPr>
        <p:spPr>
          <a:xfrm>
            <a:off x="5340775" y="1585350"/>
            <a:ext cx="3397200" cy="27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#a11y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#accessibility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Haben Girma TEDX </a:t>
            </a:r>
            <a:endParaRPr sz="18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Haben Girma’s Website</a:t>
            </a:r>
            <a:r>
              <a:rPr lang="en" sz="1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Deque Webinars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 descr="winding road in Alaska with a mountain view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9323" y="615876"/>
            <a:ext cx="3667604" cy="2063028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01525" y="1209300"/>
            <a:ext cx="6296400" cy="33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Char char="●"/>
            </a:pPr>
            <a:r>
              <a:rPr lang="en" sz="240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App.gosoapbox.com</a:t>
            </a:r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Char char="○"/>
            </a:pPr>
            <a:r>
              <a:rPr lang="e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813-189-816</a:t>
            </a:r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Char char="●"/>
            </a:pPr>
            <a:r>
              <a:rPr lang="e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Introductions</a:t>
            </a:r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Char char="●"/>
            </a:pPr>
            <a:r>
              <a:rPr lang="e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Journey</a:t>
            </a:r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Char char="○"/>
            </a:pPr>
            <a:r>
              <a:rPr lang="e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where we were </a:t>
            </a:r>
            <a:r>
              <a:rPr lang="en" sz="3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Char char="○"/>
            </a:pPr>
            <a:r>
              <a:rPr lang="e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where we need to </a:t>
            </a:r>
            <a:r>
              <a:rPr lang="en" sz="3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lang="e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Char char="○"/>
            </a:pPr>
            <a:r>
              <a:rPr lang="e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Plotting the course from </a:t>
            </a:r>
            <a:r>
              <a:rPr lang="en" sz="3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</a:t>
            </a:r>
            <a:r>
              <a:rPr lang="en" sz="30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30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Char char="●"/>
            </a:pPr>
            <a:r>
              <a:rPr lang="e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Steps</a:t>
            </a:r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97175" y="210075"/>
            <a:ext cx="2542500" cy="8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 </a:t>
            </a:r>
            <a:endParaRPr sz="4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 descr="Dr. Alan Borass teaching students on the grounds of Kenai River Campus of Kenai Peninsula college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850"/>
            <a:ext cx="2201425" cy="146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 descr="Sun set over the main building at the Kenai river campus of Kenai Peninsula Colle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2750" y="138000"/>
            <a:ext cx="2140125" cy="142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 descr="Students on a boat in front of a glacie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9675" y="138000"/>
            <a:ext cx="1957225" cy="14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descr="Three students walking in front of the Kachemak Bay Campus sign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5100" y="2026100"/>
            <a:ext cx="2038631" cy="146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 descr="Art students painting on easels. 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5383" y="2037525"/>
            <a:ext cx="2175295" cy="144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descr="Two students in welding visors and welding leather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4450" y="2047713"/>
            <a:ext cx="2140125" cy="142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 descr="Dr. Tobin showing a student a marine mammal bone in a lab. 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55275" y="138000"/>
            <a:ext cx="2140124" cy="142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 descr="Paramedic students working a on practice mannequin in the back of the Kenai Peninsula College ambulance simulation. 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11601" y="2026088"/>
            <a:ext cx="2206025" cy="1470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 descr="Kenai Peninsula College Logo" title="Kenai Peninsula College Logo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350" y="3500119"/>
            <a:ext cx="8962799" cy="142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13EB3FD6-91DE-144C-90AC-648284F8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Kenai Peninsula College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5640675" y="4530400"/>
            <a:ext cx="28374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Alasha Brito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6" name="Google Shape;86;p16" descr="Alasha Brito on a the Homer Alaska Beach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975" y="1331450"/>
            <a:ext cx="2369974" cy="2369974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4" name="Google Shape;84;p16"/>
          <p:cNvSpPr txBox="1"/>
          <p:nvPr/>
        </p:nvSpPr>
        <p:spPr>
          <a:xfrm>
            <a:off x="1144550" y="4608100"/>
            <a:ext cx="2837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Jennifer Pedersen</a:t>
            </a: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3" name="Google Shape;83;p16" descr="Jenn sitting on a rock in a river in Whittier, Alask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8575" y="913700"/>
            <a:ext cx="2663375" cy="3551167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Introductions</a:t>
            </a:r>
            <a:r>
              <a:rPr lang="en" dirty="0">
                <a:solidFill>
                  <a:srgbClr val="FFFFFF"/>
                </a:solidFill>
              </a:rPr>
              <a:t> 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 descr="Hiker wearing a backpack walking on ice looking out on a frozen, icy view of Alaska mountai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290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843500" y="1509150"/>
            <a:ext cx="5156400" cy="29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Office of Civil Rights Complaint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Voluntary Resolution Agreement</a:t>
            </a:r>
            <a:endParaRPr sz="2400"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572000" y="198375"/>
            <a:ext cx="54579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>
                <a:solidFill>
                  <a:srgbClr val="FFFFFF"/>
                </a:solidFill>
              </a:rPr>
              <a:t>The Journey Begins</a:t>
            </a:r>
            <a:endParaRPr sz="4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4665525" y="1714400"/>
            <a:ext cx="3999900" cy="27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Where we need to </a:t>
            </a:r>
            <a:r>
              <a:rPr lang="en" sz="3600">
                <a:solidFill>
                  <a:srgbClr val="FFFFFF"/>
                </a:solidFill>
              </a:rPr>
              <a:t>B</a:t>
            </a:r>
            <a:r>
              <a:rPr lang="en" sz="3000">
                <a:solidFill>
                  <a:srgbClr val="FFFFFF"/>
                </a:solidFill>
              </a:rPr>
              <a:t>e</a:t>
            </a:r>
            <a:endParaRPr sz="30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Setting Precedence: </a:t>
            </a:r>
            <a:endParaRPr sz="1800">
              <a:solidFill>
                <a:srgbClr val="FFFF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Different Role-Same Goal</a:t>
            </a:r>
            <a:endParaRPr sz="1800">
              <a:solidFill>
                <a:srgbClr val="FFFF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ALL positions impact student success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Proactive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1714400"/>
            <a:ext cx="3999900" cy="27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</a:rPr>
              <a:t>Where we were </a:t>
            </a:r>
            <a:r>
              <a:rPr lang="en" sz="3600" dirty="0">
                <a:solidFill>
                  <a:srgbClr val="FFFFFF"/>
                </a:solidFill>
              </a:rPr>
              <a:t>A</a:t>
            </a:r>
            <a:r>
              <a:rPr lang="en" sz="3000" dirty="0">
                <a:solidFill>
                  <a:srgbClr val="FFFFFF"/>
                </a:solidFill>
              </a:rPr>
              <a:t>t</a:t>
            </a:r>
            <a:endParaRPr sz="3000"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dirty="0">
                <a:solidFill>
                  <a:srgbClr val="FFFFFF"/>
                </a:solidFill>
              </a:rPr>
              <a:t>Don’t know what we don’t know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dirty="0">
                <a:solidFill>
                  <a:srgbClr val="FFFFFF"/>
                </a:solidFill>
              </a:rPr>
              <a:t>KPC Accessibility Committee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dirty="0">
                <a:solidFill>
                  <a:srgbClr val="FFFFFF"/>
                </a:solidFill>
              </a:rPr>
              <a:t>Departmental representation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dirty="0">
                <a:solidFill>
                  <a:srgbClr val="FFFFFF"/>
                </a:solidFill>
              </a:rPr>
              <a:t>Working groups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dirty="0">
                <a:solidFill>
                  <a:srgbClr val="FFFFFF"/>
                </a:solidFill>
              </a:rPr>
              <a:t>Reactive</a:t>
            </a:r>
            <a:endParaRPr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290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</a:rPr>
              <a:t>From </a:t>
            </a:r>
            <a:r>
              <a:rPr lang="en" sz="6000" dirty="0">
                <a:solidFill>
                  <a:srgbClr val="FFFFFF"/>
                </a:solidFill>
              </a:rPr>
              <a:t>A</a:t>
            </a:r>
            <a:r>
              <a:rPr lang="en" sz="4800" dirty="0">
                <a:solidFill>
                  <a:srgbClr val="FFFFFF"/>
                </a:solidFill>
              </a:rPr>
              <a:t> to </a:t>
            </a:r>
            <a:r>
              <a:rPr lang="en" sz="6000" dirty="0">
                <a:solidFill>
                  <a:srgbClr val="FFFFFF"/>
                </a:solidFill>
              </a:rPr>
              <a:t>B</a:t>
            </a:r>
            <a:endParaRPr sz="6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 descr="cartoon like painting of a man wearing a hat holding his thumb up with the quote &quot;I'll stick to my job!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575" y="661250"/>
            <a:ext cx="2939937" cy="3820976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294000" y="1437475"/>
            <a:ext cx="4162200" cy="26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Char char="●"/>
            </a:pPr>
            <a:r>
              <a:rPr lang="e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“It’s not my job” </a:t>
            </a:r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Char char="●"/>
            </a:pPr>
            <a:r>
              <a:rPr lang="e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Accommodations to Accessibility</a:t>
            </a:r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Char char="○"/>
            </a:pPr>
            <a:r>
              <a:rPr lang="e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Reactive-Proactive</a:t>
            </a:r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Char char="○"/>
            </a:pPr>
            <a:r>
              <a:rPr lang="e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Convocation</a:t>
            </a:r>
            <a:endParaRPr sz="24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Char char="○"/>
            </a:pPr>
            <a:r>
              <a:rPr lang="en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Let’s get personal</a:t>
            </a: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150" y="280625"/>
            <a:ext cx="49446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Cultural Change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 descr="Coding on a laptop scre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725" y="1305587"/>
            <a:ext cx="3793449" cy="2532329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283125" y="1349075"/>
            <a:ext cx="4439400" cy="26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Char char="●"/>
            </a:pPr>
            <a:r>
              <a:rPr lang="en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NVDA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Char char="●"/>
            </a:pPr>
            <a:r>
              <a:rPr lang="en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Texthelp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</a:pPr>
            <a:r>
              <a:rPr lang="en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Read&amp;Write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</a:pPr>
            <a:r>
              <a:rPr lang="en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EquatIO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Char char="●"/>
            </a:pPr>
            <a:r>
              <a:rPr lang="en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Acrobat </a:t>
            </a:r>
            <a:r>
              <a:rPr lang="en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ProDC</a:t>
            </a:r>
            <a:r>
              <a:rPr lang="en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Char char="●"/>
            </a:pPr>
            <a:r>
              <a:rPr lang="en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SiteImprove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</a:pPr>
            <a:r>
              <a:rPr lang="en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Drive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</a:pPr>
            <a:r>
              <a:rPr lang="en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PDF forms-HTML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</a:pPr>
            <a:r>
              <a:rPr lang="en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NextGen</a:t>
            </a:r>
            <a:r>
              <a:rPr lang="en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Web Solutions Dynamic Forms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283125" y="262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Content</a:t>
            </a:r>
            <a:r>
              <a:rPr lang="en" sz="4800" dirty="0">
                <a:solidFill>
                  <a:srgbClr val="FFFFFF"/>
                </a:solidFill>
              </a:rPr>
              <a:t>	</a:t>
            </a:r>
            <a:r>
              <a:rPr lang="en" dirty="0"/>
              <a:t>[mostly done-image?]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Google Shape;121;p21" descr="Table of  accessibility works shops broken down into months/name of workshop, number of work shops and number of participants. "/>
          <p:cNvGraphicFramePr/>
          <p:nvPr>
            <p:extLst>
              <p:ext uri="{D42A27DB-BD31-4B8C-83A1-F6EECF244321}">
                <p14:modId xmlns:p14="http://schemas.microsoft.com/office/powerpoint/2010/main" val="1072794239"/>
              </p:ext>
            </p:extLst>
          </p:nvPr>
        </p:nvGraphicFramePr>
        <p:xfrm>
          <a:off x="4686300" y="162013"/>
          <a:ext cx="4321650" cy="4783775"/>
        </p:xfrm>
        <a:graphic>
          <a:graphicData uri="http://schemas.openxmlformats.org/drawingml/2006/table">
            <a:tbl>
              <a:tblPr firstRow="1">
                <a:noFill/>
                <a:tableStyleId>{2B8A2472-481D-467C-A55A-BC5B8795D23F}</a:tableStyleId>
              </a:tblPr>
              <a:tblGrid>
                <a:gridCol w="210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8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Month-Topic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# Workshops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# Participants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August-Word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33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September-Captioning (Kaltura)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October-Captioning (YouTube)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November-PowerPoint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December-Word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January-Word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February-PowerPoint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March-Excel and PDF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40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277400" y="1129500"/>
            <a:ext cx="4178700" cy="33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Char char="●"/>
            </a:pPr>
            <a:r>
              <a:rPr lang="en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Barriers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Char char="●"/>
            </a:pPr>
            <a:r>
              <a:rPr lang="en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Standards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</a:pPr>
            <a:r>
              <a:rPr lang="en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 Docs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■"/>
            </a:pPr>
            <a:r>
              <a:rPr lang="en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Built-in Functions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■"/>
            </a:pPr>
            <a:r>
              <a:rPr lang="en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Mouse vs Keyboard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■"/>
            </a:pPr>
            <a:r>
              <a:rPr lang="en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Accessibility Check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</a:pPr>
            <a:r>
              <a:rPr lang="en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PDF/UA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</a:pPr>
            <a:r>
              <a:rPr lang="en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Checklists and Guides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Char char="●"/>
            </a:pPr>
            <a:r>
              <a:rPr lang="en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Accessibility Workshops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</a:pPr>
            <a:r>
              <a:rPr lang="en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Goal: 3x/month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277400" y="162000"/>
            <a:ext cx="40362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</a:t>
            </a:r>
            <a:r>
              <a:rPr lang="en" sz="4800" dirty="0">
                <a:solidFill>
                  <a:srgbClr val="FFFFFF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4800" dirty="0">
              <a:solidFill>
                <a:srgbClr val="FFFFFF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471</Words>
  <Application>Microsoft Macintosh PowerPoint</Application>
  <PresentationFormat>On-screen Show (16:9)</PresentationFormat>
  <Paragraphs>127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Helvetica Neue</vt:lpstr>
      <vt:lpstr>Arial</vt:lpstr>
      <vt:lpstr>Simple Light</vt:lpstr>
      <vt:lpstr>Different Role, Same Goal: Creating a Culture that Embraces Accessibility</vt:lpstr>
      <vt:lpstr>Agenda </vt:lpstr>
      <vt:lpstr>Kenai Peninsula College</vt:lpstr>
      <vt:lpstr>Introductions </vt:lpstr>
      <vt:lpstr>The Journey Begins</vt:lpstr>
      <vt:lpstr>From A to B</vt:lpstr>
      <vt:lpstr>Cultural Change</vt:lpstr>
      <vt:lpstr>Digital Content [mostly done-image?]</vt:lpstr>
      <vt:lpstr>Training </vt:lpstr>
      <vt:lpstr>Faculty Highlights</vt:lpstr>
      <vt:lpstr>Future Steps</vt:lpstr>
      <vt:lpstr>Thank You!</vt:lpstr>
      <vt:lpstr>Resources We Found Useful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Role, Same Goal: Creating a Culture that Embraces Accessibility</dc:title>
  <cp:lastModifiedBy>Microsoft Office User</cp:lastModifiedBy>
  <cp:revision>4</cp:revision>
  <dcterms:modified xsi:type="dcterms:W3CDTF">2019-11-01T22:48:19Z</dcterms:modified>
</cp:coreProperties>
</file>