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Ex3.xml" ContentType="application/vnd.ms-office.chartex+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 id="2147483708" r:id="rId2"/>
  </p:sldMasterIdLst>
  <p:notesMasterIdLst>
    <p:notesMasterId r:id="rId41"/>
  </p:notesMasterIdLst>
  <p:handoutMasterIdLst>
    <p:handoutMasterId r:id="rId42"/>
  </p:handoutMasterIdLst>
  <p:sldIdLst>
    <p:sldId id="266" r:id="rId3"/>
    <p:sldId id="769" r:id="rId4"/>
    <p:sldId id="329" r:id="rId5"/>
    <p:sldId id="778" r:id="rId6"/>
    <p:sldId id="783" r:id="rId7"/>
    <p:sldId id="617" r:id="rId8"/>
    <p:sldId id="621" r:id="rId9"/>
    <p:sldId id="380" r:id="rId10"/>
    <p:sldId id="775" r:id="rId11"/>
    <p:sldId id="784" r:id="rId12"/>
    <p:sldId id="785" r:id="rId13"/>
    <p:sldId id="468" r:id="rId14"/>
    <p:sldId id="290" r:id="rId15"/>
    <p:sldId id="345" r:id="rId16"/>
    <p:sldId id="595" r:id="rId17"/>
    <p:sldId id="788" r:id="rId18"/>
    <p:sldId id="596" r:id="rId19"/>
    <p:sldId id="624" r:id="rId20"/>
    <p:sldId id="625" r:id="rId21"/>
    <p:sldId id="787" r:id="rId22"/>
    <p:sldId id="601" r:id="rId23"/>
    <p:sldId id="607" r:id="rId24"/>
    <p:sldId id="608" r:id="rId25"/>
    <p:sldId id="616" r:id="rId26"/>
    <p:sldId id="789" r:id="rId27"/>
    <p:sldId id="604" r:id="rId28"/>
    <p:sldId id="606" r:id="rId29"/>
    <p:sldId id="605" r:id="rId30"/>
    <p:sldId id="610" r:id="rId31"/>
    <p:sldId id="614" r:id="rId32"/>
    <p:sldId id="536" r:id="rId33"/>
    <p:sldId id="615" r:id="rId34"/>
    <p:sldId id="594" r:id="rId35"/>
    <p:sldId id="612" r:id="rId36"/>
    <p:sldId id="768" r:id="rId37"/>
    <p:sldId id="313" r:id="rId38"/>
    <p:sldId id="342" r:id="rId39"/>
    <p:sldId id="301" r:id="rId40"/>
  </p:sldIdLst>
  <p:sldSz cx="18288000" cy="10287000"/>
  <p:notesSz cx="6858000" cy="9144000"/>
  <p:defaultTextStyle>
    <a:defPPr>
      <a:defRPr lang="id-ID"/>
    </a:defPPr>
    <a:lvl1pPr marL="0" algn="l" defTabSz="1371302" rtl="0" eaLnBrk="1" latinLnBrk="0" hangingPunct="1">
      <a:defRPr sz="2600" kern="1200">
        <a:solidFill>
          <a:schemeClr val="tx1"/>
        </a:solidFill>
        <a:latin typeface="+mn-lt"/>
        <a:ea typeface="+mn-ea"/>
        <a:cs typeface="+mn-cs"/>
      </a:defRPr>
    </a:lvl1pPr>
    <a:lvl2pPr marL="685652" algn="l" defTabSz="1371302" rtl="0" eaLnBrk="1" latinLnBrk="0" hangingPunct="1">
      <a:defRPr sz="2600" kern="1200">
        <a:solidFill>
          <a:schemeClr val="tx1"/>
        </a:solidFill>
        <a:latin typeface="+mn-lt"/>
        <a:ea typeface="+mn-ea"/>
        <a:cs typeface="+mn-cs"/>
      </a:defRPr>
    </a:lvl2pPr>
    <a:lvl3pPr marL="1371302" algn="l" defTabSz="1371302" rtl="0" eaLnBrk="1" latinLnBrk="0" hangingPunct="1">
      <a:defRPr sz="2600" kern="1200">
        <a:solidFill>
          <a:schemeClr val="tx1"/>
        </a:solidFill>
        <a:latin typeface="+mn-lt"/>
        <a:ea typeface="+mn-ea"/>
        <a:cs typeface="+mn-cs"/>
      </a:defRPr>
    </a:lvl3pPr>
    <a:lvl4pPr marL="2056954" algn="l" defTabSz="1371302" rtl="0" eaLnBrk="1" latinLnBrk="0" hangingPunct="1">
      <a:defRPr sz="2600" kern="1200">
        <a:solidFill>
          <a:schemeClr val="tx1"/>
        </a:solidFill>
        <a:latin typeface="+mn-lt"/>
        <a:ea typeface="+mn-ea"/>
        <a:cs typeface="+mn-cs"/>
      </a:defRPr>
    </a:lvl4pPr>
    <a:lvl5pPr marL="2742606" algn="l" defTabSz="1371302" rtl="0" eaLnBrk="1" latinLnBrk="0" hangingPunct="1">
      <a:defRPr sz="2600" kern="1200">
        <a:solidFill>
          <a:schemeClr val="tx1"/>
        </a:solidFill>
        <a:latin typeface="+mn-lt"/>
        <a:ea typeface="+mn-ea"/>
        <a:cs typeface="+mn-cs"/>
      </a:defRPr>
    </a:lvl5pPr>
    <a:lvl6pPr marL="3428258" algn="l" defTabSz="1371302" rtl="0" eaLnBrk="1" latinLnBrk="0" hangingPunct="1">
      <a:defRPr sz="2600" kern="1200">
        <a:solidFill>
          <a:schemeClr val="tx1"/>
        </a:solidFill>
        <a:latin typeface="+mn-lt"/>
        <a:ea typeface="+mn-ea"/>
        <a:cs typeface="+mn-cs"/>
      </a:defRPr>
    </a:lvl6pPr>
    <a:lvl7pPr marL="4113908" algn="l" defTabSz="1371302" rtl="0" eaLnBrk="1" latinLnBrk="0" hangingPunct="1">
      <a:defRPr sz="2600" kern="1200">
        <a:solidFill>
          <a:schemeClr val="tx1"/>
        </a:solidFill>
        <a:latin typeface="+mn-lt"/>
        <a:ea typeface="+mn-ea"/>
        <a:cs typeface="+mn-cs"/>
      </a:defRPr>
    </a:lvl7pPr>
    <a:lvl8pPr marL="4799560" algn="l" defTabSz="1371302" rtl="0" eaLnBrk="1" latinLnBrk="0" hangingPunct="1">
      <a:defRPr sz="2600" kern="1200">
        <a:solidFill>
          <a:schemeClr val="tx1"/>
        </a:solidFill>
        <a:latin typeface="+mn-lt"/>
        <a:ea typeface="+mn-ea"/>
        <a:cs typeface="+mn-cs"/>
      </a:defRPr>
    </a:lvl8pPr>
    <a:lvl9pPr marL="5485212" algn="l" defTabSz="1371302"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4">
          <p15:clr>
            <a:srgbClr val="A4A3A4"/>
          </p15:clr>
        </p15:guide>
        <p15:guide id="2" orient="horz" pos="569">
          <p15:clr>
            <a:srgbClr val="A4A3A4"/>
          </p15:clr>
        </p15:guide>
        <p15:guide id="3" pos="1151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Baker" initials="SB" lastIdx="1" clrIdx="0">
    <p:extLst>
      <p:ext uri="{19B8F6BF-5375-455C-9EA6-DF929625EA0E}">
        <p15:presenceInfo xmlns:p15="http://schemas.microsoft.com/office/powerpoint/2012/main" userId="Scott Bak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288"/>
    <a:srgbClr val="042066"/>
    <a:srgbClr val="004990"/>
    <a:srgbClr val="25408F"/>
    <a:srgbClr val="FF3300"/>
    <a:srgbClr val="954ECA"/>
    <a:srgbClr val="A568D2"/>
    <a:srgbClr val="FB5331"/>
    <a:srgbClr val="EA2D00"/>
    <a:srgbClr val="7131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93096" autoAdjust="0"/>
  </p:normalViewPr>
  <p:slideViewPr>
    <p:cSldViewPr snapToGrid="0">
      <p:cViewPr varScale="1">
        <p:scale>
          <a:sx n="53" d="100"/>
          <a:sy n="53" d="100"/>
        </p:scale>
        <p:origin x="989" y="72"/>
      </p:cViewPr>
      <p:guideLst>
        <p:guide orient="horz" pos="1294"/>
        <p:guide orient="horz" pos="569"/>
        <p:guide pos="11519"/>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938"/>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Book1"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Book1"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Book1"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Sheet1!$A$4:$A$14</cx:f>
        <cx:lvl ptCount="11">
          <cx:pt idx="0">Transactional</cx:pt>
          <cx:pt idx="1">Designer</cx:pt>
          <cx:pt idx="2">Gateway</cx:pt>
          <cx:pt idx="3">Dashboard</cx:pt>
          <cx:pt idx="4">Assessment</cx:pt>
          <cx:pt idx="5">Validator</cx:pt>
          <cx:pt idx="6">SiteScan</cx:pt>
          <cx:pt idx="7">DAS Services</cx:pt>
          <cx:pt idx="8">Remediate</cx:pt>
          <cx:pt idx="9">AccessibilityNow.com</cx:pt>
          <cx:pt idx="10">Publisher</cx:pt>
        </cx:lvl>
      </cx:strDim>
      <cx:numDim type="size">
        <cx:f>Sheet1!$B$4:$B$14</cx:f>
        <cx:lvl ptCount="11" formatCode="General">
          <cx:pt idx="0">9.0899999999999999</cx:pt>
          <cx:pt idx="1">9.0899999999999999</cx:pt>
          <cx:pt idx="2">9.0899999999999999</cx:pt>
          <cx:pt idx="3">9.0899999999999999</cx:pt>
          <cx:pt idx="4">9.0899999999999999</cx:pt>
          <cx:pt idx="5">9.0899999999999999</cx:pt>
          <cx:pt idx="6">9.0899999999999999</cx:pt>
          <cx:pt idx="7">9.0899999999999999</cx:pt>
          <cx:pt idx="8">9.0899999999999999</cx:pt>
          <cx:pt idx="9">9.0899999999999999</cx:pt>
          <cx:pt idx="10">9.0899999999999999</cx:pt>
        </cx:lvl>
      </cx:numDim>
    </cx:data>
  </cx:chartData>
  <cx:chart>
    <cx:plotArea>
      <cx:plotAreaRegion>
        <cx:series layoutId="sunburst" uniqueId="{9A65374F-F2C1-4BDD-A7A4-1DBD26937E30}">
          <cx:spPr>
            <a:ln>
              <a:noFill/>
            </a:ln>
          </cx:spPr>
          <cx:dataId val="0"/>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Sheet1!$A$1:$A$2</cx:f>
        <cx:lvl ptCount="2">
          <cx:pt idx="0">Transactional</cx:pt>
          <cx:pt idx="1">Static/Published</cx:pt>
        </cx:lvl>
      </cx:strDim>
      <cx:numDim type="size">
        <cx:f>Sheet1!$B$1:$B$2</cx:f>
        <cx:lvl ptCount="2" formatCode="General">
          <cx:pt idx="0">50</cx:pt>
          <cx:pt idx="1">50</cx:pt>
        </cx:lvl>
      </cx:numDim>
    </cx:data>
  </cx:chartData>
  <cx:chart>
    <cx:plotArea>
      <cx:plotAreaRegion>
        <cx:plotSurface>
          <cx:spPr>
            <a:ln>
              <a:noFill/>
            </a:ln>
          </cx:spPr>
        </cx:plotSurface>
        <cx:series layoutId="sunburst" uniqueId="{48010E5A-0224-4BBE-B46C-0DB25FF36D9C}">
          <cx:spPr>
            <a:ln>
              <a:solidFill>
                <a:schemeClr val="bg1"/>
              </a:solidFill>
            </a:ln>
          </cx:spPr>
          <cx:dataId val="0"/>
        </cx:series>
      </cx:plotAreaRegion>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Sheet1!$A$16:$A$21</cx:f>
        <cx:lvl ptCount="6">
          <cx:pt idx="0">WCAG PDF</cx:pt>
          <cx:pt idx="1">Braille</cx:pt>
          <cx:pt idx="2">E-Text</cx:pt>
          <cx:pt idx="3">Audio</cx:pt>
          <cx:pt idx="4">Large Print</cx:pt>
          <cx:pt idx="5">HTML5</cx:pt>
        </cx:lvl>
      </cx:strDim>
      <cx:numDim type="size">
        <cx:f>Sheet1!$B$16:$B$21</cx:f>
        <cx:lvl ptCount="6" formatCode="General">
          <cx:pt idx="0">16.666</cx:pt>
          <cx:pt idx="1">16.666</cx:pt>
          <cx:pt idx="2">16.666</cx:pt>
          <cx:pt idx="3">16.666</cx:pt>
          <cx:pt idx="4">16.666</cx:pt>
          <cx:pt idx="5">16.666</cx:pt>
        </cx:lvl>
      </cx:numDim>
    </cx:data>
  </cx:chartData>
  <cx:chart>
    <cx:plotArea>
      <cx:plotAreaRegion>
        <cx:series layoutId="sunburst" uniqueId="{F2B69432-8D38-4267-9011-0A1EE6168052}">
          <cx:spPr>
            <a:ln>
              <a:solidFill>
                <a:schemeClr val="bg1"/>
              </a:solidFill>
            </a:ln>
          </cx:spPr>
          <cx:dataId val="0"/>
        </cx:series>
      </cx:plotAreaRegion>
    </cx:plotArea>
  </cx:chart>
  <cx:spPr>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834864-0F7B-457F-A911-4937FCE0F94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F38D053-E42E-4219-A441-BF3BCDC30EE2}">
      <dgm:prSet/>
      <dgm:spPr/>
      <dgm:t>
        <a:bodyPr/>
        <a:lstStyle/>
        <a:p>
          <a:pPr>
            <a:defRPr cap="all"/>
          </a:pPr>
          <a:r>
            <a:rPr lang="en-US"/>
            <a:t>Demand Letters</a:t>
          </a:r>
        </a:p>
      </dgm:t>
    </dgm:pt>
    <dgm:pt modelId="{FA4D6151-E904-42F0-9BFC-7F03A2444533}" type="parTrans" cxnId="{1A7438F5-362F-4A1D-8A64-82B2ADB7638D}">
      <dgm:prSet/>
      <dgm:spPr/>
      <dgm:t>
        <a:bodyPr/>
        <a:lstStyle/>
        <a:p>
          <a:endParaRPr lang="en-US"/>
        </a:p>
      </dgm:t>
    </dgm:pt>
    <dgm:pt modelId="{80866E55-951D-4D53-B56B-B3CB75DEEFE8}" type="sibTrans" cxnId="{1A7438F5-362F-4A1D-8A64-82B2ADB7638D}">
      <dgm:prSet/>
      <dgm:spPr/>
      <dgm:t>
        <a:bodyPr/>
        <a:lstStyle/>
        <a:p>
          <a:endParaRPr lang="en-US"/>
        </a:p>
      </dgm:t>
    </dgm:pt>
    <dgm:pt modelId="{C7BD7C99-723D-4B50-A7B1-A2290659D181}">
      <dgm:prSet/>
      <dgm:spPr/>
      <dgm:t>
        <a:bodyPr/>
        <a:lstStyle/>
        <a:p>
          <a:pPr>
            <a:defRPr cap="all"/>
          </a:pPr>
          <a:r>
            <a:rPr lang="en-US"/>
            <a:t>Lawsuits</a:t>
          </a:r>
        </a:p>
      </dgm:t>
    </dgm:pt>
    <dgm:pt modelId="{6463F2BD-9C0A-40BD-AFBD-2841BD0AC7B2}" type="parTrans" cxnId="{D78EEECA-F877-46A4-A508-B7D65BAB611C}">
      <dgm:prSet/>
      <dgm:spPr/>
      <dgm:t>
        <a:bodyPr/>
        <a:lstStyle/>
        <a:p>
          <a:endParaRPr lang="en-US"/>
        </a:p>
      </dgm:t>
    </dgm:pt>
    <dgm:pt modelId="{705779FE-8970-42F5-8B3F-E43714AF7CA0}" type="sibTrans" cxnId="{D78EEECA-F877-46A4-A508-B7D65BAB611C}">
      <dgm:prSet/>
      <dgm:spPr/>
      <dgm:t>
        <a:bodyPr/>
        <a:lstStyle/>
        <a:p>
          <a:endParaRPr lang="en-US"/>
        </a:p>
      </dgm:t>
    </dgm:pt>
    <dgm:pt modelId="{C760B220-7ECB-4B01-8C5F-E84DA7F9E62F}">
      <dgm:prSet/>
      <dgm:spPr/>
      <dgm:t>
        <a:bodyPr/>
        <a:lstStyle/>
        <a:p>
          <a:pPr>
            <a:defRPr cap="all"/>
          </a:pPr>
          <a:r>
            <a:rPr lang="en-US"/>
            <a:t>“Legal Extortion”</a:t>
          </a:r>
        </a:p>
      </dgm:t>
    </dgm:pt>
    <dgm:pt modelId="{DC9820C8-A3FC-4D77-9957-BD032F6555BB}" type="parTrans" cxnId="{AA6E1DC4-72DD-4398-820C-151B1787E71C}">
      <dgm:prSet/>
      <dgm:spPr/>
      <dgm:t>
        <a:bodyPr/>
        <a:lstStyle/>
        <a:p>
          <a:endParaRPr lang="en-US"/>
        </a:p>
      </dgm:t>
    </dgm:pt>
    <dgm:pt modelId="{60C74A0E-C088-46E1-B50B-3B04D665FCA6}" type="sibTrans" cxnId="{AA6E1DC4-72DD-4398-820C-151B1787E71C}">
      <dgm:prSet/>
      <dgm:spPr/>
      <dgm:t>
        <a:bodyPr/>
        <a:lstStyle/>
        <a:p>
          <a:endParaRPr lang="en-US"/>
        </a:p>
      </dgm:t>
    </dgm:pt>
    <dgm:pt modelId="{9A7C552B-221E-4F0C-9077-212180875DC7}" type="pres">
      <dgm:prSet presAssocID="{9A834864-0F7B-457F-A911-4937FCE0F945}" presName="root" presStyleCnt="0">
        <dgm:presLayoutVars>
          <dgm:dir/>
          <dgm:resizeHandles val="exact"/>
        </dgm:presLayoutVars>
      </dgm:prSet>
      <dgm:spPr/>
    </dgm:pt>
    <dgm:pt modelId="{3ED8DAA2-D163-4856-B186-AC4C0C6BD5B1}" type="pres">
      <dgm:prSet presAssocID="{9F38D053-E42E-4219-A441-BF3BCDC30EE2}" presName="compNode" presStyleCnt="0"/>
      <dgm:spPr/>
    </dgm:pt>
    <dgm:pt modelId="{9F3598C8-E13A-4445-944A-0FF4F87AFE40}" type="pres">
      <dgm:prSet presAssocID="{9F38D053-E42E-4219-A441-BF3BCDC30EE2}" presName="iconBgRect" presStyleLbl="bgShp" presStyleIdx="0" presStyleCnt="3"/>
      <dgm:spPr/>
    </dgm:pt>
    <dgm:pt modelId="{851C270E-A7A0-464F-ACE5-85C63AADE1A9}" type="pres">
      <dgm:prSet presAssocID="{9F38D053-E42E-4219-A441-BF3BCDC30EE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envelope"/>
        </a:ext>
      </dgm:extLst>
    </dgm:pt>
    <dgm:pt modelId="{3903D761-FEA1-4206-8806-B6D60750D083}" type="pres">
      <dgm:prSet presAssocID="{9F38D053-E42E-4219-A441-BF3BCDC30EE2}" presName="spaceRect" presStyleCnt="0"/>
      <dgm:spPr/>
    </dgm:pt>
    <dgm:pt modelId="{8826659F-A705-48C5-A221-4AA2F7EF4932}" type="pres">
      <dgm:prSet presAssocID="{9F38D053-E42E-4219-A441-BF3BCDC30EE2}" presName="textRect" presStyleLbl="revTx" presStyleIdx="0" presStyleCnt="3">
        <dgm:presLayoutVars>
          <dgm:chMax val="1"/>
          <dgm:chPref val="1"/>
        </dgm:presLayoutVars>
      </dgm:prSet>
      <dgm:spPr/>
    </dgm:pt>
    <dgm:pt modelId="{7D78DB33-3AF3-4F4D-AD76-802BD6A78DBD}" type="pres">
      <dgm:prSet presAssocID="{80866E55-951D-4D53-B56B-B3CB75DEEFE8}" presName="sibTrans" presStyleCnt="0"/>
      <dgm:spPr/>
    </dgm:pt>
    <dgm:pt modelId="{C6320B32-AE94-4DF6-870C-6C1FF9CA7A7C}" type="pres">
      <dgm:prSet presAssocID="{C7BD7C99-723D-4B50-A7B1-A2290659D181}" presName="compNode" presStyleCnt="0"/>
      <dgm:spPr/>
    </dgm:pt>
    <dgm:pt modelId="{D05AB195-FE3A-4254-9083-35B0248D0214}" type="pres">
      <dgm:prSet presAssocID="{C7BD7C99-723D-4B50-A7B1-A2290659D181}" presName="iconBgRect" presStyleLbl="bgShp" presStyleIdx="1" presStyleCnt="3"/>
      <dgm:spPr/>
    </dgm:pt>
    <dgm:pt modelId="{E1FCB0AC-814F-4B8C-8CE2-6A89824E14BD}" type="pres">
      <dgm:prSet presAssocID="{C7BD7C99-723D-4B50-A7B1-A2290659D18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BF4339D8-E03D-4066-A0FB-D0E152339F3C}" type="pres">
      <dgm:prSet presAssocID="{C7BD7C99-723D-4B50-A7B1-A2290659D181}" presName="spaceRect" presStyleCnt="0"/>
      <dgm:spPr/>
    </dgm:pt>
    <dgm:pt modelId="{6188B1D9-F0BC-4337-AEE3-1E35B7B37F62}" type="pres">
      <dgm:prSet presAssocID="{C7BD7C99-723D-4B50-A7B1-A2290659D181}" presName="textRect" presStyleLbl="revTx" presStyleIdx="1" presStyleCnt="3">
        <dgm:presLayoutVars>
          <dgm:chMax val="1"/>
          <dgm:chPref val="1"/>
        </dgm:presLayoutVars>
      </dgm:prSet>
      <dgm:spPr/>
    </dgm:pt>
    <dgm:pt modelId="{603DCAAF-8568-4D7D-9728-0BC3E6EA3369}" type="pres">
      <dgm:prSet presAssocID="{705779FE-8970-42F5-8B3F-E43714AF7CA0}" presName="sibTrans" presStyleCnt="0"/>
      <dgm:spPr/>
    </dgm:pt>
    <dgm:pt modelId="{96514C65-9272-48B2-9A0E-DC82D4C851B4}" type="pres">
      <dgm:prSet presAssocID="{C760B220-7ECB-4B01-8C5F-E84DA7F9E62F}" presName="compNode" presStyleCnt="0"/>
      <dgm:spPr/>
    </dgm:pt>
    <dgm:pt modelId="{B45A4661-E332-47EE-928B-F3E81636CDB0}" type="pres">
      <dgm:prSet presAssocID="{C760B220-7ECB-4B01-8C5F-E84DA7F9E62F}" presName="iconBgRect" presStyleLbl="bgShp" presStyleIdx="2" presStyleCnt="3"/>
      <dgm:spPr/>
    </dgm:pt>
    <dgm:pt modelId="{8FC7B71C-2609-4623-834B-B1CEDDA9262B}" type="pres">
      <dgm:prSet presAssocID="{C760B220-7ECB-4B01-8C5F-E84DA7F9E62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udge"/>
        </a:ext>
      </dgm:extLst>
    </dgm:pt>
    <dgm:pt modelId="{27323536-D610-459A-AFCF-DD00DE2C2865}" type="pres">
      <dgm:prSet presAssocID="{C760B220-7ECB-4B01-8C5F-E84DA7F9E62F}" presName="spaceRect" presStyleCnt="0"/>
      <dgm:spPr/>
    </dgm:pt>
    <dgm:pt modelId="{9C43BD76-1422-4046-B7F1-FD25E4D48888}" type="pres">
      <dgm:prSet presAssocID="{C760B220-7ECB-4B01-8C5F-E84DA7F9E62F}" presName="textRect" presStyleLbl="revTx" presStyleIdx="2" presStyleCnt="3">
        <dgm:presLayoutVars>
          <dgm:chMax val="1"/>
          <dgm:chPref val="1"/>
        </dgm:presLayoutVars>
      </dgm:prSet>
      <dgm:spPr/>
    </dgm:pt>
  </dgm:ptLst>
  <dgm:cxnLst>
    <dgm:cxn modelId="{AD4C5815-F9DC-46D1-9E6B-1E20BF32D851}" type="presOf" srcId="{9F38D053-E42E-4219-A441-BF3BCDC30EE2}" destId="{8826659F-A705-48C5-A221-4AA2F7EF4932}" srcOrd="0" destOrd="0" presId="urn:microsoft.com/office/officeart/2018/5/layout/IconCircleLabelList"/>
    <dgm:cxn modelId="{53D6A682-2082-4D1C-97CA-98AF5D6923D5}" type="presOf" srcId="{9A834864-0F7B-457F-A911-4937FCE0F945}" destId="{9A7C552B-221E-4F0C-9077-212180875DC7}" srcOrd="0" destOrd="0" presId="urn:microsoft.com/office/officeart/2018/5/layout/IconCircleLabelList"/>
    <dgm:cxn modelId="{2F2EBB94-E244-47E8-8D9E-BC84C6C30338}" type="presOf" srcId="{C760B220-7ECB-4B01-8C5F-E84DA7F9E62F}" destId="{9C43BD76-1422-4046-B7F1-FD25E4D48888}" srcOrd="0" destOrd="0" presId="urn:microsoft.com/office/officeart/2018/5/layout/IconCircleLabelList"/>
    <dgm:cxn modelId="{BDAE879F-14C0-4CEE-906B-2C6F1BACBF19}" type="presOf" srcId="{C7BD7C99-723D-4B50-A7B1-A2290659D181}" destId="{6188B1D9-F0BC-4337-AEE3-1E35B7B37F62}" srcOrd="0" destOrd="0" presId="urn:microsoft.com/office/officeart/2018/5/layout/IconCircleLabelList"/>
    <dgm:cxn modelId="{AA6E1DC4-72DD-4398-820C-151B1787E71C}" srcId="{9A834864-0F7B-457F-A911-4937FCE0F945}" destId="{C760B220-7ECB-4B01-8C5F-E84DA7F9E62F}" srcOrd="2" destOrd="0" parTransId="{DC9820C8-A3FC-4D77-9957-BD032F6555BB}" sibTransId="{60C74A0E-C088-46E1-B50B-3B04D665FCA6}"/>
    <dgm:cxn modelId="{D78EEECA-F877-46A4-A508-B7D65BAB611C}" srcId="{9A834864-0F7B-457F-A911-4937FCE0F945}" destId="{C7BD7C99-723D-4B50-A7B1-A2290659D181}" srcOrd="1" destOrd="0" parTransId="{6463F2BD-9C0A-40BD-AFBD-2841BD0AC7B2}" sibTransId="{705779FE-8970-42F5-8B3F-E43714AF7CA0}"/>
    <dgm:cxn modelId="{1A7438F5-362F-4A1D-8A64-82B2ADB7638D}" srcId="{9A834864-0F7B-457F-A911-4937FCE0F945}" destId="{9F38D053-E42E-4219-A441-BF3BCDC30EE2}" srcOrd="0" destOrd="0" parTransId="{FA4D6151-E904-42F0-9BFC-7F03A2444533}" sibTransId="{80866E55-951D-4D53-B56B-B3CB75DEEFE8}"/>
    <dgm:cxn modelId="{19C2F0A8-EAE9-47E9-9C98-01DA409623F0}" type="presParOf" srcId="{9A7C552B-221E-4F0C-9077-212180875DC7}" destId="{3ED8DAA2-D163-4856-B186-AC4C0C6BD5B1}" srcOrd="0" destOrd="0" presId="urn:microsoft.com/office/officeart/2018/5/layout/IconCircleLabelList"/>
    <dgm:cxn modelId="{8D722D2C-3154-44C7-A3F2-4FAD90F7FFEA}" type="presParOf" srcId="{3ED8DAA2-D163-4856-B186-AC4C0C6BD5B1}" destId="{9F3598C8-E13A-4445-944A-0FF4F87AFE40}" srcOrd="0" destOrd="0" presId="urn:microsoft.com/office/officeart/2018/5/layout/IconCircleLabelList"/>
    <dgm:cxn modelId="{0C194F7D-D520-42B9-BE3F-01585110B913}" type="presParOf" srcId="{3ED8DAA2-D163-4856-B186-AC4C0C6BD5B1}" destId="{851C270E-A7A0-464F-ACE5-85C63AADE1A9}" srcOrd="1" destOrd="0" presId="urn:microsoft.com/office/officeart/2018/5/layout/IconCircleLabelList"/>
    <dgm:cxn modelId="{D1321983-5020-4D3A-8FC8-D2A092F9DAF1}" type="presParOf" srcId="{3ED8DAA2-D163-4856-B186-AC4C0C6BD5B1}" destId="{3903D761-FEA1-4206-8806-B6D60750D083}" srcOrd="2" destOrd="0" presId="urn:microsoft.com/office/officeart/2018/5/layout/IconCircleLabelList"/>
    <dgm:cxn modelId="{F31F72AD-AF3D-40EE-8899-CED6F4CE59BE}" type="presParOf" srcId="{3ED8DAA2-D163-4856-B186-AC4C0C6BD5B1}" destId="{8826659F-A705-48C5-A221-4AA2F7EF4932}" srcOrd="3" destOrd="0" presId="urn:microsoft.com/office/officeart/2018/5/layout/IconCircleLabelList"/>
    <dgm:cxn modelId="{30CBD7C1-F67B-4482-9E7F-B97424CCF75D}" type="presParOf" srcId="{9A7C552B-221E-4F0C-9077-212180875DC7}" destId="{7D78DB33-3AF3-4F4D-AD76-802BD6A78DBD}" srcOrd="1" destOrd="0" presId="urn:microsoft.com/office/officeart/2018/5/layout/IconCircleLabelList"/>
    <dgm:cxn modelId="{EF76459A-63A6-4340-9AC6-1E8AA943049A}" type="presParOf" srcId="{9A7C552B-221E-4F0C-9077-212180875DC7}" destId="{C6320B32-AE94-4DF6-870C-6C1FF9CA7A7C}" srcOrd="2" destOrd="0" presId="urn:microsoft.com/office/officeart/2018/5/layout/IconCircleLabelList"/>
    <dgm:cxn modelId="{9025F68E-BE01-4447-9A80-37C03FE7FDBA}" type="presParOf" srcId="{C6320B32-AE94-4DF6-870C-6C1FF9CA7A7C}" destId="{D05AB195-FE3A-4254-9083-35B0248D0214}" srcOrd="0" destOrd="0" presId="urn:microsoft.com/office/officeart/2018/5/layout/IconCircleLabelList"/>
    <dgm:cxn modelId="{28E22A43-1251-4E49-9F3C-BF6D6B7D5A6A}" type="presParOf" srcId="{C6320B32-AE94-4DF6-870C-6C1FF9CA7A7C}" destId="{E1FCB0AC-814F-4B8C-8CE2-6A89824E14BD}" srcOrd="1" destOrd="0" presId="urn:microsoft.com/office/officeart/2018/5/layout/IconCircleLabelList"/>
    <dgm:cxn modelId="{5D7F0044-A7B3-467E-9B31-D2F1E42C07D3}" type="presParOf" srcId="{C6320B32-AE94-4DF6-870C-6C1FF9CA7A7C}" destId="{BF4339D8-E03D-4066-A0FB-D0E152339F3C}" srcOrd="2" destOrd="0" presId="urn:microsoft.com/office/officeart/2018/5/layout/IconCircleLabelList"/>
    <dgm:cxn modelId="{91994B67-5AC4-4A96-9A67-9DEB4CD52C3B}" type="presParOf" srcId="{C6320B32-AE94-4DF6-870C-6C1FF9CA7A7C}" destId="{6188B1D9-F0BC-4337-AEE3-1E35B7B37F62}" srcOrd="3" destOrd="0" presId="urn:microsoft.com/office/officeart/2018/5/layout/IconCircleLabelList"/>
    <dgm:cxn modelId="{ED2AB932-A439-40A7-B6A4-8B48D69AEF36}" type="presParOf" srcId="{9A7C552B-221E-4F0C-9077-212180875DC7}" destId="{603DCAAF-8568-4D7D-9728-0BC3E6EA3369}" srcOrd="3" destOrd="0" presId="urn:microsoft.com/office/officeart/2018/5/layout/IconCircleLabelList"/>
    <dgm:cxn modelId="{4B5D8FC3-D00D-4D09-A85F-E00299C7CD52}" type="presParOf" srcId="{9A7C552B-221E-4F0C-9077-212180875DC7}" destId="{96514C65-9272-48B2-9A0E-DC82D4C851B4}" srcOrd="4" destOrd="0" presId="urn:microsoft.com/office/officeart/2018/5/layout/IconCircleLabelList"/>
    <dgm:cxn modelId="{853C8753-6ABB-49D2-9633-FB364CAAC44B}" type="presParOf" srcId="{96514C65-9272-48B2-9A0E-DC82D4C851B4}" destId="{B45A4661-E332-47EE-928B-F3E81636CDB0}" srcOrd="0" destOrd="0" presId="urn:microsoft.com/office/officeart/2018/5/layout/IconCircleLabelList"/>
    <dgm:cxn modelId="{8FF80AEA-7F1D-4C1E-BE11-CA36FE2A7D74}" type="presParOf" srcId="{96514C65-9272-48B2-9A0E-DC82D4C851B4}" destId="{8FC7B71C-2609-4623-834B-B1CEDDA9262B}" srcOrd="1" destOrd="0" presId="urn:microsoft.com/office/officeart/2018/5/layout/IconCircleLabelList"/>
    <dgm:cxn modelId="{68C0F133-C335-4D8D-8DDE-23D6623E2D53}" type="presParOf" srcId="{96514C65-9272-48B2-9A0E-DC82D4C851B4}" destId="{27323536-D610-459A-AFCF-DD00DE2C2865}" srcOrd="2" destOrd="0" presId="urn:microsoft.com/office/officeart/2018/5/layout/IconCircleLabelList"/>
    <dgm:cxn modelId="{CB281F89-D289-4484-8B90-70ABE52B44B4}" type="presParOf" srcId="{96514C65-9272-48B2-9A0E-DC82D4C851B4}" destId="{9C43BD76-1422-4046-B7F1-FD25E4D4888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598C8-E13A-4445-944A-0FF4F87AFE40}">
      <dsp:nvSpPr>
        <dsp:cNvPr id="0" name=""/>
        <dsp:cNvSpPr/>
      </dsp:nvSpPr>
      <dsp:spPr>
        <a:xfrm>
          <a:off x="2558699" y="1463503"/>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1C270E-A7A0-464F-ACE5-85C63AADE1A9}">
      <dsp:nvSpPr>
        <dsp:cNvPr id="0" name=""/>
        <dsp:cNvSpPr/>
      </dsp:nvSpPr>
      <dsp:spPr>
        <a:xfrm>
          <a:off x="3026699" y="1931503"/>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26659F-A705-48C5-A221-4AA2F7EF4932}">
      <dsp:nvSpPr>
        <dsp:cNvPr id="0" name=""/>
        <dsp:cNvSpPr/>
      </dsp:nvSpPr>
      <dsp:spPr>
        <a:xfrm>
          <a:off x="1856699" y="4343503"/>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90000"/>
            </a:lnSpc>
            <a:spcBef>
              <a:spcPct val="0"/>
            </a:spcBef>
            <a:spcAft>
              <a:spcPct val="35000"/>
            </a:spcAft>
            <a:buNone/>
            <a:defRPr cap="all"/>
          </a:pPr>
          <a:r>
            <a:rPr lang="en-US" sz="3400" kern="1200"/>
            <a:t>Demand Letters</a:t>
          </a:r>
        </a:p>
      </dsp:txBody>
      <dsp:txXfrm>
        <a:off x="1856699" y="4343503"/>
        <a:ext cx="3600000" cy="720000"/>
      </dsp:txXfrm>
    </dsp:sp>
    <dsp:sp modelId="{D05AB195-FE3A-4254-9083-35B0248D0214}">
      <dsp:nvSpPr>
        <dsp:cNvPr id="0" name=""/>
        <dsp:cNvSpPr/>
      </dsp:nvSpPr>
      <dsp:spPr>
        <a:xfrm>
          <a:off x="6788700" y="1463503"/>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FCB0AC-814F-4B8C-8CE2-6A89824E14BD}">
      <dsp:nvSpPr>
        <dsp:cNvPr id="0" name=""/>
        <dsp:cNvSpPr/>
      </dsp:nvSpPr>
      <dsp:spPr>
        <a:xfrm>
          <a:off x="7256700" y="1931503"/>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88B1D9-F0BC-4337-AEE3-1E35B7B37F62}">
      <dsp:nvSpPr>
        <dsp:cNvPr id="0" name=""/>
        <dsp:cNvSpPr/>
      </dsp:nvSpPr>
      <dsp:spPr>
        <a:xfrm>
          <a:off x="6086699" y="4343503"/>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90000"/>
            </a:lnSpc>
            <a:spcBef>
              <a:spcPct val="0"/>
            </a:spcBef>
            <a:spcAft>
              <a:spcPct val="35000"/>
            </a:spcAft>
            <a:buNone/>
            <a:defRPr cap="all"/>
          </a:pPr>
          <a:r>
            <a:rPr lang="en-US" sz="3400" kern="1200"/>
            <a:t>Lawsuits</a:t>
          </a:r>
        </a:p>
      </dsp:txBody>
      <dsp:txXfrm>
        <a:off x="6086699" y="4343503"/>
        <a:ext cx="3600000" cy="720000"/>
      </dsp:txXfrm>
    </dsp:sp>
    <dsp:sp modelId="{B45A4661-E332-47EE-928B-F3E81636CDB0}">
      <dsp:nvSpPr>
        <dsp:cNvPr id="0" name=""/>
        <dsp:cNvSpPr/>
      </dsp:nvSpPr>
      <dsp:spPr>
        <a:xfrm>
          <a:off x="11018700" y="1463503"/>
          <a:ext cx="2196000" cy="2196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C7B71C-2609-4623-834B-B1CEDDA9262B}">
      <dsp:nvSpPr>
        <dsp:cNvPr id="0" name=""/>
        <dsp:cNvSpPr/>
      </dsp:nvSpPr>
      <dsp:spPr>
        <a:xfrm>
          <a:off x="11486700" y="1931503"/>
          <a:ext cx="1260000" cy="126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43BD76-1422-4046-B7F1-FD25E4D48888}">
      <dsp:nvSpPr>
        <dsp:cNvPr id="0" name=""/>
        <dsp:cNvSpPr/>
      </dsp:nvSpPr>
      <dsp:spPr>
        <a:xfrm>
          <a:off x="10316700" y="4343503"/>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90000"/>
            </a:lnSpc>
            <a:spcBef>
              <a:spcPct val="0"/>
            </a:spcBef>
            <a:spcAft>
              <a:spcPct val="35000"/>
            </a:spcAft>
            <a:buNone/>
            <a:defRPr cap="all"/>
          </a:pPr>
          <a:r>
            <a:rPr lang="en-US" sz="3400" kern="1200"/>
            <a:t>“Legal Extortion”</a:t>
          </a:r>
        </a:p>
      </dsp:txBody>
      <dsp:txXfrm>
        <a:off x="10316700" y="4343503"/>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1D862C-56A9-42A9-818E-AE4A076B0C62}" type="datetimeFigureOut">
              <a:rPr lang="en-US" smtClean="0"/>
              <a:t>11/21/2019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D58AA8-2072-4B09-8C56-857B9DCA6D13}" type="slidenum">
              <a:rPr lang="en-US" smtClean="0"/>
              <a:t>‹#›</a:t>
            </a:fld>
            <a:endParaRPr lang="en-US"/>
          </a:p>
        </p:txBody>
      </p:sp>
    </p:spTree>
    <p:extLst>
      <p:ext uri="{BB962C8B-B14F-4D97-AF65-F5344CB8AC3E}">
        <p14:creationId xmlns:p14="http://schemas.microsoft.com/office/powerpoint/2010/main" val="1771487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A7EDB-42F2-4587-A519-4CD36161FFEF}" type="datetimeFigureOut">
              <a:rPr lang="id-ID" smtClean="0"/>
              <a:t>21/11/2019</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AD74B-4254-4A15-B920-236F271C9A39}" type="slidenum">
              <a:rPr lang="id-ID" smtClean="0"/>
              <a:t>‹#›</a:t>
            </a:fld>
            <a:endParaRPr lang="id-ID"/>
          </a:p>
        </p:txBody>
      </p:sp>
    </p:spTree>
    <p:extLst>
      <p:ext uri="{BB962C8B-B14F-4D97-AF65-F5344CB8AC3E}">
        <p14:creationId xmlns:p14="http://schemas.microsoft.com/office/powerpoint/2010/main" val="2582477692"/>
      </p:ext>
    </p:extLst>
  </p:cSld>
  <p:clrMap bg1="lt1" tx1="dk1" bg2="lt2" tx2="dk2" accent1="accent1" accent2="accent2" accent3="accent3" accent4="accent4" accent5="accent5" accent6="accent6" hlink="hlink" folHlink="folHlink"/>
  <p:notesStyle>
    <a:lvl1pPr marL="0" algn="l" defTabSz="1371302" rtl="0" eaLnBrk="1" latinLnBrk="0" hangingPunct="1">
      <a:defRPr sz="1800" kern="1200">
        <a:solidFill>
          <a:schemeClr val="tx1"/>
        </a:solidFill>
        <a:latin typeface="+mn-lt"/>
        <a:ea typeface="+mn-ea"/>
        <a:cs typeface="+mn-cs"/>
      </a:defRPr>
    </a:lvl1pPr>
    <a:lvl2pPr marL="685652" algn="l" defTabSz="1371302" rtl="0" eaLnBrk="1" latinLnBrk="0" hangingPunct="1">
      <a:defRPr sz="1800" kern="1200">
        <a:solidFill>
          <a:schemeClr val="tx1"/>
        </a:solidFill>
        <a:latin typeface="+mn-lt"/>
        <a:ea typeface="+mn-ea"/>
        <a:cs typeface="+mn-cs"/>
      </a:defRPr>
    </a:lvl2pPr>
    <a:lvl3pPr marL="1371302" algn="l" defTabSz="1371302" rtl="0" eaLnBrk="1" latinLnBrk="0" hangingPunct="1">
      <a:defRPr sz="1800" kern="1200">
        <a:solidFill>
          <a:schemeClr val="tx1"/>
        </a:solidFill>
        <a:latin typeface="+mn-lt"/>
        <a:ea typeface="+mn-ea"/>
        <a:cs typeface="+mn-cs"/>
      </a:defRPr>
    </a:lvl3pPr>
    <a:lvl4pPr marL="2056954" algn="l" defTabSz="1371302" rtl="0" eaLnBrk="1" latinLnBrk="0" hangingPunct="1">
      <a:defRPr sz="1800" kern="1200">
        <a:solidFill>
          <a:schemeClr val="tx1"/>
        </a:solidFill>
        <a:latin typeface="+mn-lt"/>
        <a:ea typeface="+mn-ea"/>
        <a:cs typeface="+mn-cs"/>
      </a:defRPr>
    </a:lvl4pPr>
    <a:lvl5pPr marL="2742606" algn="l" defTabSz="1371302" rtl="0" eaLnBrk="1" latinLnBrk="0" hangingPunct="1">
      <a:defRPr sz="1800" kern="1200">
        <a:solidFill>
          <a:schemeClr val="tx1"/>
        </a:solidFill>
        <a:latin typeface="+mn-lt"/>
        <a:ea typeface="+mn-ea"/>
        <a:cs typeface="+mn-cs"/>
      </a:defRPr>
    </a:lvl5pPr>
    <a:lvl6pPr marL="3428258" algn="l" defTabSz="1371302" rtl="0" eaLnBrk="1" latinLnBrk="0" hangingPunct="1">
      <a:defRPr sz="1800" kern="1200">
        <a:solidFill>
          <a:schemeClr val="tx1"/>
        </a:solidFill>
        <a:latin typeface="+mn-lt"/>
        <a:ea typeface="+mn-ea"/>
        <a:cs typeface="+mn-cs"/>
      </a:defRPr>
    </a:lvl6pPr>
    <a:lvl7pPr marL="4113908" algn="l" defTabSz="1371302" rtl="0" eaLnBrk="1" latinLnBrk="0" hangingPunct="1">
      <a:defRPr sz="1800" kern="1200">
        <a:solidFill>
          <a:schemeClr val="tx1"/>
        </a:solidFill>
        <a:latin typeface="+mn-lt"/>
        <a:ea typeface="+mn-ea"/>
        <a:cs typeface="+mn-cs"/>
      </a:defRPr>
    </a:lvl7pPr>
    <a:lvl8pPr marL="4799560" algn="l" defTabSz="1371302" rtl="0" eaLnBrk="1" latinLnBrk="0" hangingPunct="1">
      <a:defRPr sz="1800" kern="1200">
        <a:solidFill>
          <a:schemeClr val="tx1"/>
        </a:solidFill>
        <a:latin typeface="+mn-lt"/>
        <a:ea typeface="+mn-ea"/>
        <a:cs typeface="+mn-cs"/>
      </a:defRPr>
    </a:lvl8pPr>
    <a:lvl9pPr marL="5485212" algn="l" defTabSz="1371302"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photos/bAQH53VquTc?utm_source=unsplash&amp;utm_medium=referral&amp;utm_content=creditCopyTex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unsplash.com/search/photos/legal-settlements?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Paper is a barrier, Reading it to them </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are the formats? Don’t know how to respond to the situation</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Client is now having to explain what they need and why</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716DA0-FA71-44ED-9704-D59E9FFC1E1C}" type="slidenum">
              <a:rPr lang="en-US" smtClean="0"/>
              <a:pPr/>
              <a:t>3</a:t>
            </a:fld>
            <a:endParaRPr lang="en-US"/>
          </a:p>
        </p:txBody>
      </p:sp>
    </p:spTree>
    <p:extLst>
      <p:ext uri="{BB962C8B-B14F-4D97-AF65-F5344CB8AC3E}">
        <p14:creationId xmlns:p14="http://schemas.microsoft.com/office/powerpoint/2010/main" val="1683254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302" rtl="0" eaLnBrk="1" fontAlgn="auto" latinLnBrk="0" hangingPunct="1">
              <a:lnSpc>
                <a:spcPct val="100000"/>
              </a:lnSpc>
              <a:spcBef>
                <a:spcPts val="0"/>
              </a:spcBef>
              <a:spcAft>
                <a:spcPts val="0"/>
              </a:spcAft>
              <a:buClrTx/>
              <a:buSzTx/>
              <a:buFontTx/>
              <a:buNone/>
              <a:tabLst/>
              <a:defRPr/>
            </a:pPr>
            <a:fld id="{4DDAD74B-4254-4A15-B920-236F271C9A39}"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1302" rtl="0" eaLnBrk="1" fontAlgn="auto" latinLnBrk="0" hangingPunct="1">
                <a:lnSpc>
                  <a:spcPct val="100000"/>
                </a:lnSpc>
                <a:spcBef>
                  <a:spcPts val="0"/>
                </a:spcBef>
                <a:spcAft>
                  <a:spcPts val="0"/>
                </a:spcAft>
                <a:buClrTx/>
                <a:buSzTx/>
                <a:buFontTx/>
                <a:buNone/>
                <a:tabLst/>
                <a:defRPr/>
              </a:pPr>
              <a:t>5</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505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Photo by </a:t>
            </a:r>
            <a:r>
              <a:rPr lang="en-US" dirty="0">
                <a:hlinkClick r:id="rId3"/>
              </a:rPr>
              <a:t>Sebastian Pichler</a:t>
            </a:r>
            <a:r>
              <a:rPr lang="en-US" dirty="0"/>
              <a:t> on </a:t>
            </a:r>
            <a:r>
              <a:rPr lang="en-US" dirty="0" err="1">
                <a:hlinkClick r:id="rId4"/>
              </a:rPr>
              <a:t>Unsplash</a:t>
            </a:r>
            <a:endParaRPr lang="en-US" dirty="0"/>
          </a:p>
        </p:txBody>
      </p:sp>
      <p:sp>
        <p:nvSpPr>
          <p:cNvPr id="4" name="Slide Number Placeholder 3"/>
          <p:cNvSpPr>
            <a:spLocks noGrp="1"/>
          </p:cNvSpPr>
          <p:nvPr>
            <p:ph type="sldNum" sz="quarter" idx="10"/>
          </p:nvPr>
        </p:nvSpPr>
        <p:spPr/>
        <p:txBody>
          <a:bodyPr/>
          <a:lstStyle/>
          <a:p>
            <a:pPr marL="0" marR="0" lvl="0" indent="0" algn="r" defTabSz="1371302" rtl="0" eaLnBrk="1" fontAlgn="auto" latinLnBrk="0" hangingPunct="1">
              <a:lnSpc>
                <a:spcPct val="100000"/>
              </a:lnSpc>
              <a:spcBef>
                <a:spcPts val="0"/>
              </a:spcBef>
              <a:spcAft>
                <a:spcPts val="0"/>
              </a:spcAft>
              <a:buClrTx/>
              <a:buSzTx/>
              <a:buFontTx/>
              <a:buNone/>
              <a:tabLst/>
              <a:defRPr/>
            </a:pPr>
            <a:fld id="{57F1DD92-86E3-4A1B-8C39-893C47FE22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130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7300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302" rtl="0" eaLnBrk="1" fontAlgn="auto" latinLnBrk="0" hangingPunct="1">
              <a:lnSpc>
                <a:spcPct val="100000"/>
              </a:lnSpc>
              <a:spcBef>
                <a:spcPts val="0"/>
              </a:spcBef>
              <a:spcAft>
                <a:spcPts val="0"/>
              </a:spcAft>
              <a:buClrTx/>
              <a:buSzTx/>
              <a:buFontTx/>
              <a:buNone/>
              <a:tabLst/>
              <a:defRPr/>
            </a:pPr>
            <a:fld id="{4DDAD74B-4254-4A15-B920-236F271C9A39}"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1302" rtl="0" eaLnBrk="1" fontAlgn="auto" latinLnBrk="0" hangingPunct="1">
                <a:lnSpc>
                  <a:spcPct val="100000"/>
                </a:lnSpc>
                <a:spcBef>
                  <a:spcPts val="0"/>
                </a:spcBef>
                <a:spcAft>
                  <a:spcPts val="0"/>
                </a:spcAft>
                <a:buClrTx/>
                <a:buSzTx/>
                <a:buFontTx/>
                <a:buNone/>
                <a:tabLst/>
                <a:defRPr/>
              </a:pPr>
              <a:t>11</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4031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a:t>
            </a:r>
            <a:r>
              <a:rPr lang="en-US" baseline="0" dirty="0"/>
              <a:t> are your documents today?  Do you produce high volume documents?  Do you present on the web?  Generally we can bucket everything into four buckets “I’m ignoring the issue”, “My documents are not compliant”, “High Volume documents cannot be done so we are remediating or accommodating”.  “My documents are compliant and we have a solution”</a:t>
            </a:r>
            <a:endParaRPr lang="en-US" dirty="0"/>
          </a:p>
        </p:txBody>
      </p:sp>
      <p:sp>
        <p:nvSpPr>
          <p:cNvPr id="4" name="Slide Number Placeholder 3"/>
          <p:cNvSpPr>
            <a:spLocks noGrp="1"/>
          </p:cNvSpPr>
          <p:nvPr>
            <p:ph type="sldNum" sz="quarter" idx="10"/>
          </p:nvPr>
        </p:nvSpPr>
        <p:spPr/>
        <p:txBody>
          <a:bodyPr/>
          <a:lstStyle/>
          <a:p>
            <a:fld id="{4DDAD74B-4254-4A15-B920-236F271C9A39}" type="slidenum">
              <a:rPr lang="id-ID" smtClean="0"/>
              <a:t>14</a:t>
            </a:fld>
            <a:endParaRPr lang="id-ID"/>
          </a:p>
        </p:txBody>
      </p:sp>
    </p:spTree>
    <p:extLst>
      <p:ext uri="{BB962C8B-B14F-4D97-AF65-F5344CB8AC3E}">
        <p14:creationId xmlns:p14="http://schemas.microsoft.com/office/powerpoint/2010/main" val="1806515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DDAD74B-4254-4A15-B920-236F271C9A39}" type="slidenum">
              <a:rPr lang="id-ID" smtClean="0"/>
              <a:t>31</a:t>
            </a:fld>
            <a:endParaRPr lang="id-ID"/>
          </a:p>
        </p:txBody>
      </p:sp>
    </p:spTree>
    <p:extLst>
      <p:ext uri="{BB962C8B-B14F-4D97-AF65-F5344CB8AC3E}">
        <p14:creationId xmlns:p14="http://schemas.microsoft.com/office/powerpoint/2010/main" val="1358364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MasterOne</a:t>
            </a:r>
            <a:r>
              <a:rPr lang="en-US" dirty="0"/>
              <a:t> Architecture</a:t>
            </a:r>
            <a:r>
              <a:rPr lang="en-US" baseline="0" dirty="0"/>
              <a:t> diagram</a:t>
            </a:r>
            <a:endParaRPr lang="en-US" dirty="0"/>
          </a:p>
        </p:txBody>
      </p:sp>
      <p:sp>
        <p:nvSpPr>
          <p:cNvPr id="4" name="Slide Number Placeholder 3"/>
          <p:cNvSpPr>
            <a:spLocks noGrp="1"/>
          </p:cNvSpPr>
          <p:nvPr>
            <p:ph type="sldNum" sz="quarter" idx="10"/>
          </p:nvPr>
        </p:nvSpPr>
        <p:spPr/>
        <p:txBody>
          <a:bodyPr/>
          <a:lstStyle/>
          <a:p>
            <a:fld id="{E7716DA0-FA71-44ED-9704-D59E9FFC1E1C}" type="slidenum">
              <a:rPr lang="en-US" smtClean="0"/>
              <a:pPr/>
              <a:t>33</a:t>
            </a:fld>
            <a:endParaRPr lang="en-US"/>
          </a:p>
        </p:txBody>
      </p:sp>
    </p:spTree>
    <p:extLst>
      <p:ext uri="{BB962C8B-B14F-4D97-AF65-F5344CB8AC3E}">
        <p14:creationId xmlns:p14="http://schemas.microsoft.com/office/powerpoint/2010/main" val="1940675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AD74B-4254-4A15-B920-236F271C9A39}" type="slidenum">
              <a:rPr lang="id-ID" smtClean="0"/>
              <a:t>35</a:t>
            </a:fld>
            <a:endParaRPr lang="id-ID"/>
          </a:p>
        </p:txBody>
      </p:sp>
    </p:spTree>
    <p:extLst>
      <p:ext uri="{BB962C8B-B14F-4D97-AF65-F5344CB8AC3E}">
        <p14:creationId xmlns:p14="http://schemas.microsoft.com/office/powerpoint/2010/main" val="108131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7406640" y="497818"/>
            <a:ext cx="11039015" cy="1166649"/>
          </a:xfrm>
          <a:prstGeom prst="rect">
            <a:avLst/>
          </a:prstGeom>
          <a:solidFill>
            <a:srgbClr val="004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0" y="2602522"/>
            <a:ext cx="13716000" cy="2662421"/>
          </a:xfrm>
        </p:spPr>
        <p:txBody>
          <a:bodyPr anchor="b">
            <a:normAutofit/>
          </a:bodyPr>
          <a:lstStyle>
            <a:lvl1pPr algn="ctr">
              <a:defRPr sz="6000">
                <a:solidFill>
                  <a:srgbClr val="004990"/>
                </a:solidFill>
                <a:latin typeface="+mn-lt"/>
              </a:defRPr>
            </a:lvl1pPr>
          </a:lstStyle>
          <a:p>
            <a:r>
              <a:rPr lang="en-US" dirty="0"/>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solidFill>
                  <a:srgbClr val="004990"/>
                </a:solidFill>
              </a:defRPr>
            </a:lvl1pPr>
            <a:lvl2pPr marL="685652" indent="0" algn="ctr">
              <a:buNone/>
              <a:defRPr sz="3000"/>
            </a:lvl2pPr>
            <a:lvl3pPr marL="1371302" indent="0" algn="ctr">
              <a:buNone/>
              <a:defRPr sz="2600"/>
            </a:lvl3pPr>
            <a:lvl4pPr marL="2056954" indent="0" algn="ctr">
              <a:buNone/>
              <a:defRPr sz="2400"/>
            </a:lvl4pPr>
            <a:lvl5pPr marL="2742606" indent="0" algn="ctr">
              <a:buNone/>
              <a:defRPr sz="2400"/>
            </a:lvl5pPr>
            <a:lvl6pPr marL="3428258" indent="0" algn="ctr">
              <a:buNone/>
              <a:defRPr sz="2400"/>
            </a:lvl6pPr>
            <a:lvl7pPr marL="4113908" indent="0" algn="ctr">
              <a:buNone/>
              <a:defRPr sz="2400"/>
            </a:lvl7pPr>
            <a:lvl8pPr marL="4799560" indent="0" algn="ctr">
              <a:buNone/>
              <a:defRPr sz="2400"/>
            </a:lvl8pPr>
            <a:lvl9pPr marL="5485212" indent="0" algn="ctr">
              <a:buNone/>
              <a:defRPr sz="24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rgbClr val="00B0F0"/>
                </a:solidFill>
              </a:defRPr>
            </a:lvl1p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C9F2E319-0919-499D-AD1F-7963255D1003}" type="slidenum">
              <a:rPr lang="id-ID" smtClean="0"/>
              <a:t>‹#›</a:t>
            </a:fld>
            <a:endParaRPr lang="id-ID"/>
          </a:p>
        </p:txBody>
      </p:sp>
      <p:pic>
        <p:nvPicPr>
          <p:cNvPr id="11" name="Picture 10" descr="LOGO_CrawfordTech_2017.pdf - Adobe Acrobat Reader DC"/>
          <p:cNvPicPr>
            <a:picLocks noChangeAspect="1"/>
          </p:cNvPicPr>
          <p:nvPr userDrawn="1"/>
        </p:nvPicPr>
        <p:blipFill rotWithShape="1">
          <a:blip r:embed="rId2" cstate="email">
            <a:extLst>
              <a:ext uri="{28A0092B-C50C-407E-A947-70E740481C1C}">
                <a14:useLocalDpi xmlns:a14="http://schemas.microsoft.com/office/drawing/2010/main"/>
              </a:ext>
            </a:extLst>
          </a:blip>
          <a:srcRect l="7115" t="44686" r="19113" b="29455"/>
          <a:stretch/>
        </p:blipFill>
        <p:spPr>
          <a:xfrm>
            <a:off x="0" y="332874"/>
            <a:ext cx="7406640" cy="1407380"/>
          </a:xfrm>
          <a:prstGeom prst="rect">
            <a:avLst/>
          </a:prstGeom>
        </p:spPr>
      </p:pic>
    </p:spTree>
    <p:extLst>
      <p:ext uri="{BB962C8B-B14F-4D97-AF65-F5344CB8AC3E}">
        <p14:creationId xmlns:p14="http://schemas.microsoft.com/office/powerpoint/2010/main" val="2549071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3088274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1386977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2255EB1B-41E1-4684-ABB9-4912C152DEE5}"/>
              </a:ext>
            </a:extLst>
          </p:cNvPr>
          <p:cNvSpPr>
            <a:spLocks noGrp="1"/>
          </p:cNvSpPr>
          <p:nvPr>
            <p:ph type="pic" sz="quarter" idx="11"/>
          </p:nvPr>
        </p:nvSpPr>
        <p:spPr>
          <a:xfrm>
            <a:off x="9715501" y="2171700"/>
            <a:ext cx="3753191" cy="4914900"/>
          </a:xfrm>
          <a:custGeom>
            <a:avLst/>
            <a:gdLst>
              <a:gd name="connsiteX0" fmla="*/ 19867 w 2502127"/>
              <a:gd name="connsiteY0" fmla="*/ 0 h 3280228"/>
              <a:gd name="connsiteX1" fmla="*/ 2482260 w 2502127"/>
              <a:gd name="connsiteY1" fmla="*/ 0 h 3280228"/>
              <a:gd name="connsiteX2" fmla="*/ 2502127 w 2502127"/>
              <a:gd name="connsiteY2" fmla="*/ 19867 h 3280228"/>
              <a:gd name="connsiteX3" fmla="*/ 2502127 w 2502127"/>
              <a:gd name="connsiteY3" fmla="*/ 3260361 h 3280228"/>
              <a:gd name="connsiteX4" fmla="*/ 2482260 w 2502127"/>
              <a:gd name="connsiteY4" fmla="*/ 3280228 h 3280228"/>
              <a:gd name="connsiteX5" fmla="*/ 19867 w 2502127"/>
              <a:gd name="connsiteY5" fmla="*/ 3280228 h 3280228"/>
              <a:gd name="connsiteX6" fmla="*/ 0 w 2502127"/>
              <a:gd name="connsiteY6" fmla="*/ 3260361 h 3280228"/>
              <a:gd name="connsiteX7" fmla="*/ 0 w 2502127"/>
              <a:gd name="connsiteY7" fmla="*/ 19867 h 3280228"/>
              <a:gd name="connsiteX8" fmla="*/ 19867 w 2502127"/>
              <a:gd name="connsiteY8" fmla="*/ 0 h 328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2127" h="3280228">
                <a:moveTo>
                  <a:pt x="19867" y="0"/>
                </a:moveTo>
                <a:lnTo>
                  <a:pt x="2482260" y="0"/>
                </a:lnTo>
                <a:cubicBezTo>
                  <a:pt x="2493232" y="0"/>
                  <a:pt x="2502127" y="8895"/>
                  <a:pt x="2502127" y="19867"/>
                </a:cubicBezTo>
                <a:lnTo>
                  <a:pt x="2502127" y="3260361"/>
                </a:lnTo>
                <a:cubicBezTo>
                  <a:pt x="2502127" y="3271333"/>
                  <a:pt x="2493232" y="3280228"/>
                  <a:pt x="2482260" y="3280228"/>
                </a:cubicBezTo>
                <a:lnTo>
                  <a:pt x="19867" y="3280228"/>
                </a:lnTo>
                <a:cubicBezTo>
                  <a:pt x="8895" y="3280228"/>
                  <a:pt x="0" y="3271333"/>
                  <a:pt x="0" y="3260361"/>
                </a:cubicBezTo>
                <a:lnTo>
                  <a:pt x="0" y="19867"/>
                </a:lnTo>
                <a:cubicBezTo>
                  <a:pt x="0" y="8895"/>
                  <a:pt x="8895" y="0"/>
                  <a:pt x="19867" y="0"/>
                </a:cubicBezTo>
                <a:close/>
              </a:path>
            </a:pathLst>
          </a:custGeom>
        </p:spPr>
        <p:txBody>
          <a:bodyPr wrap="square">
            <a:noAutofit/>
          </a:bodyPr>
          <a:lstStyle>
            <a:lvl1pPr marL="0" indent="0" algn="ctr">
              <a:buNone/>
              <a:defRPr sz="3000">
                <a:solidFill>
                  <a:schemeClr val="tx1">
                    <a:lumMod val="50000"/>
                    <a:lumOff val="50000"/>
                  </a:schemeClr>
                </a:solidFill>
              </a:defRPr>
            </a:lvl1pPr>
          </a:lstStyle>
          <a:p>
            <a:endParaRPr lang="id-ID"/>
          </a:p>
        </p:txBody>
      </p:sp>
      <p:sp>
        <p:nvSpPr>
          <p:cNvPr id="4" name="Picture Placeholder 8">
            <a:extLst>
              <a:ext uri="{FF2B5EF4-FFF2-40B4-BE49-F238E27FC236}">
                <a16:creationId xmlns:a16="http://schemas.microsoft.com/office/drawing/2014/main" id="{FAA7CD81-3BE9-4FAE-B88F-CDA4E331B304}"/>
              </a:ext>
            </a:extLst>
          </p:cNvPr>
          <p:cNvSpPr>
            <a:spLocks noGrp="1"/>
          </p:cNvSpPr>
          <p:nvPr>
            <p:ph type="pic" sz="quarter" idx="12"/>
          </p:nvPr>
        </p:nvSpPr>
        <p:spPr>
          <a:xfrm>
            <a:off x="13656127" y="2171700"/>
            <a:ext cx="3753191" cy="4914900"/>
          </a:xfrm>
          <a:custGeom>
            <a:avLst/>
            <a:gdLst>
              <a:gd name="connsiteX0" fmla="*/ 19867 w 2502127"/>
              <a:gd name="connsiteY0" fmla="*/ 0 h 3280228"/>
              <a:gd name="connsiteX1" fmla="*/ 2482260 w 2502127"/>
              <a:gd name="connsiteY1" fmla="*/ 0 h 3280228"/>
              <a:gd name="connsiteX2" fmla="*/ 2502127 w 2502127"/>
              <a:gd name="connsiteY2" fmla="*/ 19867 h 3280228"/>
              <a:gd name="connsiteX3" fmla="*/ 2502127 w 2502127"/>
              <a:gd name="connsiteY3" fmla="*/ 3260361 h 3280228"/>
              <a:gd name="connsiteX4" fmla="*/ 2482260 w 2502127"/>
              <a:gd name="connsiteY4" fmla="*/ 3280228 h 3280228"/>
              <a:gd name="connsiteX5" fmla="*/ 19867 w 2502127"/>
              <a:gd name="connsiteY5" fmla="*/ 3280228 h 3280228"/>
              <a:gd name="connsiteX6" fmla="*/ 0 w 2502127"/>
              <a:gd name="connsiteY6" fmla="*/ 3260361 h 3280228"/>
              <a:gd name="connsiteX7" fmla="*/ 0 w 2502127"/>
              <a:gd name="connsiteY7" fmla="*/ 19867 h 3280228"/>
              <a:gd name="connsiteX8" fmla="*/ 19867 w 2502127"/>
              <a:gd name="connsiteY8" fmla="*/ 0 h 328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2127" h="3280228">
                <a:moveTo>
                  <a:pt x="19867" y="0"/>
                </a:moveTo>
                <a:lnTo>
                  <a:pt x="2482260" y="0"/>
                </a:lnTo>
                <a:cubicBezTo>
                  <a:pt x="2493232" y="0"/>
                  <a:pt x="2502127" y="8895"/>
                  <a:pt x="2502127" y="19867"/>
                </a:cubicBezTo>
                <a:lnTo>
                  <a:pt x="2502127" y="3260361"/>
                </a:lnTo>
                <a:cubicBezTo>
                  <a:pt x="2502127" y="3271333"/>
                  <a:pt x="2493232" y="3280228"/>
                  <a:pt x="2482260" y="3280228"/>
                </a:cubicBezTo>
                <a:lnTo>
                  <a:pt x="19867" y="3280228"/>
                </a:lnTo>
                <a:cubicBezTo>
                  <a:pt x="8895" y="3280228"/>
                  <a:pt x="0" y="3271333"/>
                  <a:pt x="0" y="3260361"/>
                </a:cubicBezTo>
                <a:lnTo>
                  <a:pt x="0" y="19867"/>
                </a:lnTo>
                <a:cubicBezTo>
                  <a:pt x="0" y="8895"/>
                  <a:pt x="8895" y="0"/>
                  <a:pt x="19867" y="0"/>
                </a:cubicBezTo>
                <a:close/>
              </a:path>
            </a:pathLst>
          </a:custGeom>
        </p:spPr>
        <p:txBody>
          <a:bodyPr wrap="square">
            <a:noAutofit/>
          </a:bodyPr>
          <a:lstStyle>
            <a:lvl1pPr marL="0" indent="0" algn="ctr">
              <a:buNone/>
              <a:defRPr sz="3000">
                <a:solidFill>
                  <a:schemeClr val="tx1">
                    <a:lumMod val="50000"/>
                    <a:lumOff val="50000"/>
                  </a:schemeClr>
                </a:solidFill>
              </a:defRPr>
            </a:lvl1pPr>
          </a:lstStyle>
          <a:p>
            <a:endParaRPr lang="id-ID"/>
          </a:p>
        </p:txBody>
      </p:sp>
      <p:sp>
        <p:nvSpPr>
          <p:cNvPr id="5" name="Picture Placeholder 6">
            <a:extLst>
              <a:ext uri="{FF2B5EF4-FFF2-40B4-BE49-F238E27FC236}">
                <a16:creationId xmlns:a16="http://schemas.microsoft.com/office/drawing/2014/main" id="{92698511-03AE-4205-A649-1115C3B3AB32}"/>
              </a:ext>
            </a:extLst>
          </p:cNvPr>
          <p:cNvSpPr>
            <a:spLocks noGrp="1"/>
          </p:cNvSpPr>
          <p:nvPr>
            <p:ph type="pic" sz="quarter" idx="10"/>
          </p:nvPr>
        </p:nvSpPr>
        <p:spPr>
          <a:xfrm>
            <a:off x="5774875" y="2171700"/>
            <a:ext cx="3753191" cy="4914900"/>
          </a:xfrm>
          <a:custGeom>
            <a:avLst/>
            <a:gdLst>
              <a:gd name="connsiteX0" fmla="*/ 19867 w 2502127"/>
              <a:gd name="connsiteY0" fmla="*/ 0 h 3280228"/>
              <a:gd name="connsiteX1" fmla="*/ 2482260 w 2502127"/>
              <a:gd name="connsiteY1" fmla="*/ 0 h 3280228"/>
              <a:gd name="connsiteX2" fmla="*/ 2502127 w 2502127"/>
              <a:gd name="connsiteY2" fmla="*/ 19867 h 3280228"/>
              <a:gd name="connsiteX3" fmla="*/ 2502127 w 2502127"/>
              <a:gd name="connsiteY3" fmla="*/ 3260361 h 3280228"/>
              <a:gd name="connsiteX4" fmla="*/ 2482260 w 2502127"/>
              <a:gd name="connsiteY4" fmla="*/ 3280228 h 3280228"/>
              <a:gd name="connsiteX5" fmla="*/ 19867 w 2502127"/>
              <a:gd name="connsiteY5" fmla="*/ 3280228 h 3280228"/>
              <a:gd name="connsiteX6" fmla="*/ 0 w 2502127"/>
              <a:gd name="connsiteY6" fmla="*/ 3260361 h 3280228"/>
              <a:gd name="connsiteX7" fmla="*/ 0 w 2502127"/>
              <a:gd name="connsiteY7" fmla="*/ 19867 h 3280228"/>
              <a:gd name="connsiteX8" fmla="*/ 19867 w 2502127"/>
              <a:gd name="connsiteY8" fmla="*/ 0 h 328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2127" h="3280228">
                <a:moveTo>
                  <a:pt x="19867" y="0"/>
                </a:moveTo>
                <a:lnTo>
                  <a:pt x="2482260" y="0"/>
                </a:lnTo>
                <a:cubicBezTo>
                  <a:pt x="2493232" y="0"/>
                  <a:pt x="2502127" y="8895"/>
                  <a:pt x="2502127" y="19867"/>
                </a:cubicBezTo>
                <a:lnTo>
                  <a:pt x="2502127" y="3260361"/>
                </a:lnTo>
                <a:cubicBezTo>
                  <a:pt x="2502127" y="3271333"/>
                  <a:pt x="2493232" y="3280228"/>
                  <a:pt x="2482260" y="3280228"/>
                </a:cubicBezTo>
                <a:lnTo>
                  <a:pt x="19867" y="3280228"/>
                </a:lnTo>
                <a:cubicBezTo>
                  <a:pt x="8895" y="3280228"/>
                  <a:pt x="0" y="3271333"/>
                  <a:pt x="0" y="3260361"/>
                </a:cubicBezTo>
                <a:lnTo>
                  <a:pt x="0" y="19867"/>
                </a:lnTo>
                <a:cubicBezTo>
                  <a:pt x="0" y="8895"/>
                  <a:pt x="8895" y="0"/>
                  <a:pt x="19867" y="0"/>
                </a:cubicBezTo>
                <a:close/>
              </a:path>
            </a:pathLst>
          </a:custGeom>
        </p:spPr>
        <p:txBody>
          <a:bodyPr wrap="square">
            <a:noAutofit/>
          </a:bodyPr>
          <a:lstStyle>
            <a:lvl1pPr marL="0" indent="0" algn="ctr">
              <a:buNone/>
              <a:defRPr sz="30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142640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363684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3049813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5" y="6610350"/>
            <a:ext cx="15544800" cy="204311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444625" y="4360863"/>
            <a:ext cx="15544800" cy="22494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2725018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0"/>
            <a:ext cx="8153400" cy="6789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2400300"/>
            <a:ext cx="8153400" cy="6789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www.crawfordtech.com</a:t>
            </a:r>
            <a:endParaRPr lang="id-ID" dirty="0"/>
          </a:p>
        </p:txBody>
      </p:sp>
      <p:sp>
        <p:nvSpPr>
          <p:cNvPr id="7" name="Slide Number Placeholder 6"/>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3301584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3463"/>
            <a:ext cx="8080375" cy="958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3262313"/>
            <a:ext cx="8080375" cy="592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0" y="2303463"/>
            <a:ext cx="8083550" cy="958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290050" y="3262313"/>
            <a:ext cx="8083550" cy="592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www.crawfordtech.com</a:t>
            </a:r>
            <a:endParaRPr lang="id-ID" dirty="0"/>
          </a:p>
        </p:txBody>
      </p:sp>
      <p:sp>
        <p:nvSpPr>
          <p:cNvPr id="9" name="Slide Number Placeholder 8"/>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1140231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www.crawfordtech.com</a:t>
            </a:r>
            <a:endParaRPr lang="id-ID" dirty="0"/>
          </a:p>
        </p:txBody>
      </p:sp>
      <p:sp>
        <p:nvSpPr>
          <p:cNvPr id="5" name="Slide Number Placeholder 4"/>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332113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www.crawfordtech.com</a:t>
            </a:r>
            <a:endParaRPr lang="id-ID" dirty="0"/>
          </a:p>
        </p:txBody>
      </p:sp>
      <p:sp>
        <p:nvSpPr>
          <p:cNvPr id="4" name="Slide Number Placeholder 3"/>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2784322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ctangle 11"/>
          <p:cNvSpPr/>
          <p:nvPr userDrawn="1"/>
        </p:nvSpPr>
        <p:spPr>
          <a:xfrm>
            <a:off x="0" y="620921"/>
            <a:ext cx="18445655" cy="1166649"/>
          </a:xfrm>
          <a:prstGeom prst="rect">
            <a:avLst/>
          </a:prstGeom>
          <a:solidFill>
            <a:srgbClr val="004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6459200" y="9522372"/>
            <a:ext cx="867103" cy="583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257300" y="2265175"/>
            <a:ext cx="15773400" cy="6880354"/>
          </a:xfrm>
        </p:spPr>
        <p:txBody>
          <a:bodyPr/>
          <a:lstStyle>
            <a:lvl1pPr>
              <a:defRPr>
                <a:solidFill>
                  <a:srgbClr val="25408F"/>
                </a:solidFill>
              </a:defRPr>
            </a:lvl1pPr>
            <a:lvl2pPr>
              <a:defRPr>
                <a:solidFill>
                  <a:srgbClr val="00B0F0"/>
                </a:solidFill>
              </a:defRPr>
            </a:lvl2pPr>
            <a:lvl3pPr>
              <a:defRPr>
                <a:solidFill>
                  <a:srgbClr val="25408F"/>
                </a:solidFill>
              </a:defRPr>
            </a:lvl3pPr>
            <a:lvl4pPr>
              <a:defRPr>
                <a:solidFill>
                  <a:srgbClr val="00B0F0"/>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1257300" y="264677"/>
            <a:ext cx="15773400" cy="1988344"/>
          </a:xfrm>
        </p:spPr>
        <p:txBody>
          <a:bodyPr/>
          <a:lstStyle/>
          <a:p>
            <a:r>
              <a:rPr lang="en-US" dirty="0"/>
              <a:t>Click to edit Master title style</a:t>
            </a:r>
          </a:p>
        </p:txBody>
      </p:sp>
      <p:sp>
        <p:nvSpPr>
          <p:cNvPr id="10" name="Footer Placeholder 9"/>
          <p:cNvSpPr>
            <a:spLocks noGrp="1"/>
          </p:cNvSpPr>
          <p:nvPr>
            <p:ph type="ftr" sz="quarter" idx="11"/>
          </p:nvPr>
        </p:nvSpPr>
        <p:spPr/>
        <p:txBody>
          <a:bodyPr/>
          <a:lstStyle>
            <a:lvl1pPr>
              <a:defRPr>
                <a:solidFill>
                  <a:srgbClr val="00B0F0"/>
                </a:solidFill>
              </a:defRPr>
            </a:lvl1pPr>
          </a:lstStyle>
          <a:p>
            <a:r>
              <a:rPr lang="en-US" dirty="0"/>
              <a:t>www.crawfordtech.com</a:t>
            </a:r>
            <a:endParaRPr lang="id-ID" dirty="0"/>
          </a:p>
        </p:txBody>
      </p:sp>
      <p:sp>
        <p:nvSpPr>
          <p:cNvPr id="11" name="Slide Number Placeholder 10"/>
          <p:cNvSpPr>
            <a:spLocks noGrp="1"/>
          </p:cNvSpPr>
          <p:nvPr>
            <p:ph type="sldNum" sz="quarter" idx="12"/>
          </p:nvPr>
        </p:nvSpPr>
        <p:spPr/>
        <p:txBody>
          <a:bodyPr/>
          <a:lstStyle>
            <a:lvl1pPr>
              <a:defRPr>
                <a:solidFill>
                  <a:schemeClr val="bg1"/>
                </a:solidFill>
              </a:defRPr>
            </a:lvl1pPr>
          </a:lstStyle>
          <a:p>
            <a:fld id="{C9F2E319-0919-499D-AD1F-7963255D1003}" type="slidenum">
              <a:rPr lang="id-ID" smtClean="0"/>
              <a:pPr/>
              <a:t>‹#›</a:t>
            </a:fld>
            <a:endParaRPr lang="id-ID" dirty="0"/>
          </a:p>
        </p:txBody>
      </p:sp>
      <p:pic>
        <p:nvPicPr>
          <p:cNvPr id="14" name="Picture 13" descr="LOGO_CrawfordTech_2017.pdf - Adobe Acrobat Reader DC"/>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5123" y="9289386"/>
            <a:ext cx="2971800" cy="562232"/>
          </a:xfrm>
          <a:prstGeom prst="rect">
            <a:avLst/>
          </a:prstGeom>
        </p:spPr>
      </p:pic>
    </p:spTree>
    <p:extLst>
      <p:ext uri="{BB962C8B-B14F-4D97-AF65-F5344CB8AC3E}">
        <p14:creationId xmlns:p14="http://schemas.microsoft.com/office/powerpoint/2010/main" val="1618037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575"/>
            <a:ext cx="6016625" cy="17430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7150100" y="409575"/>
            <a:ext cx="10223500" cy="87804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650"/>
            <a:ext cx="6016625" cy="70373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www.crawfordtech.com</a:t>
            </a:r>
            <a:endParaRPr lang="id-ID" dirty="0"/>
          </a:p>
        </p:txBody>
      </p:sp>
      <p:sp>
        <p:nvSpPr>
          <p:cNvPr id="7" name="Slide Number Placeholder 6"/>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1739903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0900"/>
            <a:ext cx="10972800" cy="8509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584575" y="919163"/>
            <a:ext cx="10972800" cy="6172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584575" y="8051800"/>
            <a:ext cx="10972800" cy="1206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www.crawfordtech.com</a:t>
            </a:r>
            <a:endParaRPr lang="id-ID" dirty="0"/>
          </a:p>
        </p:txBody>
      </p:sp>
      <p:sp>
        <p:nvSpPr>
          <p:cNvPr id="7" name="Slide Number Placeholder 6"/>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4127627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199980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2750"/>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2750"/>
            <a:ext cx="121920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www.crawfordtech.com</a:t>
            </a:r>
            <a:endParaRPr lang="id-ID" dirty="0"/>
          </a:p>
        </p:txBody>
      </p:sp>
      <p:sp>
        <p:nvSpPr>
          <p:cNvPr id="6" name="Slide Number Placeholder 5"/>
          <p:cNvSpPr>
            <a:spLocks noGrp="1"/>
          </p:cNvSpPr>
          <p:nvPr>
            <p:ph type="sldNum" sz="quarter" idx="12"/>
          </p:nvPr>
        </p:nvSpPr>
        <p:spPr/>
        <p:txBody>
          <a:bodyPr/>
          <a:lstStyle/>
          <a:p>
            <a:fld id="{0954875E-2574-45F2-A690-D0F41323C127}" type="slidenum">
              <a:rPr lang="en-US" smtClean="0"/>
              <a:t>‹#›</a:t>
            </a:fld>
            <a:endParaRPr lang="en-US"/>
          </a:p>
        </p:txBody>
      </p:sp>
    </p:spTree>
    <p:extLst>
      <p:ext uri="{BB962C8B-B14F-4D97-AF65-F5344CB8AC3E}">
        <p14:creationId xmlns:p14="http://schemas.microsoft.com/office/powerpoint/2010/main" val="384791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652" indent="0">
              <a:buNone/>
              <a:defRPr sz="3000">
                <a:solidFill>
                  <a:schemeClr val="tx1">
                    <a:tint val="75000"/>
                  </a:schemeClr>
                </a:solidFill>
              </a:defRPr>
            </a:lvl2pPr>
            <a:lvl3pPr marL="1371302" indent="0">
              <a:buNone/>
              <a:defRPr sz="2600">
                <a:solidFill>
                  <a:schemeClr val="tx1">
                    <a:tint val="75000"/>
                  </a:schemeClr>
                </a:solidFill>
              </a:defRPr>
            </a:lvl3pPr>
            <a:lvl4pPr marL="2056954" indent="0">
              <a:buNone/>
              <a:defRPr sz="2400">
                <a:solidFill>
                  <a:schemeClr val="tx1">
                    <a:tint val="75000"/>
                  </a:schemeClr>
                </a:solidFill>
              </a:defRPr>
            </a:lvl4pPr>
            <a:lvl5pPr marL="2742606" indent="0">
              <a:buNone/>
              <a:defRPr sz="2400">
                <a:solidFill>
                  <a:schemeClr val="tx1">
                    <a:tint val="75000"/>
                  </a:schemeClr>
                </a:solidFill>
              </a:defRPr>
            </a:lvl5pPr>
            <a:lvl6pPr marL="3428258" indent="0">
              <a:buNone/>
              <a:defRPr sz="2400">
                <a:solidFill>
                  <a:schemeClr val="tx1">
                    <a:tint val="75000"/>
                  </a:schemeClr>
                </a:solidFill>
              </a:defRPr>
            </a:lvl6pPr>
            <a:lvl7pPr marL="4113908" indent="0">
              <a:buNone/>
              <a:defRPr sz="2400">
                <a:solidFill>
                  <a:schemeClr val="tx1">
                    <a:tint val="75000"/>
                  </a:schemeClr>
                </a:solidFill>
              </a:defRPr>
            </a:lvl7pPr>
            <a:lvl8pPr marL="4799560" indent="0">
              <a:buNone/>
              <a:defRPr sz="2400">
                <a:solidFill>
                  <a:schemeClr val="tx1">
                    <a:tint val="75000"/>
                  </a:schemeClr>
                </a:solidFill>
              </a:defRPr>
            </a:lvl8pPr>
            <a:lvl9pPr marL="5485212" indent="0">
              <a:buNone/>
              <a:defRPr sz="2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C9F2E319-0919-499D-AD1F-7963255D1003}" type="slidenum">
              <a:rPr lang="id-ID" smtClean="0"/>
              <a:t>‹#›</a:t>
            </a:fld>
            <a:endParaRPr lang="id-ID"/>
          </a:p>
        </p:txBody>
      </p:sp>
      <p:sp>
        <p:nvSpPr>
          <p:cNvPr id="7" name="Rectangle 6"/>
          <p:cNvSpPr/>
          <p:nvPr userDrawn="1"/>
        </p:nvSpPr>
        <p:spPr>
          <a:xfrm>
            <a:off x="0" y="497826"/>
            <a:ext cx="18445655" cy="1166649"/>
          </a:xfrm>
          <a:prstGeom prst="rect">
            <a:avLst/>
          </a:prstGeom>
          <a:solidFill>
            <a:srgbClr val="004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_CrawfordTech_2017.pdf - Adobe Acrobat Reader DC"/>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5123" y="9289386"/>
            <a:ext cx="2971800" cy="562232"/>
          </a:xfrm>
          <a:prstGeom prst="rect">
            <a:avLst/>
          </a:prstGeom>
        </p:spPr>
      </p:pic>
    </p:spTree>
    <p:extLst>
      <p:ext uri="{BB962C8B-B14F-4D97-AF65-F5344CB8AC3E}">
        <p14:creationId xmlns:p14="http://schemas.microsoft.com/office/powerpoint/2010/main" val="3897404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www.crawfordtech.com</a:t>
            </a:r>
            <a:endParaRPr lang="id-ID" dirty="0"/>
          </a:p>
        </p:txBody>
      </p:sp>
      <p:sp>
        <p:nvSpPr>
          <p:cNvPr id="7" name="Slide Number Placeholder 6"/>
          <p:cNvSpPr>
            <a:spLocks noGrp="1"/>
          </p:cNvSpPr>
          <p:nvPr>
            <p:ph type="sldNum" sz="quarter" idx="12"/>
          </p:nvPr>
        </p:nvSpPr>
        <p:spPr/>
        <p:txBody>
          <a:bodyPr/>
          <a:lstStyle/>
          <a:p>
            <a:fld id="{C9F2E319-0919-499D-AD1F-7963255D1003}" type="slidenum">
              <a:rPr lang="id-ID" smtClean="0"/>
              <a:t>‹#›</a:t>
            </a:fld>
            <a:endParaRPr lang="id-ID"/>
          </a:p>
        </p:txBody>
      </p:sp>
      <p:pic>
        <p:nvPicPr>
          <p:cNvPr id="8" name="Picture 7" descr="LOGO_CrawfordTech_2017.pdf - Adobe Acrobat Reader DC"/>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5123" y="9357118"/>
            <a:ext cx="2971800" cy="562232"/>
          </a:xfrm>
          <a:prstGeom prst="rect">
            <a:avLst/>
          </a:prstGeom>
        </p:spPr>
      </p:pic>
    </p:spTree>
    <p:extLst>
      <p:ext uri="{BB962C8B-B14F-4D97-AF65-F5344CB8AC3E}">
        <p14:creationId xmlns:p14="http://schemas.microsoft.com/office/powerpoint/2010/main" val="316768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652" indent="0">
              <a:buNone/>
              <a:defRPr sz="3000" b="1"/>
            </a:lvl2pPr>
            <a:lvl3pPr marL="1371302" indent="0">
              <a:buNone/>
              <a:defRPr sz="2600" b="1"/>
            </a:lvl3pPr>
            <a:lvl4pPr marL="2056954" indent="0">
              <a:buNone/>
              <a:defRPr sz="2400" b="1"/>
            </a:lvl4pPr>
            <a:lvl5pPr marL="2742606" indent="0">
              <a:buNone/>
              <a:defRPr sz="2400" b="1"/>
            </a:lvl5pPr>
            <a:lvl6pPr marL="3428258" indent="0">
              <a:buNone/>
              <a:defRPr sz="2400" b="1"/>
            </a:lvl6pPr>
            <a:lvl7pPr marL="4113908" indent="0">
              <a:buNone/>
              <a:defRPr sz="2400" b="1"/>
            </a:lvl7pPr>
            <a:lvl8pPr marL="4799560" indent="0">
              <a:buNone/>
              <a:defRPr sz="2400" b="1"/>
            </a:lvl8pPr>
            <a:lvl9pPr marL="5485212"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652" indent="0">
              <a:buNone/>
              <a:defRPr sz="3000" b="1"/>
            </a:lvl2pPr>
            <a:lvl3pPr marL="1371302" indent="0">
              <a:buNone/>
              <a:defRPr sz="2600" b="1"/>
            </a:lvl3pPr>
            <a:lvl4pPr marL="2056954" indent="0">
              <a:buNone/>
              <a:defRPr sz="2400" b="1"/>
            </a:lvl4pPr>
            <a:lvl5pPr marL="2742606" indent="0">
              <a:buNone/>
              <a:defRPr sz="2400" b="1"/>
            </a:lvl5pPr>
            <a:lvl6pPr marL="3428258" indent="0">
              <a:buNone/>
              <a:defRPr sz="2400" b="1"/>
            </a:lvl6pPr>
            <a:lvl7pPr marL="4113908" indent="0">
              <a:buNone/>
              <a:defRPr sz="2400" b="1"/>
            </a:lvl7pPr>
            <a:lvl8pPr marL="4799560" indent="0">
              <a:buNone/>
              <a:defRPr sz="2400" b="1"/>
            </a:lvl8pPr>
            <a:lvl9pPr marL="5485212"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www.crawfordtech.com</a:t>
            </a:r>
            <a:endParaRPr lang="id-ID" dirty="0"/>
          </a:p>
        </p:txBody>
      </p:sp>
      <p:sp>
        <p:nvSpPr>
          <p:cNvPr id="9" name="Slide Number Placeholder 8"/>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2334109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www.crawfordtech.com</a:t>
            </a:r>
            <a:endParaRPr lang="id-ID" dirty="0"/>
          </a:p>
        </p:txBody>
      </p:sp>
      <p:sp>
        <p:nvSpPr>
          <p:cNvPr id="5" name="Slide Number Placeholder 4"/>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244160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www.crawfordtech.com</a:t>
            </a:r>
            <a:endParaRPr lang="id-ID" dirty="0"/>
          </a:p>
        </p:txBody>
      </p:sp>
      <p:sp>
        <p:nvSpPr>
          <p:cNvPr id="4" name="Slide Number Placeholder 3"/>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635940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652" indent="0">
              <a:buNone/>
              <a:defRPr sz="2000"/>
            </a:lvl2pPr>
            <a:lvl3pPr marL="1371302" indent="0">
              <a:buNone/>
              <a:defRPr sz="1800"/>
            </a:lvl3pPr>
            <a:lvl4pPr marL="2056954" indent="0">
              <a:buNone/>
              <a:defRPr sz="1400"/>
            </a:lvl4pPr>
            <a:lvl5pPr marL="2742606" indent="0">
              <a:buNone/>
              <a:defRPr sz="1400"/>
            </a:lvl5pPr>
            <a:lvl6pPr marL="3428258" indent="0">
              <a:buNone/>
              <a:defRPr sz="1400"/>
            </a:lvl6pPr>
            <a:lvl7pPr marL="4113908" indent="0">
              <a:buNone/>
              <a:defRPr sz="1400"/>
            </a:lvl7pPr>
            <a:lvl8pPr marL="4799560" indent="0">
              <a:buNone/>
              <a:defRPr sz="1400"/>
            </a:lvl8pPr>
            <a:lvl9pPr marL="5485212" indent="0">
              <a:buNone/>
              <a:defRPr sz="14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www.crawfordtech.com</a:t>
            </a:r>
            <a:endParaRPr lang="id-ID" dirty="0"/>
          </a:p>
        </p:txBody>
      </p:sp>
      <p:sp>
        <p:nvSpPr>
          <p:cNvPr id="7" name="Slide Number Placeholder 6"/>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338704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9"/>
            <a:ext cx="9258300" cy="7310438"/>
          </a:xfrm>
        </p:spPr>
        <p:txBody>
          <a:bodyPr anchor="t"/>
          <a:lstStyle>
            <a:lvl1pPr marL="0" indent="0">
              <a:buNone/>
              <a:defRPr sz="4800"/>
            </a:lvl1pPr>
            <a:lvl2pPr marL="685652" indent="0">
              <a:buNone/>
              <a:defRPr sz="4200"/>
            </a:lvl2pPr>
            <a:lvl3pPr marL="1371302" indent="0">
              <a:buNone/>
              <a:defRPr sz="3600"/>
            </a:lvl3pPr>
            <a:lvl4pPr marL="2056954" indent="0">
              <a:buNone/>
              <a:defRPr sz="3000"/>
            </a:lvl4pPr>
            <a:lvl5pPr marL="2742606" indent="0">
              <a:buNone/>
              <a:defRPr sz="3000"/>
            </a:lvl5pPr>
            <a:lvl6pPr marL="3428258" indent="0">
              <a:buNone/>
              <a:defRPr sz="3000"/>
            </a:lvl6pPr>
            <a:lvl7pPr marL="4113908" indent="0">
              <a:buNone/>
              <a:defRPr sz="3000"/>
            </a:lvl7pPr>
            <a:lvl8pPr marL="4799560" indent="0">
              <a:buNone/>
              <a:defRPr sz="3000"/>
            </a:lvl8pPr>
            <a:lvl9pPr marL="5485212"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652" indent="0">
              <a:buNone/>
              <a:defRPr sz="2000"/>
            </a:lvl2pPr>
            <a:lvl3pPr marL="1371302" indent="0">
              <a:buNone/>
              <a:defRPr sz="1800"/>
            </a:lvl3pPr>
            <a:lvl4pPr marL="2056954" indent="0">
              <a:buNone/>
              <a:defRPr sz="1400"/>
            </a:lvl4pPr>
            <a:lvl5pPr marL="2742606" indent="0">
              <a:buNone/>
              <a:defRPr sz="1400"/>
            </a:lvl5pPr>
            <a:lvl6pPr marL="3428258" indent="0">
              <a:buNone/>
              <a:defRPr sz="1400"/>
            </a:lvl6pPr>
            <a:lvl7pPr marL="4113908" indent="0">
              <a:buNone/>
              <a:defRPr sz="1400"/>
            </a:lvl7pPr>
            <a:lvl8pPr marL="4799560" indent="0">
              <a:buNone/>
              <a:defRPr sz="1400"/>
            </a:lvl8pPr>
            <a:lvl9pPr marL="5485212" indent="0">
              <a:buNone/>
              <a:defRPr sz="14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www.crawfordtech.com</a:t>
            </a:r>
            <a:endParaRPr lang="id-ID" dirty="0"/>
          </a:p>
        </p:txBody>
      </p:sp>
      <p:sp>
        <p:nvSpPr>
          <p:cNvPr id="7" name="Slide Number Placeholder 6"/>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1174359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137130" tIns="68566" rIns="137130" bIns="68566" rtlCol="0" anchor="ctr">
            <a:normAutofit/>
          </a:bodyPr>
          <a:lstStyle/>
          <a:p>
            <a:r>
              <a:rPr lang="en-US" dirty="0"/>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137130" tIns="68566" rIns="137130" bIns="6856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137130" tIns="68566" rIns="137130" bIns="68566" rtlCol="0" anchor="ctr"/>
          <a:lstStyle>
            <a:lvl1pPr algn="ctr">
              <a:defRPr sz="1800">
                <a:solidFill>
                  <a:schemeClr val="tx1">
                    <a:tint val="75000"/>
                  </a:schemeClr>
                </a:solidFill>
              </a:defRPr>
            </a:lvl1pPr>
          </a:lstStyle>
          <a:p>
            <a:r>
              <a:rPr lang="en-US" dirty="0"/>
              <a:t>www.crawfordtech.com</a:t>
            </a:r>
            <a:endParaRPr lang="id-ID" dirty="0"/>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137130" tIns="68566" rIns="137130" bIns="68566" rtlCol="0" anchor="ctr"/>
          <a:lstStyle>
            <a:lvl1pPr algn="r">
              <a:defRPr sz="1800">
                <a:solidFill>
                  <a:schemeClr val="tx1">
                    <a:tint val="75000"/>
                  </a:schemeClr>
                </a:solidFill>
              </a:defRPr>
            </a:lvl1pPr>
          </a:lstStyle>
          <a:p>
            <a:fld id="{C9F2E319-0919-499D-AD1F-7963255D1003}" type="slidenum">
              <a:rPr lang="id-ID" smtClean="0"/>
              <a:t>‹#›</a:t>
            </a:fld>
            <a:endParaRPr lang="id-ID"/>
          </a:p>
        </p:txBody>
      </p:sp>
    </p:spTree>
    <p:extLst>
      <p:ext uri="{BB962C8B-B14F-4D97-AF65-F5344CB8AC3E}">
        <p14:creationId xmlns:p14="http://schemas.microsoft.com/office/powerpoint/2010/main" val="6335610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20" r:id="rId12"/>
  </p:sldLayoutIdLst>
  <p:hf hdr="0"/>
  <p:txStyles>
    <p:titleStyle>
      <a:lvl1pPr algn="l" defTabSz="1371302" rtl="0" eaLnBrk="1" latinLnBrk="0" hangingPunct="1">
        <a:lnSpc>
          <a:spcPct val="90000"/>
        </a:lnSpc>
        <a:spcBef>
          <a:spcPct val="0"/>
        </a:spcBef>
        <a:buNone/>
        <a:defRPr sz="6600" kern="1200">
          <a:solidFill>
            <a:schemeClr val="bg1"/>
          </a:solidFill>
          <a:latin typeface="+mj-lt"/>
          <a:ea typeface="+mj-ea"/>
          <a:cs typeface="+mj-cs"/>
        </a:defRPr>
      </a:lvl1pPr>
    </p:titleStyle>
    <p:bodyStyle>
      <a:lvl1pPr marL="342826" indent="-342826" algn="l" defTabSz="1371302" rtl="0" eaLnBrk="1" latinLnBrk="0" hangingPunct="1">
        <a:lnSpc>
          <a:spcPct val="90000"/>
        </a:lnSpc>
        <a:spcBef>
          <a:spcPts val="1500"/>
        </a:spcBef>
        <a:buFont typeface="Arial" panose="020B0604020202020204" pitchFamily="34" charset="0"/>
        <a:buChar char="•"/>
        <a:defRPr sz="4200" kern="1200">
          <a:solidFill>
            <a:srgbClr val="25408F"/>
          </a:solidFill>
          <a:latin typeface="+mn-lt"/>
          <a:ea typeface="+mn-ea"/>
          <a:cs typeface="+mn-cs"/>
        </a:defRPr>
      </a:lvl1pPr>
      <a:lvl2pPr marL="1028478" indent="-342826" algn="l" defTabSz="1371302" rtl="0" eaLnBrk="1" latinLnBrk="0" hangingPunct="1">
        <a:lnSpc>
          <a:spcPct val="90000"/>
        </a:lnSpc>
        <a:spcBef>
          <a:spcPts val="750"/>
        </a:spcBef>
        <a:buFont typeface="Arial" panose="020B0604020202020204" pitchFamily="34" charset="0"/>
        <a:buChar char="•"/>
        <a:defRPr sz="3600" kern="1200">
          <a:solidFill>
            <a:srgbClr val="00B0F0"/>
          </a:solidFill>
          <a:latin typeface="+mn-lt"/>
          <a:ea typeface="+mn-ea"/>
          <a:cs typeface="+mn-cs"/>
        </a:defRPr>
      </a:lvl2pPr>
      <a:lvl3pPr marL="1714128" indent="-342826" algn="l" defTabSz="1371302" rtl="0" eaLnBrk="1" latinLnBrk="0" hangingPunct="1">
        <a:lnSpc>
          <a:spcPct val="90000"/>
        </a:lnSpc>
        <a:spcBef>
          <a:spcPts val="750"/>
        </a:spcBef>
        <a:buFont typeface="Arial" panose="020B0604020202020204" pitchFamily="34" charset="0"/>
        <a:buChar char="•"/>
        <a:defRPr sz="3000" kern="1200">
          <a:solidFill>
            <a:srgbClr val="25408F"/>
          </a:solidFill>
          <a:latin typeface="+mn-lt"/>
          <a:ea typeface="+mn-ea"/>
          <a:cs typeface="+mn-cs"/>
        </a:defRPr>
      </a:lvl3pPr>
      <a:lvl4pPr marL="2399780" indent="-342826" algn="l" defTabSz="1371302" rtl="0" eaLnBrk="1" latinLnBrk="0" hangingPunct="1">
        <a:lnSpc>
          <a:spcPct val="90000"/>
        </a:lnSpc>
        <a:spcBef>
          <a:spcPts val="750"/>
        </a:spcBef>
        <a:buFont typeface="Arial" panose="020B0604020202020204" pitchFamily="34" charset="0"/>
        <a:buChar char="•"/>
        <a:defRPr sz="2600" kern="1200">
          <a:solidFill>
            <a:srgbClr val="00B0F0"/>
          </a:solidFill>
          <a:latin typeface="+mn-lt"/>
          <a:ea typeface="+mn-ea"/>
          <a:cs typeface="+mn-cs"/>
        </a:defRPr>
      </a:lvl4pPr>
      <a:lvl5pPr marL="3085432"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71082"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6734"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2386"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8038"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71302" rtl="0" eaLnBrk="1" latinLnBrk="0" hangingPunct="1">
        <a:defRPr sz="2600" kern="1200">
          <a:solidFill>
            <a:schemeClr val="tx1"/>
          </a:solidFill>
          <a:latin typeface="+mn-lt"/>
          <a:ea typeface="+mn-ea"/>
          <a:cs typeface="+mn-cs"/>
        </a:defRPr>
      </a:lvl1pPr>
      <a:lvl2pPr marL="685652" algn="l" defTabSz="1371302" rtl="0" eaLnBrk="1" latinLnBrk="0" hangingPunct="1">
        <a:defRPr sz="2600" kern="1200">
          <a:solidFill>
            <a:schemeClr val="tx1"/>
          </a:solidFill>
          <a:latin typeface="+mn-lt"/>
          <a:ea typeface="+mn-ea"/>
          <a:cs typeface="+mn-cs"/>
        </a:defRPr>
      </a:lvl2pPr>
      <a:lvl3pPr marL="1371302" algn="l" defTabSz="1371302" rtl="0" eaLnBrk="1" latinLnBrk="0" hangingPunct="1">
        <a:defRPr sz="2600" kern="1200">
          <a:solidFill>
            <a:schemeClr val="tx1"/>
          </a:solidFill>
          <a:latin typeface="+mn-lt"/>
          <a:ea typeface="+mn-ea"/>
          <a:cs typeface="+mn-cs"/>
        </a:defRPr>
      </a:lvl3pPr>
      <a:lvl4pPr marL="2056954" algn="l" defTabSz="1371302" rtl="0" eaLnBrk="1" latinLnBrk="0" hangingPunct="1">
        <a:defRPr sz="2600" kern="1200">
          <a:solidFill>
            <a:schemeClr val="tx1"/>
          </a:solidFill>
          <a:latin typeface="+mn-lt"/>
          <a:ea typeface="+mn-ea"/>
          <a:cs typeface="+mn-cs"/>
        </a:defRPr>
      </a:lvl4pPr>
      <a:lvl5pPr marL="2742606" algn="l" defTabSz="1371302" rtl="0" eaLnBrk="1" latinLnBrk="0" hangingPunct="1">
        <a:defRPr sz="2600" kern="1200">
          <a:solidFill>
            <a:schemeClr val="tx1"/>
          </a:solidFill>
          <a:latin typeface="+mn-lt"/>
          <a:ea typeface="+mn-ea"/>
          <a:cs typeface="+mn-cs"/>
        </a:defRPr>
      </a:lvl5pPr>
      <a:lvl6pPr marL="3428258" algn="l" defTabSz="1371302" rtl="0" eaLnBrk="1" latinLnBrk="0" hangingPunct="1">
        <a:defRPr sz="2600" kern="1200">
          <a:solidFill>
            <a:schemeClr val="tx1"/>
          </a:solidFill>
          <a:latin typeface="+mn-lt"/>
          <a:ea typeface="+mn-ea"/>
          <a:cs typeface="+mn-cs"/>
        </a:defRPr>
      </a:lvl6pPr>
      <a:lvl7pPr marL="4113908" algn="l" defTabSz="1371302" rtl="0" eaLnBrk="1" latinLnBrk="0" hangingPunct="1">
        <a:defRPr sz="2600" kern="1200">
          <a:solidFill>
            <a:schemeClr val="tx1"/>
          </a:solidFill>
          <a:latin typeface="+mn-lt"/>
          <a:ea typeface="+mn-ea"/>
          <a:cs typeface="+mn-cs"/>
        </a:defRPr>
      </a:lvl7pPr>
      <a:lvl8pPr marL="4799560" algn="l" defTabSz="1371302" rtl="0" eaLnBrk="1" latinLnBrk="0" hangingPunct="1">
        <a:defRPr sz="2600" kern="1200">
          <a:solidFill>
            <a:schemeClr val="tx1"/>
          </a:solidFill>
          <a:latin typeface="+mn-lt"/>
          <a:ea typeface="+mn-ea"/>
          <a:cs typeface="+mn-cs"/>
        </a:defRPr>
      </a:lvl8pPr>
      <a:lvl9pPr marL="5485212" algn="l" defTabSz="1371302"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2750"/>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0"/>
            <a:ext cx="16459200" cy="67897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48400" y="9534525"/>
            <a:ext cx="5791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www.crawfordtech.com</a:t>
            </a:r>
            <a:endParaRPr lang="id-ID" dirty="0"/>
          </a:p>
        </p:txBody>
      </p:sp>
      <p:sp>
        <p:nvSpPr>
          <p:cNvPr id="6" name="Slide Number Placeholder 5"/>
          <p:cNvSpPr>
            <a:spLocks noGrp="1"/>
          </p:cNvSpPr>
          <p:nvPr>
            <p:ph type="sldNum" sz="quarter" idx="4"/>
          </p:nvPr>
        </p:nvSpPr>
        <p:spPr>
          <a:xfrm>
            <a:off x="13106400" y="9534525"/>
            <a:ext cx="42672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0954875E-2574-45F2-A690-D0F41323C127}" type="slidenum">
              <a:rPr lang="en-US" smtClean="0"/>
              <a:t>‹#›</a:t>
            </a:fld>
            <a:endParaRPr lang="en-US"/>
          </a:p>
        </p:txBody>
      </p:sp>
    </p:spTree>
    <p:extLst>
      <p:ext uri="{BB962C8B-B14F-4D97-AF65-F5344CB8AC3E}">
        <p14:creationId xmlns:p14="http://schemas.microsoft.com/office/powerpoint/2010/main" val="7973231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emf"/><Relationship Id="rId5" Type="http://schemas.openxmlformats.org/officeDocument/2006/relationships/oleObject" Target="../embeddings/oleObject1.bin"/><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250.png"/><Relationship Id="rId26" Type="http://schemas.openxmlformats.org/officeDocument/2006/relationships/image" Target="../media/image51.png"/><Relationship Id="rId3" Type="http://schemas.openxmlformats.org/officeDocument/2006/relationships/image" Target="../media/image34.png"/><Relationship Id="rId21" Type="http://schemas.openxmlformats.org/officeDocument/2006/relationships/image" Target="../media/image46.png"/><Relationship Id="rId7" Type="http://schemas.openxmlformats.org/officeDocument/2006/relationships/image" Target="../media/image36.png"/><Relationship Id="rId12" Type="http://schemas.openxmlformats.org/officeDocument/2006/relationships/image" Target="../media/image41.png"/><Relationship Id="rId17" Type="http://schemas.microsoft.com/office/2014/relationships/chartEx" Target="../charts/chartEx2.xml"/><Relationship Id="rId25" Type="http://schemas.openxmlformats.org/officeDocument/2006/relationships/image" Target="../media/image50.png"/><Relationship Id="rId2" Type="http://schemas.openxmlformats.org/officeDocument/2006/relationships/notesSlide" Target="../notesSlides/notesSlide8.xml"/><Relationship Id="rId16" Type="http://schemas.openxmlformats.org/officeDocument/2006/relationships/image" Target="../media/image45.png"/><Relationship Id="rId20" Type="http://schemas.openxmlformats.org/officeDocument/2006/relationships/image" Target="../media/image260.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49.jpeg"/><Relationship Id="rId5" Type="http://schemas.openxmlformats.org/officeDocument/2006/relationships/image" Target="../media/image130.png"/><Relationship Id="rId15" Type="http://schemas.openxmlformats.org/officeDocument/2006/relationships/image" Target="../media/image44.png"/><Relationship Id="rId23" Type="http://schemas.openxmlformats.org/officeDocument/2006/relationships/image" Target="../media/image48.png"/><Relationship Id="rId10" Type="http://schemas.openxmlformats.org/officeDocument/2006/relationships/image" Target="../media/image39.png"/><Relationship Id="rId19" Type="http://schemas.microsoft.com/office/2014/relationships/chartEx" Target="../charts/chartEx3.xml"/><Relationship Id="rId4" Type="http://schemas.microsoft.com/office/2014/relationships/chartEx" Target="../charts/chartEx1.xml"/><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47.png"/><Relationship Id="rId27"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dkoppenhofer@crawfordtech.com" TargetMode="External"/><Relationship Id="rId2" Type="http://schemas.openxmlformats.org/officeDocument/2006/relationships/hyperlink" Target="http://www.crawfordtech.com/" TargetMode="Externa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ctrTitle"/>
          </p:nvPr>
        </p:nvSpPr>
        <p:spPr>
          <a:xfrm>
            <a:off x="1257298" y="6788020"/>
            <a:ext cx="10201982" cy="2606040"/>
          </a:xfrm>
        </p:spPr>
        <p:txBody>
          <a:bodyPr anchor="ctr">
            <a:normAutofit fontScale="90000"/>
          </a:bodyPr>
          <a:lstStyle/>
          <a:p>
            <a:pPr algn="r"/>
            <a:r>
              <a:rPr lang="en-US" dirty="0"/>
              <a:t>Document Accessibility, Avoiding Lawsuits and Future Proofing – Tools to be in Compliance</a:t>
            </a:r>
          </a:p>
        </p:txBody>
      </p:sp>
      <p:sp>
        <p:nvSpPr>
          <p:cNvPr id="6" name="Subtitle 5"/>
          <p:cNvSpPr>
            <a:spLocks noGrp="1"/>
          </p:cNvSpPr>
          <p:nvPr>
            <p:ph type="subTitle" idx="1"/>
          </p:nvPr>
        </p:nvSpPr>
        <p:spPr>
          <a:xfrm>
            <a:off x="11941887" y="6788020"/>
            <a:ext cx="4888012" cy="2606040"/>
          </a:xfrm>
        </p:spPr>
        <p:txBody>
          <a:bodyPr anchor="ctr">
            <a:normAutofit/>
          </a:bodyPr>
          <a:lstStyle/>
          <a:p>
            <a:pPr algn="l"/>
            <a:r>
              <a:rPr lang="en-CA" dirty="0"/>
              <a:t>Accessible Document Solutions for the Future</a:t>
            </a:r>
            <a:endParaRPr lang="en-CA"/>
          </a:p>
        </p:txBody>
      </p:sp>
      <p:sp>
        <p:nvSpPr>
          <p:cNvPr id="13" name="Oval 12">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850" y="930720"/>
            <a:ext cx="3365700" cy="33656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2501" y="3699906"/>
            <a:ext cx="1443593" cy="14435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8743" y="3491982"/>
            <a:ext cx="440543" cy="4405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8169" y="0"/>
            <a:ext cx="8549831" cy="6088866"/>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00588" y="6788020"/>
            <a:ext cx="0" cy="260604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179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3001" y="1204987"/>
            <a:ext cx="7971804" cy="1988345"/>
          </a:xfrm>
        </p:spPr>
        <p:txBody>
          <a:bodyPr vert="horz" lIns="91440" tIns="45720" rIns="91440" bIns="45720" rtlCol="0" anchor="ctr">
            <a:normAutofit/>
          </a:bodyPr>
          <a:lstStyle/>
          <a:p>
            <a:pPr defTabSz="914400"/>
            <a:r>
              <a:rPr lang="en-US" sz="4400" kern="1200">
                <a:solidFill>
                  <a:schemeClr val="tx1"/>
                </a:solidFill>
                <a:latin typeface="+mj-lt"/>
                <a:ea typeface="+mj-ea"/>
                <a:cs typeface="+mj-cs"/>
              </a:rPr>
              <a:t>Legal Settlements / Fines - USA</a:t>
            </a:r>
          </a:p>
        </p:txBody>
      </p:sp>
      <p:sp>
        <p:nvSpPr>
          <p:cNvPr id="2" name="Content Placeholder 1"/>
          <p:cNvSpPr>
            <a:spLocks noGrp="1"/>
          </p:cNvSpPr>
          <p:nvPr>
            <p:ph idx="1"/>
          </p:nvPr>
        </p:nvSpPr>
        <p:spPr>
          <a:xfrm>
            <a:off x="1143000" y="3418527"/>
            <a:ext cx="7971814" cy="5063880"/>
          </a:xfrm>
        </p:spPr>
        <p:txBody>
          <a:bodyPr vert="horz" lIns="91440" tIns="45720" rIns="91440" bIns="45720" rtlCol="0" anchor="t">
            <a:normAutofit/>
          </a:bodyPr>
          <a:lstStyle/>
          <a:p>
            <a:pPr indent="-228600" defTabSz="914400"/>
            <a:r>
              <a:rPr lang="en-US" sz="1700" kern="1200">
                <a:solidFill>
                  <a:schemeClr val="tx1"/>
                </a:solidFill>
                <a:latin typeface="+mn-lt"/>
                <a:ea typeface="+mn-ea"/>
                <a:cs typeface="+mn-cs"/>
              </a:rPr>
              <a:t>Winn Dixie – over $250K plus legal fees</a:t>
            </a:r>
          </a:p>
          <a:p>
            <a:pPr indent="-228600" defTabSz="914400"/>
            <a:r>
              <a:rPr lang="en-US" sz="1700" kern="1200">
                <a:solidFill>
                  <a:schemeClr val="tx1"/>
                </a:solidFill>
                <a:latin typeface="+mn-lt"/>
                <a:ea typeface="+mn-ea"/>
                <a:cs typeface="+mn-cs"/>
              </a:rPr>
              <a:t>Verizon - $20 million</a:t>
            </a:r>
          </a:p>
          <a:p>
            <a:pPr indent="-228600" defTabSz="914400"/>
            <a:r>
              <a:rPr lang="en-US" sz="1700" kern="1200">
                <a:solidFill>
                  <a:schemeClr val="tx1"/>
                </a:solidFill>
                <a:latin typeface="+mn-lt"/>
                <a:ea typeface="+mn-ea"/>
                <a:cs typeface="+mn-cs"/>
              </a:rPr>
              <a:t>Amex – structured settlement</a:t>
            </a:r>
          </a:p>
          <a:p>
            <a:pPr indent="-228600" defTabSz="914400"/>
            <a:r>
              <a:rPr lang="en-US" sz="1700" kern="1200">
                <a:solidFill>
                  <a:schemeClr val="tx1"/>
                </a:solidFill>
                <a:latin typeface="+mn-lt"/>
                <a:ea typeface="+mn-ea"/>
                <a:cs typeface="+mn-cs"/>
              </a:rPr>
              <a:t>Wells Fargo - $16 million</a:t>
            </a:r>
          </a:p>
          <a:p>
            <a:pPr indent="-228600" defTabSz="914400"/>
            <a:r>
              <a:rPr lang="en-US" sz="1700" kern="1200">
                <a:solidFill>
                  <a:schemeClr val="tx1"/>
                </a:solidFill>
                <a:latin typeface="+mn-lt"/>
                <a:ea typeface="+mn-ea"/>
                <a:cs typeface="+mn-cs"/>
              </a:rPr>
              <a:t>Target - $6 million</a:t>
            </a:r>
          </a:p>
          <a:p>
            <a:pPr indent="-228600" defTabSz="914400"/>
            <a:r>
              <a:rPr lang="en-US" sz="1700" kern="1200">
                <a:solidFill>
                  <a:schemeClr val="tx1"/>
                </a:solidFill>
                <a:latin typeface="+mn-lt"/>
                <a:ea typeface="+mn-ea"/>
                <a:cs typeface="+mn-cs"/>
              </a:rPr>
              <a:t>Harvard / MIT – multiple rulings –</a:t>
            </a:r>
          </a:p>
          <a:p>
            <a:pPr marL="261938" indent="-228600" defTabSz="914400"/>
            <a:r>
              <a:rPr lang="en-US" sz="1700" kern="1200">
                <a:solidFill>
                  <a:schemeClr val="tx1"/>
                </a:solidFill>
                <a:latin typeface="+mn-lt"/>
                <a:ea typeface="+mn-ea"/>
                <a:cs typeface="+mn-cs"/>
              </a:rPr>
              <a:t>$2 million plus</a:t>
            </a:r>
          </a:p>
          <a:p>
            <a:pPr indent="-228600" defTabSz="914400"/>
            <a:r>
              <a:rPr lang="en-US" sz="1700" kern="1200">
                <a:solidFill>
                  <a:schemeClr val="tx1"/>
                </a:solidFill>
                <a:latin typeface="+mn-lt"/>
                <a:ea typeface="+mn-ea"/>
                <a:cs typeface="+mn-cs"/>
              </a:rPr>
              <a:t>Student Financing – All Student loans must provide </a:t>
            </a:r>
          </a:p>
          <a:p>
            <a:pPr marL="261938" indent="-228600" defTabSz="914400"/>
            <a:r>
              <a:rPr lang="en-US" sz="1700" kern="1200">
                <a:solidFill>
                  <a:schemeClr val="tx1"/>
                </a:solidFill>
                <a:latin typeface="+mn-lt"/>
                <a:ea typeface="+mn-ea"/>
                <a:cs typeface="+mn-cs"/>
              </a:rPr>
              <a:t>accessible documents</a:t>
            </a:r>
          </a:p>
          <a:p>
            <a:pPr indent="-228600" defTabSz="914400"/>
            <a:r>
              <a:rPr lang="en-US" sz="1700" kern="1200">
                <a:solidFill>
                  <a:schemeClr val="tx1"/>
                </a:solidFill>
                <a:latin typeface="+mn-lt"/>
                <a:ea typeface="+mn-ea"/>
                <a:cs typeface="+mn-cs"/>
              </a:rPr>
              <a:t>Elections</a:t>
            </a:r>
          </a:p>
          <a:p>
            <a:pPr indent="-228600" defTabSz="914400"/>
            <a:r>
              <a:rPr lang="en-US" sz="1700" kern="1200">
                <a:solidFill>
                  <a:schemeClr val="tx1"/>
                </a:solidFill>
                <a:latin typeface="+mn-lt"/>
                <a:ea typeface="+mn-ea"/>
                <a:cs typeface="+mn-cs"/>
              </a:rPr>
              <a:t>Hotels</a:t>
            </a:r>
          </a:p>
          <a:p>
            <a:pPr indent="-228600" defTabSz="914400"/>
            <a:r>
              <a:rPr lang="en-US" sz="1700" kern="1200">
                <a:solidFill>
                  <a:schemeClr val="tx1"/>
                </a:solidFill>
                <a:latin typeface="+mn-lt"/>
                <a:ea typeface="+mn-ea"/>
                <a:cs typeface="+mn-cs"/>
              </a:rPr>
              <a:t>Banks – NY Banks </a:t>
            </a:r>
          </a:p>
          <a:p>
            <a:pPr indent="-228600" defTabSz="914400"/>
            <a:endParaRPr lang="en-US" sz="1700" kern="1200">
              <a:solidFill>
                <a:schemeClr val="tx1"/>
              </a:solidFill>
              <a:latin typeface="+mn-lt"/>
              <a:ea typeface="+mn-ea"/>
              <a:cs typeface="+mn-cs"/>
            </a:endParaRPr>
          </a:p>
        </p:txBody>
      </p:sp>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87417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2B18474-A7EB-442D-83BD-CC9925742F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06" r="16459" b="-1"/>
          <a:stretch/>
        </p:blipFill>
        <p:spPr>
          <a:xfrm>
            <a:off x="10125211" y="-3"/>
            <a:ext cx="8162789" cy="848241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Footer Placeholder 3"/>
          <p:cNvSpPr>
            <a:spLocks noGrp="1"/>
          </p:cNvSpPr>
          <p:nvPr>
            <p:ph type="ftr" sz="quarter" idx="11"/>
          </p:nvPr>
        </p:nvSpPr>
        <p:spPr>
          <a:xfrm>
            <a:off x="9080499" y="9299448"/>
            <a:ext cx="7204132" cy="5486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700" b="0" i="0" u="none" strike="noStrike" kern="1200" cap="none" spc="0" normalizeH="0" baseline="0" noProof="0">
                <a:ln>
                  <a:noFill/>
                </a:ln>
                <a:solidFill>
                  <a:prstClr val="white">
                    <a:alpha val="80000"/>
                  </a:prstClr>
                </a:solidFill>
                <a:effectLst/>
                <a:uLnTx/>
                <a:uFillTx/>
                <a:latin typeface="Calibri" panose="020F0502020204030204"/>
                <a:ea typeface="+mn-ea"/>
                <a:cs typeface="+mn-cs"/>
              </a:rPr>
              <a:t>Confidential</a:t>
            </a:r>
          </a:p>
        </p:txBody>
      </p:sp>
      <p:sp>
        <p:nvSpPr>
          <p:cNvPr id="5" name="Slide Number Placeholder 4"/>
          <p:cNvSpPr>
            <a:spLocks noGrp="1"/>
          </p:cNvSpPr>
          <p:nvPr>
            <p:ph type="sldNum" sz="quarter" idx="12"/>
          </p:nvPr>
        </p:nvSpPr>
        <p:spPr>
          <a:xfrm>
            <a:off x="16500348" y="9162288"/>
            <a:ext cx="822960" cy="822960"/>
          </a:xfrm>
          <a:prstGeom prst="ellipse">
            <a:avLst/>
          </a:prstGeom>
          <a:solidFill>
            <a:srgbClr val="706048"/>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9F2E319-0919-499D-AD1F-7963255D1003}" type="slidenum">
              <a:rPr kumimoji="0" lang="en-US" sz="23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10</a:t>
            </a:fld>
            <a:endParaRPr kumimoji="0" lang="en-US" sz="23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83768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E67274-2538-490C-86ED-DFC9B5C09190}"/>
              </a:ext>
            </a:extLst>
          </p:cNvPr>
          <p:cNvSpPr>
            <a:spLocks noGrp="1"/>
          </p:cNvSpPr>
          <p:nvPr>
            <p:ph type="title"/>
          </p:nvPr>
        </p:nvSpPr>
        <p:spPr>
          <a:xfrm>
            <a:off x="1143001" y="1204987"/>
            <a:ext cx="7971804" cy="1988345"/>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CRPD</a:t>
            </a:r>
          </a:p>
        </p:txBody>
      </p:sp>
      <p:sp>
        <p:nvSpPr>
          <p:cNvPr id="2" name="Content Placeholder 1">
            <a:extLst>
              <a:ext uri="{FF2B5EF4-FFF2-40B4-BE49-F238E27FC236}">
                <a16:creationId xmlns:a16="http://schemas.microsoft.com/office/drawing/2014/main" id="{04E9D0E8-8B72-48D6-AF24-7D19A9B016DE}"/>
              </a:ext>
            </a:extLst>
          </p:cNvPr>
          <p:cNvSpPr>
            <a:spLocks noGrp="1"/>
          </p:cNvSpPr>
          <p:nvPr>
            <p:ph idx="1"/>
          </p:nvPr>
        </p:nvSpPr>
        <p:spPr>
          <a:xfrm>
            <a:off x="1143000" y="3418527"/>
            <a:ext cx="7971814" cy="5063880"/>
          </a:xfrm>
        </p:spPr>
        <p:txBody>
          <a:bodyPr vert="horz" lIns="91440" tIns="45720" rIns="91440" bIns="45720" rtlCol="0" anchor="t">
            <a:normAutofit/>
          </a:bodyPr>
          <a:lstStyle/>
          <a:p>
            <a:pPr indent="-228600" defTabSz="914400"/>
            <a:r>
              <a:rPr lang="en-US" sz="2700" kern="1200" dirty="0">
                <a:solidFill>
                  <a:schemeClr val="tx1"/>
                </a:solidFill>
                <a:latin typeface="+mn-lt"/>
                <a:ea typeface="+mn-ea"/>
                <a:cs typeface="+mn-cs"/>
              </a:rPr>
              <a:t>UN Convention on the Rights of Persons with Disabilities</a:t>
            </a:r>
          </a:p>
          <a:p>
            <a:pPr lvl="1" indent="-228600" defTabSz="914400"/>
            <a:r>
              <a:rPr lang="en-US" sz="2700" kern="1200" dirty="0">
                <a:solidFill>
                  <a:schemeClr val="tx1"/>
                </a:solidFill>
                <a:latin typeface="+mn-lt"/>
                <a:ea typeface="+mn-ea"/>
                <a:cs typeface="+mn-cs"/>
              </a:rPr>
              <a:t>International law</a:t>
            </a:r>
          </a:p>
          <a:p>
            <a:pPr lvl="1" indent="-228600" defTabSz="914400"/>
            <a:r>
              <a:rPr lang="en-US" sz="2700" kern="1200" dirty="0">
                <a:solidFill>
                  <a:schemeClr val="tx1"/>
                </a:solidFill>
                <a:latin typeface="+mn-lt"/>
                <a:ea typeface="+mn-ea"/>
                <a:cs typeface="+mn-cs"/>
              </a:rPr>
              <a:t>Canada ratified in March 2010</a:t>
            </a:r>
          </a:p>
          <a:p>
            <a:pPr lvl="1" indent="-228600" defTabSz="914400"/>
            <a:endParaRPr lang="en-US" sz="2700" kern="1200" dirty="0">
              <a:solidFill>
                <a:schemeClr val="tx1"/>
              </a:solidFill>
              <a:latin typeface="+mn-lt"/>
              <a:ea typeface="+mn-ea"/>
              <a:cs typeface="+mn-cs"/>
            </a:endParaRPr>
          </a:p>
        </p:txBody>
      </p:sp>
      <p:sp>
        <p:nvSpPr>
          <p:cNvPr id="4100"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87417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5211" y="-3"/>
            <a:ext cx="8162789" cy="848241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un crpd">
            <a:extLst>
              <a:ext uri="{FF2B5EF4-FFF2-40B4-BE49-F238E27FC236}">
                <a16:creationId xmlns:a16="http://schemas.microsoft.com/office/drawing/2014/main" id="{B0BBE33B-E7B6-4100-9840-38C9BE1FE9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826085" y="2970919"/>
            <a:ext cx="5695185" cy="168235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2B0F3C8E-5C79-48DE-A6F2-A1542CBE5505}"/>
              </a:ext>
            </a:extLst>
          </p:cNvPr>
          <p:cNvSpPr>
            <a:spLocks noGrp="1"/>
          </p:cNvSpPr>
          <p:nvPr>
            <p:ph type="ftr" sz="quarter" idx="11"/>
          </p:nvPr>
        </p:nvSpPr>
        <p:spPr>
          <a:xfrm>
            <a:off x="9080499" y="9299448"/>
            <a:ext cx="7204132" cy="466344"/>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700" b="0" i="0" u="none" strike="noStrike" kern="1200" cap="none" spc="0" normalizeH="0" baseline="0" noProof="0">
                <a:ln>
                  <a:noFill/>
                </a:ln>
                <a:solidFill>
                  <a:prstClr val="white">
                    <a:alpha val="80000"/>
                  </a:prstClr>
                </a:solidFill>
                <a:effectLst/>
                <a:uLnTx/>
                <a:uFillTx/>
                <a:latin typeface="Calibri"/>
                <a:ea typeface="+mn-ea"/>
                <a:cs typeface="+mn-cs"/>
              </a:rPr>
              <a:t>www.crawfordtech.com</a:t>
            </a:r>
          </a:p>
        </p:txBody>
      </p:sp>
      <p:sp>
        <p:nvSpPr>
          <p:cNvPr id="5" name="Slide Number Placeholder 4">
            <a:extLst>
              <a:ext uri="{FF2B5EF4-FFF2-40B4-BE49-F238E27FC236}">
                <a16:creationId xmlns:a16="http://schemas.microsoft.com/office/drawing/2014/main" id="{FF681E6A-EBEE-4C38-8A38-D78E7F2C26A5}"/>
              </a:ext>
            </a:extLst>
          </p:cNvPr>
          <p:cNvSpPr>
            <a:spLocks noGrp="1"/>
          </p:cNvSpPr>
          <p:nvPr>
            <p:ph type="sldNum" sz="quarter" idx="12"/>
          </p:nvPr>
        </p:nvSpPr>
        <p:spPr>
          <a:xfrm>
            <a:off x="16500348" y="9162288"/>
            <a:ext cx="822960" cy="822960"/>
          </a:xfrm>
          <a:prstGeom prst="ellipse">
            <a:avLst/>
          </a:prstGeom>
          <a:solidFill>
            <a:srgbClr val="5D6A7D"/>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9F2E319-0919-499D-AD1F-7963255D1003}" type="slidenum">
              <a:rPr kumimoji="0" lang="en-US" sz="2300" b="0" i="0" u="none" strike="noStrike" kern="1200" cap="none" spc="0" normalizeH="0" baseline="0" noProof="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11</a:t>
            </a:fld>
            <a:endParaRPr kumimoji="0" lang="en-US" sz="23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7446307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1319" y="6858000"/>
            <a:ext cx="10587460" cy="2946399"/>
          </a:xfrm>
          <a:prstGeom prst="rect">
            <a:avLst/>
          </a:prstGeom>
          <a:solidFill>
            <a:srgbClr val="726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6384" y="7150608"/>
            <a:ext cx="9891283" cy="2437815"/>
          </a:xfrm>
        </p:spPr>
        <p:txBody>
          <a:bodyPr vert="horz" lIns="91440" tIns="45720" rIns="91440" bIns="45720" rtlCol="0" anchor="ctr">
            <a:normAutofit/>
          </a:bodyPr>
          <a:lstStyle/>
          <a:p>
            <a:pPr algn="r" defTabSz="914400"/>
            <a:r>
              <a:rPr lang="en-US" sz="4400" kern="1200">
                <a:solidFill>
                  <a:srgbClr val="FFFFFF"/>
                </a:solidFill>
                <a:latin typeface="+mj-lt"/>
                <a:ea typeface="+mj-ea"/>
                <a:cs typeface="+mj-cs"/>
              </a:rPr>
              <a:t>Canadian Regulations</a:t>
            </a:r>
          </a:p>
        </p:txBody>
      </p:sp>
      <p:pic>
        <p:nvPicPr>
          <p:cNvPr id="7170" name="Picture 2" descr="Image result for blind disability civil rights photos canada">
            <a:extLst>
              <a:ext uri="{FF2B5EF4-FFF2-40B4-BE49-F238E27FC236}">
                <a16:creationId xmlns:a16="http://schemas.microsoft.com/office/drawing/2014/main" id="{423E372E-81DB-4B25-A86C-D919A8DF9B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61" r="4225" b="-1"/>
          <a:stretch/>
        </p:blipFill>
        <p:spPr bwMode="auto">
          <a:xfrm>
            <a:off x="491320" y="482599"/>
            <a:ext cx="10587459" cy="6161088"/>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1982" y="482598"/>
            <a:ext cx="6503420" cy="932180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2043978" y="1376587"/>
            <a:ext cx="5137109" cy="7278543"/>
          </a:xfrm>
        </p:spPr>
        <p:txBody>
          <a:bodyPr vert="horz" lIns="91440" tIns="45720" rIns="91440" bIns="45720" rtlCol="0" anchor="ctr">
            <a:normAutofit/>
          </a:bodyPr>
          <a:lstStyle/>
          <a:p>
            <a:pPr indent="-228600" defTabSz="914400"/>
            <a:r>
              <a:rPr lang="en-US" sz="3000" kern="1200">
                <a:solidFill>
                  <a:srgbClr val="FFFFFF"/>
                </a:solidFill>
                <a:latin typeface="+mn-lt"/>
                <a:ea typeface="+mn-ea"/>
                <a:cs typeface="+mn-cs"/>
              </a:rPr>
              <a:t>Bill C-81 – Accessible Canada Act</a:t>
            </a:r>
          </a:p>
          <a:p>
            <a:pPr indent="-228600" defTabSz="914400"/>
            <a:r>
              <a:rPr lang="en-US" sz="3000" kern="1200">
                <a:solidFill>
                  <a:srgbClr val="FFFFFF"/>
                </a:solidFill>
                <a:latin typeface="+mn-lt"/>
                <a:ea typeface="+mn-ea"/>
                <a:cs typeface="+mn-cs"/>
              </a:rPr>
              <a:t>AODA - Accessibilities for Ontarians with Disabilities	</a:t>
            </a:r>
          </a:p>
          <a:p>
            <a:pPr indent="-228600" defTabSz="914400"/>
            <a:r>
              <a:rPr lang="en-US" sz="3000" kern="1200">
                <a:solidFill>
                  <a:srgbClr val="FFFFFF"/>
                </a:solidFill>
                <a:latin typeface="+mn-lt"/>
                <a:ea typeface="+mn-ea"/>
                <a:cs typeface="+mn-cs"/>
              </a:rPr>
              <a:t>AMA - Accessibility for Manitobans Act</a:t>
            </a:r>
          </a:p>
          <a:p>
            <a:pPr indent="-228600" defTabSz="914400"/>
            <a:r>
              <a:rPr lang="en-US" sz="3000" kern="1200">
                <a:solidFill>
                  <a:srgbClr val="FFFFFF"/>
                </a:solidFill>
                <a:latin typeface="+mn-lt"/>
                <a:ea typeface="+mn-ea"/>
                <a:cs typeface="+mn-cs"/>
              </a:rPr>
              <a:t>The Act – Nova Scotia</a:t>
            </a:r>
          </a:p>
          <a:p>
            <a:pPr indent="-228600" defTabSz="914400"/>
            <a:r>
              <a:rPr lang="en-US" sz="3000" kern="1200">
                <a:solidFill>
                  <a:srgbClr val="FFFFFF"/>
                </a:solidFill>
                <a:latin typeface="+mn-lt"/>
                <a:ea typeface="+mn-ea"/>
                <a:cs typeface="+mn-cs"/>
              </a:rPr>
              <a:t>Canadian Human Rights Act 1977</a:t>
            </a:r>
          </a:p>
          <a:p>
            <a:pPr indent="-228600" defTabSz="914400"/>
            <a:r>
              <a:rPr lang="en-US" sz="3000" kern="1200">
                <a:solidFill>
                  <a:srgbClr val="FFFFFF"/>
                </a:solidFill>
                <a:latin typeface="+mn-lt"/>
                <a:ea typeface="+mn-ea"/>
                <a:cs typeface="+mn-cs"/>
              </a:rPr>
              <a:t>	Charter of Rights and Freedoms 1982</a:t>
            </a:r>
          </a:p>
          <a:p>
            <a:pPr indent="-228600" defTabSz="914400"/>
            <a:r>
              <a:rPr lang="en-US" sz="3000" kern="1200">
                <a:solidFill>
                  <a:srgbClr val="FFFFFF"/>
                </a:solidFill>
                <a:latin typeface="+mn-lt"/>
                <a:ea typeface="+mn-ea"/>
                <a:cs typeface="+mn-cs"/>
              </a:rPr>
              <a:t>Omnibus C78	</a:t>
            </a:r>
          </a:p>
          <a:p>
            <a:pPr marL="0" indent="-228600" defTabSz="914400"/>
            <a:endParaRPr lang="en-US" sz="3000" kern="1200">
              <a:solidFill>
                <a:srgbClr val="FFFFFF"/>
              </a:solidFill>
              <a:latin typeface="+mn-lt"/>
              <a:ea typeface="+mn-ea"/>
              <a:cs typeface="+mn-cs"/>
            </a:endParaRPr>
          </a:p>
          <a:p>
            <a:pPr indent="-228600" defTabSz="914400"/>
            <a:endParaRPr lang="en-US" sz="3000" kern="1200">
              <a:solidFill>
                <a:srgbClr val="FFFFFF"/>
              </a:solidFill>
              <a:latin typeface="+mn-lt"/>
              <a:ea typeface="+mn-ea"/>
              <a:cs typeface="+mn-cs"/>
            </a:endParaRPr>
          </a:p>
          <a:p>
            <a:pPr indent="-228600" defTabSz="914400"/>
            <a:endParaRPr lang="en-US" sz="3000" kern="1200">
              <a:solidFill>
                <a:srgbClr val="FFFFFF"/>
              </a:solidFill>
              <a:latin typeface="+mn-lt"/>
              <a:ea typeface="+mn-ea"/>
              <a:cs typeface="+mn-cs"/>
            </a:endParaRPr>
          </a:p>
        </p:txBody>
      </p:sp>
      <p:sp>
        <p:nvSpPr>
          <p:cNvPr id="4" name="Slide Number Placeholder 3"/>
          <p:cNvSpPr>
            <a:spLocks noGrp="1"/>
          </p:cNvSpPr>
          <p:nvPr>
            <p:ph type="sldNum" sz="quarter" idx="12"/>
          </p:nvPr>
        </p:nvSpPr>
        <p:spPr>
          <a:xfrm>
            <a:off x="16255999" y="9802735"/>
            <a:ext cx="1460501" cy="41148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B004224-6445-4177-AEBD-F85BECFD19D5}" type="slidenum">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835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 Goals</a:t>
            </a:r>
          </a:p>
        </p:txBody>
      </p:sp>
      <p:sp>
        <p:nvSpPr>
          <p:cNvPr id="3" name="Content Placeholder 2"/>
          <p:cNvSpPr>
            <a:spLocks noGrp="1"/>
          </p:cNvSpPr>
          <p:nvPr>
            <p:ph idx="1"/>
          </p:nvPr>
        </p:nvSpPr>
        <p:spPr>
          <a:xfrm>
            <a:off x="1257300" y="2265175"/>
            <a:ext cx="7941564" cy="6880354"/>
          </a:xfrm>
        </p:spPr>
        <p:txBody>
          <a:bodyPr/>
          <a:lstStyle/>
          <a:p>
            <a:r>
              <a:rPr lang="en-US" dirty="0"/>
              <a:t>Goals</a:t>
            </a:r>
          </a:p>
          <a:p>
            <a:pPr lvl="1"/>
            <a:r>
              <a:rPr lang="en-US" dirty="0"/>
              <a:t>Be in compliance with evolving regulations on delivering accessible documents to blind, partially sighted and cognitively disabled individuals</a:t>
            </a:r>
          </a:p>
          <a:p>
            <a:pPr lvl="1"/>
            <a:r>
              <a:rPr lang="en-US" dirty="0"/>
              <a:t>Meet the inclusive needs and requests of a large and growing population</a:t>
            </a:r>
          </a:p>
          <a:p>
            <a:pPr lvl="1"/>
            <a:r>
              <a:rPr lang="en-US" dirty="0"/>
              <a:t>Automate and scale the creation of accessible documents in all formats</a:t>
            </a:r>
          </a:p>
          <a:p>
            <a:pPr marL="1371600" lvl="2" indent="0">
              <a:buNone/>
            </a:pPr>
            <a:endParaRPr lang="en-US" dirty="0"/>
          </a:p>
          <a:p>
            <a:pPr lvl="1"/>
            <a:endParaRPr lang="en-US" dirty="0"/>
          </a:p>
        </p:txBody>
      </p:sp>
      <p:pic>
        <p:nvPicPr>
          <p:cNvPr id="5" name="Picture 4" descr="Grraphic on Dveristy, equality inclusion" title="Grraphic on Dveristy, equality inclusio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9592" y="2824928"/>
            <a:ext cx="8024949" cy="4343400"/>
          </a:xfrm>
          <a:prstGeom prst="rect">
            <a:avLst/>
          </a:prstGeom>
        </p:spPr>
      </p:pic>
      <p:sp>
        <p:nvSpPr>
          <p:cNvPr id="4" name="Slide Number Placeholder 3"/>
          <p:cNvSpPr>
            <a:spLocks noGrp="1"/>
          </p:cNvSpPr>
          <p:nvPr>
            <p:ph type="sldNum" sz="quarter" idx="12"/>
          </p:nvPr>
        </p:nvSpPr>
        <p:spPr/>
        <p:txBody>
          <a:bodyPr/>
          <a:lstStyle/>
          <a:p>
            <a:fld id="{C9E3AFC7-270A-4247-83D7-4F2F6CE52981}" type="slidenum">
              <a:rPr lang="en-US" smtClean="0"/>
              <a:pPr/>
              <a:t>13</a:t>
            </a:fld>
            <a:endParaRPr lang="en-US"/>
          </a:p>
        </p:txBody>
      </p:sp>
    </p:spTree>
    <p:extLst>
      <p:ext uri="{BB962C8B-B14F-4D97-AF65-F5344CB8AC3E}">
        <p14:creationId xmlns:p14="http://schemas.microsoft.com/office/powerpoint/2010/main" val="11830524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State of Accessible Documents</a:t>
            </a:r>
            <a:endParaRPr lang="en-US" dirty="0"/>
          </a:p>
        </p:txBody>
      </p:sp>
      <p:sp>
        <p:nvSpPr>
          <p:cNvPr id="2" name="Footer Placeholder 1"/>
          <p:cNvSpPr>
            <a:spLocks noGrp="1"/>
          </p:cNvSpPr>
          <p:nvPr>
            <p:ph type="ftr" sz="quarter" idx="11"/>
          </p:nvPr>
        </p:nvSpPr>
        <p:spPr/>
        <p:txBody>
          <a:bodyPr/>
          <a:lstStyle/>
          <a:p>
            <a:pPr>
              <a:defRPr/>
            </a:pPr>
            <a:r>
              <a:rPr lang="en-CA"/>
              <a:t>Confidential</a:t>
            </a:r>
            <a:endParaRPr lang="en-US"/>
          </a:p>
        </p:txBody>
      </p:sp>
      <p:sp>
        <p:nvSpPr>
          <p:cNvPr id="3" name="Slide Number Placeholder 2"/>
          <p:cNvSpPr>
            <a:spLocks noGrp="1"/>
          </p:cNvSpPr>
          <p:nvPr>
            <p:ph type="sldNum" sz="quarter" idx="12"/>
          </p:nvPr>
        </p:nvSpPr>
        <p:spPr/>
        <p:txBody>
          <a:bodyPr/>
          <a:lstStyle/>
          <a:p>
            <a:pPr>
              <a:defRPr/>
            </a:pPr>
            <a:fld id="{2B004224-6445-4177-AEBD-F85BECFD19D5}" type="slidenum">
              <a:rPr lang="en-US" smtClean="0"/>
              <a:pPr>
                <a:defRPr/>
              </a:pPr>
              <a:t>14</a:t>
            </a:fld>
            <a:endParaRPr lang="en-US" dirty="0"/>
          </a:p>
        </p:txBody>
      </p:sp>
      <p:sp>
        <p:nvSpPr>
          <p:cNvPr id="7" name="Rectangle 6"/>
          <p:cNvSpPr/>
          <p:nvPr/>
        </p:nvSpPr>
        <p:spPr>
          <a:xfrm>
            <a:off x="3759200" y="2481944"/>
            <a:ext cx="3889829" cy="3120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t>My documents are not compliant</a:t>
            </a:r>
            <a:endParaRPr lang="en-US" sz="2800" dirty="0"/>
          </a:p>
        </p:txBody>
      </p:sp>
      <p:sp>
        <p:nvSpPr>
          <p:cNvPr id="8" name="Rectangle 7"/>
          <p:cNvSpPr/>
          <p:nvPr/>
        </p:nvSpPr>
        <p:spPr>
          <a:xfrm>
            <a:off x="3759200" y="6277430"/>
            <a:ext cx="3889829" cy="3120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t>I’m ignoring the issue</a:t>
            </a:r>
            <a:endParaRPr lang="en-US" sz="2800" dirty="0"/>
          </a:p>
        </p:txBody>
      </p:sp>
      <p:sp>
        <p:nvSpPr>
          <p:cNvPr id="9" name="Rectangle 8"/>
          <p:cNvSpPr/>
          <p:nvPr/>
        </p:nvSpPr>
        <p:spPr>
          <a:xfrm>
            <a:off x="9144001" y="2481944"/>
            <a:ext cx="3889829" cy="3120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t>High volume documents cannot be done – too costly with current technology – we are manually remediating </a:t>
            </a:r>
            <a:endParaRPr lang="en-US" sz="2800" dirty="0"/>
          </a:p>
        </p:txBody>
      </p:sp>
      <p:sp>
        <p:nvSpPr>
          <p:cNvPr id="10" name="Rectangle 9"/>
          <p:cNvSpPr/>
          <p:nvPr/>
        </p:nvSpPr>
        <p:spPr>
          <a:xfrm>
            <a:off x="9252857" y="6277430"/>
            <a:ext cx="3889829" cy="3120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t>My documents are compliant – I’ve got a solution</a:t>
            </a:r>
            <a:endParaRPr lang="en-US" sz="2800" dirty="0"/>
          </a:p>
        </p:txBody>
      </p:sp>
    </p:spTree>
    <p:extLst>
      <p:ext uri="{BB962C8B-B14F-4D97-AF65-F5344CB8AC3E}">
        <p14:creationId xmlns:p14="http://schemas.microsoft.com/office/powerpoint/2010/main" val="2245878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4B658A-0B8C-4810-82E9-900494D48BC3}"/>
              </a:ext>
            </a:extLst>
          </p:cNvPr>
          <p:cNvSpPr>
            <a:spLocks noGrp="1"/>
          </p:cNvSpPr>
          <p:nvPr>
            <p:ph idx="1"/>
          </p:nvPr>
        </p:nvSpPr>
        <p:spPr/>
        <p:txBody>
          <a:bodyPr/>
          <a:lstStyle/>
          <a:p>
            <a:r>
              <a:rPr lang="en-US" dirty="0"/>
              <a:t>Understanding Accessibility Laws and Gaps</a:t>
            </a:r>
          </a:p>
          <a:p>
            <a:r>
              <a:rPr lang="en-US" dirty="0"/>
              <a:t>Automation or manual effort</a:t>
            </a:r>
          </a:p>
          <a:p>
            <a:r>
              <a:rPr lang="en-US" dirty="0"/>
              <a:t>Scalability</a:t>
            </a:r>
          </a:p>
          <a:p>
            <a:r>
              <a:rPr lang="en-US" dirty="0"/>
              <a:t>Expertise</a:t>
            </a:r>
          </a:p>
          <a:p>
            <a:r>
              <a:rPr lang="en-US" dirty="0"/>
              <a:t>Cost-effectiveness</a:t>
            </a:r>
          </a:p>
          <a:p>
            <a:r>
              <a:rPr lang="en-US" dirty="0"/>
              <a:t>Security</a:t>
            </a:r>
          </a:p>
          <a:p>
            <a:r>
              <a:rPr lang="en-US" dirty="0"/>
              <a:t>Lawsuits have timelines</a:t>
            </a:r>
          </a:p>
          <a:p>
            <a:endParaRPr lang="en-US" dirty="0"/>
          </a:p>
        </p:txBody>
      </p:sp>
      <p:sp>
        <p:nvSpPr>
          <p:cNvPr id="3" name="Title 2">
            <a:extLst>
              <a:ext uri="{FF2B5EF4-FFF2-40B4-BE49-F238E27FC236}">
                <a16:creationId xmlns:a16="http://schemas.microsoft.com/office/drawing/2014/main" id="{FD6E509B-1089-455C-BDA0-ADA2F26B9F53}"/>
              </a:ext>
            </a:extLst>
          </p:cNvPr>
          <p:cNvSpPr>
            <a:spLocks noGrp="1"/>
          </p:cNvSpPr>
          <p:nvPr>
            <p:ph type="title"/>
          </p:nvPr>
        </p:nvSpPr>
        <p:spPr/>
        <p:txBody>
          <a:bodyPr/>
          <a:lstStyle/>
          <a:p>
            <a:r>
              <a:rPr lang="en-US" dirty="0"/>
              <a:t>The Problem</a:t>
            </a:r>
          </a:p>
        </p:txBody>
      </p:sp>
      <p:sp>
        <p:nvSpPr>
          <p:cNvPr id="4" name="Footer Placeholder 3">
            <a:extLst>
              <a:ext uri="{FF2B5EF4-FFF2-40B4-BE49-F238E27FC236}">
                <a16:creationId xmlns:a16="http://schemas.microsoft.com/office/drawing/2014/main" id="{931FB0E3-23CE-442E-BF23-62421F2AA770}"/>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675FB999-077F-4EEE-8CF2-AB870C923B25}"/>
              </a:ext>
            </a:extLst>
          </p:cNvPr>
          <p:cNvSpPr>
            <a:spLocks noGrp="1"/>
          </p:cNvSpPr>
          <p:nvPr>
            <p:ph type="sldNum" sz="quarter" idx="12"/>
          </p:nvPr>
        </p:nvSpPr>
        <p:spPr/>
        <p:txBody>
          <a:bodyPr/>
          <a:lstStyle/>
          <a:p>
            <a:fld id="{C9F2E319-0919-499D-AD1F-7963255D1003}" type="slidenum">
              <a:rPr lang="id-ID" smtClean="0"/>
              <a:pPr/>
              <a:t>15</a:t>
            </a:fld>
            <a:endParaRPr lang="id-ID" dirty="0"/>
          </a:p>
        </p:txBody>
      </p:sp>
      <p:pic>
        <p:nvPicPr>
          <p:cNvPr id="4098" name="Picture 2" descr="Image result for problem">
            <a:extLst>
              <a:ext uri="{FF2B5EF4-FFF2-40B4-BE49-F238E27FC236}">
                <a16:creationId xmlns:a16="http://schemas.microsoft.com/office/drawing/2014/main" id="{429B6E56-BAA1-43AA-BB6F-1243187B7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3755" y="2043549"/>
            <a:ext cx="5502709" cy="366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08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DF89AB-CCB4-4F11-AADE-80F7BC14741D}"/>
              </a:ext>
            </a:extLst>
          </p:cNvPr>
          <p:cNvSpPr>
            <a:spLocks noGrp="1"/>
          </p:cNvSpPr>
          <p:nvPr>
            <p:ph type="title"/>
          </p:nvPr>
        </p:nvSpPr>
        <p:spPr/>
        <p:txBody>
          <a:bodyPr/>
          <a:lstStyle/>
          <a:p>
            <a:r>
              <a:rPr lang="en-US" dirty="0"/>
              <a:t>Accessibility Spectrum</a:t>
            </a:r>
          </a:p>
        </p:txBody>
      </p:sp>
      <p:sp>
        <p:nvSpPr>
          <p:cNvPr id="5" name="Slide Number Placeholder 4">
            <a:extLst>
              <a:ext uri="{FF2B5EF4-FFF2-40B4-BE49-F238E27FC236}">
                <a16:creationId xmlns:a16="http://schemas.microsoft.com/office/drawing/2014/main" id="{57DE52BC-9C87-497A-AEC2-0F4682F77C55}"/>
              </a:ext>
            </a:extLst>
          </p:cNvPr>
          <p:cNvSpPr>
            <a:spLocks noGrp="1"/>
          </p:cNvSpPr>
          <p:nvPr>
            <p:ph type="sldNum" sz="quarter" idx="12"/>
          </p:nvPr>
        </p:nvSpPr>
        <p:spPr/>
        <p:txBody>
          <a:bodyPr/>
          <a:lstStyle/>
          <a:p>
            <a:fld id="{C9F2E319-0919-499D-AD1F-7963255D1003}" type="slidenum">
              <a:rPr lang="id-ID" smtClean="0"/>
              <a:pPr/>
              <a:t>16</a:t>
            </a:fld>
            <a:endParaRPr lang="id-ID" dirty="0"/>
          </a:p>
        </p:txBody>
      </p:sp>
      <p:cxnSp>
        <p:nvCxnSpPr>
          <p:cNvPr id="7" name="Straight Arrow Connector 6">
            <a:extLst>
              <a:ext uri="{FF2B5EF4-FFF2-40B4-BE49-F238E27FC236}">
                <a16:creationId xmlns:a16="http://schemas.microsoft.com/office/drawing/2014/main" id="{B8579AF6-C995-4D3A-9FB1-D5C8D6D7FEE3}"/>
              </a:ext>
            </a:extLst>
          </p:cNvPr>
          <p:cNvCxnSpPr/>
          <p:nvPr/>
        </p:nvCxnSpPr>
        <p:spPr>
          <a:xfrm>
            <a:off x="1257300" y="4343400"/>
            <a:ext cx="15773400" cy="0"/>
          </a:xfrm>
          <a:prstGeom prst="straightConnector1">
            <a:avLst/>
          </a:prstGeom>
          <a:ln w="161925">
            <a:solidFill>
              <a:schemeClr val="accent1"/>
            </a:solidFill>
            <a:headEnd type="triangle"/>
            <a:tailEnd type="triangle"/>
          </a:ln>
          <a:scene3d>
            <a:camera prst="orthographicFront"/>
            <a:lightRig rig="morning" dir="t"/>
          </a:scene3d>
          <a:sp3d extrusionH="76200" prstMaterial="dkEdge">
            <a:bevelT/>
            <a:extrusionClr>
              <a:srgbClr val="FF0000"/>
            </a:extrusionClr>
          </a:sp3d>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6D78280-1807-456A-941C-B79AE5AF0FB3}"/>
              </a:ext>
            </a:extLst>
          </p:cNvPr>
          <p:cNvSpPr txBox="1"/>
          <p:nvPr/>
        </p:nvSpPr>
        <p:spPr>
          <a:xfrm>
            <a:off x="762000" y="5042952"/>
            <a:ext cx="3718560" cy="1292662"/>
          </a:xfrm>
          <a:prstGeom prst="rect">
            <a:avLst/>
          </a:prstGeom>
          <a:noFill/>
        </p:spPr>
        <p:txBody>
          <a:bodyPr wrap="square" rtlCol="0">
            <a:spAutoFit/>
          </a:bodyPr>
          <a:lstStyle/>
          <a:p>
            <a:r>
              <a:rPr lang="en-US" dirty="0"/>
              <a:t>Full Self-Sufficiency – Must Do Everything In-House</a:t>
            </a:r>
          </a:p>
        </p:txBody>
      </p:sp>
      <p:sp>
        <p:nvSpPr>
          <p:cNvPr id="9" name="TextBox 8">
            <a:extLst>
              <a:ext uri="{FF2B5EF4-FFF2-40B4-BE49-F238E27FC236}">
                <a16:creationId xmlns:a16="http://schemas.microsoft.com/office/drawing/2014/main" id="{53487976-6299-4FBB-BCF0-DF64A55E9B7C}"/>
              </a:ext>
            </a:extLst>
          </p:cNvPr>
          <p:cNvSpPr txBox="1"/>
          <p:nvPr/>
        </p:nvSpPr>
        <p:spPr>
          <a:xfrm>
            <a:off x="7162800" y="5056941"/>
            <a:ext cx="3718560" cy="1292662"/>
          </a:xfrm>
          <a:prstGeom prst="rect">
            <a:avLst/>
          </a:prstGeom>
          <a:noFill/>
        </p:spPr>
        <p:txBody>
          <a:bodyPr wrap="square" rtlCol="0">
            <a:spAutoFit/>
          </a:bodyPr>
          <a:lstStyle/>
          <a:p>
            <a:r>
              <a:rPr lang="en-US" dirty="0"/>
              <a:t>Will Pick &amp; Choose Based Upon In-House Skills and Available Offerings</a:t>
            </a:r>
          </a:p>
        </p:txBody>
      </p:sp>
      <p:sp>
        <p:nvSpPr>
          <p:cNvPr id="10" name="TextBox 9">
            <a:extLst>
              <a:ext uri="{FF2B5EF4-FFF2-40B4-BE49-F238E27FC236}">
                <a16:creationId xmlns:a16="http://schemas.microsoft.com/office/drawing/2014/main" id="{903B45F5-775A-4CB6-883E-9463D878BB44}"/>
              </a:ext>
            </a:extLst>
          </p:cNvPr>
          <p:cNvSpPr txBox="1"/>
          <p:nvPr/>
        </p:nvSpPr>
        <p:spPr>
          <a:xfrm>
            <a:off x="14157960" y="5056941"/>
            <a:ext cx="3718560" cy="892552"/>
          </a:xfrm>
          <a:prstGeom prst="rect">
            <a:avLst/>
          </a:prstGeom>
          <a:noFill/>
        </p:spPr>
        <p:txBody>
          <a:bodyPr wrap="square" rtlCol="0">
            <a:spAutoFit/>
          </a:bodyPr>
          <a:lstStyle/>
          <a:p>
            <a:r>
              <a:rPr lang="en-US" dirty="0"/>
              <a:t>Prefer to Outsource as Much as Possible</a:t>
            </a:r>
          </a:p>
        </p:txBody>
      </p:sp>
      <p:cxnSp>
        <p:nvCxnSpPr>
          <p:cNvPr id="12" name="Straight Connector 11">
            <a:extLst>
              <a:ext uri="{FF2B5EF4-FFF2-40B4-BE49-F238E27FC236}">
                <a16:creationId xmlns:a16="http://schemas.microsoft.com/office/drawing/2014/main" id="{CB4DD46E-06EC-4DDD-90B7-5541FDF68E0A}"/>
              </a:ext>
            </a:extLst>
          </p:cNvPr>
          <p:cNvCxnSpPr>
            <a:stCxn id="10" idx="0"/>
          </p:cNvCxnSpPr>
          <p:nvPr/>
        </p:nvCxnSpPr>
        <p:spPr>
          <a:xfrm flipV="1">
            <a:off x="16017240" y="4526280"/>
            <a:ext cx="441960" cy="5306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D3321A-7CAC-407B-A515-916CE8AE61ED}"/>
              </a:ext>
            </a:extLst>
          </p:cNvPr>
          <p:cNvCxnSpPr>
            <a:stCxn id="9" idx="0"/>
          </p:cNvCxnSpPr>
          <p:nvPr/>
        </p:nvCxnSpPr>
        <p:spPr>
          <a:xfrm flipV="1">
            <a:off x="9022080" y="4402307"/>
            <a:ext cx="0" cy="654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D86BF6-4705-45FC-8349-E0DC563B336F}"/>
              </a:ext>
            </a:extLst>
          </p:cNvPr>
          <p:cNvCxnSpPr>
            <a:cxnSpLocks/>
            <a:stCxn id="8" idx="0"/>
          </p:cNvCxnSpPr>
          <p:nvPr/>
        </p:nvCxnSpPr>
        <p:spPr>
          <a:xfrm flipH="1" flipV="1">
            <a:off x="1828800" y="4526280"/>
            <a:ext cx="792480" cy="516672"/>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B2803C2-769D-4C43-9B93-8F13F940FC9F}"/>
              </a:ext>
            </a:extLst>
          </p:cNvPr>
          <p:cNvSpPr txBox="1"/>
          <p:nvPr/>
        </p:nvSpPr>
        <p:spPr>
          <a:xfrm>
            <a:off x="4480560" y="2177772"/>
            <a:ext cx="8290560" cy="1200329"/>
          </a:xfrm>
          <a:prstGeom prst="rect">
            <a:avLst/>
          </a:prstGeom>
          <a:noFill/>
        </p:spPr>
        <p:txBody>
          <a:bodyPr wrap="square" rtlCol="0">
            <a:spAutoFit/>
          </a:bodyPr>
          <a:lstStyle/>
          <a:p>
            <a:pPr algn="ctr"/>
            <a:r>
              <a:rPr lang="en-US" sz="3600" dirty="0"/>
              <a:t>Accessibility Compliance: Making Content Accessible to All</a:t>
            </a:r>
          </a:p>
        </p:txBody>
      </p:sp>
      <p:sp>
        <p:nvSpPr>
          <p:cNvPr id="22" name="Thought Bubble: Cloud 21">
            <a:extLst>
              <a:ext uri="{FF2B5EF4-FFF2-40B4-BE49-F238E27FC236}">
                <a16:creationId xmlns:a16="http://schemas.microsoft.com/office/drawing/2014/main" id="{F5FB8CAF-B967-48F5-8844-72D730E6DA9A}"/>
              </a:ext>
            </a:extLst>
          </p:cNvPr>
          <p:cNvSpPr/>
          <p:nvPr/>
        </p:nvSpPr>
        <p:spPr>
          <a:xfrm>
            <a:off x="11567160" y="6219441"/>
            <a:ext cx="5044440" cy="3417985"/>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E41B1F5-A493-4CAE-8C45-07091A17DB33}"/>
              </a:ext>
            </a:extLst>
          </p:cNvPr>
          <p:cNvSpPr txBox="1"/>
          <p:nvPr/>
        </p:nvSpPr>
        <p:spPr>
          <a:xfrm>
            <a:off x="12435840" y="7319516"/>
            <a:ext cx="3307080" cy="892552"/>
          </a:xfrm>
          <a:prstGeom prst="rect">
            <a:avLst/>
          </a:prstGeom>
          <a:noFill/>
        </p:spPr>
        <p:txBody>
          <a:bodyPr wrap="square" rtlCol="0">
            <a:spAutoFit/>
          </a:bodyPr>
          <a:lstStyle/>
          <a:p>
            <a:r>
              <a:rPr lang="en-US" dirty="0"/>
              <a:t>Where do you fit along this Spectrum?</a:t>
            </a:r>
          </a:p>
        </p:txBody>
      </p:sp>
    </p:spTree>
    <p:extLst>
      <p:ext uri="{BB962C8B-B14F-4D97-AF65-F5344CB8AC3E}">
        <p14:creationId xmlns:p14="http://schemas.microsoft.com/office/powerpoint/2010/main" val="35785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challenge">
            <a:extLst>
              <a:ext uri="{FF2B5EF4-FFF2-40B4-BE49-F238E27FC236}">
                <a16:creationId xmlns:a16="http://schemas.microsoft.com/office/drawing/2014/main" id="{18FF5BEF-BD9F-4E80-8BDB-95BD8652A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0100" y="4482644"/>
            <a:ext cx="7504579" cy="559957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86129417-9952-4958-94FE-B61BE695ECEC}"/>
              </a:ext>
            </a:extLst>
          </p:cNvPr>
          <p:cNvSpPr>
            <a:spLocks noGrp="1"/>
          </p:cNvSpPr>
          <p:nvPr>
            <p:ph idx="1"/>
          </p:nvPr>
        </p:nvSpPr>
        <p:spPr/>
        <p:txBody>
          <a:bodyPr/>
          <a:lstStyle/>
          <a:p>
            <a:r>
              <a:rPr lang="en-US" dirty="0"/>
              <a:t>Making content, educational content, published content, personal and confidential information accessible quickly and easily</a:t>
            </a:r>
          </a:p>
          <a:p>
            <a:r>
              <a:rPr lang="en-US" dirty="0"/>
              <a:t>Don’t forget your internal HR employees</a:t>
            </a:r>
          </a:p>
          <a:p>
            <a:r>
              <a:rPr lang="en-US" dirty="0"/>
              <a:t>Providing anyone the ability to make content accessible</a:t>
            </a:r>
          </a:p>
          <a:p>
            <a:r>
              <a:rPr lang="en-US" dirty="0"/>
              <a:t>Training</a:t>
            </a:r>
          </a:p>
          <a:p>
            <a:r>
              <a:rPr lang="en-US" dirty="0"/>
              <a:t>Automating</a:t>
            </a:r>
          </a:p>
          <a:p>
            <a:r>
              <a:rPr lang="en-US" dirty="0"/>
              <a:t>QA &amp; QC</a:t>
            </a:r>
          </a:p>
          <a:p>
            <a:r>
              <a:rPr lang="en-US" dirty="0"/>
              <a:t>Minimum compliance WCAG 2.0, </a:t>
            </a:r>
          </a:p>
          <a:p>
            <a:r>
              <a:rPr lang="en-US" dirty="0"/>
              <a:t>WCAG 2.1 soon – lawsuits have started already</a:t>
            </a:r>
          </a:p>
        </p:txBody>
      </p:sp>
      <p:sp>
        <p:nvSpPr>
          <p:cNvPr id="3" name="Title 2">
            <a:extLst>
              <a:ext uri="{FF2B5EF4-FFF2-40B4-BE49-F238E27FC236}">
                <a16:creationId xmlns:a16="http://schemas.microsoft.com/office/drawing/2014/main" id="{9C61E10E-587A-4589-91BD-B5B13F1703F9}"/>
              </a:ext>
            </a:extLst>
          </p:cNvPr>
          <p:cNvSpPr>
            <a:spLocks noGrp="1"/>
          </p:cNvSpPr>
          <p:nvPr>
            <p:ph type="title"/>
          </p:nvPr>
        </p:nvSpPr>
        <p:spPr/>
        <p:txBody>
          <a:bodyPr/>
          <a:lstStyle/>
          <a:p>
            <a:r>
              <a:rPr lang="en-US" dirty="0"/>
              <a:t>The Challenge</a:t>
            </a:r>
          </a:p>
        </p:txBody>
      </p:sp>
      <p:sp>
        <p:nvSpPr>
          <p:cNvPr id="4" name="Footer Placeholder 3">
            <a:extLst>
              <a:ext uri="{FF2B5EF4-FFF2-40B4-BE49-F238E27FC236}">
                <a16:creationId xmlns:a16="http://schemas.microsoft.com/office/drawing/2014/main" id="{1C335FF3-195A-4A9A-B88F-FAF3F3399902}"/>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A8C657E1-2D82-47AB-9216-9380E9BBC99B}"/>
              </a:ext>
            </a:extLst>
          </p:cNvPr>
          <p:cNvSpPr>
            <a:spLocks noGrp="1"/>
          </p:cNvSpPr>
          <p:nvPr>
            <p:ph type="sldNum" sz="quarter" idx="12"/>
          </p:nvPr>
        </p:nvSpPr>
        <p:spPr/>
        <p:txBody>
          <a:bodyPr/>
          <a:lstStyle/>
          <a:p>
            <a:fld id="{C9F2E319-0919-499D-AD1F-7963255D1003}" type="slidenum">
              <a:rPr lang="id-ID" smtClean="0"/>
              <a:pPr/>
              <a:t>17</a:t>
            </a:fld>
            <a:endParaRPr lang="id-ID" dirty="0"/>
          </a:p>
        </p:txBody>
      </p:sp>
    </p:spTree>
    <p:extLst>
      <p:ext uri="{BB962C8B-B14F-4D97-AF65-F5344CB8AC3E}">
        <p14:creationId xmlns:p14="http://schemas.microsoft.com/office/powerpoint/2010/main" val="2874167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009F9D-3C19-4507-A697-39290988D4F5}"/>
              </a:ext>
            </a:extLst>
          </p:cNvPr>
          <p:cNvSpPr>
            <a:spLocks noGrp="1"/>
          </p:cNvSpPr>
          <p:nvPr>
            <p:ph idx="1"/>
          </p:nvPr>
        </p:nvSpPr>
        <p:spPr/>
        <p:txBody>
          <a:bodyPr/>
          <a:lstStyle/>
          <a:p>
            <a:endParaRPr lang="en-US" dirty="0"/>
          </a:p>
          <a:p>
            <a:r>
              <a:rPr lang="en-US" dirty="0"/>
              <a:t>Create a Culture of Inclusion (Accessibility)</a:t>
            </a:r>
          </a:p>
          <a:p>
            <a:pPr lvl="1"/>
            <a:r>
              <a:rPr lang="en-US" dirty="0"/>
              <a:t>Inclusion by design</a:t>
            </a:r>
          </a:p>
          <a:p>
            <a:pPr lvl="1"/>
            <a:r>
              <a:rPr lang="en-US" dirty="0"/>
              <a:t>10X the cost to retrofit – based on dev system background</a:t>
            </a:r>
          </a:p>
          <a:p>
            <a:r>
              <a:rPr lang="en-US" dirty="0"/>
              <a:t>Build everything with accessibility in mind – good for all</a:t>
            </a:r>
          </a:p>
          <a:p>
            <a:pPr lvl="1"/>
            <a:r>
              <a:rPr lang="en-US" dirty="0"/>
              <a:t>Consider automatic opening doors</a:t>
            </a:r>
          </a:p>
          <a:p>
            <a:pPr lvl="1"/>
            <a:r>
              <a:rPr lang="en-US" dirty="0"/>
              <a:t>Curb ramps</a:t>
            </a:r>
          </a:p>
          <a:p>
            <a:r>
              <a:rPr lang="en-US" dirty="0"/>
              <a:t>Budget for accessibility</a:t>
            </a:r>
          </a:p>
          <a:p>
            <a:pPr lvl="1"/>
            <a:endParaRPr lang="en-US" dirty="0"/>
          </a:p>
        </p:txBody>
      </p:sp>
      <p:sp>
        <p:nvSpPr>
          <p:cNvPr id="3" name="Title 2">
            <a:extLst>
              <a:ext uri="{FF2B5EF4-FFF2-40B4-BE49-F238E27FC236}">
                <a16:creationId xmlns:a16="http://schemas.microsoft.com/office/drawing/2014/main" id="{3D6086D9-86B5-4BBA-92D3-2943E37474AC}"/>
              </a:ext>
            </a:extLst>
          </p:cNvPr>
          <p:cNvSpPr>
            <a:spLocks noGrp="1"/>
          </p:cNvSpPr>
          <p:nvPr>
            <p:ph type="title"/>
          </p:nvPr>
        </p:nvSpPr>
        <p:spPr/>
        <p:txBody>
          <a:bodyPr/>
          <a:lstStyle/>
          <a:p>
            <a:r>
              <a:rPr lang="en-US" dirty="0"/>
              <a:t>Plan</a:t>
            </a:r>
          </a:p>
        </p:txBody>
      </p:sp>
      <p:sp>
        <p:nvSpPr>
          <p:cNvPr id="4" name="Footer Placeholder 3">
            <a:extLst>
              <a:ext uri="{FF2B5EF4-FFF2-40B4-BE49-F238E27FC236}">
                <a16:creationId xmlns:a16="http://schemas.microsoft.com/office/drawing/2014/main" id="{B37BEA04-C6C7-4D21-AA6E-758537D38C8C}"/>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3D7C4F55-BF3A-4633-8F93-3C98DA97EBB0}"/>
              </a:ext>
            </a:extLst>
          </p:cNvPr>
          <p:cNvSpPr>
            <a:spLocks noGrp="1"/>
          </p:cNvSpPr>
          <p:nvPr>
            <p:ph type="sldNum" sz="quarter" idx="12"/>
          </p:nvPr>
        </p:nvSpPr>
        <p:spPr/>
        <p:txBody>
          <a:bodyPr/>
          <a:lstStyle/>
          <a:p>
            <a:fld id="{C9F2E319-0919-499D-AD1F-7963255D1003}" type="slidenum">
              <a:rPr lang="id-ID" smtClean="0"/>
              <a:pPr/>
              <a:t>18</a:t>
            </a:fld>
            <a:endParaRPr lang="id-ID" dirty="0"/>
          </a:p>
        </p:txBody>
      </p:sp>
    </p:spTree>
    <p:extLst>
      <p:ext uri="{BB962C8B-B14F-4D97-AF65-F5344CB8AC3E}">
        <p14:creationId xmlns:p14="http://schemas.microsoft.com/office/powerpoint/2010/main" val="609304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6AD38E-5985-48AB-849E-1C1814D36D39}"/>
              </a:ext>
            </a:extLst>
          </p:cNvPr>
          <p:cNvSpPr>
            <a:spLocks noGrp="1"/>
          </p:cNvSpPr>
          <p:nvPr>
            <p:ph idx="1"/>
          </p:nvPr>
        </p:nvSpPr>
        <p:spPr/>
        <p:txBody>
          <a:bodyPr/>
          <a:lstStyle/>
          <a:p>
            <a:r>
              <a:rPr lang="en-US" dirty="0"/>
              <a:t>Training – train users on remediation and tagging in common office tools.  Understand testing</a:t>
            </a:r>
          </a:p>
          <a:p>
            <a:r>
              <a:rPr lang="en-US" dirty="0"/>
              <a:t>Remediation for back log – set up a plan</a:t>
            </a:r>
          </a:p>
          <a:p>
            <a:r>
              <a:rPr lang="en-US" dirty="0"/>
              <a:t>Web monitoring – on-going audits</a:t>
            </a:r>
          </a:p>
          <a:p>
            <a:r>
              <a:rPr lang="en-US" dirty="0"/>
              <a:t>Document Monitoring - on-going audits</a:t>
            </a:r>
          </a:p>
          <a:p>
            <a:r>
              <a:rPr lang="en-US" dirty="0"/>
              <a:t>High volume correspondence - plan</a:t>
            </a:r>
          </a:p>
          <a:p>
            <a:r>
              <a:rPr lang="en-US" dirty="0"/>
              <a:t>Preference Management – Alternate formats – braille, large print</a:t>
            </a:r>
          </a:p>
          <a:p>
            <a:r>
              <a:rPr lang="en-US" dirty="0"/>
              <a:t>QA &amp; QC</a:t>
            </a:r>
          </a:p>
          <a:p>
            <a:r>
              <a:rPr lang="en-US" dirty="0"/>
              <a:t>Break problem into buckets that technology can address</a:t>
            </a:r>
          </a:p>
        </p:txBody>
      </p:sp>
      <p:sp>
        <p:nvSpPr>
          <p:cNvPr id="3" name="Title 2">
            <a:extLst>
              <a:ext uri="{FF2B5EF4-FFF2-40B4-BE49-F238E27FC236}">
                <a16:creationId xmlns:a16="http://schemas.microsoft.com/office/drawing/2014/main" id="{1916D936-6865-4A3E-A340-5E8AB9A29504}"/>
              </a:ext>
            </a:extLst>
          </p:cNvPr>
          <p:cNvSpPr>
            <a:spLocks noGrp="1"/>
          </p:cNvSpPr>
          <p:nvPr>
            <p:ph type="title"/>
          </p:nvPr>
        </p:nvSpPr>
        <p:spPr/>
        <p:txBody>
          <a:bodyPr/>
          <a:lstStyle/>
          <a:p>
            <a:r>
              <a:rPr lang="en-US" dirty="0"/>
              <a:t>Things to do</a:t>
            </a:r>
          </a:p>
        </p:txBody>
      </p:sp>
      <p:sp>
        <p:nvSpPr>
          <p:cNvPr id="4" name="Footer Placeholder 3">
            <a:extLst>
              <a:ext uri="{FF2B5EF4-FFF2-40B4-BE49-F238E27FC236}">
                <a16:creationId xmlns:a16="http://schemas.microsoft.com/office/drawing/2014/main" id="{D21EB7B1-4B7F-4ED2-8E61-35410CC19BED}"/>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A699FB49-AC90-41DE-95E2-285CBBA3E2EF}"/>
              </a:ext>
            </a:extLst>
          </p:cNvPr>
          <p:cNvSpPr>
            <a:spLocks noGrp="1"/>
          </p:cNvSpPr>
          <p:nvPr>
            <p:ph type="sldNum" sz="quarter" idx="12"/>
          </p:nvPr>
        </p:nvSpPr>
        <p:spPr/>
        <p:txBody>
          <a:bodyPr/>
          <a:lstStyle/>
          <a:p>
            <a:fld id="{C9F2E319-0919-499D-AD1F-7963255D1003}" type="slidenum">
              <a:rPr lang="id-ID" smtClean="0"/>
              <a:pPr/>
              <a:t>19</a:t>
            </a:fld>
            <a:endParaRPr lang="id-ID" dirty="0"/>
          </a:p>
        </p:txBody>
      </p:sp>
    </p:spTree>
    <p:extLst>
      <p:ext uri="{BB962C8B-B14F-4D97-AF65-F5344CB8AC3E}">
        <p14:creationId xmlns:p14="http://schemas.microsoft.com/office/powerpoint/2010/main" val="1474539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89"/>
            <a:ext cx="8422313" cy="10287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itle 2">
            <a:extLst>
              <a:ext uri="{FF2B5EF4-FFF2-40B4-BE49-F238E27FC236}">
                <a16:creationId xmlns:a16="http://schemas.microsoft.com/office/drawing/2014/main" id="{65FF63EA-88C2-44B1-B7A5-56C2884BCD28}"/>
              </a:ext>
            </a:extLst>
          </p:cNvPr>
          <p:cNvSpPr>
            <a:spLocks noGrp="1"/>
          </p:cNvSpPr>
          <p:nvPr>
            <p:ph type="title"/>
          </p:nvPr>
        </p:nvSpPr>
        <p:spPr>
          <a:xfrm>
            <a:off x="9141157" y="1204432"/>
            <a:ext cx="7466964" cy="2181077"/>
          </a:xfrm>
        </p:spPr>
        <p:txBody>
          <a:bodyPr vert="horz" lIns="91440" tIns="45720" rIns="91440" bIns="45720" rtlCol="0" anchor="ctr">
            <a:normAutofit/>
          </a:bodyPr>
          <a:lstStyle/>
          <a:p>
            <a:pPr defTabSz="914400"/>
            <a:r>
              <a:rPr lang="en-US" sz="4400" kern="1200" dirty="0">
                <a:solidFill>
                  <a:srgbClr val="000000"/>
                </a:solidFill>
                <a:latin typeface="+mj-lt"/>
                <a:ea typeface="+mj-ea"/>
                <a:cs typeface="+mj-cs"/>
              </a:rPr>
              <a:t>What you will learn today</a:t>
            </a:r>
          </a:p>
        </p:txBody>
      </p:sp>
      <p:sp>
        <p:nvSpPr>
          <p:cNvPr id="16"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07928"/>
            <a:ext cx="7500657" cy="8101443"/>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descr="Person with Idea">
            <a:extLst>
              <a:ext uri="{FF2B5EF4-FFF2-40B4-BE49-F238E27FC236}">
                <a16:creationId xmlns:a16="http://schemas.microsoft.com/office/drawing/2014/main" id="{38A2AA70-EB4F-4402-BA13-ADE3151E9B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380" y="2443633"/>
            <a:ext cx="5430032" cy="5430032"/>
          </a:xfrm>
          <a:prstGeom prst="rect">
            <a:avLst/>
          </a:prstGeom>
        </p:spPr>
      </p:pic>
      <p:sp>
        <p:nvSpPr>
          <p:cNvPr id="2" name="Content Placeholder 1">
            <a:extLst>
              <a:ext uri="{FF2B5EF4-FFF2-40B4-BE49-F238E27FC236}">
                <a16:creationId xmlns:a16="http://schemas.microsoft.com/office/drawing/2014/main" id="{7646EEA1-95AE-47E8-B031-9A05064E2D67}"/>
              </a:ext>
            </a:extLst>
          </p:cNvPr>
          <p:cNvSpPr>
            <a:spLocks noGrp="1"/>
          </p:cNvSpPr>
          <p:nvPr>
            <p:ph idx="1"/>
          </p:nvPr>
        </p:nvSpPr>
        <p:spPr>
          <a:xfrm>
            <a:off x="9135861" y="3632523"/>
            <a:ext cx="7466367" cy="5458933"/>
          </a:xfrm>
        </p:spPr>
        <p:txBody>
          <a:bodyPr vert="horz" lIns="91440" tIns="45720" rIns="91440" bIns="45720" rtlCol="0" anchor="ctr">
            <a:normAutofit/>
          </a:bodyPr>
          <a:lstStyle/>
          <a:p>
            <a:pPr indent="-228600" defTabSz="914400"/>
            <a:r>
              <a:rPr lang="en-US" sz="3000" kern="1200" dirty="0">
                <a:solidFill>
                  <a:srgbClr val="000000"/>
                </a:solidFill>
                <a:latin typeface="+mn-lt"/>
                <a:ea typeface="+mn-ea"/>
                <a:cs typeface="+mn-cs"/>
              </a:rPr>
              <a:t>Lawsuits</a:t>
            </a:r>
          </a:p>
          <a:p>
            <a:pPr indent="-228600" defTabSz="914400"/>
            <a:r>
              <a:rPr lang="en-US" sz="3000" kern="1200" dirty="0">
                <a:solidFill>
                  <a:srgbClr val="000000"/>
                </a:solidFill>
                <a:latin typeface="+mn-lt"/>
                <a:ea typeface="+mn-ea"/>
                <a:cs typeface="+mn-cs"/>
              </a:rPr>
              <a:t>What my organization needs to be aware of</a:t>
            </a:r>
          </a:p>
          <a:p>
            <a:pPr indent="-228600" defTabSz="914400"/>
            <a:r>
              <a:rPr lang="en-US" sz="3000" kern="1200" dirty="0">
                <a:solidFill>
                  <a:srgbClr val="000000"/>
                </a:solidFill>
                <a:latin typeface="+mn-lt"/>
                <a:ea typeface="+mn-ea"/>
                <a:cs typeface="+mn-cs"/>
              </a:rPr>
              <a:t>What can we do</a:t>
            </a:r>
          </a:p>
          <a:p>
            <a:pPr indent="-228600" defTabSz="914400"/>
            <a:r>
              <a:rPr lang="en-US" sz="3000" kern="1200" dirty="0">
                <a:solidFill>
                  <a:srgbClr val="000000"/>
                </a:solidFill>
                <a:latin typeface="+mn-lt"/>
                <a:ea typeface="+mn-ea"/>
                <a:cs typeface="+mn-cs"/>
              </a:rPr>
              <a:t>How to be proactive</a:t>
            </a:r>
          </a:p>
        </p:txBody>
      </p:sp>
      <p:sp>
        <p:nvSpPr>
          <p:cNvPr id="4" name="Footer Placeholder 3">
            <a:extLst>
              <a:ext uri="{FF2B5EF4-FFF2-40B4-BE49-F238E27FC236}">
                <a16:creationId xmlns:a16="http://schemas.microsoft.com/office/drawing/2014/main" id="{00DEB580-D55F-4506-ACE0-B9212FAE57BB}"/>
              </a:ext>
            </a:extLst>
          </p:cNvPr>
          <p:cNvSpPr>
            <a:spLocks noGrp="1"/>
          </p:cNvSpPr>
          <p:nvPr>
            <p:ph type="ftr" sz="quarter" idx="11"/>
          </p:nvPr>
        </p:nvSpPr>
        <p:spPr>
          <a:xfrm>
            <a:off x="8304550" y="9335553"/>
            <a:ext cx="7934343" cy="471100"/>
          </a:xfrm>
        </p:spPr>
        <p:txBody>
          <a:bodyPr vert="horz" lIns="91440" tIns="45720" rIns="91440" bIns="45720" rtlCol="0" anchor="ctr">
            <a:normAutofit/>
          </a:bodyPr>
          <a:lstStyle/>
          <a:p>
            <a:pPr algn="r" defTabSz="914400">
              <a:spcAft>
                <a:spcPts val="600"/>
              </a:spcAft>
            </a:pPr>
            <a:r>
              <a:rPr lang="en-US" sz="1700" kern="1200">
                <a:solidFill>
                  <a:srgbClr val="898989"/>
                </a:solidFill>
                <a:latin typeface="+mn-lt"/>
                <a:ea typeface="+mn-ea"/>
                <a:cs typeface="+mn-cs"/>
              </a:rPr>
              <a:t>www.crawfordtech.com</a:t>
            </a:r>
          </a:p>
        </p:txBody>
      </p:sp>
      <p:sp>
        <p:nvSpPr>
          <p:cNvPr id="5" name="Slide Number Placeholder 4">
            <a:extLst>
              <a:ext uri="{FF2B5EF4-FFF2-40B4-BE49-F238E27FC236}">
                <a16:creationId xmlns:a16="http://schemas.microsoft.com/office/drawing/2014/main" id="{D71E9714-FF02-4422-9E27-0801F8181612}"/>
              </a:ext>
            </a:extLst>
          </p:cNvPr>
          <p:cNvSpPr>
            <a:spLocks noGrp="1"/>
          </p:cNvSpPr>
          <p:nvPr>
            <p:ph type="sldNum" sz="quarter" idx="12"/>
          </p:nvPr>
        </p:nvSpPr>
        <p:spPr>
          <a:xfrm>
            <a:off x="16238895" y="9335553"/>
            <a:ext cx="856092" cy="471100"/>
          </a:xfrm>
        </p:spPr>
        <p:txBody>
          <a:bodyPr vert="horz" lIns="91440" tIns="45720" rIns="91440" bIns="45720" rtlCol="0" anchor="ctr">
            <a:normAutofit/>
          </a:bodyPr>
          <a:lstStyle/>
          <a:p>
            <a:pPr defTabSz="914400">
              <a:spcAft>
                <a:spcPts val="600"/>
              </a:spcAft>
            </a:pPr>
            <a:fld id="{C9F2E319-0919-499D-AD1F-7963255D1003}" type="slidenum">
              <a:rPr lang="en-US" sz="1700" kern="1200">
                <a:solidFill>
                  <a:srgbClr val="898989"/>
                </a:solidFill>
                <a:latin typeface="+mn-lt"/>
                <a:ea typeface="+mn-ea"/>
                <a:cs typeface="+mn-cs"/>
              </a:rPr>
              <a:pPr defTabSz="914400">
                <a:spcAft>
                  <a:spcPts val="600"/>
                </a:spcAft>
              </a:pPr>
              <a:t>2</a:t>
            </a:fld>
            <a:endParaRPr lang="en-US" sz="1700" kern="1200">
              <a:solidFill>
                <a:srgbClr val="898989"/>
              </a:solidFill>
              <a:latin typeface="+mn-lt"/>
              <a:ea typeface="+mn-ea"/>
              <a:cs typeface="+mn-cs"/>
            </a:endParaRPr>
          </a:p>
        </p:txBody>
      </p:sp>
    </p:spTree>
    <p:extLst>
      <p:ext uri="{BB962C8B-B14F-4D97-AF65-F5344CB8AC3E}">
        <p14:creationId xmlns:p14="http://schemas.microsoft.com/office/powerpoint/2010/main" val="715099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580B-FDEC-4701-976D-55521EDFD49A}"/>
              </a:ext>
            </a:extLst>
          </p:cNvPr>
          <p:cNvSpPr>
            <a:spLocks noGrp="1"/>
          </p:cNvSpPr>
          <p:nvPr>
            <p:ph type="title"/>
          </p:nvPr>
        </p:nvSpPr>
        <p:spPr/>
        <p:txBody>
          <a:bodyPr/>
          <a:lstStyle/>
          <a:p>
            <a:r>
              <a:rPr lang="en-US" b="1" dirty="0">
                <a:solidFill>
                  <a:schemeClr val="tx1"/>
                </a:solidFill>
              </a:rPr>
              <a:t>Use Technology: Get to 100%</a:t>
            </a:r>
          </a:p>
        </p:txBody>
      </p:sp>
      <p:sp>
        <p:nvSpPr>
          <p:cNvPr id="3" name="Footer Placeholder 2">
            <a:extLst>
              <a:ext uri="{FF2B5EF4-FFF2-40B4-BE49-F238E27FC236}">
                <a16:creationId xmlns:a16="http://schemas.microsoft.com/office/drawing/2014/main" id="{F6A88526-5A30-441D-9050-71814833A571}"/>
              </a:ext>
            </a:extLst>
          </p:cNvPr>
          <p:cNvSpPr>
            <a:spLocks noGrp="1"/>
          </p:cNvSpPr>
          <p:nvPr>
            <p:ph type="ftr" sz="quarter" idx="11"/>
          </p:nvPr>
        </p:nvSpPr>
        <p:spPr/>
        <p:txBody>
          <a:bodyPr/>
          <a:lstStyle/>
          <a:p>
            <a:r>
              <a:rPr lang="en-US"/>
              <a:t>www.crawfordtech.com</a:t>
            </a:r>
            <a:endParaRPr lang="id-ID" dirty="0"/>
          </a:p>
        </p:txBody>
      </p:sp>
      <p:sp>
        <p:nvSpPr>
          <p:cNvPr id="4" name="Slide Number Placeholder 3">
            <a:extLst>
              <a:ext uri="{FF2B5EF4-FFF2-40B4-BE49-F238E27FC236}">
                <a16:creationId xmlns:a16="http://schemas.microsoft.com/office/drawing/2014/main" id="{03CEDAE3-8E67-4410-8C53-321C6FFECCC8}"/>
              </a:ext>
            </a:extLst>
          </p:cNvPr>
          <p:cNvSpPr>
            <a:spLocks noGrp="1"/>
          </p:cNvSpPr>
          <p:nvPr>
            <p:ph type="sldNum" sz="quarter" idx="12"/>
          </p:nvPr>
        </p:nvSpPr>
        <p:spPr/>
        <p:txBody>
          <a:bodyPr/>
          <a:lstStyle/>
          <a:p>
            <a:fld id="{C9F2E319-0919-499D-AD1F-7963255D1003}" type="slidenum">
              <a:rPr lang="id-ID" smtClean="0"/>
              <a:t>20</a:t>
            </a:fld>
            <a:endParaRPr lang="id-ID"/>
          </a:p>
        </p:txBody>
      </p:sp>
      <p:sp>
        <p:nvSpPr>
          <p:cNvPr id="5" name="Rectangle 4">
            <a:extLst>
              <a:ext uri="{FF2B5EF4-FFF2-40B4-BE49-F238E27FC236}">
                <a16:creationId xmlns:a16="http://schemas.microsoft.com/office/drawing/2014/main" id="{58E463F9-F47F-442F-925A-E8E2AE4A5AF4}"/>
              </a:ext>
            </a:extLst>
          </p:cNvPr>
          <p:cNvSpPr/>
          <p:nvPr/>
        </p:nvSpPr>
        <p:spPr>
          <a:xfrm>
            <a:off x="208512" y="2802958"/>
            <a:ext cx="3889829" cy="3120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t>Fix Documents at Source?</a:t>
            </a:r>
            <a:endParaRPr lang="en-US" sz="2800" dirty="0"/>
          </a:p>
        </p:txBody>
      </p:sp>
      <p:sp>
        <p:nvSpPr>
          <p:cNvPr id="6" name="Rectangle 5">
            <a:extLst>
              <a:ext uri="{FF2B5EF4-FFF2-40B4-BE49-F238E27FC236}">
                <a16:creationId xmlns:a16="http://schemas.microsoft.com/office/drawing/2014/main" id="{53592BEC-AB2F-45D0-A0EB-6C6AA8F7250A}"/>
              </a:ext>
            </a:extLst>
          </p:cNvPr>
          <p:cNvSpPr/>
          <p:nvPr/>
        </p:nvSpPr>
        <p:spPr>
          <a:xfrm>
            <a:off x="4502002" y="6572343"/>
            <a:ext cx="3889829" cy="3120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t>Apply Automation “Templates”? </a:t>
            </a:r>
            <a:endParaRPr lang="en-US" sz="2800" dirty="0"/>
          </a:p>
        </p:txBody>
      </p:sp>
      <p:sp>
        <p:nvSpPr>
          <p:cNvPr id="8" name="Rectangle 7">
            <a:extLst>
              <a:ext uri="{FF2B5EF4-FFF2-40B4-BE49-F238E27FC236}">
                <a16:creationId xmlns:a16="http://schemas.microsoft.com/office/drawing/2014/main" id="{97CA6E72-0C5F-4FAD-A17F-6F887EF99311}"/>
              </a:ext>
            </a:extLst>
          </p:cNvPr>
          <p:cNvSpPr/>
          <p:nvPr/>
        </p:nvSpPr>
        <p:spPr>
          <a:xfrm>
            <a:off x="5529796" y="3664247"/>
            <a:ext cx="1834243" cy="156051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t>Done!</a:t>
            </a:r>
            <a:endParaRPr lang="en-US" sz="2800" dirty="0"/>
          </a:p>
        </p:txBody>
      </p:sp>
      <p:cxnSp>
        <p:nvCxnSpPr>
          <p:cNvPr id="10" name="Straight Arrow Connector 9">
            <a:extLst>
              <a:ext uri="{FF2B5EF4-FFF2-40B4-BE49-F238E27FC236}">
                <a16:creationId xmlns:a16="http://schemas.microsoft.com/office/drawing/2014/main" id="{4C29FFE4-F60E-4712-A9D0-0835FE8A2404}"/>
              </a:ext>
            </a:extLst>
          </p:cNvPr>
          <p:cNvCxnSpPr>
            <a:stCxn id="5" idx="3"/>
          </p:cNvCxnSpPr>
          <p:nvPr/>
        </p:nvCxnSpPr>
        <p:spPr>
          <a:xfrm>
            <a:off x="4098341" y="4363244"/>
            <a:ext cx="140607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AE48D64-B153-4E7D-BC67-08C018D72ECA}"/>
              </a:ext>
            </a:extLst>
          </p:cNvPr>
          <p:cNvSpPr txBox="1"/>
          <p:nvPr/>
        </p:nvSpPr>
        <p:spPr>
          <a:xfrm>
            <a:off x="4322405" y="3572511"/>
            <a:ext cx="957943" cy="707886"/>
          </a:xfrm>
          <a:prstGeom prst="rect">
            <a:avLst/>
          </a:prstGeom>
          <a:noFill/>
        </p:spPr>
        <p:txBody>
          <a:bodyPr wrap="square" rtlCol="0">
            <a:spAutoFit/>
          </a:bodyPr>
          <a:lstStyle/>
          <a:p>
            <a:r>
              <a:rPr lang="en-US" sz="4000" dirty="0"/>
              <a:t>Yes</a:t>
            </a:r>
          </a:p>
        </p:txBody>
      </p:sp>
      <p:cxnSp>
        <p:nvCxnSpPr>
          <p:cNvPr id="12" name="Straight Arrow Connector 11">
            <a:extLst>
              <a:ext uri="{FF2B5EF4-FFF2-40B4-BE49-F238E27FC236}">
                <a16:creationId xmlns:a16="http://schemas.microsoft.com/office/drawing/2014/main" id="{AB46EBB3-12BF-4916-98DE-5E70080A1E45}"/>
              </a:ext>
            </a:extLst>
          </p:cNvPr>
          <p:cNvCxnSpPr>
            <a:cxnSpLocks/>
            <a:endCxn id="8" idx="2"/>
          </p:cNvCxnSpPr>
          <p:nvPr/>
        </p:nvCxnSpPr>
        <p:spPr>
          <a:xfrm flipV="1">
            <a:off x="6446917" y="5224759"/>
            <a:ext cx="1" cy="13214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CF38D10-4277-481B-B132-9C8C326D10C5}"/>
              </a:ext>
            </a:extLst>
          </p:cNvPr>
          <p:cNvPicPr>
            <a:picLocks noChangeAspect="1"/>
          </p:cNvPicPr>
          <p:nvPr/>
        </p:nvPicPr>
        <p:blipFill>
          <a:blip r:embed="rId2"/>
          <a:stretch>
            <a:fillRect/>
          </a:stretch>
        </p:blipFill>
        <p:spPr>
          <a:xfrm>
            <a:off x="6446918" y="5320958"/>
            <a:ext cx="1261981" cy="1066892"/>
          </a:xfrm>
          <a:prstGeom prst="rect">
            <a:avLst/>
          </a:prstGeom>
        </p:spPr>
      </p:pic>
      <p:sp>
        <p:nvSpPr>
          <p:cNvPr id="17" name="Rectangle 16">
            <a:extLst>
              <a:ext uri="{FF2B5EF4-FFF2-40B4-BE49-F238E27FC236}">
                <a16:creationId xmlns:a16="http://schemas.microsoft.com/office/drawing/2014/main" id="{6EC4ECF6-FA9E-40FB-9265-EF59AA2A8F19}"/>
              </a:ext>
            </a:extLst>
          </p:cNvPr>
          <p:cNvSpPr/>
          <p:nvPr/>
        </p:nvSpPr>
        <p:spPr>
          <a:xfrm>
            <a:off x="8623436" y="7056172"/>
            <a:ext cx="1041127" cy="707886"/>
          </a:xfrm>
          <a:prstGeom prst="rect">
            <a:avLst/>
          </a:prstGeom>
        </p:spPr>
        <p:txBody>
          <a:bodyPr wrap="square">
            <a:spAutoFit/>
          </a:bodyPr>
          <a:lstStyle/>
          <a:p>
            <a:r>
              <a:rPr lang="en-US" sz="4000" dirty="0"/>
              <a:t>No</a:t>
            </a:r>
          </a:p>
        </p:txBody>
      </p:sp>
      <p:cxnSp>
        <p:nvCxnSpPr>
          <p:cNvPr id="18" name="Straight Arrow Connector 17">
            <a:extLst>
              <a:ext uri="{FF2B5EF4-FFF2-40B4-BE49-F238E27FC236}">
                <a16:creationId xmlns:a16="http://schemas.microsoft.com/office/drawing/2014/main" id="{E8B4795A-A8AC-483E-B543-E75C979B835B}"/>
              </a:ext>
            </a:extLst>
          </p:cNvPr>
          <p:cNvCxnSpPr>
            <a:cxnSpLocks/>
          </p:cNvCxnSpPr>
          <p:nvPr/>
        </p:nvCxnSpPr>
        <p:spPr>
          <a:xfrm>
            <a:off x="8391831" y="8247887"/>
            <a:ext cx="127273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40517BB-8345-445E-BC99-F04149454F72}"/>
              </a:ext>
            </a:extLst>
          </p:cNvPr>
          <p:cNvSpPr/>
          <p:nvPr/>
        </p:nvSpPr>
        <p:spPr>
          <a:xfrm>
            <a:off x="9664563" y="6618740"/>
            <a:ext cx="3889829" cy="3120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t>Auto Tagging AI</a:t>
            </a:r>
            <a:endParaRPr lang="en-US" sz="2800" dirty="0"/>
          </a:p>
        </p:txBody>
      </p:sp>
      <p:cxnSp>
        <p:nvCxnSpPr>
          <p:cNvPr id="22" name="Straight Arrow Connector 21">
            <a:extLst>
              <a:ext uri="{FF2B5EF4-FFF2-40B4-BE49-F238E27FC236}">
                <a16:creationId xmlns:a16="http://schemas.microsoft.com/office/drawing/2014/main" id="{02955BE3-AA48-49F0-9AA0-CF363ADA3CC9}"/>
              </a:ext>
            </a:extLst>
          </p:cNvPr>
          <p:cNvCxnSpPr>
            <a:cxnSpLocks/>
          </p:cNvCxnSpPr>
          <p:nvPr/>
        </p:nvCxnSpPr>
        <p:spPr>
          <a:xfrm>
            <a:off x="13554392" y="8247887"/>
            <a:ext cx="127273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E5DAB94-7570-4D66-912F-CED17E2B02F9}"/>
              </a:ext>
            </a:extLst>
          </p:cNvPr>
          <p:cNvSpPr/>
          <p:nvPr/>
        </p:nvSpPr>
        <p:spPr>
          <a:xfrm>
            <a:off x="14827124" y="6618740"/>
            <a:ext cx="3127047" cy="3189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t>Desktop Remediation</a:t>
            </a:r>
            <a:endParaRPr lang="en-US" sz="2800" dirty="0"/>
          </a:p>
        </p:txBody>
      </p:sp>
      <p:sp>
        <p:nvSpPr>
          <p:cNvPr id="24" name="Rectangle 23">
            <a:extLst>
              <a:ext uri="{FF2B5EF4-FFF2-40B4-BE49-F238E27FC236}">
                <a16:creationId xmlns:a16="http://schemas.microsoft.com/office/drawing/2014/main" id="{07AC1BF3-8807-4F98-B75A-3AAC697D450C}"/>
              </a:ext>
            </a:extLst>
          </p:cNvPr>
          <p:cNvSpPr/>
          <p:nvPr/>
        </p:nvSpPr>
        <p:spPr>
          <a:xfrm>
            <a:off x="13785997" y="7177471"/>
            <a:ext cx="1041127" cy="707886"/>
          </a:xfrm>
          <a:prstGeom prst="rect">
            <a:avLst/>
          </a:prstGeom>
        </p:spPr>
        <p:txBody>
          <a:bodyPr wrap="square">
            <a:spAutoFit/>
          </a:bodyPr>
          <a:lstStyle/>
          <a:p>
            <a:r>
              <a:rPr lang="en-US" sz="4000" dirty="0"/>
              <a:t>No</a:t>
            </a:r>
          </a:p>
        </p:txBody>
      </p:sp>
      <p:cxnSp>
        <p:nvCxnSpPr>
          <p:cNvPr id="26" name="Connector: Elbow 25">
            <a:extLst>
              <a:ext uri="{FF2B5EF4-FFF2-40B4-BE49-F238E27FC236}">
                <a16:creationId xmlns:a16="http://schemas.microsoft.com/office/drawing/2014/main" id="{EB99BFC1-C10A-4672-8534-B44B4FEA0AB3}"/>
              </a:ext>
            </a:extLst>
          </p:cNvPr>
          <p:cNvCxnSpPr>
            <a:cxnSpLocks/>
          </p:cNvCxnSpPr>
          <p:nvPr/>
        </p:nvCxnSpPr>
        <p:spPr>
          <a:xfrm rot="16200000" flipV="1">
            <a:off x="10790225" y="971920"/>
            <a:ext cx="2174237" cy="9026609"/>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75E7E13-F1CC-4280-B423-3F3235C41D55}"/>
              </a:ext>
            </a:extLst>
          </p:cNvPr>
          <p:cNvPicPr>
            <a:picLocks noChangeAspect="1"/>
          </p:cNvPicPr>
          <p:nvPr/>
        </p:nvPicPr>
        <p:blipFill>
          <a:blip r:embed="rId2"/>
          <a:stretch>
            <a:fillRect/>
          </a:stretch>
        </p:blipFill>
        <p:spPr>
          <a:xfrm>
            <a:off x="16361158" y="4867279"/>
            <a:ext cx="1261981" cy="1066892"/>
          </a:xfrm>
          <a:prstGeom prst="rect">
            <a:avLst/>
          </a:prstGeom>
        </p:spPr>
      </p:pic>
      <p:cxnSp>
        <p:nvCxnSpPr>
          <p:cNvPr id="28" name="Connector: Elbow 27">
            <a:extLst>
              <a:ext uri="{FF2B5EF4-FFF2-40B4-BE49-F238E27FC236}">
                <a16:creationId xmlns:a16="http://schemas.microsoft.com/office/drawing/2014/main" id="{35DEFCE6-61D9-42BD-BFD9-BEDA10ABCDB4}"/>
              </a:ext>
            </a:extLst>
          </p:cNvPr>
          <p:cNvCxnSpPr>
            <a:cxnSpLocks/>
            <a:stCxn id="5" idx="2"/>
            <a:endCxn id="6" idx="1"/>
          </p:cNvCxnSpPr>
          <p:nvPr/>
        </p:nvCxnSpPr>
        <p:spPr>
          <a:xfrm rot="16200000" flipH="1">
            <a:off x="2223165" y="5853791"/>
            <a:ext cx="2209099" cy="2348575"/>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9B84B5F-19AC-4027-A0CC-BCF6365D5B80}"/>
              </a:ext>
            </a:extLst>
          </p:cNvPr>
          <p:cNvSpPr/>
          <p:nvPr/>
        </p:nvSpPr>
        <p:spPr>
          <a:xfrm>
            <a:off x="1136980" y="6711443"/>
            <a:ext cx="1041127" cy="707886"/>
          </a:xfrm>
          <a:prstGeom prst="rect">
            <a:avLst/>
          </a:prstGeom>
        </p:spPr>
        <p:txBody>
          <a:bodyPr wrap="square">
            <a:spAutoFit/>
          </a:bodyPr>
          <a:lstStyle/>
          <a:p>
            <a:r>
              <a:rPr lang="en-US" sz="4000" dirty="0"/>
              <a:t>No</a:t>
            </a:r>
          </a:p>
        </p:txBody>
      </p:sp>
    </p:spTree>
    <p:extLst>
      <p:ext uri="{BB962C8B-B14F-4D97-AF65-F5344CB8AC3E}">
        <p14:creationId xmlns:p14="http://schemas.microsoft.com/office/powerpoint/2010/main" val="66185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1" grpId="0"/>
      <p:bldP spid="17" grpId="0"/>
      <p:bldP spid="20" grpId="0" animBg="1"/>
      <p:bldP spid="23" grpId="0" animBg="1"/>
      <p:bldP spid="24"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3B2328-7B15-4722-A0F0-2F6F23A22B73}"/>
              </a:ext>
            </a:extLst>
          </p:cNvPr>
          <p:cNvSpPr>
            <a:spLocks noGrp="1"/>
          </p:cNvSpPr>
          <p:nvPr>
            <p:ph idx="1"/>
          </p:nvPr>
        </p:nvSpPr>
        <p:spPr/>
        <p:txBody>
          <a:bodyPr/>
          <a:lstStyle/>
          <a:p>
            <a:r>
              <a:rPr lang="en-US" dirty="0"/>
              <a:t>Computer based tagging tools</a:t>
            </a:r>
          </a:p>
          <a:p>
            <a:r>
              <a:rPr lang="en-US" dirty="0"/>
              <a:t>Heuristic Algorithms</a:t>
            </a:r>
          </a:p>
          <a:p>
            <a:r>
              <a:rPr lang="en-US" dirty="0"/>
              <a:t>Understanding of PDF / document “guts”</a:t>
            </a:r>
          </a:p>
          <a:p>
            <a:r>
              <a:rPr lang="en-US" dirty="0"/>
              <a:t>Font exposure</a:t>
            </a:r>
          </a:p>
          <a:p>
            <a:r>
              <a:rPr lang="en-US" dirty="0"/>
              <a:t>Document structure and positioning</a:t>
            </a:r>
          </a:p>
          <a:p>
            <a:r>
              <a:rPr lang="en-US" dirty="0"/>
              <a:t>Understanding Print Description Languages</a:t>
            </a:r>
          </a:p>
          <a:p>
            <a:endParaRPr lang="en-US" dirty="0"/>
          </a:p>
        </p:txBody>
      </p:sp>
      <p:sp>
        <p:nvSpPr>
          <p:cNvPr id="3" name="Title 2">
            <a:extLst>
              <a:ext uri="{FF2B5EF4-FFF2-40B4-BE49-F238E27FC236}">
                <a16:creationId xmlns:a16="http://schemas.microsoft.com/office/drawing/2014/main" id="{B66D1997-8D00-4F40-9271-CA4BA68AC536}"/>
              </a:ext>
            </a:extLst>
          </p:cNvPr>
          <p:cNvSpPr>
            <a:spLocks noGrp="1"/>
          </p:cNvSpPr>
          <p:nvPr>
            <p:ph type="title"/>
          </p:nvPr>
        </p:nvSpPr>
        <p:spPr/>
        <p:txBody>
          <a:bodyPr/>
          <a:lstStyle/>
          <a:p>
            <a:r>
              <a:rPr lang="en-US" dirty="0"/>
              <a:t>Technology</a:t>
            </a:r>
          </a:p>
        </p:txBody>
      </p:sp>
      <p:sp>
        <p:nvSpPr>
          <p:cNvPr id="4" name="Footer Placeholder 3">
            <a:extLst>
              <a:ext uri="{FF2B5EF4-FFF2-40B4-BE49-F238E27FC236}">
                <a16:creationId xmlns:a16="http://schemas.microsoft.com/office/drawing/2014/main" id="{E6304C3D-37CD-4AE1-974D-068C7FDB86FA}"/>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9C01C303-7E07-4840-B0E1-89472CC26D24}"/>
              </a:ext>
            </a:extLst>
          </p:cNvPr>
          <p:cNvSpPr>
            <a:spLocks noGrp="1"/>
          </p:cNvSpPr>
          <p:nvPr>
            <p:ph type="sldNum" sz="quarter" idx="12"/>
          </p:nvPr>
        </p:nvSpPr>
        <p:spPr/>
        <p:txBody>
          <a:bodyPr/>
          <a:lstStyle/>
          <a:p>
            <a:fld id="{C9F2E319-0919-499D-AD1F-7963255D1003}" type="slidenum">
              <a:rPr lang="id-ID" smtClean="0"/>
              <a:pPr/>
              <a:t>21</a:t>
            </a:fld>
            <a:endParaRPr lang="id-ID" dirty="0"/>
          </a:p>
        </p:txBody>
      </p:sp>
    </p:spTree>
    <p:extLst>
      <p:ext uri="{BB962C8B-B14F-4D97-AF65-F5344CB8AC3E}">
        <p14:creationId xmlns:p14="http://schemas.microsoft.com/office/powerpoint/2010/main" val="3015071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142B1D-0399-4139-BBC5-DBD5D84D03D4}"/>
              </a:ext>
            </a:extLst>
          </p:cNvPr>
          <p:cNvSpPr>
            <a:spLocks noGrp="1"/>
          </p:cNvSpPr>
          <p:nvPr>
            <p:ph type="title"/>
          </p:nvPr>
        </p:nvSpPr>
        <p:spPr/>
        <p:txBody>
          <a:bodyPr/>
          <a:lstStyle/>
          <a:p>
            <a:r>
              <a:rPr lang="en-US" dirty="0"/>
              <a:t>Technology to Human Comparison</a:t>
            </a:r>
          </a:p>
        </p:txBody>
      </p:sp>
      <p:sp>
        <p:nvSpPr>
          <p:cNvPr id="4" name="Footer Placeholder 3">
            <a:extLst>
              <a:ext uri="{FF2B5EF4-FFF2-40B4-BE49-F238E27FC236}">
                <a16:creationId xmlns:a16="http://schemas.microsoft.com/office/drawing/2014/main" id="{819817C8-04AD-48B2-A3AC-C87BF760F422}"/>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3F3D8729-A9E4-4D1A-A75A-915879847B8C}"/>
              </a:ext>
            </a:extLst>
          </p:cNvPr>
          <p:cNvSpPr>
            <a:spLocks noGrp="1"/>
          </p:cNvSpPr>
          <p:nvPr>
            <p:ph type="sldNum" sz="quarter" idx="12"/>
          </p:nvPr>
        </p:nvSpPr>
        <p:spPr/>
        <p:txBody>
          <a:bodyPr/>
          <a:lstStyle/>
          <a:p>
            <a:fld id="{C9F2E319-0919-499D-AD1F-7963255D1003}" type="slidenum">
              <a:rPr lang="id-ID" smtClean="0"/>
              <a:pPr/>
              <a:t>22</a:t>
            </a:fld>
            <a:endParaRPr lang="id-ID" dirty="0"/>
          </a:p>
        </p:txBody>
      </p:sp>
      <p:cxnSp>
        <p:nvCxnSpPr>
          <p:cNvPr id="7" name="Straight Connector 6">
            <a:extLst>
              <a:ext uri="{FF2B5EF4-FFF2-40B4-BE49-F238E27FC236}">
                <a16:creationId xmlns:a16="http://schemas.microsoft.com/office/drawing/2014/main" id="{23E79C37-4693-43B6-8EB5-BB5BB94BFCDE}"/>
              </a:ext>
            </a:extLst>
          </p:cNvPr>
          <p:cNvCxnSpPr/>
          <p:nvPr/>
        </p:nvCxnSpPr>
        <p:spPr>
          <a:xfrm>
            <a:off x="3212757" y="3212757"/>
            <a:ext cx="0" cy="51651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3005BC-B747-4ED4-8778-5A452C925711}"/>
              </a:ext>
            </a:extLst>
          </p:cNvPr>
          <p:cNvCxnSpPr/>
          <p:nvPr/>
        </p:nvCxnSpPr>
        <p:spPr>
          <a:xfrm>
            <a:off x="3188043" y="8402595"/>
            <a:ext cx="11046941"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4F62454-5C72-476C-A304-96239F7B392B}"/>
              </a:ext>
            </a:extLst>
          </p:cNvPr>
          <p:cNvSpPr txBox="1"/>
          <p:nvPr/>
        </p:nvSpPr>
        <p:spPr>
          <a:xfrm>
            <a:off x="8711513" y="9042083"/>
            <a:ext cx="1186244" cy="492443"/>
          </a:xfrm>
          <a:prstGeom prst="rect">
            <a:avLst/>
          </a:prstGeom>
          <a:noFill/>
        </p:spPr>
        <p:txBody>
          <a:bodyPr wrap="square" rtlCol="0">
            <a:spAutoFit/>
          </a:bodyPr>
          <a:lstStyle/>
          <a:p>
            <a:r>
              <a:rPr lang="en-US" dirty="0"/>
              <a:t>Cost</a:t>
            </a:r>
          </a:p>
        </p:txBody>
      </p:sp>
      <p:sp>
        <p:nvSpPr>
          <p:cNvPr id="11" name="TextBox 10">
            <a:extLst>
              <a:ext uri="{FF2B5EF4-FFF2-40B4-BE49-F238E27FC236}">
                <a16:creationId xmlns:a16="http://schemas.microsoft.com/office/drawing/2014/main" id="{43DE4E45-2C13-4054-8694-78BA7C137BBD}"/>
              </a:ext>
            </a:extLst>
          </p:cNvPr>
          <p:cNvSpPr txBox="1"/>
          <p:nvPr/>
        </p:nvSpPr>
        <p:spPr>
          <a:xfrm>
            <a:off x="963827" y="3805881"/>
            <a:ext cx="2001791" cy="492443"/>
          </a:xfrm>
          <a:prstGeom prst="rect">
            <a:avLst/>
          </a:prstGeom>
          <a:noFill/>
        </p:spPr>
        <p:txBody>
          <a:bodyPr wrap="square" rtlCol="0">
            <a:spAutoFit/>
          </a:bodyPr>
          <a:lstStyle/>
          <a:p>
            <a:r>
              <a:rPr lang="en-US" dirty="0"/>
              <a:t>Speed</a:t>
            </a:r>
          </a:p>
        </p:txBody>
      </p:sp>
      <p:sp>
        <p:nvSpPr>
          <p:cNvPr id="12" name="Rectangle 11">
            <a:extLst>
              <a:ext uri="{FF2B5EF4-FFF2-40B4-BE49-F238E27FC236}">
                <a16:creationId xmlns:a16="http://schemas.microsoft.com/office/drawing/2014/main" id="{00D3F084-1AD4-4DB1-BFAC-6A10D2814496}"/>
              </a:ext>
            </a:extLst>
          </p:cNvPr>
          <p:cNvSpPr/>
          <p:nvPr/>
        </p:nvSpPr>
        <p:spPr>
          <a:xfrm>
            <a:off x="9712411" y="6079524"/>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Manual Remediation</a:t>
            </a:r>
          </a:p>
        </p:txBody>
      </p:sp>
      <p:sp>
        <p:nvSpPr>
          <p:cNvPr id="13" name="Rectangle 12">
            <a:extLst>
              <a:ext uri="{FF2B5EF4-FFF2-40B4-BE49-F238E27FC236}">
                <a16:creationId xmlns:a16="http://schemas.microsoft.com/office/drawing/2014/main" id="{1319E90F-C793-443B-B12B-6AA5A12EC5BA}"/>
              </a:ext>
            </a:extLst>
          </p:cNvPr>
          <p:cNvSpPr/>
          <p:nvPr/>
        </p:nvSpPr>
        <p:spPr>
          <a:xfrm>
            <a:off x="9712411" y="3474315"/>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Desktop </a:t>
            </a:r>
            <a:r>
              <a:rPr lang="en-US" sz="2800" dirty="0"/>
              <a:t>Remediation</a:t>
            </a:r>
          </a:p>
        </p:txBody>
      </p:sp>
      <p:sp>
        <p:nvSpPr>
          <p:cNvPr id="14" name="Rectangle 13">
            <a:extLst>
              <a:ext uri="{FF2B5EF4-FFF2-40B4-BE49-F238E27FC236}">
                <a16:creationId xmlns:a16="http://schemas.microsoft.com/office/drawing/2014/main" id="{A998529C-5CCC-4C80-A541-A3B99E2B7F9C}"/>
              </a:ext>
            </a:extLst>
          </p:cNvPr>
          <p:cNvSpPr/>
          <p:nvPr/>
        </p:nvSpPr>
        <p:spPr>
          <a:xfrm>
            <a:off x="4277502" y="3558492"/>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Auto Tagging with Post Remediation</a:t>
            </a:r>
          </a:p>
        </p:txBody>
      </p:sp>
      <p:sp>
        <p:nvSpPr>
          <p:cNvPr id="15" name="Rectangle 14">
            <a:extLst>
              <a:ext uri="{FF2B5EF4-FFF2-40B4-BE49-F238E27FC236}">
                <a16:creationId xmlns:a16="http://schemas.microsoft.com/office/drawing/2014/main" id="{1DA7A720-E5FC-4A59-8D1B-04E25993877C}"/>
              </a:ext>
            </a:extLst>
          </p:cNvPr>
          <p:cNvSpPr/>
          <p:nvPr/>
        </p:nvSpPr>
        <p:spPr>
          <a:xfrm>
            <a:off x="4277502" y="6094516"/>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Cheap Labor</a:t>
            </a:r>
          </a:p>
        </p:txBody>
      </p:sp>
    </p:spTree>
    <p:extLst>
      <p:ext uri="{BB962C8B-B14F-4D97-AF65-F5344CB8AC3E}">
        <p14:creationId xmlns:p14="http://schemas.microsoft.com/office/powerpoint/2010/main" val="3550171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6E1E5-6327-40E0-9E69-9781D6ED371D}"/>
              </a:ext>
            </a:extLst>
          </p:cNvPr>
          <p:cNvSpPr>
            <a:spLocks noGrp="1"/>
          </p:cNvSpPr>
          <p:nvPr>
            <p:ph type="title"/>
          </p:nvPr>
        </p:nvSpPr>
        <p:spPr/>
        <p:txBody>
          <a:bodyPr/>
          <a:lstStyle/>
          <a:p>
            <a:r>
              <a:rPr lang="en-US" dirty="0"/>
              <a:t>Accuracy vs Time</a:t>
            </a:r>
          </a:p>
        </p:txBody>
      </p:sp>
      <p:sp>
        <p:nvSpPr>
          <p:cNvPr id="4" name="Footer Placeholder 3">
            <a:extLst>
              <a:ext uri="{FF2B5EF4-FFF2-40B4-BE49-F238E27FC236}">
                <a16:creationId xmlns:a16="http://schemas.microsoft.com/office/drawing/2014/main" id="{11914896-934F-4331-B378-A88B40621354}"/>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C0881658-B31F-4761-BC71-F4277CE64531}"/>
              </a:ext>
            </a:extLst>
          </p:cNvPr>
          <p:cNvSpPr>
            <a:spLocks noGrp="1"/>
          </p:cNvSpPr>
          <p:nvPr>
            <p:ph type="sldNum" sz="quarter" idx="12"/>
          </p:nvPr>
        </p:nvSpPr>
        <p:spPr/>
        <p:txBody>
          <a:bodyPr/>
          <a:lstStyle/>
          <a:p>
            <a:fld id="{C9F2E319-0919-499D-AD1F-7963255D1003}" type="slidenum">
              <a:rPr lang="id-ID" smtClean="0"/>
              <a:pPr/>
              <a:t>23</a:t>
            </a:fld>
            <a:endParaRPr lang="id-ID" dirty="0"/>
          </a:p>
        </p:txBody>
      </p:sp>
      <p:cxnSp>
        <p:nvCxnSpPr>
          <p:cNvPr id="6" name="Straight Connector 5">
            <a:extLst>
              <a:ext uri="{FF2B5EF4-FFF2-40B4-BE49-F238E27FC236}">
                <a16:creationId xmlns:a16="http://schemas.microsoft.com/office/drawing/2014/main" id="{4904E19B-E61D-4423-8B43-982D595B7E76}"/>
              </a:ext>
            </a:extLst>
          </p:cNvPr>
          <p:cNvCxnSpPr/>
          <p:nvPr/>
        </p:nvCxnSpPr>
        <p:spPr>
          <a:xfrm>
            <a:off x="3212757" y="3212757"/>
            <a:ext cx="0" cy="516512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A992E8-209F-4A9F-B86A-20A88A837DC9}"/>
              </a:ext>
            </a:extLst>
          </p:cNvPr>
          <p:cNvCxnSpPr/>
          <p:nvPr/>
        </p:nvCxnSpPr>
        <p:spPr>
          <a:xfrm>
            <a:off x="3188043" y="8402595"/>
            <a:ext cx="11046941"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C57EAC8-627C-4D95-A219-E2782146233A}"/>
              </a:ext>
            </a:extLst>
          </p:cNvPr>
          <p:cNvSpPr txBox="1"/>
          <p:nvPr/>
        </p:nvSpPr>
        <p:spPr>
          <a:xfrm>
            <a:off x="8711513" y="9042083"/>
            <a:ext cx="1186244" cy="492443"/>
          </a:xfrm>
          <a:prstGeom prst="rect">
            <a:avLst/>
          </a:prstGeom>
          <a:noFill/>
        </p:spPr>
        <p:txBody>
          <a:bodyPr wrap="square" rtlCol="0">
            <a:spAutoFit/>
          </a:bodyPr>
          <a:lstStyle/>
          <a:p>
            <a:r>
              <a:rPr lang="en-US" dirty="0"/>
              <a:t>Time</a:t>
            </a:r>
          </a:p>
        </p:txBody>
      </p:sp>
      <p:sp>
        <p:nvSpPr>
          <p:cNvPr id="9" name="TextBox 8">
            <a:extLst>
              <a:ext uri="{FF2B5EF4-FFF2-40B4-BE49-F238E27FC236}">
                <a16:creationId xmlns:a16="http://schemas.microsoft.com/office/drawing/2014/main" id="{F0DE75FB-F2CD-463A-8D00-DF9314DD5305}"/>
              </a:ext>
            </a:extLst>
          </p:cNvPr>
          <p:cNvSpPr txBox="1"/>
          <p:nvPr/>
        </p:nvSpPr>
        <p:spPr>
          <a:xfrm>
            <a:off x="818644" y="3920051"/>
            <a:ext cx="2001791" cy="492443"/>
          </a:xfrm>
          <a:prstGeom prst="rect">
            <a:avLst/>
          </a:prstGeom>
          <a:noFill/>
        </p:spPr>
        <p:txBody>
          <a:bodyPr wrap="square" rtlCol="0">
            <a:spAutoFit/>
          </a:bodyPr>
          <a:lstStyle/>
          <a:p>
            <a:r>
              <a:rPr lang="en-US" dirty="0"/>
              <a:t>Accuracy</a:t>
            </a:r>
          </a:p>
        </p:txBody>
      </p:sp>
      <p:sp>
        <p:nvSpPr>
          <p:cNvPr id="10" name="Rectangle 9">
            <a:extLst>
              <a:ext uri="{FF2B5EF4-FFF2-40B4-BE49-F238E27FC236}">
                <a16:creationId xmlns:a16="http://schemas.microsoft.com/office/drawing/2014/main" id="{9C0C1267-DB07-47D4-AEDF-2ED2AFB50AC2}"/>
              </a:ext>
            </a:extLst>
          </p:cNvPr>
          <p:cNvSpPr/>
          <p:nvPr/>
        </p:nvSpPr>
        <p:spPr>
          <a:xfrm>
            <a:off x="9712411" y="6079524"/>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Desk top Auto Tagging</a:t>
            </a:r>
          </a:p>
        </p:txBody>
      </p:sp>
      <p:sp>
        <p:nvSpPr>
          <p:cNvPr id="11" name="Rectangle 10">
            <a:extLst>
              <a:ext uri="{FF2B5EF4-FFF2-40B4-BE49-F238E27FC236}">
                <a16:creationId xmlns:a16="http://schemas.microsoft.com/office/drawing/2014/main" id="{D3107D53-FC76-430F-B6BE-16DA3078A763}"/>
              </a:ext>
            </a:extLst>
          </p:cNvPr>
          <p:cNvSpPr/>
          <p:nvPr/>
        </p:nvSpPr>
        <p:spPr>
          <a:xfrm>
            <a:off x="9712411" y="3474315"/>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Manual Remediation</a:t>
            </a:r>
          </a:p>
        </p:txBody>
      </p:sp>
      <p:sp>
        <p:nvSpPr>
          <p:cNvPr id="12" name="Rectangle 11">
            <a:extLst>
              <a:ext uri="{FF2B5EF4-FFF2-40B4-BE49-F238E27FC236}">
                <a16:creationId xmlns:a16="http://schemas.microsoft.com/office/drawing/2014/main" id="{FDE6AA34-CD42-44F0-8D43-A3154FA161AF}"/>
              </a:ext>
            </a:extLst>
          </p:cNvPr>
          <p:cNvSpPr/>
          <p:nvPr/>
        </p:nvSpPr>
        <p:spPr>
          <a:xfrm>
            <a:off x="4277502" y="3558492"/>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Auto Tagging with Post QA</a:t>
            </a:r>
          </a:p>
        </p:txBody>
      </p:sp>
      <p:sp>
        <p:nvSpPr>
          <p:cNvPr id="13" name="Rectangle 12">
            <a:extLst>
              <a:ext uri="{FF2B5EF4-FFF2-40B4-BE49-F238E27FC236}">
                <a16:creationId xmlns:a16="http://schemas.microsoft.com/office/drawing/2014/main" id="{D657A34D-B1F1-4911-AF9E-84416D86BAC4}"/>
              </a:ext>
            </a:extLst>
          </p:cNvPr>
          <p:cNvSpPr/>
          <p:nvPr/>
        </p:nvSpPr>
        <p:spPr>
          <a:xfrm>
            <a:off x="4277502" y="6094516"/>
            <a:ext cx="4522565" cy="19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Auto Tagging</a:t>
            </a:r>
          </a:p>
          <a:p>
            <a:pPr algn="ctr"/>
            <a:endParaRPr lang="en-US" dirty="0"/>
          </a:p>
          <a:p>
            <a:pPr algn="ctr"/>
            <a:r>
              <a:rPr lang="en-US" dirty="0"/>
              <a:t>Template Tagging</a:t>
            </a:r>
          </a:p>
        </p:txBody>
      </p:sp>
    </p:spTree>
    <p:extLst>
      <p:ext uri="{BB962C8B-B14F-4D97-AF65-F5344CB8AC3E}">
        <p14:creationId xmlns:p14="http://schemas.microsoft.com/office/powerpoint/2010/main" val="289371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5935-CAD7-4E8A-B614-262FFC4C3705}"/>
              </a:ext>
            </a:extLst>
          </p:cNvPr>
          <p:cNvSpPr>
            <a:spLocks noGrp="1"/>
          </p:cNvSpPr>
          <p:nvPr>
            <p:ph idx="1"/>
          </p:nvPr>
        </p:nvSpPr>
        <p:spPr/>
        <p:txBody>
          <a:bodyPr/>
          <a:lstStyle/>
          <a:p>
            <a:r>
              <a:rPr lang="en-US" dirty="0"/>
              <a:t>Depending on document quality – Average 30-90% time savings</a:t>
            </a:r>
          </a:p>
          <a:p>
            <a:r>
              <a:rPr lang="en-US" dirty="0"/>
              <a:t>100’s to 1000’s PDFs per second</a:t>
            </a:r>
          </a:p>
          <a:p>
            <a:endParaRPr lang="en-US" dirty="0"/>
          </a:p>
        </p:txBody>
      </p:sp>
      <p:sp>
        <p:nvSpPr>
          <p:cNvPr id="3" name="Title 2">
            <a:extLst>
              <a:ext uri="{FF2B5EF4-FFF2-40B4-BE49-F238E27FC236}">
                <a16:creationId xmlns:a16="http://schemas.microsoft.com/office/drawing/2014/main" id="{DC6B8339-C345-42B9-9036-1A3631305DAC}"/>
              </a:ext>
            </a:extLst>
          </p:cNvPr>
          <p:cNvSpPr>
            <a:spLocks noGrp="1"/>
          </p:cNvSpPr>
          <p:nvPr>
            <p:ph type="title"/>
          </p:nvPr>
        </p:nvSpPr>
        <p:spPr>
          <a:xfrm>
            <a:off x="8450826" y="226452"/>
            <a:ext cx="8579874" cy="1988344"/>
          </a:xfrm>
        </p:spPr>
        <p:txBody>
          <a:bodyPr>
            <a:normAutofit/>
          </a:bodyPr>
          <a:lstStyle/>
          <a:p>
            <a:r>
              <a:rPr lang="en-US" sz="5400" b="1" dirty="0"/>
              <a:t>Results</a:t>
            </a:r>
          </a:p>
        </p:txBody>
      </p:sp>
      <p:sp>
        <p:nvSpPr>
          <p:cNvPr id="4" name="Footer Placeholder 3">
            <a:extLst>
              <a:ext uri="{FF2B5EF4-FFF2-40B4-BE49-F238E27FC236}">
                <a16:creationId xmlns:a16="http://schemas.microsoft.com/office/drawing/2014/main" id="{94236C00-A546-4FA7-BABB-81D89B923355}"/>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613ADC5B-A277-4CED-AAE6-65168343CD95}"/>
              </a:ext>
            </a:extLst>
          </p:cNvPr>
          <p:cNvSpPr>
            <a:spLocks noGrp="1"/>
          </p:cNvSpPr>
          <p:nvPr>
            <p:ph type="sldNum" sz="quarter" idx="12"/>
          </p:nvPr>
        </p:nvSpPr>
        <p:spPr/>
        <p:txBody>
          <a:bodyPr/>
          <a:lstStyle/>
          <a:p>
            <a:fld id="{C9F2E319-0919-499D-AD1F-7963255D1003}" type="slidenum">
              <a:rPr lang="id-ID" smtClean="0"/>
              <a:pPr/>
              <a:t>24</a:t>
            </a:fld>
            <a:endParaRPr lang="id-ID" dirty="0"/>
          </a:p>
        </p:txBody>
      </p:sp>
      <p:pic>
        <p:nvPicPr>
          <p:cNvPr id="6" name="Picture 5" descr="A close up of a logo&#10;&#10;Description automatically generated">
            <a:extLst>
              <a:ext uri="{FF2B5EF4-FFF2-40B4-BE49-F238E27FC236}">
                <a16:creationId xmlns:a16="http://schemas.microsoft.com/office/drawing/2014/main" id="{5D952ABE-E292-4585-93D5-308B4FADB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7176"/>
            <a:ext cx="8335824" cy="1226896"/>
          </a:xfrm>
          <a:prstGeom prst="rect">
            <a:avLst/>
          </a:prstGeom>
        </p:spPr>
      </p:pic>
    </p:spTree>
    <p:extLst>
      <p:ext uri="{BB962C8B-B14F-4D97-AF65-F5344CB8AC3E}">
        <p14:creationId xmlns:p14="http://schemas.microsoft.com/office/powerpoint/2010/main" val="1868946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BE8634-D365-4300-B793-48FCD5CE215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23C1370-7419-4AEA-A36A-D9724FFD1B9A}"/>
              </a:ext>
            </a:extLst>
          </p:cNvPr>
          <p:cNvSpPr>
            <a:spLocks noGrp="1"/>
          </p:cNvSpPr>
          <p:nvPr>
            <p:ph type="title"/>
          </p:nvPr>
        </p:nvSpPr>
        <p:spPr/>
        <p:txBody>
          <a:bodyPr/>
          <a:lstStyle/>
          <a:p>
            <a:r>
              <a:rPr lang="en-US" dirty="0"/>
              <a:t>Common Issues</a:t>
            </a:r>
          </a:p>
        </p:txBody>
      </p:sp>
      <p:sp>
        <p:nvSpPr>
          <p:cNvPr id="4" name="Footer Placeholder 3">
            <a:extLst>
              <a:ext uri="{FF2B5EF4-FFF2-40B4-BE49-F238E27FC236}">
                <a16:creationId xmlns:a16="http://schemas.microsoft.com/office/drawing/2014/main" id="{DF361E7A-7ABB-404F-B53C-50D5A0BB3789}"/>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34C78F35-814E-42AD-8A00-BEE3E78F8DBF}"/>
              </a:ext>
            </a:extLst>
          </p:cNvPr>
          <p:cNvSpPr>
            <a:spLocks noGrp="1"/>
          </p:cNvSpPr>
          <p:nvPr>
            <p:ph type="sldNum" sz="quarter" idx="12"/>
          </p:nvPr>
        </p:nvSpPr>
        <p:spPr/>
        <p:txBody>
          <a:bodyPr/>
          <a:lstStyle/>
          <a:p>
            <a:fld id="{C9F2E319-0919-499D-AD1F-7963255D1003}" type="slidenum">
              <a:rPr lang="id-ID" smtClean="0"/>
              <a:pPr/>
              <a:t>25</a:t>
            </a:fld>
            <a:endParaRPr lang="id-ID" dirty="0"/>
          </a:p>
        </p:txBody>
      </p:sp>
    </p:spTree>
    <p:extLst>
      <p:ext uri="{BB962C8B-B14F-4D97-AF65-F5344CB8AC3E}">
        <p14:creationId xmlns:p14="http://schemas.microsoft.com/office/powerpoint/2010/main" val="1183486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89"/>
            <a:ext cx="8422313" cy="10287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itle 2">
            <a:extLst>
              <a:ext uri="{FF2B5EF4-FFF2-40B4-BE49-F238E27FC236}">
                <a16:creationId xmlns:a16="http://schemas.microsoft.com/office/drawing/2014/main" id="{846DA09B-BC86-45EB-9511-D9FCF5FAAEBD}"/>
              </a:ext>
            </a:extLst>
          </p:cNvPr>
          <p:cNvSpPr>
            <a:spLocks noGrp="1"/>
          </p:cNvSpPr>
          <p:nvPr>
            <p:ph type="title"/>
          </p:nvPr>
        </p:nvSpPr>
        <p:spPr>
          <a:xfrm>
            <a:off x="9141157" y="1204432"/>
            <a:ext cx="7466964" cy="2181077"/>
          </a:xfrm>
        </p:spPr>
        <p:txBody>
          <a:bodyPr vert="horz" lIns="91440" tIns="45720" rIns="91440" bIns="45720" rtlCol="0" anchor="ctr">
            <a:normAutofit/>
          </a:bodyPr>
          <a:lstStyle/>
          <a:p>
            <a:pPr defTabSz="914400"/>
            <a:r>
              <a:rPr lang="en-US" sz="4400" kern="1200" dirty="0">
                <a:solidFill>
                  <a:srgbClr val="000000"/>
                </a:solidFill>
                <a:latin typeface="+mj-lt"/>
                <a:ea typeface="+mj-ea"/>
                <a:cs typeface="+mj-cs"/>
              </a:rPr>
              <a:t>Mathematical / Symbology</a:t>
            </a:r>
          </a:p>
        </p:txBody>
      </p:sp>
      <p:sp>
        <p:nvSpPr>
          <p:cNvPr id="7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07928"/>
            <a:ext cx="7500657" cy="8101443"/>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Image result for math equations">
            <a:extLst>
              <a:ext uri="{FF2B5EF4-FFF2-40B4-BE49-F238E27FC236}">
                <a16:creationId xmlns:a16="http://schemas.microsoft.com/office/drawing/2014/main" id="{89222742-0281-42CC-BFA0-0258446A0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23" y="3447001"/>
            <a:ext cx="5492747" cy="342329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8A76C269-70B2-46E5-89CB-24561377FCCA}"/>
              </a:ext>
            </a:extLst>
          </p:cNvPr>
          <p:cNvSpPr>
            <a:spLocks noGrp="1"/>
          </p:cNvSpPr>
          <p:nvPr>
            <p:ph idx="1"/>
          </p:nvPr>
        </p:nvSpPr>
        <p:spPr>
          <a:xfrm>
            <a:off x="9135861" y="3632523"/>
            <a:ext cx="7466367" cy="5458933"/>
          </a:xfrm>
        </p:spPr>
        <p:txBody>
          <a:bodyPr vert="horz" lIns="91440" tIns="45720" rIns="91440" bIns="45720" rtlCol="0" anchor="ctr">
            <a:normAutofit/>
          </a:bodyPr>
          <a:lstStyle/>
          <a:p>
            <a:pPr indent="-228600" defTabSz="914400"/>
            <a:endParaRPr lang="en-US" sz="3000">
              <a:solidFill>
                <a:srgbClr val="000000"/>
              </a:solidFill>
            </a:endParaRPr>
          </a:p>
        </p:txBody>
      </p:sp>
      <p:sp>
        <p:nvSpPr>
          <p:cNvPr id="4" name="Footer Placeholder 3">
            <a:extLst>
              <a:ext uri="{FF2B5EF4-FFF2-40B4-BE49-F238E27FC236}">
                <a16:creationId xmlns:a16="http://schemas.microsoft.com/office/drawing/2014/main" id="{D59465A4-9413-4845-9702-A1E5705D6EEA}"/>
              </a:ext>
            </a:extLst>
          </p:cNvPr>
          <p:cNvSpPr>
            <a:spLocks noGrp="1"/>
          </p:cNvSpPr>
          <p:nvPr>
            <p:ph type="ftr" sz="quarter" idx="11"/>
          </p:nvPr>
        </p:nvSpPr>
        <p:spPr>
          <a:xfrm>
            <a:off x="8304550" y="9335553"/>
            <a:ext cx="7934343" cy="471100"/>
          </a:xfrm>
        </p:spPr>
        <p:txBody>
          <a:bodyPr vert="horz" lIns="91440" tIns="45720" rIns="91440" bIns="45720" rtlCol="0" anchor="ctr">
            <a:normAutofit/>
          </a:bodyPr>
          <a:lstStyle/>
          <a:p>
            <a:pPr algn="r" defTabSz="914400">
              <a:spcAft>
                <a:spcPts val="600"/>
              </a:spcAft>
            </a:pPr>
            <a:r>
              <a:rPr lang="en-US" sz="1700" kern="1200">
                <a:solidFill>
                  <a:srgbClr val="898989"/>
                </a:solidFill>
                <a:latin typeface="+mn-lt"/>
                <a:ea typeface="+mn-ea"/>
                <a:cs typeface="+mn-cs"/>
              </a:rPr>
              <a:t>www.crawfordtech.com</a:t>
            </a:r>
          </a:p>
        </p:txBody>
      </p:sp>
      <p:sp>
        <p:nvSpPr>
          <p:cNvPr id="5" name="Slide Number Placeholder 4">
            <a:extLst>
              <a:ext uri="{FF2B5EF4-FFF2-40B4-BE49-F238E27FC236}">
                <a16:creationId xmlns:a16="http://schemas.microsoft.com/office/drawing/2014/main" id="{0B08A6F0-B7D0-4605-9156-7D01ADCBD202}"/>
              </a:ext>
            </a:extLst>
          </p:cNvPr>
          <p:cNvSpPr>
            <a:spLocks noGrp="1"/>
          </p:cNvSpPr>
          <p:nvPr>
            <p:ph type="sldNum" sz="quarter" idx="12"/>
          </p:nvPr>
        </p:nvSpPr>
        <p:spPr>
          <a:xfrm>
            <a:off x="16238895" y="9335553"/>
            <a:ext cx="856092" cy="471100"/>
          </a:xfrm>
        </p:spPr>
        <p:txBody>
          <a:bodyPr vert="horz" lIns="91440" tIns="45720" rIns="91440" bIns="45720" rtlCol="0" anchor="ctr">
            <a:normAutofit/>
          </a:bodyPr>
          <a:lstStyle/>
          <a:p>
            <a:pPr defTabSz="914400">
              <a:spcAft>
                <a:spcPts val="600"/>
              </a:spcAft>
            </a:pPr>
            <a:fld id="{C9F2E319-0919-499D-AD1F-7963255D1003}" type="slidenum">
              <a:rPr lang="en-US" sz="1700">
                <a:solidFill>
                  <a:srgbClr val="898989"/>
                </a:solidFill>
              </a:rPr>
              <a:pPr defTabSz="914400">
                <a:spcAft>
                  <a:spcPts val="600"/>
                </a:spcAft>
              </a:pPr>
              <a:t>26</a:t>
            </a:fld>
            <a:endParaRPr lang="en-US" sz="1700">
              <a:solidFill>
                <a:srgbClr val="898989"/>
              </a:solidFill>
            </a:endParaRPr>
          </a:p>
        </p:txBody>
      </p:sp>
    </p:spTree>
    <p:extLst>
      <p:ext uri="{BB962C8B-B14F-4D97-AF65-F5344CB8AC3E}">
        <p14:creationId xmlns:p14="http://schemas.microsoft.com/office/powerpoint/2010/main" val="3228097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B29CB7-8587-4281-8027-21BB1C144396}"/>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5890865D-27D4-4492-96AC-3CD16FBA960A}"/>
              </a:ext>
            </a:extLst>
          </p:cNvPr>
          <p:cNvSpPr>
            <a:spLocks noGrp="1"/>
          </p:cNvSpPr>
          <p:nvPr>
            <p:ph type="title"/>
          </p:nvPr>
        </p:nvSpPr>
        <p:spPr/>
        <p:txBody>
          <a:bodyPr/>
          <a:lstStyle/>
          <a:p>
            <a:r>
              <a:rPr lang="en-US" dirty="0"/>
              <a:t>Read Order</a:t>
            </a:r>
          </a:p>
        </p:txBody>
      </p:sp>
      <p:sp>
        <p:nvSpPr>
          <p:cNvPr id="4" name="Footer Placeholder 3">
            <a:extLst>
              <a:ext uri="{FF2B5EF4-FFF2-40B4-BE49-F238E27FC236}">
                <a16:creationId xmlns:a16="http://schemas.microsoft.com/office/drawing/2014/main" id="{B4201E5D-B24C-4E6C-B5CD-F6A47999E8C2}"/>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5385D53C-632F-4AA7-87F3-8780F5B256C9}"/>
              </a:ext>
            </a:extLst>
          </p:cNvPr>
          <p:cNvSpPr>
            <a:spLocks noGrp="1"/>
          </p:cNvSpPr>
          <p:nvPr>
            <p:ph type="sldNum" sz="quarter" idx="12"/>
          </p:nvPr>
        </p:nvSpPr>
        <p:spPr/>
        <p:txBody>
          <a:bodyPr/>
          <a:lstStyle/>
          <a:p>
            <a:fld id="{C9F2E319-0919-499D-AD1F-7963255D1003}" type="slidenum">
              <a:rPr lang="id-ID" smtClean="0"/>
              <a:pPr/>
              <a:t>27</a:t>
            </a:fld>
            <a:endParaRPr lang="id-ID" dirty="0"/>
          </a:p>
        </p:txBody>
      </p:sp>
      <p:pic>
        <p:nvPicPr>
          <p:cNvPr id="5122" name="Picture 2" descr="Image result for accessible pdf read order">
            <a:extLst>
              <a:ext uri="{FF2B5EF4-FFF2-40B4-BE49-F238E27FC236}">
                <a16:creationId xmlns:a16="http://schemas.microsoft.com/office/drawing/2014/main" id="{02DD0C76-ECF1-42B4-8252-9FC1BA625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020" y="2326016"/>
            <a:ext cx="10403305" cy="569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901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0DBCCD-5154-4665-B6AF-EA3FD581C452}"/>
              </a:ext>
            </a:extLst>
          </p:cNvPr>
          <p:cNvSpPr>
            <a:spLocks noGrp="1"/>
          </p:cNvSpPr>
          <p:nvPr>
            <p:ph idx="1"/>
          </p:nvPr>
        </p:nvSpPr>
        <p:spPr>
          <a:xfrm>
            <a:off x="1257300" y="2265175"/>
            <a:ext cx="15773400" cy="6880354"/>
          </a:xfrm>
        </p:spPr>
        <p:txBody>
          <a:bodyPr/>
          <a:lstStyle/>
          <a:p>
            <a:endParaRPr lang="en-US"/>
          </a:p>
        </p:txBody>
      </p:sp>
      <p:sp>
        <p:nvSpPr>
          <p:cNvPr id="3" name="Title 2">
            <a:extLst>
              <a:ext uri="{FF2B5EF4-FFF2-40B4-BE49-F238E27FC236}">
                <a16:creationId xmlns:a16="http://schemas.microsoft.com/office/drawing/2014/main" id="{D893E3DD-C675-4E74-891D-03C07898F311}"/>
              </a:ext>
            </a:extLst>
          </p:cNvPr>
          <p:cNvSpPr>
            <a:spLocks noGrp="1"/>
          </p:cNvSpPr>
          <p:nvPr>
            <p:ph type="title"/>
          </p:nvPr>
        </p:nvSpPr>
        <p:spPr>
          <a:xfrm>
            <a:off x="1257300" y="264677"/>
            <a:ext cx="15773400" cy="1988344"/>
          </a:xfrm>
        </p:spPr>
        <p:txBody>
          <a:bodyPr/>
          <a:lstStyle/>
          <a:p>
            <a:r>
              <a:rPr lang="en-US"/>
              <a:t>Contrast</a:t>
            </a:r>
            <a:endParaRPr lang="en-US" dirty="0"/>
          </a:p>
        </p:txBody>
      </p:sp>
      <p:sp>
        <p:nvSpPr>
          <p:cNvPr id="4" name="Footer Placeholder 3">
            <a:extLst>
              <a:ext uri="{FF2B5EF4-FFF2-40B4-BE49-F238E27FC236}">
                <a16:creationId xmlns:a16="http://schemas.microsoft.com/office/drawing/2014/main" id="{92DA92F3-B868-4B31-B771-68E84A12E0FC}"/>
              </a:ext>
            </a:extLst>
          </p:cNvPr>
          <p:cNvSpPr>
            <a:spLocks noGrp="1"/>
          </p:cNvSpPr>
          <p:nvPr>
            <p:ph type="ftr" sz="quarter" idx="11"/>
          </p:nvPr>
        </p:nvSpPr>
        <p:spPr>
          <a:xfrm>
            <a:off x="6057900" y="9534526"/>
            <a:ext cx="6172200" cy="547688"/>
          </a:xfrm>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C8C83CFC-B31F-4105-94AB-22D1B9C1F72D}"/>
              </a:ext>
            </a:extLst>
          </p:cNvPr>
          <p:cNvSpPr>
            <a:spLocks noGrp="1"/>
          </p:cNvSpPr>
          <p:nvPr>
            <p:ph type="sldNum" sz="quarter" idx="12"/>
          </p:nvPr>
        </p:nvSpPr>
        <p:spPr>
          <a:xfrm>
            <a:off x="12915900" y="9534526"/>
            <a:ext cx="4114800" cy="547688"/>
          </a:xfrm>
        </p:spPr>
        <p:txBody>
          <a:bodyPr/>
          <a:lstStyle/>
          <a:p>
            <a:fld id="{C9F2E319-0919-499D-AD1F-7963255D1003}" type="slidenum">
              <a:rPr lang="id-ID" smtClean="0"/>
              <a:pPr/>
              <a:t>28</a:t>
            </a:fld>
            <a:endParaRPr lang="id-ID" dirty="0"/>
          </a:p>
        </p:txBody>
      </p:sp>
      <p:pic>
        <p:nvPicPr>
          <p:cNvPr id="4098" name="Picture 2" descr="Image result for bad contrast">
            <a:extLst>
              <a:ext uri="{FF2B5EF4-FFF2-40B4-BE49-F238E27FC236}">
                <a16:creationId xmlns:a16="http://schemas.microsoft.com/office/drawing/2014/main" id="{9BF4D320-D9CD-442A-B19B-BCA532ABA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147" y="1870911"/>
            <a:ext cx="15905747" cy="795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384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BCB55B-5D90-434A-B212-802284D7B516}"/>
              </a:ext>
            </a:extLst>
          </p:cNvPr>
          <p:cNvSpPr>
            <a:spLocks noGrp="1"/>
          </p:cNvSpPr>
          <p:nvPr>
            <p:ph type="title"/>
          </p:nvPr>
        </p:nvSpPr>
        <p:spPr>
          <a:xfrm>
            <a:off x="10119942" y="2675938"/>
            <a:ext cx="6967875" cy="4333671"/>
          </a:xfrm>
        </p:spPr>
        <p:txBody>
          <a:bodyPr vert="horz" lIns="91440" tIns="45720" rIns="91440" bIns="45720" rtlCol="0" anchor="b">
            <a:normAutofit/>
          </a:bodyPr>
          <a:lstStyle/>
          <a:p>
            <a:pPr defTabSz="914400"/>
            <a:r>
              <a:rPr lang="en-US" sz="6000">
                <a:solidFill>
                  <a:schemeClr val="tx1"/>
                </a:solidFill>
              </a:rPr>
              <a:t>Scanned Text</a:t>
            </a:r>
          </a:p>
        </p:txBody>
      </p:sp>
      <p:sp>
        <p:nvSpPr>
          <p:cNvPr id="71" name="Freeform: Shape 7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259173" cy="10287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Image result for scanned text">
            <a:extLst>
              <a:ext uri="{FF2B5EF4-FFF2-40B4-BE49-F238E27FC236}">
                <a16:creationId xmlns:a16="http://schemas.microsoft.com/office/drawing/2014/main" id="{E89B4699-EFF3-4BEA-9B89-1B40F644AE1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334" b="5061"/>
          <a:stretch/>
        </p:blipFill>
        <p:spPr bwMode="auto">
          <a:xfrm>
            <a:off x="20" y="10"/>
            <a:ext cx="9036211" cy="10286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37960B6-9C86-4F34-ACA1-91A35CCEB38F}"/>
              </a:ext>
            </a:extLst>
          </p:cNvPr>
          <p:cNvSpPr>
            <a:spLocks noGrp="1"/>
          </p:cNvSpPr>
          <p:nvPr>
            <p:ph type="sldNum" sz="quarter" idx="12"/>
          </p:nvPr>
        </p:nvSpPr>
        <p:spPr>
          <a:xfrm>
            <a:off x="16504920" y="905256"/>
            <a:ext cx="822960" cy="822960"/>
          </a:xfrm>
          <a:prstGeom prst="ellipse">
            <a:avLst/>
          </a:prstGeom>
          <a:solidFill>
            <a:srgbClr val="7F7F7F"/>
          </a:solidFill>
        </p:spPr>
        <p:txBody>
          <a:bodyPr vert="horz" lIns="91440" tIns="45720" rIns="91440" bIns="45720" rtlCol="0" anchor="ctr">
            <a:normAutofit/>
          </a:bodyPr>
          <a:lstStyle/>
          <a:p>
            <a:pPr algn="ctr" defTabSz="914400">
              <a:spcAft>
                <a:spcPts val="600"/>
              </a:spcAft>
              <a:defRPr/>
            </a:pPr>
            <a:fld id="{C9F2E319-0919-499D-AD1F-7963255D1003}" type="slidenum">
              <a:rPr lang="en-US" sz="2300">
                <a:solidFill>
                  <a:srgbClr val="FFFFFF"/>
                </a:solidFill>
                <a:latin typeface="Calibri" panose="020F0502020204030204"/>
              </a:rPr>
              <a:pPr algn="ctr" defTabSz="914400">
                <a:spcAft>
                  <a:spcPts val="600"/>
                </a:spcAft>
                <a:defRPr/>
              </a:pPr>
              <a:t>29</a:t>
            </a:fld>
            <a:endParaRPr lang="en-US" sz="2300">
              <a:solidFill>
                <a:srgbClr val="FFFFFF"/>
              </a:solidFill>
              <a:latin typeface="Calibri" panose="020F0502020204030204"/>
            </a:endParaRPr>
          </a:p>
        </p:txBody>
      </p:sp>
      <p:sp>
        <p:nvSpPr>
          <p:cNvPr id="4" name="Footer Placeholder 3">
            <a:extLst>
              <a:ext uri="{FF2B5EF4-FFF2-40B4-BE49-F238E27FC236}">
                <a16:creationId xmlns:a16="http://schemas.microsoft.com/office/drawing/2014/main" id="{DAE1F4FD-D645-4D20-8A34-A76BE8515037}"/>
              </a:ext>
            </a:extLst>
          </p:cNvPr>
          <p:cNvSpPr>
            <a:spLocks noGrp="1"/>
          </p:cNvSpPr>
          <p:nvPr>
            <p:ph type="ftr" sz="quarter" idx="11"/>
          </p:nvPr>
        </p:nvSpPr>
        <p:spPr>
          <a:xfrm>
            <a:off x="10119939" y="9299446"/>
            <a:ext cx="6384979" cy="548640"/>
          </a:xfrm>
        </p:spPr>
        <p:txBody>
          <a:bodyPr vert="horz" lIns="91440" tIns="45720" rIns="91440" bIns="45720" rtlCol="0" anchor="ctr">
            <a:normAutofit/>
          </a:bodyPr>
          <a:lstStyle/>
          <a:p>
            <a:pPr algn="l" defTabSz="914400">
              <a:spcAft>
                <a:spcPts val="600"/>
              </a:spcAft>
              <a:defRPr/>
            </a:pPr>
            <a:r>
              <a:rPr lang="en-US" sz="1700" kern="1200">
                <a:solidFill>
                  <a:schemeClr val="tx1">
                    <a:alpha val="80000"/>
                  </a:schemeClr>
                </a:solidFill>
                <a:latin typeface="Calibri" panose="020F0502020204030204"/>
                <a:ea typeface="+mn-ea"/>
                <a:cs typeface="+mn-cs"/>
              </a:rPr>
              <a:t>www.crawfordtech.com</a:t>
            </a:r>
          </a:p>
        </p:txBody>
      </p:sp>
    </p:spTree>
    <p:extLst>
      <p:ext uri="{BB962C8B-B14F-4D97-AF65-F5344CB8AC3E}">
        <p14:creationId xmlns:p14="http://schemas.microsoft.com/office/powerpoint/2010/main" val="377523102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outhsidestories.org/wp-content/uploads/2014/06/Icon-Spens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23" y="-3173506"/>
            <a:ext cx="18301447" cy="13716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0287000" y="8001000"/>
            <a:ext cx="4229100" cy="1080120"/>
          </a:xfrm>
        </p:spPr>
        <p:txBody>
          <a:bodyPr>
            <a:normAutofit/>
          </a:bodyPr>
          <a:lstStyle/>
          <a:p>
            <a:pPr algn="r"/>
            <a:r>
              <a:rPr lang="en-CA" dirty="0">
                <a:solidFill>
                  <a:schemeClr val="bg1"/>
                </a:solidFill>
              </a:rPr>
              <a:t>Barriers</a:t>
            </a:r>
          </a:p>
        </p:txBody>
      </p:sp>
      <p:sp>
        <p:nvSpPr>
          <p:cNvPr id="4" name="Slide Number Placeholder 3"/>
          <p:cNvSpPr>
            <a:spLocks noGrp="1"/>
          </p:cNvSpPr>
          <p:nvPr>
            <p:ph type="sldNum" sz="quarter" idx="12"/>
          </p:nvPr>
        </p:nvSpPr>
        <p:spPr/>
        <p:txBody>
          <a:bodyPr/>
          <a:lstStyle/>
          <a:p>
            <a:pPr>
              <a:defRPr/>
            </a:pPr>
            <a:fld id="{2B004224-6445-4177-AEBD-F85BECFD19D5}" type="slidenum">
              <a:rPr lang="en-US" smtClean="0">
                <a:solidFill>
                  <a:srgbClr val="012169"/>
                </a:solidFill>
              </a:rPr>
              <a:pPr>
                <a:defRPr/>
              </a:pPr>
              <a:t>3</a:t>
            </a:fld>
            <a:endParaRPr lang="en-US" dirty="0">
              <a:solidFill>
                <a:srgbClr val="012169"/>
              </a:solidFill>
            </a:endParaRPr>
          </a:p>
        </p:txBody>
      </p:sp>
    </p:spTree>
    <p:extLst>
      <p:ext uri="{BB962C8B-B14F-4D97-AF65-F5344CB8AC3E}">
        <p14:creationId xmlns:p14="http://schemas.microsoft.com/office/powerpoint/2010/main" val="4235872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744471-2FC8-4A01-AD45-948259082210}"/>
              </a:ext>
            </a:extLst>
          </p:cNvPr>
          <p:cNvSpPr>
            <a:spLocks noGrp="1"/>
          </p:cNvSpPr>
          <p:nvPr>
            <p:ph type="title"/>
          </p:nvPr>
        </p:nvSpPr>
        <p:spPr>
          <a:xfrm>
            <a:off x="9980400" y="2094433"/>
            <a:ext cx="7509504" cy="1988345"/>
          </a:xfrm>
        </p:spPr>
        <p:txBody>
          <a:bodyPr vert="horz" lIns="91440" tIns="45720" rIns="91440" bIns="45720" rtlCol="0" anchor="ctr">
            <a:normAutofit/>
          </a:bodyPr>
          <a:lstStyle/>
          <a:p>
            <a:pPr defTabSz="914400"/>
            <a:r>
              <a:rPr lang="en-US" sz="4400" kern="1200">
                <a:solidFill>
                  <a:schemeClr val="tx1"/>
                </a:solidFill>
                <a:latin typeface="+mj-lt"/>
                <a:ea typeface="+mj-ea"/>
                <a:cs typeface="+mj-cs"/>
              </a:rPr>
              <a:t>Fillable Forms</a:t>
            </a:r>
          </a:p>
        </p:txBody>
      </p:sp>
      <p:sp>
        <p:nvSpPr>
          <p:cNvPr id="2054" name="Freeform: Shape 7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259173" cy="10287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5" name="Freeform: Shape 74">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036231" cy="10287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Image result for fillable forms">
            <a:extLst>
              <a:ext uri="{FF2B5EF4-FFF2-40B4-BE49-F238E27FC236}">
                <a16:creationId xmlns:a16="http://schemas.microsoft.com/office/drawing/2014/main" id="{0188AE16-3F49-4E27-B5C0-8A62B1BC1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361" y="2312242"/>
            <a:ext cx="7483700" cy="420958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CD8AB17-5DC0-40B2-9141-C2A579F5295D}"/>
              </a:ext>
            </a:extLst>
          </p:cNvPr>
          <p:cNvSpPr>
            <a:spLocks noGrp="1"/>
          </p:cNvSpPr>
          <p:nvPr>
            <p:ph type="sldNum" sz="quarter" idx="12"/>
          </p:nvPr>
        </p:nvSpPr>
        <p:spPr>
          <a:xfrm>
            <a:off x="16500348" y="898987"/>
            <a:ext cx="822960" cy="822960"/>
          </a:xfrm>
          <a:prstGeom prst="ellipse">
            <a:avLst/>
          </a:prstGeom>
          <a:solidFill>
            <a:srgbClr val="634A47"/>
          </a:solidFill>
        </p:spPr>
        <p:txBody>
          <a:bodyPr vert="horz" lIns="91440" tIns="45720" rIns="91440" bIns="45720" rtlCol="0" anchor="ctr">
            <a:normAutofit/>
          </a:bodyPr>
          <a:lstStyle/>
          <a:p>
            <a:pPr algn="ctr" defTabSz="914400">
              <a:spcAft>
                <a:spcPts val="600"/>
              </a:spcAft>
            </a:pPr>
            <a:fld id="{C9F2E319-0919-499D-AD1F-7963255D1003}" type="slidenum">
              <a:rPr lang="en-US" sz="2300">
                <a:solidFill>
                  <a:srgbClr val="FFFFFF"/>
                </a:solidFill>
              </a:rPr>
              <a:pPr algn="ctr" defTabSz="914400">
                <a:spcAft>
                  <a:spcPts val="600"/>
                </a:spcAft>
              </a:pPr>
              <a:t>30</a:t>
            </a:fld>
            <a:endParaRPr lang="en-US" sz="2300">
              <a:solidFill>
                <a:srgbClr val="FFFFFF"/>
              </a:solidFill>
            </a:endParaRPr>
          </a:p>
        </p:txBody>
      </p:sp>
      <p:sp>
        <p:nvSpPr>
          <p:cNvPr id="2" name="Content Placeholder 1">
            <a:extLst>
              <a:ext uri="{FF2B5EF4-FFF2-40B4-BE49-F238E27FC236}">
                <a16:creationId xmlns:a16="http://schemas.microsoft.com/office/drawing/2014/main" id="{E7E6B7EF-AD97-4732-B506-689A3CD951A3}"/>
              </a:ext>
            </a:extLst>
          </p:cNvPr>
          <p:cNvSpPr>
            <a:spLocks noGrp="1"/>
          </p:cNvSpPr>
          <p:nvPr>
            <p:ph idx="1"/>
          </p:nvPr>
        </p:nvSpPr>
        <p:spPr>
          <a:xfrm>
            <a:off x="9987066" y="4307973"/>
            <a:ext cx="7509504" cy="4772526"/>
          </a:xfrm>
        </p:spPr>
        <p:txBody>
          <a:bodyPr vert="horz" lIns="91440" tIns="45720" rIns="91440" bIns="45720" rtlCol="0" anchor="t">
            <a:normAutofit/>
          </a:bodyPr>
          <a:lstStyle/>
          <a:p>
            <a:pPr indent="-228600" defTabSz="914400"/>
            <a:r>
              <a:rPr lang="en-US" sz="2700" dirty="0">
                <a:solidFill>
                  <a:schemeClr val="tx1"/>
                </a:solidFill>
              </a:rPr>
              <a:t>Hours of remediation</a:t>
            </a:r>
          </a:p>
          <a:p>
            <a:pPr indent="-228600" defTabSz="914400"/>
            <a:r>
              <a:rPr lang="en-US" sz="2700" dirty="0">
                <a:solidFill>
                  <a:schemeClr val="tx1"/>
                </a:solidFill>
              </a:rPr>
              <a:t>Very expensive</a:t>
            </a:r>
          </a:p>
        </p:txBody>
      </p:sp>
      <p:sp>
        <p:nvSpPr>
          <p:cNvPr id="4" name="Footer Placeholder 3">
            <a:extLst>
              <a:ext uri="{FF2B5EF4-FFF2-40B4-BE49-F238E27FC236}">
                <a16:creationId xmlns:a16="http://schemas.microsoft.com/office/drawing/2014/main" id="{74011B33-4218-4C38-8E28-3C936E643863}"/>
              </a:ext>
            </a:extLst>
          </p:cNvPr>
          <p:cNvSpPr>
            <a:spLocks noGrp="1"/>
          </p:cNvSpPr>
          <p:nvPr>
            <p:ph type="ftr" sz="quarter" idx="11"/>
          </p:nvPr>
        </p:nvSpPr>
        <p:spPr>
          <a:xfrm>
            <a:off x="9985759" y="9299448"/>
            <a:ext cx="7509504" cy="547687"/>
          </a:xfrm>
        </p:spPr>
        <p:txBody>
          <a:bodyPr vert="horz" lIns="91440" tIns="45720" rIns="91440" bIns="45720" rtlCol="0" anchor="ctr">
            <a:normAutofit/>
          </a:bodyPr>
          <a:lstStyle/>
          <a:p>
            <a:pPr algn="l" defTabSz="914400">
              <a:spcAft>
                <a:spcPts val="600"/>
              </a:spcAft>
            </a:pPr>
            <a:r>
              <a:rPr lang="en-US" sz="1700" kern="1200" dirty="0">
                <a:solidFill>
                  <a:schemeClr val="tx1">
                    <a:alpha val="80000"/>
                  </a:schemeClr>
                </a:solidFill>
                <a:latin typeface="+mn-lt"/>
                <a:ea typeface="+mn-ea"/>
                <a:cs typeface="+mn-cs"/>
              </a:rPr>
              <a:t>www.crawfordtech.com</a:t>
            </a:r>
          </a:p>
        </p:txBody>
      </p:sp>
    </p:spTree>
    <p:extLst>
      <p:ext uri="{BB962C8B-B14F-4D97-AF65-F5344CB8AC3E}">
        <p14:creationId xmlns:p14="http://schemas.microsoft.com/office/powerpoint/2010/main" val="1829958594"/>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Tagging documents for accessibility</a:t>
            </a:r>
          </a:p>
        </p:txBody>
      </p:sp>
      <p:sp>
        <p:nvSpPr>
          <p:cNvPr id="7" name="Content Placeholder 1"/>
          <p:cNvSpPr txBox="1">
            <a:spLocks/>
          </p:cNvSpPr>
          <p:nvPr/>
        </p:nvSpPr>
        <p:spPr>
          <a:xfrm>
            <a:off x="917799" y="2253021"/>
            <a:ext cx="5283709" cy="6880354"/>
          </a:xfrm>
          <a:prstGeom prst="rect">
            <a:avLst/>
          </a:prstGeom>
        </p:spPr>
        <p:txBody>
          <a:bodyPr vert="horz" lIns="137130" tIns="68566" rIns="137130" bIns="68566" rtlCol="0">
            <a:normAutofit/>
          </a:bodyPr>
          <a:lstStyle>
            <a:lvl1pPr marL="342826" indent="-342826" algn="l" defTabSz="1371302" rtl="0" eaLnBrk="1" latinLnBrk="0" hangingPunct="1">
              <a:lnSpc>
                <a:spcPct val="90000"/>
              </a:lnSpc>
              <a:spcBef>
                <a:spcPts val="1500"/>
              </a:spcBef>
              <a:buFont typeface="Arial" panose="020B0604020202020204" pitchFamily="34" charset="0"/>
              <a:buChar char="•"/>
              <a:defRPr sz="4200" kern="1200">
                <a:solidFill>
                  <a:srgbClr val="25408F"/>
                </a:solidFill>
                <a:latin typeface="+mn-lt"/>
                <a:ea typeface="+mn-ea"/>
                <a:cs typeface="+mn-cs"/>
              </a:defRPr>
            </a:lvl1pPr>
            <a:lvl2pPr marL="1028478" indent="-342826" algn="l" defTabSz="1371302" rtl="0" eaLnBrk="1" latinLnBrk="0" hangingPunct="1">
              <a:lnSpc>
                <a:spcPct val="90000"/>
              </a:lnSpc>
              <a:spcBef>
                <a:spcPts val="750"/>
              </a:spcBef>
              <a:buFont typeface="Arial" panose="020B0604020202020204" pitchFamily="34" charset="0"/>
              <a:buChar char="•"/>
              <a:defRPr sz="3600" kern="1200">
                <a:solidFill>
                  <a:srgbClr val="00B0F0"/>
                </a:solidFill>
                <a:latin typeface="+mn-lt"/>
                <a:ea typeface="+mn-ea"/>
                <a:cs typeface="+mn-cs"/>
              </a:defRPr>
            </a:lvl2pPr>
            <a:lvl3pPr marL="1714128" indent="-342826" algn="l" defTabSz="1371302" rtl="0" eaLnBrk="1" latinLnBrk="0" hangingPunct="1">
              <a:lnSpc>
                <a:spcPct val="90000"/>
              </a:lnSpc>
              <a:spcBef>
                <a:spcPts val="750"/>
              </a:spcBef>
              <a:buFont typeface="Arial" panose="020B0604020202020204" pitchFamily="34" charset="0"/>
              <a:buChar char="•"/>
              <a:defRPr sz="3000" kern="1200">
                <a:solidFill>
                  <a:srgbClr val="25408F"/>
                </a:solidFill>
                <a:latin typeface="+mn-lt"/>
                <a:ea typeface="+mn-ea"/>
                <a:cs typeface="+mn-cs"/>
              </a:defRPr>
            </a:lvl3pPr>
            <a:lvl4pPr marL="2399780" indent="-342826" algn="l" defTabSz="1371302" rtl="0" eaLnBrk="1" latinLnBrk="0" hangingPunct="1">
              <a:lnSpc>
                <a:spcPct val="90000"/>
              </a:lnSpc>
              <a:spcBef>
                <a:spcPts val="750"/>
              </a:spcBef>
              <a:buFont typeface="Arial" panose="020B0604020202020204" pitchFamily="34" charset="0"/>
              <a:buChar char="•"/>
              <a:defRPr sz="2600" kern="1200">
                <a:solidFill>
                  <a:srgbClr val="00B0F0"/>
                </a:solidFill>
                <a:latin typeface="+mn-lt"/>
                <a:ea typeface="+mn-ea"/>
                <a:cs typeface="+mn-cs"/>
              </a:defRPr>
            </a:lvl4pPr>
            <a:lvl5pPr marL="3085432"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71082"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6734"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2386"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8038"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a:lstStyle>
          <a:p>
            <a:pPr marL="0" indent="0">
              <a:buFont typeface="Arial" panose="020B0604020202020204" pitchFamily="34" charset="0"/>
              <a:buNone/>
            </a:pPr>
            <a:r>
              <a:rPr lang="en-US" dirty="0"/>
              <a:t>Graphical user interface</a:t>
            </a:r>
          </a:p>
          <a:p>
            <a:pPr marL="0" indent="0">
              <a:buNone/>
            </a:pPr>
            <a:r>
              <a:rPr lang="en-US" dirty="0"/>
              <a:t>Simplifies setup and configuration with no need for developer resources </a:t>
            </a:r>
          </a:p>
        </p:txBody>
      </p:sp>
      <p:pic>
        <p:nvPicPr>
          <p:cNvPr id="6" name="Content Placeholder 5" descr="Shows how documents can be tagged using automation by templates - shows a document from a print file before and a document after fully tagged to Accessible PDF." title="Graphical User Interface for creating a templat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0897" y="2253021"/>
            <a:ext cx="10969304" cy="5953133"/>
          </a:xfrm>
        </p:spPr>
      </p:pic>
      <p:sp>
        <p:nvSpPr>
          <p:cNvPr id="4" name="Footer Placeholder 3"/>
          <p:cNvSpPr>
            <a:spLocks noGrp="1"/>
          </p:cNvSpPr>
          <p:nvPr>
            <p:ph type="ftr" sz="quarter" idx="11"/>
          </p:nvPr>
        </p:nvSpPr>
        <p:spPr/>
        <p:txBody>
          <a:bodyPr/>
          <a:lstStyle/>
          <a:p>
            <a:r>
              <a:rPr lang="en-US" dirty="0"/>
              <a:t>www.crawfordtech.com</a:t>
            </a:r>
            <a:endParaRPr lang="id-ID" dirty="0"/>
          </a:p>
        </p:txBody>
      </p:sp>
      <p:sp>
        <p:nvSpPr>
          <p:cNvPr id="5" name="Slide Number Placeholder 4"/>
          <p:cNvSpPr>
            <a:spLocks noGrp="1"/>
          </p:cNvSpPr>
          <p:nvPr>
            <p:ph type="sldNum" sz="quarter" idx="12"/>
          </p:nvPr>
        </p:nvSpPr>
        <p:spPr/>
        <p:txBody>
          <a:bodyPr/>
          <a:lstStyle/>
          <a:p>
            <a:fld id="{C9F2E319-0919-499D-AD1F-7963255D1003}" type="slidenum">
              <a:rPr lang="id-ID" smtClean="0"/>
              <a:pPr/>
              <a:t>31</a:t>
            </a:fld>
            <a:endParaRPr lang="id-ID" dirty="0"/>
          </a:p>
        </p:txBody>
      </p:sp>
    </p:spTree>
    <p:extLst>
      <p:ext uri="{BB962C8B-B14F-4D97-AF65-F5344CB8AC3E}">
        <p14:creationId xmlns:p14="http://schemas.microsoft.com/office/powerpoint/2010/main" val="1996395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09FE91-81C2-4CFB-8F68-6552E624692D}"/>
              </a:ext>
            </a:extLst>
          </p:cNvPr>
          <p:cNvSpPr>
            <a:spLocks noGrp="1"/>
          </p:cNvSpPr>
          <p:nvPr>
            <p:ph idx="1"/>
          </p:nvPr>
        </p:nvSpPr>
        <p:spPr/>
        <p:txBody>
          <a:bodyPr/>
          <a:lstStyle/>
          <a:p>
            <a:r>
              <a:rPr lang="en-US" dirty="0"/>
              <a:t>Remediation in seconds</a:t>
            </a:r>
          </a:p>
          <a:p>
            <a:r>
              <a:rPr lang="en-US" dirty="0"/>
              <a:t>100’s to 1000’s PDFs per second</a:t>
            </a:r>
          </a:p>
          <a:p>
            <a:r>
              <a:rPr lang="en-US" dirty="0"/>
              <a:t>On-the-fly remediation for </a:t>
            </a:r>
            <a:r>
              <a:rPr lang="en-US" dirty="0" err="1"/>
              <a:t>ePresentment</a:t>
            </a:r>
            <a:endParaRPr lang="en-US" dirty="0"/>
          </a:p>
        </p:txBody>
      </p:sp>
      <p:sp>
        <p:nvSpPr>
          <p:cNvPr id="3" name="Title 2">
            <a:extLst>
              <a:ext uri="{FF2B5EF4-FFF2-40B4-BE49-F238E27FC236}">
                <a16:creationId xmlns:a16="http://schemas.microsoft.com/office/drawing/2014/main" id="{7D2865CA-289A-49F3-8803-731CD82FA3C3}"/>
              </a:ext>
            </a:extLst>
          </p:cNvPr>
          <p:cNvSpPr>
            <a:spLocks noGrp="1"/>
          </p:cNvSpPr>
          <p:nvPr>
            <p:ph type="title"/>
          </p:nvPr>
        </p:nvSpPr>
        <p:spPr/>
        <p:txBody>
          <a:bodyPr/>
          <a:lstStyle/>
          <a:p>
            <a:r>
              <a:rPr lang="en-US" dirty="0"/>
              <a:t>Results</a:t>
            </a:r>
          </a:p>
        </p:txBody>
      </p:sp>
      <p:sp>
        <p:nvSpPr>
          <p:cNvPr id="4" name="Footer Placeholder 3">
            <a:extLst>
              <a:ext uri="{FF2B5EF4-FFF2-40B4-BE49-F238E27FC236}">
                <a16:creationId xmlns:a16="http://schemas.microsoft.com/office/drawing/2014/main" id="{D56E82F4-B9AD-46E2-9D22-715F42A83C4B}"/>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6E3C2A22-7E94-441A-80F6-A4D604CC0833}"/>
              </a:ext>
            </a:extLst>
          </p:cNvPr>
          <p:cNvSpPr>
            <a:spLocks noGrp="1"/>
          </p:cNvSpPr>
          <p:nvPr>
            <p:ph type="sldNum" sz="quarter" idx="12"/>
          </p:nvPr>
        </p:nvSpPr>
        <p:spPr/>
        <p:txBody>
          <a:bodyPr/>
          <a:lstStyle/>
          <a:p>
            <a:fld id="{C9F2E319-0919-499D-AD1F-7963255D1003}" type="slidenum">
              <a:rPr lang="id-ID" smtClean="0"/>
              <a:pPr/>
              <a:t>32</a:t>
            </a:fld>
            <a:endParaRPr lang="id-ID" dirty="0"/>
          </a:p>
        </p:txBody>
      </p:sp>
    </p:spTree>
    <p:extLst>
      <p:ext uri="{BB962C8B-B14F-4D97-AF65-F5344CB8AC3E}">
        <p14:creationId xmlns:p14="http://schemas.microsoft.com/office/powerpoint/2010/main" val="1770500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286000" y="457202"/>
            <a:ext cx="12344400" cy="1081088"/>
          </a:xfrm>
        </p:spPr>
        <p:txBody>
          <a:bodyPr/>
          <a:lstStyle/>
          <a:p>
            <a:r>
              <a:rPr lang="en-US" dirty="0" err="1">
                <a:solidFill>
                  <a:schemeClr val="bg1"/>
                </a:solidFill>
              </a:rPr>
              <a:t>MasterOne</a:t>
            </a:r>
            <a:r>
              <a:rPr lang="en-US" dirty="0">
                <a:solidFill>
                  <a:schemeClr val="bg1"/>
                </a:solidFill>
              </a:rPr>
              <a:t> Architecture Diagram</a:t>
            </a:r>
          </a:p>
        </p:txBody>
      </p:sp>
      <p:grpSp>
        <p:nvGrpSpPr>
          <p:cNvPr id="6" name="Group 5" descr="The ability when using Accessibility Express or Auto Tagger to go to formats like braille, html5, audio, large print, eText and Voiceye with one set up" title="MasterONE graphic"/>
          <p:cNvGrpSpPr/>
          <p:nvPr/>
        </p:nvGrpSpPr>
        <p:grpSpPr>
          <a:xfrm>
            <a:off x="2104356" y="-333405"/>
            <a:ext cx="13897644" cy="10953809"/>
            <a:chOff x="2104356" y="-333405"/>
            <a:chExt cx="13897644" cy="10953809"/>
          </a:xfrm>
        </p:grpSpPr>
        <p:pic>
          <p:nvPicPr>
            <p:cNvPr id="3" name="Picture 2" descr="Set up once to alternate formats - braille, accessible PDf, Accessible HTML, large print, etext, audio, Voiceye" title="MasterONE Architecture"/>
            <p:cNvPicPr>
              <a:picLocks noChangeAspect="1"/>
            </p:cNvPicPr>
            <p:nvPr/>
          </p:nvPicPr>
          <p:blipFill rotWithShape="1">
            <a:blip r:embed="rId4">
              <a:extLst>
                <a:ext uri="{28A0092B-C50C-407E-A947-70E740481C1C}">
                  <a14:useLocalDpi xmlns:a14="http://schemas.microsoft.com/office/drawing/2010/main" val="0"/>
                </a:ext>
              </a:extLst>
            </a:blip>
            <a:srcRect b="17620"/>
            <a:stretch/>
          </p:blipFill>
          <p:spPr>
            <a:xfrm>
              <a:off x="2286000" y="2336847"/>
              <a:ext cx="13554744" cy="7933824"/>
            </a:xfrm>
            <a:prstGeom prst="rect">
              <a:avLst/>
            </a:prstGeom>
          </p:spPr>
        </p:pic>
        <p:graphicFrame>
          <p:nvGraphicFramePr>
            <p:cNvPr id="5" name="Object 4" descr="The ability when using Accessibility Express or Auto Tagger to go to formats like braille, html5, audio, large print, eText and Voiceye with one set up" title="MasterONE Architecture"/>
            <p:cNvGraphicFramePr>
              <a:graphicFrameLocks noChangeAspect="1"/>
            </p:cNvGraphicFramePr>
            <p:nvPr>
              <p:extLst>
                <p:ext uri="{D42A27DB-BD31-4B8C-83A1-F6EECF244321}">
                  <p14:modId xmlns:p14="http://schemas.microsoft.com/office/powerpoint/2010/main" val="2261952700"/>
                </p:ext>
              </p:extLst>
            </p:nvPr>
          </p:nvGraphicFramePr>
          <p:xfrm>
            <a:off x="2104356" y="-333405"/>
            <a:ext cx="13897644" cy="10953809"/>
          </p:xfrm>
          <a:graphic>
            <a:graphicData uri="http://schemas.openxmlformats.org/presentationml/2006/ole">
              <mc:AlternateContent xmlns:mc="http://schemas.openxmlformats.org/markup-compatibility/2006">
                <mc:Choice xmlns:v="urn:schemas-microsoft-com:vml" Requires="v">
                  <p:oleObj spid="_x0000_s1153" name="Acrobat Document" r:id="rId5" imgW="8858139" imgH="6981484" progId="AcroExch.Document.DC">
                    <p:embed/>
                  </p:oleObj>
                </mc:Choice>
                <mc:Fallback>
                  <p:oleObj name="Acrobat Document" r:id="rId5" imgW="8858139" imgH="6981484" progId="AcroExch.Document.DC">
                    <p:embed/>
                    <p:pic>
                      <p:nvPicPr>
                        <p:cNvPr id="0" name=""/>
                        <p:cNvPicPr/>
                        <p:nvPr/>
                      </p:nvPicPr>
                      <p:blipFill>
                        <a:blip r:embed="rId6"/>
                        <a:stretch>
                          <a:fillRect/>
                        </a:stretch>
                      </p:blipFill>
                      <p:spPr>
                        <a:xfrm>
                          <a:off x="2104356" y="-333405"/>
                          <a:ext cx="13897644" cy="10953809"/>
                        </a:xfrm>
                        <a:prstGeom prst="rect">
                          <a:avLst/>
                        </a:prstGeom>
                      </p:spPr>
                    </p:pic>
                  </p:oleObj>
                </mc:Fallback>
              </mc:AlternateContent>
            </a:graphicData>
          </a:graphic>
        </p:graphicFrame>
      </p:grpSp>
      <p:sp>
        <p:nvSpPr>
          <p:cNvPr id="2" name="Slide Number Placeholder 1"/>
          <p:cNvSpPr>
            <a:spLocks noGrp="1"/>
          </p:cNvSpPr>
          <p:nvPr>
            <p:ph type="sldNum" sz="quarter" idx="12"/>
          </p:nvPr>
        </p:nvSpPr>
        <p:spPr/>
        <p:txBody>
          <a:bodyPr/>
          <a:lstStyle/>
          <a:p>
            <a:fld id="{C9E3AFC7-270A-4247-83D7-4F2F6CE52981}" type="slidenum">
              <a:rPr lang="en-US" smtClean="0"/>
              <a:pPr/>
              <a:t>33</a:t>
            </a:fld>
            <a:endParaRPr lang="en-US"/>
          </a:p>
        </p:txBody>
      </p:sp>
    </p:spTree>
    <p:extLst>
      <p:ext uri="{BB962C8B-B14F-4D97-AF65-F5344CB8AC3E}">
        <p14:creationId xmlns:p14="http://schemas.microsoft.com/office/powerpoint/2010/main" val="1928518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61B2EC-B804-4688-AD61-C9C4791AE01D}"/>
              </a:ext>
            </a:extLst>
          </p:cNvPr>
          <p:cNvSpPr>
            <a:spLocks noGrp="1"/>
          </p:cNvSpPr>
          <p:nvPr>
            <p:ph idx="1"/>
          </p:nvPr>
        </p:nvSpPr>
        <p:spPr/>
        <p:txBody>
          <a:bodyPr>
            <a:normAutofit lnSpcReduction="10000"/>
          </a:bodyPr>
          <a:lstStyle/>
          <a:p>
            <a:r>
              <a:rPr lang="en-US" dirty="0"/>
              <a:t>Make sure you test your documents/web to be accessible</a:t>
            </a:r>
          </a:p>
          <a:p>
            <a:pPr lvl="1"/>
            <a:r>
              <a:rPr lang="en-US" dirty="0"/>
              <a:t>Conduent is under a huge lawsuit for making The State of California Parks reservation system.  Whistle blowers determined that the website was not accessible despite claims for full accessibility.</a:t>
            </a:r>
          </a:p>
          <a:p>
            <a:r>
              <a:rPr lang="en-US" dirty="0"/>
              <a:t>Don’t leave accessibility testing to the end</a:t>
            </a:r>
          </a:p>
          <a:p>
            <a:r>
              <a:rPr lang="en-US" dirty="0"/>
              <a:t>Assistive technology</a:t>
            </a:r>
          </a:p>
          <a:p>
            <a:r>
              <a:rPr lang="en-US" dirty="0"/>
              <a:t>Electronic testing – PAC 3.0, Adobe Acrobat PRO</a:t>
            </a:r>
          </a:p>
          <a:p>
            <a:r>
              <a:rPr lang="en-US" dirty="0"/>
              <a:t>Physical user testing – using Assistive Technologies</a:t>
            </a:r>
          </a:p>
          <a:p>
            <a:endParaRPr lang="en-US" dirty="0"/>
          </a:p>
          <a:p>
            <a:r>
              <a:rPr lang="en-US" dirty="0"/>
              <a:t>USEABILITY VS ACCESSIBILITY</a:t>
            </a:r>
          </a:p>
        </p:txBody>
      </p:sp>
      <p:sp>
        <p:nvSpPr>
          <p:cNvPr id="3" name="Title 2">
            <a:extLst>
              <a:ext uri="{FF2B5EF4-FFF2-40B4-BE49-F238E27FC236}">
                <a16:creationId xmlns:a16="http://schemas.microsoft.com/office/drawing/2014/main" id="{1729815A-A66B-435D-B7A6-7D68601700C3}"/>
              </a:ext>
            </a:extLst>
          </p:cNvPr>
          <p:cNvSpPr>
            <a:spLocks noGrp="1"/>
          </p:cNvSpPr>
          <p:nvPr>
            <p:ph type="title"/>
          </p:nvPr>
        </p:nvSpPr>
        <p:spPr/>
        <p:txBody>
          <a:bodyPr/>
          <a:lstStyle/>
          <a:p>
            <a:r>
              <a:rPr lang="en-US" dirty="0"/>
              <a:t>Testing – Quality Assurance / Control</a:t>
            </a:r>
          </a:p>
        </p:txBody>
      </p:sp>
      <p:sp>
        <p:nvSpPr>
          <p:cNvPr id="4" name="Footer Placeholder 3">
            <a:extLst>
              <a:ext uri="{FF2B5EF4-FFF2-40B4-BE49-F238E27FC236}">
                <a16:creationId xmlns:a16="http://schemas.microsoft.com/office/drawing/2014/main" id="{A5E20970-64D4-4634-80E3-2B86438DCC2D}"/>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44840F4F-E8BE-4780-B4F0-D299C3DB4C82}"/>
              </a:ext>
            </a:extLst>
          </p:cNvPr>
          <p:cNvSpPr>
            <a:spLocks noGrp="1"/>
          </p:cNvSpPr>
          <p:nvPr>
            <p:ph type="sldNum" sz="quarter" idx="12"/>
          </p:nvPr>
        </p:nvSpPr>
        <p:spPr/>
        <p:txBody>
          <a:bodyPr/>
          <a:lstStyle/>
          <a:p>
            <a:fld id="{C9F2E319-0919-499D-AD1F-7963255D1003}" type="slidenum">
              <a:rPr lang="id-ID" smtClean="0"/>
              <a:pPr/>
              <a:t>34</a:t>
            </a:fld>
            <a:endParaRPr lang="id-ID" dirty="0"/>
          </a:p>
        </p:txBody>
      </p:sp>
    </p:spTree>
    <p:extLst>
      <p:ext uri="{BB962C8B-B14F-4D97-AF65-F5344CB8AC3E}">
        <p14:creationId xmlns:p14="http://schemas.microsoft.com/office/powerpoint/2010/main" val="1110405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D8F2EC-2942-4010-8423-EE4AB40318F5}"/>
              </a:ext>
            </a:extLst>
          </p:cNvPr>
          <p:cNvPicPr>
            <a:picLocks noChangeAspect="1"/>
          </p:cNvPicPr>
          <p:nvPr/>
        </p:nvPicPr>
        <p:blipFill>
          <a:blip r:embed="rId3"/>
          <a:stretch>
            <a:fillRect/>
          </a:stretch>
        </p:blipFill>
        <p:spPr>
          <a:xfrm>
            <a:off x="10501075" y="4282408"/>
            <a:ext cx="1913034" cy="1913034"/>
          </a:xfrm>
          <a:prstGeom prst="rect">
            <a:avLst/>
          </a:prstGeom>
        </p:spPr>
      </p:pic>
      <p:grpSp>
        <p:nvGrpSpPr>
          <p:cNvPr id="42" name="Group 41" descr="Automatically tag static documents.">
            <a:extLst>
              <a:ext uri="{FF2B5EF4-FFF2-40B4-BE49-F238E27FC236}">
                <a16:creationId xmlns:a16="http://schemas.microsoft.com/office/drawing/2014/main" id="{1A4759B1-685D-4C24-86EC-194BCFE5C28F}"/>
              </a:ext>
            </a:extLst>
          </p:cNvPr>
          <p:cNvGrpSpPr/>
          <p:nvPr/>
        </p:nvGrpSpPr>
        <p:grpSpPr>
          <a:xfrm>
            <a:off x="5073806" y="393117"/>
            <a:ext cx="12932916" cy="9594845"/>
            <a:chOff x="4978268" y="487369"/>
            <a:chExt cx="12932916" cy="9594845"/>
          </a:xfrm>
        </p:grpSpPr>
        <p:grpSp>
          <p:nvGrpSpPr>
            <p:cNvPr id="37" name="Group 36">
              <a:extLst>
                <a:ext uri="{FF2B5EF4-FFF2-40B4-BE49-F238E27FC236}">
                  <a16:creationId xmlns:a16="http://schemas.microsoft.com/office/drawing/2014/main" id="{0A80B352-97D6-474F-8F86-1E50D7E94765}"/>
                </a:ext>
              </a:extLst>
            </p:cNvPr>
            <p:cNvGrpSpPr/>
            <p:nvPr/>
          </p:nvGrpSpPr>
          <p:grpSpPr>
            <a:xfrm>
              <a:off x="4978268" y="487369"/>
              <a:ext cx="12932916" cy="9594845"/>
              <a:chOff x="4978268" y="487369"/>
              <a:chExt cx="12932916" cy="9594845"/>
            </a:xfrm>
          </p:grpSpPr>
          <mc:AlternateContent xmlns:mc="http://schemas.openxmlformats.org/markup-compatibility/2006" xmlns:cx1="http://schemas.microsoft.com/office/drawing/2015/9/8/chartex">
            <mc:Choice Requires="cx1">
              <p:graphicFrame>
                <p:nvGraphicFramePr>
                  <p:cNvPr id="10" name="Chart 9">
                    <a:extLst>
                      <a:ext uri="{FF2B5EF4-FFF2-40B4-BE49-F238E27FC236}">
                        <a16:creationId xmlns:a16="http://schemas.microsoft.com/office/drawing/2014/main" id="{D8732109-E141-4E55-8CFD-4E73C74DF170}"/>
                      </a:ext>
                    </a:extLst>
                  </p:cNvPr>
                  <p:cNvGraphicFramePr/>
                  <p:nvPr/>
                </p:nvGraphicFramePr>
                <p:xfrm>
                  <a:off x="5248907" y="487369"/>
                  <a:ext cx="12226292" cy="9594845"/>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0" name="Chart 9">
                    <a:extLst>
                      <a:ext uri="{FF2B5EF4-FFF2-40B4-BE49-F238E27FC236}">
                        <a16:creationId xmlns:a16="http://schemas.microsoft.com/office/drawing/2014/main" id="{D8732109-E141-4E55-8CFD-4E73C74DF170}"/>
                      </a:ext>
                    </a:extLst>
                  </p:cNvPr>
                  <p:cNvPicPr>
                    <a:picLocks noGrp="1" noRot="1" noChangeAspect="1" noMove="1" noResize="1" noEditPoints="1" noAdjustHandles="1" noChangeArrowheads="1" noChangeShapeType="1"/>
                  </p:cNvPicPr>
                  <p:nvPr/>
                </p:nvPicPr>
                <p:blipFill>
                  <a:blip r:embed="rId5"/>
                  <a:stretch>
                    <a:fillRect/>
                  </a:stretch>
                </p:blipFill>
                <p:spPr>
                  <a:xfrm>
                    <a:off x="5344445" y="393117"/>
                    <a:ext cx="12226292" cy="9594845"/>
                  </a:xfrm>
                  <a:prstGeom prst="rect">
                    <a:avLst/>
                  </a:prstGeom>
                </p:spPr>
              </p:pic>
            </mc:Fallback>
          </mc:AlternateContent>
          <p:pic>
            <p:nvPicPr>
              <p:cNvPr id="27" name="Picture 26" descr="A close up of a logo&#10;&#10;Description automatically generated">
                <a:extLst>
                  <a:ext uri="{FF2B5EF4-FFF2-40B4-BE49-F238E27FC236}">
                    <a16:creationId xmlns:a16="http://schemas.microsoft.com/office/drawing/2014/main" id="{D4F3035A-79CB-43A6-83AA-42357A0E44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9179" y="734332"/>
                <a:ext cx="3043072" cy="491624"/>
              </a:xfrm>
              <a:prstGeom prst="rect">
                <a:avLst/>
              </a:prstGeom>
              <a:ln>
                <a:solidFill>
                  <a:srgbClr val="042066"/>
                </a:solidFill>
              </a:ln>
            </p:spPr>
          </p:pic>
          <p:pic>
            <p:nvPicPr>
              <p:cNvPr id="28" name="Picture 27" descr="A close up of a logo&#10;&#10;Description automatically generated">
                <a:extLst>
                  <a:ext uri="{FF2B5EF4-FFF2-40B4-BE49-F238E27FC236}">
                    <a16:creationId xmlns:a16="http://schemas.microsoft.com/office/drawing/2014/main" id="{0C75793C-C077-4B7E-BF59-86175E38F5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4441" y="2320711"/>
                <a:ext cx="2550611" cy="402728"/>
              </a:xfrm>
              <a:prstGeom prst="rect">
                <a:avLst/>
              </a:prstGeom>
              <a:ln>
                <a:solidFill>
                  <a:srgbClr val="042066"/>
                </a:solidFill>
              </a:ln>
            </p:spPr>
          </p:pic>
          <p:pic>
            <p:nvPicPr>
              <p:cNvPr id="29" name="Picture 28" descr="A close up of a logo&#10;&#10;Description automatically generated">
                <a:extLst>
                  <a:ext uri="{FF2B5EF4-FFF2-40B4-BE49-F238E27FC236}">
                    <a16:creationId xmlns:a16="http://schemas.microsoft.com/office/drawing/2014/main" id="{65894647-F11A-403C-AE7F-AAAFF51F2D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8268" y="4550163"/>
                <a:ext cx="2508632" cy="357927"/>
              </a:xfrm>
              <a:prstGeom prst="rect">
                <a:avLst/>
              </a:prstGeom>
              <a:ln>
                <a:solidFill>
                  <a:srgbClr val="042066"/>
                </a:solidFill>
              </a:ln>
            </p:spPr>
          </p:pic>
          <p:pic>
            <p:nvPicPr>
              <p:cNvPr id="30" name="Picture 29" descr="A close up of a logo&#10;&#10;Description automatically generated">
                <a:extLst>
                  <a:ext uri="{FF2B5EF4-FFF2-40B4-BE49-F238E27FC236}">
                    <a16:creationId xmlns:a16="http://schemas.microsoft.com/office/drawing/2014/main" id="{77D07F02-92E9-4127-AC0A-A596FA5A6C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28560" y="805222"/>
                <a:ext cx="2678418" cy="394219"/>
              </a:xfrm>
              <a:prstGeom prst="rect">
                <a:avLst/>
              </a:prstGeom>
              <a:ln>
                <a:solidFill>
                  <a:srgbClr val="042066"/>
                </a:solidFill>
              </a:ln>
            </p:spPr>
          </p:pic>
          <p:pic>
            <p:nvPicPr>
              <p:cNvPr id="31" name="Picture 30" descr="A close up of a logo&#10;&#10;Description automatically generated">
                <a:extLst>
                  <a:ext uri="{FF2B5EF4-FFF2-40B4-BE49-F238E27FC236}">
                    <a16:creationId xmlns:a16="http://schemas.microsoft.com/office/drawing/2014/main" id="{EB49D193-CA7E-4392-A32D-C6CC557A50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30836" y="9349095"/>
                <a:ext cx="2662434" cy="417247"/>
              </a:xfrm>
              <a:prstGeom prst="rect">
                <a:avLst/>
              </a:prstGeom>
              <a:ln>
                <a:solidFill>
                  <a:srgbClr val="042066"/>
                </a:solidFill>
              </a:ln>
            </p:spPr>
          </p:pic>
          <p:pic>
            <p:nvPicPr>
              <p:cNvPr id="32" name="Picture 31" descr="A close up of a logo&#10;&#10;Description automatically generated">
                <a:extLst>
                  <a:ext uri="{FF2B5EF4-FFF2-40B4-BE49-F238E27FC236}">
                    <a16:creationId xmlns:a16="http://schemas.microsoft.com/office/drawing/2014/main" id="{81A1FECA-06E7-475A-874C-AB2115FA9A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37052" y="6833268"/>
                <a:ext cx="2678418" cy="388039"/>
              </a:xfrm>
              <a:prstGeom prst="rect">
                <a:avLst/>
              </a:prstGeom>
              <a:ln>
                <a:solidFill>
                  <a:srgbClr val="042066"/>
                </a:solidFill>
              </a:ln>
            </p:spPr>
          </p:pic>
          <p:pic>
            <p:nvPicPr>
              <p:cNvPr id="33" name="Picture 32">
                <a:extLst>
                  <a:ext uri="{FF2B5EF4-FFF2-40B4-BE49-F238E27FC236}">
                    <a16:creationId xmlns:a16="http://schemas.microsoft.com/office/drawing/2014/main" id="{EB3F69DC-58FC-4D88-8987-C0FA1ACA381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224094" y="2325820"/>
                <a:ext cx="2238022" cy="414449"/>
              </a:xfrm>
              <a:prstGeom prst="rect">
                <a:avLst/>
              </a:prstGeom>
              <a:ln>
                <a:solidFill>
                  <a:srgbClr val="042066"/>
                </a:solidFill>
              </a:ln>
            </p:spPr>
          </p:pic>
          <p:pic>
            <p:nvPicPr>
              <p:cNvPr id="34" name="Picture 33" descr="A close up of a logo&#10;&#10;Description automatically generated">
                <a:extLst>
                  <a:ext uri="{FF2B5EF4-FFF2-40B4-BE49-F238E27FC236}">
                    <a16:creationId xmlns:a16="http://schemas.microsoft.com/office/drawing/2014/main" id="{DEBD520E-6694-499F-B5C3-90559C94D65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15894" y="4431150"/>
                <a:ext cx="2795290" cy="366704"/>
              </a:xfrm>
              <a:prstGeom prst="rect">
                <a:avLst/>
              </a:prstGeom>
              <a:ln>
                <a:solidFill>
                  <a:srgbClr val="042066"/>
                </a:solidFill>
              </a:ln>
            </p:spPr>
          </p:pic>
          <p:pic>
            <p:nvPicPr>
              <p:cNvPr id="35" name="Picture 34" descr="A close up of a logo&#10;&#10;Description automatically generated">
                <a:extLst>
                  <a:ext uri="{FF2B5EF4-FFF2-40B4-BE49-F238E27FC236}">
                    <a16:creationId xmlns:a16="http://schemas.microsoft.com/office/drawing/2014/main" id="{39878FBD-1537-4E8A-B8B9-11E65025F10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541998" y="8543543"/>
                <a:ext cx="2508632" cy="396183"/>
              </a:xfrm>
              <a:prstGeom prst="rect">
                <a:avLst/>
              </a:prstGeom>
              <a:ln>
                <a:solidFill>
                  <a:srgbClr val="042066"/>
                </a:solidFill>
              </a:ln>
            </p:spPr>
          </p:pic>
          <p:pic>
            <p:nvPicPr>
              <p:cNvPr id="36" name="Picture 35" descr="A close up of a logo&#10;&#10;Description automatically generated">
                <a:extLst>
                  <a:ext uri="{FF2B5EF4-FFF2-40B4-BE49-F238E27FC236}">
                    <a16:creationId xmlns:a16="http://schemas.microsoft.com/office/drawing/2014/main" id="{08955E0C-C5A9-4DE2-AD88-DDE21D51C86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76261" y="8642708"/>
                <a:ext cx="2779644" cy="410719"/>
              </a:xfrm>
              <a:prstGeom prst="rect">
                <a:avLst/>
              </a:prstGeom>
              <a:ln>
                <a:solidFill>
                  <a:srgbClr val="042066"/>
                </a:solidFill>
              </a:ln>
            </p:spPr>
          </p:pic>
        </p:grpSp>
        <p:pic>
          <p:nvPicPr>
            <p:cNvPr id="41" name="Picture 40" descr="A close up of a logo&#10;&#10;Description automatically generated">
              <a:extLst>
                <a:ext uri="{FF2B5EF4-FFF2-40B4-BE49-F238E27FC236}">
                  <a16:creationId xmlns:a16="http://schemas.microsoft.com/office/drawing/2014/main" id="{A6819FF6-0996-4ACB-8E0E-2872DE240C3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931390" y="6711421"/>
              <a:ext cx="2952258" cy="498648"/>
            </a:xfrm>
            <a:prstGeom prst="rect">
              <a:avLst/>
            </a:prstGeom>
            <a:ln>
              <a:solidFill>
                <a:srgbClr val="042066"/>
              </a:solidFill>
            </a:ln>
          </p:spPr>
        </p:pic>
      </p:grpSp>
      <p:grpSp>
        <p:nvGrpSpPr>
          <p:cNvPr id="39" name="Group 38">
            <a:extLst>
              <a:ext uri="{FF2B5EF4-FFF2-40B4-BE49-F238E27FC236}">
                <a16:creationId xmlns:a16="http://schemas.microsoft.com/office/drawing/2014/main" id="{065A9D8E-D6CB-4B8C-8DF7-EB1037E02E2D}"/>
              </a:ext>
            </a:extLst>
          </p:cNvPr>
          <p:cNvGrpSpPr/>
          <p:nvPr/>
        </p:nvGrpSpPr>
        <p:grpSpPr>
          <a:xfrm>
            <a:off x="7013618" y="1864442"/>
            <a:ext cx="8887947" cy="6748966"/>
            <a:chOff x="6918080" y="1958694"/>
            <a:chExt cx="8887947" cy="6748966"/>
          </a:xfrm>
        </p:grpSpPr>
        <p:grpSp>
          <p:nvGrpSpPr>
            <p:cNvPr id="26" name="Group 25">
              <a:extLst>
                <a:ext uri="{FF2B5EF4-FFF2-40B4-BE49-F238E27FC236}">
                  <a16:creationId xmlns:a16="http://schemas.microsoft.com/office/drawing/2014/main" id="{45C8BE06-7DBD-4836-B6BC-E33AC861D0B7}"/>
                </a:ext>
              </a:extLst>
            </p:cNvPr>
            <p:cNvGrpSpPr/>
            <p:nvPr/>
          </p:nvGrpSpPr>
          <p:grpSpPr>
            <a:xfrm>
              <a:off x="6918080" y="1958694"/>
              <a:ext cx="8887947" cy="6748966"/>
              <a:chOff x="6918080" y="1958694"/>
              <a:chExt cx="8887947" cy="6748966"/>
            </a:xfrm>
          </p:grpSpPr>
          <mc:AlternateContent xmlns:mc="http://schemas.openxmlformats.org/markup-compatibility/2006" xmlns:cx1="http://schemas.microsoft.com/office/drawing/2015/9/8/chartex">
            <mc:Choice Requires="cx1">
              <p:graphicFrame>
                <p:nvGraphicFramePr>
                  <p:cNvPr id="9" name="Chart 8">
                    <a:extLst>
                      <a:ext uri="{FF2B5EF4-FFF2-40B4-BE49-F238E27FC236}">
                        <a16:creationId xmlns:a16="http://schemas.microsoft.com/office/drawing/2014/main" id="{E338A8C0-4AB0-4E41-BF60-93009B934DB2}"/>
                      </a:ext>
                    </a:extLst>
                  </p:cNvPr>
                  <p:cNvGraphicFramePr/>
                  <p:nvPr/>
                </p:nvGraphicFramePr>
                <p:xfrm>
                  <a:off x="6918080" y="1958694"/>
                  <a:ext cx="8887947" cy="6748966"/>
                </p:xfrm>
                <a:graphic>
                  <a:graphicData uri="http://schemas.microsoft.com/office/drawing/2014/chartex">
                    <cx:chart xmlns:cx="http://schemas.microsoft.com/office/drawing/2014/chartex" xmlns:r="http://schemas.openxmlformats.org/officeDocument/2006/relationships" r:id="rId17"/>
                  </a:graphicData>
                </a:graphic>
              </p:graphicFrame>
            </mc:Choice>
            <mc:Fallback xmlns="">
              <p:pic>
                <p:nvPicPr>
                  <p:cNvPr id="9" name="Chart 8">
                    <a:extLst>
                      <a:ext uri="{FF2B5EF4-FFF2-40B4-BE49-F238E27FC236}">
                        <a16:creationId xmlns:a16="http://schemas.microsoft.com/office/drawing/2014/main" id="{E338A8C0-4AB0-4E41-BF60-93009B934DB2}"/>
                      </a:ext>
                    </a:extLst>
                  </p:cNvPr>
                  <p:cNvPicPr>
                    <a:picLocks noGrp="1" noRot="1" noChangeAspect="1" noMove="1" noResize="1" noEditPoints="1" noAdjustHandles="1" noChangeArrowheads="1" noChangeShapeType="1"/>
                  </p:cNvPicPr>
                  <p:nvPr/>
                </p:nvPicPr>
                <p:blipFill>
                  <a:blip r:embed="rId18"/>
                  <a:stretch>
                    <a:fillRect/>
                  </a:stretch>
                </p:blipFill>
                <p:spPr>
                  <a:xfrm>
                    <a:off x="7013618" y="1864442"/>
                    <a:ext cx="8887947" cy="6748966"/>
                  </a:xfrm>
                  <a:prstGeom prst="rect">
                    <a:avLst/>
                  </a:prstGeom>
                </p:spPr>
              </p:pic>
            </mc:Fallback>
          </mc:AlternateContent>
          <p:sp>
            <p:nvSpPr>
              <p:cNvPr id="25" name="TextBox 24">
                <a:extLst>
                  <a:ext uri="{FF2B5EF4-FFF2-40B4-BE49-F238E27FC236}">
                    <a16:creationId xmlns:a16="http://schemas.microsoft.com/office/drawing/2014/main" id="{9508971B-F9D1-4CC0-A6A0-86A802A51C5D}"/>
                  </a:ext>
                </a:extLst>
              </p:cNvPr>
              <p:cNvSpPr txBox="1"/>
              <p:nvPr/>
            </p:nvSpPr>
            <p:spPr>
              <a:xfrm rot="5400000">
                <a:off x="12447558" y="5040789"/>
                <a:ext cx="2898753" cy="584775"/>
              </a:xfrm>
              <a:prstGeom prst="rect">
                <a:avLst/>
              </a:prstGeom>
              <a:noFill/>
            </p:spPr>
            <p:txBody>
              <a:bodyPr wrap="square" rtlCol="0">
                <a:spAutoFit/>
              </a:bodyPr>
              <a:lstStyle/>
              <a:p>
                <a:r>
                  <a:rPr lang="en-US" sz="3200" dirty="0">
                    <a:solidFill>
                      <a:schemeClr val="bg1"/>
                    </a:solidFill>
                  </a:rPr>
                  <a:t>Published/Static</a:t>
                </a:r>
              </a:p>
            </p:txBody>
          </p:sp>
        </p:grpSp>
        <p:sp>
          <p:nvSpPr>
            <p:cNvPr id="24" name="TextBox 23">
              <a:extLst>
                <a:ext uri="{FF2B5EF4-FFF2-40B4-BE49-F238E27FC236}">
                  <a16:creationId xmlns:a16="http://schemas.microsoft.com/office/drawing/2014/main" id="{72C9886B-CCFF-4AC2-9F2A-EE19B8A5B679}"/>
                </a:ext>
              </a:extLst>
            </p:cNvPr>
            <p:cNvSpPr txBox="1"/>
            <p:nvPr/>
          </p:nvSpPr>
          <p:spPr>
            <a:xfrm rot="16200000">
              <a:off x="7582893" y="4992403"/>
              <a:ext cx="2419109" cy="584775"/>
            </a:xfrm>
            <a:prstGeom prst="rect">
              <a:avLst/>
            </a:prstGeom>
            <a:noFill/>
          </p:spPr>
          <p:txBody>
            <a:bodyPr wrap="square" rtlCol="0">
              <a:spAutoFit/>
            </a:bodyPr>
            <a:lstStyle/>
            <a:p>
              <a:r>
                <a:rPr lang="en-US" sz="3200" dirty="0">
                  <a:solidFill>
                    <a:schemeClr val="bg1"/>
                  </a:solidFill>
                </a:rPr>
                <a:t>Transactional</a:t>
              </a:r>
            </a:p>
          </p:txBody>
        </p:sp>
      </p:grpSp>
      <p:grpSp>
        <p:nvGrpSpPr>
          <p:cNvPr id="23" name="Group 22">
            <a:extLst>
              <a:ext uri="{FF2B5EF4-FFF2-40B4-BE49-F238E27FC236}">
                <a16:creationId xmlns:a16="http://schemas.microsoft.com/office/drawing/2014/main" id="{284A0604-F073-4371-88B5-D0A2544F72CF}"/>
              </a:ext>
            </a:extLst>
          </p:cNvPr>
          <p:cNvGrpSpPr/>
          <p:nvPr/>
        </p:nvGrpSpPr>
        <p:grpSpPr>
          <a:xfrm>
            <a:off x="8428642" y="3133900"/>
            <a:ext cx="6057900" cy="4210050"/>
            <a:chOff x="8333104" y="3228152"/>
            <a:chExt cx="6057900" cy="4210050"/>
          </a:xfrm>
        </p:grpSpPr>
        <mc:AlternateContent xmlns:mc="http://schemas.openxmlformats.org/markup-compatibility/2006" xmlns:cx1="http://schemas.microsoft.com/office/drawing/2015/9/8/chartex">
          <mc:Choice Requires="cx1">
            <p:graphicFrame>
              <p:nvGraphicFramePr>
                <p:cNvPr id="8" name="Chart 7">
                  <a:extLst>
                    <a:ext uri="{FF2B5EF4-FFF2-40B4-BE49-F238E27FC236}">
                      <a16:creationId xmlns:a16="http://schemas.microsoft.com/office/drawing/2014/main" id="{BAA48C68-C585-416D-8F96-F71AC982F820}"/>
                    </a:ext>
                  </a:extLst>
                </p:cNvPr>
                <p:cNvGraphicFramePr/>
                <p:nvPr/>
              </p:nvGraphicFramePr>
              <p:xfrm>
                <a:off x="8333104" y="3228152"/>
                <a:ext cx="6057900" cy="4210050"/>
              </p:xfrm>
              <a:graphic>
                <a:graphicData uri="http://schemas.microsoft.com/office/drawing/2014/chartex">
                  <cx:chart xmlns:cx="http://schemas.microsoft.com/office/drawing/2014/chartex" xmlns:r="http://schemas.openxmlformats.org/officeDocument/2006/relationships" r:id="rId19"/>
                </a:graphicData>
              </a:graphic>
            </p:graphicFrame>
          </mc:Choice>
          <mc:Fallback xmlns="">
            <p:pic>
              <p:nvPicPr>
                <p:cNvPr id="8" name="Chart 7">
                  <a:extLst>
                    <a:ext uri="{FF2B5EF4-FFF2-40B4-BE49-F238E27FC236}">
                      <a16:creationId xmlns:a16="http://schemas.microsoft.com/office/drawing/2014/main" id="{BAA48C68-C585-416D-8F96-F71AC982F820}"/>
                    </a:ext>
                  </a:extLst>
                </p:cNvPr>
                <p:cNvPicPr>
                  <a:picLocks noGrp="1" noRot="1" noChangeAspect="1" noMove="1" noResize="1" noEditPoints="1" noAdjustHandles="1" noChangeArrowheads="1" noChangeShapeType="1"/>
                </p:cNvPicPr>
                <p:nvPr/>
              </p:nvPicPr>
              <p:blipFill>
                <a:blip r:embed="rId20"/>
                <a:stretch>
                  <a:fillRect/>
                </a:stretch>
              </p:blipFill>
              <p:spPr>
                <a:xfrm>
                  <a:off x="8428642" y="3133900"/>
                  <a:ext cx="6057900" cy="4210050"/>
                </a:xfrm>
                <a:prstGeom prst="rect">
                  <a:avLst/>
                </a:prstGeom>
              </p:spPr>
            </p:pic>
          </mc:Fallback>
        </mc:AlternateContent>
        <p:pic>
          <p:nvPicPr>
            <p:cNvPr id="14" name="Picture 2" descr="Image result for accessible html5 image">
              <a:extLst>
                <a:ext uri="{FF2B5EF4-FFF2-40B4-BE49-F238E27FC236}">
                  <a16:creationId xmlns:a16="http://schemas.microsoft.com/office/drawing/2014/main" id="{84599427-09A0-4604-A586-DB7E5657B78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744473" y="3649729"/>
              <a:ext cx="768095" cy="78435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DD31D07-7F8B-4FDD-AA40-20F8F832AA5C}"/>
                </a:ext>
              </a:extLst>
            </p:cNvPr>
            <p:cNvPicPr>
              <a:picLocks noChangeAspect="1"/>
            </p:cNvPicPr>
            <p:nvPr/>
          </p:nvPicPr>
          <p:blipFill>
            <a:blip r:embed="rId22"/>
            <a:stretch>
              <a:fillRect/>
            </a:stretch>
          </p:blipFill>
          <p:spPr>
            <a:xfrm>
              <a:off x="12512568" y="4910183"/>
              <a:ext cx="667642" cy="752874"/>
            </a:xfrm>
            <a:prstGeom prst="rect">
              <a:avLst/>
            </a:prstGeom>
            <a:ln>
              <a:noFill/>
            </a:ln>
          </p:spPr>
        </p:pic>
        <p:pic>
          <p:nvPicPr>
            <p:cNvPr id="16" name="Picture 15">
              <a:extLst>
                <a:ext uri="{FF2B5EF4-FFF2-40B4-BE49-F238E27FC236}">
                  <a16:creationId xmlns:a16="http://schemas.microsoft.com/office/drawing/2014/main" id="{5160190C-9AF6-4D43-AD8F-192C164FBF49}"/>
                </a:ext>
              </a:extLst>
            </p:cNvPr>
            <p:cNvPicPr>
              <a:picLocks noChangeAspect="1"/>
            </p:cNvPicPr>
            <p:nvPr/>
          </p:nvPicPr>
          <p:blipFill>
            <a:blip r:embed="rId23"/>
            <a:stretch>
              <a:fillRect/>
            </a:stretch>
          </p:blipFill>
          <p:spPr>
            <a:xfrm>
              <a:off x="9512857" y="4869443"/>
              <a:ext cx="632548" cy="830696"/>
            </a:xfrm>
            <a:prstGeom prst="rect">
              <a:avLst/>
            </a:prstGeom>
            <a:ln>
              <a:noFill/>
            </a:ln>
          </p:spPr>
        </p:pic>
        <p:pic>
          <p:nvPicPr>
            <p:cNvPr id="17" name="Picture 16">
              <a:extLst>
                <a:ext uri="{FF2B5EF4-FFF2-40B4-BE49-F238E27FC236}">
                  <a16:creationId xmlns:a16="http://schemas.microsoft.com/office/drawing/2014/main" id="{236F0E1F-2F87-41C3-830F-03220445E0F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813091" y="6326216"/>
              <a:ext cx="707058" cy="644853"/>
            </a:xfrm>
            <a:prstGeom prst="rect">
              <a:avLst/>
            </a:prstGeom>
            <a:ln>
              <a:noFill/>
            </a:ln>
          </p:spPr>
        </p:pic>
        <p:pic>
          <p:nvPicPr>
            <p:cNvPr id="18" name="Picture 17" descr="A close up of a sign&#10;&#10;Description automatically generated">
              <a:extLst>
                <a:ext uri="{FF2B5EF4-FFF2-40B4-BE49-F238E27FC236}">
                  <a16:creationId xmlns:a16="http://schemas.microsoft.com/office/drawing/2014/main" id="{90E6810A-A90D-4B08-94A8-7910AA08933E}"/>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271509" y="6326217"/>
              <a:ext cx="644853" cy="644853"/>
            </a:xfrm>
            <a:prstGeom prst="rect">
              <a:avLst/>
            </a:prstGeom>
            <a:ln>
              <a:noFill/>
            </a:ln>
          </p:spPr>
        </p:pic>
        <p:pic>
          <p:nvPicPr>
            <p:cNvPr id="22" name="Picture 21" descr="A close up of a logo&#10;&#10;Description automatically generated">
              <a:extLst>
                <a:ext uri="{FF2B5EF4-FFF2-40B4-BE49-F238E27FC236}">
                  <a16:creationId xmlns:a16="http://schemas.microsoft.com/office/drawing/2014/main" id="{5E45BEC8-B5E1-497C-B809-D578AE243C5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271509" y="3674268"/>
              <a:ext cx="600117" cy="735278"/>
            </a:xfrm>
            <a:prstGeom prst="rect">
              <a:avLst/>
            </a:prstGeom>
            <a:ln>
              <a:noFill/>
            </a:ln>
          </p:spPr>
        </p:pic>
      </p:grpSp>
      <p:sp>
        <p:nvSpPr>
          <p:cNvPr id="43" name="TextBox 42">
            <a:extLst>
              <a:ext uri="{FF2B5EF4-FFF2-40B4-BE49-F238E27FC236}">
                <a16:creationId xmlns:a16="http://schemas.microsoft.com/office/drawing/2014/main" id="{0FACF2E9-D258-42BA-9354-572B0E7E9471}"/>
              </a:ext>
            </a:extLst>
          </p:cNvPr>
          <p:cNvSpPr txBox="1"/>
          <p:nvPr/>
        </p:nvSpPr>
        <p:spPr>
          <a:xfrm>
            <a:off x="143801" y="2717363"/>
            <a:ext cx="5274582" cy="4832092"/>
          </a:xfrm>
          <a:prstGeom prst="rect">
            <a:avLst/>
          </a:prstGeom>
          <a:noFill/>
        </p:spPr>
        <p:txBody>
          <a:bodyPr wrap="square" rtlCol="0">
            <a:spAutoFit/>
          </a:bodyPr>
          <a:lstStyle/>
          <a:p>
            <a:pPr algn="ctr"/>
            <a:r>
              <a:rPr lang="en-US" sz="3200" b="1" dirty="0">
                <a:solidFill>
                  <a:srgbClr val="586187"/>
                </a:solidFill>
              </a:rPr>
              <a:t>Achieve Accessibility Goals</a:t>
            </a:r>
          </a:p>
          <a:p>
            <a:pPr marL="457200" indent="-457200">
              <a:buFont typeface="Arial" panose="020B0604020202020204" pitchFamily="34" charset="0"/>
              <a:buChar char="•"/>
            </a:pPr>
            <a:r>
              <a:rPr lang="en-US" sz="2800" dirty="0">
                <a:solidFill>
                  <a:srgbClr val="586187"/>
                </a:solidFill>
              </a:rPr>
              <a:t>Comply with global regulations</a:t>
            </a:r>
          </a:p>
          <a:p>
            <a:pPr marL="1142852" lvl="1" indent="-457200">
              <a:buFont typeface="Arial" panose="020B0604020202020204" pitchFamily="34" charset="0"/>
              <a:buChar char="•"/>
            </a:pPr>
            <a:r>
              <a:rPr lang="en-US" sz="2400" dirty="0"/>
              <a:t>Mitigate risk</a:t>
            </a:r>
          </a:p>
          <a:p>
            <a:pPr marL="1142852" lvl="1" indent="-457200">
              <a:buFont typeface="Arial" panose="020B0604020202020204" pitchFamily="34" charset="0"/>
              <a:buChar char="•"/>
            </a:pPr>
            <a:r>
              <a:rPr lang="en-US" sz="2400" dirty="0"/>
              <a:t>Mitigate cost</a:t>
            </a:r>
          </a:p>
          <a:p>
            <a:pPr marL="1142852" lvl="1" indent="-457200">
              <a:buFont typeface="Arial" panose="020B0604020202020204" pitchFamily="34" charset="0"/>
              <a:buChar char="•"/>
            </a:pPr>
            <a:r>
              <a:rPr lang="en-US" sz="2400" dirty="0"/>
              <a:t>Support all formats</a:t>
            </a:r>
          </a:p>
          <a:p>
            <a:pPr marL="457200" indent="-457200">
              <a:buFont typeface="Arial" panose="020B0604020202020204" pitchFamily="34" charset="0"/>
              <a:buChar char="•"/>
            </a:pPr>
            <a:r>
              <a:rPr lang="en-US" sz="2800" dirty="0">
                <a:solidFill>
                  <a:srgbClr val="586187"/>
                </a:solidFill>
              </a:rPr>
              <a:t>Meet customers’ A11y needs</a:t>
            </a:r>
          </a:p>
          <a:p>
            <a:pPr marL="1142852" lvl="1" indent="-457200">
              <a:buFont typeface="Arial" panose="020B0604020202020204" pitchFamily="34" charset="0"/>
              <a:buChar char="•"/>
            </a:pPr>
            <a:r>
              <a:rPr lang="en-US" sz="2400" dirty="0"/>
              <a:t>&gt;1 billion people</a:t>
            </a:r>
          </a:p>
          <a:p>
            <a:pPr marL="1142852" lvl="1" indent="-457200">
              <a:buFont typeface="Arial" panose="020B0604020202020204" pitchFamily="34" charset="0"/>
              <a:buChar char="•"/>
            </a:pPr>
            <a:r>
              <a:rPr lang="en-US" sz="2400" dirty="0"/>
              <a:t>Right format, channel</a:t>
            </a:r>
          </a:p>
          <a:p>
            <a:pPr marL="1142852" lvl="1" indent="-457200">
              <a:buFont typeface="Arial" panose="020B0604020202020204" pitchFamily="34" charset="0"/>
              <a:buChar char="•"/>
            </a:pPr>
            <a:r>
              <a:rPr lang="en-US" sz="2400" dirty="0"/>
              <a:t>Improve CX</a:t>
            </a:r>
          </a:p>
          <a:p>
            <a:pPr marL="457200" indent="-457200">
              <a:buFont typeface="Arial" panose="020B0604020202020204" pitchFamily="34" charset="0"/>
              <a:buChar char="•"/>
            </a:pPr>
            <a:r>
              <a:rPr lang="en-US" sz="2800" dirty="0">
                <a:solidFill>
                  <a:srgbClr val="586187"/>
                </a:solidFill>
              </a:rPr>
              <a:t>Timely and relevant</a:t>
            </a:r>
          </a:p>
          <a:p>
            <a:pPr marL="1142852" lvl="1" indent="-457200">
              <a:buFont typeface="Arial" panose="020B0604020202020204" pitchFamily="34" charset="0"/>
              <a:buChar char="•"/>
            </a:pPr>
            <a:r>
              <a:rPr lang="en-US" sz="2400" dirty="0"/>
              <a:t>Automated</a:t>
            </a:r>
          </a:p>
          <a:p>
            <a:pPr marL="1142852" lvl="1" indent="-457200">
              <a:buFont typeface="Arial" panose="020B0604020202020204" pitchFamily="34" charset="0"/>
              <a:buChar char="•"/>
            </a:pPr>
            <a:r>
              <a:rPr lang="en-US" sz="2400" dirty="0"/>
              <a:t>On demand</a:t>
            </a:r>
          </a:p>
        </p:txBody>
      </p:sp>
      <p:grpSp>
        <p:nvGrpSpPr>
          <p:cNvPr id="44" name="Group 43">
            <a:extLst>
              <a:ext uri="{FF2B5EF4-FFF2-40B4-BE49-F238E27FC236}">
                <a16:creationId xmlns:a16="http://schemas.microsoft.com/office/drawing/2014/main" id="{DD124B9C-C3C6-4AB2-939D-421819157F0D}"/>
              </a:ext>
            </a:extLst>
          </p:cNvPr>
          <p:cNvGrpSpPr/>
          <p:nvPr/>
        </p:nvGrpSpPr>
        <p:grpSpPr>
          <a:xfrm>
            <a:off x="0" y="393117"/>
            <a:ext cx="6747738" cy="1559488"/>
            <a:chOff x="0" y="412456"/>
            <a:chExt cx="6747738" cy="1559488"/>
          </a:xfrm>
        </p:grpSpPr>
        <p:pic>
          <p:nvPicPr>
            <p:cNvPr id="45" name="Picture 44">
              <a:extLst>
                <a:ext uri="{FF2B5EF4-FFF2-40B4-BE49-F238E27FC236}">
                  <a16:creationId xmlns:a16="http://schemas.microsoft.com/office/drawing/2014/main" id="{530B40FD-49BC-4E65-9644-36F5EA07E886}"/>
                </a:ext>
              </a:extLst>
            </p:cNvPr>
            <p:cNvPicPr>
              <a:picLocks noChangeAspect="1"/>
            </p:cNvPicPr>
            <p:nvPr/>
          </p:nvPicPr>
          <p:blipFill>
            <a:blip r:embed="rId27"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412456"/>
              <a:ext cx="6747738" cy="1559488"/>
            </a:xfrm>
            <a:prstGeom prst="rect">
              <a:avLst/>
            </a:prstGeom>
          </p:spPr>
        </p:pic>
        <p:sp>
          <p:nvSpPr>
            <p:cNvPr id="46" name="Rectangle 45">
              <a:extLst>
                <a:ext uri="{FF2B5EF4-FFF2-40B4-BE49-F238E27FC236}">
                  <a16:creationId xmlns:a16="http://schemas.microsoft.com/office/drawing/2014/main" id="{91D127E3-CA65-468E-B44E-81FD177138C8}"/>
                </a:ext>
              </a:extLst>
            </p:cNvPr>
            <p:cNvSpPr/>
            <p:nvPr/>
          </p:nvSpPr>
          <p:spPr>
            <a:xfrm>
              <a:off x="2051758" y="1433270"/>
              <a:ext cx="4145508" cy="28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147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heel(2)">
                                      <p:cBhvr>
                                        <p:cTn id="12" dur="1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heel(1)">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heel(1)">
                                      <p:cBhvr>
                                        <p:cTn id="22" dur="2000"/>
                                        <p:tgtEl>
                                          <p:spTgt spid="42"/>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43">
                                            <p:txEl>
                                              <p:pRg st="0" end="0"/>
                                            </p:txEl>
                                          </p:spTgt>
                                        </p:tgtEl>
                                        <p:attrNameLst>
                                          <p:attrName>style.visibility</p:attrName>
                                        </p:attrNameLst>
                                      </p:cBhvr>
                                      <p:to>
                                        <p:strVal val="visible"/>
                                      </p:to>
                                    </p:set>
                                    <p:animEffect transition="in" filter="fade">
                                      <p:cBhvr>
                                        <p:cTn id="26" dur="500"/>
                                        <p:tgtEl>
                                          <p:spTgt spid="43">
                                            <p:txEl>
                                              <p:pRg st="0" end="0"/>
                                            </p:txEl>
                                          </p:spTgt>
                                        </p:tgtEl>
                                      </p:cBhvr>
                                    </p:animEffect>
                                  </p:childTnLst>
                                </p:cTn>
                              </p:par>
                            </p:childTnLst>
                          </p:cTn>
                        </p:par>
                        <p:par>
                          <p:cTn id="27" fill="hold">
                            <p:stCondLst>
                              <p:cond delay="2500"/>
                            </p:stCondLst>
                            <p:childTnLst>
                              <p:par>
                                <p:cTn id="28" presetID="10" presetClass="entr" presetSubtype="0" fill="hold" grpId="0" nodeType="afterEffect">
                                  <p:stCondLst>
                                    <p:cond delay="1000"/>
                                  </p:stCondLst>
                                  <p:childTnLst>
                                    <p:set>
                                      <p:cBhvr>
                                        <p:cTn id="29" dur="1" fill="hold">
                                          <p:stCondLst>
                                            <p:cond delay="0"/>
                                          </p:stCondLst>
                                        </p:cTn>
                                        <p:tgtEl>
                                          <p:spTgt spid="43">
                                            <p:txEl>
                                              <p:pRg st="1" end="1"/>
                                            </p:txEl>
                                          </p:spTgt>
                                        </p:tgtEl>
                                        <p:attrNameLst>
                                          <p:attrName>style.visibility</p:attrName>
                                        </p:attrNameLst>
                                      </p:cBhvr>
                                      <p:to>
                                        <p:strVal val="visible"/>
                                      </p:to>
                                    </p:set>
                                    <p:animEffect transition="in" filter="fade">
                                      <p:cBhvr>
                                        <p:cTn id="30" dur="500"/>
                                        <p:tgtEl>
                                          <p:spTgt spid="43">
                                            <p:txEl>
                                              <p:pRg st="1" end="1"/>
                                            </p:txEl>
                                          </p:spTgt>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43">
                                            <p:txEl>
                                              <p:pRg st="2" end="2"/>
                                            </p:txEl>
                                          </p:spTgt>
                                        </p:tgtEl>
                                        <p:attrNameLst>
                                          <p:attrName>style.visibility</p:attrName>
                                        </p:attrNameLst>
                                      </p:cBhvr>
                                      <p:to>
                                        <p:strVal val="visible"/>
                                      </p:to>
                                    </p:set>
                                    <p:animEffect transition="in" filter="fade">
                                      <p:cBhvr>
                                        <p:cTn id="34" dur="500"/>
                                        <p:tgtEl>
                                          <p:spTgt spid="43">
                                            <p:txEl>
                                              <p:pRg st="2" end="2"/>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3">
                                            <p:txEl>
                                              <p:pRg st="3" end="3"/>
                                            </p:txEl>
                                          </p:spTgt>
                                        </p:tgtEl>
                                        <p:attrNameLst>
                                          <p:attrName>style.visibility</p:attrName>
                                        </p:attrNameLst>
                                      </p:cBhvr>
                                      <p:to>
                                        <p:strVal val="visible"/>
                                      </p:to>
                                    </p:set>
                                    <p:animEffect transition="in" filter="fade">
                                      <p:cBhvr>
                                        <p:cTn id="37" dur="500"/>
                                        <p:tgtEl>
                                          <p:spTgt spid="43">
                                            <p:txEl>
                                              <p:pRg st="3" end="3"/>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xEl>
                                              <p:pRg st="4" end="4"/>
                                            </p:txEl>
                                          </p:spTgt>
                                        </p:tgtEl>
                                        <p:attrNameLst>
                                          <p:attrName>style.visibility</p:attrName>
                                        </p:attrNameLst>
                                      </p:cBhvr>
                                      <p:to>
                                        <p:strVal val="visible"/>
                                      </p:to>
                                    </p:set>
                                    <p:animEffect transition="in" filter="fade">
                                      <p:cBhvr>
                                        <p:cTn id="40" dur="500"/>
                                        <p:tgtEl>
                                          <p:spTgt spid="43">
                                            <p:txEl>
                                              <p:pRg st="4" end="4"/>
                                            </p:txEl>
                                          </p:spTgt>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43">
                                            <p:txEl>
                                              <p:pRg st="5" end="5"/>
                                            </p:txEl>
                                          </p:spTgt>
                                        </p:tgtEl>
                                        <p:attrNameLst>
                                          <p:attrName>style.visibility</p:attrName>
                                        </p:attrNameLst>
                                      </p:cBhvr>
                                      <p:to>
                                        <p:strVal val="visible"/>
                                      </p:to>
                                    </p:set>
                                    <p:animEffect transition="in" filter="fade">
                                      <p:cBhvr>
                                        <p:cTn id="44" dur="500"/>
                                        <p:tgtEl>
                                          <p:spTgt spid="43">
                                            <p:txEl>
                                              <p:pRg st="5" end="5"/>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xEl>
                                              <p:pRg st="6" end="6"/>
                                            </p:txEl>
                                          </p:spTgt>
                                        </p:tgtEl>
                                        <p:attrNameLst>
                                          <p:attrName>style.visibility</p:attrName>
                                        </p:attrNameLst>
                                      </p:cBhvr>
                                      <p:to>
                                        <p:strVal val="visible"/>
                                      </p:to>
                                    </p:set>
                                    <p:animEffect transition="in" filter="fade">
                                      <p:cBhvr>
                                        <p:cTn id="47" dur="500"/>
                                        <p:tgtEl>
                                          <p:spTgt spid="43">
                                            <p:txEl>
                                              <p:pRg st="6" end="6"/>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3">
                                            <p:txEl>
                                              <p:pRg st="7" end="7"/>
                                            </p:txEl>
                                          </p:spTgt>
                                        </p:tgtEl>
                                        <p:attrNameLst>
                                          <p:attrName>style.visibility</p:attrName>
                                        </p:attrNameLst>
                                      </p:cBhvr>
                                      <p:to>
                                        <p:strVal val="visible"/>
                                      </p:to>
                                    </p:set>
                                    <p:animEffect transition="in" filter="fade">
                                      <p:cBhvr>
                                        <p:cTn id="50" dur="500"/>
                                        <p:tgtEl>
                                          <p:spTgt spid="43">
                                            <p:txEl>
                                              <p:pRg st="7" end="7"/>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3">
                                            <p:txEl>
                                              <p:pRg st="8" end="8"/>
                                            </p:txEl>
                                          </p:spTgt>
                                        </p:tgtEl>
                                        <p:attrNameLst>
                                          <p:attrName>style.visibility</p:attrName>
                                        </p:attrNameLst>
                                      </p:cBhvr>
                                      <p:to>
                                        <p:strVal val="visible"/>
                                      </p:to>
                                    </p:set>
                                    <p:animEffect transition="in" filter="fade">
                                      <p:cBhvr>
                                        <p:cTn id="53" dur="500"/>
                                        <p:tgtEl>
                                          <p:spTgt spid="43">
                                            <p:txEl>
                                              <p:pRg st="8" end="8"/>
                                            </p:txEl>
                                          </p:spTgt>
                                        </p:tgtEl>
                                      </p:cBhvr>
                                    </p:animEffect>
                                  </p:childTnLst>
                                </p:cTn>
                              </p:par>
                            </p:childTnLst>
                          </p:cTn>
                        </p:par>
                        <p:par>
                          <p:cTn id="54" fill="hold">
                            <p:stCondLst>
                              <p:cond delay="5000"/>
                            </p:stCondLst>
                            <p:childTnLst>
                              <p:par>
                                <p:cTn id="55" presetID="10" presetClass="entr" presetSubtype="0" fill="hold" grpId="0" nodeType="afterEffect">
                                  <p:stCondLst>
                                    <p:cond delay="0"/>
                                  </p:stCondLst>
                                  <p:childTnLst>
                                    <p:set>
                                      <p:cBhvr>
                                        <p:cTn id="56" dur="1" fill="hold">
                                          <p:stCondLst>
                                            <p:cond delay="0"/>
                                          </p:stCondLst>
                                        </p:cTn>
                                        <p:tgtEl>
                                          <p:spTgt spid="43">
                                            <p:txEl>
                                              <p:pRg st="9" end="9"/>
                                            </p:txEl>
                                          </p:spTgt>
                                        </p:tgtEl>
                                        <p:attrNameLst>
                                          <p:attrName>style.visibility</p:attrName>
                                        </p:attrNameLst>
                                      </p:cBhvr>
                                      <p:to>
                                        <p:strVal val="visible"/>
                                      </p:to>
                                    </p:set>
                                    <p:animEffect transition="in" filter="fade">
                                      <p:cBhvr>
                                        <p:cTn id="57" dur="500"/>
                                        <p:tgtEl>
                                          <p:spTgt spid="43">
                                            <p:txEl>
                                              <p:pRg st="9" end="9"/>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3">
                                            <p:txEl>
                                              <p:pRg st="10" end="10"/>
                                            </p:txEl>
                                          </p:spTgt>
                                        </p:tgtEl>
                                        <p:attrNameLst>
                                          <p:attrName>style.visibility</p:attrName>
                                        </p:attrNameLst>
                                      </p:cBhvr>
                                      <p:to>
                                        <p:strVal val="visible"/>
                                      </p:to>
                                    </p:set>
                                    <p:animEffect transition="in" filter="fade">
                                      <p:cBhvr>
                                        <p:cTn id="60" dur="500"/>
                                        <p:tgtEl>
                                          <p:spTgt spid="43">
                                            <p:txEl>
                                              <p:pRg st="10" end="10"/>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3">
                                            <p:txEl>
                                              <p:pRg st="11" end="11"/>
                                            </p:txEl>
                                          </p:spTgt>
                                        </p:tgtEl>
                                        <p:attrNameLst>
                                          <p:attrName>style.visibility</p:attrName>
                                        </p:attrNameLst>
                                      </p:cBhvr>
                                      <p:to>
                                        <p:strVal val="visible"/>
                                      </p:to>
                                    </p:set>
                                    <p:animEffect transition="in" filter="fade">
                                      <p:cBhvr>
                                        <p:cTn id="63" dur="500"/>
                                        <p:tgtEl>
                                          <p:spTgt spid="4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4552" r="24552"/>
          <a:stretch>
            <a:fillRect/>
          </a:stretch>
        </p:blipFill>
        <p:spPr>
          <a:xfrm>
            <a:off x="13656127" y="1828800"/>
            <a:ext cx="3753191" cy="4914900"/>
          </a:xfrm>
        </p:spPr>
      </p:pic>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886" r="23886"/>
          <a:stretch>
            <a:fillRect/>
          </a:stretch>
        </p:blipFill>
        <p:spPr>
          <a:xfrm>
            <a:off x="5774875" y="1828800"/>
            <a:ext cx="3753191" cy="4914900"/>
          </a:xfrm>
        </p:spPr>
      </p:pic>
      <p:sp>
        <p:nvSpPr>
          <p:cNvPr id="5" name="TextBox 4">
            <a:extLst>
              <a:ext uri="{FF2B5EF4-FFF2-40B4-BE49-F238E27FC236}">
                <a16:creationId xmlns:a16="http://schemas.microsoft.com/office/drawing/2014/main" id="{1B2D7828-C01A-4741-B24A-4BD2C7CEE854}"/>
              </a:ext>
            </a:extLst>
          </p:cNvPr>
          <p:cNvSpPr txBox="1"/>
          <p:nvPr/>
        </p:nvSpPr>
        <p:spPr>
          <a:xfrm>
            <a:off x="2268855" y="1143001"/>
            <a:ext cx="3314700" cy="1139414"/>
          </a:xfrm>
          <a:prstGeom prst="rect">
            <a:avLst/>
          </a:prstGeom>
          <a:noFill/>
        </p:spPr>
        <p:txBody>
          <a:bodyPr wrap="square" rtlCol="0">
            <a:spAutoFit/>
          </a:bodyPr>
          <a:lstStyle/>
          <a:p>
            <a:pPr>
              <a:lnSpc>
                <a:spcPct val="80000"/>
              </a:lnSpc>
            </a:pPr>
            <a:r>
              <a:rPr lang="en-US" sz="4200" b="1" dirty="0">
                <a:solidFill>
                  <a:srgbClr val="1D4288"/>
                </a:solidFill>
              </a:rPr>
              <a:t>Crawford Technologies</a:t>
            </a:r>
          </a:p>
        </p:txBody>
      </p:sp>
      <p:sp>
        <p:nvSpPr>
          <p:cNvPr id="7" name="Rectangle 6">
            <a:extLst>
              <a:ext uri="{FF2B5EF4-FFF2-40B4-BE49-F238E27FC236}">
                <a16:creationId xmlns:a16="http://schemas.microsoft.com/office/drawing/2014/main" id="{F51D3AD8-96D7-4C3F-B534-6F904914523E}"/>
              </a:ext>
            </a:extLst>
          </p:cNvPr>
          <p:cNvSpPr/>
          <p:nvPr/>
        </p:nvSpPr>
        <p:spPr>
          <a:xfrm>
            <a:off x="2068685" y="2388620"/>
            <a:ext cx="3224160" cy="7153946"/>
          </a:xfrm>
          <a:prstGeom prst="rect">
            <a:avLst/>
          </a:prstGeom>
        </p:spPr>
        <p:txBody>
          <a:bodyPr wrap="square">
            <a:spAutoFit/>
          </a:bodyPr>
          <a:lstStyle/>
          <a:p>
            <a:pPr marL="428625" indent="-428625">
              <a:lnSpc>
                <a:spcPct val="120000"/>
              </a:lnSpc>
              <a:buFont typeface="Arial" panose="020B0604020202020204" pitchFamily="34" charset="0"/>
              <a:buChar char="•"/>
            </a:pPr>
            <a:r>
              <a:rPr lang="en-US" sz="2400" dirty="0">
                <a:solidFill>
                  <a:srgbClr val="000000"/>
                </a:solidFill>
                <a:latin typeface="+mj-lt"/>
                <a:cs typeface="Segoe UI Light" panose="020B0502040204020203" pitchFamily="34" charset="0"/>
              </a:rPr>
              <a:t>CrawfordTech is a global software company focused on helping enterprises output, digitize and deliver customer communications</a:t>
            </a:r>
          </a:p>
          <a:p>
            <a:pPr marL="428625" indent="-428625">
              <a:lnSpc>
                <a:spcPct val="120000"/>
              </a:lnSpc>
              <a:buFont typeface="Arial" panose="020B0604020202020204" pitchFamily="34" charset="0"/>
              <a:buChar char="•"/>
            </a:pPr>
            <a:r>
              <a:rPr lang="en-US" sz="2400" dirty="0">
                <a:solidFill>
                  <a:srgbClr val="000000"/>
                </a:solidFill>
                <a:latin typeface="+mj-lt"/>
                <a:cs typeface="Segoe UI Light" panose="020B0502040204020203" pitchFamily="34" charset="0"/>
              </a:rPr>
              <a:t>Our portfolio and know-how span </a:t>
            </a:r>
            <a:br>
              <a:rPr lang="en-US" sz="2400" dirty="0">
                <a:solidFill>
                  <a:srgbClr val="000000"/>
                </a:solidFill>
                <a:latin typeface="+mj-lt"/>
                <a:cs typeface="Segoe UI Light" panose="020B0502040204020203" pitchFamily="34" charset="0"/>
              </a:rPr>
            </a:br>
            <a:r>
              <a:rPr lang="en-US" sz="2400" dirty="0">
                <a:solidFill>
                  <a:srgbClr val="000000"/>
                </a:solidFill>
                <a:latin typeface="+mj-lt"/>
                <a:cs typeface="Segoe UI Light" panose="020B0502040204020203" pitchFamily="34" charset="0"/>
              </a:rPr>
              <a:t>the intersection of digital output, content </a:t>
            </a:r>
            <a:br>
              <a:rPr lang="en-US" sz="2400" dirty="0">
                <a:solidFill>
                  <a:srgbClr val="000000"/>
                </a:solidFill>
                <a:latin typeface="+mj-lt"/>
                <a:cs typeface="Segoe UI Light" panose="020B0502040204020203" pitchFamily="34" charset="0"/>
              </a:rPr>
            </a:br>
            <a:r>
              <a:rPr lang="en-US" sz="2400" dirty="0">
                <a:solidFill>
                  <a:srgbClr val="000000"/>
                </a:solidFill>
                <a:latin typeface="+mj-lt"/>
                <a:cs typeface="Segoe UI Light" panose="020B0502040204020203" pitchFamily="34" charset="0"/>
              </a:rPr>
              <a:t>management and analytics applications</a:t>
            </a:r>
          </a:p>
          <a:p>
            <a:pPr marL="428625" indent="-428625">
              <a:lnSpc>
                <a:spcPct val="120000"/>
              </a:lnSpc>
              <a:buFont typeface="Arial" panose="020B0604020202020204" pitchFamily="34" charset="0"/>
              <a:buChar char="•"/>
            </a:pPr>
            <a:r>
              <a:rPr lang="en-US" sz="2400" b="1" dirty="0">
                <a:solidFill>
                  <a:srgbClr val="000000"/>
                </a:solidFill>
                <a:latin typeface="+mj-lt"/>
                <a:cs typeface="Segoe UI Light" panose="020B0502040204020203" pitchFamily="34" charset="0"/>
              </a:rPr>
              <a:t>“The work behind the workflow”</a:t>
            </a:r>
          </a:p>
        </p:txBody>
      </p:sp>
      <p:sp>
        <p:nvSpPr>
          <p:cNvPr id="11" name="TextBox 10">
            <a:extLst>
              <a:ext uri="{FF2B5EF4-FFF2-40B4-BE49-F238E27FC236}">
                <a16:creationId xmlns:a16="http://schemas.microsoft.com/office/drawing/2014/main" id="{1B2D7828-C01A-4741-B24A-4BD2C7CEE854}"/>
              </a:ext>
            </a:extLst>
          </p:cNvPr>
          <p:cNvSpPr txBox="1"/>
          <p:nvPr/>
        </p:nvSpPr>
        <p:spPr>
          <a:xfrm>
            <a:off x="6055533" y="6836741"/>
            <a:ext cx="3314700" cy="546625"/>
          </a:xfrm>
          <a:prstGeom prst="rect">
            <a:avLst/>
          </a:prstGeom>
          <a:noFill/>
        </p:spPr>
        <p:txBody>
          <a:bodyPr wrap="square" rtlCol="0">
            <a:spAutoFit/>
          </a:bodyPr>
          <a:lstStyle/>
          <a:p>
            <a:pPr algn="ctr">
              <a:lnSpc>
                <a:spcPct val="80000"/>
              </a:lnSpc>
            </a:pPr>
            <a:r>
              <a:rPr lang="en-US" sz="3600" b="1" dirty="0">
                <a:solidFill>
                  <a:srgbClr val="194792"/>
                </a:solidFill>
                <a:latin typeface="+mj-lt"/>
              </a:rPr>
              <a:t>Accessibility</a:t>
            </a:r>
          </a:p>
        </p:txBody>
      </p:sp>
      <p:sp>
        <p:nvSpPr>
          <p:cNvPr id="12" name="TextBox 11">
            <a:extLst>
              <a:ext uri="{FF2B5EF4-FFF2-40B4-BE49-F238E27FC236}">
                <a16:creationId xmlns:a16="http://schemas.microsoft.com/office/drawing/2014/main" id="{1B2D7828-C01A-4741-B24A-4BD2C7CEE854}"/>
              </a:ext>
            </a:extLst>
          </p:cNvPr>
          <p:cNvSpPr txBox="1"/>
          <p:nvPr/>
        </p:nvSpPr>
        <p:spPr>
          <a:xfrm>
            <a:off x="9852263" y="6836741"/>
            <a:ext cx="3522005" cy="546625"/>
          </a:xfrm>
          <a:prstGeom prst="rect">
            <a:avLst/>
          </a:prstGeom>
          <a:noFill/>
        </p:spPr>
        <p:txBody>
          <a:bodyPr wrap="square" rtlCol="0">
            <a:spAutoFit/>
          </a:bodyPr>
          <a:lstStyle/>
          <a:p>
            <a:pPr algn="ctr">
              <a:lnSpc>
                <a:spcPct val="80000"/>
              </a:lnSpc>
            </a:pPr>
            <a:r>
              <a:rPr lang="en-US" sz="3600" b="1" dirty="0">
                <a:solidFill>
                  <a:srgbClr val="194792"/>
                </a:solidFill>
                <a:latin typeface="+mj-lt"/>
              </a:rPr>
              <a:t>Content Services</a:t>
            </a:r>
          </a:p>
        </p:txBody>
      </p:sp>
      <p:sp>
        <p:nvSpPr>
          <p:cNvPr id="13" name="TextBox 12">
            <a:extLst>
              <a:ext uri="{FF2B5EF4-FFF2-40B4-BE49-F238E27FC236}">
                <a16:creationId xmlns:a16="http://schemas.microsoft.com/office/drawing/2014/main" id="{1B2D7828-C01A-4741-B24A-4BD2C7CEE854}"/>
              </a:ext>
            </a:extLst>
          </p:cNvPr>
          <p:cNvSpPr txBox="1"/>
          <p:nvPr/>
        </p:nvSpPr>
        <p:spPr>
          <a:xfrm>
            <a:off x="13656127" y="6836741"/>
            <a:ext cx="3753191" cy="546625"/>
          </a:xfrm>
          <a:prstGeom prst="rect">
            <a:avLst/>
          </a:prstGeom>
          <a:noFill/>
        </p:spPr>
        <p:txBody>
          <a:bodyPr wrap="square" rtlCol="0">
            <a:spAutoFit/>
          </a:bodyPr>
          <a:lstStyle/>
          <a:p>
            <a:pPr algn="ctr">
              <a:lnSpc>
                <a:spcPct val="80000"/>
              </a:lnSpc>
            </a:pPr>
            <a:r>
              <a:rPr lang="en-US" sz="3600" b="1" dirty="0">
                <a:solidFill>
                  <a:srgbClr val="194792"/>
                </a:solidFill>
                <a:latin typeface="+mj-lt"/>
              </a:rPr>
              <a:t>Enterprise Output</a:t>
            </a:r>
          </a:p>
        </p:txBody>
      </p:sp>
      <p:sp>
        <p:nvSpPr>
          <p:cNvPr id="14" name="Rectangle 13">
            <a:extLst>
              <a:ext uri="{FF2B5EF4-FFF2-40B4-BE49-F238E27FC236}">
                <a16:creationId xmlns:a16="http://schemas.microsoft.com/office/drawing/2014/main" id="{F51D3AD8-96D7-4C3F-B534-6F904914523E}"/>
              </a:ext>
            </a:extLst>
          </p:cNvPr>
          <p:cNvSpPr/>
          <p:nvPr/>
        </p:nvSpPr>
        <p:spPr>
          <a:xfrm>
            <a:off x="5899300" y="7442494"/>
            <a:ext cx="3753191" cy="1392369"/>
          </a:xfrm>
          <a:prstGeom prst="rect">
            <a:avLst/>
          </a:prstGeom>
        </p:spPr>
        <p:txBody>
          <a:bodyPr wrap="square">
            <a:spAutoFit/>
          </a:bodyPr>
          <a:lstStyle/>
          <a:p>
            <a:pPr>
              <a:lnSpc>
                <a:spcPct val="120000"/>
              </a:lnSpc>
            </a:pPr>
            <a:r>
              <a:rPr lang="en-US" sz="2400" dirty="0">
                <a:solidFill>
                  <a:srgbClr val="000000"/>
                </a:solidFill>
                <a:latin typeface="+mj-lt"/>
                <a:cs typeface="Segoe UI Light" panose="020B0502040204020203" pitchFamily="34" charset="0"/>
              </a:rPr>
              <a:t>Software and services provider for accessibility strategies and solutions</a:t>
            </a:r>
          </a:p>
        </p:txBody>
      </p:sp>
      <p:sp>
        <p:nvSpPr>
          <p:cNvPr id="15" name="Rectangle 14">
            <a:extLst>
              <a:ext uri="{FF2B5EF4-FFF2-40B4-BE49-F238E27FC236}">
                <a16:creationId xmlns:a16="http://schemas.microsoft.com/office/drawing/2014/main" id="{F51D3AD8-96D7-4C3F-B534-6F904914523E}"/>
              </a:ext>
            </a:extLst>
          </p:cNvPr>
          <p:cNvSpPr/>
          <p:nvPr/>
        </p:nvSpPr>
        <p:spPr>
          <a:xfrm>
            <a:off x="9909413" y="7442493"/>
            <a:ext cx="3577590" cy="2278765"/>
          </a:xfrm>
          <a:prstGeom prst="rect">
            <a:avLst/>
          </a:prstGeom>
        </p:spPr>
        <p:txBody>
          <a:bodyPr wrap="square">
            <a:spAutoFit/>
          </a:bodyPr>
          <a:lstStyle/>
          <a:p>
            <a:pPr>
              <a:lnSpc>
                <a:spcPct val="120000"/>
              </a:lnSpc>
            </a:pPr>
            <a:r>
              <a:rPr lang="en-US" sz="2400" dirty="0">
                <a:solidFill>
                  <a:srgbClr val="000000"/>
                </a:solidFill>
                <a:latin typeface="+mj-lt"/>
                <a:cs typeface="Segoe UI Light" panose="020B0502040204020203" pitchFamily="34" charset="0"/>
              </a:rPr>
              <a:t>Optimizing content distribution strategy and</a:t>
            </a:r>
          </a:p>
          <a:p>
            <a:pPr>
              <a:lnSpc>
                <a:spcPct val="120000"/>
              </a:lnSpc>
            </a:pPr>
            <a:r>
              <a:rPr lang="en-US" sz="2400" dirty="0">
                <a:solidFill>
                  <a:srgbClr val="000000"/>
                </a:solidFill>
                <a:latin typeface="+mj-lt"/>
                <a:cs typeface="Segoe UI Light" panose="020B0502040204020203" pitchFamily="34" charset="0"/>
              </a:rPr>
              <a:t>delivering high-value customer communication archive solutions</a:t>
            </a:r>
          </a:p>
        </p:txBody>
      </p:sp>
      <p:sp>
        <p:nvSpPr>
          <p:cNvPr id="16" name="Rectangle 15">
            <a:extLst>
              <a:ext uri="{FF2B5EF4-FFF2-40B4-BE49-F238E27FC236}">
                <a16:creationId xmlns:a16="http://schemas.microsoft.com/office/drawing/2014/main" id="{F51D3AD8-96D7-4C3F-B534-6F904914523E}"/>
              </a:ext>
            </a:extLst>
          </p:cNvPr>
          <p:cNvSpPr/>
          <p:nvPr/>
        </p:nvSpPr>
        <p:spPr>
          <a:xfrm>
            <a:off x="13743926" y="7442494"/>
            <a:ext cx="3577590" cy="1392369"/>
          </a:xfrm>
          <a:prstGeom prst="rect">
            <a:avLst/>
          </a:prstGeom>
        </p:spPr>
        <p:txBody>
          <a:bodyPr wrap="square">
            <a:spAutoFit/>
          </a:bodyPr>
          <a:lstStyle/>
          <a:p>
            <a:pPr>
              <a:lnSpc>
                <a:spcPct val="120000"/>
              </a:lnSpc>
            </a:pPr>
            <a:r>
              <a:rPr lang="en-US" sz="2400" dirty="0">
                <a:solidFill>
                  <a:srgbClr val="000000"/>
                </a:solidFill>
                <a:latin typeface="+mj-lt"/>
                <a:cs typeface="Segoe UI Light" panose="020B0502040204020203" pitchFamily="34" charset="0"/>
              </a:rPr>
              <a:t>Transforming and optimizing workflows for all output processes</a:t>
            </a:r>
          </a:p>
        </p:txBody>
      </p:sp>
      <p:pic>
        <p:nvPicPr>
          <p:cNvPr id="17" name="Picture Placeholder 17">
            <a:extLst>
              <a:ext uri="{FF2B5EF4-FFF2-40B4-BE49-F238E27FC236}">
                <a16:creationId xmlns:a16="http://schemas.microsoft.com/office/drawing/2014/main" id="{3698C0E0-A691-4387-8AAB-2330C824603E}"/>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705238" y="1828800"/>
            <a:ext cx="3753191" cy="4914900"/>
          </a:xfrm>
          <a:custGeom>
            <a:avLst/>
            <a:gdLst>
              <a:gd name="connsiteX0" fmla="*/ 19867 w 2502127"/>
              <a:gd name="connsiteY0" fmla="*/ 0 h 3280228"/>
              <a:gd name="connsiteX1" fmla="*/ 2482260 w 2502127"/>
              <a:gd name="connsiteY1" fmla="*/ 0 h 3280228"/>
              <a:gd name="connsiteX2" fmla="*/ 2502127 w 2502127"/>
              <a:gd name="connsiteY2" fmla="*/ 19867 h 3280228"/>
              <a:gd name="connsiteX3" fmla="*/ 2502127 w 2502127"/>
              <a:gd name="connsiteY3" fmla="*/ 3260361 h 3280228"/>
              <a:gd name="connsiteX4" fmla="*/ 2482260 w 2502127"/>
              <a:gd name="connsiteY4" fmla="*/ 3280228 h 3280228"/>
              <a:gd name="connsiteX5" fmla="*/ 19867 w 2502127"/>
              <a:gd name="connsiteY5" fmla="*/ 3280228 h 3280228"/>
              <a:gd name="connsiteX6" fmla="*/ 0 w 2502127"/>
              <a:gd name="connsiteY6" fmla="*/ 3260361 h 3280228"/>
              <a:gd name="connsiteX7" fmla="*/ 0 w 2502127"/>
              <a:gd name="connsiteY7" fmla="*/ 19867 h 3280228"/>
              <a:gd name="connsiteX8" fmla="*/ 19867 w 2502127"/>
              <a:gd name="connsiteY8" fmla="*/ 0 h 328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2127" h="3280228">
                <a:moveTo>
                  <a:pt x="19867" y="0"/>
                </a:moveTo>
                <a:lnTo>
                  <a:pt x="2482260" y="0"/>
                </a:lnTo>
                <a:cubicBezTo>
                  <a:pt x="2493232" y="0"/>
                  <a:pt x="2502127" y="8895"/>
                  <a:pt x="2502127" y="19867"/>
                </a:cubicBezTo>
                <a:lnTo>
                  <a:pt x="2502127" y="3260361"/>
                </a:lnTo>
                <a:cubicBezTo>
                  <a:pt x="2502127" y="3271333"/>
                  <a:pt x="2493232" y="3280228"/>
                  <a:pt x="2482260" y="3280228"/>
                </a:cubicBezTo>
                <a:lnTo>
                  <a:pt x="19867" y="3280228"/>
                </a:lnTo>
                <a:cubicBezTo>
                  <a:pt x="8895" y="3280228"/>
                  <a:pt x="0" y="3271333"/>
                  <a:pt x="0" y="3260361"/>
                </a:cubicBezTo>
                <a:lnTo>
                  <a:pt x="0" y="19867"/>
                </a:lnTo>
                <a:cubicBezTo>
                  <a:pt x="0" y="8895"/>
                  <a:pt x="8895" y="0"/>
                  <a:pt x="19867" y="0"/>
                </a:cubicBezTo>
                <a:close/>
              </a:path>
            </a:pathLst>
          </a:custGeom>
        </p:spPr>
      </p:pic>
    </p:spTree>
    <p:extLst>
      <p:ext uri="{BB962C8B-B14F-4D97-AF65-F5344CB8AC3E}">
        <p14:creationId xmlns:p14="http://schemas.microsoft.com/office/powerpoint/2010/main" val="419288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12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solidFill>
                  <a:schemeClr val="bg1"/>
                </a:solidFill>
              </a:rPr>
              <a:t>Questions?</a:t>
            </a:r>
          </a:p>
        </p:txBody>
      </p:sp>
      <p:sp>
        <p:nvSpPr>
          <p:cNvPr id="4" name="Slide Number Placeholder 3"/>
          <p:cNvSpPr>
            <a:spLocks noGrp="1"/>
          </p:cNvSpPr>
          <p:nvPr>
            <p:ph type="sldNum" sz="quarter" idx="12"/>
          </p:nvPr>
        </p:nvSpPr>
        <p:spPr/>
        <p:txBody>
          <a:bodyPr/>
          <a:lstStyle/>
          <a:p>
            <a:pPr>
              <a:defRPr/>
            </a:pPr>
            <a:fld id="{2B004224-6445-4177-AEBD-F85BECFD19D5}" type="slidenum">
              <a:rPr lang="en-US" smtClean="0">
                <a:solidFill>
                  <a:srgbClr val="012169"/>
                </a:solidFill>
              </a:rPr>
              <a:pPr>
                <a:defRPr/>
              </a:pPr>
              <a:t>37</a:t>
            </a:fld>
            <a:endParaRPr lang="en-US" dirty="0">
              <a:solidFill>
                <a:srgbClr val="012169"/>
              </a:solidFill>
            </a:endParaRPr>
          </a:p>
        </p:txBody>
      </p:sp>
      <p:sp>
        <p:nvSpPr>
          <p:cNvPr id="5" name="AutoShape 2" descr="data:image/jpeg;base64,/9j/4AAQSkZJRgABAQAAAQABAAD/2wCEAAkGBxQPEhUQEBQQDRAVFA8REBAQEBAODxAQFhEXGBQSFRQYHCggGBolHBQUIjUhJSorMC4uFx8zRDMsNygtLisBCgoKDg0OGxAQGCwlICUsLC00MC0tLC8tMCwsLCwvLy0tNC8sNywxLCwsLCwsLywsLCwtLCwsLCwsLCwsLC8sLP/AABEIAQEAxAMBEQACEQEDEQH/xAAcAAEAAQUBAQAAAAAAAAAAAAAABgIDBAUHAQj/xABCEAACAgACBwUFAwgKAwAAAAAAAQIDBBEFBhIhMUFRBxNhcYEUIpGhsTJSciMzQlOSssHRFSRDYmNzgqLh8BY0k//EABsBAQACAwEBAAAAAAAAAAAAAAAEBQEDBgIH/8QANREBAAIBAgMECAUEAwEAAAAAAAECAwQRBSExEkFR0SJhcYGRobHBBhMyQlIj4fDxM0NyFP/aAAwDAQACEQMRAD8A7iAAAAAAAAAAAAAAAAAAAAAAAAAAAAAAAAAAAAAAAAAAAAAAAAAAAAAAAAAAAAAAAAAAAAAAAAAAAAAAAAAAAAAAAAAAAAAAAAAAAAAAAFrFYmFUXZZKNcIrOUptRil4tmJmIjeXumO2S0VpG8z3Qgume02qDccLW8Q/1k26qvNLLal8iJk1lY/TG7otL+G8t47We3Z9Uc58o+aJ43X7HWcLY0LpVXBfOe0/mRbarJPfsusXAdFj61m3tmfts109aMY+OKxHpY4/JHj87J/KUqOGaOP+qvwX8Nrljq3msTZLwsULE/2lmeo1GSP3NeTg+iv1xRHs3j7pPoXtPkmo4ypSjztozTXi629/o/QkU1k/vj4KfVfhqu2+nv7refnHvdF0fjq8RBW0zjbXLhKLzXin0fgybW0WjeJcvmw5MN5pkjaYZJ6agAAAAAAAAAAAAAAAAAAavWHTtWAqdtr8K619uyf3Y/z5GvJkrjjeUvRaLLq8n5eOPbPdEeMuLaw6w3Y+e3dLKCeddMfzdfkucv7z3+S3FVly2yTzd/oeH4dHTbHHPvnvnyj1NSak0AADIBhu9VNY7NH27cc51SaV1We6S+8ukl19Ddhyzjn1K/iPD8esx9meVo6T9vY7fo3H14muN1MlOuSzTXzT6NPc0WtbRaN4fPs+C+DJOPJG0wyT01AAAAAAAAAAAAAAAADH0hjYYeud1r2a4RcpPwXRc3yyMWtFY3lsw4r5bxjpG8zOzhGsenLMfdK6zNLeqq881VXnuj582+b9Cny5JyW3l9G0GippMUY69e+fGf8AOjVmtMWrr1Dj8OZ6rSbdGnNqKYY3tLDlpJ8or1ZujB4yrL8Vnf0a/EhpLql6CcHhJTis7+lVm03Kazi8+vVGm1ZrO0rTFlrlr2qyrPLYASnUHWV4K5Qm/wCrWySsT4Vz4RtXyT8PIkafL2LbT0lUcZ4fGqw9usenXp648PL1+12stXAgAAAAAAAAAAAAAAADmPa1prOUMFB7klbdlzf9nB/OX7JA1mTpSHV/hzR8rai3sj7z9vi5yQXVrWJu2Fnz5I90r2pR9TnjFTfvambcnzbb822+CSJcREdHO5LTeZtaXTNUeyeVsVdpCU6YvJxw1bSty/xJ/o/hW/xT3EiuLxVGfXRE7Y+fr8k+w2oWjq1ksJRLxsTul+1NtmzsV8EGdVmn90tDrvqPhasNZiMLTHD21pTfduUYTrT99OGeXDN55cjRqMVZpMx3Lbg/EMtNTWlrbxbl7+75uXFY7cMimYiGLTtzd11C0k8TgaZyec4p1Tb4uVbcc34tJP1LfBbtY4l884rgjDq71jp1j380hNqvAAAAAAAAAAAAAAAPnvWrFueNxLtzhZ31icZJpqMXsw48tmMd/MqM1bTeZmH0Ph2XDTTY61t3R8es/PdrVJPg0/U1bSsIvWektdi7NqXgtyJOOu0KTV5PzL+qHSex7VRWP+kbo7UYylHCxazTmnlO70ecV4qT5Il4afulz/EdRt/Sr7/J14kKcA0uulqhgMU3zotj6zi4r5yRqzTtjt7E3htZtq8UR/KPlO7ghUPowBbtZ6q1ZZ2h17sdk3grM+CxFiXl3Vb+rZY6X9HvcZx7b/6Y/wDMfWU7JKkAAAAAAAAAAAAAAANPrFqzhtIR2cTWptJqFsfdur/DNb/Th4Hm1It1bsOfJinekoHjOxxf2GLnHwupjZ84yj9DTOCO6VhTito/VX4T/tpreyPGqSUbcLODaTntWRlFc5bDjv8ALM8zglvrxTHtziXY9FYCGGprorWUK4Rrj5RWWb8Xx9STEbRspcl5vabT1llGXgA5n2sawKSWBrebTjZiGnwy3wr888pPyj1IOry/sj3up/D+hmJnU3j1V+8/b4+DmpBdTuAWLp7zZWOSHnvvbZ2/srwjq0dW3udkrbfRyyi/WMYsstPG1IcXxbJ29Vbbu2j5eaXG5WgAAAAAAAAAAAAAAAAAAAAOf676/Knaw2DandvjZcspQp6xjylP5Lxe4iZ9Tt6NerouF8GnLtlzxtXujvnyj6uUyk2223JtttttttvNtt8WV7roiIjaHgZU22bK+hmsby15ckUruq0JoyeMvrw9f2rJJOXHYhxnN+CWbJFa9qdoVOfURipOS3d9X0jhMNGmuFVa2YQjGEF0jFZJfBFjEbRs4q9pvabT1leMvIAAAAAAABS5pcwPO9QDvUB53qA0GuulrsNhLbcNHvJxW1u3yjFfaaj+lu5eYGm1C11v0hCM766q4yaUZVSk9pPhKUX9nfyzYE8AAAKbJqKcpNRik222kklxbfJBmImZ2hyfXbX+V+1h8HJ1074zvWcZ29VD7sPHi/Bca/NqO16NejreGcGrj2y543t3R3R7fGflH0gKIjod3oZUWTUVmzMV3a8mSKRvLEcnOSSTk20oxim223kkkuLz5G+K7clZkyzae1Lt/Zrqf7BW770va7UlJbn3NfFVJ9Xkm/FJcs3NxY+zG89XL8Q1v59uzX9MfOfHyTY3K4AAAAAAAAs4u7Yi5ei82Bp3iwPPawHtYD2sC3biM0094HPNFS9hx12Hzyqm1fUuCSnmpR9JKXo0B1zRmI72uMuLyyfmtwGUAA452h65PFyeGw8ssLF5TlF/+xJPr+rT4dePQr8+btT2Y6Ow4Tw2MERmyR6c9PV/f6IRmRV5u9DKi21R8+hmtd2rLmrjjn1Y1Vc7pxhCMrLJNRhCCcpSb5JG+te6FZlzb72vLtHZ9qBHBZYnFbNmLa92P2oYdNcE/wBKfWXLgubczFi7POernNbr5zehTlX6/wBk9NytAAAAAAAAAGp1ks2a4+M1+6wI57SA9oAe0APaAKZYgCG63p9/h7oqTUXOFkoxbjGMnHZcmuC2kks+csuYHTNULXsOD6KS+j/gBIQIV2p6eeFwyprezbiHKGaeTjSl+UkvPOMf9T6EfUX7Ndo71vwbSxmzdu3SvP393n7nGEVzst3uYZiVq6/Lct7+h6rTdozaiKco6r2g9C34+3ucPB2T4yk91dcfvTlyXzfJMkVpM8oVWfUVxx28k/3dy1M1Kp0bHaX5bEyWVl8lk8uca1+jH5vnyyl0xxVzmq1l888+UeCUGxEAAAAAAAAAADU6z0uWHk1xg1P0W5/Jv4AQfvwHfgO+Ad+BRPEAXtHQ7zD42yX2VCumL/xHJSa9M6viBJ9X3suC6qUf9uf8AJIBwztR0l32kJxzzjTGFMemeW3N/GeX+kr9Rbe/sdhwfF+Xpon+UzP2j6fNEHMjrbd5tNIzEc3nJeYrybDVjV+zSN8aKvdX2rbGs41Vp75Pq+SXNvpm1vpWbTtCp1OauCnbt/uX0Bq/oKnAUqjDx2Y8ZSe+dk+c5y5v6cFkidWsVjaHLZs181u1eWzPTUAAAAAAAAAAADyUU1k96e5p8GgObaw6NlhLMt7qlm65eH3W+q/5A1XfAO/A8d4FnbnbKNNKdls3swiuvVvklxb5JATjSmjo4LR8cMnnKU6VKXDvLe9Vk38IS3ckl0Ao0BiNq+uPTbb/APnICYtgfMmlcX399t3HvLbrF5Sm2vk0VVp3mZd7gp+XjrTwiI+TDZ5boVLgZh4yc3Z+xzRirwksQ1799ksnz7utuEV+0rH6k/T12rv4uV4xl7WaKfxj5zz8k+N6pAAAAAAAAAAAAAAWMZhIXQddsVOD4p/VPk/ECD6W1Gsi3LDTjZH9XY9ma8FLg/XICN4/RGKoi5W0yhFcZbVbXylvA0tmJm17sX67gJXqZrRgsJVnOu72x5q1qt2Oe/coS4Rjw3Zret+fEC9pbTksZKNkoumqCfdVtpyzfGc8t2eSSy35b9+8CQalaPlvxM1kpLZqT4uPOfk8kl69QJYBEtL9nGAxOb7p4abz9/DTdW989jfD/aa7YqT3JmPX58fS3xRvFdjsP7HGWw/zaa7v3XA1zpqpdOM5o6w1uI7JcVH83fhrvxxtofyUjxOm8JSqcbif11+Dp+rGjHhMJTh5OLlXXGM3HNxc+Mms1wzbJNK9msQpdTl/NzWyR3y2h6aAAAAAAAAAAAAAAADX6a0pHC1ub3y37Eer8fADlOkcQ8ZY52y7ya4J8IrpFckAhhAL9GAS35AbzVrQ3tVjdn5mvLaX6yXKHl1/53B0KKy3LcluSW5JAYemdK1YOqV98tiuPrKTfCMVzk+h5taKxvLbhw3y3ilI5y5XpPtcvcv6vRTXXnudznbNrxUXFLy3+ZFtqbd0L7FwXFt/UtMz6uX1iWx0X2tqSyvwzzW+Xc2JvLrGM8v3jMar+UPOTgMz/wAV/dPnHknGrusuH0hFyw885Ry265rYthn1j08VmvEkUyVv0U+o0mXTztkjybg9owAAAAAAAAAAAAAAB43lvA5hrppnacpN5RWaj4RXD+YGLgNW3hqoX35+135y2G2lRQlug199txbb4ZZLg2wy66QMiNW4CR6l7o2x/vxfxjl/ACSAcX7aNLOeKrwueVdVcZuPJ22N731yio5fil1Ieone2zo+D4orinJ3zO3uhz7IjrmFUXlvPMttZ25t1oLS0sHiK8TBtbEltpfp1P7cH1zXzSfIUtNLRJq8FdRitjnv6e3u/wA8H0ZF5rNb1xLZ8+egAAAAAAAAAAAAAAanWXHdzS9+UpZxXlz/AO+IEA1X0Z/SGM2prPD0ONk8+E7c866/Hetp+SXMDf6w2beIn0jswXklm/m2BgQiBcA3Op8vftXVVv4OX8wJQBw7tm0bKGPjc1+Tuqg0+s63syj6J1v/AFEPURtbd0fCMm+Ga+E/VByOuIeow2ROzLweHlfZCmG+dko1x575PLPyWefoIrvOzxfPGOs3nu5vpuuGylFcEkl6ItXCTO6oMAAAAAAAAAAAAAWMViFBeL4IDnWuGkpWzVUM52SahCK4uTeSivVgTjVrQ0cFRGmPvS3ztnw7y1/al5bkl4JARnSW+6z8c/qBjgUyzYG61P3WWJ8XGDXkm8/qgJUBqtZNAVaQpdF6eWe1Ccd0655bpxfXe/PM82pFo2luwZ74b9ujleN7JMXGT7m3DXQ5OcrKZvzjsyXzIs6e3dK8pxnHt6VZ3+LXvsx0jnl3dOX3lfHZXnuz+QjBZ6txbDPj8HQdQ9QI6PftF8o34rJqOyn3VKayexnvlJ8Nppbt2S357seKK856qzWa+2eOxXlX6pwblcAAAAAAAAAAAAAAhWk9LOdkmn7kE23yze6K+r9AGp2g3ZZ/SF/Fp+zQfJPd3z81ml4PPmsgmoHOdIXZXW/5tv77AoheBkVzAzNH3bF1cl96MX5SeT+oE1AAAAAAAAAAAAAAAAAAAABoL9VKZP3dqFbnt215uSs4e7m/srdlkuXQDfJZeABvLeByrHWPalY/0pSm/Byef8QLVWIzA2WFi2Bnw3Sg+koP/cgJ0AAAAAAAAAAAAAAAAAAAAAAAtYqLcJJcXGSXnkByzH2pw9AIroids8bCmDzUu891709muU93j7oE8ws9yAvSs3rzj9QOgAAAAAAAAAAAAAAAAAAAAAAAAHKtdNHSw1zS/NWZzr6LN+9D0fyaA03Z/Ff0pS5ZLddln950yWXwbAkGmK3hLpUv7P2qn1rb3fDevQCnDYnalH8UfqB1AAAAZgAAAAAAAAAAAAAAAAAABrsbpiFfD8pLpHh6sCDayaVdzcp5LJNRiuEV/MCAvEuq6NkHlKMlKL6STzTA6lrjGOKhhrI7nKMpxf8AdlGDy+aA0mD0ZJPN8AOiaPxfeVxk/tcJfiXH+fqBfdgFPeAebYZeqYFamBUpAe7QYe5gegAAAAAAAAKZTyAsWYjIDU4jGOxcco9FzXiBodJYhRTAhOl8bx3gRfEYnOW7e20klvbb4JLqB17ReHk6aI2LJ11Qhl0eS2vovgBsY0AZWAnsNx5PevNf9+QGxVgFakBWBUkB6ohlWohhUohlUgw9AAAAAAAApkBjWganSTlsvZ4gc30hrDicK3Cym+SWeU60pwkvjmgI9jNZMTdurw93nPKC/iBr5aKxt++ezSvBbUvi/wCQEt7P9UK67XiL5O2yGSrU3mlJrfPLr09QOlxggKtkDW6SxaqlDPi5ZJejA2eFt2kGWfWGF+KArUQLiiBUAAAAAAAAAAAPGgLU4AY1lGYGDfo+MuKQGJPQ8fur4AYmI0SuSAi+lcDiapbdENvLjHPLNeYGPVrTfDdbh8VB+FTsXo45gXv/ACy2X5ujFzfTuJw+cskBmaJ0ficVYrsTF1JboVt57OfFvxAm+Ewuysgyz66wL8YgV5Bh6AAAAAAAAAAAAAABS4AW5VgW5VAW5UAW3hV0A89kXQMqo4VdAL0KALsawLiiGFQAAAAAAAAAAAAAAAAAAAeZAeOIHmwA2AKtkBkB6AAAAAAAAAAAAAAAAAAAAAAAAAAAAAAAAAAAAAAAAAAAAAAAAAAAAAAAAAAAAAAAAAAAAAAAAAAAAAAAAAAAAAAAAAAAAAAAAAAAAAf/2Q=="/>
          <p:cNvSpPr>
            <a:spLocks noChangeAspect="1" noChangeArrowheads="1"/>
          </p:cNvSpPr>
          <p:nvPr/>
        </p:nvSpPr>
        <p:spPr bwMode="auto">
          <a:xfrm>
            <a:off x="2519366" y="-2686050"/>
            <a:ext cx="4271963" cy="56149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CA" sz="390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071" y="3093476"/>
            <a:ext cx="9923355" cy="6515100"/>
          </a:xfrm>
          <a:prstGeom prst="rect">
            <a:avLst/>
          </a:prstGeom>
        </p:spPr>
      </p:pic>
    </p:spTree>
    <p:extLst>
      <p:ext uri="{BB962C8B-B14F-4D97-AF65-F5344CB8AC3E}">
        <p14:creationId xmlns:p14="http://schemas.microsoft.com/office/powerpoint/2010/main" val="4229211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00400" y="2659224"/>
            <a:ext cx="12344400" cy="1080120"/>
          </a:xfrm>
          <a:prstGeom prst="rect">
            <a:avLst/>
          </a:prstGeom>
        </p:spPr>
        <p:txBody>
          <a:bodyPr/>
          <a:lstStyle>
            <a:lvl1pPr>
              <a:defRPr baseline="0"/>
            </a:lvl1pPr>
          </a:lstStyle>
          <a:p>
            <a:pPr>
              <a:spcBef>
                <a:spcPct val="0"/>
              </a:spcBef>
              <a:defRPr/>
            </a:pPr>
            <a:r>
              <a:rPr lang="en-CA" sz="6000" b="1" dirty="0">
                <a:solidFill>
                  <a:schemeClr val="accent1"/>
                </a:solidFill>
                <a:latin typeface="Arial" pitchFamily="34" charset="0"/>
                <a:ea typeface="+mj-ea"/>
                <a:cs typeface="Arial" pitchFamily="34" charset="0"/>
              </a:rPr>
              <a:t>Learn More</a:t>
            </a:r>
            <a:endParaRPr lang="en-US" sz="6000" b="1" dirty="0">
              <a:solidFill>
                <a:schemeClr val="accent1"/>
              </a:solidFill>
              <a:latin typeface="Arial" pitchFamily="34" charset="0"/>
              <a:ea typeface="+mj-ea"/>
              <a:cs typeface="Arial" pitchFamily="34" charset="0"/>
            </a:endParaRPr>
          </a:p>
        </p:txBody>
      </p:sp>
      <p:sp>
        <p:nvSpPr>
          <p:cNvPr id="9" name="TextBox 8"/>
          <p:cNvSpPr txBox="1"/>
          <p:nvPr/>
        </p:nvSpPr>
        <p:spPr>
          <a:xfrm>
            <a:off x="3323928" y="4063380"/>
            <a:ext cx="11970852" cy="2308324"/>
          </a:xfrm>
          <a:prstGeom prst="rect">
            <a:avLst/>
          </a:prstGeom>
          <a:noFill/>
        </p:spPr>
        <p:txBody>
          <a:bodyPr wrap="square" rtlCol="0">
            <a:spAutoFit/>
          </a:bodyPr>
          <a:lstStyle/>
          <a:p>
            <a:r>
              <a:rPr lang="en-GB" sz="3600" dirty="0">
                <a:latin typeface="Arial Narrow" pitchFamily="34" charset="0"/>
              </a:rPr>
              <a:t>Find us on Facebook, LinkedIn, Twitter and Google+</a:t>
            </a:r>
            <a:br>
              <a:rPr lang="en-GB" sz="3600" dirty="0">
                <a:latin typeface="Arial Narrow" pitchFamily="34" charset="0"/>
              </a:rPr>
            </a:br>
            <a:r>
              <a:rPr lang="en-GB" sz="3600" dirty="0">
                <a:latin typeface="Arial" pitchFamily="34" charset="0"/>
                <a:cs typeface="Arial" pitchFamily="34" charset="0"/>
              </a:rPr>
              <a:t>Visit: </a:t>
            </a:r>
            <a:r>
              <a:rPr lang="en-GB" sz="3600" b="1" dirty="0">
                <a:latin typeface="Arial Narrow" pitchFamily="34" charset="0"/>
                <a:hlinkClick r:id="rId2" tooltip="Crawford Tech website"/>
              </a:rPr>
              <a:t>www.crawfordtech.com</a:t>
            </a:r>
            <a:r>
              <a:rPr lang="en-GB" sz="3600" dirty="0">
                <a:latin typeface="Arial Narrow" pitchFamily="34" charset="0"/>
              </a:rPr>
              <a:t> or </a:t>
            </a:r>
            <a:br>
              <a:rPr lang="en-GB" sz="3600" dirty="0">
                <a:latin typeface="Arial Narrow" pitchFamily="34" charset="0"/>
              </a:rPr>
            </a:br>
            <a:r>
              <a:rPr lang="en-GB" sz="3600" dirty="0">
                <a:latin typeface="Arial" pitchFamily="34" charset="0"/>
                <a:cs typeface="Arial" pitchFamily="34" charset="0"/>
              </a:rPr>
              <a:t>e-mail: </a:t>
            </a:r>
            <a:r>
              <a:rPr lang="en-GB" sz="3600" b="1" dirty="0">
                <a:latin typeface="Arial Narrow" pitchFamily="34" charset="0"/>
                <a:cs typeface="Arial" pitchFamily="34" charset="0"/>
                <a:hlinkClick r:id="rId3" tooltip="Matt's email"/>
              </a:rPr>
              <a:t>dkoppenhofer@crawfordtech.com</a:t>
            </a:r>
            <a:endParaRPr lang="en-GB" sz="3600" b="1" dirty="0">
              <a:latin typeface="Arial Narrow" pitchFamily="34" charset="0"/>
            </a:endParaRPr>
          </a:p>
          <a:p>
            <a:r>
              <a:rPr lang="en-GB" sz="3600" dirty="0">
                <a:latin typeface="Arial" pitchFamily="34" charset="0"/>
                <a:cs typeface="Arial" pitchFamily="34" charset="0"/>
              </a:rPr>
              <a:t>Phone: </a:t>
            </a:r>
            <a:r>
              <a:rPr lang="en-GB" sz="3600" b="1" dirty="0">
                <a:latin typeface="Arial" pitchFamily="34" charset="0"/>
                <a:cs typeface="Arial" pitchFamily="34" charset="0"/>
              </a:rPr>
              <a:t>630-518-1397</a:t>
            </a:r>
          </a:p>
        </p:txBody>
      </p:sp>
      <p:pic>
        <p:nvPicPr>
          <p:cNvPr id="8" name="Picture 2" descr="Find us on Facebook, Linkedin, Twitter" title="Find us on Facebook, Linkedin, Twitte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29902" y="7772400"/>
            <a:ext cx="4245989" cy="1080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lide Number Placeholder 6"/>
          <p:cNvSpPr>
            <a:spLocks noGrp="1"/>
          </p:cNvSpPr>
          <p:nvPr>
            <p:ph type="sldNum" sz="quarter" idx="12"/>
          </p:nvPr>
        </p:nvSpPr>
        <p:spPr/>
        <p:txBody>
          <a:bodyPr/>
          <a:lstStyle/>
          <a:p>
            <a:fld id="{C9E3AFC7-270A-4247-83D7-4F2F6CE52981}" type="slidenum">
              <a:rPr lang="en-US" smtClean="0"/>
              <a:pPr/>
              <a:t>38</a:t>
            </a:fld>
            <a:endParaRPr lang="en-US"/>
          </a:p>
        </p:txBody>
      </p:sp>
    </p:spTree>
    <p:extLst>
      <p:ext uri="{BB962C8B-B14F-4D97-AF65-F5344CB8AC3E}">
        <p14:creationId xmlns:p14="http://schemas.microsoft.com/office/powerpoint/2010/main" val="779015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310F-8957-46B8-A5CB-64AE07EC5F56}"/>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A3993910-6CBF-46C3-BFA3-FBFD98674B01}"/>
              </a:ext>
            </a:extLst>
          </p:cNvPr>
          <p:cNvSpPr>
            <a:spLocks noGrp="1"/>
          </p:cNvSpPr>
          <p:nvPr>
            <p:ph type="ftr" sz="quarter" idx="11"/>
          </p:nvPr>
        </p:nvSpPr>
        <p:spPr/>
        <p:txBody>
          <a:bodyPr/>
          <a:lstStyle/>
          <a:p>
            <a:r>
              <a:rPr lang="en-US"/>
              <a:t>www.crawfordtech.com</a:t>
            </a:r>
            <a:endParaRPr lang="id-ID" dirty="0"/>
          </a:p>
        </p:txBody>
      </p:sp>
      <p:sp>
        <p:nvSpPr>
          <p:cNvPr id="4" name="Slide Number Placeholder 3">
            <a:extLst>
              <a:ext uri="{FF2B5EF4-FFF2-40B4-BE49-F238E27FC236}">
                <a16:creationId xmlns:a16="http://schemas.microsoft.com/office/drawing/2014/main" id="{59EAE667-6733-4794-A152-B2397843BBC9}"/>
              </a:ext>
            </a:extLst>
          </p:cNvPr>
          <p:cNvSpPr>
            <a:spLocks noGrp="1"/>
          </p:cNvSpPr>
          <p:nvPr>
            <p:ph type="sldNum" sz="quarter" idx="12"/>
          </p:nvPr>
        </p:nvSpPr>
        <p:spPr/>
        <p:txBody>
          <a:bodyPr/>
          <a:lstStyle/>
          <a:p>
            <a:fld id="{C9F2E319-0919-499D-AD1F-7963255D1003}" type="slidenum">
              <a:rPr lang="id-ID" smtClean="0"/>
              <a:t>4</a:t>
            </a:fld>
            <a:endParaRPr lang="id-ID"/>
          </a:p>
        </p:txBody>
      </p:sp>
      <p:pic>
        <p:nvPicPr>
          <p:cNvPr id="3074" name="Picture 2">
            <a:extLst>
              <a:ext uri="{FF2B5EF4-FFF2-40B4-BE49-F238E27FC236}">
                <a16:creationId xmlns:a16="http://schemas.microsoft.com/office/drawing/2014/main" id="{ED3D58A1-4678-4B4A-9210-F19514E68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3920"/>
            <a:ext cx="18288000" cy="1205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02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062535" y="5264944"/>
            <a:ext cx="10638323" cy="445175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30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03BEF83-61AA-42DB-8E0E-5D70BE0FFE07}"/>
              </a:ext>
            </a:extLst>
          </p:cNvPr>
          <p:cNvSpPr>
            <a:spLocks noGrp="1"/>
          </p:cNvSpPr>
          <p:nvPr>
            <p:ph type="title"/>
          </p:nvPr>
        </p:nvSpPr>
        <p:spPr>
          <a:xfrm>
            <a:off x="7532731" y="5719431"/>
            <a:ext cx="9697931" cy="2274021"/>
          </a:xfrm>
        </p:spPr>
        <p:txBody>
          <a:bodyPr vert="horz" lIns="91440" tIns="45720" rIns="91440" bIns="45720" rtlCol="0" anchor="b">
            <a:normAutofit/>
          </a:bodyPr>
          <a:lstStyle/>
          <a:p>
            <a:pPr defTabSz="914400"/>
            <a:r>
              <a:rPr lang="en-US" sz="7200" kern="1200" dirty="0">
                <a:solidFill>
                  <a:srgbClr val="FFFFFF"/>
                </a:solidFill>
                <a:latin typeface="+mj-lt"/>
                <a:ea typeface="+mj-ea"/>
                <a:cs typeface="+mj-cs"/>
              </a:rPr>
              <a:t>Disability Rights Activism</a:t>
            </a:r>
          </a:p>
        </p:txBody>
      </p:sp>
      <p:cxnSp>
        <p:nvCxnSpPr>
          <p:cNvPr id="75" name="Straight Connector 74">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07430" y="8164629"/>
            <a:ext cx="96012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51418B7-A8BD-4EF8-8777-8518D8FBD693}"/>
              </a:ext>
            </a:extLst>
          </p:cNvPr>
          <p:cNvSpPr>
            <a:spLocks noGrp="1"/>
          </p:cNvSpPr>
          <p:nvPr>
            <p:ph type="ftr" sz="quarter" idx="11"/>
          </p:nvPr>
        </p:nvSpPr>
        <p:spPr>
          <a:xfrm>
            <a:off x="5474368" y="9804400"/>
            <a:ext cx="7339263" cy="460392"/>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www.crawfordtech.com</a:t>
            </a:r>
          </a:p>
        </p:txBody>
      </p:sp>
      <p:pic>
        <p:nvPicPr>
          <p:cNvPr id="2052" name="Picture 4" descr="rally on Parliament Hill">
            <a:extLst>
              <a:ext uri="{FF2B5EF4-FFF2-40B4-BE49-F238E27FC236}">
                <a16:creationId xmlns:a16="http://schemas.microsoft.com/office/drawing/2014/main" id="{BD712B9E-628B-4669-8F9E-62A1CC3210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87" b="2"/>
          <a:stretch/>
        </p:blipFill>
        <p:spPr bwMode="auto">
          <a:xfrm>
            <a:off x="476452" y="482599"/>
            <a:ext cx="6240678" cy="93218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lated image">
            <a:extLst>
              <a:ext uri="{FF2B5EF4-FFF2-40B4-BE49-F238E27FC236}">
                <a16:creationId xmlns:a16="http://schemas.microsoft.com/office/drawing/2014/main" id="{256AEFE0-6215-4399-97D3-20D86587EE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70" b="24980"/>
          <a:stretch/>
        </p:blipFill>
        <p:spPr bwMode="auto">
          <a:xfrm>
            <a:off x="6981444" y="449044"/>
            <a:ext cx="10825627" cy="45122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EAF7F3C-0894-4B0B-9978-32AFB8AA2478}"/>
              </a:ext>
            </a:extLst>
          </p:cNvPr>
          <p:cNvSpPr>
            <a:spLocks noGrp="1"/>
          </p:cNvSpPr>
          <p:nvPr>
            <p:ph type="sldNum" sz="quarter" idx="12"/>
          </p:nvPr>
        </p:nvSpPr>
        <p:spPr>
          <a:xfrm>
            <a:off x="13586058" y="9804400"/>
            <a:ext cx="4114800" cy="460392"/>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9F2E319-0919-499D-AD1F-7963255D10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202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2493A7-EE73-43D1-87B8-7431DCA9BDF4}"/>
              </a:ext>
            </a:extLst>
          </p:cNvPr>
          <p:cNvSpPr>
            <a:spLocks noGrp="1"/>
          </p:cNvSpPr>
          <p:nvPr>
            <p:ph type="title"/>
          </p:nvPr>
        </p:nvSpPr>
        <p:spPr>
          <a:xfrm>
            <a:off x="1257300" y="306199"/>
            <a:ext cx="15773400" cy="1988345"/>
          </a:xfrm>
        </p:spPr>
        <p:txBody>
          <a:bodyPr vert="horz" lIns="91440" tIns="45720" rIns="91440" bIns="45720" rtlCol="0" anchor="ctr">
            <a:normAutofit/>
          </a:bodyPr>
          <a:lstStyle/>
          <a:p>
            <a:pPr defTabSz="914400"/>
            <a:r>
              <a:rPr lang="en-US" sz="4400" kern="1200" dirty="0">
                <a:latin typeface="+mj-lt"/>
                <a:ea typeface="+mj-ea"/>
                <a:cs typeface="+mj-cs"/>
              </a:rPr>
              <a:t>With the Recent String of Legal Activity</a:t>
            </a:r>
          </a:p>
        </p:txBody>
      </p:sp>
      <p:sp>
        <p:nvSpPr>
          <p:cNvPr id="4" name="Footer Placeholder 3">
            <a:extLst>
              <a:ext uri="{FF2B5EF4-FFF2-40B4-BE49-F238E27FC236}">
                <a16:creationId xmlns:a16="http://schemas.microsoft.com/office/drawing/2014/main" id="{9F7225F0-C9BF-43DC-826C-19EB58743ED0}"/>
              </a:ext>
            </a:extLst>
          </p:cNvPr>
          <p:cNvSpPr>
            <a:spLocks noGrp="1"/>
          </p:cNvSpPr>
          <p:nvPr>
            <p:ph type="ftr" sz="quarter" idx="11"/>
          </p:nvPr>
        </p:nvSpPr>
        <p:spPr>
          <a:xfrm>
            <a:off x="6057900" y="9534525"/>
            <a:ext cx="6172200" cy="547687"/>
          </a:xfrm>
        </p:spPr>
        <p:txBody>
          <a:bodyPr vert="horz" lIns="91440" tIns="45720" rIns="91440" bIns="45720" rtlCol="0" anchor="ctr">
            <a:normAutofit/>
          </a:bodyPr>
          <a:lstStyle/>
          <a:p>
            <a:pPr defTabSz="914400">
              <a:spcAft>
                <a:spcPts val="600"/>
              </a:spcAft>
            </a:pPr>
            <a:r>
              <a:rPr lang="en-US" sz="1200" kern="1200">
                <a:solidFill>
                  <a:schemeClr val="tx1">
                    <a:tint val="75000"/>
                  </a:schemeClr>
                </a:solidFill>
                <a:latin typeface="+mn-lt"/>
                <a:ea typeface="+mn-ea"/>
                <a:cs typeface="+mn-cs"/>
              </a:rPr>
              <a:t>www.crawfordtech.com</a:t>
            </a:r>
          </a:p>
        </p:txBody>
      </p:sp>
      <p:sp>
        <p:nvSpPr>
          <p:cNvPr id="5" name="Slide Number Placeholder 4">
            <a:extLst>
              <a:ext uri="{FF2B5EF4-FFF2-40B4-BE49-F238E27FC236}">
                <a16:creationId xmlns:a16="http://schemas.microsoft.com/office/drawing/2014/main" id="{0313C74C-8778-473A-99F0-2655B9220726}"/>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defTabSz="914400">
              <a:spcAft>
                <a:spcPts val="600"/>
              </a:spcAft>
            </a:pPr>
            <a:fld id="{C9F2E319-0919-499D-AD1F-7963255D1003}" type="slidenum">
              <a:rPr lang="en-US" sz="1200" kern="1200" smtClean="0">
                <a:solidFill>
                  <a:schemeClr val="tx1">
                    <a:tint val="75000"/>
                  </a:schemeClr>
                </a:solidFill>
                <a:latin typeface="+mn-lt"/>
                <a:ea typeface="+mn-ea"/>
                <a:cs typeface="+mn-cs"/>
              </a:rPr>
              <a:pPr defTabSz="914400">
                <a:spcAft>
                  <a:spcPts val="600"/>
                </a:spcAft>
              </a:pPr>
              <a:t>6</a:t>
            </a:fld>
            <a:endParaRPr lang="en-US" sz="1200" kern="1200">
              <a:solidFill>
                <a:schemeClr val="tx1">
                  <a:tint val="75000"/>
                </a:schemeClr>
              </a:solidFill>
              <a:latin typeface="+mn-lt"/>
              <a:ea typeface="+mn-ea"/>
              <a:cs typeface="+mn-cs"/>
            </a:endParaRPr>
          </a:p>
        </p:txBody>
      </p:sp>
      <p:graphicFrame>
        <p:nvGraphicFramePr>
          <p:cNvPr id="7" name="Content Placeholder 1">
            <a:extLst>
              <a:ext uri="{FF2B5EF4-FFF2-40B4-BE49-F238E27FC236}">
                <a16:creationId xmlns:a16="http://schemas.microsoft.com/office/drawing/2014/main" id="{0EAB4D98-F0C5-46FB-AC15-9867766706EA}"/>
              </a:ext>
            </a:extLst>
          </p:cNvPr>
          <p:cNvGraphicFramePr>
            <a:graphicFrameLocks noGrp="1"/>
          </p:cNvGraphicFramePr>
          <p:nvPr>
            <p:ph idx="1"/>
            <p:extLst>
              <p:ext uri="{D42A27DB-BD31-4B8C-83A1-F6EECF244321}">
                <p14:modId xmlns:p14="http://schemas.microsoft.com/office/powerpoint/2010/main" val="3637147738"/>
              </p:ext>
            </p:extLst>
          </p:nvPr>
        </p:nvGraphicFramePr>
        <p:xfrm>
          <a:off x="1257300" y="2738437"/>
          <a:ext cx="15773400" cy="6527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4570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E76E07-654C-4FD5-9999-09CC2DA61CCA}"/>
              </a:ext>
            </a:extLst>
          </p:cNvPr>
          <p:cNvSpPr>
            <a:spLocks noGrp="1"/>
          </p:cNvSpPr>
          <p:nvPr>
            <p:ph idx="1"/>
          </p:nvPr>
        </p:nvSpPr>
        <p:spPr/>
        <p:txBody>
          <a:bodyPr>
            <a:normAutofit/>
          </a:bodyPr>
          <a:lstStyle/>
          <a:p>
            <a:r>
              <a:rPr lang="en-US" dirty="0"/>
              <a:t>DOJ Lawsuits – (Federal Web)</a:t>
            </a:r>
          </a:p>
          <a:p>
            <a:pPr lvl="1"/>
            <a:r>
              <a:rPr lang="en-US" dirty="0"/>
              <a:t>2015 – 57 lawsuits</a:t>
            </a:r>
          </a:p>
          <a:p>
            <a:pPr lvl="1"/>
            <a:r>
              <a:rPr lang="en-US" dirty="0"/>
              <a:t>2018 - 814</a:t>
            </a:r>
          </a:p>
          <a:p>
            <a:pPr lvl="1"/>
            <a:r>
              <a:rPr lang="en-US" dirty="0"/>
              <a:t>2018 – 2258</a:t>
            </a:r>
          </a:p>
          <a:p>
            <a:pPr lvl="1"/>
            <a:r>
              <a:rPr lang="en-US" dirty="0"/>
              <a:t>2019 – already surpassed 2018 numbers -3400 expected</a:t>
            </a:r>
          </a:p>
          <a:p>
            <a:pPr lvl="1"/>
            <a:r>
              <a:rPr lang="en-US" dirty="0"/>
              <a:t>Most defendants are not winning</a:t>
            </a:r>
          </a:p>
          <a:p>
            <a:pPr lvl="1"/>
            <a:r>
              <a:rPr lang="en-US" dirty="0"/>
              <a:t>Tens of thousands of lawsuits outside of the DOJ</a:t>
            </a:r>
          </a:p>
          <a:p>
            <a:pPr lvl="2"/>
            <a:r>
              <a:rPr lang="en-US" dirty="0"/>
              <a:t>Over 10,000 on ADA title III alone in New York</a:t>
            </a:r>
          </a:p>
          <a:p>
            <a:pPr lvl="2"/>
            <a:r>
              <a:rPr lang="en-US" dirty="0"/>
              <a:t>17020 – 2020</a:t>
            </a:r>
          </a:p>
          <a:p>
            <a:pPr lvl="2"/>
            <a:r>
              <a:rPr lang="en-US" dirty="0"/>
              <a:t>13135 -2019</a:t>
            </a:r>
          </a:p>
          <a:p>
            <a:pPr lvl="2"/>
            <a:r>
              <a:rPr lang="en-US" dirty="0"/>
              <a:t>10136 2018</a:t>
            </a:r>
          </a:p>
          <a:p>
            <a:pPr lvl="2"/>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C332AE5E-F334-423F-80DE-ADEDDF2B65CA}"/>
              </a:ext>
            </a:extLst>
          </p:cNvPr>
          <p:cNvSpPr>
            <a:spLocks noGrp="1"/>
          </p:cNvSpPr>
          <p:nvPr>
            <p:ph type="title"/>
          </p:nvPr>
        </p:nvSpPr>
        <p:spPr/>
        <p:txBody>
          <a:bodyPr/>
          <a:lstStyle/>
          <a:p>
            <a:r>
              <a:rPr lang="en-US" dirty="0"/>
              <a:t>What is happening?</a:t>
            </a:r>
          </a:p>
        </p:txBody>
      </p:sp>
      <p:sp>
        <p:nvSpPr>
          <p:cNvPr id="4" name="Footer Placeholder 3">
            <a:extLst>
              <a:ext uri="{FF2B5EF4-FFF2-40B4-BE49-F238E27FC236}">
                <a16:creationId xmlns:a16="http://schemas.microsoft.com/office/drawing/2014/main" id="{6E8ACE1C-8260-47D3-9223-E048D0CC1D98}"/>
              </a:ext>
            </a:extLst>
          </p:cNvPr>
          <p:cNvSpPr>
            <a:spLocks noGrp="1"/>
          </p:cNvSpPr>
          <p:nvPr>
            <p:ph type="ftr" sz="quarter" idx="11"/>
          </p:nvPr>
        </p:nvSpPr>
        <p:spPr/>
        <p:txBody>
          <a:bodyPr/>
          <a:lstStyle/>
          <a:p>
            <a:r>
              <a:rPr lang="en-US"/>
              <a:t>www.crawfordtech.com</a:t>
            </a:r>
            <a:endParaRPr lang="id-ID" dirty="0"/>
          </a:p>
        </p:txBody>
      </p:sp>
      <p:sp>
        <p:nvSpPr>
          <p:cNvPr id="5" name="Slide Number Placeholder 4">
            <a:extLst>
              <a:ext uri="{FF2B5EF4-FFF2-40B4-BE49-F238E27FC236}">
                <a16:creationId xmlns:a16="http://schemas.microsoft.com/office/drawing/2014/main" id="{2B0D00C5-78AE-498B-8A36-C379A5FD6435}"/>
              </a:ext>
            </a:extLst>
          </p:cNvPr>
          <p:cNvSpPr>
            <a:spLocks noGrp="1"/>
          </p:cNvSpPr>
          <p:nvPr>
            <p:ph type="sldNum" sz="quarter" idx="12"/>
          </p:nvPr>
        </p:nvSpPr>
        <p:spPr/>
        <p:txBody>
          <a:bodyPr/>
          <a:lstStyle/>
          <a:p>
            <a:fld id="{C9F2E319-0919-499D-AD1F-7963255D1003}" type="slidenum">
              <a:rPr lang="id-ID" smtClean="0"/>
              <a:pPr/>
              <a:t>7</a:t>
            </a:fld>
            <a:endParaRPr lang="id-ID" dirty="0"/>
          </a:p>
        </p:txBody>
      </p:sp>
    </p:spTree>
    <p:extLst>
      <p:ext uri="{BB962C8B-B14F-4D97-AF65-F5344CB8AC3E}">
        <p14:creationId xmlns:p14="http://schemas.microsoft.com/office/powerpoint/2010/main" val="118136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1789" y="2253022"/>
            <a:ext cx="8201025" cy="6880355"/>
          </a:xfrm>
        </p:spPr>
        <p:txBody>
          <a:bodyPr>
            <a:normAutofit fontScale="70000" lnSpcReduction="20000"/>
          </a:bodyPr>
          <a:lstStyle/>
          <a:p>
            <a:pPr>
              <a:lnSpc>
                <a:spcPct val="120000"/>
              </a:lnSpc>
            </a:pPr>
            <a:r>
              <a:rPr lang="en-US" sz="3900" dirty="0"/>
              <a:t>American Disabilities Act (ADA) - Anti-Discrimination Law – Title III/II				</a:t>
            </a:r>
          </a:p>
          <a:p>
            <a:pPr>
              <a:lnSpc>
                <a:spcPct val="120000"/>
              </a:lnSpc>
            </a:pPr>
            <a:r>
              <a:rPr lang="en-US" sz="3900" dirty="0"/>
              <a:t>Section 508 RULE for doing business with the US GOV	</a:t>
            </a:r>
          </a:p>
          <a:p>
            <a:pPr>
              <a:lnSpc>
                <a:spcPct val="120000"/>
              </a:lnSpc>
            </a:pPr>
            <a:r>
              <a:rPr lang="en-US" sz="3900" dirty="0"/>
              <a:t>Federal Employment (501/503)</a:t>
            </a:r>
          </a:p>
          <a:p>
            <a:pPr>
              <a:lnSpc>
                <a:spcPct val="120000"/>
              </a:lnSpc>
            </a:pPr>
            <a:r>
              <a:rPr lang="en-US" sz="3900" dirty="0"/>
              <a:t>Federally funded - 504		</a:t>
            </a:r>
          </a:p>
          <a:p>
            <a:pPr>
              <a:lnSpc>
                <a:spcPct val="120000"/>
              </a:lnSpc>
            </a:pPr>
            <a:r>
              <a:rPr lang="en-US" sz="3900" dirty="0"/>
              <a:t>Affordable Heath Care Act	(1557) Health IT	</a:t>
            </a:r>
          </a:p>
          <a:p>
            <a:pPr>
              <a:lnSpc>
                <a:spcPct val="120000"/>
              </a:lnSpc>
            </a:pPr>
            <a:r>
              <a:rPr lang="en-US" sz="3900" dirty="0"/>
              <a:t>Food and Drug Safety Innovation Act (904) </a:t>
            </a:r>
          </a:p>
          <a:p>
            <a:pPr>
              <a:lnSpc>
                <a:spcPct val="120000"/>
              </a:lnSpc>
            </a:pPr>
            <a:r>
              <a:rPr lang="en-US" sz="3900" dirty="0"/>
              <a:t>Telecom Act Section 255			</a:t>
            </a:r>
          </a:p>
          <a:p>
            <a:pPr>
              <a:lnSpc>
                <a:spcPct val="120000"/>
              </a:lnSpc>
            </a:pPr>
            <a:r>
              <a:rPr lang="en-US" sz="3900" dirty="0"/>
              <a:t>Air Carrier Access Act Airline accessibility DOT rule Title 14 CFR Par 32</a:t>
            </a:r>
          </a:p>
        </p:txBody>
      </p:sp>
      <p:sp>
        <p:nvSpPr>
          <p:cNvPr id="2" name="Title 1"/>
          <p:cNvSpPr>
            <a:spLocks noGrp="1"/>
          </p:cNvSpPr>
          <p:nvPr>
            <p:ph type="title"/>
          </p:nvPr>
        </p:nvSpPr>
        <p:spPr/>
        <p:txBody>
          <a:bodyPr/>
          <a:lstStyle/>
          <a:p>
            <a:r>
              <a:rPr lang="en-US" dirty="0"/>
              <a:t>US Regulations</a:t>
            </a:r>
          </a:p>
        </p:txBody>
      </p:sp>
      <p:sp>
        <p:nvSpPr>
          <p:cNvPr id="4" name="Slide Number Placeholder 3"/>
          <p:cNvSpPr>
            <a:spLocks noGrp="1"/>
          </p:cNvSpPr>
          <p:nvPr>
            <p:ph type="sldNum" sz="quarter" idx="12"/>
          </p:nvPr>
        </p:nvSpPr>
        <p:spPr>
          <a:xfrm>
            <a:off x="12458700" y="9748480"/>
            <a:ext cx="3086100" cy="547688"/>
          </a:xfrm>
        </p:spPr>
        <p:txBody>
          <a:bodyPr/>
          <a:lstStyle/>
          <a:p>
            <a:pPr>
              <a:defRPr/>
            </a:pPr>
            <a:fld id="{2B004224-6445-4177-AEBD-F85BECFD19D5}" type="slidenum">
              <a:rPr lang="en-US" smtClean="0">
                <a:solidFill>
                  <a:srgbClr val="012169"/>
                </a:solidFill>
              </a:rPr>
              <a:pPr>
                <a:defRPr/>
              </a:pPr>
              <a:t>8</a:t>
            </a:fld>
            <a:endParaRPr lang="en-US" dirty="0">
              <a:solidFill>
                <a:srgbClr val="012169"/>
              </a:solidFill>
            </a:endParaRPr>
          </a:p>
        </p:txBody>
      </p:sp>
      <p:pic>
        <p:nvPicPr>
          <p:cNvPr id="6" name="Picture 5">
            <a:extLst>
              <a:ext uri="{FF2B5EF4-FFF2-40B4-BE49-F238E27FC236}">
                <a16:creationId xmlns:a16="http://schemas.microsoft.com/office/drawing/2014/main" id="{78A4E9F0-9B23-429F-8FBE-E93B09F9BB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5701" y="1828800"/>
            <a:ext cx="5847908" cy="8611221"/>
          </a:xfrm>
          <a:prstGeom prst="rect">
            <a:avLst/>
          </a:prstGeom>
        </p:spPr>
      </p:pic>
    </p:spTree>
    <p:extLst>
      <p:ext uri="{BB962C8B-B14F-4D97-AF65-F5344CB8AC3E}">
        <p14:creationId xmlns:p14="http://schemas.microsoft.com/office/powerpoint/2010/main" val="21454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3547534-2562-4BDC-93F8-2695EBE9BF0F}"/>
              </a:ext>
            </a:extLst>
          </p:cNvPr>
          <p:cNvSpPr>
            <a:spLocks noGrp="1"/>
          </p:cNvSpPr>
          <p:nvPr>
            <p:ph type="ftr" sz="quarter" idx="11"/>
          </p:nvPr>
        </p:nvSpPr>
        <p:spPr/>
        <p:txBody>
          <a:bodyPr/>
          <a:lstStyle/>
          <a:p>
            <a:r>
              <a:rPr lang="en-US"/>
              <a:t>www.crawfordtech.com</a:t>
            </a:r>
            <a:endParaRPr lang="id-ID" dirty="0"/>
          </a:p>
        </p:txBody>
      </p:sp>
      <p:sp>
        <p:nvSpPr>
          <p:cNvPr id="3" name="Slide Number Placeholder 2">
            <a:extLst>
              <a:ext uri="{FF2B5EF4-FFF2-40B4-BE49-F238E27FC236}">
                <a16:creationId xmlns:a16="http://schemas.microsoft.com/office/drawing/2014/main" id="{A9B63969-78F6-451D-B49C-AE31E0EF84D7}"/>
              </a:ext>
            </a:extLst>
          </p:cNvPr>
          <p:cNvSpPr>
            <a:spLocks noGrp="1"/>
          </p:cNvSpPr>
          <p:nvPr>
            <p:ph type="sldNum" sz="quarter" idx="12"/>
          </p:nvPr>
        </p:nvSpPr>
        <p:spPr/>
        <p:txBody>
          <a:bodyPr/>
          <a:lstStyle/>
          <a:p>
            <a:fld id="{C9F2E319-0919-499D-AD1F-7963255D1003}" type="slidenum">
              <a:rPr lang="id-ID" smtClean="0"/>
              <a:t>9</a:t>
            </a:fld>
            <a:endParaRPr lang="id-ID"/>
          </a:p>
        </p:txBody>
      </p:sp>
      <p:pic>
        <p:nvPicPr>
          <p:cNvPr id="1026" name="Picture 2" descr="https://www.marketingcharts.com/wp-content/uploads/2019/07/IntegerGroup-Website-Accessibility-Lawsuits-Over-Time-2013-2018-Jul2019.png">
            <a:extLst>
              <a:ext uri="{FF2B5EF4-FFF2-40B4-BE49-F238E27FC236}">
                <a16:creationId xmlns:a16="http://schemas.microsoft.com/office/drawing/2014/main" id="{EA59CE99-D3F2-4AFF-8A67-11E8E917D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864965"/>
            <a:ext cx="15335250" cy="8557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402841"/>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00000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10265</TotalTime>
  <Words>1157</Words>
  <Application>Microsoft Office PowerPoint</Application>
  <PresentationFormat>Custom</PresentationFormat>
  <Paragraphs>278</Paragraphs>
  <Slides>38</Slides>
  <Notes>8</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45" baseType="lpstr">
      <vt:lpstr>Arial</vt:lpstr>
      <vt:lpstr>Arial Narrow</vt:lpstr>
      <vt:lpstr>Calibri</vt:lpstr>
      <vt:lpstr>Calibri Light</vt:lpstr>
      <vt:lpstr>Office Theme</vt:lpstr>
      <vt:lpstr>Custom Design</vt:lpstr>
      <vt:lpstr>Acrobat Document</vt:lpstr>
      <vt:lpstr>Document Accessibility, Avoiding Lawsuits and Future Proofing – Tools to be in Compliance</vt:lpstr>
      <vt:lpstr>What you will learn today</vt:lpstr>
      <vt:lpstr>Barriers</vt:lpstr>
      <vt:lpstr>PowerPoint Presentation</vt:lpstr>
      <vt:lpstr>Disability Rights Activism</vt:lpstr>
      <vt:lpstr>With the Recent String of Legal Activity</vt:lpstr>
      <vt:lpstr>What is happening?</vt:lpstr>
      <vt:lpstr>US Regulations</vt:lpstr>
      <vt:lpstr>PowerPoint Presentation</vt:lpstr>
      <vt:lpstr>Legal Settlements / Fines - USA</vt:lpstr>
      <vt:lpstr>CRPD</vt:lpstr>
      <vt:lpstr>Canadian Regulations</vt:lpstr>
      <vt:lpstr>Accessibility Goals</vt:lpstr>
      <vt:lpstr>State of Accessible Documents</vt:lpstr>
      <vt:lpstr>The Problem</vt:lpstr>
      <vt:lpstr>Accessibility Spectrum</vt:lpstr>
      <vt:lpstr>The Challenge</vt:lpstr>
      <vt:lpstr>Plan</vt:lpstr>
      <vt:lpstr>Things to do</vt:lpstr>
      <vt:lpstr>Use Technology: Get to 100%</vt:lpstr>
      <vt:lpstr>Technology</vt:lpstr>
      <vt:lpstr>Technology to Human Comparison</vt:lpstr>
      <vt:lpstr>Accuracy vs Time</vt:lpstr>
      <vt:lpstr>Results</vt:lpstr>
      <vt:lpstr>Common Issues</vt:lpstr>
      <vt:lpstr>Mathematical / Symbology</vt:lpstr>
      <vt:lpstr>Read Order</vt:lpstr>
      <vt:lpstr>Contrast</vt:lpstr>
      <vt:lpstr>Scanned Text</vt:lpstr>
      <vt:lpstr>Fillable Forms</vt:lpstr>
      <vt:lpstr>Tagging documents for accessibility</vt:lpstr>
      <vt:lpstr>Results</vt:lpstr>
      <vt:lpstr>MasterOne Architecture Diagram</vt:lpstr>
      <vt:lpstr>Testing – Quality Assurance / Control</vt:lpstr>
      <vt:lpstr>PowerPoint Presentation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Accessibility Avoiding Lawsuits and Future Proofing</dc:title>
  <dc:creator>Dennis Quon</dc:creator>
  <cp:lastModifiedBy>Doug Koppenhofer</cp:lastModifiedBy>
  <cp:revision>20</cp:revision>
  <dcterms:created xsi:type="dcterms:W3CDTF">2019-10-30T16:01:29Z</dcterms:created>
  <dcterms:modified xsi:type="dcterms:W3CDTF">2019-11-21T22:46:40Z</dcterms:modified>
</cp:coreProperties>
</file>