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1"/>
  </p:sldMasterIdLst>
  <p:notesMasterIdLst>
    <p:notesMasterId r:id="rId42"/>
  </p:notesMasterIdLst>
  <p:handoutMasterIdLst>
    <p:handoutMasterId r:id="rId43"/>
  </p:handoutMasterIdLst>
  <p:sldIdLst>
    <p:sldId id="256" r:id="rId2"/>
    <p:sldId id="378" r:id="rId3"/>
    <p:sldId id="258" r:id="rId4"/>
    <p:sldId id="259" r:id="rId5"/>
    <p:sldId id="257" r:id="rId6"/>
    <p:sldId id="369" r:id="rId7"/>
    <p:sldId id="360" r:id="rId8"/>
    <p:sldId id="260" r:id="rId9"/>
    <p:sldId id="361" r:id="rId10"/>
    <p:sldId id="362" r:id="rId11"/>
    <p:sldId id="277" r:id="rId12"/>
    <p:sldId id="363" r:id="rId13"/>
    <p:sldId id="364" r:id="rId14"/>
    <p:sldId id="377" r:id="rId15"/>
    <p:sldId id="365" r:id="rId16"/>
    <p:sldId id="366" r:id="rId17"/>
    <p:sldId id="367" r:id="rId18"/>
    <p:sldId id="275" r:id="rId19"/>
    <p:sldId id="276" r:id="rId20"/>
    <p:sldId id="265" r:id="rId21"/>
    <p:sldId id="376" r:id="rId22"/>
    <p:sldId id="359" r:id="rId23"/>
    <p:sldId id="266" r:id="rId24"/>
    <p:sldId id="267" r:id="rId25"/>
    <p:sldId id="268" r:id="rId26"/>
    <p:sldId id="269" r:id="rId27"/>
    <p:sldId id="368" r:id="rId28"/>
    <p:sldId id="279" r:id="rId29"/>
    <p:sldId id="262" r:id="rId30"/>
    <p:sldId id="263" r:id="rId31"/>
    <p:sldId id="264" r:id="rId32"/>
    <p:sldId id="270" r:id="rId33"/>
    <p:sldId id="271" r:id="rId34"/>
    <p:sldId id="272" r:id="rId35"/>
    <p:sldId id="370" r:id="rId36"/>
    <p:sldId id="379" r:id="rId37"/>
    <p:sldId id="273" r:id="rId38"/>
    <p:sldId id="380" r:id="rId39"/>
    <p:sldId id="381" r:id="rId40"/>
    <p:sldId id="358"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67"/>
    <p:restoredTop sz="59837"/>
  </p:normalViewPr>
  <p:slideViewPr>
    <p:cSldViewPr snapToGrid="0" snapToObjects="1">
      <p:cViewPr>
        <p:scale>
          <a:sx n="20" d="100"/>
          <a:sy n="20" d="100"/>
        </p:scale>
        <p:origin x="2748" y="777"/>
      </p:cViewPr>
      <p:guideLst/>
    </p:cSldViewPr>
  </p:slideViewPr>
  <p:outlineViewPr>
    <p:cViewPr>
      <p:scale>
        <a:sx n="33" d="100"/>
        <a:sy n="33" d="100"/>
      </p:scale>
      <p:origin x="0" y="-38968"/>
    </p:cViewPr>
  </p:outlineViewPr>
  <p:notesTextViewPr>
    <p:cViewPr>
      <p:scale>
        <a:sx n="3" d="2"/>
        <a:sy n="3" d="2"/>
      </p:scale>
      <p:origin x="0" y="-411"/>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1E542A-3B1E-DC42-A4D8-6A0479D3DAC9}" type="doc">
      <dgm:prSet loTypeId="urn:microsoft.com/office/officeart/2005/8/layout/process5" loCatId="" qsTypeId="urn:microsoft.com/office/officeart/2005/8/quickstyle/simple1" qsCatId="simple" csTypeId="urn:microsoft.com/office/officeart/2005/8/colors/accent1_2" csCatId="accent1" phldr="1"/>
      <dgm:spPr/>
      <dgm:t>
        <a:bodyPr/>
        <a:lstStyle/>
        <a:p>
          <a:endParaRPr lang="en-US"/>
        </a:p>
      </dgm:t>
    </dgm:pt>
    <dgm:pt modelId="{C4FF3687-4CF3-3C46-9C17-7C56D354A7B1}">
      <dgm:prSet phldrT="[Text]"/>
      <dgm:spPr/>
      <dgm:t>
        <a:bodyPr/>
        <a:lstStyle/>
        <a:p>
          <a:r>
            <a:rPr lang="en-US" dirty="0"/>
            <a:t>Instructors review their courses</a:t>
          </a:r>
        </a:p>
      </dgm:t>
      <dgm:extLst>
        <a:ext uri="{E40237B7-FDA0-4F09-8148-C483321AD2D9}">
          <dgm14:cNvPr xmlns:dgm14="http://schemas.microsoft.com/office/drawing/2010/diagram" id="0" name="" descr="Here’s an outline of the process&#10;Instructors review their courses (with our without support from Instructional Design and Access)&#10;Instructor identifies a resource or activity that presents a problem for accessibility&#10;Instructor completes the exception request form&#10;Exception request is approved by the department chair&#10;Exceptions are gathered and reviewed by the Dean’s offices&#10;Exceptions are submitted to the Accessibility Exceptions Committee for review&#10;The Provost approves or denies exceptions with input from the AEC.  &#10;The Instructor is notified of the exception. Exceptions are good for three years unless the course is substantially revised. (See Course Designs, next slide)  &#10;Subsequent exceptions will need to demonstrate progress made on the accessibility of the resource or continue to demonstrate that accessibility is not possible for that resource or activity&#10;"/>
        </a:ext>
      </dgm:extLst>
    </dgm:pt>
    <dgm:pt modelId="{151E063C-EB96-734E-95A8-E22B28F4BBF3}" type="parTrans" cxnId="{B2E3CFB0-E063-1347-B4E0-88149BB0A9A8}">
      <dgm:prSet/>
      <dgm:spPr/>
      <dgm:t>
        <a:bodyPr/>
        <a:lstStyle/>
        <a:p>
          <a:endParaRPr lang="en-US"/>
        </a:p>
      </dgm:t>
    </dgm:pt>
    <dgm:pt modelId="{B5F9DFB3-53EA-1346-867A-57C7BAC8FA9F}" type="sibTrans" cxnId="{B2E3CFB0-E063-1347-B4E0-88149BB0A9A8}">
      <dgm:prSet/>
      <dgm:spPr/>
      <dgm:t>
        <a:bodyPr/>
        <a:lstStyle/>
        <a:p>
          <a:endParaRPr lang="en-US"/>
        </a:p>
      </dgm:t>
    </dgm:pt>
    <dgm:pt modelId="{06EB748D-CF25-5043-B6CA-6701B3BC98AC}">
      <dgm:prSet/>
      <dgm:spPr/>
      <dgm:t>
        <a:bodyPr/>
        <a:lstStyle/>
        <a:p>
          <a:r>
            <a:rPr lang="en-US" dirty="0"/>
            <a:t>Instructor completes the exception request form</a:t>
          </a:r>
        </a:p>
      </dgm:t>
    </dgm:pt>
    <dgm:pt modelId="{30421F73-B5BD-A54A-8BAA-DA5A82D962DA}" type="parTrans" cxnId="{6CAE2896-5AEB-8444-9B74-1A7C84667DF7}">
      <dgm:prSet/>
      <dgm:spPr/>
      <dgm:t>
        <a:bodyPr/>
        <a:lstStyle/>
        <a:p>
          <a:endParaRPr lang="en-US"/>
        </a:p>
      </dgm:t>
    </dgm:pt>
    <dgm:pt modelId="{1ECA5A51-6F19-4941-8B0F-F25570E2A0DC}" type="sibTrans" cxnId="{6CAE2896-5AEB-8444-9B74-1A7C84667DF7}">
      <dgm:prSet/>
      <dgm:spPr/>
      <dgm:t>
        <a:bodyPr/>
        <a:lstStyle/>
        <a:p>
          <a:endParaRPr lang="en-US"/>
        </a:p>
      </dgm:t>
    </dgm:pt>
    <dgm:pt modelId="{C7523BA6-EF77-984C-9653-3DF7099583FC}">
      <dgm:prSet/>
      <dgm:spPr/>
      <dgm:t>
        <a:bodyPr/>
        <a:lstStyle/>
        <a:p>
          <a:r>
            <a:rPr lang="en-US" dirty="0"/>
            <a:t>Exception request is approved by the department chair or designee</a:t>
          </a:r>
        </a:p>
      </dgm:t>
    </dgm:pt>
    <dgm:pt modelId="{4DD7FD80-03AD-B44D-8FCB-925D3F09B968}" type="parTrans" cxnId="{853B9BDA-885A-194D-A311-9FFEA90FFE29}">
      <dgm:prSet/>
      <dgm:spPr/>
      <dgm:t>
        <a:bodyPr/>
        <a:lstStyle/>
        <a:p>
          <a:endParaRPr lang="en-US"/>
        </a:p>
      </dgm:t>
    </dgm:pt>
    <dgm:pt modelId="{96AB84F3-5204-C344-A9F8-EF34804DCBCF}" type="sibTrans" cxnId="{853B9BDA-885A-194D-A311-9FFEA90FFE29}">
      <dgm:prSet/>
      <dgm:spPr/>
      <dgm:t>
        <a:bodyPr/>
        <a:lstStyle/>
        <a:p>
          <a:endParaRPr lang="en-US"/>
        </a:p>
      </dgm:t>
    </dgm:pt>
    <dgm:pt modelId="{599BF346-BA95-524E-A309-F40E68D49765}">
      <dgm:prSet/>
      <dgm:spPr/>
      <dgm:t>
        <a:bodyPr/>
        <a:lstStyle/>
        <a:p>
          <a:r>
            <a:rPr lang="en-US" dirty="0"/>
            <a:t>Exceptions are reviewed by the Dean’s offices</a:t>
          </a:r>
        </a:p>
      </dgm:t>
    </dgm:pt>
    <dgm:pt modelId="{D6415D6E-7083-DA41-A561-888D4E1F8A20}" type="parTrans" cxnId="{40AAE239-C63D-094E-9F8D-373EF8E97009}">
      <dgm:prSet/>
      <dgm:spPr/>
      <dgm:t>
        <a:bodyPr/>
        <a:lstStyle/>
        <a:p>
          <a:endParaRPr lang="en-US"/>
        </a:p>
      </dgm:t>
    </dgm:pt>
    <dgm:pt modelId="{94D34717-2FF5-3842-B2D8-99398338A3A3}" type="sibTrans" cxnId="{40AAE239-C63D-094E-9F8D-373EF8E97009}">
      <dgm:prSet/>
      <dgm:spPr/>
      <dgm:t>
        <a:bodyPr/>
        <a:lstStyle/>
        <a:p>
          <a:endParaRPr lang="en-US"/>
        </a:p>
      </dgm:t>
    </dgm:pt>
    <dgm:pt modelId="{8734DB28-4F64-4C49-913F-6ADC8CF3CEA7}">
      <dgm:prSet/>
      <dgm:spPr/>
      <dgm:t>
        <a:bodyPr/>
        <a:lstStyle/>
        <a:p>
          <a:r>
            <a:rPr lang="en-US" dirty="0"/>
            <a:t>Exceptions are submitted to the Accessibility Exceptions Committee for review</a:t>
          </a:r>
        </a:p>
      </dgm:t>
    </dgm:pt>
    <dgm:pt modelId="{EECBDA4E-28F9-4648-91BF-968401B64E56}" type="parTrans" cxnId="{976546A5-10C4-2547-97D5-B6A9B1A427A7}">
      <dgm:prSet/>
      <dgm:spPr/>
      <dgm:t>
        <a:bodyPr/>
        <a:lstStyle/>
        <a:p>
          <a:endParaRPr lang="en-US"/>
        </a:p>
      </dgm:t>
    </dgm:pt>
    <dgm:pt modelId="{38DD485F-CCC6-5245-BE51-31E593856803}" type="sibTrans" cxnId="{976546A5-10C4-2547-97D5-B6A9B1A427A7}">
      <dgm:prSet/>
      <dgm:spPr/>
      <dgm:t>
        <a:bodyPr/>
        <a:lstStyle/>
        <a:p>
          <a:endParaRPr lang="en-US"/>
        </a:p>
      </dgm:t>
    </dgm:pt>
    <dgm:pt modelId="{8BFFB87B-33F5-3A4A-907C-BFABF8F0E514}">
      <dgm:prSet/>
      <dgm:spPr/>
      <dgm:t>
        <a:bodyPr/>
        <a:lstStyle/>
        <a:p>
          <a:r>
            <a:rPr lang="en-US" dirty="0"/>
            <a:t>The Provost approves or denies exceptions with input from the AEC. </a:t>
          </a:r>
        </a:p>
      </dgm:t>
    </dgm:pt>
    <dgm:pt modelId="{40BF158B-A199-9E45-A6A6-40441950E723}" type="parTrans" cxnId="{DE3704FE-9135-2C45-8DBA-9BEF8E869438}">
      <dgm:prSet/>
      <dgm:spPr/>
      <dgm:t>
        <a:bodyPr/>
        <a:lstStyle/>
        <a:p>
          <a:endParaRPr lang="en-US"/>
        </a:p>
      </dgm:t>
    </dgm:pt>
    <dgm:pt modelId="{134CB7D7-F6D2-8244-A5E0-33603B54E3C4}" type="sibTrans" cxnId="{DE3704FE-9135-2C45-8DBA-9BEF8E869438}">
      <dgm:prSet/>
      <dgm:spPr/>
      <dgm:t>
        <a:bodyPr/>
        <a:lstStyle/>
        <a:p>
          <a:endParaRPr lang="en-US"/>
        </a:p>
      </dgm:t>
    </dgm:pt>
    <dgm:pt modelId="{09D3F80F-6523-5B4D-B32A-16434C914C87}">
      <dgm:prSet/>
      <dgm:spPr/>
      <dgm:t>
        <a:bodyPr/>
        <a:lstStyle/>
        <a:p>
          <a:r>
            <a:rPr lang="en-US" dirty="0"/>
            <a:t>The Instructor is notified of the exception. </a:t>
          </a:r>
        </a:p>
      </dgm:t>
    </dgm:pt>
    <dgm:pt modelId="{56E776BE-8110-5648-841E-6850B00AC2D4}" type="parTrans" cxnId="{857A5B77-8B8D-6A40-B07F-63048E37356D}">
      <dgm:prSet/>
      <dgm:spPr/>
      <dgm:t>
        <a:bodyPr/>
        <a:lstStyle/>
        <a:p>
          <a:endParaRPr lang="en-US"/>
        </a:p>
      </dgm:t>
    </dgm:pt>
    <dgm:pt modelId="{27F29CF8-F801-5640-B227-FDE36D2BF470}" type="sibTrans" cxnId="{857A5B77-8B8D-6A40-B07F-63048E37356D}">
      <dgm:prSet/>
      <dgm:spPr/>
      <dgm:t>
        <a:bodyPr/>
        <a:lstStyle/>
        <a:p>
          <a:endParaRPr lang="en-US"/>
        </a:p>
      </dgm:t>
    </dgm:pt>
    <dgm:pt modelId="{0F2402AA-417F-2F43-9C40-D32B0246DAEA}">
      <dgm:prSet phldrT="[Text]"/>
      <dgm:spPr/>
      <dgm:t>
        <a:bodyPr/>
        <a:lstStyle/>
        <a:p>
          <a:r>
            <a:rPr lang="en-US" dirty="0"/>
            <a:t>Instructor identifies an accessibility problem</a:t>
          </a:r>
        </a:p>
      </dgm:t>
    </dgm:pt>
    <dgm:pt modelId="{7CC31BFC-8EBC-F447-96CA-6ED739EB4E19}" type="parTrans" cxnId="{C6138253-DF15-6A42-A3CE-80C214390991}">
      <dgm:prSet/>
      <dgm:spPr/>
      <dgm:t>
        <a:bodyPr/>
        <a:lstStyle/>
        <a:p>
          <a:endParaRPr lang="en-US"/>
        </a:p>
      </dgm:t>
    </dgm:pt>
    <dgm:pt modelId="{AFC4ADD7-3589-FF4E-957D-3E40AA9EDDA4}" type="sibTrans" cxnId="{C6138253-DF15-6A42-A3CE-80C214390991}">
      <dgm:prSet/>
      <dgm:spPr/>
      <dgm:t>
        <a:bodyPr/>
        <a:lstStyle/>
        <a:p>
          <a:endParaRPr lang="en-US"/>
        </a:p>
      </dgm:t>
    </dgm:pt>
    <dgm:pt modelId="{929820E5-194A-AD49-AF2A-A10C6D91D75C}" type="pres">
      <dgm:prSet presAssocID="{4D1E542A-3B1E-DC42-A4D8-6A0479D3DAC9}" presName="diagram" presStyleCnt="0">
        <dgm:presLayoutVars>
          <dgm:dir/>
          <dgm:resizeHandles val="exact"/>
        </dgm:presLayoutVars>
      </dgm:prSet>
      <dgm:spPr/>
      <dgm:t>
        <a:bodyPr/>
        <a:lstStyle/>
        <a:p>
          <a:endParaRPr lang="en-US"/>
        </a:p>
      </dgm:t>
    </dgm:pt>
    <dgm:pt modelId="{233E800F-2292-1E44-89EA-DEB66C9FC74D}" type="pres">
      <dgm:prSet presAssocID="{C4FF3687-4CF3-3C46-9C17-7C56D354A7B1}" presName="node" presStyleLbl="node1" presStyleIdx="0" presStyleCnt="8">
        <dgm:presLayoutVars>
          <dgm:bulletEnabled val="1"/>
        </dgm:presLayoutVars>
      </dgm:prSet>
      <dgm:spPr/>
      <dgm:t>
        <a:bodyPr/>
        <a:lstStyle/>
        <a:p>
          <a:endParaRPr lang="en-US"/>
        </a:p>
      </dgm:t>
    </dgm:pt>
    <dgm:pt modelId="{5E3FC616-69CB-864E-92FE-B86F8A8593E8}" type="pres">
      <dgm:prSet presAssocID="{B5F9DFB3-53EA-1346-867A-57C7BAC8FA9F}" presName="sibTrans" presStyleLbl="sibTrans2D1" presStyleIdx="0" presStyleCnt="7"/>
      <dgm:spPr/>
      <dgm:t>
        <a:bodyPr/>
        <a:lstStyle/>
        <a:p>
          <a:endParaRPr lang="en-US"/>
        </a:p>
      </dgm:t>
    </dgm:pt>
    <dgm:pt modelId="{10C2DAE7-CF98-4F41-84EF-92A6C8AC69E3}" type="pres">
      <dgm:prSet presAssocID="{B5F9DFB3-53EA-1346-867A-57C7BAC8FA9F}" presName="connectorText" presStyleLbl="sibTrans2D1" presStyleIdx="0" presStyleCnt="7"/>
      <dgm:spPr/>
      <dgm:t>
        <a:bodyPr/>
        <a:lstStyle/>
        <a:p>
          <a:endParaRPr lang="en-US"/>
        </a:p>
      </dgm:t>
    </dgm:pt>
    <dgm:pt modelId="{5F6C6901-6688-D44E-A385-A79B8F4ED7F4}" type="pres">
      <dgm:prSet presAssocID="{0F2402AA-417F-2F43-9C40-D32B0246DAEA}" presName="node" presStyleLbl="node1" presStyleIdx="1" presStyleCnt="8">
        <dgm:presLayoutVars>
          <dgm:bulletEnabled val="1"/>
        </dgm:presLayoutVars>
      </dgm:prSet>
      <dgm:spPr/>
      <dgm:t>
        <a:bodyPr/>
        <a:lstStyle/>
        <a:p>
          <a:endParaRPr lang="en-US"/>
        </a:p>
      </dgm:t>
    </dgm:pt>
    <dgm:pt modelId="{0C665CEC-4E17-AA49-9793-91D9F1BF3CCA}" type="pres">
      <dgm:prSet presAssocID="{AFC4ADD7-3589-FF4E-957D-3E40AA9EDDA4}" presName="sibTrans" presStyleLbl="sibTrans2D1" presStyleIdx="1" presStyleCnt="7"/>
      <dgm:spPr/>
      <dgm:t>
        <a:bodyPr/>
        <a:lstStyle/>
        <a:p>
          <a:endParaRPr lang="en-US"/>
        </a:p>
      </dgm:t>
    </dgm:pt>
    <dgm:pt modelId="{4F61070F-A8BA-C14B-ABE0-066F606831F3}" type="pres">
      <dgm:prSet presAssocID="{AFC4ADD7-3589-FF4E-957D-3E40AA9EDDA4}" presName="connectorText" presStyleLbl="sibTrans2D1" presStyleIdx="1" presStyleCnt="7"/>
      <dgm:spPr/>
      <dgm:t>
        <a:bodyPr/>
        <a:lstStyle/>
        <a:p>
          <a:endParaRPr lang="en-US"/>
        </a:p>
      </dgm:t>
    </dgm:pt>
    <dgm:pt modelId="{6D264C92-75C5-224E-9FC6-812008CBEE2A}" type="pres">
      <dgm:prSet presAssocID="{06EB748D-CF25-5043-B6CA-6701B3BC98AC}" presName="node" presStyleLbl="node1" presStyleIdx="2" presStyleCnt="8">
        <dgm:presLayoutVars>
          <dgm:bulletEnabled val="1"/>
        </dgm:presLayoutVars>
      </dgm:prSet>
      <dgm:spPr/>
      <dgm:t>
        <a:bodyPr/>
        <a:lstStyle/>
        <a:p>
          <a:endParaRPr lang="en-US"/>
        </a:p>
      </dgm:t>
    </dgm:pt>
    <dgm:pt modelId="{B74F9272-FA5A-BE4F-88FC-BA1C08BE9FDF}" type="pres">
      <dgm:prSet presAssocID="{1ECA5A51-6F19-4941-8B0F-F25570E2A0DC}" presName="sibTrans" presStyleLbl="sibTrans2D1" presStyleIdx="2" presStyleCnt="7"/>
      <dgm:spPr/>
      <dgm:t>
        <a:bodyPr/>
        <a:lstStyle/>
        <a:p>
          <a:endParaRPr lang="en-US"/>
        </a:p>
      </dgm:t>
    </dgm:pt>
    <dgm:pt modelId="{41E10301-30EA-5243-9D5B-B9969E102C15}" type="pres">
      <dgm:prSet presAssocID="{1ECA5A51-6F19-4941-8B0F-F25570E2A0DC}" presName="connectorText" presStyleLbl="sibTrans2D1" presStyleIdx="2" presStyleCnt="7"/>
      <dgm:spPr/>
      <dgm:t>
        <a:bodyPr/>
        <a:lstStyle/>
        <a:p>
          <a:endParaRPr lang="en-US"/>
        </a:p>
      </dgm:t>
    </dgm:pt>
    <dgm:pt modelId="{46B63634-8142-EE49-A9DE-3E906678AABA}" type="pres">
      <dgm:prSet presAssocID="{C7523BA6-EF77-984C-9653-3DF7099583FC}" presName="node" presStyleLbl="node1" presStyleIdx="3" presStyleCnt="8">
        <dgm:presLayoutVars>
          <dgm:bulletEnabled val="1"/>
        </dgm:presLayoutVars>
      </dgm:prSet>
      <dgm:spPr/>
      <dgm:t>
        <a:bodyPr/>
        <a:lstStyle/>
        <a:p>
          <a:endParaRPr lang="en-US"/>
        </a:p>
      </dgm:t>
    </dgm:pt>
    <dgm:pt modelId="{0BC67ED8-E3B9-404B-948D-7709B7D45C03}" type="pres">
      <dgm:prSet presAssocID="{96AB84F3-5204-C344-A9F8-EF34804DCBCF}" presName="sibTrans" presStyleLbl="sibTrans2D1" presStyleIdx="3" presStyleCnt="7"/>
      <dgm:spPr/>
      <dgm:t>
        <a:bodyPr/>
        <a:lstStyle/>
        <a:p>
          <a:endParaRPr lang="en-US"/>
        </a:p>
      </dgm:t>
    </dgm:pt>
    <dgm:pt modelId="{A3FF7ED2-1B24-EA43-8F68-72F08161392D}" type="pres">
      <dgm:prSet presAssocID="{96AB84F3-5204-C344-A9F8-EF34804DCBCF}" presName="connectorText" presStyleLbl="sibTrans2D1" presStyleIdx="3" presStyleCnt="7"/>
      <dgm:spPr/>
      <dgm:t>
        <a:bodyPr/>
        <a:lstStyle/>
        <a:p>
          <a:endParaRPr lang="en-US"/>
        </a:p>
      </dgm:t>
    </dgm:pt>
    <dgm:pt modelId="{3499CDDE-D3F7-6247-9758-E2B50372275E}" type="pres">
      <dgm:prSet presAssocID="{599BF346-BA95-524E-A309-F40E68D49765}" presName="node" presStyleLbl="node1" presStyleIdx="4" presStyleCnt="8">
        <dgm:presLayoutVars>
          <dgm:bulletEnabled val="1"/>
        </dgm:presLayoutVars>
      </dgm:prSet>
      <dgm:spPr/>
      <dgm:t>
        <a:bodyPr/>
        <a:lstStyle/>
        <a:p>
          <a:endParaRPr lang="en-US"/>
        </a:p>
      </dgm:t>
    </dgm:pt>
    <dgm:pt modelId="{EF1BD443-17F5-7F43-8D08-92C2E1A09BA6}" type="pres">
      <dgm:prSet presAssocID="{94D34717-2FF5-3842-B2D8-99398338A3A3}" presName="sibTrans" presStyleLbl="sibTrans2D1" presStyleIdx="4" presStyleCnt="7"/>
      <dgm:spPr/>
      <dgm:t>
        <a:bodyPr/>
        <a:lstStyle/>
        <a:p>
          <a:endParaRPr lang="en-US"/>
        </a:p>
      </dgm:t>
    </dgm:pt>
    <dgm:pt modelId="{A207AFCE-F4E2-7C42-AD74-B6A966A4E0CE}" type="pres">
      <dgm:prSet presAssocID="{94D34717-2FF5-3842-B2D8-99398338A3A3}" presName="connectorText" presStyleLbl="sibTrans2D1" presStyleIdx="4" presStyleCnt="7"/>
      <dgm:spPr/>
      <dgm:t>
        <a:bodyPr/>
        <a:lstStyle/>
        <a:p>
          <a:endParaRPr lang="en-US"/>
        </a:p>
      </dgm:t>
    </dgm:pt>
    <dgm:pt modelId="{5194D4A8-89C6-594A-B460-91B775E7BF58}" type="pres">
      <dgm:prSet presAssocID="{8734DB28-4F64-4C49-913F-6ADC8CF3CEA7}" presName="node" presStyleLbl="node1" presStyleIdx="5" presStyleCnt="8">
        <dgm:presLayoutVars>
          <dgm:bulletEnabled val="1"/>
        </dgm:presLayoutVars>
      </dgm:prSet>
      <dgm:spPr/>
      <dgm:t>
        <a:bodyPr/>
        <a:lstStyle/>
        <a:p>
          <a:endParaRPr lang="en-US"/>
        </a:p>
      </dgm:t>
    </dgm:pt>
    <dgm:pt modelId="{ED4F3324-8280-B64F-88C4-21355DE4C194}" type="pres">
      <dgm:prSet presAssocID="{38DD485F-CCC6-5245-BE51-31E593856803}" presName="sibTrans" presStyleLbl="sibTrans2D1" presStyleIdx="5" presStyleCnt="7"/>
      <dgm:spPr/>
      <dgm:t>
        <a:bodyPr/>
        <a:lstStyle/>
        <a:p>
          <a:endParaRPr lang="en-US"/>
        </a:p>
      </dgm:t>
    </dgm:pt>
    <dgm:pt modelId="{C75CF3CD-5C38-994B-BA31-339492AC4493}" type="pres">
      <dgm:prSet presAssocID="{38DD485F-CCC6-5245-BE51-31E593856803}" presName="connectorText" presStyleLbl="sibTrans2D1" presStyleIdx="5" presStyleCnt="7"/>
      <dgm:spPr/>
      <dgm:t>
        <a:bodyPr/>
        <a:lstStyle/>
        <a:p>
          <a:endParaRPr lang="en-US"/>
        </a:p>
      </dgm:t>
    </dgm:pt>
    <dgm:pt modelId="{40A394BD-5CCF-E848-8EF1-AC72C3E71E26}" type="pres">
      <dgm:prSet presAssocID="{8BFFB87B-33F5-3A4A-907C-BFABF8F0E514}" presName="node" presStyleLbl="node1" presStyleIdx="6" presStyleCnt="8">
        <dgm:presLayoutVars>
          <dgm:bulletEnabled val="1"/>
        </dgm:presLayoutVars>
      </dgm:prSet>
      <dgm:spPr/>
      <dgm:t>
        <a:bodyPr/>
        <a:lstStyle/>
        <a:p>
          <a:endParaRPr lang="en-US"/>
        </a:p>
      </dgm:t>
    </dgm:pt>
    <dgm:pt modelId="{FDD2EFD3-D29A-E740-B19D-840D2D7953AC}" type="pres">
      <dgm:prSet presAssocID="{134CB7D7-F6D2-8244-A5E0-33603B54E3C4}" presName="sibTrans" presStyleLbl="sibTrans2D1" presStyleIdx="6" presStyleCnt="7"/>
      <dgm:spPr/>
      <dgm:t>
        <a:bodyPr/>
        <a:lstStyle/>
        <a:p>
          <a:endParaRPr lang="en-US"/>
        </a:p>
      </dgm:t>
    </dgm:pt>
    <dgm:pt modelId="{51C54CF6-4823-5247-ADBA-169AA5B445E3}" type="pres">
      <dgm:prSet presAssocID="{134CB7D7-F6D2-8244-A5E0-33603B54E3C4}" presName="connectorText" presStyleLbl="sibTrans2D1" presStyleIdx="6" presStyleCnt="7"/>
      <dgm:spPr/>
      <dgm:t>
        <a:bodyPr/>
        <a:lstStyle/>
        <a:p>
          <a:endParaRPr lang="en-US"/>
        </a:p>
      </dgm:t>
    </dgm:pt>
    <dgm:pt modelId="{D424DB89-E3B0-1A42-A878-0A84DF4FBD4C}" type="pres">
      <dgm:prSet presAssocID="{09D3F80F-6523-5B4D-B32A-16434C914C87}" presName="node" presStyleLbl="node1" presStyleIdx="7" presStyleCnt="8">
        <dgm:presLayoutVars>
          <dgm:bulletEnabled val="1"/>
        </dgm:presLayoutVars>
      </dgm:prSet>
      <dgm:spPr/>
      <dgm:t>
        <a:bodyPr/>
        <a:lstStyle/>
        <a:p>
          <a:endParaRPr lang="en-US"/>
        </a:p>
      </dgm:t>
    </dgm:pt>
  </dgm:ptLst>
  <dgm:cxnLst>
    <dgm:cxn modelId="{F818A5CE-C9B4-BB4F-BB9E-E4F9FFCCD2CF}" type="presOf" srcId="{94D34717-2FF5-3842-B2D8-99398338A3A3}" destId="{EF1BD443-17F5-7F43-8D08-92C2E1A09BA6}" srcOrd="0" destOrd="0" presId="urn:microsoft.com/office/officeart/2005/8/layout/process5"/>
    <dgm:cxn modelId="{0332B263-069C-0447-8DE6-A47A818677CC}" type="presOf" srcId="{09D3F80F-6523-5B4D-B32A-16434C914C87}" destId="{D424DB89-E3B0-1A42-A878-0A84DF4FBD4C}" srcOrd="0" destOrd="0" presId="urn:microsoft.com/office/officeart/2005/8/layout/process5"/>
    <dgm:cxn modelId="{44E329E6-BE0E-8A48-AACA-757266F4F6F3}" type="presOf" srcId="{B5F9DFB3-53EA-1346-867A-57C7BAC8FA9F}" destId="{10C2DAE7-CF98-4F41-84EF-92A6C8AC69E3}" srcOrd="1" destOrd="0" presId="urn:microsoft.com/office/officeart/2005/8/layout/process5"/>
    <dgm:cxn modelId="{C6138253-DF15-6A42-A3CE-80C214390991}" srcId="{4D1E542A-3B1E-DC42-A4D8-6A0479D3DAC9}" destId="{0F2402AA-417F-2F43-9C40-D32B0246DAEA}" srcOrd="1" destOrd="0" parTransId="{7CC31BFC-8EBC-F447-96CA-6ED739EB4E19}" sibTransId="{AFC4ADD7-3589-FF4E-957D-3E40AA9EDDA4}"/>
    <dgm:cxn modelId="{AFCFFD18-F078-D54F-A564-DADE1C5BD7D9}" type="presOf" srcId="{AFC4ADD7-3589-FF4E-957D-3E40AA9EDDA4}" destId="{4F61070F-A8BA-C14B-ABE0-066F606831F3}" srcOrd="1" destOrd="0" presId="urn:microsoft.com/office/officeart/2005/8/layout/process5"/>
    <dgm:cxn modelId="{27FD395B-1B5A-5F40-998D-7F705EB1ED6B}" type="presOf" srcId="{06EB748D-CF25-5043-B6CA-6701B3BC98AC}" destId="{6D264C92-75C5-224E-9FC6-812008CBEE2A}" srcOrd="0" destOrd="0" presId="urn:microsoft.com/office/officeart/2005/8/layout/process5"/>
    <dgm:cxn modelId="{01986A5C-4FF8-3449-85F3-FE31C591CA5B}" type="presOf" srcId="{8734DB28-4F64-4C49-913F-6ADC8CF3CEA7}" destId="{5194D4A8-89C6-594A-B460-91B775E7BF58}" srcOrd="0" destOrd="0" presId="urn:microsoft.com/office/officeart/2005/8/layout/process5"/>
    <dgm:cxn modelId="{853B9BDA-885A-194D-A311-9FFEA90FFE29}" srcId="{4D1E542A-3B1E-DC42-A4D8-6A0479D3DAC9}" destId="{C7523BA6-EF77-984C-9653-3DF7099583FC}" srcOrd="3" destOrd="0" parTransId="{4DD7FD80-03AD-B44D-8FCB-925D3F09B968}" sibTransId="{96AB84F3-5204-C344-A9F8-EF34804DCBCF}"/>
    <dgm:cxn modelId="{DE3704FE-9135-2C45-8DBA-9BEF8E869438}" srcId="{4D1E542A-3B1E-DC42-A4D8-6A0479D3DAC9}" destId="{8BFFB87B-33F5-3A4A-907C-BFABF8F0E514}" srcOrd="6" destOrd="0" parTransId="{40BF158B-A199-9E45-A6A6-40441950E723}" sibTransId="{134CB7D7-F6D2-8244-A5E0-33603B54E3C4}"/>
    <dgm:cxn modelId="{2D1046B0-882F-414F-8321-4C951116F829}" type="presOf" srcId="{38DD485F-CCC6-5245-BE51-31E593856803}" destId="{C75CF3CD-5C38-994B-BA31-339492AC4493}" srcOrd="1" destOrd="0" presId="urn:microsoft.com/office/officeart/2005/8/layout/process5"/>
    <dgm:cxn modelId="{DB810608-BC24-0241-8A48-30492D236A3E}" type="presOf" srcId="{96AB84F3-5204-C344-A9F8-EF34804DCBCF}" destId="{A3FF7ED2-1B24-EA43-8F68-72F08161392D}" srcOrd="1" destOrd="0" presId="urn:microsoft.com/office/officeart/2005/8/layout/process5"/>
    <dgm:cxn modelId="{C92D6C12-DC16-D548-9668-4A15850DDA78}" type="presOf" srcId="{C7523BA6-EF77-984C-9653-3DF7099583FC}" destId="{46B63634-8142-EE49-A9DE-3E906678AABA}" srcOrd="0" destOrd="0" presId="urn:microsoft.com/office/officeart/2005/8/layout/process5"/>
    <dgm:cxn modelId="{329C72DF-CBB5-E041-A24B-FC0F1D6CB61D}" type="presOf" srcId="{134CB7D7-F6D2-8244-A5E0-33603B54E3C4}" destId="{FDD2EFD3-D29A-E740-B19D-840D2D7953AC}" srcOrd="0" destOrd="0" presId="urn:microsoft.com/office/officeart/2005/8/layout/process5"/>
    <dgm:cxn modelId="{72089D0A-5A5A-9C4F-AE2F-24A6C1DCFD6B}" type="presOf" srcId="{38DD485F-CCC6-5245-BE51-31E593856803}" destId="{ED4F3324-8280-B64F-88C4-21355DE4C194}" srcOrd="0" destOrd="0" presId="urn:microsoft.com/office/officeart/2005/8/layout/process5"/>
    <dgm:cxn modelId="{A54C9F9C-98A6-0F43-A7EF-67F78D87B2AE}" type="presOf" srcId="{1ECA5A51-6F19-4941-8B0F-F25570E2A0DC}" destId="{41E10301-30EA-5243-9D5B-B9969E102C15}" srcOrd="1" destOrd="0" presId="urn:microsoft.com/office/officeart/2005/8/layout/process5"/>
    <dgm:cxn modelId="{857A5B77-8B8D-6A40-B07F-63048E37356D}" srcId="{4D1E542A-3B1E-DC42-A4D8-6A0479D3DAC9}" destId="{09D3F80F-6523-5B4D-B32A-16434C914C87}" srcOrd="7" destOrd="0" parTransId="{56E776BE-8110-5648-841E-6850B00AC2D4}" sibTransId="{27F29CF8-F801-5640-B227-FDE36D2BF470}"/>
    <dgm:cxn modelId="{62D6E7B3-D789-D84D-A965-31E9F1E8EB2A}" type="presOf" srcId="{AFC4ADD7-3589-FF4E-957D-3E40AA9EDDA4}" destId="{0C665CEC-4E17-AA49-9793-91D9F1BF3CCA}" srcOrd="0" destOrd="0" presId="urn:microsoft.com/office/officeart/2005/8/layout/process5"/>
    <dgm:cxn modelId="{53CC5524-33BE-CD4F-8869-095247E5E5B6}" type="presOf" srcId="{C4FF3687-4CF3-3C46-9C17-7C56D354A7B1}" destId="{233E800F-2292-1E44-89EA-DEB66C9FC74D}" srcOrd="0" destOrd="0" presId="urn:microsoft.com/office/officeart/2005/8/layout/process5"/>
    <dgm:cxn modelId="{67D155FB-D1C6-344B-AB6C-383B885BDEB0}" type="presOf" srcId="{94D34717-2FF5-3842-B2D8-99398338A3A3}" destId="{A207AFCE-F4E2-7C42-AD74-B6A966A4E0CE}" srcOrd="1" destOrd="0" presId="urn:microsoft.com/office/officeart/2005/8/layout/process5"/>
    <dgm:cxn modelId="{6CAE2896-5AEB-8444-9B74-1A7C84667DF7}" srcId="{4D1E542A-3B1E-DC42-A4D8-6A0479D3DAC9}" destId="{06EB748D-CF25-5043-B6CA-6701B3BC98AC}" srcOrd="2" destOrd="0" parTransId="{30421F73-B5BD-A54A-8BAA-DA5A82D962DA}" sibTransId="{1ECA5A51-6F19-4941-8B0F-F25570E2A0DC}"/>
    <dgm:cxn modelId="{14E48383-D4B9-EE40-BCF3-B2FD399F81D7}" type="presOf" srcId="{8BFFB87B-33F5-3A4A-907C-BFABF8F0E514}" destId="{40A394BD-5CCF-E848-8EF1-AC72C3E71E26}" srcOrd="0" destOrd="0" presId="urn:microsoft.com/office/officeart/2005/8/layout/process5"/>
    <dgm:cxn modelId="{BE8F9770-484D-054D-8278-A0D2B56ABAEB}" type="presOf" srcId="{1ECA5A51-6F19-4941-8B0F-F25570E2A0DC}" destId="{B74F9272-FA5A-BE4F-88FC-BA1C08BE9FDF}" srcOrd="0" destOrd="0" presId="urn:microsoft.com/office/officeart/2005/8/layout/process5"/>
    <dgm:cxn modelId="{40AAE239-C63D-094E-9F8D-373EF8E97009}" srcId="{4D1E542A-3B1E-DC42-A4D8-6A0479D3DAC9}" destId="{599BF346-BA95-524E-A309-F40E68D49765}" srcOrd="4" destOrd="0" parTransId="{D6415D6E-7083-DA41-A561-888D4E1F8A20}" sibTransId="{94D34717-2FF5-3842-B2D8-99398338A3A3}"/>
    <dgm:cxn modelId="{9A34A2B7-8A4F-CB4C-8386-630E5FA394E5}" type="presOf" srcId="{599BF346-BA95-524E-A309-F40E68D49765}" destId="{3499CDDE-D3F7-6247-9758-E2B50372275E}" srcOrd="0" destOrd="0" presId="urn:microsoft.com/office/officeart/2005/8/layout/process5"/>
    <dgm:cxn modelId="{976546A5-10C4-2547-97D5-B6A9B1A427A7}" srcId="{4D1E542A-3B1E-DC42-A4D8-6A0479D3DAC9}" destId="{8734DB28-4F64-4C49-913F-6ADC8CF3CEA7}" srcOrd="5" destOrd="0" parTransId="{EECBDA4E-28F9-4648-91BF-968401B64E56}" sibTransId="{38DD485F-CCC6-5245-BE51-31E593856803}"/>
    <dgm:cxn modelId="{903A3572-5CF2-154F-9F75-19CCB9F98BAC}" type="presOf" srcId="{134CB7D7-F6D2-8244-A5E0-33603B54E3C4}" destId="{51C54CF6-4823-5247-ADBA-169AA5B445E3}" srcOrd="1" destOrd="0" presId="urn:microsoft.com/office/officeart/2005/8/layout/process5"/>
    <dgm:cxn modelId="{8904F364-4763-D644-85F8-1F8B22D315A1}" type="presOf" srcId="{96AB84F3-5204-C344-A9F8-EF34804DCBCF}" destId="{0BC67ED8-E3B9-404B-948D-7709B7D45C03}" srcOrd="0" destOrd="0" presId="urn:microsoft.com/office/officeart/2005/8/layout/process5"/>
    <dgm:cxn modelId="{B2E3CFB0-E063-1347-B4E0-88149BB0A9A8}" srcId="{4D1E542A-3B1E-DC42-A4D8-6A0479D3DAC9}" destId="{C4FF3687-4CF3-3C46-9C17-7C56D354A7B1}" srcOrd="0" destOrd="0" parTransId="{151E063C-EB96-734E-95A8-E22B28F4BBF3}" sibTransId="{B5F9DFB3-53EA-1346-867A-57C7BAC8FA9F}"/>
    <dgm:cxn modelId="{F30AC0A1-585D-7F47-9DF0-2CBBF4501541}" type="presOf" srcId="{4D1E542A-3B1E-DC42-A4D8-6A0479D3DAC9}" destId="{929820E5-194A-AD49-AF2A-A10C6D91D75C}" srcOrd="0" destOrd="0" presId="urn:microsoft.com/office/officeart/2005/8/layout/process5"/>
    <dgm:cxn modelId="{A106EA8A-470A-A347-8082-505BE02AEFC0}" type="presOf" srcId="{0F2402AA-417F-2F43-9C40-D32B0246DAEA}" destId="{5F6C6901-6688-D44E-A385-A79B8F4ED7F4}" srcOrd="0" destOrd="0" presId="urn:microsoft.com/office/officeart/2005/8/layout/process5"/>
    <dgm:cxn modelId="{1EE7FCA7-7061-D94C-8421-A4A1081C280D}" type="presOf" srcId="{B5F9DFB3-53EA-1346-867A-57C7BAC8FA9F}" destId="{5E3FC616-69CB-864E-92FE-B86F8A8593E8}" srcOrd="0" destOrd="0" presId="urn:microsoft.com/office/officeart/2005/8/layout/process5"/>
    <dgm:cxn modelId="{9CC4D94B-E1E5-DC4D-8B75-26EFABB734E4}" type="presParOf" srcId="{929820E5-194A-AD49-AF2A-A10C6D91D75C}" destId="{233E800F-2292-1E44-89EA-DEB66C9FC74D}" srcOrd="0" destOrd="0" presId="urn:microsoft.com/office/officeart/2005/8/layout/process5"/>
    <dgm:cxn modelId="{0767B484-D269-C944-9A96-6CAFA227F375}" type="presParOf" srcId="{929820E5-194A-AD49-AF2A-A10C6D91D75C}" destId="{5E3FC616-69CB-864E-92FE-B86F8A8593E8}" srcOrd="1" destOrd="0" presId="urn:microsoft.com/office/officeart/2005/8/layout/process5"/>
    <dgm:cxn modelId="{B1EDD44D-0460-164E-A771-32C10F95CA6F}" type="presParOf" srcId="{5E3FC616-69CB-864E-92FE-B86F8A8593E8}" destId="{10C2DAE7-CF98-4F41-84EF-92A6C8AC69E3}" srcOrd="0" destOrd="0" presId="urn:microsoft.com/office/officeart/2005/8/layout/process5"/>
    <dgm:cxn modelId="{65940AB9-A24D-8F4F-A57C-B952D5289DA5}" type="presParOf" srcId="{929820E5-194A-AD49-AF2A-A10C6D91D75C}" destId="{5F6C6901-6688-D44E-A385-A79B8F4ED7F4}" srcOrd="2" destOrd="0" presId="urn:microsoft.com/office/officeart/2005/8/layout/process5"/>
    <dgm:cxn modelId="{D9EDD980-F34C-5844-A12C-567C300FB61E}" type="presParOf" srcId="{929820E5-194A-AD49-AF2A-A10C6D91D75C}" destId="{0C665CEC-4E17-AA49-9793-91D9F1BF3CCA}" srcOrd="3" destOrd="0" presId="urn:microsoft.com/office/officeart/2005/8/layout/process5"/>
    <dgm:cxn modelId="{12DC595A-25A0-1248-9D86-F03D8FE335E8}" type="presParOf" srcId="{0C665CEC-4E17-AA49-9793-91D9F1BF3CCA}" destId="{4F61070F-A8BA-C14B-ABE0-066F606831F3}" srcOrd="0" destOrd="0" presId="urn:microsoft.com/office/officeart/2005/8/layout/process5"/>
    <dgm:cxn modelId="{D2700B0D-48F7-FB43-962B-0CB4739C41F6}" type="presParOf" srcId="{929820E5-194A-AD49-AF2A-A10C6D91D75C}" destId="{6D264C92-75C5-224E-9FC6-812008CBEE2A}" srcOrd="4" destOrd="0" presId="urn:microsoft.com/office/officeart/2005/8/layout/process5"/>
    <dgm:cxn modelId="{0323B81E-5C48-3A41-8447-C2D51BFF158C}" type="presParOf" srcId="{929820E5-194A-AD49-AF2A-A10C6D91D75C}" destId="{B74F9272-FA5A-BE4F-88FC-BA1C08BE9FDF}" srcOrd="5" destOrd="0" presId="urn:microsoft.com/office/officeart/2005/8/layout/process5"/>
    <dgm:cxn modelId="{8E83C8E0-012F-B94A-A87E-2347C6DCCCC6}" type="presParOf" srcId="{B74F9272-FA5A-BE4F-88FC-BA1C08BE9FDF}" destId="{41E10301-30EA-5243-9D5B-B9969E102C15}" srcOrd="0" destOrd="0" presId="urn:microsoft.com/office/officeart/2005/8/layout/process5"/>
    <dgm:cxn modelId="{4809CB03-9BE9-5D45-97A0-19B8DFD485C9}" type="presParOf" srcId="{929820E5-194A-AD49-AF2A-A10C6D91D75C}" destId="{46B63634-8142-EE49-A9DE-3E906678AABA}" srcOrd="6" destOrd="0" presId="urn:microsoft.com/office/officeart/2005/8/layout/process5"/>
    <dgm:cxn modelId="{7894B7EF-0D78-1E49-BBA9-143582CCA645}" type="presParOf" srcId="{929820E5-194A-AD49-AF2A-A10C6D91D75C}" destId="{0BC67ED8-E3B9-404B-948D-7709B7D45C03}" srcOrd="7" destOrd="0" presId="urn:microsoft.com/office/officeart/2005/8/layout/process5"/>
    <dgm:cxn modelId="{257C43AD-8A95-F84B-8F97-474B48570DFD}" type="presParOf" srcId="{0BC67ED8-E3B9-404B-948D-7709B7D45C03}" destId="{A3FF7ED2-1B24-EA43-8F68-72F08161392D}" srcOrd="0" destOrd="0" presId="urn:microsoft.com/office/officeart/2005/8/layout/process5"/>
    <dgm:cxn modelId="{5282DE22-13B9-FC49-8DD0-CBACDA8DABD4}" type="presParOf" srcId="{929820E5-194A-AD49-AF2A-A10C6D91D75C}" destId="{3499CDDE-D3F7-6247-9758-E2B50372275E}" srcOrd="8" destOrd="0" presId="urn:microsoft.com/office/officeart/2005/8/layout/process5"/>
    <dgm:cxn modelId="{56C5A1B0-BF8E-674A-93CB-8D7306F34C9E}" type="presParOf" srcId="{929820E5-194A-AD49-AF2A-A10C6D91D75C}" destId="{EF1BD443-17F5-7F43-8D08-92C2E1A09BA6}" srcOrd="9" destOrd="0" presId="urn:microsoft.com/office/officeart/2005/8/layout/process5"/>
    <dgm:cxn modelId="{F279F511-F7A4-C54A-BC57-E9B9CA827340}" type="presParOf" srcId="{EF1BD443-17F5-7F43-8D08-92C2E1A09BA6}" destId="{A207AFCE-F4E2-7C42-AD74-B6A966A4E0CE}" srcOrd="0" destOrd="0" presId="urn:microsoft.com/office/officeart/2005/8/layout/process5"/>
    <dgm:cxn modelId="{1D1602BE-5792-5741-A25C-CB27E4B1273C}" type="presParOf" srcId="{929820E5-194A-AD49-AF2A-A10C6D91D75C}" destId="{5194D4A8-89C6-594A-B460-91B775E7BF58}" srcOrd="10" destOrd="0" presId="urn:microsoft.com/office/officeart/2005/8/layout/process5"/>
    <dgm:cxn modelId="{1A51428B-3A6A-E84A-9ED1-51D7CCED6B8F}" type="presParOf" srcId="{929820E5-194A-AD49-AF2A-A10C6D91D75C}" destId="{ED4F3324-8280-B64F-88C4-21355DE4C194}" srcOrd="11" destOrd="0" presId="urn:microsoft.com/office/officeart/2005/8/layout/process5"/>
    <dgm:cxn modelId="{6400E8E2-207A-B046-85F1-291489192D04}" type="presParOf" srcId="{ED4F3324-8280-B64F-88C4-21355DE4C194}" destId="{C75CF3CD-5C38-994B-BA31-339492AC4493}" srcOrd="0" destOrd="0" presId="urn:microsoft.com/office/officeart/2005/8/layout/process5"/>
    <dgm:cxn modelId="{02C89749-1298-864B-91A1-FD99E63DBCC6}" type="presParOf" srcId="{929820E5-194A-AD49-AF2A-A10C6D91D75C}" destId="{40A394BD-5CCF-E848-8EF1-AC72C3E71E26}" srcOrd="12" destOrd="0" presId="urn:microsoft.com/office/officeart/2005/8/layout/process5"/>
    <dgm:cxn modelId="{3C7688BA-4187-004D-ADED-3B9BD3585001}" type="presParOf" srcId="{929820E5-194A-AD49-AF2A-A10C6D91D75C}" destId="{FDD2EFD3-D29A-E740-B19D-840D2D7953AC}" srcOrd="13" destOrd="0" presId="urn:microsoft.com/office/officeart/2005/8/layout/process5"/>
    <dgm:cxn modelId="{361E9C9E-502C-1D4B-9706-789D6E1DD629}" type="presParOf" srcId="{FDD2EFD3-D29A-E740-B19D-840D2D7953AC}" destId="{51C54CF6-4823-5247-ADBA-169AA5B445E3}" srcOrd="0" destOrd="0" presId="urn:microsoft.com/office/officeart/2005/8/layout/process5"/>
    <dgm:cxn modelId="{861C5739-C041-A74A-B1F3-5CD3C789A856}" type="presParOf" srcId="{929820E5-194A-AD49-AF2A-A10C6D91D75C}" destId="{D424DB89-E3B0-1A42-A878-0A84DF4FBD4C}" srcOrd="14"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3E800F-2292-1E44-89EA-DEB66C9FC74D}">
      <dsp:nvSpPr>
        <dsp:cNvPr id="0" name=""/>
        <dsp:cNvSpPr/>
      </dsp:nvSpPr>
      <dsp:spPr>
        <a:xfrm>
          <a:off x="4557" y="789127"/>
          <a:ext cx="1992798" cy="11956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Instructors review their courses</a:t>
          </a:r>
        </a:p>
      </dsp:txBody>
      <dsp:txXfrm>
        <a:off x="39577" y="824147"/>
        <a:ext cx="1922758" cy="1125638"/>
      </dsp:txXfrm>
    </dsp:sp>
    <dsp:sp modelId="{5E3FC616-69CB-864E-92FE-B86F8A8593E8}">
      <dsp:nvSpPr>
        <dsp:cNvPr id="0" name=""/>
        <dsp:cNvSpPr/>
      </dsp:nvSpPr>
      <dsp:spPr>
        <a:xfrm>
          <a:off x="2172722" y="1139860"/>
          <a:ext cx="422473" cy="4942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2172722" y="1238703"/>
        <a:ext cx="295731" cy="296527"/>
      </dsp:txXfrm>
    </dsp:sp>
    <dsp:sp modelId="{5F6C6901-6688-D44E-A385-A79B8F4ED7F4}">
      <dsp:nvSpPr>
        <dsp:cNvPr id="0" name=""/>
        <dsp:cNvSpPr/>
      </dsp:nvSpPr>
      <dsp:spPr>
        <a:xfrm>
          <a:off x="2794475" y="789127"/>
          <a:ext cx="1992798" cy="11956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Instructor identifies an accessibility problem</a:t>
          </a:r>
        </a:p>
      </dsp:txBody>
      <dsp:txXfrm>
        <a:off x="2829495" y="824147"/>
        <a:ext cx="1922758" cy="1125638"/>
      </dsp:txXfrm>
    </dsp:sp>
    <dsp:sp modelId="{0C665CEC-4E17-AA49-9793-91D9F1BF3CCA}">
      <dsp:nvSpPr>
        <dsp:cNvPr id="0" name=""/>
        <dsp:cNvSpPr/>
      </dsp:nvSpPr>
      <dsp:spPr>
        <a:xfrm>
          <a:off x="4962640" y="1139860"/>
          <a:ext cx="422473" cy="4942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4962640" y="1238703"/>
        <a:ext cx="295731" cy="296527"/>
      </dsp:txXfrm>
    </dsp:sp>
    <dsp:sp modelId="{6D264C92-75C5-224E-9FC6-812008CBEE2A}">
      <dsp:nvSpPr>
        <dsp:cNvPr id="0" name=""/>
        <dsp:cNvSpPr/>
      </dsp:nvSpPr>
      <dsp:spPr>
        <a:xfrm>
          <a:off x="5584393" y="789127"/>
          <a:ext cx="1992798" cy="11956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Instructor completes the exception request form</a:t>
          </a:r>
        </a:p>
      </dsp:txBody>
      <dsp:txXfrm>
        <a:off x="5619413" y="824147"/>
        <a:ext cx="1922758" cy="1125638"/>
      </dsp:txXfrm>
    </dsp:sp>
    <dsp:sp modelId="{B74F9272-FA5A-BE4F-88FC-BA1C08BE9FDF}">
      <dsp:nvSpPr>
        <dsp:cNvPr id="0" name=""/>
        <dsp:cNvSpPr/>
      </dsp:nvSpPr>
      <dsp:spPr>
        <a:xfrm>
          <a:off x="7752557" y="1139860"/>
          <a:ext cx="422473" cy="4942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7752557" y="1238703"/>
        <a:ext cx="295731" cy="296527"/>
      </dsp:txXfrm>
    </dsp:sp>
    <dsp:sp modelId="{46B63634-8142-EE49-A9DE-3E906678AABA}">
      <dsp:nvSpPr>
        <dsp:cNvPr id="0" name=""/>
        <dsp:cNvSpPr/>
      </dsp:nvSpPr>
      <dsp:spPr>
        <a:xfrm>
          <a:off x="8374310" y="789127"/>
          <a:ext cx="1992798" cy="11956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Exception request is approved by the department chair or designee</a:t>
          </a:r>
        </a:p>
      </dsp:txBody>
      <dsp:txXfrm>
        <a:off x="8409330" y="824147"/>
        <a:ext cx="1922758" cy="1125638"/>
      </dsp:txXfrm>
    </dsp:sp>
    <dsp:sp modelId="{0BC67ED8-E3B9-404B-948D-7709B7D45C03}">
      <dsp:nvSpPr>
        <dsp:cNvPr id="0" name=""/>
        <dsp:cNvSpPr/>
      </dsp:nvSpPr>
      <dsp:spPr>
        <a:xfrm rot="5400000">
          <a:off x="9159473" y="2124302"/>
          <a:ext cx="422473" cy="4942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5400000">
        <a:off x="9222446" y="2160172"/>
        <a:ext cx="296527" cy="295731"/>
      </dsp:txXfrm>
    </dsp:sp>
    <dsp:sp modelId="{3499CDDE-D3F7-6247-9758-E2B50372275E}">
      <dsp:nvSpPr>
        <dsp:cNvPr id="0" name=""/>
        <dsp:cNvSpPr/>
      </dsp:nvSpPr>
      <dsp:spPr>
        <a:xfrm>
          <a:off x="8374310" y="2781926"/>
          <a:ext cx="1992798" cy="11956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Exceptions are reviewed by the Dean’s offices</a:t>
          </a:r>
        </a:p>
      </dsp:txBody>
      <dsp:txXfrm>
        <a:off x="8409330" y="2816946"/>
        <a:ext cx="1922758" cy="1125638"/>
      </dsp:txXfrm>
    </dsp:sp>
    <dsp:sp modelId="{EF1BD443-17F5-7F43-8D08-92C2E1A09BA6}">
      <dsp:nvSpPr>
        <dsp:cNvPr id="0" name=""/>
        <dsp:cNvSpPr/>
      </dsp:nvSpPr>
      <dsp:spPr>
        <a:xfrm rot="10800000">
          <a:off x="7776471" y="3132658"/>
          <a:ext cx="422473" cy="4942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7903213" y="3231501"/>
        <a:ext cx="295731" cy="296527"/>
      </dsp:txXfrm>
    </dsp:sp>
    <dsp:sp modelId="{5194D4A8-89C6-594A-B460-91B775E7BF58}">
      <dsp:nvSpPr>
        <dsp:cNvPr id="0" name=""/>
        <dsp:cNvSpPr/>
      </dsp:nvSpPr>
      <dsp:spPr>
        <a:xfrm>
          <a:off x="5584393" y="2781926"/>
          <a:ext cx="1992798" cy="11956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Exceptions are submitted to the Accessibility Exceptions Committee for review</a:t>
          </a:r>
        </a:p>
      </dsp:txBody>
      <dsp:txXfrm>
        <a:off x="5619413" y="2816946"/>
        <a:ext cx="1922758" cy="1125638"/>
      </dsp:txXfrm>
    </dsp:sp>
    <dsp:sp modelId="{ED4F3324-8280-B64F-88C4-21355DE4C194}">
      <dsp:nvSpPr>
        <dsp:cNvPr id="0" name=""/>
        <dsp:cNvSpPr/>
      </dsp:nvSpPr>
      <dsp:spPr>
        <a:xfrm rot="10800000">
          <a:off x="4986553" y="3132658"/>
          <a:ext cx="422473" cy="4942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5113295" y="3231501"/>
        <a:ext cx="295731" cy="296527"/>
      </dsp:txXfrm>
    </dsp:sp>
    <dsp:sp modelId="{40A394BD-5CCF-E848-8EF1-AC72C3E71E26}">
      <dsp:nvSpPr>
        <dsp:cNvPr id="0" name=""/>
        <dsp:cNvSpPr/>
      </dsp:nvSpPr>
      <dsp:spPr>
        <a:xfrm>
          <a:off x="2794475" y="2781926"/>
          <a:ext cx="1992798" cy="11956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The Provost approves or denies exceptions with input from the AEC. </a:t>
          </a:r>
        </a:p>
      </dsp:txBody>
      <dsp:txXfrm>
        <a:off x="2829495" y="2816946"/>
        <a:ext cx="1922758" cy="1125638"/>
      </dsp:txXfrm>
    </dsp:sp>
    <dsp:sp modelId="{FDD2EFD3-D29A-E740-B19D-840D2D7953AC}">
      <dsp:nvSpPr>
        <dsp:cNvPr id="0" name=""/>
        <dsp:cNvSpPr/>
      </dsp:nvSpPr>
      <dsp:spPr>
        <a:xfrm rot="10800000">
          <a:off x="2196636" y="3132658"/>
          <a:ext cx="422473" cy="4942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2323378" y="3231501"/>
        <a:ext cx="295731" cy="296527"/>
      </dsp:txXfrm>
    </dsp:sp>
    <dsp:sp modelId="{D424DB89-E3B0-1A42-A878-0A84DF4FBD4C}">
      <dsp:nvSpPr>
        <dsp:cNvPr id="0" name=""/>
        <dsp:cNvSpPr/>
      </dsp:nvSpPr>
      <dsp:spPr>
        <a:xfrm>
          <a:off x="4557" y="2781926"/>
          <a:ext cx="1992798" cy="11956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The Instructor is notified of the exception. </a:t>
          </a:r>
        </a:p>
      </dsp:txBody>
      <dsp:txXfrm>
        <a:off x="39577" y="2816946"/>
        <a:ext cx="1922758" cy="1125638"/>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651F0B0-BAC9-6C49-A613-489734E1BE3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399220F-A413-A84B-9CDE-95E739D148D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C5D0941-C4BA-8242-8B62-D70955E79278}" type="datetimeFigureOut">
              <a:rPr lang="en-US" smtClean="0"/>
              <a:t>11/6/2019</a:t>
            </a:fld>
            <a:endParaRPr lang="en-US"/>
          </a:p>
        </p:txBody>
      </p:sp>
      <p:sp>
        <p:nvSpPr>
          <p:cNvPr id="4" name="Footer Placeholder 3">
            <a:extLst>
              <a:ext uri="{FF2B5EF4-FFF2-40B4-BE49-F238E27FC236}">
                <a16:creationId xmlns:a16="http://schemas.microsoft.com/office/drawing/2014/main" id="{89FAFFE8-F96F-3A42-AA52-CA2185404B2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E52E2CF-A093-0A48-AB07-3AE1B22FA6F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9957CB3-EDDB-444B-8C1F-8B4C5C084C23}" type="slidenum">
              <a:rPr lang="en-US" smtClean="0"/>
              <a:t>‹#›</a:t>
            </a:fld>
            <a:endParaRPr lang="en-US"/>
          </a:p>
        </p:txBody>
      </p:sp>
    </p:spTree>
    <p:extLst>
      <p:ext uri="{BB962C8B-B14F-4D97-AF65-F5344CB8AC3E}">
        <p14:creationId xmlns:p14="http://schemas.microsoft.com/office/powerpoint/2010/main" val="2536407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AC2F00-41B5-D847-B2D0-4199FEF49FBD}" type="datetimeFigureOut">
              <a:rPr lang="en-US" smtClean="0"/>
              <a:t>11/6/2019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A44F17-9C26-0C4D-BEF1-52D5F9AD1398}" type="slidenum">
              <a:rPr lang="en-US" smtClean="0"/>
              <a:t>‹#›</a:t>
            </a:fld>
            <a:endParaRPr lang="en-US"/>
          </a:p>
        </p:txBody>
      </p:sp>
    </p:spTree>
    <p:extLst>
      <p:ext uri="{BB962C8B-B14F-4D97-AF65-F5344CB8AC3E}">
        <p14:creationId xmlns:p14="http://schemas.microsoft.com/office/powerpoint/2010/main" val="1860408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a:t>
            </a:r>
            <a:r>
              <a:rPr lang="en-US" baseline="0" dirty="0" smtClean="0"/>
              <a:t>  My Name is John Jones, and I’m the Director of the Media Resources Center at Wichita State University.  I’m going to be talking through the accessibility exceptions process that we have created at WSU.  </a:t>
            </a:r>
            <a:endParaRPr lang="en-US" dirty="0"/>
          </a:p>
        </p:txBody>
      </p:sp>
      <p:sp>
        <p:nvSpPr>
          <p:cNvPr id="4" name="Slide Number Placeholder 3"/>
          <p:cNvSpPr>
            <a:spLocks noGrp="1"/>
          </p:cNvSpPr>
          <p:nvPr>
            <p:ph type="sldNum" sz="quarter" idx="5"/>
          </p:nvPr>
        </p:nvSpPr>
        <p:spPr/>
        <p:txBody>
          <a:bodyPr/>
          <a:lstStyle/>
          <a:p>
            <a:fld id="{4CA44F17-9C26-0C4D-BEF1-52D5F9AD1398}" type="slidenum">
              <a:rPr lang="en-US" smtClean="0"/>
              <a:t>1</a:t>
            </a:fld>
            <a:endParaRPr lang="en-US"/>
          </a:p>
        </p:txBody>
      </p:sp>
    </p:spTree>
    <p:extLst>
      <p:ext uri="{BB962C8B-B14F-4D97-AF65-F5344CB8AC3E}">
        <p14:creationId xmlns:p14="http://schemas.microsoft.com/office/powerpoint/2010/main" val="18794437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Any educational materials or content that is required, optional, or for enrichment for any WSU student will be accessible or an equally effective alternate access will be provided. </a:t>
            </a:r>
          </a:p>
          <a:p>
            <a:endParaRPr lang="en-US" dirty="0"/>
          </a:p>
        </p:txBody>
      </p:sp>
      <p:sp>
        <p:nvSpPr>
          <p:cNvPr id="4" name="Slide Number Placeholder 3"/>
          <p:cNvSpPr>
            <a:spLocks noGrp="1"/>
          </p:cNvSpPr>
          <p:nvPr>
            <p:ph type="sldNum" sz="quarter" idx="5"/>
          </p:nvPr>
        </p:nvSpPr>
        <p:spPr/>
        <p:txBody>
          <a:bodyPr/>
          <a:lstStyle/>
          <a:p>
            <a:fld id="{4CA44F17-9C26-0C4D-BEF1-52D5F9AD1398}" type="slidenum">
              <a:rPr lang="en-US" smtClean="0"/>
              <a:t>10</a:t>
            </a:fld>
            <a:endParaRPr lang="en-US"/>
          </a:p>
        </p:txBody>
      </p:sp>
    </p:spTree>
    <p:extLst>
      <p:ext uri="{BB962C8B-B14F-4D97-AF65-F5344CB8AC3E}">
        <p14:creationId xmlns:p14="http://schemas.microsoft.com/office/powerpoint/2010/main" val="14603399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passage that directly addresses exceptions says Any non-accessible instructional materials required, optional, or for enrichment must be approved in writing by the Provost and Senior Vice President or designee prior to ordering. </a:t>
            </a:r>
          </a:p>
          <a:p>
            <a:endParaRPr lang="en-US" dirty="0"/>
          </a:p>
        </p:txBody>
      </p:sp>
      <p:sp>
        <p:nvSpPr>
          <p:cNvPr id="4" name="Slide Number Placeholder 3"/>
          <p:cNvSpPr>
            <a:spLocks noGrp="1"/>
          </p:cNvSpPr>
          <p:nvPr>
            <p:ph type="sldNum" sz="quarter" idx="5"/>
          </p:nvPr>
        </p:nvSpPr>
        <p:spPr/>
        <p:txBody>
          <a:bodyPr/>
          <a:lstStyle/>
          <a:p>
            <a:fld id="{4CA44F17-9C26-0C4D-BEF1-52D5F9AD1398}" type="slidenum">
              <a:rPr lang="en-US" smtClean="0"/>
              <a:t>11</a:t>
            </a:fld>
            <a:endParaRPr lang="en-US"/>
          </a:p>
        </p:txBody>
      </p:sp>
    </p:spTree>
    <p:extLst>
      <p:ext uri="{BB962C8B-B14F-4D97-AF65-F5344CB8AC3E}">
        <p14:creationId xmlns:p14="http://schemas.microsoft.com/office/powerpoint/2010/main" val="27072638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In rare situations, conformance to WCAG 2.0 AA guidelines may be an “undue burden” due to the nature of the content, purpose of the resource, lack of accessible solutions, or an unreasonably high administrative or financial cost necessary to make the resource meet that goal. These difficulties do not relieve WSU programs and activities from meeting applicable legal obligations to provide reasonable accommodations to users in regard to access to the content and services provided. </a:t>
            </a:r>
          </a:p>
          <a:p>
            <a:endParaRPr lang="en-US" dirty="0"/>
          </a:p>
        </p:txBody>
      </p:sp>
      <p:sp>
        <p:nvSpPr>
          <p:cNvPr id="4" name="Slide Number Placeholder 3"/>
          <p:cNvSpPr>
            <a:spLocks noGrp="1"/>
          </p:cNvSpPr>
          <p:nvPr>
            <p:ph type="sldNum" sz="quarter" idx="5"/>
          </p:nvPr>
        </p:nvSpPr>
        <p:spPr/>
        <p:txBody>
          <a:bodyPr/>
          <a:lstStyle/>
          <a:p>
            <a:fld id="{4CA44F17-9C26-0C4D-BEF1-52D5F9AD1398}" type="slidenum">
              <a:rPr lang="en-US" smtClean="0"/>
              <a:t>12</a:t>
            </a:fld>
            <a:endParaRPr lang="en-US"/>
          </a:p>
        </p:txBody>
      </p:sp>
    </p:spTree>
    <p:extLst>
      <p:ext uri="{BB962C8B-B14F-4D97-AF65-F5344CB8AC3E}">
        <p14:creationId xmlns:p14="http://schemas.microsoft.com/office/powerpoint/2010/main" val="39522805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In cases where undue burden is determined, WSU programs and activities must provide content and/or services in a suitable alternative format (for example, electronic text file or audio description) or manner upon request. In cases where there is an undue burden, WSU should seek to provide auxiliary aids and services if possible. An exception based on an undue burden must be approved in writing by the Provost and Senior Vice President or designee. </a:t>
            </a:r>
          </a:p>
          <a:p>
            <a:endParaRPr lang="en-US" dirty="0"/>
          </a:p>
        </p:txBody>
      </p:sp>
      <p:sp>
        <p:nvSpPr>
          <p:cNvPr id="4" name="Slide Number Placeholder 3"/>
          <p:cNvSpPr>
            <a:spLocks noGrp="1"/>
          </p:cNvSpPr>
          <p:nvPr>
            <p:ph type="sldNum" sz="quarter" idx="5"/>
          </p:nvPr>
        </p:nvSpPr>
        <p:spPr/>
        <p:txBody>
          <a:bodyPr/>
          <a:lstStyle/>
          <a:p>
            <a:fld id="{4CA44F17-9C26-0C4D-BEF1-52D5F9AD1398}" type="slidenum">
              <a:rPr lang="en-US" smtClean="0"/>
              <a:t>13</a:t>
            </a:fld>
            <a:endParaRPr lang="en-US"/>
          </a:p>
        </p:txBody>
      </p:sp>
    </p:spTree>
    <p:extLst>
      <p:ext uri="{BB962C8B-B14F-4D97-AF65-F5344CB8AC3E}">
        <p14:creationId xmlns:p14="http://schemas.microsoft.com/office/powerpoint/2010/main" val="312659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last thought before we get into the nuts and bolts – we should draw some clear lines of responsibility.  </a:t>
            </a:r>
          </a:p>
          <a:p>
            <a:endParaRPr lang="en-US" dirty="0"/>
          </a:p>
          <a:p>
            <a:r>
              <a:rPr lang="en-US" dirty="0"/>
              <a:t>The faculty are responsible for the content of their classes. This is part of the rights and responsibilities of faculty that are wrapped up in Academic Freedom.  It’s therefore the responsibility of the faculty to be aware of any problems their choices create and to request exceptions to the accessibility policy for those problems.  </a:t>
            </a:r>
          </a:p>
          <a:p>
            <a:endParaRPr lang="en-US" dirty="0"/>
          </a:p>
          <a:p>
            <a:endParaRPr lang="en-US" dirty="0"/>
          </a:p>
          <a:p>
            <a:r>
              <a:rPr lang="en-US" dirty="0"/>
              <a:t>Disability Services is responsible for providing accommodations for students who need them. Often that requires more than just what has been made available through accessibility.</a:t>
            </a:r>
          </a:p>
        </p:txBody>
      </p:sp>
      <p:sp>
        <p:nvSpPr>
          <p:cNvPr id="4" name="Slide Number Placeholder 3"/>
          <p:cNvSpPr>
            <a:spLocks noGrp="1"/>
          </p:cNvSpPr>
          <p:nvPr>
            <p:ph type="sldNum" sz="quarter" idx="5"/>
          </p:nvPr>
        </p:nvSpPr>
        <p:spPr/>
        <p:txBody>
          <a:bodyPr/>
          <a:lstStyle/>
          <a:p>
            <a:fld id="{4CA44F17-9C26-0C4D-BEF1-52D5F9AD1398}" type="slidenum">
              <a:rPr lang="en-US" smtClean="0"/>
              <a:t>14</a:t>
            </a:fld>
            <a:endParaRPr lang="en-US"/>
          </a:p>
        </p:txBody>
      </p:sp>
    </p:spTree>
    <p:extLst>
      <p:ext uri="{BB962C8B-B14F-4D97-AF65-F5344CB8AC3E}">
        <p14:creationId xmlns:p14="http://schemas.microsoft.com/office/powerpoint/2010/main" val="38785726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to bring all of that together, what we can see is that our policies require that we provide accessible instruction. It concedes that exceptions will be necessary, but they should be rare.  And that these exceptions will be granted by the Provost or his designee.  </a:t>
            </a:r>
          </a:p>
        </p:txBody>
      </p:sp>
      <p:sp>
        <p:nvSpPr>
          <p:cNvPr id="4" name="Slide Number Placeholder 3"/>
          <p:cNvSpPr>
            <a:spLocks noGrp="1"/>
          </p:cNvSpPr>
          <p:nvPr>
            <p:ph type="sldNum" sz="quarter" idx="5"/>
          </p:nvPr>
        </p:nvSpPr>
        <p:spPr/>
        <p:txBody>
          <a:bodyPr/>
          <a:lstStyle/>
          <a:p>
            <a:fld id="{4CA44F17-9C26-0C4D-BEF1-52D5F9AD1398}" type="slidenum">
              <a:rPr lang="en-US" smtClean="0"/>
              <a:t>15</a:t>
            </a:fld>
            <a:endParaRPr lang="en-US"/>
          </a:p>
        </p:txBody>
      </p:sp>
    </p:spTree>
    <p:extLst>
      <p:ext uri="{BB962C8B-B14F-4D97-AF65-F5344CB8AC3E}">
        <p14:creationId xmlns:p14="http://schemas.microsoft.com/office/powerpoint/2010/main" val="33785370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lets talk about how </a:t>
            </a:r>
            <a:r>
              <a:rPr lang="en-US" dirty="0" smtClean="0"/>
              <a:t>we’re handling </a:t>
            </a:r>
            <a:r>
              <a:rPr lang="en-US" dirty="0"/>
              <a:t>the process of making those exceptions.  </a:t>
            </a:r>
          </a:p>
        </p:txBody>
      </p:sp>
      <p:sp>
        <p:nvSpPr>
          <p:cNvPr id="4" name="Slide Number Placeholder 3"/>
          <p:cNvSpPr>
            <a:spLocks noGrp="1"/>
          </p:cNvSpPr>
          <p:nvPr>
            <p:ph type="sldNum" sz="quarter" idx="5"/>
          </p:nvPr>
        </p:nvSpPr>
        <p:spPr/>
        <p:txBody>
          <a:bodyPr/>
          <a:lstStyle/>
          <a:p>
            <a:fld id="{4CA44F17-9C26-0C4D-BEF1-52D5F9AD1398}" type="slidenum">
              <a:rPr lang="en-US" smtClean="0"/>
              <a:t>16</a:t>
            </a:fld>
            <a:endParaRPr lang="en-US"/>
          </a:p>
        </p:txBody>
      </p:sp>
    </p:spTree>
    <p:extLst>
      <p:ext uri="{BB962C8B-B14F-4D97-AF65-F5344CB8AC3E}">
        <p14:creationId xmlns:p14="http://schemas.microsoft.com/office/powerpoint/2010/main" val="31262885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to give credit where credit is due, this procedure is adapted from one that has been in place at Ohio State University for several years now.  OSU is a leader in accessible instruction and has been for some time – and their contributions have been a big help to WSU.  </a:t>
            </a:r>
          </a:p>
        </p:txBody>
      </p:sp>
      <p:sp>
        <p:nvSpPr>
          <p:cNvPr id="4" name="Slide Number Placeholder 3"/>
          <p:cNvSpPr>
            <a:spLocks noGrp="1"/>
          </p:cNvSpPr>
          <p:nvPr>
            <p:ph type="sldNum" sz="quarter" idx="5"/>
          </p:nvPr>
        </p:nvSpPr>
        <p:spPr/>
        <p:txBody>
          <a:bodyPr/>
          <a:lstStyle/>
          <a:p>
            <a:fld id="{4CA44F17-9C26-0C4D-BEF1-52D5F9AD1398}" type="slidenum">
              <a:rPr lang="en-US" smtClean="0"/>
              <a:t>17</a:t>
            </a:fld>
            <a:endParaRPr lang="en-US"/>
          </a:p>
        </p:txBody>
      </p:sp>
    </p:spTree>
    <p:extLst>
      <p:ext uri="{BB962C8B-B14F-4D97-AF65-F5344CB8AC3E}">
        <p14:creationId xmlns:p14="http://schemas.microsoft.com/office/powerpoint/2010/main" val="18586281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early questions we need to consider is what exactly requires an exception? Our policies make it clear that everything should be accessible – required content, optional content, enrichment content, everything. </a:t>
            </a:r>
          </a:p>
          <a:p>
            <a:endParaRPr lang="en-US" dirty="0"/>
          </a:p>
          <a:p>
            <a:r>
              <a:rPr lang="en-US" dirty="0"/>
              <a:t>Having said that, as we roll out this program in the Fall of 2019, working on requesting exceptions for the Spring 2020 semester, we ask that you consider your required texts as a place to start. </a:t>
            </a:r>
          </a:p>
        </p:txBody>
      </p:sp>
      <p:sp>
        <p:nvSpPr>
          <p:cNvPr id="4" name="Slide Number Placeholder 3"/>
          <p:cNvSpPr>
            <a:spLocks noGrp="1"/>
          </p:cNvSpPr>
          <p:nvPr>
            <p:ph type="sldNum" sz="quarter" idx="5"/>
          </p:nvPr>
        </p:nvSpPr>
        <p:spPr/>
        <p:txBody>
          <a:bodyPr/>
          <a:lstStyle/>
          <a:p>
            <a:fld id="{4CA44F17-9C26-0C4D-BEF1-52D5F9AD1398}" type="slidenum">
              <a:rPr lang="en-US" smtClean="0"/>
              <a:t>18</a:t>
            </a:fld>
            <a:endParaRPr lang="en-US"/>
          </a:p>
        </p:txBody>
      </p:sp>
    </p:spTree>
    <p:extLst>
      <p:ext uri="{BB962C8B-B14F-4D97-AF65-F5344CB8AC3E}">
        <p14:creationId xmlns:p14="http://schemas.microsoft.com/office/powerpoint/2010/main" val="12745045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request for an exception will consist of four key pieces of information.  They are a rationale for the exception, a plan for accommodation if necessary, a plan to communicate with your audience about the accessibility problem, and a plan for future compliance.  Lets go over those in turn. </a:t>
            </a:r>
          </a:p>
        </p:txBody>
      </p:sp>
      <p:sp>
        <p:nvSpPr>
          <p:cNvPr id="4" name="Slide Number Placeholder 3"/>
          <p:cNvSpPr>
            <a:spLocks noGrp="1"/>
          </p:cNvSpPr>
          <p:nvPr>
            <p:ph type="sldNum" sz="quarter" idx="5"/>
          </p:nvPr>
        </p:nvSpPr>
        <p:spPr/>
        <p:txBody>
          <a:bodyPr/>
          <a:lstStyle/>
          <a:p>
            <a:fld id="{4CA44F17-9C26-0C4D-BEF1-52D5F9AD1398}" type="slidenum">
              <a:rPr lang="en-US" smtClean="0"/>
              <a:t>19</a:t>
            </a:fld>
            <a:endParaRPr lang="en-US"/>
          </a:p>
        </p:txBody>
      </p:sp>
    </p:spTree>
    <p:extLst>
      <p:ext uri="{BB962C8B-B14F-4D97-AF65-F5344CB8AC3E}">
        <p14:creationId xmlns:p14="http://schemas.microsoft.com/office/powerpoint/2010/main" val="2730726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A44F17-9C26-0C4D-BEF1-52D5F9AD1398}" type="slidenum">
              <a:rPr lang="en-US" smtClean="0"/>
              <a:t>2</a:t>
            </a:fld>
            <a:endParaRPr lang="en-US"/>
          </a:p>
        </p:txBody>
      </p:sp>
    </p:spTree>
    <p:extLst>
      <p:ext uri="{BB962C8B-B14F-4D97-AF65-F5344CB8AC3E}">
        <p14:creationId xmlns:p14="http://schemas.microsoft.com/office/powerpoint/2010/main" val="13206185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rationale for </a:t>
            </a:r>
            <a:r>
              <a:rPr lang="en-US" dirty="0" smtClean="0"/>
              <a:t>an </a:t>
            </a:r>
            <a:r>
              <a:rPr lang="en-US" dirty="0"/>
              <a:t>exception is a critical piece, obviously.  There are some major challenges with some of the arguments we might make, so we need to be careful. </a:t>
            </a:r>
          </a:p>
          <a:p>
            <a:endParaRPr lang="en-US" dirty="0"/>
          </a:p>
          <a:p>
            <a:r>
              <a:rPr lang="en-US" dirty="0"/>
              <a:t>We might make a case for compliance with the accessibility policy being not technically possible or feasible given current technology. This is often a sign that we may need to be considering an equally effective alternative for students, but in some cases that isn’t possible because of the nature of the instruction, in which case this would be a reasonable rationale. </a:t>
            </a:r>
          </a:p>
          <a:p>
            <a:endParaRPr lang="en-US" dirty="0"/>
          </a:p>
          <a:p>
            <a:r>
              <a:rPr lang="en-US" dirty="0"/>
              <a:t>In the case of third party or vendor delivered products, if there are no alternatives from other publishers or vendors, then it is reasonable to request an exception.  If there is an alternative text that is in other ways substantially inferior to the text the instructor prefers, that is a reasonable exception request, but the inferiority of the accessible text would need to be explained. </a:t>
            </a:r>
          </a:p>
          <a:p>
            <a:endParaRPr lang="en-US" dirty="0"/>
          </a:p>
          <a:p>
            <a:r>
              <a:rPr lang="en-US" dirty="0"/>
              <a:t>We might use the rationale that we know exactly who is using this resource and they don’t need the accommodation – so it’s a limited, identified audience.  </a:t>
            </a:r>
          </a:p>
          <a:p>
            <a:endParaRPr lang="en-US" dirty="0"/>
          </a:p>
          <a:p>
            <a:r>
              <a:rPr lang="en-US" dirty="0"/>
              <a:t>And we might make a claim that the effort or expense to make the resource or service accessible would be an undue burden, especially an undue financial burden to the institution. </a:t>
            </a:r>
          </a:p>
        </p:txBody>
      </p:sp>
      <p:sp>
        <p:nvSpPr>
          <p:cNvPr id="4" name="Slide Number Placeholder 3"/>
          <p:cNvSpPr>
            <a:spLocks noGrp="1"/>
          </p:cNvSpPr>
          <p:nvPr>
            <p:ph type="sldNum" sz="quarter" idx="5"/>
          </p:nvPr>
        </p:nvSpPr>
        <p:spPr/>
        <p:txBody>
          <a:bodyPr/>
          <a:lstStyle/>
          <a:p>
            <a:fld id="{4CA44F17-9C26-0C4D-BEF1-52D5F9AD1398}" type="slidenum">
              <a:rPr lang="en-US" smtClean="0"/>
              <a:t>20</a:t>
            </a:fld>
            <a:endParaRPr lang="en-US"/>
          </a:p>
        </p:txBody>
      </p:sp>
    </p:spTree>
    <p:extLst>
      <p:ext uri="{BB962C8B-B14F-4D97-AF65-F5344CB8AC3E}">
        <p14:creationId xmlns:p14="http://schemas.microsoft.com/office/powerpoint/2010/main" val="8956800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cases where we might want to make an exception because we know that the audience for a particular service or item would be used by a limited identified audience and we know that they have no need for the accessibility features. It’s important to understand that this rationale is only reasonable in very limited ways that practically never apply to instruction – because students can come and go from our classes, and these accessibility decisions need to be made before we know who is enrolled in a class, this is not a reasonable rationale for most instructional situations.  It might be a good rationale for something like a Skype or Zoom meeting with a specific committee, when we know everyone on the committee and know that they don’t have a need for alternative modes of delivery. </a:t>
            </a:r>
          </a:p>
        </p:txBody>
      </p:sp>
      <p:sp>
        <p:nvSpPr>
          <p:cNvPr id="4" name="Slide Number Placeholder 3"/>
          <p:cNvSpPr>
            <a:spLocks noGrp="1"/>
          </p:cNvSpPr>
          <p:nvPr>
            <p:ph type="sldNum" sz="quarter" idx="5"/>
          </p:nvPr>
        </p:nvSpPr>
        <p:spPr/>
        <p:txBody>
          <a:bodyPr/>
          <a:lstStyle/>
          <a:p>
            <a:fld id="{4CA44F17-9C26-0C4D-BEF1-52D5F9AD1398}" type="slidenum">
              <a:rPr lang="en-US" smtClean="0"/>
              <a:t>21</a:t>
            </a:fld>
            <a:endParaRPr lang="en-US"/>
          </a:p>
        </p:txBody>
      </p:sp>
    </p:spTree>
    <p:extLst>
      <p:ext uri="{BB962C8B-B14F-4D97-AF65-F5344CB8AC3E}">
        <p14:creationId xmlns:p14="http://schemas.microsoft.com/office/powerpoint/2010/main" val="39885351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Also, we need to be very careful about making a rationale based on an undue financial burden. We can make that claim, but it’s important to keep in mind that if these are examined by the Office of Civil Rights, they do not take into account the resources available to the individual faculty member or the specific department. They take into account the full resources of the institution, including athletics.  So to make a case for undue financial burden it would need to rise to a level of being too expensive compared to the entire university budget.  So, in most cases, a rationale based on undue financial burden is a weak choice to make, and we may need to ask you to develop a new rationale. </a:t>
            </a:r>
          </a:p>
          <a:p>
            <a:endParaRPr lang="en-US" dirty="0"/>
          </a:p>
        </p:txBody>
      </p:sp>
      <p:sp>
        <p:nvSpPr>
          <p:cNvPr id="4" name="Slide Number Placeholder 3"/>
          <p:cNvSpPr>
            <a:spLocks noGrp="1"/>
          </p:cNvSpPr>
          <p:nvPr>
            <p:ph type="sldNum" sz="quarter" idx="10"/>
          </p:nvPr>
        </p:nvSpPr>
        <p:spPr/>
        <p:txBody>
          <a:bodyPr/>
          <a:lstStyle/>
          <a:p>
            <a:fld id="{4CA44F17-9C26-0C4D-BEF1-52D5F9AD1398}" type="slidenum">
              <a:rPr lang="en-US" smtClean="0"/>
              <a:t>22</a:t>
            </a:fld>
            <a:endParaRPr lang="en-US"/>
          </a:p>
        </p:txBody>
      </p:sp>
    </p:spTree>
    <p:extLst>
      <p:ext uri="{BB962C8B-B14F-4D97-AF65-F5344CB8AC3E}">
        <p14:creationId xmlns:p14="http://schemas.microsoft.com/office/powerpoint/2010/main" val="34123240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second piece of your exception request will be the accommodation plan.  When you make a request for an exception, we need some suggestions from you for how we might make accommodations for students who may not be able to see, hear, or operate the class resource or activity.  </a:t>
            </a:r>
          </a:p>
          <a:p>
            <a:endParaRPr lang="en-US" dirty="0"/>
          </a:p>
        </p:txBody>
      </p:sp>
      <p:sp>
        <p:nvSpPr>
          <p:cNvPr id="4" name="Slide Number Placeholder 3"/>
          <p:cNvSpPr>
            <a:spLocks noGrp="1"/>
          </p:cNvSpPr>
          <p:nvPr>
            <p:ph type="sldNum" sz="quarter" idx="5"/>
          </p:nvPr>
        </p:nvSpPr>
        <p:spPr/>
        <p:txBody>
          <a:bodyPr/>
          <a:lstStyle/>
          <a:p>
            <a:fld id="{4CA44F17-9C26-0C4D-BEF1-52D5F9AD1398}" type="slidenum">
              <a:rPr lang="en-US" smtClean="0"/>
              <a:t>23</a:t>
            </a:fld>
            <a:endParaRPr lang="en-US"/>
          </a:p>
        </p:txBody>
      </p:sp>
    </p:spTree>
    <p:extLst>
      <p:ext uri="{BB962C8B-B14F-4D97-AF65-F5344CB8AC3E}">
        <p14:creationId xmlns:p14="http://schemas.microsoft.com/office/powerpoint/2010/main" val="5030656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examples for the accommodation plan that might make good models for you.  </a:t>
            </a:r>
          </a:p>
          <a:p>
            <a:endParaRPr lang="en-US" dirty="0"/>
          </a:p>
          <a:p>
            <a:r>
              <a:rPr lang="en-US" dirty="0"/>
              <a:t>It’s possible, for example, that you are aware that there is an alternative format of the text already available as an accommodation.  That happens from time to time because there is an amendment called the Chaffee Amendment that grants permission to libraries and educational institutions to create accessible versions of texts as an accommodation – but making that version available generally as an accessible version would be a violation of copyright. </a:t>
            </a:r>
          </a:p>
          <a:p>
            <a:endParaRPr lang="en-US" dirty="0"/>
          </a:p>
          <a:p>
            <a:r>
              <a:rPr lang="en-US" dirty="0"/>
              <a:t>It’s possible that the publish has let you know that they have a PDF version of the text that they can make available as an accommodation. We will want to see assurances that the PDF version will be accessible. </a:t>
            </a:r>
          </a:p>
          <a:p>
            <a:endParaRPr lang="en-US" dirty="0"/>
          </a:p>
          <a:p>
            <a:r>
              <a:rPr lang="en-US" dirty="0"/>
              <a:t>In the cases of web-based homework tools and instructional aids, instructors should commit to provide additional instruction to students who are not able to use the instructional aid for reasons of accessibility – and to do so in an equivalent way. So, if typical students use the software to do homework and practice concepts for two hours per week, the instructor should prepare to provide two hours of additional instruction to a student with a disability that makes it impossible to use the tool.  </a:t>
            </a:r>
          </a:p>
          <a:p>
            <a:endParaRPr lang="en-US" dirty="0"/>
          </a:p>
          <a:p>
            <a:r>
              <a:rPr lang="en-US" dirty="0"/>
              <a:t>For lab components for which you are requesting an exception, it may be necessary to provide a student assistant for a student with a disability.  </a:t>
            </a:r>
          </a:p>
          <a:p>
            <a:endParaRPr lang="en-US" dirty="0"/>
          </a:p>
        </p:txBody>
      </p:sp>
      <p:sp>
        <p:nvSpPr>
          <p:cNvPr id="4" name="Slide Number Placeholder 3"/>
          <p:cNvSpPr>
            <a:spLocks noGrp="1"/>
          </p:cNvSpPr>
          <p:nvPr>
            <p:ph type="sldNum" sz="quarter" idx="5"/>
          </p:nvPr>
        </p:nvSpPr>
        <p:spPr/>
        <p:txBody>
          <a:bodyPr/>
          <a:lstStyle/>
          <a:p>
            <a:fld id="{4CA44F17-9C26-0C4D-BEF1-52D5F9AD1398}" type="slidenum">
              <a:rPr lang="en-US" smtClean="0"/>
              <a:t>24</a:t>
            </a:fld>
            <a:endParaRPr lang="en-US"/>
          </a:p>
        </p:txBody>
      </p:sp>
    </p:spTree>
    <p:extLst>
      <p:ext uri="{BB962C8B-B14F-4D97-AF65-F5344CB8AC3E}">
        <p14:creationId xmlns:p14="http://schemas.microsoft.com/office/powerpoint/2010/main" val="34548218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communication plan describes how the instructor will let students in the class know about the accessibility problems posed by the resource, and how they can get help.  We recommend that this be communicated in the course syllabus or, in the case of classes that make significant use of Blackboard, posting the notice in the the course itself is also acceptable. </a:t>
            </a:r>
          </a:p>
        </p:txBody>
      </p:sp>
      <p:sp>
        <p:nvSpPr>
          <p:cNvPr id="4" name="Slide Number Placeholder 3"/>
          <p:cNvSpPr>
            <a:spLocks noGrp="1"/>
          </p:cNvSpPr>
          <p:nvPr>
            <p:ph type="sldNum" sz="quarter" idx="5"/>
          </p:nvPr>
        </p:nvSpPr>
        <p:spPr/>
        <p:txBody>
          <a:bodyPr/>
          <a:lstStyle/>
          <a:p>
            <a:fld id="{4CA44F17-9C26-0C4D-BEF1-52D5F9AD1398}" type="slidenum">
              <a:rPr lang="en-US" smtClean="0"/>
              <a:t>25</a:t>
            </a:fld>
            <a:endParaRPr lang="en-US"/>
          </a:p>
        </p:txBody>
      </p:sp>
    </p:spTree>
    <p:extLst>
      <p:ext uri="{BB962C8B-B14F-4D97-AF65-F5344CB8AC3E}">
        <p14:creationId xmlns:p14="http://schemas.microsoft.com/office/powerpoint/2010/main" val="16888532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last major component of the exception request is a statement of how, in the future, the instructor will work towards a more accessible future. </a:t>
            </a:r>
          </a:p>
          <a:p>
            <a:endParaRPr lang="en-US" dirty="0"/>
          </a:p>
          <a:p>
            <a:r>
              <a:rPr lang="en-US" dirty="0"/>
              <a:t>There will always be cases where we have an activity or resources that is not – given current technology – something that we can make accessible, and it will require accommodation. Those situations should be rare, and we should have exhausted our efforts to try to come up with a solution.  </a:t>
            </a:r>
          </a:p>
          <a:p>
            <a:endParaRPr lang="en-US" dirty="0"/>
          </a:p>
          <a:p>
            <a:r>
              <a:rPr lang="en-US" dirty="0"/>
              <a:t>Most of the time, exceptions will be for resources that are not currently accessible, but there is a reasonable expectation that an accessible version will be available in the future.  If there is no accessible textbook in the subject matter area at this time, there may be one in the future. </a:t>
            </a:r>
          </a:p>
          <a:p>
            <a:endParaRPr lang="en-US" dirty="0"/>
          </a:p>
          <a:p>
            <a:r>
              <a:rPr lang="en-US" dirty="0"/>
              <a:t>In the future, if you seek to renew this exception (which you’ll need to do every three years), you will need to demonstrate your efforts to make progress in seeking an exception, if possible. </a:t>
            </a:r>
          </a:p>
        </p:txBody>
      </p:sp>
      <p:sp>
        <p:nvSpPr>
          <p:cNvPr id="4" name="Slide Number Placeholder 3"/>
          <p:cNvSpPr>
            <a:spLocks noGrp="1"/>
          </p:cNvSpPr>
          <p:nvPr>
            <p:ph type="sldNum" sz="quarter" idx="5"/>
          </p:nvPr>
        </p:nvSpPr>
        <p:spPr/>
        <p:txBody>
          <a:bodyPr/>
          <a:lstStyle/>
          <a:p>
            <a:fld id="{4CA44F17-9C26-0C4D-BEF1-52D5F9AD1398}" type="slidenum">
              <a:rPr lang="en-US" smtClean="0"/>
              <a:t>26</a:t>
            </a:fld>
            <a:endParaRPr lang="en-US"/>
          </a:p>
        </p:txBody>
      </p:sp>
    </p:spTree>
    <p:extLst>
      <p:ext uri="{BB962C8B-B14F-4D97-AF65-F5344CB8AC3E}">
        <p14:creationId xmlns:p14="http://schemas.microsoft.com/office/powerpoint/2010/main" val="25425261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lets talk briefly about the process for these exceptions</a:t>
            </a:r>
          </a:p>
        </p:txBody>
      </p:sp>
      <p:sp>
        <p:nvSpPr>
          <p:cNvPr id="4" name="Slide Number Placeholder 3"/>
          <p:cNvSpPr>
            <a:spLocks noGrp="1"/>
          </p:cNvSpPr>
          <p:nvPr>
            <p:ph type="sldNum" sz="quarter" idx="5"/>
          </p:nvPr>
        </p:nvSpPr>
        <p:spPr/>
        <p:txBody>
          <a:bodyPr/>
          <a:lstStyle/>
          <a:p>
            <a:fld id="{4CA44F17-9C26-0C4D-BEF1-52D5F9AD1398}" type="slidenum">
              <a:rPr lang="en-US" smtClean="0"/>
              <a:t>27</a:t>
            </a:fld>
            <a:endParaRPr lang="en-US"/>
          </a:p>
        </p:txBody>
      </p:sp>
    </p:spTree>
    <p:extLst>
      <p:ext uri="{BB962C8B-B14F-4D97-AF65-F5344CB8AC3E}">
        <p14:creationId xmlns:p14="http://schemas.microsoft.com/office/powerpoint/2010/main" val="35669996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a quick note about identifying the course or courses that an exception will apply to.  </a:t>
            </a:r>
          </a:p>
          <a:p>
            <a:endParaRPr lang="en-US" dirty="0"/>
          </a:p>
          <a:p>
            <a:r>
              <a:rPr lang="en-US" dirty="0"/>
              <a:t>We will be documenting the exception to a course based on the particular design for a course. A course number might represent many different iterations of a course design, or it might represent many different deliveries of the same design, in any given term.  That general complexity that is caused by that means that we need to focus on the course design as the unique entity that needs the exception.  </a:t>
            </a:r>
          </a:p>
          <a:p>
            <a:endParaRPr lang="en-US" dirty="0"/>
          </a:p>
          <a:p>
            <a:r>
              <a:rPr lang="en-US" dirty="0"/>
              <a:t>If you are teaching a course that has multiple issues, they can be addressed with a single exception or multiple exceptions, as you see fit.  </a:t>
            </a:r>
          </a:p>
          <a:p>
            <a:endParaRPr lang="en-US" dirty="0"/>
          </a:p>
          <a:p>
            <a:r>
              <a:rPr lang="en-US" dirty="0"/>
              <a:t>If an instructor is teaching a course that is delivered in an accessible way – including all optional content and enrichment activities – then no exception or other documentation is necessary.  </a:t>
            </a:r>
          </a:p>
        </p:txBody>
      </p:sp>
      <p:sp>
        <p:nvSpPr>
          <p:cNvPr id="4" name="Slide Number Placeholder 3"/>
          <p:cNvSpPr>
            <a:spLocks noGrp="1"/>
          </p:cNvSpPr>
          <p:nvPr>
            <p:ph type="sldNum" sz="quarter" idx="5"/>
          </p:nvPr>
        </p:nvSpPr>
        <p:spPr/>
        <p:txBody>
          <a:bodyPr/>
          <a:lstStyle/>
          <a:p>
            <a:fld id="{4CA44F17-9C26-0C4D-BEF1-52D5F9AD1398}" type="slidenum">
              <a:rPr lang="en-US" smtClean="0"/>
              <a:t>28</a:t>
            </a:fld>
            <a:endParaRPr lang="en-US"/>
          </a:p>
        </p:txBody>
      </p:sp>
    </p:spTree>
    <p:extLst>
      <p:ext uri="{BB962C8B-B14F-4D97-AF65-F5344CB8AC3E}">
        <p14:creationId xmlns:p14="http://schemas.microsoft.com/office/powerpoint/2010/main" val="14609549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Here’s an outline of the process</a:t>
            </a:r>
          </a:p>
          <a:p>
            <a:pPr marL="514350" indent="-514350">
              <a:buFont typeface="Arial" panose="020B0604020202020204" pitchFamily="34" charset="0"/>
              <a:buChar char="•"/>
            </a:pPr>
            <a:r>
              <a:rPr lang="en-US" dirty="0"/>
              <a:t>Instructors review their courses (with our without support from Instructional Design and Access)</a:t>
            </a:r>
          </a:p>
          <a:p>
            <a:pPr marL="514350" indent="-514350">
              <a:buFont typeface="Arial" panose="020B0604020202020204" pitchFamily="34" charset="0"/>
              <a:buChar char="•"/>
            </a:pPr>
            <a:r>
              <a:rPr lang="en-US" dirty="0"/>
              <a:t>Instructor identifies a resource or activity that presents a problem for accessibility</a:t>
            </a:r>
          </a:p>
          <a:p>
            <a:pPr marL="514350" indent="-514350">
              <a:buFont typeface="Arial" panose="020B0604020202020204" pitchFamily="34" charset="0"/>
              <a:buChar char="•"/>
            </a:pPr>
            <a:r>
              <a:rPr lang="en-US" dirty="0"/>
              <a:t>Instructor completes the exception request form</a:t>
            </a:r>
          </a:p>
          <a:p>
            <a:pPr marL="514350" indent="-514350">
              <a:buFont typeface="Arial" panose="020B0604020202020204" pitchFamily="34" charset="0"/>
              <a:buChar char="•"/>
            </a:pPr>
            <a:r>
              <a:rPr lang="en-US" dirty="0"/>
              <a:t>Exception request is approved by the department chair</a:t>
            </a:r>
          </a:p>
          <a:p>
            <a:pPr marL="514350" indent="-514350">
              <a:buFont typeface="Arial" panose="020B0604020202020204" pitchFamily="34" charset="0"/>
              <a:buChar char="•"/>
            </a:pPr>
            <a:r>
              <a:rPr lang="en-US" dirty="0"/>
              <a:t>Exceptions are gathered and reviewed by the Dean’s offices</a:t>
            </a:r>
          </a:p>
          <a:p>
            <a:pPr marL="514350" indent="-514350">
              <a:buFont typeface="Arial" panose="020B0604020202020204" pitchFamily="34" charset="0"/>
              <a:buChar char="•"/>
            </a:pPr>
            <a:r>
              <a:rPr lang="en-US" dirty="0"/>
              <a:t>Exceptions are submitted to the Accessibility Exceptions Committee for review</a:t>
            </a:r>
          </a:p>
          <a:p>
            <a:pPr marL="514350" indent="-514350">
              <a:buFont typeface="Arial" panose="020B0604020202020204" pitchFamily="34" charset="0"/>
              <a:buChar char="•"/>
            </a:pPr>
            <a:r>
              <a:rPr lang="en-US" dirty="0"/>
              <a:t>The Provost approves or denies exceptions with input from the AEC.  </a:t>
            </a:r>
          </a:p>
          <a:p>
            <a:pPr marL="514350" indent="-514350">
              <a:buFont typeface="Arial" panose="020B0604020202020204" pitchFamily="34" charset="0"/>
              <a:buChar char="•"/>
            </a:pPr>
            <a:r>
              <a:rPr lang="en-US" dirty="0"/>
              <a:t>The Instructor is notified of the exception. Exceptions are good for three years unless the course is substantially revised. (See Course Designs, next slide)  </a:t>
            </a:r>
          </a:p>
          <a:p>
            <a:pPr marL="514350" indent="-514350">
              <a:buFont typeface="Arial" panose="020B0604020202020204" pitchFamily="34" charset="0"/>
              <a:buChar char="•"/>
            </a:pPr>
            <a:r>
              <a:rPr lang="en-US" dirty="0"/>
              <a:t>Subsequent exceptions will need to demonstrate progress made on the accessibility of the resource or continue to demonstrate that accessibility is not possible for that resource or activity</a:t>
            </a:r>
          </a:p>
        </p:txBody>
      </p:sp>
      <p:sp>
        <p:nvSpPr>
          <p:cNvPr id="4" name="Slide Number Placeholder 3"/>
          <p:cNvSpPr>
            <a:spLocks noGrp="1"/>
          </p:cNvSpPr>
          <p:nvPr>
            <p:ph type="sldNum" sz="quarter" idx="5"/>
          </p:nvPr>
        </p:nvSpPr>
        <p:spPr/>
        <p:txBody>
          <a:bodyPr/>
          <a:lstStyle/>
          <a:p>
            <a:fld id="{4CA44F17-9C26-0C4D-BEF1-52D5F9AD1398}" type="slidenum">
              <a:rPr lang="en-US" smtClean="0"/>
              <a:t>29</a:t>
            </a:fld>
            <a:endParaRPr lang="en-US"/>
          </a:p>
        </p:txBody>
      </p:sp>
    </p:spTree>
    <p:extLst>
      <p:ext uri="{BB962C8B-B14F-4D97-AF65-F5344CB8AC3E}">
        <p14:creationId xmlns:p14="http://schemas.microsoft.com/office/powerpoint/2010/main" val="757202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a quick recap of some core accessibility concepts. </a:t>
            </a:r>
            <a:r>
              <a:rPr lang="en-US" dirty="0" smtClean="0"/>
              <a:t>For us at WSU we use a distinction </a:t>
            </a:r>
            <a:r>
              <a:rPr lang="en-US" dirty="0"/>
              <a:t>between accessibility and </a:t>
            </a:r>
            <a:r>
              <a:rPr lang="en-US" dirty="0" smtClean="0"/>
              <a:t>accommodations that may not be your experience.  </a:t>
            </a:r>
            <a:r>
              <a:rPr lang="en-US" dirty="0"/>
              <a:t>Accessibility is what we do as proactive measures to make content available for all users, including those in populations that have special needs, like those who have hearing or visual disabilities.  Accessibility can often be less complicated that accommodations, but the scope of the challenge of accessibility is very large – it includes all of our content and interactions with students, each other, and the public, so we all need to contribute to this effort.  </a:t>
            </a:r>
          </a:p>
          <a:p>
            <a:endParaRPr lang="en-US" dirty="0"/>
          </a:p>
          <a:p>
            <a:r>
              <a:rPr lang="en-US" dirty="0"/>
              <a:t>An example of something that is accessible is a textbook that is available in a screen reader accessible PDF format.  That may not be the favored way to read for individual students with visual impairments, but it allows them to access the content in at least one way they can use.  </a:t>
            </a:r>
          </a:p>
        </p:txBody>
      </p:sp>
      <p:sp>
        <p:nvSpPr>
          <p:cNvPr id="4" name="Slide Number Placeholder 3"/>
          <p:cNvSpPr>
            <a:spLocks noGrp="1"/>
          </p:cNvSpPr>
          <p:nvPr>
            <p:ph type="sldNum" sz="quarter" idx="5"/>
          </p:nvPr>
        </p:nvSpPr>
        <p:spPr/>
        <p:txBody>
          <a:bodyPr/>
          <a:lstStyle/>
          <a:p>
            <a:fld id="{4CA44F17-9C26-0C4D-BEF1-52D5F9AD1398}" type="slidenum">
              <a:rPr lang="en-US" smtClean="0"/>
              <a:t>3</a:t>
            </a:fld>
            <a:endParaRPr lang="en-US"/>
          </a:p>
        </p:txBody>
      </p:sp>
    </p:spTree>
    <p:extLst>
      <p:ext uri="{BB962C8B-B14F-4D97-AF65-F5344CB8AC3E}">
        <p14:creationId xmlns:p14="http://schemas.microsoft.com/office/powerpoint/2010/main" val="6892220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we start of with instructors reviewing the courses.  This is a self-review, although there are guides available online.  </a:t>
            </a:r>
          </a:p>
          <a:p>
            <a:endParaRPr lang="en-US" dirty="0"/>
          </a:p>
          <a:p>
            <a:r>
              <a:rPr lang="en-US" dirty="0"/>
              <a:t>You can get started at </a:t>
            </a:r>
            <a:r>
              <a:rPr lang="en-US" dirty="0" err="1"/>
              <a:t>wichita.edu</a:t>
            </a:r>
            <a:r>
              <a:rPr lang="en-US" dirty="0"/>
              <a:t>/</a:t>
            </a:r>
            <a:r>
              <a:rPr lang="en-US" dirty="0" err="1"/>
              <a:t>isthisaccessible</a:t>
            </a:r>
            <a:r>
              <a:rPr lang="en-US" dirty="0"/>
              <a:t> – which is part of the accessibility pages of the main web site.</a:t>
            </a:r>
          </a:p>
          <a:p>
            <a:endParaRPr lang="en-US" dirty="0"/>
          </a:p>
          <a:p>
            <a:r>
              <a:rPr lang="en-US" dirty="0"/>
              <a:t>As we look ahead at Spring 2020, we are asking that faculty focus their exceptions requests just on the primary texts of their classes (and any related digital tools). After the spring semester, please consider all resources and aspects of the class.  </a:t>
            </a:r>
          </a:p>
          <a:p>
            <a:endParaRPr lang="en-US" dirty="0"/>
          </a:p>
          <a:p>
            <a:pPr lvl="1"/>
            <a:r>
              <a:rPr lang="en-US" dirty="0"/>
              <a:t>Textbooks and textbook-related resources</a:t>
            </a:r>
          </a:p>
          <a:p>
            <a:pPr lvl="1"/>
            <a:r>
              <a:rPr lang="en-US" dirty="0"/>
              <a:t>Instructor-generated resources</a:t>
            </a:r>
          </a:p>
          <a:p>
            <a:pPr lvl="1"/>
            <a:r>
              <a:rPr lang="en-US" dirty="0"/>
              <a:t>Online components</a:t>
            </a:r>
          </a:p>
          <a:p>
            <a:pPr lvl="1"/>
            <a:r>
              <a:rPr lang="en-US" dirty="0"/>
              <a:t>Labs and learning activities</a:t>
            </a:r>
          </a:p>
          <a:p>
            <a:endParaRPr lang="en-US" dirty="0"/>
          </a:p>
        </p:txBody>
      </p:sp>
      <p:sp>
        <p:nvSpPr>
          <p:cNvPr id="4" name="Slide Number Placeholder 3"/>
          <p:cNvSpPr>
            <a:spLocks noGrp="1"/>
          </p:cNvSpPr>
          <p:nvPr>
            <p:ph type="sldNum" sz="quarter" idx="5"/>
          </p:nvPr>
        </p:nvSpPr>
        <p:spPr/>
        <p:txBody>
          <a:bodyPr/>
          <a:lstStyle/>
          <a:p>
            <a:fld id="{4CA44F17-9C26-0C4D-BEF1-52D5F9AD1398}" type="slidenum">
              <a:rPr lang="en-US" smtClean="0"/>
              <a:t>30</a:t>
            </a:fld>
            <a:endParaRPr lang="en-US"/>
          </a:p>
        </p:txBody>
      </p:sp>
    </p:spTree>
    <p:extLst>
      <p:ext uri="{BB962C8B-B14F-4D97-AF65-F5344CB8AC3E}">
        <p14:creationId xmlns:p14="http://schemas.microsoft.com/office/powerpoint/2010/main" val="41755081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instructor identifies an accessibility problem, there are two options:</a:t>
            </a:r>
          </a:p>
          <a:p>
            <a:r>
              <a:rPr lang="en-US" dirty="0"/>
              <a:t>First, the instructor should consider the possibility of resolving the accessibility problem. Is there an alternative textbook that would meet accessibility standards? Can the digital tool be used in a way that only uses the accessible portions?</a:t>
            </a:r>
          </a:p>
          <a:p>
            <a:endParaRPr lang="en-US" dirty="0"/>
          </a:p>
          <a:p>
            <a:r>
              <a:rPr lang="en-US" dirty="0"/>
              <a:t>If it’s not possible to resolve the problem, then it’s time to request an exception, providing all the information discussed earlier. </a:t>
            </a:r>
          </a:p>
        </p:txBody>
      </p:sp>
      <p:sp>
        <p:nvSpPr>
          <p:cNvPr id="4" name="Slide Number Placeholder 3"/>
          <p:cNvSpPr>
            <a:spLocks noGrp="1"/>
          </p:cNvSpPr>
          <p:nvPr>
            <p:ph type="sldNum" sz="quarter" idx="5"/>
          </p:nvPr>
        </p:nvSpPr>
        <p:spPr/>
        <p:txBody>
          <a:bodyPr/>
          <a:lstStyle/>
          <a:p>
            <a:fld id="{4CA44F17-9C26-0C4D-BEF1-52D5F9AD1398}" type="slidenum">
              <a:rPr lang="en-US" smtClean="0"/>
              <a:t>31</a:t>
            </a:fld>
            <a:endParaRPr lang="en-US"/>
          </a:p>
        </p:txBody>
      </p:sp>
    </p:spTree>
    <p:extLst>
      <p:ext uri="{BB962C8B-B14F-4D97-AF65-F5344CB8AC3E}">
        <p14:creationId xmlns:p14="http://schemas.microsoft.com/office/powerpoint/2010/main" val="41002681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exception goes through three stages of approvals. The first stage is an approval at the department level.  This might be handled by the department chair or the chair’s designee. </a:t>
            </a:r>
          </a:p>
          <a:p>
            <a:endParaRPr lang="en-US" dirty="0"/>
          </a:p>
          <a:p>
            <a:r>
              <a:rPr lang="en-US" dirty="0"/>
              <a:t>The department approval has the special responsibility to ensure that all alternative textbooks have been considered, and if there is an alternative textbook that is accessible but in other ways inferior to the one the instructor has selected, the department should ensure that the inferiority of the accessible version is dramatic enough to warrant the exception. </a:t>
            </a:r>
          </a:p>
          <a:p>
            <a:endParaRPr lang="en-US" dirty="0"/>
          </a:p>
          <a:p>
            <a:endParaRPr lang="en-US" dirty="0"/>
          </a:p>
        </p:txBody>
      </p:sp>
      <p:sp>
        <p:nvSpPr>
          <p:cNvPr id="4" name="Slide Number Placeholder 3"/>
          <p:cNvSpPr>
            <a:spLocks noGrp="1"/>
          </p:cNvSpPr>
          <p:nvPr>
            <p:ph type="sldNum" sz="quarter" idx="5"/>
          </p:nvPr>
        </p:nvSpPr>
        <p:spPr/>
        <p:txBody>
          <a:bodyPr/>
          <a:lstStyle/>
          <a:p>
            <a:fld id="{4CA44F17-9C26-0C4D-BEF1-52D5F9AD1398}" type="slidenum">
              <a:rPr lang="en-US" smtClean="0"/>
              <a:t>32</a:t>
            </a:fld>
            <a:endParaRPr lang="en-US"/>
          </a:p>
        </p:txBody>
      </p:sp>
    </p:spTree>
    <p:extLst>
      <p:ext uri="{BB962C8B-B14F-4D97-AF65-F5344CB8AC3E}">
        <p14:creationId xmlns:p14="http://schemas.microsoft.com/office/powerpoint/2010/main" val="40475009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exception is then approved at the college level, by the Dean. This gives the deans an opportunity to identify problem areas that may need future investment to reach an accessible future. </a:t>
            </a:r>
          </a:p>
        </p:txBody>
      </p:sp>
      <p:sp>
        <p:nvSpPr>
          <p:cNvPr id="4" name="Slide Number Placeholder 3"/>
          <p:cNvSpPr>
            <a:spLocks noGrp="1"/>
          </p:cNvSpPr>
          <p:nvPr>
            <p:ph type="sldNum" sz="quarter" idx="5"/>
          </p:nvPr>
        </p:nvSpPr>
        <p:spPr/>
        <p:txBody>
          <a:bodyPr/>
          <a:lstStyle/>
          <a:p>
            <a:fld id="{4CA44F17-9C26-0C4D-BEF1-52D5F9AD1398}" type="slidenum">
              <a:rPr lang="en-US" smtClean="0"/>
              <a:t>33</a:t>
            </a:fld>
            <a:endParaRPr lang="en-US"/>
          </a:p>
        </p:txBody>
      </p:sp>
    </p:spTree>
    <p:extLst>
      <p:ext uri="{BB962C8B-B14F-4D97-AF65-F5344CB8AC3E}">
        <p14:creationId xmlns:p14="http://schemas.microsoft.com/office/powerpoint/2010/main" val="9432685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final approval step is at the Provost’s office.  A review committee will review and evaluate the exceptions and make recommendations to the Provost. </a:t>
            </a:r>
          </a:p>
          <a:p>
            <a:endParaRPr lang="en-US" dirty="0"/>
          </a:p>
          <a:p>
            <a:r>
              <a:rPr lang="en-US" dirty="0"/>
              <a:t>If, at any point, an exception is denied, the instructor will be notified with recommendations for next steps.  </a:t>
            </a:r>
          </a:p>
          <a:p>
            <a:endParaRPr lang="en-US" dirty="0"/>
          </a:p>
          <a:p>
            <a:r>
              <a:rPr lang="en-US" dirty="0"/>
              <a:t>Once the exception is approved, the instructor, chair, and dean is notified and the exception will be documented.  </a:t>
            </a:r>
          </a:p>
        </p:txBody>
      </p:sp>
      <p:sp>
        <p:nvSpPr>
          <p:cNvPr id="4" name="Slide Number Placeholder 3"/>
          <p:cNvSpPr>
            <a:spLocks noGrp="1"/>
          </p:cNvSpPr>
          <p:nvPr>
            <p:ph type="sldNum" sz="quarter" idx="5"/>
          </p:nvPr>
        </p:nvSpPr>
        <p:spPr/>
        <p:txBody>
          <a:bodyPr/>
          <a:lstStyle/>
          <a:p>
            <a:fld id="{4CA44F17-9C26-0C4D-BEF1-52D5F9AD1398}" type="slidenum">
              <a:rPr lang="en-US" smtClean="0"/>
              <a:t>34</a:t>
            </a:fld>
            <a:endParaRPr lang="en-US"/>
          </a:p>
        </p:txBody>
      </p:sp>
    </p:spTree>
    <p:extLst>
      <p:ext uri="{BB962C8B-B14F-4D97-AF65-F5344CB8AC3E}">
        <p14:creationId xmlns:p14="http://schemas.microsoft.com/office/powerpoint/2010/main" val="6417475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lets talk for a few minutes about what happens when exceptions are denied.  </a:t>
            </a:r>
          </a:p>
          <a:p>
            <a:endParaRPr lang="en-US" dirty="0"/>
          </a:p>
          <a:p>
            <a:r>
              <a:rPr lang="en-US" dirty="0"/>
              <a:t>An exception might be denied if the rationale or other parts of the exception request are not adequate, or if the accessible alternatives that are proposed don’t provide an equally effective alternative experience for the user.  </a:t>
            </a:r>
          </a:p>
          <a:p>
            <a:endParaRPr lang="en-US" dirty="0"/>
          </a:p>
          <a:p>
            <a:r>
              <a:rPr lang="en-US" dirty="0"/>
              <a:t>Anyone whose exception is denied has the option to revise and resubmit the exception, or to remove the inaccessible resource from future versions of the class. </a:t>
            </a:r>
          </a:p>
          <a:p>
            <a:endParaRPr lang="en-US" dirty="0"/>
          </a:p>
        </p:txBody>
      </p:sp>
      <p:sp>
        <p:nvSpPr>
          <p:cNvPr id="4" name="Slide Number Placeholder 3"/>
          <p:cNvSpPr>
            <a:spLocks noGrp="1"/>
          </p:cNvSpPr>
          <p:nvPr>
            <p:ph type="sldNum" sz="quarter" idx="5"/>
          </p:nvPr>
        </p:nvSpPr>
        <p:spPr/>
        <p:txBody>
          <a:bodyPr/>
          <a:lstStyle/>
          <a:p>
            <a:fld id="{4CA44F17-9C26-0C4D-BEF1-52D5F9AD1398}" type="slidenum">
              <a:rPr lang="en-US" smtClean="0"/>
              <a:t>35</a:t>
            </a:fld>
            <a:endParaRPr lang="en-US"/>
          </a:p>
        </p:txBody>
      </p:sp>
    </p:spTree>
    <p:extLst>
      <p:ext uri="{BB962C8B-B14F-4D97-AF65-F5344CB8AC3E}">
        <p14:creationId xmlns:p14="http://schemas.microsoft.com/office/powerpoint/2010/main" val="19888655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that’s the core process.  We’re managing it in an online workflow to make the process easier to manage, but we are still expecting to see hundreds of these exceptions as we get started</a:t>
            </a:r>
            <a:endParaRPr lang="en-US" dirty="0"/>
          </a:p>
        </p:txBody>
      </p:sp>
      <p:sp>
        <p:nvSpPr>
          <p:cNvPr id="4" name="Slide Number Placeholder 3"/>
          <p:cNvSpPr>
            <a:spLocks noGrp="1"/>
          </p:cNvSpPr>
          <p:nvPr>
            <p:ph type="sldNum" sz="quarter" idx="10"/>
          </p:nvPr>
        </p:nvSpPr>
        <p:spPr/>
        <p:txBody>
          <a:bodyPr/>
          <a:lstStyle/>
          <a:p>
            <a:fld id="{4CA44F17-9C26-0C4D-BEF1-52D5F9AD1398}" type="slidenum">
              <a:rPr lang="en-US" smtClean="0"/>
              <a:t>36</a:t>
            </a:fld>
            <a:endParaRPr lang="en-US"/>
          </a:p>
        </p:txBody>
      </p:sp>
    </p:spTree>
    <p:extLst>
      <p:ext uri="{BB962C8B-B14F-4D97-AF65-F5344CB8AC3E}">
        <p14:creationId xmlns:p14="http://schemas.microsoft.com/office/powerpoint/2010/main" val="426278681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CA44F17-9C26-0C4D-BEF1-52D5F9AD1398}" type="slidenum">
              <a:rPr lang="en-US" smtClean="0"/>
              <a:t>37</a:t>
            </a:fld>
            <a:endParaRPr lang="en-US"/>
          </a:p>
        </p:txBody>
      </p:sp>
    </p:spTree>
    <p:extLst>
      <p:ext uri="{BB962C8B-B14F-4D97-AF65-F5344CB8AC3E}">
        <p14:creationId xmlns:p14="http://schemas.microsoft.com/office/powerpoint/2010/main" val="1905446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A44F17-9C26-0C4D-BEF1-52D5F9AD1398}" type="slidenum">
              <a:rPr lang="en-US" smtClean="0"/>
              <a:t>39</a:t>
            </a:fld>
            <a:endParaRPr lang="en-US"/>
          </a:p>
        </p:txBody>
      </p:sp>
    </p:spTree>
    <p:extLst>
      <p:ext uri="{BB962C8B-B14F-4D97-AF65-F5344CB8AC3E}">
        <p14:creationId xmlns:p14="http://schemas.microsoft.com/office/powerpoint/2010/main" val="103400879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If you have any questions about the content of this presentation, please email them to </a:t>
            </a:r>
            <a:r>
              <a:rPr lang="en-US" dirty="0" err="1"/>
              <a:t>IDA@Wichita.edu</a:t>
            </a:r>
            <a:endParaRPr lang="en-US" dirty="0"/>
          </a:p>
          <a:p>
            <a:endParaRPr lang="en-US" dirty="0"/>
          </a:p>
        </p:txBody>
      </p:sp>
      <p:sp>
        <p:nvSpPr>
          <p:cNvPr id="4" name="Slide Number Placeholder 3"/>
          <p:cNvSpPr>
            <a:spLocks noGrp="1"/>
          </p:cNvSpPr>
          <p:nvPr>
            <p:ph type="sldNum" sz="quarter" idx="10"/>
          </p:nvPr>
        </p:nvSpPr>
        <p:spPr/>
        <p:txBody>
          <a:bodyPr/>
          <a:lstStyle/>
          <a:p>
            <a:fld id="{4CA44F17-9C26-0C4D-BEF1-52D5F9AD1398}" type="slidenum">
              <a:rPr lang="en-US" smtClean="0"/>
              <a:t>40</a:t>
            </a:fld>
            <a:endParaRPr lang="en-US"/>
          </a:p>
        </p:txBody>
      </p:sp>
    </p:spTree>
    <p:extLst>
      <p:ext uri="{BB962C8B-B14F-4D97-AF65-F5344CB8AC3E}">
        <p14:creationId xmlns:p14="http://schemas.microsoft.com/office/powerpoint/2010/main" val="3907368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flip side of accessibility is accommodations.  Accommodations are the reactive work that our office of disability services leads to make content available for a specific user who has an impairment of some kind. The accommodations need to make the content available in the preferred mode for that person, so if a person prefers braille, then the braille version of content needs to be provided as an accommodation, even if there is a screen reader accessible PDF available.  </a:t>
            </a:r>
          </a:p>
          <a:p>
            <a:endParaRPr lang="en-US" dirty="0"/>
          </a:p>
          <a:p>
            <a:r>
              <a:rPr lang="en-US" dirty="0"/>
              <a:t>Another example of an accommodation would be a sign language interpreter provided for a specific student with a hearing impairment.</a:t>
            </a:r>
          </a:p>
          <a:p>
            <a:endParaRPr lang="en-US" dirty="0"/>
          </a:p>
          <a:p>
            <a:r>
              <a:rPr lang="en-US" dirty="0"/>
              <a:t>Keep in mind that the same measure might be accessibility in one setting, and accommodations in another. If, for example, we have a public event and provide a sign language interpreter for the event because there might be people there with hearing impairments, then we are making our event accessible. If we send a sign language interpreter to an event because a specific student is going and has requested an interpreter, that’s accommodations.  </a:t>
            </a:r>
          </a:p>
        </p:txBody>
      </p:sp>
      <p:sp>
        <p:nvSpPr>
          <p:cNvPr id="4" name="Slide Number Placeholder 3"/>
          <p:cNvSpPr>
            <a:spLocks noGrp="1"/>
          </p:cNvSpPr>
          <p:nvPr>
            <p:ph type="sldNum" sz="quarter" idx="5"/>
          </p:nvPr>
        </p:nvSpPr>
        <p:spPr/>
        <p:txBody>
          <a:bodyPr/>
          <a:lstStyle/>
          <a:p>
            <a:fld id="{4CA44F17-9C26-0C4D-BEF1-52D5F9AD1398}" type="slidenum">
              <a:rPr lang="en-US" smtClean="0"/>
              <a:t>4</a:t>
            </a:fld>
            <a:endParaRPr lang="en-US"/>
          </a:p>
        </p:txBody>
      </p:sp>
    </p:spTree>
    <p:extLst>
      <p:ext uri="{BB962C8B-B14F-4D97-AF65-F5344CB8AC3E}">
        <p14:creationId xmlns:p14="http://schemas.microsoft.com/office/powerpoint/2010/main" val="2413363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given all of that, why do we need to have a process for exceptions?  </a:t>
            </a:r>
          </a:p>
          <a:p>
            <a:endParaRPr lang="en-US" dirty="0"/>
          </a:p>
          <a:p>
            <a:r>
              <a:rPr lang="en-US" dirty="0"/>
              <a:t>WSU is making dramatic efforts to provide accessible instruction, but in many cases there are reasons why that is not possible at this time.  It is important for us to document and track these exceptions so that we can make sure that we are always moving towards a more accessible future, and that we are always making our best effort to achieve an accessible result.  </a:t>
            </a:r>
          </a:p>
          <a:p>
            <a:endParaRPr lang="en-US" dirty="0"/>
          </a:p>
          <a:p>
            <a:endParaRPr lang="en-US" dirty="0"/>
          </a:p>
        </p:txBody>
      </p:sp>
      <p:sp>
        <p:nvSpPr>
          <p:cNvPr id="4" name="Slide Number Placeholder 3"/>
          <p:cNvSpPr>
            <a:spLocks noGrp="1"/>
          </p:cNvSpPr>
          <p:nvPr>
            <p:ph type="sldNum" sz="quarter" idx="5"/>
          </p:nvPr>
        </p:nvSpPr>
        <p:spPr/>
        <p:txBody>
          <a:bodyPr/>
          <a:lstStyle/>
          <a:p>
            <a:fld id="{4CA44F17-9C26-0C4D-BEF1-52D5F9AD1398}" type="slidenum">
              <a:rPr lang="en-US" smtClean="0"/>
              <a:t>5</a:t>
            </a:fld>
            <a:endParaRPr lang="en-US"/>
          </a:p>
        </p:txBody>
      </p:sp>
    </p:spTree>
    <p:extLst>
      <p:ext uri="{BB962C8B-B14F-4D97-AF65-F5344CB8AC3E}">
        <p14:creationId xmlns:p14="http://schemas.microsoft.com/office/powerpoint/2010/main" val="1130507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process is intended to be a benefit to everyone involved. </a:t>
            </a:r>
          </a:p>
          <a:p>
            <a:endParaRPr lang="en-US" dirty="0"/>
          </a:p>
          <a:p>
            <a:r>
              <a:rPr lang="en-US" dirty="0"/>
              <a:t>For instructors, university policy requires that we provide instruction in an accessible way, if we have inaccessible content in our classes we are violating university policy. Documenting an exception brings us back into compliance. It’s a way for us to document and validate the efforts that you’re going through as we all make our good faith effort to be more accessible. </a:t>
            </a:r>
          </a:p>
          <a:p>
            <a:endParaRPr lang="en-US" dirty="0"/>
          </a:p>
          <a:p>
            <a:r>
              <a:rPr lang="en-US" dirty="0"/>
              <a:t>The Office of Disability Services is going to get a lot of benefit out of the database that we are creating for these exceptions.  What this will produce is a database of things that will need accommodation in our classes that they can use to start planning accommodations when a student enrolls in a class – getting a big head start on the difficult work of providing accommodations that is often exacerbated by the challenges of contacting faculty for information during the summer when they’re not on campus.  </a:t>
            </a:r>
          </a:p>
          <a:p>
            <a:endParaRPr lang="en-US" dirty="0"/>
          </a:p>
          <a:p>
            <a:r>
              <a:rPr lang="en-US" dirty="0"/>
              <a:t>The university as a whole needs this data both to demonstrate our efforts to be accessible, to target resources where they can make the biggest impact</a:t>
            </a:r>
          </a:p>
          <a:p>
            <a:endParaRPr lang="en-US" dirty="0"/>
          </a:p>
          <a:p>
            <a:r>
              <a:rPr lang="en-US" dirty="0"/>
              <a:t>And, of course, our students will benefit by all of this, which should make it faster and easier to provide accommodations where accessibility has not been possible. </a:t>
            </a:r>
          </a:p>
        </p:txBody>
      </p:sp>
      <p:sp>
        <p:nvSpPr>
          <p:cNvPr id="4" name="Slide Number Placeholder 3"/>
          <p:cNvSpPr>
            <a:spLocks noGrp="1"/>
          </p:cNvSpPr>
          <p:nvPr>
            <p:ph type="sldNum" sz="quarter" idx="5"/>
          </p:nvPr>
        </p:nvSpPr>
        <p:spPr/>
        <p:txBody>
          <a:bodyPr/>
          <a:lstStyle/>
          <a:p>
            <a:fld id="{4CA44F17-9C26-0C4D-BEF1-52D5F9AD1398}" type="slidenum">
              <a:rPr lang="en-US" smtClean="0"/>
              <a:t>6</a:t>
            </a:fld>
            <a:endParaRPr lang="en-US"/>
          </a:p>
        </p:txBody>
      </p:sp>
    </p:spTree>
    <p:extLst>
      <p:ext uri="{BB962C8B-B14F-4D97-AF65-F5344CB8AC3E}">
        <p14:creationId xmlns:p14="http://schemas.microsoft.com/office/powerpoint/2010/main" val="1649871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have a quick review of the policy language that this process serves. </a:t>
            </a:r>
          </a:p>
        </p:txBody>
      </p:sp>
      <p:sp>
        <p:nvSpPr>
          <p:cNvPr id="4" name="Slide Number Placeholder 3"/>
          <p:cNvSpPr>
            <a:spLocks noGrp="1"/>
          </p:cNvSpPr>
          <p:nvPr>
            <p:ph type="sldNum" sz="quarter" idx="5"/>
          </p:nvPr>
        </p:nvSpPr>
        <p:spPr/>
        <p:txBody>
          <a:bodyPr/>
          <a:lstStyle/>
          <a:p>
            <a:fld id="{4CA44F17-9C26-0C4D-BEF1-52D5F9AD1398}" type="slidenum">
              <a:rPr lang="en-US" smtClean="0"/>
              <a:t>7</a:t>
            </a:fld>
            <a:endParaRPr lang="en-US"/>
          </a:p>
        </p:txBody>
      </p:sp>
    </p:spTree>
    <p:extLst>
      <p:ext uri="{BB962C8B-B14F-4D97-AF65-F5344CB8AC3E}">
        <p14:creationId xmlns:p14="http://schemas.microsoft.com/office/powerpoint/2010/main" val="1080394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Policy 8.11 says, in part that </a:t>
            </a:r>
            <a:r>
              <a:rPr lang="en-US" sz="1200" dirty="0"/>
              <a:t>All University owned or contracted content, interfaces, and navigation elements to be used by WSU faculty, staff, students, or other WSU constituencies will be compliant with the Americans with Disabilities Act, as amended, and will be accessible to people with disabilities.</a:t>
            </a:r>
            <a:endParaRPr lang="en-US" dirty="0"/>
          </a:p>
        </p:txBody>
      </p:sp>
      <p:sp>
        <p:nvSpPr>
          <p:cNvPr id="4" name="Slide Number Placeholder 3"/>
          <p:cNvSpPr>
            <a:spLocks noGrp="1"/>
          </p:cNvSpPr>
          <p:nvPr>
            <p:ph type="sldNum" sz="quarter" idx="5"/>
          </p:nvPr>
        </p:nvSpPr>
        <p:spPr/>
        <p:txBody>
          <a:bodyPr/>
          <a:lstStyle/>
          <a:p>
            <a:fld id="{4CA44F17-9C26-0C4D-BEF1-52D5F9AD1398}" type="slidenum">
              <a:rPr lang="en-US" smtClean="0"/>
              <a:t>8</a:t>
            </a:fld>
            <a:endParaRPr lang="en-US"/>
          </a:p>
        </p:txBody>
      </p:sp>
    </p:spTree>
    <p:extLst>
      <p:ext uri="{BB962C8B-B14F-4D97-AF65-F5344CB8AC3E}">
        <p14:creationId xmlns:p14="http://schemas.microsoft.com/office/powerpoint/2010/main" val="2195703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goes on to say that </a:t>
            </a:r>
            <a:r>
              <a:rPr lang="en-US" sz="1200" dirty="0"/>
              <a:t>All instructional materials, co-curricular materials, Electronic and Information Technology (EIT), LMS's, and online courses created or used by a WSU department or instructional staff with any WSU academic course offering will be accessible to students with disabilities, and at the same time as they are available to any other student enrolled in that setting, to the best of WSU's ability.</a:t>
            </a:r>
            <a:endParaRPr lang="en-US" dirty="0"/>
          </a:p>
        </p:txBody>
      </p:sp>
      <p:sp>
        <p:nvSpPr>
          <p:cNvPr id="4" name="Slide Number Placeholder 3"/>
          <p:cNvSpPr>
            <a:spLocks noGrp="1"/>
          </p:cNvSpPr>
          <p:nvPr>
            <p:ph type="sldNum" sz="quarter" idx="5"/>
          </p:nvPr>
        </p:nvSpPr>
        <p:spPr/>
        <p:txBody>
          <a:bodyPr/>
          <a:lstStyle/>
          <a:p>
            <a:fld id="{4CA44F17-9C26-0C4D-BEF1-52D5F9AD1398}" type="slidenum">
              <a:rPr lang="en-US" smtClean="0"/>
              <a:t>9</a:t>
            </a:fld>
            <a:endParaRPr lang="en-US"/>
          </a:p>
        </p:txBody>
      </p:sp>
    </p:spTree>
    <p:extLst>
      <p:ext uri="{BB962C8B-B14F-4D97-AF65-F5344CB8AC3E}">
        <p14:creationId xmlns:p14="http://schemas.microsoft.com/office/powerpoint/2010/main" val="15417898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02AFA-44D0-F744-8BDD-C2802771C1EF}"/>
              </a:ext>
            </a:extLst>
          </p:cNvPr>
          <p:cNvSpPr>
            <a:spLocks noGrp="1"/>
          </p:cNvSpPr>
          <p:nvPr>
            <p:ph type="ctrTitle" hasCustomPrompt="1"/>
          </p:nvPr>
        </p:nvSpPr>
        <p:spPr>
          <a:xfrm>
            <a:off x="1524000" y="2503487"/>
            <a:ext cx="9144000" cy="1006475"/>
          </a:xfrm>
        </p:spPr>
        <p:txBody>
          <a:bodyPr anchor="b"/>
          <a:lstStyle>
            <a:lvl1pPr algn="ctr">
              <a:defRPr sz="6000"/>
            </a:lvl1pPr>
          </a:lstStyle>
          <a:p>
            <a:r>
              <a:rPr lang="en-US" dirty="0"/>
              <a:t>Title of Presentation</a:t>
            </a:r>
          </a:p>
        </p:txBody>
      </p:sp>
      <p:sp>
        <p:nvSpPr>
          <p:cNvPr id="3" name="Subtitle 2">
            <a:extLst>
              <a:ext uri="{FF2B5EF4-FFF2-40B4-BE49-F238E27FC236}">
                <a16:creationId xmlns:a16="http://schemas.microsoft.com/office/drawing/2014/main" id="{B1ABA64A-8634-5140-B60F-09086C669D5C}"/>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Presenter’s Name</a:t>
            </a:r>
          </a:p>
          <a:p>
            <a:r>
              <a:rPr lang="en-US" dirty="0"/>
              <a:t>Title, Department</a:t>
            </a:r>
          </a:p>
          <a:p>
            <a:r>
              <a:rPr lang="en-US" dirty="0"/>
              <a:t>Date</a:t>
            </a:r>
          </a:p>
        </p:txBody>
      </p:sp>
      <p:sp>
        <p:nvSpPr>
          <p:cNvPr id="4" name="Date Placeholder 3">
            <a:extLst>
              <a:ext uri="{FF2B5EF4-FFF2-40B4-BE49-F238E27FC236}">
                <a16:creationId xmlns:a16="http://schemas.microsoft.com/office/drawing/2014/main" id="{A0E3B9D1-8415-1B44-B6D1-308A9D4A6CD9}"/>
              </a:ext>
            </a:extLst>
          </p:cNvPr>
          <p:cNvSpPr>
            <a:spLocks noGrp="1"/>
          </p:cNvSpPr>
          <p:nvPr>
            <p:ph type="dt" sz="half" idx="10"/>
          </p:nvPr>
        </p:nvSpPr>
        <p:spPr/>
        <p:txBody>
          <a:bodyPr/>
          <a:lstStyle/>
          <a:p>
            <a:fld id="{8254A545-610A-3246-BBF7-82AC132EB6A8}" type="datetimeFigureOut">
              <a:rPr lang="en-US" smtClean="0"/>
              <a:t>11/6/2019</a:t>
            </a:fld>
            <a:endParaRPr lang="en-US"/>
          </a:p>
        </p:txBody>
      </p:sp>
      <p:sp>
        <p:nvSpPr>
          <p:cNvPr id="5" name="Footer Placeholder 4">
            <a:extLst>
              <a:ext uri="{FF2B5EF4-FFF2-40B4-BE49-F238E27FC236}">
                <a16:creationId xmlns:a16="http://schemas.microsoft.com/office/drawing/2014/main" id="{1DF19443-4DC4-404B-8FFB-AAEF9ABDEC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1D4938-7FDF-B04D-A213-F8160A6F1A95}"/>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12" name="Picture 11" descr="The logo for Wichita State University." title="Wichita State University Logo">
            <a:extLst>
              <a:ext uri="{FF2B5EF4-FFF2-40B4-BE49-F238E27FC236}">
                <a16:creationId xmlns:a16="http://schemas.microsoft.com/office/drawing/2014/main" id="{E6A9A690-D6DC-E449-8787-3972873941D5}"/>
              </a:ext>
            </a:extLst>
          </p:cNvPr>
          <p:cNvPicPr>
            <a:picLocks noChangeAspect="1"/>
          </p:cNvPicPr>
          <p:nvPr userDrawn="1"/>
        </p:nvPicPr>
        <p:blipFill>
          <a:blip r:embed="rId3"/>
          <a:stretch>
            <a:fillRect/>
          </a:stretch>
        </p:blipFill>
        <p:spPr>
          <a:xfrm>
            <a:off x="4001073" y="1192211"/>
            <a:ext cx="4189854" cy="965202"/>
          </a:xfrm>
          <a:prstGeom prst="rect">
            <a:avLst/>
          </a:prstGeom>
        </p:spPr>
      </p:pic>
      <p:pic>
        <p:nvPicPr>
          <p:cNvPr id="13" name="Graphic 12" descr="Accessibility logo." title="Accessibility Logo">
            <a:extLst>
              <a:ext uri="{FF2B5EF4-FFF2-40B4-BE49-F238E27FC236}">
                <a16:creationId xmlns:a16="http://schemas.microsoft.com/office/drawing/2014/main" id="{24E26AB9-3254-3B45-A44F-8947F154FFBD}"/>
              </a:ext>
            </a:extLst>
          </p:cNvPr>
          <p:cNvPicPr>
            <a:picLocks noChangeAspect="1"/>
          </p:cNvPicPr>
          <p:nvPr userDrawn="1"/>
        </p:nvPicPr>
        <p:blipFill>
          <a:blip r:embed="rId4">
            <a:alphaModFix/>
            <a:extLst>
              <a:ext uri="{96DAC541-7B7A-43D3-8B79-37D633B846F1}">
                <asvg:svgBlip xmlns="" xmlns:asvg="http://schemas.microsoft.com/office/drawing/2016/SVG/main" r:embed="rId5"/>
              </a:ext>
            </a:extLst>
          </a:blip>
          <a:stretch>
            <a:fillRect/>
          </a:stretch>
        </p:blipFill>
        <p:spPr>
          <a:xfrm>
            <a:off x="10829110" y="5179342"/>
            <a:ext cx="1049380" cy="1049380"/>
          </a:xfrm>
          <a:prstGeom prst="rect">
            <a:avLst/>
          </a:prstGeom>
        </p:spPr>
      </p:pic>
    </p:spTree>
    <p:extLst>
      <p:ext uri="{BB962C8B-B14F-4D97-AF65-F5344CB8AC3E}">
        <p14:creationId xmlns:p14="http://schemas.microsoft.com/office/powerpoint/2010/main" val="1704366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4AE9C-BCE1-134F-9AA5-36AC0166BAB7}"/>
              </a:ext>
            </a:extLst>
          </p:cNvPr>
          <p:cNvSpPr>
            <a:spLocks noGrp="1"/>
          </p:cNvSpPr>
          <p:nvPr>
            <p:ph type="title" hasCustomPrompt="1"/>
          </p:nvPr>
        </p:nvSpPr>
        <p:spPr>
          <a:xfrm>
            <a:off x="2857500" y="300039"/>
            <a:ext cx="8503920" cy="957262"/>
          </a:xfrm>
        </p:spPr>
        <p:txBody>
          <a:bodyPr/>
          <a:lstStyle>
            <a:lvl1pPr>
              <a:defRPr>
                <a:solidFill>
                  <a:schemeClr val="bg1"/>
                </a:solidFill>
              </a:defRPr>
            </a:lvl1pPr>
          </a:lstStyle>
          <a:p>
            <a:r>
              <a:rPr lang="en-US" dirty="0"/>
              <a:t>1-Column Slide</a:t>
            </a:r>
          </a:p>
        </p:txBody>
      </p:sp>
      <p:sp>
        <p:nvSpPr>
          <p:cNvPr id="3" name="Content Placeholder 2">
            <a:extLst>
              <a:ext uri="{FF2B5EF4-FFF2-40B4-BE49-F238E27FC236}">
                <a16:creationId xmlns:a16="http://schemas.microsoft.com/office/drawing/2014/main" id="{5052DADA-DA3F-374B-8A2B-B0B5F1A463F1}"/>
              </a:ext>
            </a:extLst>
          </p:cNvPr>
          <p:cNvSpPr>
            <a:spLocks noGrp="1"/>
          </p:cNvSpPr>
          <p:nvPr>
            <p:ph idx="1" hasCustomPrompt="1"/>
          </p:nvPr>
        </p:nvSpPr>
        <p:spPr/>
        <p:txBody>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6B57CC7-E80B-4E43-9A8C-58FE70FDAF35}"/>
              </a:ext>
            </a:extLst>
          </p:cNvPr>
          <p:cNvSpPr>
            <a:spLocks noGrp="1"/>
          </p:cNvSpPr>
          <p:nvPr>
            <p:ph type="dt" sz="half" idx="10"/>
          </p:nvPr>
        </p:nvSpPr>
        <p:spPr/>
        <p:txBody>
          <a:bodyPr/>
          <a:lstStyle/>
          <a:p>
            <a:fld id="{8254A545-610A-3246-BBF7-82AC132EB6A8}" type="datetimeFigureOut">
              <a:rPr lang="en-US" smtClean="0"/>
              <a:t>11/6/2019</a:t>
            </a:fld>
            <a:endParaRPr lang="en-US"/>
          </a:p>
        </p:txBody>
      </p:sp>
      <p:sp>
        <p:nvSpPr>
          <p:cNvPr id="5" name="Footer Placeholder 4">
            <a:extLst>
              <a:ext uri="{FF2B5EF4-FFF2-40B4-BE49-F238E27FC236}">
                <a16:creationId xmlns:a16="http://schemas.microsoft.com/office/drawing/2014/main" id="{06D4C005-7FB8-3D4C-96BE-CD8E4D1363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4D0C98-1C77-A04F-96D7-2FB871DF47C4}"/>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10" name="Picture 9" descr="&quot;WSU&quot; logo for Wichita State University." title="WSU Logo">
            <a:extLst>
              <a:ext uri="{FF2B5EF4-FFF2-40B4-BE49-F238E27FC236}">
                <a16:creationId xmlns:a16="http://schemas.microsoft.com/office/drawing/2014/main" id="{3FC1F9B4-1D1D-B845-BF13-AA2963506C33}"/>
              </a:ext>
            </a:extLst>
          </p:cNvPr>
          <p:cNvPicPr>
            <a:picLocks noChangeAspect="1"/>
          </p:cNvPicPr>
          <p:nvPr userDrawn="1"/>
        </p:nvPicPr>
        <p:blipFill rotWithShape="1">
          <a:blip r:embed="rId3">
            <a:alphaModFix/>
            <a:lum bright="100000" contrast="100000"/>
          </a:blip>
          <a:srcRect b="37252"/>
          <a:stretch/>
        </p:blipFill>
        <p:spPr>
          <a:xfrm>
            <a:off x="-28576" y="111919"/>
            <a:ext cx="2030521" cy="1131094"/>
          </a:xfrm>
          <a:prstGeom prst="rect">
            <a:avLst/>
          </a:prstGeom>
          <a:noFill/>
        </p:spPr>
      </p:pic>
      <p:pic>
        <p:nvPicPr>
          <p:cNvPr id="11" name="Graphic 10" descr="Accessibility logo." title="Accessibility Logo">
            <a:extLst>
              <a:ext uri="{FF2B5EF4-FFF2-40B4-BE49-F238E27FC236}">
                <a16:creationId xmlns:a16="http://schemas.microsoft.com/office/drawing/2014/main" id="{33862F74-CC2A-1644-ABEC-79237C3D210B}"/>
              </a:ext>
            </a:extLst>
          </p:cNvPr>
          <p:cNvPicPr>
            <a:picLocks noChangeAspect="1"/>
          </p:cNvPicPr>
          <p:nvPr userDrawn="1"/>
        </p:nvPicPr>
        <p:blipFill>
          <a:blip r:embed="rId4">
            <a:alphaModFix amt="80000"/>
            <a:extLst>
              <a:ext uri="{96DAC541-7B7A-43D3-8B79-37D633B846F1}">
                <asvg:svgBlip xmlns="" xmlns:asvg="http://schemas.microsoft.com/office/drawing/2016/SVG/main" r:embed="rId5"/>
              </a:ext>
            </a:extLst>
          </a:blip>
          <a:stretch>
            <a:fillRect/>
          </a:stretch>
        </p:blipFill>
        <p:spPr>
          <a:xfrm>
            <a:off x="10829110" y="5179342"/>
            <a:ext cx="1049380" cy="1049380"/>
          </a:xfrm>
          <a:prstGeom prst="rect">
            <a:avLst/>
          </a:prstGeom>
        </p:spPr>
      </p:pic>
    </p:spTree>
    <p:extLst>
      <p:ext uri="{BB962C8B-B14F-4D97-AF65-F5344CB8AC3E}">
        <p14:creationId xmlns:p14="http://schemas.microsoft.com/office/powerpoint/2010/main" val="2742380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DDA10-D4F1-1246-AC76-4E99217B7F15}"/>
              </a:ext>
            </a:extLst>
          </p:cNvPr>
          <p:cNvSpPr>
            <a:spLocks noGrp="1"/>
          </p:cNvSpPr>
          <p:nvPr>
            <p:ph type="title" hasCustomPrompt="1"/>
          </p:nvPr>
        </p:nvSpPr>
        <p:spPr>
          <a:xfrm>
            <a:off x="2857500" y="301752"/>
            <a:ext cx="8503920" cy="960120"/>
          </a:xfrm>
        </p:spPr>
        <p:txBody>
          <a:bodyPr/>
          <a:lstStyle>
            <a:lvl1pPr>
              <a:defRPr>
                <a:solidFill>
                  <a:schemeClr val="bg1"/>
                </a:solidFill>
              </a:defRPr>
            </a:lvl1pPr>
          </a:lstStyle>
          <a:p>
            <a:r>
              <a:rPr lang="en-US" dirty="0"/>
              <a:t>2-Column Slide</a:t>
            </a:r>
          </a:p>
        </p:txBody>
      </p:sp>
      <p:sp>
        <p:nvSpPr>
          <p:cNvPr id="3" name="Content Placeholder 2">
            <a:extLst>
              <a:ext uri="{FF2B5EF4-FFF2-40B4-BE49-F238E27FC236}">
                <a16:creationId xmlns:a16="http://schemas.microsoft.com/office/drawing/2014/main" id="{7AB7A247-7DFC-E446-938A-2CA021AE3EDD}"/>
              </a:ext>
            </a:extLst>
          </p:cNvPr>
          <p:cNvSpPr>
            <a:spLocks noGrp="1"/>
          </p:cNvSpPr>
          <p:nvPr>
            <p:ph sz="half" idx="1" hasCustomPrompt="1"/>
          </p:nvPr>
        </p:nvSpPr>
        <p:spPr>
          <a:xfrm>
            <a:off x="838200" y="1825625"/>
            <a:ext cx="5181600" cy="4351338"/>
          </a:xfrm>
        </p:spPr>
        <p:txBody>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4B5206B-3FC0-CE41-90B0-155B2B1C6F2F}"/>
              </a:ext>
            </a:extLst>
          </p:cNvPr>
          <p:cNvSpPr>
            <a:spLocks noGrp="1"/>
          </p:cNvSpPr>
          <p:nvPr>
            <p:ph sz="half" idx="2" hasCustomPrompt="1"/>
          </p:nvPr>
        </p:nvSpPr>
        <p:spPr>
          <a:xfrm>
            <a:off x="6172200" y="1825625"/>
            <a:ext cx="5181600" cy="4351338"/>
          </a:xfrm>
        </p:spPr>
        <p:txBody>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DDF86D33-CD83-4040-BB1F-306A4D9B8E6E}"/>
              </a:ext>
            </a:extLst>
          </p:cNvPr>
          <p:cNvSpPr>
            <a:spLocks noGrp="1"/>
          </p:cNvSpPr>
          <p:nvPr>
            <p:ph type="dt" sz="half" idx="10"/>
          </p:nvPr>
        </p:nvSpPr>
        <p:spPr/>
        <p:txBody>
          <a:bodyPr/>
          <a:lstStyle/>
          <a:p>
            <a:fld id="{8254A545-610A-3246-BBF7-82AC132EB6A8}" type="datetimeFigureOut">
              <a:rPr lang="en-US" smtClean="0"/>
              <a:t>11/6/2019</a:t>
            </a:fld>
            <a:endParaRPr lang="en-US"/>
          </a:p>
        </p:txBody>
      </p:sp>
      <p:sp>
        <p:nvSpPr>
          <p:cNvPr id="6" name="Footer Placeholder 5">
            <a:extLst>
              <a:ext uri="{FF2B5EF4-FFF2-40B4-BE49-F238E27FC236}">
                <a16:creationId xmlns:a16="http://schemas.microsoft.com/office/drawing/2014/main" id="{E4CB5D88-544F-964C-84FC-051762122A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A67E06-089A-6846-8B48-B3A0F23DC958}"/>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10" name="Picture 9" descr="&quot;WSU&quot; logo for Wichita State University." title="WSU Logo">
            <a:extLst>
              <a:ext uri="{FF2B5EF4-FFF2-40B4-BE49-F238E27FC236}">
                <a16:creationId xmlns:a16="http://schemas.microsoft.com/office/drawing/2014/main" id="{FDC7624A-A0D7-5342-BDD8-65C9436D7006}"/>
              </a:ext>
            </a:extLst>
          </p:cNvPr>
          <p:cNvPicPr>
            <a:picLocks noChangeAspect="1"/>
          </p:cNvPicPr>
          <p:nvPr userDrawn="1"/>
        </p:nvPicPr>
        <p:blipFill rotWithShape="1">
          <a:blip r:embed="rId3">
            <a:lum bright="100000" contrast="100000"/>
            <a:alphaModFix/>
          </a:blip>
          <a:srcRect b="37252"/>
          <a:stretch/>
        </p:blipFill>
        <p:spPr>
          <a:xfrm>
            <a:off x="-28576" y="111919"/>
            <a:ext cx="2030521" cy="1131094"/>
          </a:xfrm>
          <a:prstGeom prst="rect">
            <a:avLst/>
          </a:prstGeom>
        </p:spPr>
      </p:pic>
      <p:pic>
        <p:nvPicPr>
          <p:cNvPr id="11" name="Graphic 10" descr="Accessibility logo." title="Accessibility Logo">
            <a:extLst>
              <a:ext uri="{FF2B5EF4-FFF2-40B4-BE49-F238E27FC236}">
                <a16:creationId xmlns:a16="http://schemas.microsoft.com/office/drawing/2014/main" id="{FC7F1EAA-CB87-5E45-B6E1-4ECA2E734301}"/>
              </a:ext>
            </a:extLst>
          </p:cNvPr>
          <p:cNvPicPr>
            <a:picLocks noChangeAspect="1"/>
          </p:cNvPicPr>
          <p:nvPr userDrawn="1"/>
        </p:nvPicPr>
        <p:blipFill>
          <a:blip r:embed="rId4">
            <a:alphaModFix amt="80000"/>
            <a:extLst>
              <a:ext uri="{96DAC541-7B7A-43D3-8B79-37D633B846F1}">
                <asvg:svgBlip xmlns="" xmlns:asvg="http://schemas.microsoft.com/office/drawing/2016/SVG/main" r:embed="rId5"/>
              </a:ext>
            </a:extLst>
          </a:blip>
          <a:stretch>
            <a:fillRect/>
          </a:stretch>
        </p:blipFill>
        <p:spPr>
          <a:xfrm>
            <a:off x="10829110" y="5179342"/>
            <a:ext cx="1049380" cy="1049380"/>
          </a:xfrm>
          <a:prstGeom prst="rect">
            <a:avLst/>
          </a:prstGeom>
        </p:spPr>
      </p:pic>
    </p:spTree>
    <p:extLst>
      <p:ext uri="{BB962C8B-B14F-4D97-AF65-F5344CB8AC3E}">
        <p14:creationId xmlns:p14="http://schemas.microsoft.com/office/powerpoint/2010/main" val="1535955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B0318-CC45-A342-AEE3-670F36387ECF}"/>
              </a:ext>
            </a:extLst>
          </p:cNvPr>
          <p:cNvSpPr>
            <a:spLocks noGrp="1"/>
          </p:cNvSpPr>
          <p:nvPr>
            <p:ph type="title" hasCustomPrompt="1"/>
          </p:nvPr>
        </p:nvSpPr>
        <p:spPr>
          <a:xfrm>
            <a:off x="831850" y="1709738"/>
            <a:ext cx="10515600" cy="2852737"/>
          </a:xfrm>
        </p:spPr>
        <p:txBody>
          <a:bodyPr anchor="b"/>
          <a:lstStyle>
            <a:lvl1pPr>
              <a:defRPr sz="6000"/>
            </a:lvl1pPr>
          </a:lstStyle>
          <a:p>
            <a:r>
              <a:rPr lang="en-US" dirty="0"/>
              <a:t>Divider Slide</a:t>
            </a:r>
          </a:p>
        </p:txBody>
      </p:sp>
      <p:sp>
        <p:nvSpPr>
          <p:cNvPr id="3" name="Text Placeholder 2">
            <a:extLst>
              <a:ext uri="{FF2B5EF4-FFF2-40B4-BE49-F238E27FC236}">
                <a16:creationId xmlns:a16="http://schemas.microsoft.com/office/drawing/2014/main" id="{DAA57E59-4F7B-3B4C-B9E7-67DE80EDB614}"/>
              </a:ext>
            </a:extLst>
          </p:cNvPr>
          <p:cNvSpPr>
            <a:spLocks noGrp="1"/>
          </p:cNvSpPr>
          <p:nvPr>
            <p:ph type="body" idx="1" hasCustomPrompt="1"/>
          </p:nvPr>
        </p:nvSpPr>
        <p:spPr>
          <a:xfrm>
            <a:off x="831850" y="4589463"/>
            <a:ext cx="10515600"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Or Alternative Title Slide</a:t>
            </a:r>
          </a:p>
        </p:txBody>
      </p:sp>
      <p:sp>
        <p:nvSpPr>
          <p:cNvPr id="4" name="Date Placeholder 3">
            <a:extLst>
              <a:ext uri="{FF2B5EF4-FFF2-40B4-BE49-F238E27FC236}">
                <a16:creationId xmlns:a16="http://schemas.microsoft.com/office/drawing/2014/main" id="{0A8DE7E8-47E7-104E-BF54-359C263C9962}"/>
              </a:ext>
            </a:extLst>
          </p:cNvPr>
          <p:cNvSpPr>
            <a:spLocks noGrp="1"/>
          </p:cNvSpPr>
          <p:nvPr>
            <p:ph type="dt" sz="half" idx="10"/>
          </p:nvPr>
        </p:nvSpPr>
        <p:spPr/>
        <p:txBody>
          <a:bodyPr/>
          <a:lstStyle/>
          <a:p>
            <a:fld id="{8254A545-610A-3246-BBF7-82AC132EB6A8}" type="datetimeFigureOut">
              <a:rPr lang="en-US" smtClean="0"/>
              <a:t>11/6/2019</a:t>
            </a:fld>
            <a:endParaRPr lang="en-US"/>
          </a:p>
        </p:txBody>
      </p:sp>
      <p:sp>
        <p:nvSpPr>
          <p:cNvPr id="5" name="Footer Placeholder 4">
            <a:extLst>
              <a:ext uri="{FF2B5EF4-FFF2-40B4-BE49-F238E27FC236}">
                <a16:creationId xmlns:a16="http://schemas.microsoft.com/office/drawing/2014/main" id="{7F2DE16E-EEEB-F04D-B629-FBE01C97F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247F99-D730-2641-86EF-84BCC74BAAFB}"/>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9" name="Picture 8" descr="&quot;WSU&quot; logo for Wichita State University." title="WSU Logo">
            <a:extLst>
              <a:ext uri="{FF2B5EF4-FFF2-40B4-BE49-F238E27FC236}">
                <a16:creationId xmlns:a16="http://schemas.microsoft.com/office/drawing/2014/main" id="{12B90C5A-3851-F544-B4BA-E6DE76CE053D}"/>
              </a:ext>
            </a:extLst>
          </p:cNvPr>
          <p:cNvPicPr>
            <a:picLocks noChangeAspect="1"/>
          </p:cNvPicPr>
          <p:nvPr userDrawn="1"/>
        </p:nvPicPr>
        <p:blipFill rotWithShape="1">
          <a:blip r:embed="rId3">
            <a:alphaModFix/>
            <a:lum bright="100000" contrast="100000"/>
          </a:blip>
          <a:srcRect b="37252"/>
          <a:stretch/>
        </p:blipFill>
        <p:spPr>
          <a:xfrm>
            <a:off x="-28576" y="111919"/>
            <a:ext cx="2030521" cy="1131094"/>
          </a:xfrm>
          <a:prstGeom prst="rect">
            <a:avLst/>
          </a:prstGeom>
        </p:spPr>
      </p:pic>
      <p:pic>
        <p:nvPicPr>
          <p:cNvPr id="10" name="Graphic 9" descr="Accessibility logo." title="Accessibility Logo">
            <a:extLst>
              <a:ext uri="{FF2B5EF4-FFF2-40B4-BE49-F238E27FC236}">
                <a16:creationId xmlns:a16="http://schemas.microsoft.com/office/drawing/2014/main" id="{5D05E5CF-E072-9449-810E-CE41DB8F3F27}"/>
              </a:ext>
            </a:extLst>
          </p:cNvPr>
          <p:cNvPicPr>
            <a:picLocks noChangeAspect="1"/>
          </p:cNvPicPr>
          <p:nvPr userDrawn="1"/>
        </p:nvPicPr>
        <p:blipFill>
          <a:blip r:embed="rId4">
            <a:alphaModFix amt="80000"/>
            <a:extLst>
              <a:ext uri="{96DAC541-7B7A-43D3-8B79-37D633B846F1}">
                <asvg:svgBlip xmlns="" xmlns:asvg="http://schemas.microsoft.com/office/drawing/2016/SVG/main" r:embed="rId5"/>
              </a:ext>
            </a:extLst>
          </a:blip>
          <a:stretch>
            <a:fillRect/>
          </a:stretch>
        </p:blipFill>
        <p:spPr>
          <a:xfrm>
            <a:off x="10829110" y="5179342"/>
            <a:ext cx="1049380" cy="1049380"/>
          </a:xfrm>
          <a:prstGeom prst="rect">
            <a:avLst/>
          </a:prstGeom>
        </p:spPr>
      </p:pic>
    </p:spTree>
    <p:extLst>
      <p:ext uri="{BB962C8B-B14F-4D97-AF65-F5344CB8AC3E}">
        <p14:creationId xmlns:p14="http://schemas.microsoft.com/office/powerpoint/2010/main" val="35088805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EE8205-8020-9E43-BDC9-8F0646FB42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DAD0D22-4086-394C-A571-C6BB444D3D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13091FC-EF27-E34B-B5FE-194D933C90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4A545-610A-3246-BBF7-82AC132EB6A8}" type="datetimeFigureOut">
              <a:rPr lang="en-US" smtClean="0"/>
              <a:t>11/6/2019</a:t>
            </a:fld>
            <a:endParaRPr lang="en-US"/>
          </a:p>
        </p:txBody>
      </p:sp>
      <p:sp>
        <p:nvSpPr>
          <p:cNvPr id="5" name="Footer Placeholder 4">
            <a:extLst>
              <a:ext uri="{FF2B5EF4-FFF2-40B4-BE49-F238E27FC236}">
                <a16:creationId xmlns:a16="http://schemas.microsoft.com/office/drawing/2014/main" id="{EB871301-3F06-5A49-A699-BBCBCEEE5F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74BA5A-8069-9D49-A99F-3AD1783CEA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147F3-F4BF-2C46-AC54-645A1178D8F6}" type="slidenum">
              <a:rPr lang="en-US" smtClean="0"/>
              <a:t>‹#›</a:t>
            </a:fld>
            <a:endParaRPr lang="en-US"/>
          </a:p>
        </p:txBody>
      </p:sp>
    </p:spTree>
    <p:extLst>
      <p:ext uri="{BB962C8B-B14F-4D97-AF65-F5344CB8AC3E}">
        <p14:creationId xmlns:p14="http://schemas.microsoft.com/office/powerpoint/2010/main" val="201011107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ichita.edu/isthisaccessible"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58765-1DBC-9945-AD58-F2E987E8E3AE}"/>
              </a:ext>
            </a:extLst>
          </p:cNvPr>
          <p:cNvSpPr>
            <a:spLocks noGrp="1"/>
          </p:cNvSpPr>
          <p:nvPr>
            <p:ph type="ctrTitle"/>
          </p:nvPr>
        </p:nvSpPr>
        <p:spPr>
          <a:xfrm>
            <a:off x="1524000" y="2503487"/>
            <a:ext cx="9144000" cy="1415370"/>
          </a:xfrm>
        </p:spPr>
        <p:txBody>
          <a:bodyPr>
            <a:normAutofit fontScale="90000"/>
          </a:bodyPr>
          <a:lstStyle/>
          <a:p>
            <a:r>
              <a:rPr lang="en-US" b="1" dirty="0"/>
              <a:t>Leveraging Exceptions Processes to Drive Accessibility</a:t>
            </a:r>
            <a:endParaRPr lang="en-US" sz="3600" dirty="0"/>
          </a:p>
        </p:txBody>
      </p:sp>
      <p:sp>
        <p:nvSpPr>
          <p:cNvPr id="3" name="Subtitle 2">
            <a:extLst>
              <a:ext uri="{FF2B5EF4-FFF2-40B4-BE49-F238E27FC236}">
                <a16:creationId xmlns:a16="http://schemas.microsoft.com/office/drawing/2014/main" id="{C207D7A0-1D79-6A41-802D-FD3294C786B2}"/>
              </a:ext>
            </a:extLst>
          </p:cNvPr>
          <p:cNvSpPr>
            <a:spLocks noGrp="1"/>
          </p:cNvSpPr>
          <p:nvPr>
            <p:ph type="subTitle" idx="1"/>
          </p:nvPr>
        </p:nvSpPr>
        <p:spPr>
          <a:xfrm>
            <a:off x="1524000" y="4296291"/>
            <a:ext cx="9144000" cy="1655762"/>
          </a:xfrm>
        </p:spPr>
        <p:txBody>
          <a:bodyPr/>
          <a:lstStyle/>
          <a:p>
            <a:r>
              <a:rPr lang="en-US" dirty="0"/>
              <a:t>John Jones</a:t>
            </a:r>
          </a:p>
          <a:p>
            <a:r>
              <a:rPr lang="en-US" dirty="0"/>
              <a:t>Director, Media Resources Center</a:t>
            </a:r>
          </a:p>
          <a:p>
            <a:r>
              <a:rPr lang="en-US" dirty="0"/>
              <a:t>Wichita State University</a:t>
            </a:r>
          </a:p>
        </p:txBody>
      </p:sp>
    </p:spTree>
    <p:extLst>
      <p:ext uri="{BB962C8B-B14F-4D97-AF65-F5344CB8AC3E}">
        <p14:creationId xmlns:p14="http://schemas.microsoft.com/office/powerpoint/2010/main" val="1319117872"/>
      </p:ext>
    </p:extLst>
  </p:cSld>
  <p:clrMapOvr>
    <a:masterClrMapping/>
  </p:clrMapOvr>
  <mc:AlternateContent xmlns:mc="http://schemas.openxmlformats.org/markup-compatibility/2006" xmlns:p14="http://schemas.microsoft.com/office/powerpoint/2010/main">
    <mc:Choice Requires="p14">
      <p:transition spd="slow" p14:dur="2000" advTm="12839"/>
    </mc:Choice>
    <mc:Fallback xmlns="">
      <p:transition spd="slow" advTm="12839"/>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066AE-9F87-C349-8387-D11651764E60}"/>
              </a:ext>
            </a:extLst>
          </p:cNvPr>
          <p:cNvSpPr>
            <a:spLocks noGrp="1"/>
          </p:cNvSpPr>
          <p:nvPr>
            <p:ph type="title"/>
          </p:nvPr>
        </p:nvSpPr>
        <p:spPr/>
        <p:txBody>
          <a:bodyPr>
            <a:normAutofit fontScale="90000"/>
          </a:bodyPr>
          <a:lstStyle/>
          <a:p>
            <a:r>
              <a:rPr lang="en-US" dirty="0"/>
              <a:t>What Our Policy Says (Policy 8.11) </a:t>
            </a:r>
            <a:r>
              <a:rPr lang="en-US" dirty="0" smtClean="0"/>
              <a:t>(3/3</a:t>
            </a:r>
            <a:r>
              <a:rPr lang="en-US" dirty="0"/>
              <a:t>)</a:t>
            </a:r>
          </a:p>
        </p:txBody>
      </p:sp>
      <p:sp>
        <p:nvSpPr>
          <p:cNvPr id="3" name="Content Placeholder 2">
            <a:extLst>
              <a:ext uri="{FF2B5EF4-FFF2-40B4-BE49-F238E27FC236}">
                <a16:creationId xmlns:a16="http://schemas.microsoft.com/office/drawing/2014/main" id="{E11EFCCF-3984-8E45-BF9A-5311B0C32515}"/>
              </a:ext>
            </a:extLst>
          </p:cNvPr>
          <p:cNvSpPr>
            <a:spLocks noGrp="1"/>
          </p:cNvSpPr>
          <p:nvPr>
            <p:ph idx="1"/>
          </p:nvPr>
        </p:nvSpPr>
        <p:spPr/>
        <p:txBody>
          <a:bodyPr>
            <a:normAutofit/>
          </a:bodyPr>
          <a:lstStyle/>
          <a:p>
            <a:pPr marL="0" indent="0">
              <a:buNone/>
            </a:pPr>
            <a:r>
              <a:rPr lang="en-US" sz="3600" dirty="0"/>
              <a:t>Any educational materials or content that is required, optional, or for enrichment for any WSU student will be accessible or an equally effective alternate access will be provided. </a:t>
            </a:r>
          </a:p>
          <a:p>
            <a:endParaRPr lang="en-US" dirty="0"/>
          </a:p>
        </p:txBody>
      </p:sp>
    </p:spTree>
    <p:extLst>
      <p:ext uri="{BB962C8B-B14F-4D97-AF65-F5344CB8AC3E}">
        <p14:creationId xmlns:p14="http://schemas.microsoft.com/office/powerpoint/2010/main" val="4250028788"/>
      </p:ext>
    </p:extLst>
  </p:cSld>
  <p:clrMapOvr>
    <a:masterClrMapping/>
  </p:clrMapOvr>
  <mc:AlternateContent xmlns:mc="http://schemas.openxmlformats.org/markup-compatibility/2006" xmlns:p14="http://schemas.microsoft.com/office/powerpoint/2010/main">
    <mc:Choice Requires="p14">
      <p:transition spd="slow" p14:dur="2000" advTm="13326"/>
    </mc:Choice>
    <mc:Fallback xmlns="">
      <p:transition spd="slow" advTm="13326"/>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BAB61-9C01-284B-B3E3-0066010B31F3}"/>
              </a:ext>
            </a:extLst>
          </p:cNvPr>
          <p:cNvSpPr>
            <a:spLocks noGrp="1"/>
          </p:cNvSpPr>
          <p:nvPr>
            <p:ph type="title"/>
          </p:nvPr>
        </p:nvSpPr>
        <p:spPr>
          <a:xfrm>
            <a:off x="2857499" y="300039"/>
            <a:ext cx="8657167" cy="957262"/>
          </a:xfrm>
        </p:spPr>
        <p:txBody>
          <a:bodyPr>
            <a:normAutofit fontScale="90000"/>
          </a:bodyPr>
          <a:lstStyle/>
          <a:p>
            <a:r>
              <a:rPr lang="en-US" dirty="0"/>
              <a:t>And about Exceptions? (Policy 8.11) (1/3)</a:t>
            </a:r>
          </a:p>
        </p:txBody>
      </p:sp>
      <p:sp>
        <p:nvSpPr>
          <p:cNvPr id="3" name="Content Placeholder 2">
            <a:extLst>
              <a:ext uri="{FF2B5EF4-FFF2-40B4-BE49-F238E27FC236}">
                <a16:creationId xmlns:a16="http://schemas.microsoft.com/office/drawing/2014/main" id="{1B3A2239-49D8-E24B-B717-9359BC453A38}"/>
              </a:ext>
            </a:extLst>
          </p:cNvPr>
          <p:cNvSpPr>
            <a:spLocks noGrp="1"/>
          </p:cNvSpPr>
          <p:nvPr>
            <p:ph idx="1"/>
          </p:nvPr>
        </p:nvSpPr>
        <p:spPr>
          <a:xfrm>
            <a:off x="838200" y="1571630"/>
            <a:ext cx="10515600" cy="4351338"/>
          </a:xfrm>
        </p:spPr>
        <p:txBody>
          <a:bodyPr>
            <a:normAutofit/>
          </a:bodyPr>
          <a:lstStyle/>
          <a:p>
            <a:pPr marL="0" indent="0">
              <a:buNone/>
            </a:pPr>
            <a:r>
              <a:rPr lang="en-US" dirty="0" smtClean="0"/>
              <a:t>“Any </a:t>
            </a:r>
            <a:r>
              <a:rPr lang="en-US" dirty="0"/>
              <a:t>non-accessible instructional materials required, optional, or for enrichment must be approved in writing by the Provost and Senior Vice President or designee prior to ordering</a:t>
            </a:r>
            <a:r>
              <a:rPr lang="en-US" dirty="0" smtClean="0"/>
              <a:t>.” </a:t>
            </a:r>
            <a:endParaRPr lang="en-US" dirty="0"/>
          </a:p>
          <a:p>
            <a:endParaRPr lang="en-US" dirty="0"/>
          </a:p>
        </p:txBody>
      </p:sp>
    </p:spTree>
    <p:extLst>
      <p:ext uri="{BB962C8B-B14F-4D97-AF65-F5344CB8AC3E}">
        <p14:creationId xmlns:p14="http://schemas.microsoft.com/office/powerpoint/2010/main" val="3085412934"/>
      </p:ext>
    </p:extLst>
  </p:cSld>
  <p:clrMapOvr>
    <a:masterClrMapping/>
  </p:clrMapOvr>
  <mc:AlternateContent xmlns:mc="http://schemas.openxmlformats.org/markup-compatibility/2006" xmlns:p14="http://schemas.microsoft.com/office/powerpoint/2010/main">
    <mc:Choice Requires="p14">
      <p:transition spd="slow" p14:dur="2000" advTm="17062"/>
    </mc:Choice>
    <mc:Fallback xmlns="">
      <p:transition spd="slow" advTm="17062"/>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BAB61-9C01-284B-B3E3-0066010B31F3}"/>
              </a:ext>
            </a:extLst>
          </p:cNvPr>
          <p:cNvSpPr>
            <a:spLocks noGrp="1"/>
          </p:cNvSpPr>
          <p:nvPr>
            <p:ph type="title"/>
          </p:nvPr>
        </p:nvSpPr>
        <p:spPr>
          <a:xfrm>
            <a:off x="2857499" y="300039"/>
            <a:ext cx="8657167" cy="957262"/>
          </a:xfrm>
        </p:spPr>
        <p:txBody>
          <a:bodyPr>
            <a:normAutofit fontScale="90000"/>
          </a:bodyPr>
          <a:lstStyle/>
          <a:p>
            <a:r>
              <a:rPr lang="en-US" dirty="0"/>
              <a:t>And about Exceptions? (Policy 8.11) (2/3)</a:t>
            </a:r>
          </a:p>
        </p:txBody>
      </p:sp>
      <p:sp>
        <p:nvSpPr>
          <p:cNvPr id="3" name="Content Placeholder 2">
            <a:extLst>
              <a:ext uri="{FF2B5EF4-FFF2-40B4-BE49-F238E27FC236}">
                <a16:creationId xmlns:a16="http://schemas.microsoft.com/office/drawing/2014/main" id="{1B3A2239-49D8-E24B-B717-9359BC453A38}"/>
              </a:ext>
            </a:extLst>
          </p:cNvPr>
          <p:cNvSpPr>
            <a:spLocks noGrp="1"/>
          </p:cNvSpPr>
          <p:nvPr>
            <p:ph idx="1"/>
          </p:nvPr>
        </p:nvSpPr>
        <p:spPr>
          <a:xfrm>
            <a:off x="838200" y="1571630"/>
            <a:ext cx="10515600" cy="4351338"/>
          </a:xfrm>
        </p:spPr>
        <p:txBody>
          <a:bodyPr>
            <a:noAutofit/>
          </a:bodyPr>
          <a:lstStyle/>
          <a:p>
            <a:pPr marL="0" indent="0">
              <a:buNone/>
            </a:pPr>
            <a:r>
              <a:rPr lang="en-US" sz="3200" dirty="0"/>
              <a:t>In rare situations, conformance to WCAG 2.0 AA guidelines may be an “undue burden” due to the nature of the content, purpose of the resource, lack of accessible solutions, or an unreasonably high administrative or financial cost necessary to make the resource meet that goal. These difficulties do not relieve WSU programs and activities from meeting applicable legal obligations to provide reasonable accommodations to users in regard to access to the content and services provided. </a:t>
            </a:r>
          </a:p>
        </p:txBody>
      </p:sp>
    </p:spTree>
    <p:extLst>
      <p:ext uri="{BB962C8B-B14F-4D97-AF65-F5344CB8AC3E}">
        <p14:creationId xmlns:p14="http://schemas.microsoft.com/office/powerpoint/2010/main" val="2605220848"/>
      </p:ext>
    </p:extLst>
  </p:cSld>
  <p:clrMapOvr>
    <a:masterClrMapping/>
  </p:clrMapOvr>
  <mc:AlternateContent xmlns:mc="http://schemas.openxmlformats.org/markup-compatibility/2006" xmlns:p14="http://schemas.microsoft.com/office/powerpoint/2010/main">
    <mc:Choice Requires="p14">
      <p:transition spd="slow" p14:dur="2000" advTm="32009"/>
    </mc:Choice>
    <mc:Fallback xmlns="">
      <p:transition spd="slow" advTm="32009"/>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BAB61-9C01-284B-B3E3-0066010B31F3}"/>
              </a:ext>
            </a:extLst>
          </p:cNvPr>
          <p:cNvSpPr>
            <a:spLocks noGrp="1"/>
          </p:cNvSpPr>
          <p:nvPr>
            <p:ph type="title"/>
          </p:nvPr>
        </p:nvSpPr>
        <p:spPr>
          <a:xfrm>
            <a:off x="2857499" y="300039"/>
            <a:ext cx="8657167" cy="957262"/>
          </a:xfrm>
        </p:spPr>
        <p:txBody>
          <a:bodyPr>
            <a:normAutofit fontScale="90000"/>
          </a:bodyPr>
          <a:lstStyle/>
          <a:p>
            <a:r>
              <a:rPr lang="en-US" dirty="0"/>
              <a:t>And about Exceptions? (Policy 8.11) (3/3)</a:t>
            </a:r>
          </a:p>
        </p:txBody>
      </p:sp>
      <p:sp>
        <p:nvSpPr>
          <p:cNvPr id="3" name="Content Placeholder 2">
            <a:extLst>
              <a:ext uri="{FF2B5EF4-FFF2-40B4-BE49-F238E27FC236}">
                <a16:creationId xmlns:a16="http://schemas.microsoft.com/office/drawing/2014/main" id="{1B3A2239-49D8-E24B-B717-9359BC453A38}"/>
              </a:ext>
            </a:extLst>
          </p:cNvPr>
          <p:cNvSpPr>
            <a:spLocks noGrp="1"/>
          </p:cNvSpPr>
          <p:nvPr>
            <p:ph idx="1"/>
          </p:nvPr>
        </p:nvSpPr>
        <p:spPr>
          <a:xfrm>
            <a:off x="838200" y="1571630"/>
            <a:ext cx="10515600" cy="4351338"/>
          </a:xfrm>
        </p:spPr>
        <p:txBody>
          <a:bodyPr>
            <a:normAutofit lnSpcReduction="10000"/>
          </a:bodyPr>
          <a:lstStyle/>
          <a:p>
            <a:pPr marL="0" indent="0">
              <a:buNone/>
            </a:pPr>
            <a:r>
              <a:rPr lang="en-US" sz="3600" dirty="0"/>
              <a:t>In cases where undue burden is determined, WSU programs and activities must provide content and/or services in a suitable alternative format (for example, electronic text file or audio description) or manner upon request. In cases where there is an undue burden, WSU should seek to provide auxiliary aids and services if possible. An exception based on an undue burden must be approved in writing by the Provost and Senior Vice President or designee. </a:t>
            </a:r>
          </a:p>
          <a:p>
            <a:endParaRPr lang="en-US" dirty="0"/>
          </a:p>
        </p:txBody>
      </p:sp>
    </p:spTree>
    <p:extLst>
      <p:ext uri="{BB962C8B-B14F-4D97-AF65-F5344CB8AC3E}">
        <p14:creationId xmlns:p14="http://schemas.microsoft.com/office/powerpoint/2010/main" val="3522875132"/>
      </p:ext>
    </p:extLst>
  </p:cSld>
  <p:clrMapOvr>
    <a:masterClrMapping/>
  </p:clrMapOvr>
  <mc:AlternateContent xmlns:mc="http://schemas.openxmlformats.org/markup-compatibility/2006" xmlns:p14="http://schemas.microsoft.com/office/powerpoint/2010/main">
    <mc:Choice Requires="p14">
      <p:transition spd="slow" p14:dur="2000" advTm="30198"/>
    </mc:Choice>
    <mc:Fallback xmlns="">
      <p:transition spd="slow" advTm="30198"/>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77B93-27C2-1047-9239-7FE217FF9048}"/>
              </a:ext>
            </a:extLst>
          </p:cNvPr>
          <p:cNvSpPr>
            <a:spLocks noGrp="1"/>
          </p:cNvSpPr>
          <p:nvPr>
            <p:ph type="title"/>
          </p:nvPr>
        </p:nvSpPr>
        <p:spPr/>
        <p:txBody>
          <a:bodyPr/>
          <a:lstStyle/>
          <a:p>
            <a:r>
              <a:rPr lang="en-US" dirty="0"/>
              <a:t>Who is Responsible?</a:t>
            </a:r>
          </a:p>
        </p:txBody>
      </p:sp>
      <p:sp>
        <p:nvSpPr>
          <p:cNvPr id="3" name="Content Placeholder 2">
            <a:extLst>
              <a:ext uri="{FF2B5EF4-FFF2-40B4-BE49-F238E27FC236}">
                <a16:creationId xmlns:a16="http://schemas.microsoft.com/office/drawing/2014/main" id="{9BE93826-C5A8-7F4F-B0D5-3DDEF61D0BE6}"/>
              </a:ext>
            </a:extLst>
          </p:cNvPr>
          <p:cNvSpPr>
            <a:spLocks noGrp="1"/>
          </p:cNvSpPr>
          <p:nvPr>
            <p:ph idx="1"/>
          </p:nvPr>
        </p:nvSpPr>
        <p:spPr/>
        <p:txBody>
          <a:bodyPr/>
          <a:lstStyle/>
          <a:p>
            <a:r>
              <a:rPr lang="en-US" dirty="0"/>
              <a:t>Faculty are responsible for the content of their classes – this includes the accessibility of that content.  </a:t>
            </a:r>
          </a:p>
          <a:p>
            <a:pPr lvl="1"/>
            <a:r>
              <a:rPr lang="en-US" dirty="0"/>
              <a:t>If an exception is necessary, the faculty are responsible for requesting that exception</a:t>
            </a:r>
          </a:p>
          <a:p>
            <a:r>
              <a:rPr lang="en-US" dirty="0"/>
              <a:t>Instructional Design and Access (IDA) can provide training and support for faculty working on </a:t>
            </a:r>
            <a:r>
              <a:rPr lang="en-US" dirty="0" smtClean="0"/>
              <a:t>the accessibility of their content</a:t>
            </a:r>
          </a:p>
          <a:p>
            <a:r>
              <a:rPr lang="en-US" dirty="0" smtClean="0"/>
              <a:t>The Office of Disability Services provides accommodations for students</a:t>
            </a:r>
          </a:p>
          <a:p>
            <a:endParaRPr lang="en-US" dirty="0"/>
          </a:p>
        </p:txBody>
      </p:sp>
    </p:spTree>
    <p:extLst>
      <p:ext uri="{BB962C8B-B14F-4D97-AF65-F5344CB8AC3E}">
        <p14:creationId xmlns:p14="http://schemas.microsoft.com/office/powerpoint/2010/main" val="3797647105"/>
      </p:ext>
    </p:extLst>
  </p:cSld>
  <p:clrMapOvr>
    <a:masterClrMapping/>
  </p:clrMapOvr>
  <mc:AlternateContent xmlns:mc="http://schemas.openxmlformats.org/markup-compatibility/2006" xmlns:p14="http://schemas.microsoft.com/office/powerpoint/2010/main">
    <mc:Choice Requires="p14">
      <p:transition spd="slow" p14:dur="2000" advTm="50477"/>
    </mc:Choice>
    <mc:Fallback xmlns="">
      <p:transition spd="slow" advTm="50477"/>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0A3A8-581D-E447-B789-DF9156733B86}"/>
              </a:ext>
            </a:extLst>
          </p:cNvPr>
          <p:cNvSpPr>
            <a:spLocks noGrp="1"/>
          </p:cNvSpPr>
          <p:nvPr>
            <p:ph type="title"/>
          </p:nvPr>
        </p:nvSpPr>
        <p:spPr/>
        <p:txBody>
          <a:bodyPr/>
          <a:lstStyle/>
          <a:p>
            <a:r>
              <a:rPr lang="en-US" dirty="0"/>
              <a:t>Important Takeaways</a:t>
            </a:r>
          </a:p>
        </p:txBody>
      </p:sp>
      <p:sp>
        <p:nvSpPr>
          <p:cNvPr id="3" name="Content Placeholder 2">
            <a:extLst>
              <a:ext uri="{FF2B5EF4-FFF2-40B4-BE49-F238E27FC236}">
                <a16:creationId xmlns:a16="http://schemas.microsoft.com/office/drawing/2014/main" id="{73D7BFC6-9478-2840-922D-0472735DB3C7}"/>
              </a:ext>
            </a:extLst>
          </p:cNvPr>
          <p:cNvSpPr>
            <a:spLocks noGrp="1"/>
          </p:cNvSpPr>
          <p:nvPr>
            <p:ph idx="1"/>
          </p:nvPr>
        </p:nvSpPr>
        <p:spPr/>
        <p:txBody>
          <a:bodyPr/>
          <a:lstStyle/>
          <a:p>
            <a:r>
              <a:rPr lang="en-US" dirty="0"/>
              <a:t>Our policy is that we provide accessible instruction</a:t>
            </a:r>
          </a:p>
          <a:p>
            <a:r>
              <a:rPr lang="en-US" dirty="0"/>
              <a:t>Our policy concedes that exceptions will be necessary, but they should be rare</a:t>
            </a:r>
          </a:p>
          <a:p>
            <a:r>
              <a:rPr lang="en-US" dirty="0"/>
              <a:t>Exceptions to accessibility can be granted, but require the approval of the Provost or his designee.</a:t>
            </a:r>
          </a:p>
          <a:p>
            <a:pPr marL="0" indent="0">
              <a:buNone/>
            </a:pPr>
            <a:endParaRPr lang="en-US" dirty="0"/>
          </a:p>
        </p:txBody>
      </p:sp>
    </p:spTree>
    <p:extLst>
      <p:ext uri="{BB962C8B-B14F-4D97-AF65-F5344CB8AC3E}">
        <p14:creationId xmlns:p14="http://schemas.microsoft.com/office/powerpoint/2010/main" val="1847918139"/>
      </p:ext>
    </p:extLst>
  </p:cSld>
  <p:clrMapOvr>
    <a:masterClrMapping/>
  </p:clrMapOvr>
  <mc:AlternateContent xmlns:mc="http://schemas.openxmlformats.org/markup-compatibility/2006" xmlns:p14="http://schemas.microsoft.com/office/powerpoint/2010/main">
    <mc:Choice Requires="p14">
      <p:transition spd="slow" p14:dur="2000" advTm="16472"/>
    </mc:Choice>
    <mc:Fallback xmlns="">
      <p:transition spd="slow" advTm="16472"/>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0D508-74A4-8D4B-A790-8050D10B10FD}"/>
              </a:ext>
            </a:extLst>
          </p:cNvPr>
          <p:cNvSpPr>
            <a:spLocks noGrp="1"/>
          </p:cNvSpPr>
          <p:nvPr>
            <p:ph type="title"/>
          </p:nvPr>
        </p:nvSpPr>
        <p:spPr/>
        <p:txBody>
          <a:bodyPr/>
          <a:lstStyle/>
          <a:p>
            <a:r>
              <a:rPr lang="en-US" dirty="0"/>
              <a:t>Making an exception</a:t>
            </a:r>
          </a:p>
        </p:txBody>
      </p:sp>
      <p:sp>
        <p:nvSpPr>
          <p:cNvPr id="3" name="Text Placeholder 2">
            <a:extLst>
              <a:ext uri="{FF2B5EF4-FFF2-40B4-BE49-F238E27FC236}">
                <a16:creationId xmlns:a16="http://schemas.microsoft.com/office/drawing/2014/main" id="{66F8E1ED-06D2-3143-81B8-0158FAC4AADD}"/>
              </a:ext>
            </a:extLst>
          </p:cNvPr>
          <p:cNvSpPr>
            <a:spLocks noGrp="1"/>
          </p:cNvSpPr>
          <p:nvPr>
            <p:ph type="body" idx="1"/>
          </p:nvPr>
        </p:nvSpPr>
        <p:spPr/>
        <p:txBody>
          <a:bodyPr/>
          <a:lstStyle/>
          <a:p>
            <a:r>
              <a:rPr lang="en-US" dirty="0"/>
              <a:t>What should be considered?</a:t>
            </a:r>
          </a:p>
        </p:txBody>
      </p:sp>
    </p:spTree>
    <p:extLst>
      <p:ext uri="{BB962C8B-B14F-4D97-AF65-F5344CB8AC3E}">
        <p14:creationId xmlns:p14="http://schemas.microsoft.com/office/powerpoint/2010/main" val="126054551"/>
      </p:ext>
    </p:extLst>
  </p:cSld>
  <p:clrMapOvr>
    <a:masterClrMapping/>
  </p:clrMapOvr>
  <mc:AlternateContent xmlns:mc="http://schemas.openxmlformats.org/markup-compatibility/2006" xmlns:p14="http://schemas.microsoft.com/office/powerpoint/2010/main">
    <mc:Choice Requires="p14">
      <p:transition spd="slow" p14:dur="2000" advTm="5992"/>
    </mc:Choice>
    <mc:Fallback xmlns="">
      <p:transition spd="slow" advTm="5992"/>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754B0-A752-9B4A-AB74-26C127FF05FA}"/>
              </a:ext>
            </a:extLst>
          </p:cNvPr>
          <p:cNvSpPr>
            <a:spLocks noGrp="1"/>
          </p:cNvSpPr>
          <p:nvPr>
            <p:ph type="title"/>
          </p:nvPr>
        </p:nvSpPr>
        <p:spPr/>
        <p:txBody>
          <a:bodyPr/>
          <a:lstStyle/>
          <a:p>
            <a:r>
              <a:rPr lang="en-US" dirty="0"/>
              <a:t>A tip of the hat: Ohio State Univ.</a:t>
            </a:r>
          </a:p>
        </p:txBody>
      </p:sp>
      <p:sp>
        <p:nvSpPr>
          <p:cNvPr id="3" name="Content Placeholder 2">
            <a:extLst>
              <a:ext uri="{FF2B5EF4-FFF2-40B4-BE49-F238E27FC236}">
                <a16:creationId xmlns:a16="http://schemas.microsoft.com/office/drawing/2014/main" id="{D7D430E9-AD3E-C247-BAB7-F037FC9B6A32}"/>
              </a:ext>
            </a:extLst>
          </p:cNvPr>
          <p:cNvSpPr>
            <a:spLocks noGrp="1"/>
          </p:cNvSpPr>
          <p:nvPr>
            <p:ph idx="1"/>
          </p:nvPr>
        </p:nvSpPr>
        <p:spPr/>
        <p:txBody>
          <a:bodyPr/>
          <a:lstStyle/>
          <a:p>
            <a:r>
              <a:rPr lang="en-US" dirty="0"/>
              <a:t>Ohio State University’s Exceptions Process is the model for what we are implementing</a:t>
            </a:r>
          </a:p>
          <a:p>
            <a:r>
              <a:rPr lang="en-US" dirty="0"/>
              <a:t>OSU is an important leader in Higher Ed Accessibility</a:t>
            </a:r>
          </a:p>
        </p:txBody>
      </p:sp>
    </p:spTree>
    <p:extLst>
      <p:ext uri="{BB962C8B-B14F-4D97-AF65-F5344CB8AC3E}">
        <p14:creationId xmlns:p14="http://schemas.microsoft.com/office/powerpoint/2010/main" val="3698416542"/>
      </p:ext>
    </p:extLst>
  </p:cSld>
  <p:clrMapOvr>
    <a:masterClrMapping/>
  </p:clrMapOvr>
  <mc:AlternateContent xmlns:mc="http://schemas.openxmlformats.org/markup-compatibility/2006" xmlns:p14="http://schemas.microsoft.com/office/powerpoint/2010/main">
    <mc:Choice Requires="p14">
      <p:transition spd="slow" p14:dur="2000" advTm="17335"/>
    </mc:Choice>
    <mc:Fallback xmlns="">
      <p:transition spd="slow" advTm="17335"/>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6925-3C25-3043-9BF2-02B19A5F4347}"/>
              </a:ext>
            </a:extLst>
          </p:cNvPr>
          <p:cNvSpPr>
            <a:spLocks noGrp="1"/>
          </p:cNvSpPr>
          <p:nvPr>
            <p:ph type="title"/>
          </p:nvPr>
        </p:nvSpPr>
        <p:spPr/>
        <p:txBody>
          <a:bodyPr/>
          <a:lstStyle/>
          <a:p>
            <a:r>
              <a:rPr lang="en-US" dirty="0"/>
              <a:t>What might require exceptions?</a:t>
            </a:r>
          </a:p>
        </p:txBody>
      </p:sp>
      <p:sp>
        <p:nvSpPr>
          <p:cNvPr id="3" name="Content Placeholder 2">
            <a:extLst>
              <a:ext uri="{FF2B5EF4-FFF2-40B4-BE49-F238E27FC236}">
                <a16:creationId xmlns:a16="http://schemas.microsoft.com/office/drawing/2014/main" id="{0A86E668-D8AF-AD43-A641-554A4036A98F}"/>
              </a:ext>
            </a:extLst>
          </p:cNvPr>
          <p:cNvSpPr>
            <a:spLocks noGrp="1"/>
          </p:cNvSpPr>
          <p:nvPr>
            <p:ph idx="1"/>
          </p:nvPr>
        </p:nvSpPr>
        <p:spPr/>
        <p:txBody>
          <a:bodyPr/>
          <a:lstStyle/>
          <a:p>
            <a:r>
              <a:rPr lang="en-US" dirty="0"/>
              <a:t>Anything that is necessary to succeed in the class</a:t>
            </a:r>
          </a:p>
          <a:p>
            <a:pPr lvl="1"/>
            <a:r>
              <a:rPr lang="en-US" dirty="0"/>
              <a:t>Required materials</a:t>
            </a:r>
          </a:p>
          <a:p>
            <a:pPr lvl="1"/>
            <a:r>
              <a:rPr lang="en-US" dirty="0"/>
              <a:t>Class activities</a:t>
            </a:r>
          </a:p>
          <a:p>
            <a:pPr lvl="1"/>
            <a:r>
              <a:rPr lang="en-US" dirty="0"/>
              <a:t>Enrichment materials and activities</a:t>
            </a:r>
          </a:p>
        </p:txBody>
      </p:sp>
    </p:spTree>
    <p:extLst>
      <p:ext uri="{BB962C8B-B14F-4D97-AF65-F5344CB8AC3E}">
        <p14:creationId xmlns:p14="http://schemas.microsoft.com/office/powerpoint/2010/main" val="1578652443"/>
      </p:ext>
    </p:extLst>
  </p:cSld>
  <p:clrMapOvr>
    <a:masterClrMapping/>
  </p:clrMapOvr>
  <mc:AlternateContent xmlns:mc="http://schemas.openxmlformats.org/markup-compatibility/2006" xmlns:p14="http://schemas.microsoft.com/office/powerpoint/2010/main">
    <mc:Choice Requires="p14">
      <p:transition spd="slow" p14:dur="2000" advTm="27103"/>
    </mc:Choice>
    <mc:Fallback xmlns="">
      <p:transition spd="slow" advTm="27103"/>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A4367-65FD-804B-808C-D66EAFE72B15}"/>
              </a:ext>
            </a:extLst>
          </p:cNvPr>
          <p:cNvSpPr>
            <a:spLocks noGrp="1"/>
          </p:cNvSpPr>
          <p:nvPr>
            <p:ph type="title"/>
          </p:nvPr>
        </p:nvSpPr>
        <p:spPr/>
        <p:txBody>
          <a:bodyPr/>
          <a:lstStyle/>
          <a:p>
            <a:r>
              <a:rPr lang="en-US" dirty="0"/>
              <a:t>Exceptions Request Includes:</a:t>
            </a:r>
          </a:p>
        </p:txBody>
      </p:sp>
      <p:sp>
        <p:nvSpPr>
          <p:cNvPr id="3" name="Content Placeholder 2">
            <a:extLst>
              <a:ext uri="{FF2B5EF4-FFF2-40B4-BE49-F238E27FC236}">
                <a16:creationId xmlns:a16="http://schemas.microsoft.com/office/drawing/2014/main" id="{C6C692FB-ADC7-9247-B879-5DF443F53536}"/>
              </a:ext>
            </a:extLst>
          </p:cNvPr>
          <p:cNvSpPr>
            <a:spLocks noGrp="1"/>
          </p:cNvSpPr>
          <p:nvPr>
            <p:ph idx="1"/>
          </p:nvPr>
        </p:nvSpPr>
        <p:spPr/>
        <p:txBody>
          <a:bodyPr/>
          <a:lstStyle/>
          <a:p>
            <a:pPr marL="514350" indent="-514350">
              <a:buFont typeface="+mj-lt"/>
              <a:buAutoNum type="alphaUcPeriod"/>
            </a:pPr>
            <a:r>
              <a:rPr lang="en-US" dirty="0"/>
              <a:t>Rationale for exception</a:t>
            </a:r>
          </a:p>
          <a:p>
            <a:pPr marL="514350" indent="-514350">
              <a:buFont typeface="+mj-lt"/>
              <a:buAutoNum type="alphaUcPeriod"/>
            </a:pPr>
            <a:r>
              <a:rPr lang="en-US" dirty="0"/>
              <a:t>Plans for accommodation</a:t>
            </a:r>
          </a:p>
          <a:p>
            <a:pPr marL="514350" indent="-514350">
              <a:buFont typeface="+mj-lt"/>
              <a:buAutoNum type="alphaUcPeriod"/>
            </a:pPr>
            <a:r>
              <a:rPr lang="en-US" dirty="0"/>
              <a:t>Plans for communication</a:t>
            </a:r>
          </a:p>
          <a:p>
            <a:pPr marL="514350" indent="-514350">
              <a:buFont typeface="+mj-lt"/>
              <a:buAutoNum type="alphaUcPeriod"/>
            </a:pPr>
            <a:r>
              <a:rPr lang="en-US" dirty="0"/>
              <a:t>Plans for future compliance</a:t>
            </a:r>
          </a:p>
        </p:txBody>
      </p:sp>
    </p:spTree>
    <p:extLst>
      <p:ext uri="{BB962C8B-B14F-4D97-AF65-F5344CB8AC3E}">
        <p14:creationId xmlns:p14="http://schemas.microsoft.com/office/powerpoint/2010/main" val="1118190787"/>
      </p:ext>
    </p:extLst>
  </p:cSld>
  <p:clrMapOvr>
    <a:masterClrMapping/>
  </p:clrMapOvr>
  <mc:AlternateContent xmlns:mc="http://schemas.openxmlformats.org/markup-compatibility/2006" xmlns:p14="http://schemas.microsoft.com/office/powerpoint/2010/main">
    <mc:Choice Requires="p14">
      <p:transition spd="slow" p14:dur="2000" advTm="20053"/>
    </mc:Choice>
    <mc:Fallback xmlns="">
      <p:transition spd="slow" advTm="20053"/>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Accessibility at Wichita State </a:t>
            </a:r>
            <a:endParaRPr lang="en-US" dirty="0"/>
          </a:p>
        </p:txBody>
      </p:sp>
      <p:sp>
        <p:nvSpPr>
          <p:cNvPr id="3" name="Content Placeholder 2"/>
          <p:cNvSpPr>
            <a:spLocks noGrp="1"/>
          </p:cNvSpPr>
          <p:nvPr>
            <p:ph idx="1"/>
          </p:nvPr>
        </p:nvSpPr>
        <p:spPr/>
        <p:txBody>
          <a:bodyPr/>
          <a:lstStyle/>
          <a:p>
            <a:r>
              <a:rPr lang="en-US" dirty="0" smtClean="0"/>
              <a:t>Pre-Agreement Efforts</a:t>
            </a:r>
          </a:p>
          <a:p>
            <a:r>
              <a:rPr lang="en-US" dirty="0" smtClean="0"/>
              <a:t>Agreement with the National Federation of the Blind (2016)</a:t>
            </a:r>
          </a:p>
          <a:p>
            <a:r>
              <a:rPr lang="en-US" dirty="0" smtClean="0"/>
              <a:t>Post Agreement </a:t>
            </a:r>
          </a:p>
          <a:p>
            <a:pPr lvl="1"/>
            <a:r>
              <a:rPr lang="en-US" dirty="0" smtClean="0"/>
              <a:t>Accessibility Policies</a:t>
            </a:r>
          </a:p>
          <a:p>
            <a:pPr lvl="1"/>
            <a:r>
              <a:rPr lang="en-US" dirty="0" smtClean="0"/>
              <a:t>Faculty Senate Statement and Committee work</a:t>
            </a:r>
          </a:p>
          <a:p>
            <a:pPr lvl="1"/>
            <a:r>
              <a:rPr lang="en-US" dirty="0" smtClean="0"/>
              <a:t>Accessibility Committee</a:t>
            </a:r>
          </a:p>
          <a:p>
            <a:pPr lvl="1"/>
            <a:r>
              <a:rPr lang="en-US" dirty="0" smtClean="0"/>
              <a:t>New Positions</a:t>
            </a:r>
          </a:p>
          <a:p>
            <a:pPr lvl="1"/>
            <a:r>
              <a:rPr lang="en-US" dirty="0" smtClean="0"/>
              <a:t>EIT Audit, Purchasing, Contract Language</a:t>
            </a:r>
            <a:endParaRPr lang="en-US" dirty="0"/>
          </a:p>
        </p:txBody>
      </p:sp>
    </p:spTree>
    <p:extLst>
      <p:ext uri="{BB962C8B-B14F-4D97-AF65-F5344CB8AC3E}">
        <p14:creationId xmlns:p14="http://schemas.microsoft.com/office/powerpoint/2010/main" val="2709076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A6100-2370-CA45-BCCF-9670BCEEF319}"/>
              </a:ext>
            </a:extLst>
          </p:cNvPr>
          <p:cNvSpPr>
            <a:spLocks noGrp="1"/>
          </p:cNvSpPr>
          <p:nvPr>
            <p:ph type="title"/>
          </p:nvPr>
        </p:nvSpPr>
        <p:spPr/>
        <p:txBody>
          <a:bodyPr/>
          <a:lstStyle/>
          <a:p>
            <a:r>
              <a:rPr lang="en-US" dirty="0"/>
              <a:t>A. Rationale for Exceptions</a:t>
            </a:r>
          </a:p>
        </p:txBody>
      </p:sp>
      <p:sp>
        <p:nvSpPr>
          <p:cNvPr id="3" name="Content Placeholder 2">
            <a:extLst>
              <a:ext uri="{FF2B5EF4-FFF2-40B4-BE49-F238E27FC236}">
                <a16:creationId xmlns:a16="http://schemas.microsoft.com/office/drawing/2014/main" id="{D9DAC112-D26C-3A48-9344-2AA2F8EE32AB}"/>
              </a:ext>
            </a:extLst>
          </p:cNvPr>
          <p:cNvSpPr>
            <a:spLocks noGrp="1"/>
          </p:cNvSpPr>
          <p:nvPr>
            <p:ph idx="1"/>
          </p:nvPr>
        </p:nvSpPr>
        <p:spPr/>
        <p:txBody>
          <a:bodyPr>
            <a:normAutofit/>
          </a:bodyPr>
          <a:lstStyle/>
          <a:p>
            <a:pPr lvl="0"/>
            <a:r>
              <a:rPr lang="en-US" dirty="0"/>
              <a:t>Compliance is not technically possible or feasible given current technology </a:t>
            </a:r>
          </a:p>
          <a:p>
            <a:pPr lvl="0"/>
            <a:r>
              <a:rPr lang="en-US" dirty="0"/>
              <a:t>For third party and/or vendor delivered products, no accessible and equally effective alternative for the information or service exists </a:t>
            </a:r>
          </a:p>
          <a:p>
            <a:r>
              <a:rPr lang="en-US" dirty="0"/>
              <a:t>The information or service is used by a limited audience which has no known need for accessibility features</a:t>
            </a:r>
          </a:p>
          <a:p>
            <a:r>
              <a:rPr lang="en-US" dirty="0"/>
              <a:t>Making the Information or Service accessible would require extraordinary measures that constitute an undue burden to the university </a:t>
            </a:r>
          </a:p>
          <a:p>
            <a:endParaRPr lang="en-US" dirty="0"/>
          </a:p>
          <a:p>
            <a:pPr lvl="0"/>
            <a:endParaRPr lang="en-US" dirty="0"/>
          </a:p>
          <a:p>
            <a:endParaRPr lang="en-US" dirty="0"/>
          </a:p>
        </p:txBody>
      </p:sp>
    </p:spTree>
    <p:extLst>
      <p:ext uri="{BB962C8B-B14F-4D97-AF65-F5344CB8AC3E}">
        <p14:creationId xmlns:p14="http://schemas.microsoft.com/office/powerpoint/2010/main" val="1981787906"/>
      </p:ext>
    </p:extLst>
  </p:cSld>
  <p:clrMapOvr>
    <a:masterClrMapping/>
  </p:clrMapOvr>
  <mc:AlternateContent xmlns:mc="http://schemas.openxmlformats.org/markup-compatibility/2006" xmlns:p14="http://schemas.microsoft.com/office/powerpoint/2010/main">
    <mc:Choice Requires="p14">
      <p:transition spd="slow" p14:dur="2000" advTm="74002"/>
    </mc:Choice>
    <mc:Fallback xmlns="">
      <p:transition spd="slow" advTm="74002"/>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3CFBE-97F3-4240-AB65-F3B5563F8EE1}"/>
              </a:ext>
            </a:extLst>
          </p:cNvPr>
          <p:cNvSpPr>
            <a:spLocks noGrp="1"/>
          </p:cNvSpPr>
          <p:nvPr>
            <p:ph type="title"/>
          </p:nvPr>
        </p:nvSpPr>
        <p:spPr/>
        <p:txBody>
          <a:bodyPr/>
          <a:lstStyle/>
          <a:p>
            <a:r>
              <a:rPr lang="en-US" dirty="0"/>
              <a:t>Limited Audience: Very Limited	</a:t>
            </a:r>
          </a:p>
        </p:txBody>
      </p:sp>
      <p:sp>
        <p:nvSpPr>
          <p:cNvPr id="3" name="Content Placeholder 2">
            <a:extLst>
              <a:ext uri="{FF2B5EF4-FFF2-40B4-BE49-F238E27FC236}">
                <a16:creationId xmlns:a16="http://schemas.microsoft.com/office/drawing/2014/main" id="{38B46C4B-B217-FF4B-93FA-1317D77F1658}"/>
              </a:ext>
            </a:extLst>
          </p:cNvPr>
          <p:cNvSpPr>
            <a:spLocks noGrp="1"/>
          </p:cNvSpPr>
          <p:nvPr>
            <p:ph idx="1"/>
          </p:nvPr>
        </p:nvSpPr>
        <p:spPr/>
        <p:txBody>
          <a:bodyPr/>
          <a:lstStyle/>
          <a:p>
            <a:r>
              <a:rPr lang="en-US" dirty="0"/>
              <a:t>The limited audience exception should only be used very sparingly</a:t>
            </a:r>
          </a:p>
          <a:p>
            <a:pPr lvl="1"/>
            <a:r>
              <a:rPr lang="en-US" dirty="0"/>
              <a:t>Not for content that will be used repeatedly</a:t>
            </a:r>
          </a:p>
          <a:p>
            <a:pPr lvl="1"/>
            <a:r>
              <a:rPr lang="en-US" dirty="0"/>
              <a:t>Not for audiences we don’t know for sure (including most classes)</a:t>
            </a:r>
          </a:p>
        </p:txBody>
      </p:sp>
    </p:spTree>
    <p:extLst>
      <p:ext uri="{BB962C8B-B14F-4D97-AF65-F5344CB8AC3E}">
        <p14:creationId xmlns:p14="http://schemas.microsoft.com/office/powerpoint/2010/main" val="2755474171"/>
      </p:ext>
    </p:extLst>
  </p:cSld>
  <p:clrMapOvr>
    <a:masterClrMapping/>
  </p:clrMapOvr>
  <mc:AlternateContent xmlns:mc="http://schemas.openxmlformats.org/markup-compatibility/2006" xmlns:p14="http://schemas.microsoft.com/office/powerpoint/2010/main">
    <mc:Choice Requires="p14">
      <p:transition spd="slow" p14:dur="2000" advTm="45531"/>
    </mc:Choice>
    <mc:Fallback xmlns="">
      <p:transition spd="slow" advTm="45531"/>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Undue Burden: A Very High Standard</a:t>
            </a:r>
          </a:p>
        </p:txBody>
      </p:sp>
      <p:sp>
        <p:nvSpPr>
          <p:cNvPr id="3" name="Content Placeholder 2"/>
          <p:cNvSpPr>
            <a:spLocks noGrp="1"/>
          </p:cNvSpPr>
          <p:nvPr>
            <p:ph idx="1"/>
          </p:nvPr>
        </p:nvSpPr>
        <p:spPr/>
        <p:txBody>
          <a:bodyPr/>
          <a:lstStyle/>
          <a:p>
            <a:r>
              <a:rPr lang="en-US" dirty="0"/>
              <a:t>Citing an undue burden is not recommended</a:t>
            </a:r>
          </a:p>
          <a:p>
            <a:pPr lvl="1"/>
            <a:r>
              <a:rPr lang="en-US" dirty="0"/>
              <a:t>The burden is measured against the resources of the entire university</a:t>
            </a:r>
          </a:p>
          <a:p>
            <a:pPr lvl="1"/>
            <a:r>
              <a:rPr lang="en-US" dirty="0"/>
              <a:t>So, while it may be difficult and time consuming, it does not rise to the level of undue burden until it is an undue burden for the entire university to take on that challenge.  </a:t>
            </a:r>
          </a:p>
        </p:txBody>
      </p:sp>
    </p:spTree>
    <p:extLst>
      <p:ext uri="{BB962C8B-B14F-4D97-AF65-F5344CB8AC3E}">
        <p14:creationId xmlns:p14="http://schemas.microsoft.com/office/powerpoint/2010/main" val="4062329887"/>
      </p:ext>
    </p:extLst>
  </p:cSld>
  <p:clrMapOvr>
    <a:masterClrMapping/>
  </p:clrMapOvr>
  <mc:AlternateContent xmlns:mc="http://schemas.openxmlformats.org/markup-compatibility/2006" xmlns:p14="http://schemas.microsoft.com/office/powerpoint/2010/main">
    <mc:Choice Requires="p14">
      <p:transition spd="slow" p14:dur="2000" advTm="40951"/>
    </mc:Choice>
    <mc:Fallback xmlns="">
      <p:transition spd="slow" advTm="40951"/>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7B628-7C06-694E-B008-2198C2CE57AF}"/>
              </a:ext>
            </a:extLst>
          </p:cNvPr>
          <p:cNvSpPr>
            <a:spLocks noGrp="1"/>
          </p:cNvSpPr>
          <p:nvPr>
            <p:ph type="title"/>
          </p:nvPr>
        </p:nvSpPr>
        <p:spPr/>
        <p:txBody>
          <a:bodyPr/>
          <a:lstStyle/>
          <a:p>
            <a:r>
              <a:rPr lang="en-US" dirty="0"/>
              <a:t>B. Accommodation Plan</a:t>
            </a:r>
          </a:p>
        </p:txBody>
      </p:sp>
      <p:sp>
        <p:nvSpPr>
          <p:cNvPr id="3" name="Content Placeholder 2">
            <a:extLst>
              <a:ext uri="{FF2B5EF4-FFF2-40B4-BE49-F238E27FC236}">
                <a16:creationId xmlns:a16="http://schemas.microsoft.com/office/drawing/2014/main" id="{DBB20F21-3C2F-DB4F-9AE9-D754AB75547B}"/>
              </a:ext>
            </a:extLst>
          </p:cNvPr>
          <p:cNvSpPr>
            <a:spLocks noGrp="1"/>
          </p:cNvSpPr>
          <p:nvPr>
            <p:ph idx="1"/>
          </p:nvPr>
        </p:nvSpPr>
        <p:spPr/>
        <p:txBody>
          <a:bodyPr/>
          <a:lstStyle/>
          <a:p>
            <a:r>
              <a:rPr lang="en-US" dirty="0"/>
              <a:t>When an exception is requested, a plan for accommodation will need to be made</a:t>
            </a:r>
          </a:p>
          <a:p>
            <a:pPr lvl="1"/>
            <a:r>
              <a:rPr lang="en-US" dirty="0"/>
              <a:t>What will be done to accommodate students who enter the course and can’t access the content or activity?</a:t>
            </a:r>
          </a:p>
          <a:p>
            <a:pPr lvl="1"/>
            <a:r>
              <a:rPr lang="en-US" dirty="0"/>
              <a:t>What resources are available? What resources will be necessary?</a:t>
            </a:r>
          </a:p>
        </p:txBody>
      </p:sp>
    </p:spTree>
    <p:extLst>
      <p:ext uri="{BB962C8B-B14F-4D97-AF65-F5344CB8AC3E}">
        <p14:creationId xmlns:p14="http://schemas.microsoft.com/office/powerpoint/2010/main" val="853351433"/>
      </p:ext>
    </p:extLst>
  </p:cSld>
  <p:clrMapOvr>
    <a:masterClrMapping/>
  </p:clrMapOvr>
  <mc:AlternateContent xmlns:mc="http://schemas.openxmlformats.org/markup-compatibility/2006" xmlns:p14="http://schemas.microsoft.com/office/powerpoint/2010/main">
    <mc:Choice Requires="p14">
      <p:transition spd="slow" p14:dur="2000" advTm="18989"/>
    </mc:Choice>
    <mc:Fallback xmlns="">
      <p:transition spd="slow" advTm="18989"/>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C5AE1-4CC1-554A-9301-9A942F4E891E}"/>
              </a:ext>
            </a:extLst>
          </p:cNvPr>
          <p:cNvSpPr>
            <a:spLocks noGrp="1"/>
          </p:cNvSpPr>
          <p:nvPr>
            <p:ph type="title"/>
          </p:nvPr>
        </p:nvSpPr>
        <p:spPr/>
        <p:txBody>
          <a:bodyPr/>
          <a:lstStyle/>
          <a:p>
            <a:r>
              <a:rPr lang="en-US" dirty="0"/>
              <a:t>Example Accommodation Plans</a:t>
            </a:r>
          </a:p>
        </p:txBody>
      </p:sp>
      <p:sp>
        <p:nvSpPr>
          <p:cNvPr id="3" name="Content Placeholder 2">
            <a:extLst>
              <a:ext uri="{FF2B5EF4-FFF2-40B4-BE49-F238E27FC236}">
                <a16:creationId xmlns:a16="http://schemas.microsoft.com/office/drawing/2014/main" id="{47CDB3E8-532F-E54C-B821-EBBD5E466605}"/>
              </a:ext>
            </a:extLst>
          </p:cNvPr>
          <p:cNvSpPr>
            <a:spLocks noGrp="1"/>
          </p:cNvSpPr>
          <p:nvPr>
            <p:ph idx="1"/>
          </p:nvPr>
        </p:nvSpPr>
        <p:spPr/>
        <p:txBody>
          <a:bodyPr/>
          <a:lstStyle/>
          <a:p>
            <a:r>
              <a:rPr lang="en-US" dirty="0"/>
              <a:t>An audio version of the content is available as an accommodation </a:t>
            </a:r>
          </a:p>
          <a:p>
            <a:r>
              <a:rPr lang="en-US" dirty="0"/>
              <a:t>An accessible PDF is available from the publisher on request in the case of a student with a disability</a:t>
            </a:r>
          </a:p>
          <a:p>
            <a:r>
              <a:rPr lang="en-US" dirty="0"/>
              <a:t>In the case of software or other tools that aid in instruction that are not accessible – the instructor commits to providing additional instructional time to students who cannot use the </a:t>
            </a:r>
            <a:r>
              <a:rPr lang="en-US" dirty="0" err="1"/>
              <a:t>sofware</a:t>
            </a:r>
            <a:endParaRPr lang="en-US" dirty="0"/>
          </a:p>
          <a:p>
            <a:r>
              <a:rPr lang="en-US" dirty="0"/>
              <a:t>A student assistant will be provided to assist a student with a disability during the lab components of the course </a:t>
            </a:r>
          </a:p>
        </p:txBody>
      </p:sp>
    </p:spTree>
    <p:extLst>
      <p:ext uri="{BB962C8B-B14F-4D97-AF65-F5344CB8AC3E}">
        <p14:creationId xmlns:p14="http://schemas.microsoft.com/office/powerpoint/2010/main" val="2297552115"/>
      </p:ext>
    </p:extLst>
  </p:cSld>
  <p:clrMapOvr>
    <a:masterClrMapping/>
  </p:clrMapOvr>
  <mc:AlternateContent xmlns:mc="http://schemas.openxmlformats.org/markup-compatibility/2006" xmlns:p14="http://schemas.microsoft.com/office/powerpoint/2010/main">
    <mc:Choice Requires="p14">
      <p:transition spd="slow" p14:dur="2000" advTm="79592"/>
    </mc:Choice>
    <mc:Fallback xmlns="">
      <p:transition spd="slow" advTm="79592"/>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4331-A711-0843-B4C1-3F2C7F34DC62}"/>
              </a:ext>
            </a:extLst>
          </p:cNvPr>
          <p:cNvSpPr>
            <a:spLocks noGrp="1"/>
          </p:cNvSpPr>
          <p:nvPr>
            <p:ph type="title"/>
          </p:nvPr>
        </p:nvSpPr>
        <p:spPr/>
        <p:txBody>
          <a:bodyPr/>
          <a:lstStyle/>
          <a:p>
            <a:r>
              <a:rPr lang="en-US" dirty="0"/>
              <a:t>C. Communication Plan</a:t>
            </a:r>
          </a:p>
        </p:txBody>
      </p:sp>
      <p:sp>
        <p:nvSpPr>
          <p:cNvPr id="3" name="Content Placeholder 2">
            <a:extLst>
              <a:ext uri="{FF2B5EF4-FFF2-40B4-BE49-F238E27FC236}">
                <a16:creationId xmlns:a16="http://schemas.microsoft.com/office/drawing/2014/main" id="{7FEAD878-9C12-034D-BAD4-6745123720A7}"/>
              </a:ext>
            </a:extLst>
          </p:cNvPr>
          <p:cNvSpPr>
            <a:spLocks noGrp="1"/>
          </p:cNvSpPr>
          <p:nvPr>
            <p:ph idx="1"/>
          </p:nvPr>
        </p:nvSpPr>
        <p:spPr/>
        <p:txBody>
          <a:bodyPr/>
          <a:lstStyle/>
          <a:p>
            <a:r>
              <a:rPr lang="en-US" dirty="0"/>
              <a:t>Information about available Accommodations must be communicated to students</a:t>
            </a:r>
          </a:p>
          <a:p>
            <a:pPr lvl="1"/>
            <a:r>
              <a:rPr lang="en-US" dirty="0"/>
              <a:t>Will it be included in the course syllabus? </a:t>
            </a:r>
          </a:p>
          <a:p>
            <a:pPr lvl="1"/>
            <a:r>
              <a:rPr lang="en-US" dirty="0"/>
              <a:t>Will it be addressed in the introduction to the course, or the unit that involves the resource?</a:t>
            </a:r>
          </a:p>
        </p:txBody>
      </p:sp>
    </p:spTree>
    <p:extLst>
      <p:ext uri="{BB962C8B-B14F-4D97-AF65-F5344CB8AC3E}">
        <p14:creationId xmlns:p14="http://schemas.microsoft.com/office/powerpoint/2010/main" val="1968994875"/>
      </p:ext>
    </p:extLst>
  </p:cSld>
  <p:clrMapOvr>
    <a:masterClrMapping/>
  </p:clrMapOvr>
  <mc:AlternateContent xmlns:mc="http://schemas.openxmlformats.org/markup-compatibility/2006" xmlns:p14="http://schemas.microsoft.com/office/powerpoint/2010/main">
    <mc:Choice Requires="p14">
      <p:transition spd="slow" p14:dur="2000" advTm="20907"/>
    </mc:Choice>
    <mc:Fallback xmlns="">
      <p:transition spd="slow" advTm="20907"/>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18567-CEC2-B046-ACF2-DBA2A18E5D57}"/>
              </a:ext>
            </a:extLst>
          </p:cNvPr>
          <p:cNvSpPr>
            <a:spLocks noGrp="1"/>
          </p:cNvSpPr>
          <p:nvPr>
            <p:ph type="title"/>
          </p:nvPr>
        </p:nvSpPr>
        <p:spPr/>
        <p:txBody>
          <a:bodyPr/>
          <a:lstStyle/>
          <a:p>
            <a:r>
              <a:rPr lang="en-US" dirty="0"/>
              <a:t>D. Compliance Plan</a:t>
            </a:r>
          </a:p>
        </p:txBody>
      </p:sp>
      <p:sp>
        <p:nvSpPr>
          <p:cNvPr id="3" name="Content Placeholder 2">
            <a:extLst>
              <a:ext uri="{FF2B5EF4-FFF2-40B4-BE49-F238E27FC236}">
                <a16:creationId xmlns:a16="http://schemas.microsoft.com/office/drawing/2014/main" id="{61CD54BE-D269-284B-995E-E9CBBB9C5DF0}"/>
              </a:ext>
            </a:extLst>
          </p:cNvPr>
          <p:cNvSpPr>
            <a:spLocks noGrp="1"/>
          </p:cNvSpPr>
          <p:nvPr>
            <p:ph idx="1"/>
          </p:nvPr>
        </p:nvSpPr>
        <p:spPr/>
        <p:txBody>
          <a:bodyPr>
            <a:normAutofit/>
          </a:bodyPr>
          <a:lstStyle/>
          <a:p>
            <a:r>
              <a:rPr lang="en-US" dirty="0"/>
              <a:t>Exception plans should include a plan that will lead to an accessible outcome in the future if possible</a:t>
            </a:r>
          </a:p>
          <a:p>
            <a:pPr lvl="1"/>
            <a:r>
              <a:rPr lang="en-US" dirty="0"/>
              <a:t>Some exceptions will be for resources or activities that will probably always need to be exceptions</a:t>
            </a:r>
          </a:p>
          <a:p>
            <a:pPr lvl="1"/>
            <a:r>
              <a:rPr lang="en-US" dirty="0"/>
              <a:t>Others will be temporary, and should address how they will work towards a future where the exception is not necessary.  </a:t>
            </a:r>
          </a:p>
          <a:p>
            <a:r>
              <a:rPr lang="en-US" dirty="0"/>
              <a:t>Your exception request will include a plan to reach Compliance in the future</a:t>
            </a:r>
          </a:p>
          <a:p>
            <a:r>
              <a:rPr lang="en-US" dirty="0"/>
              <a:t>Future exceptions will be expected to demonstrate progress or that progress was not possible</a:t>
            </a:r>
          </a:p>
        </p:txBody>
      </p:sp>
    </p:spTree>
    <p:extLst>
      <p:ext uri="{BB962C8B-B14F-4D97-AF65-F5344CB8AC3E}">
        <p14:creationId xmlns:p14="http://schemas.microsoft.com/office/powerpoint/2010/main" val="3614269068"/>
      </p:ext>
    </p:extLst>
  </p:cSld>
  <p:clrMapOvr>
    <a:masterClrMapping/>
  </p:clrMapOvr>
  <mc:AlternateContent xmlns:mc="http://schemas.openxmlformats.org/markup-compatibility/2006" xmlns:p14="http://schemas.microsoft.com/office/powerpoint/2010/main">
    <mc:Choice Requires="p14">
      <p:transition spd="slow" p14:dur="2000" advTm="51928"/>
    </mc:Choice>
    <mc:Fallback xmlns="">
      <p:transition spd="slow" advTm="51928"/>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87AC2-6951-BA49-ADC1-89A0B36202A9}"/>
              </a:ext>
            </a:extLst>
          </p:cNvPr>
          <p:cNvSpPr>
            <a:spLocks noGrp="1"/>
          </p:cNvSpPr>
          <p:nvPr>
            <p:ph type="title"/>
          </p:nvPr>
        </p:nvSpPr>
        <p:spPr/>
        <p:txBody>
          <a:bodyPr/>
          <a:lstStyle/>
          <a:p>
            <a:r>
              <a:rPr lang="en-US" dirty="0"/>
              <a:t>Process Walkthrough</a:t>
            </a:r>
          </a:p>
        </p:txBody>
      </p:sp>
      <p:sp>
        <p:nvSpPr>
          <p:cNvPr id="3" name="Text Placeholder 2">
            <a:extLst>
              <a:ext uri="{FF2B5EF4-FFF2-40B4-BE49-F238E27FC236}">
                <a16:creationId xmlns:a16="http://schemas.microsoft.com/office/drawing/2014/main" id="{4DCAE171-2263-774F-877F-90A1D4D8E4B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011958362"/>
      </p:ext>
    </p:extLst>
  </p:cSld>
  <p:clrMapOvr>
    <a:masterClrMapping/>
  </p:clrMapOvr>
  <mc:AlternateContent xmlns:mc="http://schemas.openxmlformats.org/markup-compatibility/2006" xmlns:p14="http://schemas.microsoft.com/office/powerpoint/2010/main">
    <mc:Choice Requires="p14">
      <p:transition spd="slow" p14:dur="2000" advTm="6454"/>
    </mc:Choice>
    <mc:Fallback xmlns="">
      <p:transition spd="slow" advTm="6454"/>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Courses, Sections, And Course Design</a:t>
            </a:r>
          </a:p>
        </p:txBody>
      </p:sp>
      <p:sp>
        <p:nvSpPr>
          <p:cNvPr id="3" name="Content Placeholder 2"/>
          <p:cNvSpPr>
            <a:spLocks noGrp="1"/>
          </p:cNvSpPr>
          <p:nvPr>
            <p:ph idx="1"/>
          </p:nvPr>
        </p:nvSpPr>
        <p:spPr/>
        <p:txBody>
          <a:bodyPr>
            <a:normAutofit/>
          </a:bodyPr>
          <a:lstStyle/>
          <a:p>
            <a:r>
              <a:rPr lang="en-US" dirty="0"/>
              <a:t>An exception is based on a particular design for a course. </a:t>
            </a:r>
          </a:p>
          <a:p>
            <a:pPr lvl="1"/>
            <a:r>
              <a:rPr lang="en-US" dirty="0"/>
              <a:t>Courses, Course Numbers, and Course Designs are not the same things.  </a:t>
            </a:r>
          </a:p>
          <a:p>
            <a:pPr lvl="2"/>
            <a:r>
              <a:rPr lang="en-US" dirty="0"/>
              <a:t>A Course number, or even a course, might be designed and taught differently by different instructors</a:t>
            </a:r>
          </a:p>
          <a:p>
            <a:pPr lvl="2"/>
            <a:r>
              <a:rPr lang="en-US" dirty="0"/>
              <a:t>A Course might be taught by many instructors using the same design</a:t>
            </a:r>
          </a:p>
          <a:p>
            <a:pPr lvl="1"/>
            <a:r>
              <a:rPr lang="en-US" dirty="0"/>
              <a:t>Because of that complexity, exceptions need to be evaluated for every course design.  </a:t>
            </a:r>
          </a:p>
          <a:p>
            <a:r>
              <a:rPr lang="en-US" dirty="0"/>
              <a:t>If an instructor is teaching a course that does not require an exception (because all content and activities are accessible) no documentation is necessary.</a:t>
            </a:r>
          </a:p>
        </p:txBody>
      </p:sp>
    </p:spTree>
    <p:extLst>
      <p:ext uri="{BB962C8B-B14F-4D97-AF65-F5344CB8AC3E}">
        <p14:creationId xmlns:p14="http://schemas.microsoft.com/office/powerpoint/2010/main" val="4176137997"/>
      </p:ext>
    </p:extLst>
  </p:cSld>
  <p:clrMapOvr>
    <a:masterClrMapping/>
  </p:clrMapOvr>
  <mc:AlternateContent xmlns:mc="http://schemas.openxmlformats.org/markup-compatibility/2006" xmlns:p14="http://schemas.microsoft.com/office/powerpoint/2010/main">
    <mc:Choice Requires="p14">
      <p:transition spd="slow" p14:dur="2000" advTm="47664"/>
    </mc:Choice>
    <mc:Fallback xmlns="">
      <p:transition spd="slow" advTm="47664"/>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descr="Here’s an outline of the process&#10;Instructors review their courses (with our without support from Instructional Design and Access)&#10;Instructor identifies a resource or activity that presents a problem for accessibility&#10;Instructor completes the exception request form&#10;Exception request is approved by the department chair&#10;Exceptions are gathered and reviewed by the Dean’s offices&#10;Exceptions are submitted to the Accessibility Exceptions Committee for review&#10;The Provost approves or denies exceptions with input from the AEC.  &#10;The Instructor is notified of the exception. Exceptions are good for three years unless the course is substantially revised. (See Course Designs, next slide)  &#10;Subsequent exceptions will need to demonstrate progress made on the accessibility of the resource or continue to demonstrate that accessibility is not possible for that resource or activity&#10;">
            <a:extLst>
              <a:ext uri="{FF2B5EF4-FFF2-40B4-BE49-F238E27FC236}">
                <a16:creationId xmlns:a16="http://schemas.microsoft.com/office/drawing/2014/main" id="{505C9D34-7527-F640-9418-76A73B29F404}"/>
              </a:ext>
            </a:extLst>
          </p:cNvPr>
          <p:cNvGraphicFramePr/>
          <p:nvPr>
            <p:extLst>
              <p:ext uri="{D42A27DB-BD31-4B8C-83A1-F6EECF244321}">
                <p14:modId xmlns:p14="http://schemas.microsoft.com/office/powerpoint/2010/main" val="1417236780"/>
              </p:ext>
            </p:extLst>
          </p:nvPr>
        </p:nvGraphicFramePr>
        <p:xfrm>
          <a:off x="524933" y="1456266"/>
          <a:ext cx="10371667" cy="47667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0CCE3D20-4BCC-E546-A860-06EEACAE8B34}"/>
              </a:ext>
            </a:extLst>
          </p:cNvPr>
          <p:cNvSpPr>
            <a:spLocks noGrp="1"/>
          </p:cNvSpPr>
          <p:nvPr>
            <p:ph type="title"/>
          </p:nvPr>
        </p:nvSpPr>
        <p:spPr/>
        <p:txBody>
          <a:bodyPr/>
          <a:lstStyle/>
          <a:p>
            <a:r>
              <a:rPr lang="en-US" dirty="0"/>
              <a:t>The Exceptions Process</a:t>
            </a:r>
          </a:p>
        </p:txBody>
      </p:sp>
    </p:spTree>
    <p:extLst>
      <p:ext uri="{BB962C8B-B14F-4D97-AF65-F5344CB8AC3E}">
        <p14:creationId xmlns:p14="http://schemas.microsoft.com/office/powerpoint/2010/main" val="3222340026"/>
      </p:ext>
    </p:extLst>
  </p:cSld>
  <p:clrMapOvr>
    <a:masterClrMapping/>
  </p:clrMapOvr>
  <mc:AlternateContent xmlns:mc="http://schemas.openxmlformats.org/markup-compatibility/2006" xmlns:p14="http://schemas.microsoft.com/office/powerpoint/2010/main">
    <mc:Choice Requires="p14">
      <p:transition spd="slow" p14:dur="2000" advTm="55314"/>
    </mc:Choice>
    <mc:Fallback xmlns="">
      <p:transition spd="slow" advTm="55314"/>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5C497-20B0-7F45-B565-983A1D05229B}"/>
              </a:ext>
            </a:extLst>
          </p:cNvPr>
          <p:cNvSpPr>
            <a:spLocks noGrp="1"/>
          </p:cNvSpPr>
          <p:nvPr>
            <p:ph type="title"/>
          </p:nvPr>
        </p:nvSpPr>
        <p:spPr/>
        <p:txBody>
          <a:bodyPr/>
          <a:lstStyle/>
          <a:p>
            <a:r>
              <a:rPr lang="en-US" dirty="0"/>
              <a:t>What Is Accessibility (recap)</a:t>
            </a:r>
          </a:p>
        </p:txBody>
      </p:sp>
      <p:sp>
        <p:nvSpPr>
          <p:cNvPr id="3" name="Content Placeholder 2">
            <a:extLst>
              <a:ext uri="{FF2B5EF4-FFF2-40B4-BE49-F238E27FC236}">
                <a16:creationId xmlns:a16="http://schemas.microsoft.com/office/drawing/2014/main" id="{D74CE498-525A-7F4D-AA75-9EE14F51027C}"/>
              </a:ext>
            </a:extLst>
          </p:cNvPr>
          <p:cNvSpPr>
            <a:spLocks noGrp="1"/>
          </p:cNvSpPr>
          <p:nvPr>
            <p:ph idx="1"/>
          </p:nvPr>
        </p:nvSpPr>
        <p:spPr/>
        <p:txBody>
          <a:bodyPr>
            <a:normAutofit/>
          </a:bodyPr>
          <a:lstStyle/>
          <a:p>
            <a:r>
              <a:rPr lang="en-US" dirty="0"/>
              <a:t>Accessibility is proactive </a:t>
            </a:r>
          </a:p>
          <a:p>
            <a:r>
              <a:rPr lang="en-US" dirty="0"/>
              <a:t>Accessibility makes content available to all users</a:t>
            </a:r>
          </a:p>
          <a:p>
            <a:r>
              <a:rPr lang="en-US" dirty="0"/>
              <a:t>Accessibility targets populations, not individuals</a:t>
            </a:r>
          </a:p>
          <a:p>
            <a:r>
              <a:rPr lang="en-US" dirty="0"/>
              <a:t>Accessibility is less complicated than Accommodations, but the scope of the challenge means it requires everyone’s contribution; we all must own the responsibility for our own content.</a:t>
            </a:r>
          </a:p>
          <a:p>
            <a:endParaRPr lang="en-US" dirty="0"/>
          </a:p>
          <a:p>
            <a:pPr marL="0" indent="0">
              <a:buNone/>
            </a:pPr>
            <a:r>
              <a:rPr lang="en-US" dirty="0"/>
              <a:t>For example: </a:t>
            </a:r>
            <a:r>
              <a:rPr lang="en-US" i="1" dirty="0"/>
              <a:t>A textbook that is available in a screen reader accessible PDF format is accessible.  </a:t>
            </a:r>
          </a:p>
        </p:txBody>
      </p:sp>
    </p:spTree>
    <p:extLst>
      <p:ext uri="{BB962C8B-B14F-4D97-AF65-F5344CB8AC3E}">
        <p14:creationId xmlns:p14="http://schemas.microsoft.com/office/powerpoint/2010/main" val="1602448967"/>
      </p:ext>
    </p:extLst>
  </p:cSld>
  <p:clrMapOvr>
    <a:masterClrMapping/>
  </p:clrMapOvr>
  <mc:AlternateContent xmlns:mc="http://schemas.openxmlformats.org/markup-compatibility/2006" xmlns:p14="http://schemas.microsoft.com/office/powerpoint/2010/main">
    <mc:Choice Requires="p14">
      <p:transition spd="slow" p14:dur="2000" advTm="53537"/>
    </mc:Choice>
    <mc:Fallback xmlns="">
      <p:transition spd="slow" advTm="53537"/>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03C39-38E5-6F42-90AB-0882A179126C}"/>
              </a:ext>
            </a:extLst>
          </p:cNvPr>
          <p:cNvSpPr>
            <a:spLocks noGrp="1"/>
          </p:cNvSpPr>
          <p:nvPr>
            <p:ph type="title"/>
          </p:nvPr>
        </p:nvSpPr>
        <p:spPr/>
        <p:txBody>
          <a:bodyPr/>
          <a:lstStyle/>
          <a:p>
            <a:r>
              <a:rPr lang="en-US" dirty="0"/>
              <a:t>Instructors Review Courses</a:t>
            </a:r>
          </a:p>
        </p:txBody>
      </p:sp>
      <p:sp>
        <p:nvSpPr>
          <p:cNvPr id="3" name="Content Placeholder 2">
            <a:extLst>
              <a:ext uri="{FF2B5EF4-FFF2-40B4-BE49-F238E27FC236}">
                <a16:creationId xmlns:a16="http://schemas.microsoft.com/office/drawing/2014/main" id="{A3B8A816-7BD5-D649-B8AB-6BBEBA69182A}"/>
              </a:ext>
            </a:extLst>
          </p:cNvPr>
          <p:cNvSpPr>
            <a:spLocks noGrp="1"/>
          </p:cNvSpPr>
          <p:nvPr>
            <p:ph idx="1"/>
          </p:nvPr>
        </p:nvSpPr>
        <p:spPr/>
        <p:txBody>
          <a:bodyPr>
            <a:normAutofit/>
          </a:bodyPr>
          <a:lstStyle/>
          <a:p>
            <a:r>
              <a:rPr lang="en-US" dirty="0"/>
              <a:t>Self-Review of course</a:t>
            </a:r>
          </a:p>
          <a:p>
            <a:pPr lvl="1"/>
            <a:r>
              <a:rPr lang="en-US" dirty="0"/>
              <a:t>Get started: </a:t>
            </a:r>
            <a:r>
              <a:rPr lang="en-US" dirty="0">
                <a:hlinkClick r:id="rId3"/>
              </a:rPr>
              <a:t>wichita.edu/isthisaccessible</a:t>
            </a:r>
            <a:endParaRPr lang="en-US" dirty="0"/>
          </a:p>
          <a:p>
            <a:pPr lvl="1"/>
            <a:r>
              <a:rPr lang="en-US" dirty="0"/>
              <a:t>Key Areas of focus:</a:t>
            </a:r>
          </a:p>
          <a:p>
            <a:pPr lvl="2"/>
            <a:r>
              <a:rPr lang="en-US" dirty="0"/>
              <a:t>Textbooks and textbook-related resources</a:t>
            </a:r>
          </a:p>
          <a:p>
            <a:pPr lvl="2"/>
            <a:r>
              <a:rPr lang="en-US" dirty="0"/>
              <a:t>Instructor-generated resources</a:t>
            </a:r>
          </a:p>
          <a:p>
            <a:pPr lvl="2"/>
            <a:r>
              <a:rPr lang="en-US" dirty="0"/>
              <a:t>Online components</a:t>
            </a:r>
          </a:p>
          <a:p>
            <a:pPr lvl="2"/>
            <a:r>
              <a:rPr lang="en-US" dirty="0"/>
              <a:t>Labs and learning </a:t>
            </a:r>
            <a:r>
              <a:rPr lang="en-US" dirty="0" smtClean="0"/>
              <a:t>activities</a:t>
            </a:r>
          </a:p>
          <a:p>
            <a:r>
              <a:rPr lang="en-US" dirty="0" smtClean="0"/>
              <a:t>Visit the Labs (Blackboard and Accessibility Labs) to get help</a:t>
            </a:r>
            <a:endParaRPr lang="en-US" dirty="0"/>
          </a:p>
          <a:p>
            <a:endParaRPr lang="en-US" dirty="0"/>
          </a:p>
        </p:txBody>
      </p:sp>
    </p:spTree>
    <p:extLst>
      <p:ext uri="{BB962C8B-B14F-4D97-AF65-F5344CB8AC3E}">
        <p14:creationId xmlns:p14="http://schemas.microsoft.com/office/powerpoint/2010/main" val="1165644787"/>
      </p:ext>
    </p:extLst>
  </p:cSld>
  <p:clrMapOvr>
    <a:masterClrMapping/>
  </p:clrMapOvr>
  <mc:AlternateContent xmlns:mc="http://schemas.openxmlformats.org/markup-compatibility/2006" xmlns:p14="http://schemas.microsoft.com/office/powerpoint/2010/main">
    <mc:Choice Requires="p14">
      <p:transition spd="slow" p14:dur="2000" advTm="40758"/>
    </mc:Choice>
    <mc:Fallback xmlns="">
      <p:transition spd="slow" advTm="40758"/>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3DA6D-CBCC-894E-A5FF-3728F1EFCC1F}"/>
              </a:ext>
            </a:extLst>
          </p:cNvPr>
          <p:cNvSpPr>
            <a:spLocks noGrp="1"/>
          </p:cNvSpPr>
          <p:nvPr>
            <p:ph type="title"/>
          </p:nvPr>
        </p:nvSpPr>
        <p:spPr/>
        <p:txBody>
          <a:bodyPr/>
          <a:lstStyle/>
          <a:p>
            <a:r>
              <a:rPr lang="en-US" dirty="0"/>
              <a:t>The Instructor Identifies a problem</a:t>
            </a:r>
          </a:p>
        </p:txBody>
      </p:sp>
      <p:sp>
        <p:nvSpPr>
          <p:cNvPr id="3" name="Content Placeholder 2">
            <a:extLst>
              <a:ext uri="{FF2B5EF4-FFF2-40B4-BE49-F238E27FC236}">
                <a16:creationId xmlns:a16="http://schemas.microsoft.com/office/drawing/2014/main" id="{732A0925-2AEF-D241-A109-85D5BA98A795}"/>
              </a:ext>
            </a:extLst>
          </p:cNvPr>
          <p:cNvSpPr>
            <a:spLocks noGrp="1"/>
          </p:cNvSpPr>
          <p:nvPr>
            <p:ph idx="1"/>
          </p:nvPr>
        </p:nvSpPr>
        <p:spPr/>
        <p:txBody>
          <a:bodyPr/>
          <a:lstStyle/>
          <a:p>
            <a:r>
              <a:rPr lang="en-US" dirty="0"/>
              <a:t>Is there a way to resolve the accessibility problem? </a:t>
            </a:r>
          </a:p>
          <a:p>
            <a:pPr lvl="1"/>
            <a:r>
              <a:rPr lang="en-US" dirty="0"/>
              <a:t>If yes, pursue that instead of the exception</a:t>
            </a:r>
          </a:p>
          <a:p>
            <a:pPr lvl="1"/>
            <a:r>
              <a:rPr lang="en-US" dirty="0"/>
              <a:t>If no, continue to request the exception by describing:</a:t>
            </a:r>
          </a:p>
          <a:p>
            <a:pPr lvl="2"/>
            <a:r>
              <a:rPr lang="en-US" dirty="0"/>
              <a:t>the way in which the resource or activity is not accessible</a:t>
            </a:r>
          </a:p>
          <a:p>
            <a:pPr lvl="2"/>
            <a:r>
              <a:rPr lang="en-US" dirty="0"/>
              <a:t>the rationale for requesting the exception</a:t>
            </a:r>
          </a:p>
          <a:p>
            <a:endParaRPr lang="en-US" dirty="0"/>
          </a:p>
          <a:p>
            <a:pPr marL="0" indent="0">
              <a:buNone/>
            </a:pPr>
            <a:endParaRPr lang="en-US" dirty="0"/>
          </a:p>
        </p:txBody>
      </p:sp>
    </p:spTree>
    <p:extLst>
      <p:ext uri="{BB962C8B-B14F-4D97-AF65-F5344CB8AC3E}">
        <p14:creationId xmlns:p14="http://schemas.microsoft.com/office/powerpoint/2010/main" val="4170486110"/>
      </p:ext>
    </p:extLst>
  </p:cSld>
  <p:clrMapOvr>
    <a:masterClrMapping/>
  </p:clrMapOvr>
  <mc:AlternateContent xmlns:mc="http://schemas.openxmlformats.org/markup-compatibility/2006" xmlns:p14="http://schemas.microsoft.com/office/powerpoint/2010/main">
    <mc:Choice Requires="p14">
      <p:transition spd="slow" p14:dur="2000" advTm="27887"/>
    </mc:Choice>
    <mc:Fallback xmlns="">
      <p:transition spd="slow" advTm="27887"/>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6B3F-98B5-2F46-AF51-34ACA0A41D72}"/>
              </a:ext>
            </a:extLst>
          </p:cNvPr>
          <p:cNvSpPr>
            <a:spLocks noGrp="1"/>
          </p:cNvSpPr>
          <p:nvPr>
            <p:ph type="title"/>
          </p:nvPr>
        </p:nvSpPr>
        <p:spPr/>
        <p:txBody>
          <a:bodyPr>
            <a:normAutofit fontScale="90000"/>
          </a:bodyPr>
          <a:lstStyle/>
          <a:p>
            <a:r>
              <a:rPr lang="en-US" dirty="0"/>
              <a:t>Exception Approvals: Department Level</a:t>
            </a:r>
          </a:p>
        </p:txBody>
      </p:sp>
      <p:sp>
        <p:nvSpPr>
          <p:cNvPr id="3" name="Content Placeholder 2">
            <a:extLst>
              <a:ext uri="{FF2B5EF4-FFF2-40B4-BE49-F238E27FC236}">
                <a16:creationId xmlns:a16="http://schemas.microsoft.com/office/drawing/2014/main" id="{985ABB23-5C0E-714D-A390-C2686512085C}"/>
              </a:ext>
            </a:extLst>
          </p:cNvPr>
          <p:cNvSpPr>
            <a:spLocks noGrp="1"/>
          </p:cNvSpPr>
          <p:nvPr>
            <p:ph idx="1"/>
          </p:nvPr>
        </p:nvSpPr>
        <p:spPr/>
        <p:txBody>
          <a:bodyPr/>
          <a:lstStyle/>
          <a:p>
            <a:r>
              <a:rPr lang="en-US" dirty="0"/>
              <a:t>First Step: Department Chair (or designee)</a:t>
            </a:r>
          </a:p>
          <a:p>
            <a:pPr lvl="1"/>
            <a:r>
              <a:rPr lang="en-US" dirty="0"/>
              <a:t>Ensure that the documentation is complete</a:t>
            </a:r>
          </a:p>
          <a:p>
            <a:pPr lvl="1"/>
            <a:r>
              <a:rPr lang="en-US" dirty="0"/>
              <a:t>Content or subject-matter-based evaluation of request is reviewed</a:t>
            </a:r>
          </a:p>
          <a:p>
            <a:pPr lvl="2"/>
            <a:r>
              <a:rPr lang="en-US" dirty="0"/>
              <a:t>If there are alternative textbooks that are accessible but in other ways inferior to the one being used, that evaluation needs to be vetted by the department</a:t>
            </a:r>
          </a:p>
          <a:p>
            <a:pPr lvl="1"/>
            <a:r>
              <a:rPr lang="en-US" dirty="0"/>
              <a:t>Review and evaluate that appropriate efforts are being made</a:t>
            </a:r>
          </a:p>
          <a:p>
            <a:pPr lvl="1"/>
            <a:endParaRPr lang="en-US" dirty="0"/>
          </a:p>
        </p:txBody>
      </p:sp>
    </p:spTree>
    <p:extLst>
      <p:ext uri="{BB962C8B-B14F-4D97-AF65-F5344CB8AC3E}">
        <p14:creationId xmlns:p14="http://schemas.microsoft.com/office/powerpoint/2010/main" val="1948395775"/>
      </p:ext>
    </p:extLst>
  </p:cSld>
  <p:clrMapOvr>
    <a:masterClrMapping/>
  </p:clrMapOvr>
  <mc:AlternateContent xmlns:mc="http://schemas.openxmlformats.org/markup-compatibility/2006" xmlns:p14="http://schemas.microsoft.com/office/powerpoint/2010/main">
    <mc:Choice Requires="p14">
      <p:transition spd="slow" p14:dur="2000" advTm="27879"/>
    </mc:Choice>
    <mc:Fallback xmlns="">
      <p:transition spd="slow" advTm="27879"/>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8ACA3-8E1E-9842-BC17-2477280F1433}"/>
              </a:ext>
            </a:extLst>
          </p:cNvPr>
          <p:cNvSpPr>
            <a:spLocks noGrp="1"/>
          </p:cNvSpPr>
          <p:nvPr>
            <p:ph type="title"/>
          </p:nvPr>
        </p:nvSpPr>
        <p:spPr/>
        <p:txBody>
          <a:bodyPr/>
          <a:lstStyle/>
          <a:p>
            <a:r>
              <a:rPr lang="en-US" dirty="0"/>
              <a:t>Exceptions Approval: College Level</a:t>
            </a:r>
          </a:p>
        </p:txBody>
      </p:sp>
      <p:sp>
        <p:nvSpPr>
          <p:cNvPr id="3" name="Content Placeholder 2">
            <a:extLst>
              <a:ext uri="{FF2B5EF4-FFF2-40B4-BE49-F238E27FC236}">
                <a16:creationId xmlns:a16="http://schemas.microsoft.com/office/drawing/2014/main" id="{91A8D4FE-D3DE-7740-9AC1-1E7347F1E576}"/>
              </a:ext>
            </a:extLst>
          </p:cNvPr>
          <p:cNvSpPr>
            <a:spLocks noGrp="1"/>
          </p:cNvSpPr>
          <p:nvPr>
            <p:ph idx="1"/>
          </p:nvPr>
        </p:nvSpPr>
        <p:spPr/>
        <p:txBody>
          <a:bodyPr/>
          <a:lstStyle/>
          <a:p>
            <a:r>
              <a:rPr lang="en-US" dirty="0"/>
              <a:t>Dean’s office in each college collects the exceptions</a:t>
            </a:r>
          </a:p>
          <a:p>
            <a:pPr lvl="1"/>
            <a:r>
              <a:rPr lang="en-US" dirty="0"/>
              <a:t>Reviews exceptions </a:t>
            </a:r>
          </a:p>
          <a:p>
            <a:r>
              <a:rPr lang="en-US" dirty="0"/>
              <a:t>This step provides the Deans with the opportunity to take additional action as they see fit</a:t>
            </a:r>
          </a:p>
        </p:txBody>
      </p:sp>
    </p:spTree>
    <p:extLst>
      <p:ext uri="{BB962C8B-B14F-4D97-AF65-F5344CB8AC3E}">
        <p14:creationId xmlns:p14="http://schemas.microsoft.com/office/powerpoint/2010/main" val="105456377"/>
      </p:ext>
    </p:extLst>
  </p:cSld>
  <p:clrMapOvr>
    <a:masterClrMapping/>
  </p:clrMapOvr>
  <mc:AlternateContent xmlns:mc="http://schemas.openxmlformats.org/markup-compatibility/2006" xmlns:p14="http://schemas.microsoft.com/office/powerpoint/2010/main">
    <mc:Choice Requires="p14">
      <p:transition spd="slow" p14:dur="2000" advTm="12347"/>
    </mc:Choice>
    <mc:Fallback xmlns="">
      <p:transition spd="slow" advTm="12347"/>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D821B-1F15-274D-BE43-E6CAF391B531}"/>
              </a:ext>
            </a:extLst>
          </p:cNvPr>
          <p:cNvSpPr>
            <a:spLocks noGrp="1"/>
          </p:cNvSpPr>
          <p:nvPr>
            <p:ph type="title"/>
          </p:nvPr>
        </p:nvSpPr>
        <p:spPr/>
        <p:txBody>
          <a:bodyPr>
            <a:normAutofit fontScale="90000"/>
          </a:bodyPr>
          <a:lstStyle/>
          <a:p>
            <a:r>
              <a:rPr lang="en-US" dirty="0"/>
              <a:t>Exceptions Approvals: Review Committee</a:t>
            </a:r>
          </a:p>
        </p:txBody>
      </p:sp>
      <p:sp>
        <p:nvSpPr>
          <p:cNvPr id="3" name="Content Placeholder 2">
            <a:extLst>
              <a:ext uri="{FF2B5EF4-FFF2-40B4-BE49-F238E27FC236}">
                <a16:creationId xmlns:a16="http://schemas.microsoft.com/office/drawing/2014/main" id="{773CA425-7592-BB46-8A05-4E6F4003A870}"/>
              </a:ext>
            </a:extLst>
          </p:cNvPr>
          <p:cNvSpPr>
            <a:spLocks noGrp="1"/>
          </p:cNvSpPr>
          <p:nvPr>
            <p:ph idx="1"/>
          </p:nvPr>
        </p:nvSpPr>
        <p:spPr/>
        <p:txBody>
          <a:bodyPr/>
          <a:lstStyle/>
          <a:p>
            <a:r>
              <a:rPr lang="en-US" dirty="0"/>
              <a:t>Accessibility Exceptions Review Committee reviews and evaluates exceptions</a:t>
            </a:r>
          </a:p>
          <a:p>
            <a:pPr lvl="1"/>
            <a:r>
              <a:rPr lang="en-US" dirty="0"/>
              <a:t>Develop reporting and data gathering on exceptions</a:t>
            </a:r>
          </a:p>
          <a:p>
            <a:pPr lvl="1"/>
            <a:r>
              <a:rPr lang="en-US" dirty="0"/>
              <a:t>Compile vendor and publisher data as it becomes available</a:t>
            </a:r>
          </a:p>
          <a:p>
            <a:pPr lvl="1"/>
            <a:r>
              <a:rPr lang="en-US" dirty="0"/>
              <a:t>Submit Exceptions to the Provost (or his designee) for approval</a:t>
            </a:r>
          </a:p>
          <a:p>
            <a:pPr lvl="1"/>
            <a:endParaRPr lang="en-US" dirty="0"/>
          </a:p>
          <a:p>
            <a:r>
              <a:rPr lang="en-US" dirty="0"/>
              <a:t>Provost Approves or denies exceptions; Deans, department chairs, and instructors are notified. </a:t>
            </a:r>
          </a:p>
        </p:txBody>
      </p:sp>
    </p:spTree>
    <p:extLst>
      <p:ext uri="{BB962C8B-B14F-4D97-AF65-F5344CB8AC3E}">
        <p14:creationId xmlns:p14="http://schemas.microsoft.com/office/powerpoint/2010/main" val="713609455"/>
      </p:ext>
    </p:extLst>
  </p:cSld>
  <p:clrMapOvr>
    <a:masterClrMapping/>
  </p:clrMapOvr>
  <mc:AlternateContent xmlns:mc="http://schemas.openxmlformats.org/markup-compatibility/2006" xmlns:p14="http://schemas.microsoft.com/office/powerpoint/2010/main">
    <mc:Choice Requires="p14">
      <p:transition spd="slow" p14:dur="2000" advTm="20747"/>
    </mc:Choice>
    <mc:Fallback xmlns="">
      <p:transition spd="slow" advTm="20747"/>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7C059-BA93-994E-B289-02F8C345C44E}"/>
              </a:ext>
            </a:extLst>
          </p:cNvPr>
          <p:cNvSpPr>
            <a:spLocks noGrp="1"/>
          </p:cNvSpPr>
          <p:nvPr>
            <p:ph type="title"/>
          </p:nvPr>
        </p:nvSpPr>
        <p:spPr/>
        <p:txBody>
          <a:bodyPr/>
          <a:lstStyle/>
          <a:p>
            <a:r>
              <a:rPr lang="en-US" dirty="0"/>
              <a:t>Denied Exceptions and Appeals</a:t>
            </a:r>
          </a:p>
        </p:txBody>
      </p:sp>
      <p:sp>
        <p:nvSpPr>
          <p:cNvPr id="3" name="Content Placeholder 2">
            <a:extLst>
              <a:ext uri="{FF2B5EF4-FFF2-40B4-BE49-F238E27FC236}">
                <a16:creationId xmlns:a16="http://schemas.microsoft.com/office/drawing/2014/main" id="{2B3AA6A4-A0B9-D64E-A4C6-D56021AE87F7}"/>
              </a:ext>
            </a:extLst>
          </p:cNvPr>
          <p:cNvSpPr>
            <a:spLocks noGrp="1"/>
          </p:cNvSpPr>
          <p:nvPr>
            <p:ph idx="1"/>
          </p:nvPr>
        </p:nvSpPr>
        <p:spPr/>
        <p:txBody>
          <a:bodyPr/>
          <a:lstStyle/>
          <a:p>
            <a:r>
              <a:rPr lang="en-US" dirty="0"/>
              <a:t>An exception might be denied if:</a:t>
            </a:r>
          </a:p>
          <a:p>
            <a:pPr lvl="1"/>
            <a:r>
              <a:rPr lang="en-US" dirty="0"/>
              <a:t>The rationale (or other critical parts of the exception request) is not adequate</a:t>
            </a:r>
          </a:p>
          <a:p>
            <a:pPr lvl="1"/>
            <a:r>
              <a:rPr lang="en-US" dirty="0"/>
              <a:t>There are accessible alternatives that are not clearly established as inferior to the inaccessible option</a:t>
            </a:r>
          </a:p>
          <a:p>
            <a:r>
              <a:rPr lang="en-US" dirty="0"/>
              <a:t>If </a:t>
            </a:r>
            <a:r>
              <a:rPr lang="en-US" dirty="0" smtClean="0"/>
              <a:t>an exception </a:t>
            </a:r>
            <a:r>
              <a:rPr lang="en-US" dirty="0"/>
              <a:t>is denied</a:t>
            </a:r>
          </a:p>
          <a:p>
            <a:pPr lvl="1"/>
            <a:r>
              <a:rPr lang="en-US" dirty="0"/>
              <a:t>Rewrite the exception (with help from IDA/the MRC)</a:t>
            </a:r>
          </a:p>
          <a:p>
            <a:pPr lvl="1"/>
            <a:r>
              <a:rPr lang="en-US" dirty="0"/>
              <a:t>Remove the inaccessible resource from the class</a:t>
            </a:r>
          </a:p>
          <a:p>
            <a:endParaRPr lang="en-US" dirty="0"/>
          </a:p>
        </p:txBody>
      </p:sp>
    </p:spTree>
    <p:extLst>
      <p:ext uri="{BB962C8B-B14F-4D97-AF65-F5344CB8AC3E}">
        <p14:creationId xmlns:p14="http://schemas.microsoft.com/office/powerpoint/2010/main" val="4049820265"/>
      </p:ext>
    </p:extLst>
  </p:cSld>
  <p:clrMapOvr>
    <a:masterClrMapping/>
  </p:clrMapOvr>
  <mc:AlternateContent xmlns:mc="http://schemas.openxmlformats.org/markup-compatibility/2006" xmlns:p14="http://schemas.microsoft.com/office/powerpoint/2010/main">
    <mc:Choice Requires="p14">
      <p:transition spd="slow" p14:dur="2000" advTm="37394"/>
    </mc:Choice>
    <mc:Fallback xmlns="">
      <p:transition spd="slow" advTm="37394"/>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This Helps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008924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76329-ACB1-0447-BC20-8FDEE9570266}"/>
              </a:ext>
            </a:extLst>
          </p:cNvPr>
          <p:cNvSpPr>
            <a:spLocks noGrp="1"/>
          </p:cNvSpPr>
          <p:nvPr>
            <p:ph type="title"/>
          </p:nvPr>
        </p:nvSpPr>
        <p:spPr/>
        <p:txBody>
          <a:bodyPr/>
          <a:lstStyle/>
          <a:p>
            <a:r>
              <a:rPr lang="en-US" dirty="0" smtClean="0"/>
              <a:t>Peter Drucker</a:t>
            </a:r>
            <a:endParaRPr lang="en-US" dirty="0"/>
          </a:p>
        </p:txBody>
      </p:sp>
      <p:sp>
        <p:nvSpPr>
          <p:cNvPr id="3" name="Content Placeholder 2">
            <a:extLst>
              <a:ext uri="{FF2B5EF4-FFF2-40B4-BE49-F238E27FC236}">
                <a16:creationId xmlns:a16="http://schemas.microsoft.com/office/drawing/2014/main" id="{5AB5A5D2-E214-B349-A49F-3861D1A32C11}"/>
              </a:ext>
            </a:extLst>
          </p:cNvPr>
          <p:cNvSpPr>
            <a:spLocks noGrp="1"/>
          </p:cNvSpPr>
          <p:nvPr>
            <p:ph idx="1"/>
          </p:nvPr>
        </p:nvSpPr>
        <p:spPr/>
        <p:txBody>
          <a:bodyPr/>
          <a:lstStyle/>
          <a:p>
            <a:pPr marL="0" indent="0">
              <a:buNone/>
            </a:pPr>
            <a:r>
              <a:rPr lang="en-US" dirty="0" smtClean="0"/>
              <a:t>“If you can’t measure it, you can’t improve it”</a:t>
            </a:r>
          </a:p>
          <a:p>
            <a:pPr marL="0" indent="0">
              <a:buNone/>
            </a:pPr>
            <a:r>
              <a:rPr lang="en-US" dirty="0" smtClean="0"/>
              <a:t>- Peter Drucker</a:t>
            </a:r>
            <a:endParaRPr lang="en-US" dirty="0"/>
          </a:p>
        </p:txBody>
      </p:sp>
    </p:spTree>
    <p:extLst>
      <p:ext uri="{BB962C8B-B14F-4D97-AF65-F5344CB8AC3E}">
        <p14:creationId xmlns:p14="http://schemas.microsoft.com/office/powerpoint/2010/main" val="1678180327"/>
      </p:ext>
    </p:extLst>
  </p:cSld>
  <p:clrMapOvr>
    <a:masterClrMapping/>
  </p:clrMapOvr>
  <mc:AlternateContent xmlns:mc="http://schemas.openxmlformats.org/markup-compatibility/2006" xmlns:p14="http://schemas.microsoft.com/office/powerpoint/2010/main">
    <mc:Choice Requires="p14">
      <p:transition spd="slow" p14:dur="2000" advTm="63259"/>
    </mc:Choice>
    <mc:Fallback xmlns="">
      <p:transition spd="slow" advTm="63259"/>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Hawthorne Effect</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a:t>The </a:t>
            </a:r>
            <a:r>
              <a:rPr lang="en-US" b="1" dirty="0"/>
              <a:t>Hawthorne effect</a:t>
            </a:r>
            <a:r>
              <a:rPr lang="en-US" dirty="0"/>
              <a:t> is a form of reactivity. When the group which is under study knows about the study and their behavior changes after knowing that they are being studied, this change of behavior is the Hawthorne effect. For example: a group of 10 people are being studied for their health after exercising. Without knowing that they are being studied, they do or not do exercise, but after knowing that they are being studied they regularly do exercise</a:t>
            </a:r>
            <a:r>
              <a:rPr lang="en-US" dirty="0" smtClean="0"/>
              <a:t>.” </a:t>
            </a:r>
          </a:p>
          <a:p>
            <a:pPr marL="0" indent="0">
              <a:buNone/>
            </a:pPr>
            <a:r>
              <a:rPr lang="en-US" dirty="0" smtClean="0"/>
              <a:t>(Wikipedia Page on Hawthorne Effect)</a:t>
            </a:r>
            <a:endParaRPr lang="en-US" dirty="0"/>
          </a:p>
        </p:txBody>
      </p:sp>
    </p:spTree>
    <p:extLst>
      <p:ext uri="{BB962C8B-B14F-4D97-AF65-F5344CB8AC3E}">
        <p14:creationId xmlns:p14="http://schemas.microsoft.com/office/powerpoint/2010/main" val="16629885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the process motivates change</a:t>
            </a:r>
            <a:endParaRPr lang="en-US" dirty="0"/>
          </a:p>
        </p:txBody>
      </p:sp>
      <p:sp>
        <p:nvSpPr>
          <p:cNvPr id="3" name="Content Placeholder 2"/>
          <p:cNvSpPr>
            <a:spLocks noGrp="1"/>
          </p:cNvSpPr>
          <p:nvPr>
            <p:ph idx="1"/>
          </p:nvPr>
        </p:nvSpPr>
        <p:spPr/>
        <p:txBody>
          <a:bodyPr/>
          <a:lstStyle/>
          <a:p>
            <a:r>
              <a:rPr lang="en-US" dirty="0" smtClean="0"/>
              <a:t>Requesting an exception is preferable to resisting (high risk for violating university policy)</a:t>
            </a:r>
          </a:p>
          <a:p>
            <a:r>
              <a:rPr lang="en-US" dirty="0" smtClean="0"/>
              <a:t>Requesting an exception requires effort </a:t>
            </a:r>
          </a:p>
          <a:p>
            <a:r>
              <a:rPr lang="en-US" dirty="0" smtClean="0"/>
              <a:t>Requesting an exception may commit the instruction to additional work (moderate risk of having to provide accommodations)</a:t>
            </a:r>
          </a:p>
          <a:p>
            <a:r>
              <a:rPr lang="en-US" dirty="0" smtClean="0"/>
              <a:t>Eliminating the need for the exception eliminates all effort and risk</a:t>
            </a:r>
            <a:endParaRPr lang="en-US" dirty="0"/>
          </a:p>
        </p:txBody>
      </p:sp>
    </p:spTree>
    <p:extLst>
      <p:ext uri="{BB962C8B-B14F-4D97-AF65-F5344CB8AC3E}">
        <p14:creationId xmlns:p14="http://schemas.microsoft.com/office/powerpoint/2010/main" val="1539835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14CFA-F98D-C044-A378-B97BC9E0CF7F}"/>
              </a:ext>
            </a:extLst>
          </p:cNvPr>
          <p:cNvSpPr>
            <a:spLocks noGrp="1"/>
          </p:cNvSpPr>
          <p:nvPr>
            <p:ph type="title"/>
          </p:nvPr>
        </p:nvSpPr>
        <p:spPr/>
        <p:txBody>
          <a:bodyPr/>
          <a:lstStyle/>
          <a:p>
            <a:r>
              <a:rPr lang="en-US" dirty="0"/>
              <a:t>And so Accommodations are</a:t>
            </a:r>
          </a:p>
        </p:txBody>
      </p:sp>
      <p:sp>
        <p:nvSpPr>
          <p:cNvPr id="3" name="Content Placeholder 2">
            <a:extLst>
              <a:ext uri="{FF2B5EF4-FFF2-40B4-BE49-F238E27FC236}">
                <a16:creationId xmlns:a16="http://schemas.microsoft.com/office/drawing/2014/main" id="{05730690-BE3C-B144-9B89-BF0296EE157E}"/>
              </a:ext>
            </a:extLst>
          </p:cNvPr>
          <p:cNvSpPr>
            <a:spLocks noGrp="1"/>
          </p:cNvSpPr>
          <p:nvPr>
            <p:ph idx="1"/>
          </p:nvPr>
        </p:nvSpPr>
        <p:spPr/>
        <p:txBody>
          <a:bodyPr>
            <a:normAutofit/>
          </a:bodyPr>
          <a:lstStyle/>
          <a:p>
            <a:r>
              <a:rPr lang="en-US" dirty="0"/>
              <a:t>Accommodations are reactive</a:t>
            </a:r>
          </a:p>
          <a:p>
            <a:r>
              <a:rPr lang="en-US" dirty="0"/>
              <a:t>Accommodations make content available to one specific person</a:t>
            </a:r>
          </a:p>
          <a:p>
            <a:r>
              <a:rPr lang="en-US" dirty="0"/>
              <a:t>Accommodations target individuals</a:t>
            </a:r>
          </a:p>
          <a:p>
            <a:r>
              <a:rPr lang="en-US" dirty="0"/>
              <a:t>Accommodations are often more challenging, but are supported or provided by the Office of Disability Services</a:t>
            </a:r>
          </a:p>
          <a:p>
            <a:endParaRPr lang="en-US" dirty="0"/>
          </a:p>
          <a:p>
            <a:pPr marL="0" indent="0">
              <a:buNone/>
            </a:pPr>
            <a:r>
              <a:rPr lang="en-US" dirty="0"/>
              <a:t>For example: </a:t>
            </a:r>
            <a:r>
              <a:rPr lang="en-US" i="1" dirty="0"/>
              <a:t>providing a sign language interpreter for a student with a hearing disability is an accommodation for that one student. </a:t>
            </a:r>
            <a:r>
              <a:rPr lang="en-US" dirty="0"/>
              <a:t> </a:t>
            </a:r>
          </a:p>
        </p:txBody>
      </p:sp>
    </p:spTree>
    <p:extLst>
      <p:ext uri="{BB962C8B-B14F-4D97-AF65-F5344CB8AC3E}">
        <p14:creationId xmlns:p14="http://schemas.microsoft.com/office/powerpoint/2010/main" val="2276494248"/>
      </p:ext>
    </p:extLst>
  </p:cSld>
  <p:clrMapOvr>
    <a:masterClrMapping/>
  </p:clrMapOvr>
  <mc:AlternateContent xmlns:mc="http://schemas.openxmlformats.org/markup-compatibility/2006" xmlns:p14="http://schemas.microsoft.com/office/powerpoint/2010/main">
    <mc:Choice Requires="p14">
      <p:transition spd="slow" p14:dur="2000" advTm="37198"/>
    </mc:Choice>
    <mc:Fallback xmlns="">
      <p:transition spd="slow" advTm="37198"/>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53E9E-78D6-8945-A774-0B7824324B03}"/>
              </a:ext>
            </a:extLst>
          </p:cNvPr>
          <p:cNvSpPr>
            <a:spLocks noGrp="1"/>
          </p:cNvSpPr>
          <p:nvPr>
            <p:ph type="title"/>
          </p:nvPr>
        </p:nvSpPr>
        <p:spPr/>
        <p:txBody>
          <a:bodyPr>
            <a:normAutofit/>
          </a:bodyPr>
          <a:lstStyle/>
          <a:p>
            <a:pPr algn="ctr"/>
            <a:r>
              <a:rPr lang="en-US" sz="6000" dirty="0"/>
              <a:t>Thank You, Questions?</a:t>
            </a:r>
          </a:p>
        </p:txBody>
      </p:sp>
      <p:sp>
        <p:nvSpPr>
          <p:cNvPr id="3" name="Text Placeholder 2">
            <a:extLst>
              <a:ext uri="{FF2B5EF4-FFF2-40B4-BE49-F238E27FC236}">
                <a16:creationId xmlns:a16="http://schemas.microsoft.com/office/drawing/2014/main" id="{9B681B14-008C-BE44-84F2-02FA8F5F11CC}"/>
              </a:ext>
            </a:extLst>
          </p:cNvPr>
          <p:cNvSpPr>
            <a:spLocks noGrp="1"/>
          </p:cNvSpPr>
          <p:nvPr>
            <p:ph type="body" idx="1"/>
          </p:nvPr>
        </p:nvSpPr>
        <p:spPr/>
        <p:txBody>
          <a:bodyPr/>
          <a:lstStyle/>
          <a:p>
            <a:pPr algn="ctr"/>
            <a:r>
              <a:rPr lang="en-US" dirty="0"/>
              <a:t>Email questions to: </a:t>
            </a:r>
            <a:r>
              <a:rPr lang="en-US" dirty="0" err="1"/>
              <a:t>ida@wichita.edu</a:t>
            </a:r>
            <a:endParaRPr lang="en-US" dirty="0"/>
          </a:p>
        </p:txBody>
      </p:sp>
    </p:spTree>
    <p:extLst>
      <p:ext uri="{BB962C8B-B14F-4D97-AF65-F5344CB8AC3E}">
        <p14:creationId xmlns:p14="http://schemas.microsoft.com/office/powerpoint/2010/main" val="1139174796"/>
      </p:ext>
    </p:extLst>
  </p:cSld>
  <p:clrMapOvr>
    <a:masterClrMapping/>
  </p:clrMapOvr>
  <mc:AlternateContent xmlns:mc="http://schemas.openxmlformats.org/markup-compatibility/2006" xmlns:p14="http://schemas.microsoft.com/office/powerpoint/2010/main">
    <mc:Choice Requires="p14">
      <p:transition spd="slow" p14:dur="2000" advTm="9426"/>
    </mc:Choice>
    <mc:Fallback xmlns="">
      <p:transition spd="slow" advTm="9426"/>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BCB5F-6A3C-FE47-9B2A-DAC2B684116D}"/>
              </a:ext>
            </a:extLst>
          </p:cNvPr>
          <p:cNvSpPr>
            <a:spLocks noGrp="1"/>
          </p:cNvSpPr>
          <p:nvPr>
            <p:ph type="title"/>
          </p:nvPr>
        </p:nvSpPr>
        <p:spPr/>
        <p:txBody>
          <a:bodyPr/>
          <a:lstStyle/>
          <a:p>
            <a:r>
              <a:rPr lang="en-US" dirty="0"/>
              <a:t>Why Exceptions?</a:t>
            </a:r>
          </a:p>
        </p:txBody>
      </p:sp>
      <p:sp>
        <p:nvSpPr>
          <p:cNvPr id="3" name="Content Placeholder 2">
            <a:extLst>
              <a:ext uri="{FF2B5EF4-FFF2-40B4-BE49-F238E27FC236}">
                <a16:creationId xmlns:a16="http://schemas.microsoft.com/office/drawing/2014/main" id="{29E898B7-B0D3-494C-973E-7E4504DC97D0}"/>
              </a:ext>
            </a:extLst>
          </p:cNvPr>
          <p:cNvSpPr>
            <a:spLocks noGrp="1"/>
          </p:cNvSpPr>
          <p:nvPr>
            <p:ph idx="1"/>
          </p:nvPr>
        </p:nvSpPr>
        <p:spPr/>
        <p:txBody>
          <a:bodyPr/>
          <a:lstStyle/>
          <a:p>
            <a:r>
              <a:rPr lang="en-US" dirty="0"/>
              <a:t>Need to continue to provide instruction while we work on solutions for complex accessibility problems. </a:t>
            </a:r>
          </a:p>
          <a:p>
            <a:r>
              <a:rPr lang="en-US" dirty="0"/>
              <a:t>Document efforts to improve </a:t>
            </a:r>
          </a:p>
          <a:p>
            <a:r>
              <a:rPr lang="en-US" dirty="0"/>
              <a:t>Document areas where accessibility is not possible</a:t>
            </a:r>
          </a:p>
        </p:txBody>
      </p:sp>
    </p:spTree>
    <p:extLst>
      <p:ext uri="{BB962C8B-B14F-4D97-AF65-F5344CB8AC3E}">
        <p14:creationId xmlns:p14="http://schemas.microsoft.com/office/powerpoint/2010/main" val="82621852"/>
      </p:ext>
    </p:extLst>
  </p:cSld>
  <p:clrMapOvr>
    <a:masterClrMapping/>
  </p:clrMapOvr>
  <mc:AlternateContent xmlns:mc="http://schemas.openxmlformats.org/markup-compatibility/2006" xmlns:p14="http://schemas.microsoft.com/office/powerpoint/2010/main">
    <mc:Choice Requires="p14">
      <p:transition spd="slow" p14:dur="2000" advTm="24427"/>
    </mc:Choice>
    <mc:Fallback xmlns="">
      <p:transition spd="slow" advTm="24427"/>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BB2DB-1872-1145-B7B2-F8C5AC590C4E}"/>
              </a:ext>
            </a:extLst>
          </p:cNvPr>
          <p:cNvSpPr>
            <a:spLocks noGrp="1"/>
          </p:cNvSpPr>
          <p:nvPr>
            <p:ph type="title"/>
          </p:nvPr>
        </p:nvSpPr>
        <p:spPr/>
        <p:txBody>
          <a:bodyPr/>
          <a:lstStyle/>
          <a:p>
            <a:r>
              <a:rPr lang="en-US" dirty="0"/>
              <a:t>Who is helped by the exception?</a:t>
            </a:r>
          </a:p>
        </p:txBody>
      </p:sp>
      <p:sp>
        <p:nvSpPr>
          <p:cNvPr id="3" name="Content Placeholder 2">
            <a:extLst>
              <a:ext uri="{FF2B5EF4-FFF2-40B4-BE49-F238E27FC236}">
                <a16:creationId xmlns:a16="http://schemas.microsoft.com/office/drawing/2014/main" id="{9543183B-771F-BE46-BA1A-ED33A25FF66D}"/>
              </a:ext>
            </a:extLst>
          </p:cNvPr>
          <p:cNvSpPr>
            <a:spLocks noGrp="1"/>
          </p:cNvSpPr>
          <p:nvPr>
            <p:ph idx="1"/>
          </p:nvPr>
        </p:nvSpPr>
        <p:spPr/>
        <p:txBody>
          <a:bodyPr/>
          <a:lstStyle/>
          <a:p>
            <a:r>
              <a:rPr lang="en-US" dirty="0"/>
              <a:t>The instructor or service provider </a:t>
            </a:r>
          </a:p>
          <a:p>
            <a:pPr lvl="1"/>
            <a:r>
              <a:rPr lang="en-US" dirty="0"/>
              <a:t>With the exception they are now compliant with university policy</a:t>
            </a:r>
          </a:p>
          <a:p>
            <a:r>
              <a:rPr lang="en-US" dirty="0"/>
              <a:t>Office of Disability Services</a:t>
            </a:r>
          </a:p>
          <a:p>
            <a:pPr lvl="1"/>
            <a:r>
              <a:rPr lang="en-US" dirty="0"/>
              <a:t>The Exceptions DB will provide a head start on identifying and accommodating problems for students with disabilities</a:t>
            </a:r>
          </a:p>
          <a:p>
            <a:r>
              <a:rPr lang="en-US" dirty="0"/>
              <a:t>The University</a:t>
            </a:r>
          </a:p>
          <a:p>
            <a:pPr lvl="1"/>
            <a:r>
              <a:rPr lang="en-US" dirty="0"/>
              <a:t>Concrete data to demonstrate our efforts to improve accessibility</a:t>
            </a:r>
          </a:p>
          <a:p>
            <a:r>
              <a:rPr lang="en-US" dirty="0"/>
              <a:t>The Students </a:t>
            </a:r>
          </a:p>
          <a:p>
            <a:pPr lvl="1"/>
            <a:r>
              <a:rPr lang="en-US" dirty="0"/>
              <a:t>Get accommodations faster and easier</a:t>
            </a:r>
          </a:p>
        </p:txBody>
      </p:sp>
    </p:spTree>
    <p:extLst>
      <p:ext uri="{BB962C8B-B14F-4D97-AF65-F5344CB8AC3E}">
        <p14:creationId xmlns:p14="http://schemas.microsoft.com/office/powerpoint/2010/main" val="4271616857"/>
      </p:ext>
    </p:extLst>
  </p:cSld>
  <p:clrMapOvr>
    <a:masterClrMapping/>
  </p:clrMapOvr>
  <mc:AlternateContent xmlns:mc="http://schemas.openxmlformats.org/markup-compatibility/2006" xmlns:p14="http://schemas.microsoft.com/office/powerpoint/2010/main">
    <mc:Choice Requires="p14">
      <p:transition spd="slow" p14:dur="2000" advTm="71530"/>
    </mc:Choice>
    <mc:Fallback xmlns="">
      <p:transition spd="slow" advTm="7153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FB250-BB2F-0846-8B8A-2FBD073A2426}"/>
              </a:ext>
            </a:extLst>
          </p:cNvPr>
          <p:cNvSpPr>
            <a:spLocks noGrp="1"/>
          </p:cNvSpPr>
          <p:nvPr>
            <p:ph type="title"/>
          </p:nvPr>
        </p:nvSpPr>
        <p:spPr/>
        <p:txBody>
          <a:bodyPr/>
          <a:lstStyle/>
          <a:p>
            <a:r>
              <a:rPr lang="en-US" dirty="0"/>
              <a:t>WSU Policies </a:t>
            </a:r>
          </a:p>
        </p:txBody>
      </p:sp>
      <p:sp>
        <p:nvSpPr>
          <p:cNvPr id="3" name="Text Placeholder 2">
            <a:extLst>
              <a:ext uri="{FF2B5EF4-FFF2-40B4-BE49-F238E27FC236}">
                <a16:creationId xmlns:a16="http://schemas.microsoft.com/office/drawing/2014/main" id="{46BD6187-E663-EE4C-AFE0-62EFAA09E29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49350923"/>
      </p:ext>
    </p:extLst>
  </p:cSld>
  <p:clrMapOvr>
    <a:masterClrMapping/>
  </p:clrMapOvr>
  <mc:AlternateContent xmlns:mc="http://schemas.openxmlformats.org/markup-compatibility/2006" xmlns:p14="http://schemas.microsoft.com/office/powerpoint/2010/main">
    <mc:Choice Requires="p14">
      <p:transition spd="slow" p14:dur="2000" advTm="7142"/>
    </mc:Choice>
    <mc:Fallback xmlns="">
      <p:transition spd="slow" advTm="7142"/>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066AE-9F87-C349-8387-D11651764E60}"/>
              </a:ext>
            </a:extLst>
          </p:cNvPr>
          <p:cNvSpPr>
            <a:spLocks noGrp="1"/>
          </p:cNvSpPr>
          <p:nvPr>
            <p:ph type="title"/>
          </p:nvPr>
        </p:nvSpPr>
        <p:spPr/>
        <p:txBody>
          <a:bodyPr>
            <a:normAutofit fontScale="90000"/>
          </a:bodyPr>
          <a:lstStyle/>
          <a:p>
            <a:r>
              <a:rPr lang="en-US" dirty="0"/>
              <a:t>What Our Policy Says (Policy 8.11) (1/3)</a:t>
            </a:r>
          </a:p>
        </p:txBody>
      </p:sp>
      <p:sp>
        <p:nvSpPr>
          <p:cNvPr id="3" name="Content Placeholder 2">
            <a:extLst>
              <a:ext uri="{FF2B5EF4-FFF2-40B4-BE49-F238E27FC236}">
                <a16:creationId xmlns:a16="http://schemas.microsoft.com/office/drawing/2014/main" id="{E11EFCCF-3984-8E45-BF9A-5311B0C32515}"/>
              </a:ext>
            </a:extLst>
          </p:cNvPr>
          <p:cNvSpPr>
            <a:spLocks noGrp="1"/>
          </p:cNvSpPr>
          <p:nvPr>
            <p:ph idx="1"/>
          </p:nvPr>
        </p:nvSpPr>
        <p:spPr/>
        <p:txBody>
          <a:bodyPr>
            <a:normAutofit/>
          </a:bodyPr>
          <a:lstStyle/>
          <a:p>
            <a:pPr marL="0" indent="0">
              <a:buNone/>
            </a:pPr>
            <a:r>
              <a:rPr lang="en-US" dirty="0"/>
              <a:t>“</a:t>
            </a:r>
            <a:r>
              <a:rPr lang="en-US" sz="3600" dirty="0"/>
              <a:t>All University owned or contracted content, interfaces, and navigation elements to be used by WSU faculty, staff, students, or other WSU constituencies will be compliant with the Americans with Disabilities Act, as amended, and will be accessible to people with disabilities.”</a:t>
            </a:r>
          </a:p>
          <a:p>
            <a:pPr marL="0" indent="0">
              <a:buNone/>
            </a:pPr>
            <a:endParaRPr lang="en-US" dirty="0"/>
          </a:p>
        </p:txBody>
      </p:sp>
    </p:spTree>
    <p:extLst>
      <p:ext uri="{BB962C8B-B14F-4D97-AF65-F5344CB8AC3E}">
        <p14:creationId xmlns:p14="http://schemas.microsoft.com/office/powerpoint/2010/main" val="522371945"/>
      </p:ext>
    </p:extLst>
  </p:cSld>
  <p:clrMapOvr>
    <a:masterClrMapping/>
  </p:clrMapOvr>
  <mc:AlternateContent xmlns:mc="http://schemas.openxmlformats.org/markup-compatibility/2006" xmlns:p14="http://schemas.microsoft.com/office/powerpoint/2010/main">
    <mc:Choice Requires="p14">
      <p:transition spd="slow" p14:dur="2000" advTm="20453"/>
    </mc:Choice>
    <mc:Fallback xmlns="">
      <p:transition spd="slow" advTm="20453"/>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066AE-9F87-C349-8387-D11651764E60}"/>
              </a:ext>
            </a:extLst>
          </p:cNvPr>
          <p:cNvSpPr>
            <a:spLocks noGrp="1"/>
          </p:cNvSpPr>
          <p:nvPr>
            <p:ph type="title"/>
          </p:nvPr>
        </p:nvSpPr>
        <p:spPr/>
        <p:txBody>
          <a:bodyPr>
            <a:normAutofit fontScale="90000"/>
          </a:bodyPr>
          <a:lstStyle/>
          <a:p>
            <a:r>
              <a:rPr lang="en-US" dirty="0"/>
              <a:t>What Our Policy Says (Policy 8.11) (2/3)</a:t>
            </a:r>
          </a:p>
        </p:txBody>
      </p:sp>
      <p:sp>
        <p:nvSpPr>
          <p:cNvPr id="3" name="Content Placeholder 2">
            <a:extLst>
              <a:ext uri="{FF2B5EF4-FFF2-40B4-BE49-F238E27FC236}">
                <a16:creationId xmlns:a16="http://schemas.microsoft.com/office/drawing/2014/main" id="{E11EFCCF-3984-8E45-BF9A-5311B0C32515}"/>
              </a:ext>
            </a:extLst>
          </p:cNvPr>
          <p:cNvSpPr>
            <a:spLocks noGrp="1"/>
          </p:cNvSpPr>
          <p:nvPr>
            <p:ph idx="1"/>
          </p:nvPr>
        </p:nvSpPr>
        <p:spPr/>
        <p:txBody>
          <a:bodyPr>
            <a:normAutofit/>
          </a:bodyPr>
          <a:lstStyle/>
          <a:p>
            <a:pPr marL="0" indent="0">
              <a:buNone/>
            </a:pPr>
            <a:r>
              <a:rPr lang="en-US" sz="3600" dirty="0"/>
              <a:t>“All instructional materials, co-curricular materials, Electronic and Information Technology (EIT), LMS's, and online courses created or used by a WSU department or instructional staff with any WSU academic course offering will be accessible to students with disabilities, and at the same time as they are available to any other student enrolled in that setting, to the best of WSU's ability.”</a:t>
            </a:r>
          </a:p>
          <a:p>
            <a:pPr marL="0" indent="0">
              <a:buNone/>
            </a:pPr>
            <a:endParaRPr lang="en-US" dirty="0"/>
          </a:p>
        </p:txBody>
      </p:sp>
    </p:spTree>
    <p:extLst>
      <p:ext uri="{BB962C8B-B14F-4D97-AF65-F5344CB8AC3E}">
        <p14:creationId xmlns:p14="http://schemas.microsoft.com/office/powerpoint/2010/main" val="241251817"/>
      </p:ext>
    </p:extLst>
  </p:cSld>
  <p:clrMapOvr>
    <a:masterClrMapping/>
  </p:clrMapOvr>
  <mc:AlternateContent xmlns:mc="http://schemas.openxmlformats.org/markup-compatibility/2006" xmlns:p14="http://schemas.microsoft.com/office/powerpoint/2010/main">
    <mc:Choice Requires="p14">
      <p:transition spd="slow" p14:dur="2000" advTm="26183"/>
    </mc:Choice>
    <mc:Fallback xmlns="">
      <p:transition spd="slow" advTm="26183"/>
    </mc:Fallback>
  </mc:AlternateContent>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5" id="{3B33770A-931A-D64A-BC1B-25E5FC8298B0}" vid="{A05199D9-9047-7A48-AC5E-3EA1F0C2C41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54086</TotalTime>
  <Words>5222</Words>
  <Application>Microsoft Office PowerPoint</Application>
  <PresentationFormat>Widescreen</PresentationFormat>
  <Paragraphs>337</Paragraphs>
  <Slides>40</Slides>
  <Notes>39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Calibri Light</vt:lpstr>
      <vt:lpstr>2_Office Theme</vt:lpstr>
      <vt:lpstr>Leveraging Exceptions Processes to Drive Accessibility</vt:lpstr>
      <vt:lpstr>Accessibility at Wichita State </vt:lpstr>
      <vt:lpstr>What Is Accessibility (recap)</vt:lpstr>
      <vt:lpstr>And so Accommodations are</vt:lpstr>
      <vt:lpstr>Why Exceptions?</vt:lpstr>
      <vt:lpstr>Who is helped by the exception?</vt:lpstr>
      <vt:lpstr>WSU Policies </vt:lpstr>
      <vt:lpstr>What Our Policy Says (Policy 8.11) (1/3)</vt:lpstr>
      <vt:lpstr>What Our Policy Says (Policy 8.11) (2/3)</vt:lpstr>
      <vt:lpstr>What Our Policy Says (Policy 8.11) (3/3)</vt:lpstr>
      <vt:lpstr>And about Exceptions? (Policy 8.11) (1/3)</vt:lpstr>
      <vt:lpstr>And about Exceptions? (Policy 8.11) (2/3)</vt:lpstr>
      <vt:lpstr>And about Exceptions? (Policy 8.11) (3/3)</vt:lpstr>
      <vt:lpstr>Who is Responsible?</vt:lpstr>
      <vt:lpstr>Important Takeaways</vt:lpstr>
      <vt:lpstr>Making an exception</vt:lpstr>
      <vt:lpstr>A tip of the hat: Ohio State Univ.</vt:lpstr>
      <vt:lpstr>What might require exceptions?</vt:lpstr>
      <vt:lpstr>Exceptions Request Includes:</vt:lpstr>
      <vt:lpstr>A. Rationale for Exceptions</vt:lpstr>
      <vt:lpstr>Limited Audience: Very Limited </vt:lpstr>
      <vt:lpstr>Undue Burden: A Very High Standard</vt:lpstr>
      <vt:lpstr>B. Accommodation Plan</vt:lpstr>
      <vt:lpstr>Example Accommodation Plans</vt:lpstr>
      <vt:lpstr>C. Communication Plan</vt:lpstr>
      <vt:lpstr>D. Compliance Plan</vt:lpstr>
      <vt:lpstr>Process Walkthrough</vt:lpstr>
      <vt:lpstr>Courses, Sections, And Course Design</vt:lpstr>
      <vt:lpstr>The Exceptions Process</vt:lpstr>
      <vt:lpstr>Instructors Review Courses</vt:lpstr>
      <vt:lpstr>The Instructor Identifies a problem</vt:lpstr>
      <vt:lpstr>Exception Approvals: Department Level</vt:lpstr>
      <vt:lpstr>Exceptions Approval: College Level</vt:lpstr>
      <vt:lpstr>Exceptions Approvals: Review Committee</vt:lpstr>
      <vt:lpstr>Denied Exceptions and Appeals</vt:lpstr>
      <vt:lpstr>How This Helps</vt:lpstr>
      <vt:lpstr>Peter Drucker</vt:lpstr>
      <vt:lpstr>Hawthorne Effect</vt:lpstr>
      <vt:lpstr>How the process motivates change</vt:lpstr>
      <vt:lpstr>Thank You, Questions?</vt:lpstr>
    </vt:vector>
  </TitlesOfParts>
  <Manager/>
  <Company>Wichita State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 Hour Accessibility Training for Faculty</dc:title>
  <dc:subject/>
  <dc:creator>Carolyn Speer, Ph.D.</dc:creator>
  <cp:keywords>Accessibility</cp:keywords>
  <dc:description/>
  <cp:lastModifiedBy>Jones, John</cp:lastModifiedBy>
  <cp:revision>186</cp:revision>
  <cp:lastPrinted>2018-05-07T21:12:56Z</cp:lastPrinted>
  <dcterms:created xsi:type="dcterms:W3CDTF">2018-04-30T20:38:44Z</dcterms:created>
  <dcterms:modified xsi:type="dcterms:W3CDTF">2019-11-06T22:00:48Z</dcterms:modified>
  <cp:category/>
</cp:coreProperties>
</file>