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85" r:id="rId4"/>
    <p:sldMasterId id="2147483686" r:id="rId5"/>
    <p:sldMasterId id="2147483687"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6858000" cy="9144000"/>
  <p:embeddedFontLst>
    <p:embeddedFont>
      <p:font typeface="Muli"/>
      <p:regular r:id="rId38"/>
      <p:bold r:id="rId39"/>
      <p:italic r:id="rId40"/>
      <p:boldItalic r:id="rId41"/>
    </p:embeddedFont>
    <p:embeddedFont>
      <p:font typeface="Poppins"/>
      <p:regular r:id="rId42"/>
      <p:bold r:id="rId43"/>
      <p:italic r:id="rId44"/>
      <p:boldItalic r:id="rId45"/>
    </p:embeddedFont>
    <p:embeddedFont>
      <p:font typeface="Montserrat"/>
      <p:regular r:id="rId46"/>
      <p:bold r:id="rId47"/>
      <p:italic r:id="rId48"/>
      <p:boldItalic r:id="rId49"/>
    </p:embeddedFont>
    <p:embeddedFont>
      <p:font typeface="Poppins Light"/>
      <p:regular r:id="rId50"/>
      <p:bold r:id="rId51"/>
      <p:italic r:id="rId52"/>
      <p:boldItalic r:id="rId53"/>
    </p:embeddedFont>
    <p:embeddedFont>
      <p:font typeface="Oswald"/>
      <p:regular r:id="rId54"/>
      <p:bold r:id="rId55"/>
    </p:embeddedFont>
    <p:embeddedFont>
      <p:font typeface="Muli Light"/>
      <p:regular r:id="rId56"/>
      <p:bold r:id="rId57"/>
      <p:italic r:id="rId58"/>
      <p:boldItalic r:id="rId59"/>
    </p:embeddedFont>
    <p:embeddedFont>
      <p:font typeface="Muli SemiBold"/>
      <p:regular r:id="rId60"/>
      <p:bold r:id="rId61"/>
      <p:italic r:id="rId62"/>
      <p:boldItalic r:id="rId63"/>
    </p:embeddedFont>
    <p:embeddedFont>
      <p:font typeface="Karla"/>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9D40CC9-62A1-4C1D-AA16-4E2D33B44F5C}">
  <a:tblStyle styleId="{59D40CC9-62A1-4C1D-AA16-4E2D33B44F5C}"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3D578DF-F9E9-400C-9BDB-1AC91F1999E4}" styleName="Table_1">
    <a:wholeTbl>
      <a:tcTxStyle b="off" i="off">
        <a:font>
          <a:latin typeface="Arial"/>
          <a:ea typeface="Arial"/>
          <a:cs typeface="Arial"/>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tcStyle>
    </a:band1H>
    <a:band2H>
      <a:tcTxStyle/>
    </a:band2H>
    <a:band1V>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cBdr>
      </a:tcStyle>
    </a:band1V>
    <a:band2V>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tcStyle>
    </a:lastRow>
    <a:seCell>
      <a:tcTxStyle/>
    </a:seCell>
    <a:swCell>
      <a:tcTxStyle/>
    </a:swCell>
    <a:firstRow>
      <a:tcTxStyle b="on" i="off">
        <a:font>
          <a:latin typeface="Arial"/>
          <a:ea typeface="Arial"/>
          <a:cs typeface="Arial"/>
        </a:font>
        <a:schemeClr val="lt1"/>
      </a:tcTxStyle>
      <a:tcStyle>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uli-italic.fntdata"/><Relationship Id="rId42" Type="http://schemas.openxmlformats.org/officeDocument/2006/relationships/font" Target="fonts/Poppins-regular.fntdata"/><Relationship Id="rId41" Type="http://schemas.openxmlformats.org/officeDocument/2006/relationships/font" Target="fonts/Muli-boldItalic.fntdata"/><Relationship Id="rId44" Type="http://schemas.openxmlformats.org/officeDocument/2006/relationships/font" Target="fonts/Poppins-italic.fntdata"/><Relationship Id="rId43" Type="http://schemas.openxmlformats.org/officeDocument/2006/relationships/font" Target="fonts/Poppins-bold.fntdata"/><Relationship Id="rId46" Type="http://schemas.openxmlformats.org/officeDocument/2006/relationships/font" Target="fonts/Montserrat-regular.fntdata"/><Relationship Id="rId45" Type="http://schemas.openxmlformats.org/officeDocument/2006/relationships/font" Target="fonts/Poppins-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Muli-bold.fntdata"/><Relationship Id="rId38" Type="http://schemas.openxmlformats.org/officeDocument/2006/relationships/font" Target="fonts/Muli-regular.fntdata"/><Relationship Id="rId62" Type="http://schemas.openxmlformats.org/officeDocument/2006/relationships/font" Target="fonts/MuliSemiBold-italic.fntdata"/><Relationship Id="rId61" Type="http://schemas.openxmlformats.org/officeDocument/2006/relationships/font" Target="fonts/MuliSemiBold-bold.fntdata"/><Relationship Id="rId20" Type="http://schemas.openxmlformats.org/officeDocument/2006/relationships/slide" Target="slides/slide12.xml"/><Relationship Id="rId64" Type="http://schemas.openxmlformats.org/officeDocument/2006/relationships/font" Target="fonts/Karla-regular.fntdata"/><Relationship Id="rId63" Type="http://schemas.openxmlformats.org/officeDocument/2006/relationships/font" Target="fonts/MuliSemiBold-boldItalic.fntdata"/><Relationship Id="rId22" Type="http://schemas.openxmlformats.org/officeDocument/2006/relationships/slide" Target="slides/slide14.xml"/><Relationship Id="rId66" Type="http://schemas.openxmlformats.org/officeDocument/2006/relationships/font" Target="fonts/Karla-italic.fntdata"/><Relationship Id="rId21" Type="http://schemas.openxmlformats.org/officeDocument/2006/relationships/slide" Target="slides/slide13.xml"/><Relationship Id="rId65" Type="http://schemas.openxmlformats.org/officeDocument/2006/relationships/font" Target="fonts/Karla-bold.fntdata"/><Relationship Id="rId24" Type="http://schemas.openxmlformats.org/officeDocument/2006/relationships/slide" Target="slides/slide16.xml"/><Relationship Id="rId23" Type="http://schemas.openxmlformats.org/officeDocument/2006/relationships/slide" Target="slides/slide15.xml"/><Relationship Id="rId67" Type="http://schemas.openxmlformats.org/officeDocument/2006/relationships/font" Target="fonts/Karla-boldItalic.fntdata"/><Relationship Id="rId60" Type="http://schemas.openxmlformats.org/officeDocument/2006/relationships/font" Target="fonts/MuliSemiBold-regular.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PoppinsLight-bold.fntdata"/><Relationship Id="rId50" Type="http://schemas.openxmlformats.org/officeDocument/2006/relationships/font" Target="fonts/PoppinsLight-regular.fntdata"/><Relationship Id="rId53" Type="http://schemas.openxmlformats.org/officeDocument/2006/relationships/font" Target="fonts/PoppinsLight-boldItalic.fntdata"/><Relationship Id="rId52" Type="http://schemas.openxmlformats.org/officeDocument/2006/relationships/font" Target="fonts/PoppinsLight-italic.fntdata"/><Relationship Id="rId11" Type="http://schemas.openxmlformats.org/officeDocument/2006/relationships/slide" Target="slides/slide3.xml"/><Relationship Id="rId55" Type="http://schemas.openxmlformats.org/officeDocument/2006/relationships/font" Target="fonts/Oswald-bold.fntdata"/><Relationship Id="rId10" Type="http://schemas.openxmlformats.org/officeDocument/2006/relationships/slide" Target="slides/slide2.xml"/><Relationship Id="rId54" Type="http://schemas.openxmlformats.org/officeDocument/2006/relationships/font" Target="fonts/Oswald-regular.fntdata"/><Relationship Id="rId13" Type="http://schemas.openxmlformats.org/officeDocument/2006/relationships/slide" Target="slides/slide5.xml"/><Relationship Id="rId57" Type="http://schemas.openxmlformats.org/officeDocument/2006/relationships/font" Target="fonts/MuliLight-bold.fntdata"/><Relationship Id="rId12" Type="http://schemas.openxmlformats.org/officeDocument/2006/relationships/slide" Target="slides/slide4.xml"/><Relationship Id="rId56" Type="http://schemas.openxmlformats.org/officeDocument/2006/relationships/font" Target="fonts/MuliLight-regular.fntdata"/><Relationship Id="rId15" Type="http://schemas.openxmlformats.org/officeDocument/2006/relationships/slide" Target="slides/slide7.xml"/><Relationship Id="rId59" Type="http://schemas.openxmlformats.org/officeDocument/2006/relationships/font" Target="fonts/MuliLight-boldItalic.fntdata"/><Relationship Id="rId14" Type="http://schemas.openxmlformats.org/officeDocument/2006/relationships/slide" Target="slides/slide6.xml"/><Relationship Id="rId58" Type="http://schemas.openxmlformats.org/officeDocument/2006/relationships/font" Target="fonts/MuliLight-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3playmedia.com/2015/02/12/harvard-mit-sued-captioning-violation-ada-rehabilitation-act/" TargetMode="External"/><Relationship Id="rId3" Type="http://schemas.openxmlformats.org/officeDocument/2006/relationships/hyperlink" Target="http://info.3playmedia.com/wp-ada.html" TargetMode="External"/><Relationship Id="rId4" Type="http://schemas.openxmlformats.org/officeDocument/2006/relationships/hyperlink" Target="http://info.3playmedia.com/wp-section-508.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200">
                <a:solidFill>
                  <a:schemeClr val="dk1"/>
                </a:solidFill>
              </a:rPr>
              <a:t>1)</a:t>
            </a:r>
            <a:r>
              <a:rPr lang="en" sz="1200">
                <a:solidFill>
                  <a:schemeClr val="dk1"/>
                </a:solidFill>
                <a:latin typeface="Calibri"/>
                <a:ea typeface="Calibri"/>
                <a:cs typeface="Calibri"/>
                <a:sym typeface="Calibri"/>
              </a:rPr>
              <a:t>Time-synchronized text that can be read while watching  a video</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SzPts val="1400"/>
              <a:buChar char="-"/>
            </a:pPr>
            <a:r>
              <a:rPr lang="en" sz="1200">
                <a:solidFill>
                  <a:schemeClr val="dk1"/>
                </a:solidFill>
              </a:rPr>
              <a:t>2)</a:t>
            </a:r>
            <a:r>
              <a:rPr lang="en" sz="1200">
                <a:solidFill>
                  <a:schemeClr val="dk1"/>
                </a:solidFill>
                <a:latin typeface="Calibri"/>
                <a:ea typeface="Calibri"/>
                <a:cs typeface="Calibri"/>
                <a:sym typeface="Calibri"/>
              </a:rPr>
              <a:t>Usually the CC icon</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SzPts val="1400"/>
              <a:buChar char="-"/>
            </a:pPr>
            <a:r>
              <a:rPr lang="en" sz="1200">
                <a:solidFill>
                  <a:schemeClr val="dk1"/>
                </a:solidFill>
              </a:rPr>
              <a:t>3)</a:t>
            </a:r>
            <a:r>
              <a:rPr lang="en" sz="1200">
                <a:solidFill>
                  <a:schemeClr val="dk1"/>
                </a:solidFill>
                <a:latin typeface="Calibri"/>
                <a:ea typeface="Calibri"/>
                <a:cs typeface="Calibri"/>
                <a:sym typeface="Calibri"/>
              </a:rPr>
              <a:t>Originated as FCC mandate for broadcast in the 1980s</a:t>
            </a:r>
            <a:endParaRPr>
              <a:solidFill>
                <a:schemeClr val="dk1"/>
              </a:solidFill>
            </a:endParaRPr>
          </a:p>
          <a:p>
            <a:pPr indent="-317500" lvl="0" marL="457200" rtl="0" algn="l">
              <a:spcBef>
                <a:spcPts val="0"/>
              </a:spcBef>
              <a:spcAft>
                <a:spcPts val="0"/>
              </a:spcAft>
              <a:buSzPts val="1400"/>
              <a:buChar char="-"/>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b16df3526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6b16df3526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Those auditory cues are critical to the plot development. Captions have to include non-speech elements like these.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1d594741b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1d594741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6b16df3526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6b16df3526_0_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 (but a good starting point for editing).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6ad8080fac_1_1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6ad8080fac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task, and this is the universe of APIs - not every API, but all of the ones we could get access to.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600">
                <a:solidFill>
                  <a:schemeClr val="dk2"/>
                </a:solidFill>
                <a:latin typeface="Muli Light"/>
                <a:ea typeface="Muli Light"/>
                <a:cs typeface="Muli Light"/>
                <a:sym typeface="Muli Light"/>
              </a:rPr>
              <a:t>All testing used real content, and lots of it, reflective of the most common type and volume that we receive at 3Play Media.</a:t>
            </a:r>
            <a:endParaRPr sz="1600">
              <a:solidFill>
                <a:schemeClr val="dk2"/>
              </a:solidFill>
              <a:latin typeface="Muli Light"/>
              <a:ea typeface="Muli Light"/>
              <a:cs typeface="Muli Light"/>
              <a:sym typeface="Muli Light"/>
            </a:endParaRPr>
          </a:p>
          <a:p>
            <a:pPr indent="0" lvl="0" marL="0" rtl="0" algn="l">
              <a:lnSpc>
                <a:spcPct val="115000"/>
              </a:lnSpc>
              <a:spcBef>
                <a:spcPts val="0"/>
              </a:spcBef>
              <a:spcAft>
                <a:spcPts val="0"/>
              </a:spcAft>
              <a:buNone/>
            </a:pPr>
            <a:r>
              <a:t/>
            </a:r>
            <a:endParaRPr sz="1600">
              <a:solidFill>
                <a:schemeClr val="dk2"/>
              </a:solidFill>
              <a:latin typeface="Muli Light"/>
              <a:ea typeface="Muli Light"/>
              <a:cs typeface="Muli Light"/>
              <a:sym typeface="Muli Light"/>
            </a:endParaRPr>
          </a:p>
          <a:p>
            <a:pPr indent="0" lvl="0" marL="0" rtl="0" algn="l">
              <a:lnSpc>
                <a:spcPct val="115000"/>
              </a:lnSpc>
              <a:spcBef>
                <a:spcPts val="0"/>
              </a:spcBef>
              <a:spcAft>
                <a:spcPts val="0"/>
              </a:spcAft>
              <a:buNone/>
            </a:pPr>
            <a:r>
              <a:rPr lang="en" sz="1600">
                <a:solidFill>
                  <a:schemeClr val="dk2"/>
                </a:solidFill>
                <a:latin typeface="Muli Light"/>
                <a:ea typeface="Muli Light"/>
                <a:cs typeface="Muli Light"/>
                <a:sym typeface="Muli Light"/>
              </a:rPr>
              <a:t>In order to gain a clear picture of where we stand, we chose to test content that spans across the industries which best represent our broad customer base and the content type that we receive on a regular basis. </a:t>
            </a:r>
            <a:endParaRPr sz="1600">
              <a:solidFill>
                <a:schemeClr val="dk2"/>
              </a:solidFill>
              <a:latin typeface="Muli Light"/>
              <a:ea typeface="Muli Light"/>
              <a:cs typeface="Muli Light"/>
              <a:sym typeface="Muli Light"/>
            </a:endParaRPr>
          </a:p>
          <a:p>
            <a:pPr indent="0" lvl="0" marL="0" rtl="0" algn="l">
              <a:lnSpc>
                <a:spcPct val="115000"/>
              </a:lnSpc>
              <a:spcBef>
                <a:spcPts val="0"/>
              </a:spcBef>
              <a:spcAft>
                <a:spcPts val="0"/>
              </a:spcAft>
              <a:buNone/>
            </a:pPr>
            <a:r>
              <a:t/>
            </a:r>
            <a:endParaRPr sz="1600">
              <a:solidFill>
                <a:schemeClr val="dk2"/>
              </a:solidFill>
              <a:latin typeface="Muli Light"/>
              <a:ea typeface="Muli Light"/>
              <a:cs typeface="Muli Light"/>
              <a:sym typeface="Muli Light"/>
            </a:endParaRPr>
          </a:p>
          <a:p>
            <a:pPr indent="0" lvl="0" marL="0" rtl="0" algn="l">
              <a:spcBef>
                <a:spcPts val="0"/>
              </a:spcBef>
              <a:spcAft>
                <a:spcPts val="0"/>
              </a:spcAft>
              <a:buNone/>
            </a:pPr>
            <a:r>
              <a:t/>
            </a:r>
            <a:endParaRPr/>
          </a:p>
          <a:p>
            <a:pPr indent="-317500" lvl="0" marL="457200" rtl="0" algn="l">
              <a:spcBef>
                <a:spcPts val="0"/>
              </a:spcBef>
              <a:spcAft>
                <a:spcPts val="0"/>
              </a:spcAft>
              <a:buClr>
                <a:schemeClr val="dk1"/>
              </a:buClr>
              <a:buSzPts val="1400"/>
              <a:buChar char="-"/>
            </a:pPr>
            <a:r>
              <a:rPr lang="en">
                <a:solidFill>
                  <a:schemeClr val="dk1"/>
                </a:solidFill>
              </a:rPr>
              <a:t>Distinct from academic reports, which focus on one problem domain (good for benchmarking, but not real-world)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Distinct from Rev, which published results on 20 podcasts ~200K words, ~20 hours.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Distinct from some reports on line which tested a single file or two.</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AND Distinct from Siri/Alexa, where the speaker is known, the queries are very constrained, and the words are not important (many tasks like that - which may shape your view of AI … so be careful!)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35f391192_0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WER vs. FER: Speakers, Numbers, grammar fixing, non-speech tokens</a:t>
            </a:r>
            <a:endParaRPr/>
          </a:p>
          <a:p>
            <a:pPr indent="-317500" lvl="0" marL="457200" rtl="0" algn="l">
              <a:spcBef>
                <a:spcPts val="0"/>
              </a:spcBef>
              <a:spcAft>
                <a:spcPts val="0"/>
              </a:spcAft>
              <a:buSzPts val="1400"/>
              <a:buChar char="-"/>
            </a:pPr>
            <a:r>
              <a:rPr lang="en"/>
              <a:t>WER: was actually 13% (insertions!)</a:t>
            </a:r>
            <a:endParaRPr/>
          </a:p>
          <a:p>
            <a:pPr indent="-317500" lvl="0" marL="457200" rtl="0" algn="l">
              <a:spcBef>
                <a:spcPts val="0"/>
              </a:spcBef>
              <a:spcAft>
                <a:spcPts val="0"/>
              </a:spcAft>
              <a:buSzPts val="1400"/>
              <a:buChar char="-"/>
            </a:pPr>
            <a:r>
              <a:rPr lang="en"/>
              <a:t>FER was actually 25%.</a:t>
            </a:r>
            <a:endParaRPr/>
          </a:p>
          <a:p>
            <a:pPr indent="-317500" lvl="0" marL="457200" rtl="0" algn="l">
              <a:spcBef>
                <a:spcPts val="0"/>
              </a:spcBef>
              <a:spcAft>
                <a:spcPts val="0"/>
              </a:spcAft>
              <a:buSzPts val="1400"/>
              <a:buChar char="-"/>
            </a:pPr>
            <a:r>
              <a:rPr lang="en"/>
              <a:t>McNemar - important statistical significance test on every single word (compares the two systems.)</a:t>
            </a:r>
            <a:endParaRPr/>
          </a:p>
          <a:p>
            <a:pPr indent="-317500" lvl="0" marL="457200" rtl="0" algn="l">
              <a:spcBef>
                <a:spcPts val="0"/>
              </a:spcBef>
              <a:spcAft>
                <a:spcPts val="0"/>
              </a:spcAft>
              <a:buSzPts val="1400"/>
              <a:buChar char="-"/>
            </a:pPr>
            <a:r>
              <a:rPr lang="en"/>
              <a:t>Customer Mappings: Learns from editors corrections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6b16df3526_0_5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6b16df3526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WER vs. FER: Speakers, Numbers, grammar fixing, non-speech tokens</a:t>
            </a:r>
            <a:endParaRPr/>
          </a:p>
          <a:p>
            <a:pPr indent="-317500" lvl="0" marL="457200" rtl="0" algn="l">
              <a:spcBef>
                <a:spcPts val="0"/>
              </a:spcBef>
              <a:spcAft>
                <a:spcPts val="0"/>
              </a:spcAft>
              <a:buSzPts val="1400"/>
              <a:buChar char="-"/>
            </a:pPr>
            <a:r>
              <a:rPr lang="en"/>
              <a:t>WER: was actually 13% (insertions!)</a:t>
            </a:r>
            <a:endParaRPr/>
          </a:p>
          <a:p>
            <a:pPr indent="-317500" lvl="0" marL="457200" rtl="0" algn="l">
              <a:spcBef>
                <a:spcPts val="0"/>
              </a:spcBef>
              <a:spcAft>
                <a:spcPts val="0"/>
              </a:spcAft>
              <a:buSzPts val="1400"/>
              <a:buChar char="-"/>
            </a:pPr>
            <a:r>
              <a:rPr lang="en"/>
              <a:t>FER was actually 25%.</a:t>
            </a:r>
            <a:endParaRPr/>
          </a:p>
          <a:p>
            <a:pPr indent="-317500" lvl="0" marL="457200" rtl="0" algn="l">
              <a:spcBef>
                <a:spcPts val="0"/>
              </a:spcBef>
              <a:spcAft>
                <a:spcPts val="0"/>
              </a:spcAft>
              <a:buSzPts val="1400"/>
              <a:buChar char="-"/>
            </a:pPr>
            <a:r>
              <a:rPr lang="en"/>
              <a:t>McNemar - important statistical significance test on every single word (compares the two systems.)</a:t>
            </a:r>
            <a:endParaRPr/>
          </a:p>
          <a:p>
            <a:pPr indent="-317500" lvl="0" marL="457200" rtl="0" algn="l">
              <a:spcBef>
                <a:spcPts val="0"/>
              </a:spcBef>
              <a:spcAft>
                <a:spcPts val="0"/>
              </a:spcAft>
              <a:buSzPts val="1400"/>
              <a:buChar char="-"/>
            </a:pPr>
            <a:r>
              <a:rPr lang="en"/>
              <a:t>Customer Mappings: Learns from editors corrections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6b16df3526_0_6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6b16df3526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WER vs. FER: Speakers, Numbers, grammar fixing, non-speech tokens</a:t>
            </a:r>
            <a:endParaRPr/>
          </a:p>
          <a:p>
            <a:pPr indent="-317500" lvl="0" marL="457200" rtl="0" algn="l">
              <a:spcBef>
                <a:spcPts val="0"/>
              </a:spcBef>
              <a:spcAft>
                <a:spcPts val="0"/>
              </a:spcAft>
              <a:buSzPts val="1400"/>
              <a:buChar char="-"/>
            </a:pPr>
            <a:r>
              <a:rPr lang="en"/>
              <a:t>WER: was actually 13% (insertions!)</a:t>
            </a:r>
            <a:endParaRPr/>
          </a:p>
          <a:p>
            <a:pPr indent="-317500" lvl="0" marL="457200" rtl="0" algn="l">
              <a:spcBef>
                <a:spcPts val="0"/>
              </a:spcBef>
              <a:spcAft>
                <a:spcPts val="0"/>
              </a:spcAft>
              <a:buSzPts val="1400"/>
              <a:buChar char="-"/>
            </a:pPr>
            <a:r>
              <a:rPr lang="en"/>
              <a:t>FER was actually 25%.</a:t>
            </a:r>
            <a:endParaRPr/>
          </a:p>
          <a:p>
            <a:pPr indent="-317500" lvl="0" marL="457200" rtl="0" algn="l">
              <a:spcBef>
                <a:spcPts val="0"/>
              </a:spcBef>
              <a:spcAft>
                <a:spcPts val="0"/>
              </a:spcAft>
              <a:buSzPts val="1400"/>
              <a:buChar char="-"/>
            </a:pPr>
            <a:r>
              <a:rPr lang="en"/>
              <a:t>McNemar - important statistical significance test on every single word (compares the two systems.)</a:t>
            </a:r>
            <a:endParaRPr/>
          </a:p>
          <a:p>
            <a:pPr indent="-317500" lvl="0" marL="457200" rtl="0" algn="l">
              <a:spcBef>
                <a:spcPts val="0"/>
              </a:spcBef>
              <a:spcAft>
                <a:spcPts val="0"/>
              </a:spcAft>
              <a:buSzPts val="1400"/>
              <a:buChar char="-"/>
            </a:pPr>
            <a:r>
              <a:rPr lang="en"/>
              <a:t>Customer Mappings: Learns from editors corrections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618850dd42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618850dd4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FFFFF"/>
                </a:highlight>
                <a:latin typeface="Poppins"/>
                <a:ea typeface="Poppins"/>
                <a:cs typeface="Poppins"/>
                <a:sym typeface="Poppins"/>
              </a:rPr>
              <a:t>As Roger touched on earlier in the presentation, when it comes to captioning accuracy, it’s important to consider both Formatted Error Rate (FER) and Word Error Rate (WER). </a:t>
            </a:r>
            <a:endParaRPr sz="1200">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t/>
            </a:r>
            <a:endParaRPr sz="1200">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rPr lang="en" sz="1200">
                <a:solidFill>
                  <a:schemeClr val="dk1"/>
                </a:solidFill>
                <a:highlight>
                  <a:srgbClr val="FFFFFF"/>
                </a:highlight>
                <a:latin typeface="Poppins"/>
                <a:ea typeface="Poppins"/>
                <a:cs typeface="Poppins"/>
                <a:sym typeface="Poppins"/>
              </a:rPr>
              <a:t>The examples listed on the screen are common causes of asr errors. Word errors are when the word is incorrect. </a:t>
            </a:r>
            <a:r>
              <a:rPr lang="en" sz="1200">
                <a:solidFill>
                  <a:schemeClr val="dk1"/>
                </a:solidFill>
                <a:highlight>
                  <a:srgbClr val="FFFFFF"/>
                </a:highlight>
                <a:latin typeface="Poppins"/>
                <a:ea typeface="Poppins"/>
                <a:cs typeface="Poppins"/>
                <a:sym typeface="Poppins"/>
              </a:rPr>
              <a:t>Formatting errors are those errors that relate to formatting elements such as punctuation, grammar, speaker identification, non-speech elements, capitalization, and other notations are taken into account. You were able to identify both types of errors in the ASR example that I just played.</a:t>
            </a:r>
            <a:endParaRPr sz="1200">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t/>
            </a:r>
            <a:endParaRPr sz="1200">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t/>
            </a:r>
            <a:endParaRPr sz="1200">
              <a:solidFill>
                <a:schemeClr val="dk1"/>
              </a:solidFill>
              <a:highlight>
                <a:srgbClr val="FFFFFF"/>
              </a:highlight>
              <a:latin typeface="Poppins"/>
              <a:ea typeface="Poppins"/>
              <a:cs typeface="Poppins"/>
              <a:sym typeface="Poppi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09d0fa1e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09d0fa1e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b16df3526_0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6b16df3526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Punctuation: While NLP has some ability to insert periods and (more limitedly) commas, there has been very little exploration into inserting quotations, parentheses, question marks, etc. The ability to do so is not currently represented in ASR/NLP models. This is an easy task for a human.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Multiple speakers: ASR has limited capabilities to switch models when multiple speakers are present. This is an easy task for a human.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Overlapping speech: While humans have evolved to understand multiple speakers at once, ASR has not.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Background noise: While humans can often pull out a speaker amidst background noise or poor audio quality, ASR methods struggle immensely with this.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Speaker Labels: ASR has limited means to identify different speakers and appropriately label speaker changes. Humans manage this easily.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Numbers: ASR will transcribe the words spoken instead of the numerical notation (i.e., November eighteenth nineteen ninety vs. 11/18/1990). NLP post-processing algorithms have some success with this task, but do not deal well with ambiguities. Humans easily accomplish this.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False starts/clean read transcription: ASR can train on removing word insertions like “um,” but it cannot identify mis-speaks and false starts. Humans adapt and can easily identify the misspoken words.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Captioning relevant non-speech elements: ASR has no methods for tagging sound effects or identifying relevance. Humans can do this easily, and understand context to identify relevance. For example: keys jangling in someone’s pocket while they’re walking down the street is not relevant; keys jangling behind a door in a horror movie is relevant.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Acoustic errors: Some of the most common word errors are acoustic errors that humans would never make. For example, “mixture” could be incorrectly transcribed as “makeshift.”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Key function words: ASR often fails on critical words like “can” and “can’t.” This can vastly alter the meaning of a sentence. Humans rely on context to choose the correct function word, even in the presence of very difficult audio.</a:t>
            </a:r>
            <a:endParaRPr/>
          </a:p>
        </p:txBody>
      </p:sp>
      <p:sp>
        <p:nvSpPr>
          <p:cNvPr id="308" name="Google Shape;308;g6b16df3526_0_431: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35ed75ccf_0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5ed75ccf_0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Muli"/>
                <a:ea typeface="Muli"/>
                <a:cs typeface="Muli"/>
                <a:sym typeface="Muli"/>
              </a:rPr>
              <a:t>I’m going to play an example of a transcript generated by ASR. I want everyone to take a listen and note any errors you hear.</a:t>
            </a:r>
            <a:endParaRPr>
              <a:solidFill>
                <a:schemeClr val="dk1"/>
              </a:solidFill>
              <a:latin typeface="Muli"/>
              <a:ea typeface="Muli"/>
              <a:cs typeface="Muli"/>
              <a:sym typeface="Mul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Muli"/>
                <a:ea typeface="Muli"/>
                <a:cs typeface="Muli"/>
                <a:sym typeface="Muli"/>
              </a:rPr>
              <a:t>[Play]</a:t>
            </a:r>
            <a:endParaRPr>
              <a:solidFill>
                <a:schemeClr val="dk1"/>
              </a:solidFill>
              <a:latin typeface="Muli"/>
              <a:ea typeface="Muli"/>
              <a:cs typeface="Muli"/>
              <a:sym typeface="Mul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Muli"/>
                <a:ea typeface="Muli"/>
                <a:cs typeface="Muli"/>
                <a:sym typeface="Muli"/>
              </a:rPr>
              <a:t>Is anyone willing to share what errors they noticed?</a:t>
            </a:r>
            <a:endParaRPr>
              <a:solidFill>
                <a:schemeClr val="dk1"/>
              </a:solidFill>
              <a:latin typeface="Muli"/>
              <a:ea typeface="Muli"/>
              <a:cs typeface="Muli"/>
              <a:sym typeface="Mul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Muli"/>
                <a:ea typeface="Muli"/>
                <a:cs typeface="Muli"/>
                <a:sym typeface="Muli"/>
              </a:rPr>
              <a:t>Right. These are examples of where ASR technology typically fails. While a lot of the errors sound similar, they are completely incorrect. A human wouldn’t make those errors, because they’re able to understand and consider context.</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35ed75ccf_0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5ed75ccf_0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To better understand formatting errors and their importance, I have a few more examples.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Punctuation and capitalization are crucial to relaying the correct message. Incorrect punctuation can also make it difficult to comprehend a file – for example – following along or knowing who is speaking. For these reasons, it is important to measure accuracy rates which include punctuation as a factor… I bet grandma agrees!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35ed75ccf_0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5ed75ccf_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Function words are another area where ASR usually fails. This example indicates a very common ASR error. This type of error typically occurs with the presence of background noise, or if the speaker deemphasizes the second syllable of the keyword “can’t.” It is really important to note here, however, that although a seemingly small mistake, the meaning is completely reversed. It is very rare for a human – especially a trained editor – to make such an error, as they will use the context to determine the correct meaning, even in cases of background noise that may have been responsible for the ASR failure.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the types of errors that a human wouldn’t make because they can consider context clues and reason logically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2ca2521d4_0_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62ca2521d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These are several examples from the actual test. They tend to focus on names and complex vocabulary which really do require human expertise/knowledge.</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In each case, the truth is on the left, and the ASR is on the right:</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You can see there are a lot of errors - both word errors as well as formatting errors.</a:t>
            </a:r>
            <a:endParaRPr>
              <a:solidFill>
                <a:srgbClr val="222222"/>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latin typeface="Poppins"/>
                <a:ea typeface="Poppins"/>
                <a:cs typeface="Poppins"/>
                <a:sym typeface="Poppins"/>
              </a:rPr>
              <a:t>On February 5, 2015, the National Association of the Deaf (NAD) </a:t>
            </a:r>
            <a:r>
              <a:rPr lang="en" u="sng">
                <a:solidFill>
                  <a:srgbClr val="007EB5"/>
                </a:solidFill>
                <a:highlight>
                  <a:srgbClr val="FFFFFF"/>
                </a:highlight>
                <a:latin typeface="Poppins"/>
                <a:ea typeface="Poppins"/>
                <a:cs typeface="Poppins"/>
                <a:sym typeface="Poppins"/>
                <a:hlinkClick r:id="rId2"/>
              </a:rPr>
              <a:t>filed a class-action lawsuit</a:t>
            </a:r>
            <a:r>
              <a:rPr lang="en">
                <a:solidFill>
                  <a:schemeClr val="dk1"/>
                </a:solidFill>
                <a:highlight>
                  <a:srgbClr val="FFFFFF"/>
                </a:highlight>
                <a:latin typeface="Poppins"/>
                <a:ea typeface="Poppins"/>
                <a:cs typeface="Poppins"/>
                <a:sym typeface="Poppins"/>
              </a:rPr>
              <a:t> against Massachusetts Institute of Technology (MIT) and Harvard University. </a:t>
            </a:r>
            <a:endParaRPr>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t/>
            </a:r>
            <a:endParaRPr>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rPr lang="en">
                <a:solidFill>
                  <a:schemeClr val="dk1"/>
                </a:solidFill>
                <a:highlight>
                  <a:srgbClr val="FFFFFF"/>
                </a:highlight>
                <a:latin typeface="Poppins"/>
                <a:ea typeface="Poppins"/>
                <a:cs typeface="Poppins"/>
                <a:sym typeface="Poppins"/>
              </a:rPr>
              <a:t>Harvard was accused of violating both the </a:t>
            </a:r>
            <a:r>
              <a:rPr lang="en" u="sng">
                <a:solidFill>
                  <a:srgbClr val="007EB5"/>
                </a:solidFill>
                <a:highlight>
                  <a:srgbClr val="FFFFFF"/>
                </a:highlight>
                <a:latin typeface="Poppins"/>
                <a:ea typeface="Poppins"/>
                <a:cs typeface="Poppins"/>
                <a:sym typeface="Poppins"/>
                <a:hlinkClick r:id="rId3"/>
              </a:rPr>
              <a:t>Americans with Disabilities Act</a:t>
            </a:r>
            <a:r>
              <a:rPr lang="en">
                <a:solidFill>
                  <a:schemeClr val="dk1"/>
                </a:solidFill>
                <a:highlight>
                  <a:srgbClr val="FFFFFF"/>
                </a:highlight>
                <a:latin typeface="Poppins"/>
                <a:ea typeface="Poppins"/>
                <a:cs typeface="Poppins"/>
                <a:sym typeface="Poppins"/>
              </a:rPr>
              <a:t> (ADA) and Section 504 of the </a:t>
            </a:r>
            <a:r>
              <a:rPr lang="en" u="sng">
                <a:solidFill>
                  <a:srgbClr val="007EB5"/>
                </a:solidFill>
                <a:highlight>
                  <a:srgbClr val="FFFFFF"/>
                </a:highlight>
                <a:latin typeface="Poppins"/>
                <a:ea typeface="Poppins"/>
                <a:cs typeface="Poppins"/>
                <a:sym typeface="Poppins"/>
                <a:hlinkClick r:id="rId4"/>
              </a:rPr>
              <a:t>Rehabilitation Act </a:t>
            </a:r>
            <a:r>
              <a:rPr lang="en">
                <a:solidFill>
                  <a:schemeClr val="dk1"/>
                </a:solidFill>
                <a:highlight>
                  <a:srgbClr val="FFFFFF"/>
                </a:highlight>
                <a:latin typeface="Poppins"/>
                <a:ea typeface="Poppins"/>
                <a:cs typeface="Poppins"/>
                <a:sym typeface="Poppins"/>
              </a:rPr>
              <a:t>for failing to provide accurate and comprehensive captioning for online educational content including online lectures, courses, and podcasts.</a:t>
            </a:r>
            <a:endParaRPr>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t/>
            </a:r>
            <a:endParaRPr>
              <a:solidFill>
                <a:schemeClr val="dk1"/>
              </a:solidFill>
              <a:highlight>
                <a:srgbClr val="FFFFFF"/>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The lawsuit noted, “Much of Harvard’s online content is either not captioned or is </a:t>
            </a:r>
            <a:r>
              <a:rPr i="1" lang="en">
                <a:solidFill>
                  <a:schemeClr val="dk1"/>
                </a:solidFill>
                <a:latin typeface="Poppins"/>
                <a:ea typeface="Poppins"/>
                <a:cs typeface="Poppins"/>
                <a:sym typeface="Poppins"/>
              </a:rPr>
              <a:t>inaccurately or unintelligibly</a:t>
            </a:r>
            <a:r>
              <a:rPr lang="en">
                <a:solidFill>
                  <a:schemeClr val="dk1"/>
                </a:solidFill>
                <a:latin typeface="Poppins"/>
                <a:ea typeface="Poppins"/>
                <a:cs typeface="Poppins"/>
                <a:sym typeface="Poppins"/>
              </a:rPr>
              <a:t> captioned, making it inaccessible for individuals who are deaf or hard of hearing.”</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It’s important to know that these “inaccurate” captions were from ASR technology.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So this really speaks to the importance of having accurate captions, and how this technology just isn’t there yet on its own.</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highlight>
                <a:srgbClr val="FFFFFF"/>
              </a:highlight>
              <a:latin typeface="Poppins"/>
              <a:ea typeface="Poppins"/>
              <a:cs typeface="Poppins"/>
              <a:sym typeface="Poppi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61bede1c20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61bede1c2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When we started in 2010 overall FER of 40%</a:t>
            </a:r>
            <a:endParaRPr/>
          </a:p>
          <a:p>
            <a:pPr indent="-317500" lvl="0" marL="457200" rtl="0" algn="l">
              <a:spcBef>
                <a:spcPts val="0"/>
              </a:spcBef>
              <a:spcAft>
                <a:spcPts val="0"/>
              </a:spcAft>
              <a:buSzPts val="1400"/>
              <a:buChar char="-"/>
            </a:pPr>
            <a:r>
              <a:rPr lang="en"/>
              <a:t>DNNs came on-line since then and have definitely improved things.</a:t>
            </a:r>
            <a:endParaRPr/>
          </a:p>
          <a:p>
            <a:pPr indent="-317500" lvl="0" marL="457200" rtl="0" algn="l">
              <a:spcBef>
                <a:spcPts val="0"/>
              </a:spcBef>
              <a:spcAft>
                <a:spcPts val="0"/>
              </a:spcAft>
              <a:buSzPts val="1400"/>
              <a:buChar char="-"/>
            </a:pPr>
            <a:r>
              <a:rPr lang="en"/>
              <a:t>Using data to update the ASR models is helpful</a:t>
            </a:r>
            <a:endParaRPr/>
          </a:p>
          <a:p>
            <a:pPr indent="-317500" lvl="0" marL="457200" rtl="0" algn="l">
              <a:spcBef>
                <a:spcPts val="0"/>
              </a:spcBef>
              <a:spcAft>
                <a:spcPts val="0"/>
              </a:spcAft>
              <a:buSzPts val="1400"/>
              <a:buChar char="-"/>
            </a:pPr>
            <a:r>
              <a:rPr lang="en"/>
              <a:t>ASR helps our captioners focus on the higher-level intelligence tasks, leading to higher quality.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6b16df3526_0_5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6b16df3526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61c70db385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61c70db38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35f391192_0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5f391192_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first, “Theory” later.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b16df3526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6b16df3526_0_5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 (but a good starting point for editing).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35ed75ccf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5ed75ccf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important to note that this may not seem like it makes a big difference in a 7 word sentence, but when you have two sentences, and then a paragraph, and then multiple paragraphs. The errors add up very quickly.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09d0fa1e8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09d0fa1e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important to note that this may not seem like it makes a big difference in a 7 word sentence, but when you have two sentences, and then a paragraph, and then multiple paragraphs. The errors add up very quickly.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09d0fa1e8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09d0fa1e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important to note that this may not seem like it makes a big difference in a 7 word sentence, but when you have two sentences, and then a paragraph, and then multiple paragraphs. The errors add up very quickly.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6ad8080fa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6ad8080fa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Who else hates it when you’re scrolling through Facebook and you come to a video … and it autoplays without sound or captions. I’m in the 80% that hates it, that’s for sure.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ad8080fa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6ad8080fa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Comparatively, this grasps your attention and keeps viewers with the video.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4811650" y="2000150"/>
            <a:ext cx="4241974" cy="3067149"/>
          </a:xfrm>
          <a:prstGeom prst="rect">
            <a:avLst/>
          </a:prstGeom>
          <a:noFill/>
          <a:ln>
            <a:noFill/>
          </a:ln>
        </p:spPr>
      </p:pic>
      <p:sp>
        <p:nvSpPr>
          <p:cNvPr id="11" name="Google Shape;11;p2"/>
          <p:cNvSpPr txBox="1"/>
          <p:nvPr>
            <p:ph type="ctrTitle"/>
          </p:nvPr>
        </p:nvSpPr>
        <p:spPr>
          <a:xfrm>
            <a:off x="685800" y="696425"/>
            <a:ext cx="5391000" cy="2930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pic>
        <p:nvPicPr>
          <p:cNvPr id="49" name="Google Shape;49;p11"/>
          <p:cNvPicPr preferRelativeResize="0"/>
          <p:nvPr/>
        </p:nvPicPr>
        <p:blipFill>
          <a:blip r:embed="rId2">
            <a:alphaModFix/>
          </a:blip>
          <a:stretch>
            <a:fillRect/>
          </a:stretch>
        </p:blipFill>
        <p:spPr>
          <a:xfrm>
            <a:off x="4482850" y="1988025"/>
            <a:ext cx="4508749" cy="3047100"/>
          </a:xfrm>
          <a:prstGeom prst="rect">
            <a:avLst/>
          </a:prstGeom>
          <a:noFill/>
          <a:ln>
            <a:noFill/>
          </a:ln>
        </p:spPr>
      </p:pic>
      <p:sp>
        <p:nvSpPr>
          <p:cNvPr id="50" name="Google Shape;50;p11"/>
          <p:cNvSpPr txBox="1"/>
          <p:nvPr>
            <p:ph idx="1" type="body"/>
          </p:nvPr>
        </p:nvSpPr>
        <p:spPr>
          <a:xfrm>
            <a:off x="457200" y="4406309"/>
            <a:ext cx="8229600" cy="519600"/>
          </a:xfrm>
          <a:prstGeom prst="rect">
            <a:avLst/>
          </a:prstGeom>
        </p:spPr>
        <p:txBody>
          <a:bodyPr anchorCtr="0" anchor="t" bIns="0" lIns="0" spcFirstLastPara="1" rIns="0" wrap="square" tIns="0">
            <a:noAutofit/>
          </a:bodyPr>
          <a:lstStyle>
            <a:lvl1pPr indent="-228600" lvl="0" marL="457200" rtl="0">
              <a:spcBef>
                <a:spcPts val="360"/>
              </a:spcBef>
              <a:spcAft>
                <a:spcPts val="0"/>
              </a:spcAft>
              <a:buSzPts val="1600"/>
              <a:buNone/>
              <a:defRPr sz="1600"/>
            </a:lvl1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pic>
        <p:nvPicPr>
          <p:cNvPr id="52" name="Google Shape;52;p12"/>
          <p:cNvPicPr preferRelativeResize="0"/>
          <p:nvPr/>
        </p:nvPicPr>
        <p:blipFill>
          <a:blip r:embed="rId2">
            <a:alphaModFix/>
          </a:blip>
          <a:stretch>
            <a:fillRect/>
          </a:stretch>
        </p:blipFill>
        <p:spPr>
          <a:xfrm>
            <a:off x="5214300" y="2476950"/>
            <a:ext cx="3929698" cy="26653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no illustration">
  <p:cSld name="BLANK_1">
    <p:spTree>
      <p:nvGrpSpPr>
        <p:cNvPr id="53" name="Shape 53"/>
        <p:cNvGrpSpPr/>
        <p:nvPr/>
      </p:nvGrpSpPr>
      <p:grpSpPr>
        <a:xfrm>
          <a:off x="0" y="0"/>
          <a:ext cx="0" cy="0"/>
          <a:chOff x="0" y="0"/>
          <a:chExt cx="0" cy="0"/>
        </a:xfrm>
      </p:grpSpPr>
      <p:sp>
        <p:nvSpPr>
          <p:cNvPr id="54" name="Google Shape;54;p1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9" name="Shape 59"/>
        <p:cNvGrpSpPr/>
        <p:nvPr/>
      </p:nvGrpSpPr>
      <p:grpSpPr>
        <a:xfrm>
          <a:off x="0" y="0"/>
          <a:ext cx="0" cy="0"/>
          <a:chOff x="0" y="0"/>
          <a:chExt cx="0" cy="0"/>
        </a:xfrm>
      </p:grpSpPr>
      <p:sp>
        <p:nvSpPr>
          <p:cNvPr id="60" name="Google Shape;60;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1" name="Google Shape;61;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3" name="Shape 63"/>
        <p:cNvGrpSpPr/>
        <p:nvPr/>
      </p:nvGrpSpPr>
      <p:grpSpPr>
        <a:xfrm>
          <a:off x="0" y="0"/>
          <a:ext cx="0" cy="0"/>
          <a:chOff x="0" y="0"/>
          <a:chExt cx="0" cy="0"/>
        </a:xfrm>
      </p:grpSpPr>
      <p:sp>
        <p:nvSpPr>
          <p:cNvPr id="64" name="Google Shape;64;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6" name="Shape 66"/>
        <p:cNvGrpSpPr/>
        <p:nvPr/>
      </p:nvGrpSpPr>
      <p:grpSpPr>
        <a:xfrm>
          <a:off x="0" y="0"/>
          <a:ext cx="0" cy="0"/>
          <a:chOff x="0" y="0"/>
          <a:chExt cx="0" cy="0"/>
        </a:xfrm>
      </p:grpSpPr>
      <p:sp>
        <p:nvSpPr>
          <p:cNvPr id="67" name="Google Shape;6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5" name="Shape 75"/>
        <p:cNvGrpSpPr/>
        <p:nvPr/>
      </p:nvGrpSpPr>
      <p:grpSpPr>
        <a:xfrm>
          <a:off x="0" y="0"/>
          <a:ext cx="0" cy="0"/>
          <a:chOff x="0" y="0"/>
          <a:chExt cx="0" cy="0"/>
        </a:xfrm>
      </p:grpSpPr>
      <p:sp>
        <p:nvSpPr>
          <p:cNvPr id="76" name="Google Shape;76;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8" name="Shape 78"/>
        <p:cNvGrpSpPr/>
        <p:nvPr/>
      </p:nvGrpSpPr>
      <p:grpSpPr>
        <a:xfrm>
          <a:off x="0" y="0"/>
          <a:ext cx="0" cy="0"/>
          <a:chOff x="0" y="0"/>
          <a:chExt cx="0" cy="0"/>
        </a:xfrm>
      </p:grpSpPr>
      <p:sp>
        <p:nvSpPr>
          <p:cNvPr id="79" name="Google Shape;79;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0" name="Google Shape;80;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2" name="Shape 82"/>
        <p:cNvGrpSpPr/>
        <p:nvPr/>
      </p:nvGrpSpPr>
      <p:grpSpPr>
        <a:xfrm>
          <a:off x="0" y="0"/>
          <a:ext cx="0" cy="0"/>
          <a:chOff x="0" y="0"/>
          <a:chExt cx="0" cy="0"/>
        </a:xfrm>
      </p:grpSpPr>
      <p:sp>
        <p:nvSpPr>
          <p:cNvPr id="83" name="Google Shape;83;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4" name="Google Shape;8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4624350" y="2345075"/>
            <a:ext cx="4368875" cy="2598124"/>
          </a:xfrm>
          <a:prstGeom prst="rect">
            <a:avLst/>
          </a:prstGeom>
          <a:noFill/>
          <a:ln>
            <a:noFill/>
          </a:ln>
        </p:spPr>
      </p:pic>
      <p:sp>
        <p:nvSpPr>
          <p:cNvPr id="14" name="Google Shape;14;p3"/>
          <p:cNvSpPr txBox="1"/>
          <p:nvPr>
            <p:ph type="ctrTitle"/>
          </p:nvPr>
        </p:nvSpPr>
        <p:spPr>
          <a:xfrm>
            <a:off x="685800" y="1811950"/>
            <a:ext cx="4973100" cy="1159800"/>
          </a:xfrm>
          <a:prstGeom prst="rect">
            <a:avLst/>
          </a:prstGeom>
        </p:spPr>
        <p:txBody>
          <a:bodyPr anchorCtr="0" anchor="b" bIns="0" lIns="0" spcFirstLastPara="1" rIns="0" wrap="square" tIns="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 name="Google Shape;15;p3"/>
          <p:cNvSpPr txBox="1"/>
          <p:nvPr>
            <p:ph idx="1" type="subTitle"/>
          </p:nvPr>
        </p:nvSpPr>
        <p:spPr>
          <a:xfrm>
            <a:off x="685800" y="3144850"/>
            <a:ext cx="2493600" cy="784800"/>
          </a:xfrm>
          <a:prstGeom prst="rect">
            <a:avLst/>
          </a:prstGeom>
        </p:spPr>
        <p:txBody>
          <a:bodyPr anchorCtr="0" anchor="t" bIns="0" lIns="0" spcFirstLastPara="1" rIns="0" wrap="square" tIns="0">
            <a:noAutofit/>
          </a:bodyPr>
          <a:lstStyle>
            <a:lvl1pPr lvl="0" rtl="0">
              <a:spcBef>
                <a:spcPts val="0"/>
              </a:spcBef>
              <a:spcAft>
                <a:spcPts val="0"/>
              </a:spcAft>
              <a:buClr>
                <a:srgbClr val="A7A4BC"/>
              </a:buClr>
              <a:buSzPts val="1800"/>
              <a:buNone/>
              <a:defRPr sz="1800">
                <a:solidFill>
                  <a:srgbClr val="A7A4BC"/>
                </a:solidFill>
              </a:defRPr>
            </a:lvl1pPr>
            <a:lvl2pPr lvl="1" rtl="0">
              <a:spcBef>
                <a:spcPts val="0"/>
              </a:spcBef>
              <a:spcAft>
                <a:spcPts val="0"/>
              </a:spcAft>
              <a:buClr>
                <a:srgbClr val="A7A4BC"/>
              </a:buClr>
              <a:buSzPts val="1800"/>
              <a:buNone/>
              <a:defRPr sz="1800">
                <a:solidFill>
                  <a:srgbClr val="A7A4BC"/>
                </a:solidFill>
              </a:defRPr>
            </a:lvl2pPr>
            <a:lvl3pPr lvl="2" rtl="0">
              <a:spcBef>
                <a:spcPts val="0"/>
              </a:spcBef>
              <a:spcAft>
                <a:spcPts val="0"/>
              </a:spcAft>
              <a:buClr>
                <a:srgbClr val="A7A4BC"/>
              </a:buClr>
              <a:buSzPts val="1800"/>
              <a:buNone/>
              <a:defRPr sz="1800">
                <a:solidFill>
                  <a:srgbClr val="A7A4BC"/>
                </a:solidFill>
              </a:defRPr>
            </a:lvl3pPr>
            <a:lvl4pPr lvl="3" rtl="0">
              <a:spcBef>
                <a:spcPts val="0"/>
              </a:spcBef>
              <a:spcAft>
                <a:spcPts val="0"/>
              </a:spcAft>
              <a:buClr>
                <a:srgbClr val="A7A4BC"/>
              </a:buClr>
              <a:buSzPts val="1800"/>
              <a:buNone/>
              <a:defRPr sz="1800">
                <a:solidFill>
                  <a:srgbClr val="A7A4BC"/>
                </a:solidFill>
              </a:defRPr>
            </a:lvl4pPr>
            <a:lvl5pPr lvl="4" rtl="0">
              <a:spcBef>
                <a:spcPts val="0"/>
              </a:spcBef>
              <a:spcAft>
                <a:spcPts val="0"/>
              </a:spcAft>
              <a:buClr>
                <a:srgbClr val="A7A4BC"/>
              </a:buClr>
              <a:buSzPts val="1800"/>
              <a:buNone/>
              <a:defRPr sz="1800">
                <a:solidFill>
                  <a:srgbClr val="A7A4BC"/>
                </a:solidFill>
              </a:defRPr>
            </a:lvl5pPr>
            <a:lvl6pPr lvl="5" rtl="0">
              <a:spcBef>
                <a:spcPts val="0"/>
              </a:spcBef>
              <a:spcAft>
                <a:spcPts val="0"/>
              </a:spcAft>
              <a:buClr>
                <a:srgbClr val="A7A4BC"/>
              </a:buClr>
              <a:buSzPts val="1800"/>
              <a:buNone/>
              <a:defRPr sz="1800">
                <a:solidFill>
                  <a:srgbClr val="A7A4BC"/>
                </a:solidFill>
              </a:defRPr>
            </a:lvl6pPr>
            <a:lvl7pPr lvl="6" rtl="0">
              <a:spcBef>
                <a:spcPts val="0"/>
              </a:spcBef>
              <a:spcAft>
                <a:spcPts val="0"/>
              </a:spcAft>
              <a:buClr>
                <a:srgbClr val="A7A4BC"/>
              </a:buClr>
              <a:buSzPts val="1800"/>
              <a:buNone/>
              <a:defRPr sz="1800">
                <a:solidFill>
                  <a:srgbClr val="A7A4BC"/>
                </a:solidFill>
              </a:defRPr>
            </a:lvl7pPr>
            <a:lvl8pPr lvl="7" rtl="0">
              <a:spcBef>
                <a:spcPts val="0"/>
              </a:spcBef>
              <a:spcAft>
                <a:spcPts val="0"/>
              </a:spcAft>
              <a:buClr>
                <a:srgbClr val="A7A4BC"/>
              </a:buClr>
              <a:buSzPts val="1800"/>
              <a:buNone/>
              <a:defRPr sz="1800">
                <a:solidFill>
                  <a:srgbClr val="A7A4BC"/>
                </a:solidFill>
              </a:defRPr>
            </a:lvl8pPr>
            <a:lvl9pPr lvl="8" rtl="0">
              <a:spcBef>
                <a:spcPts val="0"/>
              </a:spcBef>
              <a:spcAft>
                <a:spcPts val="0"/>
              </a:spcAft>
              <a:buClr>
                <a:srgbClr val="A7A4BC"/>
              </a:buClr>
              <a:buSzPts val="1800"/>
              <a:buNone/>
              <a:defRPr sz="1800">
                <a:solidFill>
                  <a:srgbClr val="A7A4BC"/>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5" name="Shape 85"/>
        <p:cNvGrpSpPr/>
        <p:nvPr/>
      </p:nvGrpSpPr>
      <p:grpSpPr>
        <a:xfrm>
          <a:off x="0" y="0"/>
          <a:ext cx="0" cy="0"/>
          <a:chOff x="0" y="0"/>
          <a:chExt cx="0" cy="0"/>
        </a:xfrm>
      </p:grpSpPr>
      <p:sp>
        <p:nvSpPr>
          <p:cNvPr id="86" name="Google Shape;86;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8" name="Google Shape;88;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9" name="Google Shape;89;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1" name="Shape 91"/>
        <p:cNvGrpSpPr/>
        <p:nvPr/>
      </p:nvGrpSpPr>
      <p:grpSpPr>
        <a:xfrm>
          <a:off x="0" y="0"/>
          <a:ext cx="0" cy="0"/>
          <a:chOff x="0" y="0"/>
          <a:chExt cx="0" cy="0"/>
        </a:xfrm>
      </p:grpSpPr>
      <p:sp>
        <p:nvSpPr>
          <p:cNvPr id="92" name="Google Shape;92;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3" name="Google Shape;93;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4" name="Shape 94"/>
        <p:cNvGrpSpPr/>
        <p:nvPr/>
      </p:nvGrpSpPr>
      <p:grpSpPr>
        <a:xfrm>
          <a:off x="0" y="0"/>
          <a:ext cx="0" cy="0"/>
          <a:chOff x="0" y="0"/>
          <a:chExt cx="0" cy="0"/>
        </a:xfrm>
      </p:grpSpPr>
      <p:sp>
        <p:nvSpPr>
          <p:cNvPr id="95" name="Google Shape;95;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6" name="Google Shape;96;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103" name="Shape 103"/>
        <p:cNvGrpSpPr/>
        <p:nvPr/>
      </p:nvGrpSpPr>
      <p:grpSpPr>
        <a:xfrm>
          <a:off x="0" y="0"/>
          <a:ext cx="0" cy="0"/>
          <a:chOff x="0" y="0"/>
          <a:chExt cx="0" cy="0"/>
        </a:xfrm>
      </p:grpSpPr>
      <p:sp>
        <p:nvSpPr>
          <p:cNvPr id="104" name="Google Shape;104;p27"/>
          <p:cNvSpPr/>
          <p:nvPr/>
        </p:nvSpPr>
        <p:spPr>
          <a:xfrm>
            <a:off x="218925" y="-9675"/>
            <a:ext cx="5277000" cy="5167200"/>
          </a:xfrm>
          <a:custGeom>
            <a:rect b="b" l="l" r="r" t="t"/>
            <a:pathLst>
              <a:path extrusionOk="0" h="120000" w="120000">
                <a:moveTo>
                  <a:pt x="220" y="0"/>
                </a:moveTo>
                <a:lnTo>
                  <a:pt x="0" y="120000"/>
                </a:lnTo>
                <a:lnTo>
                  <a:pt x="120000" y="119919"/>
                </a:lnTo>
                <a:lnTo>
                  <a:pt x="88581" y="174"/>
                </a:lnTo>
                <a:close/>
              </a:path>
            </a:pathLst>
          </a:custGeom>
          <a:solidFill>
            <a:srgbClr val="000000">
              <a:alpha val="6669"/>
            </a:srgbClr>
          </a:solidFill>
          <a:ln>
            <a:noFill/>
          </a:ln>
        </p:spPr>
      </p:sp>
      <p:sp>
        <p:nvSpPr>
          <p:cNvPr id="105" name="Google Shape;105;p27"/>
          <p:cNvSpPr/>
          <p:nvPr/>
        </p:nvSpPr>
        <p:spPr>
          <a:xfrm>
            <a:off x="-9675" y="-9675"/>
            <a:ext cx="5277000" cy="5167200"/>
          </a:xfrm>
          <a:custGeom>
            <a:rect b="b" l="l" r="r" t="t"/>
            <a:pathLst>
              <a:path extrusionOk="0" h="120000" w="120000">
                <a:moveTo>
                  <a:pt x="220" y="0"/>
                </a:moveTo>
                <a:lnTo>
                  <a:pt x="0" y="120000"/>
                </a:lnTo>
                <a:lnTo>
                  <a:pt x="120000" y="119919"/>
                </a:lnTo>
                <a:lnTo>
                  <a:pt x="88581" y="174"/>
                </a:lnTo>
                <a:close/>
              </a:path>
            </a:pathLst>
          </a:custGeom>
          <a:solidFill>
            <a:srgbClr val="FFFFFF"/>
          </a:solidFill>
          <a:ln>
            <a:noFill/>
          </a:ln>
        </p:spPr>
      </p:sp>
      <p:sp>
        <p:nvSpPr>
          <p:cNvPr id="106" name="Google Shape;106;p27"/>
          <p:cNvSpPr txBox="1"/>
          <p:nvPr>
            <p:ph type="ctrTitle"/>
          </p:nvPr>
        </p:nvSpPr>
        <p:spPr>
          <a:xfrm>
            <a:off x="648300" y="3175950"/>
            <a:ext cx="3530700" cy="1182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36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3600">
                <a:solidFill>
                  <a:srgbClr val="999999"/>
                </a:solidFill>
                <a:latin typeface="Montserrat"/>
                <a:ea typeface="Montserrat"/>
                <a:cs typeface="Montserrat"/>
                <a:sym typeface="Montserra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ig image">
  <p:cSld name="Title + big image">
    <p:spTree>
      <p:nvGrpSpPr>
        <p:cNvPr id="107" name="Shape 107"/>
        <p:cNvGrpSpPr/>
        <p:nvPr/>
      </p:nvGrpSpPr>
      <p:grpSpPr>
        <a:xfrm>
          <a:off x="0" y="0"/>
          <a:ext cx="0" cy="0"/>
          <a:chOff x="0" y="0"/>
          <a:chExt cx="0" cy="0"/>
        </a:xfrm>
      </p:grpSpPr>
      <p:sp>
        <p:nvSpPr>
          <p:cNvPr id="108" name="Google Shape;108;p28"/>
          <p:cNvSpPr/>
          <p:nvPr/>
        </p:nvSpPr>
        <p:spPr>
          <a:xfrm>
            <a:off x="209250" y="-9675"/>
            <a:ext cx="3076800" cy="5167200"/>
          </a:xfrm>
          <a:custGeom>
            <a:rect b="b" l="l" r="r" t="t"/>
            <a:pathLst>
              <a:path extrusionOk="0" h="120000" w="120000">
                <a:moveTo>
                  <a:pt x="0" y="0"/>
                </a:moveTo>
                <a:lnTo>
                  <a:pt x="0" y="120000"/>
                </a:lnTo>
                <a:lnTo>
                  <a:pt x="120000" y="119919"/>
                </a:lnTo>
                <a:lnTo>
                  <a:pt x="66115" y="174"/>
                </a:lnTo>
                <a:close/>
              </a:path>
            </a:pathLst>
          </a:custGeom>
          <a:solidFill>
            <a:srgbClr val="000000">
              <a:alpha val="6669"/>
            </a:srgbClr>
          </a:solidFill>
          <a:ln>
            <a:noFill/>
          </a:ln>
        </p:spPr>
      </p:sp>
      <p:sp>
        <p:nvSpPr>
          <p:cNvPr id="109" name="Google Shape;109;p28"/>
          <p:cNvSpPr/>
          <p:nvPr/>
        </p:nvSpPr>
        <p:spPr>
          <a:xfrm>
            <a:off x="-19350" y="-9675"/>
            <a:ext cx="3076800" cy="5167200"/>
          </a:xfrm>
          <a:custGeom>
            <a:rect b="b" l="l" r="r" t="t"/>
            <a:pathLst>
              <a:path extrusionOk="0" h="120000" w="120000">
                <a:moveTo>
                  <a:pt x="0" y="0"/>
                </a:moveTo>
                <a:lnTo>
                  <a:pt x="0" y="120000"/>
                </a:lnTo>
                <a:lnTo>
                  <a:pt x="120000" y="119919"/>
                </a:lnTo>
                <a:lnTo>
                  <a:pt x="66115" y="174"/>
                </a:lnTo>
                <a:close/>
              </a:path>
            </a:pathLst>
          </a:custGeom>
          <a:solidFill>
            <a:srgbClr val="FFFFFF"/>
          </a:solidFill>
          <a:ln>
            <a:noFill/>
          </a:ln>
        </p:spPr>
      </p:sp>
      <p:sp>
        <p:nvSpPr>
          <p:cNvPr id="110" name="Google Shape;110;p28"/>
          <p:cNvSpPr txBox="1"/>
          <p:nvPr>
            <p:ph type="title"/>
          </p:nvPr>
        </p:nvSpPr>
        <p:spPr>
          <a:xfrm>
            <a:off x="609704" y="4116875"/>
            <a:ext cx="1609800" cy="48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Empty">
    <p:spTree>
      <p:nvGrpSpPr>
        <p:cNvPr id="111" name="Shape 11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12" name="Shape 112"/>
        <p:cNvGrpSpPr/>
        <p:nvPr/>
      </p:nvGrpSpPr>
      <p:grpSpPr>
        <a:xfrm>
          <a:off x="0" y="0"/>
          <a:ext cx="0" cy="0"/>
          <a:chOff x="0" y="0"/>
          <a:chExt cx="0" cy="0"/>
        </a:xfrm>
      </p:grpSpPr>
      <p:sp>
        <p:nvSpPr>
          <p:cNvPr id="113" name="Google Shape;113;p30"/>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14" name="Google Shape;114;p30"/>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
        <p:nvSpPr>
          <p:cNvPr id="115" name="Google Shape;115;p30"/>
          <p:cNvSpPr txBox="1"/>
          <p:nvPr>
            <p:ph type="title"/>
          </p:nvPr>
        </p:nvSpPr>
        <p:spPr>
          <a:xfrm>
            <a:off x="838350" y="893500"/>
            <a:ext cx="5324100" cy="48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9pPr>
          </a:lstStyle>
          <a:p/>
        </p:txBody>
      </p:sp>
      <p:sp>
        <p:nvSpPr>
          <p:cNvPr id="116" name="Google Shape;116;p30"/>
          <p:cNvSpPr txBox="1"/>
          <p:nvPr>
            <p:ph idx="1" type="body"/>
          </p:nvPr>
        </p:nvSpPr>
        <p:spPr>
          <a:xfrm>
            <a:off x="838250" y="1504950"/>
            <a:ext cx="5324100" cy="22557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17" name="Shape 117"/>
        <p:cNvGrpSpPr/>
        <p:nvPr/>
      </p:nvGrpSpPr>
      <p:grpSpPr>
        <a:xfrm>
          <a:off x="0" y="0"/>
          <a:ext cx="0" cy="0"/>
          <a:chOff x="0" y="0"/>
          <a:chExt cx="0" cy="0"/>
        </a:xfrm>
      </p:grpSpPr>
      <p:sp>
        <p:nvSpPr>
          <p:cNvPr id="118" name="Google Shape;118;p31"/>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19" name="Google Shape;119;p31"/>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
        <p:nvSpPr>
          <p:cNvPr id="120" name="Google Shape;120;p31"/>
          <p:cNvSpPr txBox="1"/>
          <p:nvPr>
            <p:ph type="title"/>
          </p:nvPr>
        </p:nvSpPr>
        <p:spPr>
          <a:xfrm>
            <a:off x="841000" y="969700"/>
            <a:ext cx="4801500" cy="409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9pPr>
          </a:lstStyle>
          <a:p/>
        </p:txBody>
      </p:sp>
      <p:sp>
        <p:nvSpPr>
          <p:cNvPr id="121" name="Google Shape;121;p31"/>
          <p:cNvSpPr txBox="1"/>
          <p:nvPr>
            <p:ph idx="1" type="body"/>
          </p:nvPr>
        </p:nvSpPr>
        <p:spPr>
          <a:xfrm>
            <a:off x="841000" y="1578025"/>
            <a:ext cx="2671800" cy="24333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9pPr>
          </a:lstStyle>
          <a:p/>
        </p:txBody>
      </p:sp>
      <p:sp>
        <p:nvSpPr>
          <p:cNvPr id="122" name="Google Shape;122;p31"/>
          <p:cNvSpPr txBox="1"/>
          <p:nvPr>
            <p:ph idx="2" type="body"/>
          </p:nvPr>
        </p:nvSpPr>
        <p:spPr>
          <a:xfrm>
            <a:off x="3673842" y="1578025"/>
            <a:ext cx="2671800" cy="24333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p:cSld name="TITLE_1">
    <p:spTree>
      <p:nvGrpSpPr>
        <p:cNvPr id="123" name="Shape 123"/>
        <p:cNvGrpSpPr/>
        <p:nvPr/>
      </p:nvGrpSpPr>
      <p:grpSpPr>
        <a:xfrm>
          <a:off x="0" y="0"/>
          <a:ext cx="0" cy="0"/>
          <a:chOff x="0" y="0"/>
          <a:chExt cx="0" cy="0"/>
        </a:xfrm>
      </p:grpSpPr>
      <p:sp>
        <p:nvSpPr>
          <p:cNvPr id="124" name="Google Shape;124;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25" name="Google Shape;125;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48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36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26" name="Google Shape;12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6"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5332286" y="1980650"/>
            <a:ext cx="3543676" cy="2989226"/>
          </a:xfrm>
          <a:prstGeom prst="rect">
            <a:avLst/>
          </a:prstGeom>
          <a:noFill/>
          <a:ln>
            <a:noFill/>
          </a:ln>
        </p:spPr>
      </p:pic>
      <p:sp>
        <p:nvSpPr>
          <p:cNvPr id="18" name="Google Shape;18;p4"/>
          <p:cNvSpPr txBox="1"/>
          <p:nvPr>
            <p:ph idx="1" type="body"/>
          </p:nvPr>
        </p:nvSpPr>
        <p:spPr>
          <a:xfrm>
            <a:off x="962850" y="919975"/>
            <a:ext cx="4469100" cy="3342000"/>
          </a:xfrm>
          <a:prstGeom prst="rect">
            <a:avLst/>
          </a:prstGeom>
        </p:spPr>
        <p:txBody>
          <a:bodyPr anchorCtr="0" anchor="t" bIns="0" lIns="0" spcFirstLastPara="1" rIns="0" wrap="square" tIns="0">
            <a:noAutofit/>
          </a:bodyPr>
          <a:lstStyle>
            <a:lvl1pPr indent="-431800" lvl="0" marL="457200" rtl="0">
              <a:lnSpc>
                <a:spcPct val="115000"/>
              </a:lnSpc>
              <a:spcBef>
                <a:spcPts val="600"/>
              </a:spcBef>
              <a:spcAft>
                <a:spcPts val="0"/>
              </a:spcAft>
              <a:buClr>
                <a:srgbClr val="A7A4BC"/>
              </a:buClr>
              <a:buSzPts val="3200"/>
              <a:buChar char="●"/>
              <a:defRPr sz="3200">
                <a:solidFill>
                  <a:srgbClr val="A7A4BC"/>
                </a:solidFill>
              </a:defRPr>
            </a:lvl1pPr>
            <a:lvl2pPr indent="-431800" lvl="1" marL="914400" rtl="0">
              <a:lnSpc>
                <a:spcPct val="115000"/>
              </a:lnSpc>
              <a:spcBef>
                <a:spcPts val="0"/>
              </a:spcBef>
              <a:spcAft>
                <a:spcPts val="0"/>
              </a:spcAft>
              <a:buSzPts val="3200"/>
              <a:buChar char="○"/>
              <a:defRPr sz="3200">
                <a:solidFill>
                  <a:srgbClr val="A7A4BC"/>
                </a:solidFill>
              </a:defRPr>
            </a:lvl2pPr>
            <a:lvl3pPr indent="-431800" lvl="2" marL="1371600" rtl="0">
              <a:lnSpc>
                <a:spcPct val="115000"/>
              </a:lnSpc>
              <a:spcBef>
                <a:spcPts val="0"/>
              </a:spcBef>
              <a:spcAft>
                <a:spcPts val="0"/>
              </a:spcAft>
              <a:buSzPts val="3200"/>
              <a:buChar char="■"/>
              <a:defRPr sz="3200">
                <a:solidFill>
                  <a:srgbClr val="A7A4BC"/>
                </a:solidFill>
              </a:defRPr>
            </a:lvl3pPr>
            <a:lvl4pPr indent="-431800" lvl="3" marL="1828800" rtl="0">
              <a:lnSpc>
                <a:spcPct val="115000"/>
              </a:lnSpc>
              <a:spcBef>
                <a:spcPts val="0"/>
              </a:spcBef>
              <a:spcAft>
                <a:spcPts val="0"/>
              </a:spcAft>
              <a:buSzPts val="3200"/>
              <a:buChar char="●"/>
              <a:defRPr sz="3200">
                <a:solidFill>
                  <a:srgbClr val="A7A4BC"/>
                </a:solidFill>
              </a:defRPr>
            </a:lvl4pPr>
            <a:lvl5pPr indent="-431800" lvl="4" marL="2286000" rtl="0">
              <a:lnSpc>
                <a:spcPct val="115000"/>
              </a:lnSpc>
              <a:spcBef>
                <a:spcPts val="0"/>
              </a:spcBef>
              <a:spcAft>
                <a:spcPts val="0"/>
              </a:spcAft>
              <a:buSzPts val="3200"/>
              <a:buChar char="○"/>
              <a:defRPr sz="3200">
                <a:solidFill>
                  <a:srgbClr val="A7A4BC"/>
                </a:solidFill>
              </a:defRPr>
            </a:lvl5pPr>
            <a:lvl6pPr indent="-431800" lvl="5" marL="2743200" rtl="0">
              <a:lnSpc>
                <a:spcPct val="115000"/>
              </a:lnSpc>
              <a:spcBef>
                <a:spcPts val="0"/>
              </a:spcBef>
              <a:spcAft>
                <a:spcPts val="0"/>
              </a:spcAft>
              <a:buSzPts val="3200"/>
              <a:buChar char="■"/>
              <a:defRPr sz="3200">
                <a:solidFill>
                  <a:srgbClr val="A7A4BC"/>
                </a:solidFill>
              </a:defRPr>
            </a:lvl6pPr>
            <a:lvl7pPr indent="-431800" lvl="6" marL="3200400" rtl="0">
              <a:lnSpc>
                <a:spcPct val="115000"/>
              </a:lnSpc>
              <a:spcBef>
                <a:spcPts val="0"/>
              </a:spcBef>
              <a:spcAft>
                <a:spcPts val="0"/>
              </a:spcAft>
              <a:buSzPts val="3200"/>
              <a:buChar char="●"/>
              <a:defRPr sz="3200">
                <a:solidFill>
                  <a:srgbClr val="A7A4BC"/>
                </a:solidFill>
              </a:defRPr>
            </a:lvl7pPr>
            <a:lvl8pPr indent="-431800" lvl="7" marL="3657600" rtl="0">
              <a:lnSpc>
                <a:spcPct val="115000"/>
              </a:lnSpc>
              <a:spcBef>
                <a:spcPts val="0"/>
              </a:spcBef>
              <a:spcAft>
                <a:spcPts val="0"/>
              </a:spcAft>
              <a:buSzPts val="3200"/>
              <a:buChar char="○"/>
              <a:defRPr sz="3200">
                <a:solidFill>
                  <a:srgbClr val="A7A4BC"/>
                </a:solidFill>
              </a:defRPr>
            </a:lvl8pPr>
            <a:lvl9pPr indent="-431800" lvl="8" marL="4114800" rtl="0">
              <a:lnSpc>
                <a:spcPct val="115000"/>
              </a:lnSpc>
              <a:spcBef>
                <a:spcPts val="0"/>
              </a:spcBef>
              <a:spcAft>
                <a:spcPts val="0"/>
              </a:spcAft>
              <a:buSzPts val="3200"/>
              <a:buChar char="■"/>
              <a:defRPr sz="3200">
                <a:solidFill>
                  <a:srgbClr val="A7A4BC"/>
                </a:solidFill>
              </a:defRPr>
            </a:lvl9pPr>
          </a:lstStyle>
          <a:p/>
        </p:txBody>
      </p:sp>
      <p:sp>
        <p:nvSpPr>
          <p:cNvPr id="19" name="Google Shape;19;p4"/>
          <p:cNvSpPr txBox="1"/>
          <p:nvPr/>
        </p:nvSpPr>
        <p:spPr>
          <a:xfrm>
            <a:off x="390571" y="571075"/>
            <a:ext cx="648000" cy="653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600">
                <a:solidFill>
                  <a:srgbClr val="FF7575"/>
                </a:solidFill>
                <a:latin typeface="Muli"/>
                <a:ea typeface="Muli"/>
                <a:cs typeface="Muli"/>
                <a:sym typeface="Muli"/>
              </a:rPr>
              <a:t>“</a:t>
            </a:r>
            <a:endParaRPr b="1" sz="9600">
              <a:solidFill>
                <a:srgbClr val="FF7575"/>
              </a:solidFill>
              <a:latin typeface="Muli"/>
              <a:ea typeface="Muli"/>
              <a:cs typeface="Muli"/>
              <a:sym typeface="Mul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7" name="Shape 127"/>
        <p:cNvGrpSpPr/>
        <p:nvPr/>
      </p:nvGrpSpPr>
      <p:grpSpPr>
        <a:xfrm>
          <a:off x="0" y="0"/>
          <a:ext cx="0" cy="0"/>
          <a:chOff x="0" y="0"/>
          <a:chExt cx="0" cy="0"/>
        </a:xfrm>
      </p:grpSpPr>
      <p:sp>
        <p:nvSpPr>
          <p:cNvPr id="128" name="Google Shape;128;p33"/>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29" name="Google Shape;129;p33"/>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Subtitle">
    <p:spTree>
      <p:nvGrpSpPr>
        <p:cNvPr id="130" name="Shape 130"/>
        <p:cNvGrpSpPr/>
        <p:nvPr/>
      </p:nvGrpSpPr>
      <p:grpSpPr>
        <a:xfrm>
          <a:off x="0" y="0"/>
          <a:ext cx="0" cy="0"/>
          <a:chOff x="0" y="0"/>
          <a:chExt cx="0" cy="0"/>
        </a:xfrm>
      </p:grpSpPr>
      <p:sp>
        <p:nvSpPr>
          <p:cNvPr id="131" name="Google Shape;131;p34"/>
          <p:cNvSpPr/>
          <p:nvPr/>
        </p:nvSpPr>
        <p:spPr>
          <a:xfrm>
            <a:off x="218925" y="-9675"/>
            <a:ext cx="5277000" cy="5167200"/>
          </a:xfrm>
          <a:custGeom>
            <a:rect b="b" l="l" r="r" t="t"/>
            <a:pathLst>
              <a:path extrusionOk="0" h="120000" w="120000">
                <a:moveTo>
                  <a:pt x="220" y="0"/>
                </a:moveTo>
                <a:lnTo>
                  <a:pt x="0" y="120000"/>
                </a:lnTo>
                <a:lnTo>
                  <a:pt x="120000" y="119919"/>
                </a:lnTo>
                <a:lnTo>
                  <a:pt x="88581" y="174"/>
                </a:lnTo>
                <a:close/>
              </a:path>
            </a:pathLst>
          </a:custGeom>
          <a:solidFill>
            <a:srgbClr val="000000">
              <a:alpha val="6669"/>
            </a:srgbClr>
          </a:solidFill>
          <a:ln>
            <a:noFill/>
          </a:ln>
        </p:spPr>
      </p:sp>
      <p:sp>
        <p:nvSpPr>
          <p:cNvPr id="132" name="Google Shape;132;p34"/>
          <p:cNvSpPr/>
          <p:nvPr/>
        </p:nvSpPr>
        <p:spPr>
          <a:xfrm>
            <a:off x="-9675" y="-9675"/>
            <a:ext cx="5277000" cy="5167200"/>
          </a:xfrm>
          <a:custGeom>
            <a:rect b="b" l="l" r="r" t="t"/>
            <a:pathLst>
              <a:path extrusionOk="0" h="120000" w="120000">
                <a:moveTo>
                  <a:pt x="220" y="0"/>
                </a:moveTo>
                <a:lnTo>
                  <a:pt x="0" y="120000"/>
                </a:lnTo>
                <a:lnTo>
                  <a:pt x="120000" y="119919"/>
                </a:lnTo>
                <a:lnTo>
                  <a:pt x="88581" y="174"/>
                </a:lnTo>
                <a:close/>
              </a:path>
            </a:pathLst>
          </a:custGeom>
          <a:solidFill>
            <a:srgbClr val="FFFFFF"/>
          </a:solidFill>
          <a:ln>
            <a:noFill/>
          </a:ln>
        </p:spPr>
      </p:sp>
      <p:sp>
        <p:nvSpPr>
          <p:cNvPr id="133" name="Google Shape;133;p34"/>
          <p:cNvSpPr txBox="1"/>
          <p:nvPr>
            <p:ph type="ctrTitle"/>
          </p:nvPr>
        </p:nvSpPr>
        <p:spPr>
          <a:xfrm>
            <a:off x="648300" y="1354750"/>
            <a:ext cx="3522300" cy="2989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30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3000">
                <a:solidFill>
                  <a:srgbClr val="999999"/>
                </a:solidFill>
                <a:latin typeface="Montserrat"/>
                <a:ea typeface="Montserrat"/>
                <a:cs typeface="Montserrat"/>
                <a:sym typeface="Montserrat"/>
              </a:defRPr>
            </a:lvl9pPr>
          </a:lstStyle>
          <a:p/>
        </p:txBody>
      </p:sp>
      <p:sp>
        <p:nvSpPr>
          <p:cNvPr id="134" name="Google Shape;134;p34"/>
          <p:cNvSpPr txBox="1"/>
          <p:nvPr>
            <p:ph idx="1" type="subTitle"/>
          </p:nvPr>
        </p:nvSpPr>
        <p:spPr>
          <a:xfrm>
            <a:off x="6724950" y="3265700"/>
            <a:ext cx="1906200" cy="10317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rgbClr val="FFFFFF"/>
              </a:buClr>
              <a:buSzPts val="2000"/>
              <a:buFont typeface="Karla"/>
              <a:buNone/>
              <a:defRPr b="0" i="0" sz="1800" u="none" cap="none" strike="noStrike">
                <a:solidFill>
                  <a:srgbClr val="FFFFFF"/>
                </a:solidFill>
                <a:latin typeface="Karla"/>
                <a:ea typeface="Karla"/>
                <a:cs typeface="Karla"/>
                <a:sym typeface="Karla"/>
              </a:defRPr>
            </a:lvl1pPr>
            <a:lvl2pPr lvl="1" marR="0" rtl="0" algn="r">
              <a:lnSpc>
                <a:spcPct val="100000"/>
              </a:lnSpc>
              <a:spcBef>
                <a:spcPts val="0"/>
              </a:spcBef>
              <a:spcAft>
                <a:spcPts val="0"/>
              </a:spcAft>
              <a:buClr>
                <a:srgbClr val="FFFFFF"/>
              </a:buClr>
              <a:buSzPts val="2000"/>
              <a:buFont typeface="Karla"/>
              <a:buNone/>
              <a:defRPr b="0" i="0" sz="1800" u="none" cap="none" strike="noStrike">
                <a:solidFill>
                  <a:srgbClr val="FFFFFF"/>
                </a:solidFill>
                <a:latin typeface="Karla"/>
                <a:ea typeface="Karla"/>
                <a:cs typeface="Karla"/>
                <a:sym typeface="Karla"/>
              </a:defRPr>
            </a:lvl2pPr>
            <a:lvl3pPr lvl="2" marR="0" rtl="0" algn="r">
              <a:lnSpc>
                <a:spcPct val="100000"/>
              </a:lnSpc>
              <a:spcBef>
                <a:spcPts val="0"/>
              </a:spcBef>
              <a:spcAft>
                <a:spcPts val="0"/>
              </a:spcAft>
              <a:buClr>
                <a:srgbClr val="FFFFFF"/>
              </a:buClr>
              <a:buSzPts val="2000"/>
              <a:buFont typeface="Karla"/>
              <a:buNone/>
              <a:defRPr b="0" i="0" sz="1800" u="none" cap="none" strike="noStrike">
                <a:solidFill>
                  <a:srgbClr val="FFFFFF"/>
                </a:solidFill>
                <a:latin typeface="Karla"/>
                <a:ea typeface="Karla"/>
                <a:cs typeface="Karla"/>
                <a:sym typeface="Karla"/>
              </a:defRPr>
            </a:lvl3pPr>
            <a:lvl4pPr lvl="3" marR="0" rtl="0" algn="r">
              <a:lnSpc>
                <a:spcPct val="100000"/>
              </a:lnSpc>
              <a:spcBef>
                <a:spcPts val="0"/>
              </a:spcBef>
              <a:spcAft>
                <a:spcPts val="0"/>
              </a:spcAft>
              <a:buClr>
                <a:srgbClr val="FFFFFF"/>
              </a:buClr>
              <a:buSzPts val="1400"/>
              <a:buFont typeface="Karla"/>
              <a:buNone/>
              <a:defRPr b="0" i="0" sz="1800" u="none" cap="none" strike="noStrike">
                <a:solidFill>
                  <a:srgbClr val="FFFFFF"/>
                </a:solidFill>
                <a:latin typeface="Karla"/>
                <a:ea typeface="Karla"/>
                <a:cs typeface="Karla"/>
                <a:sym typeface="Karla"/>
              </a:defRPr>
            </a:lvl4pPr>
            <a:lvl5pPr lvl="4" marR="0" rtl="0" algn="r">
              <a:lnSpc>
                <a:spcPct val="100000"/>
              </a:lnSpc>
              <a:spcBef>
                <a:spcPts val="0"/>
              </a:spcBef>
              <a:spcAft>
                <a:spcPts val="0"/>
              </a:spcAft>
              <a:buClr>
                <a:srgbClr val="FFFFFF"/>
              </a:buClr>
              <a:buSzPts val="1400"/>
              <a:buFont typeface="Karla"/>
              <a:buNone/>
              <a:defRPr b="0" i="0" sz="1800" u="none" cap="none" strike="noStrike">
                <a:solidFill>
                  <a:srgbClr val="FFFFFF"/>
                </a:solidFill>
                <a:latin typeface="Karla"/>
                <a:ea typeface="Karla"/>
                <a:cs typeface="Karla"/>
                <a:sym typeface="Karla"/>
              </a:defRPr>
            </a:lvl5pPr>
            <a:lvl6pPr lvl="5" marR="0" rtl="0" algn="r">
              <a:lnSpc>
                <a:spcPct val="100000"/>
              </a:lnSpc>
              <a:spcBef>
                <a:spcPts val="0"/>
              </a:spcBef>
              <a:spcAft>
                <a:spcPts val="0"/>
              </a:spcAft>
              <a:buClr>
                <a:srgbClr val="FFFFFF"/>
              </a:buClr>
              <a:buSzPts val="1400"/>
              <a:buFont typeface="Karla"/>
              <a:buNone/>
              <a:defRPr b="0" i="0" sz="1800" u="none" cap="none" strike="noStrike">
                <a:solidFill>
                  <a:srgbClr val="FFFFFF"/>
                </a:solidFill>
                <a:latin typeface="Karla"/>
                <a:ea typeface="Karla"/>
                <a:cs typeface="Karla"/>
                <a:sym typeface="Karla"/>
              </a:defRPr>
            </a:lvl6pPr>
            <a:lvl7pPr lvl="6" marR="0" rtl="0" algn="r">
              <a:lnSpc>
                <a:spcPct val="100000"/>
              </a:lnSpc>
              <a:spcBef>
                <a:spcPts val="0"/>
              </a:spcBef>
              <a:spcAft>
                <a:spcPts val="0"/>
              </a:spcAft>
              <a:buClr>
                <a:srgbClr val="FFFFFF"/>
              </a:buClr>
              <a:buSzPts val="1400"/>
              <a:buFont typeface="Karla"/>
              <a:buNone/>
              <a:defRPr b="0" i="0" sz="1800" u="none" cap="none" strike="noStrike">
                <a:solidFill>
                  <a:srgbClr val="FFFFFF"/>
                </a:solidFill>
                <a:latin typeface="Karla"/>
                <a:ea typeface="Karla"/>
                <a:cs typeface="Karla"/>
                <a:sym typeface="Karla"/>
              </a:defRPr>
            </a:lvl7pPr>
            <a:lvl8pPr lvl="7" marR="0" rtl="0" algn="r">
              <a:lnSpc>
                <a:spcPct val="100000"/>
              </a:lnSpc>
              <a:spcBef>
                <a:spcPts val="0"/>
              </a:spcBef>
              <a:spcAft>
                <a:spcPts val="0"/>
              </a:spcAft>
              <a:buClr>
                <a:srgbClr val="FFFFFF"/>
              </a:buClr>
              <a:buSzPts val="1400"/>
              <a:buFont typeface="Karla"/>
              <a:buNone/>
              <a:defRPr b="0" i="0" sz="1800" u="none" cap="none" strike="noStrike">
                <a:solidFill>
                  <a:srgbClr val="FFFFFF"/>
                </a:solidFill>
                <a:latin typeface="Karla"/>
                <a:ea typeface="Karla"/>
                <a:cs typeface="Karla"/>
                <a:sym typeface="Karla"/>
              </a:defRPr>
            </a:lvl8pPr>
            <a:lvl9pPr lvl="8" marR="0" rtl="0" algn="r">
              <a:lnSpc>
                <a:spcPct val="100000"/>
              </a:lnSpc>
              <a:spcBef>
                <a:spcPts val="0"/>
              </a:spcBef>
              <a:spcAft>
                <a:spcPts val="0"/>
              </a:spcAft>
              <a:buClr>
                <a:srgbClr val="FFFFFF"/>
              </a:buClr>
              <a:buSzPts val="1400"/>
              <a:buFont typeface="Karla"/>
              <a:buNone/>
              <a:defRPr b="0" i="0" sz="1800" u="none" cap="none" strike="noStrike">
                <a:solidFill>
                  <a:srgbClr val="FFFFFF"/>
                </a:solidFill>
                <a:latin typeface="Karla"/>
                <a:ea typeface="Karla"/>
                <a:cs typeface="Karla"/>
                <a:sym typeface="Karla"/>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135" name="Shape 135"/>
        <p:cNvGrpSpPr/>
        <p:nvPr/>
      </p:nvGrpSpPr>
      <p:grpSpPr>
        <a:xfrm>
          <a:off x="0" y="0"/>
          <a:ext cx="0" cy="0"/>
          <a:chOff x="0" y="0"/>
          <a:chExt cx="0" cy="0"/>
        </a:xfrm>
      </p:grpSpPr>
      <p:sp>
        <p:nvSpPr>
          <p:cNvPr id="136" name="Google Shape;136;p35"/>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37" name="Google Shape;137;p35"/>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
        <p:nvSpPr>
          <p:cNvPr id="138" name="Google Shape;138;p35"/>
          <p:cNvSpPr txBox="1"/>
          <p:nvPr/>
        </p:nvSpPr>
        <p:spPr>
          <a:xfrm>
            <a:off x="799645" y="697674"/>
            <a:ext cx="1957200" cy="6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CCCCCC"/>
              </a:buClr>
              <a:buSzPts val="12000"/>
              <a:buFont typeface="Montserrat"/>
              <a:buNone/>
            </a:pPr>
            <a:r>
              <a:rPr b="0" i="0" lang="en" sz="12000" u="none" cap="none" strike="noStrike">
                <a:solidFill>
                  <a:srgbClr val="CCCCCC"/>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sp>
        <p:nvSpPr>
          <p:cNvPr id="139" name="Google Shape;139;p35"/>
          <p:cNvSpPr txBox="1"/>
          <p:nvPr>
            <p:ph idx="1" type="body"/>
          </p:nvPr>
        </p:nvSpPr>
        <p:spPr>
          <a:xfrm>
            <a:off x="838250" y="1657350"/>
            <a:ext cx="5324100" cy="22557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0"/>
              </a:spcBef>
              <a:spcAft>
                <a:spcPts val="0"/>
              </a:spcAft>
              <a:buClr>
                <a:srgbClr val="666666"/>
              </a:buClr>
              <a:buSzPts val="2400"/>
              <a:buFont typeface="Montserrat"/>
              <a:buChar char="▸"/>
              <a:defRPr b="0" i="0" sz="2400" u="none" cap="none" strike="noStrike">
                <a:solidFill>
                  <a:srgbClr val="666666"/>
                </a:solidFill>
                <a:latin typeface="Montserrat"/>
                <a:ea typeface="Montserrat"/>
                <a:cs typeface="Montserrat"/>
                <a:sym typeface="Montserrat"/>
              </a:defRPr>
            </a:lvl1pPr>
            <a:lvl2pPr indent="-381000" lvl="1" marL="914400" marR="0" rtl="0" algn="l">
              <a:lnSpc>
                <a:spcPct val="100000"/>
              </a:lnSpc>
              <a:spcBef>
                <a:spcPts val="0"/>
              </a:spcBef>
              <a:spcAft>
                <a:spcPts val="0"/>
              </a:spcAft>
              <a:buClr>
                <a:srgbClr val="666666"/>
              </a:buClr>
              <a:buSzPts val="2400"/>
              <a:buFont typeface="Montserrat"/>
              <a:buChar char="▹"/>
              <a:defRPr b="0" i="0" sz="2400" u="none" cap="none" strike="noStrike">
                <a:solidFill>
                  <a:srgbClr val="666666"/>
                </a:solidFill>
                <a:latin typeface="Montserrat"/>
                <a:ea typeface="Montserrat"/>
                <a:cs typeface="Montserrat"/>
                <a:sym typeface="Montserrat"/>
              </a:defRPr>
            </a:lvl2pPr>
            <a:lvl3pPr indent="-381000" lvl="2" marL="1371600" marR="0" rtl="0" algn="l">
              <a:lnSpc>
                <a:spcPct val="100000"/>
              </a:lnSpc>
              <a:spcBef>
                <a:spcPts val="0"/>
              </a:spcBef>
              <a:spcAft>
                <a:spcPts val="0"/>
              </a:spcAft>
              <a:buClr>
                <a:srgbClr val="666666"/>
              </a:buClr>
              <a:buSzPts val="2400"/>
              <a:buFont typeface="Montserrat"/>
              <a:buChar char="▹"/>
              <a:defRPr b="0" i="0" sz="2400" u="none" cap="none" strike="noStrike">
                <a:solidFill>
                  <a:srgbClr val="666666"/>
                </a:solidFill>
                <a:latin typeface="Montserrat"/>
                <a:ea typeface="Montserrat"/>
                <a:cs typeface="Montserrat"/>
                <a:sym typeface="Montserrat"/>
              </a:defRPr>
            </a:lvl3pPr>
            <a:lvl4pPr indent="-228600" lvl="3" marL="1828800" marR="0" rtl="0" algn="l">
              <a:lnSpc>
                <a:spcPct val="100000"/>
              </a:lnSpc>
              <a:spcBef>
                <a:spcPts val="0"/>
              </a:spcBef>
              <a:spcAft>
                <a:spcPts val="0"/>
              </a:spcAft>
              <a:buClr>
                <a:srgbClr val="666666"/>
              </a:buClr>
              <a:buSzPts val="1400"/>
              <a:buFont typeface="Montserrat"/>
              <a:buNone/>
              <a:defRPr b="0" i="0" sz="2400" u="none" cap="none" strike="noStrike">
                <a:solidFill>
                  <a:srgbClr val="666666"/>
                </a:solidFill>
                <a:latin typeface="Montserrat"/>
                <a:ea typeface="Montserrat"/>
                <a:cs typeface="Montserrat"/>
                <a:sym typeface="Montserrat"/>
              </a:defRPr>
            </a:lvl4pPr>
            <a:lvl5pPr indent="-228600" lvl="4" marL="2286000" marR="0" rtl="0" algn="l">
              <a:lnSpc>
                <a:spcPct val="100000"/>
              </a:lnSpc>
              <a:spcBef>
                <a:spcPts val="0"/>
              </a:spcBef>
              <a:spcAft>
                <a:spcPts val="0"/>
              </a:spcAft>
              <a:buClr>
                <a:srgbClr val="666666"/>
              </a:buClr>
              <a:buSzPts val="1400"/>
              <a:buFont typeface="Montserrat"/>
              <a:buNone/>
              <a:defRPr b="0" i="0" sz="2400" u="none" cap="none" strike="noStrike">
                <a:solidFill>
                  <a:srgbClr val="666666"/>
                </a:solidFill>
                <a:latin typeface="Montserrat"/>
                <a:ea typeface="Montserrat"/>
                <a:cs typeface="Montserrat"/>
                <a:sym typeface="Montserrat"/>
              </a:defRPr>
            </a:lvl5pPr>
            <a:lvl6pPr indent="-228600" lvl="5" marL="2743200" marR="0" rtl="0" algn="l">
              <a:lnSpc>
                <a:spcPct val="100000"/>
              </a:lnSpc>
              <a:spcBef>
                <a:spcPts val="0"/>
              </a:spcBef>
              <a:spcAft>
                <a:spcPts val="0"/>
              </a:spcAft>
              <a:buClr>
                <a:srgbClr val="666666"/>
              </a:buClr>
              <a:buSzPts val="1400"/>
              <a:buFont typeface="Montserrat"/>
              <a:buNone/>
              <a:defRPr b="0" i="0" sz="2400" u="none" cap="none" strike="noStrike">
                <a:solidFill>
                  <a:srgbClr val="666666"/>
                </a:solidFill>
                <a:latin typeface="Montserrat"/>
                <a:ea typeface="Montserrat"/>
                <a:cs typeface="Montserrat"/>
                <a:sym typeface="Montserrat"/>
              </a:defRPr>
            </a:lvl6pPr>
            <a:lvl7pPr indent="-228600" lvl="6" marL="3200400" marR="0" rtl="0" algn="l">
              <a:lnSpc>
                <a:spcPct val="100000"/>
              </a:lnSpc>
              <a:spcBef>
                <a:spcPts val="0"/>
              </a:spcBef>
              <a:spcAft>
                <a:spcPts val="0"/>
              </a:spcAft>
              <a:buClr>
                <a:srgbClr val="666666"/>
              </a:buClr>
              <a:buSzPts val="1400"/>
              <a:buFont typeface="Montserrat"/>
              <a:buNone/>
              <a:defRPr b="0" i="0" sz="2400" u="none" cap="none" strike="noStrike">
                <a:solidFill>
                  <a:srgbClr val="666666"/>
                </a:solidFill>
                <a:latin typeface="Montserrat"/>
                <a:ea typeface="Montserrat"/>
                <a:cs typeface="Montserrat"/>
                <a:sym typeface="Montserrat"/>
              </a:defRPr>
            </a:lvl7pPr>
            <a:lvl8pPr indent="-228600" lvl="7" marL="3657600" marR="0" rtl="0" algn="l">
              <a:lnSpc>
                <a:spcPct val="100000"/>
              </a:lnSpc>
              <a:spcBef>
                <a:spcPts val="0"/>
              </a:spcBef>
              <a:spcAft>
                <a:spcPts val="0"/>
              </a:spcAft>
              <a:buClr>
                <a:srgbClr val="666666"/>
              </a:buClr>
              <a:buSzPts val="1400"/>
              <a:buFont typeface="Montserrat"/>
              <a:buNone/>
              <a:defRPr b="0" i="0" sz="2400" u="none" cap="none" strike="noStrike">
                <a:solidFill>
                  <a:srgbClr val="666666"/>
                </a:solidFill>
                <a:latin typeface="Montserrat"/>
                <a:ea typeface="Montserrat"/>
                <a:cs typeface="Montserrat"/>
                <a:sym typeface="Montserrat"/>
              </a:defRPr>
            </a:lvl8pPr>
            <a:lvl9pPr indent="-228600" lvl="8" marL="4114800" marR="0" rtl="0" algn="l">
              <a:lnSpc>
                <a:spcPct val="100000"/>
              </a:lnSpc>
              <a:spcBef>
                <a:spcPts val="0"/>
              </a:spcBef>
              <a:spcAft>
                <a:spcPts val="0"/>
              </a:spcAft>
              <a:buClr>
                <a:srgbClr val="666666"/>
              </a:buClr>
              <a:buSzPts val="1400"/>
              <a:buFont typeface="Montserrat"/>
              <a:buNone/>
              <a:defRPr b="0" i="0" sz="2400" u="none" cap="none" strike="noStrike">
                <a:solidFill>
                  <a:srgbClr val="666666"/>
                </a:solidFill>
                <a:latin typeface="Montserrat"/>
                <a:ea typeface="Montserrat"/>
                <a:cs typeface="Montserrat"/>
                <a:sym typeface="Montserra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 + 3 columns">
    <p:spTree>
      <p:nvGrpSpPr>
        <p:cNvPr id="140" name="Shape 140"/>
        <p:cNvGrpSpPr/>
        <p:nvPr/>
      </p:nvGrpSpPr>
      <p:grpSpPr>
        <a:xfrm>
          <a:off x="0" y="0"/>
          <a:ext cx="0" cy="0"/>
          <a:chOff x="0" y="0"/>
          <a:chExt cx="0" cy="0"/>
        </a:xfrm>
      </p:grpSpPr>
      <p:sp>
        <p:nvSpPr>
          <p:cNvPr id="141" name="Google Shape;141;p36"/>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42" name="Google Shape;142;p36"/>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
        <p:nvSpPr>
          <p:cNvPr id="143" name="Google Shape;143;p36"/>
          <p:cNvSpPr txBox="1"/>
          <p:nvPr>
            <p:ph type="title"/>
          </p:nvPr>
        </p:nvSpPr>
        <p:spPr>
          <a:xfrm>
            <a:off x="841000" y="969700"/>
            <a:ext cx="4801500" cy="409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9pPr>
          </a:lstStyle>
          <a:p/>
        </p:txBody>
      </p:sp>
      <p:sp>
        <p:nvSpPr>
          <p:cNvPr id="144" name="Google Shape;144;p36"/>
          <p:cNvSpPr txBox="1"/>
          <p:nvPr>
            <p:ph idx="1" type="body"/>
          </p:nvPr>
        </p:nvSpPr>
        <p:spPr>
          <a:xfrm>
            <a:off x="841000" y="1600975"/>
            <a:ext cx="2094900" cy="24105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1pPr>
            <a:lvl2pPr indent="-330200" lvl="1" marL="9144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2pPr>
            <a:lvl3pPr indent="-330200" lvl="2" marL="13716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9pPr>
          </a:lstStyle>
          <a:p/>
        </p:txBody>
      </p:sp>
      <p:sp>
        <p:nvSpPr>
          <p:cNvPr id="145" name="Google Shape;145;p36"/>
          <p:cNvSpPr txBox="1"/>
          <p:nvPr>
            <p:ph idx="2" type="body"/>
          </p:nvPr>
        </p:nvSpPr>
        <p:spPr>
          <a:xfrm>
            <a:off x="3043281" y="1600975"/>
            <a:ext cx="2094900" cy="24105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1pPr>
            <a:lvl2pPr indent="-330200" lvl="1" marL="9144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2pPr>
            <a:lvl3pPr indent="-330200" lvl="2" marL="13716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9pPr>
          </a:lstStyle>
          <a:p/>
        </p:txBody>
      </p:sp>
      <p:sp>
        <p:nvSpPr>
          <p:cNvPr id="146" name="Google Shape;146;p36"/>
          <p:cNvSpPr txBox="1"/>
          <p:nvPr>
            <p:ph idx="3" type="body"/>
          </p:nvPr>
        </p:nvSpPr>
        <p:spPr>
          <a:xfrm>
            <a:off x="5245562" y="1600975"/>
            <a:ext cx="2094900" cy="24105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1pPr>
            <a:lvl2pPr indent="-330200" lvl="1" marL="9144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2pPr>
            <a:lvl3pPr indent="-330200" lvl="2" marL="1371600" marR="0" rtl="0" algn="l">
              <a:lnSpc>
                <a:spcPct val="100000"/>
              </a:lnSpc>
              <a:spcBef>
                <a:spcPts val="0"/>
              </a:spcBef>
              <a:spcAft>
                <a:spcPts val="0"/>
              </a:spcAft>
              <a:buClr>
                <a:srgbClr val="666666"/>
              </a:buClr>
              <a:buSzPts val="1600"/>
              <a:buFont typeface="Karla"/>
              <a:buChar char="▹"/>
              <a:defRPr b="0" i="0" sz="16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1600" u="none" cap="none" strike="noStrike">
                <a:solidFill>
                  <a:srgbClr val="666666"/>
                </a:solidFill>
                <a:latin typeface="Karla"/>
                <a:ea typeface="Karla"/>
                <a:cs typeface="Karla"/>
                <a:sym typeface="Karla"/>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image">
  <p:cSld name="Title + 1 column + image">
    <p:spTree>
      <p:nvGrpSpPr>
        <p:cNvPr id="147" name="Shape 147"/>
        <p:cNvGrpSpPr/>
        <p:nvPr/>
      </p:nvGrpSpPr>
      <p:grpSpPr>
        <a:xfrm>
          <a:off x="0" y="0"/>
          <a:ext cx="0" cy="0"/>
          <a:chOff x="0" y="0"/>
          <a:chExt cx="0" cy="0"/>
        </a:xfrm>
      </p:grpSpPr>
      <p:sp>
        <p:nvSpPr>
          <p:cNvPr id="148" name="Google Shape;148;p37"/>
          <p:cNvSpPr/>
          <p:nvPr/>
        </p:nvSpPr>
        <p:spPr>
          <a:xfrm>
            <a:off x="218925" y="-9675"/>
            <a:ext cx="5277000" cy="5167200"/>
          </a:xfrm>
          <a:custGeom>
            <a:rect b="b" l="l" r="r" t="t"/>
            <a:pathLst>
              <a:path extrusionOk="0" h="120000" w="120000">
                <a:moveTo>
                  <a:pt x="220" y="0"/>
                </a:moveTo>
                <a:lnTo>
                  <a:pt x="0" y="120000"/>
                </a:lnTo>
                <a:lnTo>
                  <a:pt x="120000" y="119919"/>
                </a:lnTo>
                <a:lnTo>
                  <a:pt x="88581" y="174"/>
                </a:lnTo>
                <a:close/>
              </a:path>
            </a:pathLst>
          </a:custGeom>
          <a:solidFill>
            <a:srgbClr val="000000">
              <a:alpha val="6669"/>
            </a:srgbClr>
          </a:solidFill>
          <a:ln>
            <a:noFill/>
          </a:ln>
        </p:spPr>
      </p:sp>
      <p:sp>
        <p:nvSpPr>
          <p:cNvPr id="149" name="Google Shape;149;p37"/>
          <p:cNvSpPr/>
          <p:nvPr/>
        </p:nvSpPr>
        <p:spPr>
          <a:xfrm>
            <a:off x="-9675" y="-9675"/>
            <a:ext cx="5277000" cy="5167200"/>
          </a:xfrm>
          <a:custGeom>
            <a:rect b="b" l="l" r="r" t="t"/>
            <a:pathLst>
              <a:path extrusionOk="0" h="120000" w="120000">
                <a:moveTo>
                  <a:pt x="220" y="0"/>
                </a:moveTo>
                <a:lnTo>
                  <a:pt x="0" y="120000"/>
                </a:lnTo>
                <a:lnTo>
                  <a:pt x="120000" y="119919"/>
                </a:lnTo>
                <a:lnTo>
                  <a:pt x="88581" y="174"/>
                </a:lnTo>
                <a:close/>
              </a:path>
            </a:pathLst>
          </a:custGeom>
          <a:solidFill>
            <a:srgbClr val="FFFFFF"/>
          </a:solidFill>
          <a:ln>
            <a:noFill/>
          </a:ln>
        </p:spPr>
      </p:sp>
      <p:sp>
        <p:nvSpPr>
          <p:cNvPr id="150" name="Google Shape;150;p37"/>
          <p:cNvSpPr txBox="1"/>
          <p:nvPr>
            <p:ph type="title"/>
          </p:nvPr>
        </p:nvSpPr>
        <p:spPr>
          <a:xfrm>
            <a:off x="838309" y="1807900"/>
            <a:ext cx="3148200" cy="48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9pPr>
          </a:lstStyle>
          <a:p/>
        </p:txBody>
      </p:sp>
      <p:sp>
        <p:nvSpPr>
          <p:cNvPr id="151" name="Google Shape;151;p37"/>
          <p:cNvSpPr txBox="1"/>
          <p:nvPr>
            <p:ph idx="1" type="body"/>
          </p:nvPr>
        </p:nvSpPr>
        <p:spPr>
          <a:xfrm>
            <a:off x="838250" y="2419350"/>
            <a:ext cx="3148200" cy="22557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228600" lvl="3" marL="1828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4pPr>
            <a:lvl5pPr indent="-228600" lvl="4" marL="22860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5pPr>
            <a:lvl6pPr indent="-228600" lvl="5" marL="27432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6pPr>
            <a:lvl7pPr indent="-228600" lvl="6" marL="32004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7pPr>
            <a:lvl8pPr indent="-228600" lvl="7" marL="36576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8pPr>
            <a:lvl9pPr indent="-228600" lvl="8" marL="4114800" marR="0" rtl="0" algn="l">
              <a:lnSpc>
                <a:spcPct val="100000"/>
              </a:lnSpc>
              <a:spcBef>
                <a:spcPts val="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2" name="Shape 152"/>
        <p:cNvGrpSpPr/>
        <p:nvPr/>
      </p:nvGrpSpPr>
      <p:grpSpPr>
        <a:xfrm>
          <a:off x="0" y="0"/>
          <a:ext cx="0" cy="0"/>
          <a:chOff x="0" y="0"/>
          <a:chExt cx="0" cy="0"/>
        </a:xfrm>
      </p:grpSpPr>
      <p:sp>
        <p:nvSpPr>
          <p:cNvPr id="153" name="Google Shape;153;p38"/>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54" name="Google Shape;154;p38"/>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
        <p:nvSpPr>
          <p:cNvPr id="155" name="Google Shape;155;p38"/>
          <p:cNvSpPr txBox="1"/>
          <p:nvPr>
            <p:ph type="title"/>
          </p:nvPr>
        </p:nvSpPr>
        <p:spPr>
          <a:xfrm>
            <a:off x="841000" y="969700"/>
            <a:ext cx="4801500" cy="409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2pPr>
            <a:lvl3pPr lvl="2"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3pPr>
            <a:lvl4pPr lvl="3"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4pPr>
            <a:lvl5pPr lvl="4"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5pPr>
            <a:lvl6pPr lvl="5"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6pPr>
            <a:lvl7pPr lvl="6"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7pPr>
            <a:lvl8pPr lvl="7"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8pPr>
            <a:lvl9pPr lvl="8" rtl="0" algn="l">
              <a:lnSpc>
                <a:spcPct val="100000"/>
              </a:lnSpc>
              <a:spcBef>
                <a:spcPts val="0"/>
              </a:spcBef>
              <a:spcAft>
                <a:spcPts val="0"/>
              </a:spcAft>
              <a:buClr>
                <a:srgbClr val="999999"/>
              </a:buClr>
              <a:buSzPts val="1400"/>
              <a:buFont typeface="Montserrat"/>
              <a:buNone/>
              <a:defRPr b="1" sz="2400">
                <a:solidFill>
                  <a:srgbClr val="999999"/>
                </a:solidFill>
                <a:latin typeface="Montserrat"/>
                <a:ea typeface="Montserrat"/>
                <a:cs typeface="Montserrat"/>
                <a:sym typeface="Montserra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156" name="Shape 156"/>
        <p:cNvGrpSpPr/>
        <p:nvPr/>
      </p:nvGrpSpPr>
      <p:grpSpPr>
        <a:xfrm>
          <a:off x="0" y="0"/>
          <a:ext cx="0" cy="0"/>
          <a:chOff x="0" y="0"/>
          <a:chExt cx="0" cy="0"/>
        </a:xfrm>
      </p:grpSpPr>
      <p:sp>
        <p:nvSpPr>
          <p:cNvPr id="157" name="Google Shape;157;p39"/>
          <p:cNvSpPr/>
          <p:nvPr/>
        </p:nvSpPr>
        <p:spPr>
          <a:xfrm>
            <a:off x="22860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000000">
              <a:alpha val="6669"/>
            </a:srgbClr>
          </a:solidFill>
          <a:ln>
            <a:noFill/>
          </a:ln>
        </p:spPr>
      </p:sp>
      <p:sp>
        <p:nvSpPr>
          <p:cNvPr id="158" name="Google Shape;158;p39"/>
          <p:cNvSpPr/>
          <p:nvPr/>
        </p:nvSpPr>
        <p:spPr>
          <a:xfrm>
            <a:off x="0" y="-10437"/>
            <a:ext cx="8229300" cy="5164500"/>
          </a:xfrm>
          <a:custGeom>
            <a:rect b="b" l="l" r="r" t="t"/>
            <a:pathLst>
              <a:path extrusionOk="0" h="120000" w="120000">
                <a:moveTo>
                  <a:pt x="0" y="0"/>
                </a:moveTo>
                <a:lnTo>
                  <a:pt x="0" y="120000"/>
                </a:lnTo>
                <a:lnTo>
                  <a:pt x="120000" y="120000"/>
                </a:lnTo>
                <a:lnTo>
                  <a:pt x="99854" y="192"/>
                </a:lnTo>
                <a:close/>
              </a:path>
            </a:pathLst>
          </a:custGeom>
          <a:solidFill>
            <a:srgbClr val="FFFFFF"/>
          </a:solidFill>
          <a:ln>
            <a:noFill/>
          </a:ln>
        </p:spPr>
      </p:sp>
      <p:sp>
        <p:nvSpPr>
          <p:cNvPr id="159" name="Google Shape;159;p39"/>
          <p:cNvSpPr txBox="1"/>
          <p:nvPr>
            <p:ph idx="1" type="body"/>
          </p:nvPr>
        </p:nvSpPr>
        <p:spPr>
          <a:xfrm>
            <a:off x="841000" y="4025300"/>
            <a:ext cx="7845900" cy="5196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360"/>
              </a:spcBef>
              <a:spcAft>
                <a:spcPts val="0"/>
              </a:spcAft>
              <a:buClr>
                <a:srgbClr val="666666"/>
              </a:buClr>
              <a:buSzPts val="2000"/>
              <a:buFont typeface="Karla"/>
              <a:buNone/>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48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48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228600" lvl="3" marL="18288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4pPr>
            <a:lvl5pPr indent="-228600" lvl="4" marL="22860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5pPr>
            <a:lvl6pPr indent="-228600" lvl="5" marL="27432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6pPr>
            <a:lvl7pPr indent="-228600" lvl="6" marL="32004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7pPr>
            <a:lvl8pPr indent="-228600" lvl="7" marL="36576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8pPr>
            <a:lvl9pPr indent="-228600" lvl="8" marL="41148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1" name="Shape 16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0" name="Shape 20"/>
        <p:cNvGrpSpPr/>
        <p:nvPr/>
      </p:nvGrpSpPr>
      <p:grpSpPr>
        <a:xfrm>
          <a:off x="0" y="0"/>
          <a:ext cx="0" cy="0"/>
          <a:chOff x="0" y="0"/>
          <a:chExt cx="0" cy="0"/>
        </a:xfrm>
      </p:grpSpPr>
      <p:pic>
        <p:nvPicPr>
          <p:cNvPr id="21" name="Google Shape;21;p5"/>
          <p:cNvPicPr preferRelativeResize="0"/>
          <p:nvPr/>
        </p:nvPicPr>
        <p:blipFill>
          <a:blip r:embed="rId2">
            <a:alphaModFix/>
          </a:blip>
          <a:stretch>
            <a:fillRect/>
          </a:stretch>
        </p:blipFill>
        <p:spPr>
          <a:xfrm>
            <a:off x="4662864" y="1901575"/>
            <a:ext cx="4477235" cy="3241925"/>
          </a:xfrm>
          <a:prstGeom prst="rect">
            <a:avLst/>
          </a:prstGeom>
          <a:noFill/>
          <a:ln>
            <a:noFill/>
          </a:ln>
        </p:spPr>
      </p:pic>
      <p:sp>
        <p:nvSpPr>
          <p:cNvPr id="22" name="Google Shape;22;p5"/>
          <p:cNvSpPr txBox="1"/>
          <p:nvPr>
            <p:ph type="title"/>
          </p:nvPr>
        </p:nvSpPr>
        <p:spPr>
          <a:xfrm>
            <a:off x="457200" y="1044175"/>
            <a:ext cx="6300300" cy="857400"/>
          </a:xfrm>
          <a:prstGeom prst="rect">
            <a:avLst/>
          </a:prstGeom>
        </p:spPr>
        <p:txBody>
          <a:bodyPr anchorCtr="0" anchor="b"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23" name="Google Shape;23;p5"/>
          <p:cNvSpPr txBox="1"/>
          <p:nvPr>
            <p:ph idx="1" type="body"/>
          </p:nvPr>
        </p:nvSpPr>
        <p:spPr>
          <a:xfrm>
            <a:off x="457200" y="2038350"/>
            <a:ext cx="4929300" cy="18627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image mask">
  <p:cSld name="TITLE_AND_BODY_1">
    <p:bg>
      <p:bgPr>
        <a:solidFill>
          <a:schemeClr val="accent1"/>
        </a:solidFill>
      </p:bgPr>
    </p:bg>
    <p:spTree>
      <p:nvGrpSpPr>
        <p:cNvPr id="24" name="Shape 24"/>
        <p:cNvGrpSpPr/>
        <p:nvPr/>
      </p:nvGrpSpPr>
      <p:grpSpPr>
        <a:xfrm>
          <a:off x="0" y="0"/>
          <a:ext cx="0" cy="0"/>
          <a:chOff x="0" y="0"/>
          <a:chExt cx="0" cy="0"/>
        </a:xfrm>
      </p:grpSpPr>
      <p:sp>
        <p:nvSpPr>
          <p:cNvPr id="25" name="Google Shape;25;p6"/>
          <p:cNvSpPr txBox="1"/>
          <p:nvPr>
            <p:ph type="title"/>
          </p:nvPr>
        </p:nvSpPr>
        <p:spPr>
          <a:xfrm>
            <a:off x="457200" y="1425175"/>
            <a:ext cx="3101400" cy="8574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6" name="Google Shape;26;p6"/>
          <p:cNvSpPr txBox="1"/>
          <p:nvPr>
            <p:ph idx="1" type="body"/>
          </p:nvPr>
        </p:nvSpPr>
        <p:spPr>
          <a:xfrm>
            <a:off x="457200" y="2419350"/>
            <a:ext cx="3101400" cy="18627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27" name="Google Shape;27;p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 name="Google Shape;28;p6"/>
          <p:cNvGrpSpPr/>
          <p:nvPr/>
        </p:nvGrpSpPr>
        <p:grpSpPr>
          <a:xfrm>
            <a:off x="-144" y="4104"/>
            <a:ext cx="9144000" cy="5143488"/>
            <a:chOff x="238125" y="848325"/>
            <a:chExt cx="7143750" cy="4018350"/>
          </a:xfrm>
        </p:grpSpPr>
        <p:sp>
          <p:nvSpPr>
            <p:cNvPr id="29" name="Google Shape;29;p6"/>
            <p:cNvSpPr/>
            <p:nvPr/>
          </p:nvSpPr>
          <p:spPr>
            <a:xfrm>
              <a:off x="238125" y="848325"/>
              <a:ext cx="7143750" cy="4018350"/>
            </a:xfrm>
            <a:custGeom>
              <a:rect b="b" l="l" r="r" t="t"/>
              <a:pathLst>
                <a:path extrusionOk="0" h="160734" w="285750">
                  <a:moveTo>
                    <a:pt x="206722" y="15292"/>
                  </a:moveTo>
                  <a:lnTo>
                    <a:pt x="207057" y="15348"/>
                  </a:lnTo>
                  <a:lnTo>
                    <a:pt x="207671" y="15515"/>
                  </a:lnTo>
                  <a:lnTo>
                    <a:pt x="208229" y="15850"/>
                  </a:lnTo>
                  <a:lnTo>
                    <a:pt x="208731" y="16241"/>
                  </a:lnTo>
                  <a:lnTo>
                    <a:pt x="209122" y="16743"/>
                  </a:lnTo>
                  <a:lnTo>
                    <a:pt x="209457" y="17301"/>
                  </a:lnTo>
                  <a:lnTo>
                    <a:pt x="209624" y="17915"/>
                  </a:lnTo>
                  <a:lnTo>
                    <a:pt x="209680" y="18250"/>
                  </a:lnTo>
                  <a:lnTo>
                    <a:pt x="209736" y="18585"/>
                  </a:lnTo>
                  <a:lnTo>
                    <a:pt x="209680" y="18920"/>
                  </a:lnTo>
                  <a:lnTo>
                    <a:pt x="209624" y="19255"/>
                  </a:lnTo>
                  <a:lnTo>
                    <a:pt x="209457" y="19869"/>
                  </a:lnTo>
                  <a:lnTo>
                    <a:pt x="209122" y="20427"/>
                  </a:lnTo>
                  <a:lnTo>
                    <a:pt x="208731" y="20929"/>
                  </a:lnTo>
                  <a:lnTo>
                    <a:pt x="208229" y="21320"/>
                  </a:lnTo>
                  <a:lnTo>
                    <a:pt x="207671" y="21654"/>
                  </a:lnTo>
                  <a:lnTo>
                    <a:pt x="207057" y="21822"/>
                  </a:lnTo>
                  <a:lnTo>
                    <a:pt x="206722" y="21878"/>
                  </a:lnTo>
                  <a:lnTo>
                    <a:pt x="206053" y="21878"/>
                  </a:lnTo>
                  <a:lnTo>
                    <a:pt x="205718" y="21822"/>
                  </a:lnTo>
                  <a:lnTo>
                    <a:pt x="205104" y="21654"/>
                  </a:lnTo>
                  <a:lnTo>
                    <a:pt x="204546" y="21320"/>
                  </a:lnTo>
                  <a:lnTo>
                    <a:pt x="204043" y="20929"/>
                  </a:lnTo>
                  <a:lnTo>
                    <a:pt x="203653" y="20427"/>
                  </a:lnTo>
                  <a:lnTo>
                    <a:pt x="203374" y="19869"/>
                  </a:lnTo>
                  <a:lnTo>
                    <a:pt x="203150" y="19255"/>
                  </a:lnTo>
                  <a:lnTo>
                    <a:pt x="203095" y="18920"/>
                  </a:lnTo>
                  <a:lnTo>
                    <a:pt x="203095" y="18585"/>
                  </a:lnTo>
                  <a:lnTo>
                    <a:pt x="203095" y="18250"/>
                  </a:lnTo>
                  <a:lnTo>
                    <a:pt x="203150" y="17915"/>
                  </a:lnTo>
                  <a:lnTo>
                    <a:pt x="203374" y="17301"/>
                  </a:lnTo>
                  <a:lnTo>
                    <a:pt x="203653" y="16743"/>
                  </a:lnTo>
                  <a:lnTo>
                    <a:pt x="204043" y="16241"/>
                  </a:lnTo>
                  <a:lnTo>
                    <a:pt x="204546" y="15850"/>
                  </a:lnTo>
                  <a:lnTo>
                    <a:pt x="205104" y="15515"/>
                  </a:lnTo>
                  <a:lnTo>
                    <a:pt x="205718" y="15348"/>
                  </a:lnTo>
                  <a:lnTo>
                    <a:pt x="206053" y="15292"/>
                  </a:lnTo>
                  <a:close/>
                  <a:moveTo>
                    <a:pt x="255947" y="30138"/>
                  </a:moveTo>
                  <a:lnTo>
                    <a:pt x="256282" y="30193"/>
                  </a:lnTo>
                  <a:lnTo>
                    <a:pt x="256896" y="30417"/>
                  </a:lnTo>
                  <a:lnTo>
                    <a:pt x="257454" y="30696"/>
                  </a:lnTo>
                  <a:lnTo>
                    <a:pt x="257956" y="31086"/>
                  </a:lnTo>
                  <a:lnTo>
                    <a:pt x="258347" y="31589"/>
                  </a:lnTo>
                  <a:lnTo>
                    <a:pt x="258682" y="32147"/>
                  </a:lnTo>
                  <a:lnTo>
                    <a:pt x="258849" y="32761"/>
                  </a:lnTo>
                  <a:lnTo>
                    <a:pt x="258905" y="33096"/>
                  </a:lnTo>
                  <a:lnTo>
                    <a:pt x="258905" y="33430"/>
                  </a:lnTo>
                  <a:lnTo>
                    <a:pt x="258905" y="33765"/>
                  </a:lnTo>
                  <a:lnTo>
                    <a:pt x="258849" y="34100"/>
                  </a:lnTo>
                  <a:lnTo>
                    <a:pt x="258682" y="34714"/>
                  </a:lnTo>
                  <a:lnTo>
                    <a:pt x="258347" y="35328"/>
                  </a:lnTo>
                  <a:lnTo>
                    <a:pt x="257956" y="35774"/>
                  </a:lnTo>
                  <a:lnTo>
                    <a:pt x="257454" y="36221"/>
                  </a:lnTo>
                  <a:lnTo>
                    <a:pt x="256896" y="36500"/>
                  </a:lnTo>
                  <a:lnTo>
                    <a:pt x="256282" y="36723"/>
                  </a:lnTo>
                  <a:lnTo>
                    <a:pt x="255947" y="36723"/>
                  </a:lnTo>
                  <a:lnTo>
                    <a:pt x="255612" y="36779"/>
                  </a:lnTo>
                  <a:lnTo>
                    <a:pt x="255277" y="36723"/>
                  </a:lnTo>
                  <a:lnTo>
                    <a:pt x="254943" y="36723"/>
                  </a:lnTo>
                  <a:lnTo>
                    <a:pt x="254329" y="36500"/>
                  </a:lnTo>
                  <a:lnTo>
                    <a:pt x="253771" y="36221"/>
                  </a:lnTo>
                  <a:lnTo>
                    <a:pt x="253268" y="35774"/>
                  </a:lnTo>
                  <a:lnTo>
                    <a:pt x="252878" y="35328"/>
                  </a:lnTo>
                  <a:lnTo>
                    <a:pt x="252543" y="34714"/>
                  </a:lnTo>
                  <a:lnTo>
                    <a:pt x="252375" y="34100"/>
                  </a:lnTo>
                  <a:lnTo>
                    <a:pt x="252319" y="33765"/>
                  </a:lnTo>
                  <a:lnTo>
                    <a:pt x="252264" y="33430"/>
                  </a:lnTo>
                  <a:lnTo>
                    <a:pt x="252319" y="33096"/>
                  </a:lnTo>
                  <a:lnTo>
                    <a:pt x="252375" y="32761"/>
                  </a:lnTo>
                  <a:lnTo>
                    <a:pt x="252543" y="32147"/>
                  </a:lnTo>
                  <a:lnTo>
                    <a:pt x="252878" y="31589"/>
                  </a:lnTo>
                  <a:lnTo>
                    <a:pt x="253268" y="31086"/>
                  </a:lnTo>
                  <a:lnTo>
                    <a:pt x="253771" y="30696"/>
                  </a:lnTo>
                  <a:lnTo>
                    <a:pt x="254329" y="30417"/>
                  </a:lnTo>
                  <a:lnTo>
                    <a:pt x="254943" y="30193"/>
                  </a:lnTo>
                  <a:lnTo>
                    <a:pt x="255277" y="30138"/>
                  </a:lnTo>
                  <a:close/>
                  <a:moveTo>
                    <a:pt x="113463" y="32593"/>
                  </a:moveTo>
                  <a:lnTo>
                    <a:pt x="113798" y="32649"/>
                  </a:lnTo>
                  <a:lnTo>
                    <a:pt x="114412" y="32817"/>
                  </a:lnTo>
                  <a:lnTo>
                    <a:pt x="115026" y="33151"/>
                  </a:lnTo>
                  <a:lnTo>
                    <a:pt x="115472" y="33542"/>
                  </a:lnTo>
                  <a:lnTo>
                    <a:pt x="115919" y="34044"/>
                  </a:lnTo>
                  <a:lnTo>
                    <a:pt x="116198" y="34602"/>
                  </a:lnTo>
                  <a:lnTo>
                    <a:pt x="116365" y="35216"/>
                  </a:lnTo>
                  <a:lnTo>
                    <a:pt x="116421" y="35551"/>
                  </a:lnTo>
                  <a:lnTo>
                    <a:pt x="116477" y="35886"/>
                  </a:lnTo>
                  <a:lnTo>
                    <a:pt x="116421" y="36221"/>
                  </a:lnTo>
                  <a:lnTo>
                    <a:pt x="116365" y="36556"/>
                  </a:lnTo>
                  <a:lnTo>
                    <a:pt x="116198" y="37170"/>
                  </a:lnTo>
                  <a:lnTo>
                    <a:pt x="115919" y="37728"/>
                  </a:lnTo>
                  <a:lnTo>
                    <a:pt x="115472" y="38230"/>
                  </a:lnTo>
                  <a:lnTo>
                    <a:pt x="115026" y="38621"/>
                  </a:lnTo>
                  <a:lnTo>
                    <a:pt x="114412" y="38956"/>
                  </a:lnTo>
                  <a:lnTo>
                    <a:pt x="113798" y="39123"/>
                  </a:lnTo>
                  <a:lnTo>
                    <a:pt x="113463" y="39179"/>
                  </a:lnTo>
                  <a:lnTo>
                    <a:pt x="112793" y="39179"/>
                  </a:lnTo>
                  <a:lnTo>
                    <a:pt x="112458" y="39123"/>
                  </a:lnTo>
                  <a:lnTo>
                    <a:pt x="111844" y="38956"/>
                  </a:lnTo>
                  <a:lnTo>
                    <a:pt x="111286" y="38621"/>
                  </a:lnTo>
                  <a:lnTo>
                    <a:pt x="110784" y="38230"/>
                  </a:lnTo>
                  <a:lnTo>
                    <a:pt x="110393" y="37728"/>
                  </a:lnTo>
                  <a:lnTo>
                    <a:pt x="110114" y="37170"/>
                  </a:lnTo>
                  <a:lnTo>
                    <a:pt x="109891" y="36556"/>
                  </a:lnTo>
                  <a:lnTo>
                    <a:pt x="109835" y="36221"/>
                  </a:lnTo>
                  <a:lnTo>
                    <a:pt x="109835" y="35886"/>
                  </a:lnTo>
                  <a:lnTo>
                    <a:pt x="109835" y="35551"/>
                  </a:lnTo>
                  <a:lnTo>
                    <a:pt x="109891" y="35216"/>
                  </a:lnTo>
                  <a:lnTo>
                    <a:pt x="110114" y="34602"/>
                  </a:lnTo>
                  <a:lnTo>
                    <a:pt x="110393" y="34044"/>
                  </a:lnTo>
                  <a:lnTo>
                    <a:pt x="110784" y="33542"/>
                  </a:lnTo>
                  <a:lnTo>
                    <a:pt x="111286" y="33151"/>
                  </a:lnTo>
                  <a:lnTo>
                    <a:pt x="111844" y="32817"/>
                  </a:lnTo>
                  <a:lnTo>
                    <a:pt x="112458" y="32649"/>
                  </a:lnTo>
                  <a:lnTo>
                    <a:pt x="112793" y="32593"/>
                  </a:lnTo>
                  <a:close/>
                  <a:moveTo>
                    <a:pt x="120328" y="48611"/>
                  </a:moveTo>
                  <a:lnTo>
                    <a:pt x="120886" y="48722"/>
                  </a:lnTo>
                  <a:lnTo>
                    <a:pt x="121444" y="48834"/>
                  </a:lnTo>
                  <a:lnTo>
                    <a:pt x="121946" y="49057"/>
                  </a:lnTo>
                  <a:lnTo>
                    <a:pt x="122393" y="49281"/>
                  </a:lnTo>
                  <a:lnTo>
                    <a:pt x="122895" y="49560"/>
                  </a:lnTo>
                  <a:lnTo>
                    <a:pt x="123286" y="49895"/>
                  </a:lnTo>
                  <a:lnTo>
                    <a:pt x="123676" y="50229"/>
                  </a:lnTo>
                  <a:lnTo>
                    <a:pt x="124067" y="50620"/>
                  </a:lnTo>
                  <a:lnTo>
                    <a:pt x="124346" y="51067"/>
                  </a:lnTo>
                  <a:lnTo>
                    <a:pt x="124625" y="51513"/>
                  </a:lnTo>
                  <a:lnTo>
                    <a:pt x="124904" y="52015"/>
                  </a:lnTo>
                  <a:lnTo>
                    <a:pt x="125071" y="52518"/>
                  </a:lnTo>
                  <a:lnTo>
                    <a:pt x="125183" y="53020"/>
                  </a:lnTo>
                  <a:lnTo>
                    <a:pt x="125295" y="53578"/>
                  </a:lnTo>
                  <a:lnTo>
                    <a:pt x="125295" y="54136"/>
                  </a:lnTo>
                  <a:lnTo>
                    <a:pt x="125295" y="54750"/>
                  </a:lnTo>
                  <a:lnTo>
                    <a:pt x="125183" y="55252"/>
                  </a:lnTo>
                  <a:lnTo>
                    <a:pt x="125071" y="55810"/>
                  </a:lnTo>
                  <a:lnTo>
                    <a:pt x="124904" y="56313"/>
                  </a:lnTo>
                  <a:lnTo>
                    <a:pt x="124625" y="56815"/>
                  </a:lnTo>
                  <a:lnTo>
                    <a:pt x="124346" y="57261"/>
                  </a:lnTo>
                  <a:lnTo>
                    <a:pt x="124067" y="57708"/>
                  </a:lnTo>
                  <a:lnTo>
                    <a:pt x="123676" y="58099"/>
                  </a:lnTo>
                  <a:lnTo>
                    <a:pt x="123286" y="58434"/>
                  </a:lnTo>
                  <a:lnTo>
                    <a:pt x="122895" y="58768"/>
                  </a:lnTo>
                  <a:lnTo>
                    <a:pt x="122393" y="59047"/>
                  </a:lnTo>
                  <a:lnTo>
                    <a:pt x="121946" y="59271"/>
                  </a:lnTo>
                  <a:lnTo>
                    <a:pt x="121444" y="59438"/>
                  </a:lnTo>
                  <a:lnTo>
                    <a:pt x="120886" y="59606"/>
                  </a:lnTo>
                  <a:lnTo>
                    <a:pt x="120328" y="59661"/>
                  </a:lnTo>
                  <a:lnTo>
                    <a:pt x="119769" y="59717"/>
                  </a:lnTo>
                  <a:lnTo>
                    <a:pt x="119211" y="59661"/>
                  </a:lnTo>
                  <a:lnTo>
                    <a:pt x="118653" y="59606"/>
                  </a:lnTo>
                  <a:lnTo>
                    <a:pt x="118095" y="59438"/>
                  </a:lnTo>
                  <a:lnTo>
                    <a:pt x="117593" y="59271"/>
                  </a:lnTo>
                  <a:lnTo>
                    <a:pt x="117146" y="59047"/>
                  </a:lnTo>
                  <a:lnTo>
                    <a:pt x="116644" y="58768"/>
                  </a:lnTo>
                  <a:lnTo>
                    <a:pt x="116253" y="58434"/>
                  </a:lnTo>
                  <a:lnTo>
                    <a:pt x="115863" y="58099"/>
                  </a:lnTo>
                  <a:lnTo>
                    <a:pt x="115472" y="57708"/>
                  </a:lnTo>
                  <a:lnTo>
                    <a:pt x="115193" y="57261"/>
                  </a:lnTo>
                  <a:lnTo>
                    <a:pt x="114914" y="56815"/>
                  </a:lnTo>
                  <a:lnTo>
                    <a:pt x="114635" y="56313"/>
                  </a:lnTo>
                  <a:lnTo>
                    <a:pt x="114467" y="55810"/>
                  </a:lnTo>
                  <a:lnTo>
                    <a:pt x="114356" y="55252"/>
                  </a:lnTo>
                  <a:lnTo>
                    <a:pt x="114244" y="54750"/>
                  </a:lnTo>
                  <a:lnTo>
                    <a:pt x="114244" y="54136"/>
                  </a:lnTo>
                  <a:lnTo>
                    <a:pt x="114244" y="53578"/>
                  </a:lnTo>
                  <a:lnTo>
                    <a:pt x="114356" y="53020"/>
                  </a:lnTo>
                  <a:lnTo>
                    <a:pt x="114467" y="52518"/>
                  </a:lnTo>
                  <a:lnTo>
                    <a:pt x="114635" y="52015"/>
                  </a:lnTo>
                  <a:lnTo>
                    <a:pt x="114914" y="51513"/>
                  </a:lnTo>
                  <a:lnTo>
                    <a:pt x="115193" y="51067"/>
                  </a:lnTo>
                  <a:lnTo>
                    <a:pt x="115472" y="50620"/>
                  </a:lnTo>
                  <a:lnTo>
                    <a:pt x="115863" y="50229"/>
                  </a:lnTo>
                  <a:lnTo>
                    <a:pt x="116253" y="49895"/>
                  </a:lnTo>
                  <a:lnTo>
                    <a:pt x="116644" y="49560"/>
                  </a:lnTo>
                  <a:lnTo>
                    <a:pt x="117146" y="49281"/>
                  </a:lnTo>
                  <a:lnTo>
                    <a:pt x="117593" y="49057"/>
                  </a:lnTo>
                  <a:lnTo>
                    <a:pt x="118095" y="48834"/>
                  </a:lnTo>
                  <a:lnTo>
                    <a:pt x="118653" y="48722"/>
                  </a:lnTo>
                  <a:lnTo>
                    <a:pt x="119211" y="48611"/>
                  </a:lnTo>
                  <a:close/>
                  <a:moveTo>
                    <a:pt x="267109" y="134782"/>
                  </a:moveTo>
                  <a:lnTo>
                    <a:pt x="267667" y="134838"/>
                  </a:lnTo>
                  <a:lnTo>
                    <a:pt x="268226" y="134894"/>
                  </a:lnTo>
                  <a:lnTo>
                    <a:pt x="268728" y="135061"/>
                  </a:lnTo>
                  <a:lnTo>
                    <a:pt x="269286" y="135229"/>
                  </a:lnTo>
                  <a:lnTo>
                    <a:pt x="269732" y="135452"/>
                  </a:lnTo>
                  <a:lnTo>
                    <a:pt x="270235" y="135731"/>
                  </a:lnTo>
                  <a:lnTo>
                    <a:pt x="270625" y="136066"/>
                  </a:lnTo>
                  <a:lnTo>
                    <a:pt x="271016" y="136401"/>
                  </a:lnTo>
                  <a:lnTo>
                    <a:pt x="271407" y="136791"/>
                  </a:lnTo>
                  <a:lnTo>
                    <a:pt x="271686" y="137238"/>
                  </a:lnTo>
                  <a:lnTo>
                    <a:pt x="271965" y="137684"/>
                  </a:lnTo>
                  <a:lnTo>
                    <a:pt x="272244" y="138187"/>
                  </a:lnTo>
                  <a:lnTo>
                    <a:pt x="272411" y="138689"/>
                  </a:lnTo>
                  <a:lnTo>
                    <a:pt x="272523" y="139191"/>
                  </a:lnTo>
                  <a:lnTo>
                    <a:pt x="272635" y="139749"/>
                  </a:lnTo>
                  <a:lnTo>
                    <a:pt x="272635" y="140363"/>
                  </a:lnTo>
                  <a:lnTo>
                    <a:pt x="272635" y="140921"/>
                  </a:lnTo>
                  <a:lnTo>
                    <a:pt x="272523" y="141479"/>
                  </a:lnTo>
                  <a:lnTo>
                    <a:pt x="272411" y="141982"/>
                  </a:lnTo>
                  <a:lnTo>
                    <a:pt x="272244" y="142484"/>
                  </a:lnTo>
                  <a:lnTo>
                    <a:pt x="271965" y="142986"/>
                  </a:lnTo>
                  <a:lnTo>
                    <a:pt x="271686" y="143433"/>
                  </a:lnTo>
                  <a:lnTo>
                    <a:pt x="271407" y="143879"/>
                  </a:lnTo>
                  <a:lnTo>
                    <a:pt x="271016" y="144270"/>
                  </a:lnTo>
                  <a:lnTo>
                    <a:pt x="270625" y="144605"/>
                  </a:lnTo>
                  <a:lnTo>
                    <a:pt x="270235" y="144940"/>
                  </a:lnTo>
                  <a:lnTo>
                    <a:pt x="269732" y="145219"/>
                  </a:lnTo>
                  <a:lnTo>
                    <a:pt x="269286" y="145442"/>
                  </a:lnTo>
                  <a:lnTo>
                    <a:pt x="268728" y="145665"/>
                  </a:lnTo>
                  <a:lnTo>
                    <a:pt x="268226" y="145777"/>
                  </a:lnTo>
                  <a:lnTo>
                    <a:pt x="267667" y="145833"/>
                  </a:lnTo>
                  <a:lnTo>
                    <a:pt x="267109" y="145888"/>
                  </a:lnTo>
                  <a:lnTo>
                    <a:pt x="266551" y="145833"/>
                  </a:lnTo>
                  <a:lnTo>
                    <a:pt x="265993" y="145777"/>
                  </a:lnTo>
                  <a:lnTo>
                    <a:pt x="265435" y="145665"/>
                  </a:lnTo>
                  <a:lnTo>
                    <a:pt x="264933" y="145442"/>
                  </a:lnTo>
                  <a:lnTo>
                    <a:pt x="264430" y="145219"/>
                  </a:lnTo>
                  <a:lnTo>
                    <a:pt x="263984" y="144940"/>
                  </a:lnTo>
                  <a:lnTo>
                    <a:pt x="263593" y="144605"/>
                  </a:lnTo>
                  <a:lnTo>
                    <a:pt x="263203" y="144270"/>
                  </a:lnTo>
                  <a:lnTo>
                    <a:pt x="262812" y="143879"/>
                  </a:lnTo>
                  <a:lnTo>
                    <a:pt x="262477" y="143433"/>
                  </a:lnTo>
                  <a:lnTo>
                    <a:pt x="262198" y="142986"/>
                  </a:lnTo>
                  <a:lnTo>
                    <a:pt x="261975" y="142484"/>
                  </a:lnTo>
                  <a:lnTo>
                    <a:pt x="261807" y="141982"/>
                  </a:lnTo>
                  <a:lnTo>
                    <a:pt x="261640" y="141479"/>
                  </a:lnTo>
                  <a:lnTo>
                    <a:pt x="261584" y="140921"/>
                  </a:lnTo>
                  <a:lnTo>
                    <a:pt x="261528" y="140363"/>
                  </a:lnTo>
                  <a:lnTo>
                    <a:pt x="261584" y="139749"/>
                  </a:lnTo>
                  <a:lnTo>
                    <a:pt x="261640" y="139191"/>
                  </a:lnTo>
                  <a:lnTo>
                    <a:pt x="261807" y="138689"/>
                  </a:lnTo>
                  <a:lnTo>
                    <a:pt x="261975" y="138187"/>
                  </a:lnTo>
                  <a:lnTo>
                    <a:pt x="262198" y="137684"/>
                  </a:lnTo>
                  <a:lnTo>
                    <a:pt x="262477" y="137238"/>
                  </a:lnTo>
                  <a:lnTo>
                    <a:pt x="262812" y="136791"/>
                  </a:lnTo>
                  <a:lnTo>
                    <a:pt x="263203" y="136401"/>
                  </a:lnTo>
                  <a:lnTo>
                    <a:pt x="263593" y="136066"/>
                  </a:lnTo>
                  <a:lnTo>
                    <a:pt x="263984" y="135731"/>
                  </a:lnTo>
                  <a:lnTo>
                    <a:pt x="264430" y="135452"/>
                  </a:lnTo>
                  <a:lnTo>
                    <a:pt x="264933" y="135229"/>
                  </a:lnTo>
                  <a:lnTo>
                    <a:pt x="265435" y="135061"/>
                  </a:lnTo>
                  <a:lnTo>
                    <a:pt x="265993" y="134894"/>
                  </a:lnTo>
                  <a:lnTo>
                    <a:pt x="266551" y="134838"/>
                  </a:lnTo>
                  <a:lnTo>
                    <a:pt x="267109" y="134782"/>
                  </a:lnTo>
                  <a:close/>
                  <a:moveTo>
                    <a:pt x="165199" y="11385"/>
                  </a:moveTo>
                  <a:lnTo>
                    <a:pt x="166594" y="11441"/>
                  </a:lnTo>
                  <a:lnTo>
                    <a:pt x="167934" y="11497"/>
                  </a:lnTo>
                  <a:lnTo>
                    <a:pt x="169273" y="11664"/>
                  </a:lnTo>
                  <a:lnTo>
                    <a:pt x="170613" y="11888"/>
                  </a:lnTo>
                  <a:lnTo>
                    <a:pt x="171952" y="12167"/>
                  </a:lnTo>
                  <a:lnTo>
                    <a:pt x="173292" y="12446"/>
                  </a:lnTo>
                  <a:lnTo>
                    <a:pt x="174631" y="12781"/>
                  </a:lnTo>
                  <a:lnTo>
                    <a:pt x="175971" y="13171"/>
                  </a:lnTo>
                  <a:lnTo>
                    <a:pt x="177254" y="13618"/>
                  </a:lnTo>
                  <a:lnTo>
                    <a:pt x="179877" y="14567"/>
                  </a:lnTo>
                  <a:lnTo>
                    <a:pt x="182445" y="15627"/>
                  </a:lnTo>
                  <a:lnTo>
                    <a:pt x="185012" y="16743"/>
                  </a:lnTo>
                  <a:lnTo>
                    <a:pt x="186630" y="17469"/>
                  </a:lnTo>
                  <a:lnTo>
                    <a:pt x="188249" y="18306"/>
                  </a:lnTo>
                  <a:lnTo>
                    <a:pt x="189867" y="19143"/>
                  </a:lnTo>
                  <a:lnTo>
                    <a:pt x="191430" y="20036"/>
                  </a:lnTo>
                  <a:lnTo>
                    <a:pt x="194556" y="21822"/>
                  </a:lnTo>
                  <a:lnTo>
                    <a:pt x="197569" y="23719"/>
                  </a:lnTo>
                  <a:lnTo>
                    <a:pt x="203653" y="27570"/>
                  </a:lnTo>
                  <a:lnTo>
                    <a:pt x="206722" y="29468"/>
                  </a:lnTo>
                  <a:lnTo>
                    <a:pt x="209848" y="31254"/>
                  </a:lnTo>
                  <a:lnTo>
                    <a:pt x="211522" y="32147"/>
                  </a:lnTo>
                  <a:lnTo>
                    <a:pt x="213252" y="32872"/>
                  </a:lnTo>
                  <a:lnTo>
                    <a:pt x="215038" y="33598"/>
                  </a:lnTo>
                  <a:lnTo>
                    <a:pt x="216824" y="34156"/>
                  </a:lnTo>
                  <a:lnTo>
                    <a:pt x="218666" y="34658"/>
                  </a:lnTo>
                  <a:lnTo>
                    <a:pt x="220563" y="35105"/>
                  </a:lnTo>
                  <a:lnTo>
                    <a:pt x="222405" y="35551"/>
                  </a:lnTo>
                  <a:lnTo>
                    <a:pt x="224303" y="35886"/>
                  </a:lnTo>
                  <a:lnTo>
                    <a:pt x="228098" y="36500"/>
                  </a:lnTo>
                  <a:lnTo>
                    <a:pt x="231949" y="37002"/>
                  </a:lnTo>
                  <a:lnTo>
                    <a:pt x="235688" y="37560"/>
                  </a:lnTo>
                  <a:lnTo>
                    <a:pt x="237530" y="37895"/>
                  </a:lnTo>
                  <a:lnTo>
                    <a:pt x="239316" y="38230"/>
                  </a:lnTo>
                  <a:lnTo>
                    <a:pt x="241269" y="38621"/>
                  </a:lnTo>
                  <a:lnTo>
                    <a:pt x="243278" y="39067"/>
                  </a:lnTo>
                  <a:lnTo>
                    <a:pt x="245232" y="39570"/>
                  </a:lnTo>
                  <a:lnTo>
                    <a:pt x="247185" y="40072"/>
                  </a:lnTo>
                  <a:lnTo>
                    <a:pt x="249138" y="40686"/>
                  </a:lnTo>
                  <a:lnTo>
                    <a:pt x="251092" y="41300"/>
                  </a:lnTo>
                  <a:lnTo>
                    <a:pt x="252989" y="41969"/>
                  </a:lnTo>
                  <a:lnTo>
                    <a:pt x="254887" y="42751"/>
                  </a:lnTo>
                  <a:lnTo>
                    <a:pt x="256729" y="43588"/>
                  </a:lnTo>
                  <a:lnTo>
                    <a:pt x="258570" y="44481"/>
                  </a:lnTo>
                  <a:lnTo>
                    <a:pt x="260356" y="45430"/>
                  </a:lnTo>
                  <a:lnTo>
                    <a:pt x="262086" y="46490"/>
                  </a:lnTo>
                  <a:lnTo>
                    <a:pt x="263761" y="47606"/>
                  </a:lnTo>
                  <a:lnTo>
                    <a:pt x="265435" y="48890"/>
                  </a:lnTo>
                  <a:lnTo>
                    <a:pt x="266998" y="50174"/>
                  </a:lnTo>
                  <a:lnTo>
                    <a:pt x="268560" y="51625"/>
                  </a:lnTo>
                  <a:lnTo>
                    <a:pt x="269453" y="52518"/>
                  </a:lnTo>
                  <a:lnTo>
                    <a:pt x="270290" y="53466"/>
                  </a:lnTo>
                  <a:lnTo>
                    <a:pt x="271128" y="54471"/>
                  </a:lnTo>
                  <a:lnTo>
                    <a:pt x="271909" y="55476"/>
                  </a:lnTo>
                  <a:lnTo>
                    <a:pt x="272690" y="56536"/>
                  </a:lnTo>
                  <a:lnTo>
                    <a:pt x="273416" y="57596"/>
                  </a:lnTo>
                  <a:lnTo>
                    <a:pt x="274086" y="58657"/>
                  </a:lnTo>
                  <a:lnTo>
                    <a:pt x="274755" y="59829"/>
                  </a:lnTo>
                  <a:lnTo>
                    <a:pt x="275369" y="60945"/>
                  </a:lnTo>
                  <a:lnTo>
                    <a:pt x="275983" y="62117"/>
                  </a:lnTo>
                  <a:lnTo>
                    <a:pt x="276541" y="63345"/>
                  </a:lnTo>
                  <a:lnTo>
                    <a:pt x="277044" y="64517"/>
                  </a:lnTo>
                  <a:lnTo>
                    <a:pt x="277546" y="65800"/>
                  </a:lnTo>
                  <a:lnTo>
                    <a:pt x="277992" y="67028"/>
                  </a:lnTo>
                  <a:lnTo>
                    <a:pt x="278383" y="68312"/>
                  </a:lnTo>
                  <a:lnTo>
                    <a:pt x="278774" y="69596"/>
                  </a:lnTo>
                  <a:lnTo>
                    <a:pt x="279109" y="70879"/>
                  </a:lnTo>
                  <a:lnTo>
                    <a:pt x="279388" y="72163"/>
                  </a:lnTo>
                  <a:lnTo>
                    <a:pt x="279667" y="73502"/>
                  </a:lnTo>
                  <a:lnTo>
                    <a:pt x="279890" y="74786"/>
                  </a:lnTo>
                  <a:lnTo>
                    <a:pt x="280057" y="76125"/>
                  </a:lnTo>
                  <a:lnTo>
                    <a:pt x="280225" y="77465"/>
                  </a:lnTo>
                  <a:lnTo>
                    <a:pt x="280281" y="78804"/>
                  </a:lnTo>
                  <a:lnTo>
                    <a:pt x="280392" y="80144"/>
                  </a:lnTo>
                  <a:lnTo>
                    <a:pt x="280392" y="81539"/>
                  </a:lnTo>
                  <a:lnTo>
                    <a:pt x="280392" y="82878"/>
                  </a:lnTo>
                  <a:lnTo>
                    <a:pt x="280336" y="84218"/>
                  </a:lnTo>
                  <a:lnTo>
                    <a:pt x="280225" y="85557"/>
                  </a:lnTo>
                  <a:lnTo>
                    <a:pt x="280057" y="86897"/>
                  </a:lnTo>
                  <a:lnTo>
                    <a:pt x="279890" y="88180"/>
                  </a:lnTo>
                  <a:lnTo>
                    <a:pt x="279667" y="89520"/>
                  </a:lnTo>
                  <a:lnTo>
                    <a:pt x="279388" y="90859"/>
                  </a:lnTo>
                  <a:lnTo>
                    <a:pt x="279053" y="92199"/>
                  </a:lnTo>
                  <a:lnTo>
                    <a:pt x="278662" y="93538"/>
                  </a:lnTo>
                  <a:lnTo>
                    <a:pt x="278271" y="94878"/>
                  </a:lnTo>
                  <a:lnTo>
                    <a:pt x="277825" y="96217"/>
                  </a:lnTo>
                  <a:lnTo>
                    <a:pt x="277323" y="97501"/>
                  </a:lnTo>
                  <a:lnTo>
                    <a:pt x="276820" y="98784"/>
                  </a:lnTo>
                  <a:lnTo>
                    <a:pt x="275704" y="101296"/>
                  </a:lnTo>
                  <a:lnTo>
                    <a:pt x="274532" y="103807"/>
                  </a:lnTo>
                  <a:lnTo>
                    <a:pt x="273248" y="106263"/>
                  </a:lnTo>
                  <a:lnTo>
                    <a:pt x="271909" y="108663"/>
                  </a:lnTo>
                  <a:lnTo>
                    <a:pt x="270514" y="111007"/>
                  </a:lnTo>
                  <a:lnTo>
                    <a:pt x="268393" y="114467"/>
                  </a:lnTo>
                  <a:lnTo>
                    <a:pt x="266216" y="117872"/>
                  </a:lnTo>
                  <a:lnTo>
                    <a:pt x="263984" y="121220"/>
                  </a:lnTo>
                  <a:lnTo>
                    <a:pt x="261696" y="124569"/>
                  </a:lnTo>
                  <a:lnTo>
                    <a:pt x="259352" y="127806"/>
                  </a:lnTo>
                  <a:lnTo>
                    <a:pt x="256952" y="131043"/>
                  </a:lnTo>
                  <a:lnTo>
                    <a:pt x="254496" y="134168"/>
                  </a:lnTo>
                  <a:lnTo>
                    <a:pt x="251929" y="137238"/>
                  </a:lnTo>
                  <a:lnTo>
                    <a:pt x="250366" y="139135"/>
                  </a:lnTo>
                  <a:lnTo>
                    <a:pt x="248748" y="140921"/>
                  </a:lnTo>
                  <a:lnTo>
                    <a:pt x="247073" y="142707"/>
                  </a:lnTo>
                  <a:lnTo>
                    <a:pt x="246180" y="143544"/>
                  </a:lnTo>
                  <a:lnTo>
                    <a:pt x="245287" y="144326"/>
                  </a:lnTo>
                  <a:lnTo>
                    <a:pt x="244394" y="145107"/>
                  </a:lnTo>
                  <a:lnTo>
                    <a:pt x="243446" y="145833"/>
                  </a:lnTo>
                  <a:lnTo>
                    <a:pt x="242497" y="146558"/>
                  </a:lnTo>
                  <a:lnTo>
                    <a:pt x="241548" y="147172"/>
                  </a:lnTo>
                  <a:lnTo>
                    <a:pt x="240543" y="147786"/>
                  </a:lnTo>
                  <a:lnTo>
                    <a:pt x="239539" y="148288"/>
                  </a:lnTo>
                  <a:lnTo>
                    <a:pt x="238478" y="148791"/>
                  </a:lnTo>
                  <a:lnTo>
                    <a:pt x="237418" y="149181"/>
                  </a:lnTo>
                  <a:lnTo>
                    <a:pt x="236246" y="149572"/>
                  </a:lnTo>
                  <a:lnTo>
                    <a:pt x="235074" y="149851"/>
                  </a:lnTo>
                  <a:lnTo>
                    <a:pt x="233846" y="150018"/>
                  </a:lnTo>
                  <a:lnTo>
                    <a:pt x="232674" y="150186"/>
                  </a:lnTo>
                  <a:lnTo>
                    <a:pt x="231446" y="150242"/>
                  </a:lnTo>
                  <a:lnTo>
                    <a:pt x="230274" y="150242"/>
                  </a:lnTo>
                  <a:lnTo>
                    <a:pt x="229046" y="150186"/>
                  </a:lnTo>
                  <a:lnTo>
                    <a:pt x="227819" y="150018"/>
                  </a:lnTo>
                  <a:lnTo>
                    <a:pt x="226647" y="149851"/>
                  </a:lnTo>
                  <a:lnTo>
                    <a:pt x="225419" y="149628"/>
                  </a:lnTo>
                  <a:lnTo>
                    <a:pt x="224247" y="149349"/>
                  </a:lnTo>
                  <a:lnTo>
                    <a:pt x="223019" y="149014"/>
                  </a:lnTo>
                  <a:lnTo>
                    <a:pt x="221847" y="148623"/>
                  </a:lnTo>
                  <a:lnTo>
                    <a:pt x="220675" y="148232"/>
                  </a:lnTo>
                  <a:lnTo>
                    <a:pt x="219503" y="147786"/>
                  </a:lnTo>
                  <a:lnTo>
                    <a:pt x="218387" y="147340"/>
                  </a:lnTo>
                  <a:lnTo>
                    <a:pt x="216154" y="146279"/>
                  </a:lnTo>
                  <a:lnTo>
                    <a:pt x="213922" y="145219"/>
                  </a:lnTo>
                  <a:lnTo>
                    <a:pt x="211689" y="144047"/>
                  </a:lnTo>
                  <a:lnTo>
                    <a:pt x="209513" y="142875"/>
                  </a:lnTo>
                  <a:lnTo>
                    <a:pt x="207280" y="141703"/>
                  </a:lnTo>
                  <a:lnTo>
                    <a:pt x="205104" y="140586"/>
                  </a:lnTo>
                  <a:lnTo>
                    <a:pt x="202871" y="139526"/>
                  </a:lnTo>
                  <a:lnTo>
                    <a:pt x="200639" y="138521"/>
                  </a:lnTo>
                  <a:lnTo>
                    <a:pt x="198574" y="137684"/>
                  </a:lnTo>
                  <a:lnTo>
                    <a:pt x="196565" y="137015"/>
                  </a:lnTo>
                  <a:lnTo>
                    <a:pt x="194500" y="136345"/>
                  </a:lnTo>
                  <a:lnTo>
                    <a:pt x="192435" y="135843"/>
                  </a:lnTo>
                  <a:lnTo>
                    <a:pt x="190314" y="135396"/>
                  </a:lnTo>
                  <a:lnTo>
                    <a:pt x="188249" y="135005"/>
                  </a:lnTo>
                  <a:lnTo>
                    <a:pt x="186128" y="134726"/>
                  </a:lnTo>
                  <a:lnTo>
                    <a:pt x="184007" y="134559"/>
                  </a:lnTo>
                  <a:lnTo>
                    <a:pt x="182333" y="134447"/>
                  </a:lnTo>
                  <a:lnTo>
                    <a:pt x="180715" y="134447"/>
                  </a:lnTo>
                  <a:lnTo>
                    <a:pt x="179040" y="134559"/>
                  </a:lnTo>
                  <a:lnTo>
                    <a:pt x="177422" y="134726"/>
                  </a:lnTo>
                  <a:lnTo>
                    <a:pt x="175859" y="135005"/>
                  </a:lnTo>
                  <a:lnTo>
                    <a:pt x="175022" y="135229"/>
                  </a:lnTo>
                  <a:lnTo>
                    <a:pt x="174241" y="135452"/>
                  </a:lnTo>
                  <a:lnTo>
                    <a:pt x="173515" y="135731"/>
                  </a:lnTo>
                  <a:lnTo>
                    <a:pt x="172734" y="136066"/>
                  </a:lnTo>
                  <a:lnTo>
                    <a:pt x="172008" y="136401"/>
                  </a:lnTo>
                  <a:lnTo>
                    <a:pt x="171227" y="136791"/>
                  </a:lnTo>
                  <a:lnTo>
                    <a:pt x="170501" y="137238"/>
                  </a:lnTo>
                  <a:lnTo>
                    <a:pt x="169720" y="137796"/>
                  </a:lnTo>
                  <a:lnTo>
                    <a:pt x="168994" y="138354"/>
                  </a:lnTo>
                  <a:lnTo>
                    <a:pt x="168325" y="138912"/>
                  </a:lnTo>
                  <a:lnTo>
                    <a:pt x="166929" y="140140"/>
                  </a:lnTo>
                  <a:lnTo>
                    <a:pt x="165590" y="141424"/>
                  </a:lnTo>
                  <a:lnTo>
                    <a:pt x="164195" y="142651"/>
                  </a:lnTo>
                  <a:lnTo>
                    <a:pt x="162855" y="143879"/>
                  </a:lnTo>
                  <a:lnTo>
                    <a:pt x="162130" y="144493"/>
                  </a:lnTo>
                  <a:lnTo>
                    <a:pt x="161404" y="145051"/>
                  </a:lnTo>
                  <a:lnTo>
                    <a:pt x="160679" y="145554"/>
                  </a:lnTo>
                  <a:lnTo>
                    <a:pt x="159897" y="146056"/>
                  </a:lnTo>
                  <a:lnTo>
                    <a:pt x="159172" y="146447"/>
                  </a:lnTo>
                  <a:lnTo>
                    <a:pt x="158390" y="146781"/>
                  </a:lnTo>
                  <a:lnTo>
                    <a:pt x="157609" y="147116"/>
                  </a:lnTo>
                  <a:lnTo>
                    <a:pt x="156828" y="147395"/>
                  </a:lnTo>
                  <a:lnTo>
                    <a:pt x="156046" y="147674"/>
                  </a:lnTo>
                  <a:lnTo>
                    <a:pt x="155209" y="147842"/>
                  </a:lnTo>
                  <a:lnTo>
                    <a:pt x="154428" y="148009"/>
                  </a:lnTo>
                  <a:lnTo>
                    <a:pt x="153591" y="148177"/>
                  </a:lnTo>
                  <a:lnTo>
                    <a:pt x="151916" y="148344"/>
                  </a:lnTo>
                  <a:lnTo>
                    <a:pt x="150242" y="148456"/>
                  </a:lnTo>
                  <a:lnTo>
                    <a:pt x="148568" y="148400"/>
                  </a:lnTo>
                  <a:lnTo>
                    <a:pt x="146893" y="148288"/>
                  </a:lnTo>
                  <a:lnTo>
                    <a:pt x="145331" y="148121"/>
                  </a:lnTo>
                  <a:lnTo>
                    <a:pt x="143824" y="147898"/>
                  </a:lnTo>
                  <a:lnTo>
                    <a:pt x="142261" y="147619"/>
                  </a:lnTo>
                  <a:lnTo>
                    <a:pt x="140698" y="147284"/>
                  </a:lnTo>
                  <a:lnTo>
                    <a:pt x="139192" y="146893"/>
                  </a:lnTo>
                  <a:lnTo>
                    <a:pt x="137685" y="146391"/>
                  </a:lnTo>
                  <a:lnTo>
                    <a:pt x="136178" y="145888"/>
                  </a:lnTo>
                  <a:lnTo>
                    <a:pt x="134727" y="145275"/>
                  </a:lnTo>
                  <a:lnTo>
                    <a:pt x="133276" y="144605"/>
                  </a:lnTo>
                  <a:lnTo>
                    <a:pt x="131825" y="143879"/>
                  </a:lnTo>
                  <a:lnTo>
                    <a:pt x="130485" y="143098"/>
                  </a:lnTo>
                  <a:lnTo>
                    <a:pt x="129090" y="142261"/>
                  </a:lnTo>
                  <a:lnTo>
                    <a:pt x="127806" y="141312"/>
                  </a:lnTo>
                  <a:lnTo>
                    <a:pt x="126523" y="140307"/>
                  </a:lnTo>
                  <a:lnTo>
                    <a:pt x="125295" y="139247"/>
                  </a:lnTo>
                  <a:lnTo>
                    <a:pt x="124067" y="138131"/>
                  </a:lnTo>
                  <a:lnTo>
                    <a:pt x="122951" y="136959"/>
                  </a:lnTo>
                  <a:lnTo>
                    <a:pt x="121834" y="135675"/>
                  </a:lnTo>
                  <a:lnTo>
                    <a:pt x="120830" y="134336"/>
                  </a:lnTo>
                  <a:lnTo>
                    <a:pt x="119881" y="132996"/>
                  </a:lnTo>
                  <a:lnTo>
                    <a:pt x="118988" y="131545"/>
                  </a:lnTo>
                  <a:lnTo>
                    <a:pt x="118151" y="130038"/>
                  </a:lnTo>
                  <a:lnTo>
                    <a:pt x="117370" y="128476"/>
                  </a:lnTo>
                  <a:lnTo>
                    <a:pt x="116700" y="126913"/>
                  </a:lnTo>
                  <a:lnTo>
                    <a:pt x="116086" y="125294"/>
                  </a:lnTo>
                  <a:lnTo>
                    <a:pt x="115584" y="123676"/>
                  </a:lnTo>
                  <a:lnTo>
                    <a:pt x="115137" y="122002"/>
                  </a:lnTo>
                  <a:lnTo>
                    <a:pt x="114802" y="120327"/>
                  </a:lnTo>
                  <a:lnTo>
                    <a:pt x="114579" y="118597"/>
                  </a:lnTo>
                  <a:lnTo>
                    <a:pt x="114412" y="116867"/>
                  </a:lnTo>
                  <a:lnTo>
                    <a:pt x="114356" y="115137"/>
                  </a:lnTo>
                  <a:lnTo>
                    <a:pt x="114412" y="113351"/>
                  </a:lnTo>
                  <a:lnTo>
                    <a:pt x="114523" y="112123"/>
                  </a:lnTo>
                  <a:lnTo>
                    <a:pt x="114691" y="110895"/>
                  </a:lnTo>
                  <a:lnTo>
                    <a:pt x="114858" y="109667"/>
                  </a:lnTo>
                  <a:lnTo>
                    <a:pt x="115137" y="108440"/>
                  </a:lnTo>
                  <a:lnTo>
                    <a:pt x="115416" y="107212"/>
                  </a:lnTo>
                  <a:lnTo>
                    <a:pt x="115695" y="106040"/>
                  </a:lnTo>
                  <a:lnTo>
                    <a:pt x="116421" y="103640"/>
                  </a:lnTo>
                  <a:lnTo>
                    <a:pt x="117202" y="101240"/>
                  </a:lnTo>
                  <a:lnTo>
                    <a:pt x="118095" y="98952"/>
                  </a:lnTo>
                  <a:lnTo>
                    <a:pt x="119937" y="94320"/>
                  </a:lnTo>
                  <a:lnTo>
                    <a:pt x="121667" y="90022"/>
                  </a:lnTo>
                  <a:lnTo>
                    <a:pt x="123341" y="85725"/>
                  </a:lnTo>
                  <a:lnTo>
                    <a:pt x="124960" y="81372"/>
                  </a:lnTo>
                  <a:lnTo>
                    <a:pt x="126467" y="77018"/>
                  </a:lnTo>
                  <a:lnTo>
                    <a:pt x="127862" y="72609"/>
                  </a:lnTo>
                  <a:lnTo>
                    <a:pt x="128532" y="70377"/>
                  </a:lnTo>
                  <a:lnTo>
                    <a:pt x="129146" y="68145"/>
                  </a:lnTo>
                  <a:lnTo>
                    <a:pt x="129704" y="65856"/>
                  </a:lnTo>
                  <a:lnTo>
                    <a:pt x="130262" y="63624"/>
                  </a:lnTo>
                  <a:lnTo>
                    <a:pt x="130764" y="61336"/>
                  </a:lnTo>
                  <a:lnTo>
                    <a:pt x="131211" y="59047"/>
                  </a:lnTo>
                  <a:lnTo>
                    <a:pt x="131825" y="55308"/>
                  </a:lnTo>
                  <a:lnTo>
                    <a:pt x="132438" y="51513"/>
                  </a:lnTo>
                  <a:lnTo>
                    <a:pt x="132997" y="47718"/>
                  </a:lnTo>
                  <a:lnTo>
                    <a:pt x="133610" y="43979"/>
                  </a:lnTo>
                  <a:lnTo>
                    <a:pt x="133945" y="42137"/>
                  </a:lnTo>
                  <a:lnTo>
                    <a:pt x="134336" y="40295"/>
                  </a:lnTo>
                  <a:lnTo>
                    <a:pt x="134782" y="38453"/>
                  </a:lnTo>
                  <a:lnTo>
                    <a:pt x="135285" y="36612"/>
                  </a:lnTo>
                  <a:lnTo>
                    <a:pt x="135787" y="34826"/>
                  </a:lnTo>
                  <a:lnTo>
                    <a:pt x="136401" y="33096"/>
                  </a:lnTo>
                  <a:lnTo>
                    <a:pt x="137071" y="31365"/>
                  </a:lnTo>
                  <a:lnTo>
                    <a:pt x="137852" y="29635"/>
                  </a:lnTo>
                  <a:lnTo>
                    <a:pt x="138299" y="28687"/>
                  </a:lnTo>
                  <a:lnTo>
                    <a:pt x="138857" y="27738"/>
                  </a:lnTo>
                  <a:lnTo>
                    <a:pt x="139415" y="26789"/>
                  </a:lnTo>
                  <a:lnTo>
                    <a:pt x="139973" y="25840"/>
                  </a:lnTo>
                  <a:lnTo>
                    <a:pt x="140587" y="24947"/>
                  </a:lnTo>
                  <a:lnTo>
                    <a:pt x="141201" y="24110"/>
                  </a:lnTo>
                  <a:lnTo>
                    <a:pt x="141870" y="23217"/>
                  </a:lnTo>
                  <a:lnTo>
                    <a:pt x="142540" y="22436"/>
                  </a:lnTo>
                  <a:lnTo>
                    <a:pt x="143210" y="21599"/>
                  </a:lnTo>
                  <a:lnTo>
                    <a:pt x="143935" y="20817"/>
                  </a:lnTo>
                  <a:lnTo>
                    <a:pt x="144717" y="20092"/>
                  </a:lnTo>
                  <a:lnTo>
                    <a:pt x="145442" y="19366"/>
                  </a:lnTo>
                  <a:lnTo>
                    <a:pt x="146224" y="18641"/>
                  </a:lnTo>
                  <a:lnTo>
                    <a:pt x="147061" y="17971"/>
                  </a:lnTo>
                  <a:lnTo>
                    <a:pt x="147898" y="17357"/>
                  </a:lnTo>
                  <a:lnTo>
                    <a:pt x="148735" y="16743"/>
                  </a:lnTo>
                  <a:lnTo>
                    <a:pt x="149572" y="16185"/>
                  </a:lnTo>
                  <a:lnTo>
                    <a:pt x="150465" y="15627"/>
                  </a:lnTo>
                  <a:lnTo>
                    <a:pt x="151358" y="15069"/>
                  </a:lnTo>
                  <a:lnTo>
                    <a:pt x="152251" y="14622"/>
                  </a:lnTo>
                  <a:lnTo>
                    <a:pt x="153144" y="14120"/>
                  </a:lnTo>
                  <a:lnTo>
                    <a:pt x="154093" y="13729"/>
                  </a:lnTo>
                  <a:lnTo>
                    <a:pt x="155042" y="13339"/>
                  </a:lnTo>
                  <a:lnTo>
                    <a:pt x="155990" y="12948"/>
                  </a:lnTo>
                  <a:lnTo>
                    <a:pt x="156939" y="12669"/>
                  </a:lnTo>
                  <a:lnTo>
                    <a:pt x="157888" y="12390"/>
                  </a:lnTo>
                  <a:lnTo>
                    <a:pt x="158893" y="12111"/>
                  </a:lnTo>
                  <a:lnTo>
                    <a:pt x="159841" y="11888"/>
                  </a:lnTo>
                  <a:lnTo>
                    <a:pt x="160846" y="11720"/>
                  </a:lnTo>
                  <a:lnTo>
                    <a:pt x="161851" y="11553"/>
                  </a:lnTo>
                  <a:lnTo>
                    <a:pt x="162855" y="11497"/>
                  </a:lnTo>
                  <a:lnTo>
                    <a:pt x="163860" y="11385"/>
                  </a:lnTo>
                  <a:close/>
                  <a:moveTo>
                    <a:pt x="184677" y="142428"/>
                  </a:moveTo>
                  <a:lnTo>
                    <a:pt x="185235" y="142484"/>
                  </a:lnTo>
                  <a:lnTo>
                    <a:pt x="185793" y="142540"/>
                  </a:lnTo>
                  <a:lnTo>
                    <a:pt x="186296" y="142707"/>
                  </a:lnTo>
                  <a:lnTo>
                    <a:pt x="186854" y="142875"/>
                  </a:lnTo>
                  <a:lnTo>
                    <a:pt x="187300" y="143098"/>
                  </a:lnTo>
                  <a:lnTo>
                    <a:pt x="187747" y="143377"/>
                  </a:lnTo>
                  <a:lnTo>
                    <a:pt x="188193" y="143712"/>
                  </a:lnTo>
                  <a:lnTo>
                    <a:pt x="188584" y="144103"/>
                  </a:lnTo>
                  <a:lnTo>
                    <a:pt x="188975" y="144493"/>
                  </a:lnTo>
                  <a:lnTo>
                    <a:pt x="189254" y="144884"/>
                  </a:lnTo>
                  <a:lnTo>
                    <a:pt x="189533" y="145330"/>
                  </a:lnTo>
                  <a:lnTo>
                    <a:pt x="189812" y="145833"/>
                  </a:lnTo>
                  <a:lnTo>
                    <a:pt x="189979" y="146335"/>
                  </a:lnTo>
                  <a:lnTo>
                    <a:pt x="190091" y="146893"/>
                  </a:lnTo>
                  <a:lnTo>
                    <a:pt x="190202" y="147451"/>
                  </a:lnTo>
                  <a:lnTo>
                    <a:pt x="190202" y="148009"/>
                  </a:lnTo>
                  <a:lnTo>
                    <a:pt x="190202" y="148567"/>
                  </a:lnTo>
                  <a:lnTo>
                    <a:pt x="190091" y="149125"/>
                  </a:lnTo>
                  <a:lnTo>
                    <a:pt x="189979" y="149628"/>
                  </a:lnTo>
                  <a:lnTo>
                    <a:pt x="189812" y="150186"/>
                  </a:lnTo>
                  <a:lnTo>
                    <a:pt x="189533" y="150632"/>
                  </a:lnTo>
                  <a:lnTo>
                    <a:pt x="189254" y="151079"/>
                  </a:lnTo>
                  <a:lnTo>
                    <a:pt x="188975" y="151525"/>
                  </a:lnTo>
                  <a:lnTo>
                    <a:pt x="188584" y="151916"/>
                  </a:lnTo>
                  <a:lnTo>
                    <a:pt x="188193" y="152307"/>
                  </a:lnTo>
                  <a:lnTo>
                    <a:pt x="187747" y="152586"/>
                  </a:lnTo>
                  <a:lnTo>
                    <a:pt x="187300" y="152865"/>
                  </a:lnTo>
                  <a:lnTo>
                    <a:pt x="186854" y="153144"/>
                  </a:lnTo>
                  <a:lnTo>
                    <a:pt x="186296" y="153311"/>
                  </a:lnTo>
                  <a:lnTo>
                    <a:pt x="185793" y="153423"/>
                  </a:lnTo>
                  <a:lnTo>
                    <a:pt x="185235" y="153534"/>
                  </a:lnTo>
                  <a:lnTo>
                    <a:pt x="184119" y="153534"/>
                  </a:lnTo>
                  <a:lnTo>
                    <a:pt x="183561" y="153423"/>
                  </a:lnTo>
                  <a:lnTo>
                    <a:pt x="183003" y="153311"/>
                  </a:lnTo>
                  <a:lnTo>
                    <a:pt x="182500" y="153144"/>
                  </a:lnTo>
                  <a:lnTo>
                    <a:pt x="181998" y="152865"/>
                  </a:lnTo>
                  <a:lnTo>
                    <a:pt x="181552" y="152586"/>
                  </a:lnTo>
                  <a:lnTo>
                    <a:pt x="181161" y="152307"/>
                  </a:lnTo>
                  <a:lnTo>
                    <a:pt x="180770" y="151916"/>
                  </a:lnTo>
                  <a:lnTo>
                    <a:pt x="180380" y="151525"/>
                  </a:lnTo>
                  <a:lnTo>
                    <a:pt x="180045" y="151079"/>
                  </a:lnTo>
                  <a:lnTo>
                    <a:pt x="179766" y="150632"/>
                  </a:lnTo>
                  <a:lnTo>
                    <a:pt x="179543" y="150186"/>
                  </a:lnTo>
                  <a:lnTo>
                    <a:pt x="179375" y="149628"/>
                  </a:lnTo>
                  <a:lnTo>
                    <a:pt x="179208" y="149125"/>
                  </a:lnTo>
                  <a:lnTo>
                    <a:pt x="179152" y="148567"/>
                  </a:lnTo>
                  <a:lnTo>
                    <a:pt x="179096" y="148009"/>
                  </a:lnTo>
                  <a:lnTo>
                    <a:pt x="179152" y="147451"/>
                  </a:lnTo>
                  <a:lnTo>
                    <a:pt x="179208" y="146893"/>
                  </a:lnTo>
                  <a:lnTo>
                    <a:pt x="179375" y="146335"/>
                  </a:lnTo>
                  <a:lnTo>
                    <a:pt x="179543" y="145833"/>
                  </a:lnTo>
                  <a:lnTo>
                    <a:pt x="179766" y="145330"/>
                  </a:lnTo>
                  <a:lnTo>
                    <a:pt x="180045" y="144884"/>
                  </a:lnTo>
                  <a:lnTo>
                    <a:pt x="180380" y="144493"/>
                  </a:lnTo>
                  <a:lnTo>
                    <a:pt x="180770" y="144103"/>
                  </a:lnTo>
                  <a:lnTo>
                    <a:pt x="181161" y="143712"/>
                  </a:lnTo>
                  <a:lnTo>
                    <a:pt x="181552" y="143377"/>
                  </a:lnTo>
                  <a:lnTo>
                    <a:pt x="181998" y="143098"/>
                  </a:lnTo>
                  <a:lnTo>
                    <a:pt x="182500" y="142875"/>
                  </a:lnTo>
                  <a:lnTo>
                    <a:pt x="183003" y="142707"/>
                  </a:lnTo>
                  <a:lnTo>
                    <a:pt x="183561" y="142540"/>
                  </a:lnTo>
                  <a:lnTo>
                    <a:pt x="184119" y="142484"/>
                  </a:lnTo>
                  <a:lnTo>
                    <a:pt x="184677" y="142428"/>
                  </a:lnTo>
                  <a:close/>
                  <a:moveTo>
                    <a:pt x="0" y="0"/>
                  </a:moveTo>
                  <a:lnTo>
                    <a:pt x="0" y="160734"/>
                  </a:lnTo>
                  <a:lnTo>
                    <a:pt x="285750" y="160734"/>
                  </a:lnTo>
                  <a:lnTo>
                    <a:pt x="2857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p:nvPr/>
          </p:nvSpPr>
          <p:spPr>
            <a:xfrm>
              <a:off x="238125" y="848325"/>
              <a:ext cx="7143750" cy="4018350"/>
            </a:xfrm>
            <a:custGeom>
              <a:rect b="b" l="l" r="r" t="t"/>
              <a:pathLst>
                <a:path extrusionOk="0" h="160734" w="285750">
                  <a:moveTo>
                    <a:pt x="206722" y="15292"/>
                  </a:moveTo>
                  <a:lnTo>
                    <a:pt x="207057" y="15348"/>
                  </a:lnTo>
                  <a:lnTo>
                    <a:pt x="207671" y="15515"/>
                  </a:lnTo>
                  <a:lnTo>
                    <a:pt x="208229" y="15850"/>
                  </a:lnTo>
                  <a:lnTo>
                    <a:pt x="208731" y="16241"/>
                  </a:lnTo>
                  <a:lnTo>
                    <a:pt x="209122" y="16743"/>
                  </a:lnTo>
                  <a:lnTo>
                    <a:pt x="209457" y="17301"/>
                  </a:lnTo>
                  <a:lnTo>
                    <a:pt x="209624" y="17915"/>
                  </a:lnTo>
                  <a:lnTo>
                    <a:pt x="209680" y="18250"/>
                  </a:lnTo>
                  <a:lnTo>
                    <a:pt x="209736" y="18585"/>
                  </a:lnTo>
                  <a:lnTo>
                    <a:pt x="209680" y="18920"/>
                  </a:lnTo>
                  <a:lnTo>
                    <a:pt x="209624" y="19255"/>
                  </a:lnTo>
                  <a:lnTo>
                    <a:pt x="209457" y="19869"/>
                  </a:lnTo>
                  <a:lnTo>
                    <a:pt x="209122" y="20427"/>
                  </a:lnTo>
                  <a:lnTo>
                    <a:pt x="208731" y="20929"/>
                  </a:lnTo>
                  <a:lnTo>
                    <a:pt x="208229" y="21320"/>
                  </a:lnTo>
                  <a:lnTo>
                    <a:pt x="207671" y="21654"/>
                  </a:lnTo>
                  <a:lnTo>
                    <a:pt x="207057" y="21822"/>
                  </a:lnTo>
                  <a:lnTo>
                    <a:pt x="206722" y="21878"/>
                  </a:lnTo>
                  <a:lnTo>
                    <a:pt x="206053" y="21878"/>
                  </a:lnTo>
                  <a:lnTo>
                    <a:pt x="205718" y="21822"/>
                  </a:lnTo>
                  <a:lnTo>
                    <a:pt x="205104" y="21654"/>
                  </a:lnTo>
                  <a:lnTo>
                    <a:pt x="204546" y="21320"/>
                  </a:lnTo>
                  <a:lnTo>
                    <a:pt x="204043" y="20929"/>
                  </a:lnTo>
                  <a:lnTo>
                    <a:pt x="203653" y="20427"/>
                  </a:lnTo>
                  <a:lnTo>
                    <a:pt x="203374" y="19869"/>
                  </a:lnTo>
                  <a:lnTo>
                    <a:pt x="203150" y="19255"/>
                  </a:lnTo>
                  <a:lnTo>
                    <a:pt x="203095" y="18920"/>
                  </a:lnTo>
                  <a:lnTo>
                    <a:pt x="203095" y="18585"/>
                  </a:lnTo>
                  <a:lnTo>
                    <a:pt x="203095" y="18250"/>
                  </a:lnTo>
                  <a:lnTo>
                    <a:pt x="203150" y="17915"/>
                  </a:lnTo>
                  <a:lnTo>
                    <a:pt x="203374" y="17301"/>
                  </a:lnTo>
                  <a:lnTo>
                    <a:pt x="203653" y="16743"/>
                  </a:lnTo>
                  <a:lnTo>
                    <a:pt x="204043" y="16241"/>
                  </a:lnTo>
                  <a:lnTo>
                    <a:pt x="204546" y="15850"/>
                  </a:lnTo>
                  <a:lnTo>
                    <a:pt x="205104" y="15515"/>
                  </a:lnTo>
                  <a:lnTo>
                    <a:pt x="205718" y="15348"/>
                  </a:lnTo>
                  <a:lnTo>
                    <a:pt x="206053" y="15292"/>
                  </a:lnTo>
                  <a:close/>
                  <a:moveTo>
                    <a:pt x="255947" y="30138"/>
                  </a:moveTo>
                  <a:lnTo>
                    <a:pt x="256282" y="30193"/>
                  </a:lnTo>
                  <a:lnTo>
                    <a:pt x="256896" y="30417"/>
                  </a:lnTo>
                  <a:lnTo>
                    <a:pt x="257454" y="30696"/>
                  </a:lnTo>
                  <a:lnTo>
                    <a:pt x="257956" y="31086"/>
                  </a:lnTo>
                  <a:lnTo>
                    <a:pt x="258347" y="31589"/>
                  </a:lnTo>
                  <a:lnTo>
                    <a:pt x="258682" y="32147"/>
                  </a:lnTo>
                  <a:lnTo>
                    <a:pt x="258849" y="32761"/>
                  </a:lnTo>
                  <a:lnTo>
                    <a:pt x="258905" y="33096"/>
                  </a:lnTo>
                  <a:lnTo>
                    <a:pt x="258905" y="33430"/>
                  </a:lnTo>
                  <a:lnTo>
                    <a:pt x="258905" y="33765"/>
                  </a:lnTo>
                  <a:lnTo>
                    <a:pt x="258849" y="34100"/>
                  </a:lnTo>
                  <a:lnTo>
                    <a:pt x="258682" y="34714"/>
                  </a:lnTo>
                  <a:lnTo>
                    <a:pt x="258347" y="35328"/>
                  </a:lnTo>
                  <a:lnTo>
                    <a:pt x="257956" y="35774"/>
                  </a:lnTo>
                  <a:lnTo>
                    <a:pt x="257454" y="36221"/>
                  </a:lnTo>
                  <a:lnTo>
                    <a:pt x="256896" y="36500"/>
                  </a:lnTo>
                  <a:lnTo>
                    <a:pt x="256282" y="36723"/>
                  </a:lnTo>
                  <a:lnTo>
                    <a:pt x="255947" y="36723"/>
                  </a:lnTo>
                  <a:lnTo>
                    <a:pt x="255612" y="36779"/>
                  </a:lnTo>
                  <a:lnTo>
                    <a:pt x="255277" y="36723"/>
                  </a:lnTo>
                  <a:lnTo>
                    <a:pt x="254943" y="36723"/>
                  </a:lnTo>
                  <a:lnTo>
                    <a:pt x="254329" y="36500"/>
                  </a:lnTo>
                  <a:lnTo>
                    <a:pt x="253771" y="36221"/>
                  </a:lnTo>
                  <a:lnTo>
                    <a:pt x="253268" y="35774"/>
                  </a:lnTo>
                  <a:lnTo>
                    <a:pt x="252878" y="35328"/>
                  </a:lnTo>
                  <a:lnTo>
                    <a:pt x="252543" y="34714"/>
                  </a:lnTo>
                  <a:lnTo>
                    <a:pt x="252375" y="34100"/>
                  </a:lnTo>
                  <a:lnTo>
                    <a:pt x="252319" y="33765"/>
                  </a:lnTo>
                  <a:lnTo>
                    <a:pt x="252264" y="33430"/>
                  </a:lnTo>
                  <a:lnTo>
                    <a:pt x="252319" y="33096"/>
                  </a:lnTo>
                  <a:lnTo>
                    <a:pt x="252375" y="32761"/>
                  </a:lnTo>
                  <a:lnTo>
                    <a:pt x="252543" y="32147"/>
                  </a:lnTo>
                  <a:lnTo>
                    <a:pt x="252878" y="31589"/>
                  </a:lnTo>
                  <a:lnTo>
                    <a:pt x="253268" y="31086"/>
                  </a:lnTo>
                  <a:lnTo>
                    <a:pt x="253771" y="30696"/>
                  </a:lnTo>
                  <a:lnTo>
                    <a:pt x="254329" y="30417"/>
                  </a:lnTo>
                  <a:lnTo>
                    <a:pt x="254943" y="30193"/>
                  </a:lnTo>
                  <a:lnTo>
                    <a:pt x="255277" y="30138"/>
                  </a:lnTo>
                  <a:close/>
                  <a:moveTo>
                    <a:pt x="113463" y="32593"/>
                  </a:moveTo>
                  <a:lnTo>
                    <a:pt x="113798" y="32649"/>
                  </a:lnTo>
                  <a:lnTo>
                    <a:pt x="114412" y="32817"/>
                  </a:lnTo>
                  <a:lnTo>
                    <a:pt x="115026" y="33151"/>
                  </a:lnTo>
                  <a:lnTo>
                    <a:pt x="115472" y="33542"/>
                  </a:lnTo>
                  <a:lnTo>
                    <a:pt x="115919" y="34044"/>
                  </a:lnTo>
                  <a:lnTo>
                    <a:pt x="116198" y="34602"/>
                  </a:lnTo>
                  <a:lnTo>
                    <a:pt x="116365" y="35216"/>
                  </a:lnTo>
                  <a:lnTo>
                    <a:pt x="116421" y="35551"/>
                  </a:lnTo>
                  <a:lnTo>
                    <a:pt x="116477" y="35886"/>
                  </a:lnTo>
                  <a:lnTo>
                    <a:pt x="116421" y="36221"/>
                  </a:lnTo>
                  <a:lnTo>
                    <a:pt x="116365" y="36556"/>
                  </a:lnTo>
                  <a:lnTo>
                    <a:pt x="116198" y="37170"/>
                  </a:lnTo>
                  <a:lnTo>
                    <a:pt x="115919" y="37728"/>
                  </a:lnTo>
                  <a:lnTo>
                    <a:pt x="115472" y="38230"/>
                  </a:lnTo>
                  <a:lnTo>
                    <a:pt x="115026" y="38621"/>
                  </a:lnTo>
                  <a:lnTo>
                    <a:pt x="114412" y="38956"/>
                  </a:lnTo>
                  <a:lnTo>
                    <a:pt x="113798" y="39123"/>
                  </a:lnTo>
                  <a:lnTo>
                    <a:pt x="113463" y="39179"/>
                  </a:lnTo>
                  <a:lnTo>
                    <a:pt x="112793" y="39179"/>
                  </a:lnTo>
                  <a:lnTo>
                    <a:pt x="112458" y="39123"/>
                  </a:lnTo>
                  <a:lnTo>
                    <a:pt x="111844" y="38956"/>
                  </a:lnTo>
                  <a:lnTo>
                    <a:pt x="111286" y="38621"/>
                  </a:lnTo>
                  <a:lnTo>
                    <a:pt x="110784" y="38230"/>
                  </a:lnTo>
                  <a:lnTo>
                    <a:pt x="110393" y="37728"/>
                  </a:lnTo>
                  <a:lnTo>
                    <a:pt x="110114" y="37170"/>
                  </a:lnTo>
                  <a:lnTo>
                    <a:pt x="109891" y="36556"/>
                  </a:lnTo>
                  <a:lnTo>
                    <a:pt x="109835" y="36221"/>
                  </a:lnTo>
                  <a:lnTo>
                    <a:pt x="109835" y="35886"/>
                  </a:lnTo>
                  <a:lnTo>
                    <a:pt x="109835" y="35551"/>
                  </a:lnTo>
                  <a:lnTo>
                    <a:pt x="109891" y="35216"/>
                  </a:lnTo>
                  <a:lnTo>
                    <a:pt x="110114" y="34602"/>
                  </a:lnTo>
                  <a:lnTo>
                    <a:pt x="110393" y="34044"/>
                  </a:lnTo>
                  <a:lnTo>
                    <a:pt x="110784" y="33542"/>
                  </a:lnTo>
                  <a:lnTo>
                    <a:pt x="111286" y="33151"/>
                  </a:lnTo>
                  <a:lnTo>
                    <a:pt x="111844" y="32817"/>
                  </a:lnTo>
                  <a:lnTo>
                    <a:pt x="112458" y="32649"/>
                  </a:lnTo>
                  <a:lnTo>
                    <a:pt x="112793" y="32593"/>
                  </a:lnTo>
                  <a:close/>
                  <a:moveTo>
                    <a:pt x="120328" y="48611"/>
                  </a:moveTo>
                  <a:lnTo>
                    <a:pt x="120886" y="48722"/>
                  </a:lnTo>
                  <a:lnTo>
                    <a:pt x="121444" y="48834"/>
                  </a:lnTo>
                  <a:lnTo>
                    <a:pt x="121946" y="49057"/>
                  </a:lnTo>
                  <a:lnTo>
                    <a:pt x="122393" y="49281"/>
                  </a:lnTo>
                  <a:lnTo>
                    <a:pt x="122895" y="49560"/>
                  </a:lnTo>
                  <a:lnTo>
                    <a:pt x="123286" y="49895"/>
                  </a:lnTo>
                  <a:lnTo>
                    <a:pt x="123676" y="50229"/>
                  </a:lnTo>
                  <a:lnTo>
                    <a:pt x="124067" y="50620"/>
                  </a:lnTo>
                  <a:lnTo>
                    <a:pt x="124346" y="51067"/>
                  </a:lnTo>
                  <a:lnTo>
                    <a:pt x="124625" y="51513"/>
                  </a:lnTo>
                  <a:lnTo>
                    <a:pt x="124904" y="52015"/>
                  </a:lnTo>
                  <a:lnTo>
                    <a:pt x="125071" y="52518"/>
                  </a:lnTo>
                  <a:lnTo>
                    <a:pt x="125183" y="53020"/>
                  </a:lnTo>
                  <a:lnTo>
                    <a:pt x="125295" y="53578"/>
                  </a:lnTo>
                  <a:lnTo>
                    <a:pt x="125295" y="54136"/>
                  </a:lnTo>
                  <a:lnTo>
                    <a:pt x="125295" y="54750"/>
                  </a:lnTo>
                  <a:lnTo>
                    <a:pt x="125183" y="55252"/>
                  </a:lnTo>
                  <a:lnTo>
                    <a:pt x="125071" y="55810"/>
                  </a:lnTo>
                  <a:lnTo>
                    <a:pt x="124904" y="56313"/>
                  </a:lnTo>
                  <a:lnTo>
                    <a:pt x="124625" y="56815"/>
                  </a:lnTo>
                  <a:lnTo>
                    <a:pt x="124346" y="57261"/>
                  </a:lnTo>
                  <a:lnTo>
                    <a:pt x="124067" y="57708"/>
                  </a:lnTo>
                  <a:lnTo>
                    <a:pt x="123676" y="58099"/>
                  </a:lnTo>
                  <a:lnTo>
                    <a:pt x="123286" y="58434"/>
                  </a:lnTo>
                  <a:lnTo>
                    <a:pt x="122895" y="58768"/>
                  </a:lnTo>
                  <a:lnTo>
                    <a:pt x="122393" y="59047"/>
                  </a:lnTo>
                  <a:lnTo>
                    <a:pt x="121946" y="59271"/>
                  </a:lnTo>
                  <a:lnTo>
                    <a:pt x="121444" y="59438"/>
                  </a:lnTo>
                  <a:lnTo>
                    <a:pt x="120886" y="59606"/>
                  </a:lnTo>
                  <a:lnTo>
                    <a:pt x="120328" y="59661"/>
                  </a:lnTo>
                  <a:lnTo>
                    <a:pt x="119769" y="59717"/>
                  </a:lnTo>
                  <a:lnTo>
                    <a:pt x="119211" y="59661"/>
                  </a:lnTo>
                  <a:lnTo>
                    <a:pt x="118653" y="59606"/>
                  </a:lnTo>
                  <a:lnTo>
                    <a:pt x="118095" y="59438"/>
                  </a:lnTo>
                  <a:lnTo>
                    <a:pt x="117593" y="59271"/>
                  </a:lnTo>
                  <a:lnTo>
                    <a:pt x="117146" y="59047"/>
                  </a:lnTo>
                  <a:lnTo>
                    <a:pt x="116644" y="58768"/>
                  </a:lnTo>
                  <a:lnTo>
                    <a:pt x="116253" y="58434"/>
                  </a:lnTo>
                  <a:lnTo>
                    <a:pt x="115863" y="58099"/>
                  </a:lnTo>
                  <a:lnTo>
                    <a:pt x="115472" y="57708"/>
                  </a:lnTo>
                  <a:lnTo>
                    <a:pt x="115193" y="57261"/>
                  </a:lnTo>
                  <a:lnTo>
                    <a:pt x="114914" y="56815"/>
                  </a:lnTo>
                  <a:lnTo>
                    <a:pt x="114635" y="56313"/>
                  </a:lnTo>
                  <a:lnTo>
                    <a:pt x="114467" y="55810"/>
                  </a:lnTo>
                  <a:lnTo>
                    <a:pt x="114356" y="55252"/>
                  </a:lnTo>
                  <a:lnTo>
                    <a:pt x="114244" y="54750"/>
                  </a:lnTo>
                  <a:lnTo>
                    <a:pt x="114244" y="54136"/>
                  </a:lnTo>
                  <a:lnTo>
                    <a:pt x="114244" y="53578"/>
                  </a:lnTo>
                  <a:lnTo>
                    <a:pt x="114356" y="53020"/>
                  </a:lnTo>
                  <a:lnTo>
                    <a:pt x="114467" y="52518"/>
                  </a:lnTo>
                  <a:lnTo>
                    <a:pt x="114635" y="52015"/>
                  </a:lnTo>
                  <a:lnTo>
                    <a:pt x="114914" y="51513"/>
                  </a:lnTo>
                  <a:lnTo>
                    <a:pt x="115193" y="51067"/>
                  </a:lnTo>
                  <a:lnTo>
                    <a:pt x="115472" y="50620"/>
                  </a:lnTo>
                  <a:lnTo>
                    <a:pt x="115863" y="50229"/>
                  </a:lnTo>
                  <a:lnTo>
                    <a:pt x="116253" y="49895"/>
                  </a:lnTo>
                  <a:lnTo>
                    <a:pt x="116644" y="49560"/>
                  </a:lnTo>
                  <a:lnTo>
                    <a:pt x="117146" y="49281"/>
                  </a:lnTo>
                  <a:lnTo>
                    <a:pt x="117593" y="49057"/>
                  </a:lnTo>
                  <a:lnTo>
                    <a:pt x="118095" y="48834"/>
                  </a:lnTo>
                  <a:lnTo>
                    <a:pt x="118653" y="48722"/>
                  </a:lnTo>
                  <a:lnTo>
                    <a:pt x="119211" y="48611"/>
                  </a:lnTo>
                  <a:close/>
                  <a:moveTo>
                    <a:pt x="267109" y="134782"/>
                  </a:moveTo>
                  <a:lnTo>
                    <a:pt x="267667" y="134838"/>
                  </a:lnTo>
                  <a:lnTo>
                    <a:pt x="268226" y="134894"/>
                  </a:lnTo>
                  <a:lnTo>
                    <a:pt x="268728" y="135061"/>
                  </a:lnTo>
                  <a:lnTo>
                    <a:pt x="269286" y="135229"/>
                  </a:lnTo>
                  <a:lnTo>
                    <a:pt x="269732" y="135452"/>
                  </a:lnTo>
                  <a:lnTo>
                    <a:pt x="270235" y="135731"/>
                  </a:lnTo>
                  <a:lnTo>
                    <a:pt x="270625" y="136066"/>
                  </a:lnTo>
                  <a:lnTo>
                    <a:pt x="271016" y="136401"/>
                  </a:lnTo>
                  <a:lnTo>
                    <a:pt x="271407" y="136791"/>
                  </a:lnTo>
                  <a:lnTo>
                    <a:pt x="271686" y="137238"/>
                  </a:lnTo>
                  <a:lnTo>
                    <a:pt x="271965" y="137684"/>
                  </a:lnTo>
                  <a:lnTo>
                    <a:pt x="272244" y="138187"/>
                  </a:lnTo>
                  <a:lnTo>
                    <a:pt x="272411" y="138689"/>
                  </a:lnTo>
                  <a:lnTo>
                    <a:pt x="272523" y="139191"/>
                  </a:lnTo>
                  <a:lnTo>
                    <a:pt x="272635" y="139749"/>
                  </a:lnTo>
                  <a:lnTo>
                    <a:pt x="272635" y="140363"/>
                  </a:lnTo>
                  <a:lnTo>
                    <a:pt x="272635" y="140921"/>
                  </a:lnTo>
                  <a:lnTo>
                    <a:pt x="272523" y="141479"/>
                  </a:lnTo>
                  <a:lnTo>
                    <a:pt x="272411" y="141982"/>
                  </a:lnTo>
                  <a:lnTo>
                    <a:pt x="272244" y="142484"/>
                  </a:lnTo>
                  <a:lnTo>
                    <a:pt x="271965" y="142986"/>
                  </a:lnTo>
                  <a:lnTo>
                    <a:pt x="271686" y="143433"/>
                  </a:lnTo>
                  <a:lnTo>
                    <a:pt x="271407" y="143879"/>
                  </a:lnTo>
                  <a:lnTo>
                    <a:pt x="271016" y="144270"/>
                  </a:lnTo>
                  <a:lnTo>
                    <a:pt x="270625" y="144605"/>
                  </a:lnTo>
                  <a:lnTo>
                    <a:pt x="270235" y="144940"/>
                  </a:lnTo>
                  <a:lnTo>
                    <a:pt x="269732" y="145219"/>
                  </a:lnTo>
                  <a:lnTo>
                    <a:pt x="269286" y="145442"/>
                  </a:lnTo>
                  <a:lnTo>
                    <a:pt x="268728" y="145665"/>
                  </a:lnTo>
                  <a:lnTo>
                    <a:pt x="268226" y="145777"/>
                  </a:lnTo>
                  <a:lnTo>
                    <a:pt x="267667" y="145833"/>
                  </a:lnTo>
                  <a:lnTo>
                    <a:pt x="267109" y="145888"/>
                  </a:lnTo>
                  <a:lnTo>
                    <a:pt x="266551" y="145833"/>
                  </a:lnTo>
                  <a:lnTo>
                    <a:pt x="265993" y="145777"/>
                  </a:lnTo>
                  <a:lnTo>
                    <a:pt x="265435" y="145665"/>
                  </a:lnTo>
                  <a:lnTo>
                    <a:pt x="264933" y="145442"/>
                  </a:lnTo>
                  <a:lnTo>
                    <a:pt x="264430" y="145219"/>
                  </a:lnTo>
                  <a:lnTo>
                    <a:pt x="263984" y="144940"/>
                  </a:lnTo>
                  <a:lnTo>
                    <a:pt x="263593" y="144605"/>
                  </a:lnTo>
                  <a:lnTo>
                    <a:pt x="263203" y="144270"/>
                  </a:lnTo>
                  <a:lnTo>
                    <a:pt x="262812" y="143879"/>
                  </a:lnTo>
                  <a:lnTo>
                    <a:pt x="262477" y="143433"/>
                  </a:lnTo>
                  <a:lnTo>
                    <a:pt x="262198" y="142986"/>
                  </a:lnTo>
                  <a:lnTo>
                    <a:pt x="261975" y="142484"/>
                  </a:lnTo>
                  <a:lnTo>
                    <a:pt x="261807" y="141982"/>
                  </a:lnTo>
                  <a:lnTo>
                    <a:pt x="261640" y="141479"/>
                  </a:lnTo>
                  <a:lnTo>
                    <a:pt x="261584" y="140921"/>
                  </a:lnTo>
                  <a:lnTo>
                    <a:pt x="261528" y="140363"/>
                  </a:lnTo>
                  <a:lnTo>
                    <a:pt x="261584" y="139749"/>
                  </a:lnTo>
                  <a:lnTo>
                    <a:pt x="261640" y="139191"/>
                  </a:lnTo>
                  <a:lnTo>
                    <a:pt x="261807" y="138689"/>
                  </a:lnTo>
                  <a:lnTo>
                    <a:pt x="261975" y="138187"/>
                  </a:lnTo>
                  <a:lnTo>
                    <a:pt x="262198" y="137684"/>
                  </a:lnTo>
                  <a:lnTo>
                    <a:pt x="262477" y="137238"/>
                  </a:lnTo>
                  <a:lnTo>
                    <a:pt x="262812" y="136791"/>
                  </a:lnTo>
                  <a:lnTo>
                    <a:pt x="263203" y="136401"/>
                  </a:lnTo>
                  <a:lnTo>
                    <a:pt x="263593" y="136066"/>
                  </a:lnTo>
                  <a:lnTo>
                    <a:pt x="263984" y="135731"/>
                  </a:lnTo>
                  <a:lnTo>
                    <a:pt x="264430" y="135452"/>
                  </a:lnTo>
                  <a:lnTo>
                    <a:pt x="264933" y="135229"/>
                  </a:lnTo>
                  <a:lnTo>
                    <a:pt x="265435" y="135061"/>
                  </a:lnTo>
                  <a:lnTo>
                    <a:pt x="265993" y="134894"/>
                  </a:lnTo>
                  <a:lnTo>
                    <a:pt x="266551" y="134838"/>
                  </a:lnTo>
                  <a:lnTo>
                    <a:pt x="267109" y="134782"/>
                  </a:lnTo>
                  <a:close/>
                  <a:moveTo>
                    <a:pt x="165199" y="11385"/>
                  </a:moveTo>
                  <a:lnTo>
                    <a:pt x="166594" y="11441"/>
                  </a:lnTo>
                  <a:lnTo>
                    <a:pt x="167934" y="11497"/>
                  </a:lnTo>
                  <a:lnTo>
                    <a:pt x="169273" y="11664"/>
                  </a:lnTo>
                  <a:lnTo>
                    <a:pt x="170613" y="11888"/>
                  </a:lnTo>
                  <a:lnTo>
                    <a:pt x="171952" y="12167"/>
                  </a:lnTo>
                  <a:lnTo>
                    <a:pt x="173292" y="12446"/>
                  </a:lnTo>
                  <a:lnTo>
                    <a:pt x="174631" y="12781"/>
                  </a:lnTo>
                  <a:lnTo>
                    <a:pt x="175971" y="13171"/>
                  </a:lnTo>
                  <a:lnTo>
                    <a:pt x="177254" y="13618"/>
                  </a:lnTo>
                  <a:lnTo>
                    <a:pt x="179877" y="14567"/>
                  </a:lnTo>
                  <a:lnTo>
                    <a:pt x="182445" y="15627"/>
                  </a:lnTo>
                  <a:lnTo>
                    <a:pt x="185012" y="16743"/>
                  </a:lnTo>
                  <a:lnTo>
                    <a:pt x="186630" y="17469"/>
                  </a:lnTo>
                  <a:lnTo>
                    <a:pt x="188249" y="18306"/>
                  </a:lnTo>
                  <a:lnTo>
                    <a:pt x="189867" y="19143"/>
                  </a:lnTo>
                  <a:lnTo>
                    <a:pt x="191430" y="20036"/>
                  </a:lnTo>
                  <a:lnTo>
                    <a:pt x="194556" y="21822"/>
                  </a:lnTo>
                  <a:lnTo>
                    <a:pt x="197569" y="23719"/>
                  </a:lnTo>
                  <a:lnTo>
                    <a:pt x="203653" y="27570"/>
                  </a:lnTo>
                  <a:lnTo>
                    <a:pt x="206722" y="29468"/>
                  </a:lnTo>
                  <a:lnTo>
                    <a:pt x="209848" y="31254"/>
                  </a:lnTo>
                  <a:lnTo>
                    <a:pt x="211522" y="32147"/>
                  </a:lnTo>
                  <a:lnTo>
                    <a:pt x="213252" y="32872"/>
                  </a:lnTo>
                  <a:lnTo>
                    <a:pt x="215038" y="33598"/>
                  </a:lnTo>
                  <a:lnTo>
                    <a:pt x="216824" y="34156"/>
                  </a:lnTo>
                  <a:lnTo>
                    <a:pt x="218666" y="34658"/>
                  </a:lnTo>
                  <a:lnTo>
                    <a:pt x="220563" y="35105"/>
                  </a:lnTo>
                  <a:lnTo>
                    <a:pt x="222405" y="35551"/>
                  </a:lnTo>
                  <a:lnTo>
                    <a:pt x="224303" y="35886"/>
                  </a:lnTo>
                  <a:lnTo>
                    <a:pt x="228098" y="36500"/>
                  </a:lnTo>
                  <a:lnTo>
                    <a:pt x="231949" y="37002"/>
                  </a:lnTo>
                  <a:lnTo>
                    <a:pt x="235688" y="37560"/>
                  </a:lnTo>
                  <a:lnTo>
                    <a:pt x="237530" y="37895"/>
                  </a:lnTo>
                  <a:lnTo>
                    <a:pt x="239316" y="38230"/>
                  </a:lnTo>
                  <a:lnTo>
                    <a:pt x="241269" y="38621"/>
                  </a:lnTo>
                  <a:lnTo>
                    <a:pt x="243278" y="39067"/>
                  </a:lnTo>
                  <a:lnTo>
                    <a:pt x="245232" y="39570"/>
                  </a:lnTo>
                  <a:lnTo>
                    <a:pt x="247185" y="40072"/>
                  </a:lnTo>
                  <a:lnTo>
                    <a:pt x="249138" y="40686"/>
                  </a:lnTo>
                  <a:lnTo>
                    <a:pt x="251092" y="41300"/>
                  </a:lnTo>
                  <a:lnTo>
                    <a:pt x="252989" y="41969"/>
                  </a:lnTo>
                  <a:lnTo>
                    <a:pt x="254887" y="42751"/>
                  </a:lnTo>
                  <a:lnTo>
                    <a:pt x="256729" y="43588"/>
                  </a:lnTo>
                  <a:lnTo>
                    <a:pt x="258570" y="44481"/>
                  </a:lnTo>
                  <a:lnTo>
                    <a:pt x="260356" y="45430"/>
                  </a:lnTo>
                  <a:lnTo>
                    <a:pt x="262086" y="46490"/>
                  </a:lnTo>
                  <a:lnTo>
                    <a:pt x="263761" y="47606"/>
                  </a:lnTo>
                  <a:lnTo>
                    <a:pt x="265435" y="48890"/>
                  </a:lnTo>
                  <a:lnTo>
                    <a:pt x="266998" y="50174"/>
                  </a:lnTo>
                  <a:lnTo>
                    <a:pt x="268560" y="51625"/>
                  </a:lnTo>
                  <a:lnTo>
                    <a:pt x="269453" y="52518"/>
                  </a:lnTo>
                  <a:lnTo>
                    <a:pt x="270290" y="53466"/>
                  </a:lnTo>
                  <a:lnTo>
                    <a:pt x="271128" y="54471"/>
                  </a:lnTo>
                  <a:lnTo>
                    <a:pt x="271909" y="55476"/>
                  </a:lnTo>
                  <a:lnTo>
                    <a:pt x="272690" y="56536"/>
                  </a:lnTo>
                  <a:lnTo>
                    <a:pt x="273416" y="57596"/>
                  </a:lnTo>
                  <a:lnTo>
                    <a:pt x="274086" y="58657"/>
                  </a:lnTo>
                  <a:lnTo>
                    <a:pt x="274755" y="59829"/>
                  </a:lnTo>
                  <a:lnTo>
                    <a:pt x="275369" y="60945"/>
                  </a:lnTo>
                  <a:lnTo>
                    <a:pt x="275983" y="62117"/>
                  </a:lnTo>
                  <a:lnTo>
                    <a:pt x="276541" y="63345"/>
                  </a:lnTo>
                  <a:lnTo>
                    <a:pt x="277044" y="64517"/>
                  </a:lnTo>
                  <a:lnTo>
                    <a:pt x="277546" y="65800"/>
                  </a:lnTo>
                  <a:lnTo>
                    <a:pt x="277992" y="67028"/>
                  </a:lnTo>
                  <a:lnTo>
                    <a:pt x="278383" y="68312"/>
                  </a:lnTo>
                  <a:lnTo>
                    <a:pt x="278774" y="69596"/>
                  </a:lnTo>
                  <a:lnTo>
                    <a:pt x="279109" y="70879"/>
                  </a:lnTo>
                  <a:lnTo>
                    <a:pt x="279388" y="72163"/>
                  </a:lnTo>
                  <a:lnTo>
                    <a:pt x="279667" y="73502"/>
                  </a:lnTo>
                  <a:lnTo>
                    <a:pt x="279890" y="74786"/>
                  </a:lnTo>
                  <a:lnTo>
                    <a:pt x="280057" y="76125"/>
                  </a:lnTo>
                  <a:lnTo>
                    <a:pt x="280225" y="77465"/>
                  </a:lnTo>
                  <a:lnTo>
                    <a:pt x="280281" y="78804"/>
                  </a:lnTo>
                  <a:lnTo>
                    <a:pt x="280392" y="80144"/>
                  </a:lnTo>
                  <a:lnTo>
                    <a:pt x="280392" y="81539"/>
                  </a:lnTo>
                  <a:lnTo>
                    <a:pt x="280392" y="82878"/>
                  </a:lnTo>
                  <a:lnTo>
                    <a:pt x="280336" y="84218"/>
                  </a:lnTo>
                  <a:lnTo>
                    <a:pt x="280225" y="85557"/>
                  </a:lnTo>
                  <a:lnTo>
                    <a:pt x="280057" y="86897"/>
                  </a:lnTo>
                  <a:lnTo>
                    <a:pt x="279890" y="88180"/>
                  </a:lnTo>
                  <a:lnTo>
                    <a:pt x="279667" y="89520"/>
                  </a:lnTo>
                  <a:lnTo>
                    <a:pt x="279388" y="90859"/>
                  </a:lnTo>
                  <a:lnTo>
                    <a:pt x="279053" y="92199"/>
                  </a:lnTo>
                  <a:lnTo>
                    <a:pt x="278662" y="93538"/>
                  </a:lnTo>
                  <a:lnTo>
                    <a:pt x="278271" y="94878"/>
                  </a:lnTo>
                  <a:lnTo>
                    <a:pt x="277825" y="96217"/>
                  </a:lnTo>
                  <a:lnTo>
                    <a:pt x="277323" y="97501"/>
                  </a:lnTo>
                  <a:lnTo>
                    <a:pt x="276820" y="98784"/>
                  </a:lnTo>
                  <a:lnTo>
                    <a:pt x="275704" y="101296"/>
                  </a:lnTo>
                  <a:lnTo>
                    <a:pt x="274532" y="103807"/>
                  </a:lnTo>
                  <a:lnTo>
                    <a:pt x="273248" y="106263"/>
                  </a:lnTo>
                  <a:lnTo>
                    <a:pt x="271909" y="108663"/>
                  </a:lnTo>
                  <a:lnTo>
                    <a:pt x="270514" y="111007"/>
                  </a:lnTo>
                  <a:lnTo>
                    <a:pt x="268393" y="114467"/>
                  </a:lnTo>
                  <a:lnTo>
                    <a:pt x="266216" y="117872"/>
                  </a:lnTo>
                  <a:lnTo>
                    <a:pt x="263984" y="121220"/>
                  </a:lnTo>
                  <a:lnTo>
                    <a:pt x="261696" y="124569"/>
                  </a:lnTo>
                  <a:lnTo>
                    <a:pt x="259352" y="127806"/>
                  </a:lnTo>
                  <a:lnTo>
                    <a:pt x="256952" y="131043"/>
                  </a:lnTo>
                  <a:lnTo>
                    <a:pt x="254496" y="134168"/>
                  </a:lnTo>
                  <a:lnTo>
                    <a:pt x="251929" y="137238"/>
                  </a:lnTo>
                  <a:lnTo>
                    <a:pt x="250366" y="139135"/>
                  </a:lnTo>
                  <a:lnTo>
                    <a:pt x="248748" y="140921"/>
                  </a:lnTo>
                  <a:lnTo>
                    <a:pt x="247073" y="142707"/>
                  </a:lnTo>
                  <a:lnTo>
                    <a:pt x="246180" y="143544"/>
                  </a:lnTo>
                  <a:lnTo>
                    <a:pt x="245287" y="144326"/>
                  </a:lnTo>
                  <a:lnTo>
                    <a:pt x="244394" y="145107"/>
                  </a:lnTo>
                  <a:lnTo>
                    <a:pt x="243446" y="145833"/>
                  </a:lnTo>
                  <a:lnTo>
                    <a:pt x="242497" y="146558"/>
                  </a:lnTo>
                  <a:lnTo>
                    <a:pt x="241548" y="147172"/>
                  </a:lnTo>
                  <a:lnTo>
                    <a:pt x="240543" y="147786"/>
                  </a:lnTo>
                  <a:lnTo>
                    <a:pt x="239539" y="148288"/>
                  </a:lnTo>
                  <a:lnTo>
                    <a:pt x="238478" y="148791"/>
                  </a:lnTo>
                  <a:lnTo>
                    <a:pt x="237418" y="149181"/>
                  </a:lnTo>
                  <a:lnTo>
                    <a:pt x="236246" y="149572"/>
                  </a:lnTo>
                  <a:lnTo>
                    <a:pt x="235074" y="149851"/>
                  </a:lnTo>
                  <a:lnTo>
                    <a:pt x="233846" y="150018"/>
                  </a:lnTo>
                  <a:lnTo>
                    <a:pt x="232674" y="150186"/>
                  </a:lnTo>
                  <a:lnTo>
                    <a:pt x="231446" y="150242"/>
                  </a:lnTo>
                  <a:lnTo>
                    <a:pt x="230274" y="150242"/>
                  </a:lnTo>
                  <a:lnTo>
                    <a:pt x="229046" y="150186"/>
                  </a:lnTo>
                  <a:lnTo>
                    <a:pt x="227819" y="150018"/>
                  </a:lnTo>
                  <a:lnTo>
                    <a:pt x="226647" y="149851"/>
                  </a:lnTo>
                  <a:lnTo>
                    <a:pt x="225419" y="149628"/>
                  </a:lnTo>
                  <a:lnTo>
                    <a:pt x="224247" y="149349"/>
                  </a:lnTo>
                  <a:lnTo>
                    <a:pt x="223019" y="149014"/>
                  </a:lnTo>
                  <a:lnTo>
                    <a:pt x="221847" y="148623"/>
                  </a:lnTo>
                  <a:lnTo>
                    <a:pt x="220675" y="148232"/>
                  </a:lnTo>
                  <a:lnTo>
                    <a:pt x="219503" y="147786"/>
                  </a:lnTo>
                  <a:lnTo>
                    <a:pt x="218387" y="147340"/>
                  </a:lnTo>
                  <a:lnTo>
                    <a:pt x="216154" y="146279"/>
                  </a:lnTo>
                  <a:lnTo>
                    <a:pt x="213922" y="145219"/>
                  </a:lnTo>
                  <a:lnTo>
                    <a:pt x="211689" y="144047"/>
                  </a:lnTo>
                  <a:lnTo>
                    <a:pt x="209513" y="142875"/>
                  </a:lnTo>
                  <a:lnTo>
                    <a:pt x="207280" y="141703"/>
                  </a:lnTo>
                  <a:lnTo>
                    <a:pt x="205104" y="140586"/>
                  </a:lnTo>
                  <a:lnTo>
                    <a:pt x="202871" y="139526"/>
                  </a:lnTo>
                  <a:lnTo>
                    <a:pt x="200639" y="138521"/>
                  </a:lnTo>
                  <a:lnTo>
                    <a:pt x="198574" y="137684"/>
                  </a:lnTo>
                  <a:lnTo>
                    <a:pt x="196565" y="137015"/>
                  </a:lnTo>
                  <a:lnTo>
                    <a:pt x="194500" y="136345"/>
                  </a:lnTo>
                  <a:lnTo>
                    <a:pt x="192435" y="135843"/>
                  </a:lnTo>
                  <a:lnTo>
                    <a:pt x="190314" y="135396"/>
                  </a:lnTo>
                  <a:lnTo>
                    <a:pt x="188249" y="135005"/>
                  </a:lnTo>
                  <a:lnTo>
                    <a:pt x="186128" y="134726"/>
                  </a:lnTo>
                  <a:lnTo>
                    <a:pt x="184007" y="134559"/>
                  </a:lnTo>
                  <a:lnTo>
                    <a:pt x="182333" y="134447"/>
                  </a:lnTo>
                  <a:lnTo>
                    <a:pt x="180715" y="134447"/>
                  </a:lnTo>
                  <a:lnTo>
                    <a:pt x="179040" y="134559"/>
                  </a:lnTo>
                  <a:lnTo>
                    <a:pt x="177422" y="134726"/>
                  </a:lnTo>
                  <a:lnTo>
                    <a:pt x="175859" y="135005"/>
                  </a:lnTo>
                  <a:lnTo>
                    <a:pt x="175022" y="135229"/>
                  </a:lnTo>
                  <a:lnTo>
                    <a:pt x="174241" y="135452"/>
                  </a:lnTo>
                  <a:lnTo>
                    <a:pt x="173515" y="135731"/>
                  </a:lnTo>
                  <a:lnTo>
                    <a:pt x="172734" y="136066"/>
                  </a:lnTo>
                  <a:lnTo>
                    <a:pt x="172008" y="136401"/>
                  </a:lnTo>
                  <a:lnTo>
                    <a:pt x="171227" y="136791"/>
                  </a:lnTo>
                  <a:lnTo>
                    <a:pt x="170501" y="137238"/>
                  </a:lnTo>
                  <a:lnTo>
                    <a:pt x="169720" y="137796"/>
                  </a:lnTo>
                  <a:lnTo>
                    <a:pt x="168994" y="138354"/>
                  </a:lnTo>
                  <a:lnTo>
                    <a:pt x="168325" y="138912"/>
                  </a:lnTo>
                  <a:lnTo>
                    <a:pt x="166929" y="140140"/>
                  </a:lnTo>
                  <a:lnTo>
                    <a:pt x="165590" y="141424"/>
                  </a:lnTo>
                  <a:lnTo>
                    <a:pt x="164195" y="142651"/>
                  </a:lnTo>
                  <a:lnTo>
                    <a:pt x="162855" y="143879"/>
                  </a:lnTo>
                  <a:lnTo>
                    <a:pt x="162130" y="144493"/>
                  </a:lnTo>
                  <a:lnTo>
                    <a:pt x="161404" y="145051"/>
                  </a:lnTo>
                  <a:lnTo>
                    <a:pt x="160679" y="145554"/>
                  </a:lnTo>
                  <a:lnTo>
                    <a:pt x="159897" y="146056"/>
                  </a:lnTo>
                  <a:lnTo>
                    <a:pt x="159172" y="146447"/>
                  </a:lnTo>
                  <a:lnTo>
                    <a:pt x="158390" y="146781"/>
                  </a:lnTo>
                  <a:lnTo>
                    <a:pt x="157609" y="147116"/>
                  </a:lnTo>
                  <a:lnTo>
                    <a:pt x="156828" y="147395"/>
                  </a:lnTo>
                  <a:lnTo>
                    <a:pt x="156046" y="147674"/>
                  </a:lnTo>
                  <a:lnTo>
                    <a:pt x="155209" y="147842"/>
                  </a:lnTo>
                  <a:lnTo>
                    <a:pt x="154428" y="148009"/>
                  </a:lnTo>
                  <a:lnTo>
                    <a:pt x="153591" y="148177"/>
                  </a:lnTo>
                  <a:lnTo>
                    <a:pt x="151916" y="148344"/>
                  </a:lnTo>
                  <a:lnTo>
                    <a:pt x="150242" y="148456"/>
                  </a:lnTo>
                  <a:lnTo>
                    <a:pt x="148568" y="148400"/>
                  </a:lnTo>
                  <a:lnTo>
                    <a:pt x="146893" y="148288"/>
                  </a:lnTo>
                  <a:lnTo>
                    <a:pt x="145331" y="148121"/>
                  </a:lnTo>
                  <a:lnTo>
                    <a:pt x="143824" y="147898"/>
                  </a:lnTo>
                  <a:lnTo>
                    <a:pt x="142261" y="147619"/>
                  </a:lnTo>
                  <a:lnTo>
                    <a:pt x="140698" y="147284"/>
                  </a:lnTo>
                  <a:lnTo>
                    <a:pt x="139192" y="146893"/>
                  </a:lnTo>
                  <a:lnTo>
                    <a:pt x="137685" y="146391"/>
                  </a:lnTo>
                  <a:lnTo>
                    <a:pt x="136178" y="145888"/>
                  </a:lnTo>
                  <a:lnTo>
                    <a:pt x="134727" y="145275"/>
                  </a:lnTo>
                  <a:lnTo>
                    <a:pt x="133276" y="144605"/>
                  </a:lnTo>
                  <a:lnTo>
                    <a:pt x="131825" y="143879"/>
                  </a:lnTo>
                  <a:lnTo>
                    <a:pt x="130485" y="143098"/>
                  </a:lnTo>
                  <a:lnTo>
                    <a:pt x="129090" y="142261"/>
                  </a:lnTo>
                  <a:lnTo>
                    <a:pt x="127806" y="141312"/>
                  </a:lnTo>
                  <a:lnTo>
                    <a:pt x="126523" y="140307"/>
                  </a:lnTo>
                  <a:lnTo>
                    <a:pt x="125295" y="139247"/>
                  </a:lnTo>
                  <a:lnTo>
                    <a:pt x="124067" y="138131"/>
                  </a:lnTo>
                  <a:lnTo>
                    <a:pt x="122951" y="136959"/>
                  </a:lnTo>
                  <a:lnTo>
                    <a:pt x="121834" y="135675"/>
                  </a:lnTo>
                  <a:lnTo>
                    <a:pt x="120830" y="134336"/>
                  </a:lnTo>
                  <a:lnTo>
                    <a:pt x="119881" y="132996"/>
                  </a:lnTo>
                  <a:lnTo>
                    <a:pt x="118988" y="131545"/>
                  </a:lnTo>
                  <a:lnTo>
                    <a:pt x="118151" y="130038"/>
                  </a:lnTo>
                  <a:lnTo>
                    <a:pt x="117370" y="128476"/>
                  </a:lnTo>
                  <a:lnTo>
                    <a:pt x="116700" y="126913"/>
                  </a:lnTo>
                  <a:lnTo>
                    <a:pt x="116086" y="125294"/>
                  </a:lnTo>
                  <a:lnTo>
                    <a:pt x="115584" y="123676"/>
                  </a:lnTo>
                  <a:lnTo>
                    <a:pt x="115137" y="122002"/>
                  </a:lnTo>
                  <a:lnTo>
                    <a:pt x="114802" y="120327"/>
                  </a:lnTo>
                  <a:lnTo>
                    <a:pt x="114579" y="118597"/>
                  </a:lnTo>
                  <a:lnTo>
                    <a:pt x="114412" y="116867"/>
                  </a:lnTo>
                  <a:lnTo>
                    <a:pt x="114356" y="115137"/>
                  </a:lnTo>
                  <a:lnTo>
                    <a:pt x="114412" y="113351"/>
                  </a:lnTo>
                  <a:lnTo>
                    <a:pt x="114523" y="112123"/>
                  </a:lnTo>
                  <a:lnTo>
                    <a:pt x="114691" y="110895"/>
                  </a:lnTo>
                  <a:lnTo>
                    <a:pt x="114858" y="109667"/>
                  </a:lnTo>
                  <a:lnTo>
                    <a:pt x="115137" y="108440"/>
                  </a:lnTo>
                  <a:lnTo>
                    <a:pt x="115416" y="107212"/>
                  </a:lnTo>
                  <a:lnTo>
                    <a:pt x="115695" y="106040"/>
                  </a:lnTo>
                  <a:lnTo>
                    <a:pt x="116421" y="103640"/>
                  </a:lnTo>
                  <a:lnTo>
                    <a:pt x="117202" y="101240"/>
                  </a:lnTo>
                  <a:lnTo>
                    <a:pt x="118095" y="98952"/>
                  </a:lnTo>
                  <a:lnTo>
                    <a:pt x="119937" y="94320"/>
                  </a:lnTo>
                  <a:lnTo>
                    <a:pt x="121667" y="90022"/>
                  </a:lnTo>
                  <a:lnTo>
                    <a:pt x="123341" y="85725"/>
                  </a:lnTo>
                  <a:lnTo>
                    <a:pt x="124960" y="81372"/>
                  </a:lnTo>
                  <a:lnTo>
                    <a:pt x="126467" y="77018"/>
                  </a:lnTo>
                  <a:lnTo>
                    <a:pt x="127862" y="72609"/>
                  </a:lnTo>
                  <a:lnTo>
                    <a:pt x="128532" y="70377"/>
                  </a:lnTo>
                  <a:lnTo>
                    <a:pt x="129146" y="68145"/>
                  </a:lnTo>
                  <a:lnTo>
                    <a:pt x="129704" y="65856"/>
                  </a:lnTo>
                  <a:lnTo>
                    <a:pt x="130262" y="63624"/>
                  </a:lnTo>
                  <a:lnTo>
                    <a:pt x="130764" y="61336"/>
                  </a:lnTo>
                  <a:lnTo>
                    <a:pt x="131211" y="59047"/>
                  </a:lnTo>
                  <a:lnTo>
                    <a:pt x="131825" y="55308"/>
                  </a:lnTo>
                  <a:lnTo>
                    <a:pt x="132438" y="51513"/>
                  </a:lnTo>
                  <a:lnTo>
                    <a:pt x="132997" y="47718"/>
                  </a:lnTo>
                  <a:lnTo>
                    <a:pt x="133610" y="43979"/>
                  </a:lnTo>
                  <a:lnTo>
                    <a:pt x="133945" y="42137"/>
                  </a:lnTo>
                  <a:lnTo>
                    <a:pt x="134336" y="40295"/>
                  </a:lnTo>
                  <a:lnTo>
                    <a:pt x="134782" y="38453"/>
                  </a:lnTo>
                  <a:lnTo>
                    <a:pt x="135285" y="36612"/>
                  </a:lnTo>
                  <a:lnTo>
                    <a:pt x="135787" y="34826"/>
                  </a:lnTo>
                  <a:lnTo>
                    <a:pt x="136401" y="33096"/>
                  </a:lnTo>
                  <a:lnTo>
                    <a:pt x="137071" y="31365"/>
                  </a:lnTo>
                  <a:lnTo>
                    <a:pt x="137852" y="29635"/>
                  </a:lnTo>
                  <a:lnTo>
                    <a:pt x="138299" y="28687"/>
                  </a:lnTo>
                  <a:lnTo>
                    <a:pt x="138857" y="27738"/>
                  </a:lnTo>
                  <a:lnTo>
                    <a:pt x="139415" y="26789"/>
                  </a:lnTo>
                  <a:lnTo>
                    <a:pt x="139973" y="25840"/>
                  </a:lnTo>
                  <a:lnTo>
                    <a:pt x="140587" y="24947"/>
                  </a:lnTo>
                  <a:lnTo>
                    <a:pt x="141201" y="24110"/>
                  </a:lnTo>
                  <a:lnTo>
                    <a:pt x="141870" y="23217"/>
                  </a:lnTo>
                  <a:lnTo>
                    <a:pt x="142540" y="22436"/>
                  </a:lnTo>
                  <a:lnTo>
                    <a:pt x="143210" y="21599"/>
                  </a:lnTo>
                  <a:lnTo>
                    <a:pt x="143935" y="20817"/>
                  </a:lnTo>
                  <a:lnTo>
                    <a:pt x="144717" y="20092"/>
                  </a:lnTo>
                  <a:lnTo>
                    <a:pt x="145442" y="19366"/>
                  </a:lnTo>
                  <a:lnTo>
                    <a:pt x="146224" y="18641"/>
                  </a:lnTo>
                  <a:lnTo>
                    <a:pt x="147061" y="17971"/>
                  </a:lnTo>
                  <a:lnTo>
                    <a:pt x="147898" y="17357"/>
                  </a:lnTo>
                  <a:lnTo>
                    <a:pt x="148735" y="16743"/>
                  </a:lnTo>
                  <a:lnTo>
                    <a:pt x="149572" y="16185"/>
                  </a:lnTo>
                  <a:lnTo>
                    <a:pt x="150465" y="15627"/>
                  </a:lnTo>
                  <a:lnTo>
                    <a:pt x="151358" y="15069"/>
                  </a:lnTo>
                  <a:lnTo>
                    <a:pt x="152251" y="14622"/>
                  </a:lnTo>
                  <a:lnTo>
                    <a:pt x="153144" y="14120"/>
                  </a:lnTo>
                  <a:lnTo>
                    <a:pt x="154093" y="13729"/>
                  </a:lnTo>
                  <a:lnTo>
                    <a:pt x="155042" y="13339"/>
                  </a:lnTo>
                  <a:lnTo>
                    <a:pt x="155990" y="12948"/>
                  </a:lnTo>
                  <a:lnTo>
                    <a:pt x="156939" y="12669"/>
                  </a:lnTo>
                  <a:lnTo>
                    <a:pt x="157888" y="12390"/>
                  </a:lnTo>
                  <a:lnTo>
                    <a:pt x="158893" y="12111"/>
                  </a:lnTo>
                  <a:lnTo>
                    <a:pt x="159841" y="11888"/>
                  </a:lnTo>
                  <a:lnTo>
                    <a:pt x="160846" y="11720"/>
                  </a:lnTo>
                  <a:lnTo>
                    <a:pt x="161851" y="11553"/>
                  </a:lnTo>
                  <a:lnTo>
                    <a:pt x="162855" y="11497"/>
                  </a:lnTo>
                  <a:lnTo>
                    <a:pt x="163860" y="11385"/>
                  </a:lnTo>
                  <a:close/>
                  <a:moveTo>
                    <a:pt x="184677" y="142428"/>
                  </a:moveTo>
                  <a:lnTo>
                    <a:pt x="185235" y="142484"/>
                  </a:lnTo>
                  <a:lnTo>
                    <a:pt x="185793" y="142540"/>
                  </a:lnTo>
                  <a:lnTo>
                    <a:pt x="186296" y="142707"/>
                  </a:lnTo>
                  <a:lnTo>
                    <a:pt x="186854" y="142875"/>
                  </a:lnTo>
                  <a:lnTo>
                    <a:pt x="187300" y="143098"/>
                  </a:lnTo>
                  <a:lnTo>
                    <a:pt x="187747" y="143377"/>
                  </a:lnTo>
                  <a:lnTo>
                    <a:pt x="188193" y="143712"/>
                  </a:lnTo>
                  <a:lnTo>
                    <a:pt x="188584" y="144103"/>
                  </a:lnTo>
                  <a:lnTo>
                    <a:pt x="188975" y="144493"/>
                  </a:lnTo>
                  <a:lnTo>
                    <a:pt x="189254" y="144884"/>
                  </a:lnTo>
                  <a:lnTo>
                    <a:pt x="189533" y="145330"/>
                  </a:lnTo>
                  <a:lnTo>
                    <a:pt x="189812" y="145833"/>
                  </a:lnTo>
                  <a:lnTo>
                    <a:pt x="189979" y="146335"/>
                  </a:lnTo>
                  <a:lnTo>
                    <a:pt x="190091" y="146893"/>
                  </a:lnTo>
                  <a:lnTo>
                    <a:pt x="190202" y="147451"/>
                  </a:lnTo>
                  <a:lnTo>
                    <a:pt x="190202" y="148009"/>
                  </a:lnTo>
                  <a:lnTo>
                    <a:pt x="190202" y="148567"/>
                  </a:lnTo>
                  <a:lnTo>
                    <a:pt x="190091" y="149125"/>
                  </a:lnTo>
                  <a:lnTo>
                    <a:pt x="189979" y="149628"/>
                  </a:lnTo>
                  <a:lnTo>
                    <a:pt x="189812" y="150186"/>
                  </a:lnTo>
                  <a:lnTo>
                    <a:pt x="189533" y="150632"/>
                  </a:lnTo>
                  <a:lnTo>
                    <a:pt x="189254" y="151079"/>
                  </a:lnTo>
                  <a:lnTo>
                    <a:pt x="188975" y="151525"/>
                  </a:lnTo>
                  <a:lnTo>
                    <a:pt x="188584" y="151916"/>
                  </a:lnTo>
                  <a:lnTo>
                    <a:pt x="188193" y="152307"/>
                  </a:lnTo>
                  <a:lnTo>
                    <a:pt x="187747" y="152586"/>
                  </a:lnTo>
                  <a:lnTo>
                    <a:pt x="187300" y="152865"/>
                  </a:lnTo>
                  <a:lnTo>
                    <a:pt x="186854" y="153144"/>
                  </a:lnTo>
                  <a:lnTo>
                    <a:pt x="186296" y="153311"/>
                  </a:lnTo>
                  <a:lnTo>
                    <a:pt x="185793" y="153423"/>
                  </a:lnTo>
                  <a:lnTo>
                    <a:pt x="185235" y="153534"/>
                  </a:lnTo>
                  <a:lnTo>
                    <a:pt x="184119" y="153534"/>
                  </a:lnTo>
                  <a:lnTo>
                    <a:pt x="183561" y="153423"/>
                  </a:lnTo>
                  <a:lnTo>
                    <a:pt x="183003" y="153311"/>
                  </a:lnTo>
                  <a:lnTo>
                    <a:pt x="182500" y="153144"/>
                  </a:lnTo>
                  <a:lnTo>
                    <a:pt x="181998" y="152865"/>
                  </a:lnTo>
                  <a:lnTo>
                    <a:pt x="181552" y="152586"/>
                  </a:lnTo>
                  <a:lnTo>
                    <a:pt x="181161" y="152307"/>
                  </a:lnTo>
                  <a:lnTo>
                    <a:pt x="180770" y="151916"/>
                  </a:lnTo>
                  <a:lnTo>
                    <a:pt x="180380" y="151525"/>
                  </a:lnTo>
                  <a:lnTo>
                    <a:pt x="180045" y="151079"/>
                  </a:lnTo>
                  <a:lnTo>
                    <a:pt x="179766" y="150632"/>
                  </a:lnTo>
                  <a:lnTo>
                    <a:pt x="179543" y="150186"/>
                  </a:lnTo>
                  <a:lnTo>
                    <a:pt x="179375" y="149628"/>
                  </a:lnTo>
                  <a:lnTo>
                    <a:pt x="179208" y="149125"/>
                  </a:lnTo>
                  <a:lnTo>
                    <a:pt x="179152" y="148567"/>
                  </a:lnTo>
                  <a:lnTo>
                    <a:pt x="179096" y="148009"/>
                  </a:lnTo>
                  <a:lnTo>
                    <a:pt x="179152" y="147451"/>
                  </a:lnTo>
                  <a:lnTo>
                    <a:pt x="179208" y="146893"/>
                  </a:lnTo>
                  <a:lnTo>
                    <a:pt x="179375" y="146335"/>
                  </a:lnTo>
                  <a:lnTo>
                    <a:pt x="179543" y="145833"/>
                  </a:lnTo>
                  <a:lnTo>
                    <a:pt x="179766" y="145330"/>
                  </a:lnTo>
                  <a:lnTo>
                    <a:pt x="180045" y="144884"/>
                  </a:lnTo>
                  <a:lnTo>
                    <a:pt x="180380" y="144493"/>
                  </a:lnTo>
                  <a:lnTo>
                    <a:pt x="180770" y="144103"/>
                  </a:lnTo>
                  <a:lnTo>
                    <a:pt x="181161" y="143712"/>
                  </a:lnTo>
                  <a:lnTo>
                    <a:pt x="181552" y="143377"/>
                  </a:lnTo>
                  <a:lnTo>
                    <a:pt x="181998" y="143098"/>
                  </a:lnTo>
                  <a:lnTo>
                    <a:pt x="182500" y="142875"/>
                  </a:lnTo>
                  <a:lnTo>
                    <a:pt x="183003" y="142707"/>
                  </a:lnTo>
                  <a:lnTo>
                    <a:pt x="183561" y="142540"/>
                  </a:lnTo>
                  <a:lnTo>
                    <a:pt x="184119" y="142484"/>
                  </a:lnTo>
                  <a:lnTo>
                    <a:pt x="184677" y="142428"/>
                  </a:lnTo>
                  <a:close/>
                  <a:moveTo>
                    <a:pt x="0" y="0"/>
                  </a:moveTo>
                  <a:lnTo>
                    <a:pt x="0" y="160734"/>
                  </a:lnTo>
                  <a:lnTo>
                    <a:pt x="285750" y="160734"/>
                  </a:lnTo>
                  <a:lnTo>
                    <a:pt x="2857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3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5426917" y="2441400"/>
            <a:ext cx="3595970" cy="2618626"/>
          </a:xfrm>
          <a:prstGeom prst="rect">
            <a:avLst/>
          </a:prstGeom>
          <a:noFill/>
          <a:ln>
            <a:noFill/>
          </a:ln>
        </p:spPr>
      </p:pic>
      <p:sp>
        <p:nvSpPr>
          <p:cNvPr id="33" name="Google Shape;33;p7"/>
          <p:cNvSpPr txBox="1"/>
          <p:nvPr>
            <p:ph type="title"/>
          </p:nvPr>
        </p:nvSpPr>
        <p:spPr>
          <a:xfrm>
            <a:off x="457200" y="1044175"/>
            <a:ext cx="6300300" cy="857400"/>
          </a:xfrm>
          <a:prstGeom prst="rect">
            <a:avLst/>
          </a:prstGeom>
        </p:spPr>
        <p:txBody>
          <a:bodyPr anchorCtr="0" anchor="b"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34" name="Google Shape;34;p7"/>
          <p:cNvSpPr txBox="1"/>
          <p:nvPr>
            <p:ph idx="1" type="body"/>
          </p:nvPr>
        </p:nvSpPr>
        <p:spPr>
          <a:xfrm>
            <a:off x="457200" y="2082325"/>
            <a:ext cx="2392500" cy="27672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5" name="Google Shape;35;p7"/>
          <p:cNvSpPr txBox="1"/>
          <p:nvPr>
            <p:ph idx="2" type="body"/>
          </p:nvPr>
        </p:nvSpPr>
        <p:spPr>
          <a:xfrm>
            <a:off x="2993928" y="2082325"/>
            <a:ext cx="2392500" cy="27672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6" name="Shape 36"/>
        <p:cNvGrpSpPr/>
        <p:nvPr/>
      </p:nvGrpSpPr>
      <p:grpSpPr>
        <a:xfrm>
          <a:off x="0" y="0"/>
          <a:ext cx="0" cy="0"/>
          <a:chOff x="0" y="0"/>
          <a:chExt cx="0" cy="0"/>
        </a:xfrm>
      </p:grpSpPr>
      <p:sp>
        <p:nvSpPr>
          <p:cNvPr id="37" name="Google Shape;37;p8"/>
          <p:cNvSpPr txBox="1"/>
          <p:nvPr>
            <p:ph type="title"/>
          </p:nvPr>
        </p:nvSpPr>
        <p:spPr>
          <a:xfrm>
            <a:off x="457200" y="1044175"/>
            <a:ext cx="6300300" cy="857400"/>
          </a:xfrm>
          <a:prstGeom prst="rect">
            <a:avLst/>
          </a:prstGeom>
        </p:spPr>
        <p:txBody>
          <a:bodyPr anchorCtr="0" anchor="b"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38" name="Google Shape;38;p8"/>
          <p:cNvSpPr txBox="1"/>
          <p:nvPr>
            <p:ph idx="1" type="body"/>
          </p:nvPr>
        </p:nvSpPr>
        <p:spPr>
          <a:xfrm>
            <a:off x="457200" y="2082325"/>
            <a:ext cx="2359800" cy="28434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9" name="Google Shape;39;p8"/>
          <p:cNvSpPr txBox="1"/>
          <p:nvPr>
            <p:ph idx="2" type="body"/>
          </p:nvPr>
        </p:nvSpPr>
        <p:spPr>
          <a:xfrm>
            <a:off x="3392100" y="2082325"/>
            <a:ext cx="2359800" cy="28434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0" name="Google Shape;40;p8"/>
          <p:cNvSpPr txBox="1"/>
          <p:nvPr>
            <p:ph idx="3" type="body"/>
          </p:nvPr>
        </p:nvSpPr>
        <p:spPr>
          <a:xfrm>
            <a:off x="6326997" y="2082325"/>
            <a:ext cx="2359800" cy="28434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1" name="Google Shape;41;p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2" name="Shape 42"/>
        <p:cNvGrpSpPr/>
        <p:nvPr/>
      </p:nvGrpSpPr>
      <p:grpSpPr>
        <a:xfrm>
          <a:off x="0" y="0"/>
          <a:ext cx="0" cy="0"/>
          <a:chOff x="0" y="0"/>
          <a:chExt cx="0" cy="0"/>
        </a:xfrm>
      </p:grpSpPr>
      <p:pic>
        <p:nvPicPr>
          <p:cNvPr id="43" name="Google Shape;43;p9"/>
          <p:cNvPicPr preferRelativeResize="0"/>
          <p:nvPr/>
        </p:nvPicPr>
        <p:blipFill>
          <a:blip r:embed="rId2">
            <a:alphaModFix/>
          </a:blip>
          <a:stretch>
            <a:fillRect/>
          </a:stretch>
        </p:blipFill>
        <p:spPr>
          <a:xfrm>
            <a:off x="5288446" y="1901574"/>
            <a:ext cx="3775454" cy="3175374"/>
          </a:xfrm>
          <a:prstGeom prst="rect">
            <a:avLst/>
          </a:prstGeom>
          <a:noFill/>
          <a:ln>
            <a:noFill/>
          </a:ln>
        </p:spPr>
      </p:pic>
      <p:sp>
        <p:nvSpPr>
          <p:cNvPr id="44" name="Google Shape;44;p9"/>
          <p:cNvSpPr txBox="1"/>
          <p:nvPr>
            <p:ph type="title"/>
          </p:nvPr>
        </p:nvSpPr>
        <p:spPr>
          <a:xfrm>
            <a:off x="457200" y="1044175"/>
            <a:ext cx="6300300" cy="857400"/>
          </a:xfrm>
          <a:prstGeom prst="rect">
            <a:avLst/>
          </a:prstGeom>
        </p:spPr>
        <p:txBody>
          <a:bodyPr anchorCtr="0" anchor="b"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no illustration">
  <p:cSld name="TITLE_ONLY_1">
    <p:spTree>
      <p:nvGrpSpPr>
        <p:cNvPr id="45" name="Shape 45"/>
        <p:cNvGrpSpPr/>
        <p:nvPr/>
      </p:nvGrpSpPr>
      <p:grpSpPr>
        <a:xfrm>
          <a:off x="0" y="0"/>
          <a:ext cx="0" cy="0"/>
          <a:chOff x="0" y="0"/>
          <a:chExt cx="0" cy="0"/>
        </a:xfrm>
      </p:grpSpPr>
      <p:sp>
        <p:nvSpPr>
          <p:cNvPr id="46" name="Google Shape;46;p10"/>
          <p:cNvSpPr txBox="1"/>
          <p:nvPr>
            <p:ph type="title"/>
          </p:nvPr>
        </p:nvSpPr>
        <p:spPr>
          <a:xfrm>
            <a:off x="457200" y="1044175"/>
            <a:ext cx="6300300" cy="857400"/>
          </a:xfrm>
          <a:prstGeom prst="rect">
            <a:avLst/>
          </a:prstGeom>
        </p:spPr>
        <p:txBody>
          <a:bodyPr anchorCtr="0" anchor="b"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47" name="Google Shape;47;p1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1044175"/>
            <a:ext cx="6300300" cy="857400"/>
          </a:xfrm>
          <a:prstGeom prst="rect">
            <a:avLst/>
          </a:prstGeom>
          <a:noFill/>
          <a:ln>
            <a:noFill/>
          </a:ln>
        </p:spPr>
        <p:txBody>
          <a:bodyPr anchorCtr="0" anchor="b" bIns="0" lIns="0" spcFirstLastPara="1" rIns="0" wrap="square" tIns="0">
            <a:noAutofit/>
          </a:bodyPr>
          <a:lstStyle>
            <a:lvl1pPr lvl="0" rtl="0">
              <a:spcBef>
                <a:spcPts val="0"/>
              </a:spcBef>
              <a:spcAft>
                <a:spcPts val="0"/>
              </a:spcAft>
              <a:buClr>
                <a:schemeClr val="accent1"/>
              </a:buClr>
              <a:buSzPts val="4800"/>
              <a:buFont typeface="Poppins"/>
              <a:buNone/>
              <a:defRPr b="1" sz="4800">
                <a:solidFill>
                  <a:schemeClr val="accent1"/>
                </a:solidFill>
                <a:latin typeface="Poppins"/>
                <a:ea typeface="Poppins"/>
                <a:cs typeface="Poppins"/>
                <a:sym typeface="Poppins"/>
              </a:defRPr>
            </a:lvl1pPr>
            <a:lvl2pPr lvl="1"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2pPr>
            <a:lvl3pPr lvl="2"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3pPr>
            <a:lvl4pPr lvl="3"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4pPr>
            <a:lvl5pPr lvl="4"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5pPr>
            <a:lvl6pPr lvl="5"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6pPr>
            <a:lvl7pPr lvl="6"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7pPr>
            <a:lvl8pPr lvl="7"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8pPr>
            <a:lvl9pPr lvl="8" rtl="0">
              <a:spcBef>
                <a:spcPts val="0"/>
              </a:spcBef>
              <a:spcAft>
                <a:spcPts val="0"/>
              </a:spcAft>
              <a:buClr>
                <a:srgbClr val="A7D86D"/>
              </a:buClr>
              <a:buSzPts val="4800"/>
              <a:buFont typeface="Poppins"/>
              <a:buNone/>
              <a:defRPr b="1" sz="4800">
                <a:solidFill>
                  <a:srgbClr val="A7D86D"/>
                </a:solidFill>
                <a:latin typeface="Poppins"/>
                <a:ea typeface="Poppins"/>
                <a:cs typeface="Poppins"/>
                <a:sym typeface="Poppins"/>
              </a:defRPr>
            </a:lvl9pPr>
          </a:lstStyle>
          <a:p/>
        </p:txBody>
      </p:sp>
      <p:sp>
        <p:nvSpPr>
          <p:cNvPr id="7" name="Google Shape;7;p1"/>
          <p:cNvSpPr txBox="1"/>
          <p:nvPr>
            <p:ph idx="1" type="body"/>
          </p:nvPr>
        </p:nvSpPr>
        <p:spPr>
          <a:xfrm>
            <a:off x="457200" y="2038350"/>
            <a:ext cx="4929300" cy="1862700"/>
          </a:xfrm>
          <a:prstGeom prst="rect">
            <a:avLst/>
          </a:prstGeom>
          <a:noFill/>
          <a:ln>
            <a:noFill/>
          </a:ln>
        </p:spPr>
        <p:txBody>
          <a:bodyPr anchorCtr="0" anchor="t" bIns="0" lIns="0" spcFirstLastPara="1" rIns="0" wrap="square" tIns="0">
            <a:noAutofit/>
          </a:bodyPr>
          <a:lstStyle>
            <a:lvl1pPr indent="-368300" lvl="0" marL="457200" rtl="0">
              <a:lnSpc>
                <a:spcPct val="115000"/>
              </a:lnSpc>
              <a:spcBef>
                <a:spcPts val="600"/>
              </a:spcBef>
              <a:spcAft>
                <a:spcPts val="0"/>
              </a:spcAft>
              <a:buClr>
                <a:schemeClr val="accent1"/>
              </a:buClr>
              <a:buSzPts val="2200"/>
              <a:buFont typeface="Muli Light"/>
              <a:buChar char="●"/>
              <a:defRPr sz="2200">
                <a:solidFill>
                  <a:srgbClr val="65617D"/>
                </a:solidFill>
                <a:latin typeface="Muli Light"/>
                <a:ea typeface="Muli Light"/>
                <a:cs typeface="Muli Light"/>
                <a:sym typeface="Muli Light"/>
              </a:defRPr>
            </a:lvl1pPr>
            <a:lvl2pPr indent="-368300" lvl="1" marL="9144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2pPr>
            <a:lvl3pPr indent="-368300" lvl="2" marL="13716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3pPr>
            <a:lvl4pPr indent="-368300" lvl="3" marL="18288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4pPr>
            <a:lvl5pPr indent="-368300" lvl="4" marL="22860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5pPr>
            <a:lvl6pPr indent="-368300" lvl="5" marL="27432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6pPr>
            <a:lvl7pPr indent="-368300" lvl="6" marL="32004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7pPr>
            <a:lvl8pPr indent="-368300" lvl="7" marL="36576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8pPr>
            <a:lvl9pPr indent="-368300" lvl="8" marL="4114800" rtl="0">
              <a:lnSpc>
                <a:spcPct val="115000"/>
              </a:lnSpc>
              <a:spcBef>
                <a:spcPts val="0"/>
              </a:spcBef>
              <a:spcAft>
                <a:spcPts val="0"/>
              </a:spcAft>
              <a:buClr>
                <a:srgbClr val="A7A4BC"/>
              </a:buClr>
              <a:buSzPts val="2200"/>
              <a:buFont typeface="Muli Light"/>
              <a:buChar char="■"/>
              <a:defRPr sz="2200">
                <a:solidFill>
                  <a:srgbClr val="65617D"/>
                </a:solidFill>
                <a:latin typeface="Muli Light"/>
                <a:ea typeface="Muli Light"/>
                <a:cs typeface="Muli Light"/>
                <a:sym typeface="Muli Light"/>
              </a:defRPr>
            </a:lvl9pPr>
          </a:lstStyle>
          <a:p/>
        </p:txBody>
      </p:sp>
      <p:sp>
        <p:nvSpPr>
          <p:cNvPr id="8" name="Google Shape;8;p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300">
                <a:solidFill>
                  <a:srgbClr val="A7D86D"/>
                </a:solidFill>
                <a:latin typeface="Poppins Light"/>
                <a:ea typeface="Poppins Light"/>
                <a:cs typeface="Poppins Light"/>
                <a:sym typeface="Poppins Light"/>
              </a:defRPr>
            </a:lvl1pPr>
            <a:lvl2pPr lvl="1" rtl="0" algn="r">
              <a:buNone/>
              <a:defRPr sz="1300">
                <a:solidFill>
                  <a:srgbClr val="A7D86D"/>
                </a:solidFill>
                <a:latin typeface="Poppins Light"/>
                <a:ea typeface="Poppins Light"/>
                <a:cs typeface="Poppins Light"/>
                <a:sym typeface="Poppins Light"/>
              </a:defRPr>
            </a:lvl2pPr>
            <a:lvl3pPr lvl="2" rtl="0" algn="r">
              <a:buNone/>
              <a:defRPr sz="1300">
                <a:solidFill>
                  <a:srgbClr val="A7D86D"/>
                </a:solidFill>
                <a:latin typeface="Poppins Light"/>
                <a:ea typeface="Poppins Light"/>
                <a:cs typeface="Poppins Light"/>
                <a:sym typeface="Poppins Light"/>
              </a:defRPr>
            </a:lvl3pPr>
            <a:lvl4pPr lvl="3" rtl="0" algn="r">
              <a:buNone/>
              <a:defRPr sz="1300">
                <a:solidFill>
                  <a:srgbClr val="A7D86D"/>
                </a:solidFill>
                <a:latin typeface="Poppins Light"/>
                <a:ea typeface="Poppins Light"/>
                <a:cs typeface="Poppins Light"/>
                <a:sym typeface="Poppins Light"/>
              </a:defRPr>
            </a:lvl4pPr>
            <a:lvl5pPr lvl="4" rtl="0" algn="r">
              <a:buNone/>
              <a:defRPr sz="1300">
                <a:solidFill>
                  <a:srgbClr val="A7D86D"/>
                </a:solidFill>
                <a:latin typeface="Poppins Light"/>
                <a:ea typeface="Poppins Light"/>
                <a:cs typeface="Poppins Light"/>
                <a:sym typeface="Poppins Light"/>
              </a:defRPr>
            </a:lvl5pPr>
            <a:lvl6pPr lvl="5" rtl="0" algn="r">
              <a:buNone/>
              <a:defRPr sz="1300">
                <a:solidFill>
                  <a:srgbClr val="A7D86D"/>
                </a:solidFill>
                <a:latin typeface="Poppins Light"/>
                <a:ea typeface="Poppins Light"/>
                <a:cs typeface="Poppins Light"/>
                <a:sym typeface="Poppins Light"/>
              </a:defRPr>
            </a:lvl6pPr>
            <a:lvl7pPr lvl="6" rtl="0" algn="r">
              <a:buNone/>
              <a:defRPr sz="1300">
                <a:solidFill>
                  <a:srgbClr val="A7D86D"/>
                </a:solidFill>
                <a:latin typeface="Poppins Light"/>
                <a:ea typeface="Poppins Light"/>
                <a:cs typeface="Poppins Light"/>
                <a:sym typeface="Poppins Light"/>
              </a:defRPr>
            </a:lvl7pPr>
            <a:lvl8pPr lvl="7" rtl="0" algn="r">
              <a:buNone/>
              <a:defRPr sz="1300">
                <a:solidFill>
                  <a:srgbClr val="A7D86D"/>
                </a:solidFill>
                <a:latin typeface="Poppins Light"/>
                <a:ea typeface="Poppins Light"/>
                <a:cs typeface="Poppins Light"/>
                <a:sym typeface="Poppins Light"/>
              </a:defRPr>
            </a:lvl8pPr>
            <a:lvl9pPr lvl="8" rtl="0" algn="r">
              <a:buNone/>
              <a:defRPr sz="1300">
                <a:solidFill>
                  <a:srgbClr val="A7D86D"/>
                </a:solidFill>
                <a:latin typeface="Poppins Light"/>
                <a:ea typeface="Poppins Light"/>
                <a:cs typeface="Poppins Light"/>
                <a:sym typeface="Poppins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7" name="Google Shape;57;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8" name="Google Shape;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BC34A"/>
        </a:solidFill>
      </p:bgPr>
    </p:bg>
    <p:spTree>
      <p:nvGrpSpPr>
        <p:cNvPr id="100" name="Shape 100"/>
        <p:cNvGrpSpPr/>
        <p:nvPr/>
      </p:nvGrpSpPr>
      <p:grpSpPr>
        <a:xfrm>
          <a:off x="0" y="0"/>
          <a:ext cx="0" cy="0"/>
          <a:chOff x="0" y="0"/>
          <a:chExt cx="0" cy="0"/>
        </a:xfrm>
      </p:grpSpPr>
      <p:sp>
        <p:nvSpPr>
          <p:cNvPr id="101" name="Google Shape;101;p26"/>
          <p:cNvSpPr txBox="1"/>
          <p:nvPr>
            <p:ph type="title"/>
          </p:nvPr>
        </p:nvSpPr>
        <p:spPr>
          <a:xfrm>
            <a:off x="457200" y="741100"/>
            <a:ext cx="5185200" cy="474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1pPr>
            <a:lvl2pPr lvl="1"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2pPr>
            <a:lvl3pPr lvl="2"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3pPr>
            <a:lvl4pPr lvl="3"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4pPr>
            <a:lvl5pPr lvl="4"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5pPr>
            <a:lvl6pPr lvl="5"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6pPr>
            <a:lvl7pPr lvl="6"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7pPr>
            <a:lvl8pPr lvl="7"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8pPr>
            <a:lvl9pPr lvl="8" marR="0" rtl="0" algn="l">
              <a:lnSpc>
                <a:spcPct val="100000"/>
              </a:lnSpc>
              <a:spcBef>
                <a:spcPts val="0"/>
              </a:spcBef>
              <a:spcAft>
                <a:spcPts val="0"/>
              </a:spcAft>
              <a:buClr>
                <a:srgbClr val="999999"/>
              </a:buClr>
              <a:buSzPts val="1400"/>
              <a:buFont typeface="Montserrat"/>
              <a:buNone/>
              <a:defRPr b="1" i="0" sz="2400" u="none" cap="none" strike="noStrike">
                <a:solidFill>
                  <a:srgbClr val="999999"/>
                </a:solidFill>
                <a:latin typeface="Montserrat"/>
                <a:ea typeface="Montserrat"/>
                <a:cs typeface="Montserrat"/>
                <a:sym typeface="Montserrat"/>
              </a:defRPr>
            </a:lvl9pPr>
          </a:lstStyle>
          <a:p/>
        </p:txBody>
      </p:sp>
      <p:sp>
        <p:nvSpPr>
          <p:cNvPr id="102" name="Google Shape;102;p26"/>
          <p:cNvSpPr txBox="1"/>
          <p:nvPr>
            <p:ph idx="1" type="body"/>
          </p:nvPr>
        </p:nvSpPr>
        <p:spPr>
          <a:xfrm>
            <a:off x="457200" y="1352550"/>
            <a:ext cx="5185200" cy="22557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60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48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48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228600" lvl="3" marL="18288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4pPr>
            <a:lvl5pPr indent="-228600" lvl="4" marL="22860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5pPr>
            <a:lvl6pPr indent="-228600" lvl="5" marL="27432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6pPr>
            <a:lvl7pPr indent="-228600" lvl="6" marL="32004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7pPr>
            <a:lvl8pPr indent="-228600" lvl="7" marL="36576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8pPr>
            <a:lvl9pPr indent="-228600" lvl="8" marL="4114800" marR="0" rtl="0" algn="l">
              <a:lnSpc>
                <a:spcPct val="100000"/>
              </a:lnSpc>
              <a:spcBef>
                <a:spcPts val="360"/>
              </a:spcBef>
              <a:spcAft>
                <a:spcPts val="0"/>
              </a:spcAft>
              <a:buClr>
                <a:srgbClr val="666666"/>
              </a:buClr>
              <a:buSzPts val="1400"/>
              <a:buFont typeface="Karla"/>
              <a:buNone/>
              <a:defRPr b="0" i="0" sz="2000" u="none" cap="none" strike="noStrike">
                <a:solidFill>
                  <a:srgbClr val="666666"/>
                </a:solidFill>
                <a:latin typeface="Karla"/>
                <a:ea typeface="Karla"/>
                <a:cs typeface="Karla"/>
                <a:sym typeface="Karla"/>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citeseerx.ist.psu.edu/viewdoc/download?doi=10.1.1.449.5658&amp;rep=rep1&amp;type=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drive.google.com/file/d/1O5zHJLM9_QvCg8HOA6xN4UVV3ImJEzFD/view"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42"/>
          <p:cNvSpPr txBox="1"/>
          <p:nvPr/>
        </p:nvSpPr>
        <p:spPr>
          <a:xfrm>
            <a:off x="685800" y="3811550"/>
            <a:ext cx="32925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www.3playmedia.com</a:t>
            </a:r>
            <a:endParaRPr sz="1600">
              <a:solidFill>
                <a:srgbClr val="000000"/>
              </a:solidFill>
              <a:latin typeface="Poppins"/>
              <a:ea typeface="Poppins"/>
              <a:cs typeface="Poppins"/>
              <a:sym typeface="Poppins"/>
            </a:endParaRPr>
          </a:p>
          <a:p>
            <a:pPr indent="0" lvl="0" marL="0" rtl="0" algn="l">
              <a:spcBef>
                <a:spcPts val="0"/>
              </a:spcBef>
              <a:spcAft>
                <a:spcPts val="0"/>
              </a:spcAft>
              <a:buNone/>
            </a:pPr>
            <a:r>
              <a:rPr lang="en" sz="1600">
                <a:solidFill>
                  <a:srgbClr val="000000"/>
                </a:solidFill>
                <a:latin typeface="Poppins"/>
                <a:ea typeface="Poppins"/>
                <a:cs typeface="Poppins"/>
                <a:sym typeface="Poppins"/>
              </a:rPr>
              <a:t>@3playmedia</a:t>
            </a:r>
            <a:endParaRPr sz="1600">
              <a:solidFill>
                <a:srgbClr val="000000"/>
              </a:solidFill>
              <a:latin typeface="Poppins"/>
              <a:ea typeface="Poppins"/>
              <a:cs typeface="Poppins"/>
              <a:sym typeface="Poppins"/>
            </a:endParaRPr>
          </a:p>
        </p:txBody>
      </p:sp>
      <p:sp>
        <p:nvSpPr>
          <p:cNvPr id="167" name="Google Shape;167;p42"/>
          <p:cNvSpPr txBox="1"/>
          <p:nvPr>
            <p:ph type="ctrTitle"/>
          </p:nvPr>
        </p:nvSpPr>
        <p:spPr>
          <a:xfrm>
            <a:off x="685800" y="462650"/>
            <a:ext cx="6404400" cy="2248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800"/>
              <a:t>HEY, SIRI!</a:t>
            </a:r>
            <a:r>
              <a:rPr lang="en" sz="4800">
                <a:solidFill>
                  <a:schemeClr val="dk2"/>
                </a:solidFill>
              </a:rPr>
              <a:t> </a:t>
            </a:r>
            <a:endParaRPr sz="4800">
              <a:solidFill>
                <a:schemeClr val="dk2"/>
              </a:solidFill>
            </a:endParaRPr>
          </a:p>
          <a:p>
            <a:pPr indent="0" lvl="0" marL="0" rtl="0" algn="l">
              <a:spcBef>
                <a:spcPts val="0"/>
              </a:spcBef>
              <a:spcAft>
                <a:spcPts val="0"/>
              </a:spcAft>
              <a:buNone/>
            </a:pPr>
            <a:r>
              <a:rPr lang="en" sz="4800">
                <a:solidFill>
                  <a:schemeClr val="dk2"/>
                </a:solidFill>
              </a:rPr>
              <a:t>ARE WE THERE YET?</a:t>
            </a:r>
            <a:endParaRPr sz="4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51"/>
          <p:cNvSpPr txBox="1"/>
          <p:nvPr>
            <p:ph type="title"/>
          </p:nvPr>
        </p:nvSpPr>
        <p:spPr>
          <a:xfrm>
            <a:off x="457200" y="510775"/>
            <a:ext cx="77511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WHAT ARE CAPTIONS?</a:t>
            </a:r>
            <a:endParaRPr/>
          </a:p>
        </p:txBody>
      </p:sp>
      <p:sp>
        <p:nvSpPr>
          <p:cNvPr id="231" name="Google Shape;231;p51"/>
          <p:cNvSpPr txBox="1"/>
          <p:nvPr>
            <p:ph idx="1" type="body"/>
          </p:nvPr>
        </p:nvSpPr>
        <p:spPr>
          <a:xfrm>
            <a:off x="457200" y="1701325"/>
            <a:ext cx="5062800" cy="2767200"/>
          </a:xfrm>
          <a:prstGeom prst="rect">
            <a:avLst/>
          </a:prstGeom>
        </p:spPr>
        <p:txBody>
          <a:bodyPr anchorCtr="0" anchor="t" bIns="0" lIns="0" spcFirstLastPara="1" rIns="0" wrap="square" tIns="0">
            <a:noAutofit/>
          </a:bodyPr>
          <a:lstStyle/>
          <a:p>
            <a:pPr indent="-330200" lvl="0" marL="457200" rtl="0" algn="l">
              <a:spcBef>
                <a:spcPts val="0"/>
              </a:spcBef>
              <a:spcAft>
                <a:spcPts val="0"/>
              </a:spcAft>
              <a:buClr>
                <a:schemeClr val="dk2"/>
              </a:buClr>
              <a:buSzPts val="1600"/>
              <a:buFont typeface="Muli"/>
              <a:buChar char="●"/>
            </a:pPr>
            <a:r>
              <a:rPr lang="en">
                <a:solidFill>
                  <a:schemeClr val="dk2"/>
                </a:solidFill>
                <a:latin typeface="Muli"/>
                <a:ea typeface="Muli"/>
                <a:cs typeface="Muli"/>
                <a:sym typeface="Muli"/>
              </a:rPr>
              <a:t>Time-synchronized text that can be read while watching  a video</a:t>
            </a:r>
            <a:endParaRPr>
              <a:solidFill>
                <a:schemeClr val="dk2"/>
              </a:solidFill>
              <a:latin typeface="Muli"/>
              <a:ea typeface="Muli"/>
              <a:cs typeface="Muli"/>
              <a:sym typeface="Muli"/>
            </a:endParaRPr>
          </a:p>
          <a:p>
            <a:pPr indent="-330200" lvl="0" marL="457200" rtl="0" algn="l">
              <a:spcBef>
                <a:spcPts val="0"/>
              </a:spcBef>
              <a:spcAft>
                <a:spcPts val="0"/>
              </a:spcAft>
              <a:buClr>
                <a:schemeClr val="dk2"/>
              </a:buClr>
              <a:buSzPts val="1600"/>
              <a:buFont typeface="Muli"/>
              <a:buChar char="●"/>
            </a:pPr>
            <a:r>
              <a:rPr lang="en">
                <a:solidFill>
                  <a:schemeClr val="dk2"/>
                </a:solidFill>
                <a:latin typeface="Muli"/>
                <a:ea typeface="Muli"/>
                <a:cs typeface="Muli"/>
                <a:sym typeface="Muli"/>
              </a:rPr>
              <a:t>Usually the CC icon</a:t>
            </a:r>
            <a:endParaRPr>
              <a:solidFill>
                <a:schemeClr val="dk2"/>
              </a:solidFill>
              <a:latin typeface="Muli"/>
              <a:ea typeface="Muli"/>
              <a:cs typeface="Muli"/>
              <a:sym typeface="Muli"/>
            </a:endParaRPr>
          </a:p>
          <a:p>
            <a:pPr indent="-330200" lvl="0" marL="457200" rtl="0" algn="l">
              <a:spcBef>
                <a:spcPts val="0"/>
              </a:spcBef>
              <a:spcAft>
                <a:spcPts val="0"/>
              </a:spcAft>
              <a:buClr>
                <a:schemeClr val="dk2"/>
              </a:buClr>
              <a:buSzPts val="1600"/>
              <a:buFont typeface="Muli"/>
              <a:buChar char="●"/>
            </a:pPr>
            <a:r>
              <a:rPr lang="en">
                <a:solidFill>
                  <a:schemeClr val="dk2"/>
                </a:solidFill>
                <a:latin typeface="Muli"/>
                <a:ea typeface="Muli"/>
                <a:cs typeface="Muli"/>
                <a:sym typeface="Muli"/>
              </a:rPr>
              <a:t>Originated as FCC mandate for broadcast in the 1980s</a:t>
            </a:r>
            <a:endParaRPr>
              <a:solidFill>
                <a:schemeClr val="dk2"/>
              </a:solidFill>
              <a:latin typeface="Muli"/>
              <a:ea typeface="Muli"/>
              <a:cs typeface="Muli"/>
              <a:sym typeface="Muli"/>
            </a:endParaRPr>
          </a:p>
          <a:p>
            <a:pPr indent="-330200" lvl="0" marL="457200" rtl="0" algn="l">
              <a:spcBef>
                <a:spcPts val="0"/>
              </a:spcBef>
              <a:spcAft>
                <a:spcPts val="0"/>
              </a:spcAft>
              <a:buClr>
                <a:schemeClr val="dk2"/>
              </a:buClr>
              <a:buSzPts val="1600"/>
              <a:buFont typeface="Muli"/>
              <a:buChar char="●"/>
            </a:pPr>
            <a:r>
              <a:rPr lang="en">
                <a:solidFill>
                  <a:schemeClr val="dk2"/>
                </a:solidFill>
                <a:latin typeface="Muli"/>
                <a:ea typeface="Muli"/>
                <a:cs typeface="Muli"/>
                <a:sym typeface="Muli"/>
              </a:rPr>
              <a:t>Include relevant non-speech elements</a:t>
            </a:r>
            <a:endParaRPr>
              <a:solidFill>
                <a:schemeClr val="dk2"/>
              </a:solidFill>
              <a:latin typeface="Muli"/>
              <a:ea typeface="Muli"/>
              <a:cs typeface="Muli"/>
              <a:sym typeface="Muli"/>
            </a:endParaRPr>
          </a:p>
          <a:p>
            <a:pPr indent="0" lvl="0" marL="0" rtl="0" algn="l">
              <a:spcBef>
                <a:spcPts val="0"/>
              </a:spcBef>
              <a:spcAft>
                <a:spcPts val="0"/>
              </a:spcAft>
              <a:buNone/>
            </a:pPr>
            <a:r>
              <a:t/>
            </a:r>
            <a:endParaRPr>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35" name="Shape 235"/>
        <p:cNvGrpSpPr/>
        <p:nvPr/>
      </p:nvGrpSpPr>
      <p:grpSpPr>
        <a:xfrm>
          <a:off x="0" y="0"/>
          <a:ext cx="0" cy="0"/>
          <a:chOff x="0" y="0"/>
          <a:chExt cx="0" cy="0"/>
        </a:xfrm>
      </p:grpSpPr>
      <p:pic>
        <p:nvPicPr>
          <p:cNvPr id="236" name="Google Shape;236;p52"/>
          <p:cNvPicPr preferRelativeResize="0"/>
          <p:nvPr/>
        </p:nvPicPr>
        <p:blipFill rotWithShape="1">
          <a:blip r:embed="rId3">
            <a:alphaModFix/>
          </a:blip>
          <a:srcRect b="0" l="0" r="0" t="0"/>
          <a:stretch/>
        </p:blipFill>
        <p:spPr>
          <a:xfrm>
            <a:off x="966100" y="248663"/>
            <a:ext cx="7211800" cy="4646175"/>
          </a:xfrm>
          <a:prstGeom prst="rect">
            <a:avLst/>
          </a:prstGeom>
          <a:noFill/>
          <a:ln>
            <a:noFill/>
          </a:ln>
        </p:spPr>
      </p:pic>
      <p:pic>
        <p:nvPicPr>
          <p:cNvPr id="237" name="Google Shape;237;p52"/>
          <p:cNvPicPr preferRelativeResize="0"/>
          <p:nvPr/>
        </p:nvPicPr>
        <p:blipFill rotWithShape="1">
          <a:blip r:embed="rId4">
            <a:alphaModFix/>
          </a:blip>
          <a:srcRect b="0" l="0" r="0" t="0"/>
          <a:stretch/>
        </p:blipFill>
        <p:spPr>
          <a:xfrm>
            <a:off x="1244550" y="477099"/>
            <a:ext cx="6732499" cy="3494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53"/>
          <p:cNvSpPr txBox="1"/>
          <p:nvPr>
            <p:ph idx="4294967295" type="title"/>
          </p:nvPr>
        </p:nvSpPr>
        <p:spPr>
          <a:xfrm>
            <a:off x="457200" y="434575"/>
            <a:ext cx="77511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WHAT IS ASR?</a:t>
            </a:r>
            <a:endParaRPr/>
          </a:p>
        </p:txBody>
      </p:sp>
      <p:sp>
        <p:nvSpPr>
          <p:cNvPr id="243" name="Google Shape;243;p53"/>
          <p:cNvSpPr txBox="1"/>
          <p:nvPr>
            <p:ph idx="4294967295" type="body"/>
          </p:nvPr>
        </p:nvSpPr>
        <p:spPr>
          <a:xfrm>
            <a:off x="457200" y="1548925"/>
            <a:ext cx="5835600" cy="2767200"/>
          </a:xfrm>
          <a:prstGeom prst="rect">
            <a:avLst/>
          </a:prstGeom>
        </p:spPr>
        <p:txBody>
          <a:bodyPr anchorCtr="0" anchor="t" bIns="0" lIns="0" spcFirstLastPara="1" rIns="0" wrap="square" tIns="0">
            <a:noAutofit/>
          </a:bodyPr>
          <a:lstStyle/>
          <a:p>
            <a:pPr indent="-368300" lvl="0" marL="457200" rtl="0" algn="l">
              <a:spcBef>
                <a:spcPts val="0"/>
              </a:spcBef>
              <a:spcAft>
                <a:spcPts val="0"/>
              </a:spcAft>
              <a:buClr>
                <a:schemeClr val="dk2"/>
              </a:buClr>
              <a:buSzPts val="2200"/>
              <a:buFont typeface="Muli"/>
              <a:buChar char="●"/>
            </a:pPr>
            <a:r>
              <a:rPr lang="en">
                <a:solidFill>
                  <a:schemeClr val="dk2"/>
                </a:solidFill>
                <a:latin typeface="Muli"/>
                <a:ea typeface="Muli"/>
                <a:cs typeface="Muli"/>
                <a:sym typeface="Muli"/>
              </a:rPr>
              <a:t>Automatic Speech Recognition</a:t>
            </a:r>
            <a:endParaRPr>
              <a:solidFill>
                <a:schemeClr val="dk2"/>
              </a:solidFill>
              <a:latin typeface="Muli"/>
              <a:ea typeface="Muli"/>
              <a:cs typeface="Muli"/>
              <a:sym typeface="Muli"/>
            </a:endParaRPr>
          </a:p>
          <a:p>
            <a:pPr indent="-368300" lvl="0" marL="457200" rtl="0" algn="l">
              <a:spcBef>
                <a:spcPts val="0"/>
              </a:spcBef>
              <a:spcAft>
                <a:spcPts val="0"/>
              </a:spcAft>
              <a:buClr>
                <a:schemeClr val="dk2"/>
              </a:buClr>
              <a:buSzPts val="2200"/>
              <a:buFont typeface="Muli"/>
              <a:buChar char="●"/>
            </a:pPr>
            <a:r>
              <a:rPr lang="en">
                <a:solidFill>
                  <a:schemeClr val="dk2"/>
                </a:solidFill>
                <a:latin typeface="Muli"/>
                <a:ea typeface="Muli"/>
                <a:cs typeface="Muli"/>
                <a:sym typeface="Muli"/>
              </a:rPr>
              <a:t>Translates spoken word to text.</a:t>
            </a:r>
            <a:endParaRPr>
              <a:solidFill>
                <a:schemeClr val="dk2"/>
              </a:solidFill>
              <a:latin typeface="Muli"/>
              <a:ea typeface="Muli"/>
              <a:cs typeface="Muli"/>
              <a:sym typeface="Muli"/>
            </a:endParaRPr>
          </a:p>
          <a:p>
            <a:pPr indent="-368300" lvl="1" marL="914400" rtl="0" algn="l">
              <a:spcBef>
                <a:spcPts val="0"/>
              </a:spcBef>
              <a:spcAft>
                <a:spcPts val="0"/>
              </a:spcAft>
              <a:buClr>
                <a:schemeClr val="dk2"/>
              </a:buClr>
              <a:buSzPts val="2200"/>
              <a:buFont typeface="Muli"/>
              <a:buChar char="○"/>
            </a:pPr>
            <a:r>
              <a:rPr lang="en">
                <a:solidFill>
                  <a:schemeClr val="dk2"/>
                </a:solidFill>
                <a:latin typeface="Muli"/>
                <a:ea typeface="Muli"/>
                <a:cs typeface="Muli"/>
                <a:sym typeface="Muli"/>
              </a:rPr>
              <a:t>Common uses: Siri, Alexa, YouTube auto captions</a:t>
            </a:r>
            <a:endParaRPr>
              <a:solidFill>
                <a:schemeClr val="dk2"/>
              </a:solidFill>
              <a:latin typeface="Muli"/>
              <a:ea typeface="Muli"/>
              <a:cs typeface="Muli"/>
              <a:sym typeface="Muli"/>
            </a:endParaRPr>
          </a:p>
          <a:p>
            <a:pPr indent="0" lvl="0" marL="0" rtl="0" algn="l">
              <a:spcBef>
                <a:spcPts val="0"/>
              </a:spcBef>
              <a:spcAft>
                <a:spcPts val="0"/>
              </a:spcAft>
              <a:buNone/>
            </a:pPr>
            <a:r>
              <a:t/>
            </a:r>
            <a:endParaRPr>
              <a:solidFill>
                <a:schemeClr val="dk2"/>
              </a:solidFill>
            </a:endParaRPr>
          </a:p>
        </p:txBody>
      </p:sp>
      <p:pic>
        <p:nvPicPr>
          <p:cNvPr id="244" name="Google Shape;244;p53"/>
          <p:cNvPicPr preferRelativeResize="0"/>
          <p:nvPr/>
        </p:nvPicPr>
        <p:blipFill rotWithShape="1">
          <a:blip r:embed="rId3">
            <a:alphaModFix/>
          </a:blip>
          <a:srcRect b="2359" l="11534" r="35938" t="3274"/>
          <a:stretch/>
        </p:blipFill>
        <p:spPr>
          <a:xfrm>
            <a:off x="282575" y="3133625"/>
            <a:ext cx="886150" cy="1779300"/>
          </a:xfrm>
          <a:prstGeom prst="rect">
            <a:avLst/>
          </a:prstGeom>
          <a:noFill/>
          <a:ln>
            <a:noFill/>
          </a:ln>
        </p:spPr>
      </p:pic>
      <p:pic>
        <p:nvPicPr>
          <p:cNvPr id="245" name="Google Shape;245;p53"/>
          <p:cNvPicPr preferRelativeResize="0"/>
          <p:nvPr/>
        </p:nvPicPr>
        <p:blipFill>
          <a:blip r:embed="rId4">
            <a:alphaModFix/>
          </a:blip>
          <a:stretch>
            <a:fillRect/>
          </a:stretch>
        </p:blipFill>
        <p:spPr>
          <a:xfrm>
            <a:off x="3393175" y="3655413"/>
            <a:ext cx="1879126" cy="1043975"/>
          </a:xfrm>
          <a:prstGeom prst="rect">
            <a:avLst/>
          </a:prstGeom>
          <a:noFill/>
          <a:ln>
            <a:noFill/>
          </a:ln>
        </p:spPr>
      </p:pic>
      <p:pic>
        <p:nvPicPr>
          <p:cNvPr id="246" name="Google Shape;246;p53"/>
          <p:cNvPicPr preferRelativeResize="0"/>
          <p:nvPr/>
        </p:nvPicPr>
        <p:blipFill rotWithShape="1">
          <a:blip r:embed="rId5">
            <a:alphaModFix/>
          </a:blip>
          <a:srcRect b="29022" l="14822" r="10728" t="29617"/>
          <a:stretch/>
        </p:blipFill>
        <p:spPr>
          <a:xfrm>
            <a:off x="1464075" y="3501288"/>
            <a:ext cx="1879125" cy="1043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250" name="Shape 250"/>
        <p:cNvGrpSpPr/>
        <p:nvPr/>
      </p:nvGrpSpPr>
      <p:grpSpPr>
        <a:xfrm>
          <a:off x="0" y="0"/>
          <a:ext cx="0" cy="0"/>
          <a:chOff x="0" y="0"/>
          <a:chExt cx="0" cy="0"/>
        </a:xfrm>
      </p:grpSpPr>
      <p:sp>
        <p:nvSpPr>
          <p:cNvPr id="251" name="Google Shape;251;p54"/>
          <p:cNvSpPr txBox="1"/>
          <p:nvPr>
            <p:ph idx="4294967295" type="ctrTitle"/>
          </p:nvPr>
        </p:nvSpPr>
        <p:spPr>
          <a:xfrm>
            <a:off x="361925" y="2216075"/>
            <a:ext cx="8520600" cy="946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1400"/>
              <a:buFont typeface="Montserrat"/>
              <a:buNone/>
            </a:pPr>
            <a:r>
              <a:rPr i="0" lang="en" sz="4800" u="none" cap="none" strike="noStrike">
                <a:solidFill>
                  <a:srgbClr val="FFFFFF"/>
                </a:solidFill>
                <a:latin typeface="Poppins"/>
                <a:ea typeface="Poppins"/>
                <a:cs typeface="Poppins"/>
                <a:sym typeface="Poppins"/>
              </a:rPr>
              <a:t>IS ASR GOOD ENOUGH FOR CAPTIONING?</a:t>
            </a:r>
            <a:endParaRPr i="0" sz="4800" u="none" cap="none" strike="noStrike">
              <a:solidFill>
                <a:srgbClr val="FFFFFF"/>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55"/>
          <p:cNvSpPr txBox="1"/>
          <p:nvPr>
            <p:ph idx="1" type="body"/>
          </p:nvPr>
        </p:nvSpPr>
        <p:spPr>
          <a:xfrm>
            <a:off x="457200" y="1548925"/>
            <a:ext cx="6026400" cy="333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2"/>
                </a:solidFill>
              </a:rPr>
              <a:t>Annual report to test the current state of ASR. The 2019 report t</a:t>
            </a:r>
            <a:r>
              <a:rPr lang="en" sz="1800">
                <a:solidFill>
                  <a:schemeClr val="dk2"/>
                </a:solidFill>
              </a:rPr>
              <a:t>ested six of the most popular ASR technologies:</a:t>
            </a:r>
            <a:endParaRPr sz="1800">
              <a:solidFill>
                <a:schemeClr val="dk2"/>
              </a:solidFill>
            </a:endParaRPr>
          </a:p>
          <a:p>
            <a:pPr indent="-342900" lvl="0" marL="457200" rtl="0" algn="l">
              <a:spcBef>
                <a:spcPts val="0"/>
              </a:spcBef>
              <a:spcAft>
                <a:spcPts val="0"/>
              </a:spcAft>
              <a:buSzPts val="1800"/>
              <a:buChar char="●"/>
            </a:pPr>
            <a:r>
              <a:rPr lang="en" sz="1800">
                <a:solidFill>
                  <a:schemeClr val="dk2"/>
                </a:solidFill>
              </a:rPr>
              <a:t>Speechmatics*</a:t>
            </a:r>
            <a:endParaRPr sz="1800">
              <a:solidFill>
                <a:schemeClr val="dk2"/>
              </a:solidFill>
            </a:endParaRPr>
          </a:p>
          <a:p>
            <a:pPr indent="-342900" lvl="0" marL="457200" rtl="0" algn="l">
              <a:spcBef>
                <a:spcPts val="0"/>
              </a:spcBef>
              <a:spcAft>
                <a:spcPts val="0"/>
              </a:spcAft>
              <a:buSzPts val="1800"/>
              <a:buChar char="●"/>
            </a:pPr>
            <a:r>
              <a:rPr lang="en" sz="1800">
                <a:solidFill>
                  <a:schemeClr val="dk2"/>
                </a:solidFill>
              </a:rPr>
              <a:t>IBM Watson</a:t>
            </a:r>
            <a:endParaRPr sz="1800">
              <a:solidFill>
                <a:schemeClr val="dk2"/>
              </a:solidFill>
            </a:endParaRPr>
          </a:p>
          <a:p>
            <a:pPr indent="-342900" lvl="0" marL="457200" rtl="0" algn="l">
              <a:spcBef>
                <a:spcPts val="0"/>
              </a:spcBef>
              <a:spcAft>
                <a:spcPts val="0"/>
              </a:spcAft>
              <a:buSzPts val="1800"/>
              <a:buChar char="●"/>
            </a:pPr>
            <a:r>
              <a:rPr lang="en" sz="1800">
                <a:solidFill>
                  <a:schemeClr val="dk2"/>
                </a:solidFill>
              </a:rPr>
              <a:t>Google</a:t>
            </a:r>
            <a:endParaRPr sz="1800">
              <a:solidFill>
                <a:schemeClr val="dk2"/>
              </a:solidFill>
            </a:endParaRPr>
          </a:p>
          <a:p>
            <a:pPr indent="-342900" lvl="0" marL="457200" rtl="0" algn="l">
              <a:spcBef>
                <a:spcPts val="0"/>
              </a:spcBef>
              <a:spcAft>
                <a:spcPts val="0"/>
              </a:spcAft>
              <a:buSzPts val="1800"/>
              <a:buChar char="●"/>
            </a:pPr>
            <a:r>
              <a:rPr lang="en" sz="1800">
                <a:solidFill>
                  <a:schemeClr val="dk2"/>
                </a:solidFill>
              </a:rPr>
              <a:t>Microsoft</a:t>
            </a:r>
            <a:endParaRPr sz="1800">
              <a:solidFill>
                <a:schemeClr val="dk2"/>
              </a:solidFill>
            </a:endParaRPr>
          </a:p>
          <a:p>
            <a:pPr indent="-342900" lvl="0" marL="457200" rtl="0" algn="l">
              <a:spcBef>
                <a:spcPts val="0"/>
              </a:spcBef>
              <a:spcAft>
                <a:spcPts val="0"/>
              </a:spcAft>
              <a:buSzPts val="1800"/>
              <a:buChar char="●"/>
            </a:pPr>
            <a:r>
              <a:rPr lang="en" sz="1800">
                <a:solidFill>
                  <a:schemeClr val="dk2"/>
                </a:solidFill>
              </a:rPr>
              <a:t>Temi (Rev)</a:t>
            </a:r>
            <a:endParaRPr sz="1800">
              <a:solidFill>
                <a:schemeClr val="dk2"/>
              </a:solidFill>
            </a:endParaRPr>
          </a:p>
          <a:p>
            <a:pPr indent="-342900" lvl="0" marL="457200" rtl="0" algn="l">
              <a:lnSpc>
                <a:spcPct val="100000"/>
              </a:lnSpc>
              <a:spcBef>
                <a:spcPts val="0"/>
              </a:spcBef>
              <a:spcAft>
                <a:spcPts val="0"/>
              </a:spcAft>
              <a:buSzPts val="1800"/>
              <a:buChar char="●"/>
            </a:pPr>
            <a:r>
              <a:rPr lang="en" sz="1800">
                <a:solidFill>
                  <a:schemeClr val="dk2"/>
                </a:solidFill>
              </a:rPr>
              <a:t>Trint</a:t>
            </a:r>
            <a:br>
              <a:rPr lang="en" sz="1800">
                <a:solidFill>
                  <a:schemeClr val="dk2"/>
                </a:solidFill>
              </a:rPr>
            </a:br>
            <a:endParaRPr sz="1800">
              <a:solidFill>
                <a:schemeClr val="dk2"/>
              </a:solidFill>
            </a:endParaRPr>
          </a:p>
          <a:p>
            <a:pPr indent="0" lvl="0" marL="0" rtl="0" algn="l">
              <a:lnSpc>
                <a:spcPct val="100000"/>
              </a:lnSpc>
              <a:spcBef>
                <a:spcPts val="0"/>
              </a:spcBef>
              <a:spcAft>
                <a:spcPts val="0"/>
              </a:spcAft>
              <a:buNone/>
            </a:pPr>
            <a:r>
              <a:t/>
            </a:r>
            <a:endParaRPr>
              <a:solidFill>
                <a:schemeClr val="dk2"/>
              </a:solidFill>
            </a:endParaRPr>
          </a:p>
          <a:p>
            <a:pPr indent="0" lvl="0" marL="0" rtl="0" algn="l">
              <a:lnSpc>
                <a:spcPct val="100000"/>
              </a:lnSpc>
              <a:spcBef>
                <a:spcPts val="0"/>
              </a:spcBef>
              <a:spcAft>
                <a:spcPts val="0"/>
              </a:spcAft>
              <a:buNone/>
            </a:pPr>
            <a:r>
              <a:t/>
            </a:r>
            <a:endParaRPr>
              <a:solidFill>
                <a:schemeClr val="dk2"/>
              </a:solidFill>
            </a:endParaRPr>
          </a:p>
          <a:p>
            <a:pPr indent="0" lvl="0" marL="0" rtl="0" algn="l">
              <a:lnSpc>
                <a:spcPct val="100000"/>
              </a:lnSpc>
              <a:spcBef>
                <a:spcPts val="0"/>
              </a:spcBef>
              <a:spcAft>
                <a:spcPts val="0"/>
              </a:spcAft>
              <a:buNone/>
            </a:pPr>
            <a:r>
              <a:rPr i="1" lang="en" sz="1200">
                <a:solidFill>
                  <a:schemeClr val="dk2"/>
                </a:solidFill>
              </a:rPr>
              <a:t>*Speechmatics (SMX) is the engine we use in the first step of our captioning process.</a:t>
            </a:r>
            <a:endParaRPr sz="1200">
              <a:solidFill>
                <a:schemeClr val="dk2"/>
              </a:solidFill>
            </a:endParaRPr>
          </a:p>
          <a:p>
            <a:pPr indent="0" lvl="0" marL="0" rtl="0" algn="l">
              <a:spcBef>
                <a:spcPts val="0"/>
              </a:spcBef>
              <a:spcAft>
                <a:spcPts val="0"/>
              </a:spcAft>
              <a:buNone/>
            </a:pPr>
            <a:r>
              <a:t/>
            </a:r>
            <a:endParaRPr>
              <a:solidFill>
                <a:schemeClr val="dk2"/>
              </a:solidFill>
            </a:endParaRPr>
          </a:p>
        </p:txBody>
      </p:sp>
      <p:sp>
        <p:nvSpPr>
          <p:cNvPr id="257" name="Google Shape;257;p55"/>
          <p:cNvSpPr txBox="1"/>
          <p:nvPr>
            <p:ph type="title"/>
          </p:nvPr>
        </p:nvSpPr>
        <p:spPr>
          <a:xfrm>
            <a:off x="457200" y="510775"/>
            <a:ext cx="79260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THE 2019 STATE OF ASR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56"/>
          <p:cNvSpPr txBox="1"/>
          <p:nvPr>
            <p:ph type="title"/>
          </p:nvPr>
        </p:nvSpPr>
        <p:spPr>
          <a:xfrm>
            <a:off x="457200" y="307275"/>
            <a:ext cx="63003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THE DATA</a:t>
            </a:r>
            <a:endParaRPr/>
          </a:p>
        </p:txBody>
      </p:sp>
      <p:sp>
        <p:nvSpPr>
          <p:cNvPr id="263" name="Google Shape;263;p56"/>
          <p:cNvSpPr txBox="1"/>
          <p:nvPr>
            <p:ph idx="1" type="body"/>
          </p:nvPr>
        </p:nvSpPr>
        <p:spPr>
          <a:xfrm>
            <a:off x="457200" y="1358425"/>
            <a:ext cx="3231900" cy="2767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chemeClr val="dk2"/>
                </a:solidFill>
              </a:rPr>
              <a:t>All testing used real content, and lots of it, reflective of the most common type and volume that we receive at 3Play Media.</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In order to gain a clear picture of where we stand, we chose to test content that spans across the industries which best represent our broad customer base and the content type that we receive on a regular basis. </a:t>
            </a:r>
            <a:endParaRPr sz="1500">
              <a:solidFill>
                <a:schemeClr val="dk2"/>
              </a:solidFill>
            </a:endParaRPr>
          </a:p>
        </p:txBody>
      </p:sp>
      <p:graphicFrame>
        <p:nvGraphicFramePr>
          <p:cNvPr id="264" name="Google Shape;264;p56"/>
          <p:cNvGraphicFramePr/>
          <p:nvPr/>
        </p:nvGraphicFramePr>
        <p:xfrm>
          <a:off x="4055325" y="1240881"/>
          <a:ext cx="3000000" cy="3000000"/>
        </p:xfrm>
        <a:graphic>
          <a:graphicData uri="http://schemas.openxmlformats.org/drawingml/2006/table">
            <a:tbl>
              <a:tblPr>
                <a:noFill/>
                <a:tableStyleId>{59D40CC9-62A1-4C1D-AA16-4E2D33B44F5C}</a:tableStyleId>
              </a:tblPr>
              <a:tblGrid>
                <a:gridCol w="1150500"/>
                <a:gridCol w="1150500"/>
                <a:gridCol w="1150500"/>
                <a:gridCol w="1150500"/>
              </a:tblGrid>
              <a:tr h="471000">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Industry</a:t>
                      </a:r>
                      <a:endParaRPr sz="1100">
                        <a:solidFill>
                          <a:schemeClr val="dk2"/>
                        </a:solidFill>
                        <a:latin typeface="Muli"/>
                        <a:ea typeface="Muli"/>
                        <a:cs typeface="Muli"/>
                        <a:sym typeface="Muli"/>
                      </a:endParaRPr>
                    </a:p>
                  </a:txBody>
                  <a:tcPr marT="68575" marB="68575" marR="91425" marL="9142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 of Files</a:t>
                      </a:r>
                      <a:endParaRPr sz="1100">
                        <a:solidFill>
                          <a:schemeClr val="dk2"/>
                        </a:solidFill>
                        <a:latin typeface="Muli"/>
                        <a:ea typeface="Muli"/>
                        <a:cs typeface="Muli"/>
                        <a:sym typeface="Muli"/>
                      </a:endParaRPr>
                    </a:p>
                  </a:txBody>
                  <a:tcPr marT="68575" marB="68575" marR="91425" marL="9142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 of Words</a:t>
                      </a:r>
                      <a:endParaRPr sz="1100">
                        <a:solidFill>
                          <a:schemeClr val="dk2"/>
                        </a:solidFill>
                        <a:latin typeface="Muli"/>
                        <a:ea typeface="Muli"/>
                        <a:cs typeface="Muli"/>
                        <a:sym typeface="Muli"/>
                      </a:endParaRPr>
                    </a:p>
                  </a:txBody>
                  <a:tcPr marT="68575" marB="68575" marR="91425" marL="9142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Duration (Hours)</a:t>
                      </a:r>
                      <a:endParaRPr sz="1100">
                        <a:solidFill>
                          <a:schemeClr val="dk2"/>
                        </a:solidFill>
                        <a:latin typeface="Muli"/>
                        <a:ea typeface="Muli"/>
                        <a:cs typeface="Muli"/>
                        <a:sym typeface="Muli"/>
                      </a:endParaRPr>
                    </a:p>
                  </a:txBody>
                  <a:tcPr marT="68575" marB="68575" marR="91425" marL="9142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Education</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178</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408277</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51.4</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eLearning</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85</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121303</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14.0</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E&amp;M</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62</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68592</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8.7</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Corporate</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37</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80612</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9.1</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Online Video</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34</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63782</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7.1</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46102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Market Research</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9</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15687</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1.7</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Faith</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7</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6151</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0.8</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Fitness</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6</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30169</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3.3</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Government</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5</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8015</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1.0</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r h="302175">
                <a:tc>
                  <a:txBody>
                    <a:bodyPr/>
                    <a:lstStyle/>
                    <a:p>
                      <a:pPr indent="0" lvl="0" marL="0" rtl="0" algn="ctr">
                        <a:spcBef>
                          <a:spcPts val="0"/>
                        </a:spcBef>
                        <a:spcAft>
                          <a:spcPts val="0"/>
                        </a:spcAft>
                        <a:buNone/>
                      </a:pPr>
                      <a:r>
                        <a:rPr lang="en" sz="1100">
                          <a:solidFill>
                            <a:schemeClr val="dk2"/>
                          </a:solidFill>
                          <a:latin typeface="Muli"/>
                          <a:ea typeface="Muli"/>
                          <a:cs typeface="Muli"/>
                          <a:sym typeface="Muli"/>
                        </a:rPr>
                        <a:t>Total</a:t>
                      </a:r>
                      <a:endParaRPr sz="1100">
                        <a:solidFill>
                          <a:schemeClr val="dk2"/>
                        </a:solidFill>
                        <a:latin typeface="Muli"/>
                        <a:ea typeface="Muli"/>
                        <a:cs typeface="Muli"/>
                        <a:sym typeface="Muli"/>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423</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802588</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c>
                  <a:txBody>
                    <a:bodyPr/>
                    <a:lstStyle/>
                    <a:p>
                      <a:pPr indent="0" lvl="0" marL="0" rtl="0" algn="ctr">
                        <a:spcBef>
                          <a:spcPts val="0"/>
                        </a:spcBef>
                        <a:spcAft>
                          <a:spcPts val="0"/>
                        </a:spcAft>
                        <a:buNone/>
                      </a:pPr>
                      <a:r>
                        <a:rPr lang="en" sz="1200">
                          <a:solidFill>
                            <a:schemeClr val="dk2"/>
                          </a:solidFill>
                          <a:latin typeface="Muli SemiBold"/>
                          <a:ea typeface="Muli SemiBold"/>
                          <a:cs typeface="Muli SemiBold"/>
                          <a:sym typeface="Muli SemiBold"/>
                        </a:rPr>
                        <a:t>96.9</a:t>
                      </a:r>
                      <a:endParaRPr sz="1200">
                        <a:solidFill>
                          <a:schemeClr val="dk2"/>
                        </a:solidFill>
                        <a:latin typeface="Muli SemiBold"/>
                        <a:ea typeface="Muli SemiBold"/>
                        <a:cs typeface="Muli SemiBold"/>
                        <a:sym typeface="Muli SemiBold"/>
                      </a:endParaRPr>
                    </a:p>
                  </a:txBody>
                  <a:tcPr marT="63500" marB="63500" marR="63500" marL="63500">
                    <a:lnL cap="flat" cmpd="sng" w="12700">
                      <a:solidFill>
                        <a:schemeClr val="lt2"/>
                      </a:solidFill>
                      <a:prstDash val="dot"/>
                      <a:round/>
                      <a:headEnd len="sm" w="sm" type="none"/>
                      <a:tailEnd len="sm" w="sm" type="none"/>
                    </a:lnL>
                    <a:lnR cap="flat" cmpd="sng" w="12700">
                      <a:solidFill>
                        <a:schemeClr val="lt2"/>
                      </a:solidFill>
                      <a:prstDash val="dot"/>
                      <a:round/>
                      <a:headEnd len="sm" w="sm" type="none"/>
                      <a:tailEnd len="sm" w="sm" type="none"/>
                    </a:lnR>
                    <a:lnT cap="flat" cmpd="sng" w="12700">
                      <a:solidFill>
                        <a:schemeClr val="lt2"/>
                      </a:solidFill>
                      <a:prstDash val="dot"/>
                      <a:round/>
                      <a:headEnd len="sm" w="sm" type="none"/>
                      <a:tailEnd len="sm" w="sm" type="none"/>
                    </a:lnT>
                    <a:lnB cap="flat" cmpd="sng" w="12700">
                      <a:solidFill>
                        <a:schemeClr val="lt2"/>
                      </a:solidFill>
                      <a:prstDash val="dot"/>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57"/>
          <p:cNvSpPr txBox="1"/>
          <p:nvPr>
            <p:ph idx="1" type="body"/>
          </p:nvPr>
        </p:nvSpPr>
        <p:spPr>
          <a:xfrm>
            <a:off x="3531550" y="1504950"/>
            <a:ext cx="3699600" cy="22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 sz="1800">
                <a:solidFill>
                  <a:srgbClr val="990000"/>
                </a:solidFill>
                <a:latin typeface="Muli"/>
                <a:ea typeface="Muli"/>
                <a:cs typeface="Muli"/>
                <a:sym typeface="Muli"/>
              </a:rPr>
              <a:t>WHY ASR CAPTIONING IS SO BAD:</a:t>
            </a:r>
            <a:endParaRPr b="1" sz="1800">
              <a:solidFill>
                <a:srgbClr val="990000"/>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Usually multiple speakers</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Tasks are open-ended</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Background noise, poor audio</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Lost frequencies</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Most of us don’t speak perfectly</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Changing audio conditions</a:t>
            </a:r>
            <a:endParaRPr sz="1800">
              <a:solidFill>
                <a:schemeClr val="dk2"/>
              </a:solidFill>
              <a:latin typeface="Muli"/>
              <a:ea typeface="Muli"/>
              <a:cs typeface="Muli"/>
              <a:sym typeface="Muli"/>
            </a:endParaRPr>
          </a:p>
        </p:txBody>
      </p:sp>
      <p:sp>
        <p:nvSpPr>
          <p:cNvPr id="270" name="Google Shape;270;p57"/>
          <p:cNvSpPr txBox="1"/>
          <p:nvPr>
            <p:ph type="title"/>
          </p:nvPr>
        </p:nvSpPr>
        <p:spPr>
          <a:xfrm>
            <a:off x="838350" y="893500"/>
            <a:ext cx="5324100" cy="48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lang="en" sz="2400">
                <a:solidFill>
                  <a:schemeClr val="dk2"/>
                </a:solidFill>
                <a:latin typeface="Poppins"/>
                <a:ea typeface="Poppins"/>
                <a:cs typeface="Poppins"/>
                <a:sym typeface="Poppins"/>
              </a:rPr>
              <a:t>Why is Siri so good, but my captioning sucks?</a:t>
            </a:r>
            <a:endParaRPr sz="2400">
              <a:solidFill>
                <a:schemeClr val="dk2"/>
              </a:solidFill>
              <a:latin typeface="Poppins"/>
              <a:ea typeface="Poppins"/>
              <a:cs typeface="Poppins"/>
              <a:sym typeface="Poppins"/>
            </a:endParaRPr>
          </a:p>
        </p:txBody>
      </p:sp>
      <p:sp>
        <p:nvSpPr>
          <p:cNvPr id="271" name="Google Shape;271;p57"/>
          <p:cNvSpPr txBox="1"/>
          <p:nvPr>
            <p:ph idx="1" type="body"/>
          </p:nvPr>
        </p:nvSpPr>
        <p:spPr>
          <a:xfrm>
            <a:off x="838250" y="1504950"/>
            <a:ext cx="2511900" cy="22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 sz="1800">
                <a:solidFill>
                  <a:schemeClr val="accent1"/>
                </a:solidFill>
                <a:latin typeface="Muli"/>
                <a:ea typeface="Muli"/>
                <a:cs typeface="Muli"/>
                <a:sym typeface="Muli"/>
              </a:rPr>
              <a:t>WHY SIRI IS SO GOOD:</a:t>
            </a:r>
            <a:endParaRPr b="1" sz="1800">
              <a:solidFill>
                <a:schemeClr val="accent1"/>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Single Speaker</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Constrained Tasks</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Clarification</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Did you catch my drift?</a:t>
            </a:r>
            <a:endParaRPr sz="1800">
              <a:solidFill>
                <a:schemeClr val="dk2"/>
              </a:solidFill>
              <a:latin typeface="Muli"/>
              <a:ea typeface="Muli"/>
              <a:cs typeface="Muli"/>
              <a:sym typeface="Muli"/>
            </a:endParaRPr>
          </a:p>
          <a:p>
            <a:pPr indent="-342900" lvl="0" marL="457200" rtl="0" algn="l">
              <a:lnSpc>
                <a:spcPct val="100000"/>
              </a:lnSpc>
              <a:spcBef>
                <a:spcPts val="0"/>
              </a:spcBef>
              <a:spcAft>
                <a:spcPts val="0"/>
              </a:spcAft>
              <a:buClr>
                <a:schemeClr val="dk2"/>
              </a:buClr>
              <a:buSzPts val="1800"/>
              <a:buFont typeface="Muli"/>
              <a:buChar char="▸"/>
            </a:pPr>
            <a:r>
              <a:rPr lang="en" sz="1800">
                <a:solidFill>
                  <a:schemeClr val="dk2"/>
                </a:solidFill>
                <a:latin typeface="Muli"/>
                <a:ea typeface="Muli"/>
                <a:cs typeface="Muli"/>
                <a:sym typeface="Muli"/>
              </a:rPr>
              <a:t>Close speaker</a:t>
            </a:r>
            <a:endParaRPr sz="1800">
              <a:solidFill>
                <a:schemeClr val="dk2"/>
              </a:solidFill>
              <a:latin typeface="Muli"/>
              <a:ea typeface="Muli"/>
              <a:cs typeface="Muli"/>
              <a:sym typeface="Mul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58"/>
          <p:cNvSpPr txBox="1"/>
          <p:nvPr>
            <p:ph idx="1" type="body"/>
          </p:nvPr>
        </p:nvSpPr>
        <p:spPr>
          <a:xfrm>
            <a:off x="457200" y="1472725"/>
            <a:ext cx="2359800" cy="28434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1. Error Rates</a:t>
            </a:r>
            <a:endParaRPr b="1"/>
          </a:p>
          <a:p>
            <a:pPr indent="0" lvl="0" marL="0" rtl="0" algn="l">
              <a:spcBef>
                <a:spcPts val="600"/>
              </a:spcBef>
              <a:spcAft>
                <a:spcPts val="0"/>
              </a:spcAft>
              <a:buNone/>
            </a:pPr>
            <a:r>
              <a:rPr lang="en" sz="1500">
                <a:solidFill>
                  <a:schemeClr val="dk2"/>
                </a:solidFill>
              </a:rPr>
              <a:t>The first test determined that Speechmatics had the lowest overall error rate, with an accuracy of 90.91%. Google and Trint were within 1% of Speechmatics, but both had significantly different error rates from Speechmatics according to the </a:t>
            </a:r>
            <a:r>
              <a:rPr lang="en" sz="1500" u="sng">
                <a:solidFill>
                  <a:schemeClr val="dk2"/>
                </a:solidFill>
                <a:hlinkClick r:id="rId3"/>
              </a:rPr>
              <a:t>McNemar test</a:t>
            </a:r>
            <a:r>
              <a:rPr lang="en" sz="1500">
                <a:solidFill>
                  <a:schemeClr val="dk2"/>
                </a:solidFill>
              </a:rPr>
              <a:t>.</a:t>
            </a:r>
            <a:endParaRPr sz="1500">
              <a:solidFill>
                <a:schemeClr val="dk2"/>
              </a:solidFill>
            </a:endParaRPr>
          </a:p>
        </p:txBody>
      </p:sp>
      <p:sp>
        <p:nvSpPr>
          <p:cNvPr id="277" name="Google Shape;277;p58"/>
          <p:cNvSpPr txBox="1"/>
          <p:nvPr>
            <p:ph type="title"/>
          </p:nvPr>
        </p:nvSpPr>
        <p:spPr>
          <a:xfrm>
            <a:off x="457200" y="307275"/>
            <a:ext cx="63003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WE EXAMINED...</a:t>
            </a:r>
            <a:endParaRPr/>
          </a:p>
        </p:txBody>
      </p:sp>
      <p:sp>
        <p:nvSpPr>
          <p:cNvPr id="278" name="Google Shape;278;p58"/>
          <p:cNvSpPr txBox="1"/>
          <p:nvPr>
            <p:ph idx="2" type="body"/>
          </p:nvPr>
        </p:nvSpPr>
        <p:spPr>
          <a:xfrm>
            <a:off x="3392100" y="1472725"/>
            <a:ext cx="2359800" cy="28434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2. Error Rates Including Punctuation, Capitalization, and other Formatting</a:t>
            </a:r>
            <a:endParaRPr b="1"/>
          </a:p>
          <a:p>
            <a:pPr indent="0" lvl="0" marL="0" rtl="0" algn="l">
              <a:spcBef>
                <a:spcPts val="0"/>
              </a:spcBef>
              <a:spcAft>
                <a:spcPts val="0"/>
              </a:spcAft>
              <a:buClr>
                <a:schemeClr val="dk1"/>
              </a:buClr>
              <a:buSzPts val="1100"/>
              <a:buFont typeface="Arial"/>
              <a:buNone/>
            </a:pPr>
            <a:r>
              <a:rPr lang="en" sz="1500">
                <a:solidFill>
                  <a:schemeClr val="dk2"/>
                </a:solidFill>
              </a:rPr>
              <a:t>Speechmatics paired with our custom mapping model performed the best compared with the other speech engines, at an accuracy rate of 77.88%, followed closely by Trint.</a:t>
            </a:r>
            <a:r>
              <a:rPr lang="en"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indent="0" lvl="0" marL="0" rtl="0" algn="l">
              <a:spcBef>
                <a:spcPts val="600"/>
              </a:spcBef>
              <a:spcAft>
                <a:spcPts val="0"/>
              </a:spcAft>
              <a:buNone/>
            </a:pPr>
            <a:r>
              <a:t/>
            </a:r>
            <a:endParaRPr/>
          </a:p>
        </p:txBody>
      </p:sp>
      <p:sp>
        <p:nvSpPr>
          <p:cNvPr id="279" name="Google Shape;279;p58"/>
          <p:cNvSpPr/>
          <p:nvPr/>
        </p:nvSpPr>
        <p:spPr>
          <a:xfrm>
            <a:off x="7720779" y="2544139"/>
            <a:ext cx="291219" cy="272173"/>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 name="Google Shape;280;p58"/>
          <p:cNvGrpSpPr/>
          <p:nvPr/>
        </p:nvGrpSpPr>
        <p:grpSpPr>
          <a:xfrm>
            <a:off x="7359375" y="1015768"/>
            <a:ext cx="1247550" cy="1221484"/>
            <a:chOff x="6654650" y="3665275"/>
            <a:chExt cx="409100" cy="409125"/>
          </a:xfrm>
        </p:grpSpPr>
        <p:sp>
          <p:nvSpPr>
            <p:cNvPr id="281" name="Google Shape;281;p58"/>
            <p:cNvSpPr/>
            <p:nvPr/>
          </p:nvSpPr>
          <p:spPr>
            <a:xfrm>
              <a:off x="6808525" y="3819150"/>
              <a:ext cx="211875" cy="211900"/>
            </a:xfrm>
            <a:custGeom>
              <a:rect b="b" l="l" r="r" t="t"/>
              <a:pathLst>
                <a:path extrusionOk="0" h="8476" w="8475">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2734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8"/>
            <p:cNvSpPr/>
            <p:nvPr/>
          </p:nvSpPr>
          <p:spPr>
            <a:xfrm>
              <a:off x="6654650" y="3665275"/>
              <a:ext cx="409100" cy="409125"/>
            </a:xfrm>
            <a:custGeom>
              <a:rect b="b" l="l" r="r" t="t"/>
              <a:pathLst>
                <a:path extrusionOk="0" h="16365" w="16364">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2734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58"/>
          <p:cNvGrpSpPr/>
          <p:nvPr/>
        </p:nvGrpSpPr>
        <p:grpSpPr>
          <a:xfrm rot="1035970">
            <a:off x="6157944" y="1975359"/>
            <a:ext cx="822643" cy="808499"/>
            <a:chOff x="570875" y="4322250"/>
            <a:chExt cx="443300" cy="443325"/>
          </a:xfrm>
        </p:grpSpPr>
        <p:sp>
          <p:nvSpPr>
            <p:cNvPr id="284" name="Google Shape;284;p58"/>
            <p:cNvSpPr/>
            <p:nvPr/>
          </p:nvSpPr>
          <p:spPr>
            <a:xfrm>
              <a:off x="570875" y="4322250"/>
              <a:ext cx="443300" cy="443325"/>
            </a:xfrm>
            <a:custGeom>
              <a:rect b="b" l="l" r="r" t="t"/>
              <a:pathLst>
                <a:path extrusionOk="0" h="17733" w="17732">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75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8"/>
            <p:cNvSpPr/>
            <p:nvPr/>
          </p:nvSpPr>
          <p:spPr>
            <a:xfrm>
              <a:off x="597725" y="4665400"/>
              <a:ext cx="73300" cy="73300"/>
            </a:xfrm>
            <a:custGeom>
              <a:rect b="b" l="l" r="r" t="t"/>
              <a:pathLst>
                <a:path extrusionOk="0" h="2932" w="2932">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75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8"/>
            <p:cNvSpPr/>
            <p:nvPr/>
          </p:nvSpPr>
          <p:spPr>
            <a:xfrm>
              <a:off x="654525" y="4708150"/>
              <a:ext cx="47025" cy="47025"/>
            </a:xfrm>
            <a:custGeom>
              <a:rect b="b" l="l" r="r" t="t"/>
              <a:pathLst>
                <a:path extrusionOk="0" h="1881" w="1881">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75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8"/>
            <p:cNvSpPr/>
            <p:nvPr/>
          </p:nvSpPr>
          <p:spPr>
            <a:xfrm>
              <a:off x="581250" y="4634875"/>
              <a:ext cx="47050" cy="47050"/>
            </a:xfrm>
            <a:custGeom>
              <a:rect b="b" l="l" r="r" t="t"/>
              <a:pathLst>
                <a:path extrusionOk="0" h="1882" w="1882">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75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58"/>
          <p:cNvSpPr/>
          <p:nvPr/>
        </p:nvSpPr>
        <p:spPr>
          <a:xfrm rot="2430233">
            <a:off x="6251366" y="1250712"/>
            <a:ext cx="400926" cy="381702"/>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8"/>
          <p:cNvSpPr/>
          <p:nvPr/>
        </p:nvSpPr>
        <p:spPr>
          <a:xfrm rot="-1580050">
            <a:off x="6841842" y="1489817"/>
            <a:ext cx="289921" cy="273339"/>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8"/>
          <p:cNvSpPr/>
          <p:nvPr/>
        </p:nvSpPr>
        <p:spPr>
          <a:xfrm rot="2889747">
            <a:off x="8607914" y="1704761"/>
            <a:ext cx="215460" cy="206273"/>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8"/>
          <p:cNvSpPr/>
          <p:nvPr/>
        </p:nvSpPr>
        <p:spPr>
          <a:xfrm rot="-1579618">
            <a:off x="7699665" y="340373"/>
            <a:ext cx="195578" cy="184398"/>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59"/>
          <p:cNvSpPr txBox="1"/>
          <p:nvPr>
            <p:ph idx="4294967295" type="title"/>
          </p:nvPr>
        </p:nvSpPr>
        <p:spPr>
          <a:xfrm>
            <a:off x="393476" y="587750"/>
            <a:ext cx="4191600" cy="379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999999"/>
              </a:buClr>
              <a:buSzPts val="1400"/>
              <a:buFont typeface="Montserrat"/>
              <a:buNone/>
            </a:pPr>
            <a:r>
              <a:rPr lang="en" sz="2400">
                <a:solidFill>
                  <a:schemeClr val="accent1"/>
                </a:solidFill>
                <a:latin typeface="Poppins"/>
                <a:ea typeface="Poppins"/>
                <a:cs typeface="Poppins"/>
                <a:sym typeface="Poppins"/>
              </a:rPr>
              <a:t>WER vs. FER</a:t>
            </a:r>
            <a:endParaRPr sz="2400">
              <a:solidFill>
                <a:schemeClr val="accent1"/>
              </a:solidFill>
              <a:latin typeface="Poppins"/>
              <a:ea typeface="Poppins"/>
              <a:cs typeface="Poppins"/>
              <a:sym typeface="Poppins"/>
            </a:endParaRPr>
          </a:p>
        </p:txBody>
      </p:sp>
      <p:sp>
        <p:nvSpPr>
          <p:cNvPr id="297" name="Google Shape;297;p59"/>
          <p:cNvSpPr txBox="1"/>
          <p:nvPr>
            <p:ph idx="4294967295" type="body"/>
          </p:nvPr>
        </p:nvSpPr>
        <p:spPr>
          <a:xfrm>
            <a:off x="263401" y="1087569"/>
            <a:ext cx="2821200" cy="3147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666666"/>
              </a:buClr>
              <a:buSzPts val="1600"/>
              <a:buFont typeface="Karla"/>
              <a:buChar char="▸"/>
            </a:pPr>
            <a:r>
              <a:rPr b="1" lang="en" sz="1600">
                <a:solidFill>
                  <a:schemeClr val="dk2"/>
                </a:solidFill>
                <a:latin typeface="Muli"/>
                <a:ea typeface="Muli"/>
                <a:cs typeface="Muli"/>
                <a:sym typeface="Muli"/>
              </a:rPr>
              <a:t>Word Error Rate </a:t>
            </a:r>
            <a:r>
              <a:rPr lang="en" sz="1600">
                <a:solidFill>
                  <a:schemeClr val="dk2"/>
                </a:solidFill>
                <a:latin typeface="Muli"/>
                <a:ea typeface="Muli"/>
                <a:cs typeface="Muli"/>
                <a:sym typeface="Muli"/>
              </a:rPr>
              <a:t>(WER) is the % of word errors in a file.</a:t>
            </a:r>
            <a:endParaRPr sz="1600">
              <a:latin typeface="Muli"/>
              <a:ea typeface="Muli"/>
              <a:cs typeface="Muli"/>
              <a:sym typeface="Muli"/>
            </a:endParaRPr>
          </a:p>
          <a:p>
            <a:pPr indent="0" lvl="0" marL="101600" rtl="0" algn="l">
              <a:lnSpc>
                <a:spcPct val="100000"/>
              </a:lnSpc>
              <a:spcBef>
                <a:spcPts val="0"/>
              </a:spcBef>
              <a:spcAft>
                <a:spcPts val="0"/>
              </a:spcAft>
              <a:buSzPts val="2000"/>
              <a:buNone/>
            </a:pPr>
            <a:r>
              <a:t/>
            </a:r>
            <a:endParaRPr sz="1600">
              <a:solidFill>
                <a:schemeClr val="dk2"/>
              </a:solidFill>
              <a:latin typeface="Muli"/>
              <a:ea typeface="Muli"/>
              <a:cs typeface="Muli"/>
              <a:sym typeface="Muli"/>
            </a:endParaRPr>
          </a:p>
          <a:p>
            <a:pPr indent="-330200" lvl="0" marL="457200" marR="0" rtl="0" algn="l">
              <a:lnSpc>
                <a:spcPct val="100000"/>
              </a:lnSpc>
              <a:spcBef>
                <a:spcPts val="0"/>
              </a:spcBef>
              <a:spcAft>
                <a:spcPts val="0"/>
              </a:spcAft>
              <a:buClr>
                <a:srgbClr val="666666"/>
              </a:buClr>
              <a:buSzPts val="1600"/>
              <a:buFont typeface="Muli"/>
              <a:buChar char="▸"/>
            </a:pPr>
            <a:r>
              <a:rPr lang="en" sz="1600">
                <a:solidFill>
                  <a:schemeClr val="dk2"/>
                </a:solidFill>
                <a:latin typeface="Muli"/>
                <a:ea typeface="Muli"/>
                <a:cs typeface="Muli"/>
                <a:sym typeface="Muli"/>
              </a:rPr>
              <a:t>Industry research often references WER, which does not accurately depict the experience of the viewer.</a:t>
            </a:r>
            <a:endParaRPr sz="1600">
              <a:latin typeface="Muli"/>
              <a:ea typeface="Muli"/>
              <a:cs typeface="Muli"/>
              <a:sym typeface="Muli"/>
            </a:endParaRPr>
          </a:p>
        </p:txBody>
      </p:sp>
      <p:sp>
        <p:nvSpPr>
          <p:cNvPr id="298" name="Google Shape;298;p59"/>
          <p:cNvSpPr txBox="1"/>
          <p:nvPr>
            <p:ph idx="4294967295" type="body"/>
          </p:nvPr>
        </p:nvSpPr>
        <p:spPr>
          <a:xfrm>
            <a:off x="2865651" y="1087570"/>
            <a:ext cx="3081600" cy="3147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666666"/>
              </a:buClr>
              <a:buSzPts val="1600"/>
              <a:buFont typeface="Karla"/>
              <a:buChar char="▸"/>
            </a:pPr>
            <a:r>
              <a:rPr b="1" lang="en" sz="1600">
                <a:solidFill>
                  <a:schemeClr val="dk2"/>
                </a:solidFill>
                <a:latin typeface="Muli"/>
                <a:ea typeface="Muli"/>
                <a:cs typeface="Muli"/>
                <a:sym typeface="Muli"/>
              </a:rPr>
              <a:t>Formatted Error Rate </a:t>
            </a:r>
            <a:r>
              <a:rPr lang="en" sz="1600">
                <a:solidFill>
                  <a:schemeClr val="dk2"/>
                </a:solidFill>
                <a:latin typeface="Muli"/>
                <a:ea typeface="Muli"/>
                <a:cs typeface="Muli"/>
                <a:sym typeface="Muli"/>
              </a:rPr>
              <a:t>(FER) is the % of word errors when we include punctuation, grammar, speaker ID, non-speech elements, capitalization, etc.</a:t>
            </a:r>
            <a:endParaRPr sz="1600">
              <a:latin typeface="Muli"/>
              <a:ea typeface="Muli"/>
              <a:cs typeface="Muli"/>
              <a:sym typeface="Muli"/>
            </a:endParaRPr>
          </a:p>
          <a:p>
            <a:pPr indent="-228600" lvl="0" marL="457200" marR="0" rtl="0" algn="l">
              <a:lnSpc>
                <a:spcPct val="100000"/>
              </a:lnSpc>
              <a:spcBef>
                <a:spcPts val="0"/>
              </a:spcBef>
              <a:spcAft>
                <a:spcPts val="0"/>
              </a:spcAft>
              <a:buClr>
                <a:srgbClr val="666666"/>
              </a:buClr>
              <a:buSzPts val="2000"/>
              <a:buFont typeface="Karla"/>
              <a:buNone/>
            </a:pPr>
            <a:r>
              <a:t/>
            </a:r>
            <a:endParaRPr sz="1600">
              <a:solidFill>
                <a:schemeClr val="dk2"/>
              </a:solidFill>
              <a:latin typeface="Muli"/>
              <a:ea typeface="Muli"/>
              <a:cs typeface="Muli"/>
              <a:sym typeface="Muli"/>
            </a:endParaRPr>
          </a:p>
          <a:p>
            <a:pPr indent="-330200" lvl="0" marL="457200" marR="0" rtl="0" algn="l">
              <a:lnSpc>
                <a:spcPct val="100000"/>
              </a:lnSpc>
              <a:spcBef>
                <a:spcPts val="0"/>
              </a:spcBef>
              <a:spcAft>
                <a:spcPts val="0"/>
              </a:spcAft>
              <a:buClr>
                <a:srgbClr val="666666"/>
              </a:buClr>
              <a:buSzPts val="1600"/>
              <a:buFont typeface="Karla"/>
              <a:buChar char="▸"/>
            </a:pPr>
            <a:r>
              <a:rPr lang="en" sz="1600">
                <a:solidFill>
                  <a:schemeClr val="dk2"/>
                </a:solidFill>
                <a:latin typeface="Muli"/>
                <a:ea typeface="Muli"/>
                <a:cs typeface="Muli"/>
                <a:sym typeface="Muli"/>
              </a:rPr>
              <a:t>This is the </a:t>
            </a:r>
            <a:r>
              <a:rPr b="1" lang="en" sz="1600">
                <a:solidFill>
                  <a:schemeClr val="dk2"/>
                </a:solidFill>
                <a:latin typeface="Muli"/>
                <a:ea typeface="Muli"/>
                <a:cs typeface="Muli"/>
                <a:sym typeface="Muli"/>
              </a:rPr>
              <a:t>experienced </a:t>
            </a:r>
            <a:r>
              <a:rPr lang="en" sz="1600">
                <a:solidFill>
                  <a:schemeClr val="dk2"/>
                </a:solidFill>
                <a:latin typeface="Muli"/>
                <a:ea typeface="Muli"/>
                <a:cs typeface="Muli"/>
                <a:sym typeface="Muli"/>
              </a:rPr>
              <a:t>accuracy rate.</a:t>
            </a:r>
            <a:endParaRPr sz="1600">
              <a:solidFill>
                <a:schemeClr val="dk2"/>
              </a:solidFill>
              <a:latin typeface="Muli"/>
              <a:ea typeface="Muli"/>
              <a:cs typeface="Muli"/>
              <a:sym typeface="Mul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60"/>
          <p:cNvSpPr txBox="1"/>
          <p:nvPr>
            <p:ph idx="4294967295" type="ctrTitle"/>
          </p:nvPr>
        </p:nvSpPr>
        <p:spPr>
          <a:xfrm>
            <a:off x="699350" y="605650"/>
            <a:ext cx="7378200" cy="102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Common causes of </a:t>
            </a:r>
            <a:endParaRPr/>
          </a:p>
          <a:p>
            <a:pPr indent="0" lvl="0" marL="0" rtl="0" algn="l">
              <a:spcBef>
                <a:spcPts val="0"/>
              </a:spcBef>
              <a:spcAft>
                <a:spcPts val="0"/>
              </a:spcAft>
              <a:buNone/>
            </a:pPr>
            <a:r>
              <a:rPr lang="en"/>
              <a:t>ASR errors</a:t>
            </a:r>
            <a:endParaRPr/>
          </a:p>
        </p:txBody>
      </p:sp>
      <p:graphicFrame>
        <p:nvGraphicFramePr>
          <p:cNvPr id="304" name="Google Shape;304;p60"/>
          <p:cNvGraphicFramePr/>
          <p:nvPr/>
        </p:nvGraphicFramePr>
        <p:xfrm>
          <a:off x="699350" y="1952852"/>
          <a:ext cx="3000000" cy="3000000"/>
        </p:xfrm>
        <a:graphic>
          <a:graphicData uri="http://schemas.openxmlformats.org/drawingml/2006/table">
            <a:tbl>
              <a:tblPr bandRow="1" firstRow="1">
                <a:noFill/>
                <a:tableStyleId>{13D578DF-F9E9-400C-9BDB-1AC91F1999E4}</a:tableStyleId>
              </a:tblPr>
              <a:tblGrid>
                <a:gridCol w="2328825"/>
                <a:gridCol w="2328825"/>
              </a:tblGrid>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Word Errors (WER)</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Formatting Errors (FER)</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Multiple Speakers</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Speaker Labels</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Overlapping Speech</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Punctuation</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Background Noise</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Grammar</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Poor Audio Quality</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Numbers</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False Starts</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Relevant non-speech elements</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850">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Acoustic Errors</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400" u="none" cap="none" strike="noStrike">
                          <a:latin typeface="Oswald"/>
                          <a:ea typeface="Oswald"/>
                          <a:cs typeface="Oswald"/>
                          <a:sym typeface="Oswald"/>
                        </a:rPr>
                        <a:t>No [INAUDIBLE] tags</a:t>
                      </a:r>
                      <a:endParaRPr sz="1400" u="none" cap="none" strike="noStrike">
                        <a:latin typeface="Oswald"/>
                        <a:ea typeface="Oswald"/>
                        <a:cs typeface="Oswald"/>
                        <a:sym typeface="Oswald"/>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43"/>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9" name="Shape 309"/>
        <p:cNvGrpSpPr/>
        <p:nvPr/>
      </p:nvGrpSpPr>
      <p:grpSpPr>
        <a:xfrm>
          <a:off x="0" y="0"/>
          <a:ext cx="0" cy="0"/>
          <a:chOff x="0" y="0"/>
          <a:chExt cx="0" cy="0"/>
        </a:xfrm>
      </p:grpSpPr>
      <p:sp>
        <p:nvSpPr>
          <p:cNvPr id="310" name="Google Shape;310;p61"/>
          <p:cNvSpPr txBox="1"/>
          <p:nvPr>
            <p:ph type="title"/>
          </p:nvPr>
        </p:nvSpPr>
        <p:spPr>
          <a:xfrm>
            <a:off x="841000" y="893500"/>
            <a:ext cx="6309000" cy="409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600"/>
              <a:buNone/>
            </a:pPr>
            <a:r>
              <a:rPr lang="en" sz="2400">
                <a:solidFill>
                  <a:srgbClr val="3A81BA"/>
                </a:solidFill>
                <a:latin typeface="Poppins"/>
                <a:ea typeface="Poppins"/>
                <a:cs typeface="Poppins"/>
                <a:sym typeface="Poppins"/>
              </a:rPr>
              <a:t>CHALLENGES</a:t>
            </a:r>
            <a:r>
              <a:rPr lang="en" sz="2400">
                <a:solidFill>
                  <a:schemeClr val="accent1"/>
                </a:solidFill>
                <a:latin typeface="Poppins"/>
                <a:ea typeface="Poppins"/>
                <a:cs typeface="Poppins"/>
                <a:sym typeface="Poppins"/>
              </a:rPr>
              <a:t> </a:t>
            </a:r>
            <a:r>
              <a:rPr lang="en" sz="2400">
                <a:latin typeface="Poppins"/>
                <a:ea typeface="Poppins"/>
                <a:cs typeface="Poppins"/>
                <a:sym typeface="Poppins"/>
              </a:rPr>
              <a:t>(not being addressed by current tech or research in NLP/ASR)</a:t>
            </a:r>
            <a:endParaRPr sz="2400">
              <a:latin typeface="Poppins"/>
              <a:ea typeface="Poppins"/>
              <a:cs typeface="Poppins"/>
              <a:sym typeface="Poppins"/>
            </a:endParaRPr>
          </a:p>
        </p:txBody>
      </p:sp>
      <p:sp>
        <p:nvSpPr>
          <p:cNvPr id="311" name="Google Shape;311;p61"/>
          <p:cNvSpPr txBox="1"/>
          <p:nvPr>
            <p:ph idx="1" type="body"/>
          </p:nvPr>
        </p:nvSpPr>
        <p:spPr>
          <a:xfrm>
            <a:off x="846942" y="1466850"/>
            <a:ext cx="2040000" cy="128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en" sz="1600">
                <a:solidFill>
                  <a:schemeClr val="dk1"/>
                </a:solidFill>
                <a:latin typeface="Muli"/>
                <a:ea typeface="Muli"/>
                <a:cs typeface="Muli"/>
                <a:sym typeface="Muli"/>
              </a:rPr>
              <a:t>Punctuation</a:t>
            </a:r>
            <a:endParaRPr b="1" sz="1600">
              <a:solidFill>
                <a:schemeClr val="dk1"/>
              </a:solidFill>
              <a:latin typeface="Muli"/>
              <a:ea typeface="Muli"/>
              <a:cs typeface="Muli"/>
              <a:sym typeface="Muli"/>
            </a:endParaRPr>
          </a:p>
          <a:p>
            <a:pPr indent="0" lvl="0" marL="0" rtl="0" algn="ctr">
              <a:lnSpc>
                <a:spcPct val="100000"/>
              </a:lnSpc>
              <a:spcBef>
                <a:spcPts val="0"/>
              </a:spcBef>
              <a:spcAft>
                <a:spcPts val="0"/>
              </a:spcAft>
              <a:buSzPts val="5000"/>
              <a:buNone/>
            </a:pPr>
            <a:r>
              <a:rPr lang="en" sz="5000">
                <a:solidFill>
                  <a:srgbClr val="0076C0"/>
                </a:solidFill>
                <a:latin typeface="Muli"/>
                <a:ea typeface="Muli"/>
                <a:cs typeface="Muli"/>
                <a:sym typeface="Muli"/>
              </a:rPr>
              <a:t>(?!)</a:t>
            </a:r>
            <a:endParaRPr sz="5000">
              <a:solidFill>
                <a:srgbClr val="0076C0"/>
              </a:solidFill>
              <a:latin typeface="Muli"/>
              <a:ea typeface="Muli"/>
              <a:cs typeface="Muli"/>
              <a:sym typeface="Muli"/>
            </a:endParaRPr>
          </a:p>
        </p:txBody>
      </p:sp>
      <p:sp>
        <p:nvSpPr>
          <p:cNvPr id="312" name="Google Shape;312;p61"/>
          <p:cNvSpPr txBox="1"/>
          <p:nvPr/>
        </p:nvSpPr>
        <p:spPr>
          <a:xfrm>
            <a:off x="3144016" y="1466850"/>
            <a:ext cx="20400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Multiple Speakers</a:t>
            </a:r>
            <a:endParaRPr>
              <a:latin typeface="Muli"/>
              <a:ea typeface="Muli"/>
              <a:cs typeface="Muli"/>
              <a:sym typeface="Muli"/>
            </a:endParaRPr>
          </a:p>
        </p:txBody>
      </p:sp>
      <p:sp>
        <p:nvSpPr>
          <p:cNvPr id="313" name="Google Shape;313;p61"/>
          <p:cNvSpPr txBox="1"/>
          <p:nvPr/>
        </p:nvSpPr>
        <p:spPr>
          <a:xfrm>
            <a:off x="5593480" y="1466850"/>
            <a:ext cx="21969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Overlapping Speech</a:t>
            </a:r>
            <a:endParaRPr>
              <a:latin typeface="Muli"/>
              <a:ea typeface="Muli"/>
              <a:cs typeface="Muli"/>
              <a:sym typeface="Muli"/>
            </a:endParaRPr>
          </a:p>
        </p:txBody>
      </p:sp>
      <p:sp>
        <p:nvSpPr>
          <p:cNvPr id="314" name="Google Shape;314;p61"/>
          <p:cNvSpPr txBox="1"/>
          <p:nvPr/>
        </p:nvSpPr>
        <p:spPr>
          <a:xfrm>
            <a:off x="846942" y="2623948"/>
            <a:ext cx="20400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666666"/>
              </a:buClr>
              <a:buSzPts val="1600"/>
              <a:buFont typeface="Karla"/>
              <a:buNone/>
            </a:pPr>
            <a:r>
              <a:rPr b="1" i="0" lang="en" sz="1600" u="none" cap="none" strike="noStrike">
                <a:solidFill>
                  <a:srgbClr val="262C38"/>
                </a:solidFill>
                <a:latin typeface="Muli"/>
                <a:ea typeface="Muli"/>
                <a:cs typeface="Muli"/>
                <a:sym typeface="Muli"/>
              </a:rPr>
              <a:t>Background Noise</a:t>
            </a:r>
            <a:endParaRPr b="1" i="0" sz="1600" u="none" cap="none" strike="noStrike">
              <a:solidFill>
                <a:srgbClr val="262C38"/>
              </a:solidFill>
              <a:latin typeface="Muli"/>
              <a:ea typeface="Muli"/>
              <a:cs typeface="Muli"/>
              <a:sym typeface="Muli"/>
            </a:endParaRPr>
          </a:p>
        </p:txBody>
      </p:sp>
      <p:sp>
        <p:nvSpPr>
          <p:cNvPr id="315" name="Google Shape;315;p61"/>
          <p:cNvSpPr txBox="1"/>
          <p:nvPr/>
        </p:nvSpPr>
        <p:spPr>
          <a:xfrm>
            <a:off x="3144016" y="2623948"/>
            <a:ext cx="20400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Speaker Labels</a:t>
            </a:r>
            <a:endParaRPr>
              <a:latin typeface="Muli"/>
              <a:ea typeface="Muli"/>
              <a:cs typeface="Muli"/>
              <a:sym typeface="Muli"/>
            </a:endParaRPr>
          </a:p>
        </p:txBody>
      </p:sp>
      <p:sp>
        <p:nvSpPr>
          <p:cNvPr id="316" name="Google Shape;316;p61"/>
          <p:cNvSpPr txBox="1"/>
          <p:nvPr/>
        </p:nvSpPr>
        <p:spPr>
          <a:xfrm>
            <a:off x="5593491" y="2623948"/>
            <a:ext cx="20400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Numbers</a:t>
            </a:r>
            <a:endParaRPr i="0" sz="1600" u="none" cap="none" strike="noStrike">
              <a:solidFill>
                <a:srgbClr val="000000"/>
              </a:solidFill>
              <a:latin typeface="Muli"/>
              <a:ea typeface="Muli"/>
              <a:cs typeface="Muli"/>
              <a:sym typeface="Muli"/>
            </a:endParaRPr>
          </a:p>
          <a:p>
            <a:pPr indent="0" lvl="0" marL="0" marR="0" rtl="0" algn="ctr">
              <a:lnSpc>
                <a:spcPct val="100000"/>
              </a:lnSpc>
              <a:spcBef>
                <a:spcPts val="0"/>
              </a:spcBef>
              <a:spcAft>
                <a:spcPts val="0"/>
              </a:spcAft>
              <a:buClr>
                <a:srgbClr val="0076C0"/>
              </a:buClr>
              <a:buSzPts val="5000"/>
              <a:buFont typeface="Arial"/>
              <a:buNone/>
            </a:pPr>
            <a:r>
              <a:rPr b="0" i="0" lang="en" sz="5000" u="none" cap="none" strike="noStrike">
                <a:solidFill>
                  <a:srgbClr val="0076C0"/>
                </a:solidFill>
                <a:latin typeface="Avenir"/>
                <a:ea typeface="Avenir"/>
                <a:cs typeface="Avenir"/>
                <a:sym typeface="Avenir"/>
              </a:rPr>
              <a:t>#</a:t>
            </a:r>
            <a:endParaRPr b="0" i="0" sz="5000" u="none" cap="none" strike="noStrike">
              <a:solidFill>
                <a:srgbClr val="0076C0"/>
              </a:solidFill>
              <a:latin typeface="Avenir"/>
              <a:ea typeface="Avenir"/>
              <a:cs typeface="Avenir"/>
              <a:sym typeface="Avenir"/>
            </a:endParaRPr>
          </a:p>
        </p:txBody>
      </p:sp>
      <p:sp>
        <p:nvSpPr>
          <p:cNvPr id="317" name="Google Shape;317;p61"/>
          <p:cNvSpPr txBox="1"/>
          <p:nvPr/>
        </p:nvSpPr>
        <p:spPr>
          <a:xfrm>
            <a:off x="3091761" y="3843184"/>
            <a:ext cx="23982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Non-Speech Elements</a:t>
            </a:r>
            <a:endParaRPr>
              <a:latin typeface="Muli"/>
              <a:ea typeface="Muli"/>
              <a:cs typeface="Muli"/>
              <a:sym typeface="Muli"/>
            </a:endParaRPr>
          </a:p>
        </p:txBody>
      </p:sp>
      <p:sp>
        <p:nvSpPr>
          <p:cNvPr id="318" name="Google Shape;318;p61"/>
          <p:cNvSpPr txBox="1"/>
          <p:nvPr/>
        </p:nvSpPr>
        <p:spPr>
          <a:xfrm>
            <a:off x="5488958" y="3843196"/>
            <a:ext cx="21447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Acoustic Errors</a:t>
            </a:r>
            <a:endParaRPr>
              <a:latin typeface="Muli"/>
              <a:ea typeface="Muli"/>
              <a:cs typeface="Muli"/>
              <a:sym typeface="Muli"/>
            </a:endParaRPr>
          </a:p>
        </p:txBody>
      </p:sp>
      <p:sp>
        <p:nvSpPr>
          <p:cNvPr id="319" name="Google Shape;319;p61"/>
          <p:cNvSpPr txBox="1"/>
          <p:nvPr/>
        </p:nvSpPr>
        <p:spPr>
          <a:xfrm>
            <a:off x="794675" y="3843196"/>
            <a:ext cx="2196900" cy="12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Muli"/>
                <a:ea typeface="Muli"/>
                <a:cs typeface="Muli"/>
                <a:sym typeface="Muli"/>
              </a:rPr>
              <a:t>False Starts</a:t>
            </a:r>
            <a:endParaRPr b="1" i="0" sz="1600" u="none" cap="none" strike="noStrike">
              <a:solidFill>
                <a:srgbClr val="000000"/>
              </a:solidFill>
              <a:latin typeface="Muli"/>
              <a:ea typeface="Muli"/>
              <a:cs typeface="Muli"/>
              <a:sym typeface="Muli"/>
            </a:endParaRPr>
          </a:p>
        </p:txBody>
      </p:sp>
      <p:sp>
        <p:nvSpPr>
          <p:cNvPr id="320" name="Google Shape;320;p61"/>
          <p:cNvSpPr/>
          <p:nvPr/>
        </p:nvSpPr>
        <p:spPr>
          <a:xfrm>
            <a:off x="1517742" y="4280633"/>
            <a:ext cx="766077" cy="669497"/>
          </a:xfrm>
          <a:custGeom>
            <a:rect b="b" l="l" r="r" t="t"/>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grpSp>
        <p:nvGrpSpPr>
          <p:cNvPr id="321" name="Google Shape;321;p61"/>
          <p:cNvGrpSpPr/>
          <p:nvPr/>
        </p:nvGrpSpPr>
        <p:grpSpPr>
          <a:xfrm>
            <a:off x="6307125" y="4253921"/>
            <a:ext cx="602583" cy="669542"/>
            <a:chOff x="6618700" y="1635475"/>
            <a:chExt cx="456675" cy="432325"/>
          </a:xfrm>
        </p:grpSpPr>
        <p:sp>
          <p:nvSpPr>
            <p:cNvPr id="322" name="Google Shape;322;p61"/>
            <p:cNvSpPr/>
            <p:nvPr/>
          </p:nvSpPr>
          <p:spPr>
            <a:xfrm>
              <a:off x="6663775" y="1904000"/>
              <a:ext cx="117525" cy="163800"/>
            </a:xfrm>
            <a:custGeom>
              <a:rect b="b" l="l" r="r" t="t"/>
              <a:pathLst>
                <a:path extrusionOk="0" fill="none" h="6552" w="4701">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61"/>
            <p:cNvSpPr/>
            <p:nvPr/>
          </p:nvSpPr>
          <p:spPr>
            <a:xfrm>
              <a:off x="7046125" y="1775525"/>
              <a:ext cx="29250" cy="99275"/>
            </a:xfrm>
            <a:custGeom>
              <a:rect b="b" l="l" r="r" t="t"/>
              <a:pathLst>
                <a:path extrusionOk="0" fill="none" h="3971" w="117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61"/>
            <p:cNvSpPr/>
            <p:nvPr/>
          </p:nvSpPr>
          <p:spPr>
            <a:xfrm>
              <a:off x="6618700" y="1751775"/>
              <a:ext cx="96850" cy="146750"/>
            </a:xfrm>
            <a:custGeom>
              <a:rect b="b" l="l" r="r" t="t"/>
              <a:pathLst>
                <a:path extrusionOk="0" fill="none" h="5870" w="3874">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61"/>
            <p:cNvSpPr/>
            <p:nvPr/>
          </p:nvSpPr>
          <p:spPr>
            <a:xfrm>
              <a:off x="6721600" y="1660450"/>
              <a:ext cx="278900" cy="329425"/>
            </a:xfrm>
            <a:custGeom>
              <a:rect b="b" l="l" r="r" t="t"/>
              <a:pathLst>
                <a:path extrusionOk="0" fill="none" h="13177" w="11156">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61"/>
            <p:cNvSpPr/>
            <p:nvPr/>
          </p:nvSpPr>
          <p:spPr>
            <a:xfrm>
              <a:off x="7006550" y="1635475"/>
              <a:ext cx="34750" cy="378750"/>
            </a:xfrm>
            <a:custGeom>
              <a:rect b="b" l="l" r="r" t="t"/>
              <a:pathLst>
                <a:path extrusionOk="0" fill="none" h="15150" w="139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7" name="Google Shape;327;p61"/>
          <p:cNvGrpSpPr/>
          <p:nvPr/>
        </p:nvGrpSpPr>
        <p:grpSpPr>
          <a:xfrm>
            <a:off x="3774295" y="1926495"/>
            <a:ext cx="243704" cy="608527"/>
            <a:chOff x="3384375" y="2267500"/>
            <a:chExt cx="203375" cy="507825"/>
          </a:xfrm>
        </p:grpSpPr>
        <p:sp>
          <p:nvSpPr>
            <p:cNvPr id="328" name="Google Shape;328;p61"/>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61"/>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0" name="Google Shape;330;p61"/>
          <p:cNvGrpSpPr/>
          <p:nvPr/>
        </p:nvGrpSpPr>
        <p:grpSpPr>
          <a:xfrm>
            <a:off x="4084136" y="1926495"/>
            <a:ext cx="243704" cy="608527"/>
            <a:chOff x="3384375" y="2267500"/>
            <a:chExt cx="203375" cy="507825"/>
          </a:xfrm>
        </p:grpSpPr>
        <p:sp>
          <p:nvSpPr>
            <p:cNvPr id="331" name="Google Shape;331;p61"/>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61"/>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3" name="Google Shape;333;p61"/>
          <p:cNvGrpSpPr/>
          <p:nvPr/>
        </p:nvGrpSpPr>
        <p:grpSpPr>
          <a:xfrm>
            <a:off x="1476472" y="3055154"/>
            <a:ext cx="827130" cy="668199"/>
            <a:chOff x="1929775" y="320925"/>
            <a:chExt cx="423800" cy="372650"/>
          </a:xfrm>
        </p:grpSpPr>
        <p:sp>
          <p:nvSpPr>
            <p:cNvPr id="334" name="Google Shape;334;p61"/>
            <p:cNvSpPr/>
            <p:nvPr/>
          </p:nvSpPr>
          <p:spPr>
            <a:xfrm>
              <a:off x="1929775" y="320925"/>
              <a:ext cx="423800" cy="372650"/>
            </a:xfrm>
            <a:custGeom>
              <a:rect b="b" l="l" r="r" t="t"/>
              <a:pathLst>
                <a:path extrusionOk="0" fill="none" h="14906" w="16952">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61"/>
            <p:cNvSpPr/>
            <p:nvPr/>
          </p:nvSpPr>
          <p:spPr>
            <a:xfrm>
              <a:off x="1954125" y="345275"/>
              <a:ext cx="375100" cy="323950"/>
            </a:xfrm>
            <a:custGeom>
              <a:rect b="b" l="l" r="r" t="t"/>
              <a:pathLst>
                <a:path extrusionOk="0" fill="none" h="12958" w="15004">
                  <a:moveTo>
                    <a:pt x="15003" y="12957"/>
                  </a:moveTo>
                  <a:lnTo>
                    <a:pt x="1" y="12957"/>
                  </a:lnTo>
                  <a:lnTo>
                    <a:pt x="1" y="0"/>
                  </a:lnTo>
                  <a:lnTo>
                    <a:pt x="15003" y="0"/>
                  </a:lnTo>
                  <a:lnTo>
                    <a:pt x="15003" y="12957"/>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1"/>
            <p:cNvSpPr/>
            <p:nvPr/>
          </p:nvSpPr>
          <p:spPr>
            <a:xfrm>
              <a:off x="2162375" y="534625"/>
              <a:ext cx="146750" cy="113275"/>
            </a:xfrm>
            <a:custGeom>
              <a:rect b="b" l="l" r="r" t="t"/>
              <a:pathLst>
                <a:path extrusionOk="0" fill="none" h="4531" w="587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61"/>
            <p:cNvSpPr/>
            <p:nvPr/>
          </p:nvSpPr>
          <p:spPr>
            <a:xfrm>
              <a:off x="1974225" y="468875"/>
              <a:ext cx="232600" cy="179025"/>
            </a:xfrm>
            <a:custGeom>
              <a:rect b="b" l="l" r="r" t="t"/>
              <a:pathLst>
                <a:path extrusionOk="0" fill="none" h="7161" w="9304">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61"/>
            <p:cNvSpPr/>
            <p:nvPr/>
          </p:nvSpPr>
          <p:spPr>
            <a:xfrm>
              <a:off x="2169675" y="396425"/>
              <a:ext cx="97450" cy="97450"/>
            </a:xfrm>
            <a:custGeom>
              <a:rect b="b" l="l" r="r" t="t"/>
              <a:pathLst>
                <a:path extrusionOk="0" fill="none" h="3898" w="3898">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9" name="Google Shape;339;p61"/>
          <p:cNvSpPr/>
          <p:nvPr/>
        </p:nvSpPr>
        <p:spPr>
          <a:xfrm>
            <a:off x="3810719" y="3098806"/>
            <a:ext cx="672079" cy="668177"/>
          </a:xfrm>
          <a:custGeom>
            <a:rect b="b" l="l" r="r" t="t"/>
            <a:pathLst>
              <a:path extrusionOk="0" fill="none" h="16611" w="16708">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0" name="Google Shape;340;p61"/>
          <p:cNvGrpSpPr/>
          <p:nvPr/>
        </p:nvGrpSpPr>
        <p:grpSpPr>
          <a:xfrm>
            <a:off x="4411886" y="1926495"/>
            <a:ext cx="243704" cy="608527"/>
            <a:chOff x="3384375" y="2267500"/>
            <a:chExt cx="203375" cy="507825"/>
          </a:xfrm>
        </p:grpSpPr>
        <p:sp>
          <p:nvSpPr>
            <p:cNvPr id="341" name="Google Shape;341;p61"/>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61"/>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3" name="Google Shape;343;p61"/>
          <p:cNvSpPr/>
          <p:nvPr/>
        </p:nvSpPr>
        <p:spPr>
          <a:xfrm>
            <a:off x="4018170" y="3259724"/>
            <a:ext cx="214258" cy="244983"/>
          </a:xfrm>
          <a:custGeom>
            <a:rect b="b" l="l" r="r" t="t"/>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61"/>
          <p:cNvSpPr/>
          <p:nvPr/>
        </p:nvSpPr>
        <p:spPr>
          <a:xfrm>
            <a:off x="6132059" y="1856932"/>
            <a:ext cx="529464" cy="481601"/>
          </a:xfrm>
          <a:custGeom>
            <a:rect b="b" l="l" r="r" t="t"/>
            <a:pathLst>
              <a:path extrusionOk="0" fill="none" h="14711" w="16173">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61"/>
          <p:cNvSpPr/>
          <p:nvPr/>
        </p:nvSpPr>
        <p:spPr>
          <a:xfrm flipH="1">
            <a:off x="6442760" y="2007461"/>
            <a:ext cx="529464" cy="481601"/>
          </a:xfrm>
          <a:custGeom>
            <a:rect b="b" l="l" r="r" t="t"/>
            <a:pathLst>
              <a:path extrusionOk="0" fill="none" h="14711" w="16173">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6" name="Google Shape;346;p61"/>
          <p:cNvGrpSpPr/>
          <p:nvPr/>
        </p:nvGrpSpPr>
        <p:grpSpPr>
          <a:xfrm>
            <a:off x="3871545" y="4293184"/>
            <a:ext cx="641937" cy="547081"/>
            <a:chOff x="576250" y="4319400"/>
            <a:chExt cx="442075" cy="442050"/>
          </a:xfrm>
        </p:grpSpPr>
        <p:sp>
          <p:nvSpPr>
            <p:cNvPr id="347" name="Google Shape;347;p61"/>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61"/>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61"/>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61"/>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38100">
              <a:solidFill>
                <a:srgbClr val="3A81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5617D"/>
        </a:solidFill>
      </p:bgPr>
    </p:bg>
    <p:spTree>
      <p:nvGrpSpPr>
        <p:cNvPr id="354" name="Shape 354"/>
        <p:cNvGrpSpPr/>
        <p:nvPr/>
      </p:nvGrpSpPr>
      <p:grpSpPr>
        <a:xfrm>
          <a:off x="0" y="0"/>
          <a:ext cx="0" cy="0"/>
          <a:chOff x="0" y="0"/>
          <a:chExt cx="0" cy="0"/>
        </a:xfrm>
      </p:grpSpPr>
      <p:sp>
        <p:nvSpPr>
          <p:cNvPr id="355" name="Google Shape;355;p62"/>
          <p:cNvSpPr/>
          <p:nvPr/>
        </p:nvSpPr>
        <p:spPr>
          <a:xfrm>
            <a:off x="3575275" y="658023"/>
            <a:ext cx="5108760" cy="3977228"/>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D8D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2"/>
          <p:cNvSpPr/>
          <p:nvPr/>
        </p:nvSpPr>
        <p:spPr>
          <a:xfrm>
            <a:off x="3789065" y="869237"/>
            <a:ext cx="4681200" cy="29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A7A4BC"/>
                </a:solidFill>
                <a:latin typeface="Muli"/>
                <a:ea typeface="Muli"/>
                <a:cs typeface="Muli"/>
                <a:sym typeface="Muli"/>
              </a:rPr>
              <a:t>Place your screenshot here</a:t>
            </a:r>
            <a:endParaRPr sz="1000">
              <a:solidFill>
                <a:srgbClr val="A7A4BC"/>
              </a:solidFill>
              <a:latin typeface="Muli"/>
              <a:ea typeface="Muli"/>
              <a:cs typeface="Muli"/>
              <a:sym typeface="Muli"/>
            </a:endParaRPr>
          </a:p>
        </p:txBody>
      </p:sp>
      <p:sp>
        <p:nvSpPr>
          <p:cNvPr id="357" name="Google Shape;357;p62"/>
          <p:cNvSpPr txBox="1"/>
          <p:nvPr>
            <p:ph idx="4294967295" type="body"/>
          </p:nvPr>
        </p:nvSpPr>
        <p:spPr>
          <a:xfrm>
            <a:off x="457200" y="2078250"/>
            <a:ext cx="2542200" cy="2036100"/>
          </a:xfrm>
          <a:prstGeom prst="rect">
            <a:avLst/>
          </a:prstGeom>
        </p:spPr>
        <p:txBody>
          <a:bodyPr anchorCtr="0" anchor="t" bIns="0" lIns="0" spcFirstLastPara="1" rIns="0" wrap="square" tIns="0">
            <a:noAutofit/>
          </a:bodyPr>
          <a:lstStyle/>
          <a:p>
            <a:pPr indent="0" lvl="0" marL="0" rtl="0" algn="l">
              <a:lnSpc>
                <a:spcPct val="100000"/>
              </a:lnSpc>
              <a:spcBef>
                <a:spcPts val="600"/>
              </a:spcBef>
              <a:spcAft>
                <a:spcPts val="0"/>
              </a:spcAft>
              <a:buNone/>
            </a:pPr>
            <a:r>
              <a:rPr b="1" lang="en" sz="2400">
                <a:solidFill>
                  <a:srgbClr val="FFFFFF"/>
                </a:solidFill>
                <a:latin typeface="Muli"/>
                <a:ea typeface="Muli"/>
                <a:cs typeface="Muli"/>
                <a:sym typeface="Muli"/>
              </a:rPr>
              <a:t>Audience Question</a:t>
            </a:r>
            <a:r>
              <a:rPr b="1" lang="en" sz="2400">
                <a:solidFill>
                  <a:srgbClr val="FFFFFF"/>
                </a:solidFill>
                <a:latin typeface="Muli"/>
                <a:ea typeface="Muli"/>
                <a:cs typeface="Muli"/>
                <a:sym typeface="Muli"/>
              </a:rPr>
              <a:t> </a:t>
            </a:r>
            <a:r>
              <a:rPr b="1" lang="en" sz="3000">
                <a:solidFill>
                  <a:srgbClr val="FFFFFF"/>
                </a:solidFill>
                <a:latin typeface="Muli"/>
                <a:ea typeface="Muli"/>
                <a:cs typeface="Muli"/>
                <a:sym typeface="Muli"/>
              </a:rPr>
              <a:t>✋</a:t>
            </a:r>
            <a:endParaRPr b="1" sz="3000">
              <a:solidFill>
                <a:srgbClr val="FFFFFF"/>
              </a:solidFill>
              <a:latin typeface="Muli"/>
              <a:ea typeface="Muli"/>
              <a:cs typeface="Muli"/>
              <a:sym typeface="Muli"/>
            </a:endParaRPr>
          </a:p>
          <a:p>
            <a:pPr indent="0" lvl="0" marL="0" rtl="0" algn="l">
              <a:spcBef>
                <a:spcPts val="600"/>
              </a:spcBef>
              <a:spcAft>
                <a:spcPts val="0"/>
              </a:spcAft>
              <a:buNone/>
            </a:pPr>
            <a:r>
              <a:rPr lang="en" sz="1800">
                <a:solidFill>
                  <a:srgbClr val="FFFFFF"/>
                </a:solidFill>
              </a:rPr>
              <a:t>What are some of the errors you notice in this example?</a:t>
            </a:r>
            <a:endParaRPr sz="1800">
              <a:solidFill>
                <a:srgbClr val="FFFFFF"/>
              </a:solidFill>
            </a:endParaRPr>
          </a:p>
        </p:txBody>
      </p:sp>
      <p:sp>
        <p:nvSpPr>
          <p:cNvPr id="358" name="Google Shape;358;p62"/>
          <p:cNvSpPr txBox="1"/>
          <p:nvPr>
            <p:ph idx="4294967295" type="title"/>
          </p:nvPr>
        </p:nvSpPr>
        <p:spPr>
          <a:xfrm>
            <a:off x="457200" y="967975"/>
            <a:ext cx="26721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500">
                <a:solidFill>
                  <a:srgbClr val="DEEFF5"/>
                </a:solidFill>
              </a:rPr>
              <a:t>ASR Example</a:t>
            </a:r>
            <a:endParaRPr sz="4500">
              <a:solidFill>
                <a:srgbClr val="DEEFF5"/>
              </a:solidFill>
            </a:endParaRPr>
          </a:p>
        </p:txBody>
      </p:sp>
      <p:pic>
        <p:nvPicPr>
          <p:cNvPr id="359" name="Google Shape;359;p62" title="ASR Example.mp4">
            <a:hlinkClick r:id="rId3"/>
          </p:cNvPr>
          <p:cNvPicPr preferRelativeResize="0"/>
          <p:nvPr/>
        </p:nvPicPr>
        <p:blipFill>
          <a:blip r:embed="rId4">
            <a:alphaModFix/>
          </a:blip>
          <a:stretch>
            <a:fillRect/>
          </a:stretch>
        </p:blipFill>
        <p:spPr>
          <a:xfrm>
            <a:off x="3789075" y="857250"/>
            <a:ext cx="4681200" cy="298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5617D"/>
        </a:solidFill>
      </p:bgPr>
    </p:bg>
    <p:spTree>
      <p:nvGrpSpPr>
        <p:cNvPr id="363" name="Shape 363"/>
        <p:cNvGrpSpPr/>
        <p:nvPr/>
      </p:nvGrpSpPr>
      <p:grpSpPr>
        <a:xfrm>
          <a:off x="0" y="0"/>
          <a:ext cx="0" cy="0"/>
          <a:chOff x="0" y="0"/>
          <a:chExt cx="0" cy="0"/>
        </a:xfrm>
      </p:grpSpPr>
      <p:pic>
        <p:nvPicPr>
          <p:cNvPr id="364" name="Google Shape;364;p63"/>
          <p:cNvPicPr preferRelativeResize="0"/>
          <p:nvPr/>
        </p:nvPicPr>
        <p:blipFill rotWithShape="1">
          <a:blip r:embed="rId3">
            <a:alphaModFix/>
          </a:blip>
          <a:srcRect b="0" l="2690" r="19536" t="0"/>
          <a:stretch/>
        </p:blipFill>
        <p:spPr>
          <a:xfrm>
            <a:off x="4961250" y="837900"/>
            <a:ext cx="2569300" cy="3547200"/>
          </a:xfrm>
          <a:prstGeom prst="rect">
            <a:avLst/>
          </a:prstGeom>
          <a:noFill/>
          <a:ln>
            <a:noFill/>
          </a:ln>
        </p:spPr>
      </p:pic>
      <p:pic>
        <p:nvPicPr>
          <p:cNvPr id="365" name="Google Shape;365;p63"/>
          <p:cNvPicPr preferRelativeResize="0"/>
          <p:nvPr/>
        </p:nvPicPr>
        <p:blipFill rotWithShape="1">
          <a:blip r:embed="rId4">
            <a:alphaModFix/>
          </a:blip>
          <a:srcRect b="0" l="0" r="2856" t="0"/>
          <a:stretch/>
        </p:blipFill>
        <p:spPr>
          <a:xfrm>
            <a:off x="4872325" y="837900"/>
            <a:ext cx="2658225" cy="3547200"/>
          </a:xfrm>
          <a:prstGeom prst="rect">
            <a:avLst/>
          </a:prstGeom>
          <a:noFill/>
          <a:ln>
            <a:noFill/>
          </a:ln>
        </p:spPr>
      </p:pic>
      <p:grpSp>
        <p:nvGrpSpPr>
          <p:cNvPr id="366" name="Google Shape;366;p63"/>
          <p:cNvGrpSpPr/>
          <p:nvPr/>
        </p:nvGrpSpPr>
        <p:grpSpPr>
          <a:xfrm>
            <a:off x="4866202" y="460559"/>
            <a:ext cx="2736410" cy="4222433"/>
            <a:chOff x="2112475" y="238125"/>
            <a:chExt cx="3395050" cy="5238750"/>
          </a:xfrm>
        </p:grpSpPr>
        <p:sp>
          <p:nvSpPr>
            <p:cNvPr id="367" name="Google Shape;367;p63"/>
            <p:cNvSpPr/>
            <p:nvPr/>
          </p:nvSpPr>
          <p:spPr>
            <a:xfrm>
              <a:off x="2112475" y="238125"/>
              <a:ext cx="3395050" cy="5238750"/>
            </a:xfrm>
            <a:custGeom>
              <a:rect b="b" l="l" r="r" t="t"/>
              <a:pathLst>
                <a:path extrusionOk="0" h="209550" w="135802">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D8D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3"/>
            <p:cNvSpPr/>
            <p:nvPr/>
          </p:nvSpPr>
          <p:spPr>
            <a:xfrm>
              <a:off x="3671350" y="5147100"/>
              <a:ext cx="279175" cy="179900"/>
            </a:xfrm>
            <a:custGeom>
              <a:rect b="b" l="l" r="r" t="t"/>
              <a:pathLst>
                <a:path extrusionOk="0" h="7196" w="11167">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3"/>
            <p:cNvSpPr/>
            <p:nvPr/>
          </p:nvSpPr>
          <p:spPr>
            <a:xfrm>
              <a:off x="3650725" y="446100"/>
              <a:ext cx="54375" cy="54350"/>
            </a:xfrm>
            <a:custGeom>
              <a:rect b="b" l="l" r="r" t="t"/>
              <a:pathLst>
                <a:path extrusionOk="0" h="2174" w="2175">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3"/>
            <p:cNvSpPr/>
            <p:nvPr/>
          </p:nvSpPr>
          <p:spPr>
            <a:xfrm>
              <a:off x="3761275" y="423600"/>
              <a:ext cx="99325" cy="99325"/>
            </a:xfrm>
            <a:custGeom>
              <a:rect b="b" l="l" r="r" t="t"/>
              <a:pathLst>
                <a:path extrusionOk="0" h="3973" w="3973">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63"/>
          <p:cNvSpPr txBox="1"/>
          <p:nvPr>
            <p:ph idx="4294967295" type="body"/>
          </p:nvPr>
        </p:nvSpPr>
        <p:spPr>
          <a:xfrm>
            <a:off x="457200" y="2459250"/>
            <a:ext cx="3645900" cy="1483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800">
                <a:solidFill>
                  <a:srgbClr val="FFFFFF"/>
                </a:solidFill>
              </a:rPr>
              <a:t>I</a:t>
            </a:r>
            <a:r>
              <a:rPr lang="en" sz="1800">
                <a:solidFill>
                  <a:srgbClr val="FFFFFF"/>
                </a:solidFill>
              </a:rPr>
              <a:t>ncorrect punctuation can change the meaning of language tremendously. </a:t>
            </a:r>
            <a:endParaRPr sz="1800">
              <a:solidFill>
                <a:srgbClr val="FFFFFF"/>
              </a:solidFill>
            </a:endParaRPr>
          </a:p>
        </p:txBody>
      </p:sp>
      <p:sp>
        <p:nvSpPr>
          <p:cNvPr id="372" name="Google Shape;372;p63"/>
          <p:cNvSpPr txBox="1"/>
          <p:nvPr>
            <p:ph idx="4294967295" type="title"/>
          </p:nvPr>
        </p:nvSpPr>
        <p:spPr>
          <a:xfrm>
            <a:off x="457200" y="1348975"/>
            <a:ext cx="40623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rgbClr val="FF7575"/>
                </a:solidFill>
              </a:rPr>
              <a:t>Formatting Errors</a:t>
            </a:r>
            <a:endParaRPr>
              <a:solidFill>
                <a:srgbClr val="FF757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6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5617D"/>
        </a:solidFill>
      </p:bgPr>
    </p:bg>
    <p:spTree>
      <p:nvGrpSpPr>
        <p:cNvPr id="376" name="Shape 376"/>
        <p:cNvGrpSpPr/>
        <p:nvPr/>
      </p:nvGrpSpPr>
      <p:grpSpPr>
        <a:xfrm>
          <a:off x="0" y="0"/>
          <a:ext cx="0" cy="0"/>
          <a:chOff x="0" y="0"/>
          <a:chExt cx="0" cy="0"/>
        </a:xfrm>
      </p:grpSpPr>
      <p:pic>
        <p:nvPicPr>
          <p:cNvPr id="377" name="Google Shape;377;p64"/>
          <p:cNvPicPr preferRelativeResize="0"/>
          <p:nvPr/>
        </p:nvPicPr>
        <p:blipFill>
          <a:blip r:embed="rId3">
            <a:alphaModFix/>
          </a:blip>
          <a:stretch>
            <a:fillRect/>
          </a:stretch>
        </p:blipFill>
        <p:spPr>
          <a:xfrm>
            <a:off x="5151600" y="770400"/>
            <a:ext cx="2080350" cy="3602700"/>
          </a:xfrm>
          <a:prstGeom prst="rect">
            <a:avLst/>
          </a:prstGeom>
          <a:noFill/>
          <a:ln>
            <a:noFill/>
          </a:ln>
        </p:spPr>
      </p:pic>
      <p:sp>
        <p:nvSpPr>
          <p:cNvPr id="378" name="Google Shape;378;p64"/>
          <p:cNvSpPr txBox="1"/>
          <p:nvPr>
            <p:ph idx="4294967295" type="body"/>
          </p:nvPr>
        </p:nvSpPr>
        <p:spPr>
          <a:xfrm>
            <a:off x="457200" y="2383050"/>
            <a:ext cx="3407400" cy="1483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800">
                <a:solidFill>
                  <a:srgbClr val="FFFFFF"/>
                </a:solidFill>
              </a:rPr>
              <a:t>This example indicates a very common ASR error. Although seemingly small, the meaning is completely reversed. </a:t>
            </a:r>
            <a:endParaRPr sz="1800">
              <a:solidFill>
                <a:srgbClr val="FFFFFF"/>
              </a:solidFill>
            </a:endParaRPr>
          </a:p>
        </p:txBody>
      </p:sp>
      <p:grpSp>
        <p:nvGrpSpPr>
          <p:cNvPr id="379" name="Google Shape;379;p64"/>
          <p:cNvGrpSpPr/>
          <p:nvPr/>
        </p:nvGrpSpPr>
        <p:grpSpPr>
          <a:xfrm>
            <a:off x="5132000" y="373572"/>
            <a:ext cx="2119546" cy="4396359"/>
            <a:chOff x="2547150" y="238125"/>
            <a:chExt cx="2525675" cy="5238750"/>
          </a:xfrm>
        </p:grpSpPr>
        <p:sp>
          <p:nvSpPr>
            <p:cNvPr id="380" name="Google Shape;380;p6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D8D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p64"/>
          <p:cNvSpPr txBox="1"/>
          <p:nvPr>
            <p:ph idx="4294967295" type="title"/>
          </p:nvPr>
        </p:nvSpPr>
        <p:spPr>
          <a:xfrm>
            <a:off x="457200" y="1272775"/>
            <a:ext cx="34074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rgbClr val="FFCC66"/>
                </a:solidFill>
              </a:rPr>
              <a:t>Function Words</a:t>
            </a:r>
            <a:endParaRPr>
              <a:solidFill>
                <a:srgbClr val="FFCC66"/>
              </a:solidFill>
            </a:endParaRPr>
          </a:p>
        </p:txBody>
      </p:sp>
      <p:sp>
        <p:nvSpPr>
          <p:cNvPr id="385" name="Google Shape;385;p64"/>
          <p:cNvSpPr txBox="1"/>
          <p:nvPr/>
        </p:nvSpPr>
        <p:spPr>
          <a:xfrm>
            <a:off x="5171200" y="988875"/>
            <a:ext cx="2004300" cy="32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600">
                <a:solidFill>
                  <a:srgbClr val="FFCC66"/>
                </a:solidFill>
                <a:latin typeface="Poppins"/>
                <a:ea typeface="Poppins"/>
                <a:cs typeface="Poppins"/>
                <a:sym typeface="Poppins"/>
              </a:rPr>
              <a:t>“I can’t attend the meeting.”</a:t>
            </a:r>
            <a:endParaRPr b="1" i="1" sz="2600">
              <a:solidFill>
                <a:srgbClr val="FFCC66"/>
              </a:solidFill>
              <a:latin typeface="Poppins"/>
              <a:ea typeface="Poppins"/>
              <a:cs typeface="Poppins"/>
              <a:sym typeface="Poppins"/>
            </a:endParaRPr>
          </a:p>
          <a:p>
            <a:pPr indent="0" lvl="0" marL="0" rtl="0" algn="ctr">
              <a:spcBef>
                <a:spcPts val="0"/>
              </a:spcBef>
              <a:spcAft>
                <a:spcPts val="0"/>
              </a:spcAft>
              <a:buNone/>
            </a:pPr>
            <a:r>
              <a:rPr b="1" lang="en" sz="2600">
                <a:solidFill>
                  <a:srgbClr val="FFCC66"/>
                </a:solidFill>
                <a:latin typeface="Poppins"/>
                <a:ea typeface="Poppins"/>
                <a:cs typeface="Poppins"/>
                <a:sym typeface="Poppins"/>
              </a:rPr>
              <a:t>vs.</a:t>
            </a:r>
            <a:endParaRPr b="1" sz="2600">
              <a:solidFill>
                <a:srgbClr val="FFCC66"/>
              </a:solidFill>
              <a:latin typeface="Poppins"/>
              <a:ea typeface="Poppins"/>
              <a:cs typeface="Poppins"/>
              <a:sym typeface="Poppins"/>
            </a:endParaRPr>
          </a:p>
          <a:p>
            <a:pPr indent="0" lvl="0" marL="0" rtl="0" algn="ctr">
              <a:spcBef>
                <a:spcPts val="0"/>
              </a:spcBef>
              <a:spcAft>
                <a:spcPts val="0"/>
              </a:spcAft>
              <a:buNone/>
            </a:pPr>
            <a:r>
              <a:rPr b="1" i="1" lang="en" sz="2600">
                <a:solidFill>
                  <a:srgbClr val="FFCC66"/>
                </a:solidFill>
                <a:latin typeface="Poppins"/>
                <a:ea typeface="Poppins"/>
                <a:cs typeface="Poppins"/>
                <a:sym typeface="Poppins"/>
              </a:rPr>
              <a:t>“I can attend the meeting.”</a:t>
            </a:r>
            <a:endParaRPr b="1" i="1" sz="2600">
              <a:solidFill>
                <a:srgbClr val="FFCC66"/>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5617D"/>
        </a:solidFill>
      </p:bgPr>
    </p:bg>
    <p:spTree>
      <p:nvGrpSpPr>
        <p:cNvPr id="389" name="Shape 389"/>
        <p:cNvGrpSpPr/>
        <p:nvPr/>
      </p:nvGrpSpPr>
      <p:grpSpPr>
        <a:xfrm>
          <a:off x="0" y="0"/>
          <a:ext cx="0" cy="0"/>
          <a:chOff x="0" y="0"/>
          <a:chExt cx="0" cy="0"/>
        </a:xfrm>
      </p:grpSpPr>
      <p:grpSp>
        <p:nvGrpSpPr>
          <p:cNvPr id="390" name="Google Shape;390;p65"/>
          <p:cNvGrpSpPr/>
          <p:nvPr/>
        </p:nvGrpSpPr>
        <p:grpSpPr>
          <a:xfrm>
            <a:off x="4428150" y="373572"/>
            <a:ext cx="2119546" cy="4396359"/>
            <a:chOff x="2547150" y="238125"/>
            <a:chExt cx="2525675" cy="5238750"/>
          </a:xfrm>
        </p:grpSpPr>
        <p:sp>
          <p:nvSpPr>
            <p:cNvPr id="391" name="Google Shape;391;p6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D8D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65"/>
          <p:cNvSpPr txBox="1"/>
          <p:nvPr>
            <p:ph idx="4294967295" type="title"/>
          </p:nvPr>
        </p:nvSpPr>
        <p:spPr>
          <a:xfrm>
            <a:off x="457200" y="1272775"/>
            <a:ext cx="38199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rgbClr val="DEEFF5"/>
                </a:solidFill>
              </a:rPr>
              <a:t>Complex Vocabulary</a:t>
            </a:r>
            <a:endParaRPr>
              <a:solidFill>
                <a:srgbClr val="DEEFF5"/>
              </a:solidFill>
            </a:endParaRPr>
          </a:p>
        </p:txBody>
      </p:sp>
      <p:pic>
        <p:nvPicPr>
          <p:cNvPr id="396" name="Google Shape;396;p65"/>
          <p:cNvPicPr preferRelativeResize="0"/>
          <p:nvPr/>
        </p:nvPicPr>
        <p:blipFill rotWithShape="1">
          <a:blip r:embed="rId3">
            <a:alphaModFix/>
          </a:blip>
          <a:srcRect b="0" l="25898" r="15744" t="0"/>
          <a:stretch/>
        </p:blipFill>
        <p:spPr>
          <a:xfrm>
            <a:off x="4502113" y="793450"/>
            <a:ext cx="1971625" cy="3556600"/>
          </a:xfrm>
          <a:prstGeom prst="rect">
            <a:avLst/>
          </a:prstGeom>
          <a:noFill/>
          <a:ln>
            <a:noFill/>
          </a:ln>
        </p:spPr>
      </p:pic>
      <p:sp>
        <p:nvSpPr>
          <p:cNvPr id="397" name="Google Shape;397;p65"/>
          <p:cNvSpPr/>
          <p:nvPr/>
        </p:nvSpPr>
        <p:spPr>
          <a:xfrm>
            <a:off x="6751590" y="785057"/>
            <a:ext cx="2043300" cy="3556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8" name="Google Shape;398;p65"/>
          <p:cNvPicPr preferRelativeResize="0"/>
          <p:nvPr/>
        </p:nvPicPr>
        <p:blipFill rotWithShape="1">
          <a:blip r:embed="rId4">
            <a:alphaModFix/>
          </a:blip>
          <a:srcRect b="0" l="23173" r="17482" t="0"/>
          <a:stretch/>
        </p:blipFill>
        <p:spPr>
          <a:xfrm>
            <a:off x="6736850" y="901725"/>
            <a:ext cx="2043350" cy="3100200"/>
          </a:xfrm>
          <a:prstGeom prst="rect">
            <a:avLst/>
          </a:prstGeom>
          <a:noFill/>
          <a:ln>
            <a:noFill/>
          </a:ln>
        </p:spPr>
      </p:pic>
      <p:grpSp>
        <p:nvGrpSpPr>
          <p:cNvPr id="399" name="Google Shape;399;p65"/>
          <p:cNvGrpSpPr/>
          <p:nvPr/>
        </p:nvGrpSpPr>
        <p:grpSpPr>
          <a:xfrm>
            <a:off x="6698750" y="373572"/>
            <a:ext cx="2119546" cy="4396359"/>
            <a:chOff x="2547150" y="238125"/>
            <a:chExt cx="2525675" cy="5238750"/>
          </a:xfrm>
        </p:grpSpPr>
        <p:sp>
          <p:nvSpPr>
            <p:cNvPr id="400" name="Google Shape;400;p6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D8D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A7A4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65"/>
          <p:cNvSpPr txBox="1"/>
          <p:nvPr>
            <p:ph idx="4294967295" type="body"/>
          </p:nvPr>
        </p:nvSpPr>
        <p:spPr>
          <a:xfrm>
            <a:off x="457200" y="2383050"/>
            <a:ext cx="3407400" cy="1483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800">
                <a:solidFill>
                  <a:srgbClr val="FFFFFF"/>
                </a:solidFill>
              </a:rPr>
              <a:t>These examples of names and complex vocabulary require human expertise &amp; knowledge. In each case, the truth is on the left, and the ASR is on the right.</a:t>
            </a:r>
            <a:endParaRPr sz="1800">
              <a:solidFill>
                <a:srgbClr val="FFFFFF"/>
              </a:solidFill>
            </a:endParaRPr>
          </a:p>
        </p:txBody>
      </p:sp>
      <p:sp>
        <p:nvSpPr>
          <p:cNvPr id="405" name="Google Shape;405;p65"/>
          <p:cNvSpPr/>
          <p:nvPr/>
        </p:nvSpPr>
        <p:spPr>
          <a:xfrm>
            <a:off x="5010150" y="2796175"/>
            <a:ext cx="981000" cy="162000"/>
          </a:xfrm>
          <a:prstGeom prst="rect">
            <a:avLst/>
          </a:prstGeom>
          <a:solidFill>
            <a:srgbClr val="FFFF00">
              <a:alpha val="34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5"/>
          <p:cNvSpPr/>
          <p:nvPr/>
        </p:nvSpPr>
        <p:spPr>
          <a:xfrm>
            <a:off x="4895850" y="3939175"/>
            <a:ext cx="1161900" cy="162000"/>
          </a:xfrm>
          <a:prstGeom prst="rect">
            <a:avLst/>
          </a:prstGeom>
          <a:solidFill>
            <a:srgbClr val="FFFF00">
              <a:alpha val="34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5"/>
          <p:cNvSpPr/>
          <p:nvPr/>
        </p:nvSpPr>
        <p:spPr>
          <a:xfrm>
            <a:off x="6810375" y="3820875"/>
            <a:ext cx="1886100" cy="162000"/>
          </a:xfrm>
          <a:prstGeom prst="rect">
            <a:avLst/>
          </a:prstGeom>
          <a:solidFill>
            <a:srgbClr val="FFFF00">
              <a:alpha val="34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5"/>
          <p:cNvSpPr/>
          <p:nvPr/>
        </p:nvSpPr>
        <p:spPr>
          <a:xfrm>
            <a:off x="6830200" y="2725500"/>
            <a:ext cx="1886100" cy="162000"/>
          </a:xfrm>
          <a:prstGeom prst="rect">
            <a:avLst/>
          </a:prstGeom>
          <a:solidFill>
            <a:srgbClr val="FFFF00">
              <a:alpha val="34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5"/>
          <p:cNvSpPr/>
          <p:nvPr/>
        </p:nvSpPr>
        <p:spPr>
          <a:xfrm>
            <a:off x="4661600" y="1805500"/>
            <a:ext cx="1263000" cy="162000"/>
          </a:xfrm>
          <a:prstGeom prst="rect">
            <a:avLst/>
          </a:prstGeom>
          <a:solidFill>
            <a:srgbClr val="FFFF00">
              <a:alpha val="34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6"/>
          <p:cNvSpPr txBox="1"/>
          <p:nvPr>
            <p:ph idx="1" type="body"/>
          </p:nvPr>
        </p:nvSpPr>
        <p:spPr>
          <a:xfrm>
            <a:off x="962850" y="919975"/>
            <a:ext cx="4469100" cy="3342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400">
                <a:solidFill>
                  <a:srgbClr val="A7A4BC"/>
                </a:solidFill>
                <a:highlight>
                  <a:srgbClr val="FFFFFF"/>
                </a:highlight>
              </a:rPr>
              <a:t>“Much of Harvard’s online content is either not captioned or is </a:t>
            </a:r>
            <a:r>
              <a:rPr i="1" lang="en" sz="2400">
                <a:solidFill>
                  <a:srgbClr val="A7A4BC"/>
                </a:solidFill>
                <a:highlight>
                  <a:srgbClr val="FFFFFF"/>
                </a:highlight>
              </a:rPr>
              <a:t>inaccurately or unintelligibly</a:t>
            </a:r>
            <a:r>
              <a:rPr lang="en" sz="2400">
                <a:solidFill>
                  <a:srgbClr val="A7A4BC"/>
                </a:solidFill>
                <a:highlight>
                  <a:srgbClr val="FFFFFF"/>
                </a:highlight>
              </a:rPr>
              <a:t> captioned, making it inaccessible for individuals who are deaf or hard of hearing.”</a:t>
            </a:r>
            <a:endParaRPr sz="2400">
              <a:solidFill>
                <a:srgbClr val="A7A4B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7"/>
          <p:cNvSpPr txBox="1"/>
          <p:nvPr>
            <p:ph idx="4294967295" type="ctrTitle"/>
          </p:nvPr>
        </p:nvSpPr>
        <p:spPr>
          <a:xfrm>
            <a:off x="685800" y="568500"/>
            <a:ext cx="6361500" cy="13806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WHAT THIS MEANS FOR YOU</a:t>
            </a:r>
            <a:endParaRPr/>
          </a:p>
        </p:txBody>
      </p:sp>
      <p:sp>
        <p:nvSpPr>
          <p:cNvPr id="420" name="Google Shape;420;p67"/>
          <p:cNvSpPr txBox="1"/>
          <p:nvPr>
            <p:ph idx="4294967295" type="subTitle"/>
          </p:nvPr>
        </p:nvSpPr>
        <p:spPr>
          <a:xfrm>
            <a:off x="685800" y="2179350"/>
            <a:ext cx="38040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solidFill>
                  <a:schemeClr val="dk2"/>
                </a:solidFill>
              </a:rPr>
              <a:t>While technology continues to improve, there is still a significant leap to real accuracy from even the best speech recognition engines, making humans a crucial part of creating accurate captions. </a:t>
            </a:r>
            <a:endParaRPr sz="20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68"/>
          <p:cNvSpPr txBox="1"/>
          <p:nvPr>
            <p:ph type="title"/>
          </p:nvPr>
        </p:nvSpPr>
        <p:spPr>
          <a:xfrm>
            <a:off x="457200" y="510775"/>
            <a:ext cx="63003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TAKEAWAYS</a:t>
            </a:r>
            <a:endParaRPr/>
          </a:p>
        </p:txBody>
      </p:sp>
      <p:sp>
        <p:nvSpPr>
          <p:cNvPr id="426" name="Google Shape;426;p68"/>
          <p:cNvSpPr txBox="1"/>
          <p:nvPr>
            <p:ph idx="1" type="body"/>
          </p:nvPr>
        </p:nvSpPr>
        <p:spPr>
          <a:xfrm>
            <a:off x="457200" y="1701325"/>
            <a:ext cx="5062800" cy="2767200"/>
          </a:xfrm>
          <a:prstGeom prst="rect">
            <a:avLst/>
          </a:prstGeom>
        </p:spPr>
        <p:txBody>
          <a:bodyPr anchorCtr="0" anchor="t" bIns="0" lIns="0" spcFirstLastPara="1" rIns="0" wrap="square" tIns="0">
            <a:noAutofit/>
          </a:bodyPr>
          <a:lstStyle/>
          <a:p>
            <a:pPr indent="-330200" lvl="0" marL="457200" rtl="0" algn="l">
              <a:spcBef>
                <a:spcPts val="0"/>
              </a:spcBef>
              <a:spcAft>
                <a:spcPts val="0"/>
              </a:spcAft>
              <a:buClr>
                <a:schemeClr val="dk2"/>
              </a:buClr>
              <a:buSzPts val="1600"/>
              <a:buChar char="●"/>
            </a:pPr>
            <a:r>
              <a:rPr lang="en">
                <a:solidFill>
                  <a:schemeClr val="dk2"/>
                </a:solidFill>
              </a:rPr>
              <a:t>ASR has definitely improved of late.</a:t>
            </a:r>
            <a:endParaRPr>
              <a:solidFill>
                <a:schemeClr val="dk2"/>
              </a:solidFill>
            </a:endParaRPr>
          </a:p>
          <a:p>
            <a:pPr indent="-330200" lvl="0" marL="457200" rtl="0" algn="l">
              <a:spcBef>
                <a:spcPts val="0"/>
              </a:spcBef>
              <a:spcAft>
                <a:spcPts val="0"/>
              </a:spcAft>
              <a:buClr>
                <a:schemeClr val="dk2"/>
              </a:buClr>
              <a:buSzPts val="1600"/>
              <a:buChar char="●"/>
            </a:pPr>
            <a:r>
              <a:rPr lang="en">
                <a:solidFill>
                  <a:schemeClr val="dk2"/>
                </a:solidFill>
              </a:rPr>
              <a:t>We are confident that we are using the best available technology for our problem.</a:t>
            </a:r>
            <a:endParaRPr>
              <a:solidFill>
                <a:schemeClr val="dk2"/>
              </a:solidFill>
            </a:endParaRPr>
          </a:p>
          <a:p>
            <a:pPr indent="-330200" lvl="0" marL="457200" rtl="0" algn="l">
              <a:spcBef>
                <a:spcPts val="0"/>
              </a:spcBef>
              <a:spcAft>
                <a:spcPts val="0"/>
              </a:spcAft>
              <a:buClr>
                <a:schemeClr val="dk2"/>
              </a:buClr>
              <a:buSzPts val="1600"/>
              <a:buChar char="●"/>
            </a:pPr>
            <a:r>
              <a:rPr lang="en">
                <a:solidFill>
                  <a:schemeClr val="dk2"/>
                </a:solidFill>
              </a:rPr>
              <a:t>There are a few competitors that are worth watching for improvements to ASR.</a:t>
            </a:r>
            <a:endParaRPr>
              <a:solidFill>
                <a:schemeClr val="dk2"/>
              </a:solidFill>
            </a:endParaRPr>
          </a:p>
          <a:p>
            <a:pPr indent="-330200" lvl="0" marL="457200" rtl="0" algn="l">
              <a:spcBef>
                <a:spcPts val="0"/>
              </a:spcBef>
              <a:spcAft>
                <a:spcPts val="0"/>
              </a:spcAft>
              <a:buClr>
                <a:schemeClr val="dk2"/>
              </a:buClr>
              <a:buSzPts val="1600"/>
              <a:buChar char="●"/>
            </a:pPr>
            <a:r>
              <a:rPr lang="en">
                <a:solidFill>
                  <a:schemeClr val="dk2"/>
                </a:solidFill>
              </a:rPr>
              <a:t>ASR is not close to being sufficient to solve our problem.</a:t>
            </a:r>
            <a:r>
              <a:rPr lang="en">
                <a:solidFill>
                  <a:schemeClr val="dk2"/>
                </a:solidFill>
              </a:rPr>
              <a:t> </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427" name="Google Shape;427;p68"/>
          <p:cNvSpPr/>
          <p:nvPr/>
        </p:nvSpPr>
        <p:spPr>
          <a:xfrm>
            <a:off x="8432778" y="1956218"/>
            <a:ext cx="339869" cy="324519"/>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8"/>
          <p:cNvSpPr/>
          <p:nvPr/>
        </p:nvSpPr>
        <p:spPr>
          <a:xfrm rot="2466722">
            <a:off x="6847516" y="537985"/>
            <a:ext cx="472204" cy="450876"/>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8"/>
          <p:cNvSpPr/>
          <p:nvPr/>
        </p:nvSpPr>
        <p:spPr>
          <a:xfrm rot="-1609319">
            <a:off x="7464642" y="777249"/>
            <a:ext cx="339819" cy="324470"/>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8"/>
          <p:cNvSpPr/>
          <p:nvPr/>
        </p:nvSpPr>
        <p:spPr>
          <a:xfrm rot="2926198">
            <a:off x="8762821" y="817977"/>
            <a:ext cx="254474" cy="242981"/>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8"/>
          <p:cNvSpPr/>
          <p:nvPr/>
        </p:nvSpPr>
        <p:spPr>
          <a:xfrm rot="-1609137">
            <a:off x="8353489" y="39944"/>
            <a:ext cx="229255" cy="218900"/>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69"/>
          <p:cNvSpPr txBox="1"/>
          <p:nvPr>
            <p:ph idx="4294967295" type="ctrTitle"/>
          </p:nvPr>
        </p:nvSpPr>
        <p:spPr>
          <a:xfrm>
            <a:off x="685800" y="440350"/>
            <a:ext cx="82296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WHAT’S NEXT?</a:t>
            </a:r>
            <a:endParaRPr/>
          </a:p>
        </p:txBody>
      </p:sp>
      <p:sp>
        <p:nvSpPr>
          <p:cNvPr id="437" name="Google Shape;437;p69"/>
          <p:cNvSpPr txBox="1"/>
          <p:nvPr>
            <p:ph idx="4294967295" type="body"/>
          </p:nvPr>
        </p:nvSpPr>
        <p:spPr>
          <a:xfrm>
            <a:off x="685800" y="1991431"/>
            <a:ext cx="4863900" cy="2461500"/>
          </a:xfrm>
          <a:prstGeom prst="rect">
            <a:avLst/>
          </a:prstGeom>
        </p:spPr>
        <p:txBody>
          <a:bodyPr anchorCtr="0" anchor="t" bIns="0" lIns="0" spcFirstLastPara="1" rIns="0" wrap="square" tIns="0">
            <a:noAutofit/>
          </a:bodyPr>
          <a:lstStyle/>
          <a:p>
            <a:pPr indent="-368300" lvl="0" marL="457200" rtl="0" algn="l">
              <a:spcBef>
                <a:spcPts val="600"/>
              </a:spcBef>
              <a:spcAft>
                <a:spcPts val="0"/>
              </a:spcAft>
              <a:buSzPts val="2200"/>
              <a:buChar char="●"/>
            </a:pPr>
            <a:r>
              <a:rPr lang="en"/>
              <a:t>Download full 2019 ASR report</a:t>
            </a:r>
            <a:endParaRPr/>
          </a:p>
          <a:p>
            <a:pPr indent="-368300" lvl="0" marL="457200" rtl="0" algn="l">
              <a:spcBef>
                <a:spcPts val="0"/>
              </a:spcBef>
              <a:spcAft>
                <a:spcPts val="0"/>
              </a:spcAft>
              <a:buSzPts val="2200"/>
              <a:buChar char="●"/>
            </a:pPr>
            <a:r>
              <a:rPr lang="en"/>
              <a:t>Webinars</a:t>
            </a:r>
            <a:endParaRPr/>
          </a:p>
          <a:p>
            <a:pPr indent="-368300" lvl="0" marL="457200" rtl="0" algn="l">
              <a:spcBef>
                <a:spcPts val="0"/>
              </a:spcBef>
              <a:spcAft>
                <a:spcPts val="0"/>
              </a:spcAft>
              <a:buSzPts val="2200"/>
              <a:buChar char="●"/>
            </a:pPr>
            <a:r>
              <a:rPr lang="en"/>
              <a:t>Blog content and eBooks</a:t>
            </a:r>
            <a:endParaRPr/>
          </a:p>
          <a:p>
            <a:pPr indent="-368300" lvl="0" marL="457200" rtl="0" algn="l">
              <a:spcBef>
                <a:spcPts val="0"/>
              </a:spcBef>
              <a:spcAft>
                <a:spcPts val="0"/>
              </a:spcAft>
              <a:buSzPts val="2200"/>
              <a:buChar char="●"/>
            </a:pPr>
            <a:r>
              <a:rPr lang="en"/>
              <a:t>Video A11y Certification Course</a:t>
            </a:r>
            <a:endParaRPr/>
          </a:p>
          <a:p>
            <a:pPr indent="0" lvl="0" marL="0" rtl="0" algn="l">
              <a:spcBef>
                <a:spcPts val="600"/>
              </a:spcBef>
              <a:spcAft>
                <a:spcPts val="0"/>
              </a:spcAft>
              <a:buNone/>
            </a:pPr>
            <a:r>
              <a:t/>
            </a:r>
            <a:endParaRPr i="1" sz="1400"/>
          </a:p>
          <a:p>
            <a:pPr indent="0" lvl="0" marL="0" rtl="0" algn="l">
              <a:spcBef>
                <a:spcPts val="600"/>
              </a:spcBef>
              <a:spcAft>
                <a:spcPts val="0"/>
              </a:spcAft>
              <a:buNone/>
            </a:pPr>
            <a:r>
              <a:t/>
            </a:r>
            <a:endParaRPr i="1" sz="1400"/>
          </a:p>
          <a:p>
            <a:pPr indent="0" lvl="0" marL="0" rtl="0" algn="l">
              <a:spcBef>
                <a:spcPts val="600"/>
              </a:spcBef>
              <a:spcAft>
                <a:spcPts val="0"/>
              </a:spcAft>
              <a:buNone/>
            </a:pPr>
            <a:r>
              <a:rPr i="1" lang="en" sz="1400"/>
              <a:t>www.3playmedia.com/resources/industry-studies</a:t>
            </a:r>
            <a:endParaRPr i="1" sz="1400"/>
          </a:p>
        </p:txBody>
      </p:sp>
      <p:sp>
        <p:nvSpPr>
          <p:cNvPr id="438" name="Google Shape;438;p69"/>
          <p:cNvSpPr/>
          <p:nvPr/>
        </p:nvSpPr>
        <p:spPr>
          <a:xfrm rot="-1609354">
            <a:off x="8853533" y="-427388"/>
            <a:ext cx="188365" cy="179857"/>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70"/>
          <p:cNvSpPr txBox="1"/>
          <p:nvPr>
            <p:ph idx="4294967295" type="ctrTitle"/>
          </p:nvPr>
        </p:nvSpPr>
        <p:spPr>
          <a:xfrm>
            <a:off x="685800" y="440350"/>
            <a:ext cx="48639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6000"/>
              <a:t>THANKS!</a:t>
            </a:r>
            <a:endParaRPr sz="6000"/>
          </a:p>
        </p:txBody>
      </p:sp>
      <p:sp>
        <p:nvSpPr>
          <p:cNvPr id="444" name="Google Shape;444;p70"/>
          <p:cNvSpPr txBox="1"/>
          <p:nvPr>
            <p:ph idx="4294967295" type="subTitle"/>
          </p:nvPr>
        </p:nvSpPr>
        <p:spPr>
          <a:xfrm>
            <a:off x="685800" y="1639925"/>
            <a:ext cx="4863900" cy="784800"/>
          </a:xfrm>
          <a:prstGeom prst="rect">
            <a:avLst/>
          </a:prstGeom>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b="1" lang="en" sz="3600"/>
              <a:t>Q</a:t>
            </a:r>
            <a:r>
              <a:rPr b="1" lang="en" sz="3600"/>
              <a:t>uestions?</a:t>
            </a:r>
            <a:endParaRPr b="1" sz="3600"/>
          </a:p>
        </p:txBody>
      </p:sp>
      <p:sp>
        <p:nvSpPr>
          <p:cNvPr id="445" name="Google Shape;445;p70"/>
          <p:cNvSpPr txBox="1"/>
          <p:nvPr>
            <p:ph idx="4294967295" type="body"/>
          </p:nvPr>
        </p:nvSpPr>
        <p:spPr>
          <a:xfrm>
            <a:off x="685800" y="2464406"/>
            <a:ext cx="4863900" cy="2461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Find us:</a:t>
            </a:r>
            <a:endParaRPr/>
          </a:p>
          <a:p>
            <a:pPr indent="-368300" lvl="0" marL="457200" rtl="0" algn="l">
              <a:spcBef>
                <a:spcPts val="600"/>
              </a:spcBef>
              <a:spcAft>
                <a:spcPts val="0"/>
              </a:spcAft>
              <a:buSzPts val="2200"/>
              <a:buFont typeface="Muli"/>
              <a:buChar char="●"/>
            </a:pPr>
            <a:r>
              <a:rPr b="1" lang="en">
                <a:latin typeface="Muli"/>
                <a:ea typeface="Muli"/>
                <a:cs typeface="Muli"/>
                <a:sym typeface="Muli"/>
              </a:rPr>
              <a:t>Booth 27!</a:t>
            </a:r>
            <a:endParaRPr b="1">
              <a:latin typeface="Muli"/>
              <a:ea typeface="Muli"/>
              <a:cs typeface="Muli"/>
              <a:sym typeface="Muli"/>
            </a:endParaRPr>
          </a:p>
          <a:p>
            <a:pPr indent="-368300" lvl="0" marL="457200" rtl="0" algn="l">
              <a:spcBef>
                <a:spcPts val="0"/>
              </a:spcBef>
              <a:spcAft>
                <a:spcPts val="0"/>
              </a:spcAft>
              <a:buSzPts val="2200"/>
              <a:buChar char="●"/>
            </a:pPr>
            <a:r>
              <a:rPr lang="en"/>
              <a:t>@3PlayMedia</a:t>
            </a:r>
            <a:endParaRPr/>
          </a:p>
          <a:p>
            <a:pPr indent="-368300" lvl="0" marL="457200" rtl="0" algn="l">
              <a:spcBef>
                <a:spcPts val="0"/>
              </a:spcBef>
              <a:spcAft>
                <a:spcPts val="0"/>
              </a:spcAft>
              <a:buSzPts val="2200"/>
              <a:buChar char="●"/>
            </a:pPr>
            <a:r>
              <a:rPr lang="en"/>
              <a:t>elisa@3playmedia.com</a:t>
            </a:r>
            <a:endParaRPr/>
          </a:p>
        </p:txBody>
      </p:sp>
      <p:sp>
        <p:nvSpPr>
          <p:cNvPr id="446" name="Google Shape;446;p70"/>
          <p:cNvSpPr/>
          <p:nvPr/>
        </p:nvSpPr>
        <p:spPr>
          <a:xfrm rot="-1609354">
            <a:off x="8853533" y="-427388"/>
            <a:ext cx="188365" cy="179857"/>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CC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44"/>
          <p:cNvSpPr txBox="1"/>
          <p:nvPr>
            <p:ph idx="4294967295" type="ctrTitle"/>
          </p:nvPr>
        </p:nvSpPr>
        <p:spPr>
          <a:xfrm>
            <a:off x="699350" y="-64975"/>
            <a:ext cx="49731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AGENDA</a:t>
            </a:r>
            <a:endParaRPr/>
          </a:p>
        </p:txBody>
      </p:sp>
      <p:sp>
        <p:nvSpPr>
          <p:cNvPr id="178" name="Google Shape;178;p44"/>
          <p:cNvSpPr txBox="1"/>
          <p:nvPr>
            <p:ph idx="4294967295" type="subTitle"/>
          </p:nvPr>
        </p:nvSpPr>
        <p:spPr>
          <a:xfrm>
            <a:off x="699350" y="1267925"/>
            <a:ext cx="5486400" cy="2409300"/>
          </a:xfrm>
          <a:prstGeom prst="rect">
            <a:avLst/>
          </a:prstGeom>
        </p:spPr>
        <p:txBody>
          <a:bodyPr anchorCtr="0" anchor="t" bIns="0" lIns="0" spcFirstLastPara="1" rIns="0" wrap="square" tIns="0">
            <a:noAutofit/>
          </a:bodyPr>
          <a:lstStyle/>
          <a:p>
            <a:pPr indent="-368300" lvl="0" marL="457200" rtl="0" algn="l">
              <a:spcBef>
                <a:spcPts val="600"/>
              </a:spcBef>
              <a:spcAft>
                <a:spcPts val="0"/>
              </a:spcAft>
              <a:buSzPts val="2200"/>
              <a:buChar char="●"/>
            </a:pPr>
            <a:r>
              <a:rPr lang="en"/>
              <a:t>Trends in video and a11y</a:t>
            </a:r>
            <a:endParaRPr/>
          </a:p>
          <a:p>
            <a:pPr indent="-368300" lvl="0" marL="457200" rtl="0" algn="l">
              <a:spcBef>
                <a:spcPts val="0"/>
              </a:spcBef>
              <a:spcAft>
                <a:spcPts val="0"/>
              </a:spcAft>
              <a:buSzPts val="2200"/>
              <a:buChar char="●"/>
            </a:pPr>
            <a:r>
              <a:rPr lang="en"/>
              <a:t>ASR &amp; Captioning</a:t>
            </a:r>
            <a:endParaRPr/>
          </a:p>
          <a:p>
            <a:pPr indent="-368300" lvl="0" marL="457200" rtl="0" algn="l">
              <a:spcBef>
                <a:spcPts val="0"/>
              </a:spcBef>
              <a:spcAft>
                <a:spcPts val="0"/>
              </a:spcAft>
              <a:buSzPts val="2200"/>
              <a:buChar char="●"/>
            </a:pPr>
            <a:r>
              <a:rPr lang="en"/>
              <a:t>ASR Examples</a:t>
            </a:r>
            <a:endParaRPr/>
          </a:p>
          <a:p>
            <a:pPr indent="-368300" lvl="0" marL="457200" rtl="0" algn="l">
              <a:spcBef>
                <a:spcPts val="0"/>
              </a:spcBef>
              <a:spcAft>
                <a:spcPts val="0"/>
              </a:spcAft>
              <a:buSzPts val="2200"/>
              <a:buChar char="●"/>
            </a:pPr>
            <a:r>
              <a:rPr lang="en"/>
              <a:t>Synthesized Speech &amp; Audio Description</a:t>
            </a:r>
            <a:endParaRPr/>
          </a:p>
          <a:p>
            <a:pPr indent="-368300" lvl="0" marL="457200" rtl="0" algn="l">
              <a:spcBef>
                <a:spcPts val="0"/>
              </a:spcBef>
              <a:spcAft>
                <a:spcPts val="0"/>
              </a:spcAft>
              <a:buSzPts val="2200"/>
              <a:buChar char="●"/>
            </a:pPr>
            <a:r>
              <a:rPr lang="en"/>
              <a:t>Examples of synthesized description</a:t>
            </a:r>
            <a:endParaRPr/>
          </a:p>
          <a:p>
            <a:pPr indent="-368300" lvl="0" marL="457200" rtl="0" algn="l">
              <a:spcBef>
                <a:spcPts val="0"/>
              </a:spcBef>
              <a:spcAft>
                <a:spcPts val="0"/>
              </a:spcAft>
              <a:buSzPts val="2200"/>
              <a:buChar char="●"/>
            </a:pPr>
            <a:r>
              <a:rPr lang="en"/>
              <a:t>Q&amp;A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82" name="Shape 182"/>
        <p:cNvGrpSpPr/>
        <p:nvPr/>
      </p:nvGrpSpPr>
      <p:grpSpPr>
        <a:xfrm>
          <a:off x="0" y="0"/>
          <a:ext cx="0" cy="0"/>
          <a:chOff x="0" y="0"/>
          <a:chExt cx="0" cy="0"/>
        </a:xfrm>
      </p:grpSpPr>
      <p:sp>
        <p:nvSpPr>
          <p:cNvPr id="183" name="Google Shape;183;p45"/>
          <p:cNvSpPr txBox="1"/>
          <p:nvPr>
            <p:ph idx="4294967295" type="ctrTitle"/>
          </p:nvPr>
        </p:nvSpPr>
        <p:spPr>
          <a:xfrm>
            <a:off x="361925" y="2216075"/>
            <a:ext cx="8520600" cy="946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1400"/>
              <a:buFont typeface="Montserrat"/>
              <a:buNone/>
            </a:pPr>
            <a:r>
              <a:rPr lang="en" sz="4800">
                <a:solidFill>
                  <a:srgbClr val="FFFFFF"/>
                </a:solidFill>
                <a:latin typeface="Poppins"/>
                <a:ea typeface="Poppins"/>
                <a:cs typeface="Poppins"/>
                <a:sym typeface="Poppins"/>
              </a:rPr>
              <a:t>LOOK AT THE STATS</a:t>
            </a:r>
            <a:endParaRPr i="0" sz="4800" u="none" cap="none" strike="noStrike">
              <a:solidFill>
                <a:srgbClr val="FFFFFF"/>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46"/>
          <p:cNvSpPr txBox="1"/>
          <p:nvPr>
            <p:ph idx="4294967295" type="ctrTitle"/>
          </p:nvPr>
        </p:nvSpPr>
        <p:spPr>
          <a:xfrm>
            <a:off x="656000" y="72025"/>
            <a:ext cx="4973100" cy="138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MORE VIDEO</a:t>
            </a:r>
            <a:endParaRPr/>
          </a:p>
        </p:txBody>
      </p:sp>
      <p:sp>
        <p:nvSpPr>
          <p:cNvPr id="189" name="Google Shape;189;p46"/>
          <p:cNvSpPr txBox="1"/>
          <p:nvPr>
            <p:ph idx="4294967295" type="subTitle"/>
          </p:nvPr>
        </p:nvSpPr>
        <p:spPr>
          <a:xfrm>
            <a:off x="656000" y="1365125"/>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Is uploaded to the web in 1 month than TV has created in </a:t>
            </a:r>
            <a:r>
              <a:rPr b="1" lang="en" sz="1400">
                <a:latin typeface="Muli"/>
                <a:ea typeface="Muli"/>
                <a:cs typeface="Muli"/>
                <a:sym typeface="Muli"/>
              </a:rPr>
              <a:t>3 decades.</a:t>
            </a:r>
            <a:endParaRPr b="1" sz="1400">
              <a:latin typeface="Muli"/>
              <a:ea typeface="Muli"/>
              <a:cs typeface="Muli"/>
              <a:sym typeface="Muli"/>
            </a:endParaRPr>
          </a:p>
        </p:txBody>
      </p:sp>
      <p:sp>
        <p:nvSpPr>
          <p:cNvPr id="190" name="Google Shape;190;p46"/>
          <p:cNvSpPr txBox="1"/>
          <p:nvPr>
            <p:ph idx="4294967295" type="ctrTitle"/>
          </p:nvPr>
        </p:nvSpPr>
        <p:spPr>
          <a:xfrm>
            <a:off x="656000" y="1441325"/>
            <a:ext cx="4973100" cy="138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82%</a:t>
            </a:r>
            <a:endParaRPr/>
          </a:p>
        </p:txBody>
      </p:sp>
      <p:sp>
        <p:nvSpPr>
          <p:cNvPr id="191" name="Google Shape;191;p46"/>
          <p:cNvSpPr txBox="1"/>
          <p:nvPr>
            <p:ph idx="4294967295" type="subTitle"/>
          </p:nvPr>
        </p:nvSpPr>
        <p:spPr>
          <a:xfrm>
            <a:off x="656000" y="2734425"/>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Of the world’s internet traffic will be video by 2022.</a:t>
            </a:r>
            <a:endParaRPr b="1" sz="1400">
              <a:latin typeface="Muli"/>
              <a:ea typeface="Muli"/>
              <a:cs typeface="Muli"/>
              <a:sym typeface="Muli"/>
            </a:endParaRPr>
          </a:p>
        </p:txBody>
      </p:sp>
      <p:sp>
        <p:nvSpPr>
          <p:cNvPr id="192" name="Google Shape;192;p46"/>
          <p:cNvSpPr txBox="1"/>
          <p:nvPr>
            <p:ph idx="4294967295" type="ctrTitle"/>
          </p:nvPr>
        </p:nvSpPr>
        <p:spPr>
          <a:xfrm>
            <a:off x="656000" y="3246950"/>
            <a:ext cx="4973100" cy="84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78%</a:t>
            </a:r>
            <a:endParaRPr/>
          </a:p>
        </p:txBody>
      </p:sp>
      <p:sp>
        <p:nvSpPr>
          <p:cNvPr id="193" name="Google Shape;193;p46"/>
          <p:cNvSpPr txBox="1"/>
          <p:nvPr>
            <p:ph idx="4294967295" type="subTitle"/>
          </p:nvPr>
        </p:nvSpPr>
        <p:spPr>
          <a:xfrm>
            <a:off x="656000" y="3999900"/>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Of people are watching videos online every week.</a:t>
            </a:r>
            <a:endParaRPr b="1" sz="1400">
              <a:latin typeface="Muli"/>
              <a:ea typeface="Muli"/>
              <a:cs typeface="Muli"/>
              <a:sym typeface="Mul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47"/>
          <p:cNvSpPr txBox="1"/>
          <p:nvPr>
            <p:ph idx="4294967295" type="ctrTitle"/>
          </p:nvPr>
        </p:nvSpPr>
        <p:spPr>
          <a:xfrm>
            <a:off x="656000" y="72025"/>
            <a:ext cx="4973100" cy="138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71%</a:t>
            </a:r>
            <a:endParaRPr/>
          </a:p>
        </p:txBody>
      </p:sp>
      <p:sp>
        <p:nvSpPr>
          <p:cNvPr id="199" name="Google Shape;199;p47"/>
          <p:cNvSpPr txBox="1"/>
          <p:nvPr>
            <p:ph idx="4294967295" type="subTitle"/>
          </p:nvPr>
        </p:nvSpPr>
        <p:spPr>
          <a:xfrm>
            <a:off x="656000" y="1365125"/>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Of people with disabilities leave a website </a:t>
            </a:r>
            <a:r>
              <a:rPr b="1" lang="en" sz="1400">
                <a:latin typeface="Muli"/>
                <a:ea typeface="Muli"/>
                <a:cs typeface="Muli"/>
                <a:sym typeface="Muli"/>
              </a:rPr>
              <a:t>immediately</a:t>
            </a:r>
            <a:r>
              <a:rPr lang="en" sz="1400"/>
              <a:t> if it is not accessible.</a:t>
            </a:r>
            <a:endParaRPr sz="1400"/>
          </a:p>
        </p:txBody>
      </p:sp>
      <p:sp>
        <p:nvSpPr>
          <p:cNvPr id="200" name="Google Shape;200;p47"/>
          <p:cNvSpPr txBox="1"/>
          <p:nvPr>
            <p:ph idx="4294967295" type="ctrTitle"/>
          </p:nvPr>
        </p:nvSpPr>
        <p:spPr>
          <a:xfrm>
            <a:off x="656000" y="1901988"/>
            <a:ext cx="4973100" cy="91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48 MILLION</a:t>
            </a:r>
            <a:endParaRPr/>
          </a:p>
        </p:txBody>
      </p:sp>
      <p:sp>
        <p:nvSpPr>
          <p:cNvPr id="201" name="Google Shape;201;p47"/>
          <p:cNvSpPr txBox="1"/>
          <p:nvPr>
            <p:ph idx="4294967295" type="subTitle"/>
          </p:nvPr>
        </p:nvSpPr>
        <p:spPr>
          <a:xfrm>
            <a:off x="656000" y="2734425"/>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Americans are d/Deaf or hard of hearing. That’s </a:t>
            </a:r>
            <a:r>
              <a:rPr b="1" lang="en" sz="1400">
                <a:latin typeface="Muli"/>
                <a:ea typeface="Muli"/>
                <a:cs typeface="Muli"/>
                <a:sym typeface="Muli"/>
              </a:rPr>
              <a:t>20%</a:t>
            </a:r>
            <a:r>
              <a:rPr lang="en" sz="1400"/>
              <a:t>!</a:t>
            </a:r>
            <a:endParaRPr sz="1400"/>
          </a:p>
        </p:txBody>
      </p:sp>
      <p:sp>
        <p:nvSpPr>
          <p:cNvPr id="202" name="Google Shape;202;p47"/>
          <p:cNvSpPr txBox="1"/>
          <p:nvPr>
            <p:ph idx="4294967295" type="ctrTitle"/>
          </p:nvPr>
        </p:nvSpPr>
        <p:spPr>
          <a:xfrm>
            <a:off x="656000" y="3246950"/>
            <a:ext cx="4973100" cy="84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24 MILLION</a:t>
            </a:r>
            <a:endParaRPr/>
          </a:p>
        </p:txBody>
      </p:sp>
      <p:sp>
        <p:nvSpPr>
          <p:cNvPr id="203" name="Google Shape;203;p47"/>
          <p:cNvSpPr txBox="1"/>
          <p:nvPr>
            <p:ph idx="4294967295" type="subTitle"/>
          </p:nvPr>
        </p:nvSpPr>
        <p:spPr>
          <a:xfrm>
            <a:off x="656000" y="3999900"/>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Americans are Blind or low-vision. That’s </a:t>
            </a:r>
            <a:r>
              <a:rPr b="1" lang="en" sz="1400">
                <a:latin typeface="Muli"/>
                <a:ea typeface="Muli"/>
                <a:cs typeface="Muli"/>
                <a:sym typeface="Muli"/>
              </a:rPr>
              <a:t>10%</a:t>
            </a:r>
            <a:r>
              <a:rPr lang="en" sz="1400"/>
              <a:t>!</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48"/>
          <p:cNvSpPr txBox="1"/>
          <p:nvPr>
            <p:ph idx="4294967295" type="ctrTitle"/>
          </p:nvPr>
        </p:nvSpPr>
        <p:spPr>
          <a:xfrm>
            <a:off x="656000" y="72025"/>
            <a:ext cx="4973100" cy="138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12</a:t>
            </a:r>
            <a:r>
              <a:rPr lang="en"/>
              <a:t>%</a:t>
            </a:r>
            <a:endParaRPr/>
          </a:p>
        </p:txBody>
      </p:sp>
      <p:sp>
        <p:nvSpPr>
          <p:cNvPr id="209" name="Google Shape;209;p48"/>
          <p:cNvSpPr txBox="1"/>
          <p:nvPr>
            <p:ph idx="4294967295" type="subTitle"/>
          </p:nvPr>
        </p:nvSpPr>
        <p:spPr>
          <a:xfrm>
            <a:off x="656000" y="1365125"/>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Captions increase view time on Facebook videos by 12%.</a:t>
            </a:r>
            <a:endParaRPr sz="1400"/>
          </a:p>
        </p:txBody>
      </p:sp>
      <p:sp>
        <p:nvSpPr>
          <p:cNvPr id="210" name="Google Shape;210;p48"/>
          <p:cNvSpPr txBox="1"/>
          <p:nvPr>
            <p:ph idx="4294967295" type="ctrTitle"/>
          </p:nvPr>
        </p:nvSpPr>
        <p:spPr>
          <a:xfrm>
            <a:off x="656000" y="1901988"/>
            <a:ext cx="4973100" cy="91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41%</a:t>
            </a:r>
            <a:endParaRPr/>
          </a:p>
        </p:txBody>
      </p:sp>
      <p:sp>
        <p:nvSpPr>
          <p:cNvPr id="211" name="Google Shape;211;p48"/>
          <p:cNvSpPr txBox="1"/>
          <p:nvPr>
            <p:ph idx="4294967295" type="subTitle"/>
          </p:nvPr>
        </p:nvSpPr>
        <p:spPr>
          <a:xfrm>
            <a:off x="656000" y="2734425"/>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Of videos are incomprehensible without sound or captions.</a:t>
            </a:r>
            <a:endParaRPr sz="1400"/>
          </a:p>
        </p:txBody>
      </p:sp>
      <p:sp>
        <p:nvSpPr>
          <p:cNvPr id="212" name="Google Shape;212;p48"/>
          <p:cNvSpPr txBox="1"/>
          <p:nvPr>
            <p:ph idx="4294967295" type="ctrTitle"/>
          </p:nvPr>
        </p:nvSpPr>
        <p:spPr>
          <a:xfrm>
            <a:off x="656000" y="3246950"/>
            <a:ext cx="4973100" cy="84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98.6%</a:t>
            </a:r>
            <a:endParaRPr/>
          </a:p>
        </p:txBody>
      </p:sp>
      <p:sp>
        <p:nvSpPr>
          <p:cNvPr id="213" name="Google Shape;213;p48"/>
          <p:cNvSpPr txBox="1"/>
          <p:nvPr>
            <p:ph idx="4294967295" type="subTitle"/>
          </p:nvPr>
        </p:nvSpPr>
        <p:spPr>
          <a:xfrm>
            <a:off x="656000" y="3999900"/>
            <a:ext cx="4368300" cy="78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t>Of students find captions helpful for learning.</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217" name="Shape 217"/>
        <p:cNvGrpSpPr/>
        <p:nvPr/>
      </p:nvGrpSpPr>
      <p:grpSpPr>
        <a:xfrm>
          <a:off x="0" y="0"/>
          <a:ext cx="0" cy="0"/>
          <a:chOff x="0" y="0"/>
          <a:chExt cx="0" cy="0"/>
        </a:xfrm>
      </p:grpSpPr>
      <p:pic>
        <p:nvPicPr>
          <p:cNvPr descr="ezgif.com-video-to-gif (2).gif" id="218" name="Google Shape;218;p49"/>
          <p:cNvPicPr preferRelativeResize="0"/>
          <p:nvPr/>
        </p:nvPicPr>
        <p:blipFill rotWithShape="1">
          <a:blip r:embed="rId3">
            <a:alphaModFix/>
          </a:blip>
          <a:srcRect b="0" l="602" r="602" t="0"/>
          <a:stretch/>
        </p:blipFill>
        <p:spPr>
          <a:xfrm>
            <a:off x="1145250" y="152400"/>
            <a:ext cx="4996937" cy="4838699"/>
          </a:xfrm>
          <a:prstGeom prst="rect">
            <a:avLst/>
          </a:prstGeom>
          <a:noFill/>
          <a:ln>
            <a:noFill/>
          </a:ln>
        </p:spPr>
      </p:pic>
      <p:sp>
        <p:nvSpPr>
          <p:cNvPr id="219" name="Google Shape;219;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223" name="Shape 223"/>
        <p:cNvGrpSpPr/>
        <p:nvPr/>
      </p:nvGrpSpPr>
      <p:grpSpPr>
        <a:xfrm>
          <a:off x="0" y="0"/>
          <a:ext cx="0" cy="0"/>
          <a:chOff x="0" y="0"/>
          <a:chExt cx="0" cy="0"/>
        </a:xfrm>
      </p:grpSpPr>
      <p:pic>
        <p:nvPicPr>
          <p:cNvPr descr="ezgif.com-video-to-gif (1).gif" id="224" name="Google Shape;224;p50"/>
          <p:cNvPicPr preferRelativeResize="0"/>
          <p:nvPr/>
        </p:nvPicPr>
        <p:blipFill rotWithShape="1">
          <a:blip r:embed="rId3">
            <a:alphaModFix/>
          </a:blip>
          <a:srcRect b="0" l="777" r="767" t="0"/>
          <a:stretch/>
        </p:blipFill>
        <p:spPr>
          <a:xfrm>
            <a:off x="1145250" y="152400"/>
            <a:ext cx="4996937" cy="4838700"/>
          </a:xfrm>
          <a:prstGeom prst="rect">
            <a:avLst/>
          </a:prstGeom>
          <a:noFill/>
          <a:ln>
            <a:noFill/>
          </a:ln>
        </p:spPr>
      </p:pic>
      <p:sp>
        <p:nvSpPr>
          <p:cNvPr id="225" name="Google Shape;225;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virarg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w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