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handoutMasterIdLst>
    <p:handoutMasterId r:id="rId29"/>
  </p:handoutMasterIdLst>
  <p:sldIdLst>
    <p:sldId id="410" r:id="rId2"/>
    <p:sldId id="452" r:id="rId3"/>
    <p:sldId id="455" r:id="rId4"/>
    <p:sldId id="456" r:id="rId5"/>
    <p:sldId id="457" r:id="rId6"/>
    <p:sldId id="458" r:id="rId7"/>
    <p:sldId id="459" r:id="rId8"/>
    <p:sldId id="460" r:id="rId9"/>
    <p:sldId id="461" r:id="rId10"/>
    <p:sldId id="462" r:id="rId11"/>
    <p:sldId id="463" r:id="rId12"/>
    <p:sldId id="464" r:id="rId13"/>
    <p:sldId id="465" r:id="rId14"/>
    <p:sldId id="467" r:id="rId15"/>
    <p:sldId id="466" r:id="rId16"/>
    <p:sldId id="469" r:id="rId17"/>
    <p:sldId id="470" r:id="rId18"/>
    <p:sldId id="471" r:id="rId19"/>
    <p:sldId id="472" r:id="rId20"/>
    <p:sldId id="468" r:id="rId21"/>
    <p:sldId id="473" r:id="rId22"/>
    <p:sldId id="474" r:id="rId23"/>
    <p:sldId id="475" r:id="rId24"/>
    <p:sldId id="476" r:id="rId25"/>
    <p:sldId id="477" r:id="rId26"/>
    <p:sldId id="453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iversal Design" id="{7A18BAB7-8464-4CD3-9325-15A7FF872BEB}">
          <p14:sldIdLst>
            <p14:sldId id="410"/>
            <p14:sldId id="452"/>
            <p14:sldId id="455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7"/>
            <p14:sldId id="466"/>
            <p14:sldId id="469"/>
            <p14:sldId id="470"/>
            <p14:sldId id="471"/>
            <p14:sldId id="472"/>
            <p14:sldId id="468"/>
            <p14:sldId id="473"/>
            <p14:sldId id="474"/>
            <p14:sldId id="475"/>
            <p14:sldId id="476"/>
            <p14:sldId id="477"/>
            <p14:sldId id="45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roy, Crystal" initials="MC" lastIdx="1" clrIdx="0">
    <p:extLst>
      <p:ext uri="{19B8F6BF-5375-455C-9EA6-DF929625EA0E}">
        <p15:presenceInfo xmlns:p15="http://schemas.microsoft.com/office/powerpoint/2012/main" userId="S-1-5-21-789336058-1708537768-1957994488-5742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2C76"/>
    <a:srgbClr val="860000"/>
    <a:srgbClr val="D42031"/>
    <a:srgbClr val="D22030"/>
    <a:srgbClr val="BD414D"/>
    <a:srgbClr val="2A5699"/>
    <a:srgbClr val="3B8B44"/>
    <a:srgbClr val="343434"/>
    <a:srgbClr val="000000"/>
    <a:srgbClr val="1967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63" autoAdjust="0"/>
    <p:restoredTop sz="80275" autoAdjust="0"/>
  </p:normalViewPr>
  <p:slideViewPr>
    <p:cSldViewPr snapToGrid="0">
      <p:cViewPr>
        <p:scale>
          <a:sx n="70" d="100"/>
          <a:sy n="70" d="100"/>
        </p:scale>
        <p:origin x="1074" y="8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90" d="100"/>
        <a:sy n="90" d="100"/>
      </p:scale>
      <p:origin x="0" y="-2094"/>
    </p:cViewPr>
  </p:sorterViewPr>
  <p:notesViewPr>
    <p:cSldViewPr snapToGrid="0">
      <p:cViewPr varScale="1">
        <p:scale>
          <a:sx n="98" d="100"/>
          <a:sy n="98" d="100"/>
        </p:scale>
        <p:origin x="354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1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5371D53C-74BD-468A-ADA4-81C811DDE7EF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F6792C25-F77E-4222-A513-2C69EAC7C0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1417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1"/>
            <a:ext cx="3037840" cy="466435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>
              <a:defRPr sz="1200"/>
            </a:lvl1pPr>
          </a:lstStyle>
          <a:p>
            <a:fld id="{5E4AB90C-04D2-4FC0-9E94-FE9AEE42E28C}" type="datetimeFigureOut">
              <a:rPr lang="en-US" smtClean="0"/>
              <a:t>10/31/2019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73891"/>
            <a:ext cx="5608320" cy="3660459"/>
          </a:xfrm>
          <a:prstGeom prst="rect">
            <a:avLst/>
          </a:prstGeom>
        </p:spPr>
        <p:txBody>
          <a:bodyPr vert="horz" lIns="93176" tIns="46588" rIns="93176" bIns="4658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8"/>
            <a:ext cx="3037840" cy="466434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>
              <a:defRPr sz="1200"/>
            </a:lvl1pPr>
          </a:lstStyle>
          <a:p>
            <a:fld id="{7AF657EB-EE5E-450C-A48D-75C448C1E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7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57EB-EE5E-450C-A48D-75C448C1EF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20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asking staff to focus on one aspect of a complex topic, we can support them in performing some manual review in addition to accessing their automated reports.  For example, increasing the quality of alternate images descriptions requires a human touch.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57EB-EE5E-450C-A48D-75C448C1EFD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87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year, the topic was any administrative content outside the WCMS.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57EB-EE5E-450C-A48D-75C448C1EFD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6349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57EB-EE5E-450C-A48D-75C448C1EFD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26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57EB-EE5E-450C-A48D-75C448C1EFD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5923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Any guesses as to where we don’t see a decrease? (videos/iframes)</a:t>
            </a:r>
            <a:endParaRPr lang="en-US" dirty="0" smtClean="0"/>
          </a:p>
          <a:p>
            <a:r>
              <a:rPr lang="en-US" dirty="0" smtClean="0"/>
              <a:t>How do you think this</a:t>
            </a:r>
            <a:r>
              <a:rPr lang="en-US" baseline="0" dirty="0" smtClean="0"/>
              <a:t> would go over at your organization?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57EB-EE5E-450C-A48D-75C448C1EFD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833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57EB-EE5E-450C-A48D-75C448C1EFD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223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57EB-EE5E-450C-A48D-75C448C1EFD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437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FEB28-9612-4CCC-AD5D-9E0D6292447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089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What are your goals?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5FEB28-9612-4CCC-AD5D-9E0D6292447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27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Drupal and Compliance Sheriff, and we’re adding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SiteImprove</a:t>
            </a:r>
            <a:r>
              <a:rPr lang="en-US" baseline="0" dirty="0" smtClean="0"/>
              <a:t> soon.</a:t>
            </a:r>
          </a:p>
          <a:p>
            <a:r>
              <a:rPr lang="en-US" baseline="0" dirty="0" smtClean="0"/>
              <a:t>What does your campus use?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57EB-EE5E-450C-A48D-75C448C1EFD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80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Anyone else have this, or similar?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57EB-EE5E-450C-A48D-75C448C1EF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803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Introduced WCMS in 2013, allowing many more staff to produce web content.  Accessibility reports still</a:t>
            </a:r>
            <a:r>
              <a:rPr lang="en-US" baseline="0" dirty="0" smtClean="0"/>
              <a:t> in old format.</a:t>
            </a:r>
          </a:p>
          <a:p>
            <a:r>
              <a:rPr lang="en-US" baseline="0" dirty="0" smtClean="0"/>
              <a:t>What are some objections from or barriers for your staff?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57EB-EE5E-450C-A48D-75C448C1EF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08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existing</a:t>
            </a:r>
            <a:r>
              <a:rPr lang="en-US" baseline="0" dirty="0" smtClean="0"/>
              <a:t> site-wide scan was too big.  Important for documentation, but unwieldy for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57EB-EE5E-450C-A48D-75C448C1EF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39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some likely patterns at your organization?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57EB-EE5E-450C-A48D-75C448C1EF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0507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Different tools, different options to hide.  We chose to fix.</a:t>
            </a:r>
          </a:p>
          <a:p>
            <a:r>
              <a:rPr lang="en-US" dirty="0" smtClean="0"/>
              <a:t>Does your organization have any system-wide/system-level accessibility issues?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Do those show up in reports you share with content producers?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57EB-EE5E-450C-A48D-75C448C1EFD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199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r>
              <a:rPr lang="en-US" dirty="0" smtClean="0"/>
              <a:t>Creating and adding web content is a continuous process.</a:t>
            </a:r>
          </a:p>
          <a:p>
            <a:r>
              <a:rPr lang="en-US" dirty="0" smtClean="0"/>
              <a:t>Incorporating accessibility must be too.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57EB-EE5E-450C-A48D-75C448C1EFD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046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07012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75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474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2886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023" y="203200"/>
            <a:ext cx="10515600" cy="815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883023" y="1123703"/>
            <a:ext cx="10515600" cy="8191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1"/>
          </p:nvPr>
        </p:nvSpPr>
        <p:spPr>
          <a:xfrm>
            <a:off x="263685" y="2205643"/>
            <a:ext cx="2743200" cy="52863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2"/>
          </p:nvPr>
        </p:nvSpPr>
        <p:spPr>
          <a:xfrm>
            <a:off x="263685" y="2838809"/>
            <a:ext cx="2743200" cy="3288613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3253554" y="2224677"/>
            <a:ext cx="2743200" cy="52863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3253554" y="2857843"/>
            <a:ext cx="2743200" cy="3288613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5"/>
          </p:nvPr>
        </p:nvSpPr>
        <p:spPr>
          <a:xfrm>
            <a:off x="6252851" y="2205643"/>
            <a:ext cx="2743200" cy="52863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11"/>
          <p:cNvSpPr>
            <a:spLocks noGrp="1"/>
          </p:cNvSpPr>
          <p:nvPr>
            <p:ph sz="quarter" idx="16"/>
          </p:nvPr>
        </p:nvSpPr>
        <p:spPr>
          <a:xfrm>
            <a:off x="6252851" y="2838809"/>
            <a:ext cx="2743200" cy="3288613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quarter" idx="17"/>
          </p:nvPr>
        </p:nvSpPr>
        <p:spPr>
          <a:xfrm>
            <a:off x="9195586" y="2205643"/>
            <a:ext cx="2743200" cy="52863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11"/>
          <p:cNvSpPr>
            <a:spLocks noGrp="1"/>
          </p:cNvSpPr>
          <p:nvPr>
            <p:ph sz="quarter" idx="18"/>
          </p:nvPr>
        </p:nvSpPr>
        <p:spPr>
          <a:xfrm>
            <a:off x="9195586" y="2838809"/>
            <a:ext cx="2743200" cy="3288613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9"/>
          </p:nvPr>
        </p:nvSpPr>
        <p:spPr>
          <a:xfrm>
            <a:off x="6391275" y="6324600"/>
            <a:ext cx="3808413" cy="5334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5766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283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4882"/>
            <a:ext cx="10515600" cy="438014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531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671513"/>
            <a:ext cx="10515600" cy="2852737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551238"/>
            <a:ext cx="105156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573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132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13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9861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648456" cy="40132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7908" y="1834642"/>
            <a:ext cx="3302508" cy="40132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8011668" y="1825624"/>
            <a:ext cx="3342132" cy="402221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545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44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269976" cy="30312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91622" y="1834641"/>
            <a:ext cx="2581084" cy="30312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5954927" y="1834642"/>
            <a:ext cx="2618151" cy="303808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8719457" y="1816609"/>
            <a:ext cx="2634344" cy="303808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7756525" y="5257800"/>
            <a:ext cx="3597275" cy="6207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112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44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19992"/>
            <a:ext cx="1867805" cy="26835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43897" y="1935484"/>
            <a:ext cx="2123794" cy="268357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4762783" y="1935484"/>
            <a:ext cx="2154294" cy="268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7112169" y="1944509"/>
            <a:ext cx="2167618" cy="268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7756525" y="5257800"/>
            <a:ext cx="3597275" cy="6207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6D63483-9C69-4B8B-892C-8E144CD8E8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496366" y="1960368"/>
            <a:ext cx="2167618" cy="26896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54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8444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962149"/>
            <a:ext cx="1867805" cy="10507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8197" y="1977641"/>
            <a:ext cx="2123794" cy="10507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0"/>
          </p:nvPr>
        </p:nvSpPr>
        <p:spPr>
          <a:xfrm>
            <a:off x="4877083" y="1981311"/>
            <a:ext cx="2154294" cy="10530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1"/>
          </p:nvPr>
        </p:nvSpPr>
        <p:spPr>
          <a:xfrm>
            <a:off x="7226469" y="1990336"/>
            <a:ext cx="2167618" cy="10530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66D63483-9C69-4B8B-892C-8E144CD8E8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610666" y="2006195"/>
            <a:ext cx="2167618" cy="10530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495300" y="4352924"/>
            <a:ext cx="1867805" cy="10507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5"/>
          </p:nvPr>
        </p:nvSpPr>
        <p:spPr>
          <a:xfrm>
            <a:off x="2558197" y="4368416"/>
            <a:ext cx="2123794" cy="105073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4"/>
          <p:cNvSpPr>
            <a:spLocks noGrp="1"/>
          </p:cNvSpPr>
          <p:nvPr>
            <p:ph sz="quarter" idx="16"/>
          </p:nvPr>
        </p:nvSpPr>
        <p:spPr>
          <a:xfrm>
            <a:off x="4877083" y="4372086"/>
            <a:ext cx="2154294" cy="10530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7"/>
          </p:nvPr>
        </p:nvSpPr>
        <p:spPr>
          <a:xfrm>
            <a:off x="7226469" y="4381111"/>
            <a:ext cx="2167618" cy="10530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66D63483-9C69-4B8B-892C-8E144CD8E869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9610666" y="4396970"/>
            <a:ext cx="2167618" cy="10530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8975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3432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3432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5040313" y="5965825"/>
            <a:ext cx="4549775" cy="8048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8561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22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004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8" r:id="rId5"/>
    <p:sldLayoutId id="2147483709" r:id="rId6"/>
    <p:sldLayoutId id="2147483710" r:id="rId7"/>
    <p:sldLayoutId id="2147483711" r:id="rId8"/>
    <p:sldLayoutId id="2147483701" r:id="rId9"/>
    <p:sldLayoutId id="2147483702" r:id="rId10"/>
    <p:sldLayoutId id="2147483703" r:id="rId11"/>
    <p:sldLayoutId id="2147483704" r:id="rId12"/>
    <p:sldLayoutId id="2147483715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kathryn.sharron@csun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iversal Design Center bann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3809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66" y="3783449"/>
            <a:ext cx="11550041" cy="2003576"/>
          </a:xfrm>
        </p:spPr>
        <p:txBody>
          <a:bodyPr>
            <a:normAutofit/>
          </a:bodyPr>
          <a:lstStyle/>
          <a:p>
            <a:r>
              <a:rPr lang="en-US" dirty="0" smtClean="0"/>
              <a:t>Web </a:t>
            </a:r>
            <a:r>
              <a:rPr lang="en-US" dirty="0"/>
              <a:t>accessibility for large organizations: </a:t>
            </a:r>
            <a:r>
              <a:rPr lang="en-US" b="0" dirty="0"/>
              <a:t>narrowing the </a:t>
            </a:r>
            <a:r>
              <a:rPr lang="en-US" b="0" dirty="0" smtClean="0"/>
              <a:t>focus</a:t>
            </a:r>
            <a:endParaRPr lang="en-US" sz="4800" b="0" dirty="0"/>
          </a:p>
        </p:txBody>
      </p:sp>
    </p:spTree>
    <p:extLst>
      <p:ext uri="{BB962C8B-B14F-4D97-AF65-F5344CB8AC3E}">
        <p14:creationId xmlns:p14="http://schemas.microsoft.com/office/powerpoint/2010/main" val="75041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support of new dashboard report format:</a:t>
            </a:r>
          </a:p>
          <a:p>
            <a:pPr lvl="1"/>
            <a:r>
              <a:rPr lang="en-US" dirty="0" smtClean="0"/>
              <a:t>Communications (mostly email)</a:t>
            </a:r>
          </a:p>
          <a:p>
            <a:pPr lvl="1"/>
            <a:r>
              <a:rPr lang="en-US" dirty="0" smtClean="0"/>
              <a:t>Instructions</a:t>
            </a:r>
          </a:p>
          <a:p>
            <a:pPr lvl="1"/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Handouts, attachments, supplemental resources</a:t>
            </a:r>
          </a:p>
          <a:p>
            <a:pPr lvl="1"/>
            <a:r>
              <a:rPr lang="en-US" dirty="0" smtClean="0"/>
              <a:t>Additional tools</a:t>
            </a:r>
          </a:p>
          <a:p>
            <a:pPr lvl="1"/>
            <a:r>
              <a:rPr lang="en-US" dirty="0" smtClean="0"/>
              <a:t>Reminders</a:t>
            </a:r>
          </a:p>
        </p:txBody>
      </p:sp>
      <p:pic>
        <p:nvPicPr>
          <p:cNvPr id="5" name="Content Placeholder 4" descr="Blurry excerpt from an email with instructions and a screentshot from the dashboard report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3201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87007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Quarterly topic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Gave representatives one issue to prioritize for the quarter,</a:t>
            </a:r>
          </a:p>
          <a:p>
            <a:pPr lvl="1"/>
            <a:r>
              <a:rPr lang="en-US" dirty="0" smtClean="0"/>
              <a:t>still encouraging them to address the issues in the older, longer report.</a:t>
            </a:r>
          </a:p>
          <a:p>
            <a:r>
              <a:rPr lang="en-US" dirty="0" smtClean="0"/>
              <a:t>Emphasized </a:t>
            </a:r>
            <a:r>
              <a:rPr lang="en-US" dirty="0"/>
              <a:t>high-impact </a:t>
            </a:r>
            <a:r>
              <a:rPr lang="en-US" dirty="0" smtClean="0"/>
              <a:t>improvements, </a:t>
            </a:r>
          </a:p>
          <a:p>
            <a:pPr lvl="1"/>
            <a:r>
              <a:rPr lang="en-US" dirty="0" smtClean="0"/>
              <a:t>while better </a:t>
            </a:r>
            <a:r>
              <a:rPr lang="en-US" dirty="0"/>
              <a:t>supporting the staff tasked with them.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Q1 (January)</a:t>
            </a:r>
          </a:p>
          <a:p>
            <a:pPr marL="0" indent="0" algn="r">
              <a:buNone/>
            </a:pP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</a:rPr>
              <a:t>Q2 (April)</a:t>
            </a:r>
          </a:p>
          <a:p>
            <a:pPr marL="0" indent="0" algn="r">
              <a:buNone/>
            </a:pPr>
            <a:r>
              <a:rPr lang="en-US" sz="3600" dirty="0" smtClean="0">
                <a:solidFill>
                  <a:schemeClr val="accent4">
                    <a:lumMod val="50000"/>
                  </a:schemeClr>
                </a:solidFill>
              </a:rPr>
              <a:t>Q3 (July)</a:t>
            </a:r>
          </a:p>
          <a:p>
            <a:pPr marL="0" indent="0" algn="r">
              <a:buNone/>
            </a:pPr>
            <a:r>
              <a:rPr lang="en-US" sz="3600" dirty="0" smtClean="0">
                <a:solidFill>
                  <a:schemeClr val="accent2">
                    <a:lumMod val="50000"/>
                  </a:schemeClr>
                </a:solidFill>
              </a:rPr>
              <a:t>Q4 (October)</a:t>
            </a:r>
            <a:endParaRPr lang="en-US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70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topic: broken links</a:t>
            </a:r>
            <a:endParaRPr lang="en-US" dirty="0"/>
          </a:p>
        </p:txBody>
      </p:sp>
      <p:pic>
        <p:nvPicPr>
          <p:cNvPr id="5" name="Content Placeholder 4" descr="404: Error. Not found.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1825625"/>
            <a:ext cx="4013200" cy="4013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Easy to find in the dashboard report</a:t>
            </a:r>
          </a:p>
          <a:p>
            <a:r>
              <a:rPr lang="en-US" dirty="0" smtClean="0"/>
              <a:t>Easy to fix through the WCMS</a:t>
            </a:r>
          </a:p>
          <a:p>
            <a:r>
              <a:rPr lang="en-US" dirty="0" smtClean="0"/>
              <a:t>Common, easily-understood issue</a:t>
            </a:r>
          </a:p>
          <a:p>
            <a:r>
              <a:rPr lang="en-US" dirty="0" smtClean="0"/>
              <a:t>Built on prior communications, campus efforts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219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it worked!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1927509"/>
          </a:xfrm>
        </p:spPr>
        <p:txBody>
          <a:bodyPr/>
          <a:lstStyle/>
          <a:p>
            <a:r>
              <a:rPr lang="en-US" dirty="0" smtClean="0"/>
              <a:t>Broken links were our top issue in February 2017.</a:t>
            </a:r>
          </a:p>
          <a:p>
            <a:r>
              <a:rPr lang="en-US" dirty="0" smtClean="0"/>
              <a:t>Not even in the top 10 by April.</a:t>
            </a:r>
            <a:endParaRPr lang="en-US" dirty="0"/>
          </a:p>
        </p:txBody>
      </p:sp>
      <p:pic>
        <p:nvPicPr>
          <p:cNvPr id="5" name="Content Placeholder 4" descr="Line graph labelled &quot;Health&quot; showing a sharp increase between February and March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320" y="3468250"/>
            <a:ext cx="3703360" cy="2417306"/>
          </a:xfrm>
        </p:spPr>
      </p:pic>
    </p:spTree>
    <p:extLst>
      <p:ext uri="{BB962C8B-B14F-4D97-AF65-F5344CB8AC3E}">
        <p14:creationId xmlns:p14="http://schemas.microsoft.com/office/powerpoint/2010/main" val="155388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Temporarily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1927509"/>
          </a:xfrm>
        </p:spPr>
        <p:txBody>
          <a:bodyPr/>
          <a:lstStyle/>
          <a:p>
            <a:r>
              <a:rPr lang="en-US" dirty="0"/>
              <a:t>Broken links were back by June 2017.</a:t>
            </a:r>
            <a:endParaRPr lang="en-US" dirty="0"/>
          </a:p>
        </p:txBody>
      </p:sp>
      <p:pic>
        <p:nvPicPr>
          <p:cNvPr id="5" name="Content Placeholder 4" descr="Line graph labelled &quot;Health&quot; showing a decline between April and May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43" y="3454603"/>
            <a:ext cx="3631913" cy="2429214"/>
          </a:xfrm>
        </p:spPr>
      </p:pic>
    </p:spTree>
    <p:extLst>
      <p:ext uri="{BB962C8B-B14F-4D97-AF65-F5344CB8AC3E}">
        <p14:creationId xmlns:p14="http://schemas.microsoft.com/office/powerpoint/2010/main" val="3852196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first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Our approach to fixing issues</a:t>
            </a:r>
            <a:r>
              <a:rPr lang="en-US" sz="3200" dirty="0"/>
              <a:t> </a:t>
            </a:r>
            <a:r>
              <a:rPr lang="en-US" sz="3200" dirty="0" smtClean="0"/>
              <a:t>must be iterative.</a:t>
            </a:r>
            <a:endParaRPr lang="en-US" sz="3200" dirty="0"/>
          </a:p>
        </p:txBody>
      </p:sp>
      <p:pic>
        <p:nvPicPr>
          <p:cNvPr id="5" name="Content Placeholder 4" descr="Best Practices with five categories. &#10;Alternative text: images and shapes. &#10;Structure: headings, lists, etc.&#10;Color: color contrast and meaning without color.&#10;User Interface: keyboard accessibilities.&#10;Navigation/links: link requirements.&#10;Video/Audio: Captions/transcripts.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398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10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next? Alt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Alternate text for images was a top issue</a:t>
            </a:r>
          </a:p>
          <a:p>
            <a:r>
              <a:rPr lang="en-US" dirty="0" smtClean="0"/>
              <a:t>Having given them some focus, we asked our content producers to go farther:</a:t>
            </a:r>
          </a:p>
          <a:p>
            <a:pPr lvl="1"/>
            <a:r>
              <a:rPr lang="en-US" dirty="0" smtClean="0"/>
              <a:t>Quality of alternate text</a:t>
            </a:r>
          </a:p>
          <a:p>
            <a:r>
              <a:rPr lang="en-US" dirty="0" smtClean="0"/>
              <a:t>Real fixes require their insight</a:t>
            </a:r>
            <a:endParaRPr lang="en-US" dirty="0"/>
          </a:p>
        </p:txBody>
      </p:sp>
      <p:pic>
        <p:nvPicPr>
          <p:cNvPr id="5" name="Content Placeholder 4" descr="The handout &quot;How to Describe Images?&quot;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2906625"/>
          </a:xfrm>
        </p:spPr>
      </p:pic>
    </p:spTree>
    <p:extLst>
      <p:ext uri="{BB962C8B-B14F-4D97-AF65-F5344CB8AC3E}">
        <p14:creationId xmlns:p14="http://schemas.microsoft.com/office/powerpoint/2010/main" val="2149498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break: Forms</a:t>
            </a:r>
            <a:endParaRPr lang="en-US" dirty="0"/>
          </a:p>
        </p:txBody>
      </p:sp>
      <p:pic>
        <p:nvPicPr>
          <p:cNvPr id="5" name="Content Placeholder 4" descr="Cliffs at Zuma Beach, Malibu, CA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9125"/>
            <a:ext cx="5181600" cy="38862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Forms are a top issue, but ...</a:t>
            </a:r>
          </a:p>
          <a:p>
            <a:r>
              <a:rPr lang="en-US" dirty="0" smtClean="0"/>
              <a:t>Forms created within the WCMS were almost all compliant.</a:t>
            </a:r>
          </a:p>
          <a:p>
            <a:r>
              <a:rPr lang="en-US" dirty="0" smtClean="0"/>
              <a:t>Worked directly with representatives who had forms outside the WCMS.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666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 farther: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With the Section 508 refresh going into effect in January 2018,</a:t>
            </a:r>
          </a:p>
          <a:p>
            <a:r>
              <a:rPr lang="en-US" dirty="0" smtClean="0"/>
              <a:t>In the fourth quarter of 2017, our focus was documents available through university websites.</a:t>
            </a:r>
          </a:p>
        </p:txBody>
      </p:sp>
      <p:pic>
        <p:nvPicPr>
          <p:cNvPr id="5" name="Content Placeholder 4" descr="Microsoft Office (Word, PowerPoint, Excel) Accessibility Checker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919614"/>
            <a:ext cx="5181600" cy="3825222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65324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second lesson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we need?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813538"/>
            <a:ext cx="5157787" cy="3034812"/>
          </a:xfrm>
        </p:spPr>
        <p:txBody>
          <a:bodyPr/>
          <a:lstStyle/>
          <a:p>
            <a:pPr marL="0" indent="0">
              <a:buNone/>
            </a:pPr>
            <a:r>
              <a:rPr lang="en-US" sz="8800" dirty="0" smtClean="0"/>
              <a:t>DATA</a:t>
            </a:r>
            <a:endParaRPr lang="en-US" sz="8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What happened?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13538"/>
            <a:ext cx="5183188" cy="3034812"/>
          </a:xfrm>
        </p:spPr>
        <p:txBody>
          <a:bodyPr/>
          <a:lstStyle/>
          <a:p>
            <a:r>
              <a:rPr lang="en-US" dirty="0" smtClean="0"/>
              <a:t>No dashboard report for document accessibility.</a:t>
            </a:r>
          </a:p>
          <a:p>
            <a:r>
              <a:rPr lang="en-US" dirty="0" smtClean="0"/>
              <a:t>No clarity for web content producers.</a:t>
            </a:r>
          </a:p>
          <a:p>
            <a:r>
              <a:rPr lang="en-US" dirty="0" smtClean="0"/>
              <a:t>Difficult to track, follow up.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30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pic>
        <p:nvPicPr>
          <p:cNvPr id="5" name="Picture 4" descr="GOALS"/>
          <p:cNvPicPr>
            <a:picLocks noChangeAspect="1"/>
          </p:cNvPicPr>
          <p:nvPr/>
        </p:nvPicPr>
        <p:blipFill rotWithShape="1">
          <a:blip r:embed="rId3"/>
          <a:srcRect t="4399"/>
          <a:stretch/>
        </p:blipFill>
        <p:spPr>
          <a:xfrm>
            <a:off x="4488034" y="0"/>
            <a:ext cx="6668078" cy="2571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80441"/>
            <a:ext cx="10515600" cy="3434584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200" dirty="0" smtClean="0"/>
              <a:t>Help content producers make effective, iterative improvements to the accessibility of their websites.</a:t>
            </a:r>
          </a:p>
        </p:txBody>
      </p:sp>
    </p:spTree>
    <p:extLst>
      <p:ext uri="{BB962C8B-B14F-4D97-AF65-F5344CB8AC3E}">
        <p14:creationId xmlns:p14="http://schemas.microsoft.com/office/powerpoint/2010/main" val="405717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Iterative schedule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2514600" cy="3031273"/>
          </a:xfrm>
          <a:ln>
            <a:solidFill>
              <a:schemeClr val="accent5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r"/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Q1 (January)</a:t>
            </a:r>
          </a:p>
          <a:p>
            <a:r>
              <a:rPr lang="en-US" sz="3200" i="1" dirty="0" smtClean="0"/>
              <a:t>Varies</a:t>
            </a:r>
          </a:p>
          <a:p>
            <a:endParaRPr lang="en-US" sz="3200" i="1" dirty="0"/>
          </a:p>
          <a:p>
            <a:endParaRPr lang="en-US" dirty="0" smtClean="0"/>
          </a:p>
          <a:p>
            <a:r>
              <a:rPr lang="en-US" dirty="0" smtClean="0"/>
              <a:t>New year, new topic!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448105" y="1834642"/>
            <a:ext cx="2514600" cy="3031273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6">
                    <a:lumMod val="50000"/>
                  </a:schemeClr>
                </a:solidFill>
              </a:rPr>
              <a:t>Q2 (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April)</a:t>
            </a:r>
          </a:p>
          <a:p>
            <a:r>
              <a:rPr lang="en-US" sz="3200" dirty="0" smtClean="0"/>
              <a:t>Alternative text</a:t>
            </a:r>
          </a:p>
          <a:p>
            <a:endParaRPr lang="en-US" sz="3200" dirty="0" smtClean="0"/>
          </a:p>
          <a:p>
            <a:r>
              <a:rPr lang="en-US" dirty="0" smtClean="0"/>
              <a:t>Spring cleaning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6058010" y="1834642"/>
            <a:ext cx="2514600" cy="3038084"/>
          </a:xfrm>
          <a:ln>
            <a:solidFill>
              <a:schemeClr val="accent4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r"/>
            <a:r>
              <a:rPr lang="en-US" sz="3200" dirty="0" smtClean="0">
                <a:solidFill>
                  <a:schemeClr val="accent4">
                    <a:lumMod val="50000"/>
                  </a:schemeClr>
                </a:solidFill>
              </a:rPr>
              <a:t>Q3 (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July)</a:t>
            </a:r>
          </a:p>
          <a:p>
            <a:r>
              <a:rPr lang="en-US" sz="3200" dirty="0" smtClean="0"/>
              <a:t>Forms</a:t>
            </a:r>
          </a:p>
          <a:p>
            <a:endParaRPr lang="en-US" sz="3200" dirty="0"/>
          </a:p>
          <a:p>
            <a:endParaRPr lang="en-US" dirty="0" smtClean="0"/>
          </a:p>
          <a:p>
            <a:r>
              <a:rPr lang="en-US" dirty="0" smtClean="0"/>
              <a:t>Affects a smaller group of staff.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8667915" y="1815639"/>
            <a:ext cx="2514600" cy="3038084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 lnSpcReduction="10000"/>
          </a:bodyPr>
          <a:lstStyle/>
          <a:p>
            <a:pPr algn="r"/>
            <a:r>
              <a:rPr lang="en-US" sz="3200" dirty="0" smtClean="0">
                <a:solidFill>
                  <a:schemeClr val="accent2">
                    <a:lumMod val="50000"/>
                  </a:schemeClr>
                </a:solidFill>
              </a:rPr>
              <a:t>Q4 </a:t>
            </a:r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(October)</a:t>
            </a:r>
          </a:p>
          <a:p>
            <a:r>
              <a:rPr lang="en-US" sz="3200" dirty="0" smtClean="0"/>
              <a:t>Documents and videos</a:t>
            </a:r>
          </a:p>
          <a:p>
            <a:endParaRPr lang="en-US" sz="3200" dirty="0"/>
          </a:p>
          <a:p>
            <a:r>
              <a:rPr lang="en-US" dirty="0" smtClean="0"/>
              <a:t>Started in advance of Section 508 refresh.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2584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91840" cy="4013200"/>
          </a:xfrm>
        </p:spPr>
        <p:txBody>
          <a:bodyPr/>
          <a:lstStyle/>
          <a:p>
            <a:r>
              <a:rPr lang="en-US" dirty="0" smtClean="0"/>
              <a:t>2018: Color contrast</a:t>
            </a:r>
          </a:p>
          <a:p>
            <a:pPr lvl="1"/>
            <a:r>
              <a:rPr lang="en-US" dirty="0" smtClean="0"/>
              <a:t>IT had fixed the WCMS-level issues, so we asked content producers to go in and fix site-specific ones.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4934" y="1825624"/>
            <a:ext cx="3291840" cy="4013200"/>
          </a:xfrm>
        </p:spPr>
        <p:txBody>
          <a:bodyPr/>
          <a:lstStyle/>
          <a:p>
            <a:r>
              <a:rPr lang="en-US" dirty="0" smtClean="0"/>
              <a:t>2019: Embedded content</a:t>
            </a:r>
          </a:p>
          <a:p>
            <a:pPr lvl="1"/>
            <a:r>
              <a:rPr lang="en-US" dirty="0" smtClean="0"/>
              <a:t>The work on the WCMS has paid off, but content producers are increasingly adding content from external sources.</a:t>
            </a:r>
          </a:p>
          <a:p>
            <a:pPr lvl="1"/>
            <a:r>
              <a:rPr lang="en-US" dirty="0" smtClean="0"/>
              <a:t>Allows for extra focus on videos.</a:t>
            </a:r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011668" y="1825624"/>
            <a:ext cx="3291840" cy="4022217"/>
          </a:xfrm>
        </p:spPr>
        <p:txBody>
          <a:bodyPr/>
          <a:lstStyle/>
          <a:p>
            <a:r>
              <a:rPr lang="en-US" dirty="0" smtClean="0"/>
              <a:t>2020: Documents and videos continued</a:t>
            </a:r>
          </a:p>
          <a:p>
            <a:pPr lvl="1"/>
            <a:r>
              <a:rPr lang="en-US" dirty="0" smtClean="0"/>
              <a:t>Additional tool with document and video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12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Staff love 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Data supports its effectiveness:</a:t>
            </a:r>
          </a:p>
          <a:p>
            <a:r>
              <a:rPr lang="en-US" dirty="0" smtClean="0"/>
              <a:t>In the topics we can measure, mostly consistent drops in the months following each topic</a:t>
            </a:r>
          </a:p>
        </p:txBody>
      </p:sp>
    </p:spTree>
    <p:extLst>
      <p:ext uri="{BB962C8B-B14F-4D97-AF65-F5344CB8AC3E}">
        <p14:creationId xmlns:p14="http://schemas.microsoft.com/office/powerpoint/2010/main" val="5075483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third lesson</a:t>
            </a:r>
            <a:endParaRPr lang="en-US" dirty="0"/>
          </a:p>
        </p:txBody>
      </p:sp>
      <p:pic>
        <p:nvPicPr>
          <p:cNvPr id="5" name="Content Placeholder 4" descr="How can Ally help me? Ally's colored dials guide you through a step-by-step process to fix your files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4572000" cy="291084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Faculty are not staff</a:t>
            </a:r>
          </a:p>
          <a:p>
            <a:r>
              <a:rPr lang="en-US" dirty="0" smtClean="0"/>
              <a:t>This approach is unlikely to work with our rollout of Ally, currently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086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Big focus on documents (and videos) currently</a:t>
            </a:r>
          </a:p>
          <a:p>
            <a:r>
              <a:rPr lang="en-US" dirty="0" smtClean="0"/>
              <a:t>New, complementary tool to provide data on </a:t>
            </a:r>
            <a:r>
              <a:rPr lang="en-US" dirty="0"/>
              <a:t>documents </a:t>
            </a:r>
            <a:r>
              <a:rPr lang="en-US" dirty="0" smtClean="0"/>
              <a:t>and videos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Ongoing fixes to the WCMS</a:t>
            </a:r>
          </a:p>
          <a:p>
            <a:r>
              <a:rPr lang="en-US" dirty="0" smtClean="0"/>
              <a:t>Adjustments:</a:t>
            </a:r>
          </a:p>
          <a:p>
            <a:pPr lvl="1"/>
            <a:r>
              <a:rPr lang="en-US" dirty="0" smtClean="0"/>
              <a:t>Timing</a:t>
            </a:r>
          </a:p>
          <a:p>
            <a:pPr lvl="1"/>
            <a:r>
              <a:rPr lang="en-US" dirty="0" smtClean="0"/>
              <a:t>List of representatives</a:t>
            </a:r>
          </a:p>
          <a:p>
            <a:pPr lvl="1"/>
            <a:r>
              <a:rPr lang="en-US" dirty="0" smtClean="0"/>
              <a:t>List of sub-sites</a:t>
            </a:r>
          </a:p>
          <a:p>
            <a:pPr lvl="1"/>
            <a:r>
              <a:rPr lang="en-US" dirty="0" smtClean="0"/>
              <a:t>Custom checks – new focus on WCAG 2.0 AA (Section 508)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8892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8" name="Content Placeholder 4" descr="Accessibility icon with several question marks.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333846"/>
            <a:ext cx="5362218" cy="4603683"/>
          </a:xfrm>
        </p:spPr>
      </p:pic>
    </p:spTree>
    <p:extLst>
      <p:ext uri="{BB962C8B-B14F-4D97-AF65-F5344CB8AC3E}">
        <p14:creationId xmlns:p14="http://schemas.microsoft.com/office/powerpoint/2010/main" val="2026194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Kate </a:t>
            </a:r>
            <a:r>
              <a:rPr lang="en-US" b="1" dirty="0"/>
              <a:t>Tipton</a:t>
            </a:r>
          </a:p>
          <a:p>
            <a:pPr marL="0" indent="0">
              <a:buNone/>
            </a:pPr>
            <a:r>
              <a:rPr lang="en-US" i="1" dirty="0" smtClean="0"/>
              <a:t>Program Manager</a:t>
            </a:r>
          </a:p>
          <a:p>
            <a:pPr marL="0" indent="0">
              <a:buNone/>
            </a:pPr>
            <a:r>
              <a:rPr lang="en-US" dirty="0" smtClean="0"/>
              <a:t>Universal </a:t>
            </a:r>
            <a:r>
              <a:rPr lang="en-US" dirty="0"/>
              <a:t>Design Center</a:t>
            </a:r>
          </a:p>
          <a:p>
            <a:pPr marL="0" indent="0">
              <a:buNone/>
            </a:pPr>
            <a:r>
              <a:rPr lang="en-US" u="sng" dirty="0">
                <a:hlinkClick r:id="rId2"/>
              </a:rPr>
              <a:t>kathryn.sharron@csun.edu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818-677-3065</a:t>
            </a:r>
          </a:p>
          <a:p>
            <a:pPr marL="0" indent="0">
              <a:buNone/>
            </a:pPr>
            <a:r>
              <a:rPr lang="en-US" dirty="0" smtClean="0"/>
              <a:t>California </a:t>
            </a:r>
            <a:r>
              <a:rPr lang="en-US" dirty="0"/>
              <a:t>State University, </a:t>
            </a:r>
            <a:r>
              <a:rPr lang="en-US" dirty="0" smtClean="0"/>
              <a:t>Northridge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634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...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we want?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813538"/>
            <a:ext cx="5157787" cy="3034812"/>
          </a:xfrm>
        </p:spPr>
        <p:txBody>
          <a:bodyPr/>
          <a:lstStyle/>
          <a:p>
            <a:pPr marL="0" indent="0">
              <a:buNone/>
            </a:pPr>
            <a:r>
              <a:rPr lang="en-US" sz="8800" dirty="0" smtClean="0"/>
              <a:t>DATA</a:t>
            </a:r>
            <a:endParaRPr lang="en-US" sz="8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How do we get it?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13538"/>
            <a:ext cx="5183188" cy="3034812"/>
          </a:xfrm>
        </p:spPr>
        <p:txBody>
          <a:bodyPr/>
          <a:lstStyle/>
          <a:p>
            <a:r>
              <a:rPr lang="en-US" dirty="0" smtClean="0"/>
              <a:t>Any automated web accessibility testing tool.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0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process</a:t>
            </a:r>
            <a:endParaRPr lang="en-US" dirty="0"/>
          </a:p>
        </p:txBody>
      </p:sp>
      <p:pic>
        <p:nvPicPr>
          <p:cNvPr id="8" name="Content Placeholder 7" descr="Sample quarterly report cover page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3454400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Quarterly reports via our automated web accessibility testing tool</a:t>
            </a:r>
          </a:p>
          <a:p>
            <a:r>
              <a:rPr lang="en-US" dirty="0" smtClean="0"/>
              <a:t>Distributed to representative from each college, department or division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923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Web content producers </a:t>
            </a:r>
          </a:p>
          <a:p>
            <a:pPr lvl="1"/>
            <a:r>
              <a:rPr lang="en-US" dirty="0" smtClean="0"/>
              <a:t>Have many responsibilities</a:t>
            </a:r>
          </a:p>
          <a:p>
            <a:pPr lvl="1"/>
            <a:r>
              <a:rPr lang="en-US" dirty="0" smtClean="0"/>
              <a:t>Less familiar with HTML, other technical details</a:t>
            </a:r>
          </a:p>
          <a:p>
            <a:r>
              <a:rPr lang="en-US" dirty="0" smtClean="0"/>
              <a:t>Report format was technical (and long)</a:t>
            </a:r>
            <a:endParaRPr lang="en-US" dirty="0"/>
          </a:p>
        </p:txBody>
      </p:sp>
      <p:pic>
        <p:nvPicPr>
          <p:cNvPr id="7" name="Content Placeholder 6" descr="Screenshot of brief code sample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825625"/>
            <a:ext cx="5029200" cy="3354437"/>
          </a:xfrm>
        </p:spPr>
      </p:pic>
    </p:spTree>
    <p:extLst>
      <p:ext uri="{BB962C8B-B14F-4D97-AF65-F5344CB8AC3E}">
        <p14:creationId xmlns:p14="http://schemas.microsoft.com/office/powerpoint/2010/main" val="3006565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opportunity</a:t>
            </a:r>
            <a:endParaRPr lang="en-US" dirty="0"/>
          </a:p>
        </p:txBody>
      </p:sp>
      <p:pic>
        <p:nvPicPr>
          <p:cNvPr id="5" name="Content Placeholder 4" descr="Sign reading California State University, Office of the Chancellor, with the CSU logo, located outside the office building in Long Beach, CA.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5"/>
            <a:ext cx="5181600" cy="292509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Accessible Technology Initiative team at the Chancellor’s Office asked each CSU to run a scan:</a:t>
            </a:r>
          </a:p>
          <a:p>
            <a:pPr lvl="1"/>
            <a:r>
              <a:rPr lang="en-US" dirty="0" smtClean="0"/>
              <a:t>Starting at our home page;</a:t>
            </a:r>
          </a:p>
          <a:p>
            <a:pPr lvl="1"/>
            <a:r>
              <a:rPr lang="en-US" dirty="0" smtClean="0"/>
              <a:t>Going two levels deep;</a:t>
            </a:r>
          </a:p>
          <a:p>
            <a:pPr lvl="1"/>
            <a:r>
              <a:rPr lang="en-US" dirty="0" smtClean="0"/>
              <a:t>Up to 2,000 pages.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661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With a more focused data set, patterns emerged.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Quality </a:t>
            </a:r>
            <a:r>
              <a:rPr lang="en-US" dirty="0"/>
              <a:t>of alternative text</a:t>
            </a:r>
          </a:p>
          <a:p>
            <a:r>
              <a:rPr lang="en-US" dirty="0"/>
              <a:t>Embedded content: external forms, feeds, videos, etc.</a:t>
            </a:r>
          </a:p>
          <a:p>
            <a:pPr lvl="0"/>
            <a:r>
              <a:rPr lang="en-US" dirty="0" smtClean="0"/>
              <a:t>Forms</a:t>
            </a:r>
            <a:endParaRPr lang="en-US" dirty="0"/>
          </a:p>
          <a:p>
            <a:pPr lvl="0"/>
            <a:r>
              <a:rPr lang="en-US" dirty="0" smtClean="0"/>
              <a:t>Color </a:t>
            </a:r>
            <a:r>
              <a:rPr lang="en-US" dirty="0"/>
              <a:t>contrast</a:t>
            </a:r>
          </a:p>
          <a:p>
            <a:pPr lvl="0"/>
            <a:r>
              <a:rPr lang="en-US" dirty="0"/>
              <a:t>Accessibility of content hosted outside of the web content management system (WCMS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721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Fix issues within the </a:t>
            </a:r>
            <a:r>
              <a:rPr lang="en-US" dirty="0"/>
              <a:t>web content management system (WCMS)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Upgrade representatives to a dashboard format for their reports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Give them one topic per quarter to be their primary focus </a:t>
            </a:r>
            <a:endParaRPr lang="en-US" dirty="0"/>
          </a:p>
        </p:txBody>
      </p:sp>
      <p:pic>
        <p:nvPicPr>
          <p:cNvPr id="5" name="Content Placeholder 4" descr="Part of a dashboard report from our automated web accessibility testing tool, showing a trend line and a top 10 list.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25625"/>
            <a:ext cx="5181600" cy="3700466"/>
          </a:xfrm>
        </p:spPr>
      </p:pic>
    </p:spTree>
    <p:extLst>
      <p:ext uri="{BB962C8B-B14F-4D97-AF65-F5344CB8AC3E}">
        <p14:creationId xmlns:p14="http://schemas.microsoft.com/office/powerpoint/2010/main" val="407899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 the WCMS</a:t>
            </a:r>
            <a:endParaRPr lang="en-US" dirty="0"/>
          </a:p>
        </p:txBody>
      </p:sp>
      <p:pic>
        <p:nvPicPr>
          <p:cNvPr id="5" name="Content Placeholder 4" descr="Screenshot of the common header and navigation.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825625"/>
            <a:ext cx="5184648" cy="16468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Partnered with Information Technology to fix:</a:t>
            </a:r>
          </a:p>
          <a:p>
            <a:pPr lvl="1"/>
            <a:r>
              <a:rPr lang="en-US" dirty="0" smtClean="0"/>
              <a:t>Color contrast issues within the templates</a:t>
            </a:r>
          </a:p>
          <a:p>
            <a:pPr lvl="1"/>
            <a:r>
              <a:rPr lang="en-US" dirty="0" smtClean="0"/>
              <a:t>Minor issues within the common style sheets (CSS)</a:t>
            </a:r>
          </a:p>
          <a:p>
            <a:pPr lvl="1"/>
            <a:r>
              <a:rPr lang="en-US" dirty="0" smtClean="0"/>
              <a:t>Minor issues within the common navigation</a:t>
            </a:r>
          </a:p>
          <a:p>
            <a:r>
              <a:rPr lang="en-US" dirty="0" smtClean="0"/>
              <a:t>Ongoing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780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TC Overlook Medium"/>
        <a:ea typeface=""/>
        <a:cs typeface=""/>
      </a:majorFont>
      <a:minorFont>
        <a:latin typeface="ATC Overl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5816F6F-6492-4E17-B527-19C77B9AE311}">
  <we:reference id="wa104381063" version="1.0.0.0" store="en-US" storeType="OMEX"/>
  <we:alternateReferences>
    <we:reference id="WA104381063" version="1.0.0.0" store="WA104381063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51109</TotalTime>
  <Words>1004</Words>
  <Application>Microsoft Office PowerPoint</Application>
  <PresentationFormat>Widescreen</PresentationFormat>
  <Paragraphs>173</Paragraphs>
  <Slides>26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Calibri</vt:lpstr>
      <vt:lpstr>Office Theme</vt:lpstr>
      <vt:lpstr>Web accessibility for large organizations: narrowing the focus</vt:lpstr>
      <vt:lpstr>Goals</vt:lpstr>
      <vt:lpstr>First ...</vt:lpstr>
      <vt:lpstr>The process</vt:lpstr>
      <vt:lpstr>The problem</vt:lpstr>
      <vt:lpstr>The opportunity</vt:lpstr>
      <vt:lpstr>The data</vt:lpstr>
      <vt:lpstr>The plan</vt:lpstr>
      <vt:lpstr>Fix the WCMS</vt:lpstr>
      <vt:lpstr>Dashboards</vt:lpstr>
      <vt:lpstr>Quarterly topic</vt:lpstr>
      <vt:lpstr>First topic: broken links</vt:lpstr>
      <vt:lpstr>And it worked!</vt:lpstr>
      <vt:lpstr>Temporarily</vt:lpstr>
      <vt:lpstr>Our first lesson</vt:lpstr>
      <vt:lpstr>What next? Alt text</vt:lpstr>
      <vt:lpstr>Summer break: Forms</vt:lpstr>
      <vt:lpstr>Even farther: Documents</vt:lpstr>
      <vt:lpstr>Our second lesson</vt:lpstr>
      <vt:lpstr>Iterative schedule</vt:lpstr>
      <vt:lpstr>More topics</vt:lpstr>
      <vt:lpstr>Feedback</vt:lpstr>
      <vt:lpstr>Our third lesson</vt:lpstr>
      <vt:lpstr>Next steps</vt:lpstr>
      <vt:lpstr>Questions?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Accessibility &amp; Universal Design</dc:title>
  <dc:creator>Universal Design Center</dc:creator>
  <cp:lastModifiedBy>Kathryn Sharron</cp:lastModifiedBy>
  <cp:revision>1168</cp:revision>
  <cp:lastPrinted>2019-10-21T16:50:38Z</cp:lastPrinted>
  <dcterms:created xsi:type="dcterms:W3CDTF">2017-05-05T17:29:17Z</dcterms:created>
  <dcterms:modified xsi:type="dcterms:W3CDTF">2019-11-02T02:49:09Z</dcterms:modified>
</cp:coreProperties>
</file>