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39"/>
  </p:notesMasterIdLst>
  <p:sldIdLst>
    <p:sldId id="256" r:id="rId2"/>
    <p:sldId id="260" r:id="rId3"/>
    <p:sldId id="287" r:id="rId4"/>
    <p:sldId id="301" r:id="rId5"/>
    <p:sldId id="302" r:id="rId6"/>
    <p:sldId id="288" r:id="rId7"/>
    <p:sldId id="278" r:id="rId8"/>
    <p:sldId id="257" r:id="rId9"/>
    <p:sldId id="279" r:id="rId10"/>
    <p:sldId id="258" r:id="rId11"/>
    <p:sldId id="259" r:id="rId12"/>
    <p:sldId id="294" r:id="rId13"/>
    <p:sldId id="296" r:id="rId14"/>
    <p:sldId id="286" r:id="rId15"/>
    <p:sldId id="297" r:id="rId16"/>
    <p:sldId id="298" r:id="rId17"/>
    <p:sldId id="289" r:id="rId18"/>
    <p:sldId id="270" r:id="rId19"/>
    <p:sldId id="271" r:id="rId20"/>
    <p:sldId id="272" r:id="rId21"/>
    <p:sldId id="273" r:id="rId22"/>
    <p:sldId id="264" r:id="rId23"/>
    <p:sldId id="266" r:id="rId24"/>
    <p:sldId id="265" r:id="rId25"/>
    <p:sldId id="267" r:id="rId26"/>
    <p:sldId id="262" r:id="rId27"/>
    <p:sldId id="268" r:id="rId28"/>
    <p:sldId id="261" r:id="rId29"/>
    <p:sldId id="269" r:id="rId30"/>
    <p:sldId id="274" r:id="rId31"/>
    <p:sldId id="275" r:id="rId32"/>
    <p:sldId id="276" r:id="rId33"/>
    <p:sldId id="277" r:id="rId34"/>
    <p:sldId id="299" r:id="rId35"/>
    <p:sldId id="295" r:id="rId36"/>
    <p:sldId id="263" r:id="rId37"/>
    <p:sldId id="293"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747" y="4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95CB23-B18B-4C58-B6FE-DC0F1CBC2006}" type="datetimeFigureOut">
              <a:rPr lang="en-US"/>
              <a:pPr>
                <a:defRPr/>
              </a:pPr>
              <a:t>11/9/2019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1D7DC38-4C34-4874-9F0F-E285E7B18A60}" type="slidenum">
              <a:rPr lang="en-US"/>
              <a:pPr>
                <a:defRPr/>
              </a:pPr>
              <a:t>‹#›</a:t>
            </a:fld>
            <a:endParaRPr lang="en-US" dirty="0"/>
          </a:p>
        </p:txBody>
      </p:sp>
    </p:spTree>
    <p:extLst>
      <p:ext uri="{BB962C8B-B14F-4D97-AF65-F5344CB8AC3E}">
        <p14:creationId xmlns:p14="http://schemas.microsoft.com/office/powerpoint/2010/main" val="2520113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D91284-BBBF-4D70-832B-897D58E02B99}"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32DCBF-2724-40DF-81FD-E1617B9C80F2}"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Robert: two opposite interns</a:t>
            </a:r>
          </a:p>
          <a:p>
            <a:r>
              <a:rPr lang="en-US" smtClean="0"/>
              <a:t>Gaeir: When a graphic is part of an exercise, a lengthier description is required.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0DB81-60C3-409E-9DE4-69F6A1D52EB7}"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8D103F-0F49-4844-9201-E15D68B2450D}" type="slidenum">
              <a:rPr lang="en-US">
                <a:cs typeface="Arial" charset="0"/>
              </a:rPr>
              <a:pPr fontAlgn="base">
                <a:spcBef>
                  <a:spcPct val="0"/>
                </a:spcBef>
                <a:spcAft>
                  <a:spcPct val="0"/>
                </a:spcAft>
                <a:defRPr/>
              </a:pPr>
              <a:t>28</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Gaeir: stylized representation of the information that needs to be conveyed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BA296E-8786-424E-A17A-ED734780BC8B}" type="slidenum">
              <a:rPr lang="en-US">
                <a:cs typeface="Arial" charset="0"/>
              </a:rPr>
              <a:pPr fontAlgn="base">
                <a:spcBef>
                  <a:spcPct val="0"/>
                </a:spcBef>
                <a:spcAft>
                  <a:spcPct val="0"/>
                </a:spcAft>
                <a:defRPr/>
              </a:pPr>
              <a:t>36</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35CE8E-4DDA-46B3-A042-C7F227D0307D}"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617F1A-ACB5-435F-A554-11C734459924}"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134004-BF3F-4C54-AA72-F448DC52091F}"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381784-FD52-415A-9486-FC2E6639770B}"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Gaeir: tell story about the over-described graphic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Robert: Several ways can do; any of them could be right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465F22-D825-4C2A-BB5F-F23B4F395465}"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7" name="Rectangle 10"/>
            <p:cNvSpPr>
              <a:spLocks noChangeArrowheads="1"/>
            </p:cNvSpPr>
            <p:nvPr/>
          </p:nvSpPr>
          <p:spPr bwMode="auto">
            <a:xfrm>
              <a:off x="844" y="912"/>
              <a:ext cx="52" cy="86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8" name="Rectangle 11"/>
            <p:cNvSpPr>
              <a:spLocks noChangeArrowheads="1"/>
            </p:cNvSpPr>
            <p:nvPr/>
          </p:nvSpPr>
          <p:spPr bwMode="auto">
            <a:xfrm>
              <a:off x="727" y="912"/>
              <a:ext cx="52" cy="7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 name="Rectangle 12"/>
            <p:cNvSpPr>
              <a:spLocks noChangeArrowheads="1"/>
            </p:cNvSpPr>
            <p:nvPr/>
          </p:nvSpPr>
          <p:spPr bwMode="auto">
            <a:xfrm>
              <a:off x="610" y="912"/>
              <a:ext cx="52" cy="6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 name="Rectangle 13"/>
            <p:cNvSpPr>
              <a:spLocks noChangeArrowheads="1"/>
            </p:cNvSpPr>
            <p:nvPr/>
          </p:nvSpPr>
          <p:spPr bwMode="auto">
            <a:xfrm>
              <a:off x="494" y="912"/>
              <a:ext cx="52" cy="49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1" name="Rectangle 14"/>
            <p:cNvSpPr>
              <a:spLocks noChangeArrowheads="1"/>
            </p:cNvSpPr>
            <p:nvPr/>
          </p:nvSpPr>
          <p:spPr bwMode="auto">
            <a:xfrm>
              <a:off x="377" y="912"/>
              <a:ext cx="52" cy="36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2" name="Rectangle 15"/>
            <p:cNvSpPr>
              <a:spLocks noChangeArrowheads="1"/>
            </p:cNvSpPr>
            <p:nvPr/>
          </p:nvSpPr>
          <p:spPr bwMode="auto">
            <a:xfrm>
              <a:off x="260" y="912"/>
              <a:ext cx="52" cy="24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3" name="Rectangle 16"/>
            <p:cNvSpPr>
              <a:spLocks noChangeArrowheads="1"/>
            </p:cNvSpPr>
            <p:nvPr/>
          </p:nvSpPr>
          <p:spPr bwMode="auto">
            <a:xfrm>
              <a:off x="144" y="912"/>
              <a:ext cx="52" cy="1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4" name="Rectangle 17"/>
            <p:cNvSpPr>
              <a:spLocks noChangeArrowheads="1"/>
            </p:cNvSpPr>
            <p:nvPr/>
          </p:nvSpPr>
          <p:spPr bwMode="auto">
            <a:xfrm>
              <a:off x="1077" y="912"/>
              <a:ext cx="49" cy="109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5" name="Rectangle 18"/>
            <p:cNvSpPr>
              <a:spLocks noChangeArrowheads="1"/>
            </p:cNvSpPr>
            <p:nvPr/>
          </p:nvSpPr>
          <p:spPr bwMode="auto">
            <a:xfrm>
              <a:off x="1191" y="912"/>
              <a:ext cx="49" cy="122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6" name="Rectangle 19"/>
            <p:cNvSpPr>
              <a:spLocks noChangeArrowheads="1"/>
            </p:cNvSpPr>
            <p:nvPr/>
          </p:nvSpPr>
          <p:spPr bwMode="auto">
            <a:xfrm>
              <a:off x="1304" y="912"/>
              <a:ext cx="49" cy="134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7" name="Rectangle 20"/>
            <p:cNvSpPr>
              <a:spLocks noChangeArrowheads="1"/>
            </p:cNvSpPr>
            <p:nvPr/>
          </p:nvSpPr>
          <p:spPr bwMode="auto">
            <a:xfrm>
              <a:off x="1418" y="912"/>
              <a:ext cx="52" cy="146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8" name="Rectangle 21"/>
            <p:cNvSpPr>
              <a:spLocks noChangeArrowheads="1"/>
            </p:cNvSpPr>
            <p:nvPr/>
          </p:nvSpPr>
          <p:spPr bwMode="auto">
            <a:xfrm>
              <a:off x="1535" y="912"/>
              <a:ext cx="49" cy="158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9682" name="Rectangle 2"/>
          <p:cNvSpPr>
            <a:spLocks noGrp="1" noChangeArrowheads="1"/>
          </p:cNvSpPr>
          <p:nvPr>
            <p:ph type="ctrTitle"/>
          </p:nvPr>
        </p:nvSpPr>
        <p:spPr>
          <a:xfrm>
            <a:off x="2895600" y="1371600"/>
            <a:ext cx="5867400" cy="2286000"/>
          </a:xfrm>
        </p:spPr>
        <p:txBody>
          <a:bodyPr/>
          <a:lstStyle>
            <a:lvl1pPr>
              <a:defRPr sz="4500"/>
            </a:lvl1pPr>
          </a:lstStyle>
          <a:p>
            <a:pPr lvl="0"/>
            <a:r>
              <a:rPr lang="en-US" altLang="en-US" noProof="0" smtClean="0"/>
              <a:t>Click to edit Master title style</a:t>
            </a:r>
            <a:endParaRPr lang="en-US" altLang="en-US" noProof="0"/>
          </a:p>
        </p:txBody>
      </p:sp>
      <p:sp>
        <p:nvSpPr>
          <p:cNvPr id="199683"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pPr lvl="0"/>
            <a:r>
              <a:rPr lang="en-US" altLang="en-US" noProof="0" smtClean="0"/>
              <a:t>Click to edit Master subtitle style</a:t>
            </a:r>
            <a:endParaRPr lang="en-US" altLang="en-US" noProof="0"/>
          </a:p>
        </p:txBody>
      </p:sp>
      <p:sp>
        <p:nvSpPr>
          <p:cNvPr id="20" name="Rectangle 4"/>
          <p:cNvSpPr>
            <a:spLocks noGrp="1" noChangeArrowheads="1"/>
          </p:cNvSpPr>
          <p:nvPr>
            <p:ph type="dt" sz="half" idx="10"/>
          </p:nvPr>
        </p:nvSpPr>
        <p:spPr>
          <a:xfrm>
            <a:off x="457200" y="6248400"/>
            <a:ext cx="2133600" cy="457200"/>
          </a:xfrm>
        </p:spPr>
        <p:txBody>
          <a:bodyPr/>
          <a:lstStyle>
            <a:lvl1pPr>
              <a:defRPr/>
            </a:lvl1pPr>
          </a:lstStyle>
          <a:p>
            <a:pPr>
              <a:defRPr/>
            </a:pPr>
            <a:fld id="{4D8FC9F8-0EEB-47BF-885D-089FF2F6584D}" type="datetimeFigureOut">
              <a:rPr lang="en-US" smtClean="0"/>
              <a:pPr>
                <a:defRPr/>
              </a:pPr>
              <a:t>11/9/2019</a:t>
            </a:fld>
            <a:endParaRPr lang="en-US" dirty="0"/>
          </a:p>
        </p:txBody>
      </p:sp>
      <p:sp>
        <p:nvSpPr>
          <p:cNvPr id="21" name="Rectangle 5"/>
          <p:cNvSpPr>
            <a:spLocks noGrp="1" noChangeArrowheads="1"/>
          </p:cNvSpPr>
          <p:nvPr>
            <p:ph type="ftr" sz="quarter" idx="11"/>
          </p:nvPr>
        </p:nvSpPr>
        <p:spPr/>
        <p:txBody>
          <a:bodyPr/>
          <a:lstStyle>
            <a:lvl1pPr>
              <a:defRPr/>
            </a:lvl1pPr>
          </a:lstStyle>
          <a:p>
            <a:pPr>
              <a:defRPr/>
            </a:pPr>
            <a:endParaRPr lang="en-US"/>
          </a:p>
        </p:txBody>
      </p:sp>
      <p:sp>
        <p:nvSpPr>
          <p:cNvPr id="22" name="Rectangle 6"/>
          <p:cNvSpPr>
            <a:spLocks noGrp="1" noChangeArrowheads="1"/>
          </p:cNvSpPr>
          <p:nvPr>
            <p:ph type="sldNum" sz="quarter" idx="12"/>
          </p:nvPr>
        </p:nvSpPr>
        <p:spPr/>
        <p:txBody>
          <a:bodyPr/>
          <a:lstStyle>
            <a:lvl1pPr>
              <a:defRPr/>
            </a:lvl1pPr>
          </a:lstStyle>
          <a:p>
            <a:pPr>
              <a:defRPr/>
            </a:pPr>
            <a:fld id="{37538FC1-5C86-45E6-8F06-B3F9A130C2DB}" type="slidenum">
              <a:rPr lang="en-US" smtClean="0"/>
              <a:pPr>
                <a:defRPr/>
              </a:pPr>
              <a:t>‹#›</a:t>
            </a:fld>
            <a:endParaRPr lang="en-US" dirty="0"/>
          </a:p>
        </p:txBody>
      </p:sp>
    </p:spTree>
    <p:extLst>
      <p:ext uri="{BB962C8B-B14F-4D97-AF65-F5344CB8AC3E}">
        <p14:creationId xmlns:p14="http://schemas.microsoft.com/office/powerpoint/2010/main" val="169516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9D8AAAC-3F1F-48AD-A0EC-E31996E8CBF3}" type="slidenum">
              <a:rPr lang="en-US" smtClean="0"/>
              <a:pPr>
                <a:defRPr/>
              </a:pPr>
              <a:t>‹#›</a:t>
            </a:fld>
            <a:endParaRPr lang="en-US" dirty="0"/>
          </a:p>
        </p:txBody>
      </p:sp>
      <p:sp>
        <p:nvSpPr>
          <p:cNvPr id="6" name="Rectangle 22"/>
          <p:cNvSpPr>
            <a:spLocks noGrp="1" noChangeArrowheads="1"/>
          </p:cNvSpPr>
          <p:nvPr>
            <p:ph type="dt" sz="half" idx="12"/>
          </p:nvPr>
        </p:nvSpPr>
        <p:spPr>
          <a:ln/>
        </p:spPr>
        <p:txBody>
          <a:bodyPr/>
          <a:lstStyle>
            <a:lvl1pPr>
              <a:defRPr/>
            </a:lvl1pPr>
          </a:lstStyle>
          <a:p>
            <a:pPr>
              <a:defRPr/>
            </a:pPr>
            <a:fld id="{C533868F-39D8-4C53-98C1-3C9F546C3662}" type="datetimeFigureOut">
              <a:rPr lang="en-US" smtClean="0"/>
              <a:pPr>
                <a:defRPr/>
              </a:pPr>
              <a:t>11/9/2019</a:t>
            </a:fld>
            <a:endParaRPr lang="en-US" dirty="0"/>
          </a:p>
        </p:txBody>
      </p:sp>
    </p:spTree>
    <p:extLst>
      <p:ext uri="{BB962C8B-B14F-4D97-AF65-F5344CB8AC3E}">
        <p14:creationId xmlns:p14="http://schemas.microsoft.com/office/powerpoint/2010/main" val="2597116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991DE40-FF40-478D-B8DD-3AD43E1931B6}" type="slidenum">
              <a:rPr lang="en-US" smtClean="0"/>
              <a:pPr>
                <a:defRPr/>
              </a:pPr>
              <a:t>‹#›</a:t>
            </a:fld>
            <a:endParaRPr lang="en-US" dirty="0"/>
          </a:p>
        </p:txBody>
      </p:sp>
      <p:sp>
        <p:nvSpPr>
          <p:cNvPr id="6" name="Rectangle 22"/>
          <p:cNvSpPr>
            <a:spLocks noGrp="1" noChangeArrowheads="1"/>
          </p:cNvSpPr>
          <p:nvPr>
            <p:ph type="dt" sz="half" idx="12"/>
          </p:nvPr>
        </p:nvSpPr>
        <p:spPr>
          <a:ln/>
        </p:spPr>
        <p:txBody>
          <a:bodyPr/>
          <a:lstStyle>
            <a:lvl1pPr>
              <a:defRPr/>
            </a:lvl1pPr>
          </a:lstStyle>
          <a:p>
            <a:pPr>
              <a:defRPr/>
            </a:pPr>
            <a:fld id="{622CB97F-5D54-4DFE-B817-DC8BD87279BC}" type="datetimeFigureOut">
              <a:rPr lang="en-US" smtClean="0"/>
              <a:pPr>
                <a:defRPr/>
              </a:pPr>
              <a:t>11/9/2019</a:t>
            </a:fld>
            <a:endParaRPr lang="en-US" dirty="0"/>
          </a:p>
        </p:txBody>
      </p:sp>
    </p:spTree>
    <p:extLst>
      <p:ext uri="{BB962C8B-B14F-4D97-AF65-F5344CB8AC3E}">
        <p14:creationId xmlns:p14="http://schemas.microsoft.com/office/powerpoint/2010/main" val="39802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06D9C78-062E-4A3E-90D7-C1A1AAAD92C1}" type="slidenum">
              <a:rPr lang="en-US" smtClean="0"/>
              <a:pPr>
                <a:defRPr/>
              </a:pPr>
              <a:t>‹#›</a:t>
            </a:fld>
            <a:endParaRPr lang="en-US" dirty="0"/>
          </a:p>
        </p:txBody>
      </p:sp>
      <p:sp>
        <p:nvSpPr>
          <p:cNvPr id="6" name="Rectangle 22"/>
          <p:cNvSpPr>
            <a:spLocks noGrp="1" noChangeArrowheads="1"/>
          </p:cNvSpPr>
          <p:nvPr>
            <p:ph type="dt" sz="half" idx="12"/>
          </p:nvPr>
        </p:nvSpPr>
        <p:spPr>
          <a:ln/>
        </p:spPr>
        <p:txBody>
          <a:bodyPr/>
          <a:lstStyle>
            <a:lvl1pPr>
              <a:defRPr/>
            </a:lvl1pPr>
          </a:lstStyle>
          <a:p>
            <a:pPr>
              <a:defRPr/>
            </a:pPr>
            <a:fld id="{C6B32F5A-91E1-4CBE-9562-A5704FACFDEF}" type="datetimeFigureOut">
              <a:rPr lang="en-US" smtClean="0"/>
              <a:pPr>
                <a:defRPr/>
              </a:pPr>
              <a:t>11/9/2019</a:t>
            </a:fld>
            <a:endParaRPr lang="en-US" dirty="0"/>
          </a:p>
        </p:txBody>
      </p:sp>
    </p:spTree>
    <p:extLst>
      <p:ext uri="{BB962C8B-B14F-4D97-AF65-F5344CB8AC3E}">
        <p14:creationId xmlns:p14="http://schemas.microsoft.com/office/powerpoint/2010/main" val="199906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1F097FC-8609-42DF-ACB9-6C2A9A021FE3}" type="slidenum">
              <a:rPr lang="en-US" smtClean="0"/>
              <a:pPr>
                <a:defRPr/>
              </a:pPr>
              <a:t>‹#›</a:t>
            </a:fld>
            <a:endParaRPr lang="en-US" dirty="0"/>
          </a:p>
        </p:txBody>
      </p:sp>
      <p:sp>
        <p:nvSpPr>
          <p:cNvPr id="6" name="Rectangle 22"/>
          <p:cNvSpPr>
            <a:spLocks noGrp="1" noChangeArrowheads="1"/>
          </p:cNvSpPr>
          <p:nvPr>
            <p:ph type="dt" sz="half" idx="12"/>
          </p:nvPr>
        </p:nvSpPr>
        <p:spPr>
          <a:ln/>
        </p:spPr>
        <p:txBody>
          <a:bodyPr/>
          <a:lstStyle>
            <a:lvl1pPr>
              <a:defRPr/>
            </a:lvl1pPr>
          </a:lstStyle>
          <a:p>
            <a:pPr>
              <a:defRPr/>
            </a:pPr>
            <a:fld id="{30C2228B-9FAF-49BF-96C5-8F020789770F}" type="datetimeFigureOut">
              <a:rPr lang="en-US" smtClean="0"/>
              <a:pPr>
                <a:defRPr/>
              </a:pPr>
              <a:t>11/9/2019</a:t>
            </a:fld>
            <a:endParaRPr lang="en-US" dirty="0"/>
          </a:p>
        </p:txBody>
      </p:sp>
    </p:spTree>
    <p:extLst>
      <p:ext uri="{BB962C8B-B14F-4D97-AF65-F5344CB8AC3E}">
        <p14:creationId xmlns:p14="http://schemas.microsoft.com/office/powerpoint/2010/main" val="18714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E6025DA-7C4F-4CCC-A920-68D298D108D2}" type="slidenum">
              <a:rPr lang="en-US" smtClean="0"/>
              <a:pPr>
                <a:defRPr/>
              </a:pPr>
              <a:t>‹#›</a:t>
            </a:fld>
            <a:endParaRPr lang="en-US" dirty="0"/>
          </a:p>
        </p:txBody>
      </p:sp>
      <p:sp>
        <p:nvSpPr>
          <p:cNvPr id="7" name="Rectangle 22"/>
          <p:cNvSpPr>
            <a:spLocks noGrp="1" noChangeArrowheads="1"/>
          </p:cNvSpPr>
          <p:nvPr>
            <p:ph type="dt" sz="half" idx="12"/>
          </p:nvPr>
        </p:nvSpPr>
        <p:spPr>
          <a:ln/>
        </p:spPr>
        <p:txBody>
          <a:bodyPr/>
          <a:lstStyle>
            <a:lvl1pPr>
              <a:defRPr/>
            </a:lvl1pPr>
          </a:lstStyle>
          <a:p>
            <a:pPr>
              <a:defRPr/>
            </a:pPr>
            <a:fld id="{B0D45784-4810-48A0-B4E1-0556D93AA485}" type="datetimeFigureOut">
              <a:rPr lang="en-US" smtClean="0"/>
              <a:pPr>
                <a:defRPr/>
              </a:pPr>
              <a:t>11/9/2019</a:t>
            </a:fld>
            <a:endParaRPr lang="en-US" dirty="0"/>
          </a:p>
        </p:txBody>
      </p:sp>
    </p:spTree>
    <p:extLst>
      <p:ext uri="{BB962C8B-B14F-4D97-AF65-F5344CB8AC3E}">
        <p14:creationId xmlns:p14="http://schemas.microsoft.com/office/powerpoint/2010/main" val="108734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2278F3C9-D678-49DF-BAAF-B86924D31669}" type="slidenum">
              <a:rPr lang="en-US" smtClean="0"/>
              <a:pPr>
                <a:defRPr/>
              </a:pPr>
              <a:t>‹#›</a:t>
            </a:fld>
            <a:endParaRPr lang="en-US" dirty="0"/>
          </a:p>
        </p:txBody>
      </p:sp>
      <p:sp>
        <p:nvSpPr>
          <p:cNvPr id="9" name="Rectangle 22"/>
          <p:cNvSpPr>
            <a:spLocks noGrp="1" noChangeArrowheads="1"/>
          </p:cNvSpPr>
          <p:nvPr>
            <p:ph type="dt" sz="half" idx="12"/>
          </p:nvPr>
        </p:nvSpPr>
        <p:spPr>
          <a:ln/>
        </p:spPr>
        <p:txBody>
          <a:bodyPr/>
          <a:lstStyle>
            <a:lvl1pPr>
              <a:defRPr/>
            </a:lvl1pPr>
          </a:lstStyle>
          <a:p>
            <a:pPr>
              <a:defRPr/>
            </a:pPr>
            <a:fld id="{0F7BD2A3-E9D3-4065-9785-3702A75D532D}" type="datetimeFigureOut">
              <a:rPr lang="en-US" smtClean="0"/>
              <a:pPr>
                <a:defRPr/>
              </a:pPr>
              <a:t>11/9/2019</a:t>
            </a:fld>
            <a:endParaRPr lang="en-US" dirty="0"/>
          </a:p>
        </p:txBody>
      </p:sp>
    </p:spTree>
    <p:extLst>
      <p:ext uri="{BB962C8B-B14F-4D97-AF65-F5344CB8AC3E}">
        <p14:creationId xmlns:p14="http://schemas.microsoft.com/office/powerpoint/2010/main" val="1960861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387C683C-F494-438C-9258-91C78F9C4010}" type="slidenum">
              <a:rPr lang="en-US" smtClean="0"/>
              <a:pPr>
                <a:defRPr/>
              </a:pPr>
              <a:t>‹#›</a:t>
            </a:fld>
            <a:endParaRPr lang="en-US" dirty="0"/>
          </a:p>
        </p:txBody>
      </p:sp>
      <p:sp>
        <p:nvSpPr>
          <p:cNvPr id="5" name="Rectangle 22"/>
          <p:cNvSpPr>
            <a:spLocks noGrp="1" noChangeArrowheads="1"/>
          </p:cNvSpPr>
          <p:nvPr>
            <p:ph type="dt" sz="half" idx="12"/>
          </p:nvPr>
        </p:nvSpPr>
        <p:spPr>
          <a:ln/>
        </p:spPr>
        <p:txBody>
          <a:bodyPr/>
          <a:lstStyle>
            <a:lvl1pPr>
              <a:defRPr/>
            </a:lvl1pPr>
          </a:lstStyle>
          <a:p>
            <a:pPr>
              <a:defRPr/>
            </a:pPr>
            <a:fld id="{05B130BD-0E4F-482A-9921-D7168343283F}" type="datetimeFigureOut">
              <a:rPr lang="en-US" smtClean="0"/>
              <a:pPr>
                <a:defRPr/>
              </a:pPr>
              <a:t>11/9/2019</a:t>
            </a:fld>
            <a:endParaRPr lang="en-US" dirty="0"/>
          </a:p>
        </p:txBody>
      </p:sp>
    </p:spTree>
    <p:extLst>
      <p:ext uri="{BB962C8B-B14F-4D97-AF65-F5344CB8AC3E}">
        <p14:creationId xmlns:p14="http://schemas.microsoft.com/office/powerpoint/2010/main" val="260588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50FD79F9-12F1-4C03-8F27-5B5F394A5587}" type="slidenum">
              <a:rPr lang="en-US" smtClean="0"/>
              <a:pPr>
                <a:defRPr/>
              </a:pPr>
              <a:t>‹#›</a:t>
            </a:fld>
            <a:endParaRPr lang="en-US" dirty="0"/>
          </a:p>
        </p:txBody>
      </p:sp>
      <p:sp>
        <p:nvSpPr>
          <p:cNvPr id="4" name="Rectangle 22"/>
          <p:cNvSpPr>
            <a:spLocks noGrp="1" noChangeArrowheads="1"/>
          </p:cNvSpPr>
          <p:nvPr>
            <p:ph type="dt" sz="half" idx="12"/>
          </p:nvPr>
        </p:nvSpPr>
        <p:spPr>
          <a:ln/>
        </p:spPr>
        <p:txBody>
          <a:bodyPr/>
          <a:lstStyle>
            <a:lvl1pPr>
              <a:defRPr/>
            </a:lvl1pPr>
          </a:lstStyle>
          <a:p>
            <a:pPr>
              <a:defRPr/>
            </a:pPr>
            <a:fld id="{930720B4-97A6-4AB4-9FA2-A84EA4E95237}" type="datetimeFigureOut">
              <a:rPr lang="en-US" smtClean="0"/>
              <a:pPr>
                <a:defRPr/>
              </a:pPr>
              <a:t>11/9/2019</a:t>
            </a:fld>
            <a:endParaRPr lang="en-US" dirty="0"/>
          </a:p>
        </p:txBody>
      </p:sp>
    </p:spTree>
    <p:extLst>
      <p:ext uri="{BB962C8B-B14F-4D97-AF65-F5344CB8AC3E}">
        <p14:creationId xmlns:p14="http://schemas.microsoft.com/office/powerpoint/2010/main" val="415930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050734A-7BD7-41BB-844D-F755FD19DD32}" type="slidenum">
              <a:rPr lang="en-US" smtClean="0"/>
              <a:pPr>
                <a:defRPr/>
              </a:pPr>
              <a:t>‹#›</a:t>
            </a:fld>
            <a:endParaRPr lang="en-US" dirty="0"/>
          </a:p>
        </p:txBody>
      </p:sp>
      <p:sp>
        <p:nvSpPr>
          <p:cNvPr id="7" name="Rectangle 22"/>
          <p:cNvSpPr>
            <a:spLocks noGrp="1" noChangeArrowheads="1"/>
          </p:cNvSpPr>
          <p:nvPr>
            <p:ph type="dt" sz="half" idx="12"/>
          </p:nvPr>
        </p:nvSpPr>
        <p:spPr>
          <a:ln/>
        </p:spPr>
        <p:txBody>
          <a:bodyPr/>
          <a:lstStyle>
            <a:lvl1pPr>
              <a:defRPr/>
            </a:lvl1pPr>
          </a:lstStyle>
          <a:p>
            <a:pPr>
              <a:defRPr/>
            </a:pPr>
            <a:fld id="{72ECC525-691E-4FBC-AC4D-6C60AB9AC140}" type="datetimeFigureOut">
              <a:rPr lang="en-US" smtClean="0"/>
              <a:pPr>
                <a:defRPr/>
              </a:pPr>
              <a:t>11/9/2019</a:t>
            </a:fld>
            <a:endParaRPr lang="en-US" dirty="0"/>
          </a:p>
        </p:txBody>
      </p:sp>
    </p:spTree>
    <p:extLst>
      <p:ext uri="{BB962C8B-B14F-4D97-AF65-F5344CB8AC3E}">
        <p14:creationId xmlns:p14="http://schemas.microsoft.com/office/powerpoint/2010/main" val="171286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8CF1C8C3-C5D0-4D94-A9DD-5A691CCEE0D3}" type="slidenum">
              <a:rPr lang="en-US" smtClean="0"/>
              <a:pPr>
                <a:defRPr/>
              </a:pPr>
              <a:t>‹#›</a:t>
            </a:fld>
            <a:endParaRPr lang="en-US" dirty="0"/>
          </a:p>
        </p:txBody>
      </p:sp>
      <p:sp>
        <p:nvSpPr>
          <p:cNvPr id="7" name="Rectangle 22"/>
          <p:cNvSpPr>
            <a:spLocks noGrp="1" noChangeArrowheads="1"/>
          </p:cNvSpPr>
          <p:nvPr>
            <p:ph type="dt" sz="half" idx="12"/>
          </p:nvPr>
        </p:nvSpPr>
        <p:spPr>
          <a:ln/>
        </p:spPr>
        <p:txBody>
          <a:bodyPr/>
          <a:lstStyle>
            <a:lvl1pPr>
              <a:defRPr/>
            </a:lvl1pPr>
          </a:lstStyle>
          <a:p>
            <a:pPr>
              <a:defRPr/>
            </a:pPr>
            <a:fld id="{D01CC7E4-0534-41C3-9843-88C33568BC4D}" type="datetimeFigureOut">
              <a:rPr lang="en-US" smtClean="0"/>
              <a:pPr>
                <a:defRPr/>
              </a:pPr>
              <a:t>11/9/2019</a:t>
            </a:fld>
            <a:endParaRPr lang="en-US" dirty="0"/>
          </a:p>
        </p:txBody>
      </p:sp>
    </p:spTree>
    <p:extLst>
      <p:ext uri="{BB962C8B-B14F-4D97-AF65-F5344CB8AC3E}">
        <p14:creationId xmlns:p14="http://schemas.microsoft.com/office/powerpoint/2010/main" val="1053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457200"/>
            <a:ext cx="7010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Rectangle 3"/>
          <p:cNvSpPr>
            <a:spLocks noGrp="1" noChangeArrowheads="1"/>
          </p:cNvSpPr>
          <p:nvPr>
            <p:ph type="body" idx="1"/>
          </p:nvPr>
        </p:nvSpPr>
        <p:spPr bwMode="auto">
          <a:xfrm>
            <a:off x="1676400" y="19812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98660" name="Rectangle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chemeClr val="tx2"/>
                </a:solidFill>
                <a:latin typeface="Arial" charset="0"/>
              </a:defRPr>
            </a:lvl1pPr>
          </a:lstStyle>
          <a:p>
            <a:pPr>
              <a:defRPr/>
            </a:pPr>
            <a:endParaRPr lang="en-US"/>
          </a:p>
        </p:txBody>
      </p:sp>
      <p:sp>
        <p:nvSpPr>
          <p:cNvPr id="198661" name="Rectangle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2"/>
                </a:solidFill>
              </a:defRPr>
            </a:lvl1pPr>
          </a:lstStyle>
          <a:p>
            <a:pPr>
              <a:defRPr/>
            </a:pPr>
            <a:fld id="{4D589697-0222-450E-AA27-22458E6C502B}" type="slidenum">
              <a:rPr lang="en-US" smtClean="0"/>
              <a:pPr>
                <a:defRPr/>
              </a:pPr>
              <a:t>‹#›</a:t>
            </a:fld>
            <a:endParaRPr lang="en-US" dirty="0"/>
          </a:p>
        </p:txBody>
      </p:sp>
      <p:sp>
        <p:nvSpPr>
          <p:cNvPr id="1030" name="Line 6"/>
          <p:cNvSpPr>
            <a:spLocks noChangeShapeType="1"/>
          </p:cNvSpPr>
          <p:nvPr/>
        </p:nvSpPr>
        <p:spPr bwMode="auto">
          <a:xfrm>
            <a:off x="266700" y="6172200"/>
            <a:ext cx="86106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Line 7"/>
          <p:cNvSpPr>
            <a:spLocks noChangeShapeType="1"/>
          </p:cNvSpPr>
          <p:nvPr/>
        </p:nvSpPr>
        <p:spPr bwMode="auto">
          <a:xfrm>
            <a:off x="228600" y="304800"/>
            <a:ext cx="8610600" cy="0"/>
          </a:xfrm>
          <a:prstGeom prst="line">
            <a:avLst/>
          </a:prstGeom>
          <a:noFill/>
          <a:ln w="762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2" name="Group 8"/>
          <p:cNvGrpSpPr>
            <a:grpSpLocks/>
          </p:cNvGrpSpPr>
          <p:nvPr/>
        </p:nvGrpSpPr>
        <p:grpSpPr bwMode="auto">
          <a:xfrm>
            <a:off x="228600" y="457200"/>
            <a:ext cx="1246188" cy="1371600"/>
            <a:chOff x="144" y="288"/>
            <a:chExt cx="785" cy="864"/>
          </a:xfrm>
        </p:grpSpPr>
        <p:sp>
          <p:nvSpPr>
            <p:cNvPr id="1034" name="Rectangle 9"/>
            <p:cNvSpPr>
              <a:spLocks noChangeArrowheads="1"/>
            </p:cNvSpPr>
            <p:nvPr/>
          </p:nvSpPr>
          <p:spPr bwMode="auto">
            <a:xfrm>
              <a:off x="589" y="288"/>
              <a:ext cx="28" cy="53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5" name="Rectangle 10"/>
            <p:cNvSpPr>
              <a:spLocks noChangeArrowheads="1"/>
            </p:cNvSpPr>
            <p:nvPr/>
          </p:nvSpPr>
          <p:spPr bwMode="auto">
            <a:xfrm>
              <a:off x="526" y="288"/>
              <a:ext cx="28" cy="4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6" name="Rectangle 11"/>
            <p:cNvSpPr>
              <a:spLocks noChangeArrowheads="1"/>
            </p:cNvSpPr>
            <p:nvPr/>
          </p:nvSpPr>
          <p:spPr bwMode="auto">
            <a:xfrm>
              <a:off x="462" y="288"/>
              <a:ext cx="28" cy="40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7" name="Rectangle 12"/>
            <p:cNvSpPr>
              <a:spLocks noChangeArrowheads="1"/>
            </p:cNvSpPr>
            <p:nvPr/>
          </p:nvSpPr>
          <p:spPr bwMode="auto">
            <a:xfrm>
              <a:off x="398" y="288"/>
              <a:ext cx="28" cy="33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8" name="Rectangle 13"/>
            <p:cNvSpPr>
              <a:spLocks noChangeArrowheads="1"/>
            </p:cNvSpPr>
            <p:nvPr/>
          </p:nvSpPr>
          <p:spPr bwMode="auto">
            <a:xfrm>
              <a:off x="335" y="288"/>
              <a:ext cx="28" cy="26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9" name="Rectangle 14"/>
            <p:cNvSpPr>
              <a:spLocks noChangeArrowheads="1"/>
            </p:cNvSpPr>
            <p:nvPr/>
          </p:nvSpPr>
          <p:spPr bwMode="auto">
            <a:xfrm>
              <a:off x="271" y="288"/>
              <a:ext cx="28" cy="19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0" name="Rectangle 15"/>
            <p:cNvSpPr>
              <a:spLocks noChangeArrowheads="1"/>
            </p:cNvSpPr>
            <p:nvPr/>
          </p:nvSpPr>
          <p:spPr bwMode="auto">
            <a:xfrm>
              <a:off x="207" y="288"/>
              <a:ext cx="29" cy="1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1" name="Rectangle 16"/>
            <p:cNvSpPr>
              <a:spLocks noChangeArrowheads="1"/>
            </p:cNvSpPr>
            <p:nvPr/>
          </p:nvSpPr>
          <p:spPr bwMode="auto">
            <a:xfrm>
              <a:off x="144" y="288"/>
              <a:ext cx="28" cy="6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2" name="Rectangle 17"/>
            <p:cNvSpPr>
              <a:spLocks noChangeArrowheads="1"/>
            </p:cNvSpPr>
            <p:nvPr/>
          </p:nvSpPr>
          <p:spPr bwMode="auto">
            <a:xfrm>
              <a:off x="653" y="288"/>
              <a:ext cx="26" cy="5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3" name="Rectangle 18"/>
            <p:cNvSpPr>
              <a:spLocks noChangeArrowheads="1"/>
            </p:cNvSpPr>
            <p:nvPr/>
          </p:nvSpPr>
          <p:spPr bwMode="auto">
            <a:xfrm>
              <a:off x="715" y="288"/>
              <a:ext cx="26" cy="66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4" name="Rectangle 19"/>
            <p:cNvSpPr>
              <a:spLocks noChangeArrowheads="1"/>
            </p:cNvSpPr>
            <p:nvPr/>
          </p:nvSpPr>
          <p:spPr bwMode="auto">
            <a:xfrm>
              <a:off x="776" y="288"/>
              <a:ext cx="27" cy="7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5" name="Rectangle 20"/>
            <p:cNvSpPr>
              <a:spLocks noChangeArrowheads="1"/>
            </p:cNvSpPr>
            <p:nvPr/>
          </p:nvSpPr>
          <p:spPr bwMode="auto">
            <a:xfrm>
              <a:off x="839" y="288"/>
              <a:ext cx="28" cy="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6" name="Rectangle 21"/>
            <p:cNvSpPr>
              <a:spLocks noChangeArrowheads="1"/>
            </p:cNvSpPr>
            <p:nvPr/>
          </p:nvSpPr>
          <p:spPr bwMode="auto">
            <a:xfrm>
              <a:off x="902" y="288"/>
              <a:ext cx="27" cy="8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sp>
        <p:nvSpPr>
          <p:cNvPr id="198678" name="Rectangle 22"/>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latin typeface="Arial" charset="0"/>
              </a:defRPr>
            </a:lvl1pPr>
          </a:lstStyle>
          <a:p>
            <a:pPr>
              <a:defRPr/>
            </a:pPr>
            <a:fld id="{2350DD22-63AC-4890-8BE6-51B00D5AE3A9}" type="datetimeFigureOut">
              <a:rPr lang="en-US" smtClean="0"/>
              <a:pPr>
                <a:defRPr/>
              </a:pPr>
              <a:t>11/9/2019</a:t>
            </a:fld>
            <a:endParaRPr lang="en-US" dirty="0"/>
          </a:p>
        </p:txBody>
      </p:sp>
    </p:spTree>
    <p:extLst>
      <p:ext uri="{BB962C8B-B14F-4D97-AF65-F5344CB8AC3E}">
        <p14:creationId xmlns:p14="http://schemas.microsoft.com/office/powerpoint/2010/main" val="1067897212"/>
      </p:ext>
    </p:extLst>
  </p:cSld>
  <p:clrMap bg1="dk2" tx1="lt1" bg2="dk1"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rtl="0" eaLnBrk="1" fontAlgn="base" hangingPunct="1">
        <a:spcBef>
          <a:spcPct val="0"/>
        </a:spcBef>
        <a:spcAft>
          <a:spcPct val="0"/>
        </a:spcAft>
        <a:defRPr sz="3900">
          <a:solidFill>
            <a:schemeClr val="tx2"/>
          </a:solidFill>
          <a:latin typeface="+mj-lt"/>
          <a:ea typeface="+mj-ea"/>
          <a:cs typeface="+mj-cs"/>
        </a:defRPr>
      </a:lvl1pPr>
      <a:lvl2pPr algn="l" rtl="0" eaLnBrk="1" fontAlgn="base" hangingPunct="1">
        <a:spcBef>
          <a:spcPct val="0"/>
        </a:spcBef>
        <a:spcAft>
          <a:spcPct val="0"/>
        </a:spcAft>
        <a:defRPr sz="3900">
          <a:solidFill>
            <a:schemeClr val="tx2"/>
          </a:solidFill>
          <a:latin typeface="Arial" charset="0"/>
        </a:defRPr>
      </a:lvl2pPr>
      <a:lvl3pPr algn="l" rtl="0" eaLnBrk="1" fontAlgn="base" hangingPunct="1">
        <a:spcBef>
          <a:spcPct val="0"/>
        </a:spcBef>
        <a:spcAft>
          <a:spcPct val="0"/>
        </a:spcAft>
        <a:defRPr sz="3900">
          <a:solidFill>
            <a:schemeClr val="tx2"/>
          </a:solidFill>
          <a:latin typeface="Arial" charset="0"/>
        </a:defRPr>
      </a:lvl3pPr>
      <a:lvl4pPr algn="l" rtl="0" eaLnBrk="1" fontAlgn="base" hangingPunct="1">
        <a:spcBef>
          <a:spcPct val="0"/>
        </a:spcBef>
        <a:spcAft>
          <a:spcPct val="0"/>
        </a:spcAft>
        <a:defRPr sz="3900">
          <a:solidFill>
            <a:schemeClr val="tx2"/>
          </a:solidFill>
          <a:latin typeface="Arial" charset="0"/>
        </a:defRPr>
      </a:lvl4pPr>
      <a:lvl5pPr algn="l" rtl="0" eaLnBrk="1" fontAlgn="base" hangingPunct="1">
        <a:spcBef>
          <a:spcPct val="0"/>
        </a:spcBef>
        <a:spcAft>
          <a:spcPct val="0"/>
        </a:spcAft>
        <a:defRPr sz="3900">
          <a:solidFill>
            <a:schemeClr val="tx2"/>
          </a:solidFill>
          <a:latin typeface="Arial" charset="0"/>
        </a:defRPr>
      </a:lvl5pPr>
      <a:lvl6pPr marL="457200" algn="l" rtl="0" eaLnBrk="1" fontAlgn="base" hangingPunct="1">
        <a:spcBef>
          <a:spcPct val="0"/>
        </a:spcBef>
        <a:spcAft>
          <a:spcPct val="0"/>
        </a:spcAft>
        <a:defRPr sz="3900">
          <a:solidFill>
            <a:schemeClr val="tx2"/>
          </a:solidFill>
          <a:latin typeface="Arial" charset="0"/>
        </a:defRPr>
      </a:lvl6pPr>
      <a:lvl7pPr marL="914400" algn="l" rtl="0" eaLnBrk="1" fontAlgn="base" hangingPunct="1">
        <a:spcBef>
          <a:spcPct val="0"/>
        </a:spcBef>
        <a:spcAft>
          <a:spcPct val="0"/>
        </a:spcAft>
        <a:defRPr sz="3900">
          <a:solidFill>
            <a:schemeClr val="tx2"/>
          </a:solidFill>
          <a:latin typeface="Arial" charset="0"/>
        </a:defRPr>
      </a:lvl7pPr>
      <a:lvl8pPr marL="1371600" algn="l" rtl="0" eaLnBrk="1" fontAlgn="base" hangingPunct="1">
        <a:spcBef>
          <a:spcPct val="0"/>
        </a:spcBef>
        <a:spcAft>
          <a:spcPct val="0"/>
        </a:spcAft>
        <a:defRPr sz="3900">
          <a:solidFill>
            <a:schemeClr val="tx2"/>
          </a:solidFill>
          <a:latin typeface="Arial" charset="0"/>
        </a:defRPr>
      </a:lvl8pPr>
      <a:lvl9pPr marL="1828800" algn="l" rtl="0" eaLnBrk="1" fontAlgn="base" hangingPunct="1">
        <a:spcBef>
          <a:spcPct val="0"/>
        </a:spcBef>
        <a:spcAft>
          <a:spcPct val="0"/>
        </a:spcAft>
        <a:defRPr sz="39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1"/>
        </a:buClr>
        <a:buSzPct val="85000"/>
        <a:buFont typeface="Wingdings" panose="05000000000000000000" pitchFamily="2" charset="2"/>
        <a:buChar char="o"/>
        <a:defRPr sz="28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panose="05000000000000000000" pitchFamily="2" charset="2"/>
        <a:buChar char="n"/>
        <a:defRPr sz="2500">
          <a:solidFill>
            <a:schemeClr val="tx2"/>
          </a:solidFill>
          <a:latin typeface="+mn-lt"/>
        </a:defRPr>
      </a:lvl2pPr>
      <a:lvl3pPr marL="1143000" indent="-228600" algn="l" rtl="0" eaLnBrk="1" fontAlgn="base" hangingPunct="1">
        <a:spcBef>
          <a:spcPct val="20000"/>
        </a:spcBef>
        <a:spcAft>
          <a:spcPct val="0"/>
        </a:spcAft>
        <a:buClr>
          <a:schemeClr val="accent1"/>
        </a:buClr>
        <a:buSzPct val="70000"/>
        <a:buFont typeface="Wingdings" panose="05000000000000000000" pitchFamily="2" charset="2"/>
        <a:buChar char="p"/>
        <a:defRPr sz="2200">
          <a:solidFill>
            <a:schemeClr val="tx2"/>
          </a:solidFill>
          <a:latin typeface="+mn-lt"/>
        </a:defRPr>
      </a:lvl3pPr>
      <a:lvl4pPr marL="1600200" indent="-228600" algn="l" rtl="0" eaLnBrk="1" fontAlgn="base" hangingPunct="1">
        <a:spcBef>
          <a:spcPct val="20000"/>
        </a:spcBef>
        <a:spcAft>
          <a:spcPct val="0"/>
        </a:spcAft>
        <a:buClr>
          <a:schemeClr val="accent1"/>
        </a:buClr>
        <a:buSzPct val="70000"/>
        <a:buFont typeface="Wingdings" panose="05000000000000000000" pitchFamily="2" charset="2"/>
        <a:buChar char="n"/>
        <a:defRPr sz="2000">
          <a:solidFill>
            <a:schemeClr val="tx2"/>
          </a:solidFill>
          <a:latin typeface="+mn-lt"/>
        </a:defRPr>
      </a:lvl4pPr>
      <a:lvl5pPr marL="2057400" indent="-228600" algn="l" rtl="0" eaLnBrk="1" fontAlgn="base" hangingPunct="1">
        <a:spcBef>
          <a:spcPct val="20000"/>
        </a:spcBef>
        <a:spcAft>
          <a:spcPct val="0"/>
        </a:spcAft>
        <a:buClr>
          <a:schemeClr val="accent1"/>
        </a:buClr>
        <a:buSzPct val="70000"/>
        <a:buFont typeface="Wingdings" panose="05000000000000000000" pitchFamily="2" charset="2"/>
        <a:buChar char="o"/>
        <a:defRPr sz="2000">
          <a:solidFill>
            <a:schemeClr val="tx2"/>
          </a:solidFill>
          <a:latin typeface="+mn-lt"/>
        </a:defRPr>
      </a:lvl5pPr>
      <a:lvl6pPr marL="2514600" indent="-228600" algn="l" rtl="0" eaLnBrk="1" fontAlgn="base" hangingPunct="1">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p:cNvSpPr>
          <p:nvPr>
            <p:ph type="ctrTitle"/>
          </p:nvPr>
        </p:nvSpPr>
        <p:spPr/>
        <p:txBody>
          <a:bodyPr/>
          <a:lstStyle/>
          <a:p>
            <a:pPr eaLnBrk="1" hangingPunct="1"/>
            <a:r>
              <a:rPr lang="en-US" sz="4800" b="1" smtClean="0"/>
              <a:t>Writing Good</a:t>
            </a:r>
            <a:br>
              <a:rPr lang="en-US" sz="4800" b="1" smtClean="0"/>
            </a:br>
            <a:r>
              <a:rPr lang="en-US" sz="4800" b="1" smtClean="0"/>
              <a:t>Alt </a:t>
            </a:r>
            <a:r>
              <a:rPr lang="en-US" sz="4800" b="1" dirty="0" smtClean="0"/>
              <a:t>Text</a:t>
            </a:r>
            <a:endParaRPr lang="en-US" sz="4800" dirty="0" smtClean="0"/>
          </a:p>
        </p:txBody>
      </p:sp>
      <p:sp>
        <p:nvSpPr>
          <p:cNvPr id="14338" name="Subtitle 2"/>
          <p:cNvSpPr>
            <a:spLocks noGrp="1"/>
          </p:cNvSpPr>
          <p:nvPr>
            <p:ph type="subTitle" idx="1"/>
          </p:nvPr>
        </p:nvSpPr>
        <p:spPr>
          <a:xfrm>
            <a:off x="2971800" y="4724400"/>
            <a:ext cx="5791200" cy="990600"/>
          </a:xfrm>
        </p:spPr>
        <p:txBody>
          <a:bodyPr>
            <a:normAutofit/>
          </a:bodyPr>
          <a:lstStyle/>
          <a:p>
            <a:pPr eaLnBrk="1" hangingPunct="1"/>
            <a:r>
              <a:rPr lang="en-US" sz="2400" dirty="0" smtClean="0"/>
              <a:t>Accessing Higher Ground, 2019</a:t>
            </a:r>
          </a:p>
          <a:p>
            <a:pPr eaLnBrk="1" hangingPunct="1"/>
            <a:r>
              <a:rPr lang="en-US" sz="2400" dirty="0" smtClean="0"/>
              <a:t>Robert Beach and Gaeir Dietrich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Decoration</a:t>
            </a:r>
          </a:p>
        </p:txBody>
      </p:sp>
      <p:sp>
        <p:nvSpPr>
          <p:cNvPr id="26626" name="Content Placeholder 2"/>
          <p:cNvSpPr>
            <a:spLocks noGrp="1"/>
          </p:cNvSpPr>
          <p:nvPr>
            <p:ph idx="1"/>
          </p:nvPr>
        </p:nvSpPr>
        <p:spPr/>
        <p:txBody>
          <a:bodyPr/>
          <a:lstStyle/>
          <a:p>
            <a:pPr eaLnBrk="1" hangingPunct="1"/>
            <a:r>
              <a:rPr lang="en-US" dirty="0" smtClean="0"/>
              <a:t>Does it even need to be described?</a:t>
            </a:r>
          </a:p>
          <a:p>
            <a:pPr lvl="1"/>
            <a:r>
              <a:rPr lang="en-US" dirty="0" smtClean="0"/>
              <a:t>If yes, how much? Usually very little.</a:t>
            </a:r>
          </a:p>
          <a:p>
            <a:r>
              <a:rPr lang="en-US" dirty="0"/>
              <a:t>If graphic is simply decoration</a:t>
            </a:r>
          </a:p>
          <a:p>
            <a:pPr lvl="1"/>
            <a:r>
              <a:rPr lang="en-US" dirty="0" smtClean="0"/>
              <a:t>Word New version: </a:t>
            </a:r>
            <a:r>
              <a:rPr lang="en-US" dirty="0"/>
              <a:t>decorative checkbox </a:t>
            </a:r>
            <a:endParaRPr lang="en-US" dirty="0" smtClean="0"/>
          </a:p>
          <a:p>
            <a:pPr lvl="1"/>
            <a:r>
              <a:rPr lang="en-US" dirty="0" smtClean="0"/>
              <a:t>Word Old version: brief </a:t>
            </a:r>
            <a:r>
              <a:rPr lang="en-US" dirty="0"/>
              <a:t>description </a:t>
            </a:r>
            <a:endParaRPr lang="en-US" dirty="0" smtClean="0"/>
          </a:p>
          <a:p>
            <a:pPr lvl="1"/>
            <a:r>
              <a:rPr lang="en-US" dirty="0" smtClean="0"/>
              <a:t>PDF</a:t>
            </a:r>
            <a:r>
              <a:rPr lang="en-US" dirty="0"/>
              <a:t>: set as “background</a:t>
            </a:r>
            <a:r>
              <a:rPr lang="en-US" dirty="0" smtClean="0"/>
              <a:t>”—mark as decorative element</a:t>
            </a:r>
            <a:endParaRPr lang="en-US" dirty="0"/>
          </a:p>
          <a:p>
            <a:pPr lvl="1"/>
            <a:r>
              <a:rPr lang="en-US" dirty="0"/>
              <a:t>Web: quote-quote </a:t>
            </a:r>
            <a:r>
              <a:rPr lang="en-US" dirty="0" smtClean="0"/>
              <a:t>“”</a:t>
            </a:r>
            <a:endParaRPr lang="en-US" dirty="0"/>
          </a:p>
          <a:p>
            <a:pPr lvl="1"/>
            <a:r>
              <a:rPr lang="en-US" dirty="0"/>
              <a:t>Canvas: decorative </a:t>
            </a:r>
            <a:r>
              <a:rPr lang="en-US" dirty="0" smtClean="0"/>
              <a:t>checkbox</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Informational</a:t>
            </a:r>
          </a:p>
        </p:txBody>
      </p:sp>
      <p:sp>
        <p:nvSpPr>
          <p:cNvPr id="24578" name="Content Placeholder 2"/>
          <p:cNvSpPr>
            <a:spLocks noGrp="1"/>
          </p:cNvSpPr>
          <p:nvPr>
            <p:ph idx="1"/>
          </p:nvPr>
        </p:nvSpPr>
        <p:spPr/>
        <p:txBody>
          <a:bodyPr/>
          <a:lstStyle/>
          <a:p>
            <a:pPr eaLnBrk="1" hangingPunct="1"/>
            <a:r>
              <a:rPr lang="en-US" dirty="0" smtClean="0"/>
              <a:t>If information is being conveyed, then consider…</a:t>
            </a:r>
          </a:p>
          <a:p>
            <a:pPr lvl="1" eaLnBrk="1" hangingPunct="1"/>
            <a:r>
              <a:rPr lang="en-US" dirty="0" smtClean="0"/>
              <a:t>What is the information being presented in the graphic?</a:t>
            </a:r>
          </a:p>
          <a:p>
            <a:pPr lvl="1" eaLnBrk="1" hangingPunct="1"/>
            <a:r>
              <a:rPr lang="en-US" dirty="0" smtClean="0"/>
              <a:t>Is that information already conveyed in the text?</a:t>
            </a:r>
          </a:p>
          <a:p>
            <a:pPr lvl="1" eaLnBrk="1" hangingPunct="1"/>
            <a:r>
              <a:rPr lang="en-US" dirty="0" smtClean="0"/>
              <a:t>How can I describe the graphic in as few words as possible?</a:t>
            </a:r>
          </a:p>
          <a:p>
            <a:pPr lvl="1" eaLnBrk="1" hangingPunct="1"/>
            <a:r>
              <a:rPr lang="en-US" dirty="0" smtClean="0"/>
              <a:t>Focus on “What is it?”</a:t>
            </a:r>
          </a:p>
          <a:p>
            <a:pPr lvl="1"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Illustrative</a:t>
            </a:r>
            <a:endParaRPr lang="en-US" dirty="0"/>
          </a:p>
        </p:txBody>
      </p:sp>
      <p:sp>
        <p:nvSpPr>
          <p:cNvPr id="3" name="Content Placeholder 2"/>
          <p:cNvSpPr>
            <a:spLocks noGrp="1"/>
          </p:cNvSpPr>
          <p:nvPr>
            <p:ph idx="1"/>
          </p:nvPr>
        </p:nvSpPr>
        <p:spPr/>
        <p:txBody>
          <a:bodyPr/>
          <a:lstStyle/>
          <a:p>
            <a:pPr eaLnBrk="1" hangingPunct="1"/>
            <a:r>
              <a:rPr lang="en-US" dirty="0" smtClean="0"/>
              <a:t>Does </a:t>
            </a:r>
            <a:r>
              <a:rPr lang="en-US" dirty="0"/>
              <a:t>the graphic </a:t>
            </a:r>
            <a:r>
              <a:rPr lang="en-US" dirty="0" smtClean="0"/>
              <a:t>summarize or condense something </a:t>
            </a:r>
            <a:r>
              <a:rPr lang="en-US" dirty="0"/>
              <a:t>described in the text?</a:t>
            </a:r>
          </a:p>
          <a:p>
            <a:pPr lvl="1" eaLnBrk="1" hangingPunct="1"/>
            <a:r>
              <a:rPr lang="en-US" dirty="0"/>
              <a:t>May be informational; may be </a:t>
            </a:r>
            <a:r>
              <a:rPr lang="en-US" dirty="0" smtClean="0"/>
              <a:t>decorative</a:t>
            </a:r>
          </a:p>
          <a:p>
            <a:pPr lvl="1" eaLnBrk="1" hangingPunct="1"/>
            <a:r>
              <a:rPr lang="en-US" dirty="0" smtClean="0"/>
              <a:t>Depends on whether the graphic adds / summarizes information or simply illustrates exactly what the text describes</a:t>
            </a:r>
          </a:p>
          <a:p>
            <a:pPr lvl="1" eaLnBrk="1" hangingPunct="1"/>
            <a:r>
              <a:rPr lang="en-US" dirty="0" smtClean="0"/>
              <a:t>May be a visual summary of written passages</a:t>
            </a:r>
            <a:endParaRPr lang="en-US" dirty="0"/>
          </a:p>
          <a:p>
            <a:endParaRPr lang="en-US" dirty="0"/>
          </a:p>
        </p:txBody>
      </p:sp>
    </p:spTree>
    <p:extLst>
      <p:ext uri="{BB962C8B-B14F-4D97-AF65-F5344CB8AC3E}">
        <p14:creationId xmlns:p14="http://schemas.microsoft.com/office/powerpoint/2010/main" val="1118041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lstStyle/>
          <a:p>
            <a:r>
              <a:rPr lang="en-US" dirty="0" smtClean="0"/>
              <a:t>Tests using graphics as part of the testing material need special handling.</a:t>
            </a:r>
          </a:p>
          <a:p>
            <a:r>
              <a:rPr lang="en-US" dirty="0" smtClean="0"/>
              <a:t>Beware of a simple description giving away the answer.</a:t>
            </a:r>
          </a:p>
          <a:p>
            <a:r>
              <a:rPr lang="en-US" dirty="0" smtClean="0"/>
              <a:t>May need a longer description based on what the graphic looks like.</a:t>
            </a:r>
            <a:endParaRPr lang="en-US" dirty="0"/>
          </a:p>
        </p:txBody>
      </p:sp>
    </p:spTree>
    <p:extLst>
      <p:ext uri="{BB962C8B-B14F-4D97-AF65-F5344CB8AC3E}">
        <p14:creationId xmlns:p14="http://schemas.microsoft.com/office/powerpoint/2010/main" val="1647552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What Do I Say?*</a:t>
            </a:r>
          </a:p>
        </p:txBody>
      </p:sp>
      <p:sp>
        <p:nvSpPr>
          <p:cNvPr id="3" name="Content Placeholder 2"/>
          <p:cNvSpPr>
            <a:spLocks noGrp="1"/>
          </p:cNvSpPr>
          <p:nvPr>
            <p:ph idx="1"/>
          </p:nvPr>
        </p:nvSpPr>
        <p:spPr>
          <a:xfrm>
            <a:off x="1219200" y="1905000"/>
            <a:ext cx="7467600" cy="4267200"/>
          </a:xfrm>
        </p:spPr>
        <p:txBody>
          <a:bodyPr/>
          <a:lstStyle/>
          <a:p>
            <a:pPr>
              <a:buFont typeface="+mj-lt"/>
              <a:buAutoNum type="arabicPeriod"/>
            </a:pPr>
            <a:r>
              <a:rPr lang="en-US" sz="2000" dirty="0" smtClean="0"/>
              <a:t>Be objective</a:t>
            </a:r>
          </a:p>
          <a:p>
            <a:pPr lvl="1"/>
            <a:r>
              <a:rPr lang="en-US" sz="2000" dirty="0" smtClean="0"/>
              <a:t>Stick to the facts, do not interpret</a:t>
            </a:r>
          </a:p>
          <a:p>
            <a:pPr>
              <a:buFont typeface="+mj-lt"/>
              <a:buAutoNum type="arabicPeriod"/>
            </a:pPr>
            <a:r>
              <a:rPr lang="en-US" sz="2000" dirty="0" smtClean="0"/>
              <a:t>Be brief</a:t>
            </a:r>
          </a:p>
          <a:p>
            <a:pPr lvl="1"/>
            <a:r>
              <a:rPr lang="en-US" sz="2000" dirty="0" smtClean="0"/>
              <a:t>The shorter the better</a:t>
            </a:r>
          </a:p>
          <a:p>
            <a:pPr>
              <a:buFont typeface="+mj-lt"/>
              <a:buAutoNum type="arabicPeriod"/>
            </a:pPr>
            <a:r>
              <a:rPr lang="en-US" sz="2000" dirty="0" smtClean="0"/>
              <a:t>Be descriptive</a:t>
            </a:r>
          </a:p>
          <a:p>
            <a:pPr lvl="1"/>
            <a:r>
              <a:rPr lang="en-US" sz="2000" dirty="0" smtClean="0"/>
              <a:t>Use words that convey clear meaning</a:t>
            </a:r>
          </a:p>
          <a:p>
            <a:pPr>
              <a:buFont typeface="+mj-lt"/>
              <a:buAutoNum type="arabicPeriod"/>
            </a:pPr>
            <a:r>
              <a:rPr lang="en-US" sz="2000" dirty="0" smtClean="0"/>
              <a:t>Be logical</a:t>
            </a:r>
          </a:p>
          <a:p>
            <a:pPr lvl="1"/>
            <a:r>
              <a:rPr lang="en-US" sz="2000" dirty="0" smtClean="0"/>
              <a:t>Use a sequence or structure</a:t>
            </a:r>
          </a:p>
          <a:p>
            <a:pPr>
              <a:buFont typeface="+mj-lt"/>
              <a:buAutoNum type="arabicPeriod"/>
            </a:pPr>
            <a:r>
              <a:rPr lang="en-US" sz="2000" dirty="0" smtClean="0"/>
              <a:t>Be accurate</a:t>
            </a:r>
          </a:p>
          <a:p>
            <a:pPr lvl="1"/>
            <a:r>
              <a:rPr lang="en-US" sz="2000" dirty="0" smtClean="0"/>
              <a:t>Make sure the information you give matches the book/site</a:t>
            </a:r>
          </a:p>
          <a:p>
            <a:pPr lvl="1"/>
            <a:endParaRPr lang="en-US" sz="1800" dirty="0" smtClean="0"/>
          </a:p>
          <a:p>
            <a:pPr marL="0" indent="0">
              <a:buNone/>
            </a:pPr>
            <a:r>
              <a:rPr lang="en-US" sz="1200" dirty="0" smtClean="0"/>
              <a:t>* </a:t>
            </a:r>
            <a:r>
              <a:rPr lang="en-US" sz="1200" i="1" dirty="0" smtClean="0"/>
              <a:t>A Picture Is Worth 300 Words: Writing Visual Descriptions For An Art Museum Web Site</a:t>
            </a:r>
            <a:r>
              <a:rPr lang="en-US" sz="1200" dirty="0" smtClean="0"/>
              <a:t> by Adam Alonzo</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Most Cases… </a:t>
            </a:r>
            <a:endParaRPr lang="en-US" dirty="0"/>
          </a:p>
        </p:txBody>
      </p:sp>
      <p:sp>
        <p:nvSpPr>
          <p:cNvPr id="3" name="Content Placeholder 2"/>
          <p:cNvSpPr>
            <a:spLocks noGrp="1"/>
          </p:cNvSpPr>
          <p:nvPr>
            <p:ph idx="1"/>
          </p:nvPr>
        </p:nvSpPr>
        <p:spPr/>
        <p:txBody>
          <a:bodyPr/>
          <a:lstStyle/>
          <a:p>
            <a:r>
              <a:rPr lang="en-US" dirty="0" smtClean="0"/>
              <a:t>Do not need to say “picture of,” “photo of,” “painting of”…</a:t>
            </a:r>
          </a:p>
          <a:p>
            <a:pPr lvl="1"/>
            <a:r>
              <a:rPr lang="en-US" dirty="0" smtClean="0"/>
              <a:t>Screen reader will announce “graphic” or “image”</a:t>
            </a:r>
            <a:endParaRPr lang="en-US" dirty="0"/>
          </a:p>
          <a:p>
            <a:r>
              <a:rPr lang="en-US" dirty="0" smtClean="0"/>
              <a:t>If there is a content-specific reason to identify the format, then go ahead</a:t>
            </a:r>
          </a:p>
          <a:p>
            <a:pPr lvl="1"/>
            <a:r>
              <a:rPr lang="en-US" dirty="0" smtClean="0"/>
              <a:t>Art history, e.g., may differentiate between line drawing, painting, photo, etc.</a:t>
            </a:r>
            <a:endParaRPr lang="en-US" dirty="0"/>
          </a:p>
          <a:p>
            <a:pPr lvl="1"/>
            <a:r>
              <a:rPr lang="en-US" dirty="0" smtClean="0"/>
              <a:t>May note schematic, diagram, map, etc.</a:t>
            </a:r>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15</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11/9/2019</a:t>
            </a:fld>
            <a:endParaRPr lang="en-US"/>
          </a:p>
        </p:txBody>
      </p:sp>
    </p:spTree>
    <p:extLst>
      <p:ext uri="{BB962C8B-B14F-4D97-AF65-F5344CB8AC3E}">
        <p14:creationId xmlns:p14="http://schemas.microsoft.com/office/powerpoint/2010/main" val="1524993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in Graphics</a:t>
            </a:r>
            <a:endParaRPr lang="en-US" dirty="0"/>
          </a:p>
        </p:txBody>
      </p:sp>
      <p:sp>
        <p:nvSpPr>
          <p:cNvPr id="3" name="Content Placeholder 2"/>
          <p:cNvSpPr>
            <a:spLocks noGrp="1"/>
          </p:cNvSpPr>
          <p:nvPr>
            <p:ph idx="1"/>
          </p:nvPr>
        </p:nvSpPr>
        <p:spPr/>
        <p:txBody>
          <a:bodyPr/>
          <a:lstStyle/>
          <a:p>
            <a:r>
              <a:rPr lang="en-US" dirty="0" smtClean="0"/>
              <a:t>If graphic contains important (i.e., text that is meant to be read for meaning), include the text in the alt text</a:t>
            </a:r>
          </a:p>
          <a:p>
            <a:r>
              <a:rPr lang="en-US" dirty="0" smtClean="0"/>
              <a:t>A logo, for example, may contain a “tag line” in addition to the name</a:t>
            </a:r>
          </a:p>
          <a:p>
            <a:pPr lvl="1"/>
            <a:r>
              <a:rPr lang="en-US" dirty="0" smtClean="0"/>
              <a:t>Include all text</a:t>
            </a:r>
          </a:p>
          <a:p>
            <a:r>
              <a:rPr lang="en-US" dirty="0" smtClean="0"/>
              <a:t>A street scene may include signs which are not important</a:t>
            </a:r>
          </a:p>
          <a:p>
            <a:pPr lvl="1"/>
            <a:r>
              <a:rPr lang="en-US" dirty="0" smtClean="0"/>
              <a:t>Do not need to include such text</a:t>
            </a:r>
          </a:p>
          <a:p>
            <a:endParaRPr lang="en-US" dirty="0"/>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11/9/2019</a:t>
            </a:fld>
            <a:endParaRPr lang="en-US"/>
          </a:p>
        </p:txBody>
      </p:sp>
    </p:spTree>
    <p:extLst>
      <p:ext uri="{BB962C8B-B14F-4D97-AF65-F5344CB8AC3E}">
        <p14:creationId xmlns:p14="http://schemas.microsoft.com/office/powerpoint/2010/main" val="2712673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smtClean="0"/>
              <a:t>No Single Right Way</a:t>
            </a:r>
          </a:p>
        </p:txBody>
      </p:sp>
      <p:sp>
        <p:nvSpPr>
          <p:cNvPr id="65539" name="Rectangle 3"/>
          <p:cNvSpPr>
            <a:spLocks noGrp="1"/>
          </p:cNvSpPr>
          <p:nvPr>
            <p:ph idx="1"/>
          </p:nvPr>
        </p:nvSpPr>
        <p:spPr/>
        <p:txBody>
          <a:bodyPr/>
          <a:lstStyle/>
          <a:p>
            <a:r>
              <a:rPr lang="en-US" dirty="0" smtClean="0"/>
              <a:t>There is not only one way to describe graphics.</a:t>
            </a:r>
          </a:p>
          <a:p>
            <a:endParaRPr lang="en-US" dirty="0" smtClean="0"/>
          </a:p>
          <a:p>
            <a:r>
              <a:rPr lang="en-US" dirty="0" smtClean="0"/>
              <a:t>Just remember…</a:t>
            </a:r>
          </a:p>
          <a:p>
            <a:pPr lvl="1"/>
            <a:r>
              <a:rPr lang="en-US" dirty="0" smtClean="0"/>
              <a:t>Keep context in mind</a:t>
            </a:r>
          </a:p>
          <a:p>
            <a:pPr lvl="1"/>
            <a:r>
              <a:rPr lang="en-US" dirty="0" smtClean="0"/>
              <a:t>Ask yourself: Is this something the person really needs to hear?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Exercise Photo 1</a:t>
            </a:r>
          </a:p>
        </p:txBody>
      </p:sp>
      <p:sp>
        <p:nvSpPr>
          <p:cNvPr id="29698" name="Content Placeholder 2"/>
          <p:cNvSpPr>
            <a:spLocks noGrp="1"/>
          </p:cNvSpPr>
          <p:nvPr>
            <p:ph idx="1"/>
          </p:nvPr>
        </p:nvSpPr>
        <p:spPr>
          <a:xfrm>
            <a:off x="1676400" y="1981200"/>
            <a:ext cx="2971800" cy="4114800"/>
          </a:xfrm>
        </p:spPr>
        <p:txBody>
          <a:bodyPr/>
          <a:lstStyle/>
          <a:p>
            <a:pPr eaLnBrk="1" hangingPunct="1"/>
            <a:r>
              <a:rPr lang="en-US" dirty="0" smtClean="0"/>
              <a:t>In a book about exercise, this photo appears at the beginning of a chapter on nutrition:</a:t>
            </a:r>
          </a:p>
          <a:p>
            <a:pPr eaLnBrk="1" hangingPunct="1"/>
            <a:endParaRPr lang="en-US" dirty="0" smtClean="0"/>
          </a:p>
        </p:txBody>
      </p:sp>
      <p:pic>
        <p:nvPicPr>
          <p:cNvPr id="29699" name="Picture 4" descr="3 people biking"/>
          <p:cNvPicPr>
            <a:picLocks noChangeAspect="1"/>
          </p:cNvPicPr>
          <p:nvPr/>
        </p:nvPicPr>
        <p:blipFill>
          <a:blip r:embed="rId2"/>
          <a:srcRect/>
          <a:stretch>
            <a:fillRect/>
          </a:stretch>
        </p:blipFill>
        <p:spPr bwMode="auto">
          <a:xfrm>
            <a:off x="4800600" y="2133600"/>
            <a:ext cx="3886200" cy="3886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t>Possible Alt Text Photo 1</a:t>
            </a:r>
          </a:p>
        </p:txBody>
      </p:sp>
      <p:sp>
        <p:nvSpPr>
          <p:cNvPr id="30722" name="Content Placeholder 2"/>
          <p:cNvSpPr>
            <a:spLocks noGrp="1"/>
          </p:cNvSpPr>
          <p:nvPr>
            <p:ph idx="1"/>
          </p:nvPr>
        </p:nvSpPr>
        <p:spPr>
          <a:xfrm>
            <a:off x="1676400" y="1905000"/>
            <a:ext cx="7010400" cy="4114800"/>
          </a:xfrm>
        </p:spPr>
        <p:txBody>
          <a:bodyPr/>
          <a:lstStyle/>
          <a:p>
            <a:pPr eaLnBrk="1" hangingPunct="1"/>
            <a:r>
              <a:rPr lang="en-US" dirty="0" smtClean="0"/>
              <a:t>The photo is decorative.</a:t>
            </a:r>
          </a:p>
          <a:p>
            <a:pPr lvl="1" eaLnBrk="1" hangingPunct="1"/>
            <a:r>
              <a:rPr lang="en-US" dirty="0" smtClean="0"/>
              <a:t>It is simply illustrating the theme of the book.</a:t>
            </a:r>
          </a:p>
          <a:p>
            <a:pPr eaLnBrk="1" hangingPunct="1"/>
            <a:endParaRPr lang="en-US" dirty="0" smtClean="0"/>
          </a:p>
          <a:p>
            <a:r>
              <a:rPr lang="en-US" dirty="0"/>
              <a:t>Keep the description simple:</a:t>
            </a:r>
          </a:p>
          <a:p>
            <a:pPr lvl="1"/>
            <a:r>
              <a:rPr lang="en-US" dirty="0"/>
              <a:t>People biking </a:t>
            </a:r>
          </a:p>
          <a:p>
            <a:pPr lvl="1"/>
            <a:r>
              <a:rPr lang="en-US" dirty="0"/>
              <a:t>Cyclists</a:t>
            </a:r>
          </a:p>
          <a:p>
            <a:r>
              <a:rPr lang="en-US" dirty="0"/>
              <a:t>If you really want more…</a:t>
            </a:r>
          </a:p>
          <a:p>
            <a:pPr lvl="1"/>
            <a:r>
              <a:rPr lang="en-US" dirty="0"/>
              <a:t>3 people cycling along a river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Presenters</a:t>
            </a:r>
          </a:p>
        </p:txBody>
      </p:sp>
      <p:sp>
        <p:nvSpPr>
          <p:cNvPr id="16386" name="Content Placeholder 3"/>
          <p:cNvSpPr>
            <a:spLocks noGrp="1"/>
          </p:cNvSpPr>
          <p:nvPr>
            <p:ph sz="half" idx="1"/>
          </p:nvPr>
        </p:nvSpPr>
        <p:spPr/>
        <p:txBody>
          <a:bodyPr/>
          <a:lstStyle/>
          <a:p>
            <a:r>
              <a:rPr lang="en-US" sz="2400" dirty="0" smtClean="0"/>
              <a:t>Gaeir Dietrich</a:t>
            </a:r>
          </a:p>
          <a:p>
            <a:r>
              <a:rPr lang="en-US" sz="2400" dirty="0" smtClean="0"/>
              <a:t>Access Specialist</a:t>
            </a:r>
          </a:p>
          <a:p>
            <a:r>
              <a:rPr lang="en-US" sz="2400" dirty="0" smtClean="0"/>
              <a:t>Consultant</a:t>
            </a:r>
          </a:p>
          <a:p>
            <a:r>
              <a:rPr lang="en-US" sz="2400" dirty="0" smtClean="0"/>
              <a:t>gaeird@gmail.com</a:t>
            </a:r>
          </a:p>
          <a:p>
            <a:r>
              <a:rPr lang="en-US" sz="2400" dirty="0" smtClean="0"/>
              <a:t>408-996-6047</a:t>
            </a:r>
          </a:p>
        </p:txBody>
      </p:sp>
      <p:sp>
        <p:nvSpPr>
          <p:cNvPr id="16387" name="Content Placeholder 4"/>
          <p:cNvSpPr>
            <a:spLocks noGrp="1"/>
          </p:cNvSpPr>
          <p:nvPr>
            <p:ph sz="half" idx="2"/>
          </p:nvPr>
        </p:nvSpPr>
        <p:spPr/>
        <p:txBody>
          <a:bodyPr/>
          <a:lstStyle/>
          <a:p>
            <a:r>
              <a:rPr lang="en-US" sz="2400" dirty="0" smtClean="0"/>
              <a:t>Robert Lee Beach</a:t>
            </a:r>
          </a:p>
          <a:p>
            <a:r>
              <a:rPr lang="en-US" sz="2400" dirty="0" smtClean="0"/>
              <a:t>Assistive Technology Specialist</a:t>
            </a:r>
          </a:p>
          <a:p>
            <a:r>
              <a:rPr lang="en-US" sz="2400" dirty="0" smtClean="0"/>
              <a:t>Kansas City Kansas Community College</a:t>
            </a:r>
          </a:p>
          <a:p>
            <a:r>
              <a:rPr lang="en-US" sz="2400" dirty="0" smtClean="0"/>
              <a:t>rbeach@kckcc.edu</a:t>
            </a:r>
          </a:p>
          <a:p>
            <a:r>
              <a:rPr lang="en-US" sz="2400" dirty="0" smtClean="0"/>
              <a:t>913-288-7671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Exercise Photo 2</a:t>
            </a:r>
          </a:p>
        </p:txBody>
      </p:sp>
      <p:sp>
        <p:nvSpPr>
          <p:cNvPr id="31746" name="Content Placeholder 2"/>
          <p:cNvSpPr>
            <a:spLocks noGrp="1"/>
          </p:cNvSpPr>
          <p:nvPr>
            <p:ph idx="1"/>
          </p:nvPr>
        </p:nvSpPr>
        <p:spPr>
          <a:xfrm>
            <a:off x="1676400" y="1981200"/>
            <a:ext cx="3581400" cy="3733800"/>
          </a:xfrm>
        </p:spPr>
        <p:txBody>
          <a:bodyPr/>
          <a:lstStyle/>
          <a:p>
            <a:pPr eaLnBrk="1" hangingPunct="1"/>
            <a:r>
              <a:rPr lang="en-US" dirty="0" smtClean="0"/>
              <a:t>In the same textbook, the graphic below is included next to boxed text about the benefits of strength training.</a:t>
            </a:r>
          </a:p>
        </p:txBody>
      </p:sp>
      <p:pic>
        <p:nvPicPr>
          <p:cNvPr id="31747" name="Picture 2" descr="smiley face lifting weights"/>
          <p:cNvPicPr>
            <a:picLocks noChangeAspect="1" noChangeArrowheads="1"/>
          </p:cNvPicPr>
          <p:nvPr/>
        </p:nvPicPr>
        <p:blipFill>
          <a:blip r:embed="rId3"/>
          <a:srcRect/>
          <a:stretch>
            <a:fillRect/>
          </a:stretch>
        </p:blipFill>
        <p:spPr bwMode="auto">
          <a:xfrm>
            <a:off x="5334000" y="2209800"/>
            <a:ext cx="2881312" cy="182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dirty="0" smtClean="0"/>
              <a:t>Possible Alt Text Photo 2</a:t>
            </a:r>
          </a:p>
        </p:txBody>
      </p:sp>
      <p:sp>
        <p:nvSpPr>
          <p:cNvPr id="32770" name="Content Placeholder 2"/>
          <p:cNvSpPr>
            <a:spLocks noGrp="1"/>
          </p:cNvSpPr>
          <p:nvPr>
            <p:ph idx="1"/>
          </p:nvPr>
        </p:nvSpPr>
        <p:spPr/>
        <p:txBody>
          <a:bodyPr/>
          <a:lstStyle/>
          <a:p>
            <a:pPr eaLnBrk="1" hangingPunct="1"/>
            <a:r>
              <a:rPr lang="en-US" dirty="0" smtClean="0"/>
              <a:t>This graphic is purely decorative.</a:t>
            </a:r>
          </a:p>
          <a:p>
            <a:pPr eaLnBrk="1" hangingPunct="1"/>
            <a:endParaRPr lang="en-US" dirty="0" smtClean="0"/>
          </a:p>
          <a:p>
            <a:pPr eaLnBrk="1" hangingPunct="1"/>
            <a:r>
              <a:rPr lang="en-US" dirty="0" smtClean="0"/>
              <a:t>Since this graphic is essentially “eye candy,” it is a good example of when a null tag might be useful on the web or the decorative checkbox in Word or Canvas.</a:t>
            </a:r>
          </a:p>
          <a:p>
            <a:r>
              <a:rPr lang="en-US" dirty="0" smtClean="0"/>
              <a:t>If you do want to describe, keep it very short: “Smiley face lifting weights.”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Logo Example 1</a:t>
            </a:r>
          </a:p>
        </p:txBody>
      </p:sp>
      <p:sp>
        <p:nvSpPr>
          <p:cNvPr id="33794" name="Content Placeholder 2"/>
          <p:cNvSpPr>
            <a:spLocks noGrp="1"/>
          </p:cNvSpPr>
          <p:nvPr>
            <p:ph idx="1"/>
          </p:nvPr>
        </p:nvSpPr>
        <p:spPr>
          <a:xfrm>
            <a:off x="1676400" y="3352800"/>
            <a:ext cx="7010400" cy="2743200"/>
          </a:xfrm>
        </p:spPr>
        <p:txBody>
          <a:bodyPr/>
          <a:lstStyle/>
          <a:p>
            <a:pPr marL="0" indent="0">
              <a:buNone/>
            </a:pPr>
            <a:r>
              <a:rPr lang="en-US" dirty="0" smtClean="0"/>
              <a:t>Kansas City Kansas Community College</a:t>
            </a:r>
          </a:p>
          <a:p>
            <a:pPr marL="0" indent="0">
              <a:buNone/>
            </a:pPr>
            <a:r>
              <a:rPr lang="en-US" dirty="0" smtClean="0"/>
              <a:t>Presents an Evening of Jazz</a:t>
            </a:r>
          </a:p>
          <a:p>
            <a:pPr marL="0" indent="0">
              <a:buNone/>
            </a:pPr>
            <a:r>
              <a:rPr lang="en-US" dirty="0" smtClean="0"/>
              <a:t>Come join us for two hours of wonderful jazz by the lake. …</a:t>
            </a:r>
          </a:p>
        </p:txBody>
      </p:sp>
      <p:pic>
        <p:nvPicPr>
          <p:cNvPr id="33795" name="Picture 3" descr="KCKCC Logo, &quot;Making Life Better&quot;"/>
          <p:cNvPicPr>
            <a:picLocks noChangeAspect="1"/>
          </p:cNvPicPr>
          <p:nvPr/>
        </p:nvPicPr>
        <p:blipFill>
          <a:blip r:embed="rId3"/>
          <a:srcRect/>
          <a:stretch>
            <a:fillRect/>
          </a:stretch>
        </p:blipFill>
        <p:spPr bwMode="auto">
          <a:xfrm>
            <a:off x="2438400" y="1828800"/>
            <a:ext cx="4506463"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dirty="0" smtClean="0"/>
              <a:t>Possible Alt Text Logo 1</a:t>
            </a:r>
          </a:p>
        </p:txBody>
      </p:sp>
      <p:sp>
        <p:nvSpPr>
          <p:cNvPr id="35842" name="Content Placeholder 2"/>
          <p:cNvSpPr>
            <a:spLocks noGrp="1"/>
          </p:cNvSpPr>
          <p:nvPr>
            <p:ph idx="1"/>
          </p:nvPr>
        </p:nvSpPr>
        <p:spPr/>
        <p:txBody>
          <a:bodyPr/>
          <a:lstStyle/>
          <a:p>
            <a:r>
              <a:rPr lang="en-US" dirty="0"/>
              <a:t>The logo is mostly decorative, somewhat informational.</a:t>
            </a:r>
          </a:p>
          <a:p>
            <a:endParaRPr lang="en-US" dirty="0"/>
          </a:p>
          <a:p>
            <a:r>
              <a:rPr lang="en-US" dirty="0"/>
              <a:t>Logo is branding, but is essentially decorative from the user’s viewpoint.</a:t>
            </a:r>
          </a:p>
          <a:p>
            <a:r>
              <a:rPr lang="en-US" dirty="0"/>
              <a:t>Keep it simple; first time include all text.</a:t>
            </a:r>
          </a:p>
          <a:p>
            <a:pPr lvl="1"/>
            <a:r>
              <a:rPr lang="en-US" dirty="0"/>
              <a:t>Kansas City Kansas Community College logo, Making Life Better</a:t>
            </a:r>
          </a:p>
          <a:p>
            <a:pPr lvl="1"/>
            <a:r>
              <a:rPr lang="en-US" dirty="0"/>
              <a:t>KCKCC </a:t>
            </a:r>
            <a:r>
              <a:rPr lang="en-US" dirty="0" smtClean="0"/>
              <a:t>logo or college logo</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Logo Example 2</a:t>
            </a:r>
          </a:p>
        </p:txBody>
      </p:sp>
      <p:sp>
        <p:nvSpPr>
          <p:cNvPr id="36866" name="Content Placeholder 2"/>
          <p:cNvSpPr>
            <a:spLocks noGrp="1"/>
          </p:cNvSpPr>
          <p:nvPr>
            <p:ph idx="1"/>
          </p:nvPr>
        </p:nvSpPr>
        <p:spPr>
          <a:xfrm>
            <a:off x="762000" y="2057400"/>
            <a:ext cx="7924800" cy="3429000"/>
          </a:xfrm>
        </p:spPr>
        <p:txBody>
          <a:bodyPr/>
          <a:lstStyle/>
          <a:p>
            <a:pPr eaLnBrk="1" hangingPunct="1"/>
            <a:r>
              <a:rPr lang="en-US" dirty="0" smtClean="0"/>
              <a:t>In marketing your business, the design of a logo can make a big impression or can be a waste of money.  The logo needs to be attractive but not dominate other information presented along with the logo. In the example below, what catches your attention?</a:t>
            </a:r>
          </a:p>
        </p:txBody>
      </p:sp>
      <p:pic>
        <p:nvPicPr>
          <p:cNvPr id="36867" name="Picture 3" descr="a blue K entwined by a red C, the slogan &quot;Making Life Better&quot; at the top"/>
          <p:cNvPicPr>
            <a:picLocks noChangeAspect="1"/>
          </p:cNvPicPr>
          <p:nvPr/>
        </p:nvPicPr>
        <p:blipFill>
          <a:blip r:embed="rId3"/>
          <a:srcRect/>
          <a:stretch>
            <a:fillRect/>
          </a:stretch>
        </p:blipFill>
        <p:spPr bwMode="auto">
          <a:xfrm>
            <a:off x="1981200" y="4724400"/>
            <a:ext cx="5486400" cy="17632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dirty="0" smtClean="0"/>
              <a:t>Possible Alt Text Logo 2</a:t>
            </a:r>
          </a:p>
        </p:txBody>
      </p:sp>
      <p:sp>
        <p:nvSpPr>
          <p:cNvPr id="3" name="Content Placeholder 2"/>
          <p:cNvSpPr>
            <a:spLocks noGrp="1"/>
          </p:cNvSpPr>
          <p:nvPr>
            <p:ph idx="1"/>
          </p:nvPr>
        </p:nvSpPr>
        <p:spPr>
          <a:xfrm>
            <a:off x="1447800" y="1981200"/>
            <a:ext cx="7239000" cy="4114800"/>
          </a:xfrm>
        </p:spPr>
        <p:txBody>
          <a:bodyPr/>
          <a:lstStyle/>
          <a:p>
            <a:r>
              <a:rPr lang="en-US" dirty="0" smtClean="0"/>
              <a:t>The logo is informational.</a:t>
            </a:r>
          </a:p>
          <a:p>
            <a:endParaRPr lang="en-US" dirty="0" smtClean="0"/>
          </a:p>
          <a:p>
            <a:r>
              <a:rPr lang="en-US" sz="2400" dirty="0" smtClean="0"/>
              <a:t>In this case, the same logo is a specific example and requires a more lengthy description.</a:t>
            </a:r>
          </a:p>
          <a:p>
            <a:r>
              <a:rPr lang="en-US" sz="2400" dirty="0" smtClean="0"/>
              <a:t>Focus on what the student needs to know:</a:t>
            </a:r>
          </a:p>
          <a:p>
            <a:pPr lvl="1"/>
            <a:r>
              <a:rPr lang="en-US" sz="2400" dirty="0" smtClean="0"/>
              <a:t>Interlocking blue K and red C block letters on left with the words “Making Life Better” in red italics above the college name in black italics, blocked and underlined with a blue line.</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Blood Pressure Example 1</a:t>
            </a:r>
          </a:p>
        </p:txBody>
      </p:sp>
      <p:sp>
        <p:nvSpPr>
          <p:cNvPr id="3" name="Content Placeholder 2"/>
          <p:cNvSpPr>
            <a:spLocks noGrp="1"/>
          </p:cNvSpPr>
          <p:nvPr>
            <p:ph idx="1"/>
          </p:nvPr>
        </p:nvSpPr>
        <p:spPr>
          <a:xfrm>
            <a:off x="381000" y="1981200"/>
            <a:ext cx="8305800" cy="4114800"/>
          </a:xfrm>
        </p:spPr>
        <p:txBody>
          <a:bodyPr/>
          <a:lstStyle/>
          <a:p>
            <a:r>
              <a:rPr lang="en-US" sz="2400" dirty="0" smtClean="0"/>
              <a:t>Proper positioning of the cuff, stethoscope and arm are important to accurate blood pressure readings. The arm should be relaxed and straight, resting on a flat surface.  The cuff should be positioned just above the elbow. The stethoscope should be positioned over the brachial artery at the bend of the elbow. See the example for proper technique.</a:t>
            </a:r>
          </a:p>
        </p:txBody>
      </p:sp>
      <p:pic>
        <p:nvPicPr>
          <p:cNvPr id="43011" name="Picture 3" descr="Proper technique for taking blood pressure"/>
          <p:cNvPicPr>
            <a:picLocks noChangeAspect="1" noChangeArrowheads="1"/>
          </p:cNvPicPr>
          <p:nvPr/>
        </p:nvPicPr>
        <p:blipFill>
          <a:blip r:embed="rId3"/>
          <a:srcRect/>
          <a:stretch>
            <a:fillRect/>
          </a:stretch>
        </p:blipFill>
        <p:spPr bwMode="auto">
          <a:xfrm>
            <a:off x="2667000" y="4601817"/>
            <a:ext cx="2963333"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dirty="0" smtClean="0"/>
              <a:t>Possible Alt Text Example 1</a:t>
            </a:r>
          </a:p>
        </p:txBody>
      </p:sp>
      <p:sp>
        <p:nvSpPr>
          <p:cNvPr id="45058" name="Content Placeholder 2"/>
          <p:cNvSpPr>
            <a:spLocks noGrp="1"/>
          </p:cNvSpPr>
          <p:nvPr>
            <p:ph idx="1"/>
          </p:nvPr>
        </p:nvSpPr>
        <p:spPr/>
        <p:txBody>
          <a:bodyPr/>
          <a:lstStyle/>
          <a:p>
            <a:pPr eaLnBrk="1" hangingPunct="1"/>
            <a:r>
              <a:rPr lang="en-US" smtClean="0"/>
              <a:t>The graphic is decorative.</a:t>
            </a:r>
          </a:p>
          <a:p>
            <a:pPr eaLnBrk="1" hangingPunct="1"/>
            <a:endParaRPr lang="en-US" smtClean="0"/>
          </a:p>
          <a:p>
            <a:pPr eaLnBrk="1" hangingPunct="1"/>
            <a:r>
              <a:rPr lang="en-US" smtClean="0"/>
              <a:t>The graphic is illustrative of what has been described in the text, and no further description is needed.</a:t>
            </a:r>
          </a:p>
          <a:p>
            <a:pPr eaLnBrk="1" hangingPunct="1"/>
            <a:r>
              <a:rPr lang="en-US" smtClean="0"/>
              <a:t>Keep the alt text simple:</a:t>
            </a:r>
          </a:p>
          <a:p>
            <a:pPr lvl="1" eaLnBrk="1" hangingPunct="1"/>
            <a:r>
              <a:rPr lang="en-US" smtClean="0"/>
              <a:t>Taking blood pressure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Blood Pressure Example 2</a:t>
            </a:r>
          </a:p>
        </p:txBody>
      </p:sp>
      <p:sp>
        <p:nvSpPr>
          <p:cNvPr id="39938" name="Content Placeholder 2"/>
          <p:cNvSpPr>
            <a:spLocks noGrp="1"/>
          </p:cNvSpPr>
          <p:nvPr>
            <p:ph idx="1"/>
          </p:nvPr>
        </p:nvSpPr>
        <p:spPr>
          <a:xfrm>
            <a:off x="1143000" y="1828800"/>
            <a:ext cx="7543800" cy="2057400"/>
          </a:xfrm>
        </p:spPr>
        <p:txBody>
          <a:bodyPr/>
          <a:lstStyle/>
          <a:p>
            <a:pPr marL="0" indent="0" eaLnBrk="1" hangingPunct="1">
              <a:buFont typeface="Wingdings 2" pitchFamily="18" charset="2"/>
              <a:buNone/>
            </a:pPr>
            <a:r>
              <a:rPr lang="en-US" dirty="0" smtClean="0"/>
              <a:t>Proper positioning of the cuff, stethoscope, and arm are important to accurate blood pressure readings.  See the example below for a demonstration of correct technique.</a:t>
            </a:r>
          </a:p>
        </p:txBody>
      </p:sp>
      <p:pic>
        <p:nvPicPr>
          <p:cNvPr id="39939" name="Picture 3" descr="Proper use of a blood pressure cuff"/>
          <p:cNvPicPr>
            <a:picLocks noChangeAspect="1" noChangeArrowheads="1"/>
          </p:cNvPicPr>
          <p:nvPr/>
        </p:nvPicPr>
        <p:blipFill>
          <a:blip r:embed="rId3"/>
          <a:srcRect/>
          <a:stretch>
            <a:fillRect/>
          </a:stretch>
        </p:blipFill>
        <p:spPr bwMode="auto">
          <a:xfrm>
            <a:off x="2514600" y="3812858"/>
            <a:ext cx="4191000" cy="2483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dirty="0" smtClean="0"/>
              <a:t>Possible Alt Text Example 2</a:t>
            </a:r>
          </a:p>
        </p:txBody>
      </p:sp>
      <p:sp>
        <p:nvSpPr>
          <p:cNvPr id="41986" name="Content Placeholder 2"/>
          <p:cNvSpPr>
            <a:spLocks noGrp="1"/>
          </p:cNvSpPr>
          <p:nvPr>
            <p:ph idx="1"/>
          </p:nvPr>
        </p:nvSpPr>
        <p:spPr/>
        <p:txBody>
          <a:bodyPr/>
          <a:lstStyle/>
          <a:p>
            <a:pPr eaLnBrk="1" hangingPunct="1"/>
            <a:r>
              <a:rPr lang="en-US" smtClean="0"/>
              <a:t>The graphic is informational.</a:t>
            </a:r>
          </a:p>
          <a:p>
            <a:pPr eaLnBrk="1" hangingPunct="1"/>
            <a:endParaRPr lang="en-US" smtClean="0"/>
          </a:p>
          <a:p>
            <a:pPr eaLnBrk="1" hangingPunct="1"/>
            <a:r>
              <a:rPr lang="en-US" smtClean="0"/>
              <a:t>Since the photo illustrates a particular procedure, it would require a longer description because the description is not already present in the text.</a:t>
            </a:r>
          </a:p>
          <a:p>
            <a:pPr eaLnBrk="1" hangingPunct="1"/>
            <a:endParaRPr lang="en-US"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Graphics. What to do?</a:t>
            </a:r>
          </a:p>
        </p:txBody>
      </p:sp>
      <p:sp>
        <p:nvSpPr>
          <p:cNvPr id="18434" name="Content Placeholder 4"/>
          <p:cNvSpPr>
            <a:spLocks noGrp="1"/>
          </p:cNvSpPr>
          <p:nvPr>
            <p:ph idx="1"/>
          </p:nvPr>
        </p:nvSpPr>
        <p:spPr/>
        <p:txBody>
          <a:bodyPr/>
          <a:lstStyle/>
          <a:p>
            <a:pPr eaLnBrk="1" hangingPunct="1">
              <a:lnSpc>
                <a:spcPct val="90000"/>
              </a:lnSpc>
            </a:pPr>
            <a:r>
              <a:rPr lang="en-US" smtClean="0"/>
              <a:t>Web pages, DE courses, online documents</a:t>
            </a:r>
          </a:p>
          <a:p>
            <a:pPr lvl="1" eaLnBrk="1" hangingPunct="1">
              <a:lnSpc>
                <a:spcPct val="90000"/>
              </a:lnSpc>
            </a:pPr>
            <a:r>
              <a:rPr lang="en-US" smtClean="0"/>
              <a:t>Alt text</a:t>
            </a:r>
          </a:p>
          <a:p>
            <a:pPr lvl="1" eaLnBrk="1" hangingPunct="1">
              <a:lnSpc>
                <a:spcPct val="90000"/>
              </a:lnSpc>
            </a:pPr>
            <a:endParaRPr lang="en-US" smtClean="0"/>
          </a:p>
          <a:p>
            <a:pPr eaLnBrk="1" hangingPunct="1">
              <a:lnSpc>
                <a:spcPct val="90000"/>
              </a:lnSpc>
            </a:pPr>
            <a:r>
              <a:rPr lang="en-US" smtClean="0"/>
              <a:t>In books</a:t>
            </a:r>
          </a:p>
          <a:p>
            <a:pPr lvl="1" eaLnBrk="1" hangingPunct="1">
              <a:lnSpc>
                <a:spcPct val="90000"/>
              </a:lnSpc>
            </a:pPr>
            <a:r>
              <a:rPr lang="en-US" smtClean="0"/>
              <a:t>Possibly alt text</a:t>
            </a:r>
          </a:p>
          <a:p>
            <a:pPr lvl="2" eaLnBrk="1" hangingPunct="1">
              <a:lnSpc>
                <a:spcPct val="90000"/>
              </a:lnSpc>
            </a:pPr>
            <a:r>
              <a:rPr lang="en-US" smtClean="0"/>
              <a:t>Generally preferred</a:t>
            </a:r>
          </a:p>
          <a:p>
            <a:pPr lvl="1" eaLnBrk="1" hangingPunct="1">
              <a:lnSpc>
                <a:spcPct val="90000"/>
              </a:lnSpc>
            </a:pPr>
            <a:r>
              <a:rPr lang="en-US" smtClean="0"/>
              <a:t>Possibly insert the caption</a:t>
            </a:r>
          </a:p>
          <a:p>
            <a:pPr lvl="2" eaLnBrk="1" hangingPunct="1">
              <a:lnSpc>
                <a:spcPct val="90000"/>
              </a:lnSpc>
            </a:pPr>
            <a:r>
              <a:rPr lang="en-US" smtClean="0"/>
              <a:t>Preferred by some students so that the caption does not interrupt reading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t>Math Example 1</a:t>
            </a:r>
          </a:p>
        </p:txBody>
      </p:sp>
      <p:sp>
        <p:nvSpPr>
          <p:cNvPr id="46082" name="Content Placeholder 2"/>
          <p:cNvSpPr>
            <a:spLocks noGrp="1"/>
          </p:cNvSpPr>
          <p:nvPr>
            <p:ph idx="1"/>
          </p:nvPr>
        </p:nvSpPr>
        <p:spPr/>
        <p:txBody>
          <a:bodyPr/>
          <a:lstStyle/>
          <a:p>
            <a:pPr eaLnBrk="1" hangingPunct="1"/>
            <a:r>
              <a:rPr lang="en-US" dirty="0" smtClean="0"/>
              <a:t>The graph of a Gaussian function is a characteristic symmetric “bell curve” shape that quickly falls off towards plus/minus infinity.</a:t>
            </a:r>
          </a:p>
        </p:txBody>
      </p:sp>
      <p:pic>
        <p:nvPicPr>
          <p:cNvPr id="46083" name="Picture 2" descr="bell curve"/>
          <p:cNvPicPr>
            <a:picLocks noChangeAspect="1" noChangeArrowheads="1"/>
          </p:cNvPicPr>
          <p:nvPr/>
        </p:nvPicPr>
        <p:blipFill>
          <a:blip r:embed="rId2"/>
          <a:srcRect/>
          <a:stretch>
            <a:fillRect/>
          </a:stretch>
        </p:blipFill>
        <p:spPr bwMode="auto">
          <a:xfrm>
            <a:off x="1676400" y="3886200"/>
            <a:ext cx="6248400" cy="233534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dirty="0" smtClean="0"/>
              <a:t>Possible Alt Text Math Example</a:t>
            </a:r>
          </a:p>
        </p:txBody>
      </p:sp>
      <p:sp>
        <p:nvSpPr>
          <p:cNvPr id="47106" name="Content Placeholder 2"/>
          <p:cNvSpPr>
            <a:spLocks noGrp="1"/>
          </p:cNvSpPr>
          <p:nvPr>
            <p:ph idx="1"/>
          </p:nvPr>
        </p:nvSpPr>
        <p:spPr/>
        <p:txBody>
          <a:bodyPr/>
          <a:lstStyle/>
          <a:p>
            <a:pPr eaLnBrk="1" hangingPunct="1"/>
            <a:r>
              <a:rPr lang="en-US" dirty="0" smtClean="0"/>
              <a:t>The graphic is informational. </a:t>
            </a:r>
          </a:p>
          <a:p>
            <a:pPr eaLnBrk="1" hangingPunct="1"/>
            <a:endParaRPr lang="en-US" dirty="0" smtClean="0"/>
          </a:p>
          <a:p>
            <a:pPr eaLnBrk="1" hangingPunct="1"/>
            <a:r>
              <a:rPr lang="en-US" dirty="0" smtClean="0"/>
              <a:t>The graph illustrates what a bell curve is.</a:t>
            </a:r>
          </a:p>
          <a:p>
            <a:pPr eaLnBrk="1" hangingPunct="1"/>
            <a:r>
              <a:rPr lang="en-US" dirty="0" smtClean="0"/>
              <a:t>Alt text could be “A bell curve.”</a:t>
            </a:r>
          </a:p>
          <a:p>
            <a:pPr eaLnBrk="1" hangingPunct="1"/>
            <a:endParaRPr lang="en-US" dirty="0" smtClean="0"/>
          </a:p>
          <a:p>
            <a:pPr eaLnBrk="1" hangingPunct="1"/>
            <a:r>
              <a:rPr lang="en-US" dirty="0" smtClean="0"/>
              <a:t>However…what if the student does not know what a bell curve is?!?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When More Is Needed</a:t>
            </a:r>
          </a:p>
        </p:txBody>
      </p:sp>
      <p:sp>
        <p:nvSpPr>
          <p:cNvPr id="48130" name="Content Placeholder 2"/>
          <p:cNvSpPr>
            <a:spLocks noGrp="1"/>
          </p:cNvSpPr>
          <p:nvPr>
            <p:ph idx="1"/>
          </p:nvPr>
        </p:nvSpPr>
        <p:spPr/>
        <p:txBody>
          <a:bodyPr/>
          <a:lstStyle/>
          <a:p>
            <a:r>
              <a:rPr lang="en-US" smtClean="0"/>
              <a:t>Sometimes even a long description will not really convey the information in the graphic.</a:t>
            </a:r>
          </a:p>
          <a:p>
            <a:r>
              <a:rPr lang="en-US" smtClean="0"/>
              <a:t>The alt text will not be sufficient for a student’s needs.</a:t>
            </a:r>
          </a:p>
          <a:p>
            <a:endParaRPr lang="en-US" smtClean="0"/>
          </a:p>
          <a:p>
            <a:r>
              <a:rPr lang="en-US" smtClean="0"/>
              <a:t>Tactile graphics to the rescue!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What Are Tactile Graphics?</a:t>
            </a:r>
          </a:p>
        </p:txBody>
      </p:sp>
      <p:sp>
        <p:nvSpPr>
          <p:cNvPr id="49154" name="Content Placeholder 2"/>
          <p:cNvSpPr>
            <a:spLocks noGrp="1"/>
          </p:cNvSpPr>
          <p:nvPr>
            <p:ph idx="1"/>
          </p:nvPr>
        </p:nvSpPr>
        <p:spPr/>
        <p:txBody>
          <a:bodyPr/>
          <a:lstStyle/>
          <a:p>
            <a:pPr eaLnBrk="1" hangingPunct="1"/>
            <a:r>
              <a:rPr lang="en-US" smtClean="0"/>
              <a:t>A tactile graphic is a tactile representation of the content conveyed by a graphic.</a:t>
            </a:r>
          </a:p>
          <a:p>
            <a:pPr eaLnBrk="1" hangingPunct="1"/>
            <a:endParaRPr lang="en-US" smtClean="0"/>
          </a:p>
          <a:p>
            <a:pPr eaLnBrk="1" hangingPunct="1"/>
            <a:r>
              <a:rPr lang="en-US" smtClean="0"/>
              <a:t>Tactile graphics are not simply “copies” but are new conceptualizations of the information being conveyed.</a:t>
            </a:r>
          </a:p>
          <a:p>
            <a:pPr lvl="1" eaLnBrk="1" hangingPunct="1"/>
            <a:r>
              <a:rPr lang="en-US" smtClean="0"/>
              <a:t>They convey the same information in a totally different form.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Tactile Graphics Session</a:t>
            </a:r>
            <a:endParaRPr lang="en-US" dirty="0"/>
          </a:p>
        </p:txBody>
      </p:sp>
      <p:sp>
        <p:nvSpPr>
          <p:cNvPr id="3" name="Content Placeholder 2"/>
          <p:cNvSpPr>
            <a:spLocks noGrp="1"/>
          </p:cNvSpPr>
          <p:nvPr>
            <p:ph idx="1"/>
          </p:nvPr>
        </p:nvSpPr>
        <p:spPr/>
        <p:txBody>
          <a:bodyPr/>
          <a:lstStyle/>
          <a:p>
            <a:pPr marL="0" indent="0">
              <a:buNone/>
            </a:pPr>
            <a:r>
              <a:rPr lang="en-US" dirty="0" smtClean="0"/>
              <a:t>For more, we will be presenting on tactile graphics in another session!</a:t>
            </a:r>
          </a:p>
          <a:p>
            <a:endParaRPr lang="en-US" dirty="0" smtClean="0"/>
          </a:p>
          <a:p>
            <a:pPr marL="0" indent="0">
              <a:buNone/>
            </a:pPr>
            <a:r>
              <a:rPr lang="en-US" b="1" dirty="0"/>
              <a:t>Feel Good about Your Tactile Graphics</a:t>
            </a:r>
            <a:endParaRPr lang="en-US" dirty="0" smtClean="0"/>
          </a:p>
          <a:p>
            <a:pPr marL="0" indent="0">
              <a:buNone/>
            </a:pPr>
            <a:r>
              <a:rPr lang="en-US" dirty="0" smtClean="0"/>
              <a:t>Wednesday, November 20, 3:30 p.m.</a:t>
            </a:r>
          </a:p>
          <a:p>
            <a:pPr marL="0" indent="0">
              <a:buNone/>
            </a:pPr>
            <a:r>
              <a:rPr lang="en-US" dirty="0" smtClean="0"/>
              <a:t>Westminster 2</a:t>
            </a:r>
          </a:p>
          <a:p>
            <a:endParaRPr lang="en-US" dirty="0" smtClean="0"/>
          </a:p>
          <a:p>
            <a:endParaRPr lang="en-US" dirty="0"/>
          </a:p>
        </p:txBody>
      </p:sp>
    </p:spTree>
    <p:extLst>
      <p:ext uri="{BB962C8B-B14F-4D97-AF65-F5344CB8AC3E}">
        <p14:creationId xmlns:p14="http://schemas.microsoft.com/office/powerpoint/2010/main" val="34720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Resources</a:t>
            </a:r>
            <a:endParaRPr lang="en-US" dirty="0"/>
          </a:p>
        </p:txBody>
      </p:sp>
      <p:sp>
        <p:nvSpPr>
          <p:cNvPr id="3" name="Content Placeholder 2"/>
          <p:cNvSpPr>
            <a:spLocks noGrp="1"/>
          </p:cNvSpPr>
          <p:nvPr>
            <p:ph idx="1"/>
          </p:nvPr>
        </p:nvSpPr>
        <p:spPr>
          <a:xfrm>
            <a:off x="381000" y="1905000"/>
            <a:ext cx="8610600" cy="4114800"/>
          </a:xfrm>
        </p:spPr>
        <p:txBody>
          <a:bodyPr/>
          <a:lstStyle/>
          <a:p>
            <a:r>
              <a:rPr lang="en-US" dirty="0" smtClean="0"/>
              <a:t>NCAM</a:t>
            </a:r>
          </a:p>
          <a:p>
            <a:pPr lvl="1"/>
            <a:r>
              <a:rPr lang="en-US" dirty="0" smtClean="0"/>
              <a:t>http://ncam.wgbh.org/</a:t>
            </a:r>
          </a:p>
          <a:p>
            <a:r>
              <a:rPr lang="en-US" dirty="0" smtClean="0"/>
              <a:t>Description for Assessment </a:t>
            </a:r>
          </a:p>
          <a:p>
            <a:pPr lvl="1"/>
            <a:r>
              <a:rPr lang="en-US" dirty="0"/>
              <a:t>https://www.wgbh.org/foundation/guidelines-for-describing-images-for-assessments</a:t>
            </a:r>
            <a:endParaRPr lang="en-US" dirty="0" smtClean="0"/>
          </a:p>
          <a:p>
            <a:r>
              <a:rPr lang="en-US" dirty="0" smtClean="0"/>
              <a:t>W3C WAI</a:t>
            </a:r>
          </a:p>
          <a:p>
            <a:pPr lvl="1"/>
            <a:r>
              <a:rPr lang="en-US" dirty="0"/>
              <a:t>https://www.w3.org/WAI/tutorials/images/decision-tree/ </a:t>
            </a:r>
            <a:endParaRPr lang="en-US" dirty="0" smtClean="0"/>
          </a:p>
          <a:p>
            <a:r>
              <a:rPr lang="en-US" dirty="0" err="1" smtClean="0"/>
              <a:t>WebAIM</a:t>
            </a:r>
            <a:endParaRPr lang="en-US" dirty="0" smtClean="0"/>
          </a:p>
          <a:p>
            <a:pPr lvl="1"/>
            <a:r>
              <a:rPr lang="en-US" dirty="0" smtClean="0"/>
              <a:t>http://webaim.org/techniques/images/</a:t>
            </a:r>
            <a:endParaRPr lang="en-US" dirty="0"/>
          </a:p>
        </p:txBody>
      </p:sp>
    </p:spTree>
    <p:extLst>
      <p:ext uri="{BB962C8B-B14F-4D97-AF65-F5344CB8AC3E}">
        <p14:creationId xmlns:p14="http://schemas.microsoft.com/office/powerpoint/2010/main" val="1412728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dirty="0" smtClean="0"/>
              <a:t>Credits</a:t>
            </a:r>
          </a:p>
        </p:txBody>
      </p:sp>
      <p:sp>
        <p:nvSpPr>
          <p:cNvPr id="56322" name="Content Placeholder 2"/>
          <p:cNvSpPr>
            <a:spLocks noGrp="1"/>
          </p:cNvSpPr>
          <p:nvPr>
            <p:ph idx="1"/>
          </p:nvPr>
        </p:nvSpPr>
        <p:spPr/>
        <p:txBody>
          <a:bodyPr/>
          <a:lstStyle/>
          <a:p>
            <a:pPr eaLnBrk="1" hangingPunct="1"/>
            <a:r>
              <a:rPr lang="en-US" i="1" dirty="0" smtClean="0"/>
              <a:t>A Picture is Worth 300 Words</a:t>
            </a:r>
          </a:p>
          <a:p>
            <a:pPr lvl="1" eaLnBrk="1" hangingPunct="1"/>
            <a:r>
              <a:rPr lang="en-US" dirty="0" smtClean="0"/>
              <a:t>CSUN proceedings 2001 by Adam Alonzo</a:t>
            </a:r>
          </a:p>
          <a:p>
            <a:pPr lvl="1" eaLnBrk="1" hangingPunct="1"/>
            <a:endParaRPr lang="en-US" dirty="0" smtClean="0"/>
          </a:p>
          <a:p>
            <a:pPr eaLnBrk="1" hangingPunct="1"/>
            <a:r>
              <a:rPr lang="en-US" dirty="0" smtClean="0"/>
              <a:t>Blood Pressure photo</a:t>
            </a:r>
          </a:p>
          <a:p>
            <a:pPr lvl="1" eaLnBrk="1" hangingPunct="1"/>
            <a:r>
              <a:rPr lang="en-US" dirty="0" smtClean="0"/>
              <a:t>Photo Credit blood pressure check image by .shock from Fotolia.com</a:t>
            </a:r>
            <a:br>
              <a:rPr lang="en-US" dirty="0" smtClean="0"/>
            </a:b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r>
              <a:rPr lang="en-US" smtClean="0"/>
              <a:t>Thank you!</a:t>
            </a:r>
          </a:p>
        </p:txBody>
      </p:sp>
      <p:sp>
        <p:nvSpPr>
          <p:cNvPr id="72707" name="Rectangle 3"/>
          <p:cNvSpPr>
            <a:spLocks noGrp="1"/>
          </p:cNvSpPr>
          <p:nvPr>
            <p:ph idx="1"/>
          </p:nvPr>
        </p:nvSpPr>
        <p:spPr/>
        <p:txBody>
          <a:bodyPr/>
          <a:lstStyle/>
          <a:p>
            <a:pPr marL="0" indent="0">
              <a:buNone/>
            </a:pPr>
            <a:r>
              <a:rPr lang="en-US" dirty="0" smtClean="0"/>
              <a:t>Robert Beach</a:t>
            </a:r>
          </a:p>
          <a:p>
            <a:pPr marL="457200" lvl="1" indent="0">
              <a:buNone/>
            </a:pPr>
            <a:r>
              <a:rPr lang="en-US" dirty="0" smtClean="0"/>
              <a:t>rbeach@kckcc.edu</a:t>
            </a:r>
          </a:p>
          <a:p>
            <a:pPr marL="457200" lvl="1" indent="0">
              <a:buNone/>
            </a:pPr>
            <a:r>
              <a:rPr lang="en-US" dirty="0" smtClean="0"/>
              <a:t>913-288-7671 </a:t>
            </a:r>
          </a:p>
          <a:p>
            <a:endParaRPr lang="en-US" dirty="0" smtClean="0"/>
          </a:p>
          <a:p>
            <a:pPr marL="0" indent="0">
              <a:buNone/>
            </a:pPr>
            <a:r>
              <a:rPr lang="en-US" dirty="0" smtClean="0"/>
              <a:t>Gaeir Dietrich</a:t>
            </a:r>
          </a:p>
          <a:p>
            <a:pPr marL="457200" lvl="1" indent="0">
              <a:buNone/>
            </a:pPr>
            <a:r>
              <a:rPr lang="en-US" dirty="0" smtClean="0"/>
              <a:t>gaeird@gmail.com </a:t>
            </a:r>
          </a:p>
          <a:p>
            <a:pPr marL="457200" lvl="1" indent="0">
              <a:buNone/>
            </a:pPr>
            <a:r>
              <a:rPr lang="en-US" dirty="0" smtClean="0"/>
              <a:t>408-472-3146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 Hyperlinks</a:t>
            </a:r>
            <a:endParaRPr lang="en-US" dirty="0"/>
          </a:p>
        </p:txBody>
      </p:sp>
      <p:sp>
        <p:nvSpPr>
          <p:cNvPr id="8" name="Content Placeholder 7"/>
          <p:cNvSpPr>
            <a:spLocks noGrp="1"/>
          </p:cNvSpPr>
          <p:nvPr>
            <p:ph idx="1"/>
          </p:nvPr>
        </p:nvSpPr>
        <p:spPr>
          <a:xfrm>
            <a:off x="990600" y="1981200"/>
            <a:ext cx="4953000" cy="4114800"/>
          </a:xfrm>
        </p:spPr>
        <p:txBody>
          <a:bodyPr/>
          <a:lstStyle/>
          <a:p>
            <a:r>
              <a:rPr lang="en-US" dirty="0" smtClean="0"/>
              <a:t>Graphics copied from the Internet sometimes retain their hyperlink and can cause issues</a:t>
            </a:r>
          </a:p>
          <a:p>
            <a:r>
              <a:rPr lang="en-US" dirty="0" smtClean="0"/>
              <a:t>To remove the hyperlink in Office, right click on graphic and choose “Remove Hyperlink” or use the link tools in other programs</a:t>
            </a:r>
            <a:endParaRPr lang="en-US" dirty="0"/>
          </a:p>
        </p:txBody>
      </p:sp>
      <p:sp>
        <p:nvSpPr>
          <p:cNvPr id="6" name="Slide Number Placeholder 5"/>
          <p:cNvSpPr>
            <a:spLocks noGrp="1"/>
          </p:cNvSpPr>
          <p:nvPr>
            <p:ph type="sldNum" sz="quarter" idx="11"/>
          </p:nvPr>
        </p:nvSpPr>
        <p:spPr/>
        <p:txBody>
          <a:bodyPr/>
          <a:lstStyle/>
          <a:p>
            <a:pPr>
              <a:defRPr/>
            </a:pPr>
            <a:fld id="{0CE3F882-4122-45B0-8249-8FA794ADF425}" type="slidenum">
              <a:rPr lang="en-US" smtClean="0"/>
              <a:pPr>
                <a:defRPr/>
              </a:pPr>
              <a:t>4</a:t>
            </a:fld>
            <a:endParaRPr lang="en-US"/>
          </a:p>
        </p:txBody>
      </p:sp>
      <p:sp>
        <p:nvSpPr>
          <p:cNvPr id="7" name="Date Placeholder 6"/>
          <p:cNvSpPr>
            <a:spLocks noGrp="1"/>
          </p:cNvSpPr>
          <p:nvPr>
            <p:ph type="dt" sz="half" idx="12"/>
          </p:nvPr>
        </p:nvSpPr>
        <p:spPr/>
        <p:txBody>
          <a:bodyPr/>
          <a:lstStyle/>
          <a:p>
            <a:pPr>
              <a:defRPr/>
            </a:pPr>
            <a:fld id="{203ECABB-F2B5-4002-9737-111D32EC28F0}" type="datetime1">
              <a:rPr lang="en-US" smtClean="0"/>
              <a:pPr>
                <a:defRPr/>
              </a:pPr>
              <a:t>11/9/2019</a:t>
            </a:fld>
            <a:endParaRPr lang="en-US"/>
          </a:p>
        </p:txBody>
      </p:sp>
      <p:pic>
        <p:nvPicPr>
          <p:cNvPr id="2050" name="Picture 2" descr="Remove hyperlink option in MS W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905000"/>
            <a:ext cx="1495425" cy="401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0740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 Graphics Inline</a:t>
            </a:r>
            <a:endParaRPr lang="en-US" dirty="0"/>
          </a:p>
        </p:txBody>
      </p:sp>
      <p:sp>
        <p:nvSpPr>
          <p:cNvPr id="3" name="Content Placeholder 2"/>
          <p:cNvSpPr>
            <a:spLocks noGrp="1"/>
          </p:cNvSpPr>
          <p:nvPr>
            <p:ph idx="1"/>
          </p:nvPr>
        </p:nvSpPr>
        <p:spPr/>
        <p:txBody>
          <a:bodyPr/>
          <a:lstStyle/>
          <a:p>
            <a:r>
              <a:rPr lang="en-US" dirty="0" smtClean="0"/>
              <a:t>Graphics work best when they are placed “inline” with text</a:t>
            </a:r>
          </a:p>
          <a:p>
            <a:pPr lvl="1"/>
            <a:r>
              <a:rPr lang="en-US" dirty="0" smtClean="0"/>
              <a:t>Other programs are not sure where to place graphics that are not inline</a:t>
            </a:r>
          </a:p>
          <a:p>
            <a:r>
              <a:rPr lang="en-US" dirty="0" smtClean="0"/>
              <a:t>If you want to “wrap” text around the graphic, use columns for side by side</a:t>
            </a:r>
          </a:p>
          <a:p>
            <a:r>
              <a:rPr lang="en-US" dirty="0" smtClean="0"/>
              <a:t>If you use graphics in Word that are not inline, check the reading order when converting PDF</a:t>
            </a:r>
            <a:endParaRPr lang="en-US" dirty="0"/>
          </a:p>
        </p:txBody>
      </p:sp>
      <p:sp>
        <p:nvSpPr>
          <p:cNvPr id="6" name="Slide Number Placeholder 5"/>
          <p:cNvSpPr>
            <a:spLocks noGrp="1"/>
          </p:cNvSpPr>
          <p:nvPr>
            <p:ph type="sldNum" sz="quarter" idx="11"/>
          </p:nvPr>
        </p:nvSpPr>
        <p:spPr/>
        <p:txBody>
          <a:bodyPr/>
          <a:lstStyle/>
          <a:p>
            <a:pPr>
              <a:defRPr/>
            </a:pPr>
            <a:fld id="{0CE3F882-4122-45B0-8249-8FA794ADF425}" type="slidenum">
              <a:rPr lang="en-US" smtClean="0"/>
              <a:pPr>
                <a:defRPr/>
              </a:pPr>
              <a:t>5</a:t>
            </a:fld>
            <a:endParaRPr lang="en-US"/>
          </a:p>
        </p:txBody>
      </p:sp>
      <p:sp>
        <p:nvSpPr>
          <p:cNvPr id="7" name="Date Placeholder 6"/>
          <p:cNvSpPr>
            <a:spLocks noGrp="1"/>
          </p:cNvSpPr>
          <p:nvPr>
            <p:ph type="dt" sz="half" idx="12"/>
          </p:nvPr>
        </p:nvSpPr>
        <p:spPr/>
        <p:txBody>
          <a:bodyPr/>
          <a:lstStyle/>
          <a:p>
            <a:pPr>
              <a:defRPr/>
            </a:pPr>
            <a:fld id="{203ECABB-F2B5-4002-9737-111D32EC28F0}" type="datetime1">
              <a:rPr lang="en-US" smtClean="0"/>
              <a:pPr>
                <a:defRPr/>
              </a:pPr>
              <a:t>11/9/2019</a:t>
            </a:fld>
            <a:endParaRPr lang="en-US"/>
          </a:p>
        </p:txBody>
      </p:sp>
    </p:spTree>
    <p:extLst>
      <p:ext uri="{BB962C8B-B14F-4D97-AF65-F5344CB8AC3E}">
        <p14:creationId xmlns:p14="http://schemas.microsoft.com/office/powerpoint/2010/main" val="2118227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As Specific Accommodations</a:t>
            </a:r>
          </a:p>
        </p:txBody>
      </p:sp>
      <p:sp>
        <p:nvSpPr>
          <p:cNvPr id="19458" name="Content Placeholder 2"/>
          <p:cNvSpPr>
            <a:spLocks noGrp="1"/>
          </p:cNvSpPr>
          <p:nvPr>
            <p:ph idx="1"/>
          </p:nvPr>
        </p:nvSpPr>
        <p:spPr>
          <a:xfrm>
            <a:off x="1219200" y="1981200"/>
            <a:ext cx="7467600" cy="4114800"/>
          </a:xfrm>
        </p:spPr>
        <p:txBody>
          <a:bodyPr/>
          <a:lstStyle/>
          <a:p>
            <a:pPr eaLnBrk="1" hangingPunct="1"/>
            <a:r>
              <a:rPr lang="en-US" dirty="0" smtClean="0"/>
              <a:t>When working with a particular student, ask his/her preferences.</a:t>
            </a:r>
          </a:p>
          <a:p>
            <a:pPr eaLnBrk="1" hangingPunct="1"/>
            <a:r>
              <a:rPr lang="en-US" dirty="0" smtClean="0"/>
              <a:t>Some students do not want the graphics included in </a:t>
            </a:r>
            <a:r>
              <a:rPr lang="en-US" smtClean="0"/>
              <a:t>the document at </a:t>
            </a:r>
            <a:r>
              <a:rPr lang="en-US" dirty="0" smtClean="0"/>
              <a:t>all.</a:t>
            </a:r>
          </a:p>
          <a:p>
            <a:pPr eaLnBrk="1" hangingPunct="1"/>
            <a:r>
              <a:rPr lang="en-US" dirty="0" smtClean="0"/>
              <a:t>Some students will have a reader describe graphics.</a:t>
            </a:r>
          </a:p>
          <a:p>
            <a:pPr eaLnBrk="1" hangingPunct="1"/>
            <a:r>
              <a:rPr lang="en-US" dirty="0" smtClean="0"/>
              <a:t>Some students will want either the embedded caption or alt text on the graphic.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title"/>
          </p:nvPr>
        </p:nvSpPr>
        <p:spPr/>
        <p:txBody>
          <a:bodyPr/>
          <a:lstStyle/>
          <a:p>
            <a:pPr eaLnBrk="1" hangingPunct="1"/>
            <a:r>
              <a:rPr lang="en-US" smtClean="0"/>
              <a:t>I have the graphic, now what?</a:t>
            </a:r>
          </a:p>
        </p:txBody>
      </p:sp>
      <p:sp>
        <p:nvSpPr>
          <p:cNvPr id="20482" name="Content Placeholder 5"/>
          <p:cNvSpPr>
            <a:spLocks noGrp="1"/>
          </p:cNvSpPr>
          <p:nvPr>
            <p:ph idx="1"/>
          </p:nvPr>
        </p:nvSpPr>
        <p:spPr/>
        <p:txBody>
          <a:bodyPr/>
          <a:lstStyle/>
          <a:p>
            <a:pPr eaLnBrk="1" hangingPunct="1"/>
            <a:r>
              <a:rPr lang="en-US" dirty="0" smtClean="0"/>
              <a:t>First figure out the purpose of the graphic.</a:t>
            </a:r>
          </a:p>
          <a:p>
            <a:pPr lvl="1" eaLnBrk="1" hangingPunct="1"/>
            <a:r>
              <a:rPr lang="en-US" dirty="0" smtClean="0"/>
              <a:t>What is the intent of the graphic?</a:t>
            </a:r>
          </a:p>
          <a:p>
            <a:pPr eaLnBrk="1" hangingPunct="1"/>
            <a:r>
              <a:rPr lang="en-US" dirty="0" smtClean="0"/>
              <a:t>What does the graphic convey?</a:t>
            </a:r>
          </a:p>
          <a:p>
            <a:pPr lvl="1" eaLnBrk="1" hangingPunct="1"/>
            <a:r>
              <a:rPr lang="en-US" dirty="0" smtClean="0"/>
              <a:t>What specific information does the graphic communicate?</a:t>
            </a:r>
          </a:p>
          <a:p>
            <a:pPr eaLnBrk="1" hangingPunct="1"/>
            <a:r>
              <a:rPr lang="en-US" dirty="0" smtClean="0"/>
              <a:t>How much is the purpose of the graphic informational? How much decoration?</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Describing Graphics</a:t>
            </a:r>
          </a:p>
        </p:txBody>
      </p:sp>
      <p:sp>
        <p:nvSpPr>
          <p:cNvPr id="21506" name="Content Placeholder 2"/>
          <p:cNvSpPr>
            <a:spLocks noGrp="1"/>
          </p:cNvSpPr>
          <p:nvPr>
            <p:ph idx="1"/>
          </p:nvPr>
        </p:nvSpPr>
        <p:spPr/>
        <p:txBody>
          <a:bodyPr/>
          <a:lstStyle/>
          <a:p>
            <a:pPr eaLnBrk="1" hangingPunct="1"/>
            <a:r>
              <a:rPr lang="en-US" dirty="0" smtClean="0"/>
              <a:t>When determining the purpose, always consider the context in which the graphic is being shown.</a:t>
            </a:r>
          </a:p>
          <a:p>
            <a:pPr eaLnBrk="1" hangingPunct="1"/>
            <a:endParaRPr lang="en-US" dirty="0" smtClean="0"/>
          </a:p>
          <a:p>
            <a:pPr eaLnBrk="1" hangingPunct="1"/>
            <a:r>
              <a:rPr lang="en-US" dirty="0" smtClean="0"/>
              <a:t>The same graphic may have a different purpose in a different context.</a:t>
            </a:r>
          </a:p>
          <a:p>
            <a:pPr lvl="1" eaLnBrk="1" hangingPunct="1"/>
            <a:r>
              <a:rPr lang="en-US" dirty="0" smtClean="0"/>
              <a:t>Sometimes decoration</a:t>
            </a:r>
          </a:p>
          <a:p>
            <a:pPr lvl="1" eaLnBrk="1" hangingPunct="1"/>
            <a:r>
              <a:rPr lang="en-US" dirty="0" smtClean="0"/>
              <a:t>Sometimes informational</a:t>
            </a:r>
          </a:p>
          <a:p>
            <a:pPr lvl="1" eaLnBrk="1" hangingPunct="1"/>
            <a:r>
              <a:rPr lang="en-US" dirty="0" smtClean="0"/>
              <a:t>Sometimes an entirely different point</a:t>
            </a:r>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How Do I Decide??</a:t>
            </a:r>
          </a:p>
        </p:txBody>
      </p:sp>
      <p:sp>
        <p:nvSpPr>
          <p:cNvPr id="23554" name="Content Placeholder 2"/>
          <p:cNvSpPr>
            <a:spLocks noGrp="1"/>
          </p:cNvSpPr>
          <p:nvPr>
            <p:ph idx="1"/>
          </p:nvPr>
        </p:nvSpPr>
        <p:spPr/>
        <p:txBody>
          <a:bodyPr/>
          <a:lstStyle/>
          <a:p>
            <a:pPr eaLnBrk="1" hangingPunct="1"/>
            <a:r>
              <a:rPr lang="en-US" dirty="0" smtClean="0"/>
              <a:t>Does the student need to do something with the graphic or understand something from it?</a:t>
            </a:r>
          </a:p>
          <a:p>
            <a:pPr lvl="1" eaLnBrk="1" hangingPunct="1"/>
            <a:r>
              <a:rPr lang="en-US" dirty="0" smtClean="0"/>
              <a:t>Informational</a:t>
            </a:r>
          </a:p>
          <a:p>
            <a:pPr eaLnBrk="1" hangingPunct="1"/>
            <a:r>
              <a:rPr lang="en-US" dirty="0" smtClean="0"/>
              <a:t>Is the graphic simply entertaining or “pretty”?</a:t>
            </a:r>
          </a:p>
          <a:p>
            <a:pPr lvl="1" eaLnBrk="1" hangingPunct="1"/>
            <a:r>
              <a:rPr lang="en-US" dirty="0" smtClean="0"/>
              <a:t>Decoration</a:t>
            </a:r>
          </a:p>
          <a:p>
            <a:pPr eaLnBrk="1" hangingPunct="1"/>
            <a:endParaRPr lang="en-US" dirty="0" smtClean="0"/>
          </a:p>
        </p:txBody>
      </p:sp>
    </p:spTree>
  </p:cSld>
  <p:clrMapOvr>
    <a:masterClrMapping/>
  </p:clrMapOvr>
</p:sld>
</file>

<file path=ppt/theme/theme1.xml><?xml version="1.0" encoding="utf-8"?>
<a:theme xmlns:a="http://schemas.openxmlformats.org/drawingml/2006/main" name="ThemeDarkBlu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DarkBlue" id="{7B9A0E00-98AB-49FF-AD37-8B190C067E7C}" vid="{B7599422-130B-4A76-A92B-66C6EAD7E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ThemeDarkBlue</Template>
  <TotalTime>479</TotalTime>
  <Words>1619</Words>
  <Application>Microsoft Office PowerPoint</Application>
  <PresentationFormat>On-screen Show (4:3)</PresentationFormat>
  <Paragraphs>231</Paragraphs>
  <Slides>37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Wingdings</vt:lpstr>
      <vt:lpstr>Wingdings 2</vt:lpstr>
      <vt:lpstr>ThemeDarkBlue</vt:lpstr>
      <vt:lpstr>Writing Good Alt Text</vt:lpstr>
      <vt:lpstr>Presenters</vt:lpstr>
      <vt:lpstr>Graphics. What to do?</vt:lpstr>
      <vt:lpstr>Be Aware: Hyperlinks</vt:lpstr>
      <vt:lpstr>Be Aware: Graphics Inline</vt:lpstr>
      <vt:lpstr>As Specific Accommodations</vt:lpstr>
      <vt:lpstr>I have the graphic, now what?</vt:lpstr>
      <vt:lpstr>Describing Graphics</vt:lpstr>
      <vt:lpstr>How Do I Decide??</vt:lpstr>
      <vt:lpstr>Decoration</vt:lpstr>
      <vt:lpstr>Informational</vt:lpstr>
      <vt:lpstr>Illustrative</vt:lpstr>
      <vt:lpstr>Testing</vt:lpstr>
      <vt:lpstr>What Do I Say?*</vt:lpstr>
      <vt:lpstr>In Most Cases… </vt:lpstr>
      <vt:lpstr>Text in Graphics</vt:lpstr>
      <vt:lpstr>No Single Right Way</vt:lpstr>
      <vt:lpstr>Exercise Photo 1</vt:lpstr>
      <vt:lpstr>Possible Alt Text Photo 1</vt:lpstr>
      <vt:lpstr>Exercise Photo 2</vt:lpstr>
      <vt:lpstr>Possible Alt Text Photo 2</vt:lpstr>
      <vt:lpstr>Logo Example 1</vt:lpstr>
      <vt:lpstr>Possible Alt Text Logo 1</vt:lpstr>
      <vt:lpstr>Logo Example 2</vt:lpstr>
      <vt:lpstr>Possible Alt Text Logo 2</vt:lpstr>
      <vt:lpstr>Blood Pressure Example 1</vt:lpstr>
      <vt:lpstr>Possible Alt Text Example 1</vt:lpstr>
      <vt:lpstr>Blood Pressure Example 2</vt:lpstr>
      <vt:lpstr>Possible Alt Text Example 2</vt:lpstr>
      <vt:lpstr>Math Example 1</vt:lpstr>
      <vt:lpstr>Possible Alt Text Math Example</vt:lpstr>
      <vt:lpstr>When More Is Needed</vt:lpstr>
      <vt:lpstr>What Are Tactile Graphics?</vt:lpstr>
      <vt:lpstr>Tactile Graphics Session</vt:lpstr>
      <vt:lpstr>Other Resources</vt:lpstr>
      <vt:lpstr>Credits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Lee Beach</dc:creator>
  <cp:lastModifiedBy>Windows User</cp:lastModifiedBy>
  <cp:revision>220</cp:revision>
  <dcterms:created xsi:type="dcterms:W3CDTF">2012-11-01T10:57:29Z</dcterms:created>
  <dcterms:modified xsi:type="dcterms:W3CDTF">2019-11-09T19:35:40Z</dcterms:modified>
</cp:coreProperties>
</file>