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0"/>
  </p:notesMasterIdLst>
  <p:sldIdLst>
    <p:sldId id="256" r:id="rId2"/>
    <p:sldId id="266" r:id="rId3"/>
    <p:sldId id="269" r:id="rId4"/>
    <p:sldId id="292" r:id="rId5"/>
    <p:sldId id="259" r:id="rId6"/>
    <p:sldId id="283" r:id="rId7"/>
    <p:sldId id="284" r:id="rId8"/>
    <p:sldId id="290" r:id="rId9"/>
    <p:sldId id="291" r:id="rId10"/>
    <p:sldId id="293" r:id="rId11"/>
    <p:sldId id="282" r:id="rId12"/>
    <p:sldId id="257" r:id="rId13"/>
    <p:sldId id="279" r:id="rId14"/>
    <p:sldId id="258" r:id="rId15"/>
    <p:sldId id="277" r:id="rId16"/>
    <p:sldId id="265" r:id="rId17"/>
    <p:sldId id="264" r:id="rId18"/>
    <p:sldId id="273" r:id="rId19"/>
    <p:sldId id="294" r:id="rId20"/>
    <p:sldId id="275" r:id="rId21"/>
    <p:sldId id="274" r:id="rId22"/>
    <p:sldId id="276" r:id="rId23"/>
    <p:sldId id="280" r:id="rId24"/>
    <p:sldId id="281" r:id="rId25"/>
    <p:sldId id="268" r:id="rId26"/>
    <p:sldId id="295" r:id="rId27"/>
    <p:sldId id="296" r:id="rId28"/>
    <p:sldId id="297" r:id="rId29"/>
    <p:sldId id="271" r:id="rId30"/>
    <p:sldId id="272" r:id="rId31"/>
    <p:sldId id="285" r:id="rId32"/>
    <p:sldId id="286" r:id="rId33"/>
    <p:sldId id="261" r:id="rId34"/>
    <p:sldId id="278" r:id="rId35"/>
    <p:sldId id="262" r:id="rId36"/>
    <p:sldId id="287" r:id="rId37"/>
    <p:sldId id="288" r:id="rId38"/>
    <p:sldId id="289" r:id="rId39"/>
  </p:sldIdLst>
  <p:sldSz cx="12192000" cy="6858000"/>
  <p:notesSz cx="6858000" cy="1514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84976-FFE5-BAD7-0EA2-E266DFA9A7C6}" v="8506" dt="2019-11-03T20:33:53.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17" autoAdjust="0"/>
  </p:normalViewPr>
  <p:slideViewPr>
    <p:cSldViewPr snapToGrid="0">
      <p:cViewPr varScale="1">
        <p:scale>
          <a:sx n="59" d="100"/>
          <a:sy n="59" d="100"/>
        </p:scale>
        <p:origin x="9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84FC3-EB99-448C-9D33-200368333AED}" type="datetimeFigureOut">
              <a:rPr lang="en-US"/>
              <a:t>11/7/2019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19388-8742-4E75-9CBD-54D5B5600C26}" type="slidenum">
              <a:rPr lang="en-US"/>
              <a:t>‹#›</a:t>
            </a:fld>
            <a:endParaRPr lang="en-US" dirty="0"/>
          </a:p>
        </p:txBody>
      </p:sp>
    </p:spTree>
    <p:extLst>
      <p:ext uri="{BB962C8B-B14F-4D97-AF65-F5344CB8AC3E}">
        <p14:creationId xmlns:p14="http://schemas.microsoft.com/office/powerpoint/2010/main" val="24635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Focus on AT and Accessibility given role as AT specialist and doing some EIT work on campus</a:t>
            </a:r>
          </a:p>
        </p:txBody>
      </p:sp>
      <p:sp>
        <p:nvSpPr>
          <p:cNvPr id="4" name="Slide Number Placeholder 3"/>
          <p:cNvSpPr>
            <a:spLocks noGrp="1"/>
          </p:cNvSpPr>
          <p:nvPr>
            <p:ph type="sldNum" sz="quarter" idx="5"/>
          </p:nvPr>
        </p:nvSpPr>
        <p:spPr/>
        <p:txBody>
          <a:bodyPr/>
          <a:lstStyle/>
          <a:p>
            <a:fld id="{BC019388-8742-4E75-9CBD-54D5B5600C26}" type="slidenum">
              <a:rPr lang="en-US"/>
              <a:t>2</a:t>
            </a:fld>
            <a:endParaRPr lang="en-US" dirty="0"/>
          </a:p>
        </p:txBody>
      </p:sp>
    </p:spTree>
    <p:extLst>
      <p:ext uri="{BB962C8B-B14F-4D97-AF65-F5344CB8AC3E}">
        <p14:creationId xmlns:p14="http://schemas.microsoft.com/office/powerpoint/2010/main" val="3609285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Dictate is starting on the web first</a:t>
            </a:r>
          </a:p>
          <a:p>
            <a:endParaRPr lang="en-US" dirty="0">
              <a:cs typeface="Calibri"/>
            </a:endParaRPr>
          </a:p>
          <a:p>
            <a:r>
              <a:rPr lang="en-US" dirty="0">
                <a:cs typeface="Calibri"/>
              </a:rPr>
              <a:t>AI powered</a:t>
            </a:r>
            <a:endParaRPr lang="en-US" dirty="0"/>
          </a:p>
          <a:p>
            <a:r>
              <a:rPr lang="en-US" dirty="0">
                <a:cs typeface="Calibri"/>
              </a:rPr>
              <a:t>Translates into 60 languages</a:t>
            </a:r>
          </a:p>
        </p:txBody>
      </p:sp>
      <p:sp>
        <p:nvSpPr>
          <p:cNvPr id="4" name="Slide Number Placeholder 3"/>
          <p:cNvSpPr>
            <a:spLocks noGrp="1"/>
          </p:cNvSpPr>
          <p:nvPr>
            <p:ph type="sldNum" sz="quarter" idx="5"/>
          </p:nvPr>
        </p:nvSpPr>
        <p:spPr/>
        <p:txBody>
          <a:bodyPr/>
          <a:lstStyle/>
          <a:p>
            <a:fld id="{BC019388-8742-4E75-9CBD-54D5B5600C26}" type="slidenum">
              <a:rPr lang="en-US"/>
              <a:t>20</a:t>
            </a:fld>
            <a:endParaRPr lang="en-US" dirty="0"/>
          </a:p>
        </p:txBody>
      </p:sp>
    </p:spTree>
    <p:extLst>
      <p:ext uri="{BB962C8B-B14F-4D97-AF65-F5344CB8AC3E}">
        <p14:creationId xmlns:p14="http://schemas.microsoft.com/office/powerpoint/2010/main" val="1334102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does it compare?</a:t>
            </a:r>
          </a:p>
        </p:txBody>
      </p:sp>
      <p:sp>
        <p:nvSpPr>
          <p:cNvPr id="4" name="Slide Number Placeholder 3"/>
          <p:cNvSpPr>
            <a:spLocks noGrp="1"/>
          </p:cNvSpPr>
          <p:nvPr>
            <p:ph type="sldNum" sz="quarter" idx="5"/>
          </p:nvPr>
        </p:nvSpPr>
        <p:spPr/>
        <p:txBody>
          <a:bodyPr/>
          <a:lstStyle/>
          <a:p>
            <a:fld id="{BC019388-8742-4E75-9CBD-54D5B5600C26}" type="slidenum">
              <a:rPr lang="en-US"/>
              <a:t>21</a:t>
            </a:fld>
            <a:endParaRPr lang="en-US" dirty="0"/>
          </a:p>
        </p:txBody>
      </p:sp>
    </p:spTree>
    <p:extLst>
      <p:ext uri="{BB962C8B-B14F-4D97-AF65-F5344CB8AC3E}">
        <p14:creationId xmlns:p14="http://schemas.microsoft.com/office/powerpoint/2010/main" val="873208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Dictate and control your Mac</a:t>
            </a:r>
          </a:p>
          <a:p>
            <a:r>
              <a:rPr lang="en-US" dirty="0">
                <a:cs typeface="Calibri"/>
              </a:rPr>
              <a:t>Not as good as Dragon but does the trick</a:t>
            </a:r>
          </a:p>
          <a:p>
            <a:r>
              <a:rPr lang="en-US" dirty="0">
                <a:cs typeface="Calibri"/>
              </a:rPr>
              <a:t>AI behind it so it could get better over time</a:t>
            </a:r>
          </a:p>
          <a:p>
            <a:r>
              <a:rPr lang="en-US" dirty="0">
                <a:cs typeface="Calibri"/>
              </a:rPr>
              <a:t>Upgrade from voice to text dictation</a:t>
            </a:r>
          </a:p>
        </p:txBody>
      </p:sp>
      <p:sp>
        <p:nvSpPr>
          <p:cNvPr id="4" name="Slide Number Placeholder 3"/>
          <p:cNvSpPr>
            <a:spLocks noGrp="1"/>
          </p:cNvSpPr>
          <p:nvPr>
            <p:ph type="sldNum" sz="quarter" idx="5"/>
          </p:nvPr>
        </p:nvSpPr>
        <p:spPr/>
        <p:txBody>
          <a:bodyPr/>
          <a:lstStyle/>
          <a:p>
            <a:fld id="{BC019388-8742-4E75-9CBD-54D5B5600C26}" type="slidenum">
              <a:rPr lang="en-US"/>
              <a:t>22</a:t>
            </a:fld>
            <a:endParaRPr lang="en-US" dirty="0"/>
          </a:p>
        </p:txBody>
      </p:sp>
    </p:spTree>
    <p:extLst>
      <p:ext uri="{BB962C8B-B14F-4D97-AF65-F5344CB8AC3E}">
        <p14:creationId xmlns:p14="http://schemas.microsoft.com/office/powerpoint/2010/main" val="3726007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Low stock means by early!</a:t>
            </a:r>
          </a:p>
        </p:txBody>
      </p:sp>
      <p:sp>
        <p:nvSpPr>
          <p:cNvPr id="4" name="Slide Number Placeholder 3"/>
          <p:cNvSpPr>
            <a:spLocks noGrp="1"/>
          </p:cNvSpPr>
          <p:nvPr>
            <p:ph type="sldNum" sz="quarter" idx="5"/>
          </p:nvPr>
        </p:nvSpPr>
        <p:spPr/>
        <p:txBody>
          <a:bodyPr/>
          <a:lstStyle/>
          <a:p>
            <a:fld id="{BC019388-8742-4E75-9CBD-54D5B5600C26}" type="slidenum">
              <a:rPr lang="en-US"/>
              <a:t>23</a:t>
            </a:fld>
            <a:endParaRPr lang="en-US" dirty="0"/>
          </a:p>
        </p:txBody>
      </p:sp>
    </p:spTree>
    <p:extLst>
      <p:ext uri="{BB962C8B-B14F-4D97-AF65-F5344CB8AC3E}">
        <p14:creationId xmlns:p14="http://schemas.microsoft.com/office/powerpoint/2010/main" val="386456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Standard edition is $99.95</a:t>
            </a:r>
          </a:p>
          <a:p>
            <a:r>
              <a:rPr lang="en-US" dirty="0">
                <a:cs typeface="Calibri"/>
              </a:rPr>
              <a:t>Education $109.95</a:t>
            </a:r>
          </a:p>
          <a:p>
            <a:r>
              <a:rPr lang="en-US" dirty="0">
                <a:cs typeface="Calibri"/>
              </a:rPr>
              <a:t>Professional $119.95</a:t>
            </a:r>
          </a:p>
        </p:txBody>
      </p:sp>
      <p:sp>
        <p:nvSpPr>
          <p:cNvPr id="4" name="Slide Number Placeholder 3"/>
          <p:cNvSpPr>
            <a:spLocks noGrp="1"/>
          </p:cNvSpPr>
          <p:nvPr>
            <p:ph type="sldNum" sz="quarter" idx="5"/>
          </p:nvPr>
        </p:nvSpPr>
        <p:spPr/>
        <p:txBody>
          <a:bodyPr/>
          <a:lstStyle/>
          <a:p>
            <a:fld id="{BC019388-8742-4E75-9CBD-54D5B5600C26}" type="slidenum">
              <a:rPr lang="en-US"/>
              <a:t>24</a:t>
            </a:fld>
            <a:endParaRPr lang="en-US" dirty="0"/>
          </a:p>
        </p:txBody>
      </p:sp>
    </p:spTree>
    <p:extLst>
      <p:ext uri="{BB962C8B-B14F-4D97-AF65-F5344CB8AC3E}">
        <p14:creationId xmlns:p14="http://schemas.microsoft.com/office/powerpoint/2010/main" val="2541834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Too many people doing the same work</a:t>
            </a:r>
          </a:p>
          <a:p>
            <a:r>
              <a:rPr lang="en-US" dirty="0">
                <a:cs typeface="Calibri"/>
              </a:rPr>
              <a:t>Not enough people to do the work</a:t>
            </a:r>
          </a:p>
          <a:p>
            <a:r>
              <a:rPr lang="en-US" dirty="0">
                <a:cs typeface="Calibri"/>
              </a:rPr>
              <a:t>Overlap of doing the same work at multiple campuses</a:t>
            </a:r>
          </a:p>
          <a:p>
            <a:r>
              <a:rPr lang="en-US" dirty="0">
                <a:cs typeface="Calibri"/>
              </a:rPr>
              <a:t>If collaboration is viable</a:t>
            </a:r>
          </a:p>
          <a:p>
            <a:endParaRPr lang="en-US" dirty="0">
              <a:cs typeface="Calibri"/>
            </a:endParaRPr>
          </a:p>
          <a:p>
            <a:r>
              <a:rPr lang="en-US" dirty="0">
                <a:cs typeface="Calibri"/>
              </a:rPr>
              <a:t>Article from UVA Library</a:t>
            </a:r>
          </a:p>
          <a:p>
            <a:endParaRPr lang="en-US" dirty="0"/>
          </a:p>
          <a:p>
            <a:r>
              <a:rPr lang="en-US" dirty="0"/>
              <a:t>How to meet the need to provide accessible texts within the framework of copyright law</a:t>
            </a:r>
          </a:p>
        </p:txBody>
      </p:sp>
      <p:sp>
        <p:nvSpPr>
          <p:cNvPr id="4" name="Slide Number Placeholder 3"/>
          <p:cNvSpPr>
            <a:spLocks noGrp="1"/>
          </p:cNvSpPr>
          <p:nvPr>
            <p:ph type="sldNum" sz="quarter" idx="5"/>
          </p:nvPr>
        </p:nvSpPr>
        <p:spPr/>
        <p:txBody>
          <a:bodyPr/>
          <a:lstStyle/>
          <a:p>
            <a:fld id="{BC019388-8742-4E75-9CBD-54D5B5600C26}" type="slidenum">
              <a:rPr lang="en-US"/>
              <a:t>30</a:t>
            </a:fld>
            <a:endParaRPr lang="en-US" dirty="0"/>
          </a:p>
        </p:txBody>
      </p:sp>
    </p:spTree>
    <p:extLst>
      <p:ext uri="{BB962C8B-B14F-4D97-AF65-F5344CB8AC3E}">
        <p14:creationId xmlns:p14="http://schemas.microsoft.com/office/powerpoint/2010/main" val="3251722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Press: GMU, UVA, Madison, Vanderbilt</a:t>
            </a:r>
          </a:p>
          <a:p>
            <a:r>
              <a:rPr lang="en-US" dirty="0"/>
              <a:t>...said Dennis Lloyd, Director of the University of Wisconsin Press, “we can identify potential implementation challenges from the inside of the publishing process."</a:t>
            </a:r>
            <a:endParaRPr lang="en-US" dirty="0">
              <a:cs typeface="Calibri"/>
            </a:endParaRPr>
          </a:p>
        </p:txBody>
      </p:sp>
      <p:sp>
        <p:nvSpPr>
          <p:cNvPr id="4" name="Slide Number Placeholder 3"/>
          <p:cNvSpPr>
            <a:spLocks noGrp="1"/>
          </p:cNvSpPr>
          <p:nvPr>
            <p:ph type="sldNum" sz="quarter" idx="5"/>
          </p:nvPr>
        </p:nvSpPr>
        <p:spPr/>
        <p:txBody>
          <a:bodyPr/>
          <a:lstStyle/>
          <a:p>
            <a:fld id="{BC019388-8742-4E75-9CBD-54D5B5600C26}" type="slidenum">
              <a:rPr lang="en-US"/>
              <a:t>32</a:t>
            </a:fld>
            <a:endParaRPr lang="en-US" dirty="0"/>
          </a:p>
        </p:txBody>
      </p:sp>
    </p:spTree>
    <p:extLst>
      <p:ext uri="{BB962C8B-B14F-4D97-AF65-F5344CB8AC3E}">
        <p14:creationId xmlns:p14="http://schemas.microsoft.com/office/powerpoint/2010/main" val="4127316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Sessions this week that address this topic more holistically</a:t>
            </a:r>
          </a:p>
        </p:txBody>
      </p:sp>
      <p:sp>
        <p:nvSpPr>
          <p:cNvPr id="4" name="Slide Number Placeholder 3"/>
          <p:cNvSpPr>
            <a:spLocks noGrp="1"/>
          </p:cNvSpPr>
          <p:nvPr>
            <p:ph type="sldNum" sz="quarter" idx="5"/>
          </p:nvPr>
        </p:nvSpPr>
        <p:spPr/>
        <p:txBody>
          <a:bodyPr/>
          <a:lstStyle/>
          <a:p>
            <a:fld id="{BC019388-8742-4E75-9CBD-54D5B5600C26}" type="slidenum">
              <a:rPr lang="en-US"/>
              <a:t>33</a:t>
            </a:fld>
            <a:endParaRPr lang="en-US" dirty="0"/>
          </a:p>
        </p:txBody>
      </p:sp>
    </p:spTree>
    <p:extLst>
      <p:ext uri="{BB962C8B-B14F-4D97-AF65-F5344CB8AC3E}">
        <p14:creationId xmlns:p14="http://schemas.microsoft.com/office/powerpoint/2010/main" val="674364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General software updates online and in desktop</a:t>
            </a:r>
          </a:p>
        </p:txBody>
      </p:sp>
      <p:sp>
        <p:nvSpPr>
          <p:cNvPr id="4" name="Slide Number Placeholder 3"/>
          <p:cNvSpPr>
            <a:spLocks noGrp="1"/>
          </p:cNvSpPr>
          <p:nvPr>
            <p:ph type="sldNum" sz="quarter" idx="5"/>
          </p:nvPr>
        </p:nvSpPr>
        <p:spPr/>
        <p:txBody>
          <a:bodyPr/>
          <a:lstStyle/>
          <a:p>
            <a:fld id="{BC019388-8742-4E75-9CBD-54D5B5600C26}" type="slidenum">
              <a:rPr lang="en-US"/>
              <a:t>34</a:t>
            </a:fld>
            <a:endParaRPr lang="en-US" dirty="0"/>
          </a:p>
        </p:txBody>
      </p:sp>
    </p:spTree>
    <p:extLst>
      <p:ext uri="{BB962C8B-B14F-4D97-AF65-F5344CB8AC3E}">
        <p14:creationId xmlns:p14="http://schemas.microsoft.com/office/powerpoint/2010/main" val="3283172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a result this is one less place to have ePub files read</a:t>
            </a:r>
          </a:p>
          <a:p>
            <a:endParaRPr lang="en-US" dirty="0">
              <a:cs typeface="Calibri"/>
            </a:endParaRPr>
          </a:p>
        </p:txBody>
      </p:sp>
      <p:sp>
        <p:nvSpPr>
          <p:cNvPr id="4" name="Slide Number Placeholder 3"/>
          <p:cNvSpPr>
            <a:spLocks noGrp="1"/>
          </p:cNvSpPr>
          <p:nvPr>
            <p:ph type="sldNum" sz="quarter" idx="5"/>
          </p:nvPr>
        </p:nvSpPr>
        <p:spPr/>
        <p:txBody>
          <a:bodyPr/>
          <a:lstStyle/>
          <a:p>
            <a:fld id="{BC019388-8742-4E75-9CBD-54D5B5600C26}" type="slidenum">
              <a:rPr lang="en-US"/>
              <a:t>35</a:t>
            </a:fld>
            <a:endParaRPr lang="en-US" dirty="0"/>
          </a:p>
        </p:txBody>
      </p:sp>
    </p:spTree>
    <p:extLst>
      <p:ext uri="{BB962C8B-B14F-4D97-AF65-F5344CB8AC3E}">
        <p14:creationId xmlns:p14="http://schemas.microsoft.com/office/powerpoint/2010/main" val="429068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Consumption: </a:t>
            </a:r>
            <a:r>
              <a:rPr lang="en-US" dirty="0"/>
              <a:t>Using the Screenshot reader</a:t>
            </a:r>
            <a:endParaRPr lang="en-US" dirty="0">
              <a:cs typeface="Calibri"/>
            </a:endParaRPr>
          </a:p>
        </p:txBody>
      </p:sp>
      <p:sp>
        <p:nvSpPr>
          <p:cNvPr id="4" name="Slide Number Placeholder 3"/>
          <p:cNvSpPr>
            <a:spLocks noGrp="1"/>
          </p:cNvSpPr>
          <p:nvPr>
            <p:ph type="sldNum" sz="quarter" idx="5"/>
          </p:nvPr>
        </p:nvSpPr>
        <p:spPr/>
        <p:txBody>
          <a:bodyPr/>
          <a:lstStyle/>
          <a:p>
            <a:fld id="{BC019388-8742-4E75-9CBD-54D5B5600C26}" type="slidenum">
              <a:rPr lang="en-US"/>
              <a:t>10</a:t>
            </a:fld>
            <a:endParaRPr lang="en-US" dirty="0"/>
          </a:p>
        </p:txBody>
      </p:sp>
    </p:spTree>
    <p:extLst>
      <p:ext uri="{BB962C8B-B14F-4D97-AF65-F5344CB8AC3E}">
        <p14:creationId xmlns:p14="http://schemas.microsoft.com/office/powerpoint/2010/main" val="85013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Years away from full it being 100% or even close to this</a:t>
            </a:r>
            <a:endParaRPr lang="en-US" dirty="0"/>
          </a:p>
          <a:p>
            <a:endParaRPr lang="en-US" dirty="0">
              <a:cs typeface="Calibri"/>
            </a:endParaRPr>
          </a:p>
          <a:p>
            <a:r>
              <a:rPr lang="en-US" dirty="0">
                <a:cs typeface="Calibri"/>
              </a:rPr>
              <a:t>Many people on campuses that are in positions of authority are seeing the dollar sign savings</a:t>
            </a:r>
          </a:p>
          <a:p>
            <a:r>
              <a:rPr lang="en-US" dirty="0">
                <a:cs typeface="Calibri"/>
              </a:rPr>
              <a:t>Also think they do not have to be 100% correct to provide "equal access"</a:t>
            </a:r>
          </a:p>
          <a:p>
            <a:endParaRPr lang="en-US" dirty="0"/>
          </a:p>
          <a:p>
            <a:r>
              <a:rPr lang="en-US" dirty="0"/>
              <a:t>There’s also my bit on “how compliant do we have to be?” or “isn’t X% compliant good enough?”</a:t>
            </a:r>
            <a:endParaRPr lang="en-US" dirty="0">
              <a:cs typeface="Calibri"/>
            </a:endParaRPr>
          </a:p>
          <a:p>
            <a:r>
              <a:rPr lang="en-US" dirty="0"/>
              <a:t>“Think about it this way, if someone in a wheelchair can only get “X%” of the way up the ramp and into the building, that building’s not fully accessible and you’re still at risk for non-compliance.”</a:t>
            </a:r>
            <a:endParaRPr lang="en-US" dirty="0">
              <a:cs typeface="Calibri"/>
            </a:endParaRPr>
          </a:p>
          <a:p>
            <a:endParaRPr lang="en-US" dirty="0">
              <a:cs typeface="Calibri"/>
            </a:endParaRPr>
          </a:p>
          <a:p>
            <a:r>
              <a:rPr lang="en-US" dirty="0">
                <a:cs typeface="Calibri"/>
              </a:rPr>
              <a:t>Talk About MNAHEAD Listserv when making the presentation</a:t>
            </a:r>
          </a:p>
          <a:p>
            <a:r>
              <a:rPr lang="en-US" dirty="0">
                <a:cs typeface="Calibri"/>
              </a:rPr>
              <a:t>Talk about company with 8-15 second captioning delay</a:t>
            </a:r>
          </a:p>
          <a:p>
            <a:endParaRPr lang="en-US" dirty="0">
              <a:cs typeface="Calibri"/>
            </a:endParaRPr>
          </a:p>
        </p:txBody>
      </p:sp>
      <p:sp>
        <p:nvSpPr>
          <p:cNvPr id="4" name="Slide Number Placeholder 3"/>
          <p:cNvSpPr>
            <a:spLocks noGrp="1"/>
          </p:cNvSpPr>
          <p:nvPr>
            <p:ph type="sldNum" sz="quarter" idx="5"/>
          </p:nvPr>
        </p:nvSpPr>
        <p:spPr/>
        <p:txBody>
          <a:bodyPr/>
          <a:lstStyle/>
          <a:p>
            <a:fld id="{BC019388-8742-4E75-9CBD-54D5B5600C26}" type="slidenum">
              <a:rPr lang="en-US"/>
              <a:t>12</a:t>
            </a:fld>
            <a:endParaRPr lang="en-US" dirty="0"/>
          </a:p>
        </p:txBody>
      </p:sp>
    </p:spTree>
    <p:extLst>
      <p:ext uri="{BB962C8B-B14F-4D97-AF65-F5344CB8AC3E}">
        <p14:creationId xmlns:p14="http://schemas.microsoft.com/office/powerpoint/2010/main" val="301312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Session after this one where this will be showcased</a:t>
            </a:r>
          </a:p>
        </p:txBody>
      </p:sp>
      <p:sp>
        <p:nvSpPr>
          <p:cNvPr id="4" name="Slide Number Placeholder 3"/>
          <p:cNvSpPr>
            <a:spLocks noGrp="1"/>
          </p:cNvSpPr>
          <p:nvPr>
            <p:ph type="sldNum" sz="quarter" idx="5"/>
          </p:nvPr>
        </p:nvSpPr>
        <p:spPr/>
        <p:txBody>
          <a:bodyPr/>
          <a:lstStyle/>
          <a:p>
            <a:fld id="{BC019388-8742-4E75-9CBD-54D5B5600C26}" type="slidenum">
              <a:rPr lang="en-US"/>
              <a:t>14</a:t>
            </a:fld>
            <a:endParaRPr lang="en-US" dirty="0"/>
          </a:p>
        </p:txBody>
      </p:sp>
    </p:spTree>
    <p:extLst>
      <p:ext uri="{BB962C8B-B14F-4D97-AF65-F5344CB8AC3E}">
        <p14:creationId xmlns:p14="http://schemas.microsoft.com/office/powerpoint/2010/main" val="327771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Looks a bit like Cornell Notes</a:t>
            </a:r>
          </a:p>
          <a:p>
            <a:r>
              <a:rPr lang="en-US" dirty="0">
                <a:cs typeface="Calibri"/>
              </a:rPr>
              <a:t>So busy on Glean no updates for AN this year</a:t>
            </a:r>
          </a:p>
        </p:txBody>
      </p:sp>
      <p:sp>
        <p:nvSpPr>
          <p:cNvPr id="4" name="Slide Number Placeholder 3"/>
          <p:cNvSpPr>
            <a:spLocks noGrp="1"/>
          </p:cNvSpPr>
          <p:nvPr>
            <p:ph type="sldNum" sz="quarter" idx="5"/>
          </p:nvPr>
        </p:nvSpPr>
        <p:spPr/>
        <p:txBody>
          <a:bodyPr/>
          <a:lstStyle/>
          <a:p>
            <a:fld id="{BC019388-8742-4E75-9CBD-54D5B5600C26}" type="slidenum">
              <a:rPr lang="en-US"/>
              <a:t>15</a:t>
            </a:fld>
            <a:endParaRPr lang="en-US" dirty="0"/>
          </a:p>
        </p:txBody>
      </p:sp>
    </p:spTree>
    <p:extLst>
      <p:ext uri="{BB962C8B-B14F-4D97-AF65-F5344CB8AC3E}">
        <p14:creationId xmlns:p14="http://schemas.microsoft.com/office/powerpoint/2010/main" val="191263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BC019388-8742-4E75-9CBD-54D5B5600C26}" type="slidenum">
              <a:rPr lang="en-US"/>
              <a:t>16</a:t>
            </a:fld>
            <a:endParaRPr lang="en-US" dirty="0"/>
          </a:p>
        </p:txBody>
      </p:sp>
    </p:spTree>
    <p:extLst>
      <p:ext uri="{BB962C8B-B14F-4D97-AF65-F5344CB8AC3E}">
        <p14:creationId xmlns:p14="http://schemas.microsoft.com/office/powerpoint/2010/main" val="237385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word yet if it is coming to iOS</a:t>
            </a:r>
          </a:p>
        </p:txBody>
      </p:sp>
      <p:sp>
        <p:nvSpPr>
          <p:cNvPr id="4" name="Slide Number Placeholder 3"/>
          <p:cNvSpPr>
            <a:spLocks noGrp="1"/>
          </p:cNvSpPr>
          <p:nvPr>
            <p:ph type="sldNum" sz="quarter" idx="5"/>
          </p:nvPr>
        </p:nvSpPr>
        <p:spPr/>
        <p:txBody>
          <a:bodyPr/>
          <a:lstStyle/>
          <a:p>
            <a:fld id="{BC019388-8742-4E75-9CBD-54D5B5600C26}" type="slidenum">
              <a:rPr lang="en-US"/>
              <a:t>17</a:t>
            </a:fld>
            <a:endParaRPr lang="en-US" dirty="0"/>
          </a:p>
        </p:txBody>
      </p:sp>
    </p:spTree>
    <p:extLst>
      <p:ext uri="{BB962C8B-B14F-4D97-AF65-F5344CB8AC3E}">
        <p14:creationId xmlns:p14="http://schemas.microsoft.com/office/powerpoint/2010/main" val="14291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Less robotic sounding, high quality</a:t>
            </a:r>
          </a:p>
          <a:p>
            <a:r>
              <a:rPr lang="en-US" dirty="0">
                <a:cs typeface="Calibri"/>
              </a:rPr>
              <a:t>Teams Assignments: Reads instructions and feedback</a:t>
            </a:r>
          </a:p>
        </p:txBody>
      </p:sp>
      <p:sp>
        <p:nvSpPr>
          <p:cNvPr id="4" name="Slide Number Placeholder 3"/>
          <p:cNvSpPr>
            <a:spLocks noGrp="1"/>
          </p:cNvSpPr>
          <p:nvPr>
            <p:ph type="sldNum" sz="quarter" idx="5"/>
          </p:nvPr>
        </p:nvSpPr>
        <p:spPr/>
        <p:txBody>
          <a:bodyPr/>
          <a:lstStyle/>
          <a:p>
            <a:fld id="{BC019388-8742-4E75-9CBD-54D5B5600C26}" type="slidenum">
              <a:rPr lang="en-US"/>
              <a:t>18</a:t>
            </a:fld>
            <a:endParaRPr lang="en-US" dirty="0"/>
          </a:p>
        </p:txBody>
      </p:sp>
    </p:spTree>
    <p:extLst>
      <p:ext uri="{BB962C8B-B14F-4D97-AF65-F5344CB8AC3E}">
        <p14:creationId xmlns:p14="http://schemas.microsoft.com/office/powerpoint/2010/main" val="2577348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Less robotic sounding, high quality</a:t>
            </a:r>
          </a:p>
        </p:txBody>
      </p:sp>
      <p:sp>
        <p:nvSpPr>
          <p:cNvPr id="4" name="Slide Number Placeholder 3"/>
          <p:cNvSpPr>
            <a:spLocks noGrp="1"/>
          </p:cNvSpPr>
          <p:nvPr>
            <p:ph type="sldNum" sz="quarter" idx="5"/>
          </p:nvPr>
        </p:nvSpPr>
        <p:spPr/>
        <p:txBody>
          <a:bodyPr/>
          <a:lstStyle/>
          <a:p>
            <a:fld id="{BC019388-8742-4E75-9CBD-54D5B5600C26}" type="slidenum">
              <a:rPr lang="en-US"/>
              <a:t>19</a:t>
            </a:fld>
            <a:endParaRPr lang="en-US" dirty="0"/>
          </a:p>
        </p:txBody>
      </p:sp>
    </p:spTree>
    <p:extLst>
      <p:ext uri="{BB962C8B-B14F-4D97-AF65-F5344CB8AC3E}">
        <p14:creationId xmlns:p14="http://schemas.microsoft.com/office/powerpoint/2010/main" val="1750163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ACF1A1B0-862D-4909-A7DB-D8ADA062DFCA}" type="datetimeFigureOut">
              <a:rPr lang="en-US" dirty="0"/>
              <a:t>11/7/2019</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56144-9CB7-4E3A-B87E-A382F9BE05EF}"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3D55F-46AB-4791-9172-4FA8DD3A6A9C}"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26881-8A08-449C-8D73-E5F201F814C1}"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B5A5E-0C07-4E93-A112-D37B4D166B30}"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F71C5-DC57-4358-A1EA-30C08AF6E3C5}"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571DBA-DE60-4731-B773-47AAA185C143}" type="datetimeFigureOut">
              <a:rPr lang="en-US" dirty="0"/>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4A628-C83B-4C66-83F4-1711CE3738FD}" type="datetimeFigureOut">
              <a:rPr lang="en-US" dirty="0"/>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C1D73-9400-43CA-A37F-F9B7D00DE14C}"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B7711-B905-4633-B4D7-6F3A49A2E7D9}"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89C235CF-BDA2-4E7E-8BBD-350479985E74}" type="datetimeFigureOut">
              <a:rPr lang="en-US" dirty="0"/>
              <a:pPr/>
              <a:t>11/7/2019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52"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ontent.cloudguides.com/en-us/guides/Help%20students%20read%20more%20effectively" TargetMode="External"/><Relationship Id="rId4" Type="http://schemas.openxmlformats.org/officeDocument/2006/relationships/hyperlink" Target="https://education.microsoft.com/courses-and-resources/resources/all-about-immersive-read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arl.org/wp-content/uploads/2019/08/2019.07.15-white-paper-law-and-accessible-text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news.library.virginia.edu/2019/01/11/federating-repositories-of-accessible-materials-for-higher-education-awarded-a-1000000-grant-from-the-andrew-w-mellon-foundati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support.microsoft.com/en-us/help/4517840/microsoft-edge-download-an-epub-app-to-keep-reading" TargetMode="External"/><Relationship Id="rId4" Type="http://schemas.openxmlformats.org/officeDocument/2006/relationships/hyperlink" Target="http://www.daisy.or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mailto:rlkruzel@stthomas.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6D8D-1228-4DB6-BDE7-3AFC6B87B3A1}"/>
              </a:ext>
            </a:extLst>
          </p:cNvPr>
          <p:cNvSpPr>
            <a:spLocks noGrp="1"/>
          </p:cNvSpPr>
          <p:nvPr>
            <p:ph type="ctrTitle"/>
          </p:nvPr>
        </p:nvSpPr>
        <p:spPr/>
        <p:txBody>
          <a:bodyPr/>
          <a:lstStyle/>
          <a:p>
            <a:r>
              <a:rPr lang="en-US" dirty="0"/>
              <a:t>Trending Tech Tools</a:t>
            </a:r>
          </a:p>
        </p:txBody>
      </p:sp>
      <p:sp>
        <p:nvSpPr>
          <p:cNvPr id="3" name="Subtitle 2">
            <a:extLst>
              <a:ext uri="{FF2B5EF4-FFF2-40B4-BE49-F238E27FC236}">
                <a16:creationId xmlns:a16="http://schemas.microsoft.com/office/drawing/2014/main" id="{90A9467B-87B1-4035-833B-6842A95D3B42}"/>
              </a:ext>
            </a:extLst>
          </p:cNvPr>
          <p:cNvSpPr>
            <a:spLocks noGrp="1"/>
          </p:cNvSpPr>
          <p:nvPr>
            <p:ph type="subTitle" idx="1"/>
          </p:nvPr>
        </p:nvSpPr>
        <p:spPr/>
        <p:txBody>
          <a:bodyPr>
            <a:normAutofit lnSpcReduction="10000"/>
          </a:bodyPr>
          <a:lstStyle/>
          <a:p>
            <a:r>
              <a:rPr lang="en-US" dirty="0">
                <a:solidFill>
                  <a:schemeClr val="tx1"/>
                </a:solidFill>
              </a:rPr>
              <a:t>What’s New, What’s Improved &amp; What’s on the Horizon for Assistive Technology &amp; Accessibility Tools</a:t>
            </a:r>
          </a:p>
          <a:p>
            <a:r>
              <a:rPr lang="en-US" dirty="0">
                <a:solidFill>
                  <a:schemeClr val="tx1"/>
                </a:solidFill>
              </a:rPr>
              <a:t>Rachel Kruzel, </a:t>
            </a:r>
            <a:r>
              <a:rPr lang="en-US" i="1" dirty="0">
                <a:solidFill>
                  <a:schemeClr val="tx1"/>
                </a:solidFill>
              </a:rPr>
              <a:t>ATP</a:t>
            </a:r>
          </a:p>
          <a:p>
            <a:r>
              <a:rPr lang="en-US" dirty="0">
                <a:solidFill>
                  <a:schemeClr val="tx1"/>
                </a:solidFill>
              </a:rPr>
              <a:t>Accessing Higher Ground - 2019</a:t>
            </a:r>
          </a:p>
        </p:txBody>
      </p:sp>
    </p:spTree>
    <p:extLst>
      <p:ext uri="{BB962C8B-B14F-4D97-AF65-F5344CB8AC3E}">
        <p14:creationId xmlns:p14="http://schemas.microsoft.com/office/powerpoint/2010/main" val="1058164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ECE6-2FE6-46F5-8099-264A0D9B38B5}"/>
              </a:ext>
            </a:extLst>
          </p:cNvPr>
          <p:cNvSpPr>
            <a:spLocks noGrp="1"/>
          </p:cNvSpPr>
          <p:nvPr>
            <p:ph type="title"/>
          </p:nvPr>
        </p:nvSpPr>
        <p:spPr/>
        <p:txBody>
          <a:bodyPr/>
          <a:lstStyle/>
          <a:p>
            <a:r>
              <a:rPr lang="en-US" dirty="0"/>
              <a:t>EquatIO – The 5 C's</a:t>
            </a:r>
          </a:p>
        </p:txBody>
      </p:sp>
      <p:pic>
        <p:nvPicPr>
          <p:cNvPr id="5" name="Picture 4" descr="EquatIO logo">
            <a:extLst>
              <a:ext uri="{FF2B5EF4-FFF2-40B4-BE49-F238E27FC236}">
                <a16:creationId xmlns:a16="http://schemas.microsoft.com/office/drawing/2014/main" id="{D518C8C1-F995-42D8-B949-26365C09B652}"/>
              </a:ext>
            </a:extLst>
          </p:cNvPr>
          <p:cNvPicPr>
            <a:picLocks noChangeAspect="1"/>
          </p:cNvPicPr>
          <p:nvPr/>
        </p:nvPicPr>
        <p:blipFill>
          <a:blip r:embed="rId3"/>
          <a:stretch>
            <a:fillRect/>
          </a:stretch>
        </p:blipFill>
        <p:spPr>
          <a:xfrm>
            <a:off x="8908473" y="153441"/>
            <a:ext cx="3158836" cy="787625"/>
          </a:xfrm>
          <a:prstGeom prst="rect">
            <a:avLst/>
          </a:prstGeom>
        </p:spPr>
      </p:pic>
      <p:sp>
        <p:nvSpPr>
          <p:cNvPr id="3" name="Content Placeholder 2">
            <a:extLst>
              <a:ext uri="{FF2B5EF4-FFF2-40B4-BE49-F238E27FC236}">
                <a16:creationId xmlns:a16="http://schemas.microsoft.com/office/drawing/2014/main" id="{D9F83103-CC49-4791-A3BA-0028D00DC645}"/>
              </a:ext>
            </a:extLst>
          </p:cNvPr>
          <p:cNvSpPr>
            <a:spLocks noGrp="1"/>
          </p:cNvSpPr>
          <p:nvPr>
            <p:ph idx="1"/>
          </p:nvPr>
        </p:nvSpPr>
        <p:spPr>
          <a:xfrm>
            <a:off x="1261872" y="1828800"/>
            <a:ext cx="8595360" cy="4840167"/>
          </a:xfrm>
        </p:spPr>
        <p:txBody>
          <a:bodyPr vert="horz" lIns="91440" tIns="45720" rIns="91440" bIns="45720" rtlCol="0" anchor="t">
            <a:normAutofit fontScale="92500" lnSpcReduction="10000"/>
          </a:bodyPr>
          <a:lstStyle/>
          <a:p>
            <a:r>
              <a:rPr lang="en-US" sz="2400" dirty="0"/>
              <a:t>Conversion: Efficiency for making Math/STEM content accessible</a:t>
            </a:r>
          </a:p>
          <a:p>
            <a:pPr lvl="1"/>
            <a:r>
              <a:rPr lang="en-US" sz="2000" spc="10" dirty="0"/>
              <a:t>Instant conversion to MathML for to NVDA and JAWS access</a:t>
            </a:r>
          </a:p>
          <a:p>
            <a:pPr>
              <a:buFont typeface="Arial" pitchFamily="18" charset="2"/>
              <a:buChar char="•"/>
            </a:pPr>
            <a:r>
              <a:rPr lang="en-US" sz="2400" dirty="0"/>
              <a:t>Consumption: Easy, independent access to Math/STEM for sighted users</a:t>
            </a:r>
          </a:p>
          <a:p>
            <a:pPr>
              <a:buFont typeface="Arial" pitchFamily="18" charset="2"/>
              <a:buChar char="•"/>
            </a:pPr>
            <a:r>
              <a:rPr lang="en-US" sz="2400" dirty="0"/>
              <a:t>Creation: Multiple methods for creating Math/STEM in documents (Microsoft and Google), Canvas, and PowerPoint (coming soon)</a:t>
            </a:r>
          </a:p>
          <a:p>
            <a:pPr>
              <a:buFont typeface="Arial" pitchFamily="18" charset="2"/>
              <a:buChar char="•"/>
            </a:pPr>
            <a:r>
              <a:rPr lang="en-US" sz="2400" dirty="0"/>
              <a:t>Collaboration: Easily author math add into live shared environments (Google Docs)</a:t>
            </a:r>
            <a:endParaRPr lang="en-US" dirty="0"/>
          </a:p>
          <a:p>
            <a:pPr>
              <a:buFont typeface="Arial" pitchFamily="18" charset="2"/>
              <a:buChar char="•"/>
            </a:pPr>
            <a:r>
              <a:rPr lang="en-US" sz="2400" dirty="0"/>
              <a:t>Compliance: Makes significant portion of college's Math/STEM content accessible</a:t>
            </a:r>
            <a:br>
              <a:rPr lang="en-US" spc="10" dirty="0"/>
            </a:br>
            <a:endParaRPr lang="en-US" spc="10" dirty="0"/>
          </a:p>
        </p:txBody>
      </p:sp>
    </p:spTree>
    <p:extLst>
      <p:ext uri="{BB962C8B-B14F-4D97-AF65-F5344CB8AC3E}">
        <p14:creationId xmlns:p14="http://schemas.microsoft.com/office/powerpoint/2010/main" val="36568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13FF-D9F1-4CC6-906B-BB4D92C04C44}"/>
              </a:ext>
            </a:extLst>
          </p:cNvPr>
          <p:cNvSpPr>
            <a:spLocks noGrp="1"/>
          </p:cNvSpPr>
          <p:nvPr>
            <p:ph type="title"/>
          </p:nvPr>
        </p:nvSpPr>
        <p:spPr/>
        <p:txBody>
          <a:bodyPr/>
          <a:lstStyle/>
          <a:p>
            <a:r>
              <a:rPr lang="en-US" dirty="0"/>
              <a:t>EquatIO updates</a:t>
            </a:r>
          </a:p>
        </p:txBody>
      </p:sp>
      <p:pic>
        <p:nvPicPr>
          <p:cNvPr id="4" name="Picture 4" descr="EquatIO logo">
            <a:extLst>
              <a:ext uri="{FF2B5EF4-FFF2-40B4-BE49-F238E27FC236}">
                <a16:creationId xmlns:a16="http://schemas.microsoft.com/office/drawing/2014/main" id="{214E17F8-22C8-4832-AE86-182EB7338652}"/>
              </a:ext>
            </a:extLst>
          </p:cNvPr>
          <p:cNvPicPr>
            <a:picLocks noChangeAspect="1"/>
          </p:cNvPicPr>
          <p:nvPr/>
        </p:nvPicPr>
        <p:blipFill>
          <a:blip r:embed="rId2"/>
          <a:stretch>
            <a:fillRect/>
          </a:stretch>
        </p:blipFill>
        <p:spPr>
          <a:xfrm>
            <a:off x="8908473" y="153441"/>
            <a:ext cx="3158836" cy="787625"/>
          </a:xfrm>
          <a:prstGeom prst="rect">
            <a:avLst/>
          </a:prstGeom>
        </p:spPr>
      </p:pic>
      <p:sp>
        <p:nvSpPr>
          <p:cNvPr id="3" name="Content Placeholder 2">
            <a:extLst>
              <a:ext uri="{FF2B5EF4-FFF2-40B4-BE49-F238E27FC236}">
                <a16:creationId xmlns:a16="http://schemas.microsoft.com/office/drawing/2014/main" id="{6A97AEAF-F1A2-455F-BFE9-5ED4D389ECFB}"/>
              </a:ext>
            </a:extLst>
          </p:cNvPr>
          <p:cNvSpPr>
            <a:spLocks noGrp="1"/>
          </p:cNvSpPr>
          <p:nvPr>
            <p:ph idx="1"/>
          </p:nvPr>
        </p:nvSpPr>
        <p:spPr>
          <a:xfrm>
            <a:off x="1261872" y="1828800"/>
            <a:ext cx="8595360" cy="4753903"/>
          </a:xfrm>
        </p:spPr>
        <p:txBody>
          <a:bodyPr vert="horz" lIns="91440" tIns="45720" rIns="91440" bIns="45720" rtlCol="0" anchor="t">
            <a:normAutofit/>
          </a:bodyPr>
          <a:lstStyle/>
          <a:p>
            <a:r>
              <a:rPr lang="en-US" sz="2400" dirty="0">
                <a:ea typeface="+mn-lt"/>
                <a:cs typeface="+mn-lt"/>
              </a:rPr>
              <a:t>New Speech Input in Windows and Mac</a:t>
            </a:r>
          </a:p>
          <a:p>
            <a:pPr lvl="1">
              <a:buFont typeface="Wingdings 2" pitchFamily="34" charset="0"/>
              <a:buChar char=""/>
            </a:pPr>
            <a:r>
              <a:rPr lang="en-US" sz="2000" spc="10" dirty="0">
                <a:ea typeface="+mn-lt"/>
                <a:cs typeface="+mn-lt"/>
              </a:rPr>
              <a:t>If an early adopter, ay need to download the new version manually from website</a:t>
            </a:r>
          </a:p>
          <a:p>
            <a:r>
              <a:rPr lang="en-US" sz="2400" dirty="0">
                <a:ea typeface="+mn-lt"/>
                <a:cs typeface="+mn-lt"/>
              </a:rPr>
              <a:t>EquatIO Academy with t</a:t>
            </a:r>
            <a:r>
              <a:rPr lang="en-US" sz="2000" dirty="0">
                <a:ea typeface="+mn-lt"/>
                <a:cs typeface="+mn-lt"/>
              </a:rPr>
              <a:t>ips</a:t>
            </a:r>
            <a:r>
              <a:rPr lang="en-US" sz="2000" spc="10" dirty="0">
                <a:ea typeface="+mn-lt"/>
                <a:cs typeface="+mn-lt"/>
              </a:rPr>
              <a:t>, tricks, how-tos, and videos</a:t>
            </a:r>
            <a:endParaRPr lang="en-US" sz="2000" spc="0" dirty="0">
              <a:ea typeface="+mn-lt"/>
              <a:cs typeface="+mn-lt"/>
            </a:endParaRPr>
          </a:p>
          <a:p>
            <a:pPr indent="0">
              <a:buFont typeface="Arial" pitchFamily="18" charset="2"/>
              <a:buChar char="•"/>
            </a:pPr>
            <a:r>
              <a:rPr lang="en-US" sz="2400" dirty="0">
                <a:ea typeface="+mn-lt"/>
                <a:cs typeface="+mn-lt"/>
              </a:rPr>
              <a:t>Inset Text: </a:t>
            </a:r>
            <a:r>
              <a:rPr lang="en-US" sz="2000" dirty="0">
                <a:ea typeface="+mn-lt"/>
                <a:cs typeface="+mn-lt"/>
              </a:rPr>
              <a:t>Insert</a:t>
            </a:r>
            <a:r>
              <a:rPr lang="en-US" sz="2000" spc="10" dirty="0">
                <a:ea typeface="+mn-lt"/>
                <a:cs typeface="+mn-lt"/>
              </a:rPr>
              <a:t> inline text into math document</a:t>
            </a:r>
            <a:endParaRPr lang="en-US" sz="2000" spc="0" dirty="0">
              <a:ea typeface="+mn-lt"/>
              <a:cs typeface="+mn-lt"/>
            </a:endParaRPr>
          </a:p>
          <a:p>
            <a:pPr indent="0">
              <a:buFont typeface="Arial" pitchFamily="18" charset="2"/>
              <a:buChar char="•"/>
            </a:pPr>
            <a:r>
              <a:rPr lang="en-US" sz="2400" dirty="0">
                <a:ea typeface="+mn-lt"/>
                <a:cs typeface="+mn-lt"/>
              </a:rPr>
              <a:t>Text Color</a:t>
            </a:r>
            <a:endParaRPr lang="en-US" sz="2400" spc="0" dirty="0">
              <a:ea typeface="+mn-lt"/>
              <a:cs typeface="+mn-lt"/>
            </a:endParaRPr>
          </a:p>
          <a:p>
            <a:pPr indent="0">
              <a:buFont typeface="Arial" pitchFamily="18" charset="2"/>
              <a:buChar char="•"/>
            </a:pPr>
            <a:r>
              <a:rPr lang="en-US" sz="2400" dirty="0">
                <a:ea typeface="+mn-lt"/>
                <a:cs typeface="+mn-lt"/>
              </a:rPr>
              <a:t>New version of Desmos</a:t>
            </a:r>
            <a:endParaRPr lang="en-US" sz="2400" spc="0" dirty="0">
              <a:ea typeface="+mn-lt"/>
              <a:cs typeface="+mn-lt"/>
            </a:endParaRPr>
          </a:p>
          <a:p>
            <a:pPr indent="0">
              <a:buFont typeface="Arial" pitchFamily="18" charset="2"/>
              <a:buChar char="•"/>
            </a:pPr>
            <a:r>
              <a:rPr lang="en-US" sz="2400" dirty="0">
                <a:ea typeface="+mn-lt"/>
                <a:cs typeface="+mn-lt"/>
              </a:rPr>
              <a:t>More accessible for screenreader users</a:t>
            </a:r>
            <a:endParaRPr lang="en-US" sz="2400" spc="0" dirty="0">
              <a:ea typeface="+mn-lt"/>
              <a:cs typeface="+mn-lt"/>
            </a:endParaRPr>
          </a:p>
          <a:p>
            <a:pPr lvl="1"/>
            <a:r>
              <a:rPr lang="en-US" sz="2000" spc="10" dirty="0">
                <a:ea typeface="+mn-lt"/>
                <a:cs typeface="+mn-lt"/>
              </a:rPr>
              <a:t>Added labels, buttons, and pop-ups</a:t>
            </a:r>
            <a:br>
              <a:rPr lang="en-US" spc="10" dirty="0">
                <a:ea typeface="+mn-lt"/>
                <a:cs typeface="+mn-lt"/>
              </a:rPr>
            </a:br>
            <a:endParaRPr lang="en-US" spc="0" dirty="0">
              <a:ea typeface="+mn-lt"/>
              <a:cs typeface="+mn-lt"/>
            </a:endParaRPr>
          </a:p>
        </p:txBody>
      </p:sp>
    </p:spTree>
    <p:extLst>
      <p:ext uri="{BB962C8B-B14F-4D97-AF65-F5344CB8AC3E}">
        <p14:creationId xmlns:p14="http://schemas.microsoft.com/office/powerpoint/2010/main" val="690138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C9DF-E58D-475F-B7F7-C9BA4DED015A}"/>
              </a:ext>
            </a:extLst>
          </p:cNvPr>
          <p:cNvSpPr>
            <a:spLocks noGrp="1"/>
          </p:cNvSpPr>
          <p:nvPr>
            <p:ph type="title"/>
          </p:nvPr>
        </p:nvSpPr>
        <p:spPr/>
        <p:txBody>
          <a:bodyPr/>
          <a:lstStyle/>
          <a:p>
            <a:r>
              <a:rPr lang="en-US" dirty="0"/>
              <a:t>Artificial Intelligence &amp; Automation</a:t>
            </a:r>
          </a:p>
        </p:txBody>
      </p:sp>
      <p:sp>
        <p:nvSpPr>
          <p:cNvPr id="3" name="Content Placeholder 2">
            <a:extLst>
              <a:ext uri="{FF2B5EF4-FFF2-40B4-BE49-F238E27FC236}">
                <a16:creationId xmlns:a16="http://schemas.microsoft.com/office/drawing/2014/main" id="{F97C6D7E-7436-4F40-8250-B70B80D2E5FF}"/>
              </a:ext>
            </a:extLst>
          </p:cNvPr>
          <p:cNvSpPr>
            <a:spLocks noGrp="1"/>
          </p:cNvSpPr>
          <p:nvPr>
            <p:ph idx="1"/>
          </p:nvPr>
        </p:nvSpPr>
        <p:spPr/>
        <p:txBody>
          <a:bodyPr vert="horz" lIns="91440" tIns="45720" rIns="91440" bIns="45720" rtlCol="0" anchor="t">
            <a:normAutofit/>
          </a:bodyPr>
          <a:lstStyle/>
          <a:p>
            <a:r>
              <a:rPr lang="en-US" sz="2400" dirty="0"/>
              <a:t>Becoming more prevalent in all aspects of technology</a:t>
            </a:r>
          </a:p>
          <a:p>
            <a:r>
              <a:rPr lang="en-US" sz="2400" dirty="0"/>
              <a:t>Huge benefits for accessibility and for the field</a:t>
            </a:r>
          </a:p>
          <a:p>
            <a:r>
              <a:rPr lang="en-US" sz="2400" dirty="0"/>
              <a:t>Document remediation, live captioning, video captioning, behind the scenes making technology "tick"</a:t>
            </a:r>
          </a:p>
          <a:p>
            <a:r>
              <a:rPr lang="en-US" sz="2400" dirty="0"/>
              <a:t>Cost Savings</a:t>
            </a:r>
          </a:p>
          <a:p>
            <a:r>
              <a:rPr lang="en-US" sz="2400" dirty="0"/>
              <a:t>Cannot rely 100% on AI and automation yet</a:t>
            </a:r>
          </a:p>
          <a:p>
            <a:r>
              <a:rPr lang="en-US" sz="2400" dirty="0"/>
              <a:t>60-80% accurate</a:t>
            </a:r>
          </a:p>
          <a:p>
            <a:r>
              <a:rPr lang="en-US" sz="2400" dirty="0"/>
              <a:t>Assumption that AI and Automation "is enough"</a:t>
            </a:r>
          </a:p>
          <a:p>
            <a:endParaRPr lang="en-US" dirty="0"/>
          </a:p>
        </p:txBody>
      </p:sp>
    </p:spTree>
    <p:extLst>
      <p:ext uri="{BB962C8B-B14F-4D97-AF65-F5344CB8AC3E}">
        <p14:creationId xmlns:p14="http://schemas.microsoft.com/office/powerpoint/2010/main" val="786617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3CC1-DC4C-4E51-A639-C910F7649178}"/>
              </a:ext>
            </a:extLst>
          </p:cNvPr>
          <p:cNvSpPr>
            <a:spLocks noGrp="1"/>
          </p:cNvSpPr>
          <p:nvPr>
            <p:ph type="title"/>
          </p:nvPr>
        </p:nvSpPr>
        <p:spPr/>
        <p:txBody>
          <a:bodyPr/>
          <a:lstStyle/>
          <a:p>
            <a:r>
              <a:rPr lang="en-US" dirty="0"/>
              <a:t>AI, Automation and Accuracy</a:t>
            </a:r>
          </a:p>
        </p:txBody>
      </p:sp>
      <p:sp>
        <p:nvSpPr>
          <p:cNvPr id="3" name="Content Placeholder 2">
            <a:extLst>
              <a:ext uri="{FF2B5EF4-FFF2-40B4-BE49-F238E27FC236}">
                <a16:creationId xmlns:a16="http://schemas.microsoft.com/office/drawing/2014/main" id="{380D7A27-2DA1-468B-8FF8-DD5490E1A8DC}"/>
              </a:ext>
            </a:extLst>
          </p:cNvPr>
          <p:cNvSpPr>
            <a:spLocks noGrp="1"/>
          </p:cNvSpPr>
          <p:nvPr>
            <p:ph idx="1"/>
          </p:nvPr>
        </p:nvSpPr>
        <p:spPr/>
        <p:txBody>
          <a:bodyPr vert="horz" lIns="91440" tIns="45720" rIns="91440" bIns="45720" rtlCol="0" anchor="t">
            <a:normAutofit/>
          </a:bodyPr>
          <a:lstStyle/>
          <a:p>
            <a:pPr marL="0" indent="0" algn="ctr">
              <a:buNone/>
            </a:pPr>
            <a:r>
              <a:rPr lang="en-US" sz="2800" i="1" dirty="0">
                <a:ea typeface="+mn-lt"/>
                <a:cs typeface="+mn-lt"/>
              </a:rPr>
              <a:t>"There’s no phase of accessibility (creation, testing, remediation, etc.) that can be done 100% through automation.  There will always be some level of human interaction required.  And, anyone who tells you that their process is 100% automated and 100% accurate is either 100% wrong or 100% lying to you." - Paul Rayius, Commonlook</a:t>
            </a:r>
            <a:endParaRPr lang="en-US" i="1" dirty="0"/>
          </a:p>
        </p:txBody>
      </p:sp>
    </p:spTree>
    <p:extLst>
      <p:ext uri="{BB962C8B-B14F-4D97-AF65-F5344CB8AC3E}">
        <p14:creationId xmlns:p14="http://schemas.microsoft.com/office/powerpoint/2010/main" val="2741418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B48F-FE73-42D7-BB59-B1195666EE1C}"/>
              </a:ext>
            </a:extLst>
          </p:cNvPr>
          <p:cNvSpPr>
            <a:spLocks noGrp="1"/>
          </p:cNvSpPr>
          <p:nvPr>
            <p:ph type="title"/>
          </p:nvPr>
        </p:nvSpPr>
        <p:spPr/>
        <p:txBody>
          <a:bodyPr/>
          <a:lstStyle/>
          <a:p>
            <a:r>
              <a:rPr lang="en-US" dirty="0"/>
              <a:t>Glean – from Sonocent</a:t>
            </a:r>
          </a:p>
        </p:txBody>
      </p:sp>
      <p:pic>
        <p:nvPicPr>
          <p:cNvPr id="6" name="Picture 5" descr="glean. by Sonocent logo">
            <a:extLst>
              <a:ext uri="{FF2B5EF4-FFF2-40B4-BE49-F238E27FC236}">
                <a16:creationId xmlns:a16="http://schemas.microsoft.com/office/drawing/2014/main" id="{1EC3CEE1-52B8-4E84-ABDE-AC37EA14B16D}"/>
              </a:ext>
            </a:extLst>
          </p:cNvPr>
          <p:cNvPicPr>
            <a:picLocks noChangeAspect="1"/>
          </p:cNvPicPr>
          <p:nvPr/>
        </p:nvPicPr>
        <p:blipFill>
          <a:blip r:embed="rId3"/>
          <a:stretch>
            <a:fillRect/>
          </a:stretch>
        </p:blipFill>
        <p:spPr>
          <a:xfrm>
            <a:off x="9353788" y="94860"/>
            <a:ext cx="2743132" cy="1406338"/>
          </a:xfrm>
          <a:prstGeom prst="rect">
            <a:avLst/>
          </a:prstGeom>
        </p:spPr>
      </p:pic>
      <p:sp>
        <p:nvSpPr>
          <p:cNvPr id="3" name="Content Placeholder 2">
            <a:extLst>
              <a:ext uri="{FF2B5EF4-FFF2-40B4-BE49-F238E27FC236}">
                <a16:creationId xmlns:a16="http://schemas.microsoft.com/office/drawing/2014/main" id="{45893EA3-AF6C-48F1-B740-819533E6ADC8}"/>
              </a:ext>
            </a:extLst>
          </p:cNvPr>
          <p:cNvSpPr>
            <a:spLocks noGrp="1"/>
          </p:cNvSpPr>
          <p:nvPr>
            <p:ph idx="1"/>
          </p:nvPr>
        </p:nvSpPr>
        <p:spPr/>
        <p:txBody>
          <a:bodyPr vert="horz" lIns="91440" tIns="45720" rIns="91440" bIns="45720" rtlCol="0" anchor="t">
            <a:normAutofit/>
          </a:bodyPr>
          <a:lstStyle/>
          <a:p>
            <a:r>
              <a:rPr lang="en-US" sz="2400" dirty="0"/>
              <a:t>Web app</a:t>
            </a:r>
          </a:p>
          <a:p>
            <a:pPr lvl="1">
              <a:buFont typeface="Wingdings 2" pitchFamily="34" charset="0"/>
            </a:pPr>
            <a:r>
              <a:rPr lang="en-US" sz="2000" spc="10" dirty="0"/>
              <a:t>Work online and offline</a:t>
            </a:r>
          </a:p>
          <a:p>
            <a:r>
              <a:rPr lang="en-US" sz="2400" dirty="0"/>
              <a:t>Simplistic design</a:t>
            </a:r>
          </a:p>
          <a:p>
            <a:r>
              <a:rPr lang="en-US" sz="2400" dirty="0"/>
              <a:t>Clean-workspace</a:t>
            </a:r>
          </a:p>
          <a:p>
            <a:pPr lvl="1">
              <a:buFont typeface="Wingdings 2" pitchFamily="34" charset="0"/>
              <a:buChar char=""/>
            </a:pPr>
            <a:r>
              <a:rPr lang="en-US" sz="2000" spc="10" dirty="0"/>
              <a:t>Distraction-free</a:t>
            </a:r>
          </a:p>
          <a:p>
            <a:r>
              <a:rPr lang="en-US" sz="2400" spc="0" dirty="0"/>
              <a:t>Focus in the classroom</a:t>
            </a:r>
          </a:p>
          <a:p>
            <a:pPr lvl="1">
              <a:buFont typeface="Wingdings 2" pitchFamily="34" charset="0"/>
              <a:buChar char=""/>
            </a:pPr>
            <a:r>
              <a:rPr lang="en-US" sz="2000" dirty="0"/>
              <a:t>Organize and utilize information to create meaningful notes</a:t>
            </a:r>
            <a:endParaRPr lang="en-US" sz="2000" spc="0" dirty="0"/>
          </a:p>
          <a:p>
            <a:r>
              <a:rPr lang="en-US" sz="2400" dirty="0"/>
              <a:t>Intuitive to use</a:t>
            </a:r>
          </a:p>
          <a:p>
            <a:r>
              <a:rPr lang="en-US" sz="2400" dirty="0"/>
              <a:t>Free trials with schools and students</a:t>
            </a:r>
          </a:p>
        </p:txBody>
      </p:sp>
    </p:spTree>
    <p:extLst>
      <p:ext uri="{BB962C8B-B14F-4D97-AF65-F5344CB8AC3E}">
        <p14:creationId xmlns:p14="http://schemas.microsoft.com/office/powerpoint/2010/main" val="6913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Glean by Sonocent</a:t>
            </a:r>
          </a:p>
        </p:txBody>
      </p:sp>
      <p:pic>
        <p:nvPicPr>
          <p:cNvPr id="1026" name="Picture 2" descr="Screenshot of glean interface with PowerPoint slide loaded into program, bars of audio with icons on the audio bars, text notes on the right side of the page. Button of the page provides area to enter in notes during the lec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3546" y="102027"/>
            <a:ext cx="11610754" cy="664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4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Otter.ai</a:t>
            </a:r>
          </a:p>
        </p:txBody>
      </p:sp>
      <p:pic>
        <p:nvPicPr>
          <p:cNvPr id="2050" name="Picture 2" descr="otter.ai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3363" y="86639"/>
            <a:ext cx="2708930" cy="1415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sz="2400" dirty="0"/>
              <a:t>Transcription based notetaking tool</a:t>
            </a:r>
          </a:p>
          <a:p>
            <a:r>
              <a:rPr lang="en-US" sz="2400" dirty="0"/>
              <a:t>Otter for Teams</a:t>
            </a:r>
          </a:p>
          <a:p>
            <a:r>
              <a:rPr lang="en-US" sz="2400" dirty="0"/>
              <a:t>$75 per student (50% off) for educational accounts</a:t>
            </a:r>
          </a:p>
          <a:p>
            <a:r>
              <a:rPr lang="en-US" sz="2400" dirty="0"/>
              <a:t>Over 30 university partnerships</a:t>
            </a:r>
          </a:p>
          <a:p>
            <a:pPr lvl="1"/>
            <a:r>
              <a:rPr lang="en-US" sz="2000" dirty="0"/>
              <a:t>UCLA, Virginia, Harvard, Tulane</a:t>
            </a:r>
          </a:p>
          <a:p>
            <a:pPr>
              <a:buFont typeface="Arial" pitchFamily="18" charset="2"/>
              <a:buChar char="•"/>
            </a:pPr>
            <a:r>
              <a:rPr lang="en-US" sz="2200" spc="0" dirty="0"/>
              <a:t>Export to Word; integration with Dropbox</a:t>
            </a:r>
          </a:p>
          <a:p>
            <a:pPr lvl="1"/>
            <a:r>
              <a:rPr lang="en-US" sz="2000" dirty="0"/>
              <a:t>SRT captioning export</a:t>
            </a:r>
            <a:endParaRPr lang="en-US" sz="2000" spc="0" dirty="0"/>
          </a:p>
          <a:p>
            <a:pPr>
              <a:buFont typeface="Arial" pitchFamily="18" charset="2"/>
              <a:buChar char="•"/>
            </a:pPr>
            <a:r>
              <a:rPr lang="en-US" sz="2200" spc="0" dirty="0"/>
              <a:t>Highlighting export highlights only</a:t>
            </a:r>
          </a:p>
          <a:p>
            <a:pPr>
              <a:buFont typeface="Arial" pitchFamily="18" charset="2"/>
              <a:buChar char="•"/>
            </a:pPr>
            <a:r>
              <a:rPr lang="en-US" sz="2200" spc="0" dirty="0"/>
              <a:t>Custom vocabulary</a:t>
            </a:r>
            <a:br>
              <a:rPr lang="en-US" sz="2200" spc="0" dirty="0"/>
            </a:br>
            <a:endParaRPr lang="en-US" sz="2200" spc="0" dirty="0"/>
          </a:p>
          <a:p>
            <a:pPr marL="274320" lvl="1" indent="0">
              <a:buNone/>
            </a:pPr>
            <a:endParaRPr lang="en-US" dirty="0"/>
          </a:p>
        </p:txBody>
      </p:sp>
    </p:spTree>
    <p:extLst>
      <p:ext uri="{BB962C8B-B14F-4D97-AF65-F5344CB8AC3E}">
        <p14:creationId xmlns:p14="http://schemas.microsoft.com/office/powerpoint/2010/main" val="776767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Voice Dictation App</a:t>
            </a: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Both Pixel 4 </a:t>
            </a:r>
            <a:endParaRPr lang="en-US" sz="2200" spc="0" dirty="0"/>
          </a:p>
          <a:p>
            <a:r>
              <a:rPr lang="en-US" sz="2200" spc="10" dirty="0"/>
              <a:t>Free</a:t>
            </a:r>
            <a:endParaRPr lang="en-US" sz="2200" spc="0" dirty="0"/>
          </a:p>
          <a:p>
            <a:r>
              <a:rPr lang="en-US" sz="2400" dirty="0"/>
              <a:t>Transcribe and search</a:t>
            </a:r>
          </a:p>
          <a:p>
            <a:pPr lvl="1"/>
            <a:r>
              <a:rPr lang="en-US" sz="2200" spc="10" dirty="0"/>
              <a:t>Animal sounds, laughter</a:t>
            </a:r>
            <a:endParaRPr lang="en-US" sz="2200" dirty="0"/>
          </a:p>
          <a:p>
            <a:r>
              <a:rPr lang="en-US" sz="2400" dirty="0"/>
              <a:t>Export to .txt file to Docs</a:t>
            </a:r>
          </a:p>
          <a:p>
            <a:r>
              <a:rPr lang="en-US" sz="2400" dirty="0">
                <a:ea typeface="+mn-lt"/>
                <a:cs typeface="+mn-lt"/>
              </a:rPr>
              <a:t>English with more languages to come</a:t>
            </a:r>
          </a:p>
          <a:p>
            <a:r>
              <a:rPr lang="en-US" sz="2400" dirty="0">
                <a:ea typeface="+mn-lt"/>
                <a:cs typeface="+mn-lt"/>
              </a:rPr>
              <a:t>Can be installed on older Pixels</a:t>
            </a:r>
          </a:p>
          <a:p>
            <a:pPr lvl="1">
              <a:buFont typeface="Wingdings 2" pitchFamily="34" charset="0"/>
              <a:buChar char=""/>
            </a:pPr>
            <a:r>
              <a:rPr lang="en-US" sz="2200" spc="10" dirty="0">
                <a:ea typeface="+mn-lt"/>
                <a:cs typeface="+mn-lt"/>
              </a:rPr>
              <a:t>No transcription available  </a:t>
            </a:r>
            <a:endParaRPr lang="en-US" sz="2200" spc="10" dirty="0"/>
          </a:p>
          <a:p>
            <a:endParaRPr lang="en-US" sz="2400" dirty="0"/>
          </a:p>
          <a:p>
            <a:endParaRPr lang="en-US" sz="2400" dirty="0"/>
          </a:p>
          <a:p>
            <a:endParaRPr lang="en-US" dirty="0"/>
          </a:p>
        </p:txBody>
      </p:sp>
    </p:spTree>
    <p:extLst>
      <p:ext uri="{BB962C8B-B14F-4D97-AF65-F5344CB8AC3E}">
        <p14:creationId xmlns:p14="http://schemas.microsoft.com/office/powerpoint/2010/main" val="645177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 Learning Tools </a:t>
            </a:r>
          </a:p>
        </p:txBody>
      </p:sp>
      <p:pic>
        <p:nvPicPr>
          <p:cNvPr id="4" name="Picture 3" descr="Microsoft Logo" title="Microsoft Logo"/>
          <p:cNvPicPr>
            <a:picLocks noChangeAspect="1"/>
          </p:cNvPicPr>
          <p:nvPr/>
        </p:nvPicPr>
        <p:blipFill>
          <a:blip r:embed="rId3"/>
          <a:stretch>
            <a:fillRect/>
          </a:stretch>
        </p:blipFill>
        <p:spPr>
          <a:xfrm>
            <a:off x="8885057" y="167730"/>
            <a:ext cx="3181530" cy="1004541"/>
          </a:xfrm>
          <a:prstGeom prst="rect">
            <a:avLst/>
          </a:prstGeom>
        </p:spPr>
      </p:pic>
      <p:sp>
        <p:nvSpPr>
          <p:cNvPr id="3" name="Content Placeholder 2"/>
          <p:cNvSpPr>
            <a:spLocks noGrp="1"/>
          </p:cNvSpPr>
          <p:nvPr>
            <p:ph idx="1"/>
          </p:nvPr>
        </p:nvSpPr>
        <p:spPr/>
        <p:txBody>
          <a:bodyPr vert="horz" lIns="91440" tIns="45720" rIns="91440" bIns="45720" rtlCol="0" anchor="t">
            <a:normAutofit/>
          </a:bodyPr>
          <a:lstStyle/>
          <a:p>
            <a:r>
              <a:rPr lang="en-US" sz="2400" dirty="0"/>
              <a:t>Voice updates through early 2020</a:t>
            </a:r>
          </a:p>
          <a:p>
            <a:pPr lvl="1"/>
            <a:r>
              <a:rPr lang="en-US" sz="2200" spc="10" dirty="0"/>
              <a:t>English, Spanish, Chinese, German, and Italian</a:t>
            </a:r>
            <a:endParaRPr lang="en-US" sz="2200" dirty="0"/>
          </a:p>
          <a:p>
            <a:pPr>
              <a:buFont typeface="Arial" pitchFamily="18" charset="2"/>
              <a:buChar char="•"/>
            </a:pPr>
            <a:r>
              <a:rPr lang="en-US" sz="2400" dirty="0"/>
              <a:t>Immersive Reader in Microsoft Forms – beta</a:t>
            </a:r>
          </a:p>
          <a:p>
            <a:pPr lvl="1"/>
            <a:r>
              <a:rPr lang="en-US" sz="2200" spc="10" dirty="0"/>
              <a:t>Other programs: Teams Assignments and Whiteboard</a:t>
            </a:r>
          </a:p>
          <a:p>
            <a:pPr>
              <a:buFont typeface="Arial" pitchFamily="18" charset="2"/>
              <a:buChar char="•"/>
            </a:pPr>
            <a:r>
              <a:rPr lang="en-US" sz="2400" dirty="0"/>
              <a:t>Formatting continuity in Immersive Reader</a:t>
            </a:r>
          </a:p>
          <a:p>
            <a:pPr lvl="1"/>
            <a:r>
              <a:rPr lang="en-US" sz="2200" spc="10" dirty="0"/>
              <a:t>Bold, Underline, Italics</a:t>
            </a:r>
          </a:p>
          <a:p>
            <a:pPr>
              <a:buFont typeface="Arial" pitchFamily="18" charset="2"/>
              <a:buChar char="•"/>
            </a:pPr>
            <a:r>
              <a:rPr lang="en-US" sz="2400" dirty="0"/>
              <a:t>Page Color options added to Word</a:t>
            </a:r>
            <a:endParaRPr lang="en-US" sz="2400" spc="10" dirty="0"/>
          </a:p>
        </p:txBody>
      </p:sp>
    </p:spTree>
    <p:extLst>
      <p:ext uri="{BB962C8B-B14F-4D97-AF65-F5344CB8AC3E}">
        <p14:creationId xmlns:p14="http://schemas.microsoft.com/office/powerpoint/2010/main" val="428411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Tools Resources</a:t>
            </a:r>
          </a:p>
        </p:txBody>
      </p:sp>
      <p:pic>
        <p:nvPicPr>
          <p:cNvPr id="4" name="Picture 3" descr="Microsoft Logo" title="Microsoft Logo"/>
          <p:cNvPicPr>
            <a:picLocks noChangeAspect="1"/>
          </p:cNvPicPr>
          <p:nvPr/>
        </p:nvPicPr>
        <p:blipFill>
          <a:blip r:embed="rId3"/>
          <a:stretch>
            <a:fillRect/>
          </a:stretch>
        </p:blipFill>
        <p:spPr>
          <a:xfrm>
            <a:off x="8885057" y="167730"/>
            <a:ext cx="3181530" cy="1004541"/>
          </a:xfrm>
          <a:prstGeom prst="rect">
            <a:avLst/>
          </a:prstGeom>
        </p:spPr>
      </p:pic>
      <p:sp>
        <p:nvSpPr>
          <p:cNvPr id="3" name="Content Placeholder 2"/>
          <p:cNvSpPr>
            <a:spLocks noGrp="1"/>
          </p:cNvSpPr>
          <p:nvPr>
            <p:ph idx="1"/>
          </p:nvPr>
        </p:nvSpPr>
        <p:spPr/>
        <p:txBody>
          <a:bodyPr vert="horz" lIns="91440" tIns="45720" rIns="91440" bIns="45720" rtlCol="0" anchor="t">
            <a:normAutofit/>
          </a:bodyPr>
          <a:lstStyle/>
          <a:p>
            <a:r>
              <a:rPr lang="en-US" sz="2400" dirty="0"/>
              <a:t>Two new resources </a:t>
            </a:r>
          </a:p>
          <a:p>
            <a:r>
              <a:rPr lang="en-US" sz="2400" dirty="0"/>
              <a:t>Article and guide with listing of where Immersive Reader is available: </a:t>
            </a:r>
            <a:r>
              <a:rPr lang="en-US" sz="2400" dirty="0">
                <a:hlinkClick r:id="rId4"/>
              </a:rPr>
              <a:t>All About Immersive Reader</a:t>
            </a:r>
          </a:p>
          <a:p>
            <a:r>
              <a:rPr lang="en-US" sz="2400" dirty="0">
                <a:hlinkClick r:id="rId5"/>
              </a:rPr>
              <a:t>Immersive Reader Interactive Guide</a:t>
            </a:r>
            <a:endParaRPr lang="en-US" sz="2400" dirty="0"/>
          </a:p>
        </p:txBody>
      </p:sp>
    </p:spTree>
    <p:extLst>
      <p:ext uri="{BB962C8B-B14F-4D97-AF65-F5344CB8AC3E}">
        <p14:creationId xmlns:p14="http://schemas.microsoft.com/office/powerpoint/2010/main" val="130222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5" name="Content Placeholder 4"/>
          <p:cNvSpPr>
            <a:spLocks noGrp="1"/>
          </p:cNvSpPr>
          <p:nvPr>
            <p:ph idx="1"/>
          </p:nvPr>
        </p:nvSpPr>
        <p:spPr/>
        <p:txBody>
          <a:bodyPr vert="horz" lIns="91440" tIns="45720" rIns="91440" bIns="45720" rtlCol="0" anchor="t">
            <a:normAutofit/>
          </a:bodyPr>
          <a:lstStyle/>
          <a:p>
            <a:pPr marL="0" indent="0" algn="ctr">
              <a:buNone/>
            </a:pPr>
            <a:endParaRPr lang="en-US" sz="3600" i="1" dirty="0"/>
          </a:p>
          <a:p>
            <a:pPr marL="0" indent="0" algn="ctr">
              <a:buNone/>
            </a:pPr>
            <a:r>
              <a:rPr lang="en-US" sz="3600" i="1" dirty="0"/>
              <a:t>Give participants updates on both assistive technology and accessibility tools and the landscape of this work.</a:t>
            </a:r>
          </a:p>
          <a:p>
            <a:endParaRPr lang="en-US" dirty="0"/>
          </a:p>
        </p:txBody>
      </p:sp>
    </p:spTree>
    <p:extLst>
      <p:ext uri="{BB962C8B-B14F-4D97-AF65-F5344CB8AC3E}">
        <p14:creationId xmlns:p14="http://schemas.microsoft.com/office/powerpoint/2010/main" val="425349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 Dictate</a:t>
            </a:r>
          </a:p>
        </p:txBody>
      </p:sp>
      <p:pic>
        <p:nvPicPr>
          <p:cNvPr id="4" name="Picture 3" descr="Microsoft Logo&#10;"/>
          <p:cNvPicPr>
            <a:picLocks noChangeAspect="1"/>
          </p:cNvPicPr>
          <p:nvPr/>
        </p:nvPicPr>
        <p:blipFill>
          <a:blip r:embed="rId3"/>
          <a:stretch>
            <a:fillRect/>
          </a:stretch>
        </p:blipFill>
        <p:spPr>
          <a:xfrm>
            <a:off x="8151812" y="167730"/>
            <a:ext cx="3914775" cy="1234578"/>
          </a:xfrm>
          <a:prstGeom prst="rect">
            <a:avLst/>
          </a:prstGeom>
        </p:spPr>
      </p:pic>
      <p:sp>
        <p:nvSpPr>
          <p:cNvPr id="3" name="Content Placeholder 2"/>
          <p:cNvSpPr>
            <a:spLocks noGrp="1"/>
          </p:cNvSpPr>
          <p:nvPr>
            <p:ph idx="1"/>
          </p:nvPr>
        </p:nvSpPr>
        <p:spPr/>
        <p:txBody>
          <a:bodyPr vert="horz" lIns="91440" tIns="45720" rIns="91440" bIns="45720" rtlCol="0" anchor="t">
            <a:normAutofit/>
          </a:bodyPr>
          <a:lstStyle/>
          <a:p>
            <a:r>
              <a:rPr lang="en-US" sz="2400" dirty="0"/>
              <a:t>Available in some Office 365 programs (Word, PowerPoint, OneNote, Outlook)</a:t>
            </a:r>
          </a:p>
          <a:p>
            <a:r>
              <a:rPr lang="en-US" sz="2400" dirty="0"/>
              <a:t>Microsoft Dictate – standalone install stopped working October 15th, 2019</a:t>
            </a:r>
          </a:p>
          <a:p>
            <a:r>
              <a:rPr lang="en-US" sz="2400" dirty="0"/>
              <a:t>Dictate in 29 other languages</a:t>
            </a:r>
          </a:p>
          <a:p>
            <a:r>
              <a:rPr lang="en-US" sz="2400" dirty="0"/>
              <a:t>Will be built into future versions of software</a:t>
            </a:r>
          </a:p>
          <a:p>
            <a:r>
              <a:rPr lang="en-US" sz="2400" dirty="0"/>
              <a:t>Use Speech Recognition if Office product doesn't have Dictate yet</a:t>
            </a:r>
          </a:p>
        </p:txBody>
      </p:sp>
    </p:spTree>
    <p:extLst>
      <p:ext uri="{BB962C8B-B14F-4D97-AF65-F5344CB8AC3E}">
        <p14:creationId xmlns:p14="http://schemas.microsoft.com/office/powerpoint/2010/main" val="3350258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 AI Grammar Checker</a:t>
            </a:r>
          </a:p>
        </p:txBody>
      </p:sp>
      <p:pic>
        <p:nvPicPr>
          <p:cNvPr id="4" name="Picture 3" descr="Google logo"/>
          <p:cNvPicPr>
            <a:picLocks noChangeAspect="1"/>
          </p:cNvPicPr>
          <p:nvPr/>
        </p:nvPicPr>
        <p:blipFill>
          <a:blip r:embed="rId3"/>
          <a:stretch>
            <a:fillRect/>
          </a:stretch>
        </p:blipFill>
        <p:spPr>
          <a:xfrm>
            <a:off x="9289922" y="109812"/>
            <a:ext cx="2770909" cy="1076581"/>
          </a:xfrm>
          <a:prstGeom prst="rect">
            <a:avLst/>
          </a:prstGeom>
        </p:spPr>
      </p:pic>
      <p:sp>
        <p:nvSpPr>
          <p:cNvPr id="3" name="Content Placeholder 2"/>
          <p:cNvSpPr>
            <a:spLocks noGrp="1"/>
          </p:cNvSpPr>
          <p:nvPr>
            <p:ph idx="1"/>
          </p:nvPr>
        </p:nvSpPr>
        <p:spPr/>
        <p:txBody>
          <a:bodyPr vert="horz" lIns="91440" tIns="45720" rIns="91440" bIns="45720" rtlCol="0" anchor="t">
            <a:normAutofit/>
          </a:bodyPr>
          <a:lstStyle/>
          <a:p>
            <a:r>
              <a:rPr lang="en-US" sz="2400" dirty="0"/>
              <a:t>March 2019 Release (finally)</a:t>
            </a:r>
          </a:p>
          <a:p>
            <a:r>
              <a:rPr lang="en-US" sz="2400" dirty="0"/>
              <a:t>Uses Machine Translation</a:t>
            </a:r>
          </a:p>
          <a:p>
            <a:r>
              <a:rPr lang="en-US" sz="2400" dirty="0"/>
              <a:t>Turn on through Tools – Spelling and Grammar menu</a:t>
            </a:r>
          </a:p>
          <a:p>
            <a:r>
              <a:rPr lang="en-US" sz="2400" dirty="0"/>
              <a:t>Squiggly blue line under text</a:t>
            </a:r>
          </a:p>
          <a:p>
            <a:r>
              <a:rPr lang="en-US" sz="2400" dirty="0"/>
              <a:t>Misuse of words, spellings, and grammar rules (prepositions)</a:t>
            </a:r>
          </a:p>
          <a:p>
            <a:r>
              <a:rPr lang="en-US" sz="2400" dirty="0"/>
              <a:t>Comparison to other tools?</a:t>
            </a:r>
          </a:p>
        </p:txBody>
      </p:sp>
      <p:pic>
        <p:nvPicPr>
          <p:cNvPr id="7" name="Picture 7" descr="Screenshot of sentence in Google Doc which reads &amp;#34;I went over to there houses to see they&amp;#39;re dog yesterday.&amp;#34; with a blue grammar error squiggly line under the first &amp;#34;there&amp;#34; in the sentence.">
            <a:extLst>
              <a:ext uri="{FF2B5EF4-FFF2-40B4-BE49-F238E27FC236}">
                <a16:creationId xmlns:a16="http://schemas.microsoft.com/office/drawing/2014/main" id="{8AB9B828-1504-4C7E-B07B-677A0024217E}"/>
              </a:ext>
            </a:extLst>
          </p:cNvPr>
          <p:cNvPicPr>
            <a:picLocks noChangeAspect="1"/>
          </p:cNvPicPr>
          <p:nvPr/>
        </p:nvPicPr>
        <p:blipFill>
          <a:blip r:embed="rId4"/>
          <a:stretch>
            <a:fillRect/>
          </a:stretch>
        </p:blipFill>
        <p:spPr>
          <a:xfrm>
            <a:off x="182985" y="5520850"/>
            <a:ext cx="7830953" cy="1046521"/>
          </a:xfrm>
          <a:prstGeom prst="rect">
            <a:avLst/>
          </a:prstGeom>
        </p:spPr>
      </p:pic>
      <p:pic>
        <p:nvPicPr>
          <p:cNvPr id="5" name="Picture 5" descr="Screenshot of Spelling and Grammar checker in Google">
            <a:extLst>
              <a:ext uri="{FF2B5EF4-FFF2-40B4-BE49-F238E27FC236}">
                <a16:creationId xmlns:a16="http://schemas.microsoft.com/office/drawing/2014/main" id="{7F3AD8C8-6F49-4A62-8A10-3E25104C0481}"/>
              </a:ext>
            </a:extLst>
          </p:cNvPr>
          <p:cNvPicPr>
            <a:picLocks noChangeAspect="1"/>
          </p:cNvPicPr>
          <p:nvPr/>
        </p:nvPicPr>
        <p:blipFill>
          <a:blip r:embed="rId5"/>
          <a:stretch>
            <a:fillRect/>
          </a:stretch>
        </p:blipFill>
        <p:spPr>
          <a:xfrm>
            <a:off x="8189344" y="4412972"/>
            <a:ext cx="3893650" cy="2236257"/>
          </a:xfrm>
          <a:prstGeom prst="rect">
            <a:avLst/>
          </a:prstGeom>
        </p:spPr>
      </p:pic>
    </p:spTree>
    <p:extLst>
      <p:ext uri="{BB962C8B-B14F-4D97-AF65-F5344CB8AC3E}">
        <p14:creationId xmlns:p14="http://schemas.microsoft.com/office/powerpoint/2010/main" val="1334257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Dragon Dictate Solution for Mac</a:t>
            </a:r>
          </a:p>
        </p:txBody>
      </p:sp>
      <p:pic>
        <p:nvPicPr>
          <p:cNvPr id="4" name="Picture 3" descr="Dragon Dictate Logo" title="Dragon Dictate Logo"/>
          <p:cNvPicPr>
            <a:picLocks noChangeAspect="1"/>
          </p:cNvPicPr>
          <p:nvPr/>
        </p:nvPicPr>
        <p:blipFill>
          <a:blip r:embed="rId3"/>
          <a:stretch>
            <a:fillRect/>
          </a:stretch>
        </p:blipFill>
        <p:spPr>
          <a:xfrm>
            <a:off x="9657883" y="90254"/>
            <a:ext cx="2419350" cy="1066800"/>
          </a:xfrm>
          <a:prstGeom prst="rect">
            <a:avLst/>
          </a:prstGeom>
        </p:spPr>
      </p:pic>
      <p:sp>
        <p:nvSpPr>
          <p:cNvPr id="3" name="Content Placeholder 2"/>
          <p:cNvSpPr>
            <a:spLocks noGrp="1"/>
          </p:cNvSpPr>
          <p:nvPr>
            <p:ph idx="1"/>
          </p:nvPr>
        </p:nvSpPr>
        <p:spPr/>
        <p:txBody>
          <a:bodyPr vert="horz" lIns="91440" tIns="45720" rIns="91440" bIns="45720" rtlCol="0" anchor="t">
            <a:normAutofit/>
          </a:bodyPr>
          <a:lstStyle/>
          <a:p>
            <a:r>
              <a:rPr lang="en-US" sz="2400" dirty="0"/>
              <a:t>Dragon Dictate discontinued</a:t>
            </a:r>
          </a:p>
          <a:p>
            <a:r>
              <a:rPr lang="en-US" sz="2400" dirty="0"/>
              <a:t>Voice Control on iPhone, iPad, and Mac OS</a:t>
            </a:r>
          </a:p>
          <a:p>
            <a:r>
              <a:rPr lang="en-US" sz="2400" dirty="0"/>
              <a:t>Same/similar Dragon commands</a:t>
            </a:r>
          </a:p>
          <a:p>
            <a:r>
              <a:rPr lang="en-US" sz="2400" dirty="0"/>
              <a:t>Toggle on and off</a:t>
            </a:r>
          </a:p>
          <a:p>
            <a:r>
              <a:rPr lang="en-US" sz="2400" dirty="0"/>
              <a:t>AI</a:t>
            </a:r>
          </a:p>
          <a:p>
            <a:r>
              <a:rPr lang="en-US" sz="2400" dirty="0"/>
              <a:t>Customize dictionary</a:t>
            </a:r>
          </a:p>
          <a:p>
            <a:r>
              <a:rPr lang="en-US" sz="2400" dirty="0"/>
              <a:t>Contextual cues moving from dictation to commands</a:t>
            </a:r>
          </a:p>
        </p:txBody>
      </p:sp>
    </p:spTree>
    <p:extLst>
      <p:ext uri="{BB962C8B-B14F-4D97-AF65-F5344CB8AC3E}">
        <p14:creationId xmlns:p14="http://schemas.microsoft.com/office/powerpoint/2010/main" val="2930916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4D64-A04E-42BB-BD9F-CD69016809BA}"/>
              </a:ext>
            </a:extLst>
          </p:cNvPr>
          <p:cNvSpPr>
            <a:spLocks noGrp="1"/>
          </p:cNvSpPr>
          <p:nvPr>
            <p:ph type="title"/>
          </p:nvPr>
        </p:nvSpPr>
        <p:spPr/>
        <p:txBody>
          <a:bodyPr/>
          <a:lstStyle/>
          <a:p>
            <a:r>
              <a:rPr lang="en-US" dirty="0"/>
              <a:t>Smartpens - Echo</a:t>
            </a:r>
          </a:p>
        </p:txBody>
      </p:sp>
      <p:pic>
        <p:nvPicPr>
          <p:cNvPr id="8" name="Picture 8" descr="livescribe logo">
            <a:extLst>
              <a:ext uri="{FF2B5EF4-FFF2-40B4-BE49-F238E27FC236}">
                <a16:creationId xmlns:a16="http://schemas.microsoft.com/office/drawing/2014/main" id="{00780724-E8F2-47E1-A5DD-947217A5D955}"/>
              </a:ext>
            </a:extLst>
          </p:cNvPr>
          <p:cNvPicPr>
            <a:picLocks noChangeAspect="1"/>
          </p:cNvPicPr>
          <p:nvPr/>
        </p:nvPicPr>
        <p:blipFill>
          <a:blip r:embed="rId3"/>
          <a:stretch>
            <a:fillRect/>
          </a:stretch>
        </p:blipFill>
        <p:spPr>
          <a:xfrm>
            <a:off x="9325155" y="116098"/>
            <a:ext cx="2743200" cy="673578"/>
          </a:xfrm>
          <a:prstGeom prst="rect">
            <a:avLst/>
          </a:prstGeom>
        </p:spPr>
      </p:pic>
      <p:sp>
        <p:nvSpPr>
          <p:cNvPr id="3" name="Content Placeholder 2">
            <a:extLst>
              <a:ext uri="{FF2B5EF4-FFF2-40B4-BE49-F238E27FC236}">
                <a16:creationId xmlns:a16="http://schemas.microsoft.com/office/drawing/2014/main" id="{64970EC1-37AF-44F7-ADE1-E7859E8FFD6E}"/>
              </a:ext>
            </a:extLst>
          </p:cNvPr>
          <p:cNvSpPr>
            <a:spLocks noGrp="1"/>
          </p:cNvSpPr>
          <p:nvPr>
            <p:ph idx="1"/>
          </p:nvPr>
        </p:nvSpPr>
        <p:spPr/>
        <p:txBody>
          <a:bodyPr vert="horz" lIns="91440" tIns="45720" rIns="91440" bIns="45720" rtlCol="0" anchor="t">
            <a:normAutofit/>
          </a:bodyPr>
          <a:lstStyle/>
          <a:p>
            <a:r>
              <a:rPr lang="en-US" sz="2400" dirty="0"/>
              <a:t>Echo pens are not discontinued</a:t>
            </a:r>
          </a:p>
          <a:p>
            <a:r>
              <a:rPr lang="en-US" sz="2400" dirty="0"/>
              <a:t>Low stock of pens and supplies at start of semester</a:t>
            </a:r>
          </a:p>
          <a:p>
            <a:pPr>
              <a:buFont typeface="Arial" pitchFamily="18" charset="2"/>
              <a:buChar char="•"/>
            </a:pPr>
            <a:r>
              <a:rPr lang="en-US" sz="2400" dirty="0"/>
              <a:t>Echo Desktop now compatible with Mojave and Catalina OS</a:t>
            </a:r>
          </a:p>
          <a:p>
            <a:pPr lvl="1"/>
            <a:r>
              <a:rPr lang="en-US" sz="2000" spc="10" dirty="0"/>
              <a:t>Past issues for students using Macs</a:t>
            </a:r>
          </a:p>
          <a:p>
            <a:pPr lvl="1"/>
            <a:r>
              <a:rPr lang="en-US" sz="2000" spc="10" dirty="0"/>
              <a:t>May have to uninstall and reinstall the program for full functionality</a:t>
            </a:r>
          </a:p>
        </p:txBody>
      </p:sp>
    </p:spTree>
    <p:extLst>
      <p:ext uri="{BB962C8B-B14F-4D97-AF65-F5344CB8AC3E}">
        <p14:creationId xmlns:p14="http://schemas.microsoft.com/office/powerpoint/2010/main" val="2030952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4D64-A04E-42BB-BD9F-CD69016809BA}"/>
              </a:ext>
            </a:extLst>
          </p:cNvPr>
          <p:cNvSpPr>
            <a:spLocks noGrp="1"/>
          </p:cNvSpPr>
          <p:nvPr>
            <p:ph type="title"/>
          </p:nvPr>
        </p:nvSpPr>
        <p:spPr/>
        <p:txBody>
          <a:bodyPr/>
          <a:lstStyle/>
          <a:p>
            <a:r>
              <a:rPr lang="en-US" dirty="0"/>
              <a:t>Smartpens - Aegir</a:t>
            </a:r>
          </a:p>
        </p:txBody>
      </p:sp>
      <p:pic>
        <p:nvPicPr>
          <p:cNvPr id="8" name="Picture 8" descr="livescribe logo">
            <a:extLst>
              <a:ext uri="{FF2B5EF4-FFF2-40B4-BE49-F238E27FC236}">
                <a16:creationId xmlns:a16="http://schemas.microsoft.com/office/drawing/2014/main" id="{00780724-E8F2-47E1-A5DD-947217A5D955}"/>
              </a:ext>
            </a:extLst>
          </p:cNvPr>
          <p:cNvPicPr>
            <a:picLocks noChangeAspect="1"/>
          </p:cNvPicPr>
          <p:nvPr/>
        </p:nvPicPr>
        <p:blipFill>
          <a:blip r:embed="rId3"/>
          <a:stretch>
            <a:fillRect/>
          </a:stretch>
        </p:blipFill>
        <p:spPr>
          <a:xfrm>
            <a:off x="9325155" y="116098"/>
            <a:ext cx="2743200" cy="673578"/>
          </a:xfrm>
          <a:prstGeom prst="rect">
            <a:avLst/>
          </a:prstGeom>
        </p:spPr>
      </p:pic>
      <p:sp>
        <p:nvSpPr>
          <p:cNvPr id="3" name="Content Placeholder 2">
            <a:extLst>
              <a:ext uri="{FF2B5EF4-FFF2-40B4-BE49-F238E27FC236}">
                <a16:creationId xmlns:a16="http://schemas.microsoft.com/office/drawing/2014/main" id="{64970EC1-37AF-44F7-ADE1-E7859E8FFD6E}"/>
              </a:ext>
            </a:extLst>
          </p:cNvPr>
          <p:cNvSpPr>
            <a:spLocks noGrp="1"/>
          </p:cNvSpPr>
          <p:nvPr>
            <p:ph idx="1"/>
          </p:nvPr>
        </p:nvSpPr>
        <p:spPr/>
        <p:txBody>
          <a:bodyPr vert="horz" lIns="91440" tIns="45720" rIns="91440" bIns="45720" rtlCol="0" anchor="t">
            <a:noAutofit/>
          </a:bodyPr>
          <a:lstStyle/>
          <a:p>
            <a:r>
              <a:rPr lang="en-US" sz="2400" dirty="0"/>
              <a:t>New Black Dolphin (professional) and Blue Dolphin (education)</a:t>
            </a:r>
          </a:p>
          <a:p>
            <a:r>
              <a:rPr lang="en-US" sz="2400" dirty="0"/>
              <a:t>Professional Edition and Education package editions</a:t>
            </a:r>
          </a:p>
          <a:p>
            <a:pPr lvl="1"/>
            <a:r>
              <a:rPr lang="en-US" sz="2000" spc="10" dirty="0"/>
              <a:t>Pen, Journal (notebook for education), Personalized stickers</a:t>
            </a:r>
            <a:endParaRPr lang="en-US" sz="2000" dirty="0"/>
          </a:p>
          <a:p>
            <a:r>
              <a:rPr lang="en-US" sz="2400" dirty="0"/>
              <a:t>Handwriting made searchable</a:t>
            </a:r>
          </a:p>
          <a:p>
            <a:r>
              <a:rPr lang="en-US" sz="2400" dirty="0"/>
              <a:t>Add tags to notes</a:t>
            </a:r>
          </a:p>
          <a:p>
            <a:r>
              <a:rPr lang="en-US" sz="2400" dirty="0"/>
              <a:t>Convert handwriting into text</a:t>
            </a:r>
          </a:p>
          <a:p>
            <a:r>
              <a:rPr lang="en-US" sz="2400" dirty="0"/>
              <a:t>27 languages recognized</a:t>
            </a:r>
          </a:p>
          <a:p>
            <a:r>
              <a:rPr lang="en-US" sz="2400" dirty="0"/>
              <a:t>Stickers use with ADNA Discovery App</a:t>
            </a:r>
          </a:p>
        </p:txBody>
      </p:sp>
      <p:pic>
        <p:nvPicPr>
          <p:cNvPr id="6" name="Picture 6" descr="Blue Dolphin Aegir Smartpen">
            <a:extLst>
              <a:ext uri="{FF2B5EF4-FFF2-40B4-BE49-F238E27FC236}">
                <a16:creationId xmlns:a16="http://schemas.microsoft.com/office/drawing/2014/main" id="{8E39676C-F1AD-4CF7-9DDD-9E01AE3FF624}"/>
              </a:ext>
            </a:extLst>
          </p:cNvPr>
          <p:cNvPicPr>
            <a:picLocks noChangeAspect="1"/>
          </p:cNvPicPr>
          <p:nvPr/>
        </p:nvPicPr>
        <p:blipFill>
          <a:blip r:embed="rId4"/>
          <a:stretch>
            <a:fillRect/>
          </a:stretch>
        </p:blipFill>
        <p:spPr>
          <a:xfrm>
            <a:off x="9140753" y="3564961"/>
            <a:ext cx="1446127" cy="3170830"/>
          </a:xfrm>
          <a:prstGeom prst="rect">
            <a:avLst/>
          </a:prstGeom>
        </p:spPr>
      </p:pic>
      <p:pic>
        <p:nvPicPr>
          <p:cNvPr id="4" name="Picture 4" descr="Black Dolphin Aegir Smartpen">
            <a:extLst>
              <a:ext uri="{FF2B5EF4-FFF2-40B4-BE49-F238E27FC236}">
                <a16:creationId xmlns:a16="http://schemas.microsoft.com/office/drawing/2014/main" id="{16A92AD2-3E44-47EB-9BA5-D45129819274}"/>
              </a:ext>
            </a:extLst>
          </p:cNvPr>
          <p:cNvPicPr>
            <a:picLocks noChangeAspect="1"/>
          </p:cNvPicPr>
          <p:nvPr/>
        </p:nvPicPr>
        <p:blipFill>
          <a:blip r:embed="rId5"/>
          <a:stretch>
            <a:fillRect/>
          </a:stretch>
        </p:blipFill>
        <p:spPr>
          <a:xfrm>
            <a:off x="10767893" y="3564959"/>
            <a:ext cx="1367223" cy="3182204"/>
          </a:xfrm>
          <a:prstGeom prst="rect">
            <a:avLst/>
          </a:prstGeom>
        </p:spPr>
      </p:pic>
    </p:spTree>
    <p:extLst>
      <p:ext uri="{BB962C8B-B14F-4D97-AF65-F5344CB8AC3E}">
        <p14:creationId xmlns:p14="http://schemas.microsoft.com/office/powerpoint/2010/main" val="938341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1325562"/>
          </a:xfrm>
        </p:spPr>
        <p:txBody>
          <a:bodyPr/>
          <a:lstStyle/>
          <a:p>
            <a:r>
              <a:rPr lang="en-US" dirty="0"/>
              <a:t>Grackle Suite</a:t>
            </a: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Accessibility checker for Google Docs, Sheets, and Slides</a:t>
            </a:r>
          </a:p>
          <a:p>
            <a:r>
              <a:rPr lang="en-US" sz="2400" dirty="0">
                <a:ea typeface="+mn-lt"/>
                <a:cs typeface="+mn-lt"/>
              </a:rPr>
              <a:t>Pricing still $500 for an institution</a:t>
            </a:r>
          </a:p>
          <a:p>
            <a:pPr lvl="1">
              <a:buFont typeface="Wingdings 2" pitchFamily="34" charset="0"/>
              <a:buChar char=""/>
            </a:pPr>
            <a:r>
              <a:rPr lang="en-US" sz="2400" dirty="0">
                <a:ea typeface="+mn-lt"/>
                <a:cs typeface="+mn-lt"/>
              </a:rPr>
              <a:t>100 site licenses covering over 2000 schools, college and universities </a:t>
            </a:r>
            <a:endParaRPr lang="en-US" dirty="0"/>
          </a:p>
          <a:p>
            <a:r>
              <a:rPr lang="en-US" sz="2600" dirty="0"/>
              <a:t>Add-ons with minor upgrades</a:t>
            </a:r>
            <a:endParaRPr lang="en-US" sz="2600" spc="0" dirty="0"/>
          </a:p>
          <a:p>
            <a:pPr lvl="1"/>
            <a:r>
              <a:rPr lang="en-US" sz="2000" dirty="0"/>
              <a:t>Grackle Marks – markup, redact, share documents</a:t>
            </a:r>
          </a:p>
          <a:p>
            <a:pPr lvl="1"/>
            <a:r>
              <a:rPr lang="en-US" sz="2000" dirty="0"/>
              <a:t>Grackle Chrome – browser extension with immediate report of document without running the checker</a:t>
            </a:r>
          </a:p>
          <a:p>
            <a:pPr lvl="1"/>
            <a:r>
              <a:rPr lang="en-US" sz="2000" dirty="0"/>
              <a:t>Grackle Merge – merge data from Sheets or Gmail into accessible Doc</a:t>
            </a:r>
          </a:p>
          <a:p>
            <a:endParaRPr lang="en-US" sz="2400" dirty="0"/>
          </a:p>
        </p:txBody>
      </p:sp>
    </p:spTree>
    <p:extLst>
      <p:ext uri="{BB962C8B-B14F-4D97-AF65-F5344CB8AC3E}">
        <p14:creationId xmlns:p14="http://schemas.microsoft.com/office/powerpoint/2010/main" val="412206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1AAF-4251-4586-87DB-4AABACC88D79}"/>
              </a:ext>
            </a:extLst>
          </p:cNvPr>
          <p:cNvSpPr>
            <a:spLocks noGrp="1"/>
          </p:cNvSpPr>
          <p:nvPr>
            <p:ph type="title"/>
          </p:nvPr>
        </p:nvSpPr>
        <p:spPr/>
        <p:txBody>
          <a:bodyPr/>
          <a:lstStyle/>
          <a:p>
            <a:r>
              <a:rPr lang="en-US" dirty="0"/>
              <a:t>Grackle Drive</a:t>
            </a:r>
          </a:p>
        </p:txBody>
      </p:sp>
      <p:sp>
        <p:nvSpPr>
          <p:cNvPr id="3" name="Text Placeholder 2">
            <a:extLst>
              <a:ext uri="{FF2B5EF4-FFF2-40B4-BE49-F238E27FC236}">
                <a16:creationId xmlns:a16="http://schemas.microsoft.com/office/drawing/2014/main" id="{43DE9F36-7447-47B5-B21D-EFA874AF78A5}"/>
              </a:ext>
            </a:extLst>
          </p:cNvPr>
          <p:cNvSpPr>
            <a:spLocks noGrp="1"/>
          </p:cNvSpPr>
          <p:nvPr>
            <p:ph idx="1"/>
          </p:nvPr>
        </p:nvSpPr>
        <p:spPr/>
        <p:txBody>
          <a:bodyPr vert="horz" lIns="91440" tIns="45720" rIns="91440" bIns="45720" rtlCol="0" anchor="t">
            <a:normAutofit/>
          </a:bodyPr>
          <a:lstStyle/>
          <a:p>
            <a:r>
              <a:rPr lang="en-US" sz="2400" dirty="0"/>
              <a:t>Accessibility audit tool for Google Drive</a:t>
            </a:r>
          </a:p>
          <a:p>
            <a:r>
              <a:rPr lang="en-US" sz="2400" dirty="0"/>
              <a:t>Glance of Drive documents in its entirety</a:t>
            </a:r>
            <a:endParaRPr lang="en-US" dirty="0"/>
          </a:p>
          <a:p>
            <a:r>
              <a:rPr lang="en-US" sz="2400" dirty="0"/>
              <a:t>Open document and correct errors with Grackle Suite</a:t>
            </a:r>
          </a:p>
          <a:p>
            <a:r>
              <a:rPr lang="en-US" sz="2400" dirty="0"/>
              <a:t>Priced higher than Grackle Suite</a:t>
            </a:r>
          </a:p>
          <a:p>
            <a:r>
              <a:rPr lang="en-US" sz="2400" dirty="0"/>
              <a:t>Checks docs, sheets, slides, and PDF</a:t>
            </a:r>
          </a:p>
        </p:txBody>
      </p:sp>
    </p:spTree>
    <p:extLst>
      <p:ext uri="{BB962C8B-B14F-4D97-AF65-F5344CB8AC3E}">
        <p14:creationId xmlns:p14="http://schemas.microsoft.com/office/powerpoint/2010/main" val="4165021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AE20-DDF8-45E4-AB33-B14E20ED10F3}"/>
              </a:ext>
            </a:extLst>
          </p:cNvPr>
          <p:cNvSpPr>
            <a:spLocks noGrp="1"/>
          </p:cNvSpPr>
          <p:nvPr>
            <p:ph type="title"/>
          </p:nvPr>
        </p:nvSpPr>
        <p:spPr/>
        <p:txBody>
          <a:bodyPr/>
          <a:lstStyle/>
          <a:p>
            <a:r>
              <a:rPr lang="en-US" dirty="0"/>
              <a:t>Grackle Drive Scanning</a:t>
            </a:r>
          </a:p>
        </p:txBody>
      </p:sp>
      <p:pic>
        <p:nvPicPr>
          <p:cNvPr id="4" name="Picture 4" descr="Screenshot of Grackle Drive scanning a Google Drive account. Progress bar, totals of files checked, and other report data included on screen.">
            <a:extLst>
              <a:ext uri="{FF2B5EF4-FFF2-40B4-BE49-F238E27FC236}">
                <a16:creationId xmlns:a16="http://schemas.microsoft.com/office/drawing/2014/main" id="{673C4582-C172-4280-B67C-DC69722BFC54}"/>
              </a:ext>
            </a:extLst>
          </p:cNvPr>
          <p:cNvPicPr>
            <a:picLocks noGrp="1" noChangeAspect="1"/>
          </p:cNvPicPr>
          <p:nvPr>
            <p:ph idx="1"/>
          </p:nvPr>
        </p:nvPicPr>
        <p:blipFill>
          <a:blip r:embed="rId2"/>
          <a:stretch>
            <a:fillRect/>
          </a:stretch>
        </p:blipFill>
        <p:spPr>
          <a:xfrm>
            <a:off x="1559007" y="1709738"/>
            <a:ext cx="9096465" cy="4922836"/>
          </a:xfrm>
        </p:spPr>
      </p:pic>
    </p:spTree>
    <p:extLst>
      <p:ext uri="{BB962C8B-B14F-4D97-AF65-F5344CB8AC3E}">
        <p14:creationId xmlns:p14="http://schemas.microsoft.com/office/powerpoint/2010/main" val="2140380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E3FC-D836-40EB-92DB-B91032924A34}"/>
              </a:ext>
            </a:extLst>
          </p:cNvPr>
          <p:cNvSpPr>
            <a:spLocks noGrp="1"/>
          </p:cNvSpPr>
          <p:nvPr>
            <p:ph type="title"/>
          </p:nvPr>
        </p:nvSpPr>
        <p:spPr/>
        <p:txBody>
          <a:bodyPr/>
          <a:lstStyle/>
          <a:p>
            <a:r>
              <a:rPr lang="en-US" dirty="0"/>
              <a:t>Grackle Drive Report</a:t>
            </a:r>
          </a:p>
        </p:txBody>
      </p:sp>
      <p:pic>
        <p:nvPicPr>
          <p:cNvPr id="4" name="Picture 4" descr="Report from Grackle Drive with list of documents with red or green icons next to document names indicating accessible or inaccessible document. ">
            <a:extLst>
              <a:ext uri="{FF2B5EF4-FFF2-40B4-BE49-F238E27FC236}">
                <a16:creationId xmlns:a16="http://schemas.microsoft.com/office/drawing/2014/main" id="{061B5D11-F01F-4C60-8ACB-CE705CC94C7D}"/>
              </a:ext>
            </a:extLst>
          </p:cNvPr>
          <p:cNvPicPr>
            <a:picLocks noGrp="1" noChangeAspect="1"/>
          </p:cNvPicPr>
          <p:nvPr>
            <p:ph idx="1"/>
          </p:nvPr>
        </p:nvPicPr>
        <p:blipFill>
          <a:blip r:embed="rId2"/>
          <a:stretch>
            <a:fillRect/>
          </a:stretch>
        </p:blipFill>
        <p:spPr>
          <a:xfrm>
            <a:off x="2025721" y="1816894"/>
            <a:ext cx="8127317" cy="4922836"/>
          </a:xfrm>
        </p:spPr>
      </p:pic>
    </p:spTree>
    <p:extLst>
      <p:ext uri="{BB962C8B-B14F-4D97-AF65-F5344CB8AC3E}">
        <p14:creationId xmlns:p14="http://schemas.microsoft.com/office/powerpoint/2010/main" val="3335060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Alternative Format &amp; Course Materials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232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Assistive Technology &amp; Accessibility Tools</a:t>
            </a:r>
          </a:p>
        </p:txBody>
      </p:sp>
      <p:sp>
        <p:nvSpPr>
          <p:cNvPr id="5" name="Text Placeholder 4" hidden="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0190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Law and Accessible Texts Whitepaper</a:t>
            </a:r>
          </a:p>
        </p:txBody>
      </p:sp>
      <p:sp>
        <p:nvSpPr>
          <p:cNvPr id="5" name="Content Placeholder 4"/>
          <p:cNvSpPr>
            <a:spLocks noGrp="1"/>
          </p:cNvSpPr>
          <p:nvPr>
            <p:ph idx="1"/>
          </p:nvPr>
        </p:nvSpPr>
        <p:spPr/>
        <p:txBody>
          <a:bodyPr vert="horz" lIns="91440" tIns="45720" rIns="91440" bIns="45720" rtlCol="0" anchor="t">
            <a:normAutofit/>
          </a:bodyPr>
          <a:lstStyle/>
          <a:p>
            <a:r>
              <a:rPr lang="en-US" sz="2400" dirty="0">
                <a:ea typeface="+mn-lt"/>
                <a:cs typeface="+mn-lt"/>
                <a:hlinkClick r:id="rId3"/>
              </a:rPr>
              <a:t>The Law and Accessible Text: Reconciling Civil Rights and Copyrights Whitepaper</a:t>
            </a:r>
            <a:endParaRPr lang="en-US" sz="2400" dirty="0"/>
          </a:p>
          <a:p>
            <a:r>
              <a:rPr lang="en-US" sz="2400" dirty="0"/>
              <a:t>July 22</a:t>
            </a:r>
            <a:r>
              <a:rPr lang="en-US" sz="2400" baseline="30000" dirty="0"/>
              <a:t>nd</a:t>
            </a:r>
            <a:r>
              <a:rPr lang="en-US" sz="2400" dirty="0"/>
              <a:t>, 2019 release of whitepaper by the Association of Research </a:t>
            </a:r>
            <a:r>
              <a:rPr lang="en-US" sz="2400" dirty="0">
                <a:ea typeface="+mn-lt"/>
                <a:cs typeface="+mn-lt"/>
              </a:rPr>
              <a:t>Libraries</a:t>
            </a:r>
            <a:r>
              <a:rPr lang="en-US" sz="2400" dirty="0"/>
              <a:t> and the University of Virginia</a:t>
            </a:r>
          </a:p>
          <a:p>
            <a:r>
              <a:rPr lang="en-US" sz="2400" dirty="0"/>
              <a:t>Investigated the copyright laws around accessible text creation</a:t>
            </a:r>
          </a:p>
          <a:p>
            <a:pPr lvl="1"/>
            <a:r>
              <a:rPr lang="en-US" sz="2000" spc="10" dirty="0"/>
              <a:t>Work funded by Institute of Museum and Library Services</a:t>
            </a:r>
          </a:p>
          <a:p>
            <a:pPr lvl="1"/>
            <a:r>
              <a:rPr lang="en-US" sz="2000" spc="10" dirty="0"/>
              <a:t>Whitepaper was their report</a:t>
            </a:r>
            <a:endParaRPr lang="en-US" sz="2000" dirty="0"/>
          </a:p>
          <a:p>
            <a:pPr>
              <a:buFont typeface="Arial" pitchFamily="18" charset="2"/>
            </a:pPr>
            <a:endParaRPr lang="en-US" dirty="0"/>
          </a:p>
          <a:p>
            <a:pPr>
              <a:buFont typeface="Arial" pitchFamily="18" charset="2"/>
            </a:pPr>
            <a:endParaRPr lang="en-US" dirty="0"/>
          </a:p>
          <a:p>
            <a:endParaRPr lang="en-US" dirty="0"/>
          </a:p>
        </p:txBody>
      </p:sp>
    </p:spTree>
    <p:extLst>
      <p:ext uri="{BB962C8B-B14F-4D97-AF65-F5344CB8AC3E}">
        <p14:creationId xmlns:p14="http://schemas.microsoft.com/office/powerpoint/2010/main" val="2738579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22B5-3173-4207-AEF0-44785561BBA9}"/>
              </a:ext>
            </a:extLst>
          </p:cNvPr>
          <p:cNvSpPr>
            <a:spLocks noGrp="1"/>
          </p:cNvSpPr>
          <p:nvPr>
            <p:ph type="title"/>
          </p:nvPr>
        </p:nvSpPr>
        <p:spPr/>
        <p:txBody>
          <a:bodyPr/>
          <a:lstStyle/>
          <a:p>
            <a:r>
              <a:rPr lang="en-US" dirty="0"/>
              <a:t>Goals of Whitepaper and Repository</a:t>
            </a:r>
          </a:p>
        </p:txBody>
      </p:sp>
      <p:sp>
        <p:nvSpPr>
          <p:cNvPr id="3" name="Content Placeholder 2">
            <a:extLst>
              <a:ext uri="{FF2B5EF4-FFF2-40B4-BE49-F238E27FC236}">
                <a16:creationId xmlns:a16="http://schemas.microsoft.com/office/drawing/2014/main" id="{6333D40F-B38D-43EC-96B0-6E48788C3ACD}"/>
              </a:ext>
            </a:extLst>
          </p:cNvPr>
          <p:cNvSpPr>
            <a:spLocks noGrp="1"/>
          </p:cNvSpPr>
          <p:nvPr>
            <p:ph idx="1"/>
          </p:nvPr>
        </p:nvSpPr>
        <p:spPr/>
        <p:txBody>
          <a:bodyPr vert="horz" lIns="91440" tIns="45720" rIns="91440" bIns="45720" rtlCol="0" anchor="t">
            <a:noAutofit/>
          </a:bodyPr>
          <a:lstStyle/>
          <a:p>
            <a:r>
              <a:rPr lang="en-US" sz="2400" dirty="0"/>
              <a:t>Reduce duplicated efforts</a:t>
            </a:r>
          </a:p>
          <a:p>
            <a:r>
              <a:rPr lang="en-US" sz="2400" dirty="0"/>
              <a:t>Cumulative efforts across campuses</a:t>
            </a:r>
          </a:p>
          <a:p>
            <a:r>
              <a:rPr lang="en-US" sz="2400" dirty="0"/>
              <a:t>Decreased turnaround time to get books to students</a:t>
            </a:r>
          </a:p>
          <a:p>
            <a:r>
              <a:rPr lang="en-US" sz="2400" dirty="0"/>
              <a:t>Libraries also working towards this</a:t>
            </a:r>
          </a:p>
          <a:p>
            <a:r>
              <a:rPr lang="en-US" sz="2400" i="1" dirty="0">
                <a:ea typeface="+mn-lt"/>
                <a:cs typeface="+mn-lt"/>
              </a:rPr>
              <a:t>…"Unsworth believes that this partnership 'will one day include many other universities, will improve the delivery of library services and reduce their costs, and will help universities provide all students with a level playing field.'”  </a:t>
            </a:r>
            <a:r>
              <a:rPr lang="en-US" sz="2400" dirty="0">
                <a:ea typeface="+mn-lt"/>
                <a:cs typeface="+mn-lt"/>
              </a:rPr>
              <a:t>- </a:t>
            </a:r>
            <a:r>
              <a:rPr lang="en-US" sz="2400" dirty="0">
                <a:ea typeface="+mn-lt"/>
                <a:cs typeface="+mn-lt"/>
                <a:hlinkClick r:id="rId2"/>
              </a:rPr>
              <a:t>Article: Federating Repositories of Accessible Materials for Higher Education” awarded a $1,000,000 grant from The Andrew W. Mellon Foundation</a:t>
            </a:r>
            <a:endParaRPr lang="en-US" sz="2400" dirty="0">
              <a:ea typeface="+mn-lt"/>
              <a:cs typeface="+mn-lt"/>
            </a:endParaRPr>
          </a:p>
        </p:txBody>
      </p:sp>
    </p:spTree>
    <p:extLst>
      <p:ext uri="{BB962C8B-B14F-4D97-AF65-F5344CB8AC3E}">
        <p14:creationId xmlns:p14="http://schemas.microsoft.com/office/powerpoint/2010/main" val="3461646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7C742-DB9C-4ADD-95EC-B789552A3A88}"/>
              </a:ext>
            </a:extLst>
          </p:cNvPr>
          <p:cNvSpPr>
            <a:spLocks noGrp="1"/>
          </p:cNvSpPr>
          <p:nvPr>
            <p:ph type="title"/>
          </p:nvPr>
        </p:nvSpPr>
        <p:spPr/>
        <p:txBody>
          <a:bodyPr/>
          <a:lstStyle/>
          <a:p>
            <a:r>
              <a:rPr lang="en-US" dirty="0"/>
              <a:t>Pilot Repository for Accessible Text</a:t>
            </a:r>
          </a:p>
        </p:txBody>
      </p:sp>
      <p:sp>
        <p:nvSpPr>
          <p:cNvPr id="3" name="Content Placeholder 2">
            <a:extLst>
              <a:ext uri="{FF2B5EF4-FFF2-40B4-BE49-F238E27FC236}">
                <a16:creationId xmlns:a16="http://schemas.microsoft.com/office/drawing/2014/main" id="{994F00F4-870C-4DD7-991D-71A07F253E1F}"/>
              </a:ext>
            </a:extLst>
          </p:cNvPr>
          <p:cNvSpPr>
            <a:spLocks noGrp="1"/>
          </p:cNvSpPr>
          <p:nvPr>
            <p:ph idx="1"/>
          </p:nvPr>
        </p:nvSpPr>
        <p:spPr/>
        <p:txBody>
          <a:bodyPr vert="horz" lIns="91440" tIns="45720" rIns="91440" bIns="45720" rtlCol="0" anchor="t">
            <a:noAutofit/>
          </a:bodyPr>
          <a:lstStyle/>
          <a:p>
            <a:r>
              <a:rPr lang="en-US" sz="2000" dirty="0">
                <a:ea typeface="+mn-lt"/>
                <a:cs typeface="+mn-lt"/>
              </a:rPr>
              <a:t>$1,000,000 Grant from Andrew W. Mellon Foundation</a:t>
            </a:r>
          </a:p>
          <a:p>
            <a:pPr lvl="1">
              <a:buFont typeface="'Wingdings 2',Sans-Serif" pitchFamily="34" charset="0"/>
              <a:buChar char=""/>
            </a:pPr>
            <a:r>
              <a:rPr lang="en-US" sz="1800" dirty="0">
                <a:ea typeface="+mn-lt"/>
                <a:cs typeface="+mn-lt"/>
              </a:rPr>
              <a:t>Two-year project awarded to the University of Virginia</a:t>
            </a:r>
          </a:p>
          <a:p>
            <a:pPr lvl="1">
              <a:buFont typeface="'Wingdings 2',Sans-Serif" pitchFamily="34" charset="0"/>
              <a:buChar char=""/>
            </a:pPr>
            <a:r>
              <a:rPr lang="en-US" sz="2000" spc="10" dirty="0"/>
              <a:t>"Federating Repositories of Accessible Materials for Higher Education" project name</a:t>
            </a:r>
          </a:p>
          <a:p>
            <a:pPr>
              <a:buFont typeface="'Wingdings 2',Sans-Serif" pitchFamily="34" charset="0"/>
              <a:buChar char=""/>
            </a:pPr>
            <a:r>
              <a:rPr lang="en-US" sz="2000" dirty="0"/>
              <a:t>Seven schools:</a:t>
            </a:r>
          </a:p>
          <a:p>
            <a:pPr lvl="1"/>
            <a:r>
              <a:rPr lang="en-US" sz="1800" spc="10" dirty="0"/>
              <a:t>University of Virginia, George Mason, Texas A&amp;M, University of Illinois, Northern Arizona University, University of Wisconsin-Madison, Vanderbilt University</a:t>
            </a:r>
          </a:p>
          <a:p>
            <a:pPr lvl="1"/>
            <a:r>
              <a:rPr lang="en-US" sz="1800" spc="10" dirty="0"/>
              <a:t>Library and Disability Resources participate </a:t>
            </a:r>
          </a:p>
          <a:p>
            <a:pPr lvl="1"/>
            <a:r>
              <a:rPr lang="en-US" sz="1800" spc="10" dirty="0"/>
              <a:t>4 schools publishing presses </a:t>
            </a:r>
          </a:p>
          <a:p>
            <a:pPr>
              <a:buFont typeface="Arial" pitchFamily="18" charset="2"/>
              <a:buChar char="•"/>
            </a:pPr>
            <a:r>
              <a:rPr lang="en-US" sz="2000" dirty="0"/>
              <a:t>Partner with Hathi Trust, Bookshare, and The Internet Archive</a:t>
            </a:r>
            <a:endParaRPr lang="en-US" sz="2000" spc="0" dirty="0"/>
          </a:p>
          <a:p>
            <a:pPr>
              <a:buFont typeface="Arial" pitchFamily="18" charset="2"/>
              <a:buChar char="•"/>
            </a:pPr>
            <a:r>
              <a:rPr lang="en-US" sz="2000" dirty="0"/>
              <a:t>Creation at UVA: EMMA (Education Materials Made Accessible)</a:t>
            </a:r>
          </a:p>
          <a:p>
            <a:pPr lvl="1"/>
            <a:r>
              <a:rPr lang="en-US" sz="1800" spc="10" dirty="0"/>
              <a:t>Authentication, search, selection, download, upload path for remediated works</a:t>
            </a:r>
            <a:endParaRPr lang="en-US" sz="2000" dirty="0"/>
          </a:p>
        </p:txBody>
      </p:sp>
    </p:spTree>
    <p:extLst>
      <p:ext uri="{BB962C8B-B14F-4D97-AF65-F5344CB8AC3E}">
        <p14:creationId xmlns:p14="http://schemas.microsoft.com/office/powerpoint/2010/main" val="3051492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E7A6-7155-4147-9783-FD84C69EC496}"/>
              </a:ext>
            </a:extLst>
          </p:cNvPr>
          <p:cNvSpPr>
            <a:spLocks noGrp="1"/>
          </p:cNvSpPr>
          <p:nvPr>
            <p:ph type="title"/>
          </p:nvPr>
        </p:nvSpPr>
        <p:spPr/>
        <p:txBody>
          <a:bodyPr/>
          <a:lstStyle/>
          <a:p>
            <a:r>
              <a:rPr lang="en-US" dirty="0"/>
              <a:t>ePubs and PDFs </a:t>
            </a:r>
          </a:p>
        </p:txBody>
      </p:sp>
      <p:sp>
        <p:nvSpPr>
          <p:cNvPr id="3" name="Content Placeholder 2">
            <a:extLst>
              <a:ext uri="{FF2B5EF4-FFF2-40B4-BE49-F238E27FC236}">
                <a16:creationId xmlns:a16="http://schemas.microsoft.com/office/drawing/2014/main" id="{4103ACC4-CC89-4665-B294-FC40481FA35B}"/>
              </a:ext>
            </a:extLst>
          </p:cNvPr>
          <p:cNvSpPr>
            <a:spLocks noGrp="1"/>
          </p:cNvSpPr>
          <p:nvPr>
            <p:ph idx="1"/>
          </p:nvPr>
        </p:nvSpPr>
        <p:spPr/>
        <p:txBody>
          <a:bodyPr vert="horz" lIns="91440" tIns="45720" rIns="91440" bIns="45720" rtlCol="0" anchor="t">
            <a:normAutofit/>
          </a:bodyPr>
          <a:lstStyle/>
          <a:p>
            <a:r>
              <a:rPr lang="en-US" sz="2400" dirty="0"/>
              <a:t>More ePubs instead of PDFs</a:t>
            </a:r>
          </a:p>
          <a:p>
            <a:r>
              <a:rPr lang="en-US" sz="2400" dirty="0"/>
              <a:t>Process has become a barrier</a:t>
            </a:r>
          </a:p>
          <a:p>
            <a:r>
              <a:rPr lang="en-US" sz="2400" dirty="0"/>
              <a:t>“We recognize that our process is inefficient. We are taking steps to address it, which will hopefully be ready for the next back to school season. ” – Pearson Representative</a:t>
            </a:r>
          </a:p>
          <a:p>
            <a:r>
              <a:rPr lang="en-US" sz="2400" dirty="0"/>
              <a:t>Administrative sign-off on providing PDFs</a:t>
            </a:r>
          </a:p>
          <a:p>
            <a:r>
              <a:rPr lang="en-US" sz="2400" dirty="0"/>
              <a:t>Keep advocating for needs</a:t>
            </a:r>
          </a:p>
        </p:txBody>
      </p:sp>
    </p:spTree>
    <p:extLst>
      <p:ext uri="{BB962C8B-B14F-4D97-AF65-F5344CB8AC3E}">
        <p14:creationId xmlns:p14="http://schemas.microsoft.com/office/powerpoint/2010/main" val="20560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CDE9-2377-4A53-A55C-2EA8F0F2FF36}"/>
              </a:ext>
            </a:extLst>
          </p:cNvPr>
          <p:cNvSpPr>
            <a:spLocks noGrp="1"/>
          </p:cNvSpPr>
          <p:nvPr>
            <p:ph type="title"/>
          </p:nvPr>
        </p:nvSpPr>
        <p:spPr/>
        <p:txBody>
          <a:bodyPr/>
          <a:lstStyle/>
          <a:p>
            <a:r>
              <a:rPr lang="en-US" dirty="0"/>
              <a:t>Kurzweil File Delivery</a:t>
            </a:r>
          </a:p>
        </p:txBody>
      </p:sp>
      <p:pic>
        <p:nvPicPr>
          <p:cNvPr id="6" name="Picture 6" descr="Kurzweil Education Logo">
            <a:extLst>
              <a:ext uri="{FF2B5EF4-FFF2-40B4-BE49-F238E27FC236}">
                <a16:creationId xmlns:a16="http://schemas.microsoft.com/office/drawing/2014/main" id="{199DE75B-F1BE-4BD5-A7AB-12254E1880F2}"/>
              </a:ext>
            </a:extLst>
          </p:cNvPr>
          <p:cNvPicPr>
            <a:picLocks noChangeAspect="1"/>
          </p:cNvPicPr>
          <p:nvPr/>
        </p:nvPicPr>
        <p:blipFill>
          <a:blip r:embed="rId3"/>
          <a:stretch>
            <a:fillRect/>
          </a:stretch>
        </p:blipFill>
        <p:spPr>
          <a:xfrm>
            <a:off x="9351818" y="99416"/>
            <a:ext cx="2743200" cy="840259"/>
          </a:xfrm>
          <a:prstGeom prst="rect">
            <a:avLst/>
          </a:prstGeom>
        </p:spPr>
      </p:pic>
      <p:sp>
        <p:nvSpPr>
          <p:cNvPr id="3" name="Content Placeholder 2">
            <a:extLst>
              <a:ext uri="{FF2B5EF4-FFF2-40B4-BE49-F238E27FC236}">
                <a16:creationId xmlns:a16="http://schemas.microsoft.com/office/drawing/2014/main" id="{67C59D59-C4CB-4725-B8E1-85587AF54F9F}"/>
              </a:ext>
            </a:extLst>
          </p:cNvPr>
          <p:cNvSpPr>
            <a:spLocks noGrp="1"/>
          </p:cNvSpPr>
          <p:nvPr>
            <p:ph idx="1"/>
          </p:nvPr>
        </p:nvSpPr>
        <p:spPr/>
        <p:txBody>
          <a:bodyPr vert="horz" lIns="91440" tIns="45720" rIns="91440" bIns="45720" rtlCol="0" anchor="t">
            <a:normAutofit/>
          </a:bodyPr>
          <a:lstStyle/>
          <a:p>
            <a:r>
              <a:rPr lang="en-US" sz="2400" dirty="0"/>
              <a:t>Partnerships with AccessText Network and Pearson</a:t>
            </a:r>
          </a:p>
          <a:p>
            <a:r>
              <a:rPr lang="en-US" sz="2400" dirty="0"/>
              <a:t>Direct delivery of files to Kurzweil</a:t>
            </a:r>
          </a:p>
        </p:txBody>
      </p:sp>
    </p:spTree>
    <p:extLst>
      <p:ext uri="{BB962C8B-B14F-4D97-AF65-F5344CB8AC3E}">
        <p14:creationId xmlns:p14="http://schemas.microsoft.com/office/powerpoint/2010/main" val="84436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Edge and ePubs	</a:t>
            </a:r>
          </a:p>
        </p:txBody>
      </p:sp>
      <p:pic>
        <p:nvPicPr>
          <p:cNvPr id="4098" name="Picture 2" descr="Microsoft Edg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5128" y="71717"/>
            <a:ext cx="2218767" cy="147917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vert="horz" lIns="91440" tIns="45720" rIns="91440" bIns="45720" rtlCol="0" anchor="t">
            <a:normAutofit/>
          </a:bodyPr>
          <a:lstStyle/>
          <a:p>
            <a:r>
              <a:rPr lang="en-US" sz="2400" dirty="0"/>
              <a:t>Edge will no longer support ePub files</a:t>
            </a:r>
          </a:p>
          <a:p>
            <a:pPr lvl="1"/>
            <a:r>
              <a:rPr lang="en-US" sz="2000" dirty="0"/>
              <a:t>One less place to read ePub files</a:t>
            </a:r>
          </a:p>
          <a:p>
            <a:r>
              <a:rPr lang="en-US" sz="2400" dirty="0"/>
              <a:t>Common reader for Blind/Low Vision users</a:t>
            </a:r>
          </a:p>
          <a:p>
            <a:r>
              <a:rPr lang="en-US" sz="2400" dirty="0"/>
              <a:t>Microsoft points users to Microsoft Store for other readers</a:t>
            </a:r>
          </a:p>
          <a:p>
            <a:r>
              <a:rPr lang="en-US" sz="2400" i="1" dirty="0">
                <a:ea typeface="+mn-lt"/>
                <a:cs typeface="+mn-lt"/>
              </a:rPr>
              <a:t>"Microsoft has collaborated with our partners and the </a:t>
            </a:r>
            <a:r>
              <a:rPr lang="en-US" sz="2400" i="1" dirty="0">
                <a:ea typeface="+mn-lt"/>
                <a:cs typeface="+mn-lt"/>
                <a:hlinkClick r:id="rId4"/>
              </a:rPr>
              <a:t>DAISY Consortium</a:t>
            </a:r>
            <a:r>
              <a:rPr lang="en-US" sz="2400" i="1" dirty="0">
                <a:ea typeface="+mn-lt"/>
                <a:cs typeface="+mn-lt"/>
              </a:rPr>
              <a:t> to shortlist a few accessible ePub applications within the Microsoft Store."</a:t>
            </a:r>
            <a:r>
              <a:rPr lang="en-US" sz="2400" dirty="0">
                <a:ea typeface="+mn-lt"/>
                <a:cs typeface="+mn-lt"/>
              </a:rPr>
              <a:t> </a:t>
            </a:r>
            <a:r>
              <a:rPr lang="en-US" sz="2400" dirty="0"/>
              <a:t> - </a:t>
            </a:r>
            <a:r>
              <a:rPr lang="en-US" sz="2400" dirty="0">
                <a:hlinkClick r:id="rId5"/>
              </a:rPr>
              <a:t>Article: Download an ePub app to keep reading e-books</a:t>
            </a:r>
            <a:endParaRPr lang="en-US" sz="2400" dirty="0"/>
          </a:p>
          <a:p>
            <a:endParaRPr lang="en-US" dirty="0"/>
          </a:p>
        </p:txBody>
      </p:sp>
    </p:spTree>
    <p:extLst>
      <p:ext uri="{BB962C8B-B14F-4D97-AF65-F5344CB8AC3E}">
        <p14:creationId xmlns:p14="http://schemas.microsoft.com/office/powerpoint/2010/main" val="1363298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74BD-861B-4EA9-91EA-556C60794CA9}"/>
              </a:ext>
            </a:extLst>
          </p:cNvPr>
          <p:cNvSpPr>
            <a:spLocks noGrp="1"/>
          </p:cNvSpPr>
          <p:nvPr>
            <p:ph type="title"/>
          </p:nvPr>
        </p:nvSpPr>
        <p:spPr>
          <a:xfrm>
            <a:off x="1386840" y="2653066"/>
            <a:ext cx="9418320" cy="4041648"/>
          </a:xfrm>
        </p:spPr>
        <p:txBody>
          <a:bodyPr>
            <a:normAutofit/>
          </a:bodyPr>
          <a:lstStyle/>
          <a:p>
            <a:pPr algn="ctr"/>
            <a:r>
              <a:rPr lang="en-US" sz="11500" dirty="0"/>
              <a:t>Updates</a:t>
            </a:r>
          </a:p>
        </p:txBody>
      </p:sp>
      <p:pic>
        <p:nvPicPr>
          <p:cNvPr id="4" name="Picture 4" descr="Colorful squares with the letters to spell the word &amp;#34;Update&amp;#34; hanging on string">
            <a:extLst>
              <a:ext uri="{FF2B5EF4-FFF2-40B4-BE49-F238E27FC236}">
                <a16:creationId xmlns:a16="http://schemas.microsoft.com/office/drawing/2014/main" id="{C635F6FC-157B-4D54-A006-958AE9B328D2}"/>
              </a:ext>
            </a:extLst>
          </p:cNvPr>
          <p:cNvPicPr>
            <a:picLocks noChangeAspect="1"/>
          </p:cNvPicPr>
          <p:nvPr/>
        </p:nvPicPr>
        <p:blipFill>
          <a:blip r:embed="rId2"/>
          <a:stretch>
            <a:fillRect/>
          </a:stretch>
        </p:blipFill>
        <p:spPr>
          <a:xfrm>
            <a:off x="1563396" y="323221"/>
            <a:ext cx="9241764" cy="4659690"/>
          </a:xfrm>
          <a:prstGeom prst="rect">
            <a:avLst/>
          </a:prstGeom>
        </p:spPr>
      </p:pic>
    </p:spTree>
    <p:extLst>
      <p:ext uri="{BB962C8B-B14F-4D97-AF65-F5344CB8AC3E}">
        <p14:creationId xmlns:p14="http://schemas.microsoft.com/office/powerpoint/2010/main" val="783532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D5A6-83C9-4BA1-BCA5-8D9688B08654}"/>
              </a:ext>
            </a:extLst>
          </p:cNvPr>
          <p:cNvSpPr>
            <a:spLocks noGrp="1"/>
          </p:cNvSpPr>
          <p:nvPr>
            <p:ph type="title"/>
          </p:nvPr>
        </p:nvSpPr>
        <p:spPr>
          <a:xfrm>
            <a:off x="1379912" y="2584812"/>
            <a:ext cx="9418320" cy="4041648"/>
          </a:xfrm>
        </p:spPr>
        <p:txBody>
          <a:bodyPr>
            <a:normAutofit/>
          </a:bodyPr>
          <a:lstStyle/>
          <a:p>
            <a:pPr algn="ctr"/>
            <a:r>
              <a:rPr lang="en-US" sz="11500" dirty="0"/>
              <a:t>Questions</a:t>
            </a:r>
          </a:p>
        </p:txBody>
      </p:sp>
      <p:pic>
        <p:nvPicPr>
          <p:cNvPr id="4" name="Picture 4" descr="Round pendants with question marks on them on various colors hanging on strings">
            <a:extLst>
              <a:ext uri="{FF2B5EF4-FFF2-40B4-BE49-F238E27FC236}">
                <a16:creationId xmlns:a16="http://schemas.microsoft.com/office/drawing/2014/main" id="{5F777DF9-F9B9-45FF-9023-E0A1DD6F8DC5}"/>
              </a:ext>
            </a:extLst>
          </p:cNvPr>
          <p:cNvPicPr>
            <a:picLocks noChangeAspect="1"/>
          </p:cNvPicPr>
          <p:nvPr/>
        </p:nvPicPr>
        <p:blipFill>
          <a:blip r:embed="rId2"/>
          <a:stretch>
            <a:fillRect/>
          </a:stretch>
        </p:blipFill>
        <p:spPr>
          <a:xfrm>
            <a:off x="1468582" y="298873"/>
            <a:ext cx="9240981" cy="4306763"/>
          </a:xfrm>
          <a:prstGeom prst="rect">
            <a:avLst/>
          </a:prstGeom>
        </p:spPr>
      </p:pic>
    </p:spTree>
    <p:extLst>
      <p:ext uri="{BB962C8B-B14F-4D97-AF65-F5344CB8AC3E}">
        <p14:creationId xmlns:p14="http://schemas.microsoft.com/office/powerpoint/2010/main" val="3473585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306B-A3C5-4AFE-8F14-B24421F23FC5}"/>
              </a:ext>
            </a:extLst>
          </p:cNvPr>
          <p:cNvSpPr>
            <a:spLocks noGrp="1"/>
          </p:cNvSpPr>
          <p:nvPr>
            <p:ph type="title"/>
          </p:nvPr>
        </p:nvSpPr>
        <p:spPr/>
        <p:txBody>
          <a:bodyPr/>
          <a:lstStyle/>
          <a:p>
            <a:r>
              <a:rPr lang="en-US" dirty="0"/>
              <a:t>Contact Me!</a:t>
            </a:r>
          </a:p>
        </p:txBody>
      </p:sp>
      <p:sp>
        <p:nvSpPr>
          <p:cNvPr id="3" name="Text Placeholder 2">
            <a:extLst>
              <a:ext uri="{FF2B5EF4-FFF2-40B4-BE49-F238E27FC236}">
                <a16:creationId xmlns:a16="http://schemas.microsoft.com/office/drawing/2014/main" id="{95F2F252-17C0-4762-9665-198AE3A4FB0B}"/>
              </a:ext>
            </a:extLst>
          </p:cNvPr>
          <p:cNvSpPr>
            <a:spLocks noGrp="1"/>
          </p:cNvSpPr>
          <p:nvPr>
            <p:ph idx="1"/>
          </p:nvPr>
        </p:nvSpPr>
        <p:spPr>
          <a:xfrm>
            <a:off x="1261872" y="1828800"/>
            <a:ext cx="8595360" cy="4739264"/>
          </a:xfrm>
        </p:spPr>
        <p:txBody>
          <a:bodyPr vert="horz" lIns="91440" tIns="45720" rIns="91440" bIns="45720" rtlCol="0" anchor="t">
            <a:normAutofit fontScale="92500" lnSpcReduction="10000"/>
          </a:bodyPr>
          <a:lstStyle/>
          <a:p>
            <a:pPr marL="0" indent="0">
              <a:buNone/>
            </a:pPr>
            <a:r>
              <a:rPr lang="en-US" sz="2800" dirty="0"/>
              <a:t>Rachel Kruzel, </a:t>
            </a:r>
            <a:r>
              <a:rPr lang="en-US" sz="2800" i="1" dirty="0"/>
              <a:t>ATP</a:t>
            </a:r>
            <a:endParaRPr lang="en-US" sz="2800" dirty="0"/>
          </a:p>
          <a:p>
            <a:pPr marL="0" indent="0">
              <a:buNone/>
            </a:pPr>
            <a:r>
              <a:rPr lang="en-US" sz="2800" dirty="0"/>
              <a:t>Accommodations &amp; Assistive Technology Specialist</a:t>
            </a:r>
          </a:p>
          <a:p>
            <a:pPr marL="0" indent="0">
              <a:buNone/>
            </a:pPr>
            <a:r>
              <a:rPr lang="en-US" sz="2800" dirty="0"/>
              <a:t>RESNA Certified Assistive Technology Professional</a:t>
            </a:r>
          </a:p>
          <a:p>
            <a:pPr marL="0" indent="0">
              <a:buNone/>
            </a:pPr>
            <a:br>
              <a:rPr lang="en-US" sz="2800" dirty="0"/>
            </a:br>
            <a:r>
              <a:rPr lang="en-US" sz="2800" dirty="0"/>
              <a:t>University of St. Thomas</a:t>
            </a:r>
          </a:p>
          <a:p>
            <a:pPr marL="0" indent="0">
              <a:buNone/>
            </a:pPr>
            <a:r>
              <a:rPr lang="en-US" sz="2800" dirty="0"/>
              <a:t>St. Paul, MN </a:t>
            </a:r>
          </a:p>
          <a:p>
            <a:pPr marL="0" indent="0">
              <a:buNone/>
            </a:pPr>
            <a:br>
              <a:rPr lang="en-US" sz="2800" dirty="0"/>
            </a:br>
            <a:r>
              <a:rPr lang="en-US" sz="2800" dirty="0"/>
              <a:t>Email: </a:t>
            </a:r>
            <a:r>
              <a:rPr lang="en-US" sz="2800" dirty="0">
                <a:hlinkClick r:id="rId2"/>
              </a:rPr>
              <a:t>rlkruzel@stthomas.edu</a:t>
            </a:r>
            <a:endParaRPr lang="en-US" sz="2800" dirty="0"/>
          </a:p>
          <a:p>
            <a:pPr marL="0" indent="0">
              <a:buNone/>
            </a:pPr>
            <a:r>
              <a:rPr lang="en-US" sz="2800" dirty="0"/>
              <a:t>Phone: 651-962-6312</a:t>
            </a:r>
            <a:br>
              <a:rPr lang="en-US" sz="2000" dirty="0"/>
            </a:br>
            <a:endParaRPr lang="en-US" sz="2000" dirty="0"/>
          </a:p>
        </p:txBody>
      </p:sp>
    </p:spTree>
    <p:extLst>
      <p:ext uri="{BB962C8B-B14F-4D97-AF65-F5344CB8AC3E}">
        <p14:creationId xmlns:p14="http://schemas.microsoft.com/office/powerpoint/2010/main" val="133447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DB08-25E7-4572-8DFB-71BE59BC5942}"/>
              </a:ext>
            </a:extLst>
          </p:cNvPr>
          <p:cNvSpPr>
            <a:spLocks noGrp="1"/>
          </p:cNvSpPr>
          <p:nvPr>
            <p:ph type="title"/>
          </p:nvPr>
        </p:nvSpPr>
        <p:spPr/>
        <p:txBody>
          <a:bodyPr/>
          <a:lstStyle/>
          <a:p>
            <a:r>
              <a:rPr lang="en-US" dirty="0"/>
              <a:t>Read&amp;Write – Platform Access</a:t>
            </a:r>
          </a:p>
        </p:txBody>
      </p:sp>
      <p:pic>
        <p:nvPicPr>
          <p:cNvPr id="5" name="Picture 2" descr="Texthelp logo">
            <a:extLst>
              <a:ext uri="{FF2B5EF4-FFF2-40B4-BE49-F238E27FC236}">
                <a16:creationId xmlns:a16="http://schemas.microsoft.com/office/drawing/2014/main" id="{6DC9C58F-6057-4BB4-BDA4-FC4D9343C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1646" y="228282"/>
            <a:ext cx="2790825" cy="581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CE73F7F-B373-4774-9B78-6B005CDD7490}"/>
              </a:ext>
            </a:extLst>
          </p:cNvPr>
          <p:cNvSpPr>
            <a:spLocks noGrp="1"/>
          </p:cNvSpPr>
          <p:nvPr>
            <p:ph idx="1"/>
          </p:nvPr>
        </p:nvSpPr>
        <p:spPr/>
        <p:txBody>
          <a:bodyPr vert="horz" lIns="91440" tIns="45720" rIns="91440" bIns="45720" rtlCol="0" anchor="t">
            <a:normAutofit/>
          </a:bodyPr>
          <a:lstStyle/>
          <a:p>
            <a:r>
              <a:rPr lang="en-US" sz="2400" dirty="0"/>
              <a:t>Access for RW customers on all platforms:</a:t>
            </a:r>
          </a:p>
          <a:p>
            <a:pPr lvl="1"/>
            <a:r>
              <a:rPr lang="en-US" sz="2000" spc="10" dirty="0"/>
              <a:t>Windows</a:t>
            </a:r>
            <a:endParaRPr lang="en-US" sz="2000" dirty="0"/>
          </a:p>
          <a:p>
            <a:pPr lvl="1"/>
            <a:r>
              <a:rPr lang="en-US" sz="2000" spc="10" dirty="0"/>
              <a:t>Mac</a:t>
            </a:r>
          </a:p>
          <a:p>
            <a:pPr lvl="1"/>
            <a:r>
              <a:rPr lang="en-US" sz="2000" spc="10" dirty="0"/>
              <a:t>Google</a:t>
            </a:r>
          </a:p>
          <a:p>
            <a:pPr lvl="1"/>
            <a:r>
              <a:rPr lang="en-US" sz="2000" spc="10" dirty="0"/>
              <a:t>Office 365</a:t>
            </a:r>
          </a:p>
        </p:txBody>
      </p:sp>
      <p:pic>
        <p:nvPicPr>
          <p:cNvPr id="8" name="Picture 8" descr="Windows logo">
            <a:extLst>
              <a:ext uri="{FF2B5EF4-FFF2-40B4-BE49-F238E27FC236}">
                <a16:creationId xmlns:a16="http://schemas.microsoft.com/office/drawing/2014/main" id="{1257DE8A-FC01-4DF7-BBD5-858C0F0FCEEF}"/>
              </a:ext>
            </a:extLst>
          </p:cNvPr>
          <p:cNvPicPr>
            <a:picLocks noChangeAspect="1"/>
          </p:cNvPicPr>
          <p:nvPr/>
        </p:nvPicPr>
        <p:blipFill>
          <a:blip r:embed="rId3"/>
          <a:stretch>
            <a:fillRect/>
          </a:stretch>
        </p:blipFill>
        <p:spPr>
          <a:xfrm>
            <a:off x="4807528" y="2348346"/>
            <a:ext cx="2189018" cy="2161309"/>
          </a:xfrm>
          <a:prstGeom prst="rect">
            <a:avLst/>
          </a:prstGeom>
        </p:spPr>
      </p:pic>
      <p:pic>
        <p:nvPicPr>
          <p:cNvPr id="22" name="Picture 22" descr="Apple Logo">
            <a:extLst>
              <a:ext uri="{FF2B5EF4-FFF2-40B4-BE49-F238E27FC236}">
                <a16:creationId xmlns:a16="http://schemas.microsoft.com/office/drawing/2014/main" id="{321C4B28-2680-4892-9487-38B455A64890}"/>
              </a:ext>
            </a:extLst>
          </p:cNvPr>
          <p:cNvPicPr>
            <a:picLocks noChangeAspect="1"/>
          </p:cNvPicPr>
          <p:nvPr/>
        </p:nvPicPr>
        <p:blipFill>
          <a:blip r:embed="rId4"/>
          <a:stretch>
            <a:fillRect/>
          </a:stretch>
        </p:blipFill>
        <p:spPr>
          <a:xfrm>
            <a:off x="8382000" y="1683327"/>
            <a:ext cx="2743200" cy="2743200"/>
          </a:xfrm>
          <a:prstGeom prst="rect">
            <a:avLst/>
          </a:prstGeom>
        </p:spPr>
      </p:pic>
      <p:pic>
        <p:nvPicPr>
          <p:cNvPr id="10" name="Picture 10" descr="Office 365 logo">
            <a:extLst>
              <a:ext uri="{FF2B5EF4-FFF2-40B4-BE49-F238E27FC236}">
                <a16:creationId xmlns:a16="http://schemas.microsoft.com/office/drawing/2014/main" id="{5ADB9EA0-28FC-47DA-8030-DCFC02582F98}"/>
              </a:ext>
            </a:extLst>
          </p:cNvPr>
          <p:cNvPicPr>
            <a:picLocks noChangeAspect="1"/>
          </p:cNvPicPr>
          <p:nvPr/>
        </p:nvPicPr>
        <p:blipFill>
          <a:blip r:embed="rId5"/>
          <a:stretch>
            <a:fillRect/>
          </a:stretch>
        </p:blipFill>
        <p:spPr>
          <a:xfrm>
            <a:off x="2222932" y="4611142"/>
            <a:ext cx="2743200" cy="1764792"/>
          </a:xfrm>
          <a:prstGeom prst="rect">
            <a:avLst/>
          </a:prstGeom>
        </p:spPr>
      </p:pic>
      <p:pic>
        <p:nvPicPr>
          <p:cNvPr id="18" name="Picture 18" descr="Google Logo">
            <a:extLst>
              <a:ext uri="{FF2B5EF4-FFF2-40B4-BE49-F238E27FC236}">
                <a16:creationId xmlns:a16="http://schemas.microsoft.com/office/drawing/2014/main" id="{382429BE-AE85-4DAF-A016-A88A86FA5EFE}"/>
              </a:ext>
            </a:extLst>
          </p:cNvPr>
          <p:cNvPicPr>
            <a:picLocks noChangeAspect="1"/>
          </p:cNvPicPr>
          <p:nvPr/>
        </p:nvPicPr>
        <p:blipFill>
          <a:blip r:embed="rId6"/>
          <a:stretch>
            <a:fillRect/>
          </a:stretch>
        </p:blipFill>
        <p:spPr>
          <a:xfrm>
            <a:off x="7256318" y="4090122"/>
            <a:ext cx="2251363" cy="2279938"/>
          </a:xfrm>
          <a:prstGeom prst="rect">
            <a:avLst/>
          </a:prstGeom>
        </p:spPr>
      </p:pic>
    </p:spTree>
    <p:extLst>
      <p:ext uri="{BB962C8B-B14F-4D97-AF65-F5344CB8AC3E}">
        <p14:creationId xmlns:p14="http://schemas.microsoft.com/office/powerpoint/2010/main" val="26815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644B-657A-4D5E-B649-E8A52BAA0682}"/>
              </a:ext>
            </a:extLst>
          </p:cNvPr>
          <p:cNvSpPr>
            <a:spLocks noGrp="1"/>
          </p:cNvSpPr>
          <p:nvPr>
            <p:ph type="title"/>
          </p:nvPr>
        </p:nvSpPr>
        <p:spPr>
          <a:xfrm>
            <a:off x="1261872" y="365760"/>
            <a:ext cx="9692640" cy="1325562"/>
          </a:xfrm>
        </p:spPr>
        <p:txBody>
          <a:bodyPr/>
          <a:lstStyle/>
          <a:p>
            <a:r>
              <a:rPr lang="en-US" dirty="0"/>
              <a:t>Read&amp;Write – Microsoft Accounts</a:t>
            </a:r>
          </a:p>
        </p:txBody>
      </p:sp>
      <p:sp>
        <p:nvSpPr>
          <p:cNvPr id="3" name="Content Placeholder 2">
            <a:extLst>
              <a:ext uri="{FF2B5EF4-FFF2-40B4-BE49-F238E27FC236}">
                <a16:creationId xmlns:a16="http://schemas.microsoft.com/office/drawing/2014/main" id="{477B2938-AA21-4192-8173-9BC94FDAE8A0}"/>
              </a:ext>
            </a:extLst>
          </p:cNvPr>
          <p:cNvSpPr>
            <a:spLocks noGrp="1"/>
          </p:cNvSpPr>
          <p:nvPr>
            <p:ph idx="1"/>
          </p:nvPr>
        </p:nvSpPr>
        <p:spPr/>
        <p:txBody>
          <a:bodyPr vert="horz" lIns="91440" tIns="45720" rIns="91440" bIns="45720" rtlCol="0" anchor="t">
            <a:normAutofit/>
          </a:bodyPr>
          <a:lstStyle/>
          <a:p>
            <a:r>
              <a:rPr lang="en-US" sz="2400" dirty="0"/>
              <a:t>Increased access for Microsoft accounts</a:t>
            </a:r>
          </a:p>
          <a:p>
            <a:r>
              <a:rPr lang="en-US" sz="2400" dirty="0"/>
              <a:t>Access Read&amp;Write for Google Chrome without Google Account</a:t>
            </a:r>
          </a:p>
          <a:p>
            <a:r>
              <a:rPr lang="en-US" sz="2400" dirty="0"/>
              <a:t>Log-in with Microsoft Credentials built-into program</a:t>
            </a:r>
          </a:p>
          <a:p>
            <a:pPr lvl="1"/>
            <a:r>
              <a:rPr lang="en-US" sz="2000" spc="10" dirty="0"/>
              <a:t>May have to log out and log back in</a:t>
            </a:r>
            <a:endParaRPr lang="en-US" sz="2000" dirty="0"/>
          </a:p>
          <a:p>
            <a:pPr>
              <a:buFont typeface="Arial" pitchFamily="18" charset="2"/>
              <a:buChar char="•"/>
            </a:pPr>
            <a:r>
              <a:rPr lang="en-US" sz="2400" dirty="0"/>
              <a:t>Integration of full toolbar with Microsoft Word Online</a:t>
            </a:r>
            <a:endParaRPr lang="en-US" sz="2400" spc="10" dirty="0"/>
          </a:p>
          <a:p>
            <a:pPr>
              <a:buFont typeface="Arial" pitchFamily="18" charset="2"/>
            </a:pPr>
            <a:r>
              <a:rPr lang="en-US" sz="2400" dirty="0">
                <a:ea typeface="+mn-lt"/>
                <a:cs typeface="+mn-lt"/>
              </a:rPr>
              <a:t>Redesigned portal for administrators to manage student access to program</a:t>
            </a:r>
            <a:endParaRPr lang="en-US" sz="2400" dirty="0"/>
          </a:p>
          <a:p>
            <a:endParaRPr lang="en-US" dirty="0"/>
          </a:p>
        </p:txBody>
      </p:sp>
      <p:pic>
        <p:nvPicPr>
          <p:cNvPr id="1026" name="Picture 2" descr="Texthel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1646" y="228282"/>
            <a:ext cx="2790825" cy="5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0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485C67-E0ED-4BFC-AD3B-E6DDD56E62BD}"/>
              </a:ext>
            </a:extLst>
          </p:cNvPr>
          <p:cNvSpPr>
            <a:spLocks noGrp="1"/>
          </p:cNvSpPr>
          <p:nvPr>
            <p:ph type="title"/>
          </p:nvPr>
        </p:nvSpPr>
        <p:spPr/>
        <p:txBody>
          <a:bodyPr/>
          <a:lstStyle/>
          <a:p>
            <a:r>
              <a:rPr lang="en-US" dirty="0"/>
              <a:t>Sign-In with Microsoft Accounts</a:t>
            </a:r>
          </a:p>
        </p:txBody>
      </p:sp>
      <p:pic>
        <p:nvPicPr>
          <p:cNvPr id="4" name="Picture 4" descr="Sign in screen with &amp;#34;Sign in with Microsoft&amp;#34; button within Read&amp;#38;Write">
            <a:extLst>
              <a:ext uri="{FF2B5EF4-FFF2-40B4-BE49-F238E27FC236}">
                <a16:creationId xmlns:a16="http://schemas.microsoft.com/office/drawing/2014/main" id="{00011B40-A314-4235-BFEE-4784D9500A87}"/>
              </a:ext>
            </a:extLst>
          </p:cNvPr>
          <p:cNvPicPr>
            <a:picLocks noGrp="1" noChangeAspect="1"/>
          </p:cNvPicPr>
          <p:nvPr>
            <p:ph idx="1"/>
          </p:nvPr>
        </p:nvPicPr>
        <p:blipFill>
          <a:blip r:embed="rId2"/>
          <a:stretch>
            <a:fillRect/>
          </a:stretch>
        </p:blipFill>
        <p:spPr>
          <a:xfrm>
            <a:off x="78992" y="4058"/>
            <a:ext cx="8258175" cy="3457575"/>
          </a:xfrm>
        </p:spPr>
      </p:pic>
      <p:pic>
        <p:nvPicPr>
          <p:cNvPr id="6" name="Picture 6" descr="Sign in screen with &amp;#34;Sign in with Microsoft&amp;#34; &#10;and &amp;#34;Sign in with Google&amp;#34; button within Read&amp;#38;Write">
            <a:extLst>
              <a:ext uri="{FF2B5EF4-FFF2-40B4-BE49-F238E27FC236}">
                <a16:creationId xmlns:a16="http://schemas.microsoft.com/office/drawing/2014/main" id="{B91C8786-FF7D-416D-9C73-5D99089572CC}"/>
              </a:ext>
            </a:extLst>
          </p:cNvPr>
          <p:cNvPicPr>
            <a:picLocks noChangeAspect="1"/>
          </p:cNvPicPr>
          <p:nvPr/>
        </p:nvPicPr>
        <p:blipFill>
          <a:blip r:embed="rId3"/>
          <a:stretch>
            <a:fillRect/>
          </a:stretch>
        </p:blipFill>
        <p:spPr>
          <a:xfrm>
            <a:off x="3372929" y="3492651"/>
            <a:ext cx="8824822" cy="3366396"/>
          </a:xfrm>
          <a:prstGeom prst="rect">
            <a:avLst/>
          </a:prstGeom>
        </p:spPr>
      </p:pic>
    </p:spTree>
    <p:extLst>
      <p:ext uri="{BB962C8B-B14F-4D97-AF65-F5344CB8AC3E}">
        <p14:creationId xmlns:p14="http://schemas.microsoft.com/office/powerpoint/2010/main" val="279266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3FB6-BC64-4BC4-BF10-1F61740869F2}"/>
              </a:ext>
            </a:extLst>
          </p:cNvPr>
          <p:cNvSpPr>
            <a:spLocks noGrp="1"/>
          </p:cNvSpPr>
          <p:nvPr>
            <p:ph type="title"/>
          </p:nvPr>
        </p:nvSpPr>
        <p:spPr/>
        <p:txBody>
          <a:bodyPr/>
          <a:lstStyle/>
          <a:p>
            <a:r>
              <a:rPr lang="en-US" dirty="0"/>
              <a:t>Read&amp;Write within Microsoft Word Online</a:t>
            </a:r>
          </a:p>
        </p:txBody>
      </p:sp>
      <p:pic>
        <p:nvPicPr>
          <p:cNvPr id="8" name="Picture 8" descr="Read&amp;#38;Write toolbar within Word Online">
            <a:extLst>
              <a:ext uri="{FF2B5EF4-FFF2-40B4-BE49-F238E27FC236}">
                <a16:creationId xmlns:a16="http://schemas.microsoft.com/office/drawing/2014/main" id="{DBCDC00B-73B1-4FE4-8260-D42E9DB53E10}"/>
              </a:ext>
            </a:extLst>
          </p:cNvPr>
          <p:cNvPicPr>
            <a:picLocks noGrp="1" noChangeAspect="1"/>
          </p:cNvPicPr>
          <p:nvPr>
            <p:ph idx="1"/>
          </p:nvPr>
        </p:nvPicPr>
        <p:blipFill>
          <a:blip r:embed="rId2"/>
          <a:stretch>
            <a:fillRect/>
          </a:stretch>
        </p:blipFill>
        <p:spPr>
          <a:xfrm>
            <a:off x="272448" y="2016130"/>
            <a:ext cx="11679956" cy="3512940"/>
          </a:xfrm>
        </p:spPr>
      </p:pic>
    </p:spTree>
    <p:extLst>
      <p:ext uri="{BB962C8B-B14F-4D97-AF65-F5344CB8AC3E}">
        <p14:creationId xmlns:p14="http://schemas.microsoft.com/office/powerpoint/2010/main" val="267213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4B48C-255F-4A14-ADC7-61049CFE2728}"/>
              </a:ext>
            </a:extLst>
          </p:cNvPr>
          <p:cNvSpPr>
            <a:spLocks noGrp="1"/>
          </p:cNvSpPr>
          <p:nvPr>
            <p:ph type="title"/>
          </p:nvPr>
        </p:nvSpPr>
        <p:spPr/>
        <p:txBody>
          <a:bodyPr/>
          <a:lstStyle/>
          <a:p>
            <a:r>
              <a:rPr lang="en-US" dirty="0"/>
              <a:t>Read&amp;Write ePub Reader</a:t>
            </a:r>
          </a:p>
        </p:txBody>
      </p:sp>
      <p:pic>
        <p:nvPicPr>
          <p:cNvPr id="5" name="Picture 2" descr="Texthelp logo">
            <a:extLst>
              <a:ext uri="{FF2B5EF4-FFF2-40B4-BE49-F238E27FC236}">
                <a16:creationId xmlns:a16="http://schemas.microsoft.com/office/drawing/2014/main" id="{6E873563-A732-4582-9D50-AEB03E89C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1646" y="228282"/>
            <a:ext cx="2790825" cy="5810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FBCDAD7-88B0-4776-83BC-EFFB10489825}"/>
              </a:ext>
            </a:extLst>
          </p:cNvPr>
          <p:cNvSpPr>
            <a:spLocks noGrp="1"/>
          </p:cNvSpPr>
          <p:nvPr>
            <p:ph idx="1"/>
          </p:nvPr>
        </p:nvSpPr>
        <p:spPr/>
        <p:txBody>
          <a:bodyPr vert="horz" lIns="91440" tIns="45720" rIns="91440" bIns="45720" rtlCol="0" anchor="t">
            <a:normAutofit/>
          </a:bodyPr>
          <a:lstStyle/>
          <a:p>
            <a:r>
              <a:rPr lang="en-US" sz="2400" dirty="0"/>
              <a:t>EPub Reader coming in 2020</a:t>
            </a:r>
          </a:p>
          <a:p>
            <a:r>
              <a:rPr lang="en-US" sz="2400" dirty="0"/>
              <a:t>Windows, Mac, Google, and Office 365</a:t>
            </a:r>
          </a:p>
          <a:p>
            <a:pPr lvl="1"/>
            <a:r>
              <a:rPr lang="en-US" sz="2000" dirty="0"/>
              <a:t>Currently</a:t>
            </a:r>
            <a:r>
              <a:rPr lang="en-US" sz="2000" spc="10" dirty="0">
                <a:ea typeface="+mn-lt"/>
                <a:cs typeface="+mn-lt"/>
              </a:rPr>
              <a:t> one for Google – getting updated</a:t>
            </a:r>
            <a:endParaRPr lang="en-US" sz="2000" dirty="0"/>
          </a:p>
          <a:p>
            <a:r>
              <a:rPr lang="en-US" sz="2400" dirty="0"/>
              <a:t>Looks familiar to current toolbar</a:t>
            </a:r>
          </a:p>
          <a:p>
            <a:endParaRPr lang="en-US" spc="10" dirty="0"/>
          </a:p>
        </p:txBody>
      </p:sp>
    </p:spTree>
    <p:extLst>
      <p:ext uri="{BB962C8B-B14F-4D97-AF65-F5344CB8AC3E}">
        <p14:creationId xmlns:p14="http://schemas.microsoft.com/office/powerpoint/2010/main" val="225943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F4FE-EF5D-4B6E-ADD1-DA5F09128B97}"/>
              </a:ext>
            </a:extLst>
          </p:cNvPr>
          <p:cNvSpPr>
            <a:spLocks noGrp="1"/>
          </p:cNvSpPr>
          <p:nvPr>
            <p:ph type="title"/>
          </p:nvPr>
        </p:nvSpPr>
        <p:spPr/>
        <p:txBody>
          <a:bodyPr/>
          <a:lstStyle/>
          <a:p>
            <a:r>
              <a:rPr lang="en-US" dirty="0"/>
              <a:t>Read&amp;Write Exam Mode for Windows</a:t>
            </a:r>
          </a:p>
        </p:txBody>
      </p:sp>
      <p:pic>
        <p:nvPicPr>
          <p:cNvPr id="5" name="Picture 2" descr="Texthelp logo">
            <a:extLst>
              <a:ext uri="{FF2B5EF4-FFF2-40B4-BE49-F238E27FC236}">
                <a16:creationId xmlns:a16="http://schemas.microsoft.com/office/drawing/2014/main" id="{2B4BCCD2-D41E-44AD-B82B-59CAE249A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1646" y="228282"/>
            <a:ext cx="2790825" cy="5810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20EB8F-18B2-428D-A8CB-08EB8462DCA9}"/>
              </a:ext>
            </a:extLst>
          </p:cNvPr>
          <p:cNvSpPr>
            <a:spLocks noGrp="1"/>
          </p:cNvSpPr>
          <p:nvPr>
            <p:ph idx="1"/>
          </p:nvPr>
        </p:nvSpPr>
        <p:spPr/>
        <p:txBody>
          <a:bodyPr vert="horz" lIns="91440" tIns="45720" rIns="91440" bIns="45720" rtlCol="0" anchor="t">
            <a:noAutofit/>
          </a:bodyPr>
          <a:lstStyle/>
          <a:p>
            <a:r>
              <a:rPr lang="en-US" sz="2400" dirty="0"/>
              <a:t>For one student on particular computer</a:t>
            </a:r>
          </a:p>
          <a:p>
            <a:r>
              <a:rPr lang="en-US" sz="2400" dirty="0"/>
              <a:t>Advanced Mode for computers on network</a:t>
            </a:r>
          </a:p>
          <a:p>
            <a:r>
              <a:rPr lang="en-US" sz="2400" dirty="0"/>
              <a:t>Future date range for automatic enablement </a:t>
            </a:r>
          </a:p>
          <a:p>
            <a:pPr marL="0" indent="0">
              <a:buNone/>
            </a:pPr>
            <a:r>
              <a:rPr lang="en-US" sz="2400" dirty="0"/>
              <a:t>Provides Access to:</a:t>
            </a:r>
          </a:p>
          <a:p>
            <a:r>
              <a:rPr lang="en-US" sz="2400" dirty="0"/>
              <a:t>Only select features</a:t>
            </a:r>
          </a:p>
          <a:p>
            <a:r>
              <a:rPr lang="en-US" sz="2400" dirty="0"/>
              <a:t>Speech Settings:</a:t>
            </a:r>
          </a:p>
          <a:p>
            <a:pPr lvl="1">
              <a:buFont typeface="Wingdings 2" pitchFamily="34" charset="0"/>
            </a:pPr>
            <a:r>
              <a:rPr lang="en-US" sz="2000" spc="10" dirty="0"/>
              <a:t>Voice Selection</a:t>
            </a:r>
          </a:p>
          <a:p>
            <a:pPr lvl="1">
              <a:buFont typeface="Wingdings 2" pitchFamily="34" charset="0"/>
            </a:pPr>
            <a:r>
              <a:rPr lang="en-US" sz="2000" spc="10" dirty="0"/>
              <a:t>Speed</a:t>
            </a:r>
          </a:p>
          <a:p>
            <a:pPr lvl="1">
              <a:buFont typeface="Wingdings 2" pitchFamily="34" charset="0"/>
            </a:pPr>
            <a:r>
              <a:rPr lang="en-US" sz="2000" spc="10" dirty="0"/>
              <a:t>Pitch</a:t>
            </a:r>
          </a:p>
          <a:p>
            <a:pPr lvl="1">
              <a:buFont typeface="Wingdings 2" pitchFamily="34" charset="0"/>
            </a:pPr>
            <a:r>
              <a:rPr lang="en-US" sz="2000" spc="10" dirty="0"/>
              <a:t>Speak As I Type</a:t>
            </a:r>
          </a:p>
          <a:p>
            <a:pPr lvl="1">
              <a:buFont typeface="Wingdings 2" pitchFamily="34" charset="0"/>
            </a:pPr>
            <a:endParaRPr lang="en-US" spc="10" dirty="0"/>
          </a:p>
        </p:txBody>
      </p:sp>
    </p:spTree>
    <p:extLst>
      <p:ext uri="{BB962C8B-B14F-4D97-AF65-F5344CB8AC3E}">
        <p14:creationId xmlns:p14="http://schemas.microsoft.com/office/powerpoint/2010/main" val="2355146949"/>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3221</TotalTime>
  <Words>1343</Words>
  <Application>Microsoft Office PowerPoint</Application>
  <PresentationFormat>Widescreen</PresentationFormat>
  <Paragraphs>275</Paragraphs>
  <Slides>38</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Schoolbook</vt:lpstr>
      <vt:lpstr>Wingdings 2</vt:lpstr>
      <vt:lpstr>'Wingdings 2',Sans-Serif</vt:lpstr>
      <vt:lpstr>View</vt:lpstr>
      <vt:lpstr>Trending Tech Tools</vt:lpstr>
      <vt:lpstr>Objectives</vt:lpstr>
      <vt:lpstr>Assistive Technology &amp; Accessibility Tools</vt:lpstr>
      <vt:lpstr>Read&amp;Write – Platform Access</vt:lpstr>
      <vt:lpstr>Read&amp;Write – Microsoft Accounts</vt:lpstr>
      <vt:lpstr>Sign-In with Microsoft Accounts</vt:lpstr>
      <vt:lpstr>Read&amp;Write within Microsoft Word Online</vt:lpstr>
      <vt:lpstr>Read&amp;Write ePub Reader</vt:lpstr>
      <vt:lpstr>Read&amp;Write Exam Mode for Windows</vt:lpstr>
      <vt:lpstr>EquatIO – The 5 C's</vt:lpstr>
      <vt:lpstr>EquatIO updates</vt:lpstr>
      <vt:lpstr>Artificial Intelligence &amp; Automation</vt:lpstr>
      <vt:lpstr>AI, Automation and Accuracy</vt:lpstr>
      <vt:lpstr>Glean – from Sonocent</vt:lpstr>
      <vt:lpstr>Glean by Sonocent</vt:lpstr>
      <vt:lpstr>Otter.ai</vt:lpstr>
      <vt:lpstr>Google Voice Dictation App</vt:lpstr>
      <vt:lpstr>Microsoft – Learning Tools </vt:lpstr>
      <vt:lpstr>Learning Tools Resources</vt:lpstr>
      <vt:lpstr>Microsoft - Dictate</vt:lpstr>
      <vt:lpstr>Google – AI Grammar Checker</vt:lpstr>
      <vt:lpstr>Dragon Dictate Solution for Mac</vt:lpstr>
      <vt:lpstr>Smartpens - Echo</vt:lpstr>
      <vt:lpstr>Smartpens - Aegir</vt:lpstr>
      <vt:lpstr>Grackle Suite</vt:lpstr>
      <vt:lpstr>Grackle Drive</vt:lpstr>
      <vt:lpstr>Grackle Drive Scanning</vt:lpstr>
      <vt:lpstr>Grackle Drive Report</vt:lpstr>
      <vt:lpstr>Alternative Format &amp; Course Materials</vt:lpstr>
      <vt:lpstr>The Law and Accessible Texts Whitepaper</vt:lpstr>
      <vt:lpstr>Goals of Whitepaper and Repository</vt:lpstr>
      <vt:lpstr>Pilot Repository for Accessible Text</vt:lpstr>
      <vt:lpstr>ePubs and PDFs </vt:lpstr>
      <vt:lpstr>Kurzweil File Delivery</vt:lpstr>
      <vt:lpstr>Microsoft Edge and ePubs </vt:lpstr>
      <vt:lpstr>Updates</vt:lpstr>
      <vt:lpstr>Questions</vt:lpstr>
      <vt:lpstr>Contact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Kruzel, Rachel L.</dc:creator>
  <cp:lastModifiedBy>Kruzel, Rachel L.</cp:lastModifiedBy>
  <cp:revision>1300</cp:revision>
  <dcterms:created xsi:type="dcterms:W3CDTF">2019-09-18T14:35:40Z</dcterms:created>
  <dcterms:modified xsi:type="dcterms:W3CDTF">2019-11-08T02:26:20Z</dcterms:modified>
</cp:coreProperties>
</file>