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9"/>
  </p:notesMasterIdLst>
  <p:sldIdLst>
    <p:sldId id="256" r:id="rId2"/>
    <p:sldId id="257" r:id="rId3"/>
    <p:sldId id="258" r:id="rId4"/>
    <p:sldId id="259" r:id="rId5"/>
    <p:sldId id="260" r:id="rId6"/>
    <p:sldId id="273" r:id="rId7"/>
    <p:sldId id="271" r:id="rId8"/>
    <p:sldId id="263" r:id="rId9"/>
    <p:sldId id="264" r:id="rId10"/>
    <p:sldId id="265" r:id="rId11"/>
    <p:sldId id="266" r:id="rId12"/>
    <p:sldId id="267" r:id="rId13"/>
    <p:sldId id="268" r:id="rId14"/>
    <p:sldId id="269" r:id="rId15"/>
    <p:sldId id="270" r:id="rId16"/>
    <p:sldId id="272"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8"/>
    <p:restoredTop sz="76964"/>
  </p:normalViewPr>
  <p:slideViewPr>
    <p:cSldViewPr snapToGrid="0" snapToObjects="1">
      <p:cViewPr varScale="1">
        <p:scale>
          <a:sx n="99" d="100"/>
          <a:sy n="99" d="100"/>
        </p:scale>
        <p:origin x="14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ED4C1-AE2D-484C-918F-04CE20EDDDE0}" type="datetimeFigureOut">
              <a:rPr lang="en-US" smtClean="0"/>
              <a:t>11/1/19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67DDB-EA63-FE4E-9BD3-42BF8EA23BE9}" type="slidenum">
              <a:rPr lang="en-US" smtClean="0"/>
              <a:t>‹#›</a:t>
            </a:fld>
            <a:endParaRPr lang="en-US"/>
          </a:p>
        </p:txBody>
      </p:sp>
    </p:spTree>
    <p:extLst>
      <p:ext uri="{BB962C8B-B14F-4D97-AF65-F5344CB8AC3E}">
        <p14:creationId xmlns:p14="http://schemas.microsoft.com/office/powerpoint/2010/main" val="257062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67DDB-EA63-FE4E-9BD3-42BF8EA23BE9}" type="slidenum">
              <a:rPr lang="en-US" smtClean="0"/>
              <a:t>2</a:t>
            </a:fld>
            <a:endParaRPr lang="en-US"/>
          </a:p>
        </p:txBody>
      </p:sp>
    </p:spTree>
    <p:extLst>
      <p:ext uri="{BB962C8B-B14F-4D97-AF65-F5344CB8AC3E}">
        <p14:creationId xmlns:p14="http://schemas.microsoft.com/office/powerpoint/2010/main" val="2233071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67DDB-EA63-FE4E-9BD3-42BF8EA23BE9}" type="slidenum">
              <a:rPr lang="en-US" smtClean="0"/>
              <a:t>5</a:t>
            </a:fld>
            <a:endParaRPr lang="en-US"/>
          </a:p>
        </p:txBody>
      </p:sp>
    </p:spTree>
    <p:extLst>
      <p:ext uri="{BB962C8B-B14F-4D97-AF65-F5344CB8AC3E}">
        <p14:creationId xmlns:p14="http://schemas.microsoft.com/office/powerpoint/2010/main" val="196922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67DDB-EA63-FE4E-9BD3-42BF8EA23BE9}" type="slidenum">
              <a:rPr lang="en-US" smtClean="0"/>
              <a:t>7</a:t>
            </a:fld>
            <a:endParaRPr lang="en-US"/>
          </a:p>
        </p:txBody>
      </p:sp>
    </p:spTree>
    <p:extLst>
      <p:ext uri="{BB962C8B-B14F-4D97-AF65-F5344CB8AC3E}">
        <p14:creationId xmlns:p14="http://schemas.microsoft.com/office/powerpoint/2010/main" val="50253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67DDB-EA63-FE4E-9BD3-42BF8EA23BE9}" type="slidenum">
              <a:rPr lang="en-US" smtClean="0"/>
              <a:t>8</a:t>
            </a:fld>
            <a:endParaRPr lang="en-US"/>
          </a:p>
        </p:txBody>
      </p:sp>
    </p:spTree>
    <p:extLst>
      <p:ext uri="{BB962C8B-B14F-4D97-AF65-F5344CB8AC3E}">
        <p14:creationId xmlns:p14="http://schemas.microsoft.com/office/powerpoint/2010/main" val="2424396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67DDB-EA63-FE4E-9BD3-42BF8EA23BE9}" type="slidenum">
              <a:rPr lang="en-US" smtClean="0"/>
              <a:t>9</a:t>
            </a:fld>
            <a:endParaRPr lang="en-US"/>
          </a:p>
        </p:txBody>
      </p:sp>
    </p:spTree>
    <p:extLst>
      <p:ext uri="{BB962C8B-B14F-4D97-AF65-F5344CB8AC3E}">
        <p14:creationId xmlns:p14="http://schemas.microsoft.com/office/powerpoint/2010/main" val="893544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67DDB-EA63-FE4E-9BD3-42BF8EA23BE9}" type="slidenum">
              <a:rPr lang="en-US" smtClean="0"/>
              <a:t>13</a:t>
            </a:fld>
            <a:endParaRPr lang="en-US"/>
          </a:p>
        </p:txBody>
      </p:sp>
    </p:spTree>
    <p:extLst>
      <p:ext uri="{BB962C8B-B14F-4D97-AF65-F5344CB8AC3E}">
        <p14:creationId xmlns:p14="http://schemas.microsoft.com/office/powerpoint/2010/main" val="341169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67DDB-EA63-FE4E-9BD3-42BF8EA23BE9}" type="slidenum">
              <a:rPr lang="en-US" smtClean="0"/>
              <a:t>16</a:t>
            </a:fld>
            <a:endParaRPr lang="en-US"/>
          </a:p>
        </p:txBody>
      </p:sp>
    </p:spTree>
    <p:extLst>
      <p:ext uri="{BB962C8B-B14F-4D97-AF65-F5344CB8AC3E}">
        <p14:creationId xmlns:p14="http://schemas.microsoft.com/office/powerpoint/2010/main" val="4218853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0A87A5-11CC-F74A-B490-C6BDD77B04AD}"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271747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0A87A5-11CC-F74A-B490-C6BDD77B04AD}"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400745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0A87A5-11CC-F74A-B490-C6BDD77B04AD}"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688179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0A87A5-11CC-F74A-B490-C6BDD77B04AD}"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F637277D-B709-E54A-B362-4FF1D36B0FA1}"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481093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0A87A5-11CC-F74A-B490-C6BDD77B04AD}"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139367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A0A87A5-11CC-F74A-B490-C6BDD77B04AD}" type="datetimeFigureOut">
              <a:rPr lang="en-US" smtClean="0"/>
              <a:t>11/1/19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3194830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A0A87A5-11CC-F74A-B490-C6BDD77B04AD}" type="datetimeFigureOut">
              <a:rPr lang="en-US" smtClean="0"/>
              <a:t>11/1/19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15722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0A87A5-11CC-F74A-B490-C6BDD77B04AD}"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3197048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1A0A87A5-11CC-F74A-B490-C6BDD77B04AD}" type="datetimeFigureOut">
              <a:rPr lang="en-US" smtClean="0"/>
              <a:t>11/1/19</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F637277D-B709-E54A-B362-4FF1D36B0FA1}" type="slidenum">
              <a:rPr lang="en-US" smtClean="0"/>
              <a:t>‹#›</a:t>
            </a:fld>
            <a:endParaRPr lang="en-US"/>
          </a:p>
        </p:txBody>
      </p:sp>
    </p:spTree>
    <p:extLst>
      <p:ext uri="{BB962C8B-B14F-4D97-AF65-F5344CB8AC3E}">
        <p14:creationId xmlns:p14="http://schemas.microsoft.com/office/powerpoint/2010/main" val="353014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0A87A5-11CC-F74A-B490-C6BDD77B04AD}"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2430818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0A87A5-11CC-F74A-B490-C6BDD77B04AD}"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310222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0A87A5-11CC-F74A-B490-C6BDD77B04AD}"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336941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0A87A5-11CC-F74A-B490-C6BDD77B04AD}" type="datetimeFigureOut">
              <a:rPr lang="en-US" smtClean="0"/>
              <a:t>11/1/19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31010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0A87A5-11CC-F74A-B490-C6BDD77B04AD}" type="datetimeFigureOut">
              <a:rPr lang="en-US" smtClean="0"/>
              <a:t>11/1/19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268175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A0A87A5-11CC-F74A-B490-C6BDD77B04AD}" type="datetimeFigureOut">
              <a:rPr lang="en-US" smtClean="0"/>
              <a:t>11/1/19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1274553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0A87A5-11CC-F74A-B490-C6BDD77B04AD}"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145628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0A87A5-11CC-F74A-B490-C6BDD77B04AD}"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277D-B709-E54A-B362-4FF1D36B0FA1}" type="slidenum">
              <a:rPr lang="en-US" smtClean="0"/>
              <a:t>‹#›</a:t>
            </a:fld>
            <a:endParaRPr lang="en-US"/>
          </a:p>
        </p:txBody>
      </p:sp>
    </p:spTree>
    <p:extLst>
      <p:ext uri="{BB962C8B-B14F-4D97-AF65-F5344CB8AC3E}">
        <p14:creationId xmlns:p14="http://schemas.microsoft.com/office/powerpoint/2010/main" val="1387033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A0A87A5-11CC-F74A-B490-C6BDD77B04AD}" type="datetimeFigureOut">
              <a:rPr lang="en-US" smtClean="0"/>
              <a:t>11/1/19</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F637277D-B709-E54A-B362-4FF1D36B0FA1}" type="slidenum">
              <a:rPr lang="en-US" smtClean="0"/>
              <a:t>‹#›</a:t>
            </a:fld>
            <a:endParaRPr lang="en-US"/>
          </a:p>
        </p:txBody>
      </p:sp>
    </p:spTree>
    <p:extLst>
      <p:ext uri="{BB962C8B-B14F-4D97-AF65-F5344CB8AC3E}">
        <p14:creationId xmlns:p14="http://schemas.microsoft.com/office/powerpoint/2010/main" val="391342324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adlet.com/jpedersen7/ycznkyoiv25c"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02F3-C1D3-E444-9F34-F7AD71F75F98}"/>
              </a:ext>
            </a:extLst>
          </p:cNvPr>
          <p:cNvSpPr>
            <a:spLocks noGrp="1"/>
          </p:cNvSpPr>
          <p:nvPr>
            <p:ph type="ctrTitle"/>
          </p:nvPr>
        </p:nvSpPr>
        <p:spPr>
          <a:xfrm>
            <a:off x="1" y="2733709"/>
            <a:ext cx="11770468" cy="1373070"/>
          </a:xfrm>
        </p:spPr>
        <p:txBody>
          <a:bodyPr/>
          <a:lstStyle/>
          <a:p>
            <a:pPr algn="l"/>
            <a:r>
              <a:rPr lang="en-US" sz="5000" dirty="0"/>
              <a:t>“This isn’t why I became an instructor!”  </a:t>
            </a:r>
            <a:br>
              <a:rPr lang="en-US" sz="5000" dirty="0"/>
            </a:br>
            <a:br>
              <a:rPr lang="en-US" dirty="0"/>
            </a:br>
            <a:r>
              <a:rPr lang="en-US" dirty="0"/>
              <a:t>     Motivating Faculty to </a:t>
            </a:r>
            <a:br>
              <a:rPr lang="en-US" dirty="0"/>
            </a:br>
            <a:r>
              <a:rPr lang="en-US" dirty="0"/>
              <a:t>     Embrace Accessibility</a:t>
            </a:r>
          </a:p>
        </p:txBody>
      </p:sp>
      <p:sp>
        <p:nvSpPr>
          <p:cNvPr id="3" name="Subtitle 2">
            <a:extLst>
              <a:ext uri="{FF2B5EF4-FFF2-40B4-BE49-F238E27FC236}">
                <a16:creationId xmlns:a16="http://schemas.microsoft.com/office/drawing/2014/main" id="{5DE6BA5A-11FC-EC4E-ADD9-43F72D2B18C3}"/>
              </a:ext>
            </a:extLst>
          </p:cNvPr>
          <p:cNvSpPr>
            <a:spLocks noGrp="1"/>
          </p:cNvSpPr>
          <p:nvPr>
            <p:ph type="subTitle" idx="1"/>
          </p:nvPr>
        </p:nvSpPr>
        <p:spPr>
          <a:xfrm>
            <a:off x="1154955" y="4777380"/>
            <a:ext cx="8825658" cy="1098126"/>
          </a:xfrm>
        </p:spPr>
        <p:txBody>
          <a:bodyPr>
            <a:normAutofit lnSpcReduction="10000"/>
          </a:bodyPr>
          <a:lstStyle/>
          <a:p>
            <a:r>
              <a:rPr lang="en-US" dirty="0"/>
              <a:t>Dr. Jennifer Pedersen &amp; Dana </a:t>
            </a:r>
            <a:r>
              <a:rPr lang="en-US" dirty="0" err="1"/>
              <a:t>Haff</a:t>
            </a:r>
            <a:endParaRPr lang="en-US" dirty="0"/>
          </a:p>
          <a:p>
            <a:r>
              <a:rPr lang="en-US" dirty="0"/>
              <a:t>Kenai Peninsula College </a:t>
            </a:r>
          </a:p>
          <a:p>
            <a:r>
              <a:rPr lang="en-US" dirty="0"/>
              <a:t>University of Alaska, Anchorage</a:t>
            </a:r>
          </a:p>
        </p:txBody>
      </p:sp>
    </p:spTree>
    <p:extLst>
      <p:ext uri="{BB962C8B-B14F-4D97-AF65-F5344CB8AC3E}">
        <p14:creationId xmlns:p14="http://schemas.microsoft.com/office/powerpoint/2010/main" val="975463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E39B-487E-D142-B29D-5116B89EF57F}"/>
              </a:ext>
            </a:extLst>
          </p:cNvPr>
          <p:cNvSpPr>
            <a:spLocks noGrp="1"/>
          </p:cNvSpPr>
          <p:nvPr>
            <p:ph type="title"/>
          </p:nvPr>
        </p:nvSpPr>
        <p:spPr/>
        <p:txBody>
          <a:bodyPr/>
          <a:lstStyle/>
          <a:p>
            <a:r>
              <a:rPr lang="en-US" dirty="0"/>
              <a:t>Lack of Skills</a:t>
            </a:r>
          </a:p>
        </p:txBody>
      </p:sp>
      <p:sp>
        <p:nvSpPr>
          <p:cNvPr id="3" name="Content Placeholder 2">
            <a:extLst>
              <a:ext uri="{FF2B5EF4-FFF2-40B4-BE49-F238E27FC236}">
                <a16:creationId xmlns:a16="http://schemas.microsoft.com/office/drawing/2014/main" id="{EA1AC4C0-B830-9E40-927E-E8C94F054507}"/>
              </a:ext>
            </a:extLst>
          </p:cNvPr>
          <p:cNvSpPr>
            <a:spLocks noGrp="1"/>
          </p:cNvSpPr>
          <p:nvPr>
            <p:ph idx="1"/>
          </p:nvPr>
        </p:nvSpPr>
        <p:spPr/>
        <p:txBody>
          <a:bodyPr/>
          <a:lstStyle/>
          <a:p>
            <a:r>
              <a:rPr lang="en-US" dirty="0"/>
              <a:t>“I don’t know how to make my course accessible”</a:t>
            </a:r>
          </a:p>
          <a:p>
            <a:r>
              <a:rPr lang="en-US" dirty="0"/>
              <a:t>Problems: </a:t>
            </a:r>
          </a:p>
          <a:p>
            <a:pPr lvl="1"/>
            <a:r>
              <a:rPr lang="en-US" dirty="0"/>
              <a:t>Inconsistent Message</a:t>
            </a:r>
          </a:p>
          <a:p>
            <a:pPr lvl="2"/>
            <a:r>
              <a:rPr lang="en-US" dirty="0"/>
              <a:t>Lack of standardized message</a:t>
            </a:r>
          </a:p>
          <a:p>
            <a:pPr lvl="2"/>
            <a:r>
              <a:rPr lang="en-US" dirty="0"/>
              <a:t>No unified direction</a:t>
            </a:r>
          </a:p>
          <a:p>
            <a:pPr lvl="1"/>
            <a:r>
              <a:rPr lang="en-US" dirty="0"/>
              <a:t>Legitimate lack of knowledge, skill, and ability</a:t>
            </a:r>
          </a:p>
          <a:p>
            <a:pPr lvl="2"/>
            <a:r>
              <a:rPr lang="en-US" dirty="0"/>
              <a:t>Overwhelmed</a:t>
            </a:r>
          </a:p>
          <a:p>
            <a:pPr lvl="2"/>
            <a:r>
              <a:rPr lang="en-US" dirty="0"/>
              <a:t>Frustrated</a:t>
            </a:r>
          </a:p>
          <a:p>
            <a:pPr lvl="2"/>
            <a:r>
              <a:rPr lang="en-US" dirty="0"/>
              <a:t>Defensive </a:t>
            </a:r>
          </a:p>
        </p:txBody>
      </p:sp>
      <p:sp>
        <p:nvSpPr>
          <p:cNvPr id="4" name="TextBox 3">
            <a:extLst>
              <a:ext uri="{FF2B5EF4-FFF2-40B4-BE49-F238E27FC236}">
                <a16:creationId xmlns:a16="http://schemas.microsoft.com/office/drawing/2014/main" id="{E9BB119B-EAB6-AB43-B5C6-D8DBE36E0562}"/>
              </a:ext>
            </a:extLst>
          </p:cNvPr>
          <p:cNvSpPr txBox="1"/>
          <p:nvPr/>
        </p:nvSpPr>
        <p:spPr>
          <a:xfrm>
            <a:off x="8062175" y="6400802"/>
            <a:ext cx="3940935" cy="276999"/>
          </a:xfrm>
          <a:prstGeom prst="rect">
            <a:avLst/>
          </a:prstGeom>
          <a:noFill/>
        </p:spPr>
        <p:txBody>
          <a:bodyPr wrap="square" rtlCol="0">
            <a:spAutoFit/>
          </a:bodyPr>
          <a:lstStyle/>
          <a:p>
            <a:pPr algn="r"/>
            <a:r>
              <a:rPr lang="en-US" sz="1200" dirty="0"/>
              <a:t>(Lombardi &amp; Murray, 2011)</a:t>
            </a:r>
            <a:endParaRPr lang="en-US" dirty="0"/>
          </a:p>
        </p:txBody>
      </p:sp>
    </p:spTree>
    <p:extLst>
      <p:ext uri="{BB962C8B-B14F-4D97-AF65-F5344CB8AC3E}">
        <p14:creationId xmlns:p14="http://schemas.microsoft.com/office/powerpoint/2010/main" val="121622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DAEB-85BC-3647-90E7-F1DFA35FC744}"/>
              </a:ext>
            </a:extLst>
          </p:cNvPr>
          <p:cNvSpPr>
            <a:spLocks noGrp="1"/>
          </p:cNvSpPr>
          <p:nvPr>
            <p:ph type="title"/>
          </p:nvPr>
        </p:nvSpPr>
        <p:spPr/>
        <p:txBody>
          <a:bodyPr/>
          <a:lstStyle/>
          <a:p>
            <a:r>
              <a:rPr lang="en-US" dirty="0"/>
              <a:t>Time Constraints</a:t>
            </a:r>
          </a:p>
        </p:txBody>
      </p:sp>
      <p:sp>
        <p:nvSpPr>
          <p:cNvPr id="3" name="Content Placeholder 2">
            <a:extLst>
              <a:ext uri="{FF2B5EF4-FFF2-40B4-BE49-F238E27FC236}">
                <a16:creationId xmlns:a16="http://schemas.microsoft.com/office/drawing/2014/main" id="{C31AD3AD-226C-AF4D-9FFA-D823C5069C88}"/>
              </a:ext>
            </a:extLst>
          </p:cNvPr>
          <p:cNvSpPr>
            <a:spLocks noGrp="1"/>
          </p:cNvSpPr>
          <p:nvPr>
            <p:ph sz="half" idx="1"/>
          </p:nvPr>
        </p:nvSpPr>
        <p:spPr/>
        <p:txBody>
          <a:bodyPr/>
          <a:lstStyle/>
          <a:p>
            <a:r>
              <a:rPr lang="en-US" dirty="0"/>
              <a:t>“I don’t have time to make my course accessible” </a:t>
            </a:r>
          </a:p>
          <a:p>
            <a:r>
              <a:rPr lang="en-US" dirty="0"/>
              <a:t>Start ”Small”</a:t>
            </a:r>
          </a:p>
          <a:p>
            <a:pPr lvl="1"/>
            <a:r>
              <a:rPr lang="en-US" dirty="0"/>
              <a:t>Better not Perfect</a:t>
            </a:r>
          </a:p>
          <a:p>
            <a:pPr lvl="1"/>
            <a:r>
              <a:rPr lang="en-US" dirty="0"/>
              <a:t>Prioritize First 2 Weeks</a:t>
            </a:r>
          </a:p>
          <a:p>
            <a:pPr lvl="1"/>
            <a:r>
              <a:rPr lang="en-US" dirty="0"/>
              <a:t>No New Inaccessible Content</a:t>
            </a:r>
          </a:p>
          <a:p>
            <a:endParaRPr lang="en-US" dirty="0"/>
          </a:p>
        </p:txBody>
      </p:sp>
      <p:pic>
        <p:nvPicPr>
          <p:cNvPr id="2052" name="Picture 4" descr="spiraling clock">
            <a:extLst>
              <a:ext uri="{FF2B5EF4-FFF2-40B4-BE49-F238E27FC236}">
                <a16:creationId xmlns:a16="http://schemas.microsoft.com/office/drawing/2014/main" id="{78E30A7F-7632-4A47-972B-1CFD27CDE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283" y="2336873"/>
            <a:ext cx="3935899" cy="393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217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887F-8C46-6B4B-ABDE-A22AE235B818}"/>
              </a:ext>
            </a:extLst>
          </p:cNvPr>
          <p:cNvSpPr>
            <a:spLocks noGrp="1"/>
          </p:cNvSpPr>
          <p:nvPr>
            <p:ph type="title"/>
          </p:nvPr>
        </p:nvSpPr>
        <p:spPr/>
        <p:txBody>
          <a:bodyPr/>
          <a:lstStyle/>
          <a:p>
            <a:r>
              <a:rPr lang="en-US" dirty="0"/>
              <a:t>Tool Constraints</a:t>
            </a:r>
          </a:p>
        </p:txBody>
      </p:sp>
      <p:sp>
        <p:nvSpPr>
          <p:cNvPr id="3" name="Content Placeholder 2">
            <a:extLst>
              <a:ext uri="{FF2B5EF4-FFF2-40B4-BE49-F238E27FC236}">
                <a16:creationId xmlns:a16="http://schemas.microsoft.com/office/drawing/2014/main" id="{2B62C903-D921-BF4F-A80C-EFA332EF6521}"/>
              </a:ext>
            </a:extLst>
          </p:cNvPr>
          <p:cNvSpPr>
            <a:spLocks noGrp="1"/>
          </p:cNvSpPr>
          <p:nvPr>
            <p:ph idx="1"/>
          </p:nvPr>
        </p:nvSpPr>
        <p:spPr>
          <a:xfrm>
            <a:off x="680321" y="2336872"/>
            <a:ext cx="9613861" cy="4128321"/>
          </a:xfrm>
        </p:spPr>
        <p:txBody>
          <a:bodyPr>
            <a:normAutofit/>
          </a:bodyPr>
          <a:lstStyle/>
          <a:p>
            <a:r>
              <a:rPr lang="en-US" dirty="0"/>
              <a:t>“I don’t have the tools I need to make my course accessible”</a:t>
            </a:r>
          </a:p>
          <a:p>
            <a:r>
              <a:rPr lang="en-US" dirty="0"/>
              <a:t>Accessibility Workshops</a:t>
            </a:r>
          </a:p>
          <a:p>
            <a:pPr lvl="1"/>
            <a:r>
              <a:rPr lang="en-US" dirty="0"/>
              <a:t>Blackboard Ally</a:t>
            </a:r>
          </a:p>
          <a:p>
            <a:pPr lvl="2"/>
            <a:r>
              <a:rPr lang="en-US" dirty="0"/>
              <a:t>Training</a:t>
            </a:r>
          </a:p>
          <a:p>
            <a:pPr lvl="2"/>
            <a:r>
              <a:rPr lang="en-US" dirty="0"/>
              <a:t>Sandbox</a:t>
            </a:r>
          </a:p>
          <a:p>
            <a:pPr lvl="1"/>
            <a:r>
              <a:rPr lang="en-US" dirty="0"/>
              <a:t>Simply Accessible Series</a:t>
            </a:r>
          </a:p>
          <a:p>
            <a:r>
              <a:rPr lang="en-US" dirty="0" err="1"/>
              <a:t>eTech</a:t>
            </a:r>
            <a:r>
              <a:rPr lang="en-US" dirty="0"/>
              <a:t> Fair</a:t>
            </a:r>
          </a:p>
          <a:p>
            <a:r>
              <a:rPr lang="en-US" dirty="0"/>
              <a:t>NDLW Daily Communication</a:t>
            </a:r>
          </a:p>
          <a:p>
            <a:r>
              <a:rPr lang="en-US" dirty="0" err="1"/>
              <a:t>EduTips</a:t>
            </a:r>
            <a:endParaRPr lang="en-US" dirty="0"/>
          </a:p>
          <a:p>
            <a:r>
              <a:rPr lang="en-US" dirty="0"/>
              <a:t>Individual Consultations </a:t>
            </a:r>
          </a:p>
        </p:txBody>
      </p:sp>
    </p:spTree>
    <p:extLst>
      <p:ext uri="{BB962C8B-B14F-4D97-AF65-F5344CB8AC3E}">
        <p14:creationId xmlns:p14="http://schemas.microsoft.com/office/powerpoint/2010/main" val="745372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8D12-2CF8-BC4A-BE21-49268CDF3E4E}"/>
              </a:ext>
            </a:extLst>
          </p:cNvPr>
          <p:cNvSpPr>
            <a:spLocks noGrp="1"/>
          </p:cNvSpPr>
          <p:nvPr>
            <p:ph type="title"/>
          </p:nvPr>
        </p:nvSpPr>
        <p:spPr/>
        <p:txBody>
          <a:bodyPr/>
          <a:lstStyle/>
          <a:p>
            <a:r>
              <a:rPr lang="en-US" dirty="0"/>
              <a:t>Financial Constraints</a:t>
            </a:r>
          </a:p>
        </p:txBody>
      </p:sp>
      <p:pic>
        <p:nvPicPr>
          <p:cNvPr id="4" name="Picture 3" descr="Closed Caption icon">
            <a:extLst>
              <a:ext uri="{FF2B5EF4-FFF2-40B4-BE49-F238E27FC236}">
                <a16:creationId xmlns:a16="http://schemas.microsoft.com/office/drawing/2014/main" id="{E0203BA3-517E-544E-BF40-DB86FBAD89FD}"/>
              </a:ext>
            </a:extLst>
          </p:cNvPr>
          <p:cNvPicPr>
            <a:picLocks noChangeAspect="1"/>
          </p:cNvPicPr>
          <p:nvPr/>
        </p:nvPicPr>
        <p:blipFill>
          <a:blip r:embed="rId3"/>
          <a:stretch>
            <a:fillRect/>
          </a:stretch>
        </p:blipFill>
        <p:spPr>
          <a:xfrm>
            <a:off x="358110" y="2459584"/>
            <a:ext cx="4844954" cy="3638561"/>
          </a:xfrm>
          <a:prstGeom prst="rect">
            <a:avLst/>
          </a:prstGeom>
        </p:spPr>
      </p:pic>
      <p:sp>
        <p:nvSpPr>
          <p:cNvPr id="5" name="Content Placeholder 4">
            <a:extLst>
              <a:ext uri="{FF2B5EF4-FFF2-40B4-BE49-F238E27FC236}">
                <a16:creationId xmlns:a16="http://schemas.microsoft.com/office/drawing/2014/main" id="{27A9DDEC-9480-B34B-8B62-6D6D07E2EC61}"/>
              </a:ext>
            </a:extLst>
          </p:cNvPr>
          <p:cNvSpPr>
            <a:spLocks noGrp="1"/>
          </p:cNvSpPr>
          <p:nvPr>
            <p:ph sz="half" idx="2"/>
          </p:nvPr>
        </p:nvSpPr>
        <p:spPr>
          <a:xfrm>
            <a:off x="5594122" y="2336873"/>
            <a:ext cx="6383229" cy="3599316"/>
          </a:xfrm>
        </p:spPr>
        <p:txBody>
          <a:bodyPr/>
          <a:lstStyle/>
          <a:p>
            <a:r>
              <a:rPr lang="en-US" dirty="0"/>
              <a:t>I don’t have the money to make my        course accessible” </a:t>
            </a:r>
          </a:p>
          <a:p>
            <a:r>
              <a:rPr lang="en-US" dirty="0"/>
              <a:t>Captioning</a:t>
            </a:r>
          </a:p>
          <a:p>
            <a:pPr lvl="1"/>
            <a:r>
              <a:rPr lang="en-US" dirty="0"/>
              <a:t>3Play Media</a:t>
            </a:r>
          </a:p>
          <a:p>
            <a:endParaRPr lang="en-US" dirty="0"/>
          </a:p>
        </p:txBody>
      </p:sp>
    </p:spTree>
    <p:extLst>
      <p:ext uri="{BB962C8B-B14F-4D97-AF65-F5344CB8AC3E}">
        <p14:creationId xmlns:p14="http://schemas.microsoft.com/office/powerpoint/2010/main" val="408115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B7253-2AA6-4541-A720-DF826E81F356}"/>
              </a:ext>
            </a:extLst>
          </p:cNvPr>
          <p:cNvSpPr>
            <a:spLocks noGrp="1"/>
          </p:cNvSpPr>
          <p:nvPr>
            <p:ph type="title"/>
          </p:nvPr>
        </p:nvSpPr>
        <p:spPr/>
        <p:txBody>
          <a:bodyPr/>
          <a:lstStyle/>
          <a:p>
            <a:r>
              <a:rPr lang="en-US" dirty="0"/>
              <a:t>Boring Content</a:t>
            </a:r>
          </a:p>
        </p:txBody>
      </p:sp>
      <p:sp>
        <p:nvSpPr>
          <p:cNvPr id="3" name="Content Placeholder 2">
            <a:extLst>
              <a:ext uri="{FF2B5EF4-FFF2-40B4-BE49-F238E27FC236}">
                <a16:creationId xmlns:a16="http://schemas.microsoft.com/office/drawing/2014/main" id="{B697FD9E-A511-F347-8426-D34FDCE2A100}"/>
              </a:ext>
            </a:extLst>
          </p:cNvPr>
          <p:cNvSpPr>
            <a:spLocks noGrp="1"/>
          </p:cNvSpPr>
          <p:nvPr>
            <p:ph idx="1"/>
          </p:nvPr>
        </p:nvSpPr>
        <p:spPr/>
        <p:txBody>
          <a:bodyPr/>
          <a:lstStyle/>
          <a:p>
            <a:r>
              <a:rPr lang="en-US" dirty="0"/>
              <a:t>“Making my class accessible strips it of anything innovative and cool and makes it boring”</a:t>
            </a:r>
          </a:p>
          <a:p>
            <a:r>
              <a:rPr lang="en-US" dirty="0"/>
              <a:t>Opportunity to Refresh</a:t>
            </a:r>
          </a:p>
          <a:p>
            <a:r>
              <a:rPr lang="en-US" dirty="0" err="1"/>
              <a:t>CourseArc</a:t>
            </a:r>
            <a:endParaRPr lang="en-US" dirty="0"/>
          </a:p>
        </p:txBody>
      </p:sp>
    </p:spTree>
    <p:extLst>
      <p:ext uri="{BB962C8B-B14F-4D97-AF65-F5344CB8AC3E}">
        <p14:creationId xmlns:p14="http://schemas.microsoft.com/office/powerpoint/2010/main" val="1446847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5FDA-E5C9-174F-835F-36A358EEBBC3}"/>
              </a:ext>
            </a:extLst>
          </p:cNvPr>
          <p:cNvSpPr>
            <a:spLocks noGrp="1"/>
          </p:cNvSpPr>
          <p:nvPr>
            <p:ph type="title"/>
          </p:nvPr>
        </p:nvSpPr>
        <p:spPr/>
        <p:txBody>
          <a:bodyPr/>
          <a:lstStyle/>
          <a:p>
            <a:r>
              <a:rPr lang="en-US" dirty="0"/>
              <a:t>Faculty Motivation</a:t>
            </a:r>
          </a:p>
        </p:txBody>
      </p:sp>
      <p:sp>
        <p:nvSpPr>
          <p:cNvPr id="3" name="Content Placeholder 2">
            <a:extLst>
              <a:ext uri="{FF2B5EF4-FFF2-40B4-BE49-F238E27FC236}">
                <a16:creationId xmlns:a16="http://schemas.microsoft.com/office/drawing/2014/main" id="{10C5647B-3A76-8C42-9E16-02F37EDF2F14}"/>
              </a:ext>
            </a:extLst>
          </p:cNvPr>
          <p:cNvSpPr>
            <a:spLocks noGrp="1"/>
          </p:cNvSpPr>
          <p:nvPr>
            <p:ph idx="1"/>
          </p:nvPr>
        </p:nvSpPr>
        <p:spPr>
          <a:xfrm>
            <a:off x="680321" y="2336872"/>
            <a:ext cx="9613861" cy="4308627"/>
          </a:xfrm>
        </p:spPr>
        <p:txBody>
          <a:bodyPr>
            <a:normAutofit/>
          </a:bodyPr>
          <a:lstStyle/>
          <a:p>
            <a:r>
              <a:rPr lang="en-US" dirty="0"/>
              <a:t>Incentives</a:t>
            </a:r>
          </a:p>
          <a:p>
            <a:pPr lvl="1"/>
            <a:r>
              <a:rPr lang="en-US" dirty="0"/>
              <a:t>QM Mini-Grants</a:t>
            </a:r>
          </a:p>
          <a:p>
            <a:r>
              <a:rPr lang="en-US" dirty="0"/>
              <a:t>Make it Easy to Create Accessible Material</a:t>
            </a:r>
          </a:p>
          <a:p>
            <a:pPr lvl="1"/>
            <a:r>
              <a:rPr lang="en-US" dirty="0"/>
              <a:t>Workshops</a:t>
            </a:r>
          </a:p>
          <a:p>
            <a:pPr lvl="2"/>
            <a:r>
              <a:rPr lang="en-US" dirty="0"/>
              <a:t>Scaffolding</a:t>
            </a:r>
          </a:p>
          <a:p>
            <a:pPr lvl="2"/>
            <a:r>
              <a:rPr lang="en-US" dirty="0"/>
              <a:t>Positive Reinforcement</a:t>
            </a:r>
          </a:p>
          <a:p>
            <a:pPr lvl="1"/>
            <a:r>
              <a:rPr lang="en-US" dirty="0"/>
              <a:t>Just-in-Time Video Tutorials</a:t>
            </a:r>
          </a:p>
          <a:p>
            <a:pPr lvl="1"/>
            <a:r>
              <a:rPr lang="en-US" dirty="0"/>
              <a:t>Accessibility Co-</a:t>
            </a:r>
            <a:r>
              <a:rPr lang="en-US" dirty="0" err="1"/>
              <a:t>horts</a:t>
            </a:r>
            <a:endParaRPr lang="en-US" dirty="0"/>
          </a:p>
          <a:p>
            <a:pPr lvl="1"/>
            <a:r>
              <a:rPr lang="en-US" dirty="0"/>
              <a:t>Accessible Syllabus Templates</a:t>
            </a:r>
          </a:p>
          <a:p>
            <a:pPr lvl="1"/>
            <a:r>
              <a:rPr lang="en-US" dirty="0"/>
              <a:t>Tech-Fellows: OER</a:t>
            </a:r>
          </a:p>
          <a:p>
            <a:pPr lvl="1"/>
            <a:r>
              <a:rPr lang="en-US" dirty="0"/>
              <a:t>Faculty Champions</a:t>
            </a:r>
          </a:p>
          <a:p>
            <a:pPr lvl="1"/>
            <a:endParaRPr lang="en-US" dirty="0"/>
          </a:p>
        </p:txBody>
      </p:sp>
    </p:spTree>
    <p:extLst>
      <p:ext uri="{BB962C8B-B14F-4D97-AF65-F5344CB8AC3E}">
        <p14:creationId xmlns:p14="http://schemas.microsoft.com/office/powerpoint/2010/main" val="1262016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351A-8F05-014C-BF67-84825E89788E}"/>
              </a:ext>
            </a:extLst>
          </p:cNvPr>
          <p:cNvSpPr>
            <a:spLocks noGrp="1"/>
          </p:cNvSpPr>
          <p:nvPr>
            <p:ph type="title"/>
          </p:nvPr>
        </p:nvSpPr>
        <p:spPr/>
        <p:txBody>
          <a:bodyPr/>
          <a:lstStyle/>
          <a:p>
            <a:r>
              <a:rPr lang="en-US" dirty="0"/>
              <a:t>Later Faculty Perspectives</a:t>
            </a:r>
          </a:p>
        </p:txBody>
      </p:sp>
      <p:sp>
        <p:nvSpPr>
          <p:cNvPr id="3" name="Content Placeholder 2">
            <a:extLst>
              <a:ext uri="{FF2B5EF4-FFF2-40B4-BE49-F238E27FC236}">
                <a16:creationId xmlns:a16="http://schemas.microsoft.com/office/drawing/2014/main" id="{3DE7F970-CE4A-BF4E-8AC3-30EE47196E17}"/>
              </a:ext>
            </a:extLst>
          </p:cNvPr>
          <p:cNvSpPr>
            <a:spLocks noGrp="1"/>
          </p:cNvSpPr>
          <p:nvPr>
            <p:ph idx="1"/>
          </p:nvPr>
        </p:nvSpPr>
        <p:spPr>
          <a:xfrm>
            <a:off x="309093" y="2336873"/>
            <a:ext cx="11565228" cy="4141200"/>
          </a:xfrm>
        </p:spPr>
        <p:txBody>
          <a:bodyPr>
            <a:normAutofit lnSpcReduction="10000"/>
          </a:bodyPr>
          <a:lstStyle/>
          <a:p>
            <a:pPr marL="0" indent="0">
              <a:buNone/>
            </a:pPr>
            <a:r>
              <a:rPr lang="en-US" dirty="0"/>
              <a:t>“I feel I have received the training and have VERY knowledgeable and willing staff to support my implementation.  This just takes time, tinkering and familiarization.”</a:t>
            </a:r>
          </a:p>
          <a:p>
            <a:pPr marL="0" indent="0">
              <a:buNone/>
            </a:pPr>
            <a:endParaRPr lang="en-US" dirty="0"/>
          </a:p>
          <a:p>
            <a:pPr marL="0" indent="0">
              <a:buNone/>
            </a:pPr>
            <a:r>
              <a:rPr lang="en-US" dirty="0"/>
              <a:t>“Yes, I believe I can do it and am close with the help of Anchorage captioning my presentations to making all my classes accessible!”</a:t>
            </a:r>
          </a:p>
          <a:p>
            <a:pPr marL="0" indent="0">
              <a:buNone/>
            </a:pPr>
            <a:endParaRPr lang="en-US" dirty="0"/>
          </a:p>
          <a:p>
            <a:pPr marL="0" indent="0">
              <a:buNone/>
            </a:pPr>
            <a:r>
              <a:rPr lang="en-US" dirty="0"/>
              <a:t>“I feel like accessibility is something that should have been mainstream from the start because there are always people who can benefit from it even if they don’t know or don’t want to say they need additional resources for understanding the material.  I think people deserve to have equal access to education and material so I appreciate what accessibility has to offer.”</a:t>
            </a:r>
          </a:p>
        </p:txBody>
      </p:sp>
    </p:spTree>
    <p:extLst>
      <p:ext uri="{BB962C8B-B14F-4D97-AF65-F5344CB8AC3E}">
        <p14:creationId xmlns:p14="http://schemas.microsoft.com/office/powerpoint/2010/main" val="3888907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822E1-3D08-F44D-A23A-C639635FCC7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4D4A6BF-AA7C-0A45-AB37-A5CFF655C8B9}"/>
              </a:ext>
            </a:extLst>
          </p:cNvPr>
          <p:cNvSpPr>
            <a:spLocks noGrp="1"/>
          </p:cNvSpPr>
          <p:nvPr>
            <p:ph idx="1"/>
          </p:nvPr>
        </p:nvSpPr>
        <p:spPr>
          <a:xfrm>
            <a:off x="680321" y="2336873"/>
            <a:ext cx="11284700" cy="3599316"/>
          </a:xfrm>
        </p:spPr>
        <p:txBody>
          <a:bodyPr>
            <a:normAutofit/>
          </a:bodyPr>
          <a:lstStyle/>
          <a:p>
            <a:pPr marL="0" indent="0">
              <a:buNone/>
            </a:pPr>
            <a:r>
              <a:rPr lang="en-US" sz="1400" dirty="0" err="1"/>
              <a:t>Edyburn</a:t>
            </a:r>
            <a:r>
              <a:rPr lang="en-US" sz="1400" dirty="0"/>
              <a:t>, D. L. (2010). Would you recognize Universal Design for Learning if you saw it:  Ten propositions for new directions for the second decade of UDL.  </a:t>
            </a:r>
            <a:r>
              <a:rPr lang="en-US" sz="1400" i="1" dirty="0"/>
              <a:t>Learning Disability Quarterly, 33</a:t>
            </a:r>
            <a:r>
              <a:rPr lang="en-US" sz="1400" dirty="0"/>
              <a:t>, 33-41.</a:t>
            </a:r>
          </a:p>
          <a:p>
            <a:pPr marL="0" indent="0">
              <a:buNone/>
            </a:pPr>
            <a:r>
              <a:rPr lang="en-US" sz="1400" dirty="0" err="1"/>
              <a:t>Hamraie</a:t>
            </a:r>
            <a:r>
              <a:rPr lang="en-US" sz="1400" dirty="0"/>
              <a:t>, A. (2016). Beyond Accommodation: Disability, feminist philosophy, and the design of everyday academic life. </a:t>
            </a:r>
            <a:r>
              <a:rPr lang="en-US" sz="1400" i="1" dirty="0" err="1"/>
              <a:t>philoSOPHIA</a:t>
            </a:r>
            <a:r>
              <a:rPr lang="en-US" sz="1400" i="1" dirty="0"/>
              <a:t>, 6</a:t>
            </a:r>
            <a:r>
              <a:rPr lang="en-US" sz="1400" dirty="0"/>
              <a:t>(2), 259-271.</a:t>
            </a:r>
          </a:p>
          <a:p>
            <a:pPr marL="0" indent="0">
              <a:buNone/>
            </a:pPr>
            <a:r>
              <a:rPr lang="en-US" sz="1400" dirty="0"/>
              <a:t>Jackson, M. A. (2018). Models of disability and human rights: Informing the improvement of built environment accessibility for people with disabilities at Neighborhood Scale. </a:t>
            </a:r>
            <a:r>
              <a:rPr lang="en-US" sz="1400" i="1" dirty="0"/>
              <a:t>Laws, 7</a:t>
            </a:r>
            <a:r>
              <a:rPr lang="en-US" sz="1400" dirty="0"/>
              <a:t>(10). doi:10.3390/laws7010010</a:t>
            </a:r>
          </a:p>
          <a:p>
            <a:pPr marL="0" indent="0">
              <a:buNone/>
            </a:pPr>
            <a:r>
              <a:rPr lang="en-US" sz="1400" dirty="0"/>
              <a:t>Lee, K. (2017). Rethinking the accessibility of online higher education: A historical review. </a:t>
            </a:r>
            <a:r>
              <a:rPr lang="en-US" sz="1400" i="1" dirty="0"/>
              <a:t>Internet and Higher Education 33, </a:t>
            </a:r>
            <a:r>
              <a:rPr lang="en-US" sz="1400" dirty="0"/>
              <a:t>15-23.</a:t>
            </a:r>
          </a:p>
          <a:p>
            <a:pPr marL="0" indent="0">
              <a:buNone/>
            </a:pPr>
            <a:r>
              <a:rPr lang="en-US" sz="1400" dirty="0"/>
              <a:t>Lombardi, A. R., &amp; Murray, C. (2011). Measuring university faculty attitudes toward disability: Willingness to accommodate and adopt Universal Design principles. </a:t>
            </a:r>
            <a:r>
              <a:rPr lang="en-US" sz="1400" i="1" dirty="0"/>
              <a:t>Journal of Vocational Rehabilitation, 34, </a:t>
            </a:r>
            <a:r>
              <a:rPr lang="en-US" sz="1400" dirty="0"/>
              <a:t>43-56. </a:t>
            </a:r>
            <a:r>
              <a:rPr lang="en-US" sz="1400" dirty="0" err="1"/>
              <a:t>doi</a:t>
            </a:r>
            <a:r>
              <a:rPr lang="en-US" sz="1400" dirty="0"/>
              <a:t>: 10.3233/JVR-2010-0533</a:t>
            </a:r>
          </a:p>
          <a:p>
            <a:pPr marL="0" indent="0">
              <a:buNone/>
            </a:pPr>
            <a:r>
              <a:rPr lang="en-US" sz="1400" dirty="0" err="1"/>
              <a:t>Madaus</a:t>
            </a:r>
            <a:r>
              <a:rPr lang="en-US" sz="1400" dirty="0"/>
              <a:t>, J. W. (2005). Navigating the college transition maze: A guide for students with learning disabilities. </a:t>
            </a:r>
            <a:r>
              <a:rPr lang="en-US" sz="1400" i="1" dirty="0"/>
              <a:t>TEACHING Exceptional Children, 37(3), 32-37.</a:t>
            </a:r>
            <a:endParaRPr lang="en-US" sz="1400" dirty="0"/>
          </a:p>
          <a:p>
            <a:pPr marL="0" indent="0">
              <a:buNone/>
            </a:pPr>
            <a:r>
              <a:rPr lang="en-US" sz="1400" dirty="0"/>
              <a:t>Wagner, M. (2005). After high school: A first look at the postschool experiences of youth with disabilities: A Report from the National Longitudinal Transition Study-2 (NLTS2). SRI International. </a:t>
            </a:r>
          </a:p>
        </p:txBody>
      </p:sp>
    </p:spTree>
    <p:extLst>
      <p:ext uri="{BB962C8B-B14F-4D97-AF65-F5344CB8AC3E}">
        <p14:creationId xmlns:p14="http://schemas.microsoft.com/office/powerpoint/2010/main" val="2307700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2081-0F85-7046-92E3-DBCC59DC794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BD783AEC-733B-E245-A892-B31767195904}"/>
              </a:ext>
            </a:extLst>
          </p:cNvPr>
          <p:cNvSpPr>
            <a:spLocks noGrp="1"/>
          </p:cNvSpPr>
          <p:nvPr>
            <p:ph idx="1"/>
          </p:nvPr>
        </p:nvSpPr>
        <p:spPr/>
        <p:txBody>
          <a:bodyPr/>
          <a:lstStyle/>
          <a:p>
            <a:r>
              <a:rPr lang="en-US" dirty="0"/>
              <a:t>Introduction</a:t>
            </a:r>
          </a:p>
          <a:p>
            <a:r>
              <a:rPr lang="en-US" dirty="0"/>
              <a:t>Where to Start? </a:t>
            </a:r>
          </a:p>
          <a:p>
            <a:pPr lvl="1"/>
            <a:r>
              <a:rPr lang="en-US" dirty="0">
                <a:solidFill>
                  <a:srgbClr val="FFFF00"/>
                </a:solidFill>
                <a:hlinkClick r:id="rId3">
                  <a:extLst>
                    <a:ext uri="{A12FA001-AC4F-418D-AE19-62706E023703}">
                      <ahyp:hlinkClr xmlns:ahyp="http://schemas.microsoft.com/office/drawing/2018/hyperlinkcolor" val="tx"/>
                    </a:ext>
                  </a:extLst>
                </a:hlinkClick>
              </a:rPr>
              <a:t>Padlet</a:t>
            </a:r>
            <a:endParaRPr lang="en-US" dirty="0">
              <a:solidFill>
                <a:srgbClr val="FFFF00"/>
              </a:solidFill>
            </a:endParaRPr>
          </a:p>
          <a:p>
            <a:r>
              <a:rPr lang="en-US" dirty="0"/>
              <a:t>Finding Motivators</a:t>
            </a:r>
          </a:p>
          <a:p>
            <a:r>
              <a:rPr lang="en-US" dirty="0"/>
              <a:t>Faculty Perspectives</a:t>
            </a:r>
          </a:p>
          <a:p>
            <a:r>
              <a:rPr lang="en-US" dirty="0"/>
              <a:t>Embracing Accessibility Initiatives</a:t>
            </a:r>
          </a:p>
        </p:txBody>
      </p:sp>
    </p:spTree>
    <p:extLst>
      <p:ext uri="{BB962C8B-B14F-4D97-AF65-F5344CB8AC3E}">
        <p14:creationId xmlns:p14="http://schemas.microsoft.com/office/powerpoint/2010/main" val="197441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29B1-2F59-E84C-9BDD-7C4137F054E9}"/>
              </a:ext>
            </a:extLst>
          </p:cNvPr>
          <p:cNvSpPr>
            <a:spLocks noGrp="1"/>
          </p:cNvSpPr>
          <p:nvPr>
            <p:ph type="title"/>
          </p:nvPr>
        </p:nvSpPr>
        <p:spPr/>
        <p:txBody>
          <a:bodyPr/>
          <a:lstStyle/>
          <a:p>
            <a:r>
              <a:rPr lang="en-US" dirty="0"/>
              <a:t>Lil’ ’ole me &amp; UA</a:t>
            </a:r>
          </a:p>
        </p:txBody>
      </p:sp>
      <p:pic>
        <p:nvPicPr>
          <p:cNvPr id="12" name="Content Placeholder 11" descr="two people standing on a rock in a river in Whittier Alaska with views of rapids and hills. ">
            <a:extLst>
              <a:ext uri="{FF2B5EF4-FFF2-40B4-BE49-F238E27FC236}">
                <a16:creationId xmlns:a16="http://schemas.microsoft.com/office/drawing/2014/main" id="{5ACC4D2F-1FB1-6D41-86F7-91C9D7414A14}"/>
              </a:ext>
            </a:extLst>
          </p:cNvPr>
          <p:cNvPicPr>
            <a:picLocks noGrp="1" noChangeAspect="1"/>
          </p:cNvPicPr>
          <p:nvPr>
            <p:ph sz="half" idx="1"/>
          </p:nvPr>
        </p:nvPicPr>
        <p:blipFill rotWithShape="1">
          <a:blip r:embed="rId2"/>
          <a:srcRect l="3656" r="3632"/>
          <a:stretch/>
        </p:blipFill>
        <p:spPr>
          <a:xfrm>
            <a:off x="846308" y="2336873"/>
            <a:ext cx="3735422" cy="4029046"/>
          </a:xfrm>
        </p:spPr>
      </p:pic>
      <p:sp>
        <p:nvSpPr>
          <p:cNvPr id="10" name="Content Placeholder 9">
            <a:extLst>
              <a:ext uri="{FF2B5EF4-FFF2-40B4-BE49-F238E27FC236}">
                <a16:creationId xmlns:a16="http://schemas.microsoft.com/office/drawing/2014/main" id="{A91AA0BB-FB31-8148-B4D3-4765FEC4C08E}"/>
              </a:ext>
            </a:extLst>
          </p:cNvPr>
          <p:cNvSpPr>
            <a:spLocks noGrp="1"/>
          </p:cNvSpPr>
          <p:nvPr>
            <p:ph sz="half" idx="2"/>
          </p:nvPr>
        </p:nvSpPr>
        <p:spPr>
          <a:xfrm>
            <a:off x="5594122" y="2336873"/>
            <a:ext cx="5086848" cy="4218910"/>
          </a:xfrm>
        </p:spPr>
        <p:txBody>
          <a:bodyPr/>
          <a:lstStyle/>
          <a:p>
            <a:r>
              <a:rPr lang="en-US" dirty="0"/>
              <a:t>Journey back to Alaska</a:t>
            </a:r>
          </a:p>
          <a:p>
            <a:r>
              <a:rPr lang="en-US" dirty="0"/>
              <a:t>University of Alaska System</a:t>
            </a:r>
          </a:p>
          <a:p>
            <a:pPr lvl="1"/>
            <a:r>
              <a:rPr lang="en-US" dirty="0"/>
              <a:t>University of Alaska Anchorage</a:t>
            </a:r>
          </a:p>
          <a:p>
            <a:pPr lvl="2"/>
            <a:r>
              <a:rPr lang="en-US" dirty="0"/>
              <a:t>Kenai Peninsula College</a:t>
            </a:r>
          </a:p>
          <a:p>
            <a:r>
              <a:rPr lang="en-US" dirty="0"/>
              <a:t>Academic Innovations &amp; eLearning (</a:t>
            </a:r>
            <a:r>
              <a:rPr lang="en-US" dirty="0" err="1"/>
              <a:t>AI&amp;e</a:t>
            </a:r>
            <a:r>
              <a:rPr lang="en-US" dirty="0"/>
              <a:t>)</a:t>
            </a:r>
          </a:p>
          <a:p>
            <a:r>
              <a:rPr lang="en-US" dirty="0"/>
              <a:t>Educational Technology Team (ETT)</a:t>
            </a:r>
          </a:p>
          <a:p>
            <a:r>
              <a:rPr lang="en-US" dirty="0"/>
              <a:t>Instructional Designers Alliance</a:t>
            </a:r>
          </a:p>
        </p:txBody>
      </p:sp>
    </p:spTree>
    <p:extLst>
      <p:ext uri="{BB962C8B-B14F-4D97-AF65-F5344CB8AC3E}">
        <p14:creationId xmlns:p14="http://schemas.microsoft.com/office/powerpoint/2010/main" val="339172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A7907F-ED75-704B-85B4-71007F13CE91}"/>
              </a:ext>
            </a:extLst>
          </p:cNvPr>
          <p:cNvSpPr>
            <a:spLocks noGrp="1"/>
          </p:cNvSpPr>
          <p:nvPr>
            <p:ph type="title"/>
          </p:nvPr>
        </p:nvSpPr>
        <p:spPr/>
        <p:txBody>
          <a:bodyPr/>
          <a:lstStyle/>
          <a:p>
            <a:r>
              <a:rPr lang="en-US" dirty="0"/>
              <a:t>Accessibility Initiatives</a:t>
            </a:r>
          </a:p>
        </p:txBody>
      </p:sp>
      <p:sp>
        <p:nvSpPr>
          <p:cNvPr id="6" name="Content Placeholder 5">
            <a:extLst>
              <a:ext uri="{FF2B5EF4-FFF2-40B4-BE49-F238E27FC236}">
                <a16:creationId xmlns:a16="http://schemas.microsoft.com/office/drawing/2014/main" id="{B36074E1-8B61-6549-A7C8-D4210D07C9E8}"/>
              </a:ext>
            </a:extLst>
          </p:cNvPr>
          <p:cNvSpPr>
            <a:spLocks noGrp="1"/>
          </p:cNvSpPr>
          <p:nvPr>
            <p:ph idx="1"/>
          </p:nvPr>
        </p:nvSpPr>
        <p:spPr/>
        <p:txBody>
          <a:bodyPr/>
          <a:lstStyle/>
          <a:p>
            <a:r>
              <a:rPr lang="en-US" dirty="0"/>
              <a:t>Office of Civil Rights Complaint</a:t>
            </a:r>
          </a:p>
          <a:p>
            <a:r>
              <a:rPr lang="en-US" dirty="0"/>
              <a:t>Voluntary Resolution Agreement</a:t>
            </a:r>
          </a:p>
          <a:p>
            <a:pPr lvl="1"/>
            <a:r>
              <a:rPr lang="en-US" dirty="0"/>
              <a:t>Public Facing Websites</a:t>
            </a:r>
          </a:p>
          <a:p>
            <a:pPr lvl="1"/>
            <a:r>
              <a:rPr lang="en-US" dirty="0"/>
              <a:t>Training on Accessible Document Creation</a:t>
            </a:r>
          </a:p>
          <a:p>
            <a:pPr lvl="1"/>
            <a:r>
              <a:rPr lang="en-US" dirty="0"/>
              <a:t>Misunderstanding</a:t>
            </a:r>
          </a:p>
          <a:p>
            <a:pPr lvl="1"/>
            <a:r>
              <a:rPr lang="en-US" dirty="0"/>
              <a:t>Confusion</a:t>
            </a:r>
          </a:p>
          <a:p>
            <a:pPr lvl="1"/>
            <a:r>
              <a:rPr lang="en-US" dirty="0"/>
              <a:t>Chaos</a:t>
            </a:r>
          </a:p>
        </p:txBody>
      </p:sp>
    </p:spTree>
    <p:extLst>
      <p:ext uri="{BB962C8B-B14F-4D97-AF65-F5344CB8AC3E}">
        <p14:creationId xmlns:p14="http://schemas.microsoft.com/office/powerpoint/2010/main" val="4022897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C0B0-A786-4348-9C52-4152C2552352}"/>
              </a:ext>
            </a:extLst>
          </p:cNvPr>
          <p:cNvSpPr>
            <a:spLocks noGrp="1"/>
          </p:cNvSpPr>
          <p:nvPr>
            <p:ph type="title"/>
          </p:nvPr>
        </p:nvSpPr>
        <p:spPr/>
        <p:txBody>
          <a:bodyPr/>
          <a:lstStyle/>
          <a:p>
            <a:r>
              <a:rPr lang="en-US" dirty="0"/>
              <a:t>Where to Start: A3 Model </a:t>
            </a:r>
          </a:p>
        </p:txBody>
      </p:sp>
      <p:sp>
        <p:nvSpPr>
          <p:cNvPr id="3" name="Content Placeholder 2">
            <a:extLst>
              <a:ext uri="{FF2B5EF4-FFF2-40B4-BE49-F238E27FC236}">
                <a16:creationId xmlns:a16="http://schemas.microsoft.com/office/drawing/2014/main" id="{4A3AAEDF-43A3-F141-AE79-9414DB7C063B}"/>
              </a:ext>
            </a:extLst>
          </p:cNvPr>
          <p:cNvSpPr>
            <a:spLocks noGrp="1"/>
          </p:cNvSpPr>
          <p:nvPr>
            <p:ph type="body" idx="1"/>
          </p:nvPr>
        </p:nvSpPr>
        <p:spPr>
          <a:xfrm>
            <a:off x="660946" y="2180041"/>
            <a:ext cx="3070034" cy="576262"/>
          </a:xfrm>
        </p:spPr>
        <p:txBody>
          <a:bodyPr/>
          <a:lstStyle/>
          <a:p>
            <a:r>
              <a:rPr lang="en-US" dirty="0"/>
              <a:t>Advocacy	</a:t>
            </a:r>
          </a:p>
        </p:txBody>
      </p:sp>
      <p:sp>
        <p:nvSpPr>
          <p:cNvPr id="6" name="Text Placeholder 5">
            <a:extLst>
              <a:ext uri="{FF2B5EF4-FFF2-40B4-BE49-F238E27FC236}">
                <a16:creationId xmlns:a16="http://schemas.microsoft.com/office/drawing/2014/main" id="{82766607-36C6-D54A-AB0D-497633D19DE2}"/>
              </a:ext>
            </a:extLst>
          </p:cNvPr>
          <p:cNvSpPr>
            <a:spLocks noGrp="1"/>
          </p:cNvSpPr>
          <p:nvPr>
            <p:ph type="body" sz="half" idx="15"/>
          </p:nvPr>
        </p:nvSpPr>
        <p:spPr>
          <a:xfrm>
            <a:off x="680322" y="3022673"/>
            <a:ext cx="2884288" cy="3679365"/>
          </a:xfrm>
        </p:spPr>
        <p:txBody>
          <a:bodyPr>
            <a:normAutofit/>
          </a:bodyPr>
          <a:lstStyle/>
          <a:p>
            <a:pPr marL="285750" indent="-285750">
              <a:buFont typeface="Arial" panose="020B0604020202020204" pitchFamily="34" charset="0"/>
              <a:buChar char="•"/>
            </a:pPr>
            <a:r>
              <a:rPr lang="en-US" sz="1600" dirty="0"/>
              <a:t>OCR Complain: Blessing and a Curse</a:t>
            </a:r>
          </a:p>
          <a:p>
            <a:pPr marL="742950" lvl="1" indent="-285750">
              <a:buFont typeface="Arial" panose="020B0604020202020204" pitchFamily="34" charset="0"/>
              <a:buChar char="•"/>
            </a:pPr>
            <a:r>
              <a:rPr lang="en-US" sz="1600" dirty="0"/>
              <a:t>Raise Awareness</a:t>
            </a:r>
          </a:p>
          <a:p>
            <a:pPr marL="742950" lvl="1" indent="-285750">
              <a:buFont typeface="Arial" panose="020B0604020202020204" pitchFamily="34" charset="0"/>
              <a:buChar char="•"/>
            </a:pPr>
            <a:r>
              <a:rPr lang="en-US" sz="1600" dirty="0"/>
              <a:t>Highlight Need for Change</a:t>
            </a:r>
          </a:p>
          <a:p>
            <a:pPr marL="742950" lvl="1" indent="-285750">
              <a:buFont typeface="Arial" panose="020B0604020202020204" pitchFamily="34" charset="0"/>
              <a:buChar char="•"/>
            </a:pPr>
            <a:r>
              <a:rPr lang="en-US" sz="1600" dirty="0"/>
              <a:t>Heavy Emphasis on Compliance</a:t>
            </a:r>
          </a:p>
          <a:p>
            <a:pPr marL="285750" indent="-285750">
              <a:buFont typeface="Arial" panose="020B0604020202020204" pitchFamily="34" charset="0"/>
              <a:buChar char="•"/>
            </a:pPr>
            <a:r>
              <a:rPr lang="en-US" sz="1600" dirty="0"/>
              <a:t>Change Perspectives</a:t>
            </a:r>
          </a:p>
          <a:p>
            <a:pPr marL="742950" lvl="1" indent="-285750">
              <a:buFont typeface="Arial" panose="020B0604020202020204" pitchFamily="34" charset="0"/>
              <a:buChar char="•"/>
            </a:pPr>
            <a:r>
              <a:rPr lang="en-US" sz="1600" dirty="0"/>
              <a:t>From Compliance</a:t>
            </a:r>
          </a:p>
          <a:p>
            <a:pPr marL="742950" lvl="1" indent="-285750">
              <a:buFont typeface="Arial" panose="020B0604020202020204" pitchFamily="34" charset="0"/>
              <a:buChar char="•"/>
            </a:pPr>
            <a:r>
              <a:rPr lang="en-US" sz="1600" dirty="0"/>
              <a:t>To Eliminating Barriers to Learning</a:t>
            </a:r>
          </a:p>
          <a:p>
            <a:pPr marL="742950" lvl="1" indent="-285750">
              <a:buFont typeface="Arial" panose="020B0604020202020204" pitchFamily="34" charset="0"/>
              <a:buChar char="•"/>
            </a:pPr>
            <a:r>
              <a:rPr lang="en-US" sz="1600" dirty="0"/>
              <a:t>Focus on Student Success!</a:t>
            </a:r>
          </a:p>
        </p:txBody>
      </p:sp>
      <p:sp>
        <p:nvSpPr>
          <p:cNvPr id="4" name="Text Placeholder 3">
            <a:extLst>
              <a:ext uri="{FF2B5EF4-FFF2-40B4-BE49-F238E27FC236}">
                <a16:creationId xmlns:a16="http://schemas.microsoft.com/office/drawing/2014/main" id="{660723A8-F5FF-6541-B900-653ECE19D4FC}"/>
              </a:ext>
            </a:extLst>
          </p:cNvPr>
          <p:cNvSpPr>
            <a:spLocks noGrp="1"/>
          </p:cNvSpPr>
          <p:nvPr>
            <p:ph type="body" sz="quarter" idx="3"/>
          </p:nvPr>
        </p:nvSpPr>
        <p:spPr>
          <a:xfrm>
            <a:off x="3956025" y="2180041"/>
            <a:ext cx="3063240" cy="576262"/>
          </a:xfrm>
        </p:spPr>
        <p:txBody>
          <a:bodyPr/>
          <a:lstStyle/>
          <a:p>
            <a:r>
              <a:rPr lang="en-US" dirty="0"/>
              <a:t>Accommodations</a:t>
            </a:r>
          </a:p>
        </p:txBody>
      </p:sp>
      <p:sp>
        <p:nvSpPr>
          <p:cNvPr id="7" name="Text Placeholder 6">
            <a:extLst>
              <a:ext uri="{FF2B5EF4-FFF2-40B4-BE49-F238E27FC236}">
                <a16:creationId xmlns:a16="http://schemas.microsoft.com/office/drawing/2014/main" id="{A8671BEB-B011-914E-965C-BF6068E19349}"/>
              </a:ext>
            </a:extLst>
          </p:cNvPr>
          <p:cNvSpPr>
            <a:spLocks noGrp="1"/>
          </p:cNvSpPr>
          <p:nvPr>
            <p:ph type="body" sz="half" idx="16"/>
          </p:nvPr>
        </p:nvSpPr>
        <p:spPr>
          <a:xfrm>
            <a:off x="3945470" y="3022673"/>
            <a:ext cx="3063240" cy="3679365"/>
          </a:xfrm>
        </p:spPr>
        <p:txBody>
          <a:bodyPr>
            <a:noAutofit/>
          </a:bodyPr>
          <a:lstStyle/>
          <a:p>
            <a:pPr marL="285750" indent="-285750">
              <a:buFont typeface="Arial" panose="020B0604020202020204" pitchFamily="34" charset="0"/>
              <a:buChar char="•"/>
            </a:pPr>
            <a:r>
              <a:rPr lang="en-US" sz="1600" dirty="0"/>
              <a:t>Reactive</a:t>
            </a:r>
          </a:p>
          <a:p>
            <a:pPr marL="285750" indent="-285750">
              <a:buFont typeface="Arial" panose="020B0604020202020204" pitchFamily="34" charset="0"/>
              <a:buChar char="•"/>
            </a:pPr>
            <a:r>
              <a:rPr lang="en-US" sz="1600" dirty="0"/>
              <a:t>Typical University Response</a:t>
            </a:r>
          </a:p>
          <a:p>
            <a:pPr marL="285750" indent="-285750">
              <a:buFont typeface="Arial" panose="020B0604020202020204" pitchFamily="34" charset="0"/>
              <a:buChar char="•"/>
            </a:pPr>
            <a:r>
              <a:rPr lang="en-US" sz="1600" dirty="0"/>
              <a:t>Reflects Medical Model </a:t>
            </a:r>
          </a:p>
          <a:p>
            <a:pPr marL="742950" lvl="1" indent="-285750">
              <a:buFont typeface="Arial" panose="020B0604020202020204" pitchFamily="34" charset="0"/>
              <a:buChar char="•"/>
            </a:pPr>
            <a:r>
              <a:rPr lang="en-US" sz="1600" dirty="0"/>
              <a:t>Diagnosis of Deficiency</a:t>
            </a:r>
          </a:p>
          <a:p>
            <a:pPr marL="742950" lvl="1" indent="-285750">
              <a:buFont typeface="Arial" panose="020B0604020202020204" pitchFamily="34" charset="0"/>
              <a:buChar char="•"/>
            </a:pPr>
            <a:r>
              <a:rPr lang="en-US" sz="1600" dirty="0"/>
              <a:t>Disability is the “Problem”</a:t>
            </a:r>
          </a:p>
          <a:p>
            <a:pPr marL="742950" lvl="1" indent="-285750">
              <a:buFont typeface="Arial" panose="020B0604020202020204" pitchFamily="34" charset="0"/>
              <a:buChar char="•"/>
            </a:pPr>
            <a:r>
              <a:rPr lang="en-US" sz="1600" dirty="0"/>
              <a:t>Burden on Students</a:t>
            </a:r>
          </a:p>
          <a:p>
            <a:pPr marL="285750" indent="-285750">
              <a:buFont typeface="Arial" panose="020B0604020202020204" pitchFamily="34" charset="0"/>
              <a:buChar char="•"/>
            </a:pPr>
            <a:r>
              <a:rPr lang="en-US" sz="1600" dirty="0"/>
              <a:t>At UAA: </a:t>
            </a:r>
          </a:p>
          <a:p>
            <a:pPr marL="742950" lvl="1" indent="-285750">
              <a:buFont typeface="Arial" panose="020B0604020202020204" pitchFamily="34" charset="0"/>
              <a:buChar char="•"/>
            </a:pPr>
            <a:r>
              <a:rPr lang="en-US" sz="1600" dirty="0"/>
              <a:t>Student Disclosure to DSS</a:t>
            </a:r>
          </a:p>
          <a:p>
            <a:pPr marL="742950" lvl="1" indent="-285750">
              <a:buFont typeface="Arial" panose="020B0604020202020204" pitchFamily="34" charset="0"/>
              <a:buChar char="•"/>
            </a:pPr>
            <a:r>
              <a:rPr lang="en-US" sz="1600" dirty="0"/>
              <a:t>Qualify for Accommodations</a:t>
            </a:r>
          </a:p>
          <a:p>
            <a:pPr marL="742950" lvl="1" indent="-285750">
              <a:buFont typeface="Arial" panose="020B0604020202020204" pitchFamily="34" charset="0"/>
              <a:buChar char="•"/>
            </a:pPr>
            <a:r>
              <a:rPr lang="en-US" sz="1600" dirty="0"/>
              <a:t>DSS Plan &amp; Notification </a:t>
            </a:r>
          </a:p>
        </p:txBody>
      </p:sp>
      <p:sp>
        <p:nvSpPr>
          <p:cNvPr id="5" name="Text Placeholder 4">
            <a:extLst>
              <a:ext uri="{FF2B5EF4-FFF2-40B4-BE49-F238E27FC236}">
                <a16:creationId xmlns:a16="http://schemas.microsoft.com/office/drawing/2014/main" id="{D1CE9BAA-AB4C-754F-88C9-E85709308975}"/>
              </a:ext>
            </a:extLst>
          </p:cNvPr>
          <p:cNvSpPr>
            <a:spLocks noGrp="1"/>
          </p:cNvSpPr>
          <p:nvPr>
            <p:ph type="body" sz="quarter" idx="13"/>
          </p:nvPr>
        </p:nvSpPr>
        <p:spPr>
          <a:xfrm>
            <a:off x="7244310" y="2167914"/>
            <a:ext cx="3070025" cy="576262"/>
          </a:xfrm>
        </p:spPr>
        <p:txBody>
          <a:bodyPr/>
          <a:lstStyle/>
          <a:p>
            <a:r>
              <a:rPr lang="en-US" dirty="0"/>
              <a:t>Accessibility</a:t>
            </a:r>
          </a:p>
        </p:txBody>
      </p:sp>
      <p:sp>
        <p:nvSpPr>
          <p:cNvPr id="8" name="Text Placeholder 7">
            <a:extLst>
              <a:ext uri="{FF2B5EF4-FFF2-40B4-BE49-F238E27FC236}">
                <a16:creationId xmlns:a16="http://schemas.microsoft.com/office/drawing/2014/main" id="{64670C80-19B2-A24E-B2AB-9B48AD0D3660}"/>
              </a:ext>
            </a:extLst>
          </p:cNvPr>
          <p:cNvSpPr>
            <a:spLocks noGrp="1"/>
          </p:cNvSpPr>
          <p:nvPr>
            <p:ph type="body" sz="half" idx="17"/>
          </p:nvPr>
        </p:nvSpPr>
        <p:spPr>
          <a:xfrm>
            <a:off x="7224156" y="3022673"/>
            <a:ext cx="3070025" cy="3310033"/>
          </a:xfrm>
        </p:spPr>
        <p:txBody>
          <a:bodyPr>
            <a:normAutofit/>
          </a:bodyPr>
          <a:lstStyle/>
          <a:p>
            <a:pPr marL="285750" indent="-285750">
              <a:buFont typeface="Arial" panose="020B0604020202020204" pitchFamily="34" charset="0"/>
              <a:buChar char="•"/>
            </a:pPr>
            <a:r>
              <a:rPr lang="en-US" sz="1600" dirty="0"/>
              <a:t>Proactive</a:t>
            </a:r>
          </a:p>
          <a:p>
            <a:pPr marL="285750" indent="-285750">
              <a:buFont typeface="Arial" panose="020B0604020202020204" pitchFamily="34" charset="0"/>
              <a:buChar char="•"/>
            </a:pPr>
            <a:r>
              <a:rPr lang="en-US" sz="1600" dirty="0"/>
              <a:t>Reflects Social or Cultural Model </a:t>
            </a:r>
          </a:p>
          <a:p>
            <a:pPr marL="742950" lvl="1" indent="-285750">
              <a:buFont typeface="Arial" panose="020B0604020202020204" pitchFamily="34" charset="0"/>
              <a:buChar char="•"/>
            </a:pPr>
            <a:r>
              <a:rPr lang="en-US" sz="1600" dirty="0"/>
              <a:t>Correcting Differences</a:t>
            </a:r>
          </a:p>
          <a:p>
            <a:pPr marL="742950" lvl="1" indent="-285750">
              <a:buFont typeface="Arial" panose="020B0604020202020204" pitchFamily="34" charset="0"/>
              <a:buChar char="•"/>
            </a:pPr>
            <a:r>
              <a:rPr lang="en-US" sz="1600" dirty="0"/>
              <a:t>Valuing Diversity</a:t>
            </a:r>
          </a:p>
          <a:p>
            <a:pPr marL="285750" indent="-285750">
              <a:buFont typeface="Arial" panose="020B0604020202020204" pitchFamily="34" charset="0"/>
              <a:buChar char="•"/>
            </a:pPr>
            <a:r>
              <a:rPr lang="en-US" sz="1600" dirty="0"/>
              <a:t>Eliminating Barriers</a:t>
            </a:r>
          </a:p>
          <a:p>
            <a:pPr marL="742950" lvl="1" indent="-285750">
              <a:buFont typeface="Arial" panose="020B0604020202020204" pitchFamily="34" charset="0"/>
              <a:buChar char="•"/>
            </a:pPr>
            <a:r>
              <a:rPr lang="en-US" sz="1600" dirty="0"/>
              <a:t>For Faculty</a:t>
            </a:r>
          </a:p>
          <a:p>
            <a:pPr marL="742950" lvl="1" indent="-285750">
              <a:buFont typeface="Arial" panose="020B0604020202020204" pitchFamily="34" charset="0"/>
              <a:buChar char="•"/>
            </a:pPr>
            <a:r>
              <a:rPr lang="en-US" sz="1600" dirty="0"/>
              <a:t>For Students</a:t>
            </a:r>
          </a:p>
        </p:txBody>
      </p:sp>
      <p:sp>
        <p:nvSpPr>
          <p:cNvPr id="9" name="TextBox 8">
            <a:extLst>
              <a:ext uri="{FF2B5EF4-FFF2-40B4-BE49-F238E27FC236}">
                <a16:creationId xmlns:a16="http://schemas.microsoft.com/office/drawing/2014/main" id="{EF1DAB3A-66F6-E24C-A14D-B1FEB1BBF65B}"/>
              </a:ext>
            </a:extLst>
          </p:cNvPr>
          <p:cNvSpPr txBox="1"/>
          <p:nvPr/>
        </p:nvSpPr>
        <p:spPr>
          <a:xfrm>
            <a:off x="6079787" y="6472188"/>
            <a:ext cx="6011694" cy="276999"/>
          </a:xfrm>
          <a:prstGeom prst="rect">
            <a:avLst/>
          </a:prstGeom>
          <a:noFill/>
        </p:spPr>
        <p:txBody>
          <a:bodyPr wrap="square" rtlCol="0">
            <a:spAutoFit/>
          </a:bodyPr>
          <a:lstStyle/>
          <a:p>
            <a:pPr algn="r"/>
            <a:r>
              <a:rPr lang="en-US" sz="1200" dirty="0"/>
              <a:t>(</a:t>
            </a:r>
            <a:r>
              <a:rPr lang="en-US" sz="1200" dirty="0" err="1"/>
              <a:t>Burgstahler</a:t>
            </a:r>
            <a:r>
              <a:rPr lang="en-US" sz="1200" dirty="0"/>
              <a:t>, 2015; </a:t>
            </a:r>
            <a:r>
              <a:rPr lang="en-US" sz="1200" dirty="0" err="1"/>
              <a:t>Edyburn</a:t>
            </a:r>
            <a:r>
              <a:rPr lang="en-US" sz="1200" dirty="0"/>
              <a:t>, 2010; Jackson, 2018</a:t>
            </a:r>
          </a:p>
        </p:txBody>
      </p:sp>
    </p:spTree>
    <p:extLst>
      <p:ext uri="{BB962C8B-B14F-4D97-AF65-F5344CB8AC3E}">
        <p14:creationId xmlns:p14="http://schemas.microsoft.com/office/powerpoint/2010/main" val="2796281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0CEDE4F-5F83-0740-AD3B-244487E157BF}"/>
              </a:ext>
            </a:extLst>
          </p:cNvPr>
          <p:cNvSpPr>
            <a:spLocks noGrp="1"/>
          </p:cNvSpPr>
          <p:nvPr>
            <p:ph type="body" sz="half" idx="2"/>
          </p:nvPr>
        </p:nvSpPr>
        <p:spPr/>
        <p:txBody>
          <a:bodyPr/>
          <a:lstStyle/>
          <a:p>
            <a:r>
              <a:rPr lang="en-US" dirty="0"/>
              <a:t>Faculty Workshop Activity Example</a:t>
            </a:r>
          </a:p>
        </p:txBody>
      </p:sp>
      <p:pic>
        <p:nvPicPr>
          <p:cNvPr id="8" name="Picture 2" descr="whiteboard brainstorm session results that outline the various ways that faculty feel about accessibility &#10;">
            <a:extLst>
              <a:ext uri="{FF2B5EF4-FFF2-40B4-BE49-F238E27FC236}">
                <a16:creationId xmlns:a16="http://schemas.microsoft.com/office/drawing/2014/main" id="{41C62BDD-360D-044D-A021-97956D1D0130}"/>
              </a:ext>
            </a:extLst>
          </p:cNvPr>
          <p:cNvPicPr>
            <a:picLocks noChangeAspect="1" noChangeArrowheads="1"/>
          </p:cNvPicPr>
          <p:nvPr/>
        </p:nvPicPr>
        <p:blipFill>
          <a:blip r:embed="rId2">
            <a:extLst>
              <a:ext uri="{BEBA8EAE-BF5A-486C-A8C5-ECC9F3942E4B}">
                <a14:imgProps xmlns:a14="http://schemas.microsoft.com/office/drawing/2010/main">
                  <a14:imgLayer>
                    <a14:imgEffect>
                      <a14:colorTemperature colorTemp="5104"/>
                    </a14:imgEffect>
                    <a14:imgEffect>
                      <a14:saturation sat="81000"/>
                    </a14:imgEffect>
                    <a14:imgEffect>
                      <a14:brightnessContrast bright="4000" contrast="-27000"/>
                    </a14:imgEffect>
                  </a14:imgLayer>
                </a14:imgProps>
              </a:ext>
              <a:ext uri="{28A0092B-C50C-407E-A947-70E740481C1C}">
                <a14:useLocalDpi xmlns:a14="http://schemas.microsoft.com/office/drawing/2010/main" val="0"/>
              </a:ext>
            </a:extLst>
          </a:blip>
          <a:srcRect/>
          <a:stretch>
            <a:fillRect/>
          </a:stretch>
        </p:blipFill>
        <p:spPr bwMode="auto">
          <a:xfrm>
            <a:off x="381569" y="51618"/>
            <a:ext cx="11222296" cy="676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29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4358-E328-1F4C-ABBA-AE5D535B171B}"/>
              </a:ext>
            </a:extLst>
          </p:cNvPr>
          <p:cNvSpPr>
            <a:spLocks noGrp="1"/>
          </p:cNvSpPr>
          <p:nvPr>
            <p:ph type="title"/>
          </p:nvPr>
        </p:nvSpPr>
        <p:spPr/>
        <p:txBody>
          <a:bodyPr/>
          <a:lstStyle/>
          <a:p>
            <a:r>
              <a:rPr lang="en-US" dirty="0"/>
              <a:t>Early Faculty Perspectives</a:t>
            </a:r>
          </a:p>
        </p:txBody>
      </p:sp>
      <p:sp>
        <p:nvSpPr>
          <p:cNvPr id="3" name="Content Placeholder 2">
            <a:extLst>
              <a:ext uri="{FF2B5EF4-FFF2-40B4-BE49-F238E27FC236}">
                <a16:creationId xmlns:a16="http://schemas.microsoft.com/office/drawing/2014/main" id="{E0D0CBBB-E713-A940-8A59-F9DA073BCCC4}"/>
              </a:ext>
            </a:extLst>
          </p:cNvPr>
          <p:cNvSpPr>
            <a:spLocks noGrp="1"/>
          </p:cNvSpPr>
          <p:nvPr>
            <p:ph idx="1"/>
          </p:nvPr>
        </p:nvSpPr>
        <p:spPr>
          <a:xfrm>
            <a:off x="128789" y="2072856"/>
            <a:ext cx="11912957" cy="4785144"/>
          </a:xfrm>
        </p:spPr>
        <p:txBody>
          <a:bodyPr>
            <a:normAutofit fontScale="85000" lnSpcReduction="20000"/>
          </a:bodyPr>
          <a:lstStyle/>
          <a:p>
            <a:pPr marL="0" indent="0">
              <a:buNone/>
            </a:pPr>
            <a:r>
              <a:rPr lang="en-US" dirty="0"/>
              <a:t>“Overrated. We are catering to the lowest common denominator which in most cases is not necessary and adding to the workload of faculty. Students are not requesting accessibility and do not seem disenfranchised over accessible documents.”</a:t>
            </a:r>
          </a:p>
          <a:p>
            <a:pPr marL="0" indent="0">
              <a:buNone/>
            </a:pPr>
            <a:endParaRPr lang="en-US" sz="500" dirty="0"/>
          </a:p>
          <a:p>
            <a:pPr marL="0" indent="0">
              <a:buNone/>
            </a:pPr>
            <a:r>
              <a:rPr lang="en-US" dirty="0"/>
              <a:t>“I think it very important, but I am not sure how I can find the time to put into getting everything accessible for those rare occasions when I have a student who needs it.”</a:t>
            </a:r>
          </a:p>
          <a:p>
            <a:pPr marL="0" indent="0">
              <a:buNone/>
            </a:pPr>
            <a:endParaRPr lang="en-US" sz="600" dirty="0"/>
          </a:p>
          <a:p>
            <a:pPr marL="0" indent="0">
              <a:buNone/>
            </a:pPr>
            <a:r>
              <a:rPr lang="en-US" dirty="0"/>
              <a:t>“It is a slow process, but one that needs to be accomplished. However, there is no way that faculty can do it on their own time without getting paid as much as the private companies charge.” </a:t>
            </a:r>
          </a:p>
          <a:p>
            <a:pPr marL="0" indent="0">
              <a:buNone/>
            </a:pPr>
            <a:endParaRPr lang="en-US" sz="500" dirty="0"/>
          </a:p>
          <a:p>
            <a:pPr marL="0" indent="0">
              <a:buNone/>
            </a:pPr>
            <a:r>
              <a:rPr lang="en-US" dirty="0"/>
              <a:t>“It is a nice concept but not actually possible. Some types of degrees are not possible for folks with certain accessibility issues. Those courses should be made exempt from unnecessary accessibility modifications.”</a:t>
            </a:r>
            <a:br>
              <a:rPr lang="en-US" dirty="0"/>
            </a:br>
            <a:r>
              <a:rPr lang="en-US" dirty="0"/>
              <a:t> </a:t>
            </a:r>
          </a:p>
          <a:p>
            <a:pPr marL="0" indent="0">
              <a:buNone/>
            </a:pPr>
            <a:r>
              <a:rPr lang="en-US" dirty="0"/>
              <a:t>“If a degree never has a student that needs it to be accessible it seems that making it accessible actually lowers the look/feel/appearance/ease of understanding.”</a:t>
            </a:r>
          </a:p>
          <a:p>
            <a:pPr marL="0" indent="0">
              <a:buNone/>
            </a:pPr>
            <a:endParaRPr lang="en-US" sz="600" dirty="0"/>
          </a:p>
          <a:p>
            <a:pPr marL="0" indent="0">
              <a:buNone/>
            </a:pPr>
            <a:r>
              <a:rPr lang="en-US" dirty="0"/>
              <a:t>“Accessibility is one of the reasons that I am retiring.”</a:t>
            </a:r>
          </a:p>
        </p:txBody>
      </p:sp>
    </p:spTree>
    <p:extLst>
      <p:ext uri="{BB962C8B-B14F-4D97-AF65-F5344CB8AC3E}">
        <p14:creationId xmlns:p14="http://schemas.microsoft.com/office/powerpoint/2010/main" val="373988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8563-9E21-D744-943D-3BE906EA8FF1}"/>
              </a:ext>
            </a:extLst>
          </p:cNvPr>
          <p:cNvSpPr>
            <a:spLocks noGrp="1"/>
          </p:cNvSpPr>
          <p:nvPr>
            <p:ph type="title"/>
          </p:nvPr>
        </p:nvSpPr>
        <p:spPr/>
        <p:txBody>
          <a:bodyPr/>
          <a:lstStyle/>
          <a:p>
            <a:r>
              <a:rPr lang="en-US" dirty="0"/>
              <a:t>Barriers to Accessibility</a:t>
            </a:r>
          </a:p>
        </p:txBody>
      </p:sp>
      <p:pic>
        <p:nvPicPr>
          <p:cNvPr id="3074" name="Picture 2" descr="https://lh5.googleusercontent.com/cNW34p8-KhuGW_Y_XSxR5nnB388ALCim91QSl-hb56AwLxJRadSMMEgoGEAcTqulO9NbOk1jJIL-AUKj1VbzQXhXb1EAIu32m5e1Mm4Dl7vMKcB3qyMiwo5RE_ZGSKiCG6f7g2hLyw8">
            <a:extLst>
              <a:ext uri="{FF2B5EF4-FFF2-40B4-BE49-F238E27FC236}">
                <a16:creationId xmlns:a16="http://schemas.microsoft.com/office/drawing/2014/main" id="{CF0A890E-308D-4F43-B3B3-4E9C8DF1A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93" y="2336873"/>
            <a:ext cx="4778303" cy="319342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7316C24E-D412-2B48-82AE-239F8BC33A46}"/>
              </a:ext>
            </a:extLst>
          </p:cNvPr>
          <p:cNvSpPr>
            <a:spLocks noGrp="1"/>
          </p:cNvSpPr>
          <p:nvPr>
            <p:ph sz="half" idx="2"/>
          </p:nvPr>
        </p:nvSpPr>
        <p:spPr>
          <a:xfrm>
            <a:off x="5825943" y="2336873"/>
            <a:ext cx="4700058" cy="3599316"/>
          </a:xfrm>
        </p:spPr>
        <p:txBody>
          <a:bodyPr/>
          <a:lstStyle/>
          <a:p>
            <a:r>
              <a:rPr lang="en-US" dirty="0"/>
              <a:t>Accommodations vs Accessibility </a:t>
            </a:r>
          </a:p>
          <a:p>
            <a:r>
              <a:rPr lang="en-US" dirty="0"/>
              <a:t>Lack of Skills</a:t>
            </a:r>
          </a:p>
          <a:p>
            <a:r>
              <a:rPr lang="en-US" dirty="0"/>
              <a:t>Time Constraints</a:t>
            </a:r>
          </a:p>
          <a:p>
            <a:r>
              <a:rPr lang="en-US" dirty="0"/>
              <a:t>Tool Constraints</a:t>
            </a:r>
          </a:p>
          <a:p>
            <a:r>
              <a:rPr lang="en-US" dirty="0"/>
              <a:t>Financial Constraints</a:t>
            </a:r>
          </a:p>
          <a:p>
            <a:r>
              <a:rPr lang="en-US" dirty="0"/>
              <a:t>Boring Content</a:t>
            </a:r>
          </a:p>
          <a:p>
            <a:endParaRPr lang="en-US" dirty="0"/>
          </a:p>
        </p:txBody>
      </p:sp>
      <p:sp>
        <p:nvSpPr>
          <p:cNvPr id="4" name="TextBox 3">
            <a:extLst>
              <a:ext uri="{FF2B5EF4-FFF2-40B4-BE49-F238E27FC236}">
                <a16:creationId xmlns:a16="http://schemas.microsoft.com/office/drawing/2014/main" id="{9FBE6405-5552-A94B-BAC2-15610CEF4B50}"/>
              </a:ext>
            </a:extLst>
          </p:cNvPr>
          <p:cNvSpPr txBox="1"/>
          <p:nvPr/>
        </p:nvSpPr>
        <p:spPr>
          <a:xfrm>
            <a:off x="7250806" y="6336408"/>
            <a:ext cx="4790940" cy="276999"/>
          </a:xfrm>
          <a:prstGeom prst="rect">
            <a:avLst/>
          </a:prstGeom>
          <a:noFill/>
        </p:spPr>
        <p:txBody>
          <a:bodyPr wrap="square" rtlCol="0">
            <a:spAutoFit/>
          </a:bodyPr>
          <a:lstStyle/>
          <a:p>
            <a:pPr algn="r"/>
            <a:r>
              <a:rPr lang="en-US" sz="1200" dirty="0"/>
              <a:t>(Lee, 2017; Lombardi &amp; Murray, 2011)</a:t>
            </a:r>
            <a:endParaRPr lang="en-US" dirty="0"/>
          </a:p>
        </p:txBody>
      </p:sp>
    </p:spTree>
    <p:extLst>
      <p:ext uri="{BB962C8B-B14F-4D97-AF65-F5344CB8AC3E}">
        <p14:creationId xmlns:p14="http://schemas.microsoft.com/office/powerpoint/2010/main" val="306045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0B18-051F-AA4A-81CA-BF30A16EC3E9}"/>
              </a:ext>
            </a:extLst>
          </p:cNvPr>
          <p:cNvSpPr>
            <a:spLocks noGrp="1"/>
          </p:cNvSpPr>
          <p:nvPr>
            <p:ph type="title"/>
          </p:nvPr>
        </p:nvSpPr>
        <p:spPr/>
        <p:txBody>
          <a:bodyPr/>
          <a:lstStyle/>
          <a:p>
            <a:r>
              <a:rPr lang="en-US" dirty="0"/>
              <a:t>Accommodations vs Accessibility </a:t>
            </a:r>
          </a:p>
        </p:txBody>
      </p:sp>
      <p:sp>
        <p:nvSpPr>
          <p:cNvPr id="3" name="Content Placeholder 2">
            <a:extLst>
              <a:ext uri="{FF2B5EF4-FFF2-40B4-BE49-F238E27FC236}">
                <a16:creationId xmlns:a16="http://schemas.microsoft.com/office/drawing/2014/main" id="{07275E63-D5C3-5843-8AD0-BDA074A2B7FC}"/>
              </a:ext>
            </a:extLst>
          </p:cNvPr>
          <p:cNvSpPr>
            <a:spLocks noGrp="1"/>
          </p:cNvSpPr>
          <p:nvPr>
            <p:ph idx="1"/>
          </p:nvPr>
        </p:nvSpPr>
        <p:spPr/>
        <p:txBody>
          <a:bodyPr/>
          <a:lstStyle/>
          <a:p>
            <a:r>
              <a:rPr lang="en-US" dirty="0"/>
              <a:t>“None of my students need accommodations” </a:t>
            </a:r>
          </a:p>
          <a:p>
            <a:pPr lvl="1"/>
            <a:r>
              <a:rPr lang="en-US" dirty="0"/>
              <a:t>Change perspective</a:t>
            </a:r>
          </a:p>
          <a:p>
            <a:pPr lvl="1"/>
            <a:r>
              <a:rPr lang="en-US" dirty="0"/>
              <a:t>Redirection</a:t>
            </a:r>
          </a:p>
          <a:p>
            <a:r>
              <a:rPr lang="en-US" dirty="0"/>
              <a:t>“You can’t be a professional in my discipline with any form of disability” </a:t>
            </a:r>
          </a:p>
          <a:p>
            <a:pPr lvl="1"/>
            <a:r>
              <a:rPr lang="en-US" dirty="0"/>
              <a:t>Challenge stereotypes and biases</a:t>
            </a:r>
          </a:p>
        </p:txBody>
      </p:sp>
      <p:sp>
        <p:nvSpPr>
          <p:cNvPr id="4" name="TextBox 3">
            <a:extLst>
              <a:ext uri="{FF2B5EF4-FFF2-40B4-BE49-F238E27FC236}">
                <a16:creationId xmlns:a16="http://schemas.microsoft.com/office/drawing/2014/main" id="{B54F0CA4-C2CD-F945-82DA-09EF7B8E9289}"/>
              </a:ext>
            </a:extLst>
          </p:cNvPr>
          <p:cNvSpPr txBox="1"/>
          <p:nvPr/>
        </p:nvSpPr>
        <p:spPr>
          <a:xfrm>
            <a:off x="7044744" y="6322559"/>
            <a:ext cx="4855335" cy="276999"/>
          </a:xfrm>
          <a:prstGeom prst="rect">
            <a:avLst/>
          </a:prstGeom>
          <a:noFill/>
        </p:spPr>
        <p:txBody>
          <a:bodyPr wrap="square" rtlCol="0">
            <a:spAutoFit/>
          </a:bodyPr>
          <a:lstStyle/>
          <a:p>
            <a:pPr algn="r"/>
            <a:r>
              <a:rPr lang="en-US" sz="1200" dirty="0"/>
              <a:t>(Lee, 2017; </a:t>
            </a:r>
            <a:r>
              <a:rPr lang="en-US" sz="1200" dirty="0" err="1"/>
              <a:t>Madaus</a:t>
            </a:r>
            <a:r>
              <a:rPr lang="en-US" sz="1200" dirty="0"/>
              <a:t>, 2005; Rothstein, 2015; Wagner, 2005))</a:t>
            </a:r>
          </a:p>
        </p:txBody>
      </p:sp>
    </p:spTree>
    <p:extLst>
      <p:ext uri="{BB962C8B-B14F-4D97-AF65-F5344CB8AC3E}">
        <p14:creationId xmlns:p14="http://schemas.microsoft.com/office/powerpoint/2010/main" val="396681022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{3BAAD326-03D9-BB4C-9561-148075AEBAF4}tf10001057</Template>
  <TotalTime>2562</TotalTime>
  <Words>992</Words>
  <Application>Microsoft Macintosh PowerPoint</Application>
  <PresentationFormat>Widescreen</PresentationFormat>
  <Paragraphs>153</Paragraphs>
  <Slides>17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Trebuchet MS</vt:lpstr>
      <vt:lpstr>Berlin</vt:lpstr>
      <vt:lpstr>“This isn’t why I became an instructor!”         Motivating Faculty to       Embrace Accessibility</vt:lpstr>
      <vt:lpstr>Agenda</vt:lpstr>
      <vt:lpstr>Lil’ ’ole me &amp; UA</vt:lpstr>
      <vt:lpstr>Accessibility Initiatives</vt:lpstr>
      <vt:lpstr>Where to Start: A3 Model </vt:lpstr>
      <vt:lpstr>PowerPoint Presentation</vt:lpstr>
      <vt:lpstr>Early Faculty Perspectives</vt:lpstr>
      <vt:lpstr>Barriers to Accessibility</vt:lpstr>
      <vt:lpstr>Accommodations vs Accessibility </vt:lpstr>
      <vt:lpstr>Lack of Skills</vt:lpstr>
      <vt:lpstr>Time Constraints</vt:lpstr>
      <vt:lpstr>Tool Constraints</vt:lpstr>
      <vt:lpstr>Financial Constraints</vt:lpstr>
      <vt:lpstr>Boring Content</vt:lpstr>
      <vt:lpstr>Faculty Motivation</vt:lpstr>
      <vt:lpstr>Later Faculty Perspectives</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isn’t why I became an instructor!”   Motivating Faculty to Embrace Accessibility</dc:title>
  <dc:creator>Microsoft Office User</dc:creator>
  <cp:lastModifiedBy>Microsoft Office User</cp:lastModifiedBy>
  <cp:revision>28</cp:revision>
  <dcterms:created xsi:type="dcterms:W3CDTF">2019-10-30T23:17:10Z</dcterms:created>
  <dcterms:modified xsi:type="dcterms:W3CDTF">2019-11-01T18:19:42Z</dcterms:modified>
</cp:coreProperties>
</file>