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9144000" cy="5143500" type="screen16x9"/>
  <p:notesSz cx="6858000" cy="9144000"/>
  <p:embeddedFontLst>
    <p:embeddedFont>
      <p:font typeface="Alfa Slab One" panose="020B0604020202020204" charset="0"/>
      <p:regular r:id="rId31"/>
    </p:embeddedFont>
    <p:embeddedFont>
      <p:font typeface="Oswald" panose="020B0604020202020204" charset="0"/>
      <p:regular r:id="rId32"/>
      <p:bold r:id="rId33"/>
    </p:embeddedFont>
    <p:embeddedFont>
      <p:font typeface="Proxima Nova" panose="020B0604020202020204" charset="0"/>
      <p:regular r:id="rId34"/>
      <p:bold r:id="rId35"/>
      <p:italic r:id="rId36"/>
      <p:boldItalic r:id="rId37"/>
    </p:embeddedFont>
    <p:embeddedFont>
      <p:font typeface="Open Sans" panose="020B0604020202020204" charset="0"/>
      <p:regular r:id="rId38"/>
      <p:bold r:id="rId39"/>
      <p:italic r:id="rId40"/>
      <p:boldItalic r:id="rId41"/>
    </p:embeddedFont>
    <p:embeddedFont>
      <p:font typeface="Roboto" panose="020B0604020202020204" charset="0"/>
      <p:regular r:id="rId42"/>
      <p:bold r:id="rId43"/>
      <p:italic r:id="rId44"/>
      <p:boldItalic r:id="rId45"/>
    </p:embeddedFont>
    <p:embeddedFont>
      <p:font typeface="Impact" panose="020B0806030902050204" pitchFamily="34"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ystal Ten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2788DD-D626-4481-89AD-47E1E55BC405}" v="23" dt="2019-10-31T14:07:38.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ystal Lee Tenan" userId="S::cltenan@ncsu.edu::fb4db8c7-108c-43ae-b85b-ba3d10f84b9c" providerId="AD" clId="Web-{CF2788DD-D626-4481-89AD-47E1E55BC405}"/>
    <pc:docChg chg="modSld">
      <pc:chgData name="Crystal Lee Tenan" userId="S::cltenan@ncsu.edu::fb4db8c7-108c-43ae-b85b-ba3d10f84b9c" providerId="AD" clId="Web-{CF2788DD-D626-4481-89AD-47E1E55BC405}" dt="2019-10-31T14:07:38.159" v="21"/>
      <pc:docMkLst>
        <pc:docMk/>
      </pc:docMkLst>
      <pc:sldChg chg="modNotes">
        <pc:chgData name="Crystal Lee Tenan" userId="S::cltenan@ncsu.edu::fb4db8c7-108c-43ae-b85b-ba3d10f84b9c" providerId="AD" clId="Web-{CF2788DD-D626-4481-89AD-47E1E55BC405}" dt="2019-10-31T14:07:38.159" v="21"/>
        <pc:sldMkLst>
          <pc:docMk/>
          <pc:sldMk cId="0" sldId="256"/>
        </pc:sldMkLst>
      </pc:sldChg>
      <pc:sldChg chg="delSp modSp">
        <pc:chgData name="Crystal Lee Tenan" userId="S::cltenan@ncsu.edu::fb4db8c7-108c-43ae-b85b-ba3d10f84b9c" providerId="AD" clId="Web-{CF2788DD-D626-4481-89AD-47E1E55BC405}" dt="2019-10-31T13:58:17.376" v="4"/>
        <pc:sldMkLst>
          <pc:docMk/>
          <pc:sldMk cId="0" sldId="257"/>
        </pc:sldMkLst>
        <pc:picChg chg="mod">
          <ac:chgData name="Crystal Lee Tenan" userId="S::cltenan@ncsu.edu::fb4db8c7-108c-43ae-b85b-ba3d10f84b9c" providerId="AD" clId="Web-{CF2788DD-D626-4481-89AD-47E1E55BC405}" dt="2019-10-31T13:57:37.782" v="1"/>
          <ac:picMkLst>
            <pc:docMk/>
            <pc:sldMk cId="0" sldId="257"/>
            <ac:picMk id="88" creationId="{00000000-0000-0000-0000-000000000000}"/>
          </ac:picMkLst>
        </pc:picChg>
        <pc:picChg chg="del">
          <ac:chgData name="Crystal Lee Tenan" userId="S::cltenan@ncsu.edu::fb4db8c7-108c-43ae-b85b-ba3d10f84b9c" providerId="AD" clId="Web-{CF2788DD-D626-4481-89AD-47E1E55BC405}" dt="2019-10-31T13:57:45.626" v="2"/>
          <ac:picMkLst>
            <pc:docMk/>
            <pc:sldMk cId="0" sldId="257"/>
            <ac:picMk id="98" creationId="{00000000-0000-0000-0000-000000000000}"/>
          </ac:picMkLst>
        </pc:picChg>
        <pc:picChg chg="mod">
          <ac:chgData name="Crystal Lee Tenan" userId="S::cltenan@ncsu.edu::fb4db8c7-108c-43ae-b85b-ba3d10f84b9c" providerId="AD" clId="Web-{CF2788DD-D626-4481-89AD-47E1E55BC405}" dt="2019-10-31T13:57:20.032" v="0"/>
          <ac:picMkLst>
            <pc:docMk/>
            <pc:sldMk cId="0" sldId="257"/>
            <ac:picMk id="99" creationId="{00000000-0000-0000-0000-000000000000}"/>
          </ac:picMkLst>
        </pc:picChg>
        <pc:picChg chg="del">
          <ac:chgData name="Crystal Lee Tenan" userId="S::cltenan@ncsu.edu::fb4db8c7-108c-43ae-b85b-ba3d10f84b9c" providerId="AD" clId="Web-{CF2788DD-D626-4481-89AD-47E1E55BC405}" dt="2019-10-31T13:58:02.220" v="3"/>
          <ac:picMkLst>
            <pc:docMk/>
            <pc:sldMk cId="0" sldId="257"/>
            <ac:picMk id="100" creationId="{00000000-0000-0000-0000-000000000000}"/>
          </ac:picMkLst>
        </pc:picChg>
        <pc:picChg chg="mod">
          <ac:chgData name="Crystal Lee Tenan" userId="S::cltenan@ncsu.edu::fb4db8c7-108c-43ae-b85b-ba3d10f84b9c" providerId="AD" clId="Web-{CF2788DD-D626-4481-89AD-47E1E55BC405}" dt="2019-10-31T13:58:17.376" v="4"/>
          <ac:picMkLst>
            <pc:docMk/>
            <pc:sldMk cId="0" sldId="257"/>
            <ac:picMk id="101" creationId="{00000000-0000-0000-0000-000000000000}"/>
          </ac:picMkLst>
        </pc:picChg>
      </pc:sldChg>
      <pc:sldChg chg="modSp">
        <pc:chgData name="Crystal Lee Tenan" userId="S::cltenan@ncsu.edu::fb4db8c7-108c-43ae-b85b-ba3d10f84b9c" providerId="AD" clId="Web-{CF2788DD-D626-4481-89AD-47E1E55BC405}" dt="2019-10-31T13:59:07.595" v="5"/>
        <pc:sldMkLst>
          <pc:docMk/>
          <pc:sldMk cId="0" sldId="261"/>
        </pc:sldMkLst>
        <pc:picChg chg="mod">
          <ac:chgData name="Crystal Lee Tenan" userId="S::cltenan@ncsu.edu::fb4db8c7-108c-43ae-b85b-ba3d10f84b9c" providerId="AD" clId="Web-{CF2788DD-D626-4481-89AD-47E1E55BC405}" dt="2019-10-31T13:59:07.595" v="5"/>
          <ac:picMkLst>
            <pc:docMk/>
            <pc:sldMk cId="0" sldId="261"/>
            <ac:picMk id="133" creationId="{00000000-0000-0000-0000-000000000000}"/>
          </ac:picMkLst>
        </pc:picChg>
      </pc:sldChg>
      <pc:sldChg chg="modSp">
        <pc:chgData name="Crystal Lee Tenan" userId="S::cltenan@ncsu.edu::fb4db8c7-108c-43ae-b85b-ba3d10f84b9c" providerId="AD" clId="Web-{CF2788DD-D626-4481-89AD-47E1E55BC405}" dt="2019-10-31T13:59:37.564" v="6"/>
        <pc:sldMkLst>
          <pc:docMk/>
          <pc:sldMk cId="0" sldId="262"/>
        </pc:sldMkLst>
        <pc:picChg chg="mod">
          <ac:chgData name="Crystal Lee Tenan" userId="S::cltenan@ncsu.edu::fb4db8c7-108c-43ae-b85b-ba3d10f84b9c" providerId="AD" clId="Web-{CF2788DD-D626-4481-89AD-47E1E55BC405}" dt="2019-10-31T13:59:37.564" v="6"/>
          <ac:picMkLst>
            <pc:docMk/>
            <pc:sldMk cId="0" sldId="262"/>
            <ac:picMk id="141" creationId="{00000000-0000-0000-0000-000000000000}"/>
          </ac:picMkLst>
        </pc:picChg>
      </pc:sldChg>
      <pc:sldChg chg="modSp">
        <pc:chgData name="Crystal Lee Tenan" userId="S::cltenan@ncsu.edu::fb4db8c7-108c-43ae-b85b-ba3d10f84b9c" providerId="AD" clId="Web-{CF2788DD-D626-4481-89AD-47E1E55BC405}" dt="2019-10-31T14:00:36.924" v="7"/>
        <pc:sldMkLst>
          <pc:docMk/>
          <pc:sldMk cId="0" sldId="263"/>
        </pc:sldMkLst>
        <pc:picChg chg="mod">
          <ac:chgData name="Crystal Lee Tenan" userId="S::cltenan@ncsu.edu::fb4db8c7-108c-43ae-b85b-ba3d10f84b9c" providerId="AD" clId="Web-{CF2788DD-D626-4481-89AD-47E1E55BC405}" dt="2019-10-31T14:00:36.924" v="7"/>
          <ac:picMkLst>
            <pc:docMk/>
            <pc:sldMk cId="0" sldId="263"/>
            <ac:picMk id="149" creationId="{00000000-0000-0000-0000-000000000000}"/>
          </ac:picMkLst>
        </pc:picChg>
      </pc:sldChg>
      <pc:sldChg chg="modSp">
        <pc:chgData name="Crystal Lee Tenan" userId="S::cltenan@ncsu.edu::fb4db8c7-108c-43ae-b85b-ba3d10f84b9c" providerId="AD" clId="Web-{CF2788DD-D626-4481-89AD-47E1E55BC405}" dt="2019-10-31T14:01:12.236" v="8"/>
        <pc:sldMkLst>
          <pc:docMk/>
          <pc:sldMk cId="0" sldId="264"/>
        </pc:sldMkLst>
        <pc:picChg chg="mod">
          <ac:chgData name="Crystal Lee Tenan" userId="S::cltenan@ncsu.edu::fb4db8c7-108c-43ae-b85b-ba3d10f84b9c" providerId="AD" clId="Web-{CF2788DD-D626-4481-89AD-47E1E55BC405}" dt="2019-10-31T14:01:12.236" v="8"/>
          <ac:picMkLst>
            <pc:docMk/>
            <pc:sldMk cId="0" sldId="264"/>
            <ac:picMk id="157" creationId="{00000000-0000-0000-0000-000000000000}"/>
          </ac:picMkLst>
        </pc:picChg>
      </pc:sldChg>
      <pc:sldChg chg="modSp">
        <pc:chgData name="Crystal Lee Tenan" userId="S::cltenan@ncsu.edu::fb4db8c7-108c-43ae-b85b-ba3d10f84b9c" providerId="AD" clId="Web-{CF2788DD-D626-4481-89AD-47E1E55BC405}" dt="2019-10-31T14:02:30.740" v="9"/>
        <pc:sldMkLst>
          <pc:docMk/>
          <pc:sldMk cId="0" sldId="266"/>
        </pc:sldMkLst>
        <pc:picChg chg="mod">
          <ac:chgData name="Crystal Lee Tenan" userId="S::cltenan@ncsu.edu::fb4db8c7-108c-43ae-b85b-ba3d10f84b9c" providerId="AD" clId="Web-{CF2788DD-D626-4481-89AD-47E1E55BC405}" dt="2019-10-31T14:02:30.740" v="9"/>
          <ac:picMkLst>
            <pc:docMk/>
            <pc:sldMk cId="0" sldId="266"/>
            <ac:picMk id="172" creationId="{00000000-0000-0000-0000-000000000000}"/>
          </ac:picMkLst>
        </pc:picChg>
      </pc:sldChg>
      <pc:sldChg chg="modSp">
        <pc:chgData name="Crystal Lee Tenan" userId="S::cltenan@ncsu.edu::fb4db8c7-108c-43ae-b85b-ba3d10f84b9c" providerId="AD" clId="Web-{CF2788DD-D626-4481-89AD-47E1E55BC405}" dt="2019-10-31T14:03:25.893" v="11"/>
        <pc:sldMkLst>
          <pc:docMk/>
          <pc:sldMk cId="0" sldId="267"/>
        </pc:sldMkLst>
        <pc:picChg chg="mod">
          <ac:chgData name="Crystal Lee Tenan" userId="S::cltenan@ncsu.edu::fb4db8c7-108c-43ae-b85b-ba3d10f84b9c" providerId="AD" clId="Web-{CF2788DD-D626-4481-89AD-47E1E55BC405}" dt="2019-10-31T14:03:25.893" v="11"/>
          <ac:picMkLst>
            <pc:docMk/>
            <pc:sldMk cId="0" sldId="267"/>
            <ac:picMk id="181" creationId="{00000000-0000-0000-0000-000000000000}"/>
          </ac:picMkLst>
        </pc:picChg>
      </pc:sldChg>
      <pc:sldChg chg="modSp">
        <pc:chgData name="Crystal Lee Tenan" userId="S::cltenan@ncsu.edu::fb4db8c7-108c-43ae-b85b-ba3d10f84b9c" providerId="AD" clId="Web-{CF2788DD-D626-4481-89AD-47E1E55BC405}" dt="2019-10-31T14:03:38.190" v="12"/>
        <pc:sldMkLst>
          <pc:docMk/>
          <pc:sldMk cId="0" sldId="268"/>
        </pc:sldMkLst>
        <pc:picChg chg="mod">
          <ac:chgData name="Crystal Lee Tenan" userId="S::cltenan@ncsu.edu::fb4db8c7-108c-43ae-b85b-ba3d10f84b9c" providerId="AD" clId="Web-{CF2788DD-D626-4481-89AD-47E1E55BC405}" dt="2019-10-31T14:03:38.190" v="12"/>
          <ac:picMkLst>
            <pc:docMk/>
            <pc:sldMk cId="0" sldId="268"/>
            <ac:picMk id="190" creationId="{00000000-0000-0000-0000-000000000000}"/>
          </ac:picMkLst>
        </pc:picChg>
      </pc:sldChg>
      <pc:sldChg chg="modSp">
        <pc:chgData name="Crystal Lee Tenan" userId="S::cltenan@ncsu.edu::fb4db8c7-108c-43ae-b85b-ba3d10f84b9c" providerId="AD" clId="Web-{CF2788DD-D626-4481-89AD-47E1E55BC405}" dt="2019-10-31T14:05:44.534" v="20"/>
        <pc:sldMkLst>
          <pc:docMk/>
          <pc:sldMk cId="0" sldId="274"/>
        </pc:sldMkLst>
        <pc:picChg chg="mod">
          <ac:chgData name="Crystal Lee Tenan" userId="S::cltenan@ncsu.edu::fb4db8c7-108c-43ae-b85b-ba3d10f84b9c" providerId="AD" clId="Web-{CF2788DD-D626-4481-89AD-47E1E55BC405}" dt="2019-10-31T14:05:44.534" v="20"/>
          <ac:picMkLst>
            <pc:docMk/>
            <pc:sldMk cId="0" sldId="274"/>
            <ac:picMk id="237" creationId="{00000000-0000-0000-0000-000000000000}"/>
          </ac:picMkLst>
        </pc:picChg>
        <pc:picChg chg="mod">
          <ac:chgData name="Crystal Lee Tenan" userId="S::cltenan@ncsu.edu::fb4db8c7-108c-43ae-b85b-ba3d10f84b9c" providerId="AD" clId="Web-{CF2788DD-D626-4481-89AD-47E1E55BC405}" dt="2019-10-31T14:04:05.331" v="13"/>
          <ac:picMkLst>
            <pc:docMk/>
            <pc:sldMk cId="0" sldId="274"/>
            <ac:picMk id="238" creationId="{00000000-0000-0000-0000-000000000000}"/>
          </ac:picMkLst>
        </pc:picChg>
      </pc:sldChg>
      <pc:sldChg chg="modSp">
        <pc:chgData name="Crystal Lee Tenan" userId="S::cltenan@ncsu.edu::fb4db8c7-108c-43ae-b85b-ba3d10f84b9c" providerId="AD" clId="Web-{CF2788DD-D626-4481-89AD-47E1E55BC405}" dt="2019-10-31T14:04:29.659" v="15"/>
        <pc:sldMkLst>
          <pc:docMk/>
          <pc:sldMk cId="0" sldId="275"/>
        </pc:sldMkLst>
        <pc:picChg chg="mod">
          <ac:chgData name="Crystal Lee Tenan" userId="S::cltenan@ncsu.edu::fb4db8c7-108c-43ae-b85b-ba3d10f84b9c" providerId="AD" clId="Web-{CF2788DD-D626-4481-89AD-47E1E55BC405}" dt="2019-10-31T14:04:29.659" v="15"/>
          <ac:picMkLst>
            <pc:docMk/>
            <pc:sldMk cId="0" sldId="275"/>
            <ac:picMk id="246" creationId="{00000000-0000-0000-0000-000000000000}"/>
          </ac:picMkLst>
        </pc:picChg>
      </pc:sldChg>
      <pc:sldChg chg="modSp">
        <pc:chgData name="Crystal Lee Tenan" userId="S::cltenan@ncsu.edu::fb4db8c7-108c-43ae-b85b-ba3d10f84b9c" providerId="AD" clId="Web-{CF2788DD-D626-4481-89AD-47E1E55BC405}" dt="2019-10-31T14:04:58.034" v="17"/>
        <pc:sldMkLst>
          <pc:docMk/>
          <pc:sldMk cId="0" sldId="276"/>
        </pc:sldMkLst>
        <pc:picChg chg="mod">
          <ac:chgData name="Crystal Lee Tenan" userId="S::cltenan@ncsu.edu::fb4db8c7-108c-43ae-b85b-ba3d10f84b9c" providerId="AD" clId="Web-{CF2788DD-D626-4481-89AD-47E1E55BC405}" dt="2019-10-31T14:04:58.034" v="17"/>
          <ac:picMkLst>
            <pc:docMk/>
            <pc:sldMk cId="0" sldId="276"/>
            <ac:picMk id="254" creationId="{00000000-0000-0000-0000-000000000000}"/>
          </ac:picMkLst>
        </pc:picChg>
      </pc:sldChg>
      <pc:sldChg chg="modSp">
        <pc:chgData name="Crystal Lee Tenan" userId="S::cltenan@ncsu.edu::fb4db8c7-108c-43ae-b85b-ba3d10f84b9c" providerId="AD" clId="Web-{CF2788DD-D626-4481-89AD-47E1E55BC405}" dt="2019-10-31T14:04:36.581" v="16"/>
        <pc:sldMkLst>
          <pc:docMk/>
          <pc:sldMk cId="0" sldId="277"/>
        </pc:sldMkLst>
        <pc:picChg chg="mod">
          <ac:chgData name="Crystal Lee Tenan" userId="S::cltenan@ncsu.edu::fb4db8c7-108c-43ae-b85b-ba3d10f84b9c" providerId="AD" clId="Web-{CF2788DD-D626-4481-89AD-47E1E55BC405}" dt="2019-10-31T14:04:36.581" v="16"/>
          <ac:picMkLst>
            <pc:docMk/>
            <pc:sldMk cId="0" sldId="277"/>
            <ac:picMk id="262" creationId="{00000000-0000-0000-0000-000000000000}"/>
          </ac:picMkLst>
        </pc:picChg>
      </pc:sldChg>
      <pc:sldChg chg="modSp">
        <pc:chgData name="Crystal Lee Tenan" userId="S::cltenan@ncsu.edu::fb4db8c7-108c-43ae-b85b-ba3d10f84b9c" providerId="AD" clId="Web-{CF2788DD-D626-4481-89AD-47E1E55BC405}" dt="2019-10-31T14:05:19.565" v="19"/>
        <pc:sldMkLst>
          <pc:docMk/>
          <pc:sldMk cId="0" sldId="278"/>
        </pc:sldMkLst>
        <pc:picChg chg="mod">
          <ac:chgData name="Crystal Lee Tenan" userId="S::cltenan@ncsu.edu::fb4db8c7-108c-43ae-b85b-ba3d10f84b9c" providerId="AD" clId="Web-{CF2788DD-D626-4481-89AD-47E1E55BC405}" dt="2019-10-31T14:05:19.565" v="19"/>
          <ac:picMkLst>
            <pc:docMk/>
            <pc:sldMk cId="0" sldId="278"/>
            <ac:picMk id="270" creationId="{00000000-0000-0000-0000-000000000000}"/>
          </ac:picMkLst>
        </pc:picChg>
      </pc:sldChg>
      <pc:sldChg chg="modSp">
        <pc:chgData name="Crystal Lee Tenan" userId="S::cltenan@ncsu.edu::fb4db8c7-108c-43ae-b85b-ba3d10f84b9c" providerId="AD" clId="Web-{CF2788DD-D626-4481-89AD-47E1E55BC405}" dt="2019-10-31T14:05:10.331" v="18"/>
        <pc:sldMkLst>
          <pc:docMk/>
          <pc:sldMk cId="0" sldId="279"/>
        </pc:sldMkLst>
        <pc:picChg chg="mod">
          <ac:chgData name="Crystal Lee Tenan" userId="S::cltenan@ncsu.edu::fb4db8c7-108c-43ae-b85b-ba3d10f84b9c" providerId="AD" clId="Web-{CF2788DD-D626-4481-89AD-47E1E55BC405}" dt="2019-10-31T14:05:10.331" v="18"/>
          <ac:picMkLst>
            <pc:docMk/>
            <pc:sldMk cId="0" sldId="279"/>
            <ac:picMk id="277" creationId="{00000000-0000-0000-0000-000000000000}"/>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19-10-01T19:57:07.660" idx="1">
    <p:pos x="6000" y="0"/>
    <p:text>+bpdeconi@ncsu.edu I will check these again tomorrow late afternoon to see if we have received any more responses.  If so, I'll update.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02dc40ad1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02dc40ad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Most faculty are surprised to learn that their students can edit ther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61f349dbd5_2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61f349dbd5_2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02dc40ad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602dc40ad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02dc40ad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602dc40ad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300">
              <a:solidFill>
                <a:schemeClr val="dk1"/>
              </a:solidFill>
              <a:highlight>
                <a:schemeClr val="lt1"/>
              </a:highlight>
            </a:endParaRPr>
          </a:p>
          <a:p>
            <a:pPr marL="0" lvl="0" indent="0" algn="l" rtl="0">
              <a:lnSpc>
                <a:spcPct val="115000"/>
              </a:lnSpc>
              <a:spcBef>
                <a:spcPts val="1600"/>
              </a:spcBef>
              <a:spcAft>
                <a:spcPts val="1600"/>
              </a:spcAft>
              <a:buClr>
                <a:schemeClr val="dk1"/>
              </a:buClr>
              <a:buSzPts val="1100"/>
              <a:buFont typeface="Arial"/>
              <a:buNone/>
            </a:pPr>
            <a:r>
              <a:rPr lang="en" sz="1300">
                <a:solidFill>
                  <a:schemeClr val="dk1"/>
                </a:solidFill>
                <a:highlight>
                  <a:schemeClr val="lt1"/>
                </a:highlight>
              </a:rPr>
              <a:t>Participants will learn the benefits of converting (when possible) inaccessible PDF forms to accessible web forms. Participants will receive information on how to create accessible web forms.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02dc40ad1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602dc40ad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a:solidFill>
                  <a:schemeClr val="dk1"/>
                </a:solidFill>
                <a:latin typeface="Proxima Nova"/>
                <a:ea typeface="Proxima Nova"/>
                <a:cs typeface="Proxima Nova"/>
                <a:sym typeface="Proxima Nova"/>
              </a:rPr>
              <a:t>Participants will learn how to evaluate their remaining PDFs for accessibility and how to make them accessible.  In-person and online training on this topic will be available.</a:t>
            </a:r>
            <a:endParaRPr sz="1300">
              <a:solidFill>
                <a:schemeClr val="dk1"/>
              </a:solidFill>
              <a:latin typeface="Proxima Nova"/>
              <a:ea typeface="Proxima Nova"/>
              <a:cs typeface="Proxima Nova"/>
              <a:sym typeface="Proxima Nova"/>
            </a:endParaRPr>
          </a:p>
          <a:p>
            <a:pPr marL="0" lvl="0" indent="0" algn="l" rtl="0">
              <a:lnSpc>
                <a:spcPct val="115000"/>
              </a:lnSpc>
              <a:spcBef>
                <a:spcPts val="1600"/>
              </a:spcBef>
              <a:spcAft>
                <a:spcPts val="1600"/>
              </a:spcAft>
              <a:buClr>
                <a:schemeClr val="dk1"/>
              </a:buClr>
              <a:buSzPts val="1100"/>
              <a:buFont typeface="Arial"/>
              <a:buNone/>
            </a:pPr>
            <a:r>
              <a:rPr lang="en" sz="1300">
                <a:solidFill>
                  <a:schemeClr val="dk1"/>
                </a:solidFill>
                <a:latin typeface="Proxima Nova"/>
                <a:ea typeface="Proxima Nova"/>
                <a:cs typeface="Proxima Nova"/>
                <a:sym typeface="Proxima Nova"/>
              </a:rPr>
              <a:t>Participants will also be given information about vendors that their departments can hire to make their PDFs accessible if they do not have the in-house resources to do so.</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02dc40ad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602dc40ad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chemeClr val="dk2"/>
                </a:solidFill>
              </a:rPr>
              <a:t>Award distribution &amp; accolades!   Followed by a participant survey.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61bd0a7a05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61bd0a7a0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chemeClr val="dk2"/>
                </a:solidFill>
              </a:rPr>
              <a:t>Award distribution &amp; accolades!   Followed by a participant survey.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61bd0a7a0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61bd0a7a0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chemeClr val="dk2"/>
                </a:solidFill>
              </a:rPr>
              <a:t>Award distribution &amp; accolades!   Followed by a participant survey.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1bd0a7a05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61bd0a7a0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61f349dbd5_2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61f349dbd5_2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602dc40ad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602dc40a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200"/>
              <a:t>Many campus PDFs are critical to completing important tasks like: signing up for benefits, filling out on-boarding paperwork, and hiring student workers.</a:t>
            </a:r>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602dc40ad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602dc40ad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602dc40ad1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602dc40ad1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602dc40ad1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602dc40ad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61bd0a7a05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61bd0a7a05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602dc40ad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602dc40ad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61bd0a7a05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61bd0a7a05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1bd0a7a05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61bd0a7a0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1bd0a7a05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61bd0a7a0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1f349dbd5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1f349dbd5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02dc40ad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602dc40ad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61f349dbd5_2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61f349dbd5_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02dc40ad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602dc40ad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602dc40ad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602dc40ad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*demo Brian’s WordPress Media Library Magic</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rgbClr val="1C4587"/>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CC0000"/>
              </a:buClr>
              <a:buSzPts val="5400"/>
              <a:buNone/>
              <a:defRPr sz="5400">
                <a:solidFill>
                  <a:srgbClr val="CC0000"/>
                </a:solidFill>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2400"/>
              <a:buNone/>
              <a:defRPr sz="2400">
                <a:solidFill>
                  <a:srgbClr val="000000"/>
                </a:solidFill>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CC0000"/>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CC0000"/>
              </a:buClr>
              <a:buSzPts val="3000"/>
              <a:buFont typeface="Alfa Slab One"/>
              <a:buNone/>
              <a:defRPr sz="3000">
                <a:solidFill>
                  <a:srgbClr val="CC0000"/>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Proxima Nova"/>
              <a:buChar char="●"/>
              <a:defRPr sz="1800">
                <a:latin typeface="Proxima Nova"/>
                <a:ea typeface="Proxima Nova"/>
                <a:cs typeface="Proxima Nova"/>
                <a:sym typeface="Proxima Nova"/>
              </a:defRPr>
            </a:lvl1pPr>
            <a:lvl2pPr marL="914400" lvl="1" indent="-317500">
              <a:lnSpc>
                <a:spcPct val="115000"/>
              </a:lnSpc>
              <a:spcBef>
                <a:spcPts val="1600"/>
              </a:spcBef>
              <a:spcAft>
                <a:spcPts val="0"/>
              </a:spcAft>
              <a:buSzPts val="1400"/>
              <a:buFont typeface="Proxima Nova"/>
              <a:buChar char="○"/>
              <a:defRPr>
                <a:latin typeface="Proxima Nova"/>
                <a:ea typeface="Proxima Nova"/>
                <a:cs typeface="Proxima Nova"/>
                <a:sym typeface="Proxima Nova"/>
              </a:defRPr>
            </a:lvl2pPr>
            <a:lvl3pPr marL="1371600" lvl="2" indent="-317500">
              <a:lnSpc>
                <a:spcPct val="115000"/>
              </a:lnSpc>
              <a:spcBef>
                <a:spcPts val="1600"/>
              </a:spcBef>
              <a:spcAft>
                <a:spcPts val="0"/>
              </a:spcAft>
              <a:buSzPts val="1400"/>
              <a:buFont typeface="Proxima Nova"/>
              <a:buChar char="■"/>
              <a:defRPr>
                <a:latin typeface="Proxima Nova"/>
                <a:ea typeface="Proxima Nova"/>
                <a:cs typeface="Proxima Nova"/>
                <a:sym typeface="Proxima Nova"/>
              </a:defRPr>
            </a:lvl3pPr>
            <a:lvl4pPr marL="1828800" lvl="3" indent="-317500">
              <a:lnSpc>
                <a:spcPct val="115000"/>
              </a:lnSpc>
              <a:spcBef>
                <a:spcPts val="1600"/>
              </a:spcBef>
              <a:spcAft>
                <a:spcPts val="0"/>
              </a:spcAft>
              <a:buSzPts val="1400"/>
              <a:buFont typeface="Proxima Nova"/>
              <a:buChar char="●"/>
              <a:defRPr>
                <a:latin typeface="Proxima Nova"/>
                <a:ea typeface="Proxima Nova"/>
                <a:cs typeface="Proxima Nova"/>
                <a:sym typeface="Proxima Nova"/>
              </a:defRPr>
            </a:lvl4pPr>
            <a:lvl5pPr marL="2286000" lvl="4" indent="-317500">
              <a:lnSpc>
                <a:spcPct val="115000"/>
              </a:lnSpc>
              <a:spcBef>
                <a:spcPts val="1600"/>
              </a:spcBef>
              <a:spcAft>
                <a:spcPts val="0"/>
              </a:spcAft>
              <a:buSzPts val="1400"/>
              <a:buFont typeface="Proxima Nova"/>
              <a:buChar char="○"/>
              <a:defRPr>
                <a:latin typeface="Proxima Nova"/>
                <a:ea typeface="Proxima Nova"/>
                <a:cs typeface="Proxima Nova"/>
                <a:sym typeface="Proxima Nova"/>
              </a:defRPr>
            </a:lvl5pPr>
            <a:lvl6pPr marL="2743200" lvl="5" indent="-317500">
              <a:lnSpc>
                <a:spcPct val="115000"/>
              </a:lnSpc>
              <a:spcBef>
                <a:spcPts val="1600"/>
              </a:spcBef>
              <a:spcAft>
                <a:spcPts val="0"/>
              </a:spcAft>
              <a:buSzPts val="1400"/>
              <a:buFont typeface="Proxima Nova"/>
              <a:buChar char="■"/>
              <a:defRPr>
                <a:latin typeface="Proxima Nova"/>
                <a:ea typeface="Proxima Nova"/>
                <a:cs typeface="Proxima Nova"/>
                <a:sym typeface="Proxima Nova"/>
              </a:defRPr>
            </a:lvl6pPr>
            <a:lvl7pPr marL="3200400" lvl="6" indent="-317500">
              <a:lnSpc>
                <a:spcPct val="115000"/>
              </a:lnSpc>
              <a:spcBef>
                <a:spcPts val="1600"/>
              </a:spcBef>
              <a:spcAft>
                <a:spcPts val="0"/>
              </a:spcAft>
              <a:buSzPts val="1400"/>
              <a:buFont typeface="Proxima Nova"/>
              <a:buChar char="●"/>
              <a:defRPr>
                <a:latin typeface="Proxima Nova"/>
                <a:ea typeface="Proxima Nova"/>
                <a:cs typeface="Proxima Nova"/>
                <a:sym typeface="Proxima Nova"/>
              </a:defRPr>
            </a:lvl7pPr>
            <a:lvl8pPr marL="3657600" lvl="7" indent="-317500">
              <a:lnSpc>
                <a:spcPct val="115000"/>
              </a:lnSpc>
              <a:spcBef>
                <a:spcPts val="1600"/>
              </a:spcBef>
              <a:spcAft>
                <a:spcPts val="0"/>
              </a:spcAft>
              <a:buSzPts val="1400"/>
              <a:buFont typeface="Proxima Nova"/>
              <a:buChar char="○"/>
              <a:defRPr>
                <a:latin typeface="Proxima Nova"/>
                <a:ea typeface="Proxima Nova"/>
                <a:cs typeface="Proxima Nova"/>
                <a:sym typeface="Proxima Nova"/>
              </a:defRPr>
            </a:lvl8pPr>
            <a:lvl9pPr marL="4114800" lvl="8" indent="-317500">
              <a:lnSpc>
                <a:spcPct val="115000"/>
              </a:lnSpc>
              <a:spcBef>
                <a:spcPts val="1600"/>
              </a:spcBef>
              <a:spcAft>
                <a:spcPts val="1600"/>
              </a:spcAft>
              <a:buSzPts val="1400"/>
              <a:buFont typeface="Proxima Nova"/>
              <a:buChar char="■"/>
              <a:defRPr>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docs.google.com/presentation/d/1lNPykhu_G88gPGBRIy4DHb2TPvFAr-HVhpnk696cjws/edi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w3.org/WAI/WCAG21/quickre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lynda.com/Acrobat-tutorials/Creating-Accessible-PDFs/669540-2.htm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nam02.safelinks.protection.outlook.com/?url=https%3A%2F%2Fwww.youtube.com%2Fwatch%3Fv%3Dpp95Sb5sHqk&amp;data=02%7C01%7CWHITEPH15%40ecu.edu%7C02c660391af0491f956b08d6cfcf96c6%7C17143cbb385c4c45a36ac65b72e3eae8%7C1%7C0%7C636924887832025239&amp;sdata=rYBlMuA7ejpvNw4smFgNT8nlhzfIujhht4L%2Fke5yafg%3D&amp;reserved=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ebaim.org/projects/screenreadersurvey8/#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oitdesign.ncsu.edu/pdfpur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9" name="image" descr="&quot;&quot;"/>
          <p:cNvPicPr preferRelativeResize="0"/>
          <p:nvPr/>
        </p:nvPicPr>
        <p:blipFill>
          <a:blip r:embed="rId3">
            <a:alphaModFix/>
          </a:blip>
          <a:stretch>
            <a:fillRect/>
          </a:stretch>
        </p:blipFill>
        <p:spPr>
          <a:xfrm>
            <a:off x="3614023" y="303750"/>
            <a:ext cx="1915949" cy="1346624"/>
          </a:xfrm>
          <a:prstGeom prst="rect">
            <a:avLst/>
          </a:prstGeom>
          <a:noFill/>
          <a:ln>
            <a:noFill/>
          </a:ln>
        </p:spPr>
      </p:pic>
      <p:sp>
        <p:nvSpPr>
          <p:cNvPr id="57" name="Google Shape;57;p13"/>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NC State University</a:t>
            </a:r>
            <a:endParaRPr/>
          </a:p>
          <a:p>
            <a:pPr marL="0" lvl="0" indent="0" algn="l" rtl="0">
              <a:spcBef>
                <a:spcPts val="0"/>
              </a:spcBef>
              <a:spcAft>
                <a:spcPts val="0"/>
              </a:spcAft>
              <a:buNone/>
            </a:pPr>
            <a:endParaRPr/>
          </a:p>
          <a:p>
            <a:pPr marL="0" lvl="0" indent="0" algn="ctr" rtl="0">
              <a:spcBef>
                <a:spcPts val="0"/>
              </a:spcBef>
              <a:spcAft>
                <a:spcPts val="0"/>
              </a:spcAft>
              <a:buNone/>
            </a:pPr>
            <a:r>
              <a:rPr lang="en"/>
              <a:t>Crystal Tenan</a:t>
            </a:r>
            <a:endParaRPr/>
          </a:p>
          <a:p>
            <a:pPr marL="0" lvl="0" indent="0" algn="ctr" rtl="0">
              <a:spcBef>
                <a:spcPts val="0"/>
              </a:spcBef>
              <a:spcAft>
                <a:spcPts val="0"/>
              </a:spcAft>
              <a:buNone/>
            </a:pPr>
            <a:r>
              <a:rPr lang="en" u="sng">
                <a:solidFill>
                  <a:schemeClr val="hlink"/>
                </a:solidFill>
                <a:hlinkClick r:id="rId4"/>
              </a:rPr>
              <a:t>go.ncsu.edu/GreatPDFPurge</a:t>
            </a:r>
            <a:endParaRPr/>
          </a:p>
          <a:p>
            <a:pPr marL="0" lvl="0" indent="0" algn="ctr" rtl="0">
              <a:spcBef>
                <a:spcPts val="0"/>
              </a:spcBef>
              <a:spcAft>
                <a:spcPts val="0"/>
              </a:spcAft>
              <a:buNone/>
            </a:pPr>
            <a:endParaRPr/>
          </a:p>
        </p:txBody>
      </p:sp>
      <p:sp>
        <p:nvSpPr>
          <p:cNvPr id="56" name="Google Shape;56;p13"/>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Great PDF Purge</a:t>
            </a:r>
            <a:endParaRPr/>
          </a:p>
        </p:txBody>
      </p:sp>
      <p:sp>
        <p:nvSpPr>
          <p:cNvPr id="58" name="slide number"/>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Proxima Nova"/>
                <a:ea typeface="Proxima Nova"/>
                <a:cs typeface="Proxima Nova"/>
                <a:sym typeface="Proxima Nova"/>
              </a:rPr>
              <a:t>1</a:t>
            </a:fld>
            <a:endParaRPr>
              <a:solidFill>
                <a:schemeClr val="dk2"/>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Week 1- PDF Lists</a:t>
            </a:r>
            <a:endParaRPr/>
          </a:p>
        </p:txBody>
      </p:sp>
      <p:sp>
        <p:nvSpPr>
          <p:cNvPr id="163" name="Google Shape;163;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highlight>
                  <a:srgbClr val="FFFFFF"/>
                </a:highlight>
              </a:rPr>
              <a:t>Let’s Get Started</a:t>
            </a:r>
            <a:endParaRPr sz="1800" b="1">
              <a:highlight>
                <a:srgbClr val="FFFFFF"/>
              </a:highlight>
            </a:endParaRPr>
          </a:p>
          <a:p>
            <a:pPr marL="457200" lvl="0" indent="-342900" algn="l" rtl="0">
              <a:spcBef>
                <a:spcPts val="1600"/>
              </a:spcBef>
              <a:spcAft>
                <a:spcPts val="0"/>
              </a:spcAft>
              <a:buSzPts val="1800"/>
              <a:buChar char="●"/>
            </a:pPr>
            <a:r>
              <a:rPr lang="en" sz="1800">
                <a:highlight>
                  <a:srgbClr val="FFFFFF"/>
                </a:highlight>
              </a:rPr>
              <a:t>Participants sent Google sheet with their website PDF list</a:t>
            </a:r>
            <a:endParaRPr sz="1800">
              <a:highlight>
                <a:srgbClr val="FFFFFF"/>
              </a:highlight>
            </a:endParaRPr>
          </a:p>
          <a:p>
            <a:pPr marL="457200" lvl="0" indent="-342900" algn="l" rtl="0">
              <a:spcBef>
                <a:spcPts val="0"/>
              </a:spcBef>
              <a:spcAft>
                <a:spcPts val="0"/>
              </a:spcAft>
              <a:buSzPts val="1800"/>
              <a:buChar char="●"/>
            </a:pPr>
            <a:r>
              <a:rPr lang="en" sz="1800">
                <a:highlight>
                  <a:srgbClr val="FFFFFF"/>
                </a:highlight>
              </a:rPr>
              <a:t>PDF information divided into:</a:t>
            </a:r>
            <a:endParaRPr sz="1800">
              <a:highlight>
                <a:srgbClr val="FFFFFF"/>
              </a:highlight>
            </a:endParaRPr>
          </a:p>
          <a:p>
            <a:pPr marL="914400" lvl="1" indent="-342900" algn="l" rtl="0">
              <a:spcBef>
                <a:spcPts val="0"/>
              </a:spcBef>
              <a:spcAft>
                <a:spcPts val="0"/>
              </a:spcAft>
              <a:buSzPts val="1800"/>
              <a:buChar char="○"/>
            </a:pPr>
            <a:r>
              <a:rPr lang="en" sz="1800">
                <a:highlight>
                  <a:srgbClr val="FFFFFF"/>
                </a:highlight>
              </a:rPr>
              <a:t>PDF URL</a:t>
            </a:r>
            <a:endParaRPr sz="1800">
              <a:highlight>
                <a:srgbClr val="FFFFFF"/>
              </a:highlight>
            </a:endParaRPr>
          </a:p>
          <a:p>
            <a:pPr marL="914400" lvl="1" indent="-342900" algn="l" rtl="0">
              <a:spcBef>
                <a:spcPts val="0"/>
              </a:spcBef>
              <a:spcAft>
                <a:spcPts val="0"/>
              </a:spcAft>
              <a:buSzPts val="1800"/>
              <a:buChar char="○"/>
            </a:pPr>
            <a:r>
              <a:rPr lang="en" sz="1800">
                <a:highlight>
                  <a:srgbClr val="FFFFFF"/>
                </a:highlight>
              </a:rPr>
              <a:t>Remove PDF (y/n)</a:t>
            </a:r>
            <a:endParaRPr sz="1800">
              <a:highlight>
                <a:srgbClr val="FFFFFF"/>
              </a:highlight>
            </a:endParaRPr>
          </a:p>
          <a:p>
            <a:pPr marL="914400" lvl="1" indent="-342900" algn="l" rtl="0">
              <a:spcBef>
                <a:spcPts val="0"/>
              </a:spcBef>
              <a:spcAft>
                <a:spcPts val="0"/>
              </a:spcAft>
              <a:buSzPts val="1800"/>
              <a:buChar char="○"/>
            </a:pPr>
            <a:r>
              <a:rPr lang="en" sz="1800">
                <a:highlight>
                  <a:srgbClr val="FFFFFF"/>
                </a:highlight>
              </a:rPr>
              <a:t>Convert (y/n)</a:t>
            </a:r>
            <a:endParaRPr sz="1800">
              <a:highlight>
                <a:srgbClr val="FFFFFF"/>
              </a:highlight>
            </a:endParaRPr>
          </a:p>
          <a:p>
            <a:pPr marL="914400" lvl="1" indent="-342900" algn="l" rtl="0">
              <a:spcBef>
                <a:spcPts val="0"/>
              </a:spcBef>
              <a:spcAft>
                <a:spcPts val="0"/>
              </a:spcAft>
              <a:buSzPts val="1800"/>
              <a:buChar char="○"/>
            </a:pPr>
            <a:r>
              <a:rPr lang="en" sz="1800">
                <a:highlight>
                  <a:srgbClr val="FFFFFF"/>
                </a:highlight>
              </a:rPr>
              <a:t>Keep - Make Accessible (y/n)</a:t>
            </a:r>
            <a:endParaRPr sz="1800">
              <a:highlight>
                <a:srgbClr val="FFFFFF"/>
              </a:highlight>
            </a:endParaRPr>
          </a:p>
          <a:p>
            <a:pPr marL="914400" lvl="1" indent="-342900" algn="l" rtl="0">
              <a:spcBef>
                <a:spcPts val="0"/>
              </a:spcBef>
              <a:spcAft>
                <a:spcPts val="0"/>
              </a:spcAft>
              <a:buSzPts val="1800"/>
              <a:buChar char="○"/>
            </a:pPr>
            <a:r>
              <a:rPr lang="en" sz="1800">
                <a:highlight>
                  <a:srgbClr val="FFFFFF"/>
                </a:highlight>
              </a:rPr>
              <a:t>Notes</a:t>
            </a:r>
            <a:endParaRPr sz="1800">
              <a:highlight>
                <a:srgbClr val="FFFFFF"/>
              </a:highlight>
            </a:endParaRPr>
          </a:p>
          <a:p>
            <a:pPr marL="0" lvl="0" indent="0" algn="l" rtl="0">
              <a:spcBef>
                <a:spcPts val="1600"/>
              </a:spcBef>
              <a:spcAft>
                <a:spcPts val="1600"/>
              </a:spcAft>
              <a:buNone/>
            </a:pPr>
            <a:endParaRPr sz="1300">
              <a:solidFill>
                <a:schemeClr val="dk1"/>
              </a:solidFill>
              <a:highlight>
                <a:srgbClr val="FFFFFF"/>
              </a:highlight>
            </a:endParaRPr>
          </a:p>
        </p:txBody>
      </p:sp>
      <p:sp>
        <p:nvSpPr>
          <p:cNvPr id="164" name="Google Shape;16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Proxima Nova"/>
                <a:ea typeface="Proxima Nova"/>
                <a:cs typeface="Proxima Nova"/>
                <a:sym typeface="Proxima Nova"/>
              </a:rPr>
              <a:t>10</a:t>
            </a:fld>
            <a:endParaRPr>
              <a:solidFill>
                <a:schemeClr val="dk2"/>
              </a:solidFill>
              <a:latin typeface="Proxima Nova"/>
              <a:ea typeface="Proxima Nova"/>
              <a:cs typeface="Proxima Nova"/>
              <a:sym typeface="Proxima Nova"/>
            </a:endParaRPr>
          </a:p>
        </p:txBody>
      </p:sp>
      <p:sp>
        <p:nvSpPr>
          <p:cNvPr id="165" name="Google Shape;165;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b="1"/>
              <a:t>Assignment:</a:t>
            </a:r>
            <a:endParaRPr sz="1800" b="1"/>
          </a:p>
          <a:p>
            <a:pPr marL="457200" lvl="0" indent="-342900" algn="l" rtl="0">
              <a:spcBef>
                <a:spcPts val="1600"/>
              </a:spcBef>
              <a:spcAft>
                <a:spcPts val="0"/>
              </a:spcAft>
              <a:buSzPts val="1800"/>
              <a:buChar char="●"/>
            </a:pPr>
            <a:r>
              <a:rPr lang="en" sz="1800"/>
              <a:t>Review list of PDFs</a:t>
            </a:r>
            <a:endParaRPr sz="1800"/>
          </a:p>
          <a:p>
            <a:pPr marL="457200" lvl="0" indent="-342900" algn="l" rtl="0">
              <a:spcBef>
                <a:spcPts val="0"/>
              </a:spcBef>
              <a:spcAft>
                <a:spcPts val="0"/>
              </a:spcAft>
              <a:buSzPts val="1800"/>
              <a:buChar char="●"/>
            </a:pPr>
            <a:r>
              <a:rPr lang="en" sz="1800"/>
              <a:t>Identify PDFs that can be:</a:t>
            </a:r>
            <a:endParaRPr sz="1800"/>
          </a:p>
          <a:p>
            <a:pPr marL="914400" lvl="1" indent="-342900" algn="l" rtl="0">
              <a:spcBef>
                <a:spcPts val="0"/>
              </a:spcBef>
              <a:spcAft>
                <a:spcPts val="0"/>
              </a:spcAft>
              <a:buSzPts val="1800"/>
              <a:buChar char="○"/>
            </a:pPr>
            <a:r>
              <a:rPr lang="en" sz="1800"/>
              <a:t>Removed </a:t>
            </a:r>
            <a:endParaRPr sz="1800"/>
          </a:p>
          <a:p>
            <a:pPr marL="914400" lvl="1" indent="-342900" algn="l" rtl="0">
              <a:spcBef>
                <a:spcPts val="0"/>
              </a:spcBef>
              <a:spcAft>
                <a:spcPts val="0"/>
              </a:spcAft>
              <a:buSzPts val="1800"/>
              <a:buChar char="○"/>
            </a:pPr>
            <a:r>
              <a:rPr lang="en" sz="1800"/>
              <a:t>Converted to web page or web form</a:t>
            </a:r>
            <a:endParaRPr sz="1800"/>
          </a:p>
          <a:p>
            <a:pPr marL="914400" lvl="1" indent="-342900" algn="l" rtl="0">
              <a:spcBef>
                <a:spcPts val="0"/>
              </a:spcBef>
              <a:spcAft>
                <a:spcPts val="0"/>
              </a:spcAft>
              <a:buSzPts val="1800"/>
              <a:buChar char="○"/>
            </a:pPr>
            <a:r>
              <a:rPr lang="en" sz="1800"/>
              <a:t>Kept internally</a:t>
            </a:r>
            <a:endParaRPr sz="1800"/>
          </a:p>
          <a:p>
            <a:pPr marL="0" lvl="0" indent="0" algn="l" rtl="0">
              <a:spcBef>
                <a:spcPts val="1600"/>
              </a:spcBef>
              <a:spcAft>
                <a:spcPts val="0"/>
              </a:spcAft>
              <a:buClr>
                <a:schemeClr val="dk1"/>
              </a:buClr>
              <a:buSzPts val="1100"/>
              <a:buFont typeface="Arial"/>
              <a:buNone/>
            </a:pPr>
            <a:r>
              <a:rPr lang="en" sz="1800" b="1"/>
              <a:t>Resources:</a:t>
            </a:r>
            <a:endParaRPr sz="1800" b="1"/>
          </a:p>
          <a:p>
            <a:pPr marL="457200" lvl="0" indent="-342900" algn="l" rtl="0">
              <a:spcBef>
                <a:spcPts val="1600"/>
              </a:spcBef>
              <a:spcAft>
                <a:spcPts val="0"/>
              </a:spcAft>
              <a:buSzPts val="1800"/>
              <a:buChar char="●"/>
            </a:pPr>
            <a:r>
              <a:rPr lang="en" sz="1800"/>
              <a:t>Office Hours</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2" name="Google Shape;172;p23" descr="Screen shot of a Google sheet from the PDF Purge showing the columns: Remove PDF, Convert to Wen/ Form, Make Accessible &amp;#38; Notes"/>
          <p:cNvPicPr preferRelativeResize="0"/>
          <p:nvPr/>
        </p:nvPicPr>
        <p:blipFill rotWithShape="1">
          <a:blip r:embed="rId3">
            <a:alphaModFix/>
          </a:blip>
          <a:srcRect l="734" t="13295" b="6079"/>
          <a:stretch/>
        </p:blipFill>
        <p:spPr>
          <a:xfrm>
            <a:off x="526275" y="1106225"/>
            <a:ext cx="8091450" cy="3695100"/>
          </a:xfrm>
          <a:prstGeom prst="rect">
            <a:avLst/>
          </a:prstGeom>
          <a:noFill/>
          <a:ln>
            <a:noFill/>
          </a:ln>
        </p:spPr>
      </p:pic>
      <p:sp>
        <p:nvSpPr>
          <p:cNvPr id="170" name="Google Shape;17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CC0000"/>
                </a:solidFill>
              </a:rPr>
              <a:t>Google Sheet Example</a:t>
            </a:r>
            <a:endParaRPr>
              <a:solidFill>
                <a:srgbClr val="CC0000"/>
              </a:solidFill>
            </a:endParaRPr>
          </a:p>
        </p:txBody>
      </p:sp>
      <p:sp>
        <p:nvSpPr>
          <p:cNvPr id="171" name="Google Shape;171;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Proxima Nova"/>
                <a:ea typeface="Proxima Nova"/>
                <a:cs typeface="Proxima Nova"/>
                <a:sym typeface="Proxima Nova"/>
              </a:rPr>
              <a:t>11</a:t>
            </a:fld>
            <a:endParaRPr>
              <a:solidFill>
                <a:schemeClr val="dk2"/>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81" name="Google Shape;181;p24" descr="&amp;#34;&amp;#34;"/>
          <p:cNvPicPr preferRelativeResize="0"/>
          <p:nvPr/>
        </p:nvPicPr>
        <p:blipFill>
          <a:blip r:embed="rId3">
            <a:alphaModFix/>
          </a:blip>
          <a:stretch>
            <a:fillRect/>
          </a:stretch>
        </p:blipFill>
        <p:spPr>
          <a:xfrm>
            <a:off x="5122150" y="3003300"/>
            <a:ext cx="2760125" cy="1840100"/>
          </a:xfrm>
          <a:prstGeom prst="rect">
            <a:avLst/>
          </a:prstGeom>
          <a:noFill/>
          <a:ln>
            <a:noFill/>
          </a:ln>
        </p:spPr>
      </p:pic>
      <p:sp>
        <p:nvSpPr>
          <p:cNvPr id="180" name="Google Shape;180;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rPr>
              <a:t>Resources:</a:t>
            </a:r>
            <a:endParaRPr sz="1800" b="1">
              <a:solidFill>
                <a:srgbClr val="000000"/>
              </a:solidFill>
            </a:endParaRPr>
          </a:p>
          <a:p>
            <a:pPr marL="457200" lvl="0" indent="-342900" algn="l" rtl="0">
              <a:spcBef>
                <a:spcPts val="1600"/>
              </a:spcBef>
              <a:spcAft>
                <a:spcPts val="0"/>
              </a:spcAft>
              <a:buClr>
                <a:srgbClr val="000000"/>
              </a:buClr>
              <a:buSzPts val="1800"/>
              <a:buChar char="●"/>
            </a:pPr>
            <a:r>
              <a:rPr lang="en" sz="1800">
                <a:solidFill>
                  <a:srgbClr val="000000"/>
                </a:solidFill>
              </a:rPr>
              <a:t>Office Hours</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Dinolytics Training</a:t>
            </a:r>
            <a:endParaRPr sz="1800">
              <a:solidFill>
                <a:srgbClr val="000000"/>
              </a:solidFill>
            </a:endParaRPr>
          </a:p>
          <a:p>
            <a:pPr marL="457200" lvl="0" indent="-342900" algn="l" rtl="0">
              <a:spcBef>
                <a:spcPts val="0"/>
              </a:spcBef>
              <a:spcAft>
                <a:spcPts val="0"/>
              </a:spcAft>
              <a:buClr>
                <a:srgbClr val="000000"/>
              </a:buClr>
              <a:buSzPts val="1800"/>
              <a:buChar char="●"/>
            </a:pPr>
            <a:r>
              <a:rPr lang="en" sz="1800" u="sng">
                <a:solidFill>
                  <a:schemeClr val="hlink"/>
                </a:solidFill>
                <a:hlinkClick r:id="rId4"/>
              </a:rPr>
              <a:t>WCAG Quick Reference</a:t>
            </a:r>
            <a:endParaRPr sz="1800">
              <a:solidFill>
                <a:srgbClr val="000000"/>
              </a:solidFill>
            </a:endParaRPr>
          </a:p>
        </p:txBody>
      </p:sp>
      <p:sp>
        <p:nvSpPr>
          <p:cNvPr id="178" name="Google Shape;178;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highlight>
                  <a:srgbClr val="FFFFFF"/>
                </a:highlight>
              </a:rPr>
              <a:t>HTML Benefits:</a:t>
            </a:r>
            <a:endParaRPr sz="1800" b="1">
              <a:highlight>
                <a:srgbClr val="FFFFFF"/>
              </a:highlight>
            </a:endParaRPr>
          </a:p>
          <a:p>
            <a:pPr marL="457200" lvl="0" indent="-342900" algn="l" rtl="0">
              <a:spcBef>
                <a:spcPts val="1600"/>
              </a:spcBef>
              <a:spcAft>
                <a:spcPts val="0"/>
              </a:spcAft>
              <a:buSzPts val="1800"/>
              <a:buChar char="●"/>
            </a:pPr>
            <a:r>
              <a:rPr lang="en" sz="1800">
                <a:highlight>
                  <a:srgbClr val="FFFFFF"/>
                </a:highlight>
              </a:rPr>
              <a:t>Accessibility GOLD!</a:t>
            </a:r>
            <a:endParaRPr sz="1800">
              <a:highlight>
                <a:srgbClr val="FFFFFF"/>
              </a:highlight>
            </a:endParaRPr>
          </a:p>
          <a:p>
            <a:pPr marL="457200" lvl="0" indent="-342900" algn="l" rtl="0">
              <a:spcBef>
                <a:spcPts val="0"/>
              </a:spcBef>
              <a:spcAft>
                <a:spcPts val="0"/>
              </a:spcAft>
              <a:buSzPts val="1800"/>
              <a:buChar char="●"/>
            </a:pPr>
            <a:r>
              <a:rPr lang="en" sz="1800">
                <a:highlight>
                  <a:srgbClr val="FFFFFF"/>
                </a:highlight>
              </a:rPr>
              <a:t>Easy to update</a:t>
            </a:r>
            <a:endParaRPr sz="1800">
              <a:highlight>
                <a:srgbClr val="FFFFFF"/>
              </a:highlight>
            </a:endParaRPr>
          </a:p>
          <a:p>
            <a:pPr marL="457200" lvl="0" indent="-342900" algn="l" rtl="0">
              <a:spcBef>
                <a:spcPts val="0"/>
              </a:spcBef>
              <a:spcAft>
                <a:spcPts val="0"/>
              </a:spcAft>
              <a:buSzPts val="1800"/>
              <a:buChar char="●"/>
            </a:pPr>
            <a:r>
              <a:rPr lang="en" sz="1800">
                <a:highlight>
                  <a:srgbClr val="FFFFFF"/>
                </a:highlight>
              </a:rPr>
              <a:t>Better mobile experience</a:t>
            </a:r>
            <a:endParaRPr sz="1800">
              <a:highlight>
                <a:srgbClr val="FFFFFF"/>
              </a:highlight>
            </a:endParaRPr>
          </a:p>
          <a:p>
            <a:pPr marL="457200" lvl="0" indent="-342900" algn="l" rtl="0">
              <a:spcBef>
                <a:spcPts val="0"/>
              </a:spcBef>
              <a:spcAft>
                <a:spcPts val="0"/>
              </a:spcAft>
              <a:buSzPts val="1800"/>
              <a:buChar char="●"/>
            </a:pPr>
            <a:r>
              <a:rPr lang="en" sz="1800">
                <a:highlight>
                  <a:srgbClr val="FFFFFF"/>
                </a:highlight>
              </a:rPr>
              <a:t>Easy language translation</a:t>
            </a:r>
            <a:endParaRPr sz="1800">
              <a:highlight>
                <a:srgbClr val="FFFFFF"/>
              </a:highlight>
            </a:endParaRPr>
          </a:p>
          <a:p>
            <a:pPr marL="457200" lvl="0" indent="-342900" algn="l" rtl="0">
              <a:spcBef>
                <a:spcPts val="0"/>
              </a:spcBef>
              <a:spcAft>
                <a:spcPts val="0"/>
              </a:spcAft>
              <a:buSzPts val="1800"/>
              <a:buChar char="●"/>
            </a:pPr>
            <a:r>
              <a:rPr lang="en" sz="1800">
                <a:highlight>
                  <a:srgbClr val="FFFFFF"/>
                </a:highlight>
              </a:rPr>
              <a:t>Analytics tracking</a:t>
            </a:r>
            <a:endParaRPr sz="1800">
              <a:highlight>
                <a:srgbClr val="FFFFFF"/>
              </a:highlight>
            </a:endParaRPr>
          </a:p>
          <a:p>
            <a:pPr marL="0" lvl="0" indent="0" algn="l" rtl="0">
              <a:spcBef>
                <a:spcPts val="1600"/>
              </a:spcBef>
              <a:spcAft>
                <a:spcPts val="0"/>
              </a:spcAft>
              <a:buNone/>
            </a:pPr>
            <a:r>
              <a:rPr lang="en" sz="1800" b="1"/>
              <a:t>Assignment:</a:t>
            </a:r>
            <a:endParaRPr sz="1800" b="1"/>
          </a:p>
          <a:p>
            <a:pPr marL="457200" lvl="0" indent="-342900" algn="l" rtl="0">
              <a:spcBef>
                <a:spcPts val="1600"/>
              </a:spcBef>
              <a:spcAft>
                <a:spcPts val="0"/>
              </a:spcAft>
              <a:buSzPts val="1800"/>
              <a:buChar char="●"/>
            </a:pPr>
            <a:r>
              <a:rPr lang="en" sz="1800"/>
              <a:t>Review PDFs marked “Convert to Web Page/Form” </a:t>
            </a:r>
            <a:endParaRPr sz="1800"/>
          </a:p>
          <a:p>
            <a:pPr marL="457200" lvl="0" indent="-342900" algn="l" rtl="0">
              <a:spcBef>
                <a:spcPts val="0"/>
              </a:spcBef>
              <a:spcAft>
                <a:spcPts val="0"/>
              </a:spcAft>
              <a:buSzPts val="1800"/>
              <a:buChar char="●"/>
            </a:pPr>
            <a:r>
              <a:rPr lang="en" sz="1800"/>
              <a:t>Begin converting to web pages</a:t>
            </a:r>
            <a:endParaRPr sz="1800">
              <a:highlight>
                <a:srgbClr val="FFFFFF"/>
              </a:highlight>
            </a:endParaRPr>
          </a:p>
          <a:p>
            <a:pPr marL="0" lvl="0" indent="0" algn="l" rtl="0">
              <a:spcBef>
                <a:spcPts val="1600"/>
              </a:spcBef>
              <a:spcAft>
                <a:spcPts val="0"/>
              </a:spcAft>
              <a:buNone/>
            </a:pPr>
            <a:endParaRPr sz="1300">
              <a:highlight>
                <a:srgbClr val="FFFFFF"/>
              </a:highlight>
            </a:endParaRPr>
          </a:p>
          <a:p>
            <a:pPr marL="0" lvl="0" indent="0" algn="l" rtl="0">
              <a:spcBef>
                <a:spcPts val="1600"/>
              </a:spcBef>
              <a:spcAft>
                <a:spcPts val="1600"/>
              </a:spcAft>
              <a:buNone/>
            </a:pPr>
            <a:endParaRPr/>
          </a:p>
        </p:txBody>
      </p:sp>
      <p:sp>
        <p:nvSpPr>
          <p:cNvPr id="177" name="Google Shape;17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Week 2 - PDF vs. HTML</a:t>
            </a:r>
            <a:endParaRPr/>
          </a:p>
        </p:txBody>
      </p:sp>
      <p:sp>
        <p:nvSpPr>
          <p:cNvPr id="179" name="Google Shape;179;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Proxima Nova"/>
                <a:ea typeface="Proxima Nova"/>
                <a:cs typeface="Proxima Nova"/>
                <a:sym typeface="Proxima Nova"/>
              </a:rPr>
              <a:t>12</a:t>
            </a:fld>
            <a:endParaRPr>
              <a:solidFill>
                <a:schemeClr val="dk2"/>
              </a:solidFill>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90" name="Google Shape;190;p25" descr="&amp;#34;&amp;#34;"/>
          <p:cNvPicPr preferRelativeResize="0"/>
          <p:nvPr/>
        </p:nvPicPr>
        <p:blipFill>
          <a:blip r:embed="rId3">
            <a:alphaModFix/>
          </a:blip>
          <a:stretch>
            <a:fillRect/>
          </a:stretch>
        </p:blipFill>
        <p:spPr>
          <a:xfrm>
            <a:off x="5020175" y="2678450"/>
            <a:ext cx="3197200" cy="2131475"/>
          </a:xfrm>
          <a:prstGeom prst="rect">
            <a:avLst/>
          </a:prstGeom>
          <a:noFill/>
          <a:ln>
            <a:noFill/>
          </a:ln>
        </p:spPr>
      </p:pic>
      <p:sp>
        <p:nvSpPr>
          <p:cNvPr id="189" name="Google Shape;189;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Resources:</a:t>
            </a:r>
            <a:endParaRPr sz="1800" b="1"/>
          </a:p>
          <a:p>
            <a:pPr marL="457200" lvl="0" indent="-342900" algn="l" rtl="0">
              <a:spcBef>
                <a:spcPts val="1600"/>
              </a:spcBef>
              <a:spcAft>
                <a:spcPts val="0"/>
              </a:spcAft>
              <a:buSzPts val="1800"/>
              <a:buChar char="●"/>
            </a:pPr>
            <a:r>
              <a:rPr lang="en" sz="1800"/>
              <a:t>Office Hours</a:t>
            </a:r>
            <a:endParaRPr sz="1800"/>
          </a:p>
          <a:p>
            <a:pPr marL="457200" lvl="0" indent="-342900" algn="l" rtl="0">
              <a:spcBef>
                <a:spcPts val="0"/>
              </a:spcBef>
              <a:spcAft>
                <a:spcPts val="0"/>
              </a:spcAft>
              <a:buSzPts val="1800"/>
              <a:buChar char="●"/>
            </a:pPr>
            <a:r>
              <a:rPr lang="en" sz="1800"/>
              <a:t>WCAG Quick Reference Guide</a:t>
            </a:r>
            <a:endParaRPr sz="1800"/>
          </a:p>
          <a:p>
            <a:pPr marL="0" lvl="0" indent="0" algn="l" rtl="0">
              <a:spcBef>
                <a:spcPts val="1600"/>
              </a:spcBef>
              <a:spcAft>
                <a:spcPts val="1600"/>
              </a:spcAft>
              <a:buNone/>
            </a:pPr>
            <a:endParaRPr/>
          </a:p>
        </p:txBody>
      </p:sp>
      <p:sp>
        <p:nvSpPr>
          <p:cNvPr id="187" name="Google Shape;187;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highlight>
                  <a:srgbClr val="FFFFFF"/>
                </a:highlight>
              </a:rPr>
              <a:t>Web Forms:</a:t>
            </a:r>
            <a:endParaRPr sz="1800" b="1">
              <a:highlight>
                <a:srgbClr val="FFFFFF"/>
              </a:highlight>
            </a:endParaRPr>
          </a:p>
          <a:p>
            <a:pPr marL="457200" lvl="0" indent="-342900" algn="l" rtl="0">
              <a:spcBef>
                <a:spcPts val="1600"/>
              </a:spcBef>
              <a:spcAft>
                <a:spcPts val="0"/>
              </a:spcAft>
              <a:buSzPts val="1800"/>
              <a:buChar char="●"/>
            </a:pPr>
            <a:r>
              <a:rPr lang="en" sz="1800">
                <a:highlight>
                  <a:srgbClr val="FFFFFF"/>
                </a:highlight>
              </a:rPr>
              <a:t>All the web pages benefits</a:t>
            </a:r>
            <a:endParaRPr sz="1800">
              <a:highlight>
                <a:srgbClr val="FFFFFF"/>
              </a:highlight>
            </a:endParaRPr>
          </a:p>
          <a:p>
            <a:pPr marL="457200" lvl="0" indent="-342900" algn="l" rtl="0">
              <a:spcBef>
                <a:spcPts val="0"/>
              </a:spcBef>
              <a:spcAft>
                <a:spcPts val="0"/>
              </a:spcAft>
              <a:buSzPts val="1800"/>
              <a:buChar char="●"/>
            </a:pPr>
            <a:r>
              <a:rPr lang="en" sz="1800">
                <a:highlight>
                  <a:srgbClr val="FFFFFF"/>
                </a:highlight>
              </a:rPr>
              <a:t>Automatic submission</a:t>
            </a:r>
            <a:endParaRPr sz="1800">
              <a:highlight>
                <a:srgbClr val="FFFFFF"/>
              </a:highlight>
            </a:endParaRPr>
          </a:p>
          <a:p>
            <a:pPr marL="457200" lvl="0" indent="-342900" algn="l" rtl="0">
              <a:spcBef>
                <a:spcPts val="0"/>
              </a:spcBef>
              <a:spcAft>
                <a:spcPts val="0"/>
              </a:spcAft>
              <a:buSzPts val="1800"/>
              <a:buChar char="●"/>
            </a:pPr>
            <a:r>
              <a:rPr lang="en" sz="1800">
                <a:highlight>
                  <a:srgbClr val="FFFFFF"/>
                </a:highlight>
              </a:rPr>
              <a:t>Easier for the user</a:t>
            </a:r>
            <a:endParaRPr sz="1800">
              <a:highlight>
                <a:srgbClr val="FFFFFF"/>
              </a:highlight>
            </a:endParaRPr>
          </a:p>
          <a:p>
            <a:pPr marL="457200" lvl="0" indent="-342900" algn="l" rtl="0">
              <a:spcBef>
                <a:spcPts val="0"/>
              </a:spcBef>
              <a:spcAft>
                <a:spcPts val="0"/>
              </a:spcAft>
              <a:buSzPts val="1800"/>
              <a:buChar char="●"/>
            </a:pPr>
            <a:r>
              <a:rPr lang="en" sz="1800">
                <a:highlight>
                  <a:srgbClr val="FFFFFF"/>
                </a:highlight>
              </a:rPr>
              <a:t>Shibboleth security</a:t>
            </a:r>
            <a:endParaRPr sz="1800">
              <a:highlight>
                <a:srgbClr val="FFFFFF"/>
              </a:highlight>
            </a:endParaRPr>
          </a:p>
          <a:p>
            <a:pPr marL="0" lvl="0" indent="0" algn="l" rtl="0">
              <a:spcBef>
                <a:spcPts val="1600"/>
              </a:spcBef>
              <a:spcAft>
                <a:spcPts val="0"/>
              </a:spcAft>
              <a:buNone/>
            </a:pPr>
            <a:r>
              <a:rPr lang="en" sz="1800" b="1"/>
              <a:t>Assignment:</a:t>
            </a:r>
            <a:endParaRPr sz="1800" b="1"/>
          </a:p>
          <a:p>
            <a:pPr marL="457200" lvl="0" indent="-342900" algn="l" rtl="0">
              <a:spcBef>
                <a:spcPts val="1600"/>
              </a:spcBef>
              <a:spcAft>
                <a:spcPts val="0"/>
              </a:spcAft>
              <a:buSzPts val="1800"/>
              <a:buChar char="●"/>
            </a:pPr>
            <a:r>
              <a:rPr lang="en" sz="1800"/>
              <a:t>Review PDFs marked “Convert to Web Page/Form” </a:t>
            </a:r>
            <a:endParaRPr sz="1800"/>
          </a:p>
          <a:p>
            <a:pPr marL="457200" lvl="0" indent="-342900" algn="l" rtl="0">
              <a:spcBef>
                <a:spcPts val="0"/>
              </a:spcBef>
              <a:spcAft>
                <a:spcPts val="0"/>
              </a:spcAft>
              <a:buSzPts val="1800"/>
              <a:buChar char="●"/>
            </a:pPr>
            <a:r>
              <a:rPr lang="en" sz="1800"/>
              <a:t>Begin converting to web forms</a:t>
            </a:r>
            <a:endParaRPr sz="1800">
              <a:highlight>
                <a:srgbClr val="FFFFFF"/>
              </a:highlight>
            </a:endParaRPr>
          </a:p>
          <a:p>
            <a:pPr marL="0" lvl="0" indent="0" algn="l" rtl="0">
              <a:spcBef>
                <a:spcPts val="1600"/>
              </a:spcBef>
              <a:spcAft>
                <a:spcPts val="0"/>
              </a:spcAft>
              <a:buNone/>
            </a:pPr>
            <a:endParaRPr sz="1300">
              <a:solidFill>
                <a:schemeClr val="dk1"/>
              </a:solidFill>
              <a:highlight>
                <a:srgbClr val="FFFFFF"/>
              </a:highlight>
            </a:endParaRPr>
          </a:p>
          <a:p>
            <a:pPr marL="0" lvl="0" indent="0" algn="l" rtl="0">
              <a:spcBef>
                <a:spcPts val="1600"/>
              </a:spcBef>
              <a:spcAft>
                <a:spcPts val="1600"/>
              </a:spcAft>
              <a:buNone/>
            </a:pPr>
            <a:endParaRPr/>
          </a:p>
        </p:txBody>
      </p:sp>
      <p:sp>
        <p:nvSpPr>
          <p:cNvPr id="186" name="Google Shape;18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Week 3 - PDF Form vs. Web Form</a:t>
            </a:r>
            <a:endParaRPr/>
          </a:p>
        </p:txBody>
      </p:sp>
      <p:sp>
        <p:nvSpPr>
          <p:cNvPr id="188" name="Google Shape;188;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Proxima Nova"/>
                <a:ea typeface="Proxima Nova"/>
                <a:cs typeface="Proxima Nova"/>
                <a:sym typeface="Proxima Nova"/>
              </a:rPr>
              <a:t>13</a:t>
            </a:fld>
            <a:endParaRPr>
              <a:solidFill>
                <a:schemeClr val="dk2"/>
              </a:solidFill>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Week 4 - PDF Remediation</a:t>
            </a:r>
            <a:endParaRPr/>
          </a:p>
        </p:txBody>
      </p:sp>
      <p:sp>
        <p:nvSpPr>
          <p:cNvPr id="196" name="Google Shape;196;p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Accessible PDFs</a:t>
            </a:r>
            <a:r>
              <a:rPr lang="en" sz="1800" b="1">
                <a:highlight>
                  <a:schemeClr val="lt1"/>
                </a:highlight>
              </a:rPr>
              <a:t>:</a:t>
            </a:r>
            <a:endParaRPr sz="1800" b="1">
              <a:highlight>
                <a:schemeClr val="lt1"/>
              </a:highlight>
            </a:endParaRPr>
          </a:p>
          <a:p>
            <a:pPr marL="457200" lvl="0" indent="-342900" algn="l" rtl="0">
              <a:spcBef>
                <a:spcPts val="1600"/>
              </a:spcBef>
              <a:spcAft>
                <a:spcPts val="0"/>
              </a:spcAft>
              <a:buSzPts val="1800"/>
              <a:buChar char="●"/>
            </a:pPr>
            <a:r>
              <a:rPr lang="en" sz="1800" b="1"/>
              <a:t>Option #1</a:t>
            </a:r>
            <a:r>
              <a:rPr lang="en" sz="1800"/>
              <a:t> - Update the source file (Recommended)</a:t>
            </a:r>
            <a:endParaRPr sz="1800"/>
          </a:p>
          <a:p>
            <a:pPr marL="457200" lvl="0" indent="-342900" algn="l" rtl="0">
              <a:spcBef>
                <a:spcPts val="0"/>
              </a:spcBef>
              <a:spcAft>
                <a:spcPts val="0"/>
              </a:spcAft>
              <a:buSzPts val="1800"/>
              <a:buChar char="●"/>
            </a:pPr>
            <a:r>
              <a:rPr lang="en" sz="1800" b="1"/>
              <a:t>Option #2</a:t>
            </a:r>
            <a:r>
              <a:rPr lang="en" sz="1800"/>
              <a:t> - Adobe Acrobat Make Accessible Action Wizard and Accessibility Checker</a:t>
            </a:r>
            <a:endParaRPr sz="1800"/>
          </a:p>
          <a:p>
            <a:pPr marL="0" lvl="0" indent="0" algn="l" rtl="0">
              <a:spcBef>
                <a:spcPts val="1600"/>
              </a:spcBef>
              <a:spcAft>
                <a:spcPts val="0"/>
              </a:spcAft>
              <a:buNone/>
            </a:pPr>
            <a:r>
              <a:rPr lang="en" sz="1800" b="1"/>
              <a:t>Assignment:</a:t>
            </a:r>
            <a:endParaRPr sz="1800" b="1"/>
          </a:p>
          <a:p>
            <a:pPr marL="457200" lvl="0" indent="-342900" algn="l" rtl="0">
              <a:spcBef>
                <a:spcPts val="1600"/>
              </a:spcBef>
              <a:spcAft>
                <a:spcPts val="0"/>
              </a:spcAft>
              <a:buSzPts val="1800"/>
              <a:buChar char="●"/>
            </a:pPr>
            <a:r>
              <a:rPr lang="en" sz="1800"/>
              <a:t>Check remaining PDFs </a:t>
            </a:r>
            <a:endParaRPr sz="1800"/>
          </a:p>
          <a:p>
            <a:pPr marL="457200" lvl="0" indent="-342900" algn="l" rtl="0">
              <a:spcBef>
                <a:spcPts val="0"/>
              </a:spcBef>
              <a:spcAft>
                <a:spcPts val="0"/>
              </a:spcAft>
              <a:buSzPts val="1800"/>
              <a:buChar char="●"/>
            </a:pPr>
            <a:r>
              <a:rPr lang="en" sz="1800"/>
              <a:t>Follow accessibility checker prompts and fix barriers</a:t>
            </a:r>
            <a:endParaRPr sz="1800"/>
          </a:p>
        </p:txBody>
      </p:sp>
      <p:sp>
        <p:nvSpPr>
          <p:cNvPr id="197" name="Google Shape;197;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198" name="Google Shape;198;p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Resources:</a:t>
            </a:r>
            <a:endParaRPr sz="1800" b="1"/>
          </a:p>
          <a:p>
            <a:pPr marL="457200" lvl="0" indent="-342900" algn="l" rtl="0">
              <a:spcBef>
                <a:spcPts val="1600"/>
              </a:spcBef>
              <a:spcAft>
                <a:spcPts val="0"/>
              </a:spcAft>
              <a:buSzPts val="1800"/>
              <a:buChar char="●"/>
            </a:pPr>
            <a:r>
              <a:rPr lang="en" sz="1800"/>
              <a:t>Office Hours</a:t>
            </a:r>
            <a:endParaRPr sz="1800"/>
          </a:p>
          <a:p>
            <a:pPr marL="457200" lvl="0" indent="-342900" algn="l" rtl="0">
              <a:spcBef>
                <a:spcPts val="0"/>
              </a:spcBef>
              <a:spcAft>
                <a:spcPts val="0"/>
              </a:spcAft>
              <a:buSzPts val="1800"/>
              <a:buChar char="●"/>
            </a:pPr>
            <a:r>
              <a:rPr lang="en" sz="1800" u="sng">
                <a:solidFill>
                  <a:schemeClr val="hlink"/>
                </a:solidFill>
                <a:hlinkClick r:id="rId3"/>
              </a:rPr>
              <a:t>Lynda.com: Creating Accessible PDFs</a:t>
            </a:r>
            <a:endParaRPr sz="1800"/>
          </a:p>
          <a:p>
            <a:pPr marL="457200" lvl="0" indent="-342900" algn="l" rtl="0">
              <a:spcBef>
                <a:spcPts val="0"/>
              </a:spcBef>
              <a:spcAft>
                <a:spcPts val="0"/>
              </a:spcAft>
              <a:buSzPts val="1800"/>
              <a:buChar char="●"/>
            </a:pPr>
            <a:r>
              <a:rPr lang="en" sz="1800" u="sng">
                <a:solidFill>
                  <a:schemeClr val="hlink"/>
                </a:solidFill>
                <a:hlinkClick r:id="rId4"/>
              </a:rPr>
              <a:t>WebAIM: Acrobat &amp; Accessibility</a:t>
            </a:r>
            <a:endParaRPr sz="1800"/>
          </a:p>
          <a:p>
            <a:pPr marL="457200" lvl="0" indent="-342900" algn="l" rtl="0">
              <a:spcBef>
                <a:spcPts val="0"/>
              </a:spcBef>
              <a:spcAft>
                <a:spcPts val="0"/>
              </a:spcAft>
              <a:buSzPts val="1800"/>
              <a:buChar char="●"/>
            </a:pPr>
            <a:r>
              <a:rPr lang="en" sz="1800" u="sng">
                <a:solidFill>
                  <a:schemeClr val="hlink"/>
                </a:solidFill>
                <a:hlinkClick r:id="rId4"/>
              </a:rPr>
              <a:t>YouTube Accessible Acrobat Forms</a:t>
            </a:r>
            <a:endParaRPr sz="1800"/>
          </a:p>
          <a:p>
            <a:pPr marL="457200" lvl="0" indent="-342900" algn="l" rtl="0">
              <a:spcBef>
                <a:spcPts val="0"/>
              </a:spcBef>
              <a:spcAft>
                <a:spcPts val="0"/>
              </a:spcAft>
              <a:buSzPts val="1800"/>
              <a:buChar char="●"/>
            </a:pPr>
            <a:r>
              <a:rPr lang="en" sz="1800"/>
              <a:t>PDF Remediation Vendors</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6" name="Google Shape;206;p27" descr="Forms response chart. Question title: Before this event, were you aware that many PDFs are inaccessible for people with disabilities?. Number of responses: 3 responses."/>
          <p:cNvPicPr preferRelativeResize="0"/>
          <p:nvPr/>
        </p:nvPicPr>
        <p:blipFill rotWithShape="1">
          <a:blip r:embed="rId3">
            <a:alphaModFix/>
          </a:blip>
          <a:srcRect l="16232" t="31012" r="27562" b="7159"/>
          <a:stretch/>
        </p:blipFill>
        <p:spPr>
          <a:xfrm>
            <a:off x="3375425" y="996550"/>
            <a:ext cx="5299399" cy="2914650"/>
          </a:xfrm>
          <a:prstGeom prst="rect">
            <a:avLst/>
          </a:prstGeom>
          <a:noFill/>
          <a:ln>
            <a:noFill/>
          </a:ln>
        </p:spPr>
      </p:pic>
      <p:sp>
        <p:nvSpPr>
          <p:cNvPr id="205" name="Google Shape;205;p2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highlight>
                  <a:srgbClr val="FFFFFF"/>
                </a:highlight>
                <a:latin typeface="Roboto"/>
                <a:ea typeface="Roboto"/>
                <a:cs typeface="Roboto"/>
                <a:sym typeface="Roboto"/>
              </a:rPr>
              <a:t>Q1:</a:t>
            </a:r>
            <a:r>
              <a:rPr lang="en" sz="1800">
                <a:highlight>
                  <a:srgbClr val="FFFFFF"/>
                </a:highlight>
                <a:latin typeface="Roboto"/>
                <a:ea typeface="Roboto"/>
                <a:cs typeface="Roboto"/>
                <a:sym typeface="Roboto"/>
              </a:rPr>
              <a:t> Before this event, were you aware that many PDFs are inaccessible for people with disabilities?</a:t>
            </a:r>
            <a:endParaRPr sz="1800">
              <a:highlight>
                <a:srgbClr val="FFFFFF"/>
              </a:highlight>
              <a:latin typeface="Roboto"/>
              <a:ea typeface="Roboto"/>
              <a:cs typeface="Roboto"/>
              <a:sym typeface="Roboto"/>
            </a:endParaRPr>
          </a:p>
          <a:p>
            <a:pPr marL="457200" lvl="0" indent="-342900" algn="l" rtl="0">
              <a:spcBef>
                <a:spcPts val="1600"/>
              </a:spcBef>
              <a:spcAft>
                <a:spcPts val="0"/>
              </a:spcAft>
              <a:buSzPts val="1800"/>
              <a:buFont typeface="Roboto"/>
              <a:buChar char="●"/>
            </a:pPr>
            <a:r>
              <a:rPr lang="en" sz="1800">
                <a:highlight>
                  <a:srgbClr val="FFFFFF"/>
                </a:highlight>
                <a:latin typeface="Roboto"/>
                <a:ea typeface="Roboto"/>
                <a:cs typeface="Roboto"/>
                <a:sym typeface="Roboto"/>
              </a:rPr>
              <a:t>Yes (3)</a:t>
            </a:r>
            <a:endParaRPr sz="1800">
              <a:highlight>
                <a:srgbClr val="FFFFFF"/>
              </a:highlight>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a:highlight>
                  <a:srgbClr val="FFFFFF"/>
                </a:highlight>
                <a:latin typeface="Roboto"/>
                <a:ea typeface="Roboto"/>
                <a:cs typeface="Roboto"/>
                <a:sym typeface="Roboto"/>
              </a:rPr>
              <a:t>No (0)</a:t>
            </a:r>
            <a:endParaRPr sz="1800">
              <a:highlight>
                <a:srgbClr val="FFFFFF"/>
              </a:highlight>
              <a:latin typeface="Roboto"/>
              <a:ea typeface="Roboto"/>
              <a:cs typeface="Roboto"/>
              <a:sym typeface="Roboto"/>
            </a:endParaRPr>
          </a:p>
          <a:p>
            <a:pPr marL="0" lvl="0" indent="0" algn="l" rtl="0">
              <a:spcBef>
                <a:spcPts val="1600"/>
              </a:spcBef>
              <a:spcAft>
                <a:spcPts val="0"/>
              </a:spcAft>
              <a:buNone/>
            </a:pPr>
            <a:endParaRPr sz="1500">
              <a:solidFill>
                <a:schemeClr val="dk1"/>
              </a:solidFill>
              <a:highlight>
                <a:srgbClr val="FFFFFF"/>
              </a:highlight>
              <a:latin typeface="Roboto"/>
              <a:ea typeface="Roboto"/>
              <a:cs typeface="Roboto"/>
              <a:sym typeface="Roboto"/>
            </a:endParaRPr>
          </a:p>
          <a:p>
            <a:pPr marL="0" lvl="0" indent="0" algn="l" rtl="0">
              <a:spcBef>
                <a:spcPts val="1600"/>
              </a:spcBef>
              <a:spcAft>
                <a:spcPts val="1600"/>
              </a:spcAft>
              <a:buNone/>
            </a:pPr>
            <a:endParaRPr/>
          </a:p>
        </p:txBody>
      </p:sp>
      <p:sp>
        <p:nvSpPr>
          <p:cNvPr id="203" name="Google Shape;203;p2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Week 5 - Feedback Survey </a:t>
            </a:r>
            <a:endParaRPr/>
          </a:p>
        </p:txBody>
      </p:sp>
      <p:sp>
        <p:nvSpPr>
          <p:cNvPr id="204" name="Google Shape;204;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Proxima Nova"/>
                <a:ea typeface="Proxima Nova"/>
                <a:cs typeface="Proxima Nova"/>
                <a:sym typeface="Proxima Nova"/>
              </a:rPr>
              <a:t>15</a:t>
            </a:fld>
            <a:endParaRPr>
              <a:solidFill>
                <a:schemeClr val="dk2"/>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4" name="Google Shape;214;p28" descr="Forms response chart. Question title: Did you find the information about PDF alternatives helpful?. Number of responses: 3 responses."/>
          <p:cNvPicPr preferRelativeResize="0"/>
          <p:nvPr/>
        </p:nvPicPr>
        <p:blipFill rotWithShape="1">
          <a:blip r:embed="rId3">
            <a:alphaModFix/>
          </a:blip>
          <a:srcRect l="18861" t="27101" r="25399" b="6717"/>
          <a:stretch/>
        </p:blipFill>
        <p:spPr>
          <a:xfrm>
            <a:off x="3592975" y="784200"/>
            <a:ext cx="5472199" cy="2998125"/>
          </a:xfrm>
          <a:prstGeom prst="rect">
            <a:avLst/>
          </a:prstGeom>
          <a:noFill/>
          <a:ln>
            <a:noFill/>
          </a:ln>
        </p:spPr>
      </p:pic>
      <p:sp>
        <p:nvSpPr>
          <p:cNvPr id="213" name="Google Shape;213;p28"/>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highlight>
                  <a:srgbClr val="FFFFFF"/>
                </a:highlight>
                <a:latin typeface="Roboto"/>
                <a:ea typeface="Roboto"/>
                <a:cs typeface="Roboto"/>
                <a:sym typeface="Roboto"/>
              </a:rPr>
              <a:t>Q2:</a:t>
            </a:r>
            <a:r>
              <a:rPr lang="en" sz="1800">
                <a:highlight>
                  <a:srgbClr val="FFFFFF"/>
                </a:highlight>
                <a:latin typeface="Roboto"/>
                <a:ea typeface="Roboto"/>
                <a:cs typeface="Roboto"/>
                <a:sym typeface="Roboto"/>
              </a:rPr>
              <a:t> Did you find the information about PDF alternatives helpful?</a:t>
            </a:r>
            <a:endParaRPr sz="1800">
              <a:highlight>
                <a:srgbClr val="FFFFFF"/>
              </a:highlight>
              <a:latin typeface="Roboto"/>
              <a:ea typeface="Roboto"/>
              <a:cs typeface="Roboto"/>
              <a:sym typeface="Roboto"/>
            </a:endParaRPr>
          </a:p>
          <a:p>
            <a:pPr marL="0" lvl="0" indent="0" algn="l" rtl="0">
              <a:spcBef>
                <a:spcPts val="1600"/>
              </a:spcBef>
              <a:spcAft>
                <a:spcPts val="0"/>
              </a:spcAft>
              <a:buNone/>
            </a:pPr>
            <a:endParaRPr sz="1800">
              <a:highlight>
                <a:srgbClr val="FFFFFF"/>
              </a:highlight>
              <a:latin typeface="Roboto"/>
              <a:ea typeface="Roboto"/>
              <a:cs typeface="Roboto"/>
              <a:sym typeface="Roboto"/>
            </a:endParaRPr>
          </a:p>
          <a:p>
            <a:pPr marL="457200" lvl="0" indent="-342900" algn="l" rtl="0">
              <a:spcBef>
                <a:spcPts val="1600"/>
              </a:spcBef>
              <a:spcAft>
                <a:spcPts val="0"/>
              </a:spcAft>
              <a:buSzPts val="1800"/>
              <a:buFont typeface="Roboto"/>
              <a:buChar char="●"/>
            </a:pPr>
            <a:r>
              <a:rPr lang="en" sz="1800">
                <a:highlight>
                  <a:srgbClr val="FFFFFF"/>
                </a:highlight>
                <a:latin typeface="Roboto"/>
                <a:ea typeface="Roboto"/>
                <a:cs typeface="Roboto"/>
                <a:sym typeface="Roboto"/>
              </a:rPr>
              <a:t>Yes (3)</a:t>
            </a:r>
            <a:endParaRPr sz="1800">
              <a:highlight>
                <a:srgbClr val="FFFFFF"/>
              </a:highlight>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a:highlight>
                  <a:srgbClr val="FFFFFF"/>
                </a:highlight>
                <a:latin typeface="Roboto"/>
                <a:ea typeface="Roboto"/>
                <a:cs typeface="Roboto"/>
                <a:sym typeface="Roboto"/>
              </a:rPr>
              <a:t>Somewhat (0)</a:t>
            </a:r>
            <a:endParaRPr sz="1800">
              <a:highlight>
                <a:srgbClr val="FFFFFF"/>
              </a:highlight>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a:highlight>
                  <a:srgbClr val="FFFFFF"/>
                </a:highlight>
                <a:latin typeface="Roboto"/>
                <a:ea typeface="Roboto"/>
                <a:cs typeface="Roboto"/>
                <a:sym typeface="Roboto"/>
              </a:rPr>
              <a:t>No (0)</a:t>
            </a:r>
            <a:endParaRPr sz="1800">
              <a:highlight>
                <a:srgbClr val="FFFFFF"/>
              </a:highlight>
              <a:latin typeface="Roboto"/>
              <a:ea typeface="Roboto"/>
              <a:cs typeface="Roboto"/>
              <a:sym typeface="Roboto"/>
            </a:endParaRPr>
          </a:p>
          <a:p>
            <a:pPr marL="0" lvl="0" indent="0" algn="l" rtl="0">
              <a:spcBef>
                <a:spcPts val="1600"/>
              </a:spcBef>
              <a:spcAft>
                <a:spcPts val="0"/>
              </a:spcAft>
              <a:buNone/>
            </a:pPr>
            <a:endParaRPr sz="1500">
              <a:solidFill>
                <a:schemeClr val="dk1"/>
              </a:solidFill>
              <a:highlight>
                <a:srgbClr val="FFFFFF"/>
              </a:highlight>
              <a:latin typeface="Roboto"/>
              <a:ea typeface="Roboto"/>
              <a:cs typeface="Roboto"/>
              <a:sym typeface="Roboto"/>
            </a:endParaRPr>
          </a:p>
          <a:p>
            <a:pPr marL="0" lvl="0" indent="0" algn="l" rtl="0">
              <a:spcBef>
                <a:spcPts val="1600"/>
              </a:spcBef>
              <a:spcAft>
                <a:spcPts val="1600"/>
              </a:spcAft>
              <a:buNone/>
            </a:pPr>
            <a:endParaRPr/>
          </a:p>
        </p:txBody>
      </p:sp>
      <p:sp>
        <p:nvSpPr>
          <p:cNvPr id="211" name="Google Shape;211;p28"/>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Survey Q2</a:t>
            </a:r>
            <a:endParaRPr/>
          </a:p>
        </p:txBody>
      </p:sp>
      <p:sp>
        <p:nvSpPr>
          <p:cNvPr id="212" name="Google Shape;212;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Proxima Nova"/>
                <a:ea typeface="Proxima Nova"/>
                <a:cs typeface="Proxima Nova"/>
                <a:sym typeface="Proxima Nova"/>
              </a:rPr>
              <a:t>16</a:t>
            </a:fld>
            <a:endParaRPr>
              <a:solidFill>
                <a:schemeClr val="dk2"/>
              </a:solidFill>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22" name="Google Shape;222;p29" descr="Forms response chart. Question title: How do you plan on remediating any remaining PDF documents that you need to keep in PDF form?. Number of responses: 3 responses."/>
          <p:cNvPicPr preferRelativeResize="0"/>
          <p:nvPr/>
        </p:nvPicPr>
        <p:blipFill rotWithShape="1">
          <a:blip r:embed="rId3">
            <a:alphaModFix/>
          </a:blip>
          <a:srcRect l="19109" t="33256" r="4144" b="5946"/>
          <a:stretch/>
        </p:blipFill>
        <p:spPr>
          <a:xfrm>
            <a:off x="3375300" y="1707375"/>
            <a:ext cx="5645851" cy="2279200"/>
          </a:xfrm>
          <a:prstGeom prst="rect">
            <a:avLst/>
          </a:prstGeom>
          <a:noFill/>
          <a:ln>
            <a:noFill/>
          </a:ln>
        </p:spPr>
      </p:pic>
      <p:sp>
        <p:nvSpPr>
          <p:cNvPr id="221" name="Google Shape;221;p29"/>
          <p:cNvSpPr txBox="1">
            <a:spLocks noGrp="1"/>
          </p:cNvSpPr>
          <p:nvPr>
            <p:ph type="body" idx="1"/>
          </p:nvPr>
        </p:nvSpPr>
        <p:spPr>
          <a:xfrm>
            <a:off x="311700" y="1389600"/>
            <a:ext cx="30636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highlight>
                  <a:srgbClr val="FFFFFF"/>
                </a:highlight>
                <a:latin typeface="Roboto"/>
                <a:ea typeface="Roboto"/>
                <a:cs typeface="Roboto"/>
                <a:sym typeface="Roboto"/>
              </a:rPr>
              <a:t>Q3:</a:t>
            </a:r>
            <a:r>
              <a:rPr lang="en" sz="1800">
                <a:highlight>
                  <a:srgbClr val="FFFFFF"/>
                </a:highlight>
                <a:latin typeface="Roboto"/>
                <a:ea typeface="Roboto"/>
                <a:cs typeface="Roboto"/>
                <a:sym typeface="Roboto"/>
              </a:rPr>
              <a:t> How do you plan on remediating any remaining PDF documents that you need to keep in PDF form?</a:t>
            </a:r>
            <a:endParaRPr sz="1800">
              <a:highlight>
                <a:srgbClr val="FFFFFF"/>
              </a:highlight>
              <a:latin typeface="Roboto"/>
              <a:ea typeface="Roboto"/>
              <a:cs typeface="Roboto"/>
              <a:sym typeface="Roboto"/>
            </a:endParaRPr>
          </a:p>
          <a:p>
            <a:pPr marL="457200" lvl="0" indent="-342900" algn="l" rtl="0">
              <a:spcBef>
                <a:spcPts val="1600"/>
              </a:spcBef>
              <a:spcAft>
                <a:spcPts val="0"/>
              </a:spcAft>
              <a:buSzPts val="1800"/>
              <a:buFont typeface="Roboto"/>
              <a:buChar char="●"/>
            </a:pPr>
            <a:r>
              <a:rPr lang="en" sz="1800">
                <a:highlight>
                  <a:srgbClr val="FFFFFF"/>
                </a:highlight>
                <a:latin typeface="Roboto"/>
                <a:ea typeface="Roboto"/>
                <a:cs typeface="Roboto"/>
                <a:sym typeface="Roboto"/>
              </a:rPr>
              <a:t>Outside vendor (0)</a:t>
            </a:r>
            <a:endParaRPr sz="1800">
              <a:highlight>
                <a:srgbClr val="FFFFFF"/>
              </a:highlight>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a:highlight>
                  <a:srgbClr val="FFFFFF"/>
                </a:highlight>
                <a:latin typeface="Roboto"/>
                <a:ea typeface="Roboto"/>
                <a:cs typeface="Roboto"/>
                <a:sym typeface="Roboto"/>
              </a:rPr>
              <a:t>In-house (3)</a:t>
            </a:r>
            <a:endParaRPr sz="1800">
              <a:highlight>
                <a:srgbClr val="FFFFFF"/>
              </a:highlight>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a:highlight>
                  <a:srgbClr val="FFFFFF"/>
                </a:highlight>
                <a:latin typeface="Roboto"/>
                <a:ea typeface="Roboto"/>
                <a:cs typeface="Roboto"/>
                <a:sym typeface="Roboto"/>
              </a:rPr>
              <a:t>N/A (0)</a:t>
            </a:r>
            <a:endParaRPr sz="1800">
              <a:highlight>
                <a:srgbClr val="FFFFFF"/>
              </a:highlight>
              <a:latin typeface="Roboto"/>
              <a:ea typeface="Roboto"/>
              <a:cs typeface="Roboto"/>
              <a:sym typeface="Roboto"/>
            </a:endParaRPr>
          </a:p>
          <a:p>
            <a:pPr marL="0" lvl="0" indent="0" algn="l" rtl="0">
              <a:spcBef>
                <a:spcPts val="1600"/>
              </a:spcBef>
              <a:spcAft>
                <a:spcPts val="0"/>
              </a:spcAft>
              <a:buNone/>
            </a:pPr>
            <a:endParaRPr sz="1500">
              <a:solidFill>
                <a:schemeClr val="dk1"/>
              </a:solidFill>
              <a:highlight>
                <a:srgbClr val="FFFFFF"/>
              </a:highlight>
              <a:latin typeface="Roboto"/>
              <a:ea typeface="Roboto"/>
              <a:cs typeface="Roboto"/>
              <a:sym typeface="Roboto"/>
            </a:endParaRPr>
          </a:p>
          <a:p>
            <a:pPr marL="0" lvl="0" indent="0" algn="l" rtl="0">
              <a:spcBef>
                <a:spcPts val="1600"/>
              </a:spcBef>
              <a:spcAft>
                <a:spcPts val="1600"/>
              </a:spcAft>
              <a:buNone/>
            </a:pPr>
            <a:endParaRPr/>
          </a:p>
        </p:txBody>
      </p:sp>
      <p:sp>
        <p:nvSpPr>
          <p:cNvPr id="219" name="Google Shape;219;p29"/>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Survey Q3</a:t>
            </a:r>
            <a:endParaRPr/>
          </a:p>
        </p:txBody>
      </p:sp>
      <p:sp>
        <p:nvSpPr>
          <p:cNvPr id="220" name="Google Shape;220;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Proxima Nova"/>
                <a:ea typeface="Proxima Nova"/>
                <a:cs typeface="Proxima Nova"/>
                <a:sym typeface="Proxima Nova"/>
              </a:rPr>
              <a:t>17</a:t>
            </a:fld>
            <a:endParaRPr>
              <a:solidFill>
                <a:schemeClr val="dk2"/>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30" name="Google Shape;230;p30" descr="Forms response chart. Question title: Did the information from this event impact how  you will share information on your web pages in the future?  (i.e. refraining from uploading inaccessible PDFs to your website). Number of responses: 3 responses."/>
          <p:cNvPicPr preferRelativeResize="0"/>
          <p:nvPr/>
        </p:nvPicPr>
        <p:blipFill rotWithShape="1">
          <a:blip r:embed="rId3">
            <a:alphaModFix/>
          </a:blip>
          <a:srcRect l="17437" t="33341" r="25219" b="4811"/>
          <a:stretch/>
        </p:blipFill>
        <p:spPr>
          <a:xfrm>
            <a:off x="3733050" y="1170275"/>
            <a:ext cx="5147150" cy="2775575"/>
          </a:xfrm>
          <a:prstGeom prst="rect">
            <a:avLst/>
          </a:prstGeom>
          <a:noFill/>
          <a:ln>
            <a:noFill/>
          </a:ln>
        </p:spPr>
      </p:pic>
      <p:sp>
        <p:nvSpPr>
          <p:cNvPr id="229" name="Google Shape;229;p30"/>
          <p:cNvSpPr txBox="1">
            <a:spLocks noGrp="1"/>
          </p:cNvSpPr>
          <p:nvPr>
            <p:ph type="body" idx="1"/>
          </p:nvPr>
        </p:nvSpPr>
        <p:spPr>
          <a:xfrm>
            <a:off x="311700" y="1389600"/>
            <a:ext cx="30636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highlight>
                  <a:srgbClr val="FFFFFF"/>
                </a:highlight>
                <a:latin typeface="Roboto"/>
                <a:ea typeface="Roboto"/>
                <a:cs typeface="Roboto"/>
                <a:sym typeface="Roboto"/>
              </a:rPr>
              <a:t>Q4:</a:t>
            </a:r>
            <a:r>
              <a:rPr lang="en" sz="1800">
                <a:highlight>
                  <a:srgbClr val="FFFFFF"/>
                </a:highlight>
                <a:latin typeface="Roboto"/>
                <a:ea typeface="Roboto"/>
                <a:cs typeface="Roboto"/>
                <a:sym typeface="Roboto"/>
              </a:rPr>
              <a:t> Did the information from this event impact how you will share information on your web pages in the future? </a:t>
            </a:r>
            <a:endParaRPr sz="1800">
              <a:highlight>
                <a:srgbClr val="FFFFFF"/>
              </a:highlight>
              <a:latin typeface="Roboto"/>
              <a:ea typeface="Roboto"/>
              <a:cs typeface="Roboto"/>
              <a:sym typeface="Roboto"/>
            </a:endParaRPr>
          </a:p>
          <a:p>
            <a:pPr marL="457200" lvl="0" indent="-342900" algn="l" rtl="0">
              <a:spcBef>
                <a:spcPts val="1600"/>
              </a:spcBef>
              <a:spcAft>
                <a:spcPts val="0"/>
              </a:spcAft>
              <a:buSzPts val="1800"/>
              <a:buFont typeface="Roboto"/>
              <a:buChar char="●"/>
            </a:pPr>
            <a:r>
              <a:rPr lang="en" sz="1800">
                <a:highlight>
                  <a:srgbClr val="FFFFFF"/>
                </a:highlight>
                <a:latin typeface="Roboto"/>
                <a:ea typeface="Roboto"/>
                <a:cs typeface="Roboto"/>
                <a:sym typeface="Roboto"/>
              </a:rPr>
              <a:t>Yes (1)</a:t>
            </a:r>
            <a:endParaRPr sz="1800">
              <a:highlight>
                <a:srgbClr val="FFFFFF"/>
              </a:highlight>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a:highlight>
                  <a:srgbClr val="FFFFFF"/>
                </a:highlight>
                <a:latin typeface="Roboto"/>
                <a:ea typeface="Roboto"/>
                <a:cs typeface="Roboto"/>
                <a:sym typeface="Roboto"/>
              </a:rPr>
              <a:t>Somewhat (1)</a:t>
            </a:r>
            <a:endParaRPr sz="1800">
              <a:highlight>
                <a:srgbClr val="FFFFFF"/>
              </a:highlight>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a:highlight>
                  <a:srgbClr val="FFFFFF"/>
                </a:highlight>
                <a:latin typeface="Roboto"/>
                <a:ea typeface="Roboto"/>
                <a:cs typeface="Roboto"/>
                <a:sym typeface="Roboto"/>
              </a:rPr>
              <a:t>No (1)</a:t>
            </a:r>
            <a:endParaRPr sz="1800">
              <a:highlight>
                <a:srgbClr val="FFFFFF"/>
              </a:highlight>
              <a:latin typeface="Roboto"/>
              <a:ea typeface="Roboto"/>
              <a:cs typeface="Roboto"/>
              <a:sym typeface="Roboto"/>
            </a:endParaRPr>
          </a:p>
          <a:p>
            <a:pPr marL="0" lvl="0" indent="0" algn="l" rtl="0">
              <a:spcBef>
                <a:spcPts val="1600"/>
              </a:spcBef>
              <a:spcAft>
                <a:spcPts val="0"/>
              </a:spcAft>
              <a:buNone/>
            </a:pPr>
            <a:endParaRPr sz="1500">
              <a:solidFill>
                <a:schemeClr val="dk1"/>
              </a:solidFill>
              <a:highlight>
                <a:srgbClr val="FFFFFF"/>
              </a:highlight>
              <a:latin typeface="Roboto"/>
              <a:ea typeface="Roboto"/>
              <a:cs typeface="Roboto"/>
              <a:sym typeface="Roboto"/>
            </a:endParaRPr>
          </a:p>
          <a:p>
            <a:pPr marL="0" lvl="0" indent="0" algn="l" rtl="0">
              <a:spcBef>
                <a:spcPts val="1600"/>
              </a:spcBef>
              <a:spcAft>
                <a:spcPts val="1600"/>
              </a:spcAft>
              <a:buNone/>
            </a:pPr>
            <a:endParaRPr/>
          </a:p>
        </p:txBody>
      </p:sp>
      <p:sp>
        <p:nvSpPr>
          <p:cNvPr id="227" name="Google Shape;227;p30"/>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Feedback Survey Q4</a:t>
            </a:r>
            <a:endParaRPr/>
          </a:p>
        </p:txBody>
      </p:sp>
      <p:sp>
        <p:nvSpPr>
          <p:cNvPr id="228" name="Google Shape;228;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Proxima Nova"/>
                <a:ea typeface="Proxima Nova"/>
                <a:cs typeface="Proxima Nova"/>
                <a:sym typeface="Proxima Nova"/>
              </a:rPr>
              <a:t>18</a:t>
            </a:fld>
            <a:endParaRPr>
              <a:solidFill>
                <a:schemeClr val="dk2"/>
              </a:solidFill>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7" name="Google Shape;237;p31" descr="Great PDF Purge Accessibility Champion certificate"/>
          <p:cNvPicPr preferRelativeResize="0"/>
          <p:nvPr/>
        </p:nvPicPr>
        <p:blipFill>
          <a:blip r:embed="rId3">
            <a:alphaModFix/>
          </a:blip>
          <a:stretch>
            <a:fillRect/>
          </a:stretch>
        </p:blipFill>
        <p:spPr>
          <a:xfrm>
            <a:off x="1444825" y="1017725"/>
            <a:ext cx="6323776" cy="3837650"/>
          </a:xfrm>
          <a:prstGeom prst="rect">
            <a:avLst/>
          </a:prstGeom>
          <a:noFill/>
          <a:ln>
            <a:noFill/>
          </a:ln>
        </p:spPr>
      </p:pic>
      <p:pic>
        <p:nvPicPr>
          <p:cNvPr id="238" name="Google Shape;238;p31" descr="The Great PDF Purge Accessibility Champion certificate"/>
          <p:cNvPicPr preferRelativeResize="0"/>
          <p:nvPr/>
        </p:nvPicPr>
        <p:blipFill rotWithShape="1">
          <a:blip r:embed="rId4">
            <a:alphaModFix/>
          </a:blip>
          <a:srcRect l="25555" t="23741" r="26125" b="11158"/>
          <a:stretch/>
        </p:blipFill>
        <p:spPr>
          <a:xfrm>
            <a:off x="2362838" y="1187275"/>
            <a:ext cx="4418324" cy="3346800"/>
          </a:xfrm>
          <a:prstGeom prst="rect">
            <a:avLst/>
          </a:prstGeom>
          <a:noFill/>
          <a:ln>
            <a:noFill/>
          </a:ln>
        </p:spPr>
      </p:pic>
      <p:sp>
        <p:nvSpPr>
          <p:cNvPr id="235" name="Google Shape;235;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Week 5 - Celebration!</a:t>
            </a:r>
            <a:endParaRPr/>
          </a:p>
        </p:txBody>
      </p:sp>
      <p:sp>
        <p:nvSpPr>
          <p:cNvPr id="236" name="Google Shape;236;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Proxima Nova"/>
                <a:ea typeface="Proxima Nova"/>
                <a:cs typeface="Proxima Nova"/>
                <a:sym typeface="Proxima Nova"/>
              </a:rPr>
              <a:t>19</a:t>
            </a:fld>
            <a:endParaRPr>
              <a:solidFill>
                <a:schemeClr val="dk2"/>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7" name="Google Shape;67;p14" descr="&quot;&quot;"/>
          <p:cNvPicPr preferRelativeResize="0"/>
          <p:nvPr/>
        </p:nvPicPr>
        <p:blipFill>
          <a:blip r:embed="rId3">
            <a:alphaModFix/>
          </a:blip>
          <a:stretch>
            <a:fillRect/>
          </a:stretch>
        </p:blipFill>
        <p:spPr>
          <a:xfrm>
            <a:off x="489900" y="1805850"/>
            <a:ext cx="785550" cy="765900"/>
          </a:xfrm>
          <a:prstGeom prst="rect">
            <a:avLst/>
          </a:prstGeom>
          <a:noFill/>
          <a:ln>
            <a:noFill/>
          </a:ln>
        </p:spPr>
      </p:pic>
      <p:pic>
        <p:nvPicPr>
          <p:cNvPr id="68" name="Google Shape;68;p14" descr="&quot;&quot;"/>
          <p:cNvPicPr preferRelativeResize="0"/>
          <p:nvPr/>
        </p:nvPicPr>
        <p:blipFill>
          <a:blip r:embed="rId3">
            <a:alphaModFix/>
          </a:blip>
          <a:stretch>
            <a:fillRect/>
          </a:stretch>
        </p:blipFill>
        <p:spPr>
          <a:xfrm>
            <a:off x="386950" y="2838125"/>
            <a:ext cx="785550" cy="765900"/>
          </a:xfrm>
          <a:prstGeom prst="rect">
            <a:avLst/>
          </a:prstGeom>
          <a:noFill/>
          <a:ln>
            <a:noFill/>
          </a:ln>
        </p:spPr>
      </p:pic>
      <p:pic>
        <p:nvPicPr>
          <p:cNvPr id="69" name="Google Shape;69;p14" descr="&quot;&quot;"/>
          <p:cNvPicPr preferRelativeResize="0"/>
          <p:nvPr/>
        </p:nvPicPr>
        <p:blipFill>
          <a:blip r:embed="rId3">
            <a:alphaModFix/>
          </a:blip>
          <a:stretch>
            <a:fillRect/>
          </a:stretch>
        </p:blipFill>
        <p:spPr>
          <a:xfrm>
            <a:off x="2890662" y="2074575"/>
            <a:ext cx="785550" cy="765900"/>
          </a:xfrm>
          <a:prstGeom prst="rect">
            <a:avLst/>
          </a:prstGeom>
          <a:noFill/>
          <a:ln>
            <a:noFill/>
          </a:ln>
        </p:spPr>
      </p:pic>
      <p:pic>
        <p:nvPicPr>
          <p:cNvPr id="70" name="Google Shape;70;p14" descr="&quot;&quot;"/>
          <p:cNvPicPr preferRelativeResize="0"/>
          <p:nvPr/>
        </p:nvPicPr>
        <p:blipFill>
          <a:blip r:embed="rId3">
            <a:alphaModFix/>
          </a:blip>
          <a:stretch>
            <a:fillRect/>
          </a:stretch>
        </p:blipFill>
        <p:spPr>
          <a:xfrm>
            <a:off x="1721950" y="2120175"/>
            <a:ext cx="785550" cy="765900"/>
          </a:xfrm>
          <a:prstGeom prst="rect">
            <a:avLst/>
          </a:prstGeom>
          <a:noFill/>
          <a:ln>
            <a:noFill/>
          </a:ln>
        </p:spPr>
      </p:pic>
      <p:pic>
        <p:nvPicPr>
          <p:cNvPr id="71" name="Google Shape;71;p14" descr="&quot;&quot;"/>
          <p:cNvPicPr preferRelativeResize="0"/>
          <p:nvPr/>
        </p:nvPicPr>
        <p:blipFill>
          <a:blip r:embed="rId3">
            <a:alphaModFix/>
          </a:blip>
          <a:stretch>
            <a:fillRect/>
          </a:stretch>
        </p:blipFill>
        <p:spPr>
          <a:xfrm>
            <a:off x="1837287" y="3516250"/>
            <a:ext cx="785550" cy="765900"/>
          </a:xfrm>
          <a:prstGeom prst="rect">
            <a:avLst/>
          </a:prstGeom>
          <a:noFill/>
          <a:ln>
            <a:noFill/>
          </a:ln>
        </p:spPr>
      </p:pic>
      <p:pic>
        <p:nvPicPr>
          <p:cNvPr id="72" name="Google Shape;72;p14" descr="&quot;&quot;"/>
          <p:cNvPicPr preferRelativeResize="0"/>
          <p:nvPr/>
        </p:nvPicPr>
        <p:blipFill>
          <a:blip r:embed="rId3">
            <a:alphaModFix/>
          </a:blip>
          <a:stretch>
            <a:fillRect/>
          </a:stretch>
        </p:blipFill>
        <p:spPr>
          <a:xfrm>
            <a:off x="400325" y="4004925"/>
            <a:ext cx="785550" cy="765900"/>
          </a:xfrm>
          <a:prstGeom prst="rect">
            <a:avLst/>
          </a:prstGeom>
          <a:noFill/>
          <a:ln>
            <a:noFill/>
          </a:ln>
        </p:spPr>
      </p:pic>
      <p:pic>
        <p:nvPicPr>
          <p:cNvPr id="73" name="Google Shape;73;p14" descr="&quot;&quot;"/>
          <p:cNvPicPr preferRelativeResize="0"/>
          <p:nvPr/>
        </p:nvPicPr>
        <p:blipFill>
          <a:blip r:embed="rId3">
            <a:alphaModFix/>
          </a:blip>
          <a:stretch>
            <a:fillRect/>
          </a:stretch>
        </p:blipFill>
        <p:spPr>
          <a:xfrm>
            <a:off x="7444237" y="1544975"/>
            <a:ext cx="785550" cy="765900"/>
          </a:xfrm>
          <a:prstGeom prst="rect">
            <a:avLst/>
          </a:prstGeom>
          <a:noFill/>
          <a:ln>
            <a:noFill/>
          </a:ln>
        </p:spPr>
      </p:pic>
      <p:pic>
        <p:nvPicPr>
          <p:cNvPr id="74" name="Google Shape;74;p14" descr="&quot;&quot;"/>
          <p:cNvPicPr preferRelativeResize="0"/>
          <p:nvPr/>
        </p:nvPicPr>
        <p:blipFill>
          <a:blip r:embed="rId3">
            <a:alphaModFix/>
          </a:blip>
          <a:stretch>
            <a:fillRect/>
          </a:stretch>
        </p:blipFill>
        <p:spPr>
          <a:xfrm>
            <a:off x="2555575" y="2630475"/>
            <a:ext cx="472224" cy="460401"/>
          </a:xfrm>
          <a:prstGeom prst="rect">
            <a:avLst/>
          </a:prstGeom>
          <a:noFill/>
          <a:ln>
            <a:noFill/>
          </a:ln>
        </p:spPr>
      </p:pic>
      <p:pic>
        <p:nvPicPr>
          <p:cNvPr id="75" name="Google Shape;75;p14" descr="&quot;&quot;"/>
          <p:cNvPicPr preferRelativeResize="0"/>
          <p:nvPr/>
        </p:nvPicPr>
        <p:blipFill>
          <a:blip r:embed="rId3">
            <a:alphaModFix/>
          </a:blip>
          <a:stretch>
            <a:fillRect/>
          </a:stretch>
        </p:blipFill>
        <p:spPr>
          <a:xfrm>
            <a:off x="4059375" y="3085775"/>
            <a:ext cx="785550" cy="765900"/>
          </a:xfrm>
          <a:prstGeom prst="rect">
            <a:avLst/>
          </a:prstGeom>
          <a:noFill/>
          <a:ln>
            <a:noFill/>
          </a:ln>
        </p:spPr>
      </p:pic>
      <p:pic>
        <p:nvPicPr>
          <p:cNvPr id="76" name="Google Shape;76;p14" descr="&quot;&quot;"/>
          <p:cNvPicPr preferRelativeResize="0"/>
          <p:nvPr/>
        </p:nvPicPr>
        <p:blipFill>
          <a:blip r:embed="rId3">
            <a:alphaModFix/>
          </a:blip>
          <a:stretch>
            <a:fillRect/>
          </a:stretch>
        </p:blipFill>
        <p:spPr>
          <a:xfrm>
            <a:off x="4244587" y="1984450"/>
            <a:ext cx="785550" cy="765900"/>
          </a:xfrm>
          <a:prstGeom prst="rect">
            <a:avLst/>
          </a:prstGeom>
          <a:noFill/>
          <a:ln>
            <a:noFill/>
          </a:ln>
        </p:spPr>
      </p:pic>
      <p:pic>
        <p:nvPicPr>
          <p:cNvPr id="77" name="Google Shape;77;p14" descr="&quot;&quot;"/>
          <p:cNvPicPr preferRelativeResize="0"/>
          <p:nvPr/>
        </p:nvPicPr>
        <p:blipFill>
          <a:blip r:embed="rId3">
            <a:alphaModFix/>
          </a:blip>
          <a:stretch>
            <a:fillRect/>
          </a:stretch>
        </p:blipFill>
        <p:spPr>
          <a:xfrm>
            <a:off x="4844925" y="4004925"/>
            <a:ext cx="785550" cy="765900"/>
          </a:xfrm>
          <a:prstGeom prst="rect">
            <a:avLst/>
          </a:prstGeom>
          <a:noFill/>
          <a:ln>
            <a:noFill/>
          </a:ln>
        </p:spPr>
      </p:pic>
      <p:pic>
        <p:nvPicPr>
          <p:cNvPr id="78" name="Google Shape;78;p14" descr="&quot;&quot;"/>
          <p:cNvPicPr preferRelativeResize="0"/>
          <p:nvPr/>
        </p:nvPicPr>
        <p:blipFill>
          <a:blip r:embed="rId3">
            <a:alphaModFix/>
          </a:blip>
          <a:stretch>
            <a:fillRect/>
          </a:stretch>
        </p:blipFill>
        <p:spPr>
          <a:xfrm>
            <a:off x="5630475" y="3131425"/>
            <a:ext cx="785550" cy="765900"/>
          </a:xfrm>
          <a:prstGeom prst="rect">
            <a:avLst/>
          </a:prstGeom>
          <a:noFill/>
          <a:ln>
            <a:noFill/>
          </a:ln>
        </p:spPr>
      </p:pic>
      <p:pic>
        <p:nvPicPr>
          <p:cNvPr id="79" name="Google Shape;79;p14" descr="&quot;&quot;"/>
          <p:cNvPicPr preferRelativeResize="0"/>
          <p:nvPr/>
        </p:nvPicPr>
        <p:blipFill>
          <a:blip r:embed="rId3">
            <a:alphaModFix/>
          </a:blip>
          <a:stretch>
            <a:fillRect/>
          </a:stretch>
        </p:blipFill>
        <p:spPr>
          <a:xfrm>
            <a:off x="5986475" y="1984450"/>
            <a:ext cx="785550" cy="765900"/>
          </a:xfrm>
          <a:prstGeom prst="rect">
            <a:avLst/>
          </a:prstGeom>
          <a:noFill/>
          <a:ln>
            <a:noFill/>
          </a:ln>
        </p:spPr>
      </p:pic>
      <p:pic>
        <p:nvPicPr>
          <p:cNvPr id="80" name="Google Shape;80;p14" descr="&quot;&quot;"/>
          <p:cNvPicPr preferRelativeResize="0"/>
          <p:nvPr/>
        </p:nvPicPr>
        <p:blipFill>
          <a:blip r:embed="rId3">
            <a:alphaModFix/>
          </a:blip>
          <a:stretch>
            <a:fillRect/>
          </a:stretch>
        </p:blipFill>
        <p:spPr>
          <a:xfrm>
            <a:off x="6658687" y="3988525"/>
            <a:ext cx="785550" cy="765900"/>
          </a:xfrm>
          <a:prstGeom prst="rect">
            <a:avLst/>
          </a:prstGeom>
          <a:noFill/>
          <a:ln>
            <a:noFill/>
          </a:ln>
        </p:spPr>
      </p:pic>
      <p:pic>
        <p:nvPicPr>
          <p:cNvPr id="81" name="Google Shape;81;p14" descr="&quot;&quot;"/>
          <p:cNvPicPr preferRelativeResize="0"/>
          <p:nvPr/>
        </p:nvPicPr>
        <p:blipFill>
          <a:blip r:embed="rId3">
            <a:alphaModFix/>
          </a:blip>
          <a:stretch>
            <a:fillRect/>
          </a:stretch>
        </p:blipFill>
        <p:spPr>
          <a:xfrm>
            <a:off x="8046750" y="3716825"/>
            <a:ext cx="785550" cy="765900"/>
          </a:xfrm>
          <a:prstGeom prst="rect">
            <a:avLst/>
          </a:prstGeom>
          <a:noFill/>
          <a:ln>
            <a:noFill/>
          </a:ln>
        </p:spPr>
      </p:pic>
      <p:pic>
        <p:nvPicPr>
          <p:cNvPr id="82" name="Google Shape;82;p14" descr="&quot;&quot;"/>
          <p:cNvPicPr preferRelativeResize="0"/>
          <p:nvPr/>
        </p:nvPicPr>
        <p:blipFill>
          <a:blip r:embed="rId3">
            <a:alphaModFix/>
          </a:blip>
          <a:stretch>
            <a:fillRect/>
          </a:stretch>
        </p:blipFill>
        <p:spPr>
          <a:xfrm>
            <a:off x="7043750" y="2750350"/>
            <a:ext cx="785550" cy="765900"/>
          </a:xfrm>
          <a:prstGeom prst="rect">
            <a:avLst/>
          </a:prstGeom>
          <a:noFill/>
          <a:ln>
            <a:noFill/>
          </a:ln>
        </p:spPr>
      </p:pic>
      <p:pic>
        <p:nvPicPr>
          <p:cNvPr id="83" name="Google Shape;83;p14" descr="&quot;&quot;"/>
          <p:cNvPicPr preferRelativeResize="0"/>
          <p:nvPr/>
        </p:nvPicPr>
        <p:blipFill>
          <a:blip r:embed="rId3">
            <a:alphaModFix/>
          </a:blip>
          <a:stretch>
            <a:fillRect/>
          </a:stretch>
        </p:blipFill>
        <p:spPr>
          <a:xfrm>
            <a:off x="8046750" y="2365525"/>
            <a:ext cx="785550" cy="765900"/>
          </a:xfrm>
          <a:prstGeom prst="rect">
            <a:avLst/>
          </a:prstGeom>
          <a:noFill/>
          <a:ln>
            <a:noFill/>
          </a:ln>
        </p:spPr>
      </p:pic>
      <p:pic>
        <p:nvPicPr>
          <p:cNvPr id="84" name="Google Shape;84;p14" descr="&quot;&quot;"/>
          <p:cNvPicPr preferRelativeResize="0"/>
          <p:nvPr/>
        </p:nvPicPr>
        <p:blipFill>
          <a:blip r:embed="rId3">
            <a:alphaModFix/>
          </a:blip>
          <a:stretch>
            <a:fillRect/>
          </a:stretch>
        </p:blipFill>
        <p:spPr>
          <a:xfrm>
            <a:off x="2677287" y="4157675"/>
            <a:ext cx="472224" cy="460401"/>
          </a:xfrm>
          <a:prstGeom prst="rect">
            <a:avLst/>
          </a:prstGeom>
          <a:noFill/>
          <a:ln>
            <a:noFill/>
          </a:ln>
        </p:spPr>
      </p:pic>
      <p:pic>
        <p:nvPicPr>
          <p:cNvPr id="85" name="Google Shape;85;p14" descr="&quot;&quot;"/>
          <p:cNvPicPr preferRelativeResize="0"/>
          <p:nvPr/>
        </p:nvPicPr>
        <p:blipFill>
          <a:blip r:embed="rId3">
            <a:alphaModFix/>
          </a:blip>
          <a:stretch>
            <a:fillRect/>
          </a:stretch>
        </p:blipFill>
        <p:spPr>
          <a:xfrm>
            <a:off x="3828600" y="2553700"/>
            <a:ext cx="472224" cy="460401"/>
          </a:xfrm>
          <a:prstGeom prst="rect">
            <a:avLst/>
          </a:prstGeom>
          <a:noFill/>
          <a:ln>
            <a:noFill/>
          </a:ln>
        </p:spPr>
      </p:pic>
      <p:pic>
        <p:nvPicPr>
          <p:cNvPr id="86" name="Google Shape;86;p14" descr="&quot;&quot;"/>
          <p:cNvPicPr preferRelativeResize="0"/>
          <p:nvPr/>
        </p:nvPicPr>
        <p:blipFill>
          <a:blip r:embed="rId3">
            <a:alphaModFix/>
          </a:blip>
          <a:stretch>
            <a:fillRect/>
          </a:stretch>
        </p:blipFill>
        <p:spPr>
          <a:xfrm>
            <a:off x="1275462" y="4157675"/>
            <a:ext cx="472224" cy="460401"/>
          </a:xfrm>
          <a:prstGeom prst="rect">
            <a:avLst/>
          </a:prstGeom>
          <a:noFill/>
          <a:ln>
            <a:noFill/>
          </a:ln>
        </p:spPr>
      </p:pic>
      <p:pic>
        <p:nvPicPr>
          <p:cNvPr id="87" name="Google Shape;87;p14" descr="&quot;&quot;"/>
          <p:cNvPicPr preferRelativeResize="0"/>
          <p:nvPr/>
        </p:nvPicPr>
        <p:blipFill>
          <a:blip r:embed="rId3">
            <a:alphaModFix/>
          </a:blip>
          <a:stretch>
            <a:fillRect/>
          </a:stretch>
        </p:blipFill>
        <p:spPr>
          <a:xfrm>
            <a:off x="1579525" y="3238525"/>
            <a:ext cx="472224" cy="460401"/>
          </a:xfrm>
          <a:prstGeom prst="rect">
            <a:avLst/>
          </a:prstGeom>
          <a:noFill/>
          <a:ln>
            <a:noFill/>
          </a:ln>
        </p:spPr>
      </p:pic>
      <p:pic>
        <p:nvPicPr>
          <p:cNvPr id="88" name="Google Shape;88;p14" descr="&amp;#34;&amp;#34;"/>
          <p:cNvPicPr preferRelativeResize="0"/>
          <p:nvPr/>
        </p:nvPicPr>
        <p:blipFill>
          <a:blip r:embed="rId3">
            <a:alphaModFix/>
          </a:blip>
          <a:stretch>
            <a:fillRect/>
          </a:stretch>
        </p:blipFill>
        <p:spPr>
          <a:xfrm>
            <a:off x="866575" y="2571750"/>
            <a:ext cx="472224" cy="460401"/>
          </a:xfrm>
          <a:prstGeom prst="rect">
            <a:avLst/>
          </a:prstGeom>
          <a:noFill/>
          <a:ln>
            <a:noFill/>
          </a:ln>
        </p:spPr>
      </p:pic>
      <p:pic>
        <p:nvPicPr>
          <p:cNvPr id="89" name="Google Shape;89;p14" descr="&quot;&quot;"/>
          <p:cNvPicPr preferRelativeResize="0"/>
          <p:nvPr/>
        </p:nvPicPr>
        <p:blipFill>
          <a:blip r:embed="rId3">
            <a:alphaModFix/>
          </a:blip>
          <a:stretch>
            <a:fillRect/>
          </a:stretch>
        </p:blipFill>
        <p:spPr>
          <a:xfrm>
            <a:off x="5315450" y="2750350"/>
            <a:ext cx="472224" cy="460401"/>
          </a:xfrm>
          <a:prstGeom prst="rect">
            <a:avLst/>
          </a:prstGeom>
          <a:noFill/>
          <a:ln>
            <a:noFill/>
          </a:ln>
        </p:spPr>
      </p:pic>
      <p:pic>
        <p:nvPicPr>
          <p:cNvPr id="90" name="Google Shape;90;p14" descr="&quot;&quot;"/>
          <p:cNvPicPr preferRelativeResize="0"/>
          <p:nvPr/>
        </p:nvPicPr>
        <p:blipFill>
          <a:blip r:embed="rId3">
            <a:alphaModFix/>
          </a:blip>
          <a:stretch>
            <a:fillRect/>
          </a:stretch>
        </p:blipFill>
        <p:spPr>
          <a:xfrm>
            <a:off x="5787137" y="1844375"/>
            <a:ext cx="472224" cy="460401"/>
          </a:xfrm>
          <a:prstGeom prst="rect">
            <a:avLst/>
          </a:prstGeom>
          <a:noFill/>
          <a:ln>
            <a:noFill/>
          </a:ln>
        </p:spPr>
      </p:pic>
      <p:pic>
        <p:nvPicPr>
          <p:cNvPr id="91" name="Google Shape;91;p14" descr="&quot;&quot;"/>
          <p:cNvPicPr preferRelativeResize="0"/>
          <p:nvPr/>
        </p:nvPicPr>
        <p:blipFill>
          <a:blip r:embed="rId3">
            <a:alphaModFix/>
          </a:blip>
          <a:stretch>
            <a:fillRect/>
          </a:stretch>
        </p:blipFill>
        <p:spPr>
          <a:xfrm>
            <a:off x="4404650" y="3717075"/>
            <a:ext cx="472224" cy="460401"/>
          </a:xfrm>
          <a:prstGeom prst="rect">
            <a:avLst/>
          </a:prstGeom>
          <a:noFill/>
          <a:ln>
            <a:noFill/>
          </a:ln>
        </p:spPr>
      </p:pic>
      <p:pic>
        <p:nvPicPr>
          <p:cNvPr id="92" name="Google Shape;92;p14" descr="&quot;&quot;"/>
          <p:cNvPicPr preferRelativeResize="0"/>
          <p:nvPr/>
        </p:nvPicPr>
        <p:blipFill>
          <a:blip r:embed="rId3">
            <a:alphaModFix/>
          </a:blip>
          <a:stretch>
            <a:fillRect/>
          </a:stretch>
        </p:blipFill>
        <p:spPr>
          <a:xfrm>
            <a:off x="3587150" y="3166500"/>
            <a:ext cx="472224" cy="460401"/>
          </a:xfrm>
          <a:prstGeom prst="rect">
            <a:avLst/>
          </a:prstGeom>
          <a:noFill/>
          <a:ln>
            <a:noFill/>
          </a:ln>
        </p:spPr>
      </p:pic>
      <p:pic>
        <p:nvPicPr>
          <p:cNvPr id="93" name="Google Shape;93;p14" descr="&quot;&quot;"/>
          <p:cNvPicPr preferRelativeResize="0"/>
          <p:nvPr/>
        </p:nvPicPr>
        <p:blipFill>
          <a:blip r:embed="rId3">
            <a:alphaModFix/>
          </a:blip>
          <a:stretch>
            <a:fillRect/>
          </a:stretch>
        </p:blipFill>
        <p:spPr>
          <a:xfrm>
            <a:off x="3587150" y="4108475"/>
            <a:ext cx="472224" cy="460401"/>
          </a:xfrm>
          <a:prstGeom prst="rect">
            <a:avLst/>
          </a:prstGeom>
          <a:noFill/>
          <a:ln>
            <a:noFill/>
          </a:ln>
        </p:spPr>
      </p:pic>
      <p:pic>
        <p:nvPicPr>
          <p:cNvPr id="94" name="Google Shape;94;p14" descr="&quot;&quot;"/>
          <p:cNvPicPr preferRelativeResize="0"/>
          <p:nvPr/>
        </p:nvPicPr>
        <p:blipFill>
          <a:blip r:embed="rId3">
            <a:alphaModFix/>
          </a:blip>
          <a:stretch>
            <a:fillRect/>
          </a:stretch>
        </p:blipFill>
        <p:spPr>
          <a:xfrm>
            <a:off x="7925550" y="2838125"/>
            <a:ext cx="472224" cy="460401"/>
          </a:xfrm>
          <a:prstGeom prst="rect">
            <a:avLst/>
          </a:prstGeom>
          <a:noFill/>
          <a:ln>
            <a:noFill/>
          </a:ln>
        </p:spPr>
      </p:pic>
      <p:pic>
        <p:nvPicPr>
          <p:cNvPr id="95" name="Google Shape;95;p14" descr="&quot;&quot;"/>
          <p:cNvPicPr preferRelativeResize="0"/>
          <p:nvPr/>
        </p:nvPicPr>
        <p:blipFill>
          <a:blip r:embed="rId3">
            <a:alphaModFix/>
          </a:blip>
          <a:stretch>
            <a:fillRect/>
          </a:stretch>
        </p:blipFill>
        <p:spPr>
          <a:xfrm>
            <a:off x="7173275" y="2137200"/>
            <a:ext cx="472224" cy="460401"/>
          </a:xfrm>
          <a:prstGeom prst="rect">
            <a:avLst/>
          </a:prstGeom>
          <a:noFill/>
          <a:ln>
            <a:noFill/>
          </a:ln>
        </p:spPr>
      </p:pic>
      <p:pic>
        <p:nvPicPr>
          <p:cNvPr id="96" name="Google Shape;96;p14" descr="&quot;&quot;"/>
          <p:cNvPicPr preferRelativeResize="0"/>
          <p:nvPr/>
        </p:nvPicPr>
        <p:blipFill>
          <a:blip r:embed="rId3">
            <a:alphaModFix/>
          </a:blip>
          <a:stretch>
            <a:fillRect/>
          </a:stretch>
        </p:blipFill>
        <p:spPr>
          <a:xfrm>
            <a:off x="6815337" y="3284175"/>
            <a:ext cx="472224" cy="460401"/>
          </a:xfrm>
          <a:prstGeom prst="rect">
            <a:avLst/>
          </a:prstGeom>
          <a:noFill/>
          <a:ln>
            <a:noFill/>
          </a:ln>
        </p:spPr>
      </p:pic>
      <p:pic>
        <p:nvPicPr>
          <p:cNvPr id="97" name="Google Shape;97;p14" descr="&quot;&quot;"/>
          <p:cNvPicPr preferRelativeResize="0"/>
          <p:nvPr/>
        </p:nvPicPr>
        <p:blipFill>
          <a:blip r:embed="rId3">
            <a:alphaModFix/>
          </a:blip>
          <a:stretch>
            <a:fillRect/>
          </a:stretch>
        </p:blipFill>
        <p:spPr>
          <a:xfrm>
            <a:off x="5986475" y="3869575"/>
            <a:ext cx="472224" cy="460401"/>
          </a:xfrm>
          <a:prstGeom prst="rect">
            <a:avLst/>
          </a:prstGeom>
          <a:noFill/>
          <a:ln>
            <a:noFill/>
          </a:ln>
        </p:spPr>
      </p:pic>
      <p:pic>
        <p:nvPicPr>
          <p:cNvPr id="99" name="Google Shape;99;p14" descr="&amp;#34;&amp;#34;"/>
          <p:cNvPicPr preferRelativeResize="0"/>
          <p:nvPr/>
        </p:nvPicPr>
        <p:blipFill>
          <a:blip r:embed="rId3">
            <a:alphaModFix/>
          </a:blip>
          <a:stretch>
            <a:fillRect/>
          </a:stretch>
        </p:blipFill>
        <p:spPr>
          <a:xfrm>
            <a:off x="5430000" y="3717075"/>
            <a:ext cx="472224" cy="460401"/>
          </a:xfrm>
          <a:prstGeom prst="rect">
            <a:avLst/>
          </a:prstGeom>
          <a:noFill/>
          <a:ln>
            <a:noFill/>
          </a:ln>
        </p:spPr>
      </p:pic>
      <p:pic>
        <p:nvPicPr>
          <p:cNvPr id="101" name="Google Shape;101;p14" descr="&amp;#34;&amp;#34;"/>
          <p:cNvPicPr preferRelativeResize="0"/>
          <p:nvPr/>
        </p:nvPicPr>
        <p:blipFill>
          <a:blip r:embed="rId3">
            <a:alphaModFix/>
          </a:blip>
          <a:stretch>
            <a:fillRect/>
          </a:stretch>
        </p:blipFill>
        <p:spPr>
          <a:xfrm>
            <a:off x="2583337" y="3394075"/>
            <a:ext cx="472224" cy="460401"/>
          </a:xfrm>
          <a:prstGeom prst="rect">
            <a:avLst/>
          </a:prstGeom>
          <a:noFill/>
          <a:ln>
            <a:noFill/>
          </a:ln>
        </p:spPr>
      </p:pic>
      <p:sp>
        <p:nvSpPr>
          <p:cNvPr id="102" name="Google Shape;102;p14"/>
          <p:cNvSpPr txBox="1"/>
          <p:nvPr/>
        </p:nvSpPr>
        <p:spPr>
          <a:xfrm>
            <a:off x="4744450" y="4278400"/>
            <a:ext cx="6185100" cy="7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highlight>
                  <a:srgbClr val="FFFFFF"/>
                </a:highlight>
                <a:latin typeface="Impact"/>
                <a:ea typeface="Impact"/>
                <a:cs typeface="Impact"/>
                <a:sym typeface="Impact"/>
              </a:rPr>
              <a:t>They’re multiplying!</a:t>
            </a:r>
            <a:endParaRPr sz="3600" b="1">
              <a:highlight>
                <a:srgbClr val="FFFFFF"/>
              </a:highlight>
              <a:latin typeface="Impact"/>
              <a:ea typeface="Impact"/>
              <a:cs typeface="Impact"/>
              <a:sym typeface="Impact"/>
            </a:endParaRPr>
          </a:p>
        </p:txBody>
      </p:sp>
      <p:sp>
        <p:nvSpPr>
          <p:cNvPr id="65" name="Google Shape;65;p14" descr="&quot;&quot;"/>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t>Problem:</a:t>
            </a:r>
            <a:r>
              <a:rPr lang="en"/>
              <a:t> A legion of inaccessible PDFs plaguing NC State websites</a:t>
            </a:r>
            <a:endParaRPr/>
          </a:p>
          <a:p>
            <a:pPr marL="0" lvl="0" indent="0" algn="l" rtl="0">
              <a:spcBef>
                <a:spcPts val="1600"/>
              </a:spcBef>
              <a:spcAft>
                <a:spcPts val="1600"/>
              </a:spcAft>
              <a:buNone/>
            </a:pPr>
            <a:endParaRPr/>
          </a:p>
        </p:txBody>
      </p:sp>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1: Identify the Problem</a:t>
            </a:r>
            <a:endParaRPr/>
          </a:p>
        </p:txBody>
      </p:sp>
      <p:sp>
        <p:nvSpPr>
          <p:cNvPr id="66" name="Google Shape;6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Proxima Nova"/>
                <a:ea typeface="Proxima Nova"/>
                <a:cs typeface="Proxima Nova"/>
                <a:sym typeface="Proxima Nova"/>
              </a:rPr>
              <a:t>2</a:t>
            </a:fld>
            <a:endParaRPr>
              <a:solidFill>
                <a:schemeClr val="dk2"/>
              </a:solidFill>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6" name="Google Shape;246;p32" descr="&amp;#34;&amp;#34;"/>
          <p:cNvPicPr preferRelativeResize="0"/>
          <p:nvPr/>
        </p:nvPicPr>
        <p:blipFill>
          <a:blip r:embed="rId3">
            <a:alphaModFix/>
          </a:blip>
          <a:stretch>
            <a:fillRect/>
          </a:stretch>
        </p:blipFill>
        <p:spPr>
          <a:xfrm>
            <a:off x="5180975" y="1852800"/>
            <a:ext cx="3227450" cy="2106200"/>
          </a:xfrm>
          <a:prstGeom prst="rect">
            <a:avLst/>
          </a:prstGeom>
          <a:noFill/>
          <a:ln>
            <a:noFill/>
          </a:ln>
        </p:spPr>
      </p:pic>
      <p:sp>
        <p:nvSpPr>
          <p:cNvPr id="244" name="Google Shape;244;p3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Participation:</a:t>
            </a:r>
            <a:endParaRPr sz="1800" b="1"/>
          </a:p>
          <a:p>
            <a:pPr marL="457200" lvl="0" indent="-342900" algn="l" rtl="0">
              <a:spcBef>
                <a:spcPts val="1600"/>
              </a:spcBef>
              <a:spcAft>
                <a:spcPts val="0"/>
              </a:spcAft>
              <a:buSzPts val="1800"/>
              <a:buChar char="●"/>
            </a:pPr>
            <a:r>
              <a:rPr lang="en" sz="1800"/>
              <a:t>24 individual websites signed up</a:t>
            </a:r>
            <a:endParaRPr sz="1800"/>
          </a:p>
          <a:p>
            <a:pPr marL="457200" lvl="0" indent="-342900" algn="l" rtl="0">
              <a:spcBef>
                <a:spcPts val="0"/>
              </a:spcBef>
              <a:spcAft>
                <a:spcPts val="0"/>
              </a:spcAft>
              <a:buSzPts val="1800"/>
              <a:buChar char="●"/>
            </a:pPr>
            <a:r>
              <a:rPr lang="en" sz="1800"/>
              <a:t>10 with 0 found PDFs </a:t>
            </a:r>
            <a:endParaRPr sz="1800"/>
          </a:p>
          <a:p>
            <a:pPr marL="457200" lvl="0" indent="-342900" algn="l" rtl="0">
              <a:spcBef>
                <a:spcPts val="0"/>
              </a:spcBef>
              <a:spcAft>
                <a:spcPts val="0"/>
              </a:spcAft>
              <a:buSzPts val="1800"/>
              <a:buChar char="●"/>
            </a:pPr>
            <a:r>
              <a:rPr lang="en" sz="1800"/>
              <a:t>7 actually participated </a:t>
            </a:r>
            <a:endParaRPr sz="1800"/>
          </a:p>
          <a:p>
            <a:pPr marL="0" lvl="0" indent="0" algn="l" rtl="0">
              <a:spcBef>
                <a:spcPts val="1600"/>
              </a:spcBef>
              <a:spcAft>
                <a:spcPts val="0"/>
              </a:spcAft>
              <a:buNone/>
            </a:pPr>
            <a:r>
              <a:rPr lang="en" sz="1800" b="1"/>
              <a:t>Outcomes:</a:t>
            </a:r>
            <a:endParaRPr sz="1800" b="1"/>
          </a:p>
          <a:p>
            <a:pPr marL="457200" lvl="0" indent="-342900" algn="l" rtl="0">
              <a:spcBef>
                <a:spcPts val="1600"/>
              </a:spcBef>
              <a:spcAft>
                <a:spcPts val="0"/>
              </a:spcAft>
              <a:buSzPts val="1800"/>
              <a:buChar char="●"/>
            </a:pPr>
            <a:r>
              <a:rPr lang="en" sz="1800"/>
              <a:t>204 PDFs removed completely</a:t>
            </a:r>
            <a:endParaRPr sz="1800"/>
          </a:p>
          <a:p>
            <a:pPr marL="457200" lvl="0" indent="-342900" algn="l" rtl="0">
              <a:spcBef>
                <a:spcPts val="0"/>
              </a:spcBef>
              <a:spcAft>
                <a:spcPts val="0"/>
              </a:spcAft>
              <a:buSzPts val="1800"/>
              <a:buChar char="●"/>
            </a:pPr>
            <a:r>
              <a:rPr lang="en" sz="1800"/>
              <a:t>4 turning in web pages or web forms</a:t>
            </a:r>
            <a:endParaRPr sz="1800"/>
          </a:p>
          <a:p>
            <a:pPr marL="457200" lvl="0" indent="-342900" algn="l" rtl="0">
              <a:spcBef>
                <a:spcPts val="0"/>
              </a:spcBef>
              <a:spcAft>
                <a:spcPts val="0"/>
              </a:spcAft>
              <a:buSzPts val="1800"/>
              <a:buChar char="●"/>
            </a:pPr>
            <a:r>
              <a:rPr lang="en" sz="1800"/>
              <a:t>37 being made into accessible PDFs</a:t>
            </a:r>
            <a:endParaRPr sz="1800"/>
          </a:p>
          <a:p>
            <a:pPr marL="0" lvl="0" indent="0" algn="l" rtl="0">
              <a:spcBef>
                <a:spcPts val="1600"/>
              </a:spcBef>
              <a:spcAft>
                <a:spcPts val="0"/>
              </a:spcAft>
              <a:buNone/>
            </a:pPr>
            <a:endParaRPr sz="1800"/>
          </a:p>
          <a:p>
            <a:pPr marL="0" lvl="0" indent="0" algn="l" rtl="0">
              <a:spcBef>
                <a:spcPts val="1600"/>
              </a:spcBef>
              <a:spcAft>
                <a:spcPts val="1600"/>
              </a:spcAft>
              <a:buNone/>
            </a:pPr>
            <a:endParaRPr/>
          </a:p>
        </p:txBody>
      </p:sp>
      <p:sp>
        <p:nvSpPr>
          <p:cNvPr id="243" name="Google Shape;24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Measuring Success - The Numbers</a:t>
            </a:r>
            <a:endParaRPr/>
          </a:p>
        </p:txBody>
      </p:sp>
      <p:sp>
        <p:nvSpPr>
          <p:cNvPr id="245" name="Google Shape;245;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3" name="Google Shape;253;p3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Who owns this document?  </a:t>
            </a:r>
            <a:endParaRPr sz="1800"/>
          </a:p>
          <a:p>
            <a:pPr marL="457200" lvl="0" indent="-342900" algn="l" rtl="0">
              <a:spcBef>
                <a:spcPts val="0"/>
              </a:spcBef>
              <a:spcAft>
                <a:spcPts val="0"/>
              </a:spcAft>
              <a:buSzPts val="1800"/>
              <a:buChar char="●"/>
            </a:pPr>
            <a:r>
              <a:rPr lang="en" sz="1800"/>
              <a:t>Legacy content</a:t>
            </a:r>
            <a:endParaRPr sz="1800"/>
          </a:p>
          <a:p>
            <a:pPr marL="457200" lvl="0" indent="-342900" algn="l" rtl="0">
              <a:spcBef>
                <a:spcPts val="0"/>
              </a:spcBef>
              <a:spcAft>
                <a:spcPts val="0"/>
              </a:spcAft>
              <a:buSzPts val="1800"/>
              <a:buChar char="●"/>
            </a:pPr>
            <a:r>
              <a:rPr lang="en" sz="1800"/>
              <a:t>Time</a:t>
            </a:r>
            <a:endParaRPr sz="1800"/>
          </a:p>
          <a:p>
            <a:pPr marL="457200" lvl="0" indent="-342900" algn="l" rtl="0">
              <a:spcBef>
                <a:spcPts val="0"/>
              </a:spcBef>
              <a:spcAft>
                <a:spcPts val="0"/>
              </a:spcAft>
              <a:buSzPts val="1800"/>
              <a:buChar char="●"/>
            </a:pPr>
            <a:r>
              <a:rPr lang="en" sz="1800"/>
              <a:t>Cost of paying vendors</a:t>
            </a:r>
            <a:endParaRPr sz="1800"/>
          </a:p>
          <a:p>
            <a:pPr marL="457200" lvl="0" indent="-342900" algn="l" rtl="0">
              <a:spcBef>
                <a:spcPts val="0"/>
              </a:spcBef>
              <a:spcAft>
                <a:spcPts val="0"/>
              </a:spcAft>
              <a:buSzPts val="1800"/>
              <a:buChar char="●"/>
            </a:pPr>
            <a:r>
              <a:rPr lang="en" sz="1800"/>
              <a:t>Looming misconceptions about PDFs</a:t>
            </a:r>
            <a:endParaRPr sz="1800"/>
          </a:p>
          <a:p>
            <a:pPr marL="457200" lvl="0" indent="-342900" algn="l" rtl="0">
              <a:spcBef>
                <a:spcPts val="0"/>
              </a:spcBef>
              <a:spcAft>
                <a:spcPts val="0"/>
              </a:spcAft>
              <a:buSzPts val="1800"/>
              <a:buChar char="●"/>
            </a:pPr>
            <a:r>
              <a:rPr lang="en" sz="1800"/>
              <a:t>Getting the word out</a:t>
            </a:r>
            <a:endParaRPr sz="1800"/>
          </a:p>
          <a:p>
            <a:pPr marL="0" lvl="0" indent="0" algn="l" rtl="0">
              <a:spcBef>
                <a:spcPts val="1600"/>
              </a:spcBef>
              <a:spcAft>
                <a:spcPts val="1600"/>
              </a:spcAft>
              <a:buNone/>
            </a:pPr>
            <a:endParaRPr/>
          </a:p>
        </p:txBody>
      </p:sp>
      <p:pic>
        <p:nvPicPr>
          <p:cNvPr id="254" name="Google Shape;254;p33" descr="A military man being dragged through mud"/>
          <p:cNvPicPr preferRelativeResize="0"/>
          <p:nvPr/>
        </p:nvPicPr>
        <p:blipFill>
          <a:blip r:embed="rId3">
            <a:alphaModFix/>
          </a:blip>
          <a:stretch>
            <a:fillRect/>
          </a:stretch>
        </p:blipFill>
        <p:spPr>
          <a:xfrm>
            <a:off x="480963" y="1515300"/>
            <a:ext cx="3661375" cy="2440925"/>
          </a:xfrm>
          <a:prstGeom prst="rect">
            <a:avLst/>
          </a:prstGeom>
          <a:noFill/>
          <a:ln>
            <a:noFill/>
          </a:ln>
        </p:spPr>
      </p:pic>
      <p:sp>
        <p:nvSpPr>
          <p:cNvPr id="251" name="Google Shape;251;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Challenges</a:t>
            </a:r>
            <a:endParaRPr/>
          </a:p>
        </p:txBody>
      </p:sp>
      <p:sp>
        <p:nvSpPr>
          <p:cNvPr id="252" name="Google Shape;252;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62" name="Google Shape;262;p34" descr="&amp;#34;&amp;#34;"/>
          <p:cNvPicPr preferRelativeResize="0"/>
          <p:nvPr/>
        </p:nvPicPr>
        <p:blipFill>
          <a:blip r:embed="rId3">
            <a:alphaModFix/>
          </a:blip>
          <a:stretch>
            <a:fillRect/>
          </a:stretch>
        </p:blipFill>
        <p:spPr>
          <a:xfrm>
            <a:off x="4903159" y="1563650"/>
            <a:ext cx="3929140" cy="2574000"/>
          </a:xfrm>
          <a:prstGeom prst="rect">
            <a:avLst/>
          </a:prstGeom>
          <a:noFill/>
          <a:ln>
            <a:noFill/>
          </a:ln>
        </p:spPr>
      </p:pic>
      <p:sp>
        <p:nvSpPr>
          <p:cNvPr id="260" name="Google Shape;260;p34"/>
          <p:cNvSpPr txBox="1">
            <a:spLocks noGrp="1"/>
          </p:cNvSpPr>
          <p:nvPr>
            <p:ph type="body" idx="1"/>
          </p:nvPr>
        </p:nvSpPr>
        <p:spPr>
          <a:xfrm>
            <a:off x="311700" y="1152475"/>
            <a:ext cx="44370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b="1" dirty="0"/>
              <a:t>Victory #1:</a:t>
            </a:r>
            <a:r>
              <a:rPr lang="en" sz="1800" dirty="0"/>
              <a:t> Awareness</a:t>
            </a:r>
            <a:endParaRPr sz="1800" dirty="0"/>
          </a:p>
          <a:p>
            <a:pPr marL="914400" lvl="1" indent="-342900" algn="l" rtl="0">
              <a:spcBef>
                <a:spcPts val="0"/>
              </a:spcBef>
              <a:spcAft>
                <a:spcPts val="0"/>
              </a:spcAft>
              <a:buClr>
                <a:srgbClr val="666666"/>
              </a:buClr>
              <a:buSzPts val="1800"/>
              <a:buFont typeface="Arial"/>
              <a:buChar char="○"/>
            </a:pPr>
            <a:r>
              <a:rPr lang="en" sz="1600" dirty="0" smtClean="0">
                <a:solidFill>
                  <a:schemeClr val="bg2">
                    <a:lumMod val="75000"/>
                  </a:schemeClr>
                </a:solidFill>
                <a:highlight>
                  <a:srgbClr val="FFFFFF"/>
                </a:highlight>
                <a:latin typeface="Arial"/>
                <a:ea typeface="Arial"/>
                <a:cs typeface="Arial"/>
                <a:sym typeface="Arial"/>
              </a:rPr>
              <a:t>“I </a:t>
            </a:r>
            <a:r>
              <a:rPr lang="en" sz="1600" dirty="0">
                <a:solidFill>
                  <a:schemeClr val="bg2">
                    <a:lumMod val="75000"/>
                  </a:schemeClr>
                </a:solidFill>
                <a:highlight>
                  <a:srgbClr val="FFFFFF"/>
                </a:highlight>
                <a:latin typeface="Arial"/>
                <a:ea typeface="Arial"/>
                <a:cs typeface="Arial"/>
                <a:sym typeface="Arial"/>
              </a:rPr>
              <a:t>wasn't able to do anything other than look at our PDF list (...) There are a few PDFs I can purge from my site and still plan on doing it eventually, so it was still </a:t>
            </a:r>
            <a:r>
              <a:rPr lang="en" sz="1600" dirty="0" smtClean="0">
                <a:solidFill>
                  <a:schemeClr val="bg2">
                    <a:lumMod val="75000"/>
                  </a:schemeClr>
                </a:solidFill>
                <a:highlight>
                  <a:srgbClr val="FFFFFF"/>
                </a:highlight>
                <a:latin typeface="Arial"/>
                <a:ea typeface="Arial"/>
                <a:cs typeface="Arial"/>
                <a:sym typeface="Arial"/>
              </a:rPr>
              <a:t> a </a:t>
            </a:r>
            <a:r>
              <a:rPr lang="en" sz="1600" dirty="0">
                <a:solidFill>
                  <a:schemeClr val="bg2">
                    <a:lumMod val="75000"/>
                  </a:schemeClr>
                </a:solidFill>
                <a:highlight>
                  <a:srgbClr val="FFFFFF"/>
                </a:highlight>
                <a:latin typeface="Arial"/>
                <a:ea typeface="Arial"/>
                <a:cs typeface="Arial"/>
                <a:sym typeface="Arial"/>
              </a:rPr>
              <a:t>helpful exercise.”</a:t>
            </a:r>
            <a:endParaRPr sz="1600" dirty="0">
              <a:solidFill>
                <a:schemeClr val="bg2">
                  <a:lumMod val="75000"/>
                </a:schemeClr>
              </a:solidFill>
              <a:highlight>
                <a:srgbClr val="FFFFFF"/>
              </a:highlight>
              <a:latin typeface="Arial"/>
              <a:ea typeface="Arial"/>
              <a:cs typeface="Arial"/>
              <a:sym typeface="Arial"/>
            </a:endParaRPr>
          </a:p>
          <a:p>
            <a:pPr marL="457200" lvl="0" indent="-342900" algn="l" rtl="0">
              <a:spcBef>
                <a:spcPts val="0"/>
              </a:spcBef>
              <a:spcAft>
                <a:spcPts val="0"/>
              </a:spcAft>
              <a:buSzPts val="1800"/>
              <a:buChar char="●"/>
            </a:pPr>
            <a:r>
              <a:rPr lang="en" sz="1800" b="1" dirty="0"/>
              <a:t>Victory #2:</a:t>
            </a:r>
            <a:r>
              <a:rPr lang="en" sz="1800" dirty="0"/>
              <a:t> We chipped away at the inaccessible PDFs</a:t>
            </a:r>
            <a:endParaRPr sz="1800" dirty="0"/>
          </a:p>
          <a:p>
            <a:pPr marL="457200" lvl="0" indent="-342900" algn="l" rtl="0">
              <a:spcBef>
                <a:spcPts val="0"/>
              </a:spcBef>
              <a:spcAft>
                <a:spcPts val="0"/>
              </a:spcAft>
              <a:buSzPts val="1800"/>
              <a:buChar char="●"/>
            </a:pPr>
            <a:r>
              <a:rPr lang="en" sz="1800" b="1" dirty="0"/>
              <a:t>Victory #3:</a:t>
            </a:r>
            <a:r>
              <a:rPr lang="en" sz="1800" dirty="0"/>
              <a:t> Paying it forward</a:t>
            </a:r>
            <a:endParaRPr sz="1800" dirty="0"/>
          </a:p>
          <a:p>
            <a:pPr marL="0" lvl="0" indent="0" algn="l" rtl="0">
              <a:spcBef>
                <a:spcPts val="1600"/>
              </a:spcBef>
              <a:spcAft>
                <a:spcPts val="1600"/>
              </a:spcAft>
              <a:buNone/>
            </a:pPr>
            <a:endParaRPr dirty="0"/>
          </a:p>
        </p:txBody>
      </p:sp>
      <p:sp>
        <p:nvSpPr>
          <p:cNvPr id="259" name="Google Shape;25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Victories</a:t>
            </a:r>
            <a:endParaRPr dirty="0"/>
          </a:p>
        </p:txBody>
      </p:sp>
      <p:sp>
        <p:nvSpPr>
          <p:cNvPr id="261" name="Google Shape;26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35"/>
          <p:cNvSpPr txBox="1">
            <a:spLocks noGrp="1"/>
          </p:cNvSpPr>
          <p:nvPr>
            <p:ph type="body" idx="1"/>
          </p:nvPr>
        </p:nvSpPr>
        <p:spPr>
          <a:xfrm>
            <a:off x="4572000" y="1184475"/>
            <a:ext cx="39999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Longer time for the event</a:t>
            </a:r>
            <a:endParaRPr sz="1800"/>
          </a:p>
          <a:p>
            <a:pPr marL="457200" lvl="0" indent="-342900" algn="l" rtl="0">
              <a:spcBef>
                <a:spcPts val="0"/>
              </a:spcBef>
              <a:spcAft>
                <a:spcPts val="0"/>
              </a:spcAft>
              <a:buSzPts val="1800"/>
              <a:buChar char="●"/>
            </a:pPr>
            <a:r>
              <a:rPr lang="en" sz="1800"/>
              <a:t>More marketing of the event</a:t>
            </a:r>
            <a:endParaRPr sz="1800"/>
          </a:p>
          <a:p>
            <a:pPr marL="457200" lvl="0" indent="-342900" algn="l" rtl="0">
              <a:spcBef>
                <a:spcPts val="0"/>
              </a:spcBef>
              <a:spcAft>
                <a:spcPts val="0"/>
              </a:spcAft>
              <a:buSzPts val="1800"/>
              <a:buChar char="●"/>
            </a:pPr>
            <a:r>
              <a:rPr lang="en" sz="1800"/>
              <a:t>More one on one interaction with groups</a:t>
            </a:r>
            <a:endParaRPr sz="1800"/>
          </a:p>
          <a:p>
            <a:pPr marL="457200" lvl="0" indent="-342900" algn="l" rtl="0">
              <a:spcBef>
                <a:spcPts val="0"/>
              </a:spcBef>
              <a:spcAft>
                <a:spcPts val="0"/>
              </a:spcAft>
              <a:buSzPts val="1800"/>
              <a:buChar char="●"/>
            </a:pPr>
            <a:r>
              <a:rPr lang="en" sz="1800"/>
              <a:t>Possible RFP for remediation services to attempt to save money</a:t>
            </a:r>
            <a:endParaRPr sz="1800"/>
          </a:p>
          <a:p>
            <a:pPr marL="0" lvl="0" indent="0" algn="l" rtl="0">
              <a:spcBef>
                <a:spcPts val="1600"/>
              </a:spcBef>
              <a:spcAft>
                <a:spcPts val="1600"/>
              </a:spcAft>
              <a:buNone/>
            </a:pPr>
            <a:endParaRPr/>
          </a:p>
        </p:txBody>
      </p:sp>
      <p:pic>
        <p:nvPicPr>
          <p:cNvPr id="270" name="Google Shape;270;p35" descr="&amp;#34;&amp;#34;"/>
          <p:cNvPicPr preferRelativeResize="0"/>
          <p:nvPr/>
        </p:nvPicPr>
        <p:blipFill>
          <a:blip r:embed="rId3">
            <a:alphaModFix/>
          </a:blip>
          <a:stretch>
            <a:fillRect/>
          </a:stretch>
        </p:blipFill>
        <p:spPr>
          <a:xfrm>
            <a:off x="514625" y="1559375"/>
            <a:ext cx="3999899" cy="2666600"/>
          </a:xfrm>
          <a:prstGeom prst="rect">
            <a:avLst/>
          </a:prstGeom>
          <a:noFill/>
          <a:ln>
            <a:noFill/>
          </a:ln>
        </p:spPr>
      </p:pic>
      <p:sp>
        <p:nvSpPr>
          <p:cNvPr id="267" name="Google Shape;26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Planning for Next Year</a:t>
            </a:r>
            <a:endParaRPr/>
          </a:p>
        </p:txBody>
      </p:sp>
      <p:sp>
        <p:nvSpPr>
          <p:cNvPr id="269" name="Google Shape;269;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7" name="Google Shape;277;p36" descr="&amp;#34;&amp;#34;"/>
          <p:cNvPicPr preferRelativeResize="0"/>
          <p:nvPr/>
        </p:nvPicPr>
        <p:blipFill>
          <a:blip r:embed="rId3">
            <a:alphaModFix/>
          </a:blip>
          <a:stretch>
            <a:fillRect/>
          </a:stretch>
        </p:blipFill>
        <p:spPr>
          <a:xfrm>
            <a:off x="4922525" y="1507750"/>
            <a:ext cx="3485575" cy="2616100"/>
          </a:xfrm>
          <a:prstGeom prst="rect">
            <a:avLst/>
          </a:prstGeom>
          <a:noFill/>
          <a:ln>
            <a:noFill/>
          </a:ln>
        </p:spPr>
      </p:pic>
      <p:sp>
        <p:nvSpPr>
          <p:cNvPr id="275" name="Google Shape;275;p36"/>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Questions &amp; Discussion</a:t>
            </a:r>
            <a:endParaRPr/>
          </a:p>
        </p:txBody>
      </p:sp>
      <p:sp>
        <p:nvSpPr>
          <p:cNvPr id="276" name="Google Shape;276;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1"/>
                </a:solidFill>
                <a:latin typeface="Proxima Nova"/>
                <a:ea typeface="Proxima Nova"/>
                <a:cs typeface="Proxima Nova"/>
                <a:sym typeface="Proxima Nova"/>
              </a:rPr>
              <a:t>24</a:t>
            </a:fld>
            <a:endParaRPr>
              <a:solidFill>
                <a:schemeClr val="lt1"/>
              </a:solidFill>
              <a:latin typeface="Proxima Nova"/>
              <a:ea typeface="Proxima Nova"/>
              <a:cs typeface="Proxima Nova"/>
              <a:sym typeface="Proxima Nov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7"/>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Contact Us</a:t>
            </a:r>
            <a:endParaRPr/>
          </a:p>
        </p:txBody>
      </p:sp>
      <p:sp>
        <p:nvSpPr>
          <p:cNvPr id="283" name="Google Shape;283;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284" name="Google Shape;284;p3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FFFFFF"/>
                </a:solidFill>
              </a:rPr>
              <a:t>Brian DeConinck</a:t>
            </a:r>
            <a:endParaRPr sz="2400">
              <a:solidFill>
                <a:srgbClr val="FFFFFF"/>
              </a:solidFill>
            </a:endParaRPr>
          </a:p>
          <a:p>
            <a:pPr marL="457200" lvl="0" indent="-342900" algn="l" rtl="0">
              <a:spcBef>
                <a:spcPts val="1600"/>
              </a:spcBef>
              <a:spcAft>
                <a:spcPts val="0"/>
              </a:spcAft>
              <a:buClr>
                <a:srgbClr val="FFFFFF"/>
              </a:buClr>
              <a:buSzPts val="1800"/>
              <a:buChar char="●"/>
            </a:pPr>
            <a:r>
              <a:rPr lang="en">
                <a:solidFill>
                  <a:srgbClr val="FFFFFF"/>
                </a:solidFill>
              </a:rPr>
              <a:t>bpdeconi@ncsu.edu </a:t>
            </a:r>
            <a:endParaRPr sz="2400">
              <a:solidFill>
                <a:srgbClr val="FFFFFF"/>
              </a:solidFill>
            </a:endParaRPr>
          </a:p>
          <a:p>
            <a:pPr marL="0" lvl="0" indent="0" algn="l" rtl="0">
              <a:spcBef>
                <a:spcPts val="1600"/>
              </a:spcBef>
              <a:spcAft>
                <a:spcPts val="0"/>
              </a:spcAft>
              <a:buNone/>
            </a:pPr>
            <a:r>
              <a:rPr lang="en" sz="2400">
                <a:solidFill>
                  <a:srgbClr val="FFFFFF"/>
                </a:solidFill>
              </a:rPr>
              <a:t>Crystal Tenan</a:t>
            </a:r>
            <a:endParaRPr>
              <a:solidFill>
                <a:srgbClr val="FFFFFF"/>
              </a:solidFill>
            </a:endParaRPr>
          </a:p>
          <a:p>
            <a:pPr marL="457200" lvl="0" indent="-342900" algn="l" rtl="0">
              <a:spcBef>
                <a:spcPts val="1600"/>
              </a:spcBef>
              <a:spcAft>
                <a:spcPts val="0"/>
              </a:spcAft>
              <a:buClr>
                <a:srgbClr val="FFFFFF"/>
              </a:buClr>
              <a:buSzPts val="1800"/>
              <a:buChar char="●"/>
            </a:pPr>
            <a:r>
              <a:rPr lang="en">
                <a:solidFill>
                  <a:srgbClr val="FFFFFF"/>
                </a:solidFill>
              </a:rPr>
              <a:t>cltenan@ncsu.edu</a:t>
            </a:r>
            <a:endParaRPr sz="24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 Are PDFs innately bad?</a:t>
            </a:r>
            <a:endParaRPr/>
          </a:p>
        </p:txBody>
      </p:sp>
      <p:sp>
        <p:nvSpPr>
          <p:cNvPr id="108" name="Google Shape;108;p15"/>
          <p:cNvSpPr txBox="1">
            <a:spLocks noGrp="1"/>
          </p:cNvSpPr>
          <p:nvPr>
            <p:ph type="body" idx="1"/>
          </p:nvPr>
        </p:nvSpPr>
        <p:spPr>
          <a:xfrm>
            <a:off x="514350" y="1241275"/>
            <a:ext cx="8317800" cy="332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9600">
                <a:latin typeface="Oswald"/>
                <a:ea typeface="Oswald"/>
                <a:cs typeface="Oswald"/>
                <a:sym typeface="Oswald"/>
              </a:rPr>
              <a:t>Nope.</a:t>
            </a:r>
            <a:endParaRPr sz="9600">
              <a:latin typeface="Oswald"/>
              <a:ea typeface="Oswald"/>
              <a:cs typeface="Oswald"/>
              <a:sym typeface="Oswald"/>
            </a:endParaRPr>
          </a:p>
          <a:p>
            <a:pPr marL="0" lvl="0" indent="0" algn="ctr" rtl="0">
              <a:spcBef>
                <a:spcPts val="1600"/>
              </a:spcBef>
              <a:spcAft>
                <a:spcPts val="1600"/>
              </a:spcAft>
              <a:buNone/>
            </a:pPr>
            <a:r>
              <a:rPr lang="en" sz="3000">
                <a:latin typeface="Oswald"/>
                <a:ea typeface="Oswald"/>
                <a:cs typeface="Oswald"/>
                <a:sym typeface="Oswald"/>
              </a:rPr>
              <a:t>But it does take work to make them accessible… sometimes </a:t>
            </a:r>
            <a:r>
              <a:rPr lang="en" sz="3000" u="sng">
                <a:latin typeface="Oswald"/>
                <a:ea typeface="Oswald"/>
                <a:cs typeface="Oswald"/>
                <a:sym typeface="Oswald"/>
              </a:rPr>
              <a:t>a lot</a:t>
            </a:r>
            <a:r>
              <a:rPr lang="en" sz="3000">
                <a:latin typeface="Oswald"/>
                <a:ea typeface="Oswald"/>
                <a:cs typeface="Oswald"/>
                <a:sym typeface="Oswald"/>
              </a:rPr>
              <a:t> of work!</a:t>
            </a:r>
            <a:endParaRPr sz="3000">
              <a:latin typeface="Oswald"/>
              <a:ea typeface="Oswald"/>
              <a:cs typeface="Oswald"/>
              <a:sym typeface="Oswald"/>
            </a:endParaRPr>
          </a:p>
        </p:txBody>
      </p:sp>
      <p:sp>
        <p:nvSpPr>
          <p:cNvPr id="109" name="Google Shape;10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Proxima Nova"/>
                <a:ea typeface="Proxima Nova"/>
                <a:cs typeface="Proxima Nova"/>
                <a:sym typeface="Proxima Nova"/>
              </a:rPr>
              <a:t>3</a:t>
            </a:fld>
            <a:endParaRPr>
              <a:solidFill>
                <a:schemeClr val="dk2"/>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Portable Document Format (PDF) Files</a:t>
            </a:r>
            <a:endParaRPr/>
          </a:p>
        </p:txBody>
      </p:sp>
      <p:sp>
        <p:nvSpPr>
          <p:cNvPr id="115" name="Google Shape;115;p16"/>
          <p:cNvSpPr txBox="1">
            <a:spLocks noGrp="1"/>
          </p:cNvSpPr>
          <p:nvPr>
            <p:ph type="body" idx="1"/>
          </p:nvPr>
        </p:nvSpPr>
        <p:spPr>
          <a:xfrm>
            <a:off x="311700" y="1246825"/>
            <a:ext cx="39999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highlight>
                  <a:schemeClr val="lt1"/>
                </a:highlight>
              </a:rPr>
              <a:t>Great for things designed to be printed</a:t>
            </a:r>
            <a:endParaRPr sz="1800">
              <a:highlight>
                <a:schemeClr val="lt1"/>
              </a:highlight>
            </a:endParaRPr>
          </a:p>
          <a:p>
            <a:pPr marL="457200" lvl="0" indent="-342900" algn="l" rtl="0">
              <a:spcBef>
                <a:spcPts val="0"/>
              </a:spcBef>
              <a:spcAft>
                <a:spcPts val="0"/>
              </a:spcAft>
              <a:buSzPts val="1800"/>
              <a:buChar char="●"/>
            </a:pPr>
            <a:r>
              <a:rPr lang="en" sz="1800">
                <a:highlight>
                  <a:schemeClr val="lt1"/>
                </a:highlight>
              </a:rPr>
              <a:t>Often just images (not readable text)</a:t>
            </a:r>
            <a:endParaRPr sz="1800">
              <a:highlight>
                <a:schemeClr val="lt1"/>
              </a:highlight>
            </a:endParaRPr>
          </a:p>
          <a:p>
            <a:pPr marL="457200" lvl="0" indent="-342900" algn="l" rtl="0">
              <a:spcBef>
                <a:spcPts val="0"/>
              </a:spcBef>
              <a:spcAft>
                <a:spcPts val="0"/>
              </a:spcAft>
              <a:buSzPts val="1800"/>
              <a:buChar char="●"/>
            </a:pPr>
            <a:r>
              <a:rPr lang="en" sz="1800">
                <a:highlight>
                  <a:schemeClr val="lt1"/>
                </a:highlight>
              </a:rPr>
              <a:t>Images typically missing alternative text</a:t>
            </a:r>
            <a:endParaRPr sz="1800">
              <a:highlight>
                <a:schemeClr val="lt1"/>
              </a:highlight>
            </a:endParaRPr>
          </a:p>
          <a:p>
            <a:pPr marL="457200" lvl="0" indent="-342900" algn="l" rtl="0">
              <a:spcBef>
                <a:spcPts val="0"/>
              </a:spcBef>
              <a:spcAft>
                <a:spcPts val="0"/>
              </a:spcAft>
              <a:buSzPts val="1800"/>
              <a:buChar char="●"/>
            </a:pPr>
            <a:r>
              <a:rPr lang="en" sz="1800">
                <a:highlight>
                  <a:schemeClr val="lt1"/>
                </a:highlight>
              </a:rPr>
              <a:t>Often orphaned and not updated for long periods of time</a:t>
            </a:r>
            <a:endParaRPr sz="1800"/>
          </a:p>
        </p:txBody>
      </p:sp>
      <p:sp>
        <p:nvSpPr>
          <p:cNvPr id="116" name="Google Shape;11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Proxima Nova"/>
                <a:ea typeface="Proxima Nova"/>
                <a:cs typeface="Proxima Nova"/>
                <a:sym typeface="Proxima Nova"/>
              </a:rPr>
              <a:t>4</a:t>
            </a:fld>
            <a:endParaRPr>
              <a:solidFill>
                <a:schemeClr val="dk2"/>
              </a:solidFill>
              <a:latin typeface="Proxima Nova"/>
              <a:ea typeface="Proxima Nova"/>
              <a:cs typeface="Proxima Nova"/>
              <a:sym typeface="Proxima Nova"/>
            </a:endParaRPr>
          </a:p>
        </p:txBody>
      </p:sp>
      <p:sp>
        <p:nvSpPr>
          <p:cNvPr id="117" name="Google Shape;117;p16"/>
          <p:cNvSpPr txBox="1">
            <a:spLocks noGrp="1"/>
          </p:cNvSpPr>
          <p:nvPr>
            <p:ph type="body" idx="2"/>
          </p:nvPr>
        </p:nvSpPr>
        <p:spPr>
          <a:xfrm>
            <a:off x="4751400" y="1246825"/>
            <a:ext cx="39999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highlight>
                  <a:schemeClr val="lt1"/>
                </a:highlight>
              </a:rPr>
              <a:t>Requires full version of Adobe Acrobat to edit and update</a:t>
            </a:r>
            <a:endParaRPr sz="1800">
              <a:highlight>
                <a:schemeClr val="lt1"/>
              </a:highlight>
            </a:endParaRPr>
          </a:p>
          <a:p>
            <a:pPr marL="457200" lvl="0" indent="-342900" algn="l" rtl="0">
              <a:spcBef>
                <a:spcPts val="0"/>
              </a:spcBef>
              <a:spcAft>
                <a:spcPts val="0"/>
              </a:spcAft>
              <a:buSzPts val="1800"/>
              <a:buChar char="●"/>
            </a:pPr>
            <a:r>
              <a:rPr lang="en" sz="1800">
                <a:highlight>
                  <a:schemeClr val="lt1"/>
                </a:highlight>
              </a:rPr>
              <a:t>Large files can be slow to download</a:t>
            </a:r>
            <a:endParaRPr sz="1800">
              <a:highlight>
                <a:schemeClr val="lt1"/>
              </a:highlight>
            </a:endParaRPr>
          </a:p>
          <a:p>
            <a:pPr marL="457200" lvl="0" indent="-342900" algn="l" rtl="0">
              <a:spcBef>
                <a:spcPts val="0"/>
              </a:spcBef>
              <a:spcAft>
                <a:spcPts val="0"/>
              </a:spcAft>
              <a:buSzPts val="1800"/>
              <a:buChar char="●"/>
            </a:pPr>
            <a:r>
              <a:rPr lang="en" sz="1800">
                <a:highlight>
                  <a:schemeClr val="lt1"/>
                </a:highlight>
              </a:rPr>
              <a:t>Typically formatted to print vertically</a:t>
            </a:r>
            <a:endParaRPr sz="1800">
              <a:highlight>
                <a:schemeClr val="lt1"/>
              </a:highlight>
            </a:endParaRPr>
          </a:p>
          <a:p>
            <a:pPr marL="457200" lvl="0" indent="-342900" algn="l" rtl="0">
              <a:spcBef>
                <a:spcPts val="0"/>
              </a:spcBef>
              <a:spcAft>
                <a:spcPts val="0"/>
              </a:spcAft>
              <a:buSzPts val="1800"/>
              <a:buChar char="●"/>
            </a:pPr>
            <a:r>
              <a:rPr lang="en" sz="1800">
                <a:highlight>
                  <a:schemeClr val="lt1"/>
                </a:highlight>
              </a:rPr>
              <a:t>Takes more time and effort to find and remediate accessibility barriers</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17"/>
          <p:cNvSpPr txBox="1">
            <a:spLocks noGrp="1"/>
          </p:cNvSpPr>
          <p:nvPr>
            <p:ph type="body" idx="1"/>
          </p:nvPr>
        </p:nvSpPr>
        <p:spPr>
          <a:xfrm>
            <a:off x="6457650" y="1483975"/>
            <a:ext cx="2563500" cy="347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highlight>
                  <a:srgbClr val="FFFFFF"/>
                </a:highlight>
                <a:latin typeface="Open Sans"/>
                <a:ea typeface="Open Sans"/>
                <a:cs typeface="Open Sans"/>
                <a:sym typeface="Open Sans"/>
              </a:rPr>
              <a:t>The vast majority (75.1%) of respondents indicate that PDF document are very or somewhat likely to pose significant accessibility issues.</a:t>
            </a:r>
            <a:endParaRPr>
              <a:solidFill>
                <a:srgbClr val="000000"/>
              </a:solidFill>
              <a:highlight>
                <a:srgbClr val="FFFFFF"/>
              </a:highlight>
              <a:latin typeface="Open Sans"/>
              <a:ea typeface="Open Sans"/>
              <a:cs typeface="Open Sans"/>
              <a:sym typeface="Open Sans"/>
            </a:endParaRPr>
          </a:p>
          <a:p>
            <a:pPr marL="0" lvl="0" indent="0" algn="l" rtl="0">
              <a:spcBef>
                <a:spcPts val="1600"/>
              </a:spcBef>
              <a:spcAft>
                <a:spcPts val="0"/>
              </a:spcAft>
              <a:buNone/>
            </a:pPr>
            <a:r>
              <a:rPr lang="en" b="1">
                <a:solidFill>
                  <a:srgbClr val="000000"/>
                </a:solidFill>
                <a:highlight>
                  <a:srgbClr val="FFFFFF"/>
                </a:highlight>
                <a:latin typeface="Open Sans"/>
                <a:ea typeface="Open Sans"/>
                <a:cs typeface="Open Sans"/>
                <a:sym typeface="Open Sans"/>
              </a:rPr>
              <a:t>Source:</a:t>
            </a:r>
            <a:r>
              <a:rPr lang="en">
                <a:solidFill>
                  <a:srgbClr val="000000"/>
                </a:solidFill>
                <a:highlight>
                  <a:srgbClr val="FFFFFF"/>
                </a:highlight>
                <a:latin typeface="Open Sans"/>
                <a:ea typeface="Open Sans"/>
                <a:cs typeface="Open Sans"/>
                <a:sym typeface="Open Sans"/>
              </a:rPr>
              <a:t> </a:t>
            </a:r>
            <a:r>
              <a:rPr lang="en" u="sng">
                <a:solidFill>
                  <a:schemeClr val="hlink"/>
                </a:solidFill>
                <a:highlight>
                  <a:srgbClr val="FFFFFF"/>
                </a:highlight>
                <a:latin typeface="Open Sans"/>
                <a:ea typeface="Open Sans"/>
                <a:cs typeface="Open Sans"/>
                <a:sym typeface="Open Sans"/>
                <a:hlinkClick r:id="rId3"/>
              </a:rPr>
              <a:t>WebAIM Screen Reader Survey</a:t>
            </a:r>
            <a:endParaRPr>
              <a:solidFill>
                <a:srgbClr val="000000"/>
              </a:solidFill>
              <a:highlight>
                <a:srgbClr val="FFFFFF"/>
              </a:highlight>
              <a:latin typeface="Open Sans"/>
              <a:ea typeface="Open Sans"/>
              <a:cs typeface="Open Sans"/>
              <a:sym typeface="Open Sans"/>
            </a:endParaRPr>
          </a:p>
          <a:p>
            <a:pPr marL="0" lvl="0" indent="0" algn="l" rtl="0">
              <a:spcBef>
                <a:spcPts val="1600"/>
              </a:spcBef>
              <a:spcAft>
                <a:spcPts val="1600"/>
              </a:spcAft>
              <a:buNone/>
            </a:pPr>
            <a:endParaRPr sz="1350">
              <a:solidFill>
                <a:srgbClr val="333333"/>
              </a:solidFill>
              <a:highlight>
                <a:srgbClr val="FFFFFF"/>
              </a:highlight>
              <a:latin typeface="Open Sans"/>
              <a:ea typeface="Open Sans"/>
              <a:cs typeface="Open Sans"/>
              <a:sym typeface="Open Sans"/>
            </a:endParaRPr>
          </a:p>
        </p:txBody>
      </p:sp>
      <p:pic>
        <p:nvPicPr>
          <p:cNvPr id="124" name="Google Shape;124;p17" title="Points scored"/>
          <p:cNvPicPr preferRelativeResize="0"/>
          <p:nvPr/>
        </p:nvPicPr>
        <p:blipFill>
          <a:blip r:embed="rId4">
            <a:alphaModFix/>
          </a:blip>
          <a:stretch>
            <a:fillRect/>
          </a:stretch>
        </p:blipFill>
        <p:spPr>
          <a:xfrm>
            <a:off x="311689" y="1405325"/>
            <a:ext cx="5880012" cy="3635800"/>
          </a:xfrm>
          <a:prstGeom prst="rect">
            <a:avLst/>
          </a:prstGeom>
          <a:noFill/>
          <a:ln>
            <a:noFill/>
          </a:ln>
        </p:spPr>
      </p:pic>
      <p:sp>
        <p:nvSpPr>
          <p:cNvPr id="122" name="Google Shape;12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2019 WebAIM Screen Reader Survey Results</a:t>
            </a:r>
            <a:endParaRPr/>
          </a:p>
        </p:txBody>
      </p:sp>
      <p:sp>
        <p:nvSpPr>
          <p:cNvPr id="125" name="Google Shape;12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Proxima Nova"/>
                <a:ea typeface="Proxima Nova"/>
                <a:cs typeface="Proxima Nova"/>
                <a:sym typeface="Proxima Nova"/>
              </a:rPr>
              <a:t>5</a:t>
            </a:fld>
            <a:endParaRPr>
              <a:solidFill>
                <a:schemeClr val="dk2"/>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3" name="Google Shape;133;p18" descr="Lego fireman holding an ax, standing by a lego fire truck"/>
          <p:cNvPicPr preferRelativeResize="0"/>
          <p:nvPr/>
        </p:nvPicPr>
        <p:blipFill rotWithShape="1">
          <a:blip r:embed="rId3">
            <a:alphaModFix/>
          </a:blip>
          <a:srcRect l="15732" t="7918"/>
          <a:stretch/>
        </p:blipFill>
        <p:spPr>
          <a:xfrm>
            <a:off x="4664298" y="1497376"/>
            <a:ext cx="3808150" cy="2856524"/>
          </a:xfrm>
          <a:prstGeom prst="rect">
            <a:avLst/>
          </a:prstGeom>
          <a:noFill/>
          <a:ln>
            <a:noFill/>
          </a:ln>
        </p:spPr>
      </p:pic>
      <p:sp>
        <p:nvSpPr>
          <p:cNvPr id="131" name="Google Shape;131;p18"/>
          <p:cNvSpPr txBox="1">
            <a:spLocks noGrp="1"/>
          </p:cNvSpPr>
          <p:nvPr>
            <p:ph type="body" idx="1"/>
          </p:nvPr>
        </p:nvSpPr>
        <p:spPr>
          <a:xfrm>
            <a:off x="311700" y="2041275"/>
            <a:ext cx="3999900" cy="252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0000"/>
                </a:solidFill>
              </a:rPr>
              <a:t>Option #1:</a:t>
            </a:r>
            <a:r>
              <a:rPr lang="en" sz="2400">
                <a:solidFill>
                  <a:srgbClr val="000000"/>
                </a:solidFill>
              </a:rPr>
              <a:t> Burn down every NC State website and start over</a:t>
            </a:r>
            <a:endParaRPr sz="2400">
              <a:solidFill>
                <a:srgbClr val="000000"/>
              </a:solidFill>
            </a:endParaRPr>
          </a:p>
          <a:p>
            <a:pPr marL="0" lvl="0" indent="0" algn="l" rtl="0">
              <a:spcBef>
                <a:spcPts val="1600"/>
              </a:spcBef>
              <a:spcAft>
                <a:spcPts val="1600"/>
              </a:spcAft>
              <a:buNone/>
            </a:pPr>
            <a:endParaRPr sz="1800"/>
          </a:p>
        </p:txBody>
      </p:sp>
      <p:sp>
        <p:nvSpPr>
          <p:cNvPr id="130" name="Google Shape;13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2: Possible Solutions &amp; Tough Choices</a:t>
            </a:r>
            <a:endParaRPr/>
          </a:p>
        </p:txBody>
      </p:sp>
      <p:sp>
        <p:nvSpPr>
          <p:cNvPr id="132" name="Google Shape;132;p18"/>
          <p:cNvSpPr txBox="1">
            <a:spLocks noGrp="1"/>
          </p:cNvSpPr>
          <p:nvPr>
            <p:ph type="sldNum" idx="12"/>
          </p:nvPr>
        </p:nvSpPr>
        <p:spPr>
          <a:xfrm>
            <a:off x="8472458" y="4676664"/>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Proxima Nova"/>
                <a:ea typeface="Proxima Nova"/>
                <a:cs typeface="Proxima Nova"/>
                <a:sym typeface="Proxima Nova"/>
              </a:rPr>
              <a:t>6</a:t>
            </a:fld>
            <a:endParaRPr>
              <a:solidFill>
                <a:schemeClr val="dk2"/>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41" name="Google Shape;141;p19" descr="A lego man sitting at a desk making a scared face"/>
          <p:cNvPicPr preferRelativeResize="0"/>
          <p:nvPr/>
        </p:nvPicPr>
        <p:blipFill rotWithShape="1">
          <a:blip r:embed="rId3">
            <a:alphaModFix/>
          </a:blip>
          <a:srcRect l="28289" t="21734" r="363" b="-2771"/>
          <a:stretch/>
        </p:blipFill>
        <p:spPr>
          <a:xfrm>
            <a:off x="4661875" y="1427015"/>
            <a:ext cx="3999900" cy="3034509"/>
          </a:xfrm>
          <a:prstGeom prst="rect">
            <a:avLst/>
          </a:prstGeom>
          <a:noFill/>
          <a:ln>
            <a:noFill/>
          </a:ln>
        </p:spPr>
      </p:pic>
      <p:sp>
        <p:nvSpPr>
          <p:cNvPr id="139" name="Google Shape;139;p19"/>
          <p:cNvSpPr txBox="1">
            <a:spLocks noGrp="1"/>
          </p:cNvSpPr>
          <p:nvPr>
            <p:ph type="body" idx="1"/>
          </p:nvPr>
        </p:nvSpPr>
        <p:spPr>
          <a:xfrm>
            <a:off x="311700" y="1665250"/>
            <a:ext cx="3999900" cy="290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b="1">
                <a:solidFill>
                  <a:srgbClr val="000000"/>
                </a:solidFill>
              </a:rPr>
              <a:t>Option #2:</a:t>
            </a:r>
            <a:r>
              <a:rPr lang="en" sz="2400">
                <a:solidFill>
                  <a:srgbClr val="000000"/>
                </a:solidFill>
              </a:rPr>
              <a:t> Work collaboratively with content owners on campus to address their inaccessible PDFs</a:t>
            </a:r>
            <a:endParaRPr sz="2400">
              <a:solidFill>
                <a:srgbClr val="000000"/>
              </a:solidFill>
            </a:endParaRPr>
          </a:p>
          <a:p>
            <a:pPr marL="0" lvl="0" indent="0" algn="l" rtl="0">
              <a:spcBef>
                <a:spcPts val="1600"/>
              </a:spcBef>
              <a:spcAft>
                <a:spcPts val="1600"/>
              </a:spcAft>
              <a:buNone/>
            </a:pPr>
            <a:endParaRPr sz="1800"/>
          </a:p>
        </p:txBody>
      </p:sp>
      <p:sp>
        <p:nvSpPr>
          <p:cNvPr id="138" name="Google Shape;13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2.5: Possible Solutions &amp; Tough Choices</a:t>
            </a:r>
            <a:endParaRPr/>
          </a:p>
        </p:txBody>
      </p:sp>
      <p:sp>
        <p:nvSpPr>
          <p:cNvPr id="140" name="Google Shape;14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Proxima Nova"/>
                <a:ea typeface="Proxima Nova"/>
                <a:cs typeface="Proxima Nova"/>
                <a:sym typeface="Proxima Nova"/>
              </a:rPr>
              <a:t>7</a:t>
            </a:fld>
            <a:endParaRPr>
              <a:solidFill>
                <a:schemeClr val="dk2"/>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9" name="Google Shape;149;p20" descr="A screen shot of our Great PDF Purge web page: https://accessibility.oit.ncsu.edu/the-great-pdf-purge/"/>
          <p:cNvPicPr preferRelativeResize="0"/>
          <p:nvPr/>
        </p:nvPicPr>
        <p:blipFill>
          <a:blip r:embed="rId3">
            <a:alphaModFix/>
          </a:blip>
          <a:stretch>
            <a:fillRect/>
          </a:stretch>
        </p:blipFill>
        <p:spPr>
          <a:xfrm>
            <a:off x="4786475" y="1137725"/>
            <a:ext cx="3806959" cy="3525492"/>
          </a:xfrm>
          <a:prstGeom prst="rect">
            <a:avLst/>
          </a:prstGeom>
          <a:noFill/>
          <a:ln w="9525" cap="flat" cmpd="sng">
            <a:solidFill>
              <a:srgbClr val="999999"/>
            </a:solidFill>
            <a:prstDash val="solid"/>
            <a:round/>
            <a:headEnd type="none" w="sm" len="sm"/>
            <a:tailEnd type="none" w="sm" len="sm"/>
          </a:ln>
        </p:spPr>
      </p:pic>
      <p:sp>
        <p:nvSpPr>
          <p:cNvPr id="147" name="Google Shape;147;p20"/>
          <p:cNvSpPr txBox="1">
            <a:spLocks noGrp="1"/>
          </p:cNvSpPr>
          <p:nvPr>
            <p:ph type="body" idx="1"/>
          </p:nvPr>
        </p:nvSpPr>
        <p:spPr>
          <a:xfrm>
            <a:off x="428600" y="1469050"/>
            <a:ext cx="39321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AutoNum type="arabicPeriod"/>
            </a:pPr>
            <a:r>
              <a:rPr lang="en" sz="2000">
                <a:solidFill>
                  <a:srgbClr val="000000"/>
                </a:solidFill>
              </a:rPr>
              <a:t>Give it an eye catching name</a:t>
            </a:r>
            <a:endParaRPr sz="2000">
              <a:solidFill>
                <a:srgbClr val="000000"/>
              </a:solidFill>
            </a:endParaRPr>
          </a:p>
          <a:p>
            <a:pPr marL="457200" lvl="0" indent="-355600" algn="l" rtl="0">
              <a:spcBef>
                <a:spcPts val="0"/>
              </a:spcBef>
              <a:spcAft>
                <a:spcPts val="0"/>
              </a:spcAft>
              <a:buClr>
                <a:srgbClr val="000000"/>
              </a:buClr>
              <a:buSzPts val="2000"/>
              <a:buAutoNum type="arabicPeriod"/>
            </a:pPr>
            <a:r>
              <a:rPr lang="en" sz="2000">
                <a:solidFill>
                  <a:srgbClr val="000000"/>
                </a:solidFill>
              </a:rPr>
              <a:t>Campus dog &amp; pony shows</a:t>
            </a:r>
            <a:endParaRPr sz="2000">
              <a:solidFill>
                <a:srgbClr val="000000"/>
              </a:solidFill>
            </a:endParaRPr>
          </a:p>
          <a:p>
            <a:pPr marL="457200" lvl="0" indent="-355600" algn="l" rtl="0">
              <a:spcBef>
                <a:spcPts val="0"/>
              </a:spcBef>
              <a:spcAft>
                <a:spcPts val="0"/>
              </a:spcAft>
              <a:buClr>
                <a:srgbClr val="000000"/>
              </a:buClr>
              <a:buSzPts val="2000"/>
              <a:buAutoNum type="arabicPeriod"/>
            </a:pPr>
            <a:r>
              <a:rPr lang="en" sz="2000">
                <a:solidFill>
                  <a:srgbClr val="000000"/>
                </a:solidFill>
              </a:rPr>
              <a:t>Catchy emails</a:t>
            </a:r>
            <a:endParaRPr sz="2000">
              <a:solidFill>
                <a:srgbClr val="000000"/>
              </a:solidFill>
            </a:endParaRPr>
          </a:p>
          <a:p>
            <a:pPr marL="457200" lvl="0" indent="-355600" algn="l" rtl="0">
              <a:spcBef>
                <a:spcPts val="0"/>
              </a:spcBef>
              <a:spcAft>
                <a:spcPts val="0"/>
              </a:spcAft>
              <a:buClr>
                <a:srgbClr val="000000"/>
              </a:buClr>
              <a:buSzPts val="2000"/>
              <a:buAutoNum type="arabicPeriod"/>
            </a:pPr>
            <a:r>
              <a:rPr lang="en" sz="2000">
                <a:solidFill>
                  <a:srgbClr val="000000"/>
                </a:solidFill>
              </a:rPr>
              <a:t>Informational website</a:t>
            </a:r>
            <a:endParaRPr sz="2000">
              <a:solidFill>
                <a:srgbClr val="000000"/>
              </a:solidFill>
            </a:endParaRPr>
          </a:p>
        </p:txBody>
      </p:sp>
      <p:sp>
        <p:nvSpPr>
          <p:cNvPr id="146" name="Google Shape;14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3: Get campus on board</a:t>
            </a:r>
            <a:endParaRPr/>
          </a:p>
        </p:txBody>
      </p:sp>
      <p:sp>
        <p:nvSpPr>
          <p:cNvPr id="148" name="Google Shape;14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dk2"/>
                </a:solidFill>
                <a:latin typeface="Proxima Nova"/>
                <a:ea typeface="Proxima Nova"/>
                <a:cs typeface="Proxima Nova"/>
                <a:sym typeface="Proxima Nova"/>
              </a:rPr>
              <a:t>8</a:t>
            </a:fld>
            <a:endParaRPr>
              <a:solidFill>
                <a:schemeClr val="dk2"/>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7" name="Google Shape;157;p21" descr="Screen shot of the PDFs from your WordPress Media Library page"/>
          <p:cNvPicPr preferRelativeResize="0"/>
          <p:nvPr/>
        </p:nvPicPr>
        <p:blipFill>
          <a:blip r:embed="rId3">
            <a:alphaModFix/>
          </a:blip>
          <a:stretch>
            <a:fillRect/>
          </a:stretch>
        </p:blipFill>
        <p:spPr>
          <a:xfrm>
            <a:off x="4727250" y="1170125"/>
            <a:ext cx="3967826" cy="3340692"/>
          </a:xfrm>
          <a:prstGeom prst="rect">
            <a:avLst/>
          </a:prstGeom>
          <a:noFill/>
          <a:ln w="9525" cap="flat" cmpd="sng">
            <a:solidFill>
              <a:srgbClr val="666666"/>
            </a:solidFill>
            <a:prstDash val="solid"/>
            <a:round/>
            <a:headEnd type="none" w="sm" len="sm"/>
            <a:tailEnd type="none" w="sm" len="sm"/>
          </a:ln>
        </p:spPr>
      </p:pic>
      <p:sp>
        <p:nvSpPr>
          <p:cNvPr id="155" name="Google Shape;155;p21"/>
          <p:cNvSpPr txBox="1">
            <a:spLocks noGrp="1"/>
          </p:cNvSpPr>
          <p:nvPr>
            <p:ph type="body" idx="1"/>
          </p:nvPr>
        </p:nvSpPr>
        <p:spPr>
          <a:xfrm>
            <a:off x="311700" y="1632700"/>
            <a:ext cx="4260300" cy="3075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1800"/>
              <a:t>Pull a list of all of their PDFs</a:t>
            </a:r>
            <a:endParaRPr sz="1800"/>
          </a:p>
          <a:p>
            <a:pPr marL="914400" lvl="1" indent="-342900" algn="l" rtl="0">
              <a:spcBef>
                <a:spcPts val="0"/>
              </a:spcBef>
              <a:spcAft>
                <a:spcPts val="0"/>
              </a:spcAft>
              <a:buSzPts val="1800"/>
              <a:buAutoNum type="alphaLcPeriod"/>
            </a:pPr>
            <a:r>
              <a:rPr lang="en" sz="1800"/>
              <a:t>Tools used:</a:t>
            </a:r>
            <a:endParaRPr sz="1800"/>
          </a:p>
          <a:p>
            <a:pPr marL="1371600" lvl="2" indent="-342900" algn="l" rtl="0">
              <a:spcBef>
                <a:spcPts val="0"/>
              </a:spcBef>
              <a:spcAft>
                <a:spcPts val="0"/>
              </a:spcAft>
              <a:buSzPts val="1800"/>
              <a:buAutoNum type="romanLcPeriod"/>
            </a:pPr>
            <a:r>
              <a:rPr lang="en" sz="1800" u="sng">
                <a:solidFill>
                  <a:schemeClr val="hlink"/>
                </a:solidFill>
                <a:hlinkClick r:id="rId4"/>
              </a:rPr>
              <a:t>Brian’s WordPress Media Library Magic</a:t>
            </a:r>
            <a:endParaRPr sz="1800"/>
          </a:p>
          <a:p>
            <a:pPr marL="1371600" lvl="2" indent="-342900" algn="l" rtl="0">
              <a:spcBef>
                <a:spcPts val="0"/>
              </a:spcBef>
              <a:spcAft>
                <a:spcPts val="0"/>
              </a:spcAft>
              <a:buSzPts val="1800"/>
              <a:buAutoNum type="romanLcPeriod"/>
            </a:pPr>
            <a:r>
              <a:rPr lang="en" sz="1800"/>
              <a:t>SortSite </a:t>
            </a:r>
            <a:endParaRPr sz="1800"/>
          </a:p>
          <a:p>
            <a:pPr marL="457200" lvl="0" indent="-342900" algn="l" rtl="0">
              <a:spcBef>
                <a:spcPts val="0"/>
              </a:spcBef>
              <a:spcAft>
                <a:spcPts val="0"/>
              </a:spcAft>
              <a:buSzPts val="1800"/>
              <a:buAutoNum type="arabicPeriod"/>
            </a:pPr>
            <a:r>
              <a:rPr lang="en" sz="1800"/>
              <a:t>Create a Google Sheet for each site </a:t>
            </a:r>
            <a:endParaRPr sz="1800"/>
          </a:p>
          <a:p>
            <a:pPr marL="457200" lvl="0" indent="-342900" algn="l" rtl="0">
              <a:spcBef>
                <a:spcPts val="0"/>
              </a:spcBef>
              <a:spcAft>
                <a:spcPts val="0"/>
              </a:spcAft>
              <a:buSzPts val="1800"/>
              <a:buAutoNum type="arabicPeriod"/>
            </a:pPr>
            <a:r>
              <a:rPr lang="en" sz="1800"/>
              <a:t>Each week send instructions email</a:t>
            </a:r>
            <a:endParaRPr sz="1800"/>
          </a:p>
        </p:txBody>
      </p:sp>
      <p:sp>
        <p:nvSpPr>
          <p:cNvPr id="154" name="Google Shape;15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4: People are signed up… Now what?</a:t>
            </a:r>
            <a:endParaRPr/>
          </a:p>
        </p:txBody>
      </p:sp>
      <p:sp>
        <p:nvSpPr>
          <p:cNvPr id="156" name="Google Shape;15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291181AFCCF24E8EC0648A624E47A6" ma:contentTypeVersion="2" ma:contentTypeDescription="Create a new document." ma:contentTypeScope="" ma:versionID="c548798c54f0e979f109ec712a38ee4e">
  <xsd:schema xmlns:xsd="http://www.w3.org/2001/XMLSchema" xmlns:xs="http://www.w3.org/2001/XMLSchema" xmlns:p="http://schemas.microsoft.com/office/2006/metadata/properties" xmlns:ns3="148c2ea6-5d63-4703-9f63-fc5f9301e268" targetNamespace="http://schemas.microsoft.com/office/2006/metadata/properties" ma:root="true" ma:fieldsID="8ff438b38c3846dbdc35d0e0f49257d9" ns3:_="">
    <xsd:import namespace="148c2ea6-5d63-4703-9f63-fc5f9301e268"/>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c2ea6-5d63-4703-9f63-fc5f9301e2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DC11B3-F4FC-4264-B056-E8D9228D7D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c2ea6-5d63-4703-9f63-fc5f9301e2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04445B-CCC9-4337-AE20-4869D77A871E}">
  <ds:schemaRefs>
    <ds:schemaRef ds:uri="http://schemas.microsoft.com/sharepoint/v3/contenttype/forms"/>
  </ds:schemaRefs>
</ds:datastoreItem>
</file>

<file path=customXml/itemProps3.xml><?xml version="1.0" encoding="utf-8"?>
<ds:datastoreItem xmlns:ds="http://schemas.openxmlformats.org/officeDocument/2006/customXml" ds:itemID="{6E0E798F-9E31-4B5B-BDB7-337289273514}">
  <ds:schemaRefs>
    <ds:schemaRef ds:uri="http://purl.org/dc/dcmitype/"/>
    <ds:schemaRef ds:uri="http://purl.org/dc/elements/1.1/"/>
    <ds:schemaRef ds:uri="148c2ea6-5d63-4703-9f63-fc5f9301e268"/>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term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35</TotalTime>
  <Words>1003</Words>
  <Application>Microsoft Office PowerPoint</Application>
  <PresentationFormat>On-screen Show (16:9)</PresentationFormat>
  <Paragraphs>184</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Alfa Slab One</vt:lpstr>
      <vt:lpstr>Oswald</vt:lpstr>
      <vt:lpstr>Proxima Nova</vt:lpstr>
      <vt:lpstr>Open Sans</vt:lpstr>
      <vt:lpstr>Arial</vt:lpstr>
      <vt:lpstr>Roboto</vt:lpstr>
      <vt:lpstr>Impact</vt:lpstr>
      <vt:lpstr>Gameday</vt:lpstr>
      <vt:lpstr>The Great PDF Purge</vt:lpstr>
      <vt:lpstr>Step 1: Identify the Problem</vt:lpstr>
      <vt:lpstr>Background: Are PDFs innately bad?</vt:lpstr>
      <vt:lpstr>Portable Document Format (PDF) Files</vt:lpstr>
      <vt:lpstr>2019 WebAIM Screen Reader Survey Results</vt:lpstr>
      <vt:lpstr>Step 2: Possible Solutions &amp; Tough Choices</vt:lpstr>
      <vt:lpstr>Step 2.5: Possible Solutions &amp; Tough Choices</vt:lpstr>
      <vt:lpstr>Step 3: Get campus on board</vt:lpstr>
      <vt:lpstr>Step 4: People are signed up… Now what?</vt:lpstr>
      <vt:lpstr>Week 1- PDF Lists</vt:lpstr>
      <vt:lpstr>Google Sheet Example</vt:lpstr>
      <vt:lpstr>Week 2 - PDF vs. HTML</vt:lpstr>
      <vt:lpstr>Week 3 - PDF Form vs. Web Form</vt:lpstr>
      <vt:lpstr>Week 4 - PDF Remediation</vt:lpstr>
      <vt:lpstr>Week 5 - Feedback Survey </vt:lpstr>
      <vt:lpstr>Feedback Survey Q2</vt:lpstr>
      <vt:lpstr>Feedback Survey Q3</vt:lpstr>
      <vt:lpstr>Feedback Survey Q4</vt:lpstr>
      <vt:lpstr>Week 5 - Celebration!</vt:lpstr>
      <vt:lpstr>Measuring Success - The Numbers</vt:lpstr>
      <vt:lpstr>The Challenges</vt:lpstr>
      <vt:lpstr>The Victories</vt:lpstr>
      <vt:lpstr>Planning for Next Year</vt:lpstr>
      <vt:lpstr>Questions &amp; Discussion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PDF Purge</dc:title>
  <dc:creator>Crystal Lee Tenan</dc:creator>
  <cp:lastModifiedBy>Crystal Lee Tenan</cp:lastModifiedBy>
  <cp:revision>26</cp:revision>
  <dcterms:modified xsi:type="dcterms:W3CDTF">2019-10-31T14:49:04Z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0x0101003D291181AFCCF24E8EC0648A624E47A6</vt:lpwstr>
  </property>
</Properties>
</file>