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40"/>
  </p:notesMasterIdLst>
  <p:handoutMasterIdLst>
    <p:handoutMasterId r:id="rId41"/>
  </p:handoutMasterIdLst>
  <p:sldIdLst>
    <p:sldId id="329" r:id="rId5"/>
    <p:sldId id="336" r:id="rId6"/>
    <p:sldId id="337" r:id="rId7"/>
    <p:sldId id="315" r:id="rId8"/>
    <p:sldId id="357" r:id="rId9"/>
    <p:sldId id="358" r:id="rId10"/>
    <p:sldId id="391" r:id="rId11"/>
    <p:sldId id="367" r:id="rId12"/>
    <p:sldId id="360" r:id="rId13"/>
    <p:sldId id="364" r:id="rId14"/>
    <p:sldId id="365" r:id="rId15"/>
    <p:sldId id="392" r:id="rId16"/>
    <p:sldId id="361" r:id="rId17"/>
    <p:sldId id="375" r:id="rId18"/>
    <p:sldId id="377" r:id="rId19"/>
    <p:sldId id="376" r:id="rId20"/>
    <p:sldId id="388" r:id="rId21"/>
    <p:sldId id="382" r:id="rId22"/>
    <p:sldId id="379" r:id="rId23"/>
    <p:sldId id="384" r:id="rId24"/>
    <p:sldId id="381" r:id="rId25"/>
    <p:sldId id="362" r:id="rId26"/>
    <p:sldId id="369" r:id="rId27"/>
    <p:sldId id="385" r:id="rId28"/>
    <p:sldId id="372" r:id="rId29"/>
    <p:sldId id="368" r:id="rId30"/>
    <p:sldId id="390" r:id="rId31"/>
    <p:sldId id="389" r:id="rId32"/>
    <p:sldId id="370" r:id="rId33"/>
    <p:sldId id="386" r:id="rId34"/>
    <p:sldId id="380" r:id="rId35"/>
    <p:sldId id="373" r:id="rId36"/>
    <p:sldId id="374" r:id="rId37"/>
    <p:sldId id="387" r:id="rId38"/>
    <p:sldId id="378"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85">
          <p15:clr>
            <a:srgbClr val="A4A3A4"/>
          </p15:clr>
        </p15:guide>
        <p15:guide id="2" pos="3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A6A6A6"/>
    <a:srgbClr val="4C1213"/>
    <a:srgbClr val="690304"/>
    <a:srgbClr val="9E9A95"/>
    <a:srgbClr val="382E25"/>
    <a:srgbClr val="C17945"/>
    <a:srgbClr val="31526A"/>
    <a:srgbClr val="252626"/>
    <a:srgbClr val="C6BF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61" autoAdjust="0"/>
    <p:restoredTop sz="77879" autoAdjust="0"/>
  </p:normalViewPr>
  <p:slideViewPr>
    <p:cSldViewPr snapToGrid="0" snapToObjects="1">
      <p:cViewPr varScale="1">
        <p:scale>
          <a:sx n="152" d="100"/>
          <a:sy n="152" d="100"/>
        </p:scale>
        <p:origin x="200" y="352"/>
      </p:cViewPr>
      <p:guideLst>
        <p:guide orient="horz" pos="3185"/>
        <p:guide pos="392"/>
      </p:guideLst>
    </p:cSldViewPr>
  </p:slideViewPr>
  <p:outlineViewPr>
    <p:cViewPr>
      <p:scale>
        <a:sx n="33" d="100"/>
        <a:sy n="33" d="100"/>
      </p:scale>
      <p:origin x="0" y="-3144"/>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132" d="100"/>
          <a:sy n="132" d="100"/>
        </p:scale>
        <p:origin x="-59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859BD-4604-2843-976C-9F2DEE3C79DB}" type="datetimeFigureOut">
              <a:rPr lang="en-US" smtClean="0"/>
              <a:t>11/11/19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B64456-6A4C-DF40-836A-7ED7CB7228F1}" type="slidenum">
              <a:rPr lang="en-US" smtClean="0"/>
              <a:t>‹#›</a:t>
            </a:fld>
            <a:endParaRPr lang="en-US"/>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08F45-8DB7-E449-85E4-EC04F96DF3AA}" type="datetimeFigureOut">
              <a:rPr lang="en-US" smtClean="0"/>
              <a:t>11/11/19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6D261-4ACC-5E49-97C5-9D8FD2D9A3AF}" type="slidenum">
              <a:rPr lang="en-US" smtClean="0"/>
              <a:t>‹#›</a:t>
            </a:fld>
            <a:endParaRPr lang="en-US"/>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a:t>
            </a:fld>
            <a:endParaRPr lang="en-US"/>
          </a:p>
        </p:txBody>
      </p:sp>
    </p:spTree>
    <p:extLst>
      <p:ext uri="{BB962C8B-B14F-4D97-AF65-F5344CB8AC3E}">
        <p14:creationId xmlns:p14="http://schemas.microsoft.com/office/powerpoint/2010/main" val="894498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24</a:t>
            </a:fld>
            <a:endParaRPr lang="en-US"/>
          </a:p>
        </p:txBody>
      </p:sp>
    </p:spTree>
    <p:extLst>
      <p:ext uri="{BB962C8B-B14F-4D97-AF65-F5344CB8AC3E}">
        <p14:creationId xmlns:p14="http://schemas.microsoft.com/office/powerpoint/2010/main" val="335594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29</a:t>
            </a:fld>
            <a:endParaRPr lang="en-US"/>
          </a:p>
        </p:txBody>
      </p:sp>
    </p:spTree>
    <p:extLst>
      <p:ext uri="{BB962C8B-B14F-4D97-AF65-F5344CB8AC3E}">
        <p14:creationId xmlns:p14="http://schemas.microsoft.com/office/powerpoint/2010/main" val="422680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30</a:t>
            </a:fld>
            <a:endParaRPr lang="en-US"/>
          </a:p>
        </p:txBody>
      </p:sp>
    </p:spTree>
    <p:extLst>
      <p:ext uri="{BB962C8B-B14F-4D97-AF65-F5344CB8AC3E}">
        <p14:creationId xmlns:p14="http://schemas.microsoft.com/office/powerpoint/2010/main" val="1974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32</a:t>
            </a:fld>
            <a:endParaRPr lang="en-US"/>
          </a:p>
        </p:txBody>
      </p:sp>
    </p:spTree>
    <p:extLst>
      <p:ext uri="{BB962C8B-B14F-4D97-AF65-F5344CB8AC3E}">
        <p14:creationId xmlns:p14="http://schemas.microsoft.com/office/powerpoint/2010/main" val="807524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33</a:t>
            </a:fld>
            <a:endParaRPr lang="en-US"/>
          </a:p>
        </p:txBody>
      </p:sp>
    </p:spTree>
    <p:extLst>
      <p:ext uri="{BB962C8B-B14F-4D97-AF65-F5344CB8AC3E}">
        <p14:creationId xmlns:p14="http://schemas.microsoft.com/office/powerpoint/2010/main" val="3669244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34</a:t>
            </a:fld>
            <a:endParaRPr lang="en-US"/>
          </a:p>
        </p:txBody>
      </p:sp>
    </p:spTree>
    <p:extLst>
      <p:ext uri="{BB962C8B-B14F-4D97-AF65-F5344CB8AC3E}">
        <p14:creationId xmlns:p14="http://schemas.microsoft.com/office/powerpoint/2010/main" val="2448323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35</a:t>
            </a:fld>
            <a:endParaRPr lang="en-US"/>
          </a:p>
        </p:txBody>
      </p:sp>
    </p:spTree>
    <p:extLst>
      <p:ext uri="{BB962C8B-B14F-4D97-AF65-F5344CB8AC3E}">
        <p14:creationId xmlns:p14="http://schemas.microsoft.com/office/powerpoint/2010/main" val="282385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354708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8</a:t>
            </a:fld>
            <a:endParaRPr lang="en-US"/>
          </a:p>
        </p:txBody>
      </p:sp>
    </p:spTree>
    <p:extLst>
      <p:ext uri="{BB962C8B-B14F-4D97-AF65-F5344CB8AC3E}">
        <p14:creationId xmlns:p14="http://schemas.microsoft.com/office/powerpoint/2010/main" val="44111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11</a:t>
            </a:fld>
            <a:endParaRPr lang="en-US"/>
          </a:p>
        </p:txBody>
      </p:sp>
    </p:spTree>
    <p:extLst>
      <p:ext uri="{BB962C8B-B14F-4D97-AF65-F5344CB8AC3E}">
        <p14:creationId xmlns:p14="http://schemas.microsoft.com/office/powerpoint/2010/main" val="391483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12</a:t>
            </a:fld>
            <a:endParaRPr lang="en-US"/>
          </a:p>
        </p:txBody>
      </p:sp>
    </p:spTree>
    <p:extLst>
      <p:ext uri="{BB962C8B-B14F-4D97-AF65-F5344CB8AC3E}">
        <p14:creationId xmlns:p14="http://schemas.microsoft.com/office/powerpoint/2010/main" val="154426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16</a:t>
            </a:fld>
            <a:endParaRPr lang="en-US"/>
          </a:p>
        </p:txBody>
      </p:sp>
    </p:spTree>
    <p:extLst>
      <p:ext uri="{BB962C8B-B14F-4D97-AF65-F5344CB8AC3E}">
        <p14:creationId xmlns:p14="http://schemas.microsoft.com/office/powerpoint/2010/main" val="317624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17</a:t>
            </a:fld>
            <a:endParaRPr lang="en-US"/>
          </a:p>
        </p:txBody>
      </p:sp>
    </p:spTree>
    <p:extLst>
      <p:ext uri="{BB962C8B-B14F-4D97-AF65-F5344CB8AC3E}">
        <p14:creationId xmlns:p14="http://schemas.microsoft.com/office/powerpoint/2010/main" val="2627402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19</a:t>
            </a:fld>
            <a:endParaRPr lang="en-US"/>
          </a:p>
        </p:txBody>
      </p:sp>
    </p:spTree>
    <p:extLst>
      <p:ext uri="{BB962C8B-B14F-4D97-AF65-F5344CB8AC3E}">
        <p14:creationId xmlns:p14="http://schemas.microsoft.com/office/powerpoint/2010/main" val="37337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contain the tactile tour using MathSpeak Grammar for the math content:</a:t>
            </a:r>
          </a:p>
          <a:p>
            <a:r>
              <a:rPr lang="en-US" sz="1200" kern="1200" dirty="0">
                <a:solidFill>
                  <a:schemeClr val="tx1"/>
                </a:solidFill>
                <a:effectLst/>
                <a:latin typeface="+mn-lt"/>
                <a:ea typeface="+mn-ea"/>
                <a:cs typeface="+mn-cs"/>
              </a:rPr>
              <a:t>[Begin tactile tour]</a:t>
            </a:r>
          </a:p>
          <a:p>
            <a:r>
              <a:rPr lang="en-US" sz="1200" kern="1200" dirty="0">
                <a:solidFill>
                  <a:schemeClr val="tx1"/>
                </a:solidFill>
                <a:effectLst/>
                <a:latin typeface="+mn-lt"/>
                <a:ea typeface="+mn-ea"/>
                <a:cs typeface="+mn-cs"/>
              </a:rPr>
              <a:t>Function plot of  [Begin math] y equals 2 x squared minus x Superscript 4 [End math] on a Cartesian graph with the origin centered at the middle of the graph. The x-y axes are marked with medium-width solid lines and are drawn from negative 3 to 3 with tick marks in increments of 1. The axes are labeled at y equals 2, x equals negative 1, and at x equals 1. The x-axis and the function’s curve are highlighted in four colors that represent four different domains of x. For each domain, listed from left to right, the x-axis line and function curve’s share the same line style:</a:t>
            </a:r>
          </a:p>
          <a:p>
            <a:pPr lvl="0"/>
            <a:r>
              <a:rPr lang="en-US" sz="1200" kern="1200" dirty="0">
                <a:solidFill>
                  <a:schemeClr val="tx1"/>
                </a:solidFill>
                <a:effectLst/>
                <a:latin typeface="+mn-lt"/>
                <a:ea typeface="+mn-ea"/>
                <a:cs typeface="+mn-cs"/>
              </a:rPr>
              <a:t>Bullet: For the green domain x equals left-parenthesis negative infinity comma negative 1 right-bracket, a thick dashed line is used.</a:t>
            </a:r>
          </a:p>
          <a:p>
            <a:pPr lvl="0"/>
            <a:r>
              <a:rPr lang="en-US" sz="1200" kern="1200" dirty="0">
                <a:solidFill>
                  <a:schemeClr val="tx1"/>
                </a:solidFill>
                <a:effectLst/>
                <a:latin typeface="+mn-lt"/>
                <a:ea typeface="+mn-ea"/>
                <a:cs typeface="+mn-cs"/>
              </a:rPr>
              <a:t>Bullet: For the red domain x equals left-bracket negative 1 comma 0 right bracket, a thin solid line is used.</a:t>
            </a:r>
          </a:p>
          <a:p>
            <a:pPr lvl="0"/>
            <a:r>
              <a:rPr lang="en-US" sz="1200" kern="1200" dirty="0">
                <a:solidFill>
                  <a:schemeClr val="tx1"/>
                </a:solidFill>
                <a:effectLst/>
                <a:latin typeface="+mn-lt"/>
                <a:ea typeface="+mn-ea"/>
                <a:cs typeface="+mn-cs"/>
              </a:rPr>
              <a:t>Bullet: For the blue domain x equals left-bracket 0 comma 1 right-bracket, a thin dashed line is used.</a:t>
            </a:r>
          </a:p>
          <a:p>
            <a:pPr lvl="0"/>
            <a:r>
              <a:rPr lang="en-US" sz="1200" kern="1200" dirty="0">
                <a:solidFill>
                  <a:schemeClr val="tx1"/>
                </a:solidFill>
                <a:effectLst/>
                <a:latin typeface="+mn-lt"/>
                <a:ea typeface="+mn-ea"/>
                <a:cs typeface="+mn-cs"/>
              </a:rPr>
              <a:t>Bullet: For the black domain x equals left-bracket 1 comma infinity right-parenthesis, a thick solid line is used.</a:t>
            </a:r>
          </a:p>
          <a:p>
            <a:r>
              <a:rPr lang="en-US" sz="1200" kern="1200" dirty="0">
                <a:solidFill>
                  <a:schemeClr val="tx1"/>
                </a:solidFill>
                <a:effectLst/>
                <a:latin typeface="+mn-lt"/>
                <a:ea typeface="+mn-ea"/>
                <a:cs typeface="+mn-cs"/>
              </a:rPr>
              <a:t>In the positive x-axis domain, the function goes through the origin rising exponentially to y equals 1 at x equals 1 and then drops exponentially towards negative infinity passing y equals negative 3 around x equals 1.75. The function’s curve is mirrored around the y-axis.</a:t>
            </a:r>
          </a:p>
          <a:p>
            <a:r>
              <a:rPr lang="en-US" dirty="0"/>
              <a:t>[End tactile tour]</a:t>
            </a:r>
          </a:p>
        </p:txBody>
      </p:sp>
      <p:sp>
        <p:nvSpPr>
          <p:cNvPr id="4" name="Slide Number Placeholder 3"/>
          <p:cNvSpPr>
            <a:spLocks noGrp="1"/>
          </p:cNvSpPr>
          <p:nvPr>
            <p:ph type="sldNum" sz="quarter" idx="5"/>
          </p:nvPr>
        </p:nvSpPr>
        <p:spPr/>
        <p:txBody>
          <a:bodyPr/>
          <a:lstStyle/>
          <a:p>
            <a:fld id="{9706D261-4ACC-5E49-97C5-9D8FD2D9A3AF}" type="slidenum">
              <a:rPr lang="en-US" smtClean="0"/>
              <a:t>21</a:t>
            </a:fld>
            <a:endParaRPr lang="en-US"/>
          </a:p>
        </p:txBody>
      </p:sp>
    </p:spTree>
    <p:extLst>
      <p:ext uri="{BB962C8B-B14F-4D97-AF65-F5344CB8AC3E}">
        <p14:creationId xmlns:p14="http://schemas.microsoft.com/office/powerpoint/2010/main" val="2306104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502903" y="2768208"/>
            <a:ext cx="7734221" cy="1114494"/>
          </a:xfrm>
        </p:spPr>
        <p:txBody>
          <a:bodyPr anchor="ctr">
            <a:normAutofit/>
          </a:bodyPr>
          <a:lstStyle>
            <a:lvl1pPr>
              <a:lnSpc>
                <a:spcPct val="90000"/>
              </a:lnSpc>
              <a:defRPr sz="4000" b="1" i="0" spc="0" baseline="0">
                <a:solidFill>
                  <a:schemeClr val="bg1"/>
                </a:solidFill>
                <a:latin typeface="Arial"/>
                <a:cs typeface="Arial"/>
              </a:defRPr>
            </a:lvl1pPr>
          </a:lstStyle>
          <a:p>
            <a:r>
              <a:rPr lang="en-US" dirty="0"/>
              <a:t>Unnecessarily extra long </a:t>
            </a:r>
            <a:br>
              <a:rPr lang="en-US" dirty="0"/>
            </a:br>
            <a:r>
              <a:rPr lang="en-US" dirty="0"/>
              <a:t>title of presentation</a:t>
            </a:r>
          </a:p>
        </p:txBody>
      </p:sp>
      <p:sp>
        <p:nvSpPr>
          <p:cNvPr id="9" name="Text Placeholder 19"/>
          <p:cNvSpPr>
            <a:spLocks noGrp="1"/>
          </p:cNvSpPr>
          <p:nvPr>
            <p:ph type="body" sz="quarter" idx="11" hasCustomPrompt="1"/>
          </p:nvPr>
        </p:nvSpPr>
        <p:spPr>
          <a:xfrm>
            <a:off x="530694" y="2445544"/>
            <a:ext cx="7734222" cy="252412"/>
          </a:xfrm>
        </p:spPr>
        <p:txBody>
          <a:bodyPr anchor="ctr">
            <a:noAutofit/>
          </a:bodyPr>
          <a:lstStyle>
            <a:lvl1pPr marL="0" indent="0">
              <a:buNone/>
              <a:defRPr sz="1800" b="0" spc="0" baseline="0">
                <a:solidFill>
                  <a:srgbClr val="A6A6A6"/>
                </a:solidFill>
                <a:latin typeface="Arial"/>
                <a:cs typeface="Arial"/>
              </a:defRPr>
            </a:lvl1pPr>
          </a:lstStyle>
          <a:p>
            <a:pPr lvl="0"/>
            <a:r>
              <a:rPr lang="en-US" dirty="0"/>
              <a:t>SUBHEAD OR NAME OF UNIT</a:t>
            </a:r>
          </a:p>
        </p:txBody>
      </p:sp>
      <p:pic>
        <p:nvPicPr>
          <p:cNvPr id="6" name="Picture 5">
            <a:extLst>
              <a:ext uri="{FF2B5EF4-FFF2-40B4-BE49-F238E27FC236}">
                <a16:creationId xmlns:a16="http://schemas.microsoft.com/office/drawing/2014/main" id="{5E5D95D9-3E94-F54E-8599-68761C33E22C}"/>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8" name="Picture 7">
            <a:extLst>
              <a:ext uri="{FF2B5EF4-FFF2-40B4-BE49-F238E27FC236}">
                <a16:creationId xmlns:a16="http://schemas.microsoft.com/office/drawing/2014/main" id="{EEFC90F1-DE1B-9348-80B0-C9816DA66D91}"/>
              </a:ext>
            </a:extLst>
          </p:cNvPr>
          <p:cNvPicPr>
            <a:picLocks noChangeAspect="1"/>
          </p:cNvPicPr>
          <p:nvPr userDrawn="1"/>
        </p:nvPicPr>
        <p:blipFill>
          <a:blip r:embed="rId3"/>
          <a:stretch>
            <a:fillRect/>
          </a:stretch>
        </p:blipFill>
        <p:spPr>
          <a:xfrm>
            <a:off x="238515" y="-586887"/>
            <a:ext cx="985485" cy="2180281"/>
          </a:xfrm>
          <a:prstGeom prst="rect">
            <a:avLst/>
          </a:prstGeom>
        </p:spPr>
      </p:pic>
    </p:spTree>
    <p:extLst>
      <p:ext uri="{BB962C8B-B14F-4D97-AF65-F5344CB8AC3E}">
        <p14:creationId xmlns:p14="http://schemas.microsoft.com/office/powerpoint/2010/main" val="950811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090863" y="962981"/>
            <a:ext cx="3999840" cy="806552"/>
          </a:xfrm>
          <a:prstGeom prst="rect">
            <a:avLst/>
          </a:prstGeom>
        </p:spPr>
        <p:txBody>
          <a:bodyPr vert="horz" lIns="91440" tIns="45720" rIns="91440" bIns="45720" rtlCol="0" anchor="ctr">
            <a:noAutofit/>
          </a:bodyPr>
          <a:lstStyle>
            <a:lvl1pPr>
              <a:defRPr sz="3000" b="1" i="0" spc="0">
                <a:solidFill>
                  <a:schemeClr val="bg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1090863" y="2065867"/>
            <a:ext cx="3999840" cy="2466638"/>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chemeClr val="bg1"/>
                </a:solidFill>
                <a:latin typeface="Arial"/>
                <a:cs typeface="Arial"/>
              </a:defRPr>
            </a:lvl1pPr>
            <a:lvl2pPr marL="742950" indent="-285750">
              <a:lnSpc>
                <a:spcPct val="100000"/>
              </a:lnSpc>
              <a:buFont typeface="Arial"/>
              <a:buChar char="•"/>
              <a:defRPr sz="1800">
                <a:solidFill>
                  <a:schemeClr val="bg1"/>
                </a:solidFill>
                <a:latin typeface="Arial"/>
                <a:cs typeface="Arial"/>
              </a:defRPr>
            </a:lvl2pPr>
            <a:lvl3pPr marL="1143000" indent="-228600">
              <a:lnSpc>
                <a:spcPct val="100000"/>
              </a:lnSpc>
              <a:buFont typeface="Arial"/>
              <a:buChar char="•"/>
              <a:defRPr sz="1800">
                <a:solidFill>
                  <a:schemeClr val="bg1"/>
                </a:solidFill>
                <a:latin typeface="Arial"/>
                <a:cs typeface="Arial"/>
              </a:defRPr>
            </a:lvl3pPr>
            <a:lvl4pPr marL="1600200" indent="-228600">
              <a:lnSpc>
                <a:spcPct val="100000"/>
              </a:lnSpc>
              <a:buFont typeface="Arial"/>
              <a:buChar char="•"/>
              <a:defRPr sz="1800">
                <a:solidFill>
                  <a:schemeClr val="bg1"/>
                </a:solidFill>
                <a:latin typeface="Arial"/>
                <a:cs typeface="Arial"/>
              </a:defRPr>
            </a:lvl4pPr>
            <a:lvl5pPr marL="2057400" indent="-228600">
              <a:lnSpc>
                <a:spcPct val="100000"/>
              </a:lnSpc>
              <a:buFont typeface="Arial"/>
              <a:buChar char="•"/>
              <a:defRPr sz="18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64910" y="962981"/>
            <a:ext cx="3289670" cy="3569524"/>
          </a:xfrm>
        </p:spPr>
        <p:txBody>
          <a:bodyPr/>
          <a:lstStyle/>
          <a:p>
            <a:r>
              <a:rPr lang="en-US"/>
              <a:t>Click icon to add picture</a:t>
            </a:r>
            <a:endParaRPr lang="en-US" dirty="0"/>
          </a:p>
        </p:txBody>
      </p:sp>
      <p:pic>
        <p:nvPicPr>
          <p:cNvPr id="12" name="Picture 11">
            <a:extLst>
              <a:ext uri="{FF2B5EF4-FFF2-40B4-BE49-F238E27FC236}">
                <a16:creationId xmlns:a16="http://schemas.microsoft.com/office/drawing/2014/main" id="{D08AEFE8-3C4D-FF4B-AB60-DDD9FDC3A0E7}"/>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9" name="Picture 8">
            <a:extLst>
              <a:ext uri="{FF2B5EF4-FFF2-40B4-BE49-F238E27FC236}">
                <a16:creationId xmlns:a16="http://schemas.microsoft.com/office/drawing/2014/main" id="{CE126F86-3033-CB4F-9D62-D1F2BE73DE42}"/>
              </a:ext>
            </a:extLst>
          </p:cNvPr>
          <p:cNvPicPr>
            <a:picLocks noChangeAspect="1"/>
          </p:cNvPicPr>
          <p:nvPr userDrawn="1"/>
        </p:nvPicPr>
        <p:blipFill>
          <a:blip r:embed="rId3"/>
          <a:stretch>
            <a:fillRect/>
          </a:stretch>
        </p:blipFill>
        <p:spPr>
          <a:xfrm>
            <a:off x="271420" y="-576087"/>
            <a:ext cx="657379" cy="1454380"/>
          </a:xfrm>
          <a:prstGeom prst="rect">
            <a:avLst/>
          </a:prstGeom>
        </p:spPr>
      </p:pic>
    </p:spTree>
    <p:extLst>
      <p:ext uri="{BB962C8B-B14F-4D97-AF65-F5344CB8AC3E}">
        <p14:creationId xmlns:p14="http://schemas.microsoft.com/office/powerpoint/2010/main" val="11433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ith footer: black">
    <p:bg>
      <p:bgPr>
        <a:solidFill>
          <a:srgbClr val="25262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225006-5755-A443-B201-99DC6A29587F}"/>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5AFFA3EC-9463-2D4C-BC88-A8EF3D4080AB}"/>
              </a:ext>
            </a:extLst>
          </p:cNvPr>
          <p:cNvSpPr>
            <a:spLocks noGrp="1"/>
          </p:cNvSpPr>
          <p:nvPr>
            <p:ph idx="1" hasCustomPrompt="1"/>
          </p:nvPr>
        </p:nvSpPr>
        <p:spPr>
          <a:xfrm>
            <a:off x="1168400" y="1690735"/>
            <a:ext cx="7366018" cy="2810633"/>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sz="2400" i="1" baseline="0">
                <a:solidFill>
                  <a:srgbClr val="969696"/>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Insert a relevant quote here. During the Bicentennial year remember that notable alumni can provide a unique perspective on the accomplishments and successes of your school, department or unit.”</a:t>
            </a:r>
          </a:p>
        </p:txBody>
      </p:sp>
      <p:sp>
        <p:nvSpPr>
          <p:cNvPr id="10" name="TextBox 9">
            <a:extLst>
              <a:ext uri="{FF2B5EF4-FFF2-40B4-BE49-F238E27FC236}">
                <a16:creationId xmlns:a16="http://schemas.microsoft.com/office/drawing/2014/main" id="{DED612AF-3CBE-A149-B5F4-0072AAC01D75}"/>
              </a:ext>
            </a:extLst>
          </p:cNvPr>
          <p:cNvSpPr txBox="1"/>
          <p:nvPr userDrawn="1"/>
        </p:nvSpPr>
        <p:spPr>
          <a:xfrm>
            <a:off x="658431" y="1265664"/>
            <a:ext cx="509969" cy="1569660"/>
          </a:xfrm>
          <a:prstGeom prst="rect">
            <a:avLst/>
          </a:prstGeom>
          <a:noFill/>
        </p:spPr>
        <p:txBody>
          <a:bodyPr wrap="square" rtlCol="0">
            <a:spAutoFit/>
          </a:bodyPr>
          <a:lstStyle/>
          <a:p>
            <a:r>
              <a:rPr lang="en-US" sz="9600" dirty="0">
                <a:solidFill>
                  <a:schemeClr val="bg1"/>
                </a:solidFill>
              </a:rPr>
              <a:t>“</a:t>
            </a:r>
          </a:p>
        </p:txBody>
      </p:sp>
      <p:pic>
        <p:nvPicPr>
          <p:cNvPr id="7" name="Picture 6">
            <a:extLst>
              <a:ext uri="{FF2B5EF4-FFF2-40B4-BE49-F238E27FC236}">
                <a16:creationId xmlns:a16="http://schemas.microsoft.com/office/drawing/2014/main" id="{E30F7B4B-DA80-EC43-9414-C8541C930592}"/>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11" name="Picture 10">
            <a:extLst>
              <a:ext uri="{FF2B5EF4-FFF2-40B4-BE49-F238E27FC236}">
                <a16:creationId xmlns:a16="http://schemas.microsoft.com/office/drawing/2014/main" id="{C57B2C23-6B10-FE46-A68E-FF5ADEF058E2}"/>
              </a:ext>
            </a:extLst>
          </p:cNvPr>
          <p:cNvPicPr>
            <a:picLocks noChangeAspect="1"/>
          </p:cNvPicPr>
          <p:nvPr userDrawn="1"/>
        </p:nvPicPr>
        <p:blipFill>
          <a:blip r:embed="rId3"/>
          <a:stretch>
            <a:fillRect/>
          </a:stretch>
        </p:blipFill>
        <p:spPr>
          <a:xfrm>
            <a:off x="271420" y="-576087"/>
            <a:ext cx="657379" cy="1454380"/>
          </a:xfrm>
          <a:prstGeom prst="rect">
            <a:avLst/>
          </a:prstGeom>
        </p:spPr>
      </p:pic>
    </p:spTree>
    <p:extLst>
      <p:ext uri="{BB962C8B-B14F-4D97-AF65-F5344CB8AC3E}">
        <p14:creationId xmlns:p14="http://schemas.microsoft.com/office/powerpoint/2010/main" val="727036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with footer: black">
    <p:bg>
      <p:bgPr>
        <a:solidFill>
          <a:srgbClr val="25262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225006-5755-A443-B201-99DC6A29587F}"/>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CEBE010-8C23-344C-B1BA-6E3FE0031460}"/>
              </a:ext>
            </a:extLst>
          </p:cNvPr>
          <p:cNvSpPr/>
          <p:nvPr userDrawn="1"/>
        </p:nvSpPr>
        <p:spPr>
          <a:xfrm>
            <a:off x="-52137" y="2178023"/>
            <a:ext cx="9248274" cy="45719"/>
          </a:xfrm>
          <a:prstGeom prst="rect">
            <a:avLst/>
          </a:prstGeom>
          <a:solidFill>
            <a:srgbClr val="9696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4CAFED2D-28AC-CE48-8F41-59DC19DAC75D}"/>
              </a:ext>
            </a:extLst>
          </p:cNvPr>
          <p:cNvSpPr>
            <a:spLocks noGrp="1"/>
          </p:cNvSpPr>
          <p:nvPr>
            <p:ph idx="1" hasCustomPrompt="1"/>
          </p:nvPr>
        </p:nvSpPr>
        <p:spPr>
          <a:xfrm>
            <a:off x="1168400" y="2353711"/>
            <a:ext cx="2104483" cy="218793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0" kern="1200" dirty="0" smtClean="0">
                <a:solidFill>
                  <a:schemeClr val="bg1"/>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add text about this notable year in your school, department, or unit’s history. Add relevant historical context or content if it is appropriate.</a:t>
            </a:r>
          </a:p>
        </p:txBody>
      </p:sp>
      <p:sp>
        <p:nvSpPr>
          <p:cNvPr id="9" name="Text Placeholder 2">
            <a:extLst>
              <a:ext uri="{FF2B5EF4-FFF2-40B4-BE49-F238E27FC236}">
                <a16:creationId xmlns:a16="http://schemas.microsoft.com/office/drawing/2014/main" id="{DB8F69B7-7E5C-734A-968D-4A834BF1F930}"/>
              </a:ext>
            </a:extLst>
          </p:cNvPr>
          <p:cNvSpPr>
            <a:spLocks noGrp="1"/>
          </p:cNvSpPr>
          <p:nvPr>
            <p:ph idx="11" hasCustomPrompt="1"/>
          </p:nvPr>
        </p:nvSpPr>
        <p:spPr>
          <a:xfrm>
            <a:off x="3519758" y="2347696"/>
            <a:ext cx="2104483" cy="218793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0" kern="1200" dirty="0" smtClean="0">
                <a:solidFill>
                  <a:schemeClr val="bg1"/>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add text about this notable year in your school, department, or unit’s history. Add relevant historical context or content if it is appropriate.</a:t>
            </a:r>
          </a:p>
        </p:txBody>
      </p:sp>
      <p:sp>
        <p:nvSpPr>
          <p:cNvPr id="10" name="Text Placeholder 2">
            <a:extLst>
              <a:ext uri="{FF2B5EF4-FFF2-40B4-BE49-F238E27FC236}">
                <a16:creationId xmlns:a16="http://schemas.microsoft.com/office/drawing/2014/main" id="{41F12272-6202-A244-BA2E-D95207666DD9}"/>
              </a:ext>
            </a:extLst>
          </p:cNvPr>
          <p:cNvSpPr>
            <a:spLocks noGrp="1"/>
          </p:cNvSpPr>
          <p:nvPr>
            <p:ph idx="12" hasCustomPrompt="1"/>
          </p:nvPr>
        </p:nvSpPr>
        <p:spPr>
          <a:xfrm>
            <a:off x="5871117" y="2363253"/>
            <a:ext cx="2104483" cy="218793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0" kern="1200" dirty="0" smtClean="0">
                <a:solidFill>
                  <a:schemeClr val="bg1"/>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add text about this notable year in your school, department, or unit’s history. Add relevant historical context or content if it is appropriate.</a:t>
            </a:r>
          </a:p>
        </p:txBody>
      </p:sp>
      <p:sp>
        <p:nvSpPr>
          <p:cNvPr id="11" name="Title 1">
            <a:extLst>
              <a:ext uri="{FF2B5EF4-FFF2-40B4-BE49-F238E27FC236}">
                <a16:creationId xmlns:a16="http://schemas.microsoft.com/office/drawing/2014/main" id="{796FC821-50C0-F946-93ED-4F53207AF54E}"/>
              </a:ext>
            </a:extLst>
          </p:cNvPr>
          <p:cNvSpPr>
            <a:spLocks noGrp="1"/>
          </p:cNvSpPr>
          <p:nvPr>
            <p:ph type="ctrTitle" hasCustomPrompt="1"/>
          </p:nvPr>
        </p:nvSpPr>
        <p:spPr>
          <a:xfrm>
            <a:off x="1126455" y="946047"/>
            <a:ext cx="7365818" cy="699065"/>
          </a:xfrm>
        </p:spPr>
        <p:txBody>
          <a:bodyPr>
            <a:normAutofit/>
          </a:bodyPr>
          <a:lstStyle>
            <a:lvl1pPr>
              <a:defRPr sz="3000" b="1" i="0" cap="none" spc="0">
                <a:solidFill>
                  <a:schemeClr val="bg1"/>
                </a:solidFill>
                <a:latin typeface="Arial"/>
                <a:cs typeface="Arial"/>
              </a:defRPr>
            </a:lvl1pPr>
          </a:lstStyle>
          <a:p>
            <a:r>
              <a:rPr lang="en-US" dirty="0"/>
              <a:t>Click to edit timeline title style</a:t>
            </a:r>
          </a:p>
        </p:txBody>
      </p:sp>
      <p:sp>
        <p:nvSpPr>
          <p:cNvPr id="12" name="Text Placeholder 2">
            <a:extLst>
              <a:ext uri="{FF2B5EF4-FFF2-40B4-BE49-F238E27FC236}">
                <a16:creationId xmlns:a16="http://schemas.microsoft.com/office/drawing/2014/main" id="{044E40BD-6235-4B47-A82A-79D44E2A5EE2}"/>
              </a:ext>
            </a:extLst>
          </p:cNvPr>
          <p:cNvSpPr>
            <a:spLocks noGrp="1"/>
          </p:cNvSpPr>
          <p:nvPr>
            <p:ph idx="13" hasCustomPrompt="1"/>
          </p:nvPr>
        </p:nvSpPr>
        <p:spPr>
          <a:xfrm>
            <a:off x="1160011" y="1770099"/>
            <a:ext cx="2104483" cy="27447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1" kern="1200" dirty="0" smtClean="0">
                <a:solidFill>
                  <a:srgbClr val="969696"/>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Year</a:t>
            </a:r>
          </a:p>
        </p:txBody>
      </p:sp>
      <p:sp>
        <p:nvSpPr>
          <p:cNvPr id="13" name="Text Placeholder 2">
            <a:extLst>
              <a:ext uri="{FF2B5EF4-FFF2-40B4-BE49-F238E27FC236}">
                <a16:creationId xmlns:a16="http://schemas.microsoft.com/office/drawing/2014/main" id="{970D3E8F-2211-D94F-A3C6-2F7ABE2D696E}"/>
              </a:ext>
            </a:extLst>
          </p:cNvPr>
          <p:cNvSpPr>
            <a:spLocks noGrp="1"/>
          </p:cNvSpPr>
          <p:nvPr>
            <p:ph idx="14" hasCustomPrompt="1"/>
          </p:nvPr>
        </p:nvSpPr>
        <p:spPr>
          <a:xfrm>
            <a:off x="3511368" y="1770099"/>
            <a:ext cx="2104483" cy="27447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1" kern="1200" dirty="0" smtClean="0">
                <a:solidFill>
                  <a:srgbClr val="969696"/>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Year</a:t>
            </a:r>
          </a:p>
        </p:txBody>
      </p:sp>
      <p:sp>
        <p:nvSpPr>
          <p:cNvPr id="14" name="Text Placeholder 2">
            <a:extLst>
              <a:ext uri="{FF2B5EF4-FFF2-40B4-BE49-F238E27FC236}">
                <a16:creationId xmlns:a16="http://schemas.microsoft.com/office/drawing/2014/main" id="{A8739DF9-E7DB-3149-AEBA-050066618C0E}"/>
              </a:ext>
            </a:extLst>
          </p:cNvPr>
          <p:cNvSpPr>
            <a:spLocks noGrp="1"/>
          </p:cNvSpPr>
          <p:nvPr>
            <p:ph idx="15" hasCustomPrompt="1"/>
          </p:nvPr>
        </p:nvSpPr>
        <p:spPr>
          <a:xfrm>
            <a:off x="5862725" y="1770099"/>
            <a:ext cx="2104483" cy="27447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1" kern="1200" dirty="0" smtClean="0">
                <a:solidFill>
                  <a:srgbClr val="969696"/>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Year</a:t>
            </a:r>
          </a:p>
        </p:txBody>
      </p:sp>
      <p:pic>
        <p:nvPicPr>
          <p:cNvPr id="16" name="Picture 15">
            <a:extLst>
              <a:ext uri="{FF2B5EF4-FFF2-40B4-BE49-F238E27FC236}">
                <a16:creationId xmlns:a16="http://schemas.microsoft.com/office/drawing/2014/main" id="{680D1116-4488-2443-AEA5-63923F24B6A7}"/>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15" name="Picture 14">
            <a:extLst>
              <a:ext uri="{FF2B5EF4-FFF2-40B4-BE49-F238E27FC236}">
                <a16:creationId xmlns:a16="http://schemas.microsoft.com/office/drawing/2014/main" id="{A402618E-AC81-D849-AFC4-0769FF8F2242}"/>
              </a:ext>
            </a:extLst>
          </p:cNvPr>
          <p:cNvPicPr>
            <a:picLocks noChangeAspect="1"/>
          </p:cNvPicPr>
          <p:nvPr userDrawn="1"/>
        </p:nvPicPr>
        <p:blipFill>
          <a:blip r:embed="rId3"/>
          <a:stretch>
            <a:fillRect/>
          </a:stretch>
        </p:blipFill>
        <p:spPr>
          <a:xfrm>
            <a:off x="271420" y="-576087"/>
            <a:ext cx="657379" cy="1454380"/>
          </a:xfrm>
          <a:prstGeom prst="rect">
            <a:avLst/>
          </a:prstGeom>
        </p:spPr>
      </p:pic>
    </p:spTree>
    <p:extLst>
      <p:ext uri="{BB962C8B-B14F-4D97-AF65-F5344CB8AC3E}">
        <p14:creationId xmlns:p14="http://schemas.microsoft.com/office/powerpoint/2010/main" val="3656938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with footer: black">
    <p:bg>
      <p:bgPr>
        <a:solidFill>
          <a:srgbClr val="25262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225006-5755-A443-B201-99DC6A29587F}"/>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Picture Placeholder 9">
            <a:extLst>
              <a:ext uri="{FF2B5EF4-FFF2-40B4-BE49-F238E27FC236}">
                <a16:creationId xmlns:a16="http://schemas.microsoft.com/office/drawing/2014/main" id="{1744F007-37EE-F642-8B67-26B7CB512809}"/>
              </a:ext>
            </a:extLst>
          </p:cNvPr>
          <p:cNvSpPr>
            <a:spLocks noGrp="1"/>
          </p:cNvSpPr>
          <p:nvPr>
            <p:ph type="pic" sz="quarter" idx="10"/>
          </p:nvPr>
        </p:nvSpPr>
        <p:spPr>
          <a:xfrm>
            <a:off x="1159728" y="1143000"/>
            <a:ext cx="5575609" cy="3354659"/>
          </a:xfrm>
        </p:spPr>
        <p:txBody>
          <a:bodyPr/>
          <a:lstStyle/>
          <a:p>
            <a:r>
              <a:rPr lang="en-US"/>
              <a:t>Click icon to add picture</a:t>
            </a:r>
            <a:endParaRPr lang="en-US" dirty="0"/>
          </a:p>
        </p:txBody>
      </p:sp>
      <p:pic>
        <p:nvPicPr>
          <p:cNvPr id="6" name="Picture 5">
            <a:extLst>
              <a:ext uri="{FF2B5EF4-FFF2-40B4-BE49-F238E27FC236}">
                <a16:creationId xmlns:a16="http://schemas.microsoft.com/office/drawing/2014/main" id="{C7FBF169-3E1B-C444-9BAE-FF99C7F934F7}"/>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9" name="Picture 8">
            <a:extLst>
              <a:ext uri="{FF2B5EF4-FFF2-40B4-BE49-F238E27FC236}">
                <a16:creationId xmlns:a16="http://schemas.microsoft.com/office/drawing/2014/main" id="{F513257A-CD94-D04E-97D7-58C1D9758E05}"/>
              </a:ext>
            </a:extLst>
          </p:cNvPr>
          <p:cNvPicPr>
            <a:picLocks noChangeAspect="1"/>
          </p:cNvPicPr>
          <p:nvPr userDrawn="1"/>
        </p:nvPicPr>
        <p:blipFill>
          <a:blip r:embed="rId3"/>
          <a:stretch>
            <a:fillRect/>
          </a:stretch>
        </p:blipFill>
        <p:spPr>
          <a:xfrm>
            <a:off x="271420" y="-576087"/>
            <a:ext cx="657379" cy="1454380"/>
          </a:xfrm>
          <a:prstGeom prst="rect">
            <a:avLst/>
          </a:prstGeom>
        </p:spPr>
      </p:pic>
    </p:spTree>
    <p:extLst>
      <p:ext uri="{BB962C8B-B14F-4D97-AF65-F5344CB8AC3E}">
        <p14:creationId xmlns:p14="http://schemas.microsoft.com/office/powerpoint/2010/main" val="181746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with IUPUI lockup">
    <p:bg>
      <p:bgPr>
        <a:solidFill>
          <a:srgbClr val="69030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DC3DBB-743E-0A47-9051-C4F4ED9F2CB9}"/>
              </a:ext>
            </a:extLst>
          </p:cNvPr>
          <p:cNvPicPr>
            <a:picLocks noChangeAspect="1"/>
          </p:cNvPicPr>
          <p:nvPr userDrawn="1"/>
        </p:nvPicPr>
        <p:blipFill>
          <a:blip r:embed="rId2">
            <a:alphaModFix amt="70000"/>
          </a:blip>
          <a:stretch>
            <a:fillRect/>
          </a:stretch>
        </p:blipFill>
        <p:spPr>
          <a:xfrm>
            <a:off x="452937" y="813360"/>
            <a:ext cx="8238125" cy="3516779"/>
          </a:xfrm>
          <a:prstGeom prst="rect">
            <a:avLst/>
          </a:prstGeom>
        </p:spPr>
      </p:pic>
      <p:pic>
        <p:nvPicPr>
          <p:cNvPr id="3" name="Picture 2">
            <a:extLst>
              <a:ext uri="{FF2B5EF4-FFF2-40B4-BE49-F238E27FC236}">
                <a16:creationId xmlns:a16="http://schemas.microsoft.com/office/drawing/2014/main" id="{FD13A6A6-850B-1846-840A-ABFF94DFF4CE}"/>
              </a:ext>
            </a:extLst>
          </p:cNvPr>
          <p:cNvPicPr>
            <a:picLocks noChangeAspect="1"/>
          </p:cNvPicPr>
          <p:nvPr userDrawn="1"/>
        </p:nvPicPr>
        <p:blipFill>
          <a:blip r:embed="rId3"/>
          <a:stretch>
            <a:fillRect/>
          </a:stretch>
        </p:blipFill>
        <p:spPr>
          <a:xfrm>
            <a:off x="2124352" y="2087020"/>
            <a:ext cx="4684121" cy="969459"/>
          </a:xfrm>
          <a:prstGeom prst="rect">
            <a:avLst/>
          </a:prstGeom>
        </p:spPr>
      </p:pic>
    </p:spTree>
    <p:extLst>
      <p:ext uri="{BB962C8B-B14F-4D97-AF65-F5344CB8AC3E}">
        <p14:creationId xmlns:p14="http://schemas.microsoft.com/office/powerpoint/2010/main" val="1189661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8" y="759070"/>
            <a:ext cx="8004409" cy="699065"/>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8" y="1630404"/>
            <a:ext cx="8011069" cy="2818769"/>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ext Placeholder 19"/>
          <p:cNvSpPr>
            <a:spLocks noGrp="1"/>
          </p:cNvSpPr>
          <p:nvPr>
            <p:ph type="body" sz="quarter" idx="10" hasCustomPrompt="1"/>
          </p:nvPr>
        </p:nvSpPr>
        <p:spPr>
          <a:xfrm>
            <a:off x="4833956" y="284947"/>
            <a:ext cx="3700462" cy="252412"/>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
        <p:nvSpPr>
          <p:cNvPr id="23" name="Rectangle 22"/>
          <p:cNvSpPr/>
          <p:nvPr userDrawn="1"/>
        </p:nvSpPr>
        <p:spPr>
          <a:xfrm>
            <a:off x="0" y="957832"/>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30788" y="4661517"/>
            <a:ext cx="9228667" cy="528963"/>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a:t>
              </a:r>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19" y="4514843"/>
            <a:ext cx="684581" cy="751837"/>
          </a:xfrm>
          <a:prstGeom prst="rect">
            <a:avLst/>
          </a:prstGeom>
        </p:spPr>
      </p:pic>
    </p:spTree>
    <p:extLst>
      <p:ext uri="{BB962C8B-B14F-4D97-AF65-F5344CB8AC3E}">
        <p14:creationId xmlns:p14="http://schemas.microsoft.com/office/powerpoint/2010/main" val="97110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0" name="TextBox 9"/>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1" name="TextBox 10"/>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26131" y="2759841"/>
            <a:ext cx="6802482" cy="656910"/>
          </a:xfrm>
        </p:spPr>
        <p:txBody>
          <a:bodyPr anchor="ctr">
            <a:noAutofit/>
          </a:bodyPr>
          <a:lstStyle>
            <a:lvl1pPr>
              <a:defRPr sz="4000" b="1" i="0" spc="0" baseline="0">
                <a:solidFill>
                  <a:srgbClr val="FFFFFF"/>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430576"/>
            <a:ext cx="3700462" cy="252412"/>
          </a:xfrm>
        </p:spPr>
        <p:txBody>
          <a:bodyPr anchor="ctr">
            <a:noAutofit/>
          </a:bodyPr>
          <a:lstStyle>
            <a:lvl1pPr marL="0" indent="0">
              <a:buNone/>
              <a:defRPr sz="1400" b="1" i="0" spc="50" baseline="0">
                <a:solidFill>
                  <a:srgbClr val="A6A6A6"/>
                </a:solidFill>
                <a:latin typeface="Arial"/>
                <a:cs typeface="Arial"/>
              </a:defRPr>
            </a:lvl1pPr>
          </a:lstStyle>
          <a:p>
            <a:pPr lvl="0"/>
            <a:r>
              <a:rPr lang="en-US" dirty="0"/>
              <a:t>SECTION NUMBER OR SUBTITLE</a:t>
            </a:r>
          </a:p>
        </p:txBody>
      </p:sp>
      <p:pic>
        <p:nvPicPr>
          <p:cNvPr id="15" name="Picture 14">
            <a:extLst>
              <a:ext uri="{FF2B5EF4-FFF2-40B4-BE49-F238E27FC236}">
                <a16:creationId xmlns:a16="http://schemas.microsoft.com/office/drawing/2014/main" id="{6B7FB995-1B19-C347-A06E-E2308542547A}"/>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12" name="Picture 11">
            <a:extLst>
              <a:ext uri="{FF2B5EF4-FFF2-40B4-BE49-F238E27FC236}">
                <a16:creationId xmlns:a16="http://schemas.microsoft.com/office/drawing/2014/main" id="{56711DEE-B74C-A04E-A19E-4809163478EA}"/>
              </a:ext>
            </a:extLst>
          </p:cNvPr>
          <p:cNvPicPr>
            <a:picLocks noChangeAspect="1"/>
          </p:cNvPicPr>
          <p:nvPr userDrawn="1"/>
        </p:nvPicPr>
        <p:blipFill>
          <a:blip r:embed="rId3"/>
          <a:stretch>
            <a:fillRect/>
          </a:stretch>
        </p:blipFill>
        <p:spPr>
          <a:xfrm>
            <a:off x="271420" y="-576087"/>
            <a:ext cx="657379" cy="1454380"/>
          </a:xfrm>
          <a:prstGeom prst="rect">
            <a:avLst/>
          </a:prstGeom>
        </p:spPr>
      </p:pic>
    </p:spTree>
    <p:extLst>
      <p:ext uri="{BB962C8B-B14F-4D97-AF65-F5344CB8AC3E}">
        <p14:creationId xmlns:p14="http://schemas.microsoft.com/office/powerpoint/2010/main" val="345785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0" name="TextBox 9"/>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1" name="TextBox 10"/>
          <p:cNvSpPr txBox="1"/>
          <p:nvPr userDrawn="1"/>
        </p:nvSpPr>
        <p:spPr>
          <a:xfrm>
            <a:off x="1378689" y="2390509"/>
            <a:ext cx="184666" cy="369332"/>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066E9A50-8AB4-BF4D-BE83-341BA14D4C9A}"/>
              </a:ext>
            </a:extLst>
          </p:cNvPr>
          <p:cNvPicPr>
            <a:picLocks noChangeAspect="1"/>
          </p:cNvPicPr>
          <p:nvPr userDrawn="1"/>
        </p:nvPicPr>
        <p:blipFill>
          <a:blip r:embed="rId2">
            <a:alphaModFix amt="70000"/>
          </a:blip>
          <a:stretch>
            <a:fillRect/>
          </a:stretch>
        </p:blipFill>
        <p:spPr>
          <a:xfrm>
            <a:off x="452937" y="1133658"/>
            <a:ext cx="8238125" cy="3516779"/>
          </a:xfrm>
          <a:prstGeom prst="rect">
            <a:avLst/>
          </a:prstGeom>
        </p:spPr>
      </p:pic>
      <p:pic>
        <p:nvPicPr>
          <p:cNvPr id="15" name="Picture 14">
            <a:extLst>
              <a:ext uri="{FF2B5EF4-FFF2-40B4-BE49-F238E27FC236}">
                <a16:creationId xmlns:a16="http://schemas.microsoft.com/office/drawing/2014/main" id="{7ECCCF85-DFAC-4D42-87F3-045D1F785F0E}"/>
              </a:ext>
            </a:extLst>
          </p:cNvPr>
          <p:cNvPicPr>
            <a:picLocks noChangeAspect="1"/>
          </p:cNvPicPr>
          <p:nvPr userDrawn="1"/>
        </p:nvPicPr>
        <p:blipFill>
          <a:blip r:embed="rId3"/>
          <a:stretch>
            <a:fillRect/>
          </a:stretch>
        </p:blipFill>
        <p:spPr>
          <a:xfrm>
            <a:off x="6404994" y="403641"/>
            <a:ext cx="2449585" cy="102066"/>
          </a:xfrm>
          <a:prstGeom prst="rect">
            <a:avLst/>
          </a:prstGeom>
        </p:spPr>
      </p:pic>
      <p:sp>
        <p:nvSpPr>
          <p:cNvPr id="17" name="Text Placeholder 19">
            <a:extLst>
              <a:ext uri="{FF2B5EF4-FFF2-40B4-BE49-F238E27FC236}">
                <a16:creationId xmlns:a16="http://schemas.microsoft.com/office/drawing/2014/main" id="{9EEE9862-03A0-FB44-918C-B1D648AFF31F}"/>
              </a:ext>
            </a:extLst>
          </p:cNvPr>
          <p:cNvSpPr>
            <a:spLocks noGrp="1"/>
          </p:cNvSpPr>
          <p:nvPr>
            <p:ph type="body" sz="quarter" idx="10" hasCustomPrompt="1"/>
          </p:nvPr>
        </p:nvSpPr>
        <p:spPr>
          <a:xfrm>
            <a:off x="526131" y="2430576"/>
            <a:ext cx="3700462" cy="252412"/>
          </a:xfrm>
        </p:spPr>
        <p:txBody>
          <a:bodyPr anchor="ctr">
            <a:noAutofit/>
          </a:bodyPr>
          <a:lstStyle>
            <a:lvl1pPr marL="0" indent="0">
              <a:buNone/>
              <a:defRPr sz="1400" b="1" i="0" spc="50" baseline="0">
                <a:solidFill>
                  <a:srgbClr val="A6A6A6"/>
                </a:solidFill>
                <a:latin typeface="Arial"/>
                <a:cs typeface="Arial"/>
              </a:defRPr>
            </a:lvl1pPr>
          </a:lstStyle>
          <a:p>
            <a:pPr lvl="0"/>
            <a:r>
              <a:rPr lang="en-US" dirty="0"/>
              <a:t>SECTION NUMBER OR SUBTITLE</a:t>
            </a:r>
          </a:p>
        </p:txBody>
      </p:sp>
      <p:sp>
        <p:nvSpPr>
          <p:cNvPr id="13" name="Title 13">
            <a:extLst>
              <a:ext uri="{FF2B5EF4-FFF2-40B4-BE49-F238E27FC236}">
                <a16:creationId xmlns:a16="http://schemas.microsoft.com/office/drawing/2014/main" id="{4E63D569-8C6D-DA43-9D8B-0C77C5AF948A}"/>
              </a:ext>
            </a:extLst>
          </p:cNvPr>
          <p:cNvSpPr>
            <a:spLocks noGrp="1"/>
          </p:cNvSpPr>
          <p:nvPr>
            <p:ph type="title" hasCustomPrompt="1"/>
          </p:nvPr>
        </p:nvSpPr>
        <p:spPr>
          <a:xfrm>
            <a:off x="526131" y="2759841"/>
            <a:ext cx="6802482" cy="656910"/>
          </a:xfrm>
        </p:spPr>
        <p:txBody>
          <a:bodyPr anchor="ctr">
            <a:noAutofit/>
          </a:bodyPr>
          <a:lstStyle>
            <a:lvl1pPr>
              <a:defRPr sz="4000" b="1" i="0" spc="0" baseline="0">
                <a:solidFill>
                  <a:srgbClr val="FFFFFF"/>
                </a:solidFill>
                <a:latin typeface="Arial"/>
                <a:cs typeface="Arial"/>
              </a:defRPr>
            </a:lvl1pPr>
          </a:lstStyle>
          <a:p>
            <a:r>
              <a:rPr lang="en-US" dirty="0"/>
              <a:t>Section Heading</a:t>
            </a:r>
          </a:p>
        </p:txBody>
      </p:sp>
      <p:pic>
        <p:nvPicPr>
          <p:cNvPr id="14" name="Picture 13">
            <a:extLst>
              <a:ext uri="{FF2B5EF4-FFF2-40B4-BE49-F238E27FC236}">
                <a16:creationId xmlns:a16="http://schemas.microsoft.com/office/drawing/2014/main" id="{B8039DB1-8501-664D-85B2-523571750EB2}"/>
              </a:ext>
            </a:extLst>
          </p:cNvPr>
          <p:cNvPicPr>
            <a:picLocks noChangeAspect="1"/>
          </p:cNvPicPr>
          <p:nvPr userDrawn="1"/>
        </p:nvPicPr>
        <p:blipFill>
          <a:blip r:embed="rId4"/>
          <a:stretch>
            <a:fillRect/>
          </a:stretch>
        </p:blipFill>
        <p:spPr>
          <a:xfrm>
            <a:off x="271420" y="-576087"/>
            <a:ext cx="657379" cy="1454380"/>
          </a:xfrm>
          <a:prstGeom prst="rect">
            <a:avLst/>
          </a:prstGeom>
        </p:spPr>
      </p:pic>
    </p:spTree>
    <p:extLst>
      <p:ext uri="{BB962C8B-B14F-4D97-AF65-F5344CB8AC3E}">
        <p14:creationId xmlns:p14="http://schemas.microsoft.com/office/powerpoint/2010/main" val="115597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9E1F27-B4A2-B24B-B705-69B990026FB6}"/>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168400" y="962981"/>
            <a:ext cx="7365818" cy="699065"/>
          </a:xfrm>
        </p:spPr>
        <p:txBody>
          <a:bodyPr>
            <a:normAutofit/>
          </a:bodyPr>
          <a:lstStyle>
            <a:lvl1pPr>
              <a:defRPr sz="3000" b="1" i="0" cap="none" spc="0">
                <a:solidFill>
                  <a:srgbClr val="404041"/>
                </a:solidFill>
                <a:latin typeface="Arial"/>
                <a:cs typeface="Arial"/>
              </a:defRPr>
            </a:lvl1pPr>
          </a:lstStyle>
          <a:p>
            <a:r>
              <a:rPr lang="en-US" dirty="0"/>
              <a:t>Click to edit master title style</a:t>
            </a:r>
          </a:p>
        </p:txBody>
      </p:sp>
      <p:sp>
        <p:nvSpPr>
          <p:cNvPr id="4" name="TextBox 3"/>
          <p:cNvSpPr txBox="1"/>
          <p:nvPr userDrawn="1"/>
        </p:nvSpPr>
        <p:spPr>
          <a:xfrm>
            <a:off x="3556000" y="3541059"/>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1168400" y="1817740"/>
            <a:ext cx="7366018" cy="281063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10" name="Picture 9">
            <a:extLst>
              <a:ext uri="{FF2B5EF4-FFF2-40B4-BE49-F238E27FC236}">
                <a16:creationId xmlns:a16="http://schemas.microsoft.com/office/drawing/2014/main" id="{23C5D1C6-3DEB-3042-83AA-18BAA6DF187D}"/>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8" name="Picture 7">
            <a:extLst>
              <a:ext uri="{FF2B5EF4-FFF2-40B4-BE49-F238E27FC236}">
                <a16:creationId xmlns:a16="http://schemas.microsoft.com/office/drawing/2014/main" id="{13D394AA-468D-4443-A2D0-6F3B9DB0DB31}"/>
              </a:ext>
            </a:extLst>
          </p:cNvPr>
          <p:cNvPicPr>
            <a:picLocks noChangeAspect="1"/>
          </p:cNvPicPr>
          <p:nvPr userDrawn="1"/>
        </p:nvPicPr>
        <p:blipFill>
          <a:blip r:embed="rId3"/>
          <a:stretch>
            <a:fillRect/>
          </a:stretch>
        </p:blipFill>
        <p:spPr>
          <a:xfrm>
            <a:off x="268657" y="-447294"/>
            <a:ext cx="657379" cy="1326393"/>
          </a:xfrm>
          <a:prstGeom prst="rect">
            <a:avLst/>
          </a:prstGeom>
        </p:spPr>
      </p:pic>
    </p:spTree>
    <p:extLst>
      <p:ext uri="{BB962C8B-B14F-4D97-AF65-F5344CB8AC3E}">
        <p14:creationId xmlns:p14="http://schemas.microsoft.com/office/powerpoint/2010/main" val="368206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089526" y="962981"/>
            <a:ext cx="3995019" cy="779318"/>
          </a:xfrm>
          <a:prstGeom prst="rect">
            <a:avLst/>
          </a:prstGeom>
        </p:spPr>
        <p:txBody>
          <a:bodyPr vert="horz" lIns="91440" tIns="45720" rIns="91440" bIns="45720" rtlCol="0" anchor="ctr">
            <a:noAutofit/>
          </a:bodyPr>
          <a:lstStyle>
            <a:lvl1pPr>
              <a:defRPr sz="30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1090863" y="2006599"/>
            <a:ext cx="3995019" cy="2516771"/>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a:extLst>
              <a:ext uri="{FF2B5EF4-FFF2-40B4-BE49-F238E27FC236}">
                <a16:creationId xmlns:a16="http://schemas.microsoft.com/office/drawing/2014/main" id="{05C3F444-27EE-DD48-A234-08AF253671E6}"/>
              </a:ext>
            </a:extLst>
          </p:cNvPr>
          <p:cNvSpPr>
            <a:spLocks noGrp="1"/>
          </p:cNvSpPr>
          <p:nvPr>
            <p:ph type="pic" sz="quarter" idx="10"/>
          </p:nvPr>
        </p:nvSpPr>
        <p:spPr>
          <a:xfrm>
            <a:off x="5564910" y="962981"/>
            <a:ext cx="3289670" cy="3569524"/>
          </a:xfrm>
        </p:spPr>
        <p:txBody>
          <a:bodyPr/>
          <a:lstStyle/>
          <a:p>
            <a:r>
              <a:rPr lang="en-US"/>
              <a:t>Click icon to add picture</a:t>
            </a:r>
            <a:endParaRPr lang="en-US" dirty="0"/>
          </a:p>
        </p:txBody>
      </p:sp>
      <p:pic>
        <p:nvPicPr>
          <p:cNvPr id="10" name="Picture 9">
            <a:extLst>
              <a:ext uri="{FF2B5EF4-FFF2-40B4-BE49-F238E27FC236}">
                <a16:creationId xmlns:a16="http://schemas.microsoft.com/office/drawing/2014/main" id="{AD94E2D3-2DFE-474D-A00E-2ACA4690B4C9}"/>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12" name="Picture 11">
            <a:extLst>
              <a:ext uri="{FF2B5EF4-FFF2-40B4-BE49-F238E27FC236}">
                <a16:creationId xmlns:a16="http://schemas.microsoft.com/office/drawing/2014/main" id="{7DEFEFBB-A1BC-334C-BCDF-B58A40029FC6}"/>
              </a:ext>
            </a:extLst>
          </p:cNvPr>
          <p:cNvPicPr>
            <a:picLocks noChangeAspect="1"/>
          </p:cNvPicPr>
          <p:nvPr userDrawn="1"/>
        </p:nvPicPr>
        <p:blipFill>
          <a:blip r:embed="rId3"/>
          <a:stretch>
            <a:fillRect/>
          </a:stretch>
        </p:blipFill>
        <p:spPr>
          <a:xfrm>
            <a:off x="268657" y="-447294"/>
            <a:ext cx="657379" cy="1326393"/>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only: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9E1F27-B4A2-B24B-B705-69B990026FB6}"/>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userDrawn="1"/>
        </p:nvSpPr>
        <p:spPr>
          <a:xfrm>
            <a:off x="3556000" y="3541059"/>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1168400" y="1690735"/>
            <a:ext cx="7366018" cy="2810633"/>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sz="2400" i="1" baseline="0">
                <a:solidFill>
                  <a:srgbClr val="969696"/>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Insert a relevant quote here. During the Bicentennial year remember that notable alumni can provide a unique perspective on the accomplishments and successes of your school, department or unit.”</a:t>
            </a:r>
          </a:p>
        </p:txBody>
      </p:sp>
      <p:sp>
        <p:nvSpPr>
          <p:cNvPr id="5" name="TextBox 4">
            <a:extLst>
              <a:ext uri="{FF2B5EF4-FFF2-40B4-BE49-F238E27FC236}">
                <a16:creationId xmlns:a16="http://schemas.microsoft.com/office/drawing/2014/main" id="{F1B8420B-577A-A341-8A86-DA66FE841005}"/>
              </a:ext>
            </a:extLst>
          </p:cNvPr>
          <p:cNvSpPr txBox="1"/>
          <p:nvPr userDrawn="1"/>
        </p:nvSpPr>
        <p:spPr>
          <a:xfrm>
            <a:off x="658431" y="1265664"/>
            <a:ext cx="509969" cy="1569660"/>
          </a:xfrm>
          <a:prstGeom prst="rect">
            <a:avLst/>
          </a:prstGeom>
          <a:noFill/>
        </p:spPr>
        <p:txBody>
          <a:bodyPr wrap="square" rtlCol="0">
            <a:spAutoFit/>
          </a:bodyPr>
          <a:lstStyle/>
          <a:p>
            <a:r>
              <a:rPr lang="en-US" sz="9600" dirty="0"/>
              <a:t>“</a:t>
            </a:r>
          </a:p>
        </p:txBody>
      </p:sp>
      <p:pic>
        <p:nvPicPr>
          <p:cNvPr id="10" name="Picture 9">
            <a:extLst>
              <a:ext uri="{FF2B5EF4-FFF2-40B4-BE49-F238E27FC236}">
                <a16:creationId xmlns:a16="http://schemas.microsoft.com/office/drawing/2014/main" id="{E49704B2-6EB9-B54A-82FF-6E1378A7781D}"/>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8" name="Picture 7">
            <a:extLst>
              <a:ext uri="{FF2B5EF4-FFF2-40B4-BE49-F238E27FC236}">
                <a16:creationId xmlns:a16="http://schemas.microsoft.com/office/drawing/2014/main" id="{543525CB-3E35-E643-BD49-295E9B17664B}"/>
              </a:ext>
            </a:extLst>
          </p:cNvPr>
          <p:cNvPicPr>
            <a:picLocks noChangeAspect="1"/>
          </p:cNvPicPr>
          <p:nvPr userDrawn="1"/>
        </p:nvPicPr>
        <p:blipFill>
          <a:blip r:embed="rId3"/>
          <a:stretch>
            <a:fillRect/>
          </a:stretch>
        </p:blipFill>
        <p:spPr>
          <a:xfrm>
            <a:off x="268657" y="-447294"/>
            <a:ext cx="657379" cy="1326393"/>
          </a:xfrm>
          <a:prstGeom prst="rect">
            <a:avLst/>
          </a:prstGeom>
        </p:spPr>
      </p:pic>
    </p:spTree>
    <p:extLst>
      <p:ext uri="{BB962C8B-B14F-4D97-AF65-F5344CB8AC3E}">
        <p14:creationId xmlns:p14="http://schemas.microsoft.com/office/powerpoint/2010/main" val="206839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9E1F27-B4A2-B24B-B705-69B990026FB6}"/>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userDrawn="1"/>
        </p:nvSpPr>
        <p:spPr>
          <a:xfrm>
            <a:off x="3556000" y="3541059"/>
            <a:ext cx="184666"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6AB099AB-7C40-C54D-A7BA-8DFBF859F79E}"/>
              </a:ext>
            </a:extLst>
          </p:cNvPr>
          <p:cNvSpPr/>
          <p:nvPr userDrawn="1"/>
        </p:nvSpPr>
        <p:spPr>
          <a:xfrm>
            <a:off x="-52137" y="2178023"/>
            <a:ext cx="9248274" cy="457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 Placeholder 2"/>
          <p:cNvSpPr>
            <a:spLocks noGrp="1"/>
          </p:cNvSpPr>
          <p:nvPr>
            <p:ph idx="1" hasCustomPrompt="1"/>
          </p:nvPr>
        </p:nvSpPr>
        <p:spPr>
          <a:xfrm>
            <a:off x="1168400" y="2353711"/>
            <a:ext cx="2104483" cy="218793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0" kern="1200" dirty="0" smtClean="0">
                <a:solidFill>
                  <a:srgbClr val="969696"/>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add text about this notable year in your school, department, or unit’s history. Add relevant historical context or content if it is appropriate.</a:t>
            </a:r>
          </a:p>
        </p:txBody>
      </p:sp>
      <p:sp>
        <p:nvSpPr>
          <p:cNvPr id="16" name="Text Placeholder 2">
            <a:extLst>
              <a:ext uri="{FF2B5EF4-FFF2-40B4-BE49-F238E27FC236}">
                <a16:creationId xmlns:a16="http://schemas.microsoft.com/office/drawing/2014/main" id="{04DB0C64-DB15-4E4B-87B1-09DBEB583B1E}"/>
              </a:ext>
            </a:extLst>
          </p:cNvPr>
          <p:cNvSpPr>
            <a:spLocks noGrp="1"/>
          </p:cNvSpPr>
          <p:nvPr>
            <p:ph idx="11" hasCustomPrompt="1"/>
          </p:nvPr>
        </p:nvSpPr>
        <p:spPr>
          <a:xfrm>
            <a:off x="3519758" y="2347696"/>
            <a:ext cx="2104483" cy="218793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0" kern="1200" dirty="0" smtClean="0">
                <a:solidFill>
                  <a:srgbClr val="969696"/>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add text about this notable year in your school, department, or unit’s history. Add relevant historical context or content if it is appropriate.</a:t>
            </a:r>
          </a:p>
        </p:txBody>
      </p:sp>
      <p:sp>
        <p:nvSpPr>
          <p:cNvPr id="18" name="Text Placeholder 2">
            <a:extLst>
              <a:ext uri="{FF2B5EF4-FFF2-40B4-BE49-F238E27FC236}">
                <a16:creationId xmlns:a16="http://schemas.microsoft.com/office/drawing/2014/main" id="{62689D7C-9203-D842-9D90-9FAE64DDD04B}"/>
              </a:ext>
            </a:extLst>
          </p:cNvPr>
          <p:cNvSpPr>
            <a:spLocks noGrp="1"/>
          </p:cNvSpPr>
          <p:nvPr>
            <p:ph idx="12" hasCustomPrompt="1"/>
          </p:nvPr>
        </p:nvSpPr>
        <p:spPr>
          <a:xfrm>
            <a:off x="5871117" y="2347696"/>
            <a:ext cx="2104483" cy="218793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0" kern="1200" dirty="0" smtClean="0">
                <a:solidFill>
                  <a:srgbClr val="969696"/>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add text about this notable year in your school, department, or unit’s history. Add relevant historical context or content if it is appropriate.</a:t>
            </a:r>
          </a:p>
        </p:txBody>
      </p:sp>
      <p:sp>
        <p:nvSpPr>
          <p:cNvPr id="20" name="Title 1">
            <a:extLst>
              <a:ext uri="{FF2B5EF4-FFF2-40B4-BE49-F238E27FC236}">
                <a16:creationId xmlns:a16="http://schemas.microsoft.com/office/drawing/2014/main" id="{EBABA7CD-1501-E745-ADF8-198E107157EA}"/>
              </a:ext>
            </a:extLst>
          </p:cNvPr>
          <p:cNvSpPr>
            <a:spLocks noGrp="1"/>
          </p:cNvSpPr>
          <p:nvPr>
            <p:ph type="ctrTitle" hasCustomPrompt="1"/>
          </p:nvPr>
        </p:nvSpPr>
        <p:spPr>
          <a:xfrm>
            <a:off x="1126455" y="946047"/>
            <a:ext cx="7365818" cy="699065"/>
          </a:xfrm>
        </p:spPr>
        <p:txBody>
          <a:bodyPr>
            <a:normAutofit/>
          </a:bodyPr>
          <a:lstStyle>
            <a:lvl1pPr>
              <a:defRPr sz="3000" b="1" i="0" cap="none" spc="0">
                <a:solidFill>
                  <a:srgbClr val="404041"/>
                </a:solidFill>
                <a:latin typeface="Arial"/>
                <a:cs typeface="Arial"/>
              </a:defRPr>
            </a:lvl1pPr>
          </a:lstStyle>
          <a:p>
            <a:r>
              <a:rPr lang="en-US" dirty="0"/>
              <a:t>Click to edit timeline title style</a:t>
            </a:r>
          </a:p>
        </p:txBody>
      </p:sp>
      <p:pic>
        <p:nvPicPr>
          <p:cNvPr id="12" name="Picture 11">
            <a:extLst>
              <a:ext uri="{FF2B5EF4-FFF2-40B4-BE49-F238E27FC236}">
                <a16:creationId xmlns:a16="http://schemas.microsoft.com/office/drawing/2014/main" id="{12CD8E8C-82F1-6047-A75D-211F5F6D6439}"/>
              </a:ext>
            </a:extLst>
          </p:cNvPr>
          <p:cNvPicPr>
            <a:picLocks noChangeAspect="1"/>
          </p:cNvPicPr>
          <p:nvPr userDrawn="1"/>
        </p:nvPicPr>
        <p:blipFill>
          <a:blip r:embed="rId2"/>
          <a:stretch>
            <a:fillRect/>
          </a:stretch>
        </p:blipFill>
        <p:spPr>
          <a:xfrm>
            <a:off x="6404994" y="403641"/>
            <a:ext cx="2449585" cy="102066"/>
          </a:xfrm>
          <a:prstGeom prst="rect">
            <a:avLst/>
          </a:prstGeom>
        </p:spPr>
      </p:pic>
      <p:sp>
        <p:nvSpPr>
          <p:cNvPr id="11" name="Text Placeholder 2">
            <a:extLst>
              <a:ext uri="{FF2B5EF4-FFF2-40B4-BE49-F238E27FC236}">
                <a16:creationId xmlns:a16="http://schemas.microsoft.com/office/drawing/2014/main" id="{78B5EE35-A049-1C40-A17F-7EB13047D6F5}"/>
              </a:ext>
            </a:extLst>
          </p:cNvPr>
          <p:cNvSpPr>
            <a:spLocks noGrp="1"/>
          </p:cNvSpPr>
          <p:nvPr>
            <p:ph idx="13" hasCustomPrompt="1"/>
          </p:nvPr>
        </p:nvSpPr>
        <p:spPr>
          <a:xfrm>
            <a:off x="1160011" y="1770099"/>
            <a:ext cx="2104483" cy="27447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1" kern="1200" dirty="0" smtClean="0">
                <a:solidFill>
                  <a:srgbClr val="969696"/>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Year</a:t>
            </a:r>
          </a:p>
        </p:txBody>
      </p:sp>
      <p:sp>
        <p:nvSpPr>
          <p:cNvPr id="13" name="Text Placeholder 2">
            <a:extLst>
              <a:ext uri="{FF2B5EF4-FFF2-40B4-BE49-F238E27FC236}">
                <a16:creationId xmlns:a16="http://schemas.microsoft.com/office/drawing/2014/main" id="{8E03F5AC-9147-8A4B-B566-1D700D7241F7}"/>
              </a:ext>
            </a:extLst>
          </p:cNvPr>
          <p:cNvSpPr>
            <a:spLocks noGrp="1"/>
          </p:cNvSpPr>
          <p:nvPr>
            <p:ph idx="14" hasCustomPrompt="1"/>
          </p:nvPr>
        </p:nvSpPr>
        <p:spPr>
          <a:xfrm>
            <a:off x="3511368" y="1770099"/>
            <a:ext cx="2104483" cy="27447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1" kern="1200" dirty="0" smtClean="0">
                <a:solidFill>
                  <a:srgbClr val="969696"/>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Year</a:t>
            </a:r>
          </a:p>
        </p:txBody>
      </p:sp>
      <p:sp>
        <p:nvSpPr>
          <p:cNvPr id="14" name="Text Placeholder 2">
            <a:extLst>
              <a:ext uri="{FF2B5EF4-FFF2-40B4-BE49-F238E27FC236}">
                <a16:creationId xmlns:a16="http://schemas.microsoft.com/office/drawing/2014/main" id="{58CFB93E-D0A3-124D-8335-0E7FE7A2B918}"/>
              </a:ext>
            </a:extLst>
          </p:cNvPr>
          <p:cNvSpPr>
            <a:spLocks noGrp="1"/>
          </p:cNvSpPr>
          <p:nvPr>
            <p:ph idx="15" hasCustomPrompt="1"/>
          </p:nvPr>
        </p:nvSpPr>
        <p:spPr>
          <a:xfrm>
            <a:off x="5862725" y="1770099"/>
            <a:ext cx="2104483" cy="274470"/>
          </a:xfrm>
          <a:prstGeom prst="rect">
            <a:avLst/>
          </a:prstGeom>
        </p:spPr>
        <p:txBody>
          <a:bodyPr vert="horz" lIns="91440" tIns="45720" rIns="91440" bIns="45720" numCol="1" rtlCol="0">
            <a:normAutofit/>
          </a:bodyPr>
          <a:lstStyle>
            <a:lvl1pPr marL="0" marR="0" indent="0" algn="l" defTabSz="457200" rtl="0" eaLnBrk="1" fontAlgn="auto" latinLnBrk="0" hangingPunct="1">
              <a:lnSpc>
                <a:spcPct val="100000"/>
              </a:lnSpc>
              <a:spcBef>
                <a:spcPts val="0"/>
              </a:spcBef>
              <a:spcAft>
                <a:spcPts val="1800"/>
              </a:spcAft>
              <a:buClr>
                <a:schemeClr val="tx1">
                  <a:lumMod val="50000"/>
                  <a:lumOff val="50000"/>
                </a:schemeClr>
              </a:buClr>
              <a:buSzPct val="100000"/>
              <a:buFontTx/>
              <a:buNone/>
              <a:tabLst/>
              <a:defRPr lang="en-US" sz="1400" b="1" kern="1200" dirty="0" smtClean="0">
                <a:solidFill>
                  <a:srgbClr val="969696"/>
                </a:solidFill>
                <a:latin typeface="Arial"/>
                <a:ea typeface="+mn-ea"/>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Year</a:t>
            </a:r>
          </a:p>
        </p:txBody>
      </p:sp>
      <p:pic>
        <p:nvPicPr>
          <p:cNvPr id="15" name="Picture 14">
            <a:extLst>
              <a:ext uri="{FF2B5EF4-FFF2-40B4-BE49-F238E27FC236}">
                <a16:creationId xmlns:a16="http://schemas.microsoft.com/office/drawing/2014/main" id="{0CE483BA-470D-F042-A835-7E2D17BD76B5}"/>
              </a:ext>
            </a:extLst>
          </p:cNvPr>
          <p:cNvPicPr>
            <a:picLocks noChangeAspect="1"/>
          </p:cNvPicPr>
          <p:nvPr userDrawn="1"/>
        </p:nvPicPr>
        <p:blipFill>
          <a:blip r:embed="rId3"/>
          <a:stretch>
            <a:fillRect/>
          </a:stretch>
        </p:blipFill>
        <p:spPr>
          <a:xfrm>
            <a:off x="268657" y="-447294"/>
            <a:ext cx="657379" cy="1326393"/>
          </a:xfrm>
          <a:prstGeom prst="rect">
            <a:avLst/>
          </a:prstGeom>
        </p:spPr>
      </p:pic>
    </p:spTree>
    <p:extLst>
      <p:ext uri="{BB962C8B-B14F-4D97-AF65-F5344CB8AC3E}">
        <p14:creationId xmlns:p14="http://schemas.microsoft.com/office/powerpoint/2010/main" val="141029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1A41BB-DCCE-F14C-94A7-879D8A1057F0}"/>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Picture Placeholder 9">
            <a:extLst>
              <a:ext uri="{FF2B5EF4-FFF2-40B4-BE49-F238E27FC236}">
                <a16:creationId xmlns:a16="http://schemas.microsoft.com/office/drawing/2014/main" id="{47CF3B1F-1FB0-4943-ADA8-67240C5A4A24}"/>
              </a:ext>
            </a:extLst>
          </p:cNvPr>
          <p:cNvSpPr>
            <a:spLocks noGrp="1"/>
          </p:cNvSpPr>
          <p:nvPr>
            <p:ph type="pic" sz="quarter" idx="10"/>
          </p:nvPr>
        </p:nvSpPr>
        <p:spPr>
          <a:xfrm>
            <a:off x="1159728" y="1219200"/>
            <a:ext cx="5575609" cy="3315629"/>
          </a:xfrm>
        </p:spPr>
        <p:txBody>
          <a:bodyPr/>
          <a:lstStyle/>
          <a:p>
            <a:r>
              <a:rPr lang="en-US"/>
              <a:t>Click icon to add picture</a:t>
            </a:r>
            <a:endParaRPr lang="en-US" dirty="0"/>
          </a:p>
        </p:txBody>
      </p:sp>
      <p:pic>
        <p:nvPicPr>
          <p:cNvPr id="6" name="Picture 5">
            <a:extLst>
              <a:ext uri="{FF2B5EF4-FFF2-40B4-BE49-F238E27FC236}">
                <a16:creationId xmlns:a16="http://schemas.microsoft.com/office/drawing/2014/main" id="{C16B414C-F371-E64C-B461-C44F999033DC}"/>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9" name="Picture 8">
            <a:extLst>
              <a:ext uri="{FF2B5EF4-FFF2-40B4-BE49-F238E27FC236}">
                <a16:creationId xmlns:a16="http://schemas.microsoft.com/office/drawing/2014/main" id="{F8B89DBC-20A8-EF4B-A102-C26A6DE6762A}"/>
              </a:ext>
            </a:extLst>
          </p:cNvPr>
          <p:cNvPicPr>
            <a:picLocks noChangeAspect="1"/>
          </p:cNvPicPr>
          <p:nvPr userDrawn="1"/>
        </p:nvPicPr>
        <p:blipFill>
          <a:blip r:embed="rId3"/>
          <a:stretch>
            <a:fillRect/>
          </a:stretch>
        </p:blipFill>
        <p:spPr>
          <a:xfrm>
            <a:off x="268657" y="-447294"/>
            <a:ext cx="657379" cy="1326393"/>
          </a:xfrm>
          <a:prstGeom prst="rect">
            <a:avLst/>
          </a:prstGeom>
        </p:spPr>
      </p:pic>
    </p:spTree>
    <p:extLst>
      <p:ext uri="{BB962C8B-B14F-4D97-AF65-F5344CB8AC3E}">
        <p14:creationId xmlns:p14="http://schemas.microsoft.com/office/powerpoint/2010/main" val="131565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E6D189D-FDA9-9848-953C-540B2940805D}"/>
              </a:ext>
            </a:extLst>
          </p:cNvPr>
          <p:cNvSpPr/>
          <p:nvPr userDrawn="1"/>
        </p:nvSpPr>
        <p:spPr>
          <a:xfrm>
            <a:off x="-52137" y="-16042"/>
            <a:ext cx="9248274" cy="627526"/>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699A32F3-9FDB-1E47-9B3D-BA501DBC4ACC}"/>
              </a:ext>
            </a:extLst>
          </p:cNvPr>
          <p:cNvSpPr>
            <a:spLocks noGrp="1"/>
          </p:cNvSpPr>
          <p:nvPr>
            <p:ph type="ctrTitle" hasCustomPrompt="1"/>
          </p:nvPr>
        </p:nvSpPr>
        <p:spPr>
          <a:xfrm>
            <a:off x="1168400" y="962981"/>
            <a:ext cx="7365818" cy="699065"/>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10" name="Text Placeholder 2">
            <a:extLst>
              <a:ext uri="{FF2B5EF4-FFF2-40B4-BE49-F238E27FC236}">
                <a16:creationId xmlns:a16="http://schemas.microsoft.com/office/drawing/2014/main" id="{B7DCBCEF-64A0-B04F-872D-B6A8DB358F05}"/>
              </a:ext>
            </a:extLst>
          </p:cNvPr>
          <p:cNvSpPr>
            <a:spLocks noGrp="1"/>
          </p:cNvSpPr>
          <p:nvPr>
            <p:ph idx="1" hasCustomPrompt="1"/>
          </p:nvPr>
        </p:nvSpPr>
        <p:spPr>
          <a:xfrm>
            <a:off x="1168400" y="1817740"/>
            <a:ext cx="7366018" cy="281063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pic>
        <p:nvPicPr>
          <p:cNvPr id="11" name="Picture 10">
            <a:extLst>
              <a:ext uri="{FF2B5EF4-FFF2-40B4-BE49-F238E27FC236}">
                <a16:creationId xmlns:a16="http://schemas.microsoft.com/office/drawing/2014/main" id="{CFE435AE-EC23-3E4F-AC20-DF65E4B78A6E}"/>
              </a:ext>
            </a:extLst>
          </p:cNvPr>
          <p:cNvPicPr>
            <a:picLocks noChangeAspect="1"/>
          </p:cNvPicPr>
          <p:nvPr userDrawn="1"/>
        </p:nvPicPr>
        <p:blipFill>
          <a:blip r:embed="rId2"/>
          <a:stretch>
            <a:fillRect/>
          </a:stretch>
        </p:blipFill>
        <p:spPr>
          <a:xfrm>
            <a:off x="6404994" y="403641"/>
            <a:ext cx="2449585" cy="102066"/>
          </a:xfrm>
          <a:prstGeom prst="rect">
            <a:avLst/>
          </a:prstGeom>
        </p:spPr>
      </p:pic>
      <p:pic>
        <p:nvPicPr>
          <p:cNvPr id="8" name="Picture 7">
            <a:extLst>
              <a:ext uri="{FF2B5EF4-FFF2-40B4-BE49-F238E27FC236}">
                <a16:creationId xmlns:a16="http://schemas.microsoft.com/office/drawing/2014/main" id="{AE88F2CA-063A-DD44-83BD-A7060E35ED35}"/>
              </a:ext>
            </a:extLst>
          </p:cNvPr>
          <p:cNvPicPr>
            <a:picLocks noChangeAspect="1"/>
          </p:cNvPicPr>
          <p:nvPr userDrawn="1"/>
        </p:nvPicPr>
        <p:blipFill>
          <a:blip r:embed="rId3"/>
          <a:stretch>
            <a:fillRect/>
          </a:stretch>
        </p:blipFill>
        <p:spPr>
          <a:xfrm>
            <a:off x="271420" y="-576087"/>
            <a:ext cx="657379" cy="1454380"/>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2" y="634604"/>
            <a:ext cx="6802482"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61892" y="1589938"/>
            <a:ext cx="6802482" cy="32152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85" r:id="rId1"/>
    <p:sldLayoutId id="2147493467" r:id="rId2"/>
    <p:sldLayoutId id="2147493486" r:id="rId3"/>
    <p:sldLayoutId id="2147493472" r:id="rId4"/>
    <p:sldLayoutId id="2147493457" r:id="rId5"/>
    <p:sldLayoutId id="2147493480" r:id="rId6"/>
    <p:sldLayoutId id="2147493479" r:id="rId7"/>
    <p:sldLayoutId id="2147493475" r:id="rId8"/>
    <p:sldLayoutId id="2147493456" r:id="rId9"/>
    <p:sldLayoutId id="2147493474" r:id="rId10"/>
    <p:sldLayoutId id="2147493476" r:id="rId11"/>
    <p:sldLayoutId id="2147493481" r:id="rId12"/>
    <p:sldLayoutId id="2147493482" r:id="rId13"/>
    <p:sldLayoutId id="2147493477" r:id="rId14"/>
    <p:sldLayoutId id="2147493487" r:id="rId15"/>
  </p:sldLayoutIdLst>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6.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337521-B5C3-EF42-8975-60812492DE2A}"/>
              </a:ext>
            </a:extLst>
          </p:cNvPr>
          <p:cNvSpPr>
            <a:spLocks noGrp="1"/>
          </p:cNvSpPr>
          <p:nvPr>
            <p:ph type="title"/>
          </p:nvPr>
        </p:nvSpPr>
        <p:spPr>
          <a:xfrm>
            <a:off x="502903" y="2768208"/>
            <a:ext cx="8172746" cy="1114494"/>
          </a:xfrm>
        </p:spPr>
        <p:txBody>
          <a:bodyPr>
            <a:normAutofit fontScale="90000"/>
          </a:bodyPr>
          <a:lstStyle/>
          <a:p>
            <a:pPr fontAlgn="base"/>
            <a:r>
              <a:rPr lang="en-US" dirty="0"/>
              <a:t>Providing Tactile Tours to Increase Usability of Tactile Graphics</a:t>
            </a:r>
          </a:p>
        </p:txBody>
      </p:sp>
      <p:sp>
        <p:nvSpPr>
          <p:cNvPr id="11" name="Text Placeholder 10">
            <a:extLst>
              <a:ext uri="{FF2B5EF4-FFF2-40B4-BE49-F238E27FC236}">
                <a16:creationId xmlns:a16="http://schemas.microsoft.com/office/drawing/2014/main" id="{41098318-849D-274D-BF5F-838586C76E41}"/>
              </a:ext>
            </a:extLst>
          </p:cNvPr>
          <p:cNvSpPr>
            <a:spLocks noGrp="1"/>
          </p:cNvSpPr>
          <p:nvPr>
            <p:ph type="body" sz="quarter" idx="11"/>
          </p:nvPr>
        </p:nvSpPr>
        <p:spPr/>
        <p:txBody>
          <a:bodyPr/>
          <a:lstStyle/>
          <a:p>
            <a:r>
              <a:rPr lang="en-US" dirty="0"/>
              <a:t>UITS Assistive Technology and Accessibility Centers</a:t>
            </a:r>
          </a:p>
        </p:txBody>
      </p:sp>
    </p:spTree>
    <p:extLst>
      <p:ext uri="{BB962C8B-B14F-4D97-AF65-F5344CB8AC3E}">
        <p14:creationId xmlns:p14="http://schemas.microsoft.com/office/powerpoint/2010/main" val="204752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monstration of what the audience is being asked to do via a photo of a person reaching into a small envelope. Not seen, but described on the envolope's labeling is a tactile graphic inside where the user cannot see it without making an effort to do so.">
            <a:extLst>
              <a:ext uri="{FF2B5EF4-FFF2-40B4-BE49-F238E27FC236}">
                <a16:creationId xmlns:a16="http://schemas.microsoft.com/office/drawing/2014/main" id="{653EEA35-82C0-FD42-8D45-3E3B0FF90653}"/>
              </a:ext>
            </a:extLst>
          </p:cNvPr>
          <p:cNvPicPr>
            <a:picLocks noChangeAspect="1"/>
          </p:cNvPicPr>
          <p:nvPr/>
        </p:nvPicPr>
        <p:blipFill>
          <a:blip r:embed="rId2"/>
          <a:stretch>
            <a:fillRect/>
          </a:stretch>
        </p:blipFill>
        <p:spPr>
          <a:xfrm>
            <a:off x="4324950" y="1514607"/>
            <a:ext cx="5043771" cy="3163941"/>
          </a:xfrm>
          <a:prstGeom prst="rect">
            <a:avLst/>
          </a:prstGeom>
        </p:spPr>
      </p:pic>
      <p:sp>
        <p:nvSpPr>
          <p:cNvPr id="2" name="Title 1"/>
          <p:cNvSpPr>
            <a:spLocks noGrp="1"/>
          </p:cNvSpPr>
          <p:nvPr>
            <p:ph type="ctrTitle"/>
          </p:nvPr>
        </p:nvSpPr>
        <p:spPr>
          <a:xfrm>
            <a:off x="500101" y="42795"/>
            <a:ext cx="8004409" cy="1471811"/>
          </a:xfrm>
        </p:spPr>
        <p:txBody>
          <a:bodyPr>
            <a:normAutofit/>
          </a:bodyPr>
          <a:lstStyle/>
          <a:p>
            <a:pPr algn="ctr"/>
            <a:r>
              <a:rPr lang="en-US" sz="4000" dirty="0"/>
              <a:t>The “No Peeking!”</a:t>
            </a:r>
            <a:br>
              <a:rPr lang="en-US" sz="3200" dirty="0"/>
            </a:br>
            <a:r>
              <a:rPr lang="en-US" sz="3600" dirty="0"/>
              <a:t>Tactile Graphic Challenge</a:t>
            </a:r>
            <a:endParaRPr lang="en-US" sz="3200" dirty="0"/>
          </a:p>
        </p:txBody>
      </p:sp>
      <p:sp>
        <p:nvSpPr>
          <p:cNvPr id="3" name="Subtitle 2"/>
          <p:cNvSpPr>
            <a:spLocks noGrp="1"/>
          </p:cNvSpPr>
          <p:nvPr>
            <p:ph type="subTitle" idx="1"/>
          </p:nvPr>
        </p:nvSpPr>
        <p:spPr>
          <a:xfrm>
            <a:off x="143852" y="1647111"/>
            <a:ext cx="5386882" cy="3163940"/>
          </a:xfrm>
        </p:spPr>
        <p:txBody>
          <a:bodyPr>
            <a:noAutofit/>
          </a:bodyPr>
          <a:lstStyle/>
          <a:p>
            <a:pPr>
              <a:lnSpc>
                <a:spcPct val="120000"/>
              </a:lnSpc>
              <a:spcAft>
                <a:spcPts val="0"/>
              </a:spcAft>
            </a:pPr>
            <a:r>
              <a:rPr lang="en-US" sz="2400" dirty="0"/>
              <a:t>Try not to look inside at the image</a:t>
            </a:r>
          </a:p>
          <a:p>
            <a:pPr>
              <a:lnSpc>
                <a:spcPct val="120000"/>
              </a:lnSpc>
              <a:spcAft>
                <a:spcPts val="0"/>
              </a:spcAft>
            </a:pPr>
            <a:r>
              <a:rPr lang="en-US" sz="2400" dirty="0"/>
              <a:t>Slip your hand inside the </a:t>
            </a:r>
            <a:br>
              <a:rPr lang="en-US" sz="2400" dirty="0"/>
            </a:br>
            <a:r>
              <a:rPr lang="en-US" sz="2400" dirty="0"/>
              <a:t>envelope and…</a:t>
            </a:r>
          </a:p>
          <a:p>
            <a:pPr>
              <a:lnSpc>
                <a:spcPct val="120000"/>
              </a:lnSpc>
              <a:spcAft>
                <a:spcPts val="0"/>
              </a:spcAft>
            </a:pPr>
            <a:r>
              <a:rPr lang="en-US" sz="2400" dirty="0"/>
              <a:t>Explore!</a:t>
            </a:r>
          </a:p>
          <a:p>
            <a:pPr>
              <a:lnSpc>
                <a:spcPct val="120000"/>
              </a:lnSpc>
              <a:spcAft>
                <a:spcPts val="0"/>
              </a:spcAft>
            </a:pPr>
            <a:r>
              <a:rPr lang="en-US" sz="2400" dirty="0"/>
              <a:t>What is the symbol? (Don’t spoil it!)</a:t>
            </a:r>
          </a:p>
          <a:p>
            <a:pPr>
              <a:lnSpc>
                <a:spcPct val="120000"/>
              </a:lnSpc>
              <a:spcAft>
                <a:spcPts val="0"/>
              </a:spcAft>
            </a:pPr>
            <a:r>
              <a:rPr lang="en-US" sz="2400" dirty="0"/>
              <a:t>Hints to follow…</a:t>
            </a:r>
          </a:p>
        </p:txBody>
      </p:sp>
    </p:spTree>
    <p:extLst>
      <p:ext uri="{BB962C8B-B14F-4D97-AF65-F5344CB8AC3E}">
        <p14:creationId xmlns:p14="http://schemas.microsoft.com/office/powerpoint/2010/main" val="2420420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5FDD-29D0-CE42-AC4F-31036A591CE1}"/>
              </a:ext>
            </a:extLst>
          </p:cNvPr>
          <p:cNvSpPr>
            <a:spLocks noGrp="1"/>
          </p:cNvSpPr>
          <p:nvPr>
            <p:ph type="ctrTitle"/>
          </p:nvPr>
        </p:nvSpPr>
        <p:spPr/>
        <p:txBody>
          <a:bodyPr/>
          <a:lstStyle/>
          <a:p>
            <a:r>
              <a:rPr lang="en-US" dirty="0"/>
              <a:t>Hints for the Tactile Challenge</a:t>
            </a:r>
          </a:p>
        </p:txBody>
      </p:sp>
      <p:sp>
        <p:nvSpPr>
          <p:cNvPr id="3" name="Subtitle 2">
            <a:extLst>
              <a:ext uri="{FF2B5EF4-FFF2-40B4-BE49-F238E27FC236}">
                <a16:creationId xmlns:a16="http://schemas.microsoft.com/office/drawing/2014/main" id="{D56DF629-FD04-0349-B365-32FB65EADD46}"/>
              </a:ext>
            </a:extLst>
          </p:cNvPr>
          <p:cNvSpPr>
            <a:spLocks noGrp="1"/>
          </p:cNvSpPr>
          <p:nvPr>
            <p:ph type="subTitle" idx="1"/>
          </p:nvPr>
        </p:nvSpPr>
        <p:spPr>
          <a:xfrm>
            <a:off x="523348" y="1630404"/>
            <a:ext cx="8620652" cy="2818769"/>
          </a:xfrm>
        </p:spPr>
        <p:txBody>
          <a:bodyPr>
            <a:normAutofit/>
          </a:bodyPr>
          <a:lstStyle/>
          <a:p>
            <a:pPr>
              <a:buFont typeface="Arial" panose="020B0604020202020204" pitchFamily="34" charset="0"/>
              <a:buChar char="•"/>
              <a:tabLst>
                <a:tab pos="2286000" algn="l"/>
              </a:tabLst>
            </a:pPr>
            <a:r>
              <a:rPr lang="en-US" sz="2400" dirty="0"/>
              <a:t>Hints embargoed until after presentation</a:t>
            </a:r>
          </a:p>
          <a:p>
            <a:pPr>
              <a:buFont typeface="Arial" panose="020B0604020202020204" pitchFamily="34" charset="0"/>
              <a:buChar char="•"/>
              <a:tabLst>
                <a:tab pos="2286000" algn="l"/>
              </a:tabLst>
            </a:pPr>
            <a:r>
              <a:rPr lang="en-US" sz="2400" dirty="0"/>
              <a:t>Slides will be updated after the presentation</a:t>
            </a:r>
          </a:p>
        </p:txBody>
      </p:sp>
    </p:spTree>
    <p:extLst>
      <p:ext uri="{BB962C8B-B14F-4D97-AF65-F5344CB8AC3E}">
        <p14:creationId xmlns:p14="http://schemas.microsoft.com/office/powerpoint/2010/main" val="1458667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5FDD-29D0-CE42-AC4F-31036A591CE1}"/>
              </a:ext>
            </a:extLst>
          </p:cNvPr>
          <p:cNvSpPr>
            <a:spLocks noGrp="1"/>
          </p:cNvSpPr>
          <p:nvPr>
            <p:ph type="ctrTitle"/>
          </p:nvPr>
        </p:nvSpPr>
        <p:spPr/>
        <p:txBody>
          <a:bodyPr/>
          <a:lstStyle/>
          <a:p>
            <a:r>
              <a:rPr lang="en-US" dirty="0"/>
              <a:t>Answers: Images Used as Tactile Graphics</a:t>
            </a:r>
          </a:p>
        </p:txBody>
      </p:sp>
      <p:sp>
        <p:nvSpPr>
          <p:cNvPr id="3" name="Subtitle 2">
            <a:extLst>
              <a:ext uri="{FF2B5EF4-FFF2-40B4-BE49-F238E27FC236}">
                <a16:creationId xmlns:a16="http://schemas.microsoft.com/office/drawing/2014/main" id="{D56DF629-FD04-0349-B365-32FB65EADD46}"/>
              </a:ext>
            </a:extLst>
          </p:cNvPr>
          <p:cNvSpPr>
            <a:spLocks noGrp="1"/>
          </p:cNvSpPr>
          <p:nvPr>
            <p:ph type="subTitle" idx="1"/>
          </p:nvPr>
        </p:nvSpPr>
        <p:spPr>
          <a:xfrm>
            <a:off x="523348" y="1630404"/>
            <a:ext cx="8620652" cy="2818769"/>
          </a:xfrm>
        </p:spPr>
        <p:txBody>
          <a:bodyPr>
            <a:normAutofit/>
          </a:bodyPr>
          <a:lstStyle/>
          <a:p>
            <a:pPr>
              <a:buFont typeface="Arial" panose="020B0604020202020204" pitchFamily="34" charset="0"/>
              <a:buChar char="•"/>
              <a:tabLst>
                <a:tab pos="2286000" algn="l"/>
              </a:tabLst>
            </a:pPr>
            <a:r>
              <a:rPr lang="en-US" sz="2400" dirty="0"/>
              <a:t>Answers embargoed until after presentation</a:t>
            </a:r>
          </a:p>
          <a:p>
            <a:pPr>
              <a:buFont typeface="Arial" panose="020B0604020202020204" pitchFamily="34" charset="0"/>
              <a:buChar char="•"/>
              <a:tabLst>
                <a:tab pos="2286000" algn="l"/>
              </a:tabLst>
            </a:pPr>
            <a:r>
              <a:rPr lang="en-US" sz="2400" dirty="0"/>
              <a:t>Slides will be updated after the presentation</a:t>
            </a:r>
          </a:p>
        </p:txBody>
      </p:sp>
    </p:spTree>
    <p:extLst>
      <p:ext uri="{BB962C8B-B14F-4D97-AF65-F5344CB8AC3E}">
        <p14:creationId xmlns:p14="http://schemas.microsoft.com/office/powerpoint/2010/main" val="24924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130" y="2163156"/>
            <a:ext cx="8524879" cy="1261969"/>
          </a:xfrm>
        </p:spPr>
        <p:txBody>
          <a:bodyPr/>
          <a:lstStyle/>
          <a:p>
            <a:r>
              <a:rPr lang="en-US" dirty="0"/>
              <a:t>How “Tactile Tours” Can Aid in the Perception of Tactile Graphics</a:t>
            </a:r>
          </a:p>
        </p:txBody>
      </p:sp>
      <p:sp>
        <p:nvSpPr>
          <p:cNvPr id="3" name="Text Placeholder 2"/>
          <p:cNvSpPr>
            <a:spLocks noGrp="1"/>
          </p:cNvSpPr>
          <p:nvPr>
            <p:ph type="body" sz="quarter" idx="10"/>
          </p:nvPr>
        </p:nvSpPr>
        <p:spPr>
          <a:xfrm>
            <a:off x="526131" y="1833892"/>
            <a:ext cx="3700462" cy="252412"/>
          </a:xfrm>
        </p:spPr>
        <p:txBody>
          <a:bodyPr/>
          <a:lstStyle/>
          <a:p>
            <a:r>
              <a:rPr lang="en-US" sz="1800" dirty="0"/>
              <a:t>Key point 2:</a:t>
            </a:r>
          </a:p>
        </p:txBody>
      </p:sp>
    </p:spTree>
    <p:extLst>
      <p:ext uri="{BB962C8B-B14F-4D97-AF65-F5344CB8AC3E}">
        <p14:creationId xmlns:p14="http://schemas.microsoft.com/office/powerpoint/2010/main" val="1422363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3A6B-95A8-D346-A30A-A8B90435AAEA}"/>
              </a:ext>
            </a:extLst>
          </p:cNvPr>
          <p:cNvSpPr>
            <a:spLocks noGrp="1"/>
          </p:cNvSpPr>
          <p:nvPr>
            <p:ph type="ctrTitle"/>
          </p:nvPr>
        </p:nvSpPr>
        <p:spPr/>
        <p:txBody>
          <a:bodyPr/>
          <a:lstStyle/>
          <a:p>
            <a:r>
              <a:rPr lang="en-US" dirty="0"/>
              <a:t>The Problem</a:t>
            </a:r>
          </a:p>
        </p:txBody>
      </p:sp>
      <p:sp>
        <p:nvSpPr>
          <p:cNvPr id="3" name="Subtitle 2">
            <a:extLst>
              <a:ext uri="{FF2B5EF4-FFF2-40B4-BE49-F238E27FC236}">
                <a16:creationId xmlns:a16="http://schemas.microsoft.com/office/drawing/2014/main" id="{B7D6DC7E-3AAC-3E4D-A533-68E1C24D240E}"/>
              </a:ext>
            </a:extLst>
          </p:cNvPr>
          <p:cNvSpPr>
            <a:spLocks noGrp="1"/>
          </p:cNvSpPr>
          <p:nvPr>
            <p:ph type="subTitle" idx="1"/>
          </p:nvPr>
        </p:nvSpPr>
        <p:spPr>
          <a:xfrm>
            <a:off x="523348" y="1458135"/>
            <a:ext cx="8425835" cy="3195240"/>
          </a:xfrm>
        </p:spPr>
        <p:txBody>
          <a:bodyPr>
            <a:normAutofit/>
          </a:bodyPr>
          <a:lstStyle/>
          <a:p>
            <a:pPr>
              <a:buFont typeface="Arial" panose="020B0604020202020204" pitchFamily="34" charset="0"/>
              <a:buChar char="•"/>
            </a:pPr>
            <a:r>
              <a:rPr lang="en-US" sz="2400" dirty="0"/>
              <a:t>Graphics used in higher education are often complex, full of small details, and deal with new and unfamiliar ideas</a:t>
            </a:r>
          </a:p>
          <a:p>
            <a:pPr>
              <a:buFont typeface="Arial" panose="020B0604020202020204" pitchFamily="34" charset="0"/>
              <a:buChar char="•"/>
            </a:pPr>
            <a:r>
              <a:rPr lang="en-US" sz="2400" dirty="0"/>
              <a:t>Resulting tactile graphics, even if well designed, could not be used independently by students with visual impairment</a:t>
            </a:r>
          </a:p>
          <a:p>
            <a:pPr>
              <a:buFont typeface="Arial" panose="020B0604020202020204" pitchFamily="34" charset="0"/>
              <a:buChar char="•"/>
            </a:pPr>
            <a:r>
              <a:rPr lang="en-US" sz="2400" dirty="0"/>
              <a:t>Student feedback described tactile graphics as confusing, stressful, and exhausting</a:t>
            </a:r>
          </a:p>
        </p:txBody>
      </p:sp>
    </p:spTree>
    <p:extLst>
      <p:ext uri="{BB962C8B-B14F-4D97-AF65-F5344CB8AC3E}">
        <p14:creationId xmlns:p14="http://schemas.microsoft.com/office/powerpoint/2010/main" val="487725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3A6B-95A8-D346-A30A-A8B90435AAEA}"/>
              </a:ext>
            </a:extLst>
          </p:cNvPr>
          <p:cNvSpPr>
            <a:spLocks noGrp="1"/>
          </p:cNvSpPr>
          <p:nvPr>
            <p:ph type="ctrTitle"/>
          </p:nvPr>
        </p:nvSpPr>
        <p:spPr/>
        <p:txBody>
          <a:bodyPr/>
          <a:lstStyle/>
          <a:p>
            <a:r>
              <a:rPr lang="en-US" dirty="0"/>
              <a:t>Found inspiration in two works:</a:t>
            </a:r>
          </a:p>
        </p:txBody>
      </p:sp>
      <p:sp>
        <p:nvSpPr>
          <p:cNvPr id="3" name="Subtitle 2">
            <a:extLst>
              <a:ext uri="{FF2B5EF4-FFF2-40B4-BE49-F238E27FC236}">
                <a16:creationId xmlns:a16="http://schemas.microsoft.com/office/drawing/2014/main" id="{B7D6DC7E-3AAC-3E4D-A533-68E1C24D240E}"/>
              </a:ext>
            </a:extLst>
          </p:cNvPr>
          <p:cNvSpPr>
            <a:spLocks noGrp="1"/>
          </p:cNvSpPr>
          <p:nvPr>
            <p:ph type="subTitle" idx="1"/>
          </p:nvPr>
        </p:nvSpPr>
        <p:spPr>
          <a:xfrm>
            <a:off x="523348" y="1518834"/>
            <a:ext cx="8473418" cy="3029919"/>
          </a:xfrm>
        </p:spPr>
        <p:txBody>
          <a:bodyPr>
            <a:normAutofit/>
          </a:bodyPr>
          <a:lstStyle/>
          <a:p>
            <a:pPr marL="346075" indent="-339725"/>
            <a:r>
              <a:rPr lang="en-US" sz="2400" dirty="0"/>
              <a:t>Hinton, Ron (1996) Tactile Graphics in Education, Moray House Publications, ISBN: 0901580775, “6.4 Audio scripts for use with diagrams” </a:t>
            </a:r>
          </a:p>
          <a:p>
            <a:pPr marL="346075" indent="-339725"/>
            <a:r>
              <a:rPr lang="en-US" sz="2400" dirty="0"/>
              <a:t>Ricker, K S (1981) Writing Audio Scripts for Use with Blind Persons, Journal of Visual Impairment and Blindness, 75 (7), 297-9.</a:t>
            </a:r>
          </a:p>
        </p:txBody>
      </p:sp>
    </p:spTree>
    <p:extLst>
      <p:ext uri="{BB962C8B-B14F-4D97-AF65-F5344CB8AC3E}">
        <p14:creationId xmlns:p14="http://schemas.microsoft.com/office/powerpoint/2010/main" val="1161281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314D-7AB3-644A-AFFD-01D2C5219344}"/>
              </a:ext>
            </a:extLst>
          </p:cNvPr>
          <p:cNvSpPr>
            <a:spLocks noGrp="1"/>
          </p:cNvSpPr>
          <p:nvPr>
            <p:ph type="ctrTitle"/>
          </p:nvPr>
        </p:nvSpPr>
        <p:spPr>
          <a:xfrm>
            <a:off x="523348" y="827565"/>
            <a:ext cx="8372679" cy="699065"/>
          </a:xfrm>
        </p:spPr>
        <p:txBody>
          <a:bodyPr>
            <a:normAutofit fontScale="90000"/>
          </a:bodyPr>
          <a:lstStyle/>
          <a:p>
            <a:r>
              <a:rPr lang="en-US" sz="3600" dirty="0"/>
              <a:t>Our Answer: Tactile Tours </a:t>
            </a:r>
            <a:br>
              <a:rPr lang="en-US" sz="3600" dirty="0"/>
            </a:br>
            <a:r>
              <a:rPr lang="en-US" sz="2700" dirty="0"/>
              <a:t>A Specialized Text-based Image Description</a:t>
            </a:r>
            <a:endParaRPr lang="en-US" dirty="0"/>
          </a:p>
        </p:txBody>
      </p:sp>
      <p:sp>
        <p:nvSpPr>
          <p:cNvPr id="3" name="Subtitle 2">
            <a:extLst>
              <a:ext uri="{FF2B5EF4-FFF2-40B4-BE49-F238E27FC236}">
                <a16:creationId xmlns:a16="http://schemas.microsoft.com/office/drawing/2014/main" id="{F898F451-0680-5C44-A7C0-D765110E16D6}"/>
              </a:ext>
            </a:extLst>
          </p:cNvPr>
          <p:cNvSpPr>
            <a:spLocks noGrp="1"/>
          </p:cNvSpPr>
          <p:nvPr>
            <p:ph type="subTitle" idx="1"/>
          </p:nvPr>
        </p:nvSpPr>
        <p:spPr>
          <a:xfrm>
            <a:off x="523348" y="1787710"/>
            <a:ext cx="8488916" cy="2849026"/>
          </a:xfrm>
        </p:spPr>
        <p:txBody>
          <a:bodyPr>
            <a:normAutofit/>
          </a:bodyPr>
          <a:lstStyle/>
          <a:p>
            <a:pPr marL="285750" indent="-285750">
              <a:spcAft>
                <a:spcPts val="1200"/>
              </a:spcAft>
              <a:buFont typeface="Arial" panose="020B0604020202020204" pitchFamily="34" charset="0"/>
              <a:buChar char="•"/>
            </a:pPr>
            <a:r>
              <a:rPr lang="en-US" sz="2400" dirty="0"/>
              <a:t>Similar to a guided introduction to a museum or a location’s notable landmarks and the identifying features of those landmarks</a:t>
            </a:r>
          </a:p>
          <a:p>
            <a:pPr marL="285750" indent="-285750">
              <a:spcAft>
                <a:spcPts val="1200"/>
              </a:spcAft>
              <a:buFont typeface="Arial" panose="020B0604020202020204" pitchFamily="34" charset="0"/>
              <a:buChar char="•"/>
            </a:pPr>
            <a:r>
              <a:rPr lang="en-US" sz="2400" dirty="0"/>
              <a:t>A “tactile tour” is a guided introduction to the features on the tactile that a reader would need to be aware of and look out for</a:t>
            </a: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85955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314D-7AB3-644A-AFFD-01D2C5219344}"/>
              </a:ext>
            </a:extLst>
          </p:cNvPr>
          <p:cNvSpPr>
            <a:spLocks noGrp="1"/>
          </p:cNvSpPr>
          <p:nvPr>
            <p:ph type="ctrTitle"/>
          </p:nvPr>
        </p:nvSpPr>
        <p:spPr>
          <a:xfrm>
            <a:off x="523348" y="787804"/>
            <a:ext cx="8372679" cy="699065"/>
          </a:xfrm>
        </p:spPr>
        <p:txBody>
          <a:bodyPr>
            <a:normAutofit/>
          </a:bodyPr>
          <a:lstStyle/>
          <a:p>
            <a:r>
              <a:rPr lang="en-US" sz="3600" dirty="0"/>
              <a:t>Goals for a Tactile Tour</a:t>
            </a:r>
            <a:endParaRPr lang="en-US" dirty="0"/>
          </a:p>
        </p:txBody>
      </p:sp>
      <p:sp>
        <p:nvSpPr>
          <p:cNvPr id="3" name="Subtitle 2">
            <a:extLst>
              <a:ext uri="{FF2B5EF4-FFF2-40B4-BE49-F238E27FC236}">
                <a16:creationId xmlns:a16="http://schemas.microsoft.com/office/drawing/2014/main" id="{F898F451-0680-5C44-A7C0-D765110E16D6}"/>
              </a:ext>
            </a:extLst>
          </p:cNvPr>
          <p:cNvSpPr>
            <a:spLocks noGrp="1"/>
          </p:cNvSpPr>
          <p:nvPr>
            <p:ph type="subTitle" idx="1"/>
          </p:nvPr>
        </p:nvSpPr>
        <p:spPr>
          <a:xfrm>
            <a:off x="523348" y="1567543"/>
            <a:ext cx="8488916" cy="3493961"/>
          </a:xfrm>
        </p:spPr>
        <p:txBody>
          <a:bodyPr>
            <a:normAutofit/>
          </a:bodyPr>
          <a:lstStyle/>
          <a:p>
            <a:pPr marL="285750" indent="-285750">
              <a:spcAft>
                <a:spcPts val="1200"/>
              </a:spcAft>
              <a:buFont typeface="Arial" panose="020B0604020202020204" pitchFamily="34" charset="0"/>
              <a:buChar char="•"/>
            </a:pPr>
            <a:r>
              <a:rPr lang="en-US" sz="2400" dirty="0"/>
              <a:t>Allow the reader to conceptualize the information prior to using their fingertips</a:t>
            </a:r>
          </a:p>
          <a:p>
            <a:pPr marL="285750" indent="-285750">
              <a:spcAft>
                <a:spcPts val="1200"/>
              </a:spcAft>
              <a:buFont typeface="Arial" panose="020B0604020202020204" pitchFamily="34" charset="0"/>
              <a:buChar char="•"/>
            </a:pPr>
            <a:r>
              <a:rPr lang="en-US" sz="2400" dirty="0"/>
              <a:t>Reduce confusion by describing design techniques used</a:t>
            </a:r>
          </a:p>
          <a:p>
            <a:pPr marL="285750" indent="-285750">
              <a:spcAft>
                <a:spcPts val="1200"/>
              </a:spcAft>
              <a:buFont typeface="Arial" panose="020B0604020202020204" pitchFamily="34" charset="0"/>
              <a:buChar char="•"/>
            </a:pPr>
            <a:r>
              <a:rPr lang="en-US" sz="2400" dirty="0"/>
              <a:t>Enable the reader to strategically explore the tactile by locating and describing features in the tour</a:t>
            </a:r>
          </a:p>
          <a:p>
            <a:pPr marL="285750" indent="-285750">
              <a:spcAft>
                <a:spcPts val="1200"/>
              </a:spcAft>
              <a:buFont typeface="Arial" panose="020B0604020202020204" pitchFamily="34" charset="0"/>
              <a:buChar char="•"/>
            </a:pPr>
            <a:r>
              <a:rPr lang="en-US" sz="2400" dirty="0"/>
              <a:t>Facilitate perception of each prominent detail</a:t>
            </a: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75816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26E0-C66B-AF40-BE5C-47B7C6B3AD82}"/>
              </a:ext>
            </a:extLst>
          </p:cNvPr>
          <p:cNvSpPr>
            <a:spLocks noGrp="1"/>
          </p:cNvSpPr>
          <p:nvPr>
            <p:ph type="ctrTitle"/>
          </p:nvPr>
        </p:nvSpPr>
        <p:spPr>
          <a:xfrm>
            <a:off x="243840" y="759070"/>
            <a:ext cx="8706196" cy="699065"/>
          </a:xfrm>
        </p:spPr>
        <p:txBody>
          <a:bodyPr>
            <a:normAutofit fontScale="90000"/>
          </a:bodyPr>
          <a:lstStyle/>
          <a:p>
            <a:r>
              <a:rPr lang="en-US" dirty="0"/>
              <a:t>Not just a Legend or Typical Transcriber’s Note</a:t>
            </a:r>
          </a:p>
        </p:txBody>
      </p:sp>
      <p:sp>
        <p:nvSpPr>
          <p:cNvPr id="3" name="Subtitle 2">
            <a:extLst>
              <a:ext uri="{FF2B5EF4-FFF2-40B4-BE49-F238E27FC236}">
                <a16:creationId xmlns:a16="http://schemas.microsoft.com/office/drawing/2014/main" id="{DA61D95D-DE37-B543-A7B2-CCF9DB16A846}"/>
              </a:ext>
            </a:extLst>
          </p:cNvPr>
          <p:cNvSpPr>
            <a:spLocks noGrp="1"/>
          </p:cNvSpPr>
          <p:nvPr>
            <p:ph type="subTitle" idx="1"/>
          </p:nvPr>
        </p:nvSpPr>
        <p:spPr>
          <a:xfrm>
            <a:off x="362918" y="4182606"/>
            <a:ext cx="8011069" cy="525701"/>
          </a:xfrm>
        </p:spPr>
        <p:txBody>
          <a:bodyPr>
            <a:normAutofit fontScale="92500" lnSpcReduction="10000"/>
          </a:bodyPr>
          <a:lstStyle/>
          <a:p>
            <a:pPr marL="0" indent="0" algn="r">
              <a:buNone/>
            </a:pPr>
            <a:r>
              <a:rPr lang="en-US" sz="1600" dirty="0"/>
              <a:t>Example typical transcriber’s note found in Guidelines and Standards for Tactile Graphics, (2010) APH, 3.10-3.11</a:t>
            </a:r>
          </a:p>
        </p:txBody>
      </p:sp>
      <p:pic>
        <p:nvPicPr>
          <p:cNvPr id="6" name="Picture 5">
            <a:extLst>
              <a:ext uri="{FF2B5EF4-FFF2-40B4-BE49-F238E27FC236}">
                <a16:creationId xmlns:a16="http://schemas.microsoft.com/office/drawing/2014/main" id="{D161ECA7-52C7-3C44-87DF-2C65BB8DB42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15954" y="1427032"/>
            <a:ext cx="2956855" cy="2704584"/>
          </a:xfrm>
          <a:prstGeom prst="rect">
            <a:avLst/>
          </a:prstGeom>
        </p:spPr>
      </p:pic>
      <p:pic>
        <p:nvPicPr>
          <p:cNvPr id="8" name="Picture 7" descr="Example of a 3d figure, transcribers note, and tactile graphic as found in the Guidelines and Standards for Tactile Graphics. Detail can be seen in the figure that is not included in the tactile graphic. The Tactile is a cross section and a level of detail is missing. The Transcribes note does not describe how the tactile differs from the original, how each feature is rendered, or attempt to describe any of the shapes, relationships, etc. that would make exploring the tactile graphic easier.">
            <a:extLst>
              <a:ext uri="{FF2B5EF4-FFF2-40B4-BE49-F238E27FC236}">
                <a16:creationId xmlns:a16="http://schemas.microsoft.com/office/drawing/2014/main" id="{E61DD5D0-B27E-3E4A-9B32-153900312486}"/>
              </a:ext>
            </a:extLst>
          </p:cNvPr>
          <p:cNvPicPr>
            <a:picLocks noChangeAspect="1"/>
          </p:cNvPicPr>
          <p:nvPr/>
        </p:nvPicPr>
        <p:blipFill rotWithShape="1">
          <a:blip r:embed="rId3"/>
          <a:srcRect t="32660" b="14758"/>
          <a:stretch/>
        </p:blipFill>
        <p:spPr>
          <a:xfrm>
            <a:off x="725677" y="1427031"/>
            <a:ext cx="4108279" cy="2704584"/>
          </a:xfrm>
          <a:prstGeom prst="rect">
            <a:avLst/>
          </a:prstGeom>
        </p:spPr>
      </p:pic>
    </p:spTree>
    <p:extLst>
      <p:ext uri="{BB962C8B-B14F-4D97-AF65-F5344CB8AC3E}">
        <p14:creationId xmlns:p14="http://schemas.microsoft.com/office/powerpoint/2010/main" val="3343774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EED9-9A6F-0F48-87A2-F6D33794E62A}"/>
              </a:ext>
            </a:extLst>
          </p:cNvPr>
          <p:cNvSpPr>
            <a:spLocks noGrp="1"/>
          </p:cNvSpPr>
          <p:nvPr>
            <p:ph type="ctrTitle"/>
          </p:nvPr>
        </p:nvSpPr>
        <p:spPr/>
        <p:txBody>
          <a:bodyPr/>
          <a:lstStyle/>
          <a:p>
            <a:r>
              <a:rPr lang="en-US" dirty="0"/>
              <a:t>Example Calculus Tactile Graphic</a:t>
            </a:r>
          </a:p>
        </p:txBody>
      </p:sp>
      <p:sp>
        <p:nvSpPr>
          <p:cNvPr id="3" name="Subtitle 2">
            <a:extLst>
              <a:ext uri="{FF2B5EF4-FFF2-40B4-BE49-F238E27FC236}">
                <a16:creationId xmlns:a16="http://schemas.microsoft.com/office/drawing/2014/main" id="{D32C9E77-D0E3-2249-AE4E-56D61289AB65}"/>
              </a:ext>
            </a:extLst>
          </p:cNvPr>
          <p:cNvSpPr>
            <a:spLocks noGrp="1"/>
          </p:cNvSpPr>
          <p:nvPr>
            <p:ph type="subTitle" idx="1"/>
          </p:nvPr>
        </p:nvSpPr>
        <p:spPr>
          <a:xfrm>
            <a:off x="523348" y="1458136"/>
            <a:ext cx="5373183" cy="2991038"/>
          </a:xfrm>
        </p:spPr>
        <p:txBody>
          <a:bodyPr/>
          <a:lstStyle/>
          <a:p>
            <a:pPr>
              <a:buFont typeface="Arial" panose="020B0604020202020204" pitchFamily="34" charset="0"/>
              <a:buChar char="•"/>
            </a:pPr>
            <a:r>
              <a:rPr lang="en-US" dirty="0"/>
              <a:t>Note the possible sources of confusion in the tactile graphic pictured here:</a:t>
            </a:r>
          </a:p>
          <a:p>
            <a:pPr marL="688975" indent="-341313">
              <a:buFont typeface="Wingdings" pitchFamily="2" charset="2"/>
              <a:buChar char="ü"/>
            </a:pPr>
            <a:r>
              <a:rPr lang="en-US" dirty="0"/>
              <a:t>Multiple line types even for the same features (x-axis, function curve)</a:t>
            </a:r>
          </a:p>
          <a:p>
            <a:pPr marL="688975" indent="-341313">
              <a:buFont typeface="Wingdings" pitchFamily="2" charset="2"/>
              <a:buChar char="ü"/>
            </a:pPr>
            <a:r>
              <a:rPr lang="en-US" dirty="0"/>
              <a:t>Braille labels in Nemeth Code</a:t>
            </a:r>
          </a:p>
          <a:p>
            <a:pPr marL="688975" indent="-341313">
              <a:buFont typeface="Wingdings" pitchFamily="2" charset="2"/>
              <a:buChar char="ü"/>
            </a:pPr>
            <a:r>
              <a:rPr lang="en-US" dirty="0"/>
              <a:t>Density of features (curve, axis numbering, axis/domain line, axis tick marks)</a:t>
            </a:r>
          </a:p>
        </p:txBody>
      </p:sp>
      <p:grpSp>
        <p:nvGrpSpPr>
          <p:cNvPr id="6" name="Group 5" descr="Tactile graphic of a continuous function plotted on a Cartesian x-y graph. Four separate sections of the x-axis and function curve are distinguised using various distinct line weights and patters. Key points are labelled with braille, the equation is provided in Nemeth code, etc.">
            <a:extLst>
              <a:ext uri="{FF2B5EF4-FFF2-40B4-BE49-F238E27FC236}">
                <a16:creationId xmlns:a16="http://schemas.microsoft.com/office/drawing/2014/main" id="{8D43337A-6649-3946-82CB-17DEC2371E23}"/>
              </a:ext>
            </a:extLst>
          </p:cNvPr>
          <p:cNvGrpSpPr/>
          <p:nvPr/>
        </p:nvGrpSpPr>
        <p:grpSpPr>
          <a:xfrm>
            <a:off x="5980744" y="1497400"/>
            <a:ext cx="2887285" cy="3002557"/>
            <a:chOff x="5980744" y="1497400"/>
            <a:chExt cx="2887285" cy="3002557"/>
          </a:xfrm>
        </p:grpSpPr>
        <p:sp>
          <p:nvSpPr>
            <p:cNvPr id="8" name="Rectangle 7">
              <a:extLst>
                <a:ext uri="{FF2B5EF4-FFF2-40B4-BE49-F238E27FC236}">
                  <a16:creationId xmlns:a16="http://schemas.microsoft.com/office/drawing/2014/main" id="{A902CB24-6F4C-3A4E-B4D7-4999611B397A}"/>
                </a:ext>
              </a:extLst>
            </p:cNvPr>
            <p:cNvSpPr/>
            <p:nvPr/>
          </p:nvSpPr>
          <p:spPr>
            <a:xfrm>
              <a:off x="5980744" y="1497400"/>
              <a:ext cx="2887285" cy="3002557"/>
            </a:xfrm>
            <a:prstGeom prst="rect">
              <a:avLst/>
            </a:prstGeom>
            <a:solidFill>
              <a:schemeClr val="bg2">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D1197C-83BC-FC42-A29F-D550DFFBFD9A}"/>
                </a:ext>
              </a:extLst>
            </p:cNvPr>
            <p:cNvPicPr>
              <a:picLocks noChangeAspect="1"/>
            </p:cNvPicPr>
            <p:nvPr/>
          </p:nvPicPr>
          <p:blipFill rotWithShape="1">
            <a:blip r:embed="rId3"/>
            <a:srcRect l="7153" t="2714" r="11187" b="5271"/>
            <a:stretch/>
          </p:blipFill>
          <p:spPr>
            <a:xfrm>
              <a:off x="6068335" y="1505283"/>
              <a:ext cx="2728825" cy="2936733"/>
            </a:xfrm>
            <a:prstGeom prst="rect">
              <a:avLst/>
            </a:prstGeom>
          </p:spPr>
        </p:pic>
      </p:grpSp>
    </p:spTree>
    <p:extLst>
      <p:ext uri="{BB962C8B-B14F-4D97-AF65-F5344CB8AC3E}">
        <p14:creationId xmlns:p14="http://schemas.microsoft.com/office/powerpoint/2010/main" val="2156829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A4C5487-4EE0-244C-93C6-2B32D30FE06F}"/>
              </a:ext>
            </a:extLst>
          </p:cNvPr>
          <p:cNvSpPr>
            <a:spLocks noGrp="1"/>
          </p:cNvSpPr>
          <p:nvPr>
            <p:ph type="ctrTitle"/>
          </p:nvPr>
        </p:nvSpPr>
        <p:spPr>
          <a:xfrm>
            <a:off x="995545" y="673784"/>
            <a:ext cx="7365818" cy="699065"/>
          </a:xfrm>
        </p:spPr>
        <p:txBody>
          <a:bodyPr/>
          <a:lstStyle/>
          <a:p>
            <a:r>
              <a:rPr lang="en-US" dirty="0"/>
              <a:t>Presenters</a:t>
            </a:r>
          </a:p>
        </p:txBody>
      </p:sp>
      <p:sp>
        <p:nvSpPr>
          <p:cNvPr id="12" name="Content Placeholder 3">
            <a:extLst>
              <a:ext uri="{FF2B5EF4-FFF2-40B4-BE49-F238E27FC236}">
                <a16:creationId xmlns:a16="http://schemas.microsoft.com/office/drawing/2014/main" id="{71241455-746C-D748-8714-5319089614A7}"/>
              </a:ext>
            </a:extLst>
          </p:cNvPr>
          <p:cNvSpPr txBox="1">
            <a:spLocks/>
          </p:cNvSpPr>
          <p:nvPr/>
        </p:nvSpPr>
        <p:spPr>
          <a:xfrm>
            <a:off x="2428979" y="1318663"/>
            <a:ext cx="6715021" cy="3858018"/>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mj-lt"/>
              <a:buAutoNum type="arabicPeriod"/>
              <a:defRPr sz="1800" kern="1200" spc="0">
                <a:solidFill>
                  <a:schemeClr val="bg1"/>
                </a:solidFill>
                <a:latin typeface="Arial"/>
                <a:ea typeface="+mn-ea"/>
                <a:cs typeface="Arial"/>
              </a:defRPr>
            </a:lvl1pPr>
            <a:lvl2pPr marL="457200" indent="0" algn="ctr" defTabSz="457200" rtl="0" eaLnBrk="1" latinLnBrk="0" hangingPunct="1">
              <a:lnSpc>
                <a:spcPct val="100000"/>
              </a:lnSpc>
              <a:spcBef>
                <a:spcPts val="0"/>
              </a:spcBef>
              <a:spcAft>
                <a:spcPts val="1800"/>
              </a:spcAft>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lnSpc>
                <a:spcPct val="100000"/>
              </a:lnSpc>
              <a:spcBef>
                <a:spcPts val="0"/>
              </a:spcBef>
              <a:spcAft>
                <a:spcPts val="1800"/>
              </a:spcAft>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lnSpc>
                <a:spcPct val="100000"/>
              </a:lnSpc>
              <a:spcBef>
                <a:spcPts val="0"/>
              </a:spcBef>
              <a:spcAft>
                <a:spcPts val="1800"/>
              </a:spcAft>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lnSpc>
                <a:spcPct val="100000"/>
              </a:lnSpc>
              <a:spcBef>
                <a:spcPts val="0"/>
              </a:spcBef>
              <a:spcAft>
                <a:spcPts val="1800"/>
              </a:spcAft>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spcAft>
                <a:spcPts val="0"/>
              </a:spcAft>
              <a:buFont typeface="Arial" panose="020B0604020202020204" pitchFamily="34" charset="0"/>
              <a:buChar char="•"/>
            </a:pPr>
            <a:r>
              <a:rPr lang="en-US" dirty="0"/>
              <a:t>Brian Richwine, CPACC</a:t>
            </a:r>
          </a:p>
          <a:p>
            <a:pPr marL="458788" indent="0">
              <a:spcAft>
                <a:spcPts val="3000"/>
              </a:spcAft>
              <a:buNone/>
            </a:pPr>
            <a:r>
              <a:rPr lang="en-US" dirty="0"/>
              <a:t>Manager</a:t>
            </a:r>
            <a:br>
              <a:rPr lang="en-US" dirty="0"/>
            </a:br>
            <a:r>
              <a:rPr lang="en-US" dirty="0"/>
              <a:t>UITS Assistive Technology and Accessibility Centers</a:t>
            </a:r>
          </a:p>
          <a:p>
            <a:pPr marL="285750" indent="-285750">
              <a:spcAft>
                <a:spcPts val="0"/>
              </a:spcAft>
              <a:buFont typeface="Arial" panose="020B0604020202020204" pitchFamily="34" charset="0"/>
              <a:buChar char="•"/>
            </a:pPr>
            <a:r>
              <a:rPr lang="en-US" dirty="0"/>
              <a:t>Mary Stores, CPACC</a:t>
            </a:r>
          </a:p>
          <a:p>
            <a:pPr marL="458788" indent="0">
              <a:buNone/>
            </a:pPr>
            <a:r>
              <a:rPr lang="en-US" dirty="0"/>
              <a:t>Principal Accessibility Consultant</a:t>
            </a:r>
            <a:br>
              <a:rPr lang="en-US" dirty="0"/>
            </a:br>
            <a:r>
              <a:rPr lang="en-US" dirty="0"/>
              <a:t>UITS Assistive Technology and Accessibility Centers</a:t>
            </a:r>
          </a:p>
          <a:p>
            <a:pPr marL="114300" indent="0">
              <a:spcAft>
                <a:spcPts val="600"/>
              </a:spcAft>
              <a:buNone/>
            </a:pPr>
            <a:r>
              <a:rPr lang="en-US" dirty="0"/>
              <a:t>Other contributors (not presenting):</a:t>
            </a:r>
          </a:p>
          <a:p>
            <a:pPr marL="515938" indent="-288925">
              <a:spcAft>
                <a:spcPts val="600"/>
              </a:spcAft>
              <a:buFont typeface="Arial" panose="020B0604020202020204" pitchFamily="34" charset="0"/>
              <a:buChar char="•"/>
            </a:pPr>
            <a:r>
              <a:rPr lang="en-US" dirty="0"/>
              <a:t>Dillon Ang, Lead Math Editor</a:t>
            </a:r>
          </a:p>
          <a:p>
            <a:pPr marL="515938" indent="-288925">
              <a:spcAft>
                <a:spcPts val="600"/>
              </a:spcAft>
              <a:buFont typeface="Arial" panose="020B0604020202020204" pitchFamily="34" charset="0"/>
              <a:buChar char="•"/>
            </a:pPr>
            <a:r>
              <a:rPr lang="en-US" dirty="0"/>
              <a:t>Christopher Goodbeer, Literary &amp; Music Braille Transcriber</a:t>
            </a:r>
          </a:p>
          <a:p>
            <a:pPr marL="515938" indent="-288925">
              <a:buFont typeface="Arial" panose="020B0604020202020204" pitchFamily="34" charset="0"/>
              <a:buChar char="•"/>
            </a:pPr>
            <a:r>
              <a:rPr lang="en-US" dirty="0"/>
              <a:t>Destin Hubble, Alternate Media User Support Specialist</a:t>
            </a:r>
          </a:p>
        </p:txBody>
      </p:sp>
      <p:pic>
        <p:nvPicPr>
          <p:cNvPr id="3" name="Picture 2">
            <a:extLst>
              <a:ext uri="{FF2B5EF4-FFF2-40B4-BE49-F238E27FC236}">
                <a16:creationId xmlns:a16="http://schemas.microsoft.com/office/drawing/2014/main" id="{998D95A0-DC6B-B641-851A-3F2685A6CA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42763" y="2582410"/>
            <a:ext cx="1270000" cy="1108010"/>
          </a:xfrm>
          <a:prstGeom prst="rect">
            <a:avLst/>
          </a:prstGeom>
        </p:spPr>
      </p:pic>
      <p:pic>
        <p:nvPicPr>
          <p:cNvPr id="4" name="Picture 3">
            <a:extLst>
              <a:ext uri="{FF2B5EF4-FFF2-40B4-BE49-F238E27FC236}">
                <a16:creationId xmlns:a16="http://schemas.microsoft.com/office/drawing/2014/main" id="{75882C25-24BD-B342-8459-CA63ABDFEAA0}"/>
              </a:ext>
              <a:ext uri="{C183D7F6-B498-43B3-948B-1728B52AA6E4}">
                <adec:decorative xmlns:adec="http://schemas.microsoft.com/office/drawing/2017/decorative" val="1"/>
              </a:ext>
            </a:extLst>
          </p:cNvPr>
          <p:cNvPicPr>
            <a:picLocks noChangeAspect="1"/>
          </p:cNvPicPr>
          <p:nvPr/>
        </p:nvPicPr>
        <p:blipFill rotWithShape="1">
          <a:blip r:embed="rId4"/>
          <a:srcRect l="585" r="-585" b="12755"/>
          <a:stretch/>
        </p:blipFill>
        <p:spPr>
          <a:xfrm>
            <a:off x="1142763" y="1349602"/>
            <a:ext cx="1270000" cy="1108010"/>
          </a:xfrm>
          <a:prstGeom prst="rect">
            <a:avLst/>
          </a:prstGeom>
        </p:spPr>
      </p:pic>
    </p:spTree>
    <p:extLst>
      <p:ext uri="{BB962C8B-B14F-4D97-AF65-F5344CB8AC3E}">
        <p14:creationId xmlns:p14="http://schemas.microsoft.com/office/powerpoint/2010/main" val="154093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6F03-84F6-0F49-87A7-8B471D2AF259}"/>
              </a:ext>
            </a:extLst>
          </p:cNvPr>
          <p:cNvSpPr>
            <a:spLocks noGrp="1"/>
          </p:cNvSpPr>
          <p:nvPr>
            <p:ph type="ctrTitle"/>
          </p:nvPr>
        </p:nvSpPr>
        <p:spPr/>
        <p:txBody>
          <a:bodyPr/>
          <a:lstStyle/>
          <a:p>
            <a:r>
              <a:rPr lang="en-US" dirty="0"/>
              <a:t>The Corresponding Original Image</a:t>
            </a:r>
          </a:p>
        </p:txBody>
      </p:sp>
      <p:sp>
        <p:nvSpPr>
          <p:cNvPr id="3" name="Subtitle 2">
            <a:extLst>
              <a:ext uri="{FF2B5EF4-FFF2-40B4-BE49-F238E27FC236}">
                <a16:creationId xmlns:a16="http://schemas.microsoft.com/office/drawing/2014/main" id="{80866A89-A440-B04F-9E77-B88A89745952}"/>
              </a:ext>
            </a:extLst>
          </p:cNvPr>
          <p:cNvSpPr>
            <a:spLocks noGrp="1"/>
          </p:cNvSpPr>
          <p:nvPr>
            <p:ph type="subTitle" idx="1"/>
          </p:nvPr>
        </p:nvSpPr>
        <p:spPr>
          <a:xfrm>
            <a:off x="523348" y="1630404"/>
            <a:ext cx="4896550" cy="2818769"/>
          </a:xfrm>
        </p:spPr>
        <p:txBody>
          <a:bodyPr/>
          <a:lstStyle/>
          <a:p>
            <a:pPr marL="0" indent="0">
              <a:buNone/>
            </a:pPr>
            <a:r>
              <a:rPr lang="en-US" dirty="0"/>
              <a:t>For reference, here is the original image. </a:t>
            </a:r>
            <a:br>
              <a:rPr lang="en-US" dirty="0"/>
            </a:br>
            <a:r>
              <a:rPr lang="en-US" dirty="0"/>
              <a:t>Note the use of the green, red, blue, and black colors that might be referenced in the text, problems, or in the lecture.</a:t>
            </a:r>
          </a:p>
          <a:p>
            <a:pPr marL="0" indent="0">
              <a:spcAft>
                <a:spcPts val="0"/>
              </a:spcAft>
              <a:buNone/>
            </a:pPr>
            <a:r>
              <a:rPr lang="en-US" dirty="0"/>
              <a:t>Image credit:</a:t>
            </a:r>
          </a:p>
          <a:p>
            <a:pPr marL="231775" indent="0">
              <a:buNone/>
            </a:pPr>
            <a:r>
              <a:rPr lang="en-US" dirty="0"/>
              <a:t>Figure 1.51, Briggs, William L., Lyle Cochran, and Bernard Gillett (2015), Calculus, p. 29</a:t>
            </a:r>
          </a:p>
        </p:txBody>
      </p:sp>
      <p:pic>
        <p:nvPicPr>
          <p:cNvPr id="5" name="Picture 4" descr="The original textbook image being used for this example. Light shading of four different colors can be seen along the x-axis. The function's curve is plotted using a solid line that also varies by color to represent the different sections.">
            <a:extLst>
              <a:ext uri="{FF2B5EF4-FFF2-40B4-BE49-F238E27FC236}">
                <a16:creationId xmlns:a16="http://schemas.microsoft.com/office/drawing/2014/main" id="{A2DADB95-0455-DD47-AE81-06E34242A99A}"/>
              </a:ext>
            </a:extLst>
          </p:cNvPr>
          <p:cNvPicPr>
            <a:picLocks noChangeAspect="1"/>
          </p:cNvPicPr>
          <p:nvPr/>
        </p:nvPicPr>
        <p:blipFill>
          <a:blip r:embed="rId2"/>
          <a:stretch>
            <a:fillRect/>
          </a:stretch>
        </p:blipFill>
        <p:spPr>
          <a:xfrm>
            <a:off x="5567294" y="1613925"/>
            <a:ext cx="2960463" cy="2831467"/>
          </a:xfrm>
          <a:prstGeom prst="rect">
            <a:avLst/>
          </a:prstGeom>
        </p:spPr>
      </p:pic>
    </p:spTree>
    <p:extLst>
      <p:ext uri="{BB962C8B-B14F-4D97-AF65-F5344CB8AC3E}">
        <p14:creationId xmlns:p14="http://schemas.microsoft.com/office/powerpoint/2010/main" val="1455005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EED9-9A6F-0F48-87A2-F6D33794E62A}"/>
              </a:ext>
            </a:extLst>
          </p:cNvPr>
          <p:cNvSpPr>
            <a:spLocks noGrp="1"/>
          </p:cNvSpPr>
          <p:nvPr>
            <p:ph type="ctrTitle"/>
          </p:nvPr>
        </p:nvSpPr>
        <p:spPr/>
        <p:txBody>
          <a:bodyPr/>
          <a:lstStyle/>
          <a:p>
            <a:r>
              <a:rPr lang="en-US" dirty="0"/>
              <a:t>Corresponding Tactile Tour</a:t>
            </a:r>
          </a:p>
        </p:txBody>
      </p:sp>
      <p:pic>
        <p:nvPicPr>
          <p:cNvPr id="54" name="Picture 53" descr="Please see the slide notes for the text of the tactile tour. Since the text includes MathType objects, a text representation using MathSpeak grammer is included in the slide notes.">
            <a:extLst>
              <a:ext uri="{FF2B5EF4-FFF2-40B4-BE49-F238E27FC236}">
                <a16:creationId xmlns:a16="http://schemas.microsoft.com/office/drawing/2014/main" id="{55C93DEF-44FF-BA4D-AB30-22FE53762EC7}"/>
              </a:ext>
            </a:extLst>
          </p:cNvPr>
          <p:cNvPicPr>
            <a:picLocks noChangeAspect="1"/>
          </p:cNvPicPr>
          <p:nvPr/>
        </p:nvPicPr>
        <p:blipFill>
          <a:blip r:embed="rId3">
            <a:lum bright="90000"/>
          </a:blip>
          <a:stretch>
            <a:fillRect/>
          </a:stretch>
        </p:blipFill>
        <p:spPr>
          <a:xfrm>
            <a:off x="336665" y="1361600"/>
            <a:ext cx="5943600" cy="3175000"/>
          </a:xfrm>
          <a:prstGeom prst="rect">
            <a:avLst/>
          </a:prstGeom>
        </p:spPr>
      </p:pic>
      <p:grpSp>
        <p:nvGrpSpPr>
          <p:cNvPr id="11" name="Group 10" descr="Tactile graphic of a continuous function plotted on a Cartesian x-y graph. Four separate sections of the x-axis and function curve are distinguised using various distinct line weights and patters. Key points are labelled with braille, the equation is provided in Nemeth code, etc.">
            <a:extLst>
              <a:ext uri="{FF2B5EF4-FFF2-40B4-BE49-F238E27FC236}">
                <a16:creationId xmlns:a16="http://schemas.microsoft.com/office/drawing/2014/main" id="{B3916CEA-403E-C24B-A25C-A77607C59F53}"/>
              </a:ext>
            </a:extLst>
          </p:cNvPr>
          <p:cNvGrpSpPr/>
          <p:nvPr/>
        </p:nvGrpSpPr>
        <p:grpSpPr>
          <a:xfrm>
            <a:off x="6081411" y="1361600"/>
            <a:ext cx="2887285" cy="3002557"/>
            <a:chOff x="5980744" y="1497400"/>
            <a:chExt cx="2887285" cy="3002557"/>
          </a:xfrm>
        </p:grpSpPr>
        <p:sp>
          <p:nvSpPr>
            <p:cNvPr id="12" name="Rectangle 11">
              <a:extLst>
                <a:ext uri="{FF2B5EF4-FFF2-40B4-BE49-F238E27FC236}">
                  <a16:creationId xmlns:a16="http://schemas.microsoft.com/office/drawing/2014/main" id="{FA503269-9F5B-634E-A9CA-4CA5B529CACC}"/>
                </a:ext>
              </a:extLst>
            </p:cNvPr>
            <p:cNvSpPr/>
            <p:nvPr/>
          </p:nvSpPr>
          <p:spPr>
            <a:xfrm>
              <a:off x="5980744" y="1497400"/>
              <a:ext cx="2887285" cy="3002557"/>
            </a:xfrm>
            <a:prstGeom prst="rect">
              <a:avLst/>
            </a:prstGeom>
            <a:solidFill>
              <a:schemeClr val="bg2">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5E43CD5-0CB9-AC4A-9E19-207AFC16A991}"/>
                </a:ext>
              </a:extLst>
            </p:cNvPr>
            <p:cNvPicPr>
              <a:picLocks noChangeAspect="1"/>
            </p:cNvPicPr>
            <p:nvPr/>
          </p:nvPicPr>
          <p:blipFill rotWithShape="1">
            <a:blip r:embed="rId4"/>
            <a:srcRect l="7153" t="2714" r="11187" b="5271"/>
            <a:stretch/>
          </p:blipFill>
          <p:spPr>
            <a:xfrm>
              <a:off x="6068335" y="1505283"/>
              <a:ext cx="2728825" cy="2936733"/>
            </a:xfrm>
            <a:prstGeom prst="rect">
              <a:avLst/>
            </a:prstGeom>
          </p:spPr>
        </p:pic>
      </p:grpSp>
    </p:spTree>
    <p:extLst>
      <p:ext uri="{BB962C8B-B14F-4D97-AF65-F5344CB8AC3E}">
        <p14:creationId xmlns:p14="http://schemas.microsoft.com/office/powerpoint/2010/main" val="2291813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130" y="2163157"/>
            <a:ext cx="8524879" cy="820268"/>
          </a:xfrm>
        </p:spPr>
        <p:txBody>
          <a:bodyPr/>
          <a:lstStyle/>
          <a:p>
            <a:r>
              <a:rPr lang="en-US" dirty="0"/>
              <a:t>Creating Tactile Tours</a:t>
            </a:r>
          </a:p>
        </p:txBody>
      </p:sp>
      <p:sp>
        <p:nvSpPr>
          <p:cNvPr id="3" name="Text Placeholder 2"/>
          <p:cNvSpPr>
            <a:spLocks noGrp="1"/>
          </p:cNvSpPr>
          <p:nvPr>
            <p:ph type="body" sz="quarter" idx="10"/>
          </p:nvPr>
        </p:nvSpPr>
        <p:spPr>
          <a:xfrm>
            <a:off x="526131" y="1833892"/>
            <a:ext cx="3700462" cy="252412"/>
          </a:xfrm>
        </p:spPr>
        <p:txBody>
          <a:bodyPr/>
          <a:lstStyle/>
          <a:p>
            <a:r>
              <a:rPr lang="en-US" sz="1800" dirty="0"/>
              <a:t>Key point 3:</a:t>
            </a:r>
          </a:p>
        </p:txBody>
      </p:sp>
    </p:spTree>
    <p:extLst>
      <p:ext uri="{BB962C8B-B14F-4D97-AF65-F5344CB8AC3E}">
        <p14:creationId xmlns:p14="http://schemas.microsoft.com/office/powerpoint/2010/main" val="3942845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8E6F-8875-9141-828D-EAAAB4B14C04}"/>
              </a:ext>
            </a:extLst>
          </p:cNvPr>
          <p:cNvSpPr>
            <a:spLocks noGrp="1"/>
          </p:cNvSpPr>
          <p:nvPr>
            <p:ph type="ctrTitle"/>
          </p:nvPr>
        </p:nvSpPr>
        <p:spPr>
          <a:xfrm>
            <a:off x="523348" y="759070"/>
            <a:ext cx="8358598" cy="699065"/>
          </a:xfrm>
        </p:spPr>
        <p:txBody>
          <a:bodyPr/>
          <a:lstStyle/>
          <a:p>
            <a:r>
              <a:rPr lang="en-US" dirty="0"/>
              <a:t>Tactile Tours = Carefully Designed Briefings</a:t>
            </a:r>
          </a:p>
        </p:txBody>
      </p:sp>
      <p:sp>
        <p:nvSpPr>
          <p:cNvPr id="3" name="Subtitle 2">
            <a:extLst>
              <a:ext uri="{FF2B5EF4-FFF2-40B4-BE49-F238E27FC236}">
                <a16:creationId xmlns:a16="http://schemas.microsoft.com/office/drawing/2014/main" id="{A6A107E5-F2CE-BB44-B9C3-B81FE82FE4FA}"/>
              </a:ext>
            </a:extLst>
          </p:cNvPr>
          <p:cNvSpPr>
            <a:spLocks noGrp="1"/>
          </p:cNvSpPr>
          <p:nvPr>
            <p:ph type="subTitle" idx="1"/>
          </p:nvPr>
        </p:nvSpPr>
        <p:spPr/>
        <p:txBody>
          <a:bodyPr>
            <a:normAutofit/>
          </a:bodyPr>
          <a:lstStyle/>
          <a:p>
            <a:pPr>
              <a:buFont typeface="Arial" panose="020B0604020202020204" pitchFamily="34" charset="0"/>
              <a:buChar char="•"/>
            </a:pPr>
            <a:r>
              <a:rPr lang="en-US" sz="2400" dirty="0"/>
              <a:t>Be concise!</a:t>
            </a:r>
          </a:p>
          <a:p>
            <a:pPr>
              <a:buFont typeface="Arial" panose="020B0604020202020204" pitchFamily="34" charset="0"/>
              <a:buChar char="•"/>
            </a:pPr>
            <a:r>
              <a:rPr lang="en-US" sz="2400" dirty="0"/>
              <a:t>The goal is to enable the reader to conceptualize the information and diagram structure as best as possible prior to when they use their fingertips.</a:t>
            </a:r>
          </a:p>
        </p:txBody>
      </p:sp>
    </p:spTree>
    <p:extLst>
      <p:ext uri="{BB962C8B-B14F-4D97-AF65-F5344CB8AC3E}">
        <p14:creationId xmlns:p14="http://schemas.microsoft.com/office/powerpoint/2010/main" val="537323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8E6F-8875-9141-828D-EAAAB4B14C04}"/>
              </a:ext>
            </a:extLst>
          </p:cNvPr>
          <p:cNvSpPr>
            <a:spLocks noGrp="1"/>
          </p:cNvSpPr>
          <p:nvPr>
            <p:ph type="ctrTitle"/>
          </p:nvPr>
        </p:nvSpPr>
        <p:spPr/>
        <p:txBody>
          <a:bodyPr/>
          <a:lstStyle/>
          <a:p>
            <a:r>
              <a:rPr lang="en-US" dirty="0"/>
              <a:t>Tactile Tours = Carefully Designed Briefing</a:t>
            </a:r>
          </a:p>
        </p:txBody>
      </p:sp>
      <p:sp>
        <p:nvSpPr>
          <p:cNvPr id="3" name="Subtitle 2">
            <a:extLst>
              <a:ext uri="{FF2B5EF4-FFF2-40B4-BE49-F238E27FC236}">
                <a16:creationId xmlns:a16="http://schemas.microsoft.com/office/drawing/2014/main" id="{A6A107E5-F2CE-BB44-B9C3-B81FE82FE4FA}"/>
              </a:ext>
            </a:extLst>
          </p:cNvPr>
          <p:cNvSpPr>
            <a:spLocks noGrp="1"/>
          </p:cNvSpPr>
          <p:nvPr>
            <p:ph type="subTitle" idx="1"/>
          </p:nvPr>
        </p:nvSpPr>
        <p:spPr>
          <a:xfrm>
            <a:off x="523348" y="1478224"/>
            <a:ext cx="8486837" cy="3097713"/>
          </a:xfrm>
        </p:spPr>
        <p:txBody>
          <a:bodyPr>
            <a:normAutofit lnSpcReduction="10000"/>
          </a:bodyPr>
          <a:lstStyle/>
          <a:p>
            <a:pPr marL="0" indent="0">
              <a:buNone/>
            </a:pPr>
            <a:r>
              <a:rPr lang="en-US" sz="2400" dirty="0"/>
              <a:t>Provide only enough information to:</a:t>
            </a:r>
          </a:p>
          <a:p>
            <a:pPr marL="688975" indent="-341313">
              <a:buFont typeface="Arial" panose="020B0604020202020204" pitchFamily="34" charset="0"/>
              <a:buChar char="•"/>
            </a:pPr>
            <a:r>
              <a:rPr lang="en-US" sz="2400" dirty="0"/>
              <a:t>Form a mental image of what features are contained in the diagram and how those features are represented</a:t>
            </a:r>
          </a:p>
          <a:p>
            <a:pPr marL="688975" indent="-341313">
              <a:buFont typeface="Arial" panose="020B0604020202020204" pitchFamily="34" charset="0"/>
              <a:buChar char="•"/>
            </a:pPr>
            <a:r>
              <a:rPr lang="en-US" sz="2400" dirty="0"/>
              <a:t>Layout details to enable confident exploration of the tactile</a:t>
            </a:r>
          </a:p>
          <a:p>
            <a:pPr marL="688975" indent="-341313">
              <a:spcAft>
                <a:spcPts val="0"/>
              </a:spcAft>
              <a:buFont typeface="Arial" panose="020B0604020202020204" pitchFamily="34" charset="0"/>
              <a:buChar char="•"/>
            </a:pPr>
            <a:r>
              <a:rPr lang="en-US" sz="2400" dirty="0"/>
              <a:t>Understand how the tactile graphic differs from the original image</a:t>
            </a:r>
          </a:p>
        </p:txBody>
      </p:sp>
    </p:spTree>
    <p:extLst>
      <p:ext uri="{BB962C8B-B14F-4D97-AF65-F5344CB8AC3E}">
        <p14:creationId xmlns:p14="http://schemas.microsoft.com/office/powerpoint/2010/main" val="4242064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573F-5B78-3E49-BB90-8DE64D16EDD3}"/>
              </a:ext>
            </a:extLst>
          </p:cNvPr>
          <p:cNvSpPr>
            <a:spLocks noGrp="1"/>
          </p:cNvSpPr>
          <p:nvPr>
            <p:ph type="ctrTitle"/>
          </p:nvPr>
        </p:nvSpPr>
        <p:spPr/>
        <p:txBody>
          <a:bodyPr/>
          <a:lstStyle/>
          <a:p>
            <a:r>
              <a:rPr lang="en-US" dirty="0"/>
              <a:t>First: Briefly Set the Context</a:t>
            </a:r>
          </a:p>
        </p:txBody>
      </p:sp>
      <p:sp>
        <p:nvSpPr>
          <p:cNvPr id="3" name="Subtitle 2">
            <a:extLst>
              <a:ext uri="{FF2B5EF4-FFF2-40B4-BE49-F238E27FC236}">
                <a16:creationId xmlns:a16="http://schemas.microsoft.com/office/drawing/2014/main" id="{943A1663-3F27-944A-B5D6-C6D10F5FE0C4}"/>
              </a:ext>
            </a:extLst>
          </p:cNvPr>
          <p:cNvSpPr>
            <a:spLocks noGrp="1"/>
          </p:cNvSpPr>
          <p:nvPr>
            <p:ph type="subTitle" idx="1"/>
          </p:nvPr>
        </p:nvSpPr>
        <p:spPr>
          <a:xfrm>
            <a:off x="523348" y="1458136"/>
            <a:ext cx="8011069" cy="3275558"/>
          </a:xfrm>
        </p:spPr>
        <p:txBody>
          <a:bodyPr>
            <a:normAutofit/>
          </a:bodyPr>
          <a:lstStyle/>
          <a:p>
            <a:pPr marL="0" indent="0">
              <a:spcAft>
                <a:spcPts val="600"/>
              </a:spcAft>
              <a:buNone/>
            </a:pPr>
            <a:r>
              <a:rPr lang="en-US" sz="2000" dirty="0"/>
              <a:t>Start with a brief description of what’s in the image or diagram.</a:t>
            </a:r>
          </a:p>
          <a:p>
            <a:pPr marL="0" indent="0">
              <a:spcAft>
                <a:spcPts val="200"/>
              </a:spcAft>
              <a:buNone/>
            </a:pPr>
            <a:r>
              <a:rPr lang="en-US" sz="2000" dirty="0"/>
              <a:t>For example, is it a:</a:t>
            </a:r>
          </a:p>
          <a:p>
            <a:pPr marL="285750" indent="-285750">
              <a:spcAft>
                <a:spcPts val="200"/>
              </a:spcAft>
              <a:buFont typeface="Arial" panose="020B0604020202020204" pitchFamily="34" charset="0"/>
              <a:buChar char="•"/>
            </a:pPr>
            <a:r>
              <a:rPr lang="en-US" sz="2000" dirty="0"/>
              <a:t>Bar graph</a:t>
            </a:r>
          </a:p>
          <a:p>
            <a:pPr marL="285750" indent="-285750">
              <a:spcAft>
                <a:spcPts val="200"/>
              </a:spcAft>
              <a:buFont typeface="Arial" panose="020B0604020202020204" pitchFamily="34" charset="0"/>
              <a:buChar char="•"/>
            </a:pPr>
            <a:r>
              <a:rPr lang="en-US" sz="2000" dirty="0"/>
              <a:t>Cross section</a:t>
            </a:r>
          </a:p>
          <a:p>
            <a:pPr marL="285750" indent="-285750">
              <a:spcAft>
                <a:spcPts val="200"/>
              </a:spcAft>
              <a:buFont typeface="Arial" panose="020B0604020202020204" pitchFamily="34" charset="0"/>
              <a:buChar char="•"/>
            </a:pPr>
            <a:r>
              <a:rPr lang="en-US" sz="2000" dirty="0"/>
              <a:t>Histogram</a:t>
            </a:r>
          </a:p>
          <a:p>
            <a:pPr marL="285750" indent="-285750">
              <a:spcAft>
                <a:spcPts val="200"/>
              </a:spcAft>
              <a:buFont typeface="Arial" panose="020B0604020202020204" pitchFamily="34" charset="0"/>
              <a:buChar char="•"/>
            </a:pPr>
            <a:r>
              <a:rPr lang="en-US" sz="2000" dirty="0"/>
              <a:t>Line graph</a:t>
            </a:r>
          </a:p>
          <a:p>
            <a:pPr marL="285750" indent="-285750">
              <a:spcAft>
                <a:spcPts val="200"/>
              </a:spcAft>
              <a:buFont typeface="Arial" panose="020B0604020202020204" pitchFamily="34" charset="0"/>
              <a:buChar char="•"/>
            </a:pPr>
            <a:r>
              <a:rPr lang="en-US" sz="2000" dirty="0"/>
              <a:t>Map</a:t>
            </a:r>
          </a:p>
          <a:p>
            <a:pPr marL="285750" indent="-285750">
              <a:spcAft>
                <a:spcPts val="200"/>
              </a:spcAft>
              <a:buFont typeface="Arial" panose="020B0604020202020204" pitchFamily="34" charset="0"/>
              <a:buChar char="•"/>
            </a:pPr>
            <a:r>
              <a:rPr lang="en-US" sz="2000" dirty="0"/>
              <a:t>Scatter plot</a:t>
            </a:r>
          </a:p>
          <a:p>
            <a:pPr marL="285750" indent="-285750">
              <a:spcAft>
                <a:spcPts val="200"/>
              </a:spcAft>
              <a:buFont typeface="Arial" panose="020B0604020202020204" pitchFamily="34" charset="0"/>
              <a:buChar char="•"/>
            </a:pPr>
            <a:r>
              <a:rPr lang="en-US" sz="2000" dirty="0"/>
              <a:t>Etc.</a:t>
            </a:r>
          </a:p>
        </p:txBody>
      </p:sp>
    </p:spTree>
    <p:extLst>
      <p:ext uri="{BB962C8B-B14F-4D97-AF65-F5344CB8AC3E}">
        <p14:creationId xmlns:p14="http://schemas.microsoft.com/office/powerpoint/2010/main" val="2506432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8E66-DB86-764A-9DF8-2BD9D319469F}"/>
              </a:ext>
            </a:extLst>
          </p:cNvPr>
          <p:cNvSpPr>
            <a:spLocks noGrp="1"/>
          </p:cNvSpPr>
          <p:nvPr>
            <p:ph type="ctrTitle"/>
          </p:nvPr>
        </p:nvSpPr>
        <p:spPr>
          <a:xfrm>
            <a:off x="317809" y="759070"/>
            <a:ext cx="9166303" cy="699065"/>
          </a:xfrm>
        </p:spPr>
        <p:txBody>
          <a:bodyPr>
            <a:normAutofit/>
          </a:bodyPr>
          <a:lstStyle/>
          <a:p>
            <a:r>
              <a:rPr lang="en-US" sz="2600" dirty="0"/>
              <a:t>Describe the Features and Their Design Techniques</a:t>
            </a:r>
          </a:p>
        </p:txBody>
      </p:sp>
      <p:sp>
        <p:nvSpPr>
          <p:cNvPr id="3" name="Subtitle 2">
            <a:extLst>
              <a:ext uri="{FF2B5EF4-FFF2-40B4-BE49-F238E27FC236}">
                <a16:creationId xmlns:a16="http://schemas.microsoft.com/office/drawing/2014/main" id="{D58EC5EA-CC91-134F-A1E3-FCF34D55671F}"/>
              </a:ext>
            </a:extLst>
          </p:cNvPr>
          <p:cNvSpPr>
            <a:spLocks noGrp="1"/>
          </p:cNvSpPr>
          <p:nvPr>
            <p:ph type="subTitle" idx="1"/>
          </p:nvPr>
        </p:nvSpPr>
        <p:spPr>
          <a:xfrm>
            <a:off x="523348" y="1516566"/>
            <a:ext cx="8375325" cy="3222702"/>
          </a:xfrm>
        </p:spPr>
        <p:txBody>
          <a:bodyPr>
            <a:noAutofit/>
          </a:bodyPr>
          <a:lstStyle/>
          <a:p>
            <a:pPr marL="0" indent="0">
              <a:spcAft>
                <a:spcPts val="800"/>
              </a:spcAft>
              <a:buNone/>
            </a:pPr>
            <a:r>
              <a:rPr lang="en-US" sz="2100" dirty="0"/>
              <a:t>Examples:</a:t>
            </a:r>
          </a:p>
          <a:p>
            <a:pPr>
              <a:spcAft>
                <a:spcPts val="800"/>
              </a:spcAft>
              <a:buFont typeface="Arial" panose="020B0604020202020204" pitchFamily="34" charset="0"/>
              <a:buChar char="•"/>
            </a:pPr>
            <a:r>
              <a:rPr lang="en-US" sz="2100" dirty="0"/>
              <a:t>Let readers know of how features in the graphic are labeled (Is a key used? How are braille labels placed relative to objects?)</a:t>
            </a:r>
          </a:p>
          <a:p>
            <a:pPr>
              <a:spcAft>
                <a:spcPts val="800"/>
              </a:spcAft>
              <a:buFont typeface="Arial" panose="020B0604020202020204" pitchFamily="34" charset="0"/>
              <a:buChar char="•"/>
            </a:pPr>
            <a:r>
              <a:rPr lang="en-US" sz="2100" dirty="0"/>
              <a:t>Explain if leader lines or arrows are used to connect labels to features as the added lines can create confusion</a:t>
            </a:r>
          </a:p>
          <a:p>
            <a:pPr>
              <a:spcAft>
                <a:spcPts val="800"/>
              </a:spcAft>
              <a:buFont typeface="Arial" panose="020B0604020202020204" pitchFamily="34" charset="0"/>
              <a:buChar char="•"/>
            </a:pPr>
            <a:r>
              <a:rPr lang="en-US" sz="2100" dirty="0"/>
              <a:t>Describe other potentially confusing or distracting features (large areas of fill textures with parallel lines, tight spacing, uncommon use of line types, etc.)</a:t>
            </a:r>
          </a:p>
        </p:txBody>
      </p:sp>
    </p:spTree>
    <p:extLst>
      <p:ext uri="{BB962C8B-B14F-4D97-AF65-F5344CB8AC3E}">
        <p14:creationId xmlns:p14="http://schemas.microsoft.com/office/powerpoint/2010/main" val="2088392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8A47E-A99A-B34A-8199-A597091A1912}"/>
              </a:ext>
            </a:extLst>
          </p:cNvPr>
          <p:cNvSpPr>
            <a:spLocks noGrp="1"/>
          </p:cNvSpPr>
          <p:nvPr>
            <p:ph type="ctrTitle"/>
          </p:nvPr>
        </p:nvSpPr>
        <p:spPr>
          <a:xfrm>
            <a:off x="523348" y="759070"/>
            <a:ext cx="8620652" cy="699065"/>
          </a:xfrm>
        </p:spPr>
        <p:txBody>
          <a:bodyPr/>
          <a:lstStyle/>
          <a:p>
            <a:r>
              <a:rPr lang="en-US" dirty="0"/>
              <a:t>Use Consistent Terms </a:t>
            </a:r>
          </a:p>
        </p:txBody>
      </p:sp>
      <p:sp>
        <p:nvSpPr>
          <p:cNvPr id="3" name="Subtitle 2">
            <a:extLst>
              <a:ext uri="{FF2B5EF4-FFF2-40B4-BE49-F238E27FC236}">
                <a16:creationId xmlns:a16="http://schemas.microsoft.com/office/drawing/2014/main" id="{4B5A54F3-556A-7344-B236-42F7B639F7B1}"/>
              </a:ext>
            </a:extLst>
          </p:cNvPr>
          <p:cNvSpPr>
            <a:spLocks noGrp="1"/>
          </p:cNvSpPr>
          <p:nvPr>
            <p:ph type="subTitle" idx="1"/>
          </p:nvPr>
        </p:nvSpPr>
        <p:spPr>
          <a:xfrm>
            <a:off x="523348" y="1527718"/>
            <a:ext cx="8514715" cy="3144644"/>
          </a:xfrm>
        </p:spPr>
        <p:txBody>
          <a:bodyPr>
            <a:normAutofit fontScale="92500" lnSpcReduction="10000"/>
          </a:bodyPr>
          <a:lstStyle/>
          <a:p>
            <a:pPr>
              <a:buFont typeface="Arial" panose="020B0604020202020204" pitchFamily="34" charset="0"/>
              <a:buChar char="•"/>
            </a:pPr>
            <a:r>
              <a:rPr lang="en-US" dirty="0"/>
              <a:t>Line widths: “thin”, “medium”, “thick”</a:t>
            </a:r>
          </a:p>
          <a:p>
            <a:pPr>
              <a:buFont typeface="Arial" panose="020B0604020202020204" pitchFamily="34" charset="0"/>
              <a:buChar char="•"/>
            </a:pPr>
            <a:r>
              <a:rPr lang="en-US" dirty="0"/>
              <a:t>Line types: “solid”, “dashed”, “dotted”, “dot-dashed”, etc.</a:t>
            </a:r>
          </a:p>
          <a:p>
            <a:pPr>
              <a:buFont typeface="Arial" panose="020B0604020202020204" pitchFamily="34" charset="0"/>
              <a:buChar char="•"/>
            </a:pPr>
            <a:r>
              <a:rPr lang="en-US" dirty="0"/>
              <a:t>Points or dots: “solid circle”, “hollow circle”, “small cross”, etc.</a:t>
            </a:r>
          </a:p>
          <a:p>
            <a:pPr>
              <a:spcAft>
                <a:spcPts val="600"/>
              </a:spcAft>
              <a:buFont typeface="Arial" panose="020B0604020202020204" pitchFamily="34" charset="0"/>
              <a:buChar char="•"/>
            </a:pPr>
            <a:r>
              <a:rPr lang="en-US" dirty="0"/>
              <a:t>Textures: </a:t>
            </a:r>
          </a:p>
          <a:p>
            <a:pPr marL="687388" indent="-338138">
              <a:spcAft>
                <a:spcPts val="200"/>
              </a:spcAft>
              <a:buFont typeface="Wingdings" pitchFamily="2" charset="2"/>
              <a:buChar char="§"/>
            </a:pPr>
            <a:r>
              <a:rPr lang="en-US" dirty="0"/>
              <a:t>It’s best to provide a key. Mention that a feature is textured, and then be sure to refer to the key. </a:t>
            </a:r>
          </a:p>
          <a:p>
            <a:pPr marL="687388" indent="-338138">
              <a:spcAft>
                <a:spcPts val="200"/>
              </a:spcAft>
              <a:buFont typeface="Wingdings" pitchFamily="2" charset="2"/>
              <a:buChar char="§"/>
            </a:pPr>
            <a:r>
              <a:rPr lang="en-US" dirty="0"/>
              <a:t>Otherwise be sure to develop standard texture fills and consistently use descriptive names for how they feel (horizontal line pattern, vertical line pattern, dot pattern, etc.)</a:t>
            </a:r>
          </a:p>
        </p:txBody>
      </p:sp>
    </p:spTree>
    <p:extLst>
      <p:ext uri="{BB962C8B-B14F-4D97-AF65-F5344CB8AC3E}">
        <p14:creationId xmlns:p14="http://schemas.microsoft.com/office/powerpoint/2010/main" val="220518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A81F5-FD86-D14B-B471-A0F6566A6B8E}"/>
              </a:ext>
            </a:extLst>
          </p:cNvPr>
          <p:cNvSpPr>
            <a:spLocks noGrp="1"/>
          </p:cNvSpPr>
          <p:nvPr>
            <p:ph type="ctrTitle"/>
          </p:nvPr>
        </p:nvSpPr>
        <p:spPr/>
        <p:txBody>
          <a:bodyPr/>
          <a:lstStyle/>
          <a:p>
            <a:r>
              <a:rPr lang="en-US" dirty="0"/>
              <a:t>Make Design Details Obvious </a:t>
            </a:r>
          </a:p>
        </p:txBody>
      </p:sp>
      <p:sp>
        <p:nvSpPr>
          <p:cNvPr id="3" name="Subtitle 2">
            <a:extLst>
              <a:ext uri="{FF2B5EF4-FFF2-40B4-BE49-F238E27FC236}">
                <a16:creationId xmlns:a16="http://schemas.microsoft.com/office/drawing/2014/main" id="{27CEEB8A-DFB5-714E-85A0-0E41613B57B1}"/>
              </a:ext>
            </a:extLst>
          </p:cNvPr>
          <p:cNvSpPr>
            <a:spLocks noGrp="1"/>
          </p:cNvSpPr>
          <p:nvPr>
            <p:ph type="subTitle" idx="1"/>
          </p:nvPr>
        </p:nvSpPr>
        <p:spPr>
          <a:xfrm>
            <a:off x="523348" y="1630404"/>
            <a:ext cx="8280540" cy="2818769"/>
          </a:xfrm>
        </p:spPr>
        <p:txBody>
          <a:bodyPr>
            <a:normAutofit/>
          </a:bodyPr>
          <a:lstStyle/>
          <a:p>
            <a:pPr marL="0" indent="0">
              <a:buNone/>
            </a:pPr>
            <a:r>
              <a:rPr lang="en-US" sz="2400" dirty="0"/>
              <a:t>For example:</a:t>
            </a:r>
          </a:p>
          <a:p>
            <a:pPr marL="231775" indent="0">
              <a:buNone/>
            </a:pPr>
            <a:r>
              <a:rPr lang="en-US" sz="2400" dirty="0"/>
              <a:t>If two different circle types (solid vs. hollow, etc.) were used to distinguish two data sets then make that explicit.</a:t>
            </a:r>
          </a:p>
        </p:txBody>
      </p:sp>
    </p:spTree>
    <p:extLst>
      <p:ext uri="{BB962C8B-B14F-4D97-AF65-F5344CB8AC3E}">
        <p14:creationId xmlns:p14="http://schemas.microsoft.com/office/powerpoint/2010/main" val="2679099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F313-6640-DE47-8A73-D6FA18074F5C}"/>
              </a:ext>
            </a:extLst>
          </p:cNvPr>
          <p:cNvSpPr>
            <a:spLocks noGrp="1"/>
          </p:cNvSpPr>
          <p:nvPr>
            <p:ph type="ctrTitle"/>
          </p:nvPr>
        </p:nvSpPr>
        <p:spPr/>
        <p:txBody>
          <a:bodyPr>
            <a:normAutofit fontScale="90000"/>
          </a:bodyPr>
          <a:lstStyle/>
          <a:p>
            <a:r>
              <a:rPr lang="en-US" dirty="0"/>
              <a:t>Ensure Important Features Are Not Overlooked</a:t>
            </a:r>
          </a:p>
        </p:txBody>
      </p:sp>
      <p:sp>
        <p:nvSpPr>
          <p:cNvPr id="3" name="Subtitle 2">
            <a:extLst>
              <a:ext uri="{FF2B5EF4-FFF2-40B4-BE49-F238E27FC236}">
                <a16:creationId xmlns:a16="http://schemas.microsoft.com/office/drawing/2014/main" id="{8E205EDB-FF7F-0046-A997-113D05950D07}"/>
              </a:ext>
            </a:extLst>
          </p:cNvPr>
          <p:cNvSpPr>
            <a:spLocks noGrp="1"/>
          </p:cNvSpPr>
          <p:nvPr>
            <p:ph type="subTitle" idx="1"/>
          </p:nvPr>
        </p:nvSpPr>
        <p:spPr>
          <a:xfrm>
            <a:off x="523347" y="1405055"/>
            <a:ext cx="8436657" cy="3401122"/>
          </a:xfrm>
        </p:spPr>
        <p:txBody>
          <a:bodyPr>
            <a:normAutofit lnSpcReduction="10000"/>
          </a:bodyPr>
          <a:lstStyle/>
          <a:p>
            <a:pPr>
              <a:spcAft>
                <a:spcPts val="1000"/>
              </a:spcAft>
              <a:buFont typeface="Arial" panose="020B0604020202020204" pitchFamily="34" charset="0"/>
              <a:buChar char="•"/>
            </a:pPr>
            <a:r>
              <a:rPr lang="en-US" sz="2000" dirty="0"/>
              <a:t>Don’t assume the student has a systematic approach for reading tactile graphics</a:t>
            </a:r>
          </a:p>
          <a:p>
            <a:pPr>
              <a:spcAft>
                <a:spcPts val="1000"/>
              </a:spcAft>
              <a:buFont typeface="Arial" panose="020B0604020202020204" pitchFamily="34" charset="0"/>
              <a:buChar char="•"/>
            </a:pPr>
            <a:r>
              <a:rPr lang="en-US" sz="2000" dirty="0"/>
              <a:t>Provide clues on how to approach the tactile graphic if the reader may benefit from exploring the diagram via a particular approach</a:t>
            </a:r>
          </a:p>
          <a:p>
            <a:pPr>
              <a:spcAft>
                <a:spcPts val="1000"/>
              </a:spcAft>
              <a:buFont typeface="Arial" panose="020B0604020202020204" pitchFamily="34" charset="0"/>
              <a:buChar char="•"/>
            </a:pPr>
            <a:r>
              <a:rPr lang="en-US" sz="2000" dirty="0"/>
              <a:t>Be sure to cover each prominent feature to assist the reader in perceiving the entire diagram:</a:t>
            </a:r>
          </a:p>
          <a:p>
            <a:pPr marL="692150" indent="-338138">
              <a:spcAft>
                <a:spcPts val="1000"/>
              </a:spcAft>
            </a:pPr>
            <a:r>
              <a:rPr lang="en-US" sz="2000" dirty="0"/>
              <a:t>Locate</a:t>
            </a:r>
          </a:p>
          <a:p>
            <a:pPr marL="692150" indent="-338138">
              <a:spcAft>
                <a:spcPts val="1000"/>
              </a:spcAft>
            </a:pPr>
            <a:r>
              <a:rPr lang="en-US" sz="2000" dirty="0"/>
              <a:t>Describe</a:t>
            </a:r>
          </a:p>
          <a:p>
            <a:pPr marL="692150" indent="-338138">
              <a:spcAft>
                <a:spcPts val="0"/>
              </a:spcAft>
            </a:pPr>
            <a:r>
              <a:rPr lang="en-US" sz="2000" dirty="0"/>
              <a:t>Discuss</a:t>
            </a:r>
          </a:p>
        </p:txBody>
      </p:sp>
    </p:spTree>
    <p:extLst>
      <p:ext uri="{BB962C8B-B14F-4D97-AF65-F5344CB8AC3E}">
        <p14:creationId xmlns:p14="http://schemas.microsoft.com/office/powerpoint/2010/main" val="2363678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862" y="962981"/>
            <a:ext cx="4166937" cy="484819"/>
          </a:xfrm>
        </p:spPr>
        <p:txBody>
          <a:bodyPr/>
          <a:lstStyle/>
          <a:p>
            <a:r>
              <a:rPr lang="en-US" dirty="0"/>
              <a:t>Key points</a:t>
            </a:r>
          </a:p>
        </p:txBody>
      </p:sp>
      <p:sp>
        <p:nvSpPr>
          <p:cNvPr id="3" name="Content Placeholder 2"/>
          <p:cNvSpPr>
            <a:spLocks noGrp="1"/>
          </p:cNvSpPr>
          <p:nvPr>
            <p:ph idx="1"/>
          </p:nvPr>
        </p:nvSpPr>
        <p:spPr>
          <a:xfrm>
            <a:off x="1090863" y="1684868"/>
            <a:ext cx="4251604" cy="3260698"/>
          </a:xfrm>
        </p:spPr>
        <p:txBody>
          <a:bodyPr>
            <a:normAutofit/>
          </a:bodyPr>
          <a:lstStyle/>
          <a:p>
            <a:r>
              <a:rPr lang="en-US" dirty="0"/>
              <a:t>Experience perceiving tactile graphics without use of eyesight</a:t>
            </a:r>
          </a:p>
          <a:p>
            <a:r>
              <a:rPr lang="en-US" dirty="0"/>
              <a:t>Discover how a “tactile tour” can aid the perception of tactile graphics</a:t>
            </a:r>
          </a:p>
          <a:p>
            <a:r>
              <a:rPr lang="en-US" dirty="0"/>
              <a:t>Discuss the unique features in creating tactile tours</a:t>
            </a:r>
          </a:p>
          <a:p>
            <a:pPr marL="0" indent="0">
              <a:buNone/>
            </a:pPr>
            <a:r>
              <a:rPr lang="en-US" dirty="0"/>
              <a:t>Note: This presentation assumes some familiarity with tactile graphic design and image description</a:t>
            </a:r>
          </a:p>
        </p:txBody>
      </p:sp>
      <p:pic>
        <p:nvPicPr>
          <p:cNvPr id="7" name="Picture Placeholder 6" descr="Example tactile graphic with various common design features (a legend, various line types, arrow heads, textures, multiple labeling strategies, etc.)">
            <a:extLst>
              <a:ext uri="{FF2B5EF4-FFF2-40B4-BE49-F238E27FC236}">
                <a16:creationId xmlns:a16="http://schemas.microsoft.com/office/drawing/2014/main" id="{51EB6FF1-7241-F54E-9B63-18705E02EC73}"/>
              </a:ext>
            </a:extLst>
          </p:cNvPr>
          <p:cNvPicPr>
            <a:picLocks noGrp="1" noChangeAspect="1"/>
          </p:cNvPicPr>
          <p:nvPr>
            <p:ph type="pic" sz="quarter" idx="10"/>
          </p:nvPr>
        </p:nvPicPr>
        <p:blipFill>
          <a:blip r:embed="rId2"/>
          <a:srcRect l="5769" r="5769"/>
          <a:stretch>
            <a:fillRect/>
          </a:stretch>
        </p:blipFill>
        <p:spPr>
          <a:xfrm>
            <a:off x="5689600" y="963613"/>
            <a:ext cx="3165475" cy="3216275"/>
          </a:xfrm>
        </p:spPr>
      </p:pic>
      <p:sp>
        <p:nvSpPr>
          <p:cNvPr id="5" name="Title Placeholder 1">
            <a:extLst>
              <a:ext uri="{FF2B5EF4-FFF2-40B4-BE49-F238E27FC236}">
                <a16:creationId xmlns:a16="http://schemas.microsoft.com/office/drawing/2014/main" id="{C325259F-8E92-A545-9E17-640FAB23A3CE}"/>
              </a:ext>
            </a:extLst>
          </p:cNvPr>
          <p:cNvSpPr txBox="1">
            <a:spLocks/>
          </p:cNvSpPr>
          <p:nvPr/>
        </p:nvSpPr>
        <p:spPr>
          <a:xfrm>
            <a:off x="5342467" y="4208273"/>
            <a:ext cx="3596780" cy="2272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1" i="0" kern="100" spc="0">
                <a:solidFill>
                  <a:srgbClr val="404041"/>
                </a:solidFill>
                <a:latin typeface="Arial"/>
                <a:ea typeface="+mj-ea"/>
                <a:cs typeface="Arial"/>
              </a:defRPr>
            </a:lvl1pPr>
          </a:lstStyle>
          <a:p>
            <a:pPr algn="r"/>
            <a:r>
              <a:rPr lang="en-US" sz="800" b="0" dirty="0">
                <a:solidFill>
                  <a:schemeClr val="bg1">
                    <a:lumMod val="75000"/>
                  </a:schemeClr>
                </a:solidFill>
              </a:rPr>
              <a:t>Image Credits: BANA Guidelines and Standards for Tactile Graphics,</a:t>
            </a:r>
            <a:br>
              <a:rPr lang="en-US" sz="800" b="0" dirty="0">
                <a:solidFill>
                  <a:schemeClr val="bg1">
                    <a:lumMod val="75000"/>
                  </a:schemeClr>
                </a:solidFill>
              </a:rPr>
            </a:br>
            <a:r>
              <a:rPr lang="en-US" sz="800" b="0" dirty="0">
                <a:solidFill>
                  <a:schemeClr val="bg1">
                    <a:lumMod val="75000"/>
                  </a:schemeClr>
                </a:solidFill>
              </a:rPr>
              <a:t> (2010), APH, 6-83,</a:t>
            </a:r>
          </a:p>
        </p:txBody>
      </p:sp>
    </p:spTree>
    <p:extLst>
      <p:ext uri="{BB962C8B-B14F-4D97-AF65-F5344CB8AC3E}">
        <p14:creationId xmlns:p14="http://schemas.microsoft.com/office/powerpoint/2010/main" val="3912987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20C53-41A3-6D43-936E-2E82CF293CB0}"/>
              </a:ext>
            </a:extLst>
          </p:cNvPr>
          <p:cNvSpPr>
            <a:spLocks noGrp="1"/>
          </p:cNvSpPr>
          <p:nvPr>
            <p:ph type="ctrTitle"/>
          </p:nvPr>
        </p:nvSpPr>
        <p:spPr>
          <a:xfrm>
            <a:off x="523348" y="759070"/>
            <a:ext cx="8581623" cy="699065"/>
          </a:xfrm>
        </p:spPr>
        <p:txBody>
          <a:bodyPr>
            <a:normAutofit fontScale="90000"/>
          </a:bodyPr>
          <a:lstStyle/>
          <a:p>
            <a:r>
              <a:rPr lang="en-US" dirty="0"/>
              <a:t>Describe How the Design Differs from the Original</a:t>
            </a:r>
          </a:p>
        </p:txBody>
      </p:sp>
      <p:sp>
        <p:nvSpPr>
          <p:cNvPr id="3" name="Subtitle 2">
            <a:extLst>
              <a:ext uri="{FF2B5EF4-FFF2-40B4-BE49-F238E27FC236}">
                <a16:creationId xmlns:a16="http://schemas.microsoft.com/office/drawing/2014/main" id="{D52258CE-C7B2-2544-A324-734D7FB253C0}"/>
              </a:ext>
            </a:extLst>
          </p:cNvPr>
          <p:cNvSpPr>
            <a:spLocks noGrp="1"/>
          </p:cNvSpPr>
          <p:nvPr>
            <p:ph type="subTitle" idx="1"/>
          </p:nvPr>
        </p:nvSpPr>
        <p:spPr>
          <a:xfrm>
            <a:off x="523348" y="1458135"/>
            <a:ext cx="8503564" cy="3230953"/>
          </a:xfrm>
        </p:spPr>
        <p:txBody>
          <a:bodyPr>
            <a:normAutofit lnSpcReduction="10000"/>
          </a:bodyPr>
          <a:lstStyle/>
          <a:p>
            <a:pPr>
              <a:buFont typeface="Arial" panose="020B0604020202020204" pitchFamily="34" charset="0"/>
              <a:buChar char="•"/>
            </a:pPr>
            <a:r>
              <a:rPr lang="en-US" sz="2400" dirty="0"/>
              <a:t>Was the image broken up into multiple tactile graphics?</a:t>
            </a:r>
          </a:p>
          <a:p>
            <a:pPr>
              <a:buFont typeface="Arial" panose="020B0604020202020204" pitchFamily="34" charset="0"/>
              <a:buChar char="•"/>
            </a:pPr>
            <a:r>
              <a:rPr lang="en-US" sz="2400" dirty="0"/>
              <a:t>Were textures or line types used to represent what was originally conveyed by color or other visual attribute?</a:t>
            </a:r>
          </a:p>
          <a:p>
            <a:pPr>
              <a:buFont typeface="Arial" panose="020B0604020202020204" pitchFamily="34" charset="0"/>
              <a:buChar char="•"/>
            </a:pPr>
            <a:r>
              <a:rPr lang="en-US" sz="2400" dirty="0"/>
              <a:t>Was a 3D image converted into a cross section?</a:t>
            </a:r>
          </a:p>
          <a:p>
            <a:pPr>
              <a:spcAft>
                <a:spcPts val="0"/>
              </a:spcAft>
              <a:buFont typeface="Arial" panose="020B0604020202020204" pitchFamily="34" charset="0"/>
              <a:buChar char="•"/>
            </a:pPr>
            <a:r>
              <a:rPr lang="en-US" sz="2400" dirty="0"/>
              <a:t>What details were removed? Were two trains on a railroad track rendered as two rectangles placed above a dashed line?</a:t>
            </a:r>
          </a:p>
        </p:txBody>
      </p:sp>
    </p:spTree>
    <p:extLst>
      <p:ext uri="{BB962C8B-B14F-4D97-AF65-F5344CB8AC3E}">
        <p14:creationId xmlns:p14="http://schemas.microsoft.com/office/powerpoint/2010/main" val="600244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63DD-C820-2449-90DD-510CBD01071E}"/>
              </a:ext>
            </a:extLst>
          </p:cNvPr>
          <p:cNvSpPr>
            <a:spLocks noGrp="1"/>
          </p:cNvSpPr>
          <p:nvPr>
            <p:ph type="ctrTitle"/>
          </p:nvPr>
        </p:nvSpPr>
        <p:spPr/>
        <p:txBody>
          <a:bodyPr/>
          <a:lstStyle/>
          <a:p>
            <a:r>
              <a:rPr lang="en-US" dirty="0"/>
              <a:t>The Usual Image Description Cautions</a:t>
            </a:r>
          </a:p>
        </p:txBody>
      </p:sp>
      <p:sp>
        <p:nvSpPr>
          <p:cNvPr id="3" name="Subtitle 2">
            <a:extLst>
              <a:ext uri="{FF2B5EF4-FFF2-40B4-BE49-F238E27FC236}">
                <a16:creationId xmlns:a16="http://schemas.microsoft.com/office/drawing/2014/main" id="{C40C8A39-E37C-0F41-BB07-E894521E348C}"/>
              </a:ext>
            </a:extLst>
          </p:cNvPr>
          <p:cNvSpPr>
            <a:spLocks noGrp="1"/>
          </p:cNvSpPr>
          <p:nvPr>
            <p:ph type="subTitle" idx="1"/>
          </p:nvPr>
        </p:nvSpPr>
        <p:spPr>
          <a:xfrm>
            <a:off x="530008" y="1521916"/>
            <a:ext cx="8613992" cy="3143074"/>
          </a:xfrm>
        </p:spPr>
        <p:txBody>
          <a:bodyPr>
            <a:normAutofit/>
          </a:bodyPr>
          <a:lstStyle/>
          <a:p>
            <a:pPr>
              <a:spcAft>
                <a:spcPts val="1400"/>
              </a:spcAft>
              <a:buFont typeface="Arial" panose="020B0604020202020204" pitchFamily="34" charset="0"/>
              <a:buChar char="•"/>
            </a:pPr>
            <a:r>
              <a:rPr lang="en-US" sz="2400" dirty="0"/>
              <a:t>Be as concise as possible!</a:t>
            </a:r>
          </a:p>
          <a:p>
            <a:pPr>
              <a:spcAft>
                <a:spcPts val="1400"/>
              </a:spcAft>
              <a:buFont typeface="Arial" panose="020B0604020202020204" pitchFamily="34" charset="0"/>
              <a:buChar char="•"/>
            </a:pPr>
            <a:r>
              <a:rPr lang="en-US" sz="2400" dirty="0"/>
              <a:t>Avoid jargon outside of the material’s domain</a:t>
            </a:r>
          </a:p>
          <a:p>
            <a:pPr>
              <a:spcAft>
                <a:spcPts val="1400"/>
              </a:spcAft>
              <a:buFont typeface="Arial" panose="020B0604020202020204" pitchFamily="34" charset="0"/>
              <a:buChar char="•"/>
            </a:pPr>
            <a:r>
              <a:rPr lang="en-US" sz="2400" dirty="0"/>
              <a:t>Be careful when choosing to include identity information</a:t>
            </a:r>
          </a:p>
          <a:p>
            <a:pPr>
              <a:spcAft>
                <a:spcPts val="1400"/>
              </a:spcAft>
              <a:buFont typeface="Arial" panose="020B0604020202020204" pitchFamily="34" charset="0"/>
              <a:buChar char="•"/>
            </a:pPr>
            <a:r>
              <a:rPr lang="en-US" sz="2400" dirty="0"/>
              <a:t>Include all relevant details and avoid biasing the reader</a:t>
            </a:r>
          </a:p>
          <a:p>
            <a:pPr>
              <a:spcAft>
                <a:spcPts val="1400"/>
              </a:spcAft>
              <a:buFont typeface="Arial" panose="020B0604020202020204" pitchFamily="34" charset="0"/>
              <a:buChar char="•"/>
            </a:pPr>
            <a:r>
              <a:rPr lang="en-US" sz="2400" dirty="0"/>
              <a:t>Check for accuracy!</a:t>
            </a: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2867726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C44C-7D95-7041-994C-4B2DC8A0C27A}"/>
              </a:ext>
            </a:extLst>
          </p:cNvPr>
          <p:cNvSpPr>
            <a:spLocks noGrp="1"/>
          </p:cNvSpPr>
          <p:nvPr>
            <p:ph type="ctrTitle"/>
          </p:nvPr>
        </p:nvSpPr>
        <p:spPr/>
        <p:txBody>
          <a:bodyPr/>
          <a:lstStyle/>
          <a:p>
            <a:r>
              <a:rPr lang="en-US" dirty="0"/>
              <a:t>Overall Benefits</a:t>
            </a:r>
          </a:p>
        </p:txBody>
      </p:sp>
      <p:sp>
        <p:nvSpPr>
          <p:cNvPr id="3" name="Subtitle 2">
            <a:extLst>
              <a:ext uri="{FF2B5EF4-FFF2-40B4-BE49-F238E27FC236}">
                <a16:creationId xmlns:a16="http://schemas.microsoft.com/office/drawing/2014/main" id="{7EBB3F79-7541-F343-BB44-723D0F2C28FD}"/>
              </a:ext>
            </a:extLst>
          </p:cNvPr>
          <p:cNvSpPr>
            <a:spLocks noGrp="1"/>
          </p:cNvSpPr>
          <p:nvPr>
            <p:ph type="subTitle" idx="1"/>
          </p:nvPr>
        </p:nvSpPr>
        <p:spPr>
          <a:xfrm>
            <a:off x="523348" y="1458136"/>
            <a:ext cx="8504415" cy="3129362"/>
          </a:xfrm>
        </p:spPr>
        <p:txBody>
          <a:bodyPr>
            <a:normAutofit fontScale="92500" lnSpcReduction="20000"/>
          </a:bodyPr>
          <a:lstStyle/>
          <a:p>
            <a:pPr>
              <a:spcAft>
                <a:spcPts val="1200"/>
              </a:spcAft>
              <a:buFont typeface="Arial" panose="020B0604020202020204" pitchFamily="34" charset="0"/>
              <a:buChar char="•"/>
            </a:pPr>
            <a:r>
              <a:rPr lang="en-US" sz="2400" dirty="0"/>
              <a:t>Increases reader confidence and independence – Less need for sighted assistance</a:t>
            </a:r>
          </a:p>
          <a:p>
            <a:pPr>
              <a:spcAft>
                <a:spcPts val="1200"/>
              </a:spcAft>
              <a:buFont typeface="Arial" panose="020B0604020202020204" pitchFamily="34" charset="0"/>
              <a:buChar char="•"/>
            </a:pPr>
            <a:r>
              <a:rPr lang="en-US" sz="2400" dirty="0"/>
              <a:t>Speeds the perception of tactile graphics</a:t>
            </a:r>
          </a:p>
          <a:p>
            <a:pPr>
              <a:spcAft>
                <a:spcPts val="1200"/>
              </a:spcAft>
              <a:buFont typeface="Arial" panose="020B0604020202020204" pitchFamily="34" charset="0"/>
              <a:buChar char="•"/>
            </a:pPr>
            <a:r>
              <a:rPr lang="en-US" sz="2400" dirty="0"/>
              <a:t>Helps to ensure all prominent features are discovered and understood</a:t>
            </a:r>
          </a:p>
          <a:p>
            <a:pPr>
              <a:spcAft>
                <a:spcPts val="1200"/>
              </a:spcAft>
              <a:buFont typeface="Arial" panose="020B0604020202020204" pitchFamily="34" charset="0"/>
              <a:buChar char="•"/>
            </a:pPr>
            <a:r>
              <a:rPr lang="en-US" sz="2400" dirty="0"/>
              <a:t>Helps keep reader motivated – decreases cognitive burden, reduces confusion, stress, and exhaustion</a:t>
            </a:r>
          </a:p>
          <a:p>
            <a:pPr>
              <a:spcAft>
                <a:spcPts val="1200"/>
              </a:spcAft>
              <a:buFont typeface="Arial" panose="020B0604020202020204" pitchFamily="34" charset="0"/>
              <a:buChar char="•"/>
            </a:pPr>
            <a:r>
              <a:rPr lang="en-US" sz="2400" dirty="0"/>
              <a:t>Maintains investment made in production of the tactile graphic</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4097591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D7E6-AAA2-414E-9E4F-2BE2E3D99FD6}"/>
              </a:ext>
            </a:extLst>
          </p:cNvPr>
          <p:cNvSpPr>
            <a:spLocks noGrp="1"/>
          </p:cNvSpPr>
          <p:nvPr>
            <p:ph type="ctrTitle"/>
          </p:nvPr>
        </p:nvSpPr>
        <p:spPr/>
        <p:txBody>
          <a:bodyPr/>
          <a:lstStyle/>
          <a:p>
            <a:r>
              <a:rPr lang="en-US" dirty="0"/>
              <a:t>When Are Tactile Tours Helpful?</a:t>
            </a:r>
          </a:p>
        </p:txBody>
      </p:sp>
      <p:sp>
        <p:nvSpPr>
          <p:cNvPr id="3" name="Subtitle 2">
            <a:extLst>
              <a:ext uri="{FF2B5EF4-FFF2-40B4-BE49-F238E27FC236}">
                <a16:creationId xmlns:a16="http://schemas.microsoft.com/office/drawing/2014/main" id="{2FB2014E-A038-7149-B9B7-DD30DDC08E6D}"/>
              </a:ext>
            </a:extLst>
          </p:cNvPr>
          <p:cNvSpPr>
            <a:spLocks noGrp="1"/>
          </p:cNvSpPr>
          <p:nvPr>
            <p:ph type="subTitle" idx="1"/>
          </p:nvPr>
        </p:nvSpPr>
        <p:spPr>
          <a:xfrm>
            <a:off x="523348" y="1630404"/>
            <a:ext cx="8357181" cy="3003589"/>
          </a:xfrm>
        </p:spPr>
        <p:txBody>
          <a:bodyPr>
            <a:normAutofit/>
          </a:bodyPr>
          <a:lstStyle/>
          <a:p>
            <a:pPr marL="0" indent="0">
              <a:buNone/>
            </a:pPr>
            <a:r>
              <a:rPr lang="en-US" sz="2400" dirty="0"/>
              <a:t>Given the benefits of tactile tours, we feel they are always needed in order to fulfill the ADA’s standard of providing “substantially equivalent ease of use” as compared to the ease in which sighted users can interpret visual materials.</a:t>
            </a:r>
          </a:p>
        </p:txBody>
      </p:sp>
    </p:spTree>
    <p:extLst>
      <p:ext uri="{BB962C8B-B14F-4D97-AF65-F5344CB8AC3E}">
        <p14:creationId xmlns:p14="http://schemas.microsoft.com/office/powerpoint/2010/main" val="824561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E0125-231A-2446-8E43-BD3895A777AB}"/>
              </a:ext>
            </a:extLst>
          </p:cNvPr>
          <p:cNvSpPr>
            <a:spLocks noGrp="1"/>
          </p:cNvSpPr>
          <p:nvPr>
            <p:ph type="ctrTitle"/>
          </p:nvPr>
        </p:nvSpPr>
        <p:spPr/>
        <p:txBody>
          <a:bodyPr/>
          <a:lstStyle/>
          <a:p>
            <a:r>
              <a:rPr lang="en-US" dirty="0"/>
              <a:t>Future Work</a:t>
            </a:r>
          </a:p>
        </p:txBody>
      </p:sp>
      <p:sp>
        <p:nvSpPr>
          <p:cNvPr id="3" name="Subtitle 2">
            <a:extLst>
              <a:ext uri="{FF2B5EF4-FFF2-40B4-BE49-F238E27FC236}">
                <a16:creationId xmlns:a16="http://schemas.microsoft.com/office/drawing/2014/main" id="{7046CB9C-6334-E74F-82B4-67FA913B7D14}"/>
              </a:ext>
            </a:extLst>
          </p:cNvPr>
          <p:cNvSpPr>
            <a:spLocks noGrp="1"/>
          </p:cNvSpPr>
          <p:nvPr>
            <p:ph type="subTitle" idx="1"/>
          </p:nvPr>
        </p:nvSpPr>
        <p:spPr>
          <a:xfrm>
            <a:off x="523348" y="1630404"/>
            <a:ext cx="8004409" cy="2818769"/>
          </a:xfrm>
        </p:spPr>
        <p:txBody>
          <a:bodyPr>
            <a:normAutofit/>
          </a:bodyPr>
          <a:lstStyle/>
          <a:p>
            <a:pPr>
              <a:buFont typeface="Arial" panose="020B0604020202020204" pitchFamily="34" charset="0"/>
              <a:buChar char="•"/>
            </a:pPr>
            <a:r>
              <a:rPr lang="en-US" sz="2400" dirty="0"/>
              <a:t>We would like the Braille Authority of North America, or another appropriate body, to consider developing the idea into guidelines or a standard</a:t>
            </a:r>
          </a:p>
          <a:p>
            <a:pPr>
              <a:buFont typeface="Arial" panose="020B0604020202020204" pitchFamily="34" charset="0"/>
              <a:buChar char="•"/>
            </a:pPr>
            <a:r>
              <a:rPr lang="en-US" sz="2400" dirty="0"/>
              <a:t>Have a cookbook of representative images along with the corresponding tactile tours and graphics to help those new to the work and to increase consistency </a:t>
            </a:r>
          </a:p>
        </p:txBody>
      </p:sp>
    </p:spTree>
    <p:extLst>
      <p:ext uri="{BB962C8B-B14F-4D97-AF65-F5344CB8AC3E}">
        <p14:creationId xmlns:p14="http://schemas.microsoft.com/office/powerpoint/2010/main" val="1609506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A4C5487-4EE0-244C-93C6-2B32D30FE06F}"/>
              </a:ext>
            </a:extLst>
          </p:cNvPr>
          <p:cNvSpPr>
            <a:spLocks noGrp="1"/>
          </p:cNvSpPr>
          <p:nvPr>
            <p:ph type="ctrTitle"/>
          </p:nvPr>
        </p:nvSpPr>
        <p:spPr>
          <a:xfrm>
            <a:off x="1168400" y="721239"/>
            <a:ext cx="7365818" cy="699065"/>
          </a:xfrm>
        </p:spPr>
        <p:txBody>
          <a:bodyPr/>
          <a:lstStyle/>
          <a:p>
            <a:r>
              <a:rPr lang="en-US" dirty="0"/>
              <a:t>Thoughts? Questions?</a:t>
            </a:r>
          </a:p>
        </p:txBody>
      </p:sp>
      <p:sp>
        <p:nvSpPr>
          <p:cNvPr id="12" name="Content Placeholder 3">
            <a:extLst>
              <a:ext uri="{FF2B5EF4-FFF2-40B4-BE49-F238E27FC236}">
                <a16:creationId xmlns:a16="http://schemas.microsoft.com/office/drawing/2014/main" id="{71241455-746C-D748-8714-5319089614A7}"/>
              </a:ext>
            </a:extLst>
          </p:cNvPr>
          <p:cNvSpPr txBox="1">
            <a:spLocks/>
          </p:cNvSpPr>
          <p:nvPr/>
        </p:nvSpPr>
        <p:spPr>
          <a:xfrm>
            <a:off x="2724486" y="1668275"/>
            <a:ext cx="5858108" cy="3321896"/>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mj-lt"/>
              <a:buAutoNum type="arabicPeriod"/>
              <a:defRPr sz="1800" kern="1200" spc="0">
                <a:solidFill>
                  <a:schemeClr val="bg1"/>
                </a:solidFill>
                <a:latin typeface="Arial"/>
                <a:ea typeface="+mn-ea"/>
                <a:cs typeface="Arial"/>
              </a:defRPr>
            </a:lvl1pPr>
            <a:lvl2pPr marL="457200" indent="0" algn="ctr" defTabSz="457200" rtl="0" eaLnBrk="1" latinLnBrk="0" hangingPunct="1">
              <a:lnSpc>
                <a:spcPct val="100000"/>
              </a:lnSpc>
              <a:spcBef>
                <a:spcPts val="0"/>
              </a:spcBef>
              <a:spcAft>
                <a:spcPts val="1800"/>
              </a:spcAft>
              <a:buFont typeface="Arial"/>
              <a:buNone/>
              <a:defRPr sz="1800" kern="1200">
                <a:solidFill>
                  <a:schemeClr val="tx1">
                    <a:tint val="75000"/>
                  </a:schemeClr>
                </a:solidFill>
                <a:latin typeface="Arial"/>
                <a:ea typeface="+mn-ea"/>
                <a:cs typeface="Arial"/>
              </a:defRPr>
            </a:lvl2pPr>
            <a:lvl3pPr marL="914400" indent="0" algn="ctr" defTabSz="457200" rtl="0" eaLnBrk="1" latinLnBrk="0" hangingPunct="1">
              <a:lnSpc>
                <a:spcPct val="100000"/>
              </a:lnSpc>
              <a:spcBef>
                <a:spcPts val="0"/>
              </a:spcBef>
              <a:spcAft>
                <a:spcPts val="1800"/>
              </a:spcAft>
              <a:buFont typeface="Arial"/>
              <a:buNone/>
              <a:defRPr sz="1800" kern="1200">
                <a:solidFill>
                  <a:schemeClr val="tx1">
                    <a:tint val="75000"/>
                  </a:schemeClr>
                </a:solidFill>
                <a:latin typeface="Arial"/>
                <a:ea typeface="+mn-ea"/>
                <a:cs typeface="Arial"/>
              </a:defRPr>
            </a:lvl3pPr>
            <a:lvl4pPr marL="1371600" indent="0" algn="ctr" defTabSz="457200" rtl="0" eaLnBrk="1" latinLnBrk="0" hangingPunct="1">
              <a:lnSpc>
                <a:spcPct val="100000"/>
              </a:lnSpc>
              <a:spcBef>
                <a:spcPts val="0"/>
              </a:spcBef>
              <a:spcAft>
                <a:spcPts val="1800"/>
              </a:spcAft>
              <a:buFont typeface="Arial"/>
              <a:buNone/>
              <a:defRPr sz="1800" kern="1200">
                <a:solidFill>
                  <a:schemeClr val="tx1">
                    <a:tint val="75000"/>
                  </a:schemeClr>
                </a:solidFill>
                <a:latin typeface="Arial"/>
                <a:ea typeface="+mn-ea"/>
                <a:cs typeface="Arial"/>
              </a:defRPr>
            </a:lvl4pPr>
            <a:lvl5pPr marL="1828800" indent="0" algn="ctr" defTabSz="457200" rtl="0" eaLnBrk="1" latinLnBrk="0" hangingPunct="1">
              <a:lnSpc>
                <a:spcPct val="100000"/>
              </a:lnSpc>
              <a:spcBef>
                <a:spcPts val="0"/>
              </a:spcBef>
              <a:spcAft>
                <a:spcPts val="1800"/>
              </a:spcAft>
              <a:buFont typeface="Arial"/>
              <a:buNone/>
              <a:defRPr sz="18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spcAft>
                <a:spcPts val="0"/>
              </a:spcAft>
              <a:buNone/>
            </a:pPr>
            <a:r>
              <a:rPr lang="en-US" dirty="0"/>
              <a:t>Brian Richwine, CPACC</a:t>
            </a:r>
          </a:p>
          <a:p>
            <a:pPr marL="114300" indent="0">
              <a:spcAft>
                <a:spcPts val="3000"/>
              </a:spcAft>
              <a:buNone/>
            </a:pPr>
            <a:r>
              <a:rPr lang="en-US" dirty="0"/>
              <a:t>Manager</a:t>
            </a:r>
            <a:br>
              <a:rPr lang="en-US" dirty="0"/>
            </a:br>
            <a:r>
              <a:rPr lang="en-US" dirty="0"/>
              <a:t>UITS Assistive Technology and Accessibility Centers</a:t>
            </a:r>
            <a:br>
              <a:rPr lang="en-US" dirty="0"/>
            </a:br>
            <a:r>
              <a:rPr lang="en-US" dirty="0" err="1"/>
              <a:t>brichwin@iu.edu</a:t>
            </a:r>
            <a:endParaRPr lang="en-US" dirty="0"/>
          </a:p>
          <a:p>
            <a:pPr marL="0" indent="0">
              <a:spcAft>
                <a:spcPts val="0"/>
              </a:spcAft>
              <a:buNone/>
            </a:pPr>
            <a:r>
              <a:rPr lang="en-US" dirty="0"/>
              <a:t>Mary Stores, CPACC</a:t>
            </a:r>
          </a:p>
          <a:p>
            <a:pPr marL="114300" indent="0">
              <a:buNone/>
            </a:pPr>
            <a:r>
              <a:rPr lang="en-US" dirty="0"/>
              <a:t>Principal Accessibility Consultant</a:t>
            </a:r>
            <a:br>
              <a:rPr lang="en-US" dirty="0"/>
            </a:br>
            <a:r>
              <a:rPr lang="en-US" dirty="0"/>
              <a:t>UITS Assistive Technology and Accessibility Centers</a:t>
            </a:r>
            <a:br>
              <a:rPr lang="en-US" dirty="0"/>
            </a:br>
            <a:r>
              <a:rPr lang="en-US" dirty="0" err="1"/>
              <a:t>mstores@iu.edu</a:t>
            </a:r>
            <a:endParaRPr lang="en-US" dirty="0"/>
          </a:p>
          <a:p>
            <a:pPr marL="114300" indent="0" algn="r">
              <a:buNone/>
            </a:pPr>
            <a:r>
              <a:rPr lang="en-US" dirty="0" err="1"/>
              <a:t>atac.iu.edu</a:t>
            </a:r>
            <a:endParaRPr lang="en-US" dirty="0"/>
          </a:p>
        </p:txBody>
      </p:sp>
      <p:pic>
        <p:nvPicPr>
          <p:cNvPr id="3" name="Picture 2">
            <a:extLst>
              <a:ext uri="{FF2B5EF4-FFF2-40B4-BE49-F238E27FC236}">
                <a16:creationId xmlns:a16="http://schemas.microsoft.com/office/drawing/2014/main" id="{998D95A0-DC6B-B641-851A-3F2685A6CA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15618" y="3149054"/>
            <a:ext cx="1270000" cy="1108010"/>
          </a:xfrm>
          <a:prstGeom prst="rect">
            <a:avLst/>
          </a:prstGeom>
        </p:spPr>
      </p:pic>
      <p:pic>
        <p:nvPicPr>
          <p:cNvPr id="4" name="Picture 3">
            <a:extLst>
              <a:ext uri="{FF2B5EF4-FFF2-40B4-BE49-F238E27FC236}">
                <a16:creationId xmlns:a16="http://schemas.microsoft.com/office/drawing/2014/main" id="{75882C25-24BD-B342-8459-CA63ABDFEAA0}"/>
              </a:ext>
              <a:ext uri="{C183D7F6-B498-43B3-948B-1728B52AA6E4}">
                <adec:decorative xmlns:adec="http://schemas.microsoft.com/office/drawing/2017/decorative" val="1"/>
              </a:ext>
            </a:extLst>
          </p:cNvPr>
          <p:cNvPicPr>
            <a:picLocks noChangeAspect="1"/>
          </p:cNvPicPr>
          <p:nvPr/>
        </p:nvPicPr>
        <p:blipFill rotWithShape="1">
          <a:blip r:embed="rId4"/>
          <a:srcRect l="585" r="-585" b="12755"/>
          <a:stretch/>
        </p:blipFill>
        <p:spPr>
          <a:xfrm>
            <a:off x="1315618" y="1645027"/>
            <a:ext cx="1270000" cy="1108010"/>
          </a:xfrm>
          <a:prstGeom prst="rect">
            <a:avLst/>
          </a:prstGeom>
        </p:spPr>
      </p:pic>
    </p:spTree>
    <p:extLst>
      <p:ext uri="{BB962C8B-B14F-4D97-AF65-F5344CB8AC3E}">
        <p14:creationId xmlns:p14="http://schemas.microsoft.com/office/powerpoint/2010/main" val="4294878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130" y="2163156"/>
            <a:ext cx="8524879" cy="1277467"/>
          </a:xfrm>
        </p:spPr>
        <p:txBody>
          <a:bodyPr/>
          <a:lstStyle/>
          <a:p>
            <a:r>
              <a:rPr lang="en-US" dirty="0"/>
              <a:t>Why Tactile Diagrams are Necessary</a:t>
            </a:r>
          </a:p>
        </p:txBody>
      </p:sp>
      <p:sp>
        <p:nvSpPr>
          <p:cNvPr id="3" name="Text Placeholder 2"/>
          <p:cNvSpPr>
            <a:spLocks noGrp="1"/>
          </p:cNvSpPr>
          <p:nvPr>
            <p:ph type="body" sz="quarter" idx="10"/>
          </p:nvPr>
        </p:nvSpPr>
        <p:spPr>
          <a:xfrm>
            <a:off x="526131" y="1833892"/>
            <a:ext cx="3700462" cy="252412"/>
          </a:xfrm>
        </p:spPr>
        <p:txBody>
          <a:bodyPr/>
          <a:lstStyle/>
          <a:p>
            <a:r>
              <a:rPr lang="en-US" sz="1800" dirty="0"/>
              <a:t>First things first</a:t>
            </a:r>
          </a:p>
        </p:txBody>
      </p:sp>
    </p:spTree>
    <p:extLst>
      <p:ext uri="{BB962C8B-B14F-4D97-AF65-F5344CB8AC3E}">
        <p14:creationId xmlns:p14="http://schemas.microsoft.com/office/powerpoint/2010/main" val="240952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3348" y="248708"/>
            <a:ext cx="8004409" cy="699065"/>
          </a:xfrm>
        </p:spPr>
        <p:txBody>
          <a:bodyPr/>
          <a:lstStyle/>
          <a:p>
            <a:r>
              <a:rPr lang="en-US" dirty="0"/>
              <a:t>Some images can be described using text:</a:t>
            </a:r>
          </a:p>
        </p:txBody>
      </p:sp>
      <p:sp>
        <p:nvSpPr>
          <p:cNvPr id="3" name="Subtitle 2"/>
          <p:cNvSpPr>
            <a:spLocks noGrp="1"/>
          </p:cNvSpPr>
          <p:nvPr>
            <p:ph type="subTitle" idx="1"/>
          </p:nvPr>
        </p:nvSpPr>
        <p:spPr>
          <a:xfrm>
            <a:off x="3262393" y="1196894"/>
            <a:ext cx="5774530" cy="3509113"/>
          </a:xfrm>
        </p:spPr>
        <p:txBody>
          <a:bodyPr>
            <a:noAutofit/>
          </a:bodyPr>
          <a:lstStyle/>
          <a:p>
            <a:pPr marL="0" indent="0">
              <a:lnSpc>
                <a:spcPct val="120000"/>
              </a:lnSpc>
              <a:spcAft>
                <a:spcPts val="0"/>
              </a:spcAft>
              <a:buNone/>
            </a:pPr>
            <a:r>
              <a:rPr lang="en-US" sz="1200" dirty="0"/>
              <a:t>[begin figure description]</a:t>
            </a:r>
          </a:p>
          <a:p>
            <a:pPr marL="0" indent="0">
              <a:lnSpc>
                <a:spcPct val="120000"/>
              </a:lnSpc>
              <a:spcAft>
                <a:spcPts val="0"/>
              </a:spcAft>
              <a:buNone/>
            </a:pPr>
            <a:r>
              <a:rPr lang="en-US" sz="1200" dirty="0"/>
              <a:t>This figure has two illustrations one left and one right, each with a top and bottom part.</a:t>
            </a:r>
          </a:p>
          <a:p>
            <a:pPr marL="228600" indent="-171450">
              <a:lnSpc>
                <a:spcPct val="120000"/>
              </a:lnSpc>
              <a:spcAft>
                <a:spcPts val="0"/>
              </a:spcAft>
              <a:buFont typeface="Arial" panose="020B0604020202020204" pitchFamily="34" charset="0"/>
              <a:buChar char="•"/>
            </a:pPr>
            <a:r>
              <a:rPr lang="en-US" sz="1200" dirty="0"/>
              <a:t>Left illustration – no violation of doctrine:</a:t>
            </a:r>
          </a:p>
          <a:p>
            <a:pPr marL="571500" indent="-285750">
              <a:lnSpc>
                <a:spcPct val="120000"/>
              </a:lnSpc>
              <a:spcAft>
                <a:spcPts val="0"/>
              </a:spcAft>
              <a:buFont typeface="Courier New" panose="02070309020205020404" pitchFamily="49" charset="0"/>
              <a:buChar char="o"/>
            </a:pPr>
            <a:r>
              <a:rPr lang="en-US" sz="1200" dirty="0"/>
              <a:t>Top: A police officer stands next to a wall and there are plants behind the wall. The officer is tall enough to be able to see over the wall.</a:t>
            </a:r>
          </a:p>
          <a:p>
            <a:pPr marL="571500" indent="-285750">
              <a:lnSpc>
                <a:spcPct val="120000"/>
              </a:lnSpc>
              <a:spcAft>
                <a:spcPts val="0"/>
              </a:spcAft>
              <a:buFont typeface="Courier New" panose="02070309020205020404" pitchFamily="49" charset="0"/>
              <a:buChar char="o"/>
            </a:pPr>
            <a:r>
              <a:rPr lang="en-US" sz="1200" dirty="0"/>
              <a:t>Bottom: A police officer stands next to the driver’s side of a car. The officer shines a flashlight into the car and at the driver of the car.</a:t>
            </a:r>
          </a:p>
          <a:p>
            <a:pPr marL="228600" indent="-171450">
              <a:lnSpc>
                <a:spcPct val="120000"/>
              </a:lnSpc>
              <a:spcAft>
                <a:spcPts val="0"/>
              </a:spcAft>
              <a:buFont typeface="Arial" panose="020B0604020202020204" pitchFamily="34" charset="0"/>
              <a:buChar char="•"/>
            </a:pPr>
            <a:r>
              <a:rPr lang="en-US" sz="1200" dirty="0"/>
              <a:t>Right illustration – violation of doctrine:</a:t>
            </a:r>
          </a:p>
          <a:p>
            <a:pPr marL="571500" indent="-285750">
              <a:lnSpc>
                <a:spcPct val="120000"/>
              </a:lnSpc>
              <a:spcAft>
                <a:spcPts val="0"/>
              </a:spcAft>
              <a:buFont typeface="Courier New" panose="02070309020205020404" pitchFamily="49" charset="0"/>
              <a:buChar char="o"/>
            </a:pPr>
            <a:r>
              <a:rPr lang="en-US" sz="1200" dirty="0"/>
              <a:t>Top: A police officer stands on a ladder next to a wall and there are plants behind the wall. The officer needs the ladder to see over the wall.</a:t>
            </a:r>
          </a:p>
          <a:p>
            <a:pPr marL="571500" indent="-285750">
              <a:lnSpc>
                <a:spcPct val="120000"/>
              </a:lnSpc>
              <a:spcAft>
                <a:spcPts val="0"/>
              </a:spcAft>
              <a:buFont typeface="Courier New" panose="02070309020205020404" pitchFamily="49" charset="0"/>
              <a:buChar char="o"/>
            </a:pPr>
            <a:r>
              <a:rPr lang="en-US" sz="1200" dirty="0"/>
              <a:t>Bottom: A person looks through binoculars and sees another person in a ski-mask who seems to be in the process of picking a lock.</a:t>
            </a:r>
          </a:p>
          <a:p>
            <a:pPr marL="0" indent="0">
              <a:lnSpc>
                <a:spcPct val="120000"/>
              </a:lnSpc>
              <a:spcAft>
                <a:spcPts val="0"/>
              </a:spcAft>
              <a:buNone/>
            </a:pPr>
            <a:r>
              <a:rPr lang="en-US" sz="1200" dirty="0"/>
              <a:t>[end figure description]</a:t>
            </a:r>
          </a:p>
        </p:txBody>
      </p:sp>
      <p:pic>
        <p:nvPicPr>
          <p:cNvPr id="5" name="Picture 4" descr="Figure from a higher education textbook included to provided as an example of a reasonably complex figure that is best and easily be described in text. A detailed description of this figure is provided on this slide."/>
          <p:cNvPicPr>
            <a:picLocks noChangeAspect="1"/>
          </p:cNvPicPr>
          <p:nvPr/>
        </p:nvPicPr>
        <p:blipFill>
          <a:blip r:embed="rId2"/>
          <a:stretch>
            <a:fillRect/>
          </a:stretch>
        </p:blipFill>
        <p:spPr>
          <a:xfrm>
            <a:off x="176818" y="1266638"/>
            <a:ext cx="3043890" cy="2610224"/>
          </a:xfrm>
          <a:prstGeom prst="rect">
            <a:avLst/>
          </a:prstGeom>
        </p:spPr>
      </p:pic>
    </p:spTree>
    <p:extLst>
      <p:ext uri="{BB962C8B-B14F-4D97-AF65-F5344CB8AC3E}">
        <p14:creationId xmlns:p14="http://schemas.microsoft.com/office/powerpoint/2010/main" val="3337066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481" y="356462"/>
            <a:ext cx="8803038" cy="1046136"/>
          </a:xfrm>
        </p:spPr>
        <p:txBody>
          <a:bodyPr>
            <a:normAutofit/>
          </a:bodyPr>
          <a:lstStyle/>
          <a:p>
            <a:pPr algn="ctr"/>
            <a:r>
              <a:rPr lang="en-US" dirty="0"/>
              <a:t>However, some images</a:t>
            </a:r>
            <a:br>
              <a:rPr lang="en-US" dirty="0"/>
            </a:br>
            <a:r>
              <a:rPr lang="en-US" dirty="0"/>
              <a:t>really do “say a million words”</a:t>
            </a:r>
          </a:p>
        </p:txBody>
      </p:sp>
      <p:pic>
        <p:nvPicPr>
          <p:cNvPr id="7" name="Picture 6" descr="Another figure from a higher education textbook that is best communicated via a tactile graphic. It's a 3D rendering of the human skin. The shapes, locations, connections, and relationships between the hair, pores, skin layers, blood vessels, sweat gland, etc. are both many and varied."/>
          <p:cNvPicPr>
            <a:picLocks noChangeAspect="1"/>
          </p:cNvPicPr>
          <p:nvPr/>
        </p:nvPicPr>
        <p:blipFill>
          <a:blip r:embed="rId2"/>
          <a:stretch>
            <a:fillRect/>
          </a:stretch>
        </p:blipFill>
        <p:spPr>
          <a:xfrm>
            <a:off x="2590287" y="1550308"/>
            <a:ext cx="3963426" cy="2993294"/>
          </a:xfrm>
          <a:prstGeom prst="rect">
            <a:avLst/>
          </a:prstGeom>
        </p:spPr>
      </p:pic>
    </p:spTree>
    <p:extLst>
      <p:ext uri="{BB962C8B-B14F-4D97-AF65-F5344CB8AC3E}">
        <p14:creationId xmlns:p14="http://schemas.microsoft.com/office/powerpoint/2010/main" val="1252129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481" y="356462"/>
            <a:ext cx="8803038" cy="826528"/>
          </a:xfrm>
        </p:spPr>
        <p:txBody>
          <a:bodyPr>
            <a:normAutofit/>
          </a:bodyPr>
          <a:lstStyle/>
          <a:p>
            <a:pPr algn="ctr"/>
            <a:r>
              <a:rPr lang="en-US" dirty="0"/>
              <a:t>Tactile Graphic for the Previous Image</a:t>
            </a:r>
          </a:p>
        </p:txBody>
      </p:sp>
      <p:pic>
        <p:nvPicPr>
          <p:cNvPr id="4" name="Picture 3" descr="A tactile graphic designed as a 2D cross section. Various line thicknesses, area textures, and shapes are used to indicate each feature. Shapes, relative sizes, locations, connections, etc. can explored for each feature.">
            <a:extLst>
              <a:ext uri="{FF2B5EF4-FFF2-40B4-BE49-F238E27FC236}">
                <a16:creationId xmlns:a16="http://schemas.microsoft.com/office/drawing/2014/main" id="{C4CF43AD-CF1E-3442-8ACC-0C9484163177}"/>
              </a:ext>
            </a:extLst>
          </p:cNvPr>
          <p:cNvPicPr>
            <a:picLocks noChangeAspect="1"/>
          </p:cNvPicPr>
          <p:nvPr/>
        </p:nvPicPr>
        <p:blipFill>
          <a:blip r:embed="rId2"/>
          <a:stretch>
            <a:fillRect/>
          </a:stretch>
        </p:blipFill>
        <p:spPr>
          <a:xfrm>
            <a:off x="2768630" y="1182990"/>
            <a:ext cx="3606740" cy="3328018"/>
          </a:xfrm>
          <a:prstGeom prst="rect">
            <a:avLst/>
          </a:prstGeom>
        </p:spPr>
      </p:pic>
    </p:spTree>
    <p:extLst>
      <p:ext uri="{BB962C8B-B14F-4D97-AF65-F5344CB8AC3E}">
        <p14:creationId xmlns:p14="http://schemas.microsoft.com/office/powerpoint/2010/main" val="1588519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41DD-A8CF-C94C-B4B1-BB2B250565CF}"/>
              </a:ext>
            </a:extLst>
          </p:cNvPr>
          <p:cNvSpPr>
            <a:spLocks noGrp="1"/>
          </p:cNvSpPr>
          <p:nvPr>
            <p:ph type="ctrTitle"/>
          </p:nvPr>
        </p:nvSpPr>
        <p:spPr/>
        <p:txBody>
          <a:bodyPr/>
          <a:lstStyle/>
          <a:p>
            <a:r>
              <a:rPr lang="en-US" dirty="0"/>
              <a:t>So, What Are Tactile Graphics?</a:t>
            </a:r>
          </a:p>
        </p:txBody>
      </p:sp>
      <p:sp>
        <p:nvSpPr>
          <p:cNvPr id="3" name="Subtitle 2">
            <a:extLst>
              <a:ext uri="{FF2B5EF4-FFF2-40B4-BE49-F238E27FC236}">
                <a16:creationId xmlns:a16="http://schemas.microsoft.com/office/drawing/2014/main" id="{BAA6A5A7-1169-0F44-AACF-5FEC5F6A3D2F}"/>
              </a:ext>
            </a:extLst>
          </p:cNvPr>
          <p:cNvSpPr>
            <a:spLocks noGrp="1"/>
          </p:cNvSpPr>
          <p:nvPr>
            <p:ph type="subTitle" idx="1"/>
          </p:nvPr>
        </p:nvSpPr>
        <p:spPr/>
        <p:txBody>
          <a:bodyPr>
            <a:normAutofit/>
          </a:bodyPr>
          <a:lstStyle/>
          <a:p>
            <a:pPr marL="0" indent="0">
              <a:buNone/>
            </a:pPr>
            <a:r>
              <a:rPr lang="en-US" sz="2400" dirty="0"/>
              <a:t>An alternate media format where students with visual impairments may use their fingers to perceive information by exploring raised tactile features that sighted students would perceive visually.</a:t>
            </a:r>
          </a:p>
        </p:txBody>
      </p:sp>
    </p:spTree>
    <p:extLst>
      <p:ext uri="{BB962C8B-B14F-4D97-AF65-F5344CB8AC3E}">
        <p14:creationId xmlns:p14="http://schemas.microsoft.com/office/powerpoint/2010/main" val="2641296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130" y="2163156"/>
            <a:ext cx="8524879" cy="1277467"/>
          </a:xfrm>
        </p:spPr>
        <p:txBody>
          <a:bodyPr/>
          <a:lstStyle/>
          <a:p>
            <a:r>
              <a:rPr lang="en-US" dirty="0"/>
              <a:t>Exploring Tactile Graphics by Touch Only (without eyesight)</a:t>
            </a:r>
          </a:p>
        </p:txBody>
      </p:sp>
      <p:sp>
        <p:nvSpPr>
          <p:cNvPr id="3" name="Text Placeholder 2"/>
          <p:cNvSpPr>
            <a:spLocks noGrp="1"/>
          </p:cNvSpPr>
          <p:nvPr>
            <p:ph type="body" sz="quarter" idx="10"/>
          </p:nvPr>
        </p:nvSpPr>
        <p:spPr>
          <a:xfrm>
            <a:off x="526131" y="1833892"/>
            <a:ext cx="3700462" cy="252412"/>
          </a:xfrm>
        </p:spPr>
        <p:txBody>
          <a:bodyPr/>
          <a:lstStyle/>
          <a:p>
            <a:r>
              <a:rPr lang="en-US" sz="1800" dirty="0"/>
              <a:t>Key point 1:</a:t>
            </a:r>
          </a:p>
        </p:txBody>
      </p:sp>
    </p:spTree>
    <p:extLst>
      <p:ext uri="{BB962C8B-B14F-4D97-AF65-F5344CB8AC3E}">
        <p14:creationId xmlns:p14="http://schemas.microsoft.com/office/powerpoint/2010/main" val="3455039316"/>
      </p:ext>
    </p:extLst>
  </p:cSld>
  <p:clrMapOvr>
    <a:masterClrMapping/>
  </p:clrMapOvr>
</p:sld>
</file>

<file path=ppt/theme/theme1.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lgn="l">
          <a:defRPr sz="800" b="0" dirty="0" smtClean="0">
            <a:solidFill>
              <a:schemeClr val="bg1">
                <a:lumMod val="75000"/>
              </a:schemeClr>
            </a:solidFill>
          </a:defRPr>
        </a:defPPr>
      </a:lstStyle>
    </a:txDef>
  </a:objectDefaults>
  <a:extraClrSchemeLst/>
  <a:extLst>
    <a:ext uri="{05A4C25C-085E-4340-85A3-A5531E510DB2}">
      <thm15:themeFamily xmlns:thm15="http://schemas.microsoft.com/office/thememl/2012/main" name="BIC presentation general" id="{D7BAF742-865F-EF48-AD0E-0D4A64A81D4B}" vid="{0F986753-9834-A843-9000-86918ED98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infopath/2007/PartnerControls"/>
    <ds:schemaRef ds:uri="http://purl.org/dc/dcmitype/"/>
    <ds:schemaRef ds:uri="http://purl.org/dc/elements/1.1/"/>
    <ds:schemaRef ds:uri="http://www.w3.org/XML/1998/namespace"/>
    <ds:schemaRef ds:uri="http://schemas.microsoft.com/sharepoint/v3/fields"/>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Main</Template>
  <TotalTime>1324</TotalTime>
  <Words>1872</Words>
  <Application>Microsoft Macintosh PowerPoint</Application>
  <PresentationFormat>On-screen Show (16:9)</PresentationFormat>
  <Paragraphs>171</Paragraphs>
  <Slides>35</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Courier New</vt:lpstr>
      <vt:lpstr>Wingdings</vt:lpstr>
      <vt:lpstr>Main</vt:lpstr>
      <vt:lpstr>Providing Tactile Tours to Increase Usability of Tactile Graphics</vt:lpstr>
      <vt:lpstr>Presenters</vt:lpstr>
      <vt:lpstr>Key points</vt:lpstr>
      <vt:lpstr>Why Tactile Diagrams are Necessary</vt:lpstr>
      <vt:lpstr>Some images can be described using text:</vt:lpstr>
      <vt:lpstr>However, some images really do “say a million words”</vt:lpstr>
      <vt:lpstr>Tactile Graphic for the Previous Image</vt:lpstr>
      <vt:lpstr>So, What Are Tactile Graphics?</vt:lpstr>
      <vt:lpstr>Exploring Tactile Graphics by Touch Only (without eyesight)</vt:lpstr>
      <vt:lpstr>The “No Peeking!” Tactile Graphic Challenge</vt:lpstr>
      <vt:lpstr>Hints for the Tactile Challenge</vt:lpstr>
      <vt:lpstr>Answers: Images Used as Tactile Graphics</vt:lpstr>
      <vt:lpstr>How “Tactile Tours” Can Aid in the Perception of Tactile Graphics</vt:lpstr>
      <vt:lpstr>The Problem</vt:lpstr>
      <vt:lpstr>Found inspiration in two works:</vt:lpstr>
      <vt:lpstr>Our Answer: Tactile Tours  A Specialized Text-based Image Description</vt:lpstr>
      <vt:lpstr>Goals for a Tactile Tour</vt:lpstr>
      <vt:lpstr>Not just a Legend or Typical Transcriber’s Note</vt:lpstr>
      <vt:lpstr>Example Calculus Tactile Graphic</vt:lpstr>
      <vt:lpstr>The Corresponding Original Image</vt:lpstr>
      <vt:lpstr>Corresponding Tactile Tour</vt:lpstr>
      <vt:lpstr>Creating Tactile Tours</vt:lpstr>
      <vt:lpstr>Tactile Tours = Carefully Designed Briefings</vt:lpstr>
      <vt:lpstr>Tactile Tours = Carefully Designed Briefing</vt:lpstr>
      <vt:lpstr>First: Briefly Set the Context</vt:lpstr>
      <vt:lpstr>Describe the Features and Their Design Techniques</vt:lpstr>
      <vt:lpstr>Use Consistent Terms </vt:lpstr>
      <vt:lpstr>Make Design Details Obvious </vt:lpstr>
      <vt:lpstr>Ensure Important Features Are Not Overlooked</vt:lpstr>
      <vt:lpstr>Describe How the Design Differs from the Original</vt:lpstr>
      <vt:lpstr>The Usual Image Description Cautions</vt:lpstr>
      <vt:lpstr>Overall Benefits</vt:lpstr>
      <vt:lpstr>When Are Tactile Tours Helpful?</vt:lpstr>
      <vt:lpstr>Future Work</vt:lpstr>
      <vt:lpstr>Thoughts?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Bicentennial-focused presentation</dc:title>
  <dc:creator>Richwine, Brian L</dc:creator>
  <cp:lastModifiedBy>Richwine, Brian L</cp:lastModifiedBy>
  <cp:revision>121</cp:revision>
  <cp:lastPrinted>2018-12-18T15:00:20Z</cp:lastPrinted>
  <dcterms:created xsi:type="dcterms:W3CDTF">2019-11-04T16:24:36Z</dcterms:created>
  <dcterms:modified xsi:type="dcterms:W3CDTF">2019-11-11T15:24:32Z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