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7" r:id="rId4"/>
  </p:sldMasterIdLst>
  <p:notesMasterIdLst>
    <p:notesMasterId r:id="rId17"/>
  </p:notesMasterIdLst>
  <p:sldIdLst>
    <p:sldId id="256" r:id="rId5"/>
    <p:sldId id="281" r:id="rId6"/>
    <p:sldId id="276" r:id="rId7"/>
    <p:sldId id="271" r:id="rId8"/>
    <p:sldId id="272" r:id="rId9"/>
    <p:sldId id="277" r:id="rId10"/>
    <p:sldId id="273" r:id="rId11"/>
    <p:sldId id="275" r:id="rId12"/>
    <p:sldId id="289" r:id="rId13"/>
    <p:sldId id="284" r:id="rId14"/>
    <p:sldId id="282" r:id="rId15"/>
    <p:sldId id="29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165274-1FEE-4295-8403-5F9A2B92244E}">
          <p14:sldIdLst>
            <p14:sldId id="256"/>
            <p14:sldId id="281"/>
            <p14:sldId id="276"/>
            <p14:sldId id="271"/>
            <p14:sldId id="272"/>
            <p14:sldId id="277"/>
            <p14:sldId id="273"/>
            <p14:sldId id="275"/>
            <p14:sldId id="289"/>
            <p14:sldId id="284"/>
            <p14:sldId id="282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2F5574"/>
    <a:srgbClr val="607383"/>
    <a:srgbClr val="90A3B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90" autoAdjust="0"/>
    <p:restoredTop sz="86434" autoAdjust="0"/>
  </p:normalViewPr>
  <p:slideViewPr>
    <p:cSldViewPr snapToGrid="0">
      <p:cViewPr varScale="1">
        <p:scale>
          <a:sx n="95" d="100"/>
          <a:sy n="95" d="100"/>
        </p:scale>
        <p:origin x="300" y="84"/>
      </p:cViewPr>
      <p:guideLst/>
    </p:cSldViewPr>
  </p:slideViewPr>
  <p:outlineViewPr>
    <p:cViewPr>
      <p:scale>
        <a:sx n="33" d="100"/>
        <a:sy n="33" d="100"/>
      </p:scale>
      <p:origin x="0" y="-15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F6E36-D547-4FF5-8BAE-F45EFBE06389}" type="datetimeFigureOut">
              <a:rPr lang="en-US"/>
              <a:t>11/1/2019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513B7-7916-40B9-A5BA-1C45FCB7724F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13B7-7916-40B9-A5BA-1C45FCB7724F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3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13B7-7916-40B9-A5BA-1C45FCB772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4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13B7-7916-40B9-A5BA-1C45FCB772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4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30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  <a:lvl2pPr>
              <a:defRPr sz="2800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4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5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Tx/>
              <a:defRPr sz="3200">
                <a:solidFill>
                  <a:schemeClr val="tx1"/>
                </a:solidFill>
              </a:defRPr>
            </a:lvl1pPr>
            <a:lvl2pPr>
              <a:buClrTx/>
              <a:defRPr sz="3200">
                <a:solidFill>
                  <a:schemeClr val="tx1"/>
                </a:solidFill>
              </a:defRPr>
            </a:lvl2pPr>
            <a:lvl3pPr>
              <a:buClrTx/>
              <a:defRPr sz="2800">
                <a:solidFill>
                  <a:schemeClr val="tx1"/>
                </a:solidFill>
              </a:defRPr>
            </a:lvl3pPr>
            <a:lvl4pPr>
              <a:buClrTx/>
              <a:defRPr sz="2400">
                <a:solidFill>
                  <a:schemeClr val="tx1"/>
                </a:solidFill>
              </a:defRPr>
            </a:lvl4pPr>
            <a:lvl5pPr>
              <a:buClrTx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59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4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>
            <a:normAutofit/>
          </a:bodyPr>
          <a:lstStyle>
            <a:lvl1pPr>
              <a:buClrTx/>
              <a:defRPr sz="3200">
                <a:solidFill>
                  <a:schemeClr val="tx1"/>
                </a:solidFill>
              </a:defRPr>
            </a:lvl1pPr>
            <a:lvl2pPr>
              <a:buClrTx/>
              <a:defRPr sz="3200">
                <a:solidFill>
                  <a:schemeClr val="tx1"/>
                </a:solidFill>
              </a:defRPr>
            </a:lvl2pPr>
            <a:lvl3pPr>
              <a:buClrTx/>
              <a:defRPr sz="2800">
                <a:solidFill>
                  <a:schemeClr val="tx1"/>
                </a:solidFill>
              </a:defRPr>
            </a:lvl3pPr>
            <a:lvl4pPr>
              <a:buClrTx/>
              <a:defRPr sz="2400">
                <a:solidFill>
                  <a:schemeClr val="tx1"/>
                </a:solidFill>
              </a:defRPr>
            </a:lvl4pPr>
            <a:lvl5pPr>
              <a:buClrTx/>
              <a:defRPr sz="2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>
            <a:normAutofit/>
          </a:bodyPr>
          <a:lstStyle>
            <a:lvl1pPr>
              <a:buClrTx/>
              <a:defRPr sz="3200">
                <a:solidFill>
                  <a:schemeClr val="tx1"/>
                </a:solidFill>
              </a:defRPr>
            </a:lvl1pPr>
            <a:lvl2pPr>
              <a:buClrTx/>
              <a:defRPr sz="3200">
                <a:solidFill>
                  <a:schemeClr val="tx1"/>
                </a:solidFill>
              </a:defRPr>
            </a:lvl2pPr>
            <a:lvl3pPr>
              <a:buClrTx/>
              <a:defRPr sz="2800">
                <a:solidFill>
                  <a:schemeClr val="tx1"/>
                </a:solidFill>
              </a:defRPr>
            </a:lvl3pPr>
            <a:lvl4pPr>
              <a:buClrTx/>
              <a:defRPr sz="2400">
                <a:solidFill>
                  <a:schemeClr val="tx1"/>
                </a:solidFill>
              </a:defRPr>
            </a:lvl4pPr>
            <a:lvl5pPr>
              <a:buClrTx/>
              <a:defRPr sz="2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7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1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4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6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0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5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5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97041449@N00/64460044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Decorative."/>
          <p:cNvSpPr/>
          <p:nvPr/>
        </p:nvSpPr>
        <p:spPr>
          <a:xfrm>
            <a:off x="228600" y="247650"/>
            <a:ext cx="11731752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106" y="1826335"/>
            <a:ext cx="10982739" cy="1621715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 smtClean="0">
                <a:ln w="158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" charset="0"/>
                <a:cs typeface="Arial" charset="0"/>
              </a:rPr>
              <a:t>Positive Forward Movements:</a:t>
            </a:r>
            <a:br>
              <a:rPr lang="en-US" cap="none" dirty="0" smtClean="0">
                <a:ln w="158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" charset="0"/>
                <a:cs typeface="Arial" charset="0"/>
              </a:rPr>
            </a:br>
            <a:r>
              <a:rPr lang="en-US" sz="3600" cap="none" dirty="0" smtClean="0">
                <a:ln w="158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" charset="0"/>
                <a:cs typeface="Arial" charset="0"/>
              </a:rPr>
              <a:t>A University's Digital Accessibility Journey and Strategies</a:t>
            </a:r>
            <a:endParaRPr lang="en-US" sz="5300" cap="none" dirty="0">
              <a:ln w="158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321" y="4678649"/>
            <a:ext cx="3906524" cy="1609026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Jen 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Bethmann</a:t>
            </a:r>
          </a:p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Web Accessibility Coordinator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alibri" charset="0"/>
              <a:cs typeface="Calibri" charset="0"/>
            </a:endParaRPr>
          </a:p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Calibri" charset="0"/>
              </a:rPr>
              <a:t>November 21, 2019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Picture 4" descr="Illinois State University Illinois' first public univeristy logo" title="Illinois Stat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3" y="4678649"/>
            <a:ext cx="4572000" cy="12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System</a:t>
            </a:r>
            <a:endParaRPr lang="en-US" dirty="0"/>
          </a:p>
        </p:txBody>
      </p:sp>
      <p:pic>
        <p:nvPicPr>
          <p:cNvPr id="4" name="Picture 3" descr="Screenshot of the homepage for Illinois State Univeristy's Design System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7" y="1965960"/>
            <a:ext cx="5871113" cy="39714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2793" y="1993938"/>
            <a:ext cx="5421574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A pattern library with shared practices organized to achieve the purpose of digital products. </a:t>
            </a:r>
          </a:p>
          <a:p>
            <a:r>
              <a:rPr lang="en-US" dirty="0" smtClean="0"/>
              <a:t>Components are vetted with accessibility in mind from the beginning. </a:t>
            </a:r>
          </a:p>
        </p:txBody>
      </p:sp>
    </p:spTree>
    <p:extLst>
      <p:ext uri="{BB962C8B-B14F-4D97-AF65-F5344CB8AC3E}">
        <p14:creationId xmlns:p14="http://schemas.microsoft.com/office/powerpoint/2010/main" val="33341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9" y="2057400"/>
            <a:ext cx="5124613" cy="454034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b="1" dirty="0" smtClean="0"/>
              <a:t>Year 1: </a:t>
            </a:r>
          </a:p>
          <a:p>
            <a:pPr lvl="1"/>
            <a:r>
              <a:rPr lang="en-US" dirty="0" smtClean="0"/>
              <a:t>List all websites</a:t>
            </a:r>
          </a:p>
          <a:p>
            <a:pPr lvl="1"/>
            <a:r>
              <a:rPr lang="en-US" dirty="0" smtClean="0"/>
              <a:t>Prioritized by use and population</a:t>
            </a:r>
          </a:p>
          <a:p>
            <a:pPr lvl="1"/>
            <a:r>
              <a:rPr lang="en-US" dirty="0" smtClean="0"/>
              <a:t>Review website template(s)</a:t>
            </a:r>
          </a:p>
          <a:p>
            <a:pPr lvl="1"/>
            <a:r>
              <a:rPr lang="en-US" dirty="0" smtClean="0"/>
              <a:t>Integrate reviews into website project procedures</a:t>
            </a:r>
          </a:p>
          <a:p>
            <a:pPr lvl="1"/>
            <a:r>
              <a:rPr lang="en-US" dirty="0" smtClean="0"/>
              <a:t>Develop Accessibility Rubrics </a:t>
            </a:r>
          </a:p>
          <a:p>
            <a:pPr lvl="1"/>
            <a:r>
              <a:rPr lang="en-US" dirty="0" smtClean="0"/>
              <a:t>Partner </a:t>
            </a:r>
            <a:r>
              <a:rPr lang="en-US" dirty="0"/>
              <a:t>with marketing </a:t>
            </a:r>
            <a:r>
              <a:rPr lang="en-US" dirty="0" smtClean="0"/>
              <a:t>office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5703993" cy="444187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b="1" dirty="0" smtClean="0"/>
              <a:t>Year 2:</a:t>
            </a:r>
          </a:p>
          <a:p>
            <a:pPr lvl="1"/>
            <a:r>
              <a:rPr lang="en-US" dirty="0" smtClean="0"/>
              <a:t>Review enterprise applications</a:t>
            </a:r>
          </a:p>
          <a:p>
            <a:pPr lvl="1"/>
            <a:r>
              <a:rPr lang="en-US" dirty="0" smtClean="0"/>
              <a:t>Join </a:t>
            </a:r>
            <a:r>
              <a:rPr lang="en-US" dirty="0"/>
              <a:t>p</a:t>
            </a:r>
            <a:r>
              <a:rPr lang="en-US" dirty="0" smtClean="0"/>
              <a:t>rocurement RFP committees</a:t>
            </a:r>
          </a:p>
          <a:p>
            <a:pPr lvl="1"/>
            <a:r>
              <a:rPr lang="en-US" dirty="0" smtClean="0"/>
              <a:t>Digital Accessibility Committee</a:t>
            </a:r>
          </a:p>
          <a:p>
            <a:pPr lvl="1"/>
            <a:r>
              <a:rPr lang="en-US" dirty="0" smtClean="0"/>
              <a:t>Draft Accessibility Policy</a:t>
            </a:r>
          </a:p>
          <a:p>
            <a:pPr lvl="1"/>
            <a:r>
              <a:rPr lang="en-US" dirty="0" smtClean="0"/>
              <a:t>Host training sessions</a:t>
            </a:r>
          </a:p>
          <a:p>
            <a:pPr lvl="1"/>
            <a:r>
              <a:rPr lang="en-US" dirty="0" smtClean="0"/>
              <a:t>Present </a:t>
            </a:r>
            <a:r>
              <a:rPr lang="en-US" dirty="0"/>
              <a:t>at campus </a:t>
            </a:r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The Design System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93938"/>
            <a:ext cx="6346209" cy="4114799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Though accessibility is never done, keep </a:t>
            </a:r>
            <a:r>
              <a:rPr lang="en-US" sz="3600" b="1" dirty="0" smtClean="0"/>
              <a:t>positively moving forward</a:t>
            </a:r>
            <a:r>
              <a:rPr lang="en-US" dirty="0" smtClean="0"/>
              <a:t>. Whether it’s an inch or 1,000 miles your efforts make a difference to someone.</a:t>
            </a:r>
          </a:p>
        </p:txBody>
      </p:sp>
      <p:pic>
        <p:nvPicPr>
          <p:cNvPr id="6" name="Picture 5" descr="A measuring tape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6" t="13406" r="33664" b="-1750"/>
          <a:stretch/>
        </p:blipFill>
        <p:spPr>
          <a:xfrm>
            <a:off x="6878472" y="1877251"/>
            <a:ext cx="4805404" cy="42035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67954" y="6369670"/>
            <a:ext cx="2416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Image Source: https://pixabay.com/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85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Changing Campus Culture is HARD</a:t>
            </a:r>
            <a:endParaRPr lang="en-US" dirty="0"/>
          </a:p>
        </p:txBody>
      </p:sp>
      <p:pic>
        <p:nvPicPr>
          <p:cNvPr id="4" name="Content Placeholder 3" descr="Students walking to class through Iliinois State University's quad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0"/>
          <a:stretch/>
        </p:blipFill>
        <p:spPr>
          <a:xfrm>
            <a:off x="2092180" y="1965960"/>
            <a:ext cx="7977159" cy="4157906"/>
          </a:xfrm>
        </p:spPr>
      </p:pic>
    </p:spTree>
    <p:extLst>
      <p:ext uri="{BB962C8B-B14F-4D97-AF65-F5344CB8AC3E}">
        <p14:creationId xmlns:p14="http://schemas.microsoft.com/office/powerpoint/2010/main" val="39436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Positive Forward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295939"/>
            <a:ext cx="4542183" cy="2782957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</a:t>
            </a:r>
            <a:r>
              <a:rPr lang="en-US" dirty="0" smtClean="0"/>
              <a:t>ork toward the goal of usability and accessibility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295939"/>
            <a:ext cx="4993423" cy="3784821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Maintain a positive attitude</a:t>
            </a:r>
            <a:endParaRPr lang="en-US" dirty="0"/>
          </a:p>
        </p:txBody>
      </p:sp>
      <p:pic>
        <p:nvPicPr>
          <p:cNvPr id="7" name="Picture 6" descr="A silhouette of a tortoise and a har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1" y="3803373"/>
            <a:ext cx="6712226" cy="3356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87012" y="6343123"/>
            <a:ext cx="2863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Image Source: https</a:t>
            </a:r>
            <a:r>
              <a:rPr lang="en-US" sz="1200" dirty="0">
                <a:hlinkClick r:id="rId3"/>
              </a:rPr>
              <a:t>://pixabay.com/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18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Where to Start?</a:t>
            </a:r>
            <a:endParaRPr lang="en-US" b="1" dirty="0"/>
          </a:p>
        </p:txBody>
      </p:sp>
      <p:pic>
        <p:nvPicPr>
          <p:cNvPr id="4" name="Content Placeholder 3" descr="Sign post with multiple signs pointing in different directions with words: Univeristy marketing, Administrative Technolgies, WEb Teab, WCAG 2.0/1, Training, Accommodations, Websites, Accessibility Testing, Academic technologies, Digital Accessibility Policy, and  ReggieNet (LMS).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>
          <a:xfrm>
            <a:off x="2824766" y="1602879"/>
            <a:ext cx="6510302" cy="4907104"/>
          </a:xfrm>
        </p:spPr>
      </p:pic>
      <p:sp>
        <p:nvSpPr>
          <p:cNvPr id="5" name="TextBox 4"/>
          <p:cNvSpPr txBox="1"/>
          <p:nvPr/>
        </p:nvSpPr>
        <p:spPr>
          <a:xfrm>
            <a:off x="7195929" y="6520070"/>
            <a:ext cx="4996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Image Source: https</a:t>
            </a:r>
            <a:r>
              <a:rPr lang="en-US" sz="1200" dirty="0">
                <a:hlinkClick r:id="rId4"/>
              </a:rPr>
              <a:t>://www.flickr.com/photos/97041449@N00/6446004411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25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 a Conversation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09531"/>
            <a:ext cx="4241055" cy="3428999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600" dirty="0" smtClean="0">
                <a:solidFill>
                  <a:schemeClr val="tx1"/>
                </a:solidFill>
              </a:rPr>
              <a:t>Chats</a:t>
            </a:r>
          </a:p>
          <a:p>
            <a:pPr>
              <a:buClrTx/>
            </a:pPr>
            <a:r>
              <a:rPr lang="en-US" sz="2600" dirty="0" smtClean="0">
                <a:solidFill>
                  <a:schemeClr val="tx1"/>
                </a:solidFill>
              </a:rPr>
              <a:t>Department Presentations/meetings</a:t>
            </a: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Guest lecture in courses</a:t>
            </a: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Training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</a:rPr>
              <a:t>Lunch and Learns</a:t>
            </a: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Find a way to get involved and in front of campus groups</a:t>
            </a:r>
          </a:p>
        </p:txBody>
      </p:sp>
      <p:pic>
        <p:nvPicPr>
          <p:cNvPr id="7" name="Content Placeholder 6" descr="Four people holding a speech bubbles saying: &quot;Lunch and Learn&quot;, &quot;Chats,&quot; &quot;Guest Lectures,&quot; and &quot;Department Presentations.&quot;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23" y="1709532"/>
            <a:ext cx="5781167" cy="3269972"/>
          </a:xfrm>
        </p:spPr>
      </p:pic>
      <p:sp>
        <p:nvSpPr>
          <p:cNvPr id="4" name="Rectangle 3"/>
          <p:cNvSpPr/>
          <p:nvPr/>
        </p:nvSpPr>
        <p:spPr>
          <a:xfrm>
            <a:off x="9545336" y="6346252"/>
            <a:ext cx="2416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Image Source: https</a:t>
            </a:r>
            <a:r>
              <a:rPr lang="en-US" sz="1200" dirty="0">
                <a:hlinkClick r:id="rId3"/>
              </a:rPr>
              <a:t>://pixabay.com/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69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9" y="1808922"/>
            <a:ext cx="9875521" cy="43930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Know your audience</a:t>
            </a:r>
          </a:p>
          <a:p>
            <a:r>
              <a:rPr lang="en-US" dirty="0" smtClean="0"/>
              <a:t>Avoid making chats stressful</a:t>
            </a:r>
          </a:p>
          <a:p>
            <a:r>
              <a:rPr lang="en-US" dirty="0" smtClean="0"/>
              <a:t>Be a resource first </a:t>
            </a:r>
          </a:p>
          <a:p>
            <a:r>
              <a:rPr lang="en-US" dirty="0" smtClean="0"/>
              <a:t>Be careful with legal/technical jargon </a:t>
            </a:r>
            <a:r>
              <a:rPr lang="en-US" sz="2400" dirty="0" smtClean="0"/>
              <a:t>(avoid glazed-eye syndrome)</a:t>
            </a:r>
          </a:p>
          <a:p>
            <a:r>
              <a:rPr lang="en-US" dirty="0" smtClean="0"/>
              <a:t>Have multiple ways to talk about a topic</a:t>
            </a:r>
          </a:p>
          <a:p>
            <a:r>
              <a:rPr lang="en-US" dirty="0"/>
              <a:t>Show the how with the </a:t>
            </a:r>
            <a:r>
              <a:rPr lang="en-US" dirty="0" smtClean="0"/>
              <a:t>why </a:t>
            </a:r>
            <a:r>
              <a:rPr lang="en-US" sz="2400" dirty="0" smtClean="0"/>
              <a:t>(when appropriate)</a:t>
            </a:r>
            <a:endParaRPr lang="en-US" dirty="0"/>
          </a:p>
          <a:p>
            <a:r>
              <a:rPr lang="en-US" dirty="0" smtClean="0"/>
              <a:t>Include 3-5 easy ways to start today</a:t>
            </a:r>
          </a:p>
          <a:p>
            <a:r>
              <a:rPr lang="en-US" dirty="0" smtClean="0"/>
              <a:t>Be prepared to adapt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and Maintain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3539" y="1888434"/>
            <a:ext cx="5920013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Support and Resources</a:t>
            </a:r>
          </a:p>
          <a:p>
            <a:pPr lvl="1"/>
            <a:r>
              <a:rPr lang="en-US" dirty="0" smtClean="0"/>
              <a:t>Online tutorials</a:t>
            </a:r>
          </a:p>
          <a:p>
            <a:pPr lvl="1"/>
            <a:r>
              <a:rPr lang="en-US" dirty="0" smtClean="0"/>
              <a:t>Website and Document Rubrics</a:t>
            </a:r>
          </a:p>
          <a:p>
            <a:r>
              <a:rPr lang="en-US" dirty="0" smtClean="0"/>
              <a:t>Repetition and Reinforcement</a:t>
            </a:r>
          </a:p>
          <a:p>
            <a:r>
              <a:rPr lang="en-US" dirty="0" smtClean="0"/>
              <a:t>Empower </a:t>
            </a:r>
            <a:r>
              <a:rPr lang="en-US" sz="3600" b="1" dirty="0" smtClean="0"/>
              <a:t>lots</a:t>
            </a:r>
            <a:r>
              <a:rPr lang="en-US" dirty="0" smtClean="0"/>
              <a:t> of people to know </a:t>
            </a:r>
            <a:r>
              <a:rPr lang="en-US" sz="3600" b="1" dirty="0" smtClean="0"/>
              <a:t>a little </a:t>
            </a:r>
            <a:r>
              <a:rPr lang="en-US" dirty="0" smtClean="0"/>
              <a:t>about accessibility</a:t>
            </a:r>
          </a:p>
          <a:p>
            <a:r>
              <a:rPr lang="en-US" dirty="0" smtClean="0"/>
              <a:t>TRUST!</a:t>
            </a:r>
            <a:endParaRPr lang="en-US" dirty="0"/>
          </a:p>
        </p:txBody>
      </p:sp>
      <p:pic>
        <p:nvPicPr>
          <p:cNvPr id="5" name="Content Placeholder 4" descr="Screenshot of Illinois State Univerisity's Website and Digital Accessibility webpage with tutorials for common software and media products like OU campus, Acrobat Pro, and Microsoft Word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7" y="1888434"/>
            <a:ext cx="5104037" cy="3895573"/>
          </a:xfrm>
        </p:spPr>
      </p:pic>
    </p:spTree>
    <p:extLst>
      <p:ext uri="{BB962C8B-B14F-4D97-AF65-F5344CB8AC3E}">
        <p14:creationId xmlns:p14="http://schemas.microsoft.com/office/powerpoint/2010/main" val="5442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Campus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91987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WEB </a:t>
            </a:r>
            <a:r>
              <a:rPr lang="en-US" dirty="0" smtClean="0"/>
              <a:t>Team </a:t>
            </a:r>
          </a:p>
          <a:p>
            <a:r>
              <a:rPr lang="en-US" dirty="0"/>
              <a:t>Academic </a:t>
            </a:r>
            <a:r>
              <a:rPr lang="en-US" dirty="0" smtClean="0"/>
              <a:t>Technologies</a:t>
            </a:r>
          </a:p>
          <a:p>
            <a:r>
              <a:rPr lang="en-US" dirty="0"/>
              <a:t>Administrative Technologies </a:t>
            </a:r>
          </a:p>
          <a:p>
            <a:r>
              <a:rPr lang="en-US" dirty="0" smtClean="0"/>
              <a:t>Student </a:t>
            </a:r>
            <a:r>
              <a:rPr lang="en-US" dirty="0"/>
              <a:t>Access and Accommodation Services</a:t>
            </a:r>
          </a:p>
          <a:p>
            <a:r>
              <a:rPr lang="en-US" dirty="0"/>
              <a:t>University Marketing and Communications</a:t>
            </a:r>
          </a:p>
          <a:p>
            <a:r>
              <a:rPr lang="en-US" dirty="0"/>
              <a:t>Purchasing </a:t>
            </a:r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7278" y="2057399"/>
            <a:ext cx="4899546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Division/Department IT staff</a:t>
            </a:r>
            <a:endParaRPr lang="en-US" dirty="0"/>
          </a:p>
          <a:p>
            <a:r>
              <a:rPr lang="en-US" dirty="0" smtClean="0"/>
              <a:t>Department </a:t>
            </a:r>
            <a:r>
              <a:rPr lang="en-US" dirty="0"/>
              <a:t>staff and </a:t>
            </a:r>
            <a:r>
              <a:rPr lang="en-US" dirty="0" smtClean="0"/>
              <a:t>faculty</a:t>
            </a:r>
          </a:p>
          <a:p>
            <a:r>
              <a:rPr lang="en-US" dirty="0"/>
              <a:t>Human Resources </a:t>
            </a:r>
          </a:p>
          <a:p>
            <a:r>
              <a:rPr lang="en-US" dirty="0" smtClean="0"/>
              <a:t>Office </a:t>
            </a:r>
            <a:r>
              <a:rPr lang="en-US" dirty="0"/>
              <a:t>of Equal Opportunity and Access</a:t>
            </a:r>
          </a:p>
          <a:p>
            <a:r>
              <a:rPr lang="en-US" dirty="0" smtClean="0"/>
              <a:t>General Council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099" y="1965960"/>
            <a:ext cx="5458263" cy="4343400"/>
          </a:xfrm>
        </p:spPr>
        <p:txBody>
          <a:bodyPr>
            <a:normAutofit fontScale="70000" lnSpcReduction="20000"/>
          </a:bodyPr>
          <a:lstStyle/>
          <a:p>
            <a:r>
              <a:rPr lang="en-US" sz="4400" b="1" dirty="0" smtClean="0"/>
              <a:t>Automated </a:t>
            </a:r>
            <a:r>
              <a:rPr lang="en-US" sz="4400" b="1" dirty="0"/>
              <a:t>Testing</a:t>
            </a:r>
          </a:p>
          <a:p>
            <a:pPr lvl="1"/>
            <a:r>
              <a:rPr lang="en-US" sz="4000" dirty="0" smtClean="0"/>
              <a:t>WAVE, Chrome Lighthouse</a:t>
            </a:r>
          </a:p>
          <a:p>
            <a:pPr lvl="1"/>
            <a:r>
              <a:rPr lang="en-US" sz="4000" dirty="0" smtClean="0"/>
              <a:t>Only catches 30% of errors</a:t>
            </a:r>
          </a:p>
          <a:p>
            <a:r>
              <a:rPr lang="en-US" sz="4400" b="1" dirty="0" smtClean="0"/>
              <a:t>Manual Testing</a:t>
            </a:r>
          </a:p>
          <a:p>
            <a:pPr lvl="1"/>
            <a:r>
              <a:rPr lang="en-US" sz="4000" dirty="0" smtClean="0"/>
              <a:t>Content</a:t>
            </a:r>
            <a:endParaRPr lang="en-US" sz="4000" dirty="0"/>
          </a:p>
          <a:p>
            <a:pPr lvl="2"/>
            <a:r>
              <a:rPr lang="en-US" sz="3800" dirty="0"/>
              <a:t>Structure</a:t>
            </a:r>
          </a:p>
          <a:p>
            <a:pPr lvl="2"/>
            <a:r>
              <a:rPr lang="en-US" sz="3800" dirty="0"/>
              <a:t>Links</a:t>
            </a:r>
          </a:p>
          <a:p>
            <a:pPr lvl="2"/>
            <a:r>
              <a:rPr lang="en-US" sz="3800" dirty="0"/>
              <a:t>Tables</a:t>
            </a:r>
          </a:p>
          <a:p>
            <a:pPr lvl="2"/>
            <a:r>
              <a:rPr lang="en-US" sz="3800" dirty="0"/>
              <a:t>Images</a:t>
            </a:r>
          </a:p>
          <a:p>
            <a:pPr lvl="2"/>
            <a:r>
              <a:rPr lang="en-US" sz="3800" dirty="0"/>
              <a:t>Time-based Media (Videos, audio, animation)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60123" y="2057400"/>
            <a:ext cx="5711482" cy="4441874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Design/Development/Operation</a:t>
            </a:r>
            <a:endParaRPr lang="en-US" sz="3800" dirty="0"/>
          </a:p>
          <a:p>
            <a:pPr lvl="1"/>
            <a:r>
              <a:rPr lang="en-US" sz="3800" dirty="0"/>
              <a:t>Keyboard-only</a:t>
            </a:r>
          </a:p>
          <a:p>
            <a:pPr lvl="1"/>
            <a:r>
              <a:rPr lang="en-US" sz="3800" dirty="0"/>
              <a:t>Forms</a:t>
            </a:r>
          </a:p>
          <a:p>
            <a:pPr lvl="1"/>
            <a:r>
              <a:rPr lang="en-US" sz="3800" dirty="0"/>
              <a:t>Modals</a:t>
            </a:r>
          </a:p>
          <a:p>
            <a:pPr lvl="1"/>
            <a:r>
              <a:rPr lang="en-US" sz="3800" dirty="0"/>
              <a:t>Color/Text</a:t>
            </a:r>
          </a:p>
          <a:p>
            <a:pPr lvl="1"/>
            <a:r>
              <a:rPr lang="en-US" sz="3800" dirty="0"/>
              <a:t>Responsive Design/Magnification</a:t>
            </a:r>
          </a:p>
          <a:p>
            <a:pPr lvl="1"/>
            <a:r>
              <a:rPr lang="en-US" sz="3800" dirty="0"/>
              <a:t>Screen Reader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 descr="A checklis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09" y="4171068"/>
            <a:ext cx="2307104" cy="2307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54853" y="6414028"/>
            <a:ext cx="2416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Image Source: https://pixabay.com/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71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ositive Forward Movements: A University's Digital Accessibility Journey and Strategies&amp;quot;&quot;/&gt;&lt;property id=&quot;20307&quot; value=&quot;256&quot;/&gt;&lt;/object&gt;&lt;object type=&quot;3&quot; unique_id=&quot;10227&quot;&gt;&lt;property id=&quot;20148&quot; value=&quot;5&quot;/&gt;&lt;property id=&quot;20300&quot; value=&quot;Slide 4 - &amp;quot;Where to Start?&amp;quot;&quot;/&gt;&lt;property id=&quot;20307&quot; value=&quot;271&quot;/&gt;&lt;/object&gt;&lt;object type=&quot;3&quot; unique_id=&quot;10228&quot;&gt;&lt;property id=&quot;20148&quot; value=&quot;5&quot;/&gt;&lt;property id=&quot;20300&quot; value=&quot;Slide 5 - &amp;quot;Start a Conversation&amp;quot;&quot;/&gt;&lt;property id=&quot;20307&quot; value=&quot;272&quot;/&gt;&lt;/object&gt;&lt;object type=&quot;3&quot; unique_id=&quot;10229&quot;&gt;&lt;property id=&quot;20148&quot; value=&quot;5&quot;/&gt;&lt;property id=&quot;20300&quot; value=&quot;Slide 7 - &amp;quot;Build and Maintain Relationships&amp;quot;&quot;/&gt;&lt;property id=&quot;20307&quot; value=&quot;273&quot;/&gt;&lt;/object&gt;&lt;object type=&quot;3&quot; unique_id=&quot;10365&quot;&gt;&lt;property id=&quot;20148&quot; value=&quot;5&quot;/&gt;&lt;property id=&quot;20300&quot; value=&quot;Slide 8 - &amp;quot;Connect with Campus Partners&amp;quot;&quot;/&gt;&lt;property id=&quot;20307&quot; value=&quot;275&quot;/&gt;&lt;/object&gt;&lt;object type=&quot;3&quot; unique_id=&quot;10528&quot;&gt;&lt;property id=&quot;20148&quot; value=&quot;5&quot;/&gt;&lt;property id=&quot;20300&quot; value=&quot;Slide 2 - &amp;quot;Changing Campus Culture is HARD&amp;quot;&quot;/&gt;&lt;property id=&quot;20307&quot; value=&quot;281&quot;/&gt;&lt;/object&gt;&lt;object type=&quot;3&quot; unique_id=&quot;10529&quot;&gt;&lt;property id=&quot;20148&quot; value=&quot;5&quot;/&gt;&lt;property id=&quot;20300&quot; value=&quot;Slide 3 - &amp;quot;Positive Forward Movements&amp;quot;&quot;/&gt;&lt;property id=&quot;20307&quot; value=&quot;276&quot;/&gt;&lt;/object&gt;&lt;object type=&quot;3&quot; unique_id=&quot;10530&quot;&gt;&lt;property id=&quot;20148&quot; value=&quot;5&quot;/&gt;&lt;property id=&quot;20300&quot; value=&quot;Slide 6 - &amp;quot;What to say?&amp;quot;&quot;/&gt;&lt;property id=&quot;20307&quot; value=&quot;277&quot;/&gt;&lt;/object&gt;&lt;object type=&quot;3&quot; unique_id=&quot;10531&quot;&gt;&lt;property id=&quot;20148&quot; value=&quot;5&quot;/&gt;&lt;property id=&quot;20300&quot; value=&quot;Slide 11 - &amp;quot;Timelines&amp;quot;&quot;/&gt;&lt;property id=&quot;20307&quot; value=&quot;282&quot;/&gt;&lt;/object&gt;&lt;object type=&quot;3&quot; unique_id=&quot;10753&quot;&gt;&lt;property id=&quot;20148&quot; value=&quot;5&quot;/&gt;&lt;property id=&quot;20300&quot; value=&quot;Slide 10 - &amp;quot;The Design System&amp;quot;&quot;/&gt;&lt;property id=&quot;20307&quot; value=&quot;284&quot;/&gt;&lt;/object&gt;&lt;object type=&quot;3&quot; unique_id=&quot;10835&quot;&gt;&lt;property id=&quot;20148&quot; value=&quot;5&quot;/&gt;&lt;property id=&quot;20300&quot; value=&quot;Slide 9 - &amp;quot;Review Process&amp;quot;&quot;/&gt;&lt;property id=&quot;20307&quot; value=&quot;289&quot;/&gt;&lt;/object&gt;&lt;object type=&quot;3&quot; unique_id=&quot;10836&quot;&gt;&lt;property id=&quot;20148&quot; value=&quot;5&quot;/&gt;&lt;property id=&quot;20300&quot; value=&quot;Slide 12 - &amp;quot;Moving Forward&amp;quot;&quot;/&gt;&lt;property id=&quot;20307&quot; value=&quot;290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asis">
  <a:themeElements>
    <a:clrScheme name="Custom 1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CC0000"/>
      </a:accent1>
      <a:accent2>
        <a:srgbClr val="3B3B34"/>
      </a:accent2>
      <a:accent3>
        <a:srgbClr val="CC0000"/>
      </a:accent3>
      <a:accent4>
        <a:srgbClr val="FF8427"/>
      </a:accent4>
      <a:accent5>
        <a:srgbClr val="CC9900"/>
      </a:accent5>
      <a:accent6>
        <a:srgbClr val="CC0000"/>
      </a:accent6>
      <a:hlink>
        <a:srgbClr val="CC00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C2518DFB4354684BD97F2FBACCA64" ma:contentTypeVersion="15" ma:contentTypeDescription="Create a new document." ma:contentTypeScope="" ma:versionID="45389f345b77b7f09566715d3abe772c">
  <xsd:schema xmlns:xsd="http://www.w3.org/2001/XMLSchema" xmlns:xs="http://www.w3.org/2001/XMLSchema" xmlns:p="http://schemas.microsoft.com/office/2006/metadata/properties" xmlns:ns1="http://schemas.microsoft.com/sharepoint/v3" xmlns:ns3="7da34765-4d9e-43ca-aa7d-e4958b4b8457" xmlns:ns4="793cbe0c-f3f3-4de6-825f-ecbd358c45c9" targetNamespace="http://schemas.microsoft.com/office/2006/metadata/properties" ma:root="true" ma:fieldsID="ebd643c26f182558190d59a9c80c831e" ns1:_="" ns3:_="" ns4:_="">
    <xsd:import namespace="http://schemas.microsoft.com/sharepoint/v3"/>
    <xsd:import namespace="7da34765-4d9e-43ca-aa7d-e4958b4b8457"/>
    <xsd:import namespace="793cbe0c-f3f3-4de6-825f-ecbd358c45c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34765-4d9e-43ca-aa7d-e4958b4b84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be0c-f3f3-4de6-825f-ecbd358c45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FC801E-3ACF-463A-8F6D-63C81386A1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a34765-4d9e-43ca-aa7d-e4958b4b8457"/>
    <ds:schemaRef ds:uri="793cbe0c-f3f3-4de6-825f-ecbd358c4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4CD6D6-8500-4D3C-8D41-F55AC858B8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1210B0-7671-45FF-95D3-DF90DA8788B4}">
  <ds:schemaRefs>
    <ds:schemaRef ds:uri="http://purl.org/dc/dcmitype/"/>
    <ds:schemaRef ds:uri="793cbe0c-f3f3-4de6-825f-ecbd358c45c9"/>
    <ds:schemaRef ds:uri="http://schemas.microsoft.com/office/infopath/2007/PartnerControls"/>
    <ds:schemaRef ds:uri="7da34765-4d9e-43ca-aa7d-e4958b4b8457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363</Words>
  <Application>Microsoft Office PowerPoint</Application>
  <PresentationFormat>Widescreen</PresentationFormat>
  <Paragraphs>94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Basis</vt:lpstr>
      <vt:lpstr>Positive Forward Movements: A University's Digital Accessibility Journey and Strategies</vt:lpstr>
      <vt:lpstr>Changing Campus Culture is HARD</vt:lpstr>
      <vt:lpstr>Positive Forward Movements</vt:lpstr>
      <vt:lpstr>Where to Start?</vt:lpstr>
      <vt:lpstr>Start a Conversation</vt:lpstr>
      <vt:lpstr>What to say?</vt:lpstr>
      <vt:lpstr>Build and Maintain Relationships</vt:lpstr>
      <vt:lpstr>Connect with Campus Partners</vt:lpstr>
      <vt:lpstr>Review Process</vt:lpstr>
      <vt:lpstr>The Design System</vt:lpstr>
      <vt:lpstr>Timelines</vt:lpstr>
      <vt:lpstr>Moving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Web Accessibility?</dc:title>
  <dc:creator>Bethmann, Jen</dc:creator>
  <cp:lastModifiedBy>Bethmann, Jen</cp:lastModifiedBy>
  <cp:revision>68</cp:revision>
  <dcterms:modified xsi:type="dcterms:W3CDTF">2019-11-01T16:33:17Z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0x010100694C2518DFB4354684BD97F2FBACCA64</vt:lpwstr>
  </property>
</Properties>
</file>