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Walter Turncoat"/>
      <p:regular r:id="rId42"/>
    </p:embeddedFont>
    <p:embeddedFont>
      <p:font typeface="Varela Round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2276C86-CF6C-4DBD-8186-58035187496B}">
  <a:tblStyle styleId="{62276C86-CF6C-4DBD-8186-58035187496B}" styleName="Table_0">
    <a:wholeTbl>
      <a:tcTxStyle b="off" i="off">
        <a:font>
          <a:latin typeface="Calibri"/>
          <a:ea typeface="Calibri"/>
          <a:cs typeface="Calibri"/>
        </a:font>
        <a:srgbClr val="58595B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EF5EA"/>
          </a:solidFill>
        </a:fill>
      </a:tcStyle>
    </a:wholeTbl>
    <a:band1H>
      <a:tcTxStyle/>
      <a:tcStyle>
        <a:fill>
          <a:solidFill>
            <a:srgbClr val="FDE9D1"/>
          </a:solidFill>
        </a:fill>
      </a:tcStyle>
    </a:band1H>
    <a:band2H>
      <a:tcTxStyle/>
    </a:band2H>
    <a:band1V>
      <a:tcTxStyle/>
      <a:tcStyle>
        <a:fill>
          <a:solidFill>
            <a:srgbClr val="FDE9D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F8971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F8971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8971D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8971D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WalterTurncoat-regular.fntdata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VarelaRound-regular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4f34c6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e4f34c6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e4f34d00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e4f34d00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e4f34d00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e4f34d00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e4f34d00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e4f34d00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e4f34d00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e4f34d00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e4f34d00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e4f34d00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e4f34d007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e4f34d00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e4f34d00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e4f34d00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cb4e2d1f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cb4e2d1f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questions POLL how can we best serve you???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ebc1161d0_56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ebc1161d0_56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questions POLL how can we best serve you???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ebc1161d0_56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ebc1161d0_56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52be5f28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52be5f28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52be5f28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52be5f28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52be5f281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52be5f281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fa1d472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fa1d472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fa1d4722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fa1d4722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fa1d4722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fa1d4722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fa1d4722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fa1d4722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52be5f281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52be5f28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52be5f28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52be5f28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52be5f281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52be5f281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e4f34d007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e4f34d007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fbc69d7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fbc69d7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ebc1161d0_56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ebc1161d0_56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ebc1161d0_56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ebc1161d0_56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questions POLL how can we best serve you???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fb981a7e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6fb981a7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e4f34d00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e4f34d00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questions POLL how can we best serve you???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e4f34c63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4e4f34c638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e4f34d00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e4f34d00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52be5f28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52be5f28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e4f34d007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e4f34d007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e4f34d00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e4f34d00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e4f34d0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e4f34d0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e4f34d00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e4f34d00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3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2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hyperlink" Target="https://media.kpc.alaska.edu/media/A+Look+at+New+Features+in+EquatIO/0_yap6p2tu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hyperlink" Target="mailto:paul.brown@texthelp.com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0.png"/><Relationship Id="rId6" Type="http://schemas.openxmlformats.org/officeDocument/2006/relationships/image" Target="../media/image4.png"/><Relationship Id="rId7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idx="4294967295" type="subTitle"/>
          </p:nvPr>
        </p:nvSpPr>
        <p:spPr>
          <a:xfrm>
            <a:off x="648300" y="893225"/>
            <a:ext cx="7847400" cy="38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Math Made Easy:</a:t>
            </a:r>
            <a:endParaRPr b="1" sz="3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Conversion, authoring &amp; access with EquatIO!</a:t>
            </a:r>
            <a:endParaRPr b="1" sz="3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November 21, 2019</a:t>
            </a:r>
            <a:endParaRPr b="1" sz="25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102" name="Google Shape;102;p27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idx="4294967295" type="subTitle"/>
          </p:nvPr>
        </p:nvSpPr>
        <p:spPr>
          <a:xfrm>
            <a:off x="493950" y="253800"/>
            <a:ext cx="35334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Original PDF</a:t>
            </a:r>
            <a:endParaRPr sz="2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PDF Screenshot of Math Textbook PDF" id="176" name="Google Shape;176;p36" title="PDF Screenshot of Math Textbook PD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25" y="1058275"/>
            <a:ext cx="4118326" cy="3992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Math Textbook pasted into a Microsoft Word Doc" id="177" name="Google Shape;177;p36" title="Image of Math Textbook pasted into a Microsoft Word Do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4425" y="1058275"/>
            <a:ext cx="4335700" cy="392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6"/>
          <p:cNvSpPr txBox="1"/>
          <p:nvPr>
            <p:ph idx="4294967295" type="subTitle"/>
          </p:nvPr>
        </p:nvSpPr>
        <p:spPr>
          <a:xfrm>
            <a:off x="4913550" y="253800"/>
            <a:ext cx="35334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Extracted Word File</a:t>
            </a:r>
            <a:endParaRPr sz="2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idx="4294967295" type="subTitle"/>
          </p:nvPr>
        </p:nvSpPr>
        <p:spPr>
          <a:xfrm>
            <a:off x="493950" y="253800"/>
            <a:ext cx="35334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MathML Edits with MathType</a:t>
            </a:r>
            <a:endParaRPr sz="2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4" name="Google Shape;184;p37"/>
          <p:cNvSpPr txBox="1"/>
          <p:nvPr>
            <p:ph idx="4294967295" type="subTitle"/>
          </p:nvPr>
        </p:nvSpPr>
        <p:spPr>
          <a:xfrm>
            <a:off x="4660700" y="253800"/>
            <a:ext cx="40095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MathType Equations Completed</a:t>
            </a:r>
            <a:endParaRPr sz="2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Image of mathtype editor on Word Doc" id="185" name="Google Shape;185;p37" title="Image of mathtype editor on Word Do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475" y="1467775"/>
            <a:ext cx="3962452" cy="3402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MathML edits pasted into a Word Doc" id="186" name="Google Shape;186;p37" title="Image of MathML edits pasted into a Word Do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6349" y="1467775"/>
            <a:ext cx="4546651" cy="340246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7"/>
          <p:cNvSpPr txBox="1"/>
          <p:nvPr/>
        </p:nvSpPr>
        <p:spPr>
          <a:xfrm>
            <a:off x="1985875" y="3060325"/>
            <a:ext cx="19152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☑ </a:t>
            </a:r>
            <a:r>
              <a:rPr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Time-consuming</a:t>
            </a:r>
            <a:endParaRPr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☑ Human error</a:t>
            </a:r>
            <a:endParaRPr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/>
          <p:nvPr>
            <p:ph idx="4294967295" type="subTitle"/>
          </p:nvPr>
        </p:nvSpPr>
        <p:spPr>
          <a:xfrm>
            <a:off x="3314350" y="903175"/>
            <a:ext cx="28323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The New Way: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EquatIO logo" id="193" name="Google Shape;193;p38" title="EquatIO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675" y="1726775"/>
            <a:ext cx="3328650" cy="84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 Logo" id="194" name="Google Shape;194;p38" title="Texthelp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idx="4294967295" type="subTitle"/>
          </p:nvPr>
        </p:nvSpPr>
        <p:spPr>
          <a:xfrm>
            <a:off x="493950" y="253800"/>
            <a:ext cx="35334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Original PDF</a:t>
            </a:r>
            <a:endParaRPr sz="2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0" name="Google Shape;200;p39"/>
          <p:cNvSpPr txBox="1"/>
          <p:nvPr>
            <p:ph idx="4294967295" type="subTitle"/>
          </p:nvPr>
        </p:nvSpPr>
        <p:spPr>
          <a:xfrm>
            <a:off x="4470800" y="253800"/>
            <a:ext cx="4302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Copy MathML Instantly</a:t>
            </a:r>
            <a:endParaRPr sz="2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Image of original PDF with EquatIO screenshot reader accessing a math equation. " id="201" name="Google Shape;201;p39" title="Image of original PDF with EquatIO screenshot reader accessing a math equation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00" y="984900"/>
            <a:ext cx="3513954" cy="400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EquatIO converting math equation into MathML" id="202" name="Google Shape;202;p39" title="Image of EquatIO converting math equation into MathM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4754" y="984900"/>
            <a:ext cx="3804450" cy="400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idx="4294967295" type="subTitle"/>
          </p:nvPr>
        </p:nvSpPr>
        <p:spPr>
          <a:xfrm>
            <a:off x="2094625" y="270075"/>
            <a:ext cx="45738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Paste into Word = DONE</a:t>
            </a:r>
            <a:endParaRPr sz="2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Image of MathML equation pasted into a Microsoft Word doc. " id="208" name="Google Shape;208;p40" title="Image of MathML equation pasted into a Microsoft Word doc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25" y="1006600"/>
            <a:ext cx="8257677" cy="40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idx="4294967295" type="subTitle"/>
          </p:nvPr>
        </p:nvSpPr>
        <p:spPr>
          <a:xfrm>
            <a:off x="1942450" y="545100"/>
            <a:ext cx="51597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Textbook Conversion</a:t>
            </a: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4" name="Google Shape;214;p41"/>
          <p:cNvSpPr txBox="1"/>
          <p:nvPr>
            <p:ph idx="4294967295" type="subTitle"/>
          </p:nvPr>
        </p:nvSpPr>
        <p:spPr>
          <a:xfrm>
            <a:off x="395850" y="2057425"/>
            <a:ext cx="5365800" cy="19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arela Round"/>
              <a:buChar char="●"/>
            </a:pPr>
            <a:r>
              <a:rPr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150 hours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064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arela Round"/>
              <a:buChar char="●"/>
            </a:pPr>
            <a:r>
              <a:rPr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$9,000 student worker time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Image of Math Textbooks" id="215" name="Google Shape;215;p41" title="Image of Math Textbook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075" y="1904950"/>
            <a:ext cx="23812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 Logo" id="216" name="Google Shape;216;p41" title="Texthelp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idx="4294967295" type="subTitle"/>
          </p:nvPr>
        </p:nvSpPr>
        <p:spPr>
          <a:xfrm>
            <a:off x="395850" y="2057425"/>
            <a:ext cx="5365800" cy="19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arela Round"/>
              <a:buChar char="●"/>
            </a:pPr>
            <a:r>
              <a:rPr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150 hours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064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arela Round"/>
              <a:buChar char="●"/>
            </a:pPr>
            <a:r>
              <a:rPr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$9,000 student worker time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EquatIO logo" id="222" name="Google Shape;222;p42" title="EquatIO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675" y="686725"/>
            <a:ext cx="3328650" cy="84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ss out" id="223" name="Google Shape;22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400" y="1982350"/>
            <a:ext cx="779925" cy="77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ss out" id="224" name="Google Shape;22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4900" y="2967325"/>
            <a:ext cx="1025225" cy="10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 title="Cross-out sign"/>
          <p:cNvSpPr txBox="1"/>
          <p:nvPr/>
        </p:nvSpPr>
        <p:spPr>
          <a:xfrm>
            <a:off x="1456075" y="1529575"/>
            <a:ext cx="10356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50</a:t>
            </a:r>
            <a:endParaRPr sz="3600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226" name="Google Shape;226;p42" title="Cross-out sign"/>
          <p:cNvSpPr txBox="1"/>
          <p:nvPr/>
        </p:nvSpPr>
        <p:spPr>
          <a:xfrm>
            <a:off x="1967775" y="2762275"/>
            <a:ext cx="19152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$3,000</a:t>
            </a:r>
            <a:endParaRPr sz="3600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227" name="Google Shape;227;p42"/>
          <p:cNvSpPr txBox="1"/>
          <p:nvPr/>
        </p:nvSpPr>
        <p:spPr>
          <a:xfrm>
            <a:off x="1967775" y="3994975"/>
            <a:ext cx="38892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Savings:</a:t>
            </a:r>
            <a:r>
              <a:rPr lang="en" sz="3600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b="1" lang="en" sz="36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$6,000!</a:t>
            </a:r>
            <a:endParaRPr b="1" sz="36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228" name="Google Shape;228;p42" title="Texthelp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Math Textbooks" id="229" name="Google Shape;229;p42" title="Image of Math Textbook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5075" y="1904950"/>
            <a:ext cx="238125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idx="4294967295" type="subTitle"/>
          </p:nvPr>
        </p:nvSpPr>
        <p:spPr>
          <a:xfrm>
            <a:off x="648300" y="1448425"/>
            <a:ext cx="7847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Q</a:t>
            </a: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uestions so far?</a:t>
            </a:r>
            <a:endParaRPr sz="36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235" name="Google Shape;235;p43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er Cartoon Guy" id="236" name="Google Shape;236;p43" title="Texthelper Cartoon Gu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9091821">
            <a:off x="144299" y="3844624"/>
            <a:ext cx="1339877" cy="123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idx="4294967295" type="subTitle"/>
          </p:nvPr>
        </p:nvSpPr>
        <p:spPr>
          <a:xfrm>
            <a:off x="648300" y="1067425"/>
            <a:ext cx="78474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But wait… there’s more!</a:t>
            </a:r>
            <a:endParaRPr sz="36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50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242" name="Google Shape;242;p44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er Cartoon Guy" id="243" name="Google Shape;243;p44" title="Texthelper Cartoon Gu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9091821">
            <a:off x="144299" y="3844624"/>
            <a:ext cx="1339877" cy="123937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4"/>
          <p:cNvSpPr txBox="1"/>
          <p:nvPr/>
        </p:nvSpPr>
        <p:spPr>
          <a:xfrm>
            <a:off x="984450" y="2357363"/>
            <a:ext cx="71751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5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Math authoring tools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idx="4294967295" type="subTitle"/>
          </p:nvPr>
        </p:nvSpPr>
        <p:spPr>
          <a:xfrm>
            <a:off x="1989450" y="199575"/>
            <a:ext cx="51597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 d</a:t>
            </a:r>
            <a:r>
              <a:rPr b="1" lang="en" sz="3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evelopment:</a:t>
            </a:r>
            <a:endParaRPr b="1" sz="3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0" name="Google Shape;250;p45"/>
          <p:cNvSpPr txBox="1"/>
          <p:nvPr>
            <p:ph idx="4294967295" type="subTitle"/>
          </p:nvPr>
        </p:nvSpPr>
        <p:spPr>
          <a:xfrm>
            <a:off x="-349200" y="984325"/>
            <a:ext cx="8470800" cy="22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MathML creation/edit in Powerpoint:</a:t>
            </a:r>
            <a:endParaRPr b="1" u="sng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This update will allow users to insert math</a:t>
            </a:r>
            <a:endParaRPr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into Powerpoint on both Windows </a:t>
            </a:r>
            <a:endParaRPr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&amp; Mac.  It will function in the same</a:t>
            </a:r>
            <a:endParaRPr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way as the MS Word integration.</a:t>
            </a:r>
            <a:endParaRPr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251" name="Google Shape;251;p45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werpoint logo" id="252" name="Google Shape;252;p45" title="Powerpoint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8195" y="798070"/>
            <a:ext cx="1218800" cy="121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F showing EquatIO inserting math into a Powerpoint slide.  " id="253" name="Google Shape;253;p45" title="GIF showing EquatIO inserting math into a Powerpoint slide. 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0850" y="2520175"/>
            <a:ext cx="4254551" cy="23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idx="4294967295" type="subTitle"/>
          </p:nvPr>
        </p:nvSpPr>
        <p:spPr>
          <a:xfrm>
            <a:off x="945075" y="646225"/>
            <a:ext cx="7029900" cy="6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Register here for slides and info: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108" name="Google Shape;108;p28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8"/>
          <p:cNvSpPr txBox="1"/>
          <p:nvPr/>
        </p:nvSpPr>
        <p:spPr>
          <a:xfrm>
            <a:off x="716325" y="3731800"/>
            <a:ext cx="74874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text.help/AHG19-EQ</a:t>
            </a:r>
            <a:endParaRPr sz="3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QR Code for registering" id="110" name="Google Shape;110;p28" title="QR Code for registeri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113" y="1398675"/>
            <a:ext cx="2009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aul Brown, Vice President at Texthelp" id="258" name="Google Shape;258;p46"/>
          <p:cNvSpPr txBox="1"/>
          <p:nvPr/>
        </p:nvSpPr>
        <p:spPr>
          <a:xfrm>
            <a:off x="167050" y="3390975"/>
            <a:ext cx="3186600" cy="995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B4E53"/>
                </a:solidFill>
                <a:latin typeface="Varela Round"/>
                <a:ea typeface="Varela Round"/>
                <a:cs typeface="Varela Round"/>
                <a:sym typeface="Varela Round"/>
              </a:rPr>
              <a:t>Jennifer Pedersen</a:t>
            </a:r>
            <a:endParaRPr b="1" sz="1800">
              <a:solidFill>
                <a:srgbClr val="4B4E53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4E53"/>
                </a:solidFill>
                <a:latin typeface="Varela Round"/>
                <a:ea typeface="Varela Round"/>
                <a:cs typeface="Varela Round"/>
                <a:sym typeface="Varela Round"/>
              </a:rPr>
              <a:t>Lead Instructional Designer</a:t>
            </a:r>
            <a:endParaRPr sz="1800">
              <a:solidFill>
                <a:srgbClr val="4B4E53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4E53"/>
                </a:solidFill>
                <a:latin typeface="Varela Round"/>
                <a:ea typeface="Varela Round"/>
                <a:cs typeface="Varela Round"/>
                <a:sym typeface="Varela Round"/>
              </a:rPr>
              <a:t>University of Alaska</a:t>
            </a:r>
            <a:endParaRPr sz="1800">
              <a:solidFill>
                <a:srgbClr val="4B4E5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259" name="Google Shape;259;p46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of Jennifer Pederson" id="260" name="Google Shape;260;p46" title="Picture of Jennifer Peders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150" y="1121450"/>
            <a:ext cx="1928400" cy="1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6"/>
          <p:cNvSpPr txBox="1"/>
          <p:nvPr>
            <p:ph idx="4294967295" type="subTitle"/>
          </p:nvPr>
        </p:nvSpPr>
        <p:spPr>
          <a:xfrm>
            <a:off x="3506050" y="1054800"/>
            <a:ext cx="5724900" cy="34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Department pioneers new tech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Looking for accessible math tool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Saw EquatIO at AHG 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Funding EquatIO (+ Read&amp;Write) 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2" name="Google Shape;262;p46"/>
          <p:cNvSpPr txBox="1"/>
          <p:nvPr>
            <p:ph idx="4294967295" type="subTitle"/>
          </p:nvPr>
        </p:nvSpPr>
        <p:spPr>
          <a:xfrm>
            <a:off x="1992150" y="164100"/>
            <a:ext cx="51597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Instructional Design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help Logo" id="267" name="Google Shape;267;p47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7"/>
          <p:cNvSpPr txBox="1"/>
          <p:nvPr>
            <p:ph idx="4294967295" type="subTitle"/>
          </p:nvPr>
        </p:nvSpPr>
        <p:spPr>
          <a:xfrm>
            <a:off x="168300" y="824850"/>
            <a:ext cx="8921100" cy="40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r>
              <a:rPr i="1"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Not all Instructional Designer people speak math.</a:t>
            </a: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”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r>
              <a:rPr i="1"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EquatIO makes math easy for everyone</a:t>
            </a: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” (faculty and students).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b="1"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Retention:</a:t>
            </a: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“</a:t>
            </a:r>
            <a:r>
              <a:rPr i="1"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EquatIO helps students keep up with the challenging math instead of dropping out.</a:t>
            </a: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”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b="1"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Remedial Courses</a:t>
            </a: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i="1"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“EquatIO can reduce the number of times they repeat the course- saving time and money.”</a:t>
            </a:r>
            <a:endParaRPr i="1"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r>
              <a:rPr i="1"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We will look for other campus partners to share the licensing cost next year</a:t>
            </a: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.” 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9" name="Google Shape;269;p47"/>
          <p:cNvSpPr txBox="1"/>
          <p:nvPr>
            <p:ph idx="4294967295" type="subTitle"/>
          </p:nvPr>
        </p:nvSpPr>
        <p:spPr>
          <a:xfrm>
            <a:off x="1992150" y="164100"/>
            <a:ext cx="51597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Instructional Design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EquatIO at KPC</a:t>
            </a:r>
            <a:endParaRPr b="1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5" name="Google Shape;27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6BA9"/>
              </a:buClr>
              <a:buSzPts val="1800"/>
              <a:buFont typeface="Varela Round"/>
              <a:buChar char="●"/>
            </a:pPr>
            <a:r>
              <a:rPr lang="en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Math accessibility in a virtual world is not entirely about ADA compliance</a:t>
            </a:r>
            <a:endParaRPr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6BA9"/>
              </a:buClr>
              <a:buSzPts val="1400"/>
              <a:buFont typeface="Varela Round"/>
              <a:buChar char="○"/>
            </a:pPr>
            <a:r>
              <a:rPr lang="en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Math itself is not easy in a virtual world</a:t>
            </a:r>
            <a:endParaRPr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6BA9"/>
              </a:buClr>
              <a:buSzPts val="1400"/>
              <a:buFont typeface="Varela Round"/>
              <a:buChar char="○"/>
            </a:pPr>
            <a:r>
              <a:rPr lang="en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Requires multiple software tools that are platform neutral</a:t>
            </a:r>
            <a:endParaRPr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6BA9"/>
              </a:buClr>
              <a:buSzPts val="1800"/>
              <a:buFont typeface="Varela Round"/>
              <a:buChar char="●"/>
            </a:pPr>
            <a:r>
              <a:rPr lang="en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Computers wouldn’t exist without sophisticated mathematical ideas…         and yet...</a:t>
            </a:r>
            <a:endParaRPr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Picture of math formulas" id="276" name="Google Shape;276;p48" title="Picture of math formula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478" y="2902430"/>
            <a:ext cx="2350294" cy="1900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of standard keyboard" id="277" name="Google Shape;277;p48" title="Picture of standard keyboard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9828" y="2870800"/>
            <a:ext cx="5371247" cy="202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Showing Work on an Online Math Test: Then</a:t>
            </a:r>
            <a:r>
              <a:rPr lang="en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Picture of hand-written math formulas" id="283" name="Google Shape;283;p49" title="Picture of hand-written math formula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07" y="2052925"/>
            <a:ext cx="2254518" cy="115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of hand-written math formulas" id="284" name="Google Shape;284;p49" title="Picture of hand-written math formulas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7475" y="1325475"/>
            <a:ext cx="2343700" cy="171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p saying &quot;please see pink papers bottom page #1&quot;" id="285" name="Google Shape;285;p49" title="Slip saying &quot;please see pink papers bottom page #1&quot;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75" y="3640850"/>
            <a:ext cx="3982150" cy="87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of clunky math editor" id="286" name="Google Shape;286;p49" title="Picture of clunky math editor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8575" y="1138975"/>
            <a:ext cx="1769176" cy="947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of clunky math editor" id="287" name="Google Shape;287;p49" title="Picture of clunky math editor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9874" y="1835501"/>
            <a:ext cx="1934361" cy="9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of clunky math editor" id="288" name="Google Shape;288;p49" title="Picture of clunky math editor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2749" y="2686926"/>
            <a:ext cx="1934351" cy="1151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typed math with handwriting arrows on it" id="289" name="Google Shape;289;p49" title="Picture typed math with handwriting arrows on it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31613" y="3457825"/>
            <a:ext cx="2835841" cy="15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9"/>
          <p:cNvSpPr txBox="1"/>
          <p:nvPr/>
        </p:nvSpPr>
        <p:spPr>
          <a:xfrm>
            <a:off x="760200" y="1909175"/>
            <a:ext cx="744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9"/>
          <p:cNvSpPr txBox="1"/>
          <p:nvPr/>
        </p:nvSpPr>
        <p:spPr>
          <a:xfrm>
            <a:off x="280150" y="1269100"/>
            <a:ext cx="13545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6BA9"/>
                </a:solidFill>
              </a:rPr>
              <a:t>Showing Work on an Online Math Test: Now</a:t>
            </a:r>
            <a:endParaRPr>
              <a:solidFill>
                <a:srgbClr val="006BA9"/>
              </a:solidFill>
            </a:endParaRPr>
          </a:p>
        </p:txBody>
      </p:sp>
      <p:pic>
        <p:nvPicPr>
          <p:cNvPr descr="Arrow pointing to the &quot;Edit with EquatIO&quot; option" id="297" name="Google Shape;297;p50" title="Arrow pointing to the &quot;Edit with EquatIO&quot; op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362" y="1821650"/>
            <a:ext cx="2213725" cy="167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leted math blown up bigger" id="298" name="Google Shape;298;p50" title="Completed math blown up bigg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124" y="1759325"/>
            <a:ext cx="4161649" cy="3294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reader accessing math" id="299" name="Google Shape;299;p50" title="Screenshot reader accessing mat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550" y="1177650"/>
            <a:ext cx="2154775" cy="162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0"/>
          <p:cNvSpPr txBox="1"/>
          <p:nvPr/>
        </p:nvSpPr>
        <p:spPr>
          <a:xfrm>
            <a:off x="314450" y="4315200"/>
            <a:ext cx="3651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Take a Tour</a:t>
            </a:r>
            <a:r>
              <a:rPr lang="en"/>
              <a:t> </a:t>
            </a:r>
            <a:r>
              <a:rPr lang="en">
                <a:solidFill>
                  <a:srgbClr val="006BA9"/>
                </a:solidFill>
              </a:rPr>
              <a:t>with Clair Kochis, </a:t>
            </a:r>
            <a:endParaRPr>
              <a:solidFill>
                <a:srgbClr val="006BA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6BA9"/>
                </a:solidFill>
              </a:rPr>
              <a:t>Assistant Math Professor at KPC</a:t>
            </a:r>
            <a:endParaRPr>
              <a:solidFill>
                <a:srgbClr val="006BA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Final Thoughts</a:t>
            </a:r>
            <a:endParaRPr b="1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6" name="Google Shape;306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9"/>
              </a:buClr>
              <a:buSzPts val="1700"/>
              <a:buFont typeface="Varela Round"/>
              <a:buChar char="•"/>
            </a:pPr>
            <a:r>
              <a:rPr lang="en" sz="1700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EquatIO</a:t>
            </a:r>
            <a:endParaRPr sz="1700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BA9"/>
              </a:buClr>
              <a:buSzPts val="1500"/>
              <a:buFont typeface="Varela Round"/>
              <a:buChar char="•"/>
            </a:pPr>
            <a:r>
              <a:rPr lang="en" sz="1500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Complete Tool </a:t>
            </a:r>
            <a:endParaRPr sz="1500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18415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BA9"/>
              </a:buClr>
              <a:buSzPts val="1500"/>
              <a:buFont typeface="Varela Round"/>
              <a:buChar char="•"/>
            </a:pPr>
            <a:r>
              <a:rPr lang="en" sz="1500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Already accessible</a:t>
            </a:r>
            <a:endParaRPr sz="1500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18415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BA9"/>
              </a:buClr>
              <a:buSzPts val="1500"/>
              <a:buFont typeface="Varela Round"/>
              <a:buChar char="•"/>
            </a:pPr>
            <a:r>
              <a:rPr lang="en" sz="1500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Screen reader included</a:t>
            </a:r>
            <a:endParaRPr sz="1500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18415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BA9"/>
              </a:buClr>
              <a:buSzPts val="1500"/>
              <a:buFont typeface="Varela Round"/>
              <a:buChar char="•"/>
            </a:pPr>
            <a:r>
              <a:rPr lang="en" sz="1500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Integrated with Desmos </a:t>
            </a:r>
            <a:endParaRPr sz="1500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BA9"/>
              </a:buClr>
              <a:buSzPts val="1500"/>
              <a:buFont typeface="Varela Round"/>
              <a:buChar char="•"/>
            </a:pPr>
            <a:r>
              <a:rPr lang="en" sz="1500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Students can type, digitally write, or speak their work </a:t>
            </a:r>
            <a:endParaRPr sz="1500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BA9"/>
              </a:buClr>
              <a:buSzPts val="1500"/>
              <a:buFont typeface="Varela Round"/>
              <a:buChar char="•"/>
            </a:pPr>
            <a:r>
              <a:rPr lang="en" sz="1500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AND… see it so that they can troubleshoot notation errors!!</a:t>
            </a:r>
            <a:endParaRPr sz="1500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184150" lvl="0" marL="177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BA9"/>
              </a:buClr>
              <a:buSzPts val="1500"/>
              <a:buFont typeface="Varela Round"/>
              <a:buChar char="•"/>
            </a:pPr>
            <a:r>
              <a:rPr lang="en" sz="1500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Quote: </a:t>
            </a:r>
            <a:endParaRPr sz="1500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032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BA9"/>
              </a:buClr>
              <a:buSzPts val="1800"/>
              <a:buFont typeface="Varela Round"/>
              <a:buChar char="•"/>
            </a:pPr>
            <a:r>
              <a:rPr lang="en" sz="1800">
                <a:solidFill>
                  <a:srgbClr val="006BA9"/>
                </a:solidFill>
                <a:latin typeface="Varela Round"/>
                <a:ea typeface="Varela Round"/>
                <a:cs typeface="Varela Round"/>
                <a:sym typeface="Varela Round"/>
              </a:rPr>
              <a:t>Hi, I wanted to say that EquatIO is super helpful for me                              (I use Google Docs so I have the EquatIO extension).                               Just wanted to put that out there if anyone in this class                             is hesitant to use it.</a:t>
            </a:r>
            <a:endParaRPr sz="1800">
              <a:solidFill>
                <a:srgbClr val="006BA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lt Lake Community College Logo" id="311" name="Google Shape;311;p52" title="Salt Lake Community Colleg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1800" y="2172724"/>
            <a:ext cx="4980401" cy="18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2"/>
          <p:cNvSpPr txBox="1"/>
          <p:nvPr/>
        </p:nvSpPr>
        <p:spPr>
          <a:xfrm>
            <a:off x="6" y="464375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B7FF"/>
                </a:solidFill>
                <a:latin typeface="Varela Round"/>
                <a:ea typeface="Varela Round"/>
                <a:cs typeface="Varela Round"/>
                <a:sym typeface="Varela Round"/>
              </a:rPr>
              <a:t>Math Adoption Accessibility </a:t>
            </a:r>
            <a:endParaRPr b="1" sz="3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B7FF"/>
                </a:solidFill>
                <a:latin typeface="Varela Round"/>
                <a:ea typeface="Varela Round"/>
                <a:cs typeface="Varela Round"/>
                <a:sym typeface="Varela Round"/>
              </a:rPr>
              <a:t>Compliance “Checklist”</a:t>
            </a:r>
            <a:endParaRPr b="1" i="0" sz="3200" u="none" cap="none" strike="noStrike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3786" y="-1"/>
            <a:ext cx="55764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3"/>
          <p:cNvSpPr/>
          <p:nvPr/>
        </p:nvSpPr>
        <p:spPr>
          <a:xfrm>
            <a:off x="1837300" y="639125"/>
            <a:ext cx="1480200" cy="379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3"/>
          <p:cNvSpPr/>
          <p:nvPr/>
        </p:nvSpPr>
        <p:spPr>
          <a:xfrm>
            <a:off x="1818750" y="1018925"/>
            <a:ext cx="1628100" cy="27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3"/>
          <p:cNvSpPr/>
          <p:nvPr/>
        </p:nvSpPr>
        <p:spPr>
          <a:xfrm>
            <a:off x="1837300" y="3262025"/>
            <a:ext cx="1480200" cy="42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3"/>
          <p:cNvSpPr/>
          <p:nvPr/>
        </p:nvSpPr>
        <p:spPr>
          <a:xfrm>
            <a:off x="1818750" y="1294625"/>
            <a:ext cx="1628100" cy="27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2" name="Google Shape;322;p53"/>
          <p:cNvCxnSpPr/>
          <p:nvPr/>
        </p:nvCxnSpPr>
        <p:spPr>
          <a:xfrm flipH="1" rot="10800000">
            <a:off x="242825" y="822575"/>
            <a:ext cx="1459800" cy="1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53"/>
          <p:cNvCxnSpPr/>
          <p:nvPr/>
        </p:nvCxnSpPr>
        <p:spPr>
          <a:xfrm flipH="1" rot="10800000">
            <a:off x="242825" y="1150325"/>
            <a:ext cx="1459800" cy="1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53"/>
          <p:cNvCxnSpPr/>
          <p:nvPr/>
        </p:nvCxnSpPr>
        <p:spPr>
          <a:xfrm flipH="1" rot="10800000">
            <a:off x="242825" y="1432175"/>
            <a:ext cx="1459800" cy="1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53"/>
          <p:cNvCxnSpPr/>
          <p:nvPr/>
        </p:nvCxnSpPr>
        <p:spPr>
          <a:xfrm flipH="1" rot="10800000">
            <a:off x="242825" y="3489575"/>
            <a:ext cx="1459800" cy="1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" name="Google Shape;326;p53"/>
          <p:cNvSpPr/>
          <p:nvPr/>
        </p:nvSpPr>
        <p:spPr>
          <a:xfrm>
            <a:off x="6086000" y="639125"/>
            <a:ext cx="1194300" cy="18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7" name="Google Shape;327;p53"/>
          <p:cNvCxnSpPr/>
          <p:nvPr/>
        </p:nvCxnSpPr>
        <p:spPr>
          <a:xfrm rot="10800000">
            <a:off x="7533375" y="723875"/>
            <a:ext cx="1411800" cy="14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53"/>
          <p:cNvSpPr/>
          <p:nvPr/>
        </p:nvSpPr>
        <p:spPr>
          <a:xfrm>
            <a:off x="3495200" y="1020125"/>
            <a:ext cx="1283100" cy="18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3"/>
          <p:cNvSpPr/>
          <p:nvPr/>
        </p:nvSpPr>
        <p:spPr>
          <a:xfrm>
            <a:off x="3495200" y="1274550"/>
            <a:ext cx="1459800" cy="18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" name="Google Shape;334;p54"/>
          <p:cNvGraphicFramePr/>
          <p:nvPr/>
        </p:nvGraphicFramePr>
        <p:xfrm>
          <a:off x="553375" y="12825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{62276C86-CF6C-4DBD-8186-58035187496B}</a:tableStyleId>
              </a:tblPr>
              <a:tblGrid>
                <a:gridCol w="1445500"/>
                <a:gridCol w="2133825"/>
                <a:gridCol w="2177825"/>
                <a:gridCol w="2456525"/>
              </a:tblGrid>
              <a:tr h="500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sz="200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BA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00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Campus (Domain)</a:t>
                      </a:r>
                      <a:endParaRPr b="0" sz="200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BA9"/>
                    </a:solidFill>
                  </a:tcPr>
                </a:tc>
                <a:tc hMerge="1"/>
                <a:tc hMerge="1"/>
              </a:tr>
              <a:tr h="57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B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0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1-10,000</a:t>
                      </a:r>
                      <a:endParaRPr b="0" sz="20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</a:t>
                      </a:r>
                      <a:r>
                        <a:rPr b="0" lang="en" sz="20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tudents</a:t>
                      </a:r>
                      <a:endParaRPr sz="20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B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0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10,000-20,000 students</a:t>
                      </a:r>
                      <a:endParaRPr b="0" sz="20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B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0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20,000 +</a:t>
                      </a:r>
                      <a:endParaRPr b="0" sz="20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0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students</a:t>
                      </a:r>
                      <a:endParaRPr b="0" sz="20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BA9"/>
                    </a:solidFill>
                  </a:tcPr>
                </a:tc>
              </a:tr>
              <a:tr h="628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$100</a:t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(single user)</a:t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$2,735</a:t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$4,920</a:t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$6,145</a:t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9EC"/>
                    </a:solidFill>
                  </a:tcPr>
                </a:tc>
              </a:tr>
              <a:tr h="628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Canvas LTI</a:t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$1,500</a:t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$2,000</a:t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$2,500</a:t>
                      </a:r>
                      <a:endParaRPr sz="1800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7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99EC"/>
                    </a:solidFill>
                  </a:tcPr>
                </a:tc>
              </a:tr>
            </a:tbl>
          </a:graphicData>
        </a:graphic>
      </p:graphicFrame>
      <p:pic>
        <p:nvPicPr>
          <p:cNvPr descr="Texthelper guy" id="335" name="Google Shape;335;p54" title="Texthelper gu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0075" y="4036571"/>
            <a:ext cx="1083847" cy="1072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4"/>
          <p:cNvSpPr txBox="1"/>
          <p:nvPr/>
        </p:nvSpPr>
        <p:spPr>
          <a:xfrm>
            <a:off x="6" y="341075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EquatIO Higher Ed Pricing</a:t>
            </a:r>
            <a:endParaRPr b="0" i="0" sz="36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7" name="Google Shape;337;p54"/>
          <p:cNvSpPr txBox="1"/>
          <p:nvPr/>
        </p:nvSpPr>
        <p:spPr>
          <a:xfrm>
            <a:off x="0" y="4393950"/>
            <a:ext cx="914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* University textbook conversion requires domain license</a:t>
            </a:r>
            <a:endParaRPr sz="2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338" name="Google Shape;338;p54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449" y="243225"/>
            <a:ext cx="1202751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5"/>
          <p:cNvSpPr txBox="1"/>
          <p:nvPr/>
        </p:nvSpPr>
        <p:spPr>
          <a:xfrm>
            <a:off x="6" y="645875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EquatIO Higher Ed Pricing</a:t>
            </a:r>
            <a:endParaRPr b="0" i="0" sz="36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4" name="Google Shape;344;p55"/>
          <p:cNvSpPr txBox="1"/>
          <p:nvPr/>
        </p:nvSpPr>
        <p:spPr>
          <a:xfrm>
            <a:off x="400050" y="1545625"/>
            <a:ext cx="8343900" cy="3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200"/>
              <a:buFont typeface="Varela Round"/>
              <a:buChar char="-"/>
            </a:pPr>
            <a:r>
              <a:rPr b="1" lang="en" sz="22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Read&amp;Write customers:</a:t>
            </a:r>
            <a:endParaRPr b="1" sz="22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1" marL="13716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200"/>
              <a:buFont typeface="Varela Round"/>
              <a:buChar char="-"/>
            </a:pPr>
            <a:r>
              <a:rPr lang="en" sz="22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25% discount </a:t>
            </a:r>
            <a:endParaRPr sz="22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1" marL="13716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200"/>
              <a:buFont typeface="Varela Round"/>
              <a:buChar char="-"/>
            </a:pPr>
            <a:r>
              <a:rPr lang="en" sz="22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Pro-rated to date of Read&amp;Write renewal</a:t>
            </a:r>
            <a:endParaRPr sz="22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200"/>
              <a:buFont typeface="Varela Round"/>
              <a:buChar char="-"/>
            </a:pPr>
            <a:r>
              <a:rPr b="1" lang="en" sz="22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Non-Read&amp;Write customers:</a:t>
            </a:r>
            <a:endParaRPr b="1" sz="22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1" marL="13716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200"/>
              <a:buFont typeface="Varela Round"/>
              <a:buChar char="-"/>
            </a:pPr>
            <a:r>
              <a:rPr lang="en" sz="22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25% discount if also purchase Read&amp;Write</a:t>
            </a:r>
            <a:endParaRPr sz="22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1" marL="13716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200"/>
              <a:buFont typeface="Varela Round"/>
              <a:buChar char="-"/>
            </a:pPr>
            <a:r>
              <a:rPr lang="en" sz="2200" u="sng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3 initial pricing lengths:</a:t>
            </a:r>
            <a:endParaRPr sz="2200" u="sng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2" marL="18288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200"/>
              <a:buFont typeface="Varela Round"/>
              <a:buChar char="-"/>
            </a:pPr>
            <a:r>
              <a:rPr b="1" lang="en" sz="2200" u="sng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3-month:</a:t>
            </a:r>
            <a:r>
              <a:rPr lang="en" sz="22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 Now through July (pro-rated)</a:t>
            </a:r>
            <a:endParaRPr sz="22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2" marL="18288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200"/>
              <a:buFont typeface="Varela Round"/>
              <a:buChar char="-"/>
            </a:pPr>
            <a:r>
              <a:rPr b="1" lang="en" sz="2200" u="sng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12-month: </a:t>
            </a:r>
            <a:r>
              <a:rPr lang="en" sz="22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(but you’re stranded next April)</a:t>
            </a:r>
            <a:endParaRPr sz="22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68300" lvl="2" marL="18288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200"/>
              <a:buFont typeface="Varela Round"/>
              <a:buChar char="-"/>
            </a:pPr>
            <a:r>
              <a:rPr b="1" lang="en" sz="2200" u="sng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15-month:</a:t>
            </a:r>
            <a:r>
              <a:rPr lang="en" sz="22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 Now through July 2020 </a:t>
            </a:r>
            <a:endParaRPr sz="22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345" name="Google Shape;345;p55" title="Texthelp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449" y="243225"/>
            <a:ext cx="1202751" cy="23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er guy" id="346" name="Google Shape;346;p55" title="Texthelper gu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075" y="4036571"/>
            <a:ext cx="1083847" cy="107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idx="4294967295" type="subTitle"/>
          </p:nvPr>
        </p:nvSpPr>
        <p:spPr>
          <a:xfrm>
            <a:off x="2197050" y="646225"/>
            <a:ext cx="4749900" cy="6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Today: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116" name="Google Shape;116;p29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9"/>
          <p:cNvSpPr txBox="1"/>
          <p:nvPr/>
        </p:nvSpPr>
        <p:spPr>
          <a:xfrm>
            <a:off x="684000" y="1505225"/>
            <a:ext cx="7487400" cy="31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Overview of EquatIO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Textbook conversion 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Jennifer’s Instructional Design feedback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Questions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/>
          <p:nvPr>
            <p:ph idx="4294967295" type="subTitle"/>
          </p:nvPr>
        </p:nvSpPr>
        <p:spPr>
          <a:xfrm>
            <a:off x="1942450" y="468900"/>
            <a:ext cx="51597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Things to know: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2" name="Google Shape;352;p56"/>
          <p:cNvSpPr txBox="1"/>
          <p:nvPr>
            <p:ph idx="4294967295" type="subTitle"/>
          </p:nvPr>
        </p:nvSpPr>
        <p:spPr>
          <a:xfrm>
            <a:off x="351750" y="1259950"/>
            <a:ext cx="84351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University textbook conversion requires domain license:   </a:t>
            </a:r>
            <a:r>
              <a:rPr b="1"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text.help/Mathbook</a:t>
            </a: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(case sensitive)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The Texthelp team can assist with: 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○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Webinars or onsite demonstrations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○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Local AHEAD chapter meetings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○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Campus pilots (including conversion capabilities)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○"/>
            </a:pPr>
            <a:r>
              <a:rPr lang="en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Quotes</a:t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353" name="Google Shape;353;p56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"/>
          <p:cNvSpPr txBox="1"/>
          <p:nvPr>
            <p:ph idx="4294967295" type="subTitle"/>
          </p:nvPr>
        </p:nvSpPr>
        <p:spPr>
          <a:xfrm>
            <a:off x="648300" y="1448425"/>
            <a:ext cx="7847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Last q</a:t>
            </a: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uestions?</a:t>
            </a:r>
            <a:endParaRPr sz="36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359" name="Google Shape;359;p57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er Cartoon Guy" id="360" name="Google Shape;360;p57" title="Texthelper Cartoon Gu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9091821">
            <a:off x="144299" y="3844624"/>
            <a:ext cx="1339877" cy="123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/>
          <p:nvPr>
            <p:ph idx="4294967295" type="subTitle"/>
          </p:nvPr>
        </p:nvSpPr>
        <p:spPr>
          <a:xfrm>
            <a:off x="945075" y="646225"/>
            <a:ext cx="7029900" cy="6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Register here for slides and info: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366" name="Google Shape;366;p58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8"/>
          <p:cNvSpPr txBox="1"/>
          <p:nvPr/>
        </p:nvSpPr>
        <p:spPr>
          <a:xfrm>
            <a:off x="716325" y="3731800"/>
            <a:ext cx="74874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text.help/AHG19-EQ</a:t>
            </a:r>
            <a:endParaRPr sz="3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QR Code for registering" id="368" name="Google Shape;368;p58" title="QR Code for registeri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113" y="1398675"/>
            <a:ext cx="2009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9"/>
          <p:cNvSpPr txBox="1"/>
          <p:nvPr>
            <p:ph idx="4294967295" type="subTitle"/>
          </p:nvPr>
        </p:nvSpPr>
        <p:spPr>
          <a:xfrm>
            <a:off x="648300" y="457825"/>
            <a:ext cx="7847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Thank you!</a:t>
            </a:r>
            <a:endParaRPr sz="4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4" name="Google Shape;374;p59"/>
          <p:cNvSpPr txBox="1"/>
          <p:nvPr/>
        </p:nvSpPr>
        <p:spPr>
          <a:xfrm>
            <a:off x="1099650" y="1243225"/>
            <a:ext cx="6944700" cy="3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Paul: </a:t>
            </a:r>
            <a:r>
              <a:rPr lang="en" sz="2600" u="sng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paul.brown@texthelp.com</a:t>
            </a:r>
            <a:r>
              <a:rPr lang="en" sz="2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2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Susan: </a:t>
            </a:r>
            <a:r>
              <a:rPr lang="en" sz="2600" u="sng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susan.kelmer@colorado.edu</a:t>
            </a:r>
            <a:endParaRPr sz="2600" u="sng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Jennifer: </a:t>
            </a:r>
            <a:r>
              <a:rPr lang="en" sz="2600" u="sng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jpedersen@alaska.edu</a:t>
            </a:r>
            <a:endParaRPr sz="2600" u="sng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 u="sng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375" name="Google Shape;375;p59" title="Texthelp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er Cartoon Guy" id="376" name="Google Shape;376;p59" title="Texthelper Cartoon Gu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9091821">
            <a:off x="144299" y="3844624"/>
            <a:ext cx="1339877" cy="123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EAEA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help Logo" id="381" name="Google Shape;381;p60" title="Texthelp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724" y="1729500"/>
            <a:ext cx="5070550" cy="10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/>
        </p:nvSpPr>
        <p:spPr>
          <a:xfrm>
            <a:off x="737475" y="1704350"/>
            <a:ext cx="7487400" cy="1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Varela Round"/>
              <a:buChar char="●"/>
            </a:pPr>
            <a:r>
              <a:rPr lang="en" sz="1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Launched in 2017</a:t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Varela Round"/>
              <a:buChar char="●"/>
            </a:pPr>
            <a:r>
              <a:rPr lang="en" sz="1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Easily create digital, accessible math</a:t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Varela Round"/>
              <a:buChar char="●"/>
            </a:pPr>
            <a:r>
              <a:rPr lang="en" sz="1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Speech input, predictive math, handwriting recognition, etc</a:t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Varela Round"/>
              <a:buChar char="●"/>
            </a:pPr>
            <a:r>
              <a:rPr lang="en" sz="1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Creation &amp; collaboration in G Suite (Google Docs)</a:t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Varela Round"/>
              <a:buChar char="●"/>
            </a:pPr>
            <a:r>
              <a:rPr lang="en" sz="1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“Accessible”= instant alt text for text-to-speech</a:t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Varela Round"/>
              <a:buChar char="●"/>
            </a:pPr>
            <a:r>
              <a:rPr lang="en" sz="1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K12 primary focus</a:t>
            </a:r>
            <a:endParaRPr sz="1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123" name="Google Shape;123;p30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quatIO Logo" id="124" name="Google Shape;124;p30" title="EquatIO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9762" y="299950"/>
            <a:ext cx="3575424" cy="130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/>
        </p:nvSpPr>
        <p:spPr>
          <a:xfrm>
            <a:off x="988700" y="1260550"/>
            <a:ext cx="6609600" cy="3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7FF"/>
              </a:buClr>
              <a:buSzPts val="3200"/>
              <a:buFont typeface="Varela Round"/>
              <a:buChar char="●"/>
            </a:pPr>
            <a:r>
              <a:rPr lang="en" sz="3200">
                <a:solidFill>
                  <a:srgbClr val="00B7FF"/>
                </a:solidFill>
                <a:latin typeface="Varela Round"/>
                <a:ea typeface="Varela Round"/>
                <a:cs typeface="Varela Round"/>
                <a:sym typeface="Varela Round"/>
              </a:rPr>
              <a:t>Conversion </a:t>
            </a:r>
            <a:endParaRPr sz="3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7FF"/>
              </a:buClr>
              <a:buSzPts val="3200"/>
              <a:buFont typeface="Varela Round"/>
              <a:buChar char="●"/>
            </a:pPr>
            <a:r>
              <a:rPr lang="en" sz="3200">
                <a:solidFill>
                  <a:srgbClr val="00B7FF"/>
                </a:solidFill>
                <a:latin typeface="Varela Round"/>
                <a:ea typeface="Varela Round"/>
                <a:cs typeface="Varela Round"/>
                <a:sym typeface="Varela Round"/>
              </a:rPr>
              <a:t>Creation</a:t>
            </a:r>
            <a:endParaRPr sz="3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7FF"/>
              </a:buClr>
              <a:buSzPts val="3200"/>
              <a:buFont typeface="Varela Round"/>
              <a:buChar char="●"/>
            </a:pPr>
            <a:r>
              <a:rPr lang="en" sz="3200">
                <a:solidFill>
                  <a:srgbClr val="00B7FF"/>
                </a:solidFill>
                <a:latin typeface="Varela Round"/>
                <a:ea typeface="Varela Round"/>
                <a:cs typeface="Varela Round"/>
                <a:sym typeface="Varela Round"/>
              </a:rPr>
              <a:t>Consumption</a:t>
            </a:r>
            <a:endParaRPr sz="3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7FF"/>
              </a:buClr>
              <a:buSzPts val="3200"/>
              <a:buFont typeface="Varela Round"/>
              <a:buChar char="●"/>
            </a:pPr>
            <a:r>
              <a:rPr lang="en" sz="3200">
                <a:solidFill>
                  <a:srgbClr val="00B7FF"/>
                </a:solidFill>
                <a:latin typeface="Varela Round"/>
                <a:ea typeface="Varela Round"/>
                <a:cs typeface="Varela Round"/>
                <a:sym typeface="Varela Round"/>
              </a:rPr>
              <a:t>Collaboration</a:t>
            </a:r>
            <a:endParaRPr sz="3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7FF"/>
              </a:buClr>
              <a:buSzPts val="3200"/>
              <a:buFont typeface="Varela Round"/>
              <a:buChar char="●"/>
            </a:pPr>
            <a:r>
              <a:rPr lang="en" sz="3200">
                <a:solidFill>
                  <a:srgbClr val="00B7FF"/>
                </a:solidFill>
                <a:latin typeface="Varela Round"/>
                <a:ea typeface="Varela Round"/>
                <a:cs typeface="Varela Round"/>
                <a:sym typeface="Varela Round"/>
              </a:rPr>
              <a:t>Compliance</a:t>
            </a:r>
            <a:endParaRPr sz="3200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4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0" name="Google Shape;130;p31"/>
          <p:cNvSpPr txBox="1"/>
          <p:nvPr/>
        </p:nvSpPr>
        <p:spPr>
          <a:xfrm>
            <a:off x="6" y="311975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B7FF"/>
                </a:solidFill>
                <a:latin typeface="Varela Round"/>
                <a:ea typeface="Varela Round"/>
                <a:cs typeface="Varela Round"/>
                <a:sym typeface="Varela Round"/>
              </a:rPr>
              <a:t>EquatIO’s  “5 C’s of Math”</a:t>
            </a:r>
            <a:endParaRPr b="1" i="0" sz="3600" u="none" cap="none" strike="noStrike">
              <a:solidFill>
                <a:srgbClr val="00B7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1" name="Google Shape;131;p31"/>
          <p:cNvSpPr txBox="1"/>
          <p:nvPr/>
        </p:nvSpPr>
        <p:spPr>
          <a:xfrm>
            <a:off x="5227475" y="1192525"/>
            <a:ext cx="37377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Disability Services</a:t>
            </a:r>
            <a:endParaRPr sz="30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32" name="Google Shape;132;p31"/>
          <p:cNvCxnSpPr/>
          <p:nvPr/>
        </p:nvCxnSpPr>
        <p:spPr>
          <a:xfrm flipH="1" rot="10800000">
            <a:off x="3737300" y="1541550"/>
            <a:ext cx="1112400" cy="16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31"/>
          <p:cNvSpPr txBox="1"/>
          <p:nvPr/>
        </p:nvSpPr>
        <p:spPr>
          <a:xfrm>
            <a:off x="4884425" y="2073063"/>
            <a:ext cx="43167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Instructional Design</a:t>
            </a:r>
            <a:endParaRPr sz="30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34" name="Google Shape;134;p31"/>
          <p:cNvCxnSpPr/>
          <p:nvPr/>
        </p:nvCxnSpPr>
        <p:spPr>
          <a:xfrm flipH="1" rot="10800000">
            <a:off x="3188000" y="2377113"/>
            <a:ext cx="1661700" cy="14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31"/>
          <p:cNvSpPr txBox="1"/>
          <p:nvPr/>
        </p:nvSpPr>
        <p:spPr>
          <a:xfrm>
            <a:off x="5576575" y="3244113"/>
            <a:ext cx="43167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Students</a:t>
            </a:r>
            <a:endParaRPr sz="30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36" name="Google Shape;136;p31"/>
          <p:cNvCxnSpPr/>
          <p:nvPr/>
        </p:nvCxnSpPr>
        <p:spPr>
          <a:xfrm>
            <a:off x="4277200" y="3222788"/>
            <a:ext cx="2393700" cy="21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31"/>
          <p:cNvCxnSpPr/>
          <p:nvPr/>
        </p:nvCxnSpPr>
        <p:spPr>
          <a:xfrm flipH="1" rot="10800000">
            <a:off x="4295050" y="3738000"/>
            <a:ext cx="2376000" cy="375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Texthelp Logo" id="138" name="Google Shape;138;p31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449" y="243225"/>
            <a:ext cx="1202751" cy="2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1"/>
          <p:cNvSpPr txBox="1"/>
          <p:nvPr/>
        </p:nvSpPr>
        <p:spPr>
          <a:xfrm>
            <a:off x="5227475" y="4413100"/>
            <a:ext cx="3630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Math Department</a:t>
            </a:r>
            <a:endParaRPr sz="30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descr="Arrow" id="140" name="Google Shape;140;p31" title="Arrow"/>
          <p:cNvCxnSpPr/>
          <p:nvPr/>
        </p:nvCxnSpPr>
        <p:spPr>
          <a:xfrm flipH="1" rot="10800000">
            <a:off x="3935100" y="4802750"/>
            <a:ext cx="1197900" cy="17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/>
          <p:nvPr>
            <p:ph idx="4294967295" type="subTitle"/>
          </p:nvPr>
        </p:nvSpPr>
        <p:spPr>
          <a:xfrm>
            <a:off x="450400" y="1033400"/>
            <a:ext cx="36351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Screenshot Reader </a:t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(OCR for Math)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6" name="Google Shape;146;p32"/>
          <p:cNvSpPr txBox="1"/>
          <p:nvPr>
            <p:ph idx="4294967295" type="subTitle"/>
          </p:nvPr>
        </p:nvSpPr>
        <p:spPr>
          <a:xfrm>
            <a:off x="4946200" y="1033400"/>
            <a:ext cx="36351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Screen Capture</a:t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(MathML output)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Screenshot Reader Icon" id="147" name="Google Shape;147;p32" title="Screenshot Reader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725" y="2852650"/>
            <a:ext cx="945500" cy="842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era image" id="148" name="Google Shape;148;p32" title="Camera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0000" y="2518125"/>
            <a:ext cx="2182925" cy="1666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ML Logo inside of camera image" id="149" name="Google Shape;149;p32" title="Math ML Logo inside of camera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8713" y="3043375"/>
            <a:ext cx="945500" cy="94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 Logo" id="150" name="Google Shape;150;p32" title="Texthelp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idx="4294967295" type="subTitle"/>
          </p:nvPr>
        </p:nvSpPr>
        <p:spPr>
          <a:xfrm>
            <a:off x="2197050" y="1865425"/>
            <a:ext cx="47499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Let’s take a look…..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156" name="Google Shape;156;p33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idx="4294967295" type="subTitle"/>
          </p:nvPr>
        </p:nvSpPr>
        <p:spPr>
          <a:xfrm>
            <a:off x="1034550" y="858825"/>
            <a:ext cx="7074900" cy="20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Math Conversion Comparison:</a:t>
            </a:r>
            <a:endParaRPr b="1" sz="3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“Old way”    vs.    “New way”</a:t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Picture of measuring scale" id="162" name="Google Shape;162;p34" title="Picture of measuring sca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176" y="1914575"/>
            <a:ext cx="1615098" cy="1513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 Logo" id="163" name="Google Shape;163;p34" title="Texthelp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>
            <p:ph idx="4294967295" type="subTitle"/>
          </p:nvPr>
        </p:nvSpPr>
        <p:spPr>
          <a:xfrm>
            <a:off x="3329525" y="946600"/>
            <a:ext cx="25176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The Old Way:</a:t>
            </a:r>
            <a:endParaRPr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Mathtype Logo" id="169" name="Google Shape;169;p35" title="Mathtyp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900" y="1957140"/>
            <a:ext cx="2907550" cy="46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 Logo" id="170" name="Google Shape;170;p35" title="Texthelp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0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amtasiaStudio">
  <a:themeElements>
    <a:clrScheme name="techsmith">
      <a:dk1>
        <a:srgbClr val="58595B"/>
      </a:dk1>
      <a:lt1>
        <a:srgbClr val="FFFFFF"/>
      </a:lt1>
      <a:dk2>
        <a:srgbClr val="006A71"/>
      </a:dk2>
      <a:lt2>
        <a:srgbClr val="F8F8F8"/>
      </a:lt2>
      <a:accent1>
        <a:srgbClr val="F8971D"/>
      </a:accent1>
      <a:accent2>
        <a:srgbClr val="006A71"/>
      </a:accent2>
      <a:accent3>
        <a:srgbClr val="C3CE81"/>
      </a:accent3>
      <a:accent4>
        <a:srgbClr val="66AECC"/>
      </a:accent4>
      <a:accent5>
        <a:srgbClr val="DD1541"/>
      </a:accent5>
      <a:accent6>
        <a:srgbClr val="FFC425"/>
      </a:accent6>
      <a:hlink>
        <a:srgbClr val="F8971D"/>
      </a:hlink>
      <a:folHlink>
        <a:srgbClr val="C3CE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