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6" r:id="rId1"/>
  </p:sldMasterIdLst>
  <p:notesMasterIdLst>
    <p:notesMasterId r:id="rId35"/>
  </p:notesMasterIdLst>
  <p:sldIdLst>
    <p:sldId id="322" r:id="rId2"/>
    <p:sldId id="324" r:id="rId3"/>
    <p:sldId id="260" r:id="rId4"/>
    <p:sldId id="261" r:id="rId5"/>
    <p:sldId id="286" r:id="rId6"/>
    <p:sldId id="267" r:id="rId7"/>
    <p:sldId id="314" r:id="rId8"/>
    <p:sldId id="273" r:id="rId9"/>
    <p:sldId id="272" r:id="rId10"/>
    <p:sldId id="275" r:id="rId11"/>
    <p:sldId id="320" r:id="rId12"/>
    <p:sldId id="263" r:id="rId13"/>
    <p:sldId id="307" r:id="rId14"/>
    <p:sldId id="315" r:id="rId15"/>
    <p:sldId id="287" r:id="rId16"/>
    <p:sldId id="289" r:id="rId17"/>
    <p:sldId id="290" r:id="rId18"/>
    <p:sldId id="291" r:id="rId19"/>
    <p:sldId id="305" r:id="rId20"/>
    <p:sldId id="292" r:id="rId21"/>
    <p:sldId id="293" r:id="rId22"/>
    <p:sldId id="308" r:id="rId23"/>
    <p:sldId id="297" r:id="rId24"/>
    <p:sldId id="299" r:id="rId25"/>
    <p:sldId id="280" r:id="rId26"/>
    <p:sldId id="316" r:id="rId27"/>
    <p:sldId id="301" r:id="rId28"/>
    <p:sldId id="310" r:id="rId29"/>
    <p:sldId id="319" r:id="rId30"/>
    <p:sldId id="309" r:id="rId31"/>
    <p:sldId id="303" r:id="rId32"/>
    <p:sldId id="321" r:id="rId33"/>
    <p:sldId id="323"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9D0A"/>
    <a:srgbClr val="4F6CB7"/>
    <a:srgbClr val="7F8C06"/>
    <a:srgbClr val="148FA3"/>
    <a:srgbClr val="AFC1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03"/>
    <p:restoredTop sz="70897" autoAdjust="0"/>
  </p:normalViewPr>
  <p:slideViewPr>
    <p:cSldViewPr snapToGrid="0" snapToObjects="1">
      <p:cViewPr varScale="1">
        <p:scale>
          <a:sx n="117" d="100"/>
          <a:sy n="117" d="100"/>
        </p:scale>
        <p:origin x="824" y="176"/>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73" d="100"/>
          <a:sy n="73" d="100"/>
        </p:scale>
        <p:origin x="-348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382816-9C7D-6844-A07E-D0E28E22BB73}" type="datetimeFigureOut">
              <a:rPr lang="en-US" smtClean="0"/>
              <a:t>9/17/19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C3ED1F-AF45-A543-8DAC-8EB154A6D96F}" type="slidenum">
              <a:rPr lang="en-US" smtClean="0"/>
              <a:t>‹#›</a:t>
            </a:fld>
            <a:endParaRPr lang="en-US"/>
          </a:p>
        </p:txBody>
      </p:sp>
    </p:spTree>
    <p:extLst>
      <p:ext uri="{BB962C8B-B14F-4D97-AF65-F5344CB8AC3E}">
        <p14:creationId xmlns:p14="http://schemas.microsoft.com/office/powerpoint/2010/main" val="8447463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Set up external</a:t>
            </a:r>
            <a:r>
              <a:rPr lang="en-US" sz="1200" b="0" i="0" u="none" strike="noStrike" kern="1200" baseline="0" dirty="0" smtClean="0">
                <a:solidFill>
                  <a:schemeClr val="tx1"/>
                </a:solidFill>
                <a:effectLst/>
                <a:latin typeface="+mn-lt"/>
                <a:ea typeface="+mn-ea"/>
                <a:cs typeface="+mn-cs"/>
              </a:rPr>
              <a:t> links prior to starting the presentation/make sure all other tabs are closed</a:t>
            </a:r>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Click "Record"</a:t>
            </a:r>
          </a:p>
          <a:p>
            <a:pPr rtl="0" fontAlgn="base"/>
            <a:r>
              <a:rPr lang="en-US" sz="1200" b="0" i="0" u="none" strike="noStrike" kern="1200" dirty="0" smtClean="0">
                <a:solidFill>
                  <a:schemeClr val="tx1"/>
                </a:solidFill>
                <a:effectLst/>
                <a:latin typeface="+mn-lt"/>
                <a:ea typeface="+mn-ea"/>
                <a:cs typeface="+mn-cs"/>
              </a:rPr>
              <a:t>Top right: click "Start broadcast"</a:t>
            </a:r>
          </a:p>
          <a:p>
            <a:pPr rtl="0" fontAlgn="base"/>
            <a:r>
              <a:rPr lang="en-US" sz="1200" b="0" i="0" u="none" strike="noStrike" kern="1200" dirty="0" smtClean="0">
                <a:solidFill>
                  <a:schemeClr val="tx1"/>
                </a:solidFill>
                <a:effectLst/>
                <a:latin typeface="+mn-lt"/>
                <a:ea typeface="+mn-ea"/>
                <a:cs typeface="+mn-cs"/>
              </a:rPr>
              <a:t>Test audio by checking for hand raises in the attendees section</a:t>
            </a:r>
          </a:p>
          <a:p>
            <a:pPr rtl="0" fontAlgn="base"/>
            <a:endParaRPr lang="en-US" sz="1200" b="1" i="0" u="none" strike="noStrike" kern="1200" dirty="0" smtClean="0">
              <a:solidFill>
                <a:schemeClr val="tx1"/>
              </a:solidFill>
              <a:effectLst/>
              <a:latin typeface="+mn-lt"/>
              <a:ea typeface="+mn-ea"/>
              <a:cs typeface="+mn-cs"/>
            </a:endParaRPr>
          </a:p>
          <a:p>
            <a:pPr rtl="0" fontAlgn="base"/>
            <a:r>
              <a:rPr lang="en-US" sz="1200" b="1" i="0" u="none" strike="noStrike" kern="1200" dirty="0" smtClean="0">
                <a:solidFill>
                  <a:schemeClr val="tx1"/>
                </a:solidFill>
                <a:effectLst/>
                <a:latin typeface="+mn-lt"/>
                <a:ea typeface="+mn-ea"/>
                <a:cs typeface="+mn-cs"/>
              </a:rPr>
              <a:t>"Hi everyone. We're about to get started. I wanted to make sure that everyone can hear the audio – do you mind raising your hand if you can hear me?"</a:t>
            </a:r>
          </a:p>
          <a:p>
            <a:pPr rtl="0" fontAlgn="base"/>
            <a:endParaRPr lang="en-US" sz="1200" b="1"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Share screen</a:t>
            </a: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Put PowerPoint into slideshow mode</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Great it</a:t>
            </a:r>
            <a:r>
              <a:rPr lang="en-US" sz="1200" b="1" i="0" kern="1200" baseline="0" dirty="0" smtClean="0">
                <a:solidFill>
                  <a:schemeClr val="tx1"/>
                </a:solidFill>
                <a:effectLst/>
                <a:latin typeface="+mn-lt"/>
                <a:ea typeface="+mn-ea"/>
                <a:cs typeface="+mn-cs"/>
              </a:rPr>
              <a:t> looks like you all can hear me.</a:t>
            </a:r>
            <a:r>
              <a:rPr lang="en-US" sz="1200" b="1" i="0" kern="1200" dirty="0" smtClean="0">
                <a:solidFill>
                  <a:schemeClr val="tx1"/>
                </a:solidFill>
                <a:effectLst/>
                <a:latin typeface="+mn-lt"/>
                <a:ea typeface="+mn-ea"/>
                <a:cs typeface="+mn-cs"/>
              </a:rPr>
              <a:t> </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Thank you all for joining us today for this webinar, entitled Intro to Audio Description. </a:t>
            </a:r>
          </a:p>
          <a:p>
            <a:endParaRPr lang="en-US" sz="1200" b="1" i="0" u="none" strike="noStrike" kern="1200" dirty="0" smtClean="0">
              <a:solidFill>
                <a:schemeClr val="tx1"/>
              </a:solidFill>
              <a:effectLst/>
              <a:latin typeface="+mn-lt"/>
              <a:ea typeface="+mn-ea"/>
              <a:cs typeface="+mn-cs"/>
            </a:endParaRPr>
          </a:p>
          <a:p>
            <a:r>
              <a:rPr lang="en-US" sz="1200" b="1" i="0" u="none" strike="noStrike" kern="1200" dirty="0" smtClean="0">
                <a:solidFill>
                  <a:schemeClr val="tx1"/>
                </a:solidFill>
                <a:effectLst/>
                <a:latin typeface="+mn-lt"/>
                <a:ea typeface="+mn-ea"/>
                <a:cs typeface="+mn-cs"/>
              </a:rPr>
              <a:t>This webinar is being live captioned, and you can view those captions by clicking the CC icon in your control panel. </a:t>
            </a:r>
          </a:p>
          <a:p>
            <a:endParaRPr lang="en-US" sz="1200" b="1" i="0" u="none" strike="noStrike"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My name is Jaclyn from 3Play Media, and I’ll be presenting today. The presentation should take about 30 minutes and I’ll leave some time at</a:t>
            </a:r>
            <a:r>
              <a:rPr lang="en-US" sz="1200" b="1" i="0" kern="1200" baseline="0" dirty="0" smtClean="0">
                <a:solidFill>
                  <a:schemeClr val="tx1"/>
                </a:solidFill>
                <a:effectLst/>
                <a:latin typeface="+mn-lt"/>
                <a:ea typeface="+mn-ea"/>
                <a:cs typeface="+mn-cs"/>
              </a:rPr>
              <a:t> the end for Q&amp;A. Feel free to send us your questions throughout the presentation in the chat box so that I can answer them at the end.</a:t>
            </a:r>
          </a:p>
          <a:p>
            <a:endParaRPr lang="en-US" sz="1200" b="1"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One last thing, </a:t>
            </a:r>
            <a:r>
              <a:rPr lang="en-US" sz="1200" b="1" i="0" u="none" strike="noStrike" kern="1200" baseline="0" dirty="0" smtClean="0">
                <a:solidFill>
                  <a:schemeClr val="tx1"/>
                </a:solidFill>
                <a:effectLst/>
                <a:latin typeface="+mn-lt"/>
                <a:ea typeface="+mn-ea"/>
                <a:cs typeface="+mn-cs"/>
              </a:rPr>
              <a:t>t</a:t>
            </a:r>
            <a:r>
              <a:rPr lang="en-US" sz="1200" b="1" i="0" u="none" strike="noStrike" kern="1200" dirty="0" smtClean="0">
                <a:solidFill>
                  <a:schemeClr val="tx1"/>
                </a:solidFill>
                <a:effectLst/>
                <a:latin typeface="+mn-lt"/>
                <a:ea typeface="+mn-ea"/>
                <a:cs typeface="+mn-cs"/>
              </a:rPr>
              <a:t>his presentation is being recorded, and you'll receive an email tomorrow with a link to view the recording and slide deck.</a:t>
            </a:r>
            <a:endParaRPr lang="en-US" sz="1200" b="1"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And with that, let’s get started!</a:t>
            </a:r>
            <a:endParaRPr lang="en-US" b="1" dirty="0" smtClean="0"/>
          </a:p>
          <a:p>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1</a:t>
            </a:fld>
            <a:endParaRPr lang="en-US"/>
          </a:p>
        </p:txBody>
      </p:sp>
    </p:spTree>
    <p:extLst>
      <p:ext uri="{BB962C8B-B14F-4D97-AF65-F5344CB8AC3E}">
        <p14:creationId xmlns:p14="http://schemas.microsoft.com/office/powerpoint/2010/main" val="1169036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So if you’ve decided to go ahead and create descriptions from scratch, you will definitely want to consider quality standards. There are best practices for description quality, and the DCMP Description </a:t>
            </a:r>
            <a:r>
              <a:rPr lang="en-US" sz="1200" b="1" i="0" kern="1200" dirty="0" smtClean="0">
                <a:solidFill>
                  <a:schemeClr val="tx1"/>
                </a:solidFill>
                <a:effectLst/>
                <a:latin typeface="+mn-lt"/>
                <a:ea typeface="+mn-ea"/>
                <a:cs typeface="+mn-cs"/>
              </a:rPr>
              <a:t>Key</a:t>
            </a:r>
            <a:r>
              <a:rPr lang="en-US" sz="1200" b="1" i="0" kern="1200" baseline="0" dirty="0" smtClean="0">
                <a:solidFill>
                  <a:schemeClr val="tx1"/>
                </a:solidFill>
                <a:effectLst/>
                <a:latin typeface="+mn-lt"/>
                <a:ea typeface="+mn-ea"/>
                <a:cs typeface="+mn-cs"/>
              </a:rPr>
              <a:t> made by the Described and Captioned Media Program </a:t>
            </a:r>
            <a:r>
              <a:rPr lang="en-US" sz="1200" b="1" i="0" kern="1200" dirty="0" smtClean="0">
                <a:solidFill>
                  <a:schemeClr val="tx1"/>
                </a:solidFill>
                <a:effectLst/>
                <a:latin typeface="+mn-lt"/>
                <a:ea typeface="+mn-ea"/>
                <a:cs typeface="+mn-cs"/>
              </a:rPr>
              <a:t>has </a:t>
            </a:r>
            <a:r>
              <a:rPr lang="en-US" sz="1200" b="1" i="0" kern="1200" dirty="0">
                <a:solidFill>
                  <a:schemeClr val="tx1"/>
                </a:solidFill>
                <a:effectLst/>
                <a:latin typeface="+mn-lt"/>
                <a:ea typeface="+mn-ea"/>
                <a:cs typeface="+mn-cs"/>
              </a:rPr>
              <a:t>a lot of really helpful guidelines and standards to follow. </a:t>
            </a:r>
            <a:endParaRPr lang="en-US" sz="1200" b="1"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And </a:t>
            </a:r>
            <a:r>
              <a:rPr lang="en-US" sz="1200" b="1" i="0" kern="1200" dirty="0">
                <a:solidFill>
                  <a:schemeClr val="tx1"/>
                </a:solidFill>
                <a:effectLst/>
                <a:latin typeface="+mn-lt"/>
                <a:ea typeface="+mn-ea"/>
                <a:cs typeface="+mn-cs"/>
              </a:rPr>
              <a:t>when you’re describing, it’s important to consider what to describe, when to describe, and how to describe. So for example, things like </a:t>
            </a:r>
            <a:r>
              <a:rPr lang="en-US" sz="1200" b="1" i="0" kern="1200" dirty="0" smtClean="0">
                <a:solidFill>
                  <a:schemeClr val="tx1"/>
                </a:solidFill>
                <a:effectLst/>
                <a:latin typeface="+mn-lt"/>
                <a:ea typeface="+mn-ea"/>
                <a:cs typeface="+mn-cs"/>
              </a:rPr>
              <a:t>on-screen text </a:t>
            </a:r>
            <a:r>
              <a:rPr lang="en-US" sz="1200" b="1" i="0" kern="1200" dirty="0">
                <a:solidFill>
                  <a:schemeClr val="tx1"/>
                </a:solidFill>
                <a:effectLst/>
                <a:latin typeface="+mn-lt"/>
                <a:ea typeface="+mn-ea"/>
                <a:cs typeface="+mn-cs"/>
              </a:rPr>
              <a:t>or credits. You want to make sure that you’re being consistent throughout</a:t>
            </a:r>
            <a:r>
              <a:rPr lang="en-US" sz="1200" b="1" i="0" kern="1200" dirty="0" smtClean="0">
                <a:solidFill>
                  <a:schemeClr val="tx1"/>
                </a:solidFill>
                <a:effectLst/>
                <a:latin typeface="+mn-lt"/>
                <a:ea typeface="+mn-ea"/>
                <a:cs typeface="+mn-cs"/>
              </a:rPr>
              <a:t>.</a:t>
            </a:r>
          </a:p>
          <a:p>
            <a:endParaRPr lang="en-US"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DCMP</a:t>
            </a:r>
            <a:r>
              <a:rPr lang="en-US" b="1" baseline="0" dirty="0" smtClean="0"/>
              <a:t> description key is great and is important to consider whether your doing your own descriptions or using a third party vendor. You want to be sure that vendor follows these same quality standards.</a:t>
            </a:r>
            <a:endParaRPr lang="en-US" dirty="0"/>
          </a:p>
          <a:p>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10</a:t>
            </a:fld>
            <a:endParaRPr lang="en-US"/>
          </a:p>
        </p:txBody>
      </p:sp>
    </p:spTree>
    <p:extLst>
      <p:ext uri="{BB962C8B-B14F-4D97-AF65-F5344CB8AC3E}">
        <p14:creationId xmlns:p14="http://schemas.microsoft.com/office/powerpoint/2010/main" val="3652895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a:t>
            </a:r>
            <a:r>
              <a:rPr lang="en-US" b="1" baseline="0" dirty="0" smtClean="0"/>
              <a:t> as practice, I’m going to show this</a:t>
            </a:r>
            <a:r>
              <a:rPr lang="en-US" b="1" dirty="0" smtClean="0"/>
              <a:t> GIF, and I’d like everyone to describe</a:t>
            </a:r>
            <a:r>
              <a:rPr lang="en-US" b="1" baseline="0" dirty="0" smtClean="0"/>
              <a:t> it making sure to describe the visual elements that are most critical to the viewers ability to follow, understand, and appreciate the context of this scene.</a:t>
            </a:r>
          </a:p>
          <a:p>
            <a:endParaRPr lang="en-US" b="1" baseline="0" dirty="0" smtClean="0"/>
          </a:p>
          <a:p>
            <a:r>
              <a:rPr lang="en-US" b="1" baseline="0" dirty="0" smtClean="0"/>
              <a:t>So make sure you:</a:t>
            </a:r>
          </a:p>
          <a:p>
            <a:pPr marL="171450" indent="-171450">
              <a:buFont typeface="Arial" charset="0"/>
              <a:buChar char="•"/>
            </a:pPr>
            <a:r>
              <a:rPr lang="en-US" b="1" baseline="0" dirty="0" smtClean="0"/>
              <a:t>Describe characters/people</a:t>
            </a:r>
          </a:p>
          <a:p>
            <a:pPr marL="171450" indent="-171450">
              <a:buFont typeface="Arial" charset="0"/>
              <a:buChar char="•"/>
            </a:pPr>
            <a:r>
              <a:rPr lang="en-US" b="1" baseline="0" dirty="0" smtClean="0"/>
              <a:t>Visual action and movement</a:t>
            </a:r>
          </a:p>
          <a:p>
            <a:pPr marL="171450" indent="-171450">
              <a:buFont typeface="Arial" charset="0"/>
              <a:buChar char="•"/>
            </a:pPr>
            <a:r>
              <a:rPr lang="en-US" b="1" baseline="0" dirty="0" smtClean="0"/>
              <a:t>Use complete sentences</a:t>
            </a:r>
          </a:p>
          <a:p>
            <a:pPr marL="171450" indent="-171450">
              <a:buFont typeface="Arial" charset="0"/>
              <a:buChar char="•"/>
            </a:pPr>
            <a:r>
              <a:rPr lang="en-US" b="1" baseline="0" dirty="0" smtClean="0"/>
              <a:t>Most importantly, tell the visual story of this scene.</a:t>
            </a:r>
          </a:p>
          <a:p>
            <a:pPr marL="171450" indent="-171450">
              <a:buFont typeface="Arial" charset="0"/>
              <a:buChar char="•"/>
            </a:pPr>
            <a:endParaRPr lang="en-US" b="1" baseline="0" dirty="0" smtClean="0"/>
          </a:p>
          <a:p>
            <a:pPr marL="0" indent="0">
              <a:buFont typeface="Arial" charset="0"/>
              <a:buNone/>
            </a:pPr>
            <a:r>
              <a:rPr lang="en-US" b="1" baseline="0" dirty="0" smtClean="0"/>
              <a:t>And in case you are not able to view this GIF I will give a description of it in just a minute.</a:t>
            </a:r>
          </a:p>
          <a:p>
            <a:pPr marL="0" indent="0">
              <a:buFont typeface="Arial" charset="0"/>
              <a:buNone/>
            </a:pPr>
            <a:endParaRPr lang="en-US" b="1" baseline="0" dirty="0" smtClean="0"/>
          </a:p>
          <a:p>
            <a:pPr marL="0" indent="0">
              <a:buFont typeface="Arial" charset="0"/>
              <a:buNone/>
            </a:pPr>
            <a:r>
              <a:rPr lang="en-US" b="1" baseline="0" dirty="0" smtClean="0"/>
              <a:t>So the description I gave this gif was: Rachel, Monica, and Phoebe from the show "Friends" sit in Monica's NYC apartment watch Chandler do a goofy dance on the living room coffee table.</a:t>
            </a:r>
          </a:p>
          <a:p>
            <a:pPr marL="0" indent="0">
              <a:buFont typeface="Arial" charset="0"/>
              <a:buNone/>
            </a:pPr>
            <a:endParaRPr lang="en-US" b="1" baseline="0" dirty="0" smtClean="0"/>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b="1" baseline="0" dirty="0" smtClean="0"/>
              <a:t>(read out some of the responses)</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b="1" baseline="0" dirty="0" smtClean="0"/>
              <a:t>These are all really well done, concise, and descriptive is key and you’ve all really got that down!</a:t>
            </a:r>
          </a:p>
          <a:p>
            <a:pPr marL="0" indent="0">
              <a:buFont typeface="Arial" charset="0"/>
              <a:buNone/>
            </a:pPr>
            <a:endParaRPr lang="en-US" b="0" baseline="0" dirty="0" smtClean="0"/>
          </a:p>
          <a:p>
            <a:pPr marL="0" indent="0">
              <a:buFont typeface="Arial" charset="0"/>
              <a:buNone/>
            </a:pPr>
            <a:endParaRPr lang="en-US" b="1" baseline="0" dirty="0" smtClean="0"/>
          </a:p>
        </p:txBody>
      </p:sp>
      <p:sp>
        <p:nvSpPr>
          <p:cNvPr id="4" name="Slide Number Placeholder 3"/>
          <p:cNvSpPr>
            <a:spLocks noGrp="1"/>
          </p:cNvSpPr>
          <p:nvPr>
            <p:ph type="sldNum" sz="quarter" idx="10"/>
          </p:nvPr>
        </p:nvSpPr>
        <p:spPr/>
        <p:txBody>
          <a:bodyPr/>
          <a:lstStyle/>
          <a:p>
            <a:fld id="{5FC3ED1F-AF45-A543-8DAC-8EB154A6D96F}" type="slidenum">
              <a:rPr lang="en-US" smtClean="0"/>
              <a:t>11</a:t>
            </a:fld>
            <a:endParaRPr lang="en-US"/>
          </a:p>
        </p:txBody>
      </p:sp>
    </p:spTree>
    <p:extLst>
      <p:ext uri="{BB962C8B-B14F-4D97-AF65-F5344CB8AC3E}">
        <p14:creationId xmlns:p14="http://schemas.microsoft.com/office/powerpoint/2010/main" val="1321180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So the big question </a:t>
            </a:r>
            <a:r>
              <a:rPr lang="en-US" sz="1200" b="1" i="0" kern="1200" dirty="0">
                <a:solidFill>
                  <a:schemeClr val="tx1"/>
                </a:solidFill>
                <a:effectLst/>
                <a:latin typeface="+mn-lt"/>
                <a:ea typeface="+mn-ea"/>
                <a:cs typeface="+mn-cs"/>
              </a:rPr>
              <a:t>is, where do you publish description? </a:t>
            </a:r>
            <a:r>
              <a:rPr lang="en-US" sz="1200" b="1" i="0" kern="1200" dirty="0" smtClean="0">
                <a:solidFill>
                  <a:schemeClr val="tx1"/>
                </a:solidFill>
                <a:effectLst/>
                <a:latin typeface="+mn-lt"/>
                <a:ea typeface="+mn-ea"/>
                <a:cs typeface="+mn-cs"/>
              </a:rPr>
              <a:t>So </a:t>
            </a:r>
            <a:r>
              <a:rPr lang="en-US" sz="1200" b="1" i="0" kern="1200" dirty="0">
                <a:solidFill>
                  <a:schemeClr val="tx1"/>
                </a:solidFill>
                <a:effectLst/>
                <a:latin typeface="+mn-lt"/>
                <a:ea typeface="+mn-ea"/>
                <a:cs typeface="+mn-cs"/>
              </a:rPr>
              <a:t>unlike captions, description is not supported by most video players. </a:t>
            </a:r>
            <a:r>
              <a:rPr lang="en-US" sz="1200" b="1" i="0" kern="1200" dirty="0" smtClean="0">
                <a:solidFill>
                  <a:schemeClr val="tx1"/>
                </a:solidFill>
                <a:effectLst/>
                <a:latin typeface="+mn-lt"/>
                <a:ea typeface="+mn-ea"/>
                <a:cs typeface="+mn-cs"/>
              </a:rPr>
              <a:t>It can be challenging to determine a workaround to publish audio description,</a:t>
            </a:r>
            <a:r>
              <a:rPr lang="en-US" sz="1200" b="1" i="0" kern="1200" baseline="0" dirty="0" smtClean="0">
                <a:solidFill>
                  <a:schemeClr val="tx1"/>
                </a:solidFill>
                <a:effectLst/>
                <a:latin typeface="+mn-lt"/>
                <a:ea typeface="+mn-ea"/>
                <a:cs typeface="+mn-cs"/>
              </a:rPr>
              <a:t> but I’m going to talk about some of the steps you can take in the next few slides.</a:t>
            </a:r>
            <a:endParaRPr lang="en-US" strike="sngStrike" dirty="0"/>
          </a:p>
        </p:txBody>
      </p:sp>
      <p:sp>
        <p:nvSpPr>
          <p:cNvPr id="4" name="Slide Number Placeholder 3"/>
          <p:cNvSpPr>
            <a:spLocks noGrp="1"/>
          </p:cNvSpPr>
          <p:nvPr>
            <p:ph type="sldNum" sz="quarter" idx="10"/>
          </p:nvPr>
        </p:nvSpPr>
        <p:spPr/>
        <p:txBody>
          <a:bodyPr/>
          <a:lstStyle/>
          <a:p>
            <a:fld id="{5FC3ED1F-AF45-A543-8DAC-8EB154A6D96F}" type="slidenum">
              <a:rPr lang="en-US" smtClean="0"/>
              <a:t>12</a:t>
            </a:fld>
            <a:endParaRPr lang="en-US"/>
          </a:p>
        </p:txBody>
      </p:sp>
    </p:spTree>
    <p:extLst>
      <p:ext uri="{BB962C8B-B14F-4D97-AF65-F5344CB8AC3E}">
        <p14:creationId xmlns:p14="http://schemas.microsoft.com/office/powerpoint/2010/main" val="3694151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So a brief</a:t>
            </a:r>
            <a:r>
              <a:rPr lang="en-US" sz="1200" b="1" i="0" kern="1200" baseline="0" dirty="0" smtClean="0">
                <a:solidFill>
                  <a:schemeClr val="tx1"/>
                </a:solidFill>
                <a:effectLst/>
                <a:latin typeface="+mn-lt"/>
                <a:ea typeface="+mn-ea"/>
                <a:cs typeface="+mn-cs"/>
              </a:rPr>
              <a:t> background on Audio Description: </a:t>
            </a:r>
            <a:r>
              <a:rPr lang="en-US" sz="1200" b="1" i="0" kern="1200" dirty="0" smtClean="0">
                <a:solidFill>
                  <a:schemeClr val="tx1"/>
                </a:solidFill>
                <a:effectLst/>
                <a:latin typeface="+mn-lt"/>
                <a:ea typeface="+mn-ea"/>
                <a:cs typeface="+mn-cs"/>
              </a:rPr>
              <a:t>Audio description has been around</a:t>
            </a:r>
            <a:r>
              <a:rPr lang="en-US" sz="1200" b="1" i="0" kern="1200" baseline="0" dirty="0" smtClean="0">
                <a:solidFill>
                  <a:schemeClr val="tx1"/>
                </a:solidFill>
                <a:effectLst/>
                <a:latin typeface="+mn-lt"/>
                <a:ea typeface="+mn-ea"/>
                <a:cs typeface="+mn-cs"/>
              </a:rPr>
              <a:t> since the late 1970s but it’s use has increased since then. Today,</a:t>
            </a:r>
            <a:r>
              <a:rPr lang="en-US" sz="1200" b="1" i="0" kern="1200" dirty="0" smtClean="0">
                <a:solidFill>
                  <a:schemeClr val="tx1"/>
                </a:solidFill>
                <a:effectLst/>
                <a:latin typeface="+mn-lt"/>
                <a:ea typeface="+mn-ea"/>
                <a:cs typeface="+mn-cs"/>
              </a:rPr>
              <a:t> description is being applied to dozens of devices, and increasingly so for online video. It’s also used for things like live theater, movie theaters. You’ve probably noticed it on in-flight entertainment, on airplanes, and for broadcast TV. But making audio description even more widely available for online videos is really dependent on video player and browser support.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C3ED1F-AF45-A543-8DAC-8EB154A6D96F}" type="slidenum">
              <a:rPr lang="en-US" smtClean="0"/>
              <a:t>13</a:t>
            </a:fld>
            <a:endParaRPr lang="en-US"/>
          </a:p>
        </p:txBody>
      </p:sp>
    </p:spTree>
    <p:extLst>
      <p:ext uri="{BB962C8B-B14F-4D97-AF65-F5344CB8AC3E}">
        <p14:creationId xmlns:p14="http://schemas.microsoft.com/office/powerpoint/2010/main" val="3498289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Unfortunately, </a:t>
            </a:r>
            <a:r>
              <a:rPr lang="en-US" sz="1200" b="1" i="0" kern="1200" dirty="0">
                <a:solidFill>
                  <a:schemeClr val="tx1"/>
                </a:solidFill>
                <a:effectLst/>
                <a:latin typeface="+mn-lt"/>
                <a:ea typeface="+mn-ea"/>
                <a:cs typeface="+mn-cs"/>
              </a:rPr>
              <a:t>the list of accessible players or platforms is pretty short. </a:t>
            </a:r>
            <a:r>
              <a:rPr lang="en-US" sz="1200" b="1" i="0" kern="1200" dirty="0" smtClean="0">
                <a:solidFill>
                  <a:schemeClr val="tx1"/>
                </a:solidFill>
                <a:effectLst/>
                <a:latin typeface="+mn-lt"/>
                <a:ea typeface="+mn-ea"/>
                <a:cs typeface="+mn-cs"/>
              </a:rPr>
              <a:t>There’s:</a:t>
            </a:r>
          </a:p>
          <a:p>
            <a:pPr marL="171450" indent="-171450">
              <a:buFont typeface="Arial" charset="0"/>
              <a:buChar char="•"/>
            </a:pPr>
            <a:r>
              <a:rPr lang="en-US" sz="1200" b="1" i="0" kern="1200" dirty="0" smtClean="0">
                <a:solidFill>
                  <a:schemeClr val="tx1"/>
                </a:solidFill>
                <a:effectLst/>
                <a:latin typeface="+mn-lt"/>
                <a:ea typeface="+mn-ea"/>
                <a:cs typeface="+mn-cs"/>
              </a:rPr>
              <a:t>Able Player</a:t>
            </a:r>
          </a:p>
          <a:p>
            <a:pPr marL="171450" indent="-171450">
              <a:buFont typeface="Arial" charset="0"/>
              <a:buChar char="•"/>
            </a:pPr>
            <a:r>
              <a:rPr lang="en-US" sz="1200" b="1" i="0" kern="1200" dirty="0" smtClean="0">
                <a:solidFill>
                  <a:schemeClr val="tx1"/>
                </a:solidFill>
                <a:effectLst/>
                <a:latin typeface="+mn-lt"/>
                <a:ea typeface="+mn-ea"/>
                <a:cs typeface="+mn-cs"/>
              </a:rPr>
              <a:t>Oz Player</a:t>
            </a:r>
          </a:p>
          <a:p>
            <a:pPr marL="171450" indent="-171450">
              <a:buFont typeface="Arial" charset="0"/>
              <a:buChar char="•"/>
            </a:pPr>
            <a:r>
              <a:rPr lang="en-US" sz="1200" b="1" i="0" kern="1200" dirty="0" err="1" smtClean="0">
                <a:solidFill>
                  <a:schemeClr val="tx1"/>
                </a:solidFill>
                <a:effectLst/>
                <a:latin typeface="+mn-lt"/>
                <a:ea typeface="+mn-ea"/>
                <a:cs typeface="+mn-cs"/>
              </a:rPr>
              <a:t>Brightcove</a:t>
            </a:r>
            <a:endParaRPr lang="en-US" sz="1200" b="1" i="0" kern="1200" dirty="0" smtClean="0">
              <a:solidFill>
                <a:schemeClr val="tx1"/>
              </a:solidFill>
              <a:effectLst/>
              <a:latin typeface="+mn-lt"/>
              <a:ea typeface="+mn-ea"/>
              <a:cs typeface="+mn-cs"/>
            </a:endParaRPr>
          </a:p>
          <a:p>
            <a:pPr marL="171450" indent="-171450">
              <a:buFont typeface="Arial" charset="0"/>
              <a:buChar char="•"/>
            </a:pPr>
            <a:r>
              <a:rPr lang="en-US" sz="1200" b="1" i="0" kern="1200" dirty="0" smtClean="0">
                <a:solidFill>
                  <a:schemeClr val="tx1"/>
                </a:solidFill>
                <a:effectLst/>
                <a:latin typeface="+mn-lt"/>
                <a:ea typeface="+mn-ea"/>
                <a:cs typeface="+mn-cs"/>
              </a:rPr>
              <a:t>JW Player</a:t>
            </a:r>
          </a:p>
          <a:p>
            <a:pPr marL="171450" indent="-171450">
              <a:buFont typeface="Arial" charset="0"/>
              <a:buChar char="•"/>
            </a:pPr>
            <a:r>
              <a:rPr lang="en-US" sz="1200" b="1" i="0" kern="1200" dirty="0" err="1" smtClean="0">
                <a:solidFill>
                  <a:schemeClr val="tx1"/>
                </a:solidFill>
                <a:effectLst/>
                <a:latin typeface="+mn-lt"/>
                <a:ea typeface="+mn-ea"/>
                <a:cs typeface="+mn-cs"/>
              </a:rPr>
              <a:t>Ooyala</a:t>
            </a:r>
            <a:endParaRPr lang="en-US" sz="1200" b="1" i="0" kern="1200" dirty="0" smtClean="0">
              <a:solidFill>
                <a:schemeClr val="tx1"/>
              </a:solidFill>
              <a:effectLst/>
              <a:latin typeface="+mn-lt"/>
              <a:ea typeface="+mn-ea"/>
              <a:cs typeface="+mn-cs"/>
            </a:endParaRPr>
          </a:p>
          <a:p>
            <a:pPr marL="171450" indent="-171450">
              <a:buFont typeface="Arial" charset="0"/>
              <a:buChar char="•"/>
            </a:pPr>
            <a:r>
              <a:rPr lang="en-US" sz="1200" b="1" i="0" kern="1200" dirty="0" smtClean="0">
                <a:solidFill>
                  <a:schemeClr val="tx1"/>
                </a:solidFill>
                <a:effectLst/>
                <a:latin typeface="+mn-lt"/>
                <a:ea typeface="+mn-ea"/>
                <a:cs typeface="+mn-cs"/>
              </a:rPr>
              <a:t>And</a:t>
            </a:r>
            <a:r>
              <a:rPr lang="en-US" sz="1200" b="1" i="0" kern="1200" baseline="0" dirty="0" smtClean="0">
                <a:solidFill>
                  <a:schemeClr val="tx1"/>
                </a:solidFill>
                <a:effectLst/>
                <a:latin typeface="+mn-lt"/>
                <a:ea typeface="+mn-ea"/>
                <a:cs typeface="+mn-cs"/>
              </a:rPr>
              <a:t> </a:t>
            </a:r>
            <a:r>
              <a:rPr lang="en-US" sz="1200" b="1" i="0" kern="1200" baseline="0" dirty="0" err="1" smtClean="0">
                <a:solidFill>
                  <a:schemeClr val="tx1"/>
                </a:solidFill>
                <a:effectLst/>
                <a:latin typeface="+mn-lt"/>
                <a:ea typeface="+mn-ea"/>
                <a:cs typeface="+mn-cs"/>
              </a:rPr>
              <a:t>Kaltura</a:t>
            </a:r>
            <a:endParaRPr lang="en-US" sz="1200" b="1" i="0" kern="1200" baseline="0" dirty="0">
              <a:solidFill>
                <a:schemeClr val="tx1"/>
              </a:solidFill>
              <a:effectLst/>
              <a:latin typeface="+mn-lt"/>
              <a:ea typeface="+mn-ea"/>
              <a:cs typeface="+mn-cs"/>
            </a:endParaRPr>
          </a:p>
          <a:p>
            <a:pPr marL="171450" indent="-171450">
              <a:buFont typeface="Arial" charset="0"/>
              <a:buChar char="•"/>
            </a:pPr>
            <a:r>
              <a:rPr lang="en-US" sz="1200" b="1" i="0" kern="1200" baseline="0" dirty="0" smtClean="0">
                <a:solidFill>
                  <a:schemeClr val="tx1"/>
                </a:solidFill>
                <a:effectLst/>
                <a:latin typeface="+mn-lt"/>
                <a:ea typeface="+mn-ea"/>
                <a:cs typeface="+mn-cs"/>
              </a:rPr>
              <a:t>And those are really the only video players that support Audio Description at this time.</a:t>
            </a:r>
          </a:p>
        </p:txBody>
      </p:sp>
      <p:sp>
        <p:nvSpPr>
          <p:cNvPr id="4" name="Slide Number Placeholder 3"/>
          <p:cNvSpPr>
            <a:spLocks noGrp="1"/>
          </p:cNvSpPr>
          <p:nvPr>
            <p:ph type="sldNum" sz="quarter" idx="10"/>
          </p:nvPr>
        </p:nvSpPr>
        <p:spPr/>
        <p:txBody>
          <a:bodyPr/>
          <a:lstStyle/>
          <a:p>
            <a:fld id="{5FC3ED1F-AF45-A543-8DAC-8EB154A6D96F}" type="slidenum">
              <a:rPr lang="en-US" smtClean="0"/>
              <a:t>14</a:t>
            </a:fld>
            <a:endParaRPr lang="en-US"/>
          </a:p>
        </p:txBody>
      </p:sp>
    </p:spTree>
    <p:extLst>
      <p:ext uri="{BB962C8B-B14F-4D97-AF65-F5344CB8AC3E}">
        <p14:creationId xmlns:p14="http://schemas.microsoft.com/office/powerpoint/2010/main" val="2310359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So there are other ways to publish description:</a:t>
            </a:r>
          </a:p>
          <a:p>
            <a:endParaRPr lang="en-US" b="1" baseline="0" dirty="0" smtClean="0"/>
          </a:p>
          <a:p>
            <a:r>
              <a:rPr lang="en-US" b="1" baseline="0" dirty="0" smtClean="0"/>
              <a:t>1. Most </a:t>
            </a:r>
            <a:r>
              <a:rPr lang="en-US" b="1" baseline="0" dirty="0"/>
              <a:t>players don’t support </a:t>
            </a:r>
            <a:r>
              <a:rPr lang="en-US" b="1" baseline="0" dirty="0" smtClean="0"/>
              <a:t>description and if your not using any of the platforms that I just mentioned, then another way to publish </a:t>
            </a:r>
            <a:r>
              <a:rPr lang="en-US" b="1" baseline="0" dirty="0"/>
              <a:t>is to link to a second version of your video with description (like the Frozen trailer</a:t>
            </a:r>
            <a:r>
              <a:rPr lang="en-US" b="1" baseline="0" dirty="0" smtClean="0"/>
              <a:t>).</a:t>
            </a:r>
          </a:p>
          <a:p>
            <a:endParaRPr lang="en-US" b="1" baseline="0" dirty="0"/>
          </a:p>
          <a:p>
            <a:r>
              <a:rPr lang="en-US" b="1" baseline="0" dirty="0" smtClean="0"/>
              <a:t>2. A </a:t>
            </a:r>
            <a:r>
              <a:rPr lang="en-US" b="1" baseline="0" dirty="0"/>
              <a:t>few players support a secondary audio track, where users can select an AD audio for the same video source. Some support this by swapping in a new source video with description.</a:t>
            </a:r>
          </a:p>
          <a:p>
            <a:endParaRPr lang="en-US" b="1" baseline="0" dirty="0"/>
          </a:p>
          <a:p>
            <a:r>
              <a:rPr lang="en-US" b="1" baseline="0" dirty="0" smtClean="0"/>
              <a:t>3. HTML5 </a:t>
            </a:r>
            <a:r>
              <a:rPr lang="en-US" b="1" baseline="0" dirty="0"/>
              <a:t>natively supports a </a:t>
            </a:r>
            <a:r>
              <a:rPr lang="en-US" b="1" baseline="0" dirty="0" err="1"/>
              <a:t>WebVTT</a:t>
            </a:r>
            <a:r>
              <a:rPr lang="en-US" b="1" baseline="0" dirty="0"/>
              <a:t> description track (just like with captions); however, browser support and player support are lacking</a:t>
            </a:r>
            <a:r>
              <a:rPr lang="en-US" b="1" baseline="0" dirty="0" smtClean="0"/>
              <a:t>. Additionally, audio description </a:t>
            </a:r>
            <a:r>
              <a:rPr lang="en-US" b="1" baseline="0" dirty="0"/>
              <a:t>m</a:t>
            </a:r>
            <a:r>
              <a:rPr lang="en-US" b="1" baseline="0" dirty="0" smtClean="0"/>
              <a:t>ust </a:t>
            </a:r>
            <a:r>
              <a:rPr lang="en-US" b="1" baseline="0" dirty="0"/>
              <a:t>be </a:t>
            </a:r>
            <a:r>
              <a:rPr lang="en-US" b="1" baseline="0" dirty="0" smtClean="0"/>
              <a:t>readable </a:t>
            </a:r>
            <a:r>
              <a:rPr lang="en-US" b="1" baseline="0" dirty="0"/>
              <a:t>by a screen </a:t>
            </a:r>
            <a:r>
              <a:rPr lang="en-US" b="1" baseline="0" dirty="0" smtClean="0"/>
              <a:t>reader, and right </a:t>
            </a:r>
            <a:r>
              <a:rPr lang="en-US" b="1" baseline="0" dirty="0"/>
              <a:t>now, Able player is the only one that reliably supports this</a:t>
            </a:r>
            <a:r>
              <a:rPr lang="en-US" b="1" baseline="0" dirty="0" smtClean="0"/>
              <a:t>.</a:t>
            </a:r>
          </a:p>
          <a:p>
            <a:endParaRPr lang="en-US" b="1" baseline="0" dirty="0"/>
          </a:p>
          <a:p>
            <a:r>
              <a:rPr lang="en-US" b="1" baseline="0" dirty="0" smtClean="0"/>
              <a:t>4. Text-only </a:t>
            </a:r>
            <a:r>
              <a:rPr lang="en-US" b="1" baseline="0" dirty="0"/>
              <a:t>merged transcript &amp; </a:t>
            </a:r>
            <a:r>
              <a:rPr lang="en-US" b="1" baseline="0" dirty="0" smtClean="0"/>
              <a:t>description are </a:t>
            </a:r>
            <a:r>
              <a:rPr lang="en-US" b="1" baseline="0" dirty="0"/>
              <a:t>good for deaf/blind viewers, but </a:t>
            </a:r>
            <a:r>
              <a:rPr lang="en-US" b="1" baseline="0" dirty="0" smtClean="0"/>
              <a:t>are not </a:t>
            </a:r>
            <a:r>
              <a:rPr lang="en-US" b="1" baseline="0" dirty="0"/>
              <a:t>time synchronized. </a:t>
            </a:r>
            <a:r>
              <a:rPr lang="en-US" b="1" baseline="0" dirty="0" smtClean="0"/>
              <a:t>This would </a:t>
            </a:r>
            <a:r>
              <a:rPr lang="en-US" b="1" baseline="0" dirty="0"/>
              <a:t>be like providing a transcript only for a video.</a:t>
            </a:r>
          </a:p>
          <a:p>
            <a:endParaRPr lang="en-US" b="1" baseline="0" dirty="0"/>
          </a:p>
          <a:p>
            <a:r>
              <a:rPr lang="en-US" b="1" baseline="0" dirty="0" smtClean="0"/>
              <a:t>5. 3Play Media has </a:t>
            </a:r>
            <a:r>
              <a:rPr lang="en-US" b="1" baseline="0" dirty="0"/>
              <a:t>developed a keyboard &amp; screen-reader accessible audio description plugin, which allows your description to play with a video player without having to republish the video</a:t>
            </a:r>
            <a:r>
              <a:rPr lang="en-US" b="1" baseline="0" dirty="0" smtClean="0"/>
              <a:t>.</a:t>
            </a:r>
          </a:p>
          <a:p>
            <a:endParaRPr lang="en-US" b="1" baseline="0" dirty="0" smtClean="0"/>
          </a:p>
          <a:p>
            <a:r>
              <a:rPr lang="en-US" b="1" baseline="0" dirty="0" smtClean="0"/>
              <a:t>So there you have a few ways that you can publish audio description.</a:t>
            </a:r>
            <a:endParaRPr lang="en-US" b="1" dirty="0"/>
          </a:p>
        </p:txBody>
      </p:sp>
      <p:sp>
        <p:nvSpPr>
          <p:cNvPr id="4" name="Slide Number Placeholder 3"/>
          <p:cNvSpPr>
            <a:spLocks noGrp="1"/>
          </p:cNvSpPr>
          <p:nvPr>
            <p:ph type="sldNum" sz="quarter" idx="10"/>
          </p:nvPr>
        </p:nvSpPr>
        <p:spPr/>
        <p:txBody>
          <a:bodyPr/>
          <a:lstStyle/>
          <a:p>
            <a:fld id="{5FC3ED1F-AF45-A543-8DAC-8EB154A6D96F}" type="slidenum">
              <a:rPr lang="en-US" smtClean="0"/>
              <a:t>15</a:t>
            </a:fld>
            <a:endParaRPr lang="en-US"/>
          </a:p>
        </p:txBody>
      </p:sp>
    </p:spTree>
    <p:extLst>
      <p:ext uri="{BB962C8B-B14F-4D97-AF65-F5344CB8AC3E}">
        <p14:creationId xmlns:p14="http://schemas.microsoft.com/office/powerpoint/2010/main" val="393346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Next, I’m going to talk about several of the benefits of Audio Description and why you should describe your video content.</a:t>
            </a:r>
            <a:endParaRPr lang="en-US" b="1" dirty="0"/>
          </a:p>
        </p:txBody>
      </p:sp>
      <p:sp>
        <p:nvSpPr>
          <p:cNvPr id="4" name="Slide Number Placeholder 3"/>
          <p:cNvSpPr>
            <a:spLocks noGrp="1"/>
          </p:cNvSpPr>
          <p:nvPr>
            <p:ph type="sldNum" sz="quarter" idx="10"/>
          </p:nvPr>
        </p:nvSpPr>
        <p:spPr/>
        <p:txBody>
          <a:bodyPr/>
          <a:lstStyle/>
          <a:p>
            <a:fld id="{5FC3ED1F-AF45-A543-8DAC-8EB154A6D96F}" type="slidenum">
              <a:rPr lang="en-US" smtClean="0"/>
              <a:t>16</a:t>
            </a:fld>
            <a:endParaRPr lang="en-US"/>
          </a:p>
        </p:txBody>
      </p:sp>
    </p:spTree>
    <p:extLst>
      <p:ext uri="{BB962C8B-B14F-4D97-AF65-F5344CB8AC3E}">
        <p14:creationId xmlns:p14="http://schemas.microsoft.com/office/powerpoint/2010/main" val="2705728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A</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lot </a:t>
            </a:r>
            <a:r>
              <a:rPr lang="en-US" sz="1200" b="1" i="0" kern="1200" dirty="0">
                <a:solidFill>
                  <a:schemeClr val="tx1"/>
                </a:solidFill>
                <a:effectLst/>
                <a:latin typeface="+mn-lt"/>
                <a:ea typeface="+mn-ea"/>
                <a:cs typeface="+mn-cs"/>
              </a:rPr>
              <a:t>of people wonder why you should describe and what the benefits are. </a:t>
            </a:r>
            <a:r>
              <a:rPr lang="en-US" sz="1200" b="1" i="0" kern="1200" dirty="0" smtClean="0">
                <a:solidFill>
                  <a:schemeClr val="tx1"/>
                </a:solidFill>
                <a:effectLst/>
                <a:latin typeface="+mn-lt"/>
                <a:ea typeface="+mn-ea"/>
                <a:cs typeface="+mn-cs"/>
              </a:rPr>
              <a:t>There </a:t>
            </a:r>
            <a:r>
              <a:rPr lang="en-US" sz="1200" b="1" i="0" kern="1200" dirty="0">
                <a:solidFill>
                  <a:schemeClr val="tx1"/>
                </a:solidFill>
                <a:effectLst/>
                <a:latin typeface="+mn-lt"/>
                <a:ea typeface="+mn-ea"/>
                <a:cs typeface="+mn-cs"/>
              </a:rPr>
              <a:t>are a number of benefits of audio description. The number one benefit is accessibility, of course. It’s an accommodation for blind and low-vision viewers. And in 2015, the National Health Interview Survey found that 23.7 million Americans, which is actually about 10% of the population, have trouble seeing to some extent. So audio description is a critical accommodation for these viewers</a:t>
            </a:r>
            <a:r>
              <a:rPr lang="en-US" sz="1200" b="1"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And then further benefits of audio</a:t>
            </a:r>
            <a:r>
              <a:rPr lang="en-US" sz="1200" b="1" i="0" kern="1200" baseline="0" dirty="0" smtClean="0">
                <a:solidFill>
                  <a:schemeClr val="tx1"/>
                </a:solidFill>
                <a:effectLst/>
                <a:latin typeface="+mn-lt"/>
                <a:ea typeface="+mn-ea"/>
                <a:cs typeface="+mn-cs"/>
              </a:rPr>
              <a:t> description are:</a:t>
            </a:r>
          </a:p>
          <a:p>
            <a:pPr marL="171450" indent="-171450">
              <a:buFont typeface="Arial" charset="0"/>
              <a:buChar char="•"/>
            </a:pPr>
            <a:r>
              <a:rPr lang="en-US" sz="1200" b="1" i="0" kern="1200" baseline="0" dirty="0" smtClean="0">
                <a:solidFill>
                  <a:schemeClr val="tx1"/>
                </a:solidFill>
                <a:effectLst/>
                <a:latin typeface="+mn-lt"/>
                <a:ea typeface="+mn-ea"/>
                <a:cs typeface="+mn-cs"/>
              </a:rPr>
              <a:t>the flexibility to view videos in eyes-free environment</a:t>
            </a:r>
          </a:p>
          <a:p>
            <a:pPr marL="171450" indent="-171450">
              <a:buFont typeface="Arial" charset="0"/>
              <a:buChar char="•"/>
            </a:pPr>
            <a:r>
              <a:rPr lang="en-US" sz="1200" b="1" i="0" kern="1200" baseline="0" dirty="0" smtClean="0">
                <a:solidFill>
                  <a:schemeClr val="tx1"/>
                </a:solidFill>
                <a:effectLst/>
                <a:latin typeface="+mn-lt"/>
                <a:ea typeface="+mn-ea"/>
                <a:cs typeface="+mn-cs"/>
              </a:rPr>
              <a:t>the ability to help with language development and auditory learners</a:t>
            </a:r>
          </a:p>
          <a:p>
            <a:pPr marL="171450" indent="-171450">
              <a:buFont typeface="Arial" charset="0"/>
              <a:buChar char="•"/>
            </a:pPr>
            <a:r>
              <a:rPr lang="en-US" sz="1200" b="1" i="0" kern="1200" baseline="0" dirty="0" smtClean="0">
                <a:solidFill>
                  <a:schemeClr val="tx1"/>
                </a:solidFill>
                <a:effectLst/>
                <a:latin typeface="+mn-lt"/>
                <a:ea typeface="+mn-ea"/>
                <a:cs typeface="+mn-cs"/>
              </a:rPr>
              <a:t>AD can also assist those with autism to better understand emotional and social cues</a:t>
            </a:r>
          </a:p>
          <a:p>
            <a:pPr marL="171450" indent="-171450">
              <a:buFont typeface="Arial" charset="0"/>
              <a:buChar char="•"/>
            </a:pPr>
            <a:r>
              <a:rPr lang="en-US" sz="1200" b="1" i="0" kern="1200" baseline="0" dirty="0" smtClean="0">
                <a:solidFill>
                  <a:schemeClr val="tx1"/>
                </a:solidFill>
                <a:effectLst/>
                <a:latin typeface="+mn-lt"/>
                <a:ea typeface="+mn-ea"/>
                <a:cs typeface="+mn-cs"/>
              </a:rPr>
              <a:t>And finally, a benefit of AD is that it fulfills the legal requirement to make content accessible.</a:t>
            </a:r>
          </a:p>
        </p:txBody>
      </p:sp>
      <p:sp>
        <p:nvSpPr>
          <p:cNvPr id="4" name="Slide Number Placeholder 3"/>
          <p:cNvSpPr>
            <a:spLocks noGrp="1"/>
          </p:cNvSpPr>
          <p:nvPr>
            <p:ph type="sldNum" sz="quarter" idx="10"/>
          </p:nvPr>
        </p:nvSpPr>
        <p:spPr/>
        <p:txBody>
          <a:bodyPr/>
          <a:lstStyle/>
          <a:p>
            <a:fld id="{5FC3ED1F-AF45-A543-8DAC-8EB154A6D96F}" type="slidenum">
              <a:rPr lang="en-US" smtClean="0"/>
              <a:t>17</a:t>
            </a:fld>
            <a:endParaRPr lang="en-US"/>
          </a:p>
        </p:txBody>
      </p:sp>
    </p:spTree>
    <p:extLst>
      <p:ext uri="{BB962C8B-B14F-4D97-AF65-F5344CB8AC3E}">
        <p14:creationId xmlns:p14="http://schemas.microsoft.com/office/powerpoint/2010/main" val="3478581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So I'm going to briefly cover</a:t>
            </a:r>
            <a:r>
              <a:rPr lang="en-US" sz="1200" b="1" i="0" kern="1200" baseline="0" dirty="0" smtClean="0">
                <a:solidFill>
                  <a:schemeClr val="tx1"/>
                </a:solidFill>
                <a:effectLst/>
                <a:latin typeface="+mn-lt"/>
                <a:ea typeface="+mn-ea"/>
                <a:cs typeface="+mn-cs"/>
              </a:rPr>
              <a:t> some of accessibility laws, which is often another reason why you should consider describing.</a:t>
            </a:r>
          </a:p>
          <a:p>
            <a:endParaRPr lang="en-US" sz="1200" b="1" i="0" kern="1200" baseline="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Section 504 is a broad</a:t>
            </a:r>
            <a:r>
              <a:rPr lang="en-US" sz="1200" b="1" i="0" kern="1200" baseline="0" dirty="0" smtClean="0">
                <a:solidFill>
                  <a:schemeClr val="tx1"/>
                </a:solidFill>
                <a:effectLst/>
                <a:latin typeface="+mn-lt"/>
                <a:ea typeface="+mn-ea"/>
                <a:cs typeface="+mn-cs"/>
              </a:rPr>
              <a:t> anti-discrimination law. </a:t>
            </a:r>
            <a:r>
              <a:rPr lang="en-US" sz="1200" b="1" i="0" kern="1200" dirty="0" smtClean="0">
                <a:solidFill>
                  <a:schemeClr val="tx1"/>
                </a:solidFill>
                <a:effectLst/>
                <a:latin typeface="+mn-lt"/>
                <a:ea typeface="+mn-ea"/>
                <a:cs typeface="+mn-cs"/>
              </a:rPr>
              <a:t>It applies to federal programs or agencies and programs receiving federal funding such</a:t>
            </a:r>
            <a:r>
              <a:rPr lang="en-US" sz="1200" b="1" i="0" kern="1200" baseline="0" dirty="0" smtClean="0">
                <a:solidFill>
                  <a:schemeClr val="tx1"/>
                </a:solidFill>
                <a:effectLst/>
                <a:latin typeface="+mn-lt"/>
                <a:ea typeface="+mn-ea"/>
                <a:cs typeface="+mn-cs"/>
              </a:rPr>
              <a:t> as</a:t>
            </a:r>
            <a:r>
              <a:rPr lang="en-US" sz="1200" b="1" i="0" kern="1200" dirty="0" smtClean="0">
                <a:solidFill>
                  <a:schemeClr val="tx1"/>
                </a:solidFill>
                <a:effectLst/>
                <a:latin typeface="+mn-lt"/>
                <a:ea typeface="+mn-ea"/>
                <a:cs typeface="+mn-cs"/>
              </a:rPr>
              <a:t> public libraries and universities, while also extending to local educational agencies such as K-12 schools. Per legal requirement, any covered entity must make itself accessible, including providing captioned videos for deaf or hard of hearing individuals.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Section </a:t>
            </a:r>
            <a:r>
              <a:rPr lang="en-US" sz="1200" b="0" i="0" kern="1200" dirty="0">
                <a:solidFill>
                  <a:schemeClr val="tx1"/>
                </a:solidFill>
                <a:effectLst/>
                <a:latin typeface="+mn-lt"/>
                <a:ea typeface="+mn-ea"/>
                <a:cs typeface="+mn-cs"/>
              </a:rPr>
              <a:t>508 was introduced in 1998 to require federal communications and information technology be accessible. </a:t>
            </a:r>
            <a:r>
              <a:rPr lang="en-US" sz="1200" b="0" i="0" kern="1200" dirty="0" smtClean="0">
                <a:solidFill>
                  <a:schemeClr val="tx1"/>
                </a:solidFill>
                <a:effectLst/>
                <a:latin typeface="+mn-lt"/>
                <a:ea typeface="+mn-ea"/>
                <a:cs typeface="+mn-cs"/>
              </a:rPr>
              <a:t>This law </a:t>
            </a:r>
            <a:r>
              <a:rPr lang="en-US" sz="1200" b="0" i="0" kern="1200" dirty="0">
                <a:solidFill>
                  <a:schemeClr val="tx1"/>
                </a:solidFill>
                <a:effectLst/>
                <a:latin typeface="+mn-lt"/>
                <a:ea typeface="+mn-ea"/>
                <a:cs typeface="+mn-cs"/>
              </a:rPr>
              <a:t>applies to </a:t>
            </a:r>
            <a:r>
              <a:rPr lang="en-US" sz="1200" b="0" i="0" kern="1200" dirty="0" smtClean="0">
                <a:solidFill>
                  <a:schemeClr val="tx1"/>
                </a:solidFill>
                <a:effectLst/>
                <a:latin typeface="+mn-lt"/>
                <a:ea typeface="+mn-ea"/>
                <a:cs typeface="+mn-cs"/>
              </a:rPr>
              <a:t>federal</a:t>
            </a:r>
            <a:r>
              <a:rPr lang="en-US" sz="1200" b="0" i="0" kern="1200" baseline="0" dirty="0" smtClean="0">
                <a:solidFill>
                  <a:schemeClr val="tx1"/>
                </a:solidFill>
                <a:effectLst/>
                <a:latin typeface="+mn-lt"/>
                <a:ea typeface="+mn-ea"/>
                <a:cs typeface="+mn-cs"/>
              </a:rPr>
              <a:t> programs or agencies</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but it’s often </a:t>
            </a:r>
            <a:r>
              <a:rPr lang="en-US" sz="1200" b="0" i="0" kern="1200" dirty="0" smtClean="0">
                <a:solidFill>
                  <a:schemeClr val="tx1"/>
                </a:solidFill>
                <a:effectLst/>
                <a:latin typeface="+mn-lt"/>
                <a:ea typeface="+mn-ea"/>
                <a:cs typeface="+mn-cs"/>
              </a:rPr>
              <a:t>also applied </a:t>
            </a:r>
            <a:r>
              <a:rPr lang="en-US" sz="1200" b="0" i="0" kern="1200" dirty="0">
                <a:solidFill>
                  <a:schemeClr val="tx1"/>
                </a:solidFill>
                <a:effectLst/>
                <a:latin typeface="+mn-lt"/>
                <a:ea typeface="+mn-ea"/>
                <a:cs typeface="+mn-cs"/>
              </a:rPr>
              <a:t>to federally funded programs through state and </a:t>
            </a:r>
            <a:r>
              <a:rPr lang="en-US" sz="1200" b="0" i="0" kern="1200" dirty="0" smtClean="0">
                <a:solidFill>
                  <a:schemeClr val="tx1"/>
                </a:solidFill>
                <a:effectLst/>
                <a:latin typeface="+mn-lt"/>
                <a:ea typeface="+mn-ea"/>
                <a:cs typeface="+mn-cs"/>
              </a:rPr>
              <a:t>organizational </a:t>
            </a:r>
            <a:r>
              <a:rPr lang="en-US" sz="1200" b="0" i="0" kern="1200" dirty="0">
                <a:solidFill>
                  <a:schemeClr val="tx1"/>
                </a:solidFill>
                <a:effectLst/>
                <a:latin typeface="+mn-lt"/>
                <a:ea typeface="+mn-ea"/>
                <a:cs typeface="+mn-cs"/>
              </a:rPr>
              <a:t>laws to other </a:t>
            </a:r>
            <a:r>
              <a:rPr lang="en-US" sz="1200" b="0" i="0" kern="1200" dirty="0" smtClean="0">
                <a:solidFill>
                  <a:schemeClr val="tx1"/>
                </a:solidFill>
                <a:effectLst/>
                <a:latin typeface="+mn-lt"/>
                <a:ea typeface="+mn-ea"/>
                <a:cs typeface="+mn-cs"/>
              </a:rPr>
              <a:t>organizations such as state universities.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Audio </a:t>
            </a:r>
            <a:r>
              <a:rPr lang="en-US" sz="1200" b="0" i="0" kern="1200" dirty="0">
                <a:solidFill>
                  <a:schemeClr val="tx1"/>
                </a:solidFill>
                <a:effectLst/>
                <a:latin typeface="+mn-lt"/>
                <a:ea typeface="+mn-ea"/>
                <a:cs typeface="+mn-cs"/>
              </a:rPr>
              <a:t>description is a requirement that is written into Section 508, which was recently refreshed to include language from the WCAG 2.0 Level AA Guidelines.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C3ED1F-AF45-A543-8DAC-8EB154A6D96F}" type="slidenum">
              <a:rPr lang="en-US" smtClean="0"/>
              <a:t>18</a:t>
            </a:fld>
            <a:endParaRPr lang="en-US"/>
          </a:p>
        </p:txBody>
      </p:sp>
    </p:spTree>
    <p:extLst>
      <p:ext uri="{BB962C8B-B14F-4D97-AF65-F5344CB8AC3E}">
        <p14:creationId xmlns:p14="http://schemas.microsoft.com/office/powerpoint/2010/main" val="3322726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The WCAG 2.0 Level AA Guidelines are from the Web Content Accessibility Guidelines, and this is the international standard for web accessibility</a:t>
            </a:r>
            <a:r>
              <a:rPr lang="en-US" sz="1200" b="1" i="0" kern="1200" dirty="0" smtClean="0">
                <a:solidFill>
                  <a:schemeClr val="tx1"/>
                </a:solidFill>
                <a:effectLst/>
                <a:latin typeface="+mn-lt"/>
                <a:ea typeface="+mn-ea"/>
                <a:cs typeface="+mn-cs"/>
              </a:rPr>
              <a:t>. There are 3 levels of WCAG: A,</a:t>
            </a:r>
            <a:r>
              <a:rPr lang="en-US" sz="1200" b="1" i="0" kern="1200" baseline="0" dirty="0" smtClean="0">
                <a:solidFill>
                  <a:schemeClr val="tx1"/>
                </a:solidFill>
                <a:effectLst/>
                <a:latin typeface="+mn-lt"/>
                <a:ea typeface="+mn-ea"/>
                <a:cs typeface="+mn-cs"/>
              </a:rPr>
              <a:t> AA, and AAA which is the highest accessibility standard.</a:t>
            </a:r>
          </a:p>
          <a:p>
            <a:endParaRPr lang="en-US" sz="1200" b="1" i="0" kern="1200" baseline="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Because Section</a:t>
            </a:r>
            <a:r>
              <a:rPr lang="en-US" sz="1200" b="1" i="0" kern="1200" baseline="0" dirty="0" smtClean="0">
                <a:solidFill>
                  <a:schemeClr val="tx1"/>
                </a:solidFill>
                <a:effectLst/>
                <a:latin typeface="+mn-lt"/>
                <a:ea typeface="+mn-ea"/>
                <a:cs typeface="+mn-cs"/>
              </a:rPr>
              <a:t> 508 references WCAG 2.0 AA Guidelines, audio description is required for prerecorded, synchronized video media.</a:t>
            </a:r>
            <a:r>
              <a:rPr lang="en-US" sz="1200" b="1" i="0" kern="1200" dirty="0" smtClean="0">
                <a:solidFill>
                  <a:schemeClr val="tx1"/>
                </a:solidFill>
                <a:effectLst/>
                <a:latin typeface="+mn-lt"/>
                <a:ea typeface="+mn-ea"/>
                <a:cs typeface="+mn-cs"/>
              </a:rPr>
              <a:t> WCAG </a:t>
            </a:r>
            <a:r>
              <a:rPr lang="en-US" sz="1200" b="1" i="0" kern="1200" dirty="0">
                <a:solidFill>
                  <a:schemeClr val="tx1"/>
                </a:solidFill>
                <a:effectLst/>
                <a:latin typeface="+mn-lt"/>
                <a:ea typeface="+mn-ea"/>
                <a:cs typeface="+mn-cs"/>
              </a:rPr>
              <a:t>also provides success criteria for how to meet these requirements, and it does allow for no audio description if the visual information is articulated in the audio of the source video</a:t>
            </a:r>
            <a:r>
              <a:rPr lang="en-US" sz="1200" b="1" i="0" kern="1200" dirty="0" smtClean="0">
                <a:solidFill>
                  <a:schemeClr val="tx1"/>
                </a:solidFill>
                <a:effectLst/>
                <a:latin typeface="+mn-lt"/>
                <a:ea typeface="+mn-ea"/>
                <a:cs typeface="+mn-cs"/>
              </a:rPr>
              <a:t>.</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Please note WCAG</a:t>
            </a:r>
            <a:r>
              <a:rPr lang="en-US" sz="1200" b="1" i="0" kern="1200" baseline="0" dirty="0" smtClean="0">
                <a:solidFill>
                  <a:schemeClr val="tx1"/>
                </a:solidFill>
                <a:effectLst/>
                <a:latin typeface="+mn-lt"/>
                <a:ea typeface="+mn-ea"/>
                <a:cs typeface="+mn-cs"/>
              </a:rPr>
              <a:t> 2.1 is the most recent update, and it’s an extension of WCAG 2.0. WCAG 2.1 is backward-compliant with 2.0, but WCAG 2.0 are still the guidelines referenced in the law.</a:t>
            </a:r>
          </a:p>
        </p:txBody>
      </p:sp>
      <p:sp>
        <p:nvSpPr>
          <p:cNvPr id="4" name="Slide Number Placeholder 3"/>
          <p:cNvSpPr>
            <a:spLocks noGrp="1"/>
          </p:cNvSpPr>
          <p:nvPr>
            <p:ph type="sldNum" sz="quarter" idx="10"/>
          </p:nvPr>
        </p:nvSpPr>
        <p:spPr/>
        <p:txBody>
          <a:bodyPr/>
          <a:lstStyle/>
          <a:p>
            <a:fld id="{5FC3ED1F-AF45-A543-8DAC-8EB154A6D96F}" type="slidenum">
              <a:rPr lang="en-US" smtClean="0"/>
              <a:t>19</a:t>
            </a:fld>
            <a:endParaRPr lang="en-US"/>
          </a:p>
        </p:txBody>
      </p:sp>
    </p:spTree>
    <p:extLst>
      <p:ext uri="{BB962C8B-B14F-4D97-AF65-F5344CB8AC3E}">
        <p14:creationId xmlns:p14="http://schemas.microsoft.com/office/powerpoint/2010/main" val="1023318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to kick</a:t>
            </a:r>
            <a:r>
              <a:rPr lang="en-US" b="1" baseline="0" dirty="0" smtClean="0"/>
              <a:t> things off I’d love to take a poll and get some insight from all of you. So I posted a poll on Twitter a few minutes ago asking you about your audio description needs. I’ll give you a minute to head over to Twitter and search @3PlayMedia and answer that poll. When you’re done, I welcome you to follow us. We share a lot of content about audio description specifically. We also share content covering a wide range of accessibility topics. So we’d love to have you follow us so that you’re seeing that new content as it comes out. If not, there’s no hard feelings but please still take a moment to fill out the poll.</a:t>
            </a:r>
          </a:p>
          <a:p>
            <a:endParaRPr lang="en-US" b="1" baseline="0" dirty="0" smtClean="0"/>
          </a:p>
          <a:p>
            <a:r>
              <a:rPr lang="en-US" b="1" baseline="0" dirty="0" smtClean="0"/>
              <a:t>I also want to encourage anyone who regularly attends our webinars to ask questions for upcoming webinars on our twitter. Just tag @3playmedia or use the #3PlayWebinars. We’ll be sure to look out for those questions prior to the webinar presentation.</a:t>
            </a:r>
          </a:p>
          <a:p>
            <a:endParaRPr lang="en-US" baseline="0" dirty="0" smtClean="0"/>
          </a:p>
          <a:p>
            <a:r>
              <a:rPr lang="en-US" baseline="0" dirty="0" smtClean="0"/>
              <a:t>Have you ever watched a video with Audio Description?</a:t>
            </a:r>
          </a:p>
          <a:p>
            <a:r>
              <a:rPr lang="en-US" baseline="0" dirty="0" smtClean="0"/>
              <a:t>Yes </a:t>
            </a:r>
          </a:p>
          <a:p>
            <a:r>
              <a:rPr lang="en-US" baseline="0" dirty="0" smtClean="0"/>
              <a:t>No</a:t>
            </a:r>
          </a:p>
          <a:p>
            <a:r>
              <a:rPr lang="en-US" baseline="0" dirty="0" smtClean="0"/>
              <a:t>I don’t know</a:t>
            </a:r>
          </a:p>
          <a:p>
            <a:r>
              <a:rPr lang="en-US" baseline="0" dirty="0" smtClean="0"/>
              <a:t>What is audio description?</a:t>
            </a: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2</a:t>
            </a:fld>
            <a:endParaRPr lang="en-US"/>
          </a:p>
        </p:txBody>
      </p:sp>
    </p:spTree>
    <p:extLst>
      <p:ext uri="{BB962C8B-B14F-4D97-AF65-F5344CB8AC3E}">
        <p14:creationId xmlns:p14="http://schemas.microsoft.com/office/powerpoint/2010/main" val="1100784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The Americans with Disabilities Act of 1990, or ADA, has five sections. Title II applies to public entities. Title III applies to places of public accommodation, which has been extended and tested against online businesses through several lawsuits mainly having to do with </a:t>
            </a:r>
            <a:r>
              <a:rPr lang="en-US" sz="1200" b="1" i="0" kern="1200" dirty="0" smtClean="0">
                <a:solidFill>
                  <a:schemeClr val="tx1"/>
                </a:solidFill>
                <a:effectLst/>
                <a:latin typeface="+mn-lt"/>
                <a:ea typeface="+mn-ea"/>
                <a:cs typeface="+mn-cs"/>
              </a:rPr>
              <a:t>captioning.</a:t>
            </a:r>
            <a:r>
              <a:rPr lang="en-US" sz="1200" b="1" i="0" kern="1200" baseline="0" dirty="0" smtClean="0">
                <a:solidFill>
                  <a:schemeClr val="tx1"/>
                </a:solidFill>
                <a:effectLst/>
                <a:latin typeface="+mn-lt"/>
                <a:ea typeface="+mn-ea"/>
                <a:cs typeface="+mn-cs"/>
              </a:rPr>
              <a:t> T</a:t>
            </a:r>
            <a:r>
              <a:rPr lang="en-US" sz="1200" b="1" i="0" kern="1200" dirty="0" smtClean="0">
                <a:solidFill>
                  <a:schemeClr val="tx1"/>
                </a:solidFill>
                <a:effectLst/>
                <a:latin typeface="+mn-lt"/>
                <a:ea typeface="+mn-ea"/>
                <a:cs typeface="+mn-cs"/>
              </a:rPr>
              <a:t>here has</a:t>
            </a:r>
            <a:r>
              <a:rPr lang="en-US" sz="1200" b="1" i="0" kern="1200" baseline="0" dirty="0" smtClean="0">
                <a:solidFill>
                  <a:schemeClr val="tx1"/>
                </a:solidFill>
                <a:effectLst/>
                <a:latin typeface="+mn-lt"/>
                <a:ea typeface="+mn-ea"/>
                <a:cs typeface="+mn-cs"/>
              </a:rPr>
              <a:t> been</a:t>
            </a:r>
            <a:r>
              <a:rPr lang="en-US" sz="1200" b="1" i="0" kern="1200" dirty="0" smtClean="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more and more action in audio description for online video as well.</a:t>
            </a:r>
          </a:p>
          <a:p>
            <a:r>
              <a:rPr lang="en-US" dirty="0"/>
              <a:t/>
            </a:r>
            <a:br>
              <a:rPr lang="en-US" dirty="0"/>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C3ED1F-AF45-A543-8DAC-8EB154A6D96F}" type="slidenum">
              <a:rPr lang="en-US" smtClean="0"/>
              <a:t>20</a:t>
            </a:fld>
            <a:endParaRPr lang="en-US"/>
          </a:p>
        </p:txBody>
      </p:sp>
    </p:spTree>
    <p:extLst>
      <p:ext uri="{BB962C8B-B14F-4D97-AF65-F5344CB8AC3E}">
        <p14:creationId xmlns:p14="http://schemas.microsoft.com/office/powerpoint/2010/main" val="3522236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Audio description has gradually been phased in to television program per</a:t>
            </a:r>
            <a:r>
              <a:rPr lang="en-US" sz="1200" b="1" i="0" kern="1200" baseline="0" dirty="0" smtClean="0">
                <a:solidFill>
                  <a:schemeClr val="tx1"/>
                </a:solidFill>
                <a:effectLst/>
                <a:latin typeface="+mn-lt"/>
                <a:ea typeface="+mn-ea"/>
                <a:cs typeface="+mn-cs"/>
              </a:rPr>
              <a:t> the 21</a:t>
            </a:r>
            <a:r>
              <a:rPr lang="en-US" sz="1200" b="1" i="0" kern="1200" baseline="30000" dirty="0" smtClean="0">
                <a:solidFill>
                  <a:schemeClr val="tx1"/>
                </a:solidFill>
                <a:effectLst/>
                <a:latin typeface="+mn-lt"/>
                <a:ea typeface="+mn-ea"/>
                <a:cs typeface="+mn-cs"/>
              </a:rPr>
              <a:t>st</a:t>
            </a:r>
            <a:r>
              <a:rPr lang="en-US" sz="1200" b="1" i="0" kern="1200" baseline="0" dirty="0" smtClean="0">
                <a:solidFill>
                  <a:schemeClr val="tx1"/>
                </a:solidFill>
                <a:effectLst/>
                <a:latin typeface="+mn-lt"/>
                <a:ea typeface="+mn-ea"/>
                <a:cs typeface="+mn-cs"/>
              </a:rPr>
              <a:t> Century Communications &amp; Video Accessibility Act (CVAA). The requirement to describe TV program extends to the top 60 TV markets, and the goal is to have 100% of TV described by the year 2020.</a:t>
            </a:r>
            <a:r>
              <a:rPr lang="en-US" dirty="0"/>
              <a:t/>
            </a:r>
            <a:br>
              <a:rPr lang="en-US" dirty="0"/>
            </a:br>
            <a:r>
              <a:rPr lang="en-US" dirty="0"/>
              <a:t/>
            </a:r>
            <a:br>
              <a:rPr lang="en-US" dirty="0"/>
            </a:br>
            <a:endParaRPr lang="en-US" baseline="0" dirty="0"/>
          </a:p>
        </p:txBody>
      </p:sp>
      <p:sp>
        <p:nvSpPr>
          <p:cNvPr id="4" name="Slide Number Placeholder 3"/>
          <p:cNvSpPr>
            <a:spLocks noGrp="1"/>
          </p:cNvSpPr>
          <p:nvPr>
            <p:ph type="sldNum" sz="quarter" idx="10"/>
          </p:nvPr>
        </p:nvSpPr>
        <p:spPr/>
        <p:txBody>
          <a:bodyPr/>
          <a:lstStyle/>
          <a:p>
            <a:fld id="{5FC3ED1F-AF45-A543-8DAC-8EB154A6D96F}" type="slidenum">
              <a:rPr lang="en-US" smtClean="0"/>
              <a:t>21</a:t>
            </a:fld>
            <a:endParaRPr lang="en-US"/>
          </a:p>
        </p:txBody>
      </p:sp>
    </p:spTree>
    <p:extLst>
      <p:ext uri="{BB962C8B-B14F-4D97-AF65-F5344CB8AC3E}">
        <p14:creationId xmlns:p14="http://schemas.microsoft.com/office/powerpoint/2010/main" val="1023318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There </a:t>
            </a:r>
            <a:r>
              <a:rPr lang="en-US" sz="1200" b="1" i="0" kern="1200" dirty="0">
                <a:solidFill>
                  <a:schemeClr val="tx1"/>
                </a:solidFill>
                <a:effectLst/>
                <a:latin typeface="+mn-lt"/>
                <a:ea typeface="+mn-ea"/>
                <a:cs typeface="+mn-cs"/>
              </a:rPr>
              <a:t>have been several lawsuits tied to audio description. </a:t>
            </a:r>
            <a:r>
              <a:rPr lang="en-US" sz="1200" b="1" i="0" kern="1200" dirty="0" smtClean="0">
                <a:solidFill>
                  <a:schemeClr val="tx1"/>
                </a:solidFill>
                <a:effectLst/>
                <a:latin typeface="+mn-lt"/>
                <a:ea typeface="+mn-ea"/>
                <a:cs typeface="+mn-cs"/>
              </a:rPr>
              <a:t>So there’s:</a:t>
            </a:r>
          </a:p>
          <a:p>
            <a:pPr marL="171450" indent="-171450">
              <a:buFont typeface="Arial" charset="0"/>
              <a:buChar char="•"/>
            </a:pPr>
            <a:r>
              <a:rPr lang="en-US" sz="1200" b="1" i="0" kern="1200" dirty="0" smtClean="0">
                <a:solidFill>
                  <a:schemeClr val="tx1"/>
                </a:solidFill>
                <a:effectLst/>
                <a:latin typeface="+mn-lt"/>
                <a:ea typeface="+mn-ea"/>
                <a:cs typeface="+mn-cs"/>
              </a:rPr>
              <a:t>American</a:t>
            </a:r>
            <a:r>
              <a:rPr lang="en-US" sz="1200" b="1" i="0" kern="1200" baseline="0" dirty="0" smtClean="0">
                <a:solidFill>
                  <a:schemeClr val="tx1"/>
                </a:solidFill>
                <a:effectLst/>
                <a:latin typeface="+mn-lt"/>
                <a:ea typeface="+mn-ea"/>
                <a:cs typeface="+mn-cs"/>
              </a:rPr>
              <a:t> Council of the Blind vs. Netflix</a:t>
            </a:r>
          </a:p>
          <a:p>
            <a:pPr marL="171450" indent="-171450">
              <a:buFont typeface="Arial" charset="0"/>
              <a:buChar char="•"/>
            </a:pPr>
            <a:r>
              <a:rPr lang="en-US" sz="1200" b="1" i="0" kern="1200" baseline="0" dirty="0" smtClean="0">
                <a:solidFill>
                  <a:schemeClr val="tx1"/>
                </a:solidFill>
                <a:effectLst/>
                <a:latin typeface="+mn-lt"/>
                <a:ea typeface="+mn-ea"/>
                <a:cs typeface="+mn-cs"/>
              </a:rPr>
              <a:t>ACB vs. Hulu</a:t>
            </a:r>
          </a:p>
          <a:p>
            <a:pPr marL="171450" indent="-171450">
              <a:buFont typeface="Arial" charset="0"/>
              <a:buChar char="•"/>
            </a:pPr>
            <a:r>
              <a:rPr lang="en-US" sz="1200" b="1" i="0" kern="1200" baseline="0" dirty="0" smtClean="0">
                <a:solidFill>
                  <a:schemeClr val="tx1"/>
                </a:solidFill>
                <a:effectLst/>
                <a:latin typeface="+mn-lt"/>
                <a:ea typeface="+mn-ea"/>
                <a:cs typeface="+mn-cs"/>
              </a:rPr>
              <a:t>The DOJ vs. UC Berkley</a:t>
            </a:r>
          </a:p>
          <a:p>
            <a:pPr marL="171450" indent="-171450">
              <a:buFont typeface="Arial" charset="0"/>
              <a:buChar char="•"/>
            </a:pPr>
            <a:r>
              <a:rPr lang="en-US" sz="1200" b="1" i="0" kern="1200" baseline="0" dirty="0" smtClean="0">
                <a:solidFill>
                  <a:schemeClr val="tx1"/>
                </a:solidFill>
                <a:effectLst/>
                <a:latin typeface="+mn-lt"/>
                <a:ea typeface="+mn-ea"/>
                <a:cs typeface="+mn-cs"/>
              </a:rPr>
              <a:t>And both Hamilton the Musical and AMC theaters have been involved in lawsuits</a:t>
            </a:r>
          </a:p>
          <a:p>
            <a:pPr marL="171450" indent="-171450">
              <a:buFont typeface="Arial" charset="0"/>
              <a:buChar char="•"/>
            </a:pPr>
            <a:endParaRPr lang="en-US" sz="1200" b="1" i="0" kern="1200" baseline="0" dirty="0" smtClean="0">
              <a:solidFill>
                <a:schemeClr val="tx1"/>
              </a:solidFill>
              <a:effectLst/>
              <a:latin typeface="+mn-lt"/>
              <a:ea typeface="+mn-ea"/>
              <a:cs typeface="+mn-cs"/>
            </a:endParaRPr>
          </a:p>
          <a:p>
            <a:pPr marL="0" indent="0">
              <a:buFont typeface="Arial" charset="0"/>
              <a:buNone/>
            </a:pPr>
            <a:r>
              <a:rPr lang="en-US" sz="1200" b="1" i="0" kern="1200" baseline="0" dirty="0" smtClean="0">
                <a:solidFill>
                  <a:schemeClr val="tx1"/>
                </a:solidFill>
                <a:effectLst/>
                <a:latin typeface="+mn-lt"/>
                <a:ea typeface="+mn-ea"/>
                <a:cs typeface="+mn-cs"/>
              </a:rPr>
              <a:t>All were sued for not provided audio description and for not being fully accessible/complying with accessibility laws.</a:t>
            </a:r>
            <a:endParaRPr lang="en-US" sz="1200" b="1"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C3ED1F-AF45-A543-8DAC-8EB154A6D96F}" type="slidenum">
              <a:rPr lang="en-US" smtClean="0"/>
              <a:t>22</a:t>
            </a:fld>
            <a:endParaRPr lang="en-US"/>
          </a:p>
        </p:txBody>
      </p:sp>
    </p:spTree>
    <p:extLst>
      <p:ext uri="{BB962C8B-B14F-4D97-AF65-F5344CB8AC3E}">
        <p14:creationId xmlns:p14="http://schemas.microsoft.com/office/powerpoint/2010/main" val="3478581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So I’m going to </a:t>
            </a:r>
            <a:r>
              <a:rPr lang="en-US" sz="1200" b="1" i="0" kern="1200" dirty="0" smtClean="0">
                <a:solidFill>
                  <a:schemeClr val="tx1"/>
                </a:solidFill>
                <a:effectLst/>
                <a:latin typeface="+mn-lt"/>
                <a:ea typeface="+mn-ea"/>
                <a:cs typeface="+mn-cs"/>
              </a:rPr>
              <a:t>shift </a:t>
            </a:r>
            <a:r>
              <a:rPr lang="en-US" sz="1200" b="1" i="0" kern="1200" dirty="0">
                <a:solidFill>
                  <a:schemeClr val="tx1"/>
                </a:solidFill>
                <a:effectLst/>
                <a:latin typeface="+mn-lt"/>
                <a:ea typeface="+mn-ea"/>
                <a:cs typeface="+mn-cs"/>
              </a:rPr>
              <a:t>a little bit and talk about 3Play Media and our audio description services. So who is 3Play Media</a:t>
            </a:r>
            <a:r>
              <a:rPr lang="en-US" sz="1200" b="1" i="0" kern="1200" dirty="0" smtClean="0">
                <a:solidFill>
                  <a:schemeClr val="tx1"/>
                </a:solidFill>
                <a:effectLst/>
                <a:latin typeface="+mn-lt"/>
                <a:ea typeface="+mn-ea"/>
                <a:cs typeface="+mn-cs"/>
              </a:rPr>
              <a:t>? We were initially spun out of MIT in 2007, and we’re still based in Boston. </a:t>
            </a:r>
            <a:r>
              <a:rPr lang="en-US" sz="1200" b="1" i="0" kern="1200" dirty="0">
                <a:solidFill>
                  <a:schemeClr val="tx1"/>
                </a:solidFill>
                <a:effectLst/>
                <a:latin typeface="+mn-lt"/>
                <a:ea typeface="+mn-ea"/>
                <a:cs typeface="+mn-cs"/>
              </a:rPr>
              <a:t>We are a video accessibility company. We began as a captioning, transcription, and subtitling service, and have since expanded to offer audio description as well. So we’re really broadening our approach to accessible video as a whole.</a:t>
            </a:r>
          </a:p>
          <a:p>
            <a:endParaRPr lang="en-US" sz="1200" b="0" i="0" kern="1200" dirty="0">
              <a:solidFill>
                <a:schemeClr val="tx1"/>
              </a:solidFill>
              <a:effectLst/>
              <a:latin typeface="+mn-lt"/>
              <a:ea typeface="+mn-ea"/>
              <a:cs typeface="+mn-cs"/>
            </a:endParaRPr>
          </a:p>
          <a:p>
            <a:r>
              <a:rPr lang="en-US" dirty="0"/>
              <a:t/>
            </a:r>
            <a:br>
              <a:rPr lang="en-US" dirty="0"/>
            </a:br>
            <a:endParaRPr lang="en-US" sz="1200" b="0" i="0" kern="1200" dirty="0">
              <a:solidFill>
                <a:schemeClr val="tx1"/>
              </a:solidFill>
              <a:effectLst/>
              <a:latin typeface="+mn-lt"/>
              <a:ea typeface="+mn-ea"/>
              <a:cs typeface="+mn-cs"/>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23</a:t>
            </a:fld>
            <a:endParaRPr lang="en-US"/>
          </a:p>
        </p:txBody>
      </p:sp>
    </p:spTree>
    <p:extLst>
      <p:ext uri="{BB962C8B-B14F-4D97-AF65-F5344CB8AC3E}">
        <p14:creationId xmlns:p14="http://schemas.microsoft.com/office/powerpoint/2010/main" val="1748843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We have over 2,500 customers across many different industries, including higher education, government, enterprise, and media entertainment</a:t>
            </a:r>
            <a:r>
              <a:rPr lang="en-US" sz="1200" b="1" i="0" kern="1200" dirty="0" smtClean="0">
                <a:solidFill>
                  <a:schemeClr val="tx1"/>
                </a:solidFill>
                <a:effectLst/>
                <a:latin typeface="+mn-lt"/>
                <a:ea typeface="+mn-ea"/>
                <a:cs typeface="+mn-cs"/>
              </a:rPr>
              <a:t>.</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Some of those customers include:</a:t>
            </a:r>
          </a:p>
          <a:p>
            <a:pPr marL="171450" indent="-171450">
              <a:buFont typeface="Arial" charset="0"/>
              <a:buChar char="•"/>
            </a:pPr>
            <a:r>
              <a:rPr lang="en-US" sz="1200" b="1" i="0" kern="1200" dirty="0" smtClean="0">
                <a:solidFill>
                  <a:schemeClr val="tx1"/>
                </a:solidFill>
                <a:effectLst/>
                <a:latin typeface="+mn-lt"/>
                <a:ea typeface="+mn-ea"/>
                <a:cs typeface="+mn-cs"/>
              </a:rPr>
              <a:t>Discovery Digital Networks</a:t>
            </a:r>
          </a:p>
          <a:p>
            <a:pPr marL="171450" indent="-171450">
              <a:buFont typeface="Arial" charset="0"/>
              <a:buChar char="•"/>
            </a:pPr>
            <a:r>
              <a:rPr lang="en-US" sz="1200" b="1" i="0" kern="1200" dirty="0" smtClean="0">
                <a:solidFill>
                  <a:schemeClr val="tx1"/>
                </a:solidFill>
                <a:effectLst/>
                <a:latin typeface="+mn-lt"/>
                <a:ea typeface="+mn-ea"/>
                <a:cs typeface="+mn-cs"/>
              </a:rPr>
              <a:t>NBC</a:t>
            </a:r>
            <a:r>
              <a:rPr lang="en-US" sz="1200" b="1" i="0" kern="1200" baseline="0" dirty="0" smtClean="0">
                <a:solidFill>
                  <a:schemeClr val="tx1"/>
                </a:solidFill>
                <a:effectLst/>
                <a:latin typeface="+mn-lt"/>
                <a:ea typeface="+mn-ea"/>
                <a:cs typeface="+mn-cs"/>
              </a:rPr>
              <a:t> Universal</a:t>
            </a:r>
          </a:p>
          <a:p>
            <a:pPr marL="171450" indent="-171450">
              <a:buFont typeface="Arial" charset="0"/>
              <a:buChar char="•"/>
            </a:pPr>
            <a:r>
              <a:rPr lang="en-US" sz="1200" b="1" i="0" kern="1200" baseline="0" dirty="0" smtClean="0">
                <a:solidFill>
                  <a:schemeClr val="tx1"/>
                </a:solidFill>
                <a:effectLst/>
                <a:latin typeface="+mn-lt"/>
                <a:ea typeface="+mn-ea"/>
                <a:cs typeface="+mn-cs"/>
              </a:rPr>
              <a:t>The IRS</a:t>
            </a:r>
          </a:p>
          <a:p>
            <a:pPr marL="171450" indent="-171450">
              <a:buFont typeface="Arial" charset="0"/>
              <a:buChar char="•"/>
            </a:pPr>
            <a:r>
              <a:rPr lang="en-US" sz="1200" b="1" i="0" kern="1200" baseline="0" dirty="0" err="1" smtClean="0">
                <a:solidFill>
                  <a:schemeClr val="tx1"/>
                </a:solidFill>
                <a:effectLst/>
                <a:latin typeface="+mn-lt"/>
                <a:ea typeface="+mn-ea"/>
                <a:cs typeface="+mn-cs"/>
              </a:rPr>
              <a:t>EdX</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C3ED1F-AF45-A543-8DAC-8EB154A6D96F}" type="slidenum">
              <a:rPr lang="en-US" smtClean="0"/>
              <a:t>24</a:t>
            </a:fld>
            <a:endParaRPr lang="en-US"/>
          </a:p>
        </p:txBody>
      </p:sp>
    </p:spTree>
    <p:extLst>
      <p:ext uri="{BB962C8B-B14F-4D97-AF65-F5344CB8AC3E}">
        <p14:creationId xmlns:p14="http://schemas.microsoft.com/office/powerpoint/2010/main" val="2330529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Our </a:t>
            </a:r>
            <a:r>
              <a:rPr lang="en-US" sz="1200" b="1" i="0" kern="1200" dirty="0">
                <a:solidFill>
                  <a:schemeClr val="tx1"/>
                </a:solidFill>
                <a:effectLst/>
                <a:latin typeface="+mn-lt"/>
                <a:ea typeface="+mn-ea"/>
                <a:cs typeface="+mn-cs"/>
              </a:rPr>
              <a:t>goal is to make accessible video easy. We have a number of different search plugins and integrations for captioning and description that help simplify the process of creating accessible video, and we also have an easy-to-use online account system where you can manage everything from one place. But really, what we’re working toward is a one-stop shop for all your accessibility needs from captioning to description, transcription, and subtitling.</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25</a:t>
            </a:fld>
            <a:endParaRPr lang="en-US"/>
          </a:p>
        </p:txBody>
      </p:sp>
    </p:spTree>
    <p:extLst>
      <p:ext uri="{BB962C8B-B14F-4D97-AF65-F5344CB8AC3E}">
        <p14:creationId xmlns:p14="http://schemas.microsoft.com/office/powerpoint/2010/main" val="3886525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We’re </a:t>
            </a:r>
            <a:r>
              <a:rPr lang="en-US" sz="1200" b="1" i="0" kern="1200" dirty="0">
                <a:solidFill>
                  <a:schemeClr val="tx1"/>
                </a:solidFill>
                <a:effectLst/>
                <a:latin typeface="+mn-lt"/>
                <a:ea typeface="+mn-ea"/>
                <a:cs typeface="+mn-cs"/>
              </a:rPr>
              <a:t>really innovating with audio </a:t>
            </a:r>
            <a:r>
              <a:rPr lang="en-US" sz="1200" b="1" i="0" kern="1200" dirty="0" smtClean="0">
                <a:solidFill>
                  <a:schemeClr val="tx1"/>
                </a:solidFill>
                <a:effectLst/>
                <a:latin typeface="+mn-lt"/>
                <a:ea typeface="+mn-ea"/>
                <a:cs typeface="+mn-cs"/>
              </a:rPr>
              <a:t>description.</a:t>
            </a:r>
            <a:r>
              <a:rPr lang="en-US" sz="1200" b="1" i="0" kern="1200" baseline="0" dirty="0" smtClean="0">
                <a:solidFill>
                  <a:schemeClr val="tx1"/>
                </a:solidFill>
                <a:effectLst/>
                <a:latin typeface="+mn-lt"/>
                <a:ea typeface="+mn-ea"/>
                <a:cs typeface="+mn-cs"/>
              </a:rPr>
              <a:t> The cost and process of </a:t>
            </a:r>
            <a:r>
              <a:rPr lang="en-US" sz="1200" b="1" i="0" kern="1200" dirty="0" smtClean="0">
                <a:solidFill>
                  <a:schemeClr val="tx1"/>
                </a:solidFill>
                <a:effectLst/>
                <a:latin typeface="+mn-lt"/>
                <a:ea typeface="+mn-ea"/>
                <a:cs typeface="+mn-cs"/>
              </a:rPr>
              <a:t>traditional </a:t>
            </a:r>
            <a:r>
              <a:rPr lang="en-US" sz="1200" b="1" i="0" kern="1200" dirty="0">
                <a:solidFill>
                  <a:schemeClr val="tx1"/>
                </a:solidFill>
                <a:effectLst/>
                <a:latin typeface="+mn-lt"/>
                <a:ea typeface="+mn-ea"/>
                <a:cs typeface="+mn-cs"/>
              </a:rPr>
              <a:t>audio description can be insurmountable for </a:t>
            </a:r>
            <a:r>
              <a:rPr lang="en-US" sz="1200" b="1" i="0" kern="1200" dirty="0" smtClean="0">
                <a:solidFill>
                  <a:schemeClr val="tx1"/>
                </a:solidFill>
                <a:effectLst/>
                <a:latin typeface="+mn-lt"/>
                <a:ea typeface="+mn-ea"/>
                <a:cs typeface="+mn-cs"/>
              </a:rPr>
              <a:t>many institutions</a:t>
            </a:r>
            <a:r>
              <a:rPr lang="en-US" sz="1200" b="1" i="0" kern="1200" dirty="0">
                <a:solidFill>
                  <a:schemeClr val="tx1"/>
                </a:solidFill>
                <a:effectLst/>
                <a:latin typeface="+mn-lt"/>
                <a:ea typeface="+mn-ea"/>
                <a:cs typeface="+mn-cs"/>
              </a:rPr>
              <a:t>, but technology is helping to innovate the process. </a:t>
            </a:r>
            <a:endParaRPr lang="en-US" sz="1200" b="1"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One </a:t>
            </a:r>
            <a:r>
              <a:rPr lang="en-US" sz="1200" b="1" i="0" kern="1200" dirty="0">
                <a:solidFill>
                  <a:schemeClr val="tx1"/>
                </a:solidFill>
                <a:effectLst/>
                <a:latin typeface="+mn-lt"/>
                <a:ea typeface="+mn-ea"/>
                <a:cs typeface="+mn-cs"/>
              </a:rPr>
              <a:t>place that we’re really beginning to </a:t>
            </a:r>
            <a:r>
              <a:rPr lang="en-US" sz="1200" b="1" i="0" kern="1200" dirty="0" smtClean="0">
                <a:solidFill>
                  <a:schemeClr val="tx1"/>
                </a:solidFill>
                <a:effectLst/>
                <a:latin typeface="+mn-lt"/>
                <a:ea typeface="+mn-ea"/>
                <a:cs typeface="+mn-cs"/>
              </a:rPr>
              <a:t>change</a:t>
            </a:r>
            <a:r>
              <a:rPr lang="en-US" sz="1200" b="1" i="0" kern="1200" baseline="0" dirty="0" smtClean="0">
                <a:solidFill>
                  <a:schemeClr val="tx1"/>
                </a:solidFill>
                <a:effectLst/>
                <a:latin typeface="+mn-lt"/>
                <a:ea typeface="+mn-ea"/>
                <a:cs typeface="+mn-cs"/>
              </a:rPr>
              <a:t> up the process</a:t>
            </a:r>
            <a:r>
              <a:rPr lang="en-US" sz="1200" b="1" i="0" kern="1200" dirty="0" smtClean="0">
                <a:solidFill>
                  <a:schemeClr val="tx1"/>
                </a:solidFill>
                <a:effectLst/>
                <a:latin typeface="+mn-lt"/>
                <a:ea typeface="+mn-ea"/>
                <a:cs typeface="+mn-cs"/>
              </a:rPr>
              <a:t> </a:t>
            </a:r>
            <a:r>
              <a:rPr lang="en-US" sz="1200" b="1" i="0" kern="1200" dirty="0">
                <a:solidFill>
                  <a:schemeClr val="tx1"/>
                </a:solidFill>
                <a:effectLst/>
                <a:latin typeface="+mn-lt"/>
                <a:ea typeface="+mn-ea"/>
                <a:cs typeface="+mn-cs"/>
              </a:rPr>
              <a:t>is with the 3Play </a:t>
            </a:r>
            <a:r>
              <a:rPr lang="en-US" sz="1200" b="1" i="0" kern="1200" dirty="0" smtClean="0">
                <a:solidFill>
                  <a:schemeClr val="tx1"/>
                </a:solidFill>
                <a:effectLst/>
                <a:latin typeface="+mn-lt"/>
                <a:ea typeface="+mn-ea"/>
                <a:cs typeface="+mn-cs"/>
              </a:rPr>
              <a:t>plugin</a:t>
            </a:r>
            <a:r>
              <a:rPr lang="en-US" sz="1200" b="1" i="0" kern="1200" baseline="0" dirty="0" smtClean="0">
                <a:solidFill>
                  <a:schemeClr val="tx1"/>
                </a:solidFill>
                <a:effectLst/>
                <a:latin typeface="+mn-lt"/>
                <a:ea typeface="+mn-ea"/>
                <a:cs typeface="+mn-cs"/>
              </a:rPr>
              <a:t> which</a:t>
            </a:r>
            <a:r>
              <a:rPr lang="en-US" sz="1200" b="1" i="0" kern="1200" dirty="0" smtClean="0">
                <a:solidFill>
                  <a:schemeClr val="tx1"/>
                </a:solidFill>
                <a:effectLst/>
                <a:latin typeface="+mn-lt"/>
                <a:ea typeface="+mn-ea"/>
                <a:cs typeface="+mn-cs"/>
              </a:rPr>
              <a:t> </a:t>
            </a:r>
            <a:r>
              <a:rPr lang="en-US" sz="1200" b="1" i="0" kern="1200" dirty="0">
                <a:solidFill>
                  <a:schemeClr val="tx1"/>
                </a:solidFill>
                <a:effectLst/>
                <a:latin typeface="+mn-lt"/>
                <a:ea typeface="+mn-ea"/>
                <a:cs typeface="+mn-cs"/>
              </a:rPr>
              <a:t>helps alleviate the difficulty of publishing audio </a:t>
            </a:r>
            <a:r>
              <a:rPr lang="en-US" sz="1200" b="1" i="0" kern="1200" dirty="0" smtClean="0">
                <a:solidFill>
                  <a:schemeClr val="tx1"/>
                </a:solidFill>
                <a:effectLst/>
                <a:latin typeface="+mn-lt"/>
                <a:ea typeface="+mn-ea"/>
                <a:cs typeface="+mn-cs"/>
              </a:rPr>
              <a:t>description,</a:t>
            </a:r>
            <a:r>
              <a:rPr lang="en-US" sz="1200" b="1" i="0" kern="1200" baseline="0" dirty="0" smtClean="0">
                <a:solidFill>
                  <a:schemeClr val="tx1"/>
                </a:solidFill>
                <a:effectLst/>
                <a:latin typeface="+mn-lt"/>
                <a:ea typeface="+mn-ea"/>
                <a:cs typeface="+mn-cs"/>
              </a:rPr>
              <a:t> and </a:t>
            </a:r>
            <a:r>
              <a:rPr lang="en-US" sz="1200" b="1" i="0" kern="1200" dirty="0" smtClean="0">
                <a:solidFill>
                  <a:schemeClr val="tx1"/>
                </a:solidFill>
                <a:effectLst/>
                <a:latin typeface="+mn-lt"/>
                <a:ea typeface="+mn-ea"/>
                <a:cs typeface="+mn-cs"/>
              </a:rPr>
              <a:t>I </a:t>
            </a:r>
            <a:r>
              <a:rPr lang="en-US" sz="1200" b="1" i="0" kern="1200" dirty="0">
                <a:solidFill>
                  <a:schemeClr val="tx1"/>
                </a:solidFill>
                <a:effectLst/>
                <a:latin typeface="+mn-lt"/>
                <a:ea typeface="+mn-ea"/>
                <a:cs typeface="+mn-cs"/>
              </a:rPr>
              <a:t>will get to that demo shortly.</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26</a:t>
            </a:fld>
            <a:endParaRPr lang="en-US"/>
          </a:p>
        </p:txBody>
      </p:sp>
    </p:spTree>
    <p:extLst>
      <p:ext uri="{BB962C8B-B14F-4D97-AF65-F5344CB8AC3E}">
        <p14:creationId xmlns:p14="http://schemas.microsoft.com/office/powerpoint/2010/main" val="1264322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Our</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process combines </a:t>
            </a:r>
            <a:r>
              <a:rPr lang="en-US" sz="1200" b="1" i="0" kern="1200" dirty="0">
                <a:solidFill>
                  <a:schemeClr val="tx1"/>
                </a:solidFill>
                <a:effectLst/>
                <a:latin typeface="+mn-lt"/>
                <a:ea typeface="+mn-ea"/>
                <a:cs typeface="+mn-cs"/>
              </a:rPr>
              <a:t>technology with human labor in a really careful and strategic way </a:t>
            </a:r>
            <a:r>
              <a:rPr lang="en-US" sz="1200" b="1" i="0" kern="1200" dirty="0" smtClean="0">
                <a:solidFill>
                  <a:schemeClr val="tx1"/>
                </a:solidFill>
                <a:effectLst/>
                <a:latin typeface="+mn-lt"/>
                <a:ea typeface="+mn-ea"/>
                <a:cs typeface="+mn-cs"/>
              </a:rPr>
              <a:t>so that </a:t>
            </a:r>
            <a:r>
              <a:rPr lang="en-US" sz="1200" b="1" i="0" kern="1200" dirty="0">
                <a:solidFill>
                  <a:schemeClr val="tx1"/>
                </a:solidFill>
                <a:effectLst/>
                <a:latin typeface="+mn-lt"/>
                <a:ea typeface="+mn-ea"/>
                <a:cs typeface="+mn-cs"/>
              </a:rPr>
              <a:t>we </a:t>
            </a:r>
            <a:r>
              <a:rPr lang="en-US" sz="1200" b="1" i="0" kern="1200" dirty="0" smtClean="0">
                <a:solidFill>
                  <a:schemeClr val="tx1"/>
                </a:solidFill>
                <a:effectLst/>
                <a:latin typeface="+mn-lt"/>
                <a:ea typeface="+mn-ea"/>
                <a:cs typeface="+mn-cs"/>
              </a:rPr>
              <a:t>can </a:t>
            </a:r>
            <a:r>
              <a:rPr lang="en-US" sz="1200" b="1" i="0" kern="1200" dirty="0">
                <a:solidFill>
                  <a:schemeClr val="tx1"/>
                </a:solidFill>
                <a:effectLst/>
                <a:latin typeface="+mn-lt"/>
                <a:ea typeface="+mn-ea"/>
                <a:cs typeface="+mn-cs"/>
              </a:rPr>
              <a:t>have the best of both worlds. </a:t>
            </a:r>
            <a:endParaRPr lang="en-US" sz="1200" b="1"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In our</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description </a:t>
            </a:r>
            <a:r>
              <a:rPr lang="en-US" sz="1200" b="1" i="0" kern="1200" dirty="0">
                <a:solidFill>
                  <a:schemeClr val="tx1"/>
                </a:solidFill>
                <a:effectLst/>
                <a:latin typeface="+mn-lt"/>
                <a:ea typeface="+mn-ea"/>
                <a:cs typeface="+mn-cs"/>
              </a:rPr>
              <a:t>process, </a:t>
            </a:r>
            <a:r>
              <a:rPr lang="en-US" sz="1200" b="1" i="0" kern="1200" dirty="0" smtClean="0">
                <a:solidFill>
                  <a:schemeClr val="tx1"/>
                </a:solidFill>
                <a:effectLst/>
                <a:latin typeface="+mn-lt"/>
                <a:ea typeface="+mn-ea"/>
                <a:cs typeface="+mn-cs"/>
              </a:rPr>
              <a:t>we use </a:t>
            </a:r>
            <a:r>
              <a:rPr lang="en-US" sz="1200" b="1" i="0" kern="1200" dirty="0">
                <a:solidFill>
                  <a:schemeClr val="tx1"/>
                </a:solidFill>
                <a:effectLst/>
                <a:latin typeface="+mn-lt"/>
                <a:ea typeface="+mn-ea"/>
                <a:cs typeface="+mn-cs"/>
              </a:rPr>
              <a:t>time-coded transcripts that we’ve created along with the innovative approach to the theatrical process of where and when to </a:t>
            </a:r>
            <a:r>
              <a:rPr lang="en-US" sz="1200" b="1" i="0" kern="1200" dirty="0" smtClean="0">
                <a:solidFill>
                  <a:schemeClr val="tx1"/>
                </a:solidFill>
                <a:effectLst/>
                <a:latin typeface="+mn-lt"/>
                <a:ea typeface="+mn-ea"/>
                <a:cs typeface="+mn-cs"/>
              </a:rPr>
              <a:t>describe. We do this </a:t>
            </a:r>
            <a:r>
              <a:rPr lang="en-US" sz="1200" b="1" i="0" kern="1200" dirty="0">
                <a:solidFill>
                  <a:schemeClr val="tx1"/>
                </a:solidFill>
                <a:effectLst/>
                <a:latin typeface="+mn-lt"/>
                <a:ea typeface="+mn-ea"/>
                <a:cs typeface="+mn-cs"/>
              </a:rPr>
              <a:t>with a US-based pool of human describers who have been trained to describe properly. </a:t>
            </a:r>
            <a:endParaRPr lang="en-US" sz="1200" b="1"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Currently</a:t>
            </a:r>
            <a:r>
              <a:rPr lang="en-US" sz="1200" b="1" i="0" kern="1200" dirty="0">
                <a:solidFill>
                  <a:schemeClr val="tx1"/>
                </a:solidFill>
                <a:effectLst/>
                <a:latin typeface="+mn-lt"/>
                <a:ea typeface="+mn-ea"/>
                <a:cs typeface="+mn-cs"/>
              </a:rPr>
              <a:t>, we’re using a synthesized speech engine to create the actual audio files and the audio </a:t>
            </a:r>
            <a:r>
              <a:rPr lang="en-US" sz="1200" b="1" i="0" kern="1200" dirty="0" smtClean="0">
                <a:solidFill>
                  <a:schemeClr val="tx1"/>
                </a:solidFill>
                <a:effectLst/>
                <a:latin typeface="+mn-lt"/>
                <a:ea typeface="+mn-ea"/>
                <a:cs typeface="+mn-cs"/>
              </a:rPr>
              <a:t>output,</a:t>
            </a:r>
            <a:r>
              <a:rPr lang="en-US" sz="1200" b="1" i="0" kern="1200" baseline="0" dirty="0" smtClean="0">
                <a:solidFill>
                  <a:schemeClr val="tx1"/>
                </a:solidFill>
                <a:effectLst/>
                <a:latin typeface="+mn-lt"/>
                <a:ea typeface="+mn-ea"/>
                <a:cs typeface="+mn-cs"/>
              </a:rPr>
              <a:t> and w</a:t>
            </a:r>
            <a:r>
              <a:rPr lang="en-US" sz="1200" b="1" i="0" kern="1200" dirty="0" smtClean="0">
                <a:solidFill>
                  <a:schemeClr val="tx1"/>
                </a:solidFill>
                <a:effectLst/>
                <a:latin typeface="+mn-lt"/>
                <a:ea typeface="+mn-ea"/>
                <a:cs typeface="+mn-cs"/>
              </a:rPr>
              <a:t>e </a:t>
            </a:r>
            <a:r>
              <a:rPr lang="en-US" sz="1200" b="1" i="0" kern="1200" dirty="0">
                <a:solidFill>
                  <a:schemeClr val="tx1"/>
                </a:solidFill>
                <a:effectLst/>
                <a:latin typeface="+mn-lt"/>
                <a:ea typeface="+mn-ea"/>
                <a:cs typeface="+mn-cs"/>
              </a:rPr>
              <a:t>do have options for different speeds and different voices</a:t>
            </a:r>
            <a:r>
              <a:rPr lang="en-US" sz="1200" b="1" i="0" kern="1200" dirty="0" smtClean="0">
                <a:solidFill>
                  <a:schemeClr val="tx1"/>
                </a:solidFill>
                <a:effectLst/>
                <a:latin typeface="+mn-lt"/>
                <a:ea typeface="+mn-ea"/>
                <a:cs typeface="+mn-cs"/>
              </a:rPr>
              <a:t>. </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27</a:t>
            </a:fld>
            <a:endParaRPr lang="en-US"/>
          </a:p>
        </p:txBody>
      </p:sp>
    </p:spTree>
    <p:extLst>
      <p:ext uri="{BB962C8B-B14F-4D97-AF65-F5344CB8AC3E}">
        <p14:creationId xmlns:p14="http://schemas.microsoft.com/office/powerpoint/2010/main" val="173772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So let’s talk a little bit more about synthesized </a:t>
            </a:r>
            <a:r>
              <a:rPr lang="en-US" sz="1200" b="1" i="0" kern="1200" dirty="0" smtClean="0">
                <a:solidFill>
                  <a:schemeClr val="tx1"/>
                </a:solidFill>
                <a:effectLst/>
                <a:latin typeface="+mn-lt"/>
                <a:ea typeface="+mn-ea"/>
                <a:cs typeface="+mn-cs"/>
              </a:rPr>
              <a:t>speech, </a:t>
            </a:r>
            <a:r>
              <a:rPr lang="en-US" sz="1200" b="1" i="0" kern="1200" dirty="0">
                <a:solidFill>
                  <a:schemeClr val="tx1"/>
                </a:solidFill>
                <a:effectLst/>
                <a:latin typeface="+mn-lt"/>
                <a:ea typeface="+mn-ea"/>
                <a:cs typeface="+mn-cs"/>
              </a:rPr>
              <a:t>because </a:t>
            </a:r>
            <a:r>
              <a:rPr lang="en-US" sz="1200" b="1" i="0" kern="1200" dirty="0" smtClean="0">
                <a:solidFill>
                  <a:schemeClr val="tx1"/>
                </a:solidFill>
                <a:effectLst/>
                <a:latin typeface="+mn-lt"/>
                <a:ea typeface="+mn-ea"/>
                <a:cs typeface="+mn-cs"/>
              </a:rPr>
              <a:t>it </a:t>
            </a:r>
            <a:r>
              <a:rPr lang="en-US" sz="1200" b="1" i="0" kern="1200" dirty="0">
                <a:solidFill>
                  <a:schemeClr val="tx1"/>
                </a:solidFill>
                <a:effectLst/>
                <a:latin typeface="+mn-lt"/>
                <a:ea typeface="+mn-ea"/>
                <a:cs typeface="+mn-cs"/>
              </a:rPr>
              <a:t>is really a new concept when it comes to audio description. </a:t>
            </a:r>
            <a:r>
              <a:rPr lang="en-US" sz="1200" b="1" i="0" kern="1200" dirty="0" smtClean="0">
                <a:solidFill>
                  <a:schemeClr val="tx1"/>
                </a:solidFill>
                <a:effectLst/>
                <a:latin typeface="+mn-lt"/>
                <a:ea typeface="+mn-ea"/>
                <a:cs typeface="+mn-cs"/>
              </a:rPr>
              <a:t>Synthesized </a:t>
            </a:r>
            <a:r>
              <a:rPr lang="en-US" sz="1200" b="1" i="0" kern="1200" dirty="0">
                <a:solidFill>
                  <a:schemeClr val="tx1"/>
                </a:solidFill>
                <a:effectLst/>
                <a:latin typeface="+mn-lt"/>
                <a:ea typeface="+mn-ea"/>
                <a:cs typeface="+mn-cs"/>
              </a:rPr>
              <a:t>speech is a machine-based voice, and there are a lot of pros to using synthesized speech for audio description</a:t>
            </a:r>
            <a:r>
              <a:rPr lang="en-US" sz="1200" b="1" i="0" kern="1200" dirty="0" smtClean="0">
                <a:solidFill>
                  <a:schemeClr val="tx1"/>
                </a:solidFill>
                <a:effectLst/>
                <a:latin typeface="+mn-lt"/>
                <a:ea typeface="+mn-ea"/>
                <a:cs typeface="+mn-cs"/>
              </a:rPr>
              <a:t>.</a:t>
            </a:r>
          </a:p>
          <a:p>
            <a:pPr marL="0" indent="0">
              <a:buFont typeface="Arial" charset="0"/>
              <a:buNone/>
            </a:pPr>
            <a:endParaRPr lang="en-US" sz="1200" b="1" i="0" kern="1200" dirty="0" smtClean="0">
              <a:solidFill>
                <a:schemeClr val="tx1"/>
              </a:solidFill>
              <a:effectLst/>
              <a:latin typeface="+mn-lt"/>
              <a:ea typeface="+mn-ea"/>
              <a:cs typeface="+mn-cs"/>
            </a:endParaRPr>
          </a:p>
          <a:p>
            <a:pPr marL="0" indent="0">
              <a:buFont typeface="Arial" charset="0"/>
              <a:buNone/>
            </a:pPr>
            <a:r>
              <a:rPr lang="en-US" sz="1200" b="1" i="0" kern="1200" dirty="0" smtClean="0">
                <a:solidFill>
                  <a:schemeClr val="tx1"/>
                </a:solidFill>
                <a:effectLst/>
                <a:latin typeface="+mn-lt"/>
                <a:ea typeface="+mn-ea"/>
                <a:cs typeface="+mn-cs"/>
              </a:rPr>
              <a:t>Using</a:t>
            </a:r>
            <a:r>
              <a:rPr lang="en-US" sz="1200" b="1" i="0" kern="1200" baseline="0" dirty="0" smtClean="0">
                <a:solidFill>
                  <a:schemeClr val="tx1"/>
                </a:solidFill>
                <a:effectLst/>
                <a:latin typeface="+mn-lt"/>
                <a:ea typeface="+mn-ea"/>
                <a:cs typeface="+mn-cs"/>
              </a:rPr>
              <a:t> synthesized speech as opposed to voice actors:</a:t>
            </a:r>
          </a:p>
          <a:p>
            <a:pPr marL="0" indent="0">
              <a:buFont typeface="Arial" charset="0"/>
              <a:buNone/>
            </a:pPr>
            <a:endParaRPr lang="en-US" sz="1200" b="1" i="0" kern="1200" baseline="0" dirty="0" smtClean="0">
              <a:solidFill>
                <a:schemeClr val="tx1"/>
              </a:solidFill>
              <a:effectLst/>
              <a:latin typeface="+mn-lt"/>
              <a:ea typeface="+mn-ea"/>
              <a:cs typeface="+mn-cs"/>
            </a:endParaRPr>
          </a:p>
          <a:p>
            <a:pPr marL="171450" indent="-171450">
              <a:buFont typeface="Arial" charset="0"/>
              <a:buChar char="•"/>
            </a:pPr>
            <a:r>
              <a:rPr lang="en-US" sz="1200" b="1" i="0" kern="1200" baseline="0" dirty="0" smtClean="0">
                <a:solidFill>
                  <a:schemeClr val="tx1"/>
                </a:solidFill>
                <a:effectLst/>
                <a:latin typeface="+mn-lt"/>
                <a:ea typeface="+mn-ea"/>
                <a:cs typeface="+mn-cs"/>
              </a:rPr>
              <a:t>Speeds up the production time significantly</a:t>
            </a:r>
          </a:p>
          <a:p>
            <a:pPr marL="171450" indent="-171450">
              <a:buFont typeface="Arial" charset="0"/>
              <a:buChar char="•"/>
            </a:pPr>
            <a:r>
              <a:rPr lang="en-US" sz="1200" b="1" i="0" kern="1200" baseline="0" dirty="0" smtClean="0">
                <a:solidFill>
                  <a:schemeClr val="tx1"/>
                </a:solidFill>
                <a:effectLst/>
                <a:latin typeface="+mn-lt"/>
                <a:ea typeface="+mn-ea"/>
                <a:cs typeface="+mn-cs"/>
              </a:rPr>
              <a:t>Cuts costs</a:t>
            </a:r>
          </a:p>
          <a:p>
            <a:pPr marL="171450" indent="-171450">
              <a:buFont typeface="Arial" charset="0"/>
              <a:buChar char="•"/>
            </a:pPr>
            <a:r>
              <a:rPr lang="en-US" sz="1200" b="1" i="0" kern="1200" baseline="0" dirty="0" smtClean="0">
                <a:solidFill>
                  <a:schemeClr val="tx1"/>
                </a:solidFill>
                <a:effectLst/>
                <a:latin typeface="+mn-lt"/>
                <a:ea typeface="+mn-ea"/>
                <a:cs typeface="+mn-cs"/>
              </a:rPr>
              <a:t>Allows for more flexibility</a:t>
            </a:r>
          </a:p>
          <a:p>
            <a:pPr marL="171450" indent="-171450">
              <a:buFont typeface="Arial" charset="0"/>
              <a:buChar char="•"/>
            </a:pPr>
            <a:r>
              <a:rPr lang="en-US" sz="1200" b="1" i="0" kern="1200" baseline="0" dirty="0" smtClean="0">
                <a:solidFill>
                  <a:schemeClr val="tx1"/>
                </a:solidFill>
                <a:effectLst/>
                <a:latin typeface="+mn-lt"/>
                <a:ea typeface="+mn-ea"/>
                <a:cs typeface="+mn-cs"/>
              </a:rPr>
              <a:t>And is very familiar to blind users who are used to screen reader voice which are faster and mechanized.</a:t>
            </a:r>
            <a:endParaRPr lang="en-US" sz="1200" b="1" i="0" kern="1200" dirty="0">
              <a:solidFill>
                <a:schemeClr val="tx1"/>
              </a:solidFill>
              <a:effectLst/>
              <a:latin typeface="+mn-lt"/>
              <a:ea typeface="+mn-ea"/>
              <a:cs typeface="+mn-cs"/>
            </a:endParaRPr>
          </a:p>
          <a:p>
            <a:endParaRPr lang="en-US" sz="1200" b="0" i="0" strike="sngStrike" kern="1200" dirty="0">
              <a:solidFill>
                <a:schemeClr val="tx1"/>
              </a:solidFill>
              <a:effectLst/>
              <a:latin typeface="+mn-lt"/>
              <a:ea typeface="+mn-ea"/>
              <a:cs typeface="+mn-cs"/>
            </a:endParaRPr>
          </a:p>
          <a:p>
            <a:endParaRPr lang="en-US" strike="sngStrike" dirty="0"/>
          </a:p>
        </p:txBody>
      </p:sp>
      <p:sp>
        <p:nvSpPr>
          <p:cNvPr id="4" name="Slide Number Placeholder 3"/>
          <p:cNvSpPr>
            <a:spLocks noGrp="1"/>
          </p:cNvSpPr>
          <p:nvPr>
            <p:ph type="sldNum" sz="quarter" idx="10"/>
          </p:nvPr>
        </p:nvSpPr>
        <p:spPr/>
        <p:txBody>
          <a:bodyPr/>
          <a:lstStyle/>
          <a:p>
            <a:fld id="{5FC3ED1F-AF45-A543-8DAC-8EB154A6D96F}" type="slidenum">
              <a:rPr lang="en-US" smtClean="0"/>
              <a:t>28</a:t>
            </a:fld>
            <a:endParaRPr lang="en-US"/>
          </a:p>
        </p:txBody>
      </p:sp>
    </p:spTree>
    <p:extLst>
      <p:ext uri="{BB962C8B-B14F-4D97-AF65-F5344CB8AC3E}">
        <p14:creationId xmlns:p14="http://schemas.microsoft.com/office/powerpoint/2010/main" val="659690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Of</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course, using</a:t>
            </a:r>
            <a:r>
              <a:rPr lang="en-US" sz="1200" b="1" i="0" kern="1200" baseline="0" dirty="0" smtClean="0">
                <a:solidFill>
                  <a:schemeClr val="tx1"/>
                </a:solidFill>
                <a:effectLst/>
                <a:latin typeface="+mn-lt"/>
                <a:ea typeface="+mn-ea"/>
                <a:cs typeface="+mn-cs"/>
              </a:rPr>
              <a:t> synthetic speech has some cons. </a:t>
            </a:r>
            <a:r>
              <a:rPr lang="en-US" sz="1200" b="1" i="0" kern="1200" dirty="0" smtClean="0">
                <a:solidFill>
                  <a:schemeClr val="tx1"/>
                </a:solidFill>
                <a:effectLst/>
                <a:latin typeface="+mn-lt"/>
                <a:ea typeface="+mn-ea"/>
                <a:cs typeface="+mn-cs"/>
              </a:rPr>
              <a:t>It </a:t>
            </a:r>
            <a:r>
              <a:rPr lang="en-US" sz="1200" b="1" i="0" kern="1200" dirty="0">
                <a:solidFill>
                  <a:schemeClr val="tx1"/>
                </a:solidFill>
                <a:effectLst/>
                <a:latin typeface="+mn-lt"/>
                <a:ea typeface="+mn-ea"/>
                <a:cs typeface="+mn-cs"/>
              </a:rPr>
              <a:t>does sound more like a machine than a human voice, because it is. There are some limitations to alter tone. For instance</a:t>
            </a:r>
            <a:r>
              <a:rPr lang="en-US" sz="1200" b="1" i="0" kern="1200" dirty="0" smtClean="0">
                <a:solidFill>
                  <a:schemeClr val="tx1"/>
                </a:solidFill>
                <a:effectLst/>
                <a:latin typeface="+mn-lt"/>
                <a:ea typeface="+mn-ea"/>
                <a:cs typeface="+mn-cs"/>
              </a:rPr>
              <a:t>,</a:t>
            </a:r>
            <a:r>
              <a:rPr lang="en-US" sz="1200" b="1" i="0" kern="1200" baseline="0" dirty="0" smtClean="0">
                <a:solidFill>
                  <a:schemeClr val="tx1"/>
                </a:solidFill>
                <a:effectLst/>
                <a:latin typeface="+mn-lt"/>
                <a:ea typeface="+mn-ea"/>
                <a:cs typeface="+mn-cs"/>
              </a:rPr>
              <a:t> synthetic voices can’t really convey words</a:t>
            </a:r>
            <a:r>
              <a:rPr lang="en-US" sz="1200" b="1" i="0" kern="1200" dirty="0" smtClean="0">
                <a:solidFill>
                  <a:schemeClr val="tx1"/>
                </a:solidFill>
                <a:effectLst/>
                <a:latin typeface="+mn-lt"/>
                <a:ea typeface="+mn-ea"/>
                <a:cs typeface="+mn-cs"/>
              </a:rPr>
              <a:t> </a:t>
            </a:r>
            <a:r>
              <a:rPr lang="en-US" sz="1200" b="1" i="0" kern="1200" dirty="0">
                <a:solidFill>
                  <a:schemeClr val="tx1"/>
                </a:solidFill>
                <a:effectLst/>
                <a:latin typeface="+mn-lt"/>
                <a:ea typeface="+mn-ea"/>
                <a:cs typeface="+mn-cs"/>
              </a:rPr>
              <a:t>in a concerned or happy </a:t>
            </a:r>
            <a:r>
              <a:rPr lang="en-US" sz="1200" b="1" i="0" kern="1200" dirty="0" smtClean="0">
                <a:solidFill>
                  <a:schemeClr val="tx1"/>
                </a:solidFill>
                <a:effectLst/>
                <a:latin typeface="+mn-lt"/>
                <a:ea typeface="+mn-ea"/>
                <a:cs typeface="+mn-cs"/>
              </a:rPr>
              <a:t>way or with</a:t>
            </a:r>
            <a:r>
              <a:rPr lang="en-US" sz="1200" b="1" i="0" kern="1200" baseline="0" dirty="0" smtClean="0">
                <a:solidFill>
                  <a:schemeClr val="tx1"/>
                </a:solidFill>
                <a:effectLst/>
                <a:latin typeface="+mn-lt"/>
                <a:ea typeface="+mn-ea"/>
                <a:cs typeface="+mn-cs"/>
              </a:rPr>
              <a:t> other emotional tones</a:t>
            </a:r>
            <a:r>
              <a:rPr lang="en-US" sz="1200" b="1" i="0" kern="1200" dirty="0" smtClean="0">
                <a:solidFill>
                  <a:schemeClr val="tx1"/>
                </a:solidFill>
                <a:effectLst/>
                <a:latin typeface="+mn-lt"/>
                <a:ea typeface="+mn-ea"/>
                <a:cs typeface="+mn-cs"/>
              </a:rPr>
              <a:t>. </a:t>
            </a:r>
            <a:r>
              <a:rPr lang="en-US" sz="1200" b="1" i="0" kern="1200" dirty="0">
                <a:solidFill>
                  <a:schemeClr val="tx1"/>
                </a:solidFill>
                <a:effectLst/>
                <a:latin typeface="+mn-lt"/>
                <a:ea typeface="+mn-ea"/>
                <a:cs typeface="+mn-cs"/>
              </a:rPr>
              <a:t>And there are sometimes issues with pronunciation. However, this can be partially addressed using phonetic speech</a:t>
            </a:r>
            <a:r>
              <a:rPr lang="en-US" sz="1200" b="1" i="0" kern="1200" dirty="0" smtClean="0">
                <a:solidFill>
                  <a:schemeClr val="tx1"/>
                </a:solidFill>
                <a:effectLst/>
                <a:latin typeface="+mn-lt"/>
                <a:ea typeface="+mn-ea"/>
                <a:cs typeface="+mn-cs"/>
              </a:rPr>
              <a:t>.</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Overall, there’s not too many</a:t>
            </a:r>
            <a:r>
              <a:rPr lang="en-US" sz="1200" b="1" i="0" kern="1200" baseline="0" dirty="0" smtClean="0">
                <a:solidFill>
                  <a:schemeClr val="tx1"/>
                </a:solidFill>
                <a:effectLst/>
                <a:latin typeface="+mn-lt"/>
                <a:ea typeface="+mn-ea"/>
                <a:cs typeface="+mn-cs"/>
              </a:rPr>
              <a:t> negatives compared to the positives of using synthetic speech.</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C3ED1F-AF45-A543-8DAC-8EB154A6D96F}" type="slidenum">
              <a:rPr lang="en-US" smtClean="0"/>
              <a:t>29</a:t>
            </a:fld>
            <a:endParaRPr lang="en-US"/>
          </a:p>
        </p:txBody>
      </p:sp>
    </p:spTree>
    <p:extLst>
      <p:ext uri="{BB962C8B-B14F-4D97-AF65-F5344CB8AC3E}">
        <p14:creationId xmlns:p14="http://schemas.microsoft.com/office/powerpoint/2010/main" val="1419683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So </a:t>
            </a:r>
            <a:r>
              <a:rPr lang="en-US" sz="1200" b="1" i="0" kern="1200" dirty="0" smtClean="0">
                <a:solidFill>
                  <a:schemeClr val="tx1"/>
                </a:solidFill>
                <a:effectLst/>
                <a:latin typeface="+mn-lt"/>
                <a:ea typeface="+mn-ea"/>
                <a:cs typeface="+mn-cs"/>
              </a:rPr>
              <a:t>I’m going to go over</a:t>
            </a:r>
            <a:r>
              <a:rPr lang="en-US" sz="1200" b="1" i="0" kern="1200" baseline="0" dirty="0" smtClean="0">
                <a:solidFill>
                  <a:schemeClr val="tx1"/>
                </a:solidFill>
                <a:effectLst/>
                <a:latin typeface="+mn-lt"/>
                <a:ea typeface="+mn-ea"/>
                <a:cs typeface="+mn-cs"/>
              </a:rPr>
              <a:t> several things in this presentation </a:t>
            </a:r>
            <a:r>
              <a:rPr lang="en-US" sz="1200" b="1" i="0" kern="1200" dirty="0" smtClean="0">
                <a:solidFill>
                  <a:schemeClr val="tx1"/>
                </a:solidFill>
                <a:effectLst/>
                <a:latin typeface="+mn-lt"/>
                <a:ea typeface="+mn-ea"/>
                <a:cs typeface="+mn-cs"/>
              </a:rPr>
              <a:t>including, </a:t>
            </a:r>
            <a:r>
              <a:rPr lang="en-US" sz="1200" b="1" i="0" kern="1200" dirty="0">
                <a:solidFill>
                  <a:schemeClr val="tx1"/>
                </a:solidFill>
                <a:effectLst/>
                <a:latin typeface="+mn-lt"/>
                <a:ea typeface="+mn-ea"/>
                <a:cs typeface="+mn-cs"/>
              </a:rPr>
              <a:t>what is audio description? How do you create audio description? Where do you publish audio description? Why should you describe</a:t>
            </a:r>
            <a:r>
              <a:rPr lang="en-US" sz="1200" b="1" i="0" kern="1200" dirty="0" smtClean="0">
                <a:solidFill>
                  <a:schemeClr val="tx1"/>
                </a:solidFill>
                <a:effectLst/>
                <a:latin typeface="+mn-lt"/>
                <a:ea typeface="+mn-ea"/>
                <a:cs typeface="+mn-cs"/>
              </a:rPr>
              <a:t>?</a:t>
            </a:r>
            <a:r>
              <a:rPr lang="en-US" sz="1200" b="1" i="0" kern="1200" baseline="0" dirty="0" smtClean="0">
                <a:solidFill>
                  <a:schemeClr val="tx1"/>
                </a:solidFill>
                <a:effectLst/>
                <a:latin typeface="+mn-lt"/>
                <a:ea typeface="+mn-ea"/>
                <a:cs typeface="+mn-cs"/>
              </a:rPr>
              <a:t> I</a:t>
            </a:r>
            <a:r>
              <a:rPr lang="en-US" sz="1200" b="1" i="0" kern="1200" dirty="0" smtClean="0">
                <a:solidFill>
                  <a:schemeClr val="tx1"/>
                </a:solidFill>
                <a:effectLst/>
                <a:latin typeface="+mn-lt"/>
                <a:ea typeface="+mn-ea"/>
                <a:cs typeface="+mn-cs"/>
              </a:rPr>
              <a:t>’ll </a:t>
            </a:r>
            <a:r>
              <a:rPr lang="en-US" sz="1200" b="1" i="0" kern="1200" dirty="0">
                <a:solidFill>
                  <a:schemeClr val="tx1"/>
                </a:solidFill>
                <a:effectLst/>
                <a:latin typeface="+mn-lt"/>
                <a:ea typeface="+mn-ea"/>
                <a:cs typeface="+mn-cs"/>
              </a:rPr>
              <a:t>talk about who 3Play Media is. And like I said, </a:t>
            </a:r>
            <a:r>
              <a:rPr lang="en-US" sz="1200" b="1" i="0" kern="1200" dirty="0" smtClean="0">
                <a:solidFill>
                  <a:schemeClr val="tx1"/>
                </a:solidFill>
                <a:effectLst/>
                <a:latin typeface="+mn-lt"/>
                <a:ea typeface="+mn-ea"/>
                <a:cs typeface="+mn-cs"/>
              </a:rPr>
              <a:t>I’ll </a:t>
            </a:r>
            <a:r>
              <a:rPr lang="en-US" sz="1200" b="1" i="0" kern="1200" dirty="0">
                <a:solidFill>
                  <a:schemeClr val="tx1"/>
                </a:solidFill>
                <a:effectLst/>
                <a:latin typeface="+mn-lt"/>
                <a:ea typeface="+mn-ea"/>
                <a:cs typeface="+mn-cs"/>
              </a:rPr>
              <a:t>leave some time for questions at the end.</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3</a:t>
            </a:fld>
            <a:endParaRPr lang="en-US"/>
          </a:p>
        </p:txBody>
      </p:sp>
    </p:spTree>
    <p:extLst>
      <p:ext uri="{BB962C8B-B14F-4D97-AF65-F5344CB8AC3E}">
        <p14:creationId xmlns:p14="http://schemas.microsoft.com/office/powerpoint/2010/main" val="2181951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a:t>
            </a:r>
            <a:r>
              <a:rPr lang="en-US" sz="1200" b="1" i="0" kern="1200" baseline="0" dirty="0" smtClean="0">
                <a:solidFill>
                  <a:schemeClr val="tx1"/>
                </a:solidFill>
                <a:effectLst/>
                <a:latin typeface="+mn-lt"/>
                <a:ea typeface="+mn-ea"/>
                <a:cs typeface="+mn-cs"/>
              </a:rPr>
              <a:t> mentioned earlier that publishing audio description can be challenging, but 3Play has a number of ways to approach that.</a:t>
            </a:r>
          </a:p>
          <a:p>
            <a:endParaRPr lang="en-US" sz="1200" b="1" i="0" kern="1200" baseline="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So </a:t>
            </a:r>
            <a:r>
              <a:rPr lang="en-US" sz="1200" b="1" i="0" kern="1200" dirty="0">
                <a:solidFill>
                  <a:schemeClr val="tx1"/>
                </a:solidFill>
                <a:effectLst/>
                <a:latin typeface="+mn-lt"/>
                <a:ea typeface="+mn-ea"/>
                <a:cs typeface="+mn-cs"/>
              </a:rPr>
              <a:t>we offer a number of different ways to publish, some </a:t>
            </a:r>
            <a:r>
              <a:rPr lang="en-US" sz="1200" b="1" i="0" kern="1200" dirty="0" smtClean="0">
                <a:solidFill>
                  <a:schemeClr val="tx1"/>
                </a:solidFill>
                <a:effectLst/>
                <a:latin typeface="+mn-lt"/>
                <a:ea typeface="+mn-ea"/>
                <a:cs typeface="+mn-cs"/>
              </a:rPr>
              <a:t>are text-based </a:t>
            </a:r>
            <a:r>
              <a:rPr lang="en-US" sz="1200" b="1" i="0" kern="1200" dirty="0">
                <a:solidFill>
                  <a:schemeClr val="tx1"/>
                </a:solidFill>
                <a:effectLst/>
                <a:latin typeface="+mn-lt"/>
                <a:ea typeface="+mn-ea"/>
                <a:cs typeface="+mn-cs"/>
              </a:rPr>
              <a:t>and some </a:t>
            </a:r>
            <a:r>
              <a:rPr lang="en-US" sz="1200" b="1" i="0" kern="1200" dirty="0" smtClean="0">
                <a:solidFill>
                  <a:schemeClr val="tx1"/>
                </a:solidFill>
                <a:effectLst/>
                <a:latin typeface="+mn-lt"/>
                <a:ea typeface="+mn-ea"/>
                <a:cs typeface="+mn-cs"/>
              </a:rPr>
              <a:t>are media-based</a:t>
            </a:r>
            <a:r>
              <a:rPr lang="en-US" sz="1200" b="1" i="0" kern="1200" dirty="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So we have:</a:t>
            </a:r>
          </a:p>
          <a:p>
            <a:endParaRPr lang="en-US" sz="1200" b="1" i="0" kern="1200" dirty="0" smtClean="0">
              <a:solidFill>
                <a:schemeClr val="tx1"/>
              </a:solidFill>
              <a:effectLst/>
              <a:latin typeface="+mn-lt"/>
              <a:ea typeface="+mn-ea"/>
              <a:cs typeface="+mn-cs"/>
            </a:endParaRPr>
          </a:p>
          <a:p>
            <a:pPr marL="171450" indent="-171450">
              <a:buFont typeface="Arial" charset="0"/>
              <a:buChar char="•"/>
            </a:pPr>
            <a:r>
              <a:rPr lang="en-US" sz="1200" b="1" i="0" kern="1200" dirty="0" smtClean="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merged file that includes the original video with description</a:t>
            </a:r>
            <a:r>
              <a:rPr lang="en-US" sz="1200" b="1" i="0" kern="1200" dirty="0" smtClean="0">
                <a:solidFill>
                  <a:schemeClr val="tx1"/>
                </a:solidFill>
                <a:effectLst/>
                <a:latin typeface="+mn-lt"/>
                <a:ea typeface="+mn-ea"/>
                <a:cs typeface="+mn-cs"/>
              </a:rPr>
              <a:t>,</a:t>
            </a:r>
          </a:p>
          <a:p>
            <a:pPr marL="171450" indent="-171450">
              <a:buFont typeface="Arial" charset="0"/>
              <a:buChar char="•"/>
            </a:pPr>
            <a:r>
              <a:rPr lang="en-US" sz="1200" b="1" i="0" kern="1200" dirty="0" smtClean="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merged audio track with both the source and description, </a:t>
            </a:r>
            <a:endParaRPr lang="en-US" sz="1200" b="1" i="0" kern="1200" dirty="0" smtClean="0">
              <a:solidFill>
                <a:schemeClr val="tx1"/>
              </a:solidFill>
              <a:effectLst/>
              <a:latin typeface="+mn-lt"/>
              <a:ea typeface="+mn-ea"/>
              <a:cs typeface="+mn-cs"/>
            </a:endParaRPr>
          </a:p>
          <a:p>
            <a:pPr marL="171450" indent="-171450">
              <a:buFont typeface="Arial" charset="0"/>
              <a:buChar char="•"/>
            </a:pPr>
            <a:r>
              <a:rPr lang="en-US" sz="1200" b="1" i="0" kern="1200" dirty="0" smtClean="0">
                <a:solidFill>
                  <a:schemeClr val="tx1"/>
                </a:solidFill>
                <a:effectLst/>
                <a:latin typeface="+mn-lt"/>
                <a:ea typeface="+mn-ea"/>
                <a:cs typeface="+mn-cs"/>
              </a:rPr>
              <a:t>text </a:t>
            </a:r>
            <a:r>
              <a:rPr lang="en-US" sz="1200" b="1" i="0" kern="1200" dirty="0">
                <a:solidFill>
                  <a:schemeClr val="tx1"/>
                </a:solidFill>
                <a:effectLst/>
                <a:latin typeface="+mn-lt"/>
                <a:ea typeface="+mn-ea"/>
                <a:cs typeface="+mn-cs"/>
              </a:rPr>
              <a:t>options of either just the description or merged with the transcript and description</a:t>
            </a:r>
            <a:r>
              <a:rPr lang="en-US" sz="1200" b="1" i="0" kern="1200" dirty="0" smtClean="0">
                <a:solidFill>
                  <a:schemeClr val="tx1"/>
                </a:solidFill>
                <a:effectLst/>
                <a:latin typeface="+mn-lt"/>
                <a:ea typeface="+mn-ea"/>
                <a:cs typeface="+mn-cs"/>
              </a:rPr>
              <a:t>,</a:t>
            </a:r>
          </a:p>
          <a:p>
            <a:pPr marL="171450" indent="-171450">
              <a:buFont typeface="Arial" charset="0"/>
              <a:buChar char="•"/>
            </a:pPr>
            <a:r>
              <a:rPr lang="en-US" sz="1200" b="1" i="0" kern="1200" dirty="0" smtClean="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time-coded </a:t>
            </a:r>
            <a:r>
              <a:rPr lang="en-US" sz="1200" b="1" i="0" kern="1200" dirty="0" err="1">
                <a:solidFill>
                  <a:schemeClr val="tx1"/>
                </a:solidFill>
                <a:effectLst/>
                <a:latin typeface="+mn-lt"/>
                <a:ea typeface="+mn-ea"/>
                <a:cs typeface="+mn-cs"/>
              </a:rPr>
              <a:t>WebVTT</a:t>
            </a:r>
            <a:r>
              <a:rPr lang="en-US" sz="1200" b="1" i="0" kern="1200" dirty="0">
                <a:solidFill>
                  <a:schemeClr val="tx1"/>
                </a:solidFill>
                <a:effectLst/>
                <a:latin typeface="+mn-lt"/>
                <a:ea typeface="+mn-ea"/>
                <a:cs typeface="+mn-cs"/>
              </a:rPr>
              <a:t> audio description track that can be read by screen readers</a:t>
            </a:r>
            <a:r>
              <a:rPr lang="en-US" sz="1200" b="1" i="0" kern="1200" dirty="0" smtClean="0">
                <a:solidFill>
                  <a:schemeClr val="tx1"/>
                </a:solidFill>
                <a:effectLst/>
                <a:latin typeface="+mn-lt"/>
                <a:ea typeface="+mn-ea"/>
                <a:cs typeface="+mn-cs"/>
              </a:rPr>
              <a:t>, </a:t>
            </a:r>
          </a:p>
          <a:p>
            <a:pPr marL="171450" indent="-171450">
              <a:buFont typeface="Arial" charset="0"/>
              <a:buChar char="•"/>
            </a:pPr>
            <a:r>
              <a:rPr lang="en-US" sz="1200" b="1" i="0" kern="1200" dirty="0" smtClean="0">
                <a:solidFill>
                  <a:schemeClr val="tx1"/>
                </a:solidFill>
                <a:effectLst/>
                <a:latin typeface="+mn-lt"/>
                <a:ea typeface="+mn-ea"/>
                <a:cs typeface="+mn-cs"/>
              </a:rPr>
              <a:t>And the </a:t>
            </a:r>
            <a:r>
              <a:rPr lang="en-US" sz="1200" b="1" i="0" kern="1200" dirty="0">
                <a:solidFill>
                  <a:schemeClr val="tx1"/>
                </a:solidFill>
                <a:effectLst/>
                <a:latin typeface="+mn-lt"/>
                <a:ea typeface="+mn-ea"/>
                <a:cs typeface="+mn-cs"/>
              </a:rPr>
              <a:t>audio description feature of our plugin that allows you to have your audio description file play with video players that don’t support multiple audio tracks or </a:t>
            </a:r>
            <a:r>
              <a:rPr lang="en-US" sz="1200" b="1" i="0" kern="1200" dirty="0" err="1">
                <a:solidFill>
                  <a:schemeClr val="tx1"/>
                </a:solidFill>
                <a:effectLst/>
                <a:latin typeface="+mn-lt"/>
                <a:ea typeface="+mn-ea"/>
                <a:cs typeface="+mn-cs"/>
              </a:rPr>
              <a:t>WebVTT</a:t>
            </a:r>
            <a:r>
              <a:rPr lang="en-US" sz="1200" b="1" i="0" kern="1200" dirty="0">
                <a:solidFill>
                  <a:schemeClr val="tx1"/>
                </a:solidFill>
                <a:effectLst/>
                <a:latin typeface="+mn-lt"/>
                <a:ea typeface="+mn-ea"/>
                <a:cs typeface="+mn-cs"/>
              </a:rPr>
              <a:t> description tracks</a:t>
            </a:r>
            <a:r>
              <a:rPr lang="en-US" sz="1200" b="1" i="0" kern="1200" dirty="0" smtClean="0">
                <a:solidFill>
                  <a:schemeClr val="tx1"/>
                </a:solidFill>
                <a:effectLst/>
                <a:latin typeface="+mn-lt"/>
                <a:ea typeface="+mn-ea"/>
                <a:cs typeface="+mn-cs"/>
              </a:rPr>
              <a:t>.</a:t>
            </a:r>
          </a:p>
          <a:p>
            <a:pPr marL="171450" indent="-171450">
              <a:buFont typeface="Arial" charset="0"/>
              <a:buChar char="•"/>
            </a:pPr>
            <a:endParaRPr lang="en-US"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200" b="1" i="0" kern="1200" dirty="0" smtClean="0">
                <a:solidFill>
                  <a:schemeClr val="tx1"/>
                </a:solidFill>
                <a:effectLst/>
                <a:latin typeface="+mn-lt"/>
                <a:ea typeface="+mn-ea"/>
                <a:cs typeface="+mn-cs"/>
              </a:rPr>
              <a:t>I’d like to also mention that even after</a:t>
            </a:r>
            <a:r>
              <a:rPr lang="en-US" sz="1200" b="1" i="0" kern="1200" baseline="0" dirty="0" smtClean="0">
                <a:solidFill>
                  <a:schemeClr val="tx1"/>
                </a:solidFill>
                <a:effectLst/>
                <a:latin typeface="+mn-lt"/>
                <a:ea typeface="+mn-ea"/>
                <a:cs typeface="+mn-cs"/>
              </a:rPr>
              <a:t> the audio description files have been processed by us, you have the option to go through and make edits. </a:t>
            </a:r>
            <a:r>
              <a:rPr lang="en-US" sz="1200" b="1" i="0" kern="1200" dirty="0" smtClean="0">
                <a:solidFill>
                  <a:schemeClr val="tx1"/>
                </a:solidFill>
                <a:effectLst/>
                <a:latin typeface="+mn-lt"/>
                <a:ea typeface="+mn-ea"/>
                <a:cs typeface="+mn-cs"/>
              </a:rPr>
              <a:t>In traditional description, vendors don’t allow the end user to edit their description, but our workflow does allow you to edit description frames even after your files have been processed.</a:t>
            </a:r>
          </a:p>
          <a:p>
            <a:pPr marL="171450" indent="-171450">
              <a:buFont typeface="Arial" charset="0"/>
              <a:buChar char="•"/>
            </a:pPr>
            <a:endParaRPr lang="en-US" sz="1200" b="1" i="0" kern="1200" dirty="0">
              <a:solidFill>
                <a:schemeClr val="tx1"/>
              </a:solidFill>
              <a:effectLst/>
              <a:latin typeface="+mn-lt"/>
              <a:ea typeface="+mn-ea"/>
              <a:cs typeface="+mn-cs"/>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30</a:t>
            </a:fld>
            <a:endParaRPr lang="en-US"/>
          </a:p>
        </p:txBody>
      </p:sp>
    </p:spTree>
    <p:extLst>
      <p:ext uri="{BB962C8B-B14F-4D97-AF65-F5344CB8AC3E}">
        <p14:creationId xmlns:p14="http://schemas.microsoft.com/office/powerpoint/2010/main" val="3886525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And finally, I just want</a:t>
            </a:r>
            <a:r>
              <a:rPr lang="en-US" b="1" baseline="0" dirty="0" smtClean="0"/>
              <a:t> to quickly show you how simple our audio description plugin is:</a:t>
            </a:r>
          </a:p>
          <a:p>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(show example: http://www.3playmedia.com/how-it-works/how-to-guides/audio-description/audio-description-examples/</a:t>
            </a:r>
          </a:p>
          <a:p>
            <a:endParaRPr lang="en-US" baseline="0" dirty="0"/>
          </a:p>
          <a:p>
            <a:r>
              <a:rPr lang="en-US" b="1" baseline="0" dirty="0" smtClean="0"/>
              <a:t>Notice that you can:</a:t>
            </a:r>
            <a:endParaRPr lang="en-US" baseline="0" dirty="0" smtClean="0"/>
          </a:p>
          <a:p>
            <a:pPr marL="171450" indent="-171450">
              <a:buFont typeface="Arial" charset="0"/>
              <a:buChar char="•"/>
            </a:pPr>
            <a:r>
              <a:rPr lang="en-US" baseline="0" dirty="0" smtClean="0"/>
              <a:t>change volume</a:t>
            </a:r>
            <a:endParaRPr lang="en-US" baseline="0" dirty="0"/>
          </a:p>
          <a:p>
            <a:pPr marL="171450" indent="-171450">
              <a:buFont typeface="Arial" charset="0"/>
              <a:buChar char="•"/>
            </a:pPr>
            <a:r>
              <a:rPr lang="en-US" baseline="0" dirty="0" smtClean="0"/>
              <a:t>Turn captions </a:t>
            </a:r>
            <a:r>
              <a:rPr lang="en-US" baseline="0" dirty="0"/>
              <a:t>off or </a:t>
            </a:r>
            <a:r>
              <a:rPr lang="en-US" baseline="0" dirty="0" smtClean="0"/>
              <a:t>on</a:t>
            </a:r>
          </a:p>
          <a:p>
            <a:pPr marL="171450" indent="-171450">
              <a:buFont typeface="Arial" charset="0"/>
              <a:buChar char="•"/>
            </a:pPr>
            <a:endParaRPr lang="en-US" baseline="0" dirty="0" smtClean="0"/>
          </a:p>
          <a:p>
            <a:pPr marL="0" indent="0">
              <a:buFont typeface="Arial" charset="0"/>
              <a:buNone/>
            </a:pPr>
            <a:r>
              <a:rPr lang="en-US" b="1" baseline="0" dirty="0" smtClean="0"/>
              <a:t>Some things to keep in mind about publishing</a:t>
            </a:r>
            <a:endParaRPr lang="en-US" baseline="0" dirty="0" smtClean="0"/>
          </a:p>
          <a:p>
            <a:pPr marL="171450" indent="-171450">
              <a:buFont typeface="Arial" charset="0"/>
              <a:buChar char="•"/>
            </a:pPr>
            <a:r>
              <a:rPr lang="en-US" baseline="0" dirty="0" smtClean="0"/>
              <a:t>You can publish this </a:t>
            </a:r>
            <a:r>
              <a:rPr lang="en-US" baseline="0" dirty="0"/>
              <a:t>on </a:t>
            </a:r>
            <a:r>
              <a:rPr lang="en-US" baseline="0" dirty="0" smtClean="0"/>
              <a:t>YouTube </a:t>
            </a:r>
            <a:r>
              <a:rPr lang="en-US" baseline="0" dirty="0"/>
              <a:t>videos </a:t>
            </a:r>
            <a:r>
              <a:rPr lang="en-US" baseline="0" dirty="0" smtClean="0"/>
              <a:t>without any </a:t>
            </a:r>
            <a:r>
              <a:rPr lang="en-US" baseline="0" dirty="0"/>
              <a:t>need to publish second </a:t>
            </a:r>
            <a:r>
              <a:rPr lang="en-US" baseline="0" dirty="0" smtClean="0"/>
              <a:t>track</a:t>
            </a:r>
          </a:p>
          <a:p>
            <a:pPr marL="171450" indent="-171450">
              <a:buFont typeface="Arial" charset="0"/>
              <a:buChar char="•"/>
            </a:pPr>
            <a:r>
              <a:rPr lang="en-US" baseline="0" dirty="0" smtClean="0"/>
              <a:t>You can also directly publish on </a:t>
            </a:r>
            <a:r>
              <a:rPr lang="en-US" baseline="0" dirty="0"/>
              <a:t>a webpage through a simple embed </a:t>
            </a:r>
            <a:r>
              <a:rPr lang="en-US" baseline="0" dirty="0" smtClean="0"/>
              <a:t>code</a:t>
            </a:r>
            <a:endParaRPr lang="en-US" baseline="0" dirty="0"/>
          </a:p>
        </p:txBody>
      </p:sp>
      <p:sp>
        <p:nvSpPr>
          <p:cNvPr id="4" name="Slide Number Placeholder 3"/>
          <p:cNvSpPr>
            <a:spLocks noGrp="1"/>
          </p:cNvSpPr>
          <p:nvPr>
            <p:ph type="sldNum" sz="quarter" idx="10"/>
          </p:nvPr>
        </p:nvSpPr>
        <p:spPr/>
        <p:txBody>
          <a:bodyPr/>
          <a:lstStyle/>
          <a:p>
            <a:fld id="{5FC3ED1F-AF45-A543-8DAC-8EB154A6D96F}" type="slidenum">
              <a:rPr lang="en-US" smtClean="0"/>
              <a:t>31</a:t>
            </a:fld>
            <a:endParaRPr lang="en-US"/>
          </a:p>
        </p:txBody>
      </p:sp>
    </p:spTree>
    <p:extLst>
      <p:ext uri="{BB962C8B-B14F-4D97-AF65-F5344CB8AC3E}">
        <p14:creationId xmlns:p14="http://schemas.microsoft.com/office/powerpoint/2010/main" val="1773128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So today we’ve covered Audio Description, but for those of you ready to dive in and learn more about video accessibility –</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 want to let you know about ACCESS!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ACCESS is a full day accessibility event hosted by us, 3Play Media. ACCESS is for anyone and everyone interested in learning more about accessibility. We’ll have a number of speakers, including Lainey</a:t>
            </a:r>
            <a:r>
              <a:rPr lang="en-US" sz="1200" b="0" i="0" u="none" strike="noStrike" kern="1200" baseline="0" dirty="0" smtClean="0">
                <a:solidFill>
                  <a:schemeClr val="tx1"/>
                </a:solidFill>
                <a:effectLst/>
                <a:latin typeface="+mn-lt"/>
                <a:ea typeface="+mn-ea"/>
                <a:cs typeface="+mn-cs"/>
              </a:rPr>
              <a:t> Feingold and speakers from </a:t>
            </a:r>
            <a:r>
              <a:rPr lang="en-US" sz="1200" b="0" i="0" u="none" strike="noStrike" kern="1200" baseline="0" dirty="0" err="1" smtClean="0">
                <a:solidFill>
                  <a:schemeClr val="tx1"/>
                </a:solidFill>
                <a:effectLst/>
                <a:latin typeface="+mn-lt"/>
                <a:ea typeface="+mn-ea"/>
                <a:cs typeface="+mn-cs"/>
              </a:rPr>
              <a:t>HubSpot</a:t>
            </a:r>
            <a:r>
              <a:rPr lang="en-US" sz="1200" b="0" i="0" u="none" strike="noStrike" kern="1200" baseline="0" dirty="0" smtClean="0">
                <a:solidFill>
                  <a:schemeClr val="tx1"/>
                </a:solidFill>
                <a:effectLst/>
                <a:latin typeface="+mn-lt"/>
                <a:ea typeface="+mn-ea"/>
                <a:cs typeface="+mn-cs"/>
              </a:rPr>
              <a:t>, Adobe, </a:t>
            </a:r>
            <a:r>
              <a:rPr lang="en-US" sz="1200" b="0" i="0" u="none" strike="noStrike" kern="1200" baseline="0" dirty="0" err="1" smtClean="0">
                <a:solidFill>
                  <a:schemeClr val="tx1"/>
                </a:solidFill>
                <a:effectLst/>
                <a:latin typeface="+mn-lt"/>
                <a:ea typeface="+mn-ea"/>
                <a:cs typeface="+mn-cs"/>
              </a:rPr>
              <a:t>Wistia</a:t>
            </a:r>
            <a:r>
              <a:rPr lang="en-US" sz="1200" b="0" i="0" u="none" strike="noStrike" kern="1200" baseline="0" dirty="0" smtClean="0">
                <a:solidFill>
                  <a:schemeClr val="tx1"/>
                </a:solidFill>
                <a:effectLst/>
                <a:latin typeface="+mn-lt"/>
                <a:ea typeface="+mn-ea"/>
                <a:cs typeface="+mn-cs"/>
              </a:rPr>
              <a:t>, and more.</a:t>
            </a:r>
            <a:r>
              <a:rPr lang="en-US" sz="1200" b="0" i="0" u="none" strike="noStrike" kern="1200" dirty="0" smtClean="0">
                <a:solidFill>
                  <a:schemeClr val="tx1"/>
                </a:solidFill>
                <a:effectLst/>
                <a:latin typeface="+mn-lt"/>
                <a:ea typeface="+mn-ea"/>
                <a:cs typeface="+mn-cs"/>
              </a:rPr>
              <a:t> We’ll also</a:t>
            </a:r>
            <a:r>
              <a:rPr lang="en-US" sz="1200" b="0" i="0" u="none" strike="noStrike" kern="1200" baseline="0" dirty="0" smtClean="0">
                <a:solidFill>
                  <a:schemeClr val="tx1"/>
                </a:solidFill>
                <a:effectLst/>
                <a:latin typeface="+mn-lt"/>
                <a:ea typeface="+mn-ea"/>
                <a:cs typeface="+mn-cs"/>
              </a:rPr>
              <a:t> have </a:t>
            </a:r>
            <a:r>
              <a:rPr lang="en-US" sz="1200" b="0" i="0" u="none" strike="noStrike" kern="1200" dirty="0" smtClean="0">
                <a:solidFill>
                  <a:schemeClr val="tx1"/>
                </a:solidFill>
                <a:effectLst/>
                <a:latin typeface="+mn-lt"/>
                <a:ea typeface="+mn-ea"/>
                <a:cs typeface="+mn-cs"/>
              </a:rPr>
              <a:t>workshops on all things accessibility - from the legal landscape to how to get started with accessibility at your organization. There will be networking,</a:t>
            </a:r>
            <a:r>
              <a:rPr lang="en-US" sz="1200" b="0" i="0" u="none" strike="noStrike" kern="1200" baseline="0" dirty="0" smtClean="0">
                <a:solidFill>
                  <a:schemeClr val="tx1"/>
                </a:solidFill>
                <a:effectLst/>
                <a:latin typeface="+mn-lt"/>
                <a:ea typeface="+mn-ea"/>
                <a:cs typeface="+mn-cs"/>
              </a:rPr>
              <a:t> you’ll have the</a:t>
            </a:r>
            <a:r>
              <a:rPr lang="en-US" sz="1200" b="0" i="0" u="none" strike="noStrike" kern="1200" dirty="0" smtClean="0">
                <a:solidFill>
                  <a:schemeClr val="tx1"/>
                </a:solidFill>
                <a:effectLst/>
                <a:latin typeface="+mn-lt"/>
                <a:ea typeface="+mn-ea"/>
                <a:cs typeface="+mn-cs"/>
              </a:rPr>
              <a:t> chance to talk to 3Play team members, and of course, there will be giveaways</a:t>
            </a:r>
            <a:r>
              <a:rPr lang="en-US" sz="1200" b="0" i="0" u="none" strike="noStrike" kern="1200" baseline="0" dirty="0" smtClean="0">
                <a:solidFill>
                  <a:schemeClr val="tx1"/>
                </a:solidFill>
                <a:effectLst/>
                <a:latin typeface="+mn-lt"/>
                <a:ea typeface="+mn-ea"/>
                <a:cs typeface="+mn-cs"/>
              </a:rPr>
              <a:t> and great food.</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conference is on October 3</a:t>
            </a:r>
            <a:r>
              <a:rPr lang="en-US" sz="1200" b="0" i="0" u="none" strike="noStrike" kern="1200" baseline="30000" dirty="0" smtClean="0">
                <a:solidFill>
                  <a:schemeClr val="tx1"/>
                </a:solidFill>
                <a:effectLst/>
                <a:latin typeface="+mn-lt"/>
                <a:ea typeface="+mn-ea"/>
                <a:cs typeface="+mn-cs"/>
              </a:rPr>
              <a:t>rd</a:t>
            </a:r>
            <a:r>
              <a:rPr lang="en-US" sz="1200" b="0" i="0" u="none" strike="noStrike" kern="1200" dirty="0" smtClean="0">
                <a:solidFill>
                  <a:schemeClr val="tx1"/>
                </a:solidFill>
                <a:effectLst/>
                <a:latin typeface="+mn-lt"/>
                <a:ea typeface="+mn-ea"/>
                <a:cs typeface="+mn-cs"/>
              </a:rPr>
              <a:t> right here in Boston - where we’re based out of.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AND We’re actually offering a special discount for everyone attending the webinar today. I’m dropping the link in the chat right now and will also send it out in tomorrow’s email. Early bird tickets are on </a:t>
            </a:r>
            <a:r>
              <a:rPr lang="en-US" sz="1200" b="0" i="0" u="none" strike="noStrike" kern="1200" smtClean="0">
                <a:solidFill>
                  <a:schemeClr val="tx1"/>
                </a:solidFill>
                <a:effectLst/>
                <a:latin typeface="+mn-lt"/>
                <a:ea typeface="+mn-ea"/>
                <a:cs typeface="+mn-cs"/>
              </a:rPr>
              <a:t>sale now, </a:t>
            </a:r>
            <a:r>
              <a:rPr lang="en-US" sz="1200" b="0" i="0" u="none" strike="noStrike" kern="1200" dirty="0" smtClean="0">
                <a:solidFill>
                  <a:schemeClr val="tx1"/>
                </a:solidFill>
                <a:effectLst/>
                <a:latin typeface="+mn-lt"/>
                <a:ea typeface="+mn-ea"/>
                <a:cs typeface="+mn-cs"/>
              </a:rPr>
              <a:t>which means tickets are half</a:t>
            </a:r>
            <a:r>
              <a:rPr lang="en-US" sz="1200" b="0" i="0" u="none" strike="noStrike" kern="1200" baseline="0" dirty="0" smtClean="0">
                <a:solidFill>
                  <a:schemeClr val="tx1"/>
                </a:solidFill>
                <a:effectLst/>
                <a:latin typeface="+mn-lt"/>
                <a:ea typeface="+mn-ea"/>
                <a:cs typeface="+mn-cs"/>
              </a:rPr>
              <a:t> off.</a:t>
            </a:r>
            <a:r>
              <a:rPr lang="en-US" sz="1200" b="0" i="0" u="none" strike="noStrike" kern="1200" dirty="0" smtClean="0">
                <a:solidFill>
                  <a:schemeClr val="tx1"/>
                </a:solidFill>
                <a:effectLst/>
                <a:latin typeface="+mn-lt"/>
                <a:ea typeface="+mn-ea"/>
                <a:cs typeface="+mn-cs"/>
              </a:rPr>
              <a:t> And</a:t>
            </a:r>
            <a:r>
              <a:rPr lang="en-US" sz="1200" b="0" i="0" u="none" strike="noStrike" kern="1200" baseline="0" dirty="0" smtClean="0">
                <a:solidFill>
                  <a:schemeClr val="tx1"/>
                </a:solidFill>
                <a:effectLst/>
                <a:latin typeface="+mn-lt"/>
                <a:ea typeface="+mn-ea"/>
                <a:cs typeface="+mn-cs"/>
              </a:rPr>
              <a:t> if you use the code ”webinars”, you’ll get an </a:t>
            </a:r>
            <a:r>
              <a:rPr lang="en-US" sz="1200" b="0" i="0" u="none" strike="noStrike" kern="1200" dirty="0" smtClean="0">
                <a:solidFill>
                  <a:schemeClr val="tx1"/>
                </a:solidFill>
                <a:effectLst/>
                <a:latin typeface="+mn-lt"/>
                <a:ea typeface="+mn-ea"/>
                <a:cs typeface="+mn-cs"/>
              </a:rPr>
              <a:t>additional 10% off!</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So with that we’ll move to the Q&amp;A and if anyone has more questions about ACCESS you can ask those as well.</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32</a:t>
            </a:fld>
            <a:endParaRPr lang="en-US"/>
          </a:p>
        </p:txBody>
      </p:sp>
    </p:spTree>
    <p:extLst>
      <p:ext uri="{BB962C8B-B14F-4D97-AF65-F5344CB8AC3E}">
        <p14:creationId xmlns:p14="http://schemas.microsoft.com/office/powerpoint/2010/main" val="2137467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So someone is asking if the plugin is compatible with the Canvas LMS. </a:t>
            </a:r>
          </a:p>
          <a:p>
            <a:r>
              <a:rPr lang="en-US" dirty="0" smtClean="0">
                <a:effectLst/>
              </a:rPr>
              <a:t>And yes, with the 3Play plugin and the audio description feature of this plugin, you can embed this in a web page or in any LMS system, including Canvas. So absolutely, you can add audio description to your LMS system.</a:t>
            </a:r>
          </a:p>
          <a:p>
            <a:endParaRPr lang="en-US" dirty="0" smtClean="0">
              <a:effectLst/>
            </a:endParaRPr>
          </a:p>
          <a:p>
            <a:r>
              <a:rPr lang="en-US" b="1" dirty="0" smtClean="0">
                <a:effectLst/>
              </a:rPr>
              <a:t>you’ve said text descriptions lose detail, but don’t they make automatic translation into other languages easier than oral narration? </a:t>
            </a:r>
          </a:p>
          <a:p>
            <a:r>
              <a:rPr lang="en-US" dirty="0" smtClean="0">
                <a:effectLst/>
              </a:rPr>
              <a:t>Yeah. So having a text description transcript would certainly make it easier to translate into other languages.</a:t>
            </a:r>
          </a:p>
          <a:p>
            <a:r>
              <a:rPr lang="en-US" dirty="0" smtClean="0">
                <a:effectLst/>
              </a:rPr>
              <a:t>What I mentioned about losing detail is just that when you have a text-only sort of accommodation, it can be read by a screen reader. So you’ll get the detail of what’s going on, but it won’t be quite as dramatic. In terms of detail, I was referring more to cinematic detail, so it wouldn’t be as detailed as an audio track that’s kind of explaining in depth all the visual cues going on.</a:t>
            </a:r>
          </a:p>
          <a:p>
            <a:endParaRPr lang="en-US" dirty="0" smtClean="0">
              <a:effectLst/>
            </a:endParaRPr>
          </a:p>
          <a:p>
            <a:r>
              <a:rPr lang="en-US" b="1" dirty="0" smtClean="0">
                <a:effectLst/>
              </a:rPr>
              <a:t>how we hire audio describers. </a:t>
            </a:r>
          </a:p>
          <a:p>
            <a:r>
              <a:rPr lang="en-US" dirty="0" smtClean="0">
                <a:effectLst/>
              </a:rPr>
              <a:t>So if you’re familiar with our captioning service, all of our describers are trained and go through a rigorous process. We do use DCMP Description Key standards and make sure that all of our describers understand best practices and quality and rules for prioritizing what to describe, how to describe, when to describe, all of those things. So we do have a very strict policy and training to make sure that we have the best describers possible.</a:t>
            </a:r>
          </a:p>
          <a:p>
            <a:endParaRPr lang="en-US" b="1" dirty="0" smtClean="0">
              <a:effectLst/>
            </a:endParaRPr>
          </a:p>
          <a:p>
            <a:r>
              <a:rPr lang="en-US" b="1" dirty="0" smtClean="0">
                <a:effectLst/>
              </a:rPr>
              <a:t>cost for using the 3Play service, and whether or not you can use audio description without using 3Play. </a:t>
            </a:r>
            <a:r>
              <a:rPr lang="en-US" dirty="0" smtClean="0">
                <a:effectLst/>
              </a:rPr>
              <a:t>So right now, you do have to have your files captioned or transcribed in order to use audio description, because part of our process– that’s just how our workflow works.</a:t>
            </a:r>
          </a:p>
          <a:p>
            <a:endParaRPr lang="en-US" dirty="0" smtClean="0">
              <a:effectLst/>
            </a:endParaRPr>
          </a:p>
          <a:p>
            <a:r>
              <a:rPr lang="en-US" dirty="0" smtClean="0">
                <a:effectLst/>
              </a:rPr>
              <a:t>So as far as cost, we do have information on our website as far as cost for audio description. But like I mentioned, using technology, we have been able to bring the cost down to about $9 per minute for a standard audio description and about $14 per minute for extended audio description. And as I mentioned, traditional audio description costs can run from $15 to $30 per minute. So with our process, we have been able to bring this down quite significantly.</a:t>
            </a:r>
          </a:p>
          <a:p>
            <a:endParaRPr lang="en-US" b="1" dirty="0" smtClean="0">
              <a:effectLst/>
            </a:endParaRPr>
          </a:p>
          <a:p>
            <a:r>
              <a:rPr lang="en-US" b="1" dirty="0" smtClean="0">
                <a:effectLst/>
              </a:rPr>
              <a:t>is there any legal requirement or recommendation for voice type?</a:t>
            </a:r>
            <a:r>
              <a:rPr lang="en-US" dirty="0" smtClean="0">
                <a:effectLst/>
              </a:rPr>
              <a:t> There is no legal requirement or recommendation for voice type. However, it is suggested that audio description should be distinguishable from other voices, but not jarring or distracting. So for example, you may want to use a male voice if you have other female voices in the source content, or an older sounding voice or a younger sounding voice would be fine as well, as they asked here.</a:t>
            </a:r>
          </a:p>
          <a:p>
            <a:endParaRPr lang="en-US" b="1" dirty="0" smtClean="0">
              <a:effectLst/>
            </a:endParaRPr>
          </a:p>
          <a:p>
            <a:r>
              <a:rPr lang="en-US" b="1" dirty="0" smtClean="0">
                <a:effectLst/>
              </a:rPr>
              <a:t>would it confuse people if there’s also audio playing during the description? </a:t>
            </a:r>
            <a:r>
              <a:rPr lang="en-US" dirty="0" smtClean="0">
                <a:effectLst/>
              </a:rPr>
              <a:t>So it’s possible. This is why there are standards and sort of prioritization to alleviate any confusion. So this helps to understand where to place audio description, what voice to use. Like I mentioned, it must be distinguishable but not jarring. And another thing to note that it’s typically best practice to use language or vocabulary that is at the same level as the source content.</a:t>
            </a:r>
          </a:p>
          <a:p>
            <a:pPr marL="0" indent="0">
              <a:buFont typeface="Wingdings"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33</a:t>
            </a:fld>
            <a:endParaRPr lang="en-US"/>
          </a:p>
        </p:txBody>
      </p:sp>
    </p:spTree>
    <p:extLst>
      <p:ext uri="{BB962C8B-B14F-4D97-AF65-F5344CB8AC3E}">
        <p14:creationId xmlns:p14="http://schemas.microsoft.com/office/powerpoint/2010/main" val="768300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So</a:t>
            </a:r>
            <a:r>
              <a:rPr lang="en-US" sz="1200" b="1" i="0" kern="1200" baseline="0" dirty="0" smtClean="0">
                <a:solidFill>
                  <a:schemeClr val="tx1"/>
                </a:solidFill>
                <a:effectLst/>
                <a:latin typeface="+mn-lt"/>
                <a:ea typeface="+mn-ea"/>
                <a:cs typeface="+mn-cs"/>
              </a:rPr>
              <a:t> let’s start by defining Audio Description.</a:t>
            </a:r>
            <a:r>
              <a:rPr lang="en-US" sz="1200" b="1" i="0" kern="1200" dirty="0" smtClean="0">
                <a:solidFill>
                  <a:schemeClr val="tx1"/>
                </a:solidFill>
                <a:effectLst/>
                <a:latin typeface="+mn-lt"/>
                <a:ea typeface="+mn-ea"/>
                <a:cs typeface="+mn-cs"/>
              </a:rPr>
              <a:t> Audio </a:t>
            </a:r>
            <a:r>
              <a:rPr lang="en-US" sz="1200" b="1" i="0" kern="1200" dirty="0">
                <a:solidFill>
                  <a:schemeClr val="tx1"/>
                </a:solidFill>
                <a:effectLst/>
                <a:latin typeface="+mn-lt"/>
                <a:ea typeface="+mn-ea"/>
                <a:cs typeface="+mn-cs"/>
              </a:rPr>
              <a:t>description is an accommodation for blind and low-vision viewers. It’s an audio track that narrates relevant visual information that’s contained within a video. And typically, audio description is represented by a little AD icon, similar to the CC icon for </a:t>
            </a:r>
            <a:r>
              <a:rPr lang="en-US" sz="1200" b="1" i="0" kern="1200" dirty="0" smtClean="0">
                <a:solidFill>
                  <a:schemeClr val="tx1"/>
                </a:solidFill>
                <a:effectLst/>
                <a:latin typeface="+mn-lt"/>
                <a:ea typeface="+mn-ea"/>
                <a:cs typeface="+mn-cs"/>
              </a:rPr>
              <a:t>captioning, that</a:t>
            </a:r>
            <a:r>
              <a:rPr lang="en-US" sz="1200" b="1" i="0" kern="1200" baseline="0" dirty="0" smtClean="0">
                <a:solidFill>
                  <a:schemeClr val="tx1"/>
                </a:solidFill>
                <a:effectLst/>
                <a:latin typeface="+mn-lt"/>
                <a:ea typeface="+mn-ea"/>
                <a:cs typeface="+mn-cs"/>
              </a:rPr>
              <a:t> allows you to turn the audio description on or off</a:t>
            </a:r>
            <a:r>
              <a:rPr lang="en-US" sz="1200" b="1" i="0" kern="1200" dirty="0" smtClean="0">
                <a:solidFill>
                  <a:schemeClr val="tx1"/>
                </a:solidFill>
                <a:effectLst/>
                <a:latin typeface="+mn-lt"/>
                <a:ea typeface="+mn-ea"/>
                <a:cs typeface="+mn-cs"/>
              </a:rPr>
              <a:t>.</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C3ED1F-AF45-A543-8DAC-8EB154A6D96F}" type="slidenum">
              <a:rPr lang="en-US" smtClean="0"/>
              <a:t>4</a:t>
            </a:fld>
            <a:endParaRPr lang="en-US"/>
          </a:p>
        </p:txBody>
      </p:sp>
    </p:spTree>
    <p:extLst>
      <p:ext uri="{BB962C8B-B14F-4D97-AF65-F5344CB8AC3E}">
        <p14:creationId xmlns:p14="http://schemas.microsoft.com/office/powerpoint/2010/main" val="3181175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Okay, so I’m going to show you an example of Audio Description. I’ll start by showing you a clip without Audio Description, and while I play that if you would close your eyes and see how much you can understand without audio description/what you think is happening in the clip. Feel free to write that down in the chat window: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(Play undescribed video: https://</a:t>
            </a:r>
            <a:r>
              <a:rPr lang="en-US" sz="1200" b="1" kern="1200" baseline="0" dirty="0" err="1" smtClean="0">
                <a:solidFill>
                  <a:schemeClr val="tx1"/>
                </a:solidFill>
                <a:effectLst/>
                <a:latin typeface="+mn-lt"/>
                <a:ea typeface="+mn-ea"/>
                <a:cs typeface="+mn-cs"/>
              </a:rPr>
              <a:t>www.youtube.com</a:t>
            </a:r>
            <a:r>
              <a:rPr lang="en-US" sz="1200" b="1" kern="1200" baseline="0" dirty="0" smtClean="0">
                <a:solidFill>
                  <a:schemeClr val="tx1"/>
                </a:solidFill>
                <a:effectLst/>
                <a:latin typeface="+mn-lt"/>
                <a:ea typeface="+mn-ea"/>
                <a:cs typeface="+mn-cs"/>
              </a:rPr>
              <a:t>/</a:t>
            </a:r>
            <a:r>
              <a:rPr lang="en-US" sz="1200" b="1" kern="1200" baseline="0" dirty="0" err="1" smtClean="0">
                <a:solidFill>
                  <a:schemeClr val="tx1"/>
                </a:solidFill>
                <a:effectLst/>
                <a:latin typeface="+mn-lt"/>
                <a:ea typeface="+mn-ea"/>
                <a:cs typeface="+mn-cs"/>
              </a:rPr>
              <a:t>watch?v</a:t>
            </a:r>
            <a:r>
              <a:rPr lang="en-US" sz="1200" b="1" kern="1200" baseline="0" dirty="0" smtClean="0">
                <a:solidFill>
                  <a:schemeClr val="tx1"/>
                </a:solidFill>
                <a:effectLst/>
                <a:latin typeface="+mn-lt"/>
                <a:ea typeface="+mn-ea"/>
                <a:cs typeface="+mn-cs"/>
              </a:rPr>
              <a:t>=-WdC4DaYIeQ)</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Okay great. I see some of you said that it was definitely hard to follow along</a:t>
            </a:r>
            <a:r>
              <a:rPr lang="mr-IN" sz="1200" b="1" kern="1200" baseline="0" dirty="0" smtClean="0">
                <a:solidFill>
                  <a:schemeClr val="tx1"/>
                </a:solidFill>
                <a:effectLst/>
                <a:latin typeface="+mn-lt"/>
                <a:ea typeface="+mn-ea"/>
                <a:cs typeface="+mn-cs"/>
              </a:rPr>
              <a:t>…</a:t>
            </a:r>
            <a:r>
              <a:rPr lang="en-US" sz="1200" b="1" kern="1200" baseline="0" dirty="0" smtClean="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So without audio description this clip can be confusing without having access to the visual aspect of it because there’s no dialogue.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Now I’m going to play the clip with audio description. If you would, close your eyes and let me know in the chat window if you’re able to follow along better.</a:t>
            </a:r>
            <a:endParaRPr lang="en-US" sz="1200" b="1"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(Play the video with description: </a:t>
            </a:r>
            <a:r>
              <a:rPr lang="en-US" sz="1200" b="1" kern="1200" baseline="0" dirty="0">
                <a:solidFill>
                  <a:schemeClr val="tx1"/>
                </a:solidFill>
                <a:effectLst/>
                <a:latin typeface="+mn-lt"/>
                <a:ea typeface="+mn-ea"/>
                <a:cs typeface="+mn-cs"/>
              </a:rPr>
              <a:t>https://</a:t>
            </a:r>
            <a:r>
              <a:rPr lang="en-US" sz="1200" b="1" kern="1200" baseline="0" dirty="0" err="1" smtClean="0">
                <a:solidFill>
                  <a:schemeClr val="tx1"/>
                </a:solidFill>
                <a:effectLst/>
                <a:latin typeface="+mn-lt"/>
                <a:ea typeface="+mn-ea"/>
                <a:cs typeface="+mn-cs"/>
              </a:rPr>
              <a:t>www.youtube.com</a:t>
            </a:r>
            <a:r>
              <a:rPr lang="en-US" sz="1200" b="1" kern="1200" baseline="0" dirty="0" smtClean="0">
                <a:solidFill>
                  <a:schemeClr val="tx1"/>
                </a:solidFill>
                <a:effectLst/>
                <a:latin typeface="+mn-lt"/>
                <a:ea typeface="+mn-ea"/>
                <a:cs typeface="+mn-cs"/>
              </a:rPr>
              <a:t>/</a:t>
            </a:r>
            <a:r>
              <a:rPr lang="en-US" sz="1200" b="1" kern="1200" baseline="0" dirty="0" err="1" smtClean="0">
                <a:solidFill>
                  <a:schemeClr val="tx1"/>
                </a:solidFill>
                <a:effectLst/>
                <a:latin typeface="+mn-lt"/>
                <a:ea typeface="+mn-ea"/>
                <a:cs typeface="+mn-cs"/>
              </a:rPr>
              <a:t>watch?v</a:t>
            </a:r>
            <a:r>
              <a:rPr lang="en-US" sz="1200" b="1" kern="1200" baseline="0" dirty="0" smtClean="0">
                <a:solidFill>
                  <a:schemeClr val="tx1"/>
                </a:solidFill>
                <a:effectLst/>
                <a:latin typeface="+mn-lt"/>
                <a:ea typeface="+mn-ea"/>
                <a:cs typeface="+mn-cs"/>
              </a:rPr>
              <a:t>=O7j4_aP8dWA)</a:t>
            </a:r>
            <a:endParaRPr lang="en-US" sz="1200" b="1"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So, I see a lot of you are saying that with audio description you had a much easier time understanding the clip. So that is what’s really great about Audio Description.</a:t>
            </a:r>
          </a:p>
        </p:txBody>
      </p:sp>
      <p:sp>
        <p:nvSpPr>
          <p:cNvPr id="4" name="Slide Number Placeholder 3"/>
          <p:cNvSpPr>
            <a:spLocks noGrp="1"/>
          </p:cNvSpPr>
          <p:nvPr>
            <p:ph type="sldNum" sz="quarter" idx="10"/>
          </p:nvPr>
        </p:nvSpPr>
        <p:spPr/>
        <p:txBody>
          <a:bodyPr/>
          <a:lstStyle/>
          <a:p>
            <a:fld id="{5FC3ED1F-AF45-A543-8DAC-8EB154A6D96F}" type="slidenum">
              <a:rPr lang="en-US" smtClean="0"/>
              <a:t>5</a:t>
            </a:fld>
            <a:endParaRPr lang="en-US"/>
          </a:p>
        </p:txBody>
      </p:sp>
    </p:spTree>
    <p:extLst>
      <p:ext uri="{BB962C8B-B14F-4D97-AF65-F5344CB8AC3E}">
        <p14:creationId xmlns:p14="http://schemas.microsoft.com/office/powerpoint/2010/main" val="1741929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People tend to be more familiar with captions than they are with audio description,</a:t>
            </a:r>
            <a:r>
              <a:rPr lang="en-US" sz="1200" b="1" i="0" kern="1200" baseline="0" dirty="0" smtClean="0">
                <a:solidFill>
                  <a:schemeClr val="tx1"/>
                </a:solidFill>
                <a:effectLst/>
                <a:latin typeface="+mn-lt"/>
                <a:ea typeface="+mn-ea"/>
                <a:cs typeface="+mn-cs"/>
              </a:rPr>
              <a:t> but a</a:t>
            </a:r>
            <a:r>
              <a:rPr lang="en-US" sz="1200" b="1" i="0" kern="1200" dirty="0" smtClean="0">
                <a:solidFill>
                  <a:schemeClr val="tx1"/>
                </a:solidFill>
                <a:effectLst/>
                <a:latin typeface="+mn-lt"/>
                <a:ea typeface="+mn-ea"/>
                <a:cs typeface="+mn-cs"/>
              </a:rPr>
              <a:t>udio description is similar to captions</a:t>
            </a:r>
            <a:r>
              <a:rPr lang="en-US" sz="1200" b="1" i="0" kern="1200" baseline="0" dirty="0" smtClean="0">
                <a:solidFill>
                  <a:schemeClr val="tx1"/>
                </a:solidFill>
                <a:effectLst/>
                <a:latin typeface="+mn-lt"/>
                <a:ea typeface="+mn-ea"/>
                <a:cs typeface="+mn-cs"/>
              </a:rPr>
              <a:t> in that in makes videos more accessible, particularly to people who are blind or have low vision.</a:t>
            </a:r>
            <a:endParaRPr lang="en-US" sz="1200" b="1"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Captions assume that the</a:t>
            </a:r>
            <a:r>
              <a:rPr lang="en-US" sz="1200" b="1" i="0" kern="1200" baseline="0" dirty="0" smtClean="0">
                <a:solidFill>
                  <a:schemeClr val="tx1"/>
                </a:solidFill>
                <a:effectLst/>
                <a:latin typeface="+mn-lt"/>
                <a:ea typeface="+mn-ea"/>
                <a:cs typeface="+mn-cs"/>
              </a:rPr>
              <a:t> viewer can’t hear, so captions </a:t>
            </a:r>
            <a:r>
              <a:rPr lang="en-US" sz="1200" b="1" i="0" kern="1200" dirty="0" smtClean="0">
                <a:solidFill>
                  <a:schemeClr val="tx1"/>
                </a:solidFill>
                <a:effectLst/>
                <a:latin typeface="+mn-lt"/>
                <a:ea typeface="+mn-ea"/>
                <a:cs typeface="+mn-cs"/>
              </a:rPr>
              <a:t>transcribe </a:t>
            </a:r>
            <a:r>
              <a:rPr lang="en-US" sz="1200" b="1" i="0" kern="1200" dirty="0">
                <a:solidFill>
                  <a:schemeClr val="tx1"/>
                </a:solidFill>
                <a:effectLst/>
                <a:latin typeface="+mn-lt"/>
                <a:ea typeface="+mn-ea"/>
                <a:cs typeface="+mn-cs"/>
              </a:rPr>
              <a:t>relevant auditory </a:t>
            </a:r>
            <a:r>
              <a:rPr lang="en-US" sz="1200" b="1" i="0" kern="1200" dirty="0" smtClean="0">
                <a:solidFill>
                  <a:schemeClr val="tx1"/>
                </a:solidFill>
                <a:effectLst/>
                <a:latin typeface="+mn-lt"/>
                <a:ea typeface="+mn-ea"/>
                <a:cs typeface="+mn-cs"/>
              </a:rPr>
              <a:t>information and then</a:t>
            </a:r>
            <a:r>
              <a:rPr lang="en-US" sz="1200" b="1" i="0" kern="1200" baseline="0" dirty="0" smtClean="0">
                <a:solidFill>
                  <a:schemeClr val="tx1"/>
                </a:solidFill>
                <a:effectLst/>
                <a:latin typeface="+mn-lt"/>
                <a:ea typeface="+mn-ea"/>
                <a:cs typeface="+mn-cs"/>
              </a:rPr>
              <a:t> visually displays that text as the video plays.</a:t>
            </a:r>
          </a:p>
          <a:p>
            <a:endParaRPr lang="en-US" sz="1200" b="1" i="0" kern="1200" baseline="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Audio </a:t>
            </a:r>
            <a:r>
              <a:rPr lang="en-US" sz="1200" b="1" i="0" kern="1200" dirty="0">
                <a:solidFill>
                  <a:schemeClr val="tx1"/>
                </a:solidFill>
                <a:effectLst/>
                <a:latin typeface="+mn-lt"/>
                <a:ea typeface="+mn-ea"/>
                <a:cs typeface="+mn-cs"/>
              </a:rPr>
              <a:t>description, on the other hand, </a:t>
            </a:r>
            <a:r>
              <a:rPr lang="en-US" sz="1200" b="1" i="0" kern="1200" dirty="0" smtClean="0">
                <a:solidFill>
                  <a:schemeClr val="tx1"/>
                </a:solidFill>
                <a:effectLst/>
                <a:latin typeface="+mn-lt"/>
                <a:ea typeface="+mn-ea"/>
                <a:cs typeface="+mn-cs"/>
              </a:rPr>
              <a:t>assumes that </a:t>
            </a:r>
            <a:r>
              <a:rPr lang="en-US" sz="1200" b="1" i="0" kern="1200" dirty="0">
                <a:solidFill>
                  <a:schemeClr val="tx1"/>
                </a:solidFill>
                <a:effectLst/>
                <a:latin typeface="+mn-lt"/>
                <a:ea typeface="+mn-ea"/>
                <a:cs typeface="+mn-cs"/>
              </a:rPr>
              <a:t>the viewer can’t see, and it translates relevant visual information into </a:t>
            </a:r>
            <a:r>
              <a:rPr lang="en-US" sz="1200" b="1" i="0" kern="1200" dirty="0" smtClean="0">
                <a:solidFill>
                  <a:schemeClr val="tx1"/>
                </a:solidFill>
                <a:effectLst/>
                <a:latin typeface="+mn-lt"/>
                <a:ea typeface="+mn-ea"/>
                <a:cs typeface="+mn-cs"/>
              </a:rPr>
              <a:t>speech.</a:t>
            </a:r>
            <a:r>
              <a:rPr lang="en-US" sz="1200" b="1" i="0" kern="1200" baseline="0" dirty="0" smtClean="0">
                <a:solidFill>
                  <a:schemeClr val="tx1"/>
                </a:solidFill>
                <a:effectLst/>
                <a:latin typeface="+mn-lt"/>
                <a:ea typeface="+mn-ea"/>
                <a:cs typeface="+mn-cs"/>
              </a:rPr>
              <a:t> F</a:t>
            </a:r>
            <a:r>
              <a:rPr lang="en-US" sz="1200" b="1" i="0" kern="1200" dirty="0" smtClean="0">
                <a:solidFill>
                  <a:schemeClr val="tx1"/>
                </a:solidFill>
                <a:effectLst/>
                <a:latin typeface="+mn-lt"/>
                <a:ea typeface="+mn-ea"/>
                <a:cs typeface="+mn-cs"/>
              </a:rPr>
              <a:t>or anyone who has never heard audio description, it’s often described as being similar to the sports announcer in a baseball game narrating over the radio.</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In</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image on the </a:t>
            </a:r>
            <a:r>
              <a:rPr lang="en-US" sz="1200" b="1" i="0" kern="1200" dirty="0" smtClean="0">
                <a:solidFill>
                  <a:schemeClr val="tx1"/>
                </a:solidFill>
                <a:effectLst/>
                <a:latin typeface="+mn-lt"/>
                <a:ea typeface="+mn-ea"/>
                <a:cs typeface="+mn-cs"/>
              </a:rPr>
              <a:t>screen</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it </a:t>
            </a:r>
            <a:r>
              <a:rPr lang="en-US" sz="1200" b="1" i="0" kern="1200" dirty="0">
                <a:solidFill>
                  <a:schemeClr val="tx1"/>
                </a:solidFill>
                <a:effectLst/>
                <a:latin typeface="+mn-lt"/>
                <a:ea typeface="+mn-ea"/>
                <a:cs typeface="+mn-cs"/>
              </a:rPr>
              <a:t>shows a </a:t>
            </a:r>
            <a:r>
              <a:rPr lang="en-US" sz="1200" b="1" i="0" kern="1200" dirty="0" smtClean="0">
                <a:solidFill>
                  <a:schemeClr val="tx1"/>
                </a:solidFill>
                <a:effectLst/>
                <a:latin typeface="+mn-lt"/>
                <a:ea typeface="+mn-ea"/>
                <a:cs typeface="+mn-cs"/>
              </a:rPr>
              <a:t>man</a:t>
            </a:r>
            <a:r>
              <a:rPr lang="en-US" sz="1200" b="1" i="0" kern="1200" baseline="0" dirty="0" smtClean="0">
                <a:solidFill>
                  <a:schemeClr val="tx1"/>
                </a:solidFill>
                <a:effectLst/>
                <a:latin typeface="+mn-lt"/>
                <a:ea typeface="+mn-ea"/>
                <a:cs typeface="+mn-cs"/>
              </a:rPr>
              <a:t> who is crying while shaking a computer. T</a:t>
            </a:r>
            <a:r>
              <a:rPr lang="en-US" sz="1200" b="1" i="0" kern="1200" dirty="0" smtClean="0">
                <a:solidFill>
                  <a:schemeClr val="tx1"/>
                </a:solidFill>
                <a:effectLst/>
                <a:latin typeface="+mn-lt"/>
                <a:ea typeface="+mn-ea"/>
                <a:cs typeface="+mn-cs"/>
              </a:rPr>
              <a:t>he </a:t>
            </a:r>
            <a:r>
              <a:rPr lang="en-US" sz="1200" b="1" i="0" kern="1200" dirty="0">
                <a:solidFill>
                  <a:schemeClr val="tx1"/>
                </a:solidFill>
                <a:effectLst/>
                <a:latin typeface="+mn-lt"/>
                <a:ea typeface="+mn-ea"/>
                <a:cs typeface="+mn-cs"/>
              </a:rPr>
              <a:t>audio description </a:t>
            </a:r>
            <a:r>
              <a:rPr lang="en-US" sz="1200" b="1" i="0" kern="1200" dirty="0" smtClean="0">
                <a:solidFill>
                  <a:schemeClr val="tx1"/>
                </a:solidFill>
                <a:effectLst/>
                <a:latin typeface="+mn-lt"/>
                <a:ea typeface="+mn-ea"/>
                <a:cs typeface="+mn-cs"/>
              </a:rPr>
              <a:t>for this clip would say that </a:t>
            </a:r>
            <a:r>
              <a:rPr lang="en-US" sz="1200" b="1" i="0" kern="1200" dirty="0">
                <a:solidFill>
                  <a:schemeClr val="tx1"/>
                </a:solidFill>
                <a:effectLst/>
                <a:latin typeface="+mn-lt"/>
                <a:ea typeface="+mn-ea"/>
                <a:cs typeface="+mn-cs"/>
              </a:rPr>
              <a:t>he shakes the </a:t>
            </a:r>
            <a:r>
              <a:rPr lang="en-US" sz="1200" b="1" i="0" kern="1200" dirty="0" smtClean="0">
                <a:solidFill>
                  <a:schemeClr val="tx1"/>
                </a:solidFill>
                <a:effectLst/>
                <a:latin typeface="+mn-lt"/>
                <a:ea typeface="+mn-ea"/>
                <a:cs typeface="+mn-cs"/>
              </a:rPr>
              <a:t>computer,</a:t>
            </a:r>
            <a:r>
              <a:rPr lang="en-US" sz="1200" b="1" i="0" kern="1200" baseline="0" dirty="0" smtClean="0">
                <a:solidFill>
                  <a:schemeClr val="tx1"/>
                </a:solidFill>
                <a:effectLst/>
                <a:latin typeface="+mn-lt"/>
                <a:ea typeface="+mn-ea"/>
                <a:cs typeface="+mn-cs"/>
              </a:rPr>
              <a:t> whereas</a:t>
            </a:r>
            <a:r>
              <a:rPr lang="en-US" sz="1200" b="1" i="0" kern="1200" dirty="0" smtClean="0">
                <a:solidFill>
                  <a:schemeClr val="tx1"/>
                </a:solidFill>
                <a:effectLst/>
                <a:latin typeface="+mn-lt"/>
                <a:ea typeface="+mn-ea"/>
                <a:cs typeface="+mn-cs"/>
              </a:rPr>
              <a:t> the captions </a:t>
            </a:r>
            <a:r>
              <a:rPr lang="en-US" sz="1200" b="1" i="0" kern="1200" dirty="0">
                <a:solidFill>
                  <a:schemeClr val="tx1"/>
                </a:solidFill>
                <a:effectLst/>
                <a:latin typeface="+mn-lt"/>
                <a:ea typeface="+mn-ea"/>
                <a:cs typeface="+mn-cs"/>
              </a:rPr>
              <a:t>would transcribe the audio and </a:t>
            </a:r>
            <a:r>
              <a:rPr lang="en-US" sz="1200" b="1" i="0" kern="1200" dirty="0" smtClean="0">
                <a:solidFill>
                  <a:schemeClr val="tx1"/>
                </a:solidFill>
                <a:effectLst/>
                <a:latin typeface="+mn-lt"/>
                <a:ea typeface="+mn-ea"/>
                <a:cs typeface="+mn-cs"/>
              </a:rPr>
              <a:t>say</a:t>
            </a:r>
            <a:r>
              <a:rPr lang="en-US" sz="1200" b="1" i="0" kern="1200" baseline="0" dirty="0" smtClean="0">
                <a:solidFill>
                  <a:schemeClr val="tx1"/>
                </a:solidFill>
                <a:effectLst/>
                <a:latin typeface="+mn-lt"/>
                <a:ea typeface="+mn-ea"/>
                <a:cs typeface="+mn-cs"/>
              </a:rPr>
              <a:t> that the man is</a:t>
            </a:r>
            <a:r>
              <a:rPr lang="en-US" sz="1200" b="1" i="0" kern="1200" dirty="0" smtClean="0">
                <a:solidFill>
                  <a:schemeClr val="tx1"/>
                </a:solidFill>
                <a:effectLst/>
                <a:latin typeface="+mn-lt"/>
                <a:ea typeface="+mn-ea"/>
                <a:cs typeface="+mn-cs"/>
              </a:rPr>
              <a:t> “sobbing </a:t>
            </a:r>
            <a:r>
              <a:rPr lang="en-US" sz="1200" b="1" i="0" kern="1200" dirty="0">
                <a:solidFill>
                  <a:schemeClr val="tx1"/>
                </a:solidFill>
                <a:effectLst/>
                <a:latin typeface="+mn-lt"/>
                <a:ea typeface="+mn-ea"/>
                <a:cs typeface="+mn-cs"/>
              </a:rPr>
              <a:t>mathematically</a:t>
            </a:r>
            <a:r>
              <a:rPr lang="en-US" sz="1200" b="1"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pPr lvl="0"/>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C3ED1F-AF45-A543-8DAC-8EB154A6D96F}" type="slidenum">
              <a:rPr lang="en-US" smtClean="0"/>
              <a:t>6</a:t>
            </a:fld>
            <a:endParaRPr lang="en-US"/>
          </a:p>
        </p:txBody>
      </p:sp>
    </p:spTree>
    <p:extLst>
      <p:ext uri="{BB962C8B-B14F-4D97-AF65-F5344CB8AC3E}">
        <p14:creationId xmlns:p14="http://schemas.microsoft.com/office/powerpoint/2010/main" val="3181175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There </a:t>
            </a:r>
            <a:r>
              <a:rPr lang="en-US" sz="1200" b="1" i="0" kern="1200" dirty="0">
                <a:solidFill>
                  <a:schemeClr val="tx1"/>
                </a:solidFill>
                <a:effectLst/>
                <a:latin typeface="+mn-lt"/>
                <a:ea typeface="+mn-ea"/>
                <a:cs typeface="+mn-cs"/>
              </a:rPr>
              <a:t>are two types of audio </a:t>
            </a:r>
            <a:r>
              <a:rPr lang="en-US" sz="1200" b="1" i="0" kern="1200" dirty="0" smtClean="0">
                <a:solidFill>
                  <a:schemeClr val="tx1"/>
                </a:solidFill>
                <a:effectLst/>
                <a:latin typeface="+mn-lt"/>
                <a:ea typeface="+mn-ea"/>
                <a:cs typeface="+mn-cs"/>
              </a:rPr>
              <a:t>description:</a:t>
            </a:r>
            <a:r>
              <a:rPr lang="en-US" sz="1200" b="1" i="0" kern="1200" baseline="0" dirty="0" smtClean="0">
                <a:solidFill>
                  <a:schemeClr val="tx1"/>
                </a:solidFill>
                <a:effectLst/>
                <a:latin typeface="+mn-lt"/>
                <a:ea typeface="+mn-ea"/>
                <a:cs typeface="+mn-cs"/>
              </a:rPr>
              <a:t> standard </a:t>
            </a:r>
            <a:r>
              <a:rPr lang="en-US" sz="1200" b="1" i="0" kern="1200" dirty="0" smtClean="0">
                <a:solidFill>
                  <a:schemeClr val="tx1"/>
                </a:solidFill>
                <a:effectLst/>
                <a:latin typeface="+mn-lt"/>
                <a:ea typeface="+mn-ea"/>
                <a:cs typeface="+mn-cs"/>
              </a:rPr>
              <a:t>and </a:t>
            </a:r>
            <a:r>
              <a:rPr lang="en-US" sz="1200" b="1" i="0" kern="1200" dirty="0">
                <a:solidFill>
                  <a:schemeClr val="tx1"/>
                </a:solidFill>
                <a:effectLst/>
                <a:latin typeface="+mn-lt"/>
                <a:ea typeface="+mn-ea"/>
                <a:cs typeface="+mn-cs"/>
              </a:rPr>
              <a:t>extended. The example </a:t>
            </a:r>
            <a:r>
              <a:rPr lang="en-US" sz="1200" b="1" i="0" kern="1200" dirty="0" smtClean="0">
                <a:solidFill>
                  <a:schemeClr val="tx1"/>
                </a:solidFill>
                <a:effectLst/>
                <a:latin typeface="+mn-lt"/>
                <a:ea typeface="+mn-ea"/>
                <a:cs typeface="+mn-cs"/>
              </a:rPr>
              <a:t>that</a:t>
            </a:r>
            <a:r>
              <a:rPr lang="en-US" sz="1200" b="1" i="0" kern="1200" baseline="0" dirty="0" smtClean="0">
                <a:solidFill>
                  <a:schemeClr val="tx1"/>
                </a:solidFill>
                <a:effectLst/>
                <a:latin typeface="+mn-lt"/>
                <a:ea typeface="+mn-ea"/>
                <a:cs typeface="+mn-cs"/>
              </a:rPr>
              <a:t> I showed you in the</a:t>
            </a:r>
            <a:r>
              <a:rPr lang="en-US" sz="1200" b="1" i="0" kern="1200" dirty="0" smtClean="0">
                <a:solidFill>
                  <a:schemeClr val="tx1"/>
                </a:solidFill>
                <a:effectLst/>
                <a:latin typeface="+mn-lt"/>
                <a:ea typeface="+mn-ea"/>
                <a:cs typeface="+mn-cs"/>
              </a:rPr>
              <a:t> beginning of this presentation used </a:t>
            </a:r>
            <a:r>
              <a:rPr lang="en-US" sz="1200" b="1" i="0" kern="1200" dirty="0">
                <a:solidFill>
                  <a:schemeClr val="tx1"/>
                </a:solidFill>
                <a:effectLst/>
                <a:latin typeface="+mn-lt"/>
                <a:ea typeface="+mn-ea"/>
                <a:cs typeface="+mn-cs"/>
              </a:rPr>
              <a:t>standard audio description. And what this means is that the snippets </a:t>
            </a:r>
            <a:r>
              <a:rPr lang="en-US" sz="1200" b="1" i="0" kern="1200" dirty="0" smtClean="0">
                <a:solidFill>
                  <a:schemeClr val="tx1"/>
                </a:solidFill>
                <a:effectLst/>
                <a:latin typeface="+mn-lt"/>
                <a:ea typeface="+mn-ea"/>
                <a:cs typeface="+mn-cs"/>
              </a:rPr>
              <a:t>of audio</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description </a:t>
            </a:r>
            <a:r>
              <a:rPr lang="en-US" sz="1200" b="1" i="0" kern="1200" dirty="0">
                <a:solidFill>
                  <a:schemeClr val="tx1"/>
                </a:solidFill>
                <a:effectLst/>
                <a:latin typeface="+mn-lt"/>
                <a:ea typeface="+mn-ea"/>
                <a:cs typeface="+mn-cs"/>
              </a:rPr>
              <a:t>are </a:t>
            </a:r>
            <a:r>
              <a:rPr lang="en-US" sz="1200" b="1" i="0" kern="1200" dirty="0" smtClean="0">
                <a:solidFill>
                  <a:schemeClr val="tx1"/>
                </a:solidFill>
                <a:effectLst/>
                <a:latin typeface="+mn-lt"/>
                <a:ea typeface="+mn-ea"/>
                <a:cs typeface="+mn-cs"/>
              </a:rPr>
              <a:t>inserted into</a:t>
            </a:r>
            <a:r>
              <a:rPr lang="en-US" sz="1200" b="1" i="0" kern="1200" baseline="0" dirty="0" smtClean="0">
                <a:solidFill>
                  <a:schemeClr val="tx1"/>
                </a:solidFill>
                <a:effectLst/>
                <a:latin typeface="+mn-lt"/>
                <a:ea typeface="+mn-ea"/>
                <a:cs typeface="+mn-cs"/>
              </a:rPr>
              <a:t> the clip</a:t>
            </a:r>
            <a:r>
              <a:rPr lang="en-US" sz="1200" b="1" i="0" kern="1200" dirty="0" smtClean="0">
                <a:solidFill>
                  <a:schemeClr val="tx1"/>
                </a:solidFill>
                <a:effectLst/>
                <a:latin typeface="+mn-lt"/>
                <a:ea typeface="+mn-ea"/>
                <a:cs typeface="+mn-cs"/>
              </a:rPr>
              <a:t> to</a:t>
            </a:r>
            <a:r>
              <a:rPr lang="en-US" sz="1200" b="1" i="0" kern="1200" baseline="0" dirty="0" smtClean="0">
                <a:solidFill>
                  <a:schemeClr val="tx1"/>
                </a:solidFill>
                <a:effectLst/>
                <a:latin typeface="+mn-lt"/>
                <a:ea typeface="+mn-ea"/>
                <a:cs typeface="+mn-cs"/>
              </a:rPr>
              <a:t> fit within </a:t>
            </a:r>
            <a:r>
              <a:rPr lang="en-US" sz="1200" b="1" i="0" kern="1200" dirty="0" smtClean="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natural pauses of the original content.</a:t>
            </a:r>
          </a:p>
          <a:p>
            <a:endParaRPr lang="en-US" sz="1200" b="1" i="0" kern="1200" dirty="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But with a </a:t>
            </a:r>
            <a:r>
              <a:rPr lang="en-US" sz="1200" b="1" i="0" kern="1200" dirty="0">
                <a:solidFill>
                  <a:schemeClr val="tx1"/>
                </a:solidFill>
                <a:effectLst/>
                <a:latin typeface="+mn-lt"/>
                <a:ea typeface="+mn-ea"/>
                <a:cs typeface="+mn-cs"/>
              </a:rPr>
              <a:t>video </a:t>
            </a:r>
            <a:r>
              <a:rPr lang="en-US" sz="1200" b="1" i="0" kern="1200" dirty="0" smtClean="0">
                <a:solidFill>
                  <a:schemeClr val="tx1"/>
                </a:solidFill>
                <a:effectLst/>
                <a:latin typeface="+mn-lt"/>
                <a:ea typeface="+mn-ea"/>
                <a:cs typeface="+mn-cs"/>
              </a:rPr>
              <a:t>that </a:t>
            </a:r>
            <a:r>
              <a:rPr lang="en-US" sz="1200" b="1" i="0" kern="1200" dirty="0">
                <a:solidFill>
                  <a:schemeClr val="tx1"/>
                </a:solidFill>
                <a:effectLst/>
                <a:latin typeface="+mn-lt"/>
                <a:ea typeface="+mn-ea"/>
                <a:cs typeface="+mn-cs"/>
              </a:rPr>
              <a:t>doesn’t have </a:t>
            </a:r>
            <a:r>
              <a:rPr lang="en-US" sz="1200" b="1" i="0" kern="1200" dirty="0" smtClean="0">
                <a:solidFill>
                  <a:schemeClr val="tx1"/>
                </a:solidFill>
                <a:effectLst/>
                <a:latin typeface="+mn-lt"/>
                <a:ea typeface="+mn-ea"/>
                <a:cs typeface="+mn-cs"/>
              </a:rPr>
              <a:t>any natural </a:t>
            </a:r>
            <a:r>
              <a:rPr lang="en-US" sz="1200" b="1" i="0" kern="1200" dirty="0">
                <a:solidFill>
                  <a:schemeClr val="tx1"/>
                </a:solidFill>
                <a:effectLst/>
                <a:latin typeface="+mn-lt"/>
                <a:ea typeface="+mn-ea"/>
                <a:cs typeface="+mn-cs"/>
              </a:rPr>
              <a:t>pauses, this is where extended audio description would be necessary. </a:t>
            </a:r>
            <a:r>
              <a:rPr lang="en-US" sz="1200" b="1" i="0" kern="1200" dirty="0" smtClean="0">
                <a:solidFill>
                  <a:schemeClr val="tx1"/>
                </a:solidFill>
                <a:effectLst/>
                <a:latin typeface="+mn-lt"/>
                <a:ea typeface="+mn-ea"/>
                <a:cs typeface="+mn-cs"/>
              </a:rPr>
              <a:t>Extended </a:t>
            </a:r>
            <a:r>
              <a:rPr lang="en-US" sz="1200" b="1" i="0" kern="1200" dirty="0">
                <a:solidFill>
                  <a:schemeClr val="tx1"/>
                </a:solidFill>
                <a:effectLst/>
                <a:latin typeface="+mn-lt"/>
                <a:ea typeface="+mn-ea"/>
                <a:cs typeface="+mn-cs"/>
              </a:rPr>
              <a:t>description allows you to actually add pauses to the source video to make room for audio description as needed, instead of being constrained to the natural pauses.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Extended is really useful for videos that have a lot of complicated content, like an advanced physics lecture, </a:t>
            </a:r>
            <a:r>
              <a:rPr lang="en-US" sz="1200" b="1" i="0" kern="1200" dirty="0" smtClean="0">
                <a:solidFill>
                  <a:schemeClr val="tx1"/>
                </a:solidFill>
                <a:effectLst/>
                <a:latin typeface="+mn-lt"/>
                <a:ea typeface="+mn-ea"/>
                <a:cs typeface="+mn-cs"/>
              </a:rPr>
              <a:t>which </a:t>
            </a:r>
            <a:r>
              <a:rPr lang="en-US" sz="1200" b="1" i="0" kern="1200" dirty="0">
                <a:solidFill>
                  <a:schemeClr val="tx1"/>
                </a:solidFill>
                <a:effectLst/>
                <a:latin typeface="+mn-lt"/>
                <a:ea typeface="+mn-ea"/>
                <a:cs typeface="+mn-cs"/>
              </a:rPr>
              <a:t>might </a:t>
            </a:r>
            <a:r>
              <a:rPr lang="en-US" sz="1200" b="1" i="0" kern="1200" dirty="0" smtClean="0">
                <a:solidFill>
                  <a:schemeClr val="tx1"/>
                </a:solidFill>
                <a:effectLst/>
                <a:latin typeface="+mn-lt"/>
                <a:ea typeface="+mn-ea"/>
                <a:cs typeface="+mn-cs"/>
              </a:rPr>
              <a:t>have very </a:t>
            </a:r>
            <a:r>
              <a:rPr lang="en-US" sz="1200" b="1" i="0" kern="1200" dirty="0">
                <a:solidFill>
                  <a:schemeClr val="tx1"/>
                </a:solidFill>
                <a:effectLst/>
                <a:latin typeface="+mn-lt"/>
                <a:ea typeface="+mn-ea"/>
                <a:cs typeface="+mn-cs"/>
              </a:rPr>
              <a:t>few </a:t>
            </a:r>
            <a:r>
              <a:rPr lang="en-US" sz="1200" b="1" i="0" kern="1200" dirty="0" smtClean="0">
                <a:solidFill>
                  <a:schemeClr val="tx1"/>
                </a:solidFill>
                <a:effectLst/>
                <a:latin typeface="+mn-lt"/>
                <a:ea typeface="+mn-ea"/>
                <a:cs typeface="+mn-cs"/>
              </a:rPr>
              <a:t>natural pauses</a:t>
            </a:r>
            <a:r>
              <a:rPr lang="en-US" sz="1200" b="1" i="0" kern="1200" dirty="0">
                <a:solidFill>
                  <a:schemeClr val="tx1"/>
                </a:solidFill>
                <a:effectLst/>
                <a:latin typeface="+mn-lt"/>
                <a:ea typeface="+mn-ea"/>
                <a:cs typeface="+mn-cs"/>
              </a:rPr>
              <a:t>. </a:t>
            </a:r>
            <a:endParaRPr lang="en-US" sz="1200" b="1"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You</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can </a:t>
            </a:r>
            <a:r>
              <a:rPr lang="en-US" sz="1200" b="1" i="0" kern="1200" dirty="0">
                <a:solidFill>
                  <a:schemeClr val="tx1"/>
                </a:solidFill>
                <a:effectLst/>
                <a:latin typeface="+mn-lt"/>
                <a:ea typeface="+mn-ea"/>
                <a:cs typeface="+mn-cs"/>
              </a:rPr>
              <a:t>see several examples of extended and standard audio description on our website</a:t>
            </a:r>
            <a:r>
              <a:rPr lang="en-US" sz="1200" b="1" i="0" kern="1200" dirty="0" smtClean="0">
                <a:solidFill>
                  <a:schemeClr val="tx1"/>
                </a:solidFill>
                <a:effectLst/>
                <a:latin typeface="+mn-lt"/>
                <a:ea typeface="+mn-ea"/>
                <a:cs typeface="+mn-cs"/>
              </a:rPr>
              <a:t>.</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C3ED1F-AF45-A543-8DAC-8EB154A6D96F}" type="slidenum">
              <a:rPr lang="en-US" smtClean="0"/>
              <a:t>7</a:t>
            </a:fld>
            <a:endParaRPr lang="en-US"/>
          </a:p>
        </p:txBody>
      </p:sp>
    </p:spTree>
    <p:extLst>
      <p:ext uri="{BB962C8B-B14F-4D97-AF65-F5344CB8AC3E}">
        <p14:creationId xmlns:p14="http://schemas.microsoft.com/office/powerpoint/2010/main" val="924585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So having watched a video with audio description now, you might be wondering how you create audio </a:t>
            </a:r>
            <a:r>
              <a:rPr lang="en-US" sz="1200" b="1" i="0" kern="1200" dirty="0" smtClean="0">
                <a:solidFill>
                  <a:schemeClr val="tx1"/>
                </a:solidFill>
                <a:effectLst/>
                <a:latin typeface="+mn-lt"/>
                <a:ea typeface="+mn-ea"/>
                <a:cs typeface="+mn-cs"/>
              </a:rPr>
              <a:t>description.</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There </a:t>
            </a:r>
            <a:r>
              <a:rPr lang="en-US" sz="1200" b="1" i="0" kern="1200" dirty="0">
                <a:solidFill>
                  <a:schemeClr val="tx1"/>
                </a:solidFill>
                <a:effectLst/>
                <a:latin typeface="+mn-lt"/>
                <a:ea typeface="+mn-ea"/>
                <a:cs typeface="+mn-cs"/>
              </a:rPr>
              <a:t>are several ways. </a:t>
            </a:r>
            <a:endParaRPr lang="en-US" sz="1200" b="1"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Audio </a:t>
            </a:r>
            <a:r>
              <a:rPr lang="en-US" sz="1200" b="1" i="0" kern="1200" dirty="0">
                <a:solidFill>
                  <a:schemeClr val="tx1"/>
                </a:solidFill>
                <a:effectLst/>
                <a:latin typeface="+mn-lt"/>
                <a:ea typeface="+mn-ea"/>
                <a:cs typeface="+mn-cs"/>
              </a:rPr>
              <a:t>description is typically and traditionally </a:t>
            </a:r>
            <a:r>
              <a:rPr lang="en-US" sz="1200" b="1" i="0" kern="1200" dirty="0" smtClean="0">
                <a:solidFill>
                  <a:schemeClr val="tx1"/>
                </a:solidFill>
                <a:effectLst/>
                <a:latin typeface="+mn-lt"/>
                <a:ea typeface="+mn-ea"/>
                <a:cs typeface="+mn-cs"/>
              </a:rPr>
              <a:t>expensive, ranging anywhere from $15-75</a:t>
            </a:r>
            <a:r>
              <a:rPr lang="en-US" sz="1200" b="1" i="0" kern="1200" baseline="0" dirty="0" smtClean="0">
                <a:solidFill>
                  <a:schemeClr val="tx1"/>
                </a:solidFill>
                <a:effectLst/>
                <a:latin typeface="+mn-lt"/>
                <a:ea typeface="+mn-ea"/>
                <a:cs typeface="+mn-cs"/>
              </a:rPr>
              <a:t> per minute. The higher cost is</a:t>
            </a:r>
            <a:r>
              <a:rPr lang="en-US" sz="1200" b="1" i="0" kern="1200" dirty="0" smtClean="0">
                <a:solidFill>
                  <a:schemeClr val="tx1"/>
                </a:solidFill>
                <a:effectLst/>
                <a:latin typeface="+mn-lt"/>
                <a:ea typeface="+mn-ea"/>
                <a:cs typeface="+mn-cs"/>
              </a:rPr>
              <a:t> </a:t>
            </a:r>
            <a:r>
              <a:rPr lang="en-US" sz="1200" b="1" i="0" kern="1200" dirty="0">
                <a:solidFill>
                  <a:schemeClr val="tx1"/>
                </a:solidFill>
                <a:effectLst/>
                <a:latin typeface="+mn-lt"/>
                <a:ea typeface="+mn-ea"/>
                <a:cs typeface="+mn-cs"/>
              </a:rPr>
              <a:t>because there are a lot of things that go into creating audio description. </a:t>
            </a:r>
            <a:r>
              <a:rPr lang="en-US" sz="1200" b="1" i="0" kern="1200" dirty="0" smtClean="0">
                <a:solidFill>
                  <a:schemeClr val="tx1"/>
                </a:solidFill>
                <a:effectLst/>
                <a:latin typeface="+mn-lt"/>
                <a:ea typeface="+mn-ea"/>
                <a:cs typeface="+mn-cs"/>
              </a:rPr>
              <a:t>For </a:t>
            </a:r>
            <a:r>
              <a:rPr lang="en-US" sz="1200" b="1" i="0" kern="1200" dirty="0">
                <a:solidFill>
                  <a:schemeClr val="tx1"/>
                </a:solidFill>
                <a:effectLst/>
                <a:latin typeface="+mn-lt"/>
                <a:ea typeface="+mn-ea"/>
                <a:cs typeface="+mn-cs"/>
              </a:rPr>
              <a:t>example, production time, recording, writing descriptions into time </a:t>
            </a:r>
            <a:r>
              <a:rPr lang="en-US" sz="1200" b="1" i="0" kern="1200" dirty="0" smtClean="0">
                <a:solidFill>
                  <a:schemeClr val="tx1"/>
                </a:solidFill>
                <a:effectLst/>
                <a:latin typeface="+mn-lt"/>
                <a:ea typeface="+mn-ea"/>
                <a:cs typeface="+mn-cs"/>
              </a:rPr>
              <a:t>codes, etc.</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These </a:t>
            </a:r>
            <a:r>
              <a:rPr lang="en-US" sz="1200" b="1" i="0" kern="1200" dirty="0">
                <a:solidFill>
                  <a:schemeClr val="tx1"/>
                </a:solidFill>
                <a:effectLst/>
                <a:latin typeface="+mn-lt"/>
                <a:ea typeface="+mn-ea"/>
                <a:cs typeface="+mn-cs"/>
              </a:rPr>
              <a:t>things </a:t>
            </a:r>
            <a:r>
              <a:rPr lang="en-US" sz="1200" b="1" i="0" kern="1200" dirty="0" smtClean="0">
                <a:solidFill>
                  <a:schemeClr val="tx1"/>
                </a:solidFill>
                <a:effectLst/>
                <a:latin typeface="+mn-lt"/>
                <a:ea typeface="+mn-ea"/>
                <a:cs typeface="+mn-cs"/>
              </a:rPr>
              <a:t>are time-consuming</a:t>
            </a:r>
            <a:r>
              <a:rPr lang="en-US" sz="1200" b="1" i="0" kern="1200" baseline="0" dirty="0" smtClean="0">
                <a:solidFill>
                  <a:schemeClr val="tx1"/>
                </a:solidFill>
                <a:effectLst/>
                <a:latin typeface="+mn-lt"/>
                <a:ea typeface="+mn-ea"/>
                <a:cs typeface="+mn-cs"/>
              </a:rPr>
              <a:t> and</a:t>
            </a:r>
            <a:r>
              <a:rPr lang="en-US" sz="1200" b="1" i="0" kern="1200" dirty="0" smtClean="0">
                <a:solidFill>
                  <a:schemeClr val="tx1"/>
                </a:solidFill>
                <a:effectLst/>
                <a:latin typeface="+mn-lt"/>
                <a:ea typeface="+mn-ea"/>
                <a:cs typeface="+mn-cs"/>
              </a:rPr>
              <a:t> </a:t>
            </a:r>
            <a:r>
              <a:rPr lang="en-US" sz="1200" b="1" i="0" kern="1200" dirty="0">
                <a:solidFill>
                  <a:schemeClr val="tx1"/>
                </a:solidFill>
                <a:effectLst/>
                <a:latin typeface="+mn-lt"/>
                <a:ea typeface="+mn-ea"/>
                <a:cs typeface="+mn-cs"/>
              </a:rPr>
              <a:t>pretty difficult to do on your own, although there </a:t>
            </a:r>
            <a:r>
              <a:rPr lang="en-US" sz="1200" b="1" i="0" kern="1200" dirty="0" smtClean="0">
                <a:solidFill>
                  <a:schemeClr val="tx1"/>
                </a:solidFill>
                <a:effectLst/>
                <a:latin typeface="+mn-lt"/>
                <a:ea typeface="+mn-ea"/>
                <a:cs typeface="+mn-cs"/>
              </a:rPr>
              <a:t>are </a:t>
            </a:r>
            <a:r>
              <a:rPr lang="en-US" sz="1200" b="1" i="0" kern="1200" dirty="0">
                <a:solidFill>
                  <a:schemeClr val="tx1"/>
                </a:solidFill>
                <a:effectLst/>
                <a:latin typeface="+mn-lt"/>
                <a:ea typeface="+mn-ea"/>
                <a:cs typeface="+mn-cs"/>
              </a:rPr>
              <a:t>a few ways to do </a:t>
            </a:r>
            <a:r>
              <a:rPr lang="en-US" sz="1200" b="1" i="0" kern="1200" dirty="0" smtClean="0">
                <a:solidFill>
                  <a:schemeClr val="tx1"/>
                </a:solidFill>
                <a:effectLst/>
                <a:latin typeface="+mn-lt"/>
                <a:ea typeface="+mn-ea"/>
                <a:cs typeface="+mn-cs"/>
              </a:rPr>
              <a:t>so,</a:t>
            </a:r>
            <a:r>
              <a:rPr lang="en-US" sz="1200" b="1" i="0" kern="1200" baseline="0" dirty="0" smtClean="0">
                <a:solidFill>
                  <a:schemeClr val="tx1"/>
                </a:solidFill>
                <a:effectLst/>
                <a:latin typeface="+mn-lt"/>
                <a:ea typeface="+mn-ea"/>
                <a:cs typeface="+mn-cs"/>
              </a:rPr>
              <a:t> and I’ll talk a bit about that in the next slide.</a:t>
            </a:r>
            <a:r>
              <a:rPr lang="en-US" sz="1200" b="1" i="0" kern="1200" dirty="0" smtClean="0">
                <a:solidFill>
                  <a:schemeClr val="tx1"/>
                </a:solidFill>
                <a:effectLst/>
                <a:latin typeface="+mn-lt"/>
                <a:ea typeface="+mn-ea"/>
                <a:cs typeface="+mn-cs"/>
              </a:rPr>
              <a:t> </a:t>
            </a:r>
            <a:r>
              <a:rPr lang="en-US" b="1" dirty="0"/>
              <a:t/>
            </a:r>
            <a:br>
              <a:rPr lang="en-US" b="1" dirty="0"/>
            </a:br>
            <a:endParaRPr lang="en-US" b="1" dirty="0"/>
          </a:p>
        </p:txBody>
      </p:sp>
      <p:sp>
        <p:nvSpPr>
          <p:cNvPr id="4" name="Slide Number Placeholder 3"/>
          <p:cNvSpPr>
            <a:spLocks noGrp="1"/>
          </p:cNvSpPr>
          <p:nvPr>
            <p:ph type="sldNum" sz="quarter" idx="10"/>
          </p:nvPr>
        </p:nvSpPr>
        <p:spPr/>
        <p:txBody>
          <a:bodyPr/>
          <a:lstStyle/>
          <a:p>
            <a:fld id="{5FC3ED1F-AF45-A543-8DAC-8EB154A6D96F}" type="slidenum">
              <a:rPr lang="en-US" smtClean="0"/>
              <a:t>8</a:t>
            </a:fld>
            <a:endParaRPr lang="en-US"/>
          </a:p>
        </p:txBody>
      </p:sp>
    </p:spTree>
    <p:extLst>
      <p:ext uri="{BB962C8B-B14F-4D97-AF65-F5344CB8AC3E}">
        <p14:creationId xmlns:p14="http://schemas.microsoft.com/office/powerpoint/2010/main" val="3652895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sz="1200" b="1" i="0" kern="1200" dirty="0" smtClean="0">
                <a:solidFill>
                  <a:schemeClr val="tx1"/>
                </a:solidFill>
                <a:effectLst/>
                <a:latin typeface="+mn-lt"/>
                <a:ea typeface="+mn-ea"/>
                <a:cs typeface="+mn-cs"/>
              </a:rPr>
              <a:t>So here are some of the ways that you can do audio description on your own. </a:t>
            </a:r>
            <a:r>
              <a:rPr lang="en-US" b="1" dirty="0" smtClean="0"/>
              <a:t>Just</a:t>
            </a:r>
            <a:r>
              <a:rPr lang="en-US" b="1" baseline="0" dirty="0" smtClean="0"/>
              <a:t> take note that </a:t>
            </a:r>
            <a:r>
              <a:rPr lang="en-US" b="1" dirty="0" smtClean="0"/>
              <a:t>DIY methods</a:t>
            </a:r>
            <a:r>
              <a:rPr lang="en-US" b="1" baseline="0" dirty="0" smtClean="0"/>
              <a:t> are typically</a:t>
            </a:r>
            <a:r>
              <a:rPr lang="en-US" b="1" dirty="0" smtClean="0"/>
              <a:t> time consuming and expensive. </a:t>
            </a:r>
          </a:p>
          <a:p>
            <a:endParaRPr lang="en-US" b="1" dirty="0" smtClean="0"/>
          </a:p>
          <a:p>
            <a:r>
              <a:rPr lang="en-US" b="1" dirty="0" smtClean="0"/>
              <a:t>So</a:t>
            </a:r>
            <a:r>
              <a:rPr lang="en-US" b="1" baseline="0" dirty="0" smtClean="0"/>
              <a:t> for</a:t>
            </a:r>
            <a:r>
              <a:rPr lang="en-US" b="1" dirty="0" smtClean="0"/>
              <a:t> lecture or educational content, for example:</a:t>
            </a:r>
          </a:p>
          <a:p>
            <a:pPr marL="171450" indent="-171450">
              <a:buFontTx/>
              <a:buChar char="-"/>
            </a:pPr>
            <a:r>
              <a:rPr lang="en-US" b="1" dirty="0" smtClean="0"/>
              <a:t>You</a:t>
            </a:r>
            <a:r>
              <a:rPr lang="en-US" b="1" baseline="0" dirty="0" smtClean="0"/>
              <a:t> can h</a:t>
            </a:r>
            <a:r>
              <a:rPr lang="en-US" b="1" dirty="0" smtClean="0"/>
              <a:t>ave professors</a:t>
            </a:r>
            <a:r>
              <a:rPr lang="en-US" b="1" baseline="0" dirty="0" smtClean="0"/>
              <a:t> or narrators narrate the visual information on their slides or in the background as they’re happening. This is one of the easiest way to cut costs.</a:t>
            </a:r>
          </a:p>
          <a:p>
            <a:pPr marL="171450" indent="-171450">
              <a:buFontTx/>
              <a:buChar char="-"/>
            </a:pPr>
            <a:r>
              <a:rPr lang="en-US" b="1" baseline="0" dirty="0" smtClean="0"/>
              <a:t>You can create a text-only description; note that this will lose much of the cinematic detail for the viewer</a:t>
            </a:r>
          </a:p>
          <a:p>
            <a:pPr marL="171450" indent="-171450">
              <a:buFontTx/>
              <a:buChar char="-"/>
            </a:pPr>
            <a:r>
              <a:rPr lang="en-US" b="1" baseline="0" dirty="0" smtClean="0"/>
              <a:t>You can create a text-only description that is time-coded and *fits into the spaces* of the video. If you’re using Able player, you can set timings and add the description as a </a:t>
            </a:r>
            <a:r>
              <a:rPr lang="en-US" b="1" baseline="0" dirty="0" err="1" smtClean="0"/>
              <a:t>webvtt</a:t>
            </a:r>
            <a:r>
              <a:rPr lang="en-US" b="1" baseline="0" dirty="0" smtClean="0"/>
              <a:t> track</a:t>
            </a:r>
          </a:p>
          <a:p>
            <a:pPr marL="171450" indent="-171450">
              <a:buFontTx/>
              <a:buChar char="-"/>
            </a:pPr>
            <a:r>
              <a:rPr lang="en-US" b="1" baseline="0" dirty="0" smtClean="0"/>
              <a:t>You can also take it a step further. Once you’ve created a text description, if you have good recording equipment and video editing software, you can record voice-acted descriptions and merge it with your source audio, then output a second video with description.</a:t>
            </a:r>
          </a:p>
          <a:p>
            <a:pPr marL="171450" indent="-171450">
              <a:buFontTx/>
              <a:buChar char="-"/>
            </a:pPr>
            <a:r>
              <a:rPr lang="en-US" b="1" baseline="0" dirty="0" smtClean="0"/>
              <a:t>The final option is to outsource. Of course, keep in mind that traditional vendors charge between $15-$75 per minute.</a:t>
            </a:r>
            <a:endParaRPr lang="en-US" b="1" dirty="0" smtClean="0"/>
          </a:p>
          <a:p>
            <a:endParaRPr lang="en-US" sz="1200" b="0" i="0" strike="noStrike" kern="1200" dirty="0" smtClean="0">
              <a:solidFill>
                <a:schemeClr val="tx1"/>
              </a:solidFill>
              <a:effectLst/>
              <a:latin typeface="+mn-lt"/>
              <a:ea typeface="+mn-ea"/>
              <a:cs typeface="+mn-cs"/>
            </a:endParaRPr>
          </a:p>
          <a:p>
            <a:endParaRPr lang="en-US" sz="1200" b="0" i="0" strike="sngStrike" kern="1200" dirty="0" smtClean="0">
              <a:solidFill>
                <a:schemeClr val="tx1"/>
              </a:solidFill>
              <a:effectLst/>
              <a:latin typeface="+mn-lt"/>
              <a:ea typeface="+mn-ea"/>
              <a:cs typeface="+mn-cs"/>
            </a:endParaRPr>
          </a:p>
          <a:p>
            <a:r>
              <a:rPr lang="en-US" sz="1200" b="0" i="0" strike="sngStrike" kern="1200" dirty="0" smtClean="0">
                <a:solidFill>
                  <a:schemeClr val="tx1"/>
                </a:solidFill>
                <a:effectLst/>
                <a:latin typeface="+mn-lt"/>
                <a:ea typeface="+mn-ea"/>
                <a:cs typeface="+mn-cs"/>
              </a:rPr>
              <a:t>If </a:t>
            </a:r>
            <a:r>
              <a:rPr lang="en-US" sz="1200" b="0" i="0" strike="sngStrike" kern="1200" dirty="0">
                <a:solidFill>
                  <a:schemeClr val="tx1"/>
                </a:solidFill>
                <a:effectLst/>
                <a:latin typeface="+mn-lt"/>
                <a:ea typeface="+mn-ea"/>
                <a:cs typeface="+mn-cs"/>
              </a:rPr>
              <a:t>you are a professor or you’re creating a talking head type of video where you have a slide deck, you can narrate the visual information on the slides or in the background of your video as it’s happening. And this allows you to eliminate the need to go through afterwards, so this is really the easiest way to cut costs.</a:t>
            </a:r>
          </a:p>
          <a:p>
            <a:r>
              <a:rPr lang="en-US" strike="sngStrike" dirty="0"/>
              <a:t/>
            </a:r>
            <a:br>
              <a:rPr lang="en-US" strike="sngStrike" dirty="0"/>
            </a:br>
            <a:r>
              <a:rPr lang="en-US" sz="1200" b="0" i="0" strike="sngStrike" kern="1200" dirty="0">
                <a:solidFill>
                  <a:schemeClr val="tx1"/>
                </a:solidFill>
                <a:effectLst/>
                <a:latin typeface="+mn-lt"/>
                <a:ea typeface="+mn-ea"/>
                <a:cs typeface="+mn-cs"/>
              </a:rPr>
              <a:t>If that’s not the case, there are still a few other ways you can create audio description yourself. The first way is to create a text-only description, and this means that you essentially write down all of the visual information that’s happening in the video. But it’s important to note that this will really lose much of the cinematic detail for the viewer, and it doesn’t include quite the same amount of accommodation.</a:t>
            </a:r>
          </a:p>
          <a:p>
            <a:endParaRPr lang="en-US" sz="1200" b="0" i="0" strike="sngStrike" kern="1200" dirty="0">
              <a:solidFill>
                <a:schemeClr val="tx1"/>
              </a:solidFill>
              <a:effectLst/>
              <a:latin typeface="+mn-lt"/>
              <a:ea typeface="+mn-ea"/>
              <a:cs typeface="+mn-cs"/>
            </a:endParaRPr>
          </a:p>
          <a:p>
            <a:r>
              <a:rPr lang="en-US" sz="1200" b="0" i="0" strike="sngStrike" kern="1200" dirty="0">
                <a:solidFill>
                  <a:schemeClr val="tx1"/>
                </a:solidFill>
                <a:effectLst/>
                <a:latin typeface="+mn-lt"/>
                <a:ea typeface="+mn-ea"/>
                <a:cs typeface="+mn-cs"/>
              </a:rPr>
              <a:t>The second option is to create a text-only description that is time-coded, just like you would time-code a captioned file. You can use this to create a </a:t>
            </a:r>
            <a:r>
              <a:rPr lang="en-US" sz="1200" b="0" i="0" strike="sngStrike" kern="1200" dirty="0" err="1">
                <a:solidFill>
                  <a:schemeClr val="tx1"/>
                </a:solidFill>
                <a:effectLst/>
                <a:latin typeface="+mn-lt"/>
                <a:ea typeface="+mn-ea"/>
                <a:cs typeface="+mn-cs"/>
              </a:rPr>
              <a:t>WebVTT</a:t>
            </a:r>
            <a:r>
              <a:rPr lang="en-US" sz="1200" b="0" i="0" strike="sngStrike" kern="1200" dirty="0">
                <a:solidFill>
                  <a:schemeClr val="tx1"/>
                </a:solidFill>
                <a:effectLst/>
                <a:latin typeface="+mn-lt"/>
                <a:ea typeface="+mn-ea"/>
                <a:cs typeface="+mn-cs"/>
              </a:rPr>
              <a:t> file similar to captions, but for audio description. And this is supported natively in HTML5 browsers, but most browsers and players don’t support the playing of description in the same way that they support the playing of captions.</a:t>
            </a:r>
          </a:p>
          <a:p>
            <a:endParaRPr lang="en-US" sz="1200" b="0" i="0" strike="sngStrike" kern="1200" dirty="0">
              <a:solidFill>
                <a:schemeClr val="tx1"/>
              </a:solidFill>
              <a:effectLst/>
              <a:latin typeface="+mn-lt"/>
              <a:ea typeface="+mn-ea"/>
              <a:cs typeface="+mn-cs"/>
            </a:endParaRPr>
          </a:p>
          <a:p>
            <a:r>
              <a:rPr lang="en-US" sz="1200" b="0" i="0" strike="sngStrike" kern="1200" dirty="0">
                <a:solidFill>
                  <a:schemeClr val="tx1"/>
                </a:solidFill>
                <a:effectLst/>
                <a:latin typeface="+mn-lt"/>
                <a:ea typeface="+mn-ea"/>
                <a:cs typeface="+mn-cs"/>
              </a:rPr>
              <a:t>And once you’ve created a text description, if you have good recording equipment and video editing software, you can record voice-active descriptions, merge it with your source audio, and output a second video description. And as you can probably tell, this option is a little bit more time consuming and involves a lot of work.</a:t>
            </a:r>
          </a:p>
          <a:p>
            <a:endParaRPr lang="en-US" sz="1200" b="0" i="0" strike="sngStrike" kern="1200" dirty="0">
              <a:solidFill>
                <a:schemeClr val="tx1"/>
              </a:solidFill>
              <a:effectLst/>
              <a:latin typeface="+mn-lt"/>
              <a:ea typeface="+mn-ea"/>
              <a:cs typeface="+mn-cs"/>
            </a:endParaRPr>
          </a:p>
          <a:p>
            <a:r>
              <a:rPr lang="en-US" sz="1200" b="0" i="0" strike="sngStrike" kern="1200" dirty="0">
                <a:solidFill>
                  <a:schemeClr val="tx1"/>
                </a:solidFill>
                <a:effectLst/>
                <a:latin typeface="+mn-lt"/>
                <a:ea typeface="+mn-ea"/>
                <a:cs typeface="+mn-cs"/>
              </a:rPr>
              <a:t>And then lastly, the option to outsource to a professional description vendor is an option. And one thing just to consider about this is that traditional vendors do charge between $15 to $30 per minute</a:t>
            </a:r>
            <a:r>
              <a:rPr lang="en-US" sz="1200" b="0" i="0" strike="sngStrike" kern="1200" dirty="0" smtClean="0">
                <a:solidFill>
                  <a:schemeClr val="tx1"/>
                </a:solidFill>
                <a:effectLst/>
                <a:latin typeface="+mn-lt"/>
                <a:ea typeface="+mn-ea"/>
                <a:cs typeface="+mn-cs"/>
              </a:rPr>
              <a:t>.</a:t>
            </a:r>
            <a:endParaRPr lang="en-US" sz="1200" b="0" i="0" strike="sng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C3ED1F-AF45-A543-8DAC-8EB154A6D96F}" type="slidenum">
              <a:rPr lang="en-US" smtClean="0"/>
              <a:t>9</a:t>
            </a:fld>
            <a:endParaRPr lang="en-US"/>
          </a:p>
        </p:txBody>
      </p:sp>
    </p:spTree>
    <p:extLst>
      <p:ext uri="{BB962C8B-B14F-4D97-AF65-F5344CB8AC3E}">
        <p14:creationId xmlns:p14="http://schemas.microsoft.com/office/powerpoint/2010/main" val="1759701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218925" y="-9675"/>
            <a:ext cx="5276875" cy="5167075"/>
          </a:xfrm>
          <a:custGeom>
            <a:avLst/>
            <a:gdLst/>
            <a:ahLst/>
            <a:cxnLst/>
            <a:rect l="0" t="0" r="0" b="0"/>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0" name="Shape 10"/>
          <p:cNvSpPr/>
          <p:nvPr/>
        </p:nvSpPr>
        <p:spPr>
          <a:xfrm>
            <a:off x="-9675" y="-9675"/>
            <a:ext cx="5276875" cy="5167075"/>
          </a:xfrm>
          <a:custGeom>
            <a:avLst/>
            <a:gdLst/>
            <a:ahLst/>
            <a:cxnLst/>
            <a:rect l="0" t="0" r="0" b="0"/>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1" name="Shape 11"/>
          <p:cNvSpPr txBox="1">
            <a:spLocks noGrp="1"/>
          </p:cNvSpPr>
          <p:nvPr>
            <p:ph type="ctrTitle"/>
          </p:nvPr>
        </p:nvSpPr>
        <p:spPr>
          <a:xfrm>
            <a:off x="648300" y="3175950"/>
            <a:ext cx="3530700" cy="1181999"/>
          </a:xfrm>
          <a:prstGeom prst="rect">
            <a:avLst/>
          </a:prstGeom>
        </p:spPr>
        <p:txBody>
          <a:bodyPr lIns="91425" tIns="91425" rIns="91425" bIns="91425" anchor="b" anchorCtr="0"/>
          <a:lstStyle>
            <a:lvl1pPr lvl="0">
              <a:spcBef>
                <a:spcPts val="0"/>
              </a:spcBef>
              <a:buSzPct val="100000"/>
              <a:defRPr sz="3600">
                <a:latin typeface="Avenir Heavy"/>
                <a:cs typeface="Avenir Heavy"/>
              </a:defRPr>
            </a:lvl1pPr>
            <a:lvl2pPr lvl="1">
              <a:spcBef>
                <a:spcPts val="0"/>
              </a:spcBef>
              <a:buSzPct val="100000"/>
              <a:defRPr sz="3600"/>
            </a:lvl2pPr>
            <a:lvl3pPr lvl="2">
              <a:spcBef>
                <a:spcPts val="0"/>
              </a:spcBef>
              <a:buSzPct val="100000"/>
              <a:defRPr sz="3600"/>
            </a:lvl3pPr>
            <a:lvl4pPr lvl="3">
              <a:spcBef>
                <a:spcPts val="0"/>
              </a:spcBef>
              <a:buSzPct val="100000"/>
              <a:defRPr sz="3600"/>
            </a:lvl4pPr>
            <a:lvl5pPr lvl="4">
              <a:spcBef>
                <a:spcPts val="0"/>
              </a:spcBef>
              <a:buSzPct val="100000"/>
              <a:defRPr sz="3600"/>
            </a:lvl5pPr>
            <a:lvl6pPr lvl="5">
              <a:spcBef>
                <a:spcPts val="0"/>
              </a:spcBef>
              <a:buSzPct val="100000"/>
              <a:defRPr sz="3600"/>
            </a:lvl6pPr>
            <a:lvl7pPr lvl="6">
              <a:spcBef>
                <a:spcPts val="0"/>
              </a:spcBef>
              <a:buSzPct val="100000"/>
              <a:defRPr sz="3600"/>
            </a:lvl7pPr>
            <a:lvl8pPr lvl="7">
              <a:spcBef>
                <a:spcPts val="0"/>
              </a:spcBef>
              <a:buSzPct val="100000"/>
              <a:defRPr sz="3600"/>
            </a:lvl8pPr>
            <a:lvl9pPr lvl="8">
              <a:spcBef>
                <a:spcPts val="0"/>
              </a:spcBef>
              <a:buSzPct val="100000"/>
              <a:defRPr sz="3600"/>
            </a:lvl9pPr>
          </a:lstStyle>
          <a:p>
            <a:r>
              <a:rPr lang="en-US"/>
              <a:t>Click to edit Master title style</a:t>
            </a: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 big image">
    <p:spTree>
      <p:nvGrpSpPr>
        <p:cNvPr id="1" name="Shape 22"/>
        <p:cNvGrpSpPr/>
        <p:nvPr/>
      </p:nvGrpSpPr>
      <p:grpSpPr>
        <a:xfrm>
          <a:off x="0" y="0"/>
          <a:ext cx="0" cy="0"/>
          <a:chOff x="0" y="0"/>
          <a:chExt cx="0" cy="0"/>
        </a:xfrm>
      </p:grpSpPr>
      <p:sp>
        <p:nvSpPr>
          <p:cNvPr id="23" name="Shape 23"/>
          <p:cNvSpPr/>
          <p:nvPr/>
        </p:nvSpPr>
        <p:spPr>
          <a:xfrm>
            <a:off x="209250" y="-9675"/>
            <a:ext cx="3076750" cy="5167075"/>
          </a:xfrm>
          <a:custGeom>
            <a:avLst/>
            <a:gdLst/>
            <a:ahLst/>
            <a:cxnLst/>
            <a:rect l="0" t="0" r="0" b="0"/>
            <a:pathLst>
              <a:path w="123070" h="206683" extrusionOk="0">
                <a:moveTo>
                  <a:pt x="0" y="0"/>
                </a:moveTo>
                <a:lnTo>
                  <a:pt x="0" y="206683"/>
                </a:lnTo>
                <a:lnTo>
                  <a:pt x="123070" y="206545"/>
                </a:lnTo>
                <a:lnTo>
                  <a:pt x="67807" y="301"/>
                </a:lnTo>
                <a:close/>
              </a:path>
            </a:pathLst>
          </a:custGeom>
          <a:solidFill>
            <a:srgbClr val="000000">
              <a:alpha val="7310"/>
            </a:srgbClr>
          </a:solidFill>
          <a:ln>
            <a:noFill/>
          </a:ln>
        </p:spPr>
      </p:sp>
      <p:sp>
        <p:nvSpPr>
          <p:cNvPr id="24" name="Shape 24"/>
          <p:cNvSpPr/>
          <p:nvPr/>
        </p:nvSpPr>
        <p:spPr>
          <a:xfrm>
            <a:off x="-19350" y="-9675"/>
            <a:ext cx="3076750" cy="5167075"/>
          </a:xfrm>
          <a:custGeom>
            <a:avLst/>
            <a:gdLst/>
            <a:ahLst/>
            <a:cxnLst/>
            <a:rect l="0" t="0" r="0" b="0"/>
            <a:pathLst>
              <a:path w="123070" h="206683" extrusionOk="0">
                <a:moveTo>
                  <a:pt x="0" y="0"/>
                </a:moveTo>
                <a:lnTo>
                  <a:pt x="0" y="206683"/>
                </a:lnTo>
                <a:lnTo>
                  <a:pt x="123070" y="206545"/>
                </a:lnTo>
                <a:lnTo>
                  <a:pt x="67807" y="301"/>
                </a:lnTo>
                <a:close/>
              </a:path>
            </a:pathLst>
          </a:custGeom>
          <a:solidFill>
            <a:srgbClr val="FFFFFF"/>
          </a:solidFill>
          <a:ln>
            <a:noFill/>
          </a:ln>
        </p:spPr>
      </p:sp>
      <p:sp>
        <p:nvSpPr>
          <p:cNvPr id="25" name="Shape 25"/>
          <p:cNvSpPr txBox="1">
            <a:spLocks noGrp="1"/>
          </p:cNvSpPr>
          <p:nvPr>
            <p:ph type="title"/>
          </p:nvPr>
        </p:nvSpPr>
        <p:spPr>
          <a:xfrm>
            <a:off x="609704" y="4116875"/>
            <a:ext cx="1609799" cy="485699"/>
          </a:xfrm>
          <a:prstGeom prst="rect">
            <a:avLst/>
          </a:prstGeom>
        </p:spPr>
        <p:txBody>
          <a:bodyPr lIns="91425" tIns="91425" rIns="91425" bIns="91425" anchor="b" anchorCtr="0"/>
          <a:lstStyle>
            <a:lvl1pPr lvl="0" rtl="0">
              <a:spcBef>
                <a:spcPts val="0"/>
              </a:spcBef>
              <a:defRPr>
                <a:latin typeface="Avenir Heavy"/>
                <a:cs typeface="Avenir Heavy"/>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a:t>Click to edit Master title style</a:t>
            </a:r>
            <a:endParaRPr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1"/>
        <p:cNvGrpSpPr/>
        <p:nvPr/>
      </p:nvGrpSpPr>
      <p:grpSpPr>
        <a:xfrm>
          <a:off x="0" y="0"/>
          <a:ext cx="0" cy="0"/>
          <a:chOff x="0" y="0"/>
          <a:chExt cx="0" cy="0"/>
        </a:xfrm>
      </p:grpSpPr>
      <p:sp>
        <p:nvSpPr>
          <p:cNvPr id="32" name="Shape 32"/>
          <p:cNvSpPr/>
          <p:nvPr/>
        </p:nvSpPr>
        <p:spPr>
          <a:xfrm>
            <a:off x="228600" y="-10437"/>
            <a:ext cx="8229314" cy="5164386"/>
          </a:xfrm>
          <a:custGeom>
            <a:avLst/>
            <a:gdLst/>
            <a:ahLst/>
            <a:cxnLst/>
            <a:rect l="0" t="0" r="0" b="0"/>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3" name="Shape 33"/>
          <p:cNvSpPr/>
          <p:nvPr/>
        </p:nvSpPr>
        <p:spPr>
          <a:xfrm>
            <a:off x="0" y="-10437"/>
            <a:ext cx="8229314" cy="5164386"/>
          </a:xfrm>
          <a:custGeom>
            <a:avLst/>
            <a:gdLst/>
            <a:ahLst/>
            <a:cxnLst/>
            <a:rect l="0" t="0" r="0" b="0"/>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4" name="Shape 34"/>
          <p:cNvSpPr txBox="1">
            <a:spLocks noGrp="1"/>
          </p:cNvSpPr>
          <p:nvPr>
            <p:ph type="title"/>
          </p:nvPr>
        </p:nvSpPr>
        <p:spPr>
          <a:xfrm>
            <a:off x="838350" y="893500"/>
            <a:ext cx="5324100" cy="485699"/>
          </a:xfrm>
          <a:prstGeom prst="rect">
            <a:avLst/>
          </a:prstGeom>
        </p:spPr>
        <p:txBody>
          <a:bodyPr lIns="91425" tIns="91425" rIns="91425" bIns="91425" anchor="b" anchorCtr="0"/>
          <a:lstStyle>
            <a:lvl1pPr lvl="0">
              <a:spcBef>
                <a:spcPts val="0"/>
              </a:spcBef>
              <a:defRPr>
                <a:latin typeface="Avenir Heavy"/>
                <a:cs typeface="Avenir Heavy"/>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dirty="0"/>
          </a:p>
        </p:txBody>
      </p:sp>
      <p:sp>
        <p:nvSpPr>
          <p:cNvPr id="35" name="Shape 35"/>
          <p:cNvSpPr txBox="1">
            <a:spLocks noGrp="1"/>
          </p:cNvSpPr>
          <p:nvPr>
            <p:ph type="body" idx="1"/>
          </p:nvPr>
        </p:nvSpPr>
        <p:spPr>
          <a:xfrm>
            <a:off x="838250" y="1504950"/>
            <a:ext cx="5324100" cy="2255700"/>
          </a:xfrm>
          <a:prstGeom prst="rect">
            <a:avLst/>
          </a:prstGeom>
        </p:spPr>
        <p:txBody>
          <a:bodyPr lIns="91425" tIns="91425" rIns="91425" bIns="91425" anchor="t" anchorCtr="0"/>
          <a:lstStyle>
            <a:lvl1pPr lvl="0">
              <a:spcBef>
                <a:spcPts val="0"/>
              </a:spcBef>
              <a:defRPr>
                <a:latin typeface="Avenir Next Condensed Medium"/>
                <a:cs typeface="Avenir Next Condensed Medium"/>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aption">
    <p:spTree>
      <p:nvGrpSpPr>
        <p:cNvPr id="1" name="Shape 53"/>
        <p:cNvGrpSpPr/>
        <p:nvPr/>
      </p:nvGrpSpPr>
      <p:grpSpPr>
        <a:xfrm>
          <a:off x="0" y="0"/>
          <a:ext cx="0" cy="0"/>
          <a:chOff x="0" y="0"/>
          <a:chExt cx="0" cy="0"/>
        </a:xfrm>
      </p:grpSpPr>
      <p:sp>
        <p:nvSpPr>
          <p:cNvPr id="54" name="Shape 54"/>
          <p:cNvSpPr/>
          <p:nvPr/>
        </p:nvSpPr>
        <p:spPr>
          <a:xfrm>
            <a:off x="228600" y="-10437"/>
            <a:ext cx="8229314" cy="5164386"/>
          </a:xfrm>
          <a:custGeom>
            <a:avLst/>
            <a:gdLst/>
            <a:ahLst/>
            <a:cxnLst/>
            <a:rect l="0" t="0" r="0" b="0"/>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5" name="Shape 55"/>
          <p:cNvSpPr/>
          <p:nvPr/>
        </p:nvSpPr>
        <p:spPr>
          <a:xfrm>
            <a:off x="0" y="-10437"/>
            <a:ext cx="8229314" cy="5164386"/>
          </a:xfrm>
          <a:custGeom>
            <a:avLst/>
            <a:gdLst/>
            <a:ahLst/>
            <a:cxnLst/>
            <a:rect l="0" t="0" r="0" b="0"/>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6" name="Shape 56"/>
          <p:cNvSpPr txBox="1">
            <a:spLocks noGrp="1"/>
          </p:cNvSpPr>
          <p:nvPr>
            <p:ph type="body" idx="1"/>
          </p:nvPr>
        </p:nvSpPr>
        <p:spPr>
          <a:xfrm>
            <a:off x="841000" y="4025300"/>
            <a:ext cx="7845899" cy="519599"/>
          </a:xfrm>
          <a:prstGeom prst="rect">
            <a:avLst/>
          </a:prstGeom>
        </p:spPr>
        <p:txBody>
          <a:bodyPr lIns="91425" tIns="91425" rIns="91425" bIns="91425" anchor="b" anchorCtr="0"/>
          <a:lstStyle>
            <a:lvl1pPr lvl="0">
              <a:spcBef>
                <a:spcPts val="360"/>
              </a:spcBef>
              <a:buNone/>
              <a:defRPr>
                <a:latin typeface="Avenir Next Condensed Medium"/>
                <a:cs typeface="Avenir Next Condensed Medium"/>
              </a:defRPr>
            </a:lvl1pPr>
          </a:lstStyle>
          <a:p>
            <a:pPr lvl="0"/>
            <a:r>
              <a:rPr lang="en-US"/>
              <a:t>Click to edit Master text styles</a:t>
            </a: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ty">
    <p:spTree>
      <p:nvGrpSpPr>
        <p:cNvPr id="1" name="Shape 60"/>
        <p:cNvGrpSpPr/>
        <p:nvPr/>
      </p:nvGrpSpPr>
      <p:grpSpPr>
        <a:xfrm>
          <a:off x="0" y="0"/>
          <a:ext cx="0" cy="0"/>
          <a:chOff x="0" y="0"/>
          <a:chExt cx="0" cy="0"/>
        </a:xfrm>
      </p:grpSpPr>
    </p:spTree>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741100"/>
            <a:ext cx="5185199" cy="474599"/>
          </a:xfrm>
          <a:prstGeom prst="rect">
            <a:avLst/>
          </a:prstGeom>
          <a:noFill/>
          <a:ln>
            <a:noFill/>
          </a:ln>
        </p:spPr>
        <p:txBody>
          <a:bodyPr lIns="91425" tIns="91425" rIns="91425" bIns="91425" anchor="b" anchorCtr="0"/>
          <a:lstStyle>
            <a:lvl1pPr lv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1pPr>
            <a:lvl2pPr lvl="1">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endParaRPr dirty="0"/>
          </a:p>
        </p:txBody>
      </p:sp>
      <p:sp>
        <p:nvSpPr>
          <p:cNvPr id="7" name="Shape 7"/>
          <p:cNvSpPr txBox="1">
            <a:spLocks noGrp="1"/>
          </p:cNvSpPr>
          <p:nvPr>
            <p:ph type="body" idx="1"/>
          </p:nvPr>
        </p:nvSpPr>
        <p:spPr>
          <a:xfrm>
            <a:off x="457200" y="1352550"/>
            <a:ext cx="5185199" cy="2255700"/>
          </a:xfrm>
          <a:prstGeom prst="rect">
            <a:avLst/>
          </a:prstGeom>
          <a:noFill/>
          <a:ln>
            <a:noFill/>
          </a:ln>
        </p:spPr>
        <p:txBody>
          <a:bodyPr lIns="91425" tIns="91425" rIns="91425" bIns="91425" anchor="t" anchorCtr="0"/>
          <a:lstStyle>
            <a:lvl1pPr lvl="0">
              <a:spcBef>
                <a:spcPts val="600"/>
              </a:spcBef>
              <a:buClr>
                <a:srgbClr val="666666"/>
              </a:buClr>
              <a:buSzPct val="100000"/>
              <a:buFont typeface="Karla"/>
              <a:buChar char="▸"/>
              <a:defRPr sz="2000">
                <a:solidFill>
                  <a:srgbClr val="666666"/>
                </a:solidFill>
                <a:latin typeface="Karla"/>
                <a:ea typeface="Karla"/>
                <a:cs typeface="Karla"/>
                <a:sym typeface="Karla"/>
              </a:defRPr>
            </a:lvl1pPr>
            <a:lvl2pPr lvl="1">
              <a:spcBef>
                <a:spcPts val="480"/>
              </a:spcBef>
              <a:buClr>
                <a:srgbClr val="666666"/>
              </a:buClr>
              <a:buSzPct val="100000"/>
              <a:buFont typeface="Karla"/>
              <a:buChar char="▹"/>
              <a:defRPr sz="2000">
                <a:solidFill>
                  <a:srgbClr val="666666"/>
                </a:solidFill>
                <a:latin typeface="Karla"/>
                <a:ea typeface="Karla"/>
                <a:cs typeface="Karla"/>
                <a:sym typeface="Karla"/>
              </a:defRPr>
            </a:lvl2pPr>
            <a:lvl3pPr lvl="2">
              <a:spcBef>
                <a:spcPts val="480"/>
              </a:spcBef>
              <a:buClr>
                <a:srgbClr val="666666"/>
              </a:buClr>
              <a:buSzPct val="100000"/>
              <a:buFont typeface="Karla"/>
              <a:buChar char="▹"/>
              <a:defRPr sz="2000">
                <a:solidFill>
                  <a:srgbClr val="666666"/>
                </a:solidFill>
                <a:latin typeface="Karla"/>
                <a:ea typeface="Karla"/>
                <a:cs typeface="Karla"/>
                <a:sym typeface="Karla"/>
              </a:defRPr>
            </a:lvl3pPr>
            <a:lvl4pPr lvl="3">
              <a:spcBef>
                <a:spcPts val="360"/>
              </a:spcBef>
              <a:buClr>
                <a:srgbClr val="666666"/>
              </a:buClr>
              <a:buSzPct val="100000"/>
              <a:buFont typeface="Karla"/>
              <a:defRPr sz="2000">
                <a:solidFill>
                  <a:srgbClr val="666666"/>
                </a:solidFill>
                <a:latin typeface="Karla"/>
                <a:ea typeface="Karla"/>
                <a:cs typeface="Karla"/>
                <a:sym typeface="Karla"/>
              </a:defRPr>
            </a:lvl4pPr>
            <a:lvl5pPr lvl="4">
              <a:spcBef>
                <a:spcPts val="360"/>
              </a:spcBef>
              <a:buClr>
                <a:srgbClr val="666666"/>
              </a:buClr>
              <a:buSzPct val="100000"/>
              <a:buFont typeface="Karla"/>
              <a:defRPr sz="2000">
                <a:solidFill>
                  <a:srgbClr val="666666"/>
                </a:solidFill>
                <a:latin typeface="Karla"/>
                <a:ea typeface="Karla"/>
                <a:cs typeface="Karla"/>
                <a:sym typeface="Karla"/>
              </a:defRPr>
            </a:lvl5pPr>
            <a:lvl6pPr lvl="5">
              <a:spcBef>
                <a:spcPts val="360"/>
              </a:spcBef>
              <a:buClr>
                <a:srgbClr val="666666"/>
              </a:buClr>
              <a:buSzPct val="100000"/>
              <a:buFont typeface="Karla"/>
              <a:defRPr sz="2000">
                <a:solidFill>
                  <a:srgbClr val="666666"/>
                </a:solidFill>
                <a:latin typeface="Karla"/>
                <a:ea typeface="Karla"/>
                <a:cs typeface="Karla"/>
                <a:sym typeface="Karla"/>
              </a:defRPr>
            </a:lvl6pPr>
            <a:lvl7pPr lvl="6">
              <a:spcBef>
                <a:spcPts val="360"/>
              </a:spcBef>
              <a:buClr>
                <a:srgbClr val="666666"/>
              </a:buClr>
              <a:buSzPct val="100000"/>
              <a:buFont typeface="Karla"/>
              <a:defRPr sz="2000">
                <a:solidFill>
                  <a:srgbClr val="666666"/>
                </a:solidFill>
                <a:latin typeface="Karla"/>
                <a:ea typeface="Karla"/>
                <a:cs typeface="Karla"/>
                <a:sym typeface="Karla"/>
              </a:defRPr>
            </a:lvl7pPr>
            <a:lvl8pPr lvl="7">
              <a:spcBef>
                <a:spcPts val="360"/>
              </a:spcBef>
              <a:buClr>
                <a:srgbClr val="666666"/>
              </a:buClr>
              <a:buSzPct val="100000"/>
              <a:buFont typeface="Karla"/>
              <a:defRPr sz="2000">
                <a:solidFill>
                  <a:srgbClr val="666666"/>
                </a:solidFill>
                <a:latin typeface="Karla"/>
                <a:ea typeface="Karla"/>
                <a:cs typeface="Karla"/>
                <a:sym typeface="Karla"/>
              </a:defRPr>
            </a:lvl8pPr>
            <a:lvl9pPr lvl="8">
              <a:spcBef>
                <a:spcPts val="360"/>
              </a:spcBef>
              <a:buClr>
                <a:srgbClr val="666666"/>
              </a:buClr>
              <a:buSzPct val="100000"/>
              <a:buFont typeface="Karla"/>
              <a:defRPr sz="2000">
                <a:solidFill>
                  <a:srgbClr val="666666"/>
                </a:solidFill>
                <a:latin typeface="Karla"/>
                <a:ea typeface="Karla"/>
                <a:cs typeface="Karla"/>
                <a:sym typeface="Karla"/>
              </a:defRPr>
            </a:lvl9pPr>
          </a:lstStyle>
          <a:p>
            <a:r>
              <a:rPr lang="en-US" dirty="0"/>
              <a:t>This is a new section</a:t>
            </a:r>
            <a:endParaRPr dirty="0"/>
          </a:p>
        </p:txBody>
      </p:sp>
      <p:pic>
        <p:nvPicPr>
          <p:cNvPr id="2" name="Picture 1" descr="3play_logo_white_600.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01070" y="95915"/>
            <a:ext cx="1944292" cy="372656"/>
          </a:xfrm>
          <a:prstGeom prst="rect">
            <a:avLst/>
          </a:prstGeom>
        </p:spPr>
      </p:pic>
    </p:spTree>
  </p:cSld>
  <p:clrMap bg1="lt1" tx1="dk1" bg2="dk2" tx2="lt2" accent1="accent1" accent2="accent2" accent3="accent3" accent4="accent4" accent5="accent5" accent6="accent6" hlink="hlink" folHlink="folHlink"/>
  <p:sldLayoutIdLst>
    <p:sldLayoutId id="2147483767" r:id="rId1"/>
    <p:sldLayoutId id="2147483770" r:id="rId2"/>
    <p:sldLayoutId id="2147483772" r:id="rId3"/>
    <p:sldLayoutId id="2147483776" r:id="rId4"/>
    <p:sldLayoutId id="2147483777" r:id="rId5"/>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venir Heavy"/>
          <a:ea typeface="Arial"/>
          <a:cs typeface="Avenir Heavy"/>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hyperlink" Target="http://www.3playmedia.com/how-it-works/how-to-guides/audio-description/audio-description-examples/" TargetMode="External"/><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O7j4_aP8dWA" TargetMode="External"/><Relationship Id="rId4" Type="http://schemas.openxmlformats.org/officeDocument/2006/relationships/image" Target="../media/image5.png"/><Relationship Id="rId5" Type="http://schemas.openxmlformats.org/officeDocument/2006/relationships/hyperlink" Target="https://www.youtube.com/watch?v=-WdC4DaYIeQ"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O7j4_aP8dWA" TargetMode="External"/><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60125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86824" y="3817635"/>
            <a:ext cx="3530700" cy="1181999"/>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Avenir Heavy"/>
                <a:ea typeface="Montserrat"/>
                <a:cs typeface="Avenir Heavy"/>
                <a:sym typeface="Montserrat"/>
              </a:defRPr>
            </a:lvl1pPr>
            <a:lvl2pPr lvl="1"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3400" dirty="0">
                <a:solidFill>
                  <a:srgbClr val="148FA3"/>
                </a:solidFill>
              </a:rPr>
              <a:t>QUALITY</a:t>
            </a:r>
            <a:r>
              <a:rPr lang="en-US" sz="3400" dirty="0">
                <a:solidFill>
                  <a:schemeClr val="accent2"/>
                </a:solidFill>
              </a:rPr>
              <a:t> </a:t>
            </a:r>
            <a:r>
              <a:rPr lang="en-US" sz="3400" dirty="0">
                <a:solidFill>
                  <a:srgbClr val="ADADAD"/>
                </a:solidFill>
              </a:rPr>
              <a:t>STANDARDS</a:t>
            </a:r>
          </a:p>
        </p:txBody>
      </p:sp>
      <p:sp>
        <p:nvSpPr>
          <p:cNvPr id="4" name="Shape 660"/>
          <p:cNvSpPr/>
          <p:nvPr/>
        </p:nvSpPr>
        <p:spPr>
          <a:xfrm>
            <a:off x="827866" y="2899206"/>
            <a:ext cx="727884" cy="727929"/>
          </a:xfrm>
          <a:custGeom>
            <a:avLst/>
            <a:gdLst/>
            <a:ahLst/>
            <a:cxnLst/>
            <a:rect l="0" t="0" r="0" b="0"/>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solidFill>
            <a:srgbClr val="148FA3"/>
          </a:solidFill>
          <a:ln w="12700" cap="rnd" cmpd="sng">
            <a:solidFill>
              <a:srgbClr val="148FA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4153271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992" y="3627135"/>
            <a:ext cx="3530700" cy="1181999"/>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Avenir Heavy"/>
                <a:ea typeface="Montserrat"/>
                <a:cs typeface="Avenir Heavy"/>
                <a:sym typeface="Montserrat"/>
              </a:defRPr>
            </a:lvl1pPr>
            <a:lvl2pPr lvl="1"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3400" dirty="0">
                <a:solidFill>
                  <a:srgbClr val="148FA3"/>
                </a:solidFill>
              </a:rPr>
              <a:t>YOUR TURN</a:t>
            </a:r>
            <a:endParaRPr lang="en-US" sz="3400" dirty="0">
              <a:solidFill>
                <a:srgbClr val="ADADAD"/>
              </a:solidFill>
            </a:endParaRPr>
          </a:p>
        </p:txBody>
      </p:sp>
      <p:sp>
        <p:nvSpPr>
          <p:cNvPr id="4" name="Shape 660"/>
          <p:cNvSpPr/>
          <p:nvPr/>
        </p:nvSpPr>
        <p:spPr>
          <a:xfrm>
            <a:off x="827866" y="3263170"/>
            <a:ext cx="727884" cy="727929"/>
          </a:xfrm>
          <a:custGeom>
            <a:avLst/>
            <a:gdLst/>
            <a:ahLst/>
            <a:cxnLst/>
            <a:rect l="0" t="0" r="0" b="0"/>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solidFill>
            <a:srgbClr val="148FA3"/>
          </a:solidFill>
          <a:ln w="12700" cap="rnd" cmpd="sng">
            <a:solidFill>
              <a:srgbClr val="148FA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5" name="Picture 4">
            <a:extLst>
              <a:ext uri="{FF2B5EF4-FFF2-40B4-BE49-F238E27FC236}">
                <a16:creationId xmlns:a16="http://schemas.microsoft.com/office/drawing/2014/main" xmlns="" id="{3BD4DB96-E147-004C-B6D0-76356B37AE36}"/>
              </a:ext>
            </a:extLst>
          </p:cNvPr>
          <p:cNvPicPr>
            <a:picLocks noChangeAspect="1"/>
          </p:cNvPicPr>
          <p:nvPr/>
        </p:nvPicPr>
        <p:blipFill>
          <a:blip r:embed="rId3"/>
          <a:stretch>
            <a:fillRect/>
          </a:stretch>
        </p:blipFill>
        <p:spPr>
          <a:xfrm>
            <a:off x="3171987" y="620708"/>
            <a:ext cx="5352081" cy="4014061"/>
          </a:xfrm>
          <a:prstGeom prst="rect">
            <a:avLst/>
          </a:prstGeom>
        </p:spPr>
      </p:pic>
    </p:spTree>
    <p:extLst>
      <p:ext uri="{BB962C8B-B14F-4D97-AF65-F5344CB8AC3E}">
        <p14:creationId xmlns:p14="http://schemas.microsoft.com/office/powerpoint/2010/main" val="1606238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accent6"/>
                </a:solidFill>
              </a:rPr>
              <a:t>WHERE </a:t>
            </a:r>
            <a:r>
              <a:rPr lang="en-US" dirty="0"/>
              <a:t>DO YOU PUBLISH DESCRIPTION?</a:t>
            </a:r>
          </a:p>
        </p:txBody>
      </p:sp>
    </p:spTree>
    <p:extLst>
      <p:ext uri="{BB962C8B-B14F-4D97-AF65-F5344CB8AC3E}">
        <p14:creationId xmlns:p14="http://schemas.microsoft.com/office/powerpoint/2010/main" val="4372769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8FA3"/>
        </a:solidFill>
        <a:effectLst/>
      </p:bgPr>
    </p:bg>
    <p:spTree>
      <p:nvGrpSpPr>
        <p:cNvPr id="1" name=""/>
        <p:cNvGrpSpPr/>
        <p:nvPr/>
      </p:nvGrpSpPr>
      <p:grpSpPr>
        <a:xfrm>
          <a:off x="0" y="0"/>
          <a:ext cx="0" cy="0"/>
          <a:chOff x="0" y="0"/>
          <a:chExt cx="0" cy="0"/>
        </a:xfrm>
      </p:grpSpPr>
      <p:grpSp>
        <p:nvGrpSpPr>
          <p:cNvPr id="2" name="Shape 585"/>
          <p:cNvGrpSpPr/>
          <p:nvPr/>
        </p:nvGrpSpPr>
        <p:grpSpPr>
          <a:xfrm>
            <a:off x="6070088" y="1007790"/>
            <a:ext cx="2696316" cy="2554067"/>
            <a:chOff x="2583100" y="2973775"/>
            <a:chExt cx="461550" cy="437200"/>
          </a:xfrm>
        </p:grpSpPr>
        <p:sp>
          <p:nvSpPr>
            <p:cNvPr id="3" name="Shape 586"/>
            <p:cNvSpPr/>
            <p:nvPr/>
          </p:nvSpPr>
          <p:spPr>
            <a:xfrm>
              <a:off x="2701225" y="3315975"/>
              <a:ext cx="225300" cy="95000"/>
            </a:xfrm>
            <a:custGeom>
              <a:avLst/>
              <a:gdLst/>
              <a:ahLst/>
              <a:cxnLst/>
              <a:rect l="0" t="0" r="0" b="0"/>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 name="Shape 587"/>
            <p:cNvSpPr/>
            <p:nvPr/>
          </p:nvSpPr>
          <p:spPr>
            <a:xfrm>
              <a:off x="2583100" y="2973775"/>
              <a:ext cx="461550" cy="336125"/>
            </a:xfrm>
            <a:custGeom>
              <a:avLst/>
              <a:gdLst/>
              <a:ahLst/>
              <a:cxnLst/>
              <a:rect l="0" t="0" r="0" b="0"/>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5" name="Shape 583"/>
          <p:cNvSpPr/>
          <p:nvPr/>
        </p:nvSpPr>
        <p:spPr>
          <a:xfrm>
            <a:off x="3244866" y="1007790"/>
            <a:ext cx="1989898" cy="2554067"/>
          </a:xfrm>
          <a:custGeom>
            <a:avLst/>
            <a:gdLst/>
            <a:ahLst/>
            <a:cxnLst/>
            <a:rect l="0" t="0" r="0" b="0"/>
            <a:pathLst>
              <a:path w="15978" h="20508" fill="none" extrusionOk="0">
                <a:moveTo>
                  <a:pt x="15977" y="1292"/>
                </a:moveTo>
                <a:lnTo>
                  <a:pt x="15977" y="19217"/>
                </a:lnTo>
                <a:lnTo>
                  <a:pt x="15977" y="19217"/>
                </a:lnTo>
                <a:lnTo>
                  <a:pt x="15953" y="19485"/>
                </a:lnTo>
                <a:lnTo>
                  <a:pt x="15880" y="19728"/>
                </a:lnTo>
                <a:lnTo>
                  <a:pt x="15758" y="19948"/>
                </a:lnTo>
                <a:lnTo>
                  <a:pt x="15612" y="20142"/>
                </a:lnTo>
                <a:lnTo>
                  <a:pt x="15417" y="20289"/>
                </a:lnTo>
                <a:lnTo>
                  <a:pt x="15198" y="20410"/>
                </a:lnTo>
                <a:lnTo>
                  <a:pt x="14955" y="20483"/>
                </a:lnTo>
                <a:lnTo>
                  <a:pt x="14711" y="20508"/>
                </a:lnTo>
                <a:lnTo>
                  <a:pt x="1267" y="20508"/>
                </a:lnTo>
                <a:lnTo>
                  <a:pt x="1267" y="20508"/>
                </a:lnTo>
                <a:lnTo>
                  <a:pt x="1023" y="20483"/>
                </a:lnTo>
                <a:lnTo>
                  <a:pt x="780" y="20410"/>
                </a:lnTo>
                <a:lnTo>
                  <a:pt x="561" y="20289"/>
                </a:lnTo>
                <a:lnTo>
                  <a:pt x="366" y="20142"/>
                </a:lnTo>
                <a:lnTo>
                  <a:pt x="220" y="19948"/>
                </a:lnTo>
                <a:lnTo>
                  <a:pt x="98" y="19728"/>
                </a:lnTo>
                <a:lnTo>
                  <a:pt x="25" y="19485"/>
                </a:lnTo>
                <a:lnTo>
                  <a:pt x="1" y="19217"/>
                </a:lnTo>
                <a:lnTo>
                  <a:pt x="1" y="1292"/>
                </a:lnTo>
                <a:lnTo>
                  <a:pt x="1" y="1292"/>
                </a:lnTo>
                <a:lnTo>
                  <a:pt x="25" y="1024"/>
                </a:lnTo>
                <a:lnTo>
                  <a:pt x="98" y="780"/>
                </a:lnTo>
                <a:lnTo>
                  <a:pt x="220" y="561"/>
                </a:lnTo>
                <a:lnTo>
                  <a:pt x="366" y="366"/>
                </a:lnTo>
                <a:lnTo>
                  <a:pt x="561" y="220"/>
                </a:lnTo>
                <a:lnTo>
                  <a:pt x="780" y="98"/>
                </a:lnTo>
                <a:lnTo>
                  <a:pt x="1023" y="25"/>
                </a:lnTo>
                <a:lnTo>
                  <a:pt x="1267" y="1"/>
                </a:lnTo>
                <a:lnTo>
                  <a:pt x="14711" y="1"/>
                </a:lnTo>
                <a:lnTo>
                  <a:pt x="14711" y="1"/>
                </a:lnTo>
                <a:lnTo>
                  <a:pt x="14955" y="25"/>
                </a:lnTo>
                <a:lnTo>
                  <a:pt x="15198" y="98"/>
                </a:lnTo>
                <a:lnTo>
                  <a:pt x="15417" y="220"/>
                </a:lnTo>
                <a:lnTo>
                  <a:pt x="15612" y="366"/>
                </a:lnTo>
                <a:lnTo>
                  <a:pt x="15758" y="561"/>
                </a:lnTo>
                <a:lnTo>
                  <a:pt x="15880" y="780"/>
                </a:lnTo>
                <a:lnTo>
                  <a:pt x="15953" y="1024"/>
                </a:lnTo>
                <a:lnTo>
                  <a:pt x="15977" y="1292"/>
                </a:lnTo>
                <a:lnTo>
                  <a:pt x="15977" y="1292"/>
                </a:lnTo>
                <a:close/>
                <a:moveTo>
                  <a:pt x="7989" y="19899"/>
                </a:moveTo>
                <a:lnTo>
                  <a:pt x="7989" y="19899"/>
                </a:lnTo>
                <a:lnTo>
                  <a:pt x="8159" y="19875"/>
                </a:lnTo>
                <a:lnTo>
                  <a:pt x="8306" y="19826"/>
                </a:lnTo>
                <a:lnTo>
                  <a:pt x="8452" y="19753"/>
                </a:lnTo>
                <a:lnTo>
                  <a:pt x="8574" y="19655"/>
                </a:lnTo>
                <a:lnTo>
                  <a:pt x="8671" y="19534"/>
                </a:lnTo>
                <a:lnTo>
                  <a:pt x="8744" y="19387"/>
                </a:lnTo>
                <a:lnTo>
                  <a:pt x="8793" y="19241"/>
                </a:lnTo>
                <a:lnTo>
                  <a:pt x="8817" y="19071"/>
                </a:lnTo>
                <a:lnTo>
                  <a:pt x="8817" y="19071"/>
                </a:lnTo>
                <a:lnTo>
                  <a:pt x="8793" y="18900"/>
                </a:lnTo>
                <a:lnTo>
                  <a:pt x="8744" y="18754"/>
                </a:lnTo>
                <a:lnTo>
                  <a:pt x="8671" y="18608"/>
                </a:lnTo>
                <a:lnTo>
                  <a:pt x="8574" y="18486"/>
                </a:lnTo>
                <a:lnTo>
                  <a:pt x="8452" y="18389"/>
                </a:lnTo>
                <a:lnTo>
                  <a:pt x="8306" y="18316"/>
                </a:lnTo>
                <a:lnTo>
                  <a:pt x="8159" y="18267"/>
                </a:lnTo>
                <a:lnTo>
                  <a:pt x="7989" y="18243"/>
                </a:lnTo>
                <a:lnTo>
                  <a:pt x="7989" y="18243"/>
                </a:lnTo>
                <a:lnTo>
                  <a:pt x="7819" y="18267"/>
                </a:lnTo>
                <a:lnTo>
                  <a:pt x="7672" y="18316"/>
                </a:lnTo>
                <a:lnTo>
                  <a:pt x="7526" y="18389"/>
                </a:lnTo>
                <a:lnTo>
                  <a:pt x="7404" y="18486"/>
                </a:lnTo>
                <a:lnTo>
                  <a:pt x="7307" y="18608"/>
                </a:lnTo>
                <a:lnTo>
                  <a:pt x="7234" y="18754"/>
                </a:lnTo>
                <a:lnTo>
                  <a:pt x="7185" y="18900"/>
                </a:lnTo>
                <a:lnTo>
                  <a:pt x="7161" y="19071"/>
                </a:lnTo>
                <a:lnTo>
                  <a:pt x="7161" y="19071"/>
                </a:lnTo>
                <a:lnTo>
                  <a:pt x="7185" y="19241"/>
                </a:lnTo>
                <a:lnTo>
                  <a:pt x="7234" y="19387"/>
                </a:lnTo>
                <a:lnTo>
                  <a:pt x="7307" y="19534"/>
                </a:lnTo>
                <a:lnTo>
                  <a:pt x="7404" y="19655"/>
                </a:lnTo>
                <a:lnTo>
                  <a:pt x="7526" y="19753"/>
                </a:lnTo>
                <a:lnTo>
                  <a:pt x="7672" y="19826"/>
                </a:lnTo>
                <a:lnTo>
                  <a:pt x="7819" y="19875"/>
                </a:lnTo>
                <a:lnTo>
                  <a:pt x="7989" y="19899"/>
                </a:lnTo>
                <a:lnTo>
                  <a:pt x="7989" y="19899"/>
                </a:lnTo>
                <a:close/>
                <a:moveTo>
                  <a:pt x="14394" y="1584"/>
                </a:moveTo>
                <a:lnTo>
                  <a:pt x="1584" y="1584"/>
                </a:lnTo>
                <a:lnTo>
                  <a:pt x="1584" y="17634"/>
                </a:lnTo>
                <a:lnTo>
                  <a:pt x="14394" y="17634"/>
                </a:lnTo>
                <a:lnTo>
                  <a:pt x="14394" y="1584"/>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 name="Shape 584"/>
          <p:cNvSpPr/>
          <p:nvPr/>
        </p:nvSpPr>
        <p:spPr>
          <a:xfrm>
            <a:off x="591824" y="1024683"/>
            <a:ext cx="1465543" cy="2538896"/>
          </a:xfrm>
          <a:custGeom>
            <a:avLst/>
            <a:gdLst/>
            <a:ahLst/>
            <a:cxnLst/>
            <a:rect l="0" t="0" r="0" b="0"/>
            <a:pathLst>
              <a:path w="11838" h="20508" fill="none" extrusionOk="0">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311"/>
          <p:cNvSpPr txBox="1"/>
          <p:nvPr/>
        </p:nvSpPr>
        <p:spPr>
          <a:xfrm>
            <a:off x="172616" y="3909565"/>
            <a:ext cx="2293321"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1800" dirty="0">
                <a:solidFill>
                  <a:srgbClr val="FFFFFF"/>
                </a:solidFill>
                <a:latin typeface="Avenir Next Condensed Medium"/>
                <a:ea typeface="Karla"/>
                <a:cs typeface="Avenir Next Condensed Medium"/>
                <a:sym typeface="Karla"/>
              </a:rPr>
              <a:t>Mobile/Tablet</a:t>
            </a:r>
            <a:endParaRPr lang="en" sz="1800" dirty="0">
              <a:solidFill>
                <a:srgbClr val="FFFFFF"/>
              </a:solidFill>
              <a:latin typeface="Avenir Next Condensed Medium"/>
              <a:ea typeface="Karla"/>
              <a:cs typeface="Avenir Next Condensed Medium"/>
              <a:sym typeface="Karla"/>
            </a:endParaRPr>
          </a:p>
        </p:txBody>
      </p:sp>
      <p:sp>
        <p:nvSpPr>
          <p:cNvPr id="8" name="Shape 311"/>
          <p:cNvSpPr txBox="1"/>
          <p:nvPr/>
        </p:nvSpPr>
        <p:spPr>
          <a:xfrm>
            <a:off x="3049876" y="3902354"/>
            <a:ext cx="2293321"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1800" dirty="0">
                <a:solidFill>
                  <a:srgbClr val="FFFFFF"/>
                </a:solidFill>
                <a:latin typeface="Avenir Next Condensed Medium"/>
                <a:ea typeface="Karla"/>
                <a:cs typeface="Avenir Next Condensed Medium"/>
                <a:sym typeface="Karla"/>
              </a:rPr>
              <a:t>Online Video</a:t>
            </a:r>
            <a:endParaRPr lang="en" sz="1800" dirty="0">
              <a:solidFill>
                <a:srgbClr val="FFFFFF"/>
              </a:solidFill>
              <a:latin typeface="Avenir Next Condensed Medium"/>
              <a:ea typeface="Karla"/>
              <a:cs typeface="Avenir Next Condensed Medium"/>
              <a:sym typeface="Karla"/>
            </a:endParaRPr>
          </a:p>
        </p:txBody>
      </p:sp>
      <p:sp>
        <p:nvSpPr>
          <p:cNvPr id="9" name="Shape 311"/>
          <p:cNvSpPr txBox="1"/>
          <p:nvPr/>
        </p:nvSpPr>
        <p:spPr>
          <a:xfrm>
            <a:off x="6260037" y="3910255"/>
            <a:ext cx="2293321"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1800" dirty="0">
                <a:solidFill>
                  <a:srgbClr val="FFFFFF"/>
                </a:solidFill>
                <a:latin typeface="Avenir Next Condensed Medium"/>
                <a:ea typeface="Karla"/>
                <a:cs typeface="Avenir Next Condensed Medium"/>
                <a:sym typeface="Karla"/>
              </a:rPr>
              <a:t>TV, Movie Theater, Airplane, Live Theater …</a:t>
            </a:r>
            <a:endParaRPr lang="en" sz="1800" dirty="0">
              <a:solidFill>
                <a:srgbClr val="FFFFFF"/>
              </a:solidFill>
              <a:latin typeface="Avenir Next Condensed Medium"/>
              <a:ea typeface="Karla"/>
              <a:cs typeface="Avenir Next Condensed Medium"/>
              <a:sym typeface="Karla"/>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334" y="1956419"/>
            <a:ext cx="796068" cy="59008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5984" y="1956419"/>
            <a:ext cx="796068" cy="59008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050" y="1657296"/>
            <a:ext cx="796068" cy="590085"/>
          </a:xfrm>
          <a:prstGeom prst="rect">
            <a:avLst/>
          </a:prstGeom>
        </p:spPr>
      </p:pic>
    </p:spTree>
    <p:extLst>
      <p:ext uri="{BB962C8B-B14F-4D97-AF65-F5344CB8AC3E}">
        <p14:creationId xmlns:p14="http://schemas.microsoft.com/office/powerpoint/2010/main" val="3042044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48FA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a:t>
            </a:r>
            <a:r>
              <a:rPr lang="en-US" dirty="0">
                <a:solidFill>
                  <a:schemeClr val="accent6">
                    <a:lumMod val="75000"/>
                  </a:schemeClr>
                </a:solidFill>
              </a:rPr>
              <a:t>short </a:t>
            </a:r>
            <a:r>
              <a:rPr lang="en-US" dirty="0"/>
              <a:t>list </a:t>
            </a:r>
            <a:br>
              <a:rPr lang="en-US" dirty="0"/>
            </a:br>
            <a:r>
              <a:rPr lang="en-US" sz="2000" dirty="0"/>
              <a:t>(of players that natively support AD)</a:t>
            </a:r>
          </a:p>
        </p:txBody>
      </p:sp>
      <p:sp>
        <p:nvSpPr>
          <p:cNvPr id="3" name="Shape 311"/>
          <p:cNvSpPr txBox="1"/>
          <p:nvPr/>
        </p:nvSpPr>
        <p:spPr>
          <a:xfrm>
            <a:off x="5286580" y="961042"/>
            <a:ext cx="3565500" cy="449304"/>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1800" dirty="0">
                <a:solidFill>
                  <a:srgbClr val="FFFFFF"/>
                </a:solidFill>
                <a:latin typeface="Avenir Next Condensed Medium"/>
                <a:ea typeface="Karla"/>
                <a:cs typeface="Avenir Next Condensed Medium"/>
                <a:sym typeface="Karla"/>
              </a:rPr>
              <a:t>Able Player</a:t>
            </a:r>
            <a:endParaRPr lang="en" sz="1800" dirty="0">
              <a:solidFill>
                <a:srgbClr val="FFFFFF"/>
              </a:solidFill>
              <a:latin typeface="Avenir Next Condensed Medium"/>
              <a:ea typeface="Karla"/>
              <a:cs typeface="Avenir Next Condensed Medium"/>
              <a:sym typeface="Karla"/>
            </a:endParaRPr>
          </a:p>
        </p:txBody>
      </p:sp>
      <p:sp>
        <p:nvSpPr>
          <p:cNvPr id="4" name="Shape 318"/>
          <p:cNvSpPr txBox="1"/>
          <p:nvPr/>
        </p:nvSpPr>
        <p:spPr>
          <a:xfrm>
            <a:off x="5286580" y="1628132"/>
            <a:ext cx="3565500" cy="451020"/>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err="1">
                <a:solidFill>
                  <a:srgbClr val="FFFFFF"/>
                </a:solidFill>
                <a:latin typeface="Avenir Next Condensed Medium"/>
                <a:ea typeface="Karla"/>
                <a:cs typeface="Avenir Next Condensed Medium"/>
                <a:sym typeface="Karla"/>
              </a:rPr>
              <a:t>OzPlayer</a:t>
            </a:r>
            <a:endParaRPr lang="en" sz="1800" dirty="0">
              <a:solidFill>
                <a:srgbClr val="FFFFFF"/>
              </a:solidFill>
              <a:latin typeface="Avenir Next Condensed Medium"/>
              <a:ea typeface="Karla"/>
              <a:cs typeface="Avenir Next Condensed Medium"/>
              <a:sym typeface="Karla"/>
            </a:endParaRPr>
          </a:p>
        </p:txBody>
      </p:sp>
      <p:sp>
        <p:nvSpPr>
          <p:cNvPr id="5" name="Shape 319"/>
          <p:cNvSpPr txBox="1"/>
          <p:nvPr/>
        </p:nvSpPr>
        <p:spPr>
          <a:xfrm>
            <a:off x="5286580" y="2344526"/>
            <a:ext cx="3565500" cy="423262"/>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err="1">
                <a:solidFill>
                  <a:srgbClr val="FFFFFF"/>
                </a:solidFill>
                <a:latin typeface="Avenir Next Condensed Medium"/>
                <a:ea typeface="Karla"/>
                <a:cs typeface="Avenir Next Condensed Medium"/>
                <a:sym typeface="Karla"/>
              </a:rPr>
              <a:t>Brightcove</a:t>
            </a:r>
            <a:endParaRPr lang="en" sz="1800" dirty="0">
              <a:solidFill>
                <a:srgbClr val="FFFFFF"/>
              </a:solidFill>
              <a:latin typeface="Avenir Next Condensed Medium"/>
              <a:ea typeface="Karla"/>
              <a:cs typeface="Avenir Next Condensed Medium"/>
              <a:sym typeface="Karla"/>
            </a:endParaRPr>
          </a:p>
        </p:txBody>
      </p:sp>
      <p:sp>
        <p:nvSpPr>
          <p:cNvPr id="6" name="Shape 319">
            <a:extLst>
              <a:ext uri="{FF2B5EF4-FFF2-40B4-BE49-F238E27FC236}">
                <a16:creationId xmlns:a16="http://schemas.microsoft.com/office/drawing/2014/main" xmlns="" id="{5D558E3F-B421-A742-B116-DFF5DBBDE0FA}"/>
              </a:ext>
            </a:extLst>
          </p:cNvPr>
          <p:cNvSpPr txBox="1"/>
          <p:nvPr/>
        </p:nvSpPr>
        <p:spPr>
          <a:xfrm>
            <a:off x="5286580" y="3583581"/>
            <a:ext cx="3565500" cy="414982"/>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err="1">
                <a:solidFill>
                  <a:srgbClr val="FFFFFF"/>
                </a:solidFill>
                <a:latin typeface="Avenir Next Condensed Medium"/>
                <a:ea typeface="Karla"/>
                <a:cs typeface="Avenir Next Condensed Medium"/>
                <a:sym typeface="Karla"/>
              </a:rPr>
              <a:t>Ooyala</a:t>
            </a:r>
            <a:endParaRPr lang="en" sz="1800" dirty="0">
              <a:solidFill>
                <a:srgbClr val="FFFFFF"/>
              </a:solidFill>
              <a:latin typeface="Avenir Next Condensed Medium"/>
              <a:ea typeface="Karla"/>
              <a:cs typeface="Avenir Next Condensed Medium"/>
              <a:sym typeface="Karla"/>
            </a:endParaRPr>
          </a:p>
        </p:txBody>
      </p:sp>
      <p:sp>
        <p:nvSpPr>
          <p:cNvPr id="7" name="Shape 319">
            <a:extLst>
              <a:ext uri="{FF2B5EF4-FFF2-40B4-BE49-F238E27FC236}">
                <a16:creationId xmlns:a16="http://schemas.microsoft.com/office/drawing/2014/main" xmlns="" id="{CB74CBA5-010D-9846-9892-F7F85D28D3ED}"/>
              </a:ext>
            </a:extLst>
          </p:cNvPr>
          <p:cNvSpPr txBox="1"/>
          <p:nvPr/>
        </p:nvSpPr>
        <p:spPr>
          <a:xfrm>
            <a:off x="5286580" y="4202145"/>
            <a:ext cx="3565500" cy="422200"/>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err="1">
                <a:solidFill>
                  <a:srgbClr val="FFFFFF"/>
                </a:solidFill>
                <a:latin typeface="Avenir Next Condensed Medium"/>
                <a:ea typeface="Karla"/>
                <a:cs typeface="Avenir Next Condensed Medium"/>
                <a:sym typeface="Karla"/>
              </a:rPr>
              <a:t>Kaltura</a:t>
            </a:r>
            <a:endParaRPr lang="en" sz="1800" dirty="0">
              <a:solidFill>
                <a:srgbClr val="FFFFFF"/>
              </a:solidFill>
              <a:latin typeface="Avenir Next Condensed Medium"/>
              <a:ea typeface="Karla"/>
              <a:cs typeface="Avenir Next Condensed Medium"/>
              <a:sym typeface="Karla"/>
            </a:endParaRPr>
          </a:p>
        </p:txBody>
      </p:sp>
      <p:sp>
        <p:nvSpPr>
          <p:cNvPr id="8" name="Shape 319">
            <a:extLst>
              <a:ext uri="{FF2B5EF4-FFF2-40B4-BE49-F238E27FC236}">
                <a16:creationId xmlns:a16="http://schemas.microsoft.com/office/drawing/2014/main" xmlns="" id="{5F19A58C-B426-CE45-A866-6AC55CF909D9}"/>
              </a:ext>
            </a:extLst>
          </p:cNvPr>
          <p:cNvSpPr txBox="1"/>
          <p:nvPr/>
        </p:nvSpPr>
        <p:spPr>
          <a:xfrm>
            <a:off x="5286580" y="2964053"/>
            <a:ext cx="3565500" cy="423262"/>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rgbClr val="FFFFFF"/>
                </a:solidFill>
                <a:latin typeface="Avenir Next Condensed Medium"/>
                <a:ea typeface="Karla"/>
                <a:cs typeface="Avenir Next Condensed Medium"/>
                <a:sym typeface="Karla"/>
              </a:rPr>
              <a:t>JW Player</a:t>
            </a:r>
            <a:endParaRPr lang="en" sz="1800" dirty="0">
              <a:solidFill>
                <a:srgbClr val="FFFFFF"/>
              </a:solidFill>
              <a:latin typeface="Avenir Next Condensed Medium"/>
              <a:ea typeface="Karla"/>
              <a:cs typeface="Avenir Next Condensed Medium"/>
              <a:sym typeface="Karla"/>
            </a:endParaRPr>
          </a:p>
        </p:txBody>
      </p:sp>
    </p:spTree>
    <p:extLst>
      <p:ext uri="{BB962C8B-B14F-4D97-AF65-F5344CB8AC3E}">
        <p14:creationId xmlns:p14="http://schemas.microsoft.com/office/powerpoint/2010/main" val="21179141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8FA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6916" y="1307567"/>
            <a:ext cx="4804833" cy="1181999"/>
          </a:xfrm>
        </p:spPr>
        <p:txBody>
          <a:bodyPr/>
          <a:lstStyle/>
          <a:p>
            <a:r>
              <a:rPr lang="en-US" dirty="0"/>
              <a:t>Ways to </a:t>
            </a:r>
            <a:r>
              <a:rPr lang="en-US" dirty="0">
                <a:solidFill>
                  <a:srgbClr val="148FA3"/>
                </a:solidFill>
              </a:rPr>
              <a:t>publish </a:t>
            </a:r>
            <a:r>
              <a:rPr lang="en-US" dirty="0"/>
              <a:t>description:</a:t>
            </a:r>
          </a:p>
        </p:txBody>
      </p:sp>
      <p:sp>
        <p:nvSpPr>
          <p:cNvPr id="3" name="TextBox 2"/>
          <p:cNvSpPr txBox="1"/>
          <p:nvPr/>
        </p:nvSpPr>
        <p:spPr>
          <a:xfrm>
            <a:off x="444500" y="2756533"/>
            <a:ext cx="3683000" cy="1477328"/>
          </a:xfrm>
          <a:prstGeom prst="rect">
            <a:avLst/>
          </a:prstGeom>
          <a:noFill/>
        </p:spPr>
        <p:txBody>
          <a:bodyPr wrap="square" rtlCol="0">
            <a:spAutoFit/>
          </a:bodyPr>
          <a:lstStyle/>
          <a:p>
            <a:pPr marL="285750" indent="-285750">
              <a:buFont typeface="Arial"/>
              <a:buChar char="•"/>
            </a:pPr>
            <a:r>
              <a:rPr lang="en-US" sz="1800" dirty="0">
                <a:solidFill>
                  <a:schemeClr val="tx2">
                    <a:lumMod val="50000"/>
                  </a:schemeClr>
                </a:solidFill>
                <a:latin typeface="Avenir Next Condensed Regular"/>
                <a:cs typeface="Avenir Next Condensed Regular"/>
              </a:rPr>
              <a:t>Second video with description</a:t>
            </a:r>
          </a:p>
          <a:p>
            <a:pPr marL="285750" indent="-285750">
              <a:buFont typeface="Arial"/>
              <a:buChar char="•"/>
            </a:pPr>
            <a:r>
              <a:rPr lang="en-US" sz="1800" dirty="0">
                <a:solidFill>
                  <a:schemeClr val="tx2">
                    <a:lumMod val="50000"/>
                  </a:schemeClr>
                </a:solidFill>
                <a:latin typeface="Avenir Next Condensed Regular"/>
                <a:cs typeface="Avenir Next Condensed Regular"/>
              </a:rPr>
              <a:t>Secondary audio track</a:t>
            </a:r>
          </a:p>
          <a:p>
            <a:pPr marL="285750" indent="-285750">
              <a:buFont typeface="Arial"/>
              <a:buChar char="•"/>
            </a:pPr>
            <a:r>
              <a:rPr lang="en-US" sz="1800" dirty="0" err="1">
                <a:solidFill>
                  <a:schemeClr val="tx2">
                    <a:lumMod val="50000"/>
                  </a:schemeClr>
                </a:solidFill>
                <a:latin typeface="Avenir Next Condensed Regular"/>
                <a:cs typeface="Avenir Next Condensed Regular"/>
              </a:rPr>
              <a:t>WebVTT</a:t>
            </a:r>
            <a:r>
              <a:rPr lang="en-US" sz="1800" dirty="0">
                <a:solidFill>
                  <a:schemeClr val="tx2">
                    <a:lumMod val="50000"/>
                  </a:schemeClr>
                </a:solidFill>
                <a:latin typeface="Avenir Next Condensed Regular"/>
                <a:cs typeface="Avenir Next Condensed Regular"/>
              </a:rPr>
              <a:t> track</a:t>
            </a:r>
          </a:p>
          <a:p>
            <a:pPr marL="285750" indent="-285750">
              <a:buFont typeface="Arial"/>
              <a:buChar char="•"/>
            </a:pPr>
            <a:r>
              <a:rPr lang="en-US" sz="1800" dirty="0">
                <a:solidFill>
                  <a:schemeClr val="tx2">
                    <a:lumMod val="50000"/>
                  </a:schemeClr>
                </a:solidFill>
                <a:latin typeface="Avenir Next Condensed Regular"/>
                <a:cs typeface="Avenir Next Condensed Regular"/>
              </a:rPr>
              <a:t>Text-only merged transcript</a:t>
            </a:r>
          </a:p>
          <a:p>
            <a:pPr marL="285750" indent="-285750">
              <a:buFont typeface="Arial"/>
              <a:buChar char="•"/>
            </a:pPr>
            <a:r>
              <a:rPr lang="en-US" sz="1800" dirty="0">
                <a:solidFill>
                  <a:schemeClr val="tx2">
                    <a:lumMod val="50000"/>
                  </a:schemeClr>
                </a:solidFill>
                <a:latin typeface="Avenir Next Condensed Regular"/>
                <a:cs typeface="Avenir Next Condensed Regular"/>
              </a:rPr>
              <a:t>3Play Plugin</a:t>
            </a:r>
          </a:p>
        </p:txBody>
      </p:sp>
      <p:sp>
        <p:nvSpPr>
          <p:cNvPr id="13" name="Shape 510"/>
          <p:cNvSpPr/>
          <p:nvPr/>
        </p:nvSpPr>
        <p:spPr>
          <a:xfrm>
            <a:off x="5111749" y="704334"/>
            <a:ext cx="3795093" cy="3795093"/>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9211158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06414" y="3766949"/>
            <a:ext cx="2717201" cy="1181999"/>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Avenir Heavy"/>
                <a:ea typeface="Montserrat"/>
                <a:cs typeface="Avenir Heavy"/>
                <a:sym typeface="Montserrat"/>
              </a:defRPr>
            </a:lvl1pPr>
            <a:lvl2pPr lvl="1"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3600" dirty="0">
                <a:solidFill>
                  <a:srgbClr val="7F8C06"/>
                </a:solidFill>
              </a:rPr>
              <a:t>WHY</a:t>
            </a:r>
            <a:r>
              <a:rPr lang="en-US" sz="3600" dirty="0">
                <a:solidFill>
                  <a:schemeClr val="accent1"/>
                </a:solidFill>
              </a:rPr>
              <a:t> </a:t>
            </a:r>
            <a:r>
              <a:rPr lang="en-US" sz="3600" dirty="0"/>
              <a:t>SHOULD YOU DESCRIBE?</a:t>
            </a:r>
          </a:p>
        </p:txBody>
      </p:sp>
    </p:spTree>
    <p:extLst>
      <p:ext uri="{BB962C8B-B14F-4D97-AF65-F5344CB8AC3E}">
        <p14:creationId xmlns:p14="http://schemas.microsoft.com/office/powerpoint/2010/main" val="27124225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F8C06"/>
        </a:solidFill>
        <a:effectLst/>
      </p:bgPr>
    </p:bg>
    <p:spTree>
      <p:nvGrpSpPr>
        <p:cNvPr id="1" name=""/>
        <p:cNvGrpSpPr/>
        <p:nvPr/>
      </p:nvGrpSpPr>
      <p:grpSpPr>
        <a:xfrm>
          <a:off x="0" y="0"/>
          <a:ext cx="0" cy="0"/>
          <a:chOff x="0" y="0"/>
          <a:chExt cx="0" cy="0"/>
        </a:xfrm>
      </p:grpSpPr>
      <p:sp>
        <p:nvSpPr>
          <p:cNvPr id="4" name="Shape 329"/>
          <p:cNvSpPr txBox="1">
            <a:spLocks noGrp="1"/>
          </p:cNvSpPr>
          <p:nvPr>
            <p:ph type="title"/>
          </p:nvPr>
        </p:nvSpPr>
        <p:spPr>
          <a:xfrm>
            <a:off x="841000" y="969700"/>
            <a:ext cx="6414759" cy="409500"/>
          </a:xfrm>
          <a:prstGeom prst="rect">
            <a:avLst/>
          </a:prstGeom>
        </p:spPr>
        <p:txBody>
          <a:bodyPr lIns="91425" tIns="91425" rIns="91425" bIns="91425" anchor="b" anchorCtr="0">
            <a:noAutofit/>
          </a:bodyPr>
          <a:lstStyle/>
          <a:p>
            <a:pPr lvl="0" rtl="0">
              <a:spcBef>
                <a:spcPts val="0"/>
              </a:spcBef>
              <a:buNone/>
            </a:pPr>
            <a:r>
              <a:rPr lang="en-US" dirty="0">
                <a:solidFill>
                  <a:srgbClr val="7F8C06"/>
                </a:solidFill>
              </a:rPr>
              <a:t>BENEFITS</a:t>
            </a:r>
            <a:r>
              <a:rPr lang="en-US" dirty="0">
                <a:solidFill>
                  <a:schemeClr val="accent1"/>
                </a:solidFill>
              </a:rPr>
              <a:t> </a:t>
            </a:r>
            <a:r>
              <a:rPr lang="en-US" dirty="0"/>
              <a:t>OF AUDIO DESCRIPTION</a:t>
            </a:r>
            <a:endParaRPr lang="en" dirty="0"/>
          </a:p>
        </p:txBody>
      </p:sp>
      <p:sp>
        <p:nvSpPr>
          <p:cNvPr id="5" name="Shape 330"/>
          <p:cNvSpPr txBox="1">
            <a:spLocks noGrp="1"/>
          </p:cNvSpPr>
          <p:nvPr>
            <p:ph type="body" idx="1"/>
          </p:nvPr>
        </p:nvSpPr>
        <p:spPr>
          <a:xfrm>
            <a:off x="847600" y="1466850"/>
            <a:ext cx="2065499" cy="1305000"/>
          </a:xfrm>
          <a:prstGeom prst="rect">
            <a:avLst/>
          </a:prstGeom>
        </p:spPr>
        <p:txBody>
          <a:bodyPr lIns="91425" tIns="91425" rIns="91425" bIns="91425" anchor="t" anchorCtr="0">
            <a:noAutofit/>
          </a:bodyPr>
          <a:lstStyle/>
          <a:p>
            <a:pPr lvl="0" rtl="0">
              <a:spcBef>
                <a:spcPts val="0"/>
              </a:spcBef>
              <a:buNone/>
            </a:pPr>
            <a:r>
              <a:rPr lang="en-US" sz="1400" b="1" dirty="0">
                <a:solidFill>
                  <a:schemeClr val="tx1"/>
                </a:solidFill>
                <a:latin typeface="Avenir Next Condensed Bold"/>
                <a:cs typeface="Avenir Next Condensed Bold"/>
              </a:rPr>
              <a:t>Accessibility</a:t>
            </a:r>
            <a:endParaRPr lang="en" sz="1400" b="1" dirty="0">
              <a:solidFill>
                <a:schemeClr val="tx1"/>
              </a:solidFill>
              <a:latin typeface="Avenir Next Condensed Bold"/>
              <a:cs typeface="Avenir Next Condensed Bold"/>
            </a:endParaRPr>
          </a:p>
          <a:p>
            <a:pPr lvl="0" rtl="0">
              <a:spcBef>
                <a:spcPts val="0"/>
              </a:spcBef>
              <a:buNone/>
            </a:pPr>
            <a:r>
              <a:rPr lang="en-US" sz="1400" dirty="0">
                <a:solidFill>
                  <a:schemeClr val="tx1"/>
                </a:solidFill>
              </a:rPr>
              <a:t>&gt; Estimated 23.7 million Americans (10%) have trouble seeing.</a:t>
            </a:r>
            <a:endParaRPr lang="en" sz="1400" dirty="0">
              <a:solidFill>
                <a:schemeClr val="tx1"/>
              </a:solidFill>
            </a:endParaRPr>
          </a:p>
        </p:txBody>
      </p:sp>
      <p:sp>
        <p:nvSpPr>
          <p:cNvPr id="6" name="Shape 331"/>
          <p:cNvSpPr txBox="1">
            <a:spLocks/>
          </p:cNvSpPr>
          <p:nvPr/>
        </p:nvSpPr>
        <p:spPr>
          <a:xfrm>
            <a:off x="3018930" y="1466850"/>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400" b="1" dirty="0">
                <a:latin typeface="Avenir Next Condensed Bold"/>
                <a:cs typeface="Avenir Next Condensed Bold"/>
              </a:rPr>
              <a:t>Autism</a:t>
            </a:r>
            <a:endParaRPr lang="en" sz="1400" b="1" dirty="0">
              <a:latin typeface="Avenir Next Condensed Bold"/>
              <a:cs typeface="Avenir Next Condensed Bold"/>
            </a:endParaRPr>
          </a:p>
          <a:p>
            <a:r>
              <a:rPr lang="en-US" sz="1400" dirty="0"/>
              <a:t>&gt; Helps to better understand emotional and social cues</a:t>
            </a:r>
            <a:endParaRPr lang="en" sz="1400" dirty="0"/>
          </a:p>
        </p:txBody>
      </p:sp>
      <p:sp>
        <p:nvSpPr>
          <p:cNvPr id="7" name="Shape 332"/>
          <p:cNvSpPr txBox="1">
            <a:spLocks/>
          </p:cNvSpPr>
          <p:nvPr/>
        </p:nvSpPr>
        <p:spPr>
          <a:xfrm>
            <a:off x="5190260" y="1466850"/>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 sz="1400" b="1" dirty="0">
                <a:latin typeface="Avenir Next Condensed Bold"/>
                <a:cs typeface="Avenir Next Condensed Bold"/>
              </a:rPr>
              <a:t>Flexibility</a:t>
            </a:r>
          </a:p>
          <a:p>
            <a:r>
              <a:rPr lang="en" sz="1400" dirty="0"/>
              <a:t>&gt; View videos in </a:t>
            </a:r>
            <a:r>
              <a:rPr lang="en-US" sz="1400" dirty="0"/>
              <a:t>eyes-free </a:t>
            </a:r>
            <a:r>
              <a:rPr lang="en" sz="1400" dirty="0"/>
              <a:t>environ</a:t>
            </a:r>
            <a:r>
              <a:rPr lang="en-US" sz="1400" dirty="0" err="1"/>
              <a:t>ment</a:t>
            </a:r>
            <a:r>
              <a:rPr lang="en" sz="1400" dirty="0"/>
              <a:t>s</a:t>
            </a:r>
          </a:p>
          <a:p>
            <a:endParaRPr lang="en" sz="1400" dirty="0"/>
          </a:p>
        </p:txBody>
      </p:sp>
      <p:sp>
        <p:nvSpPr>
          <p:cNvPr id="8" name="Shape 333"/>
          <p:cNvSpPr txBox="1">
            <a:spLocks/>
          </p:cNvSpPr>
          <p:nvPr/>
        </p:nvSpPr>
        <p:spPr>
          <a:xfrm>
            <a:off x="847600" y="2561182"/>
            <a:ext cx="2065499" cy="13050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Avenir Next Condensed Medium"/>
                <a:ea typeface="Karla"/>
                <a:cs typeface="Avenir Next Condensed Medium"/>
                <a:sym typeface="Karla"/>
              </a:defRPr>
            </a:lvl1pPr>
            <a:lvl2pPr marR="0" lvl="1"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Karla"/>
                <a:ea typeface="Karla"/>
                <a:cs typeface="Karla"/>
                <a:sym typeface="Karla"/>
              </a:defRPr>
            </a:lvl2pPr>
            <a:lvl3pPr marR="0" lvl="2"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Karla"/>
                <a:ea typeface="Karla"/>
                <a:cs typeface="Karla"/>
                <a:sym typeface="Karla"/>
              </a:defRPr>
            </a:lvl3pPr>
            <a:lvl4pPr marR="0" lvl="3"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4pPr>
            <a:lvl5pPr marR="0" lvl="4"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5pPr>
            <a:lvl6pPr marR="0" lvl="5"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6pPr>
            <a:lvl7pPr marR="0" lvl="6"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7pPr>
            <a:lvl8pPr marR="0" lvl="7"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8pPr>
            <a:lvl9pPr marR="0" lvl="8"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9pPr>
          </a:lstStyle>
          <a:p>
            <a:pPr>
              <a:buFont typeface="Karla"/>
              <a:buNone/>
            </a:pPr>
            <a:r>
              <a:rPr lang="en-US" sz="1400" b="1" dirty="0">
                <a:solidFill>
                  <a:schemeClr val="tx1"/>
                </a:solidFill>
                <a:latin typeface="Avenir Next Condensed Bold"/>
                <a:cs typeface="Avenir Next Condensed Bold"/>
              </a:rPr>
              <a:t>Language Development</a:t>
            </a:r>
          </a:p>
          <a:p>
            <a:pPr>
              <a:buFont typeface="Karla"/>
              <a:buNone/>
            </a:pPr>
            <a:r>
              <a:rPr lang="en-US" sz="1400" dirty="0">
                <a:solidFill>
                  <a:schemeClr val="tx1"/>
                </a:solidFill>
              </a:rPr>
              <a:t>&gt; Listening is a key step in learning language.</a:t>
            </a:r>
            <a:endParaRPr lang="en" sz="1400" dirty="0">
              <a:solidFill>
                <a:schemeClr val="tx1"/>
              </a:solidFill>
            </a:endParaRPr>
          </a:p>
        </p:txBody>
      </p:sp>
      <p:sp>
        <p:nvSpPr>
          <p:cNvPr id="9" name="Shape 334"/>
          <p:cNvSpPr txBox="1">
            <a:spLocks/>
          </p:cNvSpPr>
          <p:nvPr/>
        </p:nvSpPr>
        <p:spPr>
          <a:xfrm>
            <a:off x="3018930" y="2561182"/>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400" b="1" dirty="0">
                <a:latin typeface="Avenir Next Condensed Bold"/>
                <a:cs typeface="Avenir Next Condensed Bold"/>
              </a:rPr>
              <a:t>Auditory Learners</a:t>
            </a:r>
            <a:endParaRPr lang="en" sz="1400" b="1" dirty="0">
              <a:latin typeface="Avenir Next Condensed Bold"/>
              <a:cs typeface="Avenir Next Condensed Bold"/>
            </a:endParaRPr>
          </a:p>
          <a:p>
            <a:r>
              <a:rPr lang="en-US" sz="1400" dirty="0"/>
              <a:t>&gt; 20-30% of students retain information best through sound.</a:t>
            </a:r>
            <a:endParaRPr lang="en" sz="1400" dirty="0"/>
          </a:p>
        </p:txBody>
      </p:sp>
      <p:sp>
        <p:nvSpPr>
          <p:cNvPr id="10" name="Shape 335"/>
          <p:cNvSpPr txBox="1">
            <a:spLocks/>
          </p:cNvSpPr>
          <p:nvPr/>
        </p:nvSpPr>
        <p:spPr>
          <a:xfrm>
            <a:off x="5190260" y="2561182"/>
            <a:ext cx="2163645"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400" b="1" dirty="0" err="1">
                <a:latin typeface="Avenir Next Condensed Bold"/>
                <a:cs typeface="Avenir Next Condensed Bold"/>
              </a:rPr>
              <a:t>Inattentional</a:t>
            </a:r>
            <a:r>
              <a:rPr lang="en-US" sz="1400" b="1" dirty="0">
                <a:latin typeface="Avenir Next Condensed Bold"/>
                <a:cs typeface="Avenir Next Condensed Bold"/>
              </a:rPr>
              <a:t> Blindness</a:t>
            </a:r>
          </a:p>
          <a:p>
            <a:r>
              <a:rPr lang="en" sz="1400" dirty="0"/>
              <a:t>&gt; </a:t>
            </a:r>
            <a:r>
              <a:rPr lang="en-US" sz="1400" dirty="0"/>
              <a:t>Phenomena where you fail to recognize visuals “in plain sight.”</a:t>
            </a:r>
            <a:endParaRPr lang="en" sz="1400" dirty="0"/>
          </a:p>
        </p:txBody>
      </p:sp>
      <p:sp>
        <p:nvSpPr>
          <p:cNvPr id="12" name="Shape 335"/>
          <p:cNvSpPr txBox="1">
            <a:spLocks/>
          </p:cNvSpPr>
          <p:nvPr/>
        </p:nvSpPr>
        <p:spPr>
          <a:xfrm>
            <a:off x="3018930" y="3729582"/>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 sz="1400" b="1" dirty="0">
                <a:latin typeface="Avenir Next Condensed Bold"/>
                <a:cs typeface="Avenir Next Condensed Bold"/>
              </a:rPr>
              <a:t>Legal Requirements</a:t>
            </a:r>
          </a:p>
          <a:p>
            <a:r>
              <a:rPr lang="en" sz="1400" dirty="0"/>
              <a:t>&gt; </a:t>
            </a:r>
            <a:r>
              <a:rPr lang="en-US" sz="1400" dirty="0"/>
              <a:t>May be required by law</a:t>
            </a:r>
            <a:endParaRPr lang="en" sz="1400" dirty="0"/>
          </a:p>
        </p:txBody>
      </p:sp>
    </p:spTree>
    <p:extLst>
      <p:ext uri="{BB962C8B-B14F-4D97-AF65-F5344CB8AC3E}">
        <p14:creationId xmlns:p14="http://schemas.microsoft.com/office/powerpoint/2010/main" val="177143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F8C0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703" y="4116875"/>
            <a:ext cx="2237213" cy="485699"/>
          </a:xfrm>
        </p:spPr>
        <p:txBody>
          <a:bodyPr/>
          <a:lstStyle/>
          <a:p>
            <a:r>
              <a:rPr lang="en-US" dirty="0"/>
              <a:t>Rehabilitation Act of </a:t>
            </a:r>
            <a:r>
              <a:rPr lang="en-US" dirty="0">
                <a:solidFill>
                  <a:srgbClr val="7F8C06"/>
                </a:solidFill>
              </a:rPr>
              <a:t>1973</a:t>
            </a:r>
          </a:p>
        </p:txBody>
      </p:sp>
      <p:sp>
        <p:nvSpPr>
          <p:cNvPr id="3" name="Shape 311"/>
          <p:cNvSpPr txBox="1"/>
          <p:nvPr/>
        </p:nvSpPr>
        <p:spPr>
          <a:xfrm>
            <a:off x="3468223" y="1063675"/>
            <a:ext cx="4635253" cy="642900"/>
          </a:xfrm>
          <a:prstGeom prst="rect">
            <a:avLst/>
          </a:prstGeom>
          <a:noFill/>
          <a:ln w="9525" cap="flat" cmpd="sng">
            <a:solidFill>
              <a:schemeClr val="bg1"/>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2000" dirty="0">
                <a:solidFill>
                  <a:srgbClr val="FFFFFF"/>
                </a:solidFill>
                <a:latin typeface="Avenir Next Condensed" charset="0"/>
                <a:ea typeface="Avenir Next Condensed" charset="0"/>
                <a:cs typeface="Avenir Next Condensed" charset="0"/>
                <a:sym typeface="Karla"/>
              </a:rPr>
              <a:t>Section 504: Broad anti-discrimination law</a:t>
            </a:r>
            <a:endParaRPr lang="en" sz="2000" dirty="0">
              <a:solidFill>
                <a:srgbClr val="FFFFFF"/>
              </a:solidFill>
              <a:latin typeface="Avenir Next Condensed" charset="0"/>
              <a:ea typeface="Avenir Next Condensed" charset="0"/>
              <a:cs typeface="Avenir Next Condensed" charset="0"/>
              <a:sym typeface="Karla"/>
            </a:endParaRPr>
          </a:p>
        </p:txBody>
      </p:sp>
      <p:grpSp>
        <p:nvGrpSpPr>
          <p:cNvPr id="4" name="Shape 312"/>
          <p:cNvGrpSpPr/>
          <p:nvPr/>
        </p:nvGrpSpPr>
        <p:grpSpPr>
          <a:xfrm>
            <a:off x="5628299" y="1819925"/>
            <a:ext cx="376898" cy="330345"/>
            <a:chOff x="5323499" y="1591325"/>
            <a:chExt cx="376898" cy="330345"/>
          </a:xfrm>
        </p:grpSpPr>
        <p:sp>
          <p:nvSpPr>
            <p:cNvPr id="5" name="Shape 313"/>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6" name="Shape 314"/>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7" name="Shape 315"/>
          <p:cNvGrpSpPr/>
          <p:nvPr/>
        </p:nvGrpSpPr>
        <p:grpSpPr>
          <a:xfrm>
            <a:off x="5628299" y="3014072"/>
            <a:ext cx="376898" cy="330345"/>
            <a:chOff x="5323499" y="1591325"/>
            <a:chExt cx="376898" cy="330345"/>
          </a:xfrm>
        </p:grpSpPr>
        <p:sp>
          <p:nvSpPr>
            <p:cNvPr id="8" name="Shape 316"/>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9" name="Shape 317"/>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0" name="Shape 318"/>
          <p:cNvSpPr txBox="1"/>
          <p:nvPr/>
        </p:nvSpPr>
        <p:spPr>
          <a:xfrm>
            <a:off x="3468223" y="2269593"/>
            <a:ext cx="4635253" cy="642900"/>
          </a:xfrm>
          <a:prstGeom prst="rect">
            <a:avLst/>
          </a:prstGeom>
          <a:noFill/>
          <a:ln w="952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a:solidFill>
                  <a:srgbClr val="FFFFFF"/>
                </a:solidFill>
                <a:latin typeface="Avenir Next Condensed" charset="0"/>
                <a:ea typeface="Avenir Next Condensed" charset="0"/>
                <a:cs typeface="Avenir Next Condensed" charset="0"/>
                <a:sym typeface="Karla"/>
              </a:rPr>
              <a:t>Section 508: Electronic &amp; information technology</a:t>
            </a:r>
            <a:endParaRPr lang="en" sz="2000" dirty="0">
              <a:solidFill>
                <a:srgbClr val="FFFFFF"/>
              </a:solidFill>
              <a:latin typeface="Avenir Next Condensed" charset="0"/>
              <a:ea typeface="Avenir Next Condensed" charset="0"/>
              <a:cs typeface="Avenir Next Condensed" charset="0"/>
              <a:sym typeface="Karla"/>
            </a:endParaRPr>
          </a:p>
        </p:txBody>
      </p:sp>
      <p:sp>
        <p:nvSpPr>
          <p:cNvPr id="11" name="Shape 319"/>
          <p:cNvSpPr txBox="1"/>
          <p:nvPr/>
        </p:nvSpPr>
        <p:spPr>
          <a:xfrm>
            <a:off x="3468223" y="3451970"/>
            <a:ext cx="4635253" cy="642900"/>
          </a:xfrm>
          <a:prstGeom prst="rect">
            <a:avLst/>
          </a:prstGeom>
          <a:noFill/>
          <a:ln w="952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a:solidFill>
                  <a:srgbClr val="FFFFFF"/>
                </a:solidFill>
                <a:latin typeface="Avenir Next Condensed" charset="0"/>
                <a:ea typeface="Avenir Next Condensed" charset="0"/>
                <a:cs typeface="Avenir Next Condensed" charset="0"/>
                <a:sym typeface="Karla"/>
              </a:rPr>
              <a:t>Section 508 Refresh: WCAG 2.0 requirements</a:t>
            </a:r>
            <a:endParaRPr lang="en" sz="2000" dirty="0">
              <a:solidFill>
                <a:srgbClr val="FFFFFF"/>
              </a:solidFill>
              <a:latin typeface="Avenir Next Condensed" charset="0"/>
              <a:ea typeface="Avenir Next Condensed" charset="0"/>
              <a:cs typeface="Avenir Next Condensed" charset="0"/>
              <a:sym typeface="Karla"/>
            </a:endParaRPr>
          </a:p>
        </p:txBody>
      </p:sp>
      <p:pic>
        <p:nvPicPr>
          <p:cNvPr id="13" name="Picture 12" descr="gavel-green.png"/>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08585" y="2784305"/>
            <a:ext cx="667665" cy="667665"/>
          </a:xfrm>
          <a:prstGeom prst="rect">
            <a:avLst/>
          </a:prstGeom>
          <a:noFill/>
          <a:ln>
            <a:noFill/>
          </a:ln>
        </p:spPr>
      </p:pic>
    </p:spTree>
    <p:extLst>
      <p:ext uri="{BB962C8B-B14F-4D97-AF65-F5344CB8AC3E}">
        <p14:creationId xmlns:p14="http://schemas.microsoft.com/office/powerpoint/2010/main" val="28523536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F8C0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9678" y="1736747"/>
            <a:ext cx="4874322" cy="485699"/>
          </a:xfrm>
        </p:spPr>
        <p:txBody>
          <a:bodyPr/>
          <a:lstStyle/>
          <a:p>
            <a:pPr algn="ctr"/>
            <a:r>
              <a:rPr lang="en-US" dirty="0">
                <a:solidFill>
                  <a:schemeClr val="bg1"/>
                </a:solidFill>
              </a:rPr>
              <a:t>WCAG 2.0 Level AA</a:t>
            </a:r>
          </a:p>
        </p:txBody>
      </p:sp>
      <p:sp>
        <p:nvSpPr>
          <p:cNvPr id="3" name="Shape 311"/>
          <p:cNvSpPr txBox="1"/>
          <p:nvPr/>
        </p:nvSpPr>
        <p:spPr>
          <a:xfrm>
            <a:off x="4923041" y="2726490"/>
            <a:ext cx="3565500" cy="642900"/>
          </a:xfrm>
          <a:prstGeom prst="rect">
            <a:avLst/>
          </a:prstGeom>
          <a:noFill/>
          <a:ln w="9525" cap="flat" cmpd="sng">
            <a:solidFill>
              <a:schemeClr val="bg1"/>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1600" dirty="0">
                <a:solidFill>
                  <a:srgbClr val="FFFFFF"/>
                </a:solidFill>
                <a:latin typeface="Avenir Next Condensed" charset="0"/>
                <a:ea typeface="Avenir Next Condensed" charset="0"/>
                <a:cs typeface="Avenir Next Condensed" charset="0"/>
                <a:sym typeface="Karla"/>
              </a:rPr>
              <a:t>Requires audio description for all pre-recorded, synchronized media</a:t>
            </a:r>
            <a:endParaRPr lang="en" sz="1600" dirty="0">
              <a:solidFill>
                <a:srgbClr val="FFFFFF"/>
              </a:solidFill>
              <a:latin typeface="Avenir Next Condensed" charset="0"/>
              <a:ea typeface="Avenir Next Condensed" charset="0"/>
              <a:cs typeface="Avenir Next Condensed" charset="0"/>
              <a:sym typeface="Karla"/>
            </a:endParaRPr>
          </a:p>
        </p:txBody>
      </p:sp>
      <p:grpSp>
        <p:nvGrpSpPr>
          <p:cNvPr id="4" name="Shape 312"/>
          <p:cNvGrpSpPr/>
          <p:nvPr/>
        </p:nvGrpSpPr>
        <p:grpSpPr>
          <a:xfrm>
            <a:off x="6547090" y="3482740"/>
            <a:ext cx="376898" cy="330345"/>
            <a:chOff x="5323499" y="1591325"/>
            <a:chExt cx="376898" cy="330345"/>
          </a:xfrm>
        </p:grpSpPr>
        <p:sp>
          <p:nvSpPr>
            <p:cNvPr id="5" name="Shape 313"/>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6" name="Shape 314"/>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0" name="Shape 318"/>
          <p:cNvSpPr txBox="1"/>
          <p:nvPr/>
        </p:nvSpPr>
        <p:spPr>
          <a:xfrm>
            <a:off x="4923041" y="3920637"/>
            <a:ext cx="3565500" cy="642900"/>
          </a:xfrm>
          <a:prstGeom prst="rect">
            <a:avLst/>
          </a:prstGeom>
          <a:noFill/>
          <a:ln w="952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600" dirty="0">
                <a:solidFill>
                  <a:srgbClr val="FFFFFF"/>
                </a:solidFill>
                <a:latin typeface="Avenir Next Condensed" charset="0"/>
                <a:ea typeface="Avenir Next Condensed" charset="0"/>
                <a:cs typeface="Avenir Next Condensed" charset="0"/>
                <a:sym typeface="Karla"/>
              </a:rPr>
              <a:t>Success criteria</a:t>
            </a:r>
            <a:endParaRPr lang="en" sz="1600" dirty="0">
              <a:solidFill>
                <a:srgbClr val="FFFFFF"/>
              </a:solidFill>
              <a:latin typeface="Avenir Next Condensed" charset="0"/>
              <a:ea typeface="Avenir Next Condensed" charset="0"/>
              <a:cs typeface="Avenir Next Condensed" charset="0"/>
              <a:sym typeface="Karla"/>
            </a:endParaRPr>
          </a:p>
        </p:txBody>
      </p:sp>
      <p:sp>
        <p:nvSpPr>
          <p:cNvPr id="14" name="Shape 380"/>
          <p:cNvSpPr/>
          <p:nvPr/>
        </p:nvSpPr>
        <p:spPr>
          <a:xfrm>
            <a:off x="308700" y="1631954"/>
            <a:ext cx="3765626" cy="2931583"/>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solidFill>
          <a:ln w="9525" cap="flat" cmpd="sng">
            <a:solidFill>
              <a:schemeClr val="tx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5" name="Picture 14" descr="gavel-green.png"/>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08585" y="622821"/>
            <a:ext cx="667665" cy="667665"/>
          </a:xfrm>
          <a:prstGeom prst="rect">
            <a:avLst/>
          </a:prstGeom>
        </p:spPr>
      </p:pic>
      <p:pic>
        <p:nvPicPr>
          <p:cNvPr id="7" name="Picture 6" descr="320x198.png"/>
          <p:cNvPicPr>
            <a:picLocks noChangeAspect="1"/>
          </p:cNvPicPr>
          <p:nvPr/>
        </p:nvPicPr>
        <p:blipFill rotWithShape="1">
          <a:blip r:embed="rId4">
            <a:extLst>
              <a:ext uri="{28A0092B-C50C-407E-A947-70E740481C1C}">
                <a14:useLocalDpi xmlns:a14="http://schemas.microsoft.com/office/drawing/2010/main" val="0"/>
              </a:ext>
            </a:extLst>
          </a:blip>
          <a:srcRect l="3499"/>
          <a:stretch/>
        </p:blipFill>
        <p:spPr>
          <a:xfrm>
            <a:off x="435429" y="1784438"/>
            <a:ext cx="3495044" cy="2240972"/>
          </a:xfrm>
          <a:prstGeom prst="rect">
            <a:avLst/>
          </a:prstGeom>
        </p:spPr>
      </p:pic>
    </p:spTree>
    <p:extLst>
      <p:ext uri="{BB962C8B-B14F-4D97-AF65-F5344CB8AC3E}">
        <p14:creationId xmlns:p14="http://schemas.microsoft.com/office/powerpoint/2010/main" val="1761021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9357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703" y="4116875"/>
            <a:ext cx="2237213" cy="485699"/>
          </a:xfrm>
        </p:spPr>
        <p:txBody>
          <a:bodyPr/>
          <a:lstStyle/>
          <a:p>
            <a:r>
              <a:rPr lang="en-US" dirty="0"/>
              <a:t>Americans with Disabilities Act (</a:t>
            </a:r>
            <a:r>
              <a:rPr lang="en-US" dirty="0">
                <a:solidFill>
                  <a:srgbClr val="0070C0"/>
                </a:solidFill>
              </a:rPr>
              <a:t>1990</a:t>
            </a:r>
            <a:r>
              <a:rPr lang="en-US" dirty="0"/>
              <a:t>)</a:t>
            </a:r>
            <a:endParaRPr lang="en-US" dirty="0">
              <a:solidFill>
                <a:schemeClr val="accent1"/>
              </a:solidFill>
            </a:endParaRPr>
          </a:p>
        </p:txBody>
      </p:sp>
      <p:sp>
        <p:nvSpPr>
          <p:cNvPr id="3" name="Shape 311"/>
          <p:cNvSpPr txBox="1"/>
          <p:nvPr/>
        </p:nvSpPr>
        <p:spPr>
          <a:xfrm>
            <a:off x="4004250" y="1063675"/>
            <a:ext cx="3565500" cy="642900"/>
          </a:xfrm>
          <a:prstGeom prst="rect">
            <a:avLst/>
          </a:prstGeom>
          <a:noFill/>
          <a:ln w="9525" cap="flat" cmpd="sng">
            <a:solidFill>
              <a:schemeClr val="bg1"/>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1600" dirty="0">
                <a:solidFill>
                  <a:srgbClr val="FFFFFF"/>
                </a:solidFill>
                <a:latin typeface="Avenir Next Condensed" charset="0"/>
                <a:ea typeface="Avenir Next Condensed" charset="0"/>
                <a:cs typeface="Avenir Next Condensed" charset="0"/>
                <a:sym typeface="Karla"/>
              </a:rPr>
              <a:t>Title II: Public Entities</a:t>
            </a:r>
            <a:endParaRPr lang="en" sz="1600" dirty="0">
              <a:solidFill>
                <a:srgbClr val="FFFFFF"/>
              </a:solidFill>
              <a:latin typeface="Avenir Next Condensed" charset="0"/>
              <a:ea typeface="Avenir Next Condensed" charset="0"/>
              <a:cs typeface="Avenir Next Condensed" charset="0"/>
              <a:sym typeface="Karla"/>
            </a:endParaRPr>
          </a:p>
        </p:txBody>
      </p:sp>
      <p:grpSp>
        <p:nvGrpSpPr>
          <p:cNvPr id="4" name="Shape 312"/>
          <p:cNvGrpSpPr/>
          <p:nvPr/>
        </p:nvGrpSpPr>
        <p:grpSpPr>
          <a:xfrm>
            <a:off x="5628299" y="1819925"/>
            <a:ext cx="376898" cy="330345"/>
            <a:chOff x="5323499" y="1591325"/>
            <a:chExt cx="376898" cy="330345"/>
          </a:xfrm>
        </p:grpSpPr>
        <p:sp>
          <p:nvSpPr>
            <p:cNvPr id="5" name="Shape 313"/>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6" name="Shape 314"/>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7" name="Shape 315"/>
          <p:cNvGrpSpPr/>
          <p:nvPr/>
        </p:nvGrpSpPr>
        <p:grpSpPr>
          <a:xfrm>
            <a:off x="5628299" y="3014072"/>
            <a:ext cx="376898" cy="330345"/>
            <a:chOff x="5323499" y="1591325"/>
            <a:chExt cx="376898" cy="330345"/>
          </a:xfrm>
        </p:grpSpPr>
        <p:sp>
          <p:nvSpPr>
            <p:cNvPr id="8" name="Shape 316"/>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9" name="Shape 317"/>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0" name="Shape 318"/>
          <p:cNvSpPr txBox="1"/>
          <p:nvPr/>
        </p:nvSpPr>
        <p:spPr>
          <a:xfrm>
            <a:off x="4004250" y="2257822"/>
            <a:ext cx="3565500" cy="642900"/>
          </a:xfrm>
          <a:prstGeom prst="rect">
            <a:avLst/>
          </a:prstGeom>
          <a:noFill/>
          <a:ln w="952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600" dirty="0">
                <a:solidFill>
                  <a:srgbClr val="FFFFFF"/>
                </a:solidFill>
                <a:latin typeface="Avenir Next Condensed" charset="0"/>
                <a:ea typeface="Avenir Next Condensed" charset="0"/>
                <a:cs typeface="Avenir Next Condensed" charset="0"/>
                <a:sym typeface="Karla"/>
              </a:rPr>
              <a:t>Title III: Places of Public Accommodation</a:t>
            </a:r>
            <a:endParaRPr lang="en" sz="1600" dirty="0">
              <a:solidFill>
                <a:srgbClr val="FFFFFF"/>
              </a:solidFill>
              <a:latin typeface="Avenir Next Condensed" charset="0"/>
              <a:ea typeface="Avenir Next Condensed" charset="0"/>
              <a:cs typeface="Avenir Next Condensed" charset="0"/>
              <a:sym typeface="Karla"/>
            </a:endParaRPr>
          </a:p>
        </p:txBody>
      </p:sp>
      <p:sp>
        <p:nvSpPr>
          <p:cNvPr id="11" name="Shape 319"/>
          <p:cNvSpPr txBox="1"/>
          <p:nvPr/>
        </p:nvSpPr>
        <p:spPr>
          <a:xfrm>
            <a:off x="4004250" y="3451970"/>
            <a:ext cx="3565500" cy="642900"/>
          </a:xfrm>
          <a:prstGeom prst="rect">
            <a:avLst/>
          </a:prstGeom>
          <a:noFill/>
          <a:ln w="952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600" dirty="0">
                <a:solidFill>
                  <a:srgbClr val="FFFFFF"/>
                </a:solidFill>
                <a:latin typeface="Avenir Next Condensed" charset="0"/>
                <a:ea typeface="Avenir Next Condensed" charset="0"/>
                <a:cs typeface="Avenir Next Condensed" charset="0"/>
                <a:sym typeface="Karla"/>
              </a:rPr>
              <a:t>ADA Title III Lawsuits</a:t>
            </a:r>
            <a:endParaRPr lang="en" sz="1600" dirty="0">
              <a:solidFill>
                <a:srgbClr val="FFFFFF"/>
              </a:solidFill>
              <a:latin typeface="Avenir Next Condensed" charset="0"/>
              <a:ea typeface="Avenir Next Condensed" charset="0"/>
              <a:cs typeface="Avenir Next Condensed" charset="0"/>
              <a:sym typeface="Karla"/>
            </a:endParaRPr>
          </a:p>
        </p:txBody>
      </p:sp>
      <p:pic>
        <p:nvPicPr>
          <p:cNvPr id="13" name="Picture 12" descr="gavel-green.png"/>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08585" y="2149325"/>
            <a:ext cx="667665" cy="667665"/>
          </a:xfrm>
          <a:prstGeom prst="rect">
            <a:avLst/>
          </a:prstGeom>
        </p:spPr>
      </p:pic>
    </p:spTree>
    <p:extLst>
      <p:ext uri="{BB962C8B-B14F-4D97-AF65-F5344CB8AC3E}">
        <p14:creationId xmlns:p14="http://schemas.microsoft.com/office/powerpoint/2010/main" val="17062815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9678" y="1736747"/>
            <a:ext cx="4874322" cy="485699"/>
          </a:xfrm>
        </p:spPr>
        <p:txBody>
          <a:bodyPr/>
          <a:lstStyle/>
          <a:p>
            <a:pPr algn="ctr"/>
            <a:r>
              <a:rPr lang="en-US" dirty="0">
                <a:solidFill>
                  <a:schemeClr val="bg1"/>
                </a:solidFill>
              </a:rPr>
              <a:t>21</a:t>
            </a:r>
            <a:r>
              <a:rPr lang="en-US" baseline="30000" dirty="0">
                <a:solidFill>
                  <a:schemeClr val="bg1"/>
                </a:solidFill>
              </a:rPr>
              <a:t>st</a:t>
            </a:r>
            <a:r>
              <a:rPr lang="en-US" dirty="0">
                <a:solidFill>
                  <a:schemeClr val="bg1"/>
                </a:solidFill>
              </a:rPr>
              <a:t> CENTURY COMMUNICATIONS &amp; VIDEO ACCESSIBILITY ACT</a:t>
            </a:r>
          </a:p>
        </p:txBody>
      </p:sp>
      <p:sp>
        <p:nvSpPr>
          <p:cNvPr id="3" name="Shape 311"/>
          <p:cNvSpPr txBox="1"/>
          <p:nvPr/>
        </p:nvSpPr>
        <p:spPr>
          <a:xfrm>
            <a:off x="4923041" y="2726490"/>
            <a:ext cx="3565500" cy="642900"/>
          </a:xfrm>
          <a:prstGeom prst="rect">
            <a:avLst/>
          </a:prstGeom>
          <a:noFill/>
          <a:ln w="9525" cap="flat" cmpd="sng">
            <a:solidFill>
              <a:schemeClr val="bg1"/>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1600" dirty="0">
                <a:solidFill>
                  <a:srgbClr val="FFFFFF"/>
                </a:solidFill>
                <a:latin typeface="Avenir Next Condensed" charset="0"/>
                <a:ea typeface="Avenir Next Condensed" charset="0"/>
                <a:cs typeface="Avenir Next Condensed" charset="0"/>
                <a:sym typeface="Karla"/>
              </a:rPr>
              <a:t>AD requirements for prime-time viewing &amp; children’s programming</a:t>
            </a:r>
            <a:endParaRPr lang="en" sz="1600" dirty="0">
              <a:solidFill>
                <a:srgbClr val="FFFFFF"/>
              </a:solidFill>
              <a:latin typeface="Avenir Next Condensed" charset="0"/>
              <a:ea typeface="Avenir Next Condensed" charset="0"/>
              <a:cs typeface="Avenir Next Condensed" charset="0"/>
              <a:sym typeface="Karla"/>
            </a:endParaRPr>
          </a:p>
        </p:txBody>
      </p:sp>
      <p:grpSp>
        <p:nvGrpSpPr>
          <p:cNvPr id="4" name="Shape 312"/>
          <p:cNvGrpSpPr/>
          <p:nvPr/>
        </p:nvGrpSpPr>
        <p:grpSpPr>
          <a:xfrm>
            <a:off x="6547090" y="3482740"/>
            <a:ext cx="376898" cy="330345"/>
            <a:chOff x="5323499" y="1591325"/>
            <a:chExt cx="376898" cy="330345"/>
          </a:xfrm>
        </p:grpSpPr>
        <p:sp>
          <p:nvSpPr>
            <p:cNvPr id="5" name="Shape 313"/>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6" name="Shape 314"/>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0" name="Shape 318"/>
          <p:cNvSpPr txBox="1"/>
          <p:nvPr/>
        </p:nvSpPr>
        <p:spPr>
          <a:xfrm>
            <a:off x="4923041" y="3920637"/>
            <a:ext cx="3565500" cy="642900"/>
          </a:xfrm>
          <a:prstGeom prst="rect">
            <a:avLst/>
          </a:prstGeom>
          <a:noFill/>
          <a:ln w="952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600" dirty="0">
                <a:solidFill>
                  <a:srgbClr val="FFFFFF"/>
                </a:solidFill>
                <a:latin typeface="Avenir Next Condensed" charset="0"/>
                <a:ea typeface="Avenir Next Condensed" charset="0"/>
                <a:cs typeface="Avenir Next Condensed" charset="0"/>
                <a:sym typeface="Karla"/>
              </a:rPr>
              <a:t>Goal: 100% AD on TV by 2020</a:t>
            </a:r>
            <a:endParaRPr lang="en" sz="1600" dirty="0">
              <a:solidFill>
                <a:srgbClr val="FFFFFF"/>
              </a:solidFill>
              <a:latin typeface="Avenir Next Condensed" charset="0"/>
              <a:ea typeface="Avenir Next Condensed" charset="0"/>
              <a:cs typeface="Avenir Next Condensed" charset="0"/>
              <a:sym typeface="Karla"/>
            </a:endParaRPr>
          </a:p>
        </p:txBody>
      </p:sp>
      <p:sp>
        <p:nvSpPr>
          <p:cNvPr id="14" name="Shape 380"/>
          <p:cNvSpPr/>
          <p:nvPr/>
        </p:nvSpPr>
        <p:spPr>
          <a:xfrm>
            <a:off x="308700" y="1631954"/>
            <a:ext cx="3765626" cy="2931583"/>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solidFill>
          <a:ln w="9525" cap="flat" cmpd="sng">
            <a:solidFill>
              <a:schemeClr val="tx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2" name="Picture 11" descr="twc-imag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883" y="1736748"/>
            <a:ext cx="3472492" cy="2313548"/>
          </a:xfrm>
          <a:prstGeom prst="rect">
            <a:avLst/>
          </a:prstGeom>
        </p:spPr>
      </p:pic>
      <p:pic>
        <p:nvPicPr>
          <p:cNvPr id="15" name="Picture 14" descr="gavel-green.png"/>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08585" y="622821"/>
            <a:ext cx="667665" cy="667665"/>
          </a:xfrm>
          <a:prstGeom prst="rect">
            <a:avLst/>
          </a:prstGeom>
          <a:noFill/>
        </p:spPr>
      </p:pic>
    </p:spTree>
    <p:extLst>
      <p:ext uri="{BB962C8B-B14F-4D97-AF65-F5344CB8AC3E}">
        <p14:creationId xmlns:p14="http://schemas.microsoft.com/office/powerpoint/2010/main" val="1426121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Shape 329"/>
          <p:cNvSpPr txBox="1">
            <a:spLocks noGrp="1"/>
          </p:cNvSpPr>
          <p:nvPr>
            <p:ph type="title"/>
          </p:nvPr>
        </p:nvSpPr>
        <p:spPr>
          <a:xfrm>
            <a:off x="841000" y="969700"/>
            <a:ext cx="6319381" cy="409500"/>
          </a:xfrm>
          <a:prstGeom prst="rect">
            <a:avLst/>
          </a:prstGeom>
        </p:spPr>
        <p:txBody>
          <a:bodyPr lIns="91425" tIns="91425" rIns="91425" bIns="91425" anchor="b" anchorCtr="0">
            <a:noAutofit/>
          </a:bodyPr>
          <a:lstStyle/>
          <a:p>
            <a:pPr lvl="0" rtl="0">
              <a:spcBef>
                <a:spcPts val="0"/>
              </a:spcBef>
              <a:buNone/>
            </a:pPr>
            <a:r>
              <a:rPr lang="en-US" dirty="0">
                <a:solidFill>
                  <a:srgbClr val="737373"/>
                </a:solidFill>
              </a:rPr>
              <a:t>DESCRIPTION </a:t>
            </a:r>
            <a:r>
              <a:rPr lang="en-US" dirty="0">
                <a:solidFill>
                  <a:srgbClr val="4F6CB7"/>
                </a:solidFill>
              </a:rPr>
              <a:t>LAWSUITS</a:t>
            </a:r>
            <a:r>
              <a:rPr lang="en-US" dirty="0">
                <a:solidFill>
                  <a:schemeClr val="accent1"/>
                </a:solidFill>
              </a:rPr>
              <a:t> </a:t>
            </a:r>
            <a:r>
              <a:rPr lang="en-US" dirty="0">
                <a:solidFill>
                  <a:srgbClr val="737373"/>
                </a:solidFill>
              </a:rPr>
              <a:t>&amp; SETTLEMENTS</a:t>
            </a:r>
            <a:endParaRPr lang="en" dirty="0">
              <a:solidFill>
                <a:srgbClr val="737373"/>
              </a:solidFill>
            </a:endParaRPr>
          </a:p>
        </p:txBody>
      </p:sp>
      <p:sp>
        <p:nvSpPr>
          <p:cNvPr id="5" name="Shape 330"/>
          <p:cNvSpPr txBox="1">
            <a:spLocks noGrp="1"/>
          </p:cNvSpPr>
          <p:nvPr>
            <p:ph type="body" idx="1"/>
          </p:nvPr>
        </p:nvSpPr>
        <p:spPr>
          <a:xfrm>
            <a:off x="968553" y="1466850"/>
            <a:ext cx="2065499" cy="1305000"/>
          </a:xfrm>
          <a:prstGeom prst="rect">
            <a:avLst/>
          </a:prstGeom>
        </p:spPr>
        <p:txBody>
          <a:bodyPr lIns="91425" tIns="91425" rIns="91425" bIns="91425" anchor="t" anchorCtr="0">
            <a:noAutofit/>
          </a:bodyPr>
          <a:lstStyle/>
          <a:p>
            <a:pPr lvl="0" rtl="0">
              <a:spcBef>
                <a:spcPts val="0"/>
              </a:spcBef>
              <a:buNone/>
            </a:pPr>
            <a:r>
              <a:rPr lang="en-US" sz="1400" b="1" dirty="0">
                <a:solidFill>
                  <a:schemeClr val="tx1"/>
                </a:solidFill>
                <a:latin typeface="Avenir Next Condensed Bold"/>
                <a:cs typeface="Avenir Next Condensed Bold"/>
              </a:rPr>
              <a:t>ACB vs. Netflix</a:t>
            </a:r>
            <a:endParaRPr lang="en" sz="1400" b="1" dirty="0">
              <a:solidFill>
                <a:schemeClr val="tx1"/>
              </a:solidFill>
              <a:latin typeface="Avenir Next Condensed Bold"/>
              <a:cs typeface="Avenir Next Condensed Bold"/>
            </a:endParaRPr>
          </a:p>
          <a:p>
            <a:pPr lvl="0" rtl="0">
              <a:spcBef>
                <a:spcPts val="0"/>
              </a:spcBef>
              <a:buNone/>
            </a:pPr>
            <a:r>
              <a:rPr lang="en-US" sz="1400" dirty="0"/>
              <a:t>&gt; Settlement: Netflix agreed to provide AD for many streaming titles by EOY 2016</a:t>
            </a:r>
            <a:endParaRPr lang="en" sz="1400" dirty="0"/>
          </a:p>
        </p:txBody>
      </p:sp>
      <p:sp>
        <p:nvSpPr>
          <p:cNvPr id="6" name="Shape 331"/>
          <p:cNvSpPr txBox="1">
            <a:spLocks/>
          </p:cNvSpPr>
          <p:nvPr/>
        </p:nvSpPr>
        <p:spPr>
          <a:xfrm>
            <a:off x="968553" y="2561182"/>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400" b="1" dirty="0">
                <a:latin typeface="Avenir Next Condensed Bold"/>
                <a:cs typeface="Avenir Next Condensed Bold"/>
              </a:rPr>
              <a:t>AMC Theaters</a:t>
            </a:r>
            <a:endParaRPr lang="en" sz="1400" b="1" dirty="0">
              <a:latin typeface="Avenir Next Condensed Bold"/>
              <a:cs typeface="Avenir Next Condensed Bold"/>
            </a:endParaRPr>
          </a:p>
          <a:p>
            <a:r>
              <a:rPr lang="en-US" sz="1400" dirty="0">
                <a:solidFill>
                  <a:srgbClr val="737373"/>
                </a:solidFill>
              </a:rPr>
              <a:t>&gt; Failing to provide assistive audio description devices to blind viewers</a:t>
            </a:r>
            <a:endParaRPr lang="en" sz="1400" dirty="0">
              <a:solidFill>
                <a:srgbClr val="737373"/>
              </a:solidFill>
            </a:endParaRPr>
          </a:p>
        </p:txBody>
      </p:sp>
      <p:sp>
        <p:nvSpPr>
          <p:cNvPr id="9" name="Shape 334"/>
          <p:cNvSpPr txBox="1">
            <a:spLocks/>
          </p:cNvSpPr>
          <p:nvPr/>
        </p:nvSpPr>
        <p:spPr>
          <a:xfrm>
            <a:off x="3780930" y="1466850"/>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400" b="1" dirty="0">
                <a:latin typeface="Avenir Next Condensed Bold"/>
                <a:cs typeface="Avenir Next Condensed Bold"/>
              </a:rPr>
              <a:t>Hamilton</a:t>
            </a:r>
            <a:endParaRPr lang="en" sz="1400" b="1" dirty="0">
              <a:latin typeface="Avenir Next Condensed Bold"/>
              <a:cs typeface="Avenir Next Condensed Bold"/>
            </a:endParaRPr>
          </a:p>
          <a:p>
            <a:r>
              <a:rPr lang="en-US" sz="1400" dirty="0">
                <a:solidFill>
                  <a:schemeClr val="tx2">
                    <a:lumMod val="50000"/>
                  </a:schemeClr>
                </a:solidFill>
              </a:rPr>
              <a:t>&gt; Sued for violating Title III of the ADA by failing to provide AD</a:t>
            </a:r>
            <a:endParaRPr lang="en" sz="1400" dirty="0">
              <a:solidFill>
                <a:schemeClr val="tx2">
                  <a:lumMod val="50000"/>
                </a:schemeClr>
              </a:solidFill>
            </a:endParaRPr>
          </a:p>
        </p:txBody>
      </p:sp>
      <p:sp>
        <p:nvSpPr>
          <p:cNvPr id="10" name="Shape 335"/>
          <p:cNvSpPr txBox="1">
            <a:spLocks/>
          </p:cNvSpPr>
          <p:nvPr/>
        </p:nvSpPr>
        <p:spPr>
          <a:xfrm>
            <a:off x="3780930" y="2561182"/>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400" b="1" dirty="0">
                <a:latin typeface="Avenir Next Condensed Bold"/>
                <a:cs typeface="Avenir Next Condensed Bold"/>
              </a:rPr>
              <a:t>DOJ vs. UC Berkeley</a:t>
            </a:r>
            <a:endParaRPr lang="en" sz="1400" b="1" dirty="0">
              <a:latin typeface="Avenir Next Condensed Bold"/>
              <a:cs typeface="Avenir Next Condensed Bold"/>
            </a:endParaRPr>
          </a:p>
          <a:p>
            <a:r>
              <a:rPr lang="en" sz="1400" dirty="0">
                <a:solidFill>
                  <a:srgbClr val="737373"/>
                </a:solidFill>
              </a:rPr>
              <a:t>&gt; </a:t>
            </a:r>
            <a:r>
              <a:rPr lang="en-US" sz="1400" dirty="0">
                <a:solidFill>
                  <a:srgbClr val="737373"/>
                </a:solidFill>
              </a:rPr>
              <a:t>DOJ submitted letter to UC Berkeley that their MOOC content was inaccessible</a:t>
            </a:r>
            <a:endParaRPr lang="en" sz="1400" dirty="0">
              <a:solidFill>
                <a:srgbClr val="737373"/>
              </a:solidFill>
            </a:endParaRPr>
          </a:p>
          <a:p>
            <a:endParaRPr lang="en" sz="1400" dirty="0"/>
          </a:p>
        </p:txBody>
      </p:sp>
      <p:sp>
        <p:nvSpPr>
          <p:cNvPr id="7" name="Shape 335"/>
          <p:cNvSpPr txBox="1">
            <a:spLocks/>
          </p:cNvSpPr>
          <p:nvPr/>
        </p:nvSpPr>
        <p:spPr>
          <a:xfrm>
            <a:off x="968552" y="3655514"/>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400" b="1" dirty="0">
                <a:latin typeface="Avenir Next Condensed Bold"/>
                <a:cs typeface="Avenir Next Condensed Bold"/>
              </a:rPr>
              <a:t>ACB vs. Hulu</a:t>
            </a:r>
            <a:endParaRPr lang="en" sz="1400" b="1" dirty="0">
              <a:latin typeface="Avenir Next Condensed Bold"/>
              <a:cs typeface="Avenir Next Condensed Bold"/>
            </a:endParaRPr>
          </a:p>
          <a:p>
            <a:r>
              <a:rPr lang="en" sz="1400" dirty="0">
                <a:solidFill>
                  <a:srgbClr val="737373"/>
                </a:solidFill>
              </a:rPr>
              <a:t>&gt; </a:t>
            </a:r>
            <a:r>
              <a:rPr lang="en-US" sz="1400" dirty="0">
                <a:solidFill>
                  <a:srgbClr val="737373"/>
                </a:solidFill>
              </a:rPr>
              <a:t>Discriminating against blind and visually impaired by not providing audio description on movies or TV shows </a:t>
            </a:r>
            <a:endParaRPr lang="en" sz="1400" dirty="0">
              <a:solidFill>
                <a:srgbClr val="737373"/>
              </a:solidFill>
            </a:endParaRPr>
          </a:p>
        </p:txBody>
      </p:sp>
    </p:spTree>
    <p:extLst>
      <p:ext uri="{BB962C8B-B14F-4D97-AF65-F5344CB8AC3E}">
        <p14:creationId xmlns:p14="http://schemas.microsoft.com/office/powerpoint/2010/main" val="277384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45625" y="3405600"/>
            <a:ext cx="2013492" cy="1181999"/>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Avenir Heavy"/>
                <a:ea typeface="Montserrat"/>
                <a:cs typeface="Avenir Heavy"/>
                <a:sym typeface="Montserrat"/>
              </a:defRPr>
            </a:lvl1pPr>
            <a:lvl2pPr lvl="1"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3600" dirty="0">
                <a:solidFill>
                  <a:schemeClr val="accent5"/>
                </a:solidFill>
              </a:rPr>
              <a:t>WHO</a:t>
            </a:r>
            <a:r>
              <a:rPr lang="en-US" sz="3600" dirty="0">
                <a:solidFill>
                  <a:schemeClr val="accent4"/>
                </a:solidFill>
              </a:rPr>
              <a:t> </a:t>
            </a:r>
            <a:r>
              <a:rPr lang="en-US" sz="3600" dirty="0"/>
              <a:t>IS 3PLAY MEDIA?</a:t>
            </a:r>
          </a:p>
        </p:txBody>
      </p:sp>
    </p:spTree>
    <p:extLst>
      <p:ext uri="{BB962C8B-B14F-4D97-AF65-F5344CB8AC3E}">
        <p14:creationId xmlns:p14="http://schemas.microsoft.com/office/powerpoint/2010/main" val="21197484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3" name="Picture 2" descr="discover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050" y="2444773"/>
            <a:ext cx="1371600" cy="728663"/>
          </a:xfrm>
          <a:prstGeom prst="rect">
            <a:avLst/>
          </a:prstGeom>
        </p:spPr>
      </p:pic>
      <p:pic>
        <p:nvPicPr>
          <p:cNvPr id="4" name="Picture 3" descr="viacom-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622" y="1795891"/>
            <a:ext cx="1371600" cy="212598"/>
          </a:xfrm>
          <a:prstGeom prst="rect">
            <a:avLst/>
          </a:prstGeom>
        </p:spPr>
      </p:pic>
      <p:pic>
        <p:nvPicPr>
          <p:cNvPr id="5" name="Picture 4" descr="spectrum-sportsne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3384" y="4045387"/>
            <a:ext cx="1371600" cy="302930"/>
          </a:xfrm>
          <a:prstGeom prst="rect">
            <a:avLst/>
          </a:prstGeom>
        </p:spPr>
      </p:pic>
      <p:pic>
        <p:nvPicPr>
          <p:cNvPr id="6" name="Picture 5" descr="download-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7622" y="790634"/>
            <a:ext cx="1371600" cy="765208"/>
          </a:xfrm>
          <a:prstGeom prst="rect">
            <a:avLst/>
          </a:prstGeom>
        </p:spPr>
      </p:pic>
      <p:pic>
        <p:nvPicPr>
          <p:cNvPr id="7" name="Picture 6" descr="download-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050" y="3597985"/>
            <a:ext cx="1371600" cy="765208"/>
          </a:xfrm>
          <a:prstGeom prst="rect">
            <a:avLst/>
          </a:prstGeom>
        </p:spPr>
      </p:pic>
      <p:pic>
        <p:nvPicPr>
          <p:cNvPr id="8" name="Picture 7" descr="download-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7622" y="3723481"/>
            <a:ext cx="1371600" cy="643812"/>
          </a:xfrm>
          <a:prstGeom prst="rect">
            <a:avLst/>
          </a:prstGeom>
        </p:spPr>
      </p:pic>
      <p:pic>
        <p:nvPicPr>
          <p:cNvPr id="9" name="Picture 8" descr="download-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7622" y="2444773"/>
            <a:ext cx="1371600" cy="865573"/>
          </a:xfrm>
          <a:prstGeom prst="rect">
            <a:avLst/>
          </a:prstGeom>
        </p:spPr>
      </p:pic>
      <p:pic>
        <p:nvPicPr>
          <p:cNvPr id="10" name="Picture 9" descr="download-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03384" y="862977"/>
            <a:ext cx="1371600" cy="1145512"/>
          </a:xfrm>
          <a:prstGeom prst="rect">
            <a:avLst/>
          </a:prstGeom>
        </p:spPr>
      </p:pic>
      <p:pic>
        <p:nvPicPr>
          <p:cNvPr id="11" name="Picture 10" descr="download-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1050" y="1828762"/>
            <a:ext cx="1371600" cy="179727"/>
          </a:xfrm>
          <a:prstGeom prst="rect">
            <a:avLst/>
          </a:prstGeom>
        </p:spPr>
      </p:pic>
      <p:pic>
        <p:nvPicPr>
          <p:cNvPr id="12" name="Picture 11" descr="download.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3384" y="2336702"/>
            <a:ext cx="1371600" cy="724328"/>
          </a:xfrm>
          <a:prstGeom prst="rect">
            <a:avLst/>
          </a:prstGeom>
        </p:spPr>
      </p:pic>
      <p:pic>
        <p:nvPicPr>
          <p:cNvPr id="15" name="Picture 14" descr="mit-logo.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1050" y="862977"/>
            <a:ext cx="1371600" cy="706374"/>
          </a:xfrm>
          <a:prstGeom prst="rect">
            <a:avLst/>
          </a:prstGeom>
        </p:spPr>
      </p:pic>
      <p:pic>
        <p:nvPicPr>
          <p:cNvPr id="16" name="Picture 15" descr="starz-logo.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03384" y="3310346"/>
            <a:ext cx="1371600" cy="370332"/>
          </a:xfrm>
          <a:prstGeom prst="rect">
            <a:avLst/>
          </a:prstGeom>
        </p:spPr>
      </p:pic>
    </p:spTree>
    <p:extLst>
      <p:ext uri="{BB962C8B-B14F-4D97-AF65-F5344CB8AC3E}">
        <p14:creationId xmlns:p14="http://schemas.microsoft.com/office/powerpoint/2010/main" val="28630133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2">
                    <a:lumMod val="50000"/>
                  </a:schemeClr>
                </a:solidFill>
              </a:rPr>
              <a:t>GOAL: MAKE ACCESSIBLE VIDEO </a:t>
            </a:r>
            <a:r>
              <a:rPr lang="en-US" dirty="0">
                <a:solidFill>
                  <a:srgbClr val="F05B48"/>
                </a:solidFill>
              </a:rPr>
              <a:t>EASY</a:t>
            </a:r>
          </a:p>
        </p:txBody>
      </p:sp>
      <p:grpSp>
        <p:nvGrpSpPr>
          <p:cNvPr id="5" name="Shape 571"/>
          <p:cNvGrpSpPr/>
          <p:nvPr/>
        </p:nvGrpSpPr>
        <p:grpSpPr>
          <a:xfrm>
            <a:off x="792179" y="1732481"/>
            <a:ext cx="775171" cy="729315"/>
            <a:chOff x="5972700" y="2330200"/>
            <a:chExt cx="411625" cy="387275"/>
          </a:xfrm>
        </p:grpSpPr>
        <p:sp>
          <p:nvSpPr>
            <p:cNvPr id="6" name="Shape 572"/>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chemeClr val="accent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573"/>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chemeClr val="accent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3" name="Shape 311"/>
          <p:cNvSpPr txBox="1"/>
          <p:nvPr/>
        </p:nvSpPr>
        <p:spPr>
          <a:xfrm>
            <a:off x="5534388" y="549908"/>
            <a:ext cx="3038649" cy="642900"/>
          </a:xfrm>
          <a:prstGeom prst="rect">
            <a:avLst/>
          </a:prstGeom>
          <a:noFill/>
          <a:ln w="28575" cap="flat" cmpd="sng">
            <a:solidFill>
              <a:schemeClr val="bg1"/>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2000" dirty="0">
                <a:solidFill>
                  <a:srgbClr val="FFFFFF"/>
                </a:solidFill>
                <a:latin typeface="Avenir Next Condensed Bold"/>
                <a:ea typeface="Karla"/>
                <a:cs typeface="Avenir Next Condensed Bold"/>
                <a:sym typeface="Karla"/>
              </a:rPr>
              <a:t>Online Account System</a:t>
            </a:r>
            <a:endParaRPr lang="en" sz="2000" dirty="0">
              <a:solidFill>
                <a:srgbClr val="FFFFFF"/>
              </a:solidFill>
              <a:latin typeface="Avenir Next Condensed Bold"/>
              <a:ea typeface="Karla"/>
              <a:cs typeface="Avenir Next Condensed Bold"/>
              <a:sym typeface="Karla"/>
            </a:endParaRPr>
          </a:p>
        </p:txBody>
      </p:sp>
      <p:grpSp>
        <p:nvGrpSpPr>
          <p:cNvPr id="14" name="Shape 312"/>
          <p:cNvGrpSpPr/>
          <p:nvPr/>
        </p:nvGrpSpPr>
        <p:grpSpPr>
          <a:xfrm>
            <a:off x="6876537" y="1320230"/>
            <a:ext cx="376898" cy="330345"/>
            <a:chOff x="5323499" y="1591325"/>
            <a:chExt cx="376898" cy="330345"/>
          </a:xfrm>
        </p:grpSpPr>
        <p:sp>
          <p:nvSpPr>
            <p:cNvPr id="15" name="Shape 313"/>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16" name="Shape 314"/>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17" name="Shape 315"/>
          <p:cNvGrpSpPr/>
          <p:nvPr/>
        </p:nvGrpSpPr>
        <p:grpSpPr>
          <a:xfrm>
            <a:off x="6876147" y="2612206"/>
            <a:ext cx="376898" cy="330345"/>
            <a:chOff x="5323499" y="1591325"/>
            <a:chExt cx="376898" cy="330345"/>
          </a:xfrm>
        </p:grpSpPr>
        <p:sp>
          <p:nvSpPr>
            <p:cNvPr id="18" name="Shape 316"/>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19" name="Shape 317"/>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20" name="Shape 318"/>
          <p:cNvSpPr txBox="1"/>
          <p:nvPr/>
        </p:nvSpPr>
        <p:spPr>
          <a:xfrm>
            <a:off x="5567568" y="1779914"/>
            <a:ext cx="2999619" cy="642900"/>
          </a:xfrm>
          <a:prstGeom prst="rect">
            <a:avLst/>
          </a:prstGeom>
          <a:noFill/>
          <a:ln w="2857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a:solidFill>
                  <a:srgbClr val="FFFFFF"/>
                </a:solidFill>
                <a:latin typeface="Avenir Next Condensed Bold"/>
                <a:ea typeface="Karla"/>
                <a:cs typeface="Avenir Next Condensed Bold"/>
                <a:sym typeface="Karla"/>
              </a:rPr>
              <a:t>Fast &amp; Reliable Turnaround</a:t>
            </a:r>
            <a:endParaRPr lang="en" sz="2000" dirty="0">
              <a:solidFill>
                <a:srgbClr val="FFFFFF"/>
              </a:solidFill>
              <a:latin typeface="Avenir Next Condensed Bold"/>
              <a:ea typeface="Karla"/>
              <a:cs typeface="Avenir Next Condensed Bold"/>
              <a:sym typeface="Karla"/>
            </a:endParaRPr>
          </a:p>
        </p:txBody>
      </p:sp>
      <p:sp>
        <p:nvSpPr>
          <p:cNvPr id="21" name="Shape 319"/>
          <p:cNvSpPr txBox="1"/>
          <p:nvPr/>
        </p:nvSpPr>
        <p:spPr>
          <a:xfrm>
            <a:off x="5539619" y="3049669"/>
            <a:ext cx="2999619" cy="642900"/>
          </a:xfrm>
          <a:prstGeom prst="rect">
            <a:avLst/>
          </a:prstGeom>
          <a:noFill/>
          <a:ln w="2857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a:solidFill>
                  <a:srgbClr val="FFFFFF"/>
                </a:solidFill>
                <a:latin typeface="Avenir Next Condensed Bold"/>
                <a:ea typeface="Karla"/>
                <a:cs typeface="Avenir Next Condensed Bold"/>
                <a:sym typeface="Karla"/>
              </a:rPr>
              <a:t>One-Stop Shop</a:t>
            </a:r>
          </a:p>
        </p:txBody>
      </p:sp>
      <p:grpSp>
        <p:nvGrpSpPr>
          <p:cNvPr id="22" name="Shape 315"/>
          <p:cNvGrpSpPr/>
          <p:nvPr/>
        </p:nvGrpSpPr>
        <p:grpSpPr>
          <a:xfrm>
            <a:off x="6904096" y="3920486"/>
            <a:ext cx="376898" cy="330345"/>
            <a:chOff x="5323499" y="1591325"/>
            <a:chExt cx="376898" cy="330345"/>
          </a:xfrm>
        </p:grpSpPr>
        <p:sp>
          <p:nvSpPr>
            <p:cNvPr id="23" name="Shape 316"/>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24" name="Shape 317"/>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25" name="Shape 319"/>
          <p:cNvSpPr txBox="1"/>
          <p:nvPr/>
        </p:nvSpPr>
        <p:spPr>
          <a:xfrm>
            <a:off x="5567568" y="4357949"/>
            <a:ext cx="2999619" cy="642900"/>
          </a:xfrm>
          <a:prstGeom prst="rect">
            <a:avLst/>
          </a:prstGeom>
          <a:noFill/>
          <a:ln w="2857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a:solidFill>
                  <a:srgbClr val="FFFFFF"/>
                </a:solidFill>
                <a:latin typeface="Avenir Next Condensed Bold"/>
                <a:ea typeface="Karla"/>
                <a:cs typeface="Avenir Next Condensed Bold"/>
                <a:sym typeface="Karla"/>
              </a:rPr>
              <a:t>Audio Description Plugin</a:t>
            </a:r>
          </a:p>
        </p:txBody>
      </p:sp>
    </p:spTree>
    <p:extLst>
      <p:ext uri="{BB962C8B-B14F-4D97-AF65-F5344CB8AC3E}">
        <p14:creationId xmlns:p14="http://schemas.microsoft.com/office/powerpoint/2010/main" val="36540524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accent5"/>
                </a:solidFill>
              </a:rPr>
              <a:t>INNOVATING </a:t>
            </a:r>
            <a:r>
              <a:rPr lang="en-US" dirty="0">
                <a:solidFill>
                  <a:schemeClr val="tx2">
                    <a:lumMod val="50000"/>
                  </a:schemeClr>
                </a:solidFill>
              </a:rPr>
              <a:t>AUDIO DESCRIPTION</a:t>
            </a:r>
          </a:p>
        </p:txBody>
      </p:sp>
      <p:pic>
        <p:nvPicPr>
          <p:cNvPr id="3" name="Picture 2" descr="wavefor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489" y="1409372"/>
            <a:ext cx="4113511" cy="2039468"/>
          </a:xfrm>
          <a:prstGeom prst="rect">
            <a:avLst/>
          </a:prstGeom>
        </p:spPr>
      </p:pic>
    </p:spTree>
    <p:extLst>
      <p:ext uri="{BB962C8B-B14F-4D97-AF65-F5344CB8AC3E}">
        <p14:creationId xmlns:p14="http://schemas.microsoft.com/office/powerpoint/2010/main" val="19984475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472649" y="3567707"/>
            <a:ext cx="2351283" cy="1181999"/>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Avenir Heavy"/>
                <a:ea typeface="Montserrat"/>
                <a:cs typeface="Avenir Heavy"/>
                <a:sym typeface="Montserrat"/>
              </a:defRPr>
            </a:lvl1pPr>
            <a:lvl2pPr lvl="1"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3600" dirty="0">
                <a:solidFill>
                  <a:schemeClr val="tx2">
                    <a:lumMod val="50000"/>
                  </a:schemeClr>
                </a:solidFill>
              </a:rPr>
              <a:t>OUR </a:t>
            </a:r>
            <a:r>
              <a:rPr lang="en-US" sz="3600" dirty="0">
                <a:solidFill>
                  <a:srgbClr val="F05B48"/>
                </a:solidFill>
              </a:rPr>
              <a:t>PROCESS</a:t>
            </a:r>
          </a:p>
        </p:txBody>
      </p:sp>
      <p:sp>
        <p:nvSpPr>
          <p:cNvPr id="5" name="Shape 311"/>
          <p:cNvSpPr txBox="1"/>
          <p:nvPr/>
        </p:nvSpPr>
        <p:spPr>
          <a:xfrm>
            <a:off x="5016194" y="1192808"/>
            <a:ext cx="3565500" cy="642900"/>
          </a:xfrm>
          <a:prstGeom prst="rect">
            <a:avLst/>
          </a:prstGeom>
          <a:noFill/>
          <a:ln w="28575" cap="flat" cmpd="sng">
            <a:solidFill>
              <a:schemeClr val="bg1"/>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2000" dirty="0">
                <a:solidFill>
                  <a:srgbClr val="FFFFFF"/>
                </a:solidFill>
                <a:latin typeface="Avenir Next Condensed Bold"/>
                <a:ea typeface="Karla"/>
                <a:cs typeface="Avenir Next Condensed Bold"/>
                <a:sym typeface="Karla"/>
              </a:rPr>
              <a:t>1: Time-Coded Transcript</a:t>
            </a:r>
            <a:endParaRPr lang="en" sz="2000" dirty="0">
              <a:solidFill>
                <a:srgbClr val="FFFFFF"/>
              </a:solidFill>
              <a:latin typeface="Avenir Next Condensed Bold"/>
              <a:ea typeface="Karla"/>
              <a:cs typeface="Avenir Next Condensed Bold"/>
              <a:sym typeface="Karla"/>
            </a:endParaRPr>
          </a:p>
        </p:txBody>
      </p:sp>
      <p:grpSp>
        <p:nvGrpSpPr>
          <p:cNvPr id="6" name="Shape 312"/>
          <p:cNvGrpSpPr/>
          <p:nvPr/>
        </p:nvGrpSpPr>
        <p:grpSpPr>
          <a:xfrm>
            <a:off x="6640242" y="2092813"/>
            <a:ext cx="376898" cy="330345"/>
            <a:chOff x="5323499" y="1591325"/>
            <a:chExt cx="376898" cy="330345"/>
          </a:xfrm>
        </p:grpSpPr>
        <p:sp>
          <p:nvSpPr>
            <p:cNvPr id="7" name="Shape 313"/>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8" name="Shape 314"/>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9" name="Shape 315"/>
          <p:cNvGrpSpPr/>
          <p:nvPr/>
        </p:nvGrpSpPr>
        <p:grpSpPr>
          <a:xfrm>
            <a:off x="6640243" y="3567707"/>
            <a:ext cx="376898" cy="330345"/>
            <a:chOff x="5323499" y="1591325"/>
            <a:chExt cx="376898" cy="330345"/>
          </a:xfrm>
        </p:grpSpPr>
        <p:sp>
          <p:nvSpPr>
            <p:cNvPr id="10" name="Shape 316"/>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11" name="Shape 317"/>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2" name="Shape 318"/>
          <p:cNvSpPr txBox="1"/>
          <p:nvPr/>
        </p:nvSpPr>
        <p:spPr>
          <a:xfrm>
            <a:off x="5016194" y="2581388"/>
            <a:ext cx="3565500" cy="642900"/>
          </a:xfrm>
          <a:prstGeom prst="rect">
            <a:avLst/>
          </a:prstGeom>
          <a:noFill/>
          <a:ln w="2857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a:solidFill>
                  <a:srgbClr val="FFFFFF"/>
                </a:solidFill>
                <a:latin typeface="Avenir Next Condensed Bold"/>
                <a:ea typeface="Karla"/>
                <a:cs typeface="Avenir Next Condensed Bold"/>
                <a:sym typeface="Karla"/>
              </a:rPr>
              <a:t>2: US-based Human Describers</a:t>
            </a:r>
            <a:endParaRPr lang="en" sz="2000" dirty="0">
              <a:solidFill>
                <a:srgbClr val="FFFFFF"/>
              </a:solidFill>
              <a:latin typeface="Avenir Next Condensed Bold"/>
              <a:ea typeface="Karla"/>
              <a:cs typeface="Avenir Next Condensed Bold"/>
              <a:sym typeface="Karla"/>
            </a:endParaRPr>
          </a:p>
        </p:txBody>
      </p:sp>
      <p:sp>
        <p:nvSpPr>
          <p:cNvPr id="13" name="Shape 319"/>
          <p:cNvSpPr txBox="1"/>
          <p:nvPr/>
        </p:nvSpPr>
        <p:spPr>
          <a:xfrm>
            <a:off x="5016194" y="4014019"/>
            <a:ext cx="3565500" cy="642900"/>
          </a:xfrm>
          <a:prstGeom prst="rect">
            <a:avLst/>
          </a:prstGeom>
          <a:noFill/>
          <a:ln w="2857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a:solidFill>
                  <a:srgbClr val="FFFFFF"/>
                </a:solidFill>
                <a:latin typeface="Avenir Next Condensed Bold"/>
                <a:ea typeface="Karla"/>
                <a:cs typeface="Avenir Next Condensed Bold"/>
                <a:sym typeface="Karla"/>
              </a:rPr>
              <a:t>3: Synthesized Speech</a:t>
            </a:r>
          </a:p>
        </p:txBody>
      </p:sp>
      <p:pic>
        <p:nvPicPr>
          <p:cNvPr id="24" name="Picture 23" descr="wavefor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965" y="1073683"/>
            <a:ext cx="1799261" cy="892069"/>
          </a:xfrm>
          <a:prstGeom prst="rect">
            <a:avLst/>
          </a:prstGeom>
        </p:spPr>
      </p:pic>
      <p:sp>
        <p:nvSpPr>
          <p:cNvPr id="28" name="Shape 570"/>
          <p:cNvSpPr/>
          <p:nvPr/>
        </p:nvSpPr>
        <p:spPr>
          <a:xfrm>
            <a:off x="3544221" y="2473391"/>
            <a:ext cx="853163" cy="899494"/>
          </a:xfrm>
          <a:custGeom>
            <a:avLst/>
            <a:gdLst/>
            <a:ahLst/>
            <a:cxnLst/>
            <a:rect l="0" t="0" r="0" b="0"/>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38100"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478"/>
          <p:cNvSpPr/>
          <p:nvPr/>
        </p:nvSpPr>
        <p:spPr>
          <a:xfrm>
            <a:off x="3544221" y="4014018"/>
            <a:ext cx="853163" cy="776037"/>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38100"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27878357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79D0A"/>
        </a:solidFill>
        <a:effectLst/>
      </p:bgPr>
    </p:bg>
    <p:spTree>
      <p:nvGrpSpPr>
        <p:cNvPr id="1" name=""/>
        <p:cNvGrpSpPr/>
        <p:nvPr/>
      </p:nvGrpSpPr>
      <p:grpSpPr>
        <a:xfrm>
          <a:off x="0" y="0"/>
          <a:ext cx="0" cy="0"/>
          <a:chOff x="0" y="0"/>
          <a:chExt cx="0" cy="0"/>
        </a:xfrm>
      </p:grpSpPr>
      <p:sp>
        <p:nvSpPr>
          <p:cNvPr id="17" name="Shape 329"/>
          <p:cNvSpPr txBox="1">
            <a:spLocks noGrp="1"/>
          </p:cNvSpPr>
          <p:nvPr>
            <p:ph type="title"/>
          </p:nvPr>
        </p:nvSpPr>
        <p:spPr>
          <a:xfrm>
            <a:off x="841000" y="231891"/>
            <a:ext cx="5956524" cy="409500"/>
          </a:xfrm>
          <a:prstGeom prst="rect">
            <a:avLst/>
          </a:prstGeom>
        </p:spPr>
        <p:txBody>
          <a:bodyPr lIns="91425" tIns="91425" rIns="91425" bIns="91425" anchor="b" anchorCtr="0">
            <a:noAutofit/>
          </a:bodyPr>
          <a:lstStyle/>
          <a:p>
            <a:pPr lvl="0" rtl="0">
              <a:spcBef>
                <a:spcPts val="0"/>
              </a:spcBef>
              <a:buNone/>
            </a:pPr>
            <a:r>
              <a:rPr lang="en-US" dirty="0">
                <a:solidFill>
                  <a:srgbClr val="D79D0A"/>
                </a:solidFill>
              </a:rPr>
              <a:t>SYNTHESIZED </a:t>
            </a:r>
            <a:r>
              <a:rPr lang="en-US" dirty="0"/>
              <a:t>SPEECH - PROS</a:t>
            </a:r>
            <a:endParaRPr lang="en" dirty="0"/>
          </a:p>
        </p:txBody>
      </p:sp>
      <p:sp>
        <p:nvSpPr>
          <p:cNvPr id="18" name="Shape 330"/>
          <p:cNvSpPr txBox="1">
            <a:spLocks noGrp="1"/>
          </p:cNvSpPr>
          <p:nvPr>
            <p:ph type="body" idx="1"/>
          </p:nvPr>
        </p:nvSpPr>
        <p:spPr>
          <a:xfrm>
            <a:off x="545225" y="1348090"/>
            <a:ext cx="2065499" cy="1305000"/>
          </a:xfrm>
          <a:prstGeom prst="rect">
            <a:avLst/>
          </a:prstGeom>
        </p:spPr>
        <p:txBody>
          <a:bodyPr lIns="91425" tIns="91425" rIns="91425" bIns="91425" anchor="t" anchorCtr="0">
            <a:noAutofit/>
          </a:bodyPr>
          <a:lstStyle/>
          <a:p>
            <a:pPr lvl="0" rtl="0">
              <a:spcBef>
                <a:spcPts val="0"/>
              </a:spcBef>
              <a:buNone/>
            </a:pPr>
            <a:r>
              <a:rPr lang="en-US" sz="1600" b="1" dirty="0">
                <a:solidFill>
                  <a:schemeClr val="tx1"/>
                </a:solidFill>
                <a:latin typeface="Avenir Next Condensed Demi Bold"/>
                <a:cs typeface="Avenir Next Condensed Demi Bold"/>
              </a:rPr>
              <a:t>Processing Speed</a:t>
            </a:r>
          </a:p>
          <a:p>
            <a:pPr lvl="0" rtl="0">
              <a:spcBef>
                <a:spcPts val="0"/>
              </a:spcBef>
              <a:buNone/>
            </a:pPr>
            <a:r>
              <a:rPr lang="en-US" sz="1600" b="1" dirty="0">
                <a:solidFill>
                  <a:schemeClr val="tx1"/>
                </a:solidFill>
              </a:rPr>
              <a:t>&gt; </a:t>
            </a:r>
            <a:r>
              <a:rPr lang="en-US" sz="1600" dirty="0">
                <a:solidFill>
                  <a:schemeClr val="tx1"/>
                </a:solidFill>
              </a:rPr>
              <a:t>Utilizing technology to make processing automated &amp; eliminating the need for human retakes.</a:t>
            </a:r>
            <a:endParaRPr lang="en" sz="1600" dirty="0">
              <a:solidFill>
                <a:schemeClr val="tx1"/>
              </a:solidFill>
            </a:endParaRPr>
          </a:p>
        </p:txBody>
      </p:sp>
      <p:sp>
        <p:nvSpPr>
          <p:cNvPr id="19" name="Shape 331"/>
          <p:cNvSpPr txBox="1">
            <a:spLocks/>
          </p:cNvSpPr>
          <p:nvPr/>
        </p:nvSpPr>
        <p:spPr>
          <a:xfrm>
            <a:off x="2716555" y="1348090"/>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a:solidFill>
                  <a:schemeClr val="tx1"/>
                </a:solidFill>
                <a:latin typeface="Avenir Next Condensed Demi Bold"/>
                <a:cs typeface="Avenir Next Condensed Demi Bold"/>
              </a:rPr>
              <a:t>Cost</a:t>
            </a:r>
            <a:endParaRPr lang="en" sz="1600" b="1" dirty="0">
              <a:solidFill>
                <a:schemeClr val="tx1"/>
              </a:solidFill>
              <a:latin typeface="Avenir Next Condensed Demi Bold"/>
              <a:cs typeface="Avenir Next Condensed Demi Bold"/>
            </a:endParaRPr>
          </a:p>
          <a:p>
            <a:r>
              <a:rPr lang="en-US" sz="1600" dirty="0">
                <a:solidFill>
                  <a:schemeClr val="tx1"/>
                </a:solidFill>
              </a:rPr>
              <a:t>&gt; Synthesized speech drives down costs by using machines instead of voice talent.</a:t>
            </a:r>
            <a:endParaRPr lang="en" sz="1600" dirty="0">
              <a:solidFill>
                <a:schemeClr val="tx1"/>
              </a:solidFill>
            </a:endParaRPr>
          </a:p>
        </p:txBody>
      </p:sp>
      <p:sp>
        <p:nvSpPr>
          <p:cNvPr id="20" name="Shape 332"/>
          <p:cNvSpPr txBox="1">
            <a:spLocks/>
          </p:cNvSpPr>
          <p:nvPr/>
        </p:nvSpPr>
        <p:spPr>
          <a:xfrm>
            <a:off x="4887885" y="1348090"/>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 sz="1600" b="1" dirty="0">
                <a:solidFill>
                  <a:schemeClr val="tx1"/>
                </a:solidFill>
                <a:latin typeface="Avenir Next Condensed Demi Bold"/>
                <a:cs typeface="Avenir Next Condensed Demi Bold"/>
              </a:rPr>
              <a:t>Description Speed</a:t>
            </a:r>
          </a:p>
          <a:p>
            <a:r>
              <a:rPr lang="en" sz="1600" dirty="0">
                <a:solidFill>
                  <a:schemeClr val="tx1"/>
                </a:solidFill>
              </a:rPr>
              <a:t>&gt; Easy to have pre-set choices to manipulate speed of voiced description w/o distortion. </a:t>
            </a:r>
          </a:p>
          <a:p>
            <a:endParaRPr lang="en" sz="1600" dirty="0">
              <a:solidFill>
                <a:schemeClr val="tx1"/>
              </a:solidFill>
            </a:endParaRPr>
          </a:p>
        </p:txBody>
      </p:sp>
      <p:sp>
        <p:nvSpPr>
          <p:cNvPr id="21" name="Shape 329"/>
          <p:cNvSpPr txBox="1">
            <a:spLocks/>
          </p:cNvSpPr>
          <p:nvPr/>
        </p:nvSpPr>
        <p:spPr>
          <a:xfrm>
            <a:off x="545225" y="727871"/>
            <a:ext cx="6408159" cy="4095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Avenir Heavy"/>
                <a:ea typeface="Montserrat"/>
                <a:cs typeface="Avenir Heavy"/>
                <a:sym typeface="Montserrat"/>
              </a:defRPr>
            </a:lvl1pPr>
            <a:lvl2pPr lvl="1">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1800" dirty="0">
                <a:solidFill>
                  <a:srgbClr val="D79D0A"/>
                </a:solidFill>
              </a:rPr>
              <a:t>PROS</a:t>
            </a:r>
            <a:endParaRPr lang="en" sz="1800" dirty="0">
              <a:solidFill>
                <a:srgbClr val="D79D0A"/>
              </a:solidFill>
            </a:endParaRPr>
          </a:p>
        </p:txBody>
      </p:sp>
      <p:sp>
        <p:nvSpPr>
          <p:cNvPr id="22" name="Shape 331"/>
          <p:cNvSpPr txBox="1">
            <a:spLocks/>
          </p:cNvSpPr>
          <p:nvPr/>
        </p:nvSpPr>
        <p:spPr>
          <a:xfrm>
            <a:off x="545225" y="3261831"/>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a:solidFill>
                  <a:schemeClr val="tx1"/>
                </a:solidFill>
                <a:latin typeface="Avenir Next Condensed Demi Bold"/>
                <a:cs typeface="Avenir Next Condensed Demi Bold"/>
              </a:rPr>
              <a:t>Flexibility</a:t>
            </a:r>
            <a:endParaRPr lang="en" sz="1600" b="1" dirty="0">
              <a:solidFill>
                <a:schemeClr val="tx1"/>
              </a:solidFill>
              <a:latin typeface="Avenir Next Condensed Demi Bold"/>
              <a:cs typeface="Avenir Next Condensed Demi Bold"/>
            </a:endParaRPr>
          </a:p>
          <a:p>
            <a:r>
              <a:rPr lang="en-US" sz="1600" dirty="0">
                <a:solidFill>
                  <a:schemeClr val="tx1"/>
                </a:solidFill>
              </a:rPr>
              <a:t>&gt; Allows for more creative publishing tools, like allowing users to edit descriptions.</a:t>
            </a:r>
            <a:endParaRPr lang="en" sz="1600" dirty="0">
              <a:solidFill>
                <a:schemeClr val="tx1"/>
              </a:solidFill>
            </a:endParaRPr>
          </a:p>
        </p:txBody>
      </p:sp>
      <p:sp>
        <p:nvSpPr>
          <p:cNvPr id="23" name="Shape 332"/>
          <p:cNvSpPr txBox="1">
            <a:spLocks/>
          </p:cNvSpPr>
          <p:nvPr/>
        </p:nvSpPr>
        <p:spPr>
          <a:xfrm>
            <a:off x="2716555" y="3261831"/>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 sz="1600" b="1" dirty="0">
                <a:solidFill>
                  <a:schemeClr val="tx1"/>
                </a:solidFill>
                <a:latin typeface="Avenir Next Condensed Demi Bold"/>
                <a:cs typeface="Avenir Next Condensed Demi Bold"/>
              </a:rPr>
              <a:t>Familiarity</a:t>
            </a:r>
          </a:p>
          <a:p>
            <a:r>
              <a:rPr lang="en" sz="1600" dirty="0">
                <a:solidFill>
                  <a:schemeClr val="tx1"/>
                </a:solidFill>
              </a:rPr>
              <a:t>&gt; Blind users are used to screen reader voices (faster &amp; mechanized).</a:t>
            </a:r>
          </a:p>
        </p:txBody>
      </p:sp>
    </p:spTree>
    <p:extLst>
      <p:ext uri="{BB962C8B-B14F-4D97-AF65-F5344CB8AC3E}">
        <p14:creationId xmlns:p14="http://schemas.microsoft.com/office/powerpoint/2010/main" val="22915642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79D0A"/>
        </a:solidFill>
        <a:effectLst/>
      </p:bgPr>
    </p:bg>
    <p:spTree>
      <p:nvGrpSpPr>
        <p:cNvPr id="1" name=""/>
        <p:cNvGrpSpPr/>
        <p:nvPr/>
      </p:nvGrpSpPr>
      <p:grpSpPr>
        <a:xfrm>
          <a:off x="0" y="0"/>
          <a:ext cx="0" cy="0"/>
          <a:chOff x="0" y="0"/>
          <a:chExt cx="0" cy="0"/>
        </a:xfrm>
      </p:grpSpPr>
      <p:sp>
        <p:nvSpPr>
          <p:cNvPr id="17" name="Shape 329"/>
          <p:cNvSpPr txBox="1">
            <a:spLocks noGrp="1"/>
          </p:cNvSpPr>
          <p:nvPr>
            <p:ph type="title"/>
          </p:nvPr>
        </p:nvSpPr>
        <p:spPr>
          <a:xfrm>
            <a:off x="841000" y="231891"/>
            <a:ext cx="5956524" cy="409500"/>
          </a:xfrm>
          <a:prstGeom prst="rect">
            <a:avLst/>
          </a:prstGeom>
        </p:spPr>
        <p:txBody>
          <a:bodyPr lIns="91425" tIns="91425" rIns="91425" bIns="91425" anchor="b" anchorCtr="0">
            <a:noAutofit/>
          </a:bodyPr>
          <a:lstStyle/>
          <a:p>
            <a:pPr lvl="0" rtl="0">
              <a:spcBef>
                <a:spcPts val="0"/>
              </a:spcBef>
              <a:buNone/>
            </a:pPr>
            <a:r>
              <a:rPr lang="en-US" dirty="0">
                <a:solidFill>
                  <a:srgbClr val="D79D0A"/>
                </a:solidFill>
              </a:rPr>
              <a:t>SYNTHESIZED </a:t>
            </a:r>
            <a:r>
              <a:rPr lang="en-US" dirty="0"/>
              <a:t>SPEECH - CONS</a:t>
            </a:r>
            <a:endParaRPr lang="en" dirty="0"/>
          </a:p>
        </p:txBody>
      </p:sp>
      <p:sp>
        <p:nvSpPr>
          <p:cNvPr id="18" name="Shape 333"/>
          <p:cNvSpPr txBox="1">
            <a:spLocks/>
          </p:cNvSpPr>
          <p:nvPr/>
        </p:nvSpPr>
        <p:spPr>
          <a:xfrm>
            <a:off x="538625" y="2256852"/>
            <a:ext cx="2065499" cy="13050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Avenir Next Condensed Medium"/>
                <a:ea typeface="Karla"/>
                <a:cs typeface="Avenir Next Condensed Medium"/>
                <a:sym typeface="Karla"/>
              </a:defRPr>
            </a:lvl1pPr>
            <a:lvl2pPr marR="0" lvl="1"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Karla"/>
                <a:ea typeface="Karla"/>
                <a:cs typeface="Karla"/>
                <a:sym typeface="Karla"/>
              </a:defRPr>
            </a:lvl2pPr>
            <a:lvl3pPr marR="0" lvl="2"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Karla"/>
                <a:ea typeface="Karla"/>
                <a:cs typeface="Karla"/>
                <a:sym typeface="Karla"/>
              </a:defRPr>
            </a:lvl3pPr>
            <a:lvl4pPr marR="0" lvl="3"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4pPr>
            <a:lvl5pPr marR="0" lvl="4"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5pPr>
            <a:lvl6pPr marR="0" lvl="5"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6pPr>
            <a:lvl7pPr marR="0" lvl="6"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7pPr>
            <a:lvl8pPr marR="0" lvl="7"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8pPr>
            <a:lvl9pPr marR="0" lvl="8"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9pPr>
          </a:lstStyle>
          <a:p>
            <a:pPr>
              <a:buFont typeface="Karla"/>
              <a:buNone/>
            </a:pPr>
            <a:r>
              <a:rPr lang="en-US" sz="1600" b="1" dirty="0">
                <a:solidFill>
                  <a:schemeClr val="bg2"/>
                </a:solidFill>
                <a:latin typeface="Avenir Next Condensed Demi Bold"/>
                <a:cs typeface="Avenir Next Condensed Demi Bold"/>
              </a:rPr>
              <a:t>Vocalization</a:t>
            </a:r>
            <a:endParaRPr lang="en" sz="1600" b="1" dirty="0">
              <a:solidFill>
                <a:schemeClr val="bg2"/>
              </a:solidFill>
              <a:latin typeface="Avenir Next Condensed Demi Bold"/>
              <a:cs typeface="Avenir Next Condensed Demi Bold"/>
            </a:endParaRPr>
          </a:p>
          <a:p>
            <a:pPr>
              <a:buFont typeface="Karla"/>
              <a:buNone/>
            </a:pPr>
            <a:r>
              <a:rPr lang="en-US" sz="1600" dirty="0">
                <a:solidFill>
                  <a:schemeClr val="bg2"/>
                </a:solidFill>
              </a:rPr>
              <a:t>&gt; Sounds like a machine (because it is a machine).</a:t>
            </a:r>
            <a:endParaRPr lang="en" sz="1600" dirty="0">
              <a:solidFill>
                <a:schemeClr val="bg2"/>
              </a:solidFill>
            </a:endParaRPr>
          </a:p>
        </p:txBody>
      </p:sp>
      <p:sp>
        <p:nvSpPr>
          <p:cNvPr id="19" name="Shape 334"/>
          <p:cNvSpPr txBox="1">
            <a:spLocks/>
          </p:cNvSpPr>
          <p:nvPr/>
        </p:nvSpPr>
        <p:spPr>
          <a:xfrm>
            <a:off x="2709955" y="2256852"/>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a:solidFill>
                  <a:schemeClr val="bg2"/>
                </a:solidFill>
                <a:latin typeface="Avenir Next Condensed Demi Bold"/>
                <a:cs typeface="Avenir Next Condensed Demi Bold"/>
              </a:rPr>
              <a:t>Tone</a:t>
            </a:r>
            <a:endParaRPr lang="en" sz="1600" b="1" dirty="0">
              <a:solidFill>
                <a:schemeClr val="bg2"/>
              </a:solidFill>
              <a:latin typeface="Avenir Next Condensed Demi Bold"/>
              <a:cs typeface="Avenir Next Condensed Demi Bold"/>
            </a:endParaRPr>
          </a:p>
          <a:p>
            <a:r>
              <a:rPr lang="en-US" sz="1600" dirty="0">
                <a:solidFill>
                  <a:schemeClr val="bg2"/>
                </a:solidFill>
              </a:rPr>
              <a:t>&gt; Limited ability to alter tone, although there are ways to address this. </a:t>
            </a:r>
            <a:endParaRPr lang="en" sz="1600" dirty="0">
              <a:solidFill>
                <a:schemeClr val="bg2"/>
              </a:solidFill>
            </a:endParaRPr>
          </a:p>
        </p:txBody>
      </p:sp>
      <p:sp>
        <p:nvSpPr>
          <p:cNvPr id="20" name="Shape 335"/>
          <p:cNvSpPr txBox="1">
            <a:spLocks/>
          </p:cNvSpPr>
          <p:nvPr/>
        </p:nvSpPr>
        <p:spPr>
          <a:xfrm>
            <a:off x="4881285" y="2256852"/>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 sz="1600" b="1" dirty="0">
                <a:solidFill>
                  <a:schemeClr val="bg2"/>
                </a:solidFill>
                <a:latin typeface="Avenir Next Condensed Demi Bold"/>
                <a:cs typeface="Avenir Next Condensed Demi Bold"/>
              </a:rPr>
              <a:t>Pronunciation</a:t>
            </a:r>
          </a:p>
          <a:p>
            <a:r>
              <a:rPr lang="en" sz="1600" dirty="0">
                <a:solidFill>
                  <a:schemeClr val="bg2"/>
                </a:solidFill>
              </a:rPr>
              <a:t>&gt; Some issues with pronunciation due to the use of synthesized speech. Can be partially addressed.</a:t>
            </a:r>
          </a:p>
        </p:txBody>
      </p:sp>
      <p:sp>
        <p:nvSpPr>
          <p:cNvPr id="21" name="Shape 329"/>
          <p:cNvSpPr txBox="1">
            <a:spLocks/>
          </p:cNvSpPr>
          <p:nvPr/>
        </p:nvSpPr>
        <p:spPr>
          <a:xfrm>
            <a:off x="538625" y="1753278"/>
            <a:ext cx="6408159" cy="4095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Avenir Heavy"/>
                <a:ea typeface="Montserrat"/>
                <a:cs typeface="Avenir Heavy"/>
                <a:sym typeface="Montserrat"/>
              </a:defRPr>
            </a:lvl1pPr>
            <a:lvl2pPr lvl="1">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1800" dirty="0">
                <a:solidFill>
                  <a:srgbClr val="D79D0A"/>
                </a:solidFill>
              </a:rPr>
              <a:t>CONS</a:t>
            </a:r>
            <a:endParaRPr lang="en" sz="1800" dirty="0">
              <a:solidFill>
                <a:srgbClr val="D79D0A"/>
              </a:solidFill>
            </a:endParaRPr>
          </a:p>
        </p:txBody>
      </p:sp>
    </p:spTree>
    <p:extLst>
      <p:ext uri="{BB962C8B-B14F-4D97-AF65-F5344CB8AC3E}">
        <p14:creationId xmlns:p14="http://schemas.microsoft.com/office/powerpoint/2010/main" val="2811854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we cover?</a:t>
            </a:r>
          </a:p>
        </p:txBody>
      </p:sp>
      <p:sp>
        <p:nvSpPr>
          <p:cNvPr id="3" name="Text Placeholder 2"/>
          <p:cNvSpPr>
            <a:spLocks noGrp="1"/>
          </p:cNvSpPr>
          <p:nvPr>
            <p:ph type="body" idx="1"/>
          </p:nvPr>
        </p:nvSpPr>
        <p:spPr/>
        <p:txBody>
          <a:bodyPr/>
          <a:lstStyle/>
          <a:p>
            <a:r>
              <a:rPr lang="en-US" dirty="0">
                <a:solidFill>
                  <a:schemeClr val="accent2"/>
                </a:solidFill>
              </a:rPr>
              <a:t>WHAT</a:t>
            </a:r>
            <a:r>
              <a:rPr lang="en-US" dirty="0">
                <a:solidFill>
                  <a:schemeClr val="accent3"/>
                </a:solidFill>
              </a:rPr>
              <a:t> </a:t>
            </a:r>
            <a:r>
              <a:rPr lang="en-US" dirty="0"/>
              <a:t>is audio description?</a:t>
            </a:r>
          </a:p>
          <a:p>
            <a:r>
              <a:rPr lang="en-US" dirty="0">
                <a:solidFill>
                  <a:schemeClr val="accent2"/>
                </a:solidFill>
              </a:rPr>
              <a:t>HOW </a:t>
            </a:r>
            <a:r>
              <a:rPr lang="en-US" dirty="0"/>
              <a:t>do you create audio description?</a:t>
            </a:r>
          </a:p>
          <a:p>
            <a:r>
              <a:rPr lang="en-US" dirty="0">
                <a:solidFill>
                  <a:schemeClr val="accent2"/>
                </a:solidFill>
              </a:rPr>
              <a:t>WHERE</a:t>
            </a:r>
            <a:r>
              <a:rPr lang="en-US" dirty="0">
                <a:solidFill>
                  <a:schemeClr val="accent6"/>
                </a:solidFill>
              </a:rPr>
              <a:t> </a:t>
            </a:r>
            <a:r>
              <a:rPr lang="en-US" dirty="0"/>
              <a:t>do you publish audio description?</a:t>
            </a:r>
          </a:p>
          <a:p>
            <a:r>
              <a:rPr lang="en-US" dirty="0">
                <a:solidFill>
                  <a:schemeClr val="accent2"/>
                </a:solidFill>
              </a:rPr>
              <a:t>WHY</a:t>
            </a:r>
            <a:r>
              <a:rPr lang="en-US" dirty="0">
                <a:solidFill>
                  <a:schemeClr val="accent1"/>
                </a:solidFill>
              </a:rPr>
              <a:t> </a:t>
            </a:r>
            <a:r>
              <a:rPr lang="en-US" dirty="0"/>
              <a:t>should you describe?</a:t>
            </a:r>
          </a:p>
          <a:p>
            <a:r>
              <a:rPr lang="en-US" dirty="0">
                <a:solidFill>
                  <a:schemeClr val="accent2"/>
                </a:solidFill>
              </a:rPr>
              <a:t>WHO </a:t>
            </a:r>
            <a:r>
              <a:rPr lang="en-US" dirty="0"/>
              <a:t>is 3Play Media?</a:t>
            </a:r>
          </a:p>
          <a:p>
            <a:r>
              <a:rPr lang="en-US" dirty="0">
                <a:solidFill>
                  <a:schemeClr val="accent2"/>
                </a:solidFill>
              </a:rPr>
              <a:t>Q&amp;A</a:t>
            </a:r>
          </a:p>
        </p:txBody>
      </p:sp>
    </p:spTree>
    <p:extLst>
      <p:ext uri="{BB962C8B-B14F-4D97-AF65-F5344CB8AC3E}">
        <p14:creationId xmlns:p14="http://schemas.microsoft.com/office/powerpoint/2010/main" val="26515181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79D0A"/>
        </a:solidFill>
        <a:effectLst/>
      </p:bgPr>
    </p:bg>
    <p:spTree>
      <p:nvGrpSpPr>
        <p:cNvPr id="1" name=""/>
        <p:cNvGrpSpPr/>
        <p:nvPr/>
      </p:nvGrpSpPr>
      <p:grpSpPr>
        <a:xfrm>
          <a:off x="0" y="0"/>
          <a:ext cx="0" cy="0"/>
          <a:chOff x="0" y="0"/>
          <a:chExt cx="0" cy="0"/>
        </a:xfrm>
      </p:grpSpPr>
      <p:sp>
        <p:nvSpPr>
          <p:cNvPr id="40" name="Shape 380"/>
          <p:cNvSpPr/>
          <p:nvPr/>
        </p:nvSpPr>
        <p:spPr>
          <a:xfrm>
            <a:off x="3555570" y="744905"/>
            <a:ext cx="4909500" cy="4001333"/>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solidFill>
          <a:ln w="9525" cap="flat" cmpd="sng">
            <a:solidFill>
              <a:schemeClr val="tx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 name="Title 1"/>
          <p:cNvSpPr>
            <a:spLocks noGrp="1"/>
          </p:cNvSpPr>
          <p:nvPr>
            <p:ph type="ctrTitle"/>
          </p:nvPr>
        </p:nvSpPr>
        <p:spPr>
          <a:xfrm>
            <a:off x="310509" y="3785884"/>
            <a:ext cx="3865668" cy="1181999"/>
          </a:xfrm>
        </p:spPr>
        <p:txBody>
          <a:bodyPr/>
          <a:lstStyle/>
          <a:p>
            <a:r>
              <a:rPr lang="en-US" dirty="0">
                <a:solidFill>
                  <a:srgbClr val="D79D0A"/>
                </a:solidFill>
              </a:rPr>
              <a:t>DOWNLOAD</a:t>
            </a:r>
            <a:r>
              <a:rPr lang="en-US" dirty="0">
                <a:solidFill>
                  <a:schemeClr val="accent5"/>
                </a:solidFill>
              </a:rPr>
              <a:t> </a:t>
            </a:r>
            <a:r>
              <a:rPr lang="en-US" dirty="0">
                <a:solidFill>
                  <a:schemeClr val="tx2">
                    <a:lumMod val="50000"/>
                  </a:schemeClr>
                </a:solidFill>
              </a:rPr>
              <a:t>FORMATS</a:t>
            </a:r>
          </a:p>
        </p:txBody>
      </p:sp>
      <p:grpSp>
        <p:nvGrpSpPr>
          <p:cNvPr id="4" name="Shape 589"/>
          <p:cNvGrpSpPr/>
          <p:nvPr/>
        </p:nvGrpSpPr>
        <p:grpSpPr>
          <a:xfrm>
            <a:off x="438484" y="2873301"/>
            <a:ext cx="897247" cy="667117"/>
            <a:chOff x="5247525" y="3007275"/>
            <a:chExt cx="517575" cy="384825"/>
          </a:xfrm>
        </p:grpSpPr>
        <p:sp>
          <p:nvSpPr>
            <p:cNvPr id="5" name="Shape 590"/>
            <p:cNvSpPr/>
            <p:nvPr/>
          </p:nvSpPr>
          <p:spPr>
            <a:xfrm>
              <a:off x="5247525" y="3007275"/>
              <a:ext cx="348900" cy="348900"/>
            </a:xfrm>
            <a:custGeom>
              <a:avLst/>
              <a:gdLst/>
              <a:ahLst/>
              <a:cxnLst/>
              <a:rect l="0" t="0" r="0" b="0"/>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28575" cap="rnd" cmpd="sng">
              <a:solidFill>
                <a:srgbClr val="D79D0A"/>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rgbClr val="D79D0A"/>
                </a:solidFill>
              </a:endParaRPr>
            </a:p>
          </p:txBody>
        </p:sp>
        <p:sp>
          <p:nvSpPr>
            <p:cNvPr id="6" name="Shape 591"/>
            <p:cNvSpPr/>
            <p:nvPr/>
          </p:nvSpPr>
          <p:spPr>
            <a:xfrm>
              <a:off x="5566575" y="3193575"/>
              <a:ext cx="198525" cy="198525"/>
            </a:xfrm>
            <a:custGeom>
              <a:avLst/>
              <a:gdLst/>
              <a:ahLst/>
              <a:cxnLst/>
              <a:rect l="0" t="0" r="0" b="0"/>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28575" cap="rnd" cmpd="sng">
              <a:solidFill>
                <a:srgbClr val="D79D0A"/>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3" name="Rectangle 2"/>
          <p:cNvSpPr/>
          <p:nvPr/>
        </p:nvSpPr>
        <p:spPr>
          <a:xfrm>
            <a:off x="3761619" y="934358"/>
            <a:ext cx="4499429" cy="30555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088191" y="1112765"/>
            <a:ext cx="1487714" cy="2862322"/>
          </a:xfrm>
          <a:prstGeom prst="rect">
            <a:avLst/>
          </a:prstGeom>
          <a:noFill/>
        </p:spPr>
        <p:txBody>
          <a:bodyPr wrap="square" rtlCol="0">
            <a:spAutoFit/>
          </a:bodyPr>
          <a:lstStyle/>
          <a:p>
            <a:r>
              <a:rPr lang="en-US" sz="2000" b="1" dirty="0">
                <a:solidFill>
                  <a:schemeClr val="bg2"/>
                </a:solidFill>
                <a:latin typeface="Avenir Next Bold"/>
                <a:cs typeface="Avenir Next Bold"/>
              </a:rPr>
              <a:t>MP4</a:t>
            </a:r>
          </a:p>
          <a:p>
            <a:endParaRPr lang="en-US" sz="2000" b="1" dirty="0">
              <a:solidFill>
                <a:schemeClr val="bg2"/>
              </a:solidFill>
              <a:latin typeface="Avenir Next Bold"/>
              <a:cs typeface="Avenir Next Bold"/>
            </a:endParaRPr>
          </a:p>
          <a:p>
            <a:r>
              <a:rPr lang="en-US" sz="2000" b="1" dirty="0">
                <a:solidFill>
                  <a:schemeClr val="bg2"/>
                </a:solidFill>
                <a:latin typeface="Avenir Next Bold"/>
                <a:cs typeface="Avenir Next Bold"/>
              </a:rPr>
              <a:t>MP3</a:t>
            </a:r>
          </a:p>
          <a:p>
            <a:endParaRPr lang="en-US" sz="2000" b="1" dirty="0">
              <a:solidFill>
                <a:schemeClr val="bg2"/>
              </a:solidFill>
              <a:latin typeface="Avenir Next Bold"/>
              <a:cs typeface="Avenir Next Bold"/>
            </a:endParaRPr>
          </a:p>
          <a:p>
            <a:r>
              <a:rPr lang="en-US" sz="2000" b="1" dirty="0">
                <a:solidFill>
                  <a:schemeClr val="bg2"/>
                </a:solidFill>
                <a:latin typeface="Avenir Next Bold"/>
                <a:cs typeface="Avenir Next Bold"/>
              </a:rPr>
              <a:t>WAV</a:t>
            </a:r>
          </a:p>
          <a:p>
            <a:endParaRPr lang="en-US" sz="2000" b="1" dirty="0">
              <a:solidFill>
                <a:schemeClr val="bg2"/>
              </a:solidFill>
              <a:latin typeface="Avenir Next Bold"/>
              <a:cs typeface="Avenir Next Bold"/>
            </a:endParaRPr>
          </a:p>
          <a:p>
            <a:r>
              <a:rPr lang="en-US" sz="2000" b="1" dirty="0">
                <a:solidFill>
                  <a:schemeClr val="bg2"/>
                </a:solidFill>
                <a:latin typeface="Avenir Next Bold"/>
                <a:cs typeface="Avenir Next Bold"/>
              </a:rPr>
              <a:t>AD Plugin</a:t>
            </a:r>
          </a:p>
          <a:p>
            <a:endParaRPr lang="en-US" sz="2000" b="1" dirty="0">
              <a:solidFill>
                <a:schemeClr val="bg2"/>
              </a:solidFill>
              <a:latin typeface="Avenir Next Bold"/>
              <a:cs typeface="Avenir Next Bold"/>
            </a:endParaRPr>
          </a:p>
          <a:p>
            <a:r>
              <a:rPr lang="en-US" sz="2000" b="1" dirty="0">
                <a:solidFill>
                  <a:schemeClr val="bg2"/>
                </a:solidFill>
                <a:latin typeface="Avenir Next Bold"/>
                <a:cs typeface="Avenir Next Bold"/>
              </a:rPr>
              <a:t>OGG</a:t>
            </a:r>
          </a:p>
        </p:txBody>
      </p:sp>
      <p:sp>
        <p:nvSpPr>
          <p:cNvPr id="9" name="TextBox 8"/>
          <p:cNvSpPr txBox="1"/>
          <p:nvPr/>
        </p:nvSpPr>
        <p:spPr>
          <a:xfrm>
            <a:off x="6272590" y="1112765"/>
            <a:ext cx="2293957" cy="3477875"/>
          </a:xfrm>
          <a:prstGeom prst="rect">
            <a:avLst/>
          </a:prstGeom>
          <a:noFill/>
        </p:spPr>
        <p:txBody>
          <a:bodyPr wrap="square" rtlCol="0">
            <a:spAutoFit/>
          </a:bodyPr>
          <a:lstStyle/>
          <a:p>
            <a:r>
              <a:rPr lang="en-US" sz="2000" b="1" dirty="0" err="1">
                <a:solidFill>
                  <a:schemeClr val="bg2"/>
                </a:solidFill>
                <a:latin typeface="Avenir Next Bold"/>
                <a:cs typeface="Avenir Next Bold"/>
              </a:rPr>
              <a:t>WebVTT</a:t>
            </a:r>
            <a:endParaRPr lang="en-US" sz="2000" b="1" dirty="0">
              <a:solidFill>
                <a:schemeClr val="bg2"/>
              </a:solidFill>
              <a:latin typeface="Avenir Next Bold"/>
              <a:cs typeface="Avenir Next Bold"/>
            </a:endParaRPr>
          </a:p>
          <a:p>
            <a:endParaRPr lang="en-US" sz="2000" b="1" dirty="0">
              <a:solidFill>
                <a:schemeClr val="bg2"/>
              </a:solidFill>
              <a:latin typeface="Avenir Next Bold"/>
              <a:cs typeface="Avenir Next Bold"/>
            </a:endParaRPr>
          </a:p>
          <a:p>
            <a:r>
              <a:rPr lang="en-US" sz="2000" b="1" dirty="0">
                <a:solidFill>
                  <a:schemeClr val="bg2"/>
                </a:solidFill>
                <a:latin typeface="Avenir Next Bold"/>
                <a:cs typeface="Avenir Next Bold"/>
              </a:rPr>
              <a:t>TXT</a:t>
            </a:r>
          </a:p>
          <a:p>
            <a:endParaRPr lang="en-US" sz="2000" b="1" dirty="0">
              <a:solidFill>
                <a:schemeClr val="bg2"/>
              </a:solidFill>
              <a:latin typeface="Avenir Next Bold"/>
              <a:cs typeface="Avenir Next Bold"/>
            </a:endParaRPr>
          </a:p>
          <a:p>
            <a:r>
              <a:rPr lang="en-US" sz="2000" b="1" dirty="0">
                <a:solidFill>
                  <a:schemeClr val="bg2"/>
                </a:solidFill>
                <a:latin typeface="Avenir Next Bold"/>
                <a:cs typeface="Avenir Next Bold"/>
              </a:rPr>
              <a:t>DOC</a:t>
            </a:r>
          </a:p>
          <a:p>
            <a:endParaRPr lang="en-US" sz="2000" b="1" dirty="0">
              <a:solidFill>
                <a:schemeClr val="bg2"/>
              </a:solidFill>
              <a:latin typeface="Avenir Next Bold"/>
              <a:cs typeface="Avenir Next Bold"/>
            </a:endParaRPr>
          </a:p>
          <a:p>
            <a:r>
              <a:rPr lang="en-US" sz="2000" b="1" dirty="0">
                <a:solidFill>
                  <a:schemeClr val="bg2"/>
                </a:solidFill>
                <a:latin typeface="Avenir Next Bold"/>
                <a:cs typeface="Avenir Next Bold"/>
              </a:rPr>
              <a:t>Merged TXT</a:t>
            </a:r>
          </a:p>
          <a:p>
            <a:endParaRPr lang="en-US" sz="2000" b="1" dirty="0">
              <a:solidFill>
                <a:schemeClr val="bg2"/>
              </a:solidFill>
              <a:latin typeface="Avenir Next Bold"/>
              <a:cs typeface="Avenir Next Bold"/>
            </a:endParaRPr>
          </a:p>
          <a:p>
            <a:r>
              <a:rPr lang="en-US" sz="2000" b="1" dirty="0">
                <a:solidFill>
                  <a:schemeClr val="bg2"/>
                </a:solidFill>
                <a:latin typeface="Avenir Next Bold"/>
                <a:cs typeface="Avenir Next Bold"/>
              </a:rPr>
              <a:t>Merged DOC</a:t>
            </a:r>
          </a:p>
          <a:p>
            <a:endParaRPr lang="en-US" sz="2000" b="1" dirty="0">
              <a:solidFill>
                <a:schemeClr val="bg2"/>
              </a:solidFill>
              <a:latin typeface="Avenir Next Bold"/>
              <a:cs typeface="Avenir Next Bold"/>
            </a:endParaRPr>
          </a:p>
          <a:p>
            <a:endParaRPr lang="en-US" sz="2000" b="1" dirty="0">
              <a:solidFill>
                <a:schemeClr val="bg2"/>
              </a:solidFill>
              <a:latin typeface="Avenir Next Bold"/>
              <a:cs typeface="Avenir Next Bold"/>
            </a:endParaRPr>
          </a:p>
        </p:txBody>
      </p:sp>
      <p:sp>
        <p:nvSpPr>
          <p:cNvPr id="10" name="Shape 455"/>
          <p:cNvSpPr/>
          <p:nvPr/>
        </p:nvSpPr>
        <p:spPr>
          <a:xfrm>
            <a:off x="4971923" y="1733441"/>
            <a:ext cx="1030589" cy="1012181"/>
          </a:xfrm>
          <a:custGeom>
            <a:avLst/>
            <a:gdLst/>
            <a:ahLst/>
            <a:cxnLst/>
            <a:rect l="0" t="0" r="0" b="0"/>
            <a:pathLst>
              <a:path w="13883" h="15978" fill="none" extrusionOk="0">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noFill/>
          <a:ln w="19050" cap="rnd" cmpd="sng">
            <a:solidFill>
              <a:schemeClr val="tx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510"/>
          <p:cNvSpPr/>
          <p:nvPr/>
        </p:nvSpPr>
        <p:spPr>
          <a:xfrm rot="1261215">
            <a:off x="5257422" y="3146459"/>
            <a:ext cx="761668" cy="788989"/>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9050" cap="rnd" cmpd="sng">
            <a:solidFill>
              <a:srgbClr val="262C3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12" name="Shape 463"/>
          <p:cNvGrpSpPr/>
          <p:nvPr/>
        </p:nvGrpSpPr>
        <p:grpSpPr>
          <a:xfrm>
            <a:off x="7224877" y="1710890"/>
            <a:ext cx="831460" cy="1013926"/>
            <a:chOff x="596350" y="929175"/>
            <a:chExt cx="407950" cy="497475"/>
          </a:xfrm>
        </p:grpSpPr>
        <p:sp>
          <p:nvSpPr>
            <p:cNvPr id="13" name="Shape 464"/>
            <p:cNvSpPr/>
            <p:nvPr/>
          </p:nvSpPr>
          <p:spPr>
            <a:xfrm>
              <a:off x="596350" y="953550"/>
              <a:ext cx="387250" cy="473100"/>
            </a:xfrm>
            <a:custGeom>
              <a:avLst/>
              <a:gdLst/>
              <a:ahLst/>
              <a:cxnLst/>
              <a:rect l="0" t="0" r="0" b="0"/>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9050" cap="rnd" cmpd="sng">
              <a:solidFill>
                <a:srgbClr val="262C3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465"/>
            <p:cNvSpPr/>
            <p:nvPr/>
          </p:nvSpPr>
          <p:spPr>
            <a:xfrm>
              <a:off x="626775" y="929175"/>
              <a:ext cx="377525" cy="462775"/>
            </a:xfrm>
            <a:custGeom>
              <a:avLst/>
              <a:gdLst/>
              <a:ahLst/>
              <a:cxnLst/>
              <a:rect l="0" t="0" r="0" b="0"/>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9050" cap="rnd" cmpd="sng">
              <a:solidFill>
                <a:srgbClr val="262C3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466"/>
            <p:cNvSpPr/>
            <p:nvPr/>
          </p:nvSpPr>
          <p:spPr>
            <a:xfrm>
              <a:off x="688900" y="1256150"/>
              <a:ext cx="133975" cy="25"/>
            </a:xfrm>
            <a:custGeom>
              <a:avLst/>
              <a:gdLst/>
              <a:ahLst/>
              <a:cxnLst/>
              <a:rect l="0" t="0" r="0" b="0"/>
              <a:pathLst>
                <a:path w="5359" h="1" fill="none" extrusionOk="0">
                  <a:moveTo>
                    <a:pt x="5358" y="0"/>
                  </a:moveTo>
                  <a:lnTo>
                    <a:pt x="0" y="0"/>
                  </a:lnTo>
                </a:path>
              </a:pathLst>
            </a:custGeom>
            <a:noFill/>
            <a:ln w="19050" cap="rnd" cmpd="sng">
              <a:solidFill>
                <a:srgbClr val="262C3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467"/>
            <p:cNvSpPr/>
            <p:nvPr/>
          </p:nvSpPr>
          <p:spPr>
            <a:xfrm>
              <a:off x="688900" y="1201350"/>
              <a:ext cx="255750" cy="25"/>
            </a:xfrm>
            <a:custGeom>
              <a:avLst/>
              <a:gdLst/>
              <a:ahLst/>
              <a:cxnLst/>
              <a:rect l="0" t="0" r="0" b="0"/>
              <a:pathLst>
                <a:path w="10230" h="1" fill="none" extrusionOk="0">
                  <a:moveTo>
                    <a:pt x="10229" y="1"/>
                  </a:moveTo>
                  <a:lnTo>
                    <a:pt x="0" y="1"/>
                  </a:lnTo>
                </a:path>
              </a:pathLst>
            </a:custGeom>
            <a:noFill/>
            <a:ln w="19050" cap="rnd" cmpd="sng">
              <a:solidFill>
                <a:srgbClr val="262C3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468"/>
            <p:cNvSpPr/>
            <p:nvPr/>
          </p:nvSpPr>
          <p:spPr>
            <a:xfrm>
              <a:off x="688900" y="1145950"/>
              <a:ext cx="255750" cy="25"/>
            </a:xfrm>
            <a:custGeom>
              <a:avLst/>
              <a:gdLst/>
              <a:ahLst/>
              <a:cxnLst/>
              <a:rect l="0" t="0" r="0" b="0"/>
              <a:pathLst>
                <a:path w="10230" h="1" fill="none" extrusionOk="0">
                  <a:moveTo>
                    <a:pt x="10229" y="0"/>
                  </a:moveTo>
                  <a:lnTo>
                    <a:pt x="0" y="0"/>
                  </a:lnTo>
                </a:path>
              </a:pathLst>
            </a:custGeom>
            <a:noFill/>
            <a:ln w="19050" cap="rnd" cmpd="sng">
              <a:solidFill>
                <a:srgbClr val="262C3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469"/>
            <p:cNvSpPr/>
            <p:nvPr/>
          </p:nvSpPr>
          <p:spPr>
            <a:xfrm>
              <a:off x="688900" y="1090525"/>
              <a:ext cx="255750" cy="25"/>
            </a:xfrm>
            <a:custGeom>
              <a:avLst/>
              <a:gdLst/>
              <a:ahLst/>
              <a:cxnLst/>
              <a:rect l="0" t="0" r="0" b="0"/>
              <a:pathLst>
                <a:path w="10230" h="1" fill="none" extrusionOk="0">
                  <a:moveTo>
                    <a:pt x="10229" y="1"/>
                  </a:moveTo>
                  <a:lnTo>
                    <a:pt x="0" y="1"/>
                  </a:lnTo>
                </a:path>
              </a:pathLst>
            </a:custGeom>
            <a:noFill/>
            <a:ln w="19050" cap="rnd" cmpd="sng">
              <a:solidFill>
                <a:srgbClr val="262C3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470"/>
            <p:cNvSpPr/>
            <p:nvPr/>
          </p:nvSpPr>
          <p:spPr>
            <a:xfrm>
              <a:off x="920250" y="929175"/>
              <a:ext cx="84050" cy="84050"/>
            </a:xfrm>
            <a:custGeom>
              <a:avLst/>
              <a:gdLst/>
              <a:ahLst/>
              <a:cxnLst/>
              <a:rect l="0" t="0" r="0" b="0"/>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9050" cap="rnd" cmpd="sng">
              <a:solidFill>
                <a:srgbClr val="262C3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8" name="Picture 7" descr="1492562393_pla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923" y="1126994"/>
            <a:ext cx="493535" cy="493535"/>
          </a:xfrm>
          <a:prstGeom prst="rect">
            <a:avLst/>
          </a:prstGeom>
        </p:spPr>
      </p:pic>
    </p:spTree>
    <p:extLst>
      <p:ext uri="{BB962C8B-B14F-4D97-AF65-F5344CB8AC3E}">
        <p14:creationId xmlns:p14="http://schemas.microsoft.com/office/powerpoint/2010/main" val="5067771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79D0A"/>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212872" y="3175950"/>
            <a:ext cx="3693890" cy="1181999"/>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Avenir Heavy"/>
                <a:ea typeface="Montserrat"/>
                <a:cs typeface="Avenir Heavy"/>
                <a:sym typeface="Montserrat"/>
              </a:defRPr>
            </a:lvl1pPr>
            <a:lvl2pPr lvl="1">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3600" dirty="0">
                <a:solidFill>
                  <a:srgbClr val="D79D0A"/>
                </a:solidFill>
              </a:rPr>
              <a:t>PUBLISHING</a:t>
            </a:r>
            <a:r>
              <a:rPr lang="en-US" sz="3600" dirty="0">
                <a:solidFill>
                  <a:schemeClr val="tx2">
                    <a:lumMod val="50000"/>
                  </a:schemeClr>
                </a:solidFill>
              </a:rPr>
              <a:t>: </a:t>
            </a:r>
          </a:p>
          <a:p>
            <a:r>
              <a:rPr lang="en-US" sz="3600" dirty="0">
                <a:solidFill>
                  <a:schemeClr val="tx2">
                    <a:lumMod val="50000"/>
                  </a:schemeClr>
                </a:solidFill>
              </a:rPr>
              <a:t>THE 3PLAY PLUGIN</a:t>
            </a:r>
          </a:p>
        </p:txBody>
      </p:sp>
      <p:sp>
        <p:nvSpPr>
          <p:cNvPr id="9" name="Shape 380"/>
          <p:cNvSpPr/>
          <p:nvPr/>
        </p:nvSpPr>
        <p:spPr>
          <a:xfrm>
            <a:off x="3555570" y="744905"/>
            <a:ext cx="4909500" cy="4001333"/>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solidFill>
          <a:ln w="9525" cap="flat" cmpd="sng">
            <a:solidFill>
              <a:schemeClr val="tx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Rectangle 10"/>
          <p:cNvSpPr/>
          <p:nvPr/>
        </p:nvSpPr>
        <p:spPr>
          <a:xfrm>
            <a:off x="3744147" y="959554"/>
            <a:ext cx="4510183" cy="29952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creen Shot 2017-11-09 at 4.32.15 P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8337" y="1001244"/>
            <a:ext cx="4485993" cy="2925311"/>
          </a:xfrm>
          <a:prstGeom prst="rect">
            <a:avLst/>
          </a:prstGeom>
        </p:spPr>
      </p:pic>
    </p:spTree>
    <p:extLst>
      <p:ext uri="{BB962C8B-B14F-4D97-AF65-F5344CB8AC3E}">
        <p14:creationId xmlns:p14="http://schemas.microsoft.com/office/powerpoint/2010/main" val="40223064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82541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70854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hutterstock_296282918.jpg"/>
          <p:cNvPicPr>
            <a:picLocks noChangeAspect="1"/>
          </p:cNvPicPr>
          <p:nvPr/>
        </p:nvPicPr>
        <p:blipFill rotWithShape="1">
          <a:blip r:embed="rId3">
            <a:duotone>
              <a:prstClr val="black"/>
              <a:schemeClr val="accent3">
                <a:tint val="45000"/>
                <a:satMod val="400000"/>
              </a:schemeClr>
            </a:duotone>
            <a:alphaModFix amt="90000"/>
            <a:extLst>
              <a:ext uri="{28A0092B-C50C-407E-A947-70E740481C1C}">
                <a14:useLocalDpi xmlns:a14="http://schemas.microsoft.com/office/drawing/2010/main" val="0"/>
              </a:ext>
            </a:extLst>
          </a:blip>
          <a:srcRect b="15625"/>
          <a:stretch/>
        </p:blipFill>
        <p:spPr>
          <a:xfrm>
            <a:off x="0" y="-1"/>
            <a:ext cx="9144000" cy="5143501"/>
          </a:xfrm>
          <a:prstGeom prst="rect">
            <a:avLst/>
          </a:prstGeom>
        </p:spPr>
      </p:pic>
      <p:sp>
        <p:nvSpPr>
          <p:cNvPr id="2" name="Title 1"/>
          <p:cNvSpPr>
            <a:spLocks noGrp="1"/>
          </p:cNvSpPr>
          <p:nvPr>
            <p:ph type="ctrTitle"/>
          </p:nvPr>
        </p:nvSpPr>
        <p:spPr>
          <a:xfrm>
            <a:off x="648299" y="3175950"/>
            <a:ext cx="4093033" cy="1181999"/>
          </a:xfrm>
        </p:spPr>
        <p:txBody>
          <a:bodyPr/>
          <a:lstStyle/>
          <a:p>
            <a:r>
              <a:rPr lang="en-US" dirty="0">
                <a:solidFill>
                  <a:schemeClr val="bg1"/>
                </a:solidFill>
              </a:rPr>
              <a:t>WHAT IS AUDIO DESCRIPTION?</a:t>
            </a:r>
          </a:p>
        </p:txBody>
      </p:sp>
      <p:pic>
        <p:nvPicPr>
          <p:cNvPr id="7" name="Picture 6" descr="3play_logo_white_6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589" y="98646"/>
            <a:ext cx="2054433" cy="393766"/>
          </a:xfrm>
          <a:prstGeom prst="rect">
            <a:avLst/>
          </a:prstGeom>
        </p:spPr>
      </p:pic>
    </p:spTree>
    <p:extLst>
      <p:ext uri="{BB962C8B-B14F-4D97-AF65-F5344CB8AC3E}">
        <p14:creationId xmlns:p14="http://schemas.microsoft.com/office/powerpoint/2010/main" val="3165335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015" y="4116875"/>
            <a:ext cx="5650937" cy="485699"/>
          </a:xfrm>
        </p:spPr>
        <p:txBody>
          <a:bodyPr/>
          <a:lstStyle/>
          <a:p>
            <a:pPr algn="ctr"/>
            <a:r>
              <a:rPr lang="en-US" dirty="0">
                <a:solidFill>
                  <a:schemeClr val="accent3"/>
                </a:solidFill>
              </a:rPr>
              <a:t>UNDESCRIBED </a:t>
            </a:r>
            <a:r>
              <a:rPr lang="en-US" dirty="0">
                <a:solidFill>
                  <a:srgbClr val="FFFFFF"/>
                </a:solidFill>
              </a:rPr>
              <a:t>VS. DESCRIBED</a:t>
            </a:r>
          </a:p>
        </p:txBody>
      </p:sp>
      <p:sp>
        <p:nvSpPr>
          <p:cNvPr id="3" name="Shape 380"/>
          <p:cNvSpPr/>
          <p:nvPr/>
        </p:nvSpPr>
        <p:spPr>
          <a:xfrm>
            <a:off x="505536" y="862307"/>
            <a:ext cx="3618939" cy="281738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B7B7B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 name="Rectangle 3"/>
          <p:cNvSpPr/>
          <p:nvPr/>
        </p:nvSpPr>
        <p:spPr>
          <a:xfrm>
            <a:off x="611573" y="1006378"/>
            <a:ext cx="3359894" cy="21242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hape 380"/>
          <p:cNvSpPr/>
          <p:nvPr/>
        </p:nvSpPr>
        <p:spPr>
          <a:xfrm>
            <a:off x="5011087" y="860535"/>
            <a:ext cx="3621216" cy="2819158"/>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B7B7B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4" name="Picture 1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683" y="1565117"/>
            <a:ext cx="1362013" cy="1009592"/>
          </a:xfrm>
          <a:prstGeom prst="rect">
            <a:avLst/>
          </a:prstGeom>
        </p:spPr>
      </p:pic>
      <p:pic>
        <p:nvPicPr>
          <p:cNvPr id="20" name="Picture 19">
            <a:hlinkClick r:id="rId5"/>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940" y="1565117"/>
            <a:ext cx="1362013" cy="1009592"/>
          </a:xfrm>
          <a:prstGeom prst="rect">
            <a:avLst/>
          </a:prstGeom>
        </p:spPr>
      </p:pic>
      <p:cxnSp>
        <p:nvCxnSpPr>
          <p:cNvPr id="7" name="Straight Connector 6"/>
          <p:cNvCxnSpPr/>
          <p:nvPr/>
        </p:nvCxnSpPr>
        <p:spPr>
          <a:xfrm flipH="1">
            <a:off x="1626940" y="1330476"/>
            <a:ext cx="1362013" cy="1524000"/>
          </a:xfrm>
          <a:prstGeom prst="line">
            <a:avLst/>
          </a:prstGeom>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626940" y="1330476"/>
            <a:ext cx="1362013" cy="1524000"/>
          </a:xfrm>
          <a:prstGeom prst="line">
            <a:avLst/>
          </a:prstGeom>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7325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F6CB7"/>
        </a:solidFill>
        <a:effectLst/>
      </p:bgPr>
    </p:bg>
    <p:spTree>
      <p:nvGrpSpPr>
        <p:cNvPr id="1" name=""/>
        <p:cNvGrpSpPr/>
        <p:nvPr/>
      </p:nvGrpSpPr>
      <p:grpSpPr>
        <a:xfrm>
          <a:off x="0" y="0"/>
          <a:ext cx="0" cy="0"/>
          <a:chOff x="0" y="0"/>
          <a:chExt cx="0" cy="0"/>
        </a:xfrm>
      </p:grpSpPr>
      <p:sp>
        <p:nvSpPr>
          <p:cNvPr id="3" name="Shape 380"/>
          <p:cNvSpPr/>
          <p:nvPr/>
        </p:nvSpPr>
        <p:spPr>
          <a:xfrm>
            <a:off x="4017100" y="866191"/>
            <a:ext cx="4871018" cy="3487650"/>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B7B7B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4" name="Picture 3" descr="funny-closed-captions-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908" y="1043920"/>
            <a:ext cx="4463700" cy="2621348"/>
          </a:xfrm>
          <a:prstGeom prst="rect">
            <a:avLst/>
          </a:prstGeom>
        </p:spPr>
      </p:pic>
      <p:sp>
        <p:nvSpPr>
          <p:cNvPr id="5" name="Title 2"/>
          <p:cNvSpPr txBox="1">
            <a:spLocks/>
          </p:cNvSpPr>
          <p:nvPr/>
        </p:nvSpPr>
        <p:spPr>
          <a:xfrm>
            <a:off x="800700" y="3328350"/>
            <a:ext cx="3530700" cy="1181999"/>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Montserrat"/>
                <a:ea typeface="Montserrat"/>
                <a:cs typeface="Montserrat"/>
                <a:sym typeface="Montserrat"/>
              </a:defRPr>
            </a:lvl1pPr>
            <a:lvl2pPr lvl="1">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3600" dirty="0">
                <a:solidFill>
                  <a:schemeClr val="tx2">
                    <a:lumMod val="50000"/>
                  </a:schemeClr>
                </a:solidFill>
                <a:latin typeface="Avenir Heavy"/>
                <a:cs typeface="Avenir Heavy"/>
              </a:rPr>
              <a:t>NARRATES</a:t>
            </a:r>
            <a:r>
              <a:rPr lang="en-US" sz="3600" dirty="0">
                <a:solidFill>
                  <a:srgbClr val="4F6CB7"/>
                </a:solidFill>
                <a:latin typeface="Avenir Heavy"/>
                <a:cs typeface="Avenir Heavy"/>
              </a:rPr>
              <a:t> RELEVANT </a:t>
            </a:r>
            <a:r>
              <a:rPr lang="en-US" sz="3600" dirty="0">
                <a:solidFill>
                  <a:srgbClr val="737373"/>
                </a:solidFill>
                <a:latin typeface="Avenir Heavy"/>
                <a:cs typeface="Avenir Heavy"/>
              </a:rPr>
              <a:t>VISUAL INFORMATION</a:t>
            </a:r>
          </a:p>
        </p:txBody>
      </p:sp>
      <p:sp>
        <p:nvSpPr>
          <p:cNvPr id="2" name="TextBox 1"/>
          <p:cNvSpPr txBox="1"/>
          <p:nvPr/>
        </p:nvSpPr>
        <p:spPr>
          <a:xfrm>
            <a:off x="4220908" y="1149428"/>
            <a:ext cx="4463700" cy="307777"/>
          </a:xfrm>
          <a:prstGeom prst="rect">
            <a:avLst/>
          </a:prstGeom>
          <a:noFill/>
        </p:spPr>
        <p:txBody>
          <a:bodyPr wrap="square" rtlCol="0">
            <a:spAutoFit/>
          </a:bodyPr>
          <a:lstStyle/>
          <a:p>
            <a:pPr algn="ctr"/>
            <a:r>
              <a:rPr lang="en-US" dirty="0">
                <a:solidFill>
                  <a:schemeClr val="bg1"/>
                </a:solidFill>
                <a:latin typeface="Avenir Next Bold"/>
                <a:cs typeface="Avenir Next Bold"/>
              </a:rPr>
              <a:t>“He shakes the computer.”</a:t>
            </a:r>
          </a:p>
        </p:txBody>
      </p:sp>
      <p:pic>
        <p:nvPicPr>
          <p:cNvPr id="6" name="Picture 5"/>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4761185" y="1189358"/>
            <a:ext cx="534881" cy="382058"/>
          </a:xfrm>
          <a:prstGeom prst="rect">
            <a:avLst/>
          </a:prstGeom>
        </p:spPr>
      </p:pic>
    </p:spTree>
    <p:extLst>
      <p:ext uri="{BB962C8B-B14F-4D97-AF65-F5344CB8AC3E}">
        <p14:creationId xmlns:p14="http://schemas.microsoft.com/office/powerpoint/2010/main" val="1349759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Shape 380"/>
          <p:cNvSpPr/>
          <p:nvPr/>
        </p:nvSpPr>
        <p:spPr>
          <a:xfrm>
            <a:off x="3825644" y="860534"/>
            <a:ext cx="4806659" cy="3742039"/>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B7B7B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5" name="Picture 1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999" y="1299214"/>
            <a:ext cx="2304363" cy="1708109"/>
          </a:xfrm>
          <a:prstGeom prst="rect">
            <a:avLst/>
          </a:prstGeom>
        </p:spPr>
      </p:pic>
      <p:sp>
        <p:nvSpPr>
          <p:cNvPr id="16" name="Right Arrow 15"/>
          <p:cNvSpPr/>
          <p:nvPr/>
        </p:nvSpPr>
        <p:spPr>
          <a:xfrm>
            <a:off x="6428839" y="3200650"/>
            <a:ext cx="1644952" cy="406652"/>
          </a:xfrm>
          <a:prstGeom prst="right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rot="10800000">
            <a:off x="4390572" y="3200649"/>
            <a:ext cx="1644952" cy="406652"/>
          </a:xfrm>
          <a:prstGeom prst="right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66648" y="3894083"/>
            <a:ext cx="184731" cy="307777"/>
          </a:xfrm>
          <a:prstGeom prst="rect">
            <a:avLst/>
          </a:prstGeom>
          <a:noFill/>
        </p:spPr>
        <p:txBody>
          <a:bodyPr wrap="none" rtlCol="0">
            <a:spAutoFit/>
          </a:bodyPr>
          <a:lstStyle/>
          <a:p>
            <a:endParaRPr lang="en-US" dirty="0"/>
          </a:p>
        </p:txBody>
      </p:sp>
      <p:sp>
        <p:nvSpPr>
          <p:cNvPr id="8" name="TextBox 7"/>
          <p:cNvSpPr txBox="1"/>
          <p:nvPr/>
        </p:nvSpPr>
        <p:spPr>
          <a:xfrm>
            <a:off x="993228" y="3909848"/>
            <a:ext cx="184731" cy="307777"/>
          </a:xfrm>
          <a:prstGeom prst="rect">
            <a:avLst/>
          </a:prstGeom>
          <a:noFill/>
        </p:spPr>
        <p:txBody>
          <a:bodyPr wrap="none" rtlCol="0">
            <a:spAutoFit/>
          </a:bodyPr>
          <a:lstStyle/>
          <a:p>
            <a:endParaRPr lang="en-US" dirty="0"/>
          </a:p>
        </p:txBody>
      </p:sp>
      <p:sp>
        <p:nvSpPr>
          <p:cNvPr id="18" name="Title 1"/>
          <p:cNvSpPr txBox="1">
            <a:spLocks/>
          </p:cNvSpPr>
          <p:nvPr/>
        </p:nvSpPr>
        <p:spPr>
          <a:xfrm>
            <a:off x="28096" y="4178978"/>
            <a:ext cx="5650937" cy="485699"/>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Avenir Heavy"/>
                <a:ea typeface="Montserrat"/>
                <a:cs typeface="Avenir Heavy"/>
                <a:sym typeface="Montserrat"/>
              </a:defRPr>
            </a:lvl1pPr>
            <a:lvl2pPr lvl="1"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dirty="0">
                <a:solidFill>
                  <a:schemeClr val="accent3"/>
                </a:solidFill>
              </a:rPr>
              <a:t>EXTENDED </a:t>
            </a:r>
            <a:r>
              <a:rPr lang="en-US" dirty="0">
                <a:solidFill>
                  <a:schemeClr val="tx2">
                    <a:lumMod val="50000"/>
                  </a:schemeClr>
                </a:solidFill>
              </a:rPr>
              <a:t>AD</a:t>
            </a:r>
          </a:p>
        </p:txBody>
      </p:sp>
    </p:spTree>
    <p:extLst>
      <p:ext uri="{BB962C8B-B14F-4D97-AF65-F5344CB8AC3E}">
        <p14:creationId xmlns:p14="http://schemas.microsoft.com/office/powerpoint/2010/main" val="1185917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86824" y="3817635"/>
            <a:ext cx="3530700" cy="1181999"/>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Avenir Heavy"/>
                <a:ea typeface="Montserrat"/>
                <a:cs typeface="Avenir Heavy"/>
                <a:sym typeface="Montserrat"/>
              </a:defRPr>
            </a:lvl1pPr>
            <a:lvl2pPr lvl="1"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2800" dirty="0">
                <a:solidFill>
                  <a:srgbClr val="148FA3"/>
                </a:solidFill>
              </a:rPr>
              <a:t>HOW </a:t>
            </a:r>
          </a:p>
          <a:p>
            <a:r>
              <a:rPr lang="en-US" sz="2800" dirty="0">
                <a:solidFill>
                  <a:srgbClr val="ADADAD"/>
                </a:solidFill>
              </a:rPr>
              <a:t>DO YOU </a:t>
            </a:r>
          </a:p>
          <a:p>
            <a:r>
              <a:rPr lang="en-US" sz="2800" dirty="0">
                <a:solidFill>
                  <a:srgbClr val="ADADAD"/>
                </a:solidFill>
              </a:rPr>
              <a:t>CREATE DESCRIPTION?</a:t>
            </a:r>
          </a:p>
        </p:txBody>
      </p:sp>
    </p:spTree>
    <p:extLst>
      <p:ext uri="{BB962C8B-B14F-4D97-AF65-F5344CB8AC3E}">
        <p14:creationId xmlns:p14="http://schemas.microsoft.com/office/powerpoint/2010/main" val="564173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704" y="4116875"/>
            <a:ext cx="2304612" cy="485699"/>
          </a:xfrm>
        </p:spPr>
        <p:txBody>
          <a:bodyPr/>
          <a:lstStyle/>
          <a:p>
            <a:r>
              <a:rPr lang="en-US" sz="3600" dirty="0">
                <a:solidFill>
                  <a:srgbClr val="148FA3"/>
                </a:solidFill>
              </a:rPr>
              <a:t>A FEW </a:t>
            </a:r>
            <a:r>
              <a:rPr lang="en-US" sz="3600" dirty="0">
                <a:solidFill>
                  <a:srgbClr val="ADADAD"/>
                </a:solidFill>
              </a:rPr>
              <a:t>WAYS …</a:t>
            </a:r>
          </a:p>
        </p:txBody>
      </p:sp>
      <p:sp>
        <p:nvSpPr>
          <p:cNvPr id="3" name="Shape 311"/>
          <p:cNvSpPr txBox="1"/>
          <p:nvPr/>
        </p:nvSpPr>
        <p:spPr>
          <a:xfrm>
            <a:off x="4016580" y="580240"/>
            <a:ext cx="3565500"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1800" dirty="0">
                <a:solidFill>
                  <a:srgbClr val="FFFFFF"/>
                </a:solidFill>
                <a:latin typeface="Avenir Next Condensed Medium"/>
                <a:ea typeface="Karla"/>
                <a:cs typeface="Avenir Next Condensed Medium"/>
                <a:sym typeface="Karla"/>
              </a:rPr>
              <a:t>Narrate visuals at the time of recording</a:t>
            </a:r>
            <a:endParaRPr lang="en" sz="1800" dirty="0">
              <a:solidFill>
                <a:srgbClr val="FFFFFF"/>
              </a:solidFill>
              <a:latin typeface="Avenir Next Condensed Medium"/>
              <a:ea typeface="Karla"/>
              <a:cs typeface="Avenir Next Condensed Medium"/>
              <a:sym typeface="Karla"/>
            </a:endParaRPr>
          </a:p>
        </p:txBody>
      </p:sp>
      <p:grpSp>
        <p:nvGrpSpPr>
          <p:cNvPr id="4" name="Shape 312"/>
          <p:cNvGrpSpPr/>
          <p:nvPr/>
        </p:nvGrpSpPr>
        <p:grpSpPr>
          <a:xfrm>
            <a:off x="5640629" y="1336490"/>
            <a:ext cx="376898" cy="330345"/>
            <a:chOff x="5323499" y="1591325"/>
            <a:chExt cx="376898" cy="330345"/>
          </a:xfrm>
        </p:grpSpPr>
        <p:sp>
          <p:nvSpPr>
            <p:cNvPr id="5" name="Shape 313"/>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6" name="Shape 314"/>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7" name="Shape 315"/>
          <p:cNvGrpSpPr/>
          <p:nvPr/>
        </p:nvGrpSpPr>
        <p:grpSpPr>
          <a:xfrm>
            <a:off x="5640629" y="2530637"/>
            <a:ext cx="376898" cy="330345"/>
            <a:chOff x="5323499" y="1591325"/>
            <a:chExt cx="376898" cy="330345"/>
          </a:xfrm>
        </p:grpSpPr>
        <p:sp>
          <p:nvSpPr>
            <p:cNvPr id="8" name="Shape 316"/>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9" name="Shape 317"/>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0" name="Shape 318"/>
          <p:cNvSpPr txBox="1"/>
          <p:nvPr/>
        </p:nvSpPr>
        <p:spPr>
          <a:xfrm>
            <a:off x="4016580" y="1774387"/>
            <a:ext cx="3565500"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rgbClr val="FFFFFF"/>
                </a:solidFill>
                <a:latin typeface="Avenir Next Condensed Medium"/>
                <a:ea typeface="Karla"/>
                <a:cs typeface="Avenir Next Condensed Medium"/>
                <a:sym typeface="Karla"/>
              </a:rPr>
              <a:t>Create a text description or </a:t>
            </a:r>
            <a:r>
              <a:rPr lang="en-US" sz="1800" dirty="0" err="1">
                <a:solidFill>
                  <a:srgbClr val="FFFFFF"/>
                </a:solidFill>
                <a:latin typeface="Avenir Next Condensed Medium"/>
                <a:ea typeface="Karla"/>
                <a:cs typeface="Avenir Next Condensed Medium"/>
                <a:sym typeface="Karla"/>
              </a:rPr>
              <a:t>WebVTT</a:t>
            </a:r>
            <a:r>
              <a:rPr lang="en-US" sz="1800" dirty="0">
                <a:solidFill>
                  <a:srgbClr val="FFFFFF"/>
                </a:solidFill>
                <a:latin typeface="Avenir Next Condensed Medium"/>
                <a:ea typeface="Karla"/>
                <a:cs typeface="Avenir Next Condensed Medium"/>
                <a:sym typeface="Karla"/>
              </a:rPr>
              <a:t> file</a:t>
            </a:r>
            <a:endParaRPr lang="en" sz="1800" dirty="0">
              <a:solidFill>
                <a:srgbClr val="FFFFFF"/>
              </a:solidFill>
              <a:latin typeface="Avenir Next Condensed Medium"/>
              <a:ea typeface="Karla"/>
              <a:cs typeface="Avenir Next Condensed Medium"/>
              <a:sym typeface="Karla"/>
            </a:endParaRPr>
          </a:p>
        </p:txBody>
      </p:sp>
      <p:sp>
        <p:nvSpPr>
          <p:cNvPr id="11" name="Shape 319"/>
          <p:cNvSpPr txBox="1"/>
          <p:nvPr/>
        </p:nvSpPr>
        <p:spPr>
          <a:xfrm>
            <a:off x="4016580" y="2968535"/>
            <a:ext cx="3565500"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rgbClr val="FFFFFF"/>
                </a:solidFill>
                <a:latin typeface="Avenir Next Condensed Medium"/>
                <a:ea typeface="Karla"/>
                <a:cs typeface="Avenir Next Condensed Medium"/>
                <a:sym typeface="Karla"/>
              </a:rPr>
              <a:t>Record voiced description &amp; merge with source audio</a:t>
            </a:r>
            <a:endParaRPr lang="en" sz="1800" dirty="0">
              <a:solidFill>
                <a:srgbClr val="FFFFFF"/>
              </a:solidFill>
              <a:latin typeface="Avenir Next Condensed Medium"/>
              <a:ea typeface="Karla"/>
              <a:cs typeface="Avenir Next Condensed Medium"/>
              <a:sym typeface="Karla"/>
            </a:endParaRPr>
          </a:p>
        </p:txBody>
      </p:sp>
      <p:grpSp>
        <p:nvGrpSpPr>
          <p:cNvPr id="12" name="Shape 315"/>
          <p:cNvGrpSpPr/>
          <p:nvPr/>
        </p:nvGrpSpPr>
        <p:grpSpPr>
          <a:xfrm>
            <a:off x="5640628" y="3746089"/>
            <a:ext cx="376898" cy="330345"/>
            <a:chOff x="5323499" y="1591325"/>
            <a:chExt cx="376898" cy="330345"/>
          </a:xfrm>
        </p:grpSpPr>
        <p:sp>
          <p:nvSpPr>
            <p:cNvPr id="13" name="Shape 316"/>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14" name="Shape 317"/>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5" name="Shape 319"/>
          <p:cNvSpPr txBox="1"/>
          <p:nvPr/>
        </p:nvSpPr>
        <p:spPr>
          <a:xfrm>
            <a:off x="4016580" y="4201733"/>
            <a:ext cx="3565500"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rgbClr val="FFFFFF"/>
                </a:solidFill>
                <a:latin typeface="Avenir Next Condensed Medium"/>
                <a:ea typeface="Karla"/>
                <a:cs typeface="Avenir Next Condensed Medium"/>
                <a:sym typeface="Karla"/>
              </a:rPr>
              <a:t>Outsource for professional description</a:t>
            </a:r>
            <a:endParaRPr lang="en" sz="1800" dirty="0">
              <a:solidFill>
                <a:srgbClr val="FFFFFF"/>
              </a:solidFill>
              <a:latin typeface="Avenir Next Condensed Medium"/>
              <a:ea typeface="Karla"/>
              <a:cs typeface="Avenir Next Condensed Medium"/>
              <a:sym typeface="Karla"/>
            </a:endParaRPr>
          </a:p>
        </p:txBody>
      </p:sp>
    </p:spTree>
    <p:extLst>
      <p:ext uri="{BB962C8B-B14F-4D97-AF65-F5344CB8AC3E}">
        <p14:creationId xmlns:p14="http://schemas.microsoft.com/office/powerpoint/2010/main" val="2226562185"/>
      </p:ext>
    </p:extLst>
  </p:cSld>
  <p:clrMapOvr>
    <a:masterClrMapping/>
  </p:clrMapOvr>
  <p:timing>
    <p:tnLst>
      <p:par>
        <p:cTn id="1" dur="indefinite" restart="never" nodeType="tmRoot"/>
      </p:par>
    </p:tnLst>
  </p:timing>
</p:sld>
</file>

<file path=ppt/theme/theme1.xml><?xml version="1.0" encoding="utf-8"?>
<a:theme xmlns:a="http://schemas.openxmlformats.org/drawingml/2006/main" name="3Play-Blue">
  <a:themeElements>
    <a:clrScheme name="Custom 3">
      <a:dk1>
        <a:srgbClr val="262C38"/>
      </a:dk1>
      <a:lt1>
        <a:sysClr val="window" lastClr="FFFFFF"/>
      </a:lt1>
      <a:dk2>
        <a:srgbClr val="262C38"/>
      </a:dk2>
      <a:lt2>
        <a:srgbClr val="E6E6E6"/>
      </a:lt2>
      <a:accent1>
        <a:srgbClr val="AFC108"/>
      </a:accent1>
      <a:accent2>
        <a:srgbClr val="0076C0"/>
      </a:accent2>
      <a:accent3>
        <a:srgbClr val="4F6CB7"/>
      </a:accent3>
      <a:accent4>
        <a:srgbClr val="F8B50A"/>
      </a:accent4>
      <a:accent5>
        <a:srgbClr val="F05B48"/>
      </a:accent5>
      <a:accent6>
        <a:srgbClr val="19A8BF"/>
      </a:accent6>
      <a:hlink>
        <a:srgbClr val="0076C0"/>
      </a:hlink>
      <a:folHlink>
        <a:srgbClr val="F05B4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39084</TotalTime>
  <Words>4963</Words>
  <Application>Microsoft Macintosh PowerPoint</Application>
  <PresentationFormat>On-screen Show (16:9)</PresentationFormat>
  <Paragraphs>401</Paragraphs>
  <Slides>33</Slides>
  <Notes>33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33</vt:i4>
      </vt:variant>
    </vt:vector>
  </HeadingPairs>
  <TitlesOfParts>
    <vt:vector size="47" baseType="lpstr">
      <vt:lpstr>Arial</vt:lpstr>
      <vt:lpstr>Avenir Heavy</vt:lpstr>
      <vt:lpstr>Avenir Next Bold</vt:lpstr>
      <vt:lpstr>Avenir Next Condensed</vt:lpstr>
      <vt:lpstr>Avenir Next Condensed Bold</vt:lpstr>
      <vt:lpstr>Avenir Next Condensed Demi Bold</vt:lpstr>
      <vt:lpstr>Avenir Next Condensed Medium</vt:lpstr>
      <vt:lpstr>Avenir Next Condensed Regular</vt:lpstr>
      <vt:lpstr>Calibri</vt:lpstr>
      <vt:lpstr>Karla</vt:lpstr>
      <vt:lpstr>Mangal</vt:lpstr>
      <vt:lpstr>Montserrat</vt:lpstr>
      <vt:lpstr>Wingdings</vt:lpstr>
      <vt:lpstr>3Play-Blue</vt:lpstr>
      <vt:lpstr>PowerPoint Presentation</vt:lpstr>
      <vt:lpstr>PowerPoint Presentation</vt:lpstr>
      <vt:lpstr>What will we cover?</vt:lpstr>
      <vt:lpstr>WHAT IS AUDIO DESCRIPTION?</vt:lpstr>
      <vt:lpstr>UNDESCRIBED VS. DESCRIBED</vt:lpstr>
      <vt:lpstr>PowerPoint Presentation</vt:lpstr>
      <vt:lpstr>PowerPoint Presentation</vt:lpstr>
      <vt:lpstr>PowerPoint Presentation</vt:lpstr>
      <vt:lpstr>A FEW WAYS …</vt:lpstr>
      <vt:lpstr>PowerPoint Presentation</vt:lpstr>
      <vt:lpstr>PowerPoint Presentation</vt:lpstr>
      <vt:lpstr>WHERE DO YOU PUBLISH DESCRIPTION?</vt:lpstr>
      <vt:lpstr>PowerPoint Presentation</vt:lpstr>
      <vt:lpstr>The short list  (of players that natively support AD)</vt:lpstr>
      <vt:lpstr>Ways to publish description:</vt:lpstr>
      <vt:lpstr>PowerPoint Presentation</vt:lpstr>
      <vt:lpstr>BENEFITS OF AUDIO DESCRIPTION</vt:lpstr>
      <vt:lpstr>Rehabilitation Act of 1973</vt:lpstr>
      <vt:lpstr>WCAG 2.0 Level AA</vt:lpstr>
      <vt:lpstr>Americans with Disabilities Act (1990)</vt:lpstr>
      <vt:lpstr>21st CENTURY COMMUNICATIONS &amp; VIDEO ACCESSIBILITY ACT</vt:lpstr>
      <vt:lpstr>DESCRIPTION LAWSUITS &amp; SETTLEMENTS</vt:lpstr>
      <vt:lpstr>PowerPoint Presentation</vt:lpstr>
      <vt:lpstr>PowerPoint Presentation</vt:lpstr>
      <vt:lpstr>GOAL: MAKE ACCESSIBLE VIDEO EASY</vt:lpstr>
      <vt:lpstr>INNOVATING AUDIO DESCRIPTION</vt:lpstr>
      <vt:lpstr>PowerPoint Presentation</vt:lpstr>
      <vt:lpstr>SYNTHESIZED SPEECH - PROS</vt:lpstr>
      <vt:lpstr>SYNTHESIZED SPEECH - CONS</vt:lpstr>
      <vt:lpstr>DOWNLOAD FORMATS</vt:lpstr>
      <vt:lpstr>PowerPoint Presentation</vt:lpstr>
      <vt:lpstr>PowerPoint Presentation</vt:lpstr>
      <vt:lpstr>PowerPoint Presentation</vt:lpstr>
    </vt:vector>
  </TitlesOfParts>
  <Company>3Play Media</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QUICK START TO CAPTIONING</dc:title>
  <dc:creator>Lily Bond</dc:creator>
  <cp:lastModifiedBy>Jaclyn Leduc</cp:lastModifiedBy>
  <cp:revision>184</cp:revision>
  <cp:lastPrinted>2019-08-15T17:15:07Z</cp:lastPrinted>
  <dcterms:created xsi:type="dcterms:W3CDTF">2017-03-03T02:47:03Z</dcterms:created>
  <dcterms:modified xsi:type="dcterms:W3CDTF">2019-09-19T13:08:58Z</dcterms:modified>
</cp:coreProperties>
</file>