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Montserrat Black"/>
      <p:bold r:id="rId43"/>
      <p:boldItalic r:id="rId44"/>
    </p:embeddedFont>
    <p:embeddedFont>
      <p:font typeface="Montserrat"/>
      <p:regular r:id="rId45"/>
      <p:bold r:id="rId46"/>
      <p:italic r:id="rId47"/>
      <p:boldItalic r:id="rId48"/>
    </p:embeddedFont>
    <p:embeddedFont>
      <p:font typeface="Montserrat Medium"/>
      <p:regular r:id="rId49"/>
      <p:bold r:id="rId50"/>
      <p:italic r:id="rId51"/>
      <p:boldItalic r:id="rId52"/>
    </p:embeddedFont>
    <p:embeddedFont>
      <p:font typeface="Montserrat Light"/>
      <p:regular r:id="rId53"/>
      <p:bold r:id="rId54"/>
      <p:italic r:id="rId55"/>
      <p:boldItalic r:id="rId56"/>
    </p:embeddedFont>
    <p:embeddedFont>
      <p:font typeface="Montserrat ExtraBold"/>
      <p:bold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MontserratBlack-boldItalic.fntdata"/><Relationship Id="rId43" Type="http://schemas.openxmlformats.org/officeDocument/2006/relationships/font" Target="fonts/MontserratBlack-bold.fntdata"/><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MontserratMedium-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Medium-italic.fntdata"/><Relationship Id="rId50" Type="http://schemas.openxmlformats.org/officeDocument/2006/relationships/font" Target="fonts/MontserratMedium-bold.fntdata"/><Relationship Id="rId53" Type="http://schemas.openxmlformats.org/officeDocument/2006/relationships/font" Target="fonts/MontserratLight-regular.fntdata"/><Relationship Id="rId52" Type="http://schemas.openxmlformats.org/officeDocument/2006/relationships/font" Target="fonts/MontserratMedium-boldItalic.fntdata"/><Relationship Id="rId11" Type="http://schemas.openxmlformats.org/officeDocument/2006/relationships/slide" Target="slides/slide6.xml"/><Relationship Id="rId55" Type="http://schemas.openxmlformats.org/officeDocument/2006/relationships/font" Target="fonts/MontserratLight-italic.fntdata"/><Relationship Id="rId10" Type="http://schemas.openxmlformats.org/officeDocument/2006/relationships/slide" Target="slides/slide5.xml"/><Relationship Id="rId54" Type="http://schemas.openxmlformats.org/officeDocument/2006/relationships/font" Target="fonts/MontserratLight-bold.fntdata"/><Relationship Id="rId13" Type="http://schemas.openxmlformats.org/officeDocument/2006/relationships/slide" Target="slides/slide8.xml"/><Relationship Id="rId57" Type="http://schemas.openxmlformats.org/officeDocument/2006/relationships/font" Target="fonts/MontserratExtraBold-bold.fntdata"/><Relationship Id="rId12" Type="http://schemas.openxmlformats.org/officeDocument/2006/relationships/slide" Target="slides/slide7.xml"/><Relationship Id="rId56" Type="http://schemas.openxmlformats.org/officeDocument/2006/relationships/font" Target="fonts/MontserratLight-boldItalic.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MontserratExtraBold-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escriptionkey.org/quality_description.html"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61b0e0ed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1b0e0ed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Proactive solution: narrating at the time of the recording. For a recorded lecture, the professor can describe the visuals on the slides.</a:t>
            </a:r>
            <a:endParaRPr/>
          </a:p>
          <a:p>
            <a:pPr indent="-298450" lvl="0" marL="457200" rtl="0" algn="l">
              <a:spcBef>
                <a:spcPts val="0"/>
              </a:spcBef>
              <a:spcAft>
                <a:spcPts val="0"/>
              </a:spcAft>
              <a:buSzPts val="1100"/>
              <a:buChar char="●"/>
            </a:pPr>
            <a:r>
              <a:rPr lang="en"/>
              <a:t>There are also some reactive solutions:</a:t>
            </a:r>
            <a:endParaRPr/>
          </a:p>
          <a:p>
            <a:pPr indent="-298450" lvl="0" marL="457200" rtl="0" algn="l">
              <a:spcBef>
                <a:spcPts val="0"/>
              </a:spcBef>
              <a:spcAft>
                <a:spcPts val="0"/>
              </a:spcAft>
              <a:buSzPts val="1100"/>
              <a:buChar char="●"/>
            </a:pPr>
            <a:r>
              <a:rPr lang="en"/>
              <a:t>You can record a voiced description and then you can outsource for professional description. You can do this in a video editing software.</a:t>
            </a:r>
            <a:endParaRPr/>
          </a:p>
          <a:p>
            <a:pPr indent="-298450" lvl="0" marL="457200" rtl="0" algn="l">
              <a:spcBef>
                <a:spcPts val="0"/>
              </a:spcBef>
              <a:spcAft>
                <a:spcPts val="0"/>
              </a:spcAft>
              <a:buSzPts val="1100"/>
              <a:buChar char="●"/>
            </a:pPr>
            <a:r>
              <a:rPr lang="en"/>
              <a:t>Or you can outsource for professional transcription. This option does cost more money, but it will save you a ton of time.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61880e87d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1880e87d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If creating from scratch, you must consider quality standards.</a:t>
            </a:r>
            <a:endParaRPr/>
          </a:p>
          <a:p>
            <a:pPr indent="-298450" lvl="0" marL="457200" rtl="0" algn="l">
              <a:spcBef>
                <a:spcPts val="0"/>
              </a:spcBef>
              <a:spcAft>
                <a:spcPts val="0"/>
              </a:spcAft>
              <a:buSzPts val="1100"/>
              <a:buChar char="●"/>
            </a:pPr>
            <a:r>
              <a:rPr lang="en"/>
              <a:t>Even i you are outsourcing, you should check to ensure that that the third-party service follows quality standards.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1880e87d7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61880e87d7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Speaking of quality standards, this is a great time to discuss the DCMP.</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61b0e0ed5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61b0e0ed5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DCMP stands for Described and Captioned Media Program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funded by the U.S. Department of Education and administered by the National Association of the Deaf</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Provides helpful guidelines and standards to follow for audio description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61880e87d7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61880e87d7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DCMP has 5 main measures for quality</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http://www.descriptionkey.org/quality_description.html</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61b0e0ed5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61b0e0ed5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DCMP, we learn what to describe, when to describe, and how to describe. It’s a great resource that I recommend everyone reference whether you’re making your own descriptions or outsourcing.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61880e87d7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61880e87d7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We’ve covered some of the basics of audio description, but the next question is, why should we describe our video content?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61880e87d7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61880e87d7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to answer that question, we’re going to cover some of the benefits of audio description.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61880e87d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61880e87d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61880e87d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61880e87d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6b4ef9d274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6b4ef9d274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61880e87d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61880e87d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61880e87d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61880e87d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Going off of the last point, </a:t>
            </a:r>
            <a:r>
              <a:rPr lang="en"/>
              <a:t>I'm going to briefly cover some accessibility laws.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61880e87d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61880e87d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Section 504 applies to federal programs or programs receiving federal funding such as universities and these entities must make itself accessible to those with disabilities.</a:t>
            </a:r>
            <a:endParaRPr/>
          </a:p>
          <a:p>
            <a:pPr indent="-298450" lvl="0" marL="457200" rtl="0" algn="l">
              <a:spcBef>
                <a:spcPts val="0"/>
              </a:spcBef>
              <a:spcAft>
                <a:spcPts val="0"/>
              </a:spcAft>
              <a:buSzPts val="1100"/>
              <a:buChar char="●"/>
            </a:pPr>
            <a:r>
              <a:rPr lang="en"/>
              <a:t>Section 508 applies to federal programs but can be applied on a state leel through what are called “little 508s”</a:t>
            </a:r>
            <a:endParaRPr/>
          </a:p>
          <a:p>
            <a:pPr indent="-298450" lvl="1" marL="914400" rtl="0" algn="l">
              <a:spcBef>
                <a:spcPts val="0"/>
              </a:spcBef>
              <a:spcAft>
                <a:spcPts val="0"/>
              </a:spcAft>
              <a:buSzPts val="1100"/>
              <a:buChar char="○"/>
            </a:pPr>
            <a:r>
              <a:rPr lang="en"/>
              <a:t>Audio description is explicitly required in Section 508 since it references WCAG 2.0</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61880e87d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61880e87d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Jaclyn</a:t>
            </a:r>
            <a:endParaRPr/>
          </a:p>
          <a:p>
            <a:pPr indent="-298450" lvl="0" marL="457200" rtl="0" algn="l">
              <a:spcBef>
                <a:spcPts val="0"/>
              </a:spcBef>
              <a:spcAft>
                <a:spcPts val="0"/>
              </a:spcAft>
              <a:buSzPts val="1100"/>
              <a:buChar char="●"/>
            </a:pPr>
            <a:r>
              <a:rPr lang="en"/>
              <a:t>Web content accessibiltiy guidelines</a:t>
            </a:r>
            <a:endParaRPr/>
          </a:p>
          <a:p>
            <a:pPr indent="-298450" lvl="0" marL="457200" rtl="0" algn="l">
              <a:spcBef>
                <a:spcPts val="0"/>
              </a:spcBef>
              <a:spcAft>
                <a:spcPts val="0"/>
              </a:spcAft>
              <a:buSzPts val="1100"/>
              <a:buChar char="●"/>
            </a:pPr>
            <a:r>
              <a:rPr lang="en"/>
              <a:t>Three levels of accessibility standards, A, AA, AAA</a:t>
            </a:r>
            <a:endParaRPr/>
          </a:p>
          <a:p>
            <a:pPr indent="-298450" lvl="0" marL="457200" rtl="0" algn="l">
              <a:spcBef>
                <a:spcPts val="0"/>
              </a:spcBef>
              <a:spcAft>
                <a:spcPts val="0"/>
              </a:spcAft>
              <a:buSzPts val="1100"/>
              <a:buChar char="●"/>
            </a:pPr>
            <a:r>
              <a:rPr lang="en"/>
              <a:t>Note that WCAG 2.1 is the most recent update, and it’s an extension of WCAG 2.0 but is not referenced in any laws yet.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61880e87d7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61880e87d7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Jaclyn</a:t>
            </a:r>
            <a:endParaRPr/>
          </a:p>
          <a:p>
            <a:pPr indent="-298450" lvl="0" marL="457200" rtl="0" algn="l">
              <a:spcBef>
                <a:spcPts val="0"/>
              </a:spcBef>
              <a:spcAft>
                <a:spcPts val="0"/>
              </a:spcAft>
              <a:buSzPts val="1100"/>
              <a:buChar char="●"/>
            </a:pPr>
            <a:r>
              <a:rPr lang="en"/>
              <a:t>Audio description has been gradually phased into television programs over the past few years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61880e87d7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61880e87d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ADA is a broad anti-discrimination law and prohibits disability discrimination; it requires effective communication which means providing assistive technology and services for content.</a:t>
            </a:r>
            <a:endParaRPr/>
          </a:p>
          <a:p>
            <a:pPr indent="-298450" lvl="0" marL="457200" rtl="0" algn="l">
              <a:spcBef>
                <a:spcPts val="0"/>
              </a:spcBef>
              <a:spcAft>
                <a:spcPts val="0"/>
              </a:spcAft>
              <a:buSzPts val="1100"/>
              <a:buChar char="●"/>
            </a:pPr>
            <a:r>
              <a:rPr lang="en"/>
              <a:t>Title II covers government entities and the services, activities, and programs they provide. These things must be accessible so as not to discriminate towards people with disabilities.</a:t>
            </a:r>
            <a:endParaRPr/>
          </a:p>
          <a:p>
            <a:pPr indent="-298450" lvl="0" marL="457200" rtl="0" algn="l">
              <a:spcBef>
                <a:spcPts val="0"/>
              </a:spcBef>
              <a:spcAft>
                <a:spcPts val="0"/>
              </a:spcAft>
              <a:buSzPts val="1100"/>
              <a:buChar char="●"/>
            </a:pPr>
            <a:r>
              <a:rPr lang="en"/>
              <a:t>Title III covers restaurants, hotels, theaters, schools, doctor’s offices, etc.</a:t>
            </a:r>
            <a:endParaRPr/>
          </a:p>
          <a:p>
            <a:pPr indent="-298450" lvl="0" marL="457200" rtl="0" algn="l">
              <a:spcBef>
                <a:spcPts val="0"/>
              </a:spcBef>
              <a:spcAft>
                <a:spcPts val="0"/>
              </a:spcAft>
              <a:buSzPts val="1100"/>
              <a:buChar char="●"/>
            </a:pPr>
            <a:r>
              <a:rPr lang="en"/>
              <a:t>Under Title III, some precedent has been set that the ADA may apply to websites. </a:t>
            </a:r>
            <a:endParaRPr/>
          </a:p>
          <a:p>
            <a:pPr indent="-298450" lvl="0" marL="457200" rtl="0" algn="l">
              <a:spcBef>
                <a:spcPts val="0"/>
              </a:spcBef>
              <a:spcAft>
                <a:spcPts val="0"/>
              </a:spcAft>
              <a:buSzPts val="1100"/>
              <a:buChar char="●"/>
            </a:pPr>
            <a:r>
              <a:rPr lang="en"/>
              <a:t>There’s been a lot of action to enforce web accessibility under the ADA.</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61880e87d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61880e87d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Netflix now offers Audio Description for nearly all of </a:t>
            </a:r>
            <a:r>
              <a:rPr lang="en"/>
              <a:t>its</a:t>
            </a:r>
            <a:r>
              <a:rPr lang="en"/>
              <a:t> original titles and select other movies and TV which they license, so they really stepped it up.</a:t>
            </a:r>
            <a:endParaRPr/>
          </a:p>
          <a:p>
            <a:pPr indent="-298450" lvl="0" marL="457200" rtl="0" algn="l">
              <a:spcBef>
                <a:spcPts val="0"/>
              </a:spcBef>
              <a:spcAft>
                <a:spcPts val="0"/>
              </a:spcAft>
              <a:buSzPts val="1100"/>
              <a:buChar char="●"/>
            </a:pPr>
            <a:r>
              <a:rPr lang="en"/>
              <a:t>Hamilton the Musical suit is still ongoing, although there have been talks of a settlement where Hamilton would potentially agree to audio describe their live shows.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61880e87d7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61880e87d7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61b0e0ed55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61b0e0ed55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all about accessibility. We know that there are many benefits, but we hope that the number one motivation is to provide equal access to all people.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61880e87d7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61880e87d7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section, I’ll cover some of the audio description integrations and our AD process here at 3Play.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617eff6907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617eff6907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61880e87d7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61880e87d7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AD process at 3Play consists of 3 steps:</a:t>
            </a:r>
            <a:endParaRPr/>
          </a:p>
          <a:p>
            <a:pPr indent="-298450" lvl="0" marL="457200" rtl="0" algn="l">
              <a:spcBef>
                <a:spcPts val="0"/>
              </a:spcBef>
              <a:spcAft>
                <a:spcPts val="0"/>
              </a:spcAft>
              <a:buSzPts val="1100"/>
              <a:buChar char="●"/>
            </a:pPr>
            <a:r>
              <a:rPr lang="en"/>
              <a:t>We start with the time-coded transcript which would be used for captions.</a:t>
            </a:r>
            <a:endParaRPr/>
          </a:p>
          <a:p>
            <a:pPr indent="-298450" lvl="0" marL="457200" rtl="0" algn="l">
              <a:spcBef>
                <a:spcPts val="0"/>
              </a:spcBef>
              <a:spcAft>
                <a:spcPts val="0"/>
              </a:spcAft>
              <a:buSzPts val="1100"/>
              <a:buChar char="●"/>
            </a:pPr>
            <a:r>
              <a:rPr lang="en"/>
              <a:t>From there, human describers go in a create time-coded descriptions based on the content.</a:t>
            </a:r>
            <a:endParaRPr/>
          </a:p>
          <a:p>
            <a:pPr indent="-298450" lvl="0" marL="457200" rtl="0" algn="l">
              <a:spcBef>
                <a:spcPts val="0"/>
              </a:spcBef>
              <a:spcAft>
                <a:spcPts val="0"/>
              </a:spcAft>
              <a:buSzPts val="1100"/>
              <a:buChar char="●"/>
            </a:pPr>
            <a:r>
              <a:rPr lang="en"/>
              <a:t>It’s then made into time-coded description using synthesized speech.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from there, how would you publish it?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61880e87d7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61880e87d7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There is still a long ways to go for AD.</a:t>
            </a:r>
            <a:endParaRPr/>
          </a:p>
          <a:p>
            <a:pPr indent="-298450" lvl="0" marL="457200" rtl="0" algn="l">
              <a:spcBef>
                <a:spcPts val="0"/>
              </a:spcBef>
              <a:spcAft>
                <a:spcPts val="0"/>
              </a:spcAft>
              <a:buSzPts val="1100"/>
              <a:buChar char="●"/>
            </a:pPr>
            <a:r>
              <a:rPr lang="en"/>
              <a:t>Currently only a handful of platforms that support it.</a:t>
            </a:r>
            <a:endParaRPr/>
          </a:p>
          <a:p>
            <a:pPr indent="-298450" lvl="0" marL="457200" rtl="0" algn="l">
              <a:spcBef>
                <a:spcPts val="0"/>
              </a:spcBef>
              <a:spcAft>
                <a:spcPts val="0"/>
              </a:spcAft>
              <a:buSzPts val="1100"/>
              <a:buChar char="●"/>
            </a:pPr>
            <a:r>
              <a:rPr lang="en"/>
              <a:t>Hopefully this list will grow but now there are some other options you can turn to for publishing audio description.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61880e87d7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61880e87d7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g61880e87d7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61880e87d7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 you could use the 3Play Plugin.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6b4ef9d27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6b4ef9d27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audio description embed portion of the 3Play Plugin allows you to add audio description to videos without having to republish your audio or video files. So it works with YouTube, Vimeo, Brightcove and several other video platforms. From us, you’ll get either a iframe or javascript embed code which you can then host right on your website.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61880e87d7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61880e87d7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6b4ef9d27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6b4ef9d27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 like to share some exciting news with you all quickly before we move onto Q&amp;A. We’ll be offering a free video accessibility course and certification in the coming months. So the hope is that once you take this course you’ll be equipped with more knowledge and confidence in the video accessibility space. The course isn’t available quite yet but you can sign up for updates if you’re interested and you’ll get an email when the course is up on our site: the link to that is www.3playmedia.com/certification.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g618b22da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618b22da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617eff6907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617eff6907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Audio Description is an accommodation for blind and low-vision viewers.</a:t>
            </a:r>
            <a:endParaRPr/>
          </a:p>
          <a:p>
            <a:pPr indent="-298450" lvl="0" marL="457200" rtl="0" algn="l">
              <a:spcBef>
                <a:spcPts val="0"/>
              </a:spcBef>
              <a:spcAft>
                <a:spcPts val="0"/>
              </a:spcAft>
              <a:buSzPts val="1100"/>
              <a:buChar char="●"/>
            </a:pPr>
            <a:r>
              <a:rPr lang="en"/>
              <a:t>It  is represented by a little AD icon that is similar to the CC icon you would see for closed captions. </a:t>
            </a:r>
            <a:endParaRPr/>
          </a:p>
          <a:p>
            <a:pPr indent="-298450" lvl="0" marL="457200" rtl="0" algn="l">
              <a:spcBef>
                <a:spcPts val="0"/>
              </a:spcBef>
              <a:spcAft>
                <a:spcPts val="0"/>
              </a:spcAft>
              <a:buSzPts val="1100"/>
              <a:buChar char="●"/>
            </a:pPr>
            <a:r>
              <a:rPr lang="en"/>
              <a:t>But rather than tell you about it, I’ll show you.</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617d096c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617d096c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This video is undescribed, try watching closing your eyes or looking away and see if you can figure out what is going on.</a:t>
            </a:r>
            <a:endParaRPr/>
          </a:p>
          <a:p>
            <a:pPr indent="-298450" lvl="0" marL="457200" rtl="0" algn="l">
              <a:spcBef>
                <a:spcPts val="0"/>
              </a:spcBef>
              <a:spcAft>
                <a:spcPts val="0"/>
              </a:spcAft>
              <a:buSzPts val="1100"/>
              <a:buChar char="●"/>
            </a:pPr>
            <a:r>
              <a:rPr i="1" lang="en"/>
              <a:t>Play video</a:t>
            </a:r>
            <a:endParaRPr i="1"/>
          </a:p>
          <a:p>
            <a:pPr indent="-298450" lvl="0" marL="457200" rtl="0" algn="l">
              <a:spcBef>
                <a:spcPts val="0"/>
              </a:spcBef>
              <a:spcAft>
                <a:spcPts val="0"/>
              </a:spcAft>
              <a:buSzPts val="1100"/>
              <a:buChar char="●"/>
            </a:pPr>
            <a:r>
              <a:rPr lang="en"/>
              <a:t>Chances are it was difficult because there isn’t any dialogue.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617d096c9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617d096c9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Now let’s watch the described version. See if it’s easier to picture what is happening in the program.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617d096c9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617d096c9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So as you just saw, audio description narrates the relevant visual information.</a:t>
            </a:r>
            <a:endParaRPr/>
          </a:p>
          <a:p>
            <a:pPr indent="-298450" lvl="0" marL="457200" rtl="0" algn="l">
              <a:spcBef>
                <a:spcPts val="0"/>
              </a:spcBef>
              <a:spcAft>
                <a:spcPts val="0"/>
              </a:spcAft>
              <a:buSzPts val="1100"/>
              <a:buChar char="●"/>
            </a:pPr>
            <a:r>
              <a:rPr lang="en"/>
              <a:t>Audio description describes the characters, what the scene looks like, and the actions that are going on.</a:t>
            </a:r>
            <a:endParaRPr/>
          </a:p>
          <a:p>
            <a:pPr indent="-298450" lvl="0" marL="457200" rtl="0" algn="l">
              <a:spcBef>
                <a:spcPts val="0"/>
              </a:spcBef>
              <a:spcAft>
                <a:spcPts val="0"/>
              </a:spcAft>
              <a:buSzPts val="1100"/>
              <a:buChar char="●"/>
            </a:pPr>
            <a:r>
              <a:rPr lang="en"/>
              <a:t>It paints an image of the visual for those who can’t see the screen such as blind and low vision viewers.</a:t>
            </a:r>
            <a:endParaRPr strike="sngStrike"/>
          </a:p>
          <a:p>
            <a:pPr indent="0" lvl="0" marL="0" rtl="0" algn="l">
              <a:spcBef>
                <a:spcPts val="0"/>
              </a:spcBef>
              <a:spcAft>
                <a:spcPts val="0"/>
              </a:spcAft>
              <a:buNone/>
            </a:pPr>
            <a:r>
              <a:t/>
            </a:r>
            <a:endParaRPr strike="sng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17d096c9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617d096c9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Audio description has been compared to a sports broadcast.</a:t>
            </a:r>
            <a:endParaRPr/>
          </a:p>
          <a:p>
            <a:pPr indent="-298450" lvl="0" marL="457200" rtl="0" algn="l">
              <a:spcBef>
                <a:spcPts val="0"/>
              </a:spcBef>
              <a:spcAft>
                <a:spcPts val="0"/>
              </a:spcAft>
              <a:buSzPts val="1100"/>
              <a:buChar char="●"/>
            </a:pPr>
            <a:r>
              <a:rPr lang="en"/>
              <a:t>Where the captions for a touchdown would read, “Audience cheering,” the audio description would read, “He’s passed the 10, 5. Touchdown!”</a:t>
            </a:r>
            <a:endParaRPr/>
          </a:p>
          <a:p>
            <a:pPr indent="-298450" lvl="0" marL="457200" rtl="0" algn="l">
              <a:spcBef>
                <a:spcPts val="0"/>
              </a:spcBef>
              <a:spcAft>
                <a:spcPts val="0"/>
              </a:spcAft>
              <a:buSzPts val="1100"/>
              <a:buChar char="●"/>
            </a:pPr>
            <a:r>
              <a:rPr lang="en"/>
              <a:t>You could be in the kitchen with the game on in the living room and still have a great sense of what’s going on in the game, and that’s similar to the goal of audio description.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617d096c9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617d096c9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There are two types of AD: standard and extended.</a:t>
            </a:r>
            <a:endParaRPr/>
          </a:p>
          <a:p>
            <a:pPr indent="-298450" lvl="0" marL="457200" rtl="0" algn="l">
              <a:spcBef>
                <a:spcPts val="0"/>
              </a:spcBef>
              <a:spcAft>
                <a:spcPts val="0"/>
              </a:spcAft>
              <a:buSzPts val="1100"/>
              <a:buChar char="●"/>
            </a:pPr>
            <a:r>
              <a:rPr lang="en"/>
              <a:t>The first video was standard. The audio description snippets were able to fit within the natural pauses within the video. And since there was no dialogue, there were alot of pauses.</a:t>
            </a:r>
            <a:endParaRPr/>
          </a:p>
          <a:p>
            <a:pPr indent="-298450" lvl="0" marL="457200" rtl="0" algn="l">
              <a:spcBef>
                <a:spcPts val="0"/>
              </a:spcBef>
              <a:spcAft>
                <a:spcPts val="0"/>
              </a:spcAft>
              <a:buSzPts val="1100"/>
              <a:buChar char="●"/>
            </a:pPr>
            <a:r>
              <a:rPr lang="en"/>
              <a:t>Extended audio description allows you to add pauses to the video to make room for descriptions as needed.</a:t>
            </a:r>
            <a:endParaRPr/>
          </a:p>
          <a:p>
            <a:pPr indent="-298450" lvl="0" marL="457200" rtl="0" algn="l">
              <a:spcBef>
                <a:spcPts val="0"/>
              </a:spcBef>
              <a:spcAft>
                <a:spcPts val="0"/>
              </a:spcAft>
              <a:buSzPts val="1100"/>
              <a:buChar char="●"/>
            </a:pPr>
            <a:r>
              <a:rPr lang="en"/>
              <a:t>Extended is great for more complicated content like lectures.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push dir="r"/>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descriptionkey.org/quality_description.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0.jpg"/><Relationship Id="rId4" Type="http://schemas.openxmlformats.org/officeDocument/2006/relationships/image" Target="../media/image17.png"/><Relationship Id="rId5"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1.jpg"/><Relationship Id="rId4" Type="http://schemas.openxmlformats.org/officeDocument/2006/relationships/hyperlink" Target="https://www.3playmedia.com/solutions/features/plugins/3play-plugin/" TargetMode="External"/><Relationship Id="rId5" Type="http://schemas.openxmlformats.org/officeDocument/2006/relationships/image" Target="../media/image22.png"/><Relationship Id="rId6" Type="http://schemas.openxmlformats.org/officeDocument/2006/relationships/hyperlink" Target="https://www.3playmedia.com/solutions/features/plugins/3play-plugin/" TargetMode="External"/><Relationship Id="rId7"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hyperlink" Target="http://www.youtube.com/watch?v=-WdC4DaYIeQ" TargetMode="External"/><Relationship Id="rId5"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hyperlink" Target="http://www.youtube.com/watch?v=O7j4_aP8dWA" TargetMode="External"/><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txBox="1"/>
          <p:nvPr>
            <p:ph type="ctrTitle"/>
          </p:nvPr>
        </p:nvSpPr>
        <p:spPr>
          <a:xfrm>
            <a:off x="2636477" y="1545450"/>
            <a:ext cx="63489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Montserrat Black"/>
                <a:ea typeface="Montserrat Black"/>
                <a:cs typeface="Montserrat Black"/>
                <a:sym typeface="Montserrat Black"/>
              </a:rPr>
              <a:t>Intro to Audio Description</a:t>
            </a:r>
            <a:endParaRPr>
              <a:latin typeface="Montserrat Black"/>
              <a:ea typeface="Montserrat Black"/>
              <a:cs typeface="Montserrat Black"/>
              <a:sym typeface="Montserrat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id="137" name="Google Shape;137;p22"/>
          <p:cNvPicPr preferRelativeResize="0"/>
          <p:nvPr/>
        </p:nvPicPr>
        <p:blipFill>
          <a:blip r:embed="rId3">
            <a:alphaModFix/>
          </a:blip>
          <a:stretch>
            <a:fillRect/>
          </a:stretch>
        </p:blipFill>
        <p:spPr>
          <a:xfrm>
            <a:off x="0" y="-54125"/>
            <a:ext cx="9143981" cy="5143500"/>
          </a:xfrm>
          <a:prstGeom prst="rect">
            <a:avLst/>
          </a:prstGeom>
          <a:noFill/>
          <a:ln>
            <a:noFill/>
          </a:ln>
        </p:spPr>
      </p:pic>
      <p:sp>
        <p:nvSpPr>
          <p:cNvPr id="138" name="Google Shape;138;p22"/>
          <p:cNvSpPr txBox="1"/>
          <p:nvPr>
            <p:ph idx="4294967295" type="ctrTitle"/>
          </p:nvPr>
        </p:nvSpPr>
        <p:spPr>
          <a:xfrm>
            <a:off x="2348075" y="623175"/>
            <a:ext cx="5305500" cy="12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000000"/>
                </a:solidFill>
                <a:latin typeface="Montserrat ExtraBold"/>
                <a:ea typeface="Montserrat ExtraBold"/>
                <a:cs typeface="Montserrat ExtraBold"/>
                <a:sym typeface="Montserrat ExtraBold"/>
              </a:rPr>
              <a:t>How to Create Audio Description</a:t>
            </a:r>
            <a:endParaRPr sz="4000">
              <a:solidFill>
                <a:srgbClr val="000000"/>
              </a:solidFill>
              <a:latin typeface="Montserrat ExtraBold"/>
              <a:ea typeface="Montserrat ExtraBold"/>
              <a:cs typeface="Montserrat ExtraBold"/>
              <a:sym typeface="Montserrat ExtraBold"/>
            </a:endParaRPr>
          </a:p>
        </p:txBody>
      </p:sp>
      <p:sp>
        <p:nvSpPr>
          <p:cNvPr id="139" name="Google Shape;139;p22"/>
          <p:cNvSpPr/>
          <p:nvPr/>
        </p:nvSpPr>
        <p:spPr>
          <a:xfrm>
            <a:off x="1317050" y="2837200"/>
            <a:ext cx="56064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2"/>
          <p:cNvSpPr txBox="1"/>
          <p:nvPr>
            <p:ph idx="4294967295" type="subTitle"/>
          </p:nvPr>
        </p:nvSpPr>
        <p:spPr>
          <a:xfrm>
            <a:off x="1317050" y="2908175"/>
            <a:ext cx="56064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00000"/>
                </a:solidFill>
                <a:latin typeface="Montserrat"/>
                <a:ea typeface="Montserrat"/>
                <a:cs typeface="Montserrat"/>
                <a:sym typeface="Montserrat"/>
              </a:rPr>
              <a:t>Narrate the visuals at the time of the recording</a:t>
            </a:r>
            <a:endParaRPr>
              <a:solidFill>
                <a:srgbClr val="000000"/>
              </a:solidFill>
              <a:latin typeface="Montserrat"/>
              <a:ea typeface="Montserrat"/>
              <a:cs typeface="Montserrat"/>
              <a:sym typeface="Montserrat"/>
            </a:endParaRPr>
          </a:p>
        </p:txBody>
      </p:sp>
      <p:sp>
        <p:nvSpPr>
          <p:cNvPr id="141" name="Google Shape;141;p22"/>
          <p:cNvSpPr/>
          <p:nvPr/>
        </p:nvSpPr>
        <p:spPr>
          <a:xfrm>
            <a:off x="1317050" y="3613100"/>
            <a:ext cx="65892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p:nvPr/>
        </p:nvSpPr>
        <p:spPr>
          <a:xfrm>
            <a:off x="1317050" y="4346525"/>
            <a:ext cx="46128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2"/>
          <p:cNvSpPr txBox="1"/>
          <p:nvPr>
            <p:ph idx="4294967295" type="subTitle"/>
          </p:nvPr>
        </p:nvSpPr>
        <p:spPr>
          <a:xfrm>
            <a:off x="1317050" y="3702725"/>
            <a:ext cx="69393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00000"/>
                </a:solidFill>
                <a:latin typeface="Montserrat"/>
                <a:ea typeface="Montserrat"/>
                <a:cs typeface="Montserrat"/>
                <a:sym typeface="Montserrat"/>
              </a:rPr>
              <a:t>Record voiced description and merge with source audio</a:t>
            </a:r>
            <a:endParaRPr>
              <a:solidFill>
                <a:srgbClr val="000000"/>
              </a:solidFill>
              <a:latin typeface="Montserrat"/>
              <a:ea typeface="Montserrat"/>
              <a:cs typeface="Montserrat"/>
              <a:sym typeface="Montserrat"/>
            </a:endParaRPr>
          </a:p>
        </p:txBody>
      </p:sp>
      <p:sp>
        <p:nvSpPr>
          <p:cNvPr id="144" name="Google Shape;144;p22"/>
          <p:cNvSpPr txBox="1"/>
          <p:nvPr>
            <p:ph idx="4294967295" type="subTitle"/>
          </p:nvPr>
        </p:nvSpPr>
        <p:spPr>
          <a:xfrm>
            <a:off x="1317050" y="4421075"/>
            <a:ext cx="50058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00000"/>
                </a:solidFill>
                <a:latin typeface="Montserrat"/>
                <a:ea typeface="Montserrat"/>
                <a:cs typeface="Montserrat"/>
                <a:sym typeface="Montserrat"/>
              </a:rPr>
              <a:t>Outsource for professional description</a:t>
            </a:r>
            <a:endParaRPr>
              <a:solidFill>
                <a:srgbClr val="000000"/>
              </a:solidFill>
              <a:latin typeface="Montserrat"/>
              <a:ea typeface="Montserrat"/>
              <a:cs typeface="Montserrat"/>
              <a:sym typeface="Montserrat"/>
            </a:endParaRPr>
          </a:p>
        </p:txBody>
      </p:sp>
      <p:sp>
        <p:nvSpPr>
          <p:cNvPr id="145" name="Google Shape;145;p22"/>
          <p:cNvSpPr txBox="1"/>
          <p:nvPr>
            <p:ph idx="4294967295" type="subTitle"/>
          </p:nvPr>
        </p:nvSpPr>
        <p:spPr>
          <a:xfrm>
            <a:off x="819725" y="2908300"/>
            <a:ext cx="360600" cy="451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a:solidFill>
                  <a:srgbClr val="000000"/>
                </a:solidFill>
                <a:latin typeface="Montserrat ExtraBold"/>
                <a:ea typeface="Montserrat ExtraBold"/>
                <a:cs typeface="Montserrat ExtraBold"/>
                <a:sym typeface="Montserrat ExtraBold"/>
              </a:rPr>
              <a:t>1.</a:t>
            </a:r>
            <a:endParaRPr>
              <a:solidFill>
                <a:srgbClr val="000000"/>
              </a:solidFill>
              <a:latin typeface="Montserrat ExtraBold"/>
              <a:ea typeface="Montserrat ExtraBold"/>
              <a:cs typeface="Montserrat ExtraBold"/>
              <a:sym typeface="Montserrat ExtraBold"/>
            </a:endParaRPr>
          </a:p>
        </p:txBody>
      </p:sp>
      <p:sp>
        <p:nvSpPr>
          <p:cNvPr id="146" name="Google Shape;146;p22"/>
          <p:cNvSpPr txBox="1"/>
          <p:nvPr>
            <p:ph idx="4294967295" type="subTitle"/>
          </p:nvPr>
        </p:nvSpPr>
        <p:spPr>
          <a:xfrm>
            <a:off x="781775" y="3684200"/>
            <a:ext cx="436500" cy="451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a:solidFill>
                  <a:srgbClr val="000000"/>
                </a:solidFill>
                <a:latin typeface="Montserrat ExtraBold"/>
                <a:ea typeface="Montserrat ExtraBold"/>
                <a:cs typeface="Montserrat ExtraBold"/>
                <a:sym typeface="Montserrat ExtraBold"/>
              </a:rPr>
              <a:t>2.</a:t>
            </a:r>
            <a:endParaRPr>
              <a:solidFill>
                <a:srgbClr val="000000"/>
              </a:solidFill>
              <a:latin typeface="Montserrat ExtraBold"/>
              <a:ea typeface="Montserrat ExtraBold"/>
              <a:cs typeface="Montserrat ExtraBold"/>
              <a:sym typeface="Montserrat ExtraBold"/>
            </a:endParaRPr>
          </a:p>
        </p:txBody>
      </p:sp>
      <p:sp>
        <p:nvSpPr>
          <p:cNvPr id="147" name="Google Shape;147;p22"/>
          <p:cNvSpPr txBox="1"/>
          <p:nvPr>
            <p:ph idx="4294967295" type="subTitle"/>
          </p:nvPr>
        </p:nvSpPr>
        <p:spPr>
          <a:xfrm>
            <a:off x="781775" y="4460100"/>
            <a:ext cx="436500" cy="451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a:solidFill>
                  <a:srgbClr val="000000"/>
                </a:solidFill>
                <a:latin typeface="Montserrat ExtraBold"/>
                <a:ea typeface="Montserrat ExtraBold"/>
                <a:cs typeface="Montserrat ExtraBold"/>
                <a:sym typeface="Montserrat ExtraBold"/>
              </a:rPr>
              <a:t>3.</a:t>
            </a:r>
            <a:endParaRPr>
              <a:solidFill>
                <a:srgbClr val="000000"/>
              </a:solidFill>
              <a:latin typeface="Montserrat ExtraBold"/>
              <a:ea typeface="Montserrat ExtraBold"/>
              <a:cs typeface="Montserrat ExtraBold"/>
              <a:sym typeface="Montserrat ExtraBold"/>
            </a:endParaRPr>
          </a:p>
        </p:txBody>
      </p:sp>
      <p:sp>
        <p:nvSpPr>
          <p:cNvPr id="148" name="Google Shape;14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id="153" name="Google Shape;153;p23"/>
          <p:cNvPicPr preferRelativeResize="0"/>
          <p:nvPr/>
        </p:nvPicPr>
        <p:blipFill>
          <a:blip r:embed="rId3">
            <a:alphaModFix/>
          </a:blip>
          <a:stretch>
            <a:fillRect/>
          </a:stretch>
        </p:blipFill>
        <p:spPr>
          <a:xfrm>
            <a:off x="0" y="0"/>
            <a:ext cx="9144000" cy="5143511"/>
          </a:xfrm>
          <a:prstGeom prst="rect">
            <a:avLst/>
          </a:prstGeom>
          <a:noFill/>
          <a:ln>
            <a:noFill/>
          </a:ln>
        </p:spPr>
      </p:pic>
      <p:sp>
        <p:nvSpPr>
          <p:cNvPr id="154" name="Google Shape;154;p23"/>
          <p:cNvSpPr txBox="1"/>
          <p:nvPr>
            <p:ph idx="4294967295" type="ctrTitle"/>
          </p:nvPr>
        </p:nvSpPr>
        <p:spPr>
          <a:xfrm>
            <a:off x="178600" y="604775"/>
            <a:ext cx="6419400" cy="26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000000"/>
                </a:solidFill>
                <a:latin typeface="Montserrat ExtraBold"/>
                <a:ea typeface="Montserrat ExtraBold"/>
                <a:cs typeface="Montserrat ExtraBold"/>
                <a:sym typeface="Montserrat ExtraBold"/>
              </a:rPr>
              <a:t>Audio Description Quality Standards</a:t>
            </a:r>
            <a:endParaRPr sz="4800">
              <a:solidFill>
                <a:srgbClr val="000000"/>
              </a:solidFill>
              <a:latin typeface="Montserrat ExtraBold"/>
              <a:ea typeface="Montserrat ExtraBold"/>
              <a:cs typeface="Montserrat ExtraBold"/>
              <a:sym typeface="Montserrat ExtraBold"/>
            </a:endParaRPr>
          </a:p>
        </p:txBody>
      </p:sp>
      <p:sp>
        <p:nvSpPr>
          <p:cNvPr id="155" name="Google Shape;15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EEFF5"/>
        </a:solidFill>
      </p:bgPr>
    </p:bg>
    <p:spTree>
      <p:nvGrpSpPr>
        <p:cNvPr id="159" name="Shape 159"/>
        <p:cNvGrpSpPr/>
        <p:nvPr/>
      </p:nvGrpSpPr>
      <p:grpSpPr>
        <a:xfrm>
          <a:off x="0" y="0"/>
          <a:ext cx="0" cy="0"/>
          <a:chOff x="0" y="0"/>
          <a:chExt cx="0" cy="0"/>
        </a:xfrm>
      </p:grpSpPr>
      <p:sp>
        <p:nvSpPr>
          <p:cNvPr id="160" name="Google Shape;160;p24"/>
          <p:cNvSpPr/>
          <p:nvPr/>
        </p:nvSpPr>
        <p:spPr>
          <a:xfrm>
            <a:off x="1180050" y="1571700"/>
            <a:ext cx="6783900" cy="200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4"/>
          <p:cNvSpPr txBox="1"/>
          <p:nvPr>
            <p:ph idx="4294967295" type="ctrTitle"/>
          </p:nvPr>
        </p:nvSpPr>
        <p:spPr>
          <a:xfrm>
            <a:off x="1560150" y="1922700"/>
            <a:ext cx="6023700" cy="129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000000"/>
                </a:solidFill>
                <a:latin typeface="Montserrat ExtraBold"/>
                <a:ea typeface="Montserrat ExtraBold"/>
                <a:cs typeface="Montserrat ExtraBold"/>
                <a:sym typeface="Montserrat ExtraBold"/>
              </a:rPr>
              <a:t>Let’s talk about the DCMP.</a:t>
            </a:r>
            <a:endParaRPr sz="3600">
              <a:solidFill>
                <a:srgbClr val="000000"/>
              </a:solidFill>
              <a:latin typeface="Montserrat ExtraBold"/>
              <a:ea typeface="Montserrat ExtraBold"/>
              <a:cs typeface="Montserrat ExtraBold"/>
              <a:sym typeface="Montserrat ExtraBold"/>
            </a:endParaRPr>
          </a:p>
        </p:txBody>
      </p:sp>
      <p:sp>
        <p:nvSpPr>
          <p:cNvPr id="162" name="Google Shape;162;p24"/>
          <p:cNvSpPr txBox="1"/>
          <p:nvPr/>
        </p:nvSpPr>
        <p:spPr>
          <a:xfrm>
            <a:off x="7050000" y="2767500"/>
            <a:ext cx="1330500" cy="147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600"/>
              <a:t>🖥</a:t>
            </a:r>
            <a:endParaRPr sz="9600"/>
          </a:p>
          <a:p>
            <a:pPr indent="0" lvl="0" marL="0" rtl="0" algn="l">
              <a:spcBef>
                <a:spcPts val="0"/>
              </a:spcBef>
              <a:spcAft>
                <a:spcPts val="0"/>
              </a:spcAft>
              <a:buNone/>
            </a:pPr>
            <a:r>
              <a:t/>
            </a:r>
            <a:endParaRPr sz="9600"/>
          </a:p>
        </p:txBody>
      </p:sp>
      <p:sp>
        <p:nvSpPr>
          <p:cNvPr id="163" name="Google Shape;16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Google Shape;168;p25"/>
          <p:cNvPicPr preferRelativeResize="0"/>
          <p:nvPr/>
        </p:nvPicPr>
        <p:blipFill>
          <a:blip r:embed="rId3">
            <a:alphaModFix/>
          </a:blip>
          <a:stretch>
            <a:fillRect/>
          </a:stretch>
        </p:blipFill>
        <p:spPr>
          <a:xfrm>
            <a:off x="0" y="-54125"/>
            <a:ext cx="9143981" cy="5143500"/>
          </a:xfrm>
          <a:prstGeom prst="rect">
            <a:avLst/>
          </a:prstGeom>
          <a:noFill/>
          <a:ln>
            <a:noFill/>
          </a:ln>
        </p:spPr>
      </p:pic>
      <p:sp>
        <p:nvSpPr>
          <p:cNvPr id="169" name="Google Shape;169;p25"/>
          <p:cNvSpPr txBox="1"/>
          <p:nvPr>
            <p:ph idx="4294967295" type="ctrTitle"/>
          </p:nvPr>
        </p:nvSpPr>
        <p:spPr>
          <a:xfrm>
            <a:off x="2432200" y="346775"/>
            <a:ext cx="5305500" cy="12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000000"/>
                </a:solidFill>
                <a:latin typeface="Montserrat ExtraBold"/>
                <a:ea typeface="Montserrat ExtraBold"/>
                <a:cs typeface="Montserrat ExtraBold"/>
                <a:sym typeface="Montserrat ExtraBold"/>
              </a:rPr>
              <a:t>Described and Captioned Media Program</a:t>
            </a:r>
            <a:endParaRPr sz="4000">
              <a:solidFill>
                <a:srgbClr val="000000"/>
              </a:solidFill>
              <a:latin typeface="Montserrat ExtraBold"/>
              <a:ea typeface="Montserrat ExtraBold"/>
              <a:cs typeface="Montserrat ExtraBold"/>
              <a:sym typeface="Montserrat ExtraBold"/>
            </a:endParaRPr>
          </a:p>
        </p:txBody>
      </p:sp>
      <p:sp>
        <p:nvSpPr>
          <p:cNvPr id="170" name="Google Shape;170;p25"/>
          <p:cNvSpPr/>
          <p:nvPr/>
        </p:nvSpPr>
        <p:spPr>
          <a:xfrm>
            <a:off x="1317050" y="2837200"/>
            <a:ext cx="56064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5"/>
          <p:cNvSpPr txBox="1"/>
          <p:nvPr>
            <p:ph idx="4294967295" type="subTitle"/>
          </p:nvPr>
        </p:nvSpPr>
        <p:spPr>
          <a:xfrm>
            <a:off x="1317050" y="2908175"/>
            <a:ext cx="56064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00000"/>
                </a:solidFill>
                <a:latin typeface="Montserrat"/>
                <a:ea typeface="Montserrat"/>
                <a:cs typeface="Montserrat"/>
                <a:sym typeface="Montserrat"/>
              </a:rPr>
              <a:t>Funded by the U.S. Department of Education</a:t>
            </a:r>
            <a:endParaRPr>
              <a:solidFill>
                <a:srgbClr val="000000"/>
              </a:solidFill>
              <a:latin typeface="Montserrat"/>
              <a:ea typeface="Montserrat"/>
              <a:cs typeface="Montserrat"/>
              <a:sym typeface="Montserrat"/>
            </a:endParaRPr>
          </a:p>
        </p:txBody>
      </p:sp>
      <p:sp>
        <p:nvSpPr>
          <p:cNvPr id="172" name="Google Shape;172;p25"/>
          <p:cNvSpPr/>
          <p:nvPr/>
        </p:nvSpPr>
        <p:spPr>
          <a:xfrm>
            <a:off x="1317050" y="3613100"/>
            <a:ext cx="65892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p:nvPr/>
        </p:nvSpPr>
        <p:spPr>
          <a:xfrm>
            <a:off x="1317050" y="4346525"/>
            <a:ext cx="66987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txBox="1"/>
          <p:nvPr>
            <p:ph idx="4294967295" type="subTitle"/>
          </p:nvPr>
        </p:nvSpPr>
        <p:spPr>
          <a:xfrm>
            <a:off x="1317050" y="3702725"/>
            <a:ext cx="69393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00000"/>
                </a:solidFill>
                <a:latin typeface="Montserrat"/>
                <a:ea typeface="Montserrat"/>
                <a:cs typeface="Montserrat"/>
                <a:sym typeface="Montserrat"/>
              </a:rPr>
              <a:t>Administered by the National Association of the Deaf</a:t>
            </a:r>
            <a:endParaRPr>
              <a:solidFill>
                <a:srgbClr val="000000"/>
              </a:solidFill>
              <a:latin typeface="Montserrat"/>
              <a:ea typeface="Montserrat"/>
              <a:cs typeface="Montserrat"/>
              <a:sym typeface="Montserrat"/>
            </a:endParaRPr>
          </a:p>
        </p:txBody>
      </p:sp>
      <p:sp>
        <p:nvSpPr>
          <p:cNvPr id="175" name="Google Shape;175;p25"/>
          <p:cNvSpPr txBox="1"/>
          <p:nvPr>
            <p:ph idx="4294967295" type="subTitle"/>
          </p:nvPr>
        </p:nvSpPr>
        <p:spPr>
          <a:xfrm>
            <a:off x="1317050" y="4421075"/>
            <a:ext cx="66987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00000"/>
                </a:solidFill>
                <a:latin typeface="Montserrat"/>
                <a:ea typeface="Montserrat"/>
                <a:cs typeface="Montserrat"/>
                <a:sym typeface="Montserrat"/>
              </a:rPr>
              <a:t>Description key provides standards for audio description</a:t>
            </a:r>
            <a:endParaRPr>
              <a:solidFill>
                <a:srgbClr val="000000"/>
              </a:solidFill>
              <a:latin typeface="Montserrat"/>
              <a:ea typeface="Montserrat"/>
              <a:cs typeface="Montserrat"/>
              <a:sym typeface="Montserrat"/>
            </a:endParaRPr>
          </a:p>
        </p:txBody>
      </p:sp>
      <p:sp>
        <p:nvSpPr>
          <p:cNvPr id="176" name="Google Shape;176;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pic>
        <p:nvPicPr>
          <p:cNvPr id="181" name="Google Shape;181;p26"/>
          <p:cNvPicPr preferRelativeResize="0"/>
          <p:nvPr/>
        </p:nvPicPr>
        <p:blipFill>
          <a:blip r:embed="rId3">
            <a:alphaModFix/>
          </a:blip>
          <a:stretch>
            <a:fillRect/>
          </a:stretch>
        </p:blipFill>
        <p:spPr>
          <a:xfrm>
            <a:off x="0" y="0"/>
            <a:ext cx="9144000" cy="5143511"/>
          </a:xfrm>
          <a:prstGeom prst="rect">
            <a:avLst/>
          </a:prstGeom>
          <a:noFill/>
          <a:ln>
            <a:noFill/>
          </a:ln>
        </p:spPr>
      </p:pic>
      <p:sp>
        <p:nvSpPr>
          <p:cNvPr id="182" name="Google Shape;182;p26"/>
          <p:cNvSpPr txBox="1"/>
          <p:nvPr>
            <p:ph idx="4294967295" type="ctrTitle"/>
          </p:nvPr>
        </p:nvSpPr>
        <p:spPr>
          <a:xfrm>
            <a:off x="1612450" y="239150"/>
            <a:ext cx="6258900" cy="12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00"/>
                </a:solidFill>
                <a:latin typeface="Montserrat ExtraBold"/>
                <a:ea typeface="Montserrat ExtraBold"/>
                <a:cs typeface="Montserrat ExtraBold"/>
                <a:sym typeface="Montserrat ExtraBold"/>
              </a:rPr>
              <a:t>A Quality Description Must Be...</a:t>
            </a:r>
            <a:endParaRPr sz="3600">
              <a:solidFill>
                <a:srgbClr val="000000"/>
              </a:solidFill>
              <a:latin typeface="Montserrat ExtraBold"/>
              <a:ea typeface="Montserrat ExtraBold"/>
              <a:cs typeface="Montserrat ExtraBold"/>
              <a:sym typeface="Montserrat ExtraBold"/>
            </a:endParaRPr>
          </a:p>
        </p:txBody>
      </p:sp>
      <p:sp>
        <p:nvSpPr>
          <p:cNvPr id="183" name="Google Shape;183;p26"/>
          <p:cNvSpPr txBox="1"/>
          <p:nvPr>
            <p:ph idx="4294967295" type="ctrTitle"/>
          </p:nvPr>
        </p:nvSpPr>
        <p:spPr>
          <a:xfrm>
            <a:off x="1307825" y="2066925"/>
            <a:ext cx="2734200" cy="9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latin typeface="Montserrat"/>
                <a:ea typeface="Montserrat"/>
                <a:cs typeface="Montserrat"/>
                <a:sym typeface="Montserrat"/>
              </a:rPr>
              <a:t>Accurate: </a:t>
            </a:r>
            <a:r>
              <a:rPr lang="en" sz="1600">
                <a:solidFill>
                  <a:srgbClr val="000000"/>
                </a:solidFill>
                <a:latin typeface="Montserrat"/>
                <a:ea typeface="Montserrat"/>
                <a:cs typeface="Montserrat"/>
                <a:sym typeface="Montserrat"/>
              </a:rPr>
              <a:t>No errors in pronunciation, word selection, and diction</a:t>
            </a:r>
            <a:endParaRPr sz="1600">
              <a:solidFill>
                <a:srgbClr val="000000"/>
              </a:solidFill>
              <a:latin typeface="Montserrat"/>
              <a:ea typeface="Montserrat"/>
              <a:cs typeface="Montserrat"/>
              <a:sym typeface="Montserrat"/>
            </a:endParaRPr>
          </a:p>
        </p:txBody>
      </p:sp>
      <p:sp>
        <p:nvSpPr>
          <p:cNvPr id="184" name="Google Shape;184;p26"/>
          <p:cNvSpPr txBox="1"/>
          <p:nvPr>
            <p:ph idx="4294967295" type="ctrTitle"/>
          </p:nvPr>
        </p:nvSpPr>
        <p:spPr>
          <a:xfrm>
            <a:off x="1307825" y="3133175"/>
            <a:ext cx="2734200" cy="9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latin typeface="Montserrat"/>
                <a:ea typeface="Montserrat"/>
                <a:cs typeface="Montserrat"/>
                <a:sym typeface="Montserrat"/>
              </a:rPr>
              <a:t>Prioritized</a:t>
            </a:r>
            <a:r>
              <a:rPr b="1" lang="en" sz="1600">
                <a:solidFill>
                  <a:srgbClr val="000000"/>
                </a:solidFill>
                <a:latin typeface="Montserrat"/>
                <a:ea typeface="Montserrat"/>
                <a:cs typeface="Montserrat"/>
                <a:sym typeface="Montserrat"/>
              </a:rPr>
              <a:t>: </a:t>
            </a:r>
            <a:r>
              <a:rPr lang="en" sz="1600">
                <a:solidFill>
                  <a:srgbClr val="000000"/>
                </a:solidFill>
                <a:latin typeface="Montserrat"/>
                <a:ea typeface="Montserrat"/>
                <a:cs typeface="Montserrat"/>
                <a:sym typeface="Montserrat"/>
              </a:rPr>
              <a:t>Content is essential to intended learning</a:t>
            </a:r>
            <a:endParaRPr sz="1600">
              <a:solidFill>
                <a:srgbClr val="000000"/>
              </a:solidFill>
              <a:latin typeface="Montserrat"/>
              <a:ea typeface="Montserrat"/>
              <a:cs typeface="Montserrat"/>
              <a:sym typeface="Montserrat"/>
            </a:endParaRPr>
          </a:p>
        </p:txBody>
      </p:sp>
      <p:sp>
        <p:nvSpPr>
          <p:cNvPr id="185" name="Google Shape;185;p26"/>
          <p:cNvSpPr txBox="1"/>
          <p:nvPr>
            <p:ph idx="4294967295" type="ctrTitle"/>
          </p:nvPr>
        </p:nvSpPr>
        <p:spPr>
          <a:xfrm>
            <a:off x="1313725" y="4081125"/>
            <a:ext cx="2734200" cy="9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latin typeface="Montserrat"/>
                <a:ea typeface="Montserrat"/>
                <a:cs typeface="Montserrat"/>
                <a:sym typeface="Montserrat"/>
              </a:rPr>
              <a:t>Equal</a:t>
            </a:r>
            <a:r>
              <a:rPr b="1" lang="en" sz="1600">
                <a:solidFill>
                  <a:srgbClr val="000000"/>
                </a:solidFill>
                <a:latin typeface="Montserrat"/>
                <a:ea typeface="Montserrat"/>
                <a:cs typeface="Montserrat"/>
                <a:sym typeface="Montserrat"/>
              </a:rPr>
              <a:t>: </a:t>
            </a:r>
            <a:r>
              <a:rPr lang="en" sz="1600">
                <a:solidFill>
                  <a:srgbClr val="000000"/>
                </a:solidFill>
                <a:latin typeface="Montserrat"/>
                <a:ea typeface="Montserrat"/>
                <a:cs typeface="Montserrat"/>
                <a:sym typeface="Montserrat"/>
              </a:rPr>
              <a:t>The intended meaning of the program is conveyed</a:t>
            </a:r>
            <a:endParaRPr sz="1600">
              <a:solidFill>
                <a:srgbClr val="000000"/>
              </a:solidFill>
              <a:latin typeface="Montserrat"/>
              <a:ea typeface="Montserrat"/>
              <a:cs typeface="Montserrat"/>
              <a:sym typeface="Montserrat"/>
            </a:endParaRPr>
          </a:p>
        </p:txBody>
      </p:sp>
      <p:sp>
        <p:nvSpPr>
          <p:cNvPr id="186" name="Google Shape;186;p26"/>
          <p:cNvSpPr txBox="1"/>
          <p:nvPr>
            <p:ph idx="4294967295" type="ctrTitle"/>
          </p:nvPr>
        </p:nvSpPr>
        <p:spPr>
          <a:xfrm>
            <a:off x="5303325" y="2442100"/>
            <a:ext cx="2734200" cy="9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latin typeface="Montserrat"/>
                <a:ea typeface="Montserrat"/>
                <a:cs typeface="Montserrat"/>
                <a:sym typeface="Montserrat"/>
              </a:rPr>
              <a:t>Appropriate:</a:t>
            </a:r>
            <a:r>
              <a:rPr b="1" lang="en" sz="1600">
                <a:solidFill>
                  <a:srgbClr val="000000"/>
                </a:solidFill>
                <a:latin typeface="Montserrat"/>
                <a:ea typeface="Montserrat"/>
                <a:cs typeface="Montserrat"/>
                <a:sym typeface="Montserrat"/>
              </a:rPr>
              <a:t> </a:t>
            </a:r>
            <a:r>
              <a:rPr lang="en" sz="1600">
                <a:solidFill>
                  <a:srgbClr val="000000"/>
                </a:solidFill>
                <a:latin typeface="Montserrat"/>
                <a:ea typeface="Montserrat"/>
                <a:cs typeface="Montserrat"/>
                <a:sym typeface="Montserrat"/>
              </a:rPr>
              <a:t>Consider intended audience, seek simplicity</a:t>
            </a:r>
            <a:endParaRPr sz="1600">
              <a:solidFill>
                <a:srgbClr val="000000"/>
              </a:solidFill>
              <a:latin typeface="Montserrat"/>
              <a:ea typeface="Montserrat"/>
              <a:cs typeface="Montserrat"/>
              <a:sym typeface="Montserrat"/>
            </a:endParaRPr>
          </a:p>
        </p:txBody>
      </p:sp>
      <p:sp>
        <p:nvSpPr>
          <p:cNvPr id="187" name="Google Shape;187;p26"/>
          <p:cNvSpPr txBox="1"/>
          <p:nvPr>
            <p:ph idx="4294967295" type="ctrTitle"/>
          </p:nvPr>
        </p:nvSpPr>
        <p:spPr>
          <a:xfrm>
            <a:off x="5303325" y="3754425"/>
            <a:ext cx="2734200" cy="9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latin typeface="Montserrat"/>
                <a:ea typeface="Montserrat"/>
                <a:cs typeface="Montserrat"/>
                <a:sym typeface="Montserrat"/>
              </a:rPr>
              <a:t>Consistent</a:t>
            </a:r>
            <a:r>
              <a:rPr lang="en" sz="1600">
                <a:solidFill>
                  <a:srgbClr val="000000"/>
                </a:solidFill>
                <a:latin typeface="Montserrat"/>
                <a:ea typeface="Montserrat"/>
                <a:cs typeface="Montserrat"/>
                <a:sym typeface="Montserrat"/>
              </a:rPr>
              <a:t>: </a:t>
            </a:r>
            <a:r>
              <a:rPr lang="en" sz="1600">
                <a:latin typeface="Montserrat"/>
                <a:ea typeface="Montserrat"/>
                <a:cs typeface="Montserrat"/>
                <a:sym typeface="Montserrat"/>
              </a:rPr>
              <a:t>Matches the style, tone, and pace of the program</a:t>
            </a:r>
            <a:endParaRPr sz="1600">
              <a:latin typeface="Montserrat"/>
              <a:ea typeface="Montserrat"/>
              <a:cs typeface="Montserrat"/>
              <a:sym typeface="Montserrat"/>
            </a:endParaRPr>
          </a:p>
          <a:p>
            <a:pPr indent="0" lvl="0" marL="0" rtl="0" algn="l">
              <a:spcBef>
                <a:spcPts val="0"/>
              </a:spcBef>
              <a:spcAft>
                <a:spcPts val="0"/>
              </a:spcAft>
              <a:buNone/>
            </a:pPr>
            <a:r>
              <a:t/>
            </a:r>
            <a:endParaRPr sz="1600">
              <a:solidFill>
                <a:srgbClr val="000000"/>
              </a:solidFill>
              <a:latin typeface="Montserrat"/>
              <a:ea typeface="Montserrat"/>
              <a:cs typeface="Montserrat"/>
              <a:sym typeface="Montserrat"/>
            </a:endParaRPr>
          </a:p>
        </p:txBody>
      </p:sp>
      <p:sp>
        <p:nvSpPr>
          <p:cNvPr id="188" name="Google Shape;188;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EEFF5"/>
        </a:solidFill>
      </p:bgPr>
    </p:bg>
    <p:spTree>
      <p:nvGrpSpPr>
        <p:cNvPr id="192" name="Shape 192"/>
        <p:cNvGrpSpPr/>
        <p:nvPr/>
      </p:nvGrpSpPr>
      <p:grpSpPr>
        <a:xfrm>
          <a:off x="0" y="0"/>
          <a:ext cx="0" cy="0"/>
          <a:chOff x="0" y="0"/>
          <a:chExt cx="0" cy="0"/>
        </a:xfrm>
      </p:grpSpPr>
      <p:sp>
        <p:nvSpPr>
          <p:cNvPr id="193" name="Google Shape;193;p27"/>
          <p:cNvSpPr/>
          <p:nvPr/>
        </p:nvSpPr>
        <p:spPr>
          <a:xfrm>
            <a:off x="1180050" y="1571700"/>
            <a:ext cx="6783900" cy="200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7"/>
          <p:cNvSpPr txBox="1"/>
          <p:nvPr>
            <p:ph idx="4294967295" type="ctrTitle"/>
          </p:nvPr>
        </p:nvSpPr>
        <p:spPr>
          <a:xfrm>
            <a:off x="1560150" y="1922700"/>
            <a:ext cx="6023700" cy="129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000000"/>
                </a:solidFill>
                <a:latin typeface="Montserrat ExtraBold"/>
                <a:ea typeface="Montserrat ExtraBold"/>
                <a:cs typeface="Montserrat ExtraBold"/>
                <a:sym typeface="Montserrat ExtraBold"/>
              </a:rPr>
              <a:t>What to Describe.</a:t>
            </a:r>
            <a:endParaRPr sz="3600">
              <a:solidFill>
                <a:srgbClr val="000000"/>
              </a:solidFill>
              <a:latin typeface="Montserrat ExtraBold"/>
              <a:ea typeface="Montserrat ExtraBold"/>
              <a:cs typeface="Montserrat ExtraBold"/>
              <a:sym typeface="Montserrat ExtraBold"/>
            </a:endParaRPr>
          </a:p>
          <a:p>
            <a:pPr indent="0" lvl="0" marL="0" rtl="0" algn="ctr">
              <a:spcBef>
                <a:spcPts val="0"/>
              </a:spcBef>
              <a:spcAft>
                <a:spcPts val="0"/>
              </a:spcAft>
              <a:buNone/>
            </a:pPr>
            <a:r>
              <a:rPr lang="en" sz="3600">
                <a:solidFill>
                  <a:srgbClr val="000000"/>
                </a:solidFill>
                <a:latin typeface="Montserrat ExtraBold"/>
                <a:ea typeface="Montserrat ExtraBold"/>
                <a:cs typeface="Montserrat ExtraBold"/>
                <a:sym typeface="Montserrat ExtraBold"/>
              </a:rPr>
              <a:t>When to Describe.</a:t>
            </a:r>
            <a:endParaRPr sz="3600">
              <a:solidFill>
                <a:srgbClr val="000000"/>
              </a:solidFill>
              <a:latin typeface="Montserrat ExtraBold"/>
              <a:ea typeface="Montserrat ExtraBold"/>
              <a:cs typeface="Montserrat ExtraBold"/>
              <a:sym typeface="Montserrat ExtraBold"/>
            </a:endParaRPr>
          </a:p>
          <a:p>
            <a:pPr indent="0" lvl="0" marL="0" rtl="0" algn="ctr">
              <a:spcBef>
                <a:spcPts val="0"/>
              </a:spcBef>
              <a:spcAft>
                <a:spcPts val="0"/>
              </a:spcAft>
              <a:buNone/>
            </a:pPr>
            <a:r>
              <a:rPr lang="en" sz="3600">
                <a:solidFill>
                  <a:srgbClr val="000000"/>
                </a:solidFill>
                <a:latin typeface="Montserrat ExtraBold"/>
                <a:ea typeface="Montserrat ExtraBold"/>
                <a:cs typeface="Montserrat ExtraBold"/>
                <a:sym typeface="Montserrat ExtraBold"/>
              </a:rPr>
              <a:t>How to Describe.</a:t>
            </a:r>
            <a:endParaRPr sz="3600">
              <a:solidFill>
                <a:srgbClr val="000000"/>
              </a:solidFill>
              <a:latin typeface="Montserrat ExtraBold"/>
              <a:ea typeface="Montserrat ExtraBold"/>
              <a:cs typeface="Montserrat ExtraBold"/>
              <a:sym typeface="Montserrat ExtraBold"/>
            </a:endParaRPr>
          </a:p>
        </p:txBody>
      </p:sp>
      <p:sp>
        <p:nvSpPr>
          <p:cNvPr id="195" name="Google Shape;195;p27"/>
          <p:cNvSpPr txBox="1"/>
          <p:nvPr/>
        </p:nvSpPr>
        <p:spPr>
          <a:xfrm>
            <a:off x="6929800" y="808625"/>
            <a:ext cx="1330500" cy="14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t>💡</a:t>
            </a:r>
            <a:endParaRPr sz="9600"/>
          </a:p>
        </p:txBody>
      </p:sp>
      <p:sp>
        <p:nvSpPr>
          <p:cNvPr id="196" name="Google Shape;196;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7" name="Google Shape;197;p27"/>
          <p:cNvSpPr txBox="1"/>
          <p:nvPr/>
        </p:nvSpPr>
        <p:spPr>
          <a:xfrm>
            <a:off x="982500" y="4022175"/>
            <a:ext cx="7179000" cy="47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u="sng">
                <a:solidFill>
                  <a:srgbClr val="0000FF"/>
                </a:solidFill>
                <a:latin typeface="Montserrat"/>
                <a:ea typeface="Montserrat"/>
                <a:cs typeface="Montserrat"/>
                <a:sym typeface="Montserrat"/>
                <a:hlinkClick r:id="rId3"/>
              </a:rPr>
              <a:t>www.descriptionkey.org/quality_description</a:t>
            </a:r>
            <a:r>
              <a:rPr lang="en" sz="1800" u="sng">
                <a:solidFill>
                  <a:srgbClr val="0000FF"/>
                </a:solidFill>
                <a:latin typeface="Montserrat"/>
                <a:ea typeface="Montserrat"/>
                <a:cs typeface="Montserrat"/>
                <a:sym typeface="Montserrat"/>
              </a:rPr>
              <a:t>.html</a:t>
            </a:r>
            <a:endParaRPr sz="1800" u="sng">
              <a:solidFill>
                <a:srgbClr val="0000FF"/>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pic>
        <p:nvPicPr>
          <p:cNvPr id="202" name="Google Shape;202;p28"/>
          <p:cNvPicPr preferRelativeResize="0"/>
          <p:nvPr/>
        </p:nvPicPr>
        <p:blipFill>
          <a:blip r:embed="rId3">
            <a:alphaModFix/>
          </a:blip>
          <a:stretch>
            <a:fillRect/>
          </a:stretch>
        </p:blipFill>
        <p:spPr>
          <a:xfrm>
            <a:off x="0" y="0"/>
            <a:ext cx="9144000" cy="5143511"/>
          </a:xfrm>
          <a:prstGeom prst="rect">
            <a:avLst/>
          </a:prstGeom>
          <a:noFill/>
          <a:ln>
            <a:noFill/>
          </a:ln>
        </p:spPr>
      </p:pic>
      <p:sp>
        <p:nvSpPr>
          <p:cNvPr id="203" name="Google Shape;203;p28"/>
          <p:cNvSpPr txBox="1"/>
          <p:nvPr>
            <p:ph idx="4294967295" type="ctrTitle"/>
          </p:nvPr>
        </p:nvSpPr>
        <p:spPr>
          <a:xfrm>
            <a:off x="273475" y="604775"/>
            <a:ext cx="5325000" cy="26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000000"/>
                </a:solidFill>
                <a:latin typeface="Montserrat ExtraBold"/>
                <a:ea typeface="Montserrat ExtraBold"/>
                <a:cs typeface="Montserrat ExtraBold"/>
                <a:sym typeface="Montserrat ExtraBold"/>
              </a:rPr>
              <a:t>Why Should You Describe Video Content?</a:t>
            </a:r>
            <a:endParaRPr sz="4800">
              <a:solidFill>
                <a:srgbClr val="000000"/>
              </a:solidFill>
              <a:latin typeface="Montserrat ExtraBold"/>
              <a:ea typeface="Montserrat ExtraBold"/>
              <a:cs typeface="Montserrat ExtraBold"/>
              <a:sym typeface="Montserrat ExtraBold"/>
            </a:endParaRPr>
          </a:p>
        </p:txBody>
      </p:sp>
      <p:sp>
        <p:nvSpPr>
          <p:cNvPr id="204" name="Google Shape;204;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EEFF5"/>
        </a:solidFill>
      </p:bgPr>
    </p:bg>
    <p:spTree>
      <p:nvGrpSpPr>
        <p:cNvPr id="208" name="Shape 208"/>
        <p:cNvGrpSpPr/>
        <p:nvPr/>
      </p:nvGrpSpPr>
      <p:grpSpPr>
        <a:xfrm>
          <a:off x="0" y="0"/>
          <a:ext cx="0" cy="0"/>
          <a:chOff x="0" y="0"/>
          <a:chExt cx="0" cy="0"/>
        </a:xfrm>
      </p:grpSpPr>
      <p:sp>
        <p:nvSpPr>
          <p:cNvPr id="209" name="Google Shape;209;p29"/>
          <p:cNvSpPr/>
          <p:nvPr/>
        </p:nvSpPr>
        <p:spPr>
          <a:xfrm>
            <a:off x="1180050" y="1571700"/>
            <a:ext cx="6783900" cy="200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9"/>
          <p:cNvSpPr txBox="1"/>
          <p:nvPr>
            <p:ph idx="4294967295" type="ctrTitle"/>
          </p:nvPr>
        </p:nvSpPr>
        <p:spPr>
          <a:xfrm>
            <a:off x="1560150" y="1922700"/>
            <a:ext cx="6023700" cy="129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000000"/>
                </a:solidFill>
                <a:latin typeface="Montserrat ExtraBold"/>
                <a:ea typeface="Montserrat ExtraBold"/>
                <a:cs typeface="Montserrat ExtraBold"/>
                <a:sym typeface="Montserrat ExtraBold"/>
              </a:rPr>
              <a:t>The Benefits of Audio Description</a:t>
            </a:r>
            <a:endParaRPr sz="3600">
              <a:solidFill>
                <a:srgbClr val="000000"/>
              </a:solidFill>
              <a:latin typeface="Montserrat ExtraBold"/>
              <a:ea typeface="Montserrat ExtraBold"/>
              <a:cs typeface="Montserrat ExtraBold"/>
              <a:sym typeface="Montserrat ExtraBold"/>
            </a:endParaRPr>
          </a:p>
        </p:txBody>
      </p:sp>
      <p:sp>
        <p:nvSpPr>
          <p:cNvPr id="211" name="Google Shape;211;p29"/>
          <p:cNvSpPr txBox="1"/>
          <p:nvPr/>
        </p:nvSpPr>
        <p:spPr>
          <a:xfrm>
            <a:off x="7050000" y="2767500"/>
            <a:ext cx="1330500" cy="14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600"/>
          </a:p>
        </p:txBody>
      </p:sp>
      <p:sp>
        <p:nvSpPr>
          <p:cNvPr id="212" name="Google Shape;212;p29"/>
          <p:cNvSpPr txBox="1"/>
          <p:nvPr/>
        </p:nvSpPr>
        <p:spPr>
          <a:xfrm>
            <a:off x="7240950" y="2672650"/>
            <a:ext cx="1496700" cy="14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t>📣</a:t>
            </a:r>
            <a:endParaRPr sz="9600"/>
          </a:p>
        </p:txBody>
      </p:sp>
      <p:sp>
        <p:nvSpPr>
          <p:cNvPr id="213" name="Google Shape;213;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pic>
        <p:nvPicPr>
          <p:cNvPr id="218" name="Google Shape;218;p30"/>
          <p:cNvPicPr preferRelativeResize="0"/>
          <p:nvPr/>
        </p:nvPicPr>
        <p:blipFill>
          <a:blip r:embed="rId3">
            <a:alphaModFix/>
          </a:blip>
          <a:stretch>
            <a:fillRect/>
          </a:stretch>
        </p:blipFill>
        <p:spPr>
          <a:xfrm>
            <a:off x="0" y="0"/>
            <a:ext cx="9144000" cy="5143511"/>
          </a:xfrm>
          <a:prstGeom prst="rect">
            <a:avLst/>
          </a:prstGeom>
          <a:noFill/>
          <a:ln>
            <a:noFill/>
          </a:ln>
        </p:spPr>
      </p:pic>
      <p:sp>
        <p:nvSpPr>
          <p:cNvPr id="219" name="Google Shape;219;p30"/>
          <p:cNvSpPr txBox="1"/>
          <p:nvPr>
            <p:ph idx="4294967295" type="ctrTitle"/>
          </p:nvPr>
        </p:nvSpPr>
        <p:spPr>
          <a:xfrm>
            <a:off x="4436100" y="388125"/>
            <a:ext cx="4707900" cy="12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00"/>
                </a:solidFill>
                <a:latin typeface="Montserrat ExtraBold"/>
                <a:ea typeface="Montserrat ExtraBold"/>
                <a:cs typeface="Montserrat ExtraBold"/>
                <a:sym typeface="Montserrat ExtraBold"/>
              </a:rPr>
              <a:t>Benefits of Audio Description</a:t>
            </a:r>
            <a:endParaRPr sz="3600">
              <a:solidFill>
                <a:srgbClr val="000000"/>
              </a:solidFill>
              <a:latin typeface="Montserrat ExtraBold"/>
              <a:ea typeface="Montserrat ExtraBold"/>
              <a:cs typeface="Montserrat ExtraBold"/>
              <a:sym typeface="Montserrat ExtraBold"/>
            </a:endParaRPr>
          </a:p>
        </p:txBody>
      </p:sp>
      <p:sp>
        <p:nvSpPr>
          <p:cNvPr id="220" name="Google Shape;220;p30"/>
          <p:cNvSpPr txBox="1"/>
          <p:nvPr>
            <p:ph idx="4294967295" type="ctrTitle"/>
          </p:nvPr>
        </p:nvSpPr>
        <p:spPr>
          <a:xfrm>
            <a:off x="4436100" y="1902869"/>
            <a:ext cx="30720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rgbClr val="000000"/>
                </a:solidFill>
                <a:latin typeface="Montserrat"/>
                <a:ea typeface="Montserrat"/>
                <a:cs typeface="Montserrat"/>
                <a:sym typeface="Montserrat"/>
              </a:rPr>
              <a:t>Accessibility</a:t>
            </a:r>
            <a:endParaRPr b="1" sz="1800" u="sng">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800">
                <a:solidFill>
                  <a:srgbClr val="000000"/>
                </a:solidFill>
                <a:latin typeface="Montserrat"/>
                <a:ea typeface="Montserrat"/>
                <a:cs typeface="Montserrat"/>
                <a:sym typeface="Montserrat"/>
              </a:rPr>
              <a:t>An estimated 23.7 million Americans (10%) have trouble seeing.</a:t>
            </a:r>
            <a:endParaRPr sz="1800">
              <a:solidFill>
                <a:srgbClr val="00000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p:txBody>
      </p:sp>
      <p:sp>
        <p:nvSpPr>
          <p:cNvPr id="221" name="Google Shape;221;p30"/>
          <p:cNvSpPr txBox="1"/>
          <p:nvPr>
            <p:ph idx="4294967295" type="ctrTitle"/>
          </p:nvPr>
        </p:nvSpPr>
        <p:spPr>
          <a:xfrm>
            <a:off x="4436100" y="3522119"/>
            <a:ext cx="30720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rgbClr val="000000"/>
                </a:solidFill>
                <a:latin typeface="Montserrat"/>
                <a:ea typeface="Montserrat"/>
                <a:cs typeface="Montserrat"/>
                <a:sym typeface="Montserrat"/>
              </a:rPr>
              <a:t>Flexibility</a:t>
            </a:r>
            <a:endParaRPr b="1" sz="1800" u="sng">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rPr lang="en" sz="1800">
                <a:solidFill>
                  <a:srgbClr val="000000"/>
                </a:solidFill>
                <a:latin typeface="Montserrat"/>
                <a:ea typeface="Montserrat"/>
                <a:cs typeface="Montserrat"/>
                <a:sym typeface="Montserrat"/>
              </a:rPr>
              <a:t>View videos in eyes-free environments</a:t>
            </a:r>
            <a:endParaRPr sz="1800">
              <a:solidFill>
                <a:srgbClr val="000000"/>
              </a:solidFill>
              <a:latin typeface="Montserrat"/>
              <a:ea typeface="Montserrat"/>
              <a:cs typeface="Montserrat"/>
              <a:sym typeface="Montserrat"/>
            </a:endParaRPr>
          </a:p>
        </p:txBody>
      </p:sp>
      <p:sp>
        <p:nvSpPr>
          <p:cNvPr id="222" name="Google Shape;222;p30"/>
          <p:cNvSpPr txBox="1"/>
          <p:nvPr/>
        </p:nvSpPr>
        <p:spPr>
          <a:xfrm rot="1239361">
            <a:off x="2708725" y="1902827"/>
            <a:ext cx="1549510" cy="162300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200"/>
              <a:t>👍</a:t>
            </a:r>
            <a:endParaRPr sz="7200"/>
          </a:p>
        </p:txBody>
      </p:sp>
      <p:sp>
        <p:nvSpPr>
          <p:cNvPr id="223" name="Google Shape;223;p30"/>
          <p:cNvSpPr txBox="1"/>
          <p:nvPr/>
        </p:nvSpPr>
        <p:spPr>
          <a:xfrm>
            <a:off x="7715250" y="3583600"/>
            <a:ext cx="1212000" cy="12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200"/>
              <a:t>🧘‍♀️</a:t>
            </a:r>
            <a:endParaRPr sz="7200"/>
          </a:p>
        </p:txBody>
      </p:sp>
      <p:sp>
        <p:nvSpPr>
          <p:cNvPr id="224" name="Google Shape;224;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1000"/>
                                        <p:tgtEl>
                                          <p:spTgt spid="222"/>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1000"/>
                                        <p:tgtEl>
                                          <p:spTgt spid="22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id="229" name="Google Shape;229;p31"/>
          <p:cNvPicPr preferRelativeResize="0"/>
          <p:nvPr/>
        </p:nvPicPr>
        <p:blipFill>
          <a:blip r:embed="rId3">
            <a:alphaModFix/>
          </a:blip>
          <a:stretch>
            <a:fillRect/>
          </a:stretch>
        </p:blipFill>
        <p:spPr>
          <a:xfrm>
            <a:off x="0" y="0"/>
            <a:ext cx="9144000" cy="5143511"/>
          </a:xfrm>
          <a:prstGeom prst="rect">
            <a:avLst/>
          </a:prstGeom>
          <a:noFill/>
          <a:ln>
            <a:noFill/>
          </a:ln>
        </p:spPr>
      </p:pic>
      <p:sp>
        <p:nvSpPr>
          <p:cNvPr id="230" name="Google Shape;230;p31"/>
          <p:cNvSpPr txBox="1"/>
          <p:nvPr>
            <p:ph idx="4294967295" type="ctrTitle"/>
          </p:nvPr>
        </p:nvSpPr>
        <p:spPr>
          <a:xfrm>
            <a:off x="4436100" y="388125"/>
            <a:ext cx="4707900" cy="12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00"/>
                </a:solidFill>
                <a:latin typeface="Montserrat ExtraBold"/>
                <a:ea typeface="Montserrat ExtraBold"/>
                <a:cs typeface="Montserrat ExtraBold"/>
                <a:sym typeface="Montserrat ExtraBold"/>
              </a:rPr>
              <a:t>Benefits of Audio Description</a:t>
            </a:r>
            <a:endParaRPr sz="3600">
              <a:solidFill>
                <a:srgbClr val="000000"/>
              </a:solidFill>
              <a:latin typeface="Montserrat ExtraBold"/>
              <a:ea typeface="Montserrat ExtraBold"/>
              <a:cs typeface="Montserrat ExtraBold"/>
              <a:sym typeface="Montserrat ExtraBold"/>
            </a:endParaRPr>
          </a:p>
        </p:txBody>
      </p:sp>
      <p:sp>
        <p:nvSpPr>
          <p:cNvPr id="231" name="Google Shape;231;p31"/>
          <p:cNvSpPr txBox="1"/>
          <p:nvPr>
            <p:ph idx="4294967295" type="ctrTitle"/>
          </p:nvPr>
        </p:nvSpPr>
        <p:spPr>
          <a:xfrm>
            <a:off x="4436100" y="1902869"/>
            <a:ext cx="30720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rgbClr val="000000"/>
                </a:solidFill>
                <a:latin typeface="Montserrat"/>
                <a:ea typeface="Montserrat"/>
                <a:cs typeface="Montserrat"/>
                <a:sym typeface="Montserrat"/>
              </a:rPr>
              <a:t>Auditory Learners</a:t>
            </a:r>
            <a:endParaRPr b="1" sz="1800" u="sng">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rPr lang="en" sz="1800">
                <a:solidFill>
                  <a:srgbClr val="000000"/>
                </a:solidFill>
                <a:latin typeface="Montserrat"/>
                <a:ea typeface="Montserrat"/>
                <a:cs typeface="Montserrat"/>
                <a:sym typeface="Montserrat"/>
              </a:rPr>
              <a:t>20-30% of students retain information best through sound.</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p:txBody>
      </p:sp>
      <p:sp>
        <p:nvSpPr>
          <p:cNvPr id="232" name="Google Shape;232;p31"/>
          <p:cNvSpPr txBox="1"/>
          <p:nvPr>
            <p:ph idx="4294967295" type="ctrTitle"/>
          </p:nvPr>
        </p:nvSpPr>
        <p:spPr>
          <a:xfrm>
            <a:off x="4436100" y="3445919"/>
            <a:ext cx="30720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rgbClr val="000000"/>
                </a:solidFill>
                <a:latin typeface="Montserrat"/>
                <a:ea typeface="Montserrat"/>
                <a:cs typeface="Montserrat"/>
                <a:sym typeface="Montserrat"/>
              </a:rPr>
              <a:t>Inattentional Blindness</a:t>
            </a:r>
            <a:endParaRPr b="1" sz="1800" u="sng">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rPr lang="en" sz="1800">
                <a:solidFill>
                  <a:srgbClr val="000000"/>
                </a:solidFill>
                <a:latin typeface="Montserrat"/>
                <a:ea typeface="Montserrat"/>
                <a:cs typeface="Montserrat"/>
                <a:sym typeface="Montserrat"/>
              </a:rPr>
              <a:t>Phenomena where you fail to recognize visuals “in plain sight.”</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p:txBody>
      </p:sp>
      <p:sp>
        <p:nvSpPr>
          <p:cNvPr id="233" name="Google Shape;233;p31"/>
          <p:cNvSpPr txBox="1"/>
          <p:nvPr/>
        </p:nvSpPr>
        <p:spPr>
          <a:xfrm rot="-740243">
            <a:off x="7876975" y="3583507"/>
            <a:ext cx="1538837" cy="156002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t>👀</a:t>
            </a:r>
            <a:endParaRPr sz="6000"/>
          </a:p>
        </p:txBody>
      </p:sp>
      <p:sp>
        <p:nvSpPr>
          <p:cNvPr id="234" name="Google Shape;234;p31"/>
          <p:cNvSpPr txBox="1"/>
          <p:nvPr/>
        </p:nvSpPr>
        <p:spPr>
          <a:xfrm rot="-1378920">
            <a:off x="3151553" y="2046036"/>
            <a:ext cx="927411" cy="114327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t>👂</a:t>
            </a:r>
            <a:endParaRPr sz="6000"/>
          </a:p>
        </p:txBody>
      </p:sp>
      <p:sp>
        <p:nvSpPr>
          <p:cNvPr id="235" name="Google Shape;235;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1000"/>
                                        <p:tgtEl>
                                          <p:spTgt spid="234"/>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1000"/>
                                        <p:tgtEl>
                                          <p:spTgt spid="23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1" name="Google Shape;61;p14"/>
          <p:cNvSpPr txBox="1"/>
          <p:nvPr>
            <p:ph idx="4294967295" type="ctrTitle"/>
          </p:nvPr>
        </p:nvSpPr>
        <p:spPr>
          <a:xfrm>
            <a:off x="3168100" y="541875"/>
            <a:ext cx="5133300" cy="911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600">
                <a:solidFill>
                  <a:srgbClr val="000000"/>
                </a:solidFill>
                <a:latin typeface="Montserrat ExtraBold"/>
                <a:ea typeface="Montserrat ExtraBold"/>
                <a:cs typeface="Montserrat ExtraBold"/>
                <a:sym typeface="Montserrat ExtraBold"/>
              </a:rPr>
              <a:t>Hi, I’m Jaclyn.</a:t>
            </a:r>
            <a:endParaRPr sz="3600">
              <a:solidFill>
                <a:srgbClr val="000000"/>
              </a:solidFill>
              <a:latin typeface="Montserrat ExtraBold"/>
              <a:ea typeface="Montserrat ExtraBold"/>
              <a:cs typeface="Montserrat ExtraBold"/>
              <a:sym typeface="Montserrat ExtraBold"/>
            </a:endParaRPr>
          </a:p>
          <a:p>
            <a:pPr indent="0" lvl="0" marL="0" rtl="0" algn="l">
              <a:lnSpc>
                <a:spcPct val="115000"/>
              </a:lnSpc>
              <a:spcBef>
                <a:spcPts val="0"/>
              </a:spcBef>
              <a:spcAft>
                <a:spcPts val="0"/>
              </a:spcAft>
              <a:buClr>
                <a:schemeClr val="dk1"/>
              </a:buClr>
              <a:buSzPts val="1100"/>
              <a:buFont typeface="Arial"/>
              <a:buNone/>
            </a:pPr>
            <a:r>
              <a:rPr b="1" lang="en" sz="1800">
                <a:solidFill>
                  <a:srgbClr val="000000"/>
                </a:solidFill>
                <a:latin typeface="Montserrat"/>
                <a:ea typeface="Montserrat"/>
                <a:cs typeface="Montserrat"/>
                <a:sym typeface="Montserrat"/>
              </a:rPr>
              <a:t>⬅️ And that’s my sidekick, Bernie.</a:t>
            </a:r>
            <a:endParaRPr b="1" sz="1800">
              <a:solidFill>
                <a:srgbClr val="000000"/>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600">
              <a:solidFill>
                <a:srgbClr val="000000"/>
              </a:solidFill>
              <a:latin typeface="Montserrat ExtraBold"/>
              <a:ea typeface="Montserrat ExtraBold"/>
              <a:cs typeface="Montserrat ExtraBold"/>
              <a:sym typeface="Montserrat ExtraBold"/>
            </a:endParaRPr>
          </a:p>
        </p:txBody>
      </p:sp>
      <p:sp>
        <p:nvSpPr>
          <p:cNvPr id="62" name="Google Shape;62;p14"/>
          <p:cNvSpPr txBox="1"/>
          <p:nvPr>
            <p:ph idx="4294967295" type="subTitle"/>
          </p:nvPr>
        </p:nvSpPr>
        <p:spPr>
          <a:xfrm>
            <a:off x="3578900" y="2725050"/>
            <a:ext cx="5541300" cy="7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dk1"/>
                </a:solidFill>
                <a:latin typeface="Montserrat Light"/>
                <a:ea typeface="Montserrat Light"/>
                <a:cs typeface="Montserrat Light"/>
                <a:sym typeface="Montserrat Light"/>
              </a:rPr>
              <a:t>Content Marketing Associate at 3Play Media</a:t>
            </a:r>
            <a:endParaRPr>
              <a:solidFill>
                <a:schemeClr val="dk1"/>
              </a:solidFill>
              <a:latin typeface="Montserrat Light"/>
              <a:ea typeface="Montserrat Light"/>
              <a:cs typeface="Montserrat Light"/>
              <a:sym typeface="Montserrat Light"/>
            </a:endParaRPr>
          </a:p>
        </p:txBody>
      </p:sp>
      <p:pic>
        <p:nvPicPr>
          <p:cNvPr descr="Jaclyn and her dog, Bernie, take a super smiley selfie in a grassy area. Jaclyn wears dark-framed eyeglasses and Bernie is a tricolor pup wearing a red harness with his tongue hanging out." id="63" name="Google Shape;63;p14" title="Jaclyn and her dog, Bernie"/>
          <p:cNvPicPr preferRelativeResize="0"/>
          <p:nvPr/>
        </p:nvPicPr>
        <p:blipFill>
          <a:blip r:embed="rId4">
            <a:alphaModFix/>
          </a:blip>
          <a:stretch>
            <a:fillRect/>
          </a:stretch>
        </p:blipFill>
        <p:spPr>
          <a:xfrm>
            <a:off x="515102" y="491938"/>
            <a:ext cx="2424406" cy="4312022"/>
          </a:xfrm>
          <a:prstGeom prst="rect">
            <a:avLst/>
          </a:prstGeom>
          <a:noFill/>
          <a:ln>
            <a:noFill/>
          </a:ln>
        </p:spPr>
      </p:pic>
      <p:sp>
        <p:nvSpPr>
          <p:cNvPr id="64" name="Google Shape;64;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5" name="Google Shape;65;p14"/>
          <p:cNvSpPr txBox="1"/>
          <p:nvPr>
            <p:ph idx="4294967295" type="subTitle"/>
          </p:nvPr>
        </p:nvSpPr>
        <p:spPr>
          <a:xfrm>
            <a:off x="3578900" y="3258450"/>
            <a:ext cx="5541300" cy="7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dk1"/>
                </a:solidFill>
                <a:latin typeface="Montserrat Light"/>
                <a:ea typeface="Montserrat Light"/>
                <a:cs typeface="Montserrat Light"/>
                <a:sym typeface="Montserrat Light"/>
              </a:rPr>
              <a:t>I write content on all things video accessibility.</a:t>
            </a:r>
            <a:endParaRPr>
              <a:solidFill>
                <a:schemeClr val="dk1"/>
              </a:solidFill>
              <a:latin typeface="Montserrat Light"/>
              <a:ea typeface="Montserrat Light"/>
              <a:cs typeface="Montserrat Light"/>
              <a:sym typeface="Montserrat Light"/>
            </a:endParaRPr>
          </a:p>
        </p:txBody>
      </p:sp>
      <p:sp>
        <p:nvSpPr>
          <p:cNvPr id="66" name="Google Shape;66;p14"/>
          <p:cNvSpPr txBox="1"/>
          <p:nvPr>
            <p:ph idx="4294967295" type="subTitle"/>
          </p:nvPr>
        </p:nvSpPr>
        <p:spPr>
          <a:xfrm>
            <a:off x="3578900" y="3802913"/>
            <a:ext cx="5541300" cy="7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00000"/>
                </a:solidFill>
                <a:latin typeface="Montserrat Light"/>
                <a:ea typeface="Montserrat Light"/>
                <a:cs typeface="Montserrat Light"/>
                <a:sym typeface="Montserrat Light"/>
              </a:rPr>
              <a:t>Reach me at jaclyn@3playmedia.com</a:t>
            </a:r>
            <a:endParaRPr>
              <a:solidFill>
                <a:srgbClr val="000000"/>
              </a:solidFill>
              <a:latin typeface="Montserrat Light"/>
              <a:ea typeface="Montserrat Light"/>
              <a:cs typeface="Montserrat Light"/>
              <a:sym typeface="Montserrat Light"/>
            </a:endParaRPr>
          </a:p>
        </p:txBody>
      </p:sp>
      <p:sp>
        <p:nvSpPr>
          <p:cNvPr id="67" name="Google Shape;67;p14"/>
          <p:cNvSpPr txBox="1"/>
          <p:nvPr/>
        </p:nvSpPr>
        <p:spPr>
          <a:xfrm>
            <a:off x="3168100" y="2668400"/>
            <a:ext cx="548700" cy="53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400"/>
              <a:t>👩🏼‍💻</a:t>
            </a:r>
            <a:endParaRPr sz="2400"/>
          </a:p>
        </p:txBody>
      </p:sp>
      <p:sp>
        <p:nvSpPr>
          <p:cNvPr id="68" name="Google Shape;68;p14"/>
          <p:cNvSpPr txBox="1"/>
          <p:nvPr/>
        </p:nvSpPr>
        <p:spPr>
          <a:xfrm>
            <a:off x="3168100" y="3201800"/>
            <a:ext cx="548700" cy="53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t>✍🏻</a:t>
            </a:r>
            <a:endParaRPr sz="2400"/>
          </a:p>
        </p:txBody>
      </p:sp>
      <p:sp>
        <p:nvSpPr>
          <p:cNvPr id="69" name="Google Shape;69;p14"/>
          <p:cNvSpPr txBox="1"/>
          <p:nvPr/>
        </p:nvSpPr>
        <p:spPr>
          <a:xfrm>
            <a:off x="3168100" y="3802913"/>
            <a:ext cx="548700" cy="53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t>📭</a:t>
            </a:r>
            <a:endParaRPr sz="2400"/>
          </a:p>
          <a:p>
            <a:pPr indent="0" lvl="0" marL="0" rtl="0" algn="l">
              <a:lnSpc>
                <a:spcPct val="115000"/>
              </a:lnSpc>
              <a:spcBef>
                <a:spcPts val="0"/>
              </a:spcBef>
              <a:spcAft>
                <a:spcPts val="0"/>
              </a:spcAft>
              <a:buNone/>
            </a:pPr>
            <a:r>
              <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pic>
        <p:nvPicPr>
          <p:cNvPr id="240" name="Google Shape;240;p32"/>
          <p:cNvPicPr preferRelativeResize="0"/>
          <p:nvPr/>
        </p:nvPicPr>
        <p:blipFill>
          <a:blip r:embed="rId3">
            <a:alphaModFix/>
          </a:blip>
          <a:stretch>
            <a:fillRect/>
          </a:stretch>
        </p:blipFill>
        <p:spPr>
          <a:xfrm>
            <a:off x="0" y="0"/>
            <a:ext cx="9144000" cy="5143511"/>
          </a:xfrm>
          <a:prstGeom prst="rect">
            <a:avLst/>
          </a:prstGeom>
          <a:noFill/>
          <a:ln>
            <a:noFill/>
          </a:ln>
        </p:spPr>
      </p:pic>
      <p:sp>
        <p:nvSpPr>
          <p:cNvPr id="241" name="Google Shape;241;p32"/>
          <p:cNvSpPr txBox="1"/>
          <p:nvPr>
            <p:ph idx="4294967295" type="ctrTitle"/>
          </p:nvPr>
        </p:nvSpPr>
        <p:spPr>
          <a:xfrm>
            <a:off x="4436100" y="388125"/>
            <a:ext cx="4707900" cy="12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00"/>
                </a:solidFill>
                <a:latin typeface="Montserrat ExtraBold"/>
                <a:ea typeface="Montserrat ExtraBold"/>
                <a:cs typeface="Montserrat ExtraBold"/>
                <a:sym typeface="Montserrat ExtraBold"/>
              </a:rPr>
              <a:t>Benefits of Audio Description</a:t>
            </a:r>
            <a:endParaRPr sz="3600">
              <a:solidFill>
                <a:srgbClr val="000000"/>
              </a:solidFill>
              <a:latin typeface="Montserrat ExtraBold"/>
              <a:ea typeface="Montserrat ExtraBold"/>
              <a:cs typeface="Montserrat ExtraBold"/>
              <a:sym typeface="Montserrat ExtraBold"/>
            </a:endParaRPr>
          </a:p>
        </p:txBody>
      </p:sp>
      <p:sp>
        <p:nvSpPr>
          <p:cNvPr id="242" name="Google Shape;242;p32"/>
          <p:cNvSpPr txBox="1"/>
          <p:nvPr>
            <p:ph idx="4294967295" type="ctrTitle"/>
          </p:nvPr>
        </p:nvSpPr>
        <p:spPr>
          <a:xfrm>
            <a:off x="4436100" y="1902875"/>
            <a:ext cx="32685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rgbClr val="000000"/>
                </a:solidFill>
                <a:latin typeface="Montserrat"/>
                <a:ea typeface="Montserrat"/>
                <a:cs typeface="Montserrat"/>
                <a:sym typeface="Montserrat"/>
              </a:rPr>
              <a:t>Language Development</a:t>
            </a:r>
            <a:endParaRPr b="1" sz="1800" u="sng">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rPr lang="en" sz="1800">
                <a:solidFill>
                  <a:srgbClr val="000000"/>
                </a:solidFill>
                <a:latin typeface="Montserrat"/>
                <a:ea typeface="Montserrat"/>
                <a:cs typeface="Montserrat"/>
                <a:sym typeface="Montserrat"/>
              </a:rPr>
              <a:t>Listening is a key step in learning language.</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p:txBody>
      </p:sp>
      <p:sp>
        <p:nvSpPr>
          <p:cNvPr id="243" name="Google Shape;243;p32"/>
          <p:cNvSpPr txBox="1"/>
          <p:nvPr>
            <p:ph idx="4294967295" type="ctrTitle"/>
          </p:nvPr>
        </p:nvSpPr>
        <p:spPr>
          <a:xfrm>
            <a:off x="4436100" y="3445923"/>
            <a:ext cx="3072000" cy="115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rgbClr val="000000"/>
                </a:solidFill>
                <a:latin typeface="Montserrat"/>
                <a:ea typeface="Montserrat"/>
                <a:cs typeface="Montserrat"/>
                <a:sym typeface="Montserrat"/>
              </a:rPr>
              <a:t>Legal Compliance</a:t>
            </a:r>
            <a:endParaRPr b="1" sz="1800" u="sng">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rPr lang="en" sz="1800">
                <a:solidFill>
                  <a:srgbClr val="000000"/>
                </a:solidFill>
                <a:latin typeface="Montserrat"/>
                <a:ea typeface="Montserrat"/>
                <a:cs typeface="Montserrat"/>
                <a:sym typeface="Montserrat"/>
              </a:rPr>
              <a:t>May be required by law</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p:txBody>
      </p:sp>
      <p:sp>
        <p:nvSpPr>
          <p:cNvPr id="244" name="Google Shape;244;p32"/>
          <p:cNvSpPr txBox="1"/>
          <p:nvPr/>
        </p:nvSpPr>
        <p:spPr>
          <a:xfrm>
            <a:off x="2930100" y="2225375"/>
            <a:ext cx="1422900" cy="139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200"/>
              <a:t>💬</a:t>
            </a:r>
            <a:endParaRPr sz="7200"/>
          </a:p>
        </p:txBody>
      </p:sp>
      <p:sp>
        <p:nvSpPr>
          <p:cNvPr id="245" name="Google Shape;245;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pic>
        <p:nvPicPr>
          <p:cNvPr id="250" name="Google Shape;250;p33"/>
          <p:cNvPicPr preferRelativeResize="0"/>
          <p:nvPr/>
        </p:nvPicPr>
        <p:blipFill>
          <a:blip r:embed="rId3">
            <a:alphaModFix/>
          </a:blip>
          <a:stretch>
            <a:fillRect/>
          </a:stretch>
        </p:blipFill>
        <p:spPr>
          <a:xfrm>
            <a:off x="0" y="0"/>
            <a:ext cx="9144000" cy="5143511"/>
          </a:xfrm>
          <a:prstGeom prst="rect">
            <a:avLst/>
          </a:prstGeom>
          <a:noFill/>
          <a:ln>
            <a:noFill/>
          </a:ln>
        </p:spPr>
      </p:pic>
      <p:sp>
        <p:nvSpPr>
          <p:cNvPr id="251" name="Google Shape;251;p33"/>
          <p:cNvSpPr txBox="1"/>
          <p:nvPr>
            <p:ph idx="4294967295" type="ctrTitle"/>
          </p:nvPr>
        </p:nvSpPr>
        <p:spPr>
          <a:xfrm>
            <a:off x="284050" y="403700"/>
            <a:ext cx="6087000" cy="26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000000"/>
                </a:solidFill>
                <a:latin typeface="Montserrat ExtraBold"/>
                <a:ea typeface="Montserrat ExtraBold"/>
                <a:cs typeface="Montserrat ExtraBold"/>
                <a:sym typeface="Montserrat ExtraBold"/>
              </a:rPr>
              <a:t>The Legal Landscape of Audio Description</a:t>
            </a:r>
            <a:endParaRPr sz="4800">
              <a:solidFill>
                <a:srgbClr val="000000"/>
              </a:solidFill>
              <a:latin typeface="Montserrat ExtraBold"/>
              <a:ea typeface="Montserrat ExtraBold"/>
              <a:cs typeface="Montserrat ExtraBold"/>
              <a:sym typeface="Montserrat ExtraBold"/>
            </a:endParaRPr>
          </a:p>
        </p:txBody>
      </p:sp>
      <p:sp>
        <p:nvSpPr>
          <p:cNvPr id="252" name="Google Shape;252;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pic>
        <p:nvPicPr>
          <p:cNvPr id="257" name="Google Shape;257;p34"/>
          <p:cNvPicPr preferRelativeResize="0"/>
          <p:nvPr/>
        </p:nvPicPr>
        <p:blipFill>
          <a:blip r:embed="rId3">
            <a:alphaModFix/>
          </a:blip>
          <a:stretch>
            <a:fillRect/>
          </a:stretch>
        </p:blipFill>
        <p:spPr>
          <a:xfrm>
            <a:off x="13" y="0"/>
            <a:ext cx="9143981" cy="5143500"/>
          </a:xfrm>
          <a:prstGeom prst="rect">
            <a:avLst/>
          </a:prstGeom>
          <a:noFill/>
          <a:ln>
            <a:noFill/>
          </a:ln>
        </p:spPr>
      </p:pic>
      <p:sp>
        <p:nvSpPr>
          <p:cNvPr id="258" name="Google Shape;258;p34"/>
          <p:cNvSpPr txBox="1"/>
          <p:nvPr>
            <p:ph idx="4294967295" type="ctrTitle"/>
          </p:nvPr>
        </p:nvSpPr>
        <p:spPr>
          <a:xfrm>
            <a:off x="3474250" y="623175"/>
            <a:ext cx="5305500" cy="12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000000"/>
                </a:solidFill>
                <a:latin typeface="Montserrat ExtraBold"/>
                <a:ea typeface="Montserrat ExtraBold"/>
                <a:cs typeface="Montserrat ExtraBold"/>
                <a:sym typeface="Montserrat ExtraBold"/>
              </a:rPr>
              <a:t>The Rehabilitation Act (1973)</a:t>
            </a:r>
            <a:endParaRPr sz="4000">
              <a:solidFill>
                <a:srgbClr val="000000"/>
              </a:solidFill>
              <a:latin typeface="Montserrat ExtraBold"/>
              <a:ea typeface="Montserrat ExtraBold"/>
              <a:cs typeface="Montserrat ExtraBold"/>
              <a:sym typeface="Montserrat ExtraBold"/>
            </a:endParaRPr>
          </a:p>
        </p:txBody>
      </p:sp>
      <p:sp>
        <p:nvSpPr>
          <p:cNvPr id="259" name="Google Shape;259;p34"/>
          <p:cNvSpPr/>
          <p:nvPr/>
        </p:nvSpPr>
        <p:spPr>
          <a:xfrm>
            <a:off x="864075" y="2722575"/>
            <a:ext cx="7480200" cy="66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4"/>
          <p:cNvSpPr txBox="1"/>
          <p:nvPr>
            <p:ph idx="4294967295" type="subTitle"/>
          </p:nvPr>
        </p:nvSpPr>
        <p:spPr>
          <a:xfrm>
            <a:off x="923475" y="2656325"/>
            <a:ext cx="73641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a:solidFill>
                  <a:srgbClr val="000000"/>
                </a:solidFill>
                <a:latin typeface="Montserrat"/>
                <a:ea typeface="Montserrat"/>
                <a:cs typeface="Montserrat"/>
                <a:sym typeface="Montserrat"/>
              </a:rPr>
              <a:t>Section 504: </a:t>
            </a:r>
            <a:r>
              <a:rPr lang="en">
                <a:solidFill>
                  <a:srgbClr val="000000"/>
                </a:solidFill>
                <a:latin typeface="Montserrat"/>
                <a:ea typeface="Montserrat"/>
                <a:cs typeface="Montserrat"/>
                <a:sym typeface="Montserrat"/>
              </a:rPr>
              <a:t>Broad anti-discrimination law; </a:t>
            </a:r>
            <a:r>
              <a:rPr b="1" lang="en">
                <a:solidFill>
                  <a:srgbClr val="000000"/>
                </a:solidFill>
                <a:latin typeface="Montserrat"/>
                <a:ea typeface="Montserrat"/>
                <a:cs typeface="Montserrat"/>
                <a:sym typeface="Montserrat"/>
              </a:rPr>
              <a:t>Applies</a:t>
            </a:r>
            <a:r>
              <a:rPr lang="en">
                <a:solidFill>
                  <a:srgbClr val="000000"/>
                </a:solidFill>
                <a:latin typeface="Montserrat"/>
                <a:ea typeface="Montserrat"/>
                <a:cs typeface="Montserrat"/>
                <a:sym typeface="Montserrat"/>
              </a:rPr>
              <a:t> to federal and federally-funded programs; Requires equal access</a:t>
            </a:r>
            <a:endParaRPr>
              <a:solidFill>
                <a:srgbClr val="000000"/>
              </a:solidFill>
              <a:latin typeface="Montserrat"/>
              <a:ea typeface="Montserrat"/>
              <a:cs typeface="Montserrat"/>
              <a:sym typeface="Montserrat"/>
            </a:endParaRPr>
          </a:p>
        </p:txBody>
      </p:sp>
      <p:sp>
        <p:nvSpPr>
          <p:cNvPr id="261" name="Google Shape;261;p34"/>
          <p:cNvSpPr/>
          <p:nvPr/>
        </p:nvSpPr>
        <p:spPr>
          <a:xfrm>
            <a:off x="863625" y="3572650"/>
            <a:ext cx="7480200" cy="66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4"/>
          <p:cNvSpPr txBox="1"/>
          <p:nvPr>
            <p:ph idx="4294967295" type="subTitle"/>
          </p:nvPr>
        </p:nvSpPr>
        <p:spPr>
          <a:xfrm>
            <a:off x="923475" y="3536275"/>
            <a:ext cx="7661700" cy="393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a:solidFill>
                  <a:srgbClr val="000000"/>
                </a:solidFill>
                <a:latin typeface="Montserrat"/>
                <a:ea typeface="Montserrat"/>
                <a:cs typeface="Montserrat"/>
                <a:sym typeface="Montserrat"/>
              </a:rPr>
              <a:t>Section 508: </a:t>
            </a:r>
            <a:r>
              <a:rPr lang="en">
                <a:solidFill>
                  <a:srgbClr val="000000"/>
                </a:solidFill>
                <a:latin typeface="Montserrat"/>
                <a:ea typeface="Montserrat"/>
                <a:cs typeface="Montserrat"/>
                <a:sym typeface="Montserrat"/>
              </a:rPr>
              <a:t>Accessible </a:t>
            </a:r>
            <a:r>
              <a:rPr lang="en">
                <a:solidFill>
                  <a:srgbClr val="000000"/>
                </a:solidFill>
                <a:latin typeface="Montserrat"/>
                <a:ea typeface="Montserrat"/>
                <a:cs typeface="Montserrat"/>
                <a:sym typeface="Montserrat"/>
              </a:rPr>
              <a:t>electronic and information technology; </a:t>
            </a:r>
            <a:r>
              <a:rPr b="1" lang="en">
                <a:solidFill>
                  <a:srgbClr val="000000"/>
                </a:solidFill>
                <a:latin typeface="Montserrat"/>
                <a:ea typeface="Montserrat"/>
                <a:cs typeface="Montserrat"/>
                <a:sym typeface="Montserrat"/>
              </a:rPr>
              <a:t>A</a:t>
            </a:r>
            <a:r>
              <a:rPr b="1" lang="en">
                <a:solidFill>
                  <a:srgbClr val="000000"/>
                </a:solidFill>
                <a:latin typeface="Montserrat"/>
                <a:ea typeface="Montserrat"/>
                <a:cs typeface="Montserrat"/>
                <a:sym typeface="Montserrat"/>
              </a:rPr>
              <a:t>pplies</a:t>
            </a:r>
            <a:r>
              <a:rPr lang="en">
                <a:solidFill>
                  <a:srgbClr val="000000"/>
                </a:solidFill>
                <a:latin typeface="Montserrat"/>
                <a:ea typeface="Montserrat"/>
                <a:cs typeface="Montserrat"/>
                <a:sym typeface="Montserrat"/>
              </a:rPr>
              <a:t> to federal programs and states via “little 508s”</a:t>
            </a:r>
            <a:endParaRPr>
              <a:solidFill>
                <a:srgbClr val="000000"/>
              </a:solidFill>
              <a:latin typeface="Montserrat"/>
              <a:ea typeface="Montserrat"/>
              <a:cs typeface="Montserrat"/>
              <a:sym typeface="Montserrat"/>
            </a:endParaRPr>
          </a:p>
        </p:txBody>
      </p:sp>
      <p:sp>
        <p:nvSpPr>
          <p:cNvPr id="263" name="Google Shape;263;p34"/>
          <p:cNvSpPr/>
          <p:nvPr/>
        </p:nvSpPr>
        <p:spPr>
          <a:xfrm>
            <a:off x="863625" y="4389025"/>
            <a:ext cx="74802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4"/>
          <p:cNvSpPr txBox="1"/>
          <p:nvPr>
            <p:ph idx="4294967295" type="subTitle"/>
          </p:nvPr>
        </p:nvSpPr>
        <p:spPr>
          <a:xfrm>
            <a:off x="923475" y="4491925"/>
            <a:ext cx="73641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a:solidFill>
                  <a:srgbClr val="000000"/>
                </a:solidFill>
                <a:latin typeface="Montserrat"/>
                <a:ea typeface="Montserrat"/>
                <a:cs typeface="Montserrat"/>
                <a:sym typeface="Montserrat"/>
              </a:rPr>
              <a:t>Section 508 Refresh: </a:t>
            </a:r>
            <a:r>
              <a:rPr lang="en">
                <a:solidFill>
                  <a:srgbClr val="000000"/>
                </a:solidFill>
                <a:latin typeface="Montserrat"/>
                <a:ea typeface="Montserrat"/>
                <a:cs typeface="Montserrat"/>
                <a:sym typeface="Montserrat"/>
              </a:rPr>
              <a:t>WCAG 2.0 requires AD for online videos</a:t>
            </a:r>
            <a:endParaRPr>
              <a:solidFill>
                <a:srgbClr val="000000"/>
              </a:solidFill>
              <a:latin typeface="Montserrat"/>
              <a:ea typeface="Montserrat"/>
              <a:cs typeface="Montserrat"/>
              <a:sym typeface="Montserrat"/>
            </a:endParaRPr>
          </a:p>
        </p:txBody>
      </p:sp>
      <p:sp>
        <p:nvSpPr>
          <p:cNvPr id="265" name="Google Shape;265;p34"/>
          <p:cNvSpPr txBox="1"/>
          <p:nvPr/>
        </p:nvSpPr>
        <p:spPr>
          <a:xfrm>
            <a:off x="2158375" y="781275"/>
            <a:ext cx="1433400" cy="15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200"/>
              <a:t>🌎</a:t>
            </a:r>
            <a:endParaRPr sz="7200"/>
          </a:p>
        </p:txBody>
      </p:sp>
      <p:sp>
        <p:nvSpPr>
          <p:cNvPr id="266" name="Google Shape;266;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pic>
        <p:nvPicPr>
          <p:cNvPr id="271" name="Google Shape;271;p35"/>
          <p:cNvPicPr preferRelativeResize="0"/>
          <p:nvPr/>
        </p:nvPicPr>
        <p:blipFill>
          <a:blip r:embed="rId3">
            <a:alphaModFix/>
          </a:blip>
          <a:stretch>
            <a:fillRect/>
          </a:stretch>
        </p:blipFill>
        <p:spPr>
          <a:xfrm>
            <a:off x="13" y="0"/>
            <a:ext cx="9143981" cy="5143500"/>
          </a:xfrm>
          <a:prstGeom prst="rect">
            <a:avLst/>
          </a:prstGeom>
          <a:noFill/>
          <a:ln>
            <a:noFill/>
          </a:ln>
        </p:spPr>
      </p:pic>
      <p:sp>
        <p:nvSpPr>
          <p:cNvPr id="272" name="Google Shape;272;p35"/>
          <p:cNvSpPr txBox="1"/>
          <p:nvPr>
            <p:ph idx="4294967295" type="ctrTitle"/>
          </p:nvPr>
        </p:nvSpPr>
        <p:spPr>
          <a:xfrm>
            <a:off x="1651650" y="742550"/>
            <a:ext cx="7614000" cy="12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000000"/>
                </a:solidFill>
                <a:latin typeface="Montserrat ExtraBold"/>
                <a:ea typeface="Montserrat ExtraBold"/>
                <a:cs typeface="Montserrat ExtraBold"/>
                <a:sym typeface="Montserrat ExtraBold"/>
              </a:rPr>
              <a:t>Web Content Accessibility Guidelines (WCAG)</a:t>
            </a:r>
            <a:endParaRPr sz="4000">
              <a:solidFill>
                <a:srgbClr val="000000"/>
              </a:solidFill>
              <a:latin typeface="Montserrat ExtraBold"/>
              <a:ea typeface="Montserrat ExtraBold"/>
              <a:cs typeface="Montserrat ExtraBold"/>
              <a:sym typeface="Montserrat ExtraBold"/>
            </a:endParaRPr>
          </a:p>
        </p:txBody>
      </p:sp>
      <p:sp>
        <p:nvSpPr>
          <p:cNvPr id="273" name="Google Shape;273;p35"/>
          <p:cNvSpPr/>
          <p:nvPr/>
        </p:nvSpPr>
        <p:spPr>
          <a:xfrm>
            <a:off x="879475" y="3413150"/>
            <a:ext cx="7385100" cy="46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5"/>
          <p:cNvSpPr txBox="1"/>
          <p:nvPr>
            <p:ph idx="4294967295" type="subTitle"/>
          </p:nvPr>
        </p:nvSpPr>
        <p:spPr>
          <a:xfrm>
            <a:off x="879475" y="3413149"/>
            <a:ext cx="7385100" cy="259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a:solidFill>
                  <a:srgbClr val="000000"/>
                </a:solidFill>
                <a:latin typeface="Montserrat"/>
                <a:ea typeface="Montserrat"/>
                <a:cs typeface="Montserrat"/>
                <a:sym typeface="Montserrat"/>
              </a:rPr>
              <a:t>Level AA </a:t>
            </a:r>
            <a:r>
              <a:rPr lang="en">
                <a:solidFill>
                  <a:srgbClr val="000000"/>
                </a:solidFill>
                <a:latin typeface="Montserrat"/>
                <a:ea typeface="Montserrat"/>
                <a:cs typeface="Montserrat"/>
                <a:sym typeface="Montserrat"/>
              </a:rPr>
              <a:t>requires AD</a:t>
            </a:r>
            <a:r>
              <a:rPr b="1" lang="en">
                <a:solidFill>
                  <a:srgbClr val="000000"/>
                </a:solidFill>
                <a:latin typeface="Montserrat"/>
                <a:ea typeface="Montserrat"/>
                <a:cs typeface="Montserrat"/>
                <a:sym typeface="Montserrat"/>
              </a:rPr>
              <a:t> </a:t>
            </a:r>
            <a:r>
              <a:rPr lang="en">
                <a:solidFill>
                  <a:srgbClr val="000000"/>
                </a:solidFill>
                <a:latin typeface="Montserrat"/>
                <a:ea typeface="Montserrat"/>
                <a:cs typeface="Montserrat"/>
                <a:sym typeface="Montserrat"/>
              </a:rPr>
              <a:t>for all pre-recorded, synchronized media</a:t>
            </a:r>
            <a:endParaRPr>
              <a:solidFill>
                <a:srgbClr val="000000"/>
              </a:solidFill>
              <a:latin typeface="Montserrat"/>
              <a:ea typeface="Montserrat"/>
              <a:cs typeface="Montserrat"/>
              <a:sym typeface="Montserrat"/>
            </a:endParaRPr>
          </a:p>
        </p:txBody>
      </p:sp>
      <p:sp>
        <p:nvSpPr>
          <p:cNvPr id="275" name="Google Shape;275;p35"/>
          <p:cNvSpPr/>
          <p:nvPr/>
        </p:nvSpPr>
        <p:spPr>
          <a:xfrm>
            <a:off x="879475" y="4019738"/>
            <a:ext cx="7385100" cy="46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5"/>
          <p:cNvSpPr txBox="1"/>
          <p:nvPr>
            <p:ph idx="4294967295" type="subTitle"/>
          </p:nvPr>
        </p:nvSpPr>
        <p:spPr>
          <a:xfrm>
            <a:off x="1200000" y="4019738"/>
            <a:ext cx="6744000" cy="467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a:solidFill>
                  <a:srgbClr val="000000"/>
                </a:solidFill>
                <a:latin typeface="Montserrat"/>
                <a:ea typeface="Montserrat"/>
                <a:cs typeface="Montserrat"/>
                <a:sym typeface="Montserrat"/>
              </a:rPr>
              <a:t>Success criteria </a:t>
            </a:r>
            <a:r>
              <a:rPr lang="en">
                <a:solidFill>
                  <a:srgbClr val="000000"/>
                </a:solidFill>
                <a:latin typeface="Montserrat"/>
                <a:ea typeface="Montserrat"/>
                <a:cs typeface="Montserrat"/>
                <a:sym typeface="Montserrat"/>
              </a:rPr>
              <a:t>for how to meet requirements</a:t>
            </a:r>
            <a:endParaRPr>
              <a:solidFill>
                <a:srgbClr val="000000"/>
              </a:solidFill>
              <a:latin typeface="Montserrat"/>
              <a:ea typeface="Montserrat"/>
              <a:cs typeface="Montserrat"/>
              <a:sym typeface="Montserrat"/>
            </a:endParaRPr>
          </a:p>
        </p:txBody>
      </p:sp>
      <p:sp>
        <p:nvSpPr>
          <p:cNvPr id="277" name="Google Shape;277;p35"/>
          <p:cNvSpPr txBox="1"/>
          <p:nvPr/>
        </p:nvSpPr>
        <p:spPr>
          <a:xfrm>
            <a:off x="7367475" y="1624950"/>
            <a:ext cx="1475700" cy="162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200"/>
              <a:t>🔭</a:t>
            </a:r>
            <a:endParaRPr sz="7200"/>
          </a:p>
        </p:txBody>
      </p:sp>
      <p:sp>
        <p:nvSpPr>
          <p:cNvPr id="278" name="Google Shape;278;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9" name="Google Shape;279;p35"/>
          <p:cNvSpPr/>
          <p:nvPr/>
        </p:nvSpPr>
        <p:spPr>
          <a:xfrm>
            <a:off x="879450" y="2809500"/>
            <a:ext cx="7385100" cy="46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5"/>
          <p:cNvSpPr txBox="1"/>
          <p:nvPr>
            <p:ph idx="4294967295" type="subTitle"/>
          </p:nvPr>
        </p:nvSpPr>
        <p:spPr>
          <a:xfrm>
            <a:off x="879450" y="2809499"/>
            <a:ext cx="7385100" cy="259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a:solidFill>
                  <a:srgbClr val="000000"/>
                </a:solidFill>
                <a:latin typeface="Montserrat"/>
                <a:ea typeface="Montserrat"/>
                <a:cs typeface="Montserrat"/>
                <a:sym typeface="Montserrat"/>
              </a:rPr>
              <a:t>Three levels </a:t>
            </a:r>
            <a:r>
              <a:rPr lang="en">
                <a:solidFill>
                  <a:srgbClr val="000000"/>
                </a:solidFill>
                <a:latin typeface="Montserrat"/>
                <a:ea typeface="Montserrat"/>
                <a:cs typeface="Montserrat"/>
                <a:sym typeface="Montserrat"/>
              </a:rPr>
              <a:t> of accessibility standards: A, AA, and AAA</a:t>
            </a:r>
            <a:endParaRPr>
              <a:solidFill>
                <a:srgbClr val="000000"/>
              </a:solidFill>
              <a:latin typeface="Montserrat"/>
              <a:ea typeface="Montserrat"/>
              <a:cs typeface="Montserrat"/>
              <a:sym typeface="Montserrat"/>
            </a:endParaRPr>
          </a:p>
        </p:txBody>
      </p:sp>
      <p:sp>
        <p:nvSpPr>
          <p:cNvPr id="281" name="Google Shape;281;p35"/>
          <p:cNvSpPr/>
          <p:nvPr/>
        </p:nvSpPr>
        <p:spPr>
          <a:xfrm>
            <a:off x="879475" y="4626325"/>
            <a:ext cx="7385100" cy="46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5"/>
          <p:cNvSpPr txBox="1"/>
          <p:nvPr>
            <p:ph idx="4294967295" type="subTitle"/>
          </p:nvPr>
        </p:nvSpPr>
        <p:spPr>
          <a:xfrm>
            <a:off x="879475" y="4626324"/>
            <a:ext cx="7385100" cy="259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a:solidFill>
                  <a:srgbClr val="000000"/>
                </a:solidFill>
                <a:latin typeface="Montserrat"/>
                <a:ea typeface="Montserrat"/>
                <a:cs typeface="Montserrat"/>
                <a:sym typeface="Montserrat"/>
              </a:rPr>
              <a:t>WCAG 2.1 </a:t>
            </a:r>
            <a:r>
              <a:rPr lang="en">
                <a:solidFill>
                  <a:srgbClr val="000000"/>
                </a:solidFill>
                <a:latin typeface="Montserrat"/>
                <a:ea typeface="Montserrat"/>
                <a:cs typeface="Montserrat"/>
                <a:sym typeface="Montserrat"/>
              </a:rPr>
              <a:t>is the most recent update</a:t>
            </a:r>
            <a:endParaRPr>
              <a:solidFill>
                <a:srgbClr val="000000"/>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1000"/>
                                        <p:tgtEl>
                                          <p:spTgt spid="27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id="287" name="Google Shape;287;p36"/>
          <p:cNvPicPr preferRelativeResize="0"/>
          <p:nvPr/>
        </p:nvPicPr>
        <p:blipFill>
          <a:blip r:embed="rId3">
            <a:alphaModFix/>
          </a:blip>
          <a:stretch>
            <a:fillRect/>
          </a:stretch>
        </p:blipFill>
        <p:spPr>
          <a:xfrm>
            <a:off x="13" y="0"/>
            <a:ext cx="9143981" cy="5143500"/>
          </a:xfrm>
          <a:prstGeom prst="rect">
            <a:avLst/>
          </a:prstGeom>
          <a:noFill/>
          <a:ln>
            <a:noFill/>
          </a:ln>
        </p:spPr>
      </p:pic>
      <p:sp>
        <p:nvSpPr>
          <p:cNvPr id="288" name="Google Shape;288;p36"/>
          <p:cNvSpPr txBox="1"/>
          <p:nvPr>
            <p:ph idx="4294967295" type="ctrTitle"/>
          </p:nvPr>
        </p:nvSpPr>
        <p:spPr>
          <a:xfrm>
            <a:off x="2780100" y="682325"/>
            <a:ext cx="7432200" cy="135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Montserrat ExtraBold"/>
                <a:ea typeface="Montserrat ExtraBold"/>
                <a:cs typeface="Montserrat ExtraBold"/>
                <a:sym typeface="Montserrat ExtraBold"/>
              </a:rPr>
              <a:t>21</a:t>
            </a:r>
            <a:r>
              <a:rPr b="1" baseline="30000" lang="en" sz="3000"/>
              <a:t>st </a:t>
            </a:r>
            <a:r>
              <a:rPr lang="en" sz="3000">
                <a:solidFill>
                  <a:srgbClr val="000000"/>
                </a:solidFill>
                <a:latin typeface="Montserrat ExtraBold"/>
                <a:ea typeface="Montserrat ExtraBold"/>
                <a:cs typeface="Montserrat ExtraBold"/>
                <a:sym typeface="Montserrat ExtraBold"/>
              </a:rPr>
              <a:t>Century Communications </a:t>
            </a:r>
            <a:endParaRPr sz="3000">
              <a:solidFill>
                <a:srgbClr val="000000"/>
              </a:solidFill>
              <a:latin typeface="Montserrat ExtraBold"/>
              <a:ea typeface="Montserrat ExtraBold"/>
              <a:cs typeface="Montserrat ExtraBold"/>
              <a:sym typeface="Montserrat ExtraBold"/>
            </a:endParaRPr>
          </a:p>
          <a:p>
            <a:pPr indent="0" lvl="0" marL="0" rtl="0" algn="l">
              <a:spcBef>
                <a:spcPts val="0"/>
              </a:spcBef>
              <a:spcAft>
                <a:spcPts val="0"/>
              </a:spcAft>
              <a:buNone/>
            </a:pPr>
            <a:r>
              <a:rPr lang="en" sz="3000">
                <a:solidFill>
                  <a:srgbClr val="000000"/>
                </a:solidFill>
                <a:latin typeface="Montserrat ExtraBold"/>
                <a:ea typeface="Montserrat ExtraBold"/>
                <a:cs typeface="Montserrat ExtraBold"/>
                <a:sym typeface="Montserrat ExtraBold"/>
              </a:rPr>
              <a:t>&amp; Video Accessibility Act</a:t>
            </a:r>
            <a:endParaRPr sz="3000">
              <a:solidFill>
                <a:srgbClr val="000000"/>
              </a:solidFill>
              <a:latin typeface="Montserrat ExtraBold"/>
              <a:ea typeface="Montserrat ExtraBold"/>
              <a:cs typeface="Montserrat ExtraBold"/>
              <a:sym typeface="Montserrat ExtraBold"/>
            </a:endParaRPr>
          </a:p>
          <a:p>
            <a:pPr indent="0" lvl="0" marL="0" rtl="0" algn="l">
              <a:spcBef>
                <a:spcPts val="0"/>
              </a:spcBef>
              <a:spcAft>
                <a:spcPts val="0"/>
              </a:spcAft>
              <a:buNone/>
            </a:pPr>
            <a:r>
              <a:rPr lang="en" sz="3000">
                <a:solidFill>
                  <a:srgbClr val="000000"/>
                </a:solidFill>
                <a:latin typeface="Montserrat ExtraBold"/>
                <a:ea typeface="Montserrat ExtraBold"/>
                <a:cs typeface="Montserrat ExtraBold"/>
                <a:sym typeface="Montserrat ExtraBold"/>
              </a:rPr>
              <a:t>(CVAA)</a:t>
            </a:r>
            <a:endParaRPr sz="3000">
              <a:solidFill>
                <a:srgbClr val="000000"/>
              </a:solidFill>
              <a:latin typeface="Montserrat ExtraBold"/>
              <a:ea typeface="Montserrat ExtraBold"/>
              <a:cs typeface="Montserrat ExtraBold"/>
              <a:sym typeface="Montserrat ExtraBold"/>
            </a:endParaRPr>
          </a:p>
        </p:txBody>
      </p:sp>
      <p:sp>
        <p:nvSpPr>
          <p:cNvPr id="289" name="Google Shape;289;p36"/>
          <p:cNvSpPr/>
          <p:nvPr/>
        </p:nvSpPr>
        <p:spPr>
          <a:xfrm>
            <a:off x="1237075" y="2707713"/>
            <a:ext cx="6669900" cy="765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6"/>
          <p:cNvSpPr txBox="1"/>
          <p:nvPr>
            <p:ph idx="4294967295" type="subTitle"/>
          </p:nvPr>
        </p:nvSpPr>
        <p:spPr>
          <a:xfrm>
            <a:off x="1368175" y="2707713"/>
            <a:ext cx="6407700" cy="765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a:solidFill>
                  <a:srgbClr val="000000"/>
                </a:solidFill>
                <a:latin typeface="Montserrat"/>
                <a:ea typeface="Montserrat"/>
                <a:cs typeface="Montserrat"/>
                <a:sym typeface="Montserrat"/>
              </a:rPr>
              <a:t>AD requirements </a:t>
            </a:r>
            <a:r>
              <a:rPr lang="en">
                <a:solidFill>
                  <a:srgbClr val="000000"/>
                </a:solidFill>
                <a:latin typeface="Montserrat"/>
                <a:ea typeface="Montserrat"/>
                <a:cs typeface="Montserrat"/>
                <a:sym typeface="Montserrat"/>
              </a:rPr>
              <a:t>for prime-time viewing &amp; children’s programming</a:t>
            </a:r>
            <a:endParaRPr>
              <a:solidFill>
                <a:srgbClr val="000000"/>
              </a:solidFill>
              <a:latin typeface="Montserrat"/>
              <a:ea typeface="Montserrat"/>
              <a:cs typeface="Montserrat"/>
              <a:sym typeface="Montserrat"/>
            </a:endParaRPr>
          </a:p>
        </p:txBody>
      </p:sp>
      <p:sp>
        <p:nvSpPr>
          <p:cNvPr id="291" name="Google Shape;291;p36"/>
          <p:cNvSpPr/>
          <p:nvPr/>
        </p:nvSpPr>
        <p:spPr>
          <a:xfrm>
            <a:off x="1237075" y="4304525"/>
            <a:ext cx="66699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6"/>
          <p:cNvSpPr txBox="1"/>
          <p:nvPr>
            <p:ph idx="4294967295" type="subTitle"/>
          </p:nvPr>
        </p:nvSpPr>
        <p:spPr>
          <a:xfrm>
            <a:off x="1200013" y="4398625"/>
            <a:ext cx="6744000" cy="564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a:solidFill>
                  <a:srgbClr val="000000"/>
                </a:solidFill>
                <a:latin typeface="Montserrat"/>
                <a:ea typeface="Montserrat"/>
                <a:cs typeface="Montserrat"/>
                <a:sym typeface="Montserrat"/>
              </a:rPr>
              <a:t>Goal: </a:t>
            </a:r>
            <a:r>
              <a:rPr lang="en">
                <a:solidFill>
                  <a:srgbClr val="000000"/>
                </a:solidFill>
                <a:latin typeface="Montserrat"/>
                <a:ea typeface="Montserrat"/>
                <a:cs typeface="Montserrat"/>
                <a:sym typeface="Montserrat"/>
              </a:rPr>
              <a:t>TV be 100% described by 2020</a:t>
            </a:r>
            <a:endParaRPr>
              <a:solidFill>
                <a:srgbClr val="000000"/>
              </a:solidFill>
              <a:latin typeface="Montserrat"/>
              <a:ea typeface="Montserrat"/>
              <a:cs typeface="Montserrat"/>
              <a:sym typeface="Montserrat"/>
            </a:endParaRPr>
          </a:p>
        </p:txBody>
      </p:sp>
      <p:sp>
        <p:nvSpPr>
          <p:cNvPr id="293" name="Google Shape;293;p36"/>
          <p:cNvSpPr txBox="1"/>
          <p:nvPr/>
        </p:nvSpPr>
        <p:spPr>
          <a:xfrm>
            <a:off x="1580100" y="943000"/>
            <a:ext cx="1200000" cy="11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chemeClr val="dk1"/>
                </a:solidFill>
              </a:rPr>
              <a:t>📺</a:t>
            </a:r>
            <a:endParaRPr sz="7200"/>
          </a:p>
        </p:txBody>
      </p:sp>
      <p:sp>
        <p:nvSpPr>
          <p:cNvPr id="294" name="Google Shape;294;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5" name="Google Shape;295;p36"/>
          <p:cNvSpPr/>
          <p:nvPr/>
        </p:nvSpPr>
        <p:spPr>
          <a:xfrm>
            <a:off x="1237075" y="3592375"/>
            <a:ext cx="66699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6"/>
          <p:cNvSpPr txBox="1"/>
          <p:nvPr>
            <p:ph idx="4294967295" type="subTitle"/>
          </p:nvPr>
        </p:nvSpPr>
        <p:spPr>
          <a:xfrm>
            <a:off x="1200013" y="3653675"/>
            <a:ext cx="6744000" cy="564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a:solidFill>
                  <a:srgbClr val="000000"/>
                </a:solidFill>
                <a:latin typeface="Montserrat"/>
                <a:ea typeface="Montserrat"/>
                <a:cs typeface="Montserrat"/>
                <a:sym typeface="Montserrat"/>
              </a:rPr>
              <a:t>Phasing in </a:t>
            </a:r>
            <a:r>
              <a:rPr lang="en">
                <a:solidFill>
                  <a:srgbClr val="000000"/>
                </a:solidFill>
                <a:latin typeface="Montserrat"/>
                <a:ea typeface="Montserrat"/>
                <a:cs typeface="Montserrat"/>
                <a:sym typeface="Montserrat"/>
              </a:rPr>
              <a:t>audio description gradually</a:t>
            </a:r>
            <a:endParaRPr>
              <a:solidFill>
                <a:srgbClr val="000000"/>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1000"/>
                                        <p:tgtEl>
                                          <p:spTgt spid="29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pic>
        <p:nvPicPr>
          <p:cNvPr id="301" name="Google Shape;301;p37"/>
          <p:cNvPicPr preferRelativeResize="0"/>
          <p:nvPr/>
        </p:nvPicPr>
        <p:blipFill>
          <a:blip r:embed="rId3">
            <a:alphaModFix/>
          </a:blip>
          <a:stretch>
            <a:fillRect/>
          </a:stretch>
        </p:blipFill>
        <p:spPr>
          <a:xfrm>
            <a:off x="13" y="0"/>
            <a:ext cx="9143981" cy="5143500"/>
          </a:xfrm>
          <a:prstGeom prst="rect">
            <a:avLst/>
          </a:prstGeom>
          <a:noFill/>
          <a:ln>
            <a:noFill/>
          </a:ln>
        </p:spPr>
      </p:pic>
      <p:sp>
        <p:nvSpPr>
          <p:cNvPr id="302" name="Google Shape;302;p37"/>
          <p:cNvSpPr txBox="1"/>
          <p:nvPr>
            <p:ph idx="4294967295" type="ctrTitle"/>
          </p:nvPr>
        </p:nvSpPr>
        <p:spPr>
          <a:xfrm>
            <a:off x="2700650" y="623175"/>
            <a:ext cx="6377400" cy="12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000000"/>
                </a:solidFill>
                <a:latin typeface="Montserrat ExtraBold"/>
                <a:ea typeface="Montserrat ExtraBold"/>
                <a:cs typeface="Montserrat ExtraBold"/>
                <a:sym typeface="Montserrat ExtraBold"/>
              </a:rPr>
              <a:t>The Americans with Disabilities Act (1990)</a:t>
            </a:r>
            <a:endParaRPr sz="4000">
              <a:solidFill>
                <a:srgbClr val="000000"/>
              </a:solidFill>
              <a:latin typeface="Montserrat ExtraBold"/>
              <a:ea typeface="Montserrat ExtraBold"/>
              <a:cs typeface="Montserrat ExtraBold"/>
              <a:sym typeface="Montserrat ExtraBold"/>
            </a:endParaRPr>
          </a:p>
        </p:txBody>
      </p:sp>
      <p:sp>
        <p:nvSpPr>
          <p:cNvPr id="303" name="Google Shape;303;p37"/>
          <p:cNvSpPr/>
          <p:nvPr/>
        </p:nvSpPr>
        <p:spPr>
          <a:xfrm>
            <a:off x="552800" y="2837200"/>
            <a:ext cx="80877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7"/>
          <p:cNvSpPr txBox="1"/>
          <p:nvPr>
            <p:ph idx="4294967295" type="subTitle"/>
          </p:nvPr>
        </p:nvSpPr>
        <p:spPr>
          <a:xfrm>
            <a:off x="683000" y="2937100"/>
            <a:ext cx="7812900" cy="393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a:solidFill>
                  <a:srgbClr val="000000"/>
                </a:solidFill>
                <a:latin typeface="Montserrat"/>
                <a:ea typeface="Montserrat"/>
                <a:cs typeface="Montserrat"/>
                <a:sym typeface="Montserrat"/>
              </a:rPr>
              <a:t>Title II: </a:t>
            </a:r>
            <a:r>
              <a:rPr lang="en">
                <a:solidFill>
                  <a:srgbClr val="000000"/>
                </a:solidFill>
                <a:latin typeface="Montserrat"/>
                <a:ea typeface="Montserrat"/>
                <a:cs typeface="Montserrat"/>
                <a:sym typeface="Montserrat"/>
              </a:rPr>
              <a:t>Covers public entities; requires effective communication</a:t>
            </a:r>
            <a:endParaRPr>
              <a:solidFill>
                <a:srgbClr val="000000"/>
              </a:solidFill>
              <a:latin typeface="Montserrat"/>
              <a:ea typeface="Montserrat"/>
              <a:cs typeface="Montserrat"/>
              <a:sym typeface="Montserrat"/>
            </a:endParaRPr>
          </a:p>
        </p:txBody>
      </p:sp>
      <p:sp>
        <p:nvSpPr>
          <p:cNvPr id="305" name="Google Shape;305;p37"/>
          <p:cNvSpPr/>
          <p:nvPr/>
        </p:nvSpPr>
        <p:spPr>
          <a:xfrm>
            <a:off x="552800" y="3613100"/>
            <a:ext cx="80877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7"/>
          <p:cNvSpPr txBox="1"/>
          <p:nvPr>
            <p:ph idx="4294967295" type="subTitle"/>
          </p:nvPr>
        </p:nvSpPr>
        <p:spPr>
          <a:xfrm>
            <a:off x="311900" y="3714513"/>
            <a:ext cx="8555100" cy="564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a:solidFill>
                  <a:srgbClr val="000000"/>
                </a:solidFill>
                <a:latin typeface="Montserrat"/>
                <a:ea typeface="Montserrat"/>
                <a:cs typeface="Montserrat"/>
                <a:sym typeface="Montserrat"/>
              </a:rPr>
              <a:t>Title III: </a:t>
            </a:r>
            <a:r>
              <a:rPr lang="en">
                <a:solidFill>
                  <a:srgbClr val="000000"/>
                </a:solidFill>
                <a:latin typeface="Montserrat"/>
                <a:ea typeface="Montserrat"/>
                <a:cs typeface="Montserrat"/>
                <a:sym typeface="Montserrat"/>
              </a:rPr>
              <a:t>Covers places of public a</a:t>
            </a:r>
            <a:r>
              <a:rPr lang="en">
                <a:solidFill>
                  <a:srgbClr val="000000"/>
                </a:solidFill>
                <a:latin typeface="Montserrat"/>
                <a:ea typeface="Montserrat"/>
                <a:cs typeface="Montserrat"/>
                <a:sym typeface="Montserrat"/>
              </a:rPr>
              <a:t>ccommodation </a:t>
            </a:r>
            <a:endParaRPr>
              <a:solidFill>
                <a:srgbClr val="000000"/>
              </a:solidFill>
              <a:latin typeface="Montserrat"/>
              <a:ea typeface="Montserrat"/>
              <a:cs typeface="Montserrat"/>
              <a:sym typeface="Montserrat"/>
            </a:endParaRPr>
          </a:p>
        </p:txBody>
      </p:sp>
      <p:sp>
        <p:nvSpPr>
          <p:cNvPr id="307" name="Google Shape;307;p37"/>
          <p:cNvSpPr/>
          <p:nvPr/>
        </p:nvSpPr>
        <p:spPr>
          <a:xfrm>
            <a:off x="552800" y="4346525"/>
            <a:ext cx="80877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7"/>
          <p:cNvSpPr txBox="1"/>
          <p:nvPr>
            <p:ph idx="4294967295" type="subTitle"/>
          </p:nvPr>
        </p:nvSpPr>
        <p:spPr>
          <a:xfrm>
            <a:off x="633013" y="4446425"/>
            <a:ext cx="7878000" cy="393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a:solidFill>
                  <a:srgbClr val="000000"/>
                </a:solidFill>
                <a:latin typeface="Montserrat"/>
                <a:ea typeface="Montserrat"/>
                <a:cs typeface="Montserrat"/>
                <a:sym typeface="Montserrat"/>
              </a:rPr>
              <a:t>More action </a:t>
            </a:r>
            <a:r>
              <a:rPr lang="en">
                <a:solidFill>
                  <a:srgbClr val="000000"/>
                </a:solidFill>
                <a:latin typeface="Montserrat"/>
                <a:ea typeface="Montserrat"/>
                <a:cs typeface="Montserrat"/>
                <a:sym typeface="Montserrat"/>
              </a:rPr>
              <a:t>for AD in online video under the ADA; </a:t>
            </a:r>
            <a:r>
              <a:rPr b="1" lang="en">
                <a:solidFill>
                  <a:srgbClr val="000000"/>
                </a:solidFill>
                <a:latin typeface="Montserrat"/>
                <a:ea typeface="Montserrat"/>
                <a:cs typeface="Montserrat"/>
                <a:sym typeface="Montserrat"/>
              </a:rPr>
              <a:t>No</a:t>
            </a:r>
            <a:r>
              <a:rPr lang="en">
                <a:solidFill>
                  <a:srgbClr val="000000"/>
                </a:solidFill>
                <a:latin typeface="Montserrat"/>
                <a:ea typeface="Montserrat"/>
                <a:cs typeface="Montserrat"/>
                <a:sym typeface="Montserrat"/>
              </a:rPr>
              <a:t> regulations</a:t>
            </a:r>
            <a:endParaRPr>
              <a:solidFill>
                <a:srgbClr val="000000"/>
              </a:solidFill>
              <a:latin typeface="Montserrat"/>
              <a:ea typeface="Montserrat"/>
              <a:cs typeface="Montserrat"/>
              <a:sym typeface="Montserrat"/>
            </a:endParaRPr>
          </a:p>
        </p:txBody>
      </p:sp>
      <p:sp>
        <p:nvSpPr>
          <p:cNvPr id="309" name="Google Shape;309;p37"/>
          <p:cNvSpPr txBox="1"/>
          <p:nvPr/>
        </p:nvSpPr>
        <p:spPr>
          <a:xfrm rot="-920">
            <a:off x="1571590" y="819071"/>
            <a:ext cx="1120500" cy="11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200"/>
              <a:t>♿︎</a:t>
            </a:r>
            <a:endParaRPr sz="7200"/>
          </a:p>
          <a:p>
            <a:pPr indent="0" lvl="0" marL="0" rtl="0" algn="l">
              <a:spcBef>
                <a:spcPts val="0"/>
              </a:spcBef>
              <a:spcAft>
                <a:spcPts val="0"/>
              </a:spcAft>
              <a:buNone/>
            </a:pPr>
            <a:r>
              <a:t/>
            </a:r>
            <a:endParaRPr sz="7200"/>
          </a:p>
        </p:txBody>
      </p:sp>
      <p:sp>
        <p:nvSpPr>
          <p:cNvPr id="310" name="Google Shape;310;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pic>
        <p:nvPicPr>
          <p:cNvPr id="315" name="Google Shape;315;p38"/>
          <p:cNvPicPr preferRelativeResize="0"/>
          <p:nvPr/>
        </p:nvPicPr>
        <p:blipFill>
          <a:blip r:embed="rId3">
            <a:alphaModFix/>
          </a:blip>
          <a:stretch>
            <a:fillRect/>
          </a:stretch>
        </p:blipFill>
        <p:spPr>
          <a:xfrm>
            <a:off x="0" y="0"/>
            <a:ext cx="9144000" cy="5143511"/>
          </a:xfrm>
          <a:prstGeom prst="rect">
            <a:avLst/>
          </a:prstGeom>
          <a:noFill/>
          <a:ln>
            <a:noFill/>
          </a:ln>
        </p:spPr>
      </p:pic>
      <p:sp>
        <p:nvSpPr>
          <p:cNvPr id="316" name="Google Shape;316;p38"/>
          <p:cNvSpPr txBox="1"/>
          <p:nvPr>
            <p:ph idx="4294967295" type="ctrTitle"/>
          </p:nvPr>
        </p:nvSpPr>
        <p:spPr>
          <a:xfrm>
            <a:off x="3176450" y="260600"/>
            <a:ext cx="6377400" cy="12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000000"/>
                </a:solidFill>
                <a:latin typeface="Montserrat ExtraBold"/>
                <a:ea typeface="Montserrat ExtraBold"/>
                <a:cs typeface="Montserrat ExtraBold"/>
                <a:sym typeface="Montserrat ExtraBold"/>
              </a:rPr>
              <a:t>Lawsuits &amp; Settlements</a:t>
            </a:r>
            <a:endParaRPr sz="4000">
              <a:solidFill>
                <a:srgbClr val="000000"/>
              </a:solidFill>
              <a:latin typeface="Montserrat ExtraBold"/>
              <a:ea typeface="Montserrat ExtraBold"/>
              <a:cs typeface="Montserrat ExtraBold"/>
              <a:sym typeface="Montserrat ExtraBold"/>
            </a:endParaRPr>
          </a:p>
        </p:txBody>
      </p:sp>
      <p:pic>
        <p:nvPicPr>
          <p:cNvPr id="317" name="Google Shape;317;p38"/>
          <p:cNvPicPr preferRelativeResize="0"/>
          <p:nvPr/>
        </p:nvPicPr>
        <p:blipFill>
          <a:blip r:embed="rId4">
            <a:alphaModFix/>
          </a:blip>
          <a:stretch>
            <a:fillRect/>
          </a:stretch>
        </p:blipFill>
        <p:spPr>
          <a:xfrm>
            <a:off x="6031370" y="432975"/>
            <a:ext cx="2347676" cy="2882251"/>
          </a:xfrm>
          <a:prstGeom prst="rect">
            <a:avLst/>
          </a:prstGeom>
          <a:noFill/>
          <a:ln>
            <a:noFill/>
          </a:ln>
        </p:spPr>
      </p:pic>
      <p:pic>
        <p:nvPicPr>
          <p:cNvPr id="318" name="Google Shape;318;p38"/>
          <p:cNvPicPr preferRelativeResize="0"/>
          <p:nvPr/>
        </p:nvPicPr>
        <p:blipFill>
          <a:blip r:embed="rId5">
            <a:alphaModFix/>
          </a:blip>
          <a:stretch>
            <a:fillRect/>
          </a:stretch>
        </p:blipFill>
        <p:spPr>
          <a:xfrm>
            <a:off x="1250225" y="1700625"/>
            <a:ext cx="3674598" cy="2066951"/>
          </a:xfrm>
          <a:prstGeom prst="rect">
            <a:avLst/>
          </a:prstGeom>
          <a:noFill/>
          <a:ln>
            <a:noFill/>
          </a:ln>
        </p:spPr>
      </p:pic>
      <p:sp>
        <p:nvSpPr>
          <p:cNvPr id="319" name="Google Shape;319;p38"/>
          <p:cNvSpPr txBox="1"/>
          <p:nvPr>
            <p:ph idx="4294967295" type="ctrTitle"/>
          </p:nvPr>
        </p:nvSpPr>
        <p:spPr>
          <a:xfrm>
            <a:off x="1303500" y="3315225"/>
            <a:ext cx="3268500" cy="2036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800" u="sng">
                <a:solidFill>
                  <a:srgbClr val="000000"/>
                </a:solidFill>
                <a:latin typeface="Montserrat"/>
                <a:ea typeface="Montserrat"/>
                <a:cs typeface="Montserrat"/>
                <a:sym typeface="Montserrat"/>
              </a:rPr>
              <a:t>ACB vs. Netflix</a:t>
            </a:r>
            <a:endParaRPr b="1" sz="1800" u="sng">
              <a:solidFill>
                <a:srgbClr val="00000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800">
                <a:solidFill>
                  <a:srgbClr val="000000"/>
                </a:solidFill>
                <a:latin typeface="Montserrat"/>
                <a:ea typeface="Montserrat"/>
                <a:cs typeface="Montserrat"/>
                <a:sym typeface="Montserrat"/>
              </a:rPr>
              <a:t>Settlement: Netflix agreed to provide AD for many streaming titles by EOY 2016</a:t>
            </a:r>
            <a:endParaRPr sz="1800">
              <a:solidFill>
                <a:srgbClr val="00000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1800" u="sng">
              <a:solidFill>
                <a:srgbClr val="000000"/>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800" u="sng">
              <a:solidFill>
                <a:srgbClr val="000000"/>
              </a:solidFill>
              <a:latin typeface="Montserrat"/>
              <a:ea typeface="Montserrat"/>
              <a:cs typeface="Montserrat"/>
              <a:sym typeface="Montserrat"/>
            </a:endParaRPr>
          </a:p>
        </p:txBody>
      </p:sp>
      <p:sp>
        <p:nvSpPr>
          <p:cNvPr id="320" name="Google Shape;320;p38"/>
          <p:cNvSpPr txBox="1"/>
          <p:nvPr>
            <p:ph idx="4294967295" type="ctrTitle"/>
          </p:nvPr>
        </p:nvSpPr>
        <p:spPr>
          <a:xfrm>
            <a:off x="5507738" y="3315225"/>
            <a:ext cx="3268500" cy="2036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u="sng">
                <a:solidFill>
                  <a:srgbClr val="000000"/>
                </a:solidFill>
                <a:latin typeface="Montserrat"/>
                <a:ea typeface="Montserrat"/>
                <a:cs typeface="Montserrat"/>
                <a:sym typeface="Montserrat"/>
              </a:rPr>
              <a:t>Hamilton the Musical</a:t>
            </a:r>
            <a:endParaRPr b="1" sz="1800" u="sng">
              <a:solidFill>
                <a:srgbClr val="000000"/>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800">
                <a:solidFill>
                  <a:srgbClr val="000000"/>
                </a:solidFill>
                <a:latin typeface="Montserrat"/>
                <a:ea typeface="Montserrat"/>
                <a:cs typeface="Montserrat"/>
                <a:sym typeface="Montserrat"/>
              </a:rPr>
              <a:t>Sued for violating Title III of the ADA by failing to provide AD</a:t>
            </a:r>
            <a:endParaRPr sz="1800">
              <a:solidFill>
                <a:srgbClr val="000000"/>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800" u="sng">
              <a:solidFill>
                <a:srgbClr val="000000"/>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800" u="sng">
              <a:solidFill>
                <a:srgbClr val="000000"/>
              </a:solidFill>
              <a:latin typeface="Montserrat"/>
              <a:ea typeface="Montserrat"/>
              <a:cs typeface="Montserrat"/>
              <a:sym typeface="Montserrat"/>
            </a:endParaRPr>
          </a:p>
        </p:txBody>
      </p:sp>
      <p:sp>
        <p:nvSpPr>
          <p:cNvPr id="321" name="Google Shape;321;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318"/>
                                        </p:tgtEl>
                                        <p:attrNameLst>
                                          <p:attrName>style.visibility</p:attrName>
                                        </p:attrNameLst>
                                      </p:cBhvr>
                                      <p:to>
                                        <p:strVal val="visible"/>
                                      </p:to>
                                    </p:set>
                                    <p:anim calcmode="lin" valueType="num">
                                      <p:cBhvr additive="base">
                                        <p:cTn dur="1000"/>
                                        <p:tgtEl>
                                          <p:spTgt spid="318"/>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1000"/>
                                        <p:tgtEl>
                                          <p:spTgt spid="31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EEFF5"/>
        </a:solidFill>
      </p:bgPr>
    </p:bg>
    <p:spTree>
      <p:nvGrpSpPr>
        <p:cNvPr id="325" name="Shape 325"/>
        <p:cNvGrpSpPr/>
        <p:nvPr/>
      </p:nvGrpSpPr>
      <p:grpSpPr>
        <a:xfrm>
          <a:off x="0" y="0"/>
          <a:ext cx="0" cy="0"/>
          <a:chOff x="0" y="0"/>
          <a:chExt cx="0" cy="0"/>
        </a:xfrm>
      </p:grpSpPr>
      <p:sp>
        <p:nvSpPr>
          <p:cNvPr id="326" name="Google Shape;326;p39"/>
          <p:cNvSpPr/>
          <p:nvPr/>
        </p:nvSpPr>
        <p:spPr>
          <a:xfrm>
            <a:off x="1180050" y="1571700"/>
            <a:ext cx="6783900" cy="200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9"/>
          <p:cNvSpPr txBox="1"/>
          <p:nvPr>
            <p:ph idx="4294967295" type="ctrTitle"/>
          </p:nvPr>
        </p:nvSpPr>
        <p:spPr>
          <a:xfrm>
            <a:off x="1560150" y="1922700"/>
            <a:ext cx="6023700" cy="129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000000"/>
                </a:solidFill>
                <a:latin typeface="Montserrat ExtraBold"/>
                <a:ea typeface="Montserrat ExtraBold"/>
                <a:cs typeface="Montserrat ExtraBold"/>
                <a:sym typeface="Montserrat ExtraBold"/>
              </a:rPr>
              <a:t>Why </a:t>
            </a:r>
            <a:endParaRPr sz="3600">
              <a:solidFill>
                <a:srgbClr val="000000"/>
              </a:solidFill>
              <a:latin typeface="Montserrat ExtraBold"/>
              <a:ea typeface="Montserrat ExtraBold"/>
              <a:cs typeface="Montserrat ExtraBold"/>
              <a:sym typeface="Montserrat ExtraBold"/>
            </a:endParaRPr>
          </a:p>
          <a:p>
            <a:pPr indent="0" lvl="0" marL="0" rtl="0" algn="ctr">
              <a:spcBef>
                <a:spcPts val="0"/>
              </a:spcBef>
              <a:spcAft>
                <a:spcPts val="0"/>
              </a:spcAft>
              <a:buNone/>
            </a:pPr>
            <a:r>
              <a:rPr lang="en" sz="3600">
                <a:solidFill>
                  <a:srgbClr val="000000"/>
                </a:solidFill>
                <a:latin typeface="Montserrat ExtraBold"/>
                <a:ea typeface="Montserrat ExtraBold"/>
                <a:cs typeface="Montserrat ExtraBold"/>
                <a:sym typeface="Montserrat ExtraBold"/>
              </a:rPr>
              <a:t>Audio Description?</a:t>
            </a:r>
            <a:endParaRPr sz="3600">
              <a:solidFill>
                <a:srgbClr val="000000"/>
              </a:solidFill>
              <a:latin typeface="Montserrat ExtraBold"/>
              <a:ea typeface="Montserrat ExtraBold"/>
              <a:cs typeface="Montserrat ExtraBold"/>
              <a:sym typeface="Montserrat ExtraBold"/>
            </a:endParaRPr>
          </a:p>
        </p:txBody>
      </p:sp>
      <p:sp>
        <p:nvSpPr>
          <p:cNvPr id="328" name="Google Shape;328;p39"/>
          <p:cNvSpPr txBox="1"/>
          <p:nvPr/>
        </p:nvSpPr>
        <p:spPr>
          <a:xfrm>
            <a:off x="7155400" y="2725325"/>
            <a:ext cx="1150200" cy="12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t>⭐️</a:t>
            </a:r>
            <a:endParaRPr sz="9600"/>
          </a:p>
        </p:txBody>
      </p:sp>
      <p:sp>
        <p:nvSpPr>
          <p:cNvPr id="329" name="Google Shape;329;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1000"/>
                                        <p:tgtEl>
                                          <p:spTgt spid="328"/>
                                        </p:tgtEl>
                                        <p:attrNameLst>
                                          <p:attrName>ppt_x</p:attrName>
                                        </p:attrNameLst>
                                      </p:cBhvr>
                                      <p:tavLst>
                                        <p:tav fmla="" tm="0">
                                          <p:val>
                                            <p:strVal val="#ppt_x+1"/>
                                          </p:val>
                                        </p:tav>
                                        <p:tav fmla="" tm="100000">
                                          <p:val>
                                            <p:strVal val="#ppt_x"/>
                                          </p:val>
                                        </p:tav>
                                      </p:tavLst>
                                    </p:anim>
                                  </p:childTnLst>
                                </p:cTn>
                              </p:par>
                              <p:par>
                                <p:cTn fill="hold" nodeType="withEffect" presetClass="exit" presetID="2" presetSubtype="8">
                                  <p:stCondLst>
                                    <p:cond delay="0"/>
                                  </p:stCondLst>
                                  <p:childTnLst>
                                    <p:anim calcmode="lin" valueType="num">
                                      <p:cBhvr additive="base">
                                        <p:cTn dur="1000"/>
                                        <p:tgtEl>
                                          <p:spTgt spid="328"/>
                                        </p:tgtEl>
                                        <p:attrNameLst>
                                          <p:attrName>ppt_x</p:attrName>
                                        </p:attrNameLst>
                                      </p:cBhvr>
                                      <p:tavLst>
                                        <p:tav fmla="" tm="0">
                                          <p:val>
                                            <p:strVal val="#ppt_x"/>
                                          </p:val>
                                        </p:tav>
                                        <p:tav fmla="" tm="100000">
                                          <p:val>
                                            <p:strVal val="#ppt_x-1"/>
                                          </p:val>
                                        </p:tav>
                                      </p:tavLst>
                                    </p:anim>
                                    <p:set>
                                      <p:cBhvr>
                                        <p:cTn dur="1" fill="hold">
                                          <p:stCondLst>
                                            <p:cond delay="1000"/>
                                          </p:stCondLst>
                                        </p:cTn>
                                        <p:tgtEl>
                                          <p:spTgt spid="32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EEFF5"/>
        </a:solidFill>
      </p:bgPr>
    </p:bg>
    <p:spTree>
      <p:nvGrpSpPr>
        <p:cNvPr id="333" name="Shape 333"/>
        <p:cNvGrpSpPr/>
        <p:nvPr/>
      </p:nvGrpSpPr>
      <p:grpSpPr>
        <a:xfrm>
          <a:off x="0" y="0"/>
          <a:ext cx="0" cy="0"/>
          <a:chOff x="0" y="0"/>
          <a:chExt cx="0" cy="0"/>
        </a:xfrm>
      </p:grpSpPr>
      <p:sp>
        <p:nvSpPr>
          <p:cNvPr id="334" name="Google Shape;334;p40"/>
          <p:cNvSpPr/>
          <p:nvPr/>
        </p:nvSpPr>
        <p:spPr>
          <a:xfrm>
            <a:off x="1180050" y="1571700"/>
            <a:ext cx="6783900" cy="200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0"/>
          <p:cNvSpPr txBox="1"/>
          <p:nvPr>
            <p:ph idx="4294967295" type="ctrTitle"/>
          </p:nvPr>
        </p:nvSpPr>
        <p:spPr>
          <a:xfrm>
            <a:off x="1560150" y="1922700"/>
            <a:ext cx="6023700" cy="129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000000"/>
                </a:solidFill>
                <a:latin typeface="Montserrat ExtraBold"/>
                <a:ea typeface="Montserrat ExtraBold"/>
                <a:cs typeface="Montserrat ExtraBold"/>
                <a:sym typeface="Montserrat ExtraBold"/>
              </a:rPr>
              <a:t>To provide equal access for all people.</a:t>
            </a:r>
            <a:endParaRPr sz="3600">
              <a:solidFill>
                <a:srgbClr val="000000"/>
              </a:solidFill>
              <a:latin typeface="Montserrat ExtraBold"/>
              <a:ea typeface="Montserrat ExtraBold"/>
              <a:cs typeface="Montserrat ExtraBold"/>
              <a:sym typeface="Montserrat ExtraBold"/>
            </a:endParaRPr>
          </a:p>
        </p:txBody>
      </p:sp>
      <p:sp>
        <p:nvSpPr>
          <p:cNvPr id="336" name="Google Shape;336;p40"/>
          <p:cNvSpPr txBox="1"/>
          <p:nvPr/>
        </p:nvSpPr>
        <p:spPr>
          <a:xfrm>
            <a:off x="545750" y="2797425"/>
            <a:ext cx="1150200" cy="12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t>⭐️</a:t>
            </a:r>
            <a:endParaRPr sz="9600"/>
          </a:p>
        </p:txBody>
      </p:sp>
      <p:sp>
        <p:nvSpPr>
          <p:cNvPr id="337" name="Google Shape;337;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1000"/>
                                        <p:tgtEl>
                                          <p:spTgt spid="336"/>
                                        </p:tgtEl>
                                        <p:attrNameLst>
                                          <p:attrName>ppt_x</p:attrName>
                                        </p:attrNameLst>
                                      </p:cBhvr>
                                      <p:tavLst>
                                        <p:tav fmla="" tm="0">
                                          <p:val>
                                            <p:strVal val="#ppt_x-1"/>
                                          </p:val>
                                        </p:tav>
                                        <p:tav fmla="" tm="100000">
                                          <p:val>
                                            <p:strVal val="#ppt_x"/>
                                          </p:val>
                                        </p:tav>
                                      </p:tavLst>
                                    </p:anim>
                                  </p:childTnLst>
                                </p:cTn>
                              </p:par>
                              <p:par>
                                <p:cTn fill="hold" nodeType="withEffect" presetClass="exit" presetID="2" presetSubtype="2">
                                  <p:stCondLst>
                                    <p:cond delay="0"/>
                                  </p:stCondLst>
                                  <p:childTnLst>
                                    <p:anim calcmode="lin" valueType="num">
                                      <p:cBhvr additive="base">
                                        <p:cTn dur="1000"/>
                                        <p:tgtEl>
                                          <p:spTgt spid="336"/>
                                        </p:tgtEl>
                                        <p:attrNameLst>
                                          <p:attrName>ppt_x</p:attrName>
                                        </p:attrNameLst>
                                      </p:cBhvr>
                                      <p:tavLst>
                                        <p:tav fmla="" tm="0">
                                          <p:val>
                                            <p:strVal val="#ppt_x"/>
                                          </p:val>
                                        </p:tav>
                                        <p:tav fmla="" tm="100000">
                                          <p:val>
                                            <p:strVal val="#ppt_x+1"/>
                                          </p:val>
                                        </p:tav>
                                      </p:tavLst>
                                    </p:anim>
                                    <p:set>
                                      <p:cBhvr>
                                        <p:cTn dur="1" fill="hold">
                                          <p:stCondLst>
                                            <p:cond delay="1000"/>
                                          </p:stCondLst>
                                        </p:cTn>
                                        <p:tgtEl>
                                          <p:spTgt spid="33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pic>
        <p:nvPicPr>
          <p:cNvPr id="342" name="Google Shape;342;p41"/>
          <p:cNvPicPr preferRelativeResize="0"/>
          <p:nvPr/>
        </p:nvPicPr>
        <p:blipFill>
          <a:blip r:embed="rId3">
            <a:alphaModFix/>
          </a:blip>
          <a:stretch>
            <a:fillRect/>
          </a:stretch>
        </p:blipFill>
        <p:spPr>
          <a:xfrm>
            <a:off x="0" y="0"/>
            <a:ext cx="9144000" cy="5143511"/>
          </a:xfrm>
          <a:prstGeom prst="rect">
            <a:avLst/>
          </a:prstGeom>
          <a:noFill/>
          <a:ln>
            <a:noFill/>
          </a:ln>
        </p:spPr>
      </p:pic>
      <p:sp>
        <p:nvSpPr>
          <p:cNvPr id="343" name="Google Shape;343;p41"/>
          <p:cNvSpPr txBox="1"/>
          <p:nvPr>
            <p:ph idx="4294967295" type="ctrTitle"/>
          </p:nvPr>
        </p:nvSpPr>
        <p:spPr>
          <a:xfrm>
            <a:off x="608875" y="544475"/>
            <a:ext cx="5682300" cy="26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000000"/>
                </a:solidFill>
                <a:latin typeface="Montserrat ExtraBold"/>
                <a:ea typeface="Montserrat ExtraBold"/>
                <a:cs typeface="Montserrat ExtraBold"/>
                <a:sym typeface="Montserrat ExtraBold"/>
              </a:rPr>
              <a:t>Audio Description Guide</a:t>
            </a:r>
            <a:endParaRPr sz="4800">
              <a:solidFill>
                <a:srgbClr val="000000"/>
              </a:solidFill>
              <a:latin typeface="Montserrat ExtraBold"/>
              <a:ea typeface="Montserrat ExtraBold"/>
              <a:cs typeface="Montserrat ExtraBold"/>
              <a:sym typeface="Montserrat ExtraBold"/>
            </a:endParaRPr>
          </a:p>
        </p:txBody>
      </p:sp>
      <p:sp>
        <p:nvSpPr>
          <p:cNvPr id="344" name="Google Shape;344;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pic>
        <p:nvPicPr>
          <p:cNvPr id="74" name="Google Shape;74;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75" name="Google Shape;75;p15"/>
          <p:cNvSpPr txBox="1"/>
          <p:nvPr>
            <p:ph idx="4294967295" type="ctrTitle"/>
          </p:nvPr>
        </p:nvSpPr>
        <p:spPr>
          <a:xfrm>
            <a:off x="252300" y="181450"/>
            <a:ext cx="4800600" cy="91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000000"/>
                </a:solidFill>
                <a:latin typeface="Montserrat ExtraBold"/>
                <a:ea typeface="Montserrat ExtraBold"/>
                <a:cs typeface="Montserrat ExtraBold"/>
                <a:sym typeface="Montserrat ExtraBold"/>
              </a:rPr>
              <a:t>Presentation Overview</a:t>
            </a:r>
            <a:endParaRPr sz="4800">
              <a:solidFill>
                <a:srgbClr val="000000"/>
              </a:solidFill>
              <a:latin typeface="Montserrat ExtraBold"/>
              <a:ea typeface="Montserrat ExtraBold"/>
              <a:cs typeface="Montserrat ExtraBold"/>
              <a:sym typeface="Montserrat ExtraBold"/>
            </a:endParaRPr>
          </a:p>
        </p:txBody>
      </p:sp>
      <p:sp>
        <p:nvSpPr>
          <p:cNvPr id="76" name="Google Shape;76;p15"/>
          <p:cNvSpPr txBox="1"/>
          <p:nvPr>
            <p:ph idx="4294967295" type="subTitle"/>
          </p:nvPr>
        </p:nvSpPr>
        <p:spPr>
          <a:xfrm>
            <a:off x="252300" y="2175450"/>
            <a:ext cx="4032000" cy="27159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Montserrat"/>
              <a:buChar char="●"/>
            </a:pPr>
            <a:r>
              <a:rPr lang="en">
                <a:solidFill>
                  <a:srgbClr val="000000"/>
                </a:solidFill>
                <a:latin typeface="Montserrat"/>
                <a:ea typeface="Montserrat"/>
                <a:cs typeface="Montserrat"/>
                <a:sym typeface="Montserrat"/>
              </a:rPr>
              <a:t>What Is Audio Description?</a:t>
            </a:r>
            <a:endParaRPr>
              <a:solidFill>
                <a:srgbClr val="000000"/>
              </a:solidFill>
              <a:latin typeface="Montserrat"/>
              <a:ea typeface="Montserrat"/>
              <a:cs typeface="Montserrat"/>
              <a:sym typeface="Montserrat"/>
            </a:endParaRPr>
          </a:p>
          <a:p>
            <a:pPr indent="-342900" lvl="0" marL="457200" rtl="0" algn="l">
              <a:spcBef>
                <a:spcPts val="0"/>
              </a:spcBef>
              <a:spcAft>
                <a:spcPts val="0"/>
              </a:spcAft>
              <a:buClr>
                <a:srgbClr val="000000"/>
              </a:buClr>
              <a:buSzPts val="1800"/>
              <a:buFont typeface="Montserrat"/>
              <a:buChar char="●"/>
            </a:pPr>
            <a:r>
              <a:rPr lang="en">
                <a:solidFill>
                  <a:srgbClr val="000000"/>
                </a:solidFill>
                <a:latin typeface="Montserrat"/>
                <a:ea typeface="Montserrat"/>
                <a:cs typeface="Montserrat"/>
                <a:sym typeface="Montserrat"/>
              </a:rPr>
              <a:t>How-To Create Descriptions</a:t>
            </a:r>
            <a:endParaRPr>
              <a:solidFill>
                <a:srgbClr val="000000"/>
              </a:solidFill>
              <a:latin typeface="Montserrat"/>
              <a:ea typeface="Montserrat"/>
              <a:cs typeface="Montserrat"/>
              <a:sym typeface="Montserrat"/>
            </a:endParaRPr>
          </a:p>
          <a:p>
            <a:pPr indent="-342900" lvl="0" marL="457200" rtl="0" algn="l">
              <a:lnSpc>
                <a:spcPct val="115000"/>
              </a:lnSpc>
              <a:spcBef>
                <a:spcPts val="0"/>
              </a:spcBef>
              <a:spcAft>
                <a:spcPts val="0"/>
              </a:spcAft>
              <a:buClr>
                <a:srgbClr val="000000"/>
              </a:buClr>
              <a:buSzPts val="1800"/>
              <a:buFont typeface="Montserrat"/>
              <a:buChar char="●"/>
            </a:pPr>
            <a:r>
              <a:rPr lang="en">
                <a:solidFill>
                  <a:srgbClr val="000000"/>
                </a:solidFill>
                <a:latin typeface="Montserrat"/>
                <a:ea typeface="Montserrat"/>
                <a:cs typeface="Montserrat"/>
                <a:sym typeface="Montserrat"/>
              </a:rPr>
              <a:t>The Benefits</a:t>
            </a:r>
            <a:endParaRPr>
              <a:solidFill>
                <a:srgbClr val="000000"/>
              </a:solidFill>
              <a:latin typeface="Montserrat"/>
              <a:ea typeface="Montserrat"/>
              <a:cs typeface="Montserrat"/>
              <a:sym typeface="Montserrat"/>
            </a:endParaRPr>
          </a:p>
          <a:p>
            <a:pPr indent="-342900" lvl="0" marL="457200" rtl="0" algn="l">
              <a:lnSpc>
                <a:spcPct val="115000"/>
              </a:lnSpc>
              <a:spcBef>
                <a:spcPts val="0"/>
              </a:spcBef>
              <a:spcAft>
                <a:spcPts val="0"/>
              </a:spcAft>
              <a:buClr>
                <a:srgbClr val="000000"/>
              </a:buClr>
              <a:buSzPts val="1800"/>
              <a:buFont typeface="Montserrat"/>
              <a:buChar char="●"/>
            </a:pPr>
            <a:r>
              <a:rPr lang="en">
                <a:solidFill>
                  <a:srgbClr val="000000"/>
                </a:solidFill>
                <a:latin typeface="Montserrat"/>
                <a:ea typeface="Montserrat"/>
                <a:cs typeface="Montserrat"/>
                <a:sym typeface="Montserrat"/>
              </a:rPr>
              <a:t>The Legal Landscape</a:t>
            </a:r>
            <a:endParaRPr>
              <a:solidFill>
                <a:srgbClr val="000000"/>
              </a:solidFill>
              <a:latin typeface="Montserrat"/>
              <a:ea typeface="Montserrat"/>
              <a:cs typeface="Montserrat"/>
              <a:sym typeface="Montserrat"/>
            </a:endParaRPr>
          </a:p>
          <a:p>
            <a:pPr indent="-342900" lvl="0" marL="457200" rtl="0" algn="l">
              <a:lnSpc>
                <a:spcPct val="115000"/>
              </a:lnSpc>
              <a:spcBef>
                <a:spcPts val="0"/>
              </a:spcBef>
              <a:spcAft>
                <a:spcPts val="0"/>
              </a:spcAft>
              <a:buClr>
                <a:srgbClr val="000000"/>
              </a:buClr>
              <a:buSzPts val="1800"/>
              <a:buFont typeface="Montserrat"/>
              <a:buChar char="●"/>
            </a:pPr>
            <a:r>
              <a:rPr lang="en">
                <a:solidFill>
                  <a:srgbClr val="000000"/>
                </a:solidFill>
                <a:latin typeface="Montserrat"/>
                <a:ea typeface="Montserrat"/>
                <a:cs typeface="Montserrat"/>
                <a:sym typeface="Montserrat"/>
              </a:rPr>
              <a:t>Integrations</a:t>
            </a:r>
            <a:endParaRPr>
              <a:solidFill>
                <a:srgbClr val="000000"/>
              </a:solidFill>
              <a:latin typeface="Montserrat"/>
              <a:ea typeface="Montserrat"/>
              <a:cs typeface="Montserrat"/>
              <a:sym typeface="Montserrat"/>
            </a:endParaRPr>
          </a:p>
          <a:p>
            <a:pPr indent="-342900" lvl="0" marL="457200" rtl="0" algn="l">
              <a:lnSpc>
                <a:spcPct val="115000"/>
              </a:lnSpc>
              <a:spcBef>
                <a:spcPts val="0"/>
              </a:spcBef>
              <a:spcAft>
                <a:spcPts val="0"/>
              </a:spcAft>
              <a:buClr>
                <a:srgbClr val="000000"/>
              </a:buClr>
              <a:buSzPts val="1800"/>
              <a:buFont typeface="Montserrat"/>
              <a:buChar char="●"/>
            </a:pPr>
            <a:r>
              <a:rPr lang="en">
                <a:solidFill>
                  <a:srgbClr val="000000"/>
                </a:solidFill>
                <a:latin typeface="Montserrat"/>
                <a:ea typeface="Montserrat"/>
                <a:cs typeface="Montserrat"/>
                <a:sym typeface="Montserrat"/>
              </a:rPr>
              <a:t>Publishing Audio Description</a:t>
            </a:r>
            <a:endParaRPr>
              <a:solidFill>
                <a:srgbClr val="000000"/>
              </a:solidFill>
              <a:latin typeface="Montserrat"/>
              <a:ea typeface="Montserrat"/>
              <a:cs typeface="Montserrat"/>
              <a:sym typeface="Montserrat"/>
            </a:endParaRPr>
          </a:p>
        </p:txBody>
      </p:sp>
      <p:sp>
        <p:nvSpPr>
          <p:cNvPr id="77" name="Google Shape;77;p15"/>
          <p:cNvSpPr txBox="1"/>
          <p:nvPr/>
        </p:nvSpPr>
        <p:spPr>
          <a:xfrm rot="1001360">
            <a:off x="5108138" y="1647780"/>
            <a:ext cx="1494870" cy="160733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t>🎧</a:t>
            </a:r>
            <a:endParaRPr sz="9600"/>
          </a:p>
        </p:txBody>
      </p:sp>
      <p:sp>
        <p:nvSpPr>
          <p:cNvPr id="78" name="Google Shape;78;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p:tgtEl>
                                          <p:spTgt spid="7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p:tgtEl>
                                          <p:spTgt spid="7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pic>
        <p:nvPicPr>
          <p:cNvPr id="349" name="Google Shape;349;p42"/>
          <p:cNvPicPr preferRelativeResize="0"/>
          <p:nvPr/>
        </p:nvPicPr>
        <p:blipFill>
          <a:blip r:embed="rId3">
            <a:alphaModFix/>
          </a:blip>
          <a:stretch>
            <a:fillRect/>
          </a:stretch>
        </p:blipFill>
        <p:spPr>
          <a:xfrm>
            <a:off x="13" y="0"/>
            <a:ext cx="9143981" cy="5143500"/>
          </a:xfrm>
          <a:prstGeom prst="rect">
            <a:avLst/>
          </a:prstGeom>
          <a:noFill/>
          <a:ln>
            <a:noFill/>
          </a:ln>
        </p:spPr>
      </p:pic>
      <p:sp>
        <p:nvSpPr>
          <p:cNvPr id="350" name="Google Shape;350;p42"/>
          <p:cNvSpPr txBox="1"/>
          <p:nvPr>
            <p:ph idx="4294967295" type="ctrTitle"/>
          </p:nvPr>
        </p:nvSpPr>
        <p:spPr>
          <a:xfrm>
            <a:off x="1919250" y="1132100"/>
            <a:ext cx="5305500" cy="129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solidFill>
                  <a:srgbClr val="000000"/>
                </a:solidFill>
                <a:latin typeface="Montserrat ExtraBold"/>
                <a:ea typeface="Montserrat ExtraBold"/>
                <a:cs typeface="Montserrat ExtraBold"/>
                <a:sym typeface="Montserrat ExtraBold"/>
              </a:rPr>
              <a:t>The 3Play Process</a:t>
            </a:r>
            <a:endParaRPr sz="4000">
              <a:solidFill>
                <a:srgbClr val="000000"/>
              </a:solidFill>
              <a:latin typeface="Montserrat ExtraBold"/>
              <a:ea typeface="Montserrat ExtraBold"/>
              <a:cs typeface="Montserrat ExtraBold"/>
              <a:sym typeface="Montserrat ExtraBold"/>
            </a:endParaRPr>
          </a:p>
        </p:txBody>
      </p:sp>
      <p:sp>
        <p:nvSpPr>
          <p:cNvPr id="351" name="Google Shape;351;p42"/>
          <p:cNvSpPr/>
          <p:nvPr/>
        </p:nvSpPr>
        <p:spPr>
          <a:xfrm>
            <a:off x="3060425" y="2835413"/>
            <a:ext cx="28410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2"/>
          <p:cNvSpPr txBox="1"/>
          <p:nvPr>
            <p:ph idx="4294967295" type="subTitle"/>
          </p:nvPr>
        </p:nvSpPr>
        <p:spPr>
          <a:xfrm>
            <a:off x="3060425" y="2906388"/>
            <a:ext cx="28410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00000"/>
                </a:solidFill>
                <a:latin typeface="Montserrat"/>
                <a:ea typeface="Montserrat"/>
                <a:cs typeface="Montserrat"/>
                <a:sym typeface="Montserrat"/>
              </a:rPr>
              <a:t>Time-coded Transcript</a:t>
            </a:r>
            <a:endParaRPr>
              <a:solidFill>
                <a:srgbClr val="000000"/>
              </a:solidFill>
              <a:latin typeface="Montserrat"/>
              <a:ea typeface="Montserrat"/>
              <a:cs typeface="Montserrat"/>
              <a:sym typeface="Montserrat"/>
            </a:endParaRPr>
          </a:p>
        </p:txBody>
      </p:sp>
      <p:sp>
        <p:nvSpPr>
          <p:cNvPr id="353" name="Google Shape;353;p42"/>
          <p:cNvSpPr/>
          <p:nvPr/>
        </p:nvSpPr>
        <p:spPr>
          <a:xfrm>
            <a:off x="3060425" y="3611325"/>
            <a:ext cx="28410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2"/>
          <p:cNvSpPr/>
          <p:nvPr/>
        </p:nvSpPr>
        <p:spPr>
          <a:xfrm>
            <a:off x="3060425" y="4344738"/>
            <a:ext cx="28410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2"/>
          <p:cNvSpPr txBox="1"/>
          <p:nvPr>
            <p:ph idx="4294967295" type="subTitle"/>
          </p:nvPr>
        </p:nvSpPr>
        <p:spPr>
          <a:xfrm>
            <a:off x="3060425" y="3700938"/>
            <a:ext cx="27327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00000"/>
                </a:solidFill>
                <a:latin typeface="Montserrat"/>
                <a:ea typeface="Montserrat"/>
                <a:cs typeface="Montserrat"/>
                <a:sym typeface="Montserrat"/>
              </a:rPr>
              <a:t>Human Describers</a:t>
            </a:r>
            <a:endParaRPr>
              <a:solidFill>
                <a:srgbClr val="000000"/>
              </a:solidFill>
              <a:latin typeface="Montserrat"/>
              <a:ea typeface="Montserrat"/>
              <a:cs typeface="Montserrat"/>
              <a:sym typeface="Montserrat"/>
            </a:endParaRPr>
          </a:p>
        </p:txBody>
      </p:sp>
      <p:sp>
        <p:nvSpPr>
          <p:cNvPr id="356" name="Google Shape;356;p42"/>
          <p:cNvSpPr txBox="1"/>
          <p:nvPr>
            <p:ph idx="4294967295" type="subTitle"/>
          </p:nvPr>
        </p:nvSpPr>
        <p:spPr>
          <a:xfrm>
            <a:off x="3060425" y="4419300"/>
            <a:ext cx="28410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00000"/>
                </a:solidFill>
                <a:latin typeface="Montserrat"/>
                <a:ea typeface="Montserrat"/>
                <a:cs typeface="Montserrat"/>
                <a:sym typeface="Montserrat"/>
              </a:rPr>
              <a:t>Synthesized Speech</a:t>
            </a:r>
            <a:endParaRPr>
              <a:solidFill>
                <a:srgbClr val="000000"/>
              </a:solidFill>
              <a:latin typeface="Montserrat"/>
              <a:ea typeface="Montserrat"/>
              <a:cs typeface="Montserrat"/>
              <a:sym typeface="Montserrat"/>
            </a:endParaRPr>
          </a:p>
        </p:txBody>
      </p:sp>
      <p:sp>
        <p:nvSpPr>
          <p:cNvPr id="357" name="Google Shape;357;p42"/>
          <p:cNvSpPr txBox="1"/>
          <p:nvPr>
            <p:ph idx="4294967295" type="subTitle"/>
          </p:nvPr>
        </p:nvSpPr>
        <p:spPr>
          <a:xfrm>
            <a:off x="2563100" y="2906513"/>
            <a:ext cx="360600" cy="451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a:solidFill>
                  <a:srgbClr val="000000"/>
                </a:solidFill>
                <a:latin typeface="Montserrat ExtraBold"/>
                <a:ea typeface="Montserrat ExtraBold"/>
                <a:cs typeface="Montserrat ExtraBold"/>
                <a:sym typeface="Montserrat ExtraBold"/>
              </a:rPr>
              <a:t>1.</a:t>
            </a:r>
            <a:endParaRPr>
              <a:solidFill>
                <a:srgbClr val="000000"/>
              </a:solidFill>
              <a:latin typeface="Montserrat ExtraBold"/>
              <a:ea typeface="Montserrat ExtraBold"/>
              <a:cs typeface="Montserrat ExtraBold"/>
              <a:sym typeface="Montserrat ExtraBold"/>
            </a:endParaRPr>
          </a:p>
        </p:txBody>
      </p:sp>
      <p:sp>
        <p:nvSpPr>
          <p:cNvPr id="358" name="Google Shape;358;p42"/>
          <p:cNvSpPr txBox="1"/>
          <p:nvPr>
            <p:ph idx="4294967295" type="subTitle"/>
          </p:nvPr>
        </p:nvSpPr>
        <p:spPr>
          <a:xfrm>
            <a:off x="2525150" y="3682413"/>
            <a:ext cx="436500" cy="451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a:solidFill>
                  <a:srgbClr val="000000"/>
                </a:solidFill>
                <a:latin typeface="Montserrat ExtraBold"/>
                <a:ea typeface="Montserrat ExtraBold"/>
                <a:cs typeface="Montserrat ExtraBold"/>
                <a:sym typeface="Montserrat ExtraBold"/>
              </a:rPr>
              <a:t>2.</a:t>
            </a:r>
            <a:endParaRPr>
              <a:solidFill>
                <a:srgbClr val="000000"/>
              </a:solidFill>
              <a:latin typeface="Montserrat ExtraBold"/>
              <a:ea typeface="Montserrat ExtraBold"/>
              <a:cs typeface="Montserrat ExtraBold"/>
              <a:sym typeface="Montserrat ExtraBold"/>
            </a:endParaRPr>
          </a:p>
        </p:txBody>
      </p:sp>
      <p:sp>
        <p:nvSpPr>
          <p:cNvPr id="359" name="Google Shape;359;p42"/>
          <p:cNvSpPr txBox="1"/>
          <p:nvPr>
            <p:ph idx="4294967295" type="subTitle"/>
          </p:nvPr>
        </p:nvSpPr>
        <p:spPr>
          <a:xfrm>
            <a:off x="2525150" y="4458313"/>
            <a:ext cx="436500" cy="451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a:solidFill>
                  <a:srgbClr val="000000"/>
                </a:solidFill>
                <a:latin typeface="Montserrat ExtraBold"/>
                <a:ea typeface="Montserrat ExtraBold"/>
                <a:cs typeface="Montserrat ExtraBold"/>
                <a:sym typeface="Montserrat ExtraBold"/>
              </a:rPr>
              <a:t>3.</a:t>
            </a:r>
            <a:endParaRPr>
              <a:solidFill>
                <a:srgbClr val="000000"/>
              </a:solidFill>
              <a:latin typeface="Montserrat ExtraBold"/>
              <a:ea typeface="Montserrat ExtraBold"/>
              <a:cs typeface="Montserrat ExtraBold"/>
              <a:sym typeface="Montserrat ExtraBold"/>
            </a:endParaRPr>
          </a:p>
        </p:txBody>
      </p:sp>
      <p:sp>
        <p:nvSpPr>
          <p:cNvPr id="360" name="Google Shape;360;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pic>
        <p:nvPicPr>
          <p:cNvPr id="365" name="Google Shape;365;p43"/>
          <p:cNvPicPr preferRelativeResize="0"/>
          <p:nvPr/>
        </p:nvPicPr>
        <p:blipFill>
          <a:blip r:embed="rId3">
            <a:alphaModFix/>
          </a:blip>
          <a:stretch>
            <a:fillRect/>
          </a:stretch>
        </p:blipFill>
        <p:spPr>
          <a:xfrm>
            <a:off x="0" y="0"/>
            <a:ext cx="9144000" cy="5143511"/>
          </a:xfrm>
          <a:prstGeom prst="rect">
            <a:avLst/>
          </a:prstGeom>
          <a:noFill/>
          <a:ln>
            <a:noFill/>
          </a:ln>
        </p:spPr>
      </p:pic>
      <p:sp>
        <p:nvSpPr>
          <p:cNvPr id="366" name="Google Shape;366;p43"/>
          <p:cNvSpPr txBox="1"/>
          <p:nvPr>
            <p:ph idx="4294967295" type="ctrTitle"/>
          </p:nvPr>
        </p:nvSpPr>
        <p:spPr>
          <a:xfrm>
            <a:off x="4273675" y="723875"/>
            <a:ext cx="4707900" cy="12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00"/>
                </a:solidFill>
                <a:latin typeface="Montserrat ExtraBold"/>
                <a:ea typeface="Montserrat ExtraBold"/>
                <a:cs typeface="Montserrat ExtraBold"/>
                <a:sym typeface="Montserrat ExtraBold"/>
              </a:rPr>
              <a:t>The Short List</a:t>
            </a:r>
            <a:endParaRPr sz="3600">
              <a:solidFill>
                <a:srgbClr val="000000"/>
              </a:solidFill>
              <a:latin typeface="Montserrat ExtraBold"/>
              <a:ea typeface="Montserrat ExtraBold"/>
              <a:cs typeface="Montserrat ExtraBold"/>
              <a:sym typeface="Montserrat ExtraBold"/>
            </a:endParaRPr>
          </a:p>
        </p:txBody>
      </p:sp>
      <p:sp>
        <p:nvSpPr>
          <p:cNvPr id="367" name="Google Shape;367;p43"/>
          <p:cNvSpPr txBox="1"/>
          <p:nvPr>
            <p:ph idx="4294967295" type="ctrTitle"/>
          </p:nvPr>
        </p:nvSpPr>
        <p:spPr>
          <a:xfrm>
            <a:off x="4273675" y="1892025"/>
            <a:ext cx="39885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rgbClr val="000000"/>
                </a:solidFill>
                <a:latin typeface="Montserrat"/>
                <a:ea typeface="Montserrat"/>
                <a:cs typeface="Montserrat"/>
                <a:sym typeface="Montserrat"/>
              </a:rPr>
              <a:t>Players that support AD:</a:t>
            </a:r>
            <a:endParaRPr b="1" sz="1800" u="sng">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342900" lvl="0" marL="457200" rtl="0" algn="l">
              <a:spcBef>
                <a:spcPts val="0"/>
              </a:spcBef>
              <a:spcAft>
                <a:spcPts val="0"/>
              </a:spcAft>
              <a:buClr>
                <a:srgbClr val="000000"/>
              </a:buClr>
              <a:buSzPts val="1800"/>
              <a:buFont typeface="Montserrat"/>
              <a:buChar char="●"/>
            </a:pPr>
            <a:r>
              <a:rPr lang="en" sz="1800">
                <a:solidFill>
                  <a:srgbClr val="000000"/>
                </a:solidFill>
                <a:latin typeface="Montserrat"/>
                <a:ea typeface="Montserrat"/>
                <a:cs typeface="Montserrat"/>
                <a:sym typeface="Montserrat"/>
              </a:rPr>
              <a:t>Able Player</a:t>
            </a:r>
            <a:endParaRPr sz="1800">
              <a:solidFill>
                <a:srgbClr val="000000"/>
              </a:solidFill>
              <a:latin typeface="Montserrat"/>
              <a:ea typeface="Montserrat"/>
              <a:cs typeface="Montserrat"/>
              <a:sym typeface="Montserrat"/>
            </a:endParaRPr>
          </a:p>
          <a:p>
            <a:pPr indent="-342900" lvl="0" marL="457200" rtl="0" algn="l">
              <a:spcBef>
                <a:spcPts val="0"/>
              </a:spcBef>
              <a:spcAft>
                <a:spcPts val="0"/>
              </a:spcAft>
              <a:buClr>
                <a:srgbClr val="000000"/>
              </a:buClr>
              <a:buSzPts val="1800"/>
              <a:buFont typeface="Montserrat"/>
              <a:buChar char="●"/>
            </a:pPr>
            <a:r>
              <a:rPr lang="en" sz="1800">
                <a:solidFill>
                  <a:srgbClr val="000000"/>
                </a:solidFill>
                <a:latin typeface="Montserrat"/>
                <a:ea typeface="Montserrat"/>
                <a:cs typeface="Montserrat"/>
                <a:sym typeface="Montserrat"/>
              </a:rPr>
              <a:t>OzPlayer</a:t>
            </a:r>
            <a:endParaRPr sz="1800">
              <a:solidFill>
                <a:srgbClr val="000000"/>
              </a:solidFill>
              <a:latin typeface="Montserrat"/>
              <a:ea typeface="Montserrat"/>
              <a:cs typeface="Montserrat"/>
              <a:sym typeface="Montserrat"/>
            </a:endParaRPr>
          </a:p>
          <a:p>
            <a:pPr indent="-342900" lvl="0" marL="457200" rtl="0" algn="l">
              <a:spcBef>
                <a:spcPts val="0"/>
              </a:spcBef>
              <a:spcAft>
                <a:spcPts val="0"/>
              </a:spcAft>
              <a:buClr>
                <a:srgbClr val="000000"/>
              </a:buClr>
              <a:buSzPts val="1800"/>
              <a:buFont typeface="Montserrat"/>
              <a:buChar char="●"/>
            </a:pPr>
            <a:r>
              <a:rPr lang="en" sz="1800">
                <a:solidFill>
                  <a:srgbClr val="000000"/>
                </a:solidFill>
                <a:latin typeface="Montserrat"/>
                <a:ea typeface="Montserrat"/>
                <a:cs typeface="Montserrat"/>
                <a:sym typeface="Montserrat"/>
              </a:rPr>
              <a:t>Brightcove</a:t>
            </a:r>
            <a:endParaRPr sz="1800">
              <a:solidFill>
                <a:srgbClr val="000000"/>
              </a:solidFill>
              <a:latin typeface="Montserrat"/>
              <a:ea typeface="Montserrat"/>
              <a:cs typeface="Montserrat"/>
              <a:sym typeface="Montserrat"/>
            </a:endParaRPr>
          </a:p>
          <a:p>
            <a:pPr indent="-342900" lvl="0" marL="457200" rtl="0" algn="l">
              <a:spcBef>
                <a:spcPts val="0"/>
              </a:spcBef>
              <a:spcAft>
                <a:spcPts val="0"/>
              </a:spcAft>
              <a:buClr>
                <a:srgbClr val="000000"/>
              </a:buClr>
              <a:buSzPts val="1800"/>
              <a:buFont typeface="Montserrat"/>
              <a:buChar char="●"/>
            </a:pPr>
            <a:r>
              <a:rPr lang="en" sz="1800">
                <a:solidFill>
                  <a:srgbClr val="000000"/>
                </a:solidFill>
                <a:latin typeface="Montserrat"/>
                <a:ea typeface="Montserrat"/>
                <a:cs typeface="Montserrat"/>
                <a:sym typeface="Montserrat"/>
              </a:rPr>
              <a:t>JW Player</a:t>
            </a:r>
            <a:endParaRPr sz="1800">
              <a:solidFill>
                <a:srgbClr val="000000"/>
              </a:solidFill>
              <a:latin typeface="Montserrat"/>
              <a:ea typeface="Montserrat"/>
              <a:cs typeface="Montserrat"/>
              <a:sym typeface="Montserrat"/>
            </a:endParaRPr>
          </a:p>
          <a:p>
            <a:pPr indent="-342900" lvl="0" marL="457200" rtl="0" algn="l">
              <a:spcBef>
                <a:spcPts val="0"/>
              </a:spcBef>
              <a:spcAft>
                <a:spcPts val="0"/>
              </a:spcAft>
              <a:buClr>
                <a:srgbClr val="000000"/>
              </a:buClr>
              <a:buSzPts val="1800"/>
              <a:buFont typeface="Montserrat"/>
              <a:buChar char="●"/>
            </a:pPr>
            <a:r>
              <a:rPr lang="en" sz="1800">
                <a:solidFill>
                  <a:srgbClr val="000000"/>
                </a:solidFill>
                <a:latin typeface="Montserrat"/>
                <a:ea typeface="Montserrat"/>
                <a:cs typeface="Montserrat"/>
                <a:sym typeface="Montserrat"/>
              </a:rPr>
              <a:t>Ooyala</a:t>
            </a:r>
            <a:endParaRPr sz="1800">
              <a:solidFill>
                <a:srgbClr val="000000"/>
              </a:solidFill>
              <a:latin typeface="Montserrat"/>
              <a:ea typeface="Montserrat"/>
              <a:cs typeface="Montserrat"/>
              <a:sym typeface="Montserrat"/>
            </a:endParaRPr>
          </a:p>
          <a:p>
            <a:pPr indent="-342900" lvl="0" marL="457200" rtl="0" algn="l">
              <a:spcBef>
                <a:spcPts val="0"/>
              </a:spcBef>
              <a:spcAft>
                <a:spcPts val="0"/>
              </a:spcAft>
              <a:buClr>
                <a:srgbClr val="000000"/>
              </a:buClr>
              <a:buSzPts val="1800"/>
              <a:buFont typeface="Montserrat"/>
              <a:buChar char="●"/>
            </a:pPr>
            <a:r>
              <a:rPr lang="en" sz="1800">
                <a:solidFill>
                  <a:srgbClr val="000000"/>
                </a:solidFill>
                <a:latin typeface="Montserrat"/>
                <a:ea typeface="Montserrat"/>
                <a:cs typeface="Montserrat"/>
                <a:sym typeface="Montserrat"/>
              </a:rPr>
              <a:t>Kaltura</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000000"/>
              </a:solidFill>
              <a:latin typeface="Montserrat"/>
              <a:ea typeface="Montserrat"/>
              <a:cs typeface="Montserrat"/>
              <a:sym typeface="Montserrat"/>
            </a:endParaRPr>
          </a:p>
        </p:txBody>
      </p:sp>
      <p:sp>
        <p:nvSpPr>
          <p:cNvPr id="368" name="Google Shape;368;p43"/>
          <p:cNvSpPr txBox="1"/>
          <p:nvPr/>
        </p:nvSpPr>
        <p:spPr>
          <a:xfrm>
            <a:off x="6778575" y="2837025"/>
            <a:ext cx="1234500" cy="12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200"/>
              <a:t>✅</a:t>
            </a:r>
            <a:endParaRPr sz="7200"/>
          </a:p>
        </p:txBody>
      </p:sp>
      <p:sp>
        <p:nvSpPr>
          <p:cNvPr id="369" name="Google Shape;369;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1000"/>
                                        <p:tgtEl>
                                          <p:spTgt spid="36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pic>
        <p:nvPicPr>
          <p:cNvPr id="374" name="Google Shape;374;p44"/>
          <p:cNvPicPr preferRelativeResize="0"/>
          <p:nvPr/>
        </p:nvPicPr>
        <p:blipFill>
          <a:blip r:embed="rId3">
            <a:alphaModFix/>
          </a:blip>
          <a:stretch>
            <a:fillRect/>
          </a:stretch>
        </p:blipFill>
        <p:spPr>
          <a:xfrm>
            <a:off x="0" y="-54125"/>
            <a:ext cx="9143981" cy="5143500"/>
          </a:xfrm>
          <a:prstGeom prst="rect">
            <a:avLst/>
          </a:prstGeom>
          <a:noFill/>
          <a:ln>
            <a:noFill/>
          </a:ln>
        </p:spPr>
      </p:pic>
      <p:sp>
        <p:nvSpPr>
          <p:cNvPr id="375" name="Google Shape;375;p44"/>
          <p:cNvSpPr txBox="1"/>
          <p:nvPr>
            <p:ph idx="4294967295" type="ctrTitle"/>
          </p:nvPr>
        </p:nvSpPr>
        <p:spPr>
          <a:xfrm>
            <a:off x="2348075" y="623175"/>
            <a:ext cx="5305500" cy="12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000000"/>
                </a:solidFill>
                <a:latin typeface="Montserrat ExtraBold"/>
                <a:ea typeface="Montserrat ExtraBold"/>
                <a:cs typeface="Montserrat ExtraBold"/>
                <a:sym typeface="Montserrat ExtraBold"/>
              </a:rPr>
              <a:t>How to Publish Audio Description</a:t>
            </a:r>
            <a:endParaRPr sz="4000">
              <a:solidFill>
                <a:srgbClr val="000000"/>
              </a:solidFill>
              <a:latin typeface="Montserrat ExtraBold"/>
              <a:ea typeface="Montserrat ExtraBold"/>
              <a:cs typeface="Montserrat ExtraBold"/>
              <a:sym typeface="Montserrat ExtraBold"/>
            </a:endParaRPr>
          </a:p>
        </p:txBody>
      </p:sp>
      <p:sp>
        <p:nvSpPr>
          <p:cNvPr id="376" name="Google Shape;376;p44"/>
          <p:cNvSpPr/>
          <p:nvPr/>
        </p:nvSpPr>
        <p:spPr>
          <a:xfrm>
            <a:off x="1317050" y="2837200"/>
            <a:ext cx="72699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4"/>
          <p:cNvSpPr txBox="1"/>
          <p:nvPr>
            <p:ph idx="4294967295" type="subTitle"/>
          </p:nvPr>
        </p:nvSpPr>
        <p:spPr>
          <a:xfrm>
            <a:off x="1317050" y="2908175"/>
            <a:ext cx="74472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00000"/>
                </a:solidFill>
                <a:latin typeface="Montserrat"/>
                <a:ea typeface="Montserrat"/>
                <a:cs typeface="Montserrat"/>
                <a:sym typeface="Montserrat"/>
              </a:rPr>
              <a:t>Upload audio-described .mp4’s to your hosted video platform</a:t>
            </a:r>
            <a:endParaRPr>
              <a:solidFill>
                <a:srgbClr val="000000"/>
              </a:solidFill>
              <a:latin typeface="Montserrat"/>
              <a:ea typeface="Montserrat"/>
              <a:cs typeface="Montserrat"/>
              <a:sym typeface="Montserrat"/>
            </a:endParaRPr>
          </a:p>
        </p:txBody>
      </p:sp>
      <p:sp>
        <p:nvSpPr>
          <p:cNvPr id="378" name="Google Shape;378;p44"/>
          <p:cNvSpPr/>
          <p:nvPr/>
        </p:nvSpPr>
        <p:spPr>
          <a:xfrm>
            <a:off x="1317050" y="3613100"/>
            <a:ext cx="56052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4"/>
          <p:cNvSpPr/>
          <p:nvPr/>
        </p:nvSpPr>
        <p:spPr>
          <a:xfrm>
            <a:off x="1317050" y="4346525"/>
            <a:ext cx="43896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4"/>
          <p:cNvSpPr txBox="1"/>
          <p:nvPr>
            <p:ph idx="4294967295" type="subTitle"/>
          </p:nvPr>
        </p:nvSpPr>
        <p:spPr>
          <a:xfrm>
            <a:off x="1320150" y="3664625"/>
            <a:ext cx="53055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00000"/>
                </a:solidFill>
                <a:latin typeface="Montserrat"/>
                <a:ea typeface="Montserrat"/>
                <a:cs typeface="Montserrat"/>
                <a:sym typeface="Montserrat"/>
              </a:rPr>
              <a:t>Publish a second video with the audio track</a:t>
            </a:r>
            <a:endParaRPr>
              <a:solidFill>
                <a:srgbClr val="000000"/>
              </a:solidFill>
              <a:latin typeface="Montserrat"/>
              <a:ea typeface="Montserrat"/>
              <a:cs typeface="Montserrat"/>
              <a:sym typeface="Montserrat"/>
            </a:endParaRPr>
          </a:p>
        </p:txBody>
      </p:sp>
      <p:sp>
        <p:nvSpPr>
          <p:cNvPr id="381" name="Google Shape;381;p44"/>
          <p:cNvSpPr txBox="1"/>
          <p:nvPr>
            <p:ph idx="4294967295" type="subTitle"/>
          </p:nvPr>
        </p:nvSpPr>
        <p:spPr>
          <a:xfrm>
            <a:off x="1317050" y="4421075"/>
            <a:ext cx="43896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000000"/>
                </a:solidFill>
                <a:latin typeface="Montserrat"/>
                <a:ea typeface="Montserrat"/>
                <a:cs typeface="Montserrat"/>
                <a:sym typeface="Montserrat"/>
              </a:rPr>
              <a:t>Download .mp4 files &amp; share directly</a:t>
            </a:r>
            <a:endParaRPr>
              <a:solidFill>
                <a:srgbClr val="000000"/>
              </a:solidFill>
              <a:latin typeface="Montserrat"/>
              <a:ea typeface="Montserrat"/>
              <a:cs typeface="Montserrat"/>
              <a:sym typeface="Montserrat"/>
            </a:endParaRPr>
          </a:p>
          <a:p>
            <a:pPr indent="0" lvl="0" marL="0" rtl="0" algn="l">
              <a:lnSpc>
                <a:spcPct val="115000"/>
              </a:lnSpc>
              <a:spcBef>
                <a:spcPts val="1600"/>
              </a:spcBef>
              <a:spcAft>
                <a:spcPts val="0"/>
              </a:spcAft>
              <a:buClr>
                <a:schemeClr val="dk1"/>
              </a:buClr>
              <a:buSzPts val="1100"/>
              <a:buFont typeface="Arial"/>
              <a:buNone/>
            </a:pPr>
            <a:r>
              <a:t/>
            </a:r>
            <a:endParaRPr>
              <a:solidFill>
                <a:srgbClr val="000000"/>
              </a:solidFill>
              <a:latin typeface="Montserrat"/>
              <a:ea typeface="Montserrat"/>
              <a:cs typeface="Montserrat"/>
              <a:sym typeface="Montserrat"/>
            </a:endParaRPr>
          </a:p>
          <a:p>
            <a:pPr indent="0" lvl="0" marL="0" rtl="0" algn="l">
              <a:lnSpc>
                <a:spcPct val="115000"/>
              </a:lnSpc>
              <a:spcBef>
                <a:spcPts val="1600"/>
              </a:spcBef>
              <a:spcAft>
                <a:spcPts val="1600"/>
              </a:spcAft>
              <a:buNone/>
            </a:pPr>
            <a:r>
              <a:t/>
            </a:r>
            <a:endParaRPr>
              <a:solidFill>
                <a:srgbClr val="000000"/>
              </a:solidFill>
              <a:latin typeface="Montserrat"/>
              <a:ea typeface="Montserrat"/>
              <a:cs typeface="Montserrat"/>
              <a:sym typeface="Montserrat"/>
            </a:endParaRPr>
          </a:p>
        </p:txBody>
      </p:sp>
      <p:sp>
        <p:nvSpPr>
          <p:cNvPr id="382" name="Google Shape;382;p44"/>
          <p:cNvSpPr txBox="1"/>
          <p:nvPr>
            <p:ph idx="4294967295" type="subTitle"/>
          </p:nvPr>
        </p:nvSpPr>
        <p:spPr>
          <a:xfrm>
            <a:off x="819725" y="2908300"/>
            <a:ext cx="360600" cy="451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a:solidFill>
                  <a:srgbClr val="000000"/>
                </a:solidFill>
                <a:latin typeface="Montserrat ExtraBold"/>
                <a:ea typeface="Montserrat ExtraBold"/>
                <a:cs typeface="Montserrat ExtraBold"/>
                <a:sym typeface="Montserrat ExtraBold"/>
              </a:rPr>
              <a:t>1.</a:t>
            </a:r>
            <a:endParaRPr>
              <a:solidFill>
                <a:srgbClr val="000000"/>
              </a:solidFill>
              <a:latin typeface="Montserrat ExtraBold"/>
              <a:ea typeface="Montserrat ExtraBold"/>
              <a:cs typeface="Montserrat ExtraBold"/>
              <a:sym typeface="Montserrat ExtraBold"/>
            </a:endParaRPr>
          </a:p>
        </p:txBody>
      </p:sp>
      <p:sp>
        <p:nvSpPr>
          <p:cNvPr id="383" name="Google Shape;383;p44"/>
          <p:cNvSpPr txBox="1"/>
          <p:nvPr>
            <p:ph idx="4294967295" type="subTitle"/>
          </p:nvPr>
        </p:nvSpPr>
        <p:spPr>
          <a:xfrm>
            <a:off x="781775" y="3684200"/>
            <a:ext cx="436500" cy="451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a:solidFill>
                  <a:srgbClr val="000000"/>
                </a:solidFill>
                <a:latin typeface="Montserrat ExtraBold"/>
                <a:ea typeface="Montserrat ExtraBold"/>
                <a:cs typeface="Montserrat ExtraBold"/>
                <a:sym typeface="Montserrat ExtraBold"/>
              </a:rPr>
              <a:t>2</a:t>
            </a:r>
            <a:r>
              <a:rPr lang="en">
                <a:solidFill>
                  <a:srgbClr val="000000"/>
                </a:solidFill>
                <a:latin typeface="Montserrat ExtraBold"/>
                <a:ea typeface="Montserrat ExtraBold"/>
                <a:cs typeface="Montserrat ExtraBold"/>
                <a:sym typeface="Montserrat ExtraBold"/>
              </a:rPr>
              <a:t>.</a:t>
            </a:r>
            <a:endParaRPr>
              <a:solidFill>
                <a:srgbClr val="000000"/>
              </a:solidFill>
              <a:latin typeface="Montserrat ExtraBold"/>
              <a:ea typeface="Montserrat ExtraBold"/>
              <a:cs typeface="Montserrat ExtraBold"/>
              <a:sym typeface="Montserrat ExtraBold"/>
            </a:endParaRPr>
          </a:p>
        </p:txBody>
      </p:sp>
      <p:sp>
        <p:nvSpPr>
          <p:cNvPr id="384" name="Google Shape;384;p44"/>
          <p:cNvSpPr txBox="1"/>
          <p:nvPr>
            <p:ph idx="4294967295" type="subTitle"/>
          </p:nvPr>
        </p:nvSpPr>
        <p:spPr>
          <a:xfrm>
            <a:off x="781775" y="4460100"/>
            <a:ext cx="436500" cy="451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a:solidFill>
                  <a:srgbClr val="000000"/>
                </a:solidFill>
                <a:latin typeface="Montserrat ExtraBold"/>
                <a:ea typeface="Montserrat ExtraBold"/>
                <a:cs typeface="Montserrat ExtraBold"/>
                <a:sym typeface="Montserrat ExtraBold"/>
              </a:rPr>
              <a:t>3</a:t>
            </a:r>
            <a:r>
              <a:rPr lang="en">
                <a:solidFill>
                  <a:srgbClr val="000000"/>
                </a:solidFill>
                <a:latin typeface="Montserrat ExtraBold"/>
                <a:ea typeface="Montserrat ExtraBold"/>
                <a:cs typeface="Montserrat ExtraBold"/>
                <a:sym typeface="Montserrat ExtraBold"/>
              </a:rPr>
              <a:t>.</a:t>
            </a:r>
            <a:endParaRPr>
              <a:solidFill>
                <a:srgbClr val="000000"/>
              </a:solidFill>
              <a:latin typeface="Montserrat ExtraBold"/>
              <a:ea typeface="Montserrat ExtraBold"/>
              <a:cs typeface="Montserrat ExtraBold"/>
              <a:sym typeface="Montserrat ExtraBold"/>
            </a:endParaRPr>
          </a:p>
        </p:txBody>
      </p:sp>
      <p:sp>
        <p:nvSpPr>
          <p:cNvPr id="385" name="Google Shape;385;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EEFF5"/>
        </a:solidFill>
      </p:bgPr>
    </p:bg>
    <p:spTree>
      <p:nvGrpSpPr>
        <p:cNvPr id="389" name="Shape 389"/>
        <p:cNvGrpSpPr/>
        <p:nvPr/>
      </p:nvGrpSpPr>
      <p:grpSpPr>
        <a:xfrm>
          <a:off x="0" y="0"/>
          <a:ext cx="0" cy="0"/>
          <a:chOff x="0" y="0"/>
          <a:chExt cx="0" cy="0"/>
        </a:xfrm>
      </p:grpSpPr>
      <p:sp>
        <p:nvSpPr>
          <p:cNvPr id="390" name="Google Shape;390;p45"/>
          <p:cNvSpPr/>
          <p:nvPr/>
        </p:nvSpPr>
        <p:spPr>
          <a:xfrm>
            <a:off x="1180050" y="1571700"/>
            <a:ext cx="6783900" cy="200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5"/>
          <p:cNvSpPr txBox="1"/>
          <p:nvPr>
            <p:ph idx="4294967295" type="ctrTitle"/>
          </p:nvPr>
        </p:nvSpPr>
        <p:spPr>
          <a:xfrm>
            <a:off x="1560150" y="1922700"/>
            <a:ext cx="6023700" cy="129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000000"/>
                </a:solidFill>
                <a:latin typeface="Montserrat ExtraBold"/>
                <a:ea typeface="Montserrat ExtraBold"/>
                <a:cs typeface="Montserrat ExtraBold"/>
                <a:sym typeface="Montserrat ExtraBold"/>
              </a:rPr>
              <a:t>The 3Play Plugin</a:t>
            </a:r>
            <a:endParaRPr sz="3600">
              <a:solidFill>
                <a:srgbClr val="000000"/>
              </a:solidFill>
              <a:latin typeface="Montserrat ExtraBold"/>
              <a:ea typeface="Montserrat ExtraBold"/>
              <a:cs typeface="Montserrat ExtraBold"/>
              <a:sym typeface="Montserrat ExtraBold"/>
            </a:endParaRPr>
          </a:p>
        </p:txBody>
      </p:sp>
      <p:sp>
        <p:nvSpPr>
          <p:cNvPr id="392" name="Google Shape;392;p45"/>
          <p:cNvSpPr txBox="1"/>
          <p:nvPr/>
        </p:nvSpPr>
        <p:spPr>
          <a:xfrm>
            <a:off x="7027650" y="2717925"/>
            <a:ext cx="1266900" cy="12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200"/>
              <a:t>🔌</a:t>
            </a:r>
            <a:endParaRPr sz="7200"/>
          </a:p>
        </p:txBody>
      </p:sp>
      <p:sp>
        <p:nvSpPr>
          <p:cNvPr id="393" name="Google Shape;393;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99" name="Google Shape;399;p46"/>
          <p:cNvPicPr preferRelativeResize="0"/>
          <p:nvPr/>
        </p:nvPicPr>
        <p:blipFill>
          <a:blip r:embed="rId3">
            <a:alphaModFix/>
          </a:blip>
          <a:stretch>
            <a:fillRect/>
          </a:stretch>
        </p:blipFill>
        <p:spPr>
          <a:xfrm>
            <a:off x="0" y="-54125"/>
            <a:ext cx="9143981" cy="5143500"/>
          </a:xfrm>
          <a:prstGeom prst="rect">
            <a:avLst/>
          </a:prstGeom>
          <a:noFill/>
          <a:ln>
            <a:noFill/>
          </a:ln>
        </p:spPr>
      </p:pic>
      <p:sp>
        <p:nvSpPr>
          <p:cNvPr id="400" name="Google Shape;400;p46"/>
          <p:cNvSpPr txBox="1"/>
          <p:nvPr>
            <p:ph idx="4294967295" type="ctrTitle"/>
          </p:nvPr>
        </p:nvSpPr>
        <p:spPr>
          <a:xfrm>
            <a:off x="2040950" y="974375"/>
            <a:ext cx="5499900" cy="12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000000"/>
                </a:solidFill>
                <a:latin typeface="Montserrat ExtraBold"/>
                <a:ea typeface="Montserrat ExtraBold"/>
                <a:cs typeface="Montserrat ExtraBold"/>
                <a:sym typeface="Montserrat ExtraBold"/>
              </a:rPr>
              <a:t>3Play Plugin 101</a:t>
            </a:r>
            <a:endParaRPr sz="4800">
              <a:solidFill>
                <a:srgbClr val="000000"/>
              </a:solidFill>
              <a:latin typeface="Montserrat ExtraBold"/>
              <a:ea typeface="Montserrat ExtraBold"/>
              <a:cs typeface="Montserrat ExtraBold"/>
              <a:sym typeface="Montserrat ExtraBold"/>
            </a:endParaRPr>
          </a:p>
        </p:txBody>
      </p:sp>
      <p:sp>
        <p:nvSpPr>
          <p:cNvPr id="401" name="Google Shape;401;p46"/>
          <p:cNvSpPr/>
          <p:nvPr/>
        </p:nvSpPr>
        <p:spPr>
          <a:xfrm>
            <a:off x="713750" y="2761000"/>
            <a:ext cx="81345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6"/>
          <p:cNvSpPr txBox="1"/>
          <p:nvPr>
            <p:ph idx="4294967295" type="subTitle"/>
          </p:nvPr>
        </p:nvSpPr>
        <p:spPr>
          <a:xfrm>
            <a:off x="713750" y="2831975"/>
            <a:ext cx="83073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00000"/>
                </a:solidFill>
                <a:latin typeface="Montserrat"/>
                <a:ea typeface="Montserrat"/>
                <a:cs typeface="Montserrat"/>
                <a:sym typeface="Montserrat"/>
              </a:rPr>
              <a:t>Creates a fully interactive and accessible video experience for viewers</a:t>
            </a:r>
            <a:endParaRPr>
              <a:solidFill>
                <a:srgbClr val="000000"/>
              </a:solidFill>
              <a:latin typeface="Montserrat"/>
              <a:ea typeface="Montserrat"/>
              <a:cs typeface="Montserrat"/>
              <a:sym typeface="Montserrat"/>
            </a:endParaRPr>
          </a:p>
        </p:txBody>
      </p:sp>
      <p:sp>
        <p:nvSpPr>
          <p:cNvPr id="403" name="Google Shape;403;p46"/>
          <p:cNvSpPr txBox="1"/>
          <p:nvPr>
            <p:ph idx="4294967295" type="subTitle"/>
          </p:nvPr>
        </p:nvSpPr>
        <p:spPr>
          <a:xfrm>
            <a:off x="199725" y="2832100"/>
            <a:ext cx="360600" cy="45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Montserrat ExtraBold"/>
                <a:ea typeface="Montserrat ExtraBold"/>
                <a:cs typeface="Montserrat ExtraBold"/>
                <a:sym typeface="Montserrat ExtraBold"/>
              </a:rPr>
              <a:t>🎓</a:t>
            </a:r>
            <a:endParaRPr sz="2400">
              <a:solidFill>
                <a:srgbClr val="000000"/>
              </a:solidFill>
              <a:latin typeface="Montserrat ExtraBold"/>
              <a:ea typeface="Montserrat ExtraBold"/>
              <a:cs typeface="Montserrat ExtraBold"/>
              <a:sym typeface="Montserrat ExtraBold"/>
            </a:endParaRPr>
          </a:p>
          <a:p>
            <a:pPr indent="0" lvl="0" marL="0" rtl="0" algn="ctr">
              <a:lnSpc>
                <a:spcPct val="115000"/>
              </a:lnSpc>
              <a:spcBef>
                <a:spcPts val="0"/>
              </a:spcBef>
              <a:spcAft>
                <a:spcPts val="1600"/>
              </a:spcAft>
              <a:buNone/>
            </a:pPr>
            <a:r>
              <a:t/>
            </a:r>
            <a:endParaRPr sz="2400">
              <a:solidFill>
                <a:srgbClr val="000000"/>
              </a:solidFill>
              <a:latin typeface="Montserrat ExtraBold"/>
              <a:ea typeface="Montserrat ExtraBold"/>
              <a:cs typeface="Montserrat ExtraBold"/>
              <a:sym typeface="Montserrat ExtraBold"/>
            </a:endParaRPr>
          </a:p>
        </p:txBody>
      </p:sp>
      <p:sp>
        <p:nvSpPr>
          <p:cNvPr id="404" name="Google Shape;404;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5" name="Google Shape;405;p46"/>
          <p:cNvSpPr/>
          <p:nvPr/>
        </p:nvSpPr>
        <p:spPr>
          <a:xfrm>
            <a:off x="723650" y="3445875"/>
            <a:ext cx="81345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6"/>
          <p:cNvSpPr txBox="1"/>
          <p:nvPr>
            <p:ph idx="4294967295" type="subTitle"/>
          </p:nvPr>
        </p:nvSpPr>
        <p:spPr>
          <a:xfrm>
            <a:off x="791675" y="3516850"/>
            <a:ext cx="84756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00000"/>
                </a:solidFill>
                <a:latin typeface="Montserrat"/>
                <a:ea typeface="Montserrat"/>
                <a:cs typeface="Montserrat"/>
                <a:sym typeface="Montserrat"/>
              </a:rPr>
              <a:t>Compatible with most video players and publishing platforms</a:t>
            </a:r>
            <a:endParaRPr>
              <a:solidFill>
                <a:srgbClr val="000000"/>
              </a:solidFill>
              <a:latin typeface="Montserrat"/>
              <a:ea typeface="Montserrat"/>
              <a:cs typeface="Montserrat"/>
              <a:sym typeface="Montserrat"/>
            </a:endParaRPr>
          </a:p>
        </p:txBody>
      </p:sp>
      <p:sp>
        <p:nvSpPr>
          <p:cNvPr id="407" name="Google Shape;407;p46"/>
          <p:cNvSpPr txBox="1"/>
          <p:nvPr>
            <p:ph idx="4294967295" type="subTitle"/>
          </p:nvPr>
        </p:nvSpPr>
        <p:spPr>
          <a:xfrm>
            <a:off x="209625" y="3516975"/>
            <a:ext cx="360600" cy="45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Montserrat ExtraBold"/>
                <a:ea typeface="Montserrat ExtraBold"/>
                <a:cs typeface="Montserrat ExtraBold"/>
                <a:sym typeface="Montserrat ExtraBold"/>
              </a:rPr>
              <a:t>📚</a:t>
            </a:r>
            <a:endParaRPr sz="2400">
              <a:solidFill>
                <a:srgbClr val="000000"/>
              </a:solidFill>
              <a:latin typeface="Montserrat ExtraBold"/>
              <a:ea typeface="Montserrat ExtraBold"/>
              <a:cs typeface="Montserrat ExtraBold"/>
              <a:sym typeface="Montserrat ExtraBold"/>
            </a:endParaRPr>
          </a:p>
          <a:p>
            <a:pPr indent="0" lvl="0" marL="0" rtl="0" algn="ctr">
              <a:lnSpc>
                <a:spcPct val="115000"/>
              </a:lnSpc>
              <a:spcBef>
                <a:spcPts val="0"/>
              </a:spcBef>
              <a:spcAft>
                <a:spcPts val="1600"/>
              </a:spcAft>
              <a:buNone/>
            </a:pPr>
            <a:r>
              <a:t/>
            </a:r>
            <a:endParaRPr sz="2400">
              <a:solidFill>
                <a:srgbClr val="000000"/>
              </a:solidFill>
              <a:latin typeface="Montserrat ExtraBold"/>
              <a:ea typeface="Montserrat ExtraBold"/>
              <a:cs typeface="Montserrat ExtraBold"/>
              <a:sym typeface="Montserrat ExtraBold"/>
            </a:endParaRPr>
          </a:p>
        </p:txBody>
      </p:sp>
      <p:sp>
        <p:nvSpPr>
          <p:cNvPr id="408" name="Google Shape;408;p46"/>
          <p:cNvSpPr/>
          <p:nvPr/>
        </p:nvSpPr>
        <p:spPr>
          <a:xfrm>
            <a:off x="723650" y="4142100"/>
            <a:ext cx="81345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6"/>
          <p:cNvSpPr txBox="1"/>
          <p:nvPr>
            <p:ph idx="4294967295" type="subTitle"/>
          </p:nvPr>
        </p:nvSpPr>
        <p:spPr>
          <a:xfrm>
            <a:off x="791675" y="4213075"/>
            <a:ext cx="79824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00000"/>
                </a:solidFill>
                <a:latin typeface="Montserrat"/>
                <a:ea typeface="Montserrat"/>
                <a:cs typeface="Montserrat"/>
                <a:sym typeface="Montserrat"/>
              </a:rPr>
              <a:t>Enables you to add audio description to videos more easily</a:t>
            </a:r>
            <a:endParaRPr>
              <a:solidFill>
                <a:srgbClr val="000000"/>
              </a:solidFill>
              <a:latin typeface="Montserrat"/>
              <a:ea typeface="Montserrat"/>
              <a:cs typeface="Montserrat"/>
              <a:sym typeface="Montserrat"/>
            </a:endParaRPr>
          </a:p>
        </p:txBody>
      </p:sp>
      <p:sp>
        <p:nvSpPr>
          <p:cNvPr id="410" name="Google Shape;410;p46"/>
          <p:cNvSpPr txBox="1"/>
          <p:nvPr>
            <p:ph idx="4294967295" type="subTitle"/>
          </p:nvPr>
        </p:nvSpPr>
        <p:spPr>
          <a:xfrm>
            <a:off x="209625" y="4213200"/>
            <a:ext cx="360600" cy="45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Montserrat ExtraBold"/>
                <a:ea typeface="Montserrat ExtraBold"/>
                <a:cs typeface="Montserrat ExtraBold"/>
                <a:sym typeface="Montserrat ExtraBold"/>
              </a:rPr>
              <a:t>💬</a:t>
            </a:r>
            <a:endParaRPr sz="2400">
              <a:solidFill>
                <a:srgbClr val="000000"/>
              </a:solidFill>
              <a:latin typeface="Montserrat ExtraBold"/>
              <a:ea typeface="Montserrat ExtraBold"/>
              <a:cs typeface="Montserrat ExtraBold"/>
              <a:sym typeface="Montserrat ExtraBold"/>
            </a:endParaRPr>
          </a:p>
          <a:p>
            <a:pPr indent="0" lvl="0" marL="0" rtl="0" algn="ctr">
              <a:lnSpc>
                <a:spcPct val="115000"/>
              </a:lnSpc>
              <a:spcBef>
                <a:spcPts val="0"/>
              </a:spcBef>
              <a:spcAft>
                <a:spcPts val="1600"/>
              </a:spcAft>
              <a:buNone/>
            </a:pPr>
            <a:r>
              <a:t/>
            </a:r>
            <a:endParaRPr sz="2400">
              <a:solidFill>
                <a:srgbClr val="000000"/>
              </a:solidFill>
              <a:latin typeface="Montserrat ExtraBold"/>
              <a:ea typeface="Montserrat ExtraBold"/>
              <a:cs typeface="Montserrat ExtraBold"/>
              <a:sym typeface="Montserrat ExtraBo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pic>
        <p:nvPicPr>
          <p:cNvPr id="415" name="Google Shape;415;p47"/>
          <p:cNvPicPr preferRelativeResize="0"/>
          <p:nvPr/>
        </p:nvPicPr>
        <p:blipFill>
          <a:blip r:embed="rId3">
            <a:alphaModFix/>
          </a:blip>
          <a:stretch>
            <a:fillRect/>
          </a:stretch>
        </p:blipFill>
        <p:spPr>
          <a:xfrm>
            <a:off x="5" y="0"/>
            <a:ext cx="9143981" cy="5143500"/>
          </a:xfrm>
          <a:prstGeom prst="rect">
            <a:avLst/>
          </a:prstGeom>
          <a:noFill/>
          <a:ln>
            <a:noFill/>
          </a:ln>
        </p:spPr>
      </p:pic>
      <p:sp>
        <p:nvSpPr>
          <p:cNvPr id="416" name="Google Shape;416;p47"/>
          <p:cNvSpPr txBox="1"/>
          <p:nvPr>
            <p:ph idx="4294967295" type="ctrTitle"/>
          </p:nvPr>
        </p:nvSpPr>
        <p:spPr>
          <a:xfrm>
            <a:off x="197250" y="159525"/>
            <a:ext cx="4707900" cy="12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lt1"/>
                </a:solidFill>
                <a:latin typeface="Montserrat ExtraBold"/>
                <a:ea typeface="Montserrat ExtraBold"/>
                <a:cs typeface="Montserrat ExtraBold"/>
                <a:sym typeface="Montserrat ExtraBold"/>
              </a:rPr>
              <a:t>Finished</a:t>
            </a:r>
            <a:endParaRPr sz="3600">
              <a:solidFill>
                <a:schemeClr val="lt1"/>
              </a:solidFill>
              <a:latin typeface="Montserrat ExtraBold"/>
              <a:ea typeface="Montserrat ExtraBold"/>
              <a:cs typeface="Montserrat ExtraBold"/>
              <a:sym typeface="Montserrat ExtraBold"/>
            </a:endParaRPr>
          </a:p>
          <a:p>
            <a:pPr indent="0" lvl="0" marL="0" rtl="0" algn="l">
              <a:spcBef>
                <a:spcPts val="0"/>
              </a:spcBef>
              <a:spcAft>
                <a:spcPts val="0"/>
              </a:spcAft>
              <a:buNone/>
            </a:pPr>
            <a:r>
              <a:rPr lang="en" sz="3600">
                <a:solidFill>
                  <a:schemeClr val="lt1"/>
                </a:solidFill>
                <a:latin typeface="Montserrat ExtraBold"/>
                <a:ea typeface="Montserrat ExtraBold"/>
                <a:cs typeface="Montserrat ExtraBold"/>
                <a:sym typeface="Montserrat ExtraBold"/>
              </a:rPr>
              <a:t>Product</a:t>
            </a:r>
            <a:endParaRPr sz="3600">
              <a:solidFill>
                <a:schemeClr val="lt1"/>
              </a:solidFill>
              <a:latin typeface="Montserrat ExtraBold"/>
              <a:ea typeface="Montserrat ExtraBold"/>
              <a:cs typeface="Montserrat ExtraBold"/>
              <a:sym typeface="Montserrat ExtraBold"/>
            </a:endParaRPr>
          </a:p>
        </p:txBody>
      </p:sp>
      <p:pic>
        <p:nvPicPr>
          <p:cNvPr id="417" name="Google Shape;417;p47">
            <a:hlinkClick r:id="rId4"/>
          </p:cNvPr>
          <p:cNvPicPr preferRelativeResize="0"/>
          <p:nvPr/>
        </p:nvPicPr>
        <p:blipFill>
          <a:blip r:embed="rId5">
            <a:alphaModFix/>
          </a:blip>
          <a:stretch>
            <a:fillRect/>
          </a:stretch>
        </p:blipFill>
        <p:spPr>
          <a:xfrm>
            <a:off x="3668287" y="747150"/>
            <a:ext cx="4970125" cy="3194375"/>
          </a:xfrm>
          <a:prstGeom prst="rect">
            <a:avLst/>
          </a:prstGeom>
          <a:noFill/>
          <a:ln>
            <a:noFill/>
          </a:ln>
        </p:spPr>
      </p:pic>
      <p:pic>
        <p:nvPicPr>
          <p:cNvPr id="418" name="Google Shape;418;p47">
            <a:hlinkClick r:id="rId6"/>
          </p:cNvPr>
          <p:cNvPicPr preferRelativeResize="0"/>
          <p:nvPr/>
        </p:nvPicPr>
        <p:blipFill>
          <a:blip r:embed="rId7">
            <a:alphaModFix/>
          </a:blip>
          <a:stretch>
            <a:fillRect/>
          </a:stretch>
        </p:blipFill>
        <p:spPr>
          <a:xfrm>
            <a:off x="3530075" y="534838"/>
            <a:ext cx="5246550" cy="4272975"/>
          </a:xfrm>
          <a:prstGeom prst="rect">
            <a:avLst/>
          </a:prstGeom>
          <a:noFill/>
          <a:ln>
            <a:noFill/>
          </a:ln>
        </p:spPr>
      </p:pic>
      <p:sp>
        <p:nvSpPr>
          <p:cNvPr id="419" name="Google Shape;419;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25" name="Google Shape;425;p48"/>
          <p:cNvPicPr preferRelativeResize="0"/>
          <p:nvPr/>
        </p:nvPicPr>
        <p:blipFill>
          <a:blip r:embed="rId3">
            <a:alphaModFix/>
          </a:blip>
          <a:stretch>
            <a:fillRect/>
          </a:stretch>
        </p:blipFill>
        <p:spPr>
          <a:xfrm>
            <a:off x="0" y="-54125"/>
            <a:ext cx="9143981" cy="5143500"/>
          </a:xfrm>
          <a:prstGeom prst="rect">
            <a:avLst/>
          </a:prstGeom>
          <a:noFill/>
          <a:ln>
            <a:noFill/>
          </a:ln>
        </p:spPr>
      </p:pic>
      <p:sp>
        <p:nvSpPr>
          <p:cNvPr id="426" name="Google Shape;426;p48"/>
          <p:cNvSpPr txBox="1"/>
          <p:nvPr>
            <p:ph idx="4294967295" type="ctrTitle"/>
          </p:nvPr>
        </p:nvSpPr>
        <p:spPr>
          <a:xfrm>
            <a:off x="1490175" y="974375"/>
            <a:ext cx="9080100" cy="12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rgbClr val="000000"/>
                </a:solidFill>
                <a:latin typeface="Montserrat ExtraBold"/>
                <a:ea typeface="Montserrat ExtraBold"/>
                <a:cs typeface="Montserrat ExtraBold"/>
                <a:sym typeface="Montserrat ExtraBold"/>
              </a:rPr>
              <a:t>Video Accessibility Certification</a:t>
            </a:r>
            <a:endParaRPr sz="3400">
              <a:solidFill>
                <a:srgbClr val="000000"/>
              </a:solidFill>
              <a:latin typeface="Montserrat ExtraBold"/>
              <a:ea typeface="Montserrat ExtraBold"/>
              <a:cs typeface="Montserrat ExtraBold"/>
              <a:sym typeface="Montserrat ExtraBold"/>
            </a:endParaRPr>
          </a:p>
        </p:txBody>
      </p:sp>
      <p:sp>
        <p:nvSpPr>
          <p:cNvPr id="427" name="Google Shape;427;p48"/>
          <p:cNvSpPr/>
          <p:nvPr/>
        </p:nvSpPr>
        <p:spPr>
          <a:xfrm>
            <a:off x="713750" y="2761000"/>
            <a:ext cx="81345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8"/>
          <p:cNvSpPr txBox="1"/>
          <p:nvPr>
            <p:ph idx="4294967295" type="subTitle"/>
          </p:nvPr>
        </p:nvSpPr>
        <p:spPr>
          <a:xfrm>
            <a:off x="781775" y="2831975"/>
            <a:ext cx="79824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a:solidFill>
                  <a:srgbClr val="000000"/>
                </a:solidFill>
                <a:latin typeface="Montserrat"/>
                <a:ea typeface="Montserrat"/>
                <a:cs typeface="Montserrat"/>
                <a:sym typeface="Montserrat"/>
              </a:rPr>
              <a:t>Become an Expert | </a:t>
            </a:r>
            <a:r>
              <a:rPr lang="en">
                <a:solidFill>
                  <a:srgbClr val="000000"/>
                </a:solidFill>
                <a:latin typeface="Montserrat"/>
                <a:ea typeface="Montserrat"/>
                <a:cs typeface="Montserrat"/>
                <a:sym typeface="Montserrat"/>
              </a:rPr>
              <a:t>Make better, more well-informed decisions.</a:t>
            </a:r>
            <a:endParaRPr>
              <a:solidFill>
                <a:srgbClr val="000000"/>
              </a:solidFill>
              <a:latin typeface="Montserrat"/>
              <a:ea typeface="Montserrat"/>
              <a:cs typeface="Montserrat"/>
              <a:sym typeface="Montserrat"/>
            </a:endParaRPr>
          </a:p>
        </p:txBody>
      </p:sp>
      <p:sp>
        <p:nvSpPr>
          <p:cNvPr id="429" name="Google Shape;429;p48"/>
          <p:cNvSpPr txBox="1"/>
          <p:nvPr>
            <p:ph idx="4294967295" type="subTitle"/>
          </p:nvPr>
        </p:nvSpPr>
        <p:spPr>
          <a:xfrm>
            <a:off x="199725" y="2832100"/>
            <a:ext cx="360600" cy="45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0000"/>
                </a:solidFill>
                <a:latin typeface="Montserrat ExtraBold"/>
                <a:ea typeface="Montserrat ExtraBold"/>
                <a:cs typeface="Montserrat ExtraBold"/>
                <a:sym typeface="Montserrat ExtraBold"/>
              </a:rPr>
              <a:t>🎓</a:t>
            </a:r>
            <a:endParaRPr sz="2400">
              <a:solidFill>
                <a:srgbClr val="000000"/>
              </a:solidFill>
              <a:latin typeface="Montserrat ExtraBold"/>
              <a:ea typeface="Montserrat ExtraBold"/>
              <a:cs typeface="Montserrat ExtraBold"/>
              <a:sym typeface="Montserrat ExtraBold"/>
            </a:endParaRPr>
          </a:p>
          <a:p>
            <a:pPr indent="0" lvl="0" marL="0" rtl="0" algn="ctr">
              <a:lnSpc>
                <a:spcPct val="115000"/>
              </a:lnSpc>
              <a:spcBef>
                <a:spcPts val="0"/>
              </a:spcBef>
              <a:spcAft>
                <a:spcPts val="1600"/>
              </a:spcAft>
              <a:buNone/>
            </a:pPr>
            <a:r>
              <a:t/>
            </a:r>
            <a:endParaRPr sz="2400">
              <a:solidFill>
                <a:srgbClr val="000000"/>
              </a:solidFill>
              <a:latin typeface="Montserrat ExtraBold"/>
              <a:ea typeface="Montserrat ExtraBold"/>
              <a:cs typeface="Montserrat ExtraBold"/>
              <a:sym typeface="Montserrat ExtraBold"/>
            </a:endParaRPr>
          </a:p>
        </p:txBody>
      </p:sp>
      <p:sp>
        <p:nvSpPr>
          <p:cNvPr id="430" name="Google Shape;430;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1" name="Google Shape;431;p48"/>
          <p:cNvSpPr txBox="1"/>
          <p:nvPr>
            <p:ph idx="4294967295" type="subTitle"/>
          </p:nvPr>
        </p:nvSpPr>
        <p:spPr>
          <a:xfrm>
            <a:off x="952250" y="1786875"/>
            <a:ext cx="86037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i="1" lang="en">
                <a:solidFill>
                  <a:srgbClr val="000000"/>
                </a:solidFill>
                <a:latin typeface="Montserrat"/>
                <a:ea typeface="Montserrat"/>
                <a:cs typeface="Montserrat"/>
                <a:sym typeface="Montserrat"/>
              </a:rPr>
              <a:t>FREE | Available December 2019 | www.3playmedia.com/certification</a:t>
            </a:r>
            <a:endParaRPr i="1">
              <a:solidFill>
                <a:srgbClr val="000000"/>
              </a:solidFill>
              <a:latin typeface="Montserrat"/>
              <a:ea typeface="Montserrat"/>
              <a:cs typeface="Montserrat"/>
              <a:sym typeface="Montserrat"/>
            </a:endParaRPr>
          </a:p>
        </p:txBody>
      </p:sp>
      <p:sp>
        <p:nvSpPr>
          <p:cNvPr id="432" name="Google Shape;432;p48"/>
          <p:cNvSpPr/>
          <p:nvPr/>
        </p:nvSpPr>
        <p:spPr>
          <a:xfrm>
            <a:off x="723650" y="3445875"/>
            <a:ext cx="81345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8"/>
          <p:cNvSpPr txBox="1"/>
          <p:nvPr>
            <p:ph idx="4294967295" type="subTitle"/>
          </p:nvPr>
        </p:nvSpPr>
        <p:spPr>
          <a:xfrm>
            <a:off x="791675" y="3516850"/>
            <a:ext cx="79824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a:solidFill>
                  <a:srgbClr val="000000"/>
                </a:solidFill>
                <a:latin typeface="Montserrat"/>
                <a:ea typeface="Montserrat"/>
                <a:cs typeface="Montserrat"/>
                <a:sym typeface="Montserrat"/>
              </a:rPr>
              <a:t>Exclusive Content</a:t>
            </a:r>
            <a:r>
              <a:rPr b="1" lang="en">
                <a:solidFill>
                  <a:srgbClr val="000000"/>
                </a:solidFill>
                <a:latin typeface="Montserrat"/>
                <a:ea typeface="Montserrat"/>
                <a:cs typeface="Montserrat"/>
                <a:sym typeface="Montserrat"/>
              </a:rPr>
              <a:t> | </a:t>
            </a:r>
            <a:r>
              <a:rPr lang="en">
                <a:solidFill>
                  <a:srgbClr val="000000"/>
                </a:solidFill>
                <a:latin typeface="Montserrat"/>
                <a:ea typeface="Montserrat"/>
                <a:cs typeface="Montserrat"/>
                <a:sym typeface="Montserrat"/>
              </a:rPr>
              <a:t>Created to help your knowledge grow.</a:t>
            </a:r>
            <a:endParaRPr>
              <a:solidFill>
                <a:srgbClr val="000000"/>
              </a:solidFill>
              <a:latin typeface="Montserrat"/>
              <a:ea typeface="Montserrat"/>
              <a:cs typeface="Montserrat"/>
              <a:sym typeface="Montserrat"/>
            </a:endParaRPr>
          </a:p>
        </p:txBody>
      </p:sp>
      <p:sp>
        <p:nvSpPr>
          <p:cNvPr id="434" name="Google Shape;434;p48"/>
          <p:cNvSpPr txBox="1"/>
          <p:nvPr>
            <p:ph idx="4294967295" type="subTitle"/>
          </p:nvPr>
        </p:nvSpPr>
        <p:spPr>
          <a:xfrm>
            <a:off x="209625" y="3516975"/>
            <a:ext cx="360600" cy="45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0000"/>
                </a:solidFill>
                <a:latin typeface="Montserrat ExtraBold"/>
                <a:ea typeface="Montserrat ExtraBold"/>
                <a:cs typeface="Montserrat ExtraBold"/>
                <a:sym typeface="Montserrat ExtraBold"/>
              </a:rPr>
              <a:t>📚</a:t>
            </a:r>
            <a:endParaRPr sz="2400">
              <a:solidFill>
                <a:srgbClr val="000000"/>
              </a:solidFill>
              <a:latin typeface="Montserrat ExtraBold"/>
              <a:ea typeface="Montserrat ExtraBold"/>
              <a:cs typeface="Montserrat ExtraBold"/>
              <a:sym typeface="Montserrat ExtraBold"/>
            </a:endParaRPr>
          </a:p>
          <a:p>
            <a:pPr indent="0" lvl="0" marL="0" rtl="0" algn="ctr">
              <a:lnSpc>
                <a:spcPct val="115000"/>
              </a:lnSpc>
              <a:spcBef>
                <a:spcPts val="0"/>
              </a:spcBef>
              <a:spcAft>
                <a:spcPts val="1600"/>
              </a:spcAft>
              <a:buNone/>
            </a:pPr>
            <a:r>
              <a:t/>
            </a:r>
            <a:endParaRPr sz="2400">
              <a:solidFill>
                <a:srgbClr val="000000"/>
              </a:solidFill>
              <a:latin typeface="Montserrat ExtraBold"/>
              <a:ea typeface="Montserrat ExtraBold"/>
              <a:cs typeface="Montserrat ExtraBold"/>
              <a:sym typeface="Montserrat ExtraBold"/>
            </a:endParaRPr>
          </a:p>
        </p:txBody>
      </p:sp>
      <p:sp>
        <p:nvSpPr>
          <p:cNvPr id="435" name="Google Shape;435;p48"/>
          <p:cNvSpPr/>
          <p:nvPr/>
        </p:nvSpPr>
        <p:spPr>
          <a:xfrm>
            <a:off x="723650" y="4142100"/>
            <a:ext cx="8134500" cy="59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8"/>
          <p:cNvSpPr txBox="1"/>
          <p:nvPr>
            <p:ph idx="4294967295" type="subTitle"/>
          </p:nvPr>
        </p:nvSpPr>
        <p:spPr>
          <a:xfrm>
            <a:off x="791675" y="4213075"/>
            <a:ext cx="7982400" cy="56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a:solidFill>
                  <a:srgbClr val="000000"/>
                </a:solidFill>
                <a:latin typeface="Montserrat"/>
                <a:ea typeface="Montserrat"/>
                <a:cs typeface="Montserrat"/>
                <a:sym typeface="Montserrat"/>
              </a:rPr>
              <a:t>Network</a:t>
            </a:r>
            <a:r>
              <a:rPr b="1" lang="en">
                <a:solidFill>
                  <a:srgbClr val="000000"/>
                </a:solidFill>
                <a:latin typeface="Montserrat"/>
                <a:ea typeface="Montserrat"/>
                <a:cs typeface="Montserrat"/>
                <a:sym typeface="Montserrat"/>
              </a:rPr>
              <a:t> | </a:t>
            </a:r>
            <a:r>
              <a:rPr lang="en">
                <a:solidFill>
                  <a:srgbClr val="000000"/>
                </a:solidFill>
                <a:latin typeface="Montserrat"/>
                <a:ea typeface="Montserrat"/>
                <a:cs typeface="Montserrat"/>
                <a:sym typeface="Montserrat"/>
              </a:rPr>
              <a:t>Meet other accessibility enthusiasts along the way.</a:t>
            </a:r>
            <a:endParaRPr>
              <a:solidFill>
                <a:srgbClr val="000000"/>
              </a:solidFill>
              <a:latin typeface="Montserrat"/>
              <a:ea typeface="Montserrat"/>
              <a:cs typeface="Montserrat"/>
              <a:sym typeface="Montserrat"/>
            </a:endParaRPr>
          </a:p>
        </p:txBody>
      </p:sp>
      <p:sp>
        <p:nvSpPr>
          <p:cNvPr id="437" name="Google Shape;437;p48"/>
          <p:cNvSpPr txBox="1"/>
          <p:nvPr>
            <p:ph idx="4294967295" type="subTitle"/>
          </p:nvPr>
        </p:nvSpPr>
        <p:spPr>
          <a:xfrm>
            <a:off x="209625" y="4213200"/>
            <a:ext cx="360600" cy="45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0000"/>
                </a:solidFill>
                <a:latin typeface="Montserrat ExtraBold"/>
                <a:ea typeface="Montserrat ExtraBold"/>
                <a:cs typeface="Montserrat ExtraBold"/>
                <a:sym typeface="Montserrat ExtraBold"/>
              </a:rPr>
              <a:t>💬</a:t>
            </a:r>
            <a:endParaRPr sz="2400">
              <a:solidFill>
                <a:srgbClr val="000000"/>
              </a:solidFill>
              <a:latin typeface="Montserrat ExtraBold"/>
              <a:ea typeface="Montserrat ExtraBold"/>
              <a:cs typeface="Montserrat ExtraBold"/>
              <a:sym typeface="Montserrat ExtraBold"/>
            </a:endParaRPr>
          </a:p>
          <a:p>
            <a:pPr indent="0" lvl="0" marL="0" rtl="0" algn="ctr">
              <a:lnSpc>
                <a:spcPct val="115000"/>
              </a:lnSpc>
              <a:spcBef>
                <a:spcPts val="0"/>
              </a:spcBef>
              <a:spcAft>
                <a:spcPts val="1600"/>
              </a:spcAft>
              <a:buNone/>
            </a:pPr>
            <a:r>
              <a:t/>
            </a:r>
            <a:endParaRPr sz="2400">
              <a:solidFill>
                <a:srgbClr val="000000"/>
              </a:solidFill>
              <a:latin typeface="Montserrat ExtraBold"/>
              <a:ea typeface="Montserrat ExtraBold"/>
              <a:cs typeface="Montserrat ExtraBold"/>
              <a:sym typeface="Montserrat ExtraBo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EEFF5"/>
        </a:solidFill>
      </p:bgPr>
    </p:bg>
    <p:spTree>
      <p:nvGrpSpPr>
        <p:cNvPr id="441" name="Shape 441"/>
        <p:cNvGrpSpPr/>
        <p:nvPr/>
      </p:nvGrpSpPr>
      <p:grpSpPr>
        <a:xfrm>
          <a:off x="0" y="0"/>
          <a:ext cx="0" cy="0"/>
          <a:chOff x="0" y="0"/>
          <a:chExt cx="0" cy="0"/>
        </a:xfrm>
      </p:grpSpPr>
      <p:sp>
        <p:nvSpPr>
          <p:cNvPr id="442" name="Google Shape;442;p49"/>
          <p:cNvSpPr/>
          <p:nvPr/>
        </p:nvSpPr>
        <p:spPr>
          <a:xfrm>
            <a:off x="1180050" y="699350"/>
            <a:ext cx="6783900" cy="200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9"/>
          <p:cNvSpPr txBox="1"/>
          <p:nvPr>
            <p:ph idx="4294967295" type="ctrTitle"/>
          </p:nvPr>
        </p:nvSpPr>
        <p:spPr>
          <a:xfrm>
            <a:off x="1560150" y="1050350"/>
            <a:ext cx="6023700" cy="129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000000"/>
                </a:solidFill>
                <a:latin typeface="Montserrat ExtraBold"/>
                <a:ea typeface="Montserrat ExtraBold"/>
                <a:cs typeface="Montserrat ExtraBold"/>
                <a:sym typeface="Montserrat ExtraBold"/>
              </a:rPr>
              <a:t>Questions</a:t>
            </a:r>
            <a:r>
              <a:rPr lang="en" sz="3600">
                <a:solidFill>
                  <a:srgbClr val="000000"/>
                </a:solidFill>
                <a:latin typeface="Montserrat ExtraBold"/>
                <a:ea typeface="Montserrat ExtraBold"/>
                <a:cs typeface="Montserrat ExtraBold"/>
                <a:sym typeface="Montserrat ExtraBold"/>
              </a:rPr>
              <a:t>? Thoughts?</a:t>
            </a:r>
            <a:endParaRPr sz="3600">
              <a:solidFill>
                <a:srgbClr val="000000"/>
              </a:solidFill>
              <a:latin typeface="Montserrat ExtraBold"/>
              <a:ea typeface="Montserrat ExtraBold"/>
              <a:cs typeface="Montserrat ExtraBold"/>
              <a:sym typeface="Montserrat ExtraBold"/>
            </a:endParaRPr>
          </a:p>
        </p:txBody>
      </p:sp>
      <p:pic>
        <p:nvPicPr>
          <p:cNvPr id="444" name="Google Shape;444;p49"/>
          <p:cNvPicPr preferRelativeResize="0"/>
          <p:nvPr/>
        </p:nvPicPr>
        <p:blipFill>
          <a:blip r:embed="rId3">
            <a:alphaModFix/>
          </a:blip>
          <a:stretch>
            <a:fillRect/>
          </a:stretch>
        </p:blipFill>
        <p:spPr>
          <a:xfrm>
            <a:off x="7218375" y="1764788"/>
            <a:ext cx="1613925" cy="1613925"/>
          </a:xfrm>
          <a:prstGeom prst="rect">
            <a:avLst/>
          </a:prstGeom>
          <a:noFill/>
          <a:ln>
            <a:noFill/>
          </a:ln>
        </p:spPr>
      </p:pic>
      <p:sp>
        <p:nvSpPr>
          <p:cNvPr id="445" name="Google Shape;445;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6" name="Google Shape;446;p49"/>
          <p:cNvSpPr txBox="1"/>
          <p:nvPr>
            <p:ph idx="4294967295" type="subTitle"/>
          </p:nvPr>
        </p:nvSpPr>
        <p:spPr>
          <a:xfrm>
            <a:off x="1642550" y="3515888"/>
            <a:ext cx="8520600" cy="477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Montserrat"/>
              <a:buChar char="●"/>
            </a:pPr>
            <a:r>
              <a:rPr lang="en" sz="2400">
                <a:solidFill>
                  <a:schemeClr val="dk1"/>
                </a:solidFill>
                <a:latin typeface="Montserrat"/>
                <a:ea typeface="Montserrat"/>
                <a:cs typeface="Montserrat"/>
                <a:sym typeface="Montserrat"/>
              </a:rPr>
              <a:t>www.3playmedia.com</a:t>
            </a:r>
            <a:endParaRPr sz="2400">
              <a:solidFill>
                <a:schemeClr val="dk1"/>
              </a:solidFill>
              <a:latin typeface="Montserrat"/>
              <a:ea typeface="Montserrat"/>
              <a:cs typeface="Montserrat"/>
              <a:sym typeface="Montserrat"/>
            </a:endParaRPr>
          </a:p>
          <a:p>
            <a:pPr indent="-381000" lvl="0" marL="457200" rtl="0" algn="l">
              <a:spcBef>
                <a:spcPts val="0"/>
              </a:spcBef>
              <a:spcAft>
                <a:spcPts val="0"/>
              </a:spcAft>
              <a:buClr>
                <a:schemeClr val="dk1"/>
              </a:buClr>
              <a:buSzPts val="2400"/>
              <a:buFont typeface="Montserrat"/>
              <a:buChar char="●"/>
            </a:pPr>
            <a:r>
              <a:rPr lang="en" sz="2400">
                <a:solidFill>
                  <a:schemeClr val="dk1"/>
                </a:solidFill>
                <a:latin typeface="Montserrat"/>
                <a:ea typeface="Montserrat"/>
                <a:cs typeface="Montserrat"/>
                <a:sym typeface="Montserrat"/>
              </a:rPr>
              <a:t>@3PlayMedia</a:t>
            </a:r>
            <a:endParaRPr sz="2400">
              <a:solidFill>
                <a:schemeClr val="dk1"/>
              </a:solidFill>
              <a:latin typeface="Montserrat"/>
              <a:ea typeface="Montserrat"/>
              <a:cs typeface="Montserrat"/>
              <a:sym typeface="Montserrat"/>
            </a:endParaRPr>
          </a:p>
          <a:p>
            <a:pPr indent="-381000" lvl="0" marL="457200" rtl="0" algn="l">
              <a:spcBef>
                <a:spcPts val="0"/>
              </a:spcBef>
              <a:spcAft>
                <a:spcPts val="0"/>
              </a:spcAft>
              <a:buClr>
                <a:schemeClr val="dk1"/>
              </a:buClr>
              <a:buSzPts val="2400"/>
              <a:buFont typeface="Montserrat"/>
              <a:buChar char="●"/>
            </a:pPr>
            <a:r>
              <a:rPr lang="en" sz="2400">
                <a:solidFill>
                  <a:schemeClr val="dk1"/>
                </a:solidFill>
                <a:latin typeface="Montserrat"/>
                <a:ea typeface="Montserrat"/>
                <a:cs typeface="Montserrat"/>
                <a:sym typeface="Montserrat"/>
              </a:rPr>
              <a:t>info@3playmedia.com</a:t>
            </a:r>
            <a:endParaRPr sz="2400">
              <a:solidFill>
                <a:schemeClr val="dk1"/>
              </a:solidFill>
              <a:latin typeface="Montserrat"/>
              <a:ea typeface="Montserrat"/>
              <a:cs typeface="Montserrat"/>
              <a:sym typeface="Montserrat"/>
            </a:endParaRPr>
          </a:p>
        </p:txBody>
      </p:sp>
      <p:sp>
        <p:nvSpPr>
          <p:cNvPr id="447" name="Google Shape;447;p49"/>
          <p:cNvSpPr txBox="1"/>
          <p:nvPr>
            <p:ph idx="4294967295" type="subTitle"/>
          </p:nvPr>
        </p:nvSpPr>
        <p:spPr>
          <a:xfrm>
            <a:off x="311700" y="3114500"/>
            <a:ext cx="8520600" cy="477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400">
                <a:solidFill>
                  <a:schemeClr val="dk1"/>
                </a:solidFill>
                <a:latin typeface="Montserrat"/>
                <a:ea typeface="Montserrat"/>
                <a:cs typeface="Montserrat"/>
                <a:sym typeface="Montserrat"/>
              </a:rPr>
              <a:t>Find us:</a:t>
            </a:r>
            <a:endParaRPr b="1" sz="2400">
              <a:solidFill>
                <a:schemeClr val="dk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444"/>
                                        </p:tgtEl>
                                        <p:attrNameLst>
                                          <p:attrName>style.visibility</p:attrName>
                                        </p:attrNameLst>
                                      </p:cBhvr>
                                      <p:to>
                                        <p:strVal val="visible"/>
                                      </p:to>
                                    </p:set>
                                    <p:anim calcmode="lin" valueType="num">
                                      <p:cBhvr additive="base">
                                        <p:cTn dur="1000"/>
                                        <p:tgtEl>
                                          <p:spTgt spid="44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EEFF5"/>
        </a:solidFill>
      </p:bgPr>
    </p:bg>
    <p:spTree>
      <p:nvGrpSpPr>
        <p:cNvPr id="82" name="Shape 82"/>
        <p:cNvGrpSpPr/>
        <p:nvPr/>
      </p:nvGrpSpPr>
      <p:grpSpPr>
        <a:xfrm>
          <a:off x="0" y="0"/>
          <a:ext cx="0" cy="0"/>
          <a:chOff x="0" y="0"/>
          <a:chExt cx="0" cy="0"/>
        </a:xfrm>
      </p:grpSpPr>
      <p:sp>
        <p:nvSpPr>
          <p:cNvPr id="83" name="Google Shape;83;p16"/>
          <p:cNvSpPr/>
          <p:nvPr/>
        </p:nvSpPr>
        <p:spPr>
          <a:xfrm>
            <a:off x="1180050" y="1571700"/>
            <a:ext cx="6783900" cy="200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txBox="1"/>
          <p:nvPr>
            <p:ph idx="4294967295" type="ctrTitle"/>
          </p:nvPr>
        </p:nvSpPr>
        <p:spPr>
          <a:xfrm>
            <a:off x="1560150" y="1922700"/>
            <a:ext cx="6023700" cy="129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000000"/>
                </a:solidFill>
                <a:latin typeface="Montserrat ExtraBold"/>
                <a:ea typeface="Montserrat ExtraBold"/>
                <a:cs typeface="Montserrat ExtraBold"/>
                <a:sym typeface="Montserrat ExtraBold"/>
              </a:rPr>
              <a:t>What is Audio Description?</a:t>
            </a:r>
            <a:endParaRPr sz="3600">
              <a:solidFill>
                <a:srgbClr val="000000"/>
              </a:solidFill>
              <a:latin typeface="Montserrat ExtraBold"/>
              <a:ea typeface="Montserrat ExtraBold"/>
              <a:cs typeface="Montserrat ExtraBold"/>
              <a:sym typeface="Montserrat ExtraBold"/>
            </a:endParaRPr>
          </a:p>
        </p:txBody>
      </p:sp>
      <p:sp>
        <p:nvSpPr>
          <p:cNvPr id="85" name="Google Shape;85;p16"/>
          <p:cNvSpPr txBox="1"/>
          <p:nvPr/>
        </p:nvSpPr>
        <p:spPr>
          <a:xfrm>
            <a:off x="7050000" y="2767500"/>
            <a:ext cx="1330500" cy="14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t>🤔</a:t>
            </a:r>
            <a:endParaRPr sz="9600"/>
          </a:p>
        </p:txBody>
      </p:sp>
      <p:sp>
        <p:nvSpPr>
          <p:cNvPr id="86" name="Google Shape;8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2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pic>
        <p:nvPicPr>
          <p:cNvPr id="91" name="Google Shape;91;p17"/>
          <p:cNvPicPr preferRelativeResize="0"/>
          <p:nvPr/>
        </p:nvPicPr>
        <p:blipFill>
          <a:blip r:embed="rId3">
            <a:alphaModFix/>
          </a:blip>
          <a:stretch>
            <a:fillRect/>
          </a:stretch>
        </p:blipFill>
        <p:spPr>
          <a:xfrm>
            <a:off x="5" y="0"/>
            <a:ext cx="9143981" cy="5143500"/>
          </a:xfrm>
          <a:prstGeom prst="rect">
            <a:avLst/>
          </a:prstGeom>
          <a:noFill/>
          <a:ln>
            <a:noFill/>
          </a:ln>
        </p:spPr>
      </p:pic>
      <p:pic>
        <p:nvPicPr>
          <p:cNvPr descr="Walt Disney Animation Studios, the studio behind &quot;Tangled&quot; and &quot;Wreck-It Ralph,&quot; presents &quot;Frozen,&quot; a stunning big-screen comedy adventure. Fearless optimist Anna (voice of Kristen Bell) sets off on an epic journey—teaming up with rugged mountain man Kristoff (voice of Jonathan Groff) and his loyal reindeer Sven—to find her sister Elsa (voice of Idina Menzel), whose icy powers have trapped the kingdom of Arendelle in eternal winter. Encountering Everest-like conditions, mystical trolls and a hilarious snowman named Olaf, Anna and Kristoff battle the elements in a race to save the kingdom. &#10;&#10;Love Disney Trailers? Watch all our NEW trailers here ►http://dis.ne/LatestTrailers Subscribe to Disney UK for new Disney videos! http://dis.ne/subscribe-to-disney &#10;Follow @Disney_UK on Twitter: https://twitter.com/Disney_UK &#10;Like our official Facebook page: https://www.facebook.com/DisneyUK &#10;Follow @DisneyUK on Instagram: https://www.instagram.com/DisneyUK  &#10;&#10;The film is directed by Chris Buck (&quot;Tarzan,&quot; &quot;Surf's Up&quot;) and Jennifer Lee (screenwriter, &quot;Wreck-It Ralph&quot;), and produced by Peter Del Vecho (&quot;Winnie the Pooh,&quot; &quot;The Princess and the Frog&quot;). Featuring music from Tony® winner Robert Lopez (&quot;The Book of Mormon,&quot; &quot;Avenue Q&quot;) and Kristen Anderson-Lopez (&quot;In Transit&quot;), &quot;Frozen&quot; is in UK cinemas now!&#10;&#10;Buy the soundtrack now: &#10;&#10;iTunes - http://po.st/GtBFzg&#10;Amazon - http://po.st/JYuVWf&#10;&#10;The Disney UK YouTube channel brings you a wealth of official video content from all the Disney movies and characters you know and love. Do you want to learn more about your favourite Disney and Pixar movies? Subscribe to our channel to watch the latest trailers and clips, you'll be the first to see features for current and upcoming Walt Disney Studios Films and even get to watch exclusive interviews with the stars. Dig into our back catalogue for great Disney videos from classic animations through to modern day Disney &amp; Pixar classics such as Frozen and Inside Out." id="92" name="Google Shape;92;p17" title="FROZEN | First Look Trailer | Official Disney UK">
            <a:hlinkClick r:id="rId4"/>
          </p:cNvPr>
          <p:cNvPicPr preferRelativeResize="0"/>
          <p:nvPr/>
        </p:nvPicPr>
        <p:blipFill>
          <a:blip r:embed="rId5">
            <a:alphaModFix/>
          </a:blip>
          <a:stretch>
            <a:fillRect/>
          </a:stretch>
        </p:blipFill>
        <p:spPr>
          <a:xfrm>
            <a:off x="873588" y="798400"/>
            <a:ext cx="4572000" cy="3429000"/>
          </a:xfrm>
          <a:prstGeom prst="rect">
            <a:avLst/>
          </a:prstGeom>
          <a:noFill/>
          <a:ln>
            <a:noFill/>
          </a:ln>
        </p:spPr>
      </p:pic>
      <p:sp>
        <p:nvSpPr>
          <p:cNvPr id="93" name="Google Shape;93;p17"/>
          <p:cNvSpPr txBox="1"/>
          <p:nvPr>
            <p:ph idx="4294967295" type="ctrTitle"/>
          </p:nvPr>
        </p:nvSpPr>
        <p:spPr>
          <a:xfrm>
            <a:off x="5578975" y="1922700"/>
            <a:ext cx="4707900" cy="12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00"/>
                </a:solidFill>
                <a:latin typeface="Montserrat ExtraBold"/>
                <a:ea typeface="Montserrat ExtraBold"/>
                <a:cs typeface="Montserrat ExtraBold"/>
                <a:sym typeface="Montserrat ExtraBold"/>
              </a:rPr>
              <a:t>Undescribed Video</a:t>
            </a:r>
            <a:endParaRPr sz="3600">
              <a:solidFill>
                <a:srgbClr val="000000"/>
              </a:solidFill>
              <a:latin typeface="Montserrat ExtraBold"/>
              <a:ea typeface="Montserrat ExtraBold"/>
              <a:cs typeface="Montserrat ExtraBold"/>
              <a:sym typeface="Montserrat ExtraBold"/>
            </a:endParaRPr>
          </a:p>
        </p:txBody>
      </p:sp>
      <p:sp>
        <p:nvSpPr>
          <p:cNvPr id="94" name="Google Shape;94;p17"/>
          <p:cNvSpPr txBox="1"/>
          <p:nvPr/>
        </p:nvSpPr>
        <p:spPr>
          <a:xfrm>
            <a:off x="7279625" y="2648300"/>
            <a:ext cx="1494900" cy="163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t>🔇</a:t>
            </a:r>
            <a:endParaRPr sz="9600"/>
          </a:p>
        </p:txBody>
      </p:sp>
      <p:sp>
        <p:nvSpPr>
          <p:cNvPr id="95" name="Google Shape;95;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id="100" name="Google Shape;100;p18"/>
          <p:cNvPicPr preferRelativeResize="0"/>
          <p:nvPr/>
        </p:nvPicPr>
        <p:blipFill>
          <a:blip r:embed="rId3">
            <a:alphaModFix/>
          </a:blip>
          <a:stretch>
            <a:fillRect/>
          </a:stretch>
        </p:blipFill>
        <p:spPr>
          <a:xfrm>
            <a:off x="5" y="0"/>
            <a:ext cx="9143981" cy="5143500"/>
          </a:xfrm>
          <a:prstGeom prst="rect">
            <a:avLst/>
          </a:prstGeom>
          <a:noFill/>
          <a:ln>
            <a:noFill/>
          </a:ln>
        </p:spPr>
      </p:pic>
      <p:pic>
        <p:nvPicPr>
          <p:cNvPr descr="Frozen is a new Disney feature, coming from the creators of Wreck-it-Ralph and Tangled, and set for US release 27th November. The story is inspired by Hans Christian Andersen's fairytale The Snow Queen and follows the adventures of Princess Anna in the race to find her sister (Elsa, aka the Snow Queen) and save their kingdom from eternal winter. IMS provided audio description, making this festive feature accessible to a wider audience." id="101" name="Google Shape;101;p18" title="Frozen - Trailer with Audio Description">
            <a:hlinkClick r:id="rId4"/>
          </p:cNvPr>
          <p:cNvPicPr preferRelativeResize="0"/>
          <p:nvPr/>
        </p:nvPicPr>
        <p:blipFill>
          <a:blip r:embed="rId5">
            <a:alphaModFix/>
          </a:blip>
          <a:stretch>
            <a:fillRect/>
          </a:stretch>
        </p:blipFill>
        <p:spPr>
          <a:xfrm>
            <a:off x="861825" y="857250"/>
            <a:ext cx="4572000" cy="3429000"/>
          </a:xfrm>
          <a:prstGeom prst="rect">
            <a:avLst/>
          </a:prstGeom>
          <a:noFill/>
          <a:ln>
            <a:noFill/>
          </a:ln>
        </p:spPr>
      </p:pic>
      <p:sp>
        <p:nvSpPr>
          <p:cNvPr id="102" name="Google Shape;102;p18"/>
          <p:cNvSpPr txBox="1"/>
          <p:nvPr/>
        </p:nvSpPr>
        <p:spPr>
          <a:xfrm>
            <a:off x="7320950" y="2660025"/>
            <a:ext cx="1471200" cy="15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t>🔊</a:t>
            </a:r>
            <a:endParaRPr sz="9600"/>
          </a:p>
        </p:txBody>
      </p:sp>
      <p:sp>
        <p:nvSpPr>
          <p:cNvPr id="103" name="Google Shape;103;p18"/>
          <p:cNvSpPr txBox="1"/>
          <p:nvPr>
            <p:ph idx="4294967295" type="ctrTitle"/>
          </p:nvPr>
        </p:nvSpPr>
        <p:spPr>
          <a:xfrm>
            <a:off x="5578975" y="1922700"/>
            <a:ext cx="4707900" cy="12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00"/>
                </a:solidFill>
                <a:latin typeface="Montserrat ExtraBold"/>
                <a:ea typeface="Montserrat ExtraBold"/>
                <a:cs typeface="Montserrat ExtraBold"/>
                <a:sym typeface="Montserrat ExtraBold"/>
              </a:rPr>
              <a:t>D</a:t>
            </a:r>
            <a:r>
              <a:rPr lang="en" sz="3600">
                <a:solidFill>
                  <a:srgbClr val="000000"/>
                </a:solidFill>
                <a:latin typeface="Montserrat ExtraBold"/>
                <a:ea typeface="Montserrat ExtraBold"/>
                <a:cs typeface="Montserrat ExtraBold"/>
                <a:sym typeface="Montserrat ExtraBold"/>
              </a:rPr>
              <a:t>escribed </a:t>
            </a:r>
            <a:endParaRPr sz="3600">
              <a:solidFill>
                <a:srgbClr val="000000"/>
              </a:solidFill>
              <a:latin typeface="Montserrat ExtraBold"/>
              <a:ea typeface="Montserrat ExtraBold"/>
              <a:cs typeface="Montserrat ExtraBold"/>
              <a:sym typeface="Montserrat ExtraBold"/>
            </a:endParaRPr>
          </a:p>
          <a:p>
            <a:pPr indent="0" lvl="0" marL="0" rtl="0" algn="l">
              <a:spcBef>
                <a:spcPts val="0"/>
              </a:spcBef>
              <a:spcAft>
                <a:spcPts val="0"/>
              </a:spcAft>
              <a:buNone/>
            </a:pPr>
            <a:r>
              <a:rPr lang="en" sz="3600">
                <a:solidFill>
                  <a:srgbClr val="000000"/>
                </a:solidFill>
                <a:latin typeface="Montserrat ExtraBold"/>
                <a:ea typeface="Montserrat ExtraBold"/>
                <a:cs typeface="Montserrat ExtraBold"/>
                <a:sym typeface="Montserrat ExtraBold"/>
              </a:rPr>
              <a:t>Video</a:t>
            </a:r>
            <a:endParaRPr sz="3600">
              <a:solidFill>
                <a:srgbClr val="000000"/>
              </a:solidFill>
              <a:latin typeface="Montserrat ExtraBold"/>
              <a:ea typeface="Montserrat ExtraBold"/>
              <a:cs typeface="Montserrat ExtraBold"/>
              <a:sym typeface="Montserrat ExtraBold"/>
            </a:endParaRPr>
          </a:p>
        </p:txBody>
      </p:sp>
      <p:sp>
        <p:nvSpPr>
          <p:cNvPr id="104" name="Google Shape;104;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EEFF5"/>
        </a:solidFill>
      </p:bgPr>
    </p:bg>
    <p:spTree>
      <p:nvGrpSpPr>
        <p:cNvPr id="108" name="Shape 108"/>
        <p:cNvGrpSpPr/>
        <p:nvPr/>
      </p:nvGrpSpPr>
      <p:grpSpPr>
        <a:xfrm>
          <a:off x="0" y="0"/>
          <a:ext cx="0" cy="0"/>
          <a:chOff x="0" y="0"/>
          <a:chExt cx="0" cy="0"/>
        </a:xfrm>
      </p:grpSpPr>
      <p:sp>
        <p:nvSpPr>
          <p:cNvPr id="109" name="Google Shape;109;p19"/>
          <p:cNvSpPr/>
          <p:nvPr/>
        </p:nvSpPr>
        <p:spPr>
          <a:xfrm>
            <a:off x="572100" y="1571700"/>
            <a:ext cx="7999800" cy="200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9"/>
          <p:cNvSpPr txBox="1"/>
          <p:nvPr>
            <p:ph idx="4294967295" type="ctrTitle"/>
          </p:nvPr>
        </p:nvSpPr>
        <p:spPr>
          <a:xfrm>
            <a:off x="699575" y="1840300"/>
            <a:ext cx="7938300" cy="129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000000"/>
                </a:solidFill>
                <a:latin typeface="Montserrat ExtraBold"/>
                <a:ea typeface="Montserrat ExtraBold"/>
                <a:cs typeface="Montserrat ExtraBold"/>
                <a:sym typeface="Montserrat ExtraBold"/>
              </a:rPr>
              <a:t>Audio description narrates the relevant visual information.</a:t>
            </a:r>
            <a:endParaRPr sz="3600">
              <a:solidFill>
                <a:srgbClr val="000000"/>
              </a:solidFill>
              <a:latin typeface="Montserrat ExtraBold"/>
              <a:ea typeface="Montserrat ExtraBold"/>
              <a:cs typeface="Montserrat ExtraBold"/>
              <a:sym typeface="Montserrat ExtraBold"/>
            </a:endParaRPr>
          </a:p>
        </p:txBody>
      </p:sp>
      <p:sp>
        <p:nvSpPr>
          <p:cNvPr id="111" name="Google Shape;111;p19"/>
          <p:cNvSpPr txBox="1"/>
          <p:nvPr/>
        </p:nvSpPr>
        <p:spPr>
          <a:xfrm>
            <a:off x="7050000" y="2767500"/>
            <a:ext cx="1330500" cy="14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600"/>
          </a:p>
        </p:txBody>
      </p:sp>
      <p:sp>
        <p:nvSpPr>
          <p:cNvPr id="112" name="Google Shape;112;p19"/>
          <p:cNvSpPr txBox="1"/>
          <p:nvPr/>
        </p:nvSpPr>
        <p:spPr>
          <a:xfrm rot="-948101">
            <a:off x="129637" y="2571704"/>
            <a:ext cx="1494996" cy="168987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t>🗣</a:t>
            </a:r>
            <a:endParaRPr sz="9600"/>
          </a:p>
        </p:txBody>
      </p:sp>
      <p:sp>
        <p:nvSpPr>
          <p:cNvPr id="113" name="Google Shape;113;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500"/>
                                        <p:tgtEl>
                                          <p:spTgt spid="11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id="118" name="Google Shape;118;p20"/>
          <p:cNvPicPr preferRelativeResize="0"/>
          <p:nvPr/>
        </p:nvPicPr>
        <p:blipFill>
          <a:blip r:embed="rId3">
            <a:alphaModFix/>
          </a:blip>
          <a:stretch>
            <a:fillRect/>
          </a:stretch>
        </p:blipFill>
        <p:spPr>
          <a:xfrm>
            <a:off x="5" y="0"/>
            <a:ext cx="9143981" cy="5143500"/>
          </a:xfrm>
          <a:prstGeom prst="rect">
            <a:avLst/>
          </a:prstGeom>
          <a:noFill/>
          <a:ln>
            <a:noFill/>
          </a:ln>
        </p:spPr>
      </p:pic>
      <p:pic>
        <p:nvPicPr>
          <p:cNvPr id="119" name="Google Shape;119;p20"/>
          <p:cNvPicPr preferRelativeResize="0"/>
          <p:nvPr/>
        </p:nvPicPr>
        <p:blipFill>
          <a:blip r:embed="rId4">
            <a:alphaModFix/>
          </a:blip>
          <a:stretch>
            <a:fillRect/>
          </a:stretch>
        </p:blipFill>
        <p:spPr>
          <a:xfrm>
            <a:off x="503850" y="719575"/>
            <a:ext cx="5167275" cy="3704325"/>
          </a:xfrm>
          <a:prstGeom prst="rect">
            <a:avLst/>
          </a:prstGeom>
          <a:noFill/>
          <a:ln>
            <a:noFill/>
          </a:ln>
        </p:spPr>
      </p:pic>
      <p:pic>
        <p:nvPicPr>
          <p:cNvPr descr="A football player on screen gets a touchdown. The closed captions read, &quot;Audience cheering.&quot; The audio description reads, &quot;He's passed the 10, 5. Touchdown!&quot;" id="120" name="Google Shape;120;p20" title="Sports broadcaster"/>
          <p:cNvPicPr preferRelativeResize="0"/>
          <p:nvPr/>
        </p:nvPicPr>
        <p:blipFill rotWithShape="1">
          <a:blip r:embed="rId5">
            <a:alphaModFix/>
          </a:blip>
          <a:srcRect b="3609" l="0" r="0" t="7934"/>
          <a:stretch/>
        </p:blipFill>
        <p:spPr>
          <a:xfrm>
            <a:off x="722425" y="909250"/>
            <a:ext cx="4730125" cy="2774775"/>
          </a:xfrm>
          <a:prstGeom prst="rect">
            <a:avLst/>
          </a:prstGeom>
          <a:noFill/>
          <a:ln>
            <a:noFill/>
          </a:ln>
        </p:spPr>
      </p:pic>
      <p:pic>
        <p:nvPicPr>
          <p:cNvPr id="121" name="Google Shape;121;p20"/>
          <p:cNvPicPr preferRelativeResize="0"/>
          <p:nvPr/>
        </p:nvPicPr>
        <p:blipFill>
          <a:blip r:embed="rId6">
            <a:alphaModFix/>
          </a:blip>
          <a:stretch>
            <a:fillRect/>
          </a:stretch>
        </p:blipFill>
        <p:spPr>
          <a:xfrm>
            <a:off x="774025" y="1062263"/>
            <a:ext cx="638475" cy="456050"/>
          </a:xfrm>
          <a:prstGeom prst="rect">
            <a:avLst/>
          </a:prstGeom>
          <a:noFill/>
          <a:ln>
            <a:noFill/>
          </a:ln>
        </p:spPr>
      </p:pic>
      <p:sp>
        <p:nvSpPr>
          <p:cNvPr id="122" name="Google Shape;122;p20"/>
          <p:cNvSpPr txBox="1"/>
          <p:nvPr>
            <p:ph idx="4294967295" type="subTitle"/>
          </p:nvPr>
        </p:nvSpPr>
        <p:spPr>
          <a:xfrm>
            <a:off x="1061200" y="1062275"/>
            <a:ext cx="4527300" cy="792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600">
                <a:solidFill>
                  <a:srgbClr val="FFFFFF"/>
                </a:solidFill>
                <a:latin typeface="Montserrat"/>
                <a:ea typeface="Montserrat"/>
                <a:cs typeface="Montserrat"/>
                <a:sym typeface="Montserrat"/>
              </a:rPr>
              <a:t>“He’s passed the 10, 5. Touchdown!”</a:t>
            </a:r>
            <a:endParaRPr sz="1600">
              <a:solidFill>
                <a:srgbClr val="FFFFFF"/>
              </a:solidFill>
              <a:latin typeface="Montserrat Light"/>
              <a:ea typeface="Montserrat Light"/>
              <a:cs typeface="Montserrat Light"/>
              <a:sym typeface="Montserrat Light"/>
            </a:endParaRPr>
          </a:p>
        </p:txBody>
      </p:sp>
      <p:sp>
        <p:nvSpPr>
          <p:cNvPr id="123" name="Google Shape;123;p20"/>
          <p:cNvSpPr txBox="1"/>
          <p:nvPr>
            <p:ph idx="4294967295" type="ctrTitle"/>
          </p:nvPr>
        </p:nvSpPr>
        <p:spPr>
          <a:xfrm>
            <a:off x="5814375" y="1278444"/>
            <a:ext cx="30720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00"/>
                </a:solidFill>
                <a:latin typeface="Montserrat Medium"/>
                <a:ea typeface="Montserrat Medium"/>
                <a:cs typeface="Montserrat Medium"/>
                <a:sym typeface="Montserrat Medium"/>
              </a:rPr>
              <a:t>Think of audio description like a sports broadcast.</a:t>
            </a:r>
            <a:endParaRPr sz="3000">
              <a:solidFill>
                <a:srgbClr val="000000"/>
              </a:solidFill>
              <a:latin typeface="Montserrat Medium"/>
              <a:ea typeface="Montserrat Medium"/>
              <a:cs typeface="Montserrat Medium"/>
              <a:sym typeface="Montserrat Medium"/>
            </a:endParaRPr>
          </a:p>
        </p:txBody>
      </p:sp>
      <p:sp>
        <p:nvSpPr>
          <p:cNvPr id="124" name="Google Shape;12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id="129" name="Google Shape;129;p21"/>
          <p:cNvPicPr preferRelativeResize="0"/>
          <p:nvPr/>
        </p:nvPicPr>
        <p:blipFill>
          <a:blip r:embed="rId3">
            <a:alphaModFix/>
          </a:blip>
          <a:stretch>
            <a:fillRect/>
          </a:stretch>
        </p:blipFill>
        <p:spPr>
          <a:xfrm>
            <a:off x="0" y="0"/>
            <a:ext cx="9144000" cy="5143511"/>
          </a:xfrm>
          <a:prstGeom prst="rect">
            <a:avLst/>
          </a:prstGeom>
          <a:noFill/>
          <a:ln>
            <a:noFill/>
          </a:ln>
        </p:spPr>
      </p:pic>
      <p:pic>
        <p:nvPicPr>
          <p:cNvPr id="130" name="Google Shape;130;p21"/>
          <p:cNvPicPr preferRelativeResize="0"/>
          <p:nvPr/>
        </p:nvPicPr>
        <p:blipFill>
          <a:blip r:embed="rId4">
            <a:alphaModFix/>
          </a:blip>
          <a:stretch>
            <a:fillRect/>
          </a:stretch>
        </p:blipFill>
        <p:spPr>
          <a:xfrm>
            <a:off x="2815175" y="1585913"/>
            <a:ext cx="3619500" cy="2809875"/>
          </a:xfrm>
          <a:prstGeom prst="rect">
            <a:avLst/>
          </a:prstGeom>
          <a:noFill/>
          <a:ln>
            <a:noFill/>
          </a:ln>
        </p:spPr>
      </p:pic>
      <p:sp>
        <p:nvSpPr>
          <p:cNvPr id="131" name="Google Shape;131;p21"/>
          <p:cNvSpPr txBox="1"/>
          <p:nvPr>
            <p:ph idx="4294967295" type="ctrTitle"/>
          </p:nvPr>
        </p:nvSpPr>
        <p:spPr>
          <a:xfrm>
            <a:off x="1195050" y="615375"/>
            <a:ext cx="6753900" cy="91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Montserrat ExtraBold"/>
                <a:ea typeface="Montserrat ExtraBold"/>
                <a:cs typeface="Montserrat ExtraBold"/>
                <a:sym typeface="Montserrat ExtraBold"/>
              </a:rPr>
              <a:t>Standard vs. Extended AD</a:t>
            </a:r>
            <a:endParaRPr sz="3600">
              <a:solidFill>
                <a:srgbClr val="FFFFFF"/>
              </a:solidFill>
              <a:latin typeface="Montserrat ExtraBold"/>
              <a:ea typeface="Montserrat ExtraBold"/>
              <a:cs typeface="Montserrat ExtraBold"/>
              <a:sym typeface="Montserrat ExtraBold"/>
            </a:endParaRPr>
          </a:p>
        </p:txBody>
      </p:sp>
      <p:sp>
        <p:nvSpPr>
          <p:cNvPr id="132" name="Google Shape;13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700"/>
                                        <p:tgtEl>
                                          <p:spTgt spid="13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