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78" r:id="rId3"/>
    <p:sldId id="257" r:id="rId4"/>
    <p:sldId id="299" r:id="rId5"/>
    <p:sldId id="280" r:id="rId6"/>
    <p:sldId id="313" r:id="rId7"/>
    <p:sldId id="300" r:id="rId8"/>
    <p:sldId id="318" r:id="rId9"/>
    <p:sldId id="288" r:id="rId10"/>
    <p:sldId id="289" r:id="rId11"/>
    <p:sldId id="319" r:id="rId12"/>
    <p:sldId id="281" r:id="rId13"/>
    <p:sldId id="283" r:id="rId14"/>
    <p:sldId id="301" r:id="rId15"/>
    <p:sldId id="282" r:id="rId16"/>
    <p:sldId id="317" r:id="rId17"/>
    <p:sldId id="309" r:id="rId18"/>
    <p:sldId id="310" r:id="rId19"/>
    <p:sldId id="316" r:id="rId20"/>
    <p:sldId id="277" r:id="rId21"/>
    <p:sldId id="290" r:id="rId22"/>
    <p:sldId id="291" r:id="rId23"/>
    <p:sldId id="295" r:id="rId24"/>
    <p:sldId id="294" r:id="rId25"/>
    <p:sldId id="284" r:id="rId26"/>
    <p:sldId id="296" r:id="rId27"/>
    <p:sldId id="297" r:id="rId28"/>
    <p:sldId id="298" r:id="rId29"/>
    <p:sldId id="311" r:id="rId30"/>
    <p:sldId id="312" r:id="rId31"/>
    <p:sldId id="292" r:id="rId32"/>
    <p:sldId id="293" r:id="rId33"/>
    <p:sldId id="303" r:id="rId34"/>
    <p:sldId id="304" r:id="rId35"/>
    <p:sldId id="305" r:id="rId36"/>
    <p:sldId id="306" r:id="rId37"/>
    <p:sldId id="307" r:id="rId38"/>
    <p:sldId id="314" r:id="rId39"/>
    <p:sldId id="308" r:id="rId40"/>
    <p:sldId id="258" r:id="rId41"/>
    <p:sldId id="274" r:id="rId42"/>
    <p:sldId id="27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9825DFF-6856-43A9-8690-13C10548D7CC}">
          <p14:sldIdLst>
            <p14:sldId id="256"/>
            <p14:sldId id="278"/>
            <p14:sldId id="257"/>
            <p14:sldId id="299"/>
          </p14:sldIdLst>
        </p14:section>
        <p14:section name="AMP Program" id="{CA55F28C-5931-4406-A4BC-2EE8730F57DB}">
          <p14:sldIdLst>
            <p14:sldId id="280"/>
            <p14:sldId id="313"/>
            <p14:sldId id="300"/>
          </p14:sldIdLst>
        </p14:section>
        <p14:section name="Definitions" id="{BC03E650-65FD-4C68-B993-0F35B3C0AFC0}">
          <p14:sldIdLst>
            <p14:sldId id="318"/>
            <p14:sldId id="288"/>
            <p14:sldId id="289"/>
            <p14:sldId id="319"/>
          </p14:sldIdLst>
        </p14:section>
        <p14:section name="Capstone Project" id="{92D1DA36-B88B-4100-8B2C-31E117ADE8CA}">
          <p14:sldIdLst>
            <p14:sldId id="281"/>
            <p14:sldId id="283"/>
            <p14:sldId id="301"/>
            <p14:sldId id="282"/>
            <p14:sldId id="317"/>
            <p14:sldId id="309"/>
            <p14:sldId id="310"/>
            <p14:sldId id="316"/>
            <p14:sldId id="277"/>
          </p14:sldIdLst>
        </p14:section>
        <p14:section name="Stage 1 Group Testing" id="{A55A401A-1EC9-4A3F-A6ED-211AAFE26B6C}">
          <p14:sldIdLst>
            <p14:sldId id="290"/>
            <p14:sldId id="291"/>
            <p14:sldId id="295"/>
            <p14:sldId id="294"/>
            <p14:sldId id="284"/>
          </p14:sldIdLst>
        </p14:section>
        <p14:section name="Stage 2 Persona Development" id="{C5B11145-CDEF-4478-97DF-FE375B1FC964}">
          <p14:sldIdLst>
            <p14:sldId id="296"/>
            <p14:sldId id="297"/>
            <p14:sldId id="298"/>
            <p14:sldId id="311"/>
            <p14:sldId id="312"/>
          </p14:sldIdLst>
        </p14:section>
        <p14:section name="Stage 3 Formal Testing" id="{FEC95695-29D5-40FF-88F6-EC168845431B}">
          <p14:sldIdLst>
            <p14:sldId id="292"/>
            <p14:sldId id="293"/>
            <p14:sldId id="303"/>
          </p14:sldIdLst>
        </p14:section>
        <p14:section name="Benefits of Testing" id="{B0A57F3E-B778-4ACE-8AAE-6F1D0A76AE26}">
          <p14:sldIdLst>
            <p14:sldId id="304"/>
            <p14:sldId id="305"/>
            <p14:sldId id="306"/>
            <p14:sldId id="307"/>
            <p14:sldId id="314"/>
          </p14:sldIdLst>
        </p14:section>
        <p14:section name="Q &amp; A" id="{D42A34EB-A171-472B-A421-31753130E085}">
          <p14:sldIdLst>
            <p14:sldId id="308"/>
          </p14:sldIdLst>
        </p14:section>
        <p14:section name="Resources" id="{CAC05F3B-B85B-4F3F-ABEC-3141EA2C8B0A}">
          <p14:sldIdLst>
            <p14:sldId id="258"/>
            <p14:sldId id="274"/>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5" autoAdjust="0"/>
    <p:restoredTop sz="78590" autoAdjust="0"/>
  </p:normalViewPr>
  <p:slideViewPr>
    <p:cSldViewPr snapToGrid="0">
      <p:cViewPr varScale="1">
        <p:scale>
          <a:sx n="53" d="100"/>
          <a:sy n="53" d="100"/>
        </p:scale>
        <p:origin x="10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6E0B9-9B31-4081-8588-F025322C5BAB}"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CBBF0-6429-477E-B5F0-502F2F7C6F51}" type="slidenum">
              <a:rPr lang="en-US" smtClean="0"/>
              <a:t>‹#›</a:t>
            </a:fld>
            <a:endParaRPr lang="en-US"/>
          </a:p>
        </p:txBody>
      </p:sp>
    </p:spTree>
    <p:extLst>
      <p:ext uri="{BB962C8B-B14F-4D97-AF65-F5344CB8AC3E}">
        <p14:creationId xmlns:p14="http://schemas.microsoft.com/office/powerpoint/2010/main" val="27614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Empath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exico.com/en/definition/respe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cessibility.blog.gov.uk/2019/02/11/using-persona-profiles-to-test-accessibilit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mindfulresearch.co.uk/2011/08/29/autistic-spectrum-captions-and-audio-description/" TargetMode="External"/><Relationship Id="rId3" Type="http://schemas.openxmlformats.org/officeDocument/2006/relationships/hyperlink" Target="https://www.gov.uk/government/publications/understanding-disabilities-and-impairments-user-profiles" TargetMode="External"/><Relationship Id="rId7" Type="http://schemas.openxmlformats.org/officeDocument/2006/relationships/hyperlink" Target="https://www.gov.uk/guidance/content-design/writing-for-gov-uk#structuring-content"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gov.uk/service-manual/user-research/how-user-research-improves-service-design" TargetMode="External"/><Relationship Id="rId5" Type="http://schemas.openxmlformats.org/officeDocument/2006/relationships/hyperlink" Target="https://accessibility.18f.gov/timeouts/" TargetMode="External"/><Relationship Id="rId4" Type="http://schemas.openxmlformats.org/officeDocument/2006/relationships/hyperlink" Target="https://design-system.service.gov.uk/styles/colour/" TargetMode="External"/><Relationship Id="rId9" Type="http://schemas.openxmlformats.org/officeDocument/2006/relationships/hyperlink" Target="https://accessibility.blog.gov.uk/2016/09/02/dos-and-donts-on-designing-for-accessibility/"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mindfulresearch.co.uk/2011/08/29/autistic-spectrum-captions-and-audio-description/" TargetMode="External"/><Relationship Id="rId3" Type="http://schemas.openxmlformats.org/officeDocument/2006/relationships/hyperlink" Target="https://www.gov.uk/government/publications/understanding-disabilities-and-impairments-user-profiles" TargetMode="External"/><Relationship Id="rId7" Type="http://schemas.openxmlformats.org/officeDocument/2006/relationships/hyperlink" Target="https://www.gov.uk/guidance/content-design/writing-for-gov-uk#structuring-conten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gov.uk/service-manual/user-research/how-user-research-improves-service-design" TargetMode="External"/><Relationship Id="rId5" Type="http://schemas.openxmlformats.org/officeDocument/2006/relationships/hyperlink" Target="https://accessibility.18f.gov/timeouts/" TargetMode="External"/><Relationship Id="rId4" Type="http://schemas.openxmlformats.org/officeDocument/2006/relationships/hyperlink" Target="https://design-system.service.gov.uk/styles/colour/" TargetMode="External"/><Relationship Id="rId9" Type="http://schemas.openxmlformats.org/officeDocument/2006/relationships/hyperlink" Target="https://accessibility.blog.gov.uk/2016/09/02/dos-and-donts-on-designing-for-accessibilit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easuringu.com/evaluating-u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ooks.google.ca/books?id=Dno3DwAAQBAJ&amp;printsec=frontcover#v=onepage&amp;q&amp;f=fals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earch-methodology.net/research-methodology/research-types/applied-researc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end-user testing and developing personas is vital to the success of their project. This talk will look at a few of the capstone projects, the process for setting up the end-user testing, and outcomes of the research. </a:t>
            </a:r>
          </a:p>
          <a:p>
            <a:r>
              <a:rPr lang="en-US" dirty="0"/>
              <a:t>Attendees will gain insight into the importance of end-user testing for accessibility as well as how to set it up.</a:t>
            </a:r>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a:t>
            </a:fld>
            <a:endParaRPr lang="en-US"/>
          </a:p>
        </p:txBody>
      </p:sp>
    </p:spTree>
    <p:extLst>
      <p:ext uri="{BB962C8B-B14F-4D97-AF65-F5344CB8AC3E}">
        <p14:creationId xmlns:p14="http://schemas.microsoft.com/office/powerpoint/2010/main" val="365443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13</a:t>
            </a:fld>
            <a:endParaRPr lang="en-US"/>
          </a:p>
        </p:txBody>
      </p:sp>
    </p:spTree>
    <p:extLst>
      <p:ext uri="{BB962C8B-B14F-4D97-AF65-F5344CB8AC3E}">
        <p14:creationId xmlns:p14="http://schemas.microsoft.com/office/powerpoint/2010/main" val="167830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Evidence-based research includes:</a:t>
            </a:r>
          </a:p>
          <a:p>
            <a:pPr marL="171450" indent="-171450">
              <a:buFontTx/>
              <a:buChar char="-"/>
            </a:pPr>
            <a:r>
              <a:rPr lang="en-US" dirty="0"/>
              <a:t>Legislation (provincial, national, international), best practices, guidelines</a:t>
            </a:r>
          </a:p>
          <a:p>
            <a:pPr marL="171450" indent="-171450">
              <a:buFontTx/>
              <a:buChar char="-"/>
            </a:pPr>
            <a:r>
              <a:rPr lang="en-US" dirty="0"/>
              <a:t>Peer-reviewed journals and articles</a:t>
            </a:r>
          </a:p>
          <a:p>
            <a:pPr marL="171450" indent="-171450">
              <a:buFontTx/>
              <a:buChar char="-"/>
            </a:pPr>
            <a:r>
              <a:rPr lang="en-US" dirty="0"/>
              <a:t>Media – vlogs/blogs, newspaper articles, websites, videos, podcasts, etc.</a:t>
            </a:r>
          </a:p>
        </p:txBody>
      </p:sp>
      <p:sp>
        <p:nvSpPr>
          <p:cNvPr id="4" name="Slide Number Placeholder 3"/>
          <p:cNvSpPr>
            <a:spLocks noGrp="1"/>
          </p:cNvSpPr>
          <p:nvPr>
            <p:ph type="sldNum" sz="quarter" idx="5"/>
          </p:nvPr>
        </p:nvSpPr>
        <p:spPr/>
        <p:txBody>
          <a:bodyPr/>
          <a:lstStyle/>
          <a:p>
            <a:fld id="{505CBBF0-6429-477E-B5F0-502F2F7C6F51}" type="slidenum">
              <a:rPr lang="en-US" smtClean="0"/>
              <a:t>15</a:t>
            </a:fld>
            <a:endParaRPr lang="en-US"/>
          </a:p>
        </p:txBody>
      </p:sp>
    </p:spTree>
    <p:extLst>
      <p:ext uri="{BB962C8B-B14F-4D97-AF65-F5344CB8AC3E}">
        <p14:creationId xmlns:p14="http://schemas.microsoft.com/office/powerpoint/2010/main" val="120804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empathy found in Wikipedia (</a:t>
            </a:r>
            <a:r>
              <a:rPr lang="en-US" dirty="0">
                <a:hlinkClick r:id="rId3"/>
              </a:rPr>
              <a:t>https://en.wikipedia.org/wiki/Empathy</a:t>
            </a:r>
            <a:r>
              <a:rPr lang="en-US" dirty="0"/>
              <a:t>)</a:t>
            </a:r>
          </a:p>
          <a:p>
            <a:endParaRPr lang="en-US" dirty="0"/>
          </a:p>
          <a:p>
            <a:r>
              <a:rPr lang="en-US" dirty="0"/>
              <a:t>Why does this reason make me uncomfortable?</a:t>
            </a:r>
          </a:p>
        </p:txBody>
      </p:sp>
      <p:sp>
        <p:nvSpPr>
          <p:cNvPr id="4" name="Slide Number Placeholder 3"/>
          <p:cNvSpPr>
            <a:spLocks noGrp="1"/>
          </p:cNvSpPr>
          <p:nvPr>
            <p:ph type="sldNum" sz="quarter" idx="5"/>
          </p:nvPr>
        </p:nvSpPr>
        <p:spPr/>
        <p:txBody>
          <a:bodyPr/>
          <a:lstStyle/>
          <a:p>
            <a:fld id="{505CBBF0-6429-477E-B5F0-502F2F7C6F51}" type="slidenum">
              <a:rPr lang="en-US" smtClean="0"/>
              <a:t>16</a:t>
            </a:fld>
            <a:endParaRPr lang="en-US"/>
          </a:p>
        </p:txBody>
      </p:sp>
    </p:spTree>
    <p:extLst>
      <p:ext uri="{BB962C8B-B14F-4D97-AF65-F5344CB8AC3E}">
        <p14:creationId xmlns:p14="http://schemas.microsoft.com/office/powerpoint/2010/main" val="2711792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Respect from </a:t>
            </a:r>
            <a:r>
              <a:rPr lang="en-US" dirty="0" err="1"/>
              <a:t>Lexico</a:t>
            </a:r>
            <a:r>
              <a:rPr lang="en-US" dirty="0"/>
              <a:t> (</a:t>
            </a:r>
            <a:r>
              <a:rPr lang="en-US" dirty="0">
                <a:hlinkClick r:id="rId3"/>
              </a:rPr>
              <a:t>https://www.lexico.com/en/definition/respect</a:t>
            </a:r>
            <a:r>
              <a:rPr lang="en-US" dirty="0"/>
              <a:t>)</a:t>
            </a:r>
          </a:p>
        </p:txBody>
      </p:sp>
      <p:sp>
        <p:nvSpPr>
          <p:cNvPr id="4" name="Slide Number Placeholder 3"/>
          <p:cNvSpPr>
            <a:spLocks noGrp="1"/>
          </p:cNvSpPr>
          <p:nvPr>
            <p:ph type="sldNum" sz="quarter" idx="5"/>
          </p:nvPr>
        </p:nvSpPr>
        <p:spPr/>
        <p:txBody>
          <a:bodyPr/>
          <a:lstStyle/>
          <a:p>
            <a:fld id="{505CBBF0-6429-477E-B5F0-502F2F7C6F51}" type="slidenum">
              <a:rPr lang="en-US" smtClean="0"/>
              <a:t>19</a:t>
            </a:fld>
            <a:endParaRPr lang="en-US"/>
          </a:p>
        </p:txBody>
      </p:sp>
    </p:spTree>
    <p:extLst>
      <p:ext uri="{BB962C8B-B14F-4D97-AF65-F5344CB8AC3E}">
        <p14:creationId xmlns:p14="http://schemas.microsoft.com/office/powerpoint/2010/main" val="340452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BF0-6429-477E-B5F0-502F2F7C6F51}" type="slidenum">
              <a:rPr lang="en-US" smtClean="0"/>
              <a:t>20</a:t>
            </a:fld>
            <a:endParaRPr lang="en-US"/>
          </a:p>
        </p:txBody>
      </p:sp>
    </p:spTree>
    <p:extLst>
      <p:ext uri="{BB962C8B-B14F-4D97-AF65-F5344CB8AC3E}">
        <p14:creationId xmlns:p14="http://schemas.microsoft.com/office/powerpoint/2010/main" val="350964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Goal: to become comfortable with members of the disability community and identify area of challenge</a:t>
            </a:r>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21</a:t>
            </a:fld>
            <a:endParaRPr lang="en-US"/>
          </a:p>
        </p:txBody>
      </p:sp>
    </p:spTree>
    <p:extLst>
      <p:ext uri="{BB962C8B-B14F-4D97-AF65-F5344CB8AC3E}">
        <p14:creationId xmlns:p14="http://schemas.microsoft.com/office/powerpoint/2010/main" val="189469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link: https://youtu.be/gdZW3Lk-Y2k</a:t>
            </a:r>
          </a:p>
        </p:txBody>
      </p:sp>
      <p:sp>
        <p:nvSpPr>
          <p:cNvPr id="4" name="Slide Number Placeholder 3"/>
          <p:cNvSpPr>
            <a:spLocks noGrp="1"/>
          </p:cNvSpPr>
          <p:nvPr>
            <p:ph type="sldNum" sz="quarter" idx="5"/>
          </p:nvPr>
        </p:nvSpPr>
        <p:spPr/>
        <p:txBody>
          <a:bodyPr/>
          <a:lstStyle/>
          <a:p>
            <a:fld id="{505CBBF0-6429-477E-B5F0-502F2F7C6F51}" type="slidenum">
              <a:rPr lang="en-US" smtClean="0"/>
              <a:t>22</a:t>
            </a:fld>
            <a:endParaRPr lang="en-US"/>
          </a:p>
        </p:txBody>
      </p:sp>
    </p:spTree>
    <p:extLst>
      <p:ext uri="{BB962C8B-B14F-4D97-AF65-F5344CB8AC3E}">
        <p14:creationId xmlns:p14="http://schemas.microsoft.com/office/powerpoint/2010/main" val="400802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24</a:t>
            </a:fld>
            <a:endParaRPr lang="en-US"/>
          </a:p>
        </p:txBody>
      </p:sp>
    </p:spTree>
    <p:extLst>
      <p:ext uri="{BB962C8B-B14F-4D97-AF65-F5344CB8AC3E}">
        <p14:creationId xmlns:p14="http://schemas.microsoft.com/office/powerpoint/2010/main" val="81932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link: https://youtu.be/B9VffQVdE34</a:t>
            </a:r>
          </a:p>
        </p:txBody>
      </p:sp>
      <p:sp>
        <p:nvSpPr>
          <p:cNvPr id="4" name="Slide Number Placeholder 3"/>
          <p:cNvSpPr>
            <a:spLocks noGrp="1"/>
          </p:cNvSpPr>
          <p:nvPr>
            <p:ph type="sldNum" sz="quarter" idx="5"/>
          </p:nvPr>
        </p:nvSpPr>
        <p:spPr/>
        <p:txBody>
          <a:bodyPr/>
          <a:lstStyle/>
          <a:p>
            <a:fld id="{505CBBF0-6429-477E-B5F0-502F2F7C6F51}" type="slidenum">
              <a:rPr lang="en-US" smtClean="0"/>
              <a:t>25</a:t>
            </a:fld>
            <a:endParaRPr lang="en-US"/>
          </a:p>
        </p:txBody>
      </p:sp>
    </p:spTree>
    <p:extLst>
      <p:ext uri="{BB962C8B-B14F-4D97-AF65-F5344CB8AC3E}">
        <p14:creationId xmlns:p14="http://schemas.microsoft.com/office/powerpoint/2010/main" val="145986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using persona profiles to test for accessibility here is a great resource:</a:t>
            </a:r>
          </a:p>
          <a:p>
            <a:endParaRPr lang="en-US" dirty="0"/>
          </a:p>
          <a:p>
            <a:r>
              <a:rPr lang="en-US" dirty="0"/>
              <a:t>Henke, A. (2019, February 11). Using persona profiles to test accessibility. Retrieved from </a:t>
            </a:r>
            <a:r>
              <a:rPr lang="en-US" dirty="0">
                <a:hlinkClick r:id="rId3"/>
              </a:rPr>
              <a:t>https://accessibility.blog.gov.uk/2019/02/11/using-persona-profiles-to-test-accessibility/</a:t>
            </a:r>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26</a:t>
            </a:fld>
            <a:endParaRPr lang="en-US"/>
          </a:p>
        </p:txBody>
      </p:sp>
    </p:spTree>
    <p:extLst>
      <p:ext uri="{BB962C8B-B14F-4D97-AF65-F5344CB8AC3E}">
        <p14:creationId xmlns:p14="http://schemas.microsoft.com/office/powerpoint/2010/main" val="40155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IAAP CPACC</a:t>
            </a:r>
          </a:p>
          <a:p>
            <a:r>
              <a:rPr lang="en-US" dirty="0"/>
              <a:t>M.Ed., BA (Hons) Communicative Disorders CSUN, Post Graduate Diploma as a Communicative Disorders Assistant, Diploma ASL Interpreting</a:t>
            </a:r>
          </a:p>
          <a:p>
            <a:endParaRPr lang="en-US" dirty="0"/>
          </a:p>
        </p:txBody>
      </p:sp>
      <p:sp>
        <p:nvSpPr>
          <p:cNvPr id="4" name="Slide Number Placeholder 3"/>
          <p:cNvSpPr>
            <a:spLocks noGrp="1"/>
          </p:cNvSpPr>
          <p:nvPr>
            <p:ph type="sldNum" sz="quarter" idx="10"/>
          </p:nvPr>
        </p:nvSpPr>
        <p:spPr/>
        <p:txBody>
          <a:bodyPr/>
          <a:lstStyle/>
          <a:p>
            <a:fld id="{505CBBF0-6429-477E-B5F0-502F2F7C6F51}" type="slidenum">
              <a:rPr lang="en-US" smtClean="0"/>
              <a:t>3</a:t>
            </a:fld>
            <a:endParaRPr lang="en-US"/>
          </a:p>
        </p:txBody>
      </p:sp>
    </p:spTree>
    <p:extLst>
      <p:ext uri="{BB962C8B-B14F-4D97-AF65-F5344CB8AC3E}">
        <p14:creationId xmlns:p14="http://schemas.microsoft.com/office/powerpoint/2010/main" val="512764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0" indent="0">
              <a:buFontTx/>
              <a:buNone/>
            </a:pP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heuristic evaluation</a:t>
            </a:r>
            <a:r>
              <a:rPr lang="en-US" sz="1200" b="0" i="0" kern="1200" dirty="0">
                <a:solidFill>
                  <a:schemeClr val="tx1"/>
                </a:solidFill>
                <a:effectLst/>
                <a:latin typeface="+mn-lt"/>
                <a:ea typeface="+mn-ea"/>
                <a:cs typeface="+mn-cs"/>
              </a:rPr>
              <a:t> is a usability inspection method for computer software that helps to identify usability problems in the user interface (UI) design. It specifically involves evaluators examining the interface and judging its compliance with recognized usability principles (the "</a:t>
            </a:r>
            <a:r>
              <a:rPr lang="en-US" sz="1200" b="1" i="0" kern="1200" dirty="0">
                <a:solidFill>
                  <a:schemeClr val="tx1"/>
                </a:solidFill>
                <a:effectLst/>
                <a:latin typeface="+mn-lt"/>
                <a:ea typeface="+mn-ea"/>
                <a:cs typeface="+mn-cs"/>
              </a:rPr>
              <a:t>heuristics</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27</a:t>
            </a:fld>
            <a:endParaRPr lang="en-US"/>
          </a:p>
        </p:txBody>
      </p:sp>
    </p:spTree>
    <p:extLst>
      <p:ext uri="{BB962C8B-B14F-4D97-AF65-F5344CB8AC3E}">
        <p14:creationId xmlns:p14="http://schemas.microsoft.com/office/powerpoint/2010/main" val="332515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persona examples visit this great resource from Gov.UK: </a:t>
            </a:r>
            <a:r>
              <a:rPr lang="en-US" dirty="0">
                <a:hlinkClick r:id="rId3"/>
              </a:rPr>
              <a:t>https://www.gov.uk/government/publications/understanding-disabilities-and-impairments-user-profiles</a:t>
            </a:r>
            <a:endParaRPr lang="en-US" dirty="0"/>
          </a:p>
          <a:p>
            <a:endParaRPr lang="en-US" dirty="0"/>
          </a:p>
          <a:p>
            <a:r>
              <a:rPr lang="en-US" sz="1200" b="0" i="0" kern="1200" dirty="0">
                <a:solidFill>
                  <a:schemeClr val="tx1"/>
                </a:solidFill>
                <a:effectLst/>
                <a:latin typeface="+mn-lt"/>
                <a:ea typeface="+mn-ea"/>
                <a:cs typeface="+mn-cs"/>
              </a:rPr>
              <a:t>Research and analysis</a:t>
            </a:r>
          </a:p>
          <a:p>
            <a:pPr fontAlgn="base"/>
            <a:r>
              <a:rPr lang="en-US" sz="1200" b="1" i="0" kern="1200" dirty="0">
                <a:solidFill>
                  <a:schemeClr val="tx1"/>
                </a:solidFill>
                <a:effectLst/>
                <a:latin typeface="+mn-lt"/>
                <a:ea typeface="+mn-ea"/>
                <a:cs typeface="+mn-cs"/>
              </a:rPr>
              <a:t>Pawel: user with Asperger's</a:t>
            </a:r>
          </a:p>
          <a:p>
            <a:endParaRPr lang="en-US" dirty="0"/>
          </a:p>
          <a:p>
            <a:pPr fontAlgn="base"/>
            <a:r>
              <a:rPr lang="en-US" sz="1200" b="1" i="0" kern="1200" dirty="0">
                <a:solidFill>
                  <a:schemeClr val="tx1"/>
                </a:solidFill>
                <a:effectLst/>
                <a:latin typeface="+mn-lt"/>
                <a:ea typeface="+mn-ea"/>
                <a:cs typeface="+mn-cs"/>
              </a:rPr>
              <a:t>Devices and technology</a:t>
            </a:r>
          </a:p>
          <a:p>
            <a:r>
              <a:rPr lang="en-US" sz="1200" b="0" i="0" kern="1200" dirty="0">
                <a:solidFill>
                  <a:schemeClr val="tx1"/>
                </a:solidFill>
                <a:effectLst/>
                <a:latin typeface="+mn-lt"/>
                <a:ea typeface="+mn-ea"/>
                <a:cs typeface="+mn-cs"/>
              </a:rPr>
              <a:t>Pawel is good with technology and can usually figure out how things work himself. He prefers to use apps because they’re simpler and less cluttered than websites.</a:t>
            </a:r>
          </a:p>
          <a:p>
            <a:r>
              <a:rPr lang="en-US" sz="1200" b="0" i="0" kern="1200" dirty="0">
                <a:solidFill>
                  <a:schemeClr val="tx1"/>
                </a:solidFill>
                <a:effectLst/>
                <a:latin typeface="+mn-lt"/>
                <a:ea typeface="+mn-ea"/>
                <a:cs typeface="+mn-cs"/>
              </a:rPr>
              <a:t>His parents recently bought him a laptop for his birthday, which is great for playing games and looking for jobs.</a:t>
            </a:r>
          </a:p>
          <a:p>
            <a:r>
              <a:rPr lang="en-US" sz="1200" b="0" i="0" kern="1200" dirty="0">
                <a:solidFill>
                  <a:schemeClr val="tx1"/>
                </a:solidFill>
                <a:effectLst/>
                <a:latin typeface="+mn-lt"/>
                <a:ea typeface="+mn-ea"/>
                <a:cs typeface="+mn-cs"/>
              </a:rPr>
              <a:t>He struggles with face to face communication, but likes chatting to people in gaming communities online. He gave up social media as all the comments were making him anxious.</a:t>
            </a:r>
          </a:p>
          <a:p>
            <a:pPr fontAlgn="base"/>
            <a:r>
              <a:rPr lang="en-US" sz="1200" b="1" i="0" kern="1200" dirty="0">
                <a:solidFill>
                  <a:schemeClr val="tx1"/>
                </a:solidFill>
                <a:effectLst/>
                <a:latin typeface="+mn-lt"/>
                <a:ea typeface="+mn-ea"/>
                <a:cs typeface="+mn-cs"/>
              </a:rPr>
              <a:t>Goals and wishes</a:t>
            </a:r>
          </a:p>
          <a:p>
            <a:r>
              <a:rPr lang="en-US" sz="1200" b="0" i="0" kern="1200" dirty="0">
                <a:solidFill>
                  <a:schemeClr val="tx1"/>
                </a:solidFill>
                <a:effectLst/>
                <a:latin typeface="+mn-lt"/>
                <a:ea typeface="+mn-ea"/>
                <a:cs typeface="+mn-cs"/>
              </a:rPr>
              <a:t>Pawel wishes he could find what he needs on websites more easily - sometimes there’s so much to read through.</a:t>
            </a:r>
          </a:p>
          <a:p>
            <a:r>
              <a:rPr lang="en-US" sz="1200" b="0" i="0" kern="1200" dirty="0">
                <a:solidFill>
                  <a:schemeClr val="tx1"/>
                </a:solidFill>
                <a:effectLst/>
                <a:latin typeface="+mn-lt"/>
                <a:ea typeface="+mn-ea"/>
                <a:cs typeface="+mn-cs"/>
              </a:rPr>
              <a:t>He wants to be able to talk to people using web chat instead of the phone so he has time to think about what he wants to say.</a:t>
            </a:r>
          </a:p>
          <a:p>
            <a:pPr fontAlgn="base"/>
            <a:r>
              <a:rPr lang="en-US" sz="1200" b="1" i="0" kern="1200" dirty="0">
                <a:solidFill>
                  <a:schemeClr val="tx1"/>
                </a:solidFill>
                <a:effectLst/>
                <a:latin typeface="+mn-lt"/>
                <a:ea typeface="+mn-ea"/>
                <a:cs typeface="+mn-cs"/>
              </a:rPr>
              <a:t>Frustrations</a:t>
            </a:r>
          </a:p>
          <a:p>
            <a:pPr fontAlgn="base"/>
            <a:r>
              <a:rPr lang="en-US" sz="1200" b="1" i="0" kern="1200" dirty="0">
                <a:solidFill>
                  <a:schemeClr val="tx1"/>
                </a:solidFill>
                <a:effectLst/>
                <a:latin typeface="+mn-lt"/>
                <a:ea typeface="+mn-ea"/>
                <a:cs typeface="+mn-cs"/>
              </a:rPr>
              <a:t>Too many distractions</a:t>
            </a:r>
          </a:p>
          <a:p>
            <a:r>
              <a:rPr lang="en-US" sz="1200" b="0" i="0" kern="1200" dirty="0">
                <a:solidFill>
                  <a:schemeClr val="tx1"/>
                </a:solidFill>
                <a:effectLst/>
                <a:latin typeface="+mn-lt"/>
                <a:ea typeface="+mn-ea"/>
                <a:cs typeface="+mn-cs"/>
              </a:rPr>
              <a:t>Pawel gets easily distracted and wants to read everything and click every link. He wishes there wasn’t as much text or links.</a:t>
            </a:r>
          </a:p>
          <a:p>
            <a:r>
              <a:rPr lang="en-US" sz="1200" b="0" i="0" kern="1200" dirty="0">
                <a:solidFill>
                  <a:schemeClr val="tx1"/>
                </a:solidFill>
                <a:effectLst/>
                <a:latin typeface="+mn-lt"/>
                <a:ea typeface="+mn-ea"/>
                <a:cs typeface="+mn-cs"/>
              </a:rPr>
              <a:t>Pawel gets distracted by other things as well - he finds moving content like banners or video distracting, and gets stressed out by bright colours.</a:t>
            </a:r>
          </a:p>
          <a:p>
            <a:pPr fontAlgn="base"/>
            <a:r>
              <a:rPr lang="en-US" sz="1200" b="1" i="0" kern="1200" dirty="0">
                <a:solidFill>
                  <a:schemeClr val="tx1"/>
                </a:solidFill>
                <a:effectLst/>
                <a:latin typeface="+mn-lt"/>
                <a:ea typeface="+mn-ea"/>
                <a:cs typeface="+mn-cs"/>
              </a:rPr>
              <a:t>Services not designed for his needs</a:t>
            </a:r>
          </a:p>
          <a:p>
            <a:r>
              <a:rPr lang="en-US" sz="1200" b="0" i="0" kern="1200" dirty="0">
                <a:solidFill>
                  <a:schemeClr val="tx1"/>
                </a:solidFill>
                <a:effectLst/>
                <a:latin typeface="+mn-lt"/>
                <a:ea typeface="+mn-ea"/>
                <a:cs typeface="+mn-cs"/>
              </a:rPr>
              <a:t>Pawel thinks websites often assume you know more than you do.</a:t>
            </a:r>
          </a:p>
          <a:p>
            <a:r>
              <a:rPr lang="en-US" sz="1200" b="0" i="0" kern="1200" dirty="0">
                <a:solidFill>
                  <a:schemeClr val="tx1"/>
                </a:solidFill>
                <a:effectLst/>
                <a:latin typeface="+mn-lt"/>
                <a:ea typeface="+mn-ea"/>
                <a:cs typeface="+mn-cs"/>
              </a:rPr>
              <a:t>He doesn’t like using the phone, but a lot of companies don’t let you contact them by email or live chat (or they make their details hard to find).</a:t>
            </a:r>
          </a:p>
          <a:p>
            <a:pPr fontAlgn="base"/>
            <a:r>
              <a:rPr lang="en-US" sz="1200" b="1" i="0" kern="1200" dirty="0">
                <a:solidFill>
                  <a:schemeClr val="tx1"/>
                </a:solidFill>
                <a:effectLst/>
                <a:latin typeface="+mn-lt"/>
                <a:ea typeface="+mn-ea"/>
                <a:cs typeface="+mn-cs"/>
              </a:rPr>
              <a:t>Making things work for Pawel</a:t>
            </a:r>
          </a:p>
          <a:p>
            <a:pPr fontAlgn="base"/>
            <a:r>
              <a:rPr lang="en-US" dirty="0"/>
              <a:t>What to </a:t>
            </a:r>
            <a:r>
              <a:rPr lang="en-US" dirty="0" err="1"/>
              <a:t>doFurther</a:t>
            </a:r>
            <a:r>
              <a:rPr lang="en-US" dirty="0"/>
              <a:t> </a:t>
            </a:r>
            <a:r>
              <a:rPr lang="en-US" dirty="0" err="1"/>
              <a:t>reading</a:t>
            </a:r>
            <a:r>
              <a:rPr lang="en-US" sz="1200" b="0" kern="1200" dirty="0" err="1">
                <a:solidFill>
                  <a:schemeClr val="tx1"/>
                </a:solidFill>
                <a:effectLst/>
                <a:latin typeface="+mn-lt"/>
                <a:ea typeface="+mn-ea"/>
                <a:cs typeface="+mn-cs"/>
              </a:rPr>
              <a:t>Avoid</a:t>
            </a:r>
            <a:r>
              <a:rPr lang="en-US" sz="1200" b="0" kern="1200" dirty="0">
                <a:solidFill>
                  <a:schemeClr val="tx1"/>
                </a:solidFill>
                <a:effectLst/>
                <a:latin typeface="+mn-lt"/>
                <a:ea typeface="+mn-ea"/>
                <a:cs typeface="+mn-cs"/>
              </a:rPr>
              <a:t> bright colours or garish </a:t>
            </a:r>
            <a:r>
              <a:rPr lang="en-US" sz="1200" b="0" kern="1200" dirty="0" err="1">
                <a:solidFill>
                  <a:schemeClr val="tx1"/>
                </a:solidFill>
                <a:effectLst/>
                <a:latin typeface="+mn-lt"/>
                <a:ea typeface="+mn-ea"/>
                <a:cs typeface="+mn-cs"/>
              </a:rPr>
              <a:t>combinations.</a:t>
            </a:r>
            <a:r>
              <a:rPr lang="en-US" sz="1200" b="0" kern="1200" dirty="0" err="1">
                <a:solidFill>
                  <a:schemeClr val="tx1"/>
                </a:solidFill>
                <a:effectLst/>
                <a:latin typeface="+mn-lt"/>
                <a:ea typeface="+mn-ea"/>
                <a:cs typeface="+mn-cs"/>
                <a:hlinkClick r:id="rId4"/>
              </a:rPr>
              <a:t>Colour</a:t>
            </a:r>
            <a:r>
              <a:rPr lang="en-US" sz="1200" b="0" kern="1200" dirty="0">
                <a:solidFill>
                  <a:schemeClr val="tx1"/>
                </a:solidFill>
                <a:effectLst/>
                <a:latin typeface="+mn-lt"/>
                <a:ea typeface="+mn-ea"/>
                <a:cs typeface="+mn-cs"/>
                <a:hlinkClick r:id="rId4"/>
              </a:rPr>
              <a:t> in the GOV.UK Design </a:t>
            </a:r>
            <a:r>
              <a:rPr lang="en-US" sz="1200" b="0" kern="1200" dirty="0" err="1">
                <a:solidFill>
                  <a:schemeClr val="tx1"/>
                </a:solidFill>
                <a:effectLst/>
                <a:latin typeface="+mn-lt"/>
                <a:ea typeface="+mn-ea"/>
                <a:cs typeface="+mn-cs"/>
                <a:hlinkClick r:id="rId4"/>
              </a:rPr>
              <a:t>System</a:t>
            </a:r>
            <a:r>
              <a:rPr lang="en-US" sz="1200" b="0" kern="1200" dirty="0" err="1">
                <a:solidFill>
                  <a:schemeClr val="tx1"/>
                </a:solidFill>
                <a:effectLst/>
                <a:latin typeface="+mn-lt"/>
                <a:ea typeface="+mn-ea"/>
                <a:cs typeface="+mn-cs"/>
              </a:rPr>
              <a:t>.Allow</a:t>
            </a:r>
            <a:r>
              <a:rPr lang="en-US" sz="1200" b="0" kern="1200" dirty="0">
                <a:solidFill>
                  <a:schemeClr val="tx1"/>
                </a:solidFill>
                <a:effectLst/>
                <a:latin typeface="+mn-lt"/>
                <a:ea typeface="+mn-ea"/>
                <a:cs typeface="+mn-cs"/>
              </a:rPr>
              <a:t> save and return on forms and ensure ‘time outs’ on forms are </a:t>
            </a:r>
            <a:r>
              <a:rPr lang="en-US" sz="1200" b="0" kern="1200" dirty="0" err="1">
                <a:solidFill>
                  <a:schemeClr val="tx1"/>
                </a:solidFill>
                <a:effectLst/>
                <a:latin typeface="+mn-lt"/>
                <a:ea typeface="+mn-ea"/>
                <a:cs typeface="+mn-cs"/>
              </a:rPr>
              <a:t>reasonable.</a:t>
            </a:r>
            <a:r>
              <a:rPr lang="en-US" sz="1200" b="0" kern="1200" dirty="0" err="1">
                <a:solidFill>
                  <a:schemeClr val="tx1"/>
                </a:solidFill>
                <a:effectLst/>
                <a:latin typeface="+mn-lt"/>
                <a:ea typeface="+mn-ea"/>
                <a:cs typeface="+mn-cs"/>
                <a:hlinkClick r:id="rId5"/>
              </a:rPr>
              <a:t>Timeouts</a:t>
            </a:r>
            <a:r>
              <a:rPr lang="en-US" sz="1200" b="0" kern="1200" dirty="0">
                <a:solidFill>
                  <a:schemeClr val="tx1"/>
                </a:solidFill>
                <a:effectLst/>
                <a:latin typeface="+mn-lt"/>
                <a:ea typeface="+mn-ea"/>
                <a:cs typeface="+mn-cs"/>
              </a:rPr>
              <a:t>, guidance by 18F (the US government’s digital agency).Include people with autism in user </a:t>
            </a:r>
            <a:r>
              <a:rPr lang="en-US" sz="1200" b="0" kern="1200" dirty="0" err="1">
                <a:solidFill>
                  <a:schemeClr val="tx1"/>
                </a:solidFill>
                <a:effectLst/>
                <a:latin typeface="+mn-lt"/>
                <a:ea typeface="+mn-ea"/>
                <a:cs typeface="+mn-cs"/>
              </a:rPr>
              <a:t>research.</a:t>
            </a:r>
            <a:r>
              <a:rPr lang="en-US" sz="1200" b="0" kern="1200" dirty="0" err="1">
                <a:solidFill>
                  <a:schemeClr val="tx1"/>
                </a:solidFill>
                <a:effectLst/>
                <a:latin typeface="+mn-lt"/>
                <a:ea typeface="+mn-ea"/>
                <a:cs typeface="+mn-cs"/>
                <a:hlinkClick r:id="rId6"/>
              </a:rPr>
              <a:t>User</a:t>
            </a:r>
            <a:r>
              <a:rPr lang="en-US" sz="1200" b="0" kern="1200" dirty="0">
                <a:solidFill>
                  <a:schemeClr val="tx1"/>
                </a:solidFill>
                <a:effectLst/>
                <a:latin typeface="+mn-lt"/>
                <a:ea typeface="+mn-ea"/>
                <a:cs typeface="+mn-cs"/>
                <a:hlinkClick r:id="rId6"/>
              </a:rPr>
              <a:t> research for government services: an introduction</a:t>
            </a:r>
            <a:r>
              <a:rPr lang="en-US" sz="1200" b="0" kern="1200" dirty="0">
                <a:solidFill>
                  <a:schemeClr val="tx1"/>
                </a:solidFill>
                <a:effectLst/>
                <a:latin typeface="+mn-lt"/>
                <a:ea typeface="+mn-ea"/>
                <a:cs typeface="+mn-cs"/>
              </a:rPr>
              <a:t>, guidance on </a:t>
            </a:r>
            <a:r>
              <a:rPr lang="en-US" sz="1200" b="0" kern="1200" dirty="0" err="1">
                <a:solidFill>
                  <a:schemeClr val="tx1"/>
                </a:solidFill>
                <a:effectLst/>
                <a:latin typeface="+mn-lt"/>
                <a:ea typeface="+mn-ea"/>
                <a:cs typeface="+mn-cs"/>
              </a:rPr>
              <a:t>GOV.UK.Write</a:t>
            </a:r>
            <a:r>
              <a:rPr lang="en-US" sz="1200" b="0" kern="1200" dirty="0">
                <a:solidFill>
                  <a:schemeClr val="tx1"/>
                </a:solidFill>
                <a:effectLst/>
                <a:latin typeface="+mn-lt"/>
                <a:ea typeface="+mn-ea"/>
                <a:cs typeface="+mn-cs"/>
              </a:rPr>
              <a:t> in plain English and break up content with things like headings and lists. Use the ‘inverted pyramid’ approach with the most important information at the </a:t>
            </a:r>
            <a:r>
              <a:rPr lang="en-US" sz="1200" b="0" kern="1200" dirty="0" err="1">
                <a:solidFill>
                  <a:schemeClr val="tx1"/>
                </a:solidFill>
                <a:effectLst/>
                <a:latin typeface="+mn-lt"/>
                <a:ea typeface="+mn-ea"/>
                <a:cs typeface="+mn-cs"/>
              </a:rPr>
              <a:t>top.</a:t>
            </a:r>
            <a:r>
              <a:rPr lang="en-US" sz="1200" b="0" kern="1200" dirty="0" err="1">
                <a:solidFill>
                  <a:schemeClr val="tx1"/>
                </a:solidFill>
                <a:effectLst/>
                <a:latin typeface="+mn-lt"/>
                <a:ea typeface="+mn-ea"/>
                <a:cs typeface="+mn-cs"/>
                <a:hlinkClick r:id="rId7"/>
              </a:rPr>
              <a:t>Structuring</a:t>
            </a:r>
            <a:r>
              <a:rPr lang="en-US" sz="1200" b="0" kern="1200" dirty="0">
                <a:solidFill>
                  <a:schemeClr val="tx1"/>
                </a:solidFill>
                <a:effectLst/>
                <a:latin typeface="+mn-lt"/>
                <a:ea typeface="+mn-ea"/>
                <a:cs typeface="+mn-cs"/>
                <a:hlinkClick r:id="rId7"/>
              </a:rPr>
              <a:t> your content</a:t>
            </a:r>
            <a:r>
              <a:rPr lang="en-US" sz="1200" b="0" kern="1200" dirty="0">
                <a:solidFill>
                  <a:schemeClr val="tx1"/>
                </a:solidFill>
                <a:effectLst/>
                <a:latin typeface="+mn-lt"/>
                <a:ea typeface="+mn-ea"/>
                <a:cs typeface="+mn-cs"/>
              </a:rPr>
              <a:t>, guidance on </a:t>
            </a:r>
            <a:r>
              <a:rPr lang="en-US" sz="1200" b="0" kern="1200" dirty="0" err="1">
                <a:solidFill>
                  <a:schemeClr val="tx1"/>
                </a:solidFill>
                <a:effectLst/>
                <a:latin typeface="+mn-lt"/>
                <a:ea typeface="+mn-ea"/>
                <a:cs typeface="+mn-cs"/>
              </a:rPr>
              <a:t>GOV.UK.Provide</a:t>
            </a:r>
            <a:r>
              <a:rPr lang="en-US" sz="1200" b="0" kern="1200" dirty="0">
                <a:solidFill>
                  <a:schemeClr val="tx1"/>
                </a:solidFill>
                <a:effectLst/>
                <a:latin typeface="+mn-lt"/>
                <a:ea typeface="+mn-ea"/>
                <a:cs typeface="+mn-cs"/>
              </a:rPr>
              <a:t> captions for video </a:t>
            </a:r>
            <a:r>
              <a:rPr lang="en-US" sz="1200" b="0" kern="1200" dirty="0" err="1">
                <a:solidFill>
                  <a:schemeClr val="tx1"/>
                </a:solidFill>
                <a:effectLst/>
                <a:latin typeface="+mn-lt"/>
                <a:ea typeface="+mn-ea"/>
                <a:cs typeface="+mn-cs"/>
              </a:rPr>
              <a:t>content.</a:t>
            </a:r>
            <a:r>
              <a:rPr lang="en-US" sz="1200" b="0" kern="1200" dirty="0" err="1">
                <a:solidFill>
                  <a:schemeClr val="tx1"/>
                </a:solidFill>
                <a:effectLst/>
                <a:latin typeface="+mn-lt"/>
                <a:ea typeface="+mn-ea"/>
                <a:cs typeface="+mn-cs"/>
                <a:hlinkClick r:id="rId8"/>
              </a:rPr>
              <a:t>Autistic</a:t>
            </a:r>
            <a:r>
              <a:rPr lang="en-US" sz="1200" b="0" kern="1200" dirty="0">
                <a:solidFill>
                  <a:schemeClr val="tx1"/>
                </a:solidFill>
                <a:effectLst/>
                <a:latin typeface="+mn-lt"/>
                <a:ea typeface="+mn-ea"/>
                <a:cs typeface="+mn-cs"/>
                <a:hlinkClick r:id="rId8"/>
              </a:rPr>
              <a:t> spectrum, captions and audio description</a:t>
            </a:r>
            <a:r>
              <a:rPr lang="en-US" sz="1200" b="0" kern="1200" dirty="0">
                <a:solidFill>
                  <a:schemeClr val="tx1"/>
                </a:solidFill>
                <a:effectLst/>
                <a:latin typeface="+mn-lt"/>
                <a:ea typeface="+mn-ea"/>
                <a:cs typeface="+mn-cs"/>
              </a:rPr>
              <a:t>, article by Mindful </a:t>
            </a:r>
            <a:r>
              <a:rPr lang="en-US" sz="1200" b="0" kern="1200" dirty="0" err="1">
                <a:solidFill>
                  <a:schemeClr val="tx1"/>
                </a:solidFill>
                <a:effectLst/>
                <a:latin typeface="+mn-lt"/>
                <a:ea typeface="+mn-ea"/>
                <a:cs typeface="+mn-cs"/>
              </a:rPr>
              <a:t>Research.</a:t>
            </a:r>
            <a:r>
              <a:rPr lang="en-US" sz="1200" b="1" i="0" kern="1200" dirty="0" err="1">
                <a:solidFill>
                  <a:schemeClr val="tx1"/>
                </a:solidFill>
                <a:effectLst/>
                <a:latin typeface="+mn-lt"/>
                <a:ea typeface="+mn-ea"/>
                <a:cs typeface="+mn-cs"/>
              </a:rPr>
              <a:t>More</a:t>
            </a:r>
            <a:r>
              <a:rPr lang="en-US" sz="1200" b="1" i="0" kern="1200" dirty="0">
                <a:solidFill>
                  <a:schemeClr val="tx1"/>
                </a:solidFill>
                <a:effectLst/>
                <a:latin typeface="+mn-lt"/>
                <a:ea typeface="+mn-ea"/>
                <a:cs typeface="+mn-cs"/>
              </a:rPr>
              <a:t> reading</a:t>
            </a:r>
          </a:p>
          <a:p>
            <a:r>
              <a:rPr lang="en-US" sz="1200" b="0" i="0" kern="1200" dirty="0">
                <a:solidFill>
                  <a:schemeClr val="tx1"/>
                </a:solidFill>
                <a:effectLst/>
                <a:latin typeface="+mn-lt"/>
                <a:ea typeface="+mn-ea"/>
                <a:cs typeface="+mn-cs"/>
              </a:rPr>
              <a:t>‘Designing for users on the autistic spectrum’ is one of a set of posters designed by the Home Office. You can </a:t>
            </a:r>
            <a:r>
              <a:rPr lang="en-US" sz="1200" b="0" i="0" kern="1200" dirty="0">
                <a:solidFill>
                  <a:schemeClr val="tx1"/>
                </a:solidFill>
                <a:effectLst/>
                <a:latin typeface="+mn-lt"/>
                <a:ea typeface="+mn-ea"/>
                <a:cs typeface="+mn-cs"/>
                <a:hlinkClick r:id="rId9"/>
              </a:rPr>
              <a:t>read about and download them from this blogpost</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Statistics about autism</a:t>
            </a:r>
          </a:p>
          <a:p>
            <a:r>
              <a:rPr lang="en-US" sz="1200" b="0" i="0" kern="1200" dirty="0">
                <a:solidFill>
                  <a:schemeClr val="tx1"/>
                </a:solidFill>
                <a:effectLst/>
                <a:latin typeface="+mn-lt"/>
                <a:ea typeface="+mn-ea"/>
                <a:cs typeface="+mn-cs"/>
              </a:rPr>
              <a:t>About 700,000 people in the UK are on the autistic spectrum.</a:t>
            </a:r>
          </a:p>
          <a:p>
            <a:r>
              <a:rPr lang="en-US" sz="1200" b="0" i="0" kern="1200" dirty="0">
                <a:solidFill>
                  <a:schemeClr val="tx1"/>
                </a:solidFill>
                <a:effectLst/>
                <a:latin typeface="+mn-lt"/>
                <a:ea typeface="+mn-ea"/>
                <a:cs typeface="+mn-cs"/>
              </a:rPr>
              <a:t>Only 16% of people with autism in the UK are in full time paid employment.</a:t>
            </a:r>
          </a:p>
          <a:p>
            <a:r>
              <a:rPr lang="en-US" sz="1200" b="0" i="0" kern="1200" dirty="0">
                <a:solidFill>
                  <a:schemeClr val="tx1"/>
                </a:solidFill>
                <a:effectLst/>
                <a:latin typeface="+mn-lt"/>
                <a:ea typeface="+mn-ea"/>
                <a:cs typeface="+mn-cs"/>
              </a:rPr>
              <a:t>40% of people with autism have an anxiety disorder - it’s 15% in the general population.</a:t>
            </a:r>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28</a:t>
            </a:fld>
            <a:endParaRPr lang="en-US"/>
          </a:p>
        </p:txBody>
      </p:sp>
    </p:spTree>
    <p:extLst>
      <p:ext uri="{BB962C8B-B14F-4D97-AF65-F5344CB8AC3E}">
        <p14:creationId xmlns:p14="http://schemas.microsoft.com/office/powerpoint/2010/main" val="414126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persona examples visit this great resource from Gov.UK: </a:t>
            </a:r>
            <a:r>
              <a:rPr lang="en-US" dirty="0">
                <a:hlinkClick r:id="rId3"/>
              </a:rPr>
              <a:t>https://www.gov.uk/government/publications/understanding-disabilities-and-impairments-user-profiles</a:t>
            </a:r>
            <a:endParaRPr lang="en-US" dirty="0"/>
          </a:p>
          <a:p>
            <a:endParaRPr lang="en-US" dirty="0"/>
          </a:p>
          <a:p>
            <a:r>
              <a:rPr lang="en-US" sz="1200" b="0" i="0" kern="1200" dirty="0">
                <a:solidFill>
                  <a:schemeClr val="tx1"/>
                </a:solidFill>
                <a:effectLst/>
                <a:latin typeface="+mn-lt"/>
                <a:ea typeface="+mn-ea"/>
                <a:cs typeface="+mn-cs"/>
              </a:rPr>
              <a:t>Research and analysis</a:t>
            </a:r>
          </a:p>
          <a:p>
            <a:pPr fontAlgn="base"/>
            <a:r>
              <a:rPr lang="en-US" sz="1200" b="1" i="0" kern="1200" dirty="0">
                <a:solidFill>
                  <a:schemeClr val="tx1"/>
                </a:solidFill>
                <a:effectLst/>
                <a:latin typeface="+mn-lt"/>
                <a:ea typeface="+mn-ea"/>
                <a:cs typeface="+mn-cs"/>
              </a:rPr>
              <a:t>Pawel: user with Asperger's</a:t>
            </a:r>
          </a:p>
          <a:p>
            <a:endParaRPr lang="en-US" dirty="0"/>
          </a:p>
          <a:p>
            <a:pPr fontAlgn="base"/>
            <a:r>
              <a:rPr lang="en-US" sz="1200" b="1" i="0" kern="1200" dirty="0">
                <a:solidFill>
                  <a:schemeClr val="tx1"/>
                </a:solidFill>
                <a:effectLst/>
                <a:latin typeface="+mn-lt"/>
                <a:ea typeface="+mn-ea"/>
                <a:cs typeface="+mn-cs"/>
              </a:rPr>
              <a:t>Devices and technology</a:t>
            </a:r>
          </a:p>
          <a:p>
            <a:r>
              <a:rPr lang="en-US" sz="1200" b="0" i="0" kern="1200" dirty="0">
                <a:solidFill>
                  <a:schemeClr val="tx1"/>
                </a:solidFill>
                <a:effectLst/>
                <a:latin typeface="+mn-lt"/>
                <a:ea typeface="+mn-ea"/>
                <a:cs typeface="+mn-cs"/>
              </a:rPr>
              <a:t>Pawel is good with technology and can usually figure out how things work himself. He prefers to use apps because they’re simpler and less cluttered than websites.</a:t>
            </a:r>
          </a:p>
          <a:p>
            <a:r>
              <a:rPr lang="en-US" sz="1200" b="0" i="0" kern="1200" dirty="0">
                <a:solidFill>
                  <a:schemeClr val="tx1"/>
                </a:solidFill>
                <a:effectLst/>
                <a:latin typeface="+mn-lt"/>
                <a:ea typeface="+mn-ea"/>
                <a:cs typeface="+mn-cs"/>
              </a:rPr>
              <a:t>His parents recently bought him a laptop for his birthday, which is great for playing games and looking for jobs.</a:t>
            </a:r>
          </a:p>
          <a:p>
            <a:r>
              <a:rPr lang="en-US" sz="1200" b="0" i="0" kern="1200" dirty="0">
                <a:solidFill>
                  <a:schemeClr val="tx1"/>
                </a:solidFill>
                <a:effectLst/>
                <a:latin typeface="+mn-lt"/>
                <a:ea typeface="+mn-ea"/>
                <a:cs typeface="+mn-cs"/>
              </a:rPr>
              <a:t>He struggles with face to face communication, but likes chatting to people in gaming communities online. He gave up social media as all the comments were making him anxious.</a:t>
            </a:r>
          </a:p>
          <a:p>
            <a:pPr fontAlgn="base"/>
            <a:r>
              <a:rPr lang="en-US" sz="1200" b="1" i="0" kern="1200" dirty="0">
                <a:solidFill>
                  <a:schemeClr val="tx1"/>
                </a:solidFill>
                <a:effectLst/>
                <a:latin typeface="+mn-lt"/>
                <a:ea typeface="+mn-ea"/>
                <a:cs typeface="+mn-cs"/>
              </a:rPr>
              <a:t>Goals and wishes</a:t>
            </a:r>
          </a:p>
          <a:p>
            <a:r>
              <a:rPr lang="en-US" sz="1200" b="0" i="0" kern="1200" dirty="0">
                <a:solidFill>
                  <a:schemeClr val="tx1"/>
                </a:solidFill>
                <a:effectLst/>
                <a:latin typeface="+mn-lt"/>
                <a:ea typeface="+mn-ea"/>
                <a:cs typeface="+mn-cs"/>
              </a:rPr>
              <a:t>Pawel wishes he could find what he needs on websites more easily - sometimes there’s so much to read through.</a:t>
            </a:r>
          </a:p>
          <a:p>
            <a:r>
              <a:rPr lang="en-US" sz="1200" b="0" i="0" kern="1200" dirty="0">
                <a:solidFill>
                  <a:schemeClr val="tx1"/>
                </a:solidFill>
                <a:effectLst/>
                <a:latin typeface="+mn-lt"/>
                <a:ea typeface="+mn-ea"/>
                <a:cs typeface="+mn-cs"/>
              </a:rPr>
              <a:t>He wants to be able to talk to people using web chat instead of the phone so he has time to think about what he wants to say.</a:t>
            </a:r>
          </a:p>
          <a:p>
            <a:pPr fontAlgn="base"/>
            <a:r>
              <a:rPr lang="en-US" sz="1200" b="1" i="0" kern="1200" dirty="0">
                <a:solidFill>
                  <a:schemeClr val="tx1"/>
                </a:solidFill>
                <a:effectLst/>
                <a:latin typeface="+mn-lt"/>
                <a:ea typeface="+mn-ea"/>
                <a:cs typeface="+mn-cs"/>
              </a:rPr>
              <a:t>Frustrations</a:t>
            </a:r>
          </a:p>
          <a:p>
            <a:pPr fontAlgn="base"/>
            <a:r>
              <a:rPr lang="en-US" sz="1200" b="1" i="0" kern="1200" dirty="0">
                <a:solidFill>
                  <a:schemeClr val="tx1"/>
                </a:solidFill>
                <a:effectLst/>
                <a:latin typeface="+mn-lt"/>
                <a:ea typeface="+mn-ea"/>
                <a:cs typeface="+mn-cs"/>
              </a:rPr>
              <a:t>Too many distractions</a:t>
            </a:r>
          </a:p>
          <a:p>
            <a:r>
              <a:rPr lang="en-US" sz="1200" b="0" i="0" kern="1200" dirty="0">
                <a:solidFill>
                  <a:schemeClr val="tx1"/>
                </a:solidFill>
                <a:effectLst/>
                <a:latin typeface="+mn-lt"/>
                <a:ea typeface="+mn-ea"/>
                <a:cs typeface="+mn-cs"/>
              </a:rPr>
              <a:t>Pawel gets easily distracted and wants to read everything and click every link. He wishes there wasn’t as much text or links.</a:t>
            </a:r>
          </a:p>
          <a:p>
            <a:r>
              <a:rPr lang="en-US" sz="1200" b="0" i="0" kern="1200" dirty="0">
                <a:solidFill>
                  <a:schemeClr val="tx1"/>
                </a:solidFill>
                <a:effectLst/>
                <a:latin typeface="+mn-lt"/>
                <a:ea typeface="+mn-ea"/>
                <a:cs typeface="+mn-cs"/>
              </a:rPr>
              <a:t>Pawel gets distracted by other things as well - he finds moving content like banners or video distracting, and gets stressed out by bright colours.</a:t>
            </a:r>
          </a:p>
          <a:p>
            <a:pPr fontAlgn="base"/>
            <a:r>
              <a:rPr lang="en-US" sz="1200" b="1" i="0" kern="1200" dirty="0">
                <a:solidFill>
                  <a:schemeClr val="tx1"/>
                </a:solidFill>
                <a:effectLst/>
                <a:latin typeface="+mn-lt"/>
                <a:ea typeface="+mn-ea"/>
                <a:cs typeface="+mn-cs"/>
              </a:rPr>
              <a:t>Services not designed for his needs</a:t>
            </a:r>
          </a:p>
          <a:p>
            <a:r>
              <a:rPr lang="en-US" sz="1200" b="0" i="0" kern="1200" dirty="0">
                <a:solidFill>
                  <a:schemeClr val="tx1"/>
                </a:solidFill>
                <a:effectLst/>
                <a:latin typeface="+mn-lt"/>
                <a:ea typeface="+mn-ea"/>
                <a:cs typeface="+mn-cs"/>
              </a:rPr>
              <a:t>Pawel thinks websites often assume you know more than you do.</a:t>
            </a:r>
          </a:p>
          <a:p>
            <a:r>
              <a:rPr lang="en-US" sz="1200" b="0" i="0" kern="1200" dirty="0">
                <a:solidFill>
                  <a:schemeClr val="tx1"/>
                </a:solidFill>
                <a:effectLst/>
                <a:latin typeface="+mn-lt"/>
                <a:ea typeface="+mn-ea"/>
                <a:cs typeface="+mn-cs"/>
              </a:rPr>
              <a:t>He doesn’t like using the phone, but a lot of companies don’t let you contact them by email or live chat (or they make their details hard to find).</a:t>
            </a:r>
          </a:p>
          <a:p>
            <a:pPr fontAlgn="base"/>
            <a:r>
              <a:rPr lang="en-US" sz="1200" b="1" i="0" kern="1200" dirty="0">
                <a:solidFill>
                  <a:schemeClr val="tx1"/>
                </a:solidFill>
                <a:effectLst/>
                <a:latin typeface="+mn-lt"/>
                <a:ea typeface="+mn-ea"/>
                <a:cs typeface="+mn-cs"/>
              </a:rPr>
              <a:t>Making things work for Pawel</a:t>
            </a:r>
          </a:p>
          <a:p>
            <a:pPr fontAlgn="base"/>
            <a:r>
              <a:rPr lang="en-US" dirty="0"/>
              <a:t>What to </a:t>
            </a:r>
            <a:r>
              <a:rPr lang="en-US" dirty="0" err="1"/>
              <a:t>doFurther</a:t>
            </a:r>
            <a:r>
              <a:rPr lang="en-US" dirty="0"/>
              <a:t> </a:t>
            </a:r>
            <a:r>
              <a:rPr lang="en-US" dirty="0" err="1"/>
              <a:t>reading</a:t>
            </a:r>
            <a:r>
              <a:rPr lang="en-US" sz="1200" b="0" kern="1200" dirty="0" err="1">
                <a:solidFill>
                  <a:schemeClr val="tx1"/>
                </a:solidFill>
                <a:effectLst/>
                <a:latin typeface="+mn-lt"/>
                <a:ea typeface="+mn-ea"/>
                <a:cs typeface="+mn-cs"/>
              </a:rPr>
              <a:t>Avoid</a:t>
            </a:r>
            <a:r>
              <a:rPr lang="en-US" sz="1200" b="0" kern="1200" dirty="0">
                <a:solidFill>
                  <a:schemeClr val="tx1"/>
                </a:solidFill>
                <a:effectLst/>
                <a:latin typeface="+mn-lt"/>
                <a:ea typeface="+mn-ea"/>
                <a:cs typeface="+mn-cs"/>
              </a:rPr>
              <a:t> bright colours or garish </a:t>
            </a:r>
            <a:r>
              <a:rPr lang="en-US" sz="1200" b="0" kern="1200" dirty="0" err="1">
                <a:solidFill>
                  <a:schemeClr val="tx1"/>
                </a:solidFill>
                <a:effectLst/>
                <a:latin typeface="+mn-lt"/>
                <a:ea typeface="+mn-ea"/>
                <a:cs typeface="+mn-cs"/>
              </a:rPr>
              <a:t>combinations.</a:t>
            </a:r>
            <a:r>
              <a:rPr lang="en-US" sz="1200" b="0" kern="1200" dirty="0" err="1">
                <a:solidFill>
                  <a:schemeClr val="tx1"/>
                </a:solidFill>
                <a:effectLst/>
                <a:latin typeface="+mn-lt"/>
                <a:ea typeface="+mn-ea"/>
                <a:cs typeface="+mn-cs"/>
                <a:hlinkClick r:id="rId4"/>
              </a:rPr>
              <a:t>Colour</a:t>
            </a:r>
            <a:r>
              <a:rPr lang="en-US" sz="1200" b="0" kern="1200" dirty="0">
                <a:solidFill>
                  <a:schemeClr val="tx1"/>
                </a:solidFill>
                <a:effectLst/>
                <a:latin typeface="+mn-lt"/>
                <a:ea typeface="+mn-ea"/>
                <a:cs typeface="+mn-cs"/>
                <a:hlinkClick r:id="rId4"/>
              </a:rPr>
              <a:t> in the GOV.UK Design </a:t>
            </a:r>
            <a:r>
              <a:rPr lang="en-US" sz="1200" b="0" kern="1200" dirty="0" err="1">
                <a:solidFill>
                  <a:schemeClr val="tx1"/>
                </a:solidFill>
                <a:effectLst/>
                <a:latin typeface="+mn-lt"/>
                <a:ea typeface="+mn-ea"/>
                <a:cs typeface="+mn-cs"/>
                <a:hlinkClick r:id="rId4"/>
              </a:rPr>
              <a:t>System</a:t>
            </a:r>
            <a:r>
              <a:rPr lang="en-US" sz="1200" b="0" kern="1200" dirty="0" err="1">
                <a:solidFill>
                  <a:schemeClr val="tx1"/>
                </a:solidFill>
                <a:effectLst/>
                <a:latin typeface="+mn-lt"/>
                <a:ea typeface="+mn-ea"/>
                <a:cs typeface="+mn-cs"/>
              </a:rPr>
              <a:t>.Allow</a:t>
            </a:r>
            <a:r>
              <a:rPr lang="en-US" sz="1200" b="0" kern="1200" dirty="0">
                <a:solidFill>
                  <a:schemeClr val="tx1"/>
                </a:solidFill>
                <a:effectLst/>
                <a:latin typeface="+mn-lt"/>
                <a:ea typeface="+mn-ea"/>
                <a:cs typeface="+mn-cs"/>
              </a:rPr>
              <a:t> save and return on forms and ensure ‘time outs’ on forms are </a:t>
            </a:r>
            <a:r>
              <a:rPr lang="en-US" sz="1200" b="0" kern="1200" dirty="0" err="1">
                <a:solidFill>
                  <a:schemeClr val="tx1"/>
                </a:solidFill>
                <a:effectLst/>
                <a:latin typeface="+mn-lt"/>
                <a:ea typeface="+mn-ea"/>
                <a:cs typeface="+mn-cs"/>
              </a:rPr>
              <a:t>reasonable.</a:t>
            </a:r>
            <a:r>
              <a:rPr lang="en-US" sz="1200" b="0" kern="1200" dirty="0" err="1">
                <a:solidFill>
                  <a:schemeClr val="tx1"/>
                </a:solidFill>
                <a:effectLst/>
                <a:latin typeface="+mn-lt"/>
                <a:ea typeface="+mn-ea"/>
                <a:cs typeface="+mn-cs"/>
                <a:hlinkClick r:id="rId5"/>
              </a:rPr>
              <a:t>Timeouts</a:t>
            </a:r>
            <a:r>
              <a:rPr lang="en-US" sz="1200" b="0" kern="1200" dirty="0">
                <a:solidFill>
                  <a:schemeClr val="tx1"/>
                </a:solidFill>
                <a:effectLst/>
                <a:latin typeface="+mn-lt"/>
                <a:ea typeface="+mn-ea"/>
                <a:cs typeface="+mn-cs"/>
              </a:rPr>
              <a:t>, guidance by 18F (the US government’s digital agency).Include people with autism in user </a:t>
            </a:r>
            <a:r>
              <a:rPr lang="en-US" sz="1200" b="0" kern="1200" dirty="0" err="1">
                <a:solidFill>
                  <a:schemeClr val="tx1"/>
                </a:solidFill>
                <a:effectLst/>
                <a:latin typeface="+mn-lt"/>
                <a:ea typeface="+mn-ea"/>
                <a:cs typeface="+mn-cs"/>
              </a:rPr>
              <a:t>research.</a:t>
            </a:r>
            <a:r>
              <a:rPr lang="en-US" sz="1200" b="0" kern="1200" dirty="0" err="1">
                <a:solidFill>
                  <a:schemeClr val="tx1"/>
                </a:solidFill>
                <a:effectLst/>
                <a:latin typeface="+mn-lt"/>
                <a:ea typeface="+mn-ea"/>
                <a:cs typeface="+mn-cs"/>
                <a:hlinkClick r:id="rId6"/>
              </a:rPr>
              <a:t>User</a:t>
            </a:r>
            <a:r>
              <a:rPr lang="en-US" sz="1200" b="0" kern="1200" dirty="0">
                <a:solidFill>
                  <a:schemeClr val="tx1"/>
                </a:solidFill>
                <a:effectLst/>
                <a:latin typeface="+mn-lt"/>
                <a:ea typeface="+mn-ea"/>
                <a:cs typeface="+mn-cs"/>
                <a:hlinkClick r:id="rId6"/>
              </a:rPr>
              <a:t> research for government services: an introduction</a:t>
            </a:r>
            <a:r>
              <a:rPr lang="en-US" sz="1200" b="0" kern="1200" dirty="0">
                <a:solidFill>
                  <a:schemeClr val="tx1"/>
                </a:solidFill>
                <a:effectLst/>
                <a:latin typeface="+mn-lt"/>
                <a:ea typeface="+mn-ea"/>
                <a:cs typeface="+mn-cs"/>
              </a:rPr>
              <a:t>, guidance on </a:t>
            </a:r>
            <a:r>
              <a:rPr lang="en-US" sz="1200" b="0" kern="1200" dirty="0" err="1">
                <a:solidFill>
                  <a:schemeClr val="tx1"/>
                </a:solidFill>
                <a:effectLst/>
                <a:latin typeface="+mn-lt"/>
                <a:ea typeface="+mn-ea"/>
                <a:cs typeface="+mn-cs"/>
              </a:rPr>
              <a:t>GOV.UK.Write</a:t>
            </a:r>
            <a:r>
              <a:rPr lang="en-US" sz="1200" b="0" kern="1200" dirty="0">
                <a:solidFill>
                  <a:schemeClr val="tx1"/>
                </a:solidFill>
                <a:effectLst/>
                <a:latin typeface="+mn-lt"/>
                <a:ea typeface="+mn-ea"/>
                <a:cs typeface="+mn-cs"/>
              </a:rPr>
              <a:t> in plain English and break up content with things like headings and lists. Use the ‘inverted pyramid’ approach with the most important information at the </a:t>
            </a:r>
            <a:r>
              <a:rPr lang="en-US" sz="1200" b="0" kern="1200" dirty="0" err="1">
                <a:solidFill>
                  <a:schemeClr val="tx1"/>
                </a:solidFill>
                <a:effectLst/>
                <a:latin typeface="+mn-lt"/>
                <a:ea typeface="+mn-ea"/>
                <a:cs typeface="+mn-cs"/>
              </a:rPr>
              <a:t>top.</a:t>
            </a:r>
            <a:r>
              <a:rPr lang="en-US" sz="1200" b="0" kern="1200" dirty="0" err="1">
                <a:solidFill>
                  <a:schemeClr val="tx1"/>
                </a:solidFill>
                <a:effectLst/>
                <a:latin typeface="+mn-lt"/>
                <a:ea typeface="+mn-ea"/>
                <a:cs typeface="+mn-cs"/>
                <a:hlinkClick r:id="rId7"/>
              </a:rPr>
              <a:t>Structuring</a:t>
            </a:r>
            <a:r>
              <a:rPr lang="en-US" sz="1200" b="0" kern="1200" dirty="0">
                <a:solidFill>
                  <a:schemeClr val="tx1"/>
                </a:solidFill>
                <a:effectLst/>
                <a:latin typeface="+mn-lt"/>
                <a:ea typeface="+mn-ea"/>
                <a:cs typeface="+mn-cs"/>
                <a:hlinkClick r:id="rId7"/>
              </a:rPr>
              <a:t> your content</a:t>
            </a:r>
            <a:r>
              <a:rPr lang="en-US" sz="1200" b="0" kern="1200" dirty="0">
                <a:solidFill>
                  <a:schemeClr val="tx1"/>
                </a:solidFill>
                <a:effectLst/>
                <a:latin typeface="+mn-lt"/>
                <a:ea typeface="+mn-ea"/>
                <a:cs typeface="+mn-cs"/>
              </a:rPr>
              <a:t>, guidance on </a:t>
            </a:r>
            <a:r>
              <a:rPr lang="en-US" sz="1200" b="0" kern="1200" dirty="0" err="1">
                <a:solidFill>
                  <a:schemeClr val="tx1"/>
                </a:solidFill>
                <a:effectLst/>
                <a:latin typeface="+mn-lt"/>
                <a:ea typeface="+mn-ea"/>
                <a:cs typeface="+mn-cs"/>
              </a:rPr>
              <a:t>GOV.UK.Provide</a:t>
            </a:r>
            <a:r>
              <a:rPr lang="en-US" sz="1200" b="0" kern="1200" dirty="0">
                <a:solidFill>
                  <a:schemeClr val="tx1"/>
                </a:solidFill>
                <a:effectLst/>
                <a:latin typeface="+mn-lt"/>
                <a:ea typeface="+mn-ea"/>
                <a:cs typeface="+mn-cs"/>
              </a:rPr>
              <a:t> captions for video </a:t>
            </a:r>
            <a:r>
              <a:rPr lang="en-US" sz="1200" b="0" kern="1200" dirty="0" err="1">
                <a:solidFill>
                  <a:schemeClr val="tx1"/>
                </a:solidFill>
                <a:effectLst/>
                <a:latin typeface="+mn-lt"/>
                <a:ea typeface="+mn-ea"/>
                <a:cs typeface="+mn-cs"/>
              </a:rPr>
              <a:t>content.</a:t>
            </a:r>
            <a:r>
              <a:rPr lang="en-US" sz="1200" b="0" kern="1200" dirty="0" err="1">
                <a:solidFill>
                  <a:schemeClr val="tx1"/>
                </a:solidFill>
                <a:effectLst/>
                <a:latin typeface="+mn-lt"/>
                <a:ea typeface="+mn-ea"/>
                <a:cs typeface="+mn-cs"/>
                <a:hlinkClick r:id="rId8"/>
              </a:rPr>
              <a:t>Autistic</a:t>
            </a:r>
            <a:r>
              <a:rPr lang="en-US" sz="1200" b="0" kern="1200" dirty="0">
                <a:solidFill>
                  <a:schemeClr val="tx1"/>
                </a:solidFill>
                <a:effectLst/>
                <a:latin typeface="+mn-lt"/>
                <a:ea typeface="+mn-ea"/>
                <a:cs typeface="+mn-cs"/>
                <a:hlinkClick r:id="rId8"/>
              </a:rPr>
              <a:t> spectrum, captions and audio description</a:t>
            </a:r>
            <a:r>
              <a:rPr lang="en-US" sz="1200" b="0" kern="1200" dirty="0">
                <a:solidFill>
                  <a:schemeClr val="tx1"/>
                </a:solidFill>
                <a:effectLst/>
                <a:latin typeface="+mn-lt"/>
                <a:ea typeface="+mn-ea"/>
                <a:cs typeface="+mn-cs"/>
              </a:rPr>
              <a:t>, article by Mindful </a:t>
            </a:r>
            <a:r>
              <a:rPr lang="en-US" sz="1200" b="0" kern="1200" dirty="0" err="1">
                <a:solidFill>
                  <a:schemeClr val="tx1"/>
                </a:solidFill>
                <a:effectLst/>
                <a:latin typeface="+mn-lt"/>
                <a:ea typeface="+mn-ea"/>
                <a:cs typeface="+mn-cs"/>
              </a:rPr>
              <a:t>Research.</a:t>
            </a:r>
            <a:r>
              <a:rPr lang="en-US" sz="1200" b="1" i="0" kern="1200" dirty="0" err="1">
                <a:solidFill>
                  <a:schemeClr val="tx1"/>
                </a:solidFill>
                <a:effectLst/>
                <a:latin typeface="+mn-lt"/>
                <a:ea typeface="+mn-ea"/>
                <a:cs typeface="+mn-cs"/>
              </a:rPr>
              <a:t>More</a:t>
            </a:r>
            <a:r>
              <a:rPr lang="en-US" sz="1200" b="1" i="0" kern="1200" dirty="0">
                <a:solidFill>
                  <a:schemeClr val="tx1"/>
                </a:solidFill>
                <a:effectLst/>
                <a:latin typeface="+mn-lt"/>
                <a:ea typeface="+mn-ea"/>
                <a:cs typeface="+mn-cs"/>
              </a:rPr>
              <a:t> reading</a:t>
            </a:r>
          </a:p>
          <a:p>
            <a:r>
              <a:rPr lang="en-US" sz="1200" b="0" i="0" kern="1200" dirty="0">
                <a:solidFill>
                  <a:schemeClr val="tx1"/>
                </a:solidFill>
                <a:effectLst/>
                <a:latin typeface="+mn-lt"/>
                <a:ea typeface="+mn-ea"/>
                <a:cs typeface="+mn-cs"/>
              </a:rPr>
              <a:t>‘Designing for users on the autistic spectrum’ is one of a set of posters designed by the Home Office. You can </a:t>
            </a:r>
            <a:r>
              <a:rPr lang="en-US" sz="1200" b="0" i="0" kern="1200" dirty="0">
                <a:solidFill>
                  <a:schemeClr val="tx1"/>
                </a:solidFill>
                <a:effectLst/>
                <a:latin typeface="+mn-lt"/>
                <a:ea typeface="+mn-ea"/>
                <a:cs typeface="+mn-cs"/>
                <a:hlinkClick r:id="rId9"/>
              </a:rPr>
              <a:t>read about and download them from this blogpost</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Statistics about autism</a:t>
            </a:r>
          </a:p>
          <a:p>
            <a:r>
              <a:rPr lang="en-US" sz="1200" b="0" i="0" kern="1200" dirty="0">
                <a:solidFill>
                  <a:schemeClr val="tx1"/>
                </a:solidFill>
                <a:effectLst/>
                <a:latin typeface="+mn-lt"/>
                <a:ea typeface="+mn-ea"/>
                <a:cs typeface="+mn-cs"/>
              </a:rPr>
              <a:t>About 700,000 people in the UK are on the autistic spectrum.</a:t>
            </a:r>
          </a:p>
          <a:p>
            <a:r>
              <a:rPr lang="en-US" sz="1200" b="0" i="0" kern="1200" dirty="0">
                <a:solidFill>
                  <a:schemeClr val="tx1"/>
                </a:solidFill>
                <a:effectLst/>
                <a:latin typeface="+mn-lt"/>
                <a:ea typeface="+mn-ea"/>
                <a:cs typeface="+mn-cs"/>
              </a:rPr>
              <a:t>Only 16% of people with autism in the UK are in full time paid employment.</a:t>
            </a:r>
          </a:p>
          <a:p>
            <a:r>
              <a:rPr lang="en-US" sz="1200" b="0" i="0" kern="1200" dirty="0">
                <a:solidFill>
                  <a:schemeClr val="tx1"/>
                </a:solidFill>
                <a:effectLst/>
                <a:latin typeface="+mn-lt"/>
                <a:ea typeface="+mn-ea"/>
                <a:cs typeface="+mn-cs"/>
              </a:rPr>
              <a:t>40% of people with autism have an anxiety disorder - it’s 15% in the general population.</a:t>
            </a:r>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29</a:t>
            </a:fld>
            <a:endParaRPr lang="en-US"/>
          </a:p>
        </p:txBody>
      </p:sp>
    </p:spTree>
    <p:extLst>
      <p:ext uri="{BB962C8B-B14F-4D97-AF65-F5344CB8AC3E}">
        <p14:creationId xmlns:p14="http://schemas.microsoft.com/office/powerpoint/2010/main" val="4037851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31</a:t>
            </a:fld>
            <a:endParaRPr lang="en-US"/>
          </a:p>
        </p:txBody>
      </p:sp>
    </p:spTree>
    <p:extLst>
      <p:ext uri="{BB962C8B-B14F-4D97-AF65-F5344CB8AC3E}">
        <p14:creationId xmlns:p14="http://schemas.microsoft.com/office/powerpoint/2010/main" val="332115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link: https://youtu.be/gjQKhaR8an4</a:t>
            </a:r>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32</a:t>
            </a:fld>
            <a:endParaRPr lang="en-US"/>
          </a:p>
        </p:txBody>
      </p:sp>
    </p:spTree>
    <p:extLst>
      <p:ext uri="{BB962C8B-B14F-4D97-AF65-F5344CB8AC3E}">
        <p14:creationId xmlns:p14="http://schemas.microsoft.com/office/powerpoint/2010/main" val="429141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video link: https://youtu.be/mtCarWdm2qU</a:t>
            </a:r>
          </a:p>
        </p:txBody>
      </p:sp>
      <p:sp>
        <p:nvSpPr>
          <p:cNvPr id="4" name="Slide Number Placeholder 3"/>
          <p:cNvSpPr>
            <a:spLocks noGrp="1"/>
          </p:cNvSpPr>
          <p:nvPr>
            <p:ph type="sldNum" sz="quarter" idx="5"/>
          </p:nvPr>
        </p:nvSpPr>
        <p:spPr/>
        <p:txBody>
          <a:bodyPr/>
          <a:lstStyle/>
          <a:p>
            <a:fld id="{505CBBF0-6429-477E-B5F0-502F2F7C6F51}" type="slidenum">
              <a:rPr lang="en-US" smtClean="0"/>
              <a:t>33</a:t>
            </a:fld>
            <a:endParaRPr lang="en-US"/>
          </a:p>
        </p:txBody>
      </p:sp>
    </p:spTree>
    <p:extLst>
      <p:ext uri="{BB962C8B-B14F-4D97-AF65-F5344CB8AC3E}">
        <p14:creationId xmlns:p14="http://schemas.microsoft.com/office/powerpoint/2010/main" val="2382353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link: https://youtu.be/GQl6IoXRBho</a:t>
            </a:r>
          </a:p>
        </p:txBody>
      </p:sp>
      <p:sp>
        <p:nvSpPr>
          <p:cNvPr id="4" name="Slide Number Placeholder 3"/>
          <p:cNvSpPr>
            <a:spLocks noGrp="1"/>
          </p:cNvSpPr>
          <p:nvPr>
            <p:ph type="sldNum" sz="quarter" idx="5"/>
          </p:nvPr>
        </p:nvSpPr>
        <p:spPr/>
        <p:txBody>
          <a:bodyPr/>
          <a:lstStyle/>
          <a:p>
            <a:fld id="{505CBBF0-6429-477E-B5F0-502F2F7C6F51}" type="slidenum">
              <a:rPr lang="en-US" smtClean="0"/>
              <a:t>34</a:t>
            </a:fld>
            <a:endParaRPr lang="en-US"/>
          </a:p>
        </p:txBody>
      </p:sp>
    </p:spTree>
    <p:extLst>
      <p:ext uri="{BB962C8B-B14F-4D97-AF65-F5344CB8AC3E}">
        <p14:creationId xmlns:p14="http://schemas.microsoft.com/office/powerpoint/2010/main" val="268295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35</a:t>
            </a:fld>
            <a:endParaRPr lang="en-US"/>
          </a:p>
        </p:txBody>
      </p:sp>
    </p:spTree>
    <p:extLst>
      <p:ext uri="{BB962C8B-B14F-4D97-AF65-F5344CB8AC3E}">
        <p14:creationId xmlns:p14="http://schemas.microsoft.com/office/powerpoint/2010/main" val="1752101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37</a:t>
            </a:fld>
            <a:endParaRPr lang="en-US"/>
          </a:p>
        </p:txBody>
      </p:sp>
    </p:spTree>
    <p:extLst>
      <p:ext uri="{BB962C8B-B14F-4D97-AF65-F5344CB8AC3E}">
        <p14:creationId xmlns:p14="http://schemas.microsoft.com/office/powerpoint/2010/main" val="3862649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borrowed for educational </a:t>
            </a:r>
            <a:r>
              <a:rPr lang="en-US"/>
              <a:t>purposes from: </a:t>
            </a:r>
            <a:r>
              <a:rPr lang="en-US">
                <a:hlinkClick r:id="rId3"/>
              </a:rPr>
              <a:t>https://measuringu.com/evaluating-ux/</a:t>
            </a:r>
            <a:endParaRPr lang="en-US"/>
          </a:p>
        </p:txBody>
      </p:sp>
      <p:sp>
        <p:nvSpPr>
          <p:cNvPr id="4" name="Slide Number Placeholder 3"/>
          <p:cNvSpPr>
            <a:spLocks noGrp="1"/>
          </p:cNvSpPr>
          <p:nvPr>
            <p:ph type="sldNum" sz="quarter" idx="5"/>
          </p:nvPr>
        </p:nvSpPr>
        <p:spPr/>
        <p:txBody>
          <a:bodyPr/>
          <a:lstStyle/>
          <a:p>
            <a:fld id="{505CBBF0-6429-477E-B5F0-502F2F7C6F51}" type="slidenum">
              <a:rPr lang="en-US" smtClean="0"/>
              <a:t>38</a:t>
            </a:fld>
            <a:endParaRPr lang="en-US"/>
          </a:p>
        </p:txBody>
      </p:sp>
    </p:spTree>
    <p:extLst>
      <p:ext uri="{BB962C8B-B14F-4D97-AF65-F5344CB8AC3E}">
        <p14:creationId xmlns:p14="http://schemas.microsoft.com/office/powerpoint/2010/main" val="199155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www.mohawkcollege.ca/390</a:t>
            </a:r>
          </a:p>
        </p:txBody>
      </p:sp>
      <p:sp>
        <p:nvSpPr>
          <p:cNvPr id="4" name="Slide Number Placeholder 3"/>
          <p:cNvSpPr>
            <a:spLocks noGrp="1"/>
          </p:cNvSpPr>
          <p:nvPr>
            <p:ph type="sldNum" sz="quarter" idx="5"/>
          </p:nvPr>
        </p:nvSpPr>
        <p:spPr/>
        <p:txBody>
          <a:bodyPr/>
          <a:lstStyle/>
          <a:p>
            <a:fld id="{505CBBF0-6429-477E-B5F0-502F2F7C6F51}" type="slidenum">
              <a:rPr lang="en-US" smtClean="0"/>
              <a:t>4</a:t>
            </a:fld>
            <a:endParaRPr lang="en-US"/>
          </a:p>
        </p:txBody>
      </p:sp>
    </p:spTree>
    <p:extLst>
      <p:ext uri="{BB962C8B-B14F-4D97-AF65-F5344CB8AC3E}">
        <p14:creationId xmlns:p14="http://schemas.microsoft.com/office/powerpoint/2010/main" val="1912708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https://books.google.ca/books?id=Dno3DwAAQBAJ&amp;printsec=frontcover#v=onepage&amp;q&amp;f=false</a:t>
            </a:r>
            <a:endParaRPr lang="en-US" dirty="0"/>
          </a:p>
        </p:txBody>
      </p:sp>
      <p:sp>
        <p:nvSpPr>
          <p:cNvPr id="4" name="Slide Number Placeholder 3"/>
          <p:cNvSpPr>
            <a:spLocks noGrp="1"/>
          </p:cNvSpPr>
          <p:nvPr>
            <p:ph type="sldNum" sz="quarter" idx="10"/>
          </p:nvPr>
        </p:nvSpPr>
        <p:spPr/>
        <p:txBody>
          <a:bodyPr/>
          <a:lstStyle/>
          <a:p>
            <a:fld id="{505CBBF0-6429-477E-B5F0-502F2F7C6F51}" type="slidenum">
              <a:rPr lang="en-US" smtClean="0"/>
              <a:t>41</a:t>
            </a:fld>
            <a:endParaRPr lang="en-US"/>
          </a:p>
        </p:txBody>
      </p:sp>
    </p:spTree>
    <p:extLst>
      <p:ext uri="{BB962C8B-B14F-4D97-AF65-F5344CB8AC3E}">
        <p14:creationId xmlns:p14="http://schemas.microsoft.com/office/powerpoint/2010/main" val="1202336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BF0-6429-477E-B5F0-502F2F7C6F51}" type="slidenum">
              <a:rPr lang="en-US" smtClean="0"/>
              <a:t>42</a:t>
            </a:fld>
            <a:endParaRPr lang="en-US"/>
          </a:p>
        </p:txBody>
      </p:sp>
    </p:spTree>
    <p:extLst>
      <p:ext uri="{BB962C8B-B14F-4D97-AF65-F5344CB8AC3E}">
        <p14:creationId xmlns:p14="http://schemas.microsoft.com/office/powerpoint/2010/main" val="183971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5</a:t>
            </a:fld>
            <a:endParaRPr lang="en-US"/>
          </a:p>
        </p:txBody>
      </p:sp>
    </p:spTree>
    <p:extLst>
      <p:ext uri="{BB962C8B-B14F-4D97-AF65-F5344CB8AC3E}">
        <p14:creationId xmlns:p14="http://schemas.microsoft.com/office/powerpoint/2010/main" val="324994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6</a:t>
            </a:fld>
            <a:endParaRPr lang="en-US"/>
          </a:p>
        </p:txBody>
      </p:sp>
    </p:spTree>
    <p:extLst>
      <p:ext uri="{BB962C8B-B14F-4D97-AF65-F5344CB8AC3E}">
        <p14:creationId xmlns:p14="http://schemas.microsoft.com/office/powerpoint/2010/main" val="267078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a</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capstone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project</a:t>
            </a:r>
            <a:r>
              <a:rPr lang="en-US" sz="1200" b="0" i="0" u="none" strike="noStrike" kern="1200" dirty="0">
                <a:solidFill>
                  <a:schemeClr val="tx1"/>
                </a:solidFill>
                <a:effectLst/>
                <a:latin typeface="+mn-lt"/>
                <a:ea typeface="+mn-ea"/>
                <a:cs typeface="+mn-cs"/>
              </a:rPr>
              <a:t> is a multifaceted assignment that serves as a culminating academic and intellectual experience for students</a:t>
            </a:r>
          </a:p>
          <a:p>
            <a:r>
              <a:rPr lang="en-US" sz="1200" b="0" i="0" u="none" strike="noStrike" kern="1200" dirty="0">
                <a:solidFill>
                  <a:schemeClr val="tx1"/>
                </a:solidFill>
                <a:effectLst/>
                <a:latin typeface="+mn-lt"/>
                <a:ea typeface="+mn-ea"/>
                <a:cs typeface="+mn-cs"/>
              </a:rPr>
              <a:t>Definition from https://www.edglossary.org/capstone-project/</a:t>
            </a:r>
          </a:p>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9</a:t>
            </a:fld>
            <a:endParaRPr lang="en-US"/>
          </a:p>
        </p:txBody>
      </p:sp>
    </p:spTree>
    <p:extLst>
      <p:ext uri="{BB962C8B-B14F-4D97-AF65-F5344CB8AC3E}">
        <p14:creationId xmlns:p14="http://schemas.microsoft.com/office/powerpoint/2010/main" val="164477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Applied Research definition - </a:t>
            </a:r>
            <a:r>
              <a:rPr lang="en-US" dirty="0">
                <a:hlinkClick r:id="rId3"/>
              </a:rPr>
              <a:t>https://research-methodology.net/research-methodology/research-types/applied-research/</a:t>
            </a:r>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10</a:t>
            </a:fld>
            <a:endParaRPr lang="en-US"/>
          </a:p>
        </p:txBody>
      </p:sp>
    </p:spTree>
    <p:extLst>
      <p:ext uri="{BB962C8B-B14F-4D97-AF65-F5344CB8AC3E}">
        <p14:creationId xmlns:p14="http://schemas.microsoft.com/office/powerpoint/2010/main" val="98742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11</a:t>
            </a:fld>
            <a:endParaRPr lang="en-US"/>
          </a:p>
        </p:txBody>
      </p:sp>
    </p:spTree>
    <p:extLst>
      <p:ext uri="{BB962C8B-B14F-4D97-AF65-F5344CB8AC3E}">
        <p14:creationId xmlns:p14="http://schemas.microsoft.com/office/powerpoint/2010/main" val="97196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Evidence-based research includes:</a:t>
            </a:r>
          </a:p>
          <a:p>
            <a:pPr marL="171450" indent="-171450">
              <a:buFontTx/>
              <a:buChar char="-"/>
            </a:pPr>
            <a:r>
              <a:rPr lang="en-US" dirty="0"/>
              <a:t>Legislation (provincial, national, international), best practices, guidelines</a:t>
            </a:r>
          </a:p>
          <a:p>
            <a:pPr marL="171450" indent="-171450">
              <a:buFontTx/>
              <a:buChar char="-"/>
            </a:pPr>
            <a:r>
              <a:rPr lang="en-US" dirty="0"/>
              <a:t>Peer-reviewed journals and articles</a:t>
            </a:r>
          </a:p>
          <a:p>
            <a:pPr marL="171450" indent="-171450">
              <a:buFontTx/>
              <a:buChar char="-"/>
            </a:pPr>
            <a:r>
              <a:rPr lang="en-US" dirty="0"/>
              <a:t>Media – vlogs/blogs, newspaper articles, websites, videos, podcasts, etc.</a:t>
            </a:r>
          </a:p>
          <a:p>
            <a:pPr marL="171450" indent="-171450">
              <a:buFontTx/>
              <a:buChar char="-"/>
            </a:pPr>
            <a:endParaRPr lang="en-US" dirty="0"/>
          </a:p>
          <a:p>
            <a:pPr marL="0" indent="0">
              <a:buFontTx/>
              <a:buNone/>
            </a:pP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heuristic evaluation</a:t>
            </a:r>
            <a:r>
              <a:rPr lang="en-US" sz="1200" b="0" i="0" kern="1200" dirty="0">
                <a:solidFill>
                  <a:schemeClr val="tx1"/>
                </a:solidFill>
                <a:effectLst/>
                <a:latin typeface="+mn-lt"/>
                <a:ea typeface="+mn-ea"/>
                <a:cs typeface="+mn-cs"/>
              </a:rPr>
              <a:t> is a usability inspection method for computer software that helps to identify usability problems in the user interface (UI) design. It specifically involves evaluators examining the interface and judging its compliance with recognized usability principles (the "</a:t>
            </a:r>
            <a:r>
              <a:rPr lang="en-US" sz="1200" b="1" i="0" kern="1200" dirty="0">
                <a:solidFill>
                  <a:schemeClr val="tx1"/>
                </a:solidFill>
                <a:effectLst/>
                <a:latin typeface="+mn-lt"/>
                <a:ea typeface="+mn-ea"/>
                <a:cs typeface="+mn-cs"/>
              </a:rPr>
              <a:t>heuristics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05CBBF0-6429-477E-B5F0-502F2F7C6F51}" type="slidenum">
              <a:rPr lang="en-US" smtClean="0"/>
              <a:t>12</a:t>
            </a:fld>
            <a:endParaRPr lang="en-US"/>
          </a:p>
        </p:txBody>
      </p:sp>
    </p:spTree>
    <p:extLst>
      <p:ext uri="{BB962C8B-B14F-4D97-AF65-F5344CB8AC3E}">
        <p14:creationId xmlns:p14="http://schemas.microsoft.com/office/powerpoint/2010/main" val="392447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Autofit/>
          </a:bodyPr>
          <a:lstStyle>
            <a:lvl1pPr marL="0" indent="0" algn="l">
              <a:lnSpc>
                <a:spcPct val="100000"/>
              </a:lnSpc>
              <a:spcBef>
                <a:spcPts val="0"/>
              </a:spcBef>
              <a:buNone/>
              <a:defRPr sz="3200">
                <a:solidFill>
                  <a:schemeClr val="tx1">
                    <a:lumMod val="95000"/>
                    <a:lumOff val="5000"/>
                  </a:schemeClr>
                </a:solidFill>
                <a:latin typeface="Calibri" panose="020F0502020204030204" pitchFamily="34" charset="0"/>
                <a:cs typeface="Calibri" panose="020F050202020403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117A088-B9E4-473E-AABD-733C2CC1F07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3552-6A17-4B01-84AF-BE4186D82A63}"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807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88058" y="471509"/>
            <a:ext cx="5605366" cy="5536099"/>
          </a:xfrm>
        </p:spPr>
        <p:txBody>
          <a:bodyPr/>
          <a:lstStyle>
            <a:lvl1pPr>
              <a:defRPr sz="2800"/>
            </a:lvl1pPr>
            <a:lvl2pPr>
              <a:defRPr sz="24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17A088-B9E4-473E-AABD-733C2CC1F07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3552-6A17-4B01-84AF-BE4186D82A63}" type="slidenum">
              <a:rPr lang="en-US" smtClean="0"/>
              <a:t>‹#›</a:t>
            </a:fld>
            <a:endParaRPr lang="en-US"/>
          </a:p>
        </p:txBody>
      </p:sp>
      <p:sp>
        <p:nvSpPr>
          <p:cNvPr id="9" name="Content Placeholder 8">
            <a:extLst>
              <a:ext uri="{FF2B5EF4-FFF2-40B4-BE49-F238E27FC236}">
                <a16:creationId xmlns:a16="http://schemas.microsoft.com/office/drawing/2014/main" id="{4421D862-AD77-4BF0-8963-4CCB8B7F7147}"/>
              </a:ext>
            </a:extLst>
          </p:cNvPr>
          <p:cNvSpPr>
            <a:spLocks noGrp="1"/>
          </p:cNvSpPr>
          <p:nvPr>
            <p:ph sz="quarter" idx="13"/>
          </p:nvPr>
        </p:nvSpPr>
        <p:spPr>
          <a:xfrm>
            <a:off x="1023938" y="2208213"/>
            <a:ext cx="4389437" cy="37988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60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32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117A088-B9E4-473E-AABD-733C2CC1F07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3552-6A17-4B01-84AF-BE4186D82A6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5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7A088-B9E4-473E-AABD-733C2CC1F07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146265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7A088-B9E4-473E-AABD-733C2CC1F07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3552-6A17-4B01-84AF-BE4186D82A63}"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76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17A088-B9E4-473E-AABD-733C2CC1F07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156643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3200">
                <a:solidFill>
                  <a:schemeClr val="tx1">
                    <a:lumMod val="95000"/>
                    <a:lumOff val="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117A088-B9E4-473E-AABD-733C2CC1F07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3552-6A17-4B01-84AF-BE4186D82A6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9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17A088-B9E4-473E-AABD-733C2CC1F07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18932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Stacke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3330158" cy="5724144"/>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685211" y="585216"/>
            <a:ext cx="6940732" cy="2569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5211" y="3447288"/>
            <a:ext cx="6940732" cy="2862072"/>
          </a:xfrm>
          <a:noFill/>
          <a:ln>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17A088-B9E4-473E-AABD-733C2CC1F07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31340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32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32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17A088-B9E4-473E-AABD-733C2CC1F076}"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296593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7A088-B9E4-473E-AABD-733C2CC1F076}"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372482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7A088-B9E4-473E-AABD-733C2CC1F076}"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84485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117A088-B9E4-473E-AABD-733C2CC1F07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3552-6A17-4B01-84AF-BE4186D82A63}" type="slidenum">
              <a:rPr lang="en-US" smtClean="0"/>
              <a:t>‹#›</a:t>
            </a:fld>
            <a:endParaRPr lang="en-US"/>
          </a:p>
        </p:txBody>
      </p:sp>
    </p:spTree>
    <p:extLst>
      <p:ext uri="{BB962C8B-B14F-4D97-AF65-F5344CB8AC3E}">
        <p14:creationId xmlns:p14="http://schemas.microsoft.com/office/powerpoint/2010/main" val="274515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17A088-B9E4-473E-AABD-733C2CC1F076}" type="datetimeFigureOut">
              <a:rPr lang="en-US" smtClean="0"/>
              <a:t>11/18/2019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E03552-6A17-4B01-84AF-BE4186D82A63}" type="slidenum">
              <a:rPr lang="en-US" smtClean="0"/>
              <a:t>‹#›</a:t>
            </a:fld>
            <a:endParaRPr lang="en-US"/>
          </a:p>
        </p:txBody>
      </p:sp>
      <p:cxnSp>
        <p:nvCxnSpPr>
          <p:cNvPr id="8" name="Straight Connector 7"/>
          <p:cNvCxnSpPr/>
          <p:nvPr/>
        </p:nvCxnSpPr>
        <p:spPr>
          <a:xfrm flipV="1">
            <a:off x="762000" y="826324"/>
            <a:ext cx="0" cy="9144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768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4" r:id="rId5"/>
    <p:sldLayoutId id="2147483677" r:id="rId6"/>
    <p:sldLayoutId id="2147483678" r:id="rId7"/>
    <p:sldLayoutId id="2147483679" r:id="rId8"/>
    <p:sldLayoutId id="2147483680" r:id="rId9"/>
    <p:sldLayoutId id="2147483685" r:id="rId10"/>
    <p:sldLayoutId id="2147483681" r:id="rId11"/>
    <p:sldLayoutId id="2147483682" r:id="rId12"/>
    <p:sldLayoutId id="2147483683" r:id="rId13"/>
  </p:sldLayoutIdLst>
  <p:txStyles>
    <p:titleStyle>
      <a:lvl1pPr algn="l" defTabSz="914400" rtl="0" eaLnBrk="1" latinLnBrk="0" hangingPunct="1">
        <a:lnSpc>
          <a:spcPct val="80000"/>
        </a:lnSpc>
        <a:spcBef>
          <a:spcPct val="0"/>
        </a:spcBef>
        <a:buNone/>
        <a:defRPr sz="5000"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8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4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gdZW3Lk-Y2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B9VffQVdE3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gjQKhaR8an4"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youtu.be/mtCarWdm2qU"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GQl6IoXRBho"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ideshare.net/aardrian/inclusive-user-testing-guelph-accessibility-conference" TargetMode="External"/><Relationship Id="rId2" Type="http://schemas.openxmlformats.org/officeDocument/2006/relationships/hyperlink" Target="https://docs.google.com/presentation/d/17Wzntk8yW_bbbO6JjYGrFWXYVVT-FBM-qOuxqlnjlwE/edit#slide=id.p" TargetMode="External"/><Relationship Id="rId1" Type="http://schemas.openxmlformats.org/officeDocument/2006/relationships/slideLayout" Target="../slideLayouts/slideLayout2.xml"/><Relationship Id="rId5" Type="http://schemas.openxmlformats.org/officeDocument/2006/relationships/hyperlink" Target="https://accessibility.blog.gov.uk/2018/03/20/why-accessibility-testing-with-real-users-is-so-important/" TargetMode="External"/><Relationship Id="rId4" Type="http://schemas.openxmlformats.org/officeDocument/2006/relationships/hyperlink" Target="https://www.w3.org/wiki/Accessibility_testing#User_testi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3600" dirty="0"/>
              <a:t>Importance of end-user testing in accessible media capstone research</a:t>
            </a:r>
          </a:p>
        </p:txBody>
      </p:sp>
      <p:sp>
        <p:nvSpPr>
          <p:cNvPr id="3" name="Subtitle 2"/>
          <p:cNvSpPr>
            <a:spLocks noGrp="1"/>
          </p:cNvSpPr>
          <p:nvPr>
            <p:ph type="subTitle" idx="1"/>
          </p:nvPr>
        </p:nvSpPr>
        <p:spPr>
          <a:xfrm>
            <a:off x="8610600" y="5236029"/>
            <a:ext cx="3200400" cy="1187148"/>
          </a:xfrm>
        </p:spPr>
        <p:txBody>
          <a:bodyPr>
            <a:normAutofit/>
          </a:bodyPr>
          <a:lstStyle/>
          <a:p>
            <a:r>
              <a:rPr lang="en-US" sz="2800" dirty="0"/>
              <a:t>November 22, 2019</a:t>
            </a:r>
          </a:p>
          <a:p>
            <a:r>
              <a:rPr lang="en-US" sz="2800" dirty="0"/>
              <a:t>AHG Conference</a:t>
            </a:r>
          </a:p>
          <a:p>
            <a:endParaRPr lang="en-US" dirty="0"/>
          </a:p>
        </p:txBody>
      </p:sp>
    </p:spTree>
    <p:extLst>
      <p:ext uri="{BB962C8B-B14F-4D97-AF65-F5344CB8AC3E}">
        <p14:creationId xmlns:p14="http://schemas.microsoft.com/office/powerpoint/2010/main" val="177080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64C-ACF9-4262-A48C-801A73008971}"/>
              </a:ext>
            </a:extLst>
          </p:cNvPr>
          <p:cNvSpPr>
            <a:spLocks noGrp="1"/>
          </p:cNvSpPr>
          <p:nvPr>
            <p:ph type="title"/>
          </p:nvPr>
        </p:nvSpPr>
        <p:spPr/>
        <p:txBody>
          <a:bodyPr/>
          <a:lstStyle/>
          <a:p>
            <a:r>
              <a:rPr lang="en-US" dirty="0"/>
              <a:t>Applied Research</a:t>
            </a:r>
          </a:p>
        </p:txBody>
      </p:sp>
      <p:sp>
        <p:nvSpPr>
          <p:cNvPr id="3" name="Content Placeholder 2">
            <a:extLst>
              <a:ext uri="{FF2B5EF4-FFF2-40B4-BE49-F238E27FC236}">
                <a16:creationId xmlns:a16="http://schemas.microsoft.com/office/drawing/2014/main" id="{27AA97B7-FC05-4501-B858-EE9B95F73372}"/>
              </a:ext>
            </a:extLst>
          </p:cNvPr>
          <p:cNvSpPr>
            <a:spLocks noGrp="1"/>
          </p:cNvSpPr>
          <p:nvPr>
            <p:ph idx="1"/>
          </p:nvPr>
        </p:nvSpPr>
        <p:spPr/>
        <p:txBody>
          <a:bodyPr/>
          <a:lstStyle/>
          <a:p>
            <a:r>
              <a:rPr lang="en-US" sz="3200" i="1" dirty="0"/>
              <a:t>“Aims at finding a solution for an immediate problem facing … an industrial/business organization … Applied research is considered to be non-systematic inquiry and it is usually launched by a company, agency or an individual in order to address a specific problem.” </a:t>
            </a:r>
          </a:p>
          <a:p>
            <a:r>
              <a:rPr lang="en-US" dirty="0"/>
              <a:t>| Research Methodology</a:t>
            </a:r>
          </a:p>
        </p:txBody>
      </p:sp>
    </p:spTree>
    <p:extLst>
      <p:ext uri="{BB962C8B-B14F-4D97-AF65-F5344CB8AC3E}">
        <p14:creationId xmlns:p14="http://schemas.microsoft.com/office/powerpoint/2010/main" val="8381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2425-D132-4A8F-824C-B4ED8DBC3444}"/>
              </a:ext>
            </a:extLst>
          </p:cNvPr>
          <p:cNvSpPr>
            <a:spLocks noGrp="1"/>
          </p:cNvSpPr>
          <p:nvPr>
            <p:ph type="title"/>
          </p:nvPr>
        </p:nvSpPr>
        <p:spPr/>
        <p:txBody>
          <a:bodyPr/>
          <a:lstStyle/>
          <a:p>
            <a:r>
              <a:rPr lang="en-US" dirty="0"/>
              <a:t>What is end-user testing?</a:t>
            </a:r>
          </a:p>
        </p:txBody>
      </p:sp>
      <p:pic>
        <p:nvPicPr>
          <p:cNvPr id="6" name="Picture Placeholder 5" descr="3 cartoon characters representing end-users">
            <a:extLst>
              <a:ext uri="{FF2B5EF4-FFF2-40B4-BE49-F238E27FC236}">
                <a16:creationId xmlns:a16="http://schemas.microsoft.com/office/drawing/2014/main" id="{33BA9B20-7148-49AD-AC90-614431090F7E}"/>
              </a:ext>
            </a:extLst>
          </p:cNvPr>
          <p:cNvPicPr>
            <a:picLocks noGrp="1" noChangeAspect="1"/>
          </p:cNvPicPr>
          <p:nvPr>
            <p:ph type="pic" idx="1"/>
          </p:nvPr>
        </p:nvPicPr>
        <p:blipFill>
          <a:blip r:embed="rId3"/>
          <a:srcRect t="8142" b="8142"/>
          <a:stretch>
            <a:fillRect/>
          </a:stretch>
        </p:blipFill>
        <p:spPr>
          <a:prstGeom prst="rect">
            <a:avLst/>
          </a:prstGeom>
        </p:spPr>
      </p:pic>
      <p:sp>
        <p:nvSpPr>
          <p:cNvPr id="4" name="Text Placeholder 3">
            <a:extLst>
              <a:ext uri="{FF2B5EF4-FFF2-40B4-BE49-F238E27FC236}">
                <a16:creationId xmlns:a16="http://schemas.microsoft.com/office/drawing/2014/main" id="{87BC9C48-774B-4EB9-99BD-190D3FB5A1F2}"/>
              </a:ext>
            </a:extLst>
          </p:cNvPr>
          <p:cNvSpPr>
            <a:spLocks noGrp="1"/>
          </p:cNvSpPr>
          <p:nvPr>
            <p:ph type="body" sz="half" idx="2"/>
          </p:nvPr>
        </p:nvSpPr>
        <p:spPr/>
        <p:txBody>
          <a:bodyPr/>
          <a:lstStyle/>
          <a:p>
            <a:r>
              <a:rPr lang="en-US" dirty="0"/>
              <a:t>Accessibility</a:t>
            </a:r>
          </a:p>
        </p:txBody>
      </p:sp>
    </p:spTree>
    <p:extLst>
      <p:ext uri="{BB962C8B-B14F-4D97-AF65-F5344CB8AC3E}">
        <p14:creationId xmlns:p14="http://schemas.microsoft.com/office/powerpoint/2010/main" val="109596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4990-EEFE-42EF-9CA6-22379158491F}"/>
              </a:ext>
            </a:extLst>
          </p:cNvPr>
          <p:cNvSpPr>
            <a:spLocks noGrp="1"/>
          </p:cNvSpPr>
          <p:nvPr>
            <p:ph type="title"/>
          </p:nvPr>
        </p:nvSpPr>
        <p:spPr/>
        <p:txBody>
          <a:bodyPr/>
          <a:lstStyle/>
          <a:p>
            <a:r>
              <a:rPr lang="en-US" dirty="0"/>
              <a:t>Capstone Project Research</a:t>
            </a:r>
          </a:p>
        </p:txBody>
      </p:sp>
      <p:sp>
        <p:nvSpPr>
          <p:cNvPr id="3" name="Text Placeholder 2">
            <a:extLst>
              <a:ext uri="{FF2B5EF4-FFF2-40B4-BE49-F238E27FC236}">
                <a16:creationId xmlns:a16="http://schemas.microsoft.com/office/drawing/2014/main" id="{EAC20151-F80A-42B7-964F-5DD5966D2932}"/>
              </a:ext>
            </a:extLst>
          </p:cNvPr>
          <p:cNvSpPr>
            <a:spLocks noGrp="1"/>
          </p:cNvSpPr>
          <p:nvPr>
            <p:ph type="body" idx="1"/>
          </p:nvPr>
        </p:nvSpPr>
        <p:spPr/>
        <p:txBody>
          <a:bodyPr/>
          <a:lstStyle/>
          <a:p>
            <a:r>
              <a:rPr lang="en-US" dirty="0"/>
              <a:t>Semester1 (Sept-Dec)</a:t>
            </a:r>
          </a:p>
        </p:txBody>
      </p:sp>
      <p:sp>
        <p:nvSpPr>
          <p:cNvPr id="4" name="Content Placeholder 3">
            <a:extLst>
              <a:ext uri="{FF2B5EF4-FFF2-40B4-BE49-F238E27FC236}">
                <a16:creationId xmlns:a16="http://schemas.microsoft.com/office/drawing/2014/main" id="{0A56FED1-0986-4837-A2D0-93F216B72937}"/>
              </a:ext>
            </a:extLst>
          </p:cNvPr>
          <p:cNvSpPr>
            <a:spLocks noGrp="1"/>
          </p:cNvSpPr>
          <p:nvPr>
            <p:ph sz="half" idx="2"/>
          </p:nvPr>
        </p:nvSpPr>
        <p:spPr/>
        <p:txBody>
          <a:bodyPr>
            <a:normAutofit/>
          </a:bodyPr>
          <a:lstStyle/>
          <a:p>
            <a:pPr marL="0" indent="0">
              <a:buNone/>
            </a:pPr>
            <a:r>
              <a:rPr lang="en-US" dirty="0"/>
              <a:t>Evidence-based research</a:t>
            </a:r>
          </a:p>
          <a:p>
            <a:pPr marL="514350" indent="-514350">
              <a:buFont typeface="+mj-lt"/>
              <a:buAutoNum type="arabicPeriod"/>
            </a:pPr>
            <a:r>
              <a:rPr lang="en-US" dirty="0"/>
              <a:t>Industry expertise</a:t>
            </a:r>
          </a:p>
          <a:p>
            <a:pPr marL="514350" indent="-514350">
              <a:buFont typeface="+mj-lt"/>
              <a:buAutoNum type="arabicPeriod"/>
            </a:pPr>
            <a:r>
              <a:rPr lang="en-US" dirty="0"/>
              <a:t>Legislative requirements</a:t>
            </a:r>
          </a:p>
          <a:p>
            <a:pPr marL="514350" indent="-514350">
              <a:buFont typeface="+mj-lt"/>
              <a:buAutoNum type="arabicPeriod"/>
            </a:pPr>
            <a:r>
              <a:rPr lang="en-US" dirty="0"/>
              <a:t>Current best practices</a:t>
            </a:r>
          </a:p>
          <a:p>
            <a:pPr marL="514350" indent="-514350">
              <a:buFont typeface="+mj-lt"/>
              <a:buAutoNum type="arabicPeriod"/>
            </a:pPr>
            <a:r>
              <a:rPr lang="en-US" dirty="0"/>
              <a:t>Literature &amp; media review</a:t>
            </a:r>
          </a:p>
          <a:p>
            <a:pPr marL="514350" indent="-514350">
              <a:buFont typeface="+mj-lt"/>
              <a:buAutoNum type="arabicPeriod"/>
            </a:pPr>
            <a:r>
              <a:rPr lang="en-US" dirty="0"/>
              <a:t>End-user perspectives</a:t>
            </a:r>
          </a:p>
          <a:p>
            <a:pPr>
              <a:buFont typeface="Wingdings" panose="05000000000000000000" pitchFamily="2" charset="2"/>
              <a:buChar char="§"/>
            </a:pPr>
            <a:endParaRPr lang="en-US" dirty="0"/>
          </a:p>
        </p:txBody>
      </p:sp>
      <p:sp>
        <p:nvSpPr>
          <p:cNvPr id="5" name="Text Placeholder 4">
            <a:extLst>
              <a:ext uri="{FF2B5EF4-FFF2-40B4-BE49-F238E27FC236}">
                <a16:creationId xmlns:a16="http://schemas.microsoft.com/office/drawing/2014/main" id="{044EFE0B-7A41-4613-8C10-51907DA4CC51}"/>
              </a:ext>
            </a:extLst>
          </p:cNvPr>
          <p:cNvSpPr>
            <a:spLocks noGrp="1"/>
          </p:cNvSpPr>
          <p:nvPr>
            <p:ph type="body" sz="quarter" idx="3"/>
          </p:nvPr>
        </p:nvSpPr>
        <p:spPr/>
        <p:txBody>
          <a:bodyPr/>
          <a:lstStyle/>
          <a:p>
            <a:r>
              <a:rPr lang="en-US" dirty="0"/>
              <a:t>Semester 2 (Jan-April)</a:t>
            </a:r>
          </a:p>
        </p:txBody>
      </p:sp>
      <p:sp>
        <p:nvSpPr>
          <p:cNvPr id="6" name="Content Placeholder 5">
            <a:extLst>
              <a:ext uri="{FF2B5EF4-FFF2-40B4-BE49-F238E27FC236}">
                <a16:creationId xmlns:a16="http://schemas.microsoft.com/office/drawing/2014/main" id="{1DB2152D-8B25-46DD-AB83-EE9D2275DC7E}"/>
              </a:ext>
            </a:extLst>
          </p:cNvPr>
          <p:cNvSpPr>
            <a:spLocks noGrp="1"/>
          </p:cNvSpPr>
          <p:nvPr>
            <p:ph sz="quarter" idx="4"/>
          </p:nvPr>
        </p:nvSpPr>
        <p:spPr>
          <a:xfrm>
            <a:off x="5990888" y="2967788"/>
            <a:ext cx="5825060" cy="3341572"/>
          </a:xfrm>
        </p:spPr>
        <p:txBody>
          <a:bodyPr>
            <a:normAutofit/>
          </a:bodyPr>
          <a:lstStyle/>
          <a:p>
            <a:pPr marL="0" indent="0">
              <a:buNone/>
            </a:pPr>
            <a:r>
              <a:rPr lang="en-US" dirty="0"/>
              <a:t>Applied research</a:t>
            </a:r>
          </a:p>
          <a:p>
            <a:pPr>
              <a:buFont typeface="Wingdings" panose="05000000000000000000" pitchFamily="2" charset="2"/>
              <a:buChar char="§"/>
            </a:pPr>
            <a:r>
              <a:rPr lang="en-US" dirty="0"/>
              <a:t> Designed to answer specific questions aimed at solving practical problems. </a:t>
            </a:r>
          </a:p>
          <a:p>
            <a:pPr>
              <a:buFont typeface="Wingdings" panose="05000000000000000000" pitchFamily="2" charset="2"/>
              <a:buChar char="§"/>
            </a:pPr>
            <a:r>
              <a:rPr lang="en-US" dirty="0"/>
              <a:t> New knowledge acquired from applied research has specific commercial objectives in the form of products, procedures or services.</a:t>
            </a:r>
          </a:p>
        </p:txBody>
      </p:sp>
    </p:spTree>
    <p:extLst>
      <p:ext uri="{BB962C8B-B14F-4D97-AF65-F5344CB8AC3E}">
        <p14:creationId xmlns:p14="http://schemas.microsoft.com/office/powerpoint/2010/main" val="3564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2F91-F3FA-4CB9-B65A-3CB0B149DF8F}"/>
              </a:ext>
            </a:extLst>
          </p:cNvPr>
          <p:cNvSpPr>
            <a:spLocks noGrp="1"/>
          </p:cNvSpPr>
          <p:nvPr>
            <p:ph type="title"/>
          </p:nvPr>
        </p:nvSpPr>
        <p:spPr/>
        <p:txBody>
          <a:bodyPr/>
          <a:lstStyle/>
          <a:p>
            <a:r>
              <a:rPr lang="en-US" dirty="0"/>
              <a:t>2018/2019 OCE VEB grant</a:t>
            </a:r>
          </a:p>
        </p:txBody>
      </p:sp>
      <p:sp>
        <p:nvSpPr>
          <p:cNvPr id="4" name="Text Placeholder 3">
            <a:extLst>
              <a:ext uri="{FF2B5EF4-FFF2-40B4-BE49-F238E27FC236}">
                <a16:creationId xmlns:a16="http://schemas.microsoft.com/office/drawing/2014/main" id="{99574382-9BD0-483E-86F8-06D29FF2CD5A}"/>
              </a:ext>
            </a:extLst>
          </p:cNvPr>
          <p:cNvSpPr>
            <a:spLocks noGrp="1"/>
          </p:cNvSpPr>
          <p:nvPr>
            <p:ph type="body" sz="half" idx="2"/>
          </p:nvPr>
        </p:nvSpPr>
        <p:spPr/>
        <p:txBody>
          <a:bodyPr/>
          <a:lstStyle/>
          <a:p>
            <a:r>
              <a:rPr lang="en-US" dirty="0"/>
              <a:t>Industry Partners</a:t>
            </a:r>
          </a:p>
        </p:txBody>
      </p:sp>
      <p:pic>
        <p:nvPicPr>
          <p:cNvPr id="13" name="Picture Placeholder 12" descr="logos for A I Media, Think'n, Inclusive Media &amp; Design, Q Reserve, Evenica, The Pop Shoppe, C N I B, and Flyte Studios">
            <a:extLst>
              <a:ext uri="{FF2B5EF4-FFF2-40B4-BE49-F238E27FC236}">
                <a16:creationId xmlns:a16="http://schemas.microsoft.com/office/drawing/2014/main" id="{4106BA6A-E633-45A5-8072-5CD050543122}"/>
              </a:ext>
            </a:extLst>
          </p:cNvPr>
          <p:cNvPicPr>
            <a:picLocks noGrp="1" noChangeAspect="1"/>
          </p:cNvPicPr>
          <p:nvPr>
            <p:ph type="pic" idx="1"/>
          </p:nvPr>
        </p:nvPicPr>
        <p:blipFill>
          <a:blip r:embed="rId3"/>
          <a:srcRect t="5012" b="5012"/>
          <a:stretch>
            <a:fillRect/>
          </a:stretch>
        </p:blipFill>
        <p:spPr>
          <a:prstGeom prst="rect">
            <a:avLst/>
          </a:prstGeom>
        </p:spPr>
      </p:pic>
    </p:spTree>
    <p:extLst>
      <p:ext uri="{BB962C8B-B14F-4D97-AF65-F5344CB8AC3E}">
        <p14:creationId xmlns:p14="http://schemas.microsoft.com/office/powerpoint/2010/main" val="374956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1BB71-7986-49EA-B5D7-59B4C66EB9DA}"/>
              </a:ext>
            </a:extLst>
          </p:cNvPr>
          <p:cNvSpPr>
            <a:spLocks noGrp="1"/>
          </p:cNvSpPr>
          <p:nvPr>
            <p:ph type="title"/>
          </p:nvPr>
        </p:nvSpPr>
        <p:spPr/>
        <p:txBody>
          <a:bodyPr/>
          <a:lstStyle/>
          <a:p>
            <a:r>
              <a:rPr lang="en-US" dirty="0" err="1"/>
              <a:t>Flyte</a:t>
            </a:r>
            <a:r>
              <a:rPr lang="en-US" dirty="0"/>
              <a:t> Studios</a:t>
            </a:r>
          </a:p>
        </p:txBody>
      </p:sp>
      <p:sp>
        <p:nvSpPr>
          <p:cNvPr id="6" name="Content Placeholder 5">
            <a:extLst>
              <a:ext uri="{FF2B5EF4-FFF2-40B4-BE49-F238E27FC236}">
                <a16:creationId xmlns:a16="http://schemas.microsoft.com/office/drawing/2014/main" id="{B76CA276-2EFB-467D-BDFD-2E819B247887}"/>
              </a:ext>
            </a:extLst>
          </p:cNvPr>
          <p:cNvSpPr>
            <a:spLocks noGrp="1"/>
          </p:cNvSpPr>
          <p:nvPr>
            <p:ph idx="1"/>
          </p:nvPr>
        </p:nvSpPr>
        <p:spPr>
          <a:xfrm>
            <a:off x="5788058" y="1039660"/>
            <a:ext cx="5605366" cy="4967948"/>
          </a:xfrm>
        </p:spPr>
        <p:txBody>
          <a:bodyPr>
            <a:normAutofit fontScale="92500" lnSpcReduction="10000"/>
          </a:bodyPr>
          <a:lstStyle/>
          <a:p>
            <a:r>
              <a:rPr lang="en-US" sz="3200" b="1" dirty="0">
                <a:solidFill>
                  <a:schemeClr val="accent2"/>
                </a:solidFill>
              </a:rPr>
              <a:t>Problem:</a:t>
            </a:r>
          </a:p>
          <a:p>
            <a:pPr>
              <a:buFont typeface="Wingdings" panose="05000000000000000000" pitchFamily="2" charset="2"/>
              <a:buChar char="§"/>
            </a:pPr>
            <a:r>
              <a:rPr lang="en-US" dirty="0"/>
              <a:t> </a:t>
            </a:r>
            <a:r>
              <a:rPr lang="en-US" dirty="0" err="1"/>
              <a:t>Flyte</a:t>
            </a:r>
            <a:r>
              <a:rPr lang="en-US" dirty="0"/>
              <a:t> Studios’ learning management system plug-in math based learning modules for K-12. </a:t>
            </a:r>
          </a:p>
          <a:p>
            <a:pPr>
              <a:buFont typeface="Wingdings" panose="05000000000000000000" pitchFamily="2" charset="2"/>
              <a:buChar char="§"/>
            </a:pPr>
            <a:r>
              <a:rPr lang="en-US" dirty="0"/>
              <a:t> The modules need to be WCAG 2.0 AA by January 1, 2021 to comply with AODA legislation.</a:t>
            </a:r>
          </a:p>
          <a:p>
            <a:r>
              <a:rPr lang="en-US" sz="3200" b="1" dirty="0">
                <a:solidFill>
                  <a:schemeClr val="accent2"/>
                </a:solidFill>
              </a:rPr>
              <a:t>Solution:</a:t>
            </a:r>
          </a:p>
          <a:p>
            <a:pPr>
              <a:buFont typeface="Wingdings" panose="05000000000000000000" pitchFamily="2" charset="2"/>
              <a:buChar char="§"/>
            </a:pPr>
            <a:r>
              <a:rPr lang="en-US" dirty="0"/>
              <a:t> To conduct an accessibility audit of the modules and LMS platform.</a:t>
            </a:r>
          </a:p>
          <a:p>
            <a:pPr>
              <a:buFont typeface="Wingdings" panose="05000000000000000000" pitchFamily="2" charset="2"/>
              <a:buChar char="§"/>
            </a:pPr>
            <a:r>
              <a:rPr lang="en-US" dirty="0"/>
              <a:t>Upskill the development team for accessibility</a:t>
            </a:r>
          </a:p>
        </p:txBody>
      </p:sp>
      <p:pic>
        <p:nvPicPr>
          <p:cNvPr id="2052" name="Picture 4" descr="Flyte Studios logo - a pixel black and white bird on a blue background">
            <a:extLst>
              <a:ext uri="{FF2B5EF4-FFF2-40B4-BE49-F238E27FC236}">
                <a16:creationId xmlns:a16="http://schemas.microsoft.com/office/drawing/2014/main" id="{928FAB6C-57BE-4600-A021-05CBC72F697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1669" y="2379945"/>
            <a:ext cx="5077039" cy="318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4990-EEFE-42EF-9CA6-22379158491F}"/>
              </a:ext>
            </a:extLst>
          </p:cNvPr>
          <p:cNvSpPr>
            <a:spLocks noGrp="1"/>
          </p:cNvSpPr>
          <p:nvPr>
            <p:ph type="title"/>
          </p:nvPr>
        </p:nvSpPr>
        <p:spPr/>
        <p:txBody>
          <a:bodyPr/>
          <a:lstStyle/>
          <a:p>
            <a:r>
              <a:rPr lang="en-US" dirty="0"/>
              <a:t>Capstone Project Pathway</a:t>
            </a:r>
          </a:p>
        </p:txBody>
      </p:sp>
      <p:sp>
        <p:nvSpPr>
          <p:cNvPr id="3" name="Text Placeholder 2">
            <a:extLst>
              <a:ext uri="{FF2B5EF4-FFF2-40B4-BE49-F238E27FC236}">
                <a16:creationId xmlns:a16="http://schemas.microsoft.com/office/drawing/2014/main" id="{EAC20151-F80A-42B7-964F-5DD5966D2932}"/>
              </a:ext>
            </a:extLst>
          </p:cNvPr>
          <p:cNvSpPr>
            <a:spLocks noGrp="1"/>
          </p:cNvSpPr>
          <p:nvPr>
            <p:ph type="body" idx="1"/>
          </p:nvPr>
        </p:nvSpPr>
        <p:spPr/>
        <p:txBody>
          <a:bodyPr/>
          <a:lstStyle/>
          <a:p>
            <a:r>
              <a:rPr lang="en-US" dirty="0"/>
              <a:t>Semester1 (Sept-Dec)</a:t>
            </a:r>
          </a:p>
        </p:txBody>
      </p:sp>
      <p:sp>
        <p:nvSpPr>
          <p:cNvPr id="4" name="Content Placeholder 3">
            <a:extLst>
              <a:ext uri="{FF2B5EF4-FFF2-40B4-BE49-F238E27FC236}">
                <a16:creationId xmlns:a16="http://schemas.microsoft.com/office/drawing/2014/main" id="{0A56FED1-0986-4837-A2D0-93F216B72937}"/>
              </a:ext>
            </a:extLst>
          </p:cNvPr>
          <p:cNvSpPr>
            <a:spLocks noGrp="1"/>
          </p:cNvSpPr>
          <p:nvPr>
            <p:ph sz="half" idx="2"/>
          </p:nvPr>
        </p:nvSpPr>
        <p:spPr/>
        <p:txBody>
          <a:bodyPr/>
          <a:lstStyle/>
          <a:p>
            <a:pPr>
              <a:buFont typeface="Wingdings" panose="05000000000000000000" pitchFamily="2" charset="2"/>
              <a:buChar char="§"/>
            </a:pPr>
            <a:r>
              <a:rPr lang="en-US" dirty="0"/>
              <a:t> Meet with industry partner</a:t>
            </a:r>
          </a:p>
          <a:p>
            <a:pPr>
              <a:buFont typeface="Wingdings" panose="05000000000000000000" pitchFamily="2" charset="2"/>
              <a:buChar char="§"/>
            </a:pPr>
            <a:r>
              <a:rPr lang="en-US" dirty="0"/>
              <a:t> Identify problem statement</a:t>
            </a:r>
          </a:p>
          <a:p>
            <a:pPr>
              <a:buFont typeface="Wingdings" panose="05000000000000000000" pitchFamily="2" charset="2"/>
              <a:buChar char="§"/>
            </a:pPr>
            <a:r>
              <a:rPr lang="en-US" dirty="0"/>
              <a:t> Complete evidence-based research</a:t>
            </a:r>
          </a:p>
          <a:p>
            <a:pPr>
              <a:buFont typeface="Wingdings" panose="05000000000000000000" pitchFamily="2" charset="2"/>
              <a:buChar char="§"/>
            </a:pPr>
            <a:r>
              <a:rPr lang="en-US" dirty="0"/>
              <a:t> Group end-user testing</a:t>
            </a:r>
          </a:p>
          <a:p>
            <a:pPr>
              <a:buFont typeface="Wingdings" panose="05000000000000000000" pitchFamily="2" charset="2"/>
              <a:buChar char="§"/>
            </a:pPr>
            <a:r>
              <a:rPr lang="en-US" dirty="0"/>
              <a:t> Draft solution</a:t>
            </a:r>
          </a:p>
          <a:p>
            <a:pPr>
              <a:buFont typeface="Wingdings" panose="05000000000000000000" pitchFamily="2" charset="2"/>
              <a:buChar char="§"/>
            </a:pPr>
            <a:endParaRPr lang="en-US" dirty="0"/>
          </a:p>
        </p:txBody>
      </p:sp>
      <p:sp>
        <p:nvSpPr>
          <p:cNvPr id="5" name="Text Placeholder 4">
            <a:extLst>
              <a:ext uri="{FF2B5EF4-FFF2-40B4-BE49-F238E27FC236}">
                <a16:creationId xmlns:a16="http://schemas.microsoft.com/office/drawing/2014/main" id="{044EFE0B-7A41-4613-8C10-51907DA4CC51}"/>
              </a:ext>
            </a:extLst>
          </p:cNvPr>
          <p:cNvSpPr>
            <a:spLocks noGrp="1"/>
          </p:cNvSpPr>
          <p:nvPr>
            <p:ph type="body" sz="quarter" idx="3"/>
          </p:nvPr>
        </p:nvSpPr>
        <p:spPr/>
        <p:txBody>
          <a:bodyPr/>
          <a:lstStyle/>
          <a:p>
            <a:r>
              <a:rPr lang="en-US" dirty="0"/>
              <a:t>Semester 2 (Jan-April)</a:t>
            </a:r>
          </a:p>
        </p:txBody>
      </p:sp>
      <p:sp>
        <p:nvSpPr>
          <p:cNvPr id="6" name="Content Placeholder 5">
            <a:extLst>
              <a:ext uri="{FF2B5EF4-FFF2-40B4-BE49-F238E27FC236}">
                <a16:creationId xmlns:a16="http://schemas.microsoft.com/office/drawing/2014/main" id="{1DB2152D-8B25-46DD-AB83-EE9D2275DC7E}"/>
              </a:ext>
            </a:extLst>
          </p:cNvPr>
          <p:cNvSpPr>
            <a:spLocks noGrp="1"/>
          </p:cNvSpPr>
          <p:nvPr>
            <p:ph sz="quarter" idx="4"/>
          </p:nvPr>
        </p:nvSpPr>
        <p:spPr/>
        <p:txBody>
          <a:bodyPr/>
          <a:lstStyle/>
          <a:p>
            <a:pPr>
              <a:buFont typeface="Wingdings" panose="05000000000000000000" pitchFamily="2" charset="2"/>
              <a:buChar char="§"/>
            </a:pPr>
            <a:r>
              <a:rPr lang="en-US" dirty="0"/>
              <a:t> Conduct applied research</a:t>
            </a:r>
          </a:p>
          <a:p>
            <a:pPr>
              <a:buFont typeface="Wingdings" panose="05000000000000000000" pitchFamily="2" charset="2"/>
              <a:buChar char="§"/>
            </a:pPr>
            <a:r>
              <a:rPr lang="en-US" dirty="0"/>
              <a:t> Create and test personas</a:t>
            </a:r>
          </a:p>
          <a:p>
            <a:pPr>
              <a:buFont typeface="Wingdings" panose="05000000000000000000" pitchFamily="2" charset="2"/>
              <a:buChar char="§"/>
            </a:pPr>
            <a:r>
              <a:rPr lang="en-US" dirty="0"/>
              <a:t> Targeted end-user testing</a:t>
            </a:r>
          </a:p>
          <a:p>
            <a:pPr>
              <a:buFont typeface="Wingdings" panose="05000000000000000000" pitchFamily="2" charset="2"/>
              <a:buChar char="§"/>
            </a:pPr>
            <a:r>
              <a:rPr lang="en-US" dirty="0"/>
              <a:t> Implement solution</a:t>
            </a:r>
          </a:p>
          <a:p>
            <a:pPr>
              <a:buFont typeface="Wingdings" panose="05000000000000000000" pitchFamily="2" charset="2"/>
              <a:buChar char="§"/>
            </a:pPr>
            <a:r>
              <a:rPr lang="en-US" dirty="0"/>
              <a:t> Create an accessible media product of solution</a:t>
            </a:r>
          </a:p>
        </p:txBody>
      </p:sp>
    </p:spTree>
    <p:extLst>
      <p:ext uri="{BB962C8B-B14F-4D97-AF65-F5344CB8AC3E}">
        <p14:creationId xmlns:p14="http://schemas.microsoft.com/office/powerpoint/2010/main" val="7822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041867-ABB4-4028-84B1-555A37EF541E}"/>
              </a:ext>
            </a:extLst>
          </p:cNvPr>
          <p:cNvSpPr>
            <a:spLocks noGrp="1"/>
          </p:cNvSpPr>
          <p:nvPr>
            <p:ph type="title"/>
          </p:nvPr>
        </p:nvSpPr>
        <p:spPr/>
        <p:txBody>
          <a:bodyPr/>
          <a:lstStyle/>
          <a:p>
            <a:r>
              <a:rPr lang="en-US" dirty="0"/>
              <a:t>Why do end-user testing?</a:t>
            </a:r>
          </a:p>
        </p:txBody>
      </p:sp>
      <p:sp>
        <p:nvSpPr>
          <p:cNvPr id="2" name="Content Placeholder 1">
            <a:extLst>
              <a:ext uri="{FF2B5EF4-FFF2-40B4-BE49-F238E27FC236}">
                <a16:creationId xmlns:a16="http://schemas.microsoft.com/office/drawing/2014/main" id="{535995BA-EFEC-498E-A66B-124008C2BBBD}"/>
              </a:ext>
            </a:extLst>
          </p:cNvPr>
          <p:cNvSpPr>
            <a:spLocks noGrp="1"/>
          </p:cNvSpPr>
          <p:nvPr>
            <p:ph sz="half" idx="1"/>
          </p:nvPr>
        </p:nvSpPr>
        <p:spPr/>
        <p:txBody>
          <a:bodyPr>
            <a:normAutofit/>
          </a:bodyPr>
          <a:lstStyle/>
          <a:p>
            <a:pPr>
              <a:buFont typeface="Wingdings" panose="05000000000000000000" pitchFamily="2" charset="2"/>
              <a:buChar char="§"/>
            </a:pPr>
            <a:r>
              <a:rPr lang="en-US" dirty="0"/>
              <a:t> To develop </a:t>
            </a:r>
            <a:r>
              <a:rPr lang="en-US" sz="4400" b="1" dirty="0">
                <a:solidFill>
                  <a:schemeClr val="accent2"/>
                </a:solidFill>
              </a:rPr>
              <a:t>empathy</a:t>
            </a:r>
          </a:p>
          <a:p>
            <a:pPr marL="0" indent="0">
              <a:buNone/>
            </a:pPr>
            <a:r>
              <a:rPr lang="en-US" i="1" dirty="0"/>
              <a:t>“Empathy is the capacity to understand or feel what another person is experiencing from within their frame of reference, that is, the capacity to place oneself in another's position.” - Wikipedia</a:t>
            </a:r>
          </a:p>
        </p:txBody>
      </p:sp>
      <p:sp>
        <p:nvSpPr>
          <p:cNvPr id="5" name="Content Placeholder 4">
            <a:extLst>
              <a:ext uri="{FF2B5EF4-FFF2-40B4-BE49-F238E27FC236}">
                <a16:creationId xmlns:a16="http://schemas.microsoft.com/office/drawing/2014/main" id="{64397D50-B8F8-4305-B085-8AD9540F8BDA}"/>
              </a:ext>
            </a:extLst>
          </p:cNvPr>
          <p:cNvSpPr>
            <a:spLocks noGrp="1"/>
          </p:cNvSpPr>
          <p:nvPr>
            <p:ph sz="half" idx="2"/>
          </p:nvPr>
        </p:nvSpPr>
        <p:spPr/>
        <p:txBody>
          <a:bodyPr>
            <a:normAutofit/>
          </a:bodyPr>
          <a:lstStyle/>
          <a:p>
            <a:pPr>
              <a:buFont typeface="Wingdings" panose="05000000000000000000" pitchFamily="2" charset="2"/>
              <a:buChar char="§"/>
            </a:pPr>
            <a:r>
              <a:rPr lang="en-US" dirty="0"/>
              <a:t>Synonymous with:</a:t>
            </a:r>
          </a:p>
          <a:p>
            <a:pPr lvl="1">
              <a:buFont typeface="Wingdings" panose="05000000000000000000" pitchFamily="2" charset="2"/>
              <a:buChar char="§"/>
            </a:pPr>
            <a:r>
              <a:rPr lang="en-US" dirty="0"/>
              <a:t> Understanding</a:t>
            </a:r>
          </a:p>
          <a:p>
            <a:pPr lvl="1">
              <a:buFont typeface="Wingdings" panose="05000000000000000000" pitchFamily="2" charset="2"/>
              <a:buChar char="§"/>
            </a:pPr>
            <a:r>
              <a:rPr lang="en-US" dirty="0"/>
              <a:t> Sympathy</a:t>
            </a:r>
          </a:p>
          <a:p>
            <a:pPr lvl="1">
              <a:buFont typeface="Wingdings" panose="05000000000000000000" pitchFamily="2" charset="2"/>
              <a:buChar char="§"/>
            </a:pPr>
            <a:r>
              <a:rPr lang="en-US" dirty="0"/>
              <a:t> Compassion</a:t>
            </a:r>
          </a:p>
          <a:p>
            <a:pPr lvl="1">
              <a:buFont typeface="Wingdings" panose="05000000000000000000" pitchFamily="2" charset="2"/>
              <a:buChar char="§"/>
            </a:pPr>
            <a:r>
              <a:rPr lang="en-US" dirty="0"/>
              <a:t> Responsiveness</a:t>
            </a:r>
          </a:p>
          <a:p>
            <a:pPr lvl="1">
              <a:buFont typeface="Wingdings" panose="05000000000000000000" pitchFamily="2" charset="2"/>
              <a:buChar char="§"/>
            </a:pPr>
            <a:r>
              <a:rPr lang="en-US" dirty="0"/>
              <a:t> Identification</a:t>
            </a:r>
          </a:p>
          <a:p>
            <a:r>
              <a:rPr lang="en-US" dirty="0"/>
              <a:t>Definitions of empathy encompass a broad range of emotional states.</a:t>
            </a:r>
          </a:p>
          <a:p>
            <a:endParaRPr lang="en-US" dirty="0"/>
          </a:p>
        </p:txBody>
      </p:sp>
    </p:spTree>
    <p:extLst>
      <p:ext uri="{BB962C8B-B14F-4D97-AF65-F5344CB8AC3E}">
        <p14:creationId xmlns:p14="http://schemas.microsoft.com/office/powerpoint/2010/main" val="18405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A39F-291A-4EC2-98E1-165A94E909BE}"/>
              </a:ext>
            </a:extLst>
          </p:cNvPr>
          <p:cNvSpPr>
            <a:spLocks noGrp="1"/>
          </p:cNvSpPr>
          <p:nvPr>
            <p:ph type="title"/>
          </p:nvPr>
        </p:nvSpPr>
        <p:spPr/>
        <p:txBody>
          <a:bodyPr>
            <a:normAutofit/>
          </a:bodyPr>
          <a:lstStyle/>
          <a:p>
            <a:r>
              <a:rPr lang="en-US" dirty="0"/>
              <a:t>Think | Pair | Share</a:t>
            </a:r>
          </a:p>
        </p:txBody>
      </p:sp>
      <p:sp>
        <p:nvSpPr>
          <p:cNvPr id="3" name="Text Placeholder 2">
            <a:extLst>
              <a:ext uri="{FF2B5EF4-FFF2-40B4-BE49-F238E27FC236}">
                <a16:creationId xmlns:a16="http://schemas.microsoft.com/office/drawing/2014/main" id="{D1A8B436-ED4F-41D0-B80D-1C42557C2887}"/>
              </a:ext>
            </a:extLst>
          </p:cNvPr>
          <p:cNvSpPr>
            <a:spLocks noGrp="1"/>
          </p:cNvSpPr>
          <p:nvPr>
            <p:ph type="body" idx="1"/>
          </p:nvPr>
        </p:nvSpPr>
        <p:spPr/>
        <p:txBody>
          <a:bodyPr/>
          <a:lstStyle/>
          <a:p>
            <a:r>
              <a:rPr lang="en-US" dirty="0"/>
              <a:t>Discussion</a:t>
            </a:r>
          </a:p>
        </p:txBody>
      </p:sp>
    </p:spTree>
    <p:extLst>
      <p:ext uri="{BB962C8B-B14F-4D97-AF65-F5344CB8AC3E}">
        <p14:creationId xmlns:p14="http://schemas.microsoft.com/office/powerpoint/2010/main" val="58748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4FA2-F279-48EF-9F31-2D91670BE2D1}"/>
              </a:ext>
            </a:extLst>
          </p:cNvPr>
          <p:cNvSpPr>
            <a:spLocks noGrp="1"/>
          </p:cNvSpPr>
          <p:nvPr>
            <p:ph type="title"/>
          </p:nvPr>
        </p:nvSpPr>
        <p:spPr/>
        <p:txBody>
          <a:bodyPr/>
          <a:lstStyle/>
          <a:p>
            <a:r>
              <a:rPr lang="en-US" dirty="0"/>
              <a:t>Think | Pair | Share Activity</a:t>
            </a:r>
          </a:p>
        </p:txBody>
      </p:sp>
      <p:sp>
        <p:nvSpPr>
          <p:cNvPr id="3" name="Content Placeholder 2">
            <a:extLst>
              <a:ext uri="{FF2B5EF4-FFF2-40B4-BE49-F238E27FC236}">
                <a16:creationId xmlns:a16="http://schemas.microsoft.com/office/drawing/2014/main" id="{3A537016-3B8F-44FB-A5EC-6AA8E84651B9}"/>
              </a:ext>
            </a:extLst>
          </p:cNvPr>
          <p:cNvSpPr>
            <a:spLocks noGrp="1"/>
          </p:cNvSpPr>
          <p:nvPr>
            <p:ph idx="1"/>
          </p:nvPr>
        </p:nvSpPr>
        <p:spPr/>
        <p:txBody>
          <a:bodyPr/>
          <a:lstStyle/>
          <a:p>
            <a:r>
              <a:rPr lang="en-US" sz="3200" b="1" dirty="0">
                <a:solidFill>
                  <a:schemeClr val="accent2"/>
                </a:solidFill>
              </a:rPr>
              <a:t>End-using testing for accessibility engages members of the disability community to determine if something is accessible.</a:t>
            </a:r>
          </a:p>
          <a:p>
            <a:r>
              <a:rPr lang="en-US" sz="3200" dirty="0"/>
              <a:t>At your place of business or educational institution:</a:t>
            </a:r>
          </a:p>
          <a:p>
            <a:pPr marL="514350" indent="-514350">
              <a:buFont typeface="+mj-lt"/>
              <a:buAutoNum type="arabicPeriod"/>
            </a:pPr>
            <a:r>
              <a:rPr lang="en-US" sz="3200" dirty="0"/>
              <a:t> Do you practice end-user testing? If so how?</a:t>
            </a:r>
          </a:p>
          <a:p>
            <a:pPr marL="514350" indent="-514350">
              <a:buFont typeface="+mj-lt"/>
              <a:buAutoNum type="arabicPeriod"/>
            </a:pPr>
            <a:r>
              <a:rPr lang="en-US" sz="3200" dirty="0"/>
              <a:t> If not – do you see potential or need for it?</a:t>
            </a:r>
          </a:p>
          <a:p>
            <a:pPr marL="514350" indent="-514350">
              <a:buFont typeface="+mj-lt"/>
              <a:buAutoNum type="arabicPeriod"/>
            </a:pPr>
            <a:r>
              <a:rPr lang="en-US" sz="3200" dirty="0"/>
              <a:t>Why do you think we should do end-user testing?</a:t>
            </a:r>
          </a:p>
        </p:txBody>
      </p:sp>
    </p:spTree>
    <p:extLst>
      <p:ext uri="{BB962C8B-B14F-4D97-AF65-F5344CB8AC3E}">
        <p14:creationId xmlns:p14="http://schemas.microsoft.com/office/powerpoint/2010/main" val="37312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041867-ABB4-4028-84B1-555A37EF541E}"/>
              </a:ext>
            </a:extLst>
          </p:cNvPr>
          <p:cNvSpPr>
            <a:spLocks noGrp="1"/>
          </p:cNvSpPr>
          <p:nvPr>
            <p:ph type="title"/>
          </p:nvPr>
        </p:nvSpPr>
        <p:spPr/>
        <p:txBody>
          <a:bodyPr/>
          <a:lstStyle/>
          <a:p>
            <a:r>
              <a:rPr lang="en-US" dirty="0"/>
              <a:t>This is why we do end-user testing</a:t>
            </a:r>
          </a:p>
        </p:txBody>
      </p:sp>
      <p:sp>
        <p:nvSpPr>
          <p:cNvPr id="14" name="Text Placeholder 13">
            <a:extLst>
              <a:ext uri="{FF2B5EF4-FFF2-40B4-BE49-F238E27FC236}">
                <a16:creationId xmlns:a16="http://schemas.microsoft.com/office/drawing/2014/main" id="{C70F0493-773B-4FC5-8F86-B7E208CA66FB}"/>
              </a:ext>
            </a:extLst>
          </p:cNvPr>
          <p:cNvSpPr>
            <a:spLocks noGrp="1"/>
          </p:cNvSpPr>
          <p:nvPr>
            <p:ph type="body" sz="half" idx="2"/>
          </p:nvPr>
        </p:nvSpPr>
        <p:spPr/>
        <p:txBody>
          <a:bodyPr>
            <a:normAutofit fontScale="92500" lnSpcReduction="10000"/>
          </a:bodyPr>
          <a:lstStyle/>
          <a:p>
            <a:r>
              <a:rPr lang="en-US" sz="4400" b="1" dirty="0">
                <a:solidFill>
                  <a:schemeClr val="accent2"/>
                </a:solidFill>
              </a:rPr>
              <a:t>Respect</a:t>
            </a:r>
          </a:p>
          <a:p>
            <a:r>
              <a:rPr lang="en-US" sz="2400" b="1" i="1" dirty="0"/>
              <a:t>“</a:t>
            </a:r>
            <a:r>
              <a:rPr lang="en-US" i="1" dirty="0"/>
              <a:t>a feeling of deep admiration for someone or something elicited by their abilities, qualities, or achievements. Due regard for the feelings, wishes, rights, or traditions of others.” </a:t>
            </a:r>
            <a:r>
              <a:rPr lang="en-US" dirty="0"/>
              <a:t>- </a:t>
            </a:r>
            <a:r>
              <a:rPr lang="en-US" dirty="0" err="1"/>
              <a:t>Lexico</a:t>
            </a:r>
            <a:endParaRPr lang="en-US" dirty="0"/>
          </a:p>
        </p:txBody>
      </p:sp>
      <p:pic>
        <p:nvPicPr>
          <p:cNvPr id="17" name="Content Placeholder 16" descr="Cycle matrix showing the continuous relationship between students, industry and end-users">
            <a:extLst>
              <a:ext uri="{FF2B5EF4-FFF2-40B4-BE49-F238E27FC236}">
                <a16:creationId xmlns:a16="http://schemas.microsoft.com/office/drawing/2014/main" id="{9653FA1F-F7B3-4800-B008-98B260B4025C}"/>
              </a:ext>
            </a:extLst>
          </p:cNvPr>
          <p:cNvPicPr>
            <a:picLocks noGrp="1"/>
          </p:cNvPicPr>
          <p:nvPr>
            <p:ph idx="1"/>
          </p:nvPr>
        </p:nvPicPr>
        <p:blipFill>
          <a:blip r:embed="rId3">
            <a:extLst>
              <a:ext uri="{BEBA8EAE-BF5A-486C-A8C5-ECC9F3942E4B}">
                <a14:imgProps xmlns:a14="http://schemas.microsoft.com/office/drawing/2010/main">
                  <a14:imgLayer r:embed="rId4">
                    <a14:imgEffect>
                      <a14:backgroundRemoval t="9984" b="89857" l="9328" r="89925">
                        <a14:foregroundMark x1="16791" y1="40254" x2="23881" y2="27575"/>
                        <a14:foregroundMark x1="77488" y1="33281" x2="85448" y2="50079"/>
                        <a14:foregroundMark x1="41915" y1="80032" x2="51119" y2="78130"/>
                        <a14:foregroundMark x1="51119" y1="78130" x2="52985" y2="78447"/>
                        <a14:foregroundMark x1="34950" y1="72425" x2="16791" y2="71949"/>
                        <a14:foregroundMark x1="16791" y1="71949" x2="8706" y2="75436"/>
                        <a14:foregroundMark x1="8706" y1="75436" x2="9328" y2="86688"/>
                        <a14:foregroundMark x1="9328" y1="86688" x2="18781" y2="87639"/>
                        <a14:foregroundMark x1="18781" y1="87639" x2="27861" y2="86054"/>
                        <a14:foregroundMark x1="27861" y1="86054" x2="34826" y2="78764"/>
                        <a14:foregroundMark x1="34826" y1="78764" x2="35572" y2="73059"/>
                        <a14:foregroundMark x1="85821" y1="73059" x2="67786" y2="73851"/>
                        <a14:foregroundMark x1="67786" y1="73851" x2="60697" y2="80032"/>
                        <a14:foregroundMark x1="60697" y1="80032" x2="67910" y2="87005"/>
                        <a14:foregroundMark x1="67910" y1="87005" x2="84701" y2="81141"/>
                        <a14:foregroundMark x1="84701" y1="81141" x2="86816" y2="71157"/>
                      </a14:backgroundRemoval>
                    </a14:imgEffect>
                  </a14:imgLayer>
                </a14:imgProps>
              </a:ext>
              <a:ext uri="{28A0092B-C50C-407E-A947-70E740481C1C}">
                <a14:useLocalDpi xmlns:a14="http://schemas.microsoft.com/office/drawing/2010/main" val="0"/>
              </a:ext>
            </a:extLst>
          </a:blip>
          <a:stretch>
            <a:fillRect/>
          </a:stretch>
        </p:blipFill>
        <p:spPr>
          <a:xfrm>
            <a:off x="5715000" y="1186400"/>
            <a:ext cx="5678488" cy="4456624"/>
          </a:xfrm>
          <a:prstGeom prst="rect">
            <a:avLst/>
          </a:prstGeom>
        </p:spPr>
      </p:pic>
    </p:spTree>
    <p:extLst>
      <p:ext uri="{BB962C8B-B14F-4D97-AF65-F5344CB8AC3E}">
        <p14:creationId xmlns:p14="http://schemas.microsoft.com/office/powerpoint/2010/main" val="13044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436D-0604-4714-A1FA-ADFCF2313828}"/>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A830EC96-4CDF-4DE2-A098-9A20A16F6EEF}"/>
              </a:ext>
            </a:extLst>
          </p:cNvPr>
          <p:cNvSpPr>
            <a:spLocks noGrp="1"/>
          </p:cNvSpPr>
          <p:nvPr>
            <p:ph idx="1"/>
          </p:nvPr>
        </p:nvSpPr>
        <p:spPr/>
        <p:txBody>
          <a:bodyPr>
            <a:normAutofit/>
          </a:bodyPr>
          <a:lstStyle/>
          <a:p>
            <a:r>
              <a:rPr lang="en-US" dirty="0"/>
              <a:t>Graduate certificate students, in collaboration with industry partners and funded by Provincial grants, are completing applied research projects that explore ways for industry to meet accessibility legislation (AODA) requirements. </a:t>
            </a:r>
          </a:p>
          <a:p>
            <a:r>
              <a:rPr lang="en-US" dirty="0"/>
              <a:t>Throughout the evidence-based, applied research process, the students are to connect and collaborate with industry experts and members of the disability community, following the philosophy of ‘nothing about us, without us.’ </a:t>
            </a:r>
          </a:p>
        </p:txBody>
      </p:sp>
    </p:spTree>
    <p:extLst>
      <p:ext uri="{BB962C8B-B14F-4D97-AF65-F5344CB8AC3E}">
        <p14:creationId xmlns:p14="http://schemas.microsoft.com/office/powerpoint/2010/main" val="170784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End-User Testing for Accessibility</a:t>
            </a:r>
          </a:p>
        </p:txBody>
      </p:sp>
      <p:pic>
        <p:nvPicPr>
          <p:cNvPr id="5" name="Picture Placeholder 4" descr="Accessible Media Production stduent Arden Brown is discussing the accessibility of a web site with end user tester Ryan Joslin. Ryan is sitting in his wheelchair looking at his raised laptop computer with a camera mounted on top."/>
          <p:cNvPicPr>
            <a:picLocks noGrp="1" noChangeAspect="1"/>
          </p:cNvPicPr>
          <p:nvPr>
            <p:ph type="pic" idx="1"/>
          </p:nvPr>
        </p:nvPicPr>
        <p:blipFill>
          <a:blip r:embed="rId3">
            <a:extLst>
              <a:ext uri="{28A0092B-C50C-407E-A947-70E740481C1C}">
                <a14:useLocalDpi xmlns:a14="http://schemas.microsoft.com/office/drawing/2010/main" val="0"/>
              </a:ext>
            </a:extLst>
          </a:blip>
          <a:srcRect t="16658" b="16658"/>
          <a:stretch>
            <a:fillRect/>
          </a:stretch>
        </p:blipFill>
        <p:spPr/>
      </p:pic>
      <p:sp>
        <p:nvSpPr>
          <p:cNvPr id="4" name="Text Placeholder 3"/>
          <p:cNvSpPr>
            <a:spLocks noGrp="1"/>
          </p:cNvSpPr>
          <p:nvPr>
            <p:ph type="body" sz="half" idx="2"/>
          </p:nvPr>
        </p:nvSpPr>
        <p:spPr>
          <a:xfrm>
            <a:off x="8610600" y="4960138"/>
            <a:ext cx="3341914" cy="1463040"/>
          </a:xfrm>
        </p:spPr>
        <p:txBody>
          <a:bodyPr>
            <a:normAutofit/>
          </a:bodyPr>
          <a:lstStyle/>
          <a:p>
            <a:r>
              <a:rPr lang="en-US" sz="2800" dirty="0"/>
              <a:t>Group Testing</a:t>
            </a:r>
          </a:p>
          <a:p>
            <a:r>
              <a:rPr lang="en-US" sz="2800" dirty="0"/>
              <a:t>Persona Profile</a:t>
            </a:r>
          </a:p>
          <a:p>
            <a:r>
              <a:rPr lang="en-US" sz="2800" dirty="0"/>
              <a:t>Formal Testing</a:t>
            </a:r>
          </a:p>
        </p:txBody>
      </p:sp>
    </p:spTree>
    <p:extLst>
      <p:ext uri="{BB962C8B-B14F-4D97-AF65-F5344CB8AC3E}">
        <p14:creationId xmlns:p14="http://schemas.microsoft.com/office/powerpoint/2010/main" val="366984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ccessible Media Lab - a room with 4 rows of height adjustable tables with large screen Mac Computers - the room is filled with end-users, students and industry partners.">
            <a:extLst>
              <a:ext uri="{FF2B5EF4-FFF2-40B4-BE49-F238E27FC236}">
                <a16:creationId xmlns:a16="http://schemas.microsoft.com/office/drawing/2014/main" id="{12000830-6D1F-45AC-B5D8-4543300B78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84" y="22942"/>
            <a:ext cx="12110431" cy="6812116"/>
          </a:xfrm>
        </p:spPr>
      </p:pic>
      <p:sp>
        <p:nvSpPr>
          <p:cNvPr id="2" name="Title 1">
            <a:extLst>
              <a:ext uri="{FF2B5EF4-FFF2-40B4-BE49-F238E27FC236}">
                <a16:creationId xmlns:a16="http://schemas.microsoft.com/office/drawing/2014/main" id="{44CFA217-6F94-49BA-B4FA-518E916DB87F}"/>
              </a:ext>
            </a:extLst>
          </p:cNvPr>
          <p:cNvSpPr>
            <a:spLocks noGrp="1"/>
          </p:cNvSpPr>
          <p:nvPr>
            <p:ph type="title"/>
          </p:nvPr>
        </p:nvSpPr>
        <p:spPr>
          <a:xfrm>
            <a:off x="3151168" y="248009"/>
            <a:ext cx="3423803" cy="1019834"/>
          </a:xfrm>
          <a:solidFill>
            <a:schemeClr val="accent2">
              <a:lumMod val="50000"/>
            </a:schemeClr>
          </a:solidFill>
          <a:ln>
            <a:solidFill>
              <a:schemeClr val="accent4">
                <a:lumMod val="50000"/>
              </a:schemeClr>
            </a:solidFill>
          </a:ln>
        </p:spPr>
        <p:txBody>
          <a:bodyPr/>
          <a:lstStyle/>
          <a:p>
            <a:r>
              <a:rPr lang="en-US" dirty="0"/>
              <a:t> Group Testing</a:t>
            </a:r>
          </a:p>
        </p:txBody>
      </p:sp>
      <p:sp>
        <p:nvSpPr>
          <p:cNvPr id="5" name="Text Placeholder 4">
            <a:extLst>
              <a:ext uri="{FF2B5EF4-FFF2-40B4-BE49-F238E27FC236}">
                <a16:creationId xmlns:a16="http://schemas.microsoft.com/office/drawing/2014/main" id="{69DD9471-74AD-4397-A234-5D9BBB6417C1}"/>
              </a:ext>
            </a:extLst>
          </p:cNvPr>
          <p:cNvSpPr>
            <a:spLocks noGrp="1"/>
          </p:cNvSpPr>
          <p:nvPr>
            <p:ph type="body" sz="half" idx="2"/>
          </p:nvPr>
        </p:nvSpPr>
        <p:spPr>
          <a:xfrm>
            <a:off x="6574971" y="3028208"/>
            <a:ext cx="4506685" cy="3829792"/>
          </a:xfrm>
          <a:solidFill>
            <a:schemeClr val="accent2">
              <a:lumMod val="50000"/>
            </a:schemeClr>
          </a:solidFill>
          <a:ln>
            <a:solidFill>
              <a:schemeClr val="accent2">
                <a:lumMod val="50000"/>
              </a:schemeClr>
            </a:solidFill>
          </a:ln>
        </p:spPr>
        <p:txBody>
          <a:bodyPr>
            <a:normAutofit/>
          </a:bodyPr>
          <a:lstStyle/>
          <a:p>
            <a:pPr>
              <a:buFont typeface="Wingdings" panose="05000000000000000000" pitchFamily="2" charset="2"/>
              <a:buChar char="§"/>
            </a:pPr>
            <a:r>
              <a:rPr lang="en-US" dirty="0"/>
              <a:t> Large group format</a:t>
            </a:r>
          </a:p>
          <a:p>
            <a:pPr>
              <a:buFont typeface="Wingdings" panose="05000000000000000000" pitchFamily="2" charset="2"/>
              <a:buChar char="§"/>
            </a:pPr>
            <a:r>
              <a:rPr lang="en-US" dirty="0"/>
              <a:t> 15 minutes segments</a:t>
            </a:r>
          </a:p>
          <a:p>
            <a:pPr>
              <a:buFont typeface="Wingdings" panose="05000000000000000000" pitchFamily="2" charset="2"/>
              <a:buChar char="§"/>
            </a:pPr>
            <a:r>
              <a:rPr lang="en-US" dirty="0"/>
              <a:t> Industry partners invited to participate and observe</a:t>
            </a:r>
          </a:p>
          <a:p>
            <a:pPr>
              <a:buFont typeface="Wingdings" panose="05000000000000000000" pitchFamily="2" charset="2"/>
              <a:buChar char="§"/>
            </a:pPr>
            <a:r>
              <a:rPr lang="en-US" dirty="0"/>
              <a:t> Students determined planned destinations in advance</a:t>
            </a:r>
          </a:p>
        </p:txBody>
      </p:sp>
    </p:spTree>
    <p:extLst>
      <p:ext uri="{BB962C8B-B14F-4D97-AF65-F5344CB8AC3E}">
        <p14:creationId xmlns:p14="http://schemas.microsoft.com/office/powerpoint/2010/main" val="522378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BDFE-142B-4011-93E1-DD448FCC78A1}"/>
              </a:ext>
            </a:extLst>
          </p:cNvPr>
          <p:cNvSpPr>
            <a:spLocks noGrp="1"/>
          </p:cNvSpPr>
          <p:nvPr>
            <p:ph type="title"/>
          </p:nvPr>
        </p:nvSpPr>
        <p:spPr/>
        <p:txBody>
          <a:bodyPr/>
          <a:lstStyle/>
          <a:p>
            <a:r>
              <a:rPr lang="en-US" dirty="0"/>
              <a:t>A look at end-user testing</a:t>
            </a:r>
          </a:p>
        </p:txBody>
      </p:sp>
      <p:pic>
        <p:nvPicPr>
          <p:cNvPr id="4" name="Content Placeholder 3" descr="Screen shot of a YouTube video showing a Mohawk College Accessible Media Production student, the captions say [music] [My name's Alyson Lamanes] behind her is a computer lab with people.">
            <a:hlinkClick r:id="rId3"/>
            <a:extLst>
              <a:ext uri="{FF2B5EF4-FFF2-40B4-BE49-F238E27FC236}">
                <a16:creationId xmlns:a16="http://schemas.microsoft.com/office/drawing/2014/main" id="{09667470-A62C-4F1E-A0DE-F21CBDA4D334}"/>
              </a:ext>
            </a:extLst>
          </p:cNvPr>
          <p:cNvPicPr>
            <a:picLocks noGrp="1" noChangeAspect="1"/>
          </p:cNvPicPr>
          <p:nvPr>
            <p:ph idx="1"/>
          </p:nvPr>
        </p:nvPicPr>
        <p:blipFill>
          <a:blip r:embed="rId4"/>
          <a:stretch>
            <a:fillRect/>
          </a:stretch>
        </p:blipFill>
        <p:spPr>
          <a:xfrm>
            <a:off x="2302498" y="2286000"/>
            <a:ext cx="7163142" cy="4022725"/>
          </a:xfrm>
          <a:prstGeom prst="rect">
            <a:avLst/>
          </a:prstGeom>
        </p:spPr>
      </p:pic>
    </p:spTree>
    <p:extLst>
      <p:ext uri="{BB962C8B-B14F-4D97-AF65-F5344CB8AC3E}">
        <p14:creationId xmlns:p14="http://schemas.microsoft.com/office/powerpoint/2010/main" val="31986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A8ED-676D-43EC-A2E4-075FDD1811D3}"/>
              </a:ext>
            </a:extLst>
          </p:cNvPr>
          <p:cNvSpPr>
            <a:spLocks noGrp="1"/>
          </p:cNvSpPr>
          <p:nvPr>
            <p:ph type="title"/>
          </p:nvPr>
        </p:nvSpPr>
        <p:spPr/>
        <p:txBody>
          <a:bodyPr/>
          <a:lstStyle/>
          <a:p>
            <a:r>
              <a:rPr lang="en-US" dirty="0"/>
              <a:t>Faculty Responsibilities</a:t>
            </a:r>
          </a:p>
        </p:txBody>
      </p:sp>
      <p:sp>
        <p:nvSpPr>
          <p:cNvPr id="4" name="Text Placeholder 3">
            <a:extLst>
              <a:ext uri="{FF2B5EF4-FFF2-40B4-BE49-F238E27FC236}">
                <a16:creationId xmlns:a16="http://schemas.microsoft.com/office/drawing/2014/main" id="{EB94EA2F-4292-48F3-B1F2-CD3E6F3C3167}"/>
              </a:ext>
            </a:extLst>
          </p:cNvPr>
          <p:cNvSpPr>
            <a:spLocks noGrp="1"/>
          </p:cNvSpPr>
          <p:nvPr>
            <p:ph sz="half" idx="1"/>
          </p:nvPr>
        </p:nvSpPr>
        <p:spPr/>
        <p:txBody>
          <a:bodyPr/>
          <a:lstStyle/>
          <a:p>
            <a:pPr marL="457200" indent="-457200">
              <a:buFont typeface="Arial" panose="020B0604020202020204" pitchFamily="34" charset="0"/>
              <a:buChar char="•"/>
            </a:pPr>
            <a:r>
              <a:rPr lang="en-US" dirty="0"/>
              <a:t>Organize event</a:t>
            </a:r>
          </a:p>
          <a:p>
            <a:pPr marL="457200" indent="-457200">
              <a:buFont typeface="Arial" panose="020B0604020202020204" pitchFamily="34" charset="0"/>
              <a:buChar char="•"/>
            </a:pPr>
            <a:r>
              <a:rPr lang="en-US" dirty="0"/>
              <a:t>Invite members of the disability community </a:t>
            </a:r>
          </a:p>
          <a:p>
            <a:pPr marL="457200" indent="-457200">
              <a:buFont typeface="Arial" panose="020B0604020202020204" pitchFamily="34" charset="0"/>
              <a:buChar char="•"/>
            </a:pPr>
            <a:r>
              <a:rPr lang="en-US" dirty="0"/>
              <a:t>Ensure a wide range of AT representation</a:t>
            </a:r>
          </a:p>
          <a:p>
            <a:pPr marL="457200" indent="-457200">
              <a:buFont typeface="Arial" panose="020B0604020202020204" pitchFamily="34" charset="0"/>
              <a:buChar char="•"/>
            </a:pPr>
            <a:r>
              <a:rPr lang="en-US" dirty="0"/>
              <a:t>Provide accommodations</a:t>
            </a:r>
          </a:p>
          <a:p>
            <a:pPr marL="457200" indent="-457200">
              <a:buFont typeface="Arial" panose="020B0604020202020204" pitchFamily="34" charset="0"/>
              <a:buChar char="•"/>
            </a:pPr>
            <a:r>
              <a:rPr lang="en-US" dirty="0"/>
              <a:t>Provide payment</a:t>
            </a:r>
          </a:p>
        </p:txBody>
      </p:sp>
      <p:sp>
        <p:nvSpPr>
          <p:cNvPr id="5" name="Content Placeholder 4">
            <a:extLst>
              <a:ext uri="{FF2B5EF4-FFF2-40B4-BE49-F238E27FC236}">
                <a16:creationId xmlns:a16="http://schemas.microsoft.com/office/drawing/2014/main" id="{FAC5F016-CCD6-4C5B-AC69-24C4D2260491}"/>
              </a:ext>
            </a:extLst>
          </p:cNvPr>
          <p:cNvSpPr>
            <a:spLocks noGrp="1"/>
          </p:cNvSpPr>
          <p:nvPr>
            <p:ph sz="half" idx="2"/>
          </p:nvPr>
        </p:nvSpPr>
        <p:spPr/>
        <p:txBody>
          <a:bodyPr/>
          <a:lstStyle/>
          <a:p>
            <a:pPr>
              <a:buFont typeface="Wingdings" panose="05000000000000000000" pitchFamily="2" charset="2"/>
              <a:buChar char="§"/>
            </a:pPr>
            <a:r>
              <a:rPr lang="en-US" dirty="0"/>
              <a:t> Prior to the end-user testing date faculty and student have a one-on-one meeting to determine:</a:t>
            </a:r>
          </a:p>
          <a:p>
            <a:pPr lvl="1">
              <a:buFont typeface="Wingdings" panose="05000000000000000000" pitchFamily="2" charset="2"/>
              <a:buChar char="§"/>
            </a:pPr>
            <a:r>
              <a:rPr lang="en-US" sz="2800" dirty="0"/>
              <a:t> Destination pathways</a:t>
            </a:r>
          </a:p>
          <a:p>
            <a:pPr lvl="1">
              <a:buFont typeface="Wingdings" panose="05000000000000000000" pitchFamily="2" charset="2"/>
              <a:buChar char="§"/>
            </a:pPr>
            <a:r>
              <a:rPr lang="en-US" sz="2800" dirty="0"/>
              <a:t> Benchmarking</a:t>
            </a:r>
          </a:p>
          <a:p>
            <a:pPr lvl="1">
              <a:buFont typeface="Wingdings" panose="05000000000000000000" pitchFamily="2" charset="2"/>
              <a:buChar char="§"/>
            </a:pPr>
            <a:r>
              <a:rPr lang="en-US" sz="2800" dirty="0"/>
              <a:t> Open-ended questions</a:t>
            </a:r>
          </a:p>
          <a:p>
            <a:pPr lvl="1">
              <a:buFont typeface="Wingdings" panose="05000000000000000000" pitchFamily="2" charset="2"/>
              <a:buChar char="§"/>
            </a:pPr>
            <a:r>
              <a:rPr lang="en-US" sz="2800" dirty="0"/>
              <a:t> Proper etiquette</a:t>
            </a:r>
          </a:p>
        </p:txBody>
      </p:sp>
    </p:spTree>
    <p:extLst>
      <p:ext uri="{BB962C8B-B14F-4D97-AF65-F5344CB8AC3E}">
        <p14:creationId xmlns:p14="http://schemas.microsoft.com/office/powerpoint/2010/main" val="385959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4C608-29FD-4D67-A9F0-48E0560F22FF}"/>
              </a:ext>
            </a:extLst>
          </p:cNvPr>
          <p:cNvSpPr>
            <a:spLocks noGrp="1"/>
          </p:cNvSpPr>
          <p:nvPr>
            <p:ph type="title"/>
          </p:nvPr>
        </p:nvSpPr>
        <p:spPr/>
        <p:txBody>
          <a:bodyPr/>
          <a:lstStyle/>
          <a:p>
            <a:r>
              <a:rPr lang="en-US" dirty="0"/>
              <a:t>Student Responsibilities</a:t>
            </a:r>
          </a:p>
        </p:txBody>
      </p:sp>
      <p:sp>
        <p:nvSpPr>
          <p:cNvPr id="6" name="Text Placeholder 5">
            <a:extLst>
              <a:ext uri="{FF2B5EF4-FFF2-40B4-BE49-F238E27FC236}">
                <a16:creationId xmlns:a16="http://schemas.microsoft.com/office/drawing/2014/main" id="{57CBA046-DDDF-49D5-A931-F76CE3D10ACA}"/>
              </a:ext>
            </a:extLst>
          </p:cNvPr>
          <p:cNvSpPr>
            <a:spLocks noGrp="1"/>
          </p:cNvSpPr>
          <p:nvPr>
            <p:ph type="body" idx="1"/>
          </p:nvPr>
        </p:nvSpPr>
        <p:spPr/>
        <p:txBody>
          <a:bodyPr/>
          <a:lstStyle/>
          <a:p>
            <a:r>
              <a:rPr lang="en-US" dirty="0"/>
              <a:t>Planning</a:t>
            </a:r>
          </a:p>
        </p:txBody>
      </p:sp>
      <p:sp>
        <p:nvSpPr>
          <p:cNvPr id="7" name="Content Placeholder 6">
            <a:extLst>
              <a:ext uri="{FF2B5EF4-FFF2-40B4-BE49-F238E27FC236}">
                <a16:creationId xmlns:a16="http://schemas.microsoft.com/office/drawing/2014/main" id="{430A2A16-DAC6-4550-BE14-7A84F64EF16E}"/>
              </a:ext>
            </a:extLst>
          </p:cNvPr>
          <p:cNvSpPr>
            <a:spLocks noGrp="1"/>
          </p:cNvSpPr>
          <p:nvPr>
            <p:ph sz="half" idx="2"/>
          </p:nvPr>
        </p:nvSpPr>
        <p:spPr/>
        <p:txBody>
          <a:bodyPr>
            <a:normAutofit fontScale="92500" lnSpcReduction="20000"/>
          </a:bodyPr>
          <a:lstStyle/>
          <a:p>
            <a:pPr marL="514350" indent="-514350">
              <a:buFont typeface="+mj-lt"/>
              <a:buAutoNum type="arabicPeriod"/>
            </a:pPr>
            <a:r>
              <a:rPr lang="en-US" dirty="0"/>
              <a:t>Planned destinations</a:t>
            </a:r>
          </a:p>
          <a:p>
            <a:pPr marL="514350" indent="-514350">
              <a:buFont typeface="+mj-lt"/>
              <a:buAutoNum type="arabicPeriod"/>
            </a:pPr>
            <a:r>
              <a:rPr lang="en-US" dirty="0"/>
              <a:t>Set benchmarks</a:t>
            </a:r>
          </a:p>
          <a:p>
            <a:pPr marL="514350" indent="-514350">
              <a:buFont typeface="+mj-lt"/>
              <a:buAutoNum type="arabicPeriod"/>
            </a:pPr>
            <a:r>
              <a:rPr lang="en-US" dirty="0"/>
              <a:t>Determine if failure is an option</a:t>
            </a:r>
          </a:p>
          <a:p>
            <a:pPr marL="514350" indent="-514350">
              <a:buFont typeface="+mj-lt"/>
              <a:buAutoNum type="arabicPeriod"/>
            </a:pPr>
            <a:r>
              <a:rPr lang="en-US" dirty="0"/>
              <a:t>Determine if tasks are the same for each user</a:t>
            </a:r>
          </a:p>
          <a:p>
            <a:pPr marL="514350" indent="-514350">
              <a:buFont typeface="+mj-lt"/>
              <a:buAutoNum type="arabicPeriod"/>
            </a:pPr>
            <a:r>
              <a:rPr lang="en-US" dirty="0"/>
              <a:t>Be prepared – have passwords and portals/sandboxes ready</a:t>
            </a:r>
          </a:p>
          <a:p>
            <a:pPr marL="0" indent="0">
              <a:buNone/>
            </a:pPr>
            <a:endParaRPr lang="en-US" dirty="0"/>
          </a:p>
        </p:txBody>
      </p:sp>
      <p:sp>
        <p:nvSpPr>
          <p:cNvPr id="8" name="Text Placeholder 7">
            <a:extLst>
              <a:ext uri="{FF2B5EF4-FFF2-40B4-BE49-F238E27FC236}">
                <a16:creationId xmlns:a16="http://schemas.microsoft.com/office/drawing/2014/main" id="{FB7A2393-BD31-4B74-B3F0-BF2E1A7352B5}"/>
              </a:ext>
            </a:extLst>
          </p:cNvPr>
          <p:cNvSpPr>
            <a:spLocks noGrp="1"/>
          </p:cNvSpPr>
          <p:nvPr>
            <p:ph type="body" sz="quarter" idx="3"/>
          </p:nvPr>
        </p:nvSpPr>
        <p:spPr/>
        <p:txBody>
          <a:bodyPr/>
          <a:lstStyle/>
          <a:p>
            <a:r>
              <a:rPr lang="en-US" dirty="0"/>
              <a:t>Testing</a:t>
            </a:r>
          </a:p>
        </p:txBody>
      </p:sp>
      <p:sp>
        <p:nvSpPr>
          <p:cNvPr id="9" name="Content Placeholder 8">
            <a:extLst>
              <a:ext uri="{FF2B5EF4-FFF2-40B4-BE49-F238E27FC236}">
                <a16:creationId xmlns:a16="http://schemas.microsoft.com/office/drawing/2014/main" id="{B5512112-3C28-4FD1-8AF2-A0602C4628BF}"/>
              </a:ext>
            </a:extLst>
          </p:cNvPr>
          <p:cNvSpPr>
            <a:spLocks noGrp="1"/>
          </p:cNvSpPr>
          <p:nvPr>
            <p:ph sz="quarter" idx="4"/>
          </p:nvPr>
        </p:nvSpPr>
        <p:spPr>
          <a:xfrm>
            <a:off x="5990887" y="2967788"/>
            <a:ext cx="5706307" cy="3341572"/>
          </a:xfrm>
        </p:spPr>
        <p:txBody>
          <a:bodyPr>
            <a:normAutofit fontScale="92500" lnSpcReduction="20000"/>
          </a:bodyPr>
          <a:lstStyle/>
          <a:p>
            <a:pPr marL="514350" indent="-514350">
              <a:buFont typeface="+mj-lt"/>
              <a:buAutoNum type="arabicPeriod"/>
            </a:pPr>
            <a:r>
              <a:rPr lang="en-US" dirty="0"/>
              <a:t>Be ready to jump in – information may be required when a tester gets stuck</a:t>
            </a:r>
          </a:p>
          <a:p>
            <a:pPr marL="514350" indent="-514350">
              <a:buFont typeface="+mj-lt"/>
              <a:buAutoNum type="arabicPeriod"/>
            </a:pPr>
            <a:r>
              <a:rPr lang="en-US" dirty="0"/>
              <a:t>Compare to benchmarks – if time is different, ask tester if they think the difference is reasonable or why it might be</a:t>
            </a:r>
          </a:p>
          <a:p>
            <a:pPr marL="514350" indent="-514350">
              <a:buFont typeface="+mj-lt"/>
              <a:buAutoNum type="arabicPeriod"/>
            </a:pPr>
            <a:r>
              <a:rPr lang="en-US" dirty="0"/>
              <a:t>Ask them open ended question to get their input and insight</a:t>
            </a:r>
          </a:p>
          <a:p>
            <a:pPr marL="514350" indent="-514350">
              <a:buFont typeface="+mj-lt"/>
              <a:buAutoNum type="arabicPeriod"/>
            </a:pPr>
            <a:r>
              <a:rPr lang="en-US" dirty="0"/>
              <a:t>Collect and record data / results</a:t>
            </a:r>
          </a:p>
          <a:p>
            <a:endParaRPr lang="en-US" dirty="0"/>
          </a:p>
          <a:p>
            <a:endParaRPr lang="en-US" dirty="0"/>
          </a:p>
        </p:txBody>
      </p:sp>
    </p:spTree>
    <p:extLst>
      <p:ext uri="{BB962C8B-B14F-4D97-AF65-F5344CB8AC3E}">
        <p14:creationId xmlns:p14="http://schemas.microsoft.com/office/powerpoint/2010/main" val="190010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676-7863-4713-880F-E933AB689690}"/>
              </a:ext>
            </a:extLst>
          </p:cNvPr>
          <p:cNvSpPr>
            <a:spLocks noGrp="1"/>
          </p:cNvSpPr>
          <p:nvPr>
            <p:ph type="title"/>
          </p:nvPr>
        </p:nvSpPr>
        <p:spPr>
          <a:xfrm>
            <a:off x="1024128" y="585216"/>
            <a:ext cx="9720072" cy="1499616"/>
          </a:xfrm>
        </p:spPr>
        <p:txBody>
          <a:bodyPr/>
          <a:lstStyle/>
          <a:p>
            <a:r>
              <a:rPr lang="en-US" dirty="0"/>
              <a:t>Conversation with Industry Partners about end-user testing</a:t>
            </a:r>
          </a:p>
        </p:txBody>
      </p:sp>
      <p:pic>
        <p:nvPicPr>
          <p:cNvPr id="4" name="Content Placeholder 3" descr="Screen shot of a YouTube video showing a male industry partner, behind him is a computer lab filled with people.">
            <a:hlinkClick r:id="rId3"/>
            <a:extLst>
              <a:ext uri="{FF2B5EF4-FFF2-40B4-BE49-F238E27FC236}">
                <a16:creationId xmlns:a16="http://schemas.microsoft.com/office/drawing/2014/main" id="{D6A3E0BE-CB78-4922-BA5F-1C8ED3935995}"/>
              </a:ext>
            </a:extLst>
          </p:cNvPr>
          <p:cNvPicPr>
            <a:picLocks noGrp="1" noChangeAspect="1"/>
          </p:cNvPicPr>
          <p:nvPr>
            <p:ph idx="1"/>
          </p:nvPr>
        </p:nvPicPr>
        <p:blipFill>
          <a:blip r:embed="rId4"/>
          <a:stretch>
            <a:fillRect/>
          </a:stretch>
        </p:blipFill>
        <p:spPr>
          <a:xfrm>
            <a:off x="2271066" y="2286000"/>
            <a:ext cx="7226006" cy="4022725"/>
          </a:xfrm>
          <a:prstGeom prst="rect">
            <a:avLst/>
          </a:prstGeom>
        </p:spPr>
      </p:pic>
    </p:spTree>
    <p:extLst>
      <p:ext uri="{BB962C8B-B14F-4D97-AF65-F5344CB8AC3E}">
        <p14:creationId xmlns:p14="http://schemas.microsoft.com/office/powerpoint/2010/main" val="171535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D36C-5B2C-4AE6-A642-B57B9551B88A}"/>
              </a:ext>
            </a:extLst>
          </p:cNvPr>
          <p:cNvSpPr>
            <a:spLocks noGrp="1"/>
          </p:cNvSpPr>
          <p:nvPr>
            <p:ph type="title"/>
          </p:nvPr>
        </p:nvSpPr>
        <p:spPr/>
        <p:txBody>
          <a:bodyPr/>
          <a:lstStyle/>
          <a:p>
            <a:r>
              <a:rPr lang="en-US" dirty="0"/>
              <a:t>Persona Development</a:t>
            </a:r>
          </a:p>
        </p:txBody>
      </p:sp>
      <p:sp>
        <p:nvSpPr>
          <p:cNvPr id="4" name="Text Placeholder 3">
            <a:extLst>
              <a:ext uri="{FF2B5EF4-FFF2-40B4-BE49-F238E27FC236}">
                <a16:creationId xmlns:a16="http://schemas.microsoft.com/office/drawing/2014/main" id="{CEBAD73F-87EB-49FD-B458-1B74FF905098}"/>
              </a:ext>
            </a:extLst>
          </p:cNvPr>
          <p:cNvSpPr>
            <a:spLocks noGrp="1"/>
          </p:cNvSpPr>
          <p:nvPr>
            <p:ph type="body" sz="half" idx="2"/>
          </p:nvPr>
        </p:nvSpPr>
        <p:spPr/>
        <p:txBody>
          <a:bodyPr/>
          <a:lstStyle/>
          <a:p>
            <a:r>
              <a:rPr lang="en-US" dirty="0"/>
              <a:t>Access Needs</a:t>
            </a:r>
          </a:p>
        </p:txBody>
      </p:sp>
      <p:pic>
        <p:nvPicPr>
          <p:cNvPr id="1026" name="Picture 2" descr="A woman using the Accessibility Empathy Lab at the Government Digital Service Image from Gov.UK">
            <a:extLst>
              <a:ext uri="{FF2B5EF4-FFF2-40B4-BE49-F238E27FC236}">
                <a16:creationId xmlns:a16="http://schemas.microsoft.com/office/drawing/2014/main" id="{3AFE6F3C-7967-4B1D-A9CD-7C1119A137E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1845" b="218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97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1286B5-8BE9-4C43-A377-ADCE5265D565}"/>
              </a:ext>
            </a:extLst>
          </p:cNvPr>
          <p:cNvSpPr>
            <a:spLocks noGrp="1"/>
          </p:cNvSpPr>
          <p:nvPr>
            <p:ph type="title"/>
          </p:nvPr>
        </p:nvSpPr>
        <p:spPr/>
        <p:txBody>
          <a:bodyPr/>
          <a:lstStyle/>
          <a:p>
            <a:r>
              <a:rPr lang="en-US" dirty="0"/>
              <a:t>Persona Profiles</a:t>
            </a:r>
          </a:p>
        </p:txBody>
      </p:sp>
      <p:sp>
        <p:nvSpPr>
          <p:cNvPr id="6" name="Text Placeholder 5">
            <a:extLst>
              <a:ext uri="{FF2B5EF4-FFF2-40B4-BE49-F238E27FC236}">
                <a16:creationId xmlns:a16="http://schemas.microsoft.com/office/drawing/2014/main" id="{A6E20620-0CA2-420F-B0DA-15B60A786B1E}"/>
              </a:ext>
            </a:extLst>
          </p:cNvPr>
          <p:cNvSpPr>
            <a:spLocks noGrp="1"/>
          </p:cNvSpPr>
          <p:nvPr>
            <p:ph type="body" idx="1"/>
          </p:nvPr>
        </p:nvSpPr>
        <p:spPr/>
        <p:txBody>
          <a:bodyPr/>
          <a:lstStyle/>
          <a:p>
            <a:r>
              <a:rPr lang="en-US" dirty="0"/>
              <a:t>These profiles outline:</a:t>
            </a:r>
          </a:p>
        </p:txBody>
      </p:sp>
      <p:sp>
        <p:nvSpPr>
          <p:cNvPr id="7" name="Content Placeholder 6">
            <a:extLst>
              <a:ext uri="{FF2B5EF4-FFF2-40B4-BE49-F238E27FC236}">
                <a16:creationId xmlns:a16="http://schemas.microsoft.com/office/drawing/2014/main" id="{25E65410-C8C8-49FD-88BA-E02AE7278CFF}"/>
              </a:ext>
            </a:extLst>
          </p:cNvPr>
          <p:cNvSpPr>
            <a:spLocks noGrp="1"/>
          </p:cNvSpPr>
          <p:nvPr>
            <p:ph sz="half" idx="2"/>
          </p:nvPr>
        </p:nvSpPr>
        <p:spPr/>
        <p:txBody>
          <a:bodyPr>
            <a:normAutofit lnSpcReduction="10000"/>
          </a:bodyPr>
          <a:lstStyle/>
          <a:p>
            <a:r>
              <a:rPr lang="en-US" dirty="0"/>
              <a:t>Barriers members of the disability community face when their assistive technologies interact with digital services</a:t>
            </a:r>
          </a:p>
          <a:p>
            <a:r>
              <a:rPr lang="en-US" dirty="0"/>
              <a:t>Best practice advice on how to design services for members of this community group</a:t>
            </a:r>
          </a:p>
          <a:p>
            <a:endParaRPr lang="en-US" dirty="0"/>
          </a:p>
        </p:txBody>
      </p:sp>
      <p:sp>
        <p:nvSpPr>
          <p:cNvPr id="8" name="Text Placeholder 7">
            <a:extLst>
              <a:ext uri="{FF2B5EF4-FFF2-40B4-BE49-F238E27FC236}">
                <a16:creationId xmlns:a16="http://schemas.microsoft.com/office/drawing/2014/main" id="{CF1823C7-5635-4A4E-8A96-44060C1249D9}"/>
              </a:ext>
            </a:extLst>
          </p:cNvPr>
          <p:cNvSpPr>
            <a:spLocks noGrp="1"/>
          </p:cNvSpPr>
          <p:nvPr>
            <p:ph type="body" sz="quarter" idx="3"/>
          </p:nvPr>
        </p:nvSpPr>
        <p:spPr/>
        <p:txBody>
          <a:bodyPr/>
          <a:lstStyle/>
          <a:p>
            <a:r>
              <a:rPr lang="en-US" dirty="0"/>
              <a:t>Student testing:</a:t>
            </a:r>
          </a:p>
        </p:txBody>
      </p:sp>
      <p:sp>
        <p:nvSpPr>
          <p:cNvPr id="9" name="Content Placeholder 8">
            <a:extLst>
              <a:ext uri="{FF2B5EF4-FFF2-40B4-BE49-F238E27FC236}">
                <a16:creationId xmlns:a16="http://schemas.microsoft.com/office/drawing/2014/main" id="{BB4AD884-DEDD-4231-B9F5-C8C65C397AD8}"/>
              </a:ext>
            </a:extLst>
          </p:cNvPr>
          <p:cNvSpPr>
            <a:spLocks noGrp="1"/>
          </p:cNvSpPr>
          <p:nvPr>
            <p:ph sz="quarter" idx="4"/>
          </p:nvPr>
        </p:nvSpPr>
        <p:spPr/>
        <p:txBody>
          <a:bodyPr>
            <a:normAutofit lnSpcReduction="10000"/>
          </a:bodyPr>
          <a:lstStyle/>
          <a:p>
            <a:pPr>
              <a:buFont typeface="Wingdings" panose="05000000000000000000" pitchFamily="2" charset="2"/>
              <a:buChar char="§"/>
            </a:pPr>
            <a:r>
              <a:rPr lang="en-US" dirty="0"/>
              <a:t> Persona development and testing</a:t>
            </a:r>
          </a:p>
          <a:p>
            <a:pPr>
              <a:buFont typeface="Wingdings" panose="05000000000000000000" pitchFamily="2" charset="2"/>
              <a:buChar char="§"/>
            </a:pPr>
            <a:r>
              <a:rPr lang="en-US" dirty="0"/>
              <a:t> Classmate persona testing</a:t>
            </a:r>
          </a:p>
          <a:p>
            <a:pPr>
              <a:buFont typeface="Wingdings" panose="05000000000000000000" pitchFamily="2" charset="2"/>
              <a:buChar char="§"/>
            </a:pPr>
            <a:r>
              <a:rPr lang="en-US" dirty="0"/>
              <a:t> Conduct heuristic review</a:t>
            </a:r>
          </a:p>
          <a:p>
            <a:pPr>
              <a:buFont typeface="Wingdings" panose="05000000000000000000" pitchFamily="2" charset="2"/>
              <a:buChar char="§"/>
            </a:pPr>
            <a:r>
              <a:rPr lang="en-US" dirty="0"/>
              <a:t> WCAG criteria review</a:t>
            </a:r>
          </a:p>
          <a:p>
            <a:pPr>
              <a:buFont typeface="Wingdings" panose="05000000000000000000" pitchFamily="2" charset="2"/>
              <a:buChar char="§"/>
            </a:pPr>
            <a:r>
              <a:rPr lang="en-US" dirty="0"/>
              <a:t> Keyboard, AT testing</a:t>
            </a:r>
          </a:p>
          <a:p>
            <a:endParaRPr lang="en-US" dirty="0"/>
          </a:p>
        </p:txBody>
      </p:sp>
    </p:spTree>
    <p:extLst>
      <p:ext uri="{BB962C8B-B14F-4D97-AF65-F5344CB8AC3E}">
        <p14:creationId xmlns:p14="http://schemas.microsoft.com/office/powerpoint/2010/main" val="162341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3ACD-A7C3-4450-B4C6-2CD9C9F2FD3D}"/>
              </a:ext>
            </a:extLst>
          </p:cNvPr>
          <p:cNvSpPr>
            <a:spLocks noGrp="1"/>
          </p:cNvSpPr>
          <p:nvPr>
            <p:ph type="title"/>
          </p:nvPr>
        </p:nvSpPr>
        <p:spPr/>
        <p:txBody>
          <a:bodyPr/>
          <a:lstStyle/>
          <a:p>
            <a:pPr fontAlgn="base"/>
            <a:r>
              <a:rPr lang="en-US" b="1" dirty="0"/>
              <a:t>Pawel: user with Asperger's</a:t>
            </a:r>
          </a:p>
        </p:txBody>
      </p:sp>
      <p:sp>
        <p:nvSpPr>
          <p:cNvPr id="7" name="Content Placeholder 6">
            <a:extLst>
              <a:ext uri="{FF2B5EF4-FFF2-40B4-BE49-F238E27FC236}">
                <a16:creationId xmlns:a16="http://schemas.microsoft.com/office/drawing/2014/main" id="{BE6BF8D4-D1D3-4D92-88B3-7D0FCB78BEBE}"/>
              </a:ext>
            </a:extLst>
          </p:cNvPr>
          <p:cNvSpPr>
            <a:spLocks noGrp="1"/>
          </p:cNvSpPr>
          <p:nvPr>
            <p:ph idx="1"/>
          </p:nvPr>
        </p:nvSpPr>
        <p:spPr>
          <a:xfrm>
            <a:off x="5273458" y="471509"/>
            <a:ext cx="6630442" cy="6179812"/>
          </a:xfrm>
        </p:spPr>
        <p:txBody>
          <a:bodyPr>
            <a:normAutofit fontScale="92500" lnSpcReduction="10000"/>
          </a:bodyPr>
          <a:lstStyle/>
          <a:p>
            <a:r>
              <a:rPr lang="en-US" dirty="0"/>
              <a:t>“Websites can be so distracting. It takes me ages to do anything sometimes, as I feel like I have to read every word and click on every link.”</a:t>
            </a:r>
          </a:p>
          <a:p>
            <a:r>
              <a:rPr lang="en-US" dirty="0"/>
              <a:t>Pawel is 24 and lives with his mum and dad in Birmingham. He has been looking for a job as a pharmacologist since finished his chemistry degree.</a:t>
            </a:r>
          </a:p>
          <a:p>
            <a:r>
              <a:rPr lang="en-US" dirty="0"/>
              <a:t>He has Asperger’s, a condition on the autism spectrum that affects how he sees the world and interacts with people. He was also recently diagnosed with anxiety.</a:t>
            </a:r>
          </a:p>
          <a:p>
            <a:r>
              <a:rPr lang="en-US" dirty="0"/>
              <a:t>He’s recently been looking at the National Autistic Society’s resources on employment. He’ll approach them for more support when he feels a bit more ready.</a:t>
            </a:r>
          </a:p>
        </p:txBody>
      </p:sp>
      <p:pic>
        <p:nvPicPr>
          <p:cNvPr id="14" name="Content Placeholder 13" descr="Cartoon man with a green shirt">
            <a:extLst>
              <a:ext uri="{FF2B5EF4-FFF2-40B4-BE49-F238E27FC236}">
                <a16:creationId xmlns:a16="http://schemas.microsoft.com/office/drawing/2014/main" id="{CBBB9564-32C5-4878-ABE9-A39BEF4E8C8B}"/>
              </a:ext>
            </a:extLst>
          </p:cNvPr>
          <p:cNvPicPr>
            <a:picLocks noGrp="1"/>
          </p:cNvPicPr>
          <p:nvPr>
            <p:ph sz="quarter" idx="13"/>
          </p:nvPr>
        </p:nvPicPr>
        <p:blipFill>
          <a:blip r:embed="rId3">
            <a:extLst>
              <a:ext uri="{BEBA8EAE-BF5A-486C-A8C5-ECC9F3942E4B}">
                <a14:imgProps xmlns:a14="http://schemas.microsoft.com/office/drawing/2010/main">
                  <a14:imgLayer r:embed="rId4">
                    <a14:imgEffect>
                      <a14:backgroundRemoval t="8077" b="96346" l="9684" r="89921">
                        <a14:foregroundMark x1="56719" y1="85577" x2="56719" y2="85577"/>
                        <a14:foregroundMark x1="37747" y1="81538" x2="37747" y2="81538"/>
                        <a14:foregroundMark x1="37747" y1="81538" x2="32609" y2="69423"/>
                        <a14:foregroundMark x1="32016" y1="68077" x2="32016" y2="68077"/>
                        <a14:foregroundMark x1="29249" y1="64038" x2="17787" y2="89423"/>
                        <a14:foregroundMark x1="17787" y1="89423" x2="21542" y2="89808"/>
                        <a14:foregroundMark x1="20356" y1="97308" x2="30435" y2="94423"/>
                        <a14:foregroundMark x1="30435" y1="94423" x2="41700" y2="97885"/>
                        <a14:foregroundMark x1="41700" y1="97885" x2="62846" y2="94038"/>
                        <a14:foregroundMark x1="62846" y1="94038" x2="82806" y2="96538"/>
                        <a14:foregroundMark x1="82806" y1="96538" x2="72727" y2="56346"/>
                        <a14:foregroundMark x1="72727" y1="56346" x2="62648" y2="62115"/>
                        <a14:foregroundMark x1="62648" y1="62115" x2="56126" y2="63462"/>
                        <a14:foregroundMark x1="17391" y1="89231" x2="17391" y2="89231"/>
                        <a14:foregroundMark x1="51779" y1="14423" x2="52767" y2="14615"/>
                        <a14:foregroundMark x1="49802" y1="8077" x2="49802" y2="8077"/>
                        <a14:foregroundMark x1="43281" y1="11538" x2="43281" y2="11538"/>
                      </a14:backgroundRemoval>
                    </a14:imgEffect>
                    <a14:imgEffect>
                      <a14:saturation sat="200000"/>
                    </a14:imgEffect>
                  </a14:imgLayer>
                </a14:imgProps>
              </a:ext>
            </a:extLst>
          </a:blip>
          <a:stretch>
            <a:fillRect/>
          </a:stretch>
        </p:blipFill>
        <p:spPr>
          <a:xfrm>
            <a:off x="288100" y="2208213"/>
            <a:ext cx="5125148" cy="4530790"/>
          </a:xfrm>
          <a:prstGeom prst="rect">
            <a:avLst/>
          </a:prstGeom>
        </p:spPr>
      </p:pic>
    </p:spTree>
    <p:extLst>
      <p:ext uri="{BB962C8B-B14F-4D97-AF65-F5344CB8AC3E}">
        <p14:creationId xmlns:p14="http://schemas.microsoft.com/office/powerpoint/2010/main" val="915270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3ACD-A7C3-4450-B4C6-2CD9C9F2FD3D}"/>
              </a:ext>
            </a:extLst>
          </p:cNvPr>
          <p:cNvSpPr>
            <a:spLocks noGrp="1"/>
          </p:cNvSpPr>
          <p:nvPr>
            <p:ph type="title"/>
          </p:nvPr>
        </p:nvSpPr>
        <p:spPr/>
        <p:txBody>
          <a:bodyPr/>
          <a:lstStyle/>
          <a:p>
            <a:pPr fontAlgn="base"/>
            <a:r>
              <a:rPr lang="en-US" b="1" dirty="0"/>
              <a:t>Research &amp; Analysis</a:t>
            </a:r>
          </a:p>
        </p:txBody>
      </p:sp>
      <p:sp>
        <p:nvSpPr>
          <p:cNvPr id="7" name="Content Placeholder 6">
            <a:extLst>
              <a:ext uri="{FF2B5EF4-FFF2-40B4-BE49-F238E27FC236}">
                <a16:creationId xmlns:a16="http://schemas.microsoft.com/office/drawing/2014/main" id="{BE6BF8D4-D1D3-4D92-88B3-7D0FCB78BEBE}"/>
              </a:ext>
            </a:extLst>
          </p:cNvPr>
          <p:cNvSpPr>
            <a:spLocks noGrp="1"/>
          </p:cNvSpPr>
          <p:nvPr>
            <p:ph idx="1"/>
          </p:nvPr>
        </p:nvSpPr>
        <p:spPr>
          <a:xfrm>
            <a:off x="5273458" y="471509"/>
            <a:ext cx="6630442" cy="6179812"/>
          </a:xfrm>
        </p:spPr>
        <p:txBody>
          <a:bodyPr>
            <a:normAutofit lnSpcReduction="10000"/>
          </a:bodyPr>
          <a:lstStyle/>
          <a:p>
            <a:r>
              <a:rPr lang="en-US" b="1" dirty="0">
                <a:solidFill>
                  <a:schemeClr val="accent2"/>
                </a:solidFill>
              </a:rPr>
              <a:t>Devices and technology</a:t>
            </a:r>
          </a:p>
          <a:p>
            <a:pPr>
              <a:buFont typeface="Wingdings" panose="05000000000000000000" pitchFamily="2" charset="2"/>
              <a:buChar char="§"/>
            </a:pPr>
            <a:r>
              <a:rPr lang="en-US" dirty="0"/>
              <a:t> Pawel is good with technology and can usually figure out how things work himself. He prefers to use apps because they’re simpler and less cluttered than websites.</a:t>
            </a:r>
          </a:p>
          <a:p>
            <a:r>
              <a:rPr lang="en-US" b="1" dirty="0">
                <a:solidFill>
                  <a:schemeClr val="accent2"/>
                </a:solidFill>
              </a:rPr>
              <a:t>Goals and wishes</a:t>
            </a:r>
          </a:p>
          <a:p>
            <a:pPr>
              <a:buFont typeface="Wingdings" panose="05000000000000000000" pitchFamily="2" charset="2"/>
              <a:buChar char="§"/>
            </a:pPr>
            <a:r>
              <a:rPr lang="en-US" dirty="0"/>
              <a:t> Pawel wishes he could find what he needs on websites more easily - sometimes there’s so much to read through.</a:t>
            </a:r>
          </a:p>
          <a:p>
            <a:pPr marL="0" indent="0">
              <a:buNone/>
            </a:pPr>
            <a:r>
              <a:rPr lang="en-US" b="1" dirty="0">
                <a:solidFill>
                  <a:schemeClr val="accent2"/>
                </a:solidFill>
              </a:rPr>
              <a:t>Frustrations</a:t>
            </a:r>
          </a:p>
          <a:p>
            <a:pPr>
              <a:buFont typeface="Wingdings" panose="05000000000000000000" pitchFamily="2" charset="2"/>
              <a:buChar char="§"/>
            </a:pPr>
            <a:r>
              <a:rPr lang="en-US" dirty="0"/>
              <a:t> Pawel gets distracted by other things as well - he finds moving content like banners or video distracting, and gets stressed out by bright colours</a:t>
            </a:r>
          </a:p>
        </p:txBody>
      </p:sp>
      <p:pic>
        <p:nvPicPr>
          <p:cNvPr id="14" name="Content Placeholder 13" descr="Cartoon man with a green shirt">
            <a:extLst>
              <a:ext uri="{FF2B5EF4-FFF2-40B4-BE49-F238E27FC236}">
                <a16:creationId xmlns:a16="http://schemas.microsoft.com/office/drawing/2014/main" id="{CBBB9564-32C5-4878-ABE9-A39BEF4E8C8B}"/>
              </a:ext>
            </a:extLst>
          </p:cNvPr>
          <p:cNvPicPr>
            <a:picLocks noGrp="1"/>
          </p:cNvPicPr>
          <p:nvPr>
            <p:ph sz="quarter" idx="13"/>
          </p:nvPr>
        </p:nvPicPr>
        <p:blipFill>
          <a:blip r:embed="rId3">
            <a:extLst>
              <a:ext uri="{BEBA8EAE-BF5A-486C-A8C5-ECC9F3942E4B}">
                <a14:imgProps xmlns:a14="http://schemas.microsoft.com/office/drawing/2010/main">
                  <a14:imgLayer r:embed="rId4">
                    <a14:imgEffect>
                      <a14:backgroundRemoval t="8077" b="96346" l="9684" r="89921">
                        <a14:foregroundMark x1="56719" y1="85577" x2="56719" y2="85577"/>
                        <a14:foregroundMark x1="37747" y1="81538" x2="37747" y2="81538"/>
                        <a14:foregroundMark x1="37747" y1="81538" x2="32609" y2="69423"/>
                        <a14:foregroundMark x1="32016" y1="68077" x2="32016" y2="68077"/>
                        <a14:foregroundMark x1="29249" y1="64038" x2="17787" y2="89423"/>
                        <a14:foregroundMark x1="17787" y1="89423" x2="21542" y2="89808"/>
                        <a14:foregroundMark x1="20356" y1="97308" x2="30435" y2="94423"/>
                        <a14:foregroundMark x1="30435" y1="94423" x2="41700" y2="97885"/>
                        <a14:foregroundMark x1="41700" y1="97885" x2="62846" y2="94038"/>
                        <a14:foregroundMark x1="62846" y1="94038" x2="82806" y2="96538"/>
                        <a14:foregroundMark x1="82806" y1="96538" x2="72727" y2="56346"/>
                        <a14:foregroundMark x1="72727" y1="56346" x2="62648" y2="62115"/>
                        <a14:foregroundMark x1="62648" y1="62115" x2="56126" y2="63462"/>
                        <a14:foregroundMark x1="17391" y1="89231" x2="17391" y2="89231"/>
                        <a14:foregroundMark x1="51779" y1="14423" x2="52767" y2="14615"/>
                        <a14:foregroundMark x1="49802" y1="8077" x2="49802" y2="8077"/>
                        <a14:foregroundMark x1="43281" y1="11538" x2="43281" y2="11538"/>
                      </a14:backgroundRemoval>
                    </a14:imgEffect>
                    <a14:imgEffect>
                      <a14:saturation sat="200000"/>
                    </a14:imgEffect>
                  </a14:imgLayer>
                </a14:imgProps>
              </a:ext>
            </a:extLst>
          </a:blip>
          <a:stretch>
            <a:fillRect/>
          </a:stretch>
        </p:blipFill>
        <p:spPr>
          <a:xfrm>
            <a:off x="288100" y="2208869"/>
            <a:ext cx="5125148" cy="4530790"/>
          </a:xfrm>
          <a:prstGeom prst="rect">
            <a:avLst/>
          </a:prstGeom>
        </p:spPr>
      </p:pic>
    </p:spTree>
    <p:extLst>
      <p:ext uri="{BB962C8B-B14F-4D97-AF65-F5344CB8AC3E}">
        <p14:creationId xmlns:p14="http://schemas.microsoft.com/office/powerpoint/2010/main" val="53243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Jennifer Curry Jahnke</a:t>
            </a:r>
            <a:br>
              <a:rPr lang="en-US" sz="3600" dirty="0"/>
            </a:br>
            <a:r>
              <a:rPr lang="en-US" sz="3600" dirty="0"/>
              <a:t>jennifer.jahnke@mohawkcollege.ca</a:t>
            </a:r>
          </a:p>
        </p:txBody>
      </p:sp>
      <p:sp>
        <p:nvSpPr>
          <p:cNvPr id="3" name="Content Placeholder 2"/>
          <p:cNvSpPr>
            <a:spLocks noGrp="1"/>
          </p:cNvSpPr>
          <p:nvPr>
            <p:ph type="body" idx="1"/>
          </p:nvPr>
        </p:nvSpPr>
        <p:spPr/>
        <p:txBody>
          <a:bodyPr>
            <a:normAutofit/>
          </a:bodyPr>
          <a:lstStyle/>
          <a:p>
            <a:pPr marL="0" indent="0" algn="ctr">
              <a:buNone/>
            </a:pPr>
            <a:r>
              <a:rPr lang="en-US" sz="3600" dirty="0"/>
              <a:t>@jennjahnke</a:t>
            </a:r>
          </a:p>
          <a:p>
            <a:pPr marL="0" indent="0" algn="ctr">
              <a:buNone/>
            </a:pPr>
            <a:r>
              <a:rPr lang="en-US" sz="3600" dirty="0"/>
              <a:t>905-575-2044</a:t>
            </a:r>
          </a:p>
        </p:txBody>
      </p:sp>
    </p:spTree>
    <p:extLst>
      <p:ext uri="{BB962C8B-B14F-4D97-AF65-F5344CB8AC3E}">
        <p14:creationId xmlns:p14="http://schemas.microsoft.com/office/powerpoint/2010/main" val="372220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C4B-ABC9-490C-9FEE-370E5133D12A}"/>
              </a:ext>
            </a:extLst>
          </p:cNvPr>
          <p:cNvSpPr>
            <a:spLocks noGrp="1"/>
          </p:cNvSpPr>
          <p:nvPr>
            <p:ph type="title"/>
          </p:nvPr>
        </p:nvSpPr>
        <p:spPr/>
        <p:txBody>
          <a:bodyPr/>
          <a:lstStyle/>
          <a:p>
            <a:r>
              <a:rPr lang="en-US" dirty="0"/>
              <a:t>Personas used and shared</a:t>
            </a:r>
          </a:p>
        </p:txBody>
      </p:sp>
      <p:sp>
        <p:nvSpPr>
          <p:cNvPr id="3" name="Content Placeholder 2">
            <a:extLst>
              <a:ext uri="{FF2B5EF4-FFF2-40B4-BE49-F238E27FC236}">
                <a16:creationId xmlns:a16="http://schemas.microsoft.com/office/drawing/2014/main" id="{C53AFD74-409D-4AC0-8538-CD658591F162}"/>
              </a:ext>
            </a:extLst>
          </p:cNvPr>
          <p:cNvSpPr>
            <a:spLocks noGrp="1"/>
          </p:cNvSpPr>
          <p:nvPr>
            <p:ph idx="1"/>
          </p:nvPr>
        </p:nvSpPr>
        <p:spPr/>
        <p:txBody>
          <a:bodyPr>
            <a:normAutofit/>
          </a:bodyPr>
          <a:lstStyle/>
          <a:p>
            <a:pPr>
              <a:buFont typeface="Wingdings" panose="05000000000000000000" pitchFamily="2" charset="2"/>
              <a:buChar char="§"/>
            </a:pPr>
            <a:r>
              <a:rPr lang="en-US" dirty="0"/>
              <a:t> Students use their developed persona to conduct their own usability testing</a:t>
            </a:r>
          </a:p>
          <a:p>
            <a:pPr>
              <a:buFont typeface="Wingdings" panose="05000000000000000000" pitchFamily="2" charset="2"/>
              <a:buChar char="§"/>
            </a:pPr>
            <a:r>
              <a:rPr lang="en-US" dirty="0"/>
              <a:t> Students use their persona to support and test classmates’ work</a:t>
            </a:r>
          </a:p>
          <a:p>
            <a:pPr>
              <a:buFont typeface="Wingdings" panose="05000000000000000000" pitchFamily="2" charset="2"/>
              <a:buChar char="§"/>
            </a:pPr>
            <a:r>
              <a:rPr lang="en-US" dirty="0"/>
              <a:t> Students have others test their persona and recommend changes</a:t>
            </a:r>
          </a:p>
          <a:p>
            <a:pPr>
              <a:buFont typeface="Wingdings" panose="05000000000000000000" pitchFamily="2" charset="2"/>
              <a:buChar char="§"/>
            </a:pPr>
            <a:r>
              <a:rPr lang="en-US" dirty="0"/>
              <a:t> Students share their persona with classmates, each student has a portfolio of personas they can share with their industry partner</a:t>
            </a:r>
          </a:p>
        </p:txBody>
      </p:sp>
    </p:spTree>
    <p:extLst>
      <p:ext uri="{BB962C8B-B14F-4D97-AF65-F5344CB8AC3E}">
        <p14:creationId xmlns:p14="http://schemas.microsoft.com/office/powerpoint/2010/main" val="266900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n AMP student taking notes while an end-user browses a site on a mobile device in the end-user testing lab. There is a close up of the mobile device in an inset image.">
            <a:extLst>
              <a:ext uri="{FF2B5EF4-FFF2-40B4-BE49-F238E27FC236}">
                <a16:creationId xmlns:a16="http://schemas.microsoft.com/office/drawing/2014/main" id="{750C3404-EDB7-478F-9E72-458A8404E82A}"/>
              </a:ext>
            </a:extLst>
          </p:cNvPr>
          <p:cNvPicPr>
            <a:picLocks noGrp="1" noChangeAspect="1"/>
          </p:cNvPicPr>
          <p:nvPr>
            <p:ph sz="half" idx="2"/>
          </p:nvPr>
        </p:nvPicPr>
        <p:blipFill>
          <a:blip r:embed="rId3"/>
          <a:stretch>
            <a:fillRect/>
          </a:stretch>
        </p:blipFill>
        <p:spPr>
          <a:xfrm>
            <a:off x="-651373" y="0"/>
            <a:ext cx="13144310" cy="6721434"/>
          </a:xfrm>
          <a:prstGeom prst="rect">
            <a:avLst/>
          </a:prstGeom>
        </p:spPr>
      </p:pic>
      <p:sp>
        <p:nvSpPr>
          <p:cNvPr id="4" name="Title 3">
            <a:extLst>
              <a:ext uri="{FF2B5EF4-FFF2-40B4-BE49-F238E27FC236}">
                <a16:creationId xmlns:a16="http://schemas.microsoft.com/office/drawing/2014/main" id="{EB995B15-0328-4C6A-803A-586DC3342856}"/>
              </a:ext>
            </a:extLst>
          </p:cNvPr>
          <p:cNvSpPr>
            <a:spLocks noGrp="1"/>
          </p:cNvSpPr>
          <p:nvPr>
            <p:ph type="title"/>
          </p:nvPr>
        </p:nvSpPr>
        <p:spPr>
          <a:xfrm>
            <a:off x="3974092" y="303238"/>
            <a:ext cx="2121908" cy="1499616"/>
          </a:xfrm>
          <a:solidFill>
            <a:schemeClr val="accent2">
              <a:lumMod val="50000"/>
            </a:schemeClr>
          </a:solidFill>
          <a:ln>
            <a:solidFill>
              <a:schemeClr val="accent2">
                <a:lumMod val="50000"/>
              </a:schemeClr>
            </a:solidFill>
          </a:ln>
        </p:spPr>
        <p:txBody>
          <a:bodyPr/>
          <a:lstStyle/>
          <a:p>
            <a:r>
              <a:rPr lang="en-US" dirty="0"/>
              <a:t>Formal Testing</a:t>
            </a:r>
          </a:p>
        </p:txBody>
      </p:sp>
      <p:sp>
        <p:nvSpPr>
          <p:cNvPr id="5" name="Content Placeholder 4">
            <a:extLst>
              <a:ext uri="{FF2B5EF4-FFF2-40B4-BE49-F238E27FC236}">
                <a16:creationId xmlns:a16="http://schemas.microsoft.com/office/drawing/2014/main" id="{BC35F676-F538-4F34-91BC-4B2DA02A4672}"/>
              </a:ext>
            </a:extLst>
          </p:cNvPr>
          <p:cNvSpPr>
            <a:spLocks noGrp="1"/>
          </p:cNvSpPr>
          <p:nvPr>
            <p:ph sz="half" idx="1"/>
          </p:nvPr>
        </p:nvSpPr>
        <p:spPr>
          <a:xfrm>
            <a:off x="7437120" y="0"/>
            <a:ext cx="4754880" cy="4664164"/>
          </a:xfrm>
          <a:solidFill>
            <a:schemeClr val="accent2">
              <a:lumMod val="50000"/>
            </a:schemeClr>
          </a:solidFill>
          <a:ln>
            <a:solidFill>
              <a:schemeClr val="accent2">
                <a:lumMod val="50000"/>
              </a:schemeClr>
            </a:solidFill>
          </a:ln>
        </p:spPr>
        <p:txBody>
          <a:bodyPr>
            <a:normAutofit/>
          </a:bodyPr>
          <a:lstStyle/>
          <a:p>
            <a:pPr>
              <a:buFont typeface="Wingdings" panose="05000000000000000000" pitchFamily="2" charset="2"/>
              <a:buChar char="§"/>
            </a:pPr>
            <a:r>
              <a:rPr lang="en-US" dirty="0"/>
              <a:t> Formal end-user accessibility testing in the end-user testing lab </a:t>
            </a:r>
          </a:p>
          <a:p>
            <a:pPr>
              <a:buFont typeface="Wingdings" panose="05000000000000000000" pitchFamily="2" charset="2"/>
              <a:buChar char="§"/>
            </a:pPr>
            <a:r>
              <a:rPr lang="en-US" dirty="0"/>
              <a:t> Individual one-on-one format</a:t>
            </a:r>
          </a:p>
          <a:p>
            <a:pPr>
              <a:buFont typeface="Wingdings" panose="05000000000000000000" pitchFamily="2" charset="2"/>
              <a:buChar char="§"/>
            </a:pPr>
            <a:r>
              <a:rPr lang="en-US" dirty="0"/>
              <a:t> 15-30 minute segments</a:t>
            </a:r>
          </a:p>
          <a:p>
            <a:pPr>
              <a:buFont typeface="Wingdings" panose="05000000000000000000" pitchFamily="2" charset="2"/>
              <a:buChar char="§"/>
            </a:pPr>
            <a:r>
              <a:rPr lang="en-US" dirty="0"/>
              <a:t> Industry partners invited to observe through 2-way mirror</a:t>
            </a:r>
          </a:p>
          <a:p>
            <a:pPr>
              <a:buFont typeface="Wingdings" panose="05000000000000000000" pitchFamily="2" charset="2"/>
              <a:buChar char="§"/>
            </a:pPr>
            <a:r>
              <a:rPr lang="en-US" dirty="0"/>
              <a:t> Students created structured surveys</a:t>
            </a:r>
          </a:p>
          <a:p>
            <a:endParaRPr lang="en-US" dirty="0"/>
          </a:p>
        </p:txBody>
      </p:sp>
    </p:spTree>
    <p:extLst>
      <p:ext uri="{BB962C8B-B14F-4D97-AF65-F5344CB8AC3E}">
        <p14:creationId xmlns:p14="http://schemas.microsoft.com/office/powerpoint/2010/main" val="156919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5A80-19B2-478B-BEA4-AEAB46AC61A9}"/>
              </a:ext>
            </a:extLst>
          </p:cNvPr>
          <p:cNvSpPr>
            <a:spLocks noGrp="1"/>
          </p:cNvSpPr>
          <p:nvPr>
            <p:ph type="title"/>
          </p:nvPr>
        </p:nvSpPr>
        <p:spPr/>
        <p:txBody>
          <a:bodyPr/>
          <a:lstStyle/>
          <a:p>
            <a:r>
              <a:rPr lang="en-US" dirty="0"/>
              <a:t>Evenica</a:t>
            </a:r>
          </a:p>
        </p:txBody>
      </p:sp>
      <p:pic>
        <p:nvPicPr>
          <p:cNvPr id="5" name="Content Placeholder 4" descr="Screen shot of football commentary video found on the Evenica website demo with an inset image of the end-user testing the site.">
            <a:hlinkClick r:id="rId3"/>
            <a:extLst>
              <a:ext uri="{FF2B5EF4-FFF2-40B4-BE49-F238E27FC236}">
                <a16:creationId xmlns:a16="http://schemas.microsoft.com/office/drawing/2014/main" id="{3EC39ED2-97F7-4C34-8622-D2FA127A27B8}"/>
              </a:ext>
            </a:extLst>
          </p:cNvPr>
          <p:cNvPicPr>
            <a:picLocks noGrp="1" noChangeAspect="1"/>
          </p:cNvPicPr>
          <p:nvPr>
            <p:ph idx="1"/>
          </p:nvPr>
        </p:nvPicPr>
        <p:blipFill>
          <a:blip r:embed="rId4"/>
          <a:stretch>
            <a:fillRect/>
          </a:stretch>
        </p:blipFill>
        <p:spPr>
          <a:xfrm>
            <a:off x="5843337" y="2257506"/>
            <a:ext cx="6140116" cy="3504929"/>
          </a:xfrm>
          <a:prstGeom prst="rect">
            <a:avLst/>
          </a:prstGeom>
        </p:spPr>
      </p:pic>
      <p:sp>
        <p:nvSpPr>
          <p:cNvPr id="4" name="Text Placeholder 3">
            <a:extLst>
              <a:ext uri="{FF2B5EF4-FFF2-40B4-BE49-F238E27FC236}">
                <a16:creationId xmlns:a16="http://schemas.microsoft.com/office/drawing/2014/main" id="{268EE9FB-2C8C-428D-9B36-1DFF66B0696A}"/>
              </a:ext>
            </a:extLst>
          </p:cNvPr>
          <p:cNvSpPr>
            <a:spLocks noGrp="1"/>
          </p:cNvSpPr>
          <p:nvPr>
            <p:ph type="body" sz="half" idx="2"/>
          </p:nvPr>
        </p:nvSpPr>
        <p:spPr/>
        <p:txBody>
          <a:bodyPr/>
          <a:lstStyle/>
          <a:p>
            <a:pPr marL="457200" indent="-457200">
              <a:buFont typeface="Wingdings" panose="05000000000000000000" pitchFamily="2" charset="2"/>
              <a:buChar char="§"/>
            </a:pPr>
            <a:r>
              <a:rPr lang="en-US" dirty="0"/>
              <a:t>AMP Student conducting structured survey</a:t>
            </a:r>
          </a:p>
          <a:p>
            <a:pPr marL="457200" indent="-457200">
              <a:buFont typeface="Wingdings" panose="05000000000000000000" pitchFamily="2" charset="2"/>
              <a:buChar char="§"/>
            </a:pPr>
            <a:r>
              <a:rPr lang="en-US" dirty="0"/>
              <a:t>End-user interacting with interactive website in development using:</a:t>
            </a:r>
          </a:p>
          <a:p>
            <a:pPr marL="457200" indent="-457200">
              <a:buFontTx/>
              <a:buChar char="-"/>
            </a:pPr>
            <a:r>
              <a:rPr lang="en-US" dirty="0"/>
              <a:t>Laptop &amp; mobile</a:t>
            </a:r>
          </a:p>
          <a:p>
            <a:pPr marL="457200" indent="-457200">
              <a:buFontTx/>
              <a:buChar char="-"/>
            </a:pPr>
            <a:r>
              <a:rPr lang="en-US" dirty="0"/>
              <a:t>Multiple browsers </a:t>
            </a:r>
          </a:p>
        </p:txBody>
      </p:sp>
    </p:spTree>
    <p:extLst>
      <p:ext uri="{BB962C8B-B14F-4D97-AF65-F5344CB8AC3E}">
        <p14:creationId xmlns:p14="http://schemas.microsoft.com/office/powerpoint/2010/main" val="3450988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9187-AC51-4C60-9395-8B1925DFF3D8}"/>
              </a:ext>
            </a:extLst>
          </p:cNvPr>
          <p:cNvSpPr>
            <a:spLocks noGrp="1"/>
          </p:cNvSpPr>
          <p:nvPr>
            <p:ph type="title"/>
          </p:nvPr>
        </p:nvSpPr>
        <p:spPr/>
        <p:txBody>
          <a:bodyPr/>
          <a:lstStyle/>
          <a:p>
            <a:r>
              <a:rPr lang="en-US" dirty="0" err="1"/>
              <a:t>QReserve</a:t>
            </a:r>
            <a:endParaRPr lang="en-US" dirty="0"/>
          </a:p>
        </p:txBody>
      </p:sp>
      <p:pic>
        <p:nvPicPr>
          <p:cNvPr id="5" name="Content Placeholder 4" descr="Screen shot of QReserve website with an inset image of end-user interacting with web content.">
            <a:hlinkClick r:id="rId3"/>
            <a:extLst>
              <a:ext uri="{FF2B5EF4-FFF2-40B4-BE49-F238E27FC236}">
                <a16:creationId xmlns:a16="http://schemas.microsoft.com/office/drawing/2014/main" id="{7D2F2EAC-78F3-49A4-A15A-39D4A053EC84}"/>
              </a:ext>
            </a:extLst>
          </p:cNvPr>
          <p:cNvPicPr>
            <a:picLocks noGrp="1" noChangeAspect="1"/>
          </p:cNvPicPr>
          <p:nvPr>
            <p:ph idx="1"/>
          </p:nvPr>
        </p:nvPicPr>
        <p:blipFill>
          <a:blip r:embed="rId4"/>
          <a:stretch>
            <a:fillRect/>
          </a:stretch>
        </p:blipFill>
        <p:spPr>
          <a:xfrm>
            <a:off x="5662630" y="2423371"/>
            <a:ext cx="6282689" cy="2837559"/>
          </a:xfrm>
          <a:prstGeom prst="rect">
            <a:avLst/>
          </a:prstGeom>
        </p:spPr>
      </p:pic>
      <p:sp>
        <p:nvSpPr>
          <p:cNvPr id="4" name="Text Placeholder 3">
            <a:extLst>
              <a:ext uri="{FF2B5EF4-FFF2-40B4-BE49-F238E27FC236}">
                <a16:creationId xmlns:a16="http://schemas.microsoft.com/office/drawing/2014/main" id="{DAEF02DF-6F9B-4599-BE36-B60A972EC584}"/>
              </a:ext>
            </a:extLst>
          </p:cNvPr>
          <p:cNvSpPr>
            <a:spLocks noGrp="1"/>
          </p:cNvSpPr>
          <p:nvPr>
            <p:ph type="body" sz="half" idx="2"/>
          </p:nvPr>
        </p:nvSpPr>
        <p:spPr/>
        <p:txBody>
          <a:bodyPr>
            <a:normAutofit lnSpcReduction="10000"/>
          </a:bodyPr>
          <a:lstStyle/>
          <a:p>
            <a:pPr marL="457200" indent="-457200">
              <a:buFont typeface="Wingdings" panose="05000000000000000000" pitchFamily="2" charset="2"/>
              <a:buChar char="§"/>
            </a:pPr>
            <a:r>
              <a:rPr lang="en-US" dirty="0"/>
              <a:t>AMP Student conducting structured survey</a:t>
            </a:r>
          </a:p>
          <a:p>
            <a:pPr marL="457200" indent="-457200">
              <a:buFont typeface="Wingdings" panose="05000000000000000000" pitchFamily="2" charset="2"/>
              <a:buChar char="§"/>
            </a:pPr>
            <a:r>
              <a:rPr lang="en-US" dirty="0"/>
              <a:t>End-user interacting with interactive web platform for scheduling</a:t>
            </a:r>
          </a:p>
          <a:p>
            <a:pPr marL="457200" indent="-457200">
              <a:buFont typeface="Wingdings" panose="05000000000000000000" pitchFamily="2" charset="2"/>
              <a:buChar char="§"/>
            </a:pPr>
            <a:r>
              <a:rPr lang="en-US" dirty="0"/>
              <a:t>JAWS 2019 user interacting with multiple platforms </a:t>
            </a:r>
          </a:p>
          <a:p>
            <a:endParaRPr lang="en-US" dirty="0"/>
          </a:p>
        </p:txBody>
      </p:sp>
    </p:spTree>
    <p:extLst>
      <p:ext uri="{BB962C8B-B14F-4D97-AF65-F5344CB8AC3E}">
        <p14:creationId xmlns:p14="http://schemas.microsoft.com/office/powerpoint/2010/main" val="2248120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E1FF-58ED-4197-86A5-039590626AF9}"/>
              </a:ext>
            </a:extLst>
          </p:cNvPr>
          <p:cNvSpPr>
            <a:spLocks noGrp="1"/>
          </p:cNvSpPr>
          <p:nvPr>
            <p:ph type="title"/>
          </p:nvPr>
        </p:nvSpPr>
        <p:spPr/>
        <p:txBody>
          <a:bodyPr/>
          <a:lstStyle/>
          <a:p>
            <a:r>
              <a:rPr lang="en-US" dirty="0" err="1"/>
              <a:t>Flyte</a:t>
            </a:r>
            <a:r>
              <a:rPr lang="en-US" dirty="0"/>
              <a:t> Studios Inc.</a:t>
            </a:r>
          </a:p>
        </p:txBody>
      </p:sp>
      <p:sp>
        <p:nvSpPr>
          <p:cNvPr id="4" name="Text Placeholder 3">
            <a:extLst>
              <a:ext uri="{FF2B5EF4-FFF2-40B4-BE49-F238E27FC236}">
                <a16:creationId xmlns:a16="http://schemas.microsoft.com/office/drawing/2014/main" id="{8380460B-7F25-45C0-BA8B-D8B7FB391D81}"/>
              </a:ext>
            </a:extLst>
          </p:cNvPr>
          <p:cNvSpPr>
            <a:spLocks noGrp="1"/>
          </p:cNvSpPr>
          <p:nvPr>
            <p:ph type="body" sz="half" idx="2"/>
          </p:nvPr>
        </p:nvSpPr>
        <p:spPr/>
        <p:txBody>
          <a:bodyPr>
            <a:normAutofit/>
          </a:bodyPr>
          <a:lstStyle/>
          <a:p>
            <a:pPr marL="457200" indent="-457200">
              <a:buFont typeface="Wingdings" panose="05000000000000000000" pitchFamily="2" charset="2"/>
              <a:buChar char="§"/>
            </a:pPr>
            <a:r>
              <a:rPr lang="en-US" dirty="0"/>
              <a:t>AMP Student conducting structured survey</a:t>
            </a:r>
          </a:p>
          <a:p>
            <a:pPr marL="457200" indent="-457200">
              <a:buFont typeface="Wingdings" panose="05000000000000000000" pitchFamily="2" charset="2"/>
              <a:buChar char="§"/>
            </a:pPr>
            <a:r>
              <a:rPr lang="en-US" dirty="0"/>
              <a:t>End-user interacting with LMS math module</a:t>
            </a:r>
          </a:p>
          <a:p>
            <a:pPr marL="457200" indent="-457200">
              <a:buFont typeface="Wingdings" panose="05000000000000000000" pitchFamily="2" charset="2"/>
              <a:buChar char="§"/>
            </a:pPr>
            <a:r>
              <a:rPr lang="en-US" dirty="0"/>
              <a:t>JAWS 2019 user interacting with math worksheet </a:t>
            </a:r>
          </a:p>
        </p:txBody>
      </p:sp>
      <p:pic>
        <p:nvPicPr>
          <p:cNvPr id="4098" name="Picture 2" descr="Screen shot of Flyte Studio's Understudy Math Module showing blocks of numbers 5, 3, 0, 1 with an inset image of end-user testing the site.">
            <a:hlinkClick r:id="rId3"/>
            <a:extLst>
              <a:ext uri="{FF2B5EF4-FFF2-40B4-BE49-F238E27FC236}">
                <a16:creationId xmlns:a16="http://schemas.microsoft.com/office/drawing/2014/main" id="{F085B6E5-A5DA-47B2-B37F-DA162E934E7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03479" y="2208869"/>
            <a:ext cx="6688521" cy="376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5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81F60A-C059-405D-880C-7021ACF7B1C9}"/>
              </a:ext>
            </a:extLst>
          </p:cNvPr>
          <p:cNvSpPr>
            <a:spLocks noGrp="1"/>
          </p:cNvSpPr>
          <p:nvPr>
            <p:ph type="title"/>
          </p:nvPr>
        </p:nvSpPr>
        <p:spPr/>
        <p:txBody>
          <a:bodyPr/>
          <a:lstStyle/>
          <a:p>
            <a:r>
              <a:rPr lang="en-US" dirty="0"/>
              <a:t>Benefits for the student?</a:t>
            </a:r>
          </a:p>
        </p:txBody>
      </p:sp>
      <p:sp>
        <p:nvSpPr>
          <p:cNvPr id="8" name="Content Placeholder 7">
            <a:extLst>
              <a:ext uri="{FF2B5EF4-FFF2-40B4-BE49-F238E27FC236}">
                <a16:creationId xmlns:a16="http://schemas.microsoft.com/office/drawing/2014/main" id="{17CB7915-7EB6-4AAF-A541-AB69622D795D}"/>
              </a:ext>
            </a:extLst>
          </p:cNvPr>
          <p:cNvSpPr>
            <a:spLocks noGrp="1"/>
          </p:cNvSpPr>
          <p:nvPr>
            <p:ph idx="1"/>
          </p:nvPr>
        </p:nvSpPr>
        <p:spPr/>
        <p:txBody>
          <a:bodyPr/>
          <a:lstStyle/>
          <a:p>
            <a:pPr>
              <a:buFont typeface="Wingdings" panose="05000000000000000000" pitchFamily="2" charset="2"/>
              <a:buChar char="ü"/>
            </a:pPr>
            <a:r>
              <a:rPr lang="en-US" dirty="0"/>
              <a:t> Participate in applied research and experiential learning</a:t>
            </a:r>
          </a:p>
          <a:p>
            <a:pPr>
              <a:buFont typeface="Wingdings" panose="05000000000000000000" pitchFamily="2" charset="2"/>
              <a:buChar char="ü"/>
            </a:pPr>
            <a:r>
              <a:rPr lang="en-US" dirty="0"/>
              <a:t> Network with industry professionals and future employers</a:t>
            </a:r>
          </a:p>
          <a:p>
            <a:pPr>
              <a:buFont typeface="Wingdings" panose="05000000000000000000" pitchFamily="2" charset="2"/>
              <a:buChar char="ü"/>
            </a:pPr>
            <a:r>
              <a:rPr lang="en-US" dirty="0"/>
              <a:t> Engage in and learn from members of the disability community</a:t>
            </a:r>
          </a:p>
          <a:p>
            <a:pPr>
              <a:buFont typeface="Wingdings" panose="05000000000000000000" pitchFamily="2" charset="2"/>
              <a:buChar char="ü"/>
            </a:pPr>
            <a:r>
              <a:rPr lang="en-US" dirty="0"/>
              <a:t> Increase skills and knowledge of end-user testing, persona development, UX/UI, accessibility compliance, assistive technologies</a:t>
            </a:r>
          </a:p>
          <a:p>
            <a:pPr>
              <a:buFont typeface="Wingdings" panose="05000000000000000000" pitchFamily="2" charset="2"/>
              <a:buChar char="ü"/>
            </a:pPr>
            <a:r>
              <a:rPr lang="en-US" dirty="0"/>
              <a:t> Presentation and dissemination opportunities</a:t>
            </a:r>
          </a:p>
        </p:txBody>
      </p:sp>
      <p:pic>
        <p:nvPicPr>
          <p:cNvPr id="10" name="Content Placeholder 9" descr="Cartoon man with headphones smiling">
            <a:extLst>
              <a:ext uri="{FF2B5EF4-FFF2-40B4-BE49-F238E27FC236}">
                <a16:creationId xmlns:a16="http://schemas.microsoft.com/office/drawing/2014/main" id="{713CCF1C-EE9F-41AC-8BB7-4D47705D758D}"/>
              </a:ext>
            </a:extLst>
          </p:cNvPr>
          <p:cNvPicPr>
            <a:picLocks noGrp="1"/>
          </p:cNvPicPr>
          <p:nvPr>
            <p:ph sz="quarter" idx="13"/>
          </p:nvPr>
        </p:nvPicPr>
        <p:blipFill>
          <a:blip r:embed="rId3">
            <a:extLst>
              <a:ext uri="{BEBA8EAE-BF5A-486C-A8C5-ECC9F3942E4B}">
                <a14:imgProps xmlns:a14="http://schemas.microsoft.com/office/drawing/2010/main">
                  <a14:imgLayer r:embed="rId4">
                    <a14:imgEffect>
                      <a14:backgroundRemoval t="6011" b="97814" l="8939" r="88827">
                        <a14:foregroundMark x1="26816" y1="42623" x2="26816" y2="42623"/>
                        <a14:foregroundMark x1="25698" y1="36612" x2="25698" y2="36612"/>
                        <a14:foregroundMark x1="26816" y1="27869" x2="26816" y2="27869"/>
                        <a14:foregroundMark x1="26816" y1="23497" x2="26816" y2="23497"/>
                        <a14:foregroundMark x1="29050" y1="20765" x2="29050" y2="20765"/>
                        <a14:foregroundMark x1="29050" y1="19672" x2="29050" y2="19672"/>
                        <a14:foregroundMark x1="29050" y1="18579" x2="29050" y2="18579"/>
                        <a14:foregroundMark x1="43017" y1="10383" x2="43017" y2="10383"/>
                        <a14:foregroundMark x1="50838" y1="6557" x2="50838" y2="6557"/>
                        <a14:foregroundMark x1="69274" y1="38798" x2="69274" y2="38798"/>
                        <a14:foregroundMark x1="60894" y1="60656" x2="60894" y2="60656"/>
                        <a14:foregroundMark x1="49162" y1="66120" x2="49162" y2="66120"/>
                        <a14:foregroundMark x1="45251" y1="63934" x2="36313" y2="59563"/>
                        <a14:foregroundMark x1="36313" y1="59563" x2="27374" y2="69399"/>
                        <a14:foregroundMark x1="27374" y1="69399" x2="31844" y2="88525"/>
                        <a14:foregroundMark x1="45251" y1="87432" x2="59218" y2="86339"/>
                        <a14:foregroundMark x1="59218" y1="86339" x2="67598" y2="81421"/>
                        <a14:foregroundMark x1="67598" y1="81421" x2="71508" y2="68306"/>
                        <a14:foregroundMark x1="71508" y1="68306" x2="72067" y2="55738"/>
                        <a14:foregroundMark x1="83799" y1="73770" x2="83799" y2="73770"/>
                        <a14:foregroundMark x1="84358" y1="92350" x2="84358" y2="92350"/>
                        <a14:foregroundMark x1="82123" y1="97814" x2="82123" y2="97814"/>
                        <a14:foregroundMark x1="74860" y1="31148" x2="74860" y2="31148"/>
                        <a14:foregroundMark x1="31844" y1="15301" x2="31844" y2="15301"/>
                        <a14:foregroundMark x1="28492" y1="16940" x2="28492" y2="16940"/>
                      </a14:backgroundRemoval>
                    </a14:imgEffect>
                  </a14:imgLayer>
                </a14:imgProps>
              </a:ext>
            </a:extLst>
          </a:blip>
          <a:stretch>
            <a:fillRect/>
          </a:stretch>
        </p:blipFill>
        <p:spPr>
          <a:xfrm>
            <a:off x="488516" y="1866378"/>
            <a:ext cx="4797468" cy="4872625"/>
          </a:xfrm>
          <a:prstGeom prst="rect">
            <a:avLst/>
          </a:prstGeom>
        </p:spPr>
      </p:pic>
    </p:spTree>
    <p:extLst>
      <p:ext uri="{BB962C8B-B14F-4D97-AF65-F5344CB8AC3E}">
        <p14:creationId xmlns:p14="http://schemas.microsoft.com/office/powerpoint/2010/main" val="2218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B32A-75E3-4E73-BA57-0C1514C5BFC2}"/>
              </a:ext>
            </a:extLst>
          </p:cNvPr>
          <p:cNvSpPr>
            <a:spLocks noGrp="1"/>
          </p:cNvSpPr>
          <p:nvPr>
            <p:ph type="title"/>
          </p:nvPr>
        </p:nvSpPr>
        <p:spPr/>
        <p:txBody>
          <a:bodyPr/>
          <a:lstStyle/>
          <a:p>
            <a:r>
              <a:rPr lang="en-US" dirty="0"/>
              <a:t>Benefits for Industry?</a:t>
            </a:r>
          </a:p>
        </p:txBody>
      </p:sp>
      <p:sp>
        <p:nvSpPr>
          <p:cNvPr id="5" name="Content Placeholder 4">
            <a:extLst>
              <a:ext uri="{FF2B5EF4-FFF2-40B4-BE49-F238E27FC236}">
                <a16:creationId xmlns:a16="http://schemas.microsoft.com/office/drawing/2014/main" id="{F11637E7-C983-4FAE-8D4B-5974CB91951C}"/>
              </a:ext>
            </a:extLst>
          </p:cNvPr>
          <p:cNvSpPr>
            <a:spLocks noGrp="1"/>
          </p:cNvSpPr>
          <p:nvPr>
            <p:ph idx="1"/>
          </p:nvPr>
        </p:nvSpPr>
        <p:spPr/>
        <p:txBody>
          <a:bodyPr>
            <a:normAutofit lnSpcReduction="10000"/>
          </a:bodyPr>
          <a:lstStyle/>
          <a:p>
            <a:pPr>
              <a:buFont typeface="Wingdings" panose="05000000000000000000" pitchFamily="2" charset="2"/>
              <a:buChar char="ü"/>
            </a:pPr>
            <a:r>
              <a:rPr lang="en-US" dirty="0"/>
              <a:t> Support student learning by providing an experiential learning opportunity</a:t>
            </a:r>
          </a:p>
          <a:p>
            <a:pPr>
              <a:buFont typeface="Wingdings" panose="05000000000000000000" pitchFamily="2" charset="2"/>
              <a:buChar char="ü"/>
            </a:pPr>
            <a:r>
              <a:rPr lang="en-US" dirty="0"/>
              <a:t> Engage students and disability community in applied research</a:t>
            </a:r>
          </a:p>
          <a:p>
            <a:pPr>
              <a:buFont typeface="Wingdings" panose="05000000000000000000" pitchFamily="2" charset="2"/>
              <a:buChar char="ü"/>
            </a:pPr>
            <a:r>
              <a:rPr lang="en-US" dirty="0"/>
              <a:t>Meet legislative compliance goals</a:t>
            </a:r>
          </a:p>
          <a:p>
            <a:pPr>
              <a:buFont typeface="Wingdings" panose="05000000000000000000" pitchFamily="2" charset="2"/>
              <a:buChar char="ü"/>
            </a:pPr>
            <a:r>
              <a:rPr lang="en-US" dirty="0"/>
              <a:t> Networking and learning opportunities</a:t>
            </a:r>
          </a:p>
          <a:p>
            <a:pPr>
              <a:buFont typeface="Wingdings" panose="05000000000000000000" pitchFamily="2" charset="2"/>
              <a:buChar char="ü"/>
            </a:pPr>
            <a:r>
              <a:rPr lang="en-US" dirty="0"/>
              <a:t> Upskill staff accessibility understanding and skill</a:t>
            </a:r>
          </a:p>
          <a:p>
            <a:pPr>
              <a:buFont typeface="Wingdings" panose="05000000000000000000" pitchFamily="2" charset="2"/>
              <a:buChar char="ü"/>
            </a:pPr>
            <a:r>
              <a:rPr lang="en-US" dirty="0"/>
              <a:t> Recruitment opportunities</a:t>
            </a:r>
          </a:p>
          <a:p>
            <a:pPr>
              <a:buFont typeface="Wingdings" panose="05000000000000000000" pitchFamily="2" charset="2"/>
              <a:buChar char="ü"/>
            </a:pPr>
            <a:r>
              <a:rPr lang="en-US" dirty="0"/>
              <a:t> Marketing and promotion</a:t>
            </a:r>
          </a:p>
        </p:txBody>
      </p:sp>
      <p:pic>
        <p:nvPicPr>
          <p:cNvPr id="7" name="Content Placeholder 6" descr="Cartoon woman with a green dress and glasses ">
            <a:extLst>
              <a:ext uri="{FF2B5EF4-FFF2-40B4-BE49-F238E27FC236}">
                <a16:creationId xmlns:a16="http://schemas.microsoft.com/office/drawing/2014/main" id="{E35CDBA0-C488-46C4-9B38-B8E7A2288FA2}"/>
              </a:ext>
            </a:extLst>
          </p:cNvPr>
          <p:cNvPicPr>
            <a:picLocks noGrp="1"/>
          </p:cNvPicPr>
          <p:nvPr>
            <p:ph sz="quarter" idx="13"/>
          </p:nvPr>
        </p:nvPicPr>
        <p:blipFill>
          <a:blip r:embed="rId2">
            <a:extLst>
              <a:ext uri="{BEBA8EAE-BF5A-486C-A8C5-ECC9F3942E4B}">
                <a14:imgProps xmlns:a14="http://schemas.microsoft.com/office/drawing/2010/main">
                  <a14:imgLayer r:embed="rId3">
                    <a14:imgEffect>
                      <a14:backgroundRemoval t="9143" b="97714" l="9524" r="89418">
                        <a14:foregroundMark x1="28571" y1="93143" x2="28571" y2="93143"/>
                        <a14:foregroundMark x1="28042" y1="97714" x2="28042" y2="97714"/>
                        <a14:foregroundMark x1="52381" y1="10286" x2="52381" y2="10286"/>
                        <a14:foregroundMark x1="54497" y1="10286" x2="54497" y2="10286"/>
                        <a14:foregroundMark x1="55556" y1="10286" x2="55556" y2="10286"/>
                      </a14:backgroundRemoval>
                    </a14:imgEffect>
                  </a14:imgLayer>
                </a14:imgProps>
              </a:ext>
            </a:extLst>
          </a:blip>
          <a:stretch>
            <a:fillRect/>
          </a:stretch>
        </p:blipFill>
        <p:spPr>
          <a:xfrm>
            <a:off x="172274" y="2208869"/>
            <a:ext cx="5605365" cy="4563425"/>
          </a:xfrm>
          <a:prstGeom prst="rect">
            <a:avLst/>
          </a:prstGeom>
        </p:spPr>
      </p:pic>
    </p:spTree>
    <p:extLst>
      <p:ext uri="{BB962C8B-B14F-4D97-AF65-F5344CB8AC3E}">
        <p14:creationId xmlns:p14="http://schemas.microsoft.com/office/powerpoint/2010/main" val="32733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87D0-0997-4CD7-8C6F-1DD037A5C7B4}"/>
              </a:ext>
            </a:extLst>
          </p:cNvPr>
          <p:cNvSpPr>
            <a:spLocks noGrp="1"/>
          </p:cNvSpPr>
          <p:nvPr>
            <p:ph type="title"/>
          </p:nvPr>
        </p:nvSpPr>
        <p:spPr/>
        <p:txBody>
          <a:bodyPr/>
          <a:lstStyle/>
          <a:p>
            <a:r>
              <a:rPr lang="en-US" dirty="0"/>
              <a:t>Benefits for end-user?</a:t>
            </a:r>
          </a:p>
        </p:txBody>
      </p:sp>
      <p:sp>
        <p:nvSpPr>
          <p:cNvPr id="5" name="Content Placeholder 4">
            <a:extLst>
              <a:ext uri="{FF2B5EF4-FFF2-40B4-BE49-F238E27FC236}">
                <a16:creationId xmlns:a16="http://schemas.microsoft.com/office/drawing/2014/main" id="{77ACE8F6-BED2-4477-9B52-0DB86EBF05F6}"/>
              </a:ext>
            </a:extLst>
          </p:cNvPr>
          <p:cNvSpPr>
            <a:spLocks noGrp="1"/>
          </p:cNvSpPr>
          <p:nvPr>
            <p:ph idx="1"/>
          </p:nvPr>
        </p:nvSpPr>
        <p:spPr>
          <a:xfrm>
            <a:off x="5788058" y="471509"/>
            <a:ext cx="5605366" cy="6054551"/>
          </a:xfrm>
        </p:spPr>
        <p:txBody>
          <a:bodyPr/>
          <a:lstStyle/>
          <a:p>
            <a:pPr>
              <a:buFont typeface="Wingdings" panose="05000000000000000000" pitchFamily="2" charset="2"/>
              <a:buChar char="ü"/>
            </a:pPr>
            <a:r>
              <a:rPr lang="en-US" dirty="0"/>
              <a:t> Employment opportunities</a:t>
            </a:r>
          </a:p>
          <a:p>
            <a:pPr>
              <a:buFont typeface="Wingdings" panose="05000000000000000000" pitchFamily="2" charset="2"/>
              <a:buChar char="ü"/>
            </a:pPr>
            <a:r>
              <a:rPr lang="en-US" dirty="0"/>
              <a:t> Support experiential learning opportunities and participate in research</a:t>
            </a:r>
          </a:p>
          <a:p>
            <a:pPr>
              <a:buFont typeface="Wingdings" panose="05000000000000000000" pitchFamily="2" charset="2"/>
              <a:buChar char="ü"/>
            </a:pPr>
            <a:r>
              <a:rPr lang="en-US" dirty="0"/>
              <a:t> Socialize with students and other participants</a:t>
            </a:r>
          </a:p>
          <a:p>
            <a:pPr>
              <a:buFont typeface="Wingdings" panose="05000000000000000000" pitchFamily="2" charset="2"/>
              <a:buChar char="ü"/>
            </a:pPr>
            <a:r>
              <a:rPr lang="en-US" dirty="0"/>
              <a:t> Share knowledge and skills</a:t>
            </a:r>
          </a:p>
          <a:p>
            <a:pPr>
              <a:buFont typeface="Wingdings" panose="05000000000000000000" pitchFamily="2" charset="2"/>
              <a:buChar char="ü"/>
            </a:pPr>
            <a:r>
              <a:rPr lang="en-US" dirty="0"/>
              <a:t> Increase accessibility of web based content and other projects</a:t>
            </a:r>
          </a:p>
          <a:p>
            <a:pPr>
              <a:buFont typeface="Wingdings" panose="05000000000000000000" pitchFamily="2" charset="2"/>
              <a:buChar char="ü"/>
            </a:pPr>
            <a:r>
              <a:rPr lang="en-US" dirty="0"/>
              <a:t> Network with industry and students</a:t>
            </a:r>
          </a:p>
          <a:p>
            <a:pPr>
              <a:buFont typeface="Wingdings" panose="05000000000000000000" pitchFamily="2" charset="2"/>
              <a:buChar char="ü"/>
            </a:pPr>
            <a:r>
              <a:rPr lang="en-US" dirty="0"/>
              <a:t> Expand skill set</a:t>
            </a:r>
          </a:p>
          <a:p>
            <a:pPr>
              <a:buFont typeface="Wingdings" panose="05000000000000000000" pitchFamily="2" charset="2"/>
              <a:buChar char="ü"/>
            </a:pPr>
            <a:endParaRPr lang="en-US" dirty="0"/>
          </a:p>
        </p:txBody>
      </p:sp>
      <p:pic>
        <p:nvPicPr>
          <p:cNvPr id="7" name="Content Placeholder 6" descr="Cartoon woman with a yellow dress looking at a mobile phone">
            <a:extLst>
              <a:ext uri="{FF2B5EF4-FFF2-40B4-BE49-F238E27FC236}">
                <a16:creationId xmlns:a16="http://schemas.microsoft.com/office/drawing/2014/main" id="{102BCD51-C059-43CB-9040-E57550323F8C}"/>
              </a:ext>
            </a:extLst>
          </p:cNvPr>
          <p:cNvPicPr>
            <a:picLocks noGrp="1"/>
          </p:cNvPicPr>
          <p:nvPr>
            <p:ph sz="quarter" idx="13"/>
          </p:nvPr>
        </p:nvPicPr>
        <p:blipFill>
          <a:blip r:embed="rId3">
            <a:extLst>
              <a:ext uri="{BEBA8EAE-BF5A-486C-A8C5-ECC9F3942E4B}">
                <a14:imgProps xmlns:a14="http://schemas.microsoft.com/office/drawing/2010/main">
                  <a14:imgLayer r:embed="rId4">
                    <a14:imgEffect>
                      <a14:backgroundRemoval t="9474" b="96316" l="9639" r="92169">
                        <a14:foregroundMark x1="77108" y1="83684" x2="77108" y2="83684"/>
                        <a14:foregroundMark x1="65663" y1="97368" x2="65663" y2="97368"/>
                        <a14:foregroundMark x1="92169" y1="70000" x2="92169" y2="70000"/>
                        <a14:foregroundMark x1="40964" y1="16842" x2="40964" y2="16842"/>
                        <a14:foregroundMark x1="49398" y1="9474" x2="49398" y2="9474"/>
                        <a14:foregroundMark x1="65060" y1="12632" x2="65060" y2="12632"/>
                      </a14:backgroundRemoval>
                    </a14:imgEffect>
                  </a14:imgLayer>
                </a14:imgProps>
              </a:ext>
            </a:extLst>
          </a:blip>
          <a:stretch>
            <a:fillRect/>
          </a:stretch>
        </p:blipFill>
        <p:spPr>
          <a:xfrm>
            <a:off x="397827" y="1841326"/>
            <a:ext cx="4700266" cy="4860099"/>
          </a:xfrm>
          <a:prstGeom prst="rect">
            <a:avLst/>
          </a:prstGeom>
        </p:spPr>
      </p:pic>
    </p:spTree>
    <p:extLst>
      <p:ext uri="{BB962C8B-B14F-4D97-AF65-F5344CB8AC3E}">
        <p14:creationId xmlns:p14="http://schemas.microsoft.com/office/powerpoint/2010/main" val="33768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7903-FB37-491E-B891-B68B8059EDCD}"/>
              </a:ext>
            </a:extLst>
          </p:cNvPr>
          <p:cNvSpPr>
            <a:spLocks noGrp="1"/>
          </p:cNvSpPr>
          <p:nvPr>
            <p:ph type="title"/>
          </p:nvPr>
        </p:nvSpPr>
        <p:spPr/>
        <p:txBody>
          <a:bodyPr>
            <a:normAutofit fontScale="90000"/>
          </a:bodyPr>
          <a:lstStyle/>
          <a:p>
            <a:r>
              <a:rPr lang="en-US" dirty="0"/>
              <a:t>Will you implement end-user testing into your work?</a:t>
            </a:r>
          </a:p>
        </p:txBody>
      </p:sp>
      <p:pic>
        <p:nvPicPr>
          <p:cNvPr id="6" name="Picture Placeholder 5" descr="3 Heinz tomato ketchup bottles. The first an original glass bottle labelled UI, the second a new plastic bottle with upside down design with the lid on the bottom labelled with UX, the third the same new plastic bottle showing it mostly empty and the mess in the lid labelled Usability.">
            <a:extLst>
              <a:ext uri="{FF2B5EF4-FFF2-40B4-BE49-F238E27FC236}">
                <a16:creationId xmlns:a16="http://schemas.microsoft.com/office/drawing/2014/main" id="{66BAC662-E108-4974-AA1D-9A342229EE8E}"/>
              </a:ext>
            </a:extLst>
          </p:cNvPr>
          <p:cNvPicPr>
            <a:picLocks noGrp="1" noChangeAspect="1"/>
          </p:cNvPicPr>
          <p:nvPr>
            <p:ph type="pic" idx="1"/>
          </p:nvPr>
        </p:nvPicPr>
        <p:blipFill>
          <a:blip r:embed="rId3"/>
          <a:srcRect t="10510" b="10510"/>
          <a:stretch>
            <a:fillRect/>
          </a:stretch>
        </p:blipFill>
        <p:spPr>
          <a:prstGeom prst="rect">
            <a:avLst/>
          </a:prstGeom>
        </p:spPr>
      </p:pic>
      <p:sp>
        <p:nvSpPr>
          <p:cNvPr id="4" name="Text Placeholder 3">
            <a:extLst>
              <a:ext uri="{FF2B5EF4-FFF2-40B4-BE49-F238E27FC236}">
                <a16:creationId xmlns:a16="http://schemas.microsoft.com/office/drawing/2014/main" id="{F88A8453-6E13-4FC5-9E45-F85248D83952}"/>
              </a:ext>
            </a:extLst>
          </p:cNvPr>
          <p:cNvSpPr>
            <a:spLocks noGrp="1"/>
          </p:cNvSpPr>
          <p:nvPr>
            <p:ph type="body" sz="half" idx="2"/>
          </p:nvPr>
        </p:nvSpPr>
        <p:spPr/>
        <p:txBody>
          <a:bodyPr/>
          <a:lstStyle/>
          <a:p>
            <a:r>
              <a:rPr lang="en-US" dirty="0"/>
              <a:t>Challenge</a:t>
            </a:r>
          </a:p>
        </p:txBody>
      </p:sp>
    </p:spTree>
    <p:extLst>
      <p:ext uri="{BB962C8B-B14F-4D97-AF65-F5344CB8AC3E}">
        <p14:creationId xmlns:p14="http://schemas.microsoft.com/office/powerpoint/2010/main" val="2392477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0FD9-F3E7-4FBF-862A-98B9E2AD033C}"/>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41267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1086-FD8B-4432-BB19-F3BB79A707BF}"/>
              </a:ext>
            </a:extLst>
          </p:cNvPr>
          <p:cNvSpPr>
            <a:spLocks noGrp="1"/>
          </p:cNvSpPr>
          <p:nvPr>
            <p:ph type="title"/>
          </p:nvPr>
        </p:nvSpPr>
        <p:spPr/>
        <p:txBody>
          <a:bodyPr/>
          <a:lstStyle/>
          <a:p>
            <a:r>
              <a:rPr lang="en-US" dirty="0"/>
              <a:t>Mohawk College</a:t>
            </a:r>
          </a:p>
        </p:txBody>
      </p:sp>
      <p:sp>
        <p:nvSpPr>
          <p:cNvPr id="4" name="Text Placeholder 3">
            <a:extLst>
              <a:ext uri="{FF2B5EF4-FFF2-40B4-BE49-F238E27FC236}">
                <a16:creationId xmlns:a16="http://schemas.microsoft.com/office/drawing/2014/main" id="{1437745F-AE2A-4764-BEFF-FDD93E2DAA6C}"/>
              </a:ext>
            </a:extLst>
          </p:cNvPr>
          <p:cNvSpPr>
            <a:spLocks noGrp="1"/>
          </p:cNvSpPr>
          <p:nvPr>
            <p:ph type="body" sz="half" idx="2"/>
          </p:nvPr>
        </p:nvSpPr>
        <p:spPr/>
        <p:txBody>
          <a:bodyPr/>
          <a:lstStyle/>
          <a:p>
            <a:r>
              <a:rPr lang="en-US" dirty="0"/>
              <a:t>Hamilton, Ontario</a:t>
            </a:r>
          </a:p>
        </p:txBody>
      </p:sp>
      <p:pic>
        <p:nvPicPr>
          <p:cNvPr id="15" name="Picture Placeholder 14" descr="Map of Mohawk College located in Hamilton, Ontario on the shores of Lake Ontario. Hamilton is north of Niagara Falls and west of Toronto.">
            <a:extLst>
              <a:ext uri="{FF2B5EF4-FFF2-40B4-BE49-F238E27FC236}">
                <a16:creationId xmlns:a16="http://schemas.microsoft.com/office/drawing/2014/main" id="{2E9DF70A-95DA-495B-95F7-A37A64058EAF}"/>
              </a:ext>
            </a:extLst>
          </p:cNvPr>
          <p:cNvPicPr>
            <a:picLocks noGrp="1" noChangeAspect="1"/>
          </p:cNvPicPr>
          <p:nvPr>
            <p:ph type="pic" idx="1"/>
          </p:nvPr>
        </p:nvPicPr>
        <p:blipFill>
          <a:blip r:embed="rId3"/>
          <a:srcRect t="180" b="180"/>
          <a:stretch>
            <a:fillRect/>
          </a:stretch>
        </p:blipFill>
        <p:spPr>
          <a:xfrm>
            <a:off x="0" y="-74613"/>
            <a:ext cx="12188825" cy="4572001"/>
          </a:xfrm>
          <a:prstGeom prst="rect">
            <a:avLst/>
          </a:prstGeom>
        </p:spPr>
      </p:pic>
    </p:spTree>
    <p:extLst>
      <p:ext uri="{BB962C8B-B14F-4D97-AF65-F5344CB8AC3E}">
        <p14:creationId xmlns:p14="http://schemas.microsoft.com/office/powerpoint/2010/main" val="4067157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024128" y="1828800"/>
            <a:ext cx="9720073" cy="4480560"/>
          </a:xfrm>
        </p:spPr>
        <p:txBody>
          <a:bodyPr>
            <a:normAutofit fontScale="85000" lnSpcReduction="10000"/>
          </a:bodyPr>
          <a:lstStyle/>
          <a:p>
            <a:r>
              <a:rPr lang="en-US" dirty="0"/>
              <a:t>Boyden, C., &amp; Greco, L. (2019, March 19). Why, and how, to test accessibility with real people. Retrieved from </a:t>
            </a:r>
            <a:r>
              <a:rPr lang="en-US" dirty="0">
                <a:hlinkClick r:id="rId2"/>
              </a:rPr>
              <a:t>https://docs.google.com/presentation/d/17Wzntk8yW_bbbO6JjYGrFWXYVVT-FBM-qOuxqlnjlwE/edit#slide=id.p</a:t>
            </a:r>
            <a:endParaRPr lang="en-US" dirty="0"/>
          </a:p>
          <a:p>
            <a:r>
              <a:rPr lang="en-US" dirty="0"/>
              <a:t>Roselli, A. (2017, May 30). Inclusive user testing. Guelph Accessibility Conference. Retrieved from </a:t>
            </a:r>
            <a:r>
              <a:rPr lang="en-US" dirty="0">
                <a:hlinkClick r:id="rId3"/>
              </a:rPr>
              <a:t>https://www.slideshare.net/aardrian/inclusive-user-testing-guelph-accessibility-conference</a:t>
            </a:r>
            <a:endParaRPr lang="en-US" dirty="0"/>
          </a:p>
          <a:p>
            <a:r>
              <a:rPr lang="en-US" dirty="0"/>
              <a:t>W3.org. (2014, March 14). Accessibility testing. Retrieved from </a:t>
            </a:r>
            <a:r>
              <a:rPr lang="en-US" dirty="0">
                <a:hlinkClick r:id="rId4"/>
              </a:rPr>
              <a:t>https://www.w3.org/wiki/Accessibility_testing#User_testing</a:t>
            </a:r>
            <a:endParaRPr lang="en-US" dirty="0"/>
          </a:p>
          <a:p>
            <a:r>
              <a:rPr lang="en-US" dirty="0"/>
              <a:t>Wood, H., &amp; </a:t>
            </a:r>
            <a:r>
              <a:rPr lang="en-US" dirty="0" err="1"/>
              <a:t>Klinec</a:t>
            </a:r>
            <a:r>
              <a:rPr lang="en-US" dirty="0"/>
              <a:t>, J. (2018, March 20). Why accessibility testing with real users is so important. Gov.UK. Retrieved from </a:t>
            </a:r>
            <a:r>
              <a:rPr lang="en-US" dirty="0">
                <a:hlinkClick r:id="rId5"/>
              </a:rPr>
              <a:t>https://accessibility.blog.gov.uk/2018/03/20/why-accessibility-testing-with-real-users-is-so-important/</a:t>
            </a: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939294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Web for Everyone: Designing Accessible User Experiences</a:t>
            </a:r>
          </a:p>
        </p:txBody>
      </p:sp>
      <p:sp>
        <p:nvSpPr>
          <p:cNvPr id="4" name="Text Placeholder 3"/>
          <p:cNvSpPr>
            <a:spLocks noGrp="1"/>
          </p:cNvSpPr>
          <p:nvPr>
            <p:ph type="body" sz="half" idx="2"/>
          </p:nvPr>
        </p:nvSpPr>
        <p:spPr/>
        <p:txBody>
          <a:bodyPr>
            <a:normAutofit/>
          </a:bodyPr>
          <a:lstStyle/>
          <a:p>
            <a:r>
              <a:rPr lang="en-US" sz="3200" dirty="0"/>
              <a:t>By Sarah Horton &amp; Whitney </a:t>
            </a:r>
            <a:r>
              <a:rPr lang="en-US" sz="3200" dirty="0" err="1"/>
              <a:t>Quesenbery</a:t>
            </a:r>
            <a:endParaRPr lang="en-US" sz="3200" dirty="0"/>
          </a:p>
        </p:txBody>
      </p:sp>
      <p:pic>
        <p:nvPicPr>
          <p:cNvPr id="8" name="Content Placeholder 7" descr="A web for everyone: designing accessible user experiences book cover. Written by sarah horton and whitney quesenbery"/>
          <p:cNvPicPr>
            <a:picLocks noGrp="1" noChangeAspect="1"/>
          </p:cNvPicPr>
          <p:nvPr>
            <p:ph idx="1"/>
          </p:nvPr>
        </p:nvPicPr>
        <p:blipFill>
          <a:blip r:embed="rId3"/>
          <a:stretch>
            <a:fillRect/>
          </a:stretch>
        </p:blipFill>
        <p:spPr>
          <a:xfrm>
            <a:off x="6320679" y="0"/>
            <a:ext cx="4620037" cy="6898120"/>
          </a:xfrm>
          <a:prstGeom prst="rect">
            <a:avLst/>
          </a:prstGeom>
        </p:spPr>
      </p:pic>
    </p:spTree>
    <p:extLst>
      <p:ext uri="{BB962C8B-B14F-4D97-AF65-F5344CB8AC3E}">
        <p14:creationId xmlns:p14="http://schemas.microsoft.com/office/powerpoint/2010/main" val="373780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Jennifer.Jahnke@mohawkcollege.ca</a:t>
            </a:r>
          </a:p>
        </p:txBody>
      </p:sp>
      <p:sp>
        <p:nvSpPr>
          <p:cNvPr id="3" name="Subtitle 2"/>
          <p:cNvSpPr>
            <a:spLocks noGrp="1"/>
          </p:cNvSpPr>
          <p:nvPr>
            <p:ph type="subTitle" idx="1"/>
          </p:nvPr>
        </p:nvSpPr>
        <p:spPr/>
        <p:txBody>
          <a:bodyPr>
            <a:noAutofit/>
          </a:bodyPr>
          <a:lstStyle/>
          <a:p>
            <a:r>
              <a:rPr lang="en-US" sz="4200" dirty="0"/>
              <a:t>@jennjahnke</a:t>
            </a:r>
          </a:p>
        </p:txBody>
      </p:sp>
    </p:spTree>
    <p:extLst>
      <p:ext uri="{BB962C8B-B14F-4D97-AF65-F5344CB8AC3E}">
        <p14:creationId xmlns:p14="http://schemas.microsoft.com/office/powerpoint/2010/main" val="310097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E1F-5F46-4253-BDB0-2ECA53230C8A}"/>
              </a:ext>
            </a:extLst>
          </p:cNvPr>
          <p:cNvSpPr>
            <a:spLocks noGrp="1"/>
          </p:cNvSpPr>
          <p:nvPr>
            <p:ph type="title"/>
          </p:nvPr>
        </p:nvSpPr>
        <p:spPr/>
        <p:txBody>
          <a:bodyPr>
            <a:normAutofit fontScale="90000"/>
          </a:bodyPr>
          <a:lstStyle/>
          <a:p>
            <a:r>
              <a:rPr lang="en-US" dirty="0"/>
              <a:t>Accessible Media Production Graduate Certificate (390)</a:t>
            </a:r>
          </a:p>
        </p:txBody>
      </p:sp>
      <p:pic>
        <p:nvPicPr>
          <p:cNvPr id="8" name="Picture Placeholder 7" descr="accessibility icon - a human figure in a circle in the Mohawk College colours of burgundy and gold">
            <a:extLst>
              <a:ext uri="{FF2B5EF4-FFF2-40B4-BE49-F238E27FC236}">
                <a16:creationId xmlns:a16="http://schemas.microsoft.com/office/drawing/2014/main" id="{CDB4F0C0-CB88-41BA-BDB3-E55C8DCB6B4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1430" b="21430"/>
          <a:stretch>
            <a:fillRect/>
          </a:stretch>
        </p:blipFill>
        <p:spPr/>
      </p:pic>
      <p:sp>
        <p:nvSpPr>
          <p:cNvPr id="4" name="Text Placeholder 3">
            <a:extLst>
              <a:ext uri="{FF2B5EF4-FFF2-40B4-BE49-F238E27FC236}">
                <a16:creationId xmlns:a16="http://schemas.microsoft.com/office/drawing/2014/main" id="{D0C76F66-C146-451B-A3D5-84FD10E0E54B}"/>
              </a:ext>
            </a:extLst>
          </p:cNvPr>
          <p:cNvSpPr>
            <a:spLocks noGrp="1"/>
          </p:cNvSpPr>
          <p:nvPr>
            <p:ph type="body" sz="half" idx="2"/>
          </p:nvPr>
        </p:nvSpPr>
        <p:spPr/>
        <p:txBody>
          <a:bodyPr>
            <a:noAutofit/>
          </a:bodyPr>
          <a:lstStyle/>
          <a:p>
            <a:pPr algn="ctr"/>
            <a:r>
              <a:rPr lang="en-US" sz="4800" dirty="0"/>
              <a:t>Mohawk College</a:t>
            </a:r>
          </a:p>
        </p:txBody>
      </p:sp>
    </p:spTree>
    <p:extLst>
      <p:ext uri="{BB962C8B-B14F-4D97-AF65-F5344CB8AC3E}">
        <p14:creationId xmlns:p14="http://schemas.microsoft.com/office/powerpoint/2010/main" val="405277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240-47E1-46A6-8CE7-DC49138EA68C}"/>
              </a:ext>
            </a:extLst>
          </p:cNvPr>
          <p:cNvSpPr>
            <a:spLocks noGrp="1"/>
          </p:cNvSpPr>
          <p:nvPr>
            <p:ph type="title"/>
          </p:nvPr>
        </p:nvSpPr>
        <p:spPr/>
        <p:txBody>
          <a:bodyPr/>
          <a:lstStyle/>
          <a:p>
            <a:r>
              <a:rPr lang="en-US" dirty="0"/>
              <a:t>AMP Executive Delivery</a:t>
            </a:r>
          </a:p>
        </p:txBody>
      </p:sp>
      <p:sp>
        <p:nvSpPr>
          <p:cNvPr id="4" name="Text Placeholder 3">
            <a:extLst>
              <a:ext uri="{FF2B5EF4-FFF2-40B4-BE49-F238E27FC236}">
                <a16:creationId xmlns:a16="http://schemas.microsoft.com/office/drawing/2014/main" id="{4CA39888-427B-4E09-A856-B2D0C34ACE5E}"/>
              </a:ext>
            </a:extLst>
          </p:cNvPr>
          <p:cNvSpPr>
            <a:spLocks noGrp="1"/>
          </p:cNvSpPr>
          <p:nvPr>
            <p:ph type="body" sz="half" idx="2"/>
          </p:nvPr>
        </p:nvSpPr>
        <p:spPr/>
        <p:txBody>
          <a:bodyPr/>
          <a:lstStyle/>
          <a:p>
            <a:r>
              <a:rPr lang="en-US" dirty="0"/>
              <a:t>Class of 2019</a:t>
            </a:r>
          </a:p>
        </p:txBody>
      </p:sp>
      <p:pic>
        <p:nvPicPr>
          <p:cNvPr id="11" name="Picture Placeholder 10" descr="2 rows of diverse adult students, 10 women and 2 men posing for a photograph">
            <a:extLst>
              <a:ext uri="{FF2B5EF4-FFF2-40B4-BE49-F238E27FC236}">
                <a16:creationId xmlns:a16="http://schemas.microsoft.com/office/drawing/2014/main" id="{00450F59-0DB4-466C-A660-09BE7B042B4D}"/>
              </a:ext>
            </a:extLst>
          </p:cNvPr>
          <p:cNvPicPr>
            <a:picLocks noGrp="1" noChangeAspect="1"/>
          </p:cNvPicPr>
          <p:nvPr>
            <p:ph type="pic" idx="1"/>
          </p:nvPr>
        </p:nvPicPr>
        <p:blipFill>
          <a:blip r:embed="rId3"/>
          <a:srcRect t="6852" b="6852"/>
          <a:stretch>
            <a:fillRect/>
          </a:stretch>
        </p:blipFill>
        <p:spPr>
          <a:prstGeom prst="rect">
            <a:avLst/>
          </a:prstGeom>
        </p:spPr>
      </p:pic>
    </p:spTree>
    <p:extLst>
      <p:ext uri="{BB962C8B-B14F-4D97-AF65-F5344CB8AC3E}">
        <p14:creationId xmlns:p14="http://schemas.microsoft.com/office/powerpoint/2010/main" val="417872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9F1A-4C0C-4900-822D-F30328B6B504}"/>
              </a:ext>
            </a:extLst>
          </p:cNvPr>
          <p:cNvSpPr>
            <a:spLocks noGrp="1"/>
          </p:cNvSpPr>
          <p:nvPr>
            <p:ph type="title"/>
          </p:nvPr>
        </p:nvSpPr>
        <p:spPr/>
        <p:txBody>
          <a:bodyPr/>
          <a:lstStyle/>
          <a:p>
            <a:r>
              <a:rPr lang="en-US" dirty="0"/>
              <a:t>Accessible Media Production</a:t>
            </a:r>
          </a:p>
        </p:txBody>
      </p:sp>
      <p:sp>
        <p:nvSpPr>
          <p:cNvPr id="3" name="Text Placeholder 2">
            <a:extLst>
              <a:ext uri="{FF2B5EF4-FFF2-40B4-BE49-F238E27FC236}">
                <a16:creationId xmlns:a16="http://schemas.microsoft.com/office/drawing/2014/main" id="{7239AC06-1674-409D-8D8A-5B89F713B641}"/>
              </a:ext>
            </a:extLst>
          </p:cNvPr>
          <p:cNvSpPr>
            <a:spLocks noGrp="1"/>
          </p:cNvSpPr>
          <p:nvPr>
            <p:ph type="body" idx="1"/>
          </p:nvPr>
        </p:nvSpPr>
        <p:spPr/>
        <p:txBody>
          <a:bodyPr/>
          <a:lstStyle/>
          <a:p>
            <a:r>
              <a:rPr lang="en-US" dirty="0"/>
              <a:t>Semester 1</a:t>
            </a:r>
          </a:p>
        </p:txBody>
      </p:sp>
      <p:sp>
        <p:nvSpPr>
          <p:cNvPr id="4" name="Content Placeholder 3">
            <a:extLst>
              <a:ext uri="{FF2B5EF4-FFF2-40B4-BE49-F238E27FC236}">
                <a16:creationId xmlns:a16="http://schemas.microsoft.com/office/drawing/2014/main" id="{A5D0D9BD-C4BA-4230-8B54-6BCA44B628A1}"/>
              </a:ext>
            </a:extLst>
          </p:cNvPr>
          <p:cNvSpPr>
            <a:spLocks noGrp="1"/>
          </p:cNvSpPr>
          <p:nvPr>
            <p:ph sz="half" idx="2"/>
          </p:nvPr>
        </p:nvSpPr>
        <p:spPr/>
        <p:txBody>
          <a:bodyPr/>
          <a:lstStyle/>
          <a:p>
            <a:pPr>
              <a:buFont typeface="Wingdings" panose="05000000000000000000" pitchFamily="2" charset="2"/>
              <a:buChar char="§"/>
            </a:pPr>
            <a:r>
              <a:rPr lang="en-US" dirty="0"/>
              <a:t> Disability Legislation</a:t>
            </a:r>
          </a:p>
          <a:p>
            <a:pPr>
              <a:buFont typeface="Wingdings" panose="05000000000000000000" pitchFamily="2" charset="2"/>
              <a:buChar char="§"/>
            </a:pPr>
            <a:r>
              <a:rPr lang="en-US" dirty="0"/>
              <a:t> Diversity Perspectives</a:t>
            </a:r>
          </a:p>
          <a:p>
            <a:pPr>
              <a:buFont typeface="Wingdings" panose="05000000000000000000" pitchFamily="2" charset="2"/>
              <a:buChar char="§"/>
            </a:pPr>
            <a:r>
              <a:rPr lang="en-US" dirty="0"/>
              <a:t> Accessible Document Creation</a:t>
            </a:r>
          </a:p>
          <a:p>
            <a:pPr>
              <a:buFont typeface="Wingdings" panose="05000000000000000000" pitchFamily="2" charset="2"/>
              <a:buChar char="§"/>
            </a:pPr>
            <a:r>
              <a:rPr lang="en-US" dirty="0"/>
              <a:t> Captioning &amp; Description</a:t>
            </a:r>
          </a:p>
          <a:p>
            <a:pPr>
              <a:buFont typeface="Wingdings" panose="05000000000000000000" pitchFamily="2" charset="2"/>
              <a:buChar char="§"/>
            </a:pPr>
            <a:r>
              <a:rPr lang="en-US" dirty="0"/>
              <a:t> Inclusive Writing &amp; Comm.</a:t>
            </a:r>
          </a:p>
          <a:p>
            <a:pPr>
              <a:buFont typeface="Wingdings" panose="05000000000000000000" pitchFamily="2" charset="2"/>
              <a:buChar char="§"/>
            </a:pPr>
            <a:r>
              <a:rPr lang="en-US" dirty="0"/>
              <a:t> Capstone 1</a:t>
            </a:r>
          </a:p>
        </p:txBody>
      </p:sp>
      <p:sp>
        <p:nvSpPr>
          <p:cNvPr id="5" name="Text Placeholder 4">
            <a:extLst>
              <a:ext uri="{FF2B5EF4-FFF2-40B4-BE49-F238E27FC236}">
                <a16:creationId xmlns:a16="http://schemas.microsoft.com/office/drawing/2014/main" id="{7A8C20A2-22E8-428D-A2D5-2CBEDBFB013E}"/>
              </a:ext>
            </a:extLst>
          </p:cNvPr>
          <p:cNvSpPr>
            <a:spLocks noGrp="1"/>
          </p:cNvSpPr>
          <p:nvPr>
            <p:ph type="body" sz="quarter" idx="3"/>
          </p:nvPr>
        </p:nvSpPr>
        <p:spPr/>
        <p:txBody>
          <a:bodyPr/>
          <a:lstStyle/>
          <a:p>
            <a:r>
              <a:rPr lang="en-US" dirty="0"/>
              <a:t>Semester 2</a:t>
            </a:r>
          </a:p>
        </p:txBody>
      </p:sp>
      <p:sp>
        <p:nvSpPr>
          <p:cNvPr id="6" name="Content Placeholder 5">
            <a:extLst>
              <a:ext uri="{FF2B5EF4-FFF2-40B4-BE49-F238E27FC236}">
                <a16:creationId xmlns:a16="http://schemas.microsoft.com/office/drawing/2014/main" id="{0CADD7CC-C444-4DFB-BAF2-9A2A5753D2B6}"/>
              </a:ext>
            </a:extLst>
          </p:cNvPr>
          <p:cNvSpPr>
            <a:spLocks noGrp="1"/>
          </p:cNvSpPr>
          <p:nvPr>
            <p:ph sz="quarter" idx="4"/>
          </p:nvPr>
        </p:nvSpPr>
        <p:spPr>
          <a:xfrm>
            <a:off x="5990888" y="2967788"/>
            <a:ext cx="5176984" cy="3341572"/>
          </a:xfrm>
        </p:spPr>
        <p:txBody>
          <a:bodyPr/>
          <a:lstStyle/>
          <a:p>
            <a:pPr>
              <a:buFont typeface="Wingdings" panose="05000000000000000000" pitchFamily="2" charset="2"/>
              <a:buChar char="§"/>
            </a:pPr>
            <a:r>
              <a:rPr lang="en-US" dirty="0"/>
              <a:t> Accessible Document Creation 2</a:t>
            </a:r>
          </a:p>
          <a:p>
            <a:pPr>
              <a:buFont typeface="Wingdings" panose="05000000000000000000" pitchFamily="2" charset="2"/>
              <a:buChar char="§"/>
            </a:pPr>
            <a:r>
              <a:rPr lang="en-US" dirty="0"/>
              <a:t> Assistive Technology</a:t>
            </a:r>
          </a:p>
          <a:p>
            <a:pPr>
              <a:buFont typeface="Wingdings" panose="05000000000000000000" pitchFamily="2" charset="2"/>
              <a:buChar char="§"/>
            </a:pPr>
            <a:r>
              <a:rPr lang="en-US" dirty="0"/>
              <a:t> Web &amp; Social Media Accessibility</a:t>
            </a:r>
          </a:p>
          <a:p>
            <a:pPr>
              <a:buFont typeface="Wingdings" panose="05000000000000000000" pitchFamily="2" charset="2"/>
              <a:buChar char="§"/>
            </a:pPr>
            <a:r>
              <a:rPr lang="en-US" dirty="0"/>
              <a:t> Entrepreneurship / Intrapreneurship &amp; Accessibility</a:t>
            </a:r>
          </a:p>
          <a:p>
            <a:pPr>
              <a:buFont typeface="Wingdings" panose="05000000000000000000" pitchFamily="2" charset="2"/>
              <a:buChar char="§"/>
            </a:pPr>
            <a:r>
              <a:rPr lang="en-US" dirty="0"/>
              <a:t> Capstone 2</a:t>
            </a:r>
          </a:p>
        </p:txBody>
      </p:sp>
    </p:spTree>
    <p:extLst>
      <p:ext uri="{BB962C8B-B14F-4D97-AF65-F5344CB8AC3E}">
        <p14:creationId xmlns:p14="http://schemas.microsoft.com/office/powerpoint/2010/main" val="1697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68AC-DD9D-450C-A8E8-3AF307144220}"/>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896881B4-52CE-4501-A9C0-E6229CBFCC48}"/>
              </a:ext>
            </a:extLst>
          </p:cNvPr>
          <p:cNvSpPr>
            <a:spLocks noGrp="1"/>
          </p:cNvSpPr>
          <p:nvPr>
            <p:ph type="body" idx="1"/>
          </p:nvPr>
        </p:nvSpPr>
        <p:spPr/>
        <p:txBody>
          <a:bodyPr>
            <a:normAutofit lnSpcReduction="10000"/>
          </a:bodyPr>
          <a:lstStyle/>
          <a:p>
            <a:r>
              <a:rPr lang="en-US" dirty="0"/>
              <a:t>Capstone Project</a:t>
            </a:r>
          </a:p>
          <a:p>
            <a:r>
              <a:rPr lang="en-US" dirty="0"/>
              <a:t>Applied Research</a:t>
            </a:r>
          </a:p>
          <a:p>
            <a:r>
              <a:rPr lang="en-US" dirty="0"/>
              <a:t>End-User Testing</a:t>
            </a:r>
          </a:p>
        </p:txBody>
      </p:sp>
    </p:spTree>
    <p:extLst>
      <p:ext uri="{BB962C8B-B14F-4D97-AF65-F5344CB8AC3E}">
        <p14:creationId xmlns:p14="http://schemas.microsoft.com/office/powerpoint/2010/main" val="372247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E095-C2DE-4CF4-8B1A-B0DC7EF7C7A6}"/>
              </a:ext>
            </a:extLst>
          </p:cNvPr>
          <p:cNvSpPr>
            <a:spLocks noGrp="1"/>
          </p:cNvSpPr>
          <p:nvPr>
            <p:ph type="title"/>
          </p:nvPr>
        </p:nvSpPr>
        <p:spPr/>
        <p:txBody>
          <a:bodyPr/>
          <a:lstStyle/>
          <a:p>
            <a:r>
              <a:rPr lang="en-US" dirty="0"/>
              <a:t>What is a Capstone Project?</a:t>
            </a:r>
          </a:p>
        </p:txBody>
      </p:sp>
      <p:pic>
        <p:nvPicPr>
          <p:cNvPr id="10" name="Picture Placeholder 9" descr="man on a mobile phone with a question mark beside him">
            <a:extLst>
              <a:ext uri="{FF2B5EF4-FFF2-40B4-BE49-F238E27FC236}">
                <a16:creationId xmlns:a16="http://schemas.microsoft.com/office/drawing/2014/main" id="{A76EB5F2-D0C5-4696-B92E-C2379443F76D}"/>
              </a:ext>
            </a:extLst>
          </p:cNvPr>
          <p:cNvPicPr>
            <a:picLocks noGrp="1" noChangeAspect="1"/>
          </p:cNvPicPr>
          <p:nvPr>
            <p:ph type="pic" idx="1"/>
          </p:nvPr>
        </p:nvPicPr>
        <p:blipFill>
          <a:blip r:embed="rId3"/>
          <a:srcRect t="11993" b="11993"/>
          <a:stretch>
            <a:fillRect/>
          </a:stretch>
        </p:blipFill>
        <p:spPr>
          <a:prstGeom prst="rect">
            <a:avLst/>
          </a:prstGeom>
        </p:spPr>
      </p:pic>
      <p:sp>
        <p:nvSpPr>
          <p:cNvPr id="4" name="Text Placeholder 3">
            <a:extLst>
              <a:ext uri="{FF2B5EF4-FFF2-40B4-BE49-F238E27FC236}">
                <a16:creationId xmlns:a16="http://schemas.microsoft.com/office/drawing/2014/main" id="{5204022A-B2E2-4AB8-BB66-E87EF3B5BBBB}"/>
              </a:ext>
            </a:extLst>
          </p:cNvPr>
          <p:cNvSpPr>
            <a:spLocks noGrp="1"/>
          </p:cNvSpPr>
          <p:nvPr>
            <p:ph type="body" sz="half" idx="2"/>
          </p:nvPr>
        </p:nvSpPr>
        <p:spPr/>
        <p:txBody>
          <a:bodyPr/>
          <a:lstStyle/>
          <a:p>
            <a:r>
              <a:rPr lang="en-US" dirty="0"/>
              <a:t>Culminating Applied Research</a:t>
            </a:r>
          </a:p>
        </p:txBody>
      </p:sp>
    </p:spTree>
    <p:extLst>
      <p:ext uri="{BB962C8B-B14F-4D97-AF65-F5344CB8AC3E}">
        <p14:creationId xmlns:p14="http://schemas.microsoft.com/office/powerpoint/2010/main" val="3313221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33538</TotalTime>
  <Words>2906</Words>
  <Application>Microsoft Office PowerPoint</Application>
  <PresentationFormat>Widescreen</PresentationFormat>
  <Paragraphs>330</Paragraphs>
  <Slides>42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Tw Cen MT</vt:lpstr>
      <vt:lpstr>Tw Cen MT Condensed</vt:lpstr>
      <vt:lpstr>Wingdings</vt:lpstr>
      <vt:lpstr>Wingdings 3</vt:lpstr>
      <vt:lpstr>Integral</vt:lpstr>
      <vt:lpstr>Importance of end-user testing in accessible media capstone research</vt:lpstr>
      <vt:lpstr>Abstract</vt:lpstr>
      <vt:lpstr>Jennifer Curry Jahnke jennifer.jahnke@mohawkcollege.ca</vt:lpstr>
      <vt:lpstr>Mohawk College</vt:lpstr>
      <vt:lpstr>Accessible Media Production Graduate Certificate (390)</vt:lpstr>
      <vt:lpstr>AMP Executive Delivery</vt:lpstr>
      <vt:lpstr>Accessible Media Production</vt:lpstr>
      <vt:lpstr>Definitions</vt:lpstr>
      <vt:lpstr>What is a Capstone Project?</vt:lpstr>
      <vt:lpstr>Applied Research</vt:lpstr>
      <vt:lpstr>What is end-user testing?</vt:lpstr>
      <vt:lpstr>Capstone Project Research</vt:lpstr>
      <vt:lpstr>2018/2019 OCE VEB grant</vt:lpstr>
      <vt:lpstr>Flyte Studios</vt:lpstr>
      <vt:lpstr>Capstone Project Pathway</vt:lpstr>
      <vt:lpstr>Why do end-user testing?</vt:lpstr>
      <vt:lpstr>Think | Pair | Share</vt:lpstr>
      <vt:lpstr>Think | Pair | Share Activity</vt:lpstr>
      <vt:lpstr>This is why we do end-user testing</vt:lpstr>
      <vt:lpstr>End-User Testing for Accessibility</vt:lpstr>
      <vt:lpstr> Group Testing</vt:lpstr>
      <vt:lpstr>A look at end-user testing</vt:lpstr>
      <vt:lpstr>Faculty Responsibilities</vt:lpstr>
      <vt:lpstr>Student Responsibilities</vt:lpstr>
      <vt:lpstr>Conversation with Industry Partners about end-user testing</vt:lpstr>
      <vt:lpstr>Persona Development</vt:lpstr>
      <vt:lpstr>Persona Profiles</vt:lpstr>
      <vt:lpstr>Pawel: user with Asperger's</vt:lpstr>
      <vt:lpstr>Research &amp; Analysis</vt:lpstr>
      <vt:lpstr>Personas used and shared</vt:lpstr>
      <vt:lpstr>Formal Testing</vt:lpstr>
      <vt:lpstr>Evenica</vt:lpstr>
      <vt:lpstr>QReserve</vt:lpstr>
      <vt:lpstr>Flyte Studios Inc.</vt:lpstr>
      <vt:lpstr>Benefits for the student?</vt:lpstr>
      <vt:lpstr>Benefits for Industry?</vt:lpstr>
      <vt:lpstr>Benefits for end-user?</vt:lpstr>
      <vt:lpstr>Will you implement end-user testing into your work?</vt:lpstr>
      <vt:lpstr>Q &amp; A</vt:lpstr>
      <vt:lpstr>Resources</vt:lpstr>
      <vt:lpstr>A Web for Everyone: Designing Accessible User Experiences</vt:lpstr>
      <vt:lpstr>Jennifer.Jahnke@mohawkcollege.ca</vt:lpstr>
    </vt:vector>
  </TitlesOfParts>
  <Company>Mohawk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End-User Testing for Accessibility</dc:title>
  <dc:creator>Jahnke, Jennifer</dc:creator>
  <cp:lastModifiedBy>Jahnke, Jennifer</cp:lastModifiedBy>
  <cp:revision>115</cp:revision>
  <dcterms:created xsi:type="dcterms:W3CDTF">2019-05-17T18:26:38Z</dcterms:created>
  <dcterms:modified xsi:type="dcterms:W3CDTF">2019-11-20T17:09:35Z</dcterms:modified>
</cp:coreProperties>
</file>