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59"/>
  </p:notesMasterIdLst>
  <p:sldIdLst>
    <p:sldId id="256" r:id="rId2"/>
    <p:sldId id="260" r:id="rId3"/>
    <p:sldId id="358" r:id="rId4"/>
    <p:sldId id="276" r:id="rId5"/>
    <p:sldId id="277" r:id="rId6"/>
    <p:sldId id="303" r:id="rId7"/>
    <p:sldId id="304" r:id="rId8"/>
    <p:sldId id="305" r:id="rId9"/>
    <p:sldId id="352" r:id="rId10"/>
    <p:sldId id="285" r:id="rId11"/>
    <p:sldId id="306" r:id="rId12"/>
    <p:sldId id="301" r:id="rId13"/>
    <p:sldId id="307" r:id="rId14"/>
    <p:sldId id="308" r:id="rId15"/>
    <p:sldId id="284" r:id="rId16"/>
    <p:sldId id="311" r:id="rId17"/>
    <p:sldId id="312" r:id="rId18"/>
    <p:sldId id="316" r:id="rId19"/>
    <p:sldId id="318" r:id="rId20"/>
    <p:sldId id="336" r:id="rId21"/>
    <p:sldId id="337" r:id="rId22"/>
    <p:sldId id="338" r:id="rId23"/>
    <p:sldId id="315" r:id="rId24"/>
    <p:sldId id="319" r:id="rId25"/>
    <p:sldId id="317" r:id="rId26"/>
    <p:sldId id="322" r:id="rId27"/>
    <p:sldId id="323" r:id="rId28"/>
    <p:sldId id="321" r:id="rId29"/>
    <p:sldId id="320" r:id="rId30"/>
    <p:sldId id="361" r:id="rId31"/>
    <p:sldId id="371" r:id="rId32"/>
    <p:sldId id="362" r:id="rId33"/>
    <p:sldId id="363" r:id="rId34"/>
    <p:sldId id="364" r:id="rId35"/>
    <p:sldId id="365" r:id="rId36"/>
    <p:sldId id="366" r:id="rId37"/>
    <p:sldId id="367" r:id="rId38"/>
    <p:sldId id="368" r:id="rId39"/>
    <p:sldId id="369" r:id="rId40"/>
    <p:sldId id="370" r:id="rId41"/>
    <p:sldId id="357" r:id="rId42"/>
    <p:sldId id="327" r:id="rId43"/>
    <p:sldId id="300" r:id="rId44"/>
    <p:sldId id="356" r:id="rId45"/>
    <p:sldId id="314" r:id="rId46"/>
    <p:sldId id="329" r:id="rId47"/>
    <p:sldId id="353" r:id="rId48"/>
    <p:sldId id="330" r:id="rId49"/>
    <p:sldId id="359" r:id="rId50"/>
    <p:sldId id="297" r:id="rId51"/>
    <p:sldId id="331" r:id="rId52"/>
    <p:sldId id="332" r:id="rId53"/>
    <p:sldId id="360" r:id="rId54"/>
    <p:sldId id="333" r:id="rId55"/>
    <p:sldId id="355" r:id="rId56"/>
    <p:sldId id="334" r:id="rId57"/>
    <p:sldId id="293"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408" y="48"/>
      </p:cViewPr>
      <p:guideLst>
        <p:guide orient="horz" pos="2160"/>
        <p:guide pos="2880"/>
      </p:guideLst>
    </p:cSldViewPr>
  </p:slideViewPr>
  <p:notesTextViewPr>
    <p:cViewPr>
      <p:scale>
        <a:sx n="1" d="1"/>
        <a:sy n="1" d="1"/>
      </p:scale>
      <p:origin x="0" y="0"/>
    </p:cViewPr>
  </p:notesTextViewPr>
  <p:sorterViewPr>
    <p:cViewPr>
      <p:scale>
        <a:sx n="50" d="100"/>
        <a:sy n="50" d="100"/>
      </p:scale>
      <p:origin x="0" y="-17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395CB23-B18B-4C58-B6FE-DC0F1CBC2006}" type="datetimeFigureOut">
              <a:rPr lang="en-US"/>
              <a:pPr>
                <a:defRPr/>
              </a:pPr>
              <a:t>11/11/2019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1D7DC38-4C34-4874-9F0F-E285E7B18A60}" type="slidenum">
              <a:rPr lang="en-US"/>
              <a:pPr>
                <a:defRPr/>
              </a:pPr>
              <a:t>‹#›</a:t>
            </a:fld>
            <a:endParaRPr lang="en-US" dirty="0"/>
          </a:p>
        </p:txBody>
      </p:sp>
    </p:spTree>
    <p:extLst>
      <p:ext uri="{BB962C8B-B14F-4D97-AF65-F5344CB8AC3E}">
        <p14:creationId xmlns:p14="http://schemas.microsoft.com/office/powerpoint/2010/main" val="2520113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123dapp.com/meshmixer" TargetMode="External"/><Relationship Id="rId3" Type="http://schemas.openxmlformats.org/officeDocument/2006/relationships/hyperlink" Target="http://www.123dapp.com/catch" TargetMode="External"/><Relationship Id="rId7" Type="http://schemas.openxmlformats.org/officeDocument/2006/relationships/hyperlink" Target="http://www.123dapp.com/sculptplus"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www.123dapp.com/make" TargetMode="External"/><Relationship Id="rId5" Type="http://schemas.openxmlformats.org/officeDocument/2006/relationships/hyperlink" Target="http://www.123dapp.com/design" TargetMode="External"/><Relationship Id="rId10" Type="http://schemas.openxmlformats.org/officeDocument/2006/relationships/hyperlink" Target="http://www.123dapp.com/tinkerplay" TargetMode="External"/><Relationship Id="rId4" Type="http://schemas.openxmlformats.org/officeDocument/2006/relationships/hyperlink" Target="http://www.123dapp.com/circuits" TargetMode="External"/><Relationship Id="rId9" Type="http://schemas.openxmlformats.org/officeDocument/2006/relationships/hyperlink" Target="http://www.tinkercad.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D91284-BBBF-4D70-832B-897D58E02B99}" type="slidenum">
              <a:rPr lang="en-US">
                <a:cs typeface="Arial" charset="0"/>
              </a:rPr>
              <a:pPr fontAlgn="base">
                <a:spcBef>
                  <a:spcPct val="0"/>
                </a:spcBef>
                <a:spcAft>
                  <a:spcPct val="0"/>
                </a:spcAft>
                <a:defRPr/>
              </a:pPr>
              <a:t>1</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35CE8E-4DDA-46B3-A042-C7F227D0307D}"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Gaeir: stylized representation of the information that needs to be conveyed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pPr eaLnBrk="1" hangingPunct="1">
              <a:spcBef>
                <a:spcPct val="0"/>
              </a:spcBef>
            </a:pPr>
            <a:endParaRPr lang="en-US" altLang="en-US" dirty="0" smtClean="0">
              <a:latin typeface="Arial" panose="020B0604020202020204" pitchFamily="34" charset="0"/>
            </a:endParaRPr>
          </a:p>
        </p:txBody>
      </p:sp>
      <p:sp>
        <p:nvSpPr>
          <p:cNvPr id="76804"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55650" indent="-290513">
              <a:defRPr>
                <a:solidFill>
                  <a:schemeClr val="tx1"/>
                </a:solidFill>
                <a:latin typeface="Tahoma" panose="020B0604030504040204" pitchFamily="34" charset="0"/>
              </a:defRPr>
            </a:lvl2pPr>
            <a:lvl3pPr marL="1163638" indent="-231775">
              <a:defRPr>
                <a:solidFill>
                  <a:schemeClr val="tx1"/>
                </a:solidFill>
                <a:latin typeface="Tahoma" panose="020B0604030504040204" pitchFamily="34" charset="0"/>
              </a:defRPr>
            </a:lvl3pPr>
            <a:lvl4pPr marL="1630363" indent="-231775">
              <a:defRPr>
                <a:solidFill>
                  <a:schemeClr val="tx1"/>
                </a:solidFill>
                <a:latin typeface="Tahoma" panose="020B0604030504040204" pitchFamily="34" charset="0"/>
              </a:defRPr>
            </a:lvl4pPr>
            <a:lvl5pPr marL="2095500" indent="-231775">
              <a:defRPr>
                <a:solidFill>
                  <a:schemeClr val="tx1"/>
                </a:solidFill>
                <a:latin typeface="Tahoma" panose="020B0604030504040204" pitchFamily="34" charset="0"/>
              </a:defRPr>
            </a:lvl5pPr>
            <a:lvl6pPr marL="2552700" indent="-231775" eaLnBrk="0" fontAlgn="base" hangingPunct="0">
              <a:spcBef>
                <a:spcPct val="0"/>
              </a:spcBef>
              <a:spcAft>
                <a:spcPct val="0"/>
              </a:spcAft>
              <a:defRPr>
                <a:solidFill>
                  <a:schemeClr val="tx1"/>
                </a:solidFill>
                <a:latin typeface="Tahoma" panose="020B0604030504040204" pitchFamily="34" charset="0"/>
              </a:defRPr>
            </a:lvl6pPr>
            <a:lvl7pPr marL="3009900" indent="-231775" eaLnBrk="0" fontAlgn="base" hangingPunct="0">
              <a:spcBef>
                <a:spcPct val="0"/>
              </a:spcBef>
              <a:spcAft>
                <a:spcPct val="0"/>
              </a:spcAft>
              <a:defRPr>
                <a:solidFill>
                  <a:schemeClr val="tx1"/>
                </a:solidFill>
                <a:latin typeface="Tahoma" panose="020B0604030504040204" pitchFamily="34" charset="0"/>
              </a:defRPr>
            </a:lvl7pPr>
            <a:lvl8pPr marL="3467100" indent="-231775" eaLnBrk="0" fontAlgn="base" hangingPunct="0">
              <a:spcBef>
                <a:spcPct val="0"/>
              </a:spcBef>
              <a:spcAft>
                <a:spcPct val="0"/>
              </a:spcAft>
              <a:defRPr>
                <a:solidFill>
                  <a:schemeClr val="tx1"/>
                </a:solidFill>
                <a:latin typeface="Tahoma" panose="020B0604030504040204" pitchFamily="34" charset="0"/>
              </a:defRPr>
            </a:lvl8pPr>
            <a:lvl9pPr marL="3924300" indent="-231775" eaLnBrk="0" fontAlgn="base" hangingPunct="0">
              <a:spcBef>
                <a:spcPct val="0"/>
              </a:spcBef>
              <a:spcAft>
                <a:spcPct val="0"/>
              </a:spcAft>
              <a:defRPr>
                <a:solidFill>
                  <a:schemeClr val="tx1"/>
                </a:solidFill>
                <a:latin typeface="Tahoma" panose="020B0604030504040204" pitchFamily="34" charset="0"/>
              </a:defRPr>
            </a:lvl9pPr>
          </a:lstStyle>
          <a:p>
            <a:fld id="{FC74FAC5-7BA1-446F-9AA5-BB16E936B10C}" type="slidenum">
              <a:rPr lang="en-US" altLang="en-US">
                <a:latin typeface="Arial" panose="020B0604020202020204" pitchFamily="34" charset="0"/>
                <a:cs typeface="Arial" panose="020B0604020202020204" pitchFamily="34" charset="0"/>
              </a:rPr>
              <a:pPr/>
              <a:t>6</a:t>
            </a:fld>
            <a:endParaRPr lang="en-US" altLang="en-US" dirty="0">
              <a:latin typeface="Arial" panose="020B0604020202020204" pitchFamily="34" charset="0"/>
              <a:cs typeface="Arial" panose="020B0604020202020204" pitchFamily="34" charset="0"/>
            </a:endParaRPr>
          </a:p>
        </p:txBody>
      </p:sp>
      <p:sp>
        <p:nvSpPr>
          <p:cNvPr id="76805" name="Footer Placeholder 1"/>
          <p:cNvSpPr>
            <a:spLocks noGrp="1"/>
          </p:cNvSpPr>
          <p:nvPr>
            <p:ph type="ftr" sz="quarter" idx="4"/>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smtClean="0">
                <a:latin typeface="Arial" panose="020B0604020202020204" pitchFamily="34" charset="0"/>
              </a:rPr>
              <a:t>www.htctu.net</a:t>
            </a:r>
          </a:p>
        </p:txBody>
      </p:sp>
      <p:sp>
        <p:nvSpPr>
          <p:cNvPr id="76806" name="Header Placeholder 2"/>
          <p:cNvSpPr>
            <a:spLocks noGrp="1"/>
          </p:cNvSpPr>
          <p:nvPr>
            <p:ph type="hdr" sz="quarter"/>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smtClean="0">
                <a:latin typeface="Arial" panose="020B0604020202020204" pitchFamily="34" charset="0"/>
              </a:rPr>
              <a:t>Tactile Graphics</a:t>
            </a:r>
          </a:p>
        </p:txBody>
      </p:sp>
    </p:spTree>
    <p:extLst>
      <p:ext uri="{BB962C8B-B14F-4D97-AF65-F5344CB8AC3E}">
        <p14:creationId xmlns:p14="http://schemas.microsoft.com/office/powerpoint/2010/main" val="1524907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pPr eaLnBrk="1" hangingPunct="1">
              <a:spcBef>
                <a:spcPct val="0"/>
              </a:spcBef>
            </a:pPr>
            <a:endParaRPr lang="en-US" altLang="en-US" dirty="0" smtClean="0">
              <a:latin typeface="Arial" panose="020B0604020202020204" pitchFamily="34" charset="0"/>
            </a:endParaRPr>
          </a:p>
        </p:txBody>
      </p:sp>
      <p:sp>
        <p:nvSpPr>
          <p:cNvPr id="77828"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55650" indent="-290513">
              <a:defRPr>
                <a:solidFill>
                  <a:schemeClr val="tx1"/>
                </a:solidFill>
                <a:latin typeface="Tahoma" panose="020B0604030504040204" pitchFamily="34" charset="0"/>
              </a:defRPr>
            </a:lvl2pPr>
            <a:lvl3pPr marL="1163638" indent="-231775">
              <a:defRPr>
                <a:solidFill>
                  <a:schemeClr val="tx1"/>
                </a:solidFill>
                <a:latin typeface="Tahoma" panose="020B0604030504040204" pitchFamily="34" charset="0"/>
              </a:defRPr>
            </a:lvl3pPr>
            <a:lvl4pPr marL="1630363" indent="-231775">
              <a:defRPr>
                <a:solidFill>
                  <a:schemeClr val="tx1"/>
                </a:solidFill>
                <a:latin typeface="Tahoma" panose="020B0604030504040204" pitchFamily="34" charset="0"/>
              </a:defRPr>
            </a:lvl4pPr>
            <a:lvl5pPr marL="2095500" indent="-231775">
              <a:defRPr>
                <a:solidFill>
                  <a:schemeClr val="tx1"/>
                </a:solidFill>
                <a:latin typeface="Tahoma" panose="020B0604030504040204" pitchFamily="34" charset="0"/>
              </a:defRPr>
            </a:lvl5pPr>
            <a:lvl6pPr marL="2552700" indent="-231775" eaLnBrk="0" fontAlgn="base" hangingPunct="0">
              <a:spcBef>
                <a:spcPct val="0"/>
              </a:spcBef>
              <a:spcAft>
                <a:spcPct val="0"/>
              </a:spcAft>
              <a:defRPr>
                <a:solidFill>
                  <a:schemeClr val="tx1"/>
                </a:solidFill>
                <a:latin typeface="Tahoma" panose="020B0604030504040204" pitchFamily="34" charset="0"/>
              </a:defRPr>
            </a:lvl6pPr>
            <a:lvl7pPr marL="3009900" indent="-231775" eaLnBrk="0" fontAlgn="base" hangingPunct="0">
              <a:spcBef>
                <a:spcPct val="0"/>
              </a:spcBef>
              <a:spcAft>
                <a:spcPct val="0"/>
              </a:spcAft>
              <a:defRPr>
                <a:solidFill>
                  <a:schemeClr val="tx1"/>
                </a:solidFill>
                <a:latin typeface="Tahoma" panose="020B0604030504040204" pitchFamily="34" charset="0"/>
              </a:defRPr>
            </a:lvl7pPr>
            <a:lvl8pPr marL="3467100" indent="-231775" eaLnBrk="0" fontAlgn="base" hangingPunct="0">
              <a:spcBef>
                <a:spcPct val="0"/>
              </a:spcBef>
              <a:spcAft>
                <a:spcPct val="0"/>
              </a:spcAft>
              <a:defRPr>
                <a:solidFill>
                  <a:schemeClr val="tx1"/>
                </a:solidFill>
                <a:latin typeface="Tahoma" panose="020B0604030504040204" pitchFamily="34" charset="0"/>
              </a:defRPr>
            </a:lvl8pPr>
            <a:lvl9pPr marL="3924300" indent="-231775" eaLnBrk="0" fontAlgn="base" hangingPunct="0">
              <a:spcBef>
                <a:spcPct val="0"/>
              </a:spcBef>
              <a:spcAft>
                <a:spcPct val="0"/>
              </a:spcAft>
              <a:defRPr>
                <a:solidFill>
                  <a:schemeClr val="tx1"/>
                </a:solidFill>
                <a:latin typeface="Tahoma" panose="020B0604030504040204" pitchFamily="34" charset="0"/>
              </a:defRPr>
            </a:lvl9pPr>
          </a:lstStyle>
          <a:p>
            <a:fld id="{DE6052E0-AE38-4B9A-9560-A133BB15EDD1}" type="slidenum">
              <a:rPr lang="en-US" altLang="en-US">
                <a:latin typeface="Arial" panose="020B0604020202020204" pitchFamily="34" charset="0"/>
                <a:cs typeface="Arial" panose="020B0604020202020204" pitchFamily="34" charset="0"/>
              </a:rPr>
              <a:pPr/>
              <a:t>8</a:t>
            </a:fld>
            <a:endParaRPr lang="en-US" altLang="en-US" dirty="0">
              <a:latin typeface="Arial" panose="020B0604020202020204" pitchFamily="34" charset="0"/>
              <a:cs typeface="Arial" panose="020B0604020202020204" pitchFamily="34" charset="0"/>
            </a:endParaRPr>
          </a:p>
        </p:txBody>
      </p:sp>
      <p:sp>
        <p:nvSpPr>
          <p:cNvPr id="77829" name="Footer Placeholder 1"/>
          <p:cNvSpPr>
            <a:spLocks noGrp="1"/>
          </p:cNvSpPr>
          <p:nvPr>
            <p:ph type="ftr" sz="quarter" idx="4"/>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smtClean="0">
                <a:latin typeface="Arial" panose="020B0604020202020204" pitchFamily="34" charset="0"/>
              </a:rPr>
              <a:t>www.htctu.net</a:t>
            </a:r>
          </a:p>
        </p:txBody>
      </p:sp>
      <p:sp>
        <p:nvSpPr>
          <p:cNvPr id="77830" name="Header Placeholder 2"/>
          <p:cNvSpPr>
            <a:spLocks noGrp="1"/>
          </p:cNvSpPr>
          <p:nvPr>
            <p:ph type="hdr" sz="quarter"/>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smtClean="0">
                <a:latin typeface="Arial" panose="020B0604020202020204" pitchFamily="34" charset="0"/>
              </a:rPr>
              <a:t>Tactile Graphics</a:t>
            </a:r>
          </a:p>
        </p:txBody>
      </p:sp>
    </p:spTree>
    <p:extLst>
      <p:ext uri="{BB962C8B-B14F-4D97-AF65-F5344CB8AC3E}">
        <p14:creationId xmlns:p14="http://schemas.microsoft.com/office/powerpoint/2010/main" val="1598014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r>
              <a:rPr lang="en-US" altLang="en-US" dirty="0" smtClean="0">
                <a:latin typeface="Arial" panose="020B0604020202020204" pitchFamily="34" charset="0"/>
              </a:rPr>
              <a:t>May Pole Example</a:t>
            </a:r>
          </a:p>
        </p:txBody>
      </p:sp>
      <p:sp>
        <p:nvSpPr>
          <p:cNvPr id="78852"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DBD5457-6947-4D4D-8DB7-CD0D51269487}" type="slidenum">
              <a:rPr lang="en-US" altLang="en-US">
                <a:latin typeface="Arial" panose="020B0604020202020204" pitchFamily="34" charset="0"/>
              </a:rPr>
              <a:pPr/>
              <a:t>11</a:t>
            </a:fld>
            <a:endParaRPr lang="en-US" altLang="en-US" dirty="0">
              <a:latin typeface="Arial" panose="020B0604020202020204" pitchFamily="34" charset="0"/>
            </a:endParaRPr>
          </a:p>
        </p:txBody>
      </p:sp>
    </p:spTree>
    <p:extLst>
      <p:ext uri="{BB962C8B-B14F-4D97-AF65-F5344CB8AC3E}">
        <p14:creationId xmlns:p14="http://schemas.microsoft.com/office/powerpoint/2010/main" val="403977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55650" indent="-290513">
              <a:defRPr>
                <a:solidFill>
                  <a:schemeClr val="tx1"/>
                </a:solidFill>
                <a:latin typeface="Tahoma" panose="020B0604030504040204" pitchFamily="34" charset="0"/>
              </a:defRPr>
            </a:lvl2pPr>
            <a:lvl3pPr marL="1163638" indent="-231775">
              <a:defRPr>
                <a:solidFill>
                  <a:schemeClr val="tx1"/>
                </a:solidFill>
                <a:latin typeface="Tahoma" panose="020B0604030504040204" pitchFamily="34" charset="0"/>
              </a:defRPr>
            </a:lvl3pPr>
            <a:lvl4pPr marL="1630363" indent="-231775">
              <a:defRPr>
                <a:solidFill>
                  <a:schemeClr val="tx1"/>
                </a:solidFill>
                <a:latin typeface="Tahoma" panose="020B0604030504040204" pitchFamily="34" charset="0"/>
              </a:defRPr>
            </a:lvl4pPr>
            <a:lvl5pPr marL="2095500" indent="-231775">
              <a:defRPr>
                <a:solidFill>
                  <a:schemeClr val="tx1"/>
                </a:solidFill>
                <a:latin typeface="Tahoma" panose="020B0604030504040204" pitchFamily="34" charset="0"/>
              </a:defRPr>
            </a:lvl5pPr>
            <a:lvl6pPr marL="2552700" indent="-231775" eaLnBrk="0" fontAlgn="base" hangingPunct="0">
              <a:spcBef>
                <a:spcPct val="0"/>
              </a:spcBef>
              <a:spcAft>
                <a:spcPct val="0"/>
              </a:spcAft>
              <a:defRPr>
                <a:solidFill>
                  <a:schemeClr val="tx1"/>
                </a:solidFill>
                <a:latin typeface="Tahoma" panose="020B0604030504040204" pitchFamily="34" charset="0"/>
              </a:defRPr>
            </a:lvl6pPr>
            <a:lvl7pPr marL="3009900" indent="-231775" eaLnBrk="0" fontAlgn="base" hangingPunct="0">
              <a:spcBef>
                <a:spcPct val="0"/>
              </a:spcBef>
              <a:spcAft>
                <a:spcPct val="0"/>
              </a:spcAft>
              <a:defRPr>
                <a:solidFill>
                  <a:schemeClr val="tx1"/>
                </a:solidFill>
                <a:latin typeface="Tahoma" panose="020B0604030504040204" pitchFamily="34" charset="0"/>
              </a:defRPr>
            </a:lvl7pPr>
            <a:lvl8pPr marL="3467100" indent="-231775" eaLnBrk="0" fontAlgn="base" hangingPunct="0">
              <a:spcBef>
                <a:spcPct val="0"/>
              </a:spcBef>
              <a:spcAft>
                <a:spcPct val="0"/>
              </a:spcAft>
              <a:defRPr>
                <a:solidFill>
                  <a:schemeClr val="tx1"/>
                </a:solidFill>
                <a:latin typeface="Tahoma" panose="020B0604030504040204" pitchFamily="34" charset="0"/>
              </a:defRPr>
            </a:lvl8pPr>
            <a:lvl9pPr marL="3924300" indent="-231775" eaLnBrk="0" fontAlgn="base" hangingPunct="0">
              <a:spcBef>
                <a:spcPct val="0"/>
              </a:spcBef>
              <a:spcAft>
                <a:spcPct val="0"/>
              </a:spcAft>
              <a:defRPr>
                <a:solidFill>
                  <a:schemeClr val="tx1"/>
                </a:solidFill>
                <a:latin typeface="Tahoma" panose="020B0604030504040204" pitchFamily="34" charset="0"/>
              </a:defRPr>
            </a:lvl9pPr>
          </a:lstStyle>
          <a:p>
            <a:fld id="{6B59C84E-4F84-47D8-AADE-97B7C22B62E6}" type="slidenum">
              <a:rPr lang="en-US" altLang="en-US">
                <a:latin typeface="Arial" panose="020B0604020202020204" pitchFamily="34" charset="0"/>
              </a:rPr>
              <a:pPr/>
              <a:t>16</a:t>
            </a:fld>
            <a:endParaRPr lang="en-US" altLang="en-US" dirty="0">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
        <p:nvSpPr>
          <p:cNvPr id="79877" name="Footer Placeholder 1"/>
          <p:cNvSpPr>
            <a:spLocks noGrp="1"/>
          </p:cNvSpPr>
          <p:nvPr>
            <p:ph type="ftr" sz="quarter" idx="4"/>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smtClean="0">
                <a:latin typeface="Arial" panose="020B0604020202020204" pitchFamily="34" charset="0"/>
              </a:rPr>
              <a:t>www.htctu.net</a:t>
            </a:r>
          </a:p>
        </p:txBody>
      </p:sp>
      <p:sp>
        <p:nvSpPr>
          <p:cNvPr id="79878" name="Header Placeholder 2"/>
          <p:cNvSpPr>
            <a:spLocks noGrp="1"/>
          </p:cNvSpPr>
          <p:nvPr>
            <p:ph type="hdr" sz="quarter"/>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smtClean="0">
                <a:latin typeface="Arial" panose="020B0604020202020204" pitchFamily="34" charset="0"/>
              </a:rPr>
              <a:t>Tactile Graphics</a:t>
            </a:r>
          </a:p>
        </p:txBody>
      </p:sp>
    </p:spTree>
    <p:extLst>
      <p:ext uri="{BB962C8B-B14F-4D97-AF65-F5344CB8AC3E}">
        <p14:creationId xmlns:p14="http://schemas.microsoft.com/office/powerpoint/2010/main" val="130467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5B14D-DEE5-4D05-A8B5-55965E22F9CD}" type="slidenum">
              <a:rPr lang="en-US" smtClean="0"/>
              <a:t>55</a:t>
            </a:fld>
            <a:endParaRPr lang="en-US" dirty="0"/>
          </a:p>
        </p:txBody>
      </p:sp>
    </p:spTree>
    <p:extLst>
      <p:ext uri="{BB962C8B-B14F-4D97-AF65-F5344CB8AC3E}">
        <p14:creationId xmlns:p14="http://schemas.microsoft.com/office/powerpoint/2010/main" val="40711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altLang="en-US" b="1" dirty="0" smtClean="0">
                <a:latin typeface="Arial" panose="020B0604020202020204" pitchFamily="34" charset="0"/>
                <a:hlinkClick r:id="rId3"/>
              </a:rPr>
              <a:t>123D Catch</a:t>
            </a:r>
            <a:endParaRPr lang="en-US" altLang="en-US" b="1" dirty="0" smtClean="0">
              <a:latin typeface="Arial" panose="020B0604020202020204" pitchFamily="34" charset="0"/>
            </a:endParaRPr>
          </a:p>
          <a:p>
            <a:r>
              <a:rPr lang="en-US" altLang="en-US" dirty="0" smtClean="0">
                <a:latin typeface="Arial" panose="020B0604020202020204" pitchFamily="34" charset="0"/>
              </a:rPr>
              <a:t>Generate 3D models from photos</a:t>
            </a:r>
          </a:p>
          <a:p>
            <a:r>
              <a:rPr lang="en-US" altLang="en-US" b="1" dirty="0" smtClean="0">
                <a:latin typeface="Arial" panose="020B0604020202020204" pitchFamily="34" charset="0"/>
                <a:hlinkClick r:id="rId4"/>
              </a:rPr>
              <a:t>123D Circuits</a:t>
            </a:r>
            <a:endParaRPr lang="en-US" altLang="en-US" b="1" dirty="0" smtClean="0">
              <a:latin typeface="Arial" panose="020B0604020202020204" pitchFamily="34" charset="0"/>
            </a:endParaRPr>
          </a:p>
          <a:p>
            <a:r>
              <a:rPr lang="en-US" altLang="en-US" dirty="0" smtClean="0">
                <a:latin typeface="Arial" panose="020B0604020202020204" pitchFamily="34" charset="0"/>
              </a:rPr>
              <a:t>Design your next electronic project</a:t>
            </a:r>
          </a:p>
          <a:p>
            <a:r>
              <a:rPr lang="en-US" altLang="en-US" b="1" dirty="0" smtClean="0">
                <a:latin typeface="Arial" panose="020B0604020202020204" pitchFamily="34" charset="0"/>
                <a:hlinkClick r:id="rId5"/>
              </a:rPr>
              <a:t>123D Design</a:t>
            </a:r>
            <a:endParaRPr lang="en-US" altLang="en-US" b="1" dirty="0" smtClean="0">
              <a:latin typeface="Arial" panose="020B0604020202020204" pitchFamily="34" charset="0"/>
            </a:endParaRPr>
          </a:p>
          <a:p>
            <a:r>
              <a:rPr lang="en-US" altLang="en-US" dirty="0" smtClean="0">
                <a:latin typeface="Arial" panose="020B0604020202020204" pitchFamily="34" charset="0"/>
              </a:rPr>
              <a:t>Easy 3D modeling for Web, Mac, and PC</a:t>
            </a:r>
          </a:p>
          <a:p>
            <a:r>
              <a:rPr lang="en-US" altLang="en-US" b="1" dirty="0" smtClean="0">
                <a:latin typeface="Arial" panose="020B0604020202020204" pitchFamily="34" charset="0"/>
                <a:hlinkClick r:id="rId6"/>
              </a:rPr>
              <a:t>123D Make</a:t>
            </a:r>
            <a:endParaRPr lang="en-US" altLang="en-US" b="1" dirty="0" smtClean="0">
              <a:latin typeface="Arial" panose="020B0604020202020204" pitchFamily="34" charset="0"/>
            </a:endParaRPr>
          </a:p>
          <a:p>
            <a:r>
              <a:rPr lang="en-US" altLang="en-US" dirty="0" smtClean="0">
                <a:latin typeface="Arial" panose="020B0604020202020204" pitchFamily="34" charset="0"/>
              </a:rPr>
              <a:t>Unique 3D models from 2D slices</a:t>
            </a:r>
          </a:p>
          <a:p>
            <a:r>
              <a:rPr lang="en-US" altLang="en-US" b="1" dirty="0" smtClean="0">
                <a:latin typeface="Arial" panose="020B0604020202020204" pitchFamily="34" charset="0"/>
                <a:hlinkClick r:id="rId7"/>
              </a:rPr>
              <a:t>123D Sculpt+</a:t>
            </a:r>
            <a:endParaRPr lang="en-US" altLang="en-US" b="1" dirty="0" smtClean="0">
              <a:latin typeface="Arial" panose="020B0604020202020204" pitchFamily="34" charset="0"/>
            </a:endParaRPr>
          </a:p>
          <a:p>
            <a:r>
              <a:rPr lang="en-US" altLang="en-US" dirty="0" smtClean="0">
                <a:latin typeface="Arial" panose="020B0604020202020204" pitchFamily="34" charset="0"/>
              </a:rPr>
              <a:t>Create 3D sculptures on iPad</a:t>
            </a:r>
          </a:p>
          <a:p>
            <a:r>
              <a:rPr lang="en-US" altLang="en-US" b="1" dirty="0" smtClean="0">
                <a:latin typeface="Arial" panose="020B0604020202020204" pitchFamily="34" charset="0"/>
                <a:hlinkClick r:id="rId8"/>
              </a:rPr>
              <a:t>Meshmixer</a:t>
            </a:r>
            <a:endParaRPr lang="en-US" altLang="en-US" b="1" dirty="0" smtClean="0">
              <a:latin typeface="Arial" panose="020B0604020202020204" pitchFamily="34" charset="0"/>
            </a:endParaRPr>
          </a:p>
          <a:p>
            <a:r>
              <a:rPr lang="en-US" altLang="en-US" dirty="0" smtClean="0">
                <a:latin typeface="Arial" panose="020B0604020202020204" pitchFamily="34" charset="0"/>
              </a:rPr>
              <a:t>The ultimate tool for 3D mashups</a:t>
            </a:r>
          </a:p>
          <a:p>
            <a:r>
              <a:rPr lang="en-US" altLang="en-US" b="1" dirty="0" smtClean="0">
                <a:latin typeface="Arial" panose="020B0604020202020204" pitchFamily="34" charset="0"/>
                <a:hlinkClick r:id="rId9"/>
              </a:rPr>
              <a:t>Tinkercad</a:t>
            </a:r>
            <a:endParaRPr lang="en-US" altLang="en-US" b="1" dirty="0" smtClean="0">
              <a:latin typeface="Arial" panose="020B0604020202020204" pitchFamily="34" charset="0"/>
            </a:endParaRPr>
          </a:p>
          <a:p>
            <a:r>
              <a:rPr lang="en-US" altLang="en-US" dirty="0" smtClean="0">
                <a:latin typeface="Arial" panose="020B0604020202020204" pitchFamily="34" charset="0"/>
              </a:rPr>
              <a:t>Get started with 3D modeling</a:t>
            </a:r>
          </a:p>
          <a:p>
            <a:r>
              <a:rPr lang="en-US" altLang="en-US" b="1" dirty="0" smtClean="0">
                <a:latin typeface="Arial" panose="020B0604020202020204" pitchFamily="34" charset="0"/>
                <a:hlinkClick r:id="rId10"/>
              </a:rPr>
              <a:t>Tinkerplay</a:t>
            </a:r>
            <a:r>
              <a:rPr lang="en-US" altLang="en-US" b="1" dirty="0" smtClean="0">
                <a:latin typeface="Arial" panose="020B0604020202020204" pitchFamily="34" charset="0"/>
              </a:rPr>
              <a:t> New!</a:t>
            </a:r>
          </a:p>
          <a:p>
            <a:r>
              <a:rPr lang="en-US" altLang="en-US" dirty="0" smtClean="0">
                <a:latin typeface="Arial" panose="020B0604020202020204" pitchFamily="34" charset="0"/>
              </a:rPr>
              <a:t>Design, customize and 3D print for play</a:t>
            </a:r>
          </a:p>
          <a:p>
            <a:endParaRPr lang="en-US" altLang="en-US" dirty="0" smtClean="0">
              <a:latin typeface="Arial" panose="020B0604020202020204" pitchFamily="34" charset="0"/>
            </a:endParaRPr>
          </a:p>
        </p:txBody>
      </p:sp>
      <p:sp>
        <p:nvSpPr>
          <p:cNvPr id="8090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2B08F38-7707-4E99-8047-214D37E7224B}" type="slidenum">
              <a:rPr lang="en-US" altLang="en-US">
                <a:latin typeface="Arial" panose="020B0604020202020204" pitchFamily="34" charset="0"/>
              </a:rPr>
              <a:pPr/>
              <a:t>56</a:t>
            </a:fld>
            <a:endParaRPr lang="en-US" altLang="en-US" dirty="0">
              <a:latin typeface="Arial" panose="020B0604020202020204" pitchFamily="34" charset="0"/>
            </a:endParaRPr>
          </a:p>
        </p:txBody>
      </p:sp>
      <p:sp>
        <p:nvSpPr>
          <p:cNvPr id="80901" name="Footer Placeholder 4"/>
          <p:cNvSpPr>
            <a:spLocks noGrp="1"/>
          </p:cNvSpPr>
          <p:nvPr>
            <p:ph type="ftr" sz="quarter" idx="4"/>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smtClean="0">
                <a:latin typeface="Arial" panose="020B0604020202020204" pitchFamily="34" charset="0"/>
              </a:rPr>
              <a:t>www.htctu.net</a:t>
            </a:r>
          </a:p>
        </p:txBody>
      </p:sp>
      <p:sp>
        <p:nvSpPr>
          <p:cNvPr id="80902" name="Header Placeholder 5"/>
          <p:cNvSpPr>
            <a:spLocks noGrp="1"/>
          </p:cNvSpPr>
          <p:nvPr>
            <p:ph type="hdr" sz="quarter"/>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smtClean="0">
                <a:latin typeface="Arial" panose="020B0604020202020204" pitchFamily="34" charset="0"/>
              </a:rPr>
              <a:t>Tactile Graphics</a:t>
            </a:r>
          </a:p>
        </p:txBody>
      </p:sp>
    </p:spTree>
    <p:extLst>
      <p:ext uri="{BB962C8B-B14F-4D97-AF65-F5344CB8AC3E}">
        <p14:creationId xmlns:p14="http://schemas.microsoft.com/office/powerpoint/2010/main" val="3802359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9682" name="Rectangle 2"/>
          <p:cNvSpPr>
            <a:spLocks noGrp="1" noChangeArrowheads="1"/>
          </p:cNvSpPr>
          <p:nvPr>
            <p:ph type="ctrTitle"/>
          </p:nvPr>
        </p:nvSpPr>
        <p:spPr>
          <a:xfrm>
            <a:off x="2895600" y="1371600"/>
            <a:ext cx="5867400" cy="2286000"/>
          </a:xfrm>
        </p:spPr>
        <p:txBody>
          <a:bodyPr/>
          <a:lstStyle>
            <a:lvl1pPr>
              <a:defRPr sz="4500"/>
            </a:lvl1pPr>
          </a:lstStyle>
          <a:p>
            <a:pPr lvl="0"/>
            <a:r>
              <a:rPr lang="en-US" altLang="en-US" noProof="0" smtClean="0"/>
              <a:t>Click to edit Master title style</a:t>
            </a:r>
            <a:endParaRPr lang="en-US" altLang="en-US" noProof="0"/>
          </a:p>
        </p:txBody>
      </p:sp>
      <p:sp>
        <p:nvSpPr>
          <p:cNvPr id="199683"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pPr lvl="0"/>
            <a:r>
              <a:rPr lang="en-US" altLang="en-US" noProof="0" smtClean="0"/>
              <a:t>Click to edit Master subtitle style</a:t>
            </a:r>
            <a:endParaRPr lang="en-US" altLang="en-US" noProof="0"/>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fld id="{4D8FC9F8-0EEB-47BF-885D-089FF2F6584D}" type="datetimeFigureOut">
              <a:rPr lang="en-US" smtClean="0"/>
              <a:pPr>
                <a:defRPr/>
              </a:pPr>
              <a:t>11/11/2019</a:t>
            </a:fld>
            <a:endParaRPr lang="en-US" dirty="0"/>
          </a:p>
        </p:txBody>
      </p:sp>
      <p:sp>
        <p:nvSpPr>
          <p:cNvPr id="21" name="Rectangle 5"/>
          <p:cNvSpPr>
            <a:spLocks noGrp="1" noChangeArrowheads="1"/>
          </p:cNvSpPr>
          <p:nvPr>
            <p:ph type="ftr" sz="quarter" idx="11"/>
          </p:nvPr>
        </p:nvSpPr>
        <p:spPr/>
        <p:txBody>
          <a:bodyPr/>
          <a:lstStyle>
            <a:lvl1pPr>
              <a:defRPr/>
            </a:lvl1pPr>
          </a:lstStyle>
          <a:p>
            <a:pPr>
              <a:defRPr/>
            </a:pPr>
            <a:endParaRPr lang="en-US" dirty="0"/>
          </a:p>
        </p:txBody>
      </p:sp>
      <p:sp>
        <p:nvSpPr>
          <p:cNvPr id="22" name="Rectangle 6"/>
          <p:cNvSpPr>
            <a:spLocks noGrp="1" noChangeArrowheads="1"/>
          </p:cNvSpPr>
          <p:nvPr>
            <p:ph type="sldNum" sz="quarter" idx="12"/>
          </p:nvPr>
        </p:nvSpPr>
        <p:spPr/>
        <p:txBody>
          <a:bodyPr/>
          <a:lstStyle>
            <a:lvl1pPr>
              <a:defRPr/>
            </a:lvl1pPr>
          </a:lstStyle>
          <a:p>
            <a:pPr>
              <a:defRPr/>
            </a:pPr>
            <a:fld id="{37538FC1-5C86-45E6-8F06-B3F9A130C2DB}" type="slidenum">
              <a:rPr lang="en-US" smtClean="0"/>
              <a:pPr>
                <a:defRPr/>
              </a:pPr>
              <a:t>‹#›</a:t>
            </a:fld>
            <a:endParaRPr lang="en-US" dirty="0"/>
          </a:p>
        </p:txBody>
      </p:sp>
    </p:spTree>
    <p:extLst>
      <p:ext uri="{BB962C8B-B14F-4D97-AF65-F5344CB8AC3E}">
        <p14:creationId xmlns:p14="http://schemas.microsoft.com/office/powerpoint/2010/main" val="169516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pPr>
              <a:defRPr/>
            </a:pPr>
            <a:fld id="{B9D8AAAC-3F1F-48AD-A0EC-E31996E8CBF3}" type="slidenum">
              <a:rPr lang="en-US" smtClean="0"/>
              <a:pPr>
                <a:defRPr/>
              </a:pPr>
              <a:t>‹#›</a:t>
            </a:fld>
            <a:endParaRPr lang="en-US" dirty="0"/>
          </a:p>
        </p:txBody>
      </p:sp>
      <p:sp>
        <p:nvSpPr>
          <p:cNvPr id="6" name="Rectangle 22"/>
          <p:cNvSpPr>
            <a:spLocks noGrp="1" noChangeArrowheads="1"/>
          </p:cNvSpPr>
          <p:nvPr>
            <p:ph type="dt" sz="half" idx="12"/>
          </p:nvPr>
        </p:nvSpPr>
        <p:spPr>
          <a:ln/>
        </p:spPr>
        <p:txBody>
          <a:bodyPr/>
          <a:lstStyle>
            <a:lvl1pPr>
              <a:defRPr/>
            </a:lvl1pPr>
          </a:lstStyle>
          <a:p>
            <a:pPr>
              <a:defRPr/>
            </a:pPr>
            <a:fld id="{C533868F-39D8-4C53-98C1-3C9F546C3662}" type="datetimeFigureOut">
              <a:rPr lang="en-US" smtClean="0"/>
              <a:pPr>
                <a:defRPr/>
              </a:pPr>
              <a:t>11/11/2019</a:t>
            </a:fld>
            <a:endParaRPr lang="en-US" dirty="0"/>
          </a:p>
        </p:txBody>
      </p:sp>
    </p:spTree>
    <p:extLst>
      <p:ext uri="{BB962C8B-B14F-4D97-AF65-F5344CB8AC3E}">
        <p14:creationId xmlns:p14="http://schemas.microsoft.com/office/powerpoint/2010/main" val="259711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pPr>
              <a:defRPr/>
            </a:pPr>
            <a:fld id="{1991DE40-FF40-478D-B8DD-3AD43E1931B6}" type="slidenum">
              <a:rPr lang="en-US" smtClean="0"/>
              <a:pPr>
                <a:defRPr/>
              </a:pPr>
              <a:t>‹#›</a:t>
            </a:fld>
            <a:endParaRPr lang="en-US" dirty="0"/>
          </a:p>
        </p:txBody>
      </p:sp>
      <p:sp>
        <p:nvSpPr>
          <p:cNvPr id="6" name="Rectangle 22"/>
          <p:cNvSpPr>
            <a:spLocks noGrp="1" noChangeArrowheads="1"/>
          </p:cNvSpPr>
          <p:nvPr>
            <p:ph type="dt" sz="half" idx="12"/>
          </p:nvPr>
        </p:nvSpPr>
        <p:spPr>
          <a:ln/>
        </p:spPr>
        <p:txBody>
          <a:bodyPr/>
          <a:lstStyle>
            <a:lvl1pPr>
              <a:defRPr/>
            </a:lvl1pPr>
          </a:lstStyle>
          <a:p>
            <a:pPr>
              <a:defRPr/>
            </a:pPr>
            <a:fld id="{622CB97F-5D54-4DFE-B817-DC8BD87279BC}" type="datetimeFigureOut">
              <a:rPr lang="en-US" smtClean="0"/>
              <a:pPr>
                <a:defRPr/>
              </a:pPr>
              <a:t>11/11/2019</a:t>
            </a:fld>
            <a:endParaRPr lang="en-US" dirty="0"/>
          </a:p>
        </p:txBody>
      </p:sp>
    </p:spTree>
    <p:extLst>
      <p:ext uri="{BB962C8B-B14F-4D97-AF65-F5344CB8AC3E}">
        <p14:creationId xmlns:p14="http://schemas.microsoft.com/office/powerpoint/2010/main" val="39802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pPr>
              <a:defRPr/>
            </a:pPr>
            <a:fld id="{E06D9C78-062E-4A3E-90D7-C1A1AAAD92C1}" type="slidenum">
              <a:rPr lang="en-US" smtClean="0"/>
              <a:pPr>
                <a:defRPr/>
              </a:pPr>
              <a:t>‹#›</a:t>
            </a:fld>
            <a:endParaRPr lang="en-US" dirty="0"/>
          </a:p>
        </p:txBody>
      </p:sp>
      <p:sp>
        <p:nvSpPr>
          <p:cNvPr id="6" name="Rectangle 22"/>
          <p:cNvSpPr>
            <a:spLocks noGrp="1" noChangeArrowheads="1"/>
          </p:cNvSpPr>
          <p:nvPr>
            <p:ph type="dt" sz="half" idx="12"/>
          </p:nvPr>
        </p:nvSpPr>
        <p:spPr>
          <a:ln/>
        </p:spPr>
        <p:txBody>
          <a:bodyPr/>
          <a:lstStyle>
            <a:lvl1pPr>
              <a:defRPr/>
            </a:lvl1pPr>
          </a:lstStyle>
          <a:p>
            <a:pPr>
              <a:defRPr/>
            </a:pPr>
            <a:fld id="{C6B32F5A-91E1-4CBE-9562-A5704FACFDEF}" type="datetimeFigureOut">
              <a:rPr lang="en-US" smtClean="0"/>
              <a:pPr>
                <a:defRPr/>
              </a:pPr>
              <a:t>11/11/2019</a:t>
            </a:fld>
            <a:endParaRPr lang="en-US" dirty="0"/>
          </a:p>
        </p:txBody>
      </p:sp>
    </p:spTree>
    <p:extLst>
      <p:ext uri="{BB962C8B-B14F-4D97-AF65-F5344CB8AC3E}">
        <p14:creationId xmlns:p14="http://schemas.microsoft.com/office/powerpoint/2010/main" val="199906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pPr>
              <a:defRPr/>
            </a:pPr>
            <a:fld id="{51F097FC-8609-42DF-ACB9-6C2A9A021FE3}" type="slidenum">
              <a:rPr lang="en-US" smtClean="0"/>
              <a:pPr>
                <a:defRPr/>
              </a:pPr>
              <a:t>‹#›</a:t>
            </a:fld>
            <a:endParaRPr lang="en-US" dirty="0"/>
          </a:p>
        </p:txBody>
      </p:sp>
      <p:sp>
        <p:nvSpPr>
          <p:cNvPr id="6" name="Rectangle 22"/>
          <p:cNvSpPr>
            <a:spLocks noGrp="1" noChangeArrowheads="1"/>
          </p:cNvSpPr>
          <p:nvPr>
            <p:ph type="dt" sz="half" idx="12"/>
          </p:nvPr>
        </p:nvSpPr>
        <p:spPr>
          <a:ln/>
        </p:spPr>
        <p:txBody>
          <a:bodyPr/>
          <a:lstStyle>
            <a:lvl1pPr>
              <a:defRPr/>
            </a:lvl1pPr>
          </a:lstStyle>
          <a:p>
            <a:pPr>
              <a:defRPr/>
            </a:pPr>
            <a:fld id="{30C2228B-9FAF-49BF-96C5-8F020789770F}" type="datetimeFigureOut">
              <a:rPr lang="en-US" smtClean="0"/>
              <a:pPr>
                <a:defRPr/>
              </a:pPr>
              <a:t>11/11/2019</a:t>
            </a:fld>
            <a:endParaRPr lang="en-US" dirty="0"/>
          </a:p>
        </p:txBody>
      </p:sp>
    </p:spTree>
    <p:extLst>
      <p:ext uri="{BB962C8B-B14F-4D97-AF65-F5344CB8AC3E}">
        <p14:creationId xmlns:p14="http://schemas.microsoft.com/office/powerpoint/2010/main" val="18714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a:ln/>
        </p:spPr>
        <p:txBody>
          <a:bodyPr/>
          <a:lstStyle>
            <a:lvl1pPr>
              <a:defRPr/>
            </a:lvl1pPr>
          </a:lstStyle>
          <a:p>
            <a:pPr>
              <a:defRPr/>
            </a:pPr>
            <a:fld id="{7E6025DA-7C4F-4CCC-A920-68D298D108D2}" type="slidenum">
              <a:rPr lang="en-US" smtClean="0"/>
              <a:pPr>
                <a:defRPr/>
              </a:pPr>
              <a:t>‹#›</a:t>
            </a:fld>
            <a:endParaRPr lang="en-US" dirty="0"/>
          </a:p>
        </p:txBody>
      </p:sp>
      <p:sp>
        <p:nvSpPr>
          <p:cNvPr id="7" name="Rectangle 22"/>
          <p:cNvSpPr>
            <a:spLocks noGrp="1" noChangeArrowheads="1"/>
          </p:cNvSpPr>
          <p:nvPr>
            <p:ph type="dt" sz="half" idx="12"/>
          </p:nvPr>
        </p:nvSpPr>
        <p:spPr>
          <a:ln/>
        </p:spPr>
        <p:txBody>
          <a:bodyPr/>
          <a:lstStyle>
            <a:lvl1pPr>
              <a:defRPr/>
            </a:lvl1pPr>
          </a:lstStyle>
          <a:p>
            <a:pPr>
              <a:defRPr/>
            </a:pPr>
            <a:fld id="{B0D45784-4810-48A0-B4E1-0556D93AA485}" type="datetimeFigureOut">
              <a:rPr lang="en-US" smtClean="0"/>
              <a:pPr>
                <a:defRPr/>
              </a:pPr>
              <a:t>11/11/2019</a:t>
            </a:fld>
            <a:endParaRPr lang="en-US" dirty="0"/>
          </a:p>
        </p:txBody>
      </p:sp>
    </p:spTree>
    <p:extLst>
      <p:ext uri="{BB962C8B-B14F-4D97-AF65-F5344CB8AC3E}">
        <p14:creationId xmlns:p14="http://schemas.microsoft.com/office/powerpoint/2010/main" val="108734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5"/>
          <p:cNvSpPr>
            <a:spLocks noGrp="1" noChangeArrowheads="1"/>
          </p:cNvSpPr>
          <p:nvPr>
            <p:ph type="sldNum" sz="quarter" idx="11"/>
          </p:nvPr>
        </p:nvSpPr>
        <p:spPr>
          <a:ln/>
        </p:spPr>
        <p:txBody>
          <a:bodyPr/>
          <a:lstStyle>
            <a:lvl1pPr>
              <a:defRPr/>
            </a:lvl1pPr>
          </a:lstStyle>
          <a:p>
            <a:pPr>
              <a:defRPr/>
            </a:pPr>
            <a:fld id="{2278F3C9-D678-49DF-BAAF-B86924D31669}" type="slidenum">
              <a:rPr lang="en-US" smtClean="0"/>
              <a:pPr>
                <a:defRPr/>
              </a:pPr>
              <a:t>‹#›</a:t>
            </a:fld>
            <a:endParaRPr lang="en-US" dirty="0"/>
          </a:p>
        </p:txBody>
      </p:sp>
      <p:sp>
        <p:nvSpPr>
          <p:cNvPr id="9" name="Rectangle 22"/>
          <p:cNvSpPr>
            <a:spLocks noGrp="1" noChangeArrowheads="1"/>
          </p:cNvSpPr>
          <p:nvPr>
            <p:ph type="dt" sz="half" idx="12"/>
          </p:nvPr>
        </p:nvSpPr>
        <p:spPr>
          <a:ln/>
        </p:spPr>
        <p:txBody>
          <a:bodyPr/>
          <a:lstStyle>
            <a:lvl1pPr>
              <a:defRPr/>
            </a:lvl1pPr>
          </a:lstStyle>
          <a:p>
            <a:pPr>
              <a:defRPr/>
            </a:pPr>
            <a:fld id="{0F7BD2A3-E9D3-4065-9785-3702A75D532D}" type="datetimeFigureOut">
              <a:rPr lang="en-US" smtClean="0"/>
              <a:pPr>
                <a:defRPr/>
              </a:pPr>
              <a:t>11/11/2019</a:t>
            </a:fld>
            <a:endParaRPr lang="en-US" dirty="0"/>
          </a:p>
        </p:txBody>
      </p:sp>
    </p:spTree>
    <p:extLst>
      <p:ext uri="{BB962C8B-B14F-4D97-AF65-F5344CB8AC3E}">
        <p14:creationId xmlns:p14="http://schemas.microsoft.com/office/powerpoint/2010/main" val="196086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5"/>
          <p:cNvSpPr>
            <a:spLocks noGrp="1" noChangeArrowheads="1"/>
          </p:cNvSpPr>
          <p:nvPr>
            <p:ph type="sldNum" sz="quarter" idx="11"/>
          </p:nvPr>
        </p:nvSpPr>
        <p:spPr>
          <a:ln/>
        </p:spPr>
        <p:txBody>
          <a:bodyPr/>
          <a:lstStyle>
            <a:lvl1pPr>
              <a:defRPr/>
            </a:lvl1pPr>
          </a:lstStyle>
          <a:p>
            <a:pPr>
              <a:defRPr/>
            </a:pPr>
            <a:fld id="{387C683C-F494-438C-9258-91C78F9C4010}" type="slidenum">
              <a:rPr lang="en-US" smtClean="0"/>
              <a:pPr>
                <a:defRPr/>
              </a:pPr>
              <a:t>‹#›</a:t>
            </a:fld>
            <a:endParaRPr lang="en-US" dirty="0"/>
          </a:p>
        </p:txBody>
      </p:sp>
      <p:sp>
        <p:nvSpPr>
          <p:cNvPr id="5" name="Rectangle 22"/>
          <p:cNvSpPr>
            <a:spLocks noGrp="1" noChangeArrowheads="1"/>
          </p:cNvSpPr>
          <p:nvPr>
            <p:ph type="dt" sz="half" idx="12"/>
          </p:nvPr>
        </p:nvSpPr>
        <p:spPr>
          <a:ln/>
        </p:spPr>
        <p:txBody>
          <a:bodyPr/>
          <a:lstStyle>
            <a:lvl1pPr>
              <a:defRPr/>
            </a:lvl1pPr>
          </a:lstStyle>
          <a:p>
            <a:pPr>
              <a:defRPr/>
            </a:pPr>
            <a:fld id="{05B130BD-0E4F-482A-9921-D7168343283F}" type="datetimeFigureOut">
              <a:rPr lang="en-US" smtClean="0"/>
              <a:pPr>
                <a:defRPr/>
              </a:pPr>
              <a:t>11/11/2019</a:t>
            </a:fld>
            <a:endParaRPr lang="en-US" dirty="0"/>
          </a:p>
        </p:txBody>
      </p:sp>
    </p:spTree>
    <p:extLst>
      <p:ext uri="{BB962C8B-B14F-4D97-AF65-F5344CB8AC3E}">
        <p14:creationId xmlns:p14="http://schemas.microsoft.com/office/powerpoint/2010/main" val="260588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5"/>
          <p:cNvSpPr>
            <a:spLocks noGrp="1" noChangeArrowheads="1"/>
          </p:cNvSpPr>
          <p:nvPr>
            <p:ph type="sldNum" sz="quarter" idx="11"/>
          </p:nvPr>
        </p:nvSpPr>
        <p:spPr>
          <a:ln/>
        </p:spPr>
        <p:txBody>
          <a:bodyPr/>
          <a:lstStyle>
            <a:lvl1pPr>
              <a:defRPr/>
            </a:lvl1pPr>
          </a:lstStyle>
          <a:p>
            <a:pPr>
              <a:defRPr/>
            </a:pPr>
            <a:fld id="{50FD79F9-12F1-4C03-8F27-5B5F394A5587}" type="slidenum">
              <a:rPr lang="en-US" smtClean="0"/>
              <a:pPr>
                <a:defRPr/>
              </a:pPr>
              <a:t>‹#›</a:t>
            </a:fld>
            <a:endParaRPr lang="en-US" dirty="0"/>
          </a:p>
        </p:txBody>
      </p:sp>
      <p:sp>
        <p:nvSpPr>
          <p:cNvPr id="4" name="Rectangle 22"/>
          <p:cNvSpPr>
            <a:spLocks noGrp="1" noChangeArrowheads="1"/>
          </p:cNvSpPr>
          <p:nvPr>
            <p:ph type="dt" sz="half" idx="12"/>
          </p:nvPr>
        </p:nvSpPr>
        <p:spPr>
          <a:ln/>
        </p:spPr>
        <p:txBody>
          <a:bodyPr/>
          <a:lstStyle>
            <a:lvl1pPr>
              <a:defRPr/>
            </a:lvl1pPr>
          </a:lstStyle>
          <a:p>
            <a:pPr>
              <a:defRPr/>
            </a:pPr>
            <a:fld id="{930720B4-97A6-4AB4-9FA2-A84EA4E95237}" type="datetimeFigureOut">
              <a:rPr lang="en-US" smtClean="0"/>
              <a:pPr>
                <a:defRPr/>
              </a:pPr>
              <a:t>11/11/2019</a:t>
            </a:fld>
            <a:endParaRPr lang="en-US" dirty="0"/>
          </a:p>
        </p:txBody>
      </p:sp>
    </p:spTree>
    <p:extLst>
      <p:ext uri="{BB962C8B-B14F-4D97-AF65-F5344CB8AC3E}">
        <p14:creationId xmlns:p14="http://schemas.microsoft.com/office/powerpoint/2010/main" val="415930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a:ln/>
        </p:spPr>
        <p:txBody>
          <a:bodyPr/>
          <a:lstStyle>
            <a:lvl1pPr>
              <a:defRPr/>
            </a:lvl1pPr>
          </a:lstStyle>
          <a:p>
            <a:pPr>
              <a:defRPr/>
            </a:pPr>
            <a:fld id="{7050734A-7BD7-41BB-844D-F755FD19DD32}" type="slidenum">
              <a:rPr lang="en-US" smtClean="0"/>
              <a:pPr>
                <a:defRPr/>
              </a:pPr>
              <a:t>‹#›</a:t>
            </a:fld>
            <a:endParaRPr lang="en-US" dirty="0"/>
          </a:p>
        </p:txBody>
      </p:sp>
      <p:sp>
        <p:nvSpPr>
          <p:cNvPr id="7" name="Rectangle 22"/>
          <p:cNvSpPr>
            <a:spLocks noGrp="1" noChangeArrowheads="1"/>
          </p:cNvSpPr>
          <p:nvPr>
            <p:ph type="dt" sz="half" idx="12"/>
          </p:nvPr>
        </p:nvSpPr>
        <p:spPr>
          <a:ln/>
        </p:spPr>
        <p:txBody>
          <a:bodyPr/>
          <a:lstStyle>
            <a:lvl1pPr>
              <a:defRPr/>
            </a:lvl1pPr>
          </a:lstStyle>
          <a:p>
            <a:pPr>
              <a:defRPr/>
            </a:pPr>
            <a:fld id="{72ECC525-691E-4FBC-AC4D-6C60AB9AC140}" type="datetimeFigureOut">
              <a:rPr lang="en-US" smtClean="0"/>
              <a:pPr>
                <a:defRPr/>
              </a:pPr>
              <a:t>11/11/2019</a:t>
            </a:fld>
            <a:endParaRPr lang="en-US" dirty="0"/>
          </a:p>
        </p:txBody>
      </p:sp>
    </p:spTree>
    <p:extLst>
      <p:ext uri="{BB962C8B-B14F-4D97-AF65-F5344CB8AC3E}">
        <p14:creationId xmlns:p14="http://schemas.microsoft.com/office/powerpoint/2010/main" val="171286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a:ln/>
        </p:spPr>
        <p:txBody>
          <a:bodyPr/>
          <a:lstStyle>
            <a:lvl1pPr>
              <a:defRPr/>
            </a:lvl1pPr>
          </a:lstStyle>
          <a:p>
            <a:pPr>
              <a:defRPr/>
            </a:pPr>
            <a:fld id="{8CF1C8C3-C5D0-4D94-A9DD-5A691CCEE0D3}" type="slidenum">
              <a:rPr lang="en-US" smtClean="0"/>
              <a:pPr>
                <a:defRPr/>
              </a:pPr>
              <a:t>‹#›</a:t>
            </a:fld>
            <a:endParaRPr lang="en-US" dirty="0"/>
          </a:p>
        </p:txBody>
      </p:sp>
      <p:sp>
        <p:nvSpPr>
          <p:cNvPr id="7" name="Rectangle 22"/>
          <p:cNvSpPr>
            <a:spLocks noGrp="1" noChangeArrowheads="1"/>
          </p:cNvSpPr>
          <p:nvPr>
            <p:ph type="dt" sz="half" idx="12"/>
          </p:nvPr>
        </p:nvSpPr>
        <p:spPr>
          <a:ln/>
        </p:spPr>
        <p:txBody>
          <a:bodyPr/>
          <a:lstStyle>
            <a:lvl1pPr>
              <a:defRPr/>
            </a:lvl1pPr>
          </a:lstStyle>
          <a:p>
            <a:pPr>
              <a:defRPr/>
            </a:pPr>
            <a:fld id="{D01CC7E4-0534-41C3-9843-88C33568BC4D}" type="datetimeFigureOut">
              <a:rPr lang="en-US" smtClean="0"/>
              <a:pPr>
                <a:defRPr/>
              </a:pPr>
              <a:t>11/11/2019</a:t>
            </a:fld>
            <a:endParaRPr lang="en-US" dirty="0"/>
          </a:p>
        </p:txBody>
      </p:sp>
    </p:spTree>
    <p:extLst>
      <p:ext uri="{BB962C8B-B14F-4D97-AF65-F5344CB8AC3E}">
        <p14:creationId xmlns:p14="http://schemas.microsoft.com/office/powerpoint/2010/main" val="1053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Rectangle 3"/>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98660"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charset="0"/>
              </a:defRPr>
            </a:lvl1pPr>
          </a:lstStyle>
          <a:p>
            <a:pPr>
              <a:defRPr/>
            </a:pPr>
            <a:endParaRPr lang="en-US" dirty="0"/>
          </a:p>
        </p:txBody>
      </p:sp>
      <p:sp>
        <p:nvSpPr>
          <p:cNvPr id="198661" name="Rectangle 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defRPr>
            </a:lvl1pPr>
          </a:lstStyle>
          <a:p>
            <a:pPr>
              <a:defRPr/>
            </a:pPr>
            <a:fld id="{4D589697-0222-450E-AA27-22458E6C502B}" type="slidenum">
              <a:rPr lang="en-US" smtClean="0"/>
              <a:pPr>
                <a:defRPr/>
              </a:pPr>
              <a:t>‹#›</a:t>
            </a:fld>
            <a:endParaRPr lang="en-US" dirty="0"/>
          </a:p>
        </p:txBody>
      </p:sp>
      <p:sp>
        <p:nvSpPr>
          <p:cNvPr id="1030" name="Line 6"/>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31" name="Line 7"/>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032" name="Group 8"/>
          <p:cNvGrpSpPr>
            <a:grpSpLocks/>
          </p:cNvGrpSpPr>
          <p:nvPr/>
        </p:nvGrpSpPr>
        <p:grpSpPr bwMode="auto">
          <a:xfrm>
            <a:off x="228600" y="457200"/>
            <a:ext cx="1246188" cy="1371600"/>
            <a:chOff x="144" y="288"/>
            <a:chExt cx="785" cy="864"/>
          </a:xfrm>
        </p:grpSpPr>
        <p:sp>
          <p:nvSpPr>
            <p:cNvPr id="1034"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35"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36"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37"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38"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39"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40"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41"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42"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43"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44"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45"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46"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grpSp>
      <p:sp>
        <p:nvSpPr>
          <p:cNvPr id="198678" name="Rectangle 2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charset="0"/>
              </a:defRPr>
            </a:lvl1pPr>
          </a:lstStyle>
          <a:p>
            <a:pPr>
              <a:defRPr/>
            </a:pPr>
            <a:fld id="{2350DD22-63AC-4890-8BE6-51B00D5AE3A9}" type="datetimeFigureOut">
              <a:rPr lang="en-US" smtClean="0"/>
              <a:pPr>
                <a:defRPr/>
              </a:pPr>
              <a:t>11/11/2019</a:t>
            </a:fld>
            <a:endParaRPr lang="en-US" dirty="0"/>
          </a:p>
        </p:txBody>
      </p:sp>
    </p:spTree>
    <p:extLst>
      <p:ext uri="{BB962C8B-B14F-4D97-AF65-F5344CB8AC3E}">
        <p14:creationId xmlns:p14="http://schemas.microsoft.com/office/powerpoint/2010/main" val="1067897212"/>
      </p:ext>
    </p:extLst>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Arial" charset="0"/>
        </a:defRPr>
      </a:lvl2pPr>
      <a:lvl3pPr algn="l" rtl="0" eaLnBrk="1" fontAlgn="base" hangingPunct="1">
        <a:spcBef>
          <a:spcPct val="0"/>
        </a:spcBef>
        <a:spcAft>
          <a:spcPct val="0"/>
        </a:spcAft>
        <a:defRPr sz="3900">
          <a:solidFill>
            <a:schemeClr val="tx2"/>
          </a:solidFill>
          <a:latin typeface="Arial" charset="0"/>
        </a:defRPr>
      </a:lvl3pPr>
      <a:lvl4pPr algn="l" rtl="0" eaLnBrk="1" fontAlgn="base" hangingPunct="1">
        <a:spcBef>
          <a:spcPct val="0"/>
        </a:spcBef>
        <a:spcAft>
          <a:spcPct val="0"/>
        </a:spcAft>
        <a:defRPr sz="3900">
          <a:solidFill>
            <a:schemeClr val="tx2"/>
          </a:solidFill>
          <a:latin typeface="Arial" charset="0"/>
        </a:defRPr>
      </a:lvl4pPr>
      <a:lvl5pPr algn="l" rtl="0" eaLnBrk="1" fontAlgn="base" hangingPunct="1">
        <a:spcBef>
          <a:spcPct val="0"/>
        </a:spcBef>
        <a:spcAft>
          <a:spcPct val="0"/>
        </a:spcAft>
        <a:defRPr sz="3900">
          <a:solidFill>
            <a:schemeClr val="tx2"/>
          </a:solidFill>
          <a:latin typeface="Arial" charset="0"/>
        </a:defRPr>
      </a:lvl5pPr>
      <a:lvl6pPr marL="457200" algn="l" rtl="0" eaLnBrk="1" fontAlgn="base" hangingPunct="1">
        <a:spcBef>
          <a:spcPct val="0"/>
        </a:spcBef>
        <a:spcAft>
          <a:spcPct val="0"/>
        </a:spcAft>
        <a:defRPr sz="3900">
          <a:solidFill>
            <a:schemeClr val="tx2"/>
          </a:solidFill>
          <a:latin typeface="Arial" charset="0"/>
        </a:defRPr>
      </a:lvl6pPr>
      <a:lvl7pPr marL="914400" algn="l" rtl="0" eaLnBrk="1" fontAlgn="base" hangingPunct="1">
        <a:spcBef>
          <a:spcPct val="0"/>
        </a:spcBef>
        <a:spcAft>
          <a:spcPct val="0"/>
        </a:spcAft>
        <a:defRPr sz="3900">
          <a:solidFill>
            <a:schemeClr val="tx2"/>
          </a:solidFill>
          <a:latin typeface="Arial" charset="0"/>
        </a:defRPr>
      </a:lvl7pPr>
      <a:lvl8pPr marL="1371600" algn="l" rtl="0" eaLnBrk="1" fontAlgn="base" hangingPunct="1">
        <a:spcBef>
          <a:spcPct val="0"/>
        </a:spcBef>
        <a:spcAft>
          <a:spcPct val="0"/>
        </a:spcAft>
        <a:defRPr sz="3900">
          <a:solidFill>
            <a:schemeClr val="tx2"/>
          </a:solidFill>
          <a:latin typeface="Arial" charset="0"/>
        </a:defRPr>
      </a:lvl8pPr>
      <a:lvl9pPr marL="1828800" algn="l" rtl="0" eaLnBrk="1" fontAlgn="base" hangingPunct="1">
        <a:spcBef>
          <a:spcPct val="0"/>
        </a:spcBef>
        <a:spcAft>
          <a:spcPct val="0"/>
        </a:spcAft>
        <a:defRPr sz="39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1" fontAlgn="base" hangingPunct="1">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1" fontAlgn="base" hangingPunct="1">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tomsguide.com/us/slideshow/LulzBot-Mini_product-photo,0101-490440-0-2-9-1-jpg-.html" TargetMode="External"/><Relationship Id="rId5" Type="http://schemas.openxmlformats.org/officeDocument/2006/relationships/image" Target="../media/image12.jpeg"/><Relationship Id="rId4" Type="http://schemas.openxmlformats.org/officeDocument/2006/relationships/hyperlink" Target="http://www.google.com/url?sa=i&amp;rct=j&amp;q=&amp;esrc=s&amp;source=images&amp;cd=&amp;cad=rja&amp;uact=8&amp;ved=0CAcQjRw&amp;url=http://www.engadget.com/2013/09/20/ultimaker-2/&amp;ei=QtWWVeraN8GxsAWTno6oBQ&amp;bvm=bv.96952980,d.b2w&amp;psig=AFQjCNEmJJnwGpsQfvO0unwTcWDV_ZCmQA&amp;ust=1436034750430909"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p:cNvSpPr>
          <p:nvPr>
            <p:ph type="ctrTitle"/>
          </p:nvPr>
        </p:nvSpPr>
        <p:spPr/>
        <p:txBody>
          <a:bodyPr/>
          <a:lstStyle/>
          <a:p>
            <a:pPr eaLnBrk="1" hangingPunct="1"/>
            <a:r>
              <a:rPr lang="en-US" sz="4800" b="1" dirty="0" smtClean="0"/>
              <a:t>Feeling Good about Your Tactile Graphics</a:t>
            </a:r>
            <a:endParaRPr lang="en-US" sz="4800" dirty="0" smtClean="0"/>
          </a:p>
        </p:txBody>
      </p:sp>
      <p:sp>
        <p:nvSpPr>
          <p:cNvPr id="14338" name="Subtitle 2"/>
          <p:cNvSpPr>
            <a:spLocks noGrp="1"/>
          </p:cNvSpPr>
          <p:nvPr>
            <p:ph type="subTitle" idx="1"/>
          </p:nvPr>
        </p:nvSpPr>
        <p:spPr>
          <a:xfrm>
            <a:off x="2971800" y="4724400"/>
            <a:ext cx="5791200" cy="990600"/>
          </a:xfrm>
        </p:spPr>
        <p:txBody>
          <a:bodyPr>
            <a:normAutofit/>
          </a:bodyPr>
          <a:lstStyle/>
          <a:p>
            <a:pPr eaLnBrk="1" hangingPunct="1"/>
            <a:r>
              <a:rPr lang="en-US" sz="2400" dirty="0" smtClean="0"/>
              <a:t>Accessing Higher Ground, 2019</a:t>
            </a:r>
          </a:p>
          <a:p>
            <a:pPr eaLnBrk="1" hangingPunct="1"/>
            <a:r>
              <a:rPr lang="en-US" sz="2400" dirty="0" smtClean="0"/>
              <a:t>Robert Beach and Gaeir Dietrich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smtClean="0"/>
              <a:t>Reality Check</a:t>
            </a:r>
          </a:p>
        </p:txBody>
      </p:sp>
      <p:sp>
        <p:nvSpPr>
          <p:cNvPr id="54274" name="Content Placeholder 2"/>
          <p:cNvSpPr>
            <a:spLocks noGrp="1"/>
          </p:cNvSpPr>
          <p:nvPr>
            <p:ph idx="1"/>
          </p:nvPr>
        </p:nvSpPr>
        <p:spPr/>
        <p:txBody>
          <a:bodyPr/>
          <a:lstStyle/>
          <a:p>
            <a:pPr eaLnBrk="1" hangingPunct="1"/>
            <a:r>
              <a:rPr lang="en-US" dirty="0" smtClean="0"/>
              <a:t>Not all students are familiar with tactile graphics.</a:t>
            </a:r>
          </a:p>
          <a:p>
            <a:pPr eaLnBrk="1" hangingPunct="1"/>
            <a:r>
              <a:rPr lang="en-US" dirty="0" smtClean="0"/>
              <a:t>To help students learn…</a:t>
            </a:r>
          </a:p>
          <a:p>
            <a:pPr lvl="1" eaLnBrk="1" hangingPunct="1"/>
            <a:r>
              <a:rPr lang="en-US" dirty="0" smtClean="0"/>
              <a:t>Start with a 3D model</a:t>
            </a:r>
          </a:p>
          <a:p>
            <a:pPr lvl="1" eaLnBrk="1" hangingPunct="1"/>
            <a:r>
              <a:rPr lang="en-US" dirty="0" smtClean="0"/>
              <a:t>Present the same concept with collage</a:t>
            </a:r>
          </a:p>
          <a:p>
            <a:pPr lvl="1" eaLnBrk="1" hangingPunct="1"/>
            <a:r>
              <a:rPr lang="en-US" dirty="0" smtClean="0"/>
              <a:t>Now create a raised line representation of the concept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What Do You Include?</a:t>
            </a:r>
          </a:p>
        </p:txBody>
      </p:sp>
      <p:sp>
        <p:nvSpPr>
          <p:cNvPr id="16387" name="Content Placeholder 2"/>
          <p:cNvSpPr>
            <a:spLocks noGrp="1"/>
          </p:cNvSpPr>
          <p:nvPr>
            <p:ph idx="1"/>
          </p:nvPr>
        </p:nvSpPr>
        <p:spPr/>
        <p:txBody>
          <a:bodyPr/>
          <a:lstStyle/>
          <a:p>
            <a:r>
              <a:rPr lang="en-US" altLang="en-US" dirty="0" smtClean="0"/>
              <a:t>May not need the entire graphic</a:t>
            </a:r>
          </a:p>
          <a:p>
            <a:pPr lvl="1"/>
            <a:r>
              <a:rPr lang="en-US" altLang="en-US" dirty="0" smtClean="0"/>
              <a:t>Focus on what the graphic is trying to convey and ignore the decorative elements</a:t>
            </a:r>
          </a:p>
          <a:p>
            <a:r>
              <a:rPr lang="en-US" altLang="en-US" dirty="0" smtClean="0"/>
              <a:t>How do you know what to include?</a:t>
            </a:r>
          </a:p>
          <a:p>
            <a:pPr lvl="1"/>
            <a:r>
              <a:rPr lang="en-US" altLang="en-US" dirty="0" smtClean="0"/>
              <a:t>Author’s Intent</a:t>
            </a:r>
          </a:p>
          <a:p>
            <a:pPr lvl="1"/>
            <a:r>
              <a:rPr lang="en-US" altLang="en-US" dirty="0" smtClean="0"/>
              <a:t>Learning Objective</a:t>
            </a:r>
          </a:p>
          <a:p>
            <a:pPr lvl="1"/>
            <a:r>
              <a:rPr lang="en-US" altLang="en-US" dirty="0" smtClean="0"/>
              <a:t>Decision Tree</a:t>
            </a:r>
          </a:p>
        </p:txBody>
      </p:sp>
    </p:spTree>
    <p:extLst>
      <p:ext uri="{BB962C8B-B14F-4D97-AF65-F5344CB8AC3E}">
        <p14:creationId xmlns:p14="http://schemas.microsoft.com/office/powerpoint/2010/main" val="1080725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dirty="0" smtClean="0"/>
              <a:t>Making a Decision</a:t>
            </a:r>
          </a:p>
        </p:txBody>
      </p:sp>
      <p:sp>
        <p:nvSpPr>
          <p:cNvPr id="53250" name="Content Placeholder 2"/>
          <p:cNvSpPr>
            <a:spLocks noGrp="1"/>
          </p:cNvSpPr>
          <p:nvPr>
            <p:ph idx="1"/>
          </p:nvPr>
        </p:nvSpPr>
        <p:spPr/>
        <p:txBody>
          <a:bodyPr/>
          <a:lstStyle/>
          <a:p>
            <a:pPr eaLnBrk="1" hangingPunct="1"/>
            <a:r>
              <a:rPr lang="en-US" dirty="0" smtClean="0"/>
              <a:t>How are we going to convey the information represented in the graphic?</a:t>
            </a:r>
          </a:p>
          <a:p>
            <a:pPr eaLnBrk="1" hangingPunct="1"/>
            <a:r>
              <a:rPr lang="en-US" dirty="0" smtClean="0"/>
              <a:t>BANA Guidelines </a:t>
            </a:r>
          </a:p>
          <a:p>
            <a:pPr lvl="1" eaLnBrk="1" hangingPunct="1"/>
            <a:r>
              <a:rPr lang="en-US" dirty="0" smtClean="0"/>
              <a:t>BANA (www.brailleauthority.org) has a great decision tree for determining what you need for a tactile graphic</a:t>
            </a:r>
          </a:p>
          <a:p>
            <a:r>
              <a:rPr lang="en-US" dirty="0" smtClean="0"/>
              <a:t>Tactile Graphics Manual</a:t>
            </a:r>
          </a:p>
          <a:p>
            <a:pPr lvl="1"/>
            <a:r>
              <a:rPr lang="en-US" dirty="0" smtClean="0"/>
              <a:t>www.brailleauthority.org/tg/web-manual/index.html</a:t>
            </a:r>
          </a:p>
        </p:txBody>
      </p:sp>
    </p:spTree>
    <p:extLst>
      <p:ext uri="{BB962C8B-B14F-4D97-AF65-F5344CB8AC3E}">
        <p14:creationId xmlns:p14="http://schemas.microsoft.com/office/powerpoint/2010/main" val="1726153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Decision Tree for Tactiles</a:t>
            </a:r>
          </a:p>
        </p:txBody>
      </p:sp>
      <p:sp>
        <p:nvSpPr>
          <p:cNvPr id="17411" name="Content Placeholder 2"/>
          <p:cNvSpPr>
            <a:spLocks noGrp="1"/>
          </p:cNvSpPr>
          <p:nvPr>
            <p:ph idx="1"/>
          </p:nvPr>
        </p:nvSpPr>
        <p:spPr/>
        <p:txBody>
          <a:bodyPr/>
          <a:lstStyle/>
          <a:p>
            <a:r>
              <a:rPr lang="en-US" altLang="en-US" dirty="0" smtClean="0"/>
              <a:t>Purpose of the decision tree</a:t>
            </a:r>
          </a:p>
          <a:p>
            <a:pPr lvl="1"/>
            <a:r>
              <a:rPr lang="en-US" altLang="en-US" dirty="0" smtClean="0"/>
              <a:t>Decide if you need to create a graphic</a:t>
            </a:r>
          </a:p>
          <a:p>
            <a:pPr lvl="1"/>
            <a:r>
              <a:rPr lang="en-US" altLang="en-US" dirty="0" smtClean="0"/>
              <a:t>Figure out what you are going to include in the graphic</a:t>
            </a:r>
          </a:p>
          <a:p>
            <a:pPr lvl="1"/>
            <a:r>
              <a:rPr lang="en-US" altLang="en-US" dirty="0" smtClean="0"/>
              <a:t>Figure out your method for creating the graphic</a:t>
            </a:r>
          </a:p>
        </p:txBody>
      </p:sp>
    </p:spTree>
    <p:extLst>
      <p:ext uri="{BB962C8B-B14F-4D97-AF65-F5344CB8AC3E}">
        <p14:creationId xmlns:p14="http://schemas.microsoft.com/office/powerpoint/2010/main" val="2746430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Decision Tree</a:t>
            </a:r>
            <a:endParaRPr lang="en-US" dirty="0">
              <a:solidFill>
                <a:schemeClr val="bg1"/>
              </a:solidFill>
            </a:endParaRPr>
          </a:p>
        </p:txBody>
      </p:sp>
      <p:pic>
        <p:nvPicPr>
          <p:cNvPr id="18434" name="Picture 2" descr="Decision tree for tactile graph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508489"/>
            <a:ext cx="5486400" cy="604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45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Tactiles Often Needed</a:t>
            </a:r>
          </a:p>
        </p:txBody>
      </p:sp>
      <p:sp>
        <p:nvSpPr>
          <p:cNvPr id="50178" name="Content Placeholder 2"/>
          <p:cNvSpPr>
            <a:spLocks noGrp="1"/>
          </p:cNvSpPr>
          <p:nvPr>
            <p:ph idx="1"/>
          </p:nvPr>
        </p:nvSpPr>
        <p:spPr>
          <a:xfrm>
            <a:off x="1676400" y="1905000"/>
            <a:ext cx="7010400" cy="4114800"/>
          </a:xfrm>
        </p:spPr>
        <p:txBody>
          <a:bodyPr/>
          <a:lstStyle/>
          <a:p>
            <a:pPr eaLnBrk="1" hangingPunct="1"/>
            <a:r>
              <a:rPr lang="en-US" dirty="0" smtClean="0"/>
              <a:t>STEM subjects</a:t>
            </a:r>
          </a:p>
          <a:p>
            <a:pPr lvl="1" eaLnBrk="1" hangingPunct="1"/>
            <a:r>
              <a:rPr lang="en-US" dirty="0" smtClean="0"/>
              <a:t>Tactile graphics are often needed to convey complex concepts</a:t>
            </a:r>
          </a:p>
          <a:p>
            <a:pPr lvl="1" eaLnBrk="1" hangingPunct="1"/>
            <a:r>
              <a:rPr lang="en-US" dirty="0" smtClean="0"/>
              <a:t>Charts and graphs</a:t>
            </a:r>
          </a:p>
          <a:p>
            <a:pPr lvl="1" eaLnBrk="1" hangingPunct="1"/>
            <a:r>
              <a:rPr lang="en-US" dirty="0" smtClean="0"/>
              <a:t>Molecular structures</a:t>
            </a:r>
          </a:p>
          <a:p>
            <a:pPr lvl="1" eaLnBrk="1" hangingPunct="1"/>
            <a:r>
              <a:rPr lang="en-US" dirty="0" smtClean="0"/>
              <a:t>Circuits and vectors</a:t>
            </a:r>
          </a:p>
          <a:p>
            <a:pPr lvl="1" eaLnBrk="1" hangingPunct="1"/>
            <a:r>
              <a:rPr lang="en-US" dirty="0" smtClean="0"/>
              <a:t>Diagrams of systems</a:t>
            </a:r>
          </a:p>
          <a:p>
            <a:pPr eaLnBrk="1" hangingPunct="1"/>
            <a:r>
              <a:rPr lang="en-US" dirty="0" smtClean="0"/>
              <a:t>Maps</a:t>
            </a:r>
          </a:p>
          <a:p>
            <a:pPr eaLnBrk="1" hangingPunct="1"/>
            <a:r>
              <a:rPr lang="en-US" dirty="0" smtClean="0"/>
              <a:t>Art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dirty="0" smtClean="0"/>
              <a:t>Tactile Graphics</a:t>
            </a:r>
          </a:p>
        </p:txBody>
      </p:sp>
      <p:sp>
        <p:nvSpPr>
          <p:cNvPr id="20483" name="Rectangle 3"/>
          <p:cNvSpPr>
            <a:spLocks noGrp="1" noChangeArrowheads="1"/>
          </p:cNvSpPr>
          <p:nvPr>
            <p:ph type="body" idx="1"/>
          </p:nvPr>
        </p:nvSpPr>
        <p:spPr/>
        <p:txBody>
          <a:bodyPr/>
          <a:lstStyle/>
          <a:p>
            <a:pPr eaLnBrk="1" hangingPunct="1">
              <a:spcAft>
                <a:spcPct val="10000"/>
              </a:spcAft>
            </a:pPr>
            <a:r>
              <a:rPr lang="en-US" altLang="en-US" sz="2400" dirty="0" smtClean="0"/>
              <a:t/>
            </a:r>
            <a:br>
              <a:rPr lang="en-US" altLang="en-US" sz="2400" dirty="0" smtClean="0"/>
            </a:br>
            <a:r>
              <a:rPr lang="en-US" altLang="en-US" sz="2400" dirty="0" smtClean="0"/>
              <a:t>Creating Your Graphics</a:t>
            </a:r>
          </a:p>
        </p:txBody>
      </p:sp>
    </p:spTree>
    <p:extLst>
      <p:ext uri="{BB962C8B-B14F-4D97-AF65-F5344CB8AC3E}">
        <p14:creationId xmlns:p14="http://schemas.microsoft.com/office/powerpoint/2010/main" val="1975923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smtClean="0"/>
              <a:t>What Is a Tactile Graphic?</a:t>
            </a:r>
          </a:p>
        </p:txBody>
      </p:sp>
      <p:sp>
        <p:nvSpPr>
          <p:cNvPr id="21507" name="Rectangle 3"/>
          <p:cNvSpPr>
            <a:spLocks noGrp="1" noChangeArrowheads="1"/>
          </p:cNvSpPr>
          <p:nvPr>
            <p:ph type="body" idx="1"/>
          </p:nvPr>
        </p:nvSpPr>
        <p:spPr/>
        <p:txBody>
          <a:bodyPr/>
          <a:lstStyle/>
          <a:p>
            <a:pPr eaLnBrk="1" hangingPunct="1">
              <a:lnSpc>
                <a:spcPct val="110000"/>
              </a:lnSpc>
            </a:pPr>
            <a:r>
              <a:rPr lang="en-US" altLang="en-US" sz="2800" dirty="0" smtClean="0"/>
              <a:t>Tactile representation of a two-dimensional graphic (drawing, chart, graph, etc.)</a:t>
            </a:r>
          </a:p>
          <a:p>
            <a:pPr eaLnBrk="1" hangingPunct="1">
              <a:lnSpc>
                <a:spcPct val="110000"/>
              </a:lnSpc>
            </a:pPr>
            <a:r>
              <a:rPr lang="en-US" altLang="en-US" sz="2800" dirty="0" smtClean="0"/>
              <a:t>Tactile interpretation of a graphic</a:t>
            </a:r>
          </a:p>
          <a:p>
            <a:pPr lvl="1" eaLnBrk="1" hangingPunct="1">
              <a:lnSpc>
                <a:spcPct val="110000"/>
              </a:lnSpc>
            </a:pPr>
            <a:r>
              <a:rPr lang="en-US" altLang="en-US" sz="2500" dirty="0" smtClean="0"/>
              <a:t>Not an exact copy—</a:t>
            </a:r>
            <a:r>
              <a:rPr lang="en-US" altLang="en-US" sz="2400" dirty="0" smtClean="0"/>
              <a:t>convey the same information in a totally different form</a:t>
            </a:r>
            <a:endParaRPr lang="en-US" altLang="en-US" sz="2500" dirty="0" smtClean="0"/>
          </a:p>
          <a:p>
            <a:pPr lvl="1" eaLnBrk="1" hangingPunct="1">
              <a:lnSpc>
                <a:spcPct val="110000"/>
              </a:lnSpc>
            </a:pPr>
            <a:r>
              <a:rPr lang="en-US" altLang="en-US" sz="2500" dirty="0" smtClean="0"/>
              <a:t>You have artistic license; you can change scale and orientation as necessary</a:t>
            </a:r>
          </a:p>
        </p:txBody>
      </p:sp>
    </p:spTree>
    <p:extLst>
      <p:ext uri="{BB962C8B-B14F-4D97-AF65-F5344CB8AC3E}">
        <p14:creationId xmlns:p14="http://schemas.microsoft.com/office/powerpoint/2010/main" val="1661228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t>Tactile Representation</a:t>
            </a:r>
          </a:p>
        </p:txBody>
      </p:sp>
      <p:sp>
        <p:nvSpPr>
          <p:cNvPr id="25603" name="Rectangle 3"/>
          <p:cNvSpPr>
            <a:spLocks noGrp="1" noChangeArrowheads="1"/>
          </p:cNvSpPr>
          <p:nvPr>
            <p:ph type="body" idx="1"/>
          </p:nvPr>
        </p:nvSpPr>
        <p:spPr>
          <a:xfrm>
            <a:off x="1182688" y="2017713"/>
            <a:ext cx="7772400" cy="4230687"/>
          </a:xfrm>
        </p:spPr>
        <p:txBody>
          <a:bodyPr/>
          <a:lstStyle/>
          <a:p>
            <a:pPr eaLnBrk="1" hangingPunct="1"/>
            <a:r>
              <a:rPr lang="en-US" altLang="en-US" sz="2800" dirty="0" smtClean="0"/>
              <a:t>Simplify</a:t>
            </a:r>
          </a:p>
          <a:p>
            <a:pPr lvl="1" eaLnBrk="1" hangingPunct="1"/>
            <a:r>
              <a:rPr lang="en-US" altLang="en-US" sz="2400" dirty="0" smtClean="0"/>
              <a:t>Think about a young child’s coloring book</a:t>
            </a:r>
          </a:p>
          <a:p>
            <a:pPr lvl="1" eaLnBrk="1" hangingPunct="1"/>
            <a:r>
              <a:rPr lang="en-US" altLang="en-US" sz="2400" dirty="0" smtClean="0"/>
              <a:t>Basic outlines work well</a:t>
            </a:r>
          </a:p>
          <a:p>
            <a:pPr eaLnBrk="1" hangingPunct="1"/>
            <a:r>
              <a:rPr lang="en-US" altLang="en-US" sz="2800" dirty="0" smtClean="0"/>
              <a:t>Reduce “noise”</a:t>
            </a:r>
          </a:p>
          <a:p>
            <a:pPr lvl="1" eaLnBrk="1" hangingPunct="1"/>
            <a:r>
              <a:rPr lang="en-US" altLang="en-US" sz="2400" dirty="0" smtClean="0"/>
              <a:t>No shading, stippling, shadows</a:t>
            </a:r>
          </a:p>
          <a:p>
            <a:pPr lvl="1" eaLnBrk="1" hangingPunct="1"/>
            <a:r>
              <a:rPr lang="en-US" altLang="en-US" sz="2400" dirty="0" smtClean="0"/>
              <a:t>Limit use of “perspective”</a:t>
            </a:r>
          </a:p>
          <a:p>
            <a:pPr eaLnBrk="1" hangingPunct="1"/>
            <a:r>
              <a:rPr lang="en-US" altLang="en-US" sz="2800" dirty="0" smtClean="0"/>
              <a:t>Do not include extraneous detail</a:t>
            </a:r>
          </a:p>
          <a:p>
            <a:pPr lvl="1" eaLnBrk="1" hangingPunct="1"/>
            <a:r>
              <a:rPr lang="en-US" altLang="en-US" sz="2400" dirty="0" smtClean="0"/>
              <a:t>Check text to see what information is discussed</a:t>
            </a:r>
          </a:p>
          <a:p>
            <a:pPr lvl="1" eaLnBrk="1" hangingPunct="1"/>
            <a:r>
              <a:rPr lang="en-US" altLang="en-US" sz="2400" dirty="0" smtClean="0"/>
              <a:t>Include *only* needed information</a:t>
            </a:r>
          </a:p>
        </p:txBody>
      </p:sp>
    </p:spTree>
    <p:extLst>
      <p:ext uri="{BB962C8B-B14F-4D97-AF65-F5344CB8AC3E}">
        <p14:creationId xmlns:p14="http://schemas.microsoft.com/office/powerpoint/2010/main" val="3165536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Graphic Vocabulary </a:t>
            </a:r>
          </a:p>
        </p:txBody>
      </p:sp>
      <p:sp>
        <p:nvSpPr>
          <p:cNvPr id="27651" name="Rectangle 3"/>
          <p:cNvSpPr>
            <a:spLocks noGrp="1" noChangeArrowheads="1"/>
          </p:cNvSpPr>
          <p:nvPr>
            <p:ph type="body" idx="1"/>
          </p:nvPr>
        </p:nvSpPr>
        <p:spPr/>
        <p:txBody>
          <a:bodyPr/>
          <a:lstStyle/>
          <a:p>
            <a:pPr eaLnBrk="1" hangingPunct="1">
              <a:lnSpc>
                <a:spcPct val="80000"/>
              </a:lnSpc>
            </a:pPr>
            <a:r>
              <a:rPr lang="en-US" altLang="en-US" sz="2800" dirty="0" smtClean="0"/>
              <a:t>Distinctly different areas, fills, etc.—limit to 4 or 5 (each)</a:t>
            </a:r>
          </a:p>
          <a:p>
            <a:pPr>
              <a:lnSpc>
                <a:spcPct val="80000"/>
              </a:lnSpc>
            </a:pPr>
            <a:r>
              <a:rPr lang="en-US" altLang="en-US" sz="2700" dirty="0" smtClean="0"/>
              <a:t>Textures / fills</a:t>
            </a:r>
          </a:p>
          <a:p>
            <a:pPr lvl="1">
              <a:lnSpc>
                <a:spcPct val="80000"/>
              </a:lnSpc>
            </a:pPr>
            <a:r>
              <a:rPr lang="en-US" altLang="en-US" sz="2300" dirty="0" smtClean="0"/>
              <a:t>Blank is a texture; avoid solid black</a:t>
            </a:r>
          </a:p>
          <a:p>
            <a:pPr>
              <a:lnSpc>
                <a:spcPct val="80000"/>
              </a:lnSpc>
            </a:pPr>
            <a:r>
              <a:rPr lang="en-US" altLang="en-US" sz="2700" dirty="0" smtClean="0"/>
              <a:t>Lines</a:t>
            </a:r>
          </a:p>
          <a:p>
            <a:pPr lvl="1">
              <a:lnSpc>
                <a:spcPct val="80000"/>
              </a:lnSpc>
            </a:pPr>
            <a:r>
              <a:rPr lang="en-US" altLang="en-US" sz="2300" dirty="0" smtClean="0"/>
              <a:t>Smooth, dotted, thick, thin</a:t>
            </a:r>
          </a:p>
          <a:p>
            <a:pPr>
              <a:lnSpc>
                <a:spcPct val="80000"/>
              </a:lnSpc>
            </a:pPr>
            <a:r>
              <a:rPr lang="en-US" altLang="en-US" sz="2700" dirty="0" smtClean="0"/>
              <a:t>Points</a:t>
            </a:r>
          </a:p>
          <a:p>
            <a:pPr lvl="1">
              <a:lnSpc>
                <a:spcPct val="80000"/>
              </a:lnSpc>
            </a:pPr>
            <a:r>
              <a:rPr lang="en-US" altLang="en-US" sz="2300" dirty="0" smtClean="0"/>
              <a:t>Do not use stars! Circles or squares work well</a:t>
            </a:r>
          </a:p>
          <a:p>
            <a:pPr eaLnBrk="1" hangingPunct="1">
              <a:lnSpc>
                <a:spcPct val="80000"/>
              </a:lnSpc>
            </a:pPr>
            <a:r>
              <a:rPr lang="en-US" altLang="en-US" sz="2800" dirty="0" smtClean="0"/>
              <a:t>Create a test sheet in your preferred medium</a:t>
            </a:r>
            <a:endParaRPr lang="en-US" altLang="en-US" sz="3100" dirty="0" smtClean="0"/>
          </a:p>
        </p:txBody>
      </p:sp>
    </p:spTree>
    <p:extLst>
      <p:ext uri="{BB962C8B-B14F-4D97-AF65-F5344CB8AC3E}">
        <p14:creationId xmlns:p14="http://schemas.microsoft.com/office/powerpoint/2010/main" val="2469936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Presenters</a:t>
            </a:r>
          </a:p>
        </p:txBody>
      </p:sp>
      <p:sp>
        <p:nvSpPr>
          <p:cNvPr id="16386" name="Content Placeholder 3"/>
          <p:cNvSpPr>
            <a:spLocks noGrp="1"/>
          </p:cNvSpPr>
          <p:nvPr>
            <p:ph sz="half" idx="1"/>
          </p:nvPr>
        </p:nvSpPr>
        <p:spPr>
          <a:xfrm>
            <a:off x="533400" y="2286000"/>
            <a:ext cx="3124200" cy="3276600"/>
          </a:xfrm>
        </p:spPr>
        <p:txBody>
          <a:bodyPr/>
          <a:lstStyle/>
          <a:p>
            <a:r>
              <a:rPr lang="en-US" sz="2400" dirty="0" smtClean="0"/>
              <a:t>Gaeir Dietrich</a:t>
            </a:r>
          </a:p>
          <a:p>
            <a:r>
              <a:rPr lang="en-US" sz="2400" dirty="0" smtClean="0"/>
              <a:t>Access Specialist</a:t>
            </a:r>
          </a:p>
          <a:p>
            <a:r>
              <a:rPr lang="en-US" sz="2400" dirty="0" smtClean="0"/>
              <a:t>Consultant</a:t>
            </a:r>
          </a:p>
          <a:p>
            <a:r>
              <a:rPr lang="en-US" sz="2400" dirty="0" smtClean="0"/>
              <a:t>gaeird@gmail.com</a:t>
            </a:r>
          </a:p>
          <a:p>
            <a:r>
              <a:rPr lang="en-US" sz="2400" dirty="0" smtClean="0"/>
              <a:t>408-996-6047</a:t>
            </a:r>
          </a:p>
        </p:txBody>
      </p:sp>
      <p:sp>
        <p:nvSpPr>
          <p:cNvPr id="16387" name="Content Placeholder 4"/>
          <p:cNvSpPr>
            <a:spLocks noGrp="1"/>
          </p:cNvSpPr>
          <p:nvPr>
            <p:ph sz="half" idx="2"/>
          </p:nvPr>
        </p:nvSpPr>
        <p:spPr>
          <a:xfrm>
            <a:off x="3810000" y="2286000"/>
            <a:ext cx="4800600" cy="3429000"/>
          </a:xfrm>
        </p:spPr>
        <p:txBody>
          <a:bodyPr/>
          <a:lstStyle/>
          <a:p>
            <a:r>
              <a:rPr lang="en-US" sz="2400" dirty="0" smtClean="0"/>
              <a:t>Robert Lee Beach</a:t>
            </a:r>
          </a:p>
          <a:p>
            <a:r>
              <a:rPr lang="en-US" sz="2400" dirty="0" smtClean="0"/>
              <a:t>Assistive Technology Specialist</a:t>
            </a:r>
          </a:p>
          <a:p>
            <a:r>
              <a:rPr lang="en-US" sz="2400" dirty="0" smtClean="0"/>
              <a:t>Kansas City Kansas Community College</a:t>
            </a:r>
          </a:p>
          <a:p>
            <a:r>
              <a:rPr lang="en-US" sz="2400" dirty="0" smtClean="0"/>
              <a:t>rbeach@kckcc.edu</a:t>
            </a:r>
          </a:p>
          <a:p>
            <a:r>
              <a:rPr lang="en-US" sz="2400" dirty="0" smtClean="0"/>
              <a:t>913-288-7671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smtClean="0"/>
              <a:t>Thinking Like an Artist</a:t>
            </a:r>
          </a:p>
        </p:txBody>
      </p:sp>
      <p:sp>
        <p:nvSpPr>
          <p:cNvPr id="58371" name="Content Placeholder 2"/>
          <p:cNvSpPr>
            <a:spLocks noGrp="1"/>
          </p:cNvSpPr>
          <p:nvPr>
            <p:ph idx="1"/>
          </p:nvPr>
        </p:nvSpPr>
        <p:spPr/>
        <p:txBody>
          <a:bodyPr/>
          <a:lstStyle/>
          <a:p>
            <a:r>
              <a:rPr lang="en-US" altLang="en-US" dirty="0" smtClean="0"/>
              <a:t>Artists do not complain that sculpting in wood is different from sculpting in stone!</a:t>
            </a:r>
          </a:p>
          <a:p>
            <a:r>
              <a:rPr lang="en-US" altLang="en-US" dirty="0" smtClean="0"/>
              <a:t>Artists learn the properties of their materials and then ask, “What can I create with this?”</a:t>
            </a:r>
          </a:p>
          <a:p>
            <a:r>
              <a:rPr lang="en-US" altLang="en-US" dirty="0" smtClean="0"/>
              <a:t>Focus on what the medium can do and then determine how to create end product</a:t>
            </a:r>
          </a:p>
        </p:txBody>
      </p:sp>
    </p:spTree>
    <p:extLst>
      <p:ext uri="{BB962C8B-B14F-4D97-AF65-F5344CB8AC3E}">
        <p14:creationId xmlns:p14="http://schemas.microsoft.com/office/powerpoint/2010/main" val="1556204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p:txBody>
          <a:bodyPr/>
          <a:lstStyle/>
          <a:p>
            <a:r>
              <a:rPr lang="en-US" altLang="en-US" dirty="0" smtClean="0"/>
              <a:t>Properties</a:t>
            </a:r>
          </a:p>
        </p:txBody>
      </p:sp>
      <p:sp>
        <p:nvSpPr>
          <p:cNvPr id="59395" name="Content Placeholder 4"/>
          <p:cNvSpPr>
            <a:spLocks noGrp="1"/>
          </p:cNvSpPr>
          <p:nvPr>
            <p:ph idx="1"/>
          </p:nvPr>
        </p:nvSpPr>
        <p:spPr/>
        <p:txBody>
          <a:bodyPr/>
          <a:lstStyle/>
          <a:p>
            <a:r>
              <a:rPr lang="en-US" altLang="en-US" dirty="0" smtClean="0"/>
              <a:t>Artists understand that they have to work within the constraints of their materials</a:t>
            </a:r>
          </a:p>
          <a:p>
            <a:pPr lvl="1"/>
            <a:r>
              <a:rPr lang="en-US" altLang="en-US" dirty="0" smtClean="0"/>
              <a:t>Oil paint, watercolor, oil pastels all behave differently and give different effects</a:t>
            </a:r>
          </a:p>
          <a:p>
            <a:r>
              <a:rPr lang="en-US" altLang="en-US" dirty="0" smtClean="0"/>
              <a:t>With tactiles</a:t>
            </a:r>
          </a:p>
          <a:p>
            <a:pPr lvl="1"/>
            <a:r>
              <a:rPr lang="en-US" altLang="en-US" dirty="0" smtClean="0"/>
              <a:t>PIAF, Tiger, Phoenix, Thermoform, etc. all have different capabilities</a:t>
            </a:r>
          </a:p>
        </p:txBody>
      </p:sp>
    </p:spTree>
    <p:extLst>
      <p:ext uri="{BB962C8B-B14F-4D97-AF65-F5344CB8AC3E}">
        <p14:creationId xmlns:p14="http://schemas.microsoft.com/office/powerpoint/2010/main" val="628036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smtClean="0"/>
              <a:t>Remember…</a:t>
            </a:r>
          </a:p>
        </p:txBody>
      </p:sp>
      <p:sp>
        <p:nvSpPr>
          <p:cNvPr id="60419" name="Content Placeholder 2"/>
          <p:cNvSpPr>
            <a:spLocks noGrp="1"/>
          </p:cNvSpPr>
          <p:nvPr>
            <p:ph idx="1"/>
          </p:nvPr>
        </p:nvSpPr>
        <p:spPr/>
        <p:txBody>
          <a:bodyPr/>
          <a:lstStyle/>
          <a:p>
            <a:r>
              <a:rPr lang="en-US" altLang="en-US" dirty="0" smtClean="0"/>
              <a:t>Art is in the “eye” or, in this case, finger of the beholder</a:t>
            </a:r>
          </a:p>
          <a:p>
            <a:endParaRPr lang="en-US" altLang="en-US" dirty="0" smtClean="0"/>
          </a:p>
          <a:p>
            <a:r>
              <a:rPr lang="en-US" altLang="en-US" dirty="0" smtClean="0"/>
              <a:t>Focus on what it feels like and less on how “pretty” it looks</a:t>
            </a:r>
          </a:p>
        </p:txBody>
      </p:sp>
    </p:spTree>
    <p:extLst>
      <p:ext uri="{BB962C8B-B14F-4D97-AF65-F5344CB8AC3E}">
        <p14:creationId xmlns:p14="http://schemas.microsoft.com/office/powerpoint/2010/main" val="2755381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smtClean="0"/>
              <a:t>What to Consider</a:t>
            </a:r>
          </a:p>
        </p:txBody>
      </p:sp>
      <p:sp>
        <p:nvSpPr>
          <p:cNvPr id="24579" name="Content Placeholder 2"/>
          <p:cNvSpPr>
            <a:spLocks noGrp="1"/>
          </p:cNvSpPr>
          <p:nvPr>
            <p:ph idx="1"/>
          </p:nvPr>
        </p:nvSpPr>
        <p:spPr/>
        <p:txBody>
          <a:bodyPr/>
          <a:lstStyle/>
          <a:p>
            <a:pPr eaLnBrk="1" hangingPunct="1"/>
            <a:r>
              <a:rPr lang="en-US" altLang="en-US" dirty="0" smtClean="0"/>
              <a:t>BANA Tactile Graphics Guidelines </a:t>
            </a:r>
          </a:p>
          <a:p>
            <a:pPr lvl="1" eaLnBrk="1" hangingPunct="1"/>
            <a:r>
              <a:rPr lang="en-US" altLang="en-US" dirty="0" smtClean="0"/>
              <a:t>BANA (www.brailleauthority.org) </a:t>
            </a:r>
          </a:p>
          <a:p>
            <a:pPr lvl="1"/>
            <a:r>
              <a:rPr lang="en-US" altLang="en-US" dirty="0" smtClean="0"/>
              <a:t>Rules for tactile graphics</a:t>
            </a:r>
          </a:p>
          <a:p>
            <a:r>
              <a:rPr lang="en-US" altLang="en-US" dirty="0" smtClean="0"/>
              <a:t>Accessible Image Sample Book</a:t>
            </a:r>
          </a:p>
          <a:p>
            <a:pPr lvl="1"/>
            <a:r>
              <a:rPr lang="en-US" dirty="0"/>
              <a:t>http://</a:t>
            </a:r>
            <a:r>
              <a:rPr lang="en-US" dirty="0" smtClean="0"/>
              <a:t>diagramcenter.org/standards-and-practices/accessible-image-sample-book.html</a:t>
            </a:r>
          </a:p>
          <a:p>
            <a:pPr lvl="1"/>
            <a:r>
              <a:rPr lang="en-US" dirty="0"/>
              <a:t>http://youtu.be/6iQy9avVNdU</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4004875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dirty="0" smtClean="0"/>
              <a:t>Creating the Graphics</a:t>
            </a:r>
          </a:p>
        </p:txBody>
      </p:sp>
      <p:sp>
        <p:nvSpPr>
          <p:cNvPr id="28675" name="Rectangle 3"/>
          <p:cNvSpPr>
            <a:spLocks noGrp="1" noChangeArrowheads="1"/>
          </p:cNvSpPr>
          <p:nvPr>
            <p:ph type="body" idx="1"/>
          </p:nvPr>
        </p:nvSpPr>
        <p:spPr/>
        <p:txBody>
          <a:bodyPr/>
          <a:lstStyle/>
          <a:p>
            <a:pPr eaLnBrk="1" hangingPunct="1"/>
            <a:r>
              <a:rPr lang="en-US" altLang="en-US" dirty="0" smtClean="0"/>
              <a:t>Always pretest lines and textures</a:t>
            </a:r>
          </a:p>
          <a:p>
            <a:pPr lvl="1" eaLnBrk="1" hangingPunct="1"/>
            <a:r>
              <a:rPr lang="en-US" altLang="en-US" dirty="0" smtClean="0"/>
              <a:t>Textures reproduce differently on Tiger, PIAF, Thermoform, etc.</a:t>
            </a:r>
          </a:p>
          <a:p>
            <a:pPr eaLnBrk="1" hangingPunct="1"/>
            <a:r>
              <a:rPr lang="en-US" altLang="en-US" dirty="0" smtClean="0"/>
              <a:t>Use heaviest lines/textures for most important elements</a:t>
            </a:r>
          </a:p>
          <a:p>
            <a:pPr eaLnBrk="1" hangingPunct="1"/>
            <a:r>
              <a:rPr lang="en-US" altLang="en-US" dirty="0" smtClean="0"/>
              <a:t>Place distinctly different lines/textures near each other.</a:t>
            </a:r>
          </a:p>
        </p:txBody>
      </p:sp>
    </p:spTree>
    <p:extLst>
      <p:ext uri="{BB962C8B-B14F-4D97-AF65-F5344CB8AC3E}">
        <p14:creationId xmlns:p14="http://schemas.microsoft.com/office/powerpoint/2010/main" val="3295126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smtClean="0"/>
              <a:t>Rule of “Fingers”</a:t>
            </a:r>
          </a:p>
        </p:txBody>
      </p:sp>
      <p:sp>
        <p:nvSpPr>
          <p:cNvPr id="26627" name="Rectangle 3"/>
          <p:cNvSpPr>
            <a:spLocks noGrp="1" noChangeArrowheads="1"/>
          </p:cNvSpPr>
          <p:nvPr>
            <p:ph type="body" idx="1"/>
          </p:nvPr>
        </p:nvSpPr>
        <p:spPr/>
        <p:txBody>
          <a:bodyPr/>
          <a:lstStyle/>
          <a:p>
            <a:pPr eaLnBrk="1" hangingPunct="1">
              <a:lnSpc>
                <a:spcPct val="90000"/>
              </a:lnSpc>
            </a:pPr>
            <a:r>
              <a:rPr lang="en-US" altLang="en-US" dirty="0" smtClean="0"/>
              <a:t>Fingers have to move to read</a:t>
            </a:r>
          </a:p>
          <a:p>
            <a:pPr eaLnBrk="1" hangingPunct="1">
              <a:lnSpc>
                <a:spcPct val="90000"/>
              </a:lnSpc>
            </a:pPr>
            <a:r>
              <a:rPr lang="en-US" altLang="en-US" dirty="0" smtClean="0"/>
              <a:t>Make shapes at least an index-finger width wide</a:t>
            </a:r>
          </a:p>
          <a:p>
            <a:pPr lvl="1" eaLnBrk="1" hangingPunct="1">
              <a:lnSpc>
                <a:spcPct val="90000"/>
              </a:lnSpc>
            </a:pPr>
            <a:r>
              <a:rPr lang="en-US" altLang="en-US" dirty="0" smtClean="0"/>
              <a:t>Except for point markers</a:t>
            </a:r>
          </a:p>
          <a:p>
            <a:pPr eaLnBrk="1" hangingPunct="1">
              <a:lnSpc>
                <a:spcPct val="90000"/>
              </a:lnSpc>
            </a:pPr>
            <a:r>
              <a:rPr lang="en-US" altLang="en-US" dirty="0" smtClean="0"/>
              <a:t>Allow a little-finger width between labels and shapes</a:t>
            </a:r>
          </a:p>
          <a:p>
            <a:pPr eaLnBrk="1" hangingPunct="1">
              <a:lnSpc>
                <a:spcPct val="90000"/>
              </a:lnSpc>
            </a:pPr>
            <a:r>
              <a:rPr lang="en-US" altLang="en-US" dirty="0" smtClean="0"/>
              <a:t>No extraneous lines</a:t>
            </a:r>
          </a:p>
          <a:p>
            <a:pPr lvl="1" eaLnBrk="1" hangingPunct="1">
              <a:lnSpc>
                <a:spcPct val="90000"/>
              </a:lnSpc>
            </a:pPr>
            <a:r>
              <a:rPr lang="en-US" altLang="en-US" dirty="0" smtClean="0"/>
              <a:t>Limit leader lines; label areas instead</a:t>
            </a:r>
          </a:p>
        </p:txBody>
      </p:sp>
    </p:spTree>
    <p:extLst>
      <p:ext uri="{BB962C8B-B14F-4D97-AF65-F5344CB8AC3E}">
        <p14:creationId xmlns:p14="http://schemas.microsoft.com/office/powerpoint/2010/main" val="306103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smtClean="0"/>
              <a:t>Braille Labels on Swell Paper</a:t>
            </a:r>
          </a:p>
        </p:txBody>
      </p:sp>
      <p:sp>
        <p:nvSpPr>
          <p:cNvPr id="31747" name="Rectangle 3"/>
          <p:cNvSpPr>
            <a:spLocks noGrp="1" noChangeArrowheads="1"/>
          </p:cNvSpPr>
          <p:nvPr>
            <p:ph type="body" idx="1"/>
          </p:nvPr>
        </p:nvSpPr>
        <p:spPr/>
        <p:txBody>
          <a:bodyPr/>
          <a:lstStyle/>
          <a:p>
            <a:pPr eaLnBrk="1" hangingPunct="1"/>
            <a:r>
              <a:rPr lang="en-US" altLang="en-US" dirty="0" smtClean="0"/>
              <a:t>Type labels in Duxbury </a:t>
            </a:r>
          </a:p>
          <a:p>
            <a:pPr lvl="1" eaLnBrk="1" hangingPunct="1"/>
            <a:r>
              <a:rPr lang="en-US" altLang="en-US" dirty="0" smtClean="0"/>
              <a:t>Enter in print view and then translate</a:t>
            </a:r>
          </a:p>
          <a:p>
            <a:pPr eaLnBrk="1" hangingPunct="1"/>
            <a:r>
              <a:rPr lang="en-US" altLang="en-US" dirty="0" smtClean="0"/>
              <a:t>Copy translated braille and paste into graphics program</a:t>
            </a:r>
          </a:p>
          <a:p>
            <a:pPr eaLnBrk="1" hangingPunct="1"/>
            <a:r>
              <a:rPr lang="en-US" altLang="en-US" dirty="0" smtClean="0"/>
              <a:t>Select labels and make them Braille font </a:t>
            </a:r>
          </a:p>
          <a:p>
            <a:pPr lvl="1" eaLnBrk="1" hangingPunct="1"/>
            <a:r>
              <a:rPr lang="en-US" altLang="en-US" dirty="0" smtClean="0"/>
              <a:t>Fonts come with Duxbury</a:t>
            </a:r>
          </a:p>
          <a:p>
            <a:pPr eaLnBrk="1" hangingPunct="1"/>
            <a:r>
              <a:rPr lang="en-US" altLang="en-US" dirty="0" smtClean="0"/>
              <a:t>Set font size to about 28 point</a:t>
            </a:r>
          </a:p>
        </p:txBody>
      </p:sp>
    </p:spTree>
    <p:extLst>
      <p:ext uri="{BB962C8B-B14F-4D97-AF65-F5344CB8AC3E}">
        <p14:creationId xmlns:p14="http://schemas.microsoft.com/office/powerpoint/2010/main" val="1555472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Braille Codes</a:t>
            </a:r>
          </a:p>
        </p:txBody>
      </p:sp>
      <p:sp>
        <p:nvSpPr>
          <p:cNvPr id="32771" name="Content Placeholder 2"/>
          <p:cNvSpPr>
            <a:spLocks noGrp="1"/>
          </p:cNvSpPr>
          <p:nvPr>
            <p:ph idx="1"/>
          </p:nvPr>
        </p:nvSpPr>
        <p:spPr/>
        <p:txBody>
          <a:bodyPr/>
          <a:lstStyle/>
          <a:p>
            <a:r>
              <a:rPr lang="en-US" altLang="en-US" dirty="0" smtClean="0"/>
              <a:t>Old braille code (EBAE) had separate codes for </a:t>
            </a:r>
          </a:p>
          <a:p>
            <a:pPr lvl="1"/>
            <a:r>
              <a:rPr lang="en-US" altLang="en-US" dirty="0" smtClean="0"/>
              <a:t>Math (Nemeth Code), Chemistry, Computer Braille (CBC)</a:t>
            </a:r>
          </a:p>
          <a:p>
            <a:pPr lvl="1"/>
            <a:r>
              <a:rPr lang="en-US" altLang="en-US" dirty="0" smtClean="0"/>
              <a:t>Music</a:t>
            </a:r>
          </a:p>
          <a:p>
            <a:pPr lvl="1"/>
            <a:r>
              <a:rPr lang="en-US" altLang="en-US" dirty="0" smtClean="0"/>
              <a:t>Foreign Language</a:t>
            </a:r>
          </a:p>
          <a:p>
            <a:r>
              <a:rPr lang="en-US" altLang="en-US" dirty="0" smtClean="0"/>
              <a:t>New braille </a:t>
            </a:r>
            <a:r>
              <a:rPr lang="en-US" altLang="en-US" dirty="0"/>
              <a:t>code, Unified English </a:t>
            </a:r>
            <a:r>
              <a:rPr lang="en-US" altLang="en-US" dirty="0" smtClean="0"/>
              <a:t>Braille (UEB), went into effect January 2016</a:t>
            </a:r>
          </a:p>
          <a:p>
            <a:r>
              <a:rPr lang="en-US" altLang="en-US" dirty="0" smtClean="0"/>
              <a:t>Ask students which code they use</a:t>
            </a:r>
          </a:p>
        </p:txBody>
      </p:sp>
    </p:spTree>
    <p:extLst>
      <p:ext uri="{BB962C8B-B14F-4D97-AF65-F5344CB8AC3E}">
        <p14:creationId xmlns:p14="http://schemas.microsoft.com/office/powerpoint/2010/main" val="3075592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dirty="0" smtClean="0"/>
              <a:t>Tactile Tips</a:t>
            </a:r>
          </a:p>
        </p:txBody>
      </p:sp>
      <p:sp>
        <p:nvSpPr>
          <p:cNvPr id="30723" name="Rectangle 3"/>
          <p:cNvSpPr>
            <a:spLocks noGrp="1" noChangeArrowheads="1"/>
          </p:cNvSpPr>
          <p:nvPr>
            <p:ph type="body" idx="1"/>
          </p:nvPr>
        </p:nvSpPr>
        <p:spPr>
          <a:xfrm>
            <a:off x="1182688" y="2017713"/>
            <a:ext cx="7504112" cy="4114800"/>
          </a:xfrm>
        </p:spPr>
        <p:txBody>
          <a:bodyPr/>
          <a:lstStyle/>
          <a:p>
            <a:pPr eaLnBrk="1" hangingPunct="1">
              <a:lnSpc>
                <a:spcPct val="90000"/>
              </a:lnSpc>
            </a:pPr>
            <a:r>
              <a:rPr lang="en-US" altLang="en-US" dirty="0" smtClean="0"/>
              <a:t>Always include a title at the top</a:t>
            </a:r>
          </a:p>
          <a:p>
            <a:pPr eaLnBrk="1" hangingPunct="1">
              <a:lnSpc>
                <a:spcPct val="90000"/>
              </a:lnSpc>
            </a:pPr>
            <a:r>
              <a:rPr lang="en-US" altLang="en-US" dirty="0" smtClean="0"/>
              <a:t>Write out in words what the graphic</a:t>
            </a:r>
            <a:br>
              <a:rPr lang="en-US" altLang="en-US" dirty="0" smtClean="0"/>
            </a:br>
            <a:r>
              <a:rPr lang="en-US" altLang="en-US" dirty="0" smtClean="0"/>
              <a:t>is for</a:t>
            </a:r>
          </a:p>
          <a:p>
            <a:pPr eaLnBrk="1" hangingPunct="1">
              <a:lnSpc>
                <a:spcPct val="90000"/>
              </a:lnSpc>
            </a:pPr>
            <a:r>
              <a:rPr lang="en-US" altLang="en-US" dirty="0" smtClean="0"/>
              <a:t>Figure out lines and fills </a:t>
            </a:r>
            <a:r>
              <a:rPr lang="en-US" altLang="en-US" b="1" dirty="0" smtClean="0"/>
              <a:t>before</a:t>
            </a:r>
            <a:r>
              <a:rPr lang="en-US" altLang="en-US" dirty="0" smtClean="0"/>
              <a:t> starting to draw</a:t>
            </a:r>
          </a:p>
          <a:p>
            <a:pPr eaLnBrk="1" hangingPunct="1">
              <a:lnSpc>
                <a:spcPct val="90000"/>
              </a:lnSpc>
            </a:pPr>
            <a:r>
              <a:rPr lang="en-US" altLang="en-US" dirty="0" smtClean="0"/>
              <a:t>Develop basic axes, grids, etc. (templates) to reuse</a:t>
            </a:r>
          </a:p>
          <a:p>
            <a:pPr eaLnBrk="1" hangingPunct="1">
              <a:lnSpc>
                <a:spcPct val="90000"/>
              </a:lnSpc>
            </a:pPr>
            <a:r>
              <a:rPr lang="en-US" altLang="en-US" dirty="0" smtClean="0"/>
              <a:t>One print graphic may be multiple tactile pages</a:t>
            </a:r>
          </a:p>
        </p:txBody>
      </p:sp>
    </p:spTree>
    <p:extLst>
      <p:ext uri="{BB962C8B-B14F-4D97-AF65-F5344CB8AC3E}">
        <p14:creationId xmlns:p14="http://schemas.microsoft.com/office/powerpoint/2010/main" val="1062843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smtClean="0"/>
              <a:t>Need a Key?</a:t>
            </a:r>
          </a:p>
        </p:txBody>
      </p:sp>
      <p:sp>
        <p:nvSpPr>
          <p:cNvPr id="29699" name="Rectangle 3"/>
          <p:cNvSpPr>
            <a:spLocks noGrp="1" noChangeArrowheads="1"/>
          </p:cNvSpPr>
          <p:nvPr>
            <p:ph type="body" idx="1"/>
          </p:nvPr>
        </p:nvSpPr>
        <p:spPr/>
        <p:txBody>
          <a:bodyPr/>
          <a:lstStyle/>
          <a:p>
            <a:pPr eaLnBrk="1" hangingPunct="1"/>
            <a:r>
              <a:rPr lang="en-US" altLang="en-US" dirty="0" smtClean="0"/>
              <a:t>Always place keys </a:t>
            </a:r>
            <a:r>
              <a:rPr lang="en-US" altLang="en-US" b="1" dirty="0" smtClean="0"/>
              <a:t>before</a:t>
            </a:r>
            <a:r>
              <a:rPr lang="en-US" altLang="en-US" dirty="0" smtClean="0"/>
              <a:t> the graphic!</a:t>
            </a:r>
          </a:p>
          <a:p>
            <a:pPr eaLnBrk="1" hangingPunct="1"/>
            <a:r>
              <a:rPr lang="en-US" altLang="en-US" dirty="0" smtClean="0"/>
              <a:t>Use logical two-letter abbreviations, rather than numbers</a:t>
            </a:r>
          </a:p>
          <a:p>
            <a:pPr lvl="1" eaLnBrk="1" hangingPunct="1"/>
            <a:r>
              <a:rPr lang="en-US" altLang="en-US" dirty="0" smtClean="0"/>
              <a:t>Tests have shown abbreviations are easier to remember</a:t>
            </a:r>
          </a:p>
        </p:txBody>
      </p:sp>
    </p:spTree>
    <p:extLst>
      <p:ext uri="{BB962C8B-B14F-4D97-AF65-F5344CB8AC3E}">
        <p14:creationId xmlns:p14="http://schemas.microsoft.com/office/powerpoint/2010/main" val="272082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Covers</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Define tactile graphics</a:t>
            </a:r>
          </a:p>
          <a:p>
            <a:pPr marL="514350" indent="-514350">
              <a:buFont typeface="+mj-lt"/>
              <a:buAutoNum type="arabicPeriod"/>
            </a:pPr>
            <a:r>
              <a:rPr lang="en-US" dirty="0" smtClean="0"/>
              <a:t>What to include in the tactile version</a:t>
            </a:r>
          </a:p>
          <a:p>
            <a:pPr marL="514350" indent="-514350">
              <a:buFont typeface="+mj-lt"/>
              <a:buAutoNum type="arabicPeriod"/>
            </a:pPr>
            <a:r>
              <a:rPr lang="en-US" dirty="0" smtClean="0"/>
              <a:t>Modes of production</a:t>
            </a:r>
          </a:p>
          <a:p>
            <a:pPr marL="514350" indent="-514350">
              <a:buFont typeface="+mj-lt"/>
              <a:buAutoNum type="arabicPeriod"/>
            </a:pPr>
            <a:r>
              <a:rPr lang="en-US" dirty="0" smtClean="0"/>
              <a:t>3D modeling</a:t>
            </a:r>
          </a:p>
          <a:p>
            <a:pPr marL="514350" indent="-514350">
              <a:buFont typeface="+mj-lt"/>
              <a:buAutoNum type="arabicPeriod"/>
            </a:pPr>
            <a:r>
              <a:rPr lang="en-US" dirty="0" smtClean="0"/>
              <a:t>Resources</a:t>
            </a:r>
            <a:endParaRPr lang="en-US" dirty="0"/>
          </a:p>
        </p:txBody>
      </p:sp>
    </p:spTree>
    <p:extLst>
      <p:ext uri="{BB962C8B-B14F-4D97-AF65-F5344CB8AC3E}">
        <p14:creationId xmlns:p14="http://schemas.microsoft.com/office/powerpoint/2010/main" val="2035884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Creating Tactiles</a:t>
            </a:r>
            <a:endParaRPr lang="en-US" dirty="0"/>
          </a:p>
        </p:txBody>
      </p:sp>
      <p:sp>
        <p:nvSpPr>
          <p:cNvPr id="5" name="Text Placeholder 4"/>
          <p:cNvSpPr>
            <a:spLocks noGrp="1"/>
          </p:cNvSpPr>
          <p:nvPr>
            <p:ph type="body" idx="1"/>
          </p:nvPr>
        </p:nvSpPr>
        <p:spPr/>
        <p:txBody>
          <a:bodyPr/>
          <a:lstStyle/>
          <a:p>
            <a:r>
              <a:rPr lang="en-US" dirty="0" smtClean="0"/>
              <a:t>Examples of before and after transformations</a:t>
            </a:r>
            <a:endParaRPr lang="en-US" dirty="0"/>
          </a:p>
        </p:txBody>
      </p:sp>
    </p:spTree>
    <p:extLst>
      <p:ext uri="{BB962C8B-B14F-4D97-AF65-F5344CB8AC3E}">
        <p14:creationId xmlns:p14="http://schemas.microsoft.com/office/powerpoint/2010/main" val="4217993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All </a:t>
            </a:r>
            <a:r>
              <a:rPr lang="en-US" dirty="0" smtClean="0"/>
              <a:t>Samples from </a:t>
            </a:r>
            <a:r>
              <a:rPr lang="en-US" dirty="0"/>
              <a:t>BANA Tactile </a:t>
            </a:r>
            <a:r>
              <a:rPr lang="en-US" dirty="0" smtClean="0"/>
              <a:t>Graphics Guidelines</a:t>
            </a:r>
            <a:endParaRPr lang="en-US" dirty="0"/>
          </a:p>
        </p:txBody>
      </p:sp>
      <p:sp>
        <p:nvSpPr>
          <p:cNvPr id="5" name="Content Placeholder 4"/>
          <p:cNvSpPr>
            <a:spLocks noGrp="1"/>
          </p:cNvSpPr>
          <p:nvPr>
            <p:ph idx="1"/>
          </p:nvPr>
        </p:nvSpPr>
        <p:spPr/>
        <p:txBody>
          <a:bodyPr/>
          <a:lstStyle/>
          <a:p>
            <a:r>
              <a:rPr lang="en-US" dirty="0" smtClean="0"/>
              <a:t>Flower: </a:t>
            </a:r>
          </a:p>
          <a:p>
            <a:pPr lvl="1"/>
            <a:r>
              <a:rPr lang="en-US" dirty="0"/>
              <a:t>http://</a:t>
            </a:r>
            <a:r>
              <a:rPr lang="en-US" dirty="0" smtClean="0"/>
              <a:t>www.brailleauthority.org/tg/web-manual/u3parts-of-flower.html</a:t>
            </a:r>
          </a:p>
          <a:p>
            <a:r>
              <a:rPr lang="en-US" dirty="0" smtClean="0"/>
              <a:t>Rainfall in Australia</a:t>
            </a:r>
          </a:p>
          <a:p>
            <a:pPr lvl="1"/>
            <a:r>
              <a:rPr lang="en-US" dirty="0" smtClean="0"/>
              <a:t>brailleauthority.org/tg/web-manual/u3australia-rainfall.html</a:t>
            </a:r>
          </a:p>
          <a:p>
            <a:r>
              <a:rPr lang="en-US" dirty="0" smtClean="0"/>
              <a:t>Circulatory System</a:t>
            </a:r>
          </a:p>
          <a:p>
            <a:pPr lvl="1"/>
            <a:r>
              <a:rPr lang="en-US" dirty="0"/>
              <a:t>http://www.brailleauthority.org/tg/web-manual/u3circulatory-system.html</a:t>
            </a:r>
          </a:p>
        </p:txBody>
      </p:sp>
    </p:spTree>
    <p:extLst>
      <p:ext uri="{BB962C8B-B14F-4D97-AF65-F5344CB8AC3E}">
        <p14:creationId xmlns:p14="http://schemas.microsoft.com/office/powerpoint/2010/main" val="1818191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Parts of a Flower</a:t>
            </a:r>
            <a:endParaRPr lang="en-US" dirty="0"/>
          </a:p>
        </p:txBody>
      </p:sp>
      <p:pic>
        <p:nvPicPr>
          <p:cNvPr id="6" name="Picture 5" descr="Parts of a flower including pistil, stamen, etc."/>
          <p:cNvPicPr>
            <a:picLocks noChangeAspect="1"/>
          </p:cNvPicPr>
          <p:nvPr/>
        </p:nvPicPr>
        <p:blipFill>
          <a:blip r:embed="rId2"/>
          <a:stretch>
            <a:fillRect/>
          </a:stretch>
        </p:blipFill>
        <p:spPr>
          <a:xfrm>
            <a:off x="1548627" y="1981200"/>
            <a:ext cx="7136027" cy="3886200"/>
          </a:xfrm>
          <a:prstGeom prst="rect">
            <a:avLst/>
          </a:prstGeom>
        </p:spPr>
      </p:pic>
    </p:spTree>
    <p:extLst>
      <p:ext uri="{BB962C8B-B14F-4D97-AF65-F5344CB8AC3E}">
        <p14:creationId xmlns:p14="http://schemas.microsoft.com/office/powerpoint/2010/main" val="978530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Flower Tactiles</a:t>
            </a:r>
            <a:endParaRPr lang="en-US" dirty="0"/>
          </a:p>
        </p:txBody>
      </p:sp>
      <p:pic>
        <p:nvPicPr>
          <p:cNvPr id="3" name="Picture 2" descr="Tactile graphics version of the parts of a flower"/>
          <p:cNvPicPr>
            <a:picLocks noChangeAspect="1"/>
          </p:cNvPicPr>
          <p:nvPr/>
        </p:nvPicPr>
        <p:blipFill>
          <a:blip r:embed="rId2"/>
          <a:stretch>
            <a:fillRect/>
          </a:stretch>
        </p:blipFill>
        <p:spPr>
          <a:xfrm>
            <a:off x="2286000" y="1600200"/>
            <a:ext cx="5410200" cy="4451957"/>
          </a:xfrm>
          <a:prstGeom prst="rect">
            <a:avLst/>
          </a:prstGeom>
        </p:spPr>
      </p:pic>
    </p:spTree>
    <p:extLst>
      <p:ext uri="{BB962C8B-B14F-4D97-AF65-F5344CB8AC3E}">
        <p14:creationId xmlns:p14="http://schemas.microsoft.com/office/powerpoint/2010/main" val="615781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Rainfall in Australia</a:t>
            </a:r>
            <a:endParaRPr lang="en-US" dirty="0"/>
          </a:p>
        </p:txBody>
      </p:sp>
      <p:pic>
        <p:nvPicPr>
          <p:cNvPr id="3" name="Picture 2" descr="Chart of the average annual rainfall in Australia"/>
          <p:cNvPicPr>
            <a:picLocks noChangeAspect="1"/>
          </p:cNvPicPr>
          <p:nvPr/>
        </p:nvPicPr>
        <p:blipFill>
          <a:blip r:embed="rId2"/>
          <a:stretch>
            <a:fillRect/>
          </a:stretch>
        </p:blipFill>
        <p:spPr>
          <a:xfrm>
            <a:off x="1981200" y="1524000"/>
            <a:ext cx="5562600" cy="4427082"/>
          </a:xfrm>
          <a:prstGeom prst="rect">
            <a:avLst/>
          </a:prstGeom>
        </p:spPr>
      </p:pic>
    </p:spTree>
    <p:extLst>
      <p:ext uri="{BB962C8B-B14F-4D97-AF65-F5344CB8AC3E}">
        <p14:creationId xmlns:p14="http://schemas.microsoft.com/office/powerpoint/2010/main" val="1492961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Rainfall Key</a:t>
            </a:r>
            <a:endParaRPr lang="en-US" dirty="0"/>
          </a:p>
        </p:txBody>
      </p:sp>
      <p:pic>
        <p:nvPicPr>
          <p:cNvPr id="3" name="Picture 2" descr="Key for tactile graphic of average annual rainfall in Australia"/>
          <p:cNvPicPr>
            <a:picLocks noChangeAspect="1"/>
          </p:cNvPicPr>
          <p:nvPr/>
        </p:nvPicPr>
        <p:blipFill>
          <a:blip r:embed="rId2"/>
          <a:stretch>
            <a:fillRect/>
          </a:stretch>
        </p:blipFill>
        <p:spPr>
          <a:xfrm>
            <a:off x="1676400" y="1524000"/>
            <a:ext cx="6096000" cy="4519992"/>
          </a:xfrm>
          <a:prstGeom prst="rect">
            <a:avLst/>
          </a:prstGeom>
        </p:spPr>
      </p:pic>
    </p:spTree>
    <p:extLst>
      <p:ext uri="{BB962C8B-B14F-4D97-AF65-F5344CB8AC3E}">
        <p14:creationId xmlns:p14="http://schemas.microsoft.com/office/powerpoint/2010/main" val="4122769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2209800" cy="1371600"/>
          </a:xfrm>
        </p:spPr>
        <p:txBody>
          <a:bodyPr/>
          <a:lstStyle/>
          <a:p>
            <a:r>
              <a:rPr lang="en-US" dirty="0" smtClean="0"/>
              <a:t>Rainfall Graphic</a:t>
            </a:r>
            <a:endParaRPr lang="en-US" dirty="0"/>
          </a:p>
        </p:txBody>
      </p:sp>
      <p:pic>
        <p:nvPicPr>
          <p:cNvPr id="3" name="Picture 2" descr="Tactile version of rainfall in Australia"/>
          <p:cNvPicPr>
            <a:picLocks noChangeAspect="1"/>
          </p:cNvPicPr>
          <p:nvPr/>
        </p:nvPicPr>
        <p:blipFill>
          <a:blip r:embed="rId2"/>
          <a:stretch>
            <a:fillRect/>
          </a:stretch>
        </p:blipFill>
        <p:spPr>
          <a:xfrm>
            <a:off x="3902299" y="609600"/>
            <a:ext cx="5067863" cy="5257800"/>
          </a:xfrm>
          <a:prstGeom prst="rect">
            <a:avLst/>
          </a:prstGeom>
        </p:spPr>
      </p:pic>
    </p:spTree>
    <p:extLst>
      <p:ext uri="{BB962C8B-B14F-4D97-AF65-F5344CB8AC3E}">
        <p14:creationId xmlns:p14="http://schemas.microsoft.com/office/powerpoint/2010/main" val="1067494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Circulatory System</a:t>
            </a:r>
            <a:endParaRPr lang="en-US" dirty="0"/>
          </a:p>
        </p:txBody>
      </p:sp>
      <p:pic>
        <p:nvPicPr>
          <p:cNvPr id="3" name="Picture 2" descr="Circulatory system graphic from textbook"/>
          <p:cNvPicPr>
            <a:picLocks noChangeAspect="1"/>
          </p:cNvPicPr>
          <p:nvPr/>
        </p:nvPicPr>
        <p:blipFill>
          <a:blip r:embed="rId2"/>
          <a:stretch>
            <a:fillRect/>
          </a:stretch>
        </p:blipFill>
        <p:spPr>
          <a:xfrm>
            <a:off x="2209800" y="1447800"/>
            <a:ext cx="4648200" cy="4941992"/>
          </a:xfrm>
          <a:prstGeom prst="rect">
            <a:avLst/>
          </a:prstGeom>
        </p:spPr>
      </p:pic>
    </p:spTree>
    <p:extLst>
      <p:ext uri="{BB962C8B-B14F-4D97-AF65-F5344CB8AC3E}">
        <p14:creationId xmlns:p14="http://schemas.microsoft.com/office/powerpoint/2010/main" val="3012587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Section</a:t>
            </a:r>
            <a:endParaRPr lang="en-US" dirty="0"/>
          </a:p>
        </p:txBody>
      </p:sp>
      <p:pic>
        <p:nvPicPr>
          <p:cNvPr id="3" name="Picture 2" descr="Overview of circulatory system with key"/>
          <p:cNvPicPr>
            <a:picLocks noChangeAspect="1"/>
          </p:cNvPicPr>
          <p:nvPr/>
        </p:nvPicPr>
        <p:blipFill>
          <a:blip r:embed="rId2"/>
          <a:stretch>
            <a:fillRect/>
          </a:stretch>
        </p:blipFill>
        <p:spPr>
          <a:xfrm>
            <a:off x="838200" y="1600200"/>
            <a:ext cx="7653337" cy="4707497"/>
          </a:xfrm>
          <a:prstGeom prst="rect">
            <a:avLst/>
          </a:prstGeom>
        </p:spPr>
      </p:pic>
    </p:spTree>
    <p:extLst>
      <p:ext uri="{BB962C8B-B14F-4D97-AF65-F5344CB8AC3E}">
        <p14:creationId xmlns:p14="http://schemas.microsoft.com/office/powerpoint/2010/main" val="4237477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Section</a:t>
            </a:r>
            <a:endParaRPr lang="en-US" dirty="0"/>
          </a:p>
        </p:txBody>
      </p:sp>
      <p:pic>
        <p:nvPicPr>
          <p:cNvPr id="3" name="Picture 2" descr="Upper body section of circulatory system with key"/>
          <p:cNvPicPr>
            <a:picLocks noChangeAspect="1"/>
          </p:cNvPicPr>
          <p:nvPr/>
        </p:nvPicPr>
        <p:blipFill>
          <a:blip r:embed="rId2"/>
          <a:stretch>
            <a:fillRect/>
          </a:stretch>
        </p:blipFill>
        <p:spPr>
          <a:xfrm>
            <a:off x="506167" y="1600200"/>
            <a:ext cx="8201025" cy="4405122"/>
          </a:xfrm>
          <a:prstGeom prst="rect">
            <a:avLst/>
          </a:prstGeom>
        </p:spPr>
      </p:pic>
    </p:spTree>
    <p:extLst>
      <p:ext uri="{BB962C8B-B14F-4D97-AF65-F5344CB8AC3E}">
        <p14:creationId xmlns:p14="http://schemas.microsoft.com/office/powerpoint/2010/main" val="3394413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dirty="0" smtClean="0"/>
              <a:t>When More Is Needed</a:t>
            </a:r>
          </a:p>
        </p:txBody>
      </p:sp>
      <p:sp>
        <p:nvSpPr>
          <p:cNvPr id="48130" name="Content Placeholder 2"/>
          <p:cNvSpPr>
            <a:spLocks noGrp="1"/>
          </p:cNvSpPr>
          <p:nvPr>
            <p:ph idx="1"/>
          </p:nvPr>
        </p:nvSpPr>
        <p:spPr/>
        <p:txBody>
          <a:bodyPr/>
          <a:lstStyle/>
          <a:p>
            <a:r>
              <a:rPr lang="en-US" dirty="0" smtClean="0"/>
              <a:t>Sometimes even a long description will not really convey the information in the graphic.</a:t>
            </a:r>
          </a:p>
          <a:p>
            <a:r>
              <a:rPr lang="en-US" dirty="0" smtClean="0"/>
              <a:t>The alt text will not be sufficient for a student’s needs.</a:t>
            </a:r>
          </a:p>
          <a:p>
            <a:endParaRPr lang="en-US" dirty="0" smtClean="0"/>
          </a:p>
          <a:p>
            <a:r>
              <a:rPr lang="en-US" dirty="0" smtClean="0"/>
              <a:t>Tactile graphics to the rescue!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Section</a:t>
            </a:r>
            <a:endParaRPr lang="en-US" dirty="0"/>
          </a:p>
        </p:txBody>
      </p:sp>
      <p:pic>
        <p:nvPicPr>
          <p:cNvPr id="3" name="Picture 2" descr="Lower body section of circulatory system with key"/>
          <p:cNvPicPr>
            <a:picLocks noChangeAspect="1"/>
          </p:cNvPicPr>
          <p:nvPr/>
        </p:nvPicPr>
        <p:blipFill>
          <a:blip r:embed="rId2"/>
          <a:stretch>
            <a:fillRect/>
          </a:stretch>
        </p:blipFill>
        <p:spPr>
          <a:xfrm>
            <a:off x="328613" y="1832541"/>
            <a:ext cx="8586787" cy="4720659"/>
          </a:xfrm>
          <a:prstGeom prst="rect">
            <a:avLst/>
          </a:prstGeom>
        </p:spPr>
      </p:pic>
    </p:spTree>
    <p:extLst>
      <p:ext uri="{BB962C8B-B14F-4D97-AF65-F5344CB8AC3E}">
        <p14:creationId xmlns:p14="http://schemas.microsoft.com/office/powerpoint/2010/main" val="2435001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Tactile Graphics Creation</a:t>
            </a:r>
            <a:endParaRPr lang="en-US" dirty="0"/>
          </a:p>
        </p:txBody>
      </p:sp>
      <p:sp>
        <p:nvSpPr>
          <p:cNvPr id="5" name="Text Placeholder 4"/>
          <p:cNvSpPr>
            <a:spLocks noGrp="1"/>
          </p:cNvSpPr>
          <p:nvPr>
            <p:ph type="body" idx="1"/>
          </p:nvPr>
        </p:nvSpPr>
        <p:spPr/>
        <p:txBody>
          <a:bodyPr/>
          <a:lstStyle/>
          <a:p>
            <a:r>
              <a:rPr lang="en-US" dirty="0" smtClean="0"/>
              <a:t>Production Methods and Techniques for Creating Tactiles</a:t>
            </a:r>
            <a:endParaRPr lang="en-US" dirty="0"/>
          </a:p>
        </p:txBody>
      </p:sp>
    </p:spTree>
    <p:extLst>
      <p:ext uri="{BB962C8B-B14F-4D97-AF65-F5344CB8AC3E}">
        <p14:creationId xmlns:p14="http://schemas.microsoft.com/office/powerpoint/2010/main" val="3948121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a:xfrm>
            <a:off x="1600200" y="274638"/>
            <a:ext cx="7086600" cy="1325562"/>
          </a:xfrm>
        </p:spPr>
        <p:txBody>
          <a:bodyPr/>
          <a:lstStyle/>
          <a:p>
            <a:r>
              <a:rPr lang="en-US" altLang="en-US" dirty="0" smtClean="0"/>
              <a:t>Production Methods Overview</a:t>
            </a:r>
          </a:p>
        </p:txBody>
      </p:sp>
      <p:sp>
        <p:nvSpPr>
          <p:cNvPr id="36867" name="Text Placeholder 7"/>
          <p:cNvSpPr>
            <a:spLocks noGrp="1"/>
          </p:cNvSpPr>
          <p:nvPr>
            <p:ph type="body" idx="1"/>
          </p:nvPr>
        </p:nvSpPr>
        <p:spPr/>
        <p:txBody>
          <a:bodyPr/>
          <a:lstStyle/>
          <a:p>
            <a:r>
              <a:rPr lang="en-US" altLang="en-US" dirty="0" smtClean="0"/>
              <a:t>Techy</a:t>
            </a:r>
          </a:p>
        </p:txBody>
      </p:sp>
      <p:sp>
        <p:nvSpPr>
          <p:cNvPr id="36868" name="Content Placeholder 8"/>
          <p:cNvSpPr>
            <a:spLocks noGrp="1"/>
          </p:cNvSpPr>
          <p:nvPr>
            <p:ph sz="half" idx="2"/>
          </p:nvPr>
        </p:nvSpPr>
        <p:spPr/>
        <p:txBody>
          <a:bodyPr/>
          <a:lstStyle/>
          <a:p>
            <a:r>
              <a:rPr lang="en-US" altLang="en-US" dirty="0" smtClean="0"/>
              <a:t>Firebird (Phoenix) / Tiger / Index Embossers</a:t>
            </a:r>
          </a:p>
          <a:p>
            <a:r>
              <a:rPr lang="en-US" altLang="en-US" dirty="0" smtClean="0"/>
              <a:t>Adobe Illustrator</a:t>
            </a:r>
          </a:p>
          <a:p>
            <a:r>
              <a:rPr lang="en-US" altLang="en-US" dirty="0" smtClean="0"/>
              <a:t>MS Word</a:t>
            </a:r>
          </a:p>
          <a:p>
            <a:r>
              <a:rPr lang="en-US" altLang="en-US" dirty="0" smtClean="0"/>
              <a:t>Paint / Gimp / Zamzar</a:t>
            </a:r>
          </a:p>
          <a:p>
            <a:r>
              <a:rPr lang="en-US" altLang="en-US" dirty="0" smtClean="0"/>
              <a:t>TactileView </a:t>
            </a:r>
          </a:p>
          <a:p>
            <a:r>
              <a:rPr lang="en-US" altLang="en-US" dirty="0" smtClean="0"/>
              <a:t>Toaster Technology</a:t>
            </a:r>
          </a:p>
          <a:p>
            <a:r>
              <a:rPr lang="en-US" altLang="en-US" dirty="0" smtClean="0"/>
              <a:t>3D Printers</a:t>
            </a:r>
          </a:p>
          <a:p>
            <a:endParaRPr lang="en-US" altLang="en-US" dirty="0" smtClean="0"/>
          </a:p>
        </p:txBody>
      </p:sp>
      <p:sp>
        <p:nvSpPr>
          <p:cNvPr id="36869" name="Text Placeholder 9"/>
          <p:cNvSpPr>
            <a:spLocks noGrp="1"/>
          </p:cNvSpPr>
          <p:nvPr>
            <p:ph type="body" sz="quarter" idx="3"/>
          </p:nvPr>
        </p:nvSpPr>
        <p:spPr/>
        <p:txBody>
          <a:bodyPr/>
          <a:lstStyle/>
          <a:p>
            <a:r>
              <a:rPr lang="en-US" altLang="en-US" dirty="0" smtClean="0"/>
              <a:t>Artsy</a:t>
            </a:r>
          </a:p>
        </p:txBody>
      </p:sp>
      <p:sp>
        <p:nvSpPr>
          <p:cNvPr id="36870" name="Content Placeholder 10"/>
          <p:cNvSpPr>
            <a:spLocks noGrp="1"/>
          </p:cNvSpPr>
          <p:nvPr>
            <p:ph sz="quarter" idx="4"/>
          </p:nvPr>
        </p:nvSpPr>
        <p:spPr/>
        <p:txBody>
          <a:bodyPr/>
          <a:lstStyle/>
          <a:p>
            <a:r>
              <a:rPr lang="en-US" altLang="en-US" dirty="0" smtClean="0"/>
              <a:t>Collage</a:t>
            </a:r>
          </a:p>
          <a:p>
            <a:r>
              <a:rPr lang="en-US" altLang="en-US" dirty="0" smtClean="0"/>
              <a:t>Markers and puff paper</a:t>
            </a:r>
          </a:p>
          <a:p>
            <a:r>
              <a:rPr lang="en-US" altLang="en-US" dirty="0" smtClean="0"/>
              <a:t>Puff paint</a:t>
            </a:r>
          </a:p>
          <a:p>
            <a:r>
              <a:rPr lang="en-US" altLang="en-US" dirty="0" smtClean="0"/>
              <a:t>Braille graph paper</a:t>
            </a:r>
          </a:p>
          <a:p>
            <a:r>
              <a:rPr lang="en-US" altLang="en-US" dirty="0" smtClean="0"/>
              <a:t>Glue sticks</a:t>
            </a:r>
          </a:p>
          <a:p>
            <a:r>
              <a:rPr lang="en-US" altLang="en-US" dirty="0" smtClean="0"/>
              <a:t>Draftsman Drawing Kit</a:t>
            </a:r>
          </a:p>
          <a:p>
            <a:r>
              <a:rPr lang="en-US" altLang="en-US" dirty="0" smtClean="0"/>
              <a:t>Sensational blackboard</a:t>
            </a:r>
          </a:p>
          <a:p>
            <a:r>
              <a:rPr lang="en-US" altLang="en-US" dirty="0" smtClean="0"/>
              <a:t>inTACT Tactile Drawing Board</a:t>
            </a:r>
          </a:p>
        </p:txBody>
      </p:sp>
    </p:spTree>
    <p:extLst>
      <p:ext uri="{BB962C8B-B14F-4D97-AF65-F5344CB8AC3E}">
        <p14:creationId xmlns:p14="http://schemas.microsoft.com/office/powerpoint/2010/main" val="2731001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dirty="0" smtClean="0"/>
              <a:t>Tactile Graphics Mediums</a:t>
            </a:r>
          </a:p>
        </p:txBody>
      </p:sp>
      <p:sp>
        <p:nvSpPr>
          <p:cNvPr id="52226" name="Content Placeholder 2"/>
          <p:cNvSpPr>
            <a:spLocks noGrp="1"/>
          </p:cNvSpPr>
          <p:nvPr>
            <p:ph idx="1"/>
          </p:nvPr>
        </p:nvSpPr>
        <p:spPr/>
        <p:txBody>
          <a:bodyPr/>
          <a:lstStyle/>
          <a:p>
            <a:pPr eaLnBrk="1" hangingPunct="1"/>
            <a:r>
              <a:rPr lang="en-US" dirty="0" smtClean="0"/>
              <a:t>Collage</a:t>
            </a:r>
          </a:p>
          <a:p>
            <a:pPr lvl="1" eaLnBrk="1" hangingPunct="1"/>
            <a:r>
              <a:rPr lang="en-US" dirty="0" smtClean="0"/>
              <a:t>Puff paint, magnets, cork boards and string, Wikki Stix</a:t>
            </a:r>
          </a:p>
          <a:p>
            <a:pPr eaLnBrk="1" hangingPunct="1"/>
            <a:r>
              <a:rPr lang="en-US" dirty="0" smtClean="0"/>
              <a:t>Raised line drawing kits </a:t>
            </a:r>
          </a:p>
          <a:p>
            <a:pPr lvl="1"/>
            <a:r>
              <a:rPr lang="en-US" dirty="0" smtClean="0"/>
              <a:t>Draftsmen, Sewell, Sensational BlackBoard</a:t>
            </a:r>
          </a:p>
          <a:p>
            <a:pPr eaLnBrk="1" hangingPunct="1"/>
            <a:r>
              <a:rPr lang="en-US" dirty="0" smtClean="0"/>
              <a:t>Microcapsule </a:t>
            </a:r>
            <a:r>
              <a:rPr lang="en-US" dirty="0"/>
              <a:t>P</a:t>
            </a:r>
            <a:r>
              <a:rPr lang="en-US" dirty="0" smtClean="0"/>
              <a:t>aper/ Swell Paper</a:t>
            </a:r>
          </a:p>
          <a:p>
            <a:pPr lvl="1"/>
            <a:r>
              <a:rPr lang="en-US" dirty="0" smtClean="0"/>
              <a:t>PIAF (Pictures in a Flash), Zychem</a:t>
            </a:r>
          </a:p>
        </p:txBody>
      </p:sp>
    </p:spTree>
    <p:extLst>
      <p:ext uri="{BB962C8B-B14F-4D97-AF65-F5344CB8AC3E}">
        <p14:creationId xmlns:p14="http://schemas.microsoft.com/office/powerpoint/2010/main" val="156140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Tactile Mediums continued</a:t>
            </a:r>
            <a:endParaRPr lang="en-US" dirty="0"/>
          </a:p>
        </p:txBody>
      </p:sp>
      <p:sp>
        <p:nvSpPr>
          <p:cNvPr id="3" name="Content Placeholder 2"/>
          <p:cNvSpPr>
            <a:spLocks noGrp="1"/>
          </p:cNvSpPr>
          <p:nvPr>
            <p:ph idx="1"/>
          </p:nvPr>
        </p:nvSpPr>
        <p:spPr/>
        <p:txBody>
          <a:bodyPr/>
          <a:lstStyle/>
          <a:p>
            <a:r>
              <a:rPr lang="en-US" dirty="0"/>
              <a:t>Braille embossers</a:t>
            </a:r>
          </a:p>
          <a:p>
            <a:pPr lvl="1"/>
            <a:r>
              <a:rPr lang="en-US" dirty="0"/>
              <a:t>Tiger embosser, Phoenix embosser</a:t>
            </a:r>
          </a:p>
          <a:p>
            <a:r>
              <a:rPr lang="en-US" dirty="0"/>
              <a:t>3D models</a:t>
            </a:r>
          </a:p>
          <a:p>
            <a:endParaRPr lang="en-US" dirty="0"/>
          </a:p>
        </p:txBody>
      </p:sp>
    </p:spTree>
    <p:extLst>
      <p:ext uri="{BB962C8B-B14F-4D97-AF65-F5344CB8AC3E}">
        <p14:creationId xmlns:p14="http://schemas.microsoft.com/office/powerpoint/2010/main" val="4087091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Using Microcapsule Paper</a:t>
            </a:r>
          </a:p>
        </p:txBody>
      </p:sp>
      <p:sp>
        <p:nvSpPr>
          <p:cNvPr id="23555" name="Content Placeholder 2"/>
          <p:cNvSpPr>
            <a:spLocks noGrp="1"/>
          </p:cNvSpPr>
          <p:nvPr>
            <p:ph idx="1"/>
          </p:nvPr>
        </p:nvSpPr>
        <p:spPr>
          <a:xfrm>
            <a:off x="1676400" y="1828800"/>
            <a:ext cx="7010400" cy="4114800"/>
          </a:xfrm>
        </p:spPr>
        <p:txBody>
          <a:bodyPr/>
          <a:lstStyle/>
          <a:p>
            <a:r>
              <a:rPr lang="en-US" altLang="en-US" dirty="0" smtClean="0"/>
              <a:t>AKA puff paper, PIAF paper, Swell paper</a:t>
            </a:r>
          </a:p>
          <a:p>
            <a:r>
              <a:rPr lang="en-US" altLang="en-US" dirty="0" smtClean="0"/>
              <a:t>Microcapsules respond to carbon on paper and puff when heated</a:t>
            </a:r>
          </a:p>
          <a:p>
            <a:r>
              <a:rPr lang="en-US" altLang="en-US" dirty="0" smtClean="0"/>
              <a:t>Carbon sources</a:t>
            </a:r>
          </a:p>
          <a:p>
            <a:pPr lvl="1"/>
            <a:r>
              <a:rPr lang="en-US" altLang="en-US" dirty="0" smtClean="0"/>
              <a:t>Toner</a:t>
            </a:r>
          </a:p>
          <a:p>
            <a:pPr lvl="1"/>
            <a:r>
              <a:rPr lang="en-US" altLang="en-US" dirty="0" smtClean="0"/>
              <a:t>China markers</a:t>
            </a:r>
          </a:p>
          <a:p>
            <a:pPr lvl="1"/>
            <a:r>
              <a:rPr lang="en-US" altLang="en-US" dirty="0" smtClean="0"/>
              <a:t>Gel pens</a:t>
            </a:r>
          </a:p>
          <a:p>
            <a:pPr lvl="1"/>
            <a:r>
              <a:rPr lang="en-US" altLang="en-US" dirty="0" smtClean="0"/>
              <a:t>Very soft lead pencils</a:t>
            </a:r>
          </a:p>
          <a:p>
            <a:pPr lvl="1"/>
            <a:r>
              <a:rPr lang="en-US" altLang="en-US" dirty="0" smtClean="0"/>
              <a:t>Black dry erase markers</a:t>
            </a:r>
          </a:p>
        </p:txBody>
      </p:sp>
    </p:spTree>
    <p:extLst>
      <p:ext uri="{BB962C8B-B14F-4D97-AF65-F5344CB8AC3E}">
        <p14:creationId xmlns:p14="http://schemas.microsoft.com/office/powerpoint/2010/main" val="3265602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Using the Computer</a:t>
            </a:r>
          </a:p>
        </p:txBody>
      </p:sp>
      <p:sp>
        <p:nvSpPr>
          <p:cNvPr id="48131" name="Content Placeholder 2"/>
          <p:cNvSpPr>
            <a:spLocks noGrp="1"/>
          </p:cNvSpPr>
          <p:nvPr>
            <p:ph idx="1"/>
          </p:nvPr>
        </p:nvSpPr>
        <p:spPr/>
        <p:txBody>
          <a:bodyPr/>
          <a:lstStyle/>
          <a:p>
            <a:r>
              <a:rPr lang="en-US" altLang="en-US" dirty="0" smtClean="0"/>
              <a:t>Design graphic on computer</a:t>
            </a:r>
          </a:p>
          <a:p>
            <a:pPr lvl="1"/>
            <a:r>
              <a:rPr lang="en-US" altLang="en-US" dirty="0" smtClean="0"/>
              <a:t>Illustrator, Corel Draw</a:t>
            </a:r>
          </a:p>
          <a:p>
            <a:pPr lvl="1"/>
            <a:r>
              <a:rPr lang="en-US" altLang="en-US" dirty="0" smtClean="0"/>
              <a:t>Photoshop</a:t>
            </a:r>
          </a:p>
          <a:p>
            <a:pPr lvl="1"/>
            <a:r>
              <a:rPr lang="en-US" altLang="en-US" dirty="0" smtClean="0"/>
              <a:t>Word</a:t>
            </a:r>
          </a:p>
          <a:p>
            <a:r>
              <a:rPr lang="en-US" altLang="en-US" dirty="0" smtClean="0"/>
              <a:t>Print from laser printer</a:t>
            </a:r>
          </a:p>
          <a:p>
            <a:r>
              <a:rPr lang="en-US" altLang="en-US" dirty="0" smtClean="0"/>
              <a:t>Make copy on swell paper using copy machine</a:t>
            </a:r>
          </a:p>
          <a:p>
            <a:r>
              <a:rPr lang="en-US" altLang="en-US" dirty="0" smtClean="0"/>
              <a:t>And toast!</a:t>
            </a:r>
          </a:p>
        </p:txBody>
      </p:sp>
    </p:spTree>
    <p:extLst>
      <p:ext uri="{BB962C8B-B14F-4D97-AF65-F5344CB8AC3E}">
        <p14:creationId xmlns:p14="http://schemas.microsoft.com/office/powerpoint/2010/main" val="9803862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Pictures to Outlines</a:t>
            </a:r>
            <a:endParaRPr lang="en-US" dirty="0"/>
          </a:p>
        </p:txBody>
      </p:sp>
      <p:sp>
        <p:nvSpPr>
          <p:cNvPr id="8" name="Content Placeholder 7"/>
          <p:cNvSpPr>
            <a:spLocks noGrp="1"/>
          </p:cNvSpPr>
          <p:nvPr>
            <p:ph idx="1"/>
          </p:nvPr>
        </p:nvSpPr>
        <p:spPr/>
        <p:txBody>
          <a:bodyPr/>
          <a:lstStyle/>
          <a:p>
            <a:r>
              <a:rPr lang="en-US" dirty="0" smtClean="0"/>
              <a:t>Picture Stencil Maker</a:t>
            </a:r>
          </a:p>
          <a:p>
            <a:pPr lvl="1"/>
            <a:r>
              <a:rPr lang="en-US" dirty="0" smtClean="0"/>
              <a:t>https</a:t>
            </a:r>
            <a:r>
              <a:rPr lang="en-US" dirty="0"/>
              <a:t>://</a:t>
            </a:r>
            <a:r>
              <a:rPr lang="en-US" dirty="0" smtClean="0"/>
              <a:t>online.rapidresizer.com/photograph-to-pattern.php</a:t>
            </a:r>
          </a:p>
          <a:p>
            <a:r>
              <a:rPr lang="en-US" dirty="0" smtClean="0"/>
              <a:t>Snaps Touch</a:t>
            </a:r>
          </a:p>
          <a:p>
            <a:pPr lvl="1"/>
            <a:r>
              <a:rPr lang="en-US" dirty="0"/>
              <a:t>http://www.snapstouch.com</a:t>
            </a:r>
            <a:r>
              <a:rPr lang="en-US" dirty="0" smtClean="0"/>
              <a:t>/</a:t>
            </a:r>
          </a:p>
          <a:p>
            <a:pPr lvl="1"/>
            <a:endParaRPr lang="en-US" dirty="0"/>
          </a:p>
          <a:p>
            <a:r>
              <a:rPr lang="en-US" dirty="0" smtClean="0"/>
              <a:t>Also good for coloring books ;-)</a:t>
            </a:r>
            <a:endParaRPr lang="en-US" dirty="0"/>
          </a:p>
        </p:txBody>
      </p:sp>
    </p:spTree>
    <p:extLst>
      <p:ext uri="{BB962C8B-B14F-4D97-AF65-F5344CB8AC3E}">
        <p14:creationId xmlns:p14="http://schemas.microsoft.com/office/powerpoint/2010/main" val="4071888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Swell Paper Advantages</a:t>
            </a:r>
          </a:p>
        </p:txBody>
      </p:sp>
      <p:sp>
        <p:nvSpPr>
          <p:cNvPr id="49155" name="Content Placeholder 2"/>
          <p:cNvSpPr>
            <a:spLocks noGrp="1"/>
          </p:cNvSpPr>
          <p:nvPr>
            <p:ph idx="1"/>
          </p:nvPr>
        </p:nvSpPr>
        <p:spPr>
          <a:xfrm>
            <a:off x="1676400" y="1905000"/>
            <a:ext cx="7010400" cy="4114800"/>
          </a:xfrm>
        </p:spPr>
        <p:txBody>
          <a:bodyPr/>
          <a:lstStyle/>
          <a:p>
            <a:r>
              <a:rPr lang="en-US" altLang="en-US" dirty="0" smtClean="0"/>
              <a:t>Can create templates</a:t>
            </a:r>
          </a:p>
          <a:p>
            <a:pPr lvl="1"/>
            <a:r>
              <a:rPr lang="en-US" altLang="en-US" dirty="0" smtClean="0"/>
              <a:t>Graph paper</a:t>
            </a:r>
          </a:p>
          <a:p>
            <a:pPr lvl="1"/>
            <a:r>
              <a:rPr lang="en-US" altLang="en-US" dirty="0" smtClean="0"/>
              <a:t>XY axes</a:t>
            </a:r>
          </a:p>
          <a:p>
            <a:pPr lvl="1"/>
            <a:r>
              <a:rPr lang="en-US" altLang="en-US" dirty="0" smtClean="0"/>
              <a:t>Venn diagram</a:t>
            </a:r>
          </a:p>
          <a:p>
            <a:pPr lvl="1"/>
            <a:r>
              <a:rPr lang="en-US" altLang="en-US" dirty="0" smtClean="0"/>
              <a:t>Basic maps</a:t>
            </a:r>
          </a:p>
          <a:p>
            <a:pPr lvl="1"/>
            <a:r>
              <a:rPr lang="en-US" altLang="en-US" dirty="0" smtClean="0"/>
              <a:t>Basic outlines of biology concepts</a:t>
            </a:r>
          </a:p>
          <a:p>
            <a:pPr lvl="1"/>
            <a:r>
              <a:rPr lang="en-US" altLang="en-US" dirty="0" smtClean="0"/>
              <a:t>Anything that you can reuse!</a:t>
            </a:r>
          </a:p>
          <a:p>
            <a:r>
              <a:rPr lang="en-US" altLang="en-US" dirty="0" smtClean="0"/>
              <a:t>Can print from a PDF</a:t>
            </a:r>
          </a:p>
          <a:p>
            <a:r>
              <a:rPr lang="en-US" altLang="en-US" dirty="0" smtClean="0"/>
              <a:t>Tactile Graphic Image Libraries available</a:t>
            </a:r>
          </a:p>
        </p:txBody>
      </p:sp>
    </p:spTree>
    <p:extLst>
      <p:ext uri="{BB962C8B-B14F-4D97-AF65-F5344CB8AC3E}">
        <p14:creationId xmlns:p14="http://schemas.microsoft.com/office/powerpoint/2010/main" val="11007222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TGIL</a:t>
            </a:r>
            <a:endParaRPr lang="en-US" dirty="0"/>
          </a:p>
        </p:txBody>
      </p:sp>
      <p:sp>
        <p:nvSpPr>
          <p:cNvPr id="3" name="Content Placeholder 2"/>
          <p:cNvSpPr>
            <a:spLocks noGrp="1"/>
          </p:cNvSpPr>
          <p:nvPr>
            <p:ph idx="1"/>
          </p:nvPr>
        </p:nvSpPr>
        <p:spPr/>
        <p:txBody>
          <a:bodyPr/>
          <a:lstStyle/>
          <a:p>
            <a:r>
              <a:rPr lang="en-US" dirty="0" smtClean="0"/>
              <a:t>Tactile Graphics Image Library</a:t>
            </a:r>
          </a:p>
          <a:p>
            <a:r>
              <a:rPr lang="en-US" dirty="0" smtClean="0"/>
              <a:t>Free from American Printing House</a:t>
            </a:r>
          </a:p>
          <a:p>
            <a:pPr lvl="1"/>
            <a:r>
              <a:rPr lang="en-US" dirty="0" smtClean="0"/>
              <a:t>www.aph.org</a:t>
            </a:r>
          </a:p>
          <a:p>
            <a:pPr lvl="1"/>
            <a:r>
              <a:rPr lang="en-US" dirty="0"/>
              <a:t>https://imagelibrary.aph.org/aphb/</a:t>
            </a:r>
          </a:p>
        </p:txBody>
      </p:sp>
    </p:spTree>
    <p:extLst>
      <p:ext uri="{BB962C8B-B14F-4D97-AF65-F5344CB8AC3E}">
        <p14:creationId xmlns:p14="http://schemas.microsoft.com/office/powerpoint/2010/main" val="1316028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t>What Are Tactile Graphics?</a:t>
            </a:r>
          </a:p>
        </p:txBody>
      </p:sp>
      <p:sp>
        <p:nvSpPr>
          <p:cNvPr id="49154" name="Content Placeholder 2"/>
          <p:cNvSpPr>
            <a:spLocks noGrp="1"/>
          </p:cNvSpPr>
          <p:nvPr>
            <p:ph idx="1"/>
          </p:nvPr>
        </p:nvSpPr>
        <p:spPr/>
        <p:txBody>
          <a:bodyPr/>
          <a:lstStyle/>
          <a:p>
            <a:pPr eaLnBrk="1" hangingPunct="1"/>
            <a:r>
              <a:rPr lang="en-US" dirty="0" smtClean="0"/>
              <a:t>A tactile graphic is a tactile representation of the content conveyed by a graphic.</a:t>
            </a:r>
          </a:p>
          <a:p>
            <a:pPr eaLnBrk="1" hangingPunct="1"/>
            <a:endParaRPr lang="en-US" dirty="0" smtClean="0"/>
          </a:p>
          <a:p>
            <a:pPr eaLnBrk="1" hangingPunct="1"/>
            <a:r>
              <a:rPr lang="en-US" dirty="0" smtClean="0"/>
              <a:t>Tactile graphics are not simply “copies” but are new conceptualizations of the information being conveyed.</a:t>
            </a:r>
          </a:p>
          <a:p>
            <a:pPr lvl="1" eaLnBrk="1" hangingPunct="1"/>
            <a:r>
              <a:rPr lang="en-US" dirty="0" smtClean="0"/>
              <a:t>They convey the same information in a totally different form.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en-US" dirty="0" smtClean="0"/>
              <a:t>Talking Graphics</a:t>
            </a:r>
          </a:p>
        </p:txBody>
      </p:sp>
      <p:sp>
        <p:nvSpPr>
          <p:cNvPr id="71683" name="Rectangle 3"/>
          <p:cNvSpPr>
            <a:spLocks noGrp="1"/>
          </p:cNvSpPr>
          <p:nvPr>
            <p:ph type="body" idx="1"/>
          </p:nvPr>
        </p:nvSpPr>
        <p:spPr/>
        <p:txBody>
          <a:bodyPr/>
          <a:lstStyle/>
          <a:p>
            <a:r>
              <a:rPr lang="en-US" dirty="0" smtClean="0"/>
              <a:t>Touch Graphics</a:t>
            </a:r>
          </a:p>
          <a:p>
            <a:pPr lvl="1"/>
            <a:r>
              <a:rPr lang="en-US" dirty="0" smtClean="0"/>
              <a:t>Talking Tactile Tablet</a:t>
            </a:r>
          </a:p>
          <a:p>
            <a:pPr lvl="1"/>
            <a:r>
              <a:rPr lang="en-US" dirty="0"/>
              <a:t>http://touchgraphics.com/products</a:t>
            </a:r>
            <a:r>
              <a:rPr lang="en-US" dirty="0" smtClean="0"/>
              <a:t>/</a:t>
            </a:r>
          </a:p>
          <a:p>
            <a:pPr lvl="1"/>
            <a:endParaRPr lang="en-US" dirty="0" smtClean="0"/>
          </a:p>
          <a:p>
            <a:r>
              <a:rPr lang="en-US" dirty="0" smtClean="0"/>
              <a:t>View Plus</a:t>
            </a:r>
          </a:p>
          <a:p>
            <a:pPr lvl="1"/>
            <a:r>
              <a:rPr lang="en-US" dirty="0" smtClean="0"/>
              <a:t>Tiger Embosser</a:t>
            </a:r>
          </a:p>
          <a:p>
            <a:pPr lvl="1"/>
            <a:r>
              <a:rPr lang="en-US" dirty="0" smtClean="0"/>
              <a:t>IVEO talking tablet</a:t>
            </a:r>
          </a:p>
          <a:p>
            <a:pPr lvl="1"/>
            <a:r>
              <a:rPr lang="en-US" dirty="0" smtClean="0"/>
              <a:t>http://www.viewplus.com/</a:t>
            </a:r>
          </a:p>
        </p:txBody>
      </p:sp>
    </p:spTree>
    <p:extLst>
      <p:ext uri="{BB962C8B-B14F-4D97-AF65-F5344CB8AC3E}">
        <p14:creationId xmlns:p14="http://schemas.microsoft.com/office/powerpoint/2010/main" val="3329016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What about 3D?</a:t>
            </a:r>
            <a:endParaRPr lang="en-US" dirty="0"/>
          </a:p>
        </p:txBody>
      </p:sp>
      <p:sp>
        <p:nvSpPr>
          <p:cNvPr id="50179" name="Text Placeholder 4"/>
          <p:cNvSpPr>
            <a:spLocks noGrp="1"/>
          </p:cNvSpPr>
          <p:nvPr>
            <p:ph type="body" idx="1"/>
          </p:nvPr>
        </p:nvSpPr>
        <p:spPr/>
        <p:txBody>
          <a:bodyPr/>
          <a:lstStyle/>
          <a:p>
            <a:endParaRPr lang="en-US" altLang="en-US" dirty="0" smtClean="0"/>
          </a:p>
        </p:txBody>
      </p:sp>
    </p:spTree>
    <p:extLst>
      <p:ext uri="{BB962C8B-B14F-4D97-AF65-F5344CB8AC3E}">
        <p14:creationId xmlns:p14="http://schemas.microsoft.com/office/powerpoint/2010/main" val="1234831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r>
              <a:rPr lang="en-US" altLang="en-US" dirty="0" smtClean="0"/>
              <a:t>Reality Check for 3D</a:t>
            </a:r>
          </a:p>
        </p:txBody>
      </p:sp>
      <p:sp>
        <p:nvSpPr>
          <p:cNvPr id="51203" name="Content Placeholder 4"/>
          <p:cNvSpPr>
            <a:spLocks noGrp="1"/>
          </p:cNvSpPr>
          <p:nvPr>
            <p:ph idx="1"/>
          </p:nvPr>
        </p:nvSpPr>
        <p:spPr/>
        <p:txBody>
          <a:bodyPr/>
          <a:lstStyle/>
          <a:p>
            <a:r>
              <a:rPr lang="en-US" altLang="en-US" dirty="0" smtClean="0"/>
              <a:t>Easy to create “blobs”</a:t>
            </a:r>
          </a:p>
          <a:p>
            <a:r>
              <a:rPr lang="en-US" altLang="en-US" dirty="0" smtClean="0"/>
              <a:t>Best uses: science, math, maps</a:t>
            </a:r>
          </a:p>
          <a:p>
            <a:r>
              <a:rPr lang="en-US" altLang="en-US" dirty="0" smtClean="0"/>
              <a:t>Some success with bas relief of artwork</a:t>
            </a:r>
          </a:p>
          <a:p>
            <a:r>
              <a:rPr lang="en-US" altLang="en-US" dirty="0" smtClean="0"/>
              <a:t>Lots of questions on what is useful and what is not</a:t>
            </a:r>
          </a:p>
          <a:p>
            <a:r>
              <a:rPr lang="en-US" altLang="en-US" dirty="0" smtClean="0"/>
              <a:t>If include braille labels, make sure braille is readable (28 </a:t>
            </a:r>
            <a:r>
              <a:rPr lang="en-US" altLang="en-US" dirty="0" smtClean="0"/>
              <a:t>point </a:t>
            </a:r>
            <a:r>
              <a:rPr lang="en-US" altLang="en-US" dirty="0" smtClean="0"/>
              <a:t>font)</a:t>
            </a:r>
          </a:p>
          <a:p>
            <a:pPr lvl="1"/>
            <a:r>
              <a:rPr lang="en-US" altLang="en-US" dirty="0" smtClean="0"/>
              <a:t>Also beware of fragility—braille can easily</a:t>
            </a:r>
          </a:p>
          <a:p>
            <a:endParaRPr lang="en-US" altLang="en-US" dirty="0" smtClean="0"/>
          </a:p>
        </p:txBody>
      </p:sp>
    </p:spTree>
    <p:extLst>
      <p:ext uri="{BB962C8B-B14F-4D97-AF65-F5344CB8AC3E}">
        <p14:creationId xmlns:p14="http://schemas.microsoft.com/office/powerpoint/2010/main" val="33824409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Center</a:t>
            </a:r>
            <a:endParaRPr lang="en-US" dirty="0"/>
          </a:p>
        </p:txBody>
      </p:sp>
      <p:sp>
        <p:nvSpPr>
          <p:cNvPr id="3" name="Content Placeholder 2"/>
          <p:cNvSpPr>
            <a:spLocks noGrp="1"/>
          </p:cNvSpPr>
          <p:nvPr>
            <p:ph idx="1"/>
          </p:nvPr>
        </p:nvSpPr>
        <p:spPr/>
        <p:txBody>
          <a:bodyPr/>
          <a:lstStyle/>
          <a:p>
            <a:r>
              <a:rPr lang="en-US" dirty="0" smtClean="0"/>
              <a:t>Good information on using 3D printers</a:t>
            </a:r>
          </a:p>
          <a:p>
            <a:r>
              <a:rPr lang="en-US" dirty="0" smtClean="0"/>
              <a:t>Article on how to include braille</a:t>
            </a:r>
          </a:p>
          <a:p>
            <a:pPr lvl="1"/>
            <a:r>
              <a:rPr lang="en-US" dirty="0"/>
              <a:t>http://diagramcenter.org/3d-printing.html</a:t>
            </a:r>
          </a:p>
        </p:txBody>
      </p:sp>
    </p:spTree>
    <p:extLst>
      <p:ext uri="{BB962C8B-B14F-4D97-AF65-F5344CB8AC3E}">
        <p14:creationId xmlns:p14="http://schemas.microsoft.com/office/powerpoint/2010/main" val="3851399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Technically</a:t>
            </a:r>
          </a:p>
        </p:txBody>
      </p:sp>
      <p:sp>
        <p:nvSpPr>
          <p:cNvPr id="52227" name="Content Placeholder 2"/>
          <p:cNvSpPr>
            <a:spLocks noGrp="1"/>
          </p:cNvSpPr>
          <p:nvPr>
            <p:ph idx="1"/>
          </p:nvPr>
        </p:nvSpPr>
        <p:spPr/>
        <p:txBody>
          <a:bodyPr/>
          <a:lstStyle/>
          <a:p>
            <a:r>
              <a:rPr lang="en-US" altLang="en-US" dirty="0" smtClean="0"/>
              <a:t>Requires a 3D printer</a:t>
            </a:r>
          </a:p>
          <a:p>
            <a:pPr lvl="1"/>
            <a:r>
              <a:rPr lang="en-US" altLang="en-US" dirty="0" smtClean="0"/>
              <a:t>Please note: printers need to be used—sitting around is not good for them</a:t>
            </a:r>
          </a:p>
          <a:p>
            <a:r>
              <a:rPr lang="en-US" altLang="en-US" dirty="0" smtClean="0"/>
              <a:t>Some online libraries contain accessible materials, but it helps if you can draw</a:t>
            </a:r>
          </a:p>
          <a:p>
            <a:r>
              <a:rPr lang="en-US" altLang="en-US" dirty="0" smtClean="0"/>
              <a:t>Software makes it somewhat easier, but if you have no art background, you may struggle</a:t>
            </a:r>
          </a:p>
        </p:txBody>
      </p:sp>
    </p:spTree>
    <p:extLst>
      <p:ext uri="{BB962C8B-B14F-4D97-AF65-F5344CB8AC3E}">
        <p14:creationId xmlns:p14="http://schemas.microsoft.com/office/powerpoint/2010/main" val="28461017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Printers</a:t>
            </a:r>
            <a:endParaRPr lang="en-US" dirty="0"/>
          </a:p>
        </p:txBody>
      </p:sp>
      <p:sp>
        <p:nvSpPr>
          <p:cNvPr id="3" name="Content Placeholder 2"/>
          <p:cNvSpPr>
            <a:spLocks noGrp="1"/>
          </p:cNvSpPr>
          <p:nvPr>
            <p:ph idx="1"/>
          </p:nvPr>
        </p:nvSpPr>
        <p:spPr/>
        <p:txBody>
          <a:bodyPr/>
          <a:lstStyle/>
          <a:p>
            <a:r>
              <a:rPr lang="en-US" dirty="0" smtClean="0"/>
              <a:t>Wide range of options</a:t>
            </a:r>
          </a:p>
          <a:p>
            <a:r>
              <a:rPr lang="en-US" dirty="0" smtClean="0"/>
              <a:t>Be aware of key characteristics</a:t>
            </a:r>
          </a:p>
          <a:p>
            <a:pPr lvl="1"/>
            <a:r>
              <a:rPr lang="en-US" dirty="0" smtClean="0"/>
              <a:t>Size, filaments used, open or closed frame, ease of cleaning, cost</a:t>
            </a:r>
          </a:p>
        </p:txBody>
      </p:sp>
      <p:pic>
        <p:nvPicPr>
          <p:cNvPr id="4" name="Picture 3" descr="The MakerBot has open front and sides and is a dark grayish black exterior with a control panel located on the top front toward the right side of the unit and the filament compartment is raised in the loading position. There is a red plasatic bunny rabbit on the bed."/>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114800"/>
            <a:ext cx="1981200" cy="2025015"/>
          </a:xfrm>
          <a:prstGeom prst="rect">
            <a:avLst/>
          </a:prstGeom>
          <a:noFill/>
          <a:ln>
            <a:noFill/>
          </a:ln>
        </p:spPr>
      </p:pic>
      <p:pic>
        <p:nvPicPr>
          <p:cNvPr id="5" name="Picture 4" descr="Ultimaker has an enclosed sides with an open front and top in white. The SD card slot, LCD display, and illuminated dial are centered on the front bottom of the unit. The bed is empty but raised. ">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116706"/>
            <a:ext cx="1828800" cy="2284094"/>
          </a:xfrm>
          <a:prstGeom prst="rect">
            <a:avLst/>
          </a:prstGeom>
          <a:noFill/>
          <a:ln>
            <a:noFill/>
          </a:ln>
        </p:spPr>
      </p:pic>
      <p:pic>
        <p:nvPicPr>
          <p:cNvPr id="6" name="Picture 5" descr="LulzBot Mini is an open frame in black metal with side vents and a large red power button and USB slot in front. There is a green rocktopus on the bed. ">
            <a:hlinkClick r:id="rId6"/>
          </p:cNvPr>
          <p:cNvPicPr/>
          <p:nvPr/>
        </p:nvPicPr>
        <p:blipFill rotWithShape="1">
          <a:blip r:embed="rId7">
            <a:extLst>
              <a:ext uri="{28A0092B-C50C-407E-A947-70E740481C1C}">
                <a14:useLocalDpi xmlns:a14="http://schemas.microsoft.com/office/drawing/2010/main" val="0"/>
              </a:ext>
            </a:extLst>
          </a:blip>
          <a:srcRect l="11775" t="770" r="10578"/>
          <a:stretch/>
        </p:blipFill>
        <p:spPr bwMode="auto">
          <a:xfrm>
            <a:off x="2743200" y="4114800"/>
            <a:ext cx="1828800" cy="2134870"/>
          </a:xfrm>
          <a:prstGeom prst="rect">
            <a:avLst/>
          </a:prstGeom>
          <a:noFill/>
          <a:ln>
            <a:noFill/>
          </a:ln>
          <a:extLst>
            <a:ext uri="{53640926-AAD7-44D8-BBD7-CCE9431645EC}">
              <a14:shadowObscured xmlns:a14="http://schemas.microsoft.com/office/drawing/2010/main"/>
            </a:ext>
          </a:extLst>
        </p:spPr>
      </p:pic>
      <p:pic>
        <p:nvPicPr>
          <p:cNvPr id="7" name="Picture 6" descr="Flashforge Dreamer is fully enclosed with a gray plastic exterior and removable lid. The door in the front opens. The LCD display is in the front right bottom corner."/>
          <p:cNvPicPr/>
          <p:nvPr/>
        </p:nvPicPr>
        <p:blipFill rotWithShape="1">
          <a:blip r:embed="rId8" cstate="print">
            <a:extLst>
              <a:ext uri="{28A0092B-C50C-407E-A947-70E740481C1C}">
                <a14:useLocalDpi xmlns:a14="http://schemas.microsoft.com/office/drawing/2010/main" val="0"/>
              </a:ext>
            </a:extLst>
          </a:blip>
          <a:srcRect l="4782"/>
          <a:stretch/>
        </p:blipFill>
        <p:spPr bwMode="auto">
          <a:xfrm>
            <a:off x="457200" y="4114800"/>
            <a:ext cx="1939290" cy="21012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60964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3D Modeling/Printing Software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defRPr/>
            </a:pPr>
            <a:r>
              <a:rPr lang="en-US" dirty="0" smtClean="0"/>
              <a:t>Proprietary Applications</a:t>
            </a:r>
          </a:p>
          <a:p>
            <a:pPr>
              <a:buFont typeface="Wingdings" panose="05000000000000000000" pitchFamily="2" charset="2"/>
              <a:buChar char="§"/>
              <a:defRPr/>
            </a:pPr>
            <a:r>
              <a:rPr lang="en-US" dirty="0" smtClean="0"/>
              <a:t>Some open source options available</a:t>
            </a:r>
          </a:p>
          <a:p>
            <a:pPr lvl="1">
              <a:buFont typeface="Wingdings" panose="05000000000000000000" pitchFamily="2" charset="2"/>
              <a:buChar char="§"/>
              <a:defRPr/>
            </a:pPr>
            <a:r>
              <a:rPr lang="en-US" dirty="0" smtClean="0"/>
              <a:t>Blender</a:t>
            </a:r>
          </a:p>
          <a:p>
            <a:pPr lvl="1">
              <a:buFont typeface="Wingdings" panose="05000000000000000000" pitchFamily="2" charset="2"/>
              <a:buChar char="§"/>
              <a:defRPr/>
            </a:pPr>
            <a:r>
              <a:rPr lang="en-US" dirty="0" smtClean="0"/>
              <a:t>Cura / Ultimaker Cura</a:t>
            </a:r>
          </a:p>
          <a:p>
            <a:pPr lvl="1">
              <a:buFont typeface="Wingdings" panose="05000000000000000000" pitchFamily="2" charset="2"/>
              <a:buChar char="§"/>
              <a:defRPr/>
            </a:pPr>
            <a:r>
              <a:rPr lang="en-US" dirty="0" smtClean="0"/>
              <a:t>TinkerCad</a:t>
            </a:r>
            <a:endParaRPr lang="en-US" dirty="0"/>
          </a:p>
          <a:p>
            <a:pPr lvl="1">
              <a:buFont typeface="Wingdings" panose="05000000000000000000" pitchFamily="2" charset="2"/>
              <a:buChar char="§"/>
              <a:defRPr/>
            </a:pPr>
            <a:r>
              <a:rPr lang="en-US" dirty="0" smtClean="0"/>
              <a:t>AutoDesk apps</a:t>
            </a:r>
          </a:p>
          <a:p>
            <a:pPr>
              <a:buFont typeface="Wingdings" panose="05000000000000000000" pitchFamily="2" charset="2"/>
              <a:buChar char="§"/>
              <a:defRPr/>
            </a:pPr>
            <a:r>
              <a:rPr lang="en-US" dirty="0" smtClean="0"/>
              <a:t>OpenSCAD</a:t>
            </a:r>
          </a:p>
          <a:p>
            <a:pPr lvl="1">
              <a:buFont typeface="Wingdings" panose="05000000000000000000" pitchFamily="2" charset="2"/>
              <a:buChar char="§"/>
              <a:defRPr/>
            </a:pPr>
            <a:r>
              <a:rPr lang="en-US" dirty="0" smtClean="0"/>
              <a:t>Accessible CAD design</a:t>
            </a:r>
            <a:endParaRPr lang="en-US" dirty="0"/>
          </a:p>
        </p:txBody>
      </p:sp>
    </p:spTree>
    <p:extLst>
      <p:ext uri="{BB962C8B-B14F-4D97-AF65-F5344CB8AC3E}">
        <p14:creationId xmlns:p14="http://schemas.microsoft.com/office/powerpoint/2010/main" val="2501873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dirty="0" smtClean="0"/>
              <a:t>Thank you!</a:t>
            </a:r>
          </a:p>
        </p:txBody>
      </p:sp>
      <p:sp>
        <p:nvSpPr>
          <p:cNvPr id="72707" name="Rectangle 3"/>
          <p:cNvSpPr>
            <a:spLocks noGrp="1"/>
          </p:cNvSpPr>
          <p:nvPr>
            <p:ph idx="1"/>
          </p:nvPr>
        </p:nvSpPr>
        <p:spPr/>
        <p:txBody>
          <a:bodyPr/>
          <a:lstStyle/>
          <a:p>
            <a:r>
              <a:rPr lang="en-US" dirty="0" smtClean="0"/>
              <a:t>Robert Beach</a:t>
            </a:r>
          </a:p>
          <a:p>
            <a:pPr lvl="1"/>
            <a:r>
              <a:rPr lang="en-US" dirty="0" smtClean="0"/>
              <a:t>rbeach@kckcc.edu</a:t>
            </a:r>
          </a:p>
          <a:p>
            <a:pPr lvl="1"/>
            <a:r>
              <a:rPr lang="en-US" dirty="0" smtClean="0"/>
              <a:t>913-288-7671 </a:t>
            </a:r>
          </a:p>
          <a:p>
            <a:endParaRPr lang="en-US" dirty="0" smtClean="0"/>
          </a:p>
          <a:p>
            <a:r>
              <a:rPr lang="en-US" dirty="0" smtClean="0"/>
              <a:t>Gaeir Dietrich</a:t>
            </a:r>
          </a:p>
          <a:p>
            <a:pPr lvl="1"/>
            <a:r>
              <a:rPr lang="en-US" dirty="0" smtClean="0"/>
              <a:t>gaeird@gmail.com </a:t>
            </a:r>
          </a:p>
          <a:p>
            <a:pPr lvl="1"/>
            <a:r>
              <a:rPr lang="en-US" dirty="0" smtClean="0"/>
              <a:t>408-472-3146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dirty="0" smtClean="0"/>
              <a:t>Handling Graphics</a:t>
            </a:r>
          </a:p>
        </p:txBody>
      </p:sp>
      <p:sp>
        <p:nvSpPr>
          <p:cNvPr id="13315" name="Content Placeholder 2"/>
          <p:cNvSpPr>
            <a:spLocks noGrp="1"/>
          </p:cNvSpPr>
          <p:nvPr>
            <p:ph idx="1"/>
          </p:nvPr>
        </p:nvSpPr>
        <p:spPr/>
        <p:txBody>
          <a:bodyPr/>
          <a:lstStyle/>
          <a:p>
            <a:pPr eaLnBrk="1" hangingPunct="1"/>
            <a:r>
              <a:rPr lang="en-US" altLang="en-US" dirty="0" smtClean="0"/>
              <a:t>When determining the purpose, always consider the context in which the graphic is being shown.</a:t>
            </a:r>
          </a:p>
          <a:p>
            <a:pPr eaLnBrk="1" hangingPunct="1"/>
            <a:endParaRPr lang="en-US" altLang="en-US" dirty="0" smtClean="0"/>
          </a:p>
          <a:p>
            <a:pPr eaLnBrk="1" hangingPunct="1"/>
            <a:r>
              <a:rPr lang="en-US" altLang="en-US" dirty="0" smtClean="0"/>
              <a:t>The same graphic may have a different purpose in a different context.</a:t>
            </a:r>
          </a:p>
          <a:p>
            <a:pPr lvl="1" eaLnBrk="1" hangingPunct="1"/>
            <a:r>
              <a:rPr lang="en-US" altLang="en-US" dirty="0" smtClean="0"/>
              <a:t>Sometimes decoration</a:t>
            </a:r>
          </a:p>
          <a:p>
            <a:pPr lvl="1" eaLnBrk="1" hangingPunct="1"/>
            <a:r>
              <a:rPr lang="en-US" altLang="en-US" dirty="0" smtClean="0"/>
              <a:t>Sometimes informational</a:t>
            </a:r>
          </a:p>
          <a:p>
            <a:pPr eaLnBrk="1" hangingPunct="1"/>
            <a:endParaRPr lang="en-US" altLang="en-US" dirty="0" smtClean="0"/>
          </a:p>
        </p:txBody>
      </p:sp>
    </p:spTree>
    <p:extLst>
      <p:ext uri="{BB962C8B-B14F-4D97-AF65-F5344CB8AC3E}">
        <p14:creationId xmlns:p14="http://schemas.microsoft.com/office/powerpoint/2010/main" val="1393677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smtClean="0"/>
              <a:t>How Do I Decide??</a:t>
            </a:r>
          </a:p>
        </p:txBody>
      </p:sp>
      <p:sp>
        <p:nvSpPr>
          <p:cNvPr id="14339" name="Content Placeholder 2"/>
          <p:cNvSpPr>
            <a:spLocks noGrp="1"/>
          </p:cNvSpPr>
          <p:nvPr>
            <p:ph idx="1"/>
          </p:nvPr>
        </p:nvSpPr>
        <p:spPr/>
        <p:txBody>
          <a:bodyPr/>
          <a:lstStyle/>
          <a:p>
            <a:pPr eaLnBrk="1" hangingPunct="1"/>
            <a:r>
              <a:rPr lang="en-US" altLang="en-US" dirty="0" smtClean="0"/>
              <a:t>Does the student need to do something with the graphic or understand something from it?</a:t>
            </a:r>
          </a:p>
          <a:p>
            <a:pPr lvl="1" eaLnBrk="1" hangingPunct="1"/>
            <a:r>
              <a:rPr lang="en-US" altLang="en-US" dirty="0" smtClean="0"/>
              <a:t>Informational</a:t>
            </a:r>
          </a:p>
          <a:p>
            <a:pPr eaLnBrk="1" hangingPunct="1"/>
            <a:r>
              <a:rPr lang="en-US" altLang="en-US" dirty="0" smtClean="0"/>
              <a:t>Is the graphic simply entertaining or “pretty”?</a:t>
            </a:r>
          </a:p>
          <a:p>
            <a:pPr lvl="1" eaLnBrk="1" hangingPunct="1"/>
            <a:r>
              <a:rPr lang="en-US" altLang="en-US" dirty="0" smtClean="0"/>
              <a:t>Decoration</a:t>
            </a:r>
          </a:p>
          <a:p>
            <a:pPr eaLnBrk="1" hangingPunct="1"/>
            <a:endParaRPr lang="en-US" altLang="en-US" dirty="0" smtClean="0"/>
          </a:p>
        </p:txBody>
      </p:sp>
    </p:spTree>
    <p:extLst>
      <p:ext uri="{BB962C8B-B14F-4D97-AF65-F5344CB8AC3E}">
        <p14:creationId xmlns:p14="http://schemas.microsoft.com/office/powerpoint/2010/main" val="4090736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smtClean="0"/>
              <a:t>Context and Intent</a:t>
            </a:r>
          </a:p>
        </p:txBody>
      </p:sp>
      <p:sp>
        <p:nvSpPr>
          <p:cNvPr id="15363" name="Content Placeholder 2"/>
          <p:cNvSpPr>
            <a:spLocks noGrp="1"/>
          </p:cNvSpPr>
          <p:nvPr>
            <p:ph idx="1"/>
          </p:nvPr>
        </p:nvSpPr>
        <p:spPr/>
        <p:txBody>
          <a:bodyPr/>
          <a:lstStyle/>
          <a:p>
            <a:pPr eaLnBrk="1" hangingPunct="1"/>
            <a:r>
              <a:rPr lang="en-US" altLang="en-US" dirty="0" smtClean="0"/>
              <a:t>What is the learning objective for this graphic?</a:t>
            </a:r>
          </a:p>
          <a:p>
            <a:pPr lvl="1" eaLnBrk="1" hangingPunct="1"/>
            <a:r>
              <a:rPr lang="en-US" altLang="en-US" dirty="0" smtClean="0"/>
              <a:t>Why is it here? What is the concept? What do the authors want you to learn?</a:t>
            </a:r>
          </a:p>
          <a:p>
            <a:pPr eaLnBrk="1" hangingPunct="1"/>
            <a:r>
              <a:rPr lang="en-US" altLang="en-US" dirty="0" smtClean="0"/>
              <a:t>What is it that you need to do with the information?</a:t>
            </a:r>
          </a:p>
          <a:p>
            <a:pPr lvl="1" eaLnBrk="1" hangingPunct="1"/>
            <a:r>
              <a:rPr lang="en-US" altLang="en-US" dirty="0" smtClean="0"/>
              <a:t>Activity? How do you use the information?</a:t>
            </a:r>
          </a:p>
          <a:p>
            <a:pPr eaLnBrk="1" hangingPunct="1"/>
            <a:endParaRPr lang="en-US" altLang="en-US" dirty="0" smtClean="0"/>
          </a:p>
        </p:txBody>
      </p:sp>
    </p:spTree>
    <p:extLst>
      <p:ext uri="{BB962C8B-B14F-4D97-AF65-F5344CB8AC3E}">
        <p14:creationId xmlns:p14="http://schemas.microsoft.com/office/powerpoint/2010/main" val="4078768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Prof and Student</a:t>
            </a:r>
            <a:endParaRPr lang="en-US" dirty="0"/>
          </a:p>
        </p:txBody>
      </p:sp>
      <p:sp>
        <p:nvSpPr>
          <p:cNvPr id="3" name="Content Placeholder 2"/>
          <p:cNvSpPr>
            <a:spLocks noGrp="1"/>
          </p:cNvSpPr>
          <p:nvPr>
            <p:ph idx="1"/>
          </p:nvPr>
        </p:nvSpPr>
        <p:spPr/>
        <p:txBody>
          <a:bodyPr/>
          <a:lstStyle/>
          <a:p>
            <a:r>
              <a:rPr lang="en-US" altLang="en-US" dirty="0" smtClean="0"/>
              <a:t>Can ask </a:t>
            </a:r>
            <a:r>
              <a:rPr lang="en-US" altLang="en-US" dirty="0"/>
              <a:t>Prof to establish </a:t>
            </a:r>
            <a:r>
              <a:rPr lang="en-US" altLang="en-US" dirty="0" smtClean="0"/>
              <a:t>priority</a:t>
            </a:r>
          </a:p>
          <a:p>
            <a:pPr lvl="1"/>
            <a:r>
              <a:rPr lang="en-US" altLang="en-US" dirty="0" smtClean="0"/>
              <a:t>However don’t just ask what tactiles to create!</a:t>
            </a:r>
          </a:p>
          <a:p>
            <a:pPr lvl="1"/>
            <a:r>
              <a:rPr lang="en-US" altLang="en-US" dirty="0" smtClean="0"/>
              <a:t>Ascertain what the intent is of graphic and then use judgment</a:t>
            </a:r>
          </a:p>
          <a:p>
            <a:pPr lvl="1"/>
            <a:r>
              <a:rPr lang="en-US" altLang="en-US" dirty="0" smtClean="0"/>
              <a:t>Show prof tactile image library and ask</a:t>
            </a:r>
          </a:p>
          <a:p>
            <a:r>
              <a:rPr lang="en-US" altLang="en-US" dirty="0" smtClean="0"/>
              <a:t>Ask </a:t>
            </a:r>
            <a:r>
              <a:rPr lang="en-US" altLang="en-US" dirty="0"/>
              <a:t>student his/her </a:t>
            </a:r>
            <a:r>
              <a:rPr lang="en-US" altLang="en-US" dirty="0" smtClean="0"/>
              <a:t>preference</a:t>
            </a:r>
          </a:p>
          <a:p>
            <a:pPr lvl="1"/>
            <a:r>
              <a:rPr lang="en-US" altLang="en-US" dirty="0" smtClean="0"/>
              <a:t>Does student read braille? Have experience with tactiles?</a:t>
            </a:r>
          </a:p>
          <a:p>
            <a:pPr lvl="1"/>
            <a:endParaRPr lang="en-US" altLang="en-US" dirty="0"/>
          </a:p>
          <a:p>
            <a:endParaRPr lang="en-US" dirty="0"/>
          </a:p>
        </p:txBody>
      </p:sp>
    </p:spTree>
    <p:extLst>
      <p:ext uri="{BB962C8B-B14F-4D97-AF65-F5344CB8AC3E}">
        <p14:creationId xmlns:p14="http://schemas.microsoft.com/office/powerpoint/2010/main" val="2015263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DarkBlu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DarkBlue" id="{7B9A0E00-98AB-49FF-AD37-8B190C067E7C}" vid="{B7599422-130B-4A76-A92B-66C6EAD7E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ThemeDarkBlue</Template>
  <TotalTime>733</TotalTime>
  <Words>1611</Words>
  <Application>Microsoft Office PowerPoint</Application>
  <PresentationFormat>On-screen Show (4:3)</PresentationFormat>
  <Paragraphs>338</Paragraphs>
  <Slides>57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Wingdings</vt:lpstr>
      <vt:lpstr>ThemeDarkBlue</vt:lpstr>
      <vt:lpstr>Feeling Good about Your Tactile Graphics</vt:lpstr>
      <vt:lpstr>Presenters</vt:lpstr>
      <vt:lpstr>Session Covers</vt:lpstr>
      <vt:lpstr>When More Is Needed</vt:lpstr>
      <vt:lpstr>What Are Tactile Graphics?</vt:lpstr>
      <vt:lpstr>Handling Graphics</vt:lpstr>
      <vt:lpstr>How Do I Decide??</vt:lpstr>
      <vt:lpstr>Context and Intent</vt:lpstr>
      <vt:lpstr>Asking Prof and Student</vt:lpstr>
      <vt:lpstr>Reality Check</vt:lpstr>
      <vt:lpstr>What Do You Include?</vt:lpstr>
      <vt:lpstr>Making a Decision</vt:lpstr>
      <vt:lpstr>Decision Tree for Tactiles</vt:lpstr>
      <vt:lpstr>Decision Tree</vt:lpstr>
      <vt:lpstr>Tactiles Often Needed</vt:lpstr>
      <vt:lpstr>Tactile Graphics</vt:lpstr>
      <vt:lpstr>What Is a Tactile Graphic?</vt:lpstr>
      <vt:lpstr>Tactile Representation</vt:lpstr>
      <vt:lpstr>Graphic Vocabulary </vt:lpstr>
      <vt:lpstr>Thinking Like an Artist</vt:lpstr>
      <vt:lpstr>Properties</vt:lpstr>
      <vt:lpstr>Remember…</vt:lpstr>
      <vt:lpstr>What to Consider</vt:lpstr>
      <vt:lpstr>Creating the Graphics</vt:lpstr>
      <vt:lpstr>Rule of “Fingers”</vt:lpstr>
      <vt:lpstr>Braille Labels on Swell Paper</vt:lpstr>
      <vt:lpstr>Braille Codes</vt:lpstr>
      <vt:lpstr>Tactile Tips</vt:lpstr>
      <vt:lpstr>Need a Key?</vt:lpstr>
      <vt:lpstr>Creating Tactiles</vt:lpstr>
      <vt:lpstr>All Samples from BANA Tactile Graphics Guidelines</vt:lpstr>
      <vt:lpstr>Parts of a Flower</vt:lpstr>
      <vt:lpstr>Flower Tactiles</vt:lpstr>
      <vt:lpstr>Rainfall in Australia</vt:lpstr>
      <vt:lpstr>Rainfall Key</vt:lpstr>
      <vt:lpstr>Rainfall Graphic</vt:lpstr>
      <vt:lpstr>Circulatory System</vt:lpstr>
      <vt:lpstr>Overview Section</vt:lpstr>
      <vt:lpstr>Upper Section</vt:lpstr>
      <vt:lpstr>Lower Section</vt:lpstr>
      <vt:lpstr>Tactile Graphics Creation</vt:lpstr>
      <vt:lpstr>Production Methods Overview</vt:lpstr>
      <vt:lpstr>Tactile Graphics Mediums</vt:lpstr>
      <vt:lpstr>Tactile Mediums continued</vt:lpstr>
      <vt:lpstr>Using Microcapsule Paper</vt:lpstr>
      <vt:lpstr>Using the Computer</vt:lpstr>
      <vt:lpstr>Pictures to Outlines</vt:lpstr>
      <vt:lpstr>Swell Paper Advantages</vt:lpstr>
      <vt:lpstr>TGIL</vt:lpstr>
      <vt:lpstr>Talking Graphics</vt:lpstr>
      <vt:lpstr>What about 3D?</vt:lpstr>
      <vt:lpstr>Reality Check for 3D</vt:lpstr>
      <vt:lpstr>Diagram Center</vt:lpstr>
      <vt:lpstr>Technically</vt:lpstr>
      <vt:lpstr>3D Printers</vt:lpstr>
      <vt:lpstr>3D Modeling/Printing Software</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Lee Beach</dc:creator>
  <cp:lastModifiedBy>Windows User</cp:lastModifiedBy>
  <cp:revision>353</cp:revision>
  <dcterms:created xsi:type="dcterms:W3CDTF">2012-11-01T10:57:29Z</dcterms:created>
  <dcterms:modified xsi:type="dcterms:W3CDTF">2019-11-12T00:25:42Z</dcterms:modified>
</cp:coreProperties>
</file>