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1" r:id="rId2"/>
  </p:sldMasterIdLst>
  <p:notesMasterIdLst>
    <p:notesMasterId r:id="rId29"/>
  </p:notesMasterIdLst>
  <p:sldIdLst>
    <p:sldId id="286" r:id="rId3"/>
    <p:sldId id="303" r:id="rId4"/>
    <p:sldId id="302" r:id="rId5"/>
    <p:sldId id="260" r:id="rId6"/>
    <p:sldId id="306" r:id="rId7"/>
    <p:sldId id="331" r:id="rId8"/>
    <p:sldId id="312" r:id="rId9"/>
    <p:sldId id="308" r:id="rId10"/>
    <p:sldId id="309" r:id="rId11"/>
    <p:sldId id="313" r:id="rId12"/>
    <p:sldId id="310" r:id="rId13"/>
    <p:sldId id="330" r:id="rId14"/>
    <p:sldId id="311" r:id="rId15"/>
    <p:sldId id="318" r:id="rId16"/>
    <p:sldId id="332" r:id="rId17"/>
    <p:sldId id="320" r:id="rId18"/>
    <p:sldId id="314" r:id="rId19"/>
    <p:sldId id="315" r:id="rId20"/>
    <p:sldId id="316" r:id="rId21"/>
    <p:sldId id="317" r:id="rId22"/>
    <p:sldId id="327" r:id="rId23"/>
    <p:sldId id="322" r:id="rId24"/>
    <p:sldId id="323" r:id="rId25"/>
    <p:sldId id="324" r:id="rId26"/>
    <p:sldId id="333" r:id="rId27"/>
    <p:sldId id="326"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75" autoAdjust="0"/>
    <p:restoredTop sz="94633" autoAdjust="0"/>
  </p:normalViewPr>
  <p:slideViewPr>
    <p:cSldViewPr snapToGrid="0">
      <p:cViewPr varScale="1">
        <p:scale>
          <a:sx n="142" d="100"/>
          <a:sy n="142" d="100"/>
        </p:scale>
        <p:origin x="528" y="120"/>
      </p:cViewPr>
      <p:guideLst>
        <p:guide orient="horz" pos="1620"/>
        <p:guide pos="2880"/>
      </p:guideLst>
    </p:cSldViewPr>
  </p:slideViewPr>
  <p:outlineViewPr>
    <p:cViewPr>
      <p:scale>
        <a:sx n="33" d="100"/>
        <a:sy n="33" d="100"/>
      </p:scale>
      <p:origin x="0" y="-41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Rounded MT Bold" panose="020F0704030504030204" pitchFamily="34" charset="0"/>
        <a:ea typeface="Arial Rounded MT Bold" panose="020F07040305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D1613-EF39-4022-B076-CE74A55DA908}" type="slidenum">
              <a:rPr lang="en-US">
                <a:latin typeface="Arial Rounded MT Bold" panose="020F0704030504030204" pitchFamily="34" charset="0"/>
              </a:rPr>
              <a:pPr/>
              <a:t>2</a:t>
            </a:fld>
            <a:endParaRPr lang="en-US">
              <a:latin typeface="Arial Rounded MT Bold" panose="020F0704030504030204" pitchFamily="34" charset="0"/>
            </a:endParaRPr>
          </a:p>
        </p:txBody>
      </p:sp>
      <p:sp>
        <p:nvSpPr>
          <p:cNvPr id="24578" name="Rectangle 2"/>
          <p:cNvSpPr>
            <a:spLocks noGrp="1" noRot="1" noChangeAspect="1" noChangeArrowheads="1" noTextEdit="1"/>
          </p:cNvSpPr>
          <p:nvPr>
            <p:ph type="sldImg"/>
          </p:nvPr>
        </p:nvSpPr>
        <p:spPr>
          <a:xfrm>
            <a:off x="406400" y="696913"/>
            <a:ext cx="6197600" cy="3486150"/>
          </a:xfrm>
          <a:ln/>
        </p:spPr>
      </p:sp>
      <p:sp>
        <p:nvSpPr>
          <p:cNvPr id="24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14615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2170736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1422160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447301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3292292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4015197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2487181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726085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2273732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4013307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319234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D9DAB4-01EC-4B0C-A643-E9764FC72C27}" type="slidenum">
              <a:rPr lang="en-US" smtClean="0">
                <a:latin typeface="Arial Rounded MT Bold" panose="020F0704030504030204" pitchFamily="34" charset="0"/>
              </a:rPr>
              <a:pPr/>
              <a:t>3</a:t>
            </a:fld>
            <a:endParaRPr lang="en-US">
              <a:latin typeface="Arial Rounded MT Bold" panose="020F0704030504030204" pitchFamily="34" charset="0"/>
            </a:endParaRPr>
          </a:p>
        </p:txBody>
      </p:sp>
    </p:spTree>
    <p:extLst>
      <p:ext uri="{BB962C8B-B14F-4D97-AF65-F5344CB8AC3E}">
        <p14:creationId xmlns:p14="http://schemas.microsoft.com/office/powerpoint/2010/main" val="249469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652622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3652665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3707489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2525934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123156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161518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2426353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882012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344762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61886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281415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Rounded MT Bold" panose="020F07040305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dirty="0">
              <a:ln>
                <a:noFill/>
              </a:ln>
              <a:solidFill>
                <a:srgbClr val="000000"/>
              </a:solidFill>
              <a:effectLst/>
              <a:uLnTx/>
              <a:uFillTx/>
              <a:latin typeface="Arial Rounded MT Bold" panose="020F0704030504030204" pitchFamily="34" charset="0"/>
              <a:sym typeface="Arial"/>
            </a:endParaRPr>
          </a:p>
        </p:txBody>
      </p:sp>
    </p:spTree>
    <p:extLst>
      <p:ext uri="{BB962C8B-B14F-4D97-AF65-F5344CB8AC3E}">
        <p14:creationId xmlns:p14="http://schemas.microsoft.com/office/powerpoint/2010/main" val="266428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32"/>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1">
                <a:solidFill>
                  <a:schemeClr val="dk1"/>
                </a:solidFill>
                <a:latin typeface="Arial Black" panose="020B0A04020102020204" pitchFamily="34" charset="0"/>
                <a:ea typeface="Arial Black" panose="020B0A04020102020204" pitchFamily="34" charset="0"/>
                <a:cs typeface="Arial Black" panose="020B0A04020102020204" pitchFamily="34" charset="0"/>
                <a:sym typeface="Arial Rounde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32"/>
          <p:cNvSpPr txBox="1">
            <a:spLocks noGrp="1"/>
          </p:cNvSpPr>
          <p:nvPr>
            <p:ph type="body" idx="1"/>
          </p:nvPr>
        </p:nvSpPr>
        <p:spPr>
          <a:xfrm>
            <a:off x="457200" y="1200150"/>
            <a:ext cx="8229600" cy="3398044"/>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Clr>
                <a:srgbClr val="002060"/>
              </a:buClr>
              <a:buSzPts val="2100"/>
              <a:buChar char="🞐"/>
              <a:defRPr b="1">
                <a:latin typeface="Arial Black" panose="020B0A04020102020204" pitchFamily="34" charset="0"/>
                <a:ea typeface="Arial Black" panose="020B0A04020102020204" pitchFamily="34" charset="0"/>
                <a:cs typeface="Arial Black" panose="020B0A04020102020204" pitchFamily="34" charset="0"/>
                <a:sym typeface="Arial Rounded"/>
              </a:defRPr>
            </a:lvl1pPr>
            <a:lvl2pPr marL="914400" lvl="1" indent="-342900" algn="l">
              <a:spcBef>
                <a:spcPts val="480"/>
              </a:spcBef>
              <a:spcAft>
                <a:spcPts val="0"/>
              </a:spcAft>
              <a:buSzPts val="1800"/>
              <a:buChar char="■"/>
              <a:defRPr b="1">
                <a:latin typeface="Arial Rounded"/>
                <a:ea typeface="Arial Rounded"/>
                <a:cs typeface="Arial Rounded"/>
                <a:sym typeface="Arial Rounded"/>
              </a:defRPr>
            </a:lvl2pPr>
            <a:lvl3pPr marL="1371600" lvl="2" indent="-311150" algn="l">
              <a:spcBef>
                <a:spcPts val="400"/>
              </a:spcBef>
              <a:spcAft>
                <a:spcPts val="0"/>
              </a:spcAft>
              <a:buSzPts val="1300"/>
              <a:buChar char="🞐"/>
              <a:defRPr b="1">
                <a:latin typeface="Arial Rounded"/>
                <a:ea typeface="Arial Rounded"/>
                <a:cs typeface="Arial Rounded"/>
                <a:sym typeface="Arial Rounded"/>
              </a:defRPr>
            </a:lvl3pPr>
            <a:lvl4pPr marL="1828800" lvl="3" indent="-342900" algn="l">
              <a:spcBef>
                <a:spcPts val="360"/>
              </a:spcBef>
              <a:spcAft>
                <a:spcPts val="0"/>
              </a:spcAft>
              <a:buSzPts val="1800"/>
              <a:buChar char="▪"/>
              <a:defRPr b="1">
                <a:latin typeface="Arial Rounded"/>
                <a:ea typeface="Arial Rounded"/>
                <a:cs typeface="Arial Rounded"/>
                <a:sym typeface="Arial Rounded"/>
              </a:defRPr>
            </a:lvl4pPr>
            <a:lvl5pPr marL="2286000" lvl="4" indent="-320039" algn="l">
              <a:spcBef>
                <a:spcPts val="360"/>
              </a:spcBef>
              <a:spcAft>
                <a:spcPts val="0"/>
              </a:spcAft>
              <a:buSzPts val="1440"/>
              <a:buChar char="▪"/>
              <a:defRPr b="1">
                <a:latin typeface="Arial Rounded"/>
                <a:ea typeface="Arial Rounded"/>
                <a:cs typeface="Arial Rounded"/>
                <a:sym typeface="Arial Rounded"/>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dirty="0"/>
          </a:p>
        </p:txBody>
      </p:sp>
      <p:sp>
        <p:nvSpPr>
          <p:cNvPr id="16" name="Google Shape;16;p32"/>
          <p:cNvSpPr txBox="1">
            <a:spLocks noGrp="1"/>
          </p:cNvSpPr>
          <p:nvPr>
            <p:ph type="dt" idx="10"/>
          </p:nvPr>
        </p:nvSpPr>
        <p:spPr>
          <a:xfrm>
            <a:off x="457200" y="4686300"/>
            <a:ext cx="2133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17" name="Google Shape;17;p32"/>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18" name="Google Shape;18;p32"/>
          <p:cNvSpPr txBox="1">
            <a:spLocks noGrp="1"/>
          </p:cNvSpPr>
          <p:nvPr>
            <p:ph type="sldNum" idx="12"/>
          </p:nvPr>
        </p:nvSpPr>
        <p:spPr>
          <a:xfrm>
            <a:off x="6553200" y="211455"/>
            <a:ext cx="2133600" cy="37719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cxnSp>
        <p:nvCxnSpPr>
          <p:cNvPr id="19" name="Google Shape;19;p32"/>
          <p:cNvCxnSpPr/>
          <p:nvPr/>
        </p:nvCxnSpPr>
        <p:spPr>
          <a:xfrm>
            <a:off x="457200" y="1085850"/>
            <a:ext cx="8077200" cy="0"/>
          </a:xfrm>
          <a:prstGeom prst="straightConnector1">
            <a:avLst/>
          </a:prstGeom>
          <a:noFill/>
          <a:ln w="19050" cap="flat" cmpd="sng">
            <a:solidFill>
              <a:srgbClr val="21358B"/>
            </a:solidFill>
            <a:prstDash val="solid"/>
            <a:round/>
            <a:headEnd type="none" w="med" len="med"/>
            <a:tailEnd type="none" w="med" len="med"/>
          </a:ln>
        </p:spPr>
      </p:cxnSp>
    </p:spTree>
    <p:extLst>
      <p:ext uri="{BB962C8B-B14F-4D97-AF65-F5344CB8AC3E}">
        <p14:creationId xmlns:p14="http://schemas.microsoft.com/office/powerpoint/2010/main" val="3574866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0"/>
        <p:cNvGrpSpPr/>
        <p:nvPr/>
      </p:nvGrpSpPr>
      <p:grpSpPr>
        <a:xfrm>
          <a:off x="0" y="0"/>
          <a:ext cx="0" cy="0"/>
          <a:chOff x="0" y="0"/>
          <a:chExt cx="0" cy="0"/>
        </a:xfrm>
      </p:grpSpPr>
      <p:sp>
        <p:nvSpPr>
          <p:cNvPr id="21" name="Google Shape;21;p33"/>
          <p:cNvSpPr txBox="1">
            <a:spLocks noGrp="1"/>
          </p:cNvSpPr>
          <p:nvPr>
            <p:ph type="ctrTitle"/>
          </p:nvPr>
        </p:nvSpPr>
        <p:spPr>
          <a:xfrm>
            <a:off x="0" y="1771650"/>
            <a:ext cx="9144000" cy="183389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400" b="1">
                <a:solidFill>
                  <a:srgbClr val="414042"/>
                </a:solidFill>
                <a:latin typeface="Arial Black" panose="020B0A04020102020204" pitchFamily="34" charset="0"/>
                <a:ea typeface="Arial Black" panose="020B0A04020102020204" pitchFamily="34" charset="0"/>
                <a:cs typeface="Arial Black" panose="020B0A04020102020204" pitchFamily="34" charset="0"/>
                <a:sym typeface="Arial Rounde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33"/>
          <p:cNvSpPr txBox="1">
            <a:spLocks noGrp="1"/>
          </p:cNvSpPr>
          <p:nvPr>
            <p:ph type="subTitle" idx="1"/>
          </p:nvPr>
        </p:nvSpPr>
        <p:spPr>
          <a:xfrm>
            <a:off x="2514600" y="4088810"/>
            <a:ext cx="4038600" cy="957262"/>
          </a:xfrm>
          <a:prstGeom prst="rect">
            <a:avLst/>
          </a:prstGeom>
          <a:noFill/>
          <a:ln>
            <a:noFill/>
          </a:ln>
        </p:spPr>
        <p:txBody>
          <a:bodyPr spcFirstLastPara="1" wrap="square" lIns="91425" tIns="45700" rIns="91425" bIns="45700" anchor="t" anchorCtr="0">
            <a:noAutofit/>
          </a:bodyPr>
          <a:lstStyle>
            <a:lvl1pPr lvl="0" algn="ctr">
              <a:spcBef>
                <a:spcPts val="600"/>
              </a:spcBef>
              <a:spcAft>
                <a:spcPts val="0"/>
              </a:spcAft>
              <a:buSzPts val="2250"/>
              <a:buFont typeface="Noto Sans Symbols"/>
              <a:buNone/>
              <a:defRPr sz="3000">
                <a:latin typeface="Arial Black" panose="020B0A04020102020204" pitchFamily="34" charset="0"/>
              </a:defRPr>
            </a:lvl1pPr>
            <a:lvl2pPr lvl="1" algn="l">
              <a:spcBef>
                <a:spcPts val="360"/>
              </a:spcBef>
              <a:spcAft>
                <a:spcPts val="0"/>
              </a:spcAft>
              <a:buSzPts val="1350"/>
              <a:buChar char="■"/>
              <a:defRPr/>
            </a:lvl2pPr>
            <a:lvl3pPr lvl="2" algn="l">
              <a:spcBef>
                <a:spcPts val="360"/>
              </a:spcBef>
              <a:spcAft>
                <a:spcPts val="0"/>
              </a:spcAft>
              <a:buSzPts val="1170"/>
              <a:buChar char="🞐"/>
              <a:defRPr/>
            </a:lvl3pPr>
            <a:lvl4pPr lvl="3" algn="l">
              <a:spcBef>
                <a:spcPts val="360"/>
              </a:spcBef>
              <a:spcAft>
                <a:spcPts val="0"/>
              </a:spcAft>
              <a:buSzPts val="1800"/>
              <a:buChar char="▪"/>
              <a:defRPr/>
            </a:lvl4pPr>
            <a:lvl5pPr lvl="4" algn="l">
              <a:spcBef>
                <a:spcPts val="360"/>
              </a:spcBef>
              <a:spcAft>
                <a:spcPts val="0"/>
              </a:spcAft>
              <a:buSzPts val="1440"/>
              <a:buChar char="▪"/>
              <a:defRPr/>
            </a:lvl5pPr>
            <a:lvl6pPr lvl="5" algn="l">
              <a:spcBef>
                <a:spcPts val="360"/>
              </a:spcBef>
              <a:spcAft>
                <a:spcPts val="0"/>
              </a:spcAft>
              <a:buSzPts val="1440"/>
              <a:buChar char="▪"/>
              <a:defRPr/>
            </a:lvl6pPr>
            <a:lvl7pPr lvl="6" algn="l">
              <a:spcBef>
                <a:spcPts val="360"/>
              </a:spcBef>
              <a:spcAft>
                <a:spcPts val="0"/>
              </a:spcAft>
              <a:buSzPts val="1440"/>
              <a:buChar char="▪"/>
              <a:defRPr/>
            </a:lvl7pPr>
            <a:lvl8pPr lvl="7" algn="l">
              <a:spcBef>
                <a:spcPts val="360"/>
              </a:spcBef>
              <a:spcAft>
                <a:spcPts val="0"/>
              </a:spcAft>
              <a:buSzPts val="1440"/>
              <a:buChar char="▪"/>
              <a:defRPr/>
            </a:lvl8pPr>
            <a:lvl9pPr lvl="8" algn="l">
              <a:spcBef>
                <a:spcPts val="360"/>
              </a:spcBef>
              <a:spcAft>
                <a:spcPts val="0"/>
              </a:spcAft>
              <a:buSzPts val="1440"/>
              <a:buChar char="▪"/>
              <a:defRPr/>
            </a:lvl9pPr>
          </a:lstStyle>
          <a:p>
            <a:endParaRPr dirty="0"/>
          </a:p>
        </p:txBody>
      </p:sp>
      <p:sp>
        <p:nvSpPr>
          <p:cNvPr id="23" name="Google Shape;23;p33"/>
          <p:cNvSpPr txBox="1">
            <a:spLocks noGrp="1"/>
          </p:cNvSpPr>
          <p:nvPr>
            <p:ph type="sldNum" idx="12"/>
          </p:nvPr>
        </p:nvSpPr>
        <p:spPr>
          <a:xfrm>
            <a:off x="6553200" y="211455"/>
            <a:ext cx="2133600" cy="37719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542279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4"/>
        <p:cNvGrpSpPr/>
        <p:nvPr/>
      </p:nvGrpSpPr>
      <p:grpSpPr>
        <a:xfrm>
          <a:off x="0" y="0"/>
          <a:ext cx="0" cy="0"/>
          <a:chOff x="0" y="0"/>
          <a:chExt cx="0" cy="0"/>
        </a:xfrm>
      </p:grpSpPr>
      <p:sp>
        <p:nvSpPr>
          <p:cNvPr id="25" name="Google Shape;25;p34"/>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600" b="1">
                <a:latin typeface="Arial Black" panose="020B0A04020102020204" pitchFamily="34" charset="0"/>
                <a:ea typeface="Arial Black" panose="020B0A04020102020204" pitchFamily="34" charset="0"/>
                <a:cs typeface="Arial Black" panose="020B0A04020102020204" pitchFamily="34" charset="0"/>
                <a:sym typeface="Arial Rounde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4"/>
          <p:cNvSpPr txBox="1">
            <a:spLocks noGrp="1"/>
          </p:cNvSpPr>
          <p:nvPr>
            <p:ph type="body" idx="1"/>
          </p:nvPr>
        </p:nvSpPr>
        <p:spPr>
          <a:xfrm>
            <a:off x="457200" y="1200150"/>
            <a:ext cx="8229600" cy="3398044"/>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b="1">
                <a:latin typeface="Arial Black" panose="020B0A04020102020204" pitchFamily="34" charset="0"/>
                <a:ea typeface="Arial Black" panose="020B0A04020102020204" pitchFamily="34" charset="0"/>
                <a:cs typeface="Arial Black" panose="020B0A04020102020204" pitchFamily="34" charset="0"/>
                <a:sym typeface="Arial Rounded"/>
              </a:defRPr>
            </a:lvl1pPr>
            <a:lvl2pPr marL="914400" lvl="1" indent="-342900" algn="l">
              <a:spcBef>
                <a:spcPts val="480"/>
              </a:spcBef>
              <a:spcAft>
                <a:spcPts val="0"/>
              </a:spcAft>
              <a:buSzPts val="1800"/>
              <a:buChar char="■"/>
              <a:defRPr b="1">
                <a:latin typeface="Arial Rounded"/>
                <a:ea typeface="Arial Rounded"/>
                <a:cs typeface="Arial Rounded"/>
                <a:sym typeface="Arial Rounded"/>
              </a:defRPr>
            </a:lvl2pPr>
            <a:lvl3pPr marL="1371600" lvl="2" indent="-311150" algn="l">
              <a:spcBef>
                <a:spcPts val="400"/>
              </a:spcBef>
              <a:spcAft>
                <a:spcPts val="0"/>
              </a:spcAft>
              <a:buSzPts val="1300"/>
              <a:buChar char="🞐"/>
              <a:defRPr b="1">
                <a:latin typeface="Arial Rounded"/>
                <a:ea typeface="Arial Rounded"/>
                <a:cs typeface="Arial Rounded"/>
                <a:sym typeface="Arial Rounded"/>
              </a:defRPr>
            </a:lvl3pPr>
            <a:lvl4pPr marL="1828800" lvl="3" indent="-342900" algn="l">
              <a:spcBef>
                <a:spcPts val="360"/>
              </a:spcBef>
              <a:spcAft>
                <a:spcPts val="0"/>
              </a:spcAft>
              <a:buSzPts val="1800"/>
              <a:buChar char="▪"/>
              <a:defRPr b="1">
                <a:latin typeface="Arial Rounded"/>
                <a:ea typeface="Arial Rounded"/>
                <a:cs typeface="Arial Rounded"/>
                <a:sym typeface="Arial Rounded"/>
              </a:defRPr>
            </a:lvl4pPr>
            <a:lvl5pPr marL="2286000" lvl="4" indent="-320039" algn="l">
              <a:spcBef>
                <a:spcPts val="360"/>
              </a:spcBef>
              <a:spcAft>
                <a:spcPts val="0"/>
              </a:spcAft>
              <a:buSzPts val="1440"/>
              <a:buChar char="▪"/>
              <a:defRPr b="1">
                <a:latin typeface="Arial Rounded"/>
                <a:ea typeface="Arial Rounded"/>
                <a:cs typeface="Arial Rounded"/>
                <a:sym typeface="Arial Rounded"/>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dirty="0"/>
          </a:p>
        </p:txBody>
      </p:sp>
      <p:sp>
        <p:nvSpPr>
          <p:cNvPr id="27" name="Google Shape;27;p34"/>
          <p:cNvSpPr txBox="1">
            <a:spLocks noGrp="1"/>
          </p:cNvSpPr>
          <p:nvPr>
            <p:ph type="dt" idx="10"/>
          </p:nvPr>
        </p:nvSpPr>
        <p:spPr>
          <a:xfrm>
            <a:off x="457200" y="4686300"/>
            <a:ext cx="2133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28" name="Google Shape;28;p34"/>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29" name="Google Shape;29;p34"/>
          <p:cNvSpPr txBox="1">
            <a:spLocks noGrp="1"/>
          </p:cNvSpPr>
          <p:nvPr>
            <p:ph type="sldNum" idx="12"/>
          </p:nvPr>
        </p:nvSpPr>
        <p:spPr>
          <a:xfrm>
            <a:off x="6553200" y="211455"/>
            <a:ext cx="2133600" cy="37719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cxnSp>
        <p:nvCxnSpPr>
          <p:cNvPr id="30" name="Google Shape;30;p34"/>
          <p:cNvCxnSpPr/>
          <p:nvPr/>
        </p:nvCxnSpPr>
        <p:spPr>
          <a:xfrm>
            <a:off x="457200" y="1085850"/>
            <a:ext cx="8077200" cy="0"/>
          </a:xfrm>
          <a:prstGeom prst="straightConnector1">
            <a:avLst/>
          </a:prstGeom>
          <a:noFill/>
          <a:ln w="19050" cap="flat" cmpd="sng">
            <a:solidFill>
              <a:srgbClr val="89B30B"/>
            </a:solidFill>
            <a:prstDash val="solid"/>
            <a:round/>
            <a:headEnd type="none" w="med" len="med"/>
            <a:tailEnd type="none" w="med" len="med"/>
          </a:ln>
        </p:spPr>
      </p:cxnSp>
    </p:spTree>
    <p:extLst>
      <p:ext uri="{BB962C8B-B14F-4D97-AF65-F5344CB8AC3E}">
        <p14:creationId xmlns:p14="http://schemas.microsoft.com/office/powerpoint/2010/main" val="2912922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atin typeface="Arial Black" panose="020B0A040201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35"/>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500"/>
              <a:buNone/>
              <a:defRPr sz="2000">
                <a:latin typeface="Arial Black" panose="020B0A04020102020204" pitchFamily="34" charset="0"/>
              </a:defRPr>
            </a:lvl1pPr>
            <a:lvl2pPr marL="914400" lvl="1" indent="-228600" algn="l">
              <a:spcBef>
                <a:spcPts val="360"/>
              </a:spcBef>
              <a:spcAft>
                <a:spcPts val="0"/>
              </a:spcAft>
              <a:buSzPts val="135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1400"/>
              <a:buNone/>
              <a:defRPr sz="1400"/>
            </a:lvl4pPr>
            <a:lvl5pPr marL="2286000" lvl="4" indent="-228600" algn="l">
              <a:spcBef>
                <a:spcPts val="280"/>
              </a:spcBef>
              <a:spcAft>
                <a:spcPts val="0"/>
              </a:spcAft>
              <a:buSzPts val="1120"/>
              <a:buNone/>
              <a:defRPr sz="1400"/>
            </a:lvl5pPr>
            <a:lvl6pPr marL="2743200" lvl="5" indent="-228600" algn="l">
              <a:spcBef>
                <a:spcPts val="280"/>
              </a:spcBef>
              <a:spcAft>
                <a:spcPts val="0"/>
              </a:spcAft>
              <a:buSzPts val="1120"/>
              <a:buNone/>
              <a:defRPr sz="1400"/>
            </a:lvl6pPr>
            <a:lvl7pPr marL="3200400" lvl="6" indent="-228600" algn="l">
              <a:spcBef>
                <a:spcPts val="280"/>
              </a:spcBef>
              <a:spcAft>
                <a:spcPts val="0"/>
              </a:spcAft>
              <a:buSzPts val="1120"/>
              <a:buNone/>
              <a:defRPr sz="1400"/>
            </a:lvl7pPr>
            <a:lvl8pPr marL="3657600" lvl="7" indent="-228600" algn="l">
              <a:spcBef>
                <a:spcPts val="280"/>
              </a:spcBef>
              <a:spcAft>
                <a:spcPts val="0"/>
              </a:spcAft>
              <a:buSzPts val="1120"/>
              <a:buNone/>
              <a:defRPr sz="1400"/>
            </a:lvl8pPr>
            <a:lvl9pPr marL="4114800" lvl="8" indent="-228600" algn="l">
              <a:spcBef>
                <a:spcPts val="280"/>
              </a:spcBef>
              <a:spcAft>
                <a:spcPts val="0"/>
              </a:spcAft>
              <a:buSzPts val="1120"/>
              <a:buNone/>
              <a:defRPr sz="1400"/>
            </a:lvl9pPr>
          </a:lstStyle>
          <a:p>
            <a:endParaRPr dirty="0"/>
          </a:p>
        </p:txBody>
      </p:sp>
      <p:sp>
        <p:nvSpPr>
          <p:cNvPr id="34" name="Google Shape;34;p35"/>
          <p:cNvSpPr txBox="1">
            <a:spLocks noGrp="1"/>
          </p:cNvSpPr>
          <p:nvPr>
            <p:ph type="dt" idx="10"/>
          </p:nvPr>
        </p:nvSpPr>
        <p:spPr>
          <a:xfrm>
            <a:off x="457200" y="4686300"/>
            <a:ext cx="2133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35" name="Google Shape;35;p35"/>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36" name="Google Shape;36;p35"/>
          <p:cNvSpPr txBox="1">
            <a:spLocks noGrp="1"/>
          </p:cNvSpPr>
          <p:nvPr>
            <p:ph type="sldNum" idx="12"/>
          </p:nvPr>
        </p:nvSpPr>
        <p:spPr>
          <a:xfrm>
            <a:off x="6553200" y="211455"/>
            <a:ext cx="2133600" cy="37719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797194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Arial Black" panose="020B0A040201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36"/>
          <p:cNvSpPr txBox="1">
            <a:spLocks noGrp="1"/>
          </p:cNvSpPr>
          <p:nvPr>
            <p:ph type="body" idx="1"/>
          </p:nvPr>
        </p:nvSpPr>
        <p:spPr>
          <a:xfrm>
            <a:off x="457200" y="1200150"/>
            <a:ext cx="4038600" cy="3398044"/>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atin typeface="Arial Black" panose="020B0A04020102020204" pitchFamily="34" charset="0"/>
              </a:defRPr>
            </a:lvl1pPr>
            <a:lvl2pPr marL="914400" lvl="1" indent="-342900" algn="l">
              <a:spcBef>
                <a:spcPts val="480"/>
              </a:spcBef>
              <a:spcAft>
                <a:spcPts val="0"/>
              </a:spcAft>
              <a:buSzPts val="1800"/>
              <a:buChar char="■"/>
              <a:defRPr sz="2400"/>
            </a:lvl2pPr>
            <a:lvl3pPr marL="1371600" lvl="2" indent="-311150" algn="l">
              <a:spcBef>
                <a:spcPts val="400"/>
              </a:spcBef>
              <a:spcAft>
                <a:spcPts val="0"/>
              </a:spcAft>
              <a:buSzPts val="1300"/>
              <a:buChar char="🞐"/>
              <a:defRPr sz="2000"/>
            </a:lvl3pPr>
            <a:lvl4pPr marL="1828800" lvl="3" indent="-342900" algn="l">
              <a:spcBef>
                <a:spcPts val="360"/>
              </a:spcBef>
              <a:spcAft>
                <a:spcPts val="0"/>
              </a:spcAft>
              <a:buSzPts val="180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dirty="0"/>
          </a:p>
        </p:txBody>
      </p:sp>
      <p:sp>
        <p:nvSpPr>
          <p:cNvPr id="40" name="Google Shape;40;p36"/>
          <p:cNvSpPr txBox="1">
            <a:spLocks noGrp="1"/>
          </p:cNvSpPr>
          <p:nvPr>
            <p:ph type="body" idx="2"/>
          </p:nvPr>
        </p:nvSpPr>
        <p:spPr>
          <a:xfrm>
            <a:off x="4648200" y="1200150"/>
            <a:ext cx="4038600" cy="3398044"/>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atin typeface="Arial Black" panose="020B0A04020102020204" pitchFamily="34" charset="0"/>
              </a:defRPr>
            </a:lvl1pPr>
            <a:lvl2pPr marL="914400" lvl="1" indent="-342900" algn="l">
              <a:spcBef>
                <a:spcPts val="480"/>
              </a:spcBef>
              <a:spcAft>
                <a:spcPts val="0"/>
              </a:spcAft>
              <a:buSzPts val="1800"/>
              <a:buChar char="■"/>
              <a:defRPr sz="2400"/>
            </a:lvl2pPr>
            <a:lvl3pPr marL="1371600" lvl="2" indent="-311150" algn="l">
              <a:spcBef>
                <a:spcPts val="400"/>
              </a:spcBef>
              <a:spcAft>
                <a:spcPts val="0"/>
              </a:spcAft>
              <a:buSzPts val="1300"/>
              <a:buChar char="🞐"/>
              <a:defRPr sz="2000"/>
            </a:lvl3pPr>
            <a:lvl4pPr marL="1828800" lvl="3" indent="-342900" algn="l">
              <a:spcBef>
                <a:spcPts val="360"/>
              </a:spcBef>
              <a:spcAft>
                <a:spcPts val="0"/>
              </a:spcAft>
              <a:buSzPts val="180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dirty="0"/>
          </a:p>
        </p:txBody>
      </p:sp>
      <p:sp>
        <p:nvSpPr>
          <p:cNvPr id="41" name="Google Shape;41;p36"/>
          <p:cNvSpPr txBox="1">
            <a:spLocks noGrp="1"/>
          </p:cNvSpPr>
          <p:nvPr>
            <p:ph type="dt" idx="10"/>
          </p:nvPr>
        </p:nvSpPr>
        <p:spPr>
          <a:xfrm>
            <a:off x="457200" y="4686300"/>
            <a:ext cx="2133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42" name="Google Shape;42;p36"/>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43" name="Google Shape;43;p36"/>
          <p:cNvSpPr txBox="1">
            <a:spLocks noGrp="1"/>
          </p:cNvSpPr>
          <p:nvPr>
            <p:ph type="sldNum" idx="12"/>
          </p:nvPr>
        </p:nvSpPr>
        <p:spPr>
          <a:xfrm>
            <a:off x="6553200" y="211455"/>
            <a:ext cx="2133600" cy="37719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cxnSp>
        <p:nvCxnSpPr>
          <p:cNvPr id="44" name="Google Shape;44;p36"/>
          <p:cNvCxnSpPr/>
          <p:nvPr/>
        </p:nvCxnSpPr>
        <p:spPr>
          <a:xfrm>
            <a:off x="457200" y="1085850"/>
            <a:ext cx="8077200" cy="0"/>
          </a:xfrm>
          <a:prstGeom prst="straightConnector1">
            <a:avLst/>
          </a:prstGeom>
          <a:noFill/>
          <a:ln w="19050" cap="flat" cmpd="sng">
            <a:solidFill>
              <a:srgbClr val="89B30B"/>
            </a:solidFill>
            <a:prstDash val="solid"/>
            <a:round/>
            <a:headEnd type="none" w="med" len="med"/>
            <a:tailEnd type="none" w="med" len="med"/>
          </a:ln>
        </p:spPr>
      </p:cxnSp>
    </p:spTree>
    <p:extLst>
      <p:ext uri="{BB962C8B-B14F-4D97-AF65-F5344CB8AC3E}">
        <p14:creationId xmlns:p14="http://schemas.microsoft.com/office/powerpoint/2010/main" val="17860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Arial Black" panose="020B0A040201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37"/>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atin typeface="Arial Black" panose="020B0A04020102020204" pitchFamily="34" charset="0"/>
              </a:defRPr>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dirty="0"/>
          </a:p>
        </p:txBody>
      </p:sp>
      <p:sp>
        <p:nvSpPr>
          <p:cNvPr id="48" name="Google Shape;48;p37"/>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atin typeface="Arial Black" panose="020B0A04020102020204" pitchFamily="34" charset="0"/>
              </a:defRPr>
            </a:lvl1pPr>
            <a:lvl2pPr marL="914400" lvl="1" indent="-323850" algn="l">
              <a:spcBef>
                <a:spcPts val="400"/>
              </a:spcBef>
              <a:spcAft>
                <a:spcPts val="0"/>
              </a:spcAft>
              <a:buSzPts val="1500"/>
              <a:buChar char="■"/>
              <a:defRPr sz="2000"/>
            </a:lvl2pPr>
            <a:lvl3pPr marL="1371600" lvl="2" indent="-302894" algn="l">
              <a:spcBef>
                <a:spcPts val="360"/>
              </a:spcBef>
              <a:spcAft>
                <a:spcPts val="0"/>
              </a:spcAft>
              <a:buSzPts val="1170"/>
              <a:buChar char="🞐"/>
              <a:defRPr sz="1800"/>
            </a:lvl3pPr>
            <a:lvl4pPr marL="1828800" lvl="3" indent="-330200" algn="l">
              <a:spcBef>
                <a:spcPts val="320"/>
              </a:spcBef>
              <a:spcAft>
                <a:spcPts val="0"/>
              </a:spcAft>
              <a:buSzPts val="160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dirty="0"/>
          </a:p>
        </p:txBody>
      </p:sp>
      <p:sp>
        <p:nvSpPr>
          <p:cNvPr id="49" name="Google Shape;49;p37"/>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atin typeface="Arial Black" panose="020B0A04020102020204" pitchFamily="34" charset="0"/>
              </a:defRPr>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dirty="0"/>
          </a:p>
        </p:txBody>
      </p:sp>
      <p:sp>
        <p:nvSpPr>
          <p:cNvPr id="50" name="Google Shape;50;p37"/>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atin typeface="Arial Black" panose="020B0A04020102020204" pitchFamily="34" charset="0"/>
              </a:defRPr>
            </a:lvl1pPr>
            <a:lvl2pPr marL="914400" lvl="1" indent="-323850" algn="l">
              <a:spcBef>
                <a:spcPts val="400"/>
              </a:spcBef>
              <a:spcAft>
                <a:spcPts val="0"/>
              </a:spcAft>
              <a:buSzPts val="1500"/>
              <a:buChar char="■"/>
              <a:defRPr sz="2000"/>
            </a:lvl2pPr>
            <a:lvl3pPr marL="1371600" lvl="2" indent="-302894" algn="l">
              <a:spcBef>
                <a:spcPts val="360"/>
              </a:spcBef>
              <a:spcAft>
                <a:spcPts val="0"/>
              </a:spcAft>
              <a:buSzPts val="1170"/>
              <a:buChar char="🞐"/>
              <a:defRPr sz="1800"/>
            </a:lvl3pPr>
            <a:lvl4pPr marL="1828800" lvl="3" indent="-330200" algn="l">
              <a:spcBef>
                <a:spcPts val="320"/>
              </a:spcBef>
              <a:spcAft>
                <a:spcPts val="0"/>
              </a:spcAft>
              <a:buSzPts val="160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dirty="0"/>
          </a:p>
        </p:txBody>
      </p:sp>
      <p:sp>
        <p:nvSpPr>
          <p:cNvPr id="51" name="Google Shape;51;p37"/>
          <p:cNvSpPr txBox="1">
            <a:spLocks noGrp="1"/>
          </p:cNvSpPr>
          <p:nvPr>
            <p:ph type="dt" idx="10"/>
          </p:nvPr>
        </p:nvSpPr>
        <p:spPr>
          <a:xfrm>
            <a:off x="457200" y="4686300"/>
            <a:ext cx="2133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52" name="Google Shape;52;p37"/>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53" name="Google Shape;53;p37"/>
          <p:cNvSpPr txBox="1">
            <a:spLocks noGrp="1"/>
          </p:cNvSpPr>
          <p:nvPr>
            <p:ph type="sldNum" idx="12"/>
          </p:nvPr>
        </p:nvSpPr>
        <p:spPr>
          <a:xfrm>
            <a:off x="6553200" y="211455"/>
            <a:ext cx="2133600" cy="37719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cxnSp>
        <p:nvCxnSpPr>
          <p:cNvPr id="54" name="Google Shape;54;p37"/>
          <p:cNvCxnSpPr/>
          <p:nvPr/>
        </p:nvCxnSpPr>
        <p:spPr>
          <a:xfrm>
            <a:off x="457200" y="1085850"/>
            <a:ext cx="8077200" cy="0"/>
          </a:xfrm>
          <a:prstGeom prst="straightConnector1">
            <a:avLst/>
          </a:prstGeom>
          <a:noFill/>
          <a:ln w="19050" cap="flat" cmpd="sng">
            <a:solidFill>
              <a:srgbClr val="89B30B"/>
            </a:solidFill>
            <a:prstDash val="solid"/>
            <a:round/>
            <a:headEnd type="none" w="med" len="med"/>
            <a:tailEnd type="none" w="med" len="med"/>
          </a:ln>
        </p:spPr>
      </p:cxnSp>
    </p:spTree>
    <p:extLst>
      <p:ext uri="{BB962C8B-B14F-4D97-AF65-F5344CB8AC3E}">
        <p14:creationId xmlns:p14="http://schemas.microsoft.com/office/powerpoint/2010/main" val="3959671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5"/>
        <p:cNvGrpSpPr/>
        <p:nvPr/>
      </p:nvGrpSpPr>
      <p:grpSpPr>
        <a:xfrm>
          <a:off x="0" y="0"/>
          <a:ext cx="0" cy="0"/>
          <a:chOff x="0" y="0"/>
          <a:chExt cx="0" cy="0"/>
        </a:xfrm>
      </p:grpSpPr>
      <p:sp>
        <p:nvSpPr>
          <p:cNvPr id="56" name="Google Shape;56;p38"/>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1">
                <a:latin typeface="Arial Black" panose="020B0A04020102020204" pitchFamily="34" charset="0"/>
                <a:ea typeface="Arial Black" panose="020B0A04020102020204" pitchFamily="34" charset="0"/>
                <a:cs typeface="Arial Black" panose="020B0A04020102020204" pitchFamily="34" charset="0"/>
                <a:sym typeface="Arial Rounde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38"/>
          <p:cNvSpPr txBox="1">
            <a:spLocks noGrp="1"/>
          </p:cNvSpPr>
          <p:nvPr>
            <p:ph type="sldNum" idx="12"/>
          </p:nvPr>
        </p:nvSpPr>
        <p:spPr>
          <a:xfrm>
            <a:off x="6553200" y="211455"/>
            <a:ext cx="2133600" cy="37719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cxnSp>
        <p:nvCxnSpPr>
          <p:cNvPr id="58" name="Google Shape;58;p38"/>
          <p:cNvCxnSpPr/>
          <p:nvPr/>
        </p:nvCxnSpPr>
        <p:spPr>
          <a:xfrm>
            <a:off x="457200" y="1085850"/>
            <a:ext cx="8077200" cy="0"/>
          </a:xfrm>
          <a:prstGeom prst="straightConnector1">
            <a:avLst/>
          </a:prstGeom>
          <a:noFill/>
          <a:ln w="19050" cap="flat" cmpd="sng">
            <a:solidFill>
              <a:srgbClr val="89B30B"/>
            </a:solidFill>
            <a:prstDash val="solid"/>
            <a:round/>
            <a:headEnd type="none" w="med" len="med"/>
            <a:tailEnd type="none" w="med" len="med"/>
          </a:ln>
        </p:spPr>
      </p:cxnSp>
    </p:spTree>
    <p:extLst>
      <p:ext uri="{BB962C8B-B14F-4D97-AF65-F5344CB8AC3E}">
        <p14:creationId xmlns:p14="http://schemas.microsoft.com/office/powerpoint/2010/main" val="302880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39"/>
          <p:cNvSpPr txBox="1">
            <a:spLocks noGrp="1"/>
          </p:cNvSpPr>
          <p:nvPr>
            <p:ph type="dt" idx="10"/>
          </p:nvPr>
        </p:nvSpPr>
        <p:spPr>
          <a:xfrm>
            <a:off x="457200" y="4686300"/>
            <a:ext cx="2133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61" name="Google Shape;61;p39"/>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62" name="Google Shape;62;p39"/>
          <p:cNvSpPr txBox="1">
            <a:spLocks noGrp="1"/>
          </p:cNvSpPr>
          <p:nvPr>
            <p:ph type="sldNum" idx="12"/>
          </p:nvPr>
        </p:nvSpPr>
        <p:spPr>
          <a:xfrm>
            <a:off x="6553200" y="211455"/>
            <a:ext cx="2133600" cy="37719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532773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3"/>
        <p:cNvGrpSpPr/>
        <p:nvPr/>
      </p:nvGrpSpPr>
      <p:grpSpPr>
        <a:xfrm>
          <a:off x="0" y="0"/>
          <a:ext cx="0" cy="0"/>
          <a:chOff x="0" y="0"/>
          <a:chExt cx="0" cy="0"/>
        </a:xfrm>
      </p:grpSpPr>
      <p:sp>
        <p:nvSpPr>
          <p:cNvPr id="64" name="Google Shape;64;p40"/>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atin typeface="Arial Black" panose="020B0A040201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4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381000" algn="l">
              <a:spcBef>
                <a:spcPts val="640"/>
              </a:spcBef>
              <a:spcAft>
                <a:spcPts val="0"/>
              </a:spcAft>
              <a:buSzPts val="2400"/>
              <a:buChar char="🞐"/>
              <a:defRPr sz="3200">
                <a:latin typeface="Arial Black" panose="020B0A04020102020204" pitchFamily="34" charset="0"/>
              </a:defRPr>
            </a:lvl1pPr>
            <a:lvl2pPr marL="914400" lvl="1" indent="-361950" algn="l">
              <a:spcBef>
                <a:spcPts val="560"/>
              </a:spcBef>
              <a:spcAft>
                <a:spcPts val="0"/>
              </a:spcAft>
              <a:buSzPts val="2100"/>
              <a:buChar char="■"/>
              <a:defRPr sz="2800"/>
            </a:lvl2pPr>
            <a:lvl3pPr marL="1371600" lvl="2" indent="-327660" algn="l">
              <a:spcBef>
                <a:spcPts val="480"/>
              </a:spcBef>
              <a:spcAft>
                <a:spcPts val="0"/>
              </a:spcAft>
              <a:buSzPts val="1560"/>
              <a:buChar char="🞐"/>
              <a:defRPr sz="2400"/>
            </a:lvl3pPr>
            <a:lvl4pPr marL="1828800" lvl="3" indent="-355600" algn="l">
              <a:spcBef>
                <a:spcPts val="400"/>
              </a:spcBef>
              <a:spcAft>
                <a:spcPts val="0"/>
              </a:spcAft>
              <a:buSzPts val="2000"/>
              <a:buChar char="▪"/>
              <a:defRPr sz="2000"/>
            </a:lvl4pPr>
            <a:lvl5pPr marL="2286000" lvl="4" indent="-330200" algn="l">
              <a:spcBef>
                <a:spcPts val="400"/>
              </a:spcBef>
              <a:spcAft>
                <a:spcPts val="0"/>
              </a:spcAft>
              <a:buSzPts val="1600"/>
              <a:buChar char="▪"/>
              <a:defRPr sz="2000"/>
            </a:lvl5pPr>
            <a:lvl6pPr marL="2743200" lvl="5" indent="-330200" algn="l">
              <a:spcBef>
                <a:spcPts val="400"/>
              </a:spcBef>
              <a:spcAft>
                <a:spcPts val="0"/>
              </a:spcAft>
              <a:buSzPts val="1600"/>
              <a:buChar char="▪"/>
              <a:defRPr sz="2000"/>
            </a:lvl6pPr>
            <a:lvl7pPr marL="3200400" lvl="6" indent="-330200" algn="l">
              <a:spcBef>
                <a:spcPts val="400"/>
              </a:spcBef>
              <a:spcAft>
                <a:spcPts val="0"/>
              </a:spcAft>
              <a:buSzPts val="1600"/>
              <a:buChar char="▪"/>
              <a:defRPr sz="2000"/>
            </a:lvl7pPr>
            <a:lvl8pPr marL="3657600" lvl="7" indent="-330200" algn="l">
              <a:spcBef>
                <a:spcPts val="400"/>
              </a:spcBef>
              <a:spcAft>
                <a:spcPts val="0"/>
              </a:spcAft>
              <a:buSzPts val="1600"/>
              <a:buChar char="▪"/>
              <a:defRPr sz="2000"/>
            </a:lvl8pPr>
            <a:lvl9pPr marL="4114800" lvl="8" indent="-330200" algn="l">
              <a:spcBef>
                <a:spcPts val="400"/>
              </a:spcBef>
              <a:spcAft>
                <a:spcPts val="0"/>
              </a:spcAft>
              <a:buSzPts val="1600"/>
              <a:buChar char="▪"/>
              <a:defRPr sz="2000"/>
            </a:lvl9pPr>
          </a:lstStyle>
          <a:p>
            <a:endParaRPr dirty="0"/>
          </a:p>
        </p:txBody>
      </p:sp>
      <p:sp>
        <p:nvSpPr>
          <p:cNvPr id="66" name="Google Shape;66;p40"/>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atin typeface="Arial Black" panose="020B0A04020102020204" pitchFamily="34" charset="0"/>
              </a:defRPr>
            </a:lvl1pPr>
            <a:lvl2pPr marL="914400" lvl="1" indent="-228600" algn="l">
              <a:spcBef>
                <a:spcPts val="240"/>
              </a:spcBef>
              <a:spcAft>
                <a:spcPts val="0"/>
              </a:spcAft>
              <a:buSzPts val="90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dirty="0"/>
          </a:p>
        </p:txBody>
      </p:sp>
      <p:sp>
        <p:nvSpPr>
          <p:cNvPr id="67" name="Google Shape;67;p40"/>
          <p:cNvSpPr txBox="1">
            <a:spLocks noGrp="1"/>
          </p:cNvSpPr>
          <p:nvPr>
            <p:ph type="dt" idx="10"/>
          </p:nvPr>
        </p:nvSpPr>
        <p:spPr>
          <a:xfrm>
            <a:off x="457200" y="4686300"/>
            <a:ext cx="2133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68" name="Google Shape;68;p40"/>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69" name="Google Shape;69;p40"/>
          <p:cNvSpPr txBox="1">
            <a:spLocks noGrp="1"/>
          </p:cNvSpPr>
          <p:nvPr>
            <p:ph type="sldNum" idx="12"/>
          </p:nvPr>
        </p:nvSpPr>
        <p:spPr>
          <a:xfrm>
            <a:off x="6553200" y="211455"/>
            <a:ext cx="2133600" cy="37719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cxnSp>
        <p:nvCxnSpPr>
          <p:cNvPr id="70" name="Google Shape;70;p40"/>
          <p:cNvCxnSpPr/>
          <p:nvPr/>
        </p:nvCxnSpPr>
        <p:spPr>
          <a:xfrm>
            <a:off x="457200" y="1085850"/>
            <a:ext cx="8077200" cy="0"/>
          </a:xfrm>
          <a:prstGeom prst="straightConnector1">
            <a:avLst/>
          </a:prstGeom>
          <a:noFill/>
          <a:ln w="19050" cap="flat" cmpd="sng">
            <a:solidFill>
              <a:srgbClr val="89B30B"/>
            </a:solidFill>
            <a:prstDash val="solid"/>
            <a:round/>
            <a:headEnd type="none" w="med" len="med"/>
            <a:tailEnd type="none" w="med" len="med"/>
          </a:ln>
        </p:spPr>
      </p:cxnSp>
    </p:spTree>
    <p:extLst>
      <p:ext uri="{BB962C8B-B14F-4D97-AF65-F5344CB8AC3E}">
        <p14:creationId xmlns:p14="http://schemas.microsoft.com/office/powerpoint/2010/main" val="4205945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1"/>
        <p:cNvGrpSpPr/>
        <p:nvPr/>
      </p:nvGrpSpPr>
      <p:grpSpPr>
        <a:xfrm>
          <a:off x="0" y="0"/>
          <a:ext cx="0" cy="0"/>
          <a:chOff x="0" y="0"/>
          <a:chExt cx="0" cy="0"/>
        </a:xfrm>
      </p:grpSpPr>
      <p:sp>
        <p:nvSpPr>
          <p:cNvPr id="72" name="Google Shape;72;p4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atin typeface="Arial Black" panose="020B0A040201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41"/>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D94CF"/>
              </a:buClr>
              <a:buSzPts val="2400"/>
              <a:buFont typeface="Noto Sans Symbols"/>
              <a:buNone/>
              <a:defRPr sz="3200" b="1" i="0" u="none" strike="noStrike" cap="none">
                <a:solidFill>
                  <a:schemeClr val="dk1"/>
                </a:solidFill>
                <a:latin typeface="Arial Black" panose="020B0A04020102020204" pitchFamily="34" charset="0"/>
                <a:ea typeface="Arial Black" panose="020B0A04020102020204" pitchFamily="34" charset="0"/>
                <a:cs typeface="Arial Black" panose="020B0A04020102020204" pitchFamily="34" charset="0"/>
                <a:sym typeface="Arial Rounded"/>
              </a:defRPr>
            </a:lvl1pPr>
            <a:lvl2pPr marR="0" lvl="1" algn="l" rtl="0">
              <a:spcBef>
                <a:spcPts val="560"/>
              </a:spcBef>
              <a:spcAft>
                <a:spcPts val="0"/>
              </a:spcAft>
              <a:buClr>
                <a:srgbClr val="58595B"/>
              </a:buClr>
              <a:buSzPts val="2100"/>
              <a:buFont typeface="Noto Sans Symbols"/>
              <a:buNone/>
              <a:defRPr sz="2800" b="1" i="0" u="none" strike="noStrike" cap="none">
                <a:solidFill>
                  <a:schemeClr val="dk1"/>
                </a:solidFill>
                <a:latin typeface="Arial Rounded"/>
                <a:ea typeface="Arial Rounded"/>
                <a:cs typeface="Arial Rounded"/>
                <a:sym typeface="Arial Rounded"/>
              </a:defRPr>
            </a:lvl2pPr>
            <a:lvl3pPr marR="0" lvl="2" algn="l" rtl="0">
              <a:spcBef>
                <a:spcPts val="480"/>
              </a:spcBef>
              <a:spcAft>
                <a:spcPts val="0"/>
              </a:spcAft>
              <a:buClr>
                <a:srgbClr val="89B30B"/>
              </a:buClr>
              <a:buSzPts val="1560"/>
              <a:buFont typeface="Noto Sans Symbols"/>
              <a:buNone/>
              <a:defRPr sz="2400" b="1" i="0" u="none" strike="noStrike" cap="none">
                <a:solidFill>
                  <a:schemeClr val="dk1"/>
                </a:solidFill>
                <a:latin typeface="Arial Rounded"/>
                <a:ea typeface="Arial Rounded"/>
                <a:cs typeface="Arial Rounded"/>
                <a:sym typeface="Arial Rounded"/>
              </a:defRPr>
            </a:lvl3pPr>
            <a:lvl4pPr marR="0" lvl="3" algn="l" rtl="0">
              <a:spcBef>
                <a:spcPts val="400"/>
              </a:spcBef>
              <a:spcAft>
                <a:spcPts val="0"/>
              </a:spcAft>
              <a:buClr>
                <a:srgbClr val="0D94CF"/>
              </a:buClr>
              <a:buSzPts val="2000"/>
              <a:buFont typeface="Noto Sans Symbols"/>
              <a:buNone/>
              <a:defRPr sz="2000" b="1" i="0" u="none" strike="noStrike" cap="none">
                <a:solidFill>
                  <a:schemeClr val="dk1"/>
                </a:solidFill>
                <a:latin typeface="Arial Rounded"/>
                <a:ea typeface="Arial Rounded"/>
                <a:cs typeface="Arial Rounded"/>
                <a:sym typeface="Arial Rounded"/>
              </a:defRPr>
            </a:lvl4pPr>
            <a:lvl5pPr marR="0" lvl="4" algn="l" rtl="0">
              <a:spcBef>
                <a:spcPts val="400"/>
              </a:spcBef>
              <a:spcAft>
                <a:spcPts val="0"/>
              </a:spcAft>
              <a:buClr>
                <a:srgbClr val="89B30B"/>
              </a:buClr>
              <a:buSzPts val="1600"/>
              <a:buFont typeface="Noto Sans Symbols"/>
              <a:buNone/>
              <a:defRPr sz="2000" b="1" i="0" u="none" strike="noStrike" cap="none">
                <a:solidFill>
                  <a:schemeClr val="dk1"/>
                </a:solidFill>
                <a:latin typeface="Arial Rounded"/>
                <a:ea typeface="Arial Rounded"/>
                <a:cs typeface="Arial Rounded"/>
                <a:sym typeface="Arial Rounded"/>
              </a:defRPr>
            </a:lvl5pPr>
            <a:lvl6pPr marR="0" lvl="5" algn="l" rtl="0">
              <a:spcBef>
                <a:spcPts val="400"/>
              </a:spcBef>
              <a:spcAft>
                <a:spcPts val="0"/>
              </a:spcAft>
              <a:buClr>
                <a:schemeClr val="dk2"/>
              </a:buClr>
              <a:buSzPts val="1600"/>
              <a:buFont typeface="Noto Sans Symbols"/>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2"/>
              </a:buClr>
              <a:buSzPts val="1600"/>
              <a:buFont typeface="Noto Sans Symbols"/>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2"/>
              </a:buClr>
              <a:buSzPts val="1600"/>
              <a:buFont typeface="Noto Sans Symbols"/>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2"/>
              </a:buClr>
              <a:buSzPts val="1600"/>
              <a:buFont typeface="Noto Sans Symbols"/>
              <a:buNone/>
              <a:defRPr sz="2000" b="0" i="0" u="none" strike="noStrike" cap="none">
                <a:solidFill>
                  <a:schemeClr val="dk1"/>
                </a:solidFill>
                <a:latin typeface="Arial"/>
                <a:ea typeface="Arial"/>
                <a:cs typeface="Arial"/>
                <a:sym typeface="Arial"/>
              </a:defRPr>
            </a:lvl9pPr>
          </a:lstStyle>
          <a:p>
            <a:endParaRPr dirty="0"/>
          </a:p>
        </p:txBody>
      </p:sp>
      <p:sp>
        <p:nvSpPr>
          <p:cNvPr id="74" name="Google Shape;74;p41"/>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atin typeface="Arial Black" panose="020B0A04020102020204" pitchFamily="34" charset="0"/>
              </a:defRPr>
            </a:lvl1pPr>
            <a:lvl2pPr marL="914400" lvl="1" indent="-228600" algn="l">
              <a:spcBef>
                <a:spcPts val="240"/>
              </a:spcBef>
              <a:spcAft>
                <a:spcPts val="0"/>
              </a:spcAft>
              <a:buSzPts val="90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dirty="0"/>
          </a:p>
        </p:txBody>
      </p:sp>
      <p:sp>
        <p:nvSpPr>
          <p:cNvPr id="75" name="Google Shape;75;p41"/>
          <p:cNvSpPr txBox="1">
            <a:spLocks noGrp="1"/>
          </p:cNvSpPr>
          <p:nvPr>
            <p:ph type="dt" idx="10"/>
          </p:nvPr>
        </p:nvSpPr>
        <p:spPr>
          <a:xfrm>
            <a:off x="457200" y="4686300"/>
            <a:ext cx="2133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76" name="Google Shape;76;p41"/>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77" name="Google Shape;77;p41"/>
          <p:cNvSpPr txBox="1">
            <a:spLocks noGrp="1"/>
          </p:cNvSpPr>
          <p:nvPr>
            <p:ph type="sldNum" idx="12"/>
          </p:nvPr>
        </p:nvSpPr>
        <p:spPr>
          <a:xfrm>
            <a:off x="6553200" y="211455"/>
            <a:ext cx="2133600" cy="37719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71721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Arial Black" panose="020B0A040201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42"/>
          <p:cNvSpPr txBox="1">
            <a:spLocks noGrp="1"/>
          </p:cNvSpPr>
          <p:nvPr>
            <p:ph type="body" idx="1"/>
          </p:nvPr>
        </p:nvSpPr>
        <p:spPr>
          <a:xfrm rot="5400000">
            <a:off x="2872978" y="-1215628"/>
            <a:ext cx="3398044" cy="82296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atin typeface="Arial Black" panose="020B0A04020102020204" pitchFamily="34" charset="0"/>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dirty="0"/>
          </a:p>
        </p:txBody>
      </p:sp>
      <p:sp>
        <p:nvSpPr>
          <p:cNvPr id="81" name="Google Shape;81;p42"/>
          <p:cNvSpPr txBox="1">
            <a:spLocks noGrp="1"/>
          </p:cNvSpPr>
          <p:nvPr>
            <p:ph type="dt" idx="10"/>
          </p:nvPr>
        </p:nvSpPr>
        <p:spPr>
          <a:xfrm>
            <a:off x="457200" y="4686300"/>
            <a:ext cx="2133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82" name="Google Shape;82;p42"/>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83" name="Google Shape;83;p42"/>
          <p:cNvSpPr txBox="1">
            <a:spLocks noGrp="1"/>
          </p:cNvSpPr>
          <p:nvPr>
            <p:ph type="sldNum" idx="12"/>
          </p:nvPr>
        </p:nvSpPr>
        <p:spPr>
          <a:xfrm>
            <a:off x="6553200" y="211455"/>
            <a:ext cx="2133600" cy="37719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cxnSp>
        <p:nvCxnSpPr>
          <p:cNvPr id="84" name="Google Shape;84;p42"/>
          <p:cNvCxnSpPr/>
          <p:nvPr/>
        </p:nvCxnSpPr>
        <p:spPr>
          <a:xfrm>
            <a:off x="457200" y="1085850"/>
            <a:ext cx="8077200" cy="0"/>
          </a:xfrm>
          <a:prstGeom prst="straightConnector1">
            <a:avLst/>
          </a:prstGeom>
          <a:noFill/>
          <a:ln w="19050" cap="flat" cmpd="sng">
            <a:solidFill>
              <a:srgbClr val="89B30B"/>
            </a:solidFill>
            <a:prstDash val="solid"/>
            <a:round/>
            <a:headEnd type="none" w="med" len="med"/>
            <a:tailEnd type="none" w="med" len="med"/>
          </a:ln>
        </p:spPr>
      </p:cxnSp>
    </p:spTree>
    <p:extLst>
      <p:ext uri="{BB962C8B-B14F-4D97-AF65-F5344CB8AC3E}">
        <p14:creationId xmlns:p14="http://schemas.microsoft.com/office/powerpoint/2010/main" val="2887032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43"/>
          <p:cNvSpPr txBox="1">
            <a:spLocks noGrp="1"/>
          </p:cNvSpPr>
          <p:nvPr>
            <p:ph type="title"/>
          </p:nvPr>
        </p:nvSpPr>
        <p:spPr>
          <a:xfrm rot="5400000">
            <a:off x="5463183" y="1374577"/>
            <a:ext cx="4389834" cy="2057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Arial Black" panose="020B0A040201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7" name="Google Shape;87;p43"/>
          <p:cNvSpPr txBox="1">
            <a:spLocks noGrp="1"/>
          </p:cNvSpPr>
          <p:nvPr>
            <p:ph type="body" idx="1"/>
          </p:nvPr>
        </p:nvSpPr>
        <p:spPr>
          <a:xfrm rot="5400000">
            <a:off x="1272183" y="-606623"/>
            <a:ext cx="4389834" cy="60198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atin typeface="Arial Black" panose="020B0A04020102020204" pitchFamily="34" charset="0"/>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dirty="0"/>
          </a:p>
        </p:txBody>
      </p:sp>
      <p:sp>
        <p:nvSpPr>
          <p:cNvPr id="88" name="Google Shape;88;p43"/>
          <p:cNvSpPr txBox="1">
            <a:spLocks noGrp="1"/>
          </p:cNvSpPr>
          <p:nvPr>
            <p:ph type="dt" idx="10"/>
          </p:nvPr>
        </p:nvSpPr>
        <p:spPr>
          <a:xfrm>
            <a:off x="457200" y="4686300"/>
            <a:ext cx="2133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89" name="Google Shape;89;p43"/>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90" name="Google Shape;90;p43"/>
          <p:cNvSpPr txBox="1">
            <a:spLocks noGrp="1"/>
          </p:cNvSpPr>
          <p:nvPr>
            <p:ph type="sldNum" idx="12"/>
          </p:nvPr>
        </p:nvSpPr>
        <p:spPr>
          <a:xfrm>
            <a:off x="6553200" y="211455"/>
            <a:ext cx="2133600" cy="37719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432349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itle, Text, and 2 Content">
    <p:spTree>
      <p:nvGrpSpPr>
        <p:cNvPr id="1" name="Shape 91"/>
        <p:cNvGrpSpPr/>
        <p:nvPr/>
      </p:nvGrpSpPr>
      <p:grpSpPr>
        <a:xfrm>
          <a:off x="0" y="0"/>
          <a:ext cx="0" cy="0"/>
          <a:chOff x="0" y="0"/>
          <a:chExt cx="0" cy="0"/>
        </a:xfrm>
      </p:grpSpPr>
      <p:sp>
        <p:nvSpPr>
          <p:cNvPr id="92" name="Google Shape;92;p44"/>
          <p:cNvSpPr txBox="1">
            <a:spLocks noGrp="1"/>
          </p:cNvSpPr>
          <p:nvPr>
            <p:ph type="title"/>
          </p:nvPr>
        </p:nvSpPr>
        <p:spPr>
          <a:xfrm>
            <a:off x="457200" y="208360"/>
            <a:ext cx="8229600" cy="85486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Arial Black" panose="020B0A040201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3" name="Google Shape;93;p44"/>
          <p:cNvSpPr txBox="1">
            <a:spLocks noGrp="1"/>
          </p:cNvSpPr>
          <p:nvPr>
            <p:ph type="body" idx="1"/>
          </p:nvPr>
        </p:nvSpPr>
        <p:spPr>
          <a:xfrm>
            <a:off x="457200" y="1200150"/>
            <a:ext cx="4038600" cy="3398044"/>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atin typeface="Arial Black" panose="020B0A04020102020204" pitchFamily="34" charset="0"/>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dirty="0"/>
          </a:p>
        </p:txBody>
      </p:sp>
      <p:sp>
        <p:nvSpPr>
          <p:cNvPr id="94" name="Google Shape;94;p44"/>
          <p:cNvSpPr txBox="1">
            <a:spLocks noGrp="1"/>
          </p:cNvSpPr>
          <p:nvPr>
            <p:ph type="body" idx="2"/>
          </p:nvPr>
        </p:nvSpPr>
        <p:spPr>
          <a:xfrm>
            <a:off x="4648200" y="1200151"/>
            <a:ext cx="4038600" cy="1641872"/>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atin typeface="Arial Black" panose="020B0A04020102020204" pitchFamily="34" charset="0"/>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dirty="0"/>
          </a:p>
        </p:txBody>
      </p:sp>
      <p:sp>
        <p:nvSpPr>
          <p:cNvPr id="95" name="Google Shape;95;p44"/>
          <p:cNvSpPr txBox="1">
            <a:spLocks noGrp="1"/>
          </p:cNvSpPr>
          <p:nvPr>
            <p:ph type="body" idx="3"/>
          </p:nvPr>
        </p:nvSpPr>
        <p:spPr>
          <a:xfrm>
            <a:off x="4648200" y="2956322"/>
            <a:ext cx="4038600" cy="1641872"/>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atin typeface="Arial Black" panose="020B0A04020102020204" pitchFamily="34" charset="0"/>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dirty="0"/>
          </a:p>
        </p:txBody>
      </p:sp>
      <p:sp>
        <p:nvSpPr>
          <p:cNvPr id="96" name="Google Shape;96;p44"/>
          <p:cNvSpPr txBox="1">
            <a:spLocks noGrp="1"/>
          </p:cNvSpPr>
          <p:nvPr>
            <p:ph type="dt" idx="10"/>
          </p:nvPr>
        </p:nvSpPr>
        <p:spPr>
          <a:xfrm>
            <a:off x="457200" y="4686300"/>
            <a:ext cx="2133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97" name="Google Shape;97;p44"/>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98" name="Google Shape;98;p44"/>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cxnSp>
        <p:nvCxnSpPr>
          <p:cNvPr id="99" name="Google Shape;99;p44"/>
          <p:cNvCxnSpPr/>
          <p:nvPr/>
        </p:nvCxnSpPr>
        <p:spPr>
          <a:xfrm>
            <a:off x="457200" y="1085850"/>
            <a:ext cx="8077200" cy="0"/>
          </a:xfrm>
          <a:prstGeom prst="straightConnector1">
            <a:avLst/>
          </a:prstGeom>
          <a:noFill/>
          <a:ln w="19050" cap="flat" cmpd="sng">
            <a:solidFill>
              <a:srgbClr val="89B30B"/>
            </a:solidFill>
            <a:prstDash val="solid"/>
            <a:round/>
            <a:headEnd type="none" w="med" len="med"/>
            <a:tailEnd type="none" w="med" len="med"/>
          </a:ln>
        </p:spPr>
      </p:cxnSp>
    </p:spTree>
    <p:extLst>
      <p:ext uri="{BB962C8B-B14F-4D97-AF65-F5344CB8AC3E}">
        <p14:creationId xmlns:p14="http://schemas.microsoft.com/office/powerpoint/2010/main" val="3576518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itle, Text and Clip Art">
    <p:spTree>
      <p:nvGrpSpPr>
        <p:cNvPr id="1" name="Shape 100"/>
        <p:cNvGrpSpPr/>
        <p:nvPr/>
      </p:nvGrpSpPr>
      <p:grpSpPr>
        <a:xfrm>
          <a:off x="0" y="0"/>
          <a:ext cx="0" cy="0"/>
          <a:chOff x="0" y="0"/>
          <a:chExt cx="0" cy="0"/>
        </a:xfrm>
      </p:grpSpPr>
      <p:sp>
        <p:nvSpPr>
          <p:cNvPr id="101" name="Google Shape;101;p45"/>
          <p:cNvSpPr txBox="1">
            <a:spLocks noGrp="1"/>
          </p:cNvSpPr>
          <p:nvPr>
            <p:ph type="title"/>
          </p:nvPr>
        </p:nvSpPr>
        <p:spPr>
          <a:xfrm>
            <a:off x="457200" y="208360"/>
            <a:ext cx="8229600" cy="85486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Arial Black" panose="020B0A04020102020204" pitchFamily="34"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2" name="Google Shape;102;p45"/>
          <p:cNvSpPr txBox="1">
            <a:spLocks noGrp="1"/>
          </p:cNvSpPr>
          <p:nvPr>
            <p:ph type="body" idx="1"/>
          </p:nvPr>
        </p:nvSpPr>
        <p:spPr>
          <a:xfrm>
            <a:off x="457200" y="1200150"/>
            <a:ext cx="4038600" cy="3398044"/>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atin typeface="Arial Black" panose="020B0A04020102020204" pitchFamily="34" charset="0"/>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dirty="0"/>
          </a:p>
        </p:txBody>
      </p:sp>
      <p:sp>
        <p:nvSpPr>
          <p:cNvPr id="103" name="Google Shape;103;p45"/>
          <p:cNvSpPr>
            <a:spLocks noGrp="1"/>
          </p:cNvSpPr>
          <p:nvPr>
            <p:ph type="clipArt" idx="2"/>
          </p:nvPr>
        </p:nvSpPr>
        <p:spPr>
          <a:xfrm>
            <a:off x="4648200" y="1200150"/>
            <a:ext cx="4038600" cy="3398044"/>
          </a:xfrm>
          <a:prstGeom prst="rect">
            <a:avLst/>
          </a:prstGeom>
          <a:noFill/>
          <a:ln>
            <a:noFill/>
          </a:ln>
        </p:spPr>
        <p:txBody>
          <a:bodyPr spcFirstLastPara="1" wrap="square" lIns="91425" tIns="45700" rIns="91425" bIns="45700" anchor="t" anchorCtr="0">
            <a:noAutofit/>
          </a:bodyPr>
          <a:lstStyle>
            <a:lvl1pPr marR="0" lvl="0" algn="l" rtl="0">
              <a:spcBef>
                <a:spcPts val="560"/>
              </a:spcBef>
              <a:spcAft>
                <a:spcPts val="0"/>
              </a:spcAft>
              <a:buClr>
                <a:srgbClr val="0D94CF"/>
              </a:buClr>
              <a:buSzPts val="2100"/>
              <a:buFont typeface="Noto Sans Symbols"/>
              <a:buChar char="🞐"/>
              <a:defRPr sz="2800" b="1" i="0" u="none" strike="noStrike" cap="none">
                <a:solidFill>
                  <a:schemeClr val="dk1"/>
                </a:solidFill>
                <a:latin typeface="Arial Black" panose="020B0A04020102020204" pitchFamily="34" charset="0"/>
                <a:ea typeface="Arial Black" panose="020B0A04020102020204" pitchFamily="34" charset="0"/>
                <a:cs typeface="Arial Black" panose="020B0A04020102020204" pitchFamily="34" charset="0"/>
                <a:sym typeface="Arial Rounded"/>
              </a:defRPr>
            </a:lvl1pPr>
            <a:lvl2pPr marR="0" lvl="1" algn="l" rtl="0">
              <a:spcBef>
                <a:spcPts val="480"/>
              </a:spcBef>
              <a:spcAft>
                <a:spcPts val="0"/>
              </a:spcAft>
              <a:buClr>
                <a:srgbClr val="58595B"/>
              </a:buClr>
              <a:buSzPts val="1800"/>
              <a:buFont typeface="Noto Sans Symbols"/>
              <a:buChar char="■"/>
              <a:defRPr sz="2400" b="1" i="0" u="none" strike="noStrike" cap="none">
                <a:solidFill>
                  <a:schemeClr val="dk1"/>
                </a:solidFill>
                <a:latin typeface="Arial Rounded"/>
                <a:ea typeface="Arial Rounded"/>
                <a:cs typeface="Arial Rounded"/>
                <a:sym typeface="Arial Rounded"/>
              </a:defRPr>
            </a:lvl2pPr>
            <a:lvl3pPr marR="0" lvl="2" algn="l" rtl="0">
              <a:spcBef>
                <a:spcPts val="400"/>
              </a:spcBef>
              <a:spcAft>
                <a:spcPts val="0"/>
              </a:spcAft>
              <a:buClr>
                <a:srgbClr val="89B30B"/>
              </a:buClr>
              <a:buSzPts val="1300"/>
              <a:buFont typeface="Noto Sans Symbols"/>
              <a:buChar char="🞐"/>
              <a:defRPr sz="2000" b="1" i="0" u="none" strike="noStrike" cap="none">
                <a:solidFill>
                  <a:schemeClr val="dk1"/>
                </a:solidFill>
                <a:latin typeface="Arial Rounded"/>
                <a:ea typeface="Arial Rounded"/>
                <a:cs typeface="Arial Rounded"/>
                <a:sym typeface="Arial Rounded"/>
              </a:defRPr>
            </a:lvl3pPr>
            <a:lvl4pPr marR="0" lvl="3" algn="l" rtl="0">
              <a:spcBef>
                <a:spcPts val="360"/>
              </a:spcBef>
              <a:spcAft>
                <a:spcPts val="0"/>
              </a:spcAft>
              <a:buClr>
                <a:srgbClr val="0D94CF"/>
              </a:buClr>
              <a:buSzPts val="1800"/>
              <a:buFont typeface="Noto Sans Symbols"/>
              <a:buChar char="▪"/>
              <a:defRPr sz="1800" b="1" i="0" u="none" strike="noStrike" cap="none">
                <a:solidFill>
                  <a:schemeClr val="dk1"/>
                </a:solidFill>
                <a:latin typeface="Arial Rounded"/>
                <a:ea typeface="Arial Rounded"/>
                <a:cs typeface="Arial Rounded"/>
                <a:sym typeface="Arial Rounded"/>
              </a:defRPr>
            </a:lvl4pPr>
            <a:lvl5pPr marR="0" lvl="4" algn="l" rtl="0">
              <a:spcBef>
                <a:spcPts val="360"/>
              </a:spcBef>
              <a:spcAft>
                <a:spcPts val="0"/>
              </a:spcAft>
              <a:buClr>
                <a:srgbClr val="89B30B"/>
              </a:buClr>
              <a:buSzPts val="1440"/>
              <a:buFont typeface="Noto Sans Symbols"/>
              <a:buChar char="▪"/>
              <a:defRPr sz="1800" b="1" i="0" u="none" strike="noStrike" cap="none">
                <a:solidFill>
                  <a:schemeClr val="dk1"/>
                </a:solidFill>
                <a:latin typeface="Arial Rounded"/>
                <a:ea typeface="Arial Rounded"/>
                <a:cs typeface="Arial Rounded"/>
                <a:sym typeface="Arial Rounded"/>
              </a:defRPr>
            </a:lvl5pPr>
            <a:lvl6pPr marR="0" lvl="5" algn="l" rtl="0">
              <a:spcBef>
                <a:spcPts val="360"/>
              </a:spcBef>
              <a:spcAft>
                <a:spcPts val="0"/>
              </a:spcAft>
              <a:buClr>
                <a:schemeClr val="dk2"/>
              </a:buClr>
              <a:buSzPts val="1440"/>
              <a:buFont typeface="Noto Sans Symbols"/>
              <a:buChar char="▪"/>
              <a:defRPr sz="1800" b="0" i="0" u="none" strike="noStrike" cap="none">
                <a:solidFill>
                  <a:schemeClr val="dk1"/>
                </a:solidFill>
                <a:latin typeface="Arial"/>
                <a:ea typeface="Arial"/>
                <a:cs typeface="Arial"/>
                <a:sym typeface="Arial"/>
              </a:defRPr>
            </a:lvl6pPr>
            <a:lvl7pPr marR="0" lvl="6" algn="l" rtl="0">
              <a:spcBef>
                <a:spcPts val="360"/>
              </a:spcBef>
              <a:spcAft>
                <a:spcPts val="0"/>
              </a:spcAft>
              <a:buClr>
                <a:schemeClr val="dk2"/>
              </a:buClr>
              <a:buSzPts val="1440"/>
              <a:buFont typeface="Noto Sans Symbols"/>
              <a:buChar char="▪"/>
              <a:defRPr sz="1800" b="0" i="0" u="none" strike="noStrike" cap="none">
                <a:solidFill>
                  <a:schemeClr val="dk1"/>
                </a:solidFill>
                <a:latin typeface="Arial"/>
                <a:ea typeface="Arial"/>
                <a:cs typeface="Arial"/>
                <a:sym typeface="Arial"/>
              </a:defRPr>
            </a:lvl7pPr>
            <a:lvl8pPr marR="0" lvl="7" algn="l" rtl="0">
              <a:spcBef>
                <a:spcPts val="360"/>
              </a:spcBef>
              <a:spcAft>
                <a:spcPts val="0"/>
              </a:spcAft>
              <a:buClr>
                <a:schemeClr val="dk2"/>
              </a:buClr>
              <a:buSzPts val="1440"/>
              <a:buFont typeface="Noto Sans Symbols"/>
              <a:buChar char="▪"/>
              <a:defRPr sz="1800" b="0" i="0" u="none" strike="noStrike" cap="none">
                <a:solidFill>
                  <a:schemeClr val="dk1"/>
                </a:solidFill>
                <a:latin typeface="Arial"/>
                <a:ea typeface="Arial"/>
                <a:cs typeface="Arial"/>
                <a:sym typeface="Arial"/>
              </a:defRPr>
            </a:lvl8pPr>
            <a:lvl9pPr marR="0" lvl="8" algn="l" rtl="0">
              <a:spcBef>
                <a:spcPts val="360"/>
              </a:spcBef>
              <a:spcAft>
                <a:spcPts val="0"/>
              </a:spcAft>
              <a:buClr>
                <a:schemeClr val="dk2"/>
              </a:buClr>
              <a:buSzPts val="1440"/>
              <a:buFont typeface="Noto Sans Symbols"/>
              <a:buChar char="▪"/>
              <a:defRPr sz="1800" b="0" i="0" u="none" strike="noStrike" cap="none">
                <a:solidFill>
                  <a:schemeClr val="dk1"/>
                </a:solidFill>
                <a:latin typeface="Arial"/>
                <a:ea typeface="Arial"/>
                <a:cs typeface="Arial"/>
                <a:sym typeface="Arial"/>
              </a:defRPr>
            </a:lvl9pPr>
          </a:lstStyle>
          <a:p>
            <a:endParaRPr dirty="0"/>
          </a:p>
        </p:txBody>
      </p:sp>
      <p:sp>
        <p:nvSpPr>
          <p:cNvPr id="104" name="Google Shape;104;p45"/>
          <p:cNvSpPr txBox="1">
            <a:spLocks noGrp="1"/>
          </p:cNvSpPr>
          <p:nvPr>
            <p:ph type="dt" idx="10"/>
          </p:nvPr>
        </p:nvSpPr>
        <p:spPr>
          <a:xfrm>
            <a:off x="457200" y="4686300"/>
            <a:ext cx="2133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105" name="Google Shape;105;p45"/>
          <p:cNvSpPr txBox="1">
            <a:spLocks noGrp="1"/>
          </p:cNvSpPr>
          <p:nvPr>
            <p:ph type="ftr" idx="11"/>
          </p:nvPr>
        </p:nvSpPr>
        <p:spPr>
          <a:xfrm>
            <a:off x="3124200" y="4686300"/>
            <a:ext cx="28956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GB" dirty="0"/>
          </a:p>
        </p:txBody>
      </p:sp>
      <p:sp>
        <p:nvSpPr>
          <p:cNvPr id="106" name="Google Shape;106;p45"/>
          <p:cNvSpPr txBox="1">
            <a:spLocks noGrp="1"/>
          </p:cNvSpPr>
          <p:nvPr>
            <p:ph type="sldNum" idx="12"/>
          </p:nvPr>
        </p:nvSpPr>
        <p:spPr>
          <a:xfrm>
            <a:off x="6553200" y="4686300"/>
            <a:ext cx="2133600" cy="3429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0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L="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cxnSp>
        <p:nvCxnSpPr>
          <p:cNvPr id="107" name="Google Shape;107;p45"/>
          <p:cNvCxnSpPr/>
          <p:nvPr/>
        </p:nvCxnSpPr>
        <p:spPr>
          <a:xfrm>
            <a:off x="457200" y="1085850"/>
            <a:ext cx="8077200" cy="0"/>
          </a:xfrm>
          <a:prstGeom prst="straightConnector1">
            <a:avLst/>
          </a:prstGeom>
          <a:noFill/>
          <a:ln w="19050" cap="flat" cmpd="sng">
            <a:solidFill>
              <a:srgbClr val="89B30B"/>
            </a:solidFill>
            <a:prstDash val="solid"/>
            <a:round/>
            <a:headEnd type="none" w="med" len="med"/>
            <a:tailEnd type="none" w="med" len="med"/>
          </a:ln>
        </p:spPr>
      </p:cxnSp>
    </p:spTree>
    <p:extLst>
      <p:ext uri="{BB962C8B-B14F-4D97-AF65-F5344CB8AC3E}">
        <p14:creationId xmlns:p14="http://schemas.microsoft.com/office/powerpoint/2010/main" val="352308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Rounded MT Bold" panose="020F0704030504030204" pitchFamily="34" charset="0"/>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dirty="0"/>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dirty="0"/>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tx1"/>
                </a:solidFill>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2060"/>
              </a:buClr>
              <a:defRPr>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latin typeface="Arial Rounded MT Bold" panose="020F0704030504030204" pitchFamily="34" charset="0"/>
              </a:defRPr>
            </a:lvl1pPr>
          </a:lstStyle>
          <a:p>
            <a:r>
              <a:rPr lang="en-US" dirty="0"/>
              <a:t>‹#›</a:t>
            </a:r>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latin typeface="Arial Rounded MT Bold" panose="020F07040305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38641D1-CF69-413C-AF7A-E3E0A5071BA7}" type="slidenum">
              <a:rPr lang="en-US" smtClean="0"/>
              <a:pPr/>
              <a:t>‹#›</a:t>
            </a:fld>
            <a:endParaRPr lang="en-US" dirty="0"/>
          </a:p>
        </p:txBody>
      </p:sp>
      <p:sp>
        <p:nvSpPr>
          <p:cNvPr id="7" name="Line 8"/>
          <p:cNvSpPr>
            <a:spLocks noChangeShapeType="1"/>
          </p:cNvSpPr>
          <p:nvPr userDrawn="1"/>
        </p:nvSpPr>
        <p:spPr bwMode="auto">
          <a:xfrm>
            <a:off x="457200" y="1085850"/>
            <a:ext cx="8077200" cy="0"/>
          </a:xfrm>
          <a:prstGeom prst="line">
            <a:avLst/>
          </a:prstGeom>
          <a:noFill/>
          <a:ln w="19050">
            <a:solidFill>
              <a:srgbClr val="21358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Arial Rounded MT Bold" panose="020F0704030504030204" pitchFamily="34" charset="0"/>
            </a:endParaRPr>
          </a:p>
        </p:txBody>
      </p:sp>
    </p:spTree>
    <p:extLst>
      <p:ext uri="{BB962C8B-B14F-4D97-AF65-F5344CB8AC3E}">
        <p14:creationId xmlns:p14="http://schemas.microsoft.com/office/powerpoint/2010/main" val="825336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Arial Rounded MT Bold" panose="020F0704030504030204" pitchFamily="34" charset="0"/>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5" r:id="rId5"/>
    <p:sldLayoutId id="2147483656" r:id="rId6"/>
    <p:sldLayoutId id="2147483657" r:id="rId7"/>
    <p:sldLayoutId id="2147483658"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Rounded MT Bold" panose="020F0704030504030204" pitchFamily="34" charset="0"/>
          <a:ea typeface="Arial Rounded MT Bold" panose="020F07040305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Rounded MT Bold" panose="020F0704030504030204" pitchFamily="34" charset="0"/>
          <a:ea typeface="Arial Rounded MT Bold" panose="020F07040305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400" b="1" i="0" u="none" strike="noStrike" cap="none">
                <a:solidFill>
                  <a:srgbClr val="414042"/>
                </a:solidFill>
                <a:latin typeface="Arial Rounded"/>
                <a:ea typeface="Arial Rounded"/>
                <a:cs typeface="Arial Rounded"/>
                <a:sym typeface="Arial Rounded"/>
              </a:defRPr>
            </a:lvl1pPr>
            <a:lvl2pPr marR="0" lvl="1" algn="l"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l"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l"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l"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l"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l"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l"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l"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1" name="Google Shape;11;p31"/>
          <p:cNvSpPr txBox="1">
            <a:spLocks noGrp="1"/>
          </p:cNvSpPr>
          <p:nvPr>
            <p:ph type="body" idx="1"/>
          </p:nvPr>
        </p:nvSpPr>
        <p:spPr>
          <a:xfrm>
            <a:off x="457200" y="1200150"/>
            <a:ext cx="8229600" cy="3398044"/>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rgbClr val="0D94CF"/>
              </a:buClr>
              <a:buSzPts val="2100"/>
              <a:buFont typeface="Noto Sans Symbols"/>
              <a:buChar char="🞐"/>
              <a:defRPr sz="2800" b="1" i="0" u="none" strike="noStrike" cap="none">
                <a:solidFill>
                  <a:schemeClr val="dk1"/>
                </a:solidFill>
                <a:latin typeface="Arial Rounded"/>
                <a:ea typeface="Arial Rounded"/>
                <a:cs typeface="Arial Rounded"/>
                <a:sym typeface="Arial Rounded"/>
              </a:defRPr>
            </a:lvl1pPr>
            <a:lvl2pPr marL="914400" marR="0" lvl="1" indent="-342900" algn="l" rtl="0">
              <a:spcBef>
                <a:spcPts val="480"/>
              </a:spcBef>
              <a:spcAft>
                <a:spcPts val="0"/>
              </a:spcAft>
              <a:buClr>
                <a:srgbClr val="58595B"/>
              </a:buClr>
              <a:buSzPts val="1800"/>
              <a:buFont typeface="Noto Sans Symbols"/>
              <a:buChar char="■"/>
              <a:defRPr sz="2400" b="1" i="0" u="none" strike="noStrike" cap="none">
                <a:solidFill>
                  <a:schemeClr val="dk1"/>
                </a:solidFill>
                <a:latin typeface="Arial Rounded"/>
                <a:ea typeface="Arial Rounded"/>
                <a:cs typeface="Arial Rounded"/>
                <a:sym typeface="Arial Rounded"/>
              </a:defRPr>
            </a:lvl2pPr>
            <a:lvl3pPr marL="1371600" marR="0" lvl="2" indent="-311150" algn="l" rtl="0">
              <a:spcBef>
                <a:spcPts val="400"/>
              </a:spcBef>
              <a:spcAft>
                <a:spcPts val="0"/>
              </a:spcAft>
              <a:buClr>
                <a:srgbClr val="89B30B"/>
              </a:buClr>
              <a:buSzPts val="1300"/>
              <a:buFont typeface="Noto Sans Symbols"/>
              <a:buChar char="🞐"/>
              <a:defRPr sz="2000" b="1" i="0" u="none" strike="noStrike" cap="none">
                <a:solidFill>
                  <a:schemeClr val="dk1"/>
                </a:solidFill>
                <a:latin typeface="Arial Rounded"/>
                <a:ea typeface="Arial Rounded"/>
                <a:cs typeface="Arial Rounded"/>
                <a:sym typeface="Arial Rounded"/>
              </a:defRPr>
            </a:lvl3pPr>
            <a:lvl4pPr marL="1828800" marR="0" lvl="3" indent="-342900" algn="l" rtl="0">
              <a:spcBef>
                <a:spcPts val="360"/>
              </a:spcBef>
              <a:spcAft>
                <a:spcPts val="0"/>
              </a:spcAft>
              <a:buClr>
                <a:srgbClr val="0D94CF"/>
              </a:buClr>
              <a:buSzPts val="1800"/>
              <a:buFont typeface="Noto Sans Symbols"/>
              <a:buChar char="▪"/>
              <a:defRPr sz="1800" b="1" i="0" u="none" strike="noStrike" cap="none">
                <a:solidFill>
                  <a:schemeClr val="dk1"/>
                </a:solidFill>
                <a:latin typeface="Arial Rounded"/>
                <a:ea typeface="Arial Rounded"/>
                <a:cs typeface="Arial Rounded"/>
                <a:sym typeface="Arial Rounded"/>
              </a:defRPr>
            </a:lvl4pPr>
            <a:lvl5pPr marL="2286000" marR="0" lvl="4" indent="-320039" algn="l" rtl="0">
              <a:spcBef>
                <a:spcPts val="360"/>
              </a:spcBef>
              <a:spcAft>
                <a:spcPts val="0"/>
              </a:spcAft>
              <a:buClr>
                <a:srgbClr val="89B30B"/>
              </a:buClr>
              <a:buSzPts val="1440"/>
              <a:buFont typeface="Noto Sans Symbols"/>
              <a:buChar char="▪"/>
              <a:defRPr sz="1800" b="1" i="0" u="none" strike="noStrike" cap="none">
                <a:solidFill>
                  <a:schemeClr val="dk1"/>
                </a:solidFill>
                <a:latin typeface="Arial Rounded"/>
                <a:ea typeface="Arial Rounded"/>
                <a:cs typeface="Arial Rounded"/>
                <a:sym typeface="Arial Rounded"/>
              </a:defRPr>
            </a:lvl5pPr>
            <a:lvl6pPr marL="2743200" marR="0" lvl="5"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Arial"/>
                <a:ea typeface="Arial"/>
                <a:cs typeface="Arial"/>
                <a:sym typeface="Arial"/>
              </a:defRPr>
            </a:lvl6pPr>
            <a:lvl7pPr marL="3200400" marR="0" lvl="6"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Arial"/>
                <a:ea typeface="Arial"/>
                <a:cs typeface="Arial"/>
                <a:sym typeface="Arial"/>
              </a:defRPr>
            </a:lvl7pPr>
            <a:lvl8pPr marL="3657600" marR="0" lvl="7"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Arial"/>
                <a:ea typeface="Arial"/>
                <a:cs typeface="Arial"/>
                <a:sym typeface="Arial"/>
              </a:defRPr>
            </a:lvl8pPr>
            <a:lvl9pPr marL="4114800" marR="0" lvl="8"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Arial"/>
                <a:ea typeface="Arial"/>
                <a:cs typeface="Arial"/>
                <a:sym typeface="Arial"/>
              </a:defRPr>
            </a:lvl9pPr>
          </a:lstStyle>
          <a:p>
            <a:endParaRPr dirty="0"/>
          </a:p>
        </p:txBody>
      </p:sp>
      <p:sp>
        <p:nvSpPr>
          <p:cNvPr id="12" name="Google Shape;12;p31"/>
          <p:cNvSpPr txBox="1">
            <a:spLocks noGrp="1"/>
          </p:cNvSpPr>
          <p:nvPr>
            <p:ph type="sldNum" idx="12"/>
          </p:nvPr>
        </p:nvSpPr>
        <p:spPr>
          <a:xfrm>
            <a:off x="6553200" y="211455"/>
            <a:ext cx="2133600" cy="37719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0" i="0" u="none" strike="noStrike" cap="none">
                <a:solidFill>
                  <a:schemeClr val="dk1"/>
                </a:solidFill>
                <a:latin typeface="Arial Rounded MT Bold" panose="020F0704030504030204" pitchFamily="34" charset="0"/>
                <a:ea typeface="Arial Rounded MT Bold" panose="020F0704030504030204" pitchFamily="34" charset="0"/>
                <a:cs typeface="Arial"/>
                <a:sym typeface="Arial"/>
              </a:defRPr>
            </a:lvl1pPr>
            <a:lvl2pPr marL="0" marR="0" lvl="1" indent="0" algn="r" rtl="0">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47289451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Rounded MT Bold" panose="020F0704030504030204" pitchFamily="34" charset="0"/>
          <a:ea typeface="Arial Rounded MT Bold" panose="020F07040305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Rounded MT Bold" panose="020F0704030504030204" pitchFamily="34" charset="0"/>
          <a:ea typeface="Arial Rounded MT Bold" panose="020F07040305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hyperlink" Target="http://diagramcenter.org/"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3EBE-AA0D-4059-B44A-823118AD8A86}"/>
              </a:ext>
            </a:extLst>
          </p:cNvPr>
          <p:cNvSpPr>
            <a:spLocks noGrp="1"/>
          </p:cNvSpPr>
          <p:nvPr>
            <p:ph type="title"/>
          </p:nvPr>
        </p:nvSpPr>
        <p:spPr/>
        <p:txBody>
          <a:bodyPr/>
          <a:lstStyle/>
          <a:p>
            <a:r>
              <a:rPr lang="en-GB" dirty="0"/>
              <a:t>Creating and Remediating EPUB</a:t>
            </a:r>
          </a:p>
        </p:txBody>
      </p:sp>
      <p:sp>
        <p:nvSpPr>
          <p:cNvPr id="3" name="Text Placeholder 2">
            <a:extLst>
              <a:ext uri="{FF2B5EF4-FFF2-40B4-BE49-F238E27FC236}">
                <a16:creationId xmlns:a16="http://schemas.microsoft.com/office/drawing/2014/main" id="{2F987497-8F8D-481F-BFFD-5987AA011384}"/>
              </a:ext>
            </a:extLst>
          </p:cNvPr>
          <p:cNvSpPr>
            <a:spLocks noGrp="1"/>
          </p:cNvSpPr>
          <p:nvPr>
            <p:ph type="body" idx="1"/>
          </p:nvPr>
        </p:nvSpPr>
        <p:spPr>
          <a:xfrm>
            <a:off x="311700" y="1017725"/>
            <a:ext cx="8520600" cy="3551150"/>
          </a:xfrm>
        </p:spPr>
        <p:txBody>
          <a:bodyPr/>
          <a:lstStyle/>
          <a:p>
            <a:pPr marL="114300" indent="0">
              <a:spcAft>
                <a:spcPts val="600"/>
              </a:spcAft>
              <a:buNone/>
            </a:pPr>
            <a:r>
              <a:rPr lang="en-US" sz="1400" dirty="0"/>
              <a:t>This session will show how an EPUB can be quickly checked for accessibility issues. </a:t>
            </a:r>
          </a:p>
          <a:p>
            <a:pPr marL="114300" indent="0">
              <a:spcAft>
                <a:spcPts val="600"/>
              </a:spcAft>
              <a:buNone/>
            </a:pPr>
            <a:r>
              <a:rPr lang="en-US" sz="1400" dirty="0"/>
              <a:t>We'll take a title with issues, and after some EPUB therapy we'll emerge with a file that delivers a great experience for students with print disabilities. </a:t>
            </a:r>
          </a:p>
          <a:p>
            <a:pPr marL="114300" indent="0">
              <a:spcAft>
                <a:spcPts val="600"/>
              </a:spcAft>
              <a:buNone/>
            </a:pPr>
            <a:r>
              <a:rPr lang="en-US" sz="1400" dirty="0"/>
              <a:t>We will experience how quite complex publications can be made as highly structured and accessible titles using word processors and web based tools. </a:t>
            </a:r>
          </a:p>
          <a:p>
            <a:pPr marL="114300" indent="0">
              <a:spcAft>
                <a:spcPts val="600"/>
              </a:spcAft>
              <a:buNone/>
            </a:pPr>
            <a:r>
              <a:rPr lang="en-US" sz="1400" dirty="0"/>
              <a:t>Attendees will have the chance to use software tools they can download and use when they return to their institutions. </a:t>
            </a:r>
          </a:p>
          <a:p>
            <a:pPr marL="114300" indent="0">
              <a:spcAft>
                <a:spcPts val="600"/>
              </a:spcAft>
              <a:buNone/>
            </a:pPr>
            <a:r>
              <a:rPr lang="en-US" sz="1400" dirty="0" err="1"/>
              <a:t>Keypoints</a:t>
            </a:r>
            <a:r>
              <a:rPr lang="en-US" sz="1400" dirty="0"/>
              <a:t>:</a:t>
            </a:r>
          </a:p>
          <a:p>
            <a:pPr>
              <a:spcAft>
                <a:spcPts val="600"/>
              </a:spcAft>
            </a:pPr>
            <a:r>
              <a:rPr lang="en-US" sz="1400" dirty="0"/>
              <a:t>You can use free tools to check EPUBs for accessibility </a:t>
            </a:r>
          </a:p>
          <a:p>
            <a:pPr>
              <a:spcAft>
                <a:spcPts val="600"/>
              </a:spcAft>
            </a:pPr>
            <a:r>
              <a:rPr lang="en-US" sz="1400" dirty="0"/>
              <a:t>You can edit an EPUB and quickly add value </a:t>
            </a:r>
          </a:p>
          <a:p>
            <a:pPr>
              <a:spcAft>
                <a:spcPts val="600"/>
              </a:spcAft>
            </a:pPr>
            <a:r>
              <a:rPr lang="en-US" sz="1400" dirty="0"/>
              <a:t>You can make your own EPUBs from word processors and web based tools</a:t>
            </a:r>
            <a:endParaRPr lang="en-GB" sz="1400" dirty="0">
              <a:solidFill>
                <a:schemeClr val="tx1"/>
              </a:solidFill>
            </a:endParaRPr>
          </a:p>
        </p:txBody>
      </p:sp>
    </p:spTree>
    <p:extLst>
      <p:ext uri="{BB962C8B-B14F-4D97-AF65-F5344CB8AC3E}">
        <p14:creationId xmlns:p14="http://schemas.microsoft.com/office/powerpoint/2010/main" val="2109408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Tools for exploring and editing 2/2</a:t>
            </a:r>
            <a:endParaRPr dirty="0">
              <a:latin typeface="Arial Rounded MT Bold" panose="020F0704030504030204" pitchFamily="34" charset="0"/>
            </a:endParaRPr>
          </a:p>
        </p:txBody>
      </p:sp>
      <p:sp>
        <p:nvSpPr>
          <p:cNvPr id="157" name="Google Shape;157;p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101600" lvl="0" indent="0">
              <a:spcBef>
                <a:spcPts val="0"/>
              </a:spcBef>
              <a:buSzPts val="2000"/>
              <a:buNone/>
            </a:pPr>
            <a:r>
              <a:rPr lang="en-US" sz="2000" dirty="0">
                <a:highlight>
                  <a:srgbClr val="FFFFFF"/>
                </a:highlight>
                <a:latin typeface="Arial Rounded MT Bold" panose="020F0704030504030204" pitchFamily="34" charset="0"/>
                <a:ea typeface="Roboto"/>
                <a:cs typeface="Roboto"/>
                <a:sym typeface="Roboto"/>
              </a:rPr>
              <a:t>Introducing Sigil</a:t>
            </a:r>
          </a:p>
          <a:p>
            <a:pPr marL="101600" lvl="0" indent="0">
              <a:spcBef>
                <a:spcPts val="0"/>
              </a:spcBef>
              <a:buSzPts val="2000"/>
              <a:buNone/>
            </a:pPr>
            <a:endParaRPr lang="en-US" sz="2000" dirty="0">
              <a:highlight>
                <a:srgbClr val="FFFFFF"/>
              </a:highlight>
              <a:latin typeface="Arial Rounded MT Bold" panose="020F0704030504030204" pitchFamily="34" charset="0"/>
              <a:ea typeface="Roboto"/>
              <a:cs typeface="Roboto"/>
              <a:sym typeface="Roboto"/>
            </a:endParaRPr>
          </a:p>
          <a:p>
            <a:pPr marL="101600" lvl="0" indent="0">
              <a:spcBef>
                <a:spcPts val="0"/>
              </a:spcBef>
              <a:buSzPts val="2000"/>
              <a:buNone/>
            </a:pPr>
            <a:r>
              <a:rPr lang="en-US" sz="2000" dirty="0">
                <a:highlight>
                  <a:srgbClr val="FFFFFF"/>
                </a:highlight>
                <a:latin typeface="Arial Rounded MT Bold" panose="020F0704030504030204" pitchFamily="34" charset="0"/>
                <a:ea typeface="Roboto"/>
                <a:cs typeface="Roboto"/>
                <a:sym typeface="Roboto"/>
              </a:rPr>
              <a:t>Cross platform, open source editor for EPUB</a:t>
            </a:r>
          </a:p>
          <a:p>
            <a:pPr marL="101600" lvl="0" indent="0">
              <a:spcBef>
                <a:spcPts val="0"/>
              </a:spcBef>
              <a:buSzPts val="2000"/>
              <a:buNone/>
            </a:pPr>
            <a:r>
              <a:rPr lang="en-US" sz="2000" dirty="0">
                <a:highlight>
                  <a:srgbClr val="FFFFFF"/>
                </a:highlight>
                <a:latin typeface="Arial Rounded MT Bold" panose="020F0704030504030204" pitchFamily="34" charset="0"/>
                <a:ea typeface="Roboto"/>
                <a:cs typeface="Roboto"/>
                <a:sym typeface="Roboto"/>
              </a:rPr>
              <a:t>Under active development</a:t>
            </a:r>
          </a:p>
          <a:p>
            <a:pPr marL="101600" lvl="0" indent="0">
              <a:spcBef>
                <a:spcPts val="0"/>
              </a:spcBef>
              <a:buSzPts val="2000"/>
              <a:buNone/>
            </a:pPr>
            <a:r>
              <a:rPr lang="en-US" sz="2000" dirty="0">
                <a:highlight>
                  <a:srgbClr val="FFFFFF"/>
                </a:highlight>
                <a:latin typeface="Arial Rounded MT Bold" panose="020F0704030504030204" pitchFamily="34" charset="0"/>
                <a:ea typeface="Roboto"/>
                <a:cs typeface="Roboto"/>
                <a:sym typeface="Roboto"/>
              </a:rPr>
              <a:t>Some really useful plugins available</a:t>
            </a:r>
          </a:p>
          <a:p>
            <a:pPr marL="101600" lvl="0" indent="0">
              <a:spcBef>
                <a:spcPts val="0"/>
              </a:spcBef>
              <a:buSzPts val="2000"/>
              <a:buNone/>
            </a:pPr>
            <a:r>
              <a:rPr lang="en-US" sz="2000" dirty="0">
                <a:highlight>
                  <a:srgbClr val="FFFFFF"/>
                </a:highlight>
                <a:latin typeface="Arial Rounded MT Bold" panose="020F0704030504030204" pitchFamily="34" charset="0"/>
                <a:ea typeface="Roboto"/>
                <a:cs typeface="Roboto"/>
                <a:sym typeface="Roboto"/>
              </a:rPr>
              <a:t>Not entirely accessible</a:t>
            </a:r>
          </a:p>
          <a:p>
            <a:pPr marL="342900" lvl="0" indent="-238125" algn="l" rtl="0">
              <a:spcBef>
                <a:spcPts val="440"/>
              </a:spcBef>
              <a:spcAft>
                <a:spcPts val="0"/>
              </a:spcAft>
              <a:buSzPts val="1650"/>
              <a:buFont typeface="Arial"/>
              <a:buNone/>
            </a:pPr>
            <a:endParaRPr sz="2200" dirty="0">
              <a:latin typeface="Arial Rounded MT Bold" panose="020F0704030504030204" pitchFamily="34" charset="0"/>
            </a:endParaRPr>
          </a:p>
        </p:txBody>
      </p:sp>
      <p:pic>
        <p:nvPicPr>
          <p:cNvPr id="1026" name="Picture 2" descr="Sigil icon, basically a fancy red letter S">
            <a:extLst>
              <a:ext uri="{FF2B5EF4-FFF2-40B4-BE49-F238E27FC236}">
                <a16:creationId xmlns:a16="http://schemas.microsoft.com/office/drawing/2014/main" id="{7979BA15-3686-452D-9FB1-B6293190B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227" t="16028" r="10412" b="14507"/>
          <a:stretch/>
        </p:blipFill>
        <p:spPr bwMode="auto">
          <a:xfrm>
            <a:off x="6443221" y="1772238"/>
            <a:ext cx="1545996" cy="209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579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Open an EPUB with Sigil</a:t>
            </a:r>
            <a:endParaRPr dirty="0">
              <a:latin typeface="Arial Rounded MT Bold" panose="020F0704030504030204" pitchFamily="34" charset="0"/>
            </a:endParaRPr>
          </a:p>
        </p:txBody>
      </p:sp>
      <p:sp>
        <p:nvSpPr>
          <p:cNvPr id="157" name="Google Shape;157;p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Use File Explorer to locate the file:</a:t>
            </a:r>
            <a:br>
              <a:rPr lang="en-US" sz="2000" dirty="0">
                <a:highlight>
                  <a:srgbClr val="FFFFFF"/>
                </a:highlight>
                <a:latin typeface="Arial Rounded MT Bold" panose="020F0704030504030204" pitchFamily="34" charset="0"/>
                <a:ea typeface="Roboto"/>
                <a:cs typeface="Roboto"/>
                <a:sym typeface="Roboto"/>
              </a:rPr>
            </a:br>
            <a:r>
              <a:rPr lang="en-US" sz="2000" dirty="0">
                <a:highlight>
                  <a:srgbClr val="FFFFFF"/>
                </a:highlight>
                <a:latin typeface="Arial Rounded MT Bold" panose="020F0704030504030204" pitchFamily="34" charset="0"/>
                <a:ea typeface="Roboto"/>
                <a:cs typeface="Roboto"/>
                <a:sym typeface="Roboto"/>
              </a:rPr>
              <a:t>The Many Faces of Strategic </a:t>
            </a:r>
            <a:r>
              <a:rPr lang="en-US" sz="2000" dirty="0" err="1">
                <a:highlight>
                  <a:srgbClr val="FFFFFF"/>
                </a:highlight>
                <a:latin typeface="Arial Rounded MT Bold" panose="020F0704030504030204" pitchFamily="34" charset="0"/>
                <a:ea typeface="Roboto"/>
                <a:cs typeface="Roboto"/>
                <a:sym typeface="Roboto"/>
              </a:rPr>
              <a:t>Voting.epub</a:t>
            </a:r>
            <a:endParaRPr lang="en-US" sz="2000" dirty="0">
              <a:highlight>
                <a:srgbClr val="FFFFFF"/>
              </a:highlight>
              <a:latin typeface="Arial Rounded MT Bold" panose="020F0704030504030204" pitchFamily="34" charset="0"/>
              <a:ea typeface="Roboto"/>
              <a:cs typeface="Roboto"/>
              <a:sym typeface="Roboto"/>
            </a:endParaRPr>
          </a:p>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Make a copy of the file as “experiment2.epub”</a:t>
            </a:r>
          </a:p>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Start the Sigil from the shortcut on the desktop</a:t>
            </a:r>
          </a:p>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File / Open the </a:t>
            </a:r>
            <a:r>
              <a:rPr lang="en-US" sz="2000" dirty="0" err="1">
                <a:highlight>
                  <a:srgbClr val="FFFFFF"/>
                </a:highlight>
                <a:latin typeface="Arial Rounded MT Bold" panose="020F0704030504030204" pitchFamily="34" charset="0"/>
                <a:ea typeface="Roboto"/>
                <a:cs typeface="Roboto"/>
                <a:sym typeface="Roboto"/>
              </a:rPr>
              <a:t>epub</a:t>
            </a:r>
            <a:r>
              <a:rPr lang="en-US" sz="2000" dirty="0">
                <a:highlight>
                  <a:srgbClr val="FFFFFF"/>
                </a:highlight>
                <a:latin typeface="Arial Rounded MT Bold" panose="020F0704030504030204" pitchFamily="34" charset="0"/>
                <a:ea typeface="Roboto"/>
                <a:cs typeface="Roboto"/>
                <a:sym typeface="Roboto"/>
              </a:rPr>
              <a:t> you just copied</a:t>
            </a:r>
          </a:p>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Note the contents displayed in the folder “images”</a:t>
            </a:r>
          </a:p>
          <a:p>
            <a:pPr marL="55880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Note the contents displayed in the folder “text”</a:t>
            </a:r>
          </a:p>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Open chapter 10 in the Page Editor by pressing “F2”</a:t>
            </a:r>
          </a:p>
          <a:p>
            <a:pPr marL="101600" lvl="0" indent="0">
              <a:spcBef>
                <a:spcPts val="0"/>
              </a:spcBef>
              <a:buSzPts val="2000"/>
              <a:buNone/>
            </a:pPr>
            <a:endParaRPr lang="en-US" sz="1800" dirty="0">
              <a:highlight>
                <a:srgbClr val="FFFFFF"/>
              </a:highlight>
              <a:latin typeface="Arial Rounded MT Bold" panose="020F0704030504030204" pitchFamily="34" charset="0"/>
              <a:ea typeface="Roboto"/>
              <a:cs typeface="Roboto"/>
              <a:sym typeface="Roboto"/>
            </a:endParaRPr>
          </a:p>
          <a:p>
            <a:pPr marL="342900" lvl="0" indent="-238125" algn="l" rtl="0">
              <a:spcBef>
                <a:spcPts val="440"/>
              </a:spcBef>
              <a:spcAft>
                <a:spcPts val="0"/>
              </a:spcAft>
              <a:buSzPts val="1650"/>
              <a:buFont typeface="Arial"/>
              <a:buNone/>
            </a:pPr>
            <a:endParaRPr sz="2200" dirty="0">
              <a:latin typeface="Arial Rounded MT Bold" panose="020F0704030504030204" pitchFamily="34" charset="0"/>
            </a:endParaRPr>
          </a:p>
        </p:txBody>
      </p:sp>
    </p:spTree>
    <p:extLst>
      <p:ext uri="{BB962C8B-B14F-4D97-AF65-F5344CB8AC3E}">
        <p14:creationId xmlns:p14="http://schemas.microsoft.com/office/powerpoint/2010/main" val="1146379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Edit an EPUB with Sigil</a:t>
            </a:r>
            <a:endParaRPr dirty="0">
              <a:latin typeface="Arial Rounded MT Bold" panose="020F0704030504030204" pitchFamily="34" charset="0"/>
            </a:endParaRPr>
          </a:p>
        </p:txBody>
      </p:sp>
      <p:sp>
        <p:nvSpPr>
          <p:cNvPr id="157" name="Google Shape;157;p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In the Page Editor, move the cursor to the first paragraph, which begins “Voters vote sincerely when…”</a:t>
            </a:r>
          </a:p>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Add the text “This chapter has been modified for accessibility by &lt;your name&gt;” and press Enter so it is a paragraph on its own.</a:t>
            </a:r>
          </a:p>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Save the EPUB (control S) and exit (Alt F4)</a:t>
            </a:r>
          </a:p>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Note that the code has changed in the XHTML (line 20)</a:t>
            </a:r>
          </a:p>
          <a:p>
            <a:pPr marL="101600" lvl="0" indent="0">
              <a:spcBef>
                <a:spcPts val="0"/>
              </a:spcBef>
              <a:buSzPts val="2000"/>
              <a:buNone/>
            </a:pPr>
            <a:endParaRPr lang="en-US" sz="1800" dirty="0">
              <a:highlight>
                <a:srgbClr val="FFFFFF"/>
              </a:highlight>
              <a:latin typeface="Arial Rounded MT Bold" panose="020F0704030504030204" pitchFamily="34" charset="0"/>
              <a:ea typeface="Roboto"/>
              <a:cs typeface="Roboto"/>
              <a:sym typeface="Roboto"/>
            </a:endParaRPr>
          </a:p>
          <a:p>
            <a:pPr marL="342900" lvl="0" indent="-238125" algn="l" rtl="0">
              <a:spcBef>
                <a:spcPts val="440"/>
              </a:spcBef>
              <a:spcAft>
                <a:spcPts val="0"/>
              </a:spcAft>
              <a:buSzPts val="1650"/>
              <a:buFont typeface="Arial"/>
              <a:buNone/>
            </a:pPr>
            <a:endParaRPr sz="2200" dirty="0">
              <a:latin typeface="Arial Rounded MT Bold" panose="020F0704030504030204" pitchFamily="34" charset="0"/>
            </a:endParaRPr>
          </a:p>
        </p:txBody>
      </p:sp>
      <p:pic>
        <p:nvPicPr>
          <p:cNvPr id="2" name="Picture 1" descr="Screenshot showing the Pageedit version of the modified content">
            <a:extLst>
              <a:ext uri="{FF2B5EF4-FFF2-40B4-BE49-F238E27FC236}">
                <a16:creationId xmlns:a16="http://schemas.microsoft.com/office/drawing/2014/main" id="{6CC072A0-AFED-40C0-AA8C-A6F26E691F88}"/>
              </a:ext>
            </a:extLst>
          </p:cNvPr>
          <p:cNvPicPr>
            <a:picLocks noChangeAspect="1"/>
          </p:cNvPicPr>
          <p:nvPr/>
        </p:nvPicPr>
        <p:blipFill>
          <a:blip r:embed="rId3"/>
          <a:stretch>
            <a:fillRect/>
          </a:stretch>
        </p:blipFill>
        <p:spPr>
          <a:xfrm>
            <a:off x="88018" y="3390806"/>
            <a:ext cx="3253620" cy="1750408"/>
          </a:xfrm>
          <a:prstGeom prst="rect">
            <a:avLst/>
          </a:prstGeom>
          <a:ln>
            <a:solidFill>
              <a:schemeClr val="accent3">
                <a:lumMod val="85000"/>
              </a:schemeClr>
            </a:solidFill>
          </a:ln>
        </p:spPr>
      </p:pic>
      <p:pic>
        <p:nvPicPr>
          <p:cNvPr id="3" name="Picture 2" descr="XHTML code showing the new paragraph that has been added on line 20">
            <a:extLst>
              <a:ext uri="{FF2B5EF4-FFF2-40B4-BE49-F238E27FC236}">
                <a16:creationId xmlns:a16="http://schemas.microsoft.com/office/drawing/2014/main" id="{62017F38-C4A7-43B6-ACD4-2C35E05D1709}"/>
              </a:ext>
            </a:extLst>
          </p:cNvPr>
          <p:cNvPicPr>
            <a:picLocks noChangeAspect="1"/>
          </p:cNvPicPr>
          <p:nvPr/>
        </p:nvPicPr>
        <p:blipFill>
          <a:blip r:embed="rId4"/>
          <a:stretch>
            <a:fillRect/>
          </a:stretch>
        </p:blipFill>
        <p:spPr>
          <a:xfrm>
            <a:off x="1691884" y="4478756"/>
            <a:ext cx="7452116" cy="582077"/>
          </a:xfrm>
          <a:prstGeom prst="rect">
            <a:avLst/>
          </a:prstGeom>
          <a:ln w="12700">
            <a:solidFill>
              <a:schemeClr val="accent2"/>
            </a:solidFill>
          </a:ln>
        </p:spPr>
      </p:pic>
    </p:spTree>
    <p:extLst>
      <p:ext uri="{BB962C8B-B14F-4D97-AF65-F5344CB8AC3E}">
        <p14:creationId xmlns:p14="http://schemas.microsoft.com/office/powerpoint/2010/main" val="91105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Review for accessibility</a:t>
            </a:r>
            <a:endParaRPr dirty="0">
              <a:latin typeface="Arial Rounded MT Bold" panose="020F0704030504030204" pitchFamily="34" charset="0"/>
            </a:endParaRPr>
          </a:p>
        </p:txBody>
      </p:sp>
      <p:sp>
        <p:nvSpPr>
          <p:cNvPr id="157" name="Google Shape;157;p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Open the EPUB in Sigil</a:t>
            </a:r>
          </a:p>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Plugins / Validation / Ace</a:t>
            </a:r>
          </a:p>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The Ace by DAISY tool will run and generate a report</a:t>
            </a:r>
          </a:p>
          <a:p>
            <a:pPr marL="558800" lvl="0" indent="-457200">
              <a:spcBef>
                <a:spcPts val="0"/>
              </a:spcBef>
              <a:buSzPts val="2000"/>
              <a:buFont typeface="+mj-lt"/>
              <a:buAutoNum type="arabicPeriod"/>
            </a:pPr>
            <a:endParaRPr lang="en-US" sz="2000" dirty="0">
              <a:highlight>
                <a:srgbClr val="FFFFFF"/>
              </a:highlight>
              <a:latin typeface="Arial Rounded MT Bold" panose="020F0704030504030204" pitchFamily="34" charset="0"/>
              <a:ea typeface="Roboto"/>
              <a:cs typeface="Roboto"/>
              <a:sym typeface="Roboto"/>
            </a:endParaRPr>
          </a:p>
          <a:p>
            <a:pPr marL="558800" lvl="0" indent="-457200">
              <a:spcBef>
                <a:spcPts val="0"/>
              </a:spcBef>
              <a:buSzPts val="2000"/>
              <a:buFont typeface="+mj-lt"/>
              <a:buAutoNum type="arabicPeriod"/>
            </a:pPr>
            <a:endParaRPr lang="en-US" sz="2000" dirty="0">
              <a:highlight>
                <a:srgbClr val="FFFFFF"/>
              </a:highlight>
              <a:latin typeface="Arial Rounded MT Bold" panose="020F0704030504030204" pitchFamily="34" charset="0"/>
              <a:ea typeface="Roboto"/>
              <a:cs typeface="Roboto"/>
              <a:sym typeface="Roboto"/>
            </a:endParaRPr>
          </a:p>
          <a:p>
            <a:pPr marL="342900" lvl="0" indent="-238125" algn="l" rtl="0">
              <a:spcBef>
                <a:spcPts val="440"/>
              </a:spcBef>
              <a:spcAft>
                <a:spcPts val="0"/>
              </a:spcAft>
              <a:buSzPts val="1650"/>
              <a:buFont typeface="Arial"/>
              <a:buNone/>
            </a:pPr>
            <a:endParaRPr sz="2200" dirty="0">
              <a:latin typeface="Arial Rounded MT Bold" panose="020F0704030504030204" pitchFamily="34" charset="0"/>
            </a:endParaRPr>
          </a:p>
        </p:txBody>
      </p:sp>
      <p:pic>
        <p:nvPicPr>
          <p:cNvPr id="3" name="Picture 2" descr="Screenshot of Ace plugin running">
            <a:extLst>
              <a:ext uri="{FF2B5EF4-FFF2-40B4-BE49-F238E27FC236}">
                <a16:creationId xmlns:a16="http://schemas.microsoft.com/office/drawing/2014/main" id="{B324D685-70E5-46F2-B22B-5819F7D2A23A}"/>
              </a:ext>
            </a:extLst>
          </p:cNvPr>
          <p:cNvPicPr>
            <a:picLocks noChangeAspect="1"/>
          </p:cNvPicPr>
          <p:nvPr/>
        </p:nvPicPr>
        <p:blipFill>
          <a:blip r:embed="rId3"/>
          <a:stretch>
            <a:fillRect/>
          </a:stretch>
        </p:blipFill>
        <p:spPr>
          <a:xfrm>
            <a:off x="655261" y="2270758"/>
            <a:ext cx="3374519" cy="894046"/>
          </a:xfrm>
          <a:prstGeom prst="rect">
            <a:avLst/>
          </a:prstGeom>
          <a:ln w="15875">
            <a:solidFill>
              <a:schemeClr val="accent4"/>
            </a:solidFill>
          </a:ln>
        </p:spPr>
      </p:pic>
      <p:cxnSp>
        <p:nvCxnSpPr>
          <p:cNvPr id="6" name="Straight Arrow Connector 5">
            <a:extLst>
              <a:ext uri="{FF2B5EF4-FFF2-40B4-BE49-F238E27FC236}">
                <a16:creationId xmlns:a16="http://schemas.microsoft.com/office/drawing/2014/main" id="{2B2F4E42-A107-47A3-BA25-DC950A2ED958}"/>
              </a:ext>
              <a:ext uri="{C183D7F6-B498-43B3-948B-1728B52AA6E4}">
                <adec:decorative xmlns:adec="http://schemas.microsoft.com/office/drawing/2017/decorative" val="1"/>
              </a:ext>
            </a:extLst>
          </p:cNvPr>
          <p:cNvCxnSpPr>
            <a:cxnSpLocks/>
          </p:cNvCxnSpPr>
          <p:nvPr/>
        </p:nvCxnSpPr>
        <p:spPr>
          <a:xfrm>
            <a:off x="2123737" y="3270928"/>
            <a:ext cx="2526800" cy="5654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 name="Picture 3" descr="Screenshot of Ace accessibility report on the violations tab">
            <a:extLst>
              <a:ext uri="{FF2B5EF4-FFF2-40B4-BE49-F238E27FC236}">
                <a16:creationId xmlns:a16="http://schemas.microsoft.com/office/drawing/2014/main" id="{CB51A362-3E57-49D9-929B-DA953F78274F}"/>
              </a:ext>
            </a:extLst>
          </p:cNvPr>
          <p:cNvPicPr>
            <a:picLocks noChangeAspect="1"/>
          </p:cNvPicPr>
          <p:nvPr/>
        </p:nvPicPr>
        <p:blipFill rotWithShape="1">
          <a:blip r:embed="rId4"/>
          <a:srcRect b="15863"/>
          <a:stretch/>
        </p:blipFill>
        <p:spPr>
          <a:xfrm>
            <a:off x="4869321" y="2316929"/>
            <a:ext cx="4234538" cy="2826571"/>
          </a:xfrm>
          <a:prstGeom prst="rect">
            <a:avLst/>
          </a:prstGeom>
          <a:ln w="15875">
            <a:solidFill>
              <a:schemeClr val="accent4"/>
            </a:solidFill>
          </a:ln>
        </p:spPr>
      </p:pic>
    </p:spTree>
    <p:extLst>
      <p:ext uri="{BB962C8B-B14F-4D97-AF65-F5344CB8AC3E}">
        <p14:creationId xmlns:p14="http://schemas.microsoft.com/office/powerpoint/2010/main" val="534515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Edit the metadata</a:t>
            </a:r>
            <a:endParaRPr dirty="0">
              <a:latin typeface="Arial Rounded MT Bold" panose="020F0704030504030204" pitchFamily="34" charset="0"/>
            </a:endParaRPr>
          </a:p>
        </p:txBody>
      </p:sp>
      <p:sp>
        <p:nvSpPr>
          <p:cNvPr id="157" name="Google Shape;157;p5" descr="Screenshot of metadata editor, with sccessibilityFeature set to displayTransformability"/>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558800" lvl="0" indent="-457200">
              <a:spcBef>
                <a:spcPts val="0"/>
              </a:spcBef>
              <a:buSzPts val="2000"/>
              <a:buFont typeface="+mj-lt"/>
              <a:buAutoNum type="arabicPeriod"/>
            </a:pPr>
            <a:r>
              <a:rPr lang="en-GB" sz="2000" dirty="0">
                <a:highlight>
                  <a:srgbClr val="FFFFFF"/>
                </a:highlight>
                <a:latin typeface="Arial Rounded MT Bold" panose="020F0704030504030204" pitchFamily="34" charset="0"/>
                <a:ea typeface="Roboto"/>
                <a:cs typeface="Roboto"/>
                <a:sym typeface="Roboto"/>
              </a:rPr>
              <a:t>Ace identifies an issue with the metadata</a:t>
            </a:r>
            <a:br>
              <a:rPr lang="en-GB" sz="2000" dirty="0">
                <a:highlight>
                  <a:srgbClr val="FFFFFF"/>
                </a:highlight>
                <a:latin typeface="Arial Rounded MT Bold" panose="020F0704030504030204" pitchFamily="34" charset="0"/>
                <a:ea typeface="Roboto"/>
                <a:cs typeface="Roboto"/>
                <a:sym typeface="Roboto"/>
              </a:rPr>
            </a:br>
            <a:br>
              <a:rPr lang="en-GB" sz="2000" dirty="0">
                <a:highlight>
                  <a:srgbClr val="FFFFFF"/>
                </a:highlight>
                <a:latin typeface="Arial Rounded MT Bold" panose="020F0704030504030204" pitchFamily="34" charset="0"/>
                <a:ea typeface="Roboto"/>
                <a:cs typeface="Roboto"/>
                <a:sym typeface="Roboto"/>
              </a:rPr>
            </a:br>
            <a:br>
              <a:rPr lang="en-GB" sz="2000" dirty="0">
                <a:highlight>
                  <a:srgbClr val="FFFFFF"/>
                </a:highlight>
                <a:latin typeface="Arial Rounded MT Bold" panose="020F0704030504030204" pitchFamily="34" charset="0"/>
                <a:ea typeface="Roboto"/>
                <a:cs typeface="Roboto"/>
                <a:sym typeface="Roboto"/>
              </a:rPr>
            </a:br>
            <a:br>
              <a:rPr lang="en-GB" sz="2000" dirty="0">
                <a:highlight>
                  <a:srgbClr val="FFFFFF"/>
                </a:highlight>
                <a:latin typeface="Arial Rounded MT Bold" panose="020F0704030504030204" pitchFamily="34" charset="0"/>
                <a:ea typeface="Roboto"/>
                <a:cs typeface="Roboto"/>
                <a:sym typeface="Roboto"/>
              </a:rPr>
            </a:br>
            <a:endParaRPr lang="en-GB" sz="2000" dirty="0">
              <a:highlight>
                <a:srgbClr val="FFFFFF"/>
              </a:highlight>
              <a:latin typeface="Arial Rounded MT Bold" panose="020F0704030504030204" pitchFamily="34" charset="0"/>
              <a:ea typeface="Roboto"/>
              <a:cs typeface="Roboto"/>
              <a:sym typeface="Roboto"/>
            </a:endParaRPr>
          </a:p>
          <a:p>
            <a:pPr marL="558800" lvl="0" indent="-457200">
              <a:spcBef>
                <a:spcPts val="0"/>
              </a:spcBef>
              <a:buSzPts val="2000"/>
              <a:buFont typeface="+mj-lt"/>
              <a:buAutoNum type="arabicPeriod"/>
            </a:pPr>
            <a:r>
              <a:rPr lang="en-GB" sz="2000" dirty="0">
                <a:highlight>
                  <a:srgbClr val="FFFFFF"/>
                </a:highlight>
                <a:latin typeface="Arial Rounded MT Bold" panose="020F0704030504030204" pitchFamily="34" charset="0"/>
                <a:ea typeface="Roboto"/>
                <a:cs typeface="Roboto"/>
                <a:sym typeface="Roboto"/>
              </a:rPr>
              <a:t>Go to Tools / Metadata editor (F8)</a:t>
            </a:r>
          </a:p>
          <a:p>
            <a:pPr marL="558800" lvl="0" indent="-457200">
              <a:spcBef>
                <a:spcPts val="0"/>
              </a:spcBef>
              <a:buSzPts val="2000"/>
              <a:buFont typeface="+mj-lt"/>
              <a:buAutoNum type="arabicPeriod"/>
            </a:pPr>
            <a:r>
              <a:rPr lang="en-GB" sz="2000" dirty="0">
                <a:latin typeface="Arial Rounded MT Bold" panose="020F0704030504030204" pitchFamily="34" charset="0"/>
              </a:rPr>
              <a:t>Locate the error </a:t>
            </a:r>
            <a:r>
              <a:rPr lang="en-GB" sz="2000" dirty="0" err="1">
                <a:latin typeface="Arial Rounded MT Bold" panose="020F0704030504030204" pitchFamily="34" charset="0"/>
              </a:rPr>
              <a:t>resizeText</a:t>
            </a:r>
            <a:r>
              <a:rPr lang="en-GB" sz="2000" dirty="0">
                <a:latin typeface="Arial Rounded MT Bold" panose="020F0704030504030204" pitchFamily="34" charset="0"/>
              </a:rPr>
              <a:t> (this is an invalid value)</a:t>
            </a:r>
          </a:p>
          <a:p>
            <a:pPr marL="558800" lvl="0" indent="-457200">
              <a:spcBef>
                <a:spcPts val="0"/>
              </a:spcBef>
              <a:buSzPts val="2000"/>
              <a:buFont typeface="+mj-lt"/>
              <a:buAutoNum type="arabicPeriod"/>
            </a:pPr>
            <a:r>
              <a:rPr lang="en-GB" sz="2000" dirty="0">
                <a:latin typeface="Arial Rounded MT Bold" panose="020F0704030504030204" pitchFamily="34" charset="0"/>
              </a:rPr>
              <a:t>Change the entry to “</a:t>
            </a:r>
            <a:r>
              <a:rPr lang="en-GB" sz="2000" dirty="0" err="1">
                <a:latin typeface="Arial Rounded MT Bold" panose="020F0704030504030204" pitchFamily="34" charset="0"/>
              </a:rPr>
              <a:t>displayTransformability</a:t>
            </a:r>
            <a:r>
              <a:rPr lang="en-GB" sz="2000" dirty="0">
                <a:latin typeface="Arial Rounded MT Bold" panose="020F0704030504030204" pitchFamily="34" charset="0"/>
              </a:rPr>
              <a:t>”</a:t>
            </a:r>
          </a:p>
          <a:p>
            <a:pPr marL="558800" lvl="0" indent="-457200">
              <a:spcBef>
                <a:spcPts val="0"/>
              </a:spcBef>
              <a:buSzPts val="2000"/>
              <a:buFont typeface="+mj-lt"/>
              <a:buAutoNum type="arabicPeriod"/>
            </a:pPr>
            <a:r>
              <a:rPr lang="en-GB" sz="2000" dirty="0">
                <a:latin typeface="Arial Rounded MT Bold" panose="020F0704030504030204" pitchFamily="34" charset="0"/>
              </a:rPr>
              <a:t>Save and run the Ace checker</a:t>
            </a:r>
            <a:endParaRPr sz="2000" dirty="0">
              <a:latin typeface="Arial Rounded MT Bold" panose="020F0704030504030204" pitchFamily="34" charset="0"/>
            </a:endParaRPr>
          </a:p>
        </p:txBody>
      </p:sp>
      <p:pic>
        <p:nvPicPr>
          <p:cNvPr id="8" name="Picture 7" descr="Screenshot from Ace report showing violation &quot;metadata-accessibilityfeature-invalid&quot;">
            <a:extLst>
              <a:ext uri="{FF2B5EF4-FFF2-40B4-BE49-F238E27FC236}">
                <a16:creationId xmlns:a16="http://schemas.microsoft.com/office/drawing/2014/main" id="{53CCF07E-2A66-45E7-8483-8C7AA1844F6F}"/>
              </a:ext>
            </a:extLst>
          </p:cNvPr>
          <p:cNvPicPr>
            <a:picLocks noChangeAspect="1"/>
          </p:cNvPicPr>
          <p:nvPr/>
        </p:nvPicPr>
        <p:blipFill>
          <a:blip r:embed="rId3"/>
          <a:stretch>
            <a:fillRect/>
          </a:stretch>
        </p:blipFill>
        <p:spPr>
          <a:xfrm>
            <a:off x="-1" y="1592761"/>
            <a:ext cx="9144000" cy="1054621"/>
          </a:xfrm>
          <a:prstGeom prst="rect">
            <a:avLst/>
          </a:prstGeom>
        </p:spPr>
      </p:pic>
      <p:pic>
        <p:nvPicPr>
          <p:cNvPr id="3" name="Picture 2" descr="Screenshot of metadata editor, with sccessibilityFeature set to resizeText">
            <a:extLst>
              <a:ext uri="{FF2B5EF4-FFF2-40B4-BE49-F238E27FC236}">
                <a16:creationId xmlns:a16="http://schemas.microsoft.com/office/drawing/2014/main" id="{3A47D7DA-3BE0-47CB-B0E9-0298B86292C7}"/>
              </a:ext>
            </a:extLst>
          </p:cNvPr>
          <p:cNvPicPr>
            <a:picLocks noChangeAspect="1"/>
          </p:cNvPicPr>
          <p:nvPr/>
        </p:nvPicPr>
        <p:blipFill>
          <a:blip r:embed="rId4"/>
          <a:stretch>
            <a:fillRect/>
          </a:stretch>
        </p:blipFill>
        <p:spPr>
          <a:xfrm>
            <a:off x="299783" y="4148846"/>
            <a:ext cx="3565178" cy="757437"/>
          </a:xfrm>
          <a:prstGeom prst="rect">
            <a:avLst/>
          </a:prstGeom>
        </p:spPr>
      </p:pic>
      <p:cxnSp>
        <p:nvCxnSpPr>
          <p:cNvPr id="6" name="Straight Arrow Connector 5">
            <a:extLst>
              <a:ext uri="{FF2B5EF4-FFF2-40B4-BE49-F238E27FC236}">
                <a16:creationId xmlns:a16="http://schemas.microsoft.com/office/drawing/2014/main" id="{27C70C81-1AF1-412C-BC83-4C0BB9A9F329}"/>
              </a:ext>
              <a:ext uri="{C183D7F6-B498-43B3-948B-1728B52AA6E4}">
                <adec:decorative xmlns:adec="http://schemas.microsoft.com/office/drawing/2017/decorative" val="1"/>
              </a:ext>
            </a:extLst>
          </p:cNvPr>
          <p:cNvCxnSpPr>
            <a:cxnSpLocks/>
          </p:cNvCxnSpPr>
          <p:nvPr/>
        </p:nvCxnSpPr>
        <p:spPr>
          <a:xfrm>
            <a:off x="4093561" y="4527565"/>
            <a:ext cx="112301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4" name="Picture 3" descr="Screenshot of metadata editor, with sccessibilityFeature set to resizeText">
            <a:extLst>
              <a:ext uri="{FF2B5EF4-FFF2-40B4-BE49-F238E27FC236}">
                <a16:creationId xmlns:a16="http://schemas.microsoft.com/office/drawing/2014/main" id="{7E127ADC-50DD-4E1C-91D0-3BCB2693D0E8}"/>
              </a:ext>
            </a:extLst>
          </p:cNvPr>
          <p:cNvPicPr>
            <a:picLocks noChangeAspect="1"/>
          </p:cNvPicPr>
          <p:nvPr/>
        </p:nvPicPr>
        <p:blipFill rotWithShape="1">
          <a:blip r:embed="rId5"/>
          <a:srcRect l="2941" r="33274"/>
          <a:stretch/>
        </p:blipFill>
        <p:spPr>
          <a:xfrm>
            <a:off x="5450126" y="4046170"/>
            <a:ext cx="3568955" cy="888970"/>
          </a:xfrm>
          <a:prstGeom prst="rect">
            <a:avLst/>
          </a:prstGeom>
        </p:spPr>
      </p:pic>
    </p:spTree>
    <p:extLst>
      <p:ext uri="{BB962C8B-B14F-4D97-AF65-F5344CB8AC3E}">
        <p14:creationId xmlns:p14="http://schemas.microsoft.com/office/powerpoint/2010/main" val="54335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Add image descriptions 1/2</a:t>
            </a:r>
            <a:endParaRPr dirty="0">
              <a:latin typeface="Arial Rounded MT Bold" panose="020F0704030504030204" pitchFamily="34" charset="0"/>
            </a:endParaRPr>
          </a:p>
        </p:txBody>
      </p:sp>
      <p:sp>
        <p:nvSpPr>
          <p:cNvPr id="157" name="Google Shape;157;p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Find chapter 10</a:t>
            </a:r>
          </a:p>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Locate the code for Figure 10.2 (tip – search for “</a:t>
            </a:r>
            <a:r>
              <a:rPr lang="en-US" sz="2000" dirty="0" err="1">
                <a:highlight>
                  <a:srgbClr val="FFFFFF"/>
                </a:highlight>
                <a:latin typeface="Arial Rounded MT Bold" panose="020F0704030504030204" pitchFamily="34" charset="0"/>
                <a:ea typeface="Roboto"/>
                <a:cs typeface="Roboto"/>
                <a:sym typeface="Roboto"/>
              </a:rPr>
              <a:t>src</a:t>
            </a:r>
            <a:r>
              <a:rPr lang="en-US" sz="2000" dirty="0">
                <a:highlight>
                  <a:srgbClr val="FFFFFF"/>
                </a:highlight>
                <a:latin typeface="Arial Rounded MT Bold" panose="020F0704030504030204" pitchFamily="34" charset="0"/>
                <a:ea typeface="Roboto"/>
                <a:cs typeface="Roboto"/>
                <a:sym typeface="Roboto"/>
              </a:rPr>
              <a:t>”)</a:t>
            </a:r>
          </a:p>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Note that alt=“”</a:t>
            </a:r>
          </a:p>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Enter a description</a:t>
            </a:r>
            <a:br>
              <a:rPr lang="en-US" sz="2000" dirty="0">
                <a:highlight>
                  <a:srgbClr val="FFFFFF"/>
                </a:highlight>
                <a:latin typeface="Arial Rounded MT Bold" panose="020F0704030504030204" pitchFamily="34" charset="0"/>
                <a:ea typeface="Roboto"/>
                <a:cs typeface="Roboto"/>
                <a:sym typeface="Roboto"/>
              </a:rPr>
            </a:br>
            <a:br>
              <a:rPr lang="en-US" sz="2000" dirty="0">
                <a:highlight>
                  <a:srgbClr val="FFFFFF"/>
                </a:highlight>
                <a:latin typeface="Arial Rounded MT Bold" panose="020F0704030504030204" pitchFamily="34" charset="0"/>
                <a:ea typeface="Roboto"/>
                <a:cs typeface="Roboto"/>
                <a:sym typeface="Roboto"/>
              </a:rPr>
            </a:br>
            <a:br>
              <a:rPr lang="en-US" sz="2000" dirty="0">
                <a:highlight>
                  <a:srgbClr val="FFFFFF"/>
                </a:highlight>
                <a:latin typeface="Arial Rounded MT Bold" panose="020F0704030504030204" pitchFamily="34" charset="0"/>
                <a:ea typeface="Roboto"/>
                <a:cs typeface="Roboto"/>
                <a:sym typeface="Roboto"/>
              </a:rPr>
            </a:br>
            <a:br>
              <a:rPr lang="en-US" sz="2000" dirty="0">
                <a:highlight>
                  <a:srgbClr val="FFFFFF"/>
                </a:highlight>
                <a:latin typeface="Arial Rounded MT Bold" panose="020F0704030504030204" pitchFamily="34" charset="0"/>
                <a:ea typeface="Roboto"/>
                <a:cs typeface="Roboto"/>
                <a:sym typeface="Roboto"/>
              </a:rPr>
            </a:br>
            <a:endParaRPr lang="en-US" sz="2000" dirty="0">
              <a:highlight>
                <a:srgbClr val="FFFFFF"/>
              </a:highlight>
              <a:latin typeface="Arial Rounded MT Bold" panose="020F0704030504030204" pitchFamily="34" charset="0"/>
              <a:ea typeface="Roboto"/>
              <a:cs typeface="Roboto"/>
              <a:sym typeface="Roboto"/>
            </a:endParaRPr>
          </a:p>
          <a:p>
            <a:pPr marL="558800" lvl="0" indent="-457200">
              <a:spcBef>
                <a:spcPts val="0"/>
              </a:spcBef>
              <a:buSzPts val="2000"/>
              <a:buFont typeface="+mj-lt"/>
              <a:buAutoNum type="arabicPeriod"/>
            </a:pPr>
            <a:r>
              <a:rPr lang="en-GB" sz="2000" dirty="0">
                <a:latin typeface="Arial Rounded MT Bold" panose="020F0704030504030204" pitchFamily="34" charset="0"/>
              </a:rPr>
              <a:t>Run the Ace checker again and note that description is now there</a:t>
            </a:r>
          </a:p>
          <a:p>
            <a:pPr marL="561975" lvl="0" indent="-457200" algn="l" rtl="0">
              <a:spcBef>
                <a:spcPts val="440"/>
              </a:spcBef>
              <a:spcAft>
                <a:spcPts val="0"/>
              </a:spcAft>
              <a:buSzPct val="100000"/>
              <a:buFont typeface="+mj-lt"/>
              <a:buAutoNum type="arabicPeriod" startAt="5"/>
            </a:pPr>
            <a:r>
              <a:rPr lang="en-GB" sz="2000" dirty="0">
                <a:latin typeface="Arial Rounded MT Bold" panose="020F0704030504030204" pitchFamily="34" charset="0"/>
              </a:rPr>
              <a:t>You can save the file and validate with a screen reader</a:t>
            </a:r>
            <a:endParaRPr sz="2000" dirty="0">
              <a:latin typeface="Arial Rounded MT Bold" panose="020F0704030504030204" pitchFamily="34" charset="0"/>
            </a:endParaRPr>
          </a:p>
        </p:txBody>
      </p:sp>
      <p:pic>
        <p:nvPicPr>
          <p:cNvPr id="2" name="Picture 1" descr="Screenshot shows the code in the editor, with &quot;add description here&quot; highlighted at the relevant spot">
            <a:extLst>
              <a:ext uri="{FF2B5EF4-FFF2-40B4-BE49-F238E27FC236}">
                <a16:creationId xmlns:a16="http://schemas.microsoft.com/office/drawing/2014/main" id="{6F3AD2C3-7B63-4BD6-AF08-B2B70A4718A4}"/>
              </a:ext>
            </a:extLst>
          </p:cNvPr>
          <p:cNvPicPr>
            <a:picLocks noChangeAspect="1"/>
          </p:cNvPicPr>
          <p:nvPr/>
        </p:nvPicPr>
        <p:blipFill>
          <a:blip r:embed="rId3"/>
          <a:stretch>
            <a:fillRect/>
          </a:stretch>
        </p:blipFill>
        <p:spPr>
          <a:xfrm>
            <a:off x="0" y="2513198"/>
            <a:ext cx="9133439" cy="1124442"/>
          </a:xfrm>
          <a:prstGeom prst="rect">
            <a:avLst/>
          </a:prstGeom>
        </p:spPr>
      </p:pic>
    </p:spTree>
    <p:extLst>
      <p:ext uri="{BB962C8B-B14F-4D97-AF65-F5344CB8AC3E}">
        <p14:creationId xmlns:p14="http://schemas.microsoft.com/office/powerpoint/2010/main" val="215344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Add image descriptions 2/2</a:t>
            </a:r>
            <a:endParaRPr dirty="0">
              <a:latin typeface="Arial Rounded MT Bold" panose="020F0704030504030204" pitchFamily="34" charset="0"/>
            </a:endParaRPr>
          </a:p>
        </p:txBody>
      </p:sp>
      <p:sp>
        <p:nvSpPr>
          <p:cNvPr id="157" name="Google Shape;157;p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558800" lvl="0" indent="-457200">
              <a:spcBef>
                <a:spcPts val="0"/>
              </a:spcBef>
              <a:buSzPts val="2000"/>
              <a:buFont typeface="+mj-lt"/>
              <a:buAutoNum type="arabicPeriod"/>
            </a:pPr>
            <a:r>
              <a:rPr lang="en-US" sz="2400" dirty="0">
                <a:highlight>
                  <a:srgbClr val="FFFFFF"/>
                </a:highlight>
                <a:latin typeface="Arial Rounded MT Bold" panose="020F0704030504030204" pitchFamily="34" charset="0"/>
                <a:ea typeface="Roboto"/>
                <a:cs typeface="Roboto"/>
                <a:sym typeface="Roboto"/>
              </a:rPr>
              <a:t>Identify the image you need to describe</a:t>
            </a:r>
          </a:p>
          <a:p>
            <a:pPr marL="558800" indent="-457200">
              <a:spcBef>
                <a:spcPts val="0"/>
              </a:spcBef>
              <a:buSzPts val="2000"/>
              <a:buFont typeface="+mj-lt"/>
              <a:buAutoNum type="arabicPeriod"/>
            </a:pPr>
            <a:r>
              <a:rPr lang="en-US" sz="2400" dirty="0">
                <a:highlight>
                  <a:srgbClr val="FFFFFF"/>
                </a:highlight>
                <a:latin typeface="Arial Rounded MT Bold" panose="020F0704030504030204" pitchFamily="34" charset="0"/>
                <a:ea typeface="Roboto"/>
                <a:cs typeface="Roboto"/>
                <a:sym typeface="Roboto"/>
              </a:rPr>
              <a:t>Plugins / Validation / Access-Aide</a:t>
            </a:r>
          </a:p>
          <a:p>
            <a:pPr marL="558800" lvl="0" indent="-457200">
              <a:spcBef>
                <a:spcPts val="0"/>
              </a:spcBef>
              <a:buSzPts val="2000"/>
              <a:buFont typeface="+mj-lt"/>
              <a:buAutoNum type="arabicPeriod"/>
            </a:pPr>
            <a:r>
              <a:rPr lang="en-US" sz="2400" dirty="0">
                <a:highlight>
                  <a:srgbClr val="FFFFFF"/>
                </a:highlight>
                <a:latin typeface="Arial Rounded MT Bold" panose="020F0704030504030204" pitchFamily="34" charset="0"/>
                <a:ea typeface="Roboto"/>
                <a:cs typeface="Roboto"/>
                <a:sym typeface="Roboto"/>
              </a:rPr>
              <a:t>Find the image in the list</a:t>
            </a:r>
          </a:p>
          <a:p>
            <a:pPr marL="558800" lvl="0" indent="-457200">
              <a:spcBef>
                <a:spcPts val="0"/>
              </a:spcBef>
              <a:buSzPts val="2000"/>
              <a:buFont typeface="+mj-lt"/>
              <a:buAutoNum type="arabicPeriod"/>
            </a:pPr>
            <a:r>
              <a:rPr lang="en-US" sz="2400" dirty="0">
                <a:highlight>
                  <a:srgbClr val="FFFFFF"/>
                </a:highlight>
                <a:latin typeface="Arial Rounded MT Bold" panose="020F0704030504030204" pitchFamily="34" charset="0"/>
                <a:ea typeface="Roboto"/>
                <a:cs typeface="Roboto"/>
                <a:sym typeface="Roboto"/>
              </a:rPr>
              <a:t>Enter a description</a:t>
            </a:r>
          </a:p>
          <a:p>
            <a:pPr marL="558800" lvl="0" indent="-457200">
              <a:spcBef>
                <a:spcPts val="0"/>
              </a:spcBef>
              <a:buSzPts val="2000"/>
              <a:buFont typeface="+mj-lt"/>
              <a:buAutoNum type="arabicPeriod"/>
            </a:pPr>
            <a:r>
              <a:rPr lang="en-GB" sz="2200" dirty="0">
                <a:latin typeface="Arial Rounded MT Bold" panose="020F0704030504030204" pitchFamily="34" charset="0"/>
              </a:rPr>
              <a:t>Run Ace again and note </a:t>
            </a:r>
            <a:br>
              <a:rPr lang="en-GB" sz="2200" dirty="0">
                <a:latin typeface="Arial Rounded MT Bold" panose="020F0704030504030204" pitchFamily="34" charset="0"/>
              </a:rPr>
            </a:br>
            <a:r>
              <a:rPr lang="en-GB" sz="2200" dirty="0">
                <a:latin typeface="Arial Rounded MT Bold" panose="020F0704030504030204" pitchFamily="34" charset="0"/>
              </a:rPr>
              <a:t>the description is now there</a:t>
            </a:r>
          </a:p>
          <a:p>
            <a:pPr marL="561975" lvl="0" indent="-457200" algn="l" rtl="0">
              <a:spcBef>
                <a:spcPts val="440"/>
              </a:spcBef>
              <a:spcAft>
                <a:spcPts val="0"/>
              </a:spcAft>
              <a:buSzPct val="100000"/>
              <a:buFont typeface="+mj-lt"/>
              <a:buAutoNum type="arabicPeriod" startAt="5"/>
            </a:pPr>
            <a:r>
              <a:rPr lang="en-GB" sz="2200" dirty="0">
                <a:latin typeface="Arial Rounded MT Bold" panose="020F0704030504030204" pitchFamily="34" charset="0"/>
              </a:rPr>
              <a:t>You can save the file and </a:t>
            </a:r>
            <a:br>
              <a:rPr lang="en-GB" sz="2200" dirty="0">
                <a:latin typeface="Arial Rounded MT Bold" panose="020F0704030504030204" pitchFamily="34" charset="0"/>
              </a:rPr>
            </a:br>
            <a:r>
              <a:rPr lang="en-GB" sz="2200" dirty="0">
                <a:latin typeface="Arial Rounded MT Bold" panose="020F0704030504030204" pitchFamily="34" charset="0"/>
              </a:rPr>
              <a:t>validate with a screen reader</a:t>
            </a:r>
            <a:endParaRPr sz="2200" dirty="0">
              <a:latin typeface="Arial Rounded MT Bold" panose="020F0704030504030204" pitchFamily="34" charset="0"/>
            </a:endParaRPr>
          </a:p>
        </p:txBody>
      </p:sp>
      <p:pic>
        <p:nvPicPr>
          <p:cNvPr id="2" name="Picture 1" descr="A screenshot shows the image to be described with the text &quot;add description here&quot; highlighted in an adjacent text box">
            <a:extLst>
              <a:ext uri="{FF2B5EF4-FFF2-40B4-BE49-F238E27FC236}">
                <a16:creationId xmlns:a16="http://schemas.microsoft.com/office/drawing/2014/main" id="{73D085ED-69EF-4ABB-B900-59C1307EE794}"/>
              </a:ext>
            </a:extLst>
          </p:cNvPr>
          <p:cNvPicPr>
            <a:picLocks noChangeAspect="1"/>
          </p:cNvPicPr>
          <p:nvPr/>
        </p:nvPicPr>
        <p:blipFill>
          <a:blip r:embed="rId3"/>
          <a:stretch>
            <a:fillRect/>
          </a:stretch>
        </p:blipFill>
        <p:spPr>
          <a:xfrm>
            <a:off x="5145872" y="2253006"/>
            <a:ext cx="3998128" cy="2038152"/>
          </a:xfrm>
          <a:prstGeom prst="rect">
            <a:avLst/>
          </a:prstGeom>
          <a:ln w="15875">
            <a:solidFill>
              <a:schemeClr val="accent4"/>
            </a:solidFill>
          </a:ln>
        </p:spPr>
      </p:pic>
    </p:spTree>
    <p:extLst>
      <p:ext uri="{BB962C8B-B14F-4D97-AF65-F5344CB8AC3E}">
        <p14:creationId xmlns:p14="http://schemas.microsoft.com/office/powerpoint/2010/main" val="1044786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Heading structure</a:t>
            </a:r>
            <a:endParaRPr dirty="0">
              <a:latin typeface="Arial Rounded MT Bold" panose="020F0704030504030204" pitchFamily="34" charset="0"/>
            </a:endParaRPr>
          </a:p>
        </p:txBody>
      </p:sp>
      <p:sp>
        <p:nvSpPr>
          <p:cNvPr id="157" name="Google Shape;157;p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In the Ace report, view the Outlines tab, Headings Outline</a:t>
            </a:r>
          </a:p>
          <a:p>
            <a:pPr marL="55880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Note that there’s a problem with the heading “Experimental protocol”</a:t>
            </a:r>
          </a:p>
          <a:p>
            <a:pPr marL="55880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This should be heading level 4</a:t>
            </a:r>
            <a:br>
              <a:rPr lang="en-US" sz="2000" dirty="0">
                <a:highlight>
                  <a:srgbClr val="FFFFFF"/>
                </a:highlight>
                <a:latin typeface="Arial Rounded MT Bold" panose="020F0704030504030204" pitchFamily="34" charset="0"/>
                <a:ea typeface="Roboto"/>
                <a:cs typeface="Roboto"/>
                <a:sym typeface="Roboto"/>
              </a:rPr>
            </a:br>
            <a:br>
              <a:rPr lang="en-US" sz="2000" dirty="0">
                <a:highlight>
                  <a:srgbClr val="FFFFFF"/>
                </a:highlight>
                <a:latin typeface="Arial Rounded MT Bold" panose="020F0704030504030204" pitchFamily="34" charset="0"/>
                <a:ea typeface="Roboto"/>
                <a:cs typeface="Roboto"/>
                <a:sym typeface="Roboto"/>
              </a:rPr>
            </a:br>
            <a:br>
              <a:rPr lang="en-US" sz="2000" dirty="0">
                <a:highlight>
                  <a:srgbClr val="FFFFFF"/>
                </a:highlight>
                <a:latin typeface="Arial Rounded MT Bold" panose="020F0704030504030204" pitchFamily="34" charset="0"/>
                <a:ea typeface="Roboto"/>
                <a:cs typeface="Roboto"/>
                <a:sym typeface="Roboto"/>
              </a:rPr>
            </a:br>
            <a:br>
              <a:rPr lang="en-US" sz="2000" dirty="0">
                <a:highlight>
                  <a:srgbClr val="FFFFFF"/>
                </a:highlight>
                <a:latin typeface="Arial Rounded MT Bold" panose="020F0704030504030204" pitchFamily="34" charset="0"/>
                <a:ea typeface="Roboto"/>
                <a:cs typeface="Roboto"/>
                <a:sym typeface="Roboto"/>
              </a:rPr>
            </a:br>
            <a:br>
              <a:rPr lang="en-US" sz="2000" dirty="0">
                <a:highlight>
                  <a:srgbClr val="FFFFFF"/>
                </a:highlight>
                <a:latin typeface="Arial Rounded MT Bold" panose="020F0704030504030204" pitchFamily="34" charset="0"/>
                <a:ea typeface="Roboto"/>
                <a:cs typeface="Roboto"/>
                <a:sym typeface="Roboto"/>
              </a:rPr>
            </a:br>
            <a:endParaRPr lang="en-US" sz="2000" dirty="0">
              <a:highlight>
                <a:srgbClr val="FFFFFF"/>
              </a:highlight>
              <a:latin typeface="Arial Rounded MT Bold" panose="020F0704030504030204" pitchFamily="34" charset="0"/>
              <a:ea typeface="Roboto"/>
              <a:cs typeface="Roboto"/>
              <a:sym typeface="Roboto"/>
            </a:endParaRPr>
          </a:p>
          <a:p>
            <a:pPr marL="55880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Change the opening and closing heading tag from h1 to h4</a:t>
            </a:r>
          </a:p>
          <a:p>
            <a:pPr marL="558800" indent="-457200">
              <a:spcBef>
                <a:spcPts val="0"/>
              </a:spcBef>
              <a:buSzPts val="2000"/>
              <a:buFont typeface="+mj-lt"/>
              <a:buAutoNum type="arabicPeriod"/>
            </a:pPr>
            <a:r>
              <a:rPr lang="en-GB" sz="2000" dirty="0">
                <a:latin typeface="Arial Rounded MT Bold" panose="020F0704030504030204" pitchFamily="34" charset="0"/>
              </a:rPr>
              <a:t>Run Ace again and note the outline is now correct</a:t>
            </a:r>
          </a:p>
          <a:p>
            <a:pPr marL="558800" indent="-457200">
              <a:spcBef>
                <a:spcPts val="0"/>
              </a:spcBef>
              <a:buSzPts val="2000"/>
              <a:buFont typeface="+mj-lt"/>
              <a:buAutoNum type="arabicPeriod"/>
            </a:pPr>
            <a:endParaRPr lang="en-US" sz="2000" dirty="0">
              <a:highlight>
                <a:srgbClr val="FFFFFF"/>
              </a:highlight>
              <a:latin typeface="Arial Rounded MT Bold" panose="020F0704030504030204" pitchFamily="34" charset="0"/>
              <a:ea typeface="Roboto"/>
              <a:cs typeface="Roboto"/>
              <a:sym typeface="Roboto"/>
            </a:endParaRPr>
          </a:p>
          <a:p>
            <a:pPr marL="558800" indent="-457200">
              <a:spcBef>
                <a:spcPts val="0"/>
              </a:spcBef>
              <a:buSzPts val="2000"/>
              <a:buFont typeface="+mj-lt"/>
              <a:buAutoNum type="arabicPeriod"/>
            </a:pPr>
            <a:endParaRPr lang="en-US" sz="2000" dirty="0">
              <a:highlight>
                <a:srgbClr val="FFFFFF"/>
              </a:highlight>
              <a:latin typeface="Arial Rounded MT Bold" panose="020F0704030504030204" pitchFamily="34" charset="0"/>
              <a:ea typeface="Roboto"/>
              <a:cs typeface="Roboto"/>
              <a:sym typeface="Roboto"/>
            </a:endParaRPr>
          </a:p>
          <a:p>
            <a:pPr marL="558800" indent="-457200">
              <a:spcBef>
                <a:spcPts val="0"/>
              </a:spcBef>
              <a:buSzPts val="2000"/>
              <a:buFont typeface="+mj-lt"/>
              <a:buAutoNum type="arabicPeriod"/>
            </a:pPr>
            <a:endParaRPr lang="en-US" sz="2000" dirty="0">
              <a:highlight>
                <a:srgbClr val="FFFFFF"/>
              </a:highlight>
              <a:latin typeface="Arial Rounded MT Bold" panose="020F0704030504030204" pitchFamily="34" charset="0"/>
              <a:ea typeface="Roboto"/>
              <a:cs typeface="Roboto"/>
              <a:sym typeface="Roboto"/>
            </a:endParaRPr>
          </a:p>
          <a:p>
            <a:pPr marL="101600" lvl="0" indent="0">
              <a:spcBef>
                <a:spcPts val="0"/>
              </a:spcBef>
              <a:buSzPts val="2000"/>
              <a:buNone/>
            </a:pPr>
            <a:endParaRPr lang="en-US" sz="1800" dirty="0">
              <a:highlight>
                <a:srgbClr val="FFFFFF"/>
              </a:highlight>
              <a:latin typeface="Arial Rounded MT Bold" panose="020F0704030504030204" pitchFamily="34" charset="0"/>
              <a:ea typeface="Roboto"/>
              <a:cs typeface="Roboto"/>
              <a:sym typeface="Roboto"/>
            </a:endParaRPr>
          </a:p>
          <a:p>
            <a:pPr marL="342900" lvl="0" indent="-238125" algn="l" rtl="0">
              <a:spcBef>
                <a:spcPts val="440"/>
              </a:spcBef>
              <a:spcAft>
                <a:spcPts val="0"/>
              </a:spcAft>
              <a:buSzPts val="1650"/>
              <a:buFont typeface="Arial"/>
              <a:buNone/>
            </a:pPr>
            <a:endParaRPr sz="2200" dirty="0">
              <a:latin typeface="Arial Rounded MT Bold" panose="020F0704030504030204" pitchFamily="34" charset="0"/>
            </a:endParaRPr>
          </a:p>
        </p:txBody>
      </p:sp>
      <p:pic>
        <p:nvPicPr>
          <p:cNvPr id="3" name="Picture 2" descr="Screenshot of lines in an XHTML document with h4 tags around heading text">
            <a:extLst>
              <a:ext uri="{FF2B5EF4-FFF2-40B4-BE49-F238E27FC236}">
                <a16:creationId xmlns:a16="http://schemas.microsoft.com/office/drawing/2014/main" id="{FCC6F563-8F93-4C25-BCB6-75492CD7265B}"/>
              </a:ext>
            </a:extLst>
          </p:cNvPr>
          <p:cNvPicPr>
            <a:picLocks noChangeAspect="1"/>
          </p:cNvPicPr>
          <p:nvPr/>
        </p:nvPicPr>
        <p:blipFill>
          <a:blip r:embed="rId3"/>
          <a:stretch>
            <a:fillRect/>
          </a:stretch>
        </p:blipFill>
        <p:spPr>
          <a:xfrm>
            <a:off x="328876" y="2633228"/>
            <a:ext cx="8486248" cy="1195033"/>
          </a:xfrm>
          <a:prstGeom prst="rect">
            <a:avLst/>
          </a:prstGeom>
        </p:spPr>
      </p:pic>
    </p:spTree>
    <p:extLst>
      <p:ext uri="{BB962C8B-B14F-4D97-AF65-F5344CB8AC3E}">
        <p14:creationId xmlns:p14="http://schemas.microsoft.com/office/powerpoint/2010/main" val="199085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Properly format a list</a:t>
            </a:r>
            <a:endParaRPr dirty="0">
              <a:latin typeface="Arial Rounded MT Bold" panose="020F0704030504030204" pitchFamily="34" charset="0"/>
            </a:endParaRPr>
          </a:p>
        </p:txBody>
      </p:sp>
      <p:sp>
        <p:nvSpPr>
          <p:cNvPr id="157" name="Google Shape;157;p5"/>
          <p:cNvSpPr txBox="1">
            <a:spLocks noGrp="1"/>
          </p:cNvSpPr>
          <p:nvPr>
            <p:ph type="body" idx="1"/>
          </p:nvPr>
        </p:nvSpPr>
        <p:spPr>
          <a:xfrm>
            <a:off x="457200" y="1200150"/>
            <a:ext cx="8229600" cy="877490"/>
          </a:xfrm>
          <a:prstGeom prst="rect">
            <a:avLst/>
          </a:prstGeom>
          <a:noFill/>
          <a:ln>
            <a:noFill/>
          </a:ln>
        </p:spPr>
        <p:txBody>
          <a:bodyPr spcFirstLastPara="1" wrap="square" lIns="91425" tIns="45700" rIns="91425" bIns="45700" anchor="t" anchorCtr="0">
            <a:noAutofit/>
          </a:bodyPr>
          <a:lstStyle/>
          <a:p>
            <a:pPr marL="101600" lvl="0" indent="0">
              <a:spcBef>
                <a:spcPts val="0"/>
              </a:spcBef>
              <a:buSzPts val="2000"/>
              <a:buNone/>
            </a:pPr>
            <a:r>
              <a:rPr lang="en-US" sz="1800" dirty="0">
                <a:highlight>
                  <a:srgbClr val="FFFFFF"/>
                </a:highlight>
                <a:latin typeface="Arial Rounded MT Bold" panose="020F0704030504030204" pitchFamily="34" charset="0"/>
                <a:ea typeface="Roboto"/>
                <a:cs typeface="Roboto"/>
                <a:sym typeface="Roboto"/>
              </a:rPr>
              <a:t>In chapter 10, at the end of page 208 there are three lines which should be formatted as a list. </a:t>
            </a:r>
            <a:r>
              <a:rPr lang="en-GB" sz="1800" dirty="0">
                <a:latin typeface="Arial Rounded MT Bold" panose="020F0704030504030204" pitchFamily="34" charset="0"/>
              </a:rPr>
              <a:t>Remove the numbers and the opening and closing p tags on the three lines:</a:t>
            </a:r>
            <a:endParaRPr sz="2200" dirty="0">
              <a:latin typeface="Arial Rounded MT Bold" panose="020F0704030504030204" pitchFamily="34" charset="0"/>
            </a:endParaRPr>
          </a:p>
        </p:txBody>
      </p:sp>
      <p:pic>
        <p:nvPicPr>
          <p:cNvPr id="2" name="Picture 1" descr="Screenshot of lines in an XHTML document with p tags around three lines with numbers at the start">
            <a:extLst>
              <a:ext uri="{FF2B5EF4-FFF2-40B4-BE49-F238E27FC236}">
                <a16:creationId xmlns:a16="http://schemas.microsoft.com/office/drawing/2014/main" id="{9EE2018D-5791-4464-97F7-8CE319D78B39}"/>
              </a:ext>
            </a:extLst>
          </p:cNvPr>
          <p:cNvPicPr>
            <a:picLocks noChangeAspect="1"/>
          </p:cNvPicPr>
          <p:nvPr/>
        </p:nvPicPr>
        <p:blipFill>
          <a:blip r:embed="rId3"/>
          <a:stretch>
            <a:fillRect/>
          </a:stretch>
        </p:blipFill>
        <p:spPr>
          <a:xfrm>
            <a:off x="650738" y="2119270"/>
            <a:ext cx="7255542" cy="777087"/>
          </a:xfrm>
          <a:prstGeom prst="rect">
            <a:avLst/>
          </a:prstGeom>
        </p:spPr>
      </p:pic>
      <p:cxnSp>
        <p:nvCxnSpPr>
          <p:cNvPr id="7" name="Straight Arrow Connector 6">
            <a:extLst>
              <a:ext uri="{FF2B5EF4-FFF2-40B4-BE49-F238E27FC236}">
                <a16:creationId xmlns:a16="http://schemas.microsoft.com/office/drawing/2014/main" id="{1EDDE015-8B14-4CD9-8317-977463A00C26}"/>
              </a:ext>
              <a:ext uri="{C183D7F6-B498-43B3-948B-1728B52AA6E4}">
                <adec:decorative xmlns:adec="http://schemas.microsoft.com/office/drawing/2017/decorative" val="1"/>
              </a:ext>
            </a:extLst>
          </p:cNvPr>
          <p:cNvCxnSpPr/>
          <p:nvPr/>
        </p:nvCxnSpPr>
        <p:spPr>
          <a:xfrm>
            <a:off x="3895299" y="2937987"/>
            <a:ext cx="0" cy="2371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Screenshot of lines in an XHTML document with the tags and numbers removed">
            <a:extLst>
              <a:ext uri="{FF2B5EF4-FFF2-40B4-BE49-F238E27FC236}">
                <a16:creationId xmlns:a16="http://schemas.microsoft.com/office/drawing/2014/main" id="{4F8B8AB9-37BA-4EE3-AEDA-B575D1179294}"/>
              </a:ext>
            </a:extLst>
          </p:cNvPr>
          <p:cNvPicPr>
            <a:picLocks noChangeAspect="1"/>
          </p:cNvPicPr>
          <p:nvPr/>
        </p:nvPicPr>
        <p:blipFill>
          <a:blip r:embed="rId4"/>
          <a:stretch>
            <a:fillRect/>
          </a:stretch>
        </p:blipFill>
        <p:spPr>
          <a:xfrm>
            <a:off x="650738" y="3246256"/>
            <a:ext cx="6059897" cy="564636"/>
          </a:xfrm>
          <a:prstGeom prst="rect">
            <a:avLst/>
          </a:prstGeom>
        </p:spPr>
      </p:pic>
      <p:pic>
        <p:nvPicPr>
          <p:cNvPr id="5" name="Picture 4" descr="Screenshot of lines in an XHTML document with the lines properly marked up with ol and li tags">
            <a:extLst>
              <a:ext uri="{FF2B5EF4-FFF2-40B4-BE49-F238E27FC236}">
                <a16:creationId xmlns:a16="http://schemas.microsoft.com/office/drawing/2014/main" id="{5BE4552D-BF6A-453B-8291-F3FD3E790162}"/>
              </a:ext>
            </a:extLst>
          </p:cNvPr>
          <p:cNvPicPr>
            <a:picLocks noChangeAspect="1"/>
          </p:cNvPicPr>
          <p:nvPr/>
        </p:nvPicPr>
        <p:blipFill>
          <a:blip r:embed="rId5"/>
          <a:stretch>
            <a:fillRect/>
          </a:stretch>
        </p:blipFill>
        <p:spPr>
          <a:xfrm>
            <a:off x="650738" y="4234388"/>
            <a:ext cx="6489123" cy="736887"/>
          </a:xfrm>
          <a:prstGeom prst="rect">
            <a:avLst/>
          </a:prstGeom>
        </p:spPr>
      </p:pic>
      <p:sp>
        <p:nvSpPr>
          <p:cNvPr id="8" name="Google Shape;157;p5">
            <a:extLst>
              <a:ext uri="{FF2B5EF4-FFF2-40B4-BE49-F238E27FC236}">
                <a16:creationId xmlns:a16="http://schemas.microsoft.com/office/drawing/2014/main" id="{E12A57DF-2770-42E4-99A3-152F881A6585}"/>
              </a:ext>
            </a:extLst>
          </p:cNvPr>
          <p:cNvSpPr txBox="1">
            <a:spLocks/>
          </p:cNvSpPr>
          <p:nvPr/>
        </p:nvSpPr>
        <p:spPr>
          <a:xfrm>
            <a:off x="457200" y="3881992"/>
            <a:ext cx="8229600" cy="61350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61950" algn="l" rtl="0">
              <a:lnSpc>
                <a:spcPct val="100000"/>
              </a:lnSpc>
              <a:spcBef>
                <a:spcPts val="560"/>
              </a:spcBef>
              <a:spcAft>
                <a:spcPts val="0"/>
              </a:spcAft>
              <a:buClr>
                <a:srgbClr val="002060"/>
              </a:buClr>
              <a:buSzPts val="2100"/>
              <a:buFont typeface="Noto Sans Symbols"/>
              <a:buChar char="🞐"/>
              <a:defRPr sz="2800" b="1" i="0" u="none" strike="noStrike" cap="none">
                <a:solidFill>
                  <a:schemeClr val="dk1"/>
                </a:solidFill>
                <a:latin typeface="Arial Black" panose="020B0A04020102020204" pitchFamily="34" charset="0"/>
                <a:ea typeface="Arial Black" panose="020B0A04020102020204" pitchFamily="34" charset="0"/>
                <a:cs typeface="Arial Black" panose="020B0A04020102020204" pitchFamily="34" charset="0"/>
                <a:sym typeface="Arial Rounded"/>
              </a:defRPr>
            </a:lvl1pPr>
            <a:lvl2pPr marL="914400" marR="0" lvl="1" indent="-342900" algn="l" rtl="0">
              <a:lnSpc>
                <a:spcPct val="100000"/>
              </a:lnSpc>
              <a:spcBef>
                <a:spcPts val="480"/>
              </a:spcBef>
              <a:spcAft>
                <a:spcPts val="0"/>
              </a:spcAft>
              <a:buClr>
                <a:srgbClr val="58595B"/>
              </a:buClr>
              <a:buSzPts val="1800"/>
              <a:buFont typeface="Noto Sans Symbols"/>
              <a:buChar char="■"/>
              <a:defRPr sz="2400" b="1" i="0" u="none" strike="noStrike" cap="none">
                <a:solidFill>
                  <a:schemeClr val="dk1"/>
                </a:solidFill>
                <a:latin typeface="Arial Rounded"/>
                <a:ea typeface="Arial Rounded"/>
                <a:cs typeface="Arial Rounded"/>
                <a:sym typeface="Arial Rounded"/>
              </a:defRPr>
            </a:lvl2pPr>
            <a:lvl3pPr marL="1371600" marR="0" lvl="2" indent="-311150" algn="l" rtl="0">
              <a:lnSpc>
                <a:spcPct val="100000"/>
              </a:lnSpc>
              <a:spcBef>
                <a:spcPts val="400"/>
              </a:spcBef>
              <a:spcAft>
                <a:spcPts val="0"/>
              </a:spcAft>
              <a:buClr>
                <a:srgbClr val="89B30B"/>
              </a:buClr>
              <a:buSzPts val="1300"/>
              <a:buFont typeface="Noto Sans Symbols"/>
              <a:buChar char="🞐"/>
              <a:defRPr sz="2000" b="1" i="0" u="none" strike="noStrike" cap="none">
                <a:solidFill>
                  <a:schemeClr val="dk1"/>
                </a:solidFill>
                <a:latin typeface="Arial Rounded"/>
                <a:ea typeface="Arial Rounded"/>
                <a:cs typeface="Arial Rounded"/>
                <a:sym typeface="Arial Rounded"/>
              </a:defRPr>
            </a:lvl3pPr>
            <a:lvl4pPr marL="1828800" marR="0" lvl="3" indent="-342900" algn="l" rtl="0">
              <a:lnSpc>
                <a:spcPct val="100000"/>
              </a:lnSpc>
              <a:spcBef>
                <a:spcPts val="360"/>
              </a:spcBef>
              <a:spcAft>
                <a:spcPts val="0"/>
              </a:spcAft>
              <a:buClr>
                <a:srgbClr val="0D94CF"/>
              </a:buClr>
              <a:buSzPts val="1800"/>
              <a:buFont typeface="Noto Sans Symbols"/>
              <a:buChar char="▪"/>
              <a:defRPr sz="1800" b="1" i="0" u="none" strike="noStrike" cap="none">
                <a:solidFill>
                  <a:schemeClr val="dk1"/>
                </a:solidFill>
                <a:latin typeface="Arial Rounded"/>
                <a:ea typeface="Arial Rounded"/>
                <a:cs typeface="Arial Rounded"/>
                <a:sym typeface="Arial Rounded"/>
              </a:defRPr>
            </a:lvl4pPr>
            <a:lvl5pPr marL="2286000" marR="0" lvl="4" indent="-320039" algn="l" rtl="0">
              <a:lnSpc>
                <a:spcPct val="100000"/>
              </a:lnSpc>
              <a:spcBef>
                <a:spcPts val="360"/>
              </a:spcBef>
              <a:spcAft>
                <a:spcPts val="0"/>
              </a:spcAft>
              <a:buClr>
                <a:srgbClr val="89B30B"/>
              </a:buClr>
              <a:buSzPts val="1440"/>
              <a:buFont typeface="Noto Sans Symbols"/>
              <a:buChar char="▪"/>
              <a:defRPr sz="1800" b="1" i="0" u="none" strike="noStrike" cap="none">
                <a:solidFill>
                  <a:schemeClr val="dk1"/>
                </a:solidFill>
                <a:latin typeface="Arial Rounded"/>
                <a:ea typeface="Arial Rounded"/>
                <a:cs typeface="Arial Rounded"/>
                <a:sym typeface="Arial Rounded"/>
              </a:defRPr>
            </a:lvl5pPr>
            <a:lvl6pPr marL="2743200" marR="0" lvl="5" indent="-320039"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Arial"/>
                <a:ea typeface="Arial"/>
                <a:cs typeface="Arial"/>
                <a:sym typeface="Arial"/>
              </a:defRPr>
            </a:lvl6pPr>
            <a:lvl7pPr marL="3200400" marR="0" lvl="6" indent="-320039"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Arial"/>
                <a:ea typeface="Arial"/>
                <a:cs typeface="Arial"/>
                <a:sym typeface="Arial"/>
              </a:defRPr>
            </a:lvl7pPr>
            <a:lvl8pPr marL="3657600" marR="0" lvl="7" indent="-320040"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Arial"/>
                <a:ea typeface="Arial"/>
                <a:cs typeface="Arial"/>
                <a:sym typeface="Arial"/>
              </a:defRPr>
            </a:lvl8pPr>
            <a:lvl9pPr marL="4114800" marR="0" lvl="8" indent="-320040" algn="l" rtl="0">
              <a:lnSpc>
                <a:spcPct val="100000"/>
              </a:lnSpc>
              <a:spcBef>
                <a:spcPts val="360"/>
              </a:spcBef>
              <a:spcAft>
                <a:spcPts val="0"/>
              </a:spcAft>
              <a:buClr>
                <a:schemeClr val="dk2"/>
              </a:buClr>
              <a:buSzPts val="1440"/>
              <a:buFont typeface="Noto Sans Symbols"/>
              <a:buChar char="▪"/>
              <a:defRPr sz="1800" b="0" i="0" u="none" strike="noStrike" cap="none">
                <a:solidFill>
                  <a:schemeClr val="dk1"/>
                </a:solidFill>
                <a:latin typeface="Arial"/>
                <a:ea typeface="Arial"/>
                <a:cs typeface="Arial"/>
                <a:sym typeface="Arial"/>
              </a:defRPr>
            </a:lvl9pPr>
          </a:lstStyle>
          <a:p>
            <a:pPr marL="101600" indent="0">
              <a:spcBef>
                <a:spcPts val="0"/>
              </a:spcBef>
              <a:buSzPts val="2000"/>
              <a:buFont typeface="Noto Sans Symbols"/>
              <a:buNone/>
            </a:pPr>
            <a:r>
              <a:rPr lang="en-US" sz="1800" dirty="0">
                <a:highlight>
                  <a:srgbClr val="FFFFFF"/>
                </a:highlight>
                <a:latin typeface="Arial Rounded MT Bold" panose="020F0704030504030204" pitchFamily="34" charset="0"/>
                <a:ea typeface="Roboto"/>
                <a:cs typeface="Roboto"/>
                <a:sym typeface="Roboto"/>
              </a:rPr>
              <a:t>Then use Format / Numbered list to style them correctly</a:t>
            </a:r>
            <a:r>
              <a:rPr lang="en-US" sz="1800" dirty="0">
                <a:latin typeface="Arial Rounded MT Bold" panose="020F0704030504030204" pitchFamily="34" charset="0"/>
              </a:rPr>
              <a:t>:</a:t>
            </a:r>
            <a:endParaRPr lang="en-US" sz="2200" dirty="0">
              <a:latin typeface="Arial Rounded MT Bold" panose="020F0704030504030204" pitchFamily="34" charset="0"/>
            </a:endParaRPr>
          </a:p>
        </p:txBody>
      </p:sp>
    </p:spTree>
    <p:extLst>
      <p:ext uri="{BB962C8B-B14F-4D97-AF65-F5344CB8AC3E}">
        <p14:creationId xmlns:p14="http://schemas.microsoft.com/office/powerpoint/2010/main" val="570168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lvl="0"/>
            <a:r>
              <a:rPr lang="en-US" dirty="0">
                <a:latin typeface="Arial Rounded MT Bold" panose="020F0704030504030204" pitchFamily="34" charset="0"/>
              </a:rPr>
              <a:t>Validate changes with EPUBCheck</a:t>
            </a:r>
            <a:endParaRPr dirty="0">
              <a:latin typeface="Arial Rounded MT Bold" panose="020F0704030504030204" pitchFamily="34" charset="0"/>
            </a:endParaRPr>
          </a:p>
        </p:txBody>
      </p:sp>
      <p:sp>
        <p:nvSpPr>
          <p:cNvPr id="157" name="Google Shape;157;p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101600" lvl="0" indent="0">
              <a:spcBef>
                <a:spcPts val="0"/>
              </a:spcBef>
              <a:buSzPts val="2000"/>
              <a:buNone/>
            </a:pPr>
            <a:r>
              <a:rPr lang="en-US" sz="2000" dirty="0">
                <a:highlight>
                  <a:srgbClr val="FFFFFF"/>
                </a:highlight>
                <a:latin typeface="Arial Rounded MT Bold" panose="020F0704030504030204" pitchFamily="34" charset="0"/>
                <a:ea typeface="Roboto"/>
                <a:cs typeface="Roboto"/>
                <a:sym typeface="Roboto"/>
              </a:rPr>
              <a:t>When you modify an EPUB, you check it is still valid</a:t>
            </a:r>
          </a:p>
          <a:p>
            <a:pPr marL="101600" lvl="0" indent="0">
              <a:spcBef>
                <a:spcPts val="0"/>
              </a:spcBef>
              <a:buSzPts val="2000"/>
              <a:buNone/>
            </a:pPr>
            <a:endParaRPr lang="en-US" sz="2000" dirty="0">
              <a:highlight>
                <a:srgbClr val="FFFFFF"/>
              </a:highlight>
              <a:latin typeface="Arial Rounded MT Bold" panose="020F0704030504030204" pitchFamily="34" charset="0"/>
              <a:ea typeface="Roboto"/>
              <a:cs typeface="Roboto"/>
              <a:sym typeface="Roboto"/>
            </a:endParaRPr>
          </a:p>
          <a:p>
            <a:pPr marL="101600" lvl="0" indent="0">
              <a:spcBef>
                <a:spcPts val="0"/>
              </a:spcBef>
              <a:buSzPts val="2000"/>
              <a:buNone/>
            </a:pPr>
            <a:r>
              <a:rPr lang="en-US" sz="2000" dirty="0">
                <a:highlight>
                  <a:srgbClr val="FFFFFF"/>
                </a:highlight>
                <a:latin typeface="Arial Rounded MT Bold" panose="020F0704030504030204" pitchFamily="34" charset="0"/>
                <a:ea typeface="Roboto"/>
                <a:cs typeface="Roboto"/>
                <a:sym typeface="Roboto"/>
              </a:rPr>
              <a:t>The tool is EPUBCheck, maintained and developed by DAISY</a:t>
            </a:r>
          </a:p>
          <a:p>
            <a:pPr marL="101600" lvl="0" indent="0">
              <a:spcBef>
                <a:spcPts val="0"/>
              </a:spcBef>
              <a:buSzPts val="2000"/>
              <a:buNone/>
            </a:pPr>
            <a:endParaRPr lang="en-US" sz="1800" dirty="0">
              <a:highlight>
                <a:srgbClr val="FFFFFF"/>
              </a:highlight>
              <a:latin typeface="Arial Rounded MT Bold" panose="020F0704030504030204" pitchFamily="34" charset="0"/>
              <a:ea typeface="Roboto"/>
              <a:cs typeface="Roboto"/>
              <a:sym typeface="Roboto"/>
            </a:endParaRPr>
          </a:p>
          <a:p>
            <a:pPr marL="101600" lvl="0" indent="0">
              <a:spcBef>
                <a:spcPts val="0"/>
              </a:spcBef>
              <a:buSzPts val="2000"/>
              <a:buNone/>
            </a:pPr>
            <a:r>
              <a:rPr lang="en-US" sz="1800" dirty="0">
                <a:highlight>
                  <a:srgbClr val="FFFFFF"/>
                </a:highlight>
                <a:latin typeface="Arial Rounded MT Bold" panose="020F0704030504030204" pitchFamily="34" charset="0"/>
                <a:ea typeface="Roboto"/>
                <a:cs typeface="Roboto"/>
                <a:sym typeface="Roboto"/>
              </a:rPr>
              <a:t>A Plugin is available in Sigil, Plugins / Validation / </a:t>
            </a:r>
            <a:r>
              <a:rPr lang="en-US" sz="1800" dirty="0" err="1">
                <a:highlight>
                  <a:srgbClr val="FFFFFF"/>
                </a:highlight>
                <a:latin typeface="Arial Rounded MT Bold" panose="020F0704030504030204" pitchFamily="34" charset="0"/>
                <a:ea typeface="Roboto"/>
                <a:cs typeface="Roboto"/>
                <a:sym typeface="Roboto"/>
              </a:rPr>
              <a:t>Epubcheck</a:t>
            </a:r>
            <a:endParaRPr lang="en-US" sz="1800" dirty="0">
              <a:highlight>
                <a:srgbClr val="FFFFFF"/>
              </a:highlight>
              <a:latin typeface="Arial Rounded MT Bold" panose="020F0704030504030204" pitchFamily="34" charset="0"/>
              <a:ea typeface="Roboto"/>
              <a:cs typeface="Roboto"/>
              <a:sym typeface="Roboto"/>
            </a:endParaRPr>
          </a:p>
          <a:p>
            <a:pPr marL="101600" lvl="0" indent="0">
              <a:spcBef>
                <a:spcPts val="0"/>
              </a:spcBef>
              <a:buSzPts val="2000"/>
              <a:buNone/>
            </a:pPr>
            <a:endParaRPr lang="en-US" sz="1800" dirty="0">
              <a:highlight>
                <a:srgbClr val="FFFFFF"/>
              </a:highlight>
              <a:latin typeface="Arial Rounded MT Bold" panose="020F0704030504030204" pitchFamily="34" charset="0"/>
              <a:ea typeface="Roboto"/>
              <a:cs typeface="Roboto"/>
              <a:sym typeface="Roboto"/>
            </a:endParaRPr>
          </a:p>
          <a:p>
            <a:pPr marL="101600" lvl="0" indent="0">
              <a:spcBef>
                <a:spcPts val="0"/>
              </a:spcBef>
              <a:buSzPts val="2000"/>
              <a:buNone/>
            </a:pPr>
            <a:r>
              <a:rPr lang="en-US" sz="1800" dirty="0">
                <a:highlight>
                  <a:srgbClr val="FFFFFF"/>
                </a:highlight>
                <a:latin typeface="Arial Rounded MT Bold" panose="020F0704030504030204" pitchFamily="34" charset="0"/>
                <a:ea typeface="Roboto"/>
                <a:cs typeface="Roboto"/>
                <a:sym typeface="Roboto"/>
              </a:rPr>
              <a:t>Also, try </a:t>
            </a:r>
            <a:r>
              <a:rPr lang="en-US" sz="1800" dirty="0" err="1">
                <a:highlight>
                  <a:srgbClr val="FFFFFF"/>
                </a:highlight>
                <a:latin typeface="Arial Rounded MT Bold" panose="020F0704030504030204" pitchFamily="34" charset="0"/>
                <a:ea typeface="Roboto"/>
                <a:cs typeface="Roboto"/>
                <a:sym typeface="Roboto"/>
              </a:rPr>
              <a:t>EPUBChecker</a:t>
            </a:r>
            <a:r>
              <a:rPr lang="en-US" sz="1800" dirty="0">
                <a:highlight>
                  <a:srgbClr val="FFFFFF"/>
                </a:highlight>
                <a:latin typeface="Arial Rounded MT Bold" panose="020F0704030504030204" pitchFamily="34" charset="0"/>
                <a:ea typeface="Roboto"/>
                <a:cs typeface="Roboto"/>
                <a:sym typeface="Roboto"/>
              </a:rPr>
              <a:t> on the desktop</a:t>
            </a:r>
          </a:p>
          <a:p>
            <a:pPr marL="342900" lvl="0" indent="-238125" algn="l" rtl="0">
              <a:spcBef>
                <a:spcPts val="440"/>
              </a:spcBef>
              <a:spcAft>
                <a:spcPts val="0"/>
              </a:spcAft>
              <a:buSzPts val="1650"/>
              <a:buFont typeface="Arial"/>
              <a:buNone/>
            </a:pPr>
            <a:endParaRPr sz="2200" dirty="0">
              <a:latin typeface="Arial Rounded MT Bold" panose="020F0704030504030204" pitchFamily="34" charset="0"/>
            </a:endParaRPr>
          </a:p>
        </p:txBody>
      </p:sp>
      <p:pic>
        <p:nvPicPr>
          <p:cNvPr id="2" name="Picture 1" descr="Screenshot of Epubcheck plugin running">
            <a:extLst>
              <a:ext uri="{FF2B5EF4-FFF2-40B4-BE49-F238E27FC236}">
                <a16:creationId xmlns:a16="http://schemas.microsoft.com/office/drawing/2014/main" id="{08432813-3564-438F-AAC1-20B4F69C7606}"/>
              </a:ext>
            </a:extLst>
          </p:cNvPr>
          <p:cNvPicPr>
            <a:picLocks noChangeAspect="1"/>
          </p:cNvPicPr>
          <p:nvPr/>
        </p:nvPicPr>
        <p:blipFill>
          <a:blip r:embed="rId3"/>
          <a:stretch>
            <a:fillRect/>
          </a:stretch>
        </p:blipFill>
        <p:spPr>
          <a:xfrm>
            <a:off x="1104660" y="3324940"/>
            <a:ext cx="3719782" cy="1818560"/>
          </a:xfrm>
          <a:prstGeom prst="rect">
            <a:avLst/>
          </a:prstGeom>
        </p:spPr>
      </p:pic>
      <p:pic>
        <p:nvPicPr>
          <p:cNvPr id="3" name="Picture 2" descr="EPUB-Checker logo">
            <a:extLst>
              <a:ext uri="{FF2B5EF4-FFF2-40B4-BE49-F238E27FC236}">
                <a16:creationId xmlns:a16="http://schemas.microsoft.com/office/drawing/2014/main" id="{F18AE069-8849-4C99-9F12-4EFA92AEC3EA}"/>
              </a:ext>
            </a:extLst>
          </p:cNvPr>
          <p:cNvPicPr>
            <a:picLocks noChangeAspect="1"/>
          </p:cNvPicPr>
          <p:nvPr/>
        </p:nvPicPr>
        <p:blipFill>
          <a:blip r:embed="rId4"/>
          <a:stretch>
            <a:fillRect/>
          </a:stretch>
        </p:blipFill>
        <p:spPr>
          <a:xfrm>
            <a:off x="6327874" y="3404774"/>
            <a:ext cx="1516064" cy="1530366"/>
          </a:xfrm>
          <a:prstGeom prst="rect">
            <a:avLst/>
          </a:prstGeom>
        </p:spPr>
      </p:pic>
    </p:spTree>
    <p:extLst>
      <p:ext uri="{BB962C8B-B14F-4D97-AF65-F5344CB8AC3E}">
        <p14:creationId xmlns:p14="http://schemas.microsoft.com/office/powerpoint/2010/main" val="2135712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44C719D-94F3-4182-A4E0-4FACD20698A6}"/>
              </a:ext>
            </a:extLst>
          </p:cNvPr>
          <p:cNvSpPr txBox="1">
            <a:spLocks noChangeArrowheads="1"/>
          </p:cNvSpPr>
          <p:nvPr/>
        </p:nvSpPr>
        <p:spPr bwMode="auto">
          <a:xfrm>
            <a:off x="11919" y="285750"/>
            <a:ext cx="9144000" cy="13207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6400">
                <a:solidFill>
                  <a:srgbClr val="414042"/>
                </a:solidFill>
                <a:latin typeface="Arial Rounded MT Bold" panose="020F0704030504030204" pitchFamily="34" charset="0"/>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r>
              <a:rPr lang="en-US" sz="4000" kern="0" dirty="0">
                <a:solidFill>
                  <a:schemeClr val="tx1"/>
                </a:solidFill>
              </a:rPr>
              <a:t>Creating and Remediating EPUB</a:t>
            </a:r>
          </a:p>
        </p:txBody>
      </p:sp>
      <p:sp>
        <p:nvSpPr>
          <p:cNvPr id="7" name="TextBox 6">
            <a:extLst>
              <a:ext uri="{FF2B5EF4-FFF2-40B4-BE49-F238E27FC236}">
                <a16:creationId xmlns:a16="http://schemas.microsoft.com/office/drawing/2014/main" id="{E41690D2-1DDD-42B5-911C-3037861FB7AC}"/>
              </a:ext>
            </a:extLst>
          </p:cNvPr>
          <p:cNvSpPr txBox="1"/>
          <p:nvPr/>
        </p:nvSpPr>
        <p:spPr>
          <a:xfrm>
            <a:off x="2608434" y="1998911"/>
            <a:ext cx="3563796" cy="954107"/>
          </a:xfrm>
          <a:prstGeom prst="rect">
            <a:avLst/>
          </a:prstGeom>
          <a:noFill/>
        </p:spPr>
        <p:txBody>
          <a:bodyPr wrap="none" rtlCol="0">
            <a:spAutoFit/>
          </a:bodyPr>
          <a:lstStyle/>
          <a:p>
            <a:pPr algn="ctr"/>
            <a:br>
              <a:rPr lang="en-US" sz="2800" dirty="0">
                <a:latin typeface="Arial Rounded MT Bold" panose="020F0704030504030204" pitchFamily="34" charset="0"/>
              </a:rPr>
            </a:br>
            <a:r>
              <a:rPr lang="en-US" sz="2800" dirty="0">
                <a:latin typeface="Arial Rounded MT Bold" panose="020F0704030504030204" pitchFamily="34" charset="0"/>
              </a:rPr>
              <a:t>November 21, 2019</a:t>
            </a:r>
          </a:p>
        </p:txBody>
      </p:sp>
      <p:sp>
        <p:nvSpPr>
          <p:cNvPr id="2050" name="Rectangle 2"/>
          <p:cNvSpPr>
            <a:spLocks noGrp="1" noChangeArrowheads="1"/>
          </p:cNvSpPr>
          <p:nvPr>
            <p:ph type="ctrTitle"/>
          </p:nvPr>
        </p:nvSpPr>
        <p:spPr>
          <a:xfrm>
            <a:off x="0" y="3028949"/>
            <a:ext cx="9144000" cy="564151"/>
          </a:xfrm>
        </p:spPr>
        <p:txBody>
          <a:bodyPr/>
          <a:lstStyle/>
          <a:p>
            <a:r>
              <a:rPr lang="en-US" sz="2800" dirty="0">
                <a:solidFill>
                  <a:schemeClr val="tx1"/>
                </a:solidFill>
              </a:rPr>
              <a:t>Accessing Higher Ground, Westminster, CO</a:t>
            </a:r>
          </a:p>
        </p:txBody>
      </p:sp>
      <p:pic>
        <p:nvPicPr>
          <p:cNvPr id="2" name="Picture 1" descr="Green EPUB logo">
            <a:extLst>
              <a:ext uri="{FF2B5EF4-FFF2-40B4-BE49-F238E27FC236}">
                <a16:creationId xmlns:a16="http://schemas.microsoft.com/office/drawing/2014/main" id="{41468DB1-7F31-433D-89C5-B457D7E0E428}"/>
              </a:ext>
            </a:extLst>
          </p:cNvPr>
          <p:cNvPicPr>
            <a:picLocks noChangeAspect="1"/>
          </p:cNvPicPr>
          <p:nvPr/>
        </p:nvPicPr>
        <p:blipFill>
          <a:blip r:embed="rId3"/>
          <a:stretch>
            <a:fillRect/>
          </a:stretch>
        </p:blipFill>
        <p:spPr>
          <a:xfrm>
            <a:off x="685800" y="3977280"/>
            <a:ext cx="1100036" cy="1123950"/>
          </a:xfrm>
          <a:prstGeom prst="rect">
            <a:avLst/>
          </a:prstGeom>
        </p:spPr>
      </p:pic>
      <p:pic>
        <p:nvPicPr>
          <p:cNvPr id="10" name="Picture 9" descr="Accessing Higher Ground&#10;Avvessible Media, Web &amp; Technology Conference&#10;Presented by AHEAD in collaboration with ATHEN">
            <a:extLst>
              <a:ext uri="{FF2B5EF4-FFF2-40B4-BE49-F238E27FC236}">
                <a16:creationId xmlns:a16="http://schemas.microsoft.com/office/drawing/2014/main" id="{EEE4DB91-87F7-48D1-912E-4E0168AC779F}"/>
              </a:ext>
            </a:extLst>
          </p:cNvPr>
          <p:cNvPicPr>
            <a:picLocks noChangeAspect="1"/>
          </p:cNvPicPr>
          <p:nvPr/>
        </p:nvPicPr>
        <p:blipFill>
          <a:blip r:embed="rId4"/>
          <a:stretch>
            <a:fillRect/>
          </a:stretch>
        </p:blipFill>
        <p:spPr>
          <a:xfrm>
            <a:off x="3396328" y="3904495"/>
            <a:ext cx="2719854" cy="1196735"/>
          </a:xfrm>
          <a:prstGeom prst="rect">
            <a:avLst/>
          </a:prstGeom>
        </p:spPr>
      </p:pic>
      <p:pic>
        <p:nvPicPr>
          <p:cNvPr id="6" name="Picture 5" descr="DAISY Consortium logo">
            <a:extLst>
              <a:ext uri="{FF2B5EF4-FFF2-40B4-BE49-F238E27FC236}">
                <a16:creationId xmlns:a16="http://schemas.microsoft.com/office/drawing/2014/main" id="{2DCC460A-896B-4593-8D35-557F101DB2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26674" y="4147123"/>
            <a:ext cx="1070096" cy="954107"/>
          </a:xfrm>
          <a:prstGeom prst="rect">
            <a:avLst/>
          </a:prstGeom>
        </p:spPr>
      </p:pic>
    </p:spTree>
    <p:extLst>
      <p:ext uri="{BB962C8B-B14F-4D97-AF65-F5344CB8AC3E}">
        <p14:creationId xmlns:p14="http://schemas.microsoft.com/office/powerpoint/2010/main" val="3418224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Check out your EPUB!</a:t>
            </a:r>
            <a:endParaRPr dirty="0">
              <a:latin typeface="Arial Rounded MT Bold" panose="020F0704030504030204" pitchFamily="34" charset="0"/>
            </a:endParaRPr>
          </a:p>
        </p:txBody>
      </p:sp>
      <p:sp>
        <p:nvSpPr>
          <p:cNvPr id="157" name="Google Shape;157;p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Browse to your EPUB with File Explorer</a:t>
            </a:r>
          </a:p>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Open with an EPUB </a:t>
            </a:r>
            <a:br>
              <a:rPr lang="en-US" sz="2000" dirty="0">
                <a:highlight>
                  <a:srgbClr val="FFFFFF"/>
                </a:highlight>
                <a:latin typeface="Arial Rounded MT Bold" panose="020F0704030504030204" pitchFamily="34" charset="0"/>
                <a:ea typeface="Roboto"/>
                <a:cs typeface="Roboto"/>
                <a:sym typeface="Roboto"/>
              </a:rPr>
            </a:br>
            <a:r>
              <a:rPr lang="en-US" sz="2000" dirty="0">
                <a:highlight>
                  <a:srgbClr val="FFFFFF"/>
                </a:highlight>
                <a:latin typeface="Arial Rounded MT Bold" panose="020F0704030504030204" pitchFamily="34" charset="0"/>
                <a:ea typeface="Roboto"/>
                <a:cs typeface="Roboto"/>
                <a:sym typeface="Roboto"/>
              </a:rPr>
              <a:t>reader such as …</a:t>
            </a:r>
            <a:br>
              <a:rPr lang="en-US" sz="2000" dirty="0">
                <a:highlight>
                  <a:srgbClr val="FFFFFF"/>
                </a:highlight>
                <a:latin typeface="Arial Rounded MT Bold" panose="020F0704030504030204" pitchFamily="34" charset="0"/>
                <a:ea typeface="Roboto"/>
                <a:cs typeface="Roboto"/>
                <a:sym typeface="Roboto"/>
              </a:rPr>
            </a:br>
            <a:endParaRPr lang="en-US" sz="2000" dirty="0">
              <a:highlight>
                <a:srgbClr val="FFFFFF"/>
              </a:highlight>
              <a:latin typeface="Arial Rounded MT Bold" panose="020F0704030504030204" pitchFamily="34" charset="0"/>
              <a:ea typeface="Roboto"/>
              <a:cs typeface="Roboto"/>
              <a:sym typeface="Roboto"/>
            </a:endParaRPr>
          </a:p>
          <a:p>
            <a:pPr marL="444500" indent="-342900">
              <a:spcBef>
                <a:spcPts val="0"/>
              </a:spcBef>
              <a:buSzPts val="2000"/>
              <a:buFont typeface="Arial" panose="020B0604020202020204" pitchFamily="34" charset="0"/>
              <a:buChar char="•"/>
            </a:pPr>
            <a:r>
              <a:rPr lang="en-US" sz="2000" dirty="0">
                <a:highlight>
                  <a:srgbClr val="FFFFFF"/>
                </a:highlight>
                <a:latin typeface="Arial Rounded MT Bold" panose="020F0704030504030204" pitchFamily="34" charset="0"/>
                <a:ea typeface="Roboto"/>
                <a:cs typeface="Roboto"/>
                <a:sym typeface="Roboto"/>
              </a:rPr>
              <a:t>Thorium</a:t>
            </a:r>
          </a:p>
          <a:p>
            <a:pPr marL="444500" indent="-342900">
              <a:spcBef>
                <a:spcPts val="0"/>
              </a:spcBef>
              <a:buSzPts val="2000"/>
              <a:buFont typeface="Arial" panose="020B0604020202020204" pitchFamily="34" charset="0"/>
              <a:buChar char="•"/>
            </a:pPr>
            <a:r>
              <a:rPr lang="en-US" sz="2000" dirty="0">
                <a:highlight>
                  <a:srgbClr val="FFFFFF"/>
                </a:highlight>
                <a:latin typeface="Arial Rounded MT Bold" panose="020F0704030504030204" pitchFamily="34" charset="0"/>
                <a:ea typeface="Roboto"/>
                <a:cs typeface="Roboto"/>
                <a:sym typeface="Roboto"/>
              </a:rPr>
              <a:t>Bookshelf</a:t>
            </a:r>
          </a:p>
          <a:p>
            <a:pPr marL="444500" indent="-342900">
              <a:spcBef>
                <a:spcPts val="0"/>
              </a:spcBef>
              <a:buSzPts val="2000"/>
              <a:buFont typeface="Arial" panose="020B0604020202020204" pitchFamily="34" charset="0"/>
              <a:buChar char="•"/>
            </a:pPr>
            <a:r>
              <a:rPr lang="en-US" sz="2000" dirty="0" err="1">
                <a:highlight>
                  <a:srgbClr val="FFFFFF"/>
                </a:highlight>
                <a:latin typeface="Arial Rounded MT Bold" panose="020F0704030504030204" pitchFamily="34" charset="0"/>
                <a:ea typeface="Roboto"/>
                <a:cs typeface="Roboto"/>
                <a:sym typeface="Roboto"/>
              </a:rPr>
              <a:t>EasyReader</a:t>
            </a:r>
            <a:endParaRPr lang="en-US" sz="2000" dirty="0">
              <a:highlight>
                <a:srgbClr val="FFFFFF"/>
              </a:highlight>
              <a:latin typeface="Arial Rounded MT Bold" panose="020F0704030504030204" pitchFamily="34" charset="0"/>
              <a:ea typeface="Roboto"/>
              <a:cs typeface="Roboto"/>
              <a:sym typeface="Roboto"/>
            </a:endParaRPr>
          </a:p>
          <a:p>
            <a:pPr marL="101600" lvl="0" indent="0">
              <a:spcBef>
                <a:spcPts val="0"/>
              </a:spcBef>
              <a:buSzPts val="2000"/>
              <a:buNone/>
            </a:pPr>
            <a:endParaRPr lang="en-US" sz="1800" dirty="0">
              <a:highlight>
                <a:srgbClr val="FFFFFF"/>
              </a:highlight>
              <a:latin typeface="Arial Rounded MT Bold" panose="020F0704030504030204" pitchFamily="34" charset="0"/>
              <a:ea typeface="Roboto"/>
              <a:cs typeface="Roboto"/>
              <a:sym typeface="Roboto"/>
            </a:endParaRPr>
          </a:p>
          <a:p>
            <a:pPr marL="342900" lvl="0" indent="-238125" algn="l" rtl="0">
              <a:spcBef>
                <a:spcPts val="440"/>
              </a:spcBef>
              <a:spcAft>
                <a:spcPts val="0"/>
              </a:spcAft>
              <a:buSzPts val="1650"/>
              <a:buFont typeface="Arial"/>
              <a:buNone/>
            </a:pPr>
            <a:endParaRPr sz="2200" dirty="0">
              <a:latin typeface="Arial Rounded MT Bold" panose="020F0704030504030204" pitchFamily="34" charset="0"/>
            </a:endParaRPr>
          </a:p>
        </p:txBody>
      </p:sp>
      <p:pic>
        <p:nvPicPr>
          <p:cNvPr id="4" name="Picture 2" descr="Thorium Reader icon">
            <a:extLst>
              <a:ext uri="{FF2B5EF4-FFF2-40B4-BE49-F238E27FC236}">
                <a16:creationId xmlns:a16="http://schemas.microsoft.com/office/drawing/2014/main" id="{690870E2-68BA-430F-9A1F-45794A85A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058" y="47844"/>
            <a:ext cx="972483" cy="9724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creenshot of lines in an EPUB reader">
            <a:extLst>
              <a:ext uri="{FF2B5EF4-FFF2-40B4-BE49-F238E27FC236}">
                <a16:creationId xmlns:a16="http://schemas.microsoft.com/office/drawing/2014/main" id="{68FD4AF8-B4FE-4C61-868B-5E245D73BD09}"/>
              </a:ext>
            </a:extLst>
          </p:cNvPr>
          <p:cNvPicPr>
            <a:picLocks noChangeAspect="1"/>
          </p:cNvPicPr>
          <p:nvPr/>
        </p:nvPicPr>
        <p:blipFill rotWithShape="1">
          <a:blip r:embed="rId4"/>
          <a:srcRect l="840" t="2171" r="1871" b="6152"/>
          <a:stretch/>
        </p:blipFill>
        <p:spPr>
          <a:xfrm>
            <a:off x="3797844" y="1715902"/>
            <a:ext cx="5245179" cy="3427598"/>
          </a:xfrm>
          <a:prstGeom prst="rect">
            <a:avLst/>
          </a:prstGeom>
        </p:spPr>
      </p:pic>
    </p:spTree>
    <p:extLst>
      <p:ext uri="{BB962C8B-B14F-4D97-AF65-F5344CB8AC3E}">
        <p14:creationId xmlns:p14="http://schemas.microsoft.com/office/powerpoint/2010/main" val="3240970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Make your own EPUB from Word 1/5</a:t>
            </a:r>
            <a:endParaRPr dirty="0">
              <a:latin typeface="Arial Rounded MT Bold" panose="020F0704030504030204" pitchFamily="34" charset="0"/>
            </a:endParaRPr>
          </a:p>
        </p:txBody>
      </p:sp>
      <p:sp>
        <p:nvSpPr>
          <p:cNvPr id="12" name="Rectangle 11">
            <a:extLst>
              <a:ext uri="{FF2B5EF4-FFF2-40B4-BE49-F238E27FC236}">
                <a16:creationId xmlns:a16="http://schemas.microsoft.com/office/drawing/2014/main" id="{1EA86141-02F4-41A6-A60F-BD38A6672818}"/>
              </a:ext>
            </a:extLst>
          </p:cNvPr>
          <p:cNvSpPr/>
          <p:nvPr/>
        </p:nvSpPr>
        <p:spPr>
          <a:xfrm>
            <a:off x="457200" y="1200150"/>
            <a:ext cx="8064110" cy="3214341"/>
          </a:xfrm>
          <a:prstGeom prst="rect">
            <a:avLst/>
          </a:prstGeom>
        </p:spPr>
        <p:txBody>
          <a:bodyPr wrap="square">
            <a:spAutoFit/>
          </a:bodyPr>
          <a:lstStyle/>
          <a:p>
            <a:pPr>
              <a:lnSpc>
                <a:spcPct val="107000"/>
              </a:lnSpc>
              <a:spcBef>
                <a:spcPts val="200"/>
              </a:spcBef>
            </a:pPr>
            <a:r>
              <a:rPr lang="en-US" sz="1600" b="1" dirty="0">
                <a:solidFill>
                  <a:srgbClr val="1F2357"/>
                </a:solidFill>
                <a:latin typeface="Arial Rounded MT Bold" panose="020F0704030504030204" pitchFamily="34" charset="0"/>
                <a:ea typeface="DengXian Light" panose="020B0503020204020204" pitchFamily="2" charset="-122"/>
                <a:cs typeface="Times New Roman" panose="02020603050405020304" pitchFamily="18" charset="0"/>
              </a:rPr>
              <a:t>Create an accessible document in Microsoft Word</a:t>
            </a:r>
            <a:endParaRPr lang="en-GB" sz="1600" b="1" dirty="0">
              <a:solidFill>
                <a:srgbClr val="1F2357"/>
              </a:solidFill>
              <a:latin typeface="Arial Rounded MT Bold" panose="020F0704030504030204" pitchFamily="34" charset="0"/>
              <a:ea typeface="DengXian Light" panose="020B0503020204020204" pitchFamily="2" charset="-122"/>
              <a:cs typeface="Times New Roman" panose="02020603050405020304" pitchFamily="18" charset="0"/>
            </a:endParaRPr>
          </a:p>
          <a:p>
            <a:pPr>
              <a:lnSpc>
                <a:spcPct val="107000"/>
              </a:lnSpc>
              <a:spcAft>
                <a:spcPts val="800"/>
              </a:spcAft>
            </a:pPr>
            <a:r>
              <a:rPr lang="en-US" dirty="0">
                <a:latin typeface="Arial Rounded MT Bold" panose="020F0704030504030204" pitchFamily="34" charset="0"/>
                <a:ea typeface="Calibri" panose="020F0502020204030204" pitchFamily="34" charset="0"/>
                <a:cs typeface="Arial" panose="020B0604020202020204" pitchFamily="34" charset="0"/>
              </a:rPr>
              <a:t>If you make an accessible Word document, you will get a great EPUB. Make sure that you:</a:t>
            </a:r>
            <a:endParaRPr lang="en-GB" dirty="0">
              <a:latin typeface="Arial Rounded MT Bold" panose="020F07040305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dirty="0">
                <a:latin typeface="Arial Rounded MT Bold" panose="020F0704030504030204" pitchFamily="34" charset="0"/>
                <a:ea typeface="Calibri" panose="020F0502020204030204" pitchFamily="34" charset="0"/>
                <a:cs typeface="Arial" panose="020B0604020202020204" pitchFamily="34" charset="0"/>
              </a:rPr>
              <a:t>use the built-in styles for headings, bulleted and numbered lists</a:t>
            </a:r>
            <a:endParaRPr lang="en-GB" dirty="0">
              <a:latin typeface="Arial Rounded MT Bold" panose="020F07040305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dirty="0">
                <a:latin typeface="Arial Rounded MT Bold" panose="020F0704030504030204" pitchFamily="34" charset="0"/>
                <a:ea typeface="Calibri" panose="020F0502020204030204" pitchFamily="34" charset="0"/>
                <a:cs typeface="Arial" panose="020B0604020202020204" pitchFamily="34" charset="0"/>
              </a:rPr>
              <a:t>for a blockquote, use the built-in styles for block text</a:t>
            </a:r>
            <a:endParaRPr lang="en-GB" dirty="0">
              <a:latin typeface="Arial Rounded MT Bold" panose="020F07040305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dirty="0">
                <a:latin typeface="Arial Rounded MT Bold" panose="020F0704030504030204" pitchFamily="34" charset="0"/>
                <a:ea typeface="Calibri" panose="020F0502020204030204" pitchFamily="34" charset="0"/>
                <a:cs typeface="Arial" panose="020B0604020202020204" pitchFamily="34" charset="0"/>
              </a:rPr>
              <a:t>ensure that images are inline (floating images will be included but the placement in the text will be unpredictable)</a:t>
            </a:r>
            <a:endParaRPr lang="en-GB" dirty="0">
              <a:latin typeface="Arial Rounded MT Bold" panose="020F07040305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dirty="0">
                <a:latin typeface="Arial Rounded MT Bold" panose="020F0704030504030204" pitchFamily="34" charset="0"/>
                <a:ea typeface="Calibri" panose="020F0502020204030204" pitchFamily="34" charset="0"/>
                <a:cs typeface="Arial" panose="020B0604020202020204" pitchFamily="34" charset="0"/>
              </a:rPr>
              <a:t>provide alt text for non-decorative images that are not described in the surrounding text. For guidance on image description visit </a:t>
            </a:r>
            <a:r>
              <a:rPr lang="en-US" u="sng" dirty="0">
                <a:solidFill>
                  <a:srgbClr val="0563C1"/>
                </a:solidFill>
                <a:latin typeface="Arial Rounded MT Bold" panose="020F0704030504030204" pitchFamily="34" charset="0"/>
                <a:ea typeface="Calibri" panose="020F0502020204030204" pitchFamily="34" charset="0"/>
                <a:cs typeface="Arial" panose="020B0604020202020204" pitchFamily="34" charset="0"/>
                <a:hlinkClick r:id="rId3"/>
              </a:rPr>
              <a:t>http://diagramcenter.org</a:t>
            </a:r>
            <a:r>
              <a:rPr lang="en-US" dirty="0">
                <a:latin typeface="Arial Rounded MT Bold" panose="020F0704030504030204" pitchFamily="34" charset="0"/>
                <a:ea typeface="Calibri" panose="020F0502020204030204" pitchFamily="34" charset="0"/>
                <a:cs typeface="Arial" panose="020B0604020202020204" pitchFamily="34" charset="0"/>
              </a:rPr>
              <a:t>)</a:t>
            </a:r>
            <a:endParaRPr lang="en-GB" dirty="0">
              <a:latin typeface="Arial Rounded MT Bold" panose="020F07040305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dirty="0">
                <a:latin typeface="Arial Rounded MT Bold" panose="020F0704030504030204" pitchFamily="34" charset="0"/>
                <a:ea typeface="Calibri" panose="020F0502020204030204" pitchFamily="34" charset="0"/>
                <a:cs typeface="Arial" panose="020B0604020202020204" pitchFamily="34" charset="0"/>
              </a:rPr>
              <a:t>insert proper Word tables, not images of tables</a:t>
            </a:r>
            <a:endParaRPr lang="en-GB" dirty="0">
              <a:latin typeface="Arial Rounded MT Bold" panose="020F07040305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dirty="0">
                <a:latin typeface="Arial Rounded MT Bold" panose="020F0704030504030204" pitchFamily="34" charset="0"/>
                <a:ea typeface="Calibri" panose="020F0502020204030204" pitchFamily="34" charset="0"/>
                <a:cs typeface="Arial" panose="020B0604020202020204" pitchFamily="34" charset="0"/>
              </a:rPr>
              <a:t>if you have references to footnotes and endnotes, use the proper Word feature, not simply a superscript number</a:t>
            </a:r>
            <a:endParaRPr lang="en-GB" dirty="0">
              <a:latin typeface="Arial Rounded MT Bold" panose="020F07040305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dirty="0">
                <a:latin typeface="Arial Rounded MT Bold" panose="020F0704030504030204" pitchFamily="34" charset="0"/>
                <a:ea typeface="Calibri" panose="020F0502020204030204" pitchFamily="34" charset="0"/>
                <a:cs typeface="Arial" panose="020B0604020202020204" pitchFamily="34" charset="0"/>
              </a:rPr>
              <a:t>if you include links in the document these will be included in the EPUB</a:t>
            </a:r>
            <a:endParaRPr lang="en-GB" dirty="0">
              <a:latin typeface="Arial Rounded MT Bold" panose="020F07040305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dirty="0">
                <a:latin typeface="Arial Rounded MT Bold" panose="020F0704030504030204" pitchFamily="34" charset="0"/>
                <a:ea typeface="Calibri" panose="020F0502020204030204" pitchFamily="34" charset="0"/>
                <a:cs typeface="Arial" panose="020B0604020202020204" pitchFamily="34" charset="0"/>
              </a:rPr>
              <a:t>include information such as title and author in the document properties</a:t>
            </a:r>
            <a:endParaRPr lang="en-GB" dirty="0">
              <a:latin typeface="Arial Rounded MT Bold" panose="020F0704030504030204" pitchFamily="34" charset="0"/>
              <a:ea typeface="Calibri" panose="020F0502020204030204" pitchFamily="34" charset="0"/>
              <a:cs typeface="Arial" panose="020B0604020202020204" pitchFamily="34" charset="0"/>
            </a:endParaRPr>
          </a:p>
        </p:txBody>
      </p:sp>
      <p:pic>
        <p:nvPicPr>
          <p:cNvPr id="5" name="Picture 4" descr="Blue circle with a white letter e inside in the shape of the EPUB logo">
            <a:extLst>
              <a:ext uri="{FF2B5EF4-FFF2-40B4-BE49-F238E27FC236}">
                <a16:creationId xmlns:a16="http://schemas.microsoft.com/office/drawing/2014/main" id="{2C438E43-13E9-4055-B572-679767A47E12}"/>
              </a:ext>
            </a:extLst>
          </p:cNvPr>
          <p:cNvPicPr>
            <a:picLocks noChangeAspect="1"/>
          </p:cNvPicPr>
          <p:nvPr/>
        </p:nvPicPr>
        <p:blipFill>
          <a:blip r:embed="rId4"/>
          <a:stretch>
            <a:fillRect/>
          </a:stretch>
        </p:blipFill>
        <p:spPr>
          <a:xfrm>
            <a:off x="7762450" y="3764103"/>
            <a:ext cx="1166975" cy="1200150"/>
          </a:xfrm>
          <a:prstGeom prst="rect">
            <a:avLst/>
          </a:prstGeom>
        </p:spPr>
      </p:pic>
    </p:spTree>
    <p:extLst>
      <p:ext uri="{BB962C8B-B14F-4D97-AF65-F5344CB8AC3E}">
        <p14:creationId xmlns:p14="http://schemas.microsoft.com/office/powerpoint/2010/main" val="1939548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Make your own EPUB from Word 2/5</a:t>
            </a:r>
            <a:endParaRPr dirty="0">
              <a:latin typeface="Arial Rounded MT Bold" panose="020F0704030504030204" pitchFamily="34" charset="0"/>
            </a:endParaRPr>
          </a:p>
        </p:txBody>
      </p:sp>
      <p:sp>
        <p:nvSpPr>
          <p:cNvPr id="3" name="Rectangle 2">
            <a:extLst>
              <a:ext uri="{FF2B5EF4-FFF2-40B4-BE49-F238E27FC236}">
                <a16:creationId xmlns:a16="http://schemas.microsoft.com/office/drawing/2014/main" id="{5F71CC64-3F66-459E-94FA-054BB9D657EA}"/>
              </a:ext>
            </a:extLst>
          </p:cNvPr>
          <p:cNvSpPr>
            <a:spLocks noChangeArrowheads="1"/>
          </p:cNvSpPr>
          <p:nvPr/>
        </p:nvSpPr>
        <p:spPr bwMode="auto">
          <a:xfrm>
            <a:off x="457200" y="1356926"/>
            <a:ext cx="8064110" cy="196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1F2357"/>
                </a:solidFill>
                <a:effectLst/>
                <a:latin typeface="Arial Rounded MT Bold" panose="020F0704030504030204" pitchFamily="34" charset="0"/>
                <a:ea typeface="DengXian Light" panose="020B0503020204020204" pitchFamily="2" charset="-122"/>
                <a:cs typeface="Times New Roman" panose="02020603050405020304" pitchFamily="18" charset="0"/>
              </a:rPr>
              <a:t>Use the accessibility checker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rPr>
              <a:t>Make sure you’ve done your best to make an accessible document with the built-in accessibility checker in Word. This will help you identify issues that aren’t readily apparent. The way you get to this varies between versions. On recent editions of Word, move to the </a:t>
            </a:r>
            <a:r>
              <a:rPr kumimoji="0" lang="en-US" altLang="en-US" sz="1800" b="1"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rPr>
              <a:t>Review</a:t>
            </a: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rPr>
              <a:t> tab on the ribbon. Then select </a:t>
            </a:r>
            <a:r>
              <a:rPr kumimoji="0" lang="en-US" altLang="en-US" sz="1800" b="1"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rPr>
              <a:t>Check Accessibility</a:t>
            </a: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rPr>
              <a:t>. </a:t>
            </a:r>
            <a:endParaRPr kumimoji="0" lang="en-GB" altLang="en-US" sz="700" b="0" i="0" u="none" strike="noStrike" cap="none" normalizeH="0" baseline="0" dirty="0">
              <a:ln>
                <a:noFill/>
              </a:ln>
              <a:solidFill>
                <a:schemeClr val="tx1"/>
              </a:solidFill>
              <a:effectLst/>
              <a:latin typeface="Arial Rounded MT Bold" panose="020F07040305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5" descr="Screenshot of the Word ribbon showing the Check Accessibility button">
            <a:extLst>
              <a:ext uri="{FF2B5EF4-FFF2-40B4-BE49-F238E27FC236}">
                <a16:creationId xmlns:a16="http://schemas.microsoft.com/office/drawing/2014/main" id="{47B2C498-0B74-4542-AA1C-00FBD3787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2825" y="3183058"/>
            <a:ext cx="533400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lue circle with a white letter e inside in the shape of the EPUB logo">
            <a:extLst>
              <a:ext uri="{FF2B5EF4-FFF2-40B4-BE49-F238E27FC236}">
                <a16:creationId xmlns:a16="http://schemas.microsoft.com/office/drawing/2014/main" id="{2C438E43-13E9-4055-B572-679767A47E12}"/>
              </a:ext>
            </a:extLst>
          </p:cNvPr>
          <p:cNvPicPr>
            <a:picLocks noChangeAspect="1"/>
          </p:cNvPicPr>
          <p:nvPr/>
        </p:nvPicPr>
        <p:blipFill>
          <a:blip r:embed="rId4"/>
          <a:stretch>
            <a:fillRect/>
          </a:stretch>
        </p:blipFill>
        <p:spPr>
          <a:xfrm>
            <a:off x="7762450" y="3764103"/>
            <a:ext cx="1166975" cy="1200150"/>
          </a:xfrm>
          <a:prstGeom prst="rect">
            <a:avLst/>
          </a:prstGeom>
        </p:spPr>
      </p:pic>
    </p:spTree>
    <p:extLst>
      <p:ext uri="{BB962C8B-B14F-4D97-AF65-F5344CB8AC3E}">
        <p14:creationId xmlns:p14="http://schemas.microsoft.com/office/powerpoint/2010/main" val="2611900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Make your own EPUB from Word 3/5</a:t>
            </a:r>
            <a:endParaRPr dirty="0">
              <a:latin typeface="Arial Rounded MT Bold" panose="020F0704030504030204" pitchFamily="34" charset="0"/>
            </a:endParaRPr>
          </a:p>
        </p:txBody>
      </p:sp>
      <p:sp>
        <p:nvSpPr>
          <p:cNvPr id="2" name="Rectangle 3">
            <a:extLst>
              <a:ext uri="{FF2B5EF4-FFF2-40B4-BE49-F238E27FC236}">
                <a16:creationId xmlns:a16="http://schemas.microsoft.com/office/drawing/2014/main" id="{72561CE3-753A-4045-BDE4-FC4CF65E60AE}"/>
              </a:ext>
            </a:extLst>
          </p:cNvPr>
          <p:cNvSpPr>
            <a:spLocks noChangeArrowheads="1"/>
          </p:cNvSpPr>
          <p:nvPr/>
        </p:nvSpPr>
        <p:spPr bwMode="auto">
          <a:xfrm>
            <a:off x="457200" y="1239875"/>
            <a:ext cx="8229600" cy="39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lvl="0" eaLnBrk="0" fontAlgn="base" hangingPunct="0">
              <a:spcBef>
                <a:spcPct val="0"/>
              </a:spcBef>
              <a:spcAft>
                <a:spcPct val="0"/>
              </a:spcAft>
              <a:buClrTx/>
            </a:pPr>
            <a:r>
              <a:rPr lang="en-US" altLang="en-US" sz="1800" dirty="0">
                <a:solidFill>
                  <a:schemeClr val="tx1"/>
                </a:solidFill>
                <a:latin typeface="Arial Rounded MT Bold" panose="020F0704030504030204" pitchFamily="34" charset="0"/>
                <a:ea typeface="Calibri" panose="020F0502020204030204" pitchFamily="34" charset="0"/>
                <a:cs typeface="Arial" panose="020B0604020202020204" pitchFamily="34" charset="0"/>
              </a:rPr>
              <a:t>The DAISY </a:t>
            </a:r>
            <a:r>
              <a:rPr lang="en-US" altLang="en-US" sz="1800" dirty="0" err="1">
                <a:solidFill>
                  <a:schemeClr val="tx1"/>
                </a:solidFill>
                <a:latin typeface="Arial Rounded MT Bold" panose="020F0704030504030204" pitchFamily="34" charset="0"/>
                <a:ea typeface="Calibri" panose="020F0502020204030204" pitchFamily="34" charset="0"/>
                <a:cs typeface="Arial" panose="020B0604020202020204" pitchFamily="34" charset="0"/>
              </a:rPr>
              <a:t>WordToEPUB</a:t>
            </a:r>
            <a:r>
              <a:rPr lang="en-US" altLang="en-US" sz="1800" dirty="0">
                <a:solidFill>
                  <a:schemeClr val="tx1"/>
                </a:solidFill>
                <a:latin typeface="Arial Rounded MT Bold" panose="020F0704030504030204" pitchFamily="34" charset="0"/>
                <a:ea typeface="Calibri" panose="020F0502020204030204" pitchFamily="34" charset="0"/>
                <a:cs typeface="Arial" panose="020B0604020202020204" pitchFamily="34" charset="0"/>
              </a:rPr>
              <a:t> tool </a:t>
            </a: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rPr>
              <a:t>can be used from within Word itself, or as a standalone application.</a:t>
            </a:r>
            <a:endParaRPr kumimoji="0" lang="en-GB" altLang="en-US" sz="700" b="0" i="0" u="none" strike="noStrike" cap="none" normalizeH="0" baseline="0" dirty="0">
              <a:ln>
                <a:noFill/>
              </a:ln>
              <a:solidFill>
                <a:schemeClr val="tx1"/>
              </a:solidFill>
              <a:effectLst/>
              <a:latin typeface="Arial Rounded MT Bold" panose="020F07040305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rPr>
              <a:t>From within Word:</a:t>
            </a: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rPr>
              <a:t> the document you want to convert should be open. From the Home ribbon, select “</a:t>
            </a:r>
            <a:r>
              <a:rPr kumimoji="0" lang="en-US" altLang="en-US" sz="1800" b="0" i="0" u="none" strike="noStrike" cap="none" normalizeH="0" baseline="0" dirty="0" err="1">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rPr>
              <a:t>WordToEPUB</a:t>
            </a: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Arial Rounded MT Bold" panose="020F07040305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Arial Rounded MT Bold" panose="020F07040305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Arial Rounded MT Bold" panose="020F07040305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Arial Rounded MT Bold" panose="020F07040305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rPr>
              <a:t>Confirm the filename and folder for the EPUB and select OK.</a:t>
            </a:r>
            <a:endParaRPr kumimoji="0" lang="en-GB" altLang="en-US" sz="700" b="0" i="0" u="none" strike="noStrike" cap="none" normalizeH="0" baseline="0" dirty="0">
              <a:ln>
                <a:noFill/>
              </a:ln>
              <a:solidFill>
                <a:schemeClr val="tx1"/>
              </a:solidFill>
              <a:effectLst/>
              <a:latin typeface="Arial Rounded MT Bold" panose="020F07040305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3" descr="Screenshot of the Word ribbon showing the WordToEPUB button">
            <a:extLst>
              <a:ext uri="{FF2B5EF4-FFF2-40B4-BE49-F238E27FC236}">
                <a16:creationId xmlns:a16="http://schemas.microsoft.com/office/drawing/2014/main" id="{7748377A-5F57-4EAC-BFCD-24107E225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95" y="2975310"/>
            <a:ext cx="55911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lue circle with a white letter e inside in the shape of the EPUB logo">
            <a:extLst>
              <a:ext uri="{FF2B5EF4-FFF2-40B4-BE49-F238E27FC236}">
                <a16:creationId xmlns:a16="http://schemas.microsoft.com/office/drawing/2014/main" id="{2C438E43-13E9-4055-B572-679767A47E12}"/>
              </a:ext>
            </a:extLst>
          </p:cNvPr>
          <p:cNvPicPr>
            <a:picLocks noChangeAspect="1"/>
          </p:cNvPicPr>
          <p:nvPr/>
        </p:nvPicPr>
        <p:blipFill>
          <a:blip r:embed="rId4"/>
          <a:stretch>
            <a:fillRect/>
          </a:stretch>
        </p:blipFill>
        <p:spPr>
          <a:xfrm>
            <a:off x="7762450" y="3764103"/>
            <a:ext cx="1166975" cy="1200150"/>
          </a:xfrm>
          <a:prstGeom prst="rect">
            <a:avLst/>
          </a:prstGeom>
        </p:spPr>
      </p:pic>
    </p:spTree>
    <p:extLst>
      <p:ext uri="{BB962C8B-B14F-4D97-AF65-F5344CB8AC3E}">
        <p14:creationId xmlns:p14="http://schemas.microsoft.com/office/powerpoint/2010/main" val="1818306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Make your own EPUB from Word 4/5</a:t>
            </a:r>
            <a:endParaRPr dirty="0">
              <a:latin typeface="Arial Rounded MT Bold" panose="020F0704030504030204" pitchFamily="34" charset="0"/>
            </a:endParaRPr>
          </a:p>
        </p:txBody>
      </p:sp>
      <p:sp>
        <p:nvSpPr>
          <p:cNvPr id="2" name="Rectangle 1">
            <a:extLst>
              <a:ext uri="{FF2B5EF4-FFF2-40B4-BE49-F238E27FC236}">
                <a16:creationId xmlns:a16="http://schemas.microsoft.com/office/drawing/2014/main" id="{C404F2C8-0865-428A-8D40-59D03488ED02}"/>
              </a:ext>
            </a:extLst>
          </p:cNvPr>
          <p:cNvSpPr/>
          <p:nvPr/>
        </p:nvSpPr>
        <p:spPr>
          <a:xfrm>
            <a:off x="457200" y="1196545"/>
            <a:ext cx="8092160" cy="2647776"/>
          </a:xfrm>
          <a:prstGeom prst="rect">
            <a:avLst/>
          </a:prstGeom>
        </p:spPr>
        <p:txBody>
          <a:bodyPr wrap="square">
            <a:spAutoFit/>
          </a:bodyPr>
          <a:lstStyle/>
          <a:p>
            <a:pPr>
              <a:lnSpc>
                <a:spcPct val="107000"/>
              </a:lnSpc>
              <a:spcAft>
                <a:spcPts val="800"/>
              </a:spcAft>
            </a:pPr>
            <a:r>
              <a:rPr lang="en-US" altLang="en-US" sz="1600" dirty="0">
                <a:solidFill>
                  <a:schemeClr val="tx1"/>
                </a:solidFill>
                <a:latin typeface="Arial Rounded MT Bold" panose="020F0704030504030204" pitchFamily="34" charset="0"/>
                <a:ea typeface="Calibri" panose="020F0502020204030204" pitchFamily="34" charset="0"/>
                <a:cs typeface="Arial" panose="020B0604020202020204" pitchFamily="34" charset="0"/>
              </a:rPr>
              <a:t>The DAISY </a:t>
            </a:r>
            <a:r>
              <a:rPr lang="en-US" altLang="en-US" sz="1600" dirty="0" err="1">
                <a:solidFill>
                  <a:schemeClr val="tx1"/>
                </a:solidFill>
                <a:latin typeface="Arial Rounded MT Bold" panose="020F0704030504030204" pitchFamily="34" charset="0"/>
                <a:ea typeface="Calibri" panose="020F0502020204030204" pitchFamily="34" charset="0"/>
                <a:cs typeface="Arial" panose="020B0604020202020204" pitchFamily="34" charset="0"/>
              </a:rPr>
              <a:t>WordToEPUB</a:t>
            </a:r>
            <a:r>
              <a:rPr lang="en-US" altLang="en-US" sz="1600" dirty="0">
                <a:solidFill>
                  <a:schemeClr val="tx1"/>
                </a:solidFill>
                <a:latin typeface="Arial Rounded MT Bold" panose="020F0704030504030204" pitchFamily="34" charset="0"/>
                <a:ea typeface="Calibri" panose="020F0502020204030204" pitchFamily="34" charset="0"/>
                <a:cs typeface="Arial" panose="020B0604020202020204" pitchFamily="34" charset="0"/>
              </a:rPr>
              <a:t> tool can be used from within Word itself, or as a standalone application.</a:t>
            </a:r>
            <a:endParaRPr lang="en-GB" altLang="en-US" sz="600" dirty="0">
              <a:solidFill>
                <a:schemeClr val="tx1"/>
              </a:solidFill>
              <a:latin typeface="Arial Rounded MT Bold" panose="020F0704030504030204" pitchFamily="34" charset="0"/>
            </a:endParaRPr>
          </a:p>
          <a:p>
            <a:pPr>
              <a:lnSpc>
                <a:spcPct val="107000"/>
              </a:lnSpc>
              <a:spcAft>
                <a:spcPts val="800"/>
              </a:spcAft>
            </a:pPr>
            <a:r>
              <a:rPr lang="en-US" sz="1600" b="1" dirty="0">
                <a:latin typeface="Arial Rounded MT Bold" panose="020F0704030504030204" pitchFamily="34" charset="0"/>
                <a:ea typeface="Calibri" panose="020F0502020204030204" pitchFamily="34" charset="0"/>
                <a:cs typeface="Arial" panose="020B0604020202020204" pitchFamily="34" charset="0"/>
              </a:rPr>
              <a:t>As a standalone program:</a:t>
            </a:r>
            <a:r>
              <a:rPr lang="en-US" sz="1600" dirty="0">
                <a:latin typeface="Arial Rounded MT Bold" panose="020F0704030504030204" pitchFamily="34" charset="0"/>
                <a:ea typeface="Calibri" panose="020F0502020204030204" pitchFamily="34" charset="0"/>
                <a:cs typeface="Arial" panose="020B0604020202020204" pitchFamily="34" charset="0"/>
              </a:rPr>
              <a:t> Start the </a:t>
            </a:r>
            <a:r>
              <a:rPr lang="en-US" sz="1600" dirty="0" err="1">
                <a:latin typeface="Arial Rounded MT Bold" panose="020F0704030504030204" pitchFamily="34" charset="0"/>
                <a:ea typeface="Calibri" panose="020F0502020204030204" pitchFamily="34" charset="0"/>
                <a:cs typeface="Arial" panose="020B0604020202020204" pitchFamily="34" charset="0"/>
              </a:rPr>
              <a:t>WordToEPUB</a:t>
            </a:r>
            <a:r>
              <a:rPr lang="en-US" sz="1600" dirty="0">
                <a:latin typeface="Arial Rounded MT Bold" panose="020F0704030504030204" pitchFamily="34" charset="0"/>
                <a:ea typeface="Calibri" panose="020F0502020204030204" pitchFamily="34" charset="0"/>
                <a:cs typeface="Arial" panose="020B0604020202020204" pitchFamily="34" charset="0"/>
              </a:rPr>
              <a:t> program from the menu or desktop shortcut, then select the document you want to convert. Confirm the filename and folder for the EPUB and select OK. </a:t>
            </a:r>
            <a:endParaRPr lang="en-GB" sz="1600" dirty="0">
              <a:latin typeface="Arial Rounded MT Bold" panose="020F07040305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dirty="0">
                <a:latin typeface="Arial Rounded MT Bold" panose="020F0704030504030204" pitchFamily="34" charset="0"/>
                <a:ea typeface="Calibri" panose="020F0502020204030204" pitchFamily="34" charset="0"/>
                <a:cs typeface="Arial" panose="020B0604020202020204" pitchFamily="34" charset="0"/>
              </a:rPr>
              <a:t>Alternatively, use File Explorer to select the Word </a:t>
            </a:r>
            <a:br>
              <a:rPr lang="en-US" sz="1600" dirty="0">
                <a:latin typeface="Arial Rounded MT Bold" panose="020F0704030504030204" pitchFamily="34" charset="0"/>
                <a:ea typeface="Calibri" panose="020F0502020204030204" pitchFamily="34" charset="0"/>
                <a:cs typeface="Arial" panose="020B0604020202020204" pitchFamily="34" charset="0"/>
              </a:rPr>
            </a:br>
            <a:r>
              <a:rPr lang="en-US" sz="1600" dirty="0">
                <a:latin typeface="Arial Rounded MT Bold" panose="020F0704030504030204" pitchFamily="34" charset="0"/>
                <a:ea typeface="Calibri" panose="020F0502020204030204" pitchFamily="34" charset="0"/>
                <a:cs typeface="Arial" panose="020B0604020202020204" pitchFamily="34" charset="0"/>
              </a:rPr>
              <a:t>document you wish to convert, then press right-click (or </a:t>
            </a:r>
            <a:br>
              <a:rPr lang="en-US" sz="1600" dirty="0">
                <a:latin typeface="Arial Rounded MT Bold" panose="020F0704030504030204" pitchFamily="34" charset="0"/>
                <a:ea typeface="Calibri" panose="020F0502020204030204" pitchFamily="34" charset="0"/>
                <a:cs typeface="Arial" panose="020B0604020202020204" pitchFamily="34" charset="0"/>
              </a:rPr>
            </a:br>
            <a:r>
              <a:rPr lang="en-US" sz="1600" dirty="0">
                <a:latin typeface="Arial Rounded MT Bold" panose="020F0704030504030204" pitchFamily="34" charset="0"/>
                <a:ea typeface="Calibri" panose="020F0502020204030204" pitchFamily="34" charset="0"/>
                <a:cs typeface="Arial" panose="020B0604020202020204" pitchFamily="34" charset="0"/>
              </a:rPr>
              <a:t>shift-F10) to bring up the context menu and select </a:t>
            </a:r>
            <a:br>
              <a:rPr lang="en-US" sz="1600" dirty="0">
                <a:latin typeface="Arial Rounded MT Bold" panose="020F0704030504030204" pitchFamily="34" charset="0"/>
                <a:ea typeface="Calibri" panose="020F0502020204030204" pitchFamily="34" charset="0"/>
                <a:cs typeface="Arial" panose="020B0604020202020204" pitchFamily="34" charset="0"/>
              </a:rPr>
            </a:br>
            <a:r>
              <a:rPr lang="en-US" sz="1600" dirty="0">
                <a:latin typeface="Arial Rounded MT Bold" panose="020F0704030504030204" pitchFamily="34" charset="0"/>
                <a:ea typeface="Calibri" panose="020F0502020204030204" pitchFamily="34" charset="0"/>
                <a:cs typeface="Arial" panose="020B0604020202020204" pitchFamily="34" charset="0"/>
              </a:rPr>
              <a:t>“Convert with </a:t>
            </a:r>
            <a:r>
              <a:rPr lang="en-US" sz="1600" dirty="0" err="1">
                <a:latin typeface="Arial Rounded MT Bold" panose="020F0704030504030204" pitchFamily="34" charset="0"/>
                <a:ea typeface="Calibri" panose="020F0502020204030204" pitchFamily="34" charset="0"/>
                <a:cs typeface="Arial" panose="020B0604020202020204" pitchFamily="34" charset="0"/>
              </a:rPr>
              <a:t>WordToEPUB</a:t>
            </a:r>
            <a:r>
              <a:rPr lang="en-US" sz="1600" dirty="0">
                <a:latin typeface="Arial Rounded MT Bold" panose="020F0704030504030204" pitchFamily="34" charset="0"/>
                <a:ea typeface="Calibri" panose="020F0502020204030204" pitchFamily="34" charset="0"/>
                <a:cs typeface="Arial" panose="020B0604020202020204" pitchFamily="34" charset="0"/>
              </a:rPr>
              <a:t>”.</a:t>
            </a:r>
            <a:endParaRPr lang="en-GB" sz="1600" dirty="0">
              <a:latin typeface="Arial Rounded MT Bold" panose="020F0704030504030204" pitchFamily="34" charset="0"/>
              <a:ea typeface="Calibri" panose="020F0502020204030204" pitchFamily="34" charset="0"/>
              <a:cs typeface="Arial" panose="020B0604020202020204" pitchFamily="34" charset="0"/>
            </a:endParaRPr>
          </a:p>
        </p:txBody>
      </p:sp>
      <p:pic>
        <p:nvPicPr>
          <p:cNvPr id="5" name="Picture 4" descr="Blue circle with a white letter e inside in the shape of the EPUB logo">
            <a:extLst>
              <a:ext uri="{FF2B5EF4-FFF2-40B4-BE49-F238E27FC236}">
                <a16:creationId xmlns:a16="http://schemas.microsoft.com/office/drawing/2014/main" id="{2C438E43-13E9-4055-B572-679767A47E12}"/>
              </a:ext>
            </a:extLst>
          </p:cNvPr>
          <p:cNvPicPr>
            <a:picLocks noChangeAspect="1"/>
          </p:cNvPicPr>
          <p:nvPr/>
        </p:nvPicPr>
        <p:blipFill>
          <a:blip r:embed="rId3"/>
          <a:stretch>
            <a:fillRect/>
          </a:stretch>
        </p:blipFill>
        <p:spPr>
          <a:xfrm>
            <a:off x="525920" y="3782072"/>
            <a:ext cx="1166975" cy="1200150"/>
          </a:xfrm>
          <a:prstGeom prst="rect">
            <a:avLst/>
          </a:prstGeom>
        </p:spPr>
      </p:pic>
      <p:pic>
        <p:nvPicPr>
          <p:cNvPr id="8" name="Picture 7" descr="Screenshot of context menu from File Explorer showing option Convert with WordToEPUB">
            <a:extLst>
              <a:ext uri="{FF2B5EF4-FFF2-40B4-BE49-F238E27FC236}">
                <a16:creationId xmlns:a16="http://schemas.microsoft.com/office/drawing/2014/main" id="{B74F6D92-04FB-44F3-B3BF-A69A74214744}"/>
              </a:ext>
            </a:extLst>
          </p:cNvPr>
          <p:cNvPicPr/>
          <p:nvPr/>
        </p:nvPicPr>
        <p:blipFill>
          <a:blip r:embed="rId4">
            <a:extLst>
              <a:ext uri="{28A0092B-C50C-407E-A947-70E740481C1C}">
                <a14:useLocalDpi xmlns:a14="http://schemas.microsoft.com/office/drawing/2010/main" val="0"/>
              </a:ext>
            </a:extLst>
          </a:blip>
          <a:stretch>
            <a:fillRect/>
          </a:stretch>
        </p:blipFill>
        <p:spPr>
          <a:xfrm>
            <a:off x="6102521" y="2792098"/>
            <a:ext cx="2984984" cy="2294713"/>
          </a:xfrm>
          <a:prstGeom prst="rect">
            <a:avLst/>
          </a:prstGeom>
        </p:spPr>
      </p:pic>
    </p:spTree>
    <p:extLst>
      <p:ext uri="{BB962C8B-B14F-4D97-AF65-F5344CB8AC3E}">
        <p14:creationId xmlns:p14="http://schemas.microsoft.com/office/powerpoint/2010/main" val="3010130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Make your own EPUB from Word 5/5</a:t>
            </a:r>
            <a:endParaRPr dirty="0">
              <a:latin typeface="Arial Rounded MT Bold" panose="020F0704030504030204" pitchFamily="34" charset="0"/>
            </a:endParaRPr>
          </a:p>
        </p:txBody>
      </p:sp>
      <p:sp>
        <p:nvSpPr>
          <p:cNvPr id="2" name="Rectangle 1">
            <a:extLst>
              <a:ext uri="{FF2B5EF4-FFF2-40B4-BE49-F238E27FC236}">
                <a16:creationId xmlns:a16="http://schemas.microsoft.com/office/drawing/2014/main" id="{C404F2C8-0865-428A-8D40-59D03488ED02}"/>
              </a:ext>
            </a:extLst>
          </p:cNvPr>
          <p:cNvSpPr/>
          <p:nvPr/>
        </p:nvSpPr>
        <p:spPr>
          <a:xfrm>
            <a:off x="457200" y="1196545"/>
            <a:ext cx="8092160" cy="2247218"/>
          </a:xfrm>
          <a:prstGeom prst="rect">
            <a:avLst/>
          </a:prstGeom>
        </p:spPr>
        <p:txBody>
          <a:bodyPr wrap="square">
            <a:spAutoFit/>
          </a:bodyPr>
          <a:lstStyle/>
          <a:p>
            <a:pPr>
              <a:lnSpc>
                <a:spcPct val="107000"/>
              </a:lnSpc>
              <a:spcAft>
                <a:spcPts val="800"/>
              </a:spcAft>
            </a:pPr>
            <a:r>
              <a:rPr lang="en-GB" altLang="en-US" sz="2000" dirty="0">
                <a:solidFill>
                  <a:schemeClr val="tx1"/>
                </a:solidFill>
                <a:latin typeface="Arial Rounded MT Bold" panose="020F0704030504030204" pitchFamily="34" charset="0"/>
                <a:ea typeface="Calibri" panose="020F0502020204030204" pitchFamily="34" charset="0"/>
                <a:cs typeface="Arial" panose="020B0604020202020204" pitchFamily="34" charset="0"/>
              </a:rPr>
              <a:t>When the EPUB is ready, o</a:t>
            </a:r>
            <a:r>
              <a:rPr lang="en-GB" sz="2000" dirty="0">
                <a:solidFill>
                  <a:schemeClr val="tx1"/>
                </a:solidFill>
                <a:latin typeface="Arial Rounded MT Bold" panose="020F0704030504030204" pitchFamily="34" charset="0"/>
                <a:ea typeface="Calibri" panose="020F0502020204030204" pitchFamily="34" charset="0"/>
                <a:cs typeface="Arial" panose="020B0604020202020204" pitchFamily="34" charset="0"/>
              </a:rPr>
              <a:t>pen in your choice of EPUB reader and you are good to go.</a:t>
            </a:r>
          </a:p>
          <a:p>
            <a:pPr>
              <a:lnSpc>
                <a:spcPct val="107000"/>
              </a:lnSpc>
              <a:spcAft>
                <a:spcPts val="800"/>
              </a:spcAft>
            </a:pPr>
            <a:endParaRPr lang="en-GB" sz="2000" dirty="0">
              <a:solidFill>
                <a:schemeClr val="tx1"/>
              </a:solidFill>
              <a:latin typeface="Arial Rounded MT Bold" panose="020F07040305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solidFill>
                  <a:schemeClr val="tx1"/>
                </a:solidFill>
                <a:latin typeface="Arial Rounded MT Bold" panose="020F0704030504030204" pitchFamily="34" charset="0"/>
                <a:ea typeface="Calibri" panose="020F0502020204030204" pitchFamily="34" charset="0"/>
                <a:cs typeface="Arial" panose="020B0604020202020204" pitchFamily="34" charset="0"/>
              </a:rPr>
              <a:t>For bonus points, why not open in </a:t>
            </a:r>
            <a:r>
              <a:rPr lang="en-GB" sz="2000" dirty="0" err="1">
                <a:solidFill>
                  <a:schemeClr val="tx1"/>
                </a:solidFill>
                <a:latin typeface="Arial Rounded MT Bold" panose="020F0704030504030204" pitchFamily="34" charset="0"/>
                <a:ea typeface="Calibri" panose="020F0502020204030204" pitchFamily="34" charset="0"/>
                <a:cs typeface="Arial" panose="020B0604020202020204" pitchFamily="34" charset="0"/>
              </a:rPr>
              <a:t>Sigil</a:t>
            </a:r>
            <a:r>
              <a:rPr lang="en-GB" sz="2000" dirty="0">
                <a:solidFill>
                  <a:schemeClr val="tx1"/>
                </a:solidFill>
                <a:latin typeface="Arial Rounded MT Bold" panose="020F0704030504030204" pitchFamily="34" charset="0"/>
                <a:ea typeface="Calibri" panose="020F0502020204030204" pitchFamily="34" charset="0"/>
                <a:cs typeface="Arial" panose="020B0604020202020204" pitchFamily="34" charset="0"/>
              </a:rPr>
              <a:t>, take a look at how the EPUB is constructed, run </a:t>
            </a:r>
            <a:br>
              <a:rPr lang="en-GB" sz="2000" dirty="0">
                <a:solidFill>
                  <a:schemeClr val="tx1"/>
                </a:solidFill>
                <a:latin typeface="Arial Rounded MT Bold" panose="020F0704030504030204" pitchFamily="34" charset="0"/>
                <a:ea typeface="Calibri" panose="020F0502020204030204" pitchFamily="34" charset="0"/>
                <a:cs typeface="Arial" panose="020B0604020202020204" pitchFamily="34" charset="0"/>
              </a:rPr>
            </a:br>
            <a:r>
              <a:rPr lang="en-GB" sz="2000" dirty="0">
                <a:solidFill>
                  <a:schemeClr val="tx1"/>
                </a:solidFill>
                <a:latin typeface="Arial Rounded MT Bold" panose="020F0704030504030204" pitchFamily="34" charset="0"/>
                <a:ea typeface="Calibri" panose="020F0502020204030204" pitchFamily="34" charset="0"/>
                <a:cs typeface="Arial" panose="020B0604020202020204" pitchFamily="34" charset="0"/>
              </a:rPr>
              <a:t>EPUBCheck and Ace</a:t>
            </a:r>
            <a:endParaRPr lang="en-GB" sz="2000" dirty="0">
              <a:latin typeface="Arial Rounded MT Bold" panose="020F0704030504030204" pitchFamily="34" charset="0"/>
              <a:ea typeface="Calibri" panose="020F0502020204030204" pitchFamily="34" charset="0"/>
              <a:cs typeface="Arial" panose="020B0604020202020204" pitchFamily="34" charset="0"/>
            </a:endParaRPr>
          </a:p>
        </p:txBody>
      </p:sp>
      <p:pic>
        <p:nvPicPr>
          <p:cNvPr id="5" name="Picture 4" descr="Blue circle with a white letter e inside in the shape of the EPUB logo">
            <a:extLst>
              <a:ext uri="{FF2B5EF4-FFF2-40B4-BE49-F238E27FC236}">
                <a16:creationId xmlns:a16="http://schemas.microsoft.com/office/drawing/2014/main" id="{2C438E43-13E9-4055-B572-679767A47E12}"/>
              </a:ext>
            </a:extLst>
          </p:cNvPr>
          <p:cNvPicPr>
            <a:picLocks noChangeAspect="1"/>
          </p:cNvPicPr>
          <p:nvPr/>
        </p:nvPicPr>
        <p:blipFill>
          <a:blip r:embed="rId3"/>
          <a:stretch>
            <a:fillRect/>
          </a:stretch>
        </p:blipFill>
        <p:spPr>
          <a:xfrm>
            <a:off x="525920" y="3782072"/>
            <a:ext cx="1166975" cy="1200150"/>
          </a:xfrm>
          <a:prstGeom prst="rect">
            <a:avLst/>
          </a:prstGeom>
        </p:spPr>
      </p:pic>
      <p:pic>
        <p:nvPicPr>
          <p:cNvPr id="6" name="Picture 5" descr="Screenshot of the final dialog of the WordToEPUB tool, showing that the conversion is success and providing the options to View the EPUB, open the folder or close the tool. A thumbnail of the cover image is shown in the dialog.">
            <a:extLst>
              <a:ext uri="{FF2B5EF4-FFF2-40B4-BE49-F238E27FC236}">
                <a16:creationId xmlns:a16="http://schemas.microsoft.com/office/drawing/2014/main" id="{0D9DCFD8-87FF-4423-B506-0F038308A7F9}"/>
              </a:ext>
            </a:extLst>
          </p:cNvPr>
          <p:cNvPicPr/>
          <p:nvPr/>
        </p:nvPicPr>
        <p:blipFill>
          <a:blip r:embed="rId4">
            <a:extLst>
              <a:ext uri="{28A0092B-C50C-407E-A947-70E740481C1C}">
                <a14:useLocalDpi xmlns:a14="http://schemas.microsoft.com/office/drawing/2010/main" val="0"/>
              </a:ext>
            </a:extLst>
          </a:blip>
          <a:stretch>
            <a:fillRect/>
          </a:stretch>
        </p:blipFill>
        <p:spPr>
          <a:xfrm>
            <a:off x="4112303" y="2863121"/>
            <a:ext cx="4886734" cy="2173055"/>
          </a:xfrm>
          <a:prstGeom prst="rect">
            <a:avLst/>
          </a:prstGeom>
        </p:spPr>
      </p:pic>
    </p:spTree>
    <p:extLst>
      <p:ext uri="{BB962C8B-B14F-4D97-AF65-F5344CB8AC3E}">
        <p14:creationId xmlns:p14="http://schemas.microsoft.com/office/powerpoint/2010/main" val="259190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lvl="0"/>
            <a:r>
              <a:rPr lang="en-US" dirty="0">
                <a:latin typeface="Arial Rounded MT Bold" panose="020F0704030504030204" pitchFamily="34" charset="0"/>
              </a:rPr>
              <a:t>Workshop conclusions</a:t>
            </a:r>
            <a:endParaRPr dirty="0">
              <a:latin typeface="Arial Rounded MT Bold" panose="020F0704030504030204" pitchFamily="34" charset="0"/>
            </a:endParaRPr>
          </a:p>
        </p:txBody>
      </p:sp>
      <p:sp>
        <p:nvSpPr>
          <p:cNvPr id="157" name="Google Shape;157;p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sz="2400" dirty="0">
                <a:solidFill>
                  <a:schemeClr val="tx1"/>
                </a:solidFill>
                <a:latin typeface="Arial Rounded MT Bold" panose="020F0704030504030204" pitchFamily="34" charset="0"/>
              </a:rPr>
              <a:t>EPUB files are containers that include files that may be surprisingly familiar to you.</a:t>
            </a:r>
          </a:p>
          <a:p>
            <a:pPr>
              <a:buFont typeface="Arial" panose="020B0604020202020204" pitchFamily="34" charset="0"/>
              <a:buChar char="•"/>
            </a:pPr>
            <a:r>
              <a:rPr lang="en-US" sz="2400" dirty="0">
                <a:solidFill>
                  <a:schemeClr val="tx1"/>
                </a:solidFill>
                <a:latin typeface="Arial Rounded MT Bold" panose="020F0704030504030204" pitchFamily="34" charset="0"/>
              </a:rPr>
              <a:t>Software tools can quickly assess if a file conforms to the standard and help identify accessibility issues.</a:t>
            </a:r>
          </a:p>
          <a:p>
            <a:pPr>
              <a:buFont typeface="Arial" panose="020B0604020202020204" pitchFamily="34" charset="0"/>
              <a:buChar char="•"/>
            </a:pPr>
            <a:r>
              <a:rPr lang="en-US" sz="2400" dirty="0">
                <a:solidFill>
                  <a:schemeClr val="tx1"/>
                </a:solidFill>
                <a:latin typeface="Arial Rounded MT Bold" panose="020F0704030504030204" pitchFamily="34" charset="0"/>
              </a:rPr>
              <a:t>It isn’t rocket science to edit an existing EPUB, or to show others how they can make their own.</a:t>
            </a:r>
            <a:endParaRPr sz="2200" dirty="0">
              <a:latin typeface="Arial Rounded MT Bold" panose="020F0704030504030204" pitchFamily="34" charset="0"/>
            </a:endParaRPr>
          </a:p>
        </p:txBody>
      </p:sp>
    </p:spTree>
    <p:extLst>
      <p:ext uri="{BB962C8B-B14F-4D97-AF65-F5344CB8AC3E}">
        <p14:creationId xmlns:p14="http://schemas.microsoft.com/office/powerpoint/2010/main" val="168351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0B9B-64C5-4462-AA8C-FF4FDB037332}"/>
              </a:ext>
            </a:extLst>
          </p:cNvPr>
          <p:cNvSpPr>
            <a:spLocks noGrp="1"/>
          </p:cNvSpPr>
          <p:nvPr>
            <p:ph type="title"/>
          </p:nvPr>
        </p:nvSpPr>
        <p:spPr>
          <a:xfrm>
            <a:off x="311700" y="427096"/>
            <a:ext cx="8520600" cy="572700"/>
          </a:xfrm>
        </p:spPr>
        <p:txBody>
          <a:bodyPr/>
          <a:lstStyle/>
          <a:p>
            <a:r>
              <a:rPr lang="en-US" dirty="0"/>
              <a:t>Your workshop presenters</a:t>
            </a:r>
            <a:endParaRPr lang="en-GB" dirty="0"/>
          </a:p>
        </p:txBody>
      </p:sp>
      <p:pic>
        <p:nvPicPr>
          <p:cNvPr id="11" name="Picture 10" descr="Photo of Richard Orme">
            <a:extLst>
              <a:ext uri="{FF2B5EF4-FFF2-40B4-BE49-F238E27FC236}">
                <a16:creationId xmlns:a16="http://schemas.microsoft.com/office/drawing/2014/main" id="{EA4E1EDF-8AE8-47C4-89A0-09F7C07B6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387" y="1253458"/>
            <a:ext cx="1104900" cy="1104900"/>
          </a:xfrm>
          <a:prstGeom prst="rect">
            <a:avLst/>
          </a:prstGeom>
        </p:spPr>
      </p:pic>
      <p:sp>
        <p:nvSpPr>
          <p:cNvPr id="9" name="Content Placeholder 2">
            <a:extLst>
              <a:ext uri="{FF2B5EF4-FFF2-40B4-BE49-F238E27FC236}">
                <a16:creationId xmlns:a16="http://schemas.microsoft.com/office/drawing/2014/main" id="{C765973E-AD3A-4585-9A90-0CB482A3C115}"/>
              </a:ext>
            </a:extLst>
          </p:cNvPr>
          <p:cNvSpPr txBox="1">
            <a:spLocks/>
          </p:cNvSpPr>
          <p:nvPr/>
        </p:nvSpPr>
        <p:spPr bwMode="auto">
          <a:xfrm>
            <a:off x="1866900" y="1548979"/>
            <a:ext cx="2123033" cy="815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D94CF"/>
              </a:buClr>
              <a:buSzPct val="75000"/>
              <a:buFont typeface="Wingdings" pitchFamily="2" charset="2"/>
              <a:buChar char="p"/>
              <a:defRPr sz="2800">
                <a:solidFill>
                  <a:schemeClr val="tx1"/>
                </a:solidFill>
                <a:latin typeface="Arial Rounded MT Bold" panose="020F0704030504030204" pitchFamily="34" charset="0"/>
                <a:ea typeface="+mn-ea"/>
                <a:cs typeface="+mn-cs"/>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Arial Rounded MT Bold" panose="020F0704030504030204" pitchFamily="34"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Arial Rounded MT Bold" panose="020F0704030504030204" pitchFamily="34"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Arial Rounded MT Bold" panose="020F0704030504030204" pitchFamily="34"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Arial Rounded MT Bold" panose="020F0704030504030204" pitchFamily="34"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spcBef>
                <a:spcPts val="0"/>
              </a:spcBef>
              <a:spcAft>
                <a:spcPts val="600"/>
              </a:spcAft>
              <a:buFont typeface="Wingdings" pitchFamily="2" charset="2"/>
              <a:buNone/>
            </a:pPr>
            <a:r>
              <a:rPr lang="en-US" kern="0" dirty="0"/>
              <a:t>Richard Orme</a:t>
            </a:r>
            <a:endParaRPr lang="en-GB" kern="0" dirty="0"/>
          </a:p>
        </p:txBody>
      </p:sp>
      <p:pic>
        <p:nvPicPr>
          <p:cNvPr id="12" name="Picture 11" descr="Photo of Joseph Polizzotto">
            <a:extLst>
              <a:ext uri="{FF2B5EF4-FFF2-40B4-BE49-F238E27FC236}">
                <a16:creationId xmlns:a16="http://schemas.microsoft.com/office/drawing/2014/main" id="{F605F9DF-EF77-45EF-BEE9-D69434B22B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187010"/>
            <a:ext cx="891137" cy="1210611"/>
          </a:xfrm>
          <a:prstGeom prst="rect">
            <a:avLst/>
          </a:prstGeom>
        </p:spPr>
      </p:pic>
      <p:sp>
        <p:nvSpPr>
          <p:cNvPr id="10" name="Content Placeholder 2">
            <a:extLst>
              <a:ext uri="{FF2B5EF4-FFF2-40B4-BE49-F238E27FC236}">
                <a16:creationId xmlns:a16="http://schemas.microsoft.com/office/drawing/2014/main" id="{09C14CB0-901B-4A5B-8299-AC4AEBEF0725}"/>
              </a:ext>
            </a:extLst>
          </p:cNvPr>
          <p:cNvSpPr txBox="1">
            <a:spLocks/>
          </p:cNvSpPr>
          <p:nvPr/>
        </p:nvSpPr>
        <p:spPr bwMode="auto">
          <a:xfrm>
            <a:off x="5794714" y="1470669"/>
            <a:ext cx="2888229" cy="5786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5000"/>
              <a:buFont typeface="Wingdings" pitchFamily="2" charset="2"/>
              <a:buChar char="p"/>
              <a:defRPr sz="2800">
                <a:solidFill>
                  <a:schemeClr val="tx1"/>
                </a:solidFill>
                <a:latin typeface="Arial Rounded MT Bold" panose="020F0704030504030204" pitchFamily="34" charset="0"/>
                <a:ea typeface="+mn-ea"/>
                <a:cs typeface="+mn-cs"/>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Arial Rounded MT Bold" panose="020F0704030504030204" pitchFamily="34"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Arial Rounded MT Bold" panose="020F0704030504030204" pitchFamily="34"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Arial Rounded MT Bold" panose="020F0704030504030204" pitchFamily="34"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Arial Rounded MT Bold" panose="020F0704030504030204" pitchFamily="34"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spcBef>
                <a:spcPts val="0"/>
              </a:spcBef>
              <a:spcAft>
                <a:spcPts val="600"/>
              </a:spcAft>
              <a:buFont typeface="Wingdings" pitchFamily="2" charset="2"/>
              <a:buNone/>
            </a:pPr>
            <a:r>
              <a:rPr lang="en-US" kern="0" dirty="0"/>
              <a:t>Joseph Polizzotto</a:t>
            </a:r>
            <a:endParaRPr lang="en-GB" kern="0" dirty="0"/>
          </a:p>
        </p:txBody>
      </p:sp>
      <p:pic>
        <p:nvPicPr>
          <p:cNvPr id="15" name="Picture 14" descr="Photo of Charles LaPierre">
            <a:extLst>
              <a:ext uri="{FF2B5EF4-FFF2-40B4-BE49-F238E27FC236}">
                <a16:creationId xmlns:a16="http://schemas.microsoft.com/office/drawing/2014/main" id="{A84CD9B8-C5C3-4F72-81A1-0F429CD9B3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4000" y="2778944"/>
            <a:ext cx="1078123" cy="1179210"/>
          </a:xfrm>
          <a:prstGeom prst="rect">
            <a:avLst/>
          </a:prstGeom>
        </p:spPr>
      </p:pic>
      <p:sp>
        <p:nvSpPr>
          <p:cNvPr id="14" name="Content Placeholder 2">
            <a:extLst>
              <a:ext uri="{FF2B5EF4-FFF2-40B4-BE49-F238E27FC236}">
                <a16:creationId xmlns:a16="http://schemas.microsoft.com/office/drawing/2014/main" id="{83806D32-7621-4DDD-9617-0BC2A29E521F}"/>
              </a:ext>
            </a:extLst>
          </p:cNvPr>
          <p:cNvSpPr txBox="1">
            <a:spLocks/>
          </p:cNvSpPr>
          <p:nvPr/>
        </p:nvSpPr>
        <p:spPr bwMode="auto">
          <a:xfrm>
            <a:off x="4278861" y="3134967"/>
            <a:ext cx="2368551" cy="5786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D94CF"/>
              </a:buClr>
              <a:buSzPct val="75000"/>
              <a:buFont typeface="Wingdings" pitchFamily="2" charset="2"/>
              <a:buChar char="p"/>
              <a:defRPr sz="2800">
                <a:solidFill>
                  <a:schemeClr val="tx1"/>
                </a:solidFill>
                <a:latin typeface="Arial Rounded MT Bold" panose="020F0704030504030204" pitchFamily="34" charset="0"/>
                <a:ea typeface="+mn-ea"/>
                <a:cs typeface="+mn-cs"/>
              </a:defRPr>
            </a:lvl1pPr>
            <a:lvl2pPr marL="742950" indent="-285750" algn="l" rtl="0" eaLnBrk="1" fontAlgn="base" hangingPunct="1">
              <a:spcBef>
                <a:spcPct val="20000"/>
              </a:spcBef>
              <a:spcAft>
                <a:spcPct val="0"/>
              </a:spcAft>
              <a:buClr>
                <a:srgbClr val="58595B"/>
              </a:buClr>
              <a:buSzPct val="75000"/>
              <a:buFont typeface="Wingdings" pitchFamily="2" charset="2"/>
              <a:buChar char="n"/>
              <a:defRPr sz="2400">
                <a:solidFill>
                  <a:schemeClr val="tx1"/>
                </a:solidFill>
                <a:latin typeface="Arial Rounded MT Bold" panose="020F0704030504030204" pitchFamily="34" charset="0"/>
              </a:defRPr>
            </a:lvl2pPr>
            <a:lvl3pPr marL="1143000" indent="-228600" algn="l" rtl="0" eaLnBrk="1" fontAlgn="base" hangingPunct="1">
              <a:spcBef>
                <a:spcPct val="20000"/>
              </a:spcBef>
              <a:spcAft>
                <a:spcPct val="0"/>
              </a:spcAft>
              <a:buClr>
                <a:srgbClr val="89B30B"/>
              </a:buClr>
              <a:buSzPct val="65000"/>
              <a:buFont typeface="Wingdings" pitchFamily="2" charset="2"/>
              <a:buChar char="p"/>
              <a:defRPr sz="2000">
                <a:solidFill>
                  <a:schemeClr val="tx1"/>
                </a:solidFill>
                <a:latin typeface="Arial Rounded MT Bold" panose="020F0704030504030204" pitchFamily="34" charset="0"/>
              </a:defRPr>
            </a:lvl3pPr>
            <a:lvl4pPr marL="1600200" indent="-228600" algn="l" rtl="0" eaLnBrk="1" fontAlgn="base" hangingPunct="1">
              <a:spcBef>
                <a:spcPct val="20000"/>
              </a:spcBef>
              <a:spcAft>
                <a:spcPct val="0"/>
              </a:spcAft>
              <a:buClr>
                <a:srgbClr val="0D94CF"/>
              </a:buClr>
              <a:buFont typeface="Wingdings" pitchFamily="2" charset="2"/>
              <a:buChar char="§"/>
              <a:defRPr>
                <a:solidFill>
                  <a:schemeClr val="tx1"/>
                </a:solidFill>
                <a:latin typeface="Arial Rounded MT Bold" panose="020F0704030504030204" pitchFamily="34" charset="0"/>
              </a:defRPr>
            </a:lvl4pPr>
            <a:lvl5pPr marL="2057400" indent="-228600" algn="l" rtl="0" eaLnBrk="1" fontAlgn="base" hangingPunct="1">
              <a:spcBef>
                <a:spcPct val="20000"/>
              </a:spcBef>
              <a:spcAft>
                <a:spcPct val="0"/>
              </a:spcAft>
              <a:buClr>
                <a:srgbClr val="89B30B"/>
              </a:buClr>
              <a:buSzPct val="80000"/>
              <a:buFont typeface="Wingdings" pitchFamily="2" charset="2"/>
              <a:buChar char="§"/>
              <a:defRPr>
                <a:solidFill>
                  <a:schemeClr val="tx1"/>
                </a:solidFill>
                <a:latin typeface="Arial Rounded MT Bold" panose="020F0704030504030204" pitchFamily="34" charset="0"/>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spcBef>
                <a:spcPts val="0"/>
              </a:spcBef>
              <a:spcAft>
                <a:spcPts val="600"/>
              </a:spcAft>
              <a:buFont typeface="Wingdings" pitchFamily="2" charset="2"/>
              <a:buNone/>
            </a:pPr>
            <a:r>
              <a:rPr lang="en-US" kern="0" dirty="0"/>
              <a:t>Charles LaPierre</a:t>
            </a:r>
            <a:endParaRPr lang="en-GB" kern="0" dirty="0"/>
          </a:p>
        </p:txBody>
      </p:sp>
    </p:spTree>
    <p:extLst>
      <p:ext uri="{BB962C8B-B14F-4D97-AF65-F5344CB8AC3E}">
        <p14:creationId xmlns:p14="http://schemas.microsoft.com/office/powerpoint/2010/main" val="1278218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Workshop overview</a:t>
            </a:r>
            <a:endParaRPr dirty="0">
              <a:latin typeface="Arial Rounded MT Bold" panose="020F0704030504030204" pitchFamily="34" charset="0"/>
            </a:endParaRPr>
          </a:p>
        </p:txBody>
      </p:sp>
      <p:sp>
        <p:nvSpPr>
          <p:cNvPr id="157" name="Google Shape;157;p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342900" lvl="0" indent="-238125" algn="l" rtl="0">
              <a:spcBef>
                <a:spcPts val="440"/>
              </a:spcBef>
              <a:spcAft>
                <a:spcPts val="0"/>
              </a:spcAft>
              <a:buSzPts val="1650"/>
              <a:buFont typeface="Arial"/>
              <a:buNone/>
            </a:pPr>
            <a:r>
              <a:rPr lang="en-GB" sz="2200" dirty="0">
                <a:latin typeface="Arial Rounded MT Bold" panose="020F0704030504030204" pitchFamily="34" charset="0"/>
              </a:rPr>
              <a:t>Dissecting EPUB</a:t>
            </a:r>
          </a:p>
          <a:p>
            <a:pPr marL="342900" lvl="0" indent="-238125" algn="l" rtl="0">
              <a:spcBef>
                <a:spcPts val="440"/>
              </a:spcBef>
              <a:spcAft>
                <a:spcPts val="0"/>
              </a:spcAft>
              <a:buSzPts val="1650"/>
              <a:buFont typeface="Arial"/>
              <a:buNone/>
            </a:pPr>
            <a:r>
              <a:rPr lang="en-GB" sz="2200" dirty="0">
                <a:latin typeface="Arial Rounded MT Bold" panose="020F0704030504030204" pitchFamily="34" charset="0"/>
              </a:rPr>
              <a:t>Tools for exploring and editing</a:t>
            </a:r>
          </a:p>
          <a:p>
            <a:pPr marL="342900" lvl="0" indent="-238125" algn="l" rtl="0">
              <a:spcBef>
                <a:spcPts val="440"/>
              </a:spcBef>
              <a:spcAft>
                <a:spcPts val="0"/>
              </a:spcAft>
              <a:buSzPts val="1650"/>
              <a:buFont typeface="Arial"/>
              <a:buNone/>
            </a:pPr>
            <a:r>
              <a:rPr lang="en-GB" sz="2200" dirty="0">
                <a:latin typeface="Arial Rounded MT Bold" panose="020F0704030504030204" pitchFamily="34" charset="0"/>
              </a:rPr>
              <a:t>Accessibility checking</a:t>
            </a:r>
          </a:p>
          <a:p>
            <a:pPr marL="342900" lvl="0" indent="-238125" algn="l" rtl="0">
              <a:spcBef>
                <a:spcPts val="440"/>
              </a:spcBef>
              <a:spcAft>
                <a:spcPts val="0"/>
              </a:spcAft>
              <a:buSzPts val="1650"/>
              <a:buFont typeface="Arial"/>
              <a:buNone/>
            </a:pPr>
            <a:r>
              <a:rPr lang="en-GB" sz="2200" dirty="0">
                <a:latin typeface="Arial Rounded MT Bold" panose="020F0704030504030204" pitchFamily="34" charset="0"/>
              </a:rPr>
              <a:t>Improving EPUBs</a:t>
            </a:r>
          </a:p>
          <a:p>
            <a:pPr marL="342900" lvl="0" indent="-238125" algn="l" rtl="0">
              <a:spcBef>
                <a:spcPts val="440"/>
              </a:spcBef>
              <a:spcAft>
                <a:spcPts val="0"/>
              </a:spcAft>
              <a:buSzPts val="1650"/>
              <a:buFont typeface="Arial"/>
              <a:buNone/>
            </a:pPr>
            <a:r>
              <a:rPr lang="en-GB" sz="2200" dirty="0">
                <a:latin typeface="Arial Rounded MT Bold" panose="020F0704030504030204" pitchFamily="34" charset="0"/>
              </a:rPr>
              <a:t>Validation</a:t>
            </a:r>
          </a:p>
          <a:p>
            <a:pPr marL="342900" lvl="0" indent="-238125" algn="l" rtl="0">
              <a:spcBef>
                <a:spcPts val="440"/>
              </a:spcBef>
              <a:spcAft>
                <a:spcPts val="0"/>
              </a:spcAft>
              <a:buSzPts val="1650"/>
              <a:buFont typeface="Arial"/>
              <a:buNone/>
            </a:pPr>
            <a:r>
              <a:rPr lang="en-GB" sz="2200" dirty="0">
                <a:latin typeface="Arial Rounded MT Bold" panose="020F0704030504030204" pitchFamily="34" charset="0"/>
              </a:rPr>
              <a:t>Create your own EPUBs</a:t>
            </a:r>
          </a:p>
          <a:p>
            <a:pPr marL="342900" lvl="0" indent="-238125" algn="l" rtl="0">
              <a:spcBef>
                <a:spcPts val="440"/>
              </a:spcBef>
              <a:spcAft>
                <a:spcPts val="0"/>
              </a:spcAft>
              <a:buSzPts val="1650"/>
              <a:buFont typeface="Arial"/>
              <a:buNone/>
            </a:pPr>
            <a:endParaRPr lang="en-GB" sz="2200" dirty="0">
              <a:latin typeface="Arial Rounded MT Bold" panose="020F0704030504030204" pitchFamily="34" charset="0"/>
            </a:endParaRPr>
          </a:p>
          <a:p>
            <a:pPr marL="342900" lvl="0" indent="-238125" algn="l" rtl="0">
              <a:spcBef>
                <a:spcPts val="440"/>
              </a:spcBef>
              <a:spcAft>
                <a:spcPts val="0"/>
              </a:spcAft>
              <a:buSzPts val="1650"/>
              <a:buFont typeface="Arial"/>
              <a:buNone/>
            </a:pPr>
            <a:endParaRPr sz="2200" dirty="0">
              <a:latin typeface="Arial Rounded MT Bold" panose="020F07040305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Our toolbox today</a:t>
            </a:r>
            <a:endParaRPr dirty="0">
              <a:latin typeface="Arial Rounded MT Bold" panose="020F0704030504030204" pitchFamily="34" charset="0"/>
            </a:endParaRPr>
          </a:p>
        </p:txBody>
      </p:sp>
      <p:sp>
        <p:nvSpPr>
          <p:cNvPr id="157" name="Google Shape;157;p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101600" lvl="0" indent="0">
              <a:spcBef>
                <a:spcPts val="0"/>
              </a:spcBef>
              <a:buSzPts val="2000"/>
              <a:buNone/>
            </a:pPr>
            <a:endParaRPr lang="en-US" sz="2000" dirty="0">
              <a:highlight>
                <a:srgbClr val="FFFFFF"/>
              </a:highlight>
              <a:latin typeface="Arial Rounded MT Bold" panose="020F0704030504030204" pitchFamily="34" charset="0"/>
              <a:ea typeface="Roboto"/>
              <a:cs typeface="Roboto"/>
              <a:sym typeface="Roboto"/>
            </a:endParaRPr>
          </a:p>
          <a:p>
            <a:pPr indent="-355600">
              <a:spcBef>
                <a:spcPts val="0"/>
              </a:spcBef>
              <a:buSzPts val="2000"/>
              <a:buFont typeface="Roboto"/>
              <a:buChar char="○"/>
            </a:pPr>
            <a:r>
              <a:rPr lang="en-US" sz="1800" dirty="0" err="1">
                <a:highlight>
                  <a:srgbClr val="FFFFFF"/>
                </a:highlight>
                <a:latin typeface="Arial Rounded MT Bold" panose="020F0704030504030204" pitchFamily="34" charset="0"/>
                <a:ea typeface="Roboto"/>
                <a:cs typeface="Roboto"/>
                <a:sym typeface="Roboto"/>
              </a:rPr>
              <a:t>TweakEPUB</a:t>
            </a:r>
            <a:endParaRPr lang="en-US" sz="1800" dirty="0">
              <a:highlight>
                <a:srgbClr val="FFFFFF"/>
              </a:highlight>
              <a:latin typeface="Arial Rounded MT Bold" panose="020F0704030504030204" pitchFamily="34" charset="0"/>
              <a:ea typeface="Roboto"/>
              <a:cs typeface="Roboto"/>
              <a:sym typeface="Roboto"/>
            </a:endParaRPr>
          </a:p>
          <a:p>
            <a:pPr indent="-355600">
              <a:spcBef>
                <a:spcPts val="0"/>
              </a:spcBef>
              <a:buSzPts val="2000"/>
              <a:buFont typeface="Roboto"/>
              <a:buChar char="○"/>
            </a:pPr>
            <a:r>
              <a:rPr lang="en-US" sz="1800" dirty="0">
                <a:highlight>
                  <a:srgbClr val="FFFFFF"/>
                </a:highlight>
                <a:latin typeface="Arial Rounded MT Bold" panose="020F0704030504030204" pitchFamily="34" charset="0"/>
                <a:ea typeface="Roboto"/>
                <a:cs typeface="Roboto"/>
                <a:sym typeface="Roboto"/>
              </a:rPr>
              <a:t>Sigil</a:t>
            </a:r>
          </a:p>
          <a:p>
            <a:pPr indent="-355600">
              <a:spcBef>
                <a:spcPts val="0"/>
              </a:spcBef>
              <a:buSzPts val="2000"/>
              <a:buFont typeface="Roboto"/>
              <a:buChar char="○"/>
            </a:pPr>
            <a:r>
              <a:rPr lang="en-US" sz="1800" dirty="0">
                <a:highlight>
                  <a:srgbClr val="FFFFFF"/>
                </a:highlight>
                <a:latin typeface="Arial Rounded MT Bold" panose="020F0704030504030204" pitchFamily="34" charset="0"/>
                <a:ea typeface="Roboto"/>
                <a:cs typeface="Roboto"/>
                <a:sym typeface="Roboto"/>
              </a:rPr>
              <a:t>Ace</a:t>
            </a:r>
          </a:p>
          <a:p>
            <a:pPr indent="-355600">
              <a:spcBef>
                <a:spcPts val="0"/>
              </a:spcBef>
              <a:buSzPts val="2000"/>
              <a:buFont typeface="Roboto"/>
              <a:buChar char="○"/>
            </a:pPr>
            <a:r>
              <a:rPr lang="en-US" sz="1800" dirty="0" err="1">
                <a:highlight>
                  <a:srgbClr val="FFFFFF"/>
                </a:highlight>
                <a:latin typeface="Arial Rounded MT Bold" panose="020F0704030504030204" pitchFamily="34" charset="0"/>
                <a:ea typeface="Roboto"/>
                <a:cs typeface="Roboto"/>
                <a:sym typeface="Roboto"/>
              </a:rPr>
              <a:t>AccessAide</a:t>
            </a:r>
            <a:endParaRPr lang="en-US" sz="1800" dirty="0">
              <a:highlight>
                <a:srgbClr val="FFFFFF"/>
              </a:highlight>
              <a:latin typeface="Arial Rounded MT Bold" panose="020F0704030504030204" pitchFamily="34" charset="0"/>
              <a:ea typeface="Roboto"/>
              <a:cs typeface="Roboto"/>
              <a:sym typeface="Roboto"/>
            </a:endParaRPr>
          </a:p>
          <a:p>
            <a:pPr indent="-355600">
              <a:spcBef>
                <a:spcPts val="0"/>
              </a:spcBef>
              <a:buSzPts val="2000"/>
              <a:buFont typeface="Roboto"/>
              <a:buChar char="○"/>
            </a:pPr>
            <a:r>
              <a:rPr lang="en-US" sz="1800" dirty="0">
                <a:highlight>
                  <a:srgbClr val="FFFFFF"/>
                </a:highlight>
                <a:latin typeface="Arial Rounded MT Bold" panose="020F0704030504030204" pitchFamily="34" charset="0"/>
                <a:ea typeface="Roboto"/>
                <a:cs typeface="Roboto"/>
                <a:sym typeface="Roboto"/>
              </a:rPr>
              <a:t>EPUBCheck</a:t>
            </a:r>
          </a:p>
          <a:p>
            <a:pPr indent="-355600">
              <a:spcBef>
                <a:spcPts val="0"/>
              </a:spcBef>
              <a:buSzPts val="2000"/>
              <a:buFont typeface="Roboto"/>
              <a:buChar char="○"/>
            </a:pPr>
            <a:r>
              <a:rPr lang="en-US" sz="1800" dirty="0">
                <a:highlight>
                  <a:srgbClr val="FFFFFF"/>
                </a:highlight>
                <a:latin typeface="Arial Rounded MT Bold" panose="020F0704030504030204" pitchFamily="34" charset="0"/>
                <a:ea typeface="Roboto"/>
                <a:cs typeface="Roboto"/>
                <a:sym typeface="Roboto"/>
              </a:rPr>
              <a:t>Google Docs and </a:t>
            </a:r>
            <a:r>
              <a:rPr lang="en-US" sz="1800" dirty="0" err="1">
                <a:highlight>
                  <a:srgbClr val="FFFFFF"/>
                </a:highlight>
                <a:latin typeface="Arial Rounded MT Bold" panose="020F0704030504030204" pitchFamily="34" charset="0"/>
                <a:ea typeface="Roboto"/>
                <a:cs typeface="Roboto"/>
                <a:sym typeface="Roboto"/>
              </a:rPr>
              <a:t>WordToEPUB</a:t>
            </a:r>
            <a:endParaRPr lang="en-US" sz="1800" dirty="0">
              <a:highlight>
                <a:srgbClr val="FFFFFF"/>
              </a:highlight>
              <a:latin typeface="Arial Rounded MT Bold" panose="020F0704030504030204" pitchFamily="34" charset="0"/>
              <a:ea typeface="Roboto"/>
              <a:cs typeface="Roboto"/>
              <a:sym typeface="Roboto"/>
            </a:endParaRPr>
          </a:p>
          <a:p>
            <a:pPr indent="-355600">
              <a:spcBef>
                <a:spcPts val="0"/>
              </a:spcBef>
              <a:buSzPts val="2000"/>
              <a:buFont typeface="Roboto"/>
              <a:buChar char="○"/>
            </a:pPr>
            <a:endParaRPr lang="en-US" sz="1800" dirty="0">
              <a:highlight>
                <a:srgbClr val="FFFFFF"/>
              </a:highlight>
              <a:latin typeface="Arial Rounded MT Bold" panose="020F0704030504030204" pitchFamily="34" charset="0"/>
              <a:ea typeface="Roboto"/>
              <a:cs typeface="Roboto"/>
              <a:sym typeface="Roboto"/>
            </a:endParaRPr>
          </a:p>
          <a:p>
            <a:pPr indent="-355600">
              <a:spcBef>
                <a:spcPts val="0"/>
              </a:spcBef>
              <a:buSzPts val="2000"/>
              <a:buFont typeface="Roboto"/>
              <a:buChar char="○"/>
            </a:pPr>
            <a:r>
              <a:rPr lang="en-US" sz="1800" dirty="0">
                <a:highlight>
                  <a:srgbClr val="FFFFFF"/>
                </a:highlight>
                <a:latin typeface="Arial Rounded MT Bold" panose="020F0704030504030204" pitchFamily="34" charset="0"/>
                <a:ea typeface="Roboto"/>
                <a:cs typeface="Roboto"/>
                <a:sym typeface="Roboto"/>
              </a:rPr>
              <a:t>Thorium and VitalSource Bookshelf</a:t>
            </a:r>
          </a:p>
          <a:p>
            <a:pPr marL="342900" lvl="0" indent="-238125" algn="l" rtl="0">
              <a:spcBef>
                <a:spcPts val="440"/>
              </a:spcBef>
              <a:spcAft>
                <a:spcPts val="0"/>
              </a:spcAft>
              <a:buSzPts val="1650"/>
              <a:buFont typeface="Arial"/>
              <a:buNone/>
            </a:pPr>
            <a:endParaRPr sz="2200" dirty="0">
              <a:latin typeface="Arial Rounded MT Bold" panose="020F0704030504030204" pitchFamily="34" charset="0"/>
            </a:endParaRPr>
          </a:p>
        </p:txBody>
      </p:sp>
    </p:spTree>
    <p:extLst>
      <p:ext uri="{BB962C8B-B14F-4D97-AF65-F5344CB8AC3E}">
        <p14:creationId xmlns:p14="http://schemas.microsoft.com/office/powerpoint/2010/main" val="2132560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Dissecting EPUB</a:t>
            </a:r>
            <a:endParaRPr dirty="0">
              <a:latin typeface="Arial Rounded MT Bold" panose="020F0704030504030204" pitchFamily="34" charset="0"/>
            </a:endParaRPr>
          </a:p>
        </p:txBody>
      </p:sp>
      <p:sp>
        <p:nvSpPr>
          <p:cNvPr id="157" name="Google Shape;157;p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101600" lvl="0" indent="0">
              <a:spcBef>
                <a:spcPts val="0"/>
              </a:spcBef>
              <a:buSzPts val="2000"/>
              <a:buNone/>
            </a:pPr>
            <a:r>
              <a:rPr lang="en-US" sz="2000" dirty="0">
                <a:highlight>
                  <a:srgbClr val="FFFFFF"/>
                </a:highlight>
                <a:latin typeface="Arial Rounded MT Bold" panose="020F0704030504030204" pitchFamily="34" charset="0"/>
                <a:ea typeface="Roboto"/>
                <a:cs typeface="Roboto"/>
                <a:sym typeface="Roboto"/>
              </a:rPr>
              <a:t>What is the structure of an EPUB title?</a:t>
            </a:r>
          </a:p>
          <a:p>
            <a:pPr marL="101600" lvl="0" indent="0">
              <a:spcBef>
                <a:spcPts val="0"/>
              </a:spcBef>
              <a:buSzPts val="2000"/>
              <a:buNone/>
            </a:pPr>
            <a:endParaRPr lang="en-US" sz="2000" dirty="0">
              <a:highlight>
                <a:srgbClr val="FFFFFF"/>
              </a:highlight>
              <a:latin typeface="Arial Rounded MT Bold" panose="020F0704030504030204" pitchFamily="34" charset="0"/>
              <a:ea typeface="Roboto"/>
              <a:cs typeface="Roboto"/>
              <a:sym typeface="Roboto"/>
            </a:endParaRPr>
          </a:p>
          <a:p>
            <a:pPr marL="101600" lvl="0" indent="0">
              <a:spcBef>
                <a:spcPts val="0"/>
              </a:spcBef>
              <a:buSzPts val="2000"/>
              <a:buNone/>
            </a:pPr>
            <a:r>
              <a:rPr lang="en-US" sz="2000" dirty="0">
                <a:highlight>
                  <a:srgbClr val="FFFFFF"/>
                </a:highlight>
                <a:latin typeface="Arial Rounded MT Bold" panose="020F0704030504030204" pitchFamily="34" charset="0"/>
                <a:ea typeface="Roboto"/>
                <a:cs typeface="Roboto"/>
                <a:sym typeface="Roboto"/>
              </a:rPr>
              <a:t>It’s a zip file containing folders and file</a:t>
            </a:r>
          </a:p>
          <a:p>
            <a:pPr marL="101600" lvl="0" indent="0">
              <a:spcBef>
                <a:spcPts val="0"/>
              </a:spcBef>
              <a:buSzPts val="2000"/>
              <a:buNone/>
            </a:pPr>
            <a:endParaRPr lang="en-US" sz="2000" dirty="0">
              <a:highlight>
                <a:srgbClr val="FFFFFF"/>
              </a:highlight>
              <a:latin typeface="Arial Rounded MT Bold" panose="020F0704030504030204" pitchFamily="34" charset="0"/>
              <a:ea typeface="Roboto"/>
              <a:cs typeface="Roboto"/>
              <a:sym typeface="Roboto"/>
            </a:endParaRPr>
          </a:p>
          <a:p>
            <a:pPr indent="-355600">
              <a:spcBef>
                <a:spcPts val="0"/>
              </a:spcBef>
              <a:buSzPts val="2000"/>
              <a:buFont typeface="Roboto"/>
              <a:buChar char="○"/>
            </a:pPr>
            <a:r>
              <a:rPr lang="en-US" sz="1800" dirty="0">
                <a:highlight>
                  <a:srgbClr val="FFFFFF"/>
                </a:highlight>
                <a:latin typeface="Arial Rounded MT Bold" panose="020F0704030504030204" pitchFamily="34" charset="0"/>
                <a:ea typeface="Roboto"/>
                <a:cs typeface="Roboto"/>
                <a:sym typeface="Roboto"/>
              </a:rPr>
              <a:t>Content documents (usually XHTML but also HTML and HTM)</a:t>
            </a:r>
          </a:p>
          <a:p>
            <a:pPr indent="-355600">
              <a:spcBef>
                <a:spcPts val="0"/>
              </a:spcBef>
              <a:buSzPts val="2000"/>
              <a:buFont typeface="Roboto"/>
              <a:buChar char="○"/>
            </a:pPr>
            <a:r>
              <a:rPr lang="en-US" sz="1800" dirty="0">
                <a:highlight>
                  <a:srgbClr val="FFFFFF"/>
                </a:highlight>
                <a:latin typeface="Arial Rounded MT Bold" panose="020F0704030504030204" pitchFamily="34" charset="0"/>
                <a:ea typeface="Roboto"/>
                <a:cs typeface="Roboto"/>
                <a:sym typeface="Roboto"/>
              </a:rPr>
              <a:t>Media (e.g. PNG, JPG, SVG, GIF)</a:t>
            </a:r>
          </a:p>
          <a:p>
            <a:pPr indent="-355600">
              <a:spcBef>
                <a:spcPts val="0"/>
              </a:spcBef>
              <a:buSzPts val="2000"/>
              <a:buFont typeface="Roboto"/>
              <a:buChar char="○"/>
            </a:pPr>
            <a:r>
              <a:rPr lang="en-US" sz="1800" dirty="0">
                <a:highlight>
                  <a:srgbClr val="FFFFFF"/>
                </a:highlight>
                <a:latin typeface="Arial Rounded MT Bold" panose="020F0704030504030204" pitchFamily="34" charset="0"/>
                <a:ea typeface="Roboto"/>
                <a:cs typeface="Roboto"/>
                <a:sym typeface="Roboto"/>
              </a:rPr>
              <a:t>Stylesheets (CSS) and fonts (e.g. OTF)</a:t>
            </a:r>
          </a:p>
          <a:p>
            <a:pPr indent="-355600">
              <a:spcBef>
                <a:spcPts val="0"/>
              </a:spcBef>
              <a:buSzPts val="2000"/>
              <a:buFont typeface="Roboto"/>
              <a:buChar char="○"/>
            </a:pPr>
            <a:r>
              <a:rPr lang="en-US" sz="1800" dirty="0">
                <a:highlight>
                  <a:srgbClr val="FFFFFF"/>
                </a:highlight>
                <a:latin typeface="Arial Rounded MT Bold" panose="020F0704030504030204" pitchFamily="34" charset="0"/>
                <a:ea typeface="Roboto"/>
                <a:cs typeface="Roboto"/>
                <a:sym typeface="Roboto"/>
              </a:rPr>
              <a:t>Package file (OPF)</a:t>
            </a:r>
          </a:p>
          <a:p>
            <a:pPr indent="-355600">
              <a:spcBef>
                <a:spcPts val="0"/>
              </a:spcBef>
              <a:buSzPts val="2000"/>
              <a:buFont typeface="Roboto"/>
              <a:buChar char="○"/>
            </a:pPr>
            <a:r>
              <a:rPr lang="en-US" sz="1800" dirty="0" err="1">
                <a:highlight>
                  <a:srgbClr val="FFFFFF"/>
                </a:highlight>
                <a:latin typeface="Arial Rounded MT Bold" panose="020F0704030504030204" pitchFamily="34" charset="0"/>
                <a:ea typeface="Roboto"/>
                <a:cs typeface="Roboto"/>
                <a:sym typeface="Roboto"/>
              </a:rPr>
              <a:t>mimetype</a:t>
            </a:r>
            <a:r>
              <a:rPr lang="en-US" sz="1800" dirty="0">
                <a:highlight>
                  <a:srgbClr val="FFFFFF"/>
                </a:highlight>
                <a:latin typeface="Arial Rounded MT Bold" panose="020F0704030504030204" pitchFamily="34" charset="0"/>
                <a:ea typeface="Roboto"/>
                <a:cs typeface="Roboto"/>
                <a:sym typeface="Roboto"/>
              </a:rPr>
              <a:t> (file) – always the same, indicates how the eBook is formatted</a:t>
            </a:r>
          </a:p>
          <a:p>
            <a:pPr indent="-355600">
              <a:spcBef>
                <a:spcPts val="0"/>
              </a:spcBef>
              <a:buSzPts val="2000"/>
              <a:buFont typeface="Roboto"/>
              <a:buChar char="○"/>
            </a:pPr>
            <a:r>
              <a:rPr lang="en-US" sz="1800" dirty="0">
                <a:highlight>
                  <a:srgbClr val="FFFFFF"/>
                </a:highlight>
                <a:latin typeface="Arial Rounded MT Bold" panose="020F0704030504030204" pitchFamily="34" charset="0"/>
                <a:ea typeface="Roboto"/>
                <a:cs typeface="Roboto"/>
                <a:sym typeface="Roboto"/>
              </a:rPr>
              <a:t>container.xml – points to the package file</a:t>
            </a:r>
          </a:p>
          <a:p>
            <a:pPr marL="342900" lvl="0" indent="-238125" algn="l" rtl="0">
              <a:spcBef>
                <a:spcPts val="440"/>
              </a:spcBef>
              <a:spcAft>
                <a:spcPts val="0"/>
              </a:spcAft>
              <a:buSzPts val="1650"/>
              <a:buFont typeface="Arial"/>
              <a:buNone/>
            </a:pPr>
            <a:endParaRPr sz="2200" dirty="0">
              <a:latin typeface="Arial Rounded MT Bold" panose="020F0704030504030204" pitchFamily="34" charset="0"/>
            </a:endParaRPr>
          </a:p>
        </p:txBody>
      </p:sp>
      <p:pic>
        <p:nvPicPr>
          <p:cNvPr id="2050" name="Picture 2" descr="Dissection tools (scissors, tweezers, pointy things) in a zip case">
            <a:extLst>
              <a:ext uri="{FF2B5EF4-FFF2-40B4-BE49-F238E27FC236}">
                <a16:creationId xmlns:a16="http://schemas.microsoft.com/office/drawing/2014/main" id="{A33B9829-6242-4C30-97A0-E447C02048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42" t="7985" r="6965" b="7688"/>
          <a:stretch/>
        </p:blipFill>
        <p:spPr bwMode="auto">
          <a:xfrm>
            <a:off x="5805061" y="107881"/>
            <a:ext cx="3246033" cy="221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920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Let’s jump inside 1/2</a:t>
            </a:r>
            <a:endParaRPr dirty="0">
              <a:latin typeface="Arial Rounded MT Bold" panose="020F0704030504030204" pitchFamily="34" charset="0"/>
            </a:endParaRPr>
          </a:p>
        </p:txBody>
      </p:sp>
      <p:sp>
        <p:nvSpPr>
          <p:cNvPr id="157" name="Google Shape;157;p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558800" lvl="0" indent="-457200">
              <a:spcBef>
                <a:spcPts val="0"/>
              </a:spcBef>
              <a:buSzPts val="2000"/>
              <a:buFont typeface="+mj-lt"/>
              <a:buAutoNum type="arabicPeriod"/>
            </a:pPr>
            <a:r>
              <a:rPr lang="en-US" sz="2000" dirty="0">
                <a:highlight>
                  <a:srgbClr val="FFFFFF"/>
                </a:highlight>
                <a:latin typeface="Arial Rounded MT Bold" panose="020F0704030504030204" pitchFamily="34" charset="0"/>
                <a:ea typeface="Roboto"/>
                <a:cs typeface="Roboto"/>
                <a:sym typeface="Roboto"/>
              </a:rPr>
              <a:t>Use File Explorer to locate the file:</a:t>
            </a:r>
            <a:br>
              <a:rPr lang="en-US" sz="2000" dirty="0">
                <a:highlight>
                  <a:srgbClr val="FFFFFF"/>
                </a:highlight>
                <a:latin typeface="Arial Rounded MT Bold" panose="020F0704030504030204" pitchFamily="34" charset="0"/>
                <a:ea typeface="Roboto"/>
                <a:cs typeface="Roboto"/>
                <a:sym typeface="Roboto"/>
              </a:rPr>
            </a:br>
            <a:r>
              <a:rPr lang="en-US" sz="2000" dirty="0">
                <a:highlight>
                  <a:srgbClr val="FFFFFF"/>
                </a:highlight>
                <a:latin typeface="Arial Rounded MT Bold" panose="020F0704030504030204" pitchFamily="34" charset="0"/>
                <a:ea typeface="Roboto"/>
                <a:cs typeface="Roboto"/>
                <a:sym typeface="Roboto"/>
              </a:rPr>
              <a:t>“</a:t>
            </a:r>
            <a:r>
              <a:rPr lang="en-US" sz="2000" dirty="0">
                <a:latin typeface="Arial Rounded MT Bold" panose="020F0704030504030204" pitchFamily="34" charset="0"/>
                <a:ea typeface="Roboto"/>
                <a:cs typeface="Roboto"/>
                <a:sym typeface="Roboto"/>
              </a:rPr>
              <a:t>The Many Faces of Strategic </a:t>
            </a:r>
            <a:r>
              <a:rPr lang="en-US" sz="2000" dirty="0" err="1">
                <a:latin typeface="Arial Rounded MT Bold" panose="020F0704030504030204" pitchFamily="34" charset="0"/>
                <a:ea typeface="Roboto"/>
                <a:cs typeface="Roboto"/>
                <a:sym typeface="Roboto"/>
              </a:rPr>
              <a:t>Voting.epub</a:t>
            </a:r>
            <a:r>
              <a:rPr lang="en-US" sz="2000" dirty="0">
                <a:latin typeface="Arial Rounded MT Bold" panose="020F0704030504030204" pitchFamily="34" charset="0"/>
                <a:ea typeface="Roboto"/>
                <a:cs typeface="Roboto"/>
                <a:sym typeface="Roboto"/>
              </a:rPr>
              <a:t>”</a:t>
            </a:r>
          </a:p>
          <a:p>
            <a:pPr marL="558800" lvl="0" indent="-457200">
              <a:spcBef>
                <a:spcPts val="0"/>
              </a:spcBef>
              <a:buSzPts val="2000"/>
              <a:buFont typeface="+mj-lt"/>
              <a:buAutoNum type="arabicPeriod"/>
            </a:pPr>
            <a:r>
              <a:rPr lang="en-US" sz="2000" dirty="0">
                <a:latin typeface="Arial Rounded MT Bold" panose="020F0704030504030204" pitchFamily="34" charset="0"/>
                <a:ea typeface="Roboto"/>
                <a:cs typeface="Roboto"/>
                <a:sym typeface="Roboto"/>
              </a:rPr>
              <a:t>Make a copy of the file “experiment1.epub”</a:t>
            </a:r>
          </a:p>
          <a:p>
            <a:pPr marL="558800" lvl="0" indent="-457200">
              <a:spcBef>
                <a:spcPts val="0"/>
              </a:spcBef>
              <a:buSzPts val="2000"/>
              <a:buFont typeface="+mj-lt"/>
              <a:buAutoNum type="arabicPeriod"/>
            </a:pPr>
            <a:r>
              <a:rPr lang="en-US" sz="2000" dirty="0">
                <a:latin typeface="Arial Rounded MT Bold" panose="020F0704030504030204" pitchFamily="34" charset="0"/>
                <a:ea typeface="Roboto"/>
                <a:cs typeface="Roboto"/>
                <a:sym typeface="Roboto"/>
              </a:rPr>
              <a:t>Check that you can open it as an eBook</a:t>
            </a:r>
          </a:p>
          <a:p>
            <a:pPr marL="558800" lvl="0" indent="-457200">
              <a:spcBef>
                <a:spcPts val="0"/>
              </a:spcBef>
              <a:buSzPts val="2000"/>
              <a:buFont typeface="+mj-lt"/>
              <a:buAutoNum type="arabicPeriod"/>
            </a:pPr>
            <a:r>
              <a:rPr lang="en-US" sz="2000" dirty="0">
                <a:latin typeface="Arial Rounded MT Bold" panose="020F0704030504030204" pitchFamily="34" charset="0"/>
                <a:ea typeface="Roboto"/>
                <a:cs typeface="Roboto"/>
                <a:sym typeface="Roboto"/>
              </a:rPr>
              <a:t>Ensure “File name extensions” is checked in the View tab</a:t>
            </a:r>
          </a:p>
          <a:p>
            <a:pPr marL="558800" indent="-457200">
              <a:spcBef>
                <a:spcPts val="0"/>
              </a:spcBef>
              <a:buSzPts val="2000"/>
              <a:buFont typeface="+mj-lt"/>
              <a:buAutoNum type="arabicPeriod"/>
            </a:pPr>
            <a:r>
              <a:rPr lang="en-US" sz="2000" dirty="0">
                <a:latin typeface="Arial Rounded MT Bold" panose="020F0704030504030204" pitchFamily="34" charset="0"/>
                <a:ea typeface="Roboto"/>
                <a:cs typeface="Roboto"/>
                <a:sym typeface="Roboto"/>
              </a:rPr>
              <a:t>Change the file extension of “experiment1.epub” to .zip</a:t>
            </a:r>
          </a:p>
          <a:p>
            <a:pPr marL="558800" indent="-457200">
              <a:spcBef>
                <a:spcPts val="0"/>
              </a:spcBef>
              <a:buSzPts val="2000"/>
              <a:buFont typeface="+mj-lt"/>
              <a:buAutoNum type="arabicPeriod"/>
            </a:pPr>
            <a:r>
              <a:rPr lang="en-US" sz="2000" dirty="0">
                <a:latin typeface="Arial Rounded MT Bold" panose="020F0704030504030204" pitchFamily="34" charset="0"/>
                <a:ea typeface="Roboto"/>
                <a:cs typeface="Roboto"/>
                <a:sym typeface="Roboto"/>
              </a:rPr>
              <a:t>Open the zip and notice the folders and </a:t>
            </a:r>
            <a:r>
              <a:rPr lang="en-US" sz="2000" dirty="0" err="1">
                <a:latin typeface="Arial Rounded MT Bold" panose="020F0704030504030204" pitchFamily="34" charset="0"/>
                <a:ea typeface="Roboto"/>
                <a:cs typeface="Roboto"/>
                <a:sym typeface="Roboto"/>
              </a:rPr>
              <a:t>mimetype</a:t>
            </a:r>
            <a:r>
              <a:rPr lang="en-US" sz="2000" dirty="0">
                <a:latin typeface="Arial Rounded MT Bold" panose="020F0704030504030204" pitchFamily="34" charset="0"/>
                <a:ea typeface="Roboto"/>
                <a:cs typeface="Roboto"/>
                <a:sym typeface="Roboto"/>
              </a:rPr>
              <a:t> file</a:t>
            </a:r>
          </a:p>
          <a:p>
            <a:pPr marL="101600" indent="0">
              <a:spcBef>
                <a:spcPts val="0"/>
              </a:spcBef>
              <a:buSzPts val="2000"/>
              <a:buNone/>
            </a:pPr>
            <a:endParaRPr lang="en-US" sz="2000" dirty="0">
              <a:latin typeface="Arial Rounded MT Bold" panose="020F0704030504030204" pitchFamily="34" charset="0"/>
              <a:ea typeface="Roboto"/>
              <a:cs typeface="Roboto"/>
              <a:sym typeface="Roboto"/>
            </a:endParaRPr>
          </a:p>
          <a:p>
            <a:pPr marL="101600" indent="0">
              <a:spcBef>
                <a:spcPts val="0"/>
              </a:spcBef>
              <a:buSzPts val="2000"/>
              <a:buNone/>
            </a:pPr>
            <a:endParaRPr lang="en-US" sz="2000" dirty="0">
              <a:latin typeface="Arial Rounded MT Bold" panose="020F0704030504030204" pitchFamily="34" charset="0"/>
              <a:ea typeface="Roboto"/>
              <a:cs typeface="Roboto"/>
              <a:sym typeface="Roboto"/>
            </a:endParaRPr>
          </a:p>
          <a:p>
            <a:pPr marL="101600" lvl="0" indent="0">
              <a:spcBef>
                <a:spcPts val="0"/>
              </a:spcBef>
              <a:buSzPts val="2000"/>
              <a:buNone/>
            </a:pPr>
            <a:endParaRPr lang="en-US" sz="2000" dirty="0">
              <a:highlight>
                <a:srgbClr val="FFFFFF"/>
              </a:highlight>
              <a:latin typeface="Arial Rounded MT Bold" panose="020F0704030504030204" pitchFamily="34" charset="0"/>
              <a:ea typeface="Roboto"/>
              <a:cs typeface="Roboto"/>
              <a:sym typeface="Roboto"/>
            </a:endParaRPr>
          </a:p>
          <a:p>
            <a:pPr marL="101600" lvl="0" indent="0">
              <a:spcBef>
                <a:spcPts val="0"/>
              </a:spcBef>
              <a:buSzPts val="2000"/>
              <a:buNone/>
            </a:pPr>
            <a:endParaRPr lang="en-US" sz="1800" dirty="0">
              <a:highlight>
                <a:srgbClr val="FFFFFF"/>
              </a:highlight>
              <a:latin typeface="Arial Rounded MT Bold" panose="020F0704030504030204" pitchFamily="34" charset="0"/>
              <a:ea typeface="Roboto"/>
              <a:cs typeface="Roboto"/>
              <a:sym typeface="Roboto"/>
            </a:endParaRPr>
          </a:p>
          <a:p>
            <a:pPr marL="342900" lvl="0" indent="-238125" algn="l" rtl="0">
              <a:spcBef>
                <a:spcPts val="440"/>
              </a:spcBef>
              <a:spcAft>
                <a:spcPts val="0"/>
              </a:spcAft>
              <a:buSzPts val="1650"/>
              <a:buFont typeface="Arial"/>
              <a:buNone/>
            </a:pPr>
            <a:endParaRPr sz="2200" dirty="0">
              <a:latin typeface="Arial Rounded MT Bold" panose="020F0704030504030204" pitchFamily="34" charset="0"/>
            </a:endParaRPr>
          </a:p>
        </p:txBody>
      </p:sp>
    </p:spTree>
    <p:extLst>
      <p:ext uri="{BB962C8B-B14F-4D97-AF65-F5344CB8AC3E}">
        <p14:creationId xmlns:p14="http://schemas.microsoft.com/office/powerpoint/2010/main" val="241035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Let’s jump inside 2/2</a:t>
            </a:r>
            <a:endParaRPr dirty="0">
              <a:latin typeface="Arial Rounded MT Bold" panose="020F0704030504030204" pitchFamily="34" charset="0"/>
            </a:endParaRPr>
          </a:p>
        </p:txBody>
      </p:sp>
      <p:sp>
        <p:nvSpPr>
          <p:cNvPr id="157" name="Google Shape;157;p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558800" indent="-457200">
              <a:spcBef>
                <a:spcPts val="0"/>
              </a:spcBef>
              <a:buSzPts val="2000"/>
              <a:buFont typeface="+mj-lt"/>
              <a:buAutoNum type="arabicPeriod" startAt="7"/>
            </a:pPr>
            <a:r>
              <a:rPr lang="en-US" sz="2000" dirty="0">
                <a:highlight>
                  <a:srgbClr val="FFFFFF"/>
                </a:highlight>
                <a:latin typeface="Arial Rounded MT Bold" panose="020F0704030504030204" pitchFamily="34" charset="0"/>
                <a:ea typeface="Roboto"/>
                <a:cs typeface="Roboto"/>
                <a:sym typeface="Roboto"/>
              </a:rPr>
              <a:t>Open the folder META-INF and notice the container.xml file</a:t>
            </a:r>
          </a:p>
          <a:p>
            <a:pPr marL="558800" indent="-457200">
              <a:spcBef>
                <a:spcPts val="0"/>
              </a:spcBef>
              <a:buSzPts val="2000"/>
              <a:buFont typeface="+mj-lt"/>
              <a:buAutoNum type="arabicPeriod" startAt="7"/>
            </a:pPr>
            <a:r>
              <a:rPr lang="en-US" sz="2000" dirty="0">
                <a:highlight>
                  <a:srgbClr val="FFFFFF"/>
                </a:highlight>
                <a:latin typeface="Arial Rounded MT Bold" panose="020F0704030504030204" pitchFamily="34" charset="0"/>
                <a:ea typeface="Roboto"/>
                <a:cs typeface="Roboto"/>
                <a:sym typeface="Roboto"/>
              </a:rPr>
              <a:t>Open the folder OEBPS</a:t>
            </a:r>
          </a:p>
          <a:p>
            <a:pPr marL="558800" indent="-457200">
              <a:spcBef>
                <a:spcPts val="0"/>
              </a:spcBef>
              <a:buSzPts val="2000"/>
              <a:buFont typeface="+mj-lt"/>
              <a:buAutoNum type="arabicPeriod" startAt="7"/>
            </a:pPr>
            <a:r>
              <a:rPr lang="en-US" sz="2000" dirty="0">
                <a:highlight>
                  <a:srgbClr val="FFFFFF"/>
                </a:highlight>
                <a:latin typeface="Arial Rounded MT Bold" panose="020F0704030504030204" pitchFamily="34" charset="0"/>
                <a:ea typeface="Roboto"/>
                <a:cs typeface="Roboto"/>
                <a:sym typeface="Roboto"/>
              </a:rPr>
              <a:t>Note the package document “</a:t>
            </a:r>
            <a:r>
              <a:rPr lang="en-US" sz="2000" dirty="0" err="1">
                <a:highlight>
                  <a:srgbClr val="FFFFFF"/>
                </a:highlight>
                <a:latin typeface="Arial Rounded MT Bold" panose="020F0704030504030204" pitchFamily="34" charset="0"/>
                <a:ea typeface="Roboto"/>
                <a:cs typeface="Roboto"/>
                <a:sym typeface="Roboto"/>
              </a:rPr>
              <a:t>content.opf</a:t>
            </a:r>
            <a:r>
              <a:rPr lang="en-US" sz="2000" dirty="0">
                <a:highlight>
                  <a:srgbClr val="FFFFFF"/>
                </a:highlight>
                <a:latin typeface="Arial Rounded MT Bold" panose="020F0704030504030204" pitchFamily="34" charset="0"/>
                <a:ea typeface="Roboto"/>
                <a:cs typeface="Roboto"/>
                <a:sym typeface="Roboto"/>
              </a:rPr>
              <a:t>”</a:t>
            </a:r>
          </a:p>
          <a:p>
            <a:pPr marL="558800" indent="-457200">
              <a:spcBef>
                <a:spcPts val="0"/>
              </a:spcBef>
              <a:buSzPts val="2000"/>
              <a:buFont typeface="+mj-lt"/>
              <a:buAutoNum type="arabicPeriod" startAt="7"/>
            </a:pPr>
            <a:r>
              <a:rPr lang="en-US" sz="2000" dirty="0">
                <a:highlight>
                  <a:srgbClr val="FFFFFF"/>
                </a:highlight>
                <a:latin typeface="Arial Rounded MT Bold" panose="020F0704030504030204" pitchFamily="34" charset="0"/>
                <a:ea typeface="Roboto"/>
                <a:cs typeface="Roboto"/>
                <a:sym typeface="Roboto"/>
              </a:rPr>
              <a:t>Note the folders for images, styles and content</a:t>
            </a:r>
          </a:p>
          <a:p>
            <a:pPr marL="558800" indent="-457200">
              <a:spcBef>
                <a:spcPts val="0"/>
              </a:spcBef>
              <a:buSzPts val="2000"/>
              <a:buFont typeface="+mj-lt"/>
              <a:buAutoNum type="arabicPeriod" startAt="7"/>
            </a:pPr>
            <a:r>
              <a:rPr lang="en-US" sz="2000" dirty="0">
                <a:highlight>
                  <a:srgbClr val="FFFFFF"/>
                </a:highlight>
                <a:latin typeface="Arial Rounded MT Bold" panose="020F0704030504030204" pitchFamily="34" charset="0"/>
                <a:ea typeface="Roboto"/>
                <a:cs typeface="Roboto"/>
                <a:sym typeface="Roboto"/>
              </a:rPr>
              <a:t>Open the folder “images”</a:t>
            </a:r>
          </a:p>
          <a:p>
            <a:pPr marL="558800" indent="-457200">
              <a:spcBef>
                <a:spcPts val="0"/>
              </a:spcBef>
              <a:buSzPts val="2000"/>
              <a:buFont typeface="+mj-lt"/>
              <a:buAutoNum type="arabicPeriod" startAt="7"/>
            </a:pPr>
            <a:r>
              <a:rPr lang="en-US" sz="2000" dirty="0">
                <a:highlight>
                  <a:srgbClr val="FFFFFF"/>
                </a:highlight>
                <a:latin typeface="Arial Rounded MT Bold" panose="020F0704030504030204" pitchFamily="34" charset="0"/>
                <a:ea typeface="Roboto"/>
                <a:cs typeface="Roboto"/>
                <a:sym typeface="Roboto"/>
              </a:rPr>
              <a:t>View the file “Fig09_02.jpg”</a:t>
            </a:r>
          </a:p>
          <a:p>
            <a:pPr marL="558800" indent="-457200">
              <a:spcBef>
                <a:spcPts val="0"/>
              </a:spcBef>
              <a:buSzPts val="2000"/>
              <a:buFont typeface="+mj-lt"/>
              <a:buAutoNum type="arabicPeriod" startAt="7"/>
            </a:pPr>
            <a:r>
              <a:rPr lang="en-US" sz="2000" dirty="0">
                <a:highlight>
                  <a:srgbClr val="FFFFFF"/>
                </a:highlight>
                <a:latin typeface="Arial Rounded MT Bold" panose="020F0704030504030204" pitchFamily="34" charset="0"/>
                <a:ea typeface="Roboto"/>
                <a:cs typeface="Roboto"/>
                <a:sym typeface="Roboto"/>
              </a:rPr>
              <a:t>Open the folder “</a:t>
            </a:r>
            <a:r>
              <a:rPr lang="en-US" sz="2000" dirty="0" err="1">
                <a:highlight>
                  <a:srgbClr val="FFFFFF"/>
                </a:highlight>
                <a:latin typeface="Arial Rounded MT Bold" panose="020F0704030504030204" pitchFamily="34" charset="0"/>
                <a:ea typeface="Roboto"/>
                <a:cs typeface="Roboto"/>
                <a:sym typeface="Roboto"/>
              </a:rPr>
              <a:t>xhtml</a:t>
            </a:r>
            <a:r>
              <a:rPr lang="en-US" sz="2000" dirty="0">
                <a:highlight>
                  <a:srgbClr val="FFFFFF"/>
                </a:highlight>
                <a:latin typeface="Arial Rounded MT Bold" panose="020F0704030504030204" pitchFamily="34" charset="0"/>
                <a:ea typeface="Roboto"/>
                <a:cs typeface="Roboto"/>
                <a:sym typeface="Roboto"/>
              </a:rPr>
              <a:t>”</a:t>
            </a:r>
          </a:p>
          <a:p>
            <a:pPr marL="558800" indent="-457200">
              <a:spcBef>
                <a:spcPts val="0"/>
              </a:spcBef>
              <a:buSzPts val="2000"/>
              <a:buFont typeface="+mj-lt"/>
              <a:buAutoNum type="arabicPeriod" startAt="7"/>
            </a:pPr>
            <a:r>
              <a:rPr lang="en-US" sz="2000" dirty="0">
                <a:highlight>
                  <a:srgbClr val="FFFFFF"/>
                </a:highlight>
                <a:latin typeface="Arial Rounded MT Bold" panose="020F0704030504030204" pitchFamily="34" charset="0"/>
                <a:ea typeface="Roboto"/>
                <a:cs typeface="Roboto"/>
                <a:sym typeface="Roboto"/>
              </a:rPr>
              <a:t>View the file “16_Chapter10.xhtml” in Chrome / Firefox</a:t>
            </a:r>
          </a:p>
          <a:p>
            <a:pPr marL="558800" indent="-457200">
              <a:spcBef>
                <a:spcPts val="0"/>
              </a:spcBef>
              <a:buSzPts val="2000"/>
              <a:buFont typeface="+mj-lt"/>
              <a:buAutoNum type="arabicPeriod" startAt="7"/>
            </a:pPr>
            <a:r>
              <a:rPr lang="en-US" sz="2000" dirty="0">
                <a:highlight>
                  <a:srgbClr val="FFFFFF"/>
                </a:highlight>
                <a:latin typeface="Arial Rounded MT Bold" panose="020F0704030504030204" pitchFamily="34" charset="0"/>
                <a:ea typeface="Roboto"/>
                <a:cs typeface="Roboto"/>
                <a:sym typeface="Roboto"/>
              </a:rPr>
              <a:t>Close any open files and delete your experiment files/folders</a:t>
            </a:r>
          </a:p>
          <a:p>
            <a:pPr marL="558800" indent="-457200">
              <a:spcBef>
                <a:spcPts val="0"/>
              </a:spcBef>
              <a:buSzPts val="2000"/>
              <a:buFont typeface="+mj-lt"/>
              <a:buAutoNum type="arabicPeriod" startAt="7"/>
            </a:pPr>
            <a:r>
              <a:rPr lang="en-US" sz="2000" dirty="0">
                <a:highlight>
                  <a:srgbClr val="FFFFFF"/>
                </a:highlight>
                <a:latin typeface="Arial Rounded MT Bold" panose="020F0704030504030204" pitchFamily="34" charset="0"/>
                <a:ea typeface="Roboto"/>
                <a:cs typeface="Roboto"/>
                <a:sym typeface="Roboto"/>
              </a:rPr>
              <a:t>And relax…</a:t>
            </a:r>
          </a:p>
          <a:p>
            <a:pPr marL="101600" indent="0">
              <a:spcBef>
                <a:spcPts val="0"/>
              </a:spcBef>
              <a:buSzPts val="2000"/>
              <a:buNone/>
            </a:pPr>
            <a:endParaRPr lang="en-US" sz="2000" dirty="0">
              <a:latin typeface="Arial Rounded MT Bold" panose="020F0704030504030204" pitchFamily="34" charset="0"/>
              <a:ea typeface="Roboto"/>
              <a:cs typeface="Roboto"/>
              <a:sym typeface="Roboto"/>
            </a:endParaRPr>
          </a:p>
          <a:p>
            <a:pPr marL="101600" indent="0">
              <a:spcBef>
                <a:spcPts val="0"/>
              </a:spcBef>
              <a:buSzPts val="2000"/>
              <a:buNone/>
            </a:pPr>
            <a:endParaRPr lang="en-US" sz="2000" dirty="0">
              <a:latin typeface="Arial Rounded MT Bold" panose="020F0704030504030204" pitchFamily="34" charset="0"/>
              <a:ea typeface="Roboto"/>
              <a:cs typeface="Roboto"/>
              <a:sym typeface="Roboto"/>
            </a:endParaRPr>
          </a:p>
          <a:p>
            <a:pPr marL="101600" lvl="0" indent="0">
              <a:spcBef>
                <a:spcPts val="0"/>
              </a:spcBef>
              <a:buSzPts val="2000"/>
              <a:buNone/>
            </a:pPr>
            <a:endParaRPr lang="en-US" sz="2000" dirty="0">
              <a:highlight>
                <a:srgbClr val="FFFFFF"/>
              </a:highlight>
              <a:latin typeface="Arial Rounded MT Bold" panose="020F0704030504030204" pitchFamily="34" charset="0"/>
              <a:ea typeface="Roboto"/>
              <a:cs typeface="Roboto"/>
              <a:sym typeface="Roboto"/>
            </a:endParaRPr>
          </a:p>
          <a:p>
            <a:pPr marL="101600" lvl="0" indent="0">
              <a:spcBef>
                <a:spcPts val="0"/>
              </a:spcBef>
              <a:buSzPts val="2000"/>
              <a:buNone/>
            </a:pPr>
            <a:endParaRPr lang="en-US" sz="1800" dirty="0">
              <a:highlight>
                <a:srgbClr val="FFFFFF"/>
              </a:highlight>
              <a:latin typeface="Arial Rounded MT Bold" panose="020F0704030504030204" pitchFamily="34" charset="0"/>
              <a:ea typeface="Roboto"/>
              <a:cs typeface="Roboto"/>
              <a:sym typeface="Roboto"/>
            </a:endParaRPr>
          </a:p>
          <a:p>
            <a:pPr marL="342900" lvl="0" indent="-238125" algn="l" rtl="0">
              <a:spcBef>
                <a:spcPts val="440"/>
              </a:spcBef>
              <a:spcAft>
                <a:spcPts val="0"/>
              </a:spcAft>
              <a:buSzPts val="1650"/>
              <a:buFont typeface="Arial"/>
              <a:buNone/>
            </a:pPr>
            <a:endParaRPr sz="2200" dirty="0">
              <a:latin typeface="Arial Rounded MT Bold" panose="020F0704030504030204" pitchFamily="34" charset="0"/>
            </a:endParaRPr>
          </a:p>
        </p:txBody>
      </p:sp>
    </p:spTree>
    <p:extLst>
      <p:ext uri="{BB962C8B-B14F-4D97-AF65-F5344CB8AC3E}">
        <p14:creationId xmlns:p14="http://schemas.microsoft.com/office/powerpoint/2010/main" val="1884242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08360"/>
            <a:ext cx="8229600" cy="8774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Arial Rounded MT Bold" panose="020F0704030504030204" pitchFamily="34" charset="0"/>
              </a:rPr>
              <a:t>Tools for exploring and editing 1/2</a:t>
            </a:r>
            <a:endParaRPr dirty="0">
              <a:latin typeface="Arial Rounded MT Bold" panose="020F0704030504030204" pitchFamily="34" charset="0"/>
            </a:endParaRPr>
          </a:p>
        </p:txBody>
      </p:sp>
      <p:sp>
        <p:nvSpPr>
          <p:cNvPr id="157" name="Google Shape;157;p5"/>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101600" lvl="0" indent="0">
              <a:spcBef>
                <a:spcPts val="0"/>
              </a:spcBef>
              <a:buSzPts val="2000"/>
              <a:buNone/>
            </a:pPr>
            <a:r>
              <a:rPr lang="en-US" sz="2000" dirty="0">
                <a:highlight>
                  <a:srgbClr val="FFFFFF"/>
                </a:highlight>
                <a:latin typeface="Arial Rounded MT Bold" panose="020F0704030504030204" pitchFamily="34" charset="0"/>
                <a:ea typeface="Roboto"/>
                <a:cs typeface="Roboto"/>
                <a:sym typeface="Roboto"/>
              </a:rPr>
              <a:t>Fortunately we don’t need to hand build and edit EPUB, there are tools to help us</a:t>
            </a:r>
          </a:p>
          <a:p>
            <a:pPr marL="101600" lvl="0" indent="0">
              <a:spcBef>
                <a:spcPts val="0"/>
              </a:spcBef>
              <a:buSzPts val="2000"/>
              <a:buNone/>
            </a:pPr>
            <a:endParaRPr lang="en-US" sz="2000" dirty="0">
              <a:highlight>
                <a:srgbClr val="FFFFFF"/>
              </a:highlight>
              <a:latin typeface="Arial Rounded MT Bold" panose="020F0704030504030204" pitchFamily="34" charset="0"/>
              <a:ea typeface="Roboto"/>
              <a:cs typeface="Roboto"/>
              <a:sym typeface="Roboto"/>
            </a:endParaRPr>
          </a:p>
          <a:p>
            <a:pPr marL="101600" lvl="0" indent="0">
              <a:spcBef>
                <a:spcPts val="0"/>
              </a:spcBef>
              <a:buSzPts val="2000"/>
              <a:buNone/>
            </a:pPr>
            <a:r>
              <a:rPr lang="en-US" sz="2000" dirty="0">
                <a:highlight>
                  <a:srgbClr val="FFFFFF"/>
                </a:highlight>
                <a:latin typeface="Arial Rounded MT Bold" panose="020F0704030504030204" pitchFamily="34" charset="0"/>
                <a:ea typeface="Roboto"/>
                <a:cs typeface="Roboto"/>
                <a:sym typeface="Roboto"/>
              </a:rPr>
              <a:t>Introducing </a:t>
            </a:r>
            <a:r>
              <a:rPr lang="en-US" sz="2000" dirty="0" err="1">
                <a:highlight>
                  <a:srgbClr val="FFFFFF"/>
                </a:highlight>
                <a:latin typeface="Arial Rounded MT Bold" panose="020F0704030504030204" pitchFamily="34" charset="0"/>
                <a:ea typeface="Roboto"/>
                <a:cs typeface="Roboto"/>
                <a:sym typeface="Roboto"/>
              </a:rPr>
              <a:t>TweakEPUB</a:t>
            </a:r>
            <a:endParaRPr lang="en-US" sz="2000" dirty="0">
              <a:highlight>
                <a:srgbClr val="FFFFFF"/>
              </a:highlight>
              <a:latin typeface="Arial Rounded MT Bold" panose="020F0704030504030204" pitchFamily="34" charset="0"/>
              <a:ea typeface="Roboto"/>
              <a:cs typeface="Roboto"/>
              <a:sym typeface="Roboto"/>
            </a:endParaRPr>
          </a:p>
          <a:p>
            <a:pPr marL="101600" lvl="0" indent="0">
              <a:spcBef>
                <a:spcPts val="0"/>
              </a:spcBef>
              <a:buSzPts val="2000"/>
              <a:buNone/>
            </a:pPr>
            <a:endParaRPr lang="en-US" sz="2000" dirty="0">
              <a:highlight>
                <a:srgbClr val="FFFFFF"/>
              </a:highlight>
              <a:latin typeface="Arial Rounded MT Bold" panose="020F0704030504030204" pitchFamily="34" charset="0"/>
              <a:ea typeface="Roboto"/>
              <a:cs typeface="Roboto"/>
              <a:sym typeface="Roboto"/>
            </a:endParaRPr>
          </a:p>
          <a:p>
            <a:pPr marL="101600" lvl="0" indent="0">
              <a:spcBef>
                <a:spcPts val="0"/>
              </a:spcBef>
              <a:buSzPts val="2000"/>
              <a:buNone/>
            </a:pPr>
            <a:endParaRPr lang="en-US" sz="2000" dirty="0">
              <a:highlight>
                <a:srgbClr val="FFFFFF"/>
              </a:highlight>
              <a:latin typeface="Arial Rounded MT Bold" panose="020F0704030504030204" pitchFamily="34" charset="0"/>
              <a:ea typeface="Roboto"/>
              <a:cs typeface="Roboto"/>
              <a:sym typeface="Roboto"/>
            </a:endParaRPr>
          </a:p>
          <a:p>
            <a:pPr marL="101600" lvl="0" indent="0">
              <a:spcBef>
                <a:spcPts val="0"/>
              </a:spcBef>
              <a:buSzPts val="2000"/>
              <a:buNone/>
            </a:pPr>
            <a:endParaRPr lang="en-US" sz="1800" dirty="0">
              <a:highlight>
                <a:srgbClr val="FFFFFF"/>
              </a:highlight>
              <a:latin typeface="Arial Rounded MT Bold" panose="020F0704030504030204" pitchFamily="34" charset="0"/>
              <a:ea typeface="Roboto"/>
              <a:cs typeface="Roboto"/>
              <a:sym typeface="Roboto"/>
            </a:endParaRPr>
          </a:p>
          <a:p>
            <a:pPr marL="342900" lvl="0" indent="-238125" algn="l" rtl="0">
              <a:spcBef>
                <a:spcPts val="440"/>
              </a:spcBef>
              <a:spcAft>
                <a:spcPts val="0"/>
              </a:spcAft>
              <a:buSzPts val="1650"/>
              <a:buFont typeface="Arial"/>
              <a:buNone/>
            </a:pPr>
            <a:endParaRPr sz="2200" dirty="0">
              <a:latin typeface="Arial Rounded MT Bold" panose="020F0704030504030204" pitchFamily="34" charset="0"/>
            </a:endParaRPr>
          </a:p>
        </p:txBody>
      </p:sp>
      <p:pic>
        <p:nvPicPr>
          <p:cNvPr id="2" name="Picture 1" descr="Open in TweakEPUB">
            <a:extLst>
              <a:ext uri="{FF2B5EF4-FFF2-40B4-BE49-F238E27FC236}">
                <a16:creationId xmlns:a16="http://schemas.microsoft.com/office/drawing/2014/main" id="{B4329B85-E904-4F47-9F09-29AF322CDE53}"/>
              </a:ext>
            </a:extLst>
          </p:cNvPr>
          <p:cNvPicPr>
            <a:picLocks noChangeAspect="1"/>
          </p:cNvPicPr>
          <p:nvPr/>
        </p:nvPicPr>
        <p:blipFill>
          <a:blip r:embed="rId3"/>
          <a:stretch>
            <a:fillRect/>
          </a:stretch>
        </p:blipFill>
        <p:spPr>
          <a:xfrm>
            <a:off x="286611" y="2630428"/>
            <a:ext cx="4542680" cy="461968"/>
          </a:xfrm>
          <a:prstGeom prst="rect">
            <a:avLst/>
          </a:prstGeom>
        </p:spPr>
      </p:pic>
      <p:cxnSp>
        <p:nvCxnSpPr>
          <p:cNvPr id="5" name="Connector: Elbow 4" descr="Arrow pointing from Open in TweakEPUB to a screen shot of the TweakEPUB utility ">
            <a:extLst>
              <a:ext uri="{FF2B5EF4-FFF2-40B4-BE49-F238E27FC236}">
                <a16:creationId xmlns:a16="http://schemas.microsoft.com/office/drawing/2014/main" id="{5A9A259D-B41D-439A-A842-B394C17D76F4}"/>
              </a:ext>
            </a:extLst>
          </p:cNvPr>
          <p:cNvCxnSpPr>
            <a:cxnSpLocks/>
          </p:cNvCxnSpPr>
          <p:nvPr/>
        </p:nvCxnSpPr>
        <p:spPr>
          <a:xfrm>
            <a:off x="2635624" y="3123498"/>
            <a:ext cx="2126328" cy="589414"/>
          </a:xfrm>
          <a:prstGeom prst="bentConnector3">
            <a:avLst>
              <a:gd name="adj1" fmla="val -133"/>
            </a:avLst>
          </a:prstGeom>
          <a:ln>
            <a:tailEnd type="triangle"/>
          </a:ln>
        </p:spPr>
        <p:style>
          <a:lnRef idx="3">
            <a:schemeClr val="accent2"/>
          </a:lnRef>
          <a:fillRef idx="0">
            <a:schemeClr val="accent2"/>
          </a:fillRef>
          <a:effectRef idx="2">
            <a:schemeClr val="accent2"/>
          </a:effectRef>
          <a:fontRef idx="minor">
            <a:schemeClr val="tx1"/>
          </a:fontRef>
        </p:style>
      </p:cxnSp>
      <p:pic>
        <p:nvPicPr>
          <p:cNvPr id="3" name="Picture 2" descr="Screenshot of the Tweak EPUB utility with lots of the EPUB contents visible in the file list">
            <a:extLst>
              <a:ext uri="{FF2B5EF4-FFF2-40B4-BE49-F238E27FC236}">
                <a16:creationId xmlns:a16="http://schemas.microsoft.com/office/drawing/2014/main" id="{794265BE-EDB9-468E-AB63-482DE51C67DE}"/>
              </a:ext>
            </a:extLst>
          </p:cNvPr>
          <p:cNvPicPr>
            <a:picLocks noChangeAspect="1"/>
          </p:cNvPicPr>
          <p:nvPr/>
        </p:nvPicPr>
        <p:blipFill>
          <a:blip r:embed="rId4"/>
          <a:stretch>
            <a:fillRect/>
          </a:stretch>
        </p:blipFill>
        <p:spPr>
          <a:xfrm>
            <a:off x="4932541" y="2228467"/>
            <a:ext cx="3924848" cy="2743583"/>
          </a:xfrm>
          <a:prstGeom prst="rect">
            <a:avLst/>
          </a:prstGeom>
        </p:spPr>
      </p:pic>
    </p:spTree>
    <p:extLst>
      <p:ext uri="{BB962C8B-B14F-4D97-AF65-F5344CB8AC3E}">
        <p14:creationId xmlns:p14="http://schemas.microsoft.com/office/powerpoint/2010/main" val="403908640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_level">
  <a:themeElements>
    <a:clrScheme name="Custom 27">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TotalTime>
  <Words>1234</Words>
  <Application>Microsoft Office PowerPoint</Application>
  <PresentationFormat>On-screen Show (16:9)</PresentationFormat>
  <Paragraphs>208</Paragraphs>
  <Slides>26</Slides>
  <Notes>25</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Arial Rounded</vt:lpstr>
      <vt:lpstr>Roboto</vt:lpstr>
      <vt:lpstr>Arial Rounded MT Bold</vt:lpstr>
      <vt:lpstr>Symbol</vt:lpstr>
      <vt:lpstr>Wingdings</vt:lpstr>
      <vt:lpstr>Arial Black</vt:lpstr>
      <vt:lpstr>Noto Sans Symbols</vt:lpstr>
      <vt:lpstr>Arial</vt:lpstr>
      <vt:lpstr>Times New Roman</vt:lpstr>
      <vt:lpstr>Simple Light</vt:lpstr>
      <vt:lpstr>Presentation_level</vt:lpstr>
      <vt:lpstr>Creating and Remediating EPUB</vt:lpstr>
      <vt:lpstr>Accessing Higher Ground, Westminster, CO</vt:lpstr>
      <vt:lpstr>Your workshop presenters</vt:lpstr>
      <vt:lpstr>Workshop overview</vt:lpstr>
      <vt:lpstr>Our toolbox today</vt:lpstr>
      <vt:lpstr>Dissecting EPUB</vt:lpstr>
      <vt:lpstr>Let’s jump inside 1/2</vt:lpstr>
      <vt:lpstr>Let’s jump inside 2/2</vt:lpstr>
      <vt:lpstr>Tools for exploring and editing 1/2</vt:lpstr>
      <vt:lpstr>Tools for exploring and editing 2/2</vt:lpstr>
      <vt:lpstr>Open an EPUB with Sigil</vt:lpstr>
      <vt:lpstr>Edit an EPUB with Sigil</vt:lpstr>
      <vt:lpstr>Review for accessibility</vt:lpstr>
      <vt:lpstr>Edit the metadata</vt:lpstr>
      <vt:lpstr>Add image descriptions 1/2</vt:lpstr>
      <vt:lpstr>Add image descriptions 2/2</vt:lpstr>
      <vt:lpstr>Heading structure</vt:lpstr>
      <vt:lpstr>Properly format a list</vt:lpstr>
      <vt:lpstr>Validate changes with EPUBCheck</vt:lpstr>
      <vt:lpstr>Check out your EPUB!</vt:lpstr>
      <vt:lpstr>Make your own EPUB from Word 1/5</vt:lpstr>
      <vt:lpstr>Make your own EPUB from Word 2/5</vt:lpstr>
      <vt:lpstr>Make your own EPUB from Word 3/5</vt:lpstr>
      <vt:lpstr>Make your own EPUB from Word 4/5</vt:lpstr>
      <vt:lpstr>Make your own EPUB from Word 5/5</vt:lpstr>
      <vt:lpstr>Workshop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EPUB: The 3 Hour Tour</dc:title>
  <dc:creator>Richard Orme</dc:creator>
  <cp:lastModifiedBy>joseph Polizzotto</cp:lastModifiedBy>
  <cp:revision>58</cp:revision>
  <dcterms:modified xsi:type="dcterms:W3CDTF">2019-11-14T13:55:15Z</dcterms:modified>
</cp:coreProperties>
</file>