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96" r:id="rId3"/>
  </p:sldMasterIdLst>
  <p:notesMasterIdLst>
    <p:notesMasterId r:id="rId45"/>
  </p:notesMasterIdLst>
  <p:sldIdLst>
    <p:sldId id="322" r:id="rId4"/>
    <p:sldId id="351" r:id="rId5"/>
    <p:sldId id="342" r:id="rId6"/>
    <p:sldId id="348" r:id="rId7"/>
    <p:sldId id="343" r:id="rId8"/>
    <p:sldId id="332" r:id="rId9"/>
    <p:sldId id="336" r:id="rId10"/>
    <p:sldId id="559" r:id="rId11"/>
    <p:sldId id="352" r:id="rId12"/>
    <p:sldId id="353" r:id="rId13"/>
    <p:sldId id="354" r:id="rId14"/>
    <p:sldId id="357" r:id="rId15"/>
    <p:sldId id="355" r:id="rId16"/>
    <p:sldId id="358" r:id="rId17"/>
    <p:sldId id="359" r:id="rId18"/>
    <p:sldId id="344" r:id="rId19"/>
    <p:sldId id="983" r:id="rId20"/>
    <p:sldId id="710" r:id="rId21"/>
    <p:sldId id="984" r:id="rId22"/>
    <p:sldId id="985" r:id="rId23"/>
    <p:sldId id="986" r:id="rId24"/>
    <p:sldId id="987" r:id="rId25"/>
    <p:sldId id="750" r:id="rId26"/>
    <p:sldId id="990" r:id="rId27"/>
    <p:sldId id="991" r:id="rId28"/>
    <p:sldId id="992" r:id="rId29"/>
    <p:sldId id="993" r:id="rId30"/>
    <p:sldId id="994" r:id="rId31"/>
    <p:sldId id="995" r:id="rId32"/>
    <p:sldId id="996" r:id="rId33"/>
    <p:sldId id="997" r:id="rId34"/>
    <p:sldId id="988" r:id="rId35"/>
    <p:sldId id="989" r:id="rId36"/>
    <p:sldId id="998" r:id="rId37"/>
    <p:sldId id="1003" r:id="rId38"/>
    <p:sldId id="1004" r:id="rId39"/>
    <p:sldId id="1005" r:id="rId40"/>
    <p:sldId id="1000" r:id="rId41"/>
    <p:sldId id="1001" r:id="rId42"/>
    <p:sldId id="1002" r:id="rId43"/>
    <p:sldId id="99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8074"/>
    <p:restoredTop sz="86395"/>
  </p:normalViewPr>
  <p:slideViewPr>
    <p:cSldViewPr snapToGrid="0" snapToObjects="1">
      <p:cViewPr>
        <p:scale>
          <a:sx n="99" d="100"/>
          <a:sy n="99" d="100"/>
        </p:scale>
        <p:origin x="164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9D40F-5394-8940-BC6E-87800C18F06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FDEB3-1625-2B4D-8BA2-5A22F9B9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8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also need to use data</a:t>
            </a:r>
            <a:r>
              <a:rPr lang="en-US"/>
              <a:t>-translation-path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EB3-1625-2B4D-8BA2-5A22F9B925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81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also need to use data</a:t>
            </a:r>
            <a:r>
              <a:rPr lang="en-US"/>
              <a:t>-translation-path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EB3-1625-2B4D-8BA2-5A22F9B925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82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also need to use data</a:t>
            </a:r>
            <a:r>
              <a:rPr lang="en-US"/>
              <a:t>-translation-path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EB3-1625-2B4D-8BA2-5A22F9B925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40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74746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18365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43929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27243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4FBE4-7173-4A45-8071-4615532455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104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00493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5969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1940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27857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85186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also need to use data</a:t>
            </a:r>
            <a:r>
              <a:rPr lang="en-US"/>
              <a:t>-translation-path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EB3-1625-2B4D-8BA2-5A22F9B925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also need to use data</a:t>
            </a:r>
            <a:r>
              <a:rPr lang="en-US"/>
              <a:t>-translation-path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EB3-1625-2B4D-8BA2-5A22F9B925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95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also need to use data</a:t>
            </a:r>
            <a:r>
              <a:rPr lang="en-US"/>
              <a:t>-translation-path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EB3-1625-2B4D-8BA2-5A22F9B925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5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52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40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982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5595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386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353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166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153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1013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5037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735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0195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500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681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743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77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76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740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70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324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03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40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32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0856F3D-99E3-449A-A6AC-C563CA194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4A7BC9-CCFE-4552-8D0D-54F314F053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5AD2E35-6FF8-3F4E-AE3E-2A70E8F454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912502E-13AC-CB45-9CB0-DD6E897217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58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ft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ev.w3.org/html5/webvt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bleplayer/ableplayer-wordpress" TargetMode="External"/><Relationship Id="rId2" Type="http://schemas.openxmlformats.org/officeDocument/2006/relationships/hyperlink" Target="https://wordpress.org/plugins/ableplayer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upal.org/project/ableplay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uw.edu/accessibility/video" TargetMode="External"/><Relationship Id="rId3" Type="http://schemas.openxmlformats.org/officeDocument/2006/relationships/hyperlink" Target="https://wordpress.org/plugins/ableplayer/" TargetMode="External"/><Relationship Id="rId7" Type="http://schemas.openxmlformats.org/officeDocument/2006/relationships/hyperlink" Target="https://w3.org/WAI/perspective-videos/" TargetMode="External"/><Relationship Id="rId2" Type="http://schemas.openxmlformats.org/officeDocument/2006/relationships/hyperlink" Target="https://ableplayer.github.io/ableplay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ttps://uw.edu/doit/videos" TargetMode="External"/><Relationship Id="rId5" Type="http://schemas.openxmlformats.org/officeDocument/2006/relationships/hyperlink" Target="https://www.drupal.org/project/ableplayer" TargetMode="External"/><Relationship Id="rId4" Type="http://schemas.openxmlformats.org/officeDocument/2006/relationships/hyperlink" Target="https://github.com/ableplayer/ableplayer-wordpres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406400" y="1062645"/>
            <a:ext cx="5049520" cy="2005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Able Player 4.2.1: </a:t>
            </a:r>
            <a:br>
              <a:rPr lang="en-US" sz="4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4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 free, open source accessible media player </a:t>
            </a:r>
            <a:endParaRPr lang="en-US" sz="4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2702560" y="4091740"/>
            <a:ext cx="373888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Terrill Thompson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IT Accessibility Team</a:t>
            </a:r>
          </a:p>
          <a:p>
            <a:r>
              <a:rPr lang="en-US" sz="2400" dirty="0">
                <a:solidFill>
                  <a:schemeClr val="tx1"/>
                </a:solidFill>
              </a:rPr>
              <a:t>University of Washington</a:t>
            </a:r>
          </a:p>
          <a:p>
            <a:r>
              <a:rPr lang="en-US" sz="2400" dirty="0">
                <a:solidFill>
                  <a:schemeClr val="tx1"/>
                </a:solidFill>
                <a:hlinkClick r:id="rId3"/>
              </a:rPr>
              <a:t>tft@uw.edu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 descr="Artwork: A reel of video tape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0" y="381000"/>
            <a:ext cx="3180080" cy="268739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Playing audio with 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&lt;audio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="myfile.mp3" controls&gt;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&lt;/audio&gt;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7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Providing multiple audio sources </a:t>
            </a:r>
            <a:br>
              <a:rPr lang="en-US" dirty="0"/>
            </a:br>
            <a:r>
              <a:rPr lang="en-US" dirty="0"/>
              <a:t>(to ensure browser compatibility)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2709779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&lt;audio </a:t>
            </a:r>
            <a:r>
              <a:rPr lang="en-US" strike="sng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strike="sng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="myfile.mp3"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controls&gt;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&lt;source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="myfile.mp3"&gt;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&lt;source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myfile.ogg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"&gt;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&lt;/audio&gt;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4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it an Able Player!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2709779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&lt;audio </a:t>
            </a:r>
            <a:r>
              <a:rPr lang="en-US" strike="sng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controls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data-able-player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&gt;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&lt;source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="myfile.mp3"&gt;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&lt;source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myfile.ogg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"&gt;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&lt;/audio&gt;</a:t>
            </a:r>
            <a:endParaRPr lang="en-US" dirty="0"/>
          </a:p>
        </p:txBody>
      </p:sp>
      <p:sp>
        <p:nvSpPr>
          <p:cNvPr id="4" name="Shape 141">
            <a:extLst>
              <a:ext uri="{FF2B5EF4-FFF2-40B4-BE49-F238E27FC236}">
                <a16:creationId xmlns:a16="http://schemas.microsoft.com/office/drawing/2014/main" id="{BE2C4E0C-ED39-A44D-8D37-5FE5A67F8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6010" y="1884484"/>
            <a:ext cx="2825003" cy="457200"/>
          </a:xfrm>
          <a:prstGeom prst="rect">
            <a:avLst/>
          </a:prstGeom>
          <a:solidFill>
            <a:srgbClr val="FFFF66">
              <a:alpha val="24705"/>
            </a:srgbClr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34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Playing video with 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&lt;video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="myfile.mp4" controls&gt;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&lt;/video&gt;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5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Providing multiple video sources </a:t>
            </a:r>
            <a:br>
              <a:rPr lang="en-US" dirty="0"/>
            </a:br>
            <a:r>
              <a:rPr lang="en-US" dirty="0"/>
              <a:t>(to ensure browser compatibility)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2709779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&lt;video </a:t>
            </a:r>
            <a:r>
              <a:rPr lang="en-US" strike="sng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strike="sng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="myfile.mp4"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controls&gt;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&lt;source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="myfile.mp4"&gt;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&lt;source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myfile.webm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"&gt;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&lt;/video&gt;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57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it an Able Player!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2709779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&lt;video </a:t>
            </a:r>
            <a:r>
              <a:rPr lang="en-US" strike="sng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controls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data-able-player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&gt;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&lt;source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="myfile.mp4"&gt;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&lt;source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myfile.webm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"&gt;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&lt;/video&gt;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80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captions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&lt;video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="myfile.mp4" data-able-player&gt; 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&lt;track kind="captions" </a:t>
            </a:r>
            <a:b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mycaptions_en.vtt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</a:t>
            </a:r>
            <a:b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srclang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 </a:t>
            </a:r>
            <a:b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label="English"&gt;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&lt;/video&gt;</a:t>
            </a:r>
            <a:endParaRPr lang="en-US" dirty="0"/>
          </a:p>
        </p:txBody>
      </p:sp>
      <p:sp>
        <p:nvSpPr>
          <p:cNvPr id="4" name="Shape 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363" y="2409962"/>
            <a:ext cx="6557116" cy="1989947"/>
          </a:xfrm>
          <a:prstGeom prst="rect">
            <a:avLst/>
          </a:prstGeom>
          <a:solidFill>
            <a:srgbClr val="FFFF66">
              <a:alpha val="24705"/>
            </a:srgbClr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042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96253" y="533400"/>
            <a:ext cx="859054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WebVTT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Format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554163"/>
            <a:ext cx="8229600" cy="140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Stands for "Web Video Text Tracks" </a:t>
            </a:r>
          </a:p>
          <a:p>
            <a:pPr lvl="0" indent="-342900">
              <a:buSzPct val="100000"/>
            </a:pPr>
            <a:r>
              <a:rPr lang="en-US" sz="3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https://w3c.github.io/webvtt/</a:t>
            </a:r>
          </a:p>
          <a:p>
            <a:pPr marL="0" lvl="0" indent="0">
              <a:buSzPct val="100000"/>
              <a:buNone/>
            </a:pPr>
            <a:endParaRPr lang="en-US" sz="3200" b="0" i="0" u="sng" strike="noStrike" cap="none" baseline="0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07385502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96253" y="533400"/>
            <a:ext cx="859054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</a:t>
            </a:r>
            <a:r>
              <a:rPr lang="en-US" sz="4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WebVTT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Caption File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676400" y="1676400"/>
            <a:ext cx="5542200" cy="4876799"/>
          </a:xfrm>
          <a:prstGeom prst="rect">
            <a:avLst/>
          </a:prstGeom>
          <a:solidFill>
            <a:srgbClr val="FFF2CC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WEBVTT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dirty="0"/>
              <a:t>00:00:00.599 --&gt; 00:00:04.069</a:t>
            </a:r>
          </a:p>
          <a:p>
            <a:r>
              <a:rPr lang="en-US" dirty="0"/>
              <a:t>&lt;v Michael Young&gt; We are committed to the notion</a:t>
            </a:r>
          </a:p>
          <a:p>
            <a:r>
              <a:rPr lang="en-US" dirty="0"/>
              <a:t>that &lt;b&gt;everyone&lt;/b&gt; should have an opportunity</a:t>
            </a:r>
            <a:br>
              <a:rPr lang="en-US" dirty="0"/>
            </a:br>
            <a:endParaRPr lang="en-US" dirty="0"/>
          </a:p>
          <a:p>
            <a:r>
              <a:rPr lang="en-US" dirty="0"/>
              <a:t>00:00:04.069 --&gt; 00:00:06.809</a:t>
            </a:r>
          </a:p>
          <a:p>
            <a:r>
              <a:rPr lang="en-US" dirty="0"/>
              <a:t>to participate in higher education</a:t>
            </a:r>
          </a:p>
          <a:p>
            <a:endParaRPr lang="en-US" dirty="0"/>
          </a:p>
          <a:p>
            <a:r>
              <a:rPr lang="en-US" dirty="0"/>
              <a:t>00:00:06.940 --&gt; 00:00:09.500</a:t>
            </a:r>
          </a:p>
          <a:p>
            <a:r>
              <a:rPr lang="en-US" dirty="0"/>
              <a:t>whether it be from the learning perspective</a:t>
            </a:r>
          </a:p>
          <a:p>
            <a:r>
              <a:rPr lang="en-US" dirty="0"/>
              <a:t>or the research perspective</a:t>
            </a:r>
          </a:p>
          <a:p>
            <a:endParaRPr lang="en-US" dirty="0"/>
          </a:p>
          <a:p>
            <a:r>
              <a:rPr lang="en-US" dirty="0"/>
              <a:t>00:00:09.500 --&gt; 00:00:12.200</a:t>
            </a:r>
          </a:p>
          <a:p>
            <a:r>
              <a:rPr lang="en-US" dirty="0"/>
              <a:t>or an opportunity to work here</a:t>
            </a:r>
          </a:p>
          <a:p>
            <a:r>
              <a:rPr lang="en-US" dirty="0"/>
              <a:t>at this institution.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9707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subtitles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&lt;video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="myfile.mp4" data-able-player&gt; 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&lt;track kind="subtitles" </a:t>
            </a:r>
            <a:b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mysubtitles_es.vtt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</a:t>
            </a:r>
            <a:b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srclang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="es" </a:t>
            </a:r>
            <a:b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label="</a:t>
            </a:r>
            <a:r>
              <a:rPr lang="en-US" dirty="0" err="1"/>
              <a:t>Español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"&gt;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&lt;/video&gt;</a:t>
            </a:r>
            <a:endParaRPr lang="en-US" dirty="0"/>
          </a:p>
        </p:txBody>
      </p:sp>
      <p:sp>
        <p:nvSpPr>
          <p:cNvPr id="4" name="Shape 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363" y="2409962"/>
            <a:ext cx="6557116" cy="1989947"/>
          </a:xfrm>
          <a:prstGeom prst="rect">
            <a:avLst/>
          </a:prstGeom>
          <a:solidFill>
            <a:srgbClr val="FFFF66">
              <a:alpha val="24705"/>
            </a:srgbClr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939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2519680" y="2202833"/>
            <a:ext cx="3017520" cy="2005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lang="en-US" sz="4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rtwork: A reel of video tape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0" y="218440"/>
            <a:ext cx="3180080" cy="26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85238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96253" y="533400"/>
            <a:ext cx="859054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</a:t>
            </a:r>
            <a:r>
              <a:rPr lang="en-US" sz="4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WebVTT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Subtitle File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676400" y="1676400"/>
            <a:ext cx="5542200" cy="4876799"/>
          </a:xfrm>
          <a:prstGeom prst="rect">
            <a:avLst/>
          </a:prstGeom>
          <a:solidFill>
            <a:srgbClr val="FFF2CC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WEBVTT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dirty="0"/>
              <a:t>00:00:00.599 --&gt; 00:00:04.069</a:t>
            </a:r>
          </a:p>
          <a:p>
            <a:r>
              <a:rPr lang="en-US" dirty="0"/>
              <a:t>&lt;v Michael Young&gt; </a:t>
            </a:r>
            <a:r>
              <a:rPr lang="en-US" dirty="0" err="1"/>
              <a:t>estamos</a:t>
            </a:r>
            <a:r>
              <a:rPr lang="en-US" dirty="0"/>
              <a:t> </a:t>
            </a:r>
            <a:r>
              <a:rPr lang="en-US" dirty="0" err="1"/>
              <a:t>comprometidos</a:t>
            </a:r>
            <a:r>
              <a:rPr lang="en-US" dirty="0"/>
              <a:t> con la </a:t>
            </a:r>
            <a:r>
              <a:rPr lang="en-US" dirty="0" err="1"/>
              <a:t>noción</a:t>
            </a:r>
            <a:r>
              <a:rPr lang="en-US" dirty="0"/>
              <a:t> que &lt;b&gt;</a:t>
            </a:r>
            <a:r>
              <a:rPr lang="en-US" dirty="0" err="1"/>
              <a:t>todo</a:t>
            </a:r>
            <a:r>
              <a:rPr lang="en-US" dirty="0"/>
              <a:t> el </a:t>
            </a:r>
            <a:r>
              <a:rPr lang="en-US" dirty="0" err="1"/>
              <a:t>mundo</a:t>
            </a:r>
            <a:r>
              <a:rPr lang="en-US" dirty="0"/>
              <a:t>&lt;/b&gt; </a:t>
            </a:r>
            <a:r>
              <a:rPr lang="en-US" dirty="0" err="1"/>
              <a:t>debería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la </a:t>
            </a:r>
            <a:r>
              <a:rPr lang="en-US" dirty="0" err="1"/>
              <a:t>oportunidad</a:t>
            </a:r>
            <a:endParaRPr lang="en-US" dirty="0"/>
          </a:p>
          <a:p>
            <a:endParaRPr lang="en-US" dirty="0"/>
          </a:p>
          <a:p>
            <a:r>
              <a:rPr lang="en-US" dirty="0"/>
              <a:t>00:00:04.069 --&gt; 00:00:06.809</a:t>
            </a:r>
          </a:p>
          <a:p>
            <a:r>
              <a:rPr lang="en-US" dirty="0"/>
              <a:t>a </a:t>
            </a:r>
            <a:r>
              <a:rPr lang="en-US" dirty="0" err="1"/>
              <a:t>participar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educación</a:t>
            </a:r>
            <a:r>
              <a:rPr lang="en-US" dirty="0"/>
              <a:t> superior</a:t>
            </a:r>
          </a:p>
          <a:p>
            <a:endParaRPr lang="en-US" dirty="0"/>
          </a:p>
          <a:p>
            <a:r>
              <a:rPr lang="en-US" dirty="0"/>
              <a:t>00:00:06.940 --&gt; 00:00:09.500</a:t>
            </a:r>
          </a:p>
          <a:p>
            <a:r>
              <a:rPr lang="en-US" dirty="0" err="1"/>
              <a:t>ya</a:t>
            </a:r>
            <a:r>
              <a:rPr lang="en-US" dirty="0"/>
              <a:t> sea </a:t>
            </a:r>
            <a:r>
              <a:rPr lang="en-US" dirty="0" err="1"/>
              <a:t>desde</a:t>
            </a:r>
            <a:r>
              <a:rPr lang="en-US" dirty="0"/>
              <a:t> la </a:t>
            </a:r>
            <a:r>
              <a:rPr lang="en-US" dirty="0" err="1"/>
              <a:t>perspectiva</a:t>
            </a:r>
            <a:r>
              <a:rPr lang="en-US" dirty="0"/>
              <a:t> de </a:t>
            </a:r>
            <a:r>
              <a:rPr lang="en-US" dirty="0" err="1"/>
              <a:t>aprendizaje</a:t>
            </a:r>
            <a:endParaRPr lang="en-US" dirty="0"/>
          </a:p>
          <a:p>
            <a:r>
              <a:rPr lang="en-US" dirty="0"/>
              <a:t>o la </a:t>
            </a:r>
            <a:r>
              <a:rPr lang="en-US" dirty="0" err="1"/>
              <a:t>perspectiva</a:t>
            </a:r>
            <a:r>
              <a:rPr lang="en-US" dirty="0"/>
              <a:t> de la </a:t>
            </a:r>
            <a:r>
              <a:rPr lang="en-US" dirty="0" err="1"/>
              <a:t>investigación</a:t>
            </a:r>
            <a:endParaRPr lang="en-US" dirty="0"/>
          </a:p>
          <a:p>
            <a:endParaRPr lang="en-US" dirty="0"/>
          </a:p>
          <a:p>
            <a:r>
              <a:rPr lang="en-US" dirty="0"/>
              <a:t>00:00:09.500 --&gt; 00:00:12.200</a:t>
            </a:r>
          </a:p>
          <a:p>
            <a:r>
              <a:rPr lang="en-US" dirty="0"/>
              <a:t>o una </a:t>
            </a:r>
            <a:r>
              <a:rPr lang="en-US" dirty="0" err="1"/>
              <a:t>oportunidad</a:t>
            </a:r>
            <a:r>
              <a:rPr lang="en-US" dirty="0"/>
              <a:t> de </a:t>
            </a:r>
            <a:r>
              <a:rPr lang="en-US" dirty="0" err="1"/>
              <a:t>trabajar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institución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99862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descriptions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&lt;video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="myfile.mp4" data-able-player&gt; 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&lt;track kind="descriptions" </a:t>
            </a:r>
            <a:b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mydesc_en.vtt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</a:t>
            </a:r>
            <a:b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srclang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 </a:t>
            </a:r>
            <a:b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label="Audio Description (English)"&gt;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&lt;/video&gt;</a:t>
            </a:r>
            <a:endParaRPr lang="en-US" dirty="0"/>
          </a:p>
        </p:txBody>
      </p:sp>
      <p:sp>
        <p:nvSpPr>
          <p:cNvPr id="4" name="Shape 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363" y="2409962"/>
            <a:ext cx="6823352" cy="1989947"/>
          </a:xfrm>
          <a:prstGeom prst="rect">
            <a:avLst/>
          </a:prstGeom>
          <a:solidFill>
            <a:srgbClr val="FFFF66">
              <a:alpha val="24705"/>
            </a:srgbClr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7267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96253" y="533400"/>
            <a:ext cx="904774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</a:t>
            </a:r>
            <a:r>
              <a:rPr lang="en-US" sz="4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WebVTT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Descriptions File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849026" y="1870656"/>
            <a:ext cx="5542200" cy="4453944"/>
          </a:xfrm>
          <a:prstGeom prst="rect">
            <a:avLst/>
          </a:prstGeom>
          <a:solidFill>
            <a:srgbClr val="FFF2CC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360"/>
              </a:spcBef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WEBVTT</a:t>
            </a:r>
          </a:p>
          <a:p>
            <a:pPr lvl="0">
              <a:spcBef>
                <a:spcPts val="360"/>
              </a:spcBef>
              <a:defRPr/>
            </a:pPr>
            <a:endParaRPr lang="en-US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360"/>
              </a:spcBef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00:00:00.000 --&gt; 00:00:02.000</a:t>
            </a:r>
          </a:p>
          <a:p>
            <a:pPr lvl="0">
              <a:spcBef>
                <a:spcPts val="360"/>
              </a:spcBef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Michael K. Young, President, University of Washington</a:t>
            </a:r>
          </a:p>
          <a:p>
            <a:pPr lvl="0">
              <a:spcBef>
                <a:spcPts val="360"/>
              </a:spcBef>
              <a:defRPr/>
            </a:pPr>
            <a:endParaRPr lang="en-US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360"/>
              </a:spcBef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00:00:40.000 --&gt; 00:00:44.000</a:t>
            </a:r>
          </a:p>
          <a:p>
            <a:pPr lvl="0">
              <a:spcBef>
                <a:spcPts val="360"/>
              </a:spcBef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Tracy </a:t>
            </a:r>
            <a:r>
              <a:rPr lang="en-US" dirty="0" err="1">
                <a:solidFill>
                  <a:prstClr val="black"/>
                </a:solidFill>
                <a:ea typeface="Calibri"/>
                <a:cs typeface="Calibri"/>
                <a:sym typeface="Calibri"/>
              </a:rPr>
              <a:t>Mitrano</a:t>
            </a:r>
            <a:r>
              <a:rPr lang="en-US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, Director of IT Policy, Cornell University</a:t>
            </a:r>
          </a:p>
          <a:p>
            <a:pPr lvl="0">
              <a:spcBef>
                <a:spcPts val="360"/>
              </a:spcBef>
              <a:defRPr/>
            </a:pPr>
            <a:endParaRPr lang="en-US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360"/>
              </a:spcBef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00:01:22.000 --&gt; 00:01:32.000</a:t>
            </a:r>
          </a:p>
          <a:p>
            <a:pPr lvl="0">
              <a:spcBef>
                <a:spcPts val="360"/>
              </a:spcBef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Edward Ray, President, Oregon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63829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1" y="293908"/>
            <a:ext cx="8192956" cy="1143000"/>
          </a:xfrm>
        </p:spPr>
        <p:txBody>
          <a:bodyPr>
            <a:normAutofit/>
          </a:bodyPr>
          <a:lstStyle/>
          <a:p>
            <a:r>
              <a:rPr lang="en-US" dirty="0"/>
              <a:t>Putting it all together =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240" y="1513703"/>
            <a:ext cx="8427720" cy="2968146"/>
          </a:xfrm>
          <a:prstGeom prst="rect">
            <a:avLst/>
          </a:prstGeom>
          <a:solidFill>
            <a:srgbClr val="FFF2CD"/>
          </a:solidFill>
          <a:ln w="12700">
            <a:solidFill>
              <a:srgbClr val="33006F"/>
            </a:solidFill>
          </a:ln>
          <a:effectLst>
            <a:softEdge rad="12700"/>
          </a:effectLst>
        </p:spPr>
        <p:txBody>
          <a:bodyPr wrap="square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ct val="25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&lt;video data-able-player&gt; </a:t>
            </a:r>
          </a:p>
          <a:p>
            <a:pPr lvl="0" defTabSz="914400">
              <a:buClr>
                <a:srgbClr val="33006F"/>
              </a:buClr>
              <a:buSzPct val="25000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&lt;source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src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="myfile.mp4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" type="video/mp4"&gt;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lvl="0" defTabSz="914400">
              <a:buClr>
                <a:srgbClr val="33006F"/>
              </a:buClr>
              <a:buSzPct val="25000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&lt;source 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src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="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myfile.webm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" type="video/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webm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"&gt;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&lt;track kind="captions"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src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="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mycaptions.vtt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"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srclang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="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" label="English"&gt;</a:t>
            </a:r>
          </a:p>
          <a:p>
            <a:pPr lvl="0" defTabSz="914400">
              <a:buClr>
                <a:srgbClr val="33006F"/>
              </a:buClr>
              <a:buSzPct val="25000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&lt;track kind="subtitles"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src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="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mysubs.vtt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"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srclang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="es" label="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Espa</a:t>
            </a:r>
            <a:r>
              <a:rPr lang="en-US" dirty="0" err="1"/>
              <a:t>ñ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"&gt;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&lt;track kind="descriptions"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src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="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mydesc.vtt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"&gt;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&lt;track kind="chapters"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src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="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mychapters.vtt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"&gt;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/>
                <a:cs typeface="Calibri"/>
                <a:sym typeface="Calibri"/>
              </a:rPr>
              <a:t>&lt;/video&gt;</a:t>
            </a:r>
          </a:p>
        </p:txBody>
      </p:sp>
    </p:spTree>
    <p:extLst>
      <p:ext uri="{BB962C8B-B14F-4D97-AF65-F5344CB8AC3E}">
        <p14:creationId xmlns:p14="http://schemas.microsoft.com/office/powerpoint/2010/main" val="1968033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highly accessible experience</a:t>
            </a:r>
            <a:endParaRPr lang="en-US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Screen shot of video being played in Able Player, with captions, a pop-up menu of foreign language subtitles, an interactive transcript with current position highlighted, and a sign language interpreter in a pop-up window. ">
            <a:extLst>
              <a:ext uri="{FF2B5EF4-FFF2-40B4-BE49-F238E27FC236}">
                <a16:creationId xmlns:a16="http://schemas.microsoft.com/office/drawing/2014/main" id="{158612C2-2FF6-4A45-AA2F-C3DD93A0A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9" y="1312442"/>
            <a:ext cx="7365519" cy="4994511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480060628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a &lt;track&gt; is provided with kind=descriptions, this will be read aloud. </a:t>
            </a:r>
          </a:p>
          <a:p>
            <a:pPr lvl="1"/>
            <a:r>
              <a:rPr lang="en-US" dirty="0"/>
              <a:t>By browsers (4.0 and higher)</a:t>
            </a:r>
          </a:p>
          <a:p>
            <a:pPr lvl="1"/>
            <a:r>
              <a:rPr lang="en-US" dirty="0"/>
              <a:t>By screen readers (prior to 4.0) </a:t>
            </a:r>
          </a:p>
          <a:p>
            <a:pPr lvl="1"/>
            <a:r>
              <a:rPr lang="en-US" dirty="0"/>
              <a:t>The user can turn on "Automatically pause video when description starts" in preferences </a:t>
            </a:r>
          </a:p>
          <a:p>
            <a:r>
              <a:rPr lang="en-US" dirty="0"/>
              <a:t>If an alternative described version is available, use </a:t>
            </a:r>
            <a:r>
              <a:rPr lang="en-US" b="1" dirty="0"/>
              <a:t>data-desc-</a:t>
            </a:r>
            <a:r>
              <a:rPr lang="en-US" b="1" dirty="0" err="1"/>
              <a:t>src</a:t>
            </a:r>
            <a:endParaRPr lang="en-US" b="1" dirty="0"/>
          </a:p>
          <a:p>
            <a:r>
              <a:rPr lang="en-US" dirty="0"/>
              <a:t>Either way, the user can toggle descriptions on/off using the "D" button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b="1" dirty="0"/>
              <a:t>data-sign-</a:t>
            </a:r>
            <a:r>
              <a:rPr lang="en-US" b="1" dirty="0" err="1"/>
              <a:t>src</a:t>
            </a:r>
            <a:r>
              <a:rPr lang="en-US" dirty="0"/>
              <a:t> to point to a sign language video </a:t>
            </a:r>
          </a:p>
          <a:p>
            <a:r>
              <a:rPr lang="en-US" dirty="0"/>
              <a:t>The sign language video should be tightly synced with the program video. </a:t>
            </a:r>
          </a:p>
          <a:p>
            <a:r>
              <a:rPr lang="en-US" dirty="0"/>
              <a:t>The sign language video, if toggled on, appears in a pop-up window that can be moved and resized.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2991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source tag, with all the </a:t>
            </a:r>
            <a:r>
              <a:rPr lang="en-US" dirty="0" err="1"/>
              <a:t>fixin's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E9647-33E5-834C-9A25-9D383C4766BB}"/>
              </a:ext>
            </a:extLst>
          </p:cNvPr>
          <p:cNvSpPr/>
          <p:nvPr/>
        </p:nvSpPr>
        <p:spPr>
          <a:xfrm>
            <a:off x="396240" y="1513703"/>
            <a:ext cx="8427720" cy="2968146"/>
          </a:xfrm>
          <a:prstGeom prst="rect">
            <a:avLst/>
          </a:prstGeom>
          <a:solidFill>
            <a:srgbClr val="FFF2CD"/>
          </a:solidFill>
          <a:ln w="12700">
            <a:solidFill>
              <a:srgbClr val="33006F"/>
            </a:solidFill>
          </a:ln>
          <a:effectLst>
            <a:softEdge rad="12700"/>
          </a:effectLst>
        </p:spPr>
        <p:txBody>
          <a:bodyPr wrap="square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ct val="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lvl="0" defTabSz="914400">
              <a:buClr>
                <a:srgbClr val="33006F"/>
              </a:buClr>
              <a:buSzPct val="25000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&lt;source 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type="video/mp4" </a:t>
            </a:r>
          </a:p>
          <a:p>
            <a:pPr lvl="0" defTabSz="914400">
              <a:buClr>
                <a:srgbClr val="33006F"/>
              </a:buClr>
              <a:buSzPct val="25000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src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="myvideo.mp4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" </a:t>
            </a:r>
          </a:p>
          <a:p>
            <a:pPr lvl="0" defTabSz="914400">
              <a:buClr>
                <a:srgbClr val="33006F"/>
              </a:buClr>
              <a:buSzPct val="25000"/>
              <a:defRPr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 data-desc-</a:t>
            </a:r>
            <a:r>
              <a:rPr lang="en-US" sz="240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src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="myvideo_described.mp4"</a:t>
            </a:r>
          </a:p>
          <a:p>
            <a:pPr lvl="0" defTabSz="914400">
              <a:buClr>
                <a:srgbClr val="33006F"/>
              </a:buClr>
              <a:buSzPct val="25000"/>
              <a:defRPr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 data-sign-</a:t>
            </a:r>
            <a:r>
              <a:rPr lang="en-US" sz="240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src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="myvideo_signed.mp4"&gt;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377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YouTube video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E9647-33E5-834C-9A25-9D383C4766BB}"/>
              </a:ext>
            </a:extLst>
          </p:cNvPr>
          <p:cNvSpPr/>
          <p:nvPr/>
        </p:nvSpPr>
        <p:spPr>
          <a:xfrm>
            <a:off x="396240" y="1513703"/>
            <a:ext cx="8427720" cy="2968146"/>
          </a:xfrm>
          <a:prstGeom prst="rect">
            <a:avLst/>
          </a:prstGeom>
          <a:solidFill>
            <a:srgbClr val="FFF2CD"/>
          </a:solidFill>
          <a:ln w="12700">
            <a:solidFill>
              <a:srgbClr val="33006F"/>
            </a:solidFill>
          </a:ln>
          <a:effectLst>
            <a:softEdge rad="12700"/>
          </a:effectLst>
        </p:spPr>
        <p:txBody>
          <a:bodyPr wrap="square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ct val="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lvl="0" defTabSz="914400">
              <a:buClr>
                <a:srgbClr val="33006F"/>
              </a:buClr>
              <a:buSzPct val="25000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&lt;video data-able-player </a:t>
            </a:r>
            <a:endParaRPr lang="en-US" sz="24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lvl="0" defTabSz="914400">
              <a:buClr>
                <a:srgbClr val="33006F"/>
              </a:buClr>
              <a:buSzPct val="25000"/>
              <a:defRPr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 data-</a:t>
            </a:r>
            <a:r>
              <a:rPr lang="en-US" sz="240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youtube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-id="xxx"</a:t>
            </a:r>
          </a:p>
          <a:p>
            <a:pPr lvl="0" defTabSz="914400">
              <a:buClr>
                <a:srgbClr val="33006F"/>
              </a:buClr>
              <a:buSzPct val="25000"/>
              <a:defRPr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 data-</a:t>
            </a:r>
            <a:r>
              <a:rPr lang="en-US" sz="240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youtube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-desc-id="</a:t>
            </a:r>
            <a:r>
              <a:rPr lang="en-US" sz="240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yyy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"&gt;</a:t>
            </a:r>
          </a:p>
          <a:p>
            <a:pPr lvl="0" defTabSz="914400">
              <a:buClr>
                <a:srgbClr val="33006F"/>
              </a:buClr>
              <a:buSzPct val="25000"/>
              <a:defRPr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&lt;/video&gt;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749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Playing Vimeo video (4.0 and higher)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E9647-33E5-834C-9A25-9D383C4766BB}"/>
              </a:ext>
            </a:extLst>
          </p:cNvPr>
          <p:cNvSpPr/>
          <p:nvPr/>
        </p:nvSpPr>
        <p:spPr>
          <a:xfrm>
            <a:off x="396240" y="1513703"/>
            <a:ext cx="8427720" cy="2968146"/>
          </a:xfrm>
          <a:prstGeom prst="rect">
            <a:avLst/>
          </a:prstGeom>
          <a:solidFill>
            <a:srgbClr val="FFF2CD"/>
          </a:solidFill>
          <a:ln w="12700">
            <a:solidFill>
              <a:srgbClr val="33006F"/>
            </a:solidFill>
          </a:ln>
          <a:effectLst>
            <a:softEdge rad="12700"/>
          </a:effectLst>
        </p:spPr>
        <p:txBody>
          <a:bodyPr wrap="square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ct val="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lvl="0" defTabSz="914400">
              <a:buClr>
                <a:srgbClr val="33006F"/>
              </a:buClr>
              <a:buSzPct val="25000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&lt;video data-able-player </a:t>
            </a:r>
            <a:endParaRPr lang="en-US" sz="24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lvl="0" defTabSz="914400">
              <a:buClr>
                <a:srgbClr val="33006F"/>
              </a:buClr>
              <a:buSzPct val="25000"/>
              <a:defRPr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 data-</a:t>
            </a:r>
            <a:r>
              <a:rPr lang="en-US" sz="240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vimeo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-id="xxx"</a:t>
            </a:r>
          </a:p>
          <a:p>
            <a:pPr lvl="0" defTabSz="914400">
              <a:buClr>
                <a:srgbClr val="33006F"/>
              </a:buClr>
              <a:buSzPct val="25000"/>
              <a:defRPr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 data-</a:t>
            </a:r>
            <a:r>
              <a:rPr lang="en-US" sz="240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vimeo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-desc-id="</a:t>
            </a:r>
            <a:r>
              <a:rPr lang="en-US" sz="240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yyy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"&gt;</a:t>
            </a:r>
          </a:p>
          <a:p>
            <a:pPr lvl="0" defTabSz="914400">
              <a:buClr>
                <a:srgbClr val="33006F"/>
              </a:buClr>
              <a:buSzPct val="25000"/>
              <a:defRPr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&lt;/video&gt;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02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can be inaccessible to...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83162"/>
          </a:xfrm>
        </p:spPr>
        <p:txBody>
          <a:bodyPr>
            <a:normAutofit fontScale="92500"/>
          </a:bodyPr>
          <a:lstStyle/>
          <a:p>
            <a:r>
              <a:rPr lang="en-US" dirty="0"/>
              <a:t>People who are unable to hear the video </a:t>
            </a:r>
          </a:p>
          <a:p>
            <a:r>
              <a:rPr lang="en-US" dirty="0"/>
              <a:t>People who are unable to see the video </a:t>
            </a:r>
          </a:p>
          <a:p>
            <a:r>
              <a:rPr lang="en-US" dirty="0"/>
              <a:t>People who are unable to operate a mouse </a:t>
            </a:r>
          </a:p>
          <a:p>
            <a:r>
              <a:rPr lang="en-US" dirty="0"/>
              <a:t>People who don't understand the spoken language </a:t>
            </a:r>
          </a:p>
          <a:p>
            <a:r>
              <a:rPr lang="en-US" dirty="0"/>
              <a:t>People who need to speed up/slow down the video</a:t>
            </a:r>
          </a:p>
          <a:p>
            <a:r>
              <a:rPr lang="en-US" dirty="0"/>
              <a:t>People who need to search the video's content</a:t>
            </a:r>
          </a:p>
          <a:p>
            <a:r>
              <a:rPr lang="en-US" dirty="0"/>
              <a:t>People who are unable to play the video </a:t>
            </a:r>
            <a:br>
              <a:rPr lang="en-US" dirty="0"/>
            </a:br>
            <a:r>
              <a:rPr lang="en-US" dirty="0"/>
              <a:t>(due to deaf-blindness, bandwidth, technology limitations, or a busy schedule)  </a:t>
            </a:r>
          </a:p>
        </p:txBody>
      </p:sp>
    </p:spTree>
    <p:extLst>
      <p:ext uri="{BB962C8B-B14F-4D97-AF65-F5344CB8AC3E}">
        <p14:creationId xmlns:p14="http://schemas.microsoft.com/office/powerpoint/2010/main" val="1276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issues with Vimeo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D37A2-BDF0-DB4E-B6F6-F0C086BA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Hiding the default controller requires video to be hosted on a Plus account or higher</a:t>
            </a:r>
          </a:p>
          <a:p>
            <a:r>
              <a:rPr lang="en-US" dirty="0"/>
              <a:t>Controlling the playback rate (slower/faster) requires a Pro account or higher (and must be enabled for each video; off by default)  </a:t>
            </a:r>
          </a:p>
          <a:p>
            <a:r>
              <a:rPr lang="en-US" dirty="0"/>
              <a:t>Able Player cannot repurpose captions as a transcript if captions are hosted on Vimeo </a:t>
            </a:r>
          </a:p>
          <a:p>
            <a:r>
              <a:rPr lang="en-US" dirty="0"/>
              <a:t>Users cannot control display of captions if captions are hosted on Vimeo</a:t>
            </a:r>
          </a:p>
        </p:txBody>
      </p:sp>
    </p:spTree>
    <p:extLst>
      <p:ext uri="{BB962C8B-B14F-4D97-AF65-F5344CB8AC3E}">
        <p14:creationId xmlns:p14="http://schemas.microsoft.com/office/powerpoint/2010/main" val="2339163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both Vimeo and YouTube…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D37A2-BDF0-DB4E-B6F6-F0C086BA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&lt;track&gt; elements to get full Able Player functionality </a:t>
            </a:r>
          </a:p>
        </p:txBody>
      </p:sp>
    </p:spTree>
    <p:extLst>
      <p:ext uri="{BB962C8B-B14F-4D97-AF65-F5344CB8AC3E}">
        <p14:creationId xmlns:p14="http://schemas.microsoft.com/office/powerpoint/2010/main" val="966932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&lt;video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="myfile.mp4" data-able-player&gt; 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&lt;track kind="metadata" </a:t>
            </a:r>
            <a:b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="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metadata.vtt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"&gt;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&lt;/video&gt;</a:t>
            </a:r>
            <a:endParaRPr lang="en-US" dirty="0"/>
          </a:p>
        </p:txBody>
      </p:sp>
      <p:sp>
        <p:nvSpPr>
          <p:cNvPr id="4" name="Shape 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363" y="2409963"/>
            <a:ext cx="6557116" cy="1019038"/>
          </a:xfrm>
          <a:prstGeom prst="rect">
            <a:avLst/>
          </a:prstGeom>
          <a:solidFill>
            <a:srgbClr val="FFFF66">
              <a:alpha val="24705"/>
            </a:srgbClr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685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96253" y="533400"/>
            <a:ext cx="859054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</a:t>
            </a:r>
            <a:r>
              <a:rPr lang="en-US" sz="4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WebVTT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Metadata File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676400" y="1676400"/>
            <a:ext cx="5542200" cy="4286517"/>
          </a:xfrm>
          <a:prstGeom prst="rect">
            <a:avLst/>
          </a:prstGeom>
          <a:solidFill>
            <a:srgbClr val="FFF2CC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400" dirty="0"/>
              <a:t>WEBVTT</a:t>
            </a:r>
          </a:p>
          <a:p>
            <a:endParaRPr lang="en-US" sz="2400" dirty="0"/>
          </a:p>
          <a:p>
            <a:r>
              <a:rPr lang="en-US" sz="2400" dirty="0"/>
              <a:t>00:01:00.000 --&gt; 00:01:20.000</a:t>
            </a:r>
          </a:p>
          <a:p>
            <a:r>
              <a:rPr lang="en-US" sz="2400" dirty="0"/>
              <a:t>#popup</a:t>
            </a:r>
          </a:p>
          <a:p>
            <a:br>
              <a:rPr lang="en-US" sz="2400" dirty="0"/>
            </a:br>
            <a:r>
              <a:rPr lang="en-US" sz="2400" dirty="0"/>
              <a:t>00:03:30.000 --&gt; 00:03:31.000</a:t>
            </a:r>
          </a:p>
          <a:p>
            <a:r>
              <a:rPr lang="en-US" sz="2400" dirty="0"/>
              <a:t>#quiz</a:t>
            </a:r>
          </a:p>
          <a:p>
            <a:r>
              <a:rPr lang="en-US" sz="2400" dirty="0"/>
              <a:t>PAUSE </a:t>
            </a:r>
          </a:p>
          <a:p>
            <a:r>
              <a:rPr lang="en-US" sz="2400" dirty="0"/>
              <a:t>FOCUS:#input1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74366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Playlists (1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D37A2-BDF0-DB4E-B6F6-F0C086BA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93" y="1600200"/>
            <a:ext cx="8377707" cy="47490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&lt;ul class="able-playlist" data-player="video1"&gt; </a:t>
            </a:r>
          </a:p>
          <a:p>
            <a:r>
              <a:rPr lang="en-US" dirty="0"/>
              <a:t>The value of </a:t>
            </a:r>
            <a:r>
              <a:rPr lang="en-US" b="1" dirty="0"/>
              <a:t>data-player</a:t>
            </a:r>
            <a:r>
              <a:rPr lang="en-US" dirty="0"/>
              <a:t> must match the id of the media element</a:t>
            </a:r>
          </a:p>
          <a:p>
            <a:r>
              <a:rPr lang="en-US" dirty="0"/>
              <a:t>Each &lt;li&gt; can include: 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data-poster</a:t>
            </a:r>
            <a:r>
              <a:rPr lang="en-US" dirty="0"/>
              <a:t> attribute (to display an image)</a:t>
            </a:r>
          </a:p>
          <a:p>
            <a:pPr lvl="1"/>
            <a:r>
              <a:rPr lang="en-US" dirty="0"/>
              <a:t>A &lt;span&gt; with class="able-source" for each source element. </a:t>
            </a:r>
          </a:p>
          <a:p>
            <a:pPr lvl="1"/>
            <a:r>
              <a:rPr lang="en-US" dirty="0"/>
              <a:t>A &lt;span&gt; with class="able-track" for each track element. </a:t>
            </a:r>
          </a:p>
          <a:p>
            <a:pPr lvl="1"/>
            <a:r>
              <a:rPr lang="en-US" dirty="0"/>
              <a:t>A &lt;button&gt; containing the clickable content for this item in the playlist</a:t>
            </a:r>
          </a:p>
        </p:txBody>
      </p:sp>
    </p:spTree>
    <p:extLst>
      <p:ext uri="{BB962C8B-B14F-4D97-AF65-F5344CB8AC3E}">
        <p14:creationId xmlns:p14="http://schemas.microsoft.com/office/powerpoint/2010/main" val="3192248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Playlists (2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D37A2-BDF0-DB4E-B6F6-F0C086BA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93" y="1600200"/>
            <a:ext cx="837770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Each &lt;span&gt; should include all the needed attributes for that source or track, prefaced with "data-". For example: </a:t>
            </a:r>
          </a:p>
          <a:p>
            <a:r>
              <a:rPr lang="en-US" dirty="0"/>
              <a:t>data-</a:t>
            </a:r>
            <a:r>
              <a:rPr lang="en-US" dirty="0" err="1"/>
              <a:t>src</a:t>
            </a:r>
            <a:r>
              <a:rPr lang="en-US" dirty="0"/>
              <a:t> (for both source and track) </a:t>
            </a:r>
          </a:p>
          <a:p>
            <a:r>
              <a:rPr lang="en-US" dirty="0"/>
              <a:t>data-desc-</a:t>
            </a:r>
            <a:r>
              <a:rPr lang="en-US" dirty="0" err="1"/>
              <a:t>src</a:t>
            </a:r>
            <a:r>
              <a:rPr lang="en-US" dirty="0"/>
              <a:t> (for source) </a:t>
            </a:r>
          </a:p>
          <a:p>
            <a:r>
              <a:rPr lang="en-US" dirty="0"/>
              <a:t>data-</a:t>
            </a:r>
            <a:r>
              <a:rPr lang="en-US" dirty="0" err="1"/>
              <a:t>youtube</a:t>
            </a:r>
            <a:r>
              <a:rPr lang="en-US" dirty="0"/>
              <a:t>-</a:t>
            </a:r>
            <a:r>
              <a:rPr lang="en-US" dirty="0" err="1"/>
              <a:t>src</a:t>
            </a:r>
            <a:r>
              <a:rPr lang="en-US" dirty="0"/>
              <a:t> (for source) </a:t>
            </a:r>
          </a:p>
          <a:p>
            <a:r>
              <a:rPr lang="en-US" dirty="0"/>
              <a:t>data-kind (for track)</a:t>
            </a:r>
          </a:p>
          <a:p>
            <a:r>
              <a:rPr lang="en-US" dirty="0"/>
              <a:t>data-</a:t>
            </a:r>
            <a:r>
              <a:rPr lang="en-US" dirty="0" err="1"/>
              <a:t>srclang</a:t>
            </a:r>
            <a:r>
              <a:rPr lang="en-US" dirty="0"/>
              <a:t> (for track)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6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Playlists (3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D37A2-BDF0-DB4E-B6F6-F0C086BA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93" y="1417638"/>
            <a:ext cx="8377707" cy="51657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How it works: When a users clicks a &lt;button&gt; within a &lt;li&gt; in the playlist: </a:t>
            </a:r>
          </a:p>
          <a:p>
            <a:r>
              <a:rPr lang="en-US" dirty="0"/>
              <a:t>A new &lt;source&gt; is added to the DOM for all  &lt;span class="able-source"&gt; elements inside the clicked &lt;li&gt;.  All data-* attributes are added to the new &lt;source&gt; (without the data- prefix). </a:t>
            </a:r>
          </a:p>
          <a:p>
            <a:r>
              <a:rPr lang="en-US" dirty="0"/>
              <a:t>A new &lt;track&gt; is added to the DOM for all  &lt;span class="able-track"&gt; elements inside the clicked &lt;li&gt;.  All data-* attributes are added to the new &lt;track&gt; (without the data- prefix). </a:t>
            </a:r>
          </a:p>
          <a:p>
            <a:r>
              <a:rPr lang="en-US" dirty="0"/>
              <a:t>The new media file is loaded and starts playing.</a:t>
            </a:r>
          </a:p>
        </p:txBody>
      </p:sp>
    </p:spTree>
    <p:extLst>
      <p:ext uri="{BB962C8B-B14F-4D97-AF65-F5344CB8AC3E}">
        <p14:creationId xmlns:p14="http://schemas.microsoft.com/office/powerpoint/2010/main" val="770401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D37A2-BDF0-DB4E-B6F6-F0C086BA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93" y="1417637"/>
            <a:ext cx="8377707" cy="529225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data-transcript-div</a:t>
            </a:r>
            <a:r>
              <a:rPr lang="en-US" dirty="0"/>
              <a:t> – id of an external div in which to display the transcript (instead of a popup)</a:t>
            </a:r>
          </a:p>
          <a:p>
            <a:r>
              <a:rPr lang="en-US" b="1" dirty="0"/>
              <a:t>data-transcript-</a:t>
            </a:r>
            <a:r>
              <a:rPr lang="en-US" b="1" dirty="0" err="1"/>
              <a:t>src</a:t>
            </a:r>
            <a:r>
              <a:rPr lang="en-US" dirty="0"/>
              <a:t> – id of a pre-existing manually-edited transcript (auto-generated transcripts are rarely perfect). Coding instructions are provided in the documentation.</a:t>
            </a:r>
          </a:p>
          <a:p>
            <a:r>
              <a:rPr lang="en-US" dirty="0"/>
              <a:t>Able Player includes "</a:t>
            </a:r>
            <a:r>
              <a:rPr lang="en-US" b="1" dirty="0"/>
              <a:t>Video Transcript Sorter (VTS)</a:t>
            </a:r>
            <a:r>
              <a:rPr lang="en-US" dirty="0"/>
              <a:t>", a utility to help sync the various timed text sources so they flow properly in the auto-generated transcript.</a:t>
            </a:r>
          </a:p>
        </p:txBody>
      </p:sp>
    </p:spTree>
    <p:extLst>
      <p:ext uri="{BB962C8B-B14F-4D97-AF65-F5344CB8AC3E}">
        <p14:creationId xmlns:p14="http://schemas.microsoft.com/office/powerpoint/2010/main" val="14041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WordPress Plugin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D37A2-BDF0-DB4E-B6F6-F0C086BA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https://wordpress.org/plugins/ableplayer/</a:t>
            </a:r>
            <a:endParaRPr lang="en-US" dirty="0">
              <a:hlinkClick r:id="rId3"/>
            </a:endParaRPr>
          </a:p>
          <a:p>
            <a:r>
              <a:rPr lang="en-US" dirty="0"/>
              <a:t>Enables author to add an Able Player instance via HTML </a:t>
            </a:r>
          </a:p>
          <a:p>
            <a:r>
              <a:rPr lang="en-US" dirty="0"/>
              <a:t>Supports </a:t>
            </a:r>
            <a:r>
              <a:rPr lang="en-US" dirty="0" err="1"/>
              <a:t>shortcodes</a:t>
            </a:r>
            <a:r>
              <a:rPr lang="en-US" dirty="0"/>
              <a:t> for adding YouTube or Vimeo videos: </a:t>
            </a:r>
          </a:p>
          <a:p>
            <a:pPr lvl="1"/>
            <a:r>
              <a:rPr lang="en-US" sz="2400" dirty="0"/>
              <a:t>[</a:t>
            </a:r>
            <a:r>
              <a:rPr lang="en-US" sz="2400" dirty="0" err="1"/>
              <a:t>ableplayer</a:t>
            </a:r>
            <a:r>
              <a:rPr lang="en-US" sz="2400" dirty="0"/>
              <a:t> </a:t>
            </a:r>
            <a:r>
              <a:rPr lang="en-US" sz="2400" dirty="0" err="1"/>
              <a:t>youtube</a:t>
            </a:r>
            <a:r>
              <a:rPr lang="en-US" sz="2400" dirty="0"/>
              <a:t>-id="xxx" </a:t>
            </a:r>
            <a:r>
              <a:rPr lang="en-US" sz="2400" dirty="0" err="1"/>
              <a:t>youtube</a:t>
            </a:r>
            <a:r>
              <a:rPr lang="en-US" sz="2400" dirty="0"/>
              <a:t>-desc-id="</a:t>
            </a:r>
            <a:r>
              <a:rPr lang="en-US" sz="2400" dirty="0" err="1"/>
              <a:t>yyy</a:t>
            </a:r>
            <a:r>
              <a:rPr lang="en-US" sz="2400" dirty="0"/>
              <a:t>"]</a:t>
            </a:r>
          </a:p>
          <a:p>
            <a:pPr lvl="1"/>
            <a:r>
              <a:rPr lang="en-US" sz="2400" dirty="0"/>
              <a:t>[</a:t>
            </a:r>
            <a:r>
              <a:rPr lang="en-US" sz="2400" dirty="0" err="1"/>
              <a:t>ableplayer</a:t>
            </a:r>
            <a:r>
              <a:rPr lang="en-US" sz="2400" dirty="0"/>
              <a:t> </a:t>
            </a:r>
            <a:r>
              <a:rPr lang="en-US" sz="2400" dirty="0" err="1"/>
              <a:t>vimeo</a:t>
            </a:r>
            <a:r>
              <a:rPr lang="en-US" sz="2400" dirty="0"/>
              <a:t>-id="xxx" </a:t>
            </a:r>
            <a:r>
              <a:rPr lang="en-US" sz="2400" dirty="0" err="1"/>
              <a:t>vimeo</a:t>
            </a:r>
            <a:r>
              <a:rPr lang="en-US" sz="2400" dirty="0"/>
              <a:t>-desc-id="</a:t>
            </a:r>
            <a:r>
              <a:rPr lang="en-US" sz="2400" dirty="0" err="1"/>
              <a:t>yyy</a:t>
            </a:r>
            <a:r>
              <a:rPr lang="en-US" sz="2400" dirty="0"/>
              <a:t>"]</a:t>
            </a:r>
          </a:p>
        </p:txBody>
      </p:sp>
    </p:spTree>
    <p:extLst>
      <p:ext uri="{BB962C8B-B14F-4D97-AF65-F5344CB8AC3E}">
        <p14:creationId xmlns:p14="http://schemas.microsoft.com/office/powerpoint/2010/main" val="2157284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Drupal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D37A2-BDF0-DB4E-B6F6-F0C086BA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https://drupal.org/project/ableplayer</a:t>
            </a:r>
            <a:endParaRPr lang="en-US" dirty="0"/>
          </a:p>
          <a:p>
            <a:r>
              <a:rPr lang="en-US" dirty="0"/>
              <a:t>Currently a work in progress for Drupal 8</a:t>
            </a:r>
          </a:p>
          <a:p>
            <a:r>
              <a:rPr lang="en-US" dirty="0"/>
              <a:t>Maintained by Max </a:t>
            </a:r>
            <a:r>
              <a:rPr lang="en-US" dirty="0" err="1"/>
              <a:t>Bronsema</a:t>
            </a:r>
            <a:r>
              <a:rPr lang="en-US" dirty="0"/>
              <a:t> &amp; Nigel Packer @ Western Washington University</a:t>
            </a:r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931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 in this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all aspects of video (and audio) accessibility using HTML5 and Able Player </a:t>
            </a:r>
          </a:p>
        </p:txBody>
      </p:sp>
    </p:spTree>
    <p:extLst>
      <p:ext uri="{BB962C8B-B14F-4D97-AF65-F5344CB8AC3E}">
        <p14:creationId xmlns:p14="http://schemas.microsoft.com/office/powerpoint/2010/main" val="81480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LTI (plugin for LMSs)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D37A2-BDF0-DB4E-B6F6-F0C086BA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Coming soon! </a:t>
            </a:r>
          </a:p>
          <a:p>
            <a:r>
              <a:rPr lang="en-US" sz="2800" dirty="0"/>
              <a:t>(maybe)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277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D37A2-BDF0-DB4E-B6F6-F0C086BA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91" y="1596980"/>
            <a:ext cx="8087932" cy="498638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24"/>
              </a:spcBef>
              <a:spcAft>
                <a:spcPts val="1200"/>
              </a:spcAft>
            </a:pPr>
            <a:r>
              <a:rPr lang="en-US" dirty="0"/>
              <a:t>Able Player </a:t>
            </a:r>
            <a:br>
              <a:rPr lang="en-US" dirty="0"/>
            </a:br>
            <a:r>
              <a:rPr lang="en-US" dirty="0">
                <a:hlinkClick r:id="rId2"/>
              </a:rPr>
              <a:t>https://ableplayer.github.io/ableplayer/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Able Player WordPress Plugin</a:t>
            </a:r>
            <a:br>
              <a:rPr lang="en-US" dirty="0"/>
            </a:br>
            <a:r>
              <a:rPr lang="en-US" dirty="0">
                <a:hlinkClick r:id="rId3"/>
              </a:rPr>
              <a:t>https://wordpress.org/plugins/ableplayer/</a:t>
            </a:r>
            <a:endParaRPr lang="en-US" dirty="0">
              <a:hlinkClick r:id="rId4"/>
            </a:endParaRPr>
          </a:p>
          <a:p>
            <a:pPr>
              <a:spcAft>
                <a:spcPts val="1200"/>
              </a:spcAft>
            </a:pPr>
            <a:r>
              <a:rPr lang="en-US" dirty="0"/>
              <a:t>Able Player Drupal Module</a:t>
            </a:r>
            <a:br>
              <a:rPr lang="en-US" dirty="0"/>
            </a:br>
            <a:r>
              <a:rPr lang="en-US" dirty="0">
                <a:hlinkClick r:id="rId5"/>
              </a:rPr>
              <a:t>https://drupal.org/project/ableplayer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DO-IT Video (uses Able Player)</a:t>
            </a:r>
            <a:br>
              <a:rPr lang="en-US" dirty="0"/>
            </a:br>
            <a:r>
              <a:rPr lang="en-US" dirty="0">
                <a:hlinkClick r:id="rId6"/>
              </a:rPr>
              <a:t>https://</a:t>
            </a:r>
            <a:r>
              <a:rPr lang="en-US" dirty="0" err="1">
                <a:hlinkClick r:id="rId6"/>
              </a:rPr>
              <a:t>uw.edu</a:t>
            </a:r>
            <a:r>
              <a:rPr lang="en-US" dirty="0">
                <a:hlinkClick r:id="rId6"/>
              </a:rPr>
              <a:t>/</a:t>
            </a:r>
            <a:r>
              <a:rPr lang="en-US" dirty="0" err="1">
                <a:hlinkClick r:id="rId6"/>
              </a:rPr>
              <a:t>doit</a:t>
            </a:r>
            <a:r>
              <a:rPr lang="en-US" dirty="0">
                <a:hlinkClick r:id="rId6"/>
              </a:rPr>
              <a:t>/videos</a:t>
            </a:r>
            <a:r>
              <a:rPr lang="en-US" dirty="0"/>
              <a:t>   </a:t>
            </a:r>
          </a:p>
          <a:p>
            <a:pPr>
              <a:spcAft>
                <a:spcPts val="1200"/>
              </a:spcAft>
            </a:pPr>
            <a:r>
              <a:rPr lang="en-US" dirty="0"/>
              <a:t>WAI Web Accessibility Perspectives (uses Able Player)</a:t>
            </a:r>
            <a:br>
              <a:rPr lang="en-US" dirty="0"/>
            </a:br>
            <a:r>
              <a:rPr lang="en-US" dirty="0">
                <a:hlinkClick r:id="rId7"/>
              </a:rPr>
              <a:t>https://w3.org/WAI/perspective-videos/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Creating Accessible Videos (UW)</a:t>
            </a:r>
            <a:br>
              <a:rPr lang="en-US" dirty="0"/>
            </a:br>
            <a:r>
              <a:rPr lang="en-US" dirty="0">
                <a:hlinkClick r:id="rId8"/>
              </a:rPr>
              <a:t>http://uw.edu/accessibility/videos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7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HTML5 Media Supports 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 elements: </a:t>
            </a:r>
            <a:br>
              <a:rPr lang="en-US" dirty="0"/>
            </a:br>
            <a:r>
              <a:rPr lang="en-US" dirty="0"/>
              <a:t>&lt;video&gt;, &lt;audio&gt;, &lt;source&gt; &amp; &lt;track&gt;</a:t>
            </a:r>
          </a:p>
          <a:p>
            <a:r>
              <a:rPr lang="en-US" dirty="0"/>
              <a:t>Five kinds of text track (&lt;track&gt;): </a:t>
            </a:r>
          </a:p>
          <a:p>
            <a:pPr lvl="1"/>
            <a:r>
              <a:rPr lang="en-US" dirty="0"/>
              <a:t>Captions </a:t>
            </a:r>
          </a:p>
          <a:p>
            <a:pPr lvl="1"/>
            <a:r>
              <a:rPr lang="en-US" dirty="0"/>
              <a:t>Subtitles</a:t>
            </a:r>
          </a:p>
          <a:p>
            <a:pPr lvl="1"/>
            <a:r>
              <a:rPr lang="en-US" dirty="0"/>
              <a:t>Descriptions</a:t>
            </a:r>
          </a:p>
          <a:p>
            <a:pPr lvl="1"/>
            <a:r>
              <a:rPr lang="en-US" dirty="0"/>
              <a:t>Chapters</a:t>
            </a:r>
          </a:p>
          <a:p>
            <a:pPr lvl="1"/>
            <a:r>
              <a:rPr lang="en-US" dirty="0"/>
              <a:t>Metadata</a:t>
            </a:r>
          </a:p>
          <a:p>
            <a:r>
              <a:rPr lang="en-US" dirty="0"/>
              <a:t>Adjustable playback rate </a:t>
            </a:r>
          </a:p>
        </p:txBody>
      </p:sp>
      <p:pic>
        <p:nvPicPr>
          <p:cNvPr id="4" name="Shape 148" descr="HTML5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25349" y="5097463"/>
            <a:ext cx="1379536" cy="1379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3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browsers’ default players are all different</a:t>
            </a:r>
          </a:p>
        </p:txBody>
      </p:sp>
      <p:pic>
        <p:nvPicPr>
          <p:cNvPr id="154" name="Shape 154" descr="Audio player controller in Internet Explor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159" y="1625396"/>
            <a:ext cx="7367679" cy="88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Audio player controller in Firefo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1941" y="2722350"/>
            <a:ext cx="4242899" cy="85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Audio player controller in Safar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2250" y="3899205"/>
            <a:ext cx="4002300" cy="74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Audio player controller in Chrom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06675" y="5026775"/>
            <a:ext cx="4014899" cy="74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Able Player improves accessibility and works across browsers</a:t>
            </a:r>
          </a:p>
        </p:txBody>
      </p:sp>
      <p:pic>
        <p:nvPicPr>
          <p:cNvPr id="5" name="Picture 4" descr="Screen shot of Able Player for audio">
            <a:extLst>
              <a:ext uri="{FF2B5EF4-FFF2-40B4-BE49-F238E27FC236}">
                <a16:creationId xmlns:a16="http://schemas.microsoft.com/office/drawing/2014/main" id="{C54125DC-9485-D64E-AF9B-1AC198C83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383" y="1662221"/>
            <a:ext cx="3073400" cy="1117600"/>
          </a:xfrm>
          <a:prstGeom prst="rect">
            <a:avLst/>
          </a:prstGeom>
        </p:spPr>
      </p:pic>
      <p:pic>
        <p:nvPicPr>
          <p:cNvPr id="8" name="Picture 7" descr="Screen shot of Able Player for video, including captions and an interactive transcript">
            <a:extLst>
              <a:ext uri="{FF2B5EF4-FFF2-40B4-BE49-F238E27FC236}">
                <a16:creationId xmlns:a16="http://schemas.microsoft.com/office/drawing/2014/main" id="{954CD6D4-966D-9B45-9158-4036C5C55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50" y="3024405"/>
            <a:ext cx="7404100" cy="3441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Able Player is </a:t>
            </a:r>
            <a:r>
              <a:rPr lang="en-US" sz="4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packed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features!</a:t>
            </a:r>
          </a:p>
        </p:txBody>
      </p:sp>
      <p:pic>
        <p:nvPicPr>
          <p:cNvPr id="6" name="Picture 5" descr="Screen shot of video being played in Able Player, with captions, a pop-up menu of foreign language subtitles, an interactive transcript with current position highlighted, and a sign language interpreter in a pop-up window. ">
            <a:extLst>
              <a:ext uri="{FF2B5EF4-FFF2-40B4-BE49-F238E27FC236}">
                <a16:creationId xmlns:a16="http://schemas.microsoft.com/office/drawing/2014/main" id="{158612C2-2FF6-4A45-AA2F-C3DD93A0A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9" y="1312442"/>
            <a:ext cx="7365519" cy="4994511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791639440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2519680" y="2202833"/>
            <a:ext cx="3017520" cy="2005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code!</a:t>
            </a:r>
            <a:endParaRPr lang="en-US" sz="4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rtwork: A reel of video tape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0" y="218440"/>
            <a:ext cx="3180080" cy="26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07334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17576</TotalTime>
  <Words>1741</Words>
  <Application>Microsoft Macintosh PowerPoint</Application>
  <PresentationFormat>On-screen Show (4:3)</PresentationFormat>
  <Paragraphs>235</Paragraphs>
  <Slides>41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1_Office Theme</vt:lpstr>
      <vt:lpstr>2_Office Theme</vt:lpstr>
      <vt:lpstr>3_Office Theme</vt:lpstr>
      <vt:lpstr>Able Player 4.2.1:  A free, open source accessible media player </vt:lpstr>
      <vt:lpstr>Overview</vt:lpstr>
      <vt:lpstr>Video can be inaccessible to...</vt:lpstr>
      <vt:lpstr>Our mission in this session</vt:lpstr>
      <vt:lpstr>HTML5 Media Supports Accessibility</vt:lpstr>
      <vt:lpstr>But browsers’ default players are all different</vt:lpstr>
      <vt:lpstr>Able Player improves accessibility and works across browsers</vt:lpstr>
      <vt:lpstr>Able Player is packed with features!</vt:lpstr>
      <vt:lpstr>Let’s code!</vt:lpstr>
      <vt:lpstr>Playing audio with HTML</vt:lpstr>
      <vt:lpstr>Providing multiple audio sources  (to ensure browser compatibility)</vt:lpstr>
      <vt:lpstr>Make it an Able Player!</vt:lpstr>
      <vt:lpstr>Playing video with HTML</vt:lpstr>
      <vt:lpstr>Providing multiple video sources  (to ensure browser compatibility)</vt:lpstr>
      <vt:lpstr>Make it an Able Player!</vt:lpstr>
      <vt:lpstr>Adding captions</vt:lpstr>
      <vt:lpstr>WebVTT Format</vt:lpstr>
      <vt:lpstr>Example WebVTT Caption File</vt:lpstr>
      <vt:lpstr>Adding subtitles</vt:lpstr>
      <vt:lpstr>Example WebVTT Subtitle File</vt:lpstr>
      <vt:lpstr>Adding descriptions</vt:lpstr>
      <vt:lpstr>Example WebVTT Descriptions File</vt:lpstr>
      <vt:lpstr>Putting it all together = </vt:lpstr>
      <vt:lpstr>A highly accessible experience</vt:lpstr>
      <vt:lpstr>Audio Description</vt:lpstr>
      <vt:lpstr>Sign Language</vt:lpstr>
      <vt:lpstr>A source tag, with all the fixin's</vt:lpstr>
      <vt:lpstr>Playing YouTube video</vt:lpstr>
      <vt:lpstr>Playing Vimeo video (4.0 and higher)</vt:lpstr>
      <vt:lpstr>A few issues with Vimeo</vt:lpstr>
      <vt:lpstr>With both Vimeo and YouTube…</vt:lpstr>
      <vt:lpstr>Adding metadata</vt:lpstr>
      <vt:lpstr>Example WebVTT Metadata File</vt:lpstr>
      <vt:lpstr>Playlists (1 of 3)</vt:lpstr>
      <vt:lpstr>Playlists (2 of 3)</vt:lpstr>
      <vt:lpstr>Playlists (3 of 3)</vt:lpstr>
      <vt:lpstr>Transcript</vt:lpstr>
      <vt:lpstr>WordPress Plugin</vt:lpstr>
      <vt:lpstr>Drupal Module</vt:lpstr>
      <vt:lpstr>LTI (plugin for LMSs)</vt:lpstr>
      <vt:lpstr>Resources</vt:lpstr>
    </vt:vector>
  </TitlesOfParts>
  <Manager/>
  <Company>University of Washington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Able Player: A free, open source accessible media player</dc:title>
  <dc:subject/>
  <dc:creator>Terrill Thompson</dc:creator>
  <cp:keywords/>
  <dc:description>Slides accompanying Terrill Thompson’s presentation at Accessing Higher Ground 2019, Westminster CO</dc:description>
  <cp:lastModifiedBy>Terrill Thompson</cp:lastModifiedBy>
  <cp:revision>73</cp:revision>
  <dcterms:created xsi:type="dcterms:W3CDTF">2014-08-05T17:22:17Z</dcterms:created>
  <dcterms:modified xsi:type="dcterms:W3CDTF">2019-11-20T14:07:59Z</dcterms:modified>
  <cp:category/>
</cp:coreProperties>
</file>