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6" r:id="rId2"/>
  </p:sldMasterIdLst>
  <p:notesMasterIdLst>
    <p:notesMasterId r:id="rId42"/>
  </p:notesMasterIdLst>
  <p:handoutMasterIdLst>
    <p:handoutMasterId r:id="rId43"/>
  </p:handoutMasterIdLst>
  <p:sldIdLst>
    <p:sldId id="589" r:id="rId3"/>
    <p:sldId id="266" r:id="rId4"/>
    <p:sldId id="2090" r:id="rId5"/>
    <p:sldId id="2116" r:id="rId6"/>
    <p:sldId id="2086" r:id="rId7"/>
    <p:sldId id="2085" r:id="rId8"/>
    <p:sldId id="2089" r:id="rId9"/>
    <p:sldId id="344" r:id="rId10"/>
    <p:sldId id="355" r:id="rId11"/>
    <p:sldId id="2083" r:id="rId12"/>
    <p:sldId id="2084" r:id="rId13"/>
    <p:sldId id="2096" r:id="rId14"/>
    <p:sldId id="2123" r:id="rId15"/>
    <p:sldId id="2075" r:id="rId16"/>
    <p:sldId id="2094" r:id="rId17"/>
    <p:sldId id="2095" r:id="rId18"/>
    <p:sldId id="2087" r:id="rId19"/>
    <p:sldId id="524" r:id="rId20"/>
    <p:sldId id="2148" r:id="rId21"/>
    <p:sldId id="2149" r:id="rId22"/>
    <p:sldId id="2150" r:id="rId23"/>
    <p:sldId id="2098" r:id="rId24"/>
    <p:sldId id="2118" r:id="rId25"/>
    <p:sldId id="2099" r:id="rId26"/>
    <p:sldId id="2113" r:id="rId27"/>
    <p:sldId id="2121" r:id="rId28"/>
    <p:sldId id="2151" r:id="rId29"/>
    <p:sldId id="2152" r:id="rId30"/>
    <p:sldId id="2103" r:id="rId31"/>
    <p:sldId id="2104" r:id="rId32"/>
    <p:sldId id="2153" r:id="rId33"/>
    <p:sldId id="2154" r:id="rId34"/>
    <p:sldId id="2082" r:id="rId35"/>
    <p:sldId id="478" r:id="rId36"/>
    <p:sldId id="410" r:id="rId37"/>
    <p:sldId id="415" r:id="rId38"/>
    <p:sldId id="2129" r:id="rId39"/>
    <p:sldId id="481" r:id="rId40"/>
    <p:sldId id="2125" r:id="rId41"/>
  </p:sldIdLst>
  <p:sldSz cx="9144000" cy="6858000" type="screen4x3"/>
  <p:notesSz cx="9144000" cy="6858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479" autoAdjust="0"/>
    <p:restoredTop sz="95018" autoAdjust="0"/>
  </p:normalViewPr>
  <p:slideViewPr>
    <p:cSldViewPr snapToObjects="1">
      <p:cViewPr>
        <p:scale>
          <a:sx n="90" d="100"/>
          <a:sy n="90" d="100"/>
        </p:scale>
        <p:origin x="32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4" d="100"/>
        <a:sy n="84" d="100"/>
      </p:scale>
      <p:origin x="0" y="0"/>
    </p:cViewPr>
  </p:sorterViewPr>
  <p:notesViewPr>
    <p:cSldViewPr snapToObjects="1">
      <p:cViewPr varScale="1">
        <p:scale>
          <a:sx n="76" d="100"/>
          <a:sy n="76" d="100"/>
        </p:scale>
        <p:origin x="262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3F2001-91DC-8541-B564-AF8EBD771AFC}" type="doc">
      <dgm:prSet loTypeId="urn:microsoft.com/office/officeart/2005/8/layout/pyramid2" loCatId="" qsTypeId="urn:microsoft.com/office/officeart/2005/8/quickstyle/simple2" qsCatId="simple" csTypeId="urn:microsoft.com/office/officeart/2005/8/colors/accent0_3" csCatId="mainScheme" phldr="1"/>
      <dgm:spPr/>
    </dgm:pt>
    <dgm:pt modelId="{CE3FA600-795A-4D49-9A6E-90E6CAD97BE7}">
      <dgm:prSet phldrT="[Text]"/>
      <dgm:spPr/>
      <dgm:t>
        <a:bodyPr/>
        <a:lstStyle/>
        <a:p>
          <a:r>
            <a:rPr lang="en-US"/>
            <a:t>Scope</a:t>
          </a:r>
        </a:p>
      </dgm:t>
    </dgm:pt>
    <dgm:pt modelId="{9428DB33-132A-3240-B129-FFADB6BB7779}" type="parTrans" cxnId="{F14725C1-AEC6-0646-8FEB-CEFCD67B820D}">
      <dgm:prSet/>
      <dgm:spPr/>
      <dgm:t>
        <a:bodyPr/>
        <a:lstStyle/>
        <a:p>
          <a:endParaRPr lang="en-US"/>
        </a:p>
      </dgm:t>
    </dgm:pt>
    <dgm:pt modelId="{BECF4131-3147-B148-9A78-5B78EC78B00D}" type="sibTrans" cxnId="{F14725C1-AEC6-0646-8FEB-CEFCD67B820D}">
      <dgm:prSet/>
      <dgm:spPr/>
      <dgm:t>
        <a:bodyPr/>
        <a:lstStyle/>
        <a:p>
          <a:endParaRPr lang="en-US"/>
        </a:p>
      </dgm:t>
    </dgm:pt>
    <dgm:pt modelId="{F93FDA5F-C358-0649-8BA3-056511457A9B}">
      <dgm:prSet phldrT="[Text]"/>
      <dgm:spPr/>
      <dgm:t>
        <a:bodyPr/>
        <a:lstStyle/>
        <a:p>
          <a:r>
            <a:rPr lang="en-US"/>
            <a:t>Definition</a:t>
          </a:r>
        </a:p>
      </dgm:t>
    </dgm:pt>
    <dgm:pt modelId="{68361A6D-3692-2248-BA21-38BDDD506B97}" type="parTrans" cxnId="{E881F21C-8048-1742-9DAB-D2E9C5F0482C}">
      <dgm:prSet/>
      <dgm:spPr/>
      <dgm:t>
        <a:bodyPr/>
        <a:lstStyle/>
        <a:p>
          <a:endParaRPr lang="en-US"/>
        </a:p>
      </dgm:t>
    </dgm:pt>
    <dgm:pt modelId="{D965D37C-310B-D24A-AA39-0EB2AD6465B2}" type="sibTrans" cxnId="{E881F21C-8048-1742-9DAB-D2E9C5F0482C}">
      <dgm:prSet/>
      <dgm:spPr/>
      <dgm:t>
        <a:bodyPr/>
        <a:lstStyle/>
        <a:p>
          <a:endParaRPr lang="en-US"/>
        </a:p>
      </dgm:t>
    </dgm:pt>
    <dgm:pt modelId="{911BC41E-2A4E-334B-9C7E-0251152894B8}">
      <dgm:prSet phldrT="[Text]"/>
      <dgm:spPr/>
      <dgm:t>
        <a:bodyPr/>
        <a:lstStyle/>
        <a:p>
          <a:r>
            <a:rPr lang="en-US"/>
            <a:t>Principles</a:t>
          </a:r>
        </a:p>
      </dgm:t>
    </dgm:pt>
    <dgm:pt modelId="{E9F3083B-4768-5349-A729-AA0A31421825}" type="parTrans" cxnId="{52E90EFA-CBB9-C642-BFCB-884092F201F4}">
      <dgm:prSet/>
      <dgm:spPr/>
      <dgm:t>
        <a:bodyPr/>
        <a:lstStyle/>
        <a:p>
          <a:endParaRPr lang="en-US"/>
        </a:p>
      </dgm:t>
    </dgm:pt>
    <dgm:pt modelId="{752302D2-A56B-8F4D-8F9C-6B052E95FD72}" type="sibTrans" cxnId="{52E90EFA-CBB9-C642-BFCB-884092F201F4}">
      <dgm:prSet/>
      <dgm:spPr/>
      <dgm:t>
        <a:bodyPr/>
        <a:lstStyle/>
        <a:p>
          <a:endParaRPr lang="en-US"/>
        </a:p>
      </dgm:t>
    </dgm:pt>
    <dgm:pt modelId="{E2AF039A-04AA-2144-88EB-B10D89317BD6}">
      <dgm:prSet/>
      <dgm:spPr/>
      <dgm:t>
        <a:bodyPr/>
        <a:lstStyle/>
        <a:p>
          <a:r>
            <a:rPr lang="en-US"/>
            <a:t>Guidelines</a:t>
          </a:r>
        </a:p>
      </dgm:t>
    </dgm:pt>
    <dgm:pt modelId="{76445AB8-641C-3247-BA13-56D88D101E4F}" type="parTrans" cxnId="{4100075A-0900-9D47-952B-49182E08A3B8}">
      <dgm:prSet/>
      <dgm:spPr/>
      <dgm:t>
        <a:bodyPr/>
        <a:lstStyle/>
        <a:p>
          <a:endParaRPr lang="en-US"/>
        </a:p>
      </dgm:t>
    </dgm:pt>
    <dgm:pt modelId="{547454CB-6081-FF46-AF1B-14EC5A2B3F5B}" type="sibTrans" cxnId="{4100075A-0900-9D47-952B-49182E08A3B8}">
      <dgm:prSet/>
      <dgm:spPr/>
      <dgm:t>
        <a:bodyPr/>
        <a:lstStyle/>
        <a:p>
          <a:endParaRPr lang="en-US"/>
        </a:p>
      </dgm:t>
    </dgm:pt>
    <dgm:pt modelId="{4A3DEB12-3762-414B-8A42-4BA2227C050D}">
      <dgm:prSet/>
      <dgm:spPr/>
      <dgm:t>
        <a:bodyPr/>
        <a:lstStyle/>
        <a:p>
          <a:r>
            <a:rPr lang="en-US"/>
            <a:t>Process</a:t>
          </a:r>
        </a:p>
      </dgm:t>
    </dgm:pt>
    <dgm:pt modelId="{F03A0711-1AC6-CE4E-A74D-57589BEE102E}" type="parTrans" cxnId="{70028B3D-2C0E-5549-B5D9-9C469AE46162}">
      <dgm:prSet/>
      <dgm:spPr/>
      <dgm:t>
        <a:bodyPr/>
        <a:lstStyle/>
        <a:p>
          <a:endParaRPr lang="en-US"/>
        </a:p>
      </dgm:t>
    </dgm:pt>
    <dgm:pt modelId="{E2EDCB15-93B4-CB46-8D23-3FC147DDE1A3}" type="sibTrans" cxnId="{70028B3D-2C0E-5549-B5D9-9C469AE46162}">
      <dgm:prSet/>
      <dgm:spPr/>
      <dgm:t>
        <a:bodyPr/>
        <a:lstStyle/>
        <a:p>
          <a:endParaRPr lang="en-US"/>
        </a:p>
      </dgm:t>
    </dgm:pt>
    <dgm:pt modelId="{26A0E2C7-7232-674B-9B13-5A3740D8F926}">
      <dgm:prSet/>
      <dgm:spPr/>
      <dgm:t>
        <a:bodyPr/>
        <a:lstStyle/>
        <a:p>
          <a:r>
            <a:rPr lang="en-US"/>
            <a:t>Practices</a:t>
          </a:r>
        </a:p>
      </dgm:t>
    </dgm:pt>
    <dgm:pt modelId="{9EA58512-10C2-CA41-A7C4-BCA59B984A43}" type="parTrans" cxnId="{104EA9CF-FFF3-0B49-A3B1-21B38D8FE5A1}">
      <dgm:prSet/>
      <dgm:spPr/>
      <dgm:t>
        <a:bodyPr/>
        <a:lstStyle/>
        <a:p>
          <a:endParaRPr lang="en-US"/>
        </a:p>
      </dgm:t>
    </dgm:pt>
    <dgm:pt modelId="{674163F0-432A-DF49-AA70-F79AE85D5A04}" type="sibTrans" cxnId="{104EA9CF-FFF3-0B49-A3B1-21B38D8FE5A1}">
      <dgm:prSet/>
      <dgm:spPr/>
      <dgm:t>
        <a:bodyPr/>
        <a:lstStyle/>
        <a:p>
          <a:endParaRPr lang="en-US"/>
        </a:p>
      </dgm:t>
    </dgm:pt>
    <dgm:pt modelId="{34DC9ED9-B028-D245-8E80-4AE015C56921}" type="pres">
      <dgm:prSet presAssocID="{FE3F2001-91DC-8541-B564-AF8EBD771AFC}" presName="compositeShape" presStyleCnt="0">
        <dgm:presLayoutVars>
          <dgm:dir/>
          <dgm:resizeHandles/>
        </dgm:presLayoutVars>
      </dgm:prSet>
      <dgm:spPr/>
    </dgm:pt>
    <dgm:pt modelId="{FD4E73D5-B76C-DC4F-9CD1-4A9074E3CC19}" type="pres">
      <dgm:prSet presAssocID="{FE3F2001-91DC-8541-B564-AF8EBD771AFC}" presName="pyramid" presStyleLbl="node1" presStyleIdx="0" presStyleCnt="1" custLinFactNeighborX="-1825"/>
      <dgm:spPr/>
      <dgm:extLst>
        <a:ext uri="{E40237B7-FDA0-4F09-8148-C483321AD2D9}">
          <dgm14:cNvPr xmlns:dgm14="http://schemas.microsoft.com/office/drawing/2010/diagram" id="0" name="" descr="UDHE Framework includes scope, definition, principles, guidelines, practices, process"/>
        </a:ext>
      </dgm:extLst>
    </dgm:pt>
    <dgm:pt modelId="{E65FFB66-C05B-F049-BAF3-C27CBE8C8187}" type="pres">
      <dgm:prSet presAssocID="{FE3F2001-91DC-8541-B564-AF8EBD771AFC}" presName="theList" presStyleCnt="0"/>
      <dgm:spPr/>
    </dgm:pt>
    <dgm:pt modelId="{473348BF-4EF6-C34B-BB9C-4FC2E491C2EA}" type="pres">
      <dgm:prSet presAssocID="{CE3FA600-795A-4D49-9A6E-90E6CAD97BE7}" presName="aNode" presStyleLbl="fgAcc1" presStyleIdx="0" presStyleCnt="6">
        <dgm:presLayoutVars>
          <dgm:bulletEnabled val="1"/>
        </dgm:presLayoutVars>
      </dgm:prSet>
      <dgm:spPr/>
    </dgm:pt>
    <dgm:pt modelId="{017CDD1F-DDBE-3949-A27C-10AD4264074E}" type="pres">
      <dgm:prSet presAssocID="{CE3FA600-795A-4D49-9A6E-90E6CAD97BE7}" presName="aSpace" presStyleCnt="0"/>
      <dgm:spPr/>
    </dgm:pt>
    <dgm:pt modelId="{1863B804-B79E-5248-9283-71BD2A7EB14E}" type="pres">
      <dgm:prSet presAssocID="{F93FDA5F-C358-0649-8BA3-056511457A9B}" presName="aNode" presStyleLbl="fgAcc1" presStyleIdx="1" presStyleCnt="6">
        <dgm:presLayoutVars>
          <dgm:bulletEnabled val="1"/>
        </dgm:presLayoutVars>
      </dgm:prSet>
      <dgm:spPr/>
    </dgm:pt>
    <dgm:pt modelId="{F9928057-E076-464C-8471-52DF1849995A}" type="pres">
      <dgm:prSet presAssocID="{F93FDA5F-C358-0649-8BA3-056511457A9B}" presName="aSpace" presStyleCnt="0"/>
      <dgm:spPr/>
    </dgm:pt>
    <dgm:pt modelId="{DEB013BB-EDC9-B24C-95DB-24A6BFFDF0B2}" type="pres">
      <dgm:prSet presAssocID="{911BC41E-2A4E-334B-9C7E-0251152894B8}" presName="aNode" presStyleLbl="fgAcc1" presStyleIdx="2" presStyleCnt="6">
        <dgm:presLayoutVars>
          <dgm:bulletEnabled val="1"/>
        </dgm:presLayoutVars>
      </dgm:prSet>
      <dgm:spPr/>
    </dgm:pt>
    <dgm:pt modelId="{21442748-BEFA-D744-863A-76BCE2B36777}" type="pres">
      <dgm:prSet presAssocID="{911BC41E-2A4E-334B-9C7E-0251152894B8}" presName="aSpace" presStyleCnt="0"/>
      <dgm:spPr/>
    </dgm:pt>
    <dgm:pt modelId="{8EE1A2A3-3B5D-A543-8AAD-258D99390224}" type="pres">
      <dgm:prSet presAssocID="{E2AF039A-04AA-2144-88EB-B10D89317BD6}" presName="aNode" presStyleLbl="fgAcc1" presStyleIdx="3" presStyleCnt="6">
        <dgm:presLayoutVars>
          <dgm:bulletEnabled val="1"/>
        </dgm:presLayoutVars>
      </dgm:prSet>
      <dgm:spPr/>
    </dgm:pt>
    <dgm:pt modelId="{D20F636B-9D3C-7541-BE7A-3E60CEE783C3}" type="pres">
      <dgm:prSet presAssocID="{E2AF039A-04AA-2144-88EB-B10D89317BD6}" presName="aSpace" presStyleCnt="0"/>
      <dgm:spPr/>
    </dgm:pt>
    <dgm:pt modelId="{608E372C-A3EE-7349-923D-59D15617AACA}" type="pres">
      <dgm:prSet presAssocID="{26A0E2C7-7232-674B-9B13-5A3740D8F926}" presName="aNode" presStyleLbl="fgAcc1" presStyleIdx="4" presStyleCnt="6">
        <dgm:presLayoutVars>
          <dgm:bulletEnabled val="1"/>
        </dgm:presLayoutVars>
      </dgm:prSet>
      <dgm:spPr/>
    </dgm:pt>
    <dgm:pt modelId="{86A5229C-70E7-5C42-8ADC-5E94CDC805B9}" type="pres">
      <dgm:prSet presAssocID="{26A0E2C7-7232-674B-9B13-5A3740D8F926}" presName="aSpace" presStyleCnt="0"/>
      <dgm:spPr/>
    </dgm:pt>
    <dgm:pt modelId="{7BC97A59-0C02-1C42-BDF6-5CE378A80BCF}" type="pres">
      <dgm:prSet presAssocID="{4A3DEB12-3762-414B-8A42-4BA2227C050D}" presName="aNode" presStyleLbl="fgAcc1" presStyleIdx="5" presStyleCnt="6">
        <dgm:presLayoutVars>
          <dgm:bulletEnabled val="1"/>
        </dgm:presLayoutVars>
      </dgm:prSet>
      <dgm:spPr/>
    </dgm:pt>
    <dgm:pt modelId="{A3187495-3488-4D4F-AB9D-8437EE0295D4}" type="pres">
      <dgm:prSet presAssocID="{4A3DEB12-3762-414B-8A42-4BA2227C050D}" presName="aSpace" presStyleCnt="0"/>
      <dgm:spPr/>
    </dgm:pt>
  </dgm:ptLst>
  <dgm:cxnLst>
    <dgm:cxn modelId="{E881F21C-8048-1742-9DAB-D2E9C5F0482C}" srcId="{FE3F2001-91DC-8541-B564-AF8EBD771AFC}" destId="{F93FDA5F-C358-0649-8BA3-056511457A9B}" srcOrd="1" destOrd="0" parTransId="{68361A6D-3692-2248-BA21-38BDDD506B97}" sibTransId="{D965D37C-310B-D24A-AA39-0EB2AD6465B2}"/>
    <dgm:cxn modelId="{178D5D31-C2EF-A646-8F2E-2482EDD12700}" type="presOf" srcId="{CE3FA600-795A-4D49-9A6E-90E6CAD97BE7}" destId="{473348BF-4EF6-C34B-BB9C-4FC2E491C2EA}" srcOrd="0" destOrd="0" presId="urn:microsoft.com/office/officeart/2005/8/layout/pyramid2"/>
    <dgm:cxn modelId="{9608843D-64AE-6740-938D-4591EAEB0A0A}" type="presOf" srcId="{E2AF039A-04AA-2144-88EB-B10D89317BD6}" destId="{8EE1A2A3-3B5D-A543-8AAD-258D99390224}" srcOrd="0" destOrd="0" presId="urn:microsoft.com/office/officeart/2005/8/layout/pyramid2"/>
    <dgm:cxn modelId="{70028B3D-2C0E-5549-B5D9-9C469AE46162}" srcId="{FE3F2001-91DC-8541-B564-AF8EBD771AFC}" destId="{4A3DEB12-3762-414B-8A42-4BA2227C050D}" srcOrd="5" destOrd="0" parTransId="{F03A0711-1AC6-CE4E-A74D-57589BEE102E}" sibTransId="{E2EDCB15-93B4-CB46-8D23-3FC147DDE1A3}"/>
    <dgm:cxn modelId="{0143DF3D-208D-E244-834A-2DCFA2B4AEFF}" type="presOf" srcId="{4A3DEB12-3762-414B-8A42-4BA2227C050D}" destId="{7BC97A59-0C02-1C42-BDF6-5CE378A80BCF}" srcOrd="0" destOrd="0" presId="urn:microsoft.com/office/officeart/2005/8/layout/pyramid2"/>
    <dgm:cxn modelId="{4100075A-0900-9D47-952B-49182E08A3B8}" srcId="{FE3F2001-91DC-8541-B564-AF8EBD771AFC}" destId="{E2AF039A-04AA-2144-88EB-B10D89317BD6}" srcOrd="3" destOrd="0" parTransId="{76445AB8-641C-3247-BA13-56D88D101E4F}" sibTransId="{547454CB-6081-FF46-AF1B-14EC5A2B3F5B}"/>
    <dgm:cxn modelId="{03AC5A7F-78BD-C949-A44B-FD65D9AB8DBF}" type="presOf" srcId="{911BC41E-2A4E-334B-9C7E-0251152894B8}" destId="{DEB013BB-EDC9-B24C-95DB-24A6BFFDF0B2}" srcOrd="0" destOrd="0" presId="urn:microsoft.com/office/officeart/2005/8/layout/pyramid2"/>
    <dgm:cxn modelId="{2B8AA18A-B63D-344A-A134-673804424BB2}" type="presOf" srcId="{FE3F2001-91DC-8541-B564-AF8EBD771AFC}" destId="{34DC9ED9-B028-D245-8E80-4AE015C56921}" srcOrd="0" destOrd="0" presId="urn:microsoft.com/office/officeart/2005/8/layout/pyramid2"/>
    <dgm:cxn modelId="{33A63BBE-0754-4D45-BEAC-AB7A7B29456C}" type="presOf" srcId="{F93FDA5F-C358-0649-8BA3-056511457A9B}" destId="{1863B804-B79E-5248-9283-71BD2A7EB14E}" srcOrd="0" destOrd="0" presId="urn:microsoft.com/office/officeart/2005/8/layout/pyramid2"/>
    <dgm:cxn modelId="{F14725C1-AEC6-0646-8FEB-CEFCD67B820D}" srcId="{FE3F2001-91DC-8541-B564-AF8EBD771AFC}" destId="{CE3FA600-795A-4D49-9A6E-90E6CAD97BE7}" srcOrd="0" destOrd="0" parTransId="{9428DB33-132A-3240-B129-FFADB6BB7779}" sibTransId="{BECF4131-3147-B148-9A78-5B78EC78B00D}"/>
    <dgm:cxn modelId="{60E9D5C7-4FFA-EE46-8D81-59DB9BCE2416}" type="presOf" srcId="{26A0E2C7-7232-674B-9B13-5A3740D8F926}" destId="{608E372C-A3EE-7349-923D-59D15617AACA}" srcOrd="0" destOrd="0" presId="urn:microsoft.com/office/officeart/2005/8/layout/pyramid2"/>
    <dgm:cxn modelId="{104EA9CF-FFF3-0B49-A3B1-21B38D8FE5A1}" srcId="{FE3F2001-91DC-8541-B564-AF8EBD771AFC}" destId="{26A0E2C7-7232-674B-9B13-5A3740D8F926}" srcOrd="4" destOrd="0" parTransId="{9EA58512-10C2-CA41-A7C4-BCA59B984A43}" sibTransId="{674163F0-432A-DF49-AA70-F79AE85D5A04}"/>
    <dgm:cxn modelId="{52E90EFA-CBB9-C642-BFCB-884092F201F4}" srcId="{FE3F2001-91DC-8541-B564-AF8EBD771AFC}" destId="{911BC41E-2A4E-334B-9C7E-0251152894B8}" srcOrd="2" destOrd="0" parTransId="{E9F3083B-4768-5349-A729-AA0A31421825}" sibTransId="{752302D2-A56B-8F4D-8F9C-6B052E95FD72}"/>
    <dgm:cxn modelId="{19A26621-D7CB-CA49-B78E-A2E8C518BE34}" type="presParOf" srcId="{34DC9ED9-B028-D245-8E80-4AE015C56921}" destId="{FD4E73D5-B76C-DC4F-9CD1-4A9074E3CC19}" srcOrd="0" destOrd="0" presId="urn:microsoft.com/office/officeart/2005/8/layout/pyramid2"/>
    <dgm:cxn modelId="{257C1353-3C5E-4848-9CB6-DD5E550E7246}" type="presParOf" srcId="{34DC9ED9-B028-D245-8E80-4AE015C56921}" destId="{E65FFB66-C05B-F049-BAF3-C27CBE8C8187}" srcOrd="1" destOrd="0" presId="urn:microsoft.com/office/officeart/2005/8/layout/pyramid2"/>
    <dgm:cxn modelId="{0FE67F25-81B0-0A41-B2FD-8A148B72436A}" type="presParOf" srcId="{E65FFB66-C05B-F049-BAF3-C27CBE8C8187}" destId="{473348BF-4EF6-C34B-BB9C-4FC2E491C2EA}" srcOrd="0" destOrd="0" presId="urn:microsoft.com/office/officeart/2005/8/layout/pyramid2"/>
    <dgm:cxn modelId="{85C08B37-D664-2F47-9F7F-9BFA3B4911CB}" type="presParOf" srcId="{E65FFB66-C05B-F049-BAF3-C27CBE8C8187}" destId="{017CDD1F-DDBE-3949-A27C-10AD4264074E}" srcOrd="1" destOrd="0" presId="urn:microsoft.com/office/officeart/2005/8/layout/pyramid2"/>
    <dgm:cxn modelId="{3ADCF837-D53B-9C4E-9146-ACE394B2B4EA}" type="presParOf" srcId="{E65FFB66-C05B-F049-BAF3-C27CBE8C8187}" destId="{1863B804-B79E-5248-9283-71BD2A7EB14E}" srcOrd="2" destOrd="0" presId="urn:microsoft.com/office/officeart/2005/8/layout/pyramid2"/>
    <dgm:cxn modelId="{D166029A-A6AC-9A44-9AA2-89CFF032807B}" type="presParOf" srcId="{E65FFB66-C05B-F049-BAF3-C27CBE8C8187}" destId="{F9928057-E076-464C-8471-52DF1849995A}" srcOrd="3" destOrd="0" presId="urn:microsoft.com/office/officeart/2005/8/layout/pyramid2"/>
    <dgm:cxn modelId="{B565DCB4-40B7-C444-B9A0-FEBC9159AA57}" type="presParOf" srcId="{E65FFB66-C05B-F049-BAF3-C27CBE8C8187}" destId="{DEB013BB-EDC9-B24C-95DB-24A6BFFDF0B2}" srcOrd="4" destOrd="0" presId="urn:microsoft.com/office/officeart/2005/8/layout/pyramid2"/>
    <dgm:cxn modelId="{6038E8F1-7E4C-AD44-A9DE-31DFB8F46150}" type="presParOf" srcId="{E65FFB66-C05B-F049-BAF3-C27CBE8C8187}" destId="{21442748-BEFA-D744-863A-76BCE2B36777}" srcOrd="5" destOrd="0" presId="urn:microsoft.com/office/officeart/2005/8/layout/pyramid2"/>
    <dgm:cxn modelId="{A4813D1D-B0FB-0D41-80F3-7FDB2E32A631}" type="presParOf" srcId="{E65FFB66-C05B-F049-BAF3-C27CBE8C8187}" destId="{8EE1A2A3-3B5D-A543-8AAD-258D99390224}" srcOrd="6" destOrd="0" presId="urn:microsoft.com/office/officeart/2005/8/layout/pyramid2"/>
    <dgm:cxn modelId="{C8CF0471-1C87-A344-A3FF-492896C8B548}" type="presParOf" srcId="{E65FFB66-C05B-F049-BAF3-C27CBE8C8187}" destId="{D20F636B-9D3C-7541-BE7A-3E60CEE783C3}" srcOrd="7" destOrd="0" presId="urn:microsoft.com/office/officeart/2005/8/layout/pyramid2"/>
    <dgm:cxn modelId="{A0D6450B-5D43-F14B-B607-D1C687B255E6}" type="presParOf" srcId="{E65FFB66-C05B-F049-BAF3-C27CBE8C8187}" destId="{608E372C-A3EE-7349-923D-59D15617AACA}" srcOrd="8" destOrd="0" presId="urn:microsoft.com/office/officeart/2005/8/layout/pyramid2"/>
    <dgm:cxn modelId="{126F572F-3AE7-7145-85F9-8711F9512F84}" type="presParOf" srcId="{E65FFB66-C05B-F049-BAF3-C27CBE8C8187}" destId="{86A5229C-70E7-5C42-8ADC-5E94CDC805B9}" srcOrd="9" destOrd="0" presId="urn:microsoft.com/office/officeart/2005/8/layout/pyramid2"/>
    <dgm:cxn modelId="{45681C11-5684-2F4A-91AC-CBC87C81295A}" type="presParOf" srcId="{E65FFB66-C05B-F049-BAF3-C27CBE8C8187}" destId="{7BC97A59-0C02-1C42-BDF6-5CE378A80BCF}" srcOrd="10" destOrd="0" presId="urn:microsoft.com/office/officeart/2005/8/layout/pyramid2"/>
    <dgm:cxn modelId="{B85651AB-BE33-EA42-B105-DAA533A59D01}" type="presParOf" srcId="{E65FFB66-C05B-F049-BAF3-C27CBE8C8187}" destId="{A3187495-3488-4D4F-AB9D-8437EE0295D4}"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E73D5-B76C-DC4F-9CD1-4A9074E3CC19}">
      <dsp:nvSpPr>
        <dsp:cNvPr id="0" name=""/>
        <dsp:cNvSpPr/>
      </dsp:nvSpPr>
      <dsp:spPr>
        <a:xfrm>
          <a:off x="0" y="0"/>
          <a:ext cx="4263390" cy="4263390"/>
        </a:xfrm>
        <a:prstGeom prst="triangl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73348BF-4EF6-C34B-BB9C-4FC2E491C2EA}">
      <dsp:nvSpPr>
        <dsp:cNvPr id="0" name=""/>
        <dsp:cNvSpPr/>
      </dsp:nvSpPr>
      <dsp:spPr>
        <a:xfrm>
          <a:off x="2165477" y="428628"/>
          <a:ext cx="2771203" cy="50461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Scope</a:t>
          </a:r>
        </a:p>
      </dsp:txBody>
      <dsp:txXfrm>
        <a:off x="2190110" y="453261"/>
        <a:ext cx="2721937" cy="455346"/>
      </dsp:txXfrm>
    </dsp:sp>
    <dsp:sp modelId="{1863B804-B79E-5248-9283-71BD2A7EB14E}">
      <dsp:nvSpPr>
        <dsp:cNvPr id="0" name=""/>
        <dsp:cNvSpPr/>
      </dsp:nvSpPr>
      <dsp:spPr>
        <a:xfrm>
          <a:off x="2165477" y="996317"/>
          <a:ext cx="2771203" cy="50461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Definition</a:t>
          </a:r>
        </a:p>
      </dsp:txBody>
      <dsp:txXfrm>
        <a:off x="2190110" y="1020950"/>
        <a:ext cx="2721937" cy="455346"/>
      </dsp:txXfrm>
    </dsp:sp>
    <dsp:sp modelId="{DEB013BB-EDC9-B24C-95DB-24A6BFFDF0B2}">
      <dsp:nvSpPr>
        <dsp:cNvPr id="0" name=""/>
        <dsp:cNvSpPr/>
      </dsp:nvSpPr>
      <dsp:spPr>
        <a:xfrm>
          <a:off x="2165477" y="1564006"/>
          <a:ext cx="2771203" cy="50461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Principles</a:t>
          </a:r>
        </a:p>
      </dsp:txBody>
      <dsp:txXfrm>
        <a:off x="2190110" y="1588639"/>
        <a:ext cx="2721937" cy="455346"/>
      </dsp:txXfrm>
    </dsp:sp>
    <dsp:sp modelId="{8EE1A2A3-3B5D-A543-8AAD-258D99390224}">
      <dsp:nvSpPr>
        <dsp:cNvPr id="0" name=""/>
        <dsp:cNvSpPr/>
      </dsp:nvSpPr>
      <dsp:spPr>
        <a:xfrm>
          <a:off x="2165477" y="2131695"/>
          <a:ext cx="2771203" cy="50461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Guidelines</a:t>
          </a:r>
        </a:p>
      </dsp:txBody>
      <dsp:txXfrm>
        <a:off x="2190110" y="2156328"/>
        <a:ext cx="2721937" cy="455346"/>
      </dsp:txXfrm>
    </dsp:sp>
    <dsp:sp modelId="{608E372C-A3EE-7349-923D-59D15617AACA}">
      <dsp:nvSpPr>
        <dsp:cNvPr id="0" name=""/>
        <dsp:cNvSpPr/>
      </dsp:nvSpPr>
      <dsp:spPr>
        <a:xfrm>
          <a:off x="2165477" y="2699383"/>
          <a:ext cx="2771203" cy="50461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Practices</a:t>
          </a:r>
        </a:p>
      </dsp:txBody>
      <dsp:txXfrm>
        <a:off x="2190110" y="2724016"/>
        <a:ext cx="2721937" cy="455346"/>
      </dsp:txXfrm>
    </dsp:sp>
    <dsp:sp modelId="{7BC97A59-0C02-1C42-BDF6-5CE378A80BCF}">
      <dsp:nvSpPr>
        <dsp:cNvPr id="0" name=""/>
        <dsp:cNvSpPr/>
      </dsp:nvSpPr>
      <dsp:spPr>
        <a:xfrm>
          <a:off x="2165477" y="3267072"/>
          <a:ext cx="2771203" cy="504612"/>
        </a:xfrm>
        <a:prstGeom prst="round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Process</a:t>
          </a:r>
        </a:p>
      </dsp:txBody>
      <dsp:txXfrm>
        <a:off x="2190110" y="3291705"/>
        <a:ext cx="2721937" cy="45534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98FD006-2CE6-4077-8441-383B25650E98}" type="datetimeFigureOut">
              <a:rPr lang="en-US"/>
              <a:pPr>
                <a:defRPr/>
              </a:pPr>
              <a:t>10/31/19</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B3ADD07-E6EF-4743-A8CB-E7BCD1DBF12D}" type="slidenum">
              <a:rPr lang="en-US"/>
              <a:pPr>
                <a:defRPr/>
              </a:pPr>
              <a:t>‹#›</a:t>
            </a:fld>
            <a:endParaRPr lang="en-US" dirty="0"/>
          </a:p>
        </p:txBody>
      </p:sp>
    </p:spTree>
    <p:extLst>
      <p:ext uri="{BB962C8B-B14F-4D97-AF65-F5344CB8AC3E}">
        <p14:creationId xmlns:p14="http://schemas.microsoft.com/office/powerpoint/2010/main" val="3637263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smtClean="0"/>
            </a:lvl1pPr>
          </a:lstStyle>
          <a:p>
            <a:pPr>
              <a:defRPr/>
            </a:pPr>
            <a:fld id="{EEF45715-31A3-45A7-BDEB-A8C3A56B16E4}" type="datetimeFigureOut">
              <a:rPr lang="en-US"/>
              <a:pPr>
                <a:defRPr/>
              </a:pPr>
              <a:t>10/31/19</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smtClean="0"/>
            </a:lvl1pPr>
          </a:lstStyle>
          <a:p>
            <a:pPr>
              <a:defRPr/>
            </a:pPr>
            <a:fld id="{9F413796-A511-488C-BB76-7BBF3BF7495C}" type="slidenum">
              <a:rPr lang="en-US"/>
              <a:pPr>
                <a:defRPr/>
              </a:pPr>
              <a:t>‹#›</a:t>
            </a:fld>
            <a:endParaRPr lang="en-US" dirty="0"/>
          </a:p>
        </p:txBody>
      </p:sp>
    </p:spTree>
    <p:extLst>
      <p:ext uri="{BB962C8B-B14F-4D97-AF65-F5344CB8AC3E}">
        <p14:creationId xmlns:p14="http://schemas.microsoft.com/office/powerpoint/2010/main" val="68423367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413796-A511-488C-BB76-7BBF3BF7495C}" type="slidenum">
              <a:rPr lang="en-US" smtClean="0"/>
              <a:pPr>
                <a:defRPr/>
              </a:pPr>
              <a:t>13</a:t>
            </a:fld>
            <a:endParaRPr lang="en-US" dirty="0"/>
          </a:p>
        </p:txBody>
      </p:sp>
    </p:spTree>
    <p:extLst>
      <p:ext uri="{BB962C8B-B14F-4D97-AF65-F5344CB8AC3E}">
        <p14:creationId xmlns:p14="http://schemas.microsoft.com/office/powerpoint/2010/main" val="27905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ヒラギノ角ゴ Pro W3" charset="0"/>
                <a:cs typeface="ヒラギノ角ゴ Pro W3" charset="0"/>
              </a:defRPr>
            </a:lvl1pPr>
            <a:lvl2pPr marL="742950" indent="-285750">
              <a:defRPr sz="2400" b="1">
                <a:solidFill>
                  <a:schemeClr val="tx1"/>
                </a:solidFill>
                <a:latin typeface="Arial" charset="0"/>
                <a:ea typeface="ヒラギノ角ゴ Pro W3" charset="0"/>
                <a:cs typeface="ヒラギノ角ゴ Pro W3" charset="0"/>
              </a:defRPr>
            </a:lvl2pPr>
            <a:lvl3pPr marL="1143000" indent="-228600">
              <a:defRPr sz="2400" b="1">
                <a:solidFill>
                  <a:schemeClr val="tx1"/>
                </a:solidFill>
                <a:latin typeface="Arial" charset="0"/>
                <a:ea typeface="ヒラギノ角ゴ Pro W3" charset="0"/>
                <a:cs typeface="ヒラギノ角ゴ Pro W3" charset="0"/>
              </a:defRPr>
            </a:lvl3pPr>
            <a:lvl4pPr marL="1600200" indent="-228600">
              <a:defRPr sz="2400" b="1">
                <a:solidFill>
                  <a:schemeClr val="tx1"/>
                </a:solidFill>
                <a:latin typeface="Arial" charset="0"/>
                <a:ea typeface="ヒラギノ角ゴ Pro W3" charset="0"/>
                <a:cs typeface="ヒラギノ角ゴ Pro W3" charset="0"/>
              </a:defRPr>
            </a:lvl4pPr>
            <a:lvl5pPr marL="2057400" indent="-228600">
              <a:defRPr sz="2400" b="1">
                <a:solidFill>
                  <a:schemeClr val="tx1"/>
                </a:solidFill>
                <a:latin typeface="Arial" charset="0"/>
                <a:ea typeface="ヒラギノ角ゴ Pro W3" charset="0"/>
                <a:cs typeface="ヒラギノ角ゴ Pro W3" charset="0"/>
              </a:defRPr>
            </a:lvl5pPr>
            <a:lvl6pPr marL="25146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6pPr>
            <a:lvl7pPr marL="29718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7pPr>
            <a:lvl8pPr marL="34290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8pPr>
            <a:lvl9pPr marL="3886200" indent="-228600" algn="ctr" eaLnBrk="0" fontAlgn="base" hangingPunct="0">
              <a:spcBef>
                <a:spcPct val="0"/>
              </a:spcBef>
              <a:spcAft>
                <a:spcPct val="0"/>
              </a:spcAft>
              <a:defRPr sz="2400" b="1">
                <a:solidFill>
                  <a:schemeClr val="tx1"/>
                </a:solidFill>
                <a:latin typeface="Arial" charset="0"/>
                <a:ea typeface="ヒラギノ角ゴ Pro W3" charset="0"/>
                <a:cs typeface="ヒラギノ角ゴ Pro W3" charset="0"/>
              </a:defRPr>
            </a:lvl9pPr>
          </a:lstStyle>
          <a:p>
            <a:fld id="{A07B3DA8-2C60-494E-B044-C55340C287EF}" type="slidenum">
              <a:rPr lang="en-US" sz="1200" b="0"/>
              <a:pPr/>
              <a:t>18</a:t>
            </a:fld>
            <a:endParaRPr lang="en-US" sz="1200" b="0"/>
          </a:p>
        </p:txBody>
      </p:sp>
      <p:sp>
        <p:nvSpPr>
          <p:cNvPr id="144386" name="Rectangle 2"/>
          <p:cNvSpPr>
            <a:spLocks noGrp="1" noRot="1" noChangeAspect="1" noChangeArrowheads="1" noTextEdit="1"/>
          </p:cNvSpPr>
          <p:nvPr>
            <p:ph type="sldImg"/>
          </p:nvPr>
        </p:nvSpPr>
        <p:spPr>
          <a:solidFill>
            <a:srgbClr val="FFFFFF"/>
          </a:solidFill>
          <a:ln/>
        </p:spPr>
      </p:sp>
      <p:sp>
        <p:nvSpPr>
          <p:cNvPr id="144387" name="Rectangle 3"/>
          <p:cNvSpPr>
            <a:spLocks noGrp="1" noChangeArrowheads="1"/>
          </p:cNvSpPr>
          <p:nvPr>
            <p:ph type="body" idx="1"/>
          </p:nvPr>
        </p:nvSpPr>
        <p:spPr>
          <a:xfrm>
            <a:off x="914400" y="3257550"/>
            <a:ext cx="7315200" cy="30861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ヒラギノ角ゴ Pro W3" charset="0"/>
              <a:cs typeface="ヒラギノ角ゴ Pro W3" charset="0"/>
            </a:endParaRPr>
          </a:p>
        </p:txBody>
      </p:sp>
    </p:spTree>
    <p:extLst>
      <p:ext uri="{BB962C8B-B14F-4D97-AF65-F5344CB8AC3E}">
        <p14:creationId xmlns:p14="http://schemas.microsoft.com/office/powerpoint/2010/main" val="736891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413796-A511-488C-BB76-7BBF3BF7495C}" type="slidenum">
              <a:rPr lang="en-US" smtClean="0"/>
              <a:pPr>
                <a:defRPr/>
              </a:pPr>
              <a:t>23</a:t>
            </a:fld>
            <a:endParaRPr lang="en-US" dirty="0"/>
          </a:p>
        </p:txBody>
      </p:sp>
    </p:spTree>
    <p:extLst>
      <p:ext uri="{BB962C8B-B14F-4D97-AF65-F5344CB8AC3E}">
        <p14:creationId xmlns:p14="http://schemas.microsoft.com/office/powerpoint/2010/main" val="24658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413796-A511-488C-BB76-7BBF3BF7495C}" type="slidenum">
              <a:rPr lang="en-US" smtClean="0"/>
              <a:pPr>
                <a:defRPr/>
              </a:pPr>
              <a:t>32</a:t>
            </a:fld>
            <a:endParaRPr lang="en-US" dirty="0"/>
          </a:p>
        </p:txBody>
      </p:sp>
    </p:spTree>
    <p:extLst>
      <p:ext uri="{BB962C8B-B14F-4D97-AF65-F5344CB8AC3E}">
        <p14:creationId xmlns:p14="http://schemas.microsoft.com/office/powerpoint/2010/main" val="247295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F413796-A511-488C-BB76-7BBF3BF7495C}" type="slidenum">
              <a:rPr lang="en-US" smtClean="0"/>
              <a:pPr>
                <a:defRPr/>
              </a:pPr>
              <a:t>37</a:t>
            </a:fld>
            <a:endParaRPr lang="en-US" dirty="0"/>
          </a:p>
        </p:txBody>
      </p:sp>
    </p:spTree>
    <p:extLst>
      <p:ext uri="{BB962C8B-B14F-4D97-AF65-F5344CB8AC3E}">
        <p14:creationId xmlns:p14="http://schemas.microsoft.com/office/powerpoint/2010/main" val="3455989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Terrill</a:t>
            </a:r>
          </a:p>
        </p:txBody>
      </p:sp>
      <p:sp>
        <p:nvSpPr>
          <p:cNvPr id="4" name="Slide Number Placeholder 3"/>
          <p:cNvSpPr>
            <a:spLocks noGrp="1"/>
          </p:cNvSpPr>
          <p:nvPr>
            <p:ph type="sldNum" sz="quarter" idx="10"/>
          </p:nvPr>
        </p:nvSpPr>
        <p:spPr/>
        <p:txBody>
          <a:bodyPr/>
          <a:lstStyle/>
          <a:p>
            <a:pPr>
              <a:defRPr/>
            </a:pPr>
            <a:fld id="{9F413796-A511-488C-BB76-7BBF3BF7495C}" type="slidenum">
              <a:rPr lang="en-US" smtClean="0"/>
              <a:pPr>
                <a:defRPr/>
              </a:pPr>
              <a:t>38</a:t>
            </a:fld>
            <a:endParaRPr lang="en-US" dirty="0"/>
          </a:p>
        </p:txBody>
      </p:sp>
    </p:spTree>
    <p:extLst>
      <p:ext uri="{BB962C8B-B14F-4D97-AF65-F5344CB8AC3E}">
        <p14:creationId xmlns:p14="http://schemas.microsoft.com/office/powerpoint/2010/main" val="2456171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rcRect/>
          <a:stretch>
            <a:fillRect/>
          </a:stretch>
        </p:blipFill>
        <p:spPr bwMode="auto">
          <a:xfrm>
            <a:off x="779463" y="4687888"/>
            <a:ext cx="1600200" cy="139700"/>
          </a:xfrm>
          <a:prstGeom prst="rect">
            <a:avLst/>
          </a:prstGeom>
          <a:noFill/>
          <a:ln w="9525">
            <a:noFill/>
            <a:miter lim="800000"/>
            <a:headEnd/>
            <a:tailEnd/>
          </a:ln>
        </p:spPr>
      </p:pic>
      <p:pic>
        <p:nvPicPr>
          <p:cNvPr id="4" name="Picture 3"/>
          <p:cNvPicPr>
            <a:picLocks noChangeAspect="1"/>
          </p:cNvPicPr>
          <p:nvPr userDrawn="1"/>
        </p:nvPicPr>
        <p:blipFill>
          <a:blip r:embed="rId3"/>
          <a:srcRect/>
          <a:stretch>
            <a:fillRect/>
          </a:stretch>
        </p:blipFill>
        <p:spPr bwMode="auto">
          <a:xfrm>
            <a:off x="7772400" y="407988"/>
            <a:ext cx="1371600" cy="927100"/>
          </a:xfrm>
          <a:prstGeom prst="rect">
            <a:avLst/>
          </a:prstGeom>
          <a:noFill/>
          <a:ln w="9525">
            <a:noFill/>
            <a:miter lim="800000"/>
            <a:headEnd/>
            <a:tailEnd/>
          </a:ln>
        </p:spPr>
      </p:pic>
      <p:pic>
        <p:nvPicPr>
          <p:cNvPr id="5" name="Picture 4"/>
          <p:cNvPicPr>
            <a:picLocks noChangeAspect="1"/>
          </p:cNvPicPr>
          <p:nvPr userDrawn="1"/>
        </p:nvPicPr>
        <p:blipFill>
          <a:blip r:embed="rId4"/>
          <a:srcRect/>
          <a:stretch>
            <a:fillRect/>
          </a:stretch>
        </p:blipFill>
        <p:spPr bwMode="auto">
          <a:xfrm>
            <a:off x="792163" y="6451600"/>
            <a:ext cx="2425700" cy="161925"/>
          </a:xfrm>
          <a:prstGeom prst="rect">
            <a:avLst/>
          </a:prstGeom>
          <a:noFill/>
          <a:ln w="9525">
            <a:noFill/>
            <a:miter lim="800000"/>
            <a:headEnd/>
            <a:tailEnd/>
          </a:ln>
        </p:spPr>
      </p:pic>
      <p:sp>
        <p:nvSpPr>
          <p:cNvPr id="6" name="Title 5"/>
          <p:cNvSpPr>
            <a:spLocks noGrp="1"/>
          </p:cNvSpPr>
          <p:nvPr>
            <p:ph type="title" hasCustomPrompt="1"/>
          </p:nvPr>
        </p:nvSpPr>
        <p:spPr>
          <a:xfrm>
            <a:off x="685800" y="2046060"/>
            <a:ext cx="6972300" cy="2641756"/>
          </a:xfrm>
          <a:prstGeom prst="rect">
            <a:avLst/>
          </a:prstGeom>
        </p:spPr>
        <p:txBody>
          <a:bodyPr vert="horz"/>
          <a:lstStyle>
            <a:lvl1pPr algn="l">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792163" y="6451600"/>
            <a:ext cx="2425700" cy="161925"/>
          </a:xfrm>
          <a:prstGeom prst="rect">
            <a:avLst/>
          </a:prstGeom>
          <a:noFill/>
          <a:ln w="9525">
            <a:noFill/>
            <a:miter lim="800000"/>
            <a:headEnd/>
            <a:tailEnd/>
          </a:ln>
        </p:spPr>
      </p:pic>
      <p:pic>
        <p:nvPicPr>
          <p:cNvPr id="7" name="Picture 6"/>
          <p:cNvPicPr>
            <a:picLocks noChangeAspect="1"/>
          </p:cNvPicPr>
          <p:nvPr userDrawn="1"/>
        </p:nvPicPr>
        <p:blipFill>
          <a:blip r:embed="rId3"/>
          <a:srcRect/>
          <a:stretch>
            <a:fillRect/>
          </a:stretch>
        </p:blipFill>
        <p:spPr bwMode="auto">
          <a:xfrm>
            <a:off x="766763" y="1363663"/>
            <a:ext cx="1103312" cy="96837"/>
          </a:xfrm>
          <a:prstGeom prst="rect">
            <a:avLst/>
          </a:prstGeom>
          <a:noFill/>
          <a:ln w="9525">
            <a:noFill/>
            <a:miter lim="800000"/>
            <a:headEnd/>
            <a:tailEnd/>
          </a:ln>
        </p:spPr>
      </p:pic>
      <p:sp>
        <p:nvSpPr>
          <p:cNvPr id="4" name="Text Placeholder 9"/>
          <p:cNvSpPr>
            <a:spLocks noGrp="1"/>
          </p:cNvSpPr>
          <p:nvPr>
            <p:ph type="body" sz="quarter" idx="1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1"/>
                </a:solidFill>
                <a:latin typeface="Open Sans Light"/>
                <a:cs typeface="Open Sans Light"/>
              </a:defRPr>
            </a:lvl1pPr>
            <a:lvl2pPr>
              <a:defRPr sz="2000" b="0" i="0" baseline="0">
                <a:solidFill>
                  <a:schemeClr val="accent1"/>
                </a:solidFill>
                <a:latin typeface="Open Sans Light"/>
                <a:cs typeface="Open Sans Light"/>
              </a:defRPr>
            </a:lvl2pPr>
            <a:lvl3pPr marL="1143000" indent="-228600">
              <a:buSzPct val="100000"/>
              <a:buFont typeface="Lucida Grande"/>
              <a:buChar char="&gt;"/>
              <a:defRPr sz="1800" b="0" i="0" baseline="0">
                <a:solidFill>
                  <a:schemeClr val="accent1"/>
                </a:solidFill>
                <a:latin typeface="Open Sans Light"/>
                <a:cs typeface="Open Sans Light"/>
              </a:defRPr>
            </a:lvl3pPr>
            <a:lvl4pPr>
              <a:defRPr sz="1600" b="0" i="0" baseline="0">
                <a:solidFill>
                  <a:schemeClr val="accent1"/>
                </a:solidFill>
                <a:latin typeface="Open Sans Light"/>
                <a:cs typeface="Open Sans Light"/>
              </a:defRPr>
            </a:lvl4pPr>
            <a:lvl5pPr marL="2057400" indent="-228600">
              <a:buFont typeface="Lucida Grande"/>
              <a:buChar char="&gt;"/>
              <a:defRPr sz="1400" b="0" i="0" baseline="0">
                <a:solidFill>
                  <a:schemeClr val="accent1"/>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Click to edit Master text styles</a:t>
            </a:r>
          </a:p>
        </p:txBody>
      </p:sp>
      <p:sp>
        <p:nvSpPr>
          <p:cNvPr id="9" name="Title 8"/>
          <p:cNvSpPr>
            <a:spLocks noGrp="1"/>
          </p:cNvSpPr>
          <p:nvPr>
            <p:ph type="title" hasCustomPrompt="1"/>
          </p:nvPr>
        </p:nvSpPr>
        <p:spPr>
          <a:xfrm>
            <a:off x="685800" y="371510"/>
            <a:ext cx="8229600" cy="991998"/>
          </a:xfrm>
          <a:prstGeom prst="rect">
            <a:avLst/>
          </a:prstGeom>
        </p:spPr>
        <p:txBody>
          <a:bodyPr vert="horz"/>
          <a:lstStyle>
            <a:lvl1pPr algn="l">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srcRect/>
          <a:stretch>
            <a:fillRect/>
          </a:stretch>
        </p:blipFill>
        <p:spPr bwMode="auto">
          <a:xfrm>
            <a:off x="792163" y="6451600"/>
            <a:ext cx="2425700" cy="161925"/>
          </a:xfrm>
          <a:prstGeom prst="rect">
            <a:avLst/>
          </a:prstGeom>
          <a:noFill/>
          <a:ln w="9525">
            <a:noFill/>
            <a:miter lim="800000"/>
            <a:headEnd/>
            <a:tailEnd/>
          </a:ln>
        </p:spPr>
      </p:pic>
      <p:pic>
        <p:nvPicPr>
          <p:cNvPr id="5" name="Picture 7"/>
          <p:cNvPicPr>
            <a:picLocks noChangeAspect="1"/>
          </p:cNvPicPr>
          <p:nvPr userDrawn="1"/>
        </p:nvPicPr>
        <p:blipFill>
          <a:blip r:embed="rId3"/>
          <a:srcRect/>
          <a:stretch>
            <a:fillRect/>
          </a:stretch>
        </p:blipFill>
        <p:spPr bwMode="auto">
          <a:xfrm>
            <a:off x="766763" y="1363663"/>
            <a:ext cx="1103312" cy="96837"/>
          </a:xfrm>
          <a:prstGeom prst="rect">
            <a:avLst/>
          </a:prstGeom>
          <a:noFill/>
          <a:ln w="9525">
            <a:noFill/>
            <a:miter lim="800000"/>
            <a:headEnd/>
            <a:tailEnd/>
          </a:ln>
        </p:spPr>
      </p:pic>
      <p:sp>
        <p:nvSpPr>
          <p:cNvPr id="6" name="Text Placeholder 9"/>
          <p:cNvSpPr>
            <a:spLocks noGrp="1"/>
          </p:cNvSpPr>
          <p:nvPr>
            <p:ph type="body" sz="quarter" idx="11"/>
          </p:nvPr>
        </p:nvSpPr>
        <p:spPr>
          <a:xfrm>
            <a:off x="659305" y="1736725"/>
            <a:ext cx="8196210" cy="4015497"/>
          </a:xfrm>
          <a:prstGeom prst="rect">
            <a:avLst/>
          </a:prstGeom>
        </p:spPr>
        <p:txBody>
          <a:bodyPr/>
          <a:lstStyle>
            <a:lvl1pPr marL="342900" indent="-342900">
              <a:buFont typeface="Lucida Grande"/>
              <a:buChar char="&gt;"/>
              <a:defRPr sz="2400" b="0" i="0" baseline="0">
                <a:solidFill>
                  <a:srgbClr val="33006F"/>
                </a:solidFill>
                <a:latin typeface="Open Sans Light"/>
                <a:cs typeface="Open Sans Light"/>
              </a:defRPr>
            </a:lvl1pPr>
            <a:lvl2pPr>
              <a:defRPr sz="2000" b="0" i="0" baseline="0">
                <a:solidFill>
                  <a:srgbClr val="33006F"/>
                </a:solidFill>
                <a:latin typeface="Open Sans Light"/>
                <a:cs typeface="Open Sans Light"/>
              </a:defRPr>
            </a:lvl2pPr>
            <a:lvl3pPr marL="1143000" indent="-228600">
              <a:buSzPct val="100000"/>
              <a:buFont typeface="Lucida Grande"/>
              <a:buChar char="&gt;"/>
              <a:defRPr sz="1800" b="0" i="0" baseline="0">
                <a:solidFill>
                  <a:srgbClr val="33006F"/>
                </a:solidFill>
                <a:latin typeface="Open Sans Light"/>
                <a:cs typeface="Open Sans Light"/>
              </a:defRPr>
            </a:lvl3pPr>
            <a:lvl4pPr>
              <a:defRPr sz="1600" b="0" i="0" baseline="0">
                <a:solidFill>
                  <a:srgbClr val="33006F"/>
                </a:solidFill>
                <a:latin typeface="Open Sans Light"/>
                <a:cs typeface="Open Sans Light"/>
              </a:defRPr>
            </a:lvl4pPr>
            <a:lvl5pPr marL="2057400" indent="-228600">
              <a:buFont typeface="Lucida Grande"/>
              <a:buChar char="&gt;"/>
              <a:defRPr sz="1400" b="0" i="0" baseline="0">
                <a:solidFill>
                  <a:srgbClr val="33006F"/>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85800" y="371509"/>
            <a:ext cx="8229600" cy="992153"/>
          </a:xfrm>
          <a:prstGeom prst="rect">
            <a:avLst/>
          </a:prstGeom>
        </p:spPr>
        <p:txBody>
          <a:bodyPr vert="horz"/>
          <a:lstStyle>
            <a:lvl1pPr algn="l">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a:srcRect/>
          <a:stretch>
            <a:fillRect/>
          </a:stretch>
        </p:blipFill>
        <p:spPr bwMode="auto">
          <a:xfrm>
            <a:off x="792163" y="6451600"/>
            <a:ext cx="2425700" cy="161925"/>
          </a:xfrm>
          <a:prstGeom prst="rect">
            <a:avLst/>
          </a:prstGeom>
          <a:noFill/>
          <a:ln w="9525">
            <a:noFill/>
            <a:miter lim="800000"/>
            <a:headEnd/>
            <a:tailEnd/>
          </a:ln>
        </p:spPr>
      </p:pic>
      <p:pic>
        <p:nvPicPr>
          <p:cNvPr id="5" name="Picture 6"/>
          <p:cNvPicPr>
            <a:picLocks noChangeAspect="1"/>
          </p:cNvPicPr>
          <p:nvPr userDrawn="1"/>
        </p:nvPicPr>
        <p:blipFill>
          <a:blip r:embed="rId3"/>
          <a:srcRect/>
          <a:stretch>
            <a:fillRect/>
          </a:stretch>
        </p:blipFill>
        <p:spPr bwMode="auto">
          <a:xfrm>
            <a:off x="766763" y="1363663"/>
            <a:ext cx="1103312" cy="96837"/>
          </a:xfrm>
          <a:prstGeom prst="rect">
            <a:avLst/>
          </a:prstGeom>
          <a:noFill/>
          <a:ln w="9525">
            <a:noFill/>
            <a:miter lim="800000"/>
            <a:headEnd/>
            <a:tailEnd/>
          </a:ln>
        </p:spPr>
      </p:pic>
      <p:sp>
        <p:nvSpPr>
          <p:cNvPr id="12" name="Chart Placeholder 11"/>
          <p:cNvSpPr>
            <a:spLocks noGrp="1"/>
          </p:cNvSpPr>
          <p:nvPr>
            <p:ph type="chart" sz="quarter" idx="12"/>
          </p:nvPr>
        </p:nvSpPr>
        <p:spPr>
          <a:xfrm>
            <a:off x="766763" y="1736725"/>
            <a:ext cx="8021637" cy="4432300"/>
          </a:xfrm>
          <a:prstGeom prst="rect">
            <a:avLst/>
          </a:prstGeom>
        </p:spPr>
        <p:txBody>
          <a:bodyPr>
            <a:normAutofit/>
          </a:bodyPr>
          <a:lstStyle>
            <a:lvl1pPr marL="0" indent="0">
              <a:buNone/>
              <a:defRPr sz="2400" b="0" i="0" baseline="0">
                <a:solidFill>
                  <a:srgbClr val="33006F"/>
                </a:solidFill>
                <a:latin typeface="Open Sans Light"/>
                <a:cs typeface="Open Sans Light"/>
              </a:defRPr>
            </a:lvl1pPr>
          </a:lstStyle>
          <a:p>
            <a:pPr lvl="0"/>
            <a:r>
              <a:rPr lang="en-US" noProof="0" dirty="0"/>
              <a:t>Click icon to add chart</a:t>
            </a:r>
          </a:p>
        </p:txBody>
      </p:sp>
      <p:sp>
        <p:nvSpPr>
          <p:cNvPr id="2" name="Title 1"/>
          <p:cNvSpPr>
            <a:spLocks noGrp="1"/>
          </p:cNvSpPr>
          <p:nvPr>
            <p:ph type="title" hasCustomPrompt="1"/>
          </p:nvPr>
        </p:nvSpPr>
        <p:spPr>
          <a:xfrm>
            <a:off x="609600" y="371509"/>
            <a:ext cx="8229600" cy="992153"/>
          </a:xfrm>
          <a:prstGeom prst="rect">
            <a:avLst/>
          </a:prstGeom>
        </p:spPr>
        <p:txBody>
          <a:bodyPr vert="horz"/>
          <a:lstStyle>
            <a:lvl1pPr algn="l">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7" name="Picture 7"/>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sp>
        <p:nvSpPr>
          <p:cNvPr id="4" name="Text Placeholder 9"/>
          <p:cNvSpPr>
            <a:spLocks noGrp="1"/>
          </p:cNvSpPr>
          <p:nvPr>
            <p:ph type="body" sz="quarter" idx="1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Click to edit Master text styles</a:t>
            </a:r>
          </a:p>
        </p:txBody>
      </p:sp>
      <p:sp>
        <p:nvSpPr>
          <p:cNvPr id="2" name="Title 1"/>
          <p:cNvSpPr>
            <a:spLocks noGrp="1"/>
          </p:cNvSpPr>
          <p:nvPr>
            <p:ph type="title" hasCustomPrompt="1"/>
          </p:nvPr>
        </p:nvSpPr>
        <p:spPr>
          <a:xfrm>
            <a:off x="685800" y="371510"/>
            <a:ext cx="8229600" cy="991998"/>
          </a:xfrm>
          <a:prstGeom prst="rect">
            <a:avLst/>
          </a:prstGeom>
        </p:spPr>
        <p:txBody>
          <a:bodyPr vert="horz"/>
          <a:lstStyle>
            <a:lvl1pPr algn="l">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bg>
      <p:bgRef idx="1001">
        <a:schemeClr val="bg2"/>
      </p:bgRef>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sp>
        <p:nvSpPr>
          <p:cNvPr id="6" name="Text Placeholder 9"/>
          <p:cNvSpPr>
            <a:spLocks noGrp="1"/>
          </p:cNvSpPr>
          <p:nvPr>
            <p:ph type="body" sz="quarter" idx="1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4">
                    <a:lumMod val="10000"/>
                  </a:schemeClr>
                </a:solidFill>
                <a:latin typeface="Open Sans Light"/>
                <a:cs typeface="Open Sans Light"/>
              </a:defRPr>
            </a:lvl1pPr>
            <a:lvl2pPr>
              <a:defRPr sz="2000" b="0" i="0" baseline="0">
                <a:solidFill>
                  <a:schemeClr val="accent4">
                    <a:lumMod val="10000"/>
                  </a:schemeClr>
                </a:solidFill>
                <a:latin typeface="Open Sans Light"/>
                <a:cs typeface="Open Sans Light"/>
              </a:defRPr>
            </a:lvl2pPr>
            <a:lvl3pPr marL="1143000" indent="-228600">
              <a:buSzPct val="100000"/>
              <a:buFont typeface="Lucida Grande"/>
              <a:buChar char="&gt;"/>
              <a:defRPr sz="1800" b="0" i="0" baseline="0">
                <a:solidFill>
                  <a:schemeClr val="accent4">
                    <a:lumMod val="10000"/>
                  </a:schemeClr>
                </a:solidFill>
                <a:latin typeface="Open Sans Light"/>
                <a:cs typeface="Open Sans Light"/>
              </a:defRPr>
            </a:lvl3pPr>
            <a:lvl4pPr>
              <a:defRPr sz="1600" b="0" i="0" baseline="0">
                <a:solidFill>
                  <a:schemeClr val="accent4">
                    <a:lumMod val="10000"/>
                  </a:schemeClr>
                </a:solidFill>
                <a:latin typeface="Open Sans Light"/>
                <a:cs typeface="Open Sans Light"/>
              </a:defRPr>
            </a:lvl4pPr>
            <a:lvl5pPr marL="2057400" indent="-228600">
              <a:buFont typeface="Lucida Grande"/>
              <a:buChar char="&gt;"/>
              <a:defRPr sz="1400" b="0" i="0" baseline="0">
                <a:solidFill>
                  <a:schemeClr val="accent4">
                    <a:lumMod val="10000"/>
                  </a:schemeClr>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59305" y="533400"/>
            <a:ext cx="8256095" cy="834074"/>
          </a:xfrm>
          <a:prstGeom prst="rect">
            <a:avLst/>
          </a:prstGeom>
        </p:spPr>
        <p:txBody>
          <a:bodyPr vert="horz"/>
          <a:lstStyle>
            <a:lvl1pPr algn="l">
              <a:defRPr>
                <a:solidFill>
                  <a:srgbClr val="002060"/>
                </a:solidFill>
              </a:defRPr>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4" name="Picture 16"/>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5" name="Picture 5"/>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sp>
        <p:nvSpPr>
          <p:cNvPr id="12" name="Chart Placeholder 11"/>
          <p:cNvSpPr>
            <a:spLocks noGrp="1"/>
          </p:cNvSpPr>
          <p:nvPr>
            <p:ph type="chart" sz="quarter" idx="12"/>
          </p:nvPr>
        </p:nvSpPr>
        <p:spPr>
          <a:xfrm>
            <a:off x="766763" y="1736725"/>
            <a:ext cx="8021637" cy="4432300"/>
          </a:xfrm>
          <a:prstGeom prst="rect">
            <a:avLst/>
          </a:prstGeom>
        </p:spPr>
        <p:txBody>
          <a:bodyPr>
            <a:normAutofit/>
          </a:bodyPr>
          <a:lstStyle>
            <a:lvl1pPr marL="0" indent="0">
              <a:buNone/>
              <a:defRPr sz="2400" b="0" i="0" baseline="0">
                <a:solidFill>
                  <a:srgbClr val="999999"/>
                </a:solidFill>
                <a:latin typeface="Open Sans Light"/>
                <a:cs typeface="Open Sans Light"/>
              </a:defRPr>
            </a:lvl1pPr>
          </a:lstStyle>
          <a:p>
            <a:pPr lvl="0"/>
            <a:r>
              <a:rPr lang="en-US" noProof="0" dirty="0"/>
              <a:t>Click icon to add chart</a:t>
            </a:r>
          </a:p>
        </p:txBody>
      </p:sp>
      <p:sp>
        <p:nvSpPr>
          <p:cNvPr id="2" name="Title 1"/>
          <p:cNvSpPr>
            <a:spLocks noGrp="1"/>
          </p:cNvSpPr>
          <p:nvPr>
            <p:ph type="title" hasCustomPrompt="1"/>
          </p:nvPr>
        </p:nvSpPr>
        <p:spPr>
          <a:xfrm>
            <a:off x="685800" y="371510"/>
            <a:ext cx="8229600" cy="991998"/>
          </a:xfrm>
          <a:prstGeom prst="rect">
            <a:avLst/>
          </a:prstGeom>
        </p:spPr>
        <p:txBody>
          <a:bodyPr vert="horz"/>
          <a:lstStyle>
            <a:lvl1pPr algn="l">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FAE50C8E-6172-4F9A-BE19-B7320B247BBA}"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Header + Subheader +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7" name="Picture 7"/>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sp>
        <p:nvSpPr>
          <p:cNvPr id="3" name="Text Placeholder 5"/>
          <p:cNvSpPr>
            <a:spLocks noGrp="1"/>
          </p:cNvSpPr>
          <p:nvPr>
            <p:ph type="body" sz="quarter" idx="10"/>
          </p:nvPr>
        </p:nvSpPr>
        <p:spPr>
          <a:xfrm>
            <a:off x="671757" y="371510"/>
            <a:ext cx="8184662" cy="991998"/>
          </a:xfrm>
          <a:prstGeom prst="rect">
            <a:avLst/>
          </a:prstGeom>
        </p:spPr>
        <p:txBody>
          <a:bodyPr>
            <a:normAutofit/>
          </a:bodyPr>
          <a:lstStyle>
            <a:lvl1pPr marL="0" indent="0">
              <a:lnSpc>
                <a:spcPct val="90000"/>
              </a:lnSpc>
              <a:buNone/>
              <a:defRPr sz="3000" b="0" i="0" baseline="0">
                <a:solidFill>
                  <a:srgbClr val="33006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Click to edit Master text styles</a:t>
            </a:r>
          </a:p>
          <a:p>
            <a:pPr lvl="1"/>
            <a:r>
              <a:rPr lang="en-US" dirty="0"/>
              <a:t>Second level</a:t>
            </a:r>
          </a:p>
        </p:txBody>
      </p:sp>
      <p:sp>
        <p:nvSpPr>
          <p:cNvPr id="4" name="Text Placeholder 9"/>
          <p:cNvSpPr>
            <a:spLocks noGrp="1"/>
          </p:cNvSpPr>
          <p:nvPr>
            <p:ph type="body" sz="quarter" idx="11"/>
          </p:nvPr>
        </p:nvSpPr>
        <p:spPr>
          <a:xfrm>
            <a:off x="659305" y="2320239"/>
            <a:ext cx="8197114" cy="3810086"/>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p:nvPr>
        </p:nvSpPr>
        <p:spPr>
          <a:xfrm>
            <a:off x="671757" y="1730667"/>
            <a:ext cx="8184662" cy="411171"/>
          </a:xfrm>
          <a:prstGeom prst="rect">
            <a:avLst/>
          </a:prstGeom>
        </p:spPr>
        <p:txBody>
          <a:bodyPr>
            <a:noAutofit/>
          </a:bodyPr>
          <a:lstStyle>
            <a:lvl1pPr marL="0" indent="0">
              <a:lnSpc>
                <a:spcPct val="90000"/>
              </a:lnSpc>
              <a:buNone/>
              <a:defRPr sz="2400" b="0" i="0" baseline="0">
                <a:solidFill>
                  <a:srgbClr val="33006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Click to edit Master text styles</a:t>
            </a:r>
          </a:p>
        </p:txBody>
      </p:sp>
    </p:spTree>
    <p:extLst>
      <p:ext uri="{BB962C8B-B14F-4D97-AF65-F5344CB8AC3E}">
        <p14:creationId xmlns:p14="http://schemas.microsoft.com/office/powerpoint/2010/main" val="652834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_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endParaRPr lang="en-US" altLang="ja-JP" dirty="0"/>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ltLang="ja-JP" dirty="0"/>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fld id="{067453E7-B64C-D84E-9C10-8E88EF04B8E0}" type="slidenum">
              <a:rPr lang="en-US" altLang="ja-JP"/>
              <a:pPr/>
              <a:t>‹#›</a:t>
            </a:fld>
            <a:endParaRPr lang="en-US" altLang="ja-JP" dirty="0"/>
          </a:p>
        </p:txBody>
      </p:sp>
      <p:sp>
        <p:nvSpPr>
          <p:cNvPr id="5" name="Title 4">
            <a:extLst>
              <a:ext uri="{FF2B5EF4-FFF2-40B4-BE49-F238E27FC236}">
                <a16:creationId xmlns:a16="http://schemas.microsoft.com/office/drawing/2014/main" id="{A4C29BB0-2556-AF49-8BB3-73E9CC5C95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61989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Header +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766763" y="1363663"/>
            <a:ext cx="1103312" cy="96837"/>
          </a:xfrm>
          <a:prstGeom prst="rect">
            <a:avLst/>
          </a:prstGeom>
          <a:noFill/>
          <a:ln w="9525">
            <a:noFill/>
            <a:miter lim="800000"/>
            <a:headEnd/>
            <a:tailEnd/>
          </a:ln>
        </p:spPr>
      </p:pic>
      <p:pic>
        <p:nvPicPr>
          <p:cNvPr id="5" name="Picture 8"/>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sp>
        <p:nvSpPr>
          <p:cNvPr id="6" name="Text Placeholder 9"/>
          <p:cNvSpPr>
            <a:spLocks noGrp="1"/>
          </p:cNvSpPr>
          <p:nvPr>
            <p:ph type="body" sz="quarter" idx="11"/>
          </p:nvPr>
        </p:nvSpPr>
        <p:spPr>
          <a:xfrm>
            <a:off x="659305" y="1736725"/>
            <a:ext cx="8196210" cy="4015497"/>
          </a:xfrm>
          <a:prstGeom prst="rect">
            <a:avLst/>
          </a:prstGeom>
        </p:spPr>
        <p:txBody>
          <a:bodyPr/>
          <a:lstStyle>
            <a:lvl1pPr marL="342900" indent="-342900">
              <a:buFont typeface="Lucida Grande"/>
              <a:buChar char="&gt;"/>
              <a:defRPr sz="2400" b="0" i="0" baseline="0">
                <a:solidFill>
                  <a:schemeClr val="accent5"/>
                </a:solidFill>
                <a:latin typeface="Open Sans Light"/>
                <a:cs typeface="Open Sans Light"/>
              </a:defRPr>
            </a:lvl1pPr>
            <a:lvl2pPr>
              <a:defRPr sz="2000" b="0" i="0" baseline="0">
                <a:solidFill>
                  <a:schemeClr val="accent5"/>
                </a:solidFill>
                <a:latin typeface="Open Sans Light"/>
                <a:cs typeface="Open Sans Light"/>
              </a:defRPr>
            </a:lvl2pPr>
            <a:lvl3pPr marL="1143000" indent="-228600">
              <a:buSzPct val="100000"/>
              <a:buFont typeface="Lucida Grande"/>
              <a:buChar char="&gt;"/>
              <a:defRPr sz="1800" b="0" i="0" baseline="0">
                <a:solidFill>
                  <a:schemeClr val="accent5"/>
                </a:solidFill>
                <a:latin typeface="Open Sans Light"/>
                <a:cs typeface="Open Sans Light"/>
              </a:defRPr>
            </a:lvl3pPr>
            <a:lvl4pPr>
              <a:defRPr sz="1600" b="0" i="0" baseline="0">
                <a:solidFill>
                  <a:schemeClr val="accent5"/>
                </a:solidFill>
                <a:latin typeface="Open Sans Light"/>
                <a:cs typeface="Open Sans Light"/>
              </a:defRPr>
            </a:lvl4pPr>
            <a:lvl5pPr marL="2057400" indent="-228600">
              <a:buFont typeface="Lucida Grande"/>
              <a:buChar char="&gt;"/>
              <a:defRPr sz="1400" b="0" i="0" baseline="0">
                <a:solidFill>
                  <a:schemeClr val="accent5"/>
                </a:solidFill>
                <a:latin typeface="Open Sans Light"/>
                <a:cs typeface="Open Sans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85800" y="371509"/>
            <a:ext cx="8229600" cy="995965"/>
          </a:xfrm>
          <a:prstGeom prst="rect">
            <a:avLst/>
          </a:prstGeom>
        </p:spPr>
        <p:txBody>
          <a:bodyPr vert="horz"/>
          <a:lstStyle>
            <a:lvl1pPr algn="l">
              <a:defRPr/>
            </a:lvl1pPr>
          </a:lstStyle>
          <a:p>
            <a:pPr lvl="0"/>
            <a:r>
              <a:rPr lang="en-US" dirty="0"/>
              <a:t>Click to edit Master text styles</a:t>
            </a:r>
          </a:p>
        </p:txBody>
      </p:sp>
    </p:spTree>
    <p:extLst>
      <p:ext uri="{BB962C8B-B14F-4D97-AF65-F5344CB8AC3E}">
        <p14:creationId xmlns:p14="http://schemas.microsoft.com/office/powerpoint/2010/main" val="356836315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srcRect/>
          <a:stretch>
            <a:fillRect/>
          </a:stretch>
        </p:blipFill>
        <p:spPr bwMode="auto">
          <a:xfrm>
            <a:off x="7772400" y="407988"/>
            <a:ext cx="1371600" cy="927100"/>
          </a:xfrm>
          <a:prstGeom prst="rect">
            <a:avLst/>
          </a:prstGeom>
          <a:noFill/>
          <a:ln w="9525">
            <a:noFill/>
            <a:miter lim="800000"/>
            <a:headEnd/>
            <a:tailEnd/>
          </a:ln>
        </p:spPr>
      </p:pic>
      <p:pic>
        <p:nvPicPr>
          <p:cNvPr id="4" name="Picture 4"/>
          <p:cNvPicPr>
            <a:picLocks noChangeAspect="1"/>
          </p:cNvPicPr>
          <p:nvPr userDrawn="1"/>
        </p:nvPicPr>
        <p:blipFill>
          <a:blip r:embed="rId3"/>
          <a:srcRect/>
          <a:stretch>
            <a:fillRect/>
          </a:stretch>
        </p:blipFill>
        <p:spPr bwMode="auto">
          <a:xfrm>
            <a:off x="792163" y="6451600"/>
            <a:ext cx="2425700" cy="161925"/>
          </a:xfrm>
          <a:prstGeom prst="rect">
            <a:avLst/>
          </a:prstGeom>
          <a:noFill/>
          <a:ln w="9525">
            <a:noFill/>
            <a:miter lim="800000"/>
            <a:headEnd/>
            <a:tailEnd/>
          </a:ln>
        </p:spPr>
      </p:pic>
      <p:pic>
        <p:nvPicPr>
          <p:cNvPr id="5" name="Picture 5"/>
          <p:cNvPicPr>
            <a:picLocks noChangeAspect="1"/>
          </p:cNvPicPr>
          <p:nvPr userDrawn="1"/>
        </p:nvPicPr>
        <p:blipFill>
          <a:blip r:embed="rId4"/>
          <a:srcRect/>
          <a:stretch>
            <a:fillRect/>
          </a:stretch>
        </p:blipFill>
        <p:spPr bwMode="auto">
          <a:xfrm>
            <a:off x="779463" y="4703763"/>
            <a:ext cx="1600200" cy="139700"/>
          </a:xfrm>
          <a:prstGeom prst="rect">
            <a:avLst/>
          </a:prstGeom>
          <a:noFill/>
          <a:ln w="9525">
            <a:noFill/>
            <a:miter lim="800000"/>
            <a:headEnd/>
            <a:tailEnd/>
          </a:ln>
        </p:spPr>
      </p:pic>
      <p:sp>
        <p:nvSpPr>
          <p:cNvPr id="6" name="Title 5"/>
          <p:cNvSpPr>
            <a:spLocks noGrp="1"/>
          </p:cNvSpPr>
          <p:nvPr>
            <p:ph type="title" hasCustomPrompt="1"/>
          </p:nvPr>
        </p:nvSpPr>
        <p:spPr>
          <a:xfrm>
            <a:off x="685800" y="1894008"/>
            <a:ext cx="7100643" cy="2641756"/>
          </a:xfrm>
          <a:prstGeom prst="rect">
            <a:avLst/>
          </a:prstGeom>
        </p:spPr>
        <p:txBody>
          <a:bodyPr vert="horz"/>
          <a:lstStyle>
            <a:lvl1pPr algn="l">
              <a:defRPr/>
            </a:lvl1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711" r:id="rId6"/>
    <p:sldLayoutId id="2147483716" r:id="rId7"/>
    <p:sldLayoutId id="2147483718" r:id="rId8"/>
  </p:sldLayoutIdLst>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30000">
              <a:schemeClr val="bg2"/>
            </a:gs>
            <a:gs pos="80000">
              <a:schemeClr val="accent5"/>
            </a:gs>
          </a:gsLst>
          <a:path path="circle">
            <a:fillToRect l="50000" t="-80000" r="50000" b="180000"/>
          </a:path>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cessinghigherground.org/tips-for-promoting-accessible-it-campus-wide-within-the-context-of-a-universal-design-framework/"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of the University of Washington campus"/>
          <p:cNvPicPr>
            <a:picLocks noChangeAspect="1"/>
          </p:cNvPicPr>
          <p:nvPr/>
        </p:nvPicPr>
        <p:blipFill rotWithShape="1">
          <a:blip r:embed="rId2">
            <a:extLst>
              <a:ext uri="{28A0092B-C50C-407E-A947-70E740481C1C}">
                <a14:useLocalDpi xmlns:a14="http://schemas.microsoft.com/office/drawing/2010/main" val="0"/>
              </a:ext>
            </a:extLst>
          </a:blip>
          <a:srcRect l="-2014"/>
          <a:stretch/>
        </p:blipFill>
        <p:spPr>
          <a:xfrm>
            <a:off x="-187712" y="16727"/>
            <a:ext cx="9407912" cy="2003007"/>
          </a:xfrm>
          <a:prstGeom prst="rect">
            <a:avLst/>
          </a:prstGeom>
        </p:spPr>
      </p:pic>
      <p:sp>
        <p:nvSpPr>
          <p:cNvPr id="2" name="TextBox 1"/>
          <p:cNvSpPr txBox="1"/>
          <p:nvPr/>
        </p:nvSpPr>
        <p:spPr>
          <a:xfrm>
            <a:off x="703118" y="4876800"/>
            <a:ext cx="8014196" cy="954107"/>
          </a:xfrm>
          <a:prstGeom prst="rect">
            <a:avLst/>
          </a:prstGeom>
          <a:noFill/>
        </p:spPr>
        <p:txBody>
          <a:bodyPr wrap="square" rtlCol="0">
            <a:spAutoFit/>
          </a:bodyPr>
          <a:lstStyle/>
          <a:p>
            <a:r>
              <a:rPr lang="en-US" sz="2800" dirty="0">
                <a:solidFill>
                  <a:schemeClr val="accent4">
                    <a:lumMod val="10000"/>
                  </a:schemeClr>
                </a:solidFill>
              </a:rPr>
              <a:t>Sheryl Burgstahler, Director</a:t>
            </a:r>
          </a:p>
          <a:p>
            <a:r>
              <a:rPr lang="en-US" sz="2800" dirty="0">
                <a:solidFill>
                  <a:schemeClr val="accent4">
                    <a:lumMod val="10000"/>
                  </a:schemeClr>
                </a:solidFill>
              </a:rPr>
              <a:t>Accessible Technology Services, UW-IT</a:t>
            </a:r>
          </a:p>
        </p:txBody>
      </p:sp>
      <p:sp>
        <p:nvSpPr>
          <p:cNvPr id="5" name="Title 4"/>
          <p:cNvSpPr>
            <a:spLocks noGrp="1"/>
          </p:cNvSpPr>
          <p:nvPr>
            <p:ph type="title"/>
          </p:nvPr>
        </p:nvSpPr>
        <p:spPr>
          <a:xfrm>
            <a:off x="723900" y="2209800"/>
            <a:ext cx="8115300" cy="2641756"/>
          </a:xfrm>
        </p:spPr>
        <p:txBody>
          <a:bodyPr/>
          <a:lstStyle/>
          <a:p>
            <a:pPr algn="ctr"/>
            <a:r>
              <a:rPr lang="en-US" dirty="0">
                <a:solidFill>
                  <a:srgbClr val="7030A0"/>
                </a:solidFill>
                <a:latin typeface="Helvetica" pitchFamily="2" charset="0"/>
              </a:rPr>
              <a:t>Tips for promoting accessible IT campus-wide within the context of a universal design framework</a:t>
            </a:r>
            <a:endParaRPr lang="en-US" sz="3500" dirty="0">
              <a:solidFill>
                <a:srgbClr val="7030A0"/>
              </a:solidFill>
              <a:latin typeface="Helvetica" pitchFamily="2" charset="0"/>
            </a:endParaRPr>
          </a:p>
        </p:txBody>
      </p:sp>
      <p:graphicFrame>
        <p:nvGraphicFramePr>
          <p:cNvPr id="3" name="Table 2">
            <a:extLst>
              <a:ext uri="{FF2B5EF4-FFF2-40B4-BE49-F238E27FC236}">
                <a16:creationId xmlns:a16="http://schemas.microsoft.com/office/drawing/2014/main" id="{713D709D-A083-CB4E-A544-00012EA6C121}"/>
              </a:ext>
            </a:extLst>
          </p:cNvPr>
          <p:cNvGraphicFramePr>
            <a:graphicFrameLocks noGrp="1"/>
          </p:cNvGraphicFramePr>
          <p:nvPr/>
        </p:nvGraphicFramePr>
        <p:xfrm>
          <a:off x="3938430" y="1825625"/>
          <a:ext cx="1267139" cy="4351338"/>
        </p:xfrm>
        <a:graphic>
          <a:graphicData uri="http://schemas.openxmlformats.org/drawingml/2006/table">
            <a:tbl>
              <a:tblPr/>
              <a:tblGrid>
                <a:gridCol w="1206613">
                  <a:extLst>
                    <a:ext uri="{9D8B030D-6E8A-4147-A177-3AD203B41FA5}">
                      <a16:colId xmlns:a16="http://schemas.microsoft.com/office/drawing/2014/main" val="4137641855"/>
                    </a:ext>
                  </a:extLst>
                </a:gridCol>
                <a:gridCol w="60526">
                  <a:extLst>
                    <a:ext uri="{9D8B030D-6E8A-4147-A177-3AD203B41FA5}">
                      <a16:colId xmlns:a16="http://schemas.microsoft.com/office/drawing/2014/main" val="79215746"/>
                    </a:ext>
                  </a:extLst>
                </a:gridCol>
              </a:tblGrid>
              <a:tr h="4351338">
                <a:tc>
                  <a:txBody>
                    <a:bodyPr/>
                    <a:lstStyle/>
                    <a:p>
                      <a:pPr algn="l" fontAlgn="base"/>
                      <a:r>
                        <a:rPr lang="en-US" sz="300" b="1" dirty="0">
                          <a:effectLst/>
                          <a:latin typeface="inherit"/>
                        </a:rPr>
                        <a:t>4:30 p.m.</a:t>
                      </a:r>
                    </a:p>
                  </a:txBody>
                  <a:tcPr marL="17563" marR="17563" marT="8782" marB="8782" anchor="ctr">
                    <a:lnL>
                      <a:noFill/>
                    </a:lnL>
                    <a:lnR>
                      <a:noFill/>
                    </a:lnR>
                    <a:lnT>
                      <a:noFill/>
                    </a:lnT>
                    <a:lnB>
                      <a:noFill/>
                    </a:lnB>
                  </a:tcPr>
                </a:tc>
                <a:tc>
                  <a:txBody>
                    <a:bodyPr/>
                    <a:lstStyle/>
                    <a:p>
                      <a:pPr fontAlgn="base"/>
                      <a:r>
                        <a:rPr lang="en-US" sz="300" b="1" u="sng" dirty="0">
                          <a:solidFill>
                            <a:srgbClr val="0000DD"/>
                          </a:solidFill>
                          <a:effectLst/>
                          <a:latin typeface="inherit"/>
                          <a:hlinkClick r:id="rId3"/>
                        </a:rPr>
                        <a:t>Tips for promoting accessible IT campus-wide within the context of a universal design framework</a:t>
                      </a:r>
                      <a:endParaRPr lang="en-US" sz="300" dirty="0">
                        <a:effectLst/>
                        <a:latin typeface="inherit"/>
                      </a:endParaRPr>
                    </a:p>
                  </a:txBody>
                  <a:tcPr marL="17563" marR="17563" marT="8782" marB="21954" anchor="ctr">
                    <a:lnL>
                      <a:noFill/>
                    </a:lnL>
                    <a:lnR>
                      <a:noFill/>
                    </a:lnR>
                    <a:lnT>
                      <a:noFill/>
                    </a:lnT>
                    <a:lnB>
                      <a:noFill/>
                    </a:lnB>
                  </a:tcPr>
                </a:tc>
                <a:extLst>
                  <a:ext uri="{0D108BD9-81ED-4DB2-BD59-A6C34878D82A}">
                    <a16:rowId xmlns:a16="http://schemas.microsoft.com/office/drawing/2014/main" val="1904013474"/>
                  </a:ext>
                </a:extLst>
              </a:tr>
            </a:tbl>
          </a:graphicData>
        </a:graphic>
      </p:graphicFrame>
    </p:spTree>
    <p:extLst>
      <p:ext uri="{BB962C8B-B14F-4D97-AF65-F5344CB8AC3E}">
        <p14:creationId xmlns:p14="http://schemas.microsoft.com/office/powerpoint/2010/main" val="245762274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1783013"/>
            <a:ext cx="8398315" cy="3969209"/>
          </a:xfrm>
        </p:spPr>
        <p:txBody>
          <a:bodyPr/>
          <a:lstStyle/>
          <a:p>
            <a:pPr marL="461963" lvl="4" indent="-461963">
              <a:buFont typeface="Wingdings" charset="2"/>
              <a:buChar char="§"/>
            </a:pPr>
            <a:r>
              <a:rPr lang="en-US" altLang="ja-JP" sz="3200" dirty="0">
                <a:solidFill>
                  <a:srgbClr val="000000"/>
                </a:solidFill>
                <a:latin typeface="Helvetica" pitchFamily="2" charset="0"/>
                <a:ea typeface="Tahoma" charset="0"/>
                <a:cs typeface="Tahoma" charset="0"/>
              </a:rPr>
              <a:t>Eliminate, exclude</a:t>
            </a:r>
          </a:p>
          <a:p>
            <a:pPr marL="461963" lvl="4" indent="-461963">
              <a:buFont typeface="Wingdings" charset="2"/>
              <a:buChar char="§"/>
            </a:pPr>
            <a:r>
              <a:rPr lang="en-US" altLang="ja-JP" sz="3200" dirty="0">
                <a:solidFill>
                  <a:srgbClr val="000000"/>
                </a:solidFill>
                <a:latin typeface="Helvetica" pitchFamily="2" charset="0"/>
                <a:ea typeface="Tahoma" charset="0"/>
                <a:cs typeface="Tahoma" charset="0"/>
              </a:rPr>
              <a:t>Segregate</a:t>
            </a:r>
          </a:p>
          <a:p>
            <a:pPr marL="461963" lvl="4" indent="-461963">
              <a:buFont typeface="Wingdings" charset="2"/>
              <a:buChar char="§"/>
            </a:pPr>
            <a:r>
              <a:rPr lang="en-US" altLang="ja-JP" sz="3200" dirty="0">
                <a:solidFill>
                  <a:srgbClr val="000000"/>
                </a:solidFill>
                <a:latin typeface="Helvetica" pitchFamily="2" charset="0"/>
                <a:ea typeface="Tahoma" charset="0"/>
                <a:cs typeface="Tahoma" charset="0"/>
              </a:rPr>
              <a:t>Cure</a:t>
            </a:r>
          </a:p>
          <a:p>
            <a:pPr marL="461963" lvl="4" indent="-461963">
              <a:buFont typeface="Wingdings" charset="2"/>
              <a:buChar char="§"/>
            </a:pPr>
            <a:r>
              <a:rPr lang="en-US" altLang="ja-JP" sz="3200" dirty="0">
                <a:solidFill>
                  <a:srgbClr val="000000"/>
                </a:solidFill>
                <a:latin typeface="Helvetica" pitchFamily="2" charset="0"/>
                <a:ea typeface="Tahoma" charset="0"/>
                <a:cs typeface="Tahoma" charset="0"/>
              </a:rPr>
              <a:t>Rehabilitate</a:t>
            </a:r>
          </a:p>
          <a:p>
            <a:pPr marL="461963" lvl="4" indent="-461963">
              <a:buFont typeface="Wingdings" charset="2"/>
              <a:buChar char="§"/>
            </a:pPr>
            <a:r>
              <a:rPr lang="en-US" altLang="ja-JP" sz="3200" dirty="0">
                <a:solidFill>
                  <a:srgbClr val="000000"/>
                </a:solidFill>
                <a:latin typeface="Helvetica" pitchFamily="2" charset="0"/>
                <a:ea typeface="Tahoma" charset="0"/>
                <a:cs typeface="Tahoma" charset="0"/>
              </a:rPr>
              <a:t>Accommodate</a:t>
            </a:r>
          </a:p>
          <a:p>
            <a:pPr marL="461963" lvl="4" indent="-461963">
              <a:buFont typeface="Wingdings" charset="2"/>
              <a:buChar char="§"/>
            </a:pPr>
            <a:r>
              <a:rPr lang="en-US" altLang="ja-JP" sz="3200" dirty="0">
                <a:solidFill>
                  <a:srgbClr val="000000"/>
                </a:solidFill>
                <a:latin typeface="Helvetica" pitchFamily="2" charset="0"/>
                <a:ea typeface="Tahoma" charset="0"/>
                <a:cs typeface="Tahoma" charset="0"/>
              </a:rPr>
              <a:t>Social justice: Inclusion &amp; </a:t>
            </a:r>
            <a:br>
              <a:rPr lang="en-US" altLang="ja-JP" sz="3200" dirty="0">
                <a:solidFill>
                  <a:srgbClr val="000000"/>
                </a:solidFill>
                <a:latin typeface="Helvetica" pitchFamily="2" charset="0"/>
                <a:ea typeface="Tahoma" charset="0"/>
                <a:cs typeface="Tahoma" charset="0"/>
              </a:rPr>
            </a:br>
            <a:r>
              <a:rPr lang="en-US" altLang="ja-JP" sz="3200" dirty="0">
                <a:solidFill>
                  <a:srgbClr val="000000"/>
                </a:solidFill>
                <a:latin typeface="Helvetica" pitchFamily="2" charset="0"/>
                <a:ea typeface="Tahoma" charset="0"/>
                <a:cs typeface="Tahoma" charset="0"/>
              </a:rPr>
              <a:t>universal design</a:t>
            </a:r>
            <a:endParaRPr lang="en-US" altLang="ja-JP" sz="3200" dirty="0">
              <a:latin typeface="Helvetica" pitchFamily="2" charset="0"/>
              <a:ea typeface="Tahoma" charset="0"/>
              <a:cs typeface="Tahoma" charset="0"/>
            </a:endParaRP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685800" y="371509"/>
            <a:ext cx="8229600" cy="995965"/>
          </a:xfrm>
        </p:spPr>
        <p:txBody>
          <a:bodyPr/>
          <a:lstStyle/>
          <a:p>
            <a:r>
              <a:rPr lang="en-US" altLang="ja-JP" sz="3200" dirty="0">
                <a:solidFill>
                  <a:srgbClr val="7030A0"/>
                </a:solidFill>
                <a:latin typeface="Helvetica" pitchFamily="2" charset="0"/>
                <a:ea typeface="Tahoma" charset="0"/>
                <a:cs typeface="Tahoma" charset="0"/>
              </a:rPr>
              <a:t>One-minute history lesson—Evolution of responses to human differences</a:t>
            </a:r>
            <a:endParaRPr lang="en-US" sz="3200" dirty="0">
              <a:solidFill>
                <a:srgbClr val="7030A0"/>
              </a:solidFill>
              <a:latin typeface="Helvetica" pitchFamily="2" charset="0"/>
            </a:endParaRPr>
          </a:p>
        </p:txBody>
      </p:sp>
      <p:pic>
        <p:nvPicPr>
          <p:cNvPr id="5" name="Picture 4" descr="Photo of student">
            <a:extLst>
              <a:ext uri="{FF2B5EF4-FFF2-40B4-BE49-F238E27FC236}">
                <a16:creationId xmlns:a16="http://schemas.microsoft.com/office/drawing/2014/main" id="{9D62C7FD-A458-D440-94FB-4A88C3653D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04774" y="1602219"/>
            <a:ext cx="1586869" cy="151923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 name="Picture 5" descr="Photo of student">
            <a:extLst>
              <a:ext uri="{FF2B5EF4-FFF2-40B4-BE49-F238E27FC236}">
                <a16:creationId xmlns:a16="http://schemas.microsoft.com/office/drawing/2014/main" id="{D123FC9E-3279-D342-B3EC-32FF34EAC7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38061" y="2714799"/>
            <a:ext cx="1696809" cy="1839913"/>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 name="Picture 6" descr="Photo of student">
            <a:extLst>
              <a:ext uri="{FF2B5EF4-FFF2-40B4-BE49-F238E27FC236}">
                <a16:creationId xmlns:a16="http://schemas.microsoft.com/office/drawing/2014/main" id="{CBFA3006-ADA8-1B46-BE86-2A739D8838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1592">
            <a:off x="7456052" y="3147289"/>
            <a:ext cx="1636713" cy="179647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8" name="Picture 7" descr="Photo of student">
            <a:extLst>
              <a:ext uri="{FF2B5EF4-FFF2-40B4-BE49-F238E27FC236}">
                <a16:creationId xmlns:a16="http://schemas.microsoft.com/office/drawing/2014/main" id="{E5CFADF7-2B70-A947-BB70-2A00E43ABB0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616642" y="4970252"/>
            <a:ext cx="1609130" cy="175983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72173804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1735" y="3048000"/>
            <a:ext cx="8323780" cy="2895600"/>
          </a:xfrm>
        </p:spPr>
        <p:txBody>
          <a:bodyPr/>
          <a:lstStyle/>
          <a:p>
            <a:pPr marL="461963" indent="-461963">
              <a:buSzPct val="100000"/>
              <a:buFont typeface="Wingdings" charset="2"/>
              <a:buChar char="§"/>
            </a:pPr>
            <a:r>
              <a:rPr lang="en-US" sz="3200" dirty="0">
                <a:solidFill>
                  <a:schemeClr val="accent4">
                    <a:lumMod val="10000"/>
                  </a:schemeClr>
                </a:solidFill>
                <a:latin typeface="Helvetica" pitchFamily="2" charset="0"/>
                <a:ea typeface="Helvetica" charset="0"/>
                <a:cs typeface="Helvetica" charset="0"/>
              </a:rPr>
              <a:t>Most disabilities are “invisible”</a:t>
            </a:r>
            <a:br>
              <a:rPr lang="en-US" sz="3200" dirty="0">
                <a:solidFill>
                  <a:schemeClr val="accent4">
                    <a:lumMod val="10000"/>
                  </a:schemeClr>
                </a:solidFill>
                <a:latin typeface="Helvetica" pitchFamily="2" charset="0"/>
                <a:ea typeface="Helvetica" charset="0"/>
                <a:cs typeface="Helvetica" charset="0"/>
              </a:rPr>
            </a:br>
            <a:endParaRPr lang="en-US" sz="3200" dirty="0">
              <a:solidFill>
                <a:schemeClr val="accent4">
                  <a:lumMod val="10000"/>
                </a:schemeClr>
              </a:solidFill>
              <a:latin typeface="Helvetica" pitchFamily="2" charset="0"/>
              <a:ea typeface="Helvetica" charset="0"/>
              <a:cs typeface="Helvetica" charset="0"/>
            </a:endParaRPr>
          </a:p>
          <a:p>
            <a:pPr marL="461963" indent="-461963">
              <a:buSzPct val="100000"/>
              <a:buFont typeface="Wingdings" charset="2"/>
              <a:buChar char="§"/>
            </a:pPr>
            <a:r>
              <a:rPr lang="en-US" sz="3200" dirty="0">
                <a:solidFill>
                  <a:schemeClr val="accent4">
                    <a:lumMod val="10000"/>
                  </a:schemeClr>
                </a:solidFill>
                <a:latin typeface="Helvetica" pitchFamily="2" charset="0"/>
                <a:ea typeface="Helvetica" charset="0"/>
                <a:cs typeface="Helvetica" charset="0"/>
              </a:rPr>
              <a:t>Fewer than 1/3 of students with disabilities may be reporting them to the disability services office </a:t>
            </a: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1609578" y="609600"/>
            <a:ext cx="7305822" cy="757874"/>
          </a:xfrm>
        </p:spPr>
        <p:txBody>
          <a:bodyPr/>
          <a:lstStyle/>
          <a:p>
            <a:r>
              <a:rPr lang="en-US" dirty="0">
                <a:solidFill>
                  <a:srgbClr val="7030A0"/>
                </a:solidFill>
                <a:latin typeface="Helvetica" pitchFamily="2" charset="0"/>
              </a:rPr>
              <a:t>Note</a:t>
            </a:r>
            <a:endParaRPr lang="en-US" sz="4300" dirty="0">
              <a:solidFill>
                <a:srgbClr val="7030A0"/>
              </a:solidFill>
              <a:latin typeface="Helvetica" pitchFamily="2" charset="0"/>
            </a:endParaRPr>
          </a:p>
        </p:txBody>
      </p:sp>
      <p:pic>
        <p:nvPicPr>
          <p:cNvPr id="4" name="Picture 3" descr="Light bulb icon">
            <a:extLst>
              <a:ext uri="{FF2B5EF4-FFF2-40B4-BE49-F238E27FC236}">
                <a16:creationId xmlns:a16="http://schemas.microsoft.com/office/drawing/2014/main" id="{61CA13ED-5628-D749-9659-B47FA1C57C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735" y="289631"/>
            <a:ext cx="1077843" cy="1077843"/>
          </a:xfrm>
          <a:prstGeom prst="rect">
            <a:avLst/>
          </a:prstGeom>
        </p:spPr>
      </p:pic>
      <p:pic>
        <p:nvPicPr>
          <p:cNvPr id="5" name="Picture 4" descr="Female student">
            <a:extLst>
              <a:ext uri="{FF2B5EF4-FFF2-40B4-BE49-F238E27FC236}">
                <a16:creationId xmlns:a16="http://schemas.microsoft.com/office/drawing/2014/main" id="{17AC5595-7BA1-1A44-84DF-C3655C4C8A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12662" y="935362"/>
            <a:ext cx="1590675" cy="171329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6" name="Picture 5" descr="Female student">
            <a:extLst>
              <a:ext uri="{FF2B5EF4-FFF2-40B4-BE49-F238E27FC236}">
                <a16:creationId xmlns:a16="http://schemas.microsoft.com/office/drawing/2014/main" id="{8F59A081-8A4D-3842-8962-3B8D2187844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603337" y="426090"/>
            <a:ext cx="1761895" cy="182180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7" name="Picture 6" descr="Male student">
            <a:extLst>
              <a:ext uri="{FF2B5EF4-FFF2-40B4-BE49-F238E27FC236}">
                <a16:creationId xmlns:a16="http://schemas.microsoft.com/office/drawing/2014/main" id="{5F6D4850-BB9A-9740-9841-13DF82D7DCD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198574" y="990600"/>
            <a:ext cx="1938026" cy="167640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737657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62000" y="1905000"/>
            <a:ext cx="8093515" cy="4267199"/>
          </a:xfrm>
        </p:spPr>
        <p:txBody>
          <a:bodyPr/>
          <a:lstStyle/>
          <a:p>
            <a:pPr marL="0" indent="0">
              <a:lnSpc>
                <a:spcPct val="90000"/>
              </a:lnSpc>
              <a:spcBef>
                <a:spcPts val="0"/>
              </a:spcBef>
              <a:buNone/>
            </a:pPr>
            <a:r>
              <a:rPr lang="en-US" sz="3200" dirty="0">
                <a:solidFill>
                  <a:schemeClr val="accent4">
                    <a:lumMod val="10000"/>
                  </a:schemeClr>
                </a:solidFill>
                <a:latin typeface="Helvetica" pitchFamily="2" charset="0"/>
                <a:ea typeface="Tahoma" charset="0"/>
                <a:cs typeface="Tahoma" charset="0"/>
              </a:rPr>
              <a:t>An accommodation adjusts a product </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or environment to </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provide access to a </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specific person</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 </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(extra time, </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alternative formats, </a:t>
            </a:r>
            <a:br>
              <a:rPr lang="en-US" sz="3200" dirty="0">
                <a:solidFill>
                  <a:schemeClr val="accent4">
                    <a:lumMod val="10000"/>
                  </a:schemeClr>
                </a:solidFill>
                <a:latin typeface="Helvetica" pitchFamily="2" charset="0"/>
                <a:ea typeface="Tahoma" charset="0"/>
                <a:cs typeface="Tahoma" charset="0"/>
              </a:rPr>
            </a:br>
            <a:r>
              <a:rPr lang="en-US" sz="3200" dirty="0">
                <a:solidFill>
                  <a:schemeClr val="accent4">
                    <a:lumMod val="10000"/>
                  </a:schemeClr>
                </a:solidFill>
                <a:latin typeface="Helvetica" pitchFamily="2" charset="0"/>
                <a:ea typeface="Tahoma" charset="0"/>
                <a:cs typeface="Tahoma" charset="0"/>
              </a:rPr>
              <a:t>sign language</a:t>
            </a:r>
          </a:p>
          <a:p>
            <a:pPr marL="0" indent="0">
              <a:lnSpc>
                <a:spcPct val="90000"/>
              </a:lnSpc>
              <a:spcBef>
                <a:spcPts val="0"/>
              </a:spcBef>
              <a:buNone/>
            </a:pPr>
            <a:r>
              <a:rPr lang="en-US" sz="3200" dirty="0">
                <a:solidFill>
                  <a:schemeClr val="accent4">
                    <a:lumMod val="10000"/>
                  </a:schemeClr>
                </a:solidFill>
                <a:latin typeface="Helvetica" pitchFamily="2" charset="0"/>
                <a:ea typeface="Tahoma" charset="0"/>
                <a:cs typeface="Tahoma" charset="0"/>
              </a:rPr>
              <a:t>interpreters, …).</a:t>
            </a:r>
            <a:endParaRPr lang="en-US" sz="3200" dirty="0">
              <a:solidFill>
                <a:schemeClr val="accent4">
                  <a:lumMod val="10000"/>
                </a:schemeClr>
              </a:solidFill>
              <a:latin typeface="Helvetica" pitchFamily="2" charset="0"/>
              <a:cs typeface="Helvetica"/>
            </a:endParaRPr>
          </a:p>
        </p:txBody>
      </p:sp>
      <p:sp>
        <p:nvSpPr>
          <p:cNvPr id="3" name="Title 2"/>
          <p:cNvSpPr>
            <a:spLocks noGrp="1"/>
          </p:cNvSpPr>
          <p:nvPr>
            <p:ph type="title"/>
          </p:nvPr>
        </p:nvSpPr>
        <p:spPr>
          <a:xfrm>
            <a:off x="609600" y="609600"/>
            <a:ext cx="8305800" cy="757874"/>
          </a:xfrm>
        </p:spPr>
        <p:txBody>
          <a:bodyPr/>
          <a:lstStyle/>
          <a:p>
            <a:r>
              <a:rPr lang="en-US" sz="3600" dirty="0">
                <a:solidFill>
                  <a:srgbClr val="7030A0"/>
                </a:solidFill>
                <a:latin typeface="Helvetica" pitchFamily="2" charset="0"/>
                <a:ea typeface="Tahoma" charset="0"/>
                <a:cs typeface="Tahoma" charset="0"/>
              </a:rPr>
              <a:t>Typical approach— accommodation</a:t>
            </a:r>
            <a:endParaRPr lang="en-US" sz="3600" dirty="0">
              <a:solidFill>
                <a:srgbClr val="7030A0"/>
              </a:solidFill>
              <a:latin typeface="Helvetica" pitchFamily="2" charset="0"/>
            </a:endParaRPr>
          </a:p>
        </p:txBody>
      </p:sp>
      <p:pic>
        <p:nvPicPr>
          <p:cNvPr id="4" name="Picture 3" descr="Picture of person without arms looking through microscope">
            <a:extLst>
              <a:ext uri="{FF2B5EF4-FFF2-40B4-BE49-F238E27FC236}">
                <a16:creationId xmlns:a16="http://schemas.microsoft.com/office/drawing/2014/main" id="{85D15ECA-CEF5-B84B-BA55-5D5760C0D962}"/>
              </a:ext>
            </a:extLst>
          </p:cNvPr>
          <p:cNvPicPr>
            <a:picLocks noChangeAspect="1"/>
          </p:cNvPicPr>
          <p:nvPr/>
        </p:nvPicPr>
        <p:blipFill>
          <a:blip r:embed="rId2"/>
          <a:stretch>
            <a:fillRect/>
          </a:stretch>
        </p:blipFill>
        <p:spPr>
          <a:xfrm>
            <a:off x="4724400" y="2667000"/>
            <a:ext cx="3637643" cy="3726366"/>
          </a:xfrm>
          <a:prstGeom prst="rect">
            <a:avLst/>
          </a:prstGeom>
        </p:spPr>
      </p:pic>
    </p:spTree>
    <p:extLst>
      <p:ext uri="{BB962C8B-B14F-4D97-AF65-F5344CB8AC3E}">
        <p14:creationId xmlns:p14="http://schemas.microsoft.com/office/powerpoint/2010/main" val="37498902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DB2E1D-60A5-F742-BCB8-A70E4745BF2B}"/>
              </a:ext>
            </a:extLst>
          </p:cNvPr>
          <p:cNvSpPr>
            <a:spLocks noGrp="1"/>
          </p:cNvSpPr>
          <p:nvPr>
            <p:ph type="body" sz="quarter" idx="10"/>
          </p:nvPr>
        </p:nvSpPr>
        <p:spPr>
          <a:xfrm>
            <a:off x="761999" y="381000"/>
            <a:ext cx="8094419" cy="906308"/>
          </a:xfrm>
        </p:spPr>
        <p:txBody>
          <a:bodyPr>
            <a:noAutofit/>
          </a:bodyPr>
          <a:lstStyle/>
          <a:p>
            <a:pPr>
              <a:spcBef>
                <a:spcPts val="0"/>
              </a:spcBef>
            </a:pPr>
            <a:r>
              <a:rPr lang="en-US" sz="3200" dirty="0">
                <a:solidFill>
                  <a:srgbClr val="7030A0"/>
                </a:solidFill>
                <a:latin typeface="Helvetica" pitchFamily="2" charset="0"/>
              </a:rPr>
              <a:t>Incorporating UDHE Framework within </a:t>
            </a:r>
          </a:p>
          <a:p>
            <a:pPr>
              <a:spcBef>
                <a:spcPts val="0"/>
              </a:spcBef>
            </a:pPr>
            <a:r>
              <a:rPr lang="en-US" sz="3200" dirty="0">
                <a:solidFill>
                  <a:srgbClr val="7030A0"/>
                </a:solidFill>
                <a:latin typeface="Helvetica" pitchFamily="2" charset="0"/>
              </a:rPr>
              <a:t>an Inclusive Campus Model</a:t>
            </a:r>
          </a:p>
        </p:txBody>
      </p:sp>
      <p:sp>
        <p:nvSpPr>
          <p:cNvPr id="3" name="Text Placeholder 2">
            <a:extLst>
              <a:ext uri="{FF2B5EF4-FFF2-40B4-BE49-F238E27FC236}">
                <a16:creationId xmlns:a16="http://schemas.microsoft.com/office/drawing/2014/main" id="{4C075370-9B69-C646-AF00-810FCDB6A51C}"/>
              </a:ext>
            </a:extLst>
          </p:cNvPr>
          <p:cNvSpPr>
            <a:spLocks noGrp="1"/>
          </p:cNvSpPr>
          <p:nvPr>
            <p:ph type="body" sz="quarter" idx="11"/>
          </p:nvPr>
        </p:nvSpPr>
        <p:spPr>
          <a:xfrm>
            <a:off x="671757" y="1981200"/>
            <a:ext cx="7710243" cy="4149125"/>
          </a:xfrm>
        </p:spPr>
        <p:txBody>
          <a:bodyPr/>
          <a:lstStyle/>
          <a:p>
            <a:pPr>
              <a:buFont typeface="Wingdings" pitchFamily="2" charset="2"/>
              <a:buChar char="§"/>
            </a:pPr>
            <a:r>
              <a:rPr lang="en-US" sz="3200" b="1" dirty="0">
                <a:solidFill>
                  <a:schemeClr val="accent4">
                    <a:lumMod val="10000"/>
                  </a:schemeClr>
                </a:solidFill>
                <a:latin typeface="Helvetica" pitchFamily="2" charset="0"/>
              </a:rPr>
              <a:t>How can the UDHE Framework underpin an Inclusive Campus Model?</a:t>
            </a:r>
          </a:p>
          <a:p>
            <a:pPr>
              <a:buFont typeface="Wingdings" pitchFamily="2" charset="2"/>
              <a:buChar char="§"/>
            </a:pPr>
            <a:r>
              <a:rPr lang="en-US" sz="3200" dirty="0">
                <a:solidFill>
                  <a:schemeClr val="accent4">
                    <a:lumMod val="10000"/>
                  </a:schemeClr>
                </a:solidFill>
                <a:latin typeface="Helvetica" pitchFamily="2" charset="0"/>
              </a:rPr>
              <a:t>How could this model guide the procurement, development &amp; use of accessible IT?</a:t>
            </a:r>
          </a:p>
          <a:p>
            <a:endParaRPr lang="en-US" dirty="0"/>
          </a:p>
        </p:txBody>
      </p:sp>
    </p:spTree>
    <p:extLst>
      <p:ext uri="{BB962C8B-B14F-4D97-AF65-F5344CB8AC3E}">
        <p14:creationId xmlns:p14="http://schemas.microsoft.com/office/powerpoint/2010/main" val="2960051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Placeholder 1"/>
          <p:cNvSpPr>
            <a:spLocks noGrp="1"/>
          </p:cNvSpPr>
          <p:nvPr>
            <p:ph type="body" sz="quarter" idx="10"/>
          </p:nvPr>
        </p:nvSpPr>
        <p:spPr bwMode="auto">
          <a:xfrm>
            <a:off x="685800" y="762000"/>
            <a:ext cx="7613650" cy="76200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en-US" sz="4000" dirty="0">
                <a:solidFill>
                  <a:srgbClr val="7030A0"/>
                </a:solidFill>
                <a:latin typeface="Helvetica" pitchFamily="2" charset="0"/>
                <a:ea typeface="Encode Sans Normal Black"/>
                <a:cs typeface="Source Sans Pro"/>
              </a:rPr>
              <a:t>UDHE Framework</a:t>
            </a:r>
          </a:p>
        </p:txBody>
      </p:sp>
      <p:sp>
        <p:nvSpPr>
          <p:cNvPr id="3" name="Text Placeholder 2"/>
          <p:cNvSpPr>
            <a:spLocks noGrp="1"/>
          </p:cNvSpPr>
          <p:nvPr>
            <p:ph type="body" sz="quarter" idx="11"/>
          </p:nvPr>
        </p:nvSpPr>
        <p:spPr>
          <a:xfrm>
            <a:off x="381000" y="1670050"/>
            <a:ext cx="7724775" cy="3892549"/>
          </a:xfrm>
        </p:spPr>
        <p:txBody>
          <a:bodyPr/>
          <a:lstStyle/>
          <a:p>
            <a:pPr marL="0" indent="0" eaLnBrk="1" fontAlgn="auto" hangingPunct="1">
              <a:spcBef>
                <a:spcPts val="2400"/>
              </a:spcBef>
              <a:spcAft>
                <a:spcPts val="0"/>
              </a:spcAft>
              <a:buNone/>
              <a:defRPr/>
            </a:pPr>
            <a:br>
              <a:rPr lang="en-US" sz="3200" dirty="0">
                <a:solidFill>
                  <a:schemeClr val="accent4">
                    <a:lumMod val="10000"/>
                  </a:schemeClr>
                </a:solidFill>
                <a:latin typeface="Helvetica" pitchFamily="2" charset="0"/>
                <a:cs typeface="Source Sans Pro"/>
              </a:rPr>
            </a:br>
            <a:endParaRPr lang="en-US" sz="3200" dirty="0">
              <a:solidFill>
                <a:schemeClr val="accent4">
                  <a:lumMod val="10000"/>
                </a:schemeClr>
              </a:solidFill>
              <a:latin typeface="Helvetica" pitchFamily="2" charset="0"/>
              <a:cs typeface="Source Sans Pro"/>
            </a:endParaRPr>
          </a:p>
          <a:p>
            <a:pPr eaLnBrk="1" fontAlgn="auto" hangingPunct="1">
              <a:spcAft>
                <a:spcPts val="0"/>
              </a:spcAft>
              <a:buFont typeface="Arial" charset="0"/>
              <a:buChar char="•"/>
              <a:defRPr/>
            </a:pPr>
            <a:endParaRPr lang="en-US" sz="3200" dirty="0">
              <a:solidFill>
                <a:schemeClr val="tx1"/>
              </a:solidFill>
              <a:latin typeface="+mn-lt"/>
              <a:cs typeface="Source Sans Pro"/>
            </a:endParaRPr>
          </a:p>
          <a:p>
            <a:pPr eaLnBrk="1" fontAlgn="auto" hangingPunct="1">
              <a:spcAft>
                <a:spcPts val="0"/>
              </a:spcAft>
              <a:buFont typeface="Arial" charset="0"/>
              <a:buChar char="•"/>
              <a:defRPr/>
            </a:pPr>
            <a:endParaRPr lang="en-US" dirty="0">
              <a:latin typeface="+mn-lt"/>
            </a:endParaRPr>
          </a:p>
        </p:txBody>
      </p:sp>
      <p:graphicFrame>
        <p:nvGraphicFramePr>
          <p:cNvPr id="6" name="Diagram 5">
            <a:extLst>
              <a:ext uri="{FF2B5EF4-FFF2-40B4-BE49-F238E27FC236}">
                <a16:creationId xmlns:a16="http://schemas.microsoft.com/office/drawing/2014/main" id="{305263FD-29E4-0E49-9509-F683E56DA547}"/>
              </a:ext>
            </a:extLst>
          </p:cNvPr>
          <p:cNvGraphicFramePr/>
          <p:nvPr>
            <p:extLst>
              <p:ext uri="{D42A27DB-BD31-4B8C-83A1-F6EECF244321}">
                <p14:modId xmlns:p14="http://schemas.microsoft.com/office/powerpoint/2010/main" val="93794413"/>
              </p:ext>
            </p:extLst>
          </p:nvPr>
        </p:nvGraphicFramePr>
        <p:xfrm>
          <a:off x="2007393" y="1828800"/>
          <a:ext cx="4970463" cy="4263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400608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63880" y="1650569"/>
            <a:ext cx="4800599" cy="4152022"/>
          </a:xfrm>
        </p:spPr>
        <p:txBody>
          <a:bodyPr/>
          <a:lstStyle/>
          <a:p>
            <a:pPr marL="63500" lvl="1" indent="0" eaLnBrk="1" fontAlgn="auto" hangingPunct="1">
              <a:spcBef>
                <a:spcPts val="0"/>
              </a:spcBef>
              <a:spcAft>
                <a:spcPts val="0"/>
              </a:spcAft>
              <a:buNone/>
              <a:defRPr/>
            </a:pPr>
            <a:r>
              <a:rPr lang="en-US" altLang="ja-JP" sz="3200" dirty="0">
                <a:solidFill>
                  <a:schemeClr val="accent4">
                    <a:lumMod val="10000"/>
                  </a:schemeClr>
                </a:solidFill>
                <a:latin typeface="Helvetica" pitchFamily="2" charset="0"/>
                <a:ea typeface="Helvetica" charset="0"/>
                <a:cs typeface="Helvetica" charset="0"/>
              </a:rPr>
              <a:t>“the design of products &amp; environments to be usable by all people, to the greatest extent possible, without the need for adaptation or specialized design.”</a:t>
            </a:r>
          </a:p>
          <a:p>
            <a:pPr marL="63500" lvl="1" indent="0" eaLnBrk="1" fontAlgn="auto" hangingPunct="1">
              <a:spcBef>
                <a:spcPts val="0"/>
              </a:spcBef>
              <a:spcAft>
                <a:spcPts val="0"/>
              </a:spcAft>
              <a:buNone/>
              <a:defRPr/>
            </a:pPr>
            <a:endParaRPr lang="en-US" sz="2800" dirty="0">
              <a:solidFill>
                <a:schemeClr val="accent4">
                  <a:lumMod val="10000"/>
                </a:schemeClr>
              </a:solidFill>
              <a:latin typeface="Helvetica" pitchFamily="2" charset="0"/>
              <a:ea typeface="Helvetica" charset="0"/>
              <a:cs typeface="Helvetica" charset="0"/>
            </a:endParaRPr>
          </a:p>
          <a:p>
            <a:pPr marL="63500" lvl="1" indent="0" eaLnBrk="1" fontAlgn="auto" hangingPunct="1">
              <a:spcBef>
                <a:spcPts val="0"/>
              </a:spcBef>
              <a:spcAft>
                <a:spcPts val="0"/>
              </a:spcAft>
              <a:buNone/>
              <a:defRPr/>
            </a:pPr>
            <a:r>
              <a:rPr lang="en-US" altLang="ja-JP" dirty="0">
                <a:solidFill>
                  <a:schemeClr val="accent4">
                    <a:lumMod val="10000"/>
                  </a:schemeClr>
                </a:solidFill>
                <a:latin typeface="Helvetica" pitchFamily="2" charset="0"/>
                <a:ea typeface="Helvetica" charset="0"/>
                <a:cs typeface="Helvetica" charset="0"/>
              </a:rPr>
              <a:t>The Center for Universal Design</a:t>
            </a:r>
            <a:br>
              <a:rPr lang="en-US" altLang="ja-JP" dirty="0">
                <a:solidFill>
                  <a:schemeClr val="accent4">
                    <a:lumMod val="10000"/>
                  </a:schemeClr>
                </a:solidFill>
                <a:latin typeface="Helvetica" pitchFamily="2" charset="0"/>
                <a:ea typeface="Helvetica" charset="0"/>
                <a:cs typeface="Helvetica" charset="0"/>
              </a:rPr>
            </a:br>
            <a:r>
              <a:rPr lang="en-US" altLang="ja-JP" i="1" dirty="0" err="1">
                <a:solidFill>
                  <a:schemeClr val="accent4">
                    <a:lumMod val="10000"/>
                  </a:schemeClr>
                </a:solidFill>
                <a:latin typeface="Helvetica" pitchFamily="2" charset="0"/>
                <a:ea typeface="Helvetica" charset="0"/>
                <a:cs typeface="Helvetica" charset="0"/>
              </a:rPr>
              <a:t>www.design.ncsu.edu</a:t>
            </a:r>
            <a:r>
              <a:rPr lang="en-US" altLang="ja-JP" i="1" dirty="0">
                <a:solidFill>
                  <a:schemeClr val="accent4">
                    <a:lumMod val="10000"/>
                  </a:schemeClr>
                </a:solidFill>
                <a:latin typeface="Helvetica" pitchFamily="2" charset="0"/>
                <a:ea typeface="Helvetica" charset="0"/>
                <a:cs typeface="Helvetica" charset="0"/>
              </a:rPr>
              <a:t>/cud</a:t>
            </a:r>
            <a:endParaRPr lang="en-US" i="1" dirty="0">
              <a:solidFill>
                <a:schemeClr val="accent4">
                  <a:lumMod val="10000"/>
                </a:schemeClr>
              </a:solidFill>
              <a:latin typeface="Helvetica" pitchFamily="2" charset="0"/>
              <a:ea typeface="Helvetica" charset="0"/>
              <a:cs typeface="Helvetica" charset="0"/>
            </a:endParaRPr>
          </a:p>
          <a:p>
            <a:pPr marL="63500" lvl="1" indent="0" eaLnBrk="1" fontAlgn="auto" hangingPunct="1">
              <a:spcBef>
                <a:spcPts val="0"/>
              </a:spcBef>
              <a:spcAft>
                <a:spcPts val="0"/>
              </a:spcAft>
              <a:buNone/>
              <a:defRPr/>
            </a:pPr>
            <a:endParaRPr lang="en-US" sz="3200" dirty="0">
              <a:solidFill>
                <a:schemeClr val="accent4">
                  <a:lumMod val="10000"/>
                </a:schemeClr>
              </a:solidFill>
              <a:ea typeface="Helvetica" charset="0"/>
              <a:cs typeface="Helvetica" charset="0"/>
            </a:endParaRP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762000" y="609600"/>
            <a:ext cx="8153400" cy="757874"/>
          </a:xfrm>
        </p:spPr>
        <p:txBody>
          <a:bodyPr/>
          <a:lstStyle/>
          <a:p>
            <a:r>
              <a:rPr lang="en-US" sz="4000" dirty="0">
                <a:solidFill>
                  <a:srgbClr val="7030A0"/>
                </a:solidFill>
                <a:latin typeface="Helvetica" pitchFamily="2" charset="0"/>
                <a:ea typeface="Helvetica" charset="0"/>
                <a:cs typeface="Helvetica" charset="0"/>
              </a:rPr>
              <a:t>Universal design =</a:t>
            </a:r>
            <a:endParaRPr lang="en-US" sz="4300" dirty="0">
              <a:solidFill>
                <a:srgbClr val="7030A0"/>
              </a:solidFill>
              <a:latin typeface="Helvetica" pitchFamily="2" charset="0"/>
            </a:endParaRPr>
          </a:p>
        </p:txBody>
      </p:sp>
      <p:pic>
        <p:nvPicPr>
          <p:cNvPr id="4" name="Picture 3" descr="Close up of smartphone with apps on home screen">
            <a:extLst>
              <a:ext uri="{FF2B5EF4-FFF2-40B4-BE49-F238E27FC236}">
                <a16:creationId xmlns:a16="http://schemas.microsoft.com/office/drawing/2014/main" id="{7278D453-8D3F-3845-8DB8-6C7111E7EFD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85232" y="1641191"/>
            <a:ext cx="3385774" cy="5216809"/>
          </a:xfrm>
          <a:prstGeom prst="rect">
            <a:avLst/>
          </a:prstGeom>
        </p:spPr>
      </p:pic>
    </p:spTree>
    <p:extLst>
      <p:ext uri="{BB962C8B-B14F-4D97-AF65-F5344CB8AC3E}">
        <p14:creationId xmlns:p14="http://schemas.microsoft.com/office/powerpoint/2010/main" val="53594192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1600201"/>
            <a:ext cx="8398315" cy="4152022"/>
          </a:xfrm>
        </p:spPr>
        <p:txBody>
          <a:bodyPr/>
          <a:lstStyle/>
          <a:p>
            <a:pPr>
              <a:buFont typeface="Wingdings" charset="2"/>
              <a:buChar char="§"/>
            </a:pPr>
            <a:r>
              <a:rPr lang="en-US" altLang="ja-JP" sz="3200" dirty="0">
                <a:latin typeface="Helvetica" pitchFamily="2" charset="0"/>
              </a:rPr>
              <a:t>Accessible design</a:t>
            </a:r>
          </a:p>
          <a:p>
            <a:pPr>
              <a:buFont typeface="Wingdings" charset="2"/>
              <a:buChar char="§"/>
            </a:pPr>
            <a:r>
              <a:rPr lang="en-US" altLang="ja-JP" sz="3200" dirty="0">
                <a:latin typeface="Helvetica" pitchFamily="2" charset="0"/>
              </a:rPr>
              <a:t>Usable design</a:t>
            </a:r>
          </a:p>
          <a:p>
            <a:pPr>
              <a:buFont typeface="Wingdings" charset="2"/>
              <a:buChar char="§"/>
            </a:pPr>
            <a:r>
              <a:rPr lang="en-US" altLang="ja-JP" sz="3200" dirty="0">
                <a:latin typeface="Helvetica" pitchFamily="2" charset="0"/>
              </a:rPr>
              <a:t>Inclusive design</a:t>
            </a:r>
          </a:p>
          <a:p>
            <a:pPr>
              <a:buFont typeface="Wingdings" charset="2"/>
              <a:buChar char="§"/>
            </a:pPr>
            <a:r>
              <a:rPr lang="en-US" altLang="ja-JP" sz="3200" dirty="0">
                <a:solidFill>
                  <a:schemeClr val="accent4">
                    <a:lumMod val="10000"/>
                  </a:schemeClr>
                </a:solidFill>
                <a:latin typeface="Helvetica" pitchFamily="2" charset="0"/>
              </a:rPr>
              <a:t>Universal design</a:t>
            </a:r>
          </a:p>
          <a:p>
            <a:pPr>
              <a:buFont typeface="Wingdings" charset="2"/>
              <a:buChar char="§"/>
            </a:pPr>
            <a:r>
              <a:rPr lang="en-US" altLang="ja-JP" sz="3200" dirty="0">
                <a:solidFill>
                  <a:schemeClr val="accent4">
                    <a:lumMod val="10000"/>
                  </a:schemeClr>
                </a:solidFill>
                <a:latin typeface="Helvetica" pitchFamily="2" charset="0"/>
              </a:rPr>
              <a:t>Barrier-free design</a:t>
            </a:r>
          </a:p>
          <a:p>
            <a:pPr>
              <a:buFont typeface="Wingdings" charset="2"/>
              <a:buChar char="§"/>
            </a:pPr>
            <a:r>
              <a:rPr lang="en-US" altLang="ja-JP" sz="3200" dirty="0">
                <a:solidFill>
                  <a:schemeClr val="accent4">
                    <a:lumMod val="10000"/>
                  </a:schemeClr>
                </a:solidFill>
                <a:latin typeface="Helvetica" pitchFamily="2" charset="0"/>
              </a:rPr>
              <a:t>Design for all</a:t>
            </a: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685800" y="533400"/>
            <a:ext cx="8229600" cy="834074"/>
          </a:xfrm>
        </p:spPr>
        <p:txBody>
          <a:bodyPr/>
          <a:lstStyle/>
          <a:p>
            <a:r>
              <a:rPr lang="en-US" altLang="ja-JP" dirty="0">
                <a:solidFill>
                  <a:srgbClr val="7030A0"/>
                </a:solidFill>
                <a:latin typeface="Helvetica" pitchFamily="2" charset="0"/>
              </a:rPr>
              <a:t>Terminology</a:t>
            </a:r>
            <a:endParaRPr lang="en-US" sz="4300" dirty="0">
              <a:solidFill>
                <a:srgbClr val="7030A0"/>
              </a:solidFill>
              <a:latin typeface="Helvetica" pitchFamily="2" charset="0"/>
            </a:endParaRPr>
          </a:p>
        </p:txBody>
      </p:sp>
      <p:pic>
        <p:nvPicPr>
          <p:cNvPr id="4" name="Picture 3" descr="Large triangle with central triangle &quot;Universal Design&quot; and three triangles surrounding it, &quot;Accessible,&quot; &quot;Usable, &quot;Inclusive&quot;">
            <a:extLst>
              <a:ext uri="{FF2B5EF4-FFF2-40B4-BE49-F238E27FC236}">
                <a16:creationId xmlns:a16="http://schemas.microsoft.com/office/drawing/2014/main" id="{BA44BB64-766C-8B48-9809-11C1F7B104AD}"/>
              </a:ext>
            </a:extLst>
          </p:cNvPr>
          <p:cNvPicPr>
            <a:picLocks noChangeAspect="1"/>
          </p:cNvPicPr>
          <p:nvPr/>
        </p:nvPicPr>
        <p:blipFill rotWithShape="1">
          <a:blip r:embed="rId2" cstate="email">
            <a:clrChange>
              <a:clrFrom>
                <a:srgbClr val="F7F7F7"/>
              </a:clrFrom>
              <a:clrTo>
                <a:srgbClr val="F7F7F7">
                  <a:alpha val="0"/>
                </a:srgbClr>
              </a:clrTo>
            </a:clrChange>
            <a:extLst>
              <a:ext uri="{28A0092B-C50C-407E-A947-70E740481C1C}">
                <a14:useLocalDpi xmlns:a14="http://schemas.microsoft.com/office/drawing/2010/main"/>
              </a:ext>
            </a:extLst>
          </a:blip>
          <a:srcRect/>
          <a:stretch/>
        </p:blipFill>
        <p:spPr>
          <a:xfrm>
            <a:off x="4529545" y="817239"/>
            <a:ext cx="4852200" cy="4948443"/>
          </a:xfrm>
          <a:prstGeom prst="rect">
            <a:avLst/>
          </a:prstGeom>
        </p:spPr>
      </p:pic>
    </p:spTree>
    <p:extLst>
      <p:ext uri="{BB962C8B-B14F-4D97-AF65-F5344CB8AC3E}">
        <p14:creationId xmlns:p14="http://schemas.microsoft.com/office/powerpoint/2010/main" val="380042364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09600"/>
            <a:ext cx="8382000" cy="757874"/>
          </a:xfr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r>
              <a:rPr lang="en-US" altLang="ja-JP" sz="4000" dirty="0">
                <a:solidFill>
                  <a:srgbClr val="7030A0"/>
                </a:solidFill>
                <a:latin typeface="Helvetica" charset="0"/>
              </a:rPr>
              <a:t>Apply UD to create inclusive</a:t>
            </a:r>
            <a:endParaRPr lang="en-US" sz="4000" dirty="0">
              <a:solidFill>
                <a:srgbClr val="7030A0"/>
              </a:solidFill>
            </a:endParaRPr>
          </a:p>
        </p:txBody>
      </p:sp>
      <p:pic>
        <p:nvPicPr>
          <p:cNvPr id="4" name="Picture 3" descr="Disability-related images">
            <a:extLst>
              <a:ext uri="{FF2B5EF4-FFF2-40B4-BE49-F238E27FC236}">
                <a16:creationId xmlns:a16="http://schemas.microsoft.com/office/drawing/2014/main" id="{4295776D-87F0-6B4B-9BB6-80DACB281B1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6727" y="2057400"/>
            <a:ext cx="3581400" cy="3581400"/>
          </a:xfrm>
          <a:prstGeom prst="rect">
            <a:avLst/>
          </a:prstGeom>
        </p:spPr>
      </p:pic>
      <p:sp>
        <p:nvSpPr>
          <p:cNvPr id="5" name="Text Placeholder 4">
            <a:extLst>
              <a:ext uri="{FF2B5EF4-FFF2-40B4-BE49-F238E27FC236}">
                <a16:creationId xmlns:a16="http://schemas.microsoft.com/office/drawing/2014/main" id="{6329B2A1-8CD6-AE42-80D4-179A14B12C8C}"/>
              </a:ext>
            </a:extLst>
          </p:cNvPr>
          <p:cNvSpPr>
            <a:spLocks noGrp="1"/>
          </p:cNvSpPr>
          <p:nvPr>
            <p:ph type="body" sz="quarter" idx="11"/>
          </p:nvPr>
        </p:nvSpPr>
        <p:spPr>
          <a:xfrm>
            <a:off x="4213811" y="2278439"/>
            <a:ext cx="4664075" cy="3139321"/>
          </a:xfrm>
          <a:prstGeom prst="rect">
            <a:avLst/>
          </a:prstGeom>
        </p:spPr>
        <p:txBody>
          <a:bodyPr wrap="square">
            <a:spAutoFit/>
          </a:bodyPr>
          <a:lstStyle/>
          <a:p>
            <a:pPr marL="466725" lvl="4" indent="-466725" defTabSz="2743200" eaLnBrk="1" hangingPunct="1">
              <a:spcBef>
                <a:spcPts val="0"/>
              </a:spcBef>
              <a:spcAft>
                <a:spcPts val="1200"/>
              </a:spcAft>
              <a:buSzPct val="90000"/>
              <a:buFont typeface="Wingdings" charset="2"/>
              <a:buChar char="§"/>
              <a:tabLst>
                <a:tab pos="2971800" algn="l"/>
              </a:tabLst>
            </a:pPr>
            <a:r>
              <a:rPr lang="en-US" sz="4000" dirty="0">
                <a:solidFill>
                  <a:schemeClr val="accent4">
                    <a:lumMod val="10000"/>
                  </a:schemeClr>
                </a:solidFill>
                <a:latin typeface="Tahoma" charset="0"/>
                <a:ea typeface="Tahoma" charset="0"/>
                <a:cs typeface="Tahoma" charset="0"/>
              </a:rPr>
              <a:t>physical spaces</a:t>
            </a:r>
          </a:p>
          <a:p>
            <a:pPr marL="466725" lvl="4" indent="-466725" defTabSz="2743200" eaLnBrk="1" hangingPunct="1">
              <a:spcBef>
                <a:spcPts val="0"/>
              </a:spcBef>
              <a:spcAft>
                <a:spcPts val="1200"/>
              </a:spcAft>
              <a:buSzPct val="90000"/>
              <a:buFont typeface="Wingdings" charset="2"/>
              <a:buChar char="§"/>
              <a:tabLst>
                <a:tab pos="2971800" algn="l"/>
              </a:tabLst>
            </a:pPr>
            <a:r>
              <a:rPr lang="en-US" sz="4000" dirty="0">
                <a:latin typeface="Tahoma" charset="0"/>
                <a:ea typeface="Tahoma" charset="0"/>
                <a:cs typeface="Tahoma" charset="0"/>
              </a:rPr>
              <a:t>services</a:t>
            </a:r>
          </a:p>
          <a:p>
            <a:pPr marL="466725" lvl="4" indent="-466725" defTabSz="2743200" eaLnBrk="1" hangingPunct="1">
              <a:spcBef>
                <a:spcPts val="0"/>
              </a:spcBef>
              <a:spcAft>
                <a:spcPts val="1200"/>
              </a:spcAft>
              <a:buSzPct val="90000"/>
              <a:buFont typeface="Wingdings" charset="2"/>
              <a:buChar char="§"/>
              <a:tabLst>
                <a:tab pos="2971800" algn="l"/>
              </a:tabLst>
            </a:pPr>
            <a:r>
              <a:rPr lang="en-US" sz="4000" dirty="0">
                <a:latin typeface="Tahoma" charset="0"/>
                <a:ea typeface="Tahoma" charset="0"/>
                <a:cs typeface="Tahoma" charset="0"/>
              </a:rPr>
              <a:t>learning activities</a:t>
            </a:r>
          </a:p>
          <a:p>
            <a:pPr marL="466725" lvl="4" indent="-466725" defTabSz="2743200">
              <a:spcAft>
                <a:spcPts val="1200"/>
              </a:spcAft>
              <a:buSzPct val="90000"/>
              <a:buFont typeface="Wingdings" charset="2"/>
              <a:buChar char="§"/>
              <a:tabLst>
                <a:tab pos="2971800" algn="l"/>
              </a:tabLst>
            </a:pPr>
            <a:r>
              <a:rPr lang="en-US" sz="4000" dirty="0">
                <a:solidFill>
                  <a:schemeClr val="accent4">
                    <a:lumMod val="10000"/>
                  </a:schemeClr>
                </a:solidFill>
                <a:latin typeface="Tahoma" charset="0"/>
                <a:ea typeface="Tahoma" charset="0"/>
                <a:cs typeface="Tahoma" charset="0"/>
              </a:rPr>
              <a:t>technology</a:t>
            </a:r>
          </a:p>
        </p:txBody>
      </p:sp>
    </p:spTree>
    <p:extLst>
      <p:ext uri="{BB962C8B-B14F-4D97-AF65-F5344CB8AC3E}">
        <p14:creationId xmlns:p14="http://schemas.microsoft.com/office/powerpoint/2010/main" val="257470926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body" idx="1"/>
          </p:nvPr>
        </p:nvSpPr>
        <p:spPr>
          <a:xfrm>
            <a:off x="228600" y="457200"/>
            <a:ext cx="8534400" cy="5867400"/>
          </a:xfrm>
        </p:spPr>
        <p:txBody>
          <a:bodyPr/>
          <a:lstStyle/>
          <a:p>
            <a:pPr marL="0" indent="0" algn="ctr">
              <a:buFontTx/>
              <a:buNone/>
              <a:defRPr/>
            </a:pPr>
            <a:endParaRPr lang="en-US" sz="4000" dirty="0">
              <a:solidFill>
                <a:schemeClr val="accent2"/>
              </a:solidFill>
              <a:latin typeface="Arial" charset="0"/>
              <a:ea typeface="ヒラギノ角ゴ Pro W3" charset="0"/>
              <a:cs typeface="ヒラギノ角ゴ Pro W3" charset="0"/>
            </a:endParaRPr>
          </a:p>
          <a:p>
            <a:pPr marL="0" indent="0" algn="ctr">
              <a:buFontTx/>
              <a:buNone/>
              <a:defRPr/>
            </a:pPr>
            <a:endParaRPr lang="en-US" sz="4000" dirty="0">
              <a:solidFill>
                <a:schemeClr val="accent2"/>
              </a:solidFill>
              <a:latin typeface="Arial" charset="0"/>
              <a:ea typeface="ヒラギノ角ゴ Pro W3" charset="0"/>
              <a:cs typeface="ヒラギノ角ゴ Pro W3" charset="0"/>
            </a:endParaRPr>
          </a:p>
          <a:p>
            <a:pPr marL="909638">
              <a:buFontTx/>
              <a:buNone/>
              <a:defRPr/>
            </a:pPr>
            <a:endParaRPr lang="en-US" i="1" dirty="0">
              <a:solidFill>
                <a:schemeClr val="tx1">
                  <a:lumMod val="95000"/>
                  <a:lumOff val="5000"/>
                </a:schemeClr>
              </a:solidFill>
              <a:ea typeface="ヒラギノ角ゴ Pro W3" charset="0"/>
              <a:cs typeface="ヒラギノ角ゴ Pro W3" charset="0"/>
            </a:endParaRPr>
          </a:p>
        </p:txBody>
      </p:sp>
      <p:sp>
        <p:nvSpPr>
          <p:cNvPr id="2" name="TextBox 1"/>
          <p:cNvSpPr txBox="1"/>
          <p:nvPr/>
        </p:nvSpPr>
        <p:spPr>
          <a:xfrm>
            <a:off x="152399" y="5108767"/>
            <a:ext cx="1911926" cy="830997"/>
          </a:xfrm>
          <a:prstGeom prst="rect">
            <a:avLst/>
          </a:prstGeom>
          <a:noFill/>
        </p:spPr>
        <p:txBody>
          <a:bodyPr wrap="square" rtlCol="0">
            <a:spAutoFit/>
          </a:bodyPr>
          <a:lstStyle/>
          <a:p>
            <a:r>
              <a:rPr lang="en-US" sz="2400" b="0" dirty="0">
                <a:solidFill>
                  <a:schemeClr val="accent4">
                    <a:lumMod val="10000"/>
                  </a:schemeClr>
                </a:solidFill>
                <a:latin typeface="Helvetica" pitchFamily="2" charset="0"/>
              </a:rPr>
              <a:t>Uncaptioned </a:t>
            </a:r>
          </a:p>
          <a:p>
            <a:r>
              <a:rPr lang="en-US" sz="2400" b="0" dirty="0">
                <a:solidFill>
                  <a:schemeClr val="accent4">
                    <a:lumMod val="10000"/>
                  </a:schemeClr>
                </a:solidFill>
                <a:latin typeface="Helvetica" pitchFamily="2" charset="0"/>
              </a:rPr>
              <a:t>video</a:t>
            </a:r>
          </a:p>
        </p:txBody>
      </p:sp>
      <p:sp>
        <p:nvSpPr>
          <p:cNvPr id="6" name="TextBox 5"/>
          <p:cNvSpPr txBox="1"/>
          <p:nvPr/>
        </p:nvSpPr>
        <p:spPr>
          <a:xfrm>
            <a:off x="5022273" y="5129320"/>
            <a:ext cx="1683327" cy="830997"/>
          </a:xfrm>
          <a:prstGeom prst="rect">
            <a:avLst/>
          </a:prstGeom>
          <a:noFill/>
        </p:spPr>
        <p:txBody>
          <a:bodyPr wrap="square" rtlCol="0">
            <a:spAutoFit/>
          </a:bodyPr>
          <a:lstStyle/>
          <a:p>
            <a:r>
              <a:rPr lang="en-US" sz="2400" b="0" dirty="0">
                <a:solidFill>
                  <a:schemeClr val="accent4">
                    <a:lumMod val="10000"/>
                  </a:schemeClr>
                </a:solidFill>
                <a:latin typeface="Helvetica" pitchFamily="2" charset="0"/>
              </a:rPr>
              <a:t>Captioned video</a:t>
            </a:r>
          </a:p>
        </p:txBody>
      </p:sp>
      <p:sp>
        <p:nvSpPr>
          <p:cNvPr id="7" name="TextBox 6"/>
          <p:cNvSpPr txBox="1"/>
          <p:nvPr/>
        </p:nvSpPr>
        <p:spPr>
          <a:xfrm>
            <a:off x="2759362" y="4939293"/>
            <a:ext cx="1691410" cy="1200328"/>
          </a:xfrm>
          <a:prstGeom prst="rect">
            <a:avLst/>
          </a:prstGeom>
          <a:noFill/>
        </p:spPr>
        <p:txBody>
          <a:bodyPr wrap="square" rtlCol="0">
            <a:spAutoFit/>
          </a:bodyPr>
          <a:lstStyle/>
          <a:p>
            <a:r>
              <a:rPr lang="en-US" sz="2400" b="0" dirty="0">
                <a:solidFill>
                  <a:schemeClr val="accent4">
                    <a:lumMod val="10000"/>
                  </a:schemeClr>
                </a:solidFill>
                <a:latin typeface="Helvetica" pitchFamily="2" charset="0"/>
              </a:rPr>
              <a:t>Interpreter for deaf student</a:t>
            </a:r>
          </a:p>
        </p:txBody>
      </p:sp>
      <p:sp>
        <p:nvSpPr>
          <p:cNvPr id="11" name="AutoShape 15" descr="Arrow to right"/>
          <p:cNvSpPr>
            <a:spLocks noChangeArrowheads="1"/>
          </p:cNvSpPr>
          <p:nvPr/>
        </p:nvSpPr>
        <p:spPr bwMode="auto">
          <a:xfrm>
            <a:off x="2109354" y="5251978"/>
            <a:ext cx="505691" cy="685800"/>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p>
        </p:txBody>
      </p:sp>
      <p:sp>
        <p:nvSpPr>
          <p:cNvPr id="16" name="Rectangle 15"/>
          <p:cNvSpPr/>
          <p:nvPr/>
        </p:nvSpPr>
        <p:spPr>
          <a:xfrm>
            <a:off x="1892976" y="3886200"/>
            <a:ext cx="5650824" cy="769441"/>
          </a:xfrm>
          <a:prstGeom prst="rect">
            <a:avLst/>
          </a:prstGeom>
        </p:spPr>
        <p:txBody>
          <a:bodyPr wrap="square">
            <a:spAutoFit/>
          </a:bodyPr>
          <a:lstStyle/>
          <a:p>
            <a:pPr>
              <a:defRPr/>
            </a:pPr>
            <a:r>
              <a:rPr lang="en-US" sz="4400" b="0" dirty="0">
                <a:solidFill>
                  <a:srgbClr val="7030A0"/>
                </a:solidFill>
                <a:latin typeface="Helvetica" pitchFamily="2" charset="0"/>
              </a:rPr>
              <a:t>UD on a continuum</a:t>
            </a:r>
          </a:p>
        </p:txBody>
      </p:sp>
      <p:sp>
        <p:nvSpPr>
          <p:cNvPr id="14" name="AutoShape 15"/>
          <p:cNvSpPr>
            <a:spLocks noChangeArrowheads="1"/>
          </p:cNvSpPr>
          <p:nvPr/>
        </p:nvSpPr>
        <p:spPr bwMode="auto">
          <a:xfrm>
            <a:off x="5959742" y="1944985"/>
            <a:ext cx="513794" cy="798215"/>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p>
        </p:txBody>
      </p:sp>
      <p:sp>
        <p:nvSpPr>
          <p:cNvPr id="9" name="AutoShape 15"/>
          <p:cNvSpPr>
            <a:spLocks noChangeArrowheads="1"/>
          </p:cNvSpPr>
          <p:nvPr/>
        </p:nvSpPr>
        <p:spPr bwMode="auto">
          <a:xfrm>
            <a:off x="1892976" y="1944985"/>
            <a:ext cx="519414" cy="685800"/>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p>
        </p:txBody>
      </p:sp>
      <p:sp>
        <p:nvSpPr>
          <p:cNvPr id="22" name="AutoShape 15" descr="Arrow to right"/>
          <p:cNvSpPr>
            <a:spLocks noChangeArrowheads="1"/>
          </p:cNvSpPr>
          <p:nvPr/>
        </p:nvSpPr>
        <p:spPr bwMode="auto">
          <a:xfrm>
            <a:off x="6705600" y="5326797"/>
            <a:ext cx="505691" cy="685800"/>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p>
        </p:txBody>
      </p:sp>
      <p:sp>
        <p:nvSpPr>
          <p:cNvPr id="23" name="AutoShape 15" descr="Arrow to right"/>
          <p:cNvSpPr>
            <a:spLocks noChangeArrowheads="1"/>
          </p:cNvSpPr>
          <p:nvPr/>
        </p:nvSpPr>
        <p:spPr bwMode="auto">
          <a:xfrm>
            <a:off x="4352635" y="5274517"/>
            <a:ext cx="505691" cy="685800"/>
          </a:xfrm>
          <a:prstGeom prst="rightArrow">
            <a:avLst>
              <a:gd name="adj1" fmla="val 50000"/>
              <a:gd name="adj2" fmla="val 42303"/>
            </a:avLst>
          </a:prstGeom>
          <a:solidFill>
            <a:schemeClr val="accent1"/>
          </a:solidFill>
          <a:ln w="9525">
            <a:solidFill>
              <a:schemeClr val="tx1"/>
            </a:solidFill>
            <a:miter lim="800000"/>
            <a:headEnd/>
            <a:tailEnd/>
          </a:ln>
        </p:spPr>
        <p:txBody>
          <a:bodyPr wrap="none" anchor="ctr"/>
          <a:lstStyle/>
          <a:p>
            <a:endParaRPr lang="en-US"/>
          </a:p>
        </p:txBody>
      </p:sp>
      <p:sp>
        <p:nvSpPr>
          <p:cNvPr id="3" name="TextBox 2"/>
          <p:cNvSpPr txBox="1"/>
          <p:nvPr/>
        </p:nvSpPr>
        <p:spPr>
          <a:xfrm>
            <a:off x="7400637" y="4939293"/>
            <a:ext cx="1720273" cy="1569660"/>
          </a:xfrm>
          <a:prstGeom prst="rect">
            <a:avLst/>
          </a:prstGeom>
          <a:noFill/>
        </p:spPr>
        <p:txBody>
          <a:bodyPr wrap="square" rtlCol="0">
            <a:spAutoFit/>
          </a:bodyPr>
          <a:lstStyle/>
          <a:p>
            <a:r>
              <a:rPr lang="en-US" sz="2400" b="0" dirty="0">
                <a:solidFill>
                  <a:schemeClr val="accent4">
                    <a:lumMod val="10000"/>
                  </a:schemeClr>
                </a:solidFill>
                <a:latin typeface="Helvetica" pitchFamily="2" charset="0"/>
              </a:rPr>
              <a:t>Captioned &amp; audio described video</a:t>
            </a:r>
          </a:p>
        </p:txBody>
      </p:sp>
      <p:sp>
        <p:nvSpPr>
          <p:cNvPr id="4" name="TextBox 3"/>
          <p:cNvSpPr txBox="1"/>
          <p:nvPr/>
        </p:nvSpPr>
        <p:spPr>
          <a:xfrm>
            <a:off x="808182" y="4387273"/>
            <a:ext cx="184666" cy="369332"/>
          </a:xfrm>
          <a:prstGeom prst="rect">
            <a:avLst/>
          </a:prstGeom>
          <a:noFill/>
        </p:spPr>
        <p:txBody>
          <a:bodyPr wrap="none" rtlCol="0">
            <a:spAutoFit/>
          </a:bodyPr>
          <a:lstStyle/>
          <a:p>
            <a:endParaRPr lang="en-US" dirty="0"/>
          </a:p>
        </p:txBody>
      </p:sp>
      <p:pic>
        <p:nvPicPr>
          <p:cNvPr id="17" name="Picture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62512" y="438173"/>
            <a:ext cx="3247108" cy="3061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03382" y="368056"/>
            <a:ext cx="2242746" cy="3153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l="55486"/>
          <a:stretch/>
        </p:blipFill>
        <p:spPr>
          <a:xfrm>
            <a:off x="235149" y="414383"/>
            <a:ext cx="1445408" cy="3061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6113378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900" decel="100000" fill="hold"/>
                                        <p:tgtEl>
                                          <p:spTgt spid="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900" decel="100000" fill="hold"/>
                                        <p:tgtEl>
                                          <p:spTgt spid="2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900" decel="100000" fill="hold"/>
                                        <p:tgtEl>
                                          <p:spTgt spid="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1" grpId="0" animBg="1"/>
      <p:bldP spid="22" grpId="0" animBg="1"/>
      <p:bldP spid="23"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of how UD can be applied to instruction, services, informatin technology, and student services">
            <a:extLst>
              <a:ext uri="{FF2B5EF4-FFF2-40B4-BE49-F238E27FC236}">
                <a16:creationId xmlns:a16="http://schemas.microsoft.com/office/drawing/2014/main" id="{944D1F74-EC43-6148-B685-EA2413D2E9E6}"/>
              </a:ext>
            </a:extLst>
          </p:cNvPr>
          <p:cNvPicPr/>
          <p:nvPr/>
        </p:nvPicPr>
        <p:blipFill rotWithShape="1">
          <a:blip r:embed="rId2"/>
          <a:srcRect t="28486" b="17843"/>
          <a:stretch/>
        </p:blipFill>
        <p:spPr bwMode="auto">
          <a:xfrm>
            <a:off x="990600" y="1027331"/>
            <a:ext cx="7010400" cy="5830669"/>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9AE31F80-21D6-3744-AF90-5D27364F407B}"/>
              </a:ext>
            </a:extLst>
          </p:cNvPr>
          <p:cNvSpPr txBox="1"/>
          <p:nvPr/>
        </p:nvSpPr>
        <p:spPr>
          <a:xfrm>
            <a:off x="990600" y="381000"/>
            <a:ext cx="4361577" cy="646331"/>
          </a:xfrm>
          <a:prstGeom prst="rect">
            <a:avLst/>
          </a:prstGeom>
          <a:noFill/>
        </p:spPr>
        <p:txBody>
          <a:bodyPr wrap="square" rtlCol="0">
            <a:spAutoFit/>
          </a:bodyPr>
          <a:lstStyle/>
          <a:p>
            <a:r>
              <a:rPr lang="en-US" sz="3600" b="0" dirty="0">
                <a:solidFill>
                  <a:srgbClr val="7030A0"/>
                </a:solidFill>
              </a:rPr>
              <a:t>Applications of UD</a:t>
            </a:r>
          </a:p>
        </p:txBody>
      </p:sp>
    </p:spTree>
    <p:extLst>
      <p:ext uri="{BB962C8B-B14F-4D97-AF65-F5344CB8AC3E}">
        <p14:creationId xmlns:p14="http://schemas.microsoft.com/office/powerpoint/2010/main" val="1030561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643957"/>
            <a:ext cx="8197114" cy="619090"/>
          </a:xfrm>
        </p:spPr>
        <p:txBody>
          <a:bodyPr>
            <a:noAutofit/>
          </a:bodyPr>
          <a:lstStyle/>
          <a:p>
            <a:r>
              <a:rPr lang="en-US" altLang="ja-JP" sz="4000" dirty="0">
                <a:solidFill>
                  <a:srgbClr val="7030A0"/>
                </a:solidFill>
                <a:latin typeface="Helvetica" pitchFamily="2" charset="0"/>
              </a:rPr>
              <a:t>Two ATS Centers at UW</a:t>
            </a:r>
            <a:endParaRPr lang="en-US" sz="4000" dirty="0">
              <a:solidFill>
                <a:srgbClr val="7030A0"/>
              </a:solidFill>
              <a:latin typeface="Helvetica" pitchFamily="2" charset="0"/>
            </a:endParaRPr>
          </a:p>
          <a:p>
            <a:endParaRPr lang="en-US" sz="4000" dirty="0">
              <a:solidFill>
                <a:srgbClr val="002060"/>
              </a:solidFill>
              <a:latin typeface="+mj-lt"/>
            </a:endParaRPr>
          </a:p>
        </p:txBody>
      </p:sp>
      <p:sp>
        <p:nvSpPr>
          <p:cNvPr id="3" name="Text Placeholder 2"/>
          <p:cNvSpPr>
            <a:spLocks noGrp="1"/>
          </p:cNvSpPr>
          <p:nvPr>
            <p:ph type="body" sz="quarter" idx="11"/>
          </p:nvPr>
        </p:nvSpPr>
        <p:spPr>
          <a:xfrm>
            <a:off x="638203" y="1150595"/>
            <a:ext cx="8153400" cy="3607510"/>
          </a:xfrm>
        </p:spPr>
        <p:txBody>
          <a:bodyPr/>
          <a:lstStyle/>
          <a:p>
            <a:pPr marL="0" indent="0" eaLnBrk="1" hangingPunct="1">
              <a:spcBef>
                <a:spcPts val="0"/>
              </a:spcBef>
              <a:spcAft>
                <a:spcPts val="0"/>
              </a:spcAft>
              <a:buNone/>
              <a:defRPr/>
            </a:pPr>
            <a:endParaRPr lang="en-US" sz="2800" dirty="0">
              <a:solidFill>
                <a:schemeClr val="accent4">
                  <a:lumMod val="10000"/>
                </a:schemeClr>
              </a:solidFill>
              <a:latin typeface="+mn-lt"/>
              <a:ea typeface="ヒラギノ角ゴ Pro W3" charset="0"/>
              <a:cs typeface="Source Sans Pro"/>
            </a:endParaRPr>
          </a:p>
          <a:p>
            <a:pPr marL="292100" lvl="4" indent="0">
              <a:buClr>
                <a:schemeClr val="tx1"/>
              </a:buClr>
              <a:buNone/>
            </a:pPr>
            <a:r>
              <a:rPr lang="en-US" altLang="ja-JP" sz="3600" dirty="0">
                <a:solidFill>
                  <a:schemeClr val="accent5">
                    <a:lumMod val="25000"/>
                  </a:schemeClr>
                </a:solidFill>
                <a:latin typeface="Helvetica" pitchFamily="2" charset="0"/>
              </a:rPr>
              <a:t>Access Technology Center</a:t>
            </a:r>
          </a:p>
          <a:p>
            <a:pPr marL="800100" lvl="5">
              <a:spcBef>
                <a:spcPts val="0"/>
              </a:spcBef>
              <a:buClr>
                <a:schemeClr val="tx2"/>
              </a:buClr>
              <a:buFont typeface="Wingdings" charset="2"/>
              <a:buChar char="§"/>
            </a:pPr>
            <a:r>
              <a:rPr lang="en-US" altLang="ja-JP" sz="3000" dirty="0">
                <a:solidFill>
                  <a:srgbClr val="000000"/>
                </a:solidFill>
                <a:latin typeface="Helvetica" pitchFamily="2" charset="0"/>
                <a:cs typeface="Arial"/>
              </a:rPr>
              <a:t>1984–</a:t>
            </a:r>
          </a:p>
          <a:p>
            <a:pPr marL="800100" lvl="5">
              <a:spcBef>
                <a:spcPts val="0"/>
              </a:spcBef>
              <a:buClr>
                <a:schemeClr val="tx2"/>
              </a:buClr>
              <a:buFont typeface="Wingdings" charset="2"/>
              <a:buChar char="§"/>
            </a:pPr>
            <a:r>
              <a:rPr lang="en-US" altLang="ja-JP" sz="3000" dirty="0">
                <a:solidFill>
                  <a:srgbClr val="000000"/>
                </a:solidFill>
                <a:latin typeface="Helvetica" pitchFamily="2" charset="0"/>
                <a:cs typeface="Arial"/>
              </a:rPr>
              <a:t>To ensure IT procured, developed &amp; used at UW is accessible</a:t>
            </a:r>
          </a:p>
          <a:p>
            <a:pPr marL="292100" lvl="5" indent="0">
              <a:buNone/>
            </a:pPr>
            <a:r>
              <a:rPr lang="en-US" altLang="ja-JP" sz="3600" dirty="0">
                <a:solidFill>
                  <a:schemeClr val="accent5">
                    <a:lumMod val="25000"/>
                  </a:schemeClr>
                </a:solidFill>
                <a:latin typeface="Helvetica" pitchFamily="2" charset="0"/>
                <a:cs typeface="Arial"/>
              </a:rPr>
              <a:t>DO-IT Center </a:t>
            </a:r>
          </a:p>
          <a:p>
            <a:pPr marL="800100" lvl="5" indent="-279400">
              <a:spcBef>
                <a:spcPts val="0"/>
              </a:spcBef>
              <a:buClr>
                <a:schemeClr val="tx2"/>
              </a:buClr>
              <a:buFont typeface="Wingdings" charset="2"/>
              <a:buChar char="§"/>
            </a:pPr>
            <a:r>
              <a:rPr lang="en-US" altLang="ja-JP" sz="3000" dirty="0">
                <a:solidFill>
                  <a:srgbClr val="000000"/>
                </a:solidFill>
                <a:latin typeface="Helvetica" pitchFamily="2" charset="0"/>
                <a:cs typeface="Arial"/>
              </a:rPr>
              <a:t>1992–</a:t>
            </a:r>
          </a:p>
          <a:p>
            <a:pPr marL="800100" lvl="5" indent="-279400">
              <a:spcBef>
                <a:spcPts val="0"/>
              </a:spcBef>
              <a:buClr>
                <a:schemeClr val="tx2"/>
              </a:buClr>
              <a:buFont typeface="Wingdings" charset="2"/>
              <a:buChar char="§"/>
            </a:pPr>
            <a:r>
              <a:rPr lang="en-US" altLang="ja-JP" sz="3000" dirty="0">
                <a:solidFill>
                  <a:srgbClr val="000000"/>
                </a:solidFill>
                <a:latin typeface="Helvetica" pitchFamily="2" charset="0"/>
                <a:cs typeface="Arial"/>
              </a:rPr>
              <a:t>Supported with grants</a:t>
            </a:r>
          </a:p>
          <a:p>
            <a:pPr marL="800100" lvl="5" indent="-279400">
              <a:spcBef>
                <a:spcPts val="0"/>
              </a:spcBef>
              <a:buClr>
                <a:schemeClr val="tx2"/>
              </a:buClr>
              <a:buFont typeface="Wingdings" charset="2"/>
              <a:buChar char="§"/>
            </a:pPr>
            <a:r>
              <a:rPr lang="en-US" altLang="ja-JP" sz="3000" dirty="0">
                <a:solidFill>
                  <a:srgbClr val="000000"/>
                </a:solidFill>
                <a:latin typeface="Helvetica" pitchFamily="2" charset="0"/>
                <a:cs typeface="Arial"/>
              </a:rPr>
              <a:t>2007–  </a:t>
            </a:r>
            <a:r>
              <a:rPr lang="en-US" altLang="ja-JP" sz="2800" dirty="0">
                <a:solidFill>
                  <a:srgbClr val="000000"/>
                </a:solidFill>
                <a:latin typeface="Helvetica" pitchFamily="2" charset="0"/>
                <a:cs typeface="Arial"/>
              </a:rPr>
              <a:t>DO-IT Japan</a:t>
            </a:r>
            <a:endParaRPr lang="en-US" sz="2800" dirty="0">
              <a:latin typeface="Helvetica" pitchFamily="2" charset="0"/>
            </a:endParaRPr>
          </a:p>
          <a:p>
            <a:pPr eaLnBrk="1" hangingPunct="1">
              <a:spcBef>
                <a:spcPts val="0"/>
              </a:spcBef>
              <a:spcAft>
                <a:spcPts val="0"/>
              </a:spcAft>
              <a:buFont typeface="Arial" charset="0"/>
              <a:buChar char="•"/>
              <a:defRPr/>
            </a:pPr>
            <a:endParaRPr lang="en-US" dirty="0">
              <a:latin typeface="+mn-lt"/>
            </a:endParaRPr>
          </a:p>
        </p:txBody>
      </p:sp>
      <p:pic>
        <p:nvPicPr>
          <p:cNvPr id="4" name="Picture 15" descr="DO-IT">
            <a:extLst>
              <a:ext uri="{FF2B5EF4-FFF2-40B4-BE49-F238E27FC236}">
                <a16:creationId xmlns:a16="http://schemas.microsoft.com/office/drawing/2014/main" id="{A6E8E311-F863-FE40-8856-CB486AF3F7B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3733800"/>
            <a:ext cx="990600" cy="1230675"/>
          </a:xfrm>
          <a:prstGeom prst="rect">
            <a:avLst/>
          </a:prstGeom>
          <a:noFill/>
          <a:ln w="9525">
            <a:noFill/>
            <a:miter lim="800000"/>
            <a:headEnd/>
            <a:tailEnd/>
          </a:ln>
          <a:effectLst/>
        </p:spPr>
      </p:pic>
      <p:sp>
        <p:nvSpPr>
          <p:cNvPr id="5" name="Rectangle 4">
            <a:extLst>
              <a:ext uri="{FF2B5EF4-FFF2-40B4-BE49-F238E27FC236}">
                <a16:creationId xmlns:a16="http://schemas.microsoft.com/office/drawing/2014/main" id="{F5C7657C-AEAF-F948-B12F-57A8CFED01BF}"/>
              </a:ext>
            </a:extLst>
          </p:cNvPr>
          <p:cNvSpPr/>
          <p:nvPr/>
        </p:nvSpPr>
        <p:spPr>
          <a:xfrm>
            <a:off x="6815137" y="5105400"/>
            <a:ext cx="2362200" cy="1200329"/>
          </a:xfrm>
          <a:prstGeom prst="rect">
            <a:avLst/>
          </a:prstGeom>
        </p:spPr>
        <p:txBody>
          <a:bodyPr wrap="square">
            <a:spAutoFit/>
          </a:bodyPr>
          <a:lstStyle/>
          <a:p>
            <a:r>
              <a:rPr lang="en-US" sz="1800" b="0" dirty="0">
                <a:latin typeface="Helvetica" pitchFamily="2" charset="0"/>
              </a:rPr>
              <a:t>Disabilities</a:t>
            </a:r>
          </a:p>
          <a:p>
            <a:r>
              <a:rPr lang="en-US" sz="1800" b="0" dirty="0">
                <a:latin typeface="Helvetica" pitchFamily="2" charset="0"/>
              </a:rPr>
              <a:t>Opportunities</a:t>
            </a:r>
          </a:p>
          <a:p>
            <a:r>
              <a:rPr lang="en-US" sz="1800" b="0" dirty="0">
                <a:latin typeface="Helvetica" pitchFamily="2" charset="0"/>
              </a:rPr>
              <a:t>Internetworking</a:t>
            </a:r>
          </a:p>
          <a:p>
            <a:r>
              <a:rPr lang="en-US" sz="1800" b="0" dirty="0">
                <a:latin typeface="Helvetica" pitchFamily="2" charset="0"/>
              </a:rPr>
              <a:t>Technology</a:t>
            </a:r>
          </a:p>
        </p:txBody>
      </p:sp>
    </p:spTree>
    <p:extLst>
      <p:ext uri="{BB962C8B-B14F-4D97-AF65-F5344CB8AC3E}">
        <p14:creationId xmlns:p14="http://schemas.microsoft.com/office/powerpoint/2010/main" val="78151324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E31F80-21D6-3744-AF90-5D27364F407B}"/>
              </a:ext>
            </a:extLst>
          </p:cNvPr>
          <p:cNvSpPr txBox="1"/>
          <p:nvPr/>
        </p:nvSpPr>
        <p:spPr>
          <a:xfrm>
            <a:off x="990600" y="381000"/>
            <a:ext cx="4361577" cy="646331"/>
          </a:xfrm>
          <a:prstGeom prst="rect">
            <a:avLst/>
          </a:prstGeom>
          <a:noFill/>
        </p:spPr>
        <p:txBody>
          <a:bodyPr wrap="square" rtlCol="0">
            <a:spAutoFit/>
          </a:bodyPr>
          <a:lstStyle/>
          <a:p>
            <a:r>
              <a:rPr lang="en-US" sz="3600" b="0" dirty="0">
                <a:solidFill>
                  <a:srgbClr val="7030A0"/>
                </a:solidFill>
                <a:latin typeface="Helvetica" pitchFamily="2" charset="0"/>
              </a:rPr>
              <a:t>Examples of UD</a:t>
            </a:r>
          </a:p>
        </p:txBody>
      </p:sp>
      <p:pic>
        <p:nvPicPr>
          <p:cNvPr id="4" name="Picture 3" descr="Examples of  UD practices for instruction, services, informatin technology, and student services">
            <a:extLst>
              <a:ext uri="{FF2B5EF4-FFF2-40B4-BE49-F238E27FC236}">
                <a16:creationId xmlns:a16="http://schemas.microsoft.com/office/drawing/2014/main" id="{9211EE4A-2198-804F-9110-584194C46FC3}"/>
              </a:ext>
            </a:extLst>
          </p:cNvPr>
          <p:cNvPicPr/>
          <p:nvPr/>
        </p:nvPicPr>
        <p:blipFill rotWithShape="1">
          <a:blip r:embed="rId2"/>
          <a:srcRect t="26731" b="6447"/>
          <a:stretch/>
        </p:blipFill>
        <p:spPr bwMode="auto">
          <a:xfrm>
            <a:off x="1021080" y="1027331"/>
            <a:ext cx="6522720" cy="58306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53140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E31F80-21D6-3744-AF90-5D27364F407B}"/>
              </a:ext>
            </a:extLst>
          </p:cNvPr>
          <p:cNvSpPr txBox="1"/>
          <p:nvPr/>
        </p:nvSpPr>
        <p:spPr>
          <a:xfrm>
            <a:off x="838200" y="609600"/>
            <a:ext cx="7338402" cy="2554545"/>
          </a:xfrm>
          <a:prstGeom prst="rect">
            <a:avLst/>
          </a:prstGeom>
          <a:noFill/>
        </p:spPr>
        <p:txBody>
          <a:bodyPr wrap="square" rtlCol="0">
            <a:spAutoFit/>
          </a:bodyPr>
          <a:lstStyle/>
          <a:p>
            <a:r>
              <a:rPr lang="en-US" sz="3200" b="0" dirty="0">
                <a:solidFill>
                  <a:srgbClr val="7030A0"/>
                </a:solidFill>
                <a:latin typeface="Helvetica" pitchFamily="2" charset="0"/>
              </a:rPr>
              <a:t>Relationship between UD strategies &amp; accommodations on (1) accommodation-focused &amp; (2) UD-focused institution of higher education (UDHE)</a:t>
            </a:r>
          </a:p>
        </p:txBody>
      </p:sp>
      <p:pic>
        <p:nvPicPr>
          <p:cNvPr id="3" name="Picture 2" descr="Each circle is labeled UDHE and have a smaller accommodations circle inside, but in the second one the accommodations circle is much smaller">
            <a:extLst>
              <a:ext uri="{FF2B5EF4-FFF2-40B4-BE49-F238E27FC236}">
                <a16:creationId xmlns:a16="http://schemas.microsoft.com/office/drawing/2014/main" id="{ECC5975B-F398-E043-8094-F489E87A3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727450"/>
            <a:ext cx="8428404" cy="3130550"/>
          </a:xfrm>
          <a:prstGeom prst="rect">
            <a:avLst/>
          </a:prstGeom>
        </p:spPr>
      </p:pic>
    </p:spTree>
    <p:extLst>
      <p:ext uri="{BB962C8B-B14F-4D97-AF65-F5344CB8AC3E}">
        <p14:creationId xmlns:p14="http://schemas.microsoft.com/office/powerpoint/2010/main" val="10622542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Inclusive campus model steps: Vision, Values, Framework, Current Practices, New Practices, Outputs &amp; Outcomes, Impacts. Then revise practices and return to New Practices."/>
          <p:cNvSpPr>
            <a:spLocks noGrp="1"/>
          </p:cNvSpPr>
          <p:nvPr>
            <p:ph type="title"/>
          </p:nvPr>
        </p:nvSpPr>
        <p:spPr>
          <a:xfrm>
            <a:off x="685800" y="304800"/>
            <a:ext cx="8229600" cy="681674"/>
          </a:xfrm>
        </p:spPr>
        <p:txBody>
          <a:bodyPr/>
          <a:lstStyle/>
          <a:p>
            <a:r>
              <a:rPr lang="en-US" sz="3200" dirty="0">
                <a:solidFill>
                  <a:srgbClr val="7030A0"/>
                </a:solidFill>
                <a:latin typeface="Helvetica" pitchFamily="2" charset="0"/>
              </a:rPr>
              <a:t>The Inclusive Campus Model </a:t>
            </a:r>
            <a:br>
              <a:rPr lang="en-US" sz="3200" dirty="0">
                <a:solidFill>
                  <a:srgbClr val="7030A0"/>
                </a:solidFill>
                <a:latin typeface="Helvetica" pitchFamily="2" charset="0"/>
              </a:rPr>
            </a:br>
            <a:r>
              <a:rPr lang="en-US" sz="3200" dirty="0">
                <a:solidFill>
                  <a:srgbClr val="7030A0"/>
                </a:solidFill>
                <a:latin typeface="Helvetica" pitchFamily="2" charset="0"/>
              </a:rPr>
              <a:t>Underpinned by UDHE</a:t>
            </a:r>
          </a:p>
        </p:txBody>
      </p:sp>
      <p:pic>
        <p:nvPicPr>
          <p:cNvPr id="5" name="Picture 4" descr="Inclus">
            <a:extLst>
              <a:ext uri="{FF2B5EF4-FFF2-40B4-BE49-F238E27FC236}">
                <a16:creationId xmlns:a16="http://schemas.microsoft.com/office/drawing/2014/main" id="{BEF5F276-E0E3-3744-B3B5-CB35A7FE4EB3}"/>
              </a:ext>
            </a:extLst>
          </p:cNvPr>
          <p:cNvPicPr/>
          <p:nvPr/>
        </p:nvPicPr>
        <p:blipFill rotWithShape="1">
          <a:blip r:embed="rId2"/>
          <a:srcRect t="16127" b="8680"/>
          <a:stretch/>
        </p:blipFill>
        <p:spPr bwMode="auto">
          <a:xfrm>
            <a:off x="0" y="1676400"/>
            <a:ext cx="9144000" cy="4191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4428838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DB2E1D-60A5-F742-BCB8-A70E4745BF2B}"/>
              </a:ext>
            </a:extLst>
          </p:cNvPr>
          <p:cNvSpPr>
            <a:spLocks noGrp="1"/>
          </p:cNvSpPr>
          <p:nvPr>
            <p:ph type="body" sz="quarter" idx="10"/>
          </p:nvPr>
        </p:nvSpPr>
        <p:spPr>
          <a:xfrm>
            <a:off x="671757" y="762000"/>
            <a:ext cx="8184662" cy="601508"/>
          </a:xfrm>
        </p:spPr>
        <p:txBody>
          <a:bodyPr>
            <a:noAutofit/>
          </a:bodyPr>
          <a:lstStyle/>
          <a:p>
            <a:r>
              <a:rPr lang="en-US" sz="4000" dirty="0">
                <a:solidFill>
                  <a:srgbClr val="7030A0"/>
                </a:solidFill>
                <a:latin typeface="Helvetica" pitchFamily="2" charset="0"/>
              </a:rPr>
              <a:t>Campus vision/mission</a:t>
            </a:r>
          </a:p>
        </p:txBody>
      </p:sp>
      <p:sp>
        <p:nvSpPr>
          <p:cNvPr id="3" name="Text Placeholder 2">
            <a:extLst>
              <a:ext uri="{FF2B5EF4-FFF2-40B4-BE49-F238E27FC236}">
                <a16:creationId xmlns:a16="http://schemas.microsoft.com/office/drawing/2014/main" id="{4C075370-9B69-C646-AF00-810FCDB6A51C}"/>
              </a:ext>
            </a:extLst>
          </p:cNvPr>
          <p:cNvSpPr>
            <a:spLocks noGrp="1"/>
          </p:cNvSpPr>
          <p:nvPr>
            <p:ph type="body" sz="quarter" idx="11"/>
          </p:nvPr>
        </p:nvSpPr>
        <p:spPr>
          <a:xfrm>
            <a:off x="671757" y="1752600"/>
            <a:ext cx="8184662" cy="4377725"/>
          </a:xfrm>
        </p:spPr>
        <p:txBody>
          <a:bodyPr/>
          <a:lstStyle/>
          <a:p>
            <a:pPr marL="0" indent="0">
              <a:buNone/>
            </a:pPr>
            <a:r>
              <a:rPr lang="en-US" sz="3200" dirty="0">
                <a:solidFill>
                  <a:schemeClr val="accent4">
                    <a:lumMod val="10000"/>
                  </a:schemeClr>
                </a:solidFill>
                <a:latin typeface="Helvetica" pitchFamily="2" charset="0"/>
              </a:rPr>
              <a:t>The University of Washington educates a diverse student body to become responsible global citizens &amp; future leaders through a challenging learning environment informed by cutting-edge scholarship.</a:t>
            </a:r>
            <a:br>
              <a:rPr lang="en-US" sz="3200" dirty="0">
                <a:solidFill>
                  <a:schemeClr val="accent4">
                    <a:lumMod val="10000"/>
                  </a:schemeClr>
                </a:solidFill>
                <a:latin typeface="Helvetica" pitchFamily="2" charset="0"/>
              </a:rPr>
            </a:br>
            <a:endParaRPr lang="en-US" sz="3200" dirty="0">
              <a:solidFill>
                <a:schemeClr val="accent4">
                  <a:lumMod val="10000"/>
                </a:schemeClr>
              </a:solidFill>
              <a:latin typeface="Helvetica" pitchFamily="2" charset="0"/>
            </a:endParaRPr>
          </a:p>
          <a:p>
            <a:pPr marL="0" indent="0">
              <a:buNone/>
            </a:pPr>
            <a:endParaRPr lang="en-US" sz="3200" dirty="0">
              <a:solidFill>
                <a:schemeClr val="accent4">
                  <a:lumMod val="10000"/>
                </a:schemeClr>
              </a:solidFill>
              <a:latin typeface="Helvetica" pitchFamily="2" charset="0"/>
            </a:endParaRPr>
          </a:p>
          <a:p>
            <a:pPr marL="0" indent="0">
              <a:buNone/>
            </a:pPr>
            <a:r>
              <a:rPr lang="en-US" sz="3200" dirty="0">
                <a:solidFill>
                  <a:schemeClr val="accent4">
                    <a:lumMod val="10000"/>
                  </a:schemeClr>
                </a:solidFill>
                <a:latin typeface="Helvetica" pitchFamily="2" charset="0"/>
              </a:rPr>
              <a:t>-UW</a:t>
            </a:r>
            <a:endParaRPr lang="en-US" sz="3200" dirty="0"/>
          </a:p>
        </p:txBody>
      </p:sp>
      <p:pic>
        <p:nvPicPr>
          <p:cNvPr id="4" name="Picture 3" descr="Inclusive campus model steps: Vision, Values, Framework, Current Practices, New Practices, Outputs &amp; Outcomes, Impacts. Then revise practices and return to New Practices.">
            <a:extLst>
              <a:ext uri="{FF2B5EF4-FFF2-40B4-BE49-F238E27FC236}">
                <a16:creationId xmlns:a16="http://schemas.microsoft.com/office/drawing/2014/main" id="{D43065F2-B06E-1242-81BB-77D6FA0DDF46}"/>
              </a:ext>
            </a:extLst>
          </p:cNvPr>
          <p:cNvPicPr/>
          <p:nvPr/>
        </p:nvPicPr>
        <p:blipFill rotWithShape="1">
          <a:blip r:embed="rId3"/>
          <a:srcRect t="16127" b="8680"/>
          <a:stretch/>
        </p:blipFill>
        <p:spPr bwMode="auto">
          <a:xfrm>
            <a:off x="5181600" y="5334000"/>
            <a:ext cx="3810000" cy="152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1359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1828799"/>
            <a:ext cx="8169715" cy="3923423"/>
          </a:xfrm>
        </p:spPr>
        <p:txBody>
          <a:bodyPr/>
          <a:lstStyle/>
          <a:p>
            <a:pPr>
              <a:buFont typeface="Wingdings" pitchFamily="2" charset="2"/>
              <a:buChar char="§"/>
            </a:pPr>
            <a:r>
              <a:rPr lang="en-US" sz="2800" dirty="0">
                <a:latin typeface="Helvetica" pitchFamily="2" charset="0"/>
              </a:rPr>
              <a:t>Integrity</a:t>
            </a:r>
          </a:p>
          <a:p>
            <a:pPr>
              <a:buFont typeface="Wingdings" pitchFamily="2" charset="2"/>
              <a:buChar char="§"/>
            </a:pPr>
            <a:r>
              <a:rPr lang="en-US" sz="2800" dirty="0">
                <a:latin typeface="Helvetica" pitchFamily="2" charset="0"/>
              </a:rPr>
              <a:t>Diversity</a:t>
            </a:r>
          </a:p>
          <a:p>
            <a:pPr>
              <a:buFont typeface="Wingdings" pitchFamily="2" charset="2"/>
              <a:buChar char="§"/>
            </a:pPr>
            <a:r>
              <a:rPr lang="en-US" sz="2800" dirty="0">
                <a:latin typeface="Helvetica" pitchFamily="2" charset="0"/>
              </a:rPr>
              <a:t>Excellence</a:t>
            </a:r>
          </a:p>
          <a:p>
            <a:pPr>
              <a:buFont typeface="Wingdings" pitchFamily="2" charset="2"/>
              <a:buChar char="§"/>
            </a:pPr>
            <a:r>
              <a:rPr lang="en-US" sz="2800" dirty="0">
                <a:latin typeface="Helvetica" pitchFamily="2" charset="0"/>
              </a:rPr>
              <a:t>Collaboration</a:t>
            </a:r>
          </a:p>
          <a:p>
            <a:pPr>
              <a:buFont typeface="Wingdings" pitchFamily="2" charset="2"/>
              <a:buChar char="§"/>
            </a:pPr>
            <a:r>
              <a:rPr lang="en-US" sz="2800" dirty="0">
                <a:latin typeface="Helvetica" pitchFamily="2" charset="0"/>
              </a:rPr>
              <a:t>Innovation</a:t>
            </a:r>
          </a:p>
          <a:p>
            <a:pPr>
              <a:buFont typeface="Wingdings" pitchFamily="2" charset="2"/>
              <a:buChar char="§"/>
            </a:pPr>
            <a:r>
              <a:rPr lang="en-US" sz="2800" dirty="0">
                <a:latin typeface="Helvetica" pitchFamily="2" charset="0"/>
              </a:rPr>
              <a:t>Respect</a:t>
            </a:r>
          </a:p>
          <a:p>
            <a:pPr>
              <a:buFont typeface="Wingdings" pitchFamily="2" charset="2"/>
              <a:buChar char="§"/>
            </a:pPr>
            <a:endParaRPr lang="en-US" sz="2800" dirty="0">
              <a:latin typeface="Helvetica" pitchFamily="2" charset="0"/>
            </a:endParaRPr>
          </a:p>
          <a:p>
            <a:pPr marL="0" indent="0">
              <a:buNone/>
            </a:pPr>
            <a:r>
              <a:rPr lang="en-US" sz="1800" dirty="0">
                <a:latin typeface="Helvetica" pitchFamily="2" charset="0"/>
              </a:rPr>
              <a:t>-UW</a:t>
            </a:r>
          </a:p>
          <a:p>
            <a:pPr marL="520700" lvl="1" indent="-457200" eaLnBrk="1" fontAlgn="auto" hangingPunct="1">
              <a:spcBef>
                <a:spcPts val="0"/>
              </a:spcBef>
              <a:spcAft>
                <a:spcPts val="0"/>
              </a:spcAft>
              <a:buFont typeface="Wingdings" pitchFamily="2" charset="2"/>
              <a:buChar char="§"/>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685800" y="609600"/>
            <a:ext cx="8229600" cy="757874"/>
          </a:xfrm>
        </p:spPr>
        <p:txBody>
          <a:bodyPr/>
          <a:lstStyle/>
          <a:p>
            <a:r>
              <a:rPr lang="en-US" sz="4300" dirty="0">
                <a:solidFill>
                  <a:srgbClr val="7030A0"/>
                </a:solidFill>
                <a:latin typeface="Helvetica" pitchFamily="2" charset="0"/>
              </a:rPr>
              <a:t>Campus values</a:t>
            </a:r>
          </a:p>
        </p:txBody>
      </p:sp>
      <p:pic>
        <p:nvPicPr>
          <p:cNvPr id="6" name="Picture 5" descr="Science professor working on computer with student">
            <a:extLst>
              <a:ext uri="{FF2B5EF4-FFF2-40B4-BE49-F238E27FC236}">
                <a16:creationId xmlns:a16="http://schemas.microsoft.com/office/drawing/2014/main" id="{1B18CA9C-8E9F-E944-94BE-51E6964EBD1E}"/>
              </a:ext>
            </a:extLst>
          </p:cNvPr>
          <p:cNvPicPr>
            <a:picLocks noChangeAspect="1"/>
          </p:cNvPicPr>
          <p:nvPr/>
        </p:nvPicPr>
        <p:blipFill>
          <a:blip r:embed="rId2"/>
          <a:stretch>
            <a:fillRect/>
          </a:stretch>
        </p:blipFill>
        <p:spPr>
          <a:xfrm flipH="1">
            <a:off x="3733800" y="1367474"/>
            <a:ext cx="4191000" cy="4191000"/>
          </a:xfrm>
          <a:prstGeom prst="rect">
            <a:avLst/>
          </a:prstGeom>
        </p:spPr>
      </p:pic>
      <p:pic>
        <p:nvPicPr>
          <p:cNvPr id="7" name="Picture 6" descr="Inclusive campus model steps: Vision, Values, Framework, Current Practices, New Practices, Outputs &amp; Outcomes, Impacts. Then revise practices and return to New Practices.">
            <a:extLst>
              <a:ext uri="{FF2B5EF4-FFF2-40B4-BE49-F238E27FC236}">
                <a16:creationId xmlns:a16="http://schemas.microsoft.com/office/drawing/2014/main" id="{F5BBCC5F-97A7-2145-92F1-E5E8FADCD657}"/>
              </a:ext>
            </a:extLst>
          </p:cNvPr>
          <p:cNvPicPr/>
          <p:nvPr/>
        </p:nvPicPr>
        <p:blipFill rotWithShape="1">
          <a:blip r:embed="rId3"/>
          <a:srcRect t="16127" b="8680"/>
          <a:stretch/>
        </p:blipFill>
        <p:spPr bwMode="auto">
          <a:xfrm>
            <a:off x="5181600" y="5334000"/>
            <a:ext cx="3810000" cy="152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559479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2A65B5-BAA8-E94C-8C4C-79E8F96D3EAD}"/>
              </a:ext>
            </a:extLst>
          </p:cNvPr>
          <p:cNvSpPr>
            <a:spLocks noGrp="1"/>
          </p:cNvSpPr>
          <p:nvPr>
            <p:ph type="body" sz="quarter" idx="11"/>
          </p:nvPr>
        </p:nvSpPr>
        <p:spPr>
          <a:xfrm>
            <a:off x="659305" y="1752600"/>
            <a:ext cx="8196210" cy="3999622"/>
          </a:xfrm>
        </p:spPr>
        <p:txBody>
          <a:bodyPr/>
          <a:lstStyle/>
          <a:p>
            <a:pPr>
              <a:buFont typeface="Wingdings" pitchFamily="2" charset="2"/>
              <a:buChar char="§"/>
            </a:pPr>
            <a:r>
              <a:rPr lang="en-US" sz="2800" dirty="0">
                <a:latin typeface="Helvetica" pitchFamily="2" charset="0"/>
              </a:rPr>
              <a:t>Excellence </a:t>
            </a:r>
          </a:p>
          <a:p>
            <a:pPr>
              <a:buFont typeface="Wingdings" pitchFamily="2" charset="2"/>
              <a:buChar char="§"/>
            </a:pPr>
            <a:r>
              <a:rPr lang="en-US" sz="2800" dirty="0">
                <a:latin typeface="Helvetica" pitchFamily="2" charset="0"/>
              </a:rPr>
              <a:t>Equity </a:t>
            </a:r>
          </a:p>
          <a:p>
            <a:pPr>
              <a:buFont typeface="Wingdings" pitchFamily="2" charset="2"/>
              <a:buChar char="§"/>
            </a:pPr>
            <a:r>
              <a:rPr lang="en-US" sz="2800" dirty="0">
                <a:latin typeface="Helvetica" pitchFamily="2" charset="0"/>
              </a:rPr>
              <a:t>Access </a:t>
            </a:r>
          </a:p>
          <a:p>
            <a:pPr>
              <a:buFont typeface="Wingdings" pitchFamily="2" charset="2"/>
              <a:buChar char="§"/>
            </a:pPr>
            <a:r>
              <a:rPr lang="en-US" sz="2800" dirty="0">
                <a:latin typeface="Helvetica" pitchFamily="2" charset="0"/>
              </a:rPr>
              <a:t>Community </a:t>
            </a:r>
          </a:p>
          <a:p>
            <a:pPr>
              <a:buFont typeface="Wingdings" pitchFamily="2" charset="2"/>
              <a:buChar char="§"/>
            </a:pPr>
            <a:r>
              <a:rPr lang="en-US" sz="2800" dirty="0">
                <a:latin typeface="Helvetica" pitchFamily="2" charset="0"/>
              </a:rPr>
              <a:t>Social justice </a:t>
            </a:r>
          </a:p>
          <a:p>
            <a:pPr>
              <a:buFont typeface="Wingdings" pitchFamily="2" charset="2"/>
              <a:buChar char="§"/>
            </a:pPr>
            <a:r>
              <a:rPr lang="en-US" sz="2800" dirty="0">
                <a:latin typeface="Helvetica" pitchFamily="2" charset="0"/>
              </a:rPr>
              <a:t>Innovation</a:t>
            </a:r>
            <a:br>
              <a:rPr lang="en-US" sz="2800" dirty="0">
                <a:latin typeface="Helvetica" pitchFamily="2" charset="0"/>
              </a:rPr>
            </a:br>
            <a:endParaRPr lang="en-US" sz="2800" dirty="0">
              <a:latin typeface="Helvetica" pitchFamily="2" charset="0"/>
            </a:endParaRPr>
          </a:p>
          <a:p>
            <a:pPr marL="0" indent="0">
              <a:buNone/>
            </a:pPr>
            <a:r>
              <a:rPr lang="en-US" sz="1800" dirty="0">
                <a:latin typeface="Helvetica" pitchFamily="2" charset="0"/>
              </a:rPr>
              <a:t>-UW</a:t>
            </a:r>
          </a:p>
        </p:txBody>
      </p:sp>
      <p:sp>
        <p:nvSpPr>
          <p:cNvPr id="3" name="Title 2">
            <a:extLst>
              <a:ext uri="{FF2B5EF4-FFF2-40B4-BE49-F238E27FC236}">
                <a16:creationId xmlns:a16="http://schemas.microsoft.com/office/drawing/2014/main" id="{A917B24C-7D73-5F4A-9F70-E07804D2BE57}"/>
              </a:ext>
            </a:extLst>
          </p:cNvPr>
          <p:cNvSpPr>
            <a:spLocks noGrp="1"/>
          </p:cNvSpPr>
          <p:nvPr>
            <p:ph type="title"/>
          </p:nvPr>
        </p:nvSpPr>
        <p:spPr>
          <a:xfrm>
            <a:off x="659305" y="685800"/>
            <a:ext cx="8256095" cy="757874"/>
          </a:xfrm>
        </p:spPr>
        <p:txBody>
          <a:bodyPr/>
          <a:lstStyle/>
          <a:p>
            <a:r>
              <a:rPr lang="en-US" sz="4000" dirty="0">
                <a:solidFill>
                  <a:srgbClr val="7030A0"/>
                </a:solidFill>
                <a:latin typeface="Helvetica" pitchFamily="2" charset="0"/>
              </a:rPr>
              <a:t>Diversity values</a:t>
            </a:r>
          </a:p>
        </p:txBody>
      </p:sp>
      <p:pic>
        <p:nvPicPr>
          <p:cNvPr id="4" name="Picture 3" descr="Inclusive campus model steps: Vision, Values, Framework, Current Practices, New Practices, Outputs &amp; Outcomes, Impacts. Then revise practices and return to New Practices.">
            <a:extLst>
              <a:ext uri="{FF2B5EF4-FFF2-40B4-BE49-F238E27FC236}">
                <a16:creationId xmlns:a16="http://schemas.microsoft.com/office/drawing/2014/main" id="{4C809E56-84F9-EB4B-87B0-61574E2DBE71}"/>
              </a:ext>
            </a:extLst>
          </p:cNvPr>
          <p:cNvPicPr/>
          <p:nvPr/>
        </p:nvPicPr>
        <p:blipFill rotWithShape="1">
          <a:blip r:embed="rId2"/>
          <a:srcRect t="16127" b="8680"/>
          <a:stretch/>
        </p:blipFill>
        <p:spPr bwMode="auto">
          <a:xfrm>
            <a:off x="5181600" y="5334000"/>
            <a:ext cx="3810000" cy="1524000"/>
          </a:xfrm>
          <a:prstGeom prst="rect">
            <a:avLst/>
          </a:prstGeom>
          <a:ln>
            <a:noFill/>
          </a:ln>
          <a:extLst>
            <a:ext uri="{53640926-AAD7-44D8-BBD7-CCE9431645EC}">
              <a14:shadowObscured xmlns:a14="http://schemas.microsoft.com/office/drawing/2010/main"/>
            </a:ext>
          </a:extLst>
        </p:spPr>
      </p:pic>
      <p:pic>
        <p:nvPicPr>
          <p:cNvPr id="6" name="Picture 5" descr="Student in wheelchair showing hand held computing device to another student">
            <a:extLst>
              <a:ext uri="{FF2B5EF4-FFF2-40B4-BE49-F238E27FC236}">
                <a16:creationId xmlns:a16="http://schemas.microsoft.com/office/drawing/2014/main" id="{CB2FBE45-9411-CC4F-BE1C-BE5FA42E0F32}"/>
              </a:ext>
            </a:extLst>
          </p:cNvPr>
          <p:cNvPicPr>
            <a:picLocks noChangeAspect="1"/>
          </p:cNvPicPr>
          <p:nvPr/>
        </p:nvPicPr>
        <p:blipFill>
          <a:blip r:embed="rId3"/>
          <a:stretch>
            <a:fillRect/>
          </a:stretch>
        </p:blipFill>
        <p:spPr>
          <a:xfrm flipH="1">
            <a:off x="4849337" y="1064737"/>
            <a:ext cx="4142263" cy="4142263"/>
          </a:xfrm>
          <a:prstGeom prst="rect">
            <a:avLst/>
          </a:prstGeom>
        </p:spPr>
      </p:pic>
    </p:spTree>
    <p:extLst>
      <p:ext uri="{BB962C8B-B14F-4D97-AF65-F5344CB8AC3E}">
        <p14:creationId xmlns:p14="http://schemas.microsoft.com/office/powerpoint/2010/main" val="106037299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1828799"/>
            <a:ext cx="8169715" cy="3923423"/>
          </a:xfrm>
        </p:spPr>
        <p:txBody>
          <a:bodyPr/>
          <a:lstStyle/>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Equity</a:t>
            </a:r>
          </a:p>
          <a:p>
            <a:pPr marL="520700" lvl="1" indent="-457200" eaLnBrk="1" fontAlgn="auto" hangingPunct="1">
              <a:spcBef>
                <a:spcPts val="0"/>
              </a:spcBef>
              <a:spcAft>
                <a:spcPts val="0"/>
              </a:spcAft>
              <a:buFont typeface="Wingdings" pitchFamily="2" charset="2"/>
              <a:buChar char="§"/>
              <a:defRPr/>
            </a:pPr>
            <a:r>
              <a:rPr lang="en-US" sz="3200" dirty="0">
                <a:latin typeface="Helvetica"/>
                <a:cs typeface="Helvetica"/>
              </a:rPr>
              <a:t>Inclusion </a:t>
            </a:r>
          </a:p>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Compliance</a:t>
            </a:r>
          </a:p>
          <a:p>
            <a:pPr marL="520700" lvl="1" indent="-457200" eaLnBrk="1" fontAlgn="auto" hangingPunct="1">
              <a:spcBef>
                <a:spcPts val="0"/>
              </a:spcBef>
              <a:spcAft>
                <a:spcPts val="0"/>
              </a:spcAft>
              <a:buFont typeface="Wingdings" pitchFamily="2" charset="2"/>
              <a:buChar char="§"/>
              <a:defRPr/>
            </a:pPr>
            <a:r>
              <a:rPr lang="en-US" sz="3200" dirty="0">
                <a:latin typeface="Helvetica"/>
                <a:cs typeface="Helvetica"/>
              </a:rPr>
              <a:t>&amp;/or???</a:t>
            </a:r>
          </a:p>
        </p:txBody>
      </p:sp>
      <p:sp>
        <p:nvSpPr>
          <p:cNvPr id="3" name="Title 2"/>
          <p:cNvSpPr>
            <a:spLocks noGrp="1"/>
          </p:cNvSpPr>
          <p:nvPr>
            <p:ph type="title"/>
          </p:nvPr>
        </p:nvSpPr>
        <p:spPr>
          <a:xfrm>
            <a:off x="685800" y="533400"/>
            <a:ext cx="8229600" cy="834074"/>
          </a:xfrm>
        </p:spPr>
        <p:txBody>
          <a:bodyPr/>
          <a:lstStyle/>
          <a:p>
            <a:r>
              <a:rPr lang="en-US" sz="4000" dirty="0">
                <a:solidFill>
                  <a:srgbClr val="7030A0"/>
                </a:solidFill>
                <a:latin typeface="Helvetica" pitchFamily="2" charset="0"/>
              </a:rPr>
              <a:t>Potential goals</a:t>
            </a:r>
          </a:p>
        </p:txBody>
      </p:sp>
      <p:pic>
        <p:nvPicPr>
          <p:cNvPr id="6" name="Picture 5" descr="Inclusive campus model steps: Vision, Values, Framework, Current Practices, New Practices, Outputs &amp; Outcomes, Impacts. Then revise practices and return to New Practices.">
            <a:extLst>
              <a:ext uri="{FF2B5EF4-FFF2-40B4-BE49-F238E27FC236}">
                <a16:creationId xmlns:a16="http://schemas.microsoft.com/office/drawing/2014/main" id="{587C6842-74E3-2C41-81FA-2EFBA95F61E7}"/>
              </a:ext>
            </a:extLst>
          </p:cNvPr>
          <p:cNvPicPr/>
          <p:nvPr/>
        </p:nvPicPr>
        <p:blipFill rotWithShape="1">
          <a:blip r:embed="rId2"/>
          <a:srcRect t="16127" b="8680"/>
          <a:stretch/>
        </p:blipFill>
        <p:spPr bwMode="auto">
          <a:xfrm>
            <a:off x="5181600" y="5334000"/>
            <a:ext cx="3810000" cy="1524000"/>
          </a:xfrm>
          <a:prstGeom prst="rect">
            <a:avLst/>
          </a:prstGeom>
          <a:ln>
            <a:noFill/>
          </a:ln>
          <a:extLst>
            <a:ext uri="{53640926-AAD7-44D8-BBD7-CCE9431645EC}">
              <a14:shadowObscured xmlns:a14="http://schemas.microsoft.com/office/drawing/2010/main"/>
            </a:ext>
          </a:extLst>
        </p:spPr>
      </p:pic>
      <p:pic>
        <p:nvPicPr>
          <p:cNvPr id="9" name="Picture 8" descr="Young person sitting in a wheelchair and with splints on hands uses a computer keyboard">
            <a:extLst>
              <a:ext uri="{FF2B5EF4-FFF2-40B4-BE49-F238E27FC236}">
                <a16:creationId xmlns:a16="http://schemas.microsoft.com/office/drawing/2014/main" id="{57DAA555-BCBF-0043-91BC-AFA9E6D025FE}"/>
              </a:ext>
            </a:extLst>
          </p:cNvPr>
          <p:cNvPicPr>
            <a:picLocks noChangeAspect="1"/>
          </p:cNvPicPr>
          <p:nvPr/>
        </p:nvPicPr>
        <p:blipFill>
          <a:blip r:embed="rId3"/>
          <a:stretch>
            <a:fillRect/>
          </a:stretch>
        </p:blipFill>
        <p:spPr>
          <a:xfrm>
            <a:off x="3834249" y="1647426"/>
            <a:ext cx="5021266" cy="3406621"/>
          </a:xfrm>
          <a:prstGeom prst="rect">
            <a:avLst/>
          </a:prstGeom>
        </p:spPr>
      </p:pic>
    </p:spTree>
    <p:extLst>
      <p:ext uri="{BB962C8B-B14F-4D97-AF65-F5344CB8AC3E}">
        <p14:creationId xmlns:p14="http://schemas.microsoft.com/office/powerpoint/2010/main" val="292328597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2F13EE-3E62-8B49-BDF0-161E79757ED7}"/>
              </a:ext>
            </a:extLst>
          </p:cNvPr>
          <p:cNvSpPr>
            <a:spLocks noGrp="1"/>
          </p:cNvSpPr>
          <p:nvPr>
            <p:ph type="body" sz="quarter" idx="11"/>
          </p:nvPr>
        </p:nvSpPr>
        <p:spPr/>
        <p:txBody>
          <a:bodyPr/>
          <a:lstStyle/>
          <a:p>
            <a:pPr>
              <a:buFont typeface="Wingdings" pitchFamily="2" charset="2"/>
              <a:buChar char="§"/>
            </a:pPr>
            <a:r>
              <a:rPr lang="en-US" sz="3200" dirty="0">
                <a:latin typeface="Helvetica" pitchFamily="2" charset="0"/>
              </a:rPr>
              <a:t>Stakeholder roles</a:t>
            </a:r>
          </a:p>
          <a:p>
            <a:pPr>
              <a:buFont typeface="Wingdings" pitchFamily="2" charset="2"/>
              <a:buChar char="§"/>
            </a:pPr>
            <a:r>
              <a:rPr lang="en-US" sz="3200" dirty="0">
                <a:latin typeface="Helvetica" pitchFamily="2" charset="0"/>
              </a:rPr>
              <a:t>Funding</a:t>
            </a:r>
          </a:p>
          <a:p>
            <a:pPr>
              <a:buFont typeface="Wingdings" pitchFamily="2" charset="2"/>
              <a:buChar char="§"/>
            </a:pPr>
            <a:r>
              <a:rPr lang="en-US" sz="3200" dirty="0">
                <a:latin typeface="Helvetica" pitchFamily="2" charset="0"/>
              </a:rPr>
              <a:t>Policies</a:t>
            </a:r>
          </a:p>
          <a:p>
            <a:pPr>
              <a:buFont typeface="Wingdings" pitchFamily="2" charset="2"/>
              <a:buChar char="§"/>
            </a:pPr>
            <a:r>
              <a:rPr lang="en-US" sz="3200" dirty="0">
                <a:latin typeface="Helvetica" pitchFamily="2" charset="0"/>
              </a:rPr>
              <a:t>Guidelines</a:t>
            </a:r>
          </a:p>
          <a:p>
            <a:pPr>
              <a:buFont typeface="Wingdings" pitchFamily="2" charset="2"/>
              <a:buChar char="§"/>
            </a:pPr>
            <a:r>
              <a:rPr lang="en-US" sz="3200" dirty="0">
                <a:latin typeface="Helvetica" pitchFamily="2" charset="0"/>
              </a:rPr>
              <a:t>Procedures</a:t>
            </a:r>
          </a:p>
          <a:p>
            <a:pPr>
              <a:buFont typeface="Wingdings" pitchFamily="2" charset="2"/>
              <a:buChar char="§"/>
            </a:pPr>
            <a:r>
              <a:rPr lang="en-US" sz="3200" dirty="0">
                <a:latin typeface="Helvetica" pitchFamily="2" charset="0"/>
              </a:rPr>
              <a:t>Training</a:t>
            </a:r>
          </a:p>
          <a:p>
            <a:pPr>
              <a:buFont typeface="Wingdings" pitchFamily="2" charset="2"/>
              <a:buChar char="§"/>
            </a:pPr>
            <a:r>
              <a:rPr lang="en-US" sz="3200" dirty="0">
                <a:latin typeface="Helvetica" pitchFamily="2" charset="0"/>
              </a:rPr>
              <a:t>Support</a:t>
            </a:r>
          </a:p>
          <a:p>
            <a:endParaRPr lang="en-US" dirty="0"/>
          </a:p>
        </p:txBody>
      </p:sp>
      <p:sp>
        <p:nvSpPr>
          <p:cNvPr id="3" name="Title 2">
            <a:extLst>
              <a:ext uri="{FF2B5EF4-FFF2-40B4-BE49-F238E27FC236}">
                <a16:creationId xmlns:a16="http://schemas.microsoft.com/office/drawing/2014/main" id="{9DC69945-72E6-E748-9E37-56317FD54CDC}"/>
              </a:ext>
            </a:extLst>
          </p:cNvPr>
          <p:cNvSpPr>
            <a:spLocks noGrp="1"/>
          </p:cNvSpPr>
          <p:nvPr>
            <p:ph type="title"/>
          </p:nvPr>
        </p:nvSpPr>
        <p:spPr/>
        <p:txBody>
          <a:bodyPr/>
          <a:lstStyle/>
          <a:p>
            <a:r>
              <a:rPr lang="en-US" dirty="0">
                <a:solidFill>
                  <a:srgbClr val="7030A0"/>
                </a:solidFill>
                <a:latin typeface="Helvetica" pitchFamily="2" charset="0"/>
              </a:rPr>
              <a:t>Current practices </a:t>
            </a:r>
          </a:p>
        </p:txBody>
      </p:sp>
      <p:pic>
        <p:nvPicPr>
          <p:cNvPr id="4" name="Picture 3" descr="Inclusive campus model steps: Vision, Values, Framework, Current Practices, New Practices, Outputs &amp; Outcomes, Impacts. Then revise practices and return to New Practices.">
            <a:extLst>
              <a:ext uri="{FF2B5EF4-FFF2-40B4-BE49-F238E27FC236}">
                <a16:creationId xmlns:a16="http://schemas.microsoft.com/office/drawing/2014/main" id="{6FA20DD5-3C38-DA4C-8D62-2150805F5434}"/>
              </a:ext>
            </a:extLst>
          </p:cNvPr>
          <p:cNvPicPr/>
          <p:nvPr/>
        </p:nvPicPr>
        <p:blipFill rotWithShape="1">
          <a:blip r:embed="rId2"/>
          <a:srcRect t="16127" b="8680"/>
          <a:stretch/>
        </p:blipFill>
        <p:spPr bwMode="auto">
          <a:xfrm>
            <a:off x="5181600" y="5334000"/>
            <a:ext cx="3810000" cy="1524000"/>
          </a:xfrm>
          <a:prstGeom prst="rect">
            <a:avLst/>
          </a:prstGeom>
          <a:ln>
            <a:noFill/>
          </a:ln>
          <a:extLst>
            <a:ext uri="{53640926-AAD7-44D8-BBD7-CCE9431645EC}">
              <a14:shadowObscured xmlns:a14="http://schemas.microsoft.com/office/drawing/2010/main"/>
            </a:ext>
          </a:extLst>
        </p:spPr>
      </p:pic>
      <p:pic>
        <p:nvPicPr>
          <p:cNvPr id="7" name="Picture 6" descr="Two students looking at a computer screen together">
            <a:extLst>
              <a:ext uri="{FF2B5EF4-FFF2-40B4-BE49-F238E27FC236}">
                <a16:creationId xmlns:a16="http://schemas.microsoft.com/office/drawing/2014/main" id="{89EDE296-DA6D-1449-9849-C9E22A3BD940}"/>
              </a:ext>
            </a:extLst>
          </p:cNvPr>
          <p:cNvPicPr>
            <a:picLocks noChangeAspect="1"/>
          </p:cNvPicPr>
          <p:nvPr/>
        </p:nvPicPr>
        <p:blipFill>
          <a:blip r:embed="rId3"/>
          <a:stretch>
            <a:fillRect/>
          </a:stretch>
        </p:blipFill>
        <p:spPr>
          <a:xfrm>
            <a:off x="4435987" y="1367474"/>
            <a:ext cx="4419528" cy="3966526"/>
          </a:xfrm>
          <a:prstGeom prst="rect">
            <a:avLst/>
          </a:prstGeom>
        </p:spPr>
      </p:pic>
    </p:spTree>
    <p:extLst>
      <p:ext uri="{BB962C8B-B14F-4D97-AF65-F5344CB8AC3E}">
        <p14:creationId xmlns:p14="http://schemas.microsoft.com/office/powerpoint/2010/main" val="155060718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2F13EE-3E62-8B49-BDF0-161E79757ED7}"/>
              </a:ext>
            </a:extLst>
          </p:cNvPr>
          <p:cNvSpPr>
            <a:spLocks noGrp="1"/>
          </p:cNvSpPr>
          <p:nvPr>
            <p:ph type="body" sz="quarter" idx="11"/>
          </p:nvPr>
        </p:nvSpPr>
        <p:spPr/>
        <p:txBody>
          <a:bodyPr/>
          <a:lstStyle/>
          <a:p>
            <a:pPr>
              <a:buFont typeface="Wingdings" pitchFamily="2" charset="2"/>
              <a:buChar char="§"/>
            </a:pPr>
            <a:r>
              <a:rPr lang="en-US" sz="3200" dirty="0">
                <a:latin typeface="Helvetica" pitchFamily="2" charset="0"/>
              </a:rPr>
              <a:t>Stakeholder roles</a:t>
            </a:r>
          </a:p>
          <a:p>
            <a:pPr>
              <a:buFont typeface="Wingdings" pitchFamily="2" charset="2"/>
              <a:buChar char="§"/>
            </a:pPr>
            <a:r>
              <a:rPr lang="en-US" sz="3200" dirty="0">
                <a:latin typeface="Helvetica" pitchFamily="2" charset="0"/>
              </a:rPr>
              <a:t>Funding</a:t>
            </a:r>
          </a:p>
          <a:p>
            <a:pPr>
              <a:buFont typeface="Wingdings" pitchFamily="2" charset="2"/>
              <a:buChar char="§"/>
            </a:pPr>
            <a:r>
              <a:rPr lang="en-US" sz="3200" dirty="0">
                <a:latin typeface="Helvetica" pitchFamily="2" charset="0"/>
              </a:rPr>
              <a:t>Policies</a:t>
            </a:r>
          </a:p>
          <a:p>
            <a:pPr>
              <a:buFont typeface="Wingdings" pitchFamily="2" charset="2"/>
              <a:buChar char="§"/>
            </a:pPr>
            <a:r>
              <a:rPr lang="en-US" sz="3200" dirty="0">
                <a:latin typeface="Helvetica" pitchFamily="2" charset="0"/>
              </a:rPr>
              <a:t>Guidelines</a:t>
            </a:r>
          </a:p>
          <a:p>
            <a:pPr>
              <a:buFont typeface="Wingdings" pitchFamily="2" charset="2"/>
              <a:buChar char="§"/>
            </a:pPr>
            <a:r>
              <a:rPr lang="en-US" sz="3200" dirty="0">
                <a:latin typeface="Helvetica" pitchFamily="2" charset="0"/>
              </a:rPr>
              <a:t>Procedures</a:t>
            </a:r>
          </a:p>
          <a:p>
            <a:pPr>
              <a:buFont typeface="Wingdings" pitchFamily="2" charset="2"/>
              <a:buChar char="§"/>
            </a:pPr>
            <a:r>
              <a:rPr lang="en-US" sz="3200" dirty="0">
                <a:latin typeface="Helvetica" pitchFamily="2" charset="0"/>
              </a:rPr>
              <a:t>Training</a:t>
            </a:r>
          </a:p>
          <a:p>
            <a:pPr>
              <a:buFont typeface="Wingdings" pitchFamily="2" charset="2"/>
              <a:buChar char="§"/>
            </a:pPr>
            <a:r>
              <a:rPr lang="en-US" sz="3200" dirty="0">
                <a:latin typeface="Helvetica" pitchFamily="2" charset="0"/>
              </a:rPr>
              <a:t>Support</a:t>
            </a:r>
          </a:p>
          <a:p>
            <a:endParaRPr lang="en-US" dirty="0"/>
          </a:p>
        </p:txBody>
      </p:sp>
      <p:sp>
        <p:nvSpPr>
          <p:cNvPr id="3" name="Title 2">
            <a:extLst>
              <a:ext uri="{FF2B5EF4-FFF2-40B4-BE49-F238E27FC236}">
                <a16:creationId xmlns:a16="http://schemas.microsoft.com/office/drawing/2014/main" id="{9DC69945-72E6-E748-9E37-56317FD54CDC}"/>
              </a:ext>
            </a:extLst>
          </p:cNvPr>
          <p:cNvSpPr>
            <a:spLocks noGrp="1"/>
          </p:cNvSpPr>
          <p:nvPr>
            <p:ph type="title"/>
          </p:nvPr>
        </p:nvSpPr>
        <p:spPr/>
        <p:txBody>
          <a:bodyPr/>
          <a:lstStyle/>
          <a:p>
            <a:r>
              <a:rPr lang="en-US" dirty="0">
                <a:solidFill>
                  <a:srgbClr val="7030A0"/>
                </a:solidFill>
                <a:latin typeface="Helvetica" pitchFamily="2" charset="0"/>
              </a:rPr>
              <a:t>New practices </a:t>
            </a:r>
          </a:p>
        </p:txBody>
      </p:sp>
      <p:pic>
        <p:nvPicPr>
          <p:cNvPr id="4" name="Picture 3" descr="Inclusive campus model steps: Vision, Values, Framework, Current Practices, New Practices, Outputs &amp; Outcomes, Impacts. Then revise practices and return to New Practices.">
            <a:extLst>
              <a:ext uri="{FF2B5EF4-FFF2-40B4-BE49-F238E27FC236}">
                <a16:creationId xmlns:a16="http://schemas.microsoft.com/office/drawing/2014/main" id="{3ACDA36E-10C0-874C-8AD8-283E769C58C3}"/>
              </a:ext>
            </a:extLst>
          </p:cNvPr>
          <p:cNvPicPr/>
          <p:nvPr/>
        </p:nvPicPr>
        <p:blipFill rotWithShape="1">
          <a:blip r:embed="rId2"/>
          <a:srcRect t="16127" b="8680"/>
          <a:stretch/>
        </p:blipFill>
        <p:spPr bwMode="auto">
          <a:xfrm>
            <a:off x="5181600" y="5334000"/>
            <a:ext cx="3810000" cy="1524000"/>
          </a:xfrm>
          <a:prstGeom prst="rect">
            <a:avLst/>
          </a:prstGeom>
          <a:ln>
            <a:noFill/>
          </a:ln>
          <a:extLst>
            <a:ext uri="{53640926-AAD7-44D8-BBD7-CCE9431645EC}">
              <a14:shadowObscured xmlns:a14="http://schemas.microsoft.com/office/drawing/2010/main"/>
            </a:ext>
          </a:extLst>
        </p:spPr>
      </p:pic>
      <p:pic>
        <p:nvPicPr>
          <p:cNvPr id="5" name="Picture 4" descr="Woman in wheelchair accesses handouts in a wall-mounted holders she can reach">
            <a:extLst>
              <a:ext uri="{FF2B5EF4-FFF2-40B4-BE49-F238E27FC236}">
                <a16:creationId xmlns:a16="http://schemas.microsoft.com/office/drawing/2014/main" id="{2D953968-9FB6-B242-81AB-F39662EC3145}"/>
              </a:ext>
            </a:extLst>
          </p:cNvPr>
          <p:cNvPicPr>
            <a:picLocks noChangeAspect="1"/>
          </p:cNvPicPr>
          <p:nvPr/>
        </p:nvPicPr>
        <p:blipFill>
          <a:blip r:embed="rId3"/>
          <a:stretch>
            <a:fillRect/>
          </a:stretch>
        </p:blipFill>
        <p:spPr>
          <a:xfrm flipH="1">
            <a:off x="4007989" y="2271712"/>
            <a:ext cx="4983611" cy="3036888"/>
          </a:xfrm>
          <a:prstGeom prst="rect">
            <a:avLst/>
          </a:prstGeom>
        </p:spPr>
      </p:pic>
    </p:spTree>
    <p:extLst>
      <p:ext uri="{BB962C8B-B14F-4D97-AF65-F5344CB8AC3E}">
        <p14:creationId xmlns:p14="http://schemas.microsoft.com/office/powerpoint/2010/main" val="2848566702"/>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62000" y="1828799"/>
            <a:ext cx="8093515" cy="3923423"/>
          </a:xfrm>
        </p:spPr>
        <p:txBody>
          <a:bodyPr/>
          <a:lstStyle/>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Measures</a:t>
            </a:r>
          </a:p>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Reports</a:t>
            </a:r>
          </a:p>
          <a:p>
            <a:pPr marL="520700" lvl="1" indent="-457200" eaLnBrk="1" fontAlgn="auto" hangingPunct="1">
              <a:spcBef>
                <a:spcPts val="0"/>
              </a:spcBef>
              <a:spcAft>
                <a:spcPts val="0"/>
              </a:spcAft>
              <a:buFont typeface="Wingdings" pitchFamily="2" charset="2"/>
              <a:buChar char="§"/>
              <a:defRPr/>
            </a:pPr>
            <a:r>
              <a:rPr lang="en-US" sz="3200" dirty="0">
                <a:latin typeface="Helvetica"/>
                <a:cs typeface="Helvetica"/>
              </a:rPr>
              <a:t>&amp;/or???</a:t>
            </a:r>
            <a:endParaRPr lang="en-US" sz="3200" dirty="0">
              <a:solidFill>
                <a:schemeClr val="accent4">
                  <a:lumMod val="10000"/>
                </a:schemeClr>
              </a:solidFill>
              <a:latin typeface="Helvetica"/>
              <a:cs typeface="Helvetica"/>
            </a:endParaRP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762000" y="533400"/>
            <a:ext cx="8153400" cy="834074"/>
          </a:xfrm>
        </p:spPr>
        <p:txBody>
          <a:bodyPr/>
          <a:lstStyle/>
          <a:p>
            <a:r>
              <a:rPr lang="en-US" sz="4000" dirty="0">
                <a:solidFill>
                  <a:srgbClr val="7030A0"/>
                </a:solidFill>
                <a:latin typeface="Helvetica" pitchFamily="2" charset="0"/>
              </a:rPr>
              <a:t>Potential outputs &amp; outcomes</a:t>
            </a:r>
          </a:p>
        </p:txBody>
      </p:sp>
      <p:pic>
        <p:nvPicPr>
          <p:cNvPr id="6" name="Picture 5">
            <a:extLst>
              <a:ext uri="{FF2B5EF4-FFF2-40B4-BE49-F238E27FC236}">
                <a16:creationId xmlns:a16="http://schemas.microsoft.com/office/drawing/2014/main" id="{854C6AB1-5081-D94A-BC3D-DAD0F6879AF1}"/>
              </a:ext>
            </a:extLst>
          </p:cNvPr>
          <p:cNvPicPr/>
          <p:nvPr/>
        </p:nvPicPr>
        <p:blipFill rotWithShape="1">
          <a:blip r:embed="rId2"/>
          <a:srcRect t="16127" b="8680"/>
          <a:stretch/>
        </p:blipFill>
        <p:spPr bwMode="auto">
          <a:xfrm>
            <a:off x="5181600" y="5334000"/>
            <a:ext cx="3810000" cy="1524000"/>
          </a:xfrm>
          <a:prstGeom prst="rect">
            <a:avLst/>
          </a:prstGeom>
          <a:ln>
            <a:noFill/>
          </a:ln>
          <a:extLst>
            <a:ext uri="{53640926-AAD7-44D8-BBD7-CCE9431645EC}">
              <a14:shadowObscured xmlns:a14="http://schemas.microsoft.com/office/drawing/2010/main"/>
            </a:ext>
          </a:extLst>
        </p:spPr>
      </p:pic>
      <p:pic>
        <p:nvPicPr>
          <p:cNvPr id="9" name="Picture 8" descr="Student looking through microscope">
            <a:extLst>
              <a:ext uri="{FF2B5EF4-FFF2-40B4-BE49-F238E27FC236}">
                <a16:creationId xmlns:a16="http://schemas.microsoft.com/office/drawing/2014/main" id="{E5D100E9-1A5C-D746-AE64-42B25E181F5F}"/>
              </a:ext>
            </a:extLst>
          </p:cNvPr>
          <p:cNvPicPr>
            <a:picLocks noChangeAspect="1"/>
          </p:cNvPicPr>
          <p:nvPr/>
        </p:nvPicPr>
        <p:blipFill>
          <a:blip r:embed="rId3"/>
          <a:stretch>
            <a:fillRect/>
          </a:stretch>
        </p:blipFill>
        <p:spPr>
          <a:xfrm>
            <a:off x="4038600" y="1524170"/>
            <a:ext cx="3632376" cy="3579168"/>
          </a:xfrm>
          <a:prstGeom prst="rect">
            <a:avLst/>
          </a:prstGeom>
        </p:spPr>
      </p:pic>
    </p:spTree>
    <p:extLst>
      <p:ext uri="{BB962C8B-B14F-4D97-AF65-F5344CB8AC3E}">
        <p14:creationId xmlns:p14="http://schemas.microsoft.com/office/powerpoint/2010/main" val="324522480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1600201"/>
            <a:ext cx="8398315" cy="4152022"/>
          </a:xfrm>
        </p:spPr>
        <p:txBody>
          <a:bodyPr/>
          <a:lstStyle/>
          <a:p>
            <a:pPr marL="415925" indent="-415925">
              <a:spcBef>
                <a:spcPts val="800"/>
              </a:spcBef>
              <a:buSzPct val="90000"/>
              <a:buFont typeface="Wingdings" charset="2"/>
              <a:buChar char="§"/>
            </a:pPr>
            <a:r>
              <a:rPr lang="en-US" altLang="ja-JP" sz="3200" dirty="0">
                <a:solidFill>
                  <a:schemeClr val="accent4">
                    <a:lumMod val="10000"/>
                  </a:schemeClr>
                </a:solidFill>
                <a:latin typeface="Helvetica" pitchFamily="2" charset="0"/>
                <a:ea typeface="Tahoma" charset="0"/>
                <a:cs typeface="Tahoma" charset="0"/>
              </a:rPr>
              <a:t>When we are working with faculty, staff, institutions, technology companies, we promote</a:t>
            </a:r>
            <a:br>
              <a:rPr lang="en-US" altLang="ja-JP" sz="3200" dirty="0">
                <a:solidFill>
                  <a:schemeClr val="accent4">
                    <a:lumMod val="10000"/>
                  </a:schemeClr>
                </a:solidFill>
                <a:latin typeface="Helvetica" pitchFamily="2" charset="0"/>
                <a:ea typeface="Tahoma" charset="0"/>
                <a:cs typeface="Tahoma" charset="0"/>
              </a:rPr>
            </a:br>
            <a:r>
              <a:rPr lang="en-US" altLang="ja-JP" sz="3200" dirty="0">
                <a:solidFill>
                  <a:srgbClr val="FF0000"/>
                </a:solidFill>
                <a:latin typeface="Helvetica" pitchFamily="2" charset="0"/>
                <a:ea typeface="Tahoma" charset="0"/>
                <a:cs typeface="Tahoma" charset="0"/>
              </a:rPr>
              <a:t>UNIVERSAL DESIGN (UD)</a:t>
            </a:r>
          </a:p>
          <a:p>
            <a:pPr marL="415925" lvl="1" indent="-415925">
              <a:spcBef>
                <a:spcPts val="800"/>
              </a:spcBef>
              <a:buSzPct val="90000"/>
            </a:pPr>
            <a:endParaRPr lang="en-US" altLang="ja-JP" sz="3200" dirty="0">
              <a:solidFill>
                <a:srgbClr val="FF0000"/>
              </a:solidFill>
              <a:latin typeface="Helvetica" pitchFamily="2" charset="0"/>
              <a:ea typeface="Tahoma" charset="0"/>
              <a:cs typeface="Tahoma" charset="0"/>
            </a:endParaRPr>
          </a:p>
          <a:p>
            <a:pPr marL="415925" indent="-415925">
              <a:spcBef>
                <a:spcPts val="800"/>
              </a:spcBef>
              <a:buSzPct val="90000"/>
              <a:buFont typeface="Wingdings" charset="2"/>
              <a:buChar char="§"/>
            </a:pPr>
            <a:r>
              <a:rPr lang="en-US" altLang="ja-JP" sz="3200" dirty="0">
                <a:solidFill>
                  <a:schemeClr val="accent4">
                    <a:lumMod val="10000"/>
                  </a:schemeClr>
                </a:solidFill>
                <a:latin typeface="Helvetica" pitchFamily="2" charset="0"/>
                <a:ea typeface="Tahoma" charset="0"/>
                <a:cs typeface="Tahoma" charset="0"/>
              </a:rPr>
              <a:t>When we are working with students, we promote</a:t>
            </a:r>
            <a:br>
              <a:rPr lang="en-US" altLang="ja-JP" sz="3200" dirty="0">
                <a:latin typeface="Helvetica" pitchFamily="2" charset="0"/>
                <a:ea typeface="Tahoma" charset="0"/>
                <a:cs typeface="Tahoma" charset="0"/>
              </a:rPr>
            </a:br>
            <a:r>
              <a:rPr lang="en-US" altLang="ja-JP" sz="3200" dirty="0">
                <a:solidFill>
                  <a:srgbClr val="FF0F1B"/>
                </a:solidFill>
                <a:latin typeface="Helvetica" pitchFamily="2" charset="0"/>
                <a:ea typeface="Tahoma" charset="0"/>
                <a:cs typeface="Tahoma" charset="0"/>
              </a:rPr>
              <a:t>SELF DETERMINATION</a:t>
            </a: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685800" y="609600"/>
            <a:ext cx="8229600" cy="757874"/>
          </a:xfrm>
          <a:noFill/>
          <a:ln w="9525"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p>
            <a:r>
              <a:rPr lang="en-US" altLang="ja-JP" sz="4000" dirty="0">
                <a:solidFill>
                  <a:srgbClr val="7030A0"/>
                </a:solidFill>
                <a:latin typeface="Helvetica" pitchFamily="2" charset="0"/>
                <a:ea typeface="Tahoma" charset="0"/>
                <a:cs typeface="Tahoma" charset="0"/>
              </a:rPr>
              <a:t>Basic approaches</a:t>
            </a:r>
            <a:endParaRPr lang="en-US" sz="4000" dirty="0">
              <a:solidFill>
                <a:srgbClr val="7030A0"/>
              </a:solidFill>
              <a:latin typeface="Helvetica" pitchFamily="2" charset="0"/>
            </a:endParaRPr>
          </a:p>
        </p:txBody>
      </p:sp>
    </p:spTree>
    <p:extLst>
      <p:ext uri="{BB962C8B-B14F-4D97-AF65-F5344CB8AC3E}">
        <p14:creationId xmlns:p14="http://schemas.microsoft.com/office/powerpoint/2010/main" val="104221486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9600" y="1752599"/>
            <a:ext cx="8245915" cy="3999623"/>
          </a:xfrm>
        </p:spPr>
        <p:txBody>
          <a:bodyPr/>
          <a:lstStyle/>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Equity</a:t>
            </a:r>
          </a:p>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Inclusion</a:t>
            </a:r>
          </a:p>
          <a:p>
            <a:pPr marL="520700" lvl="1" indent="-457200"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Compliance</a:t>
            </a:r>
          </a:p>
          <a:p>
            <a:pPr marL="520700" lvl="1" indent="-457200" eaLnBrk="1" fontAlgn="auto" hangingPunct="1">
              <a:spcBef>
                <a:spcPts val="0"/>
              </a:spcBef>
              <a:spcAft>
                <a:spcPts val="0"/>
              </a:spcAft>
              <a:buFont typeface="Wingdings" pitchFamily="2" charset="2"/>
              <a:buChar char="§"/>
              <a:defRPr/>
            </a:pPr>
            <a:r>
              <a:rPr lang="en-US" sz="3200" dirty="0">
                <a:latin typeface="Helvetica"/>
                <a:cs typeface="Helvetica"/>
              </a:rPr>
              <a:t>&amp;/or???</a:t>
            </a:r>
          </a:p>
        </p:txBody>
      </p:sp>
      <p:sp>
        <p:nvSpPr>
          <p:cNvPr id="3" name="Title 2"/>
          <p:cNvSpPr>
            <a:spLocks noGrp="1"/>
          </p:cNvSpPr>
          <p:nvPr>
            <p:ph type="title"/>
          </p:nvPr>
        </p:nvSpPr>
        <p:spPr>
          <a:xfrm>
            <a:off x="762000" y="685800"/>
            <a:ext cx="8153400" cy="681674"/>
          </a:xfrm>
        </p:spPr>
        <p:txBody>
          <a:bodyPr/>
          <a:lstStyle/>
          <a:p>
            <a:r>
              <a:rPr lang="en-US" sz="4000" dirty="0">
                <a:solidFill>
                  <a:srgbClr val="7030A0"/>
                </a:solidFill>
                <a:latin typeface="Helvetica" pitchFamily="2" charset="0"/>
              </a:rPr>
              <a:t>Potential impact</a:t>
            </a:r>
          </a:p>
        </p:txBody>
      </p:sp>
      <p:pic>
        <p:nvPicPr>
          <p:cNvPr id="6" name="Picture 5" descr="Inclusive campus model steps: Vision, Values, Framework, Current Practices, New Practices, Outputs &amp; Outcomes, Impacts. Then revise practices and return to New Practices.">
            <a:extLst>
              <a:ext uri="{FF2B5EF4-FFF2-40B4-BE49-F238E27FC236}">
                <a16:creationId xmlns:a16="http://schemas.microsoft.com/office/drawing/2014/main" id="{469945DE-F7FB-2C47-A0B4-C78D1A517426}"/>
              </a:ext>
            </a:extLst>
          </p:cNvPr>
          <p:cNvPicPr/>
          <p:nvPr/>
        </p:nvPicPr>
        <p:blipFill rotWithShape="1">
          <a:blip r:embed="rId2"/>
          <a:srcRect t="16127" b="8680"/>
          <a:stretch/>
        </p:blipFill>
        <p:spPr bwMode="auto">
          <a:xfrm>
            <a:off x="5181600" y="5334000"/>
            <a:ext cx="3810000" cy="1524000"/>
          </a:xfrm>
          <a:prstGeom prst="rect">
            <a:avLst/>
          </a:prstGeom>
          <a:ln>
            <a:noFill/>
          </a:ln>
          <a:extLst>
            <a:ext uri="{53640926-AAD7-44D8-BBD7-CCE9431645EC}">
              <a14:shadowObscured xmlns:a14="http://schemas.microsoft.com/office/drawing/2010/main"/>
            </a:ext>
          </a:extLst>
        </p:spPr>
      </p:pic>
      <p:pic>
        <p:nvPicPr>
          <p:cNvPr id="7" name="Picture 6" descr="Two young women working together in a science lab">
            <a:extLst>
              <a:ext uri="{FF2B5EF4-FFF2-40B4-BE49-F238E27FC236}">
                <a16:creationId xmlns:a16="http://schemas.microsoft.com/office/drawing/2014/main" id="{F1309175-AD0C-E94E-B95E-AE8362FCCBA8}"/>
              </a:ext>
            </a:extLst>
          </p:cNvPr>
          <p:cNvPicPr>
            <a:picLocks noChangeAspect="1"/>
          </p:cNvPicPr>
          <p:nvPr/>
        </p:nvPicPr>
        <p:blipFill>
          <a:blip r:embed="rId3"/>
          <a:stretch>
            <a:fillRect/>
          </a:stretch>
        </p:blipFill>
        <p:spPr>
          <a:xfrm>
            <a:off x="3766243" y="1367474"/>
            <a:ext cx="5076572" cy="4114800"/>
          </a:xfrm>
          <a:prstGeom prst="rect">
            <a:avLst/>
          </a:prstGeom>
        </p:spPr>
      </p:pic>
    </p:spTree>
    <p:extLst>
      <p:ext uri="{BB962C8B-B14F-4D97-AF65-F5344CB8AC3E}">
        <p14:creationId xmlns:p14="http://schemas.microsoft.com/office/powerpoint/2010/main" val="6201272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85800"/>
            <a:ext cx="8229600" cy="681674"/>
          </a:xfrm>
        </p:spPr>
        <p:txBody>
          <a:bodyPr/>
          <a:lstStyle/>
          <a:p>
            <a:r>
              <a:rPr lang="en-US" sz="4000" dirty="0">
                <a:solidFill>
                  <a:srgbClr val="7030A0"/>
                </a:solidFill>
                <a:latin typeface="Helvetica" pitchFamily="2" charset="0"/>
              </a:rPr>
              <a:t>The Inclusive Campus Model</a:t>
            </a:r>
          </a:p>
        </p:txBody>
      </p:sp>
      <p:pic>
        <p:nvPicPr>
          <p:cNvPr id="5" name="Picture 4" descr="Inclusive campus model steps: Vision, Values, Framework, Current Practices, New Practices, Outputs &amp; Outcomes, Impacts. Then revise practices and return to New Practices.">
            <a:extLst>
              <a:ext uri="{FF2B5EF4-FFF2-40B4-BE49-F238E27FC236}">
                <a16:creationId xmlns:a16="http://schemas.microsoft.com/office/drawing/2014/main" id="{BEF5F276-E0E3-3744-B3B5-CB35A7FE4EB3}"/>
              </a:ext>
            </a:extLst>
          </p:cNvPr>
          <p:cNvPicPr/>
          <p:nvPr/>
        </p:nvPicPr>
        <p:blipFill rotWithShape="1">
          <a:blip r:embed="rId2"/>
          <a:srcRect t="16127" b="8680"/>
          <a:stretch/>
        </p:blipFill>
        <p:spPr bwMode="auto">
          <a:xfrm>
            <a:off x="0" y="1676400"/>
            <a:ext cx="9144000" cy="4191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5685872"/>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DB2E1D-60A5-F742-BCB8-A70E4745BF2B}"/>
              </a:ext>
            </a:extLst>
          </p:cNvPr>
          <p:cNvSpPr>
            <a:spLocks noGrp="1"/>
          </p:cNvSpPr>
          <p:nvPr>
            <p:ph type="body" sz="quarter" idx="10"/>
          </p:nvPr>
        </p:nvSpPr>
        <p:spPr>
          <a:xfrm>
            <a:off x="671757" y="457200"/>
            <a:ext cx="7176843" cy="906308"/>
          </a:xfrm>
        </p:spPr>
        <p:txBody>
          <a:bodyPr>
            <a:noAutofit/>
          </a:bodyPr>
          <a:lstStyle/>
          <a:p>
            <a:r>
              <a:rPr lang="en-US" sz="3200" dirty="0">
                <a:solidFill>
                  <a:srgbClr val="7030A0"/>
                </a:solidFill>
                <a:latin typeface="Helvetica" pitchFamily="2" charset="0"/>
              </a:rPr>
              <a:t>Incorporating UDHE Framework within an Inclusive Campus Model</a:t>
            </a:r>
          </a:p>
        </p:txBody>
      </p:sp>
      <p:sp>
        <p:nvSpPr>
          <p:cNvPr id="3" name="Text Placeholder 2">
            <a:extLst>
              <a:ext uri="{FF2B5EF4-FFF2-40B4-BE49-F238E27FC236}">
                <a16:creationId xmlns:a16="http://schemas.microsoft.com/office/drawing/2014/main" id="{4C075370-9B69-C646-AF00-810FCDB6A51C}"/>
              </a:ext>
            </a:extLst>
          </p:cNvPr>
          <p:cNvSpPr>
            <a:spLocks noGrp="1"/>
          </p:cNvSpPr>
          <p:nvPr>
            <p:ph type="body" sz="quarter" idx="11"/>
          </p:nvPr>
        </p:nvSpPr>
        <p:spPr>
          <a:xfrm>
            <a:off x="671757" y="1905000"/>
            <a:ext cx="7634043" cy="4225325"/>
          </a:xfrm>
        </p:spPr>
        <p:txBody>
          <a:bodyPr/>
          <a:lstStyle/>
          <a:p>
            <a:pPr>
              <a:buFont typeface="Wingdings" pitchFamily="2" charset="2"/>
              <a:buChar char="§"/>
            </a:pPr>
            <a:r>
              <a:rPr lang="en-US" sz="3200" b="1" dirty="0">
                <a:solidFill>
                  <a:schemeClr val="accent4">
                    <a:lumMod val="10000"/>
                  </a:schemeClr>
                </a:solidFill>
                <a:latin typeface="Helvetica" pitchFamily="2" charset="0"/>
              </a:rPr>
              <a:t>How can the UDHE Framework underpin an Inclusive Campus Model?</a:t>
            </a:r>
          </a:p>
          <a:p>
            <a:pPr>
              <a:buFont typeface="Wingdings" pitchFamily="2" charset="2"/>
              <a:buChar char="§"/>
            </a:pPr>
            <a:r>
              <a:rPr lang="en-US" sz="3200" dirty="0">
                <a:solidFill>
                  <a:schemeClr val="accent4">
                    <a:lumMod val="10000"/>
                  </a:schemeClr>
                </a:solidFill>
                <a:latin typeface="Helvetica" pitchFamily="2" charset="0"/>
              </a:rPr>
              <a:t>How could this model guide the procurement, development &amp; use of accessible IT?</a:t>
            </a:r>
          </a:p>
          <a:p>
            <a:endParaRPr lang="en-US" dirty="0"/>
          </a:p>
        </p:txBody>
      </p:sp>
    </p:spTree>
    <p:extLst>
      <p:ext uri="{BB962C8B-B14F-4D97-AF65-F5344CB8AC3E}">
        <p14:creationId xmlns:p14="http://schemas.microsoft.com/office/powerpoint/2010/main" val="1916696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99BA75-5456-A543-B8D5-CAA3657C8E19}"/>
              </a:ext>
            </a:extLst>
          </p:cNvPr>
          <p:cNvSpPr>
            <a:spLocks noGrp="1"/>
          </p:cNvSpPr>
          <p:nvPr>
            <p:ph type="body" sz="quarter" idx="11"/>
          </p:nvPr>
        </p:nvSpPr>
        <p:spPr>
          <a:xfrm>
            <a:off x="533400" y="1524000"/>
            <a:ext cx="8305800" cy="4834925"/>
          </a:xfrm>
        </p:spPr>
        <p:txBody>
          <a:bodyPr/>
          <a:lstStyle/>
          <a:p>
            <a:pPr marL="234950" indent="-234950">
              <a:buFont typeface="Wingdings" pitchFamily="2" charset="2"/>
              <a:buChar char="§"/>
            </a:pPr>
            <a:r>
              <a:rPr lang="en-US" sz="2600" b="1" dirty="0">
                <a:solidFill>
                  <a:schemeClr val="accent4">
                    <a:lumMod val="10000"/>
                  </a:schemeClr>
                </a:solidFill>
                <a:latin typeface="Helvetica" pitchFamily="2" charset="0"/>
              </a:rPr>
              <a:t>Vision</a:t>
            </a:r>
            <a:r>
              <a:rPr lang="en-US" sz="2600" dirty="0">
                <a:solidFill>
                  <a:schemeClr val="accent4">
                    <a:lumMod val="10000"/>
                  </a:schemeClr>
                </a:solidFill>
                <a:latin typeface="Helvetica" pitchFamily="2" charset="0"/>
              </a:rPr>
              <a:t>: IT procured, developed, used is accessible</a:t>
            </a:r>
          </a:p>
          <a:p>
            <a:pPr marL="234950" indent="-234950">
              <a:buFont typeface="Wingdings" pitchFamily="2" charset="2"/>
              <a:buChar char="§"/>
            </a:pPr>
            <a:r>
              <a:rPr lang="en-US" sz="2600" b="1" dirty="0">
                <a:solidFill>
                  <a:schemeClr val="accent4">
                    <a:lumMod val="10000"/>
                  </a:schemeClr>
                </a:solidFill>
                <a:latin typeface="Helvetica" pitchFamily="2" charset="0"/>
              </a:rPr>
              <a:t>Values:  </a:t>
            </a:r>
            <a:r>
              <a:rPr lang="en-US" sz="2600" dirty="0">
                <a:solidFill>
                  <a:schemeClr val="accent4">
                    <a:lumMod val="10000"/>
                  </a:schemeClr>
                </a:solidFill>
                <a:latin typeface="Helvetica" pitchFamily="2" charset="0"/>
              </a:rPr>
              <a:t>Diversity, equity, inclusion, compliance</a:t>
            </a:r>
          </a:p>
          <a:p>
            <a:pPr marL="234950" indent="-234950">
              <a:buFont typeface="Wingdings" pitchFamily="2" charset="2"/>
              <a:buChar char="§"/>
            </a:pPr>
            <a:r>
              <a:rPr lang="en-US" sz="2600" b="1" dirty="0">
                <a:solidFill>
                  <a:schemeClr val="accent4">
                    <a:lumMod val="10000"/>
                  </a:schemeClr>
                </a:solidFill>
                <a:latin typeface="Helvetica" pitchFamily="2" charset="0"/>
              </a:rPr>
              <a:t>Framework: UDHE: </a:t>
            </a:r>
            <a:r>
              <a:rPr lang="en-US" sz="2600" dirty="0">
                <a:solidFill>
                  <a:schemeClr val="accent4">
                    <a:lumMod val="10000"/>
                  </a:schemeClr>
                </a:solidFill>
                <a:latin typeface="Helvetica" pitchFamily="2" charset="0"/>
              </a:rPr>
              <a:t>Scope, definition, principles, guidelines, practices, processes.</a:t>
            </a:r>
          </a:p>
          <a:p>
            <a:pPr marL="234950" indent="-234950">
              <a:buFont typeface="Wingdings" pitchFamily="2" charset="2"/>
              <a:buChar char="§"/>
            </a:pPr>
            <a:r>
              <a:rPr lang="en-US" sz="2600" b="1" dirty="0">
                <a:solidFill>
                  <a:schemeClr val="accent4">
                    <a:lumMod val="10000"/>
                  </a:schemeClr>
                </a:solidFill>
                <a:latin typeface="Helvetica" pitchFamily="2" charset="0"/>
              </a:rPr>
              <a:t>Current practices: </a:t>
            </a:r>
            <a:r>
              <a:rPr lang="en-US" sz="2600" dirty="0">
                <a:solidFill>
                  <a:schemeClr val="accent4">
                    <a:lumMod val="10000"/>
                  </a:schemeClr>
                </a:solidFill>
                <a:latin typeface="Helvetica" pitchFamily="2" charset="0"/>
              </a:rPr>
              <a:t>Stakeholder roles, funding, policies, guidelines, procedures, training, support </a:t>
            </a:r>
          </a:p>
          <a:p>
            <a:pPr marL="234950" indent="-234950">
              <a:buFont typeface="Wingdings" pitchFamily="2" charset="2"/>
              <a:buChar char="§"/>
            </a:pPr>
            <a:r>
              <a:rPr lang="en-US" sz="2600" b="1" dirty="0">
                <a:solidFill>
                  <a:schemeClr val="accent4">
                    <a:lumMod val="10000"/>
                  </a:schemeClr>
                </a:solidFill>
                <a:latin typeface="Helvetica" pitchFamily="2" charset="0"/>
              </a:rPr>
              <a:t>New practices: </a:t>
            </a:r>
            <a:r>
              <a:rPr lang="en-US" sz="2600" dirty="0">
                <a:solidFill>
                  <a:schemeClr val="accent4">
                    <a:lumMod val="10000"/>
                  </a:schemeClr>
                </a:solidFill>
                <a:latin typeface="Helvetica" pitchFamily="2" charset="0"/>
              </a:rPr>
              <a:t>Stakeholder roles, funding, policies, guidelines, procedures, training, support </a:t>
            </a:r>
          </a:p>
          <a:p>
            <a:pPr marL="234950" indent="-234950">
              <a:buFont typeface="Wingdings" pitchFamily="2" charset="2"/>
              <a:buChar char="§"/>
            </a:pPr>
            <a:r>
              <a:rPr lang="en-US" sz="2600" b="1" dirty="0">
                <a:solidFill>
                  <a:schemeClr val="accent4">
                    <a:lumMod val="10000"/>
                  </a:schemeClr>
                </a:solidFill>
                <a:latin typeface="Helvetica" pitchFamily="2" charset="0"/>
              </a:rPr>
              <a:t>Outputs &amp; outcomes: </a:t>
            </a:r>
            <a:r>
              <a:rPr lang="en-US" sz="2600" dirty="0">
                <a:solidFill>
                  <a:schemeClr val="accent4">
                    <a:lumMod val="10000"/>
                  </a:schemeClr>
                </a:solidFill>
                <a:latin typeface="Helvetica" pitchFamily="2" charset="0"/>
              </a:rPr>
              <a:t>Measures, benchmarks, data, analysis, reports</a:t>
            </a:r>
          </a:p>
          <a:p>
            <a:pPr marL="234950" indent="-234950">
              <a:buFont typeface="Wingdings" pitchFamily="2" charset="2"/>
              <a:buChar char="§"/>
            </a:pPr>
            <a:r>
              <a:rPr lang="en-US" sz="2600" b="1" dirty="0">
                <a:solidFill>
                  <a:schemeClr val="accent4">
                    <a:lumMod val="10000"/>
                  </a:schemeClr>
                </a:solidFill>
                <a:latin typeface="Helvetica" pitchFamily="2" charset="0"/>
              </a:rPr>
              <a:t>Impact: </a:t>
            </a:r>
            <a:r>
              <a:rPr lang="en-US" sz="2600" dirty="0">
                <a:solidFill>
                  <a:schemeClr val="accent4">
                    <a:lumMod val="10000"/>
                  </a:schemeClr>
                </a:solidFill>
                <a:latin typeface="Helvetica" pitchFamily="2" charset="0"/>
              </a:rPr>
              <a:t>Diversity, equity, inclusion, compliance</a:t>
            </a:r>
          </a:p>
        </p:txBody>
      </p:sp>
      <p:sp>
        <p:nvSpPr>
          <p:cNvPr id="4" name="Title 3">
            <a:extLst>
              <a:ext uri="{FF2B5EF4-FFF2-40B4-BE49-F238E27FC236}">
                <a16:creationId xmlns:a16="http://schemas.microsoft.com/office/drawing/2014/main" id="{598B6FDE-34E4-404C-802B-8FD7A1DD793B}"/>
              </a:ext>
            </a:extLst>
          </p:cNvPr>
          <p:cNvSpPr>
            <a:spLocks noGrp="1"/>
          </p:cNvSpPr>
          <p:nvPr>
            <p:ph type="title"/>
          </p:nvPr>
        </p:nvSpPr>
        <p:spPr>
          <a:xfrm>
            <a:off x="659305" y="533400"/>
            <a:ext cx="8408495" cy="830108"/>
          </a:xfrm>
        </p:spPr>
        <p:txBody>
          <a:bodyPr/>
          <a:lstStyle/>
          <a:p>
            <a:r>
              <a:rPr lang="en-US" sz="4000" dirty="0">
                <a:solidFill>
                  <a:srgbClr val="7030A0"/>
                </a:solidFill>
                <a:latin typeface="Helvetica" pitchFamily="2" charset="0"/>
              </a:rPr>
              <a:t>Apply the Model to accessible IT</a:t>
            </a:r>
          </a:p>
        </p:txBody>
      </p:sp>
    </p:spTree>
    <p:extLst>
      <p:ext uri="{BB962C8B-B14F-4D97-AF65-F5344CB8AC3E}">
        <p14:creationId xmlns:p14="http://schemas.microsoft.com/office/powerpoint/2010/main" val="172498407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5621" y="634386"/>
            <a:ext cx="8229600" cy="995965"/>
          </a:xfrm>
        </p:spPr>
        <p:txBody>
          <a:bodyPr/>
          <a:lstStyle/>
          <a:p>
            <a:r>
              <a:rPr lang="en-US" sz="4000" dirty="0">
                <a:solidFill>
                  <a:srgbClr val="7030A0"/>
                </a:solidFill>
                <a:latin typeface="Helvetica" pitchFamily="2" charset="0"/>
              </a:rPr>
              <a:t>UW leadership</a:t>
            </a:r>
          </a:p>
        </p:txBody>
      </p:sp>
      <p:sp>
        <p:nvSpPr>
          <p:cNvPr id="2" name="Text Placeholder 1"/>
          <p:cNvSpPr>
            <a:spLocks noGrp="1"/>
          </p:cNvSpPr>
          <p:nvPr>
            <p:ph type="body" sz="quarter" idx="11"/>
          </p:nvPr>
        </p:nvSpPr>
        <p:spPr>
          <a:xfrm>
            <a:off x="675621" y="1736725"/>
            <a:ext cx="8179894" cy="4015497"/>
          </a:xfrm>
        </p:spPr>
        <p:txBody>
          <a:bodyPr/>
          <a:lstStyle/>
          <a:p>
            <a:pPr marL="342900" lvl="1" indent="-279400" eaLnBrk="1" fontAlgn="auto" hangingPunct="1">
              <a:spcAft>
                <a:spcPts val="0"/>
              </a:spcAft>
              <a:buFont typeface="Arial"/>
              <a:buChar char="•"/>
              <a:defRPr/>
            </a:pPr>
            <a:r>
              <a:rPr lang="en-US" sz="3200" dirty="0">
                <a:solidFill>
                  <a:schemeClr val="accent4">
                    <a:lumMod val="10000"/>
                  </a:schemeClr>
                </a:solidFill>
                <a:latin typeface="Helvetica" pitchFamily="2" charset="0"/>
                <a:cs typeface="Source Sans Pro"/>
              </a:rPr>
              <a:t>IT Accessibility Coordinator</a:t>
            </a:r>
          </a:p>
          <a:p>
            <a:pPr marL="342900" lvl="1" indent="-279400" eaLnBrk="1" fontAlgn="auto" hangingPunct="1">
              <a:spcAft>
                <a:spcPts val="0"/>
              </a:spcAft>
              <a:buFont typeface="Arial"/>
              <a:buChar char="•"/>
              <a:defRPr/>
            </a:pPr>
            <a:r>
              <a:rPr lang="en-US" sz="3200" dirty="0">
                <a:solidFill>
                  <a:schemeClr val="accent4">
                    <a:lumMod val="10000"/>
                  </a:schemeClr>
                </a:solidFill>
                <a:latin typeface="Helvetica" pitchFamily="2" charset="0"/>
                <a:cs typeface="Source Sans Pro"/>
              </a:rPr>
              <a:t>IT Accessibility Team (ATS)</a:t>
            </a:r>
          </a:p>
          <a:p>
            <a:pPr marL="342900" lvl="1" indent="-279400" eaLnBrk="1" fontAlgn="auto" hangingPunct="1">
              <a:spcAft>
                <a:spcPts val="0"/>
              </a:spcAft>
              <a:buFont typeface="Arial"/>
              <a:buChar char="•"/>
              <a:defRPr/>
            </a:pPr>
            <a:r>
              <a:rPr lang="en-US" sz="3200" dirty="0">
                <a:solidFill>
                  <a:schemeClr val="accent4">
                    <a:lumMod val="10000"/>
                  </a:schemeClr>
                </a:solidFill>
                <a:latin typeface="Helvetica" pitchFamily="2" charset="0"/>
                <a:cs typeface="Source Sans Pro"/>
              </a:rPr>
              <a:t>IT Accessibility Task Force</a:t>
            </a:r>
          </a:p>
          <a:p>
            <a:pPr marL="342900" lvl="1" indent="-279400" eaLnBrk="1" fontAlgn="auto" hangingPunct="1">
              <a:spcAft>
                <a:spcPts val="2400"/>
              </a:spcAft>
              <a:buFont typeface="Arial"/>
              <a:buChar char="•"/>
              <a:defRPr/>
            </a:pPr>
            <a:r>
              <a:rPr lang="en-US" sz="3200" dirty="0">
                <a:solidFill>
                  <a:schemeClr val="accent4">
                    <a:lumMod val="10000"/>
                  </a:schemeClr>
                </a:solidFill>
                <a:latin typeface="Helvetica" pitchFamily="2" charset="0"/>
                <a:cs typeface="Source Sans Pro"/>
              </a:rPr>
              <a:t>IT Accessibility </a:t>
            </a:r>
            <a:br>
              <a:rPr lang="en-US" sz="3200" dirty="0">
                <a:solidFill>
                  <a:schemeClr val="accent4">
                    <a:lumMod val="10000"/>
                  </a:schemeClr>
                </a:solidFill>
                <a:latin typeface="Helvetica" pitchFamily="2" charset="0"/>
                <a:cs typeface="Source Sans Pro"/>
              </a:rPr>
            </a:br>
            <a:r>
              <a:rPr lang="en-US" sz="3200" dirty="0">
                <a:solidFill>
                  <a:schemeClr val="accent4">
                    <a:lumMod val="10000"/>
                  </a:schemeClr>
                </a:solidFill>
                <a:latin typeface="Helvetica" pitchFamily="2" charset="0"/>
                <a:cs typeface="Source Sans Pro"/>
              </a:rPr>
              <a:t>Liaisons</a:t>
            </a:r>
          </a:p>
        </p:txBody>
      </p:sp>
      <p:pic>
        <p:nvPicPr>
          <p:cNvPr id="5" name="Picture 4" descr="Decorative image; Chalk board with the words: Leadership, Empower people, inspire people, Lead change, Shared vision"/>
          <p:cNvPicPr>
            <a:picLocks noChangeAspect="1"/>
          </p:cNvPicPr>
          <p:nvPr/>
        </p:nvPicPr>
        <p:blipFill rotWithShape="1">
          <a:blip r:embed="rId2"/>
          <a:srcRect b="8965"/>
          <a:stretch/>
        </p:blipFill>
        <p:spPr>
          <a:xfrm>
            <a:off x="4343399" y="3886200"/>
            <a:ext cx="4040909" cy="2667000"/>
          </a:xfrm>
          <a:prstGeom prst="rect">
            <a:avLst/>
          </a:prstGeom>
        </p:spPr>
      </p:pic>
    </p:spTree>
    <p:extLst>
      <p:ext uri="{BB962C8B-B14F-4D97-AF65-F5344CB8AC3E}">
        <p14:creationId xmlns:p14="http://schemas.microsoft.com/office/powerpoint/2010/main" val="223158970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1999" y="1752600"/>
            <a:ext cx="8093515" cy="3863097"/>
          </a:xfrm>
        </p:spPr>
        <p:txBody>
          <a:bodyPr/>
          <a:lstStyle/>
          <a:p>
            <a:pPr>
              <a:buFont typeface="Wingdings" pitchFamily="2" charset="2"/>
              <a:buChar char="§"/>
            </a:pPr>
            <a:r>
              <a:rPr lang="en-US" sz="2800" dirty="0">
                <a:solidFill>
                  <a:schemeClr val="accent4">
                    <a:lumMod val="10000"/>
                  </a:schemeClr>
                </a:solidFill>
                <a:latin typeface="Helvetica" pitchFamily="2" charset="0"/>
              </a:rPr>
              <a:t>Purpose</a:t>
            </a:r>
          </a:p>
          <a:p>
            <a:pPr>
              <a:buFont typeface="Wingdings" pitchFamily="2" charset="2"/>
              <a:buChar char="§"/>
            </a:pPr>
            <a:r>
              <a:rPr lang="en-US" sz="2800" dirty="0">
                <a:solidFill>
                  <a:schemeClr val="accent4">
                    <a:lumMod val="10000"/>
                  </a:schemeClr>
                </a:solidFill>
                <a:latin typeface="Helvetica" pitchFamily="2" charset="0"/>
              </a:rPr>
              <a:t>Definition</a:t>
            </a:r>
          </a:p>
          <a:p>
            <a:pPr>
              <a:buFont typeface="Wingdings" pitchFamily="2" charset="2"/>
              <a:buChar char="§"/>
            </a:pPr>
            <a:r>
              <a:rPr lang="en-US" sz="2800" dirty="0">
                <a:solidFill>
                  <a:schemeClr val="accent4">
                    <a:lumMod val="10000"/>
                  </a:schemeClr>
                </a:solidFill>
                <a:latin typeface="Helvetica" pitchFamily="2" charset="0"/>
              </a:rPr>
              <a:t>Scope</a:t>
            </a:r>
          </a:p>
          <a:p>
            <a:pPr>
              <a:buFont typeface="Wingdings" pitchFamily="2" charset="2"/>
              <a:buChar char="§"/>
            </a:pPr>
            <a:r>
              <a:rPr lang="en-US" sz="2800" dirty="0">
                <a:solidFill>
                  <a:schemeClr val="accent4">
                    <a:lumMod val="10000"/>
                  </a:schemeClr>
                </a:solidFill>
                <a:latin typeface="Helvetica" pitchFamily="2" charset="0"/>
              </a:rPr>
              <a:t>Standards—Web Content Accessibility Guidelines (WCAG) 2.0 Level AA</a:t>
            </a:r>
          </a:p>
          <a:p>
            <a:pPr>
              <a:buFont typeface="Wingdings" pitchFamily="2" charset="2"/>
              <a:buChar char="§"/>
            </a:pPr>
            <a:r>
              <a:rPr lang="en-US" sz="2800" dirty="0">
                <a:solidFill>
                  <a:schemeClr val="accent4">
                    <a:lumMod val="10000"/>
                  </a:schemeClr>
                </a:solidFill>
                <a:latin typeface="Helvetica" pitchFamily="2" charset="0"/>
              </a:rPr>
              <a:t>Progress &amp; Plan</a:t>
            </a:r>
          </a:p>
          <a:p>
            <a:pPr>
              <a:buFont typeface="Wingdings" pitchFamily="2" charset="2"/>
              <a:buChar char="§"/>
            </a:pPr>
            <a:r>
              <a:rPr lang="en-US" sz="2800" dirty="0">
                <a:solidFill>
                  <a:schemeClr val="accent4">
                    <a:lumMod val="10000"/>
                  </a:schemeClr>
                </a:solidFill>
                <a:latin typeface="Helvetica" pitchFamily="2" charset="0"/>
              </a:rPr>
              <a:t>Resources</a:t>
            </a:r>
          </a:p>
        </p:txBody>
      </p:sp>
      <p:sp>
        <p:nvSpPr>
          <p:cNvPr id="4" name="Title 3"/>
          <p:cNvSpPr>
            <a:spLocks noGrp="1"/>
          </p:cNvSpPr>
          <p:nvPr>
            <p:ph type="title"/>
          </p:nvPr>
        </p:nvSpPr>
        <p:spPr>
          <a:xfrm>
            <a:off x="609601" y="304800"/>
            <a:ext cx="8305800" cy="1182252"/>
          </a:xfrm>
        </p:spPr>
        <p:txBody>
          <a:bodyPr anchor="ctr"/>
          <a:lstStyle/>
          <a:p>
            <a:r>
              <a:rPr lang="en-US" sz="3600" dirty="0">
                <a:solidFill>
                  <a:srgbClr val="7030A0"/>
                </a:solidFill>
                <a:latin typeface="Helvetica" pitchFamily="2" charset="0"/>
              </a:rPr>
              <a:t>Policy, guidelines, checklists…</a:t>
            </a:r>
            <a:br>
              <a:rPr lang="en-US" sz="3600" dirty="0">
                <a:solidFill>
                  <a:srgbClr val="7030A0"/>
                </a:solidFill>
                <a:latin typeface="Helvetica" pitchFamily="2" charset="0"/>
              </a:rPr>
            </a:br>
            <a:r>
              <a:rPr lang="en-US" sz="3600" dirty="0">
                <a:solidFill>
                  <a:schemeClr val="accent4">
                    <a:lumMod val="10000"/>
                  </a:schemeClr>
                </a:solidFill>
                <a:latin typeface="Helvetica" pitchFamily="2" charset="0"/>
              </a:rPr>
              <a:t>UW’s IT Accessibility Guidelines:</a:t>
            </a:r>
          </a:p>
        </p:txBody>
      </p:sp>
    </p:spTree>
    <p:extLst>
      <p:ext uri="{BB962C8B-B14F-4D97-AF65-F5344CB8AC3E}">
        <p14:creationId xmlns:p14="http://schemas.microsoft.com/office/powerpoint/2010/main" val="281917048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1" y="1524001"/>
            <a:ext cx="7848600" cy="4228222"/>
          </a:xfrm>
        </p:spPr>
        <p:txBody>
          <a:bodyPr/>
          <a:lstStyle/>
          <a:p>
            <a:pPr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Promote accessibility within context of UD &amp; inclusive campus</a:t>
            </a:r>
          </a:p>
          <a:p>
            <a:pPr eaLnBrk="1" fontAlgn="auto" hangingPunct="1">
              <a:spcBef>
                <a:spcPts val="0"/>
              </a:spcBef>
              <a:spcAft>
                <a:spcPts val="0"/>
              </a:spcAft>
              <a:buFont typeface="Wingdings" pitchFamily="2" charset="2"/>
              <a:buChar char="§"/>
              <a:defRPr/>
            </a:pPr>
            <a:r>
              <a:rPr lang="en-US" sz="3200" dirty="0">
                <a:latin typeface="Helvetica"/>
                <a:cs typeface="Helvetica"/>
              </a:rPr>
              <a:t>Model IT accessibility compliance after IT security compliance efforts </a:t>
            </a:r>
            <a:endParaRPr lang="en-US" sz="3200" dirty="0">
              <a:solidFill>
                <a:schemeClr val="accent4">
                  <a:lumMod val="10000"/>
                </a:schemeClr>
              </a:solidFill>
              <a:latin typeface="Helvetica"/>
              <a:cs typeface="Helvetica"/>
            </a:endParaRPr>
          </a:p>
          <a:p>
            <a:pPr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Build on existing policies, procedures, &amp; job/unit assignments. Assign specific roles to individuals</a:t>
            </a:r>
          </a:p>
          <a:p>
            <a:pPr eaLnBrk="1" fontAlgn="auto" hangingPunct="1">
              <a:spcBef>
                <a:spcPts val="0"/>
              </a:spcBef>
              <a:spcAft>
                <a:spcPts val="0"/>
              </a:spcAft>
              <a:buFont typeface="Wingdings" pitchFamily="2" charset="2"/>
              <a:buChar char="§"/>
              <a:defRPr/>
            </a:pPr>
            <a:r>
              <a:rPr lang="en-US" sz="3200" dirty="0">
                <a:solidFill>
                  <a:schemeClr val="accent4">
                    <a:lumMod val="10000"/>
                  </a:schemeClr>
                </a:solidFill>
                <a:latin typeface="Helvetica"/>
                <a:cs typeface="Helvetica"/>
              </a:rPr>
              <a:t>Undertake efforts that are both</a:t>
            </a:r>
          </a:p>
          <a:p>
            <a:pPr marL="857250" lvl="1" indent="-457200" eaLnBrk="1" fontAlgn="auto" hangingPunct="1">
              <a:spcBef>
                <a:spcPts val="0"/>
              </a:spcBef>
              <a:spcAft>
                <a:spcPts val="0"/>
              </a:spcAft>
              <a:buFont typeface="System Font Regular"/>
              <a:buChar char="–"/>
              <a:defRPr/>
            </a:pPr>
            <a:r>
              <a:rPr lang="en-US" sz="3200" dirty="0">
                <a:solidFill>
                  <a:schemeClr val="accent4">
                    <a:lumMod val="10000"/>
                  </a:schemeClr>
                </a:solidFill>
                <a:latin typeface="Helvetica"/>
                <a:cs typeface="Helvetica"/>
              </a:rPr>
              <a:t>reactive &amp; proactive</a:t>
            </a:r>
          </a:p>
          <a:p>
            <a:pPr marL="857250" lvl="1" indent="-457200" eaLnBrk="1" fontAlgn="auto" hangingPunct="1">
              <a:spcBef>
                <a:spcPts val="0"/>
              </a:spcBef>
              <a:spcAft>
                <a:spcPts val="0"/>
              </a:spcAft>
              <a:buFont typeface="System Font Regular"/>
              <a:buChar char="–"/>
              <a:defRPr/>
            </a:pPr>
            <a:r>
              <a:rPr lang="en-US" sz="3200" dirty="0">
                <a:solidFill>
                  <a:schemeClr val="accent4">
                    <a:lumMod val="10000"/>
                  </a:schemeClr>
                </a:solidFill>
                <a:latin typeface="Helvetica"/>
                <a:cs typeface="Helvetica"/>
              </a:rPr>
              <a:t>top-down &amp; bottom-up </a:t>
            </a:r>
          </a:p>
          <a:p>
            <a:pPr marL="342900" lvl="1" indent="-342900" eaLnBrk="1" fontAlgn="auto" hangingPunct="1">
              <a:spcBef>
                <a:spcPts val="0"/>
              </a:spcBef>
              <a:spcAft>
                <a:spcPts val="0"/>
              </a:spcAft>
              <a:buFont typeface="Arial" charset="0"/>
              <a:buChar char="•"/>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p:txBody>
          <a:bodyPr/>
          <a:lstStyle/>
          <a:p>
            <a:r>
              <a:rPr lang="en-US" sz="4000" dirty="0">
                <a:solidFill>
                  <a:srgbClr val="7030A0"/>
                </a:solidFill>
                <a:latin typeface="Helvetica" pitchFamily="2" charset="0"/>
              </a:rPr>
              <a:t>Sample of UW approaches   1/2</a:t>
            </a:r>
          </a:p>
        </p:txBody>
      </p:sp>
      <p:pic>
        <p:nvPicPr>
          <p:cNvPr id="5" name="Picture 4" descr="hand with pencil checking box on list">
            <a:extLst>
              <a:ext uri="{FF2B5EF4-FFF2-40B4-BE49-F238E27FC236}">
                <a16:creationId xmlns:a16="http://schemas.microsoft.com/office/drawing/2014/main" id="{297B497A-0248-2440-9D37-8C6EB16084A4}"/>
              </a:ext>
            </a:extLst>
          </p:cNvPr>
          <p:cNvPicPr>
            <a:picLocks noChangeAspect="1"/>
          </p:cNvPicPr>
          <p:nvPr/>
        </p:nvPicPr>
        <p:blipFill rotWithShape="1">
          <a:blip r:embed="rId2"/>
          <a:srcRect b="9375"/>
          <a:stretch/>
        </p:blipFill>
        <p:spPr>
          <a:xfrm>
            <a:off x="6910039" y="4800600"/>
            <a:ext cx="2209800" cy="1467577"/>
          </a:xfrm>
          <a:prstGeom prst="rect">
            <a:avLst/>
          </a:prstGeom>
        </p:spPr>
      </p:pic>
    </p:spTree>
    <p:extLst>
      <p:ext uri="{BB962C8B-B14F-4D97-AF65-F5344CB8AC3E}">
        <p14:creationId xmlns:p14="http://schemas.microsoft.com/office/powerpoint/2010/main" val="321699233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anim calcmode="lin" valueType="num">
                                      <p:cBhvr>
                                        <p:cTn id="1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1" y="1524001"/>
            <a:ext cx="7924800" cy="4228222"/>
          </a:xfrm>
        </p:spPr>
        <p:txBody>
          <a:bodyPr/>
          <a:lstStyle/>
          <a:p>
            <a:pPr marL="352425" lvl="1" indent="-288925" eaLnBrk="1" fontAlgn="auto" hangingPunct="1">
              <a:spcBef>
                <a:spcPts val="0"/>
              </a:spcBef>
              <a:spcAft>
                <a:spcPts val="0"/>
              </a:spcAft>
              <a:buFont typeface="Wingdings" pitchFamily="2" charset="2"/>
              <a:buChar char="§"/>
              <a:defRPr/>
            </a:pPr>
            <a:r>
              <a:rPr lang="en-US" sz="3200" dirty="0">
                <a:latin typeface="Helvetica"/>
                <a:cs typeface="Helvetica"/>
              </a:rPr>
              <a:t>Integrate training, activities within those sponsored by other campus units</a:t>
            </a:r>
          </a:p>
          <a:p>
            <a:pPr marL="352425" lvl="1" indent="-288925" eaLnBrk="1" fontAlgn="auto" hangingPunct="1">
              <a:spcBef>
                <a:spcPts val="0"/>
              </a:spcBef>
              <a:spcAft>
                <a:spcPts val="0"/>
              </a:spcAft>
              <a:buFont typeface="Wingdings" pitchFamily="2" charset="2"/>
              <a:buChar char="§"/>
              <a:defRPr/>
            </a:pPr>
            <a:r>
              <a:rPr lang="en-US" sz="3200" dirty="0">
                <a:latin typeface="Helvetica"/>
                <a:cs typeface="Helvetica"/>
              </a:rPr>
              <a:t>Search for internal funds to: </a:t>
            </a:r>
          </a:p>
          <a:p>
            <a:pPr marL="752475" lvl="2" indent="-288925" eaLnBrk="1" fontAlgn="auto" hangingPunct="1">
              <a:spcBef>
                <a:spcPts val="0"/>
              </a:spcBef>
              <a:spcAft>
                <a:spcPts val="0"/>
              </a:spcAft>
              <a:buFont typeface="Wingdings" pitchFamily="2" charset="2"/>
              <a:buChar char="§"/>
              <a:defRPr/>
            </a:pPr>
            <a:r>
              <a:rPr lang="en-US" sz="3200" dirty="0">
                <a:latin typeface="Helvetica"/>
                <a:cs typeface="Helvetica"/>
              </a:rPr>
              <a:t>offer incentives (e.g., videos, PDFs)</a:t>
            </a:r>
          </a:p>
          <a:p>
            <a:pPr marL="752475" lvl="2" indent="-288925" eaLnBrk="1" fontAlgn="auto" hangingPunct="1">
              <a:spcBef>
                <a:spcPts val="0"/>
              </a:spcBef>
              <a:spcAft>
                <a:spcPts val="0"/>
              </a:spcAft>
              <a:buFont typeface="Wingdings" pitchFamily="2" charset="2"/>
              <a:buChar char="§"/>
              <a:defRPr/>
            </a:pPr>
            <a:r>
              <a:rPr lang="en-US" sz="3200" dirty="0">
                <a:latin typeface="Helvetica"/>
                <a:cs typeface="Helvetica"/>
              </a:rPr>
              <a:t>hire hourlies/consultants </a:t>
            </a:r>
          </a:p>
          <a:p>
            <a:pPr marL="752475" lvl="2" indent="-288925" eaLnBrk="1" fontAlgn="auto" hangingPunct="1">
              <a:spcBef>
                <a:spcPts val="0"/>
              </a:spcBef>
              <a:spcAft>
                <a:spcPts val="0"/>
              </a:spcAft>
              <a:buFont typeface="Wingdings" pitchFamily="2" charset="2"/>
              <a:buChar char="§"/>
              <a:defRPr/>
            </a:pPr>
            <a:r>
              <a:rPr lang="en-US" sz="3200" dirty="0">
                <a:latin typeface="Helvetica"/>
                <a:cs typeface="Helvetica"/>
              </a:rPr>
              <a:t>purchase tools (e.g., Site Improve, Ally, </a:t>
            </a:r>
            <a:r>
              <a:rPr lang="en-US" sz="3200" dirty="0" err="1">
                <a:latin typeface="Helvetica"/>
                <a:cs typeface="Helvetica"/>
              </a:rPr>
              <a:t>SensusAccess</a:t>
            </a:r>
            <a:r>
              <a:rPr lang="en-US" sz="3200" dirty="0">
                <a:latin typeface="Helvetica"/>
                <a:cs typeface="Helvetica"/>
              </a:rPr>
              <a:t>)</a:t>
            </a:r>
          </a:p>
          <a:p>
            <a:pPr marL="352425" lvl="1" indent="-288925" eaLnBrk="1" fontAlgn="auto" hangingPunct="1">
              <a:spcBef>
                <a:spcPts val="0"/>
              </a:spcBef>
              <a:spcAft>
                <a:spcPts val="0"/>
              </a:spcAft>
              <a:buFont typeface="Wingdings" pitchFamily="2" charset="2"/>
              <a:buChar char="§"/>
              <a:defRPr/>
            </a:pPr>
            <a:r>
              <a:rPr lang="en-US" sz="3200" dirty="0">
                <a:latin typeface="Helvetica"/>
                <a:cs typeface="Helvetica"/>
              </a:rPr>
              <a:t>Benefit from external funding</a:t>
            </a:r>
          </a:p>
          <a:p>
            <a:pPr marL="352425" lvl="1" indent="-288925" eaLnBrk="1" fontAlgn="auto" hangingPunct="1">
              <a:spcBef>
                <a:spcPts val="0"/>
              </a:spcBef>
              <a:spcAft>
                <a:spcPts val="0"/>
              </a:spcAft>
              <a:buFont typeface="Wingdings" pitchFamily="2" charset="2"/>
              <a:buChar char="§"/>
              <a:defRPr/>
            </a:pPr>
            <a:r>
              <a:rPr lang="en-US" sz="3200" dirty="0">
                <a:latin typeface="Helvetica"/>
                <a:cs typeface="Helvetica"/>
              </a:rPr>
              <a:t>Create resources</a:t>
            </a: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a:p>
            <a:pPr marL="342900" lvl="1" indent="-342900" eaLnBrk="1" fontAlgn="auto" hangingPunct="1">
              <a:spcBef>
                <a:spcPts val="0"/>
              </a:spcBef>
              <a:spcAft>
                <a:spcPts val="0"/>
              </a:spcAft>
              <a:buFont typeface="Arial" charset="0"/>
              <a:buChar char="•"/>
              <a:defRPr/>
            </a:pPr>
            <a:endParaRPr lang="en-US" sz="2400" dirty="0">
              <a:solidFill>
                <a:schemeClr val="accent4">
                  <a:lumMod val="10000"/>
                </a:schemeClr>
              </a:solidFill>
              <a:latin typeface="Helvetica"/>
              <a:cs typeface="Helvetica"/>
            </a:endParaRPr>
          </a:p>
        </p:txBody>
      </p:sp>
      <p:sp>
        <p:nvSpPr>
          <p:cNvPr id="3" name="Title 2"/>
          <p:cNvSpPr>
            <a:spLocks noGrp="1"/>
          </p:cNvSpPr>
          <p:nvPr>
            <p:ph type="title"/>
          </p:nvPr>
        </p:nvSpPr>
        <p:spPr>
          <a:xfrm>
            <a:off x="685800" y="685800"/>
            <a:ext cx="8229600" cy="681674"/>
          </a:xfrm>
        </p:spPr>
        <p:txBody>
          <a:bodyPr/>
          <a:lstStyle/>
          <a:p>
            <a:r>
              <a:rPr lang="en-US" sz="4000" dirty="0">
                <a:solidFill>
                  <a:srgbClr val="7030A0"/>
                </a:solidFill>
                <a:latin typeface="Helvetica" pitchFamily="2" charset="0"/>
              </a:rPr>
              <a:t>Sample of UW approaches     2/2</a:t>
            </a:r>
          </a:p>
        </p:txBody>
      </p:sp>
      <p:pic>
        <p:nvPicPr>
          <p:cNvPr id="4" name="Picture 3" descr="pencil checking box on list"/>
          <p:cNvPicPr>
            <a:picLocks noChangeAspect="1"/>
          </p:cNvPicPr>
          <p:nvPr/>
        </p:nvPicPr>
        <p:blipFill rotWithShape="1">
          <a:blip r:embed="rId3"/>
          <a:srcRect b="9375"/>
          <a:stretch/>
        </p:blipFill>
        <p:spPr>
          <a:xfrm>
            <a:off x="6934200" y="5390423"/>
            <a:ext cx="2209800" cy="1467577"/>
          </a:xfrm>
          <a:prstGeom prst="rect">
            <a:avLst/>
          </a:prstGeom>
        </p:spPr>
      </p:pic>
    </p:spTree>
    <p:extLst>
      <p:ext uri="{BB962C8B-B14F-4D97-AF65-F5344CB8AC3E}">
        <p14:creationId xmlns:p14="http://schemas.microsoft.com/office/powerpoint/2010/main" val="250062524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1000"/>
                                        <p:tgtEl>
                                          <p:spTgt spid="2">
                                            <p:txEl>
                                              <p:pRg st="6" end="6"/>
                                            </p:txEl>
                                          </p:spTgt>
                                        </p:tgtEl>
                                      </p:cBhvr>
                                    </p:animEffect>
                                    <p:anim calcmode="lin" valueType="num">
                                      <p:cBhvr>
                                        <p:cTn id="4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DA474-CD0D-1F43-B46B-A3558CF5169F}"/>
              </a:ext>
            </a:extLst>
          </p:cNvPr>
          <p:cNvSpPr>
            <a:spLocks noGrp="1"/>
          </p:cNvSpPr>
          <p:nvPr>
            <p:ph type="title"/>
          </p:nvPr>
        </p:nvSpPr>
        <p:spPr/>
        <p:txBody>
          <a:bodyPr anchor="b"/>
          <a:lstStyle/>
          <a:p>
            <a:r>
              <a:rPr lang="en-US" sz="800" dirty="0">
                <a:solidFill>
                  <a:schemeClr val="bg2"/>
                </a:solidFill>
              </a:rPr>
              <a:t>Accessible Technology website</a:t>
            </a:r>
          </a:p>
        </p:txBody>
      </p:sp>
      <p:pic>
        <p:nvPicPr>
          <p:cNvPr id="5" name="Picture 4" descr="Screen shot of the Accessible Technology home page at the University of Washingt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0"/>
            <a:ext cx="8380034" cy="6858000"/>
          </a:xfrm>
          <a:prstGeom prst="rect">
            <a:avLst/>
          </a:prstGeom>
        </p:spPr>
      </p:pic>
    </p:spTree>
    <p:extLst>
      <p:ext uri="{BB962C8B-B14F-4D97-AF65-F5344CB8AC3E}">
        <p14:creationId xmlns:p14="http://schemas.microsoft.com/office/powerpoint/2010/main" val="122944169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270A9A-2C49-D647-B216-BF41E6F5A3D6}"/>
              </a:ext>
            </a:extLst>
          </p:cNvPr>
          <p:cNvSpPr>
            <a:spLocks noGrp="1"/>
          </p:cNvSpPr>
          <p:nvPr>
            <p:ph type="body" sz="quarter" idx="10"/>
          </p:nvPr>
        </p:nvSpPr>
        <p:spPr>
          <a:xfrm>
            <a:off x="761999" y="762000"/>
            <a:ext cx="8094419" cy="601508"/>
          </a:xfrm>
        </p:spPr>
        <p:txBody>
          <a:bodyPr>
            <a:noAutofit/>
          </a:bodyPr>
          <a:lstStyle/>
          <a:p>
            <a:r>
              <a:rPr lang="en-US" sz="4000" dirty="0">
                <a:solidFill>
                  <a:srgbClr val="7030A0"/>
                </a:solidFill>
                <a:latin typeface="Helvetica" pitchFamily="2" charset="0"/>
              </a:rPr>
              <a:t>Q&amp;A</a:t>
            </a:r>
          </a:p>
        </p:txBody>
      </p:sp>
      <p:sp>
        <p:nvSpPr>
          <p:cNvPr id="3" name="Text Placeholder 2">
            <a:extLst>
              <a:ext uri="{FF2B5EF4-FFF2-40B4-BE49-F238E27FC236}">
                <a16:creationId xmlns:a16="http://schemas.microsoft.com/office/drawing/2014/main" id="{00E22A09-96D8-A147-B03F-59AAB4260124}"/>
              </a:ext>
            </a:extLst>
          </p:cNvPr>
          <p:cNvSpPr>
            <a:spLocks noGrp="1"/>
          </p:cNvSpPr>
          <p:nvPr>
            <p:ph type="body" sz="quarter" idx="11"/>
          </p:nvPr>
        </p:nvSpPr>
        <p:spPr>
          <a:xfrm>
            <a:off x="761999" y="2057400"/>
            <a:ext cx="8094420" cy="4072925"/>
          </a:xfrm>
        </p:spPr>
        <p:txBody>
          <a:bodyPr/>
          <a:lstStyle/>
          <a:p>
            <a:pPr marL="0" indent="0">
              <a:buNone/>
            </a:pPr>
            <a:r>
              <a:rPr lang="en-US" sz="3200" dirty="0">
                <a:solidFill>
                  <a:schemeClr val="accent4">
                    <a:lumMod val="10000"/>
                  </a:schemeClr>
                </a:solidFill>
                <a:latin typeface="Helvetica" pitchFamily="2" charset="0"/>
              </a:rPr>
              <a:t>Sheryl </a:t>
            </a:r>
            <a:r>
              <a:rPr lang="en-US" sz="3200" dirty="0" err="1">
                <a:solidFill>
                  <a:schemeClr val="accent4">
                    <a:lumMod val="10000"/>
                  </a:schemeClr>
                </a:solidFill>
                <a:latin typeface="Helvetica" pitchFamily="2" charset="0"/>
              </a:rPr>
              <a:t>Burgstahler</a:t>
            </a:r>
            <a:br>
              <a:rPr lang="en-US" sz="3200" dirty="0">
                <a:solidFill>
                  <a:schemeClr val="accent4">
                    <a:lumMod val="10000"/>
                  </a:schemeClr>
                </a:solidFill>
                <a:latin typeface="Helvetica" pitchFamily="2" charset="0"/>
              </a:rPr>
            </a:br>
            <a:r>
              <a:rPr lang="en-US" sz="3200" dirty="0" err="1">
                <a:solidFill>
                  <a:schemeClr val="accent4">
                    <a:lumMod val="10000"/>
                  </a:schemeClr>
                </a:solidFill>
                <a:latin typeface="Helvetica" pitchFamily="2" charset="0"/>
              </a:rPr>
              <a:t>sherylb@uw.edu</a:t>
            </a:r>
            <a:endParaRPr lang="en-US" sz="3200" dirty="0">
              <a:latin typeface="Helvetica" pitchFamily="2" charset="0"/>
            </a:endParaRPr>
          </a:p>
        </p:txBody>
      </p:sp>
      <p:pic>
        <p:nvPicPr>
          <p:cNvPr id="5" name="Picture 4" descr="image of hands raised">
            <a:extLst>
              <a:ext uri="{FF2B5EF4-FFF2-40B4-BE49-F238E27FC236}">
                <a16:creationId xmlns:a16="http://schemas.microsoft.com/office/drawing/2014/main" id="{3601D3AB-84A7-1B41-AE4D-93B0DB039A18}"/>
              </a:ext>
            </a:extLst>
          </p:cNvPr>
          <p:cNvPicPr>
            <a:picLocks noChangeAspect="1"/>
          </p:cNvPicPr>
          <p:nvPr/>
        </p:nvPicPr>
        <p:blipFill>
          <a:blip r:embed="rId2"/>
          <a:stretch>
            <a:fillRect/>
          </a:stretch>
        </p:blipFill>
        <p:spPr>
          <a:xfrm>
            <a:off x="3505200" y="3106256"/>
            <a:ext cx="5638800" cy="3752365"/>
          </a:xfrm>
          <a:prstGeom prst="rect">
            <a:avLst/>
          </a:prstGeom>
        </p:spPr>
      </p:pic>
    </p:spTree>
    <p:extLst>
      <p:ext uri="{BB962C8B-B14F-4D97-AF65-F5344CB8AC3E}">
        <p14:creationId xmlns:p14="http://schemas.microsoft.com/office/powerpoint/2010/main" val="2577376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2D340C-29F4-4441-A4D8-943E410179AF}"/>
              </a:ext>
            </a:extLst>
          </p:cNvPr>
          <p:cNvSpPr>
            <a:spLocks noGrp="1"/>
          </p:cNvSpPr>
          <p:nvPr>
            <p:ph type="body" sz="quarter" idx="10"/>
          </p:nvPr>
        </p:nvSpPr>
        <p:spPr>
          <a:xfrm>
            <a:off x="671757" y="762000"/>
            <a:ext cx="8184662" cy="601508"/>
          </a:xfrm>
        </p:spPr>
        <p:txBody>
          <a:bodyPr>
            <a:noAutofit/>
          </a:bodyPr>
          <a:lstStyle/>
          <a:p>
            <a:r>
              <a:rPr lang="en-US" sz="4000" dirty="0">
                <a:solidFill>
                  <a:srgbClr val="7030A0"/>
                </a:solidFill>
                <a:latin typeface="Helvetica" pitchFamily="2" charset="0"/>
              </a:rPr>
              <a:t>Presentation outline</a:t>
            </a:r>
          </a:p>
        </p:txBody>
      </p:sp>
      <p:sp>
        <p:nvSpPr>
          <p:cNvPr id="3" name="Text Placeholder 2">
            <a:extLst>
              <a:ext uri="{FF2B5EF4-FFF2-40B4-BE49-F238E27FC236}">
                <a16:creationId xmlns:a16="http://schemas.microsoft.com/office/drawing/2014/main" id="{625C49B5-C814-CD4A-AF89-6EC55398CCB9}"/>
              </a:ext>
            </a:extLst>
          </p:cNvPr>
          <p:cNvSpPr>
            <a:spLocks noGrp="1"/>
          </p:cNvSpPr>
          <p:nvPr>
            <p:ph type="body" sz="quarter" idx="11"/>
          </p:nvPr>
        </p:nvSpPr>
        <p:spPr>
          <a:xfrm>
            <a:off x="671757" y="1676400"/>
            <a:ext cx="8184662" cy="4453925"/>
          </a:xfrm>
        </p:spPr>
        <p:txBody>
          <a:bodyPr/>
          <a:lstStyle/>
          <a:p>
            <a:pPr>
              <a:buFont typeface="Wingdings" pitchFamily="2" charset="2"/>
              <a:buChar char="§"/>
            </a:pPr>
            <a:r>
              <a:rPr lang="en-US" sz="3200" dirty="0">
                <a:solidFill>
                  <a:schemeClr val="accent4">
                    <a:lumMod val="10000"/>
                  </a:schemeClr>
                </a:solidFill>
                <a:latin typeface="Helvetica" pitchFamily="2" charset="0"/>
              </a:rPr>
              <a:t>Resources</a:t>
            </a:r>
          </a:p>
          <a:p>
            <a:pPr>
              <a:buFont typeface="Wingdings" pitchFamily="2" charset="2"/>
              <a:buChar char="§"/>
            </a:pPr>
            <a:r>
              <a:rPr lang="en-US" sz="3200" dirty="0">
                <a:solidFill>
                  <a:schemeClr val="accent4">
                    <a:lumMod val="10000"/>
                  </a:schemeClr>
                </a:solidFill>
                <a:latin typeface="Helvetica" pitchFamily="2" charset="0"/>
              </a:rPr>
              <a:t>An inclusive environment</a:t>
            </a:r>
          </a:p>
          <a:p>
            <a:pPr>
              <a:buFont typeface="Wingdings" pitchFamily="2" charset="2"/>
              <a:buChar char="§"/>
            </a:pPr>
            <a:r>
              <a:rPr lang="en-US" sz="3200" dirty="0">
                <a:solidFill>
                  <a:schemeClr val="accent4">
                    <a:lumMod val="10000"/>
                  </a:schemeClr>
                </a:solidFill>
                <a:latin typeface="Helvetica" pitchFamily="2" charset="0"/>
              </a:rPr>
              <a:t>History of approaches to human differences</a:t>
            </a:r>
          </a:p>
          <a:p>
            <a:pPr>
              <a:buFont typeface="Wingdings" pitchFamily="2" charset="2"/>
              <a:buChar char="§"/>
            </a:pPr>
            <a:r>
              <a:rPr lang="en-US" sz="3200" dirty="0">
                <a:solidFill>
                  <a:schemeClr val="accent4">
                    <a:lumMod val="10000"/>
                  </a:schemeClr>
                </a:solidFill>
                <a:latin typeface="Helvetica" pitchFamily="2" charset="0"/>
              </a:rPr>
              <a:t>The UDHE Framework</a:t>
            </a:r>
          </a:p>
          <a:p>
            <a:pPr>
              <a:buFont typeface="Wingdings" pitchFamily="2" charset="2"/>
              <a:buChar char="§"/>
            </a:pPr>
            <a:r>
              <a:rPr lang="en-US" sz="3200" dirty="0">
                <a:solidFill>
                  <a:schemeClr val="accent4">
                    <a:lumMod val="10000"/>
                  </a:schemeClr>
                </a:solidFill>
                <a:latin typeface="Helvetica" pitchFamily="2" charset="0"/>
              </a:rPr>
              <a:t>How a campus-wide UD Framework can guide inclusive practices</a:t>
            </a:r>
          </a:p>
          <a:p>
            <a:pPr>
              <a:buFont typeface="Wingdings" pitchFamily="2" charset="2"/>
              <a:buChar char="§"/>
            </a:pPr>
            <a:endParaRPr lang="en-US" sz="3200" dirty="0">
              <a:solidFill>
                <a:schemeClr val="accent4">
                  <a:lumMod val="10000"/>
                </a:schemeClr>
              </a:solidFill>
            </a:endParaRPr>
          </a:p>
          <a:p>
            <a:pPr>
              <a:buFont typeface="Wingdings" pitchFamily="2" charset="2"/>
              <a:buChar char="§"/>
            </a:pPr>
            <a:endParaRPr lang="en-US" sz="3200" dirty="0">
              <a:solidFill>
                <a:schemeClr val="accent4">
                  <a:lumMod val="10000"/>
                </a:schemeClr>
              </a:solidFill>
            </a:endParaRPr>
          </a:p>
        </p:txBody>
      </p:sp>
    </p:spTree>
    <p:extLst>
      <p:ext uri="{BB962C8B-B14F-4D97-AF65-F5344CB8AC3E}">
        <p14:creationId xmlns:p14="http://schemas.microsoft.com/office/powerpoint/2010/main" val="6759973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1600201"/>
            <a:ext cx="8398315" cy="4152022"/>
          </a:xfrm>
        </p:spPr>
        <p:txBody>
          <a:bodyPr/>
          <a:lstStyle/>
          <a:p>
            <a:pPr marL="1033463" indent="-457200">
              <a:buFont typeface="Wingdings" pitchFamily="2" charset="2"/>
              <a:buChar char="§"/>
            </a:pPr>
            <a:r>
              <a:rPr lang="en-US" sz="2800" dirty="0">
                <a:solidFill>
                  <a:schemeClr val="accent5">
                    <a:lumMod val="25000"/>
                  </a:schemeClr>
                </a:solidFill>
                <a:latin typeface="Helvetica" pitchFamily="2" charset="0"/>
              </a:rPr>
              <a:t>Center for Universal </a:t>
            </a:r>
            <a:br>
              <a:rPr lang="en-US" sz="2800" dirty="0">
                <a:solidFill>
                  <a:schemeClr val="accent5">
                    <a:lumMod val="25000"/>
                  </a:schemeClr>
                </a:solidFill>
                <a:latin typeface="Helvetica" pitchFamily="2" charset="0"/>
              </a:rPr>
            </a:br>
            <a:r>
              <a:rPr lang="en-US" sz="2800" dirty="0">
                <a:solidFill>
                  <a:schemeClr val="accent5">
                    <a:lumMod val="25000"/>
                  </a:schemeClr>
                </a:solidFill>
                <a:latin typeface="Helvetica" pitchFamily="2" charset="0"/>
              </a:rPr>
              <a:t>Design in Education</a:t>
            </a:r>
            <a:br>
              <a:rPr lang="en-US" sz="2800" dirty="0">
                <a:solidFill>
                  <a:schemeClr val="accent5">
                    <a:lumMod val="25000"/>
                  </a:schemeClr>
                </a:solidFill>
                <a:latin typeface="Helvetica" pitchFamily="2" charset="0"/>
              </a:rPr>
            </a:br>
            <a:r>
              <a:rPr lang="en-US" sz="2800" dirty="0" err="1">
                <a:solidFill>
                  <a:schemeClr val="accent5">
                    <a:lumMod val="25000"/>
                  </a:schemeClr>
                </a:solidFill>
                <a:latin typeface="Helvetica" pitchFamily="2" charset="0"/>
              </a:rPr>
              <a:t>www.uw.edu</a:t>
            </a:r>
            <a:r>
              <a:rPr lang="en-US" sz="2800" dirty="0">
                <a:solidFill>
                  <a:schemeClr val="accent5">
                    <a:lumMod val="25000"/>
                  </a:schemeClr>
                </a:solidFill>
                <a:latin typeface="Helvetica" pitchFamily="2" charset="0"/>
              </a:rPr>
              <a:t>/</a:t>
            </a:r>
            <a:r>
              <a:rPr lang="en-US" sz="2800" dirty="0" err="1">
                <a:solidFill>
                  <a:schemeClr val="accent5">
                    <a:lumMod val="25000"/>
                  </a:schemeClr>
                </a:solidFill>
                <a:latin typeface="Helvetica" pitchFamily="2" charset="0"/>
              </a:rPr>
              <a:t>cude</a:t>
            </a:r>
            <a:r>
              <a:rPr lang="en-US" sz="2800" dirty="0">
                <a:solidFill>
                  <a:schemeClr val="accent5">
                    <a:lumMod val="25000"/>
                  </a:schemeClr>
                </a:solidFill>
                <a:latin typeface="Helvetica" pitchFamily="2" charset="0"/>
              </a:rPr>
              <a:t> </a:t>
            </a:r>
          </a:p>
          <a:p>
            <a:pPr marL="1033463" indent="-457200">
              <a:buFont typeface="Wingdings" pitchFamily="2" charset="2"/>
              <a:buChar char="§"/>
            </a:pPr>
            <a:r>
              <a:rPr lang="en-US" sz="2800" dirty="0">
                <a:solidFill>
                  <a:schemeClr val="accent5">
                    <a:lumMod val="25000"/>
                  </a:schemeClr>
                </a:solidFill>
                <a:latin typeface="Helvetica" pitchFamily="2" charset="0"/>
              </a:rPr>
              <a:t>UDL on Campus</a:t>
            </a:r>
            <a:br>
              <a:rPr lang="en-US" sz="2800" dirty="0">
                <a:solidFill>
                  <a:schemeClr val="accent5">
                    <a:lumMod val="25000"/>
                  </a:schemeClr>
                </a:solidFill>
                <a:latin typeface="Helvetica" pitchFamily="2" charset="0"/>
              </a:rPr>
            </a:br>
            <a:r>
              <a:rPr lang="en-US" sz="2800" dirty="0" err="1">
                <a:solidFill>
                  <a:schemeClr val="accent5">
                    <a:lumMod val="25000"/>
                  </a:schemeClr>
                </a:solidFill>
                <a:latin typeface="Helvetica" pitchFamily="2" charset="0"/>
              </a:rPr>
              <a:t>udloncampus.cast.org</a:t>
            </a:r>
            <a:endParaRPr lang="en-US" sz="2800" dirty="0">
              <a:solidFill>
                <a:schemeClr val="accent5">
                  <a:lumMod val="25000"/>
                </a:schemeClr>
              </a:solidFill>
              <a:latin typeface="Helvetica" pitchFamily="2" charset="0"/>
            </a:endParaRPr>
          </a:p>
          <a:p>
            <a:pPr marL="1033463" indent="-457200">
              <a:buFont typeface="Wingdings" pitchFamily="2" charset="2"/>
              <a:buChar char="§"/>
            </a:pPr>
            <a:r>
              <a:rPr lang="en-US" sz="2800" dirty="0">
                <a:solidFill>
                  <a:schemeClr val="accent5">
                    <a:lumMod val="25000"/>
                  </a:schemeClr>
                </a:solidFill>
                <a:latin typeface="Helvetica" pitchFamily="2" charset="0"/>
              </a:rPr>
              <a:t>IT Accessibility</a:t>
            </a:r>
            <a:br>
              <a:rPr lang="en-US" sz="2800" dirty="0">
                <a:solidFill>
                  <a:schemeClr val="accent5">
                    <a:lumMod val="25000"/>
                  </a:schemeClr>
                </a:solidFill>
                <a:latin typeface="Helvetica" pitchFamily="2" charset="0"/>
              </a:rPr>
            </a:br>
            <a:r>
              <a:rPr lang="en-US" sz="2800" dirty="0">
                <a:solidFill>
                  <a:schemeClr val="accent5">
                    <a:lumMod val="25000"/>
                  </a:schemeClr>
                </a:solidFill>
                <a:latin typeface="Helvetica" pitchFamily="2" charset="0"/>
              </a:rPr>
              <a:t>www.uw.edu/accessibility</a:t>
            </a:r>
          </a:p>
          <a:p>
            <a:pPr marL="1033463" indent="-457200">
              <a:buFont typeface="Wingdings" pitchFamily="2" charset="2"/>
              <a:buChar char="§"/>
            </a:pPr>
            <a:r>
              <a:rPr lang="en-US" sz="2800" dirty="0" err="1">
                <a:solidFill>
                  <a:schemeClr val="accent5">
                    <a:lumMod val="25000"/>
                  </a:schemeClr>
                </a:solidFill>
                <a:latin typeface="Helvetica" pitchFamily="2" charset="0"/>
                <a:cs typeface="Helvetica"/>
              </a:rPr>
              <a:t>AccessComputing</a:t>
            </a:r>
            <a:br>
              <a:rPr lang="en-US" sz="2800" dirty="0">
                <a:solidFill>
                  <a:schemeClr val="accent5">
                    <a:lumMod val="25000"/>
                  </a:schemeClr>
                </a:solidFill>
                <a:latin typeface="Helvetica" pitchFamily="2" charset="0"/>
                <a:cs typeface="Helvetica"/>
              </a:rPr>
            </a:br>
            <a:r>
              <a:rPr lang="en-US" sz="2800" dirty="0" err="1">
                <a:solidFill>
                  <a:schemeClr val="accent5">
                    <a:lumMod val="25000"/>
                  </a:schemeClr>
                </a:solidFill>
                <a:latin typeface="Helvetica" pitchFamily="2" charset="0"/>
                <a:cs typeface="Helvetica"/>
              </a:rPr>
              <a:t>www.uw.edu</a:t>
            </a:r>
            <a:r>
              <a:rPr lang="en-US" sz="2800" dirty="0">
                <a:solidFill>
                  <a:schemeClr val="accent5">
                    <a:lumMod val="25000"/>
                  </a:schemeClr>
                </a:solidFill>
                <a:latin typeface="Helvetica" pitchFamily="2" charset="0"/>
                <a:cs typeface="Helvetica"/>
              </a:rPr>
              <a:t>/</a:t>
            </a:r>
            <a:r>
              <a:rPr lang="en-US" sz="2800" dirty="0" err="1">
                <a:solidFill>
                  <a:schemeClr val="accent5">
                    <a:lumMod val="25000"/>
                  </a:schemeClr>
                </a:solidFill>
                <a:latin typeface="Helvetica" pitchFamily="2" charset="0"/>
                <a:cs typeface="Helvetica"/>
              </a:rPr>
              <a:t>accesscomputing</a:t>
            </a:r>
            <a:endParaRPr lang="en-US" sz="2800" dirty="0">
              <a:solidFill>
                <a:schemeClr val="accent5">
                  <a:lumMod val="25000"/>
                </a:schemeClr>
              </a:solidFill>
              <a:latin typeface="Helvetica" pitchFamily="2" charset="0"/>
              <a:cs typeface="Helvetica"/>
            </a:endParaRPr>
          </a:p>
        </p:txBody>
      </p:sp>
      <p:sp>
        <p:nvSpPr>
          <p:cNvPr id="3" name="Title 2"/>
          <p:cNvSpPr>
            <a:spLocks noGrp="1"/>
          </p:cNvSpPr>
          <p:nvPr>
            <p:ph type="title"/>
          </p:nvPr>
        </p:nvSpPr>
        <p:spPr>
          <a:xfrm>
            <a:off x="762000" y="609600"/>
            <a:ext cx="8153400" cy="757874"/>
          </a:xfrm>
        </p:spPr>
        <p:txBody>
          <a:bodyPr/>
          <a:lstStyle/>
          <a:p>
            <a:r>
              <a:rPr lang="en-US" sz="4000" dirty="0">
                <a:solidFill>
                  <a:srgbClr val="7030A0"/>
                </a:solidFill>
                <a:latin typeface="Helvetica" pitchFamily="2" charset="0"/>
                <a:cs typeface="Arial"/>
              </a:rPr>
              <a:t>Online resources</a:t>
            </a:r>
            <a:endParaRPr lang="en-US" sz="4000" dirty="0">
              <a:solidFill>
                <a:srgbClr val="7030A0"/>
              </a:solidFill>
              <a:latin typeface="Helvetica" pitchFamily="2" charset="0"/>
            </a:endParaRPr>
          </a:p>
        </p:txBody>
      </p:sp>
    </p:spTree>
    <p:extLst>
      <p:ext uri="{BB962C8B-B14F-4D97-AF65-F5344CB8AC3E}">
        <p14:creationId xmlns:p14="http://schemas.microsoft.com/office/powerpoint/2010/main" val="300126064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2285999"/>
            <a:ext cx="8398315" cy="3466223"/>
          </a:xfrm>
        </p:spPr>
        <p:txBody>
          <a:bodyPr/>
          <a:lstStyle/>
          <a:p>
            <a:pPr>
              <a:buClr>
                <a:schemeClr val="tx1">
                  <a:lumMod val="95000"/>
                  <a:lumOff val="5000"/>
                </a:schemeClr>
              </a:buClr>
              <a:buFont typeface="Wingdings" pitchFamily="2" charset="2"/>
              <a:buChar char="§"/>
              <a:defRPr/>
            </a:pPr>
            <a:r>
              <a:rPr lang="en-US" sz="3000" dirty="0">
                <a:solidFill>
                  <a:schemeClr val="accent4">
                    <a:lumMod val="10000"/>
                  </a:schemeClr>
                </a:solidFill>
                <a:latin typeface="Helvetica" pitchFamily="2" charset="0"/>
                <a:ea typeface="ヒラギノ角ゴ Pro W3" charset="0"/>
                <a:cs typeface="Arial"/>
              </a:rPr>
              <a:t>&gt; 40 authors/co-authors</a:t>
            </a:r>
          </a:p>
          <a:p>
            <a:pPr>
              <a:buClr>
                <a:schemeClr val="tx1">
                  <a:lumMod val="95000"/>
                  <a:lumOff val="5000"/>
                </a:schemeClr>
              </a:buClr>
              <a:buFont typeface="Wingdings" pitchFamily="2" charset="2"/>
              <a:buChar char="§"/>
              <a:defRPr/>
            </a:pPr>
            <a:r>
              <a:rPr lang="en-US" sz="3000" dirty="0">
                <a:solidFill>
                  <a:schemeClr val="accent4">
                    <a:lumMod val="10000"/>
                  </a:schemeClr>
                </a:solidFill>
                <a:latin typeface="Helvetica" pitchFamily="2" charset="0"/>
                <a:ea typeface="ヒラギノ角ゴ Pro W3" charset="0"/>
                <a:cs typeface="Arial"/>
              </a:rPr>
              <a:t>Harvard Education Press</a:t>
            </a:r>
          </a:p>
          <a:p>
            <a:pPr>
              <a:buClr>
                <a:schemeClr val="tx1">
                  <a:lumMod val="95000"/>
                  <a:lumOff val="5000"/>
                </a:schemeClr>
              </a:buClr>
              <a:buFont typeface="Wingdings" pitchFamily="2" charset="2"/>
              <a:buChar char="§"/>
              <a:defRPr/>
            </a:pPr>
            <a:r>
              <a:rPr lang="en-US" sz="3000" dirty="0">
                <a:solidFill>
                  <a:schemeClr val="accent4">
                    <a:lumMod val="10000"/>
                  </a:schemeClr>
                </a:solidFill>
                <a:latin typeface="Helvetica" pitchFamily="2" charset="0"/>
                <a:ea typeface="ヒラギノ角ゴ Pro W3" charset="0"/>
                <a:cs typeface="Arial"/>
              </a:rPr>
              <a:t>Email </a:t>
            </a:r>
            <a:r>
              <a:rPr lang="en-US" sz="3000" dirty="0" err="1">
                <a:solidFill>
                  <a:schemeClr val="accent4">
                    <a:lumMod val="10000"/>
                  </a:schemeClr>
                </a:solidFill>
                <a:latin typeface="Helvetica" pitchFamily="2" charset="0"/>
                <a:ea typeface="ヒラギノ角ゴ Pro W3" charset="0"/>
                <a:cs typeface="Arial"/>
              </a:rPr>
              <a:t>doit@uw.edu</a:t>
            </a:r>
            <a:r>
              <a:rPr lang="en-US" sz="3000" dirty="0">
                <a:solidFill>
                  <a:schemeClr val="accent4">
                    <a:lumMod val="10000"/>
                  </a:schemeClr>
                </a:solidFill>
                <a:latin typeface="Helvetica" pitchFamily="2" charset="0"/>
                <a:ea typeface="ヒラギノ角ゴ Pro W3" charset="0"/>
                <a:cs typeface="Arial"/>
              </a:rPr>
              <a:t> to join </a:t>
            </a:r>
            <a:br>
              <a:rPr lang="en-US" sz="3000" dirty="0">
                <a:solidFill>
                  <a:schemeClr val="accent4">
                    <a:lumMod val="10000"/>
                  </a:schemeClr>
                </a:solidFill>
                <a:latin typeface="Helvetica" pitchFamily="2" charset="0"/>
                <a:ea typeface="ヒラギノ角ゴ Pro W3" charset="0"/>
                <a:cs typeface="Arial"/>
              </a:rPr>
            </a:br>
            <a:r>
              <a:rPr lang="en-US" sz="3000" dirty="0">
                <a:solidFill>
                  <a:schemeClr val="accent4">
                    <a:lumMod val="10000"/>
                  </a:schemeClr>
                </a:solidFill>
                <a:latin typeface="Helvetica" pitchFamily="2" charset="0"/>
                <a:ea typeface="ヒラギノ角ゴ Pro W3" charset="0"/>
                <a:cs typeface="Arial"/>
              </a:rPr>
              <a:t>the UDHE online community </a:t>
            </a:r>
            <a:br>
              <a:rPr lang="en-US" sz="3000" dirty="0">
                <a:solidFill>
                  <a:schemeClr val="accent4">
                    <a:lumMod val="10000"/>
                  </a:schemeClr>
                </a:solidFill>
                <a:latin typeface="Helvetica" pitchFamily="2" charset="0"/>
                <a:ea typeface="ヒラギノ角ゴ Pro W3" charset="0"/>
                <a:cs typeface="Arial"/>
              </a:rPr>
            </a:br>
            <a:r>
              <a:rPr lang="en-US" sz="3000" dirty="0">
                <a:solidFill>
                  <a:schemeClr val="accent4">
                    <a:lumMod val="10000"/>
                  </a:schemeClr>
                </a:solidFill>
                <a:latin typeface="Helvetica" pitchFamily="2" charset="0"/>
                <a:ea typeface="ヒラギノ角ゴ Pro W3" charset="0"/>
                <a:cs typeface="Arial"/>
              </a:rPr>
              <a:t>of practice</a:t>
            </a:r>
          </a:p>
          <a:p>
            <a:pPr marL="63500" lvl="1" indent="0" eaLnBrk="1" fontAlgn="auto" hangingPunct="1">
              <a:spcBef>
                <a:spcPts val="0"/>
              </a:spcBef>
              <a:spcAft>
                <a:spcPts val="0"/>
              </a:spcAft>
              <a:buNone/>
              <a:defRPr/>
            </a:pPr>
            <a:endParaRPr lang="en-US" sz="3200" dirty="0">
              <a:solidFill>
                <a:schemeClr val="accent4">
                  <a:lumMod val="10000"/>
                </a:schemeClr>
              </a:solidFill>
              <a:latin typeface="Helvetica"/>
              <a:cs typeface="Helvetica"/>
            </a:endParaRPr>
          </a:p>
        </p:txBody>
      </p:sp>
      <p:sp>
        <p:nvSpPr>
          <p:cNvPr id="3" name="Title 2"/>
          <p:cNvSpPr>
            <a:spLocks noGrp="1"/>
          </p:cNvSpPr>
          <p:nvPr>
            <p:ph type="title"/>
          </p:nvPr>
        </p:nvSpPr>
        <p:spPr>
          <a:xfrm>
            <a:off x="533400" y="371509"/>
            <a:ext cx="8382000" cy="995965"/>
          </a:xfrm>
        </p:spPr>
        <p:txBody>
          <a:bodyPr/>
          <a:lstStyle/>
          <a:p>
            <a:r>
              <a:rPr lang="en-US" sz="3200" dirty="0">
                <a:solidFill>
                  <a:srgbClr val="7030A0"/>
                </a:solidFill>
                <a:latin typeface="Helvetica" pitchFamily="2" charset="0"/>
                <a:ea typeface="ヒラギノ角ゴ Pro W3" charset="0"/>
                <a:cs typeface="Arial"/>
              </a:rPr>
              <a:t>Book: </a:t>
            </a:r>
            <a:r>
              <a:rPr lang="en-US" sz="3200" i="1" dirty="0">
                <a:solidFill>
                  <a:srgbClr val="7030A0"/>
                </a:solidFill>
                <a:latin typeface="Helvetica" pitchFamily="2" charset="0"/>
                <a:ea typeface="ヒラギノ角ゴ Pro W3" charset="0"/>
                <a:cs typeface="Arial"/>
              </a:rPr>
              <a:t>Universal Design in Higher Education (UDHE): From Principles to Practice</a:t>
            </a:r>
            <a:endParaRPr lang="en-US" sz="3200" dirty="0">
              <a:solidFill>
                <a:srgbClr val="7030A0"/>
              </a:solidFill>
              <a:latin typeface="Helvetica" pitchFamily="2" charset="0"/>
            </a:endParaRPr>
          </a:p>
        </p:txBody>
      </p:sp>
      <p:pic>
        <p:nvPicPr>
          <p:cNvPr id="4" name="Picture 3" descr="Book cover for Universal Design in Highter Education from Principles to Practice">
            <a:extLst>
              <a:ext uri="{FF2B5EF4-FFF2-40B4-BE49-F238E27FC236}">
                <a16:creationId xmlns:a16="http://schemas.microsoft.com/office/drawing/2014/main" id="{93F12708-B540-6B49-81DC-9D84CE6A8AE4}"/>
              </a:ext>
            </a:extLst>
          </p:cNvPr>
          <p:cNvPicPr>
            <a:picLocks noChangeAspect="1"/>
          </p:cNvPicPr>
          <p:nvPr/>
        </p:nvPicPr>
        <p:blipFill>
          <a:blip r:embed="rId2"/>
          <a:stretch>
            <a:fillRect/>
          </a:stretch>
        </p:blipFill>
        <p:spPr>
          <a:xfrm>
            <a:off x="6172200" y="2514600"/>
            <a:ext cx="2683933" cy="4025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970022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7200" y="1600201"/>
            <a:ext cx="8398315" cy="4152022"/>
          </a:xfrm>
        </p:spPr>
        <p:txBody>
          <a:bodyPr/>
          <a:lstStyle/>
          <a:p>
            <a:pPr marL="922338" lvl="1" indent="-465138">
              <a:buFont typeface="Wingdings" charset="2"/>
              <a:buChar char="§"/>
            </a:pPr>
            <a:r>
              <a:rPr lang="en-US" sz="3200" dirty="0">
                <a:latin typeface="Helvetica" pitchFamily="2" charset="0"/>
                <a:ea typeface="Helvetica" charset="0"/>
                <a:cs typeface="Helvetica" charset="0"/>
              </a:rPr>
              <a:t>who meets requirements, </a:t>
            </a:r>
            <a:r>
              <a:rPr lang="en-US" sz="3200" dirty="0">
                <a:solidFill>
                  <a:srgbClr val="FF0000"/>
                </a:solidFill>
                <a:latin typeface="Helvetica" pitchFamily="2" charset="0"/>
                <a:ea typeface="Helvetica" charset="0"/>
                <a:cs typeface="Helvetica" charset="0"/>
              </a:rPr>
              <a:t>with or without accommodations</a:t>
            </a:r>
            <a:r>
              <a:rPr lang="en-US" sz="3200" dirty="0">
                <a:latin typeface="Helvetica" pitchFamily="2" charset="0"/>
                <a:ea typeface="Helvetica" charset="0"/>
                <a:cs typeface="Helvetica" charset="0"/>
              </a:rPr>
              <a:t>, is encouraged to participate </a:t>
            </a:r>
          </a:p>
          <a:p>
            <a:pPr marL="922338" lvl="1" indent="-465138">
              <a:buFont typeface="Wingdings" charset="2"/>
              <a:buChar char="§"/>
            </a:pPr>
            <a:r>
              <a:rPr lang="en-US" sz="3200" dirty="0">
                <a:latin typeface="Helvetica" pitchFamily="2" charset="0"/>
                <a:ea typeface="Helvetica" charset="0"/>
                <a:cs typeface="Helvetica" charset="0"/>
              </a:rPr>
              <a:t>feels welcome</a:t>
            </a:r>
          </a:p>
          <a:p>
            <a:pPr marL="922338" lvl="1" indent="-465138">
              <a:buFont typeface="Wingdings" charset="2"/>
              <a:buChar char="§"/>
            </a:pPr>
            <a:r>
              <a:rPr lang="en-US" sz="3200" dirty="0">
                <a:latin typeface="Helvetica" pitchFamily="2" charset="0"/>
                <a:ea typeface="Helvetica" charset="0"/>
                <a:cs typeface="Helvetica" charset="0"/>
              </a:rPr>
              <a:t>is engaged</a:t>
            </a:r>
            <a:endParaRPr lang="en-US" sz="3200" dirty="0">
              <a:latin typeface="Helvetica" pitchFamily="2" charset="0"/>
              <a:cs typeface="Helvetica"/>
            </a:endParaRPr>
          </a:p>
        </p:txBody>
      </p:sp>
      <p:sp>
        <p:nvSpPr>
          <p:cNvPr id="3" name="Title 2"/>
          <p:cNvSpPr>
            <a:spLocks noGrp="1"/>
          </p:cNvSpPr>
          <p:nvPr>
            <p:ph type="title"/>
          </p:nvPr>
        </p:nvSpPr>
        <p:spPr>
          <a:xfrm>
            <a:off x="685800" y="685800"/>
            <a:ext cx="8229600" cy="681674"/>
          </a:xfrm>
        </p:spPr>
        <p:txBody>
          <a:bodyPr/>
          <a:lstStyle/>
          <a:p>
            <a:r>
              <a:rPr lang="en-US" sz="3600" dirty="0">
                <a:solidFill>
                  <a:srgbClr val="7030A0"/>
                </a:solidFill>
                <a:latin typeface="Helvetica" pitchFamily="2" charset="0"/>
              </a:rPr>
              <a:t>In an “inclusive” environment everyone</a:t>
            </a:r>
          </a:p>
        </p:txBody>
      </p:sp>
      <p:pic>
        <p:nvPicPr>
          <p:cNvPr id="4" name="Picture 3" descr="A diverse group of individuals with varying  abilities, races, and sexes">
            <a:extLst>
              <a:ext uri="{FF2B5EF4-FFF2-40B4-BE49-F238E27FC236}">
                <a16:creationId xmlns:a16="http://schemas.microsoft.com/office/drawing/2014/main" id="{6845D9A2-6667-3944-BA90-0FA884893C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57400" y="4876800"/>
            <a:ext cx="4749928" cy="1317207"/>
          </a:xfrm>
          <a:prstGeom prst="rect">
            <a:avLst/>
          </a:prstGeom>
        </p:spPr>
      </p:pic>
    </p:spTree>
    <p:extLst>
      <p:ext uri="{BB962C8B-B14F-4D97-AF65-F5344CB8AC3E}">
        <p14:creationId xmlns:p14="http://schemas.microsoft.com/office/powerpoint/2010/main" val="365643042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xmlns:p14="http://schemas.microsoft.com/office/powerpoint/2010/mai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3559-231B-1B40-846E-9D49A2689FA7}"/>
              </a:ext>
            </a:extLst>
          </p:cNvPr>
          <p:cNvSpPr>
            <a:spLocks noGrp="1"/>
          </p:cNvSpPr>
          <p:nvPr>
            <p:ph type="title"/>
          </p:nvPr>
        </p:nvSpPr>
        <p:spPr>
          <a:xfrm>
            <a:off x="2352130" y="228416"/>
            <a:ext cx="3595594" cy="1325563"/>
          </a:xfrm>
        </p:spPr>
        <p:txBody>
          <a:bodyPr>
            <a:normAutofit/>
          </a:bodyPr>
          <a:lstStyle/>
          <a:p>
            <a:r>
              <a:rPr lang="en-US" sz="4000" dirty="0">
                <a:solidFill>
                  <a:srgbClr val="7030A0"/>
                </a:solidFill>
                <a:latin typeface="Helvetica" pitchFamily="2" charset="0"/>
              </a:rPr>
              <a:t>Characteristics</a:t>
            </a:r>
          </a:p>
        </p:txBody>
      </p:sp>
      <p:pic>
        <p:nvPicPr>
          <p:cNvPr id="6" name="Picture 5" descr="Large circle with examples of student characteristics: communication skills, culture, marital status, ability to attend, learnig abilities sexual orientation, ethnicity, intelligence, interests, sensory abilities, physical abilities, values, social skills, learning styles family support, age, socioeconomic status, religious beliefs, race, gender"/>
          <p:cNvPicPr>
            <a:picLocks noChangeAspect="1"/>
          </p:cNvPicPr>
          <p:nvPr/>
        </p:nvPicPr>
        <p:blipFill rotWithShape="1">
          <a:blip r:embed="rId2" cstate="email">
            <a:extLst>
              <a:ext uri="{28A0092B-C50C-407E-A947-70E740481C1C}">
                <a14:useLocalDpi xmlns:a14="http://schemas.microsoft.com/office/drawing/2010/main"/>
              </a:ext>
            </a:extLst>
          </a:blip>
          <a:srcRect l="19854" t="13225" r="15878" b="38819"/>
          <a:stretch/>
        </p:blipFill>
        <p:spPr>
          <a:xfrm>
            <a:off x="1504471" y="1041885"/>
            <a:ext cx="6132151" cy="6025454"/>
          </a:xfrm>
          <a:prstGeom prst="rect">
            <a:avLst/>
          </a:prstGeom>
        </p:spPr>
      </p:pic>
      <p:pic>
        <p:nvPicPr>
          <p:cNvPr id="7" name="Picture 6" descr="Picture of studen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9419" y="36644"/>
            <a:ext cx="1609130" cy="175983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Picture of student"/>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588452" y="801470"/>
            <a:ext cx="1454889" cy="1611221"/>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9" descr="Picture of studen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2081413"/>
            <a:ext cx="1797722" cy="197319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1" name="Picture 10" descr="Picture of studen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6879184" y="4566202"/>
            <a:ext cx="1905000" cy="201248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2" name="Picture 11" descr="Picture of studen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95894" y="35066"/>
            <a:ext cx="1592558" cy="152468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3" name="Picture 12" descr="Picture of student"/>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6059" y="4447294"/>
            <a:ext cx="1875850" cy="225029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5" name="Picture 14" descr="Picture of student"/>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302104" y="2622304"/>
            <a:ext cx="1797722" cy="172281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60994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685800" y="381000"/>
            <a:ext cx="7595419" cy="627185"/>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en-US" sz="3600" dirty="0">
                <a:solidFill>
                  <a:srgbClr val="7030A0"/>
                </a:solidFill>
                <a:latin typeface="Helvetica" pitchFamily="2" charset="0"/>
                <a:ea typeface="Helvetica" charset="0"/>
                <a:cs typeface="Helvetica" charset="0"/>
              </a:rPr>
              <a:t>Consider</a:t>
            </a:r>
            <a:r>
              <a:rPr lang="en-US" sz="3600" dirty="0">
                <a:solidFill>
                  <a:srgbClr val="400080"/>
                </a:solidFill>
                <a:latin typeface="Helvetica" pitchFamily="2" charset="0"/>
                <a:ea typeface="Helvetica" charset="0"/>
                <a:cs typeface="Helvetica" charset="0"/>
              </a:rPr>
              <a:t> </a:t>
            </a:r>
            <a:r>
              <a:rPr lang="en-US" sz="3600" dirty="0">
                <a:solidFill>
                  <a:srgbClr val="FF0F1B"/>
                </a:solidFill>
                <a:latin typeface="Helvetica" pitchFamily="2" charset="0"/>
                <a:ea typeface="Helvetica" charset="0"/>
                <a:cs typeface="Helvetica" charset="0"/>
              </a:rPr>
              <a:t>ability</a:t>
            </a:r>
            <a:r>
              <a:rPr lang="en-US" sz="3600" dirty="0">
                <a:solidFill>
                  <a:srgbClr val="400080"/>
                </a:solidFill>
                <a:latin typeface="Helvetica" pitchFamily="2" charset="0"/>
                <a:ea typeface="Helvetica" charset="0"/>
                <a:cs typeface="Helvetica" charset="0"/>
              </a:rPr>
              <a:t> </a:t>
            </a:r>
            <a:r>
              <a:rPr lang="en-US" sz="3600" dirty="0">
                <a:solidFill>
                  <a:srgbClr val="7030A0"/>
                </a:solidFill>
                <a:latin typeface="Helvetica" pitchFamily="2" charset="0"/>
                <a:ea typeface="Helvetica" charset="0"/>
                <a:cs typeface="Helvetica" charset="0"/>
              </a:rPr>
              <a:t>on a continuum</a:t>
            </a:r>
          </a:p>
        </p:txBody>
      </p:sp>
      <p:sp>
        <p:nvSpPr>
          <p:cNvPr id="28675" name="Content Placeholder 2"/>
          <p:cNvSpPr>
            <a:spLocks noGrp="1"/>
          </p:cNvSpPr>
          <p:nvPr>
            <p:ph idx="1"/>
          </p:nvPr>
        </p:nvSpPr>
        <p:spPr>
          <a:xfrm>
            <a:off x="508819" y="2121466"/>
            <a:ext cx="7772400" cy="4917831"/>
          </a:xfrm>
        </p:spPr>
        <p:txBody>
          <a:bodyPr>
            <a:noAutofit/>
          </a:bodyPr>
          <a:lstStyle/>
          <a:p>
            <a:pPr algn="ctr">
              <a:spcBef>
                <a:spcPts val="0"/>
              </a:spcBef>
              <a:buNone/>
              <a:defRPr/>
            </a:pPr>
            <a:r>
              <a:rPr lang="en-US" sz="2800" dirty="0">
                <a:solidFill>
                  <a:schemeClr val="accent4">
                    <a:lumMod val="10000"/>
                  </a:schemeClr>
                </a:solidFill>
                <a:latin typeface="Helvetica" pitchFamily="2" charset="0"/>
                <a:ea typeface="Helvetica" charset="0"/>
                <a:cs typeface="Helvetica" charset="0"/>
              </a:rPr>
              <a:t>understand English, social norms </a:t>
            </a:r>
          </a:p>
          <a:p>
            <a:pPr algn="ctr" eaLnBrk="1" hangingPunct="1">
              <a:spcBef>
                <a:spcPts val="0"/>
              </a:spcBef>
              <a:buFontTx/>
              <a:buNone/>
              <a:defRPr/>
            </a:pPr>
            <a:r>
              <a:rPr lang="en-US" sz="2800" dirty="0">
                <a:solidFill>
                  <a:schemeClr val="accent4">
                    <a:lumMod val="10000"/>
                  </a:schemeClr>
                </a:solidFill>
                <a:latin typeface="Helvetica" pitchFamily="2" charset="0"/>
                <a:ea typeface="Helvetica" charset="0"/>
                <a:cs typeface="Helvetica" charset="0"/>
              </a:rPr>
              <a:t>see</a:t>
            </a:r>
          </a:p>
          <a:p>
            <a:pPr algn="ctr" eaLnBrk="1" hangingPunct="1">
              <a:spcBef>
                <a:spcPts val="0"/>
              </a:spcBef>
              <a:buFontTx/>
              <a:buNone/>
              <a:defRPr/>
            </a:pPr>
            <a:r>
              <a:rPr lang="en-US" sz="2800" dirty="0">
                <a:solidFill>
                  <a:schemeClr val="accent4">
                    <a:lumMod val="10000"/>
                  </a:schemeClr>
                </a:solidFill>
                <a:latin typeface="Helvetica" pitchFamily="2" charset="0"/>
                <a:ea typeface="Helvetica" charset="0"/>
                <a:cs typeface="Helvetica" charset="0"/>
              </a:rPr>
              <a:t>hear</a:t>
            </a:r>
          </a:p>
          <a:p>
            <a:pPr algn="ctr" eaLnBrk="1" hangingPunct="1">
              <a:spcBef>
                <a:spcPts val="0"/>
              </a:spcBef>
              <a:buFontTx/>
              <a:buNone/>
              <a:defRPr/>
            </a:pPr>
            <a:r>
              <a:rPr lang="en-US" sz="2800" dirty="0">
                <a:solidFill>
                  <a:schemeClr val="accent4">
                    <a:lumMod val="10000"/>
                  </a:schemeClr>
                </a:solidFill>
                <a:latin typeface="Helvetica" pitchFamily="2" charset="0"/>
                <a:ea typeface="Helvetica" charset="0"/>
                <a:cs typeface="Helvetica" charset="0"/>
              </a:rPr>
              <a:t>walk</a:t>
            </a:r>
          </a:p>
          <a:p>
            <a:pPr algn="ctr" eaLnBrk="1" hangingPunct="1">
              <a:spcBef>
                <a:spcPts val="0"/>
              </a:spcBef>
              <a:buFontTx/>
              <a:buNone/>
              <a:defRPr/>
            </a:pPr>
            <a:r>
              <a:rPr lang="en-US" sz="2800" dirty="0">
                <a:solidFill>
                  <a:schemeClr val="accent4">
                    <a:lumMod val="10000"/>
                  </a:schemeClr>
                </a:solidFill>
                <a:latin typeface="Helvetica" pitchFamily="2" charset="0"/>
                <a:ea typeface="Helvetica" charset="0"/>
                <a:cs typeface="Helvetica" charset="0"/>
              </a:rPr>
              <a:t>read print</a:t>
            </a:r>
          </a:p>
          <a:p>
            <a:pPr algn="ctr" eaLnBrk="1" hangingPunct="1">
              <a:spcBef>
                <a:spcPts val="0"/>
              </a:spcBef>
              <a:buFontTx/>
              <a:buNone/>
              <a:defRPr/>
            </a:pPr>
            <a:r>
              <a:rPr lang="en-US" sz="2800" dirty="0">
                <a:solidFill>
                  <a:schemeClr val="accent4">
                    <a:lumMod val="10000"/>
                  </a:schemeClr>
                </a:solidFill>
                <a:latin typeface="Helvetica" pitchFamily="2" charset="0"/>
                <a:ea typeface="Helvetica" charset="0"/>
                <a:cs typeface="Helvetica" charset="0"/>
              </a:rPr>
              <a:t>write with pen or pencil</a:t>
            </a:r>
          </a:p>
          <a:p>
            <a:pPr algn="ctr" eaLnBrk="1" hangingPunct="1">
              <a:spcBef>
                <a:spcPts val="0"/>
              </a:spcBef>
              <a:buFontTx/>
              <a:buNone/>
              <a:defRPr/>
            </a:pPr>
            <a:r>
              <a:rPr lang="en-US" sz="2800" dirty="0">
                <a:solidFill>
                  <a:schemeClr val="accent4">
                    <a:lumMod val="10000"/>
                  </a:schemeClr>
                </a:solidFill>
                <a:latin typeface="Helvetica" pitchFamily="2" charset="0"/>
                <a:ea typeface="Helvetica" charset="0"/>
                <a:cs typeface="Helvetica" charset="0"/>
              </a:rPr>
              <a:t>communicate verbally</a:t>
            </a:r>
          </a:p>
          <a:p>
            <a:pPr algn="ctr" eaLnBrk="1" hangingPunct="1">
              <a:spcBef>
                <a:spcPts val="0"/>
              </a:spcBef>
              <a:buFontTx/>
              <a:buNone/>
              <a:defRPr/>
            </a:pPr>
            <a:r>
              <a:rPr lang="en-US" sz="2800" dirty="0">
                <a:solidFill>
                  <a:schemeClr val="accent4">
                    <a:lumMod val="10000"/>
                  </a:schemeClr>
                </a:solidFill>
                <a:latin typeface="Helvetica" pitchFamily="2" charset="0"/>
                <a:ea typeface="Helvetica" charset="0"/>
                <a:cs typeface="Helvetica" charset="0"/>
              </a:rPr>
              <a:t>tune out distraction</a:t>
            </a:r>
          </a:p>
          <a:p>
            <a:pPr algn="ctr" eaLnBrk="1" hangingPunct="1">
              <a:spcBef>
                <a:spcPts val="0"/>
              </a:spcBef>
              <a:buFontTx/>
              <a:buNone/>
              <a:defRPr/>
            </a:pPr>
            <a:r>
              <a:rPr lang="en-US" sz="2800" dirty="0">
                <a:solidFill>
                  <a:schemeClr val="accent4">
                    <a:lumMod val="10000"/>
                  </a:schemeClr>
                </a:solidFill>
                <a:latin typeface="Helvetica" pitchFamily="2" charset="0"/>
                <a:ea typeface="Helvetica" charset="0"/>
                <a:cs typeface="Helvetica" charset="0"/>
              </a:rPr>
              <a:t>learn</a:t>
            </a:r>
          </a:p>
          <a:p>
            <a:pPr algn="ctr" eaLnBrk="1" hangingPunct="1">
              <a:spcBef>
                <a:spcPts val="0"/>
              </a:spcBef>
              <a:buFontTx/>
              <a:buNone/>
              <a:defRPr/>
            </a:pPr>
            <a:r>
              <a:rPr lang="en-US" sz="2800" dirty="0">
                <a:solidFill>
                  <a:schemeClr val="accent4">
                    <a:lumMod val="10000"/>
                  </a:schemeClr>
                </a:solidFill>
                <a:latin typeface="Helvetica" pitchFamily="2" charset="0"/>
                <a:ea typeface="Helvetica" charset="0"/>
                <a:cs typeface="Helvetica" charset="0"/>
              </a:rPr>
              <a:t>manage physical/mental health </a:t>
            </a:r>
          </a:p>
        </p:txBody>
      </p:sp>
      <p:pic>
        <p:nvPicPr>
          <p:cNvPr id="23555" name="Picture 3" descr="Double ended arrow with the words &quot;not able&quot; on the left side and &quot;able&quot; on the right side"/>
          <p:cNvPicPr>
            <a:picLocks noChangeAspect="1"/>
          </p:cNvPicPr>
          <p:nvPr/>
        </p:nvPicPr>
        <p:blipFill>
          <a:blip r:embed="rId2"/>
          <a:srcRect/>
          <a:stretch>
            <a:fillRect/>
          </a:stretch>
        </p:blipFill>
        <p:spPr bwMode="auto">
          <a:xfrm>
            <a:off x="0" y="1032355"/>
            <a:ext cx="9144000" cy="1351724"/>
          </a:xfrm>
          <a:prstGeom prst="rect">
            <a:avLst/>
          </a:prstGeom>
          <a:noFill/>
          <a:ln w="9525">
            <a:noFill/>
            <a:miter lim="800000"/>
            <a:headEnd/>
            <a:tailEnd/>
          </a:ln>
        </p:spPr>
      </p:pic>
    </p:spTree>
    <p:extLst>
      <p:ext uri="{BB962C8B-B14F-4D97-AF65-F5344CB8AC3E}">
        <p14:creationId xmlns:p14="http://schemas.microsoft.com/office/powerpoint/2010/main" val="3733681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27511</TotalTime>
  <Words>794</Words>
  <Application>Microsoft Macintosh PowerPoint</Application>
  <PresentationFormat>On-screen Show (4:3)</PresentationFormat>
  <Paragraphs>205</Paragraphs>
  <Slides>39</Slides>
  <Notes>6</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39</vt:i4>
      </vt:variant>
    </vt:vector>
  </HeadingPairs>
  <TitlesOfParts>
    <vt:vector size="55" baseType="lpstr">
      <vt:lpstr>Encode Sans Normal Black</vt:lpstr>
      <vt:lpstr>inherit</vt:lpstr>
      <vt:lpstr>メイリオ</vt:lpstr>
      <vt:lpstr>Open Sans Light</vt:lpstr>
      <vt:lpstr>Source Sans Pro</vt:lpstr>
      <vt:lpstr>System Font Regular</vt:lpstr>
      <vt:lpstr>Uni Sans Regular</vt:lpstr>
      <vt:lpstr>ヒラギノ角ゴ Pro W3</vt:lpstr>
      <vt:lpstr>Arial</vt:lpstr>
      <vt:lpstr>Calibri</vt:lpstr>
      <vt:lpstr>Helvetica</vt:lpstr>
      <vt:lpstr>Lucida Grande</vt:lpstr>
      <vt:lpstr>Tahoma</vt:lpstr>
      <vt:lpstr>Wingdings</vt:lpstr>
      <vt:lpstr>1_Custom Design</vt:lpstr>
      <vt:lpstr>2_Custom Design</vt:lpstr>
      <vt:lpstr>Tips for promoting accessible IT campus-wide within the context of a universal design framework</vt:lpstr>
      <vt:lpstr>PowerPoint Presentation</vt:lpstr>
      <vt:lpstr>Basic approaches</vt:lpstr>
      <vt:lpstr>PowerPoint Presentation</vt:lpstr>
      <vt:lpstr>Online resources</vt:lpstr>
      <vt:lpstr>Book: Universal Design in Higher Education (UDHE): From Principles to Practice</vt:lpstr>
      <vt:lpstr>In an “inclusive” environment everyone</vt:lpstr>
      <vt:lpstr>Characteristics</vt:lpstr>
      <vt:lpstr>Consider ability on a continuum</vt:lpstr>
      <vt:lpstr>One-minute history lesson—Evolution of responses to human differences</vt:lpstr>
      <vt:lpstr>Note</vt:lpstr>
      <vt:lpstr>Typical approach— accommodation</vt:lpstr>
      <vt:lpstr>PowerPoint Presentation</vt:lpstr>
      <vt:lpstr>PowerPoint Presentation</vt:lpstr>
      <vt:lpstr>Universal design =</vt:lpstr>
      <vt:lpstr>Terminology</vt:lpstr>
      <vt:lpstr>Apply UD to create inclusive</vt:lpstr>
      <vt:lpstr>PowerPoint Presentation</vt:lpstr>
      <vt:lpstr>PowerPoint Presentation</vt:lpstr>
      <vt:lpstr>PowerPoint Presentation</vt:lpstr>
      <vt:lpstr>PowerPoint Presentation</vt:lpstr>
      <vt:lpstr>The Inclusive Campus Model  Underpinned by UDHE</vt:lpstr>
      <vt:lpstr>PowerPoint Presentation</vt:lpstr>
      <vt:lpstr>Campus values</vt:lpstr>
      <vt:lpstr>Diversity values</vt:lpstr>
      <vt:lpstr>Potential goals</vt:lpstr>
      <vt:lpstr>Current practices </vt:lpstr>
      <vt:lpstr>New practices </vt:lpstr>
      <vt:lpstr>Potential outputs &amp; outcomes</vt:lpstr>
      <vt:lpstr>Potential impact</vt:lpstr>
      <vt:lpstr>The Inclusive Campus Model</vt:lpstr>
      <vt:lpstr>PowerPoint Presentation</vt:lpstr>
      <vt:lpstr>Apply the Model to accessible IT</vt:lpstr>
      <vt:lpstr>UW leadership</vt:lpstr>
      <vt:lpstr>Policy, guidelines, checklists… UW’s IT Accessibility Guidelines:</vt:lpstr>
      <vt:lpstr>Sample of UW approaches   1/2</vt:lpstr>
      <vt:lpstr>Sample of UW approaches     2/2</vt:lpstr>
      <vt:lpstr>Accessible Technology website</vt:lpstr>
      <vt:lpstr>PowerPoint Presentation</vt:lpstr>
    </vt:vector>
  </TitlesOfParts>
  <Manager/>
  <Company>University of Washington</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#188presentation</dc:title>
  <dc:subject/>
  <dc:creator>Sheryl Burgstahler</dc:creator>
  <cp:keywords/>
  <dc:description/>
  <cp:lastModifiedBy>Sheryl Burgstahler</cp:lastModifiedBy>
  <cp:revision>459</cp:revision>
  <cp:lastPrinted>2019-10-31T22:34:23Z</cp:lastPrinted>
  <dcterms:created xsi:type="dcterms:W3CDTF">2014-10-14T00:51:43Z</dcterms:created>
  <dcterms:modified xsi:type="dcterms:W3CDTF">2019-11-01T01:53:57Z</dcterms:modified>
  <cp:category/>
</cp:coreProperties>
</file>