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40"/>
  </p:notesMasterIdLst>
  <p:sldIdLst>
    <p:sldId id="256" r:id="rId2"/>
    <p:sldId id="257" r:id="rId3"/>
    <p:sldId id="320" r:id="rId4"/>
    <p:sldId id="311" r:id="rId5"/>
    <p:sldId id="258" r:id="rId6"/>
    <p:sldId id="259" r:id="rId7"/>
    <p:sldId id="260" r:id="rId8"/>
    <p:sldId id="274" r:id="rId9"/>
    <p:sldId id="304" r:id="rId10"/>
    <p:sldId id="286" r:id="rId11"/>
    <p:sldId id="327" r:id="rId12"/>
    <p:sldId id="328" r:id="rId13"/>
    <p:sldId id="279" r:id="rId14"/>
    <p:sldId id="261" r:id="rId15"/>
    <p:sldId id="276" r:id="rId16"/>
    <p:sldId id="280" r:id="rId17"/>
    <p:sldId id="326" r:id="rId18"/>
    <p:sldId id="317" r:id="rId19"/>
    <p:sldId id="288" r:id="rId20"/>
    <p:sldId id="313" r:id="rId21"/>
    <p:sldId id="324" r:id="rId22"/>
    <p:sldId id="319" r:id="rId23"/>
    <p:sldId id="289" r:id="rId24"/>
    <p:sldId id="306" r:id="rId25"/>
    <p:sldId id="318" r:id="rId26"/>
    <p:sldId id="290" r:id="rId27"/>
    <p:sldId id="314" r:id="rId28"/>
    <p:sldId id="322" r:id="rId29"/>
    <p:sldId id="323" r:id="rId30"/>
    <p:sldId id="294" r:id="rId31"/>
    <p:sldId id="296" r:id="rId32"/>
    <p:sldId id="298" r:id="rId33"/>
    <p:sldId id="316" r:id="rId34"/>
    <p:sldId id="299" r:id="rId35"/>
    <p:sldId id="300" r:id="rId36"/>
    <p:sldId id="301" r:id="rId37"/>
    <p:sldId id="302" r:id="rId38"/>
    <p:sldId id="28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er, J.C." initials="MJ" lastIdx="6" clrIdx="0">
    <p:extLst>
      <p:ext uri="{19B8F6BF-5375-455C-9EA6-DF929625EA0E}">
        <p15:presenceInfo xmlns:p15="http://schemas.microsoft.com/office/powerpoint/2012/main" userId="ea6d9672-0058-4472-8543-d643ee9945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5" autoAdjust="0"/>
    <p:restoredTop sz="89425" autoAdjust="0"/>
  </p:normalViewPr>
  <p:slideViewPr>
    <p:cSldViewPr snapToGrid="0">
      <p:cViewPr varScale="1">
        <p:scale>
          <a:sx n="64" d="100"/>
          <a:sy n="64" d="100"/>
        </p:scale>
        <p:origin x="9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5FDCA0-7FFC-42CC-8EA8-C14752F6783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D318161-A34F-45C5-AF3D-3D1BFCA736C3}">
      <dgm:prSet/>
      <dgm:spPr>
        <a:solidFill>
          <a:schemeClr val="accent1"/>
        </a:solidFill>
      </dgm:spPr>
      <dgm:t>
        <a:bodyPr/>
        <a:lstStyle/>
        <a:p>
          <a:r>
            <a:rPr lang="en-US" dirty="0"/>
            <a:t>Scope and size of student populations served</a:t>
          </a:r>
        </a:p>
      </dgm:t>
      <dgm:extLst>
        <a:ext uri="{E40237B7-FDA0-4F09-8148-C483321AD2D9}">
          <dgm14:cNvPr xmlns:dgm14="http://schemas.microsoft.com/office/drawing/2010/diagram" id="0" name="" descr="Four vertical text boxes "/>
        </a:ext>
      </dgm:extLst>
    </dgm:pt>
    <dgm:pt modelId="{675410CA-3376-4004-872B-24076C1CEB8E}" type="parTrans" cxnId="{7F6F245C-FFFC-40A1-A81F-7FF1FDC36C0E}">
      <dgm:prSet/>
      <dgm:spPr/>
      <dgm:t>
        <a:bodyPr/>
        <a:lstStyle/>
        <a:p>
          <a:endParaRPr lang="en-US"/>
        </a:p>
      </dgm:t>
    </dgm:pt>
    <dgm:pt modelId="{966EDD1D-FECA-4C5D-BCA4-A7F0F54D4B7E}" type="sibTrans" cxnId="{7F6F245C-FFFC-40A1-A81F-7FF1FDC36C0E}">
      <dgm:prSet/>
      <dgm:spPr/>
      <dgm:t>
        <a:bodyPr/>
        <a:lstStyle/>
        <a:p>
          <a:endParaRPr lang="en-US"/>
        </a:p>
      </dgm:t>
    </dgm:pt>
    <dgm:pt modelId="{E5123357-C3A4-4243-93A5-FB6D97882F99}">
      <dgm:prSet/>
      <dgm:spPr>
        <a:solidFill>
          <a:schemeClr val="accent5"/>
        </a:solidFill>
      </dgm:spPr>
      <dgm:t>
        <a:bodyPr/>
        <a:lstStyle/>
        <a:p>
          <a:r>
            <a:rPr lang="en-US" dirty="0"/>
            <a:t>Varied accommodation needs throughout campus</a:t>
          </a:r>
        </a:p>
      </dgm:t>
    </dgm:pt>
    <dgm:pt modelId="{48CD9B51-08FA-4024-A094-5CCC98857654}" type="parTrans" cxnId="{0E1A6CEE-0120-4DB1-9FA2-64176B0D2200}">
      <dgm:prSet/>
      <dgm:spPr/>
      <dgm:t>
        <a:bodyPr/>
        <a:lstStyle/>
        <a:p>
          <a:endParaRPr lang="en-US"/>
        </a:p>
      </dgm:t>
    </dgm:pt>
    <dgm:pt modelId="{42BA8CF3-03F7-4174-A076-FF1788D3D06E}" type="sibTrans" cxnId="{0E1A6CEE-0120-4DB1-9FA2-64176B0D2200}">
      <dgm:prSet/>
      <dgm:spPr/>
      <dgm:t>
        <a:bodyPr/>
        <a:lstStyle/>
        <a:p>
          <a:endParaRPr lang="en-US"/>
        </a:p>
      </dgm:t>
    </dgm:pt>
    <dgm:pt modelId="{F6328C3E-9786-4AAA-8C92-77475EA87E04}">
      <dgm:prSet/>
      <dgm:spPr/>
      <dgm:t>
        <a:bodyPr/>
        <a:lstStyle/>
        <a:p>
          <a:r>
            <a:rPr lang="en-US" dirty="0"/>
            <a:t>Challenges and opportunities of decentralization</a:t>
          </a:r>
        </a:p>
      </dgm:t>
    </dgm:pt>
    <dgm:pt modelId="{D9A356F4-DD58-43D4-9EA7-42A1599DF0FD}" type="parTrans" cxnId="{EA71D75D-B6CB-4BDF-811E-B0AD0E239067}">
      <dgm:prSet/>
      <dgm:spPr/>
      <dgm:t>
        <a:bodyPr/>
        <a:lstStyle/>
        <a:p>
          <a:endParaRPr lang="en-US"/>
        </a:p>
      </dgm:t>
    </dgm:pt>
    <dgm:pt modelId="{23F14BB5-4B33-4C94-9224-5ECF17740B3B}" type="sibTrans" cxnId="{EA71D75D-B6CB-4BDF-811E-B0AD0E239067}">
      <dgm:prSet/>
      <dgm:spPr/>
      <dgm:t>
        <a:bodyPr/>
        <a:lstStyle/>
        <a:p>
          <a:endParaRPr lang="en-US"/>
        </a:p>
      </dgm:t>
    </dgm:pt>
    <dgm:pt modelId="{D74514DE-6C90-407C-BD6E-1BB7066F8BCC}">
      <dgm:prSet/>
      <dgm:spPr/>
      <dgm:t>
        <a:bodyPr/>
        <a:lstStyle/>
        <a:p>
          <a:r>
            <a:rPr lang="en-US" dirty="0"/>
            <a:t>Office philosophy and staffing shift 2 years ago</a:t>
          </a:r>
        </a:p>
      </dgm:t>
    </dgm:pt>
    <dgm:pt modelId="{02F1CFB4-B6E1-40A3-98E0-220607C63EB7}" type="parTrans" cxnId="{B342F894-3F45-4659-8FDE-BAAE9A8891A4}">
      <dgm:prSet/>
      <dgm:spPr/>
      <dgm:t>
        <a:bodyPr/>
        <a:lstStyle/>
        <a:p>
          <a:endParaRPr lang="en-US"/>
        </a:p>
      </dgm:t>
    </dgm:pt>
    <dgm:pt modelId="{4BFF68F3-C815-438B-BA88-9A604B5F1FD1}" type="sibTrans" cxnId="{B342F894-3F45-4659-8FDE-BAAE9A8891A4}">
      <dgm:prSet/>
      <dgm:spPr/>
      <dgm:t>
        <a:bodyPr/>
        <a:lstStyle/>
        <a:p>
          <a:endParaRPr lang="en-US"/>
        </a:p>
      </dgm:t>
    </dgm:pt>
    <dgm:pt modelId="{257E2C72-4859-41E2-A90D-ED2B9052D30B}" type="pres">
      <dgm:prSet presAssocID="{265FDCA0-7FFC-42CC-8EA8-C14752F6783F}" presName="linear" presStyleCnt="0">
        <dgm:presLayoutVars>
          <dgm:animLvl val="lvl"/>
          <dgm:resizeHandles val="exact"/>
        </dgm:presLayoutVars>
      </dgm:prSet>
      <dgm:spPr/>
    </dgm:pt>
    <dgm:pt modelId="{BFCD5F84-82B7-46D2-91E8-92BC0E98EBF2}" type="pres">
      <dgm:prSet presAssocID="{CD318161-A34F-45C5-AF3D-3D1BFCA736C3}" presName="parentText" presStyleLbl="node1" presStyleIdx="0" presStyleCnt="4">
        <dgm:presLayoutVars>
          <dgm:chMax val="0"/>
          <dgm:bulletEnabled val="1"/>
        </dgm:presLayoutVars>
      </dgm:prSet>
      <dgm:spPr/>
    </dgm:pt>
    <dgm:pt modelId="{4B9B954C-2C18-4CFA-BB99-25B4E61BC2C1}" type="pres">
      <dgm:prSet presAssocID="{966EDD1D-FECA-4C5D-BCA4-A7F0F54D4B7E}" presName="spacer" presStyleCnt="0"/>
      <dgm:spPr/>
    </dgm:pt>
    <dgm:pt modelId="{E47D74AF-A61F-49C0-A3DF-7FC2755B00D9}" type="pres">
      <dgm:prSet presAssocID="{E5123357-C3A4-4243-93A5-FB6D97882F99}" presName="parentText" presStyleLbl="node1" presStyleIdx="1" presStyleCnt="4">
        <dgm:presLayoutVars>
          <dgm:chMax val="0"/>
          <dgm:bulletEnabled val="1"/>
        </dgm:presLayoutVars>
      </dgm:prSet>
      <dgm:spPr/>
    </dgm:pt>
    <dgm:pt modelId="{F34D07F6-1369-4915-A951-8F4178389B58}" type="pres">
      <dgm:prSet presAssocID="{42BA8CF3-03F7-4174-A076-FF1788D3D06E}" presName="spacer" presStyleCnt="0"/>
      <dgm:spPr/>
    </dgm:pt>
    <dgm:pt modelId="{2515C6FA-E9CF-4B7A-83E4-A3AF0CD0F679}" type="pres">
      <dgm:prSet presAssocID="{F6328C3E-9786-4AAA-8C92-77475EA87E04}" presName="parentText" presStyleLbl="node1" presStyleIdx="2" presStyleCnt="4">
        <dgm:presLayoutVars>
          <dgm:chMax val="0"/>
          <dgm:bulletEnabled val="1"/>
        </dgm:presLayoutVars>
      </dgm:prSet>
      <dgm:spPr/>
    </dgm:pt>
    <dgm:pt modelId="{75220B9D-5FFB-42A1-910F-592C7E6F278F}" type="pres">
      <dgm:prSet presAssocID="{23F14BB5-4B33-4C94-9224-5ECF17740B3B}" presName="spacer" presStyleCnt="0"/>
      <dgm:spPr/>
    </dgm:pt>
    <dgm:pt modelId="{C8F9FEEB-7CC1-4136-946C-42C547DD2661}" type="pres">
      <dgm:prSet presAssocID="{D74514DE-6C90-407C-BD6E-1BB7066F8BCC}" presName="parentText" presStyleLbl="node1" presStyleIdx="3" presStyleCnt="4">
        <dgm:presLayoutVars>
          <dgm:chMax val="0"/>
          <dgm:bulletEnabled val="1"/>
        </dgm:presLayoutVars>
      </dgm:prSet>
      <dgm:spPr/>
    </dgm:pt>
  </dgm:ptLst>
  <dgm:cxnLst>
    <dgm:cxn modelId="{432C3E2B-03AF-4140-B472-1FAC935D51AA}" type="presOf" srcId="{E5123357-C3A4-4243-93A5-FB6D97882F99}" destId="{E47D74AF-A61F-49C0-A3DF-7FC2755B00D9}" srcOrd="0" destOrd="0" presId="urn:microsoft.com/office/officeart/2005/8/layout/vList2"/>
    <dgm:cxn modelId="{7F6F245C-FFFC-40A1-A81F-7FF1FDC36C0E}" srcId="{265FDCA0-7FFC-42CC-8EA8-C14752F6783F}" destId="{CD318161-A34F-45C5-AF3D-3D1BFCA736C3}" srcOrd="0" destOrd="0" parTransId="{675410CA-3376-4004-872B-24076C1CEB8E}" sibTransId="{966EDD1D-FECA-4C5D-BCA4-A7F0F54D4B7E}"/>
    <dgm:cxn modelId="{EA71D75D-B6CB-4BDF-811E-B0AD0E239067}" srcId="{265FDCA0-7FFC-42CC-8EA8-C14752F6783F}" destId="{F6328C3E-9786-4AAA-8C92-77475EA87E04}" srcOrd="2" destOrd="0" parTransId="{D9A356F4-DD58-43D4-9EA7-42A1599DF0FD}" sibTransId="{23F14BB5-4B33-4C94-9224-5ECF17740B3B}"/>
    <dgm:cxn modelId="{A9B5D94E-0CFA-46DF-8567-3B5724204297}" type="presOf" srcId="{265FDCA0-7FFC-42CC-8EA8-C14752F6783F}" destId="{257E2C72-4859-41E2-A90D-ED2B9052D30B}" srcOrd="0" destOrd="0" presId="urn:microsoft.com/office/officeart/2005/8/layout/vList2"/>
    <dgm:cxn modelId="{B342F894-3F45-4659-8FDE-BAAE9A8891A4}" srcId="{265FDCA0-7FFC-42CC-8EA8-C14752F6783F}" destId="{D74514DE-6C90-407C-BD6E-1BB7066F8BCC}" srcOrd="3" destOrd="0" parTransId="{02F1CFB4-B6E1-40A3-98E0-220607C63EB7}" sibTransId="{4BFF68F3-C815-438B-BA88-9A604B5F1FD1}"/>
    <dgm:cxn modelId="{5B793B9B-EF54-4D6F-B050-D0E2912D6F32}" type="presOf" srcId="{CD318161-A34F-45C5-AF3D-3D1BFCA736C3}" destId="{BFCD5F84-82B7-46D2-91E8-92BC0E98EBF2}" srcOrd="0" destOrd="0" presId="urn:microsoft.com/office/officeart/2005/8/layout/vList2"/>
    <dgm:cxn modelId="{D08581DC-B898-4202-83C0-9DFBD1632F23}" type="presOf" srcId="{F6328C3E-9786-4AAA-8C92-77475EA87E04}" destId="{2515C6FA-E9CF-4B7A-83E4-A3AF0CD0F679}" srcOrd="0" destOrd="0" presId="urn:microsoft.com/office/officeart/2005/8/layout/vList2"/>
    <dgm:cxn modelId="{13E6DDEB-9673-493F-8A51-3A66B4EEF919}" type="presOf" srcId="{D74514DE-6C90-407C-BD6E-1BB7066F8BCC}" destId="{C8F9FEEB-7CC1-4136-946C-42C547DD2661}" srcOrd="0" destOrd="0" presId="urn:microsoft.com/office/officeart/2005/8/layout/vList2"/>
    <dgm:cxn modelId="{0E1A6CEE-0120-4DB1-9FA2-64176B0D2200}" srcId="{265FDCA0-7FFC-42CC-8EA8-C14752F6783F}" destId="{E5123357-C3A4-4243-93A5-FB6D97882F99}" srcOrd="1" destOrd="0" parTransId="{48CD9B51-08FA-4024-A094-5CCC98857654}" sibTransId="{42BA8CF3-03F7-4174-A076-FF1788D3D06E}"/>
    <dgm:cxn modelId="{D38F897E-30F2-431B-83E5-30B883A800CA}" type="presParOf" srcId="{257E2C72-4859-41E2-A90D-ED2B9052D30B}" destId="{BFCD5F84-82B7-46D2-91E8-92BC0E98EBF2}" srcOrd="0" destOrd="0" presId="urn:microsoft.com/office/officeart/2005/8/layout/vList2"/>
    <dgm:cxn modelId="{06FA6C4B-D2CE-457F-87C3-1C534FC8B76B}" type="presParOf" srcId="{257E2C72-4859-41E2-A90D-ED2B9052D30B}" destId="{4B9B954C-2C18-4CFA-BB99-25B4E61BC2C1}" srcOrd="1" destOrd="0" presId="urn:microsoft.com/office/officeart/2005/8/layout/vList2"/>
    <dgm:cxn modelId="{F1714E5F-F9ED-4B8D-B979-65FC4EB22B6F}" type="presParOf" srcId="{257E2C72-4859-41E2-A90D-ED2B9052D30B}" destId="{E47D74AF-A61F-49C0-A3DF-7FC2755B00D9}" srcOrd="2" destOrd="0" presId="urn:microsoft.com/office/officeart/2005/8/layout/vList2"/>
    <dgm:cxn modelId="{048CC7B6-2544-4959-A39A-06AD29B1E168}" type="presParOf" srcId="{257E2C72-4859-41E2-A90D-ED2B9052D30B}" destId="{F34D07F6-1369-4915-A951-8F4178389B58}" srcOrd="3" destOrd="0" presId="urn:microsoft.com/office/officeart/2005/8/layout/vList2"/>
    <dgm:cxn modelId="{0DDD79B9-2EBC-4CC8-82F1-C353A1CD921F}" type="presParOf" srcId="{257E2C72-4859-41E2-A90D-ED2B9052D30B}" destId="{2515C6FA-E9CF-4B7A-83E4-A3AF0CD0F679}" srcOrd="4" destOrd="0" presId="urn:microsoft.com/office/officeart/2005/8/layout/vList2"/>
    <dgm:cxn modelId="{05C3B276-9468-4431-AB0F-C9B950F5FF1C}" type="presParOf" srcId="{257E2C72-4859-41E2-A90D-ED2B9052D30B}" destId="{75220B9D-5FFB-42A1-910F-592C7E6F278F}" srcOrd="5" destOrd="0" presId="urn:microsoft.com/office/officeart/2005/8/layout/vList2"/>
    <dgm:cxn modelId="{0FBB4576-7F05-4FC2-8819-031522ECDC6A}" type="presParOf" srcId="{257E2C72-4859-41E2-A90D-ED2B9052D30B}" destId="{C8F9FEEB-7CC1-4136-946C-42C547DD266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D5F84-82B7-46D2-91E8-92BC0E98EBF2}">
      <dsp:nvSpPr>
        <dsp:cNvPr id="0" name=""/>
        <dsp:cNvSpPr/>
      </dsp:nvSpPr>
      <dsp:spPr>
        <a:xfrm>
          <a:off x="0" y="41389"/>
          <a:ext cx="5115491" cy="115362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Scope and size of student populations served</a:t>
          </a:r>
        </a:p>
      </dsp:txBody>
      <dsp:txXfrm>
        <a:off x="56315" y="97704"/>
        <a:ext cx="5002861" cy="1040990"/>
      </dsp:txXfrm>
    </dsp:sp>
    <dsp:sp modelId="{E47D74AF-A61F-49C0-A3DF-7FC2755B00D9}">
      <dsp:nvSpPr>
        <dsp:cNvPr id="0" name=""/>
        <dsp:cNvSpPr/>
      </dsp:nvSpPr>
      <dsp:spPr>
        <a:xfrm>
          <a:off x="0" y="1278529"/>
          <a:ext cx="5115491" cy="115362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Varied accommodation needs throughout campus</a:t>
          </a:r>
        </a:p>
      </dsp:txBody>
      <dsp:txXfrm>
        <a:off x="56315" y="1334844"/>
        <a:ext cx="5002861" cy="1040990"/>
      </dsp:txXfrm>
    </dsp:sp>
    <dsp:sp modelId="{2515C6FA-E9CF-4B7A-83E4-A3AF0CD0F679}">
      <dsp:nvSpPr>
        <dsp:cNvPr id="0" name=""/>
        <dsp:cNvSpPr/>
      </dsp:nvSpPr>
      <dsp:spPr>
        <a:xfrm>
          <a:off x="0" y="2515668"/>
          <a:ext cx="5115491" cy="115362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Challenges and opportunities of decentralization</a:t>
          </a:r>
        </a:p>
      </dsp:txBody>
      <dsp:txXfrm>
        <a:off x="56315" y="2571983"/>
        <a:ext cx="5002861" cy="1040990"/>
      </dsp:txXfrm>
    </dsp:sp>
    <dsp:sp modelId="{C8F9FEEB-7CC1-4136-946C-42C547DD2661}">
      <dsp:nvSpPr>
        <dsp:cNvPr id="0" name=""/>
        <dsp:cNvSpPr/>
      </dsp:nvSpPr>
      <dsp:spPr>
        <a:xfrm>
          <a:off x="0" y="3752809"/>
          <a:ext cx="5115491" cy="11536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Office philosophy and staffing shift 2 years ago</a:t>
          </a:r>
        </a:p>
      </dsp:txBody>
      <dsp:txXfrm>
        <a:off x="56315" y="3809124"/>
        <a:ext cx="5002861" cy="10409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696A2F-EF66-451C-8B63-577A6F8EFC72}"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EFAAFB-B3DE-486C-A164-0DB6110B7AA3}" type="slidenum">
              <a:rPr lang="en-US" smtClean="0"/>
              <a:t>‹#›</a:t>
            </a:fld>
            <a:endParaRPr lang="en-US"/>
          </a:p>
        </p:txBody>
      </p:sp>
    </p:spTree>
    <p:extLst>
      <p:ext uri="{BB962C8B-B14F-4D97-AF65-F5344CB8AC3E}">
        <p14:creationId xmlns:p14="http://schemas.microsoft.com/office/powerpoint/2010/main" val="365288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eo.fas.harvard.edu/students/documentatio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eo.fas.harvard.edu/accommodations-services/academic/class-note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Inverted_pyramid_(journalis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D5xh0ZIEUOE&amp;t=179s"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statista.com/statistics/277125/share-of-website-traffic-coming-from-mobile-device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edium.com/@justinmind/the-iterative-design-process-at-tokbox-3b61dd4a9063"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EFAAFB-B3DE-486C-A164-0DB6110B7AA3}" type="slidenum">
              <a:rPr lang="en-US" smtClean="0"/>
              <a:t>7</a:t>
            </a:fld>
            <a:endParaRPr lang="en-US"/>
          </a:p>
        </p:txBody>
      </p:sp>
    </p:spTree>
    <p:extLst>
      <p:ext uri="{BB962C8B-B14F-4D97-AF65-F5344CB8AC3E}">
        <p14:creationId xmlns:p14="http://schemas.microsoft.com/office/powerpoint/2010/main" val="868922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EFAAFB-B3DE-486C-A164-0DB6110B7AA3}" type="slidenum">
              <a:rPr lang="en-US" smtClean="0"/>
              <a:t>8</a:t>
            </a:fld>
            <a:endParaRPr lang="en-US"/>
          </a:p>
        </p:txBody>
      </p:sp>
    </p:spTree>
    <p:extLst>
      <p:ext uri="{BB962C8B-B14F-4D97-AF65-F5344CB8AC3E}">
        <p14:creationId xmlns:p14="http://schemas.microsoft.com/office/powerpoint/2010/main" val="2440506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https://aeo.fas.harvard.edu/students/documentation</a:t>
            </a:r>
            <a:endParaRPr lang="en-US" dirty="0"/>
          </a:p>
        </p:txBody>
      </p:sp>
      <p:sp>
        <p:nvSpPr>
          <p:cNvPr id="4" name="Slide Number Placeholder 3"/>
          <p:cNvSpPr>
            <a:spLocks noGrp="1"/>
          </p:cNvSpPr>
          <p:nvPr>
            <p:ph type="sldNum" sz="quarter" idx="5"/>
          </p:nvPr>
        </p:nvSpPr>
        <p:spPr/>
        <p:txBody>
          <a:bodyPr/>
          <a:lstStyle/>
          <a:p>
            <a:fld id="{C6EFAAFB-B3DE-486C-A164-0DB6110B7AA3}" type="slidenum">
              <a:rPr lang="en-US" smtClean="0"/>
              <a:t>24</a:t>
            </a:fld>
            <a:endParaRPr lang="en-US"/>
          </a:p>
        </p:txBody>
      </p:sp>
    </p:spTree>
    <p:extLst>
      <p:ext uri="{BB962C8B-B14F-4D97-AF65-F5344CB8AC3E}">
        <p14:creationId xmlns:p14="http://schemas.microsoft.com/office/powerpoint/2010/main" val="176031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https://aeo.fas.harvard.edu/accommodations-services/academic/class-notes</a:t>
            </a:r>
            <a:endParaRPr lang="en-US" dirty="0"/>
          </a:p>
        </p:txBody>
      </p:sp>
      <p:sp>
        <p:nvSpPr>
          <p:cNvPr id="4" name="Slide Number Placeholder 3"/>
          <p:cNvSpPr>
            <a:spLocks noGrp="1"/>
          </p:cNvSpPr>
          <p:nvPr>
            <p:ph type="sldNum" sz="quarter" idx="5"/>
          </p:nvPr>
        </p:nvSpPr>
        <p:spPr/>
        <p:txBody>
          <a:bodyPr/>
          <a:lstStyle/>
          <a:p>
            <a:fld id="{C6EFAAFB-B3DE-486C-A164-0DB6110B7AA3}" type="slidenum">
              <a:rPr lang="en-US" smtClean="0"/>
              <a:t>25</a:t>
            </a:fld>
            <a:endParaRPr lang="en-US"/>
          </a:p>
        </p:txBody>
      </p:sp>
    </p:spTree>
    <p:extLst>
      <p:ext uri="{BB962C8B-B14F-4D97-AF65-F5344CB8AC3E}">
        <p14:creationId xmlns:p14="http://schemas.microsoft.com/office/powerpoint/2010/main" val="11229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https://en.wikipedia.org/wiki/Inverted_pyramid_(journalism)</a:t>
            </a:r>
            <a:endParaRPr lang="en-US" dirty="0"/>
          </a:p>
        </p:txBody>
      </p:sp>
      <p:sp>
        <p:nvSpPr>
          <p:cNvPr id="4" name="Slide Number Placeholder 3"/>
          <p:cNvSpPr>
            <a:spLocks noGrp="1"/>
          </p:cNvSpPr>
          <p:nvPr>
            <p:ph type="sldNum" sz="quarter" idx="5"/>
          </p:nvPr>
        </p:nvSpPr>
        <p:spPr/>
        <p:txBody>
          <a:bodyPr/>
          <a:lstStyle/>
          <a:p>
            <a:fld id="{C6EFAAFB-B3DE-486C-A164-0DB6110B7AA3}" type="slidenum">
              <a:rPr lang="en-US" smtClean="0"/>
              <a:t>28</a:t>
            </a:fld>
            <a:endParaRPr lang="en-US"/>
          </a:p>
        </p:txBody>
      </p:sp>
    </p:spTree>
    <p:extLst>
      <p:ext uri="{BB962C8B-B14F-4D97-AF65-F5344CB8AC3E}">
        <p14:creationId xmlns:p14="http://schemas.microsoft.com/office/powerpoint/2010/main" val="806582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Mickens </a:t>
            </a:r>
            <a:r>
              <a:rPr lang="en-US" dirty="0">
                <a:hlinkClick r:id="rId3"/>
              </a:rPr>
              <a:t>https://www.youtube.com/watch?v=D5xh0ZIEUOE&amp;t=179s</a:t>
            </a:r>
            <a:endParaRPr lang="en-US" dirty="0"/>
          </a:p>
          <a:p>
            <a:r>
              <a:rPr lang="en-US" dirty="0">
                <a:hlinkClick r:id="rId4"/>
              </a:rPr>
              <a:t>https://www.statista.com/statistics/277125/share-of-website-traffic-coming-from-mobile-devices/</a:t>
            </a:r>
            <a:endParaRPr lang="en-US" dirty="0"/>
          </a:p>
        </p:txBody>
      </p:sp>
      <p:sp>
        <p:nvSpPr>
          <p:cNvPr id="4" name="Slide Number Placeholder 3"/>
          <p:cNvSpPr>
            <a:spLocks noGrp="1"/>
          </p:cNvSpPr>
          <p:nvPr>
            <p:ph type="sldNum" sz="quarter" idx="5"/>
          </p:nvPr>
        </p:nvSpPr>
        <p:spPr/>
        <p:txBody>
          <a:bodyPr/>
          <a:lstStyle/>
          <a:p>
            <a:fld id="{C6EFAAFB-B3DE-486C-A164-0DB6110B7AA3}" type="slidenum">
              <a:rPr lang="en-US" smtClean="0"/>
              <a:t>30</a:t>
            </a:fld>
            <a:endParaRPr lang="en-US"/>
          </a:p>
        </p:txBody>
      </p:sp>
    </p:spTree>
    <p:extLst>
      <p:ext uri="{BB962C8B-B14F-4D97-AF65-F5344CB8AC3E}">
        <p14:creationId xmlns:p14="http://schemas.microsoft.com/office/powerpoint/2010/main" val="1858954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https://medium.com/@justinmind/the-iterative-design-process-at-tokbox-3b61dd4a9063</a:t>
            </a:r>
            <a:endParaRPr lang="en-US" dirty="0"/>
          </a:p>
        </p:txBody>
      </p:sp>
      <p:sp>
        <p:nvSpPr>
          <p:cNvPr id="4" name="Slide Number Placeholder 3"/>
          <p:cNvSpPr>
            <a:spLocks noGrp="1"/>
          </p:cNvSpPr>
          <p:nvPr>
            <p:ph type="sldNum" sz="quarter" idx="5"/>
          </p:nvPr>
        </p:nvSpPr>
        <p:spPr/>
        <p:txBody>
          <a:bodyPr/>
          <a:lstStyle/>
          <a:p>
            <a:fld id="{C6EFAAFB-B3DE-486C-A164-0DB6110B7AA3}" type="slidenum">
              <a:rPr lang="en-US" smtClean="0"/>
              <a:t>32</a:t>
            </a:fld>
            <a:endParaRPr lang="en-US"/>
          </a:p>
        </p:txBody>
      </p:sp>
    </p:spTree>
    <p:extLst>
      <p:ext uri="{BB962C8B-B14F-4D97-AF65-F5344CB8AC3E}">
        <p14:creationId xmlns:p14="http://schemas.microsoft.com/office/powerpoint/2010/main" val="179437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D6206-FCA3-4D7F-86FD-FF1D22888A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9D69A0-C6BD-45CE-BD10-1584DE2935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89FAD0-D8D0-4593-9794-E8D84285809A}"/>
              </a:ext>
            </a:extLst>
          </p:cNvPr>
          <p:cNvSpPr>
            <a:spLocks noGrp="1"/>
          </p:cNvSpPr>
          <p:nvPr>
            <p:ph type="dt" sz="half" idx="10"/>
          </p:nvPr>
        </p:nvSpPr>
        <p:spPr/>
        <p:txBody>
          <a:bodyPr/>
          <a:lstStyle/>
          <a:p>
            <a:fld id="{29CFC363-6293-4ECE-9DF5-F227BFCF03F2}" type="datetime1">
              <a:rPr lang="en-US" smtClean="0"/>
              <a:t>11/1/2019</a:t>
            </a:fld>
            <a:endParaRPr lang="en-US"/>
          </a:p>
        </p:txBody>
      </p:sp>
      <p:sp>
        <p:nvSpPr>
          <p:cNvPr id="5" name="Footer Placeholder 4">
            <a:extLst>
              <a:ext uri="{FF2B5EF4-FFF2-40B4-BE49-F238E27FC236}">
                <a16:creationId xmlns:a16="http://schemas.microsoft.com/office/drawing/2014/main" id="{F373D6B0-23FA-418B-9B1F-D78391EEE6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4A1E0B-5535-4C54-9F56-3BABE5F37747}"/>
              </a:ext>
            </a:extLst>
          </p:cNvPr>
          <p:cNvSpPr>
            <a:spLocks noGrp="1"/>
          </p:cNvSpPr>
          <p:nvPr>
            <p:ph type="sldNum" sz="quarter" idx="12"/>
          </p:nvPr>
        </p:nvSpPr>
        <p:spPr/>
        <p:txBody>
          <a:bodyPr/>
          <a:lstStyle/>
          <a:p>
            <a:fld id="{CECD5134-CDC4-4C92-BF7D-0B285B394819}" type="slidenum">
              <a:rPr lang="en-US" smtClean="0"/>
              <a:t>‹#›</a:t>
            </a:fld>
            <a:endParaRPr lang="en-US"/>
          </a:p>
        </p:txBody>
      </p:sp>
    </p:spTree>
    <p:extLst>
      <p:ext uri="{BB962C8B-B14F-4D97-AF65-F5344CB8AC3E}">
        <p14:creationId xmlns:p14="http://schemas.microsoft.com/office/powerpoint/2010/main" val="2273376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C2877-D51C-4E5B-B0CD-E5441934E4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341085-91EE-4CF7-8C20-955AEF273E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FB496-C3BB-4154-807C-4476A6868DC8}"/>
              </a:ext>
            </a:extLst>
          </p:cNvPr>
          <p:cNvSpPr>
            <a:spLocks noGrp="1"/>
          </p:cNvSpPr>
          <p:nvPr>
            <p:ph type="dt" sz="half" idx="10"/>
          </p:nvPr>
        </p:nvSpPr>
        <p:spPr/>
        <p:txBody>
          <a:bodyPr/>
          <a:lstStyle/>
          <a:p>
            <a:fld id="{A5ACEDC8-1CE0-4BFB-B107-92AD6A49E323}" type="datetime1">
              <a:rPr lang="en-US" smtClean="0"/>
              <a:t>11/1/2019</a:t>
            </a:fld>
            <a:endParaRPr lang="en-US"/>
          </a:p>
        </p:txBody>
      </p:sp>
      <p:sp>
        <p:nvSpPr>
          <p:cNvPr id="5" name="Footer Placeholder 4">
            <a:extLst>
              <a:ext uri="{FF2B5EF4-FFF2-40B4-BE49-F238E27FC236}">
                <a16:creationId xmlns:a16="http://schemas.microsoft.com/office/drawing/2014/main" id="{EAD81636-C90C-4891-A8B9-D421D8BAA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ACE0E-E8C5-478F-9805-87005C5AB0BE}"/>
              </a:ext>
            </a:extLst>
          </p:cNvPr>
          <p:cNvSpPr>
            <a:spLocks noGrp="1"/>
          </p:cNvSpPr>
          <p:nvPr>
            <p:ph type="sldNum" sz="quarter" idx="12"/>
          </p:nvPr>
        </p:nvSpPr>
        <p:spPr/>
        <p:txBody>
          <a:bodyPr/>
          <a:lstStyle/>
          <a:p>
            <a:fld id="{CECD5134-CDC4-4C92-BF7D-0B285B394819}" type="slidenum">
              <a:rPr lang="en-US" smtClean="0"/>
              <a:t>‹#›</a:t>
            </a:fld>
            <a:endParaRPr lang="en-US"/>
          </a:p>
        </p:txBody>
      </p:sp>
    </p:spTree>
    <p:extLst>
      <p:ext uri="{BB962C8B-B14F-4D97-AF65-F5344CB8AC3E}">
        <p14:creationId xmlns:p14="http://schemas.microsoft.com/office/powerpoint/2010/main" val="149190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BB02F1-736F-4FFF-8CEF-9F49BACDFA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3DF2E9-C57B-4161-A245-AEFF6499E9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21054-E1FE-442F-9E71-6CE3C4BAE81F}"/>
              </a:ext>
            </a:extLst>
          </p:cNvPr>
          <p:cNvSpPr>
            <a:spLocks noGrp="1"/>
          </p:cNvSpPr>
          <p:nvPr>
            <p:ph type="dt" sz="half" idx="10"/>
          </p:nvPr>
        </p:nvSpPr>
        <p:spPr/>
        <p:txBody>
          <a:bodyPr/>
          <a:lstStyle/>
          <a:p>
            <a:fld id="{7E571064-C736-41D1-8DE2-1E5A4E6C3A6D}" type="datetime1">
              <a:rPr lang="en-US" smtClean="0"/>
              <a:t>11/1/2019</a:t>
            </a:fld>
            <a:endParaRPr lang="en-US"/>
          </a:p>
        </p:txBody>
      </p:sp>
      <p:sp>
        <p:nvSpPr>
          <p:cNvPr id="5" name="Footer Placeholder 4">
            <a:extLst>
              <a:ext uri="{FF2B5EF4-FFF2-40B4-BE49-F238E27FC236}">
                <a16:creationId xmlns:a16="http://schemas.microsoft.com/office/drawing/2014/main" id="{A0A435CA-5A96-45FD-9263-3ABC00D7E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E2E420-65D8-4170-B8E7-D365462D5A10}"/>
              </a:ext>
            </a:extLst>
          </p:cNvPr>
          <p:cNvSpPr>
            <a:spLocks noGrp="1"/>
          </p:cNvSpPr>
          <p:nvPr>
            <p:ph type="sldNum" sz="quarter" idx="12"/>
          </p:nvPr>
        </p:nvSpPr>
        <p:spPr/>
        <p:txBody>
          <a:bodyPr/>
          <a:lstStyle/>
          <a:p>
            <a:fld id="{CECD5134-CDC4-4C92-BF7D-0B285B394819}" type="slidenum">
              <a:rPr lang="en-US" smtClean="0"/>
              <a:t>‹#›</a:t>
            </a:fld>
            <a:endParaRPr lang="en-US"/>
          </a:p>
        </p:txBody>
      </p:sp>
    </p:spTree>
    <p:extLst>
      <p:ext uri="{BB962C8B-B14F-4D97-AF65-F5344CB8AC3E}">
        <p14:creationId xmlns:p14="http://schemas.microsoft.com/office/powerpoint/2010/main" val="257548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2D04A-5081-4AB6-902C-BC645D024E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D33A8A-A964-43B2-9191-7DECCA6D66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4C6606-4921-46E6-BB86-EFD81FD3544C}"/>
              </a:ext>
            </a:extLst>
          </p:cNvPr>
          <p:cNvSpPr>
            <a:spLocks noGrp="1"/>
          </p:cNvSpPr>
          <p:nvPr>
            <p:ph type="dt" sz="half" idx="10"/>
          </p:nvPr>
        </p:nvSpPr>
        <p:spPr/>
        <p:txBody>
          <a:bodyPr/>
          <a:lstStyle/>
          <a:p>
            <a:fld id="{FA28B558-6DBE-48D8-98AB-42B10108F221}" type="datetime1">
              <a:rPr lang="en-US" smtClean="0"/>
              <a:t>11/1/2019</a:t>
            </a:fld>
            <a:endParaRPr lang="en-US"/>
          </a:p>
        </p:txBody>
      </p:sp>
      <p:sp>
        <p:nvSpPr>
          <p:cNvPr id="5" name="Footer Placeholder 4">
            <a:extLst>
              <a:ext uri="{FF2B5EF4-FFF2-40B4-BE49-F238E27FC236}">
                <a16:creationId xmlns:a16="http://schemas.microsoft.com/office/drawing/2014/main" id="{DF1AE379-06A0-4287-9F96-183FE5DAC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5EE6F-4A27-4C17-B4C3-0F26D3B0B095}"/>
              </a:ext>
            </a:extLst>
          </p:cNvPr>
          <p:cNvSpPr>
            <a:spLocks noGrp="1"/>
          </p:cNvSpPr>
          <p:nvPr>
            <p:ph type="sldNum" sz="quarter" idx="12"/>
          </p:nvPr>
        </p:nvSpPr>
        <p:spPr/>
        <p:txBody>
          <a:bodyPr/>
          <a:lstStyle/>
          <a:p>
            <a:fld id="{CECD5134-CDC4-4C92-BF7D-0B285B394819}" type="slidenum">
              <a:rPr lang="en-US" smtClean="0"/>
              <a:t>‹#›</a:t>
            </a:fld>
            <a:endParaRPr lang="en-US"/>
          </a:p>
        </p:txBody>
      </p:sp>
    </p:spTree>
    <p:extLst>
      <p:ext uri="{BB962C8B-B14F-4D97-AF65-F5344CB8AC3E}">
        <p14:creationId xmlns:p14="http://schemas.microsoft.com/office/powerpoint/2010/main" val="2824638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4BB2-330D-4698-94CF-3A2BFD14E9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70E2E3-3865-4A6C-A759-0FEDE8D9C4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D939AD-0C1D-4F84-A145-78A85A42172A}"/>
              </a:ext>
            </a:extLst>
          </p:cNvPr>
          <p:cNvSpPr>
            <a:spLocks noGrp="1"/>
          </p:cNvSpPr>
          <p:nvPr>
            <p:ph type="dt" sz="half" idx="10"/>
          </p:nvPr>
        </p:nvSpPr>
        <p:spPr/>
        <p:txBody>
          <a:bodyPr/>
          <a:lstStyle/>
          <a:p>
            <a:fld id="{1B6C9381-BF59-4DB4-9B2E-5564B67300F9}" type="datetime1">
              <a:rPr lang="en-US" smtClean="0"/>
              <a:t>11/1/2019</a:t>
            </a:fld>
            <a:endParaRPr lang="en-US"/>
          </a:p>
        </p:txBody>
      </p:sp>
      <p:sp>
        <p:nvSpPr>
          <p:cNvPr id="5" name="Footer Placeholder 4">
            <a:extLst>
              <a:ext uri="{FF2B5EF4-FFF2-40B4-BE49-F238E27FC236}">
                <a16:creationId xmlns:a16="http://schemas.microsoft.com/office/drawing/2014/main" id="{CF22985B-754B-4371-97F8-3FEA66CBA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E9457-6F93-44A5-AF45-5F8C8FDCF7B3}"/>
              </a:ext>
            </a:extLst>
          </p:cNvPr>
          <p:cNvSpPr>
            <a:spLocks noGrp="1"/>
          </p:cNvSpPr>
          <p:nvPr>
            <p:ph type="sldNum" sz="quarter" idx="12"/>
          </p:nvPr>
        </p:nvSpPr>
        <p:spPr/>
        <p:txBody>
          <a:bodyPr/>
          <a:lstStyle/>
          <a:p>
            <a:fld id="{CECD5134-CDC4-4C92-BF7D-0B285B394819}" type="slidenum">
              <a:rPr lang="en-US" smtClean="0"/>
              <a:t>‹#›</a:t>
            </a:fld>
            <a:endParaRPr lang="en-US"/>
          </a:p>
        </p:txBody>
      </p:sp>
    </p:spTree>
    <p:extLst>
      <p:ext uri="{BB962C8B-B14F-4D97-AF65-F5344CB8AC3E}">
        <p14:creationId xmlns:p14="http://schemas.microsoft.com/office/powerpoint/2010/main" val="236205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EF79-1789-4DFA-BBA2-4FF9601723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81C297-C70F-46D6-84D2-C848B534D0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4F68BC-8106-40D0-AB61-BF683AFDF2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2E2C3C-EC8A-4E7A-A7D5-D6093887F4EB}"/>
              </a:ext>
            </a:extLst>
          </p:cNvPr>
          <p:cNvSpPr>
            <a:spLocks noGrp="1"/>
          </p:cNvSpPr>
          <p:nvPr>
            <p:ph type="dt" sz="half" idx="10"/>
          </p:nvPr>
        </p:nvSpPr>
        <p:spPr/>
        <p:txBody>
          <a:bodyPr/>
          <a:lstStyle/>
          <a:p>
            <a:fld id="{658A5FFD-50F6-4A6A-B3CA-BE096658745A}" type="datetime1">
              <a:rPr lang="en-US" smtClean="0"/>
              <a:t>11/1/2019</a:t>
            </a:fld>
            <a:endParaRPr lang="en-US"/>
          </a:p>
        </p:txBody>
      </p:sp>
      <p:sp>
        <p:nvSpPr>
          <p:cNvPr id="6" name="Footer Placeholder 5">
            <a:extLst>
              <a:ext uri="{FF2B5EF4-FFF2-40B4-BE49-F238E27FC236}">
                <a16:creationId xmlns:a16="http://schemas.microsoft.com/office/drawing/2014/main" id="{5696599B-E9AB-4813-B59B-C83168FE0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CEEDB8-798B-4D26-B64C-2E0AA7021173}"/>
              </a:ext>
            </a:extLst>
          </p:cNvPr>
          <p:cNvSpPr>
            <a:spLocks noGrp="1"/>
          </p:cNvSpPr>
          <p:nvPr>
            <p:ph type="sldNum" sz="quarter" idx="12"/>
          </p:nvPr>
        </p:nvSpPr>
        <p:spPr/>
        <p:txBody>
          <a:bodyPr/>
          <a:lstStyle/>
          <a:p>
            <a:fld id="{CECD5134-CDC4-4C92-BF7D-0B285B394819}" type="slidenum">
              <a:rPr lang="en-US" smtClean="0"/>
              <a:t>‹#›</a:t>
            </a:fld>
            <a:endParaRPr lang="en-US"/>
          </a:p>
        </p:txBody>
      </p:sp>
    </p:spTree>
    <p:extLst>
      <p:ext uri="{BB962C8B-B14F-4D97-AF65-F5344CB8AC3E}">
        <p14:creationId xmlns:p14="http://schemas.microsoft.com/office/powerpoint/2010/main" val="3524014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EBCDE-8E55-4AFE-8F38-F42C16A64D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96620A-DB79-4A3A-B59A-D92D0D261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F0AA14-D430-471C-8FE0-DFE604A311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3FBE82-D8C9-422D-AC6E-68129E7A1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12722F-0C9C-4C53-9F92-A38D971867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89DA35-59B8-49FD-A4A4-89E2311BC8E8}"/>
              </a:ext>
            </a:extLst>
          </p:cNvPr>
          <p:cNvSpPr>
            <a:spLocks noGrp="1"/>
          </p:cNvSpPr>
          <p:nvPr>
            <p:ph type="dt" sz="half" idx="10"/>
          </p:nvPr>
        </p:nvSpPr>
        <p:spPr/>
        <p:txBody>
          <a:bodyPr/>
          <a:lstStyle/>
          <a:p>
            <a:fld id="{992A6F47-478F-4063-9569-99F8ED1502E5}" type="datetime1">
              <a:rPr lang="en-US" smtClean="0"/>
              <a:t>11/1/2019</a:t>
            </a:fld>
            <a:endParaRPr lang="en-US"/>
          </a:p>
        </p:txBody>
      </p:sp>
      <p:sp>
        <p:nvSpPr>
          <p:cNvPr id="8" name="Footer Placeholder 7">
            <a:extLst>
              <a:ext uri="{FF2B5EF4-FFF2-40B4-BE49-F238E27FC236}">
                <a16:creationId xmlns:a16="http://schemas.microsoft.com/office/drawing/2014/main" id="{9860618B-7BC0-4092-9B2C-4B009FAC4F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8C5A64-A406-4A6A-80B5-2BC4534D42B7}"/>
              </a:ext>
            </a:extLst>
          </p:cNvPr>
          <p:cNvSpPr>
            <a:spLocks noGrp="1"/>
          </p:cNvSpPr>
          <p:nvPr>
            <p:ph type="sldNum" sz="quarter" idx="12"/>
          </p:nvPr>
        </p:nvSpPr>
        <p:spPr/>
        <p:txBody>
          <a:bodyPr/>
          <a:lstStyle/>
          <a:p>
            <a:fld id="{CECD5134-CDC4-4C92-BF7D-0B285B394819}" type="slidenum">
              <a:rPr lang="en-US" smtClean="0"/>
              <a:t>‹#›</a:t>
            </a:fld>
            <a:endParaRPr lang="en-US"/>
          </a:p>
        </p:txBody>
      </p:sp>
    </p:spTree>
    <p:extLst>
      <p:ext uri="{BB962C8B-B14F-4D97-AF65-F5344CB8AC3E}">
        <p14:creationId xmlns:p14="http://schemas.microsoft.com/office/powerpoint/2010/main" val="2184091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7E67-BC3D-4A36-97A9-DFF4FE393A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515492-2EDD-487C-A0F7-A534C32BE86A}"/>
              </a:ext>
            </a:extLst>
          </p:cNvPr>
          <p:cNvSpPr>
            <a:spLocks noGrp="1"/>
          </p:cNvSpPr>
          <p:nvPr>
            <p:ph type="dt" sz="half" idx="10"/>
          </p:nvPr>
        </p:nvSpPr>
        <p:spPr/>
        <p:txBody>
          <a:bodyPr/>
          <a:lstStyle/>
          <a:p>
            <a:fld id="{A04588ED-CAEF-424A-A3A3-EC53CADA70C0}" type="datetime1">
              <a:rPr lang="en-US" smtClean="0"/>
              <a:t>11/1/2019</a:t>
            </a:fld>
            <a:endParaRPr lang="en-US"/>
          </a:p>
        </p:txBody>
      </p:sp>
      <p:sp>
        <p:nvSpPr>
          <p:cNvPr id="4" name="Footer Placeholder 3">
            <a:extLst>
              <a:ext uri="{FF2B5EF4-FFF2-40B4-BE49-F238E27FC236}">
                <a16:creationId xmlns:a16="http://schemas.microsoft.com/office/drawing/2014/main" id="{2AF152B5-6C6B-47BA-9989-38B1A2968E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3E87EB-F82D-4B84-BBA0-113D10E89C84}"/>
              </a:ext>
            </a:extLst>
          </p:cNvPr>
          <p:cNvSpPr>
            <a:spLocks noGrp="1"/>
          </p:cNvSpPr>
          <p:nvPr>
            <p:ph type="sldNum" sz="quarter" idx="12"/>
          </p:nvPr>
        </p:nvSpPr>
        <p:spPr/>
        <p:txBody>
          <a:bodyPr/>
          <a:lstStyle/>
          <a:p>
            <a:fld id="{CECD5134-CDC4-4C92-BF7D-0B285B394819}" type="slidenum">
              <a:rPr lang="en-US" smtClean="0"/>
              <a:t>‹#›</a:t>
            </a:fld>
            <a:endParaRPr lang="en-US"/>
          </a:p>
        </p:txBody>
      </p:sp>
    </p:spTree>
    <p:extLst>
      <p:ext uri="{BB962C8B-B14F-4D97-AF65-F5344CB8AC3E}">
        <p14:creationId xmlns:p14="http://schemas.microsoft.com/office/powerpoint/2010/main" val="62171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8D24CE-B121-41EB-9C50-BC68EDE230BA}"/>
              </a:ext>
            </a:extLst>
          </p:cNvPr>
          <p:cNvSpPr>
            <a:spLocks noGrp="1"/>
          </p:cNvSpPr>
          <p:nvPr>
            <p:ph type="dt" sz="half" idx="10"/>
          </p:nvPr>
        </p:nvSpPr>
        <p:spPr/>
        <p:txBody>
          <a:bodyPr/>
          <a:lstStyle/>
          <a:p>
            <a:fld id="{8FA52450-28E4-4935-BE25-12A151B83936}" type="datetime1">
              <a:rPr lang="en-US" smtClean="0"/>
              <a:t>11/1/2019</a:t>
            </a:fld>
            <a:endParaRPr lang="en-US"/>
          </a:p>
        </p:txBody>
      </p:sp>
      <p:sp>
        <p:nvSpPr>
          <p:cNvPr id="3" name="Footer Placeholder 2">
            <a:extLst>
              <a:ext uri="{FF2B5EF4-FFF2-40B4-BE49-F238E27FC236}">
                <a16:creationId xmlns:a16="http://schemas.microsoft.com/office/drawing/2014/main" id="{36382DF7-3532-4E0D-923B-A1DC33CA17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0C6147-CC84-4F59-ABCA-DBDD577031FD}"/>
              </a:ext>
            </a:extLst>
          </p:cNvPr>
          <p:cNvSpPr>
            <a:spLocks noGrp="1"/>
          </p:cNvSpPr>
          <p:nvPr>
            <p:ph type="sldNum" sz="quarter" idx="12"/>
          </p:nvPr>
        </p:nvSpPr>
        <p:spPr/>
        <p:txBody>
          <a:bodyPr/>
          <a:lstStyle/>
          <a:p>
            <a:fld id="{CECD5134-CDC4-4C92-BF7D-0B285B394819}" type="slidenum">
              <a:rPr lang="en-US" smtClean="0"/>
              <a:t>‹#›</a:t>
            </a:fld>
            <a:endParaRPr lang="en-US"/>
          </a:p>
        </p:txBody>
      </p:sp>
    </p:spTree>
    <p:extLst>
      <p:ext uri="{BB962C8B-B14F-4D97-AF65-F5344CB8AC3E}">
        <p14:creationId xmlns:p14="http://schemas.microsoft.com/office/powerpoint/2010/main" val="845144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7A407-830B-40F7-A39B-0F8B3C4CEA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9B7280-6FE0-4942-A425-C13EBD8202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07EAE6-BFBE-4EE3-9005-60FA984BAA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1AFC64-D310-43FF-AA62-D0901654DB03}"/>
              </a:ext>
            </a:extLst>
          </p:cNvPr>
          <p:cNvSpPr>
            <a:spLocks noGrp="1"/>
          </p:cNvSpPr>
          <p:nvPr>
            <p:ph type="dt" sz="half" idx="10"/>
          </p:nvPr>
        </p:nvSpPr>
        <p:spPr/>
        <p:txBody>
          <a:bodyPr/>
          <a:lstStyle/>
          <a:p>
            <a:fld id="{E55FCC69-3D84-4EE3-A35C-016DB375008C}" type="datetime1">
              <a:rPr lang="en-US" smtClean="0"/>
              <a:t>11/1/2019</a:t>
            </a:fld>
            <a:endParaRPr lang="en-US"/>
          </a:p>
        </p:txBody>
      </p:sp>
      <p:sp>
        <p:nvSpPr>
          <p:cNvPr id="6" name="Footer Placeholder 5">
            <a:extLst>
              <a:ext uri="{FF2B5EF4-FFF2-40B4-BE49-F238E27FC236}">
                <a16:creationId xmlns:a16="http://schemas.microsoft.com/office/drawing/2014/main" id="{CD350D9A-0630-4B96-8FA5-A34F830D3E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07FB74-6E11-4209-8737-D649532FBFF9}"/>
              </a:ext>
            </a:extLst>
          </p:cNvPr>
          <p:cNvSpPr>
            <a:spLocks noGrp="1"/>
          </p:cNvSpPr>
          <p:nvPr>
            <p:ph type="sldNum" sz="quarter" idx="12"/>
          </p:nvPr>
        </p:nvSpPr>
        <p:spPr/>
        <p:txBody>
          <a:bodyPr/>
          <a:lstStyle/>
          <a:p>
            <a:fld id="{CECD5134-CDC4-4C92-BF7D-0B285B394819}" type="slidenum">
              <a:rPr lang="en-US" smtClean="0"/>
              <a:t>‹#›</a:t>
            </a:fld>
            <a:endParaRPr lang="en-US"/>
          </a:p>
        </p:txBody>
      </p:sp>
    </p:spTree>
    <p:extLst>
      <p:ext uri="{BB962C8B-B14F-4D97-AF65-F5344CB8AC3E}">
        <p14:creationId xmlns:p14="http://schemas.microsoft.com/office/powerpoint/2010/main" val="258333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8559B-4B6C-41AE-8A4C-BD222D25F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FB1155-CD9B-40E7-8075-C218B9D499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2C04E7-CD4E-452C-AEF3-3ACCB413AF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BE32CF-C211-4F54-868A-4E8E53679CA8}"/>
              </a:ext>
            </a:extLst>
          </p:cNvPr>
          <p:cNvSpPr>
            <a:spLocks noGrp="1"/>
          </p:cNvSpPr>
          <p:nvPr>
            <p:ph type="dt" sz="half" idx="10"/>
          </p:nvPr>
        </p:nvSpPr>
        <p:spPr/>
        <p:txBody>
          <a:bodyPr/>
          <a:lstStyle/>
          <a:p>
            <a:fld id="{622F5002-B6B2-4DD2-AD3F-E2042502BA16}" type="datetime1">
              <a:rPr lang="en-US" smtClean="0"/>
              <a:t>11/1/2019</a:t>
            </a:fld>
            <a:endParaRPr lang="en-US"/>
          </a:p>
        </p:txBody>
      </p:sp>
      <p:sp>
        <p:nvSpPr>
          <p:cNvPr id="6" name="Footer Placeholder 5">
            <a:extLst>
              <a:ext uri="{FF2B5EF4-FFF2-40B4-BE49-F238E27FC236}">
                <a16:creationId xmlns:a16="http://schemas.microsoft.com/office/drawing/2014/main" id="{92EF5141-16AA-461B-995E-85B4C57A19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793ADF-BDA8-48BB-93A0-44E98511C27E}"/>
              </a:ext>
            </a:extLst>
          </p:cNvPr>
          <p:cNvSpPr>
            <a:spLocks noGrp="1"/>
          </p:cNvSpPr>
          <p:nvPr>
            <p:ph type="sldNum" sz="quarter" idx="12"/>
          </p:nvPr>
        </p:nvSpPr>
        <p:spPr/>
        <p:txBody>
          <a:bodyPr/>
          <a:lstStyle/>
          <a:p>
            <a:fld id="{CECD5134-CDC4-4C92-BF7D-0B285B394819}" type="slidenum">
              <a:rPr lang="en-US" smtClean="0"/>
              <a:t>‹#›</a:t>
            </a:fld>
            <a:endParaRPr lang="en-US"/>
          </a:p>
        </p:txBody>
      </p:sp>
    </p:spTree>
    <p:extLst>
      <p:ext uri="{BB962C8B-B14F-4D97-AF65-F5344CB8AC3E}">
        <p14:creationId xmlns:p14="http://schemas.microsoft.com/office/powerpoint/2010/main" val="2575784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B53774-A4FB-4F6B-AE5E-87CF77095B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231288-6397-41F3-BC91-B7255065EB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083B4-C103-4D32-9074-05E54D5117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BE5907-E787-4671-88F2-A32A83736640}" type="datetime1">
              <a:rPr lang="en-US" smtClean="0"/>
              <a:t>11/1/2019</a:t>
            </a:fld>
            <a:endParaRPr lang="en-US"/>
          </a:p>
        </p:txBody>
      </p:sp>
      <p:sp>
        <p:nvSpPr>
          <p:cNvPr id="5" name="Footer Placeholder 4">
            <a:extLst>
              <a:ext uri="{FF2B5EF4-FFF2-40B4-BE49-F238E27FC236}">
                <a16:creationId xmlns:a16="http://schemas.microsoft.com/office/drawing/2014/main" id="{06CF8C34-B393-44B8-943C-8D38C1EA68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8111A5-FB1D-4AEB-B9FF-13785E8C6A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D5134-CDC4-4C92-BF7D-0B285B394819}" type="slidenum">
              <a:rPr lang="en-US" smtClean="0"/>
              <a:t>‹#›</a:t>
            </a:fld>
            <a:endParaRPr lang="en-US"/>
          </a:p>
        </p:txBody>
      </p:sp>
    </p:spTree>
    <p:extLst>
      <p:ext uri="{BB962C8B-B14F-4D97-AF65-F5344CB8AC3E}">
        <p14:creationId xmlns:p14="http://schemas.microsoft.com/office/powerpoint/2010/main" val="191358509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microsoft.com/office/2007/relationships/hdphoto" Target="../media/hdphoto3.wdp"/><Relationship Id="rId4" Type="http://schemas.openxmlformats.org/officeDocument/2006/relationships/image" Target="../media/image42.png"/><Relationship Id="rId9"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FBC982B-4738-4F0F-98A7-79DC5E2E5C45}"/>
              </a:ext>
            </a:extLst>
          </p:cNvPr>
          <p:cNvSpPr>
            <a:spLocks noGrp="1"/>
          </p:cNvSpPr>
          <p:nvPr>
            <p:ph type="ctrTitle"/>
          </p:nvPr>
        </p:nvSpPr>
        <p:spPr>
          <a:xfrm>
            <a:off x="3045368" y="2043663"/>
            <a:ext cx="6105194" cy="2031055"/>
          </a:xfrm>
        </p:spPr>
        <p:txBody>
          <a:bodyPr>
            <a:normAutofit/>
          </a:bodyPr>
          <a:lstStyle/>
          <a:p>
            <a:r>
              <a:rPr lang="en-US" sz="4700" dirty="0">
                <a:solidFill>
                  <a:srgbClr val="FFFFFF"/>
                </a:solidFill>
              </a:rPr>
              <a:t>Lessons Learned in the Website Revision Process</a:t>
            </a:r>
          </a:p>
        </p:txBody>
      </p:sp>
      <p:sp>
        <p:nvSpPr>
          <p:cNvPr id="3" name="Subtitle 2">
            <a:extLst>
              <a:ext uri="{FF2B5EF4-FFF2-40B4-BE49-F238E27FC236}">
                <a16:creationId xmlns:a16="http://schemas.microsoft.com/office/drawing/2014/main" id="{69692531-1694-4649-BA4B-94055ED6428D}"/>
              </a:ext>
            </a:extLst>
          </p:cNvPr>
          <p:cNvSpPr>
            <a:spLocks noGrp="1"/>
          </p:cNvSpPr>
          <p:nvPr>
            <p:ph type="subTitle" idx="1"/>
          </p:nvPr>
        </p:nvSpPr>
        <p:spPr>
          <a:xfrm>
            <a:off x="3045368" y="4234517"/>
            <a:ext cx="6105194" cy="1074331"/>
          </a:xfrm>
        </p:spPr>
        <p:txBody>
          <a:bodyPr>
            <a:normAutofit fontScale="92500" lnSpcReduction="20000"/>
          </a:bodyPr>
          <a:lstStyle/>
          <a:p>
            <a:r>
              <a:rPr lang="en-US" dirty="0">
                <a:solidFill>
                  <a:srgbClr val="FFFFFF"/>
                </a:solidFill>
              </a:rPr>
              <a:t>Petra Hartman and Grace Moskola</a:t>
            </a:r>
          </a:p>
          <a:p>
            <a:r>
              <a:rPr lang="en-US" dirty="0">
                <a:solidFill>
                  <a:srgbClr val="FFFFFF"/>
                </a:solidFill>
              </a:rPr>
              <a:t>Accessible Education Office</a:t>
            </a:r>
          </a:p>
          <a:p>
            <a:r>
              <a:rPr lang="en-US" dirty="0">
                <a:solidFill>
                  <a:srgbClr val="FFFFFF"/>
                </a:solidFill>
              </a:rPr>
              <a:t>Harvard University, Faculty of Arts and Sciences</a:t>
            </a:r>
          </a:p>
        </p:txBody>
      </p:sp>
      <p:sp>
        <p:nvSpPr>
          <p:cNvPr id="4" name="Slide Number Placeholder 3">
            <a:extLst>
              <a:ext uri="{FF2B5EF4-FFF2-40B4-BE49-F238E27FC236}">
                <a16:creationId xmlns:a16="http://schemas.microsoft.com/office/drawing/2014/main" id="{78B2FFC5-42BE-4157-BC7F-A654CCEB5764}"/>
              </a:ext>
            </a:extLst>
          </p:cNvPr>
          <p:cNvSpPr>
            <a:spLocks noGrp="1"/>
          </p:cNvSpPr>
          <p:nvPr>
            <p:ph type="sldNum" sz="quarter" idx="12"/>
          </p:nvPr>
        </p:nvSpPr>
        <p:spPr/>
        <p:txBody>
          <a:bodyPr/>
          <a:lstStyle/>
          <a:p>
            <a:fld id="{CECD5134-CDC4-4C92-BF7D-0B285B394819}" type="slidenum">
              <a:rPr lang="en-US" smtClean="0"/>
              <a:t>1</a:t>
            </a:fld>
            <a:endParaRPr lang="en-US"/>
          </a:p>
        </p:txBody>
      </p:sp>
    </p:spTree>
    <p:extLst>
      <p:ext uri="{BB962C8B-B14F-4D97-AF65-F5344CB8AC3E}">
        <p14:creationId xmlns:p14="http://schemas.microsoft.com/office/powerpoint/2010/main" val="1116388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of the header for documentation guidelines for ADHD">
            <a:extLst>
              <a:ext uri="{FF2B5EF4-FFF2-40B4-BE49-F238E27FC236}">
                <a16:creationId xmlns:a16="http://schemas.microsoft.com/office/drawing/2014/main" id="{C9E9B4D5-685F-4337-9066-F27D588FD61C}"/>
              </a:ext>
            </a:extLst>
          </p:cNvPr>
          <p:cNvPicPr>
            <a:picLocks noChangeAspect="1"/>
          </p:cNvPicPr>
          <p:nvPr/>
        </p:nvPicPr>
        <p:blipFill>
          <a:blip r:embed="rId2"/>
          <a:stretch>
            <a:fillRect/>
          </a:stretch>
        </p:blipFill>
        <p:spPr>
          <a:xfrm>
            <a:off x="1148919" y="489413"/>
            <a:ext cx="9729926" cy="5349224"/>
          </a:xfrm>
          <a:prstGeom prst="rect">
            <a:avLst/>
          </a:prstGeom>
        </p:spPr>
      </p:pic>
      <p:pic>
        <p:nvPicPr>
          <p:cNvPr id="6" name="Picture 5" descr="Screenshot of Introduction, several paragraphs in small font">
            <a:extLst>
              <a:ext uri="{FF2B5EF4-FFF2-40B4-BE49-F238E27FC236}">
                <a16:creationId xmlns:a16="http://schemas.microsoft.com/office/drawing/2014/main" id="{3B877759-BF3E-420C-8195-96F947477D4E}"/>
              </a:ext>
            </a:extLst>
          </p:cNvPr>
          <p:cNvPicPr>
            <a:picLocks noChangeAspect="1"/>
          </p:cNvPicPr>
          <p:nvPr/>
        </p:nvPicPr>
        <p:blipFill>
          <a:blip r:embed="rId3"/>
          <a:stretch>
            <a:fillRect/>
          </a:stretch>
        </p:blipFill>
        <p:spPr>
          <a:xfrm>
            <a:off x="-15628" y="0"/>
            <a:ext cx="5548150" cy="6858000"/>
          </a:xfrm>
          <a:prstGeom prst="rect">
            <a:avLst/>
          </a:prstGeom>
        </p:spPr>
      </p:pic>
      <p:pic>
        <p:nvPicPr>
          <p:cNvPr id="7" name="Picture 6" descr="Screenshot of introduction continued">
            <a:extLst>
              <a:ext uri="{FF2B5EF4-FFF2-40B4-BE49-F238E27FC236}">
                <a16:creationId xmlns:a16="http://schemas.microsoft.com/office/drawing/2014/main" id="{96B9CB3B-D8C7-40B9-A3DC-8184FA85DF0B}"/>
              </a:ext>
            </a:extLst>
          </p:cNvPr>
          <p:cNvPicPr>
            <a:picLocks noChangeAspect="1"/>
          </p:cNvPicPr>
          <p:nvPr/>
        </p:nvPicPr>
        <p:blipFill>
          <a:blip r:embed="rId4"/>
          <a:stretch>
            <a:fillRect/>
          </a:stretch>
        </p:blipFill>
        <p:spPr>
          <a:xfrm>
            <a:off x="5486981" y="0"/>
            <a:ext cx="4880844" cy="6858000"/>
          </a:xfrm>
          <a:prstGeom prst="rect">
            <a:avLst/>
          </a:prstGeom>
        </p:spPr>
      </p:pic>
      <p:pic>
        <p:nvPicPr>
          <p:cNvPr id="8" name="Picture 7" descr="Screenshot of guidelines continued. documentation requirements sub section begins">
            <a:extLst>
              <a:ext uri="{FF2B5EF4-FFF2-40B4-BE49-F238E27FC236}">
                <a16:creationId xmlns:a16="http://schemas.microsoft.com/office/drawing/2014/main" id="{87255348-3FE6-477A-9BF6-032623DCEBF7}"/>
              </a:ext>
            </a:extLst>
          </p:cNvPr>
          <p:cNvPicPr>
            <a:picLocks noChangeAspect="1"/>
          </p:cNvPicPr>
          <p:nvPr/>
        </p:nvPicPr>
        <p:blipFill>
          <a:blip r:embed="rId5"/>
          <a:stretch>
            <a:fillRect/>
          </a:stretch>
        </p:blipFill>
        <p:spPr>
          <a:xfrm>
            <a:off x="-18865" y="0"/>
            <a:ext cx="4755199" cy="6858000"/>
          </a:xfrm>
          <a:prstGeom prst="rect">
            <a:avLst/>
          </a:prstGeom>
        </p:spPr>
      </p:pic>
      <p:pic>
        <p:nvPicPr>
          <p:cNvPr id="9" name="Picture 8" descr="screenshot of continued documentation requirements now in subsection B &quot;evidence of current impairment&quot;">
            <a:extLst>
              <a:ext uri="{FF2B5EF4-FFF2-40B4-BE49-F238E27FC236}">
                <a16:creationId xmlns:a16="http://schemas.microsoft.com/office/drawing/2014/main" id="{CD3DC820-A41E-473F-B0CD-3D7068FE710A}"/>
              </a:ext>
            </a:extLst>
          </p:cNvPr>
          <p:cNvPicPr>
            <a:picLocks noChangeAspect="1"/>
          </p:cNvPicPr>
          <p:nvPr/>
        </p:nvPicPr>
        <p:blipFill>
          <a:blip r:embed="rId6"/>
          <a:stretch>
            <a:fillRect/>
          </a:stretch>
        </p:blipFill>
        <p:spPr>
          <a:xfrm>
            <a:off x="4693168" y="0"/>
            <a:ext cx="4229784" cy="6858000"/>
          </a:xfrm>
          <a:prstGeom prst="rect">
            <a:avLst/>
          </a:prstGeom>
        </p:spPr>
      </p:pic>
      <p:pic>
        <p:nvPicPr>
          <p:cNvPr id="10" name="Picture 9" descr="screenshot of documentation requirements continued in subsections C and D">
            <a:extLst>
              <a:ext uri="{FF2B5EF4-FFF2-40B4-BE49-F238E27FC236}">
                <a16:creationId xmlns:a16="http://schemas.microsoft.com/office/drawing/2014/main" id="{211263A8-A800-422D-BFE6-A60419FD9200}"/>
              </a:ext>
            </a:extLst>
          </p:cNvPr>
          <p:cNvPicPr>
            <a:picLocks noChangeAspect="1"/>
          </p:cNvPicPr>
          <p:nvPr/>
        </p:nvPicPr>
        <p:blipFill>
          <a:blip r:embed="rId7"/>
          <a:stretch>
            <a:fillRect/>
          </a:stretch>
        </p:blipFill>
        <p:spPr>
          <a:xfrm>
            <a:off x="8287551" y="38100"/>
            <a:ext cx="3861527" cy="6858000"/>
          </a:xfrm>
          <a:prstGeom prst="rect">
            <a:avLst/>
          </a:prstGeom>
        </p:spPr>
      </p:pic>
      <p:pic>
        <p:nvPicPr>
          <p:cNvPr id="11" name="Picture 10" descr="screenshot continued of requirements, page now in subsection E &quot;identification of DSM-IV-TR criteria&quot;">
            <a:extLst>
              <a:ext uri="{FF2B5EF4-FFF2-40B4-BE49-F238E27FC236}">
                <a16:creationId xmlns:a16="http://schemas.microsoft.com/office/drawing/2014/main" id="{8849B932-BEDE-474C-A4B1-EDA4E78914FB}"/>
              </a:ext>
            </a:extLst>
          </p:cNvPr>
          <p:cNvPicPr>
            <a:picLocks noChangeAspect="1"/>
          </p:cNvPicPr>
          <p:nvPr/>
        </p:nvPicPr>
        <p:blipFill>
          <a:blip r:embed="rId8"/>
          <a:stretch>
            <a:fillRect/>
          </a:stretch>
        </p:blipFill>
        <p:spPr>
          <a:xfrm>
            <a:off x="-24502" y="0"/>
            <a:ext cx="3610749" cy="6858000"/>
          </a:xfrm>
          <a:prstGeom prst="rect">
            <a:avLst/>
          </a:prstGeom>
        </p:spPr>
      </p:pic>
      <p:pic>
        <p:nvPicPr>
          <p:cNvPr id="12" name="Picture 11" descr="screenshot of requirements">
            <a:extLst>
              <a:ext uri="{FF2B5EF4-FFF2-40B4-BE49-F238E27FC236}">
                <a16:creationId xmlns:a16="http://schemas.microsoft.com/office/drawing/2014/main" id="{070B9632-4890-404A-AB97-44DDB963BD8F}"/>
              </a:ext>
            </a:extLst>
          </p:cNvPr>
          <p:cNvPicPr>
            <a:picLocks noChangeAspect="1"/>
          </p:cNvPicPr>
          <p:nvPr/>
        </p:nvPicPr>
        <p:blipFill>
          <a:blip r:embed="rId9"/>
          <a:stretch>
            <a:fillRect/>
          </a:stretch>
        </p:blipFill>
        <p:spPr>
          <a:xfrm>
            <a:off x="3330018" y="19050"/>
            <a:ext cx="3657600" cy="6858000"/>
          </a:xfrm>
          <a:prstGeom prst="rect">
            <a:avLst/>
          </a:prstGeom>
        </p:spPr>
      </p:pic>
      <p:pic>
        <p:nvPicPr>
          <p:cNvPr id="13" name="Picture 12" descr="screenshot of requirements, evaluator rationale section">
            <a:extLst>
              <a:ext uri="{FF2B5EF4-FFF2-40B4-BE49-F238E27FC236}">
                <a16:creationId xmlns:a16="http://schemas.microsoft.com/office/drawing/2014/main" id="{421D657F-C6AF-42AB-BCEE-3F8C794CFE26}"/>
              </a:ext>
            </a:extLst>
          </p:cNvPr>
          <p:cNvPicPr>
            <a:picLocks noChangeAspect="1"/>
          </p:cNvPicPr>
          <p:nvPr/>
        </p:nvPicPr>
        <p:blipFill>
          <a:blip r:embed="rId10"/>
          <a:stretch>
            <a:fillRect/>
          </a:stretch>
        </p:blipFill>
        <p:spPr>
          <a:xfrm>
            <a:off x="6916422" y="103886"/>
            <a:ext cx="4612389" cy="6858000"/>
          </a:xfrm>
          <a:prstGeom prst="rect">
            <a:avLst/>
          </a:prstGeom>
        </p:spPr>
      </p:pic>
      <p:pic>
        <p:nvPicPr>
          <p:cNvPr id="14" name="Picture 13" descr="screenshot of appendix of the guidelines">
            <a:extLst>
              <a:ext uri="{FF2B5EF4-FFF2-40B4-BE49-F238E27FC236}">
                <a16:creationId xmlns:a16="http://schemas.microsoft.com/office/drawing/2014/main" id="{D3BEEE23-E68C-46CD-A32D-DC176A2E2604}"/>
              </a:ext>
            </a:extLst>
          </p:cNvPr>
          <p:cNvPicPr>
            <a:picLocks noChangeAspect="1"/>
          </p:cNvPicPr>
          <p:nvPr/>
        </p:nvPicPr>
        <p:blipFill>
          <a:blip r:embed="rId11"/>
          <a:stretch>
            <a:fillRect/>
          </a:stretch>
        </p:blipFill>
        <p:spPr>
          <a:xfrm>
            <a:off x="20845" y="9525"/>
            <a:ext cx="4529321" cy="6858000"/>
          </a:xfrm>
          <a:prstGeom prst="rect">
            <a:avLst/>
          </a:prstGeom>
        </p:spPr>
      </p:pic>
      <p:pic>
        <p:nvPicPr>
          <p:cNvPr id="15" name="Picture 14" descr="screenshot of list of tests">
            <a:extLst>
              <a:ext uri="{FF2B5EF4-FFF2-40B4-BE49-F238E27FC236}">
                <a16:creationId xmlns:a16="http://schemas.microsoft.com/office/drawing/2014/main" id="{CB225CA5-0742-4871-B862-587BB1E4A696}"/>
              </a:ext>
            </a:extLst>
          </p:cNvPr>
          <p:cNvPicPr>
            <a:picLocks noChangeAspect="1"/>
          </p:cNvPicPr>
          <p:nvPr/>
        </p:nvPicPr>
        <p:blipFill>
          <a:blip r:embed="rId12"/>
          <a:stretch>
            <a:fillRect/>
          </a:stretch>
        </p:blipFill>
        <p:spPr>
          <a:xfrm>
            <a:off x="4503167" y="47625"/>
            <a:ext cx="4531611" cy="6858000"/>
          </a:xfrm>
          <a:prstGeom prst="rect">
            <a:avLst/>
          </a:prstGeom>
        </p:spPr>
      </p:pic>
      <p:pic>
        <p:nvPicPr>
          <p:cNvPr id="16" name="Picture 15" descr="final screenshot of appendix">
            <a:extLst>
              <a:ext uri="{FF2B5EF4-FFF2-40B4-BE49-F238E27FC236}">
                <a16:creationId xmlns:a16="http://schemas.microsoft.com/office/drawing/2014/main" id="{55A0CC88-9E83-4F28-8029-F89AEDBB460B}"/>
              </a:ext>
            </a:extLst>
          </p:cNvPr>
          <p:cNvPicPr>
            <a:picLocks noChangeAspect="1"/>
          </p:cNvPicPr>
          <p:nvPr/>
        </p:nvPicPr>
        <p:blipFill>
          <a:blip r:embed="rId13"/>
          <a:stretch>
            <a:fillRect/>
          </a:stretch>
        </p:blipFill>
        <p:spPr>
          <a:xfrm>
            <a:off x="6574666" y="56711"/>
            <a:ext cx="5295900" cy="6781800"/>
          </a:xfrm>
          <a:prstGeom prst="rect">
            <a:avLst/>
          </a:prstGeom>
        </p:spPr>
      </p:pic>
      <p:sp>
        <p:nvSpPr>
          <p:cNvPr id="2" name="Slide Number Placeholder 1">
            <a:extLst>
              <a:ext uri="{FF2B5EF4-FFF2-40B4-BE49-F238E27FC236}">
                <a16:creationId xmlns:a16="http://schemas.microsoft.com/office/drawing/2014/main" id="{0F2660D0-51E5-4731-A2AC-429AB39B3F0A}"/>
              </a:ext>
            </a:extLst>
          </p:cNvPr>
          <p:cNvSpPr>
            <a:spLocks noGrp="1"/>
          </p:cNvSpPr>
          <p:nvPr>
            <p:ph type="sldNum" sz="quarter" idx="12"/>
          </p:nvPr>
        </p:nvSpPr>
        <p:spPr/>
        <p:txBody>
          <a:bodyPr/>
          <a:lstStyle/>
          <a:p>
            <a:fld id="{CECD5134-CDC4-4C92-BF7D-0B285B394819}" type="slidenum">
              <a:rPr lang="en-US" smtClean="0"/>
              <a:t>10</a:t>
            </a:fld>
            <a:endParaRPr lang="en-US" dirty="0"/>
          </a:p>
        </p:txBody>
      </p:sp>
    </p:spTree>
    <p:extLst>
      <p:ext uri="{BB962C8B-B14F-4D97-AF65-F5344CB8AC3E}">
        <p14:creationId xmlns:p14="http://schemas.microsoft.com/office/powerpoint/2010/main" val="153899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55E693-3746-4591-B234-BAF50D93ED6B}"/>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In Review</a:t>
            </a:r>
          </a:p>
        </p:txBody>
      </p:sp>
      <p:sp>
        <p:nvSpPr>
          <p:cNvPr id="3" name="Content Placeholder 2">
            <a:extLst>
              <a:ext uri="{FF2B5EF4-FFF2-40B4-BE49-F238E27FC236}">
                <a16:creationId xmlns:a16="http://schemas.microsoft.com/office/drawing/2014/main" id="{92C1D43B-5E1A-4456-A890-3C549B206764}"/>
              </a:ext>
            </a:extLst>
          </p:cNvPr>
          <p:cNvSpPr>
            <a:spLocks noGrp="1"/>
          </p:cNvSpPr>
          <p:nvPr>
            <p:ph idx="1"/>
          </p:nvPr>
        </p:nvSpPr>
        <p:spPr>
          <a:xfrm>
            <a:off x="1179226" y="3092970"/>
            <a:ext cx="9833548" cy="2693976"/>
          </a:xfrm>
        </p:spPr>
        <p:txBody>
          <a:bodyPr>
            <a:normAutofit/>
          </a:bodyPr>
          <a:lstStyle/>
          <a:p>
            <a:r>
              <a:rPr lang="en-US" dirty="0">
                <a:solidFill>
                  <a:srgbClr val="000000"/>
                </a:solidFill>
              </a:rPr>
              <a:t>Some progress had been attempted but never moved forward</a:t>
            </a:r>
          </a:p>
          <a:p>
            <a:r>
              <a:rPr lang="en-US" dirty="0">
                <a:solidFill>
                  <a:srgbClr val="000000"/>
                </a:solidFill>
              </a:rPr>
              <a:t>Delegation issues and time constraints from understaffing</a:t>
            </a:r>
          </a:p>
          <a:p>
            <a:r>
              <a:rPr lang="en-US" dirty="0">
                <a:solidFill>
                  <a:srgbClr val="000000"/>
                </a:solidFill>
              </a:rPr>
              <a:t>Required more team effort</a:t>
            </a:r>
          </a:p>
          <a:p>
            <a:endParaRPr lang="en-US" sz="2000" dirty="0">
              <a:solidFill>
                <a:srgbClr val="000000"/>
              </a:solidFill>
            </a:endParaRPr>
          </a:p>
          <a:p>
            <a:endParaRPr lang="en-US" sz="2000" dirty="0">
              <a:solidFill>
                <a:srgbClr val="000000"/>
              </a:solidFill>
            </a:endParaRPr>
          </a:p>
        </p:txBody>
      </p:sp>
      <p:sp>
        <p:nvSpPr>
          <p:cNvPr id="4" name="Slide Number Placeholder 3">
            <a:extLst>
              <a:ext uri="{FF2B5EF4-FFF2-40B4-BE49-F238E27FC236}">
                <a16:creationId xmlns:a16="http://schemas.microsoft.com/office/drawing/2014/main" id="{E89B3613-4753-42F2-A8E0-A5B1FE245D1D}"/>
              </a:ext>
            </a:extLst>
          </p:cNvPr>
          <p:cNvSpPr>
            <a:spLocks noGrp="1"/>
          </p:cNvSpPr>
          <p:nvPr>
            <p:ph type="sldNum" sz="quarter" idx="12"/>
          </p:nvPr>
        </p:nvSpPr>
        <p:spPr/>
        <p:txBody>
          <a:bodyPr/>
          <a:lstStyle/>
          <a:p>
            <a:fld id="{CECD5134-CDC4-4C92-BF7D-0B285B394819}" type="slidenum">
              <a:rPr lang="en-US" smtClean="0"/>
              <a:t>11</a:t>
            </a:fld>
            <a:endParaRPr lang="en-US"/>
          </a:p>
        </p:txBody>
      </p:sp>
    </p:spTree>
    <p:extLst>
      <p:ext uri="{BB962C8B-B14F-4D97-AF65-F5344CB8AC3E}">
        <p14:creationId xmlns:p14="http://schemas.microsoft.com/office/powerpoint/2010/main" val="3735371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411997E-550C-4D59-BD0F-2B602E58B4ED}"/>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Our Revised Site</a:t>
            </a:r>
          </a:p>
        </p:txBody>
      </p:sp>
      <p:sp>
        <p:nvSpPr>
          <p:cNvPr id="3" name="Slide Number Placeholder 2">
            <a:extLst>
              <a:ext uri="{FF2B5EF4-FFF2-40B4-BE49-F238E27FC236}">
                <a16:creationId xmlns:a16="http://schemas.microsoft.com/office/drawing/2014/main" id="{04815C02-E234-4D99-9799-39A1401C3E9B}"/>
              </a:ext>
            </a:extLst>
          </p:cNvPr>
          <p:cNvSpPr>
            <a:spLocks noGrp="1"/>
          </p:cNvSpPr>
          <p:nvPr>
            <p:ph type="sldNum" sz="quarter" idx="12"/>
          </p:nvPr>
        </p:nvSpPr>
        <p:spPr/>
        <p:txBody>
          <a:bodyPr/>
          <a:lstStyle/>
          <a:p>
            <a:fld id="{CECD5134-CDC4-4C92-BF7D-0B285B394819}" type="slidenum">
              <a:rPr lang="en-US" smtClean="0"/>
              <a:t>12</a:t>
            </a:fld>
            <a:endParaRPr lang="en-US"/>
          </a:p>
        </p:txBody>
      </p:sp>
      <p:pic>
        <p:nvPicPr>
          <p:cNvPr id="6" name="Picture 5" descr="Image of current website. There is a clean red header at the top and an image of the Charles River with ducks swimming. The text is neatly organized with central information of Quick Links and how to request accommodations. ">
            <a:extLst>
              <a:ext uri="{FF2B5EF4-FFF2-40B4-BE49-F238E27FC236}">
                <a16:creationId xmlns:a16="http://schemas.microsoft.com/office/drawing/2014/main" id="{0F6C579D-27B2-4C82-956B-17CADD1D478D}"/>
              </a:ext>
            </a:extLst>
          </p:cNvPr>
          <p:cNvPicPr>
            <a:picLocks noChangeAspect="1"/>
          </p:cNvPicPr>
          <p:nvPr/>
        </p:nvPicPr>
        <p:blipFill>
          <a:blip r:embed="rId3"/>
          <a:stretch>
            <a:fillRect/>
          </a:stretch>
        </p:blipFill>
        <p:spPr>
          <a:xfrm>
            <a:off x="2496738" y="0"/>
            <a:ext cx="7198524" cy="6858000"/>
          </a:xfrm>
          <a:prstGeom prst="rect">
            <a:avLst/>
          </a:prstGeom>
        </p:spPr>
      </p:pic>
    </p:spTree>
    <p:extLst>
      <p:ext uri="{BB962C8B-B14F-4D97-AF65-F5344CB8AC3E}">
        <p14:creationId xmlns:p14="http://schemas.microsoft.com/office/powerpoint/2010/main" val="35082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411997E-550C-4D59-BD0F-2B602E58B4ED}"/>
              </a:ext>
            </a:extLst>
          </p:cNvPr>
          <p:cNvSpPr>
            <a:spLocks noGrp="1"/>
          </p:cNvSpPr>
          <p:nvPr>
            <p:ph type="title"/>
          </p:nvPr>
        </p:nvSpPr>
        <p:spPr>
          <a:xfrm>
            <a:off x="3045368" y="2043663"/>
            <a:ext cx="6105194" cy="2031055"/>
          </a:xfrm>
        </p:spPr>
        <p:txBody>
          <a:bodyPr vert="horz" lIns="91440" tIns="45720" rIns="91440" bIns="45720" rtlCol="0" anchor="b">
            <a:normAutofit fontScale="90000"/>
          </a:bodyPr>
          <a:lstStyle/>
          <a:p>
            <a:pPr algn="ctr"/>
            <a:r>
              <a:rPr lang="en-US" sz="6000" kern="1200" dirty="0">
                <a:solidFill>
                  <a:srgbClr val="FFFFFF"/>
                </a:solidFill>
                <a:latin typeface="+mj-lt"/>
                <a:ea typeface="+mj-ea"/>
                <a:cs typeface="+mj-cs"/>
              </a:rPr>
              <a:t>Forming &amp; Storming</a:t>
            </a:r>
            <a:br>
              <a:rPr lang="en-US" sz="6000" kern="1200" dirty="0">
                <a:solidFill>
                  <a:srgbClr val="FFFFFF"/>
                </a:solidFill>
                <a:latin typeface="+mj-lt"/>
                <a:ea typeface="+mj-ea"/>
                <a:cs typeface="+mj-cs"/>
              </a:rPr>
            </a:br>
            <a:endParaRPr lang="en-US" sz="6000" kern="1200" dirty="0">
              <a:solidFill>
                <a:srgbClr val="FFFFFF"/>
              </a:solidFill>
              <a:latin typeface="+mj-lt"/>
              <a:ea typeface="+mj-ea"/>
              <a:cs typeface="+mj-cs"/>
            </a:endParaRPr>
          </a:p>
        </p:txBody>
      </p:sp>
      <p:sp>
        <p:nvSpPr>
          <p:cNvPr id="3" name="Slide Number Placeholder 2">
            <a:extLst>
              <a:ext uri="{FF2B5EF4-FFF2-40B4-BE49-F238E27FC236}">
                <a16:creationId xmlns:a16="http://schemas.microsoft.com/office/drawing/2014/main" id="{04815C02-E234-4D99-9799-39A1401C3E9B}"/>
              </a:ext>
            </a:extLst>
          </p:cNvPr>
          <p:cNvSpPr>
            <a:spLocks noGrp="1"/>
          </p:cNvSpPr>
          <p:nvPr>
            <p:ph type="sldNum" sz="quarter" idx="12"/>
          </p:nvPr>
        </p:nvSpPr>
        <p:spPr/>
        <p:txBody>
          <a:bodyPr/>
          <a:lstStyle/>
          <a:p>
            <a:fld id="{CECD5134-CDC4-4C92-BF7D-0B285B394819}" type="slidenum">
              <a:rPr lang="en-US" smtClean="0"/>
              <a:t>13</a:t>
            </a:fld>
            <a:endParaRPr lang="en-US"/>
          </a:p>
        </p:txBody>
      </p:sp>
    </p:spTree>
    <p:extLst>
      <p:ext uri="{BB962C8B-B14F-4D97-AF65-F5344CB8AC3E}">
        <p14:creationId xmlns:p14="http://schemas.microsoft.com/office/powerpoint/2010/main" val="1400927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55E693-3746-4591-B234-BAF50D93ED6B}"/>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Our Current Platform</a:t>
            </a:r>
          </a:p>
        </p:txBody>
      </p:sp>
      <p:sp>
        <p:nvSpPr>
          <p:cNvPr id="3" name="Content Placeholder 2">
            <a:extLst>
              <a:ext uri="{FF2B5EF4-FFF2-40B4-BE49-F238E27FC236}">
                <a16:creationId xmlns:a16="http://schemas.microsoft.com/office/drawing/2014/main" id="{92C1D43B-5E1A-4456-A890-3C549B206764}"/>
              </a:ext>
            </a:extLst>
          </p:cNvPr>
          <p:cNvSpPr>
            <a:spLocks noGrp="1"/>
          </p:cNvSpPr>
          <p:nvPr>
            <p:ph idx="1"/>
          </p:nvPr>
        </p:nvSpPr>
        <p:spPr>
          <a:xfrm>
            <a:off x="1179226" y="3092970"/>
            <a:ext cx="9833548" cy="2693976"/>
          </a:xfrm>
        </p:spPr>
        <p:txBody>
          <a:bodyPr>
            <a:normAutofit/>
          </a:bodyPr>
          <a:lstStyle/>
          <a:p>
            <a:r>
              <a:rPr lang="en-US" sz="2400" dirty="0">
                <a:solidFill>
                  <a:srgbClr val="000000"/>
                </a:solidFill>
              </a:rPr>
              <a:t>Harvard uses </a:t>
            </a:r>
            <a:r>
              <a:rPr lang="en-US" sz="2400" dirty="0" err="1">
                <a:solidFill>
                  <a:srgbClr val="000000"/>
                </a:solidFill>
              </a:rPr>
              <a:t>OpenScholar</a:t>
            </a:r>
            <a:endParaRPr lang="en-US" sz="2400" dirty="0">
              <a:solidFill>
                <a:srgbClr val="000000"/>
              </a:solidFill>
            </a:endParaRPr>
          </a:p>
          <a:p>
            <a:r>
              <a:rPr lang="en-US" sz="2400" dirty="0">
                <a:solidFill>
                  <a:srgbClr val="000000"/>
                </a:solidFill>
              </a:rPr>
              <a:t>Not an endorsement; use whatever your university uses or WordPress or Drupal</a:t>
            </a:r>
          </a:p>
          <a:p>
            <a:r>
              <a:rPr lang="en-US" sz="2400" dirty="0">
                <a:solidFill>
                  <a:srgbClr val="000000"/>
                </a:solidFill>
              </a:rPr>
              <a:t>As long as it’s WCAG standard, it’s all good</a:t>
            </a:r>
          </a:p>
          <a:p>
            <a:endParaRPr lang="en-US" sz="2000" dirty="0">
              <a:solidFill>
                <a:srgbClr val="000000"/>
              </a:solidFill>
            </a:endParaRPr>
          </a:p>
        </p:txBody>
      </p:sp>
      <p:sp>
        <p:nvSpPr>
          <p:cNvPr id="4" name="Slide Number Placeholder 3">
            <a:extLst>
              <a:ext uri="{FF2B5EF4-FFF2-40B4-BE49-F238E27FC236}">
                <a16:creationId xmlns:a16="http://schemas.microsoft.com/office/drawing/2014/main" id="{50D1685D-9E8B-448A-9147-3D3B54B1F576}"/>
              </a:ext>
            </a:extLst>
          </p:cNvPr>
          <p:cNvSpPr>
            <a:spLocks noGrp="1"/>
          </p:cNvSpPr>
          <p:nvPr>
            <p:ph type="sldNum" sz="quarter" idx="12"/>
          </p:nvPr>
        </p:nvSpPr>
        <p:spPr/>
        <p:txBody>
          <a:bodyPr/>
          <a:lstStyle/>
          <a:p>
            <a:fld id="{CECD5134-CDC4-4C92-BF7D-0B285B394819}" type="slidenum">
              <a:rPr lang="en-US" smtClean="0"/>
              <a:t>14</a:t>
            </a:fld>
            <a:endParaRPr lang="en-US"/>
          </a:p>
        </p:txBody>
      </p:sp>
    </p:spTree>
    <p:extLst>
      <p:ext uri="{BB962C8B-B14F-4D97-AF65-F5344CB8AC3E}">
        <p14:creationId xmlns:p14="http://schemas.microsoft.com/office/powerpoint/2010/main" val="1105671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AB69E1-44F7-476A-8348-CA42118B4E39}"/>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Website Design Considerations</a:t>
            </a:r>
          </a:p>
        </p:txBody>
      </p:sp>
      <p:sp>
        <p:nvSpPr>
          <p:cNvPr id="3" name="Content Placeholder 2">
            <a:extLst>
              <a:ext uri="{FF2B5EF4-FFF2-40B4-BE49-F238E27FC236}">
                <a16:creationId xmlns:a16="http://schemas.microsoft.com/office/drawing/2014/main" id="{8F48225D-335C-4877-BB5D-486E6141912E}"/>
              </a:ext>
            </a:extLst>
          </p:cNvPr>
          <p:cNvSpPr>
            <a:spLocks noGrp="1"/>
          </p:cNvSpPr>
          <p:nvPr>
            <p:ph idx="1"/>
          </p:nvPr>
        </p:nvSpPr>
        <p:spPr>
          <a:xfrm>
            <a:off x="1179226" y="3092970"/>
            <a:ext cx="9833548" cy="2693976"/>
          </a:xfrm>
        </p:spPr>
        <p:txBody>
          <a:bodyPr>
            <a:normAutofit/>
          </a:bodyPr>
          <a:lstStyle/>
          <a:p>
            <a:r>
              <a:rPr lang="en-US" sz="2400" dirty="0">
                <a:solidFill>
                  <a:srgbClr val="000000"/>
                </a:solidFill>
              </a:rPr>
              <a:t>Who is the intended audience?</a:t>
            </a:r>
          </a:p>
          <a:p>
            <a:r>
              <a:rPr lang="en-US" sz="2400" dirty="0">
                <a:solidFill>
                  <a:srgbClr val="000000"/>
                </a:solidFill>
              </a:rPr>
              <a:t>What is the essential information that needs to be communicated?</a:t>
            </a:r>
          </a:p>
          <a:p>
            <a:r>
              <a:rPr lang="en-US" sz="2400" dirty="0">
                <a:solidFill>
                  <a:srgbClr val="000000"/>
                </a:solidFill>
              </a:rPr>
              <a:t>When or at what stages of the educational process will users need to access the website?</a:t>
            </a:r>
          </a:p>
          <a:p>
            <a:r>
              <a:rPr lang="en-US" sz="2400" dirty="0">
                <a:solidFill>
                  <a:srgbClr val="000000"/>
                </a:solidFill>
              </a:rPr>
              <a:t>Why do users access the website?</a:t>
            </a:r>
          </a:p>
          <a:p>
            <a:r>
              <a:rPr lang="en-US" sz="2400" dirty="0">
                <a:solidFill>
                  <a:srgbClr val="000000"/>
                </a:solidFill>
              </a:rPr>
              <a:t>How does the design of the website facilitate learning?</a:t>
            </a:r>
          </a:p>
        </p:txBody>
      </p:sp>
      <p:sp>
        <p:nvSpPr>
          <p:cNvPr id="4" name="Slide Number Placeholder 3">
            <a:extLst>
              <a:ext uri="{FF2B5EF4-FFF2-40B4-BE49-F238E27FC236}">
                <a16:creationId xmlns:a16="http://schemas.microsoft.com/office/drawing/2014/main" id="{4871FDD8-F77D-4200-B340-3C20CD7D180C}"/>
              </a:ext>
            </a:extLst>
          </p:cNvPr>
          <p:cNvSpPr>
            <a:spLocks noGrp="1"/>
          </p:cNvSpPr>
          <p:nvPr>
            <p:ph type="sldNum" sz="quarter" idx="12"/>
          </p:nvPr>
        </p:nvSpPr>
        <p:spPr/>
        <p:txBody>
          <a:bodyPr/>
          <a:lstStyle/>
          <a:p>
            <a:fld id="{CECD5134-CDC4-4C92-BF7D-0B285B394819}" type="slidenum">
              <a:rPr lang="en-US" smtClean="0"/>
              <a:t>15</a:t>
            </a:fld>
            <a:endParaRPr lang="en-US"/>
          </a:p>
        </p:txBody>
      </p:sp>
    </p:spTree>
    <p:extLst>
      <p:ext uri="{BB962C8B-B14F-4D97-AF65-F5344CB8AC3E}">
        <p14:creationId xmlns:p14="http://schemas.microsoft.com/office/powerpoint/2010/main" val="1688982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D13E10-264B-4D3B-8B52-1D2AA6645052}"/>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Brainstorming Meeting</a:t>
            </a:r>
          </a:p>
        </p:txBody>
      </p:sp>
      <p:sp>
        <p:nvSpPr>
          <p:cNvPr id="3" name="Content Placeholder 2">
            <a:extLst>
              <a:ext uri="{FF2B5EF4-FFF2-40B4-BE49-F238E27FC236}">
                <a16:creationId xmlns:a16="http://schemas.microsoft.com/office/drawing/2014/main" id="{27F8795A-0C7F-405B-B656-A1CF43C555AE}"/>
              </a:ext>
            </a:extLst>
          </p:cNvPr>
          <p:cNvSpPr>
            <a:spLocks noGrp="1"/>
          </p:cNvSpPr>
          <p:nvPr>
            <p:ph idx="1"/>
          </p:nvPr>
        </p:nvSpPr>
        <p:spPr>
          <a:xfrm>
            <a:off x="1179226" y="3092970"/>
            <a:ext cx="9833548" cy="2693976"/>
          </a:xfrm>
        </p:spPr>
        <p:txBody>
          <a:bodyPr>
            <a:normAutofit/>
          </a:bodyPr>
          <a:lstStyle/>
          <a:p>
            <a:r>
              <a:rPr lang="en-US" sz="2000" dirty="0">
                <a:solidFill>
                  <a:srgbClr val="000000"/>
                </a:solidFill>
              </a:rPr>
              <a:t>Post-it notes are critical</a:t>
            </a:r>
          </a:p>
          <a:p>
            <a:pPr lvl="1"/>
            <a:r>
              <a:rPr lang="en-US" sz="2000" dirty="0">
                <a:solidFill>
                  <a:srgbClr val="000000"/>
                </a:solidFill>
              </a:rPr>
              <a:t>Have people put up every page they think is critical</a:t>
            </a:r>
          </a:p>
          <a:p>
            <a:pPr lvl="1"/>
            <a:r>
              <a:rPr lang="en-US" sz="2000" dirty="0">
                <a:solidFill>
                  <a:srgbClr val="000000"/>
                </a:solidFill>
              </a:rPr>
              <a:t>Group into categories based on topic and intended reader</a:t>
            </a:r>
          </a:p>
          <a:p>
            <a:pPr lvl="1"/>
            <a:r>
              <a:rPr lang="en-US" sz="2000" dirty="0">
                <a:solidFill>
                  <a:srgbClr val="000000"/>
                </a:solidFill>
              </a:rPr>
              <a:t>Develop this into your initial menu layout</a:t>
            </a:r>
          </a:p>
          <a:p>
            <a:pPr lvl="1"/>
            <a:r>
              <a:rPr lang="en-US" sz="2000" dirty="0">
                <a:solidFill>
                  <a:srgbClr val="000000"/>
                </a:solidFill>
              </a:rPr>
              <a:t>See if there is anything missing</a:t>
            </a:r>
          </a:p>
          <a:p>
            <a:pPr lvl="1"/>
            <a:r>
              <a:rPr lang="en-US" sz="2000" dirty="0">
                <a:solidFill>
                  <a:srgbClr val="000000"/>
                </a:solidFill>
              </a:rPr>
              <a:t>Our Groupings: </a:t>
            </a:r>
          </a:p>
          <a:p>
            <a:pPr lvl="2"/>
            <a:r>
              <a:rPr lang="en-US" sz="1600" dirty="0">
                <a:solidFill>
                  <a:srgbClr val="000000"/>
                </a:solidFill>
              </a:rPr>
              <a:t>Student, Faculty, Accommodations, Campus Access, Resources, About</a:t>
            </a:r>
          </a:p>
        </p:txBody>
      </p:sp>
      <p:pic>
        <p:nvPicPr>
          <p:cNvPr id="3078" name="Picture 6" descr="Image of sticky note">
            <a:extLst>
              <a:ext uri="{FF2B5EF4-FFF2-40B4-BE49-F238E27FC236}">
                <a16:creationId xmlns:a16="http://schemas.microsoft.com/office/drawing/2014/main" id="{AD374E16-2910-49C4-AE42-4D49EE0D9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8680" y="2554266"/>
            <a:ext cx="3757415" cy="377138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B4E448B-F9F2-46F8-8B80-7A73207CCD54}"/>
              </a:ext>
            </a:extLst>
          </p:cNvPr>
          <p:cNvSpPr>
            <a:spLocks noGrp="1"/>
          </p:cNvSpPr>
          <p:nvPr>
            <p:ph type="sldNum" sz="quarter" idx="12"/>
          </p:nvPr>
        </p:nvSpPr>
        <p:spPr/>
        <p:txBody>
          <a:bodyPr/>
          <a:lstStyle/>
          <a:p>
            <a:fld id="{CECD5134-CDC4-4C92-BF7D-0B285B394819}" type="slidenum">
              <a:rPr lang="en-US" smtClean="0"/>
              <a:t>16</a:t>
            </a:fld>
            <a:endParaRPr lang="en-US"/>
          </a:p>
        </p:txBody>
      </p:sp>
    </p:spTree>
    <p:extLst>
      <p:ext uri="{BB962C8B-B14F-4D97-AF65-F5344CB8AC3E}">
        <p14:creationId xmlns:p14="http://schemas.microsoft.com/office/powerpoint/2010/main" val="3383838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AB69E1-44F7-476A-8348-CA42118B4E39}"/>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Our Menu</a:t>
            </a:r>
          </a:p>
        </p:txBody>
      </p:sp>
      <p:pic>
        <p:nvPicPr>
          <p:cNvPr id="6" name="Picture 5" descr="Accessible Education Header with categories of &quot;Home, Students, faculty, Accommodations &amp; Services, Campus Accessibility, Resources, and About.&quot; Each category has a text box below it with the sub-pages. ">
            <a:extLst>
              <a:ext uri="{FF2B5EF4-FFF2-40B4-BE49-F238E27FC236}">
                <a16:creationId xmlns:a16="http://schemas.microsoft.com/office/drawing/2014/main" id="{8B80962C-BE23-4A77-BC23-B9ADD71501A6}"/>
              </a:ext>
            </a:extLst>
          </p:cNvPr>
          <p:cNvPicPr>
            <a:picLocks noChangeAspect="1"/>
          </p:cNvPicPr>
          <p:nvPr/>
        </p:nvPicPr>
        <p:blipFill rotWithShape="1">
          <a:blip r:embed="rId3"/>
          <a:srcRect t="13122" r="1540" b="54096"/>
          <a:stretch/>
        </p:blipFill>
        <p:spPr>
          <a:xfrm>
            <a:off x="390617" y="433578"/>
            <a:ext cx="11301275" cy="2115512"/>
          </a:xfrm>
          <a:prstGeom prst="rect">
            <a:avLst/>
          </a:prstGeom>
        </p:spPr>
      </p:pic>
      <p:sp>
        <p:nvSpPr>
          <p:cNvPr id="9" name="Rectangle: Rounded Corners 8" descr="Text box for the sub-pages for the &quot;Students&quot; section.">
            <a:extLst>
              <a:ext uri="{FF2B5EF4-FFF2-40B4-BE49-F238E27FC236}">
                <a16:creationId xmlns:a16="http://schemas.microsoft.com/office/drawing/2014/main" id="{295BE793-C80D-430A-9486-C042D29AEB54}"/>
              </a:ext>
            </a:extLst>
          </p:cNvPr>
          <p:cNvSpPr/>
          <p:nvPr/>
        </p:nvSpPr>
        <p:spPr>
          <a:xfrm>
            <a:off x="71021" y="2766096"/>
            <a:ext cx="1816776" cy="3457987"/>
          </a:xfrm>
          <a:prstGeom prst="roundRect">
            <a:avLst/>
          </a:prstGeom>
          <a:solidFill>
            <a:schemeClr val="bg2">
              <a:lumMod val="90000"/>
            </a:schemeClr>
          </a:solidFill>
          <a:ln w="1905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Registration</a:t>
            </a:r>
          </a:p>
          <a:p>
            <a:pPr algn="ctr"/>
            <a:r>
              <a:rPr lang="en-US" dirty="0">
                <a:solidFill>
                  <a:schemeClr val="tx1"/>
                </a:solidFill>
              </a:rPr>
              <a:t>Documentation</a:t>
            </a:r>
          </a:p>
          <a:p>
            <a:pPr algn="ctr"/>
            <a:r>
              <a:rPr lang="en-US" dirty="0">
                <a:solidFill>
                  <a:schemeClr val="tx1"/>
                </a:solidFill>
              </a:rPr>
              <a:t>Policies</a:t>
            </a:r>
          </a:p>
        </p:txBody>
      </p:sp>
      <p:sp>
        <p:nvSpPr>
          <p:cNvPr id="11" name="Rectangle: Rounded Corners 10" descr="Text box for the sub-pages for the &quot;Faculty&quot; section.">
            <a:extLst>
              <a:ext uri="{FF2B5EF4-FFF2-40B4-BE49-F238E27FC236}">
                <a16:creationId xmlns:a16="http://schemas.microsoft.com/office/drawing/2014/main" id="{3A541886-BE36-4F9F-9B30-7B3FEB34A582}"/>
              </a:ext>
            </a:extLst>
          </p:cNvPr>
          <p:cNvSpPr/>
          <p:nvPr/>
        </p:nvSpPr>
        <p:spPr>
          <a:xfrm>
            <a:off x="2072049" y="2766096"/>
            <a:ext cx="1965137" cy="3457987"/>
          </a:xfrm>
          <a:prstGeom prst="roundRect">
            <a:avLst/>
          </a:prstGeom>
          <a:solidFill>
            <a:schemeClr val="bg2">
              <a:lumMod val="90000"/>
            </a:schemeClr>
          </a:solidFill>
          <a:ln w="1905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Exams</a:t>
            </a:r>
          </a:p>
          <a:p>
            <a:pPr algn="ctr"/>
            <a:r>
              <a:rPr lang="en-US" dirty="0">
                <a:solidFill>
                  <a:schemeClr val="tx1"/>
                </a:solidFill>
              </a:rPr>
              <a:t>Faculty Letters</a:t>
            </a:r>
          </a:p>
          <a:p>
            <a:pPr algn="ctr"/>
            <a:r>
              <a:rPr lang="en-US" dirty="0">
                <a:solidFill>
                  <a:schemeClr val="tx1"/>
                </a:solidFill>
              </a:rPr>
              <a:t>FAQ</a:t>
            </a:r>
          </a:p>
          <a:p>
            <a:pPr algn="ctr"/>
            <a:r>
              <a:rPr lang="en-US" dirty="0">
                <a:solidFill>
                  <a:schemeClr val="tx1"/>
                </a:solidFill>
              </a:rPr>
              <a:t>Universal Design</a:t>
            </a:r>
          </a:p>
        </p:txBody>
      </p:sp>
      <p:sp>
        <p:nvSpPr>
          <p:cNvPr id="12" name="Rectangle: Rounded Corners 11" descr="Text box for the sub-pages for the &quot;Accommodations &amp; Services&quot; section.">
            <a:extLst>
              <a:ext uri="{FF2B5EF4-FFF2-40B4-BE49-F238E27FC236}">
                <a16:creationId xmlns:a16="http://schemas.microsoft.com/office/drawing/2014/main" id="{6011936A-8F9D-4443-BDE8-71B2C7D383E5}"/>
              </a:ext>
            </a:extLst>
          </p:cNvPr>
          <p:cNvSpPr/>
          <p:nvPr/>
        </p:nvSpPr>
        <p:spPr>
          <a:xfrm>
            <a:off x="4214987" y="2753936"/>
            <a:ext cx="1749275" cy="3457987"/>
          </a:xfrm>
          <a:prstGeom prst="roundRect">
            <a:avLst/>
          </a:prstGeom>
          <a:solidFill>
            <a:schemeClr val="bg2">
              <a:lumMod val="90000"/>
            </a:schemeClr>
          </a:solidFill>
          <a:ln w="1905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Blurbs</a:t>
            </a:r>
          </a:p>
          <a:p>
            <a:pPr algn="ctr"/>
            <a:r>
              <a:rPr lang="en-US" dirty="0">
                <a:solidFill>
                  <a:schemeClr val="tx1"/>
                </a:solidFill>
              </a:rPr>
              <a:t>Housing</a:t>
            </a:r>
          </a:p>
          <a:p>
            <a:pPr algn="ctr"/>
            <a:r>
              <a:rPr lang="en-US" dirty="0">
                <a:solidFill>
                  <a:schemeClr val="tx1"/>
                </a:solidFill>
              </a:rPr>
              <a:t>Graduate Tests</a:t>
            </a:r>
          </a:p>
        </p:txBody>
      </p:sp>
      <p:sp>
        <p:nvSpPr>
          <p:cNvPr id="13" name="Rectangle: Rounded Corners 12" descr="Text box for the sub-pages for the &quot;Campus Accessibility&quot; section.">
            <a:extLst>
              <a:ext uri="{FF2B5EF4-FFF2-40B4-BE49-F238E27FC236}">
                <a16:creationId xmlns:a16="http://schemas.microsoft.com/office/drawing/2014/main" id="{FA4AA79E-A394-4B7B-9890-857E9E8B816A}"/>
              </a:ext>
            </a:extLst>
          </p:cNvPr>
          <p:cNvSpPr/>
          <p:nvPr/>
        </p:nvSpPr>
        <p:spPr>
          <a:xfrm>
            <a:off x="6142063" y="2766096"/>
            <a:ext cx="1749275" cy="3462519"/>
          </a:xfrm>
          <a:prstGeom prst="roundRect">
            <a:avLst/>
          </a:prstGeom>
          <a:solidFill>
            <a:schemeClr val="bg2">
              <a:lumMod val="90000"/>
            </a:schemeClr>
          </a:solidFill>
          <a:ln w="1905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Maps</a:t>
            </a:r>
          </a:p>
          <a:p>
            <a:pPr algn="ctr"/>
            <a:r>
              <a:rPr lang="en-US" dirty="0">
                <a:solidFill>
                  <a:schemeClr val="tx1"/>
                </a:solidFill>
              </a:rPr>
              <a:t>Van Service</a:t>
            </a:r>
          </a:p>
          <a:p>
            <a:pPr algn="ctr"/>
            <a:r>
              <a:rPr lang="en-US" dirty="0">
                <a:solidFill>
                  <a:schemeClr val="tx1"/>
                </a:solidFill>
              </a:rPr>
              <a:t>Public Transit</a:t>
            </a:r>
          </a:p>
        </p:txBody>
      </p:sp>
      <p:sp>
        <p:nvSpPr>
          <p:cNvPr id="14" name="Rectangle: Rounded Corners 13" descr="Text box for the sub-pages for the &quot;Resources&quot; section.">
            <a:extLst>
              <a:ext uri="{FF2B5EF4-FFF2-40B4-BE49-F238E27FC236}">
                <a16:creationId xmlns:a16="http://schemas.microsoft.com/office/drawing/2014/main" id="{2792F165-775E-465A-98E3-7B1478EF610F}"/>
              </a:ext>
            </a:extLst>
          </p:cNvPr>
          <p:cNvSpPr/>
          <p:nvPr/>
        </p:nvSpPr>
        <p:spPr>
          <a:xfrm>
            <a:off x="8063725" y="2766096"/>
            <a:ext cx="2027620" cy="3457988"/>
          </a:xfrm>
          <a:prstGeom prst="roundRect">
            <a:avLst/>
          </a:prstGeom>
          <a:solidFill>
            <a:schemeClr val="bg2">
              <a:lumMod val="90000"/>
            </a:schemeClr>
          </a:solidFill>
          <a:ln w="1905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University</a:t>
            </a:r>
          </a:p>
          <a:p>
            <a:pPr algn="ctr"/>
            <a:r>
              <a:rPr lang="en-US" dirty="0">
                <a:solidFill>
                  <a:schemeClr val="tx1"/>
                </a:solidFill>
              </a:rPr>
              <a:t>Student Groups</a:t>
            </a:r>
          </a:p>
          <a:p>
            <a:pPr algn="ctr"/>
            <a:r>
              <a:rPr lang="en-US" dirty="0">
                <a:solidFill>
                  <a:schemeClr val="tx1"/>
                </a:solidFill>
              </a:rPr>
              <a:t>Wider Resources</a:t>
            </a:r>
          </a:p>
        </p:txBody>
      </p:sp>
      <p:sp>
        <p:nvSpPr>
          <p:cNvPr id="15" name="Rectangle: Rounded Corners 14" descr="Text box for the sub-pages for the &quot;About&quot; section.">
            <a:extLst>
              <a:ext uri="{FF2B5EF4-FFF2-40B4-BE49-F238E27FC236}">
                <a16:creationId xmlns:a16="http://schemas.microsoft.com/office/drawing/2014/main" id="{9182F047-4D5B-4103-805E-4AC342BC3613}"/>
              </a:ext>
            </a:extLst>
          </p:cNvPr>
          <p:cNvSpPr/>
          <p:nvPr/>
        </p:nvSpPr>
        <p:spPr>
          <a:xfrm>
            <a:off x="10245630" y="2766096"/>
            <a:ext cx="1875349" cy="3457988"/>
          </a:xfrm>
          <a:prstGeom prst="roundRect">
            <a:avLst/>
          </a:prstGeom>
          <a:solidFill>
            <a:schemeClr val="bg2">
              <a:lumMod val="90000"/>
            </a:schemeClr>
          </a:solidFill>
          <a:ln w="1905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Our Office</a:t>
            </a:r>
          </a:p>
          <a:p>
            <a:pPr algn="ctr"/>
            <a:r>
              <a:rPr lang="en-US" dirty="0">
                <a:solidFill>
                  <a:schemeClr val="tx1"/>
                </a:solidFill>
              </a:rPr>
              <a:t>Staff</a:t>
            </a:r>
          </a:p>
          <a:p>
            <a:pPr algn="ctr"/>
            <a:r>
              <a:rPr lang="en-US" dirty="0">
                <a:solidFill>
                  <a:schemeClr val="tx1"/>
                </a:solidFill>
              </a:rPr>
              <a:t>Hours</a:t>
            </a:r>
          </a:p>
          <a:p>
            <a:pPr algn="ctr"/>
            <a:r>
              <a:rPr lang="en-US" dirty="0">
                <a:solidFill>
                  <a:schemeClr val="tx1"/>
                </a:solidFill>
              </a:rPr>
              <a:t>Location</a:t>
            </a:r>
          </a:p>
        </p:txBody>
      </p:sp>
      <p:cxnSp>
        <p:nvCxnSpPr>
          <p:cNvPr id="16" name="Connector: Elbow 15">
            <a:extLst>
              <a:ext uri="{FF2B5EF4-FFF2-40B4-BE49-F238E27FC236}">
                <a16:creationId xmlns:a16="http://schemas.microsoft.com/office/drawing/2014/main" id="{50E53CA5-3A95-460C-88A1-902A3DB9E416}"/>
              </a:ext>
            </a:extLst>
          </p:cNvPr>
          <p:cNvCxnSpPr>
            <a:cxnSpLocks/>
            <a:endCxn id="9" idx="0"/>
          </p:cNvCxnSpPr>
          <p:nvPr/>
        </p:nvCxnSpPr>
        <p:spPr>
          <a:xfrm rot="10800000" flipV="1">
            <a:off x="979410" y="2446528"/>
            <a:ext cx="1907691" cy="319567"/>
          </a:xfrm>
          <a:prstGeom prst="bentConnector2">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75AEF98-8CC9-427F-9B0B-3BC653FB6B70}"/>
              </a:ext>
            </a:extLst>
          </p:cNvPr>
          <p:cNvCxnSpPr>
            <a:cxnSpLocks/>
          </p:cNvCxnSpPr>
          <p:nvPr/>
        </p:nvCxnSpPr>
        <p:spPr>
          <a:xfrm flipV="1">
            <a:off x="2876364" y="2244318"/>
            <a:ext cx="0" cy="19172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9EFCCD4E-1777-4C70-B7F3-32F511EEB8FB}"/>
              </a:ext>
            </a:extLst>
          </p:cNvPr>
          <p:cNvCxnSpPr>
            <a:cxnSpLocks/>
            <a:endCxn id="11" idx="0"/>
          </p:cNvCxnSpPr>
          <p:nvPr/>
        </p:nvCxnSpPr>
        <p:spPr>
          <a:xfrm rot="10800000" flipV="1">
            <a:off x="3054618" y="2451654"/>
            <a:ext cx="811892" cy="314442"/>
          </a:xfrm>
          <a:prstGeom prst="bentConnector2">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9980092-8834-4720-861E-335E23276A04}"/>
              </a:ext>
            </a:extLst>
          </p:cNvPr>
          <p:cNvCxnSpPr>
            <a:cxnSpLocks/>
          </p:cNvCxnSpPr>
          <p:nvPr/>
        </p:nvCxnSpPr>
        <p:spPr>
          <a:xfrm>
            <a:off x="5049152" y="2316163"/>
            <a:ext cx="0" cy="43777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A7C4E4F-C4DD-4052-ABB1-8B73351196E3}"/>
              </a:ext>
            </a:extLst>
          </p:cNvPr>
          <p:cNvCxnSpPr>
            <a:endCxn id="13" idx="0"/>
          </p:cNvCxnSpPr>
          <p:nvPr/>
        </p:nvCxnSpPr>
        <p:spPr>
          <a:xfrm>
            <a:off x="7016700" y="2340180"/>
            <a:ext cx="1" cy="42591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C75B725-1BDA-46FA-BB6A-A5E590F28EA2}"/>
              </a:ext>
            </a:extLst>
          </p:cNvPr>
          <p:cNvCxnSpPr/>
          <p:nvPr/>
        </p:nvCxnSpPr>
        <p:spPr>
          <a:xfrm>
            <a:off x="8859915" y="2316163"/>
            <a:ext cx="0" cy="44993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3A0CCDF2-3759-4E67-A3BF-D5F6ED79B809}"/>
              </a:ext>
            </a:extLst>
          </p:cNvPr>
          <p:cNvCxnSpPr>
            <a:cxnSpLocks/>
          </p:cNvCxnSpPr>
          <p:nvPr/>
        </p:nvCxnSpPr>
        <p:spPr>
          <a:xfrm>
            <a:off x="9734552" y="2420661"/>
            <a:ext cx="1517495" cy="355301"/>
          </a:xfrm>
          <a:prstGeom prst="bentConnector3">
            <a:avLst>
              <a:gd name="adj1" fmla="val 99727"/>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310D482-A4D4-4577-9F3E-6E40D2FB4CB4}"/>
              </a:ext>
            </a:extLst>
          </p:cNvPr>
          <p:cNvCxnSpPr/>
          <p:nvPr/>
        </p:nvCxnSpPr>
        <p:spPr>
          <a:xfrm>
            <a:off x="3853086" y="2291550"/>
            <a:ext cx="0" cy="16010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FD84FF8-D8B3-464D-AD85-3AD61A7A1B73}"/>
              </a:ext>
            </a:extLst>
          </p:cNvPr>
          <p:cNvCxnSpPr/>
          <p:nvPr/>
        </p:nvCxnSpPr>
        <p:spPr>
          <a:xfrm>
            <a:off x="9748483" y="2275938"/>
            <a:ext cx="0" cy="16010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EE1AA4E-339F-4506-A2F8-237751C2DA36}"/>
              </a:ext>
            </a:extLst>
          </p:cNvPr>
          <p:cNvSpPr>
            <a:spLocks noGrp="1"/>
          </p:cNvSpPr>
          <p:nvPr>
            <p:ph type="sldNum" sz="quarter" idx="12"/>
          </p:nvPr>
        </p:nvSpPr>
        <p:spPr/>
        <p:txBody>
          <a:bodyPr/>
          <a:lstStyle/>
          <a:p>
            <a:fld id="{CECD5134-CDC4-4C92-BF7D-0B285B394819}" type="slidenum">
              <a:rPr lang="en-US" smtClean="0"/>
              <a:t>17</a:t>
            </a:fld>
            <a:endParaRPr lang="en-US"/>
          </a:p>
        </p:txBody>
      </p:sp>
    </p:spTree>
    <p:extLst>
      <p:ext uri="{BB962C8B-B14F-4D97-AF65-F5344CB8AC3E}">
        <p14:creationId xmlns:p14="http://schemas.microsoft.com/office/powerpoint/2010/main" val="127989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411997E-550C-4D59-BD0F-2B602E58B4ED}"/>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Writing it Out</a:t>
            </a:r>
            <a:br>
              <a:rPr lang="en-US" sz="6000" kern="1200" dirty="0">
                <a:solidFill>
                  <a:srgbClr val="FFFFFF"/>
                </a:solidFill>
                <a:latin typeface="+mj-lt"/>
                <a:ea typeface="+mj-ea"/>
                <a:cs typeface="+mj-cs"/>
              </a:rPr>
            </a:br>
            <a:endParaRPr lang="en-US" sz="6000" kern="1200" dirty="0">
              <a:solidFill>
                <a:srgbClr val="FFFFFF"/>
              </a:solidFill>
              <a:latin typeface="+mj-lt"/>
              <a:ea typeface="+mj-ea"/>
              <a:cs typeface="+mj-cs"/>
            </a:endParaRPr>
          </a:p>
        </p:txBody>
      </p:sp>
      <p:sp>
        <p:nvSpPr>
          <p:cNvPr id="3" name="Slide Number Placeholder 2">
            <a:extLst>
              <a:ext uri="{FF2B5EF4-FFF2-40B4-BE49-F238E27FC236}">
                <a16:creationId xmlns:a16="http://schemas.microsoft.com/office/drawing/2014/main" id="{513595A3-C8DC-416F-80DD-9017CDA0DC95}"/>
              </a:ext>
            </a:extLst>
          </p:cNvPr>
          <p:cNvSpPr>
            <a:spLocks noGrp="1"/>
          </p:cNvSpPr>
          <p:nvPr>
            <p:ph type="sldNum" sz="quarter" idx="12"/>
          </p:nvPr>
        </p:nvSpPr>
        <p:spPr/>
        <p:txBody>
          <a:bodyPr/>
          <a:lstStyle/>
          <a:p>
            <a:fld id="{CECD5134-CDC4-4C92-BF7D-0B285B394819}" type="slidenum">
              <a:rPr lang="en-US" smtClean="0"/>
              <a:t>18</a:t>
            </a:fld>
            <a:endParaRPr lang="en-US"/>
          </a:p>
        </p:txBody>
      </p:sp>
    </p:spTree>
    <p:extLst>
      <p:ext uri="{BB962C8B-B14F-4D97-AF65-F5344CB8AC3E}">
        <p14:creationId xmlns:p14="http://schemas.microsoft.com/office/powerpoint/2010/main" val="2566423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D13E10-264B-4D3B-8B52-1D2AA6645052}"/>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Reframing your Approach</a:t>
            </a:r>
          </a:p>
        </p:txBody>
      </p:sp>
      <p:sp>
        <p:nvSpPr>
          <p:cNvPr id="3" name="Content Placeholder 2">
            <a:extLst>
              <a:ext uri="{FF2B5EF4-FFF2-40B4-BE49-F238E27FC236}">
                <a16:creationId xmlns:a16="http://schemas.microsoft.com/office/drawing/2014/main" id="{27F8795A-0C7F-405B-B656-A1CF43C555AE}"/>
              </a:ext>
            </a:extLst>
          </p:cNvPr>
          <p:cNvSpPr>
            <a:spLocks noGrp="1"/>
          </p:cNvSpPr>
          <p:nvPr>
            <p:ph idx="1"/>
          </p:nvPr>
        </p:nvSpPr>
        <p:spPr>
          <a:xfrm>
            <a:off x="1179226" y="3092970"/>
            <a:ext cx="9833548" cy="2693976"/>
          </a:xfrm>
        </p:spPr>
        <p:txBody>
          <a:bodyPr>
            <a:normAutofit/>
          </a:bodyPr>
          <a:lstStyle/>
          <a:p>
            <a:r>
              <a:rPr lang="en-US" sz="2000" dirty="0"/>
              <a:t>What is your office disability model?</a:t>
            </a:r>
          </a:p>
          <a:p>
            <a:r>
              <a:rPr lang="en-US" sz="2000" dirty="0"/>
              <a:t>How do you want it to come across to students?</a:t>
            </a:r>
          </a:p>
          <a:p>
            <a:r>
              <a:rPr lang="en-US" sz="2000" dirty="0"/>
              <a:t>Critical time to think about what your processes are</a:t>
            </a:r>
          </a:p>
          <a:p>
            <a:r>
              <a:rPr lang="en-US" sz="2000" dirty="0"/>
              <a:t>Opportunity to reexamine office culture</a:t>
            </a:r>
          </a:p>
        </p:txBody>
      </p:sp>
      <p:pic>
        <p:nvPicPr>
          <p:cNvPr id="4098" name="Picture 2" descr="Cartoon image of people waiting to get up a ramp and stairs piled with snow. It reads:&#10;Person using wheelchair: &quot;Could you please shovel the ramp?&#10;Man shoveling: &quot;All these other kids are waiting to use the stairs. When I get through shoveling them off, then I will clear the ramp for you.&quot;&#10;Person using wheelchair: &quot;But if you shovel the ramp, we can all get it!&quot;">
            <a:extLst>
              <a:ext uri="{FF2B5EF4-FFF2-40B4-BE49-F238E27FC236}">
                <a16:creationId xmlns:a16="http://schemas.microsoft.com/office/drawing/2014/main" id="{C3B1ED95-6FD1-4D77-A69D-D83A151B7E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97" r="9548"/>
          <a:stretch/>
        </p:blipFill>
        <p:spPr bwMode="auto">
          <a:xfrm>
            <a:off x="7279689" y="3092970"/>
            <a:ext cx="4447713"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94FF170-8A71-46AC-B814-3F843E95C54B}"/>
              </a:ext>
            </a:extLst>
          </p:cNvPr>
          <p:cNvSpPr>
            <a:spLocks noGrp="1"/>
          </p:cNvSpPr>
          <p:nvPr>
            <p:ph type="sldNum" sz="quarter" idx="12"/>
          </p:nvPr>
        </p:nvSpPr>
        <p:spPr/>
        <p:txBody>
          <a:bodyPr/>
          <a:lstStyle/>
          <a:p>
            <a:fld id="{CECD5134-CDC4-4C92-BF7D-0B285B394819}" type="slidenum">
              <a:rPr lang="en-US" smtClean="0"/>
              <a:t>19</a:t>
            </a:fld>
            <a:endParaRPr lang="en-US"/>
          </a:p>
        </p:txBody>
      </p:sp>
    </p:spTree>
    <p:extLst>
      <p:ext uri="{BB962C8B-B14F-4D97-AF65-F5344CB8AC3E}">
        <p14:creationId xmlns:p14="http://schemas.microsoft.com/office/powerpoint/2010/main" val="324304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65D0AFD-2152-4781-A7DA-530EFB1AC5DC}"/>
              </a:ext>
            </a:extLst>
          </p:cNvPr>
          <p:cNvSpPr>
            <a:spLocks noGrp="1"/>
          </p:cNvSpPr>
          <p:nvPr>
            <p:ph type="title"/>
          </p:nvPr>
        </p:nvSpPr>
        <p:spPr>
          <a:xfrm>
            <a:off x="640079" y="2023236"/>
            <a:ext cx="3659777" cy="2820908"/>
          </a:xfrm>
        </p:spPr>
        <p:txBody>
          <a:bodyPr>
            <a:normAutofit/>
          </a:bodyPr>
          <a:lstStyle/>
          <a:p>
            <a:r>
              <a:rPr lang="en-US" sz="4000" dirty="0">
                <a:solidFill>
                  <a:srgbClr val="FFFFFF"/>
                </a:solidFill>
              </a:rPr>
              <a:t>Accessible Education Office at Harvard University</a:t>
            </a:r>
          </a:p>
        </p:txBody>
      </p:sp>
      <p:graphicFrame>
        <p:nvGraphicFramePr>
          <p:cNvPr id="5" name="Content Placeholder 2">
            <a:extLst>
              <a:ext uri="{FF2B5EF4-FFF2-40B4-BE49-F238E27FC236}">
                <a16:creationId xmlns:a16="http://schemas.microsoft.com/office/drawing/2014/main" id="{C53AB2D6-E21E-4B33-A5B7-157791CAD141}"/>
              </a:ext>
            </a:extLst>
          </p:cNvPr>
          <p:cNvGraphicFramePr>
            <a:graphicFrameLocks noGrp="1"/>
          </p:cNvGraphicFramePr>
          <p:nvPr>
            <p:ph idx="1"/>
            <p:extLst>
              <p:ext uri="{D42A27DB-BD31-4B8C-83A1-F6EECF244321}">
                <p14:modId xmlns:p14="http://schemas.microsoft.com/office/powerpoint/2010/main" val="3601279796"/>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3BD6107-57AB-4168-B361-782DD0606084}"/>
              </a:ext>
            </a:extLst>
          </p:cNvPr>
          <p:cNvSpPr>
            <a:spLocks noGrp="1"/>
          </p:cNvSpPr>
          <p:nvPr>
            <p:ph type="sldNum" sz="quarter" idx="12"/>
          </p:nvPr>
        </p:nvSpPr>
        <p:spPr/>
        <p:txBody>
          <a:bodyPr/>
          <a:lstStyle/>
          <a:p>
            <a:fld id="{CECD5134-CDC4-4C92-BF7D-0B285B394819}" type="slidenum">
              <a:rPr lang="en-US" smtClean="0"/>
              <a:t>2</a:t>
            </a:fld>
            <a:endParaRPr lang="en-US"/>
          </a:p>
        </p:txBody>
      </p:sp>
    </p:spTree>
    <p:extLst>
      <p:ext uri="{BB962C8B-B14F-4D97-AF65-F5344CB8AC3E}">
        <p14:creationId xmlns:p14="http://schemas.microsoft.com/office/powerpoint/2010/main" val="2938844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D13E10-264B-4D3B-8B52-1D2AA6645052}"/>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Writing Distribution</a:t>
            </a:r>
          </a:p>
        </p:txBody>
      </p:sp>
      <p:sp>
        <p:nvSpPr>
          <p:cNvPr id="3" name="Content Placeholder 2">
            <a:extLst>
              <a:ext uri="{FF2B5EF4-FFF2-40B4-BE49-F238E27FC236}">
                <a16:creationId xmlns:a16="http://schemas.microsoft.com/office/drawing/2014/main" id="{27F8795A-0C7F-405B-B656-A1CF43C555AE}"/>
              </a:ext>
            </a:extLst>
          </p:cNvPr>
          <p:cNvSpPr>
            <a:spLocks noGrp="1"/>
          </p:cNvSpPr>
          <p:nvPr>
            <p:ph idx="1"/>
          </p:nvPr>
        </p:nvSpPr>
        <p:spPr>
          <a:xfrm>
            <a:off x="1179226" y="3092970"/>
            <a:ext cx="9833548" cy="2693976"/>
          </a:xfrm>
        </p:spPr>
        <p:txBody>
          <a:bodyPr>
            <a:normAutofit/>
          </a:bodyPr>
          <a:lstStyle/>
          <a:p>
            <a:r>
              <a:rPr lang="en-US" dirty="0"/>
              <a:t>How do you want to divide up ALL of these pages?</a:t>
            </a:r>
          </a:p>
          <a:p>
            <a:r>
              <a:rPr lang="en-US" dirty="0"/>
              <a:t>Who is best suited to write certain pages?</a:t>
            </a:r>
          </a:p>
          <a:p>
            <a:r>
              <a:rPr lang="en-US" dirty="0"/>
              <a:t>Have people decide what they want to specialize in and commit</a:t>
            </a:r>
          </a:p>
        </p:txBody>
      </p:sp>
      <p:sp>
        <p:nvSpPr>
          <p:cNvPr id="4" name="Slide Number Placeholder 3">
            <a:extLst>
              <a:ext uri="{FF2B5EF4-FFF2-40B4-BE49-F238E27FC236}">
                <a16:creationId xmlns:a16="http://schemas.microsoft.com/office/drawing/2014/main" id="{F51485DB-5B0E-4FB1-80ED-4829A021B6FD}"/>
              </a:ext>
            </a:extLst>
          </p:cNvPr>
          <p:cNvSpPr>
            <a:spLocks noGrp="1"/>
          </p:cNvSpPr>
          <p:nvPr>
            <p:ph type="sldNum" sz="quarter" idx="12"/>
          </p:nvPr>
        </p:nvSpPr>
        <p:spPr/>
        <p:txBody>
          <a:bodyPr/>
          <a:lstStyle/>
          <a:p>
            <a:fld id="{CECD5134-CDC4-4C92-BF7D-0B285B394819}" type="slidenum">
              <a:rPr lang="en-US" smtClean="0"/>
              <a:t>20</a:t>
            </a:fld>
            <a:endParaRPr lang="en-US"/>
          </a:p>
        </p:txBody>
      </p:sp>
    </p:spTree>
    <p:extLst>
      <p:ext uri="{BB962C8B-B14F-4D97-AF65-F5344CB8AC3E}">
        <p14:creationId xmlns:p14="http://schemas.microsoft.com/office/powerpoint/2010/main" val="3737404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D13E10-264B-4D3B-8B52-1D2AA6645052}"/>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Scrum Boards</a:t>
            </a:r>
          </a:p>
        </p:txBody>
      </p:sp>
      <p:pic>
        <p:nvPicPr>
          <p:cNvPr id="9" name="Picture 2" descr="Image of scrum board with four vertical columns: Stories, Not Started, In progress, and Done. There are sticky notes attached to each section identifying tasks. ">
            <a:extLst>
              <a:ext uri="{FF2B5EF4-FFF2-40B4-BE49-F238E27FC236}">
                <a16:creationId xmlns:a16="http://schemas.microsoft.com/office/drawing/2014/main" id="{2F4759F2-1E9E-4E79-8A43-BE5A31D7F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035" y="2424284"/>
            <a:ext cx="6083929" cy="456294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E4AB23E4-D8AC-4D97-B82D-51873B47DB22}"/>
              </a:ext>
            </a:extLst>
          </p:cNvPr>
          <p:cNvSpPr>
            <a:spLocks noGrp="1"/>
          </p:cNvSpPr>
          <p:nvPr>
            <p:ph type="sldNum" sz="quarter" idx="12"/>
          </p:nvPr>
        </p:nvSpPr>
        <p:spPr/>
        <p:txBody>
          <a:bodyPr/>
          <a:lstStyle/>
          <a:p>
            <a:fld id="{CECD5134-CDC4-4C92-BF7D-0B285B394819}" type="slidenum">
              <a:rPr lang="en-US" smtClean="0"/>
              <a:t>21</a:t>
            </a:fld>
            <a:endParaRPr lang="en-US"/>
          </a:p>
        </p:txBody>
      </p:sp>
    </p:spTree>
    <p:extLst>
      <p:ext uri="{BB962C8B-B14F-4D97-AF65-F5344CB8AC3E}">
        <p14:creationId xmlns:p14="http://schemas.microsoft.com/office/powerpoint/2010/main" val="4292120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D13E10-264B-4D3B-8B52-1D2AA6645052}"/>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Tracking Progress</a:t>
            </a:r>
          </a:p>
        </p:txBody>
      </p:sp>
      <p:sp>
        <p:nvSpPr>
          <p:cNvPr id="3" name="Content Placeholder 2">
            <a:extLst>
              <a:ext uri="{FF2B5EF4-FFF2-40B4-BE49-F238E27FC236}">
                <a16:creationId xmlns:a16="http://schemas.microsoft.com/office/drawing/2014/main" id="{27F8795A-0C7F-405B-B656-A1CF43C555AE}"/>
              </a:ext>
            </a:extLst>
          </p:cNvPr>
          <p:cNvSpPr>
            <a:spLocks noGrp="1"/>
          </p:cNvSpPr>
          <p:nvPr>
            <p:ph idx="1"/>
          </p:nvPr>
        </p:nvSpPr>
        <p:spPr>
          <a:xfrm>
            <a:off x="1179226" y="3092970"/>
            <a:ext cx="9833548" cy="2693976"/>
          </a:xfrm>
        </p:spPr>
        <p:txBody>
          <a:bodyPr>
            <a:normAutofit/>
          </a:bodyPr>
          <a:lstStyle/>
          <a:p>
            <a:r>
              <a:rPr lang="en-US" dirty="0"/>
              <a:t>Have a master list of pages that everyone has access to</a:t>
            </a:r>
          </a:p>
          <a:p>
            <a:r>
              <a:rPr lang="en-US" dirty="0"/>
              <a:t>Track progress and who is in charge of this list</a:t>
            </a:r>
          </a:p>
          <a:p>
            <a:r>
              <a:rPr lang="en-US" dirty="0"/>
              <a:t>Put in reminders and notes for any future updates</a:t>
            </a:r>
          </a:p>
          <a:p>
            <a:endParaRPr lang="en-US" dirty="0"/>
          </a:p>
        </p:txBody>
      </p:sp>
      <p:pic>
        <p:nvPicPr>
          <p:cNvPr id="5" name="Picture 4" descr="Image of Excel Spreadsheet with categories: &quot;Page Name, When to update?, Writer, Status, and Notes&quot;">
            <a:extLst>
              <a:ext uri="{FF2B5EF4-FFF2-40B4-BE49-F238E27FC236}">
                <a16:creationId xmlns:a16="http://schemas.microsoft.com/office/drawing/2014/main" id="{CAEEBB2C-97DE-4460-8C73-FC0410688222}"/>
              </a:ext>
            </a:extLst>
          </p:cNvPr>
          <p:cNvPicPr>
            <a:picLocks noChangeAspect="1"/>
          </p:cNvPicPr>
          <p:nvPr/>
        </p:nvPicPr>
        <p:blipFill>
          <a:blip r:embed="rId3"/>
          <a:stretch>
            <a:fillRect/>
          </a:stretch>
        </p:blipFill>
        <p:spPr>
          <a:xfrm>
            <a:off x="913798" y="2808664"/>
            <a:ext cx="10281639" cy="2978281"/>
          </a:xfrm>
          <a:prstGeom prst="rect">
            <a:avLst/>
          </a:prstGeom>
        </p:spPr>
      </p:pic>
      <p:sp>
        <p:nvSpPr>
          <p:cNvPr id="4" name="Slide Number Placeholder 3">
            <a:extLst>
              <a:ext uri="{FF2B5EF4-FFF2-40B4-BE49-F238E27FC236}">
                <a16:creationId xmlns:a16="http://schemas.microsoft.com/office/drawing/2014/main" id="{884112A7-A7CA-46C4-9E04-A64516921476}"/>
              </a:ext>
            </a:extLst>
          </p:cNvPr>
          <p:cNvSpPr>
            <a:spLocks noGrp="1"/>
          </p:cNvSpPr>
          <p:nvPr>
            <p:ph type="sldNum" sz="quarter" idx="12"/>
          </p:nvPr>
        </p:nvSpPr>
        <p:spPr/>
        <p:txBody>
          <a:bodyPr/>
          <a:lstStyle/>
          <a:p>
            <a:fld id="{CECD5134-CDC4-4C92-BF7D-0B285B394819}" type="slidenum">
              <a:rPr lang="en-US" smtClean="0"/>
              <a:t>22</a:t>
            </a:fld>
            <a:endParaRPr lang="en-US"/>
          </a:p>
        </p:txBody>
      </p:sp>
    </p:spTree>
    <p:extLst>
      <p:ext uri="{BB962C8B-B14F-4D97-AF65-F5344CB8AC3E}">
        <p14:creationId xmlns:p14="http://schemas.microsoft.com/office/powerpoint/2010/main" val="390934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D13E10-264B-4D3B-8B52-1D2AA6645052}"/>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The Hard Pages</a:t>
            </a:r>
          </a:p>
        </p:txBody>
      </p:sp>
      <p:sp>
        <p:nvSpPr>
          <p:cNvPr id="3" name="Content Placeholder 2">
            <a:extLst>
              <a:ext uri="{FF2B5EF4-FFF2-40B4-BE49-F238E27FC236}">
                <a16:creationId xmlns:a16="http://schemas.microsoft.com/office/drawing/2014/main" id="{27F8795A-0C7F-405B-B656-A1CF43C555AE}"/>
              </a:ext>
            </a:extLst>
          </p:cNvPr>
          <p:cNvSpPr>
            <a:spLocks noGrp="1"/>
          </p:cNvSpPr>
          <p:nvPr>
            <p:ph idx="1"/>
          </p:nvPr>
        </p:nvSpPr>
        <p:spPr>
          <a:xfrm>
            <a:off x="1179226" y="3092970"/>
            <a:ext cx="9833548" cy="2693976"/>
          </a:xfrm>
        </p:spPr>
        <p:txBody>
          <a:bodyPr>
            <a:normAutofit/>
          </a:bodyPr>
          <a:lstStyle/>
          <a:p>
            <a:r>
              <a:rPr lang="en-US" dirty="0"/>
              <a:t>Grievance &amp; Confidentiality Policies</a:t>
            </a:r>
          </a:p>
          <a:p>
            <a:r>
              <a:rPr lang="en-US" dirty="0"/>
              <a:t>Student Rights &amp; Responsibilities </a:t>
            </a:r>
          </a:p>
          <a:p>
            <a:r>
              <a:rPr lang="en-US" dirty="0"/>
              <a:t>Animal Policies</a:t>
            </a:r>
          </a:p>
          <a:p>
            <a:r>
              <a:rPr lang="en-US" dirty="0"/>
              <a:t>Do you want your documentation process to change?</a:t>
            </a:r>
          </a:p>
          <a:p>
            <a:endParaRPr lang="en-US" dirty="0"/>
          </a:p>
        </p:txBody>
      </p:sp>
      <p:sp>
        <p:nvSpPr>
          <p:cNvPr id="4" name="Slide Number Placeholder 3">
            <a:extLst>
              <a:ext uri="{FF2B5EF4-FFF2-40B4-BE49-F238E27FC236}">
                <a16:creationId xmlns:a16="http://schemas.microsoft.com/office/drawing/2014/main" id="{BA094D64-8E28-43D8-A3F4-A062490B6953}"/>
              </a:ext>
            </a:extLst>
          </p:cNvPr>
          <p:cNvSpPr>
            <a:spLocks noGrp="1"/>
          </p:cNvSpPr>
          <p:nvPr>
            <p:ph type="sldNum" sz="quarter" idx="12"/>
          </p:nvPr>
        </p:nvSpPr>
        <p:spPr/>
        <p:txBody>
          <a:bodyPr/>
          <a:lstStyle/>
          <a:p>
            <a:fld id="{CECD5134-CDC4-4C92-BF7D-0B285B394819}" type="slidenum">
              <a:rPr lang="en-US" smtClean="0"/>
              <a:t>23</a:t>
            </a:fld>
            <a:endParaRPr lang="en-US"/>
          </a:p>
        </p:txBody>
      </p:sp>
    </p:spTree>
    <p:extLst>
      <p:ext uri="{BB962C8B-B14F-4D97-AF65-F5344CB8AC3E}">
        <p14:creationId xmlns:p14="http://schemas.microsoft.com/office/powerpoint/2010/main" val="3410537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65D0AFD-2152-4781-A7DA-530EFB1AC5DC}"/>
              </a:ext>
            </a:extLst>
          </p:cNvPr>
          <p:cNvSpPr>
            <a:spLocks noGrp="1"/>
          </p:cNvSpPr>
          <p:nvPr>
            <p:ph type="title"/>
          </p:nvPr>
        </p:nvSpPr>
        <p:spPr>
          <a:xfrm>
            <a:off x="640079" y="2023236"/>
            <a:ext cx="3659777" cy="2820908"/>
          </a:xfrm>
        </p:spPr>
        <p:txBody>
          <a:bodyPr>
            <a:normAutofit/>
          </a:bodyPr>
          <a:lstStyle/>
          <a:p>
            <a:r>
              <a:rPr lang="en-US" sz="4000" dirty="0">
                <a:solidFill>
                  <a:srgbClr val="FFFFFF"/>
                </a:solidFill>
              </a:rPr>
              <a:t>Our New Documentation Page</a:t>
            </a:r>
          </a:p>
        </p:txBody>
      </p:sp>
      <p:pic>
        <p:nvPicPr>
          <p:cNvPr id="7" name="Picture 6" descr="Screenshot of new AEO documentation guidelines which has now been shortened to a list of 6 elements needed for submitting documentation.">
            <a:extLst>
              <a:ext uri="{FF2B5EF4-FFF2-40B4-BE49-F238E27FC236}">
                <a16:creationId xmlns:a16="http://schemas.microsoft.com/office/drawing/2014/main" id="{B3A87072-E472-4AE7-A578-B716868A9D37}"/>
              </a:ext>
            </a:extLst>
          </p:cNvPr>
          <p:cNvPicPr>
            <a:picLocks noChangeAspect="1"/>
          </p:cNvPicPr>
          <p:nvPr/>
        </p:nvPicPr>
        <p:blipFill>
          <a:blip r:embed="rId4"/>
          <a:stretch>
            <a:fillRect/>
          </a:stretch>
        </p:blipFill>
        <p:spPr>
          <a:xfrm>
            <a:off x="5497404" y="857065"/>
            <a:ext cx="6381750" cy="5410200"/>
          </a:xfrm>
          <a:prstGeom prst="rect">
            <a:avLst/>
          </a:prstGeom>
        </p:spPr>
      </p:pic>
      <p:sp>
        <p:nvSpPr>
          <p:cNvPr id="3" name="Slide Number Placeholder 2">
            <a:extLst>
              <a:ext uri="{FF2B5EF4-FFF2-40B4-BE49-F238E27FC236}">
                <a16:creationId xmlns:a16="http://schemas.microsoft.com/office/drawing/2014/main" id="{DAEEE660-32BF-4C9D-A405-1EC721391D26}"/>
              </a:ext>
            </a:extLst>
          </p:cNvPr>
          <p:cNvSpPr>
            <a:spLocks noGrp="1"/>
          </p:cNvSpPr>
          <p:nvPr>
            <p:ph type="sldNum" sz="quarter" idx="12"/>
          </p:nvPr>
        </p:nvSpPr>
        <p:spPr/>
        <p:txBody>
          <a:bodyPr/>
          <a:lstStyle/>
          <a:p>
            <a:fld id="{CECD5134-CDC4-4C92-BF7D-0B285B394819}" type="slidenum">
              <a:rPr lang="en-US" smtClean="0"/>
              <a:t>24</a:t>
            </a:fld>
            <a:endParaRPr lang="en-US"/>
          </a:p>
        </p:txBody>
      </p:sp>
    </p:spTree>
    <p:extLst>
      <p:ext uri="{BB962C8B-B14F-4D97-AF65-F5344CB8AC3E}">
        <p14:creationId xmlns:p14="http://schemas.microsoft.com/office/powerpoint/2010/main" val="2368275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D13E10-264B-4D3B-8B52-1D2AA6645052}"/>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Writing Menus?</a:t>
            </a:r>
          </a:p>
        </p:txBody>
      </p:sp>
      <p:sp>
        <p:nvSpPr>
          <p:cNvPr id="3" name="Content Placeholder 2">
            <a:extLst>
              <a:ext uri="{FF2B5EF4-FFF2-40B4-BE49-F238E27FC236}">
                <a16:creationId xmlns:a16="http://schemas.microsoft.com/office/drawing/2014/main" id="{27F8795A-0C7F-405B-B656-A1CF43C555AE}"/>
              </a:ext>
            </a:extLst>
          </p:cNvPr>
          <p:cNvSpPr>
            <a:spLocks noGrp="1"/>
          </p:cNvSpPr>
          <p:nvPr>
            <p:ph idx="1"/>
          </p:nvPr>
        </p:nvSpPr>
        <p:spPr>
          <a:xfrm>
            <a:off x="1179226" y="3092970"/>
            <a:ext cx="9833548" cy="2693976"/>
          </a:xfrm>
        </p:spPr>
        <p:txBody>
          <a:bodyPr>
            <a:normAutofit/>
          </a:bodyPr>
          <a:lstStyle/>
          <a:p>
            <a:endParaRPr lang="en-US" dirty="0"/>
          </a:p>
        </p:txBody>
      </p:sp>
      <p:pic>
        <p:nvPicPr>
          <p:cNvPr id="6" name="Picture 5" descr="screenshot of the accommodations section of the new AEO website. Note-taking accommodation page which gives a summary of the accommodation and assistive technologies for note-taking.">
            <a:extLst>
              <a:ext uri="{FF2B5EF4-FFF2-40B4-BE49-F238E27FC236}">
                <a16:creationId xmlns:a16="http://schemas.microsoft.com/office/drawing/2014/main" id="{2F83AEF0-7812-4EB8-8AF6-AE19C991F379}"/>
              </a:ext>
            </a:extLst>
          </p:cNvPr>
          <p:cNvPicPr>
            <a:picLocks noChangeAspect="1"/>
          </p:cNvPicPr>
          <p:nvPr/>
        </p:nvPicPr>
        <p:blipFill>
          <a:blip r:embed="rId4"/>
          <a:stretch>
            <a:fillRect/>
          </a:stretch>
        </p:blipFill>
        <p:spPr>
          <a:xfrm>
            <a:off x="992283" y="1896555"/>
            <a:ext cx="10207129" cy="4828455"/>
          </a:xfrm>
          <a:prstGeom prst="rect">
            <a:avLst/>
          </a:prstGeom>
        </p:spPr>
      </p:pic>
      <p:sp>
        <p:nvSpPr>
          <p:cNvPr id="4" name="Slide Number Placeholder 3">
            <a:extLst>
              <a:ext uri="{FF2B5EF4-FFF2-40B4-BE49-F238E27FC236}">
                <a16:creationId xmlns:a16="http://schemas.microsoft.com/office/drawing/2014/main" id="{F588F050-58F1-4C0E-AEEE-E344FA0E8433}"/>
              </a:ext>
            </a:extLst>
          </p:cNvPr>
          <p:cNvSpPr>
            <a:spLocks noGrp="1"/>
          </p:cNvSpPr>
          <p:nvPr>
            <p:ph type="sldNum" sz="quarter" idx="12"/>
          </p:nvPr>
        </p:nvSpPr>
        <p:spPr/>
        <p:txBody>
          <a:bodyPr/>
          <a:lstStyle/>
          <a:p>
            <a:fld id="{CECD5134-CDC4-4C92-BF7D-0B285B394819}" type="slidenum">
              <a:rPr lang="en-US" smtClean="0"/>
              <a:t>25</a:t>
            </a:fld>
            <a:endParaRPr lang="en-US"/>
          </a:p>
        </p:txBody>
      </p:sp>
    </p:spTree>
    <p:extLst>
      <p:ext uri="{BB962C8B-B14F-4D97-AF65-F5344CB8AC3E}">
        <p14:creationId xmlns:p14="http://schemas.microsoft.com/office/powerpoint/2010/main" val="2190753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D13E10-264B-4D3B-8B52-1D2AA6645052}"/>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Disagreements</a:t>
            </a:r>
          </a:p>
        </p:txBody>
      </p:sp>
      <p:sp>
        <p:nvSpPr>
          <p:cNvPr id="3" name="Content Placeholder 2">
            <a:extLst>
              <a:ext uri="{FF2B5EF4-FFF2-40B4-BE49-F238E27FC236}">
                <a16:creationId xmlns:a16="http://schemas.microsoft.com/office/drawing/2014/main" id="{27F8795A-0C7F-405B-B656-A1CF43C555AE}"/>
              </a:ext>
            </a:extLst>
          </p:cNvPr>
          <p:cNvSpPr>
            <a:spLocks noGrp="1"/>
          </p:cNvSpPr>
          <p:nvPr>
            <p:ph idx="1"/>
          </p:nvPr>
        </p:nvSpPr>
        <p:spPr>
          <a:xfrm>
            <a:off x="1179226" y="3092970"/>
            <a:ext cx="9833548" cy="2693976"/>
          </a:xfrm>
        </p:spPr>
        <p:txBody>
          <a:bodyPr>
            <a:normAutofit/>
          </a:bodyPr>
          <a:lstStyle/>
          <a:p>
            <a:r>
              <a:rPr lang="en-US" dirty="0"/>
              <a:t>Tips on disagreements</a:t>
            </a:r>
          </a:p>
          <a:p>
            <a:pPr lvl="1"/>
            <a:r>
              <a:rPr lang="en-US" dirty="0"/>
              <a:t>Getting to consensus</a:t>
            </a:r>
          </a:p>
          <a:p>
            <a:pPr lvl="2"/>
            <a:r>
              <a:rPr lang="en-US" dirty="0"/>
              <a:t>Five fingers vote (straw vote where people rate 1-5)</a:t>
            </a:r>
          </a:p>
          <a:p>
            <a:pPr lvl="1"/>
            <a:r>
              <a:rPr lang="en-US" dirty="0"/>
              <a:t>Put on hold and gather info</a:t>
            </a:r>
          </a:p>
          <a:p>
            <a:pPr lvl="1"/>
            <a:r>
              <a:rPr lang="en-US" dirty="0"/>
              <a:t>Take breaks and have cheese</a:t>
            </a:r>
          </a:p>
        </p:txBody>
      </p:sp>
      <p:sp>
        <p:nvSpPr>
          <p:cNvPr id="4" name="Slide Number Placeholder 3">
            <a:extLst>
              <a:ext uri="{FF2B5EF4-FFF2-40B4-BE49-F238E27FC236}">
                <a16:creationId xmlns:a16="http://schemas.microsoft.com/office/drawing/2014/main" id="{92AD32DE-B4B5-456C-9C2A-EBCED9ACEAB1}"/>
              </a:ext>
            </a:extLst>
          </p:cNvPr>
          <p:cNvSpPr>
            <a:spLocks noGrp="1"/>
          </p:cNvSpPr>
          <p:nvPr>
            <p:ph type="sldNum" sz="quarter" idx="12"/>
          </p:nvPr>
        </p:nvSpPr>
        <p:spPr/>
        <p:txBody>
          <a:bodyPr/>
          <a:lstStyle/>
          <a:p>
            <a:fld id="{CECD5134-CDC4-4C92-BF7D-0B285B394819}" type="slidenum">
              <a:rPr lang="en-US" smtClean="0"/>
              <a:t>26</a:t>
            </a:fld>
            <a:endParaRPr lang="en-US"/>
          </a:p>
        </p:txBody>
      </p:sp>
    </p:spTree>
    <p:extLst>
      <p:ext uri="{BB962C8B-B14F-4D97-AF65-F5344CB8AC3E}">
        <p14:creationId xmlns:p14="http://schemas.microsoft.com/office/powerpoint/2010/main" val="1710055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411997E-550C-4D59-BD0F-2B602E58B4ED}"/>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dirty="0">
                <a:solidFill>
                  <a:srgbClr val="FFFFFF"/>
                </a:solidFill>
              </a:rPr>
              <a:t>Actually getting people to read it</a:t>
            </a:r>
            <a:endParaRPr lang="en-US" sz="6000" kern="1200" dirty="0">
              <a:solidFill>
                <a:srgbClr val="FFFFFF"/>
              </a:solidFill>
              <a:latin typeface="+mj-lt"/>
              <a:ea typeface="+mj-ea"/>
              <a:cs typeface="+mj-cs"/>
            </a:endParaRPr>
          </a:p>
        </p:txBody>
      </p:sp>
      <p:sp>
        <p:nvSpPr>
          <p:cNvPr id="3" name="Slide Number Placeholder 2">
            <a:extLst>
              <a:ext uri="{FF2B5EF4-FFF2-40B4-BE49-F238E27FC236}">
                <a16:creationId xmlns:a16="http://schemas.microsoft.com/office/drawing/2014/main" id="{EC6F4D44-2CFB-45CC-AEBE-E71F492D8296}"/>
              </a:ext>
            </a:extLst>
          </p:cNvPr>
          <p:cNvSpPr>
            <a:spLocks noGrp="1"/>
          </p:cNvSpPr>
          <p:nvPr>
            <p:ph type="sldNum" sz="quarter" idx="12"/>
          </p:nvPr>
        </p:nvSpPr>
        <p:spPr/>
        <p:txBody>
          <a:bodyPr/>
          <a:lstStyle/>
          <a:p>
            <a:fld id="{CECD5134-CDC4-4C92-BF7D-0B285B394819}" type="slidenum">
              <a:rPr lang="en-US" smtClean="0"/>
              <a:t>27</a:t>
            </a:fld>
            <a:endParaRPr lang="en-US"/>
          </a:p>
        </p:txBody>
      </p:sp>
    </p:spTree>
    <p:extLst>
      <p:ext uri="{BB962C8B-B14F-4D97-AF65-F5344CB8AC3E}">
        <p14:creationId xmlns:p14="http://schemas.microsoft.com/office/powerpoint/2010/main" val="4047170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D13E10-264B-4D3B-8B52-1D2AA6645052}"/>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Writing for the Web</a:t>
            </a:r>
          </a:p>
        </p:txBody>
      </p:sp>
      <p:sp>
        <p:nvSpPr>
          <p:cNvPr id="3" name="Content Placeholder 2">
            <a:extLst>
              <a:ext uri="{FF2B5EF4-FFF2-40B4-BE49-F238E27FC236}">
                <a16:creationId xmlns:a16="http://schemas.microsoft.com/office/drawing/2014/main" id="{27F8795A-0C7F-405B-B656-A1CF43C555AE}"/>
              </a:ext>
            </a:extLst>
          </p:cNvPr>
          <p:cNvSpPr>
            <a:spLocks noGrp="1"/>
          </p:cNvSpPr>
          <p:nvPr>
            <p:ph idx="1"/>
          </p:nvPr>
        </p:nvSpPr>
        <p:spPr>
          <a:xfrm>
            <a:off x="1179226" y="3092970"/>
            <a:ext cx="4916774" cy="2693976"/>
          </a:xfrm>
        </p:spPr>
        <p:txBody>
          <a:bodyPr>
            <a:normAutofit/>
          </a:bodyPr>
          <a:lstStyle/>
          <a:p>
            <a:r>
              <a:rPr lang="en-US" dirty="0"/>
              <a:t>The big difference between policies and what student will actually read</a:t>
            </a:r>
          </a:p>
          <a:p>
            <a:r>
              <a:rPr lang="en-US" dirty="0"/>
              <a:t>Bullet points are your friend</a:t>
            </a:r>
          </a:p>
        </p:txBody>
      </p:sp>
      <p:pic>
        <p:nvPicPr>
          <p:cNvPr id="1028" name="Picture 4" descr="Inverted triangle. The top third inside the triangle reads: “Most Newsworthy Info. Who? What? When? Where? Why? How?&quot; the middle third: “Important Details.&quot; The tip of the triangle reads “Other General Info, Background Info.&quot; ">
            <a:extLst>
              <a:ext uri="{FF2B5EF4-FFF2-40B4-BE49-F238E27FC236}">
                <a16:creationId xmlns:a16="http://schemas.microsoft.com/office/drawing/2014/main" id="{2378DDFC-E96D-4B91-A30C-B58F30F05E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6393" y="2753936"/>
            <a:ext cx="4575203" cy="390036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6DBA4EEF-69EE-4CDB-B962-76642EE834AE}"/>
              </a:ext>
            </a:extLst>
          </p:cNvPr>
          <p:cNvSpPr>
            <a:spLocks noGrp="1"/>
          </p:cNvSpPr>
          <p:nvPr>
            <p:ph type="sldNum" sz="quarter" idx="12"/>
          </p:nvPr>
        </p:nvSpPr>
        <p:spPr/>
        <p:txBody>
          <a:bodyPr/>
          <a:lstStyle/>
          <a:p>
            <a:fld id="{CECD5134-CDC4-4C92-BF7D-0B285B394819}" type="slidenum">
              <a:rPr lang="en-US" smtClean="0"/>
              <a:t>28</a:t>
            </a:fld>
            <a:endParaRPr lang="en-US"/>
          </a:p>
        </p:txBody>
      </p:sp>
    </p:spTree>
    <p:extLst>
      <p:ext uri="{BB962C8B-B14F-4D97-AF65-F5344CB8AC3E}">
        <p14:creationId xmlns:p14="http://schemas.microsoft.com/office/powerpoint/2010/main" val="1136967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D13E10-264B-4D3B-8B52-1D2AA6645052}"/>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Online Reading Patterns</a:t>
            </a:r>
          </a:p>
        </p:txBody>
      </p:sp>
      <p:pic>
        <p:nvPicPr>
          <p:cNvPr id="9" name="Picture 8" descr="Heat map showing F shape of where the eyes gaze the longest. ">
            <a:extLst>
              <a:ext uri="{FF2B5EF4-FFF2-40B4-BE49-F238E27FC236}">
                <a16:creationId xmlns:a16="http://schemas.microsoft.com/office/drawing/2014/main" id="{63016C4D-1ED2-4C32-9F55-E64330DC43CE}"/>
              </a:ext>
            </a:extLst>
          </p:cNvPr>
          <p:cNvPicPr>
            <a:picLocks noChangeAspect="1"/>
          </p:cNvPicPr>
          <p:nvPr/>
        </p:nvPicPr>
        <p:blipFill>
          <a:blip r:embed="rId3"/>
          <a:stretch>
            <a:fillRect/>
          </a:stretch>
        </p:blipFill>
        <p:spPr>
          <a:xfrm>
            <a:off x="1001672" y="2406753"/>
            <a:ext cx="9916036" cy="4598009"/>
          </a:xfrm>
          <a:prstGeom prst="rect">
            <a:avLst/>
          </a:prstGeom>
        </p:spPr>
      </p:pic>
      <p:sp>
        <p:nvSpPr>
          <p:cNvPr id="3" name="Slide Number Placeholder 2">
            <a:extLst>
              <a:ext uri="{FF2B5EF4-FFF2-40B4-BE49-F238E27FC236}">
                <a16:creationId xmlns:a16="http://schemas.microsoft.com/office/drawing/2014/main" id="{5CF7B1D3-F862-4201-BF67-B0DC37B35D0E}"/>
              </a:ext>
            </a:extLst>
          </p:cNvPr>
          <p:cNvSpPr>
            <a:spLocks noGrp="1"/>
          </p:cNvSpPr>
          <p:nvPr>
            <p:ph type="sldNum" sz="quarter" idx="12"/>
          </p:nvPr>
        </p:nvSpPr>
        <p:spPr/>
        <p:txBody>
          <a:bodyPr/>
          <a:lstStyle/>
          <a:p>
            <a:fld id="{CECD5134-CDC4-4C92-BF7D-0B285B394819}" type="slidenum">
              <a:rPr lang="en-US" smtClean="0"/>
              <a:t>29</a:t>
            </a:fld>
            <a:endParaRPr lang="en-US"/>
          </a:p>
        </p:txBody>
      </p:sp>
    </p:spTree>
    <p:extLst>
      <p:ext uri="{BB962C8B-B14F-4D97-AF65-F5344CB8AC3E}">
        <p14:creationId xmlns:p14="http://schemas.microsoft.com/office/powerpoint/2010/main" val="2906169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55E693-3746-4591-B234-BAF50D93ED6B}"/>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Today’s Objectives</a:t>
            </a:r>
          </a:p>
        </p:txBody>
      </p:sp>
      <p:sp>
        <p:nvSpPr>
          <p:cNvPr id="3" name="Content Placeholder 2">
            <a:extLst>
              <a:ext uri="{FF2B5EF4-FFF2-40B4-BE49-F238E27FC236}">
                <a16:creationId xmlns:a16="http://schemas.microsoft.com/office/drawing/2014/main" id="{92C1D43B-5E1A-4456-A890-3C549B206764}"/>
              </a:ext>
            </a:extLst>
          </p:cNvPr>
          <p:cNvSpPr>
            <a:spLocks noGrp="1"/>
          </p:cNvSpPr>
          <p:nvPr>
            <p:ph idx="1"/>
          </p:nvPr>
        </p:nvSpPr>
        <p:spPr>
          <a:xfrm>
            <a:off x="1179226" y="3092970"/>
            <a:ext cx="9833548" cy="2693976"/>
          </a:xfrm>
        </p:spPr>
        <p:txBody>
          <a:bodyPr>
            <a:normAutofit/>
          </a:bodyPr>
          <a:lstStyle/>
          <a:p>
            <a:r>
              <a:rPr lang="en-US" dirty="0"/>
              <a:t>Project management and organization for website development</a:t>
            </a:r>
          </a:p>
          <a:p>
            <a:r>
              <a:rPr lang="en-US" dirty="0"/>
              <a:t>Writing for the web, and keeping policy language readable</a:t>
            </a:r>
          </a:p>
          <a:p>
            <a:r>
              <a:rPr lang="en-US" dirty="0"/>
              <a:t>Maintaining websites for long-term use</a:t>
            </a:r>
          </a:p>
        </p:txBody>
      </p:sp>
      <p:sp>
        <p:nvSpPr>
          <p:cNvPr id="4" name="Slide Number Placeholder 3">
            <a:extLst>
              <a:ext uri="{FF2B5EF4-FFF2-40B4-BE49-F238E27FC236}">
                <a16:creationId xmlns:a16="http://schemas.microsoft.com/office/drawing/2014/main" id="{DD6A4EE7-DD03-4375-848B-A7B4A94D0F73}"/>
              </a:ext>
            </a:extLst>
          </p:cNvPr>
          <p:cNvSpPr>
            <a:spLocks noGrp="1"/>
          </p:cNvSpPr>
          <p:nvPr>
            <p:ph type="sldNum" sz="quarter" idx="12"/>
          </p:nvPr>
        </p:nvSpPr>
        <p:spPr/>
        <p:txBody>
          <a:bodyPr/>
          <a:lstStyle/>
          <a:p>
            <a:fld id="{CECD5134-CDC4-4C92-BF7D-0B285B394819}" type="slidenum">
              <a:rPr lang="en-US" smtClean="0"/>
              <a:t>3</a:t>
            </a:fld>
            <a:endParaRPr lang="en-US"/>
          </a:p>
        </p:txBody>
      </p:sp>
    </p:spTree>
    <p:extLst>
      <p:ext uri="{BB962C8B-B14F-4D97-AF65-F5344CB8AC3E}">
        <p14:creationId xmlns:p14="http://schemas.microsoft.com/office/powerpoint/2010/main" val="2527254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D13E10-264B-4D3B-8B52-1D2AA6645052}"/>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Mobile vs PC Traffic</a:t>
            </a:r>
          </a:p>
        </p:txBody>
      </p:sp>
      <p:sp>
        <p:nvSpPr>
          <p:cNvPr id="3" name="Content Placeholder 2">
            <a:extLst>
              <a:ext uri="{FF2B5EF4-FFF2-40B4-BE49-F238E27FC236}">
                <a16:creationId xmlns:a16="http://schemas.microsoft.com/office/drawing/2014/main" id="{27F8795A-0C7F-405B-B656-A1CF43C555AE}"/>
              </a:ext>
            </a:extLst>
          </p:cNvPr>
          <p:cNvSpPr>
            <a:spLocks noGrp="1"/>
          </p:cNvSpPr>
          <p:nvPr>
            <p:ph idx="1"/>
          </p:nvPr>
        </p:nvSpPr>
        <p:spPr>
          <a:xfrm>
            <a:off x="1179226" y="3092970"/>
            <a:ext cx="9833548" cy="2693976"/>
          </a:xfrm>
        </p:spPr>
        <p:txBody>
          <a:bodyPr>
            <a:normAutofit/>
          </a:bodyPr>
          <a:lstStyle/>
          <a:p>
            <a:r>
              <a:rPr lang="en-US" dirty="0"/>
              <a:t>49% of web traffic is from mobile devices</a:t>
            </a:r>
          </a:p>
          <a:p>
            <a:r>
              <a:rPr lang="en-US" dirty="0"/>
              <a:t>Need to take note of this in designing!</a:t>
            </a:r>
          </a:p>
        </p:txBody>
      </p:sp>
      <p:pic>
        <p:nvPicPr>
          <p:cNvPr id="4" name="Picture 3" descr="Cartoon of Doctor Strange. Caption reads &quot;The mobile version of the page...IS THE DESKTOP VERSION.&quot;">
            <a:extLst>
              <a:ext uri="{FF2B5EF4-FFF2-40B4-BE49-F238E27FC236}">
                <a16:creationId xmlns:a16="http://schemas.microsoft.com/office/drawing/2014/main" id="{CE56A394-933A-49DB-9EED-63D0D741C4A8}"/>
              </a:ext>
            </a:extLst>
          </p:cNvPr>
          <p:cNvPicPr>
            <a:picLocks noChangeAspect="1"/>
          </p:cNvPicPr>
          <p:nvPr/>
        </p:nvPicPr>
        <p:blipFill>
          <a:blip r:embed="rId4"/>
          <a:stretch>
            <a:fillRect/>
          </a:stretch>
        </p:blipFill>
        <p:spPr>
          <a:xfrm>
            <a:off x="8154350" y="2563936"/>
            <a:ext cx="2874575" cy="4061534"/>
          </a:xfrm>
          <a:prstGeom prst="rect">
            <a:avLst/>
          </a:prstGeom>
        </p:spPr>
      </p:pic>
      <p:sp>
        <p:nvSpPr>
          <p:cNvPr id="5" name="Slide Number Placeholder 4">
            <a:extLst>
              <a:ext uri="{FF2B5EF4-FFF2-40B4-BE49-F238E27FC236}">
                <a16:creationId xmlns:a16="http://schemas.microsoft.com/office/drawing/2014/main" id="{A3B4194E-82DA-4244-8ECC-026C3D044354}"/>
              </a:ext>
            </a:extLst>
          </p:cNvPr>
          <p:cNvSpPr>
            <a:spLocks noGrp="1"/>
          </p:cNvSpPr>
          <p:nvPr>
            <p:ph type="sldNum" sz="quarter" idx="12"/>
          </p:nvPr>
        </p:nvSpPr>
        <p:spPr/>
        <p:txBody>
          <a:bodyPr/>
          <a:lstStyle/>
          <a:p>
            <a:fld id="{CECD5134-CDC4-4C92-BF7D-0B285B394819}" type="slidenum">
              <a:rPr lang="en-US" smtClean="0"/>
              <a:t>30</a:t>
            </a:fld>
            <a:endParaRPr lang="en-US"/>
          </a:p>
        </p:txBody>
      </p:sp>
    </p:spTree>
    <p:extLst>
      <p:ext uri="{BB962C8B-B14F-4D97-AF65-F5344CB8AC3E}">
        <p14:creationId xmlns:p14="http://schemas.microsoft.com/office/powerpoint/2010/main" val="379182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D13E10-264B-4D3B-8B52-1D2AA6645052}"/>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Editing</a:t>
            </a:r>
          </a:p>
        </p:txBody>
      </p:sp>
      <p:sp>
        <p:nvSpPr>
          <p:cNvPr id="3" name="Content Placeholder 2">
            <a:extLst>
              <a:ext uri="{FF2B5EF4-FFF2-40B4-BE49-F238E27FC236}">
                <a16:creationId xmlns:a16="http://schemas.microsoft.com/office/drawing/2014/main" id="{27F8795A-0C7F-405B-B656-A1CF43C555AE}"/>
              </a:ext>
            </a:extLst>
          </p:cNvPr>
          <p:cNvSpPr>
            <a:spLocks noGrp="1"/>
          </p:cNvSpPr>
          <p:nvPr>
            <p:ph idx="1"/>
          </p:nvPr>
        </p:nvSpPr>
        <p:spPr>
          <a:xfrm>
            <a:off x="1179226" y="3092970"/>
            <a:ext cx="9833548" cy="2693976"/>
          </a:xfrm>
        </p:spPr>
        <p:txBody>
          <a:bodyPr>
            <a:normAutofit/>
          </a:bodyPr>
          <a:lstStyle/>
          <a:p>
            <a:r>
              <a:rPr lang="en-US" dirty="0"/>
              <a:t>Can circle through edits</a:t>
            </a:r>
          </a:p>
          <a:p>
            <a:r>
              <a:rPr lang="en-US" dirty="0"/>
              <a:t>Make sure you have one final reviewer so that there is one consistent voice</a:t>
            </a:r>
          </a:p>
          <a:p>
            <a:r>
              <a:rPr lang="en-US" dirty="0"/>
              <a:t>Final review meeting for quality</a:t>
            </a:r>
          </a:p>
          <a:p>
            <a:r>
              <a:rPr lang="en-US" dirty="0"/>
              <a:t>Internal Consistency </a:t>
            </a:r>
            <a:r>
              <a:rPr lang="en-US" dirty="0">
                <a:sym typeface="Wingdings" panose="05000000000000000000" pitchFamily="2" charset="2"/>
              </a:rPr>
              <a:t> “AEO” or “</a:t>
            </a:r>
            <a:r>
              <a:rPr lang="en-US" i="1" dirty="0">
                <a:sym typeface="Wingdings" panose="05000000000000000000" pitchFamily="2" charset="2"/>
              </a:rPr>
              <a:t>The</a:t>
            </a:r>
            <a:r>
              <a:rPr lang="en-US" dirty="0">
                <a:sym typeface="Wingdings" panose="05000000000000000000" pitchFamily="2" charset="2"/>
              </a:rPr>
              <a:t> AEO”</a:t>
            </a:r>
            <a:endParaRPr lang="en-US" dirty="0"/>
          </a:p>
        </p:txBody>
      </p:sp>
      <p:sp>
        <p:nvSpPr>
          <p:cNvPr id="4" name="Slide Number Placeholder 3">
            <a:extLst>
              <a:ext uri="{FF2B5EF4-FFF2-40B4-BE49-F238E27FC236}">
                <a16:creationId xmlns:a16="http://schemas.microsoft.com/office/drawing/2014/main" id="{F6749B6C-2040-4FB1-A103-64B8A1B6532E}"/>
              </a:ext>
            </a:extLst>
          </p:cNvPr>
          <p:cNvSpPr>
            <a:spLocks noGrp="1"/>
          </p:cNvSpPr>
          <p:nvPr>
            <p:ph type="sldNum" sz="quarter" idx="12"/>
          </p:nvPr>
        </p:nvSpPr>
        <p:spPr/>
        <p:txBody>
          <a:bodyPr/>
          <a:lstStyle/>
          <a:p>
            <a:fld id="{CECD5134-CDC4-4C92-BF7D-0B285B394819}" type="slidenum">
              <a:rPr lang="en-US" smtClean="0"/>
              <a:t>31</a:t>
            </a:fld>
            <a:endParaRPr lang="en-US"/>
          </a:p>
        </p:txBody>
      </p:sp>
    </p:spTree>
    <p:extLst>
      <p:ext uri="{BB962C8B-B14F-4D97-AF65-F5344CB8AC3E}">
        <p14:creationId xmlns:p14="http://schemas.microsoft.com/office/powerpoint/2010/main" val="333301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D13E10-264B-4D3B-8B52-1D2AA6645052}"/>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Testing</a:t>
            </a:r>
          </a:p>
        </p:txBody>
      </p:sp>
      <p:sp>
        <p:nvSpPr>
          <p:cNvPr id="3" name="Content Placeholder 2">
            <a:extLst>
              <a:ext uri="{FF2B5EF4-FFF2-40B4-BE49-F238E27FC236}">
                <a16:creationId xmlns:a16="http://schemas.microsoft.com/office/drawing/2014/main" id="{27F8795A-0C7F-405B-B656-A1CF43C555AE}"/>
              </a:ext>
            </a:extLst>
          </p:cNvPr>
          <p:cNvSpPr>
            <a:spLocks noGrp="1"/>
          </p:cNvSpPr>
          <p:nvPr>
            <p:ph idx="1"/>
          </p:nvPr>
        </p:nvSpPr>
        <p:spPr>
          <a:xfrm>
            <a:off x="1179226" y="3092970"/>
            <a:ext cx="9833548" cy="2693976"/>
          </a:xfrm>
        </p:spPr>
        <p:txBody>
          <a:bodyPr>
            <a:normAutofit/>
          </a:bodyPr>
          <a:lstStyle/>
          <a:p>
            <a:r>
              <a:rPr lang="en-US" dirty="0"/>
              <a:t>Design is an iterative process</a:t>
            </a:r>
          </a:p>
          <a:p>
            <a:r>
              <a:rPr lang="en-US" dirty="0"/>
              <a:t>Find your stakeholders to get feedback</a:t>
            </a:r>
          </a:p>
          <a:p>
            <a:pPr lvl="1"/>
            <a:r>
              <a:rPr lang="en-US" dirty="0"/>
              <a:t>Faculty</a:t>
            </a:r>
          </a:p>
          <a:p>
            <a:pPr lvl="1"/>
            <a:r>
              <a:rPr lang="en-US" dirty="0"/>
              <a:t>Students</a:t>
            </a:r>
          </a:p>
          <a:p>
            <a:pPr lvl="1"/>
            <a:r>
              <a:rPr lang="en-US" dirty="0"/>
              <a:t>Offices you work with</a:t>
            </a:r>
          </a:p>
          <a:p>
            <a:r>
              <a:rPr lang="en-US" dirty="0"/>
              <a:t>Go back to them!</a:t>
            </a:r>
          </a:p>
        </p:txBody>
      </p:sp>
      <p:pic>
        <p:nvPicPr>
          <p:cNvPr id="7" name="Picture 2" descr="Image result for iterative design process&#10;&#10;Circle image. Inside circle: &quot;Iterative Design Process.&quot; &#10;&#10;3 Smaller circles on the perimeter of large circle :&quot;DESIGN&quot; &quot;PROTOTYPE&quot; and &quot;EVALUATE&quot;">
            <a:extLst>
              <a:ext uri="{FF2B5EF4-FFF2-40B4-BE49-F238E27FC236}">
                <a16:creationId xmlns:a16="http://schemas.microsoft.com/office/drawing/2014/main" id="{A63A2D8C-996B-4E22-B236-C8FF264BD8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3045" y="3998150"/>
            <a:ext cx="5808955" cy="275987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BEFB20D-9276-4795-BCAF-4426DF619BE1}"/>
              </a:ext>
            </a:extLst>
          </p:cNvPr>
          <p:cNvSpPr>
            <a:spLocks noGrp="1"/>
          </p:cNvSpPr>
          <p:nvPr>
            <p:ph type="sldNum" sz="quarter" idx="12"/>
          </p:nvPr>
        </p:nvSpPr>
        <p:spPr/>
        <p:txBody>
          <a:bodyPr/>
          <a:lstStyle/>
          <a:p>
            <a:fld id="{CECD5134-CDC4-4C92-BF7D-0B285B394819}" type="slidenum">
              <a:rPr lang="en-US" smtClean="0"/>
              <a:t>32</a:t>
            </a:fld>
            <a:endParaRPr lang="en-US"/>
          </a:p>
        </p:txBody>
      </p:sp>
    </p:spTree>
    <p:extLst>
      <p:ext uri="{BB962C8B-B14F-4D97-AF65-F5344CB8AC3E}">
        <p14:creationId xmlns:p14="http://schemas.microsoft.com/office/powerpoint/2010/main" val="2239109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411997E-550C-4D59-BD0F-2B602E58B4ED}"/>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Making it real</a:t>
            </a:r>
          </a:p>
        </p:txBody>
      </p:sp>
      <p:sp>
        <p:nvSpPr>
          <p:cNvPr id="3" name="Slide Number Placeholder 2">
            <a:extLst>
              <a:ext uri="{FF2B5EF4-FFF2-40B4-BE49-F238E27FC236}">
                <a16:creationId xmlns:a16="http://schemas.microsoft.com/office/drawing/2014/main" id="{D8F2327C-DEB1-4C3A-AA37-9621C000F855}"/>
              </a:ext>
            </a:extLst>
          </p:cNvPr>
          <p:cNvSpPr>
            <a:spLocks noGrp="1"/>
          </p:cNvSpPr>
          <p:nvPr>
            <p:ph type="sldNum" sz="quarter" idx="12"/>
          </p:nvPr>
        </p:nvSpPr>
        <p:spPr/>
        <p:txBody>
          <a:bodyPr/>
          <a:lstStyle/>
          <a:p>
            <a:fld id="{CECD5134-CDC4-4C92-BF7D-0B285B394819}" type="slidenum">
              <a:rPr lang="en-US" smtClean="0"/>
              <a:t>33</a:t>
            </a:fld>
            <a:endParaRPr lang="en-US"/>
          </a:p>
        </p:txBody>
      </p:sp>
    </p:spTree>
    <p:extLst>
      <p:ext uri="{BB962C8B-B14F-4D97-AF65-F5344CB8AC3E}">
        <p14:creationId xmlns:p14="http://schemas.microsoft.com/office/powerpoint/2010/main" val="3482518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D13E10-264B-4D3B-8B52-1D2AA6645052}"/>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Launching</a:t>
            </a:r>
          </a:p>
        </p:txBody>
      </p:sp>
      <p:sp>
        <p:nvSpPr>
          <p:cNvPr id="3" name="Content Placeholder 2">
            <a:extLst>
              <a:ext uri="{FF2B5EF4-FFF2-40B4-BE49-F238E27FC236}">
                <a16:creationId xmlns:a16="http://schemas.microsoft.com/office/drawing/2014/main" id="{27F8795A-0C7F-405B-B656-A1CF43C555AE}"/>
              </a:ext>
            </a:extLst>
          </p:cNvPr>
          <p:cNvSpPr>
            <a:spLocks noGrp="1"/>
          </p:cNvSpPr>
          <p:nvPr>
            <p:ph idx="1"/>
          </p:nvPr>
        </p:nvSpPr>
        <p:spPr>
          <a:xfrm>
            <a:off x="1179226" y="3092970"/>
            <a:ext cx="9833548" cy="2693976"/>
          </a:xfrm>
        </p:spPr>
        <p:txBody>
          <a:bodyPr>
            <a:normAutofit/>
          </a:bodyPr>
          <a:lstStyle/>
          <a:p>
            <a:r>
              <a:rPr lang="en-US" dirty="0"/>
              <a:t>Make sure to create list of redirected links</a:t>
            </a:r>
          </a:p>
          <a:p>
            <a:r>
              <a:rPr lang="en-US" dirty="0"/>
              <a:t>Let partnering offices know of any URL changes</a:t>
            </a:r>
          </a:p>
          <a:p>
            <a:r>
              <a:rPr lang="en-US" dirty="0"/>
              <a:t>Google Analytics is helpful in seeing behavior patterns and if there are any bugs</a:t>
            </a:r>
          </a:p>
        </p:txBody>
      </p:sp>
      <p:sp>
        <p:nvSpPr>
          <p:cNvPr id="4" name="Slide Number Placeholder 3">
            <a:extLst>
              <a:ext uri="{FF2B5EF4-FFF2-40B4-BE49-F238E27FC236}">
                <a16:creationId xmlns:a16="http://schemas.microsoft.com/office/drawing/2014/main" id="{AD92E37A-08BE-45D0-947B-4C92030A4CA7}"/>
              </a:ext>
            </a:extLst>
          </p:cNvPr>
          <p:cNvSpPr>
            <a:spLocks noGrp="1"/>
          </p:cNvSpPr>
          <p:nvPr>
            <p:ph type="sldNum" sz="quarter" idx="12"/>
          </p:nvPr>
        </p:nvSpPr>
        <p:spPr/>
        <p:txBody>
          <a:bodyPr/>
          <a:lstStyle/>
          <a:p>
            <a:fld id="{CECD5134-CDC4-4C92-BF7D-0B285B394819}" type="slidenum">
              <a:rPr lang="en-US" smtClean="0"/>
              <a:t>34</a:t>
            </a:fld>
            <a:endParaRPr lang="en-US"/>
          </a:p>
        </p:txBody>
      </p:sp>
    </p:spTree>
    <p:extLst>
      <p:ext uri="{BB962C8B-B14F-4D97-AF65-F5344CB8AC3E}">
        <p14:creationId xmlns:p14="http://schemas.microsoft.com/office/powerpoint/2010/main" val="806264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D13E10-264B-4D3B-8B52-1D2AA6645052}"/>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Maintenance</a:t>
            </a:r>
          </a:p>
        </p:txBody>
      </p:sp>
      <p:sp>
        <p:nvSpPr>
          <p:cNvPr id="3" name="Content Placeholder 2">
            <a:extLst>
              <a:ext uri="{FF2B5EF4-FFF2-40B4-BE49-F238E27FC236}">
                <a16:creationId xmlns:a16="http://schemas.microsoft.com/office/drawing/2014/main" id="{27F8795A-0C7F-405B-B656-A1CF43C555AE}"/>
              </a:ext>
            </a:extLst>
          </p:cNvPr>
          <p:cNvSpPr>
            <a:spLocks noGrp="1"/>
          </p:cNvSpPr>
          <p:nvPr>
            <p:ph idx="1"/>
          </p:nvPr>
        </p:nvSpPr>
        <p:spPr>
          <a:xfrm>
            <a:off x="1179226" y="3092970"/>
            <a:ext cx="9833548" cy="2693976"/>
          </a:xfrm>
        </p:spPr>
        <p:txBody>
          <a:bodyPr>
            <a:noAutofit/>
          </a:bodyPr>
          <a:lstStyle/>
          <a:p>
            <a:r>
              <a:rPr lang="en-US" sz="2400" dirty="0"/>
              <a:t>Keep a spreadsheet of links</a:t>
            </a:r>
          </a:p>
          <a:p>
            <a:pPr lvl="1"/>
            <a:r>
              <a:rPr lang="en-US" sz="1800" dirty="0"/>
              <a:t>Test external links every other month to check for dead links</a:t>
            </a:r>
          </a:p>
          <a:p>
            <a:pPr lvl="1"/>
            <a:r>
              <a:rPr lang="en-US" sz="1800" dirty="0"/>
              <a:t>Student group links (if they are external) have high probability of going dead</a:t>
            </a:r>
          </a:p>
          <a:p>
            <a:r>
              <a:rPr lang="en-US" sz="2400" dirty="0"/>
              <a:t>Spreadsheet of pages and who took it on</a:t>
            </a:r>
          </a:p>
          <a:p>
            <a:r>
              <a:rPr lang="en-US" sz="2400" dirty="0"/>
              <a:t>Website Revision Log</a:t>
            </a:r>
          </a:p>
          <a:p>
            <a:r>
              <a:rPr lang="en-US" sz="2400" dirty="0"/>
              <a:t>Having a list of annual news and announcements</a:t>
            </a:r>
          </a:p>
          <a:p>
            <a:r>
              <a:rPr lang="en-US" sz="2400" dirty="0"/>
              <a:t>Annual quality review at least every summer</a:t>
            </a:r>
          </a:p>
          <a:p>
            <a:pPr lvl="1"/>
            <a:r>
              <a:rPr lang="en-US" sz="1800" dirty="0"/>
              <a:t>“Do we still follow this process?”</a:t>
            </a:r>
          </a:p>
        </p:txBody>
      </p:sp>
      <p:sp>
        <p:nvSpPr>
          <p:cNvPr id="4" name="Slide Number Placeholder 3">
            <a:extLst>
              <a:ext uri="{FF2B5EF4-FFF2-40B4-BE49-F238E27FC236}">
                <a16:creationId xmlns:a16="http://schemas.microsoft.com/office/drawing/2014/main" id="{2B79972A-13B0-4709-B7FC-99503BC8F382}"/>
              </a:ext>
            </a:extLst>
          </p:cNvPr>
          <p:cNvSpPr>
            <a:spLocks noGrp="1"/>
          </p:cNvSpPr>
          <p:nvPr>
            <p:ph type="sldNum" sz="quarter" idx="12"/>
          </p:nvPr>
        </p:nvSpPr>
        <p:spPr/>
        <p:txBody>
          <a:bodyPr/>
          <a:lstStyle/>
          <a:p>
            <a:fld id="{CECD5134-CDC4-4C92-BF7D-0B285B394819}" type="slidenum">
              <a:rPr lang="en-US" smtClean="0"/>
              <a:t>35</a:t>
            </a:fld>
            <a:endParaRPr lang="en-US"/>
          </a:p>
        </p:txBody>
      </p:sp>
    </p:spTree>
    <p:extLst>
      <p:ext uri="{BB962C8B-B14F-4D97-AF65-F5344CB8AC3E}">
        <p14:creationId xmlns:p14="http://schemas.microsoft.com/office/powerpoint/2010/main" val="1745501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D13E10-264B-4D3B-8B52-1D2AA6645052}"/>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Expanding</a:t>
            </a:r>
          </a:p>
        </p:txBody>
      </p:sp>
      <p:sp>
        <p:nvSpPr>
          <p:cNvPr id="3" name="Content Placeholder 2">
            <a:extLst>
              <a:ext uri="{FF2B5EF4-FFF2-40B4-BE49-F238E27FC236}">
                <a16:creationId xmlns:a16="http://schemas.microsoft.com/office/drawing/2014/main" id="{27F8795A-0C7F-405B-B656-A1CF43C555AE}"/>
              </a:ext>
            </a:extLst>
          </p:cNvPr>
          <p:cNvSpPr>
            <a:spLocks noGrp="1"/>
          </p:cNvSpPr>
          <p:nvPr>
            <p:ph idx="1"/>
          </p:nvPr>
        </p:nvSpPr>
        <p:spPr>
          <a:xfrm>
            <a:off x="1179226" y="3092970"/>
            <a:ext cx="9833548" cy="2693976"/>
          </a:xfrm>
        </p:spPr>
        <p:txBody>
          <a:bodyPr>
            <a:normAutofit fontScale="92500" lnSpcReduction="20000"/>
          </a:bodyPr>
          <a:lstStyle/>
          <a:p>
            <a:r>
              <a:rPr lang="en-US" dirty="0"/>
              <a:t>If you are also thinking of going paperless…</a:t>
            </a:r>
          </a:p>
          <a:p>
            <a:r>
              <a:rPr lang="en-US" dirty="0"/>
              <a:t>Website is a good first step in building confidence</a:t>
            </a:r>
          </a:p>
          <a:p>
            <a:r>
              <a:rPr lang="en-US" dirty="0"/>
              <a:t>In the time you are scanning all of your files, think about:</a:t>
            </a:r>
          </a:p>
          <a:p>
            <a:pPr lvl="1"/>
            <a:r>
              <a:rPr lang="en-US" dirty="0"/>
              <a:t>What shifts will you need in layout?</a:t>
            </a:r>
          </a:p>
          <a:p>
            <a:pPr lvl="1"/>
            <a:r>
              <a:rPr lang="en-US" dirty="0"/>
              <a:t>Will your registration process change at all?</a:t>
            </a:r>
          </a:p>
          <a:p>
            <a:pPr lvl="1"/>
            <a:r>
              <a:rPr lang="en-US" dirty="0"/>
              <a:t>What are you going to call the system? Will it need approval from PR?</a:t>
            </a:r>
          </a:p>
          <a:p>
            <a:pPr lvl="1"/>
            <a:r>
              <a:rPr lang="en-US" dirty="0"/>
              <a:t>Any accommodation shifts?</a:t>
            </a:r>
          </a:p>
          <a:p>
            <a:pPr lvl="1"/>
            <a:r>
              <a:rPr lang="en-US" dirty="0"/>
              <a:t>Where do you need to put the user guide?</a:t>
            </a:r>
          </a:p>
        </p:txBody>
      </p:sp>
      <p:sp>
        <p:nvSpPr>
          <p:cNvPr id="4" name="Slide Number Placeholder 3">
            <a:extLst>
              <a:ext uri="{FF2B5EF4-FFF2-40B4-BE49-F238E27FC236}">
                <a16:creationId xmlns:a16="http://schemas.microsoft.com/office/drawing/2014/main" id="{3A86582C-69A8-40AF-A8E9-9BA9A55735D8}"/>
              </a:ext>
            </a:extLst>
          </p:cNvPr>
          <p:cNvSpPr>
            <a:spLocks noGrp="1"/>
          </p:cNvSpPr>
          <p:nvPr>
            <p:ph type="sldNum" sz="quarter" idx="12"/>
          </p:nvPr>
        </p:nvSpPr>
        <p:spPr/>
        <p:txBody>
          <a:bodyPr/>
          <a:lstStyle/>
          <a:p>
            <a:fld id="{CECD5134-CDC4-4C92-BF7D-0B285B394819}" type="slidenum">
              <a:rPr lang="en-US" smtClean="0"/>
              <a:t>36</a:t>
            </a:fld>
            <a:endParaRPr lang="en-US"/>
          </a:p>
        </p:txBody>
      </p:sp>
    </p:spTree>
    <p:extLst>
      <p:ext uri="{BB962C8B-B14F-4D97-AF65-F5344CB8AC3E}">
        <p14:creationId xmlns:p14="http://schemas.microsoft.com/office/powerpoint/2010/main" val="412049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D13E10-264B-4D3B-8B52-1D2AA6645052}"/>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Conclusion</a:t>
            </a:r>
          </a:p>
        </p:txBody>
      </p:sp>
      <p:sp>
        <p:nvSpPr>
          <p:cNvPr id="3" name="Content Placeholder 2">
            <a:extLst>
              <a:ext uri="{FF2B5EF4-FFF2-40B4-BE49-F238E27FC236}">
                <a16:creationId xmlns:a16="http://schemas.microsoft.com/office/drawing/2014/main" id="{27F8795A-0C7F-405B-B656-A1CF43C555AE}"/>
              </a:ext>
            </a:extLst>
          </p:cNvPr>
          <p:cNvSpPr>
            <a:spLocks noGrp="1"/>
          </p:cNvSpPr>
          <p:nvPr>
            <p:ph idx="1"/>
          </p:nvPr>
        </p:nvSpPr>
        <p:spPr>
          <a:xfrm>
            <a:off x="1179226" y="3092969"/>
            <a:ext cx="10864992" cy="3372485"/>
          </a:xfrm>
        </p:spPr>
        <p:txBody>
          <a:bodyPr>
            <a:normAutofit/>
          </a:bodyPr>
          <a:lstStyle/>
          <a:p>
            <a:r>
              <a:rPr lang="en-US" dirty="0"/>
              <a:t>Hope that this has given good advice or tips on how to update your website</a:t>
            </a:r>
          </a:p>
          <a:p>
            <a:r>
              <a:rPr lang="en-US" dirty="0"/>
              <a:t>Prepare for the time it may take</a:t>
            </a:r>
          </a:p>
          <a:p>
            <a:r>
              <a:rPr lang="en-US" dirty="0"/>
              <a:t>Accessibility to information is critical for everyone</a:t>
            </a:r>
          </a:p>
        </p:txBody>
      </p:sp>
      <p:pic>
        <p:nvPicPr>
          <p:cNvPr id="6" name="Picture 5" descr="Accessibility Score Progress chart shows increase from ~65 up to nearly 100 from 10/7/17-4/23/18">
            <a:extLst>
              <a:ext uri="{FF2B5EF4-FFF2-40B4-BE49-F238E27FC236}">
                <a16:creationId xmlns:a16="http://schemas.microsoft.com/office/drawing/2014/main" id="{C75595D3-EF15-451C-B85E-674F0905D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327" y="2521527"/>
            <a:ext cx="11041768" cy="4094635"/>
          </a:xfrm>
          <a:prstGeom prst="rect">
            <a:avLst/>
          </a:prstGeom>
        </p:spPr>
      </p:pic>
      <p:sp>
        <p:nvSpPr>
          <p:cNvPr id="4" name="Slide Number Placeholder 3">
            <a:extLst>
              <a:ext uri="{FF2B5EF4-FFF2-40B4-BE49-F238E27FC236}">
                <a16:creationId xmlns:a16="http://schemas.microsoft.com/office/drawing/2014/main" id="{CA121193-6F3E-489D-B00A-7D0DA8DA4219}"/>
              </a:ext>
            </a:extLst>
          </p:cNvPr>
          <p:cNvSpPr>
            <a:spLocks noGrp="1"/>
          </p:cNvSpPr>
          <p:nvPr>
            <p:ph type="sldNum" sz="quarter" idx="12"/>
          </p:nvPr>
        </p:nvSpPr>
        <p:spPr/>
        <p:txBody>
          <a:bodyPr/>
          <a:lstStyle/>
          <a:p>
            <a:fld id="{CECD5134-CDC4-4C92-BF7D-0B285B394819}" type="slidenum">
              <a:rPr lang="en-US" smtClean="0"/>
              <a:t>37</a:t>
            </a:fld>
            <a:endParaRPr lang="en-US"/>
          </a:p>
        </p:txBody>
      </p:sp>
    </p:spTree>
    <p:extLst>
      <p:ext uri="{BB962C8B-B14F-4D97-AF65-F5344CB8AC3E}">
        <p14:creationId xmlns:p14="http://schemas.microsoft.com/office/powerpoint/2010/main" val="417512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2">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B82953B-19E1-4035-9E21-E01F1647E2D4}"/>
              </a:ext>
            </a:extLst>
          </p:cNvPr>
          <p:cNvSpPr>
            <a:spLocks noGrp="1"/>
          </p:cNvSpPr>
          <p:nvPr>
            <p:ph type="title"/>
          </p:nvPr>
        </p:nvSpPr>
        <p:spPr>
          <a:xfrm>
            <a:off x="5445299" y="4592325"/>
            <a:ext cx="5946579" cy="1514185"/>
          </a:xfrm>
        </p:spPr>
        <p:txBody>
          <a:bodyPr vert="horz" lIns="91440" tIns="45720" rIns="91440" bIns="45720" rtlCol="0" anchor="t">
            <a:normAutofit/>
          </a:bodyPr>
          <a:lstStyle/>
          <a:p>
            <a:pPr algn="r"/>
            <a:r>
              <a:rPr lang="en-US" sz="4000" b="1" kern="1200" dirty="0">
                <a:solidFill>
                  <a:srgbClr val="000000"/>
                </a:solidFill>
                <a:latin typeface="+mj-lt"/>
                <a:ea typeface="+mj-ea"/>
                <a:cs typeface="+mj-cs"/>
              </a:rPr>
              <a:t>Questions</a:t>
            </a:r>
          </a:p>
        </p:txBody>
      </p:sp>
      <p:sp>
        <p:nvSpPr>
          <p:cNvPr id="21"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Image of the about section from the old website">
            <a:extLst>
              <a:ext uri="{FF2B5EF4-FFF2-40B4-BE49-F238E27FC236}">
                <a16:creationId xmlns:a16="http://schemas.microsoft.com/office/drawing/2014/main" id="{23F814B2-7344-4791-BE70-18A376FFC4FE}"/>
              </a:ext>
            </a:extLst>
          </p:cNvPr>
          <p:cNvPicPr>
            <a:picLocks noChangeAspect="1"/>
          </p:cNvPicPr>
          <p:nvPr/>
        </p:nvPicPr>
        <p:blipFill>
          <a:blip r:embed="rId3"/>
          <a:stretch>
            <a:fillRect/>
          </a:stretch>
        </p:blipFill>
        <p:spPr>
          <a:xfrm>
            <a:off x="323181" y="3909658"/>
            <a:ext cx="3621961" cy="1170342"/>
          </a:xfrm>
          <a:prstGeom prst="rect">
            <a:avLst/>
          </a:prstGeom>
        </p:spPr>
      </p:pic>
      <p:sp>
        <p:nvSpPr>
          <p:cNvPr id="22" name="Freeform: Shape 16">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Image of the FAQ section from the old website">
            <a:extLst>
              <a:ext uri="{FF2B5EF4-FFF2-40B4-BE49-F238E27FC236}">
                <a16:creationId xmlns:a16="http://schemas.microsoft.com/office/drawing/2014/main" id="{30A10E70-4473-40ED-A266-47C9570E2098}"/>
              </a:ext>
            </a:extLst>
          </p:cNvPr>
          <p:cNvPicPr>
            <a:picLocks noChangeAspect="1"/>
          </p:cNvPicPr>
          <p:nvPr/>
        </p:nvPicPr>
        <p:blipFill>
          <a:blip r:embed="rId4"/>
          <a:stretch>
            <a:fillRect/>
          </a:stretch>
        </p:blipFill>
        <p:spPr>
          <a:xfrm>
            <a:off x="5128448" y="472851"/>
            <a:ext cx="3691996" cy="506204"/>
          </a:xfrm>
          <a:prstGeom prst="rect">
            <a:avLst/>
          </a:prstGeom>
        </p:spPr>
      </p:pic>
      <p:pic>
        <p:nvPicPr>
          <p:cNvPr id="7" name="Picture 6" descr="Image from the about section of old website describing accommodations">
            <a:extLst>
              <a:ext uri="{FF2B5EF4-FFF2-40B4-BE49-F238E27FC236}">
                <a16:creationId xmlns:a16="http://schemas.microsoft.com/office/drawing/2014/main" id="{B2E97824-7749-4B50-B93A-43CB0F5D8A41}"/>
              </a:ext>
            </a:extLst>
          </p:cNvPr>
          <p:cNvPicPr>
            <a:picLocks noChangeAspect="1"/>
          </p:cNvPicPr>
          <p:nvPr/>
        </p:nvPicPr>
        <p:blipFill>
          <a:blip r:embed="rId5"/>
          <a:stretch>
            <a:fillRect/>
          </a:stretch>
        </p:blipFill>
        <p:spPr>
          <a:xfrm>
            <a:off x="5623047" y="5566876"/>
            <a:ext cx="6010275" cy="895350"/>
          </a:xfrm>
          <a:prstGeom prst="rect">
            <a:avLst/>
          </a:prstGeom>
        </p:spPr>
      </p:pic>
      <p:pic>
        <p:nvPicPr>
          <p:cNvPr id="13" name="Picture 2" descr="Image of Cringe emoji face">
            <a:extLst>
              <a:ext uri="{FF2B5EF4-FFF2-40B4-BE49-F238E27FC236}">
                <a16:creationId xmlns:a16="http://schemas.microsoft.com/office/drawing/2014/main" id="{8C23B365-DB2D-40C3-9A3B-DE61DA70AC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031" y="5626797"/>
            <a:ext cx="742015" cy="7420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of questioning emoji face">
            <a:extLst>
              <a:ext uri="{FF2B5EF4-FFF2-40B4-BE49-F238E27FC236}">
                <a16:creationId xmlns:a16="http://schemas.microsoft.com/office/drawing/2014/main" id="{18DB24CB-091B-43D0-B0CC-CDEE193EADF3}"/>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204028" y="3461046"/>
            <a:ext cx="1452955" cy="7628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of shocked emoji face">
            <a:extLst>
              <a:ext uri="{FF2B5EF4-FFF2-40B4-BE49-F238E27FC236}">
                <a16:creationId xmlns:a16="http://schemas.microsoft.com/office/drawing/2014/main" id="{0E346068-FE17-47ED-9A19-BDB41D989F5E}"/>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74446" y="733916"/>
            <a:ext cx="801551" cy="80155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E813CFCF-50B1-42EC-9C46-01CC3112E3C7}"/>
              </a:ext>
            </a:extLst>
          </p:cNvPr>
          <p:cNvSpPr>
            <a:spLocks noGrp="1"/>
          </p:cNvSpPr>
          <p:nvPr>
            <p:ph type="sldNum" sz="quarter" idx="12"/>
          </p:nvPr>
        </p:nvSpPr>
        <p:spPr/>
        <p:txBody>
          <a:bodyPr/>
          <a:lstStyle/>
          <a:p>
            <a:fld id="{CECD5134-CDC4-4C92-BF7D-0B285B394819}" type="slidenum">
              <a:rPr lang="en-US" smtClean="0"/>
              <a:t>38</a:t>
            </a:fld>
            <a:endParaRPr lang="en-US"/>
          </a:p>
        </p:txBody>
      </p:sp>
    </p:spTree>
    <p:extLst>
      <p:ext uri="{BB962C8B-B14F-4D97-AF65-F5344CB8AC3E}">
        <p14:creationId xmlns:p14="http://schemas.microsoft.com/office/powerpoint/2010/main" val="55419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utterfly life cycle image. &#10;Leaf with eggs followed by arrow pointing to caterpillar. This leads to a chrysalis image and finally to a butterfly. There are arrows showing stages in a circle. Center of the circle says &quot;The life cycle of a Website Re-Design&quot;. The stages have been crossed out a describe the process of redesigning a website.&#10; ">
            <a:extLst>
              <a:ext uri="{FF2B5EF4-FFF2-40B4-BE49-F238E27FC236}">
                <a16:creationId xmlns:a16="http://schemas.microsoft.com/office/drawing/2014/main" id="{6BC2566E-4FB9-44E2-9CEA-7C7B589C417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064" b="96379" l="9875" r="97022">
                        <a14:foregroundMark x1="36834" y1="19777" x2="36834" y2="19777"/>
                        <a14:foregroundMark x1="78683" y1="24513" x2="78683" y2="24513"/>
                        <a14:foregroundMark x1="61755" y1="42340" x2="52508" y2="40390"/>
                        <a14:foregroundMark x1="52508" y1="40390" x2="49216" y2="50696"/>
                        <a14:foregroundMark x1="49216" y1="50696" x2="53605" y2="58217"/>
                        <a14:foregroundMark x1="53605" y1="58217" x2="60815" y2="64624"/>
                        <a14:foregroundMark x1="60815" y1="64624" x2="68339" y2="66295"/>
                        <a14:foregroundMark x1="68339" y1="66295" x2="77273" y2="57939"/>
                        <a14:foregroundMark x1="77273" y1="57939" x2="73511" y2="39554"/>
                        <a14:foregroundMark x1="73511" y1="39554" x2="65204" y2="32312"/>
                        <a14:foregroundMark x1="65204" y1="32312" x2="57680" y2="32591"/>
                        <a14:foregroundMark x1="57680" y1="32591" x2="47962" y2="39554"/>
                        <a14:foregroundMark x1="47962" y1="39554" x2="46082" y2="49304"/>
                        <a14:foregroundMark x1="46082" y1="49304" x2="50940" y2="55153"/>
                        <a14:foregroundMark x1="50940" y1="55153" x2="53135" y2="55989"/>
                        <a14:foregroundMark x1="54232" y1="15320" x2="30878" y2="13928"/>
                        <a14:foregroundMark x1="30878" y1="13928" x2="25078" y2="24234"/>
                        <a14:foregroundMark x1="25078" y1="24234" x2="22414" y2="38162"/>
                        <a14:foregroundMark x1="22414" y1="38162" x2="28213" y2="59610"/>
                        <a14:foregroundMark x1="28213" y1="59610" x2="37931" y2="77159"/>
                        <a14:foregroundMark x1="37931" y1="77159" x2="59091" y2="90808"/>
                        <a14:foregroundMark x1="59091" y1="90808" x2="65361" y2="91086"/>
                        <a14:foregroundMark x1="65361" y1="91086" x2="71160" y2="89694"/>
                        <a14:foregroundMark x1="71160" y1="89694" x2="85737" y2="76323"/>
                        <a14:foregroundMark x1="85737" y1="76323" x2="92633" y2="59331"/>
                        <a14:foregroundMark x1="92633" y1="59331" x2="90752" y2="44568"/>
                        <a14:foregroundMark x1="90752" y1="44568" x2="76803" y2="27577"/>
                        <a14:foregroundMark x1="76803" y1="27577" x2="53135" y2="17270"/>
                        <a14:foregroundMark x1="45141" y1="6128" x2="25392" y2="3343"/>
                        <a14:foregroundMark x1="25392" y1="3343" x2="21630" y2="16156"/>
                        <a14:foregroundMark x1="21630" y1="16156" x2="21160" y2="37326"/>
                        <a14:foregroundMark x1="21160" y1="37326" x2="25705" y2="65460"/>
                        <a14:foregroundMark x1="22100" y1="63231" x2="24922" y2="87187"/>
                        <a14:foregroundMark x1="24922" y1="87187" x2="27273" y2="97493"/>
                        <a14:foregroundMark x1="27273" y1="97493" x2="32759" y2="99443"/>
                        <a14:foregroundMark x1="32759" y1="99443" x2="50627" y2="96657"/>
                        <a14:foregroundMark x1="50627" y1="96657" x2="57367" y2="96657"/>
                        <a14:foregroundMark x1="57367" y1="96657" x2="88088" y2="92758"/>
                        <a14:foregroundMark x1="88088" y1="92758" x2="93260" y2="85237"/>
                        <a14:foregroundMark x1="93260" y1="85237" x2="94044" y2="28134"/>
                        <a14:foregroundMark x1="94044" y1="28134" x2="91066" y2="18384"/>
                        <a14:foregroundMark x1="91066" y1="18384" x2="85423" y2="13092"/>
                        <a14:foregroundMark x1="85423" y1="13092" x2="55799" y2="10864"/>
                        <a14:foregroundMark x1="88715" y1="3621" x2="95141" y2="8914"/>
                        <a14:foregroundMark x1="95141" y1="8914" x2="98903" y2="16992"/>
                        <a14:foregroundMark x1="98903" y1="16992" x2="98589" y2="73259"/>
                        <a14:foregroundMark x1="98589" y1="73259" x2="95455" y2="86908"/>
                        <a14:foregroundMark x1="95455" y1="86908" x2="79937" y2="95822"/>
                        <a14:foregroundMark x1="79937" y1="95822" x2="47492" y2="96379"/>
                        <a14:foregroundMark x1="47492" y1="96379" x2="44201" y2="95265"/>
                        <a14:foregroundMark x1="94357" y1="96657" x2="98433" y2="86072"/>
                        <a14:foregroundMark x1="98433" y1="86072" x2="96865" y2="38997"/>
                        <a14:foregroundMark x1="96865" y1="38997" x2="90125" y2="13092"/>
                        <a14:foregroundMark x1="90125" y1="13092" x2="95298" y2="8357"/>
                        <a14:foregroundMark x1="95298" y1="8357" x2="97022" y2="3064"/>
                        <a14:foregroundMark x1="74765" y1="79387" x2="81975" y2="79387"/>
                        <a14:foregroundMark x1="32602" y1="14763" x2="36991" y2="23955"/>
                        <a14:foregroundMark x1="36991" y1="23955" x2="44514" y2="29526"/>
                        <a14:foregroundMark x1="44514" y1="29526" x2="48589" y2="29526"/>
                        <a14:foregroundMark x1="20376" y1="4178" x2="20376" y2="5850"/>
                        <a14:foregroundMark x1="20533" y1="36769" x2="20846" y2="43733"/>
                        <a14:foregroundMark x1="38715" y1="39276" x2="36834" y2="48747"/>
                        <a14:foregroundMark x1="36834" y1="48747" x2="36834" y2="55432"/>
                        <a14:foregroundMark x1="89812" y1="57382" x2="82445" y2="55432"/>
                        <a14:foregroundMark x1="84796" y1="20613" x2="88871" y2="20056"/>
                        <a14:foregroundMark x1="85893" y1="60446" x2="87774" y2="50975"/>
                        <a14:foregroundMark x1="87774" y1="50975" x2="84483" y2="41783"/>
                        <a14:foregroundMark x1="84483" y1="41783" x2="84326" y2="41783"/>
                        <a14:foregroundMark x1="58150" y1="76880" x2="63480" y2="83287"/>
                        <a14:foregroundMark x1="63480" y1="83287" x2="68652" y2="82451"/>
                        <a14:foregroundMark x1="59091" y1="80780" x2="56897" y2="78273"/>
                        <a14:foregroundMark x1="60658" y1="81894" x2="63480" y2="84401"/>
                        <a14:foregroundMark x1="63950" y1="83565" x2="57680" y2="83565"/>
                        <a14:foregroundMark x1="57680" y1="83565" x2="55643" y2="80780"/>
                      </a14:backgroundRemoval>
                    </a14:imgEffect>
                  </a14:imgLayer>
                </a14:imgProps>
              </a:ext>
              <a:ext uri="{28A0092B-C50C-407E-A947-70E740481C1C}">
                <a14:useLocalDpi xmlns:a14="http://schemas.microsoft.com/office/drawing/2010/main" val="0"/>
              </a:ext>
            </a:extLst>
          </a:blip>
          <a:srcRect/>
          <a:stretch>
            <a:fillRect/>
          </a:stretch>
        </p:blipFill>
        <p:spPr bwMode="auto">
          <a:xfrm>
            <a:off x="168674" y="569211"/>
            <a:ext cx="10164599" cy="571957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5742A568-5A8F-4B57-BF39-BBDB9B2EE41D}"/>
              </a:ext>
            </a:extLst>
          </p:cNvPr>
          <p:cNvCxnSpPr>
            <a:cxnSpLocks/>
          </p:cNvCxnSpPr>
          <p:nvPr/>
        </p:nvCxnSpPr>
        <p:spPr>
          <a:xfrm>
            <a:off x="5584054" y="3684233"/>
            <a:ext cx="1882066" cy="7102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39AC8854-401B-44BE-8437-B3FA3F63565B}"/>
              </a:ext>
            </a:extLst>
          </p:cNvPr>
          <p:cNvCxnSpPr>
            <a:cxnSpLocks/>
          </p:cNvCxnSpPr>
          <p:nvPr/>
        </p:nvCxnSpPr>
        <p:spPr>
          <a:xfrm>
            <a:off x="4580878" y="5683188"/>
            <a:ext cx="852257"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836D35D2-DB78-4B91-A8A2-A63F15DA7B87}"/>
              </a:ext>
            </a:extLst>
          </p:cNvPr>
          <p:cNvCxnSpPr>
            <a:cxnSpLocks/>
          </p:cNvCxnSpPr>
          <p:nvPr/>
        </p:nvCxnSpPr>
        <p:spPr>
          <a:xfrm>
            <a:off x="8346490" y="5160885"/>
            <a:ext cx="852257"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D10B3193-5112-4E3F-A06F-84284A803DA9}"/>
              </a:ext>
            </a:extLst>
          </p:cNvPr>
          <p:cNvCxnSpPr>
            <a:cxnSpLocks/>
          </p:cNvCxnSpPr>
          <p:nvPr/>
        </p:nvCxnSpPr>
        <p:spPr>
          <a:xfrm>
            <a:off x="8685322" y="2311153"/>
            <a:ext cx="852257"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DED3BEB2-BC63-41F6-9191-3E4135B381C0}"/>
              </a:ext>
            </a:extLst>
          </p:cNvPr>
          <p:cNvCxnSpPr>
            <a:cxnSpLocks/>
          </p:cNvCxnSpPr>
          <p:nvPr/>
        </p:nvCxnSpPr>
        <p:spPr>
          <a:xfrm>
            <a:off x="2877845" y="2243090"/>
            <a:ext cx="477915" cy="591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755C0C1A-A881-40BE-8D1D-583875E77274}"/>
              </a:ext>
            </a:extLst>
          </p:cNvPr>
          <p:cNvSpPr txBox="1"/>
          <p:nvPr/>
        </p:nvSpPr>
        <p:spPr>
          <a:xfrm>
            <a:off x="8274158" y="2296151"/>
            <a:ext cx="1849177" cy="369332"/>
          </a:xfrm>
          <a:prstGeom prst="rect">
            <a:avLst/>
          </a:prstGeom>
          <a:noFill/>
        </p:spPr>
        <p:txBody>
          <a:bodyPr wrap="square" rtlCol="0">
            <a:spAutoFit/>
          </a:bodyPr>
          <a:lstStyle/>
          <a:p>
            <a:r>
              <a:rPr lang="en-US" dirty="0"/>
              <a:t>Current website</a:t>
            </a:r>
          </a:p>
        </p:txBody>
      </p:sp>
      <p:sp>
        <p:nvSpPr>
          <p:cNvPr id="11" name="TextBox 10">
            <a:extLst>
              <a:ext uri="{FF2B5EF4-FFF2-40B4-BE49-F238E27FC236}">
                <a16:creationId xmlns:a16="http://schemas.microsoft.com/office/drawing/2014/main" id="{6D287C6C-0857-439E-9FFB-06806CE4BEF7}"/>
              </a:ext>
            </a:extLst>
          </p:cNvPr>
          <p:cNvSpPr txBox="1"/>
          <p:nvPr/>
        </p:nvSpPr>
        <p:spPr>
          <a:xfrm>
            <a:off x="8186861" y="5170839"/>
            <a:ext cx="1849177" cy="646331"/>
          </a:xfrm>
          <a:prstGeom prst="rect">
            <a:avLst/>
          </a:prstGeom>
          <a:noFill/>
        </p:spPr>
        <p:txBody>
          <a:bodyPr wrap="square" rtlCol="0">
            <a:spAutoFit/>
          </a:bodyPr>
          <a:lstStyle/>
          <a:p>
            <a:r>
              <a:rPr lang="en-US" dirty="0"/>
              <a:t>Website turning into literal goo</a:t>
            </a:r>
          </a:p>
        </p:txBody>
      </p:sp>
      <p:sp>
        <p:nvSpPr>
          <p:cNvPr id="12" name="TextBox 11">
            <a:extLst>
              <a:ext uri="{FF2B5EF4-FFF2-40B4-BE49-F238E27FC236}">
                <a16:creationId xmlns:a16="http://schemas.microsoft.com/office/drawing/2014/main" id="{D0F72734-0A3F-4EE9-A874-CF2E9C8943F9}"/>
              </a:ext>
            </a:extLst>
          </p:cNvPr>
          <p:cNvSpPr txBox="1"/>
          <p:nvPr/>
        </p:nvSpPr>
        <p:spPr>
          <a:xfrm>
            <a:off x="3894675" y="5710989"/>
            <a:ext cx="2361123" cy="369332"/>
          </a:xfrm>
          <a:prstGeom prst="rect">
            <a:avLst/>
          </a:prstGeom>
          <a:noFill/>
        </p:spPr>
        <p:txBody>
          <a:bodyPr wrap="square" rtlCol="0">
            <a:spAutoFit/>
          </a:bodyPr>
          <a:lstStyle/>
          <a:p>
            <a:r>
              <a:rPr lang="en-US" dirty="0"/>
              <a:t>Beautiful final result</a:t>
            </a:r>
          </a:p>
        </p:txBody>
      </p:sp>
      <p:sp>
        <p:nvSpPr>
          <p:cNvPr id="13" name="TextBox 12">
            <a:extLst>
              <a:ext uri="{FF2B5EF4-FFF2-40B4-BE49-F238E27FC236}">
                <a16:creationId xmlns:a16="http://schemas.microsoft.com/office/drawing/2014/main" id="{5ABCE9FA-EFCA-4020-BA21-08D09F6982AF}"/>
              </a:ext>
            </a:extLst>
          </p:cNvPr>
          <p:cNvSpPr txBox="1"/>
          <p:nvPr/>
        </p:nvSpPr>
        <p:spPr>
          <a:xfrm>
            <a:off x="5915488" y="5464768"/>
            <a:ext cx="1686757" cy="430887"/>
          </a:xfrm>
          <a:prstGeom prst="rect">
            <a:avLst/>
          </a:prstGeom>
          <a:noFill/>
        </p:spPr>
        <p:txBody>
          <a:bodyPr wrap="square" rtlCol="0">
            <a:spAutoFit/>
          </a:bodyPr>
          <a:lstStyle/>
          <a:p>
            <a:r>
              <a:rPr lang="en-US" sz="1100" dirty="0"/>
              <a:t>(tears, avoidance, denial, pain and struggle)</a:t>
            </a:r>
          </a:p>
        </p:txBody>
      </p:sp>
      <p:sp>
        <p:nvSpPr>
          <p:cNvPr id="14" name="TextBox 13">
            <a:extLst>
              <a:ext uri="{FF2B5EF4-FFF2-40B4-BE49-F238E27FC236}">
                <a16:creationId xmlns:a16="http://schemas.microsoft.com/office/drawing/2014/main" id="{780A77F2-4338-4E85-AEB9-1B5BC7E5B5BA}"/>
              </a:ext>
            </a:extLst>
          </p:cNvPr>
          <p:cNvSpPr txBox="1"/>
          <p:nvPr/>
        </p:nvSpPr>
        <p:spPr>
          <a:xfrm>
            <a:off x="2272683" y="2311153"/>
            <a:ext cx="1849177" cy="369332"/>
          </a:xfrm>
          <a:prstGeom prst="rect">
            <a:avLst/>
          </a:prstGeom>
          <a:noFill/>
        </p:spPr>
        <p:txBody>
          <a:bodyPr wrap="square" rtlCol="0">
            <a:spAutoFit/>
          </a:bodyPr>
          <a:lstStyle/>
          <a:p>
            <a:r>
              <a:rPr lang="en-US" dirty="0"/>
              <a:t>Seeds of change</a:t>
            </a:r>
          </a:p>
        </p:txBody>
      </p:sp>
      <p:sp>
        <p:nvSpPr>
          <p:cNvPr id="15" name="TextBox 14">
            <a:extLst>
              <a:ext uri="{FF2B5EF4-FFF2-40B4-BE49-F238E27FC236}">
                <a16:creationId xmlns:a16="http://schemas.microsoft.com/office/drawing/2014/main" id="{F63F523A-1E9F-455F-993D-78AF36CCD487}"/>
              </a:ext>
            </a:extLst>
          </p:cNvPr>
          <p:cNvSpPr txBox="1"/>
          <p:nvPr/>
        </p:nvSpPr>
        <p:spPr>
          <a:xfrm>
            <a:off x="5075236" y="700735"/>
            <a:ext cx="2934069" cy="261610"/>
          </a:xfrm>
          <a:prstGeom prst="rect">
            <a:avLst/>
          </a:prstGeom>
          <a:noFill/>
        </p:spPr>
        <p:txBody>
          <a:bodyPr wrap="square" rtlCol="0">
            <a:spAutoFit/>
          </a:bodyPr>
          <a:lstStyle/>
          <a:p>
            <a:r>
              <a:rPr lang="en-US" sz="1100" dirty="0"/>
              <a:t>(Acknowledging that the website needs help )</a:t>
            </a:r>
          </a:p>
        </p:txBody>
      </p:sp>
      <p:sp>
        <p:nvSpPr>
          <p:cNvPr id="16" name="TextBox 15">
            <a:extLst>
              <a:ext uri="{FF2B5EF4-FFF2-40B4-BE49-F238E27FC236}">
                <a16:creationId xmlns:a16="http://schemas.microsoft.com/office/drawing/2014/main" id="{135BDB02-FA4A-4CDA-9072-7D993CFC4CA8}"/>
              </a:ext>
            </a:extLst>
          </p:cNvPr>
          <p:cNvSpPr txBox="1"/>
          <p:nvPr/>
        </p:nvSpPr>
        <p:spPr>
          <a:xfrm>
            <a:off x="8944003" y="2762149"/>
            <a:ext cx="2778541" cy="430887"/>
          </a:xfrm>
          <a:prstGeom prst="rect">
            <a:avLst/>
          </a:prstGeom>
          <a:noFill/>
        </p:spPr>
        <p:txBody>
          <a:bodyPr wrap="square" rtlCol="0">
            <a:spAutoFit/>
          </a:bodyPr>
          <a:lstStyle/>
          <a:p>
            <a:r>
              <a:rPr lang="en-US" sz="1100" dirty="0"/>
              <a:t>(unsightly, greedy, mean, boring, or impractical entity that devours everything)</a:t>
            </a:r>
          </a:p>
        </p:txBody>
      </p:sp>
      <p:sp>
        <p:nvSpPr>
          <p:cNvPr id="17" name="TextBox 16">
            <a:extLst>
              <a:ext uri="{FF2B5EF4-FFF2-40B4-BE49-F238E27FC236}">
                <a16:creationId xmlns:a16="http://schemas.microsoft.com/office/drawing/2014/main" id="{866E82C8-8BE0-4EEA-A745-64692E7391AC}"/>
              </a:ext>
            </a:extLst>
          </p:cNvPr>
          <p:cNvSpPr txBox="1"/>
          <p:nvPr/>
        </p:nvSpPr>
        <p:spPr>
          <a:xfrm>
            <a:off x="9192659" y="4176979"/>
            <a:ext cx="1686757" cy="430887"/>
          </a:xfrm>
          <a:prstGeom prst="rect">
            <a:avLst/>
          </a:prstGeom>
          <a:noFill/>
        </p:spPr>
        <p:txBody>
          <a:bodyPr wrap="square" rtlCol="0">
            <a:spAutoFit/>
          </a:bodyPr>
          <a:lstStyle/>
          <a:p>
            <a:r>
              <a:rPr lang="en-US" sz="1100" dirty="0"/>
              <a:t>(identifying a plan and participants)</a:t>
            </a:r>
          </a:p>
        </p:txBody>
      </p:sp>
      <p:sp>
        <p:nvSpPr>
          <p:cNvPr id="18" name="TextBox 17">
            <a:extLst>
              <a:ext uri="{FF2B5EF4-FFF2-40B4-BE49-F238E27FC236}">
                <a16:creationId xmlns:a16="http://schemas.microsoft.com/office/drawing/2014/main" id="{6902F435-99F8-41A8-829E-5860650E053A}"/>
              </a:ext>
            </a:extLst>
          </p:cNvPr>
          <p:cNvSpPr txBox="1"/>
          <p:nvPr/>
        </p:nvSpPr>
        <p:spPr>
          <a:xfrm>
            <a:off x="4912226" y="3718684"/>
            <a:ext cx="3693279" cy="461665"/>
          </a:xfrm>
          <a:prstGeom prst="rect">
            <a:avLst/>
          </a:prstGeom>
          <a:noFill/>
        </p:spPr>
        <p:txBody>
          <a:bodyPr wrap="square" rtlCol="0">
            <a:spAutoFit/>
          </a:bodyPr>
          <a:lstStyle/>
          <a:p>
            <a:pPr algn="ctr"/>
            <a:r>
              <a:rPr lang="en-US" sz="2400" b="1" dirty="0"/>
              <a:t>Website Re-Design</a:t>
            </a:r>
          </a:p>
        </p:txBody>
      </p:sp>
      <p:sp>
        <p:nvSpPr>
          <p:cNvPr id="2" name="Slide Number Placeholder 1">
            <a:extLst>
              <a:ext uri="{FF2B5EF4-FFF2-40B4-BE49-F238E27FC236}">
                <a16:creationId xmlns:a16="http://schemas.microsoft.com/office/drawing/2014/main" id="{5D87A6BB-7C08-4C0B-AB5A-5101F52D4A0D}"/>
              </a:ext>
            </a:extLst>
          </p:cNvPr>
          <p:cNvSpPr>
            <a:spLocks noGrp="1"/>
          </p:cNvSpPr>
          <p:nvPr>
            <p:ph type="sldNum" sz="quarter" idx="12"/>
          </p:nvPr>
        </p:nvSpPr>
        <p:spPr/>
        <p:txBody>
          <a:bodyPr/>
          <a:lstStyle/>
          <a:p>
            <a:fld id="{CECD5134-CDC4-4C92-BF7D-0B285B394819}" type="slidenum">
              <a:rPr lang="en-US" smtClean="0"/>
              <a:t>4</a:t>
            </a:fld>
            <a:endParaRPr lang="en-US"/>
          </a:p>
        </p:txBody>
      </p:sp>
    </p:spTree>
    <p:extLst>
      <p:ext uri="{BB962C8B-B14F-4D97-AF65-F5344CB8AC3E}">
        <p14:creationId xmlns:p14="http://schemas.microsoft.com/office/powerpoint/2010/main" val="2674135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F38A1C-785B-4BC9-A0BE-187E0FB9BD8C}"/>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3200" b="1" dirty="0"/>
              <a:t>The “Old” Website</a:t>
            </a:r>
          </a:p>
        </p:txBody>
      </p:sp>
      <p:sp>
        <p:nvSpPr>
          <p:cNvPr id="3" name="Content Placeholder 2">
            <a:extLst>
              <a:ext uri="{FF2B5EF4-FFF2-40B4-BE49-F238E27FC236}">
                <a16:creationId xmlns:a16="http://schemas.microsoft.com/office/drawing/2014/main" id="{7E091B54-99F0-4227-B9E0-F1348D859CA1}"/>
              </a:ext>
            </a:extLst>
          </p:cNvPr>
          <p:cNvSpPr>
            <a:spLocks noGrp="1"/>
          </p:cNvSpPr>
          <p:nvPr>
            <p:ph idx="1"/>
          </p:nvPr>
        </p:nvSpPr>
        <p:spPr>
          <a:xfrm>
            <a:off x="643468" y="2638043"/>
            <a:ext cx="3363974" cy="3415623"/>
          </a:xfrm>
        </p:spPr>
        <p:txBody>
          <a:bodyPr>
            <a:normAutofit/>
          </a:bodyPr>
          <a:lstStyle/>
          <a:p>
            <a:r>
              <a:rPr lang="en-US" sz="2000" dirty="0"/>
              <a:t>Formatting and accessibility challenges</a:t>
            </a:r>
          </a:p>
          <a:p>
            <a:r>
              <a:rPr lang="en-US" sz="2000" dirty="0"/>
              <a:t>Tone and implicit messages</a:t>
            </a:r>
          </a:p>
          <a:p>
            <a:r>
              <a:rPr lang="en-US" sz="2000" dirty="0"/>
              <a:t>Navigation issues</a:t>
            </a:r>
          </a:p>
          <a:p>
            <a:r>
              <a:rPr lang="en-US" sz="2000" dirty="0"/>
              <a:t>Overall Read-ability</a:t>
            </a:r>
          </a:p>
        </p:txBody>
      </p:sp>
      <p:pic>
        <p:nvPicPr>
          <p:cNvPr id="4" name="Picture 3" descr="Image of former website. White screen with red and beige headers. The font is small and difficult to read. There is a central image of President Drew Faust with a welcome message. To the right are news and announcements. ">
            <a:extLst>
              <a:ext uri="{FF2B5EF4-FFF2-40B4-BE49-F238E27FC236}">
                <a16:creationId xmlns:a16="http://schemas.microsoft.com/office/drawing/2014/main" id="{DEC15D68-FF6C-4A1D-BC42-5F6BC3BB0BF4}"/>
              </a:ext>
            </a:extLst>
          </p:cNvPr>
          <p:cNvPicPr>
            <a:picLocks noChangeAspect="1"/>
          </p:cNvPicPr>
          <p:nvPr/>
        </p:nvPicPr>
        <p:blipFill rotWithShape="1">
          <a:blip r:embed="rId2"/>
          <a:srcRect l="7864" r="8310" b="3482"/>
          <a:stretch/>
        </p:blipFill>
        <p:spPr>
          <a:xfrm>
            <a:off x="4650910" y="0"/>
            <a:ext cx="7541090" cy="7743756"/>
          </a:xfrm>
          <a:prstGeom prst="rect">
            <a:avLst/>
          </a:prstGeom>
        </p:spPr>
      </p:pic>
    </p:spTree>
    <p:extLst>
      <p:ext uri="{BB962C8B-B14F-4D97-AF65-F5344CB8AC3E}">
        <p14:creationId xmlns:p14="http://schemas.microsoft.com/office/powerpoint/2010/main" val="281120181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632791-4E10-4B19-8550-19728A48A3E1}"/>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dirty="0"/>
              <a:t>A Problematic Header</a:t>
            </a:r>
          </a:p>
        </p:txBody>
      </p:sp>
      <p:sp>
        <p:nvSpPr>
          <p:cNvPr id="3" name="Content Placeholder 2">
            <a:extLst>
              <a:ext uri="{FF2B5EF4-FFF2-40B4-BE49-F238E27FC236}">
                <a16:creationId xmlns:a16="http://schemas.microsoft.com/office/drawing/2014/main" id="{E5C5121E-2FB2-4F1C-9EE9-6C2A422D0121}"/>
              </a:ext>
            </a:extLst>
          </p:cNvPr>
          <p:cNvSpPr>
            <a:spLocks noGrp="1"/>
          </p:cNvSpPr>
          <p:nvPr>
            <p:ph idx="1"/>
          </p:nvPr>
        </p:nvSpPr>
        <p:spPr>
          <a:xfrm>
            <a:off x="643468" y="2638043"/>
            <a:ext cx="3363974" cy="3415623"/>
          </a:xfrm>
        </p:spPr>
        <p:txBody>
          <a:bodyPr>
            <a:normAutofit/>
          </a:bodyPr>
          <a:lstStyle/>
          <a:p>
            <a:r>
              <a:rPr lang="en-US" sz="2000" dirty="0"/>
              <a:t>Gate-keeper mentality</a:t>
            </a:r>
          </a:p>
          <a:p>
            <a:r>
              <a:rPr lang="en-US" sz="2000" dirty="0"/>
              <a:t>Medical model language</a:t>
            </a:r>
          </a:p>
          <a:p>
            <a:r>
              <a:rPr lang="en-US" sz="2000" dirty="0"/>
              <a:t>Inaccessible formatting</a:t>
            </a:r>
          </a:p>
          <a:p>
            <a:endParaRPr lang="en-US" sz="2000" dirty="0"/>
          </a:p>
        </p:txBody>
      </p:sp>
      <p:pic>
        <p:nvPicPr>
          <p:cNvPr id="4" name="Picture 3" descr="Accessible Education Office header for former website. Categories of header are &quot;About our Services,&quot; &quot;Information for Students,&quot; Information for Faculty,&quot; and &quot;About Our Office.&quot; Highlighted in yellow are phrases, &quot;Who is Disabled?&quot; &quot;Glossary of terms,&quot; and &quot;Clinical Documentation.&quot;">
            <a:extLst>
              <a:ext uri="{FF2B5EF4-FFF2-40B4-BE49-F238E27FC236}">
                <a16:creationId xmlns:a16="http://schemas.microsoft.com/office/drawing/2014/main" id="{1C05BF29-A98E-469A-9251-91EB903DCCF0}"/>
              </a:ext>
            </a:extLst>
          </p:cNvPr>
          <p:cNvPicPr>
            <a:picLocks noChangeAspect="1"/>
          </p:cNvPicPr>
          <p:nvPr/>
        </p:nvPicPr>
        <p:blipFill>
          <a:blip r:embed="rId2"/>
          <a:stretch>
            <a:fillRect/>
          </a:stretch>
        </p:blipFill>
        <p:spPr>
          <a:xfrm>
            <a:off x="5297763" y="2051532"/>
            <a:ext cx="6250769" cy="2594069"/>
          </a:xfrm>
          <a:prstGeom prst="rect">
            <a:avLst/>
          </a:prstGeom>
        </p:spPr>
      </p:pic>
      <p:sp>
        <p:nvSpPr>
          <p:cNvPr id="6" name="Rectangle 5">
            <a:extLst>
              <a:ext uri="{FF2B5EF4-FFF2-40B4-BE49-F238E27FC236}">
                <a16:creationId xmlns:a16="http://schemas.microsoft.com/office/drawing/2014/main" id="{D3B44EF1-D306-4347-8DEC-03ADE36061BC}"/>
              </a:ext>
            </a:extLst>
          </p:cNvPr>
          <p:cNvSpPr/>
          <p:nvPr/>
        </p:nvSpPr>
        <p:spPr>
          <a:xfrm>
            <a:off x="5447930" y="3080552"/>
            <a:ext cx="748684" cy="133166"/>
          </a:xfrm>
          <a:prstGeom prst="rect">
            <a:avLst/>
          </a:prstGeom>
          <a:solidFill>
            <a:srgbClr val="FFC000">
              <a:alpha val="30196"/>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C88D4ED-C307-4B84-B4FE-EFE2C72FC015}"/>
              </a:ext>
            </a:extLst>
          </p:cNvPr>
          <p:cNvSpPr/>
          <p:nvPr/>
        </p:nvSpPr>
        <p:spPr>
          <a:xfrm>
            <a:off x="6955913" y="3213718"/>
            <a:ext cx="989602" cy="133166"/>
          </a:xfrm>
          <a:prstGeom prst="rect">
            <a:avLst/>
          </a:prstGeom>
          <a:solidFill>
            <a:srgbClr val="FFC000">
              <a:alpha val="30196"/>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69BDE4-894F-4AB8-85D5-6242EF34774F}"/>
              </a:ext>
            </a:extLst>
          </p:cNvPr>
          <p:cNvSpPr/>
          <p:nvPr/>
        </p:nvSpPr>
        <p:spPr>
          <a:xfrm>
            <a:off x="5447930" y="3863076"/>
            <a:ext cx="748684" cy="133166"/>
          </a:xfrm>
          <a:prstGeom prst="rect">
            <a:avLst/>
          </a:prstGeom>
          <a:solidFill>
            <a:srgbClr val="FFC000">
              <a:alpha val="30196"/>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929C0A88-EACC-44CA-9BA1-5FD8B07D584B}"/>
              </a:ext>
            </a:extLst>
          </p:cNvPr>
          <p:cNvSpPr>
            <a:spLocks noGrp="1"/>
          </p:cNvSpPr>
          <p:nvPr>
            <p:ph type="sldNum" sz="quarter" idx="12"/>
          </p:nvPr>
        </p:nvSpPr>
        <p:spPr/>
        <p:txBody>
          <a:bodyPr/>
          <a:lstStyle/>
          <a:p>
            <a:fld id="{CECD5134-CDC4-4C92-BF7D-0B285B394819}" type="slidenum">
              <a:rPr lang="en-US" smtClean="0">
                <a:solidFill>
                  <a:schemeClr val="tx1">
                    <a:lumMod val="65000"/>
                  </a:schemeClr>
                </a:solidFill>
              </a:rPr>
              <a:t>6</a:t>
            </a:fld>
            <a:endParaRPr lang="en-US">
              <a:solidFill>
                <a:schemeClr val="tx1">
                  <a:lumMod val="65000"/>
                </a:schemeClr>
              </a:solidFill>
            </a:endParaRPr>
          </a:p>
        </p:txBody>
      </p:sp>
    </p:spTree>
    <p:extLst>
      <p:ext uri="{BB962C8B-B14F-4D97-AF65-F5344CB8AC3E}">
        <p14:creationId xmlns:p14="http://schemas.microsoft.com/office/powerpoint/2010/main" val="43480037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FADB19-5146-4274-AC68-7C62F06CA217}"/>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Welcome Message</a:t>
            </a:r>
          </a:p>
        </p:txBody>
      </p:sp>
      <p:sp>
        <p:nvSpPr>
          <p:cNvPr id="3" name="Content Placeholder 2">
            <a:extLst>
              <a:ext uri="{FF2B5EF4-FFF2-40B4-BE49-F238E27FC236}">
                <a16:creationId xmlns:a16="http://schemas.microsoft.com/office/drawing/2014/main" id="{036B2416-4DD4-442E-9A80-BD1E08AC9CAA}"/>
              </a:ext>
            </a:extLst>
          </p:cNvPr>
          <p:cNvSpPr>
            <a:spLocks noGrp="1"/>
          </p:cNvSpPr>
          <p:nvPr>
            <p:ph idx="1"/>
          </p:nvPr>
        </p:nvSpPr>
        <p:spPr>
          <a:xfrm>
            <a:off x="643468" y="2638043"/>
            <a:ext cx="3363974" cy="3415623"/>
          </a:xfrm>
        </p:spPr>
        <p:txBody>
          <a:bodyPr>
            <a:normAutofit/>
          </a:bodyPr>
          <a:lstStyle/>
          <a:p>
            <a:r>
              <a:rPr lang="en-US" sz="2000" dirty="0"/>
              <a:t>Who is the intended audience?</a:t>
            </a:r>
          </a:p>
          <a:p>
            <a:r>
              <a:rPr lang="en-US" sz="2000" dirty="0"/>
              <a:t>What are the implicit messages to students with disabilities?</a:t>
            </a:r>
          </a:p>
          <a:p>
            <a:r>
              <a:rPr lang="en-US" sz="2000" dirty="0"/>
              <a:t>Why is this the centerpiece of the front page of the website? </a:t>
            </a:r>
          </a:p>
          <a:p>
            <a:endParaRPr lang="en-US" sz="2000" dirty="0"/>
          </a:p>
        </p:txBody>
      </p:sp>
      <p:pic>
        <p:nvPicPr>
          <p:cNvPr id="4" name="Picture 3" descr="Welcome message from President Drew Faust">
            <a:extLst>
              <a:ext uri="{FF2B5EF4-FFF2-40B4-BE49-F238E27FC236}">
                <a16:creationId xmlns:a16="http://schemas.microsoft.com/office/drawing/2014/main" id="{B32004AD-2837-4463-B37C-BD0DB2A88E7A}"/>
              </a:ext>
            </a:extLst>
          </p:cNvPr>
          <p:cNvPicPr>
            <a:picLocks noChangeAspect="1"/>
          </p:cNvPicPr>
          <p:nvPr/>
        </p:nvPicPr>
        <p:blipFill>
          <a:blip r:embed="rId3"/>
          <a:stretch>
            <a:fillRect/>
          </a:stretch>
        </p:blipFill>
        <p:spPr>
          <a:xfrm>
            <a:off x="5822492" y="643467"/>
            <a:ext cx="5201311" cy="5410199"/>
          </a:xfrm>
          <a:prstGeom prst="rect">
            <a:avLst/>
          </a:prstGeom>
        </p:spPr>
      </p:pic>
      <p:sp>
        <p:nvSpPr>
          <p:cNvPr id="5" name="Rectangle 4">
            <a:extLst>
              <a:ext uri="{FF2B5EF4-FFF2-40B4-BE49-F238E27FC236}">
                <a16:creationId xmlns:a16="http://schemas.microsoft.com/office/drawing/2014/main" id="{AE1D4381-BD75-4182-8911-5EF8EB2455AD}"/>
              </a:ext>
            </a:extLst>
          </p:cNvPr>
          <p:cNvSpPr/>
          <p:nvPr/>
        </p:nvSpPr>
        <p:spPr>
          <a:xfrm>
            <a:off x="5885895" y="1518082"/>
            <a:ext cx="3089429" cy="372862"/>
          </a:xfrm>
          <a:prstGeom prst="rect">
            <a:avLst/>
          </a:prstGeom>
          <a:solidFill>
            <a:srgbClr val="FFC000">
              <a:alpha val="30196"/>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9AEF659-0780-4229-82A3-AF3A41F36BBF}"/>
              </a:ext>
            </a:extLst>
          </p:cNvPr>
          <p:cNvSpPr/>
          <p:nvPr/>
        </p:nvSpPr>
        <p:spPr>
          <a:xfrm>
            <a:off x="6619782" y="2122440"/>
            <a:ext cx="810827" cy="216023"/>
          </a:xfrm>
          <a:prstGeom prst="rect">
            <a:avLst/>
          </a:prstGeom>
          <a:solidFill>
            <a:srgbClr val="FFC000">
              <a:alpha val="30196"/>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44E7CF-2E63-4F9F-A93C-A982D364860B}"/>
              </a:ext>
            </a:extLst>
          </p:cNvPr>
          <p:cNvSpPr/>
          <p:nvPr/>
        </p:nvSpPr>
        <p:spPr>
          <a:xfrm>
            <a:off x="6241002" y="3752294"/>
            <a:ext cx="665826" cy="216023"/>
          </a:xfrm>
          <a:prstGeom prst="rect">
            <a:avLst/>
          </a:prstGeom>
          <a:solidFill>
            <a:srgbClr val="FFC000">
              <a:alpha val="30196"/>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 name="Picture 9" descr="Image of Welcome message from former page featuring Interim President Derek Bok. With the same message.&#10;">
            <a:extLst>
              <a:ext uri="{FF2B5EF4-FFF2-40B4-BE49-F238E27FC236}">
                <a16:creationId xmlns:a16="http://schemas.microsoft.com/office/drawing/2014/main" id="{48076172-DD8B-4344-9617-261764A22091}"/>
              </a:ext>
            </a:extLst>
          </p:cNvPr>
          <p:cNvPicPr>
            <a:picLocks noChangeAspect="1"/>
          </p:cNvPicPr>
          <p:nvPr/>
        </p:nvPicPr>
        <p:blipFill>
          <a:blip r:embed="rId4"/>
          <a:stretch>
            <a:fillRect/>
          </a:stretch>
        </p:blipFill>
        <p:spPr>
          <a:xfrm>
            <a:off x="5802509" y="579172"/>
            <a:ext cx="5551291" cy="5538788"/>
          </a:xfrm>
          <a:prstGeom prst="rect">
            <a:avLst/>
          </a:prstGeom>
        </p:spPr>
      </p:pic>
      <p:pic>
        <p:nvPicPr>
          <p:cNvPr id="6" name="Picture 5" descr="Image of Welcome message from former page featuring President Lawrence H. Summers. This is the same language as the previous welcome message. ">
            <a:extLst>
              <a:ext uri="{FF2B5EF4-FFF2-40B4-BE49-F238E27FC236}">
                <a16:creationId xmlns:a16="http://schemas.microsoft.com/office/drawing/2014/main" id="{8C0EE717-A15D-44A8-BB07-7AC937180774}"/>
              </a:ext>
            </a:extLst>
          </p:cNvPr>
          <p:cNvPicPr>
            <a:picLocks noChangeAspect="1"/>
          </p:cNvPicPr>
          <p:nvPr/>
        </p:nvPicPr>
        <p:blipFill>
          <a:blip r:embed="rId5"/>
          <a:stretch>
            <a:fillRect/>
          </a:stretch>
        </p:blipFill>
        <p:spPr>
          <a:xfrm>
            <a:off x="5703352" y="518303"/>
            <a:ext cx="5650448" cy="5599657"/>
          </a:xfrm>
          <a:prstGeom prst="rect">
            <a:avLst/>
          </a:prstGeom>
        </p:spPr>
      </p:pic>
      <p:sp>
        <p:nvSpPr>
          <p:cNvPr id="11" name="Slide Number Placeholder 10">
            <a:extLst>
              <a:ext uri="{FF2B5EF4-FFF2-40B4-BE49-F238E27FC236}">
                <a16:creationId xmlns:a16="http://schemas.microsoft.com/office/drawing/2014/main" id="{CE55400F-F346-432D-8D48-DF85CBD39A2A}"/>
              </a:ext>
            </a:extLst>
          </p:cNvPr>
          <p:cNvSpPr>
            <a:spLocks noGrp="1"/>
          </p:cNvSpPr>
          <p:nvPr>
            <p:ph type="sldNum" sz="quarter" idx="12"/>
          </p:nvPr>
        </p:nvSpPr>
        <p:spPr/>
        <p:txBody>
          <a:bodyPr/>
          <a:lstStyle/>
          <a:p>
            <a:fld id="{CECD5134-CDC4-4C92-BF7D-0B285B394819}" type="slidenum">
              <a:rPr lang="en-US" smtClean="0">
                <a:solidFill>
                  <a:schemeClr val="tx1">
                    <a:lumMod val="65000"/>
                  </a:schemeClr>
                </a:solidFill>
              </a:rPr>
              <a:t>7</a:t>
            </a:fld>
            <a:endParaRPr lang="en-US">
              <a:solidFill>
                <a:schemeClr val="tx1">
                  <a:lumMod val="65000"/>
                </a:schemeClr>
              </a:solidFill>
            </a:endParaRPr>
          </a:p>
        </p:txBody>
      </p:sp>
    </p:spTree>
    <p:extLst>
      <p:ext uri="{BB962C8B-B14F-4D97-AF65-F5344CB8AC3E}">
        <p14:creationId xmlns:p14="http://schemas.microsoft.com/office/powerpoint/2010/main" val="34776181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 filled with text from the old website">
            <a:extLst>
              <a:ext uri="{FF2B5EF4-FFF2-40B4-BE49-F238E27FC236}">
                <a16:creationId xmlns:a16="http://schemas.microsoft.com/office/drawing/2014/main" id="{041A21EC-6890-4B20-AB42-5BC4414BCF92}"/>
              </a:ext>
            </a:extLst>
          </p:cNvPr>
          <p:cNvPicPr>
            <a:picLocks noChangeAspect="1"/>
          </p:cNvPicPr>
          <p:nvPr/>
        </p:nvPicPr>
        <p:blipFill rotWithShape="1">
          <a:blip r:embed="rId3"/>
          <a:srcRect t="7672"/>
          <a:stretch/>
        </p:blipFill>
        <p:spPr>
          <a:xfrm>
            <a:off x="0" y="31072"/>
            <a:ext cx="4169834" cy="6680446"/>
          </a:xfrm>
          <a:prstGeom prst="rect">
            <a:avLst/>
          </a:prstGeom>
        </p:spPr>
      </p:pic>
      <p:pic>
        <p:nvPicPr>
          <p:cNvPr id="3" name="Picture 2" descr="Another page filled with text from the old website">
            <a:extLst>
              <a:ext uri="{FF2B5EF4-FFF2-40B4-BE49-F238E27FC236}">
                <a16:creationId xmlns:a16="http://schemas.microsoft.com/office/drawing/2014/main" id="{097BF166-E97F-49FD-A33F-F5076938E08C}"/>
              </a:ext>
            </a:extLst>
          </p:cNvPr>
          <p:cNvPicPr>
            <a:picLocks noChangeAspect="1"/>
          </p:cNvPicPr>
          <p:nvPr/>
        </p:nvPicPr>
        <p:blipFill rotWithShape="1">
          <a:blip r:embed="rId4"/>
          <a:srcRect t="-1" b="457"/>
          <a:stretch/>
        </p:blipFill>
        <p:spPr>
          <a:xfrm>
            <a:off x="4010293" y="62144"/>
            <a:ext cx="4031178" cy="6764784"/>
          </a:xfrm>
          <a:prstGeom prst="rect">
            <a:avLst/>
          </a:prstGeom>
        </p:spPr>
      </p:pic>
      <p:pic>
        <p:nvPicPr>
          <p:cNvPr id="7" name="Picture 6" descr="Page completely covered in text in tiny font. Highlighted are the words, &quot;Nobody ever told me... Other ADHD student go to Harvard.&quot; Answered by- &quot;You're not alone. That's why our office has plenty to do.&quot;">
            <a:extLst>
              <a:ext uri="{FF2B5EF4-FFF2-40B4-BE49-F238E27FC236}">
                <a16:creationId xmlns:a16="http://schemas.microsoft.com/office/drawing/2014/main" id="{B1408287-9DED-4C21-8BD2-686F1CABEC16}"/>
              </a:ext>
            </a:extLst>
          </p:cNvPr>
          <p:cNvPicPr>
            <a:picLocks noChangeAspect="1"/>
          </p:cNvPicPr>
          <p:nvPr/>
        </p:nvPicPr>
        <p:blipFill>
          <a:blip r:embed="rId5"/>
          <a:stretch>
            <a:fillRect/>
          </a:stretch>
        </p:blipFill>
        <p:spPr>
          <a:xfrm>
            <a:off x="7919258" y="0"/>
            <a:ext cx="4272742" cy="6826928"/>
          </a:xfrm>
          <a:prstGeom prst="rect">
            <a:avLst/>
          </a:prstGeom>
        </p:spPr>
      </p:pic>
      <p:sp>
        <p:nvSpPr>
          <p:cNvPr id="12" name="Oval 11">
            <a:extLst>
              <a:ext uri="{FF2B5EF4-FFF2-40B4-BE49-F238E27FC236}">
                <a16:creationId xmlns:a16="http://schemas.microsoft.com/office/drawing/2014/main" id="{2A9E90CC-B784-4468-BD1D-93756F3197C8}"/>
              </a:ext>
            </a:extLst>
          </p:cNvPr>
          <p:cNvSpPr/>
          <p:nvPr/>
        </p:nvSpPr>
        <p:spPr>
          <a:xfrm>
            <a:off x="7927759" y="2157274"/>
            <a:ext cx="1313895" cy="2663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141FE2B-C046-449D-A4E2-6CC5B41B5394}"/>
              </a:ext>
            </a:extLst>
          </p:cNvPr>
          <p:cNvSpPr/>
          <p:nvPr/>
        </p:nvSpPr>
        <p:spPr>
          <a:xfrm>
            <a:off x="7815940" y="878888"/>
            <a:ext cx="3524435" cy="5060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7377A9A-F77C-4CC2-9591-EB8DFE3BD0FE}"/>
              </a:ext>
            </a:extLst>
          </p:cNvPr>
          <p:cNvPicPr>
            <a:picLocks noChangeAspect="1"/>
          </p:cNvPicPr>
          <p:nvPr/>
        </p:nvPicPr>
        <p:blipFill>
          <a:blip r:embed="rId6"/>
          <a:stretch>
            <a:fillRect/>
          </a:stretch>
        </p:blipFill>
        <p:spPr>
          <a:xfrm>
            <a:off x="2490674" y="2157274"/>
            <a:ext cx="4781550" cy="771525"/>
          </a:xfrm>
          <a:prstGeom prst="rect">
            <a:avLst/>
          </a:prstGeom>
          <a:ln w="28575">
            <a:solidFill>
              <a:schemeClr val="tx1"/>
            </a:solidFill>
          </a:ln>
        </p:spPr>
      </p:pic>
      <p:cxnSp>
        <p:nvCxnSpPr>
          <p:cNvPr id="17" name="Straight Arrow Connector 16">
            <a:extLst>
              <a:ext uri="{FF2B5EF4-FFF2-40B4-BE49-F238E27FC236}">
                <a16:creationId xmlns:a16="http://schemas.microsoft.com/office/drawing/2014/main" id="{984E1094-E28A-4396-BA21-774AF1257AA7}"/>
              </a:ext>
            </a:extLst>
          </p:cNvPr>
          <p:cNvCxnSpPr>
            <a:stCxn id="13" idx="3"/>
          </p:cNvCxnSpPr>
          <p:nvPr/>
        </p:nvCxnSpPr>
        <p:spPr>
          <a:xfrm flipH="1">
            <a:off x="7300148" y="1310809"/>
            <a:ext cx="1031934" cy="8464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4A203F9-B60B-40B9-A56F-6A7F146F3FAF}"/>
              </a:ext>
            </a:extLst>
          </p:cNvPr>
          <p:cNvSpPr>
            <a:spLocks noGrp="1"/>
          </p:cNvSpPr>
          <p:nvPr>
            <p:ph type="sldNum" sz="quarter" idx="12"/>
          </p:nvPr>
        </p:nvSpPr>
        <p:spPr/>
        <p:txBody>
          <a:bodyPr/>
          <a:lstStyle/>
          <a:p>
            <a:fld id="{CECD5134-CDC4-4C92-BF7D-0B285B394819}" type="slidenum">
              <a:rPr lang="en-US" smtClean="0"/>
              <a:t>8</a:t>
            </a:fld>
            <a:endParaRPr lang="en-US"/>
          </a:p>
        </p:txBody>
      </p:sp>
    </p:spTree>
    <p:extLst>
      <p:ext uri="{BB962C8B-B14F-4D97-AF65-F5344CB8AC3E}">
        <p14:creationId xmlns:p14="http://schemas.microsoft.com/office/powerpoint/2010/main" val="277751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FADB19-5146-4274-AC68-7C62F06CA217}"/>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Documentation</a:t>
            </a:r>
          </a:p>
        </p:txBody>
      </p:sp>
      <p:sp>
        <p:nvSpPr>
          <p:cNvPr id="3" name="Content Placeholder 2">
            <a:extLst>
              <a:ext uri="{FF2B5EF4-FFF2-40B4-BE49-F238E27FC236}">
                <a16:creationId xmlns:a16="http://schemas.microsoft.com/office/drawing/2014/main" id="{036B2416-4DD4-442E-9A80-BD1E08AC9CAA}"/>
              </a:ext>
            </a:extLst>
          </p:cNvPr>
          <p:cNvSpPr>
            <a:spLocks noGrp="1"/>
          </p:cNvSpPr>
          <p:nvPr>
            <p:ph idx="1"/>
          </p:nvPr>
        </p:nvSpPr>
        <p:spPr>
          <a:xfrm>
            <a:off x="643468" y="2638043"/>
            <a:ext cx="3363974" cy="3415623"/>
          </a:xfrm>
        </p:spPr>
        <p:txBody>
          <a:bodyPr>
            <a:normAutofit/>
          </a:bodyPr>
          <a:lstStyle/>
          <a:p>
            <a:r>
              <a:rPr lang="en-US" sz="2000" dirty="0"/>
              <a:t>Gatekeeping?</a:t>
            </a:r>
          </a:p>
          <a:p>
            <a:r>
              <a:rPr lang="en-US" sz="2000" dirty="0"/>
              <a:t>More Navigation Problems?</a:t>
            </a:r>
          </a:p>
          <a:p>
            <a:r>
              <a:rPr lang="en-US" sz="2000" dirty="0"/>
              <a:t>Lets take a closer look! </a:t>
            </a:r>
          </a:p>
          <a:p>
            <a:endParaRPr lang="en-US" sz="2000" dirty="0"/>
          </a:p>
        </p:txBody>
      </p:sp>
      <p:pic>
        <p:nvPicPr>
          <p:cNvPr id="11" name="Picture 10" descr="Screenshot of documentation page with 6 links: &quot;Medical Guidelines&quot;, &quot;Mental Health Guidelines&quot;, &quot;Learning Disability Guidelines&quot;, &quot;ADHD Guidelines&quot;, &quot;AEO's Review Process&quot;, and &quot;Confidentiality &amp; Disclosure&quot;">
            <a:extLst>
              <a:ext uri="{FF2B5EF4-FFF2-40B4-BE49-F238E27FC236}">
                <a16:creationId xmlns:a16="http://schemas.microsoft.com/office/drawing/2014/main" id="{8E0B9A0B-339C-4AB5-B822-BE299FFD1350}"/>
              </a:ext>
            </a:extLst>
          </p:cNvPr>
          <p:cNvPicPr>
            <a:picLocks noChangeAspect="1"/>
          </p:cNvPicPr>
          <p:nvPr/>
        </p:nvPicPr>
        <p:blipFill>
          <a:blip r:embed="rId2"/>
          <a:stretch>
            <a:fillRect/>
          </a:stretch>
        </p:blipFill>
        <p:spPr>
          <a:xfrm>
            <a:off x="4953740" y="246187"/>
            <a:ext cx="6954452" cy="6184113"/>
          </a:xfrm>
          <a:prstGeom prst="rect">
            <a:avLst/>
          </a:prstGeom>
        </p:spPr>
      </p:pic>
      <p:sp>
        <p:nvSpPr>
          <p:cNvPr id="4" name="Slide Number Placeholder 3">
            <a:extLst>
              <a:ext uri="{FF2B5EF4-FFF2-40B4-BE49-F238E27FC236}">
                <a16:creationId xmlns:a16="http://schemas.microsoft.com/office/drawing/2014/main" id="{6AB91676-85C5-4BD2-85FA-92BD77CB50D2}"/>
              </a:ext>
            </a:extLst>
          </p:cNvPr>
          <p:cNvSpPr>
            <a:spLocks noGrp="1"/>
          </p:cNvSpPr>
          <p:nvPr>
            <p:ph type="sldNum" sz="quarter" idx="12"/>
          </p:nvPr>
        </p:nvSpPr>
        <p:spPr/>
        <p:txBody>
          <a:bodyPr/>
          <a:lstStyle/>
          <a:p>
            <a:fld id="{CECD5134-CDC4-4C92-BF7D-0B285B394819}" type="slidenum">
              <a:rPr lang="en-US" smtClean="0">
                <a:solidFill>
                  <a:schemeClr val="tx1">
                    <a:lumMod val="65000"/>
                  </a:schemeClr>
                </a:solidFill>
              </a:rPr>
              <a:t>9</a:t>
            </a:fld>
            <a:endParaRPr lang="en-US">
              <a:solidFill>
                <a:schemeClr val="tx1">
                  <a:lumMod val="65000"/>
                </a:schemeClr>
              </a:solidFill>
            </a:endParaRPr>
          </a:p>
        </p:txBody>
      </p:sp>
    </p:spTree>
    <p:extLst>
      <p:ext uri="{BB962C8B-B14F-4D97-AF65-F5344CB8AC3E}">
        <p14:creationId xmlns:p14="http://schemas.microsoft.com/office/powerpoint/2010/main" val="333476117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776</TotalTime>
  <Words>1013</Words>
  <Application>Microsoft Office PowerPoint</Application>
  <PresentationFormat>Widescreen</PresentationFormat>
  <Paragraphs>210</Paragraphs>
  <Slides>38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Lessons Learned in the Website Revision Process</vt:lpstr>
      <vt:lpstr>Accessible Education Office at Harvard University</vt:lpstr>
      <vt:lpstr>Today’s Objectives</vt:lpstr>
      <vt:lpstr>PowerPoint Presentation</vt:lpstr>
      <vt:lpstr>The “Old” Website</vt:lpstr>
      <vt:lpstr>A Problematic Header</vt:lpstr>
      <vt:lpstr>Welcome Message</vt:lpstr>
      <vt:lpstr>PowerPoint Presentation</vt:lpstr>
      <vt:lpstr>Documentation</vt:lpstr>
      <vt:lpstr>PowerPoint Presentation</vt:lpstr>
      <vt:lpstr>In Review</vt:lpstr>
      <vt:lpstr>Our Revised Site</vt:lpstr>
      <vt:lpstr>Forming &amp; Storming </vt:lpstr>
      <vt:lpstr>Our Current Platform</vt:lpstr>
      <vt:lpstr>Website Design Considerations</vt:lpstr>
      <vt:lpstr>Brainstorming Meeting</vt:lpstr>
      <vt:lpstr>Our Menu</vt:lpstr>
      <vt:lpstr>Writing it Out </vt:lpstr>
      <vt:lpstr>Reframing your Approach</vt:lpstr>
      <vt:lpstr>Writing Distribution</vt:lpstr>
      <vt:lpstr>Scrum Boards</vt:lpstr>
      <vt:lpstr>Tracking Progress</vt:lpstr>
      <vt:lpstr>The Hard Pages</vt:lpstr>
      <vt:lpstr>Our New Documentation Page</vt:lpstr>
      <vt:lpstr>Writing Menus?</vt:lpstr>
      <vt:lpstr>Disagreements</vt:lpstr>
      <vt:lpstr>Actually getting people to read it</vt:lpstr>
      <vt:lpstr>Writing for the Web</vt:lpstr>
      <vt:lpstr>Online Reading Patterns</vt:lpstr>
      <vt:lpstr>Mobile vs PC Traffic</vt:lpstr>
      <vt:lpstr>Editing</vt:lpstr>
      <vt:lpstr>Testing</vt:lpstr>
      <vt:lpstr>Making it real</vt:lpstr>
      <vt:lpstr>Launching</vt:lpstr>
      <vt:lpstr>Maintenance</vt:lpstr>
      <vt:lpstr>Expanding</vt:lpstr>
      <vt:lpstr>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Learned in the Website Revision Process</dc:title>
  <dc:creator>Hartman, Petra</dc:creator>
  <cp:lastModifiedBy>Hartman, Petra</cp:lastModifiedBy>
  <cp:revision>67</cp:revision>
  <dcterms:created xsi:type="dcterms:W3CDTF">2019-10-18T18:57:40Z</dcterms:created>
  <dcterms:modified xsi:type="dcterms:W3CDTF">2019-11-01T19:19:16Z</dcterms:modified>
</cp:coreProperties>
</file>