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66" r:id="rId3"/>
    <p:sldMasterId id="2147483672" r:id="rId4"/>
    <p:sldMasterId id="2147483785" r:id="rId5"/>
    <p:sldMasterId id="2147483799" r:id="rId6"/>
  </p:sldMasterIdLst>
  <p:notesMasterIdLst>
    <p:notesMasterId r:id="rId49"/>
  </p:notesMasterIdLst>
  <p:handoutMasterIdLst>
    <p:handoutMasterId r:id="rId50"/>
  </p:handoutMasterIdLst>
  <p:sldIdLst>
    <p:sldId id="2137" r:id="rId7"/>
    <p:sldId id="265" r:id="rId8"/>
    <p:sldId id="619" r:id="rId9"/>
    <p:sldId id="783" r:id="rId10"/>
    <p:sldId id="2094" r:id="rId11"/>
    <p:sldId id="787" r:id="rId12"/>
    <p:sldId id="272" r:id="rId13"/>
    <p:sldId id="2131" r:id="rId14"/>
    <p:sldId id="491" r:id="rId15"/>
    <p:sldId id="794" r:id="rId16"/>
    <p:sldId id="796" r:id="rId17"/>
    <p:sldId id="778" r:id="rId18"/>
    <p:sldId id="797" r:id="rId19"/>
    <p:sldId id="2132" r:id="rId20"/>
    <p:sldId id="2133" r:id="rId21"/>
    <p:sldId id="800" r:id="rId22"/>
    <p:sldId id="802" r:id="rId23"/>
    <p:sldId id="2135" r:id="rId24"/>
    <p:sldId id="803" r:id="rId25"/>
    <p:sldId id="2140" r:id="rId26"/>
    <p:sldId id="2145" r:id="rId27"/>
    <p:sldId id="684" r:id="rId28"/>
    <p:sldId id="751" r:id="rId29"/>
    <p:sldId id="737" r:id="rId30"/>
    <p:sldId id="1017" r:id="rId31"/>
    <p:sldId id="761" r:id="rId32"/>
    <p:sldId id="1018" r:id="rId33"/>
    <p:sldId id="2144" r:id="rId34"/>
    <p:sldId id="2146" r:id="rId35"/>
    <p:sldId id="2148" r:id="rId36"/>
    <p:sldId id="2149" r:id="rId37"/>
    <p:sldId id="2150" r:id="rId38"/>
    <p:sldId id="2151" r:id="rId39"/>
    <p:sldId id="2152" r:id="rId40"/>
    <p:sldId id="2153" r:id="rId41"/>
    <p:sldId id="2154" r:id="rId42"/>
    <p:sldId id="792" r:id="rId43"/>
    <p:sldId id="1028" r:id="rId44"/>
    <p:sldId id="2147" r:id="rId45"/>
    <p:sldId id="1026" r:id="rId46"/>
    <p:sldId id="1029" r:id="rId47"/>
    <p:sldId id="2127" r:id="rId48"/>
  </p:sldIdLst>
  <p:sldSz cx="9144000" cy="6858000" type="screen4x3"/>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B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949"/>
    <p:restoredTop sz="86395" autoAdjust="0"/>
  </p:normalViewPr>
  <p:slideViewPr>
    <p:cSldViewPr snapToGrid="0" snapToObjects="1" showGuides="1">
      <p:cViewPr varScale="1">
        <p:scale>
          <a:sx n="105" d="100"/>
          <a:sy n="105" d="100"/>
        </p:scale>
        <p:origin x="288" y="192"/>
      </p:cViewPr>
      <p:guideLst>
        <p:guide orient="horz" pos="2160"/>
        <p:guide pos="2880"/>
      </p:guideLst>
    </p:cSldViewPr>
  </p:slideViewPr>
  <p:outlineViewPr>
    <p:cViewPr>
      <p:scale>
        <a:sx n="33" d="100"/>
        <a:sy n="33" d="100"/>
      </p:scale>
      <p:origin x="0" y="-255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Gender Identity &amp; Who Teaches Accessibility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Male</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Who Teaches</c:v>
                </c:pt>
                <c:pt idx="1">
                  <c:v>Who Doesn't</c:v>
                </c:pt>
              </c:strCache>
            </c:strRef>
          </c:cat>
          <c:val>
            <c:numRef>
              <c:f>Sheet1!$B$2:$B$3</c:f>
              <c:numCache>
                <c:formatCode>General</c:formatCode>
                <c:ptCount val="2"/>
                <c:pt idx="0">
                  <c:v>59.5</c:v>
                </c:pt>
                <c:pt idx="1">
                  <c:v>75.900000000000006</c:v>
                </c:pt>
              </c:numCache>
            </c:numRef>
          </c:val>
          <c:extLst>
            <c:ext xmlns:c16="http://schemas.microsoft.com/office/drawing/2014/chart" uri="{C3380CC4-5D6E-409C-BE32-E72D297353CC}">
              <c16:uniqueId val="{00000000-10B2-4A4A-94E3-1EE671236A90}"/>
            </c:ext>
          </c:extLst>
        </c:ser>
        <c:ser>
          <c:idx val="1"/>
          <c:order val="1"/>
          <c:tx>
            <c:strRef>
              <c:f>Sheet1!$C$1</c:f>
              <c:strCache>
                <c:ptCount val="1"/>
                <c:pt idx="0">
                  <c:v>Female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Who Teaches</c:v>
                </c:pt>
                <c:pt idx="1">
                  <c:v>Who Doesn't</c:v>
                </c:pt>
              </c:strCache>
            </c:strRef>
          </c:cat>
          <c:val>
            <c:numRef>
              <c:f>Sheet1!$C$2:$C$3</c:f>
              <c:numCache>
                <c:formatCode>General</c:formatCode>
                <c:ptCount val="2"/>
                <c:pt idx="0">
                  <c:v>37.6</c:v>
                </c:pt>
                <c:pt idx="1">
                  <c:v>19.600000000000001</c:v>
                </c:pt>
              </c:numCache>
            </c:numRef>
          </c:val>
          <c:extLst>
            <c:ext xmlns:c16="http://schemas.microsoft.com/office/drawing/2014/chart" uri="{C3380CC4-5D6E-409C-BE32-E72D297353CC}">
              <c16:uniqueId val="{00000001-10B2-4A4A-94E3-1EE671236A90}"/>
            </c:ext>
          </c:extLst>
        </c:ser>
        <c:ser>
          <c:idx val="2"/>
          <c:order val="2"/>
          <c:tx>
            <c:strRef>
              <c:f>Sheet1!$D$1</c:f>
              <c:strCache>
                <c:ptCount val="1"/>
                <c:pt idx="0">
                  <c:v>Non-Binary / Prefer not to say</c:v>
                </c:pt>
              </c:strCache>
            </c:strRef>
          </c:tx>
          <c:spPr>
            <a:solidFill>
              <a:schemeClr val="accent5">
                <a:shade val="65000"/>
              </a:schemeClr>
            </a:solidFill>
            <a:ln>
              <a:noFill/>
            </a:ln>
            <a:effectLst/>
          </c:spPr>
          <c:invertIfNegative val="0"/>
          <c:cat>
            <c:strRef>
              <c:f>Sheet1!$A$2:$A$3</c:f>
              <c:strCache>
                <c:ptCount val="2"/>
                <c:pt idx="0">
                  <c:v>Who Teaches</c:v>
                </c:pt>
                <c:pt idx="1">
                  <c:v>Who Doesn't</c:v>
                </c:pt>
              </c:strCache>
            </c:strRef>
          </c:cat>
          <c:val>
            <c:numRef>
              <c:f>Sheet1!$D$2:$D$3</c:f>
              <c:numCache>
                <c:formatCode>General</c:formatCode>
                <c:ptCount val="2"/>
                <c:pt idx="0">
                  <c:v>3</c:v>
                </c:pt>
                <c:pt idx="1">
                  <c:v>4.8</c:v>
                </c:pt>
              </c:numCache>
            </c:numRef>
          </c:val>
          <c:extLst>
            <c:ext xmlns:c16="http://schemas.microsoft.com/office/drawing/2014/chart" uri="{C3380CC4-5D6E-409C-BE32-E72D297353CC}">
              <c16:uniqueId val="{00000002-10B2-4A4A-94E3-1EE671236A90}"/>
            </c:ext>
          </c:extLst>
        </c:ser>
        <c:dLbls>
          <c:showLegendKey val="0"/>
          <c:showVal val="0"/>
          <c:showCatName val="0"/>
          <c:showSerName val="0"/>
          <c:showPercent val="0"/>
          <c:showBubbleSize val="0"/>
        </c:dLbls>
        <c:gapWidth val="150"/>
        <c:overlap val="100"/>
        <c:axId val="436845592"/>
        <c:axId val="436842848"/>
      </c:barChart>
      <c:catAx>
        <c:axId val="43684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36842848"/>
        <c:crosses val="autoZero"/>
        <c:auto val="1"/>
        <c:lblAlgn val="ctr"/>
        <c:lblOffset val="100"/>
        <c:noMultiLvlLbl val="0"/>
      </c:catAx>
      <c:valAx>
        <c:axId val="436842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684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05E86-09EB-DF41-89E9-215D79408489}" type="datetimeFigureOut">
              <a:rPr lang="en-US" smtClean="0"/>
              <a:t>11/12/19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022C9B-2564-4B41-878E-BC4A87A03B87}" type="slidenum">
              <a:rPr lang="en-US" smtClean="0"/>
              <a:t>‹#›</a:t>
            </a:fld>
            <a:endParaRPr lang="en-US"/>
          </a:p>
        </p:txBody>
      </p:sp>
    </p:spTree>
    <p:extLst>
      <p:ext uri="{BB962C8B-B14F-4D97-AF65-F5344CB8AC3E}">
        <p14:creationId xmlns:p14="http://schemas.microsoft.com/office/powerpoint/2010/main" val="22659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E418B-442B-9545-8EE0-4E434C4435AC}" type="datetimeFigureOut">
              <a:rPr lang="en-US" smtClean="0"/>
              <a:t>11/12/19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00AA5-55EB-1F4D-9082-3EB7000222EF}" type="slidenum">
              <a:rPr lang="en-US" smtClean="0"/>
              <a:t>‹#›</a:t>
            </a:fld>
            <a:endParaRPr lang="en-US"/>
          </a:p>
        </p:txBody>
      </p:sp>
    </p:spTree>
    <p:extLst>
      <p:ext uri="{BB962C8B-B14F-4D97-AF65-F5344CB8AC3E}">
        <p14:creationId xmlns:p14="http://schemas.microsoft.com/office/powerpoint/2010/main" val="312751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4146EA-08A1-184A-99B9-0CE25F8F8B2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9579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10</a:t>
            </a:fld>
            <a:endParaRPr lang="en-US"/>
          </a:p>
        </p:txBody>
      </p:sp>
    </p:spTree>
    <p:extLst>
      <p:ext uri="{BB962C8B-B14F-4D97-AF65-F5344CB8AC3E}">
        <p14:creationId xmlns:p14="http://schemas.microsoft.com/office/powerpoint/2010/main" val="2647770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00AA5-55EB-1F4D-9082-3EB7000222EF}" type="slidenum">
              <a:rPr lang="en-US" smtClean="0"/>
              <a:t>11</a:t>
            </a:fld>
            <a:endParaRPr lang="en-US"/>
          </a:p>
        </p:txBody>
      </p:sp>
    </p:spTree>
    <p:extLst>
      <p:ext uri="{BB962C8B-B14F-4D97-AF65-F5344CB8AC3E}">
        <p14:creationId xmlns:p14="http://schemas.microsoft.com/office/powerpoint/2010/main" val="9917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12</a:t>
            </a:fld>
            <a:endParaRPr lang="en-US"/>
          </a:p>
        </p:txBody>
      </p:sp>
    </p:spTree>
    <p:extLst>
      <p:ext uri="{BB962C8B-B14F-4D97-AF65-F5344CB8AC3E}">
        <p14:creationId xmlns:p14="http://schemas.microsoft.com/office/powerpoint/2010/main" val="3073826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13</a:t>
            </a:fld>
            <a:endParaRPr lang="en-US"/>
          </a:p>
        </p:txBody>
      </p:sp>
    </p:spTree>
    <p:extLst>
      <p:ext uri="{BB962C8B-B14F-4D97-AF65-F5344CB8AC3E}">
        <p14:creationId xmlns:p14="http://schemas.microsoft.com/office/powerpoint/2010/main" val="3968821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14</a:t>
            </a:fld>
            <a:endParaRPr lang="en-US"/>
          </a:p>
        </p:txBody>
      </p:sp>
    </p:spTree>
    <p:extLst>
      <p:ext uri="{BB962C8B-B14F-4D97-AF65-F5344CB8AC3E}">
        <p14:creationId xmlns:p14="http://schemas.microsoft.com/office/powerpoint/2010/main" val="3428332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15</a:t>
            </a:fld>
            <a:endParaRPr lang="en-US"/>
          </a:p>
        </p:txBody>
      </p:sp>
    </p:spTree>
    <p:extLst>
      <p:ext uri="{BB962C8B-B14F-4D97-AF65-F5344CB8AC3E}">
        <p14:creationId xmlns:p14="http://schemas.microsoft.com/office/powerpoint/2010/main" val="2425632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16</a:t>
            </a:fld>
            <a:endParaRPr lang="en-US"/>
          </a:p>
        </p:txBody>
      </p:sp>
    </p:spTree>
    <p:extLst>
      <p:ext uri="{BB962C8B-B14F-4D97-AF65-F5344CB8AC3E}">
        <p14:creationId xmlns:p14="http://schemas.microsoft.com/office/powerpoint/2010/main" val="85836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17</a:t>
            </a:fld>
            <a:endParaRPr lang="en-US"/>
          </a:p>
        </p:txBody>
      </p:sp>
    </p:spTree>
    <p:extLst>
      <p:ext uri="{BB962C8B-B14F-4D97-AF65-F5344CB8AC3E}">
        <p14:creationId xmlns:p14="http://schemas.microsoft.com/office/powerpoint/2010/main" val="356811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18</a:t>
            </a:fld>
            <a:endParaRPr lang="en-US"/>
          </a:p>
        </p:txBody>
      </p:sp>
    </p:spTree>
    <p:extLst>
      <p:ext uri="{BB962C8B-B14F-4D97-AF65-F5344CB8AC3E}">
        <p14:creationId xmlns:p14="http://schemas.microsoft.com/office/powerpoint/2010/main" val="394812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19</a:t>
            </a:fld>
            <a:endParaRPr lang="en-US"/>
          </a:p>
        </p:txBody>
      </p:sp>
    </p:spTree>
    <p:extLst>
      <p:ext uri="{BB962C8B-B14F-4D97-AF65-F5344CB8AC3E}">
        <p14:creationId xmlns:p14="http://schemas.microsoft.com/office/powerpoint/2010/main" val="208833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2</a:t>
            </a:fld>
            <a:endParaRPr lang="en-US"/>
          </a:p>
        </p:txBody>
      </p:sp>
    </p:spTree>
    <p:extLst>
      <p:ext uri="{BB962C8B-B14F-4D97-AF65-F5344CB8AC3E}">
        <p14:creationId xmlns:p14="http://schemas.microsoft.com/office/powerpoint/2010/main" val="3800576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Arial"/>
              <a:buNone/>
            </a:pPr>
            <a:endParaRPr dirty="0"/>
          </a:p>
        </p:txBody>
      </p:sp>
    </p:spTree>
    <p:extLst>
      <p:ext uri="{BB962C8B-B14F-4D97-AF65-F5344CB8AC3E}">
        <p14:creationId xmlns:p14="http://schemas.microsoft.com/office/powerpoint/2010/main" val="2342863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21</a:t>
            </a:fld>
            <a:endParaRPr lang="en-US"/>
          </a:p>
        </p:txBody>
      </p:sp>
    </p:spTree>
    <p:extLst>
      <p:ext uri="{BB962C8B-B14F-4D97-AF65-F5344CB8AC3E}">
        <p14:creationId xmlns:p14="http://schemas.microsoft.com/office/powerpoint/2010/main" val="3432346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22</a:t>
            </a:fld>
            <a:endParaRPr lang="en-US"/>
          </a:p>
        </p:txBody>
      </p:sp>
    </p:spTree>
    <p:extLst>
      <p:ext uri="{BB962C8B-B14F-4D97-AF65-F5344CB8AC3E}">
        <p14:creationId xmlns:p14="http://schemas.microsoft.com/office/powerpoint/2010/main" val="1316291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23</a:t>
            </a:fld>
            <a:endParaRPr lang="en-US"/>
          </a:p>
        </p:txBody>
      </p:sp>
    </p:spTree>
    <p:extLst>
      <p:ext uri="{BB962C8B-B14F-4D97-AF65-F5344CB8AC3E}">
        <p14:creationId xmlns:p14="http://schemas.microsoft.com/office/powerpoint/2010/main" val="977962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24</a:t>
            </a:fld>
            <a:endParaRPr lang="en-US"/>
          </a:p>
        </p:txBody>
      </p:sp>
    </p:spTree>
    <p:extLst>
      <p:ext uri="{BB962C8B-B14F-4D97-AF65-F5344CB8AC3E}">
        <p14:creationId xmlns:p14="http://schemas.microsoft.com/office/powerpoint/2010/main" val="2284068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25</a:t>
            </a:fld>
            <a:endParaRPr lang="en-US"/>
          </a:p>
        </p:txBody>
      </p:sp>
    </p:spTree>
    <p:extLst>
      <p:ext uri="{BB962C8B-B14F-4D97-AF65-F5344CB8AC3E}">
        <p14:creationId xmlns:p14="http://schemas.microsoft.com/office/powerpoint/2010/main" val="117245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27</a:t>
            </a:fld>
            <a:endParaRPr lang="en-US"/>
          </a:p>
        </p:txBody>
      </p:sp>
    </p:spTree>
    <p:extLst>
      <p:ext uri="{BB962C8B-B14F-4D97-AF65-F5344CB8AC3E}">
        <p14:creationId xmlns:p14="http://schemas.microsoft.com/office/powerpoint/2010/main" val="4115927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28</a:t>
            </a:fld>
            <a:endParaRPr lang="en-US"/>
          </a:p>
        </p:txBody>
      </p:sp>
    </p:spTree>
    <p:extLst>
      <p:ext uri="{BB962C8B-B14F-4D97-AF65-F5344CB8AC3E}">
        <p14:creationId xmlns:p14="http://schemas.microsoft.com/office/powerpoint/2010/main" val="384357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29</a:t>
            </a:fld>
            <a:endParaRPr lang="en-US"/>
          </a:p>
        </p:txBody>
      </p:sp>
    </p:spTree>
    <p:extLst>
      <p:ext uri="{BB962C8B-B14F-4D97-AF65-F5344CB8AC3E}">
        <p14:creationId xmlns:p14="http://schemas.microsoft.com/office/powerpoint/2010/main" val="1068252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lvl1pPr marL="228600" indent="-228600">
              <a:buSzPct val="100000"/>
              <a:buChar char="•"/>
            </a:lvl1pPr>
          </a:lstStyle>
          <a:p>
            <a:pPr marL="0" indent="0">
              <a:buNone/>
            </a:pPr>
            <a:r>
              <a:rPr lang="en-US" dirty="0"/>
              <a:t>INFO 343 = Client-side Web Development</a:t>
            </a:r>
            <a:br>
              <a:rPr lang="en-US" dirty="0"/>
            </a:br>
            <a:r>
              <a:rPr lang="en-US" dirty="0"/>
              <a:t>Dr. Amy Ko initiates </a:t>
            </a:r>
            <a:endParaRPr dirty="0"/>
          </a:p>
        </p:txBody>
      </p:sp>
    </p:spTree>
    <p:extLst>
      <p:ext uri="{BB962C8B-B14F-4D97-AF65-F5344CB8AC3E}">
        <p14:creationId xmlns:p14="http://schemas.microsoft.com/office/powerpoint/2010/main" val="239109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FBF62EE8-5943-3D4D-8265-E5B63332AB24}" type="slidenum">
              <a:rPr lang="en-US" sz="1200" b="0"/>
              <a:pPr/>
              <a:t>3</a:t>
            </a:fld>
            <a:endParaRPr lang="en-US" sz="1200" b="0"/>
          </a:p>
        </p:txBody>
      </p:sp>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ヒラギノ角ゴ Pro W3" charset="0"/>
              <a:cs typeface="ヒラギノ角ゴ Pro W3" charset="0"/>
            </a:endParaRPr>
          </a:p>
        </p:txBody>
      </p:sp>
    </p:spTree>
    <p:extLst>
      <p:ext uri="{BB962C8B-B14F-4D97-AF65-F5344CB8AC3E}">
        <p14:creationId xmlns:p14="http://schemas.microsoft.com/office/powerpoint/2010/main" val="12402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noRot="1" noChangeAspect="1"/>
          </p:cNvSpPr>
          <p:nvPr>
            <p:ph type="sldImg"/>
          </p:nvPr>
        </p:nvSpPr>
        <p:spPr>
          <a:prstGeom prst="rect">
            <a:avLst/>
          </a:prstGeom>
        </p:spPr>
        <p:txBody>
          <a:bodyPr/>
          <a:lstStyle/>
          <a:p>
            <a:endParaRPr/>
          </a:p>
        </p:txBody>
      </p:sp>
      <p:sp>
        <p:nvSpPr>
          <p:cNvPr id="384" name="Shape 384"/>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575766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2809229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lvl1pPr marL="228600" indent="-228600">
              <a:buSzPct val="100000"/>
              <a:buChar char="•"/>
            </a:lvl1pPr>
          </a:lstStyle>
          <a:p>
            <a:pPr marL="0" indent="0">
              <a:buNone/>
            </a:pPr>
            <a:r>
              <a:rPr lang="en-US" dirty="0"/>
              <a:t>Dr. Joel Ross volunteers to take the lead </a:t>
            </a:r>
            <a:endParaRPr dirty="0"/>
          </a:p>
        </p:txBody>
      </p:sp>
    </p:spTree>
    <p:extLst>
      <p:ext uri="{BB962C8B-B14F-4D97-AF65-F5344CB8AC3E}">
        <p14:creationId xmlns:p14="http://schemas.microsoft.com/office/powerpoint/2010/main" val="2454923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a:p>
        </p:txBody>
      </p:sp>
      <p:sp>
        <p:nvSpPr>
          <p:cNvPr id="410" name="Shape 410"/>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74842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101449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1933839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p>
            <a:pPr marL="228600" indent="-228600">
              <a:buSzPct val="100000"/>
              <a:buChar char="•"/>
            </a:pPr>
            <a:r>
              <a:rPr dirty="0"/>
              <a:t>One year later…</a:t>
            </a:r>
          </a:p>
        </p:txBody>
      </p:sp>
    </p:spTree>
    <p:extLst>
      <p:ext uri="{BB962C8B-B14F-4D97-AF65-F5344CB8AC3E}">
        <p14:creationId xmlns:p14="http://schemas.microsoft.com/office/powerpoint/2010/main" val="1639585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38</a:t>
            </a:fld>
            <a:endParaRPr lang="en-US"/>
          </a:p>
        </p:txBody>
      </p:sp>
    </p:spTree>
    <p:extLst>
      <p:ext uri="{BB962C8B-B14F-4D97-AF65-F5344CB8AC3E}">
        <p14:creationId xmlns:p14="http://schemas.microsoft.com/office/powerpoint/2010/main" val="387622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39</a:t>
            </a:fld>
            <a:endParaRPr lang="en-US"/>
          </a:p>
        </p:txBody>
      </p:sp>
    </p:spTree>
    <p:extLst>
      <p:ext uri="{BB962C8B-B14F-4D97-AF65-F5344CB8AC3E}">
        <p14:creationId xmlns:p14="http://schemas.microsoft.com/office/powerpoint/2010/main" val="623126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40</a:t>
            </a:fld>
            <a:endParaRPr lang="en-US"/>
          </a:p>
        </p:txBody>
      </p:sp>
    </p:spTree>
    <p:extLst>
      <p:ext uri="{BB962C8B-B14F-4D97-AF65-F5344CB8AC3E}">
        <p14:creationId xmlns:p14="http://schemas.microsoft.com/office/powerpoint/2010/main" val="337494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4</a:t>
            </a:fld>
            <a:endParaRPr lang="en-US"/>
          </a:p>
        </p:txBody>
      </p:sp>
    </p:spTree>
    <p:extLst>
      <p:ext uri="{BB962C8B-B14F-4D97-AF65-F5344CB8AC3E}">
        <p14:creationId xmlns:p14="http://schemas.microsoft.com/office/powerpoint/2010/main" val="1667250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42</a:t>
            </a:fld>
            <a:endParaRPr lang="en-US"/>
          </a:p>
        </p:txBody>
      </p:sp>
    </p:spTree>
    <p:extLst>
      <p:ext uri="{BB962C8B-B14F-4D97-AF65-F5344CB8AC3E}">
        <p14:creationId xmlns:p14="http://schemas.microsoft.com/office/powerpoint/2010/main" val="352047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5</a:t>
            </a:fld>
            <a:endParaRPr lang="en-US"/>
          </a:p>
        </p:txBody>
      </p:sp>
    </p:spTree>
    <p:extLst>
      <p:ext uri="{BB962C8B-B14F-4D97-AF65-F5344CB8AC3E}">
        <p14:creationId xmlns:p14="http://schemas.microsoft.com/office/powerpoint/2010/main" val="292541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6</a:t>
            </a:fld>
            <a:endParaRPr lang="en-US"/>
          </a:p>
        </p:txBody>
      </p:sp>
    </p:spTree>
    <p:extLst>
      <p:ext uri="{BB962C8B-B14F-4D97-AF65-F5344CB8AC3E}">
        <p14:creationId xmlns:p14="http://schemas.microsoft.com/office/powerpoint/2010/main" val="97085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7</a:t>
            </a:fld>
            <a:endParaRPr lang="en-US"/>
          </a:p>
        </p:txBody>
      </p:sp>
    </p:spTree>
    <p:extLst>
      <p:ext uri="{BB962C8B-B14F-4D97-AF65-F5344CB8AC3E}">
        <p14:creationId xmlns:p14="http://schemas.microsoft.com/office/powerpoint/2010/main" val="53136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8</a:t>
            </a:fld>
            <a:endParaRPr lang="en-US"/>
          </a:p>
        </p:txBody>
      </p:sp>
    </p:spTree>
    <p:extLst>
      <p:ext uri="{BB962C8B-B14F-4D97-AF65-F5344CB8AC3E}">
        <p14:creationId xmlns:p14="http://schemas.microsoft.com/office/powerpoint/2010/main" val="129174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450FE5D-61B9-1941-89BD-5F588D5FC24E}"/>
              </a:ext>
            </a:extLst>
          </p:cNvPr>
          <p:cNvSpPr>
            <a:spLocks noGrp="1" noChangeArrowheads="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00160F5-5976-1843-B48B-CA98F28526A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F54746F2-6C4E-0648-BB67-77667ECD0C5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6BA9E4C6-2FAB-0D4B-8E40-EFAAFC311A2B}"/>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85927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7.gi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gi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408680"/>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2062244"/>
            <a:ext cx="6972300" cy="2641756"/>
          </a:xfrm>
          <a:prstGeom prst="rect">
            <a:avLst/>
          </a:prstGeom>
        </p:spPr>
        <p:txBody>
          <a:bodyPr>
            <a:normAutofit/>
          </a:bodyPr>
          <a:lstStyle>
            <a:lvl1pPr marL="0" indent="0">
              <a:lnSpc>
                <a:spcPct val="100000"/>
              </a:lnSpc>
              <a:buNone/>
              <a:defRPr sz="5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15" name="Picture 14"/>
          <p:cNvPicPr>
            <a:picLocks noChangeAspect="1"/>
          </p:cNvPicPr>
          <p:nvPr userDrawn="1"/>
        </p:nvPicPr>
        <p:blipFill>
          <a:blip r:embed="rId4"/>
          <a:stretch>
            <a:fillRect/>
          </a:stretch>
        </p:blipFill>
        <p:spPr>
          <a:xfrm>
            <a:off x="779463" y="4704000"/>
            <a:ext cx="1600200" cy="139700"/>
          </a:xfrm>
          <a:prstGeom prst="rect">
            <a:avLst/>
          </a:prstGeom>
        </p:spPr>
      </p:pic>
    </p:spTree>
    <p:extLst>
      <p:ext uri="{BB962C8B-B14F-4D97-AF65-F5344CB8AC3E}">
        <p14:creationId xmlns:p14="http://schemas.microsoft.com/office/powerpoint/2010/main" val="237349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6F2CC1-3D42-8D41-8835-0DD9DA97E874}" type="slidenum">
              <a:rPr lang="en-US"/>
              <a:pPr>
                <a:defRPr/>
              </a:pPr>
              <a:t>‹#›</a:t>
            </a:fld>
            <a:endParaRPr lang="en-US"/>
          </a:p>
        </p:txBody>
      </p:sp>
    </p:spTree>
    <p:extLst>
      <p:ext uri="{BB962C8B-B14F-4D97-AF65-F5344CB8AC3E}">
        <p14:creationId xmlns:p14="http://schemas.microsoft.com/office/powerpoint/2010/main" val="2898003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70E89A-8F29-7147-A113-B0B01E714DC1}" type="slidenum">
              <a:rPr lang="en-US"/>
              <a:pPr>
                <a:defRPr/>
              </a:pPr>
              <a:t>‹#›</a:t>
            </a:fld>
            <a:endParaRPr lang="en-US"/>
          </a:p>
        </p:txBody>
      </p:sp>
    </p:spTree>
    <p:extLst>
      <p:ext uri="{BB962C8B-B14F-4D97-AF65-F5344CB8AC3E}">
        <p14:creationId xmlns:p14="http://schemas.microsoft.com/office/powerpoint/2010/main" val="831005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9A1A80-B814-794C-907E-379E5969732E}" type="slidenum">
              <a:rPr lang="en-US"/>
              <a:pPr>
                <a:defRPr/>
              </a:pPr>
              <a:t>‹#›</a:t>
            </a:fld>
            <a:endParaRPr lang="en-US"/>
          </a:p>
        </p:txBody>
      </p:sp>
    </p:spTree>
    <p:extLst>
      <p:ext uri="{BB962C8B-B14F-4D97-AF65-F5344CB8AC3E}">
        <p14:creationId xmlns:p14="http://schemas.microsoft.com/office/powerpoint/2010/main" val="3875239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
        <p:nvSpPr>
          <p:cNvPr id="9" name="Title 8">
            <a:extLst>
              <a:ext uri="{FF2B5EF4-FFF2-40B4-BE49-F238E27FC236}">
                <a16:creationId xmlns:a16="http://schemas.microsoft.com/office/drawing/2014/main" id="{39933A42-A49C-3747-81C4-D587C456C5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6833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2" name="Picture 1" descr="logo-accessERC"/>
          <p:cNvPicPr/>
          <p:nvPr/>
        </p:nvPicPr>
        <p:blipFill>
          <a:blip r:embed="rId2">
            <a:extLst>
              <a:ext uri="{28A0092B-C50C-407E-A947-70E740481C1C}">
                <a14:useLocalDpi xmlns:a14="http://schemas.microsoft.com/office/drawing/2010/main" val="0"/>
              </a:ext>
            </a:extLst>
          </a:blip>
          <a:srcRect/>
          <a:stretch>
            <a:fillRect/>
          </a:stretch>
        </p:blipFill>
        <p:spPr bwMode="auto">
          <a:xfrm>
            <a:off x="350899" y="345076"/>
            <a:ext cx="1495486" cy="876079"/>
          </a:xfrm>
          <a:prstGeom prst="rect">
            <a:avLst/>
          </a:prstGeom>
          <a:noFill/>
        </p:spPr>
      </p:pic>
      <p:sp>
        <p:nvSpPr>
          <p:cNvPr id="3" name="Title 2">
            <a:extLst>
              <a:ext uri="{FF2B5EF4-FFF2-40B4-BE49-F238E27FC236}">
                <a16:creationId xmlns:a16="http://schemas.microsoft.com/office/drawing/2014/main" id="{D9311392-763D-3B4D-97D0-12FD2CC219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2824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8"/>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4" name="Picture 3"/>
          <p:cNvPicPr>
            <a:picLocks noChangeAspect="1"/>
          </p:cNvPicPr>
          <p:nvPr userDrawn="1"/>
        </p:nvPicPr>
        <p:blipFill>
          <a:blip r:embed="rId2"/>
          <a:stretch>
            <a:fillRect/>
          </a:stretch>
        </p:blipFill>
        <p:spPr>
          <a:xfrm>
            <a:off x="7772400" y="407222"/>
            <a:ext cx="1371600" cy="927100"/>
          </a:xfrm>
          <a:prstGeom prst="rect">
            <a:avLst/>
          </a:prstGeom>
        </p:spPr>
      </p:pic>
      <p:pic>
        <p:nvPicPr>
          <p:cNvPr id="5" name="Picture 4"/>
          <p:cNvPicPr>
            <a:picLocks noChangeAspect="1"/>
          </p:cNvPicPr>
          <p:nvPr userDrawn="1"/>
        </p:nvPicPr>
        <p:blipFill>
          <a:blip r:embed="rId3"/>
          <a:stretch>
            <a:fillRect/>
          </a:stretch>
        </p:blipFill>
        <p:spPr>
          <a:xfrm>
            <a:off x="792039" y="6450899"/>
            <a:ext cx="2425295" cy="162965"/>
          </a:xfrm>
          <a:prstGeom prst="rect">
            <a:avLst/>
          </a:prstGeom>
        </p:spPr>
      </p:pic>
      <p:pic>
        <p:nvPicPr>
          <p:cNvPr id="6" name="Picture 5"/>
          <p:cNvPicPr>
            <a:picLocks noChangeAspect="1"/>
          </p:cNvPicPr>
          <p:nvPr userDrawn="1"/>
        </p:nvPicPr>
        <p:blipFill>
          <a:blip r:embed="rId4"/>
          <a:stretch>
            <a:fillRect/>
          </a:stretch>
        </p:blipFill>
        <p:spPr>
          <a:xfrm>
            <a:off x="779463" y="4704000"/>
            <a:ext cx="1600200" cy="139700"/>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1"/>
                </a:solidFill>
                <a:latin typeface="Open Sans Light"/>
                <a:cs typeface="Open Sans Light"/>
              </a:defRPr>
            </a:lvl1pPr>
            <a:lvl2pPr>
              <a:defRPr sz="2000" b="0" i="0" baseline="0">
                <a:solidFill>
                  <a:schemeClr val="accent1"/>
                </a:solidFill>
                <a:latin typeface="Open Sans Light"/>
                <a:cs typeface="Open Sans Light"/>
              </a:defRPr>
            </a:lvl2pPr>
            <a:lvl3pPr marL="1143000" indent="-228600">
              <a:buSzPct val="100000"/>
              <a:buFont typeface="Lucida Grande"/>
              <a:buChar char="&gt;"/>
              <a:defRPr sz="1800" b="0" i="0" baseline="0">
                <a:solidFill>
                  <a:schemeClr val="accent1"/>
                </a:solidFill>
                <a:latin typeface="Open Sans Light"/>
                <a:cs typeface="Open Sans Light"/>
              </a:defRPr>
            </a:lvl3pPr>
            <a:lvl4pPr>
              <a:defRPr sz="1600" b="0" i="0" baseline="0">
                <a:solidFill>
                  <a:schemeClr val="accent1"/>
                </a:solidFill>
                <a:latin typeface="Open Sans Light"/>
                <a:cs typeface="Open Sans Light"/>
              </a:defRPr>
            </a:lvl4pPr>
            <a:lvl5pPr marL="2057400" indent="-228600">
              <a:buFont typeface="Lucida Grande"/>
              <a:buChar char="&gt;"/>
              <a:defRPr sz="1400" b="0" i="0" baseline="0">
                <a:solidFill>
                  <a:schemeClr val="accent1"/>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2"/>
          <a:stretch>
            <a:fillRect/>
          </a:stretch>
        </p:blipFill>
        <p:spPr>
          <a:xfrm>
            <a:off x="792039" y="6450899"/>
            <a:ext cx="2425295" cy="162965"/>
          </a:xfrm>
          <a:prstGeom prst="rect">
            <a:avLst/>
          </a:prstGeom>
        </p:spPr>
      </p:pic>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9" name="Picture 8"/>
          <p:cNvPicPr>
            <a:picLocks noChangeAspect="1"/>
          </p:cNvPicPr>
          <p:nvPr userDrawn="1"/>
        </p:nvPicPr>
        <p:blipFill>
          <a:blip r:embed="rId2"/>
          <a:stretch>
            <a:fillRect/>
          </a:stretch>
        </p:blipFill>
        <p:spPr>
          <a:xfrm>
            <a:off x="792039" y="6450899"/>
            <a:ext cx="2425295" cy="162965"/>
          </a:xfrm>
          <a:prstGeom prst="rect">
            <a:avLst/>
          </a:prstGeom>
        </p:spPr>
      </p:pic>
      <p:pic>
        <p:nvPicPr>
          <p:cNvPr id="8" name="Picture 7"/>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6" name="Picture 5"/>
          <p:cNvPicPr>
            <a:picLocks noChangeAspect="1"/>
          </p:cNvPicPr>
          <p:nvPr userDrawn="1"/>
        </p:nvPicPr>
        <p:blipFill>
          <a:blip r:embed="rId2"/>
          <a:stretch>
            <a:fillRect/>
          </a:stretch>
        </p:blipFill>
        <p:spPr>
          <a:xfrm>
            <a:off x="792039" y="6450899"/>
            <a:ext cx="2425295" cy="162965"/>
          </a:xfrm>
          <a:prstGeom prst="rect">
            <a:avLst/>
          </a:prstGeom>
        </p:spPr>
      </p:pic>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5E0F25-8DBD-C14C-A14B-C3F1E8A10CBF}"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31016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E8D3A2"/>
                </a:solidFill>
                <a:latin typeface="Open Sans Light"/>
                <a:cs typeface="Open Sans Light"/>
              </a:defRPr>
            </a:lvl1pPr>
            <a:lvl2pPr>
              <a:defRPr sz="2000" b="0" i="0" baseline="0">
                <a:solidFill>
                  <a:srgbClr val="E8D3A2"/>
                </a:solidFill>
                <a:latin typeface="Open Sans Light"/>
                <a:cs typeface="Open Sans Light"/>
              </a:defRPr>
            </a:lvl2pPr>
            <a:lvl3pPr marL="1143000" indent="-228600">
              <a:buSzPct val="100000"/>
              <a:buFont typeface="Lucida Grande"/>
              <a:buChar char="&gt;"/>
              <a:defRPr sz="1800" b="0" i="0" baseline="0">
                <a:solidFill>
                  <a:srgbClr val="E8D3A2"/>
                </a:solidFill>
                <a:latin typeface="Open Sans Light"/>
                <a:cs typeface="Open Sans Light"/>
              </a:defRPr>
            </a:lvl3pPr>
            <a:lvl4pPr>
              <a:defRPr sz="1600" b="0" i="0" baseline="0">
                <a:solidFill>
                  <a:srgbClr val="E8D3A2"/>
                </a:solidFill>
                <a:latin typeface="Open Sans Light"/>
                <a:cs typeface="Open Sans Light"/>
              </a:defRPr>
            </a:lvl4pPr>
            <a:lvl5pPr marL="2057400" indent="-228600">
              <a:buFont typeface="Lucida Grande"/>
              <a:buChar char="&gt;"/>
              <a:defRPr sz="1400" b="0" i="0" baseline="0">
                <a:solidFill>
                  <a:srgbClr val="E8D3A2"/>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E8D3A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27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E0F25-8DBD-C14C-A14B-C3F1E8A10CBF}"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243433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5E0F25-8DBD-C14C-A14B-C3F1E8A10CBF}"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3789601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5E0F25-8DBD-C14C-A14B-C3F1E8A10CBF}" type="datetimeFigureOut">
              <a:rPr lang="en-US" smtClean="0"/>
              <a:t>11/12/19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2155944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E0F25-8DBD-C14C-A14B-C3F1E8A10CBF}" type="datetimeFigureOut">
              <a:rPr lang="en-US" smtClean="0"/>
              <a:t>11/12/19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3368333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E0F25-8DBD-C14C-A14B-C3F1E8A10CBF}" type="datetimeFigureOut">
              <a:rPr lang="en-US" smtClean="0"/>
              <a:t>11/12/19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543574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0F25-8DBD-C14C-A14B-C3F1E8A10CBF}"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614763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0F25-8DBD-C14C-A14B-C3F1E8A10CBF}"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801557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0F25-8DBD-C14C-A14B-C3F1E8A10CBF}"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4155623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0F25-8DBD-C14C-A14B-C3F1E8A10CBF}"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83133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chemeClr val="bg1"/>
                </a:solidFill>
                <a:latin typeface="Open Sans Light"/>
                <a:cs typeface="Open Sans Light"/>
              </a:defRPr>
            </a:lvl1pPr>
            <a:lvl2pPr>
              <a:defRPr sz="2000" b="0" i="0" baseline="0">
                <a:solidFill>
                  <a:schemeClr val="bg1"/>
                </a:solidFill>
                <a:latin typeface="Open Sans Light"/>
                <a:cs typeface="Open Sans Light"/>
              </a:defRPr>
            </a:lvl2pPr>
            <a:lvl3pPr marL="1143000" indent="-228600">
              <a:buSzPct val="100000"/>
              <a:buFont typeface="Lucida Grande"/>
              <a:buChar char="&gt;"/>
              <a:defRPr sz="1800" b="0" i="0" baseline="0">
                <a:solidFill>
                  <a:schemeClr val="bg1"/>
                </a:solidFill>
                <a:latin typeface="Open Sans Light"/>
                <a:cs typeface="Open Sans Light"/>
              </a:defRPr>
            </a:lvl3pPr>
            <a:lvl4pPr>
              <a:defRPr sz="1600" b="0" i="0" baseline="0">
                <a:solidFill>
                  <a:schemeClr val="bg1"/>
                </a:solidFill>
                <a:latin typeface="Open Sans Light"/>
                <a:cs typeface="Open Sans Light"/>
              </a:defRPr>
            </a:lvl4pPr>
            <a:lvl5pPr marL="2057400" indent="-228600">
              <a:buFont typeface="Lucida Grande"/>
              <a:buChar char="&gt;"/>
              <a:defRPr sz="1400" b="0" i="0" baseline="0">
                <a:solidFill>
                  <a:schemeClr val="bg1"/>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3236337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10FB-1A5A-CD40-A792-04EC4247D5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2069197-470D-E348-B50E-9486D640A3C6}"/>
              </a:ext>
            </a:extLst>
          </p:cNvPr>
          <p:cNvSpPr>
            <a:spLocks noGrp="1"/>
          </p:cNvSpPr>
          <p:nvPr>
            <p:ph type="dt" sz="half" idx="10"/>
          </p:nvPr>
        </p:nvSpPr>
        <p:spPr/>
        <p:txBody>
          <a:bodyPr/>
          <a:lstStyle/>
          <a:p>
            <a:fld id="{E85E0F25-8DBD-C14C-A14B-C3F1E8A10CBF}" type="datetimeFigureOut">
              <a:rPr lang="en-US" smtClean="0"/>
              <a:t>11/12/19</a:t>
            </a:fld>
            <a:endParaRPr lang="en-US"/>
          </a:p>
        </p:txBody>
      </p:sp>
      <p:sp>
        <p:nvSpPr>
          <p:cNvPr id="4" name="Footer Placeholder 3">
            <a:extLst>
              <a:ext uri="{FF2B5EF4-FFF2-40B4-BE49-F238E27FC236}">
                <a16:creationId xmlns:a16="http://schemas.microsoft.com/office/drawing/2014/main" id="{3A7A1C4E-82DB-AF43-853A-CA25610634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16B883-986D-CD43-BF48-2B33987785E7}"/>
              </a:ext>
            </a:extLst>
          </p:cNvPr>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2811479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p:cNvPicPr>
            <a:picLocks noChangeAspect="1"/>
          </p:cNvPicPr>
          <p:nvPr userDrawn="1"/>
        </p:nvPicPr>
        <p:blipFill>
          <a:blip r:embed="rId2"/>
          <a:stretch>
            <a:fillRect/>
          </a:stretch>
        </p:blipFill>
        <p:spPr>
          <a:xfrm>
            <a:off x="766763" y="1364403"/>
            <a:ext cx="1103781" cy="96361"/>
          </a:xfrm>
          <a:prstGeom prst="rect">
            <a:avLst/>
          </a:prstGeom>
        </p:spPr>
      </p:pic>
      <p:pic>
        <p:nvPicPr>
          <p:cNvPr id="9" name="Picture 8"/>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
        <p:nvSpPr>
          <p:cNvPr id="9" name="Title 8">
            <a:extLst>
              <a:ext uri="{FF2B5EF4-FFF2-40B4-BE49-F238E27FC236}">
                <a16:creationId xmlns:a16="http://schemas.microsoft.com/office/drawing/2014/main" id="{39933A42-A49C-3747-81C4-D587C456C5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2275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2" name="Picture 1" descr="logo-accessERC"/>
          <p:cNvPicPr/>
          <p:nvPr/>
        </p:nvPicPr>
        <p:blipFill>
          <a:blip r:embed="rId2">
            <a:extLst>
              <a:ext uri="{28A0092B-C50C-407E-A947-70E740481C1C}">
                <a14:useLocalDpi xmlns:a14="http://schemas.microsoft.com/office/drawing/2010/main" val="0"/>
              </a:ext>
            </a:extLst>
          </a:blip>
          <a:srcRect/>
          <a:stretch>
            <a:fillRect/>
          </a:stretch>
        </p:blipFill>
        <p:spPr bwMode="auto">
          <a:xfrm>
            <a:off x="350899" y="345076"/>
            <a:ext cx="1495486" cy="876079"/>
          </a:xfrm>
          <a:prstGeom prst="rect">
            <a:avLst/>
          </a:prstGeom>
          <a:noFill/>
        </p:spPr>
      </p:pic>
      <p:sp>
        <p:nvSpPr>
          <p:cNvPr id="3" name="Title 2">
            <a:extLst>
              <a:ext uri="{FF2B5EF4-FFF2-40B4-BE49-F238E27FC236}">
                <a16:creationId xmlns:a16="http://schemas.microsoft.com/office/drawing/2014/main" id="{D9311392-763D-3B4D-97D0-12FD2CC219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7396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7005" y="6343328"/>
            <a:ext cx="1333745" cy="380695"/>
          </a:xfrm>
          <a:prstGeom prst="rect">
            <a:avLst/>
          </a:prstGeom>
        </p:spPr>
      </p:pic>
      <p:sp>
        <p:nvSpPr>
          <p:cNvPr id="7" name="Title 6">
            <a:extLst>
              <a:ext uri="{FF2B5EF4-FFF2-40B4-BE49-F238E27FC236}">
                <a16:creationId xmlns:a16="http://schemas.microsoft.com/office/drawing/2014/main" id="{0E40DB7A-3785-BC4C-BF39-7F9110C543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6380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Header +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6" name="Text Placeholder 9"/>
          <p:cNvSpPr>
            <a:spLocks noGrp="1"/>
          </p:cNvSpPr>
          <p:nvPr>
            <p:ph type="body" sz="quarter" idx="1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4">
                    <a:lumMod val="10000"/>
                  </a:schemeClr>
                </a:solidFill>
                <a:latin typeface="Open Sans Light"/>
                <a:cs typeface="Open Sans Light"/>
              </a:defRPr>
            </a:lvl1pPr>
            <a:lvl2pPr>
              <a:defRPr sz="2000" b="0" i="0" baseline="0">
                <a:solidFill>
                  <a:schemeClr val="accent4">
                    <a:lumMod val="10000"/>
                  </a:schemeClr>
                </a:solidFill>
                <a:latin typeface="Open Sans Light"/>
                <a:cs typeface="Open Sans Light"/>
              </a:defRPr>
            </a:lvl2pPr>
            <a:lvl3pPr marL="1143000" indent="-228600">
              <a:buSzPct val="100000"/>
              <a:buFont typeface="Lucida Grande"/>
              <a:buChar char="&gt;"/>
              <a:defRPr sz="1800" b="0" i="0" baseline="0">
                <a:solidFill>
                  <a:schemeClr val="accent4">
                    <a:lumMod val="10000"/>
                  </a:schemeClr>
                </a:solidFill>
                <a:latin typeface="Open Sans Light"/>
                <a:cs typeface="Open Sans Light"/>
              </a:defRPr>
            </a:lvl3pPr>
            <a:lvl4pPr>
              <a:defRPr sz="1600" b="0" i="0" baseline="0">
                <a:solidFill>
                  <a:schemeClr val="accent4">
                    <a:lumMod val="10000"/>
                  </a:schemeClr>
                </a:solidFill>
                <a:latin typeface="Open Sans Light"/>
                <a:cs typeface="Open Sans Light"/>
              </a:defRPr>
            </a:lvl4pPr>
            <a:lvl5pPr marL="2057400" indent="-228600">
              <a:buFont typeface="Lucida Grande"/>
              <a:buChar char="&gt;"/>
              <a:defRPr sz="1400" b="0" i="0" baseline="0">
                <a:solidFill>
                  <a:schemeClr val="accent4">
                    <a:lumMod val="10000"/>
                  </a:schemeClr>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59305" y="533400"/>
            <a:ext cx="8256095" cy="834074"/>
          </a:xfrm>
          <a:prstGeom prst="rect">
            <a:avLst/>
          </a:prstGeom>
        </p:spPr>
        <p:txBody>
          <a:bodyPr vert="horz"/>
          <a:lstStyle>
            <a:lvl1pPr algn="l">
              <a:defRPr>
                <a:solidFill>
                  <a:srgbClr val="002060"/>
                </a:solidFill>
              </a:defRPr>
            </a:lvl1pPr>
          </a:lstStyle>
          <a:p>
            <a:pPr lvl="0"/>
            <a:r>
              <a:rPr lang="en-US" dirty="0"/>
              <a:t>Click to edit Master text styles</a:t>
            </a:r>
          </a:p>
        </p:txBody>
      </p:sp>
    </p:spTree>
    <p:extLst>
      <p:ext uri="{BB962C8B-B14F-4D97-AF65-F5344CB8AC3E}">
        <p14:creationId xmlns:p14="http://schemas.microsoft.com/office/powerpoint/2010/main" val="2657886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2" name="Title Text"/>
          <p:cNvSpPr>
            <a:spLocks noGrp="1"/>
          </p:cNvSpPr>
          <p:nvPr>
            <p:ph type="title"/>
          </p:nvPr>
        </p:nvSpPr>
        <p:spPr>
          <a:xfrm>
            <a:off x="892969" y="2268141"/>
            <a:ext cx="7358063" cy="2321719"/>
          </a:xfrm>
          <a:prstGeom prst="rect">
            <a:avLst/>
          </a:prstGeom>
        </p:spPr>
        <p:txBody>
          <a:bodyPr/>
          <a:lstStyle/>
          <a:p>
            <a:r>
              <a:t>Title Text</a:t>
            </a:r>
          </a:p>
        </p:txBody>
      </p:sp>
      <p:sp>
        <p:nvSpPr>
          <p:cNvPr id="3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9850769"/>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5944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chemeClr val="bg1"/>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F20B41-3A41-6B41-B9CC-22276D977EA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D6972F-A21D-E743-8F7F-F4C585072B3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259E27-97FF-F549-B236-2B82D8957788}"/>
              </a:ext>
            </a:extLst>
          </p:cNvPr>
          <p:cNvSpPr>
            <a:spLocks noGrp="1" noChangeArrowheads="1"/>
          </p:cNvSpPr>
          <p:nvPr>
            <p:ph type="sldNum" sz="quarter" idx="12"/>
          </p:nvPr>
        </p:nvSpPr>
        <p:spPr/>
        <p:txBody>
          <a:bodyPr/>
          <a:lstStyle>
            <a:lvl1pPr>
              <a:defRPr/>
            </a:lvl1pPr>
          </a:lstStyle>
          <a:p>
            <a:pPr>
              <a:defRPr/>
            </a:pPr>
            <a:fld id="{3A878C72-FFE4-744E-9828-30B16A2463C2}" type="slidenum">
              <a:rPr lang="en-US" altLang="en-US"/>
              <a:pPr>
                <a:defRPr/>
              </a:pPr>
              <a:t>‹#›</a:t>
            </a:fld>
            <a:endParaRPr lang="en-US" altLang="en-US"/>
          </a:p>
        </p:txBody>
      </p:sp>
    </p:spTree>
    <p:extLst>
      <p:ext uri="{BB962C8B-B14F-4D97-AF65-F5344CB8AC3E}">
        <p14:creationId xmlns:p14="http://schemas.microsoft.com/office/powerpoint/2010/main" val="3485730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1F29414-81EA-4F44-92D1-980658C45F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FB94B8-C2EA-994E-B7D9-93483323C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81F359-FCFE-2845-95E5-45BCFE1D99A1}"/>
              </a:ext>
            </a:extLst>
          </p:cNvPr>
          <p:cNvSpPr>
            <a:spLocks noGrp="1" noChangeArrowheads="1"/>
          </p:cNvSpPr>
          <p:nvPr>
            <p:ph type="sldNum" sz="quarter" idx="12"/>
          </p:nvPr>
        </p:nvSpPr>
        <p:spPr>
          <a:ln/>
        </p:spPr>
        <p:txBody>
          <a:bodyPr/>
          <a:lstStyle>
            <a:lvl1pPr>
              <a:defRPr/>
            </a:lvl1pPr>
          </a:lstStyle>
          <a:p>
            <a:pPr>
              <a:defRPr/>
            </a:pPr>
            <a:fld id="{44D6BBEF-A6F9-8D4E-BAB9-B4BEF1F22D8E}" type="slidenum">
              <a:rPr lang="en-US" altLang="en-US"/>
              <a:pPr>
                <a:defRPr/>
              </a:pPr>
              <a:t>‹#›</a:t>
            </a:fld>
            <a:endParaRPr lang="en-US" altLang="en-US"/>
          </a:p>
        </p:txBody>
      </p:sp>
    </p:spTree>
    <p:extLst>
      <p:ext uri="{BB962C8B-B14F-4D97-AF65-F5344CB8AC3E}">
        <p14:creationId xmlns:p14="http://schemas.microsoft.com/office/powerpoint/2010/main" val="1171268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BFC73D-03FE-7F40-81C1-D29DB3FF09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55F09B-8F8D-F84C-9533-C3A21C0C61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D290656-BB99-4349-B38F-CED14442491A}"/>
              </a:ext>
            </a:extLst>
          </p:cNvPr>
          <p:cNvSpPr>
            <a:spLocks noGrp="1" noChangeArrowheads="1"/>
          </p:cNvSpPr>
          <p:nvPr>
            <p:ph type="sldNum" sz="quarter" idx="12"/>
          </p:nvPr>
        </p:nvSpPr>
        <p:spPr>
          <a:ln/>
        </p:spPr>
        <p:txBody>
          <a:bodyPr/>
          <a:lstStyle>
            <a:lvl1pPr>
              <a:defRPr/>
            </a:lvl1pPr>
          </a:lstStyle>
          <a:p>
            <a:pPr>
              <a:defRPr/>
            </a:pPr>
            <a:fld id="{7280179D-326D-064E-84B0-EF07B5EFE38C}" type="slidenum">
              <a:rPr lang="en-US" altLang="en-US"/>
              <a:pPr>
                <a:defRPr/>
              </a:pPr>
              <a:t>‹#›</a:t>
            </a:fld>
            <a:endParaRPr lang="en-US" altLang="en-US"/>
          </a:p>
        </p:txBody>
      </p:sp>
    </p:spTree>
    <p:extLst>
      <p:ext uri="{BB962C8B-B14F-4D97-AF65-F5344CB8AC3E}">
        <p14:creationId xmlns:p14="http://schemas.microsoft.com/office/powerpoint/2010/main" val="2389674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A33CF6C-023C-154F-8530-B59BF556055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264E909-E403-A54E-92CF-D6E3BEFA96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A27F0A0-BA44-3F47-A57C-95C6D213EA11}"/>
              </a:ext>
            </a:extLst>
          </p:cNvPr>
          <p:cNvSpPr>
            <a:spLocks noGrp="1" noChangeArrowheads="1"/>
          </p:cNvSpPr>
          <p:nvPr>
            <p:ph type="sldNum" sz="quarter" idx="12"/>
          </p:nvPr>
        </p:nvSpPr>
        <p:spPr>
          <a:ln/>
        </p:spPr>
        <p:txBody>
          <a:bodyPr/>
          <a:lstStyle>
            <a:lvl1pPr>
              <a:defRPr/>
            </a:lvl1pPr>
          </a:lstStyle>
          <a:p>
            <a:pPr>
              <a:defRPr/>
            </a:pPr>
            <a:fld id="{8D5D2C52-5C8F-704F-A11A-F63C3E0AF297}" type="slidenum">
              <a:rPr lang="en-US" altLang="en-US"/>
              <a:pPr>
                <a:defRPr/>
              </a:pPr>
              <a:t>‹#›</a:t>
            </a:fld>
            <a:endParaRPr lang="en-US" altLang="en-US"/>
          </a:p>
        </p:txBody>
      </p:sp>
    </p:spTree>
    <p:extLst>
      <p:ext uri="{BB962C8B-B14F-4D97-AF65-F5344CB8AC3E}">
        <p14:creationId xmlns:p14="http://schemas.microsoft.com/office/powerpoint/2010/main" val="857364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C3AFCAA-E7BA-0640-B5F5-5CC8E9248F04}"/>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E39C035-9A2E-DD48-8635-41828C67EEDD}"/>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80DF13D-B08C-7546-917E-A1EBE1E4B641}"/>
              </a:ext>
            </a:extLst>
          </p:cNvPr>
          <p:cNvSpPr>
            <a:spLocks noGrp="1" noChangeArrowheads="1"/>
          </p:cNvSpPr>
          <p:nvPr>
            <p:ph type="sldNum" sz="quarter" idx="12"/>
          </p:nvPr>
        </p:nvSpPr>
        <p:spPr/>
        <p:txBody>
          <a:bodyPr/>
          <a:lstStyle>
            <a:lvl1pPr>
              <a:defRPr/>
            </a:lvl1pPr>
          </a:lstStyle>
          <a:p>
            <a:pPr>
              <a:defRPr/>
            </a:pPr>
            <a:fld id="{1E0940E3-2501-1A45-86FE-9CE84A0DDF67}" type="slidenum">
              <a:rPr lang="en-US" altLang="en-US"/>
              <a:pPr>
                <a:defRPr/>
              </a:pPr>
              <a:t>‹#›</a:t>
            </a:fld>
            <a:endParaRPr lang="en-US" altLang="en-US"/>
          </a:p>
        </p:txBody>
      </p:sp>
    </p:spTree>
    <p:extLst>
      <p:ext uri="{BB962C8B-B14F-4D97-AF65-F5344CB8AC3E}">
        <p14:creationId xmlns:p14="http://schemas.microsoft.com/office/powerpoint/2010/main" val="33030155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E4154A4-FA64-1748-92F9-1754D012EB0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6244D63-7D12-144E-89EC-75C38F0653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AD5BB15-AF0F-C242-A577-5BCB39CECDAA}"/>
              </a:ext>
            </a:extLst>
          </p:cNvPr>
          <p:cNvSpPr>
            <a:spLocks noGrp="1" noChangeArrowheads="1"/>
          </p:cNvSpPr>
          <p:nvPr>
            <p:ph type="sldNum" sz="quarter" idx="12"/>
          </p:nvPr>
        </p:nvSpPr>
        <p:spPr>
          <a:ln/>
        </p:spPr>
        <p:txBody>
          <a:bodyPr/>
          <a:lstStyle>
            <a:lvl1pPr>
              <a:defRPr/>
            </a:lvl1pPr>
          </a:lstStyle>
          <a:p>
            <a:pPr>
              <a:defRPr/>
            </a:pPr>
            <a:fld id="{CE3570F5-27B2-4A42-95CE-C5D0C0CECB0D}" type="slidenum">
              <a:rPr lang="en-US" altLang="en-US"/>
              <a:pPr>
                <a:defRPr/>
              </a:pPr>
              <a:t>‹#›</a:t>
            </a:fld>
            <a:endParaRPr lang="en-US" altLang="en-US"/>
          </a:p>
        </p:txBody>
      </p:sp>
    </p:spTree>
    <p:extLst>
      <p:ext uri="{BB962C8B-B14F-4D97-AF65-F5344CB8AC3E}">
        <p14:creationId xmlns:p14="http://schemas.microsoft.com/office/powerpoint/2010/main" val="34041426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5C942C-2833-6E48-AF63-11DF469B63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FCFEDF5-D733-914D-A77D-C026D26EC1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F3AB3B-A03C-BD45-8B2C-06B0C845175D}"/>
              </a:ext>
            </a:extLst>
          </p:cNvPr>
          <p:cNvSpPr>
            <a:spLocks noGrp="1" noChangeArrowheads="1"/>
          </p:cNvSpPr>
          <p:nvPr>
            <p:ph type="sldNum" sz="quarter" idx="12"/>
          </p:nvPr>
        </p:nvSpPr>
        <p:spPr>
          <a:ln/>
        </p:spPr>
        <p:txBody>
          <a:bodyPr/>
          <a:lstStyle>
            <a:lvl1pPr>
              <a:defRPr/>
            </a:lvl1pPr>
          </a:lstStyle>
          <a:p>
            <a:pPr>
              <a:defRPr/>
            </a:pPr>
            <a:fld id="{F188A4CE-BBC7-4449-8E8E-B3197FFE8048}" type="slidenum">
              <a:rPr lang="en-US" altLang="en-US"/>
              <a:pPr>
                <a:defRPr/>
              </a:pPr>
              <a:t>‹#›</a:t>
            </a:fld>
            <a:endParaRPr lang="en-US" altLang="en-US"/>
          </a:p>
        </p:txBody>
      </p:sp>
    </p:spTree>
    <p:extLst>
      <p:ext uri="{BB962C8B-B14F-4D97-AF65-F5344CB8AC3E}">
        <p14:creationId xmlns:p14="http://schemas.microsoft.com/office/powerpoint/2010/main" val="375628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2C05348-EF33-A941-9D2B-93558E9BA3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E44118-00F8-FF40-9495-8044645693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26ED892-15A4-E54F-B260-EC178B49EF08}"/>
              </a:ext>
            </a:extLst>
          </p:cNvPr>
          <p:cNvSpPr>
            <a:spLocks noGrp="1" noChangeArrowheads="1"/>
          </p:cNvSpPr>
          <p:nvPr>
            <p:ph type="sldNum" sz="quarter" idx="12"/>
          </p:nvPr>
        </p:nvSpPr>
        <p:spPr>
          <a:ln/>
        </p:spPr>
        <p:txBody>
          <a:bodyPr/>
          <a:lstStyle>
            <a:lvl1pPr>
              <a:defRPr/>
            </a:lvl1pPr>
          </a:lstStyle>
          <a:p>
            <a:pPr>
              <a:defRPr/>
            </a:pPr>
            <a:fld id="{C1531A00-DD10-AC46-8E3A-6880AF239508}" type="slidenum">
              <a:rPr lang="en-US" altLang="en-US"/>
              <a:pPr>
                <a:defRPr/>
              </a:pPr>
              <a:t>‹#›</a:t>
            </a:fld>
            <a:endParaRPr lang="en-US" altLang="en-US"/>
          </a:p>
        </p:txBody>
      </p:sp>
    </p:spTree>
    <p:extLst>
      <p:ext uri="{BB962C8B-B14F-4D97-AF65-F5344CB8AC3E}">
        <p14:creationId xmlns:p14="http://schemas.microsoft.com/office/powerpoint/2010/main" val="1873954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E96D4F-5490-A148-99DB-6EA77560AE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F5AC61-3090-C14A-83AD-ED86A045B2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CC7465-193F-5741-89A2-911CC61A732A}"/>
              </a:ext>
            </a:extLst>
          </p:cNvPr>
          <p:cNvSpPr>
            <a:spLocks noGrp="1" noChangeArrowheads="1"/>
          </p:cNvSpPr>
          <p:nvPr>
            <p:ph type="sldNum" sz="quarter" idx="12"/>
          </p:nvPr>
        </p:nvSpPr>
        <p:spPr>
          <a:ln/>
        </p:spPr>
        <p:txBody>
          <a:bodyPr/>
          <a:lstStyle>
            <a:lvl1pPr>
              <a:defRPr/>
            </a:lvl1pPr>
          </a:lstStyle>
          <a:p>
            <a:pPr>
              <a:defRPr/>
            </a:pPr>
            <a:fld id="{E8B02E14-647F-A943-99A2-97049E160ABF}" type="slidenum">
              <a:rPr lang="en-US" altLang="en-US"/>
              <a:pPr>
                <a:defRPr/>
              </a:pPr>
              <a:t>‹#›</a:t>
            </a:fld>
            <a:endParaRPr lang="en-US" altLang="en-US"/>
          </a:p>
        </p:txBody>
      </p:sp>
    </p:spTree>
    <p:extLst>
      <p:ext uri="{BB962C8B-B14F-4D97-AF65-F5344CB8AC3E}">
        <p14:creationId xmlns:p14="http://schemas.microsoft.com/office/powerpoint/2010/main" val="462156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31A428-C9A2-1748-A1E0-A0685360FD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8137AA-F538-3241-A14B-42B7BD94B0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911584-A717-B449-98B8-3B1929B4A0A1}"/>
              </a:ext>
            </a:extLst>
          </p:cNvPr>
          <p:cNvSpPr>
            <a:spLocks noGrp="1" noChangeArrowheads="1"/>
          </p:cNvSpPr>
          <p:nvPr>
            <p:ph type="sldNum" sz="quarter" idx="12"/>
          </p:nvPr>
        </p:nvSpPr>
        <p:spPr>
          <a:ln/>
        </p:spPr>
        <p:txBody>
          <a:bodyPr/>
          <a:lstStyle>
            <a:lvl1pPr>
              <a:defRPr/>
            </a:lvl1pPr>
          </a:lstStyle>
          <a:p>
            <a:pPr>
              <a:defRPr/>
            </a:pPr>
            <a:fld id="{9A08413A-5515-FC46-90C5-DF3A16E92E67}" type="slidenum">
              <a:rPr lang="en-US" altLang="en-US"/>
              <a:pPr>
                <a:defRPr/>
              </a:pPr>
              <a:t>‹#›</a:t>
            </a:fld>
            <a:endParaRPr lang="en-US" altLang="en-US"/>
          </a:p>
        </p:txBody>
      </p:sp>
    </p:spTree>
    <p:extLst>
      <p:ext uri="{BB962C8B-B14F-4D97-AF65-F5344CB8AC3E}">
        <p14:creationId xmlns:p14="http://schemas.microsoft.com/office/powerpoint/2010/main" val="418775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0"/>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779463" y="4687816"/>
            <a:ext cx="1600200" cy="139700"/>
          </a:xfrm>
          <a:prstGeom prst="rect">
            <a:avLst/>
          </a:prstGeom>
        </p:spPr>
      </p:pic>
      <p:pic>
        <p:nvPicPr>
          <p:cNvPr id="5" name="Picture 4"/>
          <p:cNvPicPr>
            <a:picLocks noChangeAspect="1"/>
          </p:cNvPicPr>
          <p:nvPr userDrawn="1"/>
        </p:nvPicPr>
        <p:blipFill>
          <a:blip r:embed="rId3"/>
          <a:stretch>
            <a:fillRect/>
          </a:stretch>
        </p:blipFill>
        <p:spPr>
          <a:xfrm>
            <a:off x="792039" y="6450899"/>
            <a:ext cx="2425295" cy="16296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0003" y="0"/>
            <a:ext cx="3603997" cy="10287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37AF9AC-5628-CA4A-BE90-23489118EAA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89F0F04-EA88-B747-AD66-148EFB7D1C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1C44545-AB27-5C40-9341-5E7818FA9ED0}"/>
              </a:ext>
            </a:extLst>
          </p:cNvPr>
          <p:cNvSpPr>
            <a:spLocks noGrp="1" noChangeArrowheads="1"/>
          </p:cNvSpPr>
          <p:nvPr>
            <p:ph type="sldNum" sz="quarter" idx="12"/>
          </p:nvPr>
        </p:nvSpPr>
        <p:spPr>
          <a:ln/>
        </p:spPr>
        <p:txBody>
          <a:bodyPr/>
          <a:lstStyle>
            <a:lvl1pPr>
              <a:defRPr/>
            </a:lvl1pPr>
          </a:lstStyle>
          <a:p>
            <a:pPr>
              <a:defRPr/>
            </a:pPr>
            <a:fld id="{BFC704AB-9214-F84F-ABE3-AC7AED4F3694}" type="slidenum">
              <a:rPr lang="en-US" altLang="en-US"/>
              <a:pPr>
                <a:defRPr/>
              </a:pPr>
              <a:t>‹#›</a:t>
            </a:fld>
            <a:endParaRPr lang="en-US" altLang="en-US"/>
          </a:p>
        </p:txBody>
      </p:sp>
    </p:spTree>
    <p:extLst>
      <p:ext uri="{BB962C8B-B14F-4D97-AF65-F5344CB8AC3E}">
        <p14:creationId xmlns:p14="http://schemas.microsoft.com/office/powerpoint/2010/main" val="34218128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23A9531-057C-0D48-B960-4A841BDD9D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A334D7-4234-854D-BB6A-B509358A22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1280BF-9FB8-4841-A52A-9FA5AF64EF32}"/>
              </a:ext>
            </a:extLst>
          </p:cNvPr>
          <p:cNvSpPr>
            <a:spLocks noGrp="1" noChangeArrowheads="1"/>
          </p:cNvSpPr>
          <p:nvPr>
            <p:ph type="sldNum" sz="quarter" idx="12"/>
          </p:nvPr>
        </p:nvSpPr>
        <p:spPr>
          <a:ln/>
        </p:spPr>
        <p:txBody>
          <a:bodyPr/>
          <a:lstStyle>
            <a:lvl1pPr>
              <a:defRPr/>
            </a:lvl1pPr>
          </a:lstStyle>
          <a:p>
            <a:pPr>
              <a:defRPr/>
            </a:pPr>
            <a:fld id="{17C010DA-38D3-E840-89A3-8E9AAAB1747E}" type="slidenum">
              <a:rPr lang="en-US" altLang="en-US"/>
              <a:pPr>
                <a:defRPr/>
              </a:pPr>
              <a:t>‹#›</a:t>
            </a:fld>
            <a:endParaRPr lang="en-US" altLang="en-US"/>
          </a:p>
        </p:txBody>
      </p:sp>
    </p:spTree>
    <p:extLst>
      <p:ext uri="{BB962C8B-B14F-4D97-AF65-F5344CB8AC3E}">
        <p14:creationId xmlns:p14="http://schemas.microsoft.com/office/powerpoint/2010/main" val="3044324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type="tx">
  <p:cSld name="Quote">
    <p:spTree>
      <p:nvGrpSpPr>
        <p:cNvPr id="1" name="Shape 57"/>
        <p:cNvGrpSpPr/>
        <p:nvPr/>
      </p:nvGrpSpPr>
      <p:grpSpPr>
        <a:xfrm>
          <a:off x="0" y="0"/>
          <a:ext cx="0" cy="0"/>
          <a:chOff x="0" y="0"/>
          <a:chExt cx="0" cy="0"/>
        </a:xfrm>
      </p:grpSpPr>
      <p:sp>
        <p:nvSpPr>
          <p:cNvPr id="58" name="Google Shape;58;p14"/>
          <p:cNvSpPr txBox="1">
            <a:spLocks noGrp="1"/>
          </p:cNvSpPr>
          <p:nvPr>
            <p:ph type="body" idx="1"/>
          </p:nvPr>
        </p:nvSpPr>
        <p:spPr>
          <a:xfrm>
            <a:off x="892969" y="2071096"/>
            <a:ext cx="7358063" cy="685801"/>
          </a:xfrm>
          <a:prstGeom prst="rect">
            <a:avLst/>
          </a:prstGeom>
          <a:noFill/>
          <a:ln>
            <a:noFill/>
          </a:ln>
        </p:spPr>
        <p:txBody>
          <a:bodyPr spcFirstLastPara="1" wrap="square" lIns="91425" tIns="91425" rIns="91425" bIns="91425" anchor="ctr" anchorCtr="0"/>
          <a:lstStyle>
            <a:lvl1pPr marL="171450" marR="0" lvl="0" indent="-85725" algn="ctr" rtl="0">
              <a:spcBef>
                <a:spcPts val="0"/>
              </a:spcBef>
              <a:spcAft>
                <a:spcPts val="0"/>
              </a:spcAft>
              <a:buClr>
                <a:srgbClr val="FFFFFF"/>
              </a:buClr>
              <a:buSzPts val="8800"/>
              <a:buFont typeface="Source Sans Pro"/>
              <a:buNone/>
              <a:defRPr sz="3300" b="0" i="0" u="none" strike="noStrike" cap="none">
                <a:solidFill>
                  <a:srgbClr val="FFFFFF"/>
                </a:solidFill>
                <a:latin typeface="Source Sans Pro"/>
                <a:ea typeface="Source Sans Pro"/>
                <a:cs typeface="Source Sans Pro"/>
                <a:sym typeface="Source Sans Pro"/>
              </a:defRPr>
            </a:lvl1pPr>
            <a:lvl2pPr marL="342900" marR="0" lvl="1"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2pPr>
            <a:lvl3pPr marL="514350" marR="0" lvl="2"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3pPr>
            <a:lvl4pPr marL="685800" marR="0" lvl="3"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4pPr>
            <a:lvl5pPr marL="857250" marR="0" lvl="4"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5pPr>
            <a:lvl6pPr marL="1028700" marR="0" lvl="5"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6pPr>
            <a:lvl7pPr marL="1200150" marR="0" lvl="6"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7pPr>
            <a:lvl8pPr marL="1371600" marR="0" lvl="7"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8pPr>
            <a:lvl9pPr marL="1543050" marR="0" lvl="8"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9pPr>
          </a:lstStyle>
          <a:p>
            <a:endParaRPr/>
          </a:p>
        </p:txBody>
      </p:sp>
      <p:sp>
        <p:nvSpPr>
          <p:cNvPr id="59" name="Google Shape;59;p14"/>
          <p:cNvSpPr txBox="1">
            <a:spLocks noGrp="1"/>
          </p:cNvSpPr>
          <p:nvPr>
            <p:ph type="body" idx="2"/>
          </p:nvPr>
        </p:nvSpPr>
        <p:spPr>
          <a:xfrm>
            <a:off x="890587" y="4718050"/>
            <a:ext cx="7358063" cy="393701"/>
          </a:xfrm>
          <a:prstGeom prst="rect">
            <a:avLst/>
          </a:prstGeom>
          <a:noFill/>
          <a:ln>
            <a:noFill/>
          </a:ln>
        </p:spPr>
        <p:txBody>
          <a:bodyPr spcFirstLastPara="1" wrap="square" lIns="91425" tIns="91425" rIns="91425" bIns="91425" anchor="ctr" anchorCtr="0"/>
          <a:lstStyle>
            <a:lvl1pPr marL="171450" marR="0" lvl="0" indent="-85725" algn="ctr" rtl="0">
              <a:spcBef>
                <a:spcPts val="0"/>
              </a:spcBef>
              <a:spcAft>
                <a:spcPts val="0"/>
              </a:spcAft>
              <a:buClr>
                <a:srgbClr val="5B9BD5"/>
              </a:buClr>
              <a:buSzPts val="4800"/>
              <a:buFont typeface="Source Sans Pro"/>
              <a:buNone/>
              <a:defRPr sz="1800" b="0" i="0" u="none" strike="noStrike" cap="none">
                <a:solidFill>
                  <a:srgbClr val="5B9BD5"/>
                </a:solidFill>
                <a:latin typeface="Source Sans Pro"/>
                <a:ea typeface="Source Sans Pro"/>
                <a:cs typeface="Source Sans Pro"/>
                <a:sym typeface="Source Sans Pro"/>
              </a:defRPr>
            </a:lvl1pPr>
            <a:lvl2pPr marL="342900" marR="0" lvl="1"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2pPr>
            <a:lvl3pPr marL="514350" marR="0" lvl="2"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3pPr>
            <a:lvl4pPr marL="685800" marR="0" lvl="3"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4pPr>
            <a:lvl5pPr marL="857250" marR="0" lvl="4"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5pPr>
            <a:lvl6pPr marL="1028700" marR="0" lvl="5"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6pPr>
            <a:lvl7pPr marL="1200150" marR="0" lvl="6"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7pPr>
            <a:lvl8pPr marL="1371600" marR="0" lvl="7"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8pPr>
            <a:lvl9pPr marL="1543050" marR="0" lvl="8"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9pPr>
          </a:lstStyle>
          <a:p>
            <a:endParaRPr/>
          </a:p>
        </p:txBody>
      </p:sp>
      <p:sp>
        <p:nvSpPr>
          <p:cNvPr id="60" name="Google Shape;60;p14"/>
          <p:cNvSpPr txBox="1">
            <a:spLocks noGrp="1"/>
          </p:cNvSpPr>
          <p:nvPr>
            <p:ph type="sldNum" idx="12"/>
          </p:nvPr>
        </p:nvSpPr>
        <p:spPr>
          <a:xfrm>
            <a:off x="4421981" y="6524625"/>
            <a:ext cx="280988" cy="4699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1pPr>
            <a:lvl2pPr marL="0" marR="0" lvl="1"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2pPr>
            <a:lvl3pPr marL="0" marR="0" lvl="2"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3pPr>
            <a:lvl4pPr marL="0" marR="0" lvl="3"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4pPr>
            <a:lvl5pPr marL="0" marR="0" lvl="4"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5pPr>
            <a:lvl6pPr marL="0" marR="0" lvl="5"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6pPr>
            <a:lvl7pPr marL="0" marR="0" lvl="6"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7pPr>
            <a:lvl8pPr marL="0" marR="0" lvl="7"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8pPr>
            <a:lvl9pPr marL="0" marR="0" lvl="8"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2536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7005" y="6343328"/>
            <a:ext cx="1333745" cy="380695"/>
          </a:xfrm>
          <a:prstGeom prst="rect">
            <a:avLst/>
          </a:prstGeom>
        </p:spPr>
      </p:pic>
      <p:sp>
        <p:nvSpPr>
          <p:cNvPr id="7" name="Title 6">
            <a:extLst>
              <a:ext uri="{FF2B5EF4-FFF2-40B4-BE49-F238E27FC236}">
                <a16:creationId xmlns:a16="http://schemas.microsoft.com/office/drawing/2014/main" id="{F61C7E4A-CBAF-294D-8703-6AB52B20BCC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7287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2"/>
          <a:stretch>
            <a:fillRect/>
          </a:stretch>
        </p:blipFill>
        <p:spPr>
          <a:xfrm>
            <a:off x="766763" y="1363508"/>
            <a:ext cx="1103781" cy="96362"/>
          </a:xfrm>
          <a:prstGeom prst="rect">
            <a:avLst/>
          </a:prstGeom>
        </p:spPr>
      </p:pic>
      <p:pic>
        <p:nvPicPr>
          <p:cNvPr id="9" name="Picture 8"/>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7" name="Picture 16"/>
          <p:cNvPicPr>
            <a:picLocks noChangeAspect="1"/>
          </p:cNvPicPr>
          <p:nvPr userDrawn="1"/>
        </p:nvPicPr>
        <p:blipFill>
          <a:blip r:embed="rId2"/>
          <a:stretch>
            <a:fillRect/>
          </a:stretch>
        </p:blipFill>
        <p:spPr>
          <a:xfrm>
            <a:off x="766763" y="1363508"/>
            <a:ext cx="1103781" cy="96362"/>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58B91B-4084-1D4B-BD01-DD6097E22937}" type="slidenum">
              <a:rPr lang="en-US"/>
              <a:pPr>
                <a:defRPr/>
              </a:pPr>
              <a:t>‹#›</a:t>
            </a:fld>
            <a:endParaRPr lang="en-US"/>
          </a:p>
        </p:txBody>
      </p:sp>
    </p:spTree>
    <p:extLst>
      <p:ext uri="{BB962C8B-B14F-4D97-AF65-F5344CB8AC3E}">
        <p14:creationId xmlns:p14="http://schemas.microsoft.com/office/powerpoint/2010/main" val="3414916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4.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85" r:id="rId5"/>
    <p:sldLayoutId id="2147483686" r:id="rId6"/>
    <p:sldLayoutId id="2147483687" r:id="rId7"/>
    <p:sldLayoutId id="2147483688" r:id="rId8"/>
    <p:sldLayoutId id="2147483689" r:id="rId9"/>
    <p:sldLayoutId id="214748369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E0F25-8DBD-C14C-A14B-C3F1E8A10CBF}" type="datetimeFigureOut">
              <a:rPr lang="en-US" smtClean="0"/>
              <a:t>11/12/19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A07BC-121F-D344-93B3-21A57AA78405}" type="slidenum">
              <a:rPr lang="en-US" smtClean="0"/>
              <a:t>‹#›</a:t>
            </a:fld>
            <a:endParaRPr lang="en-US"/>
          </a:p>
        </p:txBody>
      </p:sp>
    </p:spTree>
    <p:extLst>
      <p:ext uri="{BB962C8B-B14F-4D97-AF65-F5344CB8AC3E}">
        <p14:creationId xmlns:p14="http://schemas.microsoft.com/office/powerpoint/2010/main" val="1536512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80" r:id="rId12"/>
    <p:sldLayoutId id="2147483655" r:id="rId13"/>
    <p:sldLayoutId id="2147483656" r:id="rId14"/>
    <p:sldLayoutId id="2147483657" r:id="rId15"/>
    <p:sldLayoutId id="2147483778" r:id="rId16"/>
    <p:sldLayoutId id="2147483779" r:id="rId17"/>
    <p:sldLayoutId id="2147483775" r:id="rId18"/>
    <p:sldLayoutId id="2147483783" r:id="rId19"/>
    <p:sldLayoutId id="2147483784"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B2DD67B-AFAA-F044-A435-3E31FC3BC96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30A294E-31C4-7143-B133-20B5AC73544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A15BB58-1706-5C4A-AB3A-148BBE4D981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5DAF68A5-EE2A-964C-910D-1B438159D54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DCF85014-AE7B-E749-80F1-2237E77BB85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17C976EA-5B2D-4A4B-B91C-31D41881D47C}" type="slidenum">
              <a:rPr lang="en-US" altLang="en-US"/>
              <a:pPr>
                <a:defRPr/>
              </a:pPr>
              <a:t>‹#›</a:t>
            </a:fld>
            <a:endParaRPr lang="en-US" altLang="en-US"/>
          </a:p>
        </p:txBody>
      </p:sp>
    </p:spTree>
    <p:extLst>
      <p:ext uri="{BB962C8B-B14F-4D97-AF65-F5344CB8AC3E}">
        <p14:creationId xmlns:p14="http://schemas.microsoft.com/office/powerpoint/2010/main" val="185801604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hf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61963" y="431800"/>
            <a:ext cx="8215312" cy="1003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6200" b="0" i="0" u="none" strike="noStrike" cap="none">
                <a:solidFill>
                  <a:srgbClr val="FFFFFF"/>
                </a:solidFill>
                <a:latin typeface="Avenir"/>
                <a:ea typeface="Avenir"/>
                <a:cs typeface="Avenir"/>
                <a:sym typeface="Avenir"/>
              </a:defRPr>
            </a:lvl1pPr>
            <a:lvl2pPr marR="0" lvl="1" algn="l" rtl="0">
              <a:spcBef>
                <a:spcPts val="0"/>
              </a:spcBef>
              <a:spcAft>
                <a:spcPts val="0"/>
              </a:spcAft>
              <a:buSzPts val="1400"/>
              <a:buNone/>
              <a:defRPr sz="6200" b="0" i="0" u="none" strike="noStrike" cap="none">
                <a:solidFill>
                  <a:srgbClr val="FFFFFF"/>
                </a:solidFill>
                <a:latin typeface="Avenir"/>
                <a:ea typeface="Avenir"/>
                <a:cs typeface="Avenir"/>
                <a:sym typeface="Avenir"/>
              </a:defRPr>
            </a:lvl2pPr>
            <a:lvl3pPr marR="0" lvl="2" algn="l" rtl="0">
              <a:spcBef>
                <a:spcPts val="0"/>
              </a:spcBef>
              <a:spcAft>
                <a:spcPts val="0"/>
              </a:spcAft>
              <a:buSzPts val="1400"/>
              <a:buNone/>
              <a:defRPr sz="6200" b="0" i="0" u="none" strike="noStrike" cap="none">
                <a:solidFill>
                  <a:srgbClr val="FFFFFF"/>
                </a:solidFill>
                <a:latin typeface="Avenir"/>
                <a:ea typeface="Avenir"/>
                <a:cs typeface="Avenir"/>
                <a:sym typeface="Avenir"/>
              </a:defRPr>
            </a:lvl3pPr>
            <a:lvl4pPr marR="0" lvl="3" algn="l" rtl="0">
              <a:spcBef>
                <a:spcPts val="0"/>
              </a:spcBef>
              <a:spcAft>
                <a:spcPts val="0"/>
              </a:spcAft>
              <a:buSzPts val="1400"/>
              <a:buNone/>
              <a:defRPr sz="6200" b="0" i="0" u="none" strike="noStrike" cap="none">
                <a:solidFill>
                  <a:srgbClr val="FFFFFF"/>
                </a:solidFill>
                <a:latin typeface="Avenir"/>
                <a:ea typeface="Avenir"/>
                <a:cs typeface="Avenir"/>
                <a:sym typeface="Avenir"/>
              </a:defRPr>
            </a:lvl4pPr>
            <a:lvl5pPr marR="0" lvl="4" algn="l" rtl="0">
              <a:spcBef>
                <a:spcPts val="0"/>
              </a:spcBef>
              <a:spcAft>
                <a:spcPts val="0"/>
              </a:spcAft>
              <a:buSzPts val="1400"/>
              <a:buNone/>
              <a:defRPr sz="6200" b="0" i="0" u="none" strike="noStrike" cap="none">
                <a:solidFill>
                  <a:srgbClr val="FFFFFF"/>
                </a:solidFill>
                <a:latin typeface="Avenir"/>
                <a:ea typeface="Avenir"/>
                <a:cs typeface="Avenir"/>
                <a:sym typeface="Avenir"/>
              </a:defRPr>
            </a:lvl5pPr>
            <a:lvl6pPr marR="0" lvl="5" algn="l" rtl="0">
              <a:lnSpc>
                <a:spcPct val="100000"/>
              </a:lnSpc>
              <a:spcBef>
                <a:spcPts val="0"/>
              </a:spcBef>
              <a:spcAft>
                <a:spcPts val="0"/>
              </a:spcAft>
              <a:buClr>
                <a:srgbClr val="FFFFFF"/>
              </a:buClr>
              <a:buSzPts val="6200"/>
              <a:buFont typeface="Avenir"/>
              <a:buNone/>
              <a:defRPr sz="6200" b="0" i="0" u="none" strike="noStrike" cap="none">
                <a:solidFill>
                  <a:srgbClr val="FFFFFF"/>
                </a:solidFill>
                <a:latin typeface="Avenir"/>
                <a:ea typeface="Avenir"/>
                <a:cs typeface="Avenir"/>
                <a:sym typeface="Avenir"/>
              </a:defRPr>
            </a:lvl6pPr>
            <a:lvl7pPr marR="0" lvl="6" algn="l" rtl="0">
              <a:lnSpc>
                <a:spcPct val="100000"/>
              </a:lnSpc>
              <a:spcBef>
                <a:spcPts val="0"/>
              </a:spcBef>
              <a:spcAft>
                <a:spcPts val="0"/>
              </a:spcAft>
              <a:buClr>
                <a:srgbClr val="FFFFFF"/>
              </a:buClr>
              <a:buSzPts val="6200"/>
              <a:buFont typeface="Avenir"/>
              <a:buNone/>
              <a:defRPr sz="6200" b="0" i="0" u="none" strike="noStrike" cap="none">
                <a:solidFill>
                  <a:srgbClr val="FFFFFF"/>
                </a:solidFill>
                <a:latin typeface="Avenir"/>
                <a:ea typeface="Avenir"/>
                <a:cs typeface="Avenir"/>
                <a:sym typeface="Avenir"/>
              </a:defRPr>
            </a:lvl7pPr>
            <a:lvl8pPr marR="0" lvl="7" algn="l" rtl="0">
              <a:lnSpc>
                <a:spcPct val="100000"/>
              </a:lnSpc>
              <a:spcBef>
                <a:spcPts val="0"/>
              </a:spcBef>
              <a:spcAft>
                <a:spcPts val="0"/>
              </a:spcAft>
              <a:buClr>
                <a:srgbClr val="FFFFFF"/>
              </a:buClr>
              <a:buSzPts val="6200"/>
              <a:buFont typeface="Avenir"/>
              <a:buNone/>
              <a:defRPr sz="6200" b="0" i="0" u="none" strike="noStrike" cap="none">
                <a:solidFill>
                  <a:srgbClr val="FFFFFF"/>
                </a:solidFill>
                <a:latin typeface="Avenir"/>
                <a:ea typeface="Avenir"/>
                <a:cs typeface="Avenir"/>
                <a:sym typeface="Avenir"/>
              </a:defRPr>
            </a:lvl8pPr>
            <a:lvl9pPr marR="0" lvl="8" algn="l" rtl="0">
              <a:lnSpc>
                <a:spcPct val="100000"/>
              </a:lnSpc>
              <a:spcBef>
                <a:spcPts val="0"/>
              </a:spcBef>
              <a:spcAft>
                <a:spcPts val="0"/>
              </a:spcAft>
              <a:buClr>
                <a:srgbClr val="FFFFFF"/>
              </a:buClr>
              <a:buSzPts val="6200"/>
              <a:buFont typeface="Avenir"/>
              <a:buNone/>
              <a:defRPr sz="6200" b="0" i="0" u="none" strike="noStrike" cap="none">
                <a:solidFill>
                  <a:srgbClr val="FFFFFF"/>
                </a:solidFill>
                <a:latin typeface="Avenir"/>
                <a:ea typeface="Avenir"/>
                <a:cs typeface="Avenir"/>
                <a:sym typeface="Avenir"/>
              </a:defRPr>
            </a:lvl9pPr>
          </a:lstStyle>
          <a:p>
            <a:endParaRPr/>
          </a:p>
        </p:txBody>
      </p:sp>
      <p:sp>
        <p:nvSpPr>
          <p:cNvPr id="55" name="Google Shape;55;p13"/>
          <p:cNvSpPr txBox="1">
            <a:spLocks noGrp="1"/>
          </p:cNvSpPr>
          <p:nvPr>
            <p:ph type="body" idx="1"/>
          </p:nvPr>
        </p:nvSpPr>
        <p:spPr>
          <a:xfrm>
            <a:off x="461963" y="1422400"/>
            <a:ext cx="8215312" cy="4724400"/>
          </a:xfrm>
          <a:prstGeom prst="rect">
            <a:avLst/>
          </a:prstGeom>
          <a:noFill/>
          <a:ln>
            <a:noFill/>
          </a:ln>
        </p:spPr>
        <p:txBody>
          <a:bodyPr spcFirstLastPara="1" wrap="square" lIns="91425" tIns="91425" rIns="91425" bIns="91425" anchor="ctr" anchorCtr="0"/>
          <a:lstStyle>
            <a:lvl1pPr marL="457200" marR="0" lvl="0" indent="-514350" algn="l" rtl="0">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1pPr>
            <a:lvl2pPr marL="914400" marR="0" lvl="1" indent="-514350" algn="l" rtl="0">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2pPr>
            <a:lvl3pPr marL="1371600" marR="0" lvl="2" indent="-514350" algn="l" rtl="0">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3pPr>
            <a:lvl4pPr marL="1828800" marR="0" lvl="3" indent="-514350" algn="l" rtl="0">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4pPr>
            <a:lvl5pPr marL="2286000" marR="0" lvl="4" indent="-514350" algn="l" rtl="0">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5pPr>
            <a:lvl6pPr marL="2743200" marR="0" lvl="5" indent="-514350" algn="l" rtl="0">
              <a:lnSpc>
                <a:spcPct val="100000"/>
              </a:lnSpc>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6pPr>
            <a:lvl7pPr marL="3200400" marR="0" lvl="6" indent="-514350" algn="l" rtl="0">
              <a:lnSpc>
                <a:spcPct val="100000"/>
              </a:lnSpc>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7pPr>
            <a:lvl8pPr marL="3657600" marR="0" lvl="7" indent="-514350" algn="l" rtl="0">
              <a:lnSpc>
                <a:spcPct val="100000"/>
              </a:lnSpc>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8pPr>
            <a:lvl9pPr marL="4114800" marR="0" lvl="8" indent="-514350" algn="l" rtl="0">
              <a:lnSpc>
                <a:spcPct val="100000"/>
              </a:lnSpc>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9pPr>
          </a:lstStyle>
          <a:p>
            <a:endParaRPr/>
          </a:p>
        </p:txBody>
      </p:sp>
      <p:sp>
        <p:nvSpPr>
          <p:cNvPr id="56" name="Google Shape;56;p13"/>
          <p:cNvSpPr txBox="1">
            <a:spLocks noGrp="1"/>
          </p:cNvSpPr>
          <p:nvPr>
            <p:ph type="sldNum" idx="12"/>
          </p:nvPr>
        </p:nvSpPr>
        <p:spPr>
          <a:xfrm>
            <a:off x="4421981" y="6524625"/>
            <a:ext cx="280988" cy="4699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1pPr>
            <a:lvl2pPr marL="0" marR="0" lvl="1"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2pPr>
            <a:lvl3pPr marL="0" marR="0" lvl="2"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3pPr>
            <a:lvl4pPr marL="0" marR="0" lvl="3"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4pPr>
            <a:lvl5pPr marL="0" marR="0" lvl="4"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5pPr>
            <a:lvl6pPr marL="0" marR="0" lvl="5"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6pPr>
            <a:lvl7pPr marL="0" marR="0" lvl="6"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7pPr>
            <a:lvl8pPr marL="0" marR="0" lvl="7"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8pPr>
            <a:lvl9pPr marL="0" marR="0" lvl="8"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9pPr>
          </a:lstStyle>
          <a:p>
            <a:fld id="{00000000-1234-1234-1234-123412341234}" type="slidenum">
              <a:rPr lang="en-US" smtClean="0"/>
              <a:pPr/>
              <a:t>‹#›</a:t>
            </a:fld>
            <a:endParaRPr lang="en-US" sz="525">
              <a:solidFill>
                <a:srgbClr val="000000"/>
              </a:solidFill>
              <a:latin typeface="Arial"/>
              <a:ea typeface="Arial"/>
              <a:cs typeface="Arial"/>
              <a:sym typeface="Arial"/>
            </a:endParaRPr>
          </a:p>
        </p:txBody>
      </p:sp>
    </p:spTree>
    <p:extLst>
      <p:ext uri="{BB962C8B-B14F-4D97-AF65-F5344CB8AC3E}">
        <p14:creationId xmlns:p14="http://schemas.microsoft.com/office/powerpoint/2010/main" val="1188457174"/>
      </p:ext>
    </p:extLst>
  </p:cSld>
  <p:clrMap bg1="lt1" tx1="dk1" bg2="dk2" tx2="lt2" accent1="accent1" accent2="accent2" accent3="accent3" accent4="accent4" accent5="accent5" accent6="accent6" hlink="hlink" folHlink="folHlink"/>
  <p:sldLayoutIdLst>
    <p:sldLayoutId id="214748380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hyperlink" Target="about:blan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3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3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38.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38.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3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36.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29" y="1745289"/>
            <a:ext cx="9188358" cy="2015405"/>
          </a:xfrm>
        </p:spPr>
        <p:txBody>
          <a:bodyPr>
            <a:normAutofit/>
          </a:bodyPr>
          <a:lstStyle/>
          <a:p>
            <a:r>
              <a:rPr lang="en-US" sz="5400" dirty="0">
                <a:solidFill>
                  <a:srgbClr val="002060"/>
                </a:solidFill>
              </a:rPr>
              <a:t>Teaching Accessibility Topics in Computing Curriculum</a:t>
            </a:r>
          </a:p>
        </p:txBody>
      </p:sp>
      <p:sp>
        <p:nvSpPr>
          <p:cNvPr id="3" name="Rectangle 2">
            <a:extLst>
              <a:ext uri="{FF2B5EF4-FFF2-40B4-BE49-F238E27FC236}">
                <a16:creationId xmlns:a16="http://schemas.microsoft.com/office/drawing/2014/main" id="{D14CF987-E6A0-E34F-986E-EDF7C484A7AB}"/>
              </a:ext>
            </a:extLst>
          </p:cNvPr>
          <p:cNvSpPr/>
          <p:nvPr/>
        </p:nvSpPr>
        <p:spPr>
          <a:xfrm>
            <a:off x="866031" y="3881142"/>
            <a:ext cx="3746077" cy="954107"/>
          </a:xfrm>
          <a:prstGeom prst="rect">
            <a:avLst/>
          </a:prstGeom>
        </p:spPr>
        <p:txBody>
          <a:bodyPr wrap="square">
            <a:spAutoFit/>
          </a:bodyPr>
          <a:lstStyle/>
          <a:p>
            <a:pPr algn="ctr"/>
            <a:r>
              <a:rPr lang="en-US" sz="2800" dirty="0"/>
              <a:t>Sheryl </a:t>
            </a:r>
            <a:r>
              <a:rPr lang="en-US" sz="2800" dirty="0" err="1"/>
              <a:t>Burgstahler</a:t>
            </a:r>
            <a:endParaRPr lang="en-US" sz="2800" dirty="0"/>
          </a:p>
          <a:p>
            <a:pPr algn="ctr"/>
            <a:r>
              <a:rPr lang="en-US" sz="2800" dirty="0" err="1"/>
              <a:t>sherylb@uw.edu</a:t>
            </a:r>
            <a:endParaRPr lang="en-US" sz="2800" dirty="0"/>
          </a:p>
        </p:txBody>
      </p:sp>
      <p:sp>
        <p:nvSpPr>
          <p:cNvPr id="7" name="Rectangle 6">
            <a:extLst>
              <a:ext uri="{FF2B5EF4-FFF2-40B4-BE49-F238E27FC236}">
                <a16:creationId xmlns:a16="http://schemas.microsoft.com/office/drawing/2014/main" id="{E38765AB-C4AD-4A4A-9791-53BF25B44EA5}"/>
              </a:ext>
            </a:extLst>
          </p:cNvPr>
          <p:cNvSpPr/>
          <p:nvPr/>
        </p:nvSpPr>
        <p:spPr>
          <a:xfrm>
            <a:off x="4443412" y="3881142"/>
            <a:ext cx="3557917" cy="954107"/>
          </a:xfrm>
          <a:prstGeom prst="rect">
            <a:avLst/>
          </a:prstGeom>
        </p:spPr>
        <p:txBody>
          <a:bodyPr wrap="square">
            <a:spAutoFit/>
          </a:bodyPr>
          <a:lstStyle/>
          <a:p>
            <a:pPr algn="ctr"/>
            <a:r>
              <a:rPr lang="en-US" sz="2800" dirty="0"/>
              <a:t>Terrill Thompson</a:t>
            </a:r>
          </a:p>
          <a:p>
            <a:pPr algn="ctr"/>
            <a:r>
              <a:rPr lang="en-US" sz="2800" dirty="0" err="1"/>
              <a:t>tft@uw.edu</a:t>
            </a:r>
            <a:endParaRPr lang="en-US" sz="2800" dirty="0"/>
          </a:p>
        </p:txBody>
      </p:sp>
      <p:sp>
        <p:nvSpPr>
          <p:cNvPr id="5" name="Subtitle 4"/>
          <p:cNvSpPr>
            <a:spLocks noGrp="1"/>
          </p:cNvSpPr>
          <p:nvPr>
            <p:ph type="subTitle" idx="1"/>
          </p:nvPr>
        </p:nvSpPr>
        <p:spPr>
          <a:xfrm>
            <a:off x="88347" y="5201920"/>
            <a:ext cx="8967305" cy="1474304"/>
          </a:xfrm>
        </p:spPr>
        <p:txBody>
          <a:bodyPr>
            <a:normAutofit fontScale="92500" lnSpcReduction="10000"/>
          </a:bodyPr>
          <a:lstStyle/>
          <a:p>
            <a:r>
              <a:rPr lang="en-US" dirty="0" err="1">
                <a:solidFill>
                  <a:schemeClr val="tx1"/>
                </a:solidFill>
              </a:rPr>
              <a:t>AccessComputing</a:t>
            </a:r>
            <a:br>
              <a:rPr lang="en-US" dirty="0">
                <a:solidFill>
                  <a:schemeClr val="tx1"/>
                </a:solidFill>
              </a:rPr>
            </a:br>
            <a:r>
              <a:rPr lang="en-US" dirty="0">
                <a:solidFill>
                  <a:schemeClr val="tx1"/>
                </a:solidFill>
              </a:rPr>
              <a:t>University of Washington</a:t>
            </a:r>
          </a:p>
          <a:p>
            <a:r>
              <a:rPr lang="en-US" dirty="0">
                <a:solidFill>
                  <a:schemeClr val="tx1"/>
                </a:solidFill>
                <a:hlinkClick r:id="rId3"/>
              </a:rPr>
              <a:t>https://uw.edu/</a:t>
            </a:r>
            <a:r>
              <a:rPr lang="en-US" dirty="0" err="1">
                <a:solidFill>
                  <a:schemeClr val="tx1"/>
                </a:solidFill>
                <a:hlinkClick r:id="rId3"/>
              </a:rPr>
              <a:t>accesscomputing</a:t>
            </a:r>
            <a:endParaRPr lang="en-US" dirty="0">
              <a:solidFill>
                <a:schemeClr val="tx1"/>
              </a:solidFill>
            </a:endParaRPr>
          </a:p>
          <a:p>
            <a:endParaRPr lang="en-US" dirty="0">
              <a:solidFill>
                <a:schemeClr val="tx1"/>
              </a:solidFill>
            </a:endParaRPr>
          </a:p>
          <a:p>
            <a:endParaRPr lang="en-US" dirty="0"/>
          </a:p>
        </p:txBody>
      </p:sp>
      <p:pic>
        <p:nvPicPr>
          <p:cNvPr id="4" name="Picture 3" descr="University of Washington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925"/>
            <a:ext cx="1394671" cy="939078"/>
          </a:xfrm>
          <a:prstGeom prst="rect">
            <a:avLst/>
          </a:prstGeom>
        </p:spPr>
      </p:pic>
      <p:pic>
        <p:nvPicPr>
          <p:cNvPr id="14" name="Picture 8" descr="AccessComputing logo">
            <a:extLst>
              <a:ext uri="{FF2B5EF4-FFF2-40B4-BE49-F238E27FC236}">
                <a16:creationId xmlns:a16="http://schemas.microsoft.com/office/drawing/2014/main" id="{4527D55B-0875-5447-9D99-B26EF1710EC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2768" y="181776"/>
            <a:ext cx="3170112" cy="13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279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F4BDF1A-59E9-9E41-BE8C-0442709C8935}"/>
              </a:ext>
            </a:extLst>
          </p:cNvPr>
          <p:cNvSpPr>
            <a:spLocks noGrp="1"/>
          </p:cNvSpPr>
          <p:nvPr>
            <p:ph type="title"/>
          </p:nvPr>
        </p:nvSpPr>
        <p:spPr>
          <a:xfrm>
            <a:off x="0" y="380914"/>
            <a:ext cx="8229600" cy="1143000"/>
          </a:xfrm>
        </p:spPr>
        <p:txBody>
          <a:bodyPr>
            <a:normAutofit/>
          </a:bodyPr>
          <a:lstStyle/>
          <a:p>
            <a:r>
              <a:rPr lang="en-US" sz="4000" dirty="0">
                <a:solidFill>
                  <a:srgbClr val="444B8D"/>
                </a:solidFill>
                <a:latin typeface="Helvetica" pitchFamily="2" charset="0"/>
              </a:rPr>
              <a:t>Engineering design definition</a:t>
            </a:r>
          </a:p>
        </p:txBody>
      </p:sp>
      <p:sp>
        <p:nvSpPr>
          <p:cNvPr id="2" name="Text Placeholder 1">
            <a:extLst>
              <a:ext uri="{FF2B5EF4-FFF2-40B4-BE49-F238E27FC236}">
                <a16:creationId xmlns:a16="http://schemas.microsoft.com/office/drawing/2014/main" id="{A6FA3711-FE64-534F-A5B8-31B52CB3B8BE}"/>
              </a:ext>
            </a:extLst>
          </p:cNvPr>
          <p:cNvSpPr>
            <a:spLocks noGrp="1"/>
          </p:cNvSpPr>
          <p:nvPr>
            <p:ph type="body" sz="quarter" idx="11"/>
          </p:nvPr>
        </p:nvSpPr>
        <p:spPr>
          <a:xfrm>
            <a:off x="657225" y="1698172"/>
            <a:ext cx="8417606" cy="4604656"/>
          </a:xfrm>
        </p:spPr>
        <p:txBody>
          <a:bodyPr>
            <a:noAutofit/>
          </a:bodyPr>
          <a:lstStyle/>
          <a:p>
            <a:pPr marL="0" indent="0">
              <a:spcBef>
                <a:spcPts val="0"/>
              </a:spcBef>
              <a:buNone/>
            </a:pPr>
            <a:r>
              <a:rPr lang="en-US" sz="2800" dirty="0">
                <a:solidFill>
                  <a:schemeClr val="tx1">
                    <a:lumMod val="95000"/>
                    <a:lumOff val="5000"/>
                  </a:schemeClr>
                </a:solidFill>
                <a:latin typeface="Helvetica" pitchFamily="2" charset="0"/>
              </a:rPr>
              <a:t>"Engineering design is the process of devising a system, component, or process to meet desired needs &amp; specifications within constraints. … examples of possible constraints include </a:t>
            </a:r>
            <a:r>
              <a:rPr lang="en-US" sz="2800" b="1" dirty="0">
                <a:solidFill>
                  <a:schemeClr val="tx1">
                    <a:lumMod val="95000"/>
                    <a:lumOff val="5000"/>
                  </a:schemeClr>
                </a:solidFill>
                <a:latin typeface="Helvetica" pitchFamily="2" charset="0"/>
              </a:rPr>
              <a:t>accessibility</a:t>
            </a:r>
            <a:r>
              <a:rPr lang="en-US" sz="2800" dirty="0">
                <a:solidFill>
                  <a:schemeClr val="tx1">
                    <a:lumMod val="95000"/>
                    <a:lumOff val="5000"/>
                  </a:schemeClr>
                </a:solidFill>
                <a:latin typeface="Helvetica" pitchFamily="2" charset="0"/>
              </a:rPr>
              <a:t>, aesthetics, constructability, cost, </a:t>
            </a:r>
            <a:r>
              <a:rPr lang="en-US" sz="2800" b="1" dirty="0">
                <a:solidFill>
                  <a:schemeClr val="tx1">
                    <a:lumMod val="95000"/>
                    <a:lumOff val="5000"/>
                  </a:schemeClr>
                </a:solidFill>
                <a:latin typeface="Helvetica" pitchFamily="2" charset="0"/>
              </a:rPr>
              <a:t>ergonomics</a:t>
            </a:r>
            <a:r>
              <a:rPr lang="en-US" sz="2800" dirty="0">
                <a:solidFill>
                  <a:schemeClr val="tx1">
                    <a:lumMod val="95000"/>
                    <a:lumOff val="5000"/>
                  </a:schemeClr>
                </a:solidFill>
                <a:latin typeface="Helvetica" pitchFamily="2" charset="0"/>
              </a:rPr>
              <a:t>, </a:t>
            </a:r>
            <a:r>
              <a:rPr lang="en-US" sz="2800" b="1" dirty="0">
                <a:solidFill>
                  <a:schemeClr val="tx1">
                    <a:lumMod val="95000"/>
                    <a:lumOff val="5000"/>
                  </a:schemeClr>
                </a:solidFill>
                <a:latin typeface="Helvetica" pitchFamily="2" charset="0"/>
              </a:rPr>
              <a:t>functionality</a:t>
            </a:r>
            <a:r>
              <a:rPr lang="en-US" sz="2800" dirty="0">
                <a:solidFill>
                  <a:schemeClr val="tx1">
                    <a:lumMod val="95000"/>
                    <a:lumOff val="5000"/>
                  </a:schemeClr>
                </a:solidFill>
                <a:latin typeface="Helvetica" pitchFamily="2" charset="0"/>
              </a:rPr>
              <a:t>, interoperability, </a:t>
            </a:r>
            <a:r>
              <a:rPr lang="en-US" sz="2800" b="1" dirty="0">
                <a:solidFill>
                  <a:schemeClr val="tx1">
                    <a:lumMod val="95000"/>
                    <a:lumOff val="5000"/>
                  </a:schemeClr>
                </a:solidFill>
                <a:latin typeface="Helvetica" pitchFamily="2" charset="0"/>
              </a:rPr>
              <a:t>legal considerations</a:t>
            </a:r>
            <a:r>
              <a:rPr lang="en-US" sz="2800" dirty="0">
                <a:solidFill>
                  <a:schemeClr val="tx1">
                    <a:lumMod val="95000"/>
                    <a:lumOff val="5000"/>
                  </a:schemeClr>
                </a:solidFill>
                <a:latin typeface="Helvetica" pitchFamily="2" charset="0"/>
              </a:rPr>
              <a:t>, maintainability, manufacturability, policy, regulations, schedule, sustainability, or </a:t>
            </a:r>
            <a:r>
              <a:rPr lang="en-US" sz="2800" b="1" dirty="0">
                <a:solidFill>
                  <a:schemeClr val="tx1">
                    <a:lumMod val="95000"/>
                    <a:lumOff val="5000"/>
                  </a:schemeClr>
                </a:solidFill>
                <a:latin typeface="Helvetica" pitchFamily="2" charset="0"/>
              </a:rPr>
              <a:t>usability</a:t>
            </a:r>
            <a:r>
              <a:rPr lang="en-US" sz="2800" dirty="0">
                <a:solidFill>
                  <a:schemeClr val="tx1">
                    <a:lumMod val="95000"/>
                    <a:lumOff val="5000"/>
                  </a:schemeClr>
                </a:solidFill>
                <a:latin typeface="Helvetica" pitchFamily="2" charset="0"/>
              </a:rPr>
              <a:t>.”</a:t>
            </a:r>
          </a:p>
          <a:p>
            <a:pPr marL="0" indent="0">
              <a:spcBef>
                <a:spcPts val="0"/>
              </a:spcBef>
              <a:buNone/>
            </a:pPr>
            <a:endParaRPr lang="en-US" sz="3200" dirty="0">
              <a:solidFill>
                <a:schemeClr val="tx1">
                  <a:lumMod val="95000"/>
                  <a:lumOff val="5000"/>
                </a:schemeClr>
              </a:solidFill>
              <a:latin typeface="Helvetica" pitchFamily="2" charset="0"/>
            </a:endParaRPr>
          </a:p>
          <a:p>
            <a:pPr marL="0" indent="0">
              <a:spcBef>
                <a:spcPts val="0"/>
              </a:spcBef>
              <a:buNone/>
            </a:pPr>
            <a:r>
              <a:rPr lang="en-US" sz="1600" dirty="0">
                <a:solidFill>
                  <a:schemeClr val="tx1">
                    <a:lumMod val="95000"/>
                    <a:lumOff val="5000"/>
                  </a:schemeClr>
                </a:solidFill>
                <a:latin typeface="Helvetica" pitchFamily="2" charset="0"/>
              </a:rPr>
              <a:t>-ABET (accreditation board for postsecondary engineering &amp; computing programs)</a:t>
            </a:r>
          </a:p>
        </p:txBody>
      </p:sp>
    </p:spTree>
    <p:extLst>
      <p:ext uri="{BB962C8B-B14F-4D97-AF65-F5344CB8AC3E}">
        <p14:creationId xmlns:p14="http://schemas.microsoft.com/office/powerpoint/2010/main" val="396998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8700ED5-0C2C-0740-8E61-27D5881BA53A}"/>
              </a:ext>
            </a:extLst>
          </p:cNvPr>
          <p:cNvSpPr>
            <a:spLocks noGrp="1"/>
          </p:cNvSpPr>
          <p:nvPr>
            <p:ph type="title"/>
          </p:nvPr>
        </p:nvSpPr>
        <p:spPr/>
        <p:txBody>
          <a:bodyPr/>
          <a:lstStyle/>
          <a:p>
            <a:r>
              <a:rPr lang="en-US" dirty="0"/>
              <a:t>Question</a:t>
            </a:r>
          </a:p>
        </p:txBody>
      </p:sp>
      <p:sp>
        <p:nvSpPr>
          <p:cNvPr id="3" name="Text Placeholder 2">
            <a:extLst>
              <a:ext uri="{FF2B5EF4-FFF2-40B4-BE49-F238E27FC236}">
                <a16:creationId xmlns:a16="http://schemas.microsoft.com/office/drawing/2014/main" id="{EF961B24-6705-AD4B-B1A6-6982C83421E0}"/>
              </a:ext>
            </a:extLst>
          </p:cNvPr>
          <p:cNvSpPr>
            <a:spLocks noGrp="1"/>
          </p:cNvSpPr>
          <p:nvPr>
            <p:ph type="body" sz="quarter" idx="11"/>
          </p:nvPr>
        </p:nvSpPr>
        <p:spPr>
          <a:xfrm>
            <a:off x="717452" y="1554996"/>
            <a:ext cx="8332419" cy="4307921"/>
          </a:xfrm>
        </p:spPr>
        <p:txBody>
          <a:bodyPr>
            <a:normAutofit fontScale="25000" lnSpcReduction="20000"/>
          </a:bodyPr>
          <a:lstStyle/>
          <a:p>
            <a:pPr marL="0" indent="0">
              <a:buNone/>
            </a:pPr>
            <a:endParaRPr lang="en-US" sz="70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r>
              <a:rPr lang="en-US" sz="11200" dirty="0">
                <a:solidFill>
                  <a:schemeClr val="tx1">
                    <a:lumMod val="95000"/>
                    <a:lumOff val="5000"/>
                  </a:schemeClr>
                </a:solidFill>
                <a:latin typeface="Helvetica" pitchFamily="2" charset="0"/>
                <a:cs typeface="Arial" panose="020B0604020202020204" pitchFamily="34" charset="0"/>
              </a:rPr>
              <a:t>RIT: 	Kristen Shinohara, </a:t>
            </a:r>
          </a:p>
          <a:p>
            <a:pPr marL="0" indent="0">
              <a:buNone/>
            </a:pPr>
            <a:r>
              <a:rPr lang="en-US" sz="11200" dirty="0">
                <a:solidFill>
                  <a:schemeClr val="tx1">
                    <a:lumMod val="95000"/>
                    <a:lumOff val="5000"/>
                  </a:schemeClr>
                </a:solidFill>
                <a:latin typeface="Helvetica" pitchFamily="2" charset="0"/>
                <a:cs typeface="Arial" panose="020B0604020202020204" pitchFamily="34" charset="0"/>
              </a:rPr>
              <a:t>UW: 	Saba </a:t>
            </a:r>
            <a:r>
              <a:rPr lang="en-US" sz="11200" dirty="0" err="1">
                <a:solidFill>
                  <a:schemeClr val="tx1">
                    <a:lumMod val="95000"/>
                    <a:lumOff val="5000"/>
                  </a:schemeClr>
                </a:solidFill>
                <a:latin typeface="Helvetica" pitchFamily="2" charset="0"/>
                <a:cs typeface="Arial" panose="020B0604020202020204" pitchFamily="34" charset="0"/>
              </a:rPr>
              <a:t>Kawas</a:t>
            </a:r>
            <a:r>
              <a:rPr lang="en-US" sz="11200" dirty="0">
                <a:solidFill>
                  <a:schemeClr val="tx1">
                    <a:lumMod val="95000"/>
                    <a:lumOff val="5000"/>
                  </a:schemeClr>
                </a:solidFill>
                <a:latin typeface="Helvetica" pitchFamily="2" charset="0"/>
                <a:cs typeface="Arial" panose="020B0604020202020204" pitchFamily="34" charset="0"/>
              </a:rPr>
              <a:t>, </a:t>
            </a:r>
          </a:p>
          <a:p>
            <a:pPr marL="0" indent="0">
              <a:buNone/>
            </a:pPr>
            <a:r>
              <a:rPr lang="en-US" sz="11200" dirty="0">
                <a:solidFill>
                  <a:schemeClr val="tx1">
                    <a:lumMod val="95000"/>
                    <a:lumOff val="5000"/>
                  </a:schemeClr>
                </a:solidFill>
                <a:latin typeface="Helvetica" pitchFamily="2" charset="0"/>
                <a:cs typeface="Arial" panose="020B0604020202020204" pitchFamily="34" charset="0"/>
              </a:rPr>
              <a:t>		Amy Ko</a:t>
            </a:r>
          </a:p>
          <a:p>
            <a:pPr marL="0" indent="0">
              <a:buNone/>
            </a:pPr>
            <a:r>
              <a:rPr lang="en-US" sz="11200" dirty="0">
                <a:solidFill>
                  <a:schemeClr val="tx1">
                    <a:lumMod val="95000"/>
                    <a:lumOff val="5000"/>
                  </a:schemeClr>
                </a:solidFill>
                <a:latin typeface="Helvetica" pitchFamily="2" charset="0"/>
                <a:cs typeface="Arial" panose="020B0604020202020204" pitchFamily="34" charset="0"/>
              </a:rPr>
              <a:t>		Richard Ladner</a:t>
            </a:r>
          </a:p>
          <a:p>
            <a:pPr marL="0" indent="0">
              <a:buNone/>
            </a:pPr>
            <a:endParaRPr lang="en-US" sz="7000" dirty="0">
              <a:solidFill>
                <a:schemeClr val="tx1">
                  <a:lumMod val="95000"/>
                  <a:lumOff val="5000"/>
                </a:schemeClr>
              </a:solidFill>
              <a:latin typeface="Helvetica" pitchFamily="2" charset="0"/>
              <a:cs typeface="Arial" panose="020B0604020202020204" pitchFamily="34" charset="0"/>
            </a:endParaRPr>
          </a:p>
          <a:p>
            <a:pPr marL="0" indent="0">
              <a:buNone/>
            </a:pPr>
            <a:r>
              <a:rPr lang="en-US" sz="11200" dirty="0">
                <a:solidFill>
                  <a:schemeClr val="tx1">
                    <a:lumMod val="95000"/>
                    <a:lumOff val="5000"/>
                  </a:schemeClr>
                </a:solidFill>
                <a:latin typeface="Helvetica" pitchFamily="2" charset="0"/>
                <a:cs typeface="Arial" panose="020B0604020202020204" pitchFamily="34" charset="0"/>
              </a:rPr>
              <a:t>2018 </a:t>
            </a:r>
            <a:r>
              <a:rPr lang="en-US" sz="11200" i="1" dirty="0">
                <a:solidFill>
                  <a:schemeClr val="tx1">
                    <a:lumMod val="95000"/>
                    <a:lumOff val="5000"/>
                  </a:schemeClr>
                </a:solidFill>
                <a:latin typeface="Helvetica" pitchFamily="2" charset="0"/>
                <a:cs typeface="Arial" panose="020B0604020202020204" pitchFamily="34" charset="0"/>
              </a:rPr>
              <a:t>Proceedings of the 49</a:t>
            </a:r>
            <a:r>
              <a:rPr lang="en-US" sz="11200" i="1" baseline="30000" dirty="0">
                <a:solidFill>
                  <a:schemeClr val="tx1">
                    <a:lumMod val="95000"/>
                    <a:lumOff val="5000"/>
                  </a:schemeClr>
                </a:solidFill>
                <a:latin typeface="Helvetica" pitchFamily="2" charset="0"/>
                <a:cs typeface="Arial" panose="020B0604020202020204" pitchFamily="34" charset="0"/>
              </a:rPr>
              <a:t>th</a:t>
            </a:r>
            <a:r>
              <a:rPr lang="en-US" sz="11200" i="1" dirty="0">
                <a:solidFill>
                  <a:schemeClr val="tx1">
                    <a:lumMod val="95000"/>
                    <a:lumOff val="5000"/>
                  </a:schemeClr>
                </a:solidFill>
                <a:latin typeface="Helvetica" pitchFamily="2" charset="0"/>
                <a:cs typeface="Arial" panose="020B0604020202020204" pitchFamily="34" charset="0"/>
              </a:rPr>
              <a:t> ACM Technical Symposium on Computer Science Education</a:t>
            </a:r>
            <a:r>
              <a:rPr lang="en-US" sz="11200" dirty="0">
                <a:solidFill>
                  <a:schemeClr val="tx1">
                    <a:lumMod val="95000"/>
                    <a:lumOff val="5000"/>
                  </a:schemeClr>
                </a:solidFill>
                <a:latin typeface="Helvetica" pitchFamily="2" charset="0"/>
                <a:cs typeface="Arial" panose="020B0604020202020204" pitchFamily="34" charset="0"/>
              </a:rPr>
              <a:t>, pp. 197-202. </a:t>
            </a:r>
          </a:p>
          <a:p>
            <a:pPr marL="0" indent="0">
              <a:buNone/>
            </a:pPr>
            <a:endParaRPr lang="en-US" sz="7000" dirty="0">
              <a:solidFill>
                <a:schemeClr val="tx1">
                  <a:lumMod val="95000"/>
                  <a:lumOff val="5000"/>
                </a:schemeClr>
              </a:solidFill>
              <a:latin typeface="Helvetica" pitchFamily="2" charset="0"/>
              <a:cs typeface="Arial" panose="020B0604020202020204" pitchFamily="34" charset="0"/>
            </a:endParaRPr>
          </a:p>
          <a:p>
            <a:pPr marL="0" indent="0">
              <a:buNone/>
            </a:pPr>
            <a:r>
              <a:rPr lang="en-US" sz="7000" dirty="0" err="1">
                <a:solidFill>
                  <a:schemeClr val="tx1">
                    <a:lumMod val="95000"/>
                    <a:lumOff val="5000"/>
                  </a:schemeClr>
                </a:solidFill>
                <a:latin typeface="Helvetica" pitchFamily="2" charset="0"/>
                <a:cs typeface="Arial" panose="020B0604020202020204" pitchFamily="34" charset="0"/>
              </a:rPr>
              <a:t>faculty.washington.edu</a:t>
            </a:r>
            <a:r>
              <a:rPr lang="en-US" sz="7000" dirty="0">
                <a:solidFill>
                  <a:schemeClr val="tx1">
                    <a:lumMod val="95000"/>
                    <a:lumOff val="5000"/>
                  </a:schemeClr>
                </a:solidFill>
                <a:latin typeface="Helvetica" pitchFamily="2" charset="0"/>
                <a:cs typeface="Arial" panose="020B0604020202020204" pitchFamily="34" charset="0"/>
              </a:rPr>
              <a:t>/</a:t>
            </a:r>
            <a:r>
              <a:rPr lang="en-US" sz="7000" dirty="0" err="1">
                <a:solidFill>
                  <a:schemeClr val="tx1">
                    <a:lumMod val="95000"/>
                    <a:lumOff val="5000"/>
                  </a:schemeClr>
                </a:solidFill>
                <a:latin typeface="Helvetica" pitchFamily="2" charset="0"/>
                <a:cs typeface="Arial" panose="020B0604020202020204" pitchFamily="34" charset="0"/>
              </a:rPr>
              <a:t>ajko</a:t>
            </a:r>
            <a:r>
              <a:rPr lang="en-US" sz="7000" dirty="0">
                <a:solidFill>
                  <a:schemeClr val="tx1">
                    <a:lumMod val="95000"/>
                    <a:lumOff val="5000"/>
                  </a:schemeClr>
                </a:solidFill>
                <a:latin typeface="Helvetica" pitchFamily="2" charset="0"/>
                <a:cs typeface="Arial" panose="020B0604020202020204" pitchFamily="34" charset="0"/>
              </a:rPr>
              <a:t>/papers/Shinohara2018AccessComputingSurvey.pdf</a:t>
            </a:r>
          </a:p>
          <a:p>
            <a:pPr marL="0" indent="0">
              <a:buNone/>
            </a:pPr>
            <a:r>
              <a:rPr lang="en-US" sz="7000" dirty="0">
                <a:solidFill>
                  <a:schemeClr val="tx1"/>
                </a:solidFill>
                <a:latin typeface="Arial" panose="020B0604020202020204" pitchFamily="34" charset="0"/>
                <a:cs typeface="Arial" panose="020B0604020202020204" pitchFamily="34" charset="0"/>
              </a:rPr>
              <a:t> </a:t>
            </a:r>
          </a:p>
          <a:p>
            <a:endParaRPr lang="en-US" dirty="0"/>
          </a:p>
        </p:txBody>
      </p:sp>
      <p:sp>
        <p:nvSpPr>
          <p:cNvPr id="7" name="TextBox 6">
            <a:extLst>
              <a:ext uri="{FF2B5EF4-FFF2-40B4-BE49-F238E27FC236}">
                <a16:creationId xmlns:a16="http://schemas.microsoft.com/office/drawing/2014/main" id="{0658D6F1-4233-9D4E-9787-8E6B896074D4}"/>
              </a:ext>
            </a:extLst>
          </p:cNvPr>
          <p:cNvSpPr txBox="1"/>
          <p:nvPr/>
        </p:nvSpPr>
        <p:spPr>
          <a:xfrm>
            <a:off x="717452" y="295422"/>
            <a:ext cx="8004518" cy="1077218"/>
          </a:xfrm>
          <a:prstGeom prst="rect">
            <a:avLst/>
          </a:prstGeom>
          <a:noFill/>
        </p:spPr>
        <p:txBody>
          <a:bodyPr wrap="square" rtlCol="0">
            <a:spAutoFit/>
          </a:bodyPr>
          <a:lstStyle/>
          <a:p>
            <a:r>
              <a:rPr lang="en-US" sz="3200" dirty="0">
                <a:solidFill>
                  <a:srgbClr val="444B8D"/>
                </a:solidFill>
                <a:latin typeface="Helvetica" pitchFamily="2" charset="0"/>
                <a:cs typeface="Arial" panose="020B0604020202020204" pitchFamily="34" charset="0"/>
              </a:rPr>
              <a:t>“Who Teaches Accessibility?: A Survey of U.S. Computing Faculty”</a:t>
            </a:r>
          </a:p>
        </p:txBody>
      </p:sp>
    </p:spTree>
    <p:extLst>
      <p:ext uri="{BB962C8B-B14F-4D97-AF65-F5344CB8AC3E}">
        <p14:creationId xmlns:p14="http://schemas.microsoft.com/office/powerpoint/2010/main" val="168303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22DAA5-E600-BB4E-B097-5DA0221F681B}"/>
              </a:ext>
            </a:extLst>
          </p:cNvPr>
          <p:cNvSpPr>
            <a:spLocks noGrp="1"/>
          </p:cNvSpPr>
          <p:nvPr>
            <p:ph type="title"/>
          </p:nvPr>
        </p:nvSpPr>
        <p:spPr>
          <a:xfrm>
            <a:off x="647097" y="360363"/>
            <a:ext cx="8027495" cy="1143000"/>
          </a:xfrm>
        </p:spPr>
        <p:txBody>
          <a:bodyPr>
            <a:normAutofit/>
          </a:bodyPr>
          <a:lstStyle/>
          <a:p>
            <a:pPr algn="l"/>
            <a:r>
              <a:rPr lang="en-US" sz="4000" dirty="0">
                <a:solidFill>
                  <a:srgbClr val="444B8D"/>
                </a:solidFill>
                <a:latin typeface="Helvetica" pitchFamily="2" charset="0"/>
              </a:rPr>
              <a:t>Research questions</a:t>
            </a:r>
          </a:p>
        </p:txBody>
      </p:sp>
      <p:sp>
        <p:nvSpPr>
          <p:cNvPr id="5" name="Text Placeholder 4">
            <a:extLst>
              <a:ext uri="{FF2B5EF4-FFF2-40B4-BE49-F238E27FC236}">
                <a16:creationId xmlns:a16="http://schemas.microsoft.com/office/drawing/2014/main" id="{6D0D6139-CEC9-1E42-8E9F-0E87926B342B}"/>
              </a:ext>
            </a:extLst>
          </p:cNvPr>
          <p:cNvSpPr>
            <a:spLocks noGrp="1"/>
          </p:cNvSpPr>
          <p:nvPr>
            <p:ph type="body" sz="quarter" idx="11"/>
          </p:nvPr>
        </p:nvSpPr>
        <p:spPr>
          <a:xfrm>
            <a:off x="647097" y="1940767"/>
            <a:ext cx="8209322" cy="4189558"/>
          </a:xfrm>
        </p:spPr>
        <p:txBody>
          <a:bodyPr>
            <a:normAutofit/>
          </a:bodyPr>
          <a:lstStyle/>
          <a:p>
            <a:pPr marL="514350" indent="-514350">
              <a:buFont typeface="+mj-lt"/>
              <a:buAutoNum type="arabicPeriod"/>
            </a:pPr>
            <a:r>
              <a:rPr lang="en-US" sz="3200" dirty="0">
                <a:solidFill>
                  <a:schemeClr val="tx1"/>
                </a:solidFill>
                <a:latin typeface="Helvetica" pitchFamily="2" charset="0"/>
              </a:rPr>
              <a:t>Who is teaching accessibility?</a:t>
            </a:r>
          </a:p>
          <a:p>
            <a:pPr marL="514350" indent="-514350">
              <a:buFont typeface="+mj-lt"/>
              <a:buAutoNum type="arabicPeriod"/>
            </a:pPr>
            <a:r>
              <a:rPr lang="en-US" sz="3200" dirty="0">
                <a:solidFill>
                  <a:schemeClr val="tx1"/>
                </a:solidFill>
                <a:latin typeface="Helvetica" pitchFamily="2" charset="0"/>
              </a:rPr>
              <a:t>What barriers do faculty see to teaching accessibility?</a:t>
            </a:r>
          </a:p>
          <a:p>
            <a:pPr marL="514350" indent="-514350">
              <a:buFont typeface="+mj-lt"/>
              <a:buAutoNum type="arabicPeriod"/>
            </a:pPr>
            <a:r>
              <a:rPr lang="en-US" sz="3200" dirty="0">
                <a:solidFill>
                  <a:schemeClr val="tx1"/>
                </a:solidFill>
                <a:latin typeface="Helvetica" pitchFamily="2" charset="0"/>
              </a:rPr>
              <a:t>What factors predict who is teaching accessibility?</a:t>
            </a:r>
          </a:p>
          <a:p>
            <a:pPr marL="0" indent="0">
              <a:buNone/>
            </a:pPr>
            <a:endParaRPr lang="en-US" sz="3200" dirty="0">
              <a:solidFill>
                <a:schemeClr val="tx1"/>
              </a:solidFill>
              <a:latin typeface="Helvetica" pitchFamily="2" charset="0"/>
            </a:endParaRPr>
          </a:p>
          <a:p>
            <a:pPr marL="0" indent="0">
              <a:buNone/>
            </a:pPr>
            <a:r>
              <a:rPr lang="en-US" sz="3200" dirty="0">
                <a:solidFill>
                  <a:schemeClr val="tx1"/>
                </a:solidFill>
                <a:latin typeface="Helvetica" pitchFamily="2" charset="0"/>
              </a:rPr>
              <a:t>+ What resources do you need?</a:t>
            </a:r>
          </a:p>
        </p:txBody>
      </p:sp>
    </p:spTree>
    <p:extLst>
      <p:ext uri="{BB962C8B-B14F-4D97-AF65-F5344CB8AC3E}">
        <p14:creationId xmlns:p14="http://schemas.microsoft.com/office/powerpoint/2010/main" val="279547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EA11ED-D1B0-DB4D-8747-9B32A00C3032}"/>
              </a:ext>
            </a:extLst>
          </p:cNvPr>
          <p:cNvSpPr>
            <a:spLocks noGrp="1"/>
          </p:cNvSpPr>
          <p:nvPr>
            <p:ph type="title"/>
          </p:nvPr>
        </p:nvSpPr>
        <p:spPr>
          <a:xfrm>
            <a:off x="642938" y="414338"/>
            <a:ext cx="8043862" cy="1003300"/>
          </a:xfrm>
        </p:spPr>
        <p:txBody>
          <a:bodyPr>
            <a:normAutofit/>
          </a:bodyPr>
          <a:lstStyle/>
          <a:p>
            <a:pPr algn="l"/>
            <a:r>
              <a:rPr lang="en-US" sz="4000" dirty="0">
                <a:solidFill>
                  <a:srgbClr val="444B8D"/>
                </a:solidFill>
                <a:latin typeface="Helvetica" pitchFamily="2" charset="0"/>
              </a:rPr>
              <a:t>Survey sample</a:t>
            </a:r>
          </a:p>
        </p:txBody>
      </p:sp>
      <p:sp>
        <p:nvSpPr>
          <p:cNvPr id="3" name="Text Placeholder 2">
            <a:extLst>
              <a:ext uri="{FF2B5EF4-FFF2-40B4-BE49-F238E27FC236}">
                <a16:creationId xmlns:a16="http://schemas.microsoft.com/office/drawing/2014/main" id="{54AB18FC-CD10-1742-9ABF-1D2C69C5A335}"/>
              </a:ext>
            </a:extLst>
          </p:cNvPr>
          <p:cNvSpPr>
            <a:spLocks noGrp="1"/>
          </p:cNvSpPr>
          <p:nvPr>
            <p:ph type="body" sz="quarter" idx="11"/>
          </p:nvPr>
        </p:nvSpPr>
        <p:spPr>
          <a:xfrm>
            <a:off x="489686" y="1626333"/>
            <a:ext cx="8197114" cy="3810086"/>
          </a:xfrm>
        </p:spPr>
        <p:txBody>
          <a:bodyPr>
            <a:noAutofit/>
          </a:bodyPr>
          <a:lstStyle/>
          <a:p>
            <a:pPr>
              <a:buFont typeface="Wingdings" pitchFamily="2" charset="2"/>
              <a:buChar char="§"/>
            </a:pPr>
            <a:r>
              <a:rPr lang="en-US" dirty="0">
                <a:solidFill>
                  <a:schemeClr val="tx1"/>
                </a:solidFill>
                <a:latin typeface="Helvetica" pitchFamily="2" charset="0"/>
              </a:rPr>
              <a:t>Faculty at 4-year universities &amp; colleges</a:t>
            </a:r>
          </a:p>
          <a:p>
            <a:pPr lvl="1">
              <a:buFont typeface="System Font Regular"/>
              <a:buChar char="&gt;"/>
            </a:pPr>
            <a:r>
              <a:rPr lang="en-US" sz="2400" dirty="0">
                <a:solidFill>
                  <a:schemeClr val="tx1"/>
                </a:solidFill>
                <a:latin typeface="Helvetica" pitchFamily="2" charset="0"/>
              </a:rPr>
              <a:t>Computer Science</a:t>
            </a:r>
          </a:p>
          <a:p>
            <a:pPr lvl="1">
              <a:buFont typeface="System Font Regular"/>
              <a:buChar char="&gt;"/>
            </a:pPr>
            <a:r>
              <a:rPr lang="en-US" sz="2400" dirty="0">
                <a:solidFill>
                  <a:schemeClr val="tx1"/>
                </a:solidFill>
                <a:latin typeface="Helvetica" pitchFamily="2" charset="0"/>
              </a:rPr>
              <a:t>Information Science </a:t>
            </a:r>
          </a:p>
          <a:p>
            <a:pPr lvl="1">
              <a:buFont typeface="System Font Regular"/>
              <a:buChar char="&gt;"/>
            </a:pPr>
            <a:r>
              <a:rPr lang="en-US" sz="2400" dirty="0">
                <a:solidFill>
                  <a:schemeClr val="tx1"/>
                </a:solidFill>
                <a:latin typeface="Helvetica" pitchFamily="2" charset="0"/>
              </a:rPr>
              <a:t>Other interdisciplinary computing departments</a:t>
            </a:r>
            <a:br>
              <a:rPr lang="en-US" sz="2400" dirty="0">
                <a:solidFill>
                  <a:schemeClr val="tx1"/>
                </a:solidFill>
                <a:latin typeface="Helvetica" pitchFamily="2" charset="0"/>
              </a:rPr>
            </a:br>
            <a:endParaRPr lang="en-US" sz="2400" dirty="0">
              <a:solidFill>
                <a:schemeClr val="tx1"/>
              </a:solidFill>
              <a:latin typeface="Helvetica" pitchFamily="2" charset="0"/>
            </a:endParaRPr>
          </a:p>
          <a:p>
            <a:pPr>
              <a:buFont typeface="Wingdings" pitchFamily="2" charset="2"/>
              <a:buChar char="§"/>
            </a:pPr>
            <a:r>
              <a:rPr lang="en-US" dirty="0">
                <a:solidFill>
                  <a:schemeClr val="tx1"/>
                </a:solidFill>
                <a:latin typeface="Helvetica" pitchFamily="2" charset="0"/>
              </a:rPr>
              <a:t>Major accredited programs identified:</a:t>
            </a:r>
          </a:p>
          <a:p>
            <a:pPr lvl="1">
              <a:buFont typeface="System Font Regular"/>
              <a:buChar char="&gt;"/>
            </a:pPr>
            <a:r>
              <a:rPr lang="en-US" sz="2400" dirty="0">
                <a:solidFill>
                  <a:schemeClr val="tx1"/>
                </a:solidFill>
                <a:latin typeface="Helvetica" pitchFamily="2" charset="0"/>
              </a:rPr>
              <a:t>Wikipedia</a:t>
            </a:r>
          </a:p>
          <a:p>
            <a:pPr lvl="1">
              <a:buFont typeface="System Font Regular"/>
              <a:buChar char="&gt;"/>
            </a:pPr>
            <a:r>
              <a:rPr lang="en-US" sz="2400" dirty="0">
                <a:solidFill>
                  <a:schemeClr val="tx1"/>
                </a:solidFill>
                <a:latin typeface="Helvetica" pitchFamily="2" charset="0"/>
              </a:rPr>
              <a:t>Computing Research Association</a:t>
            </a:r>
          </a:p>
          <a:p>
            <a:pPr lvl="1">
              <a:buFont typeface="System Font Regular"/>
              <a:buChar char="&gt;"/>
            </a:pPr>
            <a:r>
              <a:rPr lang="en-US" sz="2400" dirty="0" err="1">
                <a:solidFill>
                  <a:schemeClr val="tx1"/>
                </a:solidFill>
                <a:latin typeface="Helvetica" pitchFamily="2" charset="0"/>
              </a:rPr>
              <a:t>iSchool</a:t>
            </a:r>
            <a:r>
              <a:rPr lang="en-US" sz="2400" dirty="0">
                <a:solidFill>
                  <a:schemeClr val="tx1"/>
                </a:solidFill>
                <a:latin typeface="Helvetica" pitchFamily="2" charset="0"/>
              </a:rPr>
              <a:t> Caucus charter list for Information Schools</a:t>
            </a:r>
          </a:p>
        </p:txBody>
      </p:sp>
    </p:spTree>
    <p:extLst>
      <p:ext uri="{BB962C8B-B14F-4D97-AF65-F5344CB8AC3E}">
        <p14:creationId xmlns:p14="http://schemas.microsoft.com/office/powerpoint/2010/main" val="159675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F241B9-091D-384C-84BF-60AD1A71D636}"/>
              </a:ext>
            </a:extLst>
          </p:cNvPr>
          <p:cNvSpPr>
            <a:spLocks noGrp="1"/>
          </p:cNvSpPr>
          <p:nvPr>
            <p:ph type="title"/>
          </p:nvPr>
        </p:nvSpPr>
        <p:spPr/>
        <p:txBody>
          <a:bodyPr>
            <a:normAutofit fontScale="90000"/>
          </a:bodyPr>
          <a:lstStyle/>
          <a:p>
            <a:r>
              <a:rPr lang="en-US" dirty="0">
                <a:solidFill>
                  <a:schemeClr val="tx2"/>
                </a:solidFill>
                <a:latin typeface="Helvetica" pitchFamily="2" charset="0"/>
              </a:rPr>
              <a:t>Survey launches &amp; response rate</a:t>
            </a:r>
          </a:p>
        </p:txBody>
      </p:sp>
      <p:sp>
        <p:nvSpPr>
          <p:cNvPr id="3" name="Text Placeholder 2">
            <a:extLst>
              <a:ext uri="{FF2B5EF4-FFF2-40B4-BE49-F238E27FC236}">
                <a16:creationId xmlns:a16="http://schemas.microsoft.com/office/drawing/2014/main" id="{8F17F81C-738F-B444-8A3B-5505EC91350E}"/>
              </a:ext>
            </a:extLst>
          </p:cNvPr>
          <p:cNvSpPr>
            <a:spLocks noGrp="1"/>
          </p:cNvSpPr>
          <p:nvPr>
            <p:ph type="body" sz="quarter" idx="11"/>
          </p:nvPr>
        </p:nvSpPr>
        <p:spPr>
          <a:xfrm>
            <a:off x="671757" y="1810139"/>
            <a:ext cx="4422757" cy="4320186"/>
          </a:xfrm>
        </p:spPr>
        <p:txBody>
          <a:bodyPr>
            <a:normAutofit/>
          </a:bodyPr>
          <a:lstStyle/>
          <a:p>
            <a:pPr marL="0" indent="0">
              <a:buNone/>
            </a:pPr>
            <a:r>
              <a:rPr lang="en-US" dirty="0" err="1">
                <a:solidFill>
                  <a:schemeClr val="tx1">
                    <a:lumMod val="95000"/>
                    <a:lumOff val="5000"/>
                  </a:schemeClr>
                </a:solidFill>
                <a:latin typeface="Helvetica" pitchFamily="2" charset="0"/>
              </a:rPr>
              <a:t>SurveyGizmo</a:t>
            </a:r>
            <a:r>
              <a:rPr lang="en-US" dirty="0">
                <a:solidFill>
                  <a:schemeClr val="tx1">
                    <a:lumMod val="95000"/>
                    <a:lumOff val="5000"/>
                  </a:schemeClr>
                </a:solidFill>
                <a:latin typeface="Helvetica" pitchFamily="2" charset="0"/>
              </a:rPr>
              <a:t>, 3 launches</a:t>
            </a:r>
          </a:p>
          <a:p>
            <a:endParaRPr lang="en-US" dirty="0">
              <a:solidFill>
                <a:schemeClr val="tx1">
                  <a:lumMod val="95000"/>
                  <a:lumOff val="5000"/>
                </a:schemeClr>
              </a:solidFill>
              <a:latin typeface="Helvetica" pitchFamily="2" charset="0"/>
            </a:endParaRPr>
          </a:p>
          <a:p>
            <a:pPr marL="0" indent="0">
              <a:buNone/>
            </a:pPr>
            <a:r>
              <a:rPr lang="en-US" dirty="0">
                <a:solidFill>
                  <a:schemeClr val="tx1">
                    <a:lumMod val="95000"/>
                    <a:lumOff val="5000"/>
                  </a:schemeClr>
                </a:solidFill>
                <a:latin typeface="Helvetica" pitchFamily="2" charset="0"/>
              </a:rPr>
              <a:t>Emails with link to survey to</a:t>
            </a:r>
          </a:p>
          <a:p>
            <a:r>
              <a:rPr lang="en-US" dirty="0">
                <a:solidFill>
                  <a:schemeClr val="tx1">
                    <a:lumMod val="95000"/>
                    <a:lumOff val="5000"/>
                  </a:schemeClr>
                </a:solidFill>
                <a:latin typeface="Helvetica" pitchFamily="2" charset="0"/>
              </a:rPr>
              <a:t>14,176 faculty </a:t>
            </a:r>
          </a:p>
          <a:p>
            <a:r>
              <a:rPr lang="en-US" dirty="0">
                <a:solidFill>
                  <a:schemeClr val="tx1">
                    <a:lumMod val="95000"/>
                    <a:lumOff val="5000"/>
                  </a:schemeClr>
                </a:solidFill>
                <a:latin typeface="Helvetica" pitchFamily="2" charset="0"/>
              </a:rPr>
              <a:t>from 352 institutions</a:t>
            </a:r>
          </a:p>
          <a:p>
            <a:pPr marL="0" indent="0">
              <a:buNone/>
            </a:pPr>
            <a:endParaRPr lang="en-US" dirty="0">
              <a:solidFill>
                <a:schemeClr val="tx1">
                  <a:lumMod val="95000"/>
                  <a:lumOff val="5000"/>
                </a:schemeClr>
              </a:solidFill>
              <a:latin typeface="Helvetica" pitchFamily="2" charset="0"/>
            </a:endParaRPr>
          </a:p>
          <a:p>
            <a:pPr marL="0" indent="0">
              <a:buNone/>
            </a:pPr>
            <a:r>
              <a:rPr lang="en-US" dirty="0">
                <a:solidFill>
                  <a:schemeClr val="tx1">
                    <a:lumMod val="95000"/>
                    <a:lumOff val="5000"/>
                  </a:schemeClr>
                </a:solidFill>
                <a:latin typeface="Helvetica" pitchFamily="2" charset="0"/>
              </a:rPr>
              <a:t>Response rate: 13%</a:t>
            </a:r>
          </a:p>
          <a:p>
            <a:pPr marL="0" indent="0">
              <a:buNone/>
            </a:pPr>
            <a:endParaRPr lang="en-US" dirty="0"/>
          </a:p>
        </p:txBody>
      </p:sp>
      <p:pic>
        <p:nvPicPr>
          <p:cNvPr id="8" name="Picture 7" descr="Screen shot of Teaching Accessibility survey website">
            <a:extLst>
              <a:ext uri="{FF2B5EF4-FFF2-40B4-BE49-F238E27FC236}">
                <a16:creationId xmlns:a16="http://schemas.microsoft.com/office/drawing/2014/main" id="{989104BF-EB1C-BB46-B16E-ED62A0B866E6}"/>
              </a:ext>
            </a:extLst>
          </p:cNvPr>
          <p:cNvPicPr>
            <a:picLocks noChangeAspect="1"/>
          </p:cNvPicPr>
          <p:nvPr/>
        </p:nvPicPr>
        <p:blipFill>
          <a:blip r:embed="rId3"/>
          <a:stretch>
            <a:fillRect/>
          </a:stretch>
        </p:blipFill>
        <p:spPr>
          <a:xfrm>
            <a:off x="4625587" y="1805179"/>
            <a:ext cx="4518413" cy="4325146"/>
          </a:xfrm>
          <a:prstGeom prst="rect">
            <a:avLst/>
          </a:prstGeom>
        </p:spPr>
      </p:pic>
    </p:spTree>
    <p:extLst>
      <p:ext uri="{BB962C8B-B14F-4D97-AF65-F5344CB8AC3E}">
        <p14:creationId xmlns:p14="http://schemas.microsoft.com/office/powerpoint/2010/main" val="998226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631A90-2904-0646-9FA5-C28FEAD83998}"/>
              </a:ext>
            </a:extLst>
          </p:cNvPr>
          <p:cNvSpPr>
            <a:spLocks noGrp="1"/>
          </p:cNvSpPr>
          <p:nvPr>
            <p:ph type="title"/>
          </p:nvPr>
        </p:nvSpPr>
        <p:spPr>
          <a:xfrm>
            <a:off x="310896" y="148097"/>
            <a:ext cx="8229600" cy="1143000"/>
          </a:xfrm>
        </p:spPr>
        <p:txBody>
          <a:bodyPr>
            <a:normAutofit fontScale="90000"/>
          </a:bodyPr>
          <a:lstStyle/>
          <a:p>
            <a:r>
              <a:rPr lang="en-US" dirty="0">
                <a:solidFill>
                  <a:schemeClr val="tx2"/>
                </a:solidFill>
                <a:latin typeface="Helvetica" pitchFamily="2" charset="0"/>
              </a:rPr>
              <a:t>1: Who is teaching</a:t>
            </a:r>
            <a:r>
              <a:rPr lang="en-US" baseline="0" dirty="0">
                <a:solidFill>
                  <a:schemeClr val="tx2"/>
                </a:solidFill>
                <a:latin typeface="Helvetica" pitchFamily="2" charset="0"/>
              </a:rPr>
              <a:t> accessibility?</a:t>
            </a:r>
            <a:endParaRPr lang="en-US" dirty="0">
              <a:solidFill>
                <a:schemeClr val="tx2"/>
              </a:solidFill>
              <a:latin typeface="Helvetica" pitchFamily="2" charset="0"/>
            </a:endParaRPr>
          </a:p>
        </p:txBody>
      </p:sp>
      <p:sp>
        <p:nvSpPr>
          <p:cNvPr id="6" name="Content Placeholder 2">
            <a:extLst>
              <a:ext uri="{FF2B5EF4-FFF2-40B4-BE49-F238E27FC236}">
                <a16:creationId xmlns:a16="http://schemas.microsoft.com/office/drawing/2014/main" id="{1D184966-9FC6-1742-BAD1-78011AB1D12A}"/>
              </a:ext>
            </a:extLst>
          </p:cNvPr>
          <p:cNvSpPr txBox="1">
            <a:spLocks/>
          </p:cNvSpPr>
          <p:nvPr/>
        </p:nvSpPr>
        <p:spPr>
          <a:xfrm>
            <a:off x="443753" y="1586753"/>
            <a:ext cx="4679576" cy="412824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2800" dirty="0">
                <a:latin typeface="Helvetica" pitchFamily="2" charset="0"/>
              </a:rPr>
              <a:t>20% of respondents</a:t>
            </a:r>
          </a:p>
          <a:p>
            <a:pPr>
              <a:buFont typeface="Wingdings" pitchFamily="2" charset="2"/>
              <a:buChar char="§"/>
            </a:pPr>
            <a:r>
              <a:rPr lang="en-US" sz="2800" dirty="0">
                <a:latin typeface="Helvetica" pitchFamily="2" charset="0"/>
              </a:rPr>
              <a:t>More females</a:t>
            </a:r>
          </a:p>
          <a:p>
            <a:pPr>
              <a:buFont typeface="Wingdings" pitchFamily="2" charset="2"/>
              <a:buChar char="§"/>
            </a:pPr>
            <a:r>
              <a:rPr lang="en-US" sz="2800" dirty="0">
                <a:latin typeface="Helvetica" pitchFamily="2" charset="0"/>
              </a:rPr>
              <a:t>More likely to know someone with a disability</a:t>
            </a:r>
          </a:p>
          <a:p>
            <a:pPr>
              <a:buFont typeface="Wingdings" pitchFamily="2" charset="2"/>
              <a:buChar char="§"/>
            </a:pPr>
            <a:r>
              <a:rPr lang="en-US" sz="2800" dirty="0">
                <a:latin typeface="Helvetica" pitchFamily="2" charset="0"/>
              </a:rPr>
              <a:t>More likely to think it is part of computing</a:t>
            </a:r>
          </a:p>
          <a:p>
            <a:pPr>
              <a:buFont typeface="Wingdings" pitchFamily="2" charset="2"/>
              <a:buChar char="§"/>
            </a:pPr>
            <a:r>
              <a:rPr lang="en-US" sz="2800" dirty="0">
                <a:latin typeface="Helvetica" pitchFamily="2" charset="0"/>
              </a:rPr>
              <a:t>Most common area of expertise: Human-Computer Interaction</a:t>
            </a:r>
          </a:p>
          <a:p>
            <a:pPr>
              <a:buFont typeface="Wingdings" pitchFamily="2" charset="2"/>
              <a:buChar char="§"/>
            </a:pPr>
            <a:r>
              <a:rPr lang="en-US" sz="2800" dirty="0">
                <a:latin typeface="Helvetica" pitchFamily="2" charset="0"/>
              </a:rPr>
              <a:t>17% have a disability</a:t>
            </a:r>
          </a:p>
        </p:txBody>
      </p:sp>
      <p:graphicFrame>
        <p:nvGraphicFramePr>
          <p:cNvPr id="7" name="Chart 6" descr="Bar chart showing Gender Indentity and Who Teaches Accessibility. Of those who teach 59.5 are male, 37.6 are female, and 3 are non-binary or prefered not to say. Of those who do not teach 75.9 are male, 19.6 are female, and 4.8 are non-bianary or pefered not to say.">
            <a:extLst>
              <a:ext uri="{FF2B5EF4-FFF2-40B4-BE49-F238E27FC236}">
                <a16:creationId xmlns:a16="http://schemas.microsoft.com/office/drawing/2014/main" id="{61511B4D-0D8A-9E42-BA62-E46035B7807A}"/>
              </a:ext>
            </a:extLst>
          </p:cNvPr>
          <p:cNvGraphicFramePr/>
          <p:nvPr>
            <p:extLst>
              <p:ext uri="{D42A27DB-BD31-4B8C-83A1-F6EECF244321}">
                <p14:modId xmlns:p14="http://schemas.microsoft.com/office/powerpoint/2010/main" val="3263188302"/>
              </p:ext>
            </p:extLst>
          </p:nvPr>
        </p:nvGraphicFramePr>
        <p:xfrm>
          <a:off x="5351929" y="1828800"/>
          <a:ext cx="3879040" cy="3402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8886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AF589-EBDF-CA45-92E0-FFEB6AC5B84A}"/>
              </a:ext>
            </a:extLst>
          </p:cNvPr>
          <p:cNvSpPr>
            <a:spLocks noGrp="1"/>
          </p:cNvSpPr>
          <p:nvPr>
            <p:ph type="title"/>
          </p:nvPr>
        </p:nvSpPr>
        <p:spPr>
          <a:xfrm>
            <a:off x="637308" y="274638"/>
            <a:ext cx="8049491" cy="1143000"/>
          </a:xfrm>
        </p:spPr>
        <p:txBody>
          <a:bodyPr>
            <a:normAutofit/>
          </a:bodyPr>
          <a:lstStyle/>
          <a:p>
            <a:pPr algn="l"/>
            <a:r>
              <a:rPr lang="en-US" sz="4000" dirty="0">
                <a:solidFill>
                  <a:srgbClr val="444B8D"/>
                </a:solidFill>
                <a:latin typeface="Helvetica" pitchFamily="2" charset="0"/>
              </a:rPr>
              <a:t>1: Learning objectives</a:t>
            </a:r>
          </a:p>
        </p:txBody>
      </p:sp>
      <p:sp>
        <p:nvSpPr>
          <p:cNvPr id="9" name="Text Placeholder 8">
            <a:extLst>
              <a:ext uri="{FF2B5EF4-FFF2-40B4-BE49-F238E27FC236}">
                <a16:creationId xmlns:a16="http://schemas.microsoft.com/office/drawing/2014/main" id="{2B712055-6C54-B64A-AEDA-E7B00CE64333}"/>
              </a:ext>
            </a:extLst>
          </p:cNvPr>
          <p:cNvSpPr>
            <a:spLocks noGrp="1"/>
          </p:cNvSpPr>
          <p:nvPr>
            <p:ph type="body" sz="quarter" idx="11"/>
          </p:nvPr>
        </p:nvSpPr>
        <p:spPr>
          <a:xfrm>
            <a:off x="637308" y="1606877"/>
            <a:ext cx="8049492" cy="3810086"/>
          </a:xfrm>
        </p:spPr>
        <p:txBody>
          <a:bodyPr>
            <a:noAutofit/>
          </a:bodyPr>
          <a:lstStyle/>
          <a:p>
            <a:pPr>
              <a:buFont typeface="Wingdings" pitchFamily="2" charset="2"/>
              <a:buChar char="§"/>
            </a:pPr>
            <a:r>
              <a:rPr lang="en-US" dirty="0">
                <a:solidFill>
                  <a:schemeClr val="tx1"/>
                </a:solidFill>
                <a:latin typeface="Helvetica" pitchFamily="2" charset="0"/>
              </a:rPr>
              <a:t>Understand technology barriers</a:t>
            </a:r>
          </a:p>
          <a:p>
            <a:pPr>
              <a:buFont typeface="Wingdings" pitchFamily="2" charset="2"/>
              <a:buChar char="§"/>
            </a:pPr>
            <a:r>
              <a:rPr lang="en-US" dirty="0">
                <a:solidFill>
                  <a:schemeClr val="tx1"/>
                </a:solidFill>
                <a:latin typeface="Helvetica" pitchFamily="2" charset="0"/>
              </a:rPr>
              <a:t>Understand design concepts</a:t>
            </a:r>
          </a:p>
          <a:p>
            <a:pPr>
              <a:buFont typeface="Wingdings" pitchFamily="2" charset="2"/>
              <a:buChar char="§"/>
            </a:pPr>
            <a:r>
              <a:rPr lang="en-US" dirty="0">
                <a:solidFill>
                  <a:schemeClr val="tx1"/>
                </a:solidFill>
                <a:latin typeface="Helvetica" pitchFamily="2" charset="0"/>
              </a:rPr>
              <a:t>Engage diverse populations</a:t>
            </a:r>
          </a:p>
          <a:p>
            <a:pPr>
              <a:buFont typeface="Wingdings" pitchFamily="2" charset="2"/>
              <a:buChar char="§"/>
            </a:pPr>
            <a:r>
              <a:rPr lang="en-US" dirty="0">
                <a:solidFill>
                  <a:schemeClr val="tx1"/>
                </a:solidFill>
                <a:latin typeface="Helvetica" pitchFamily="2" charset="0"/>
              </a:rPr>
              <a:t>Evaluate web accessibility standards &amp; heuristics</a:t>
            </a:r>
          </a:p>
          <a:p>
            <a:pPr>
              <a:buFont typeface="Wingdings" pitchFamily="2" charset="2"/>
              <a:buChar char="§"/>
            </a:pPr>
            <a:r>
              <a:rPr lang="en-US" dirty="0">
                <a:solidFill>
                  <a:schemeClr val="tx1"/>
                </a:solidFill>
                <a:latin typeface="Helvetica" pitchFamily="2" charset="0"/>
              </a:rPr>
              <a:t>Develop accessible web technologies</a:t>
            </a:r>
          </a:p>
          <a:p>
            <a:pPr>
              <a:buFont typeface="Wingdings" pitchFamily="2" charset="2"/>
              <a:buChar char="§"/>
            </a:pPr>
            <a:r>
              <a:rPr lang="en-US" dirty="0">
                <a:solidFill>
                  <a:schemeClr val="tx1"/>
                </a:solidFill>
                <a:latin typeface="Helvetica" pitchFamily="2" charset="0"/>
              </a:rPr>
              <a:t>Employ design techniques </a:t>
            </a:r>
          </a:p>
          <a:p>
            <a:pPr>
              <a:buFont typeface="Wingdings" pitchFamily="2" charset="2"/>
              <a:buChar char="§"/>
            </a:pPr>
            <a:r>
              <a:rPr lang="en-US" dirty="0">
                <a:solidFill>
                  <a:schemeClr val="tx1"/>
                </a:solidFill>
                <a:latin typeface="Helvetica" pitchFamily="2" charset="0"/>
              </a:rPr>
              <a:t>Understand Legal regulations (Section 508, ADA)</a:t>
            </a:r>
          </a:p>
          <a:p>
            <a:pPr>
              <a:buFont typeface="Wingdings" pitchFamily="2" charset="2"/>
              <a:buChar char="§"/>
            </a:pPr>
            <a:r>
              <a:rPr lang="en-US" dirty="0">
                <a:solidFill>
                  <a:schemeClr val="tx1"/>
                </a:solidFill>
                <a:latin typeface="Helvetica" pitchFamily="2" charset="0"/>
              </a:rPr>
              <a:t>Understand Models of disability</a:t>
            </a:r>
          </a:p>
          <a:p>
            <a:pPr>
              <a:buFont typeface="Wingdings" pitchFamily="2" charset="2"/>
              <a:buChar char="§"/>
            </a:pPr>
            <a:r>
              <a:rPr lang="en-US" dirty="0">
                <a:solidFill>
                  <a:schemeClr val="tx1"/>
                </a:solidFill>
                <a:latin typeface="Helvetica" pitchFamily="2" charset="0"/>
              </a:rPr>
              <a:t>Employ accessibility-focused technical languages &amp; tools</a:t>
            </a:r>
          </a:p>
        </p:txBody>
      </p:sp>
    </p:spTree>
    <p:extLst>
      <p:ext uri="{BB962C8B-B14F-4D97-AF65-F5344CB8AC3E}">
        <p14:creationId xmlns:p14="http://schemas.microsoft.com/office/powerpoint/2010/main" val="4179311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E75243-EFA1-FB4A-AACE-2DB224F2F11B}"/>
              </a:ext>
            </a:extLst>
          </p:cNvPr>
          <p:cNvSpPr>
            <a:spLocks noGrp="1"/>
          </p:cNvSpPr>
          <p:nvPr>
            <p:ph type="title"/>
          </p:nvPr>
        </p:nvSpPr>
        <p:spPr>
          <a:xfrm>
            <a:off x="628650" y="152400"/>
            <a:ext cx="8058150" cy="1492282"/>
          </a:xfrm>
        </p:spPr>
        <p:txBody>
          <a:bodyPr>
            <a:noAutofit/>
          </a:bodyPr>
          <a:lstStyle/>
          <a:p>
            <a:pPr algn="l"/>
            <a:r>
              <a:rPr lang="en-US" sz="4800" baseline="-25000" dirty="0">
                <a:solidFill>
                  <a:srgbClr val="444B8D"/>
                </a:solidFill>
                <a:latin typeface="Helvetica" pitchFamily="2" charset="0"/>
              </a:rPr>
              <a:t>2: Challenges to incorporating accessibility</a:t>
            </a:r>
          </a:p>
        </p:txBody>
      </p:sp>
      <p:sp>
        <p:nvSpPr>
          <p:cNvPr id="9" name="Text Placeholder 8">
            <a:extLst>
              <a:ext uri="{FF2B5EF4-FFF2-40B4-BE49-F238E27FC236}">
                <a16:creationId xmlns:a16="http://schemas.microsoft.com/office/drawing/2014/main" id="{2B712055-6C54-B64A-AEDA-E7B00CE64333}"/>
              </a:ext>
            </a:extLst>
          </p:cNvPr>
          <p:cNvSpPr>
            <a:spLocks noGrp="1"/>
          </p:cNvSpPr>
          <p:nvPr>
            <p:ph type="body" sz="quarter" idx="11"/>
          </p:nvPr>
        </p:nvSpPr>
        <p:spPr>
          <a:xfrm>
            <a:off x="739588" y="1830015"/>
            <a:ext cx="7503459" cy="4355633"/>
          </a:xfrm>
        </p:spPr>
        <p:txBody>
          <a:bodyPr>
            <a:normAutofit/>
          </a:bodyPr>
          <a:lstStyle/>
          <a:p>
            <a:pPr>
              <a:buFont typeface="Wingdings" pitchFamily="2" charset="2"/>
              <a:buChar char="§"/>
            </a:pPr>
            <a:r>
              <a:rPr lang="en-US" dirty="0">
                <a:solidFill>
                  <a:schemeClr val="tx1"/>
                </a:solidFill>
                <a:latin typeface="Helvetica" pitchFamily="2" charset="0"/>
              </a:rPr>
              <a:t>Not core part of curriculum</a:t>
            </a:r>
          </a:p>
          <a:p>
            <a:pPr>
              <a:buFont typeface="Wingdings" pitchFamily="2" charset="2"/>
              <a:buChar char="§"/>
            </a:pPr>
            <a:r>
              <a:rPr lang="en-US" dirty="0">
                <a:solidFill>
                  <a:schemeClr val="tx1"/>
                </a:solidFill>
                <a:latin typeface="Helvetica" pitchFamily="2" charset="0"/>
              </a:rPr>
              <a:t>Don’t know enough to teach it</a:t>
            </a:r>
          </a:p>
          <a:p>
            <a:pPr>
              <a:buFont typeface="Wingdings" pitchFamily="2" charset="2"/>
              <a:buChar char="§"/>
            </a:pPr>
            <a:r>
              <a:rPr lang="en-US" dirty="0">
                <a:solidFill>
                  <a:schemeClr val="tx1"/>
                </a:solidFill>
                <a:latin typeface="Helvetica" pitchFamily="2" charset="0"/>
              </a:rPr>
              <a:t>No appropriate textbook</a:t>
            </a:r>
          </a:p>
          <a:p>
            <a:pPr>
              <a:buFont typeface="Wingdings" pitchFamily="2" charset="2"/>
              <a:buChar char="§"/>
            </a:pPr>
            <a:r>
              <a:rPr lang="en-US" dirty="0">
                <a:solidFill>
                  <a:schemeClr val="tx1"/>
                </a:solidFill>
                <a:latin typeface="Helvetica" pitchFamily="2" charset="0"/>
              </a:rPr>
              <a:t>Lack of students &amp; administrator awareness</a:t>
            </a:r>
          </a:p>
          <a:p>
            <a:pPr>
              <a:buFont typeface="Wingdings" pitchFamily="2" charset="2"/>
              <a:buChar char="§"/>
            </a:pPr>
            <a:r>
              <a:rPr lang="en-US" dirty="0">
                <a:solidFill>
                  <a:schemeClr val="tx1"/>
                </a:solidFill>
                <a:latin typeface="Helvetica" pitchFamily="2" charset="0"/>
              </a:rPr>
              <a:t>Lack of support for topics addressing real challenges for disabled </a:t>
            </a:r>
          </a:p>
          <a:p>
            <a:pPr>
              <a:buFont typeface="Wingdings" pitchFamily="2" charset="2"/>
              <a:buChar char="§"/>
            </a:pPr>
            <a:r>
              <a:rPr lang="en-US" dirty="0">
                <a:solidFill>
                  <a:schemeClr val="tx1"/>
                </a:solidFill>
                <a:latin typeface="Helvetica" pitchFamily="2" charset="0"/>
              </a:rPr>
              <a:t>Difficulty engaging students</a:t>
            </a:r>
          </a:p>
          <a:p>
            <a:pPr>
              <a:buFont typeface="Wingdings" pitchFamily="2" charset="2"/>
              <a:buChar char="§"/>
            </a:pPr>
            <a:r>
              <a:rPr lang="en-US" dirty="0">
                <a:solidFill>
                  <a:schemeClr val="tx1"/>
                </a:solidFill>
                <a:latin typeface="Helvetica" pitchFamily="2" charset="0"/>
              </a:rPr>
              <a:t>Lack of demand in industry</a:t>
            </a:r>
          </a:p>
          <a:p>
            <a:pPr>
              <a:buFont typeface="Wingdings" pitchFamily="2" charset="2"/>
              <a:buChar char="§"/>
            </a:pPr>
            <a:r>
              <a:rPr lang="en-US" dirty="0">
                <a:solidFill>
                  <a:schemeClr val="tx1"/>
                </a:solidFill>
                <a:latin typeface="Helvetica" pitchFamily="2" charset="0"/>
              </a:rPr>
              <a:t>Difficult to recruit people with disabilities</a:t>
            </a:r>
          </a:p>
        </p:txBody>
      </p:sp>
    </p:spTree>
    <p:extLst>
      <p:ext uri="{BB962C8B-B14F-4D97-AF65-F5344CB8AC3E}">
        <p14:creationId xmlns:p14="http://schemas.microsoft.com/office/powerpoint/2010/main" val="301076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5DFBC6-EE1C-8D42-A57E-94BA37F7AF61}"/>
              </a:ext>
            </a:extLst>
          </p:cNvPr>
          <p:cNvSpPr>
            <a:spLocks noGrp="1"/>
          </p:cNvSpPr>
          <p:nvPr>
            <p:ph type="title"/>
          </p:nvPr>
        </p:nvSpPr>
        <p:spPr/>
        <p:txBody>
          <a:bodyPr>
            <a:normAutofit/>
          </a:bodyPr>
          <a:lstStyle/>
          <a:p>
            <a:pPr algn="l"/>
            <a:r>
              <a:rPr lang="en-US" sz="4000" dirty="0">
                <a:solidFill>
                  <a:schemeClr val="tx2"/>
                </a:solidFill>
                <a:latin typeface="Helvetica" pitchFamily="2" charset="0"/>
              </a:rPr>
              <a:t>2: What do faculty need?</a:t>
            </a:r>
          </a:p>
        </p:txBody>
      </p:sp>
      <p:sp>
        <p:nvSpPr>
          <p:cNvPr id="6" name="Content Placeholder 2">
            <a:extLst>
              <a:ext uri="{FF2B5EF4-FFF2-40B4-BE49-F238E27FC236}">
                <a16:creationId xmlns:a16="http://schemas.microsoft.com/office/drawing/2014/main" id="{E693628E-9389-D047-9ACE-543464B838C4}"/>
              </a:ext>
            </a:extLst>
          </p:cNvPr>
          <p:cNvSpPr txBox="1">
            <a:spLocks noGrp="1"/>
          </p:cNvSpPr>
          <p:nvPr>
            <p:ph type="body" sz="quarter" idx="11"/>
          </p:nvPr>
        </p:nvSpPr>
        <p:spPr>
          <a:xfrm>
            <a:off x="671513" y="1884363"/>
            <a:ext cx="7576748" cy="4246562"/>
          </a:xfrm>
          <a:prstGeom prst="rect">
            <a:avLst/>
          </a:prstGeom>
        </p:spPr>
        <p:txBody>
          <a:bodyPr vert="horz" lIns="68580" tIns="34290" rIns="68580" bIns="34290" rtlCol="0">
            <a:normAutofit/>
          </a:bodyPr>
          <a:lstStyle>
            <a:lvl1pPr marL="137160" indent="-137160" algn="l" defTabSz="685800" rtl="0" eaLnBrk="1" latinLnBrk="0" hangingPunct="1">
              <a:spcBef>
                <a:spcPct val="20000"/>
              </a:spcBef>
              <a:buClr>
                <a:schemeClr val="accent1"/>
              </a:buClr>
              <a:buSzPct val="85000"/>
              <a:buFont typeface="Arial" pitchFamily="34" charset="0"/>
              <a:buChar char="•"/>
              <a:defRPr sz="30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27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marL="238125" indent="-238125">
              <a:spcBef>
                <a:spcPts val="0"/>
              </a:spcBef>
              <a:buFont typeface="Wingdings" pitchFamily="2" charset="2"/>
              <a:buChar char="§"/>
            </a:pPr>
            <a:r>
              <a:rPr lang="en-US" sz="2800" dirty="0">
                <a:latin typeface="Helvetica" pitchFamily="2" charset="0"/>
              </a:rPr>
              <a:t>Help with connections to people with disabilities to interact with 1-1 &amp;/or bring into classroom</a:t>
            </a:r>
          </a:p>
          <a:p>
            <a:pPr marL="238125" indent="-238125">
              <a:spcBef>
                <a:spcPts val="0"/>
              </a:spcBef>
              <a:buFont typeface="Wingdings" pitchFamily="2" charset="2"/>
              <a:buChar char="§"/>
            </a:pPr>
            <a:r>
              <a:rPr lang="en-US" sz="2800" dirty="0">
                <a:latin typeface="Helvetica" pitchFamily="2" charset="0"/>
              </a:rPr>
              <a:t>Tools, technologies, guidelines, problem examples</a:t>
            </a:r>
          </a:p>
          <a:p>
            <a:pPr marL="238125" indent="-238125">
              <a:spcBef>
                <a:spcPts val="0"/>
              </a:spcBef>
              <a:buFont typeface="Wingdings" pitchFamily="2" charset="2"/>
              <a:buChar char="§"/>
            </a:pPr>
            <a:r>
              <a:rPr lang="en-US" sz="2800" dirty="0">
                <a:latin typeface="Helvetica" pitchFamily="2" charset="0"/>
              </a:rPr>
              <a:t>Curricular samples for specific courses</a:t>
            </a:r>
          </a:p>
          <a:p>
            <a:pPr marL="238125" indent="-238125">
              <a:spcBef>
                <a:spcPts val="0"/>
              </a:spcBef>
              <a:buFont typeface="Wingdings" pitchFamily="2" charset="2"/>
              <a:buChar char="§"/>
            </a:pPr>
            <a:r>
              <a:rPr lang="en-US" sz="2800" dirty="0">
                <a:latin typeface="Helvetica" pitchFamily="2" charset="0"/>
              </a:rPr>
              <a:t>Training &amp; other opportunities to gain expertise</a:t>
            </a:r>
            <a:endParaRPr lang="en-US" sz="2250" dirty="0"/>
          </a:p>
        </p:txBody>
      </p:sp>
    </p:spTree>
    <p:extLst>
      <p:ext uri="{BB962C8B-B14F-4D97-AF65-F5344CB8AC3E}">
        <p14:creationId xmlns:p14="http://schemas.microsoft.com/office/powerpoint/2010/main" val="66992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002BAE-5865-7944-BAF7-443CCB7782C1}"/>
              </a:ext>
            </a:extLst>
          </p:cNvPr>
          <p:cNvSpPr>
            <a:spLocks noGrp="1"/>
          </p:cNvSpPr>
          <p:nvPr>
            <p:ph type="title"/>
          </p:nvPr>
        </p:nvSpPr>
        <p:spPr>
          <a:xfrm>
            <a:off x="639850" y="457200"/>
            <a:ext cx="8046950" cy="960438"/>
          </a:xfrm>
        </p:spPr>
        <p:txBody>
          <a:bodyPr>
            <a:normAutofit/>
          </a:bodyPr>
          <a:lstStyle/>
          <a:p>
            <a:pPr algn="l"/>
            <a:r>
              <a:rPr lang="en-US" sz="4000" dirty="0">
                <a:solidFill>
                  <a:srgbClr val="444B8D"/>
                </a:solidFill>
                <a:latin typeface="Helvetica" pitchFamily="2" charset="0"/>
              </a:rPr>
              <a:t>2: We need…</a:t>
            </a:r>
          </a:p>
        </p:txBody>
      </p:sp>
      <p:sp>
        <p:nvSpPr>
          <p:cNvPr id="9" name="Text Placeholder 8">
            <a:extLst>
              <a:ext uri="{FF2B5EF4-FFF2-40B4-BE49-F238E27FC236}">
                <a16:creationId xmlns:a16="http://schemas.microsoft.com/office/drawing/2014/main" id="{2B712055-6C54-B64A-AEDA-E7B00CE64333}"/>
              </a:ext>
            </a:extLst>
          </p:cNvPr>
          <p:cNvSpPr>
            <a:spLocks noGrp="1"/>
          </p:cNvSpPr>
          <p:nvPr>
            <p:ph type="body" sz="quarter" idx="11"/>
          </p:nvPr>
        </p:nvSpPr>
        <p:spPr>
          <a:xfrm>
            <a:off x="639850" y="1658758"/>
            <a:ext cx="8046950" cy="3810086"/>
          </a:xfrm>
        </p:spPr>
        <p:txBody>
          <a:bodyPr>
            <a:noAutofit/>
          </a:bodyPr>
          <a:lstStyle/>
          <a:p>
            <a:pPr marL="0" indent="0" algn="ctr">
              <a:buNone/>
            </a:pPr>
            <a:r>
              <a:rPr lang="en-US" sz="3200" i="1" dirty="0">
                <a:solidFill>
                  <a:schemeClr val="tx1"/>
                </a:solidFill>
                <a:latin typeface="Helvetica" pitchFamily="2" charset="0"/>
              </a:rPr>
              <a:t>“Appropriate lesson plans for different classes (algorithms, theory, intro programming). This should be taught across the CS curriculum, not just in a specialty topics course. But, I feel that students &amp; faculty feel that “it is not directly related to the curriculum” &amp; so they don’t incorporate it.”</a:t>
            </a:r>
          </a:p>
          <a:p>
            <a:pPr marL="0" indent="0" algn="ctr">
              <a:buNone/>
            </a:pPr>
            <a:r>
              <a:rPr lang="en-US" sz="3200" i="1" dirty="0">
                <a:solidFill>
                  <a:schemeClr val="tx1"/>
                </a:solidFill>
                <a:latin typeface="Helvetica" pitchFamily="2" charset="0"/>
              </a:rPr>
              <a:t>-</a:t>
            </a:r>
            <a:r>
              <a:rPr lang="en-US" sz="3200" dirty="0">
                <a:solidFill>
                  <a:schemeClr val="tx1"/>
                </a:solidFill>
                <a:latin typeface="Helvetica" pitchFamily="2" charset="0"/>
              </a:rPr>
              <a:t>Survey comment</a:t>
            </a:r>
          </a:p>
        </p:txBody>
      </p:sp>
    </p:spTree>
    <p:extLst>
      <p:ext uri="{BB962C8B-B14F-4D97-AF65-F5344CB8AC3E}">
        <p14:creationId xmlns:p14="http://schemas.microsoft.com/office/powerpoint/2010/main" val="58815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5F8EB2C-A8D9-F646-B06A-1706EEB2E369}"/>
              </a:ext>
            </a:extLst>
          </p:cNvPr>
          <p:cNvSpPr>
            <a:spLocks noGrp="1"/>
          </p:cNvSpPr>
          <p:nvPr>
            <p:ph type="title"/>
          </p:nvPr>
        </p:nvSpPr>
        <p:spPr>
          <a:xfrm>
            <a:off x="628650" y="550863"/>
            <a:ext cx="7772400" cy="1635125"/>
          </a:xfrm>
        </p:spPr>
        <p:txBody>
          <a:bodyPr/>
          <a:lstStyle/>
          <a:p>
            <a:pPr algn="l"/>
            <a:r>
              <a:rPr lang="en-US" sz="4000" dirty="0">
                <a:solidFill>
                  <a:srgbClr val="444B8D"/>
                </a:solidFill>
                <a:latin typeface="Helvetica" pitchFamily="2" charset="0"/>
                <a:cs typeface="Arial" panose="020B0604020202020204" pitchFamily="34" charset="0"/>
              </a:rPr>
              <a:t>NSF-funded </a:t>
            </a:r>
            <a:r>
              <a:rPr lang="en-US" sz="4000" i="1" dirty="0" err="1">
                <a:solidFill>
                  <a:srgbClr val="444B8D"/>
                </a:solidFill>
                <a:latin typeface="Helvetica" pitchFamily="2" charset="0"/>
                <a:cs typeface="Arial" panose="020B0604020202020204" pitchFamily="34" charset="0"/>
              </a:rPr>
              <a:t>AccessComputing</a:t>
            </a:r>
            <a:endParaRPr lang="en-US" sz="4000" i="1" dirty="0">
              <a:solidFill>
                <a:srgbClr val="444B8D"/>
              </a:solidFill>
              <a:latin typeface="Helvetica" pitchFamily="2" charset="0"/>
              <a:cs typeface="Arial" panose="020B0604020202020204" pitchFamily="34" charset="0"/>
            </a:endParaRPr>
          </a:p>
        </p:txBody>
      </p:sp>
      <p:sp>
        <p:nvSpPr>
          <p:cNvPr id="3" name="Text Placeholder 2"/>
          <p:cNvSpPr>
            <a:spLocks noGrp="1"/>
          </p:cNvSpPr>
          <p:nvPr>
            <p:ph type="body" sz="quarter" idx="11"/>
          </p:nvPr>
        </p:nvSpPr>
        <p:spPr>
          <a:xfrm>
            <a:off x="628650" y="1735494"/>
            <a:ext cx="8197114" cy="3927903"/>
          </a:xfrm>
        </p:spPr>
        <p:txBody>
          <a:bodyPr/>
          <a:lstStyle/>
          <a:p>
            <a:pPr lvl="0">
              <a:buFont typeface="Wingdings" pitchFamily="2" charset="2"/>
              <a:buChar char="§"/>
            </a:pPr>
            <a:r>
              <a:rPr lang="en-US" sz="3000" dirty="0">
                <a:solidFill>
                  <a:schemeClr val="accent4">
                    <a:lumMod val="10000"/>
                  </a:schemeClr>
                </a:solidFill>
                <a:latin typeface="Helvetica" pitchFamily="2" charset="0"/>
                <a:cs typeface="Arial" panose="020B0604020202020204" pitchFamily="34" charset="0"/>
              </a:rPr>
              <a:t>DO-IT Center </a:t>
            </a:r>
          </a:p>
          <a:p>
            <a:pPr lvl="0">
              <a:buFont typeface="Wingdings" pitchFamily="2" charset="2"/>
              <a:buChar char="§"/>
            </a:pPr>
            <a:r>
              <a:rPr lang="en-US" sz="3000" dirty="0">
                <a:solidFill>
                  <a:schemeClr val="accent4">
                    <a:lumMod val="10000"/>
                  </a:schemeClr>
                </a:solidFill>
                <a:latin typeface="Helvetica" pitchFamily="2" charset="0"/>
                <a:cs typeface="Arial" panose="020B0604020202020204" pitchFamily="34" charset="0"/>
              </a:rPr>
              <a:t>Department of Computer Science &amp; Engineering</a:t>
            </a:r>
          </a:p>
          <a:p>
            <a:pPr lvl="0">
              <a:buFont typeface="Wingdings" pitchFamily="2" charset="2"/>
              <a:buChar char="§"/>
            </a:pPr>
            <a:r>
              <a:rPr lang="en-US" sz="3000" dirty="0" err="1">
                <a:solidFill>
                  <a:schemeClr val="accent4">
                    <a:lumMod val="10000"/>
                  </a:schemeClr>
                </a:solidFill>
                <a:latin typeface="Helvetica" pitchFamily="2" charset="0"/>
                <a:cs typeface="Arial" panose="020B0604020202020204" pitchFamily="34" charset="0"/>
              </a:rPr>
              <a:t>iSchool</a:t>
            </a:r>
            <a:endParaRPr lang="en-US" sz="3000" dirty="0">
              <a:solidFill>
                <a:schemeClr val="accent4">
                  <a:lumMod val="10000"/>
                </a:schemeClr>
              </a:solidFill>
              <a:latin typeface="Helvetica" pitchFamily="2" charset="0"/>
              <a:cs typeface="Arial" panose="020B0604020202020204" pitchFamily="34" charset="0"/>
            </a:endParaRPr>
          </a:p>
          <a:p>
            <a:pPr lvl="0">
              <a:buFont typeface="Wingdings" pitchFamily="2" charset="2"/>
              <a:buChar char="§"/>
            </a:pPr>
            <a:r>
              <a:rPr lang="en-US" sz="3000" dirty="0">
                <a:solidFill>
                  <a:schemeClr val="accent4">
                    <a:lumMod val="10000"/>
                  </a:schemeClr>
                </a:solidFill>
                <a:latin typeface="Helvetica" pitchFamily="2" charset="0"/>
                <a:cs typeface="Arial" panose="020B0604020202020204" pitchFamily="34" charset="0"/>
              </a:rPr>
              <a:t>To increase participation of people with disabilities in computing &amp; IT fields &amp; improve these fields with their expertise &amp; perspectives; to increase knowledge of future IT professionals about accessible design</a:t>
            </a:r>
          </a:p>
        </p:txBody>
      </p:sp>
    </p:spTree>
    <p:extLst>
      <p:ext uri="{BB962C8B-B14F-4D97-AF65-F5344CB8AC3E}">
        <p14:creationId xmlns:p14="http://schemas.microsoft.com/office/powerpoint/2010/main" val="395528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Title 3">
            <a:extLst>
              <a:ext uri="{FF2B5EF4-FFF2-40B4-BE49-F238E27FC236}">
                <a16:creationId xmlns:a16="http://schemas.microsoft.com/office/drawing/2014/main" id="{8A7E78D8-062C-D94D-A406-3F1C5BDF9AFC}"/>
              </a:ext>
            </a:extLst>
          </p:cNvPr>
          <p:cNvSpPr>
            <a:spLocks noGrp="1"/>
          </p:cNvSpPr>
          <p:nvPr>
            <p:ph type="title" idx="4294967295"/>
          </p:nvPr>
        </p:nvSpPr>
        <p:spPr>
          <a:xfrm>
            <a:off x="464344" y="2927350"/>
            <a:ext cx="8215312" cy="1003300"/>
          </a:xfrm>
        </p:spPr>
        <p:txBody>
          <a:bodyPr/>
          <a:lstStyle/>
          <a:p>
            <a:pPr algn="ctr"/>
            <a:r>
              <a:rPr lang="en-US" sz="4000" dirty="0"/>
              <a:t>Three Examples</a:t>
            </a:r>
          </a:p>
        </p:txBody>
      </p:sp>
    </p:spTree>
    <p:extLst>
      <p:ext uri="{BB962C8B-B14F-4D97-AF65-F5344CB8AC3E}">
        <p14:creationId xmlns:p14="http://schemas.microsoft.com/office/powerpoint/2010/main" val="120645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Title 3">
            <a:extLst>
              <a:ext uri="{FF2B5EF4-FFF2-40B4-BE49-F238E27FC236}">
                <a16:creationId xmlns:a16="http://schemas.microsoft.com/office/drawing/2014/main" id="{8A7E78D8-062C-D94D-A406-3F1C5BDF9AFC}"/>
              </a:ext>
            </a:extLst>
          </p:cNvPr>
          <p:cNvSpPr>
            <a:spLocks noGrp="1"/>
          </p:cNvSpPr>
          <p:nvPr>
            <p:ph type="title" idx="4294967295"/>
          </p:nvPr>
        </p:nvSpPr>
        <p:spPr>
          <a:xfrm>
            <a:off x="464344" y="2927350"/>
            <a:ext cx="8215312" cy="1003300"/>
          </a:xfrm>
        </p:spPr>
        <p:txBody>
          <a:bodyPr/>
          <a:lstStyle/>
          <a:p>
            <a:pPr algn="ctr"/>
            <a:r>
              <a:rPr lang="en-US" sz="4000" dirty="0"/>
              <a:t>Example 1</a:t>
            </a:r>
          </a:p>
        </p:txBody>
      </p:sp>
    </p:spTree>
    <p:extLst>
      <p:ext uri="{BB962C8B-B14F-4D97-AF65-F5344CB8AC3E}">
        <p14:creationId xmlns:p14="http://schemas.microsoft.com/office/powerpoint/2010/main" val="402319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539115C0-F044-B54D-8B5B-090FEA3A2119}"/>
              </a:ext>
            </a:extLst>
          </p:cNvPr>
          <p:cNvSpPr>
            <a:spLocks noGrp="1"/>
          </p:cNvSpPr>
          <p:nvPr>
            <p:ph type="title"/>
          </p:nvPr>
        </p:nvSpPr>
        <p:spPr>
          <a:xfrm>
            <a:off x="914400" y="609600"/>
            <a:ext cx="7772400" cy="1143000"/>
          </a:xfrm>
        </p:spPr>
        <p:txBody>
          <a:bodyPr>
            <a:normAutofit fontScale="90000"/>
          </a:bodyPr>
          <a:lstStyle/>
          <a:p>
            <a:pPr algn="l"/>
            <a:r>
              <a:rPr lang="en-US" altLang="en-US" sz="4000" dirty="0">
                <a:solidFill>
                  <a:srgbClr val="002060"/>
                </a:solidFill>
                <a:latin typeface="Helvetica" pitchFamily="2" charset="0"/>
              </a:rPr>
              <a:t>Web Design &amp; Development I Course Curriculum (WebD2)</a:t>
            </a:r>
            <a:endParaRPr lang="en-US" altLang="en-US" sz="4000" dirty="0">
              <a:solidFill>
                <a:srgbClr val="002060"/>
              </a:solidFill>
            </a:endParaRPr>
          </a:p>
        </p:txBody>
      </p:sp>
      <p:pic>
        <p:nvPicPr>
          <p:cNvPr id="29698" name="Picture 3" descr="Screen shot from the Web Design &amp; Development I curriculum">
            <a:extLst>
              <a:ext uri="{FF2B5EF4-FFF2-40B4-BE49-F238E27FC236}">
                <a16:creationId xmlns:a16="http://schemas.microsoft.com/office/drawing/2014/main" id="{6F24FC2B-5ECF-2545-A27C-66DBAC7D8F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64770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4">
            <a:extLst>
              <a:ext uri="{FF2B5EF4-FFF2-40B4-BE49-F238E27FC236}">
                <a16:creationId xmlns:a16="http://schemas.microsoft.com/office/drawing/2014/main" id="{AA6D5B0D-7FEC-5742-82BB-F4D46DDB2BB0}"/>
              </a:ext>
            </a:extLst>
          </p:cNvPr>
          <p:cNvSpPr txBox="1">
            <a:spLocks noChangeArrowheads="1"/>
          </p:cNvSpPr>
          <p:nvPr/>
        </p:nvSpPr>
        <p:spPr bwMode="auto">
          <a:xfrm>
            <a:off x="533400" y="601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b="1">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b="1">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b="1">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b="1">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9pPr>
          </a:lstStyle>
          <a:p>
            <a:pPr algn="ctr"/>
            <a:r>
              <a:rPr lang="en-US" altLang="en-US" dirty="0">
                <a:hlinkClick r:id="rId4"/>
              </a:rPr>
              <a:t>uw.edu/accesscomputing/webd2</a:t>
            </a:r>
            <a:endParaRPr lang="en-US" altLang="en-US" dirty="0"/>
          </a:p>
        </p:txBody>
      </p:sp>
    </p:spTree>
    <p:extLst>
      <p:ext uri="{BB962C8B-B14F-4D97-AF65-F5344CB8AC3E}">
        <p14:creationId xmlns:p14="http://schemas.microsoft.com/office/powerpoint/2010/main" val="30501142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0168CB39-F664-264F-AE82-2F4CB631BE77}"/>
              </a:ext>
            </a:extLst>
          </p:cNvPr>
          <p:cNvSpPr>
            <a:spLocks noGrp="1"/>
          </p:cNvSpPr>
          <p:nvPr>
            <p:ph type="title"/>
          </p:nvPr>
        </p:nvSpPr>
        <p:spPr>
          <a:xfrm>
            <a:off x="618565" y="582706"/>
            <a:ext cx="8996082" cy="1143000"/>
          </a:xfrm>
        </p:spPr>
        <p:txBody>
          <a:bodyPr>
            <a:normAutofit fontScale="90000"/>
          </a:bodyPr>
          <a:lstStyle/>
          <a:p>
            <a:pPr algn="l"/>
            <a:r>
              <a:rPr lang="en-US" altLang="en-US" dirty="0">
                <a:solidFill>
                  <a:srgbClr val="002060"/>
                </a:solidFill>
              </a:rPr>
              <a:t>Teaching Respect for Diversity </a:t>
            </a:r>
            <a:br>
              <a:rPr lang="en-US" altLang="en-US" dirty="0">
                <a:solidFill>
                  <a:srgbClr val="002060"/>
                </a:solidFill>
              </a:rPr>
            </a:br>
            <a:r>
              <a:rPr lang="en-US" altLang="en-US" dirty="0">
                <a:solidFill>
                  <a:srgbClr val="002060"/>
                </a:solidFill>
              </a:rPr>
              <a:t>while Teaching Coding</a:t>
            </a:r>
          </a:p>
        </p:txBody>
      </p:sp>
      <p:sp>
        <p:nvSpPr>
          <p:cNvPr id="28674" name="Content Placeholder 2">
            <a:extLst>
              <a:ext uri="{FF2B5EF4-FFF2-40B4-BE49-F238E27FC236}">
                <a16:creationId xmlns:a16="http://schemas.microsoft.com/office/drawing/2014/main" id="{FBA443DB-BD83-FC45-8F37-68C5D3CD1C6F}"/>
              </a:ext>
            </a:extLst>
          </p:cNvPr>
          <p:cNvSpPr>
            <a:spLocks noGrp="1"/>
          </p:cNvSpPr>
          <p:nvPr>
            <p:ph idx="1"/>
          </p:nvPr>
        </p:nvSpPr>
        <p:spPr>
          <a:xfrm>
            <a:off x="457200" y="2156012"/>
            <a:ext cx="8229600" cy="4525963"/>
          </a:xfrm>
        </p:spPr>
        <p:txBody>
          <a:bodyPr/>
          <a:lstStyle/>
          <a:p>
            <a:pPr>
              <a:buFont typeface="Wingdings" pitchFamily="2" charset="2"/>
              <a:buChar char="§"/>
            </a:pPr>
            <a:r>
              <a:rPr lang="en-US" altLang="en-US" dirty="0"/>
              <a:t>There is no technology without </a:t>
            </a:r>
            <a:r>
              <a:rPr lang="en-US" altLang="en-US" i="1" dirty="0"/>
              <a:t>users</a:t>
            </a:r>
            <a:endParaRPr lang="en-US" altLang="en-US" u="sng" dirty="0"/>
          </a:p>
          <a:p>
            <a:pPr>
              <a:buFont typeface="Wingdings" pitchFamily="2" charset="2"/>
              <a:buChar char="§"/>
            </a:pPr>
            <a:r>
              <a:rPr lang="en-US" altLang="en-US" dirty="0"/>
              <a:t>Each user is different </a:t>
            </a:r>
          </a:p>
          <a:p>
            <a:pPr>
              <a:buFont typeface="Wingdings" pitchFamily="2" charset="2"/>
              <a:buChar char="§"/>
            </a:pPr>
            <a:r>
              <a:rPr lang="en-US" altLang="en-US" dirty="0"/>
              <a:t>When learning to code, students should actively consider their </a:t>
            </a:r>
            <a:r>
              <a:rPr lang="en-US" altLang="en-US" i="1" dirty="0"/>
              <a:t>users</a:t>
            </a:r>
            <a:r>
              <a:rPr lang="en-US" altLang="en-US" dirty="0"/>
              <a:t>, including user differences</a:t>
            </a:r>
          </a:p>
          <a:p>
            <a:pPr>
              <a:buFont typeface="Wingdings" pitchFamily="2" charset="2"/>
              <a:buChar char="§"/>
            </a:pPr>
            <a:r>
              <a:rPr lang="en-US" altLang="en-US" dirty="0"/>
              <a:t>All this diversity provides technology teachers with a great opportunity! </a:t>
            </a:r>
          </a:p>
        </p:txBody>
      </p:sp>
    </p:spTree>
    <p:extLst>
      <p:ext uri="{BB962C8B-B14F-4D97-AF65-F5344CB8AC3E}">
        <p14:creationId xmlns:p14="http://schemas.microsoft.com/office/powerpoint/2010/main" val="231023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899BBE0-A11B-4A47-9A88-74EE85073053}"/>
              </a:ext>
            </a:extLst>
          </p:cNvPr>
          <p:cNvSpPr>
            <a:spLocks noGrp="1"/>
          </p:cNvSpPr>
          <p:nvPr>
            <p:ph type="title"/>
          </p:nvPr>
        </p:nvSpPr>
        <p:spPr>
          <a:xfrm>
            <a:off x="914400" y="381000"/>
            <a:ext cx="7772400" cy="1143000"/>
          </a:xfrm>
        </p:spPr>
        <p:txBody>
          <a:bodyPr/>
          <a:lstStyle/>
          <a:p>
            <a:pPr algn="l"/>
            <a:r>
              <a:rPr lang="en-US" altLang="en-US" sz="4000" dirty="0">
                <a:solidFill>
                  <a:srgbClr val="002060"/>
                </a:solidFill>
              </a:rPr>
              <a:t>WebD2 Features</a:t>
            </a:r>
          </a:p>
        </p:txBody>
      </p:sp>
      <p:sp>
        <p:nvSpPr>
          <p:cNvPr id="30722" name="Content Placeholder 2">
            <a:extLst>
              <a:ext uri="{FF2B5EF4-FFF2-40B4-BE49-F238E27FC236}">
                <a16:creationId xmlns:a16="http://schemas.microsoft.com/office/drawing/2014/main" id="{9BC44935-CC29-4F46-862F-A7DF729EEC02}"/>
              </a:ext>
            </a:extLst>
          </p:cNvPr>
          <p:cNvSpPr>
            <a:spLocks noGrp="1"/>
          </p:cNvSpPr>
          <p:nvPr>
            <p:ph idx="1"/>
          </p:nvPr>
        </p:nvSpPr>
        <p:spPr>
          <a:xfrm>
            <a:off x="676835" y="1524000"/>
            <a:ext cx="8009965" cy="4953000"/>
          </a:xfrm>
        </p:spPr>
        <p:txBody>
          <a:bodyPr>
            <a:noAutofit/>
          </a:bodyPr>
          <a:lstStyle/>
          <a:p>
            <a:pPr>
              <a:buFont typeface="Wingdings" pitchFamily="2" charset="2"/>
              <a:buChar char="§"/>
            </a:pPr>
            <a:r>
              <a:rPr lang="en-US" altLang="en-US" dirty="0"/>
              <a:t>Teaches standards-based &amp; accessible web design </a:t>
            </a:r>
          </a:p>
          <a:p>
            <a:pPr>
              <a:buFont typeface="Wingdings" pitchFamily="2" charset="2"/>
              <a:buChar char="§"/>
            </a:pPr>
            <a:r>
              <a:rPr lang="en-US" altLang="en-US" dirty="0"/>
              <a:t>Is platform &amp; vendor-neutral </a:t>
            </a:r>
            <a:br>
              <a:rPr lang="en-US" altLang="en-US" dirty="0"/>
            </a:br>
            <a:r>
              <a:rPr lang="en-US" altLang="en-US" dirty="0"/>
              <a:t>(teaches concepts, not specific tools)</a:t>
            </a:r>
          </a:p>
          <a:p>
            <a:pPr>
              <a:buFont typeface="Wingdings" pitchFamily="2" charset="2"/>
              <a:buChar char="§"/>
            </a:pPr>
            <a:r>
              <a:rPr lang="en-US" altLang="en-US" dirty="0"/>
              <a:t>Standards-based, accessible design is taught early as a core design principle, &amp; reinforced throughout the course</a:t>
            </a:r>
          </a:p>
          <a:p>
            <a:pPr>
              <a:buFont typeface="Wingdings" pitchFamily="2" charset="2"/>
              <a:buChar char="§"/>
            </a:pPr>
            <a:r>
              <a:rPr lang="en-US" altLang="en-US" dirty="0"/>
              <a:t>For assignments students must use valid code &amp; conform to accessibility standards</a:t>
            </a:r>
          </a:p>
          <a:p>
            <a:endParaRPr lang="en-US" altLang="en-US" dirty="0"/>
          </a:p>
        </p:txBody>
      </p:sp>
    </p:spTree>
    <p:extLst>
      <p:ext uri="{BB962C8B-B14F-4D97-AF65-F5344CB8AC3E}">
        <p14:creationId xmlns:p14="http://schemas.microsoft.com/office/powerpoint/2010/main" val="6429488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899BBE0-A11B-4A47-9A88-74EE85073053}"/>
              </a:ext>
            </a:extLst>
          </p:cNvPr>
          <p:cNvSpPr>
            <a:spLocks noGrp="1"/>
          </p:cNvSpPr>
          <p:nvPr>
            <p:ph type="title"/>
          </p:nvPr>
        </p:nvSpPr>
        <p:spPr>
          <a:xfrm>
            <a:off x="753035" y="381000"/>
            <a:ext cx="7933765" cy="1143000"/>
          </a:xfrm>
        </p:spPr>
        <p:txBody>
          <a:bodyPr/>
          <a:lstStyle/>
          <a:p>
            <a:pPr algn="l"/>
            <a:r>
              <a:rPr lang="en-US" altLang="en-US" sz="4000" dirty="0">
                <a:solidFill>
                  <a:srgbClr val="002060"/>
                </a:solidFill>
              </a:rPr>
              <a:t>Course Outline</a:t>
            </a:r>
          </a:p>
        </p:txBody>
      </p:sp>
      <p:sp>
        <p:nvSpPr>
          <p:cNvPr id="30722" name="Content Placeholder 2">
            <a:extLst>
              <a:ext uri="{FF2B5EF4-FFF2-40B4-BE49-F238E27FC236}">
                <a16:creationId xmlns:a16="http://schemas.microsoft.com/office/drawing/2014/main" id="{9BC44935-CC29-4F46-862F-A7DF729EEC02}"/>
              </a:ext>
            </a:extLst>
          </p:cNvPr>
          <p:cNvSpPr>
            <a:spLocks noGrp="1"/>
          </p:cNvSpPr>
          <p:nvPr>
            <p:ph idx="1"/>
          </p:nvPr>
        </p:nvSpPr>
        <p:spPr>
          <a:xfrm>
            <a:off x="591671" y="1524000"/>
            <a:ext cx="8211670" cy="4953000"/>
          </a:xfrm>
        </p:spPr>
        <p:txBody>
          <a:bodyPr>
            <a:normAutofit/>
          </a:bodyPr>
          <a:lstStyle/>
          <a:p>
            <a:pPr marL="514350" indent="-514350">
              <a:buFont typeface="+mj-lt"/>
              <a:buAutoNum type="arabicPeriod"/>
            </a:pPr>
            <a:r>
              <a:rPr lang="en-US" altLang="en-US" dirty="0"/>
              <a:t>Designing &amp; Planning Web Pages </a:t>
            </a:r>
          </a:p>
          <a:p>
            <a:pPr marL="514350" indent="-514350">
              <a:buFont typeface="+mj-lt"/>
              <a:buAutoNum type="arabicPeriod"/>
            </a:pPr>
            <a:r>
              <a:rPr lang="en-US" altLang="en-US" dirty="0"/>
              <a:t>Creating Content &amp; Structure with HTML</a:t>
            </a:r>
          </a:p>
          <a:p>
            <a:pPr marL="514350" indent="-514350">
              <a:buFont typeface="+mj-lt"/>
              <a:buAutoNum type="arabicPeriod"/>
            </a:pPr>
            <a:r>
              <a:rPr lang="en-US" altLang="en-US" dirty="0"/>
              <a:t>Formatting Web Pages with Style Sheets</a:t>
            </a:r>
          </a:p>
          <a:p>
            <a:pPr marL="514350" indent="-514350">
              <a:buFont typeface="+mj-lt"/>
              <a:buAutoNum type="arabicPeriod"/>
            </a:pPr>
            <a:r>
              <a:rPr lang="en-US" altLang="en-US" dirty="0"/>
              <a:t>Graphics </a:t>
            </a:r>
          </a:p>
          <a:p>
            <a:pPr marL="514350" indent="-514350">
              <a:buFont typeface="+mj-lt"/>
              <a:buAutoNum type="arabicPeriod"/>
            </a:pPr>
            <a:r>
              <a:rPr lang="en-US" altLang="en-US" dirty="0"/>
              <a:t> Scripting </a:t>
            </a:r>
          </a:p>
          <a:p>
            <a:pPr marL="514350" indent="-514350">
              <a:buFont typeface="+mj-lt"/>
              <a:buAutoNum type="arabicPeriod"/>
            </a:pPr>
            <a:r>
              <a:rPr lang="en-US" altLang="en-US" dirty="0"/>
              <a:t>Quality Control</a:t>
            </a:r>
          </a:p>
          <a:p>
            <a:pPr marL="514350" indent="-514350">
              <a:buFont typeface="+mj-lt"/>
              <a:buAutoNum type="arabicPeriod"/>
            </a:pPr>
            <a:r>
              <a:rPr lang="en-US" altLang="en-US" dirty="0"/>
              <a:t>Website Management &amp; Authoring Tools</a:t>
            </a:r>
          </a:p>
          <a:p>
            <a:pPr marL="514350" indent="-514350">
              <a:buFont typeface="+mj-lt"/>
              <a:buAutoNum type="arabicPeriod"/>
            </a:pPr>
            <a:r>
              <a:rPr lang="en-US" altLang="en-US" dirty="0"/>
              <a:t>Client Website / Final Project</a:t>
            </a:r>
          </a:p>
        </p:txBody>
      </p:sp>
    </p:spTree>
    <p:extLst>
      <p:ext uri="{BB962C8B-B14F-4D97-AF65-F5344CB8AC3E}">
        <p14:creationId xmlns:p14="http://schemas.microsoft.com/office/powerpoint/2010/main" val="3043933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 calcmode="lin" valueType="num">
                                      <p:cBhvr additive="base">
                                        <p:cTn id="13" dur="500" fill="hold"/>
                                        <p:tgtEl>
                                          <p:spTgt spid="3072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 calcmode="lin" valueType="num">
                                      <p:cBhvr additive="base">
                                        <p:cTn id="19" dur="500" fill="hold"/>
                                        <p:tgtEl>
                                          <p:spTgt spid="3072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22">
                                            <p:txEl>
                                              <p:pRg st="3" end="3"/>
                                            </p:txEl>
                                          </p:spTgt>
                                        </p:tgtEl>
                                        <p:attrNameLst>
                                          <p:attrName>style.visibility</p:attrName>
                                        </p:attrNameLst>
                                      </p:cBhvr>
                                      <p:to>
                                        <p:strVal val="visible"/>
                                      </p:to>
                                    </p:set>
                                    <p:anim calcmode="lin" valueType="num">
                                      <p:cBhvr additive="base">
                                        <p:cTn id="25" dur="500" fill="hold"/>
                                        <p:tgtEl>
                                          <p:spTgt spid="3072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722">
                                            <p:txEl>
                                              <p:pRg st="4" end="4"/>
                                            </p:txEl>
                                          </p:spTgt>
                                        </p:tgtEl>
                                        <p:attrNameLst>
                                          <p:attrName>style.visibility</p:attrName>
                                        </p:attrNameLst>
                                      </p:cBhvr>
                                      <p:to>
                                        <p:strVal val="visible"/>
                                      </p:to>
                                    </p:set>
                                    <p:anim calcmode="lin" valueType="num">
                                      <p:cBhvr additive="base">
                                        <p:cTn id="31" dur="500" fill="hold"/>
                                        <p:tgtEl>
                                          <p:spTgt spid="3072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072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0722">
                                            <p:txEl>
                                              <p:pRg st="5" end="5"/>
                                            </p:txEl>
                                          </p:spTgt>
                                        </p:tgtEl>
                                        <p:attrNameLst>
                                          <p:attrName>style.visibility</p:attrName>
                                        </p:attrNameLst>
                                      </p:cBhvr>
                                      <p:to>
                                        <p:strVal val="visible"/>
                                      </p:to>
                                    </p:set>
                                    <p:anim calcmode="lin" valueType="num">
                                      <p:cBhvr additive="base">
                                        <p:cTn id="37" dur="500" fill="hold"/>
                                        <p:tgtEl>
                                          <p:spTgt spid="3072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072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0722">
                                            <p:txEl>
                                              <p:pRg st="6" end="6"/>
                                            </p:txEl>
                                          </p:spTgt>
                                        </p:tgtEl>
                                        <p:attrNameLst>
                                          <p:attrName>style.visibility</p:attrName>
                                        </p:attrNameLst>
                                      </p:cBhvr>
                                      <p:to>
                                        <p:strVal val="visible"/>
                                      </p:to>
                                    </p:set>
                                    <p:anim calcmode="lin" valueType="num">
                                      <p:cBhvr additive="base">
                                        <p:cTn id="43" dur="500" fill="hold"/>
                                        <p:tgtEl>
                                          <p:spTgt spid="3072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072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0722">
                                            <p:txEl>
                                              <p:pRg st="7" end="7"/>
                                            </p:txEl>
                                          </p:spTgt>
                                        </p:tgtEl>
                                        <p:attrNameLst>
                                          <p:attrName>style.visibility</p:attrName>
                                        </p:attrNameLst>
                                      </p:cBhvr>
                                      <p:to>
                                        <p:strVal val="visible"/>
                                      </p:to>
                                    </p:set>
                                    <p:anim calcmode="lin" valueType="num">
                                      <p:cBhvr additive="base">
                                        <p:cTn id="49" dur="500" fill="hold"/>
                                        <p:tgtEl>
                                          <p:spTgt spid="3072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072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699246" y="274638"/>
            <a:ext cx="7987553" cy="1143000"/>
          </a:xfrm>
        </p:spPr>
        <p:txBody>
          <a:bodyPr>
            <a:normAutofit fontScale="90000"/>
          </a:bodyPr>
          <a:lstStyle/>
          <a:p>
            <a:pPr algn="l"/>
            <a:r>
              <a:rPr lang="en-US" altLang="en-US" dirty="0">
                <a:solidFill>
                  <a:srgbClr val="002060"/>
                </a:solidFill>
              </a:rPr>
              <a:t>Not just a curriculum, it’s a</a:t>
            </a:r>
            <a:br>
              <a:rPr lang="en-US" altLang="en-US" dirty="0">
                <a:solidFill>
                  <a:srgbClr val="002060"/>
                </a:solidFill>
              </a:rPr>
            </a:br>
            <a:r>
              <a:rPr lang="en-US" altLang="en-US" dirty="0">
                <a:solidFill>
                  <a:srgbClr val="002060"/>
                </a:solidFill>
              </a:rPr>
              <a:t>community</a:t>
            </a:r>
          </a:p>
        </p:txBody>
      </p:sp>
      <p:sp>
        <p:nvSpPr>
          <p:cNvPr id="31746" name="Content Placeholder 2">
            <a:extLst>
              <a:ext uri="{FF2B5EF4-FFF2-40B4-BE49-F238E27FC236}">
                <a16:creationId xmlns:a16="http://schemas.microsoft.com/office/drawing/2014/main" id="{33EAAB43-272E-C845-89AA-723025F0656E}"/>
              </a:ext>
            </a:extLst>
          </p:cNvPr>
          <p:cNvSpPr>
            <a:spLocks noGrp="1"/>
          </p:cNvSpPr>
          <p:nvPr>
            <p:ph idx="1"/>
          </p:nvPr>
        </p:nvSpPr>
        <p:spPr/>
        <p:txBody>
          <a:bodyPr/>
          <a:lstStyle/>
          <a:p>
            <a:pPr>
              <a:buFont typeface="Wingdings" pitchFamily="2" charset="2"/>
              <a:buChar char="§"/>
            </a:pPr>
            <a:r>
              <a:rPr lang="en-US" altLang="en-US" dirty="0"/>
              <a:t>Nearly 6000 registered teachers worldwide</a:t>
            </a:r>
          </a:p>
          <a:p>
            <a:pPr>
              <a:buFont typeface="Wingdings" pitchFamily="2" charset="2"/>
              <a:buChar char="§"/>
            </a:pPr>
            <a:r>
              <a:rPr lang="en-US" altLang="en-US" dirty="0"/>
              <a:t>Nearly 1000 of those are "active" (having logged in over the last 2 years)</a:t>
            </a:r>
          </a:p>
          <a:p>
            <a:pPr>
              <a:buFont typeface="Wingdings" pitchFamily="2" charset="2"/>
              <a:buChar char="§"/>
            </a:pPr>
            <a:r>
              <a:rPr lang="en-US" altLang="en-US" dirty="0"/>
              <a:t>Discussion list with over 1000 subscribers</a:t>
            </a:r>
          </a:p>
          <a:p>
            <a:pPr>
              <a:buFont typeface="Wingdings" pitchFamily="2" charset="2"/>
              <a:buChar char="§"/>
            </a:pPr>
            <a:r>
              <a:rPr lang="en-US" altLang="en-US" dirty="0"/>
              <a:t>Teachers provide peer support:</a:t>
            </a:r>
          </a:p>
          <a:p>
            <a:pPr lvl="1"/>
            <a:r>
              <a:rPr lang="en-US" altLang="en-US" dirty="0"/>
              <a:t>Help with coding problems</a:t>
            </a:r>
          </a:p>
          <a:p>
            <a:pPr lvl="1"/>
            <a:r>
              <a:rPr lang="en-US" altLang="en-US" dirty="0"/>
              <a:t>Sharing resources</a:t>
            </a:r>
          </a:p>
          <a:p>
            <a:pPr lvl="1"/>
            <a:r>
              <a:rPr lang="en-US" altLang="en-US" dirty="0"/>
              <a:t>Discussing teaching strategies </a:t>
            </a:r>
          </a:p>
        </p:txBody>
      </p:sp>
    </p:spTree>
    <p:extLst>
      <p:ext uri="{BB962C8B-B14F-4D97-AF65-F5344CB8AC3E}">
        <p14:creationId xmlns:p14="http://schemas.microsoft.com/office/powerpoint/2010/main" val="183867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228600" y="274638"/>
            <a:ext cx="8458200" cy="1143000"/>
          </a:xfrm>
        </p:spPr>
        <p:txBody>
          <a:bodyPr>
            <a:normAutofit/>
          </a:bodyPr>
          <a:lstStyle/>
          <a:p>
            <a:r>
              <a:rPr lang="en-US" altLang="en-US" dirty="0">
                <a:solidFill>
                  <a:srgbClr val="002060"/>
                </a:solidFill>
              </a:rPr>
              <a:t>2018 WebD2 Teacher Survey</a:t>
            </a:r>
          </a:p>
        </p:txBody>
      </p:sp>
      <p:sp>
        <p:nvSpPr>
          <p:cNvPr id="31746" name="Content Placeholder 2">
            <a:extLst>
              <a:ext uri="{FF2B5EF4-FFF2-40B4-BE49-F238E27FC236}">
                <a16:creationId xmlns:a16="http://schemas.microsoft.com/office/drawing/2014/main" id="{33EAAB43-272E-C845-89AA-723025F0656E}"/>
              </a:ext>
            </a:extLst>
          </p:cNvPr>
          <p:cNvSpPr>
            <a:spLocks noGrp="1"/>
          </p:cNvSpPr>
          <p:nvPr>
            <p:ph idx="1"/>
          </p:nvPr>
        </p:nvSpPr>
        <p:spPr/>
        <p:txBody>
          <a:bodyPr>
            <a:normAutofit fontScale="92500" lnSpcReduction="10000"/>
          </a:bodyPr>
          <a:lstStyle/>
          <a:p>
            <a:pPr>
              <a:buFont typeface="Wingdings" pitchFamily="2" charset="2"/>
              <a:buChar char="§"/>
            </a:pPr>
            <a:r>
              <a:rPr lang="en-US" altLang="en-US" dirty="0"/>
              <a:t>151 responses (95 in the first 24 hours)</a:t>
            </a:r>
          </a:p>
          <a:p>
            <a:pPr>
              <a:buFont typeface="Wingdings" pitchFamily="2" charset="2"/>
              <a:buChar char="§"/>
            </a:pPr>
            <a:r>
              <a:rPr lang="en-US" altLang="en-US" dirty="0"/>
              <a:t>Approx. 8,000 students have used the curriculum since Fall 2016 (as reported by survey participants) </a:t>
            </a:r>
          </a:p>
          <a:p>
            <a:pPr>
              <a:buFont typeface="Wingdings" pitchFamily="2" charset="2"/>
              <a:buChar char="§"/>
            </a:pPr>
            <a:r>
              <a:rPr lang="en-US" altLang="en-US" dirty="0"/>
              <a:t>Results: </a:t>
            </a:r>
            <a:r>
              <a:rPr lang="en-US" altLang="en-US" dirty="0">
                <a:hlinkClick r:id="rId3"/>
              </a:rPr>
              <a:t>https://uw.edu/accesscomputing/</a:t>
            </a:r>
            <a:br>
              <a:rPr lang="en-US" altLang="en-US" dirty="0">
                <a:hlinkClick r:id="rId3"/>
              </a:rPr>
            </a:br>
            <a:r>
              <a:rPr lang="en-US" altLang="en-US" dirty="0">
                <a:hlinkClick r:id="rId3"/>
              </a:rPr>
              <a:t>webd2/survey2018.html</a:t>
            </a:r>
            <a:endParaRPr lang="en-US" altLang="en-US" dirty="0"/>
          </a:p>
          <a:p>
            <a:pPr>
              <a:buFont typeface="Wingdings" pitchFamily="2" charset="2"/>
              <a:buChar char="§"/>
            </a:pPr>
            <a:r>
              <a:rPr lang="en-US" altLang="en-US" dirty="0"/>
              <a:t>One question: "</a:t>
            </a:r>
            <a:r>
              <a:rPr lang="en-US" dirty="0"/>
              <a:t>Please describe how disability, accessibility, &amp;/or universal design topics were integrated into your web design or other computing courses."</a:t>
            </a:r>
            <a:endParaRPr lang="en-US" altLang="en-US" dirty="0"/>
          </a:p>
        </p:txBody>
      </p:sp>
    </p:spTree>
    <p:extLst>
      <p:ext uri="{BB962C8B-B14F-4D97-AF65-F5344CB8AC3E}">
        <p14:creationId xmlns:p14="http://schemas.microsoft.com/office/powerpoint/2010/main" val="62842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228600" y="274638"/>
            <a:ext cx="8458200" cy="1143000"/>
          </a:xfrm>
        </p:spPr>
        <p:txBody>
          <a:bodyPr>
            <a:normAutofit/>
          </a:bodyPr>
          <a:lstStyle/>
          <a:p>
            <a:r>
              <a:rPr lang="en-US" altLang="en-US" dirty="0">
                <a:solidFill>
                  <a:srgbClr val="002060"/>
                </a:solidFill>
              </a:rPr>
              <a:t>Themes in Teachers’ Responses</a:t>
            </a:r>
          </a:p>
        </p:txBody>
      </p:sp>
      <p:sp>
        <p:nvSpPr>
          <p:cNvPr id="31746" name="Content Placeholder 2">
            <a:extLst>
              <a:ext uri="{FF2B5EF4-FFF2-40B4-BE49-F238E27FC236}">
                <a16:creationId xmlns:a16="http://schemas.microsoft.com/office/drawing/2014/main" id="{33EAAB43-272E-C845-89AA-723025F0656E}"/>
              </a:ext>
            </a:extLst>
          </p:cNvPr>
          <p:cNvSpPr>
            <a:spLocks noGrp="1"/>
          </p:cNvSpPr>
          <p:nvPr>
            <p:ph idx="1"/>
          </p:nvPr>
        </p:nvSpPr>
        <p:spPr/>
        <p:txBody>
          <a:bodyPr>
            <a:normAutofit/>
          </a:bodyPr>
          <a:lstStyle/>
          <a:p>
            <a:pPr>
              <a:buFont typeface="Wingdings" pitchFamily="2" charset="2"/>
              <a:buChar char="§"/>
            </a:pPr>
            <a:r>
              <a:rPr lang="en-US" altLang="en-US" dirty="0"/>
              <a:t>Inviting guest speakers (e.g., webmasters who are aware of accessibility mandates)</a:t>
            </a:r>
          </a:p>
          <a:p>
            <a:pPr>
              <a:buFont typeface="Wingdings" pitchFamily="2" charset="2"/>
              <a:buChar char="§"/>
            </a:pPr>
            <a:r>
              <a:rPr lang="en-US" altLang="en-US" dirty="0"/>
              <a:t>Evaluating websites (school site, others)</a:t>
            </a:r>
          </a:p>
          <a:p>
            <a:pPr>
              <a:buFont typeface="Wingdings" pitchFamily="2" charset="2"/>
              <a:buChar char="§"/>
            </a:pPr>
            <a:r>
              <a:rPr lang="en-US" altLang="en-US" dirty="0"/>
              <a:t>Tapping into the perspective of students with disabilities </a:t>
            </a:r>
          </a:p>
          <a:p>
            <a:pPr>
              <a:buFont typeface="Wingdings" pitchFamily="2" charset="2"/>
              <a:buChar char="§"/>
            </a:pPr>
            <a:r>
              <a:rPr lang="en-US" altLang="en-US" dirty="0"/>
              <a:t>Disability simulations (#</a:t>
            </a:r>
            <a:r>
              <a:rPr lang="en-US" altLang="en-US" dirty="0" err="1"/>
              <a:t>nomouse</a:t>
            </a:r>
            <a:r>
              <a:rPr lang="en-US" altLang="en-US" dirty="0"/>
              <a:t>)</a:t>
            </a:r>
          </a:p>
          <a:p>
            <a:pPr>
              <a:buFont typeface="Wingdings" pitchFamily="2" charset="2"/>
              <a:buChar char="§"/>
            </a:pPr>
            <a:r>
              <a:rPr lang="en-US" altLang="en-US" dirty="0"/>
              <a:t>Extending accessibility into other courses</a:t>
            </a:r>
          </a:p>
          <a:p>
            <a:pPr>
              <a:buFont typeface="Wingdings" pitchFamily="2" charset="2"/>
              <a:buChar char="§"/>
            </a:pPr>
            <a:endParaRPr lang="en-US" altLang="en-US" dirty="0"/>
          </a:p>
          <a:p>
            <a:pPr>
              <a:buFont typeface="Wingdings" pitchFamily="2" charset="2"/>
              <a:buChar char="§"/>
            </a:pPr>
            <a:endParaRPr lang="en-US" altLang="en-US" dirty="0"/>
          </a:p>
        </p:txBody>
      </p:sp>
    </p:spTree>
    <p:extLst>
      <p:ext uri="{BB962C8B-B14F-4D97-AF65-F5344CB8AC3E}">
        <p14:creationId xmlns:p14="http://schemas.microsoft.com/office/powerpoint/2010/main" val="3135464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Title 3">
            <a:extLst>
              <a:ext uri="{FF2B5EF4-FFF2-40B4-BE49-F238E27FC236}">
                <a16:creationId xmlns:a16="http://schemas.microsoft.com/office/drawing/2014/main" id="{8A7E78D8-062C-D94D-A406-3F1C5BDF9AFC}"/>
              </a:ext>
            </a:extLst>
          </p:cNvPr>
          <p:cNvSpPr>
            <a:spLocks noGrp="1"/>
          </p:cNvSpPr>
          <p:nvPr>
            <p:ph type="title" idx="4294967295"/>
          </p:nvPr>
        </p:nvSpPr>
        <p:spPr>
          <a:xfrm>
            <a:off x="464344" y="2927350"/>
            <a:ext cx="8215312" cy="1003300"/>
          </a:xfrm>
        </p:spPr>
        <p:txBody>
          <a:bodyPr/>
          <a:lstStyle/>
          <a:p>
            <a:pPr algn="ctr"/>
            <a:r>
              <a:rPr lang="en-US" sz="4000" dirty="0"/>
              <a:t>Example 2</a:t>
            </a:r>
          </a:p>
        </p:txBody>
      </p:sp>
      <p:sp>
        <p:nvSpPr>
          <p:cNvPr id="3" name="Google Shape;178;p26">
            <a:extLst>
              <a:ext uri="{FF2B5EF4-FFF2-40B4-BE49-F238E27FC236}">
                <a16:creationId xmlns:a16="http://schemas.microsoft.com/office/drawing/2014/main" id="{AD684DBF-DE16-0B40-B440-A25D34E560C4}"/>
              </a:ext>
            </a:extLst>
          </p:cNvPr>
          <p:cNvSpPr txBox="1">
            <a:spLocks noGrp="1"/>
          </p:cNvSpPr>
          <p:nvPr>
            <p:ph type="body" idx="1"/>
          </p:nvPr>
        </p:nvSpPr>
        <p:spPr>
          <a:xfrm>
            <a:off x="891492" y="3833115"/>
            <a:ext cx="7361015" cy="785940"/>
          </a:xfrm>
          <a:prstGeom prst="rect">
            <a:avLst/>
          </a:prstGeom>
          <a:noFill/>
          <a:ln>
            <a:noFill/>
          </a:ln>
        </p:spPr>
        <p:txBody>
          <a:bodyPr spcFirstLastPara="1" wrap="square" lIns="19050" tIns="19050" rIns="19050" bIns="19050" anchor="ctr" anchorCtr="0">
            <a:noAutofit/>
          </a:bodyPr>
          <a:lstStyle/>
          <a:p>
            <a:pPr marL="0" indent="0">
              <a:buSzPts val="10400"/>
            </a:pPr>
            <a:r>
              <a:rPr lang="en-US" dirty="0">
                <a:solidFill>
                  <a:schemeClr val="bg1"/>
                </a:solidFill>
                <a:hlinkClick r:id="rId3">
                  <a:extLst>
                    <a:ext uri="{A12FA001-AC4F-418D-AE19-62706E023703}">
                      <ahyp:hlinkClr xmlns:ahyp="http://schemas.microsoft.com/office/drawing/2018/hyperlinkcolor" val="tx"/>
                    </a:ext>
                  </a:extLst>
                </a:hlinkClick>
              </a:rPr>
              <a:t>https://info343-au16.github.io/</a:t>
            </a:r>
            <a:endParaRPr lang="en-US" dirty="0">
              <a:solidFill>
                <a:schemeClr val="bg1"/>
              </a:solidFill>
            </a:endParaRPr>
          </a:p>
        </p:txBody>
      </p:sp>
    </p:spTree>
    <p:extLst>
      <p:ext uri="{BB962C8B-B14F-4D97-AF65-F5344CB8AC3E}">
        <p14:creationId xmlns:p14="http://schemas.microsoft.com/office/powerpoint/2010/main" val="422919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noChangeArrowheads="1"/>
          </p:cNvSpPr>
          <p:nvPr>
            <p:ph type="title"/>
          </p:nvPr>
        </p:nvSpPr>
        <p:spPr>
          <a:xfrm>
            <a:off x="665062" y="534611"/>
            <a:ext cx="8472243" cy="936282"/>
          </a:xfrm>
        </p:spPr>
        <p:txBody>
          <a:bodyPr>
            <a:normAutofit/>
          </a:bodyPr>
          <a:lstStyle/>
          <a:p>
            <a:pPr algn="l"/>
            <a:r>
              <a:rPr lang="en-US" dirty="0">
                <a:solidFill>
                  <a:srgbClr val="444B8D"/>
                </a:solidFill>
                <a:latin typeface="Helvetica" pitchFamily="2" charset="0"/>
                <a:ea typeface="ヒラギノ角ゴ Pro W3" charset="0"/>
                <a:cs typeface="Arial" panose="020B0604020202020204" pitchFamily="34" charset="0"/>
              </a:rPr>
              <a:t>Presentation topics</a:t>
            </a:r>
            <a:endParaRPr lang="en-US" b="1" i="1" dirty="0">
              <a:solidFill>
                <a:srgbClr val="444B8D"/>
              </a:solidFill>
              <a:latin typeface="Helvetica" pitchFamily="2" charset="0"/>
              <a:ea typeface="ヒラギノ角ゴ Pro W3" charset="0"/>
              <a:cs typeface="Arial" panose="020B0604020202020204" pitchFamily="34" charset="0"/>
            </a:endParaRPr>
          </a:p>
        </p:txBody>
      </p:sp>
      <p:sp>
        <p:nvSpPr>
          <p:cNvPr id="2" name="Text Placeholder 1">
            <a:extLst>
              <a:ext uri="{FF2B5EF4-FFF2-40B4-BE49-F238E27FC236}">
                <a16:creationId xmlns:a16="http://schemas.microsoft.com/office/drawing/2014/main" id="{D763757D-D9F4-C940-94DB-8FE55CF4B14E}"/>
              </a:ext>
            </a:extLst>
          </p:cNvPr>
          <p:cNvSpPr>
            <a:spLocks noGrp="1"/>
          </p:cNvSpPr>
          <p:nvPr>
            <p:ph type="body" sz="quarter" idx="11"/>
          </p:nvPr>
        </p:nvSpPr>
        <p:spPr>
          <a:xfrm>
            <a:off x="671757" y="2050473"/>
            <a:ext cx="8184662" cy="4079852"/>
          </a:xfrm>
        </p:spPr>
        <p:txBody>
          <a:bodyPr>
            <a:normAutofit/>
          </a:bodyPr>
          <a:lstStyle/>
          <a:p>
            <a:pPr>
              <a:buFont typeface="Wingdings" pitchFamily="2" charset="2"/>
              <a:buChar char="§"/>
            </a:pPr>
            <a:r>
              <a:rPr lang="en-US" sz="3600" dirty="0">
                <a:solidFill>
                  <a:schemeClr val="tx1">
                    <a:lumMod val="95000"/>
                    <a:lumOff val="5000"/>
                  </a:schemeClr>
                </a:solidFill>
                <a:latin typeface="Helvetica" pitchFamily="2" charset="0"/>
                <a:ea typeface="Open Sans Light" panose="020B0306030504020204" pitchFamily="34" charset="0"/>
                <a:cs typeface="Arial" panose="020B0604020202020204" pitchFamily="34" charset="0"/>
              </a:rPr>
              <a:t>General access approaches/content</a:t>
            </a:r>
          </a:p>
          <a:p>
            <a:pPr>
              <a:buFont typeface="Wingdings" pitchFamily="2" charset="2"/>
              <a:buChar char="§"/>
            </a:pPr>
            <a:r>
              <a:rPr lang="en-US" sz="3600" dirty="0">
                <a:solidFill>
                  <a:schemeClr val="tx1">
                    <a:lumMod val="95000"/>
                    <a:lumOff val="5000"/>
                  </a:schemeClr>
                </a:solidFill>
                <a:latin typeface="Helvetica" pitchFamily="2" charset="0"/>
                <a:ea typeface="Open Sans Light" panose="020B0306030504020204" pitchFamily="34" charset="0"/>
                <a:cs typeface="Arial" panose="020B0604020202020204" pitchFamily="34" charset="0"/>
              </a:rPr>
              <a:t>Motivation</a:t>
            </a:r>
          </a:p>
          <a:p>
            <a:pPr>
              <a:buFont typeface="Wingdings" pitchFamily="2" charset="2"/>
              <a:buChar char="§"/>
            </a:pPr>
            <a:r>
              <a:rPr lang="en-US" sz="3600" dirty="0">
                <a:solidFill>
                  <a:schemeClr val="tx1">
                    <a:lumMod val="95000"/>
                    <a:lumOff val="5000"/>
                  </a:schemeClr>
                </a:solidFill>
                <a:latin typeface="Helvetica" pitchFamily="2" charset="0"/>
                <a:ea typeface="Open Sans Light" panose="020B0306030504020204" pitchFamily="34" charset="0"/>
                <a:cs typeface="Arial" panose="020B0604020202020204" pitchFamily="34" charset="0"/>
              </a:rPr>
              <a:t>Survey</a:t>
            </a:r>
          </a:p>
          <a:p>
            <a:pPr>
              <a:buFont typeface="Wingdings" pitchFamily="2" charset="2"/>
              <a:buChar char="§"/>
            </a:pPr>
            <a:r>
              <a:rPr lang="en-US" sz="3600" dirty="0">
                <a:solidFill>
                  <a:schemeClr val="tx1">
                    <a:lumMod val="95000"/>
                    <a:lumOff val="5000"/>
                  </a:schemeClr>
                </a:solidFill>
                <a:latin typeface="Helvetica" pitchFamily="2" charset="0"/>
                <a:ea typeface="Open Sans Light" panose="020B0306030504020204" pitchFamily="34" charset="0"/>
                <a:cs typeface="Arial" panose="020B0604020202020204" pitchFamily="34" charset="0"/>
              </a:rPr>
              <a:t>Examples</a:t>
            </a: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Picture 7" descr="Access image&#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01184" y="3209634"/>
            <a:ext cx="3496691" cy="262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48076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830E38-425F-9A47-9061-6FAB3A03D198}"/>
              </a:ext>
            </a:extLst>
          </p:cNvPr>
          <p:cNvSpPr>
            <a:spLocks noGrp="1"/>
          </p:cNvSpPr>
          <p:nvPr>
            <p:ph type="title"/>
          </p:nvPr>
        </p:nvSpPr>
        <p:spPr>
          <a:xfrm>
            <a:off x="1016186" y="0"/>
            <a:ext cx="7358063" cy="2321719"/>
          </a:xfrm>
        </p:spPr>
        <p:txBody>
          <a:bodyPr/>
          <a:lstStyle/>
          <a:p>
            <a:r>
              <a:rPr lang="en-US" dirty="0"/>
              <a:t>INFO 343</a:t>
            </a:r>
          </a:p>
        </p:txBody>
      </p:sp>
      <p:pic>
        <p:nvPicPr>
          <p:cNvPr id="4" name="Picture 3" descr="Photo of Amy Ko, insider catalyst">
            <a:extLst>
              <a:ext uri="{FF2B5EF4-FFF2-40B4-BE49-F238E27FC236}">
                <a16:creationId xmlns:a16="http://schemas.microsoft.com/office/drawing/2014/main" id="{D69EC8D9-829F-BC47-BD9B-F92E99F5DC53}"/>
              </a:ext>
            </a:extLst>
          </p:cNvPr>
          <p:cNvPicPr>
            <a:picLocks noChangeAspect="1"/>
          </p:cNvPicPr>
          <p:nvPr/>
        </p:nvPicPr>
        <p:blipFill>
          <a:blip r:embed="rId3"/>
          <a:stretch>
            <a:fillRect/>
          </a:stretch>
        </p:blipFill>
        <p:spPr>
          <a:xfrm>
            <a:off x="838860" y="1898870"/>
            <a:ext cx="1359548" cy="1359548"/>
          </a:xfrm>
          <a:prstGeom prst="rect">
            <a:avLst/>
          </a:prstGeom>
        </p:spPr>
      </p:pic>
      <p:sp>
        <p:nvSpPr>
          <p:cNvPr id="369" name="“Hey guys, interested in incorporating accessibility into INFO 343?”"/>
          <p:cNvSpPr/>
          <p:nvPr/>
        </p:nvSpPr>
        <p:spPr>
          <a:xfrm>
            <a:off x="251893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467359">
              <a:spcBef>
                <a:spcPts val="800"/>
              </a:spcBef>
              <a:defRPr sz="3920">
                <a:solidFill>
                  <a:srgbClr val="000000"/>
                </a:solidFill>
              </a:defRPr>
            </a:lvl1pPr>
          </a:lstStyle>
          <a:p>
            <a:pPr marL="0" marR="0" lvl="0" indent="0" algn="l" defTabSz="467359" rtl="0" eaLnBrk="1" fontAlgn="auto" latinLnBrk="0" hangingPunct="1">
              <a:lnSpc>
                <a:spcPct val="100000"/>
              </a:lnSpc>
              <a:spcBef>
                <a:spcPts val="800"/>
              </a:spcBef>
              <a:spcAft>
                <a:spcPts val="0"/>
              </a:spcAft>
              <a:buClrTx/>
              <a:buSzTx/>
              <a:buFontTx/>
              <a:buNone/>
              <a:tabLst/>
              <a:defRPr/>
            </a:pPr>
            <a:r>
              <a:rPr kumimoji="0" sz="2756" b="0" i="0" u="none" strike="noStrike" kern="1200" cap="none" spc="0" normalizeH="0" baseline="0" noProof="0" dirty="0">
                <a:ln>
                  <a:noFill/>
                </a:ln>
                <a:solidFill>
                  <a:srgbClr val="000000"/>
                </a:solidFill>
                <a:effectLst/>
                <a:uLnTx/>
                <a:uFillTx/>
                <a:latin typeface="Arial" panose="020B0604020202020204"/>
                <a:ea typeface="+mn-ea"/>
                <a:cs typeface="+mn-cs"/>
              </a:rPr>
              <a:t>“Hey guys, interested in incorporating accessibility into INFO 343?”</a:t>
            </a:r>
          </a:p>
        </p:txBody>
      </p:sp>
      <p:pic>
        <p:nvPicPr>
          <p:cNvPr id="370" name="Image" descr="Photo of instructor 1"/>
          <p:cNvPicPr>
            <a:picLocks noChangeAspect="1"/>
          </p:cNvPicPr>
          <p:nvPr/>
        </p:nvPicPr>
        <p:blipFill>
          <a:blip r:embed="rId4"/>
          <a:stretch>
            <a:fillRect/>
          </a:stretch>
        </p:blipFill>
        <p:spPr>
          <a:xfrm>
            <a:off x="531536" y="4870688"/>
            <a:ext cx="1223368" cy="1348384"/>
          </a:xfrm>
          <a:prstGeom prst="rect">
            <a:avLst/>
          </a:prstGeom>
          <a:ln w="12700">
            <a:miter lim="400000"/>
          </a:ln>
        </p:spPr>
      </p:pic>
      <p:pic>
        <p:nvPicPr>
          <p:cNvPr id="371" name="Image" descr="Photo of instructor 2"/>
          <p:cNvPicPr>
            <a:picLocks noChangeAspect="1"/>
          </p:cNvPicPr>
          <p:nvPr/>
        </p:nvPicPr>
        <p:blipFill>
          <a:blip r:embed="rId5"/>
          <a:stretch>
            <a:fillRect/>
          </a:stretch>
        </p:blipFill>
        <p:spPr>
          <a:xfrm>
            <a:off x="1968676" y="4870688"/>
            <a:ext cx="1223368" cy="1348384"/>
          </a:xfrm>
          <a:prstGeom prst="rect">
            <a:avLst/>
          </a:prstGeom>
          <a:ln w="12700">
            <a:miter lim="400000"/>
          </a:ln>
        </p:spPr>
      </p:pic>
      <p:pic>
        <p:nvPicPr>
          <p:cNvPr id="372" name="Image" descr="Photo of instructor 3"/>
          <p:cNvPicPr>
            <a:picLocks noChangeAspect="1"/>
          </p:cNvPicPr>
          <p:nvPr/>
        </p:nvPicPr>
        <p:blipFill>
          <a:blip r:embed="rId6"/>
          <a:stretch>
            <a:fillRect/>
          </a:stretch>
        </p:blipFill>
        <p:spPr>
          <a:xfrm>
            <a:off x="3384630" y="4870688"/>
            <a:ext cx="1223368" cy="1348384"/>
          </a:xfrm>
          <a:prstGeom prst="rect">
            <a:avLst/>
          </a:prstGeom>
          <a:ln w="12700">
            <a:miter lim="400000"/>
          </a:ln>
        </p:spPr>
      </p:pic>
      <p:sp>
        <p:nvSpPr>
          <p:cNvPr id="374" name="“Sure!”"/>
          <p:cNvSpPr/>
          <p:nvPr/>
        </p:nvSpPr>
        <p:spPr>
          <a:xfrm>
            <a:off x="4898001" y="5215657"/>
            <a:ext cx="1646034" cy="6584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“Sure!”</a:t>
            </a:r>
          </a:p>
        </p:txBody>
      </p:sp>
    </p:spTree>
    <p:extLst>
      <p:ext uri="{BB962C8B-B14F-4D97-AF65-F5344CB8AC3E}">
        <p14:creationId xmlns:p14="http://schemas.microsoft.com/office/powerpoint/2010/main" val="25426731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C1A548-9884-F649-B751-DE1BB7A7697D}"/>
              </a:ext>
            </a:extLst>
          </p:cNvPr>
          <p:cNvSpPr>
            <a:spLocks noGrp="1"/>
          </p:cNvSpPr>
          <p:nvPr>
            <p:ph type="title"/>
          </p:nvPr>
        </p:nvSpPr>
        <p:spPr/>
        <p:txBody>
          <a:bodyPr/>
          <a:lstStyle/>
          <a:p>
            <a:r>
              <a:rPr lang="en-US" dirty="0"/>
              <a:t>Accessibility Basics</a:t>
            </a:r>
          </a:p>
        </p:txBody>
      </p:sp>
      <p:pic>
        <p:nvPicPr>
          <p:cNvPr id="7" name="Picture 6" descr="Photo of Amy Ko">
            <a:extLst>
              <a:ext uri="{FF2B5EF4-FFF2-40B4-BE49-F238E27FC236}">
                <a16:creationId xmlns:a16="http://schemas.microsoft.com/office/drawing/2014/main" id="{4CBC4759-169F-5A4F-9D51-8FC9228F2A18}"/>
              </a:ext>
            </a:extLst>
          </p:cNvPr>
          <p:cNvPicPr>
            <a:picLocks noChangeAspect="1"/>
          </p:cNvPicPr>
          <p:nvPr/>
        </p:nvPicPr>
        <p:blipFill>
          <a:blip r:embed="rId3"/>
          <a:stretch>
            <a:fillRect/>
          </a:stretch>
        </p:blipFill>
        <p:spPr>
          <a:xfrm>
            <a:off x="577597" y="1898870"/>
            <a:ext cx="1359548" cy="1359548"/>
          </a:xfrm>
          <a:prstGeom prst="rect">
            <a:avLst/>
          </a:prstGeom>
        </p:spPr>
      </p:pic>
      <p:sp>
        <p:nvSpPr>
          <p:cNvPr id="380" name="“Hey Terrill, can you teach these three about web accessibility basics?”"/>
          <p:cNvSpPr/>
          <p:nvPr/>
        </p:nvSpPr>
        <p:spPr>
          <a:xfrm>
            <a:off x="251893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467359">
              <a:spcBef>
                <a:spcPts val="800"/>
              </a:spcBef>
              <a:defRPr sz="3920">
                <a:solidFill>
                  <a:srgbClr val="000000"/>
                </a:solidFill>
              </a:defRPr>
            </a:lvl1pPr>
          </a:lstStyle>
          <a:p>
            <a:pPr marL="0" marR="0" lvl="0" indent="0" algn="l" defTabSz="467359" rtl="0" eaLnBrk="1" fontAlgn="auto" latinLnBrk="0" hangingPunct="1">
              <a:lnSpc>
                <a:spcPct val="100000"/>
              </a:lnSpc>
              <a:spcBef>
                <a:spcPts val="800"/>
              </a:spcBef>
              <a:spcAft>
                <a:spcPts val="0"/>
              </a:spcAft>
              <a:buClrTx/>
              <a:buSzTx/>
              <a:buFontTx/>
              <a:buNone/>
              <a:tabLst/>
              <a:defRPr/>
            </a:pPr>
            <a:r>
              <a:rPr kumimoji="0" sz="2756" b="0" i="0" u="none" strike="noStrike" kern="1200" cap="none" spc="0" normalizeH="0" baseline="0" noProof="0">
                <a:ln>
                  <a:noFill/>
                </a:ln>
                <a:solidFill>
                  <a:srgbClr val="000000"/>
                </a:solidFill>
                <a:effectLst/>
                <a:uLnTx/>
                <a:uFillTx/>
                <a:latin typeface="Arial" panose="020B0604020202020204"/>
                <a:ea typeface="+mn-ea"/>
                <a:cs typeface="+mn-cs"/>
              </a:rPr>
              <a:t>“Hey Terrill, can you teach these three about web accessibility basics?”</a:t>
            </a:r>
          </a:p>
        </p:txBody>
      </p:sp>
      <p:pic>
        <p:nvPicPr>
          <p:cNvPr id="379" name="Image" descr="Photo of Terrill"/>
          <p:cNvPicPr>
            <a:picLocks noChangeAspect="1"/>
          </p:cNvPicPr>
          <p:nvPr/>
        </p:nvPicPr>
        <p:blipFill>
          <a:blip r:embed="rId4"/>
          <a:stretch>
            <a:fillRect/>
          </a:stretch>
        </p:blipFill>
        <p:spPr>
          <a:xfrm>
            <a:off x="577597" y="4065197"/>
            <a:ext cx="1466310" cy="1466310"/>
          </a:xfrm>
          <a:prstGeom prst="rect">
            <a:avLst/>
          </a:prstGeom>
          <a:ln w="12700">
            <a:miter lim="400000"/>
          </a:ln>
        </p:spPr>
      </p:pic>
      <p:sp>
        <p:nvSpPr>
          <p:cNvPr id="381" name="“Sure!”"/>
          <p:cNvSpPr/>
          <p:nvPr/>
        </p:nvSpPr>
        <p:spPr>
          <a:xfrm>
            <a:off x="2518931" y="4214456"/>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“Sure!”</a:t>
            </a:r>
          </a:p>
        </p:txBody>
      </p:sp>
    </p:spTree>
    <p:extLst>
      <p:ext uri="{BB962C8B-B14F-4D97-AF65-F5344CB8AC3E}">
        <p14:creationId xmlns:p14="http://schemas.microsoft.com/office/powerpoint/2010/main" val="226318814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FDF3C7-130A-3F42-BDEC-488063463353}"/>
              </a:ext>
            </a:extLst>
          </p:cNvPr>
          <p:cNvSpPr>
            <a:spLocks noGrp="1"/>
          </p:cNvSpPr>
          <p:nvPr>
            <p:ph type="title"/>
          </p:nvPr>
        </p:nvSpPr>
        <p:spPr/>
        <p:txBody>
          <a:bodyPr/>
          <a:lstStyle/>
          <a:p>
            <a:r>
              <a:rPr lang="en-US" dirty="0"/>
              <a:t>Critical parts and standards</a:t>
            </a:r>
          </a:p>
        </p:txBody>
      </p:sp>
      <p:pic>
        <p:nvPicPr>
          <p:cNvPr id="387" name="Image" descr="Photo of Terrill"/>
          <p:cNvPicPr>
            <a:picLocks noChangeAspect="1"/>
          </p:cNvPicPr>
          <p:nvPr/>
        </p:nvPicPr>
        <p:blipFill>
          <a:blip r:embed="rId3"/>
          <a:stretch>
            <a:fillRect/>
          </a:stretch>
        </p:blipFill>
        <p:spPr>
          <a:xfrm>
            <a:off x="512777" y="2141125"/>
            <a:ext cx="1466310" cy="1466309"/>
          </a:xfrm>
          <a:prstGeom prst="rect">
            <a:avLst/>
          </a:prstGeom>
          <a:ln w="12700">
            <a:miter lim="400000"/>
          </a:ln>
        </p:spPr>
      </p:pic>
      <p:sp>
        <p:nvSpPr>
          <p:cNvPr id="388" name="“Here are the most critical parts of the most critical standards”"/>
          <p:cNvSpPr/>
          <p:nvPr/>
        </p:nvSpPr>
        <p:spPr>
          <a:xfrm>
            <a:off x="238929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560831">
              <a:spcBef>
                <a:spcPts val="900"/>
              </a:spcBef>
              <a:defRPr sz="4703">
                <a:solidFill>
                  <a:srgbClr val="000000"/>
                </a:solidFill>
              </a:defRPr>
            </a:lvl1pPr>
          </a:lstStyle>
          <a:p>
            <a:pPr marL="0" marR="0" lvl="0" indent="0" algn="l" defTabSz="560831" rtl="0" eaLnBrk="1" fontAlgn="auto" latinLnBrk="0" hangingPunct="1">
              <a:lnSpc>
                <a:spcPct val="100000"/>
              </a:lnSpc>
              <a:spcBef>
                <a:spcPts val="900"/>
              </a:spcBef>
              <a:spcAft>
                <a:spcPts val="0"/>
              </a:spcAft>
              <a:buClrTx/>
              <a:buSzTx/>
              <a:buFontTx/>
              <a:buNone/>
              <a:tabLst/>
              <a:defRPr/>
            </a:pPr>
            <a:r>
              <a:rPr kumimoji="0" sz="3307" b="0" i="0" u="none" strike="noStrike" kern="1200" cap="none" spc="0" normalizeH="0" baseline="0" noProof="0" dirty="0">
                <a:ln>
                  <a:noFill/>
                </a:ln>
                <a:solidFill>
                  <a:srgbClr val="000000"/>
                </a:solidFill>
                <a:effectLst/>
                <a:uLnTx/>
                <a:uFillTx/>
                <a:latin typeface="Arial" panose="020B0604020202020204"/>
                <a:ea typeface="+mn-ea"/>
                <a:cs typeface="+mn-cs"/>
              </a:rPr>
              <a:t>“Here are the most critical parts of the most critical standards”</a:t>
            </a:r>
          </a:p>
        </p:txBody>
      </p:sp>
      <p:pic>
        <p:nvPicPr>
          <p:cNvPr id="390" name="Image" descr="Photo of intsructor 1"/>
          <p:cNvPicPr>
            <a:picLocks noChangeAspect="1"/>
          </p:cNvPicPr>
          <p:nvPr/>
        </p:nvPicPr>
        <p:blipFill>
          <a:blip r:embed="rId4"/>
          <a:stretch>
            <a:fillRect/>
          </a:stretch>
        </p:blipFill>
        <p:spPr>
          <a:xfrm>
            <a:off x="531536" y="4870688"/>
            <a:ext cx="1223368" cy="1348384"/>
          </a:xfrm>
          <a:prstGeom prst="rect">
            <a:avLst/>
          </a:prstGeom>
          <a:ln w="12700">
            <a:miter lim="400000"/>
          </a:ln>
        </p:spPr>
      </p:pic>
      <p:pic>
        <p:nvPicPr>
          <p:cNvPr id="391" name="Image" descr="Photo of intsructor 2"/>
          <p:cNvPicPr>
            <a:picLocks noChangeAspect="1"/>
          </p:cNvPicPr>
          <p:nvPr/>
        </p:nvPicPr>
        <p:blipFill>
          <a:blip r:embed="rId5"/>
          <a:stretch>
            <a:fillRect/>
          </a:stretch>
        </p:blipFill>
        <p:spPr>
          <a:xfrm>
            <a:off x="1968676" y="4870688"/>
            <a:ext cx="1223368" cy="1348384"/>
          </a:xfrm>
          <a:prstGeom prst="rect">
            <a:avLst/>
          </a:prstGeom>
          <a:ln w="12700">
            <a:miter lim="400000"/>
          </a:ln>
        </p:spPr>
      </p:pic>
      <p:pic>
        <p:nvPicPr>
          <p:cNvPr id="392" name="Image" descr="Photo of intsructor 3 (Joel)"/>
          <p:cNvPicPr>
            <a:picLocks noChangeAspect="1"/>
          </p:cNvPicPr>
          <p:nvPr/>
        </p:nvPicPr>
        <p:blipFill>
          <a:blip r:embed="rId6"/>
          <a:stretch>
            <a:fillRect/>
          </a:stretch>
        </p:blipFill>
        <p:spPr>
          <a:xfrm>
            <a:off x="3384630" y="4870688"/>
            <a:ext cx="1223368" cy="1348384"/>
          </a:xfrm>
          <a:prstGeom prst="rect">
            <a:avLst/>
          </a:prstGeom>
          <a:ln w="12700">
            <a:miter lim="400000"/>
          </a:ln>
        </p:spPr>
      </p:pic>
      <p:sp>
        <p:nvSpPr>
          <p:cNvPr id="389" name="“We could redesign our overview of markup to cover these…”"/>
          <p:cNvSpPr/>
          <p:nvPr/>
        </p:nvSpPr>
        <p:spPr>
          <a:xfrm>
            <a:off x="4911936" y="4810580"/>
            <a:ext cx="3905170" cy="1727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484886">
              <a:spcBef>
                <a:spcPts val="800"/>
              </a:spcBef>
              <a:defRPr sz="4066">
                <a:solidFill>
                  <a:srgbClr val="000000"/>
                </a:solidFill>
              </a:defRPr>
            </a:lvl1pPr>
          </a:lstStyle>
          <a:p>
            <a:pPr marL="0" marR="0" lvl="0" indent="0" algn="l" defTabSz="484886" rtl="0" eaLnBrk="1" fontAlgn="auto" latinLnBrk="0" hangingPunct="1">
              <a:lnSpc>
                <a:spcPct val="100000"/>
              </a:lnSpc>
              <a:spcBef>
                <a:spcPts val="800"/>
              </a:spcBef>
              <a:spcAft>
                <a:spcPts val="0"/>
              </a:spcAft>
              <a:buClrTx/>
              <a:buSzTx/>
              <a:buFontTx/>
              <a:buNone/>
              <a:tabLst/>
              <a:defRPr/>
            </a:pPr>
            <a:r>
              <a:rPr kumimoji="0" sz="2859" b="0" i="0" u="none" strike="noStrike" kern="1200" cap="none" spc="0" normalizeH="0" baseline="0" noProof="0">
                <a:ln>
                  <a:noFill/>
                </a:ln>
                <a:solidFill>
                  <a:srgbClr val="000000"/>
                </a:solidFill>
                <a:effectLst/>
                <a:uLnTx/>
                <a:uFillTx/>
                <a:latin typeface="Arial" panose="020B0604020202020204"/>
                <a:ea typeface="+mn-ea"/>
                <a:cs typeface="+mn-cs"/>
              </a:rPr>
              <a:t>“We could redesign our overview of markup to cover these…”</a:t>
            </a:r>
          </a:p>
        </p:txBody>
      </p:sp>
    </p:spTree>
    <p:extLst>
      <p:ext uri="{BB962C8B-B14F-4D97-AF65-F5344CB8AC3E}">
        <p14:creationId xmlns:p14="http://schemas.microsoft.com/office/powerpoint/2010/main" val="331941837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32E2-AF59-6A4A-A697-FB25BDAB9201}"/>
              </a:ext>
            </a:extLst>
          </p:cNvPr>
          <p:cNvSpPr>
            <a:spLocks noGrp="1"/>
          </p:cNvSpPr>
          <p:nvPr>
            <p:ph type="title"/>
          </p:nvPr>
        </p:nvSpPr>
        <p:spPr/>
        <p:txBody>
          <a:bodyPr/>
          <a:lstStyle/>
          <a:p>
            <a:r>
              <a:rPr lang="en-US" dirty="0"/>
              <a:t>Testing?</a:t>
            </a:r>
          </a:p>
        </p:txBody>
      </p:sp>
      <p:pic>
        <p:nvPicPr>
          <p:cNvPr id="7" name="Picture 6" descr="Photo of Amy">
            <a:extLst>
              <a:ext uri="{FF2B5EF4-FFF2-40B4-BE49-F238E27FC236}">
                <a16:creationId xmlns:a16="http://schemas.microsoft.com/office/drawing/2014/main" id="{DE7C97DC-FE5A-1D4A-8CF8-C19920D03585}"/>
              </a:ext>
            </a:extLst>
          </p:cNvPr>
          <p:cNvPicPr>
            <a:picLocks noChangeAspect="1"/>
          </p:cNvPicPr>
          <p:nvPr/>
        </p:nvPicPr>
        <p:blipFill>
          <a:blip r:embed="rId3"/>
          <a:stretch>
            <a:fillRect/>
          </a:stretch>
        </p:blipFill>
        <p:spPr>
          <a:xfrm>
            <a:off x="531272" y="1991867"/>
            <a:ext cx="1466309" cy="1466309"/>
          </a:xfrm>
          <a:prstGeom prst="rect">
            <a:avLst/>
          </a:prstGeom>
        </p:spPr>
      </p:pic>
      <p:sp>
        <p:nvSpPr>
          <p:cNvPr id="399" name="“Who wants to commit to doing this?”"/>
          <p:cNvSpPr/>
          <p:nvPr/>
        </p:nvSpPr>
        <p:spPr>
          <a:xfrm>
            <a:off x="251893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“Who wants to commit to doing this?”</a:t>
            </a:r>
          </a:p>
        </p:txBody>
      </p:sp>
      <p:pic>
        <p:nvPicPr>
          <p:cNvPr id="398" name="Image" descr="Photo of Joel"/>
          <p:cNvPicPr>
            <a:picLocks noChangeAspect="1"/>
          </p:cNvPicPr>
          <p:nvPr/>
        </p:nvPicPr>
        <p:blipFill>
          <a:blip r:embed="rId4"/>
          <a:stretch>
            <a:fillRect/>
          </a:stretch>
        </p:blipFill>
        <p:spPr>
          <a:xfrm>
            <a:off x="531273" y="3976439"/>
            <a:ext cx="1466310" cy="1616151"/>
          </a:xfrm>
          <a:prstGeom prst="rect">
            <a:avLst/>
          </a:prstGeom>
          <a:ln w="12700">
            <a:miter lim="400000"/>
          </a:ln>
        </p:spPr>
      </p:pic>
      <p:sp>
        <p:nvSpPr>
          <p:cNvPr id="397" name="“I will! I’m teaching a summer course where I can test it out."/>
          <p:cNvSpPr/>
          <p:nvPr/>
        </p:nvSpPr>
        <p:spPr>
          <a:xfrm>
            <a:off x="2619416" y="4051360"/>
            <a:ext cx="3905170" cy="1727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519937">
              <a:spcBef>
                <a:spcPts val="800"/>
              </a:spcBef>
              <a:defRPr sz="4361">
                <a:solidFill>
                  <a:srgbClr val="000000"/>
                </a:solidFill>
              </a:defRPr>
            </a:lvl1pPr>
          </a:lstStyle>
          <a:p>
            <a:pPr marL="0" marR="0" lvl="0" indent="0" algn="l" defTabSz="519937" rtl="0" eaLnBrk="1" fontAlgn="auto" latinLnBrk="0" hangingPunct="1">
              <a:lnSpc>
                <a:spcPct val="100000"/>
              </a:lnSpc>
              <a:spcBef>
                <a:spcPts val="800"/>
              </a:spcBef>
              <a:spcAft>
                <a:spcPts val="0"/>
              </a:spcAft>
              <a:buClrTx/>
              <a:buSzTx/>
              <a:buFontTx/>
              <a:buNone/>
              <a:tabLst/>
              <a:defRPr/>
            </a:pPr>
            <a:r>
              <a:rPr kumimoji="0" sz="3066" b="0" i="0" u="none" strike="noStrike" kern="1200" cap="none" spc="0" normalizeH="0" baseline="0" noProof="0">
                <a:ln>
                  <a:noFill/>
                </a:ln>
                <a:solidFill>
                  <a:srgbClr val="000000"/>
                </a:solidFill>
                <a:effectLst/>
                <a:uLnTx/>
                <a:uFillTx/>
                <a:latin typeface="Arial" panose="020B0604020202020204"/>
                <a:ea typeface="+mn-ea"/>
                <a:cs typeface="+mn-cs"/>
              </a:rPr>
              <a:t>“I will! I’m teaching a summer course where I can test it out.</a:t>
            </a:r>
          </a:p>
        </p:txBody>
      </p:sp>
    </p:spTree>
    <p:extLst>
      <p:ext uri="{BB962C8B-B14F-4D97-AF65-F5344CB8AC3E}">
        <p14:creationId xmlns:p14="http://schemas.microsoft.com/office/powerpoint/2010/main" val="313965205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E92D88-0E2A-9146-86C1-25A7F36AE59C}"/>
              </a:ext>
            </a:extLst>
          </p:cNvPr>
          <p:cNvSpPr>
            <a:spLocks noGrp="1"/>
          </p:cNvSpPr>
          <p:nvPr>
            <p:ph type="title"/>
          </p:nvPr>
        </p:nvSpPr>
        <p:spPr/>
        <p:txBody>
          <a:bodyPr/>
          <a:lstStyle/>
          <a:p>
            <a:r>
              <a:rPr lang="en-US" dirty="0"/>
              <a:t>Check in</a:t>
            </a:r>
          </a:p>
        </p:txBody>
      </p:sp>
      <p:pic>
        <p:nvPicPr>
          <p:cNvPr id="7" name="Picture 6" descr="Photo of Amy">
            <a:extLst>
              <a:ext uri="{FF2B5EF4-FFF2-40B4-BE49-F238E27FC236}">
                <a16:creationId xmlns:a16="http://schemas.microsoft.com/office/drawing/2014/main" id="{F2259E5A-32F1-1C47-A667-88208F070760}"/>
              </a:ext>
            </a:extLst>
          </p:cNvPr>
          <p:cNvPicPr>
            <a:picLocks noChangeAspect="1"/>
          </p:cNvPicPr>
          <p:nvPr/>
        </p:nvPicPr>
        <p:blipFill>
          <a:blip r:embed="rId3"/>
          <a:stretch>
            <a:fillRect/>
          </a:stretch>
        </p:blipFill>
        <p:spPr>
          <a:xfrm>
            <a:off x="531273" y="1991866"/>
            <a:ext cx="1466310" cy="1466310"/>
          </a:xfrm>
          <a:prstGeom prst="rect">
            <a:avLst/>
          </a:prstGeom>
        </p:spPr>
      </p:pic>
      <p:sp>
        <p:nvSpPr>
          <p:cNvPr id="407" name="“How’s the summer course planning going?”"/>
          <p:cNvSpPr/>
          <p:nvPr/>
        </p:nvSpPr>
        <p:spPr>
          <a:xfrm>
            <a:off x="251893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“How’s the summer course planning going?”</a:t>
            </a:r>
          </a:p>
        </p:txBody>
      </p:sp>
      <p:pic>
        <p:nvPicPr>
          <p:cNvPr id="406" name="Image" descr="Photo of Joel"/>
          <p:cNvPicPr>
            <a:picLocks noChangeAspect="1"/>
          </p:cNvPicPr>
          <p:nvPr/>
        </p:nvPicPr>
        <p:blipFill>
          <a:blip r:embed="rId4"/>
          <a:stretch>
            <a:fillRect/>
          </a:stretch>
        </p:blipFill>
        <p:spPr>
          <a:xfrm>
            <a:off x="531273" y="3976439"/>
            <a:ext cx="1466310" cy="1616151"/>
          </a:xfrm>
          <a:prstGeom prst="rect">
            <a:avLst/>
          </a:prstGeom>
          <a:ln w="12700">
            <a:miter lim="400000"/>
          </a:ln>
        </p:spPr>
      </p:pic>
      <p:sp>
        <p:nvSpPr>
          <p:cNvPr id="405" name="“Good! I was just about to revise the lesson this week.”"/>
          <p:cNvSpPr/>
          <p:nvPr/>
        </p:nvSpPr>
        <p:spPr>
          <a:xfrm>
            <a:off x="2619416" y="4051360"/>
            <a:ext cx="4520406" cy="1727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“Good! I was just about to revise the lesson this week.”</a:t>
            </a:r>
          </a:p>
        </p:txBody>
      </p:sp>
    </p:spTree>
    <p:extLst>
      <p:ext uri="{BB962C8B-B14F-4D97-AF65-F5344CB8AC3E}">
        <p14:creationId xmlns:p14="http://schemas.microsoft.com/office/powerpoint/2010/main" val="283290288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D8D0CA-0F48-124E-9903-3B8498B42FAB}"/>
              </a:ext>
            </a:extLst>
          </p:cNvPr>
          <p:cNvSpPr>
            <a:spLocks noGrp="1"/>
          </p:cNvSpPr>
          <p:nvPr>
            <p:ph type="title"/>
          </p:nvPr>
        </p:nvSpPr>
        <p:spPr/>
        <p:txBody>
          <a:bodyPr/>
          <a:lstStyle/>
          <a:p>
            <a:r>
              <a:rPr lang="en-US" dirty="0"/>
              <a:t>Check in again</a:t>
            </a:r>
          </a:p>
        </p:txBody>
      </p:sp>
      <p:pic>
        <p:nvPicPr>
          <p:cNvPr id="7" name="Picture 6" descr="Photo of Amy Ko">
            <a:extLst>
              <a:ext uri="{FF2B5EF4-FFF2-40B4-BE49-F238E27FC236}">
                <a16:creationId xmlns:a16="http://schemas.microsoft.com/office/drawing/2014/main" id="{73875407-19D6-CB4B-B97D-C932193C567D}"/>
              </a:ext>
            </a:extLst>
          </p:cNvPr>
          <p:cNvPicPr>
            <a:picLocks noChangeAspect="1"/>
          </p:cNvPicPr>
          <p:nvPr/>
        </p:nvPicPr>
        <p:blipFill>
          <a:blip r:embed="rId3"/>
          <a:stretch>
            <a:fillRect/>
          </a:stretch>
        </p:blipFill>
        <p:spPr>
          <a:xfrm>
            <a:off x="531272" y="1991867"/>
            <a:ext cx="1466309" cy="1466309"/>
          </a:xfrm>
          <a:prstGeom prst="rect">
            <a:avLst/>
          </a:prstGeom>
        </p:spPr>
      </p:pic>
      <p:sp>
        <p:nvSpPr>
          <p:cNvPr id="415" name="“How did the lesson go?”"/>
          <p:cNvSpPr/>
          <p:nvPr/>
        </p:nvSpPr>
        <p:spPr>
          <a:xfrm>
            <a:off x="251893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dirty="0">
                <a:ln>
                  <a:noFill/>
                </a:ln>
                <a:solidFill>
                  <a:srgbClr val="000000"/>
                </a:solidFill>
                <a:effectLst/>
                <a:uLnTx/>
                <a:uFillTx/>
                <a:latin typeface="Arial" panose="020B0604020202020204"/>
                <a:ea typeface="+mn-ea"/>
                <a:cs typeface="+mn-cs"/>
              </a:rPr>
              <a:t>“How did the lesson go?”</a:t>
            </a:r>
          </a:p>
        </p:txBody>
      </p:sp>
      <p:pic>
        <p:nvPicPr>
          <p:cNvPr id="414" name="Image" descr="Photo of Joel"/>
          <p:cNvPicPr>
            <a:picLocks noChangeAspect="1"/>
          </p:cNvPicPr>
          <p:nvPr/>
        </p:nvPicPr>
        <p:blipFill>
          <a:blip r:embed="rId4"/>
          <a:stretch>
            <a:fillRect/>
          </a:stretch>
        </p:blipFill>
        <p:spPr>
          <a:xfrm>
            <a:off x="531273" y="3976439"/>
            <a:ext cx="1466310" cy="1616151"/>
          </a:xfrm>
          <a:prstGeom prst="rect">
            <a:avLst/>
          </a:prstGeom>
          <a:ln w="12700">
            <a:miter lim="400000"/>
          </a:ln>
        </p:spPr>
      </p:pic>
      <p:sp>
        <p:nvSpPr>
          <p:cNvPr id="413" name="“It was much better than the last version; more engagement, especially with screen readers.”"/>
          <p:cNvSpPr/>
          <p:nvPr/>
        </p:nvSpPr>
        <p:spPr>
          <a:xfrm>
            <a:off x="2619415" y="4051360"/>
            <a:ext cx="5560217" cy="1727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514095">
              <a:spcBef>
                <a:spcPts val="800"/>
              </a:spcBef>
              <a:defRPr sz="4312">
                <a:solidFill>
                  <a:srgbClr val="000000"/>
                </a:solidFill>
              </a:defRPr>
            </a:lvl1pPr>
          </a:lstStyle>
          <a:p>
            <a:pPr marL="0" marR="0" lvl="0" indent="0" algn="l" defTabSz="514095" rtl="0" eaLnBrk="1" fontAlgn="auto" latinLnBrk="0" hangingPunct="1">
              <a:lnSpc>
                <a:spcPct val="100000"/>
              </a:lnSpc>
              <a:spcBef>
                <a:spcPts val="800"/>
              </a:spcBef>
              <a:spcAft>
                <a:spcPts val="0"/>
              </a:spcAft>
              <a:buClrTx/>
              <a:buSzTx/>
              <a:buFontTx/>
              <a:buNone/>
              <a:tabLst/>
              <a:defRPr/>
            </a:pPr>
            <a:r>
              <a:rPr kumimoji="0" sz="3032" b="0" i="0" u="none" strike="noStrike" kern="1200" cap="none" spc="0" normalizeH="0" baseline="0" noProof="0">
                <a:ln>
                  <a:noFill/>
                </a:ln>
                <a:solidFill>
                  <a:srgbClr val="000000"/>
                </a:solidFill>
                <a:effectLst/>
                <a:uLnTx/>
                <a:uFillTx/>
                <a:latin typeface="Arial" panose="020B0604020202020204"/>
                <a:ea typeface="+mn-ea"/>
                <a:cs typeface="+mn-cs"/>
              </a:rPr>
              <a:t>“It was much better than the last version; more engagement, especially with screen readers.”</a:t>
            </a:r>
          </a:p>
        </p:txBody>
      </p:sp>
    </p:spTree>
    <p:extLst>
      <p:ext uri="{BB962C8B-B14F-4D97-AF65-F5344CB8AC3E}">
        <p14:creationId xmlns:p14="http://schemas.microsoft.com/office/powerpoint/2010/main" val="80078460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6ACB9D-14E1-EB42-9858-400BC2B1C849}"/>
              </a:ext>
            </a:extLst>
          </p:cNvPr>
          <p:cNvSpPr>
            <a:spLocks noGrp="1"/>
          </p:cNvSpPr>
          <p:nvPr>
            <p:ph type="title"/>
          </p:nvPr>
        </p:nvSpPr>
        <p:spPr/>
        <p:txBody>
          <a:bodyPr/>
          <a:lstStyle/>
          <a:p>
            <a:r>
              <a:rPr lang="en-US" dirty="0"/>
              <a:t>Review</a:t>
            </a:r>
          </a:p>
        </p:txBody>
      </p:sp>
      <p:pic>
        <p:nvPicPr>
          <p:cNvPr id="10" name="Picture 9" descr="Photo of Amy">
            <a:extLst>
              <a:ext uri="{FF2B5EF4-FFF2-40B4-BE49-F238E27FC236}">
                <a16:creationId xmlns:a16="http://schemas.microsoft.com/office/drawing/2014/main" id="{960795D1-9D20-3642-A7D2-476902BC74D9}"/>
              </a:ext>
            </a:extLst>
          </p:cNvPr>
          <p:cNvPicPr>
            <a:picLocks noChangeAspect="1"/>
          </p:cNvPicPr>
          <p:nvPr/>
        </p:nvPicPr>
        <p:blipFill>
          <a:blip r:embed="rId3"/>
          <a:stretch>
            <a:fillRect/>
          </a:stretch>
        </p:blipFill>
        <p:spPr>
          <a:xfrm>
            <a:off x="531536" y="1649287"/>
            <a:ext cx="1223368" cy="1223368"/>
          </a:xfrm>
          <a:prstGeom prst="rect">
            <a:avLst/>
          </a:prstGeom>
        </p:spPr>
      </p:pic>
      <p:sp>
        <p:nvSpPr>
          <p:cNvPr id="421" name="“Have you guys seen Joel’s new accessibility lesson?”"/>
          <p:cNvSpPr/>
          <p:nvPr/>
        </p:nvSpPr>
        <p:spPr>
          <a:xfrm>
            <a:off x="2072447" y="1933194"/>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“Have you guys seen Joel’s new accessibility lesson?”</a:t>
            </a:r>
          </a:p>
        </p:txBody>
      </p:sp>
      <p:pic>
        <p:nvPicPr>
          <p:cNvPr id="423" name="Image" descr="Photo of intsructor 1"/>
          <p:cNvPicPr>
            <a:picLocks noChangeAspect="1"/>
          </p:cNvPicPr>
          <p:nvPr/>
        </p:nvPicPr>
        <p:blipFill>
          <a:blip r:embed="rId4"/>
          <a:stretch>
            <a:fillRect/>
          </a:stretch>
        </p:blipFill>
        <p:spPr>
          <a:xfrm>
            <a:off x="531536" y="3441938"/>
            <a:ext cx="1223368" cy="1348384"/>
          </a:xfrm>
          <a:prstGeom prst="rect">
            <a:avLst/>
          </a:prstGeom>
          <a:ln w="12700">
            <a:miter lim="400000"/>
          </a:ln>
        </p:spPr>
      </p:pic>
      <p:pic>
        <p:nvPicPr>
          <p:cNvPr id="424" name="Image" descr="Photo of intsructor 2"/>
          <p:cNvPicPr>
            <a:picLocks noChangeAspect="1"/>
          </p:cNvPicPr>
          <p:nvPr/>
        </p:nvPicPr>
        <p:blipFill>
          <a:blip r:embed="rId5"/>
          <a:stretch>
            <a:fillRect/>
          </a:stretch>
        </p:blipFill>
        <p:spPr>
          <a:xfrm>
            <a:off x="1968676" y="3441938"/>
            <a:ext cx="1223368" cy="1348384"/>
          </a:xfrm>
          <a:prstGeom prst="rect">
            <a:avLst/>
          </a:prstGeom>
          <a:ln w="12700">
            <a:miter lim="400000"/>
          </a:ln>
        </p:spPr>
      </p:pic>
      <p:sp>
        <p:nvSpPr>
          <p:cNvPr id="426" name="“No. How’d it go Joel? Can I use it?”"/>
          <p:cNvSpPr/>
          <p:nvPr/>
        </p:nvSpPr>
        <p:spPr>
          <a:xfrm>
            <a:off x="3569022" y="3515579"/>
            <a:ext cx="3937579" cy="14313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“No. How’d it go Joel? Can I use it?”</a:t>
            </a:r>
          </a:p>
        </p:txBody>
      </p:sp>
      <p:pic>
        <p:nvPicPr>
          <p:cNvPr id="425" name="Image" descr="Photo of Instructor 3 (Joel)"/>
          <p:cNvPicPr>
            <a:picLocks noChangeAspect="1"/>
          </p:cNvPicPr>
          <p:nvPr/>
        </p:nvPicPr>
        <p:blipFill>
          <a:blip r:embed="rId6"/>
          <a:stretch>
            <a:fillRect/>
          </a:stretch>
        </p:blipFill>
        <p:spPr>
          <a:xfrm>
            <a:off x="1968676" y="4983112"/>
            <a:ext cx="1223368" cy="1348384"/>
          </a:xfrm>
          <a:prstGeom prst="rect">
            <a:avLst/>
          </a:prstGeom>
          <a:ln w="12700">
            <a:miter lim="400000"/>
          </a:ln>
        </p:spPr>
      </p:pic>
      <p:sp>
        <p:nvSpPr>
          <p:cNvPr id="427" name="“Sure, here’s the link.”"/>
          <p:cNvSpPr/>
          <p:nvPr/>
        </p:nvSpPr>
        <p:spPr>
          <a:xfrm>
            <a:off x="3569022" y="5272223"/>
            <a:ext cx="4480654" cy="1100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“Sure, here’s the link.”</a:t>
            </a:r>
          </a:p>
        </p:txBody>
      </p:sp>
    </p:spTree>
    <p:extLst>
      <p:ext uri="{BB962C8B-B14F-4D97-AF65-F5344CB8AC3E}">
        <p14:creationId xmlns:p14="http://schemas.microsoft.com/office/powerpoint/2010/main" val="119624603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CCEF11-3DA2-254C-9F33-53204712B436}"/>
              </a:ext>
            </a:extLst>
          </p:cNvPr>
          <p:cNvSpPr>
            <a:spLocks noGrp="1"/>
          </p:cNvSpPr>
          <p:nvPr>
            <p:ph type="title"/>
          </p:nvPr>
        </p:nvSpPr>
        <p:spPr>
          <a:xfrm>
            <a:off x="685446" y="158662"/>
            <a:ext cx="7358063" cy="1676624"/>
          </a:xfrm>
        </p:spPr>
        <p:txBody>
          <a:bodyPr>
            <a:normAutofit/>
          </a:bodyPr>
          <a:lstStyle/>
          <a:p>
            <a:pPr algn="l"/>
            <a:r>
              <a:rPr lang="en-US" sz="3400" dirty="0">
                <a:solidFill>
                  <a:srgbClr val="002060"/>
                </a:solidFill>
              </a:rPr>
              <a:t>280 web developers per year now know accessibility basics.</a:t>
            </a:r>
          </a:p>
        </p:txBody>
      </p:sp>
      <p:grpSp>
        <p:nvGrpSpPr>
          <p:cNvPr id="10" name="Group 9" descr="Group of 280 dots, representing students in a classroom.">
            <a:extLst>
              <a:ext uri="{FF2B5EF4-FFF2-40B4-BE49-F238E27FC236}">
                <a16:creationId xmlns:a16="http://schemas.microsoft.com/office/drawing/2014/main" id="{6ACD0740-EA5E-BC40-9A2E-3C0000AF5862}"/>
              </a:ext>
            </a:extLst>
          </p:cNvPr>
          <p:cNvGrpSpPr/>
          <p:nvPr/>
        </p:nvGrpSpPr>
        <p:grpSpPr>
          <a:xfrm>
            <a:off x="353244" y="2140079"/>
            <a:ext cx="8502391" cy="3535607"/>
            <a:chOff x="353244" y="1907002"/>
            <a:chExt cx="8502391" cy="3535607"/>
          </a:xfrm>
        </p:grpSpPr>
        <p:grpSp>
          <p:nvGrpSpPr>
            <p:cNvPr id="2" name="Group 1" descr="Group of 40 dots, representing students in a class">
              <a:extLst>
                <a:ext uri="{FF2B5EF4-FFF2-40B4-BE49-F238E27FC236}">
                  <a16:creationId xmlns:a16="http://schemas.microsoft.com/office/drawing/2014/main" id="{9D8199F9-C451-C345-8D6C-04C317C0D701}"/>
                </a:ext>
              </a:extLst>
            </p:cNvPr>
            <p:cNvGrpSpPr/>
            <p:nvPr/>
          </p:nvGrpSpPr>
          <p:grpSpPr>
            <a:xfrm>
              <a:off x="353244" y="1932424"/>
              <a:ext cx="2719445" cy="1054945"/>
              <a:chOff x="586321" y="1932424"/>
              <a:chExt cx="2719445" cy="1054945"/>
            </a:xfrm>
          </p:grpSpPr>
          <p:sp>
            <p:nvSpPr>
              <p:cNvPr id="432" name="Oval"/>
              <p:cNvSpPr/>
              <p:nvPr/>
            </p:nvSpPr>
            <p:spPr>
              <a:xfrm>
                <a:off x="586321"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3" name="Oval"/>
              <p:cNvSpPr/>
              <p:nvPr/>
            </p:nvSpPr>
            <p:spPr>
              <a:xfrm>
                <a:off x="87007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4" name="Oval"/>
              <p:cNvSpPr/>
              <p:nvPr/>
            </p:nvSpPr>
            <p:spPr>
              <a:xfrm>
                <a:off x="113796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5" name="Oval"/>
              <p:cNvSpPr/>
              <p:nvPr/>
            </p:nvSpPr>
            <p:spPr>
              <a:xfrm>
                <a:off x="1405860"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6" name="Oval"/>
              <p:cNvSpPr/>
              <p:nvPr/>
            </p:nvSpPr>
            <p:spPr>
              <a:xfrm>
                <a:off x="1689619"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7" name="Oval"/>
              <p:cNvSpPr/>
              <p:nvPr/>
            </p:nvSpPr>
            <p:spPr>
              <a:xfrm>
                <a:off x="1973377"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8" name="Oval"/>
              <p:cNvSpPr/>
              <p:nvPr/>
            </p:nvSpPr>
            <p:spPr>
              <a:xfrm>
                <a:off x="225713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9" name="Oval"/>
              <p:cNvSpPr/>
              <p:nvPr/>
            </p:nvSpPr>
            <p:spPr>
              <a:xfrm>
                <a:off x="252502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0" name="Oval"/>
              <p:cNvSpPr/>
              <p:nvPr/>
            </p:nvSpPr>
            <p:spPr>
              <a:xfrm>
                <a:off x="279291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1" name="Oval"/>
              <p:cNvSpPr/>
              <p:nvPr/>
            </p:nvSpPr>
            <p:spPr>
              <a:xfrm>
                <a:off x="307667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2" name="Oval"/>
              <p:cNvSpPr/>
              <p:nvPr/>
            </p:nvSpPr>
            <p:spPr>
              <a:xfrm>
                <a:off x="586321"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3" name="Oval"/>
              <p:cNvSpPr/>
              <p:nvPr/>
            </p:nvSpPr>
            <p:spPr>
              <a:xfrm>
                <a:off x="87007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4" name="Oval" descr="Image of dots, together totaling 280"/>
              <p:cNvSpPr/>
              <p:nvPr/>
            </p:nvSpPr>
            <p:spPr>
              <a:xfrm>
                <a:off x="113796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5" name="Oval"/>
              <p:cNvSpPr/>
              <p:nvPr/>
            </p:nvSpPr>
            <p:spPr>
              <a:xfrm>
                <a:off x="1405860"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6" name="Oval"/>
              <p:cNvSpPr/>
              <p:nvPr/>
            </p:nvSpPr>
            <p:spPr>
              <a:xfrm>
                <a:off x="1689619"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7" name="Oval" descr="Image of dots, together totaling 280"/>
              <p:cNvSpPr/>
              <p:nvPr/>
            </p:nvSpPr>
            <p:spPr>
              <a:xfrm>
                <a:off x="1973377"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8" name="Oval"/>
              <p:cNvSpPr/>
              <p:nvPr/>
            </p:nvSpPr>
            <p:spPr>
              <a:xfrm>
                <a:off x="225713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9" name="Oval"/>
              <p:cNvSpPr/>
              <p:nvPr/>
            </p:nvSpPr>
            <p:spPr>
              <a:xfrm>
                <a:off x="252502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0" name="Oval"/>
              <p:cNvSpPr/>
              <p:nvPr/>
            </p:nvSpPr>
            <p:spPr>
              <a:xfrm>
                <a:off x="279291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1" name="Oval"/>
              <p:cNvSpPr/>
              <p:nvPr/>
            </p:nvSpPr>
            <p:spPr>
              <a:xfrm>
                <a:off x="307667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2" name="Oval"/>
              <p:cNvSpPr/>
              <p:nvPr/>
            </p:nvSpPr>
            <p:spPr>
              <a:xfrm>
                <a:off x="586321"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3" name="Oval"/>
              <p:cNvSpPr/>
              <p:nvPr/>
            </p:nvSpPr>
            <p:spPr>
              <a:xfrm>
                <a:off x="87007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4" name="Oval"/>
              <p:cNvSpPr/>
              <p:nvPr/>
            </p:nvSpPr>
            <p:spPr>
              <a:xfrm>
                <a:off x="113796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5" name="Oval"/>
              <p:cNvSpPr/>
              <p:nvPr/>
            </p:nvSpPr>
            <p:spPr>
              <a:xfrm>
                <a:off x="1405860"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6" name="Oval"/>
              <p:cNvSpPr/>
              <p:nvPr/>
            </p:nvSpPr>
            <p:spPr>
              <a:xfrm>
                <a:off x="1689619"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7" name="Oval"/>
              <p:cNvSpPr/>
              <p:nvPr/>
            </p:nvSpPr>
            <p:spPr>
              <a:xfrm>
                <a:off x="1973377"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8" name="Oval"/>
              <p:cNvSpPr/>
              <p:nvPr/>
            </p:nvSpPr>
            <p:spPr>
              <a:xfrm>
                <a:off x="225713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9" name="Oval"/>
              <p:cNvSpPr/>
              <p:nvPr/>
            </p:nvSpPr>
            <p:spPr>
              <a:xfrm>
                <a:off x="252502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0" name="Oval"/>
              <p:cNvSpPr/>
              <p:nvPr/>
            </p:nvSpPr>
            <p:spPr>
              <a:xfrm>
                <a:off x="279291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1" name="Oval"/>
              <p:cNvSpPr/>
              <p:nvPr/>
            </p:nvSpPr>
            <p:spPr>
              <a:xfrm>
                <a:off x="307667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2" name="Oval"/>
              <p:cNvSpPr/>
              <p:nvPr/>
            </p:nvSpPr>
            <p:spPr>
              <a:xfrm>
                <a:off x="586321"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3" name="Oval"/>
              <p:cNvSpPr/>
              <p:nvPr/>
            </p:nvSpPr>
            <p:spPr>
              <a:xfrm>
                <a:off x="87007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4" name="Oval"/>
              <p:cNvSpPr/>
              <p:nvPr/>
            </p:nvSpPr>
            <p:spPr>
              <a:xfrm>
                <a:off x="113796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5" name="Oval"/>
              <p:cNvSpPr/>
              <p:nvPr/>
            </p:nvSpPr>
            <p:spPr>
              <a:xfrm>
                <a:off x="1405860"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6" name="Oval"/>
              <p:cNvSpPr/>
              <p:nvPr/>
            </p:nvSpPr>
            <p:spPr>
              <a:xfrm>
                <a:off x="1689619"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7" name="Oval"/>
              <p:cNvSpPr/>
              <p:nvPr/>
            </p:nvSpPr>
            <p:spPr>
              <a:xfrm>
                <a:off x="1973377"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8" name="Oval"/>
              <p:cNvSpPr/>
              <p:nvPr/>
            </p:nvSpPr>
            <p:spPr>
              <a:xfrm>
                <a:off x="225713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9" name="Oval"/>
              <p:cNvSpPr/>
              <p:nvPr/>
            </p:nvSpPr>
            <p:spPr>
              <a:xfrm>
                <a:off x="252502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0" name="Oval"/>
              <p:cNvSpPr/>
              <p:nvPr/>
            </p:nvSpPr>
            <p:spPr>
              <a:xfrm>
                <a:off x="279291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1" name="Oval"/>
              <p:cNvSpPr/>
              <p:nvPr/>
            </p:nvSpPr>
            <p:spPr>
              <a:xfrm>
                <a:off x="307667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 name="Group 3" descr="Another group of 40 dots">
              <a:extLst>
                <a:ext uri="{FF2B5EF4-FFF2-40B4-BE49-F238E27FC236}">
                  <a16:creationId xmlns:a16="http://schemas.microsoft.com/office/drawing/2014/main" id="{AE8ED16C-EE29-E049-A172-D690B7AE3D7A}"/>
                </a:ext>
              </a:extLst>
            </p:cNvPr>
            <p:cNvGrpSpPr/>
            <p:nvPr/>
          </p:nvGrpSpPr>
          <p:grpSpPr>
            <a:xfrm>
              <a:off x="369717" y="3200160"/>
              <a:ext cx="2719444" cy="1054944"/>
              <a:chOff x="584870" y="3271878"/>
              <a:chExt cx="2719444" cy="1054944"/>
            </a:xfrm>
          </p:grpSpPr>
          <p:sp>
            <p:nvSpPr>
              <p:cNvPr id="472" name="Oval"/>
              <p:cNvSpPr/>
              <p:nvPr/>
            </p:nvSpPr>
            <p:spPr>
              <a:xfrm>
                <a:off x="584870"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3" name="Oval"/>
              <p:cNvSpPr/>
              <p:nvPr/>
            </p:nvSpPr>
            <p:spPr>
              <a:xfrm>
                <a:off x="868628"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4" name="Oval"/>
              <p:cNvSpPr/>
              <p:nvPr/>
            </p:nvSpPr>
            <p:spPr>
              <a:xfrm>
                <a:off x="1136518"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5" name="Oval"/>
              <p:cNvSpPr/>
              <p:nvPr/>
            </p:nvSpPr>
            <p:spPr>
              <a:xfrm>
                <a:off x="1404409"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6" name="Oval"/>
              <p:cNvSpPr/>
              <p:nvPr/>
            </p:nvSpPr>
            <p:spPr>
              <a:xfrm>
                <a:off x="1688167"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7" name="Oval"/>
              <p:cNvSpPr/>
              <p:nvPr/>
            </p:nvSpPr>
            <p:spPr>
              <a:xfrm>
                <a:off x="1971925"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8" name="Oval"/>
              <p:cNvSpPr/>
              <p:nvPr/>
            </p:nvSpPr>
            <p:spPr>
              <a:xfrm>
                <a:off x="2255683"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9" name="Oval"/>
              <p:cNvSpPr/>
              <p:nvPr/>
            </p:nvSpPr>
            <p:spPr>
              <a:xfrm>
                <a:off x="2523573"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0" name="Oval"/>
              <p:cNvSpPr/>
              <p:nvPr/>
            </p:nvSpPr>
            <p:spPr>
              <a:xfrm>
                <a:off x="2791464"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1" name="Oval"/>
              <p:cNvSpPr/>
              <p:nvPr/>
            </p:nvSpPr>
            <p:spPr>
              <a:xfrm>
                <a:off x="3075222"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2" name="Oval"/>
              <p:cNvSpPr/>
              <p:nvPr/>
            </p:nvSpPr>
            <p:spPr>
              <a:xfrm>
                <a:off x="584870"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3" name="Oval"/>
              <p:cNvSpPr/>
              <p:nvPr/>
            </p:nvSpPr>
            <p:spPr>
              <a:xfrm>
                <a:off x="868628"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4" name="Oval"/>
              <p:cNvSpPr/>
              <p:nvPr/>
            </p:nvSpPr>
            <p:spPr>
              <a:xfrm>
                <a:off x="1136518"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5" name="Oval"/>
              <p:cNvSpPr/>
              <p:nvPr/>
            </p:nvSpPr>
            <p:spPr>
              <a:xfrm>
                <a:off x="1404409"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6" name="Oval"/>
              <p:cNvSpPr/>
              <p:nvPr/>
            </p:nvSpPr>
            <p:spPr>
              <a:xfrm>
                <a:off x="1688167"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7" name="Oval"/>
              <p:cNvSpPr/>
              <p:nvPr/>
            </p:nvSpPr>
            <p:spPr>
              <a:xfrm>
                <a:off x="1971925"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8" name="Oval"/>
              <p:cNvSpPr/>
              <p:nvPr/>
            </p:nvSpPr>
            <p:spPr>
              <a:xfrm>
                <a:off x="2255683"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9" name="Oval"/>
              <p:cNvSpPr/>
              <p:nvPr/>
            </p:nvSpPr>
            <p:spPr>
              <a:xfrm>
                <a:off x="2523573"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0" name="Oval"/>
              <p:cNvSpPr/>
              <p:nvPr/>
            </p:nvSpPr>
            <p:spPr>
              <a:xfrm>
                <a:off x="2791464"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1" name="Oval"/>
              <p:cNvSpPr/>
              <p:nvPr/>
            </p:nvSpPr>
            <p:spPr>
              <a:xfrm>
                <a:off x="3075222"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2" name="Oval"/>
              <p:cNvSpPr/>
              <p:nvPr/>
            </p:nvSpPr>
            <p:spPr>
              <a:xfrm>
                <a:off x="584870"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3" name="Oval"/>
              <p:cNvSpPr/>
              <p:nvPr/>
            </p:nvSpPr>
            <p:spPr>
              <a:xfrm>
                <a:off x="868628"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4" name="Oval"/>
              <p:cNvSpPr/>
              <p:nvPr/>
            </p:nvSpPr>
            <p:spPr>
              <a:xfrm>
                <a:off x="1136518"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5" name="Oval"/>
              <p:cNvSpPr/>
              <p:nvPr/>
            </p:nvSpPr>
            <p:spPr>
              <a:xfrm>
                <a:off x="1404409"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6" name="Oval"/>
              <p:cNvSpPr/>
              <p:nvPr/>
            </p:nvSpPr>
            <p:spPr>
              <a:xfrm>
                <a:off x="1688167"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7" name="Oval" descr="Image of dots, together totaling 280"/>
              <p:cNvSpPr/>
              <p:nvPr/>
            </p:nvSpPr>
            <p:spPr>
              <a:xfrm>
                <a:off x="1971925"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8" name="Oval"/>
              <p:cNvSpPr/>
              <p:nvPr/>
            </p:nvSpPr>
            <p:spPr>
              <a:xfrm>
                <a:off x="2255683"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9" name="Oval"/>
              <p:cNvSpPr/>
              <p:nvPr/>
            </p:nvSpPr>
            <p:spPr>
              <a:xfrm>
                <a:off x="2523573"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0" name="Oval"/>
              <p:cNvSpPr/>
              <p:nvPr/>
            </p:nvSpPr>
            <p:spPr>
              <a:xfrm>
                <a:off x="2791464"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1" name="Oval"/>
              <p:cNvSpPr/>
              <p:nvPr/>
            </p:nvSpPr>
            <p:spPr>
              <a:xfrm>
                <a:off x="3075222"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2" name="Oval"/>
              <p:cNvSpPr/>
              <p:nvPr/>
            </p:nvSpPr>
            <p:spPr>
              <a:xfrm>
                <a:off x="584870"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3" name="Oval"/>
              <p:cNvSpPr/>
              <p:nvPr/>
            </p:nvSpPr>
            <p:spPr>
              <a:xfrm>
                <a:off x="868628"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4" name="Oval"/>
              <p:cNvSpPr/>
              <p:nvPr/>
            </p:nvSpPr>
            <p:spPr>
              <a:xfrm>
                <a:off x="1136518"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5" name="Oval"/>
              <p:cNvSpPr/>
              <p:nvPr/>
            </p:nvSpPr>
            <p:spPr>
              <a:xfrm>
                <a:off x="1404409"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6" name="Oval"/>
              <p:cNvSpPr/>
              <p:nvPr/>
            </p:nvSpPr>
            <p:spPr>
              <a:xfrm>
                <a:off x="1688167"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7" name="Oval"/>
              <p:cNvSpPr/>
              <p:nvPr/>
            </p:nvSpPr>
            <p:spPr>
              <a:xfrm>
                <a:off x="1971925"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8" name="Oval"/>
              <p:cNvSpPr/>
              <p:nvPr/>
            </p:nvSpPr>
            <p:spPr>
              <a:xfrm>
                <a:off x="2255683"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9" name="Oval"/>
              <p:cNvSpPr/>
              <p:nvPr/>
            </p:nvSpPr>
            <p:spPr>
              <a:xfrm>
                <a:off x="2523573"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0" name="Oval"/>
              <p:cNvSpPr/>
              <p:nvPr/>
            </p:nvSpPr>
            <p:spPr>
              <a:xfrm>
                <a:off x="2791464"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1" name="Oval"/>
              <p:cNvSpPr/>
              <p:nvPr/>
            </p:nvSpPr>
            <p:spPr>
              <a:xfrm>
                <a:off x="3075222"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 name="Group 2" descr="Another group of 40 dots">
              <a:extLst>
                <a:ext uri="{FF2B5EF4-FFF2-40B4-BE49-F238E27FC236}">
                  <a16:creationId xmlns:a16="http://schemas.microsoft.com/office/drawing/2014/main" id="{E7A10394-4E42-8445-8C05-46CA0420C3A4}"/>
                </a:ext>
              </a:extLst>
            </p:cNvPr>
            <p:cNvGrpSpPr/>
            <p:nvPr/>
          </p:nvGrpSpPr>
          <p:grpSpPr>
            <a:xfrm>
              <a:off x="3231823" y="1935007"/>
              <a:ext cx="2719446" cy="1054945"/>
              <a:chOff x="3644190" y="1935007"/>
              <a:chExt cx="2719446" cy="1054945"/>
            </a:xfrm>
          </p:grpSpPr>
          <p:sp>
            <p:nvSpPr>
              <p:cNvPr id="512" name="Oval"/>
              <p:cNvSpPr/>
              <p:nvPr/>
            </p:nvSpPr>
            <p:spPr>
              <a:xfrm>
                <a:off x="3644190"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3" name="Oval"/>
              <p:cNvSpPr/>
              <p:nvPr/>
            </p:nvSpPr>
            <p:spPr>
              <a:xfrm>
                <a:off x="3927948"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4" name="Oval"/>
              <p:cNvSpPr/>
              <p:nvPr/>
            </p:nvSpPr>
            <p:spPr>
              <a:xfrm>
                <a:off x="4195839"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5" name="Oval"/>
              <p:cNvSpPr/>
              <p:nvPr/>
            </p:nvSpPr>
            <p:spPr>
              <a:xfrm>
                <a:off x="4463729"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6" name="Oval"/>
              <p:cNvSpPr/>
              <p:nvPr/>
            </p:nvSpPr>
            <p:spPr>
              <a:xfrm>
                <a:off x="4747489" y="19350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7" name="Oval"/>
              <p:cNvSpPr/>
              <p:nvPr/>
            </p:nvSpPr>
            <p:spPr>
              <a:xfrm>
                <a:off x="5031247" y="19350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8" name="Oval"/>
              <p:cNvSpPr/>
              <p:nvPr/>
            </p:nvSpPr>
            <p:spPr>
              <a:xfrm>
                <a:off x="5315004"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9" name="Oval"/>
              <p:cNvSpPr/>
              <p:nvPr/>
            </p:nvSpPr>
            <p:spPr>
              <a:xfrm>
                <a:off x="5582894"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0" name="Oval"/>
              <p:cNvSpPr/>
              <p:nvPr/>
            </p:nvSpPr>
            <p:spPr>
              <a:xfrm>
                <a:off x="5850785"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1" name="Oval"/>
              <p:cNvSpPr/>
              <p:nvPr/>
            </p:nvSpPr>
            <p:spPr>
              <a:xfrm>
                <a:off x="6134544"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2" name="Oval"/>
              <p:cNvSpPr/>
              <p:nvPr/>
            </p:nvSpPr>
            <p:spPr>
              <a:xfrm>
                <a:off x="3644190"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3" name="Oval"/>
              <p:cNvSpPr/>
              <p:nvPr/>
            </p:nvSpPr>
            <p:spPr>
              <a:xfrm>
                <a:off x="3927948"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4" name="Oval"/>
              <p:cNvSpPr/>
              <p:nvPr/>
            </p:nvSpPr>
            <p:spPr>
              <a:xfrm>
                <a:off x="4195839"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5" name="Oval"/>
              <p:cNvSpPr/>
              <p:nvPr/>
            </p:nvSpPr>
            <p:spPr>
              <a:xfrm>
                <a:off x="4463729"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6" name="Oval"/>
              <p:cNvSpPr/>
              <p:nvPr/>
            </p:nvSpPr>
            <p:spPr>
              <a:xfrm>
                <a:off x="4747489" y="220289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7" name="Oval"/>
              <p:cNvSpPr/>
              <p:nvPr/>
            </p:nvSpPr>
            <p:spPr>
              <a:xfrm>
                <a:off x="5031247" y="220289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8" name="Oval"/>
              <p:cNvSpPr/>
              <p:nvPr/>
            </p:nvSpPr>
            <p:spPr>
              <a:xfrm>
                <a:off x="5315004"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9" name="Oval"/>
              <p:cNvSpPr/>
              <p:nvPr/>
            </p:nvSpPr>
            <p:spPr>
              <a:xfrm>
                <a:off x="5582894"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0" name="Oval"/>
              <p:cNvSpPr/>
              <p:nvPr/>
            </p:nvSpPr>
            <p:spPr>
              <a:xfrm>
                <a:off x="5850785"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1" name="Oval"/>
              <p:cNvSpPr/>
              <p:nvPr/>
            </p:nvSpPr>
            <p:spPr>
              <a:xfrm>
                <a:off x="6134544"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2" name="Oval"/>
              <p:cNvSpPr/>
              <p:nvPr/>
            </p:nvSpPr>
            <p:spPr>
              <a:xfrm>
                <a:off x="3644190"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3" name="Oval"/>
              <p:cNvSpPr/>
              <p:nvPr/>
            </p:nvSpPr>
            <p:spPr>
              <a:xfrm>
                <a:off x="3927948"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4" name="Oval"/>
              <p:cNvSpPr/>
              <p:nvPr/>
            </p:nvSpPr>
            <p:spPr>
              <a:xfrm>
                <a:off x="4195839"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5" name="Oval"/>
              <p:cNvSpPr/>
              <p:nvPr/>
            </p:nvSpPr>
            <p:spPr>
              <a:xfrm>
                <a:off x="4463729"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6" name="Oval"/>
              <p:cNvSpPr/>
              <p:nvPr/>
            </p:nvSpPr>
            <p:spPr>
              <a:xfrm>
                <a:off x="4747489" y="247078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7" name="Oval"/>
              <p:cNvSpPr/>
              <p:nvPr/>
            </p:nvSpPr>
            <p:spPr>
              <a:xfrm>
                <a:off x="5031247" y="247078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8" name="Oval"/>
              <p:cNvSpPr/>
              <p:nvPr/>
            </p:nvSpPr>
            <p:spPr>
              <a:xfrm>
                <a:off x="5315004"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9" name="Oval" descr="Image of dots, together totaling 280"/>
              <p:cNvSpPr/>
              <p:nvPr/>
            </p:nvSpPr>
            <p:spPr>
              <a:xfrm>
                <a:off x="5582894"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0" name="Oval"/>
              <p:cNvSpPr/>
              <p:nvPr/>
            </p:nvSpPr>
            <p:spPr>
              <a:xfrm>
                <a:off x="5850785"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1" name="Oval"/>
              <p:cNvSpPr/>
              <p:nvPr/>
            </p:nvSpPr>
            <p:spPr>
              <a:xfrm>
                <a:off x="6134544"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2" name="Oval"/>
              <p:cNvSpPr/>
              <p:nvPr/>
            </p:nvSpPr>
            <p:spPr>
              <a:xfrm>
                <a:off x="3644190"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3" name="Oval"/>
              <p:cNvSpPr/>
              <p:nvPr/>
            </p:nvSpPr>
            <p:spPr>
              <a:xfrm>
                <a:off x="3927948"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4" name="Oval"/>
              <p:cNvSpPr/>
              <p:nvPr/>
            </p:nvSpPr>
            <p:spPr>
              <a:xfrm>
                <a:off x="4195839"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5" name="Oval"/>
              <p:cNvSpPr/>
              <p:nvPr/>
            </p:nvSpPr>
            <p:spPr>
              <a:xfrm>
                <a:off x="4463729"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6" name="Oval"/>
              <p:cNvSpPr/>
              <p:nvPr/>
            </p:nvSpPr>
            <p:spPr>
              <a:xfrm>
                <a:off x="4747489" y="273867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7" name="Oval"/>
              <p:cNvSpPr/>
              <p:nvPr/>
            </p:nvSpPr>
            <p:spPr>
              <a:xfrm>
                <a:off x="5031247" y="273867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8" name="Oval"/>
              <p:cNvSpPr/>
              <p:nvPr/>
            </p:nvSpPr>
            <p:spPr>
              <a:xfrm>
                <a:off x="5315004"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9" name="Oval"/>
              <p:cNvSpPr/>
              <p:nvPr/>
            </p:nvSpPr>
            <p:spPr>
              <a:xfrm>
                <a:off x="5582894"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0" name="Oval"/>
              <p:cNvSpPr/>
              <p:nvPr/>
            </p:nvSpPr>
            <p:spPr>
              <a:xfrm>
                <a:off x="5850785"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1" name="Oval"/>
              <p:cNvSpPr/>
              <p:nvPr/>
            </p:nvSpPr>
            <p:spPr>
              <a:xfrm>
                <a:off x="6134544"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 name="Group 4" descr="Another group of 40 dots">
              <a:extLst>
                <a:ext uri="{FF2B5EF4-FFF2-40B4-BE49-F238E27FC236}">
                  <a16:creationId xmlns:a16="http://schemas.microsoft.com/office/drawing/2014/main" id="{B2B898F4-73E1-4048-AFF1-CEDA9426EEE5}"/>
                </a:ext>
              </a:extLst>
            </p:cNvPr>
            <p:cNvGrpSpPr/>
            <p:nvPr/>
          </p:nvGrpSpPr>
          <p:grpSpPr>
            <a:xfrm>
              <a:off x="3212277" y="3184813"/>
              <a:ext cx="2719445" cy="1054945"/>
              <a:chOff x="3626871" y="3274460"/>
              <a:chExt cx="2719445" cy="1054945"/>
            </a:xfrm>
          </p:grpSpPr>
          <p:sp>
            <p:nvSpPr>
              <p:cNvPr id="552" name="Oval"/>
              <p:cNvSpPr/>
              <p:nvPr/>
            </p:nvSpPr>
            <p:spPr>
              <a:xfrm>
                <a:off x="3626871"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3" name="Oval"/>
              <p:cNvSpPr/>
              <p:nvPr/>
            </p:nvSpPr>
            <p:spPr>
              <a:xfrm>
                <a:off x="3910629"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4" name="Oval"/>
              <p:cNvSpPr/>
              <p:nvPr/>
            </p:nvSpPr>
            <p:spPr>
              <a:xfrm>
                <a:off x="4178519"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5" name="Oval"/>
              <p:cNvSpPr/>
              <p:nvPr/>
            </p:nvSpPr>
            <p:spPr>
              <a:xfrm>
                <a:off x="4446410"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6" name="Oval"/>
              <p:cNvSpPr/>
              <p:nvPr/>
            </p:nvSpPr>
            <p:spPr>
              <a:xfrm>
                <a:off x="4730169"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7" name="Oval"/>
              <p:cNvSpPr/>
              <p:nvPr/>
            </p:nvSpPr>
            <p:spPr>
              <a:xfrm>
                <a:off x="5013927"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8" name="Oval"/>
              <p:cNvSpPr/>
              <p:nvPr/>
            </p:nvSpPr>
            <p:spPr>
              <a:xfrm>
                <a:off x="5297685"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9" name="Oval"/>
              <p:cNvSpPr/>
              <p:nvPr/>
            </p:nvSpPr>
            <p:spPr>
              <a:xfrm>
                <a:off x="5565576"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0" name="Oval"/>
              <p:cNvSpPr/>
              <p:nvPr/>
            </p:nvSpPr>
            <p:spPr>
              <a:xfrm>
                <a:off x="5833467"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1" name="Oval"/>
              <p:cNvSpPr/>
              <p:nvPr/>
            </p:nvSpPr>
            <p:spPr>
              <a:xfrm>
                <a:off x="6117224"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2" name="Oval"/>
              <p:cNvSpPr/>
              <p:nvPr/>
            </p:nvSpPr>
            <p:spPr>
              <a:xfrm>
                <a:off x="3626871"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3" name="Oval"/>
              <p:cNvSpPr/>
              <p:nvPr/>
            </p:nvSpPr>
            <p:spPr>
              <a:xfrm>
                <a:off x="3910629"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4" name="Oval"/>
              <p:cNvSpPr/>
              <p:nvPr/>
            </p:nvSpPr>
            <p:spPr>
              <a:xfrm>
                <a:off x="4178519"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5" name="Oval"/>
              <p:cNvSpPr/>
              <p:nvPr/>
            </p:nvSpPr>
            <p:spPr>
              <a:xfrm>
                <a:off x="4446410"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6" name="Oval"/>
              <p:cNvSpPr/>
              <p:nvPr/>
            </p:nvSpPr>
            <p:spPr>
              <a:xfrm>
                <a:off x="4730169"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7" name="Oval"/>
              <p:cNvSpPr/>
              <p:nvPr/>
            </p:nvSpPr>
            <p:spPr>
              <a:xfrm>
                <a:off x="5013927"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8" name="Oval"/>
              <p:cNvSpPr/>
              <p:nvPr/>
            </p:nvSpPr>
            <p:spPr>
              <a:xfrm>
                <a:off x="5297685"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9" name="Oval"/>
              <p:cNvSpPr/>
              <p:nvPr/>
            </p:nvSpPr>
            <p:spPr>
              <a:xfrm>
                <a:off x="5565576"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0" name="Oval"/>
              <p:cNvSpPr/>
              <p:nvPr/>
            </p:nvSpPr>
            <p:spPr>
              <a:xfrm>
                <a:off x="5833467"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1" name="Oval"/>
              <p:cNvSpPr/>
              <p:nvPr/>
            </p:nvSpPr>
            <p:spPr>
              <a:xfrm>
                <a:off x="6117224"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2" name="Oval"/>
              <p:cNvSpPr/>
              <p:nvPr/>
            </p:nvSpPr>
            <p:spPr>
              <a:xfrm>
                <a:off x="3626871"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3" name="Oval"/>
              <p:cNvSpPr/>
              <p:nvPr/>
            </p:nvSpPr>
            <p:spPr>
              <a:xfrm>
                <a:off x="3910629"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4" name="Oval"/>
              <p:cNvSpPr/>
              <p:nvPr/>
            </p:nvSpPr>
            <p:spPr>
              <a:xfrm>
                <a:off x="4178519"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5" name="Oval"/>
              <p:cNvSpPr/>
              <p:nvPr/>
            </p:nvSpPr>
            <p:spPr>
              <a:xfrm>
                <a:off x="4446410"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6" name="Oval"/>
              <p:cNvSpPr/>
              <p:nvPr/>
            </p:nvSpPr>
            <p:spPr>
              <a:xfrm>
                <a:off x="4730169"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7" name="Oval"/>
              <p:cNvSpPr/>
              <p:nvPr/>
            </p:nvSpPr>
            <p:spPr>
              <a:xfrm>
                <a:off x="5013927"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8" name="Oval"/>
              <p:cNvSpPr/>
              <p:nvPr/>
            </p:nvSpPr>
            <p:spPr>
              <a:xfrm>
                <a:off x="5297685"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9" name="Oval" descr="Image of dots, together totaling 280"/>
              <p:cNvSpPr/>
              <p:nvPr/>
            </p:nvSpPr>
            <p:spPr>
              <a:xfrm>
                <a:off x="5565576"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0" name="Oval"/>
              <p:cNvSpPr/>
              <p:nvPr/>
            </p:nvSpPr>
            <p:spPr>
              <a:xfrm>
                <a:off x="5833467"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1" name="Oval"/>
              <p:cNvSpPr/>
              <p:nvPr/>
            </p:nvSpPr>
            <p:spPr>
              <a:xfrm>
                <a:off x="6117224"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2" name="Oval"/>
              <p:cNvSpPr/>
              <p:nvPr/>
            </p:nvSpPr>
            <p:spPr>
              <a:xfrm>
                <a:off x="3626871"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3" name="Oval"/>
              <p:cNvSpPr/>
              <p:nvPr/>
            </p:nvSpPr>
            <p:spPr>
              <a:xfrm>
                <a:off x="3910629"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4" name="Oval"/>
              <p:cNvSpPr/>
              <p:nvPr/>
            </p:nvSpPr>
            <p:spPr>
              <a:xfrm>
                <a:off x="4178519"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5" name="Oval"/>
              <p:cNvSpPr/>
              <p:nvPr/>
            </p:nvSpPr>
            <p:spPr>
              <a:xfrm>
                <a:off x="4446410"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6" name="Oval"/>
              <p:cNvSpPr/>
              <p:nvPr/>
            </p:nvSpPr>
            <p:spPr>
              <a:xfrm>
                <a:off x="4730169"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7" name="Oval"/>
              <p:cNvSpPr/>
              <p:nvPr/>
            </p:nvSpPr>
            <p:spPr>
              <a:xfrm>
                <a:off x="5013927"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8" name="Oval"/>
              <p:cNvSpPr/>
              <p:nvPr/>
            </p:nvSpPr>
            <p:spPr>
              <a:xfrm>
                <a:off x="5297685"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9" name="Oval"/>
              <p:cNvSpPr/>
              <p:nvPr/>
            </p:nvSpPr>
            <p:spPr>
              <a:xfrm>
                <a:off x="5565576"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0" name="Oval"/>
              <p:cNvSpPr/>
              <p:nvPr/>
            </p:nvSpPr>
            <p:spPr>
              <a:xfrm>
                <a:off x="5833467"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1" name="Oval"/>
              <p:cNvSpPr/>
              <p:nvPr/>
            </p:nvSpPr>
            <p:spPr>
              <a:xfrm>
                <a:off x="6117224"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 name="Group 5" descr="Another group of 40 dots">
              <a:extLst>
                <a:ext uri="{FF2B5EF4-FFF2-40B4-BE49-F238E27FC236}">
                  <a16:creationId xmlns:a16="http://schemas.microsoft.com/office/drawing/2014/main" id="{99CBA2A7-7504-4B4C-8479-A5AD3DBE659C}"/>
                </a:ext>
              </a:extLst>
            </p:cNvPr>
            <p:cNvGrpSpPr/>
            <p:nvPr/>
          </p:nvGrpSpPr>
          <p:grpSpPr>
            <a:xfrm>
              <a:off x="6061635" y="3198663"/>
              <a:ext cx="2719445" cy="1054945"/>
              <a:chOff x="558941" y="4510825"/>
              <a:chExt cx="2719445" cy="1054945"/>
            </a:xfrm>
          </p:grpSpPr>
          <p:sp>
            <p:nvSpPr>
              <p:cNvPr id="592" name="Oval"/>
              <p:cNvSpPr/>
              <p:nvPr/>
            </p:nvSpPr>
            <p:spPr>
              <a:xfrm>
                <a:off x="558941"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3" name="Oval"/>
              <p:cNvSpPr/>
              <p:nvPr/>
            </p:nvSpPr>
            <p:spPr>
              <a:xfrm>
                <a:off x="842699"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4" name="Oval"/>
              <p:cNvSpPr/>
              <p:nvPr/>
            </p:nvSpPr>
            <p:spPr>
              <a:xfrm>
                <a:off x="1110590"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5" name="Oval"/>
              <p:cNvSpPr/>
              <p:nvPr/>
            </p:nvSpPr>
            <p:spPr>
              <a:xfrm>
                <a:off x="1378480"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6" name="Oval"/>
              <p:cNvSpPr/>
              <p:nvPr/>
            </p:nvSpPr>
            <p:spPr>
              <a:xfrm>
                <a:off x="1662238"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7" name="Oval"/>
              <p:cNvSpPr/>
              <p:nvPr/>
            </p:nvSpPr>
            <p:spPr>
              <a:xfrm>
                <a:off x="1945996"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8" name="Oval"/>
              <p:cNvSpPr/>
              <p:nvPr/>
            </p:nvSpPr>
            <p:spPr>
              <a:xfrm>
                <a:off x="2229756" y="451082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9" name="Oval"/>
              <p:cNvSpPr/>
              <p:nvPr/>
            </p:nvSpPr>
            <p:spPr>
              <a:xfrm>
                <a:off x="2497645"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0" name="Oval"/>
              <p:cNvSpPr/>
              <p:nvPr/>
            </p:nvSpPr>
            <p:spPr>
              <a:xfrm>
                <a:off x="2765536"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1" name="Oval"/>
              <p:cNvSpPr/>
              <p:nvPr/>
            </p:nvSpPr>
            <p:spPr>
              <a:xfrm>
                <a:off x="3049295" y="451082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2" name="Oval"/>
              <p:cNvSpPr/>
              <p:nvPr/>
            </p:nvSpPr>
            <p:spPr>
              <a:xfrm>
                <a:off x="558941"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3" name="Oval"/>
              <p:cNvSpPr/>
              <p:nvPr/>
            </p:nvSpPr>
            <p:spPr>
              <a:xfrm>
                <a:off x="842699"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4" name="Oval"/>
              <p:cNvSpPr/>
              <p:nvPr/>
            </p:nvSpPr>
            <p:spPr>
              <a:xfrm>
                <a:off x="1110590"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5" name="Oval"/>
              <p:cNvSpPr/>
              <p:nvPr/>
            </p:nvSpPr>
            <p:spPr>
              <a:xfrm>
                <a:off x="1378480"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6" name="Oval" descr="Image of dots, together totaling 280"/>
              <p:cNvSpPr/>
              <p:nvPr/>
            </p:nvSpPr>
            <p:spPr>
              <a:xfrm>
                <a:off x="1662238"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7" name="Oval"/>
              <p:cNvSpPr/>
              <p:nvPr/>
            </p:nvSpPr>
            <p:spPr>
              <a:xfrm>
                <a:off x="1945996"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8" name="Oval"/>
              <p:cNvSpPr/>
              <p:nvPr/>
            </p:nvSpPr>
            <p:spPr>
              <a:xfrm>
                <a:off x="2229756" y="477871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9" name="Oval"/>
              <p:cNvSpPr/>
              <p:nvPr/>
            </p:nvSpPr>
            <p:spPr>
              <a:xfrm>
                <a:off x="2497645"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0" name="Oval"/>
              <p:cNvSpPr/>
              <p:nvPr/>
            </p:nvSpPr>
            <p:spPr>
              <a:xfrm>
                <a:off x="2765536"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1" name="Oval"/>
              <p:cNvSpPr/>
              <p:nvPr/>
            </p:nvSpPr>
            <p:spPr>
              <a:xfrm>
                <a:off x="3049295" y="477871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2" name="Oval"/>
              <p:cNvSpPr/>
              <p:nvPr/>
            </p:nvSpPr>
            <p:spPr>
              <a:xfrm>
                <a:off x="558941"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3" name="Oval"/>
              <p:cNvSpPr/>
              <p:nvPr/>
            </p:nvSpPr>
            <p:spPr>
              <a:xfrm>
                <a:off x="842699"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4" name="Oval"/>
              <p:cNvSpPr/>
              <p:nvPr/>
            </p:nvSpPr>
            <p:spPr>
              <a:xfrm>
                <a:off x="1110590"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5" name="Oval"/>
              <p:cNvSpPr/>
              <p:nvPr/>
            </p:nvSpPr>
            <p:spPr>
              <a:xfrm>
                <a:off x="1378480"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6" name="Oval"/>
              <p:cNvSpPr/>
              <p:nvPr/>
            </p:nvSpPr>
            <p:spPr>
              <a:xfrm>
                <a:off x="1662238"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7" name="Oval"/>
              <p:cNvSpPr/>
              <p:nvPr/>
            </p:nvSpPr>
            <p:spPr>
              <a:xfrm>
                <a:off x="1945996"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8" name="Oval"/>
              <p:cNvSpPr/>
              <p:nvPr/>
            </p:nvSpPr>
            <p:spPr>
              <a:xfrm>
                <a:off x="2229756" y="50466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9" name="Oval"/>
              <p:cNvSpPr/>
              <p:nvPr/>
            </p:nvSpPr>
            <p:spPr>
              <a:xfrm>
                <a:off x="2497645"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0" name="Oval"/>
              <p:cNvSpPr/>
              <p:nvPr/>
            </p:nvSpPr>
            <p:spPr>
              <a:xfrm>
                <a:off x="2765536"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1" name="Oval"/>
              <p:cNvSpPr/>
              <p:nvPr/>
            </p:nvSpPr>
            <p:spPr>
              <a:xfrm>
                <a:off x="3049295" y="50466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2" name="Oval"/>
              <p:cNvSpPr/>
              <p:nvPr/>
            </p:nvSpPr>
            <p:spPr>
              <a:xfrm>
                <a:off x="558941"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3" name="Oval"/>
              <p:cNvSpPr/>
              <p:nvPr/>
            </p:nvSpPr>
            <p:spPr>
              <a:xfrm>
                <a:off x="842699"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4" name="Oval"/>
              <p:cNvSpPr/>
              <p:nvPr/>
            </p:nvSpPr>
            <p:spPr>
              <a:xfrm>
                <a:off x="1110590"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5" name="Oval"/>
              <p:cNvSpPr/>
              <p:nvPr/>
            </p:nvSpPr>
            <p:spPr>
              <a:xfrm>
                <a:off x="1378480"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6" name="Oval"/>
              <p:cNvSpPr/>
              <p:nvPr/>
            </p:nvSpPr>
            <p:spPr>
              <a:xfrm>
                <a:off x="1662238"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7" name="Oval"/>
              <p:cNvSpPr/>
              <p:nvPr/>
            </p:nvSpPr>
            <p:spPr>
              <a:xfrm>
                <a:off x="1945996"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8" name="Oval"/>
              <p:cNvSpPr/>
              <p:nvPr/>
            </p:nvSpPr>
            <p:spPr>
              <a:xfrm>
                <a:off x="2229756" y="531449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9" name="Oval"/>
              <p:cNvSpPr/>
              <p:nvPr/>
            </p:nvSpPr>
            <p:spPr>
              <a:xfrm>
                <a:off x="2497645"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0" name="Oval"/>
              <p:cNvSpPr/>
              <p:nvPr/>
            </p:nvSpPr>
            <p:spPr>
              <a:xfrm>
                <a:off x="2765536"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1" name="Oval"/>
              <p:cNvSpPr/>
              <p:nvPr/>
            </p:nvSpPr>
            <p:spPr>
              <a:xfrm>
                <a:off x="3049295" y="531449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08" name="Group 207" descr="Another group of 40 dots">
              <a:extLst>
                <a:ext uri="{FF2B5EF4-FFF2-40B4-BE49-F238E27FC236}">
                  <a16:creationId xmlns:a16="http://schemas.microsoft.com/office/drawing/2014/main" id="{A1F21AD8-2F06-8B4C-AAEF-EB044800760B}"/>
                </a:ext>
              </a:extLst>
            </p:cNvPr>
            <p:cNvGrpSpPr/>
            <p:nvPr/>
          </p:nvGrpSpPr>
          <p:grpSpPr>
            <a:xfrm>
              <a:off x="3212277" y="4387664"/>
              <a:ext cx="2719445" cy="1054945"/>
              <a:chOff x="586321" y="1932424"/>
              <a:chExt cx="2719445" cy="1054945"/>
            </a:xfrm>
          </p:grpSpPr>
          <p:sp>
            <p:nvSpPr>
              <p:cNvPr id="209" name="Oval">
                <a:extLst>
                  <a:ext uri="{FF2B5EF4-FFF2-40B4-BE49-F238E27FC236}">
                    <a16:creationId xmlns:a16="http://schemas.microsoft.com/office/drawing/2014/main" id="{2330210A-2C5A-A248-9EC8-55F2AEBC68F9}"/>
                  </a:ext>
                </a:extLst>
              </p:cNvPr>
              <p:cNvSpPr/>
              <p:nvPr/>
            </p:nvSpPr>
            <p:spPr>
              <a:xfrm>
                <a:off x="586321"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0" name="Oval">
                <a:extLst>
                  <a:ext uri="{FF2B5EF4-FFF2-40B4-BE49-F238E27FC236}">
                    <a16:creationId xmlns:a16="http://schemas.microsoft.com/office/drawing/2014/main" id="{E09E007E-05B9-6B4E-A4E5-0800AAE1BE3F}"/>
                  </a:ext>
                </a:extLst>
              </p:cNvPr>
              <p:cNvSpPr/>
              <p:nvPr/>
            </p:nvSpPr>
            <p:spPr>
              <a:xfrm>
                <a:off x="87007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1" name="Oval">
                <a:extLst>
                  <a:ext uri="{FF2B5EF4-FFF2-40B4-BE49-F238E27FC236}">
                    <a16:creationId xmlns:a16="http://schemas.microsoft.com/office/drawing/2014/main" id="{AAC4F2F6-CF1B-7C42-AC72-A81075A4065D}"/>
                  </a:ext>
                </a:extLst>
              </p:cNvPr>
              <p:cNvSpPr/>
              <p:nvPr/>
            </p:nvSpPr>
            <p:spPr>
              <a:xfrm>
                <a:off x="113796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2" name="Oval">
                <a:extLst>
                  <a:ext uri="{FF2B5EF4-FFF2-40B4-BE49-F238E27FC236}">
                    <a16:creationId xmlns:a16="http://schemas.microsoft.com/office/drawing/2014/main" id="{672EFBD4-8EA3-B442-83F1-53EDDE4A46F7}"/>
                  </a:ext>
                </a:extLst>
              </p:cNvPr>
              <p:cNvSpPr/>
              <p:nvPr/>
            </p:nvSpPr>
            <p:spPr>
              <a:xfrm>
                <a:off x="1405860"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3" name="Oval">
                <a:extLst>
                  <a:ext uri="{FF2B5EF4-FFF2-40B4-BE49-F238E27FC236}">
                    <a16:creationId xmlns:a16="http://schemas.microsoft.com/office/drawing/2014/main" id="{BAA5891D-2321-FE46-8EF2-12C80BCA04F1}"/>
                  </a:ext>
                </a:extLst>
              </p:cNvPr>
              <p:cNvSpPr/>
              <p:nvPr/>
            </p:nvSpPr>
            <p:spPr>
              <a:xfrm>
                <a:off x="1689619"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4" name="Oval">
                <a:extLst>
                  <a:ext uri="{FF2B5EF4-FFF2-40B4-BE49-F238E27FC236}">
                    <a16:creationId xmlns:a16="http://schemas.microsoft.com/office/drawing/2014/main" id="{58C2871E-7BE1-6641-B579-AAD55FC7E633}"/>
                  </a:ext>
                </a:extLst>
              </p:cNvPr>
              <p:cNvSpPr/>
              <p:nvPr/>
            </p:nvSpPr>
            <p:spPr>
              <a:xfrm>
                <a:off x="1973377"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5" name="Oval">
                <a:extLst>
                  <a:ext uri="{FF2B5EF4-FFF2-40B4-BE49-F238E27FC236}">
                    <a16:creationId xmlns:a16="http://schemas.microsoft.com/office/drawing/2014/main" id="{085C8B9C-5988-9F4F-A840-42A5B70C849A}"/>
                  </a:ext>
                </a:extLst>
              </p:cNvPr>
              <p:cNvSpPr/>
              <p:nvPr/>
            </p:nvSpPr>
            <p:spPr>
              <a:xfrm>
                <a:off x="225713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6" name="Oval">
                <a:extLst>
                  <a:ext uri="{FF2B5EF4-FFF2-40B4-BE49-F238E27FC236}">
                    <a16:creationId xmlns:a16="http://schemas.microsoft.com/office/drawing/2014/main" id="{0547A023-B41D-764E-A570-F35F62B7FC79}"/>
                  </a:ext>
                </a:extLst>
              </p:cNvPr>
              <p:cNvSpPr/>
              <p:nvPr/>
            </p:nvSpPr>
            <p:spPr>
              <a:xfrm>
                <a:off x="252502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7" name="Oval">
                <a:extLst>
                  <a:ext uri="{FF2B5EF4-FFF2-40B4-BE49-F238E27FC236}">
                    <a16:creationId xmlns:a16="http://schemas.microsoft.com/office/drawing/2014/main" id="{9D24D7FE-8E64-8F4A-9123-64CF419D7111}"/>
                  </a:ext>
                </a:extLst>
              </p:cNvPr>
              <p:cNvSpPr/>
              <p:nvPr/>
            </p:nvSpPr>
            <p:spPr>
              <a:xfrm>
                <a:off x="279291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8" name="Oval">
                <a:extLst>
                  <a:ext uri="{FF2B5EF4-FFF2-40B4-BE49-F238E27FC236}">
                    <a16:creationId xmlns:a16="http://schemas.microsoft.com/office/drawing/2014/main" id="{E0648313-E6EA-FE42-ABF0-8E7A47513F99}"/>
                  </a:ext>
                </a:extLst>
              </p:cNvPr>
              <p:cNvSpPr/>
              <p:nvPr/>
            </p:nvSpPr>
            <p:spPr>
              <a:xfrm>
                <a:off x="307667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9" name="Oval">
                <a:extLst>
                  <a:ext uri="{FF2B5EF4-FFF2-40B4-BE49-F238E27FC236}">
                    <a16:creationId xmlns:a16="http://schemas.microsoft.com/office/drawing/2014/main" id="{7CAEE87C-400C-194E-90EA-385517749A2D}"/>
                  </a:ext>
                </a:extLst>
              </p:cNvPr>
              <p:cNvSpPr/>
              <p:nvPr/>
            </p:nvSpPr>
            <p:spPr>
              <a:xfrm>
                <a:off x="586321"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0" name="Oval">
                <a:extLst>
                  <a:ext uri="{FF2B5EF4-FFF2-40B4-BE49-F238E27FC236}">
                    <a16:creationId xmlns:a16="http://schemas.microsoft.com/office/drawing/2014/main" id="{6C14AD2A-5A02-974D-94A2-89380682D8E1}"/>
                  </a:ext>
                </a:extLst>
              </p:cNvPr>
              <p:cNvSpPr/>
              <p:nvPr/>
            </p:nvSpPr>
            <p:spPr>
              <a:xfrm>
                <a:off x="87007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1" name="Oval" descr="Image of dots, together totaling 280">
                <a:extLst>
                  <a:ext uri="{FF2B5EF4-FFF2-40B4-BE49-F238E27FC236}">
                    <a16:creationId xmlns:a16="http://schemas.microsoft.com/office/drawing/2014/main" id="{05432AB7-F873-7246-8D42-2D84D3979434}"/>
                  </a:ext>
                </a:extLst>
              </p:cNvPr>
              <p:cNvSpPr/>
              <p:nvPr/>
            </p:nvSpPr>
            <p:spPr>
              <a:xfrm>
                <a:off x="113796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2" name="Oval">
                <a:extLst>
                  <a:ext uri="{FF2B5EF4-FFF2-40B4-BE49-F238E27FC236}">
                    <a16:creationId xmlns:a16="http://schemas.microsoft.com/office/drawing/2014/main" id="{613C8476-8832-E149-AFC0-83F2C9B6CE10}"/>
                  </a:ext>
                </a:extLst>
              </p:cNvPr>
              <p:cNvSpPr/>
              <p:nvPr/>
            </p:nvSpPr>
            <p:spPr>
              <a:xfrm>
                <a:off x="1405860"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3" name="Oval">
                <a:extLst>
                  <a:ext uri="{FF2B5EF4-FFF2-40B4-BE49-F238E27FC236}">
                    <a16:creationId xmlns:a16="http://schemas.microsoft.com/office/drawing/2014/main" id="{A2673630-827F-C144-80CC-88FD9391F30F}"/>
                  </a:ext>
                </a:extLst>
              </p:cNvPr>
              <p:cNvSpPr/>
              <p:nvPr/>
            </p:nvSpPr>
            <p:spPr>
              <a:xfrm>
                <a:off x="1689619"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4" name="Oval" descr="Image of dots, together totaling 280">
                <a:extLst>
                  <a:ext uri="{FF2B5EF4-FFF2-40B4-BE49-F238E27FC236}">
                    <a16:creationId xmlns:a16="http://schemas.microsoft.com/office/drawing/2014/main" id="{8F2F74BC-E7A2-9243-A019-4C1AAA721889}"/>
                  </a:ext>
                </a:extLst>
              </p:cNvPr>
              <p:cNvSpPr/>
              <p:nvPr/>
            </p:nvSpPr>
            <p:spPr>
              <a:xfrm>
                <a:off x="1973377"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5" name="Oval">
                <a:extLst>
                  <a:ext uri="{FF2B5EF4-FFF2-40B4-BE49-F238E27FC236}">
                    <a16:creationId xmlns:a16="http://schemas.microsoft.com/office/drawing/2014/main" id="{5AF88FF2-1112-7243-8353-BE29288153F8}"/>
                  </a:ext>
                </a:extLst>
              </p:cNvPr>
              <p:cNvSpPr/>
              <p:nvPr/>
            </p:nvSpPr>
            <p:spPr>
              <a:xfrm>
                <a:off x="225713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6" name="Oval">
                <a:extLst>
                  <a:ext uri="{FF2B5EF4-FFF2-40B4-BE49-F238E27FC236}">
                    <a16:creationId xmlns:a16="http://schemas.microsoft.com/office/drawing/2014/main" id="{89AF261B-6B61-7E41-ABC3-57E1B4F274A2}"/>
                  </a:ext>
                </a:extLst>
              </p:cNvPr>
              <p:cNvSpPr/>
              <p:nvPr/>
            </p:nvSpPr>
            <p:spPr>
              <a:xfrm>
                <a:off x="252502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7" name="Oval">
                <a:extLst>
                  <a:ext uri="{FF2B5EF4-FFF2-40B4-BE49-F238E27FC236}">
                    <a16:creationId xmlns:a16="http://schemas.microsoft.com/office/drawing/2014/main" id="{224843F4-7AA6-5740-B986-99DE7EEF0A2A}"/>
                  </a:ext>
                </a:extLst>
              </p:cNvPr>
              <p:cNvSpPr/>
              <p:nvPr/>
            </p:nvSpPr>
            <p:spPr>
              <a:xfrm>
                <a:off x="279291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8" name="Oval">
                <a:extLst>
                  <a:ext uri="{FF2B5EF4-FFF2-40B4-BE49-F238E27FC236}">
                    <a16:creationId xmlns:a16="http://schemas.microsoft.com/office/drawing/2014/main" id="{FA972C39-21F0-5C48-99EB-C6D7EDA8722E}"/>
                  </a:ext>
                </a:extLst>
              </p:cNvPr>
              <p:cNvSpPr/>
              <p:nvPr/>
            </p:nvSpPr>
            <p:spPr>
              <a:xfrm>
                <a:off x="307667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9" name="Oval">
                <a:extLst>
                  <a:ext uri="{FF2B5EF4-FFF2-40B4-BE49-F238E27FC236}">
                    <a16:creationId xmlns:a16="http://schemas.microsoft.com/office/drawing/2014/main" id="{F406D5C3-5E19-E747-B319-AD2A6A328D0A}"/>
                  </a:ext>
                </a:extLst>
              </p:cNvPr>
              <p:cNvSpPr/>
              <p:nvPr/>
            </p:nvSpPr>
            <p:spPr>
              <a:xfrm>
                <a:off x="586321"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0" name="Oval">
                <a:extLst>
                  <a:ext uri="{FF2B5EF4-FFF2-40B4-BE49-F238E27FC236}">
                    <a16:creationId xmlns:a16="http://schemas.microsoft.com/office/drawing/2014/main" id="{9C391D96-81EE-C94C-9407-EC815604B840}"/>
                  </a:ext>
                </a:extLst>
              </p:cNvPr>
              <p:cNvSpPr/>
              <p:nvPr/>
            </p:nvSpPr>
            <p:spPr>
              <a:xfrm>
                <a:off x="87007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1" name="Oval">
                <a:extLst>
                  <a:ext uri="{FF2B5EF4-FFF2-40B4-BE49-F238E27FC236}">
                    <a16:creationId xmlns:a16="http://schemas.microsoft.com/office/drawing/2014/main" id="{8C27205A-41AA-3048-87CB-143B32EFABFD}"/>
                  </a:ext>
                </a:extLst>
              </p:cNvPr>
              <p:cNvSpPr/>
              <p:nvPr/>
            </p:nvSpPr>
            <p:spPr>
              <a:xfrm>
                <a:off x="113796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2" name="Oval">
                <a:extLst>
                  <a:ext uri="{FF2B5EF4-FFF2-40B4-BE49-F238E27FC236}">
                    <a16:creationId xmlns:a16="http://schemas.microsoft.com/office/drawing/2014/main" id="{899FECE7-0084-B94C-82C4-656D3479B171}"/>
                  </a:ext>
                </a:extLst>
              </p:cNvPr>
              <p:cNvSpPr/>
              <p:nvPr/>
            </p:nvSpPr>
            <p:spPr>
              <a:xfrm>
                <a:off x="1405860"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3" name="Oval">
                <a:extLst>
                  <a:ext uri="{FF2B5EF4-FFF2-40B4-BE49-F238E27FC236}">
                    <a16:creationId xmlns:a16="http://schemas.microsoft.com/office/drawing/2014/main" id="{C8A424A8-8A82-0842-A50D-BB0E2EAE5A9A}"/>
                  </a:ext>
                </a:extLst>
              </p:cNvPr>
              <p:cNvSpPr/>
              <p:nvPr/>
            </p:nvSpPr>
            <p:spPr>
              <a:xfrm>
                <a:off x="1689619"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 name="Oval">
                <a:extLst>
                  <a:ext uri="{FF2B5EF4-FFF2-40B4-BE49-F238E27FC236}">
                    <a16:creationId xmlns:a16="http://schemas.microsoft.com/office/drawing/2014/main" id="{A775F8A0-7950-E14D-A968-32342CFC8347}"/>
                  </a:ext>
                </a:extLst>
              </p:cNvPr>
              <p:cNvSpPr/>
              <p:nvPr/>
            </p:nvSpPr>
            <p:spPr>
              <a:xfrm>
                <a:off x="1973377"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5" name="Oval">
                <a:extLst>
                  <a:ext uri="{FF2B5EF4-FFF2-40B4-BE49-F238E27FC236}">
                    <a16:creationId xmlns:a16="http://schemas.microsoft.com/office/drawing/2014/main" id="{D615E2E4-3575-8648-A77F-F7243A52B8E7}"/>
                  </a:ext>
                </a:extLst>
              </p:cNvPr>
              <p:cNvSpPr/>
              <p:nvPr/>
            </p:nvSpPr>
            <p:spPr>
              <a:xfrm>
                <a:off x="225713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6" name="Oval">
                <a:extLst>
                  <a:ext uri="{FF2B5EF4-FFF2-40B4-BE49-F238E27FC236}">
                    <a16:creationId xmlns:a16="http://schemas.microsoft.com/office/drawing/2014/main" id="{6808D2A0-2B38-6B4D-9787-D96DC11A80E6}"/>
                  </a:ext>
                </a:extLst>
              </p:cNvPr>
              <p:cNvSpPr/>
              <p:nvPr/>
            </p:nvSpPr>
            <p:spPr>
              <a:xfrm>
                <a:off x="252502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7" name="Oval">
                <a:extLst>
                  <a:ext uri="{FF2B5EF4-FFF2-40B4-BE49-F238E27FC236}">
                    <a16:creationId xmlns:a16="http://schemas.microsoft.com/office/drawing/2014/main" id="{018BEEE1-6AA1-2049-80E4-FE2A73D73B20}"/>
                  </a:ext>
                </a:extLst>
              </p:cNvPr>
              <p:cNvSpPr/>
              <p:nvPr/>
            </p:nvSpPr>
            <p:spPr>
              <a:xfrm>
                <a:off x="279291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8" name="Oval">
                <a:extLst>
                  <a:ext uri="{FF2B5EF4-FFF2-40B4-BE49-F238E27FC236}">
                    <a16:creationId xmlns:a16="http://schemas.microsoft.com/office/drawing/2014/main" id="{D1A4D48E-6D43-2A44-B795-DBA8F45E7308}"/>
                  </a:ext>
                </a:extLst>
              </p:cNvPr>
              <p:cNvSpPr/>
              <p:nvPr/>
            </p:nvSpPr>
            <p:spPr>
              <a:xfrm>
                <a:off x="307667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9" name="Oval">
                <a:extLst>
                  <a:ext uri="{FF2B5EF4-FFF2-40B4-BE49-F238E27FC236}">
                    <a16:creationId xmlns:a16="http://schemas.microsoft.com/office/drawing/2014/main" id="{8745F1EE-3EB5-E14D-9069-A59C01796B1A}"/>
                  </a:ext>
                </a:extLst>
              </p:cNvPr>
              <p:cNvSpPr/>
              <p:nvPr/>
            </p:nvSpPr>
            <p:spPr>
              <a:xfrm>
                <a:off x="586321"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0" name="Oval">
                <a:extLst>
                  <a:ext uri="{FF2B5EF4-FFF2-40B4-BE49-F238E27FC236}">
                    <a16:creationId xmlns:a16="http://schemas.microsoft.com/office/drawing/2014/main" id="{9420CBC9-7D34-3246-8C0D-47CFC7EBEAAE}"/>
                  </a:ext>
                </a:extLst>
              </p:cNvPr>
              <p:cNvSpPr/>
              <p:nvPr/>
            </p:nvSpPr>
            <p:spPr>
              <a:xfrm>
                <a:off x="87007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1" name="Oval">
                <a:extLst>
                  <a:ext uri="{FF2B5EF4-FFF2-40B4-BE49-F238E27FC236}">
                    <a16:creationId xmlns:a16="http://schemas.microsoft.com/office/drawing/2014/main" id="{911B897B-D01E-9743-A245-763453302ABE}"/>
                  </a:ext>
                </a:extLst>
              </p:cNvPr>
              <p:cNvSpPr/>
              <p:nvPr/>
            </p:nvSpPr>
            <p:spPr>
              <a:xfrm>
                <a:off x="113796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2" name="Oval">
                <a:extLst>
                  <a:ext uri="{FF2B5EF4-FFF2-40B4-BE49-F238E27FC236}">
                    <a16:creationId xmlns:a16="http://schemas.microsoft.com/office/drawing/2014/main" id="{22F54D30-1E7F-D44C-A3F4-07EECD335E8F}"/>
                  </a:ext>
                </a:extLst>
              </p:cNvPr>
              <p:cNvSpPr/>
              <p:nvPr/>
            </p:nvSpPr>
            <p:spPr>
              <a:xfrm>
                <a:off x="1405860"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3" name="Oval">
                <a:extLst>
                  <a:ext uri="{FF2B5EF4-FFF2-40B4-BE49-F238E27FC236}">
                    <a16:creationId xmlns:a16="http://schemas.microsoft.com/office/drawing/2014/main" id="{018E5925-2BB3-5E43-9B68-C4F8838A53FC}"/>
                  </a:ext>
                </a:extLst>
              </p:cNvPr>
              <p:cNvSpPr/>
              <p:nvPr/>
            </p:nvSpPr>
            <p:spPr>
              <a:xfrm>
                <a:off x="1689619"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4" name="Oval">
                <a:extLst>
                  <a:ext uri="{FF2B5EF4-FFF2-40B4-BE49-F238E27FC236}">
                    <a16:creationId xmlns:a16="http://schemas.microsoft.com/office/drawing/2014/main" id="{FA92288F-15D1-8D4B-8619-8018C9CBA219}"/>
                  </a:ext>
                </a:extLst>
              </p:cNvPr>
              <p:cNvSpPr/>
              <p:nvPr/>
            </p:nvSpPr>
            <p:spPr>
              <a:xfrm>
                <a:off x="1973377"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5" name="Oval">
                <a:extLst>
                  <a:ext uri="{FF2B5EF4-FFF2-40B4-BE49-F238E27FC236}">
                    <a16:creationId xmlns:a16="http://schemas.microsoft.com/office/drawing/2014/main" id="{F9EE2F89-AE4B-C04F-9AF9-CE388F3F5165}"/>
                  </a:ext>
                </a:extLst>
              </p:cNvPr>
              <p:cNvSpPr/>
              <p:nvPr/>
            </p:nvSpPr>
            <p:spPr>
              <a:xfrm>
                <a:off x="225713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6" name="Oval">
                <a:extLst>
                  <a:ext uri="{FF2B5EF4-FFF2-40B4-BE49-F238E27FC236}">
                    <a16:creationId xmlns:a16="http://schemas.microsoft.com/office/drawing/2014/main" id="{583312F6-2B05-5441-B48C-BCEC4A1168A9}"/>
                  </a:ext>
                </a:extLst>
              </p:cNvPr>
              <p:cNvSpPr/>
              <p:nvPr/>
            </p:nvSpPr>
            <p:spPr>
              <a:xfrm>
                <a:off x="252502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7" name="Oval">
                <a:extLst>
                  <a:ext uri="{FF2B5EF4-FFF2-40B4-BE49-F238E27FC236}">
                    <a16:creationId xmlns:a16="http://schemas.microsoft.com/office/drawing/2014/main" id="{985D8FD4-935E-5042-BEC0-E07BE603513B}"/>
                  </a:ext>
                </a:extLst>
              </p:cNvPr>
              <p:cNvSpPr/>
              <p:nvPr/>
            </p:nvSpPr>
            <p:spPr>
              <a:xfrm>
                <a:off x="279291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8" name="Oval">
                <a:extLst>
                  <a:ext uri="{FF2B5EF4-FFF2-40B4-BE49-F238E27FC236}">
                    <a16:creationId xmlns:a16="http://schemas.microsoft.com/office/drawing/2014/main" id="{E869A5E2-5EA8-0943-BBEA-E05C3A05C460}"/>
                  </a:ext>
                </a:extLst>
              </p:cNvPr>
              <p:cNvSpPr/>
              <p:nvPr/>
            </p:nvSpPr>
            <p:spPr>
              <a:xfrm>
                <a:off x="307667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9" name="Picture 8" descr="Another group of 40 dots">
              <a:extLst>
                <a:ext uri="{FF2B5EF4-FFF2-40B4-BE49-F238E27FC236}">
                  <a16:creationId xmlns:a16="http://schemas.microsoft.com/office/drawing/2014/main" id="{A43C236F-5C8F-0A4A-A1D2-EBA490746F52}"/>
                </a:ext>
              </a:extLst>
            </p:cNvPr>
            <p:cNvPicPr>
              <a:picLocks noChangeAspect="1"/>
            </p:cNvPicPr>
            <p:nvPr/>
          </p:nvPicPr>
          <p:blipFill>
            <a:blip r:embed="rId3"/>
            <a:stretch>
              <a:fillRect/>
            </a:stretch>
          </p:blipFill>
          <p:spPr>
            <a:xfrm>
              <a:off x="6061635" y="1907002"/>
              <a:ext cx="2794000" cy="1130300"/>
            </a:xfrm>
            <a:prstGeom prst="rect">
              <a:avLst/>
            </a:prstGeom>
          </p:spPr>
        </p:pic>
      </p:grpSp>
    </p:spTree>
    <p:extLst>
      <p:ext uri="{BB962C8B-B14F-4D97-AF65-F5344CB8AC3E}">
        <p14:creationId xmlns:p14="http://schemas.microsoft.com/office/powerpoint/2010/main" val="399056595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457200" y="436002"/>
            <a:ext cx="8686800" cy="1143000"/>
          </a:xfrm>
        </p:spPr>
        <p:txBody>
          <a:bodyPr>
            <a:normAutofit fontScale="90000"/>
          </a:bodyPr>
          <a:lstStyle/>
          <a:p>
            <a:pPr algn="l"/>
            <a:r>
              <a:rPr lang="en-US" altLang="en-US" dirty="0">
                <a:solidFill>
                  <a:srgbClr val="002060"/>
                </a:solidFill>
              </a:rPr>
              <a:t>From the INFO 343 Course Description:</a:t>
            </a:r>
          </a:p>
        </p:txBody>
      </p:sp>
      <p:sp>
        <p:nvSpPr>
          <p:cNvPr id="3" name="Content Placeholder 2">
            <a:extLst>
              <a:ext uri="{FF2B5EF4-FFF2-40B4-BE49-F238E27FC236}">
                <a16:creationId xmlns:a16="http://schemas.microsoft.com/office/drawing/2014/main" id="{57F326B3-A7D1-9644-9868-237AB91F5C19}"/>
              </a:ext>
            </a:extLst>
          </p:cNvPr>
          <p:cNvSpPr>
            <a:spLocks noGrp="1"/>
          </p:cNvSpPr>
          <p:nvPr>
            <p:ph idx="1"/>
          </p:nvPr>
        </p:nvSpPr>
        <p:spPr>
          <a:xfrm>
            <a:off x="457200" y="1900518"/>
            <a:ext cx="8229600" cy="4315292"/>
          </a:xfrm>
        </p:spPr>
        <p:txBody>
          <a:bodyPr>
            <a:normAutofit fontScale="92500" lnSpcReduction="10000"/>
          </a:bodyPr>
          <a:lstStyle/>
          <a:p>
            <a:pPr marL="0" indent="0">
              <a:buNone/>
            </a:pPr>
            <a:r>
              <a:rPr lang="en-US" dirty="0"/>
              <a:t>“This course will teach you the skills and techniques necessary for creating </a:t>
            </a:r>
            <a:r>
              <a:rPr lang="en-US" b="1" dirty="0"/>
              <a:t>sophisticated and accessible interactive web applications</a:t>
            </a:r>
            <a:r>
              <a:rPr lang="en-US" dirty="0"/>
              <a:t>. It focuses on the client-side languages, tools, and libraries that professionals use to build the web sites you use every day. We will learn not only the basic syntax and mechanics of web development, but also the </a:t>
            </a:r>
            <a:r>
              <a:rPr lang="en-US" b="1" dirty="0"/>
              <a:t>best practices that separate professional developers from amateurs</a:t>
            </a:r>
            <a:r>
              <a:rPr lang="en-US" dirty="0"/>
              <a:t>.”</a:t>
            </a:r>
          </a:p>
        </p:txBody>
      </p:sp>
    </p:spTree>
    <p:extLst>
      <p:ext uri="{BB962C8B-B14F-4D97-AF65-F5344CB8AC3E}">
        <p14:creationId xmlns:p14="http://schemas.microsoft.com/office/powerpoint/2010/main" val="4075949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Title 3">
            <a:extLst>
              <a:ext uri="{FF2B5EF4-FFF2-40B4-BE49-F238E27FC236}">
                <a16:creationId xmlns:a16="http://schemas.microsoft.com/office/drawing/2014/main" id="{8A7E78D8-062C-D94D-A406-3F1C5BDF9AFC}"/>
              </a:ext>
            </a:extLst>
          </p:cNvPr>
          <p:cNvSpPr>
            <a:spLocks noGrp="1"/>
          </p:cNvSpPr>
          <p:nvPr>
            <p:ph type="title" idx="4294967295"/>
          </p:nvPr>
        </p:nvSpPr>
        <p:spPr>
          <a:xfrm>
            <a:off x="464344" y="2927350"/>
            <a:ext cx="8215312" cy="1003300"/>
          </a:xfrm>
        </p:spPr>
        <p:txBody>
          <a:bodyPr/>
          <a:lstStyle/>
          <a:p>
            <a:pPr algn="ctr"/>
            <a:r>
              <a:rPr lang="en-US" sz="4000" dirty="0"/>
              <a:t>Example 3</a:t>
            </a:r>
          </a:p>
        </p:txBody>
      </p:sp>
    </p:spTree>
    <p:extLst>
      <p:ext uri="{BB962C8B-B14F-4D97-AF65-F5344CB8AC3E}">
        <p14:creationId xmlns:p14="http://schemas.microsoft.com/office/powerpoint/2010/main" val="169872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8AA448-C3F8-0944-B003-DEF6CF69D0D8}"/>
              </a:ext>
            </a:extLst>
          </p:cNvPr>
          <p:cNvSpPr>
            <a:spLocks noGrp="1"/>
          </p:cNvSpPr>
          <p:nvPr>
            <p:ph type="title"/>
          </p:nvPr>
        </p:nvSpPr>
        <p:spPr>
          <a:xfrm>
            <a:off x="643062" y="56127"/>
            <a:ext cx="8229600" cy="1143000"/>
          </a:xfrm>
        </p:spPr>
        <p:txBody>
          <a:bodyPr>
            <a:normAutofit/>
          </a:bodyPr>
          <a:lstStyle/>
          <a:p>
            <a:r>
              <a:rPr lang="en-US" dirty="0">
                <a:solidFill>
                  <a:srgbClr val="444B8D"/>
                </a:solidFill>
                <a:latin typeface="Helvetica" pitchFamily="2" charset="0"/>
                <a:cs typeface="Arial" panose="020B0604020202020204" pitchFamily="34" charset="0"/>
              </a:rPr>
              <a:t>Look at </a:t>
            </a:r>
            <a:r>
              <a:rPr lang="en-US" dirty="0">
                <a:solidFill>
                  <a:srgbClr val="C00000"/>
                </a:solidFill>
                <a:latin typeface="Helvetica" pitchFamily="2" charset="0"/>
                <a:cs typeface="Arial" panose="020B0604020202020204" pitchFamily="34" charset="0"/>
              </a:rPr>
              <a:t>ability</a:t>
            </a:r>
            <a:r>
              <a:rPr lang="en-US" dirty="0">
                <a:solidFill>
                  <a:srgbClr val="400080"/>
                </a:solidFill>
                <a:latin typeface="Helvetica" pitchFamily="2" charset="0"/>
                <a:cs typeface="Arial" panose="020B0604020202020204" pitchFamily="34" charset="0"/>
              </a:rPr>
              <a:t> </a:t>
            </a:r>
            <a:r>
              <a:rPr lang="en-US" dirty="0">
                <a:solidFill>
                  <a:srgbClr val="444B8D"/>
                </a:solidFill>
                <a:latin typeface="Helvetica" pitchFamily="2" charset="0"/>
                <a:cs typeface="Arial" panose="020B0604020202020204" pitchFamily="34" charset="0"/>
              </a:rPr>
              <a:t>on a continuum</a:t>
            </a:r>
            <a:endParaRPr lang="en-US" dirty="0">
              <a:solidFill>
                <a:srgbClr val="444B8D"/>
              </a:solidFill>
              <a:latin typeface="Helvetica" pitchFamily="2" charset="0"/>
            </a:endParaRPr>
          </a:p>
        </p:txBody>
      </p:sp>
      <p:pic>
        <p:nvPicPr>
          <p:cNvPr id="28676" name="Picture 3" descr="Image of a double-sided arrow. The two ends are labeled with the words &quot;Able&quot; and &quot;Not able&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705119"/>
            <a:ext cx="8856419" cy="1977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98B0CFC2-98F5-ED43-84D9-14B988722162}"/>
              </a:ext>
            </a:extLst>
          </p:cNvPr>
          <p:cNvSpPr>
            <a:spLocks noGrp="1"/>
          </p:cNvSpPr>
          <p:nvPr>
            <p:ph type="body" sz="quarter" idx="11"/>
          </p:nvPr>
        </p:nvSpPr>
        <p:spPr>
          <a:xfrm>
            <a:off x="464405" y="2114550"/>
            <a:ext cx="8213357" cy="4001487"/>
          </a:xfrm>
        </p:spPr>
        <p:txBody>
          <a:bodyPr>
            <a:noAutofit/>
          </a:bodyPr>
          <a:lstStyle/>
          <a:p>
            <a:pPr marL="0" indent="0" algn="ctr">
              <a:spcBef>
                <a:spcPts val="0"/>
              </a:spcBef>
              <a:buNone/>
            </a:pPr>
            <a:r>
              <a:rPr lang="en-US" sz="2800" dirty="0">
                <a:solidFill>
                  <a:schemeClr val="tx1"/>
                </a:solidFill>
                <a:latin typeface="Helvetica" pitchFamily="2" charset="0"/>
              </a:rPr>
              <a:t>see</a:t>
            </a:r>
          </a:p>
          <a:p>
            <a:pPr marL="0" indent="0" algn="ctr">
              <a:spcBef>
                <a:spcPts val="0"/>
              </a:spcBef>
              <a:buNone/>
            </a:pPr>
            <a:r>
              <a:rPr lang="en-US" sz="2800" dirty="0">
                <a:solidFill>
                  <a:schemeClr val="tx1"/>
                </a:solidFill>
                <a:latin typeface="Helvetica" pitchFamily="2" charset="0"/>
              </a:rPr>
              <a:t>hear</a:t>
            </a:r>
          </a:p>
          <a:p>
            <a:pPr marL="0" indent="0" algn="ctr">
              <a:spcBef>
                <a:spcPts val="0"/>
              </a:spcBef>
              <a:buNone/>
            </a:pPr>
            <a:r>
              <a:rPr lang="en-US" sz="2800" dirty="0">
                <a:solidFill>
                  <a:schemeClr val="tx1"/>
                </a:solidFill>
                <a:latin typeface="Helvetica" pitchFamily="2" charset="0"/>
              </a:rPr>
              <a:t>walk</a:t>
            </a:r>
          </a:p>
          <a:p>
            <a:pPr marL="0" indent="0" algn="ctr">
              <a:spcBef>
                <a:spcPts val="0"/>
              </a:spcBef>
              <a:buNone/>
            </a:pPr>
            <a:r>
              <a:rPr lang="en-US" sz="2800" dirty="0">
                <a:solidFill>
                  <a:schemeClr val="tx1"/>
                </a:solidFill>
                <a:latin typeface="Helvetica" pitchFamily="2" charset="0"/>
              </a:rPr>
              <a:t>read print</a:t>
            </a:r>
          </a:p>
          <a:p>
            <a:pPr marL="0" indent="0" algn="ctr">
              <a:spcBef>
                <a:spcPts val="0"/>
              </a:spcBef>
              <a:buNone/>
            </a:pPr>
            <a:r>
              <a:rPr lang="en-US" sz="2800" dirty="0">
                <a:solidFill>
                  <a:schemeClr val="tx1"/>
                </a:solidFill>
                <a:latin typeface="Helvetica" pitchFamily="2" charset="0"/>
              </a:rPr>
              <a:t>write with pen or pencil</a:t>
            </a:r>
          </a:p>
          <a:p>
            <a:pPr marL="0" indent="0" algn="ctr">
              <a:spcBef>
                <a:spcPts val="0"/>
              </a:spcBef>
              <a:buNone/>
            </a:pPr>
            <a:r>
              <a:rPr lang="en-US" sz="2800" dirty="0">
                <a:solidFill>
                  <a:schemeClr val="tx1"/>
                </a:solidFill>
                <a:latin typeface="Helvetica" pitchFamily="2" charset="0"/>
              </a:rPr>
              <a:t>communicate verbally</a:t>
            </a:r>
          </a:p>
          <a:p>
            <a:pPr marL="0" indent="0" algn="ctr">
              <a:spcBef>
                <a:spcPts val="0"/>
              </a:spcBef>
              <a:buNone/>
            </a:pPr>
            <a:r>
              <a:rPr lang="en-US" sz="2800" dirty="0">
                <a:solidFill>
                  <a:schemeClr val="tx1"/>
                </a:solidFill>
                <a:latin typeface="Helvetica" pitchFamily="2" charset="0"/>
              </a:rPr>
              <a:t>tune out distraction</a:t>
            </a:r>
          </a:p>
          <a:p>
            <a:pPr marL="0" indent="0" algn="ctr">
              <a:spcBef>
                <a:spcPts val="0"/>
              </a:spcBef>
              <a:buNone/>
            </a:pPr>
            <a:r>
              <a:rPr lang="en-US" sz="2800" dirty="0">
                <a:solidFill>
                  <a:schemeClr val="tx1"/>
                </a:solidFill>
                <a:latin typeface="Helvetica" pitchFamily="2" charset="0"/>
              </a:rPr>
              <a:t>learn</a:t>
            </a:r>
          </a:p>
          <a:p>
            <a:pPr marL="0" indent="0" algn="ctr">
              <a:spcBef>
                <a:spcPts val="0"/>
              </a:spcBef>
              <a:buNone/>
            </a:pPr>
            <a:r>
              <a:rPr lang="en-US" sz="2800" dirty="0">
                <a:solidFill>
                  <a:schemeClr val="tx1"/>
                </a:solidFill>
                <a:latin typeface="Helvetica" pitchFamily="2" charset="0"/>
              </a:rPr>
              <a:t>manage physical/mental health</a:t>
            </a:r>
          </a:p>
        </p:txBody>
      </p:sp>
    </p:spTree>
    <p:extLst>
      <p:ext uri="{BB962C8B-B14F-4D97-AF65-F5344CB8AC3E}">
        <p14:creationId xmlns:p14="http://schemas.microsoft.com/office/powerpoint/2010/main" val="2433993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0" y="436002"/>
            <a:ext cx="9144000" cy="1143000"/>
          </a:xfrm>
        </p:spPr>
        <p:txBody>
          <a:bodyPr>
            <a:normAutofit/>
          </a:bodyPr>
          <a:lstStyle/>
          <a:p>
            <a:r>
              <a:rPr lang="en-US" altLang="en-US" dirty="0"/>
              <a:t>Go where the students go.</a:t>
            </a:r>
          </a:p>
        </p:txBody>
      </p:sp>
      <p:pic>
        <p:nvPicPr>
          <p:cNvPr id="5" name="Content Placeholder 4" descr="Screen shot of opening slide from another PowerPoint presentation, with title &quot;Are You Accessible? Web Accessibility Tips for Audio, Video, and The Web&quot;">
            <a:extLst>
              <a:ext uri="{FF2B5EF4-FFF2-40B4-BE49-F238E27FC236}">
                <a16:creationId xmlns:a16="http://schemas.microsoft.com/office/drawing/2014/main" id="{AF2C7ED5-80A5-534D-A896-69CC02E962B4}"/>
              </a:ext>
            </a:extLst>
          </p:cNvPr>
          <p:cNvPicPr>
            <a:picLocks noGrp="1" noChangeAspect="1"/>
          </p:cNvPicPr>
          <p:nvPr>
            <p:ph idx="1"/>
          </p:nvPr>
        </p:nvPicPr>
        <p:blipFill>
          <a:blip r:embed="rId3"/>
          <a:stretch>
            <a:fillRect/>
          </a:stretch>
        </p:blipFill>
        <p:spPr>
          <a:xfrm>
            <a:off x="569522" y="1600200"/>
            <a:ext cx="8004956" cy="4525963"/>
          </a:xfrm>
        </p:spPr>
      </p:pic>
    </p:spTree>
    <p:extLst>
      <p:ext uri="{BB962C8B-B14F-4D97-AF65-F5344CB8AC3E}">
        <p14:creationId xmlns:p14="http://schemas.microsoft.com/office/powerpoint/2010/main" val="726937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457200" y="436002"/>
            <a:ext cx="8686800" cy="1143000"/>
          </a:xfrm>
        </p:spPr>
        <p:txBody>
          <a:bodyPr>
            <a:normAutofit fontScale="90000"/>
          </a:bodyPr>
          <a:lstStyle/>
          <a:p>
            <a:pPr algn="l"/>
            <a:r>
              <a:rPr lang="en-US" altLang="en-US" dirty="0">
                <a:solidFill>
                  <a:srgbClr val="002060"/>
                </a:solidFill>
              </a:rPr>
              <a:t>National Student Electronic </a:t>
            </a:r>
            <a:br>
              <a:rPr lang="en-US" altLang="en-US" dirty="0">
                <a:solidFill>
                  <a:srgbClr val="002060"/>
                </a:solidFill>
              </a:rPr>
            </a:br>
            <a:r>
              <a:rPr lang="en-US" altLang="en-US" dirty="0">
                <a:solidFill>
                  <a:srgbClr val="002060"/>
                </a:solidFill>
              </a:rPr>
              <a:t>Media Convention</a:t>
            </a:r>
          </a:p>
        </p:txBody>
      </p:sp>
      <p:sp>
        <p:nvSpPr>
          <p:cNvPr id="3" name="Content Placeholder 2">
            <a:extLst>
              <a:ext uri="{FF2B5EF4-FFF2-40B4-BE49-F238E27FC236}">
                <a16:creationId xmlns:a16="http://schemas.microsoft.com/office/drawing/2014/main" id="{57F326B3-A7D1-9644-9868-237AB91F5C19}"/>
              </a:ext>
            </a:extLst>
          </p:cNvPr>
          <p:cNvSpPr>
            <a:spLocks noGrp="1"/>
          </p:cNvSpPr>
          <p:nvPr>
            <p:ph idx="1"/>
          </p:nvPr>
        </p:nvSpPr>
        <p:spPr>
          <a:xfrm>
            <a:off x="457200" y="1900518"/>
            <a:ext cx="8229600" cy="4751294"/>
          </a:xfrm>
        </p:spPr>
        <p:txBody>
          <a:bodyPr>
            <a:normAutofit fontScale="92500" lnSpcReduction="20000"/>
          </a:bodyPr>
          <a:lstStyle/>
          <a:p>
            <a:pPr>
              <a:buFont typeface="Wingdings" pitchFamily="2" charset="2"/>
              <a:buChar char="§"/>
            </a:pPr>
            <a:r>
              <a:rPr lang="en-US" dirty="0"/>
              <a:t>Audience is about 75% students, representing college media outlets, mostly radio stations </a:t>
            </a:r>
          </a:p>
          <a:p>
            <a:pPr>
              <a:buFont typeface="Wingdings" pitchFamily="2" charset="2"/>
              <a:buChar char="§"/>
            </a:pPr>
            <a:r>
              <a:rPr lang="en-US" dirty="0"/>
              <a:t>40 students at my session on web accessibility, mostly students who create/maintain websites for their stations</a:t>
            </a:r>
          </a:p>
          <a:p>
            <a:pPr>
              <a:buFont typeface="Wingdings" pitchFamily="2" charset="2"/>
              <a:buChar char="§"/>
            </a:pPr>
            <a:r>
              <a:rPr lang="en-US" dirty="0"/>
              <a:t>Many said afterwards they had never thought about accessibility before, and were genuinely excited to be made aware of this issue </a:t>
            </a:r>
          </a:p>
          <a:p>
            <a:pPr>
              <a:buFont typeface="Wingdings" pitchFamily="2" charset="2"/>
              <a:buChar char="§"/>
            </a:pPr>
            <a:r>
              <a:rPr lang="en-US" dirty="0"/>
              <a:t>Lots of excellent questions afterwards</a:t>
            </a:r>
          </a:p>
        </p:txBody>
      </p:sp>
    </p:spTree>
    <p:extLst>
      <p:ext uri="{BB962C8B-B14F-4D97-AF65-F5344CB8AC3E}">
        <p14:creationId xmlns:p14="http://schemas.microsoft.com/office/powerpoint/2010/main" val="3927761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of hands raised">
            <a:extLst>
              <a:ext uri="{FF2B5EF4-FFF2-40B4-BE49-F238E27FC236}">
                <a16:creationId xmlns:a16="http://schemas.microsoft.com/office/drawing/2014/main" id="{4D2092FC-ACFE-9044-987C-40E0D0E060E4}"/>
              </a:ext>
            </a:extLst>
          </p:cNvPr>
          <p:cNvPicPr>
            <a:picLocks noChangeAspect="1"/>
          </p:cNvPicPr>
          <p:nvPr/>
        </p:nvPicPr>
        <p:blipFill>
          <a:blip r:embed="rId3"/>
          <a:stretch>
            <a:fillRect/>
          </a:stretch>
        </p:blipFill>
        <p:spPr>
          <a:xfrm>
            <a:off x="3505200" y="3106256"/>
            <a:ext cx="5638800" cy="3752365"/>
          </a:xfrm>
          <a:prstGeom prst="rect">
            <a:avLst/>
          </a:prstGeom>
        </p:spPr>
      </p:pic>
      <p:sp>
        <p:nvSpPr>
          <p:cNvPr id="7" name="Title 6">
            <a:extLst>
              <a:ext uri="{FF2B5EF4-FFF2-40B4-BE49-F238E27FC236}">
                <a16:creationId xmlns:a16="http://schemas.microsoft.com/office/drawing/2014/main" id="{E4A80296-85DC-7E4A-B274-F41332DDE80F}"/>
              </a:ext>
            </a:extLst>
          </p:cNvPr>
          <p:cNvSpPr>
            <a:spLocks noGrp="1"/>
          </p:cNvSpPr>
          <p:nvPr>
            <p:ph type="title"/>
          </p:nvPr>
        </p:nvSpPr>
        <p:spPr>
          <a:xfrm>
            <a:off x="659305" y="218414"/>
            <a:ext cx="8229600" cy="1143000"/>
          </a:xfrm>
        </p:spPr>
        <p:txBody>
          <a:bodyPr>
            <a:normAutofit/>
          </a:bodyPr>
          <a:lstStyle/>
          <a:p>
            <a:pPr algn="l"/>
            <a:r>
              <a:rPr lang="en-US" sz="4000" dirty="0">
                <a:solidFill>
                  <a:schemeClr val="tx2"/>
                </a:solidFill>
                <a:latin typeface="Helvetica" pitchFamily="2" charset="0"/>
              </a:rPr>
              <a:t>Q&amp;A, discussion</a:t>
            </a:r>
          </a:p>
        </p:txBody>
      </p:sp>
      <p:sp>
        <p:nvSpPr>
          <p:cNvPr id="3" name="TextBox 2">
            <a:extLst>
              <a:ext uri="{FF2B5EF4-FFF2-40B4-BE49-F238E27FC236}">
                <a16:creationId xmlns:a16="http://schemas.microsoft.com/office/drawing/2014/main" id="{470E4B21-6A53-854A-99FB-F554C798D176}"/>
              </a:ext>
            </a:extLst>
          </p:cNvPr>
          <p:cNvSpPr txBox="1"/>
          <p:nvPr/>
        </p:nvSpPr>
        <p:spPr>
          <a:xfrm>
            <a:off x="659305" y="1680884"/>
            <a:ext cx="7882094" cy="2339102"/>
          </a:xfrm>
          <a:prstGeom prst="rect">
            <a:avLst/>
          </a:prstGeom>
          <a:noFill/>
        </p:spPr>
        <p:txBody>
          <a:bodyPr wrap="none" rtlCol="0">
            <a:spAutoFit/>
          </a:bodyPr>
          <a:lstStyle/>
          <a:p>
            <a:pPr marL="457200" indent="-457200">
              <a:buFont typeface="Wingdings" pitchFamily="2" charset="2"/>
              <a:buChar char="§"/>
            </a:pPr>
            <a:r>
              <a:rPr lang="en-US" sz="3200" dirty="0"/>
              <a:t>Sheryl </a:t>
            </a:r>
            <a:r>
              <a:rPr lang="en-US" sz="3200" dirty="0" err="1"/>
              <a:t>Burgstahler</a:t>
            </a:r>
            <a:r>
              <a:rPr lang="en-US" sz="3200" dirty="0"/>
              <a:t>  		</a:t>
            </a:r>
            <a:r>
              <a:rPr lang="en-US" sz="3200" dirty="0" err="1"/>
              <a:t>sherylb@uw.ed</a:t>
            </a:r>
            <a:r>
              <a:rPr lang="en-US" sz="3200" dirty="0" err="1">
                <a:solidFill>
                  <a:schemeClr val="tx1">
                    <a:lumMod val="95000"/>
                    <a:lumOff val="5000"/>
                  </a:schemeClr>
                </a:solidFill>
              </a:rPr>
              <a:t>u</a:t>
            </a:r>
            <a:endParaRPr lang="en-US" sz="3200" dirty="0">
              <a:solidFill>
                <a:schemeClr val="tx1">
                  <a:lumMod val="95000"/>
                  <a:lumOff val="5000"/>
                </a:schemeClr>
              </a:solidFill>
            </a:endParaRPr>
          </a:p>
          <a:p>
            <a:pPr marL="457200" indent="-457200">
              <a:buFont typeface="Wingdings" pitchFamily="2" charset="2"/>
              <a:buChar char="§"/>
            </a:pPr>
            <a:r>
              <a:rPr lang="en-US" sz="3200" dirty="0"/>
              <a:t>Terrill Thompson 			         tft@uw.edu</a:t>
            </a:r>
          </a:p>
          <a:p>
            <a:endParaRPr lang="en-US" sz="3200" dirty="0"/>
          </a:p>
          <a:p>
            <a:pPr marL="457200" indent="-457200">
              <a:buFont typeface="Wingdings" pitchFamily="2" charset="2"/>
              <a:buChar char="§"/>
            </a:pPr>
            <a:r>
              <a:rPr lang="en-US" sz="3200" dirty="0" err="1">
                <a:hlinkClick r:id="rId4"/>
              </a:rPr>
              <a:t>uw.edu</a:t>
            </a:r>
            <a:r>
              <a:rPr lang="en-US" sz="3200" dirty="0">
                <a:hlinkClick r:id="rId4"/>
              </a:rPr>
              <a:t>/</a:t>
            </a:r>
            <a:r>
              <a:rPr lang="en-US" sz="3200" dirty="0" err="1">
                <a:hlinkClick r:id="rId4"/>
              </a:rPr>
              <a:t>accesscomputing</a:t>
            </a:r>
            <a:endParaRPr lang="en-US" sz="3200" dirty="0"/>
          </a:p>
          <a:p>
            <a:pPr algn="ctr"/>
            <a:endParaRPr lang="en-US" dirty="0"/>
          </a:p>
        </p:txBody>
      </p:sp>
    </p:spTree>
    <p:extLst>
      <p:ext uri="{BB962C8B-B14F-4D97-AF65-F5344CB8AC3E}">
        <p14:creationId xmlns:p14="http://schemas.microsoft.com/office/powerpoint/2010/main" val="14581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4850" y="400050"/>
            <a:ext cx="8012430" cy="757874"/>
          </a:xfrm>
        </p:spPr>
        <p:txBody>
          <a:bodyPr/>
          <a:lstStyle/>
          <a:p>
            <a:r>
              <a:rPr lang="en-US" sz="4000" dirty="0">
                <a:solidFill>
                  <a:srgbClr val="444B8D"/>
                </a:solidFill>
                <a:latin typeface="Helvetica" pitchFamily="2" charset="0"/>
                <a:ea typeface="Helvetica" charset="0"/>
                <a:cs typeface="Helvetica" charset="0"/>
              </a:rPr>
              <a:t>Universal design =</a:t>
            </a:r>
            <a:endParaRPr lang="en-US" sz="4300" dirty="0">
              <a:solidFill>
                <a:srgbClr val="444B8D"/>
              </a:solidFill>
              <a:latin typeface="Helvetica" pitchFamily="2" charset="0"/>
            </a:endParaRPr>
          </a:p>
        </p:txBody>
      </p:sp>
      <p:sp>
        <p:nvSpPr>
          <p:cNvPr id="2" name="Text Placeholder 1"/>
          <p:cNvSpPr>
            <a:spLocks noGrp="1"/>
          </p:cNvSpPr>
          <p:nvPr>
            <p:ph type="body" sz="quarter" idx="11"/>
          </p:nvPr>
        </p:nvSpPr>
        <p:spPr>
          <a:xfrm>
            <a:off x="537882" y="1650569"/>
            <a:ext cx="4826597" cy="4158560"/>
          </a:xfrm>
        </p:spPr>
        <p:txBody>
          <a:bodyPr>
            <a:normAutofit fontScale="32500" lnSpcReduction="20000"/>
          </a:bodyPr>
          <a:lstStyle/>
          <a:p>
            <a:pPr marL="63500" lvl="1" indent="0" eaLnBrk="1" fontAlgn="auto" hangingPunct="1">
              <a:spcBef>
                <a:spcPts val="0"/>
              </a:spcBef>
              <a:spcAft>
                <a:spcPts val="0"/>
              </a:spcAft>
              <a:buNone/>
              <a:defRPr/>
            </a:pPr>
            <a:r>
              <a:rPr lang="en-US" altLang="ja-JP" sz="9800" dirty="0">
                <a:solidFill>
                  <a:schemeClr val="accent4">
                    <a:lumMod val="10000"/>
                  </a:schemeClr>
                </a:solidFill>
                <a:latin typeface="Helvetica" pitchFamily="2" charset="0"/>
                <a:ea typeface="Helvetica" charset="0"/>
                <a:cs typeface="Helvetica" charset="0"/>
              </a:rPr>
              <a:t>“the design of products &amp; environments to be usable by all people, to the greatest extent possible, without the need for adaptation or specialized design.”</a:t>
            </a:r>
            <a:br>
              <a:rPr lang="en-US" altLang="ja-JP" sz="8000" dirty="0">
                <a:solidFill>
                  <a:schemeClr val="accent4">
                    <a:lumMod val="10000"/>
                  </a:schemeClr>
                </a:solidFill>
                <a:latin typeface="Helvetica" pitchFamily="2" charset="0"/>
                <a:ea typeface="Helvetica" charset="0"/>
                <a:cs typeface="Helvetica" charset="0"/>
              </a:rPr>
            </a:br>
            <a:endParaRPr lang="en-US" altLang="ja-JP" sz="8000" dirty="0">
              <a:solidFill>
                <a:schemeClr val="accent4">
                  <a:lumMod val="10000"/>
                </a:schemeClr>
              </a:solidFill>
              <a:latin typeface="Helvetica" pitchFamily="2" charset="0"/>
              <a:ea typeface="Helvetica" charset="0"/>
              <a:cs typeface="Helvetica" charset="0"/>
            </a:endParaRPr>
          </a:p>
          <a:p>
            <a:pPr marL="63500" lvl="1" indent="0">
              <a:spcBef>
                <a:spcPts val="0"/>
              </a:spcBef>
              <a:buNone/>
              <a:defRPr/>
            </a:pPr>
            <a:r>
              <a:rPr lang="en-US" altLang="ja-JP" sz="3800" dirty="0">
                <a:latin typeface="Helvetica" pitchFamily="2" charset="0"/>
                <a:ea typeface="Helvetica" charset="0"/>
                <a:cs typeface="Helvetica" charset="0"/>
              </a:rPr>
              <a:t>-The Center for Universal Design </a:t>
            </a:r>
            <a:r>
              <a:rPr lang="en-US" altLang="ja-JP" sz="3800" i="1" dirty="0">
                <a:latin typeface="Helvetica" pitchFamily="2" charset="0"/>
                <a:ea typeface="Helvetica" charset="0"/>
                <a:cs typeface="Helvetica" charset="0"/>
                <a:hlinkClick r:id="rId3"/>
              </a:rPr>
              <a:t>www.design.ncsu.edu/cud</a:t>
            </a:r>
            <a:endParaRPr lang="en-US" altLang="ja-JP" sz="3800" i="1" dirty="0">
              <a:latin typeface="Helvetica" pitchFamily="2" charset="0"/>
              <a:ea typeface="Helvetica" charset="0"/>
              <a:cs typeface="Helvetica" charset="0"/>
            </a:endParaRPr>
          </a:p>
          <a:p>
            <a:pPr marL="63500" lvl="1" indent="0">
              <a:spcBef>
                <a:spcPts val="0"/>
              </a:spcBef>
              <a:buNone/>
              <a:defRPr/>
            </a:pPr>
            <a:endParaRPr lang="en-US" sz="1400" i="1" dirty="0">
              <a:latin typeface="Helvetica" pitchFamily="2" charset="0"/>
              <a:ea typeface="Helvetica" charset="0"/>
              <a:cs typeface="Helvetica" charset="0"/>
            </a:endParaRPr>
          </a:p>
          <a:p>
            <a:pPr marL="63500" lvl="1" indent="0">
              <a:spcBef>
                <a:spcPts val="0"/>
              </a:spcBef>
              <a:buNone/>
              <a:defRPr/>
            </a:pPr>
            <a:endParaRPr lang="en-US" altLang="ja-JP" sz="3500" dirty="0">
              <a:latin typeface="Helvetica" pitchFamily="2" charset="0"/>
              <a:ea typeface="Helvetica" charset="0"/>
              <a:cs typeface="Helvetica" charset="0"/>
            </a:endParaRPr>
          </a:p>
          <a:p>
            <a:pPr marL="63500" lvl="1" indent="0">
              <a:spcBef>
                <a:spcPts val="0"/>
              </a:spcBef>
              <a:buNone/>
              <a:defRPr/>
            </a:pPr>
            <a:r>
              <a:rPr lang="en-US" altLang="ja-JP" sz="9800" dirty="0">
                <a:latin typeface="Helvetica" pitchFamily="2" charset="0"/>
                <a:ea typeface="Helvetica" charset="0"/>
                <a:cs typeface="Helvetica" charset="0"/>
              </a:rPr>
              <a:t>Accessible design =</a:t>
            </a:r>
          </a:p>
          <a:p>
            <a:pPr marL="63500" lvl="1" indent="0">
              <a:spcBef>
                <a:spcPts val="0"/>
              </a:spcBef>
              <a:buNone/>
              <a:defRPr/>
            </a:pPr>
            <a:endParaRPr lang="en-US" sz="1400" i="1" dirty="0">
              <a:latin typeface="Helvetica" pitchFamily="2" charset="0"/>
              <a:ea typeface="Helvetica" charset="0"/>
              <a:cs typeface="Helvetica" charset="0"/>
            </a:endParaRPr>
          </a:p>
          <a:p>
            <a:pPr marL="63500" lvl="1" indent="0" eaLnBrk="1" fontAlgn="auto" hangingPunct="1">
              <a:spcBef>
                <a:spcPts val="0"/>
              </a:spcBef>
              <a:spcAft>
                <a:spcPts val="0"/>
              </a:spcAft>
              <a:buNone/>
              <a:defRPr/>
            </a:pPr>
            <a:endParaRPr lang="en-US" altLang="ja-JP" sz="1300" dirty="0">
              <a:solidFill>
                <a:schemeClr val="accent4">
                  <a:lumMod val="10000"/>
                </a:schemeClr>
              </a:solidFill>
              <a:latin typeface="Helvetica" pitchFamily="2" charset="0"/>
              <a:ea typeface="Helvetica" charset="0"/>
              <a:cs typeface="Helvetica" charset="0"/>
            </a:endParaRPr>
          </a:p>
          <a:p>
            <a:pPr marL="63500" lvl="1" indent="0" eaLnBrk="1" fontAlgn="auto" hangingPunct="1">
              <a:spcBef>
                <a:spcPts val="0"/>
              </a:spcBef>
              <a:spcAft>
                <a:spcPts val="0"/>
              </a:spcAft>
              <a:buNone/>
              <a:defRPr/>
            </a:pPr>
            <a:endParaRPr lang="en-US" altLang="ja-JP" dirty="0">
              <a:solidFill>
                <a:schemeClr val="accent4">
                  <a:lumMod val="10000"/>
                </a:schemeClr>
              </a:solidFill>
              <a:latin typeface="Helvetica" pitchFamily="2" charset="0"/>
              <a:ea typeface="Helvetica" charset="0"/>
              <a:cs typeface="Helvetic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ea typeface="Helvetica" charset="0"/>
              <a:cs typeface="Helvetic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pic>
        <p:nvPicPr>
          <p:cNvPr id="4" name="Picture 3" descr="Close up of smartphone with apps on home screen">
            <a:extLst>
              <a:ext uri="{FF2B5EF4-FFF2-40B4-BE49-F238E27FC236}">
                <a16:creationId xmlns:a16="http://schemas.microsoft.com/office/drawing/2014/main" id="{7278D453-8D3F-3845-8DB8-6C7111E7EF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85232" y="1641191"/>
            <a:ext cx="3385774" cy="5216809"/>
          </a:xfrm>
          <a:prstGeom prst="rect">
            <a:avLst/>
          </a:prstGeom>
        </p:spPr>
      </p:pic>
    </p:spTree>
    <p:extLst>
      <p:ext uri="{BB962C8B-B14F-4D97-AF65-F5344CB8AC3E}">
        <p14:creationId xmlns:p14="http://schemas.microsoft.com/office/powerpoint/2010/main" val="122244461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63F750-BB7B-B54A-8929-02A096ADB443}"/>
              </a:ext>
            </a:extLst>
          </p:cNvPr>
          <p:cNvSpPr>
            <a:spLocks noGrp="1"/>
          </p:cNvSpPr>
          <p:nvPr>
            <p:ph type="title"/>
          </p:nvPr>
        </p:nvSpPr>
        <p:spPr>
          <a:xfrm>
            <a:off x="644664" y="274638"/>
            <a:ext cx="8042135" cy="1143000"/>
          </a:xfrm>
        </p:spPr>
        <p:txBody>
          <a:bodyPr>
            <a:noAutofit/>
          </a:bodyPr>
          <a:lstStyle/>
          <a:p>
            <a:pPr algn="l">
              <a:spcBef>
                <a:spcPts val="0"/>
              </a:spcBef>
            </a:pPr>
            <a:r>
              <a:rPr lang="en-US" sz="3600" dirty="0">
                <a:solidFill>
                  <a:srgbClr val="444B8D"/>
                </a:solidFill>
                <a:latin typeface="Helvetica" pitchFamily="2" charset="0"/>
              </a:rPr>
              <a:t>Universally designed</a:t>
            </a:r>
            <a:br>
              <a:rPr lang="en-US" sz="3600" dirty="0">
                <a:solidFill>
                  <a:srgbClr val="444B8D"/>
                </a:solidFill>
                <a:latin typeface="Helvetica" pitchFamily="2" charset="0"/>
              </a:rPr>
            </a:br>
            <a:r>
              <a:rPr lang="en-US" sz="3600" dirty="0">
                <a:solidFill>
                  <a:srgbClr val="444B8D"/>
                </a:solidFill>
                <a:latin typeface="Helvetica" pitchFamily="2" charset="0"/>
              </a:rPr>
              <a:t>technology</a:t>
            </a:r>
          </a:p>
        </p:txBody>
      </p:sp>
      <p:sp>
        <p:nvSpPr>
          <p:cNvPr id="3" name="Text Placeholder 2">
            <a:extLst>
              <a:ext uri="{FF2B5EF4-FFF2-40B4-BE49-F238E27FC236}">
                <a16:creationId xmlns:a16="http://schemas.microsoft.com/office/drawing/2014/main" id="{41597A78-4CF7-D648-AC88-26A56A0572B2}"/>
              </a:ext>
            </a:extLst>
          </p:cNvPr>
          <p:cNvSpPr>
            <a:spLocks noGrp="1"/>
          </p:cNvSpPr>
          <p:nvPr>
            <p:ph type="body" sz="quarter" idx="11"/>
          </p:nvPr>
        </p:nvSpPr>
        <p:spPr>
          <a:xfrm>
            <a:off x="644665" y="1691184"/>
            <a:ext cx="4152644" cy="3810086"/>
          </a:xfrm>
        </p:spPr>
        <p:txBody>
          <a:bodyPr>
            <a:normAutofit/>
          </a:bodyPr>
          <a:lstStyle/>
          <a:p>
            <a:pPr>
              <a:buFont typeface="Wingdings" pitchFamily="2" charset="2"/>
              <a:buChar char="§"/>
            </a:pPr>
            <a:r>
              <a:rPr lang="en-US" altLang="ja-JP" sz="3200" dirty="0">
                <a:solidFill>
                  <a:schemeClr val="tx1"/>
                </a:solidFill>
                <a:latin typeface="Helvetica" pitchFamily="2" charset="0"/>
              </a:rPr>
              <a:t>builds in </a:t>
            </a:r>
            <a:br>
              <a:rPr lang="en-US" altLang="ja-JP" sz="3200" dirty="0">
                <a:solidFill>
                  <a:schemeClr val="tx1"/>
                </a:solidFill>
                <a:latin typeface="Helvetica" pitchFamily="2" charset="0"/>
              </a:rPr>
            </a:br>
            <a:r>
              <a:rPr lang="en-US" altLang="ja-JP" sz="3200" dirty="0">
                <a:solidFill>
                  <a:schemeClr val="tx1"/>
                </a:solidFill>
                <a:latin typeface="Helvetica" pitchFamily="2" charset="0"/>
              </a:rPr>
              <a:t>accessibility &amp; flexibility</a:t>
            </a:r>
            <a:endParaRPr lang="en-US" sz="3200" dirty="0">
              <a:solidFill>
                <a:schemeClr val="tx1"/>
              </a:solidFill>
              <a:latin typeface="Helvetica" pitchFamily="2" charset="0"/>
            </a:endParaRPr>
          </a:p>
        </p:txBody>
      </p:sp>
      <p:sp>
        <p:nvSpPr>
          <p:cNvPr id="8" name="Rectangle 7">
            <a:extLst>
              <a:ext uri="{FF2B5EF4-FFF2-40B4-BE49-F238E27FC236}">
                <a16:creationId xmlns:a16="http://schemas.microsoft.com/office/drawing/2014/main" id="{6836D9EE-410B-FD45-8F18-0E5E666A8D3A}"/>
              </a:ext>
            </a:extLst>
          </p:cNvPr>
          <p:cNvSpPr/>
          <p:nvPr/>
        </p:nvSpPr>
        <p:spPr>
          <a:xfrm>
            <a:off x="4764088" y="4326276"/>
            <a:ext cx="3714894" cy="1424364"/>
          </a:xfrm>
          <a:prstGeom prst="rect">
            <a:avLst/>
          </a:prstGeom>
        </p:spPr>
        <p:txBody>
          <a:bodyPr wrap="square">
            <a:spAutoFit/>
          </a:bodyPr>
          <a:lstStyle/>
          <a:p>
            <a:pPr marL="466725" indent="-466725">
              <a:lnSpc>
                <a:spcPct val="90000"/>
              </a:lnSpc>
              <a:spcBef>
                <a:spcPts val="800"/>
              </a:spcBef>
              <a:buSzPct val="90000"/>
              <a:buFont typeface="Wingdings" charset="2"/>
              <a:buChar char="§"/>
            </a:pPr>
            <a:r>
              <a:rPr lang="en-US" altLang="ja-JP" sz="3200" dirty="0">
                <a:latin typeface="Helvetica" pitchFamily="2" charset="0"/>
                <a:ea typeface="Open Sans Light" panose="020B0306030504020204" pitchFamily="34" charset="0"/>
                <a:cs typeface="Open Sans Light" panose="020B0306030504020204" pitchFamily="34" charset="0"/>
              </a:rPr>
              <a:t>is compatible with assistive technology</a:t>
            </a:r>
          </a:p>
        </p:txBody>
      </p:sp>
      <p:pic>
        <p:nvPicPr>
          <p:cNvPr id="5" name="Picture 4" descr="Close up of smart phone settings with options for visual settings.">
            <a:extLst>
              <a:ext uri="{FF2B5EF4-FFF2-40B4-BE49-F238E27FC236}">
                <a16:creationId xmlns:a16="http://schemas.microsoft.com/office/drawing/2014/main" id="{56272908-2272-BE4C-A5CC-9FE3F38BF3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t="36" r="36650" b="1"/>
          <a:stretch/>
        </p:blipFill>
        <p:spPr>
          <a:xfrm>
            <a:off x="5236831" y="0"/>
            <a:ext cx="3907169" cy="3535449"/>
          </a:xfrm>
          <a:prstGeom prst="rect">
            <a:avLst/>
          </a:prstGeom>
        </p:spPr>
      </p:pic>
      <p:pic>
        <p:nvPicPr>
          <p:cNvPr id="6" name="Picture 5" descr="Close up of a smart phone settings showing options for hearing impaired. ">
            <a:extLst>
              <a:ext uri="{FF2B5EF4-FFF2-40B4-BE49-F238E27FC236}">
                <a16:creationId xmlns:a16="http://schemas.microsoft.com/office/drawing/2014/main" id="{48A837D1-EB6A-FC4C-9812-0343B303A9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628" t="-8536" b="-1"/>
          <a:stretch/>
        </p:blipFill>
        <p:spPr>
          <a:xfrm>
            <a:off x="0" y="3255169"/>
            <a:ext cx="3714894" cy="3602831"/>
          </a:xfrm>
          <a:prstGeom prst="rect">
            <a:avLst/>
          </a:prstGeom>
        </p:spPr>
      </p:pic>
    </p:spTree>
    <p:extLst>
      <p:ext uri="{BB962C8B-B14F-4D97-AF65-F5344CB8AC3E}">
        <p14:creationId xmlns:p14="http://schemas.microsoft.com/office/powerpoint/2010/main" val="418243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2" y="274637"/>
            <a:ext cx="7827818" cy="1525587"/>
          </a:xfrm>
        </p:spPr>
        <p:txBody>
          <a:bodyPr>
            <a:normAutofit/>
          </a:bodyPr>
          <a:lstStyle/>
          <a:p>
            <a:pPr algn="l"/>
            <a:r>
              <a:rPr lang="en-US" sz="3600" dirty="0">
                <a:solidFill>
                  <a:srgbClr val="444B8D"/>
                </a:solidFill>
                <a:latin typeface="Helvetica" pitchFamily="2" charset="0"/>
              </a:rPr>
              <a:t>Where is accessibility covered in computing/IT curriculum/textbooks? </a:t>
            </a:r>
          </a:p>
        </p:txBody>
      </p:sp>
      <p:pic>
        <p:nvPicPr>
          <p:cNvPr id="4" name="Content Placeholder 3" descr="Computer books on a shelf with one titled &quot;Web Accessibility&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7522" y="1800224"/>
            <a:ext cx="7431393" cy="4539343"/>
          </a:xfrm>
        </p:spPr>
      </p:pic>
      <p:sp>
        <p:nvSpPr>
          <p:cNvPr id="5" name="Rectangle 4" descr="Shape highlighting the book 'Web Accessibility'"/>
          <p:cNvSpPr/>
          <p:nvPr/>
        </p:nvSpPr>
        <p:spPr>
          <a:xfrm>
            <a:off x="7397333" y="2656230"/>
            <a:ext cx="628650" cy="314325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663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0E934B-62DE-E948-AC7B-C6D4676E6C44}"/>
              </a:ext>
            </a:extLst>
          </p:cNvPr>
          <p:cNvSpPr>
            <a:spLocks noGrp="1"/>
          </p:cNvSpPr>
          <p:nvPr>
            <p:ph type="title"/>
          </p:nvPr>
        </p:nvSpPr>
        <p:spPr>
          <a:xfrm>
            <a:off x="-48768" y="368455"/>
            <a:ext cx="9241536" cy="1143000"/>
          </a:xfrm>
        </p:spPr>
        <p:txBody>
          <a:bodyPr>
            <a:normAutofit/>
          </a:bodyPr>
          <a:lstStyle/>
          <a:p>
            <a:r>
              <a:rPr lang="en-US" sz="4000" dirty="0">
                <a:solidFill>
                  <a:schemeClr val="tx2"/>
                </a:solidFill>
                <a:latin typeface="Helvetica" pitchFamily="2" charset="0"/>
              </a:rPr>
              <a:t>Motivation to Teach UD/Accessibility</a:t>
            </a:r>
          </a:p>
        </p:txBody>
      </p:sp>
      <p:sp>
        <p:nvSpPr>
          <p:cNvPr id="3" name="Text Placeholder 2">
            <a:extLst>
              <a:ext uri="{FF2B5EF4-FFF2-40B4-BE49-F238E27FC236}">
                <a16:creationId xmlns:a16="http://schemas.microsoft.com/office/drawing/2014/main" id="{317227FE-470D-C447-B88A-95641DF79C8F}"/>
              </a:ext>
            </a:extLst>
          </p:cNvPr>
          <p:cNvSpPr>
            <a:spLocks noGrp="1"/>
          </p:cNvSpPr>
          <p:nvPr>
            <p:ph type="body" sz="quarter" idx="11"/>
          </p:nvPr>
        </p:nvSpPr>
        <p:spPr>
          <a:xfrm>
            <a:off x="659305" y="1548882"/>
            <a:ext cx="8197114" cy="4581443"/>
          </a:xfrm>
        </p:spPr>
        <p:txBody>
          <a:bodyPr/>
          <a:lstStyle/>
          <a:p>
            <a:pPr>
              <a:buFont typeface="Wingdings" pitchFamily="2" charset="2"/>
              <a:buChar char="§"/>
            </a:pPr>
            <a:r>
              <a:rPr lang="en-US" sz="2800" dirty="0">
                <a:solidFill>
                  <a:schemeClr val="tx1">
                    <a:lumMod val="95000"/>
                    <a:lumOff val="5000"/>
                  </a:schemeClr>
                </a:solidFill>
                <a:latin typeface="Helvetica" pitchFamily="2" charset="0"/>
              </a:rPr>
              <a:t>reach diverse audiences</a:t>
            </a:r>
          </a:p>
          <a:p>
            <a:pPr>
              <a:buFont typeface="Wingdings" pitchFamily="2" charset="2"/>
              <a:buChar char="§"/>
            </a:pPr>
            <a:r>
              <a:rPr lang="en-US" sz="2800" dirty="0">
                <a:solidFill>
                  <a:schemeClr val="tx1">
                    <a:lumMod val="95000"/>
                    <a:lumOff val="5000"/>
                  </a:schemeClr>
                </a:solidFill>
                <a:latin typeface="Helvetica" pitchFamily="2" charset="0"/>
              </a:rPr>
              <a:t>disability-related legislation </a:t>
            </a:r>
          </a:p>
          <a:p>
            <a:pPr>
              <a:buFont typeface="Wingdings" pitchFamily="2" charset="2"/>
              <a:buChar char="§"/>
            </a:pPr>
            <a:r>
              <a:rPr lang="en-US" sz="2800" dirty="0">
                <a:solidFill>
                  <a:schemeClr val="tx1">
                    <a:lumMod val="95000"/>
                    <a:lumOff val="5000"/>
                  </a:schemeClr>
                </a:solidFill>
                <a:latin typeface="Helvetica" pitchFamily="2" charset="0"/>
              </a:rPr>
              <a:t>ethics, social justice</a:t>
            </a:r>
          </a:p>
          <a:p>
            <a:pPr>
              <a:buFont typeface="Wingdings" pitchFamily="2" charset="2"/>
              <a:buChar char="§"/>
            </a:pPr>
            <a:r>
              <a:rPr lang="en-US" sz="2800" dirty="0">
                <a:solidFill>
                  <a:schemeClr val="tx1">
                    <a:lumMod val="95000"/>
                    <a:lumOff val="5000"/>
                  </a:schemeClr>
                </a:solidFill>
                <a:latin typeface="Helvetica" pitchFamily="2" charset="0"/>
              </a:rPr>
              <a:t>accessibility benefits everyone</a:t>
            </a:r>
          </a:p>
          <a:p>
            <a:pPr>
              <a:buFont typeface="Wingdings" pitchFamily="2" charset="2"/>
              <a:buChar char="§"/>
            </a:pPr>
            <a:r>
              <a:rPr lang="en-US" sz="2800" dirty="0">
                <a:solidFill>
                  <a:schemeClr val="tx1">
                    <a:lumMod val="95000"/>
                    <a:lumOff val="5000"/>
                  </a:schemeClr>
                </a:solidFill>
                <a:latin typeface="Helvetica" pitchFamily="2" charset="0"/>
              </a:rPr>
              <a:t>emerging standards: ACM, ABET…</a:t>
            </a:r>
          </a:p>
          <a:p>
            <a:pPr>
              <a:buFont typeface="Wingdings" pitchFamily="2" charset="2"/>
              <a:buChar char="§"/>
            </a:pPr>
            <a:r>
              <a:rPr lang="en-US" sz="2800" dirty="0">
                <a:solidFill>
                  <a:schemeClr val="tx1">
                    <a:lumMod val="95000"/>
                    <a:lumOff val="5000"/>
                  </a:schemeClr>
                </a:solidFill>
                <a:latin typeface="Helvetica" pitchFamily="2" charset="0"/>
              </a:rPr>
              <a:t>demand from companies: </a:t>
            </a:r>
            <a:r>
              <a:rPr lang="en-US" sz="2800" dirty="0" err="1">
                <a:solidFill>
                  <a:schemeClr val="tx1">
                    <a:lumMod val="95000"/>
                    <a:lumOff val="5000"/>
                  </a:schemeClr>
                </a:solidFill>
                <a:latin typeface="Helvetica" pitchFamily="2" charset="0"/>
              </a:rPr>
              <a:t>teachaccess.org</a:t>
            </a:r>
            <a:endParaRPr lang="en-US" sz="2800" dirty="0">
              <a:solidFill>
                <a:schemeClr val="tx1">
                  <a:lumMod val="95000"/>
                  <a:lumOff val="5000"/>
                </a:schemeClr>
              </a:solidFill>
              <a:latin typeface="Helvetica" pitchFamily="2" charset="0"/>
            </a:endParaRPr>
          </a:p>
          <a:p>
            <a:pPr marL="0" indent="0">
              <a:buNone/>
            </a:pPr>
            <a:endParaRPr lang="en-US" dirty="0"/>
          </a:p>
        </p:txBody>
      </p:sp>
      <p:pic>
        <p:nvPicPr>
          <p:cNvPr id="7" name="Picture 6" descr="Adobe logo">
            <a:extLst>
              <a:ext uri="{FF2B5EF4-FFF2-40B4-BE49-F238E27FC236}">
                <a16:creationId xmlns:a16="http://schemas.microsoft.com/office/drawing/2014/main" id="{2089CACB-5D87-4747-BDE9-1375FE95D5EF}"/>
              </a:ext>
            </a:extLst>
          </p:cNvPr>
          <p:cNvPicPr>
            <a:picLocks noChangeAspect="1"/>
          </p:cNvPicPr>
          <p:nvPr/>
        </p:nvPicPr>
        <p:blipFill>
          <a:blip r:embed="rId3"/>
          <a:stretch>
            <a:fillRect/>
          </a:stretch>
        </p:blipFill>
        <p:spPr>
          <a:xfrm>
            <a:off x="4827257" y="5320715"/>
            <a:ext cx="763407" cy="1094016"/>
          </a:xfrm>
          <a:prstGeom prst="rect">
            <a:avLst/>
          </a:prstGeom>
        </p:spPr>
      </p:pic>
      <p:pic>
        <p:nvPicPr>
          <p:cNvPr id="8" name="Picture 7" descr="Mirosoft log">
            <a:extLst>
              <a:ext uri="{FF2B5EF4-FFF2-40B4-BE49-F238E27FC236}">
                <a16:creationId xmlns:a16="http://schemas.microsoft.com/office/drawing/2014/main" id="{5EC5A3DA-4D04-4F4F-944C-8762485E4C48}"/>
              </a:ext>
            </a:extLst>
          </p:cNvPr>
          <p:cNvPicPr>
            <a:picLocks noChangeAspect="1"/>
          </p:cNvPicPr>
          <p:nvPr/>
        </p:nvPicPr>
        <p:blipFill>
          <a:blip r:embed="rId4"/>
          <a:stretch>
            <a:fillRect/>
          </a:stretch>
        </p:blipFill>
        <p:spPr>
          <a:xfrm>
            <a:off x="2523704" y="5408806"/>
            <a:ext cx="2178844" cy="721519"/>
          </a:xfrm>
          <a:prstGeom prst="rect">
            <a:avLst/>
          </a:prstGeom>
        </p:spPr>
      </p:pic>
      <p:pic>
        <p:nvPicPr>
          <p:cNvPr id="9" name="Picture 8" descr="Linkedin logo">
            <a:extLst>
              <a:ext uri="{FF2B5EF4-FFF2-40B4-BE49-F238E27FC236}">
                <a16:creationId xmlns:a16="http://schemas.microsoft.com/office/drawing/2014/main" id="{D44B7EFA-295F-0549-A190-2C5BC1B73DC0}"/>
              </a:ext>
            </a:extLst>
          </p:cNvPr>
          <p:cNvPicPr>
            <a:picLocks noChangeAspect="1"/>
          </p:cNvPicPr>
          <p:nvPr/>
        </p:nvPicPr>
        <p:blipFill>
          <a:blip r:embed="rId5"/>
          <a:stretch>
            <a:fillRect/>
          </a:stretch>
        </p:blipFill>
        <p:spPr>
          <a:xfrm>
            <a:off x="2635279" y="4795777"/>
            <a:ext cx="1747619" cy="538174"/>
          </a:xfrm>
          <a:prstGeom prst="rect">
            <a:avLst/>
          </a:prstGeom>
        </p:spPr>
      </p:pic>
      <p:pic>
        <p:nvPicPr>
          <p:cNvPr id="10" name="Picture 9" descr="Dropbox logo">
            <a:extLst>
              <a:ext uri="{FF2B5EF4-FFF2-40B4-BE49-F238E27FC236}">
                <a16:creationId xmlns:a16="http://schemas.microsoft.com/office/drawing/2014/main" id="{4F2E1584-43BE-2B49-B8F6-ACA7FB359CAB}"/>
              </a:ext>
            </a:extLst>
          </p:cNvPr>
          <p:cNvPicPr>
            <a:picLocks noChangeAspect="1"/>
          </p:cNvPicPr>
          <p:nvPr/>
        </p:nvPicPr>
        <p:blipFill>
          <a:blip r:embed="rId6"/>
          <a:stretch>
            <a:fillRect/>
          </a:stretch>
        </p:blipFill>
        <p:spPr>
          <a:xfrm>
            <a:off x="371430" y="5189039"/>
            <a:ext cx="1893094" cy="585788"/>
          </a:xfrm>
          <a:prstGeom prst="rect">
            <a:avLst/>
          </a:prstGeom>
        </p:spPr>
      </p:pic>
      <p:pic>
        <p:nvPicPr>
          <p:cNvPr id="11" name="Picture 6" descr="Teach Access logo">
            <a:extLst>
              <a:ext uri="{FF2B5EF4-FFF2-40B4-BE49-F238E27FC236}">
                <a16:creationId xmlns:a16="http://schemas.microsoft.com/office/drawing/2014/main" id="{0BFCFE3E-4FD6-9F41-96F7-D52EF2A289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8872" y="4685257"/>
            <a:ext cx="2191978" cy="91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18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3B846F2-B2F4-5B4D-8F1E-06988BE30D7A}"/>
              </a:ext>
            </a:extLst>
          </p:cNvPr>
          <p:cNvSpPr>
            <a:spLocks noGrp="1" noChangeArrowheads="1"/>
          </p:cNvSpPr>
          <p:nvPr>
            <p:ph type="title"/>
          </p:nvPr>
        </p:nvSpPr>
        <p:spPr/>
        <p:txBody>
          <a:bodyPr/>
          <a:lstStyle/>
          <a:p>
            <a:pPr eaLnBrk="1" hangingPunct="1"/>
            <a:r>
              <a:rPr lang="en-US" altLang="en-US" dirty="0">
                <a:latin typeface="Helvetica" pitchFamily="2" charset="0"/>
              </a:rPr>
              <a:t>Accessibility innovations matter</a:t>
            </a:r>
          </a:p>
        </p:txBody>
      </p:sp>
      <p:grpSp>
        <p:nvGrpSpPr>
          <p:cNvPr id="2" name="Group 1" descr="&quot;Innovations for Disability&quot; lead to &quot;Solutions for Everyone&quot;">
            <a:extLst>
              <a:ext uri="{FF2B5EF4-FFF2-40B4-BE49-F238E27FC236}">
                <a16:creationId xmlns:a16="http://schemas.microsoft.com/office/drawing/2014/main" id="{93F94A6B-517C-3B46-A602-100B6FB25F27}"/>
              </a:ext>
            </a:extLst>
          </p:cNvPr>
          <p:cNvGrpSpPr/>
          <p:nvPr/>
        </p:nvGrpSpPr>
        <p:grpSpPr>
          <a:xfrm>
            <a:off x="1219200" y="2133600"/>
            <a:ext cx="6858000" cy="1066800"/>
            <a:chOff x="1219200" y="2133600"/>
            <a:chExt cx="6858000" cy="1066800"/>
          </a:xfrm>
        </p:grpSpPr>
        <p:sp>
          <p:nvSpPr>
            <p:cNvPr id="14340" name="AutoShape 3">
              <a:extLst>
                <a:ext uri="{FF2B5EF4-FFF2-40B4-BE49-F238E27FC236}">
                  <a16:creationId xmlns:a16="http://schemas.microsoft.com/office/drawing/2014/main" id="{53C99280-557B-2445-9BD9-CD9C936D74C3}"/>
                </a:ext>
              </a:extLst>
            </p:cNvPr>
            <p:cNvSpPr>
              <a:spLocks noChangeArrowheads="1"/>
            </p:cNvSpPr>
            <p:nvPr/>
          </p:nvSpPr>
          <p:spPr bwMode="auto">
            <a:xfrm>
              <a:off x="1219200" y="2133600"/>
              <a:ext cx="2667000" cy="1066800"/>
            </a:xfrm>
            <a:prstGeom prst="roundRect">
              <a:avLst>
                <a:gd name="adj" fmla="val 16667"/>
              </a:avLst>
            </a:prstGeom>
            <a:solidFill>
              <a:schemeClr val="accent1">
                <a:lumMod val="50000"/>
              </a:schemeClr>
            </a:solidFill>
            <a:ln w="9525">
              <a:noFill/>
              <a:miter lim="800000"/>
              <a:headEnd/>
              <a:tailEnd/>
            </a:ln>
            <a:effec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Innovations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Disability</a:t>
              </a:r>
            </a:p>
          </p:txBody>
        </p:sp>
        <p:sp>
          <p:nvSpPr>
            <p:cNvPr id="14341" name="AutoShape 4">
              <a:extLst>
                <a:ext uri="{FF2B5EF4-FFF2-40B4-BE49-F238E27FC236}">
                  <a16:creationId xmlns:a16="http://schemas.microsoft.com/office/drawing/2014/main" id="{020ABD73-0FB9-954E-B492-D752FF109902}"/>
                </a:ext>
                <a:ext uri="{C183D7F6-B498-43B3-948B-1728B52AA6E4}">
                  <adec:decorative xmlns:adec="http://schemas.microsoft.com/office/drawing/2017/decorative" val="0"/>
                </a:ext>
              </a:extLst>
            </p:cNvPr>
            <p:cNvSpPr>
              <a:spLocks noChangeArrowheads="1"/>
            </p:cNvSpPr>
            <p:nvPr/>
          </p:nvSpPr>
          <p:spPr bwMode="auto">
            <a:xfrm>
              <a:off x="5410200" y="2133600"/>
              <a:ext cx="2667000" cy="1066800"/>
            </a:xfrm>
            <a:prstGeom prst="roundRect">
              <a:avLst>
                <a:gd name="adj" fmla="val 16667"/>
              </a:avLst>
            </a:prstGeom>
            <a:solidFill>
              <a:schemeClr val="accent1">
                <a:lumMod val="50000"/>
              </a:schemeClr>
            </a:solidFill>
            <a:ln w="9525">
              <a:noFill/>
              <a:miter lim="800000"/>
              <a:headEnd/>
              <a:tailEnd/>
            </a:ln>
            <a:effec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Solutions for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Everyone</a:t>
              </a:r>
            </a:p>
          </p:txBody>
        </p:sp>
        <p:sp>
          <p:nvSpPr>
            <p:cNvPr id="14342" name="AutoShape 5">
              <a:extLst>
                <a:ext uri="{FF2B5EF4-FFF2-40B4-BE49-F238E27FC236}">
                  <a16:creationId xmlns:a16="http://schemas.microsoft.com/office/drawing/2014/main" id="{C5148673-FFF7-3849-826B-03BB780C1824}"/>
                </a:ext>
                <a:ext uri="{C183D7F6-B498-43B3-948B-1728B52AA6E4}">
                  <adec:decorative xmlns:adec="http://schemas.microsoft.com/office/drawing/2017/decorative" val="1"/>
                </a:ext>
              </a:extLst>
            </p:cNvPr>
            <p:cNvSpPr>
              <a:spLocks noChangeArrowheads="1"/>
            </p:cNvSpPr>
            <p:nvPr/>
          </p:nvSpPr>
          <p:spPr bwMode="auto">
            <a:xfrm>
              <a:off x="4038600" y="2445124"/>
              <a:ext cx="1219200" cy="443752"/>
            </a:xfrm>
            <a:prstGeom prst="rightArrow">
              <a:avLst>
                <a:gd name="adj1" fmla="val 50000"/>
                <a:gd name="adj2" fmla="val 200000"/>
              </a:avLst>
            </a:prstGeom>
            <a:solidFill>
              <a:schemeClr val="accent1">
                <a:lumMod val="75000"/>
              </a:schemeClr>
            </a:solidFill>
            <a:ln w="9525">
              <a:solidFill>
                <a:schemeClr val="accent1">
                  <a:lumMod val="75000"/>
                </a:schemeClr>
              </a:solidFill>
              <a:miter lim="800000"/>
              <a:headEnd/>
              <a:tailEnd/>
            </a:ln>
            <a:effec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itchFamily="18" charset="0"/>
                <a:ea typeface="+mn-ea"/>
                <a:cs typeface="Arial" panose="020B0604020202020204" pitchFamily="34" charset="0"/>
              </a:endParaRPr>
            </a:p>
          </p:txBody>
        </p:sp>
      </p:grpSp>
      <p:sp>
        <p:nvSpPr>
          <p:cNvPr id="460806" name="Text Box 6">
            <a:extLst>
              <a:ext uri="{FF2B5EF4-FFF2-40B4-BE49-F238E27FC236}">
                <a16:creationId xmlns:a16="http://schemas.microsoft.com/office/drawing/2014/main" id="{D3281663-2245-B745-89B5-0AD83BA9E79C}"/>
              </a:ext>
            </a:extLst>
          </p:cNvPr>
          <p:cNvSpPr txBox="1">
            <a:spLocks noChangeArrowheads="1"/>
          </p:cNvSpPr>
          <p:nvPr/>
        </p:nvSpPr>
        <p:spPr bwMode="auto">
          <a:xfrm>
            <a:off x="2819400" y="3581400"/>
            <a:ext cx="52578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a:ln>
                  <a:noFill/>
                </a:ln>
                <a:solidFill>
                  <a:srgbClr val="000000"/>
                </a:solidFill>
                <a:effectLst/>
                <a:uLnTx/>
                <a:uFillTx/>
                <a:latin typeface="Helvetica" pitchFamily="2" charset="0"/>
                <a:cs typeface="Arial" panose="020B0604020202020204" pitchFamily="34" charset="0"/>
              </a:rPr>
              <a:t>Captioning</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US" altLang="en-US" sz="2800" b="0" i="0" u="none" strike="noStrike" kern="1200" cap="none" spc="0" normalizeH="0" baseline="0" noProof="0" dirty="0">
                <a:ln>
                  <a:noFill/>
                </a:ln>
                <a:solidFill>
                  <a:srgbClr val="000000"/>
                </a:solidFill>
                <a:effectLst/>
                <a:uLnTx/>
                <a:uFillTx/>
                <a:latin typeface="Helvetica" pitchFamily="2" charset="0"/>
                <a:cs typeface="Arial" panose="020B0604020202020204" pitchFamily="34" charset="0"/>
              </a:rPr>
              <a:t> Personal texting</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US" altLang="en-US" sz="2800" b="0" i="0" u="none" strike="noStrike" kern="1200" cap="none" spc="0" normalizeH="0" baseline="0" noProof="0" dirty="0">
                <a:ln>
                  <a:noFill/>
                </a:ln>
                <a:solidFill>
                  <a:srgbClr val="000000"/>
                </a:solidFill>
                <a:effectLst/>
                <a:uLnTx/>
                <a:uFillTx/>
                <a:latin typeface="Helvetica" pitchFamily="2" charset="0"/>
                <a:cs typeface="Arial" panose="020B0604020202020204" pitchFamily="34" charset="0"/>
              </a:rPr>
              <a:t> Personal Video Chat</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US" altLang="en-US" sz="2800" b="0" i="0" u="none" strike="noStrike" kern="1200" cap="none" spc="0" normalizeH="0" baseline="0" noProof="0" dirty="0">
                <a:ln>
                  <a:noFill/>
                </a:ln>
                <a:solidFill>
                  <a:srgbClr val="000000"/>
                </a:solidFill>
                <a:effectLst/>
                <a:uLnTx/>
                <a:uFillTx/>
                <a:latin typeface="Helvetica" pitchFamily="2" charset="0"/>
                <a:cs typeface="Arial" panose="020B0604020202020204" pitchFamily="34" charset="0"/>
              </a:rPr>
              <a:t> Optical Character Recognition</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US" altLang="en-US" sz="2800" b="0" i="0" u="none" strike="noStrike" kern="1200" cap="none" spc="0" normalizeH="0" baseline="0" noProof="0" dirty="0">
                <a:ln>
                  <a:noFill/>
                </a:ln>
                <a:solidFill>
                  <a:srgbClr val="000000"/>
                </a:solidFill>
                <a:effectLst/>
                <a:uLnTx/>
                <a:uFillTx/>
                <a:latin typeface="Helvetica" pitchFamily="2" charset="0"/>
                <a:cs typeface="Arial" panose="020B0604020202020204" pitchFamily="34" charset="0"/>
              </a:rPr>
              <a:t> Speech Synthesis</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US" altLang="en-US" sz="2800" b="0" i="0" u="none" strike="noStrike" kern="1200" cap="none" spc="0" normalizeH="0" baseline="0" noProof="0" dirty="0">
                <a:ln>
                  <a:noFill/>
                </a:ln>
                <a:solidFill>
                  <a:srgbClr val="000000"/>
                </a:solidFill>
                <a:effectLst/>
                <a:uLnTx/>
                <a:uFillTx/>
                <a:latin typeface="Helvetica" pitchFamily="2" charset="0"/>
                <a:cs typeface="Arial" panose="020B0604020202020204" pitchFamily="34" charset="0"/>
              </a:rPr>
              <a:t> Speech Recognition</a:t>
            </a:r>
          </a:p>
        </p:txBody>
      </p:sp>
    </p:spTree>
    <p:extLst>
      <p:ext uri="{BB962C8B-B14F-4D97-AF65-F5344CB8AC3E}">
        <p14:creationId xmlns:p14="http://schemas.microsoft.com/office/powerpoint/2010/main" val="3727978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06">
                                            <p:txEl>
                                              <p:pRg st="0" end="0"/>
                                            </p:txEl>
                                          </p:spTgt>
                                        </p:tgtEl>
                                        <p:attrNameLst>
                                          <p:attrName>style.visibility</p:attrName>
                                        </p:attrNameLst>
                                      </p:cBhvr>
                                      <p:to>
                                        <p:strVal val="visible"/>
                                      </p:to>
                                    </p:set>
                                    <p:animEffect transition="in" filter="fade">
                                      <p:cBhvr>
                                        <p:cTn id="7" dur="500"/>
                                        <p:tgtEl>
                                          <p:spTgt spid="4608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06">
                                            <p:txEl>
                                              <p:pRg st="1" end="1"/>
                                            </p:txEl>
                                          </p:spTgt>
                                        </p:tgtEl>
                                        <p:attrNameLst>
                                          <p:attrName>style.visibility</p:attrName>
                                        </p:attrNameLst>
                                      </p:cBhvr>
                                      <p:to>
                                        <p:strVal val="visible"/>
                                      </p:to>
                                    </p:set>
                                    <p:animEffect transition="in" filter="fade">
                                      <p:cBhvr>
                                        <p:cTn id="12" dur="500"/>
                                        <p:tgtEl>
                                          <p:spTgt spid="4608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60806">
                                            <p:txEl>
                                              <p:pRg st="2" end="2"/>
                                            </p:txEl>
                                          </p:spTgt>
                                        </p:tgtEl>
                                        <p:attrNameLst>
                                          <p:attrName>style.visibility</p:attrName>
                                        </p:attrNameLst>
                                      </p:cBhvr>
                                      <p:to>
                                        <p:strVal val="visible"/>
                                      </p:to>
                                    </p:set>
                                    <p:animEffect transition="in" filter="fade">
                                      <p:cBhvr>
                                        <p:cTn id="17" dur="500"/>
                                        <p:tgtEl>
                                          <p:spTgt spid="4608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60806">
                                            <p:txEl>
                                              <p:pRg st="3" end="3"/>
                                            </p:txEl>
                                          </p:spTgt>
                                        </p:tgtEl>
                                        <p:attrNameLst>
                                          <p:attrName>style.visibility</p:attrName>
                                        </p:attrNameLst>
                                      </p:cBhvr>
                                      <p:to>
                                        <p:strVal val="visible"/>
                                      </p:to>
                                    </p:set>
                                    <p:animEffect transition="in" filter="fade">
                                      <p:cBhvr>
                                        <p:cTn id="22" dur="500"/>
                                        <p:tgtEl>
                                          <p:spTgt spid="4608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60806">
                                            <p:txEl>
                                              <p:pRg st="4" end="4"/>
                                            </p:txEl>
                                          </p:spTgt>
                                        </p:tgtEl>
                                        <p:attrNameLst>
                                          <p:attrName>style.visibility</p:attrName>
                                        </p:attrNameLst>
                                      </p:cBhvr>
                                      <p:to>
                                        <p:strVal val="visible"/>
                                      </p:to>
                                    </p:set>
                                    <p:animEffect transition="in" filter="fade">
                                      <p:cBhvr>
                                        <p:cTn id="27" dur="500"/>
                                        <p:tgtEl>
                                          <p:spTgt spid="4608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60806">
                                            <p:txEl>
                                              <p:pRg st="5" end="5"/>
                                            </p:txEl>
                                          </p:spTgt>
                                        </p:tgtEl>
                                        <p:attrNameLst>
                                          <p:attrName>style.visibility</p:attrName>
                                        </p:attrNameLst>
                                      </p:cBhvr>
                                      <p:to>
                                        <p:strVal val="visible"/>
                                      </p:to>
                                    </p:set>
                                    <p:animEffect transition="in" filter="fade">
                                      <p:cBhvr>
                                        <p:cTn id="32" dur="500"/>
                                        <p:tgtEl>
                                          <p:spTgt spid="4608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30670&quot;&gt;&lt;object type=&quot;3&quot; unique_id=&quot;30671&quot;&gt;&lt;property id=&quot;20148&quot; value=&quot;5&quot;/&gt;&lt;property id=&quot;20300&quot; value=&quot;Slide 1 - &amp;quot;Including Accessibility/ Inclusive/Universal Design Topics in Computer Science &amp;amp; Other IT &amp;amp; Design Courses&amp;quot;&quot;/&gt;&lt;property id=&quot;20307&quot; value=&quot;259&quot;/&gt;&lt;/object&gt;&lt;object type=&quot;3&quot; unique_id=&quot;30672&quot;&gt;&lt;property id=&quot;20148&quot; value=&quot;5&quot;/&gt;&lt;property id=&quot;20300&quot; value=&quot;Slide 2 - &amp;quot;NSF-Funded AccessComputing&amp;quot;&quot;/&gt;&lt;property id=&quot;20307&quot; value=&quot;265&quot;/&gt;&lt;/object&gt;&lt;object type=&quot;3&quot; unique_id=&quot;30673&quot;&gt;&lt;property id=&quot;20148&quot; value=&quot;5&quot;/&gt;&lt;property id=&quot;20300&quot; value=&quot;Slide 3 - &amp;quot;Presentation topics&amp;quot;&quot;/&gt;&lt;property id=&quot;20307&quot; value=&quot;619&quot;/&gt;&lt;/object&gt;&lt;object type=&quot;3&quot; unique_id=&quot;30674&quot;&gt;&lt;property id=&quot;20148&quot; value=&quot;5&quot;/&gt;&lt;property id=&quot;20300&quot; value=&quot;Slide 4 - &amp;quot;Look at ability on a continuum&amp;quot;&quot;/&gt;&lt;property id=&quot;20307&quot; value=&quot;783&quot;/&gt;&lt;/object&gt;&lt;object type=&quot;3&quot; unique_id=&quot;30675&quot;&gt;&lt;property id=&quot;20148&quot; value=&quot;5&quot;/&gt;&lt;property id=&quot;20300&quot; value=&quot;Slide 5 - &amp;quot;Universal design =&amp;quot;&quot;/&gt;&lt;property id=&quot;20307&quot; value=&quot;339&quot;/&gt;&lt;/object&gt;&lt;object type=&quot;3&quot; unique_id=&quot;30676&quot;&gt;&lt;property id=&quot;20148&quot; value=&quot;5&quot;/&gt;&lt;property id=&quot;20300&quot; value=&quot;Slide 6 - &amp;quot;Proactive design terminology&amp;quot;&quot;/&gt;&lt;property id=&quot;20307&quot; value=&quot;775&quot;/&gt;&lt;/object&gt;&lt;object type=&quot;3&quot; unique_id=&quot;30677&quot;&gt;&lt;property id=&quot;20148&quot; value=&quot;5&quot;/&gt;&lt;property id=&quot;20300&quot; value=&quot;Slide 7 - &amp;quot;“The Daily” UW&amp;quot;&quot;/&gt;&lt;property id=&quot;20307&quot; value=&quot;757&quot;/&gt;&lt;/object&gt;&lt;object type=&quot;3&quot; unique_id=&quot;30678&quot;&gt;&lt;property id=&quot;20148&quot; value=&quot;5&quot;/&gt;&lt;property id=&quot;20300&quot; value=&quot;Slide 8 - &amp;quot;UD on a continuum&amp;quot;&quot;/&gt;&lt;property id=&quot;20307&quot; value=&quot;784&quot;/&gt;&lt;/object&gt;&lt;object type=&quot;3&quot; unique_id=&quot;30679&quot;&gt;&lt;property id=&quot;20148&quot; value=&quot;5&quot;/&gt;&lt;property id=&quot;20300&quot; value=&quot;Slide 9 - &amp;quot;Universally designed technology&amp;quot;&quot;/&gt;&lt;property id=&quot;20307&quot; value=&quot;787&quot;/&gt;&lt;/object&gt;&lt;object type=&quot;3&quot; unique_id=&quot;30680&quot;&gt;&lt;property id=&quot;20148&quot; value=&quot;5&quot;/&gt;&lt;property id=&quot;20300&quot; value=&quot;Slide 10 - &amp;quot;But where is accessibility covered in computing/IT curriculum/textbooks? &amp;quot;&quot;/&gt;&lt;property id=&quot;20307&quot; value=&quot;272&quot;/&gt;&lt;/object&gt;&lt;object type=&quot;3&quot; unique_id=&quot;30681&quot;&gt;&lt;property id=&quot;20148&quot; value=&quot;5&quot;/&gt;&lt;property id=&quot;20300&quot; value=&quot;Slide 11 - &amp;quot;Motivation to teach UD&amp;quot;&quot;/&gt;&lt;property id=&quot;20307&quot; value=&quot;258&quot;/&gt;&lt;/object&gt;&lt;object type=&quot;3&quot; unique_id=&quot;30682&quot;&gt;&lt;property id=&quot;20148&quot; value=&quot;5&quot;/&gt;&lt;property id=&quot;20300&quot; value=&quot;Slide 12 - &amp;quot;Engineering Design Definition&amp;quot;&quot;/&gt;&lt;property id=&quot;20307&quot; value=&quot;794&quot;/&gt;&lt;/object&gt;&lt;object type=&quot;3&quot; unique_id=&quot;30683&quot;&gt;&lt;property id=&quot;20148&quot; value=&quot;5&quot;/&gt;&lt;property id=&quot;20300&quot; value=&quot;Slide 13 - &amp;quot;Question&amp;quot;&quot;/&gt;&lt;property id=&quot;20307&quot; value=&quot;796&quot;/&gt;&lt;/object&gt;&lt;object type=&quot;3&quot; unique_id=&quot;30684&quot;&gt;&lt;property id=&quot;20148&quot; value=&quot;5&quot;/&gt;&lt;property id=&quot;20300&quot; value=&quot;Slide 14 - &amp;quot;Survey&amp;quot;&quot;/&gt;&lt;property id=&quot;20307&quot; value=&quot;282&quot;/&gt;&lt;/object&gt;&lt;object type=&quot;3&quot; unique_id=&quot;30685&quot;&gt;&lt;property id=&quot;20148&quot; value=&quot;5&quot;/&gt;&lt;property id=&quot;20300&quot; value=&quot;Slide 15 - &amp;quot;Research questions (RQs)&amp;quot;&quot;/&gt;&lt;property id=&quot;20307&quot; value=&quot;778&quot;/&gt;&lt;/object&gt;&lt;object type=&quot;3&quot; unique_id=&quot;30686&quot;&gt;&lt;property id=&quot;20148&quot; value=&quot;5&quot;/&gt;&lt;property id=&quot;20300&quot; value=&quot;Slide 16 - &amp;quot;Survey sample&amp;quot;&quot;/&gt;&lt;property id=&quot;20307&quot; value=&quot;797&quot;/&gt;&lt;/object&gt;&lt;object type=&quot;3&quot; unique_id=&quot;30687&quot;&gt;&lt;property id=&quot;20148&quot; value=&quot;5&quot;/&gt;&lt;property id=&quot;20300&quot; value=&quot;Slide 17 - &amp;quot;Survey sample:  Crowdsourcing contact information&amp;quot;&quot;/&gt;&lt;property id=&quot;20307&quot; value=&quot;273&quot;/&gt;&lt;/object&gt;&lt;object type=&quot;3&quot; unique_id=&quot;30688&quot;&gt;&lt;property id=&quot;20148&quot; value=&quot;5&quot;/&gt;&lt;property id=&quot;20300&quot; value=&quot;Slide 18 - &amp;quot;Survey instrument&amp;quot;&quot;/&gt;&lt;property id=&quot;20307&quot; value=&quot;798&quot;/&gt;&lt;/object&gt;&lt;object type=&quot;3&quot; unique_id=&quot;30689&quot;&gt;&lt;property id=&quot;20148&quot; value=&quot;5&quot;/&gt;&lt;property id=&quot;20300&quot; value=&quot;Slide 19 - &amp;quot;Survey launch &amp;amp; response rate&amp;quot;&quot;/&gt;&lt;property id=&quot;20307&quot; value=&quot;261&quot;/&gt;&lt;/object&gt;&lt;object type=&quot;3&quot; unique_id=&quot;30690&quot;&gt;&lt;property id=&quot;20148&quot; value=&quot;5&quot;/&gt;&lt;property id=&quot;20300&quot; value=&quot;Slide 20 - &amp;quot;RQ1: How many are teaching accessibility?&amp;quot;&quot;/&gt;&lt;property id=&quot;20307&quot; value=&quot;799&quot;/&gt;&lt;/object&gt;&lt;object type=&quot;3&quot; unique_id=&quot;30691&quot;&gt;&lt;property id=&quot;20148&quot; value=&quot;5&quot;/&gt;&lt;property id=&quot;20300&quot; value=&quot;Slide 21 - &amp;quot;RQ1: What institutions teach accessibility?&amp;quot;&quot;/&gt;&lt;property id=&quot;20307&quot; value=&quot;292&quot;/&gt;&lt;/object&gt;&lt;object type=&quot;3&quot; unique_id=&quot;30692&quot;&gt;&lt;property id=&quot;20148&quot; value=&quot;5&quot;/&gt;&lt;property id=&quot;20300&quot; value=&quot;Slide 22 - &amp;quot;RQ1: Who is teaching accessibility?&amp;quot;&quot;/&gt;&lt;property id=&quot;20307&quot; value=&quot;283&quot;/&gt;&lt;/object&gt;&lt;object type=&quot;3&quot; unique_id=&quot;30693&quot;&gt;&lt;property id=&quot;20148&quot; value=&quot;5&quot;/&gt;&lt;property id=&quot;20300&quot; value=&quot;Slide 23 - &amp;quot;RQ1: Areas of expertise&amp;quot;&quot;/&gt;&lt;property id=&quot;20307&quot; value=&quot;801&quot;/&gt;&lt;/object&gt;&lt;object type=&quot;3&quot; unique_id=&quot;30694&quot;&gt;&lt;property id=&quot;20148&quot; value=&quot;5&quot;/&gt;&lt;property id=&quot;20300&quot; value=&quot;Slide 24 - &amp;quot;RQ1: Learning objectives&amp;quot;&quot;/&gt;&lt;property id=&quot;20307&quot; value=&quot;800&quot;/&gt;&lt;/object&gt;&lt;object type=&quot;3&quot; unique_id=&quot;30695&quot;&gt;&lt;property id=&quot;20148&quot; value=&quot;5&quot;/&gt;&lt;property id=&quot;20300&quot; value=&quot;Slide 25 - &amp;quot;RQ2: Challenges to  incorporating accessibility&amp;quot;&quot;/&gt;&lt;property id=&quot;20307&quot; value=&quot;802&quot;/&gt;&lt;/object&gt;&lt;object type=&quot;3&quot; unique_id=&quot;30696&quot;&gt;&lt;property id=&quot;20148&quot; value=&quot;5&quot;/&gt;&lt;property id=&quot;20300&quot; value=&quot;Slide 26 - &amp;quot;RQ2: What are barriers to teaching accessibility?&amp;quot;&quot;/&gt;&lt;property id=&quot;20307&quot; value=&quot;284&quot;/&gt;&lt;/object&gt;&lt;object type=&quot;3&quot; unique_id=&quot;30697&quot;&gt;&lt;property id=&quot;20148&quot; value=&quot;5&quot;/&gt;&lt;property id=&quot;20300&quot; value=&quot;Slide 27 - &amp;quot;RQ2: What do faculty need? &amp;quot;&quot;/&gt;&lt;property id=&quot;20307&quot; value=&quot;275&quot;/&gt;&lt;/object&gt;&lt;object type=&quot;3&quot; unique_id=&quot;30698&quot;&gt;&lt;property id=&quot;20148&quot; value=&quot;5&quot;/&gt;&lt;property id=&quot;20300&quot; value=&quot;Slide 28 - &amp;quot;We need…&amp;quot;&quot;/&gt;&lt;property id=&quot;20307&quot; value=&quot;803&quot;/&gt;&lt;/object&gt;&lt;object type=&quot;3&quot; unique_id=&quot;30699&quot;&gt;&lt;property id=&quot;20148&quot; value=&quot;5&quot;/&gt;&lt;property id=&quot;20300&quot; value=&quot;Slide 29 - &amp;quot;RQ3: What factors predict who is teaching accessibility?&amp;quot;&quot;/&gt;&lt;property id=&quot;20307&quot; value=&quot;779&quot;/&gt;&lt;/object&gt;&lt;object type=&quot;3&quot; unique_id=&quot;30700&quot;&gt;&lt;property id=&quot;20148&quot; value=&quot;5&quot;/&gt;&lt;property id=&quot;20300&quot; value=&quot;Slide 30 - &amp;quot;Recommendations to the CS education community&amp;quot;&quot;/&gt;&lt;property id=&quot;20307&quot; value=&quot;806&quot;/&gt;&lt;/object&gt;&lt;object type=&quot;3&quot; unique_id=&quot;30701&quot;&gt;&lt;property id=&quot;20148&quot; value=&quot;5&quot;/&gt;&lt;property id=&quot;20300&quot; value=&quot;Slide 31 - &amp;quot; Strategies for introducing accessibility topics into courses &amp;quot;&quot;/&gt;&lt;property id=&quot;20307&quot; value=&quot;256&quot;/&gt;&lt;/object&gt;&lt;object type=&quot;3&quot; unique_id=&quot;30702&quot;&gt;&lt;property id=&quot;20148&quot; value=&quot;5&quot;/&gt;&lt;property id=&quot;20300&quot; value=&quot;Slide 32 - &amp;quot;INFO 343&amp;quot;&quot;/&gt;&lt;property id=&quot;20307&quot; value=&quot;789&quot;/&gt;&lt;/object&gt;&lt;object type=&quot;3&quot; unique_id=&quot;30703&quot;&gt;&lt;property id=&quot;20148&quot; value=&quot;5&quot;/&gt;&lt;property id=&quot;20300&quot; value=&quot;Slide 33 - &amp;quot;Critical parts and standards&amp;quot;&quot;/&gt;&lt;property id=&quot;20307&quot; value=&quot;790&quot;/&gt;&lt;/object&gt;&lt;object type=&quot;3&quot; unique_id=&quot;30704&quot;&gt;&lt;property id=&quot;20148&quot; value=&quot;5&quot;/&gt;&lt;property id=&quot;20300&quot; value=&quot;Slide 34 - &amp;quot;Accessibility Basics&amp;quot;&quot;/&gt;&lt;property id=&quot;20307&quot; value=&quot;266&quot;/&gt;&lt;/object&gt;&lt;object type=&quot;3&quot; unique_id=&quot;30705&quot;&gt;&lt;property id=&quot;20148&quot; value=&quot;5&quot;/&gt;&lt;property id=&quot;20300&quot; value=&quot;Slide 35 - &amp;quot;Testing?&amp;quot;&quot;/&gt;&lt;property id=&quot;20307&quot; value=&quot;268&quot;/&gt;&lt;/object&gt;&lt;object type=&quot;3&quot; unique_id=&quot;30706&quot;&gt;&lt;property id=&quot;20148&quot; value=&quot;5&quot;/&gt;&lt;property id=&quot;20300&quot; value=&quot;Slide 36 - &amp;quot;Check in&amp;quot;&quot;/&gt;&lt;property id=&quot;20307&quot; value=&quot;269&quot;/&gt;&lt;/object&gt;&lt;object type=&quot;3&quot; unique_id=&quot;30707&quot;&gt;&lt;property id=&quot;20148&quot; value=&quot;5&quot;/&gt;&lt;property id=&quot;20300&quot; value=&quot;Slide 37 - &amp;quot;Check in again&amp;quot;&quot;/&gt;&lt;property id=&quot;20307&quot; value=&quot;270&quot;/&gt;&lt;/object&gt;&lt;object type=&quot;3&quot; unique_id=&quot;30708&quot;&gt;&lt;property id=&quot;20148&quot; value=&quot;5&quot;/&gt;&lt;property id=&quot;20300&quot; value=&quot;Slide 38 - &amp;quot;Review&amp;quot;&quot;/&gt;&lt;property id=&quot;20307&quot; value=&quot;791&quot;/&gt;&lt;/object&gt;&lt;object type=&quot;3&quot; unique_id=&quot;30709&quot;&gt;&lt;property id=&quot;20148&quot; value=&quot;5&quot;/&gt;&lt;property id=&quot;20300&quot; value=&quot;Slide 39 - &amp;quot;280 web developers per year now know accessibility basics.&amp;quot;&quot;/&gt;&lt;property id=&quot;20307&quot; value=&quot;792&quot;/&gt;&lt;/object&gt;&lt;object type=&quot;3&quot; unique_id=&quot;30710&quot;&gt;&lt;property id=&quot;20148&quot; value=&quot;5&quot;/&gt;&lt;property id=&quot;20300&quot; value=&quot;Slide 40 - &amp;quot;Integration of UD content throughout free high school web curriculum uw.edu/accesscomputing/webd2/&amp;quot;&quot;/&gt;&lt;property id=&quot;20307&quot; value=&quot;782&quot;/&gt;&lt;/object&gt;&lt;object type=&quot;3&quot; unique_id=&quot;30711&quot;&gt;&lt;property id=&quot;20148&quot; value=&quot;5&quot;/&gt;&lt;property id=&quot;20300&quot; value=&quot;Slide 41 - &amp;quot;Simple ways to insert accessibility content in an existing Web design course&amp;quot;&quot;/&gt;&lt;property id=&quot;20307&quot; value=&quot;795&quot;/&gt;&lt;/object&gt;&lt;object type=&quot;3&quot; unique_id=&quot;30712&quot;&gt;&lt;property id=&quot;20148&quot; value=&quot;5&quot;/&gt;&lt;property id=&quot;20300&quot; value=&quot;Slide 42 - &amp;quot;Create a part of a lecture&amp;quot;&quot;/&gt;&lt;property id=&quot;20307&quot; value=&quot;473&quot;/&gt;&lt;/object&gt;&lt;object type=&quot;3&quot; unique_id=&quot;30713&quot;&gt;&lt;property id=&quot;20148&quot; value=&quot;5&quot;/&gt;&lt;property id=&quot;20300&quot; value=&quot;Slide 43 - &amp;quot;Create a lecture&amp;quot;&quot;/&gt;&lt;property id=&quot;20307&quot; value=&quot;474&quot;/&gt;&lt;/object&gt;&lt;object type=&quot;3&quot; unique_id=&quot;30714&quot;&gt;&lt;property id=&quot;20148&quot; value=&quot;5&quot;/&gt;&lt;property id=&quot;20300&quot; value=&quot;Slide 44 - &amp;quot;Create a course&amp;quot;&quot;/&gt;&lt;property id=&quot;20307&quot; value=&quot;485&quot;/&gt;&lt;/object&gt;&lt;object type=&quot;3&quot; unique_id=&quot;30715&quot;&gt;&lt;property id=&quot;20148&quot; value=&quot;5&quot;/&gt;&lt;property id=&quot;20300&quot; value=&quot;Slide 45 - &amp;quot;My Projects&amp;quot;&quot;/&gt;&lt;property id=&quot;20307&quot; value=&quot;480&quot;/&gt;&lt;/object&gt;&lt;object type=&quot;3&quot; unique_id=&quot;30716&quot;&gt;&lt;property id=&quot;20148&quot; value=&quot;5&quot;/&gt;&lt;property id=&quot;20300&quot; value=&quot;Slide 46 - &amp;quot;Presentation Topics &amp;quot;&quot;/&gt;&lt;property id=&quot;20307&quot; value=&quot;461&quot;/&gt;&lt;/object&gt;&lt;object type=&quot;3&quot; unique_id=&quot;30717&quot;&gt;&lt;property id=&quot;20148&quot; value=&quot;5&quot;/&gt;&lt;property id=&quot;20300&quot; value=&quot;Slide 48&quot;/&gt;&lt;property id=&quot;20307&quot; value=&quot;459&quot;/&gt;&lt;/object&gt;&lt;object type=&quot;3&quot; unique_id=&quot;30718&quot;&gt;&lt;property id=&quot;20148&quot; value=&quot;5&quot;/&gt;&lt;property id=&quot;20300&quot; value=&quot;Slide 49 - &amp;quot;Where’s the gap?&amp;quot;&quot;/&gt;&lt;property id=&quot;20307&quot; value=&quot;549&quot;/&gt;&lt;/object&gt;&lt;object type=&quot;3&quot; unique_id=&quot;30719&quot;&gt;&lt;property id=&quot;20148&quot; value=&quot;5&quot;/&gt;&lt;property id=&quot;20300&quot; value=&quot;Slide 50 - &amp;quot;Why the gap?&amp;quot;&quot;/&gt;&lt;property id=&quot;20307&quot; value=&quot;550&quot;/&gt;&lt;/object&gt;&lt;object type=&quot;3&quot; unique_id=&quot;30720&quot;&gt;&lt;property id=&quot;20148&quot; value=&quot;5&quot;/&gt;&lt;property id=&quot;20300&quot; value=&quot;Slide 53 - &amp;quot;Real examples of individuals using assistive technology&amp;quot;&quot;/&gt;&lt;property id=&quot;20307&quot; value=&quot;481&quot;/&gt;&lt;/object&gt;&lt;object type=&quot;3&quot; unique_id=&quot;30721&quot;&gt;&lt;property id=&quot;20148&quot; value=&quot;5&quot;/&gt;&lt;property id=&quot;20300&quot; value=&quot;Slide 54 - &amp;quot;Social model of disability  https://youtu.be/9s3NZaLhcc4 &amp;quot;&quot;/&gt;&lt;property id=&quot;20307&quot; value=&quot;483&quot;/&gt;&lt;/object&gt;&lt;object type=&quot;3&quot; unique_id=&quot;30722&quot;&gt;&lt;property id=&quot;20148&quot; value=&quot;5&quot;/&gt;&lt;property id=&quot;20300&quot; value=&quot;Slide 52 - &amp;quot;Resources to introduce and convey accessibility issues 1/2 &amp;quot;&quot;/&gt;&lt;property id=&quot;20307&quot; value=&quot;466&quot;/&gt;&lt;/object&gt;&lt;object type=&quot;3&quot; unique_id=&quot;30723&quot;&gt;&lt;property id=&quot;20148&quot; value=&quot;5&quot;/&gt;&lt;property id=&quot;20300&quot; value=&quot;Slide 51 - &amp;quot;Resources to introduce and convey accessibility issues 2/2 &amp;quot;&quot;/&gt;&lt;property id=&quot;20307&quot; value=&quot;467&quot;/&gt;&lt;/object&gt;&lt;object type=&quot;3&quot; unique_id=&quot;30724&quot;&gt;&lt;property id=&quot;20148&quot; value=&quot;5&quot;/&gt;&lt;property id=&quot;20300&quot; value=&quot;Slide 55&quot;/&gt;&lt;property id=&quot;20307&quot; value=&quot;525&quot;/&gt;&lt;/object&gt;&lt;object type=&quot;3&quot; unique_id=&quot;30725&quot;&gt;&lt;property id=&quot;20148&quot; value=&quot;5&quot;/&gt;&lt;property id=&quot;20300&quot; value=&quot;Slide 56 - &amp;quot;Books &amp;amp; curriculum material &amp;quot;&quot;/&gt;&lt;property id=&quot;20307&quot; value=&quot;468&quot;/&gt;&lt;/object&gt;&lt;object type=&quot;3&quot; unique_id=&quot;30726&quot;&gt;&lt;property id=&quot;20148&quot; value=&quot;5&quot;/&gt;&lt;property id=&quot;20300&quot; value=&quot;Slide 57 - &amp;quot;A Web For Everyone Personas&amp;quot;&quot;/&gt;&lt;property id=&quot;20307&quot; value=&quot;469&quot;/&gt;&lt;/object&gt;&lt;object type=&quot;3&quot; unique_id=&quot;30727&quot;&gt;&lt;property id=&quot;20148&quot; value=&quot;5&quot;/&gt;&lt;property id=&quot;20300&quot; value=&quot;Slide 58 - &amp;quot;Aspects of course that is particularly effective at promoting UD &amp;quot;&quot;/&gt;&lt;property id=&quot;20307&quot; value=&quot;526&quot;/&gt;&lt;/object&gt;&lt;object type=&quot;3&quot; unique_id=&quot;30728&quot;&gt;&lt;property id=&quot;20148&quot; value=&quot;5&quot;/&gt;&lt;property id=&quot;20300&quot; value=&quot;Slide 59&quot;/&gt;&lt;property id=&quot;20307&quot; value=&quot;552&quot;/&gt;&lt;/object&gt;&lt;object type=&quot;3&quot; unique_id=&quot;30729&quot;&gt;&lt;property id=&quot;20148&quot; value=&quot;5&quot;/&gt;&lt;property id=&quot;20300&quot; value=&quot;Slide 60 - &amp;quot;Bremerton Beyond Accessible Playground&amp;quot;&quot;/&gt;&lt;property id=&quot;20307&quot; value=&quot;553&quot;/&gt;&lt;/object&gt;&lt;object type=&quot;3&quot; unique_id=&quot;30730&quot;&gt;&lt;property id=&quot;20148&quot; value=&quot;5&quot;/&gt;&lt;property id=&quot;20300&quot; value=&quot;Slide 61 - &amp;quot;Teach Access - Initiatives&amp;quot;&quot;/&gt;&lt;property id=&quot;20307&quot; value=&quot;476&quot;/&gt;&lt;/object&gt;&lt;object type=&quot;3&quot; unique_id=&quot;30731&quot;&gt;&lt;property id=&quot;20148&quot; value=&quot;5&quot;/&gt;&lt;property id=&quot;20300&quot; value=&quot;Slide 62 - &amp;quot;No Book Version&amp;quot;&quot;/&gt;&lt;property id=&quot;20307&quot; value=&quot;439&quot;/&gt;&lt;/object&gt;&lt;object type=&quot;3&quot; unique_id=&quot;30732&quot;&gt;&lt;property id=&quot;20148&quot; value=&quot;5&quot;/&gt;&lt;property id=&quot;20300&quot; value=&quot;Slide 63 - &amp;quot;Promoting the Integration of UD Content into University Curriculum (UDUC) 1/2&amp;quot;&quot;/&gt;&lt;property id=&quot;20307&quot; value=&quot;448&quot;/&gt;&lt;/object&gt;&lt;object type=&quot;3&quot; unique_id=&quot;30733&quot;&gt;&lt;property id=&quot;20148&quot; value=&quot;5&quot;/&gt;&lt;property id=&quot;20300&quot; value=&quot;Slide 64 - &amp;quot;Promoting the Integration of UD Content into University Curriculum (UDUC) 2/2&amp;quot;&quot;/&gt;&lt;property id=&quot;20307&quot; value=&quot;449&quot;/&gt;&lt;/object&gt;&lt;object type=&quot;3&quot; unique_id=&quot;30734&quot;&gt;&lt;property id=&quot;20148&quot; value=&quot;5&quot;/&gt;&lt;property id=&quot;20300&quot; value=&quot;Slide 65 - &amp;quot;W3C WAI Resources&amp;quot;&quot;/&gt;&lt;property id=&quot;20307&quot; value=&quot;450&quot;/&gt;&lt;/object&gt;&lt;object type=&quot;3&quot; unique_id=&quot;30735&quot;&gt;&lt;property id=&quot;20148&quot; value=&quot;5&quot;/&gt;&lt;property id=&quot;20300&quot; value=&quot;Slide 66 - &amp;quot;Promoting the Integration of Universal Design into University Curricula (UDUC)    Opportunities for Collaboration&amp;quot;&quot;/&gt;&lt;property id=&quot;20307&quot; value=&quot;404&quot;/&gt;&lt;/object&gt;&lt;object type=&quot;3&quot; unique_id=&quot;30736&quot;&gt;&lt;property id=&quot;20148&quot; value=&quot;5&quot;/&gt;&lt;property id=&quot;20300&quot; value=&quot;Slide 67 - &amp;quot;Accessing Higher Ground Conference&amp;quot;&quot;/&gt;&lt;property id=&quot;20307&quot; value=&quot;529&quot;/&gt;&lt;/object&gt;&lt;object type=&quot;3&quot; unique_id=&quot;30737&quot;&gt;&lt;property id=&quot;20148&quot; value=&quot;5&quot;/&gt;&lt;property id=&quot;20300&quot; value=&quot;Slide 68 - &amp;quot;AccessComputing resources www.uw.edu/accesscomputing&amp;quot;&quot;/&gt;&lt;property id=&quot;20307&quot; value=&quot;274&quot;/&gt;&lt;/object&gt;&lt;object type=&quot;3&quot; unique_id=&quot;30738&quot;&gt;&lt;property id=&quot;20148&quot; value=&quot;5&quot;/&gt;&lt;property id=&quot;20300&quot; value=&quot;Slide 69 - &amp;quot;Q&amp;amp;As Sheryl Burgstahler      sherylb@uw.edu Howard Kramer    hkramer@ahead.org  &amp;quot;&quot;/&gt;&lt;property id=&quot;20307&quot; value=&quot;458&quot;/&gt;&lt;/object&gt;&lt;object type=&quot;3&quot; unique_id=&quot;31683&quot;&gt;&lt;property id=&quot;20148&quot; value=&quot;5&quot;/&gt;&lt;property id=&quot;20300&quot; value=&quot;Slide 47 - &amp;quot;Career benefits for students &amp;quot;&quot;/&gt;&lt;property id=&quot;20307&quot; value=&quot;807&quot;/&gt;&lt;/object&gt;&lt;/object&gt;&lt;object type=&quot;8&quot; unique_id=&quot;30808&quot;&gt;&lt;/object&gt;&lt;/object&gt;&lt;/database&gt;"/>
  <p:tag name="SECTOMILLISECCONVERTED" val="1"/>
</p:tagLst>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28C12369-185E-8E4B-932B-7757F426768D}"/>
    </a:ext>
  </a:extLst>
</a:theme>
</file>

<file path=ppt/theme/theme2.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8217C2AE-62FA-994F-B791-095250486588}"/>
    </a:ext>
  </a:extLst>
</a:theme>
</file>

<file path=ppt/theme/theme3.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610ECCF1-2B3E-5F4C-BECA-AE9EE433F617}"/>
    </a:ext>
  </a:extLst>
</a:theme>
</file>

<file path=ppt/theme/theme4.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CC223289-A30B-E94C-919A-52D304536670}"/>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New_Template1">
  <a:themeElements>
    <a:clrScheme name="New_Template1">
      <a:dk1>
        <a:srgbClr val="FF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1926</TotalTime>
  <Words>1494</Words>
  <Application>Microsoft Macintosh PowerPoint</Application>
  <PresentationFormat>On-screen Show (4:3)</PresentationFormat>
  <Paragraphs>247</Paragraphs>
  <Slides>42</Slides>
  <Notes>40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42</vt:i4>
      </vt:variant>
    </vt:vector>
  </HeadingPairs>
  <TitlesOfParts>
    <vt:vector size="60" baseType="lpstr">
      <vt:lpstr>Arial</vt:lpstr>
      <vt:lpstr>Avenir</vt:lpstr>
      <vt:lpstr>Calibri</vt:lpstr>
      <vt:lpstr>Encode Sans Normal Black</vt:lpstr>
      <vt:lpstr>Helvetica</vt:lpstr>
      <vt:lpstr>Lucida Grande</vt:lpstr>
      <vt:lpstr>Open Sans Light</vt:lpstr>
      <vt:lpstr>Source Sans Pro</vt:lpstr>
      <vt:lpstr>System Font Regular</vt:lpstr>
      <vt:lpstr>Times New Roman</vt:lpstr>
      <vt:lpstr>Uni Sans Regular</vt:lpstr>
      <vt:lpstr>Wingdings</vt:lpstr>
      <vt:lpstr>Custom Design</vt:lpstr>
      <vt:lpstr>1_Custom Design</vt:lpstr>
      <vt:lpstr>2_Custom Design</vt:lpstr>
      <vt:lpstr>Office Theme</vt:lpstr>
      <vt:lpstr>Default Design</vt:lpstr>
      <vt:lpstr>1_New_Template1</vt:lpstr>
      <vt:lpstr>Teaching Accessibility Topics in Computing Curriculum</vt:lpstr>
      <vt:lpstr>NSF-funded AccessComputing</vt:lpstr>
      <vt:lpstr>Presentation topics</vt:lpstr>
      <vt:lpstr>Look at ability on a continuum</vt:lpstr>
      <vt:lpstr>Universal design =</vt:lpstr>
      <vt:lpstr>Universally designed technology</vt:lpstr>
      <vt:lpstr>Where is accessibility covered in computing/IT curriculum/textbooks? </vt:lpstr>
      <vt:lpstr>Motivation to Teach UD/Accessibility</vt:lpstr>
      <vt:lpstr>Accessibility innovations matter</vt:lpstr>
      <vt:lpstr>Engineering design definition</vt:lpstr>
      <vt:lpstr>Question</vt:lpstr>
      <vt:lpstr>Research questions</vt:lpstr>
      <vt:lpstr>Survey sample</vt:lpstr>
      <vt:lpstr>Survey launches &amp; response rate</vt:lpstr>
      <vt:lpstr>1: Who is teaching accessibility?</vt:lpstr>
      <vt:lpstr>1: Learning objectives</vt:lpstr>
      <vt:lpstr>2: Challenges to incorporating accessibility</vt:lpstr>
      <vt:lpstr>2: What do faculty need?</vt:lpstr>
      <vt:lpstr>2: We need…</vt:lpstr>
      <vt:lpstr>Three Examples</vt:lpstr>
      <vt:lpstr>Example 1</vt:lpstr>
      <vt:lpstr>Web Design &amp; Development I Course Curriculum (WebD2)</vt:lpstr>
      <vt:lpstr>Teaching Respect for Diversity  while Teaching Coding</vt:lpstr>
      <vt:lpstr>WebD2 Features</vt:lpstr>
      <vt:lpstr>Course Outline</vt:lpstr>
      <vt:lpstr>Not just a curriculum, it’s a community</vt:lpstr>
      <vt:lpstr>2018 WebD2 Teacher Survey</vt:lpstr>
      <vt:lpstr>Themes in Teachers’ Responses</vt:lpstr>
      <vt:lpstr>Example 2</vt:lpstr>
      <vt:lpstr>INFO 343</vt:lpstr>
      <vt:lpstr>Accessibility Basics</vt:lpstr>
      <vt:lpstr>Critical parts and standards</vt:lpstr>
      <vt:lpstr>Testing?</vt:lpstr>
      <vt:lpstr>Check in</vt:lpstr>
      <vt:lpstr>Check in again</vt:lpstr>
      <vt:lpstr>Review</vt:lpstr>
      <vt:lpstr>280 web developers per year now know accessibility basics.</vt:lpstr>
      <vt:lpstr>From the INFO 343 Course Description:</vt:lpstr>
      <vt:lpstr>Example 3</vt:lpstr>
      <vt:lpstr>Go where the students go.</vt:lpstr>
      <vt:lpstr>National Student Electronic  Media Convention</vt:lpstr>
      <vt:lpstr>Q&amp;A, discussion</vt:lpstr>
    </vt:vector>
  </TitlesOfParts>
  <Manager/>
  <Company>AccessComputing, University of Washington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Accessibility Topics in Computing Curriculum</dc:title>
  <dc:subject/>
  <dc:creator>Sheryl Burgstahler &amp; Terrill Thompson</dc:creator>
  <cp:keywords/>
  <dc:description>Presented at Accessing Higher Ground, November 20, 2019</dc:description>
  <cp:lastModifiedBy>Terrill Thompson</cp:lastModifiedBy>
  <cp:revision>126</cp:revision>
  <cp:lastPrinted>2018-07-04T10:30:36Z</cp:lastPrinted>
  <dcterms:created xsi:type="dcterms:W3CDTF">2018-06-21T18:36:53Z</dcterms:created>
  <dcterms:modified xsi:type="dcterms:W3CDTF">2019-11-12T18:12:55Z</dcterms:modified>
  <cp:category/>
</cp:coreProperties>
</file>