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5"/>
    <p:sldMasterId id="2147483658" r:id="rId6"/>
    <p:sldMasterId id="214748365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y="5143500" cx="9144000"/>
  <p:notesSz cx="6858000" cy="9144000"/>
  <p:embeddedFontLst>
    <p:embeddedFont>
      <p:font typeface="Varela Round"/>
      <p:regular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589FB18-569C-4FA7-9F71-1FC0CD473BDB}">
  <a:tblStyle styleId="{8589FB18-569C-4FA7-9F71-1FC0CD473BD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EF5EA"/>
          </a:solidFill>
        </a:fill>
      </a:tcStyle>
    </a:wholeTbl>
    <a:band1H>
      <a:tcTxStyle/>
      <a:tcStyle>
        <a:fill>
          <a:solidFill>
            <a:srgbClr val="FDE9D1"/>
          </a:solidFill>
        </a:fill>
      </a:tcStyle>
    </a:band1H>
    <a:band2H>
      <a:tcTxStyle/>
    </a:band2H>
    <a:band1V>
      <a:tcTxStyle/>
      <a:tcStyle>
        <a:fill>
          <a:solidFill>
            <a:srgbClr val="FDE9D1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D47D6EC8-FFB3-4217-9C0E-EAE12024E78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font" Target="fonts/VarelaRound-regular.fntdata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font" Target="fonts/OpenSans-bold.fntdata"/><Relationship Id="rId12" Type="http://schemas.openxmlformats.org/officeDocument/2006/relationships/slide" Target="slides/slide4.xml"/><Relationship Id="rId34" Type="http://schemas.openxmlformats.org/officeDocument/2006/relationships/font" Target="fonts/OpenSans-regular.fntdata"/><Relationship Id="rId15" Type="http://schemas.openxmlformats.org/officeDocument/2006/relationships/slide" Target="slides/slide7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6.xml"/><Relationship Id="rId36" Type="http://schemas.openxmlformats.org/officeDocument/2006/relationships/font" Target="fonts/OpenSans-italic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6fb542ac0e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6fb542ac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fb542ac0e_45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6fb542ac0e_45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fb542ac0e_45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6fb542ac0e_45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fb542ac0e_45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fb542ac0e_4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 new ePUB Reader will be coming to Windows, Mac and Google versions of Read&amp;Write in 2020 (there currently is one for Google users but we’re updating that as well).  Will have a lot of familiarity to existing Read&amp;Write versions.  It “might” look something like this….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fb542ac0e_45_17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fb542ac0e_45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stats at https://nces.ed.gov/collegenavigator/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fb542ac0e_45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6fb542ac0e_45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fb542ac0e_45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8" name="Google Shape;158;g6fb542ac0e_45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6fb542ac0e_45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e2516629a_0_3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e2516629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stats at https://nces.ed.gov/collegenavigator/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fb542ac0e_45_13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fb542ac0e_45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stats at https://nces.ed.gov/collegenavigator/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fb542ac0e_45_1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fb542ac0e_45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stats at https://nces.ed.gov/collegenavigator/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fb542ac0e_45_1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fb542ac0e_45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stats at https://nces.ed.gov/collegenavigator/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6fb542ac0e_0_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6fb542ac0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fb542ac0e_45_9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fb542ac0e_45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stats at https://nces.ed.gov/collegenavigator/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fb542ac0e_45_10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fb542ac0e_45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stats at https://nces.ed.gov/collegenavigator/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fb542ac0e_45_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6fb542ac0e_45_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fb542ac0e_45_18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6fb542ac0e_45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stats at https://nces.ed.gov/collegenavigator/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fb542ac0e_45_1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6fb542ac0e_45_1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6fb542ac0e_1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5" name="Google Shape;55;g6fb542ac0e_1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6fb542ac0e_1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fb542ac0e_45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fb542ac0e_45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stats at https://nces.ed.gov/collegenavigator/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fb542ac0e_45_2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fb542ac0e_45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stats at https://nces.ed.gov/collegenavigator/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fb542ac0e_45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6fb542ac0e_45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fb542ac0e_45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6fb542ac0e_45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fb542ac0e_45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8" name="Google Shape;98;g6fb542ac0e_45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6fb542ac0e_45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fb542ac0e_45_20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fb542ac0e_45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stats at https://nces.ed.gov/collegenavigator/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34" name="Google Shape;34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2.jpg"/><Relationship Id="rId5" Type="http://schemas.openxmlformats.org/officeDocument/2006/relationships/image" Target="../media/image26.png"/><Relationship Id="rId6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20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/>
        </p:nvSpPr>
        <p:spPr>
          <a:xfrm>
            <a:off x="1377425" y="971250"/>
            <a:ext cx="2166300" cy="3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Windows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Mac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Google Chrome™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iPad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Android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Microsoft Edge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We are going to focus on Windows for the demonstration" id="123" name="Google Shape;123;p22" title="For Windows"/>
          <p:cNvSpPr/>
          <p:nvPr/>
        </p:nvSpPr>
        <p:spPr>
          <a:xfrm>
            <a:off x="1086450" y="971250"/>
            <a:ext cx="2362800" cy="45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M_Texthelp_Logo_1colour_White_RGB.png" id="124" name="Google Shape;12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125" y="231652"/>
            <a:ext cx="1459400" cy="2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ime for the demonstration" id="129" name="Google Shape;129;p23" title="Demonstration"/>
          <p:cNvSpPr txBox="1"/>
          <p:nvPr/>
        </p:nvSpPr>
        <p:spPr>
          <a:xfrm>
            <a:off x="2100725" y="1570150"/>
            <a:ext cx="37464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Demonstration</a:t>
            </a:r>
            <a:endParaRPr b="0" i="0" sz="3600" u="none" cap="none" strike="noStrike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M_Texthelp_Logo_RGB.png"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25" y="231652"/>
            <a:ext cx="1459400" cy="2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/>
        </p:nvSpPr>
        <p:spPr>
          <a:xfrm>
            <a:off x="2381" y="267500"/>
            <a:ext cx="9144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M_Texthelp_Logo_RGB.png"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25" y="231652"/>
            <a:ext cx="1459400" cy="28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of the Read and Write bar on top of an ePub" id="137" name="Google Shape;137;p24" title="ePub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042700"/>
            <a:ext cx="8608806" cy="39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2381" y="267500"/>
            <a:ext cx="9144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ePUBs</a:t>
            </a:r>
            <a:endParaRPr b="0" i="0" sz="3000" u="none" cap="none" strike="noStrike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M_Texthelp_Logo_RGB.png" id="143" name="Google Shape;14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25" y="231652"/>
            <a:ext cx="1459400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/>
          <p:nvPr>
            <p:ph idx="1" type="subTitle"/>
          </p:nvPr>
        </p:nvSpPr>
        <p:spPr>
          <a:xfrm>
            <a:off x="1942450" y="560125"/>
            <a:ext cx="51597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Metropolitan State University of Denver</a:t>
            </a:r>
            <a:r>
              <a:rPr b="1" lang="en" sz="2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:</a:t>
            </a:r>
            <a:endParaRPr sz="2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410825" y="1362075"/>
            <a:ext cx="7978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arela Round"/>
              <a:buChar char="●"/>
            </a:pPr>
            <a:r>
              <a:rPr lang="en" sz="26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20,000 students</a:t>
            </a:r>
            <a:endParaRPr sz="26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600"/>
              <a:buFont typeface="Varela Round"/>
              <a:buChar char="●"/>
            </a:pPr>
            <a:r>
              <a:t/>
            </a:r>
            <a:endParaRPr sz="26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 $145 for a single user&#10;$3,645 for 1-10,000 students on campus&#10;$6,560  for 10,001-20,000 students on campus&#10;$8,195  for over 20,000 students&#10;" id="150" name="Google Shape;150;p26" title="Description of the pricing"/>
          <p:cNvSpPr txBox="1"/>
          <p:nvPr/>
        </p:nvSpPr>
        <p:spPr>
          <a:xfrm>
            <a:off x="19050" y="653653"/>
            <a:ext cx="9144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Read&amp;Write Licensing</a:t>
            </a:r>
            <a:endParaRPr b="0" i="0" sz="3000" u="none" cap="none" strike="noStrike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aphicFrame>
        <p:nvGraphicFramePr>
          <p:cNvPr id="151" name="Google Shape;151;p26"/>
          <p:cNvGraphicFramePr/>
          <p:nvPr/>
        </p:nvGraphicFramePr>
        <p:xfrm>
          <a:off x="604888" y="17193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{8589FB18-569C-4FA7-9F71-1FC0CD473BDB}</a:tableStyleId>
              </a:tblPr>
              <a:tblGrid>
                <a:gridCol w="880750"/>
                <a:gridCol w="1166300"/>
                <a:gridCol w="1844375"/>
                <a:gridCol w="2093400"/>
                <a:gridCol w="2046500"/>
              </a:tblGrid>
              <a:tr h="69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Single</a:t>
                      </a:r>
                      <a:endParaRPr b="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1-10,000 </a:t>
                      </a:r>
                      <a:endParaRPr b="0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Students</a:t>
                      </a:r>
                      <a:endParaRPr b="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10,000-20,000 </a:t>
                      </a:r>
                      <a:endParaRPr b="0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Students</a:t>
                      </a:r>
                      <a:endParaRPr b="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20,000 +</a:t>
                      </a:r>
                      <a:endParaRPr b="0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Students</a:t>
                      </a:r>
                      <a:endParaRPr b="0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</a:tr>
              <a:tr h="69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Annual </a:t>
                      </a:r>
                      <a:r>
                        <a:rPr lang="en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Cost</a:t>
                      </a:r>
                      <a:endParaRPr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$</a:t>
                      </a:r>
                      <a:r>
                        <a:rPr lang="en" sz="180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145</a:t>
                      </a:r>
                      <a:endParaRPr sz="18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$3,645</a:t>
                      </a:r>
                      <a:endParaRPr sz="18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$6,560</a:t>
                      </a:r>
                      <a:endParaRPr sz="18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$</a:t>
                      </a:r>
                      <a:r>
                        <a:rPr lang="en" sz="180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8,195</a:t>
                      </a:r>
                      <a:endParaRPr sz="18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0FF"/>
                    </a:solidFill>
                  </a:tcPr>
                </a:tc>
              </a:tr>
            </a:tbl>
          </a:graphicData>
        </a:graphic>
      </p:graphicFrame>
      <p:sp>
        <p:nvSpPr>
          <p:cNvPr id="152" name="Google Shape;152;p26">
            <a:hlinkClick/>
          </p:cNvPr>
          <p:cNvSpPr/>
          <p:nvPr/>
        </p:nvSpPr>
        <p:spPr>
          <a:xfrm>
            <a:off x="8130675" y="4368775"/>
            <a:ext cx="971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ll licenses include all platforms of Read&amp;Write and all campus and student devices " id="153" name="Google Shape;153;p26" title="Platforms included in pricing"/>
          <p:cNvSpPr txBox="1"/>
          <p:nvPr/>
        </p:nvSpPr>
        <p:spPr>
          <a:xfrm>
            <a:off x="1376225" y="3682975"/>
            <a:ext cx="65940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All licenses include all platforms of Read&amp;Write and all campus and student devices  </a:t>
            </a:r>
            <a:endParaRPr sz="18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er Guy" id="154" name="Google Shape;154;p26" title="Texthelper Gu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0675" y="4151216"/>
            <a:ext cx="811250" cy="915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help Logo" id="155" name="Google Shape;155;p26" title="Texthelp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2449" y="243225"/>
            <a:ext cx="1202751" cy="2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ad and Write meets the needs of many departments, we will focus on retention" id="161" name="Google Shape;161;p27" title="Focus on retention"/>
          <p:cNvSpPr txBox="1"/>
          <p:nvPr/>
        </p:nvSpPr>
        <p:spPr>
          <a:xfrm>
            <a:off x="2381" y="977503"/>
            <a:ext cx="9144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Meets the needs of many departments:</a:t>
            </a:r>
            <a:endParaRPr b="0" i="0" sz="31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2" name="Google Shape;162;p27"/>
          <p:cNvSpPr/>
          <p:nvPr/>
        </p:nvSpPr>
        <p:spPr>
          <a:xfrm>
            <a:off x="6333200" y="3450450"/>
            <a:ext cx="1409100" cy="1236300"/>
          </a:xfrm>
          <a:prstGeom prst="ellipse">
            <a:avLst/>
          </a:prstGeom>
          <a:noFill/>
          <a:ln cap="flat" cmpd="sng" w="76200">
            <a:solidFill>
              <a:srgbClr val="FD32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exthelp Logo" id="163" name="Google Shape;163;p27" title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2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descr="Completed table outlining strategy to sell UDL as a retention program.  " id="168" name="Google Shape;168;p28"/>
          <p:cNvGraphicFramePr/>
          <p:nvPr/>
        </p:nvGraphicFramePr>
        <p:xfrm>
          <a:off x="1030675" y="149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{D47D6EC8-FFB3-4217-9C0E-EAE12024E789}</a:tableStyleId>
              </a:tblPr>
              <a:tblGrid>
                <a:gridCol w="2798025"/>
                <a:gridCol w="4396525"/>
              </a:tblGrid>
              <a:tr h="48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E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nrollment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20,000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F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irst-year students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Fi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rst-year 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dropout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 rate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uition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A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nnual loss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ead&amp;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rite cost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descr="Retention" id="169" name="Google Shape;169;p28" title="Retention"/>
          <p:cNvSpPr txBox="1"/>
          <p:nvPr/>
        </p:nvSpPr>
        <p:spPr>
          <a:xfrm>
            <a:off x="6" y="489550"/>
            <a:ext cx="9144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Retention</a:t>
            </a:r>
            <a:endParaRPr b="0" i="0" sz="3000" u="none" cap="none" strike="noStrike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M_Texthelp_Logo_RGB.png" id="170" name="Google Shape;17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25" y="231652"/>
            <a:ext cx="1459400" cy="28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for the Metropolitan State University of Denver" id="171" name="Google Shape;171;p28" title="Image for Metropolitan Stat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2900" y="231650"/>
            <a:ext cx="1150500" cy="9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descr="The Enrollment at Metropolitan State University is 20,000&#10;The number of first year students is roughly 10,000" id="176" name="Google Shape;176;p29" title="Enrollment"/>
          <p:cNvGraphicFramePr/>
          <p:nvPr/>
        </p:nvGraphicFramePr>
        <p:xfrm>
          <a:off x="1030675" y="149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{D47D6EC8-FFB3-4217-9C0E-EAE12024E789}</a:tableStyleId>
              </a:tblPr>
              <a:tblGrid>
                <a:gridCol w="2798025"/>
                <a:gridCol w="4396525"/>
              </a:tblGrid>
              <a:tr h="48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E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nrollment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20,000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F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irst-year students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10,000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Fi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rst-year 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dropout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 rate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uition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A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nnual loss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ead&amp;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rite cost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7" name="Google Shape;177;p29"/>
          <p:cNvSpPr txBox="1"/>
          <p:nvPr/>
        </p:nvSpPr>
        <p:spPr>
          <a:xfrm>
            <a:off x="6" y="489550"/>
            <a:ext cx="9144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Retention</a:t>
            </a:r>
            <a:endParaRPr b="0" i="0" sz="3000" u="none" cap="none" strike="noStrike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M_Texthelp_Logo_RGB.png" id="178" name="Google Shape;17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25" y="231652"/>
            <a:ext cx="1459400" cy="2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2900" y="231650"/>
            <a:ext cx="1150500" cy="9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descr="The first year drop out rate is 45%" id="184" name="Google Shape;184;p30" title="First Year Drop out Rate"/>
          <p:cNvGraphicFramePr/>
          <p:nvPr/>
        </p:nvGraphicFramePr>
        <p:xfrm>
          <a:off x="1030675" y="149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{D47D6EC8-FFB3-4217-9C0E-EAE12024E789}</a:tableStyleId>
              </a:tblPr>
              <a:tblGrid>
                <a:gridCol w="2798025"/>
                <a:gridCol w="4396525"/>
              </a:tblGrid>
              <a:tr h="48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E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nrollment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20,000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F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irst-year students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10,000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Fi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rst-year 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dropout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 rate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45% (450)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uition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A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nnual loss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ead&amp;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rite cost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5" name="Google Shape;185;p30"/>
          <p:cNvSpPr txBox="1"/>
          <p:nvPr/>
        </p:nvSpPr>
        <p:spPr>
          <a:xfrm>
            <a:off x="6" y="489550"/>
            <a:ext cx="9144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Retention</a:t>
            </a:r>
            <a:endParaRPr b="0" i="0" sz="3000" u="none" cap="none" strike="noStrike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M_Texthelp_Logo_RGB.png" id="186" name="Google Shape;18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25" y="231652"/>
            <a:ext cx="1459400" cy="2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2900" y="231650"/>
            <a:ext cx="1150500" cy="9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descr="The Annual Tuition is $8,000" id="192" name="Google Shape;192;p31" title="Annual Tuition"/>
          <p:cNvGraphicFramePr/>
          <p:nvPr/>
        </p:nvGraphicFramePr>
        <p:xfrm>
          <a:off x="1030675" y="149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{D47D6EC8-FFB3-4217-9C0E-EAE12024E789}</a:tableStyleId>
              </a:tblPr>
              <a:tblGrid>
                <a:gridCol w="2798025"/>
                <a:gridCol w="4396525"/>
              </a:tblGrid>
              <a:tr h="48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E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nrollment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20,000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F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irst-year students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10,000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Fi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rst-year 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dropout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 rate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45% (450)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uition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$8,000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A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nnual loss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ead&amp;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rite cost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93" name="Google Shape;193;p31"/>
          <p:cNvSpPr txBox="1"/>
          <p:nvPr/>
        </p:nvSpPr>
        <p:spPr>
          <a:xfrm>
            <a:off x="6" y="489550"/>
            <a:ext cx="9144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Retention</a:t>
            </a:r>
            <a:endParaRPr b="0" i="0" sz="3000" u="none" cap="none" strike="noStrike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M_Texthelp_Logo_RGB.png" id="194" name="Google Shape;19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25" y="231652"/>
            <a:ext cx="1459400" cy="2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2900" y="231650"/>
            <a:ext cx="1150500" cy="9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M_Texthelp_Logo_1colour_White_RGB.png" id="46" name="Google Shape;4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8375" y="281402"/>
            <a:ext cx="1459400" cy="2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0725" y="1678225"/>
            <a:ext cx="1840527" cy="1721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ura Trimble, Territory Sales Director, l.trimble@texthelp.com, 913-982-7369" id="48" name="Google Shape;48;p14" title="Laura Trimble's Contact Informati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41225"/>
            <a:ext cx="9144000" cy="52344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4"/>
          <p:cNvSpPr txBox="1"/>
          <p:nvPr/>
        </p:nvSpPr>
        <p:spPr>
          <a:xfrm>
            <a:off x="1044625" y="1904700"/>
            <a:ext cx="4786200" cy="28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Laura Trimble</a:t>
            </a:r>
            <a:endParaRPr sz="24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Territory Director</a:t>
            </a:r>
            <a:endParaRPr sz="24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      @LAFTrimble77</a:t>
            </a:r>
            <a:endParaRPr sz="24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l.trimble@texthelp.com</a:t>
            </a:r>
            <a:endParaRPr sz="24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913-982-7369</a:t>
            </a:r>
            <a:endParaRPr sz="24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14"/>
          <p:cNvSpPr txBox="1"/>
          <p:nvPr/>
        </p:nvSpPr>
        <p:spPr>
          <a:xfrm>
            <a:off x="1044625" y="416867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D3269"/>
                </a:solidFill>
                <a:latin typeface="Varela Round"/>
                <a:ea typeface="Varela Round"/>
                <a:cs typeface="Varela Round"/>
                <a:sym typeface="Varela Round"/>
              </a:rPr>
              <a:t>Hello, I’m Laura!</a:t>
            </a:r>
            <a:endParaRPr sz="4200">
              <a:solidFill>
                <a:srgbClr val="FD326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51" name="Google Shape;5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1275" y="3252950"/>
            <a:ext cx="398824" cy="3988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606060"/>
                </a:solidFill>
                <a:highlight>
                  <a:srgbClr val="F3F3F3"/>
                </a:highlight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descr="The annual revenue loss due to drop out rate is $3,600,000" id="200" name="Google Shape;200;p32" title="The Annual loss in revenue"/>
          <p:cNvGraphicFramePr/>
          <p:nvPr/>
        </p:nvGraphicFramePr>
        <p:xfrm>
          <a:off x="1030675" y="149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{D47D6EC8-FFB3-4217-9C0E-EAE12024E789}</a:tableStyleId>
              </a:tblPr>
              <a:tblGrid>
                <a:gridCol w="2798025"/>
                <a:gridCol w="4396525"/>
              </a:tblGrid>
              <a:tr h="48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E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nrollment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20,000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F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irst-year students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10,000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Fi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rst-year 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dropout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 rate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45% (450)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uition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$8,000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A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nnual loss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$3,600,000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ead&amp;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rite cost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1" name="Google Shape;201;p32"/>
          <p:cNvSpPr txBox="1"/>
          <p:nvPr/>
        </p:nvSpPr>
        <p:spPr>
          <a:xfrm>
            <a:off x="6" y="489550"/>
            <a:ext cx="9144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Retention</a:t>
            </a:r>
            <a:endParaRPr b="0" i="0" sz="3000" u="none" cap="none" strike="noStrike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M_Texthelp_Logo_RGB.png" id="202" name="Google Shape;20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25" y="231652"/>
            <a:ext cx="1459400" cy="2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2900" y="231650"/>
            <a:ext cx="1150500" cy="9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descr="The total annual cost of Read and Write for Metropolitan State University would be $6,500" id="208" name="Google Shape;208;p33" title="Read and Write Cost"/>
          <p:cNvGraphicFramePr/>
          <p:nvPr/>
        </p:nvGraphicFramePr>
        <p:xfrm>
          <a:off x="1030675" y="149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{D47D6EC8-FFB3-4217-9C0E-EAE12024E789}</a:tableStyleId>
              </a:tblPr>
              <a:tblGrid>
                <a:gridCol w="2798025"/>
                <a:gridCol w="4396525"/>
              </a:tblGrid>
              <a:tr h="48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E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nrollment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20,000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F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irst-year students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10,000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Fi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rst-year 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dropout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 rate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45% (450)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uition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$8,000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A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nnual loss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$3,600,000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ead&amp;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</a:t>
                      </a:r>
                      <a:r>
                        <a:rPr b="0" lang="en" sz="1800" u="none" cap="none" strike="noStrike">
                          <a:solidFill>
                            <a:srgbClr val="FFFFF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rite cost</a:t>
                      </a:r>
                      <a:endParaRPr b="0" sz="1800" u="none" cap="none" strike="noStrike">
                        <a:solidFill>
                          <a:srgbClr val="FFFFFF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5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66A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$6,500</a:t>
                      </a:r>
                      <a:endParaRPr sz="1800">
                        <a:solidFill>
                          <a:srgbClr val="666A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63FF">
                        <a:alpha val="1623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9" name="Google Shape;209;p33"/>
          <p:cNvSpPr txBox="1"/>
          <p:nvPr/>
        </p:nvSpPr>
        <p:spPr>
          <a:xfrm>
            <a:off x="6" y="489550"/>
            <a:ext cx="9144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Retention</a:t>
            </a:r>
            <a:endParaRPr b="0" i="0" sz="3000" u="none" cap="none" strike="noStrike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M_Texthelp_Logo_RGB.png" id="210" name="Google Shape;21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25" y="231652"/>
            <a:ext cx="1459400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/>
          <p:nvPr/>
        </p:nvSpPr>
        <p:spPr>
          <a:xfrm>
            <a:off x="5203650" y="4386025"/>
            <a:ext cx="1775100" cy="443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2900" y="231650"/>
            <a:ext cx="1150500" cy="9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5DFF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re there any questions" id="217" name="Google Shape;217;p34" title="Questions"/>
          <p:cNvSpPr txBox="1"/>
          <p:nvPr/>
        </p:nvSpPr>
        <p:spPr>
          <a:xfrm>
            <a:off x="523950" y="1766175"/>
            <a:ext cx="8044200" cy="18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Questions?</a:t>
            </a:r>
            <a:endParaRPr sz="30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er guy" id="218" name="Google Shape;218;p34" title="Texthelper gu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7976" y="3028252"/>
            <a:ext cx="1517450" cy="1501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help Logo" id="219" name="Google Shape;219;p34" title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2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M_Texthelp_Logo_RGB.png" id="224" name="Google Shape;22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25" y="231652"/>
            <a:ext cx="1459400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 txBox="1"/>
          <p:nvPr>
            <p:ph idx="1" type="subTitle"/>
          </p:nvPr>
        </p:nvSpPr>
        <p:spPr>
          <a:xfrm>
            <a:off x="1942450" y="697500"/>
            <a:ext cx="51597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Wrap-Up:</a:t>
            </a:r>
            <a:endParaRPr sz="2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Texthelp reps available for:&#10;Webinars&#10;Meetings &#10;Discussions&#10;Quotes&#10;30-day trials/pilots available for all products&#10;" id="226" name="Google Shape;226;p35" title="Wrap up"/>
          <p:cNvSpPr txBox="1"/>
          <p:nvPr/>
        </p:nvSpPr>
        <p:spPr>
          <a:xfrm>
            <a:off x="410825" y="1362075"/>
            <a:ext cx="7978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arela Round"/>
              <a:buChar char="●"/>
            </a:pPr>
            <a:r>
              <a:rPr lang="en" sz="26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Texthelp reps available for:</a:t>
            </a:r>
            <a:endParaRPr sz="26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arela Round"/>
              <a:buChar char="○"/>
            </a:pPr>
            <a:r>
              <a:rPr lang="en" sz="26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Webinars</a:t>
            </a:r>
            <a:endParaRPr sz="26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arela Round"/>
              <a:buChar char="○"/>
            </a:pPr>
            <a:r>
              <a:rPr lang="en" sz="26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Meetings </a:t>
            </a:r>
            <a:endParaRPr sz="26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arela Round"/>
              <a:buChar char="○"/>
            </a:pPr>
            <a:r>
              <a:rPr lang="en" sz="26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Discussions</a:t>
            </a:r>
            <a:endParaRPr sz="26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arela Round"/>
              <a:buChar char="○"/>
            </a:pPr>
            <a:r>
              <a:rPr lang="en" sz="26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Quotes</a:t>
            </a:r>
            <a:endParaRPr sz="26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600"/>
              <a:buFont typeface="Varela Round"/>
              <a:buChar char="●"/>
            </a:pPr>
            <a:r>
              <a:rPr lang="en" sz="26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30-day trials/pilots available for all products</a:t>
            </a:r>
            <a:endParaRPr sz="26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hank you" id="231" name="Google Shape;231;p36" title="Thank you"/>
          <p:cNvSpPr txBox="1"/>
          <p:nvPr/>
        </p:nvSpPr>
        <p:spPr>
          <a:xfrm>
            <a:off x="1214063" y="1406275"/>
            <a:ext cx="45504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Thank you!</a:t>
            </a:r>
            <a:endParaRPr b="0" i="0" sz="45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 Logo" id="232" name="Google Shape;232;p36" title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2449" y="243225"/>
            <a:ext cx="1202751" cy="2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help image" id="58" name="Google Shape;58;p15" title="Texthelp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8602" y="452440"/>
            <a:ext cx="4646801" cy="920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d and Write image" id="59" name="Google Shape;59;p15" title="Read and Writ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9713" y="2994161"/>
            <a:ext cx="2684578" cy="713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uency Tutor symbol" id="60" name="Google Shape;60;p15" title="Fluency Tuto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" y="2063402"/>
            <a:ext cx="3409975" cy="101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quatIO image" id="61" name="Google Shape;61;p15" title="EquatI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83101" y="2292850"/>
            <a:ext cx="2293176" cy="779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riQ image" id="62" name="Google Shape;62;p15" title="WriQ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76225" y="3913100"/>
            <a:ext cx="1519018" cy="738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5"/>
          <p:cNvCxnSpPr/>
          <p:nvPr/>
        </p:nvCxnSpPr>
        <p:spPr>
          <a:xfrm>
            <a:off x="883075" y="1706700"/>
            <a:ext cx="7482900" cy="231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Snapverter image" id="64" name="Google Shape;64;p15" title="Snapverter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5888" y="3634151"/>
            <a:ext cx="2911925" cy="11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820200" y="629050"/>
            <a:ext cx="7503600" cy="12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Register here for slides and info: </a:t>
            </a:r>
            <a:endParaRPr b="1"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M_Texthelp_Logo_RGB.png" id="70" name="Google Shape;7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25" y="231652"/>
            <a:ext cx="1459400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820200" y="3829450"/>
            <a:ext cx="7503600" cy="12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text.help/</a:t>
            </a:r>
            <a:r>
              <a:rPr b="1"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b="1"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820200" y="629050"/>
            <a:ext cx="7503600" cy="12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Register here for slides and info: </a:t>
            </a:r>
            <a:endParaRPr b="1"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M_Texthelp_Logo_RGB.png" id="77" name="Google Shape;7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25" y="231652"/>
            <a:ext cx="1459400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820200" y="3829450"/>
            <a:ext cx="7503600" cy="12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text.help/ </a:t>
            </a:r>
            <a:endParaRPr b="1"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5D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ullets&#10;literacy software&#10;20 A T tools in one&#10;More than 20 million users&#10;Supports reading, writing, research, and testing&#10;Covers many platforms" id="83" name="Google Shape;83;p18" title="Description of Read and Write"/>
          <p:cNvSpPr txBox="1"/>
          <p:nvPr/>
        </p:nvSpPr>
        <p:spPr>
          <a:xfrm>
            <a:off x="882450" y="2268050"/>
            <a:ext cx="7704000" cy="18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Varela Round"/>
              <a:buChar char="●"/>
            </a:pPr>
            <a:r>
              <a:rPr lang="en" sz="26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Literacy software</a:t>
            </a:r>
            <a:endParaRPr sz="26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Varela Round"/>
              <a:buChar char="●"/>
            </a:pPr>
            <a:r>
              <a:rPr lang="en" sz="26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20 AT tools in one</a:t>
            </a:r>
            <a:endParaRPr sz="26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Varela Round"/>
              <a:buChar char="●"/>
            </a:pPr>
            <a:r>
              <a:rPr lang="en" sz="26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Over 20 million users</a:t>
            </a:r>
            <a:endParaRPr sz="26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Varela Round"/>
              <a:buChar char="●"/>
            </a:pPr>
            <a:r>
              <a:rPr lang="en" sz="26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Supports reading, writing, research &amp; testing</a:t>
            </a:r>
            <a:endParaRPr sz="26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Varela Round"/>
              <a:buChar char="●"/>
            </a:pPr>
            <a:r>
              <a:rPr lang="en" sz="26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Covers many platforms</a:t>
            </a:r>
            <a:endParaRPr sz="26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 Logo" id="84" name="Google Shape;84;p18" title="Texthelp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2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is Read and Write?" id="85" name="Google Shape;85;p18" title="Read and Write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775" y="768625"/>
            <a:ext cx="3504175" cy="106726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1932625" y="1075750"/>
            <a:ext cx="15774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What is</a:t>
            </a:r>
            <a:endParaRPr sz="30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6352225" y="923350"/>
            <a:ext cx="15774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?</a:t>
            </a:r>
            <a:endParaRPr sz="50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ircle outline for emphasis" id="92" name="Google Shape;92;p19"/>
          <p:cNvSpPr/>
          <p:nvPr/>
        </p:nvSpPr>
        <p:spPr>
          <a:xfrm>
            <a:off x="1048525" y="906375"/>
            <a:ext cx="2362800" cy="1507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List of all Read&amp;Write platforms&#10;for Windows&#10;&#10;for Mac&#10;&#10;for Google Chrome™&#10;&#10;for iPad&#10;&#10;for Android&#10;&#10;for Microsoft Edge" id="93" name="Google Shape;93;p19" title="Platforms"/>
          <p:cNvSpPr txBox="1"/>
          <p:nvPr/>
        </p:nvSpPr>
        <p:spPr>
          <a:xfrm>
            <a:off x="1377425" y="971250"/>
            <a:ext cx="2166300" cy="3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Windows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Mac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Google Chrome™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iPad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Android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Microsoft Edge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Annual subscription&#10;Includes ALL platforms&#10;Continual development&#10;" id="94" name="Google Shape;94;p19" title="Read and Write details"/>
          <p:cNvSpPr txBox="1"/>
          <p:nvPr/>
        </p:nvSpPr>
        <p:spPr>
          <a:xfrm>
            <a:off x="4770650" y="2986100"/>
            <a:ext cx="3880500" cy="17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✔ Annual subscription</a:t>
            </a:r>
            <a:endParaRPr sz="1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✔ Includes ALL platforms</a:t>
            </a:r>
            <a:endParaRPr sz="1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✔ Continual development</a:t>
            </a:r>
            <a:endParaRPr sz="1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exthelp Logo" id="95" name="Google Shape;95;p19" title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275" y="244950"/>
            <a:ext cx="1295049" cy="2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 title="Meets the needs of many departments"/>
          <p:cNvSpPr txBox="1"/>
          <p:nvPr/>
        </p:nvSpPr>
        <p:spPr>
          <a:xfrm>
            <a:off x="2381" y="977503"/>
            <a:ext cx="9144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Meets the needs of many departments:</a:t>
            </a:r>
            <a:endParaRPr b="0" i="0" sz="31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ESL departments" id="102" name="Google Shape;102;p20" title="ESL">
            <a:hlinkClick/>
          </p:cNvPr>
          <p:cNvSpPr/>
          <p:nvPr/>
        </p:nvSpPr>
        <p:spPr>
          <a:xfrm>
            <a:off x="1090225" y="2193850"/>
            <a:ext cx="10902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Athletics departments" id="103" name="Google Shape;103;p20" title="Athletics">
            <a:hlinkClick/>
          </p:cNvPr>
          <p:cNvSpPr/>
          <p:nvPr/>
        </p:nvSpPr>
        <p:spPr>
          <a:xfrm>
            <a:off x="2513450" y="2112150"/>
            <a:ext cx="10902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logo for Freshman 101 courses" id="104" name="Google Shape;104;p20" title="logo for Freshman 101 courses">
            <a:hlinkClick/>
          </p:cNvPr>
          <p:cNvSpPr/>
          <p:nvPr/>
        </p:nvSpPr>
        <p:spPr>
          <a:xfrm>
            <a:off x="4026900" y="2112150"/>
            <a:ext cx="10902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distance learning departments" id="105" name="Google Shape;105;p20" title="distance learning">
            <a:hlinkClick/>
          </p:cNvPr>
          <p:cNvSpPr/>
          <p:nvPr/>
        </p:nvSpPr>
        <p:spPr>
          <a:xfrm>
            <a:off x="5540350" y="2193850"/>
            <a:ext cx="12618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veterans departments" id="106" name="Google Shape;106;p20" title="veterans departments">
            <a:hlinkClick/>
          </p:cNvPr>
          <p:cNvSpPr/>
          <p:nvPr/>
        </p:nvSpPr>
        <p:spPr>
          <a:xfrm>
            <a:off x="7264700" y="2112150"/>
            <a:ext cx="10902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faculty" id="107" name="Google Shape;107;p20" title="faculty">
            <a:hlinkClick/>
          </p:cNvPr>
          <p:cNvSpPr/>
          <p:nvPr/>
        </p:nvSpPr>
        <p:spPr>
          <a:xfrm>
            <a:off x="1892350" y="3531050"/>
            <a:ext cx="10902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retention" id="108" name="Google Shape;108;p20" title="retention">
            <a:hlinkClick/>
          </p:cNvPr>
          <p:cNvSpPr/>
          <p:nvPr/>
        </p:nvSpPr>
        <p:spPr>
          <a:xfrm>
            <a:off x="6492650" y="3531050"/>
            <a:ext cx="10902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placement testing" id="109" name="Google Shape;109;p20" title="placement testing">
            <a:hlinkClick/>
          </p:cNvPr>
          <p:cNvSpPr/>
          <p:nvPr/>
        </p:nvSpPr>
        <p:spPr>
          <a:xfrm>
            <a:off x="5014475" y="3576450"/>
            <a:ext cx="10902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Struggling writers" id="110" name="Google Shape;110;p20" title="Struggling writers">
            <a:hlinkClick/>
          </p:cNvPr>
          <p:cNvSpPr/>
          <p:nvPr/>
        </p:nvSpPr>
        <p:spPr>
          <a:xfrm>
            <a:off x="3284075" y="3576450"/>
            <a:ext cx="12618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M_Texthelp_Logo_1colour_White_RGB.png" id="111" name="Google Shape;11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125" y="231652"/>
            <a:ext cx="1459400" cy="2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op Uses:&#10;PDFs&#10;Lock-Down Browser (Testing)&#10;Accuplacer&#10;No scanning (instant access)&#10;Scanning when needed&#10;Testing center restrictions/control&#10;LMS Access&#10;Retention&#10;" id="116" name="Google Shape;116;p21" title="Top Uses"/>
          <p:cNvSpPr txBox="1"/>
          <p:nvPr/>
        </p:nvSpPr>
        <p:spPr>
          <a:xfrm>
            <a:off x="1213950" y="648500"/>
            <a:ext cx="7503600" cy="40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Top Uses:</a:t>
            </a:r>
            <a:endParaRPr b="1"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3000"/>
              <a:buFont typeface="Varela Round"/>
              <a:buChar char="●"/>
            </a:pPr>
            <a:r>
              <a:rPr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PDFs</a:t>
            </a:r>
            <a:endParaRPr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3000"/>
              <a:buFont typeface="Varela Round"/>
              <a:buChar char="●"/>
            </a:pPr>
            <a:r>
              <a:rPr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Lock-Down Browser (Testing)</a:t>
            </a:r>
            <a:endParaRPr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3000"/>
              <a:buFont typeface="Varela Round"/>
              <a:buChar char="●"/>
            </a:pPr>
            <a:r>
              <a:rPr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Accuplacer</a:t>
            </a:r>
            <a:endParaRPr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3000"/>
              <a:buFont typeface="Varela Round"/>
              <a:buChar char="●"/>
            </a:pPr>
            <a:r>
              <a:rPr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No scanning (instant access)</a:t>
            </a:r>
            <a:endParaRPr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3000"/>
              <a:buFont typeface="Varela Round"/>
              <a:buChar char="●"/>
            </a:pPr>
            <a:r>
              <a:rPr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Scanning when needed</a:t>
            </a:r>
            <a:endParaRPr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3000"/>
              <a:buFont typeface="Varela Round"/>
              <a:buChar char="●"/>
            </a:pPr>
            <a:r>
              <a:rPr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Testing center restrictions/control</a:t>
            </a:r>
            <a:endParaRPr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3000"/>
              <a:buFont typeface="Varela Round"/>
              <a:buChar char="●"/>
            </a:pPr>
            <a:r>
              <a:rPr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LMS Access</a:t>
            </a:r>
            <a:endParaRPr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3000"/>
              <a:buFont typeface="Varela Round"/>
              <a:buChar char="●"/>
            </a:pPr>
            <a:r>
              <a:rPr lang="en" sz="30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Retention</a:t>
            </a:r>
            <a:endParaRPr sz="3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TM_Texthelp_Logo_RGB.png"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25" y="231652"/>
            <a:ext cx="1459400" cy="2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amtasiaStudio">
  <a:themeElements>
    <a:clrScheme name="Custom 2">
      <a:dk1>
        <a:srgbClr val="58595B"/>
      </a:dk1>
      <a:lt1>
        <a:srgbClr val="FFFFFF"/>
      </a:lt1>
      <a:dk2>
        <a:srgbClr val="006A71"/>
      </a:dk2>
      <a:lt2>
        <a:srgbClr val="F8F8F8"/>
      </a:lt2>
      <a:accent1>
        <a:srgbClr val="F8971D"/>
      </a:accent1>
      <a:accent2>
        <a:srgbClr val="006A71"/>
      </a:accent2>
      <a:accent3>
        <a:srgbClr val="C3CE81"/>
      </a:accent3>
      <a:accent4>
        <a:srgbClr val="66AECC"/>
      </a:accent4>
      <a:accent5>
        <a:srgbClr val="DD1541"/>
      </a:accent5>
      <a:accent6>
        <a:srgbClr val="FFC425"/>
      </a:accent6>
      <a:hlink>
        <a:srgbClr val="FFFFFF"/>
      </a:hlink>
      <a:folHlink>
        <a:srgbClr val="C3CE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amtasiaStudio">
  <a:themeElements>
    <a:clrScheme name="Custom 2">
      <a:dk1>
        <a:srgbClr val="58595B"/>
      </a:dk1>
      <a:lt1>
        <a:srgbClr val="FFFFFF"/>
      </a:lt1>
      <a:dk2>
        <a:srgbClr val="006A71"/>
      </a:dk2>
      <a:lt2>
        <a:srgbClr val="F8F8F8"/>
      </a:lt2>
      <a:accent1>
        <a:srgbClr val="F8971D"/>
      </a:accent1>
      <a:accent2>
        <a:srgbClr val="006A71"/>
      </a:accent2>
      <a:accent3>
        <a:srgbClr val="C3CE81"/>
      </a:accent3>
      <a:accent4>
        <a:srgbClr val="66AECC"/>
      </a:accent4>
      <a:accent5>
        <a:srgbClr val="DD1541"/>
      </a:accent5>
      <a:accent6>
        <a:srgbClr val="FFC425"/>
      </a:accent6>
      <a:hlink>
        <a:srgbClr val="FFFFFF"/>
      </a:hlink>
      <a:folHlink>
        <a:srgbClr val="C3CE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