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77" r:id="rId2"/>
  </p:sldMasterIdLst>
  <p:notesMasterIdLst>
    <p:notesMasterId r:id="rId54"/>
  </p:notesMasterIdLst>
  <p:handoutMasterIdLst>
    <p:handoutMasterId r:id="rId55"/>
  </p:handoutMasterIdLst>
  <p:sldIdLst>
    <p:sldId id="279" r:id="rId3"/>
    <p:sldId id="286" r:id="rId4"/>
    <p:sldId id="431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309" r:id="rId13"/>
    <p:sldId id="317" r:id="rId14"/>
    <p:sldId id="374" r:id="rId15"/>
    <p:sldId id="469" r:id="rId16"/>
    <p:sldId id="428" r:id="rId17"/>
    <p:sldId id="470" r:id="rId18"/>
    <p:sldId id="474" r:id="rId19"/>
    <p:sldId id="475" r:id="rId20"/>
    <p:sldId id="477" r:id="rId21"/>
    <p:sldId id="478" r:id="rId22"/>
    <p:sldId id="402" r:id="rId23"/>
    <p:sldId id="471" r:id="rId24"/>
    <p:sldId id="472" r:id="rId25"/>
    <p:sldId id="473" r:id="rId26"/>
    <p:sldId id="437" r:id="rId27"/>
    <p:sldId id="438" r:id="rId28"/>
    <p:sldId id="483" r:id="rId29"/>
    <p:sldId id="484" r:id="rId30"/>
    <p:sldId id="485" r:id="rId31"/>
    <p:sldId id="486" r:id="rId32"/>
    <p:sldId id="491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46" r:id="rId41"/>
    <p:sldId id="499" r:id="rId42"/>
    <p:sldId id="479" r:id="rId43"/>
    <p:sldId id="441" r:id="rId44"/>
    <p:sldId id="480" r:id="rId45"/>
    <p:sldId id="481" r:id="rId46"/>
    <p:sldId id="444" r:id="rId47"/>
    <p:sldId id="482" r:id="rId48"/>
    <p:sldId id="502" r:id="rId49"/>
    <p:sldId id="500" r:id="rId50"/>
    <p:sldId id="501" r:id="rId51"/>
    <p:sldId id="453" r:id="rId52"/>
    <p:sldId id="398" r:id="rId53"/>
  </p:sldIdLst>
  <p:sldSz cx="12188825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3">
          <p15:clr>
            <a:srgbClr val="A4A3A4"/>
          </p15:clr>
        </p15:guide>
        <p15:guide id="2" orient="horz" pos="49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B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6" autoAdjust="0"/>
    <p:restoredTop sz="94856" autoAdjust="0"/>
  </p:normalViewPr>
  <p:slideViewPr>
    <p:cSldViewPr snapToGrid="0" snapToObjects="1">
      <p:cViewPr varScale="1">
        <p:scale>
          <a:sx n="73" d="100"/>
          <a:sy n="73" d="100"/>
        </p:scale>
        <p:origin x="531" y="40"/>
      </p:cViewPr>
      <p:guideLst>
        <p:guide orient="horz" pos="4063"/>
        <p:guide orient="horz" pos="49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jpeg"/><Relationship Id="rId50" Type="http://schemas.openxmlformats.org/officeDocument/2006/relationships/image" Target="../media/image61.png"/><Relationship Id="rId55" Type="http://schemas.openxmlformats.org/officeDocument/2006/relationships/image" Target="../media/image66.jpe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9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jpeg"/><Relationship Id="rId66" Type="http://schemas.openxmlformats.org/officeDocument/2006/relationships/image" Target="../media/image77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61" Type="http://schemas.openxmlformats.org/officeDocument/2006/relationships/image" Target="../media/image72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jpeg"/><Relationship Id="rId65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jpe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8" Type="http://schemas.openxmlformats.org/officeDocument/2006/relationships/image" Target="../media/image19.jpeg"/><Relationship Id="rId51" Type="http://schemas.openxmlformats.org/officeDocument/2006/relationships/image" Target="../media/image62.jpeg"/><Relationship Id="rId3" Type="http://schemas.openxmlformats.org/officeDocument/2006/relationships/image" Target="../media/image14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jpeg"/><Relationship Id="rId67" Type="http://schemas.openxmlformats.org/officeDocument/2006/relationships/image" Target="../media/image78.png"/><Relationship Id="rId20" Type="http://schemas.openxmlformats.org/officeDocument/2006/relationships/image" Target="../media/image31.jpe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t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13"/>
            <a:ext cx="12188823" cy="68596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03020"/>
            <a:ext cx="12188825" cy="116586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41182" y="1525530"/>
            <a:ext cx="10918220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1182" y="1890011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2" y="-2383"/>
            <a:ext cx="41790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22" y="2447346"/>
            <a:ext cx="1414469" cy="194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1915" y="5947275"/>
            <a:ext cx="4563682" cy="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9619" cy="6858000"/>
            <a:chOff x="0" y="0"/>
            <a:chExt cx="12199619" cy="68580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9619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690" y="6299002"/>
              <a:ext cx="835068" cy="36576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1" y="1303020"/>
            <a:ext cx="12188825" cy="116586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41182" y="1463977"/>
            <a:ext cx="10918220" cy="492443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dobe Clean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41182" y="1990493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99">
                <a:solidFill>
                  <a:schemeClr val="bg2">
                    <a:lumMod val="90000"/>
                  </a:schemeClr>
                </a:solidFill>
              </a:defRPr>
            </a:lvl1pPr>
            <a:lvl2pPr marL="54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2" y="-2359"/>
            <a:ext cx="417909" cy="6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8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28" y="0"/>
            <a:ext cx="12188824" cy="6858000"/>
            <a:chOff x="128" y="0"/>
            <a:chExt cx="12188824" cy="685800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" y="0"/>
              <a:ext cx="12188824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690" y="6299002"/>
              <a:ext cx="835068" cy="36576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128" y="1303020"/>
            <a:ext cx="12188825" cy="116586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1182" y="1463977"/>
            <a:ext cx="10918220" cy="492443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Adobe Clean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41182" y="1993394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99">
                <a:solidFill>
                  <a:schemeClr val="bg2">
                    <a:lumMod val="90000"/>
                  </a:schemeClr>
                </a:solidFill>
              </a:defRPr>
            </a:lvl1pPr>
            <a:lvl2pPr marL="54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2" y="-2359"/>
            <a:ext cx="417909" cy="6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dobe Clean Light" panose="020B0303020404020204" pitchFamily="34" charset="0"/>
              </a:defRPr>
            </a:lvl2pPr>
            <a:lvl3pPr>
              <a:defRPr>
                <a:latin typeface="Adobe Clean Light" panose="020B0303020404020204" pitchFamily="34" charset="0"/>
              </a:defRPr>
            </a:lvl3pPr>
            <a:lvl4pPr>
              <a:defRPr>
                <a:latin typeface="Adobe Clean Light" panose="020B0303020404020204" pitchFamily="34" charset="0"/>
              </a:defRPr>
            </a:lvl4pPr>
            <a:lvl5pPr>
              <a:defRPr>
                <a:latin typeface="Adobe Clean Light" panose="020B03030204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0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2" cy="644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7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1" y="225630"/>
            <a:ext cx="12188825" cy="6216734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4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2" cy="6442076"/>
          </a:xfrm>
          <a:prstGeom prst="rect">
            <a:avLst/>
          </a:prstGeom>
          <a:solidFill>
            <a:srgbClr val="5D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6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ay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2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825" cy="1296988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1"/>
            <a:ext cx="12188825" cy="4003675"/>
          </a:xfrm>
          <a:prstGeom prst="rect">
            <a:avLst/>
          </a:prstGeom>
          <a:solidFill>
            <a:srgbClr val="698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09355" y="6505732"/>
            <a:ext cx="579469" cy="352269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2" y="-2383"/>
            <a:ext cx="417909" cy="6857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41182" y="1525530"/>
            <a:ext cx="10918220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41182" y="1890011"/>
            <a:ext cx="10918220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" y="2438401"/>
            <a:ext cx="12185240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28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Top &amp;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" y="225630"/>
            <a:ext cx="12188825" cy="621673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4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44236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40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ck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5D676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67" y="2449525"/>
            <a:ext cx="1412888" cy="19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23" y="2447346"/>
            <a:ext cx="1414469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46513"/>
            <a:ext cx="12188825" cy="411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6933"/>
            <a:ext cx="12188825" cy="6463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0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44236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"/>
            <a:ext cx="12188825" cy="6463445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8532" y="2355852"/>
            <a:ext cx="12288772" cy="4474369"/>
            <a:chOff x="-8533" y="1932939"/>
            <a:chExt cx="12269071" cy="4467196"/>
          </a:xfrm>
        </p:grpSpPr>
        <p:pic>
          <p:nvPicPr>
            <p:cNvPr id="29" name="Picture 28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61036" y="3612018"/>
              <a:ext cx="1403232" cy="112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43"/>
            <p:cNvGrpSpPr>
              <a:grpSpLocks/>
            </p:cNvGrpSpPr>
            <p:nvPr userDrawn="1"/>
          </p:nvGrpSpPr>
          <p:grpSpPr bwMode="auto">
            <a:xfrm>
              <a:off x="8271959" y="2687201"/>
              <a:ext cx="1446085" cy="1020967"/>
              <a:chOff x="-1" y="0"/>
              <a:chExt cx="4288637" cy="3026746"/>
            </a:xfrm>
          </p:grpSpPr>
          <p:pic>
            <p:nvPicPr>
              <p:cNvPr id="111" name="Picture 44" descr="image37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30945" y="-630945"/>
                <a:ext cx="3026746" cy="42886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algn="ctr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112" name="Picture 45" descr="image38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055" y="156050"/>
                <a:ext cx="3600094" cy="27007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" name="Group 30"/>
            <p:cNvGrpSpPr/>
            <p:nvPr userDrawn="1"/>
          </p:nvGrpSpPr>
          <p:grpSpPr>
            <a:xfrm>
              <a:off x="-8533" y="5383456"/>
              <a:ext cx="12193788" cy="1016679"/>
              <a:chOff x="-8536" y="5532132"/>
              <a:chExt cx="10021500" cy="835343"/>
            </a:xfrm>
          </p:grpSpPr>
          <p:pic>
            <p:nvPicPr>
              <p:cNvPr id="99" name="Picture 2" descr="cc_mosaic_day01_romanowsky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838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3" descr="cc_mosaic_day02_tudisco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2714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4" descr="cc_mosaic_day05_rodriguez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1714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" name="Picture 5" descr="cc_mosaic_day07_pranckevicius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339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6" descr="cc_mosaic_day09_dingwall.jp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089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7" descr="cc_mosaic_day11_west.jp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2464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5" name="Picture 8" descr="cc_mosaic_day12_groenlund.jp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36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9" descr="cc_mosaic_day12_taylor.jp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2214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" name="Picture 10" descr="cc_mosaic_day15_westermann.jp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589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11" descr="cc_mosaic_day16_andaur.jpg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7589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12" descr="cc_mosaic_day18_zutto.jp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1964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13" descr="cc_mosaic_maeda.jpg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7839" y="5532132"/>
                <a:ext cx="835125" cy="8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2" name="Picture 15" descr="C:\Users\Alexander\Google Drive\cc_launch_assets\deblu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904" y="5112179"/>
              <a:ext cx="1112775" cy="555699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33" name="Picture 16" descr="C:\Users\Alexander\Google Drive\cc_launch_assets\create_now_launch.jp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161" y="3772692"/>
              <a:ext cx="1527294" cy="877110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4" name="Group 33"/>
            <p:cNvGrpSpPr/>
            <p:nvPr userDrawn="1"/>
          </p:nvGrpSpPr>
          <p:grpSpPr>
            <a:xfrm>
              <a:off x="9764268" y="2809523"/>
              <a:ext cx="2419966" cy="2425709"/>
              <a:chOff x="8734425" y="1711119"/>
              <a:chExt cx="2678111" cy="2531797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34425" y="1722035"/>
                <a:ext cx="2678111" cy="2520880"/>
              </a:xfrm>
              <a:prstGeom prst="rect">
                <a:avLst/>
              </a:prstGeom>
            </p:spPr>
          </p:pic>
          <p:sp>
            <p:nvSpPr>
              <p:cNvPr id="91" name="Rectangle 90"/>
              <p:cNvSpPr/>
              <p:nvPr/>
            </p:nvSpPr>
            <p:spPr>
              <a:xfrm>
                <a:off x="8734425" y="1711119"/>
                <a:ext cx="2678111" cy="1024339"/>
              </a:xfrm>
              <a:prstGeom prst="rect">
                <a:avLst/>
              </a:prstGeom>
              <a:solidFill>
                <a:srgbClr val="00206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734425" y="2735458"/>
                <a:ext cx="1047750" cy="507804"/>
              </a:xfrm>
              <a:prstGeom prst="rect">
                <a:avLst/>
              </a:prstGeom>
              <a:solidFill>
                <a:srgbClr val="00206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734425" y="3243262"/>
                <a:ext cx="2678111" cy="999653"/>
              </a:xfrm>
              <a:prstGeom prst="rect">
                <a:avLst/>
              </a:prstGeom>
              <a:solidFill>
                <a:srgbClr val="00206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0327481" y="2735458"/>
                <a:ext cx="1085055" cy="507804"/>
              </a:xfrm>
              <a:prstGeom prst="rect">
                <a:avLst/>
              </a:prstGeom>
              <a:solidFill>
                <a:srgbClr val="00206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734425" y="1722035"/>
                <a:ext cx="2678111" cy="507603"/>
              </a:xfrm>
              <a:prstGeom prst="rect">
                <a:avLst/>
              </a:prstGeom>
              <a:solidFill>
                <a:srgbClr val="002060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734425" y="3743088"/>
                <a:ext cx="2678111" cy="499828"/>
              </a:xfrm>
              <a:prstGeom prst="rect">
                <a:avLst/>
              </a:prstGeom>
              <a:solidFill>
                <a:srgbClr val="002060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734425" y="2223288"/>
                <a:ext cx="498475" cy="1519800"/>
              </a:xfrm>
              <a:prstGeom prst="rect">
                <a:avLst/>
              </a:prstGeom>
              <a:solidFill>
                <a:srgbClr val="002060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888659" y="2223288"/>
                <a:ext cx="523875" cy="1519800"/>
              </a:xfrm>
              <a:prstGeom prst="rect">
                <a:avLst/>
              </a:prstGeom>
              <a:solidFill>
                <a:srgbClr val="002060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5" name="Picture 17" descr="C:\Users\Alexander\Google Drive\cc_launch_assets\cc_max_2013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803" y="4581930"/>
              <a:ext cx="1832231" cy="1082030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36" name="Picture 18" descr="C:\Users\Alexander\Google Drive\cc_launch_assets\cc_max_2011.jp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26" y="4651161"/>
              <a:ext cx="1625135" cy="1082030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37" name="Picture 19" descr="C:\Users\Alexander\Google Drive\cc_launch_assets\cc_launch.jp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55" y="4380920"/>
              <a:ext cx="1221052" cy="91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20" descr="C:\Users\Alexander\Google Drive\cc_launch_assets\dps-marquee-overview-708x510.jpg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834" y="4747693"/>
              <a:ext cx="1260841" cy="920182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39" name="Picture 21" descr="C:\Users\Alexander\Google Drive\cc_launch_assets\ae_live_text.png"/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748" y="3573972"/>
              <a:ext cx="1437281" cy="856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22" descr="C:\Users\Alexander\Google Drive\cc_launch_assets\ae_per_mask.png"/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595" y="3994253"/>
              <a:ext cx="1221052" cy="73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23" descr="C:\Users\Alexander\Google Drive\cc_launch_assets\ps-lr-nature-limited-940x400-b.jpg"/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487" y="3165438"/>
              <a:ext cx="1941160" cy="826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24" descr="C:\Users\Alexander\Desktop\CC-image.jpeg"/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042" y="3913656"/>
              <a:ext cx="1502834" cy="1195584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43" name="Picture 25" descr="cs5_family_boxshot_tight_3in.png"/>
            <p:cNvPicPr>
              <a:picLocks noChangeAspect="1"/>
            </p:cNvPicPr>
            <p:nvPr userDrawn="1"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1" y="4925532"/>
              <a:ext cx="931389" cy="1008611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44" name="Picture 26" descr="C:\Users\Alexander\Google Drive\cc_launch_assets\ipad-png.png"/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7" y="4931732"/>
              <a:ext cx="1127125" cy="881351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45" name="Picture 27" descr="C:\Users\Alexander\Google Drive\cc_launch_assets\max_2013_dw.png"/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20" y="4367873"/>
              <a:ext cx="2252620" cy="1300002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46" name="Picture 28" descr="image24.png"/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021" y="5080854"/>
              <a:ext cx="954925" cy="743651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47" name="Picture 29" descr="C:\Users\Alexander\Google Drive\cc_launch_assets\kuler.png"/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371" y="3967822"/>
              <a:ext cx="897526" cy="697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8" name="Group 30"/>
            <p:cNvGrpSpPr>
              <a:grpSpLocks/>
            </p:cNvGrpSpPr>
            <p:nvPr userDrawn="1"/>
          </p:nvGrpSpPr>
          <p:grpSpPr bwMode="auto">
            <a:xfrm>
              <a:off x="3768470" y="3707305"/>
              <a:ext cx="1581432" cy="222214"/>
              <a:chOff x="-1" y="-1"/>
              <a:chExt cx="7696202" cy="1082072"/>
            </a:xfrm>
          </p:grpSpPr>
          <p:pic>
            <p:nvPicPr>
              <p:cNvPr id="83" name="Picture 31" descr="C:\Users\Alexander\Creative Cloud Files\Team Prezo\!!assets\mnemonics\CS6_style\Edge_Animate.png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1112457" cy="1074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2" descr="C:\Users\Alexander\Creative Cloud Files\Team Prezo\!!assets\mnemonics\CS6_style\Edge_Code.png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0033" y="-1"/>
                <a:ext cx="1112457" cy="1074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33" descr="C:\Users\Alexander\Creative Cloud Files\Team Prezo\!!assets\mnemonics\CS6_style\Edge_inspect.png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608" y="7932"/>
                <a:ext cx="1112457" cy="1074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34" descr="C:\Users\Alexander\Creative Cloud Files\Team Prezo\!!assets\mnemonics\CS6_style\Edge_PhoneGap_Build.png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329" y="-1"/>
                <a:ext cx="1112456" cy="1074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" name="Picture 35" descr="C:\Users\Alexander\Creative Cloud Files\Team Prezo\!!assets\mnemonics\CS6_style\Edge_Reflow.png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2498" y="-1"/>
                <a:ext cx="1112456" cy="1074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36" descr="C:\Users\Alexander\Creative Cloud Files\Team Prezo\!!assets\mnemonics\CS6_style\Edge_WebFonts.png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274" y="-1"/>
                <a:ext cx="1112456" cy="1074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37" descr="C:\Users\Alexander\Creative Cloud Files\Team Prezo\!!assets\mnemonics\CS6_style\Typekit_mnemonic_RGB_512px_no_shadow.png"/>
              <p:cNvPicPr>
                <a:picLocks noChangeAspect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1183" y="466"/>
                <a:ext cx="1095018" cy="1067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9" name="Picture 38" descr="C:\Users\Alexander\Google Drive\cc_launch_assets\lrmobile.png"/>
            <p:cNvPicPr>
              <a:picLocks noChangeAspect="1"/>
            </p:cNvPicPr>
            <p:nvPr userDrawn="1"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910" y="4936101"/>
              <a:ext cx="1581106" cy="1016769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54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50" name="Picture 39" descr="D:\!!ADOBEWERK\!!Assets_201303\!!ADOBE\adobe_mnemonics\CC_NEW\Behance_mnemonic.png"/>
            <p:cNvPicPr>
              <a:picLocks noChangeAspect="1"/>
            </p:cNvPicPr>
            <p:nvPr userDrawn="1"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474" y="3864431"/>
              <a:ext cx="573076" cy="553632"/>
            </a:xfrm>
            <a:prstGeom prst="rect">
              <a:avLst/>
            </a:prstGeom>
            <a:noFill/>
            <a:ln>
              <a:noFill/>
            </a:ln>
            <a:effectLst>
              <a:outerShdw blurRad="368300" dist="406400" dir="2700000" algn="ctr" rotWithShape="0">
                <a:srgbClr val="000000">
                  <a:alpha val="5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51" name="Picture 40" descr="Screen Shot 2014-06-04 at 9.35.34 AM.png"/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505" y="5041368"/>
              <a:ext cx="417780" cy="869605"/>
            </a:xfrm>
            <a:prstGeom prst="rect">
              <a:avLst/>
            </a:prstGeom>
            <a:noFill/>
            <a:ln>
              <a:noFill/>
            </a:ln>
            <a:effectLst>
              <a:outerShdw blurRad="431800" algn="ctr" rotWithShape="0">
                <a:srgbClr val="000000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52" name="Picture 52" descr="C:\Users\Alexander\Google Drive\cc_launch_assets\cc_thor.png"/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700" y="3309340"/>
              <a:ext cx="503228" cy="844805"/>
            </a:xfrm>
            <a:prstGeom prst="rect">
              <a:avLst/>
            </a:prstGeom>
            <a:noFill/>
            <a:ln>
              <a:noFill/>
            </a:ln>
            <a:effectLst>
              <a:outerShdw blurRad="431800" algn="ctr" rotWithShape="0">
                <a:srgbClr val="000000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53" name="Picture 1" descr="pasted-image.pdf"/>
            <p:cNvPicPr>
              <a:picLocks noChangeAspect="1"/>
            </p:cNvPicPr>
            <p:nvPr userDrawn="1"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1823" y="4766094"/>
              <a:ext cx="1966912" cy="124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1" descr="pasted-image.pdf"/>
            <p:cNvPicPr>
              <a:picLocks noChangeAspect="1"/>
            </p:cNvPicPr>
            <p:nvPr userDrawn="1"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60754" y="2481362"/>
              <a:ext cx="1041504" cy="765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 userDrawn="1"/>
          </p:nvPicPr>
          <p:blipFill rotWithShape="1"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6290" y="4433854"/>
              <a:ext cx="1326414" cy="69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474" y="3967824"/>
              <a:ext cx="1379272" cy="958325"/>
            </a:xfrm>
            <a:prstGeom prst="rect">
              <a:avLst/>
            </a:prstGeom>
          </p:spPr>
        </p:pic>
        <p:pic>
          <p:nvPicPr>
            <p:cNvPr id="57" name="Picture 2"/>
            <p:cNvPicPr>
              <a:picLocks noChangeAspect="1" noChangeArrowheads="1"/>
            </p:cNvPicPr>
            <p:nvPr userDrawn="1"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475" y="4886237"/>
              <a:ext cx="703534" cy="84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" name="Group 57"/>
            <p:cNvGrpSpPr/>
            <p:nvPr userDrawn="1"/>
          </p:nvGrpSpPr>
          <p:grpSpPr>
            <a:xfrm>
              <a:off x="8381537" y="4692862"/>
              <a:ext cx="2979850" cy="1334450"/>
              <a:chOff x="9205405" y="4442620"/>
              <a:chExt cx="2979850" cy="1334450"/>
            </a:xfrm>
          </p:grpSpPr>
          <p:pic>
            <p:nvPicPr>
              <p:cNvPr id="80" name="Picture 6"/>
              <p:cNvPicPr>
                <a:picLocks noChangeAspect="1" noChangeArrowheads="1"/>
              </p:cNvPicPr>
              <p:nvPr/>
            </p:nvPicPr>
            <p:blipFill rotWithShape="1"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362228" y="4670225"/>
                <a:ext cx="823027" cy="1106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 rotWithShape="1"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205405" y="4442620"/>
                <a:ext cx="1389133" cy="9798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04800" sx="88000" sy="88000" algn="ctr" rotWithShape="0">
                  <a:prstClr val="blac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4" descr="C:\Users\Alex\Desktop\sp3_illustrator_touch.png"/>
              <p:cNvPicPr>
                <a:picLocks noChangeAspect="1" noChangeArrowheads="1"/>
              </p:cNvPicPr>
              <p:nvPr/>
            </p:nvPicPr>
            <p:blipFill rotWithShape="1">
              <a:blip r:embed="rId5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311841" y="4823252"/>
                <a:ext cx="1329955" cy="8126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1109" y="3165436"/>
              <a:ext cx="446196" cy="4463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 rotWithShape="1"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"/>
            <a:stretch/>
          </p:blipFill>
          <p:spPr>
            <a:xfrm>
              <a:off x="9538248" y="2605536"/>
              <a:ext cx="1793994" cy="889960"/>
            </a:xfrm>
            <a:prstGeom prst="rect">
              <a:avLst/>
            </a:prstGeom>
          </p:spPr>
        </p:pic>
        <p:pic>
          <p:nvPicPr>
            <p:cNvPr id="61" name="Picture 60" descr="splash_1080p__0027_Dw.jpg"/>
            <p:cNvPicPr>
              <a:picLocks noChangeAspect="1"/>
            </p:cNvPicPr>
            <p:nvPr userDrawn="1"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9429" y="3463820"/>
              <a:ext cx="1683617" cy="94703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102" y="4073635"/>
              <a:ext cx="1531076" cy="861230"/>
            </a:xfrm>
            <a:prstGeom prst="rect">
              <a:avLst/>
            </a:prstGeom>
          </p:spPr>
        </p:pic>
        <p:pic>
          <p:nvPicPr>
            <p:cNvPr id="63" name="Picture 62" descr="Lr6_FacialRecognition_Channelimg.png"/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997" y="3660204"/>
              <a:ext cx="1710072" cy="8550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56658" y="1932939"/>
              <a:ext cx="1717712" cy="1842654"/>
            </a:xfrm>
            <a:prstGeom prst="rect">
              <a:avLst/>
            </a:prstGeom>
          </p:spPr>
        </p:pic>
        <p:pic>
          <p:nvPicPr>
            <p:cNvPr id="65" name="Picture 5" descr="C:\Users\Alex\Desktop\extract_dw.jpg"/>
            <p:cNvPicPr>
              <a:picLocks noChangeAspect="1" noChangeArrowheads="1"/>
            </p:cNvPicPr>
            <p:nvPr userDrawn="1"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00728" y="5087392"/>
              <a:ext cx="799579" cy="130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:\Users\Alex\Desktop\libraries.jpg"/>
            <p:cNvPicPr>
              <a:picLocks noChangeAspect="1" noChangeArrowheads="1"/>
            </p:cNvPicPr>
            <p:nvPr userDrawn="1"/>
          </p:nvPicPr>
          <p:blipFill rotWithShape="1"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85010" y="2738434"/>
              <a:ext cx="692406" cy="144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66"/>
            <p:cNvGrpSpPr/>
            <p:nvPr userDrawn="1"/>
          </p:nvGrpSpPr>
          <p:grpSpPr>
            <a:xfrm>
              <a:off x="7740215" y="3538530"/>
              <a:ext cx="2805976" cy="1879536"/>
              <a:chOff x="10977473" y="3164004"/>
              <a:chExt cx="4279601" cy="28666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8" name="Stock_collage_2.jpg"/>
              <p:cNvPicPr/>
              <p:nvPr userDrawn="1"/>
            </p:nvPicPr>
            <p:blipFill rotWithShape="1"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42579" y="3164004"/>
                <a:ext cx="2814495" cy="203718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79" name="Picture 2" descr="In-app purchase"/>
              <p:cNvPicPr>
                <a:picLocks noChangeAspect="1" noChangeArrowheads="1"/>
              </p:cNvPicPr>
              <p:nvPr userDrawn="1"/>
            </p:nvPicPr>
            <p:blipFill rotWithShape="1"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977473" y="5021368"/>
                <a:ext cx="1179193" cy="100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33045" y="4066728"/>
              <a:ext cx="1027493" cy="165764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9" name="Group 68"/>
            <p:cNvGrpSpPr/>
            <p:nvPr userDrawn="1"/>
          </p:nvGrpSpPr>
          <p:grpSpPr>
            <a:xfrm>
              <a:off x="7120638" y="2759714"/>
              <a:ext cx="1335373" cy="898614"/>
              <a:chOff x="7474843" y="2472639"/>
              <a:chExt cx="1160026" cy="780414"/>
            </a:xfrm>
          </p:grpSpPr>
          <p:grpSp>
            <p:nvGrpSpPr>
              <p:cNvPr id="74" name="Group 46"/>
              <p:cNvGrpSpPr>
                <a:grpSpLocks/>
              </p:cNvGrpSpPr>
              <p:nvPr/>
            </p:nvGrpSpPr>
            <p:grpSpPr bwMode="auto">
              <a:xfrm>
                <a:off x="7474843" y="2472639"/>
                <a:ext cx="1160026" cy="780414"/>
                <a:chOff x="0" y="0"/>
                <a:chExt cx="4025976" cy="2708200"/>
              </a:xfrm>
            </p:grpSpPr>
            <p:pic>
              <p:nvPicPr>
                <p:cNvPr id="76" name="Picture 47" descr="image39.png"/>
                <p:cNvPicPr>
                  <a:picLocks noChangeAspect="1"/>
                </p:cNvPicPr>
                <p:nvPr/>
              </p:nvPicPr>
              <p:blipFill>
                <a:blip r:embed="rId6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658888" y="-658888"/>
                  <a:ext cx="2708200" cy="40259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algn="ctr" rotWithShape="0">
                    <a:srgbClr val="00000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</a:extLst>
              </p:spPr>
            </p:pic>
            <p:pic>
              <p:nvPicPr>
                <p:cNvPr id="77" name="Picture 48" descr="image40.png"/>
                <p:cNvPicPr>
                  <a:picLocks noChangeAspect="1"/>
                </p:cNvPicPr>
                <p:nvPr/>
              </p:nvPicPr>
              <p:blipFill>
                <a:blip r:embed="rId6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486" y="131720"/>
                  <a:ext cx="3236255" cy="2427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5" name="Picture 7"/>
              <p:cNvPicPr>
                <a:picLocks noChangeAspect="1" noChangeArrowheads="1"/>
              </p:cNvPicPr>
              <p:nvPr/>
            </p:nvPicPr>
            <p:blipFill rotWithShape="1"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589060" y="2505990"/>
                <a:ext cx="961705" cy="704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0" name="Group 69"/>
            <p:cNvGrpSpPr/>
            <p:nvPr userDrawn="1"/>
          </p:nvGrpSpPr>
          <p:grpSpPr>
            <a:xfrm>
              <a:off x="9233149" y="2319456"/>
              <a:ext cx="524751" cy="1101838"/>
              <a:chOff x="11737843" y="1014516"/>
              <a:chExt cx="2501711" cy="5252936"/>
            </a:xfrm>
          </p:grpSpPr>
          <p:pic>
            <p:nvPicPr>
              <p:cNvPr id="72" name="Picture 3" descr="C:\Users\Alex\Documents\!!work_201407\MAX2014\Press\Shape (Press)\00 Live Capture.png"/>
              <p:cNvPicPr>
                <a:picLocks noChangeAspect="1" noChangeArrowheads="1"/>
              </p:cNvPicPr>
              <p:nvPr/>
            </p:nvPicPr>
            <p:blipFill>
              <a:blip r:embed="rId6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1043" y="1781246"/>
                <a:ext cx="2114812" cy="3753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C:\Users\Alex\Desktop\iphone5s.png"/>
              <p:cNvPicPr>
                <a:picLocks noChangeAspect="1" noChangeArrowheads="1"/>
              </p:cNvPicPr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7843" y="1014516"/>
                <a:ext cx="2501711" cy="525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" name="Picture 2" descr="C:\Users\Alex\Desktop\KV.png"/>
            <p:cNvPicPr>
              <a:picLocks noChangeAspect="1" noChangeArrowheads="1"/>
            </p:cNvPicPr>
            <p:nvPr userDrawn="1"/>
          </p:nvPicPr>
          <p:blipFill rotWithShape="1"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3345" y="2716007"/>
              <a:ext cx="1574856" cy="74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AutoShape 53"/>
          <p:cNvSpPr>
            <a:spLocks/>
          </p:cNvSpPr>
          <p:nvPr userDrawn="1"/>
        </p:nvSpPr>
        <p:spPr bwMode="auto">
          <a:xfrm>
            <a:off x="-13184" y="1363634"/>
            <a:ext cx="12207117" cy="5099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  <a:gd name="connsiteX0" fmla="*/ 0 w 26247"/>
              <a:gd name="connsiteY0" fmla="*/ 13165 h 21644"/>
              <a:gd name="connsiteX1" fmla="*/ 1706 w 26247"/>
              <a:gd name="connsiteY1" fmla="*/ 12247 h 21644"/>
              <a:gd name="connsiteX2" fmla="*/ 7651 w 26247"/>
              <a:gd name="connsiteY2" fmla="*/ 8400 h 21644"/>
              <a:gd name="connsiteX3" fmla="*/ 14001 w 26247"/>
              <a:gd name="connsiteY3" fmla="*/ 5647 h 21644"/>
              <a:gd name="connsiteX4" fmla="*/ 21600 w 26247"/>
              <a:gd name="connsiteY4" fmla="*/ 0 h 21644"/>
              <a:gd name="connsiteX5" fmla="*/ 26247 w 26247"/>
              <a:gd name="connsiteY5" fmla="*/ 21644 h 21644"/>
              <a:gd name="connsiteX6" fmla="*/ 35 w 26247"/>
              <a:gd name="connsiteY6" fmla="*/ 21600 h 21644"/>
              <a:gd name="connsiteX7" fmla="*/ 35 w 26247"/>
              <a:gd name="connsiteY7" fmla="*/ 13271 h 21644"/>
              <a:gd name="connsiteX8" fmla="*/ 53 w 26247"/>
              <a:gd name="connsiteY8" fmla="*/ 13200 h 21644"/>
              <a:gd name="connsiteX0" fmla="*/ 0 w 26271"/>
              <a:gd name="connsiteY0" fmla="*/ 16677 h 25156"/>
              <a:gd name="connsiteX1" fmla="*/ 1706 w 26271"/>
              <a:gd name="connsiteY1" fmla="*/ 15759 h 25156"/>
              <a:gd name="connsiteX2" fmla="*/ 7651 w 26271"/>
              <a:gd name="connsiteY2" fmla="*/ 11912 h 25156"/>
              <a:gd name="connsiteX3" fmla="*/ 14001 w 26271"/>
              <a:gd name="connsiteY3" fmla="*/ 9159 h 25156"/>
              <a:gd name="connsiteX4" fmla="*/ 26271 w 26271"/>
              <a:gd name="connsiteY4" fmla="*/ 0 h 25156"/>
              <a:gd name="connsiteX5" fmla="*/ 26247 w 26271"/>
              <a:gd name="connsiteY5" fmla="*/ 25156 h 25156"/>
              <a:gd name="connsiteX6" fmla="*/ 35 w 26271"/>
              <a:gd name="connsiteY6" fmla="*/ 25112 h 25156"/>
              <a:gd name="connsiteX7" fmla="*/ 35 w 26271"/>
              <a:gd name="connsiteY7" fmla="*/ 16783 h 25156"/>
              <a:gd name="connsiteX8" fmla="*/ 53 w 26271"/>
              <a:gd name="connsiteY8" fmla="*/ 16712 h 25156"/>
              <a:gd name="connsiteX0" fmla="*/ 0 w 26271"/>
              <a:gd name="connsiteY0" fmla="*/ 16677 h 25156"/>
              <a:gd name="connsiteX1" fmla="*/ 1706 w 26271"/>
              <a:gd name="connsiteY1" fmla="*/ 15759 h 25156"/>
              <a:gd name="connsiteX2" fmla="*/ 7651 w 26271"/>
              <a:gd name="connsiteY2" fmla="*/ 11912 h 25156"/>
              <a:gd name="connsiteX3" fmla="*/ 14001 w 26271"/>
              <a:gd name="connsiteY3" fmla="*/ 9159 h 25156"/>
              <a:gd name="connsiteX4" fmla="*/ 26271 w 26271"/>
              <a:gd name="connsiteY4" fmla="*/ 0 h 25156"/>
              <a:gd name="connsiteX5" fmla="*/ 26247 w 26271"/>
              <a:gd name="connsiteY5" fmla="*/ 25156 h 25156"/>
              <a:gd name="connsiteX6" fmla="*/ 35 w 26271"/>
              <a:gd name="connsiteY6" fmla="*/ 25112 h 25156"/>
              <a:gd name="connsiteX7" fmla="*/ 35 w 26271"/>
              <a:gd name="connsiteY7" fmla="*/ 16783 h 25156"/>
              <a:gd name="connsiteX8" fmla="*/ 53 w 26271"/>
              <a:gd name="connsiteY8" fmla="*/ 16712 h 25156"/>
              <a:gd name="connsiteX0" fmla="*/ 0 w 28794"/>
              <a:gd name="connsiteY0" fmla="*/ 16380 h 24859"/>
              <a:gd name="connsiteX1" fmla="*/ 1706 w 28794"/>
              <a:gd name="connsiteY1" fmla="*/ 15462 h 24859"/>
              <a:gd name="connsiteX2" fmla="*/ 7651 w 28794"/>
              <a:gd name="connsiteY2" fmla="*/ 11615 h 24859"/>
              <a:gd name="connsiteX3" fmla="*/ 14001 w 28794"/>
              <a:gd name="connsiteY3" fmla="*/ 8862 h 24859"/>
              <a:gd name="connsiteX4" fmla="*/ 28794 w 28794"/>
              <a:gd name="connsiteY4" fmla="*/ 0 h 24859"/>
              <a:gd name="connsiteX5" fmla="*/ 26247 w 28794"/>
              <a:gd name="connsiteY5" fmla="*/ 24859 h 24859"/>
              <a:gd name="connsiteX6" fmla="*/ 35 w 28794"/>
              <a:gd name="connsiteY6" fmla="*/ 24815 h 24859"/>
              <a:gd name="connsiteX7" fmla="*/ 35 w 28794"/>
              <a:gd name="connsiteY7" fmla="*/ 16486 h 24859"/>
              <a:gd name="connsiteX8" fmla="*/ 53 w 28794"/>
              <a:gd name="connsiteY8" fmla="*/ 16415 h 24859"/>
              <a:gd name="connsiteX0" fmla="*/ 0 w 28794"/>
              <a:gd name="connsiteY0" fmla="*/ 16380 h 24859"/>
              <a:gd name="connsiteX1" fmla="*/ 1706 w 28794"/>
              <a:gd name="connsiteY1" fmla="*/ 15462 h 24859"/>
              <a:gd name="connsiteX2" fmla="*/ 7651 w 28794"/>
              <a:gd name="connsiteY2" fmla="*/ 11615 h 24859"/>
              <a:gd name="connsiteX3" fmla="*/ 13925 w 28794"/>
              <a:gd name="connsiteY3" fmla="*/ 8141 h 24859"/>
              <a:gd name="connsiteX4" fmla="*/ 28794 w 28794"/>
              <a:gd name="connsiteY4" fmla="*/ 0 h 24859"/>
              <a:gd name="connsiteX5" fmla="*/ 26247 w 28794"/>
              <a:gd name="connsiteY5" fmla="*/ 24859 h 24859"/>
              <a:gd name="connsiteX6" fmla="*/ 35 w 28794"/>
              <a:gd name="connsiteY6" fmla="*/ 24815 h 24859"/>
              <a:gd name="connsiteX7" fmla="*/ 35 w 28794"/>
              <a:gd name="connsiteY7" fmla="*/ 16486 h 24859"/>
              <a:gd name="connsiteX8" fmla="*/ 53 w 28794"/>
              <a:gd name="connsiteY8" fmla="*/ 16415 h 24859"/>
              <a:gd name="connsiteX0" fmla="*/ 0 w 28794"/>
              <a:gd name="connsiteY0" fmla="*/ 16380 h 24859"/>
              <a:gd name="connsiteX1" fmla="*/ 1706 w 28794"/>
              <a:gd name="connsiteY1" fmla="*/ 15462 h 24859"/>
              <a:gd name="connsiteX2" fmla="*/ 7651 w 28794"/>
              <a:gd name="connsiteY2" fmla="*/ 11615 h 24859"/>
              <a:gd name="connsiteX3" fmla="*/ 13925 w 28794"/>
              <a:gd name="connsiteY3" fmla="*/ 8141 h 24859"/>
              <a:gd name="connsiteX4" fmla="*/ 28794 w 28794"/>
              <a:gd name="connsiteY4" fmla="*/ 0 h 24859"/>
              <a:gd name="connsiteX5" fmla="*/ 26247 w 28794"/>
              <a:gd name="connsiteY5" fmla="*/ 24859 h 24859"/>
              <a:gd name="connsiteX6" fmla="*/ 35 w 28794"/>
              <a:gd name="connsiteY6" fmla="*/ 24815 h 24859"/>
              <a:gd name="connsiteX7" fmla="*/ 35 w 28794"/>
              <a:gd name="connsiteY7" fmla="*/ 16486 h 24859"/>
              <a:gd name="connsiteX8" fmla="*/ 53 w 28794"/>
              <a:gd name="connsiteY8" fmla="*/ 16415 h 24859"/>
              <a:gd name="connsiteX0" fmla="*/ 0 w 28798"/>
              <a:gd name="connsiteY0" fmla="*/ 16380 h 24901"/>
              <a:gd name="connsiteX1" fmla="*/ 1706 w 28798"/>
              <a:gd name="connsiteY1" fmla="*/ 15462 h 24901"/>
              <a:gd name="connsiteX2" fmla="*/ 7651 w 28798"/>
              <a:gd name="connsiteY2" fmla="*/ 11615 h 24901"/>
              <a:gd name="connsiteX3" fmla="*/ 13925 w 28798"/>
              <a:gd name="connsiteY3" fmla="*/ 8141 h 24901"/>
              <a:gd name="connsiteX4" fmla="*/ 28794 w 28798"/>
              <a:gd name="connsiteY4" fmla="*/ 0 h 24901"/>
              <a:gd name="connsiteX5" fmla="*/ 28796 w 28798"/>
              <a:gd name="connsiteY5" fmla="*/ 24901 h 24901"/>
              <a:gd name="connsiteX6" fmla="*/ 35 w 28798"/>
              <a:gd name="connsiteY6" fmla="*/ 24815 h 24901"/>
              <a:gd name="connsiteX7" fmla="*/ 35 w 28798"/>
              <a:gd name="connsiteY7" fmla="*/ 16486 h 24901"/>
              <a:gd name="connsiteX8" fmla="*/ 53 w 28798"/>
              <a:gd name="connsiteY8" fmla="*/ 16415 h 24901"/>
              <a:gd name="connsiteX0" fmla="*/ 0 w 28798"/>
              <a:gd name="connsiteY0" fmla="*/ 16380 h 24901"/>
              <a:gd name="connsiteX1" fmla="*/ 1706 w 28798"/>
              <a:gd name="connsiteY1" fmla="*/ 15462 h 24901"/>
              <a:gd name="connsiteX2" fmla="*/ 7651 w 28798"/>
              <a:gd name="connsiteY2" fmla="*/ 11615 h 24901"/>
              <a:gd name="connsiteX3" fmla="*/ 13925 w 28798"/>
              <a:gd name="connsiteY3" fmla="*/ 8141 h 24901"/>
              <a:gd name="connsiteX4" fmla="*/ 28794 w 28798"/>
              <a:gd name="connsiteY4" fmla="*/ 0 h 24901"/>
              <a:gd name="connsiteX5" fmla="*/ 28796 w 28798"/>
              <a:gd name="connsiteY5" fmla="*/ 24901 h 24901"/>
              <a:gd name="connsiteX6" fmla="*/ 35 w 28798"/>
              <a:gd name="connsiteY6" fmla="*/ 24815 h 24901"/>
              <a:gd name="connsiteX7" fmla="*/ 35 w 28798"/>
              <a:gd name="connsiteY7" fmla="*/ 16486 h 24901"/>
              <a:gd name="connsiteX8" fmla="*/ 53 w 28798"/>
              <a:gd name="connsiteY8" fmla="*/ 16415 h 24901"/>
              <a:gd name="connsiteX0" fmla="*/ 0 w 28798"/>
              <a:gd name="connsiteY0" fmla="*/ 16380 h 24901"/>
              <a:gd name="connsiteX1" fmla="*/ 1706 w 28798"/>
              <a:gd name="connsiteY1" fmla="*/ 15462 h 24901"/>
              <a:gd name="connsiteX2" fmla="*/ 7651 w 28798"/>
              <a:gd name="connsiteY2" fmla="*/ 11615 h 24901"/>
              <a:gd name="connsiteX3" fmla="*/ 13925 w 28798"/>
              <a:gd name="connsiteY3" fmla="*/ 8141 h 24901"/>
              <a:gd name="connsiteX4" fmla="*/ 28794 w 28798"/>
              <a:gd name="connsiteY4" fmla="*/ 0 h 24901"/>
              <a:gd name="connsiteX5" fmla="*/ 28796 w 28798"/>
              <a:gd name="connsiteY5" fmla="*/ 24901 h 24901"/>
              <a:gd name="connsiteX6" fmla="*/ 35 w 28798"/>
              <a:gd name="connsiteY6" fmla="*/ 24815 h 24901"/>
              <a:gd name="connsiteX7" fmla="*/ 35 w 28798"/>
              <a:gd name="connsiteY7" fmla="*/ 16486 h 24901"/>
              <a:gd name="connsiteX8" fmla="*/ 53 w 28798"/>
              <a:gd name="connsiteY8" fmla="*/ 16415 h 24901"/>
              <a:gd name="connsiteX0" fmla="*/ 0 w 28798"/>
              <a:gd name="connsiteY0" fmla="*/ 16380 h 24901"/>
              <a:gd name="connsiteX1" fmla="*/ 1706 w 28798"/>
              <a:gd name="connsiteY1" fmla="*/ 15462 h 24901"/>
              <a:gd name="connsiteX2" fmla="*/ 7651 w 28798"/>
              <a:gd name="connsiteY2" fmla="*/ 11615 h 24901"/>
              <a:gd name="connsiteX3" fmla="*/ 14001 w 28798"/>
              <a:gd name="connsiteY3" fmla="*/ 8523 h 24901"/>
              <a:gd name="connsiteX4" fmla="*/ 28794 w 28798"/>
              <a:gd name="connsiteY4" fmla="*/ 0 h 24901"/>
              <a:gd name="connsiteX5" fmla="*/ 28796 w 28798"/>
              <a:gd name="connsiteY5" fmla="*/ 24901 h 24901"/>
              <a:gd name="connsiteX6" fmla="*/ 35 w 28798"/>
              <a:gd name="connsiteY6" fmla="*/ 24815 h 24901"/>
              <a:gd name="connsiteX7" fmla="*/ 35 w 28798"/>
              <a:gd name="connsiteY7" fmla="*/ 16486 h 24901"/>
              <a:gd name="connsiteX8" fmla="*/ 53 w 28798"/>
              <a:gd name="connsiteY8" fmla="*/ 16415 h 24901"/>
              <a:gd name="connsiteX0" fmla="*/ 0 w 28798"/>
              <a:gd name="connsiteY0" fmla="*/ 16380 h 24901"/>
              <a:gd name="connsiteX1" fmla="*/ 1706 w 28798"/>
              <a:gd name="connsiteY1" fmla="*/ 15462 h 24901"/>
              <a:gd name="connsiteX2" fmla="*/ 7651 w 28798"/>
              <a:gd name="connsiteY2" fmla="*/ 11615 h 24901"/>
              <a:gd name="connsiteX3" fmla="*/ 15205 w 28798"/>
              <a:gd name="connsiteY3" fmla="*/ 8269 h 24901"/>
              <a:gd name="connsiteX4" fmla="*/ 28794 w 28798"/>
              <a:gd name="connsiteY4" fmla="*/ 0 h 24901"/>
              <a:gd name="connsiteX5" fmla="*/ 28796 w 28798"/>
              <a:gd name="connsiteY5" fmla="*/ 24901 h 24901"/>
              <a:gd name="connsiteX6" fmla="*/ 35 w 28798"/>
              <a:gd name="connsiteY6" fmla="*/ 24815 h 24901"/>
              <a:gd name="connsiteX7" fmla="*/ 35 w 28798"/>
              <a:gd name="connsiteY7" fmla="*/ 16486 h 24901"/>
              <a:gd name="connsiteX8" fmla="*/ 53 w 28798"/>
              <a:gd name="connsiteY8" fmla="*/ 16415 h 24901"/>
              <a:gd name="connsiteX0" fmla="*/ 32 w 28763"/>
              <a:gd name="connsiteY0" fmla="*/ 16380 h 24901"/>
              <a:gd name="connsiteX1" fmla="*/ 1671 w 28763"/>
              <a:gd name="connsiteY1" fmla="*/ 15462 h 24901"/>
              <a:gd name="connsiteX2" fmla="*/ 7616 w 28763"/>
              <a:gd name="connsiteY2" fmla="*/ 11615 h 24901"/>
              <a:gd name="connsiteX3" fmla="*/ 15170 w 28763"/>
              <a:gd name="connsiteY3" fmla="*/ 8269 h 24901"/>
              <a:gd name="connsiteX4" fmla="*/ 28759 w 28763"/>
              <a:gd name="connsiteY4" fmla="*/ 0 h 24901"/>
              <a:gd name="connsiteX5" fmla="*/ 28761 w 28763"/>
              <a:gd name="connsiteY5" fmla="*/ 24901 h 24901"/>
              <a:gd name="connsiteX6" fmla="*/ 0 w 28763"/>
              <a:gd name="connsiteY6" fmla="*/ 24815 h 24901"/>
              <a:gd name="connsiteX7" fmla="*/ 0 w 28763"/>
              <a:gd name="connsiteY7" fmla="*/ 16486 h 24901"/>
              <a:gd name="connsiteX8" fmla="*/ 18 w 28763"/>
              <a:gd name="connsiteY8" fmla="*/ 16415 h 24901"/>
              <a:gd name="connsiteX0" fmla="*/ 32 w 28763"/>
              <a:gd name="connsiteY0" fmla="*/ 16380 h 24901"/>
              <a:gd name="connsiteX1" fmla="*/ 1671 w 28763"/>
              <a:gd name="connsiteY1" fmla="*/ 15462 h 24901"/>
              <a:gd name="connsiteX2" fmla="*/ 7616 w 28763"/>
              <a:gd name="connsiteY2" fmla="*/ 11615 h 24901"/>
              <a:gd name="connsiteX3" fmla="*/ 15170 w 28763"/>
              <a:gd name="connsiteY3" fmla="*/ 8269 h 24901"/>
              <a:gd name="connsiteX4" fmla="*/ 28759 w 28763"/>
              <a:gd name="connsiteY4" fmla="*/ 0 h 24901"/>
              <a:gd name="connsiteX5" fmla="*/ 28761 w 28763"/>
              <a:gd name="connsiteY5" fmla="*/ 24901 h 24901"/>
              <a:gd name="connsiteX6" fmla="*/ 0 w 28763"/>
              <a:gd name="connsiteY6" fmla="*/ 24815 h 24901"/>
              <a:gd name="connsiteX7" fmla="*/ 0 w 28763"/>
              <a:gd name="connsiteY7" fmla="*/ 16486 h 24901"/>
              <a:gd name="connsiteX8" fmla="*/ 11 w 28763"/>
              <a:gd name="connsiteY8" fmla="*/ 16415 h 24901"/>
              <a:gd name="connsiteX0" fmla="*/ 32 w 28763"/>
              <a:gd name="connsiteY0" fmla="*/ 16380 h 24901"/>
              <a:gd name="connsiteX1" fmla="*/ 1671 w 28763"/>
              <a:gd name="connsiteY1" fmla="*/ 15462 h 24901"/>
              <a:gd name="connsiteX2" fmla="*/ 7616 w 28763"/>
              <a:gd name="connsiteY2" fmla="*/ 11615 h 24901"/>
              <a:gd name="connsiteX3" fmla="*/ 15170 w 28763"/>
              <a:gd name="connsiteY3" fmla="*/ 8269 h 24901"/>
              <a:gd name="connsiteX4" fmla="*/ 28759 w 28763"/>
              <a:gd name="connsiteY4" fmla="*/ 0 h 24901"/>
              <a:gd name="connsiteX5" fmla="*/ 28761 w 28763"/>
              <a:gd name="connsiteY5" fmla="*/ 24901 h 24901"/>
              <a:gd name="connsiteX6" fmla="*/ 0 w 28763"/>
              <a:gd name="connsiteY6" fmla="*/ 24815 h 24901"/>
              <a:gd name="connsiteX7" fmla="*/ 0 w 28763"/>
              <a:gd name="connsiteY7" fmla="*/ 16486 h 24901"/>
              <a:gd name="connsiteX8" fmla="*/ 4 w 28763"/>
              <a:gd name="connsiteY8" fmla="*/ 16415 h 24901"/>
              <a:gd name="connsiteX0" fmla="*/ 36 w 28767"/>
              <a:gd name="connsiteY0" fmla="*/ 16380 h 24901"/>
              <a:gd name="connsiteX1" fmla="*/ 1675 w 28767"/>
              <a:gd name="connsiteY1" fmla="*/ 15462 h 24901"/>
              <a:gd name="connsiteX2" fmla="*/ 7620 w 28767"/>
              <a:gd name="connsiteY2" fmla="*/ 11615 h 24901"/>
              <a:gd name="connsiteX3" fmla="*/ 15174 w 28767"/>
              <a:gd name="connsiteY3" fmla="*/ 8269 h 24901"/>
              <a:gd name="connsiteX4" fmla="*/ 28763 w 28767"/>
              <a:gd name="connsiteY4" fmla="*/ 0 h 24901"/>
              <a:gd name="connsiteX5" fmla="*/ 28765 w 28767"/>
              <a:gd name="connsiteY5" fmla="*/ 24901 h 24901"/>
              <a:gd name="connsiteX6" fmla="*/ 4 w 28767"/>
              <a:gd name="connsiteY6" fmla="*/ 24815 h 24901"/>
              <a:gd name="connsiteX7" fmla="*/ 4 w 28767"/>
              <a:gd name="connsiteY7" fmla="*/ 16486 h 24901"/>
              <a:gd name="connsiteX8" fmla="*/ 1 w 28767"/>
              <a:gd name="connsiteY8" fmla="*/ 16446 h 24901"/>
              <a:gd name="connsiteX0" fmla="*/ 6 w 28767"/>
              <a:gd name="connsiteY0" fmla="*/ 16380 h 24901"/>
              <a:gd name="connsiteX1" fmla="*/ 1675 w 28767"/>
              <a:gd name="connsiteY1" fmla="*/ 15462 h 24901"/>
              <a:gd name="connsiteX2" fmla="*/ 7620 w 28767"/>
              <a:gd name="connsiteY2" fmla="*/ 11615 h 24901"/>
              <a:gd name="connsiteX3" fmla="*/ 15174 w 28767"/>
              <a:gd name="connsiteY3" fmla="*/ 8269 h 24901"/>
              <a:gd name="connsiteX4" fmla="*/ 28763 w 28767"/>
              <a:gd name="connsiteY4" fmla="*/ 0 h 24901"/>
              <a:gd name="connsiteX5" fmla="*/ 28765 w 28767"/>
              <a:gd name="connsiteY5" fmla="*/ 24901 h 24901"/>
              <a:gd name="connsiteX6" fmla="*/ 4 w 28767"/>
              <a:gd name="connsiteY6" fmla="*/ 24815 h 24901"/>
              <a:gd name="connsiteX7" fmla="*/ 4 w 28767"/>
              <a:gd name="connsiteY7" fmla="*/ 16486 h 24901"/>
              <a:gd name="connsiteX8" fmla="*/ 1 w 28767"/>
              <a:gd name="connsiteY8" fmla="*/ 16446 h 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67" h="24901">
                <a:moveTo>
                  <a:pt x="6" y="16380"/>
                </a:moveTo>
                <a:lnTo>
                  <a:pt x="1675" y="15462"/>
                </a:lnTo>
                <a:lnTo>
                  <a:pt x="7620" y="11615"/>
                </a:lnTo>
                <a:lnTo>
                  <a:pt x="15174" y="8269"/>
                </a:lnTo>
                <a:cubicBezTo>
                  <a:pt x="19493" y="5980"/>
                  <a:pt x="23574" y="2884"/>
                  <a:pt x="28763" y="0"/>
                </a:cubicBezTo>
                <a:cubicBezTo>
                  <a:pt x="28755" y="8385"/>
                  <a:pt x="28773" y="16516"/>
                  <a:pt x="28765" y="24901"/>
                </a:cubicBezTo>
                <a:lnTo>
                  <a:pt x="4" y="24815"/>
                </a:lnTo>
                <a:lnTo>
                  <a:pt x="4" y="16486"/>
                </a:lnTo>
                <a:cubicBezTo>
                  <a:pt x="10" y="16462"/>
                  <a:pt x="-5" y="16470"/>
                  <a:pt x="1" y="16446"/>
                </a:cubicBezTo>
              </a:path>
            </a:pathLst>
          </a:custGeom>
          <a:gradFill rotWithShape="0">
            <a:gsLst>
              <a:gs pos="0">
                <a:schemeClr val="bg1">
                  <a:lumMod val="95000"/>
                  <a:alpha val="14000"/>
                </a:schemeClr>
              </a:gs>
              <a:gs pos="34544">
                <a:schemeClr val="bg1">
                  <a:alpha val="9000"/>
                </a:schemeClr>
              </a:gs>
              <a:gs pos="68000">
                <a:srgbClr val="C00000">
                  <a:lumMod val="59000"/>
                  <a:alpha val="62000"/>
                </a:srgbClr>
              </a:gs>
              <a:gs pos="100000">
                <a:srgbClr val="002060">
                  <a:lumMod val="50000"/>
                  <a:alpha val="96000"/>
                </a:srgbClr>
              </a:gs>
            </a:gsLst>
            <a:lin ang="5400000"/>
          </a:gradFill>
          <a:ln>
            <a:noFill/>
          </a:ln>
          <a:effectLst/>
        </p:spPr>
        <p:txBody>
          <a:bodyPr lIns="0" tIns="0" rIns="0" bIns="0"/>
          <a:lstStyle>
            <a:lvl1pPr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100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2283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00" kern="0">
              <a:solidFill>
                <a:srgbClr val="000000"/>
              </a:solidFill>
            </a:endParaRPr>
          </a:p>
        </p:txBody>
      </p:sp>
      <p:pic>
        <p:nvPicPr>
          <p:cNvPr id="10" name="Picture 12" descr="C:\Users\JOEBUC~1\AppData\Local\Temp\vmware-Joe Buchwald\VMwareDnD\4ad9c5e3\fader.png"/>
          <p:cNvPicPr>
            <a:picLocks noChangeAspect="1" noChangeArrowheads="1"/>
          </p:cNvPicPr>
          <p:nvPr userDrawn="1"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643891" y="-3350"/>
            <a:ext cx="6550386" cy="6484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ctangle 5"/>
          <p:cNvSpPr>
            <a:spLocks noChangeArrowheads="1"/>
          </p:cNvSpPr>
          <p:nvPr userDrawn="1"/>
        </p:nvSpPr>
        <p:spPr bwMode="auto">
          <a:xfrm flipV="1">
            <a:off x="1" y="6442364"/>
            <a:ext cx="12188825" cy="41563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16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sp>
        <p:nvSpPr>
          <p:cNvPr id="117" name="Date Placeholder 3"/>
          <p:cNvSpPr>
            <a:spLocks noGrp="1"/>
          </p:cNvSpPr>
          <p:nvPr>
            <p:ph type="dt" sz="half" idx="2"/>
          </p:nvPr>
        </p:nvSpPr>
        <p:spPr>
          <a:xfrm>
            <a:off x="5586546" y="66294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1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442" y="6629400"/>
            <a:ext cx="5203530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546" y="64770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2814" y="-1508"/>
            <a:ext cx="12188825" cy="644236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13" name="Picture 1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24" cy="6469064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442364"/>
          </a:xfrm>
          <a:prstGeom prst="rect">
            <a:avLst/>
          </a:prstGeom>
          <a:solidFill>
            <a:schemeClr val="tx1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14" name="Picture 11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556" y="78659"/>
            <a:ext cx="12379041" cy="64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Rectangle 114"/>
          <p:cNvSpPr/>
          <p:nvPr userDrawn="1"/>
        </p:nvSpPr>
        <p:spPr>
          <a:xfrm rot="10800000">
            <a:off x="0" y="515062"/>
            <a:ext cx="12197372" cy="595797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0" name="Picture 12" descr="C:\Users\JOEBUC~1\AppData\Local\Temp\vmware-Joe Buchwald\VMwareDnD\4ad9c5e3\fader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646972" y="-3350"/>
            <a:ext cx="6550386" cy="6484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 userDrawn="1"/>
        </p:nvSpPr>
        <p:spPr bwMode="auto">
          <a:xfrm flipV="1">
            <a:off x="1" y="6442364"/>
            <a:ext cx="12188825" cy="41563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7" name="Rectangle 21"/>
          <p:cNvSpPr>
            <a:spLocks noChangeArrowheads="1"/>
          </p:cNvSpPr>
          <p:nvPr userDrawn="1"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sp>
        <p:nvSpPr>
          <p:cNvPr id="128" name="Date Placeholder 3"/>
          <p:cNvSpPr>
            <a:spLocks noGrp="1"/>
          </p:cNvSpPr>
          <p:nvPr>
            <p:ph type="dt" sz="half" idx="2"/>
          </p:nvPr>
        </p:nvSpPr>
        <p:spPr>
          <a:xfrm>
            <a:off x="5586546" y="66294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1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442" y="6629400"/>
            <a:ext cx="5203530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546" y="64770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9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" y="-47847"/>
            <a:ext cx="12188825" cy="6502167"/>
          </a:xfrm>
          <a:prstGeom prst="rect">
            <a:avLst/>
          </a:prstGeom>
        </p:spPr>
      </p:pic>
      <p:sp>
        <p:nvSpPr>
          <p:cNvPr id="8" name="Shape 49"/>
          <p:cNvSpPr/>
          <p:nvPr userDrawn="1"/>
        </p:nvSpPr>
        <p:spPr>
          <a:xfrm rot="5400000" flipV="1">
            <a:off x="2964236" y="-3064318"/>
            <a:ext cx="6260354" cy="12188825"/>
          </a:xfrm>
          <a:prstGeom prst="rect">
            <a:avLst/>
          </a:prstGeom>
          <a:gradFill>
            <a:gsLst>
              <a:gs pos="5044">
                <a:srgbClr val="000000">
                  <a:alpha val="0"/>
                </a:srgbClr>
              </a:gs>
              <a:gs pos="99607">
                <a:srgbClr val="000000"/>
              </a:gs>
            </a:gsLst>
            <a:lin ang="108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56513"/>
            <a:endParaRPr sz="1798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>
                <a:solidFill>
                  <a:prstClr val="white"/>
                </a:solidFill>
              </a:rPr>
              <a:pPr/>
              <a:t>11/20/2019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7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707-6B9C-41AD-8E71-8169BFD8CE9E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7668-7CB5-401B-A4E5-A798FE114AAD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42951"/>
            <a:ext cx="12188825" cy="5699124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77875"/>
            <a:ext cx="12188825" cy="566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442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4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" y="0"/>
            <a:ext cx="12188825" cy="6858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67" y="2449523"/>
            <a:ext cx="1412888" cy="19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2" y="2447346"/>
            <a:ext cx="1414469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6442076"/>
            <a:ext cx="12188825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1"/>
            <a:ext cx="12188825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304720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184150"/>
            <a:ext cx="11579384" cy="411162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990600"/>
            <a:ext cx="11579384" cy="51816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6545" y="66294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441" y="6629400"/>
            <a:ext cx="5203530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545" y="64770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58" r:id="rId3"/>
    <p:sldLayoutId id="2147483659" r:id="rId4"/>
    <p:sldLayoutId id="2147483660" r:id="rId5"/>
    <p:sldLayoutId id="2147483661" r:id="rId6"/>
    <p:sldLayoutId id="2147483672" r:id="rId7"/>
    <p:sldLayoutId id="2147483673" r:id="rId8"/>
    <p:sldLayoutId id="2147483674" r:id="rId9"/>
    <p:sldLayoutId id="2147483696" r:id="rId10"/>
  </p:sldLayoutIdLst>
  <p:hf hdr="0" ftr="0" dt="0"/>
  <p:txStyles>
    <p:titleStyle>
      <a:lvl1pPr algn="l" defTabSz="1088291" rtl="0" eaLnBrk="1" latinLnBrk="0" hangingPunct="1">
        <a:spcBef>
          <a:spcPct val="0"/>
        </a:spcBef>
        <a:buNone/>
        <a:defRPr sz="2400" b="0" i="0" u="none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5852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9619" cy="6858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" y="225630"/>
            <a:ext cx="12188825" cy="621673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252"/>
            <a:endParaRPr lang="en-US" sz="3599" b="0" i="0" u="none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04721" y="6487239"/>
            <a:ext cx="518167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2015 Adobe Systems Incorporated.  All Rights Reserved.  Adobe Confidential.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6546" y="66294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442" y="6629400"/>
            <a:ext cx="5203530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6546" y="6477000"/>
            <a:ext cx="1015735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287509"/>
            <a:ext cx="11579384" cy="593725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43000"/>
            <a:ext cx="11579384" cy="50292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8" y="6528877"/>
            <a:ext cx="187408" cy="2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 dt="0"/>
  <p:txStyles>
    <p:titleStyle>
      <a:lvl1pPr algn="l" defTabSz="1087965" rtl="0" eaLnBrk="1" latinLnBrk="0" hangingPunct="1">
        <a:spcBef>
          <a:spcPct val="0"/>
        </a:spcBef>
        <a:buNone/>
        <a:defRPr sz="3199" b="0" i="0" u="none" kern="1200">
          <a:solidFill>
            <a:schemeClr val="tx1">
              <a:lumMod val="75000"/>
              <a:lumOff val="25000"/>
            </a:schemeClr>
          </a:solidFill>
          <a:latin typeface="Adobe Clean Light" pitchFamily="34" charset="0"/>
          <a:ea typeface="+mj-ea"/>
          <a:cs typeface="+mj-cs"/>
        </a:defRPr>
      </a:lvl1pPr>
    </p:titleStyle>
    <p:bodyStyle>
      <a:lvl1pPr marL="274556" indent="-265033" algn="l" defTabSz="1087965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2399" kern="1200">
          <a:solidFill>
            <a:schemeClr val="tx1"/>
          </a:solidFill>
          <a:latin typeface="Adobe Clean Light" pitchFamily="34" charset="0"/>
          <a:ea typeface="+mn-ea"/>
          <a:cs typeface="+mn-cs"/>
        </a:defRPr>
      </a:lvl1pPr>
      <a:lvl2pPr marL="551537" indent="-275769" algn="l" defTabSz="1087965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751753" indent="-200216" algn="l" defTabSz="1087965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950081" indent="-198327" algn="l" defTabSz="1087965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087965" indent="-137885" algn="l" defTabSz="1087965" rtl="0" eaLnBrk="1" latinLnBrk="0" hangingPunct="1">
        <a:spcBef>
          <a:spcPts val="714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901" indent="-271991" algn="l" defTabSz="108796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5883" indent="-271991" algn="l" defTabSz="108796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79865" indent="-271991" algn="l" defTabSz="108796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3847" indent="-271991" algn="l" defTabSz="108796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3982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5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6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8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19910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3893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7874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6" algn="l" defTabSz="108796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obe.lookbookhq.com/acrobataccessibility" TargetMode="External"/><Relationship Id="rId2" Type="http://schemas.openxmlformats.org/officeDocument/2006/relationships/hyperlink" Target="https://events-ar.adobeconnect.com/content/connect/c1/881497641/en/events/catalog.html?OWASP_CSRFTOKEN=1e73e0edb7545f3f9fdd08e895e134213f26efe05c1067bb15b4fc623407623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ccessinghigherground.org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obe.com/accessibility/products/acrobat/acrobat-pro-dc-pdf-accessibility-repair-workflow.html" TargetMode="External"/><Relationship Id="rId3" Type="http://schemas.openxmlformats.org/officeDocument/2006/relationships/hyperlink" Target="https://www.adobe.com/accessibility/products/acrobat/acrobat-accessibility-features.html" TargetMode="External"/><Relationship Id="rId7" Type="http://schemas.openxmlformats.org/officeDocument/2006/relationships/hyperlink" Target="https://helpx.adobe.com/acrobat/using/create-verify-pdf-accessibility.html" TargetMode="External"/><Relationship Id="rId2" Type="http://schemas.openxmlformats.org/officeDocument/2006/relationships/hyperlink" Target="https://www.adobe.com/accessibility/products/acrobat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dobe.com/accessibility/products/acrobat/using-acrobat-pro-accessibility-checker.html" TargetMode="External"/><Relationship Id="rId5" Type="http://schemas.openxmlformats.org/officeDocument/2006/relationships/hyperlink" Target="https://theblog.adobe.com/document-cloud/" TargetMode="External"/><Relationship Id="rId4" Type="http://schemas.openxmlformats.org/officeDocument/2006/relationships/hyperlink" Target="https://helpx.adobe.com/reader/using/accessibility-featur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Accessibility" TargetMode="External"/><Relationship Id="rId2" Type="http://schemas.openxmlformats.org/officeDocument/2006/relationships/hyperlink" Target="mailto:Haverty@Adobe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so.org/standard/64599.html" TargetMode="External"/><Relationship Id="rId5" Type="http://schemas.openxmlformats.org/officeDocument/2006/relationships/hyperlink" Target="http://www.adobe.com/content/dam/Adobe/en/devnet/acrobat/pdfs/adobe_supplement_iso32000.pdf" TargetMode="External"/><Relationship Id="rId4" Type="http://schemas.openxmlformats.org/officeDocument/2006/relationships/hyperlink" Target="https://www.adobe.com/accessibility/compliance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Acrobat Pro DC – Creating Accessible PDF Forms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1182" y="1890011"/>
            <a:ext cx="10918220" cy="323165"/>
          </a:xfrm>
        </p:spPr>
        <p:txBody>
          <a:bodyPr/>
          <a:lstStyle/>
          <a:p>
            <a:r>
              <a:rPr lang="en-US" dirty="0"/>
              <a:t>Rob Haverty, Sr. Accessibility Product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581479"/>
            <a:ext cx="1723696" cy="27699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Revised November 2019</a:t>
            </a:r>
          </a:p>
        </p:txBody>
      </p:sp>
    </p:spTree>
    <p:extLst>
      <p:ext uri="{BB962C8B-B14F-4D97-AF65-F5344CB8AC3E}">
        <p14:creationId xmlns:p14="http://schemas.microsoft.com/office/powerpoint/2010/main" val="7619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947C-CDAD-4112-A5D1-F6245915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Field Properties</a:t>
            </a:r>
          </a:p>
        </p:txBody>
      </p:sp>
      <p:pic>
        <p:nvPicPr>
          <p:cNvPr id="8" name="Content Placeholder 7" descr="Field properties of Name and Tooltip">
            <a:extLst>
              <a:ext uri="{FF2B5EF4-FFF2-40B4-BE49-F238E27FC236}">
                <a16:creationId xmlns:a16="http://schemas.microsoft.com/office/drawing/2014/main" id="{53D24696-0190-4FBA-9ED2-59F6637E9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24" y="1044388"/>
            <a:ext cx="4962412" cy="5181600"/>
          </a:xfrm>
          <a:prstGeom prst="rect">
            <a:avLst/>
          </a:prstGeom>
        </p:spPr>
      </p:pic>
      <p:pic>
        <p:nvPicPr>
          <p:cNvPr id="9" name="Picture 8" descr="Field properties for format">
            <a:extLst>
              <a:ext uri="{FF2B5EF4-FFF2-40B4-BE49-F238E27FC236}">
                <a16:creationId xmlns:a16="http://schemas.microsoft.com/office/drawing/2014/main" id="{E8DA5830-DCB3-4CAC-8B4B-54B9B6DC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55" y="930535"/>
            <a:ext cx="4138814" cy="53125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A669-ECAE-4F3C-AB4A-5621A65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7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B03F-FD1A-4140-B8C0-16A10D0F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188792"/>
            <a:ext cx="11579384" cy="409449"/>
          </a:xfrm>
        </p:spPr>
        <p:txBody>
          <a:bodyPr/>
          <a:lstStyle/>
          <a:p>
            <a:r>
              <a:rPr lang="en-US" dirty="0"/>
              <a:t>Forms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8E83-9B9B-47F0-9039-CFE4E684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858214"/>
            <a:ext cx="6150508" cy="484414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US" dirty="0"/>
              <a:t>Clearly identify Form Fields (good examples)</a:t>
            </a:r>
          </a:p>
        </p:txBody>
      </p:sp>
      <p:pic>
        <p:nvPicPr>
          <p:cNvPr id="11" name="Picture 10" descr="Box used to identify form fields">
            <a:extLst>
              <a:ext uri="{FF2B5EF4-FFF2-40B4-BE49-F238E27FC236}">
                <a16:creationId xmlns:a16="http://schemas.microsoft.com/office/drawing/2014/main" id="{B4A8AE7A-7A0F-4539-814E-6C6F05BA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9" y="1429690"/>
            <a:ext cx="3828142" cy="106536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8" descr="Solid line used to identify form field">
            <a:extLst>
              <a:ext uri="{FF2B5EF4-FFF2-40B4-BE49-F238E27FC236}">
                <a16:creationId xmlns:a16="http://schemas.microsoft.com/office/drawing/2014/main" id="{3C38ABA7-FE5A-46E8-9428-FB1F9C0A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4" y="1434675"/>
            <a:ext cx="7157586" cy="76968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8EE36-EF7F-4552-B570-E64DECCE42C4}"/>
              </a:ext>
            </a:extLst>
          </p:cNvPr>
          <p:cNvSpPr txBox="1"/>
          <p:nvPr/>
        </p:nvSpPr>
        <p:spPr>
          <a:xfrm>
            <a:off x="304721" y="2566458"/>
            <a:ext cx="735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Radio buttons need to be circles (bad examples)</a:t>
            </a:r>
          </a:p>
        </p:txBody>
      </p:sp>
      <p:pic>
        <p:nvPicPr>
          <p:cNvPr id="10" name="Picture 9" descr="Trailing solid line used to identify radio button field. Will be created as a text field">
            <a:extLst>
              <a:ext uri="{FF2B5EF4-FFF2-40B4-BE49-F238E27FC236}">
                <a16:creationId xmlns:a16="http://schemas.microsoft.com/office/drawing/2014/main" id="{90EF4CA1-B22B-4842-9B95-7DBC225C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9" y="3116814"/>
            <a:ext cx="3270705" cy="100667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2" name="Picture 11" descr="Short preceding solid line used to identify radio buttons. May not be identified as a form field at all.">
            <a:extLst>
              <a:ext uri="{FF2B5EF4-FFF2-40B4-BE49-F238E27FC236}">
                <a16:creationId xmlns:a16="http://schemas.microsoft.com/office/drawing/2014/main" id="{C4A4FE1B-9258-4151-AA45-9A58F16F8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871" y="3118907"/>
            <a:ext cx="5471216" cy="88174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3" name="Picture 12" descr="Square box used to identify radio buttons. Checkbox will be created instead of radio button">
            <a:extLst>
              <a:ext uri="{FF2B5EF4-FFF2-40B4-BE49-F238E27FC236}">
                <a16:creationId xmlns:a16="http://schemas.microsoft.com/office/drawing/2014/main" id="{BEDEF7B5-91CA-48BF-9D04-6AFAF7EE5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29" y="4296271"/>
            <a:ext cx="7273470" cy="37238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094812-2F11-4462-B487-74C997135738}"/>
              </a:ext>
            </a:extLst>
          </p:cNvPr>
          <p:cNvSpPr txBox="1"/>
          <p:nvPr/>
        </p:nvSpPr>
        <p:spPr>
          <a:xfrm>
            <a:off x="303505" y="4657384"/>
            <a:ext cx="735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Radio buttons (good examples)</a:t>
            </a:r>
          </a:p>
        </p:txBody>
      </p:sp>
      <p:pic>
        <p:nvPicPr>
          <p:cNvPr id="5" name="Picture 4" descr="Circles used to identify radio buttons. Radio button form field will be auto-generated">
            <a:extLst>
              <a:ext uri="{FF2B5EF4-FFF2-40B4-BE49-F238E27FC236}">
                <a16:creationId xmlns:a16="http://schemas.microsoft.com/office/drawing/2014/main" id="{73878B7A-8AE2-4E59-B831-8ED74AFF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30" y="5184291"/>
            <a:ext cx="7273470" cy="47447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5030D-E514-415B-8D1F-C5F508F21860}"/>
              </a:ext>
            </a:extLst>
          </p:cNvPr>
          <p:cNvSpPr txBox="1"/>
          <p:nvPr/>
        </p:nvSpPr>
        <p:spPr>
          <a:xfrm>
            <a:off x="304721" y="5798094"/>
            <a:ext cx="346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not use Tables for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B4563-A8B1-4735-83FE-0F056B49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2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2F35-19AA-4E6C-B1B5-D30D24DE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Form Fields in the Source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A0FF-22B7-4C4E-ACC4-D0639D96A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appropriate tools to add forms controls</a:t>
            </a:r>
          </a:p>
          <a:p>
            <a:pPr marL="286590" lvl="1" indent="0">
              <a:buNone/>
            </a:pPr>
            <a:r>
              <a:rPr lang="en-US" dirty="0"/>
              <a:t>e.g., Word – Developer Tool (addition to the Ribbon)</a:t>
            </a:r>
          </a:p>
          <a:p>
            <a:pPr marL="685253" lvl="3" indent="0">
              <a:buNone/>
            </a:pPr>
            <a:r>
              <a:rPr lang="en-US" sz="2400" dirty="0"/>
              <a:t>Or</a:t>
            </a:r>
          </a:p>
          <a:p>
            <a:r>
              <a:rPr lang="en-US" dirty="0"/>
              <a:t>Use the appropriate shapes</a:t>
            </a:r>
          </a:p>
          <a:p>
            <a:pPr marL="286590" lvl="1" indent="0">
              <a:buNone/>
            </a:pPr>
            <a:r>
              <a:rPr lang="en-US" dirty="0"/>
              <a:t>e.g., Word - Insert the circle shape for radio buttons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48CFF-51F3-4B54-9CC3-66396389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1B</a:t>
            </a:r>
            <a:r>
              <a:rPr lang="en-US" sz="2000" dirty="0"/>
              <a:t>1</a:t>
            </a:r>
            <a:r>
              <a:rPr lang="en-US" dirty="0"/>
              <a:t> – Adding Form Fields to a Tagged PDF</a:t>
            </a:r>
          </a:p>
        </p:txBody>
      </p:sp>
    </p:spTree>
    <p:extLst>
      <p:ext uri="{BB962C8B-B14F-4D97-AF65-F5344CB8AC3E}">
        <p14:creationId xmlns:p14="http://schemas.microsoft.com/office/powerpoint/2010/main" val="921913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Adding Form Fields with Auto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 Use PDF </a:t>
            </a:r>
            <a:r>
              <a:rPr lang="en-US" dirty="0">
                <a:solidFill>
                  <a:srgbClr val="00B0F0"/>
                </a:solidFill>
              </a:rPr>
              <a:t>EX1a - Form - FWS Permit - Tagged no form fields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EX1b - CEU Accreditation Form - Tagged no Form Fields 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Run “Prepare Form” 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Fix form field properties (name and tooltip)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Check other properties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Add format to date field 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Manually replace checkboxes with radio buttons as needed</a:t>
            </a:r>
          </a:p>
          <a:p>
            <a:pPr>
              <a:buClr>
                <a:srgbClr val="7030A0"/>
              </a:buCl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7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AFCE-01F4-4268-B719-5997DBE5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Auto Detection of Form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E7FD-5C7A-4157-BBB4-5C9429A7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4844222" cy="5181600"/>
          </a:xfrm>
        </p:spPr>
        <p:txBody>
          <a:bodyPr/>
          <a:lstStyle/>
          <a:p>
            <a:r>
              <a:rPr lang="en-US" dirty="0"/>
              <a:t>Do not check “This document requires signatures”</a:t>
            </a:r>
          </a:p>
          <a:p>
            <a:pPr lvl="1"/>
            <a:r>
              <a:rPr lang="en-US" dirty="0"/>
              <a:t>Signature field applied regardless</a:t>
            </a:r>
          </a:p>
          <a:p>
            <a:pPr lvl="1"/>
            <a:r>
              <a:rPr lang="en-US" dirty="0"/>
              <a:t>Some functionality missing (a bug)</a:t>
            </a:r>
          </a:p>
          <a:p>
            <a:r>
              <a:rPr lang="en-US" dirty="0"/>
              <a:t>Set “Form field auto detection” to </a:t>
            </a:r>
            <a:r>
              <a:rPr lang="en-US" b="1" dirty="0"/>
              <a:t>On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Uncheck signature checkbox and set auto detection to on">
            <a:extLst>
              <a:ext uri="{FF2B5EF4-FFF2-40B4-BE49-F238E27FC236}">
                <a16:creationId xmlns:a16="http://schemas.microsoft.com/office/drawing/2014/main" id="{98106812-8A74-4C8B-AF57-45D6FA90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276" y="990600"/>
            <a:ext cx="5521588" cy="518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107D-A1AE-403E-BCE8-D8E10A0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7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947C-CDAD-4112-A5D1-F6245915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Form Field Properties</a:t>
            </a:r>
          </a:p>
        </p:txBody>
      </p:sp>
      <p:pic>
        <p:nvPicPr>
          <p:cNvPr id="8" name="Content Placeholder 7" descr="Create Name and Tooltip properties for the form field">
            <a:extLst>
              <a:ext uri="{FF2B5EF4-FFF2-40B4-BE49-F238E27FC236}">
                <a16:creationId xmlns:a16="http://schemas.microsoft.com/office/drawing/2014/main" id="{53D24696-0190-4FBA-9ED2-59F6637E9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24" y="1044388"/>
            <a:ext cx="4962412" cy="5181600"/>
          </a:xfrm>
          <a:prstGeom prst="rect">
            <a:avLst/>
          </a:prstGeom>
        </p:spPr>
      </p:pic>
      <p:pic>
        <p:nvPicPr>
          <p:cNvPr id="9" name="Picture 8" descr="Select date format">
            <a:extLst>
              <a:ext uri="{FF2B5EF4-FFF2-40B4-BE49-F238E27FC236}">
                <a16:creationId xmlns:a16="http://schemas.microsoft.com/office/drawing/2014/main" id="{E8DA5830-DCB3-4CAC-8B4B-54B9B6DC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55" y="930535"/>
            <a:ext cx="4138814" cy="53125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A669-ECAE-4F3C-AB4A-5621A65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1B</a:t>
            </a:r>
            <a:r>
              <a:rPr lang="en-US" sz="2000" dirty="0"/>
              <a:t>2</a:t>
            </a:r>
            <a:r>
              <a:rPr lang="en-US" dirty="0"/>
              <a:t> – Manual Creation of Form Fields, Tagged PDF</a:t>
            </a:r>
          </a:p>
        </p:txBody>
      </p:sp>
    </p:spTree>
    <p:extLst>
      <p:ext uri="{BB962C8B-B14F-4D97-AF65-F5344CB8AC3E}">
        <p14:creationId xmlns:p14="http://schemas.microsoft.com/office/powerpoint/2010/main" val="20137022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7765-75E3-4C3F-937C-9FD5AF0A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Form Field Manually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658E-08D7-47A9-863C-C638EBAB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manually add form fields</a:t>
            </a:r>
          </a:p>
          <a:p>
            <a:pPr lvl="1"/>
            <a:r>
              <a:rPr lang="en-US" dirty="0"/>
              <a:t>Creating a form from scratch</a:t>
            </a:r>
          </a:p>
          <a:p>
            <a:pPr lvl="1"/>
            <a:r>
              <a:rPr lang="en-US" dirty="0"/>
              <a:t>Adding/fixing form fields where form fields were auto detected incorrectly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Prepare Form</a:t>
            </a:r>
          </a:p>
          <a:p>
            <a:pPr lvl="1"/>
            <a:r>
              <a:rPr lang="en-US" dirty="0"/>
              <a:t>Manually place form fields</a:t>
            </a:r>
          </a:p>
          <a:p>
            <a:pPr lvl="1"/>
            <a:r>
              <a:rPr lang="en-US" dirty="0"/>
              <a:t>Complete process for finalizing the form for tagged PDFs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77242-F23C-48BF-BEB4-3067CD29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3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CB1-BD54-4009-BB2B-38433D0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Form Field Options</a:t>
            </a:r>
          </a:p>
        </p:txBody>
      </p:sp>
      <p:pic>
        <p:nvPicPr>
          <p:cNvPr id="15" name="Picture 14" descr="Manually add form fields from the Prepare Form field options">
            <a:extLst>
              <a:ext uri="{FF2B5EF4-FFF2-40B4-BE49-F238E27FC236}">
                <a16:creationId xmlns:a16="http://schemas.microsoft.com/office/drawing/2014/main" id="{D80357B9-2A44-4D0D-BEB6-3F82B6F7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5" y="897814"/>
            <a:ext cx="11099026" cy="5466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6103F1-A15F-415C-BB41-95ADFCDDBDAD}"/>
              </a:ext>
            </a:extLst>
          </p:cNvPr>
          <p:cNvSpPr txBox="1"/>
          <p:nvPr/>
        </p:nvSpPr>
        <p:spPr>
          <a:xfrm>
            <a:off x="4408714" y="1393361"/>
            <a:ext cx="27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015"/>
                </a:solidFill>
              </a:rPr>
              <a:t>Manually Add Form Fields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E9C73-5980-456F-932A-A51FABB0E764}"/>
              </a:ext>
            </a:extLst>
          </p:cNvPr>
          <p:cNvSpPr txBox="1"/>
          <p:nvPr/>
        </p:nvSpPr>
        <p:spPr>
          <a:xfrm>
            <a:off x="3211286" y="1975757"/>
            <a:ext cx="4142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F4236-A2BB-4206-BEBA-47A0FBD38F46}"/>
              </a:ext>
            </a:extLst>
          </p:cNvPr>
          <p:cNvSpPr txBox="1"/>
          <p:nvPr/>
        </p:nvSpPr>
        <p:spPr>
          <a:xfrm>
            <a:off x="7086596" y="2438846"/>
            <a:ext cx="22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48CC"/>
                </a:solidFill>
              </a:rPr>
              <a:t>Position Form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F7D86-47DF-490B-8BCE-C900B40A79BE}"/>
              </a:ext>
            </a:extLst>
          </p:cNvPr>
          <p:cNvSpPr txBox="1"/>
          <p:nvPr/>
        </p:nvSpPr>
        <p:spPr>
          <a:xfrm>
            <a:off x="7750637" y="4697177"/>
            <a:ext cx="14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4497"/>
                </a:solidFill>
              </a:rPr>
              <a:t>Set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B9F88-2C9E-4685-804B-2BDBB2B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75000"/>
            </a:pPr>
            <a:r>
              <a:rPr lang="en-US" dirty="0"/>
              <a:t>Introduction to Forms</a:t>
            </a:r>
          </a:p>
          <a:p>
            <a:pPr>
              <a:buClr>
                <a:srgbClr val="7030A0"/>
              </a:buClr>
              <a:buSzPct val="75000"/>
            </a:pPr>
            <a:r>
              <a:rPr lang="en-US" dirty="0"/>
              <a:t>Adding Form Fields to a Tagged PDF</a:t>
            </a:r>
          </a:p>
          <a:p>
            <a:pPr>
              <a:buClr>
                <a:srgbClr val="7030A0"/>
              </a:buClr>
              <a:buSzPct val="75000"/>
            </a:pPr>
            <a:r>
              <a:rPr lang="en-US" dirty="0"/>
              <a:t>Adding Form Fields to an Untagged PDF</a:t>
            </a:r>
          </a:p>
          <a:p>
            <a:pPr>
              <a:buClr>
                <a:srgbClr val="7030A0"/>
              </a:buClr>
              <a:buSzPct val="75000"/>
            </a:pPr>
            <a:r>
              <a:rPr lang="en-US" dirty="0"/>
              <a:t>Resources</a:t>
            </a:r>
          </a:p>
          <a:p>
            <a:pPr>
              <a:spcAft>
                <a:spcPts val="1800"/>
              </a:spcAft>
              <a:buClr>
                <a:srgbClr val="7030A0"/>
              </a:buClr>
              <a:buSzPct val="75000"/>
            </a:pPr>
            <a:endParaRPr lang="en-US" dirty="0"/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Goals: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Understand the tools to use for creating accessible PDF forms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Choosing the right approach to creating accessible PDF forms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There is always more to learn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4A29-72F2-413F-AB13-6D6F0F76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Form Field (Text)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BA84-CC20-4577-8621-6DD1BEA5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435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form field type (Text)</a:t>
            </a:r>
          </a:p>
        </p:txBody>
      </p:sp>
      <p:pic>
        <p:nvPicPr>
          <p:cNvPr id="5" name="Picture 4" descr="Text box selected in Prepare Form field options">
            <a:extLst>
              <a:ext uri="{FF2B5EF4-FFF2-40B4-BE49-F238E27FC236}">
                <a16:creationId xmlns:a16="http://schemas.microsoft.com/office/drawing/2014/main" id="{875398EA-61D5-434F-A2B3-755197E4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1" y="1483771"/>
            <a:ext cx="11345181" cy="6513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58189D-F9E4-4675-A7E9-C8AB1C763977}"/>
              </a:ext>
            </a:extLst>
          </p:cNvPr>
          <p:cNvSpPr txBox="1">
            <a:spLocks/>
          </p:cNvSpPr>
          <p:nvPr/>
        </p:nvSpPr>
        <p:spPr>
          <a:xfrm>
            <a:off x="304721" y="2532185"/>
            <a:ext cx="11579384" cy="435429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>
            <a:lvl1pPr marL="275852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Drag/Drop form field in place and edit properties</a:t>
            </a:r>
          </a:p>
        </p:txBody>
      </p:sp>
      <p:pic>
        <p:nvPicPr>
          <p:cNvPr id="6" name="Picture 5" descr="Text box positioned on the form">
            <a:extLst>
              <a:ext uri="{FF2B5EF4-FFF2-40B4-BE49-F238E27FC236}">
                <a16:creationId xmlns:a16="http://schemas.microsoft.com/office/drawing/2014/main" id="{8446DAB7-37CB-4710-A046-EDAEA46F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1" y="3217544"/>
            <a:ext cx="5310415" cy="2623394"/>
          </a:xfrm>
          <a:prstGeom prst="rect">
            <a:avLst/>
          </a:prstGeom>
        </p:spPr>
      </p:pic>
      <p:pic>
        <p:nvPicPr>
          <p:cNvPr id="7" name="Picture 6" descr="Dialog to create field name">
            <a:extLst>
              <a:ext uri="{FF2B5EF4-FFF2-40B4-BE49-F238E27FC236}">
                <a16:creationId xmlns:a16="http://schemas.microsoft.com/office/drawing/2014/main" id="{480CC366-4936-4A0B-86BB-0C4A4A23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38" y="3217544"/>
            <a:ext cx="5478264" cy="2623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5D19-4827-477F-A8D2-34F306F6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2256" y="1700742"/>
            <a:ext cx="10917145" cy="369332"/>
          </a:xfrm>
        </p:spPr>
        <p:txBody>
          <a:bodyPr/>
          <a:lstStyle/>
          <a:p>
            <a:r>
              <a:rPr lang="en-US" dirty="0"/>
              <a:t>Session 1B</a:t>
            </a:r>
            <a:r>
              <a:rPr lang="en-US" sz="2000" dirty="0"/>
              <a:t>3</a:t>
            </a:r>
            <a:r>
              <a:rPr lang="en-US" dirty="0"/>
              <a:t> – Finalizing the Form for Tagged PDFs</a:t>
            </a:r>
          </a:p>
        </p:txBody>
      </p:sp>
    </p:spTree>
    <p:extLst>
      <p:ext uri="{BB962C8B-B14F-4D97-AF65-F5344CB8AC3E}">
        <p14:creationId xmlns:p14="http://schemas.microsoft.com/office/powerpoint/2010/main" val="42192804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Finalize the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Verify and fix tab order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Test the form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Preview the form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Verify entering data in the fields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Create Form tags or Auto-tag the Form and fix the Tag Tree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endParaRPr lang="en-US" dirty="0"/>
          </a:p>
          <a:p>
            <a:pPr>
              <a:buClr>
                <a:srgbClr val="7030A0"/>
              </a:buCl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1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Verify and Fix the Tab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1478280"/>
          </a:xfrm>
        </p:spPr>
        <p:txBody>
          <a:bodyPr>
            <a:normAutofit/>
          </a:bodyPr>
          <a:lstStyle/>
          <a:p>
            <a:r>
              <a:rPr lang="en-CA" dirty="0"/>
              <a:t>Enable “Show Tab Numbers”</a:t>
            </a:r>
          </a:p>
          <a:p>
            <a:r>
              <a:rPr lang="en-CA" dirty="0"/>
              <a:t>Set the Tab order by dragging up and down</a:t>
            </a:r>
          </a:p>
        </p:txBody>
      </p:sp>
      <p:pic>
        <p:nvPicPr>
          <p:cNvPr id="7" name="Picture 6" descr="Select Order Tabs by Structure and Show Tab Numbers in the Fields dropdown">
            <a:extLst>
              <a:ext uri="{FF2B5EF4-FFF2-40B4-BE49-F238E27FC236}">
                <a16:creationId xmlns:a16="http://schemas.microsoft.com/office/drawing/2014/main" id="{F927D2E3-96E1-402A-ABD7-F940D3F5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35" y="2171700"/>
            <a:ext cx="4176110" cy="3746726"/>
          </a:xfrm>
          <a:prstGeom prst="rect">
            <a:avLst/>
          </a:prstGeom>
        </p:spPr>
      </p:pic>
      <p:pic>
        <p:nvPicPr>
          <p:cNvPr id="8" name="Picture 7" descr="Drag and drop the fields into the right tab order">
            <a:extLst>
              <a:ext uri="{FF2B5EF4-FFF2-40B4-BE49-F238E27FC236}">
                <a16:creationId xmlns:a16="http://schemas.microsoft.com/office/drawing/2014/main" id="{0055AD90-0498-4144-B7DE-3BE92495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04" y="2171700"/>
            <a:ext cx="4055509" cy="37477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2FAD-3EDE-4D4A-A7C3-FA7E57F3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EF59-66E2-464F-AD02-7450D792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832753"/>
            <a:ext cx="11579384" cy="451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Preview (toggles back to Edit)</a:t>
            </a:r>
          </a:p>
        </p:txBody>
      </p:sp>
      <p:pic>
        <p:nvPicPr>
          <p:cNvPr id="6" name="Picture 5" descr="Preview button">
            <a:extLst>
              <a:ext uri="{FF2B5EF4-FFF2-40B4-BE49-F238E27FC236}">
                <a16:creationId xmlns:a16="http://schemas.microsoft.com/office/drawing/2014/main" id="{933F0861-BE8F-4F1C-8A79-928715DB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1311724"/>
            <a:ext cx="2399167" cy="24953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30156E-E170-46A8-B014-2216AEF56B3D}"/>
              </a:ext>
            </a:extLst>
          </p:cNvPr>
          <p:cNvSpPr txBox="1">
            <a:spLocks/>
          </p:cNvSpPr>
          <p:nvPr/>
        </p:nvSpPr>
        <p:spPr>
          <a:xfrm>
            <a:off x="304721" y="3937659"/>
            <a:ext cx="11579384" cy="422502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>
            <a:lvl1pPr marL="275852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Clear the form after entering data in the form fields</a:t>
            </a:r>
          </a:p>
        </p:txBody>
      </p:sp>
      <p:pic>
        <p:nvPicPr>
          <p:cNvPr id="7" name="Picture 6" descr="More dropdown">
            <a:extLst>
              <a:ext uri="{FF2B5EF4-FFF2-40B4-BE49-F238E27FC236}">
                <a16:creationId xmlns:a16="http://schemas.microsoft.com/office/drawing/2014/main" id="{5B7AE57A-9BB3-452C-90E2-4B427A0A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27" y="4490779"/>
            <a:ext cx="3254376" cy="1472368"/>
          </a:xfrm>
          <a:prstGeom prst="rect">
            <a:avLst/>
          </a:prstGeom>
        </p:spPr>
      </p:pic>
      <p:pic>
        <p:nvPicPr>
          <p:cNvPr id="8" name="Picture 7" descr="Clear Form selected from the More dropdown">
            <a:extLst>
              <a:ext uri="{FF2B5EF4-FFF2-40B4-BE49-F238E27FC236}">
                <a16:creationId xmlns:a16="http://schemas.microsoft.com/office/drawing/2014/main" id="{D70C316F-6DEC-406B-90A7-EFBF11B2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76" y="3185174"/>
            <a:ext cx="4002584" cy="29820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E8B42-E55A-4AA8-8403-9068A7C7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0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AE5E-2498-4F2C-B8DC-514F8301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Adding Form Fields to the Tag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A3C8-5AC8-4E11-A7B9-A658591B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001484"/>
            <a:ext cx="3494393" cy="3238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Steps</a:t>
            </a:r>
          </a:p>
          <a:p>
            <a:r>
              <a:rPr lang="en-US" b="1" dirty="0"/>
              <a:t>Place focus on “root” Tag</a:t>
            </a:r>
          </a:p>
          <a:p>
            <a:r>
              <a:rPr lang="en-US" dirty="0"/>
              <a:t>Tag Annotations</a:t>
            </a:r>
          </a:p>
          <a:p>
            <a:r>
              <a:rPr lang="en-US" dirty="0"/>
              <a:t>Find Unmarked Annotations</a:t>
            </a:r>
          </a:p>
          <a:p>
            <a:r>
              <a:rPr lang="en-US" dirty="0"/>
              <a:t>Tag Element</a:t>
            </a:r>
          </a:p>
          <a:p>
            <a:r>
              <a:rPr lang="en-US" dirty="0"/>
              <a:t>Set Tag Type to Form</a:t>
            </a:r>
          </a:p>
        </p:txBody>
      </p:sp>
      <p:pic>
        <p:nvPicPr>
          <p:cNvPr id="7" name="Picture 6" descr="Tag Annotations in Tag Tree dropdown menu">
            <a:extLst>
              <a:ext uri="{FF2B5EF4-FFF2-40B4-BE49-F238E27FC236}">
                <a16:creationId xmlns:a16="http://schemas.microsoft.com/office/drawing/2014/main" id="{973B7DE4-A071-4F34-849C-9CB87781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26" y="1001484"/>
            <a:ext cx="2117786" cy="4608422"/>
          </a:xfrm>
          <a:prstGeom prst="rect">
            <a:avLst/>
          </a:prstGeom>
        </p:spPr>
      </p:pic>
      <p:pic>
        <p:nvPicPr>
          <p:cNvPr id="8" name="Picture 7" descr="Find in Tag Tree dropdown menu">
            <a:extLst>
              <a:ext uri="{FF2B5EF4-FFF2-40B4-BE49-F238E27FC236}">
                <a16:creationId xmlns:a16="http://schemas.microsoft.com/office/drawing/2014/main" id="{422BBD0E-7343-42CB-995E-0644BE3D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3" y="1001484"/>
            <a:ext cx="2150096" cy="4608422"/>
          </a:xfrm>
          <a:prstGeom prst="rect">
            <a:avLst/>
          </a:prstGeom>
        </p:spPr>
      </p:pic>
      <p:pic>
        <p:nvPicPr>
          <p:cNvPr id="9" name="Picture 8" descr="Find unmarked annotations">
            <a:extLst>
              <a:ext uri="{FF2B5EF4-FFF2-40B4-BE49-F238E27FC236}">
                <a16:creationId xmlns:a16="http://schemas.microsoft.com/office/drawing/2014/main" id="{B81A63EE-2C02-48B2-9325-834FD9839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562" y="1001484"/>
            <a:ext cx="3090113" cy="1714195"/>
          </a:xfrm>
          <a:prstGeom prst="rect">
            <a:avLst/>
          </a:prstGeom>
        </p:spPr>
      </p:pic>
      <p:pic>
        <p:nvPicPr>
          <p:cNvPr id="10" name="Picture 9" descr="Tag element">
            <a:extLst>
              <a:ext uri="{FF2B5EF4-FFF2-40B4-BE49-F238E27FC236}">
                <a16:creationId xmlns:a16="http://schemas.microsoft.com/office/drawing/2014/main" id="{C6AC639B-6002-4DB7-93D9-86333B363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562" y="2890156"/>
            <a:ext cx="3091543" cy="1712065"/>
          </a:xfrm>
          <a:prstGeom prst="rect">
            <a:avLst/>
          </a:prstGeom>
        </p:spPr>
      </p:pic>
      <p:pic>
        <p:nvPicPr>
          <p:cNvPr id="11" name="Picture 10" descr="Select From type">
            <a:extLst>
              <a:ext uri="{FF2B5EF4-FFF2-40B4-BE49-F238E27FC236}">
                <a16:creationId xmlns:a16="http://schemas.microsoft.com/office/drawing/2014/main" id="{93C944E0-647A-4AC2-9159-59DA13BF0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431" y="4702628"/>
            <a:ext cx="2514600" cy="1590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E1CC-7E01-45A1-9005-2DC71FE4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93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9C25-7460-4B59-B1B3-55D8CD61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Tag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3048-EEAC-4459-911C-43D97658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fields appear at the bottom of the Tag Tree</a:t>
            </a:r>
          </a:p>
          <a:p>
            <a:r>
              <a:rPr lang="en-US" dirty="0"/>
              <a:t>Move &lt;Form&gt; tag to the correct place in the Tag Tree as a peer of the &lt;P&gt; tag content.</a:t>
            </a:r>
          </a:p>
        </p:txBody>
      </p:sp>
      <p:pic>
        <p:nvPicPr>
          <p:cNvPr id="5" name="Picture 4" descr="&lt;Form&gt; tags appear at the bottom of the tag tree">
            <a:extLst>
              <a:ext uri="{FF2B5EF4-FFF2-40B4-BE49-F238E27FC236}">
                <a16:creationId xmlns:a16="http://schemas.microsoft.com/office/drawing/2014/main" id="{B29C68E7-9EB9-42CF-87E3-49206475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54" y="2097390"/>
            <a:ext cx="3483403" cy="4190431"/>
          </a:xfrm>
          <a:prstGeom prst="rect">
            <a:avLst/>
          </a:prstGeom>
        </p:spPr>
      </p:pic>
      <p:pic>
        <p:nvPicPr>
          <p:cNvPr id="6" name="Picture 5" descr="Move &lt;Form&gt; tag to the correct location">
            <a:extLst>
              <a:ext uri="{FF2B5EF4-FFF2-40B4-BE49-F238E27FC236}">
                <a16:creationId xmlns:a16="http://schemas.microsoft.com/office/drawing/2014/main" id="{2B9F6C21-199B-485D-A490-A020ACE8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00" y="2097390"/>
            <a:ext cx="3929521" cy="33019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C333D-8043-4715-9642-DA22A95D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0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1C</a:t>
            </a:r>
            <a:r>
              <a:rPr lang="en-US" sz="2000" dirty="0"/>
              <a:t>1</a:t>
            </a:r>
            <a:r>
              <a:rPr lang="en-US" dirty="0"/>
              <a:t> – Adding Form Fields to an Untagged PDF</a:t>
            </a:r>
          </a:p>
        </p:txBody>
      </p:sp>
    </p:spTree>
    <p:extLst>
      <p:ext uri="{BB962C8B-B14F-4D97-AF65-F5344CB8AC3E}">
        <p14:creationId xmlns:p14="http://schemas.microsoft.com/office/powerpoint/2010/main" val="407185052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Adding Form Fields with Auto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 Use PDF </a:t>
            </a:r>
            <a:r>
              <a:rPr lang="en-US" dirty="0">
                <a:solidFill>
                  <a:srgbClr val="00B0F0"/>
                </a:solidFill>
              </a:rPr>
              <a:t>EX2a - Form - Pledge Template - Untagged no Form Fields </a:t>
            </a:r>
            <a:r>
              <a:rPr lang="en-US" dirty="0"/>
              <a:t>or</a:t>
            </a:r>
            <a:r>
              <a:rPr lang="en-US" dirty="0">
                <a:solidFill>
                  <a:srgbClr val="00B0F0"/>
                </a:solidFill>
              </a:rPr>
              <a:t> EX2b - Form - FWS Permit Form - Untagged no Form Fields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Run “Prepare Form” 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Fix form field properties (name and tooltip)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Check other properties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Add format to date field 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Manually replace checkboxes with radio buttons as needed</a:t>
            </a:r>
          </a:p>
          <a:p>
            <a:pPr>
              <a:buClr>
                <a:srgbClr val="7030A0"/>
              </a:buCl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AFCE-01F4-4268-B719-5997DBE5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Auto Detection of Form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E7FD-5C7A-4157-BBB4-5C9429A7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4844222" cy="5181600"/>
          </a:xfrm>
        </p:spPr>
        <p:txBody>
          <a:bodyPr/>
          <a:lstStyle/>
          <a:p>
            <a:r>
              <a:rPr lang="en-US" dirty="0"/>
              <a:t>Do not check “This document requires signatures”</a:t>
            </a:r>
          </a:p>
          <a:p>
            <a:pPr lvl="1"/>
            <a:r>
              <a:rPr lang="en-US" dirty="0"/>
              <a:t>Signature field applied regardless</a:t>
            </a:r>
          </a:p>
          <a:p>
            <a:pPr lvl="1"/>
            <a:r>
              <a:rPr lang="en-US" dirty="0"/>
              <a:t>Some functionality missing (a bug)</a:t>
            </a:r>
          </a:p>
          <a:p>
            <a:r>
              <a:rPr lang="en-US" dirty="0"/>
              <a:t>Set “Form field auto detection” to </a:t>
            </a:r>
            <a:r>
              <a:rPr lang="en-US" b="1" dirty="0"/>
              <a:t>On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Uncheck signature checkbox and set auto detection to on">
            <a:extLst>
              <a:ext uri="{FF2B5EF4-FFF2-40B4-BE49-F238E27FC236}">
                <a16:creationId xmlns:a16="http://schemas.microsoft.com/office/drawing/2014/main" id="{98106812-8A74-4C8B-AF57-45D6FA90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276" y="990600"/>
            <a:ext cx="5521588" cy="518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107D-A1AE-403E-BCE8-D8E10A0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 – Forms</a:t>
            </a:r>
          </a:p>
        </p:txBody>
      </p:sp>
    </p:spTree>
    <p:extLst>
      <p:ext uri="{BB962C8B-B14F-4D97-AF65-F5344CB8AC3E}">
        <p14:creationId xmlns:p14="http://schemas.microsoft.com/office/powerpoint/2010/main" val="34628010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947C-CDAD-4112-A5D1-F6245915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Form Field Properties</a:t>
            </a:r>
          </a:p>
        </p:txBody>
      </p:sp>
      <p:pic>
        <p:nvPicPr>
          <p:cNvPr id="8" name="Content Placeholder 7" descr="Create Name and Tooltip properties for the form field">
            <a:extLst>
              <a:ext uri="{FF2B5EF4-FFF2-40B4-BE49-F238E27FC236}">
                <a16:creationId xmlns:a16="http://schemas.microsoft.com/office/drawing/2014/main" id="{53D24696-0190-4FBA-9ED2-59F6637E9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24" y="1044388"/>
            <a:ext cx="4962412" cy="5181600"/>
          </a:xfrm>
          <a:prstGeom prst="rect">
            <a:avLst/>
          </a:prstGeom>
        </p:spPr>
      </p:pic>
      <p:pic>
        <p:nvPicPr>
          <p:cNvPr id="9" name="Picture 8" descr="Select date format">
            <a:extLst>
              <a:ext uri="{FF2B5EF4-FFF2-40B4-BE49-F238E27FC236}">
                <a16:creationId xmlns:a16="http://schemas.microsoft.com/office/drawing/2014/main" id="{E8DA5830-DCB3-4CAC-8B4B-54B9B6DC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55" y="930535"/>
            <a:ext cx="4138814" cy="53125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AA669-ECAE-4F3C-AB4A-5621A65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1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1C</a:t>
            </a:r>
            <a:r>
              <a:rPr lang="en-US" sz="2000" dirty="0"/>
              <a:t>2</a:t>
            </a:r>
            <a:r>
              <a:rPr lang="en-US" dirty="0"/>
              <a:t> – Manual Creation of Form Fields, Tagged PDF</a:t>
            </a:r>
          </a:p>
        </p:txBody>
      </p:sp>
    </p:spTree>
    <p:extLst>
      <p:ext uri="{BB962C8B-B14F-4D97-AF65-F5344CB8AC3E}">
        <p14:creationId xmlns:p14="http://schemas.microsoft.com/office/powerpoint/2010/main" val="373664669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7765-75E3-4C3F-937C-9FD5AF0A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Form Field Manually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658E-08D7-47A9-863C-C638EBAB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manually add form fields</a:t>
            </a:r>
          </a:p>
          <a:p>
            <a:pPr lvl="1"/>
            <a:r>
              <a:rPr lang="en-US" dirty="0"/>
              <a:t>Creating a form from scratch</a:t>
            </a:r>
          </a:p>
          <a:p>
            <a:pPr lvl="1"/>
            <a:r>
              <a:rPr lang="en-US" dirty="0"/>
              <a:t>Adding/fixing form fields where form fields were auto detected incorrectly</a:t>
            </a:r>
          </a:p>
          <a:p>
            <a:r>
              <a:rPr lang="en-US" dirty="0"/>
              <a:t>Steps</a:t>
            </a:r>
          </a:p>
          <a:p>
            <a:pPr lvl="2"/>
            <a:r>
              <a:rPr lang="en-US" dirty="0"/>
              <a:t>Prepare Form</a:t>
            </a:r>
          </a:p>
          <a:p>
            <a:pPr lvl="2"/>
            <a:r>
              <a:rPr lang="en-US" dirty="0"/>
              <a:t>Manually place form fields</a:t>
            </a:r>
          </a:p>
          <a:p>
            <a:pPr lvl="2"/>
            <a:r>
              <a:rPr lang="en-US" dirty="0"/>
              <a:t>Complete process for finalizing the form for tagged PDFs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77242-F23C-48BF-BEB4-3067CD29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61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CB1-BD54-4009-BB2B-38433D0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Form Field Options</a:t>
            </a:r>
          </a:p>
        </p:txBody>
      </p:sp>
      <p:pic>
        <p:nvPicPr>
          <p:cNvPr id="15" name="Picture 14" descr="Manually add form fields from the Prepare Form field options">
            <a:extLst>
              <a:ext uri="{FF2B5EF4-FFF2-40B4-BE49-F238E27FC236}">
                <a16:creationId xmlns:a16="http://schemas.microsoft.com/office/drawing/2014/main" id="{D80357B9-2A44-4D0D-BEB6-3F82B6F7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5" y="897814"/>
            <a:ext cx="11099026" cy="5466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6103F1-A15F-415C-BB41-95ADFCDDBDAD}"/>
              </a:ext>
            </a:extLst>
          </p:cNvPr>
          <p:cNvSpPr txBox="1"/>
          <p:nvPr/>
        </p:nvSpPr>
        <p:spPr>
          <a:xfrm>
            <a:off x="4408714" y="1393361"/>
            <a:ext cx="27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015"/>
                </a:solidFill>
              </a:rPr>
              <a:t>Manually Add Form Fields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E9C73-5980-456F-932A-A51FABB0E764}"/>
              </a:ext>
            </a:extLst>
          </p:cNvPr>
          <p:cNvSpPr txBox="1"/>
          <p:nvPr/>
        </p:nvSpPr>
        <p:spPr>
          <a:xfrm>
            <a:off x="3211286" y="1975757"/>
            <a:ext cx="4142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F4236-A2BB-4206-BEBA-47A0FBD38F46}"/>
              </a:ext>
            </a:extLst>
          </p:cNvPr>
          <p:cNvSpPr txBox="1"/>
          <p:nvPr/>
        </p:nvSpPr>
        <p:spPr>
          <a:xfrm>
            <a:off x="7086596" y="2438846"/>
            <a:ext cx="22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48CC"/>
                </a:solidFill>
              </a:rPr>
              <a:t>Position Form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F7D86-47DF-490B-8BCE-C900B40A79BE}"/>
              </a:ext>
            </a:extLst>
          </p:cNvPr>
          <p:cNvSpPr txBox="1"/>
          <p:nvPr/>
        </p:nvSpPr>
        <p:spPr>
          <a:xfrm>
            <a:off x="7750637" y="4697177"/>
            <a:ext cx="14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4497"/>
                </a:solidFill>
              </a:rPr>
              <a:t>Set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B9F88-2C9E-4685-804B-2BDBB2B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2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4A29-72F2-413F-AB13-6D6F0F76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Form Field (Text)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BA84-CC20-4577-8621-6DD1BEA5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435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form field type (Text)</a:t>
            </a:r>
          </a:p>
        </p:txBody>
      </p:sp>
      <p:pic>
        <p:nvPicPr>
          <p:cNvPr id="5" name="Picture 4" descr="Text box selected in Prepare Form field options">
            <a:extLst>
              <a:ext uri="{FF2B5EF4-FFF2-40B4-BE49-F238E27FC236}">
                <a16:creationId xmlns:a16="http://schemas.microsoft.com/office/drawing/2014/main" id="{875398EA-61D5-434F-A2B3-755197E4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1" y="1483771"/>
            <a:ext cx="11345181" cy="6513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58189D-F9E4-4675-A7E9-C8AB1C763977}"/>
              </a:ext>
            </a:extLst>
          </p:cNvPr>
          <p:cNvSpPr txBox="1">
            <a:spLocks/>
          </p:cNvSpPr>
          <p:nvPr/>
        </p:nvSpPr>
        <p:spPr>
          <a:xfrm>
            <a:off x="304721" y="2532185"/>
            <a:ext cx="11579384" cy="435429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>
            <a:lvl1pPr marL="275852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Drag/Drop form field in place and edit properties</a:t>
            </a:r>
          </a:p>
        </p:txBody>
      </p:sp>
      <p:pic>
        <p:nvPicPr>
          <p:cNvPr id="6" name="Picture 5" descr="Text box positioned on the form">
            <a:extLst>
              <a:ext uri="{FF2B5EF4-FFF2-40B4-BE49-F238E27FC236}">
                <a16:creationId xmlns:a16="http://schemas.microsoft.com/office/drawing/2014/main" id="{8446DAB7-37CB-4710-A046-EDAEA46F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1" y="3217544"/>
            <a:ext cx="5310415" cy="2623394"/>
          </a:xfrm>
          <a:prstGeom prst="rect">
            <a:avLst/>
          </a:prstGeom>
        </p:spPr>
      </p:pic>
      <p:pic>
        <p:nvPicPr>
          <p:cNvPr id="7" name="Picture 6" descr="Dialog to create field name">
            <a:extLst>
              <a:ext uri="{FF2B5EF4-FFF2-40B4-BE49-F238E27FC236}">
                <a16:creationId xmlns:a16="http://schemas.microsoft.com/office/drawing/2014/main" id="{480CC366-4936-4A0B-86BB-0C4A4A23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38" y="3217544"/>
            <a:ext cx="5478264" cy="2623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5D19-4827-477F-A8D2-34F306F6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0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2256" y="1700742"/>
            <a:ext cx="10917145" cy="369332"/>
          </a:xfrm>
        </p:spPr>
        <p:txBody>
          <a:bodyPr/>
          <a:lstStyle/>
          <a:p>
            <a:r>
              <a:rPr lang="en-US" dirty="0"/>
              <a:t>Session 1C</a:t>
            </a:r>
            <a:r>
              <a:rPr lang="en-US" sz="2000" dirty="0"/>
              <a:t>3</a:t>
            </a:r>
            <a:r>
              <a:rPr lang="en-US" dirty="0"/>
              <a:t> – Finalizing the Form for Untagged PDFs</a:t>
            </a:r>
          </a:p>
        </p:txBody>
      </p:sp>
    </p:spTree>
    <p:extLst>
      <p:ext uri="{BB962C8B-B14F-4D97-AF65-F5344CB8AC3E}">
        <p14:creationId xmlns:p14="http://schemas.microsoft.com/office/powerpoint/2010/main" val="380439371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Finalize the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Verify and fix tab order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Test the form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Preview the form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Verify entering data in the fields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Create Auto-tag the Form and fix the Tag Tree</a:t>
            </a:r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rgbClr val="7030A0"/>
              </a:buClr>
              <a:buSzPct val="75000"/>
              <a:buFont typeface="+mj-lt"/>
              <a:buAutoNum type="arabicPeriod"/>
            </a:pPr>
            <a:endParaRPr lang="en-US" dirty="0"/>
          </a:p>
          <a:p>
            <a:pPr>
              <a:buClr>
                <a:srgbClr val="7030A0"/>
              </a:buCl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Verify and Fix the Tab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1478280"/>
          </a:xfrm>
        </p:spPr>
        <p:txBody>
          <a:bodyPr>
            <a:normAutofit/>
          </a:bodyPr>
          <a:lstStyle/>
          <a:p>
            <a:r>
              <a:rPr lang="en-CA" dirty="0"/>
              <a:t>Enable “Show Tab Numbers”</a:t>
            </a:r>
          </a:p>
          <a:p>
            <a:r>
              <a:rPr lang="en-CA" dirty="0"/>
              <a:t>Set the Tab order by dragging up and down</a:t>
            </a:r>
          </a:p>
        </p:txBody>
      </p:sp>
      <p:pic>
        <p:nvPicPr>
          <p:cNvPr id="7" name="Picture 6" descr="Select Order Tabs by Structure and Show Tab Numbers in the Fields dropdown">
            <a:extLst>
              <a:ext uri="{FF2B5EF4-FFF2-40B4-BE49-F238E27FC236}">
                <a16:creationId xmlns:a16="http://schemas.microsoft.com/office/drawing/2014/main" id="{F927D2E3-96E1-402A-ABD7-F940D3F5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35" y="2171700"/>
            <a:ext cx="4176110" cy="3746726"/>
          </a:xfrm>
          <a:prstGeom prst="rect">
            <a:avLst/>
          </a:prstGeom>
        </p:spPr>
      </p:pic>
      <p:pic>
        <p:nvPicPr>
          <p:cNvPr id="8" name="Picture 7" descr="Drag and drop the fields into the right tab order">
            <a:extLst>
              <a:ext uri="{FF2B5EF4-FFF2-40B4-BE49-F238E27FC236}">
                <a16:creationId xmlns:a16="http://schemas.microsoft.com/office/drawing/2014/main" id="{0055AD90-0498-4144-B7DE-3BE92495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04" y="2171700"/>
            <a:ext cx="4055509" cy="37477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62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2FAD-3EDE-4D4A-A7C3-FA7E57F3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EF59-66E2-464F-AD02-7450D792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832753"/>
            <a:ext cx="11579384" cy="451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Preview (toggles back to Edit)</a:t>
            </a:r>
          </a:p>
        </p:txBody>
      </p:sp>
      <p:pic>
        <p:nvPicPr>
          <p:cNvPr id="6" name="Picture 5" descr="Preview button">
            <a:extLst>
              <a:ext uri="{FF2B5EF4-FFF2-40B4-BE49-F238E27FC236}">
                <a16:creationId xmlns:a16="http://schemas.microsoft.com/office/drawing/2014/main" id="{933F0861-BE8F-4F1C-8A79-928715DB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1311724"/>
            <a:ext cx="2399167" cy="24953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30156E-E170-46A8-B014-2216AEF56B3D}"/>
              </a:ext>
            </a:extLst>
          </p:cNvPr>
          <p:cNvSpPr txBox="1">
            <a:spLocks/>
          </p:cNvSpPr>
          <p:nvPr/>
        </p:nvSpPr>
        <p:spPr>
          <a:xfrm>
            <a:off x="304721" y="3937659"/>
            <a:ext cx="11579384" cy="422502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>
            <a:lvl1pPr marL="275852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1703" indent="-275852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979" indent="-20027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366" indent="-198387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291" indent="-137926" algn="l" defTabSz="1088291" rtl="0" eaLnBrk="1" latinLnBrk="0" hangingPunct="1">
              <a:spcBef>
                <a:spcPts val="714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9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44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89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35" indent="-272073" algn="l" defTabSz="10882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Clear the form after entering data in the form fields</a:t>
            </a:r>
          </a:p>
        </p:txBody>
      </p:sp>
      <p:pic>
        <p:nvPicPr>
          <p:cNvPr id="7" name="Picture 6" descr="More dropdown">
            <a:extLst>
              <a:ext uri="{FF2B5EF4-FFF2-40B4-BE49-F238E27FC236}">
                <a16:creationId xmlns:a16="http://schemas.microsoft.com/office/drawing/2014/main" id="{5B7AE57A-9BB3-452C-90E2-4B427A0A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27" y="4490779"/>
            <a:ext cx="3254376" cy="1472368"/>
          </a:xfrm>
          <a:prstGeom prst="rect">
            <a:avLst/>
          </a:prstGeom>
        </p:spPr>
      </p:pic>
      <p:pic>
        <p:nvPicPr>
          <p:cNvPr id="8" name="Picture 7" descr="Clear Form selected from the More dropdown">
            <a:extLst>
              <a:ext uri="{FF2B5EF4-FFF2-40B4-BE49-F238E27FC236}">
                <a16:creationId xmlns:a16="http://schemas.microsoft.com/office/drawing/2014/main" id="{D70C316F-6DEC-406B-90A7-EFBF11B2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76" y="3185174"/>
            <a:ext cx="4002584" cy="29820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E8B42-E55A-4AA8-8403-9068A7C7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40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66CD-1EF4-44AF-998F-813F4BC3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Autotag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7F6F-785C-4B69-AE89-9659AE00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896961"/>
            <a:ext cx="11579384" cy="4966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Accessibility Tool &gt; Autotag Document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ccessibility Tool Open, Select Autotag Document ">
            <a:extLst>
              <a:ext uri="{FF2B5EF4-FFF2-40B4-BE49-F238E27FC236}">
                <a16:creationId xmlns:a16="http://schemas.microsoft.com/office/drawing/2014/main" id="{50D4F912-4E2F-45C4-B143-27054024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3" y="1393639"/>
            <a:ext cx="8878495" cy="2308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D3EBE-0EB9-49FD-ABED-61DFD3C49341}"/>
              </a:ext>
            </a:extLst>
          </p:cNvPr>
          <p:cNvSpPr txBox="1"/>
          <p:nvPr/>
        </p:nvSpPr>
        <p:spPr>
          <a:xfrm>
            <a:off x="405063" y="3872433"/>
            <a:ext cx="415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focus on No Tags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for context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“Add Tags to Document”</a:t>
            </a:r>
          </a:p>
        </p:txBody>
      </p:sp>
      <p:pic>
        <p:nvPicPr>
          <p:cNvPr id="8" name="Picture 7" descr="Tag Tree expanded with focus on &quot;No Tags available&quot;. Context Menu open to select &quot;Add Tags to Document&quot; ">
            <a:extLst>
              <a:ext uri="{FF2B5EF4-FFF2-40B4-BE49-F238E27FC236}">
                <a16:creationId xmlns:a16="http://schemas.microsoft.com/office/drawing/2014/main" id="{C7E9570D-C87C-4A3F-B555-C14B35CC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01" y="3885895"/>
            <a:ext cx="2236791" cy="2406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8E596-DDFA-4167-A09B-F87209C1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5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1A – Introduction to Forms</a:t>
            </a:r>
          </a:p>
        </p:txBody>
      </p:sp>
    </p:spTree>
    <p:extLst>
      <p:ext uri="{BB962C8B-B14F-4D97-AF65-F5344CB8AC3E}">
        <p14:creationId xmlns:p14="http://schemas.microsoft.com/office/powerpoint/2010/main" val="177978475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9C25-7460-4B59-B1B3-55D8CD61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Tag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3048-EEAC-4459-911C-43D97658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and move &lt;Form&gt; tags (as necessary) so that they have the following format: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ag tree showing format for &lt;Form&gt; tags. &lt;Form&gt; tag should be a peer of the content in the &lt;P&gt; (paragraph) tag. OBJR is a child of the &lt;Form&gt; tag.">
            <a:extLst>
              <a:ext uri="{FF2B5EF4-FFF2-40B4-BE49-F238E27FC236}">
                <a16:creationId xmlns:a16="http://schemas.microsoft.com/office/drawing/2014/main" id="{E96BB2AF-77FF-44EE-8263-C97C94D3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1" y="1879378"/>
            <a:ext cx="11579385" cy="1794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C333D-8043-4715-9642-DA22A95D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32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Session 1D – Special Form Fields</a:t>
            </a:r>
          </a:p>
        </p:txBody>
      </p:sp>
    </p:spTree>
    <p:extLst>
      <p:ext uri="{BB962C8B-B14F-4D97-AF65-F5344CB8AC3E}">
        <p14:creationId xmlns:p14="http://schemas.microsoft.com/office/powerpoint/2010/main" val="34647861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03BF-2FC4-489B-A73E-5F0A9E41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Multi-line Text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CBC6-E418-463C-A1EF-00347A9A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5622550" cy="5181600"/>
          </a:xfrm>
        </p:spPr>
        <p:txBody>
          <a:bodyPr/>
          <a:lstStyle/>
          <a:p>
            <a:r>
              <a:rPr lang="en-US" dirty="0"/>
              <a:t>Regular Text field</a:t>
            </a:r>
          </a:p>
          <a:p>
            <a:r>
              <a:rPr lang="en-US" dirty="0"/>
              <a:t>Size to space for text</a:t>
            </a:r>
          </a:p>
          <a:p>
            <a:r>
              <a:rPr lang="en-US" dirty="0"/>
              <a:t>Go to Text Field Properties &gt; Options &gt; Multi-line</a:t>
            </a:r>
          </a:p>
          <a:p>
            <a:r>
              <a:rPr lang="en-US" dirty="0"/>
              <a:t>Scroll long text</a:t>
            </a:r>
          </a:p>
          <a:p>
            <a:r>
              <a:rPr lang="en-US" dirty="0"/>
              <a:t>Limit of “x” characters</a:t>
            </a:r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Characters, not words </a:t>
            </a:r>
          </a:p>
          <a:p>
            <a:pPr lvl="1"/>
            <a:r>
              <a:rPr lang="en-US" dirty="0"/>
              <a:t>500 words is approximately 3000 characters</a:t>
            </a:r>
          </a:p>
          <a:p>
            <a:pPr lvl="1"/>
            <a:r>
              <a:rPr lang="en-US" dirty="0"/>
              <a:t>Spaces count as characters</a:t>
            </a:r>
          </a:p>
          <a:p>
            <a:pPr lvl="1"/>
            <a:r>
              <a:rPr lang="en-US" dirty="0"/>
              <a:t>Even if visually there are multiple lines only create one text box</a:t>
            </a:r>
          </a:p>
        </p:txBody>
      </p:sp>
      <p:pic>
        <p:nvPicPr>
          <p:cNvPr id="5" name="Picture 4" descr="Select Multi-line format and limit of number of characters">
            <a:extLst>
              <a:ext uri="{FF2B5EF4-FFF2-40B4-BE49-F238E27FC236}">
                <a16:creationId xmlns:a16="http://schemas.microsoft.com/office/drawing/2014/main" id="{64B44516-621D-403E-88EA-227E875F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57" y="990600"/>
            <a:ext cx="4056690" cy="52736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E3043-60A6-4B8B-A778-BB60BE86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82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02BC-2A79-4315-965A-B91C5796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3959-ABB8-4F12-98D8-3B5BD728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773307"/>
            <a:ext cx="5355850" cy="2683329"/>
          </a:xfrm>
        </p:spPr>
        <p:txBody>
          <a:bodyPr/>
          <a:lstStyle/>
          <a:p>
            <a:r>
              <a:rPr lang="en-US" dirty="0"/>
              <a:t>Select Check Box</a:t>
            </a:r>
          </a:p>
          <a:p>
            <a:r>
              <a:rPr lang="en-US" dirty="0"/>
              <a:t>Select “Pin” to create multiple check boxes</a:t>
            </a:r>
          </a:p>
          <a:p>
            <a:r>
              <a:rPr lang="en-US" dirty="0"/>
              <a:t>Set Name and Tooltip</a:t>
            </a:r>
          </a:p>
          <a:p>
            <a:r>
              <a:rPr lang="en-US" dirty="0"/>
              <a:t>Set Options</a:t>
            </a:r>
          </a:p>
          <a:p>
            <a:pPr lvl="1"/>
            <a:r>
              <a:rPr lang="en-US" dirty="0"/>
              <a:t>Check Box Style</a:t>
            </a:r>
          </a:p>
          <a:p>
            <a:pPr lvl="1"/>
            <a:r>
              <a:rPr lang="en-US" dirty="0"/>
              <a:t>Export Value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heckbox selected in Prepare Form field options">
            <a:extLst>
              <a:ext uri="{FF2B5EF4-FFF2-40B4-BE49-F238E27FC236}">
                <a16:creationId xmlns:a16="http://schemas.microsoft.com/office/drawing/2014/main" id="{9C538E94-A2E8-402D-B944-73816688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0" y="955089"/>
            <a:ext cx="11579384" cy="640614"/>
          </a:xfrm>
          <a:prstGeom prst="rect">
            <a:avLst/>
          </a:prstGeom>
        </p:spPr>
      </p:pic>
      <p:pic>
        <p:nvPicPr>
          <p:cNvPr id="7" name="Picture 6" descr="Set check box style and export value">
            <a:extLst>
              <a:ext uri="{FF2B5EF4-FFF2-40B4-BE49-F238E27FC236}">
                <a16:creationId xmlns:a16="http://schemas.microsoft.com/office/drawing/2014/main" id="{94C0554B-B2C0-4331-BDD6-28C99BBD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1771120"/>
            <a:ext cx="3663044" cy="46392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34858-BB98-48FF-A486-9E00633F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9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2CE5-601E-4D74-945D-FEC0B102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7B869D-16F9-4B89-9A6D-64BC5C78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0" y="1773306"/>
            <a:ext cx="6346451" cy="4104979"/>
          </a:xfrm>
        </p:spPr>
        <p:txBody>
          <a:bodyPr>
            <a:normAutofit/>
          </a:bodyPr>
          <a:lstStyle/>
          <a:p>
            <a:r>
              <a:rPr lang="en-US" dirty="0"/>
              <a:t>Select Radio Button</a:t>
            </a:r>
          </a:p>
          <a:p>
            <a:r>
              <a:rPr lang="en-US" dirty="0"/>
              <a:t>Create Choice – unique to the radio button</a:t>
            </a:r>
          </a:p>
          <a:p>
            <a:r>
              <a:rPr lang="en-US" dirty="0"/>
              <a:t>Add Group Name – common to the set of radio buttons (also the Name in the properties)</a:t>
            </a:r>
          </a:p>
          <a:p>
            <a:r>
              <a:rPr lang="en-US" dirty="0"/>
              <a:t>Add Another Button – until all buttons are created</a:t>
            </a:r>
          </a:p>
          <a:p>
            <a:r>
              <a:rPr lang="en-US" dirty="0"/>
              <a:t>Select All Properties</a:t>
            </a:r>
          </a:p>
          <a:p>
            <a:pPr lvl="1"/>
            <a:r>
              <a:rPr lang="en-US" dirty="0"/>
              <a:t>Set Tooltip</a:t>
            </a:r>
          </a:p>
          <a:p>
            <a:pPr lvl="1"/>
            <a:r>
              <a:rPr lang="en-US" dirty="0"/>
              <a:t>Set Options</a:t>
            </a:r>
          </a:p>
          <a:p>
            <a:pPr lvl="2"/>
            <a:r>
              <a:rPr lang="en-US" dirty="0"/>
              <a:t>Button Style</a:t>
            </a:r>
          </a:p>
          <a:p>
            <a:pPr lvl="2"/>
            <a:r>
              <a:rPr lang="en-US" dirty="0"/>
              <a:t>Verify Radio Button Choice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Radio button selected in Prepare Form field options">
            <a:extLst>
              <a:ext uri="{FF2B5EF4-FFF2-40B4-BE49-F238E27FC236}">
                <a16:creationId xmlns:a16="http://schemas.microsoft.com/office/drawing/2014/main" id="{310FE389-852D-410E-BF71-C5396F1A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2" y="834470"/>
            <a:ext cx="11579384" cy="720249"/>
          </a:xfrm>
          <a:prstGeom prst="rect">
            <a:avLst/>
          </a:prstGeom>
        </p:spPr>
      </p:pic>
      <p:pic>
        <p:nvPicPr>
          <p:cNvPr id="7" name="Picture 6" descr="Set radio button choice and group name. Choose to add another button">
            <a:extLst>
              <a:ext uri="{FF2B5EF4-FFF2-40B4-BE49-F238E27FC236}">
                <a16:creationId xmlns:a16="http://schemas.microsoft.com/office/drawing/2014/main" id="{B6F61D23-C847-444C-A966-BFCCC065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43" y="1603916"/>
            <a:ext cx="2119984" cy="1999256"/>
          </a:xfrm>
          <a:prstGeom prst="rect">
            <a:avLst/>
          </a:prstGeom>
        </p:spPr>
      </p:pic>
      <p:pic>
        <p:nvPicPr>
          <p:cNvPr id="8" name="Picture 7" descr="Select button style">
            <a:extLst>
              <a:ext uri="{FF2B5EF4-FFF2-40B4-BE49-F238E27FC236}">
                <a16:creationId xmlns:a16="http://schemas.microsoft.com/office/drawing/2014/main" id="{FE67DFCA-C29A-4BC4-81C6-59B132D9A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376" y="3652370"/>
            <a:ext cx="4342728" cy="27045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BE73B-C526-4840-B392-03EE724C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3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DCB7-F4F4-449B-84E0-78DD7838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Dropdown List Box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C7422D-670B-4BB0-BFB7-8BF5444A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2181523"/>
            <a:ext cx="4327150" cy="2683329"/>
          </a:xfrm>
        </p:spPr>
        <p:txBody>
          <a:bodyPr/>
          <a:lstStyle/>
          <a:p>
            <a:r>
              <a:rPr lang="en-US" dirty="0"/>
              <a:t>Select Dropdown List</a:t>
            </a:r>
          </a:p>
          <a:p>
            <a:r>
              <a:rPr lang="en-US" dirty="0"/>
              <a:t>Set Name and Tooltip</a:t>
            </a:r>
          </a:p>
          <a:p>
            <a:r>
              <a:rPr lang="en-US" dirty="0"/>
              <a:t>Set Options</a:t>
            </a:r>
          </a:p>
          <a:p>
            <a:pPr lvl="1"/>
            <a:r>
              <a:rPr lang="en-US" dirty="0"/>
              <a:t>Add Items to select Item List</a:t>
            </a:r>
          </a:p>
          <a:p>
            <a:pPr lvl="1"/>
            <a:r>
              <a:rPr lang="en-US" dirty="0"/>
              <a:t>Export Value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ropdown list selected in Prepare Form field options">
            <a:extLst>
              <a:ext uri="{FF2B5EF4-FFF2-40B4-BE49-F238E27FC236}">
                <a16:creationId xmlns:a16="http://schemas.microsoft.com/office/drawing/2014/main" id="{655505B7-961A-41A5-8414-B9B3BB6D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1" y="826442"/>
            <a:ext cx="11579384" cy="645056"/>
          </a:xfrm>
          <a:prstGeom prst="rect">
            <a:avLst/>
          </a:prstGeom>
        </p:spPr>
      </p:pic>
      <p:pic>
        <p:nvPicPr>
          <p:cNvPr id="7" name="Picture 6" descr="Create listbox items for selection">
            <a:extLst>
              <a:ext uri="{FF2B5EF4-FFF2-40B4-BE49-F238E27FC236}">
                <a16:creationId xmlns:a16="http://schemas.microsoft.com/office/drawing/2014/main" id="{2E7C5A14-CA2A-446D-BED9-EB9D9D0E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14" y="1702628"/>
            <a:ext cx="5918421" cy="4377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8CDA-CD7B-459E-AD50-1B13916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71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F80D-4EB3-4509-BD5F-A32C9F65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8FD0-0FCA-476A-AE31-A0199FEA6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90600"/>
            <a:ext cx="5774950" cy="5181600"/>
          </a:xfrm>
        </p:spPr>
        <p:txBody>
          <a:bodyPr/>
          <a:lstStyle/>
          <a:p>
            <a:r>
              <a:rPr lang="en-US" dirty="0"/>
              <a:t>Create Text Field</a:t>
            </a:r>
          </a:p>
          <a:p>
            <a:r>
              <a:rPr lang="en-US" dirty="0"/>
              <a:t>Format Tab in Properties</a:t>
            </a:r>
          </a:p>
          <a:p>
            <a:pPr lvl="1"/>
            <a:r>
              <a:rPr lang="en-US" dirty="0"/>
              <a:t>Set Format Category to Number</a:t>
            </a:r>
          </a:p>
          <a:p>
            <a:pPr lvl="1"/>
            <a:r>
              <a:rPr lang="en-US" dirty="0"/>
              <a:t>Choose Number Options</a:t>
            </a:r>
          </a:p>
          <a:p>
            <a:r>
              <a:rPr lang="en-US" dirty="0"/>
              <a:t>Calculate Tab</a:t>
            </a:r>
          </a:p>
          <a:p>
            <a:pPr lvl="1"/>
            <a:r>
              <a:rPr lang="en-US" dirty="0"/>
              <a:t>Create Calculation (Value is the . . .)</a:t>
            </a:r>
          </a:p>
          <a:p>
            <a:pPr lvl="1"/>
            <a:r>
              <a:rPr lang="en-US" dirty="0"/>
              <a:t>Add fields to be included in the calculation</a:t>
            </a:r>
          </a:p>
          <a:p>
            <a:r>
              <a:rPr lang="en-US" dirty="0"/>
              <a:t>Options Tab</a:t>
            </a:r>
          </a:p>
          <a:p>
            <a:pPr lvl="1"/>
            <a:r>
              <a:rPr lang="en-US" dirty="0"/>
              <a:t>Set Alignment</a:t>
            </a:r>
          </a:p>
          <a:p>
            <a:endParaRPr lang="en-US" dirty="0"/>
          </a:p>
        </p:txBody>
      </p:sp>
      <p:pic>
        <p:nvPicPr>
          <p:cNvPr id="6" name="Picture 5" descr="Format tab, -Select format category set to number">
            <a:extLst>
              <a:ext uri="{FF2B5EF4-FFF2-40B4-BE49-F238E27FC236}">
                <a16:creationId xmlns:a16="http://schemas.microsoft.com/office/drawing/2014/main" id="{490867B7-94DC-48B0-87F3-43662F93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4" y="840241"/>
            <a:ext cx="4261572" cy="3102879"/>
          </a:xfrm>
          <a:prstGeom prst="rect">
            <a:avLst/>
          </a:prstGeom>
        </p:spPr>
      </p:pic>
      <p:pic>
        <p:nvPicPr>
          <p:cNvPr id="7" name="Picture 6" descr="Calculate Tab - create calculation by setting what the value should be ">
            <a:extLst>
              <a:ext uri="{FF2B5EF4-FFF2-40B4-BE49-F238E27FC236}">
                <a16:creationId xmlns:a16="http://schemas.microsoft.com/office/drawing/2014/main" id="{2939B27A-AA20-4A4E-801F-C3CE92414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4" y="4225821"/>
            <a:ext cx="4261572" cy="21913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1E733-5F91-4AA9-AADC-A6F9D8D1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06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F56-D5AE-4C6F-B826-C69D1BC521B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1182" y="1700742"/>
            <a:ext cx="10918220" cy="36933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2801761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0E3-5ACA-41A7-8558-046CAEA1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Options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9C7F-0945-4451-883A-F77DA589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65176">
              <a:spcBef>
                <a:spcPts val="0"/>
              </a:spcBef>
              <a:buSzPct val="75000"/>
            </a:pPr>
            <a:r>
              <a:rPr lang="en-US" dirty="0"/>
              <a:t>Regular Webinars</a:t>
            </a:r>
          </a:p>
          <a:p>
            <a:pPr marL="914126" lvl="2" indent="0">
              <a:buClr>
                <a:schemeClr val="tx1"/>
              </a:buClr>
              <a:buSzPct val="75000"/>
              <a:buNone/>
            </a:pPr>
            <a:r>
              <a:rPr lang="en-US" sz="2000" dirty="0">
                <a:hlinkClick r:id="rId2"/>
              </a:rPr>
              <a:t>https://events-ar.adobeconnect.com/content/connect/c1/881497641/en/events/catalog.html?OWASP_CSRFTOKEN=1e73e0edb7545f3f9fdd08e895e134213f26efe05c1067bb15b4fc6234076238</a:t>
            </a:r>
            <a:r>
              <a:rPr lang="en-US" sz="2000" dirty="0"/>
              <a:t> </a:t>
            </a:r>
          </a:p>
          <a:p>
            <a:pPr marL="274320" indent="-265176">
              <a:buSzPct val="75000"/>
            </a:pPr>
            <a:r>
              <a:rPr lang="en-US" dirty="0"/>
              <a:t>Webinar Recordings</a:t>
            </a:r>
          </a:p>
          <a:p>
            <a:pPr marL="914126" lvl="2" indent="0">
              <a:buClr>
                <a:schemeClr val="tx1"/>
              </a:buClr>
              <a:buSzPct val="75000"/>
              <a:buNone/>
            </a:pPr>
            <a:r>
              <a:rPr lang="en-US" sz="2000" dirty="0">
                <a:hlinkClick r:id="rId3"/>
              </a:rPr>
              <a:t>http://adobe.lookbookhq.com/acrobataccessibility</a:t>
            </a:r>
            <a:endParaRPr lang="en-US" sz="2000" dirty="0"/>
          </a:p>
          <a:p>
            <a:pPr indent="-265176">
              <a:buSzPct val="75000"/>
            </a:pPr>
            <a:r>
              <a:rPr lang="en-US" dirty="0"/>
              <a:t>Upcoming 2-day Train-the-Trainer session at Accessing Higher Ground Conference (Teaching you how to teach others how to create accessible PDFs). November 2019 in Colorado</a:t>
            </a:r>
          </a:p>
          <a:p>
            <a:pPr marL="914126" lvl="2" indent="0">
              <a:buClr>
                <a:schemeClr val="tx1"/>
              </a:buClr>
              <a:buSzPct val="75000"/>
              <a:buNone/>
            </a:pPr>
            <a:r>
              <a:rPr lang="en-US" sz="2000" dirty="0">
                <a:hlinkClick r:id="rId4"/>
              </a:rPr>
              <a:t>www.accessinghigherground.org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7B2AD-BA56-46FE-B08C-FBFEBCCF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5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0E3-5ACA-41A7-8558-046CAEA1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Acrobat Pro DC Helpful Links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9C7F-0945-4451-883A-F77DA589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809741"/>
            <a:ext cx="11579384" cy="5602076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sz="1999" dirty="0"/>
              <a:t>Acrobat DC Accessibility 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2"/>
              </a:rPr>
              <a:t>https://www.adobe.com/accessibility/products/acrobat.html</a:t>
            </a:r>
            <a:r>
              <a:rPr lang="en-US" dirty="0"/>
              <a:t> </a:t>
            </a:r>
          </a:p>
          <a:p>
            <a:pPr>
              <a:buSzPct val="75000"/>
            </a:pPr>
            <a:r>
              <a:rPr lang="en-US" sz="1999" dirty="0"/>
              <a:t>Adobe Acrobat DC Accessibility Features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3"/>
              </a:rPr>
              <a:t>https://www.adobe.com/accessibility/products/acrobat/acrobat-accessibility-features.html</a:t>
            </a:r>
            <a:r>
              <a:rPr lang="en-US" dirty="0"/>
              <a:t>  </a:t>
            </a:r>
          </a:p>
          <a:p>
            <a:pPr>
              <a:buSzPct val="75000"/>
            </a:pPr>
            <a:r>
              <a:rPr lang="en-US" sz="1999" dirty="0"/>
              <a:t>Acrobat Reader DC Accessibility features 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4"/>
              </a:rPr>
              <a:t>https://helpx.adobe.com/reader/using/accessibility-features.html</a:t>
            </a:r>
            <a:r>
              <a:rPr lang="en-US" dirty="0"/>
              <a:t> </a:t>
            </a:r>
          </a:p>
          <a:p>
            <a:pPr>
              <a:buSzPct val="75000"/>
            </a:pPr>
            <a:r>
              <a:rPr lang="en-US" sz="1999" dirty="0"/>
              <a:t>Acrobat DC and Reader DC Accessibility Blogs </a:t>
            </a:r>
          </a:p>
          <a:p>
            <a:pPr marL="742350" lvl="2" indent="0">
              <a:buSzPct val="75000"/>
              <a:buNone/>
            </a:pPr>
            <a:r>
              <a:rPr lang="en-US" dirty="0">
                <a:hlinkClick r:id="rId5"/>
              </a:rPr>
              <a:t>https://theblog.adobe.com/document-cloud/</a:t>
            </a:r>
            <a:r>
              <a:rPr lang="en-US" dirty="0"/>
              <a:t> (search for PDF or Accessibility)</a:t>
            </a:r>
          </a:p>
          <a:p>
            <a:pPr>
              <a:buSzPct val="75000"/>
            </a:pPr>
            <a:r>
              <a:rPr lang="en-US" sz="1999" dirty="0"/>
              <a:t>Using the Acrobat Pro DC Accessibility Checker 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6"/>
              </a:rPr>
              <a:t>https://www.adobe.com/accessibility/products/acrobat/using-acrobat-pro-accessibility-checker.html</a:t>
            </a:r>
            <a:r>
              <a:rPr lang="en-US" dirty="0"/>
              <a:t> </a:t>
            </a:r>
          </a:p>
          <a:p>
            <a:pPr>
              <a:buSzPct val="75000"/>
            </a:pPr>
            <a:r>
              <a:rPr lang="en-US" sz="1999" dirty="0"/>
              <a:t>Create and verify PDF accessibility 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7"/>
              </a:rPr>
              <a:t>https://helpx.adobe.com/acrobat/using/create-verify-pdf-accessibility.html</a:t>
            </a:r>
            <a:r>
              <a:rPr lang="en-US" dirty="0"/>
              <a:t> </a:t>
            </a:r>
          </a:p>
          <a:p>
            <a:pPr>
              <a:buSzPct val="75000"/>
            </a:pPr>
            <a:r>
              <a:rPr lang="en-US" sz="1999" dirty="0"/>
              <a:t>Acrobat Pro DC PDF Accessibility Repair Workflow </a:t>
            </a:r>
          </a:p>
          <a:p>
            <a:pPr marL="732831" lvl="2" indent="0">
              <a:buSzPct val="75000"/>
              <a:buNone/>
            </a:pPr>
            <a:r>
              <a:rPr lang="en-US" dirty="0">
                <a:hlinkClick r:id="rId8"/>
              </a:rPr>
              <a:t>https://www.adobe.com/accessibility/products/acrobat/acrobat-pro-dc-pdf-accessibility-repair-workflow.html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7B2AD-BA56-46FE-B08C-FBFEBCCF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B8B4-4E3D-43F2-90CC-8118B944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E7D9-165A-4325-BE39-2005B022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the approach that works best for your situation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Considerations:</a:t>
            </a:r>
          </a:p>
          <a:p>
            <a:pPr lvl="1"/>
            <a:r>
              <a:rPr lang="en-US" dirty="0"/>
              <a:t>Are you working with the original source document?</a:t>
            </a:r>
          </a:p>
          <a:p>
            <a:pPr lvl="1"/>
            <a:r>
              <a:rPr lang="en-US" dirty="0"/>
              <a:t>Has the PDF been tagged and was there a lot of remediation work done?</a:t>
            </a:r>
          </a:p>
          <a:p>
            <a:pPr lvl="1"/>
            <a:r>
              <a:rPr lang="en-US" dirty="0"/>
              <a:t>Are the form fields well defined?</a:t>
            </a:r>
          </a:p>
          <a:p>
            <a:pPr lvl="1"/>
            <a:r>
              <a:rPr lang="en-US" dirty="0"/>
              <a:t> Is it best to add form fields and then tag or add form fields to the tagged PDF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Options</a:t>
            </a:r>
          </a:p>
          <a:p>
            <a:pPr lvl="1"/>
            <a:r>
              <a:rPr lang="en-US" dirty="0"/>
              <a:t>Auto detect the form fields before tagging (may require less remediation of &lt;Form&gt; tags in the Tag Tree but will require fixing the other types of tags as </a:t>
            </a:r>
            <a:r>
              <a:rPr lang="en-US" dirty="0" err="1"/>
              <a:t>neccessary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Auto detect the form fields after tagging (always requires fixing &lt;Form&gt; tags in the Tag Tree but not other types of tags)</a:t>
            </a:r>
          </a:p>
          <a:p>
            <a:pPr lvl="1"/>
            <a:r>
              <a:rPr lang="en-US" dirty="0"/>
              <a:t>Manually add the form fields (requires the most 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Regardless of approach use the Prepare Form tool in Tools Pane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04660-DECC-4388-AF66-F37C7ACB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8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0E3-5ACA-41A7-8558-046CAEA1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9C7F-0945-4451-883A-F77DA589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19" indent="0">
              <a:spcAft>
                <a:spcPts val="600"/>
              </a:spcAft>
              <a:buNone/>
            </a:pPr>
            <a:r>
              <a:rPr lang="en-US" dirty="0"/>
              <a:t>Rob Haverty</a:t>
            </a:r>
          </a:p>
          <a:p>
            <a:pPr marL="28641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Haverty@Adobe.com</a:t>
            </a:r>
            <a:endParaRPr lang="en-US" dirty="0"/>
          </a:p>
          <a:p>
            <a:pPr marL="9519" indent="0">
              <a:spcAft>
                <a:spcPts val="600"/>
              </a:spcAft>
              <a:buNone/>
            </a:pPr>
            <a:r>
              <a:rPr lang="en-US" dirty="0"/>
              <a:t>Adobe Accessibility Website</a:t>
            </a:r>
          </a:p>
          <a:p>
            <a:pPr marL="28641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hlinkClick r:id="rId3"/>
              </a:rPr>
              <a:t>www.Adobe.com/Accessibility</a:t>
            </a:r>
            <a:endParaRPr lang="en-US" dirty="0"/>
          </a:p>
          <a:p>
            <a:pPr marL="9519" indent="0">
              <a:spcAft>
                <a:spcPts val="600"/>
              </a:spcAft>
              <a:buNone/>
            </a:pPr>
            <a:r>
              <a:rPr lang="en-US" dirty="0"/>
              <a:t>Accessibility Compliance </a:t>
            </a:r>
          </a:p>
          <a:p>
            <a:pPr marL="285287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https://www.adobe.com/accessibility/compliance.html</a:t>
            </a:r>
            <a:r>
              <a:rPr lang="en-US" dirty="0"/>
              <a:t> </a:t>
            </a:r>
          </a:p>
          <a:p>
            <a:pPr marL="9519" indent="0">
              <a:spcAft>
                <a:spcPts val="600"/>
              </a:spcAft>
              <a:buNone/>
            </a:pPr>
            <a:r>
              <a:rPr lang="en-US" dirty="0"/>
              <a:t>Follow us on Twitter @</a:t>
            </a:r>
            <a:r>
              <a:rPr lang="en-US" dirty="0" err="1"/>
              <a:t>AdobeAccess</a:t>
            </a:r>
            <a:endParaRPr lang="en-US" dirty="0"/>
          </a:p>
          <a:p>
            <a:pPr marL="9519" indent="0">
              <a:buNone/>
            </a:pPr>
            <a:r>
              <a:rPr lang="en-US" dirty="0"/>
              <a:t>PDF Standards</a:t>
            </a:r>
          </a:p>
          <a:p>
            <a:pPr marL="285287" lvl="1" indent="0">
              <a:buNone/>
            </a:pPr>
            <a:r>
              <a:rPr lang="en-US" dirty="0">
                <a:hlinkClick r:id="rId5"/>
              </a:rPr>
              <a:t>ISO 32000</a:t>
            </a:r>
            <a:r>
              <a:rPr lang="en-US" dirty="0"/>
              <a:t> (free)</a:t>
            </a:r>
          </a:p>
          <a:p>
            <a:pPr marL="285287" lvl="1" indent="0">
              <a:buNone/>
            </a:pPr>
            <a:r>
              <a:rPr lang="en-US" dirty="0">
                <a:hlinkClick r:id="rId6"/>
              </a:rPr>
              <a:t>ISO 14289 (PDF/UA)</a:t>
            </a:r>
            <a:r>
              <a:rPr lang="en-US" dirty="0"/>
              <a:t> (purchase)</a:t>
            </a:r>
          </a:p>
          <a:p>
            <a:endParaRPr lang="en-US" dirty="0">
              <a:latin typeface="Adobe Clean Light" panose="020B03030204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7B2AD-BA56-46FE-B08C-FBFEBCCF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93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05" y="205049"/>
            <a:ext cx="69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Adobe – Make it an Experience</a:t>
            </a:r>
          </a:p>
        </p:txBody>
      </p:sp>
    </p:spTree>
    <p:extLst>
      <p:ext uri="{BB962C8B-B14F-4D97-AF65-F5344CB8AC3E}">
        <p14:creationId xmlns:p14="http://schemas.microsoft.com/office/powerpoint/2010/main" val="312815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CC3E-248C-4391-A488-8CFEF37B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Form Tool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4C3514-D847-431D-B94E-811A3C16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50" y="1104899"/>
            <a:ext cx="4686379" cy="5181600"/>
          </a:xfrm>
        </p:spPr>
        <p:txBody>
          <a:bodyPr/>
          <a:lstStyle/>
          <a:p>
            <a:r>
              <a:rPr lang="en-US" dirty="0"/>
              <a:t>Added by default to the Tools Pane</a:t>
            </a:r>
          </a:p>
        </p:txBody>
      </p:sp>
      <p:pic>
        <p:nvPicPr>
          <p:cNvPr id="5" name="Picture 4" descr="Prepare Form tool in the Tools Pane">
            <a:extLst>
              <a:ext uri="{FF2B5EF4-FFF2-40B4-BE49-F238E27FC236}">
                <a16:creationId xmlns:a16="http://schemas.microsoft.com/office/drawing/2014/main" id="{95007A1A-BFAD-455F-B01B-AFBC0E6D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66" y="1110342"/>
            <a:ext cx="1958975" cy="50238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33DB2-DE6F-45B0-8B71-51E12933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AFCE-01F4-4268-B719-5997DBE5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E7FD-5C7A-4157-BBB4-5C9429A7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903512"/>
            <a:ext cx="11579384" cy="1594759"/>
          </a:xfrm>
        </p:spPr>
        <p:txBody>
          <a:bodyPr/>
          <a:lstStyle/>
          <a:p>
            <a:r>
              <a:rPr lang="en-US" dirty="0"/>
              <a:t>Choose document, if you open the document in Acrobat first it is a simple step.</a:t>
            </a:r>
          </a:p>
          <a:p>
            <a:r>
              <a:rPr lang="en-US" dirty="0"/>
              <a:t>Do not check “This document requires signatures”, signature field applied regardless</a:t>
            </a:r>
          </a:p>
          <a:p>
            <a:pPr lvl="1"/>
            <a:r>
              <a:rPr lang="en-US" dirty="0"/>
              <a:t>Some functionality missing in Properties dialog (a bug?)</a:t>
            </a:r>
          </a:p>
          <a:p>
            <a:r>
              <a:rPr lang="en-US" dirty="0"/>
              <a:t>Choose whether to auto-generate form fields or not.</a:t>
            </a:r>
          </a:p>
        </p:txBody>
      </p:sp>
      <p:pic>
        <p:nvPicPr>
          <p:cNvPr id="5" name="Content Placeholder 4" descr="Beginning dialog for preparing a form">
            <a:extLst>
              <a:ext uri="{FF2B5EF4-FFF2-40B4-BE49-F238E27FC236}">
                <a16:creationId xmlns:a16="http://schemas.microsoft.com/office/drawing/2014/main" id="{98106812-8A74-4C8B-AF57-45D6FA90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4" y="2498271"/>
            <a:ext cx="4153914" cy="3898139"/>
          </a:xfrm>
          <a:prstGeom prst="rect">
            <a:avLst/>
          </a:prstGeom>
        </p:spPr>
      </p:pic>
      <p:pic>
        <p:nvPicPr>
          <p:cNvPr id="6" name="Content Placeholder 4" descr="Dialog to determine whether to automatically detect form fields or not.">
            <a:extLst>
              <a:ext uri="{FF2B5EF4-FFF2-40B4-BE49-F238E27FC236}">
                <a16:creationId xmlns:a16="http://schemas.microsoft.com/office/drawing/2014/main" id="{BAC3ABBB-F171-4B8F-BEFD-815FFAD09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914" y="3369129"/>
            <a:ext cx="5661929" cy="2773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107D-A1AE-403E-BCE8-D8E10A0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1CB1-BD54-4009-BB2B-38433D0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the Prepare Form Tool Functions</a:t>
            </a:r>
          </a:p>
        </p:txBody>
      </p:sp>
      <p:pic>
        <p:nvPicPr>
          <p:cNvPr id="15" name="Picture 14" descr="Three sections of the Prepare Form tool. Manually add form fields, position form fields, and set tab order.">
            <a:extLst>
              <a:ext uri="{FF2B5EF4-FFF2-40B4-BE49-F238E27FC236}">
                <a16:creationId xmlns:a16="http://schemas.microsoft.com/office/drawing/2014/main" id="{D80357B9-2A44-4D0D-BEB6-3F82B6F7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5" y="897814"/>
            <a:ext cx="11099026" cy="5466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6103F1-A15F-415C-BB41-95ADFCDDBDAD}"/>
              </a:ext>
            </a:extLst>
          </p:cNvPr>
          <p:cNvSpPr txBox="1"/>
          <p:nvPr/>
        </p:nvSpPr>
        <p:spPr>
          <a:xfrm>
            <a:off x="4408714" y="1393361"/>
            <a:ext cx="27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015"/>
                </a:solidFill>
              </a:rPr>
              <a:t>Manually Add Form 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F4236-A2BB-4206-BEBA-47A0FBD38F46}"/>
              </a:ext>
            </a:extLst>
          </p:cNvPr>
          <p:cNvSpPr txBox="1"/>
          <p:nvPr/>
        </p:nvSpPr>
        <p:spPr>
          <a:xfrm>
            <a:off x="7086596" y="2438846"/>
            <a:ext cx="22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48CC"/>
                </a:solidFill>
              </a:rPr>
              <a:t>Position Form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F7D86-47DF-490B-8BCE-C900B40A79BE}"/>
              </a:ext>
            </a:extLst>
          </p:cNvPr>
          <p:cNvSpPr txBox="1"/>
          <p:nvPr/>
        </p:nvSpPr>
        <p:spPr>
          <a:xfrm>
            <a:off x="7750637" y="4697177"/>
            <a:ext cx="14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4497"/>
                </a:solidFill>
              </a:rPr>
              <a:t>Set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B9F88-2C9E-4685-804B-2BDBB2B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8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FFE9-9067-4F7F-BF54-EBEB385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Form Field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632D1-2DFE-4576-8C5B-AC73BA536BD3}"/>
              </a:ext>
            </a:extLst>
          </p:cNvPr>
          <p:cNvSpPr txBox="1"/>
          <p:nvPr/>
        </p:nvSpPr>
        <p:spPr>
          <a:xfrm>
            <a:off x="304721" y="859967"/>
            <a:ext cx="182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Form Field</a:t>
            </a:r>
          </a:p>
        </p:txBody>
      </p:sp>
      <p:pic>
        <p:nvPicPr>
          <p:cNvPr id="5" name="Content Placeholder 4" descr="Select field and right click for context menu">
            <a:extLst>
              <a:ext uri="{FF2B5EF4-FFF2-40B4-BE49-F238E27FC236}">
                <a16:creationId xmlns:a16="http://schemas.microsoft.com/office/drawing/2014/main" id="{C068023C-BC33-41F8-8C50-926B60F6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846" y="1229299"/>
            <a:ext cx="6832515" cy="2011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51860-D569-46EE-A9FC-CC4CC7F88431}"/>
              </a:ext>
            </a:extLst>
          </p:cNvPr>
          <p:cNvSpPr txBox="1"/>
          <p:nvPr/>
        </p:nvSpPr>
        <p:spPr>
          <a:xfrm>
            <a:off x="304720" y="3325582"/>
            <a:ext cx="434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Click and Select Properties</a:t>
            </a:r>
          </a:p>
        </p:txBody>
      </p:sp>
      <p:pic>
        <p:nvPicPr>
          <p:cNvPr id="3" name="Picture 2" descr="Field properties from the context menu">
            <a:extLst>
              <a:ext uri="{FF2B5EF4-FFF2-40B4-BE49-F238E27FC236}">
                <a16:creationId xmlns:a16="http://schemas.microsoft.com/office/drawing/2014/main" id="{152BC6EF-2E58-4112-9C3A-DA3274B3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46" y="3931429"/>
            <a:ext cx="3592354" cy="2223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903C-BFE0-4BF2-B141-277F178B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962&quot;&gt;&lt;property id=&quot;20148&quot; value=&quot;5&quot;/&gt;&lt;property id=&quot;20300&quot; value=&quot;Slide 1 - &amp;quot;Title Slide or Section Divider&amp;quot;&quot;/&gt;&lt;property id=&quot;20307&quot; value=&quot;280&quot;/&gt;&lt;/object&gt;&lt;object type=&quot;3&quot; unique_id=&quot;717963&quot;&gt;&lt;property id=&quot;20148&quot; value=&quot;5&quot;/&gt;&lt;property id=&quot;20300&quot; value=&quot;Slide 2 - &amp;quot;Title Slide or Section Divider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Master Widescreen 2014">
  <a:themeElements>
    <a:clrScheme name="Accessible PowerPoint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7030A0"/>
      </a:accent4>
      <a:accent5>
        <a:srgbClr val="FFC000"/>
      </a:accent5>
      <a:accent6>
        <a:srgbClr val="FF0000"/>
      </a:accent6>
      <a:hlink>
        <a:srgbClr val="0070C0"/>
      </a:hlink>
      <a:folHlink>
        <a:srgbClr val="C00000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cument Cloud Accessible Template" id="{DAD63EC3-8FFD-4929-80A8-6980803323B4}" vid="{3AF78850-489B-476D-B030-91BC47679949}"/>
    </a:ext>
  </a:extLst>
</a:theme>
</file>

<file path=ppt/theme/theme2.xml><?xml version="1.0" encoding="utf-8"?>
<a:theme xmlns:a="http://schemas.openxmlformats.org/drawingml/2006/main" name="Adobe Master Widescreen 2015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25851</TotalTime>
  <Words>1659</Words>
  <Application>Microsoft Office PowerPoint</Application>
  <PresentationFormat>Custom</PresentationFormat>
  <Paragraphs>304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Adobe Clean</vt:lpstr>
      <vt:lpstr>Adobe Clean Light</vt:lpstr>
      <vt:lpstr>Arial</vt:lpstr>
      <vt:lpstr>Calibri</vt:lpstr>
      <vt:lpstr>Helvetica Light</vt:lpstr>
      <vt:lpstr>Wingdings</vt:lpstr>
      <vt:lpstr>Adobe Master Widescreen 2014</vt:lpstr>
      <vt:lpstr>Adobe Master Widescreen 2015</vt:lpstr>
      <vt:lpstr>Acrobat Pro DC – Creating Accessible PDF Forms</vt:lpstr>
      <vt:lpstr>Agenda</vt:lpstr>
      <vt:lpstr>Session 1 – Forms</vt:lpstr>
      <vt:lpstr>Session 1A – Introduction to Forms</vt:lpstr>
      <vt:lpstr>Approaching Forms</vt:lpstr>
      <vt:lpstr>Prepare Form Tool</vt:lpstr>
      <vt:lpstr>Select a Form</vt:lpstr>
      <vt:lpstr>Layout of the Prepare Form Tool Functions</vt:lpstr>
      <vt:lpstr>Accessing the Form Field Properties</vt:lpstr>
      <vt:lpstr>Key Field Properties</vt:lpstr>
      <vt:lpstr>Forms Design</vt:lpstr>
      <vt:lpstr>Creating Form Fields in the Source Document</vt:lpstr>
      <vt:lpstr>Session 1B1 – Adding Form Fields to a Tagged PDF</vt:lpstr>
      <vt:lpstr>Steps for Adding Form Fields with Auto Detection</vt:lpstr>
      <vt:lpstr>Getting Started with Auto Detection of Form Fields</vt:lpstr>
      <vt:lpstr>Fixing Form Field Properties</vt:lpstr>
      <vt:lpstr>Session 1B2 – Manual Creation of Form Fields, Tagged PDF</vt:lpstr>
      <vt:lpstr>Adding Form Field Manually</vt:lpstr>
      <vt:lpstr>Multiple Form Field Options</vt:lpstr>
      <vt:lpstr>Add a Form Field (Text)</vt:lpstr>
      <vt:lpstr>Session 1B3 – Finalizing the Form for Tagged PDFs</vt:lpstr>
      <vt:lpstr>Steps to Finalize the Form</vt:lpstr>
      <vt:lpstr>Verify and Fix the Tab Order</vt:lpstr>
      <vt:lpstr>Testing the Form</vt:lpstr>
      <vt:lpstr>Manually Adding Form Fields to the Tag Tree</vt:lpstr>
      <vt:lpstr>Fix Tag Tree</vt:lpstr>
      <vt:lpstr>Session 1C1 – Adding Form Fields to an Untagged PDF</vt:lpstr>
      <vt:lpstr>Steps for Adding Form Fields with Auto Detection</vt:lpstr>
      <vt:lpstr>Getting Started with Auto Detection of Form Fields</vt:lpstr>
      <vt:lpstr>Fixing Form Field Properties</vt:lpstr>
      <vt:lpstr>Session 1C2 – Manual Creation of Form Fields, Tagged PDF</vt:lpstr>
      <vt:lpstr>Adding Form Field Manually</vt:lpstr>
      <vt:lpstr>Multiple Form Field Options</vt:lpstr>
      <vt:lpstr>Add a Form Field (Text)</vt:lpstr>
      <vt:lpstr>Session 1C3 – Finalizing the Form for Untagged PDFs</vt:lpstr>
      <vt:lpstr>Steps to Finalize the Form</vt:lpstr>
      <vt:lpstr>Verify and Fix the Tab Order</vt:lpstr>
      <vt:lpstr>Testing the Form</vt:lpstr>
      <vt:lpstr>Autotag Form</vt:lpstr>
      <vt:lpstr>Fix Tag Tree</vt:lpstr>
      <vt:lpstr>Session 1D – Special Form Fields</vt:lpstr>
      <vt:lpstr>Multi-line Text Box</vt:lpstr>
      <vt:lpstr>Check Box</vt:lpstr>
      <vt:lpstr>Radio Button</vt:lpstr>
      <vt:lpstr>Dropdown List Box</vt:lpstr>
      <vt:lpstr>Calculations</vt:lpstr>
      <vt:lpstr>Resources</vt:lpstr>
      <vt:lpstr>Training Options and Materials</vt:lpstr>
      <vt:lpstr>Acrobat Pro DC Helpful Links and Resources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Notes about the 16x9 Template</dc:title>
  <dc:creator>Adobe Systems, Inc.</dc:creator>
  <cp:lastModifiedBy>Rob Haverty</cp:lastModifiedBy>
  <cp:revision>546</cp:revision>
  <cp:lastPrinted>2017-08-15T19:56:35Z</cp:lastPrinted>
  <dcterms:created xsi:type="dcterms:W3CDTF">2009-08-20T18:55:32Z</dcterms:created>
  <dcterms:modified xsi:type="dcterms:W3CDTF">2019-11-21T02:51:45Z</dcterms:modified>
</cp:coreProperties>
</file>