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20"/>
  </p:notesMasterIdLst>
  <p:sldIdLst>
    <p:sldId id="277" r:id="rId3"/>
    <p:sldId id="1440" r:id="rId4"/>
    <p:sldId id="1449" r:id="rId5"/>
    <p:sldId id="325" r:id="rId6"/>
    <p:sldId id="1458" r:id="rId7"/>
    <p:sldId id="1457" r:id="rId8"/>
    <p:sldId id="1454" r:id="rId9"/>
    <p:sldId id="1455" r:id="rId10"/>
    <p:sldId id="1456" r:id="rId11"/>
    <p:sldId id="1441" r:id="rId12"/>
    <p:sldId id="1453" r:id="rId13"/>
    <p:sldId id="1443" r:id="rId14"/>
    <p:sldId id="1444" r:id="rId15"/>
    <p:sldId id="267" r:id="rId16"/>
    <p:sldId id="268" r:id="rId17"/>
    <p:sldId id="269"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D2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9" autoAdjust="0"/>
    <p:restoredTop sz="86432" autoAdjust="0"/>
  </p:normalViewPr>
  <p:slideViewPr>
    <p:cSldViewPr snapToGrid="0">
      <p:cViewPr varScale="1">
        <p:scale>
          <a:sx n="175" d="100"/>
          <a:sy n="175" d="100"/>
        </p:scale>
        <p:origin x="773" y="115"/>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5E206A-6D20-4AA0-A49E-83048D226F1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09ACC0D-FCF0-493B-8537-AB015D8EC332}"/>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31EBCF-DE9A-4365-9663-AA7F9882A4E1}" type="datetimeFigureOut">
              <a:rPr lang="en-US" smtClean="0"/>
              <a:t>11/8/2019</a:t>
            </a:fld>
            <a:endParaRPr lang="en-US"/>
          </a:p>
        </p:txBody>
      </p:sp>
      <p:sp>
        <p:nvSpPr>
          <p:cNvPr id="4" name="Slide Image Placeholder 3">
            <a:extLst>
              <a:ext uri="{FF2B5EF4-FFF2-40B4-BE49-F238E27FC236}">
                <a16:creationId xmlns:a16="http://schemas.microsoft.com/office/drawing/2014/main" id="{ECA5B3A2-86F1-418B-9CF3-F5B0AC747353}"/>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a:extLst>
              <a:ext uri="{FF2B5EF4-FFF2-40B4-BE49-F238E27FC236}">
                <a16:creationId xmlns:a16="http://schemas.microsoft.com/office/drawing/2014/main" id="{D566B45B-7CA0-4230-8B43-87399FF53B06}"/>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FD2DFED-E62D-42EA-9FAC-6EFD6BD7589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32263D1E-88F0-4A46-9320-079179A8E984}"/>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FE83D9-DBFA-4312-B64A-8C1F48D8328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federalnewsnetwork.com/ask-the-cio/2019/01/how-gsa-is-using-ai-to-keep-agencies-on-the-right-side-of-the-law/"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Voluntary Product Accessibility Templates (otherwise known as "VPATs") worth it? Accessibility is a concept that has entered the business world with tremendous velocity and ferocity. The consequences of not having an accessible product are massive. Product owners and product managers are responsible not only for building amazing products but for making sure that every single person - all people - can use it. VPATs are becoming a requirement for RFPs from all industries. What once was a requirement for just government and higher education has now cascaded through to any company acquiring any product. In just 30 minutes, this webinar will define the VPAT history and build your VPAT roadmap. We will answer: What is a VPAT? Do I need one? Who writes it? How long does it take? What are the consequences of not being accessible? And we will leave time for Q&amp;A so you can ask your VPAT questions in a safe environment.</a:t>
            </a:r>
          </a:p>
        </p:txBody>
      </p:sp>
      <p:sp>
        <p:nvSpPr>
          <p:cNvPr id="4" name="Slide Number Placeholder 3"/>
          <p:cNvSpPr>
            <a:spLocks noGrp="1"/>
          </p:cNvSpPr>
          <p:nvPr>
            <p:ph type="sldNum" sz="quarter" idx="5"/>
          </p:nvPr>
        </p:nvSpPr>
        <p:spPr/>
        <p:txBody>
          <a:bodyPr/>
          <a:lstStyle/>
          <a:p>
            <a:fld id="{DDFE83D9-DBFA-4312-B64A-8C1F48D83289}" type="slidenum">
              <a:rPr lang="en-US" smtClean="0"/>
              <a:t>1</a:t>
            </a:fld>
            <a:endParaRPr lang="en-US"/>
          </a:p>
        </p:txBody>
      </p:sp>
    </p:spTree>
    <p:extLst>
      <p:ext uri="{BB962C8B-B14F-4D97-AF65-F5344CB8AC3E}">
        <p14:creationId xmlns:p14="http://schemas.microsoft.com/office/powerpoint/2010/main" val="1846888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 from The Vendor</a:t>
            </a:r>
          </a:p>
          <a:p>
            <a:r>
              <a:rPr lang="en-US" dirty="0"/>
              <a:t>Customer/Prospective Customer (Higher, Edu, Gov, Corporate, etc.)</a:t>
            </a:r>
          </a:p>
          <a:p>
            <a:endParaRPr lang="en-US" dirty="0"/>
          </a:p>
          <a:p>
            <a:endParaRPr lang="en-US" dirty="0"/>
          </a:p>
          <a:p>
            <a:r>
              <a:rPr lang="en-US" dirty="0"/>
              <a:t>Asking for a VPAT to simply get a response from the vendor starts conversation to help show the vendor understanding of accessibility.  Do they have one readily available or are they aware of what a VPAT is?  Using the question as a tell into the future. </a:t>
            </a:r>
          </a:p>
          <a:p>
            <a:endParaRPr lang="en-US" dirty="0"/>
          </a:p>
          <a:p>
            <a:r>
              <a:rPr lang="en-US" dirty="0"/>
              <a:t>Accountability for procurement and contracts – whether it is a VPAT or a roadmap, or both, applying the documentation as part of the contract helps hold the vendor accountable if any issues pop up in the future.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common questions or challenges faced by each group are: things on the deck</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E83D9-DBFA-4312-B64A-8C1F48D832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830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 Customer Requesting VPAT</a:t>
            </a:r>
          </a:p>
          <a:p>
            <a:endParaRPr lang="en-US" dirty="0"/>
          </a:p>
          <a:p>
            <a:r>
              <a:rPr lang="en-US" dirty="0"/>
              <a:t>More common challenges </a:t>
            </a:r>
          </a:p>
        </p:txBody>
      </p:sp>
      <p:sp>
        <p:nvSpPr>
          <p:cNvPr id="4" name="Slide Number Placeholder 3"/>
          <p:cNvSpPr>
            <a:spLocks noGrp="1"/>
          </p:cNvSpPr>
          <p:nvPr>
            <p:ph type="sldNum" sz="quarter" idx="5"/>
          </p:nvPr>
        </p:nvSpPr>
        <p:spPr/>
        <p:txBody>
          <a:bodyPr/>
          <a:lstStyle/>
          <a:p>
            <a:fld id="{DDFE83D9-DBFA-4312-B64A-8C1F48D83289}" type="slidenum">
              <a:rPr lang="en-US" smtClean="0"/>
              <a:t>12</a:t>
            </a:fld>
            <a:endParaRPr lang="en-US"/>
          </a:p>
        </p:txBody>
      </p:sp>
    </p:spTree>
    <p:extLst>
      <p:ext uri="{BB962C8B-B14F-4D97-AF65-F5344CB8AC3E}">
        <p14:creationId xmlns:p14="http://schemas.microsoft.com/office/powerpoint/2010/main" val="3338451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hlinkClick r:id="rId3">
                  <a:extLst>
                    <a:ext uri="{A12FA001-AC4F-418D-AE19-62706E023703}">
                      <ahyp:hlinkClr xmlns:ahyp="http://schemas.microsoft.com/office/drawing/2018/hyperlinkcolor" val="tx"/>
                    </a:ext>
                  </a:extLst>
                </a:hlinkClick>
              </a:rPr>
              <a:t>How GSA uses AI to keep agencies on the right side of the law</a:t>
            </a:r>
            <a:endParaRPr lang="en-US" b="1" dirty="0"/>
          </a:p>
          <a:p>
            <a:endParaRPr lang="en-US" dirty="0"/>
          </a:p>
        </p:txBody>
      </p:sp>
      <p:sp>
        <p:nvSpPr>
          <p:cNvPr id="4" name="Slide Number Placeholder 3"/>
          <p:cNvSpPr>
            <a:spLocks noGrp="1"/>
          </p:cNvSpPr>
          <p:nvPr>
            <p:ph type="sldNum" sz="quarter" idx="5"/>
          </p:nvPr>
        </p:nvSpPr>
        <p:spPr/>
        <p:txBody>
          <a:bodyPr/>
          <a:lstStyle/>
          <a:p>
            <a:fld id="{DDFE83D9-DBFA-4312-B64A-8C1F48D83289}" type="slidenum">
              <a:rPr lang="en-US" smtClean="0"/>
              <a:t>15</a:t>
            </a:fld>
            <a:endParaRPr lang="en-US"/>
          </a:p>
        </p:txBody>
      </p:sp>
    </p:spTree>
    <p:extLst>
      <p:ext uri="{BB962C8B-B14F-4D97-AF65-F5344CB8AC3E}">
        <p14:creationId xmlns:p14="http://schemas.microsoft.com/office/powerpoint/2010/main" val="4019597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Let’s get started by polling and asking everyone What is your Familiarity of VPATs  A pop up will come up– Once you select your answer and hit submit we’ll show the results shortly.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VPATs are used by buyers to determine how accessible a product is and where any potential deficiencies are. They essentially work as an accessibility checklist.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governments and state governments and universities are requiring a VPAT to be part of their procurement initiative.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part: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It is essentially a checklist showing the level of accessibility of a product. </a:t>
            </a:r>
          </a:p>
          <a:p>
            <a:endParaRPr lang="en-US" dirty="0"/>
          </a:p>
          <a:p>
            <a:endParaRPr lang="en-US" dirty="0"/>
          </a:p>
          <a:p>
            <a:r>
              <a:rPr lang="en-US" dirty="0"/>
              <a:t>Provides a single source standardized file for review of accessibility. </a:t>
            </a:r>
          </a:p>
          <a:p>
            <a:pPr lvl="1"/>
            <a:r>
              <a:rPr lang="en-US" dirty="0"/>
              <a:t>Currently on Version 2.3 (December 2018)</a:t>
            </a:r>
          </a:p>
          <a:p>
            <a:endParaRPr lang="en-US" dirty="0"/>
          </a:p>
          <a:p>
            <a:r>
              <a:rPr lang="en-US" dirty="0"/>
              <a:t>Allows for Universal Language </a:t>
            </a:r>
          </a:p>
          <a:p>
            <a:pPr lvl="1"/>
            <a:r>
              <a:rPr lang="en-US" dirty="0"/>
              <a:t>Section 508</a:t>
            </a:r>
          </a:p>
          <a:p>
            <a:pPr lvl="1"/>
            <a:r>
              <a:rPr lang="en-US" dirty="0"/>
              <a:t>WCAG 2.1</a:t>
            </a:r>
          </a:p>
          <a:p>
            <a:pPr lvl="1"/>
            <a:r>
              <a:rPr lang="en-US" dirty="0"/>
              <a:t>EN 301 549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DFE83D9-DBFA-4312-B64A-8C1F48D83289}" type="slidenum">
              <a:rPr lang="en-US" smtClean="0"/>
              <a:t>2</a:t>
            </a:fld>
            <a:endParaRPr lang="en-US"/>
          </a:p>
        </p:txBody>
      </p:sp>
    </p:spTree>
    <p:extLst>
      <p:ext uri="{BB962C8B-B14F-4D97-AF65-F5344CB8AC3E}">
        <p14:creationId xmlns:p14="http://schemas.microsoft.com/office/powerpoint/2010/main" val="2501709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Let’s get started by polling and asking everyone What is your Familiarity of VPATs  A pop up will come up– Once you select your answer and hit submit we’ll show the results shortly.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VPATs are used by buyers to determine how accessible a product is and where any potential deficiencies are. They essentially work as an accessibility checklist.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governments and state governments and universities are requiring a VPAT to be part of their procurement initiative.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part: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It is essentially a checklist showing the level of accessibility of a product. </a:t>
            </a:r>
          </a:p>
          <a:p>
            <a:endParaRPr lang="en-US" dirty="0"/>
          </a:p>
          <a:p>
            <a:endParaRPr lang="en-US" dirty="0"/>
          </a:p>
          <a:p>
            <a:r>
              <a:rPr lang="en-US" dirty="0"/>
              <a:t>Provides a single source standardized file for review of accessibility. </a:t>
            </a:r>
          </a:p>
          <a:p>
            <a:pPr lvl="1"/>
            <a:r>
              <a:rPr lang="en-US" dirty="0"/>
              <a:t>Currently on Version 2.3 (December 2018)</a:t>
            </a:r>
          </a:p>
          <a:p>
            <a:endParaRPr lang="en-US" dirty="0"/>
          </a:p>
          <a:p>
            <a:r>
              <a:rPr lang="en-US" dirty="0"/>
              <a:t>Allows for Universal Language </a:t>
            </a:r>
          </a:p>
          <a:p>
            <a:pPr lvl="1"/>
            <a:r>
              <a:rPr lang="en-US" dirty="0"/>
              <a:t>Section 508</a:t>
            </a:r>
          </a:p>
          <a:p>
            <a:pPr lvl="1"/>
            <a:r>
              <a:rPr lang="en-US" dirty="0"/>
              <a:t>WCAG 2.1</a:t>
            </a:r>
          </a:p>
          <a:p>
            <a:pPr lvl="1"/>
            <a:r>
              <a:rPr lang="en-US" dirty="0"/>
              <a:t>EN 301 549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DFE83D9-DBFA-4312-B64A-8C1F48D83289}" type="slidenum">
              <a:rPr lang="en-US" smtClean="0"/>
              <a:t>3</a:t>
            </a:fld>
            <a:endParaRPr lang="en-US"/>
          </a:p>
        </p:txBody>
      </p:sp>
    </p:spTree>
    <p:extLst>
      <p:ext uri="{BB962C8B-B14F-4D97-AF65-F5344CB8AC3E}">
        <p14:creationId xmlns:p14="http://schemas.microsoft.com/office/powerpoint/2010/main" val="4175617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quest first</a:t>
            </a:r>
          </a:p>
          <a:p>
            <a:endParaRPr lang="en-US"/>
          </a:p>
          <a:p>
            <a:r>
              <a:rPr lang="en-US"/>
              <a:t>Corporate </a:t>
            </a:r>
            <a:r>
              <a:rPr lang="en-US" dirty="0"/>
              <a:t>companies are starting to see it regardless who they sell to.  We’ve seen financial institutions, ecommerce, hotels, etc. also asking for VPATs because they are wanting to be accessible, they can only achieve that if they expect the same of vendors they use. </a:t>
            </a:r>
          </a:p>
          <a:p>
            <a:endParaRPr lang="en-US" dirty="0"/>
          </a:p>
          <a:p>
            <a:r>
              <a:rPr lang="en-US" dirty="0"/>
              <a:t>Completing it once every major update allows you to have the necessary documentation to share to any current or future client for sales. </a:t>
            </a:r>
          </a:p>
          <a:p>
            <a:endParaRPr lang="en-US" dirty="0"/>
          </a:p>
          <a:p>
            <a:r>
              <a:rPr lang="en-US" dirty="0"/>
              <a:t>It is best to get a 3</a:t>
            </a:r>
            <a:r>
              <a:rPr lang="en-US" baseline="30000" dirty="0"/>
              <a:t>rd</a:t>
            </a:r>
            <a:r>
              <a:rPr lang="en-US" dirty="0"/>
              <a:t> party accessibility company to complete the VPAT anyways.  Some procurement requirements will not </a:t>
            </a:r>
            <a:r>
              <a:rPr lang="en-US" dirty="0" err="1"/>
              <a:t>accesspt</a:t>
            </a:r>
            <a:r>
              <a:rPr lang="en-US" dirty="0"/>
              <a:t> VPATs completed in house due to biased or inaccurate information. </a:t>
            </a:r>
          </a:p>
          <a:p>
            <a:endParaRPr lang="en-US" dirty="0"/>
          </a:p>
          <a:p>
            <a:r>
              <a:rPr lang="en-US" dirty="0"/>
              <a:t>It is ok to still complete a VPAT if you rely on other technologies.  It just needs documented and then you should expect the same of those 3</a:t>
            </a:r>
            <a:r>
              <a:rPr lang="en-US" baseline="30000" dirty="0"/>
              <a:t>rd</a:t>
            </a:r>
            <a:r>
              <a:rPr lang="en-US" dirty="0"/>
              <a:t> party companies to provide you with the same level of information (a VPAT) as you’re having to provide to your clients. </a:t>
            </a:r>
          </a:p>
          <a:p>
            <a:endParaRPr lang="en-US" dirty="0"/>
          </a:p>
          <a:p>
            <a:r>
              <a:rPr lang="en-US" dirty="0"/>
              <a:t>Being up front with a client is always setting precedence than lying to them.  Knowing that you’re transparent and are aware of accessibility whether they be pitfalls or improvements helps set a tone for a partnership. </a:t>
            </a:r>
          </a:p>
          <a:p>
            <a:endParaRPr lang="en-US" dirty="0"/>
          </a:p>
        </p:txBody>
      </p:sp>
      <p:sp>
        <p:nvSpPr>
          <p:cNvPr id="4" name="Slide Number Placeholder 3"/>
          <p:cNvSpPr>
            <a:spLocks noGrp="1"/>
          </p:cNvSpPr>
          <p:nvPr>
            <p:ph type="sldNum" sz="quarter" idx="5"/>
          </p:nvPr>
        </p:nvSpPr>
        <p:spPr/>
        <p:txBody>
          <a:bodyPr/>
          <a:lstStyle/>
          <a:p>
            <a:fld id="{DDFE83D9-DBFA-4312-B64A-8C1F48D83289}" type="slidenum">
              <a:rPr lang="en-US" smtClean="0"/>
              <a:t>4</a:t>
            </a:fld>
            <a:endParaRPr lang="en-US"/>
          </a:p>
        </p:txBody>
      </p:sp>
    </p:spTree>
    <p:extLst>
      <p:ext uri="{BB962C8B-B14F-4D97-AF65-F5344CB8AC3E}">
        <p14:creationId xmlns:p14="http://schemas.microsoft.com/office/powerpoint/2010/main" val="3863719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applicable could be if you don’t have videos on your website or application</a:t>
            </a:r>
          </a:p>
          <a:p>
            <a:endParaRPr lang="en-US" dirty="0"/>
          </a:p>
        </p:txBody>
      </p:sp>
      <p:sp>
        <p:nvSpPr>
          <p:cNvPr id="4" name="Slide Number Placeholder 3"/>
          <p:cNvSpPr>
            <a:spLocks noGrp="1"/>
          </p:cNvSpPr>
          <p:nvPr>
            <p:ph type="sldNum" sz="quarter" idx="5"/>
          </p:nvPr>
        </p:nvSpPr>
        <p:spPr/>
        <p:txBody>
          <a:bodyPr/>
          <a:lstStyle/>
          <a:p>
            <a:fld id="{DDFE83D9-DBFA-4312-B64A-8C1F48D83289}" type="slidenum">
              <a:rPr lang="en-US" smtClean="0"/>
              <a:t>6</a:t>
            </a:fld>
            <a:endParaRPr lang="en-US"/>
          </a:p>
        </p:txBody>
      </p:sp>
    </p:spTree>
    <p:extLst>
      <p:ext uri="{BB962C8B-B14F-4D97-AF65-F5344CB8AC3E}">
        <p14:creationId xmlns:p14="http://schemas.microsoft.com/office/powerpoint/2010/main" val="1334075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Vendor claims partially supports but describes the issues</a:t>
            </a:r>
          </a:p>
        </p:txBody>
      </p:sp>
      <p:sp>
        <p:nvSpPr>
          <p:cNvPr id="4" name="Slide Number Placeholder 3"/>
          <p:cNvSpPr>
            <a:spLocks noGrp="1"/>
          </p:cNvSpPr>
          <p:nvPr>
            <p:ph type="sldNum" sz="quarter" idx="5"/>
          </p:nvPr>
        </p:nvSpPr>
        <p:spPr/>
        <p:txBody>
          <a:bodyPr/>
          <a:lstStyle/>
          <a:p>
            <a:fld id="{DDFE83D9-DBFA-4312-B64A-8C1F48D83289}" type="slidenum">
              <a:rPr lang="en-US" smtClean="0"/>
              <a:t>7</a:t>
            </a:fld>
            <a:endParaRPr lang="en-US"/>
          </a:p>
        </p:txBody>
      </p:sp>
    </p:spTree>
    <p:extLst>
      <p:ext uri="{BB962C8B-B14F-4D97-AF65-F5344CB8AC3E}">
        <p14:creationId xmlns:p14="http://schemas.microsoft.com/office/powerpoint/2010/main" val="2033921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Vendor states supports but does not describe how</a:t>
            </a:r>
          </a:p>
        </p:txBody>
      </p:sp>
      <p:sp>
        <p:nvSpPr>
          <p:cNvPr id="4" name="Slide Number Placeholder 3"/>
          <p:cNvSpPr>
            <a:spLocks noGrp="1"/>
          </p:cNvSpPr>
          <p:nvPr>
            <p:ph type="sldNum" sz="quarter" idx="5"/>
          </p:nvPr>
        </p:nvSpPr>
        <p:spPr/>
        <p:txBody>
          <a:bodyPr/>
          <a:lstStyle/>
          <a:p>
            <a:fld id="{DDFE83D9-DBFA-4312-B64A-8C1F48D83289}" type="slidenum">
              <a:rPr lang="en-US" smtClean="0"/>
              <a:t>8</a:t>
            </a:fld>
            <a:endParaRPr lang="en-US"/>
          </a:p>
        </p:txBody>
      </p:sp>
    </p:spTree>
    <p:extLst>
      <p:ext uri="{BB962C8B-B14F-4D97-AF65-F5344CB8AC3E}">
        <p14:creationId xmlns:p14="http://schemas.microsoft.com/office/powerpoint/2010/main" val="2310365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Ideal VPAT sample</a:t>
            </a:r>
          </a:p>
          <a:p>
            <a:endParaRPr lang="en-US" dirty="0"/>
          </a:p>
          <a:p>
            <a:r>
              <a:rPr lang="en-US" dirty="0"/>
              <a:t>Pause for </a:t>
            </a:r>
            <a:r>
              <a:rPr lang="en-US" dirty="0" err="1"/>
              <a:t>Erics</a:t>
            </a:r>
            <a:r>
              <a:rPr lang="en-US" dirty="0"/>
              <a:t> Question</a:t>
            </a:r>
          </a:p>
        </p:txBody>
      </p:sp>
      <p:sp>
        <p:nvSpPr>
          <p:cNvPr id="4" name="Slide Number Placeholder 3"/>
          <p:cNvSpPr>
            <a:spLocks noGrp="1"/>
          </p:cNvSpPr>
          <p:nvPr>
            <p:ph type="sldNum" sz="quarter" idx="5"/>
          </p:nvPr>
        </p:nvSpPr>
        <p:spPr/>
        <p:txBody>
          <a:bodyPr/>
          <a:lstStyle/>
          <a:p>
            <a:fld id="{DDFE83D9-DBFA-4312-B64A-8C1F48D83289}" type="slidenum">
              <a:rPr lang="en-US" smtClean="0"/>
              <a:t>9</a:t>
            </a:fld>
            <a:endParaRPr lang="en-US"/>
          </a:p>
        </p:txBody>
      </p:sp>
    </p:spTree>
    <p:extLst>
      <p:ext uri="{BB962C8B-B14F-4D97-AF65-F5344CB8AC3E}">
        <p14:creationId xmlns:p14="http://schemas.microsoft.com/office/powerpoint/2010/main" val="560340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 from The Vendor</a:t>
            </a:r>
          </a:p>
          <a:p>
            <a:r>
              <a:rPr lang="en-US" dirty="0"/>
              <a:t>Customer/Prospective Customer (Higher, Edu, Gov, Corporate, etc.)</a:t>
            </a:r>
          </a:p>
          <a:p>
            <a:endParaRPr lang="en-US" dirty="0"/>
          </a:p>
          <a:p>
            <a:r>
              <a:rPr lang="en-US" dirty="0"/>
              <a:t>Asking for a VPAT to simply get a response from the vendor starts conversation to help show the vendor understanding of accessibility.  Do they have one readily available or are they aware of what a VPAT is?  Using the question as a tell into the future. </a:t>
            </a:r>
          </a:p>
          <a:p>
            <a:endParaRPr lang="en-US" dirty="0"/>
          </a:p>
          <a:p>
            <a:r>
              <a:rPr lang="en-US" dirty="0"/>
              <a:t>Accountability for procurement and contracts – whether it is a VPAT or a roadmap, or both, applying the documentation as part of the contract helps hold the vendor accountable if any issues pop up in the future.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DFE83D9-DBFA-4312-B64A-8C1F48D83289}" type="slidenum">
              <a:rPr lang="en-US" smtClean="0"/>
              <a:t>10</a:t>
            </a:fld>
            <a:endParaRPr lang="en-US"/>
          </a:p>
        </p:txBody>
      </p:sp>
    </p:spTree>
    <p:extLst>
      <p:ext uri="{BB962C8B-B14F-4D97-AF65-F5344CB8AC3E}">
        <p14:creationId xmlns:p14="http://schemas.microsoft.com/office/powerpoint/2010/main" val="5610651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5.tiff"/><Relationship Id="rId4" Type="http://schemas.openxmlformats.org/officeDocument/2006/relationships/image" Target="../media/image4.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Master" Target="../slideMasters/slideMaster2.xml"/><Relationship Id="rId5" Type="http://schemas.openxmlformats.org/officeDocument/2006/relationships/image" Target="../media/image5.tiff"/><Relationship Id="rId4" Type="http://schemas.openxmlformats.org/officeDocument/2006/relationships/image" Target="../media/image13.tif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8.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8.tif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 light">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B9E6219-CD1D-B34A-B84C-22CDDD172EDE}"/>
              </a:ext>
            </a:extLst>
          </p:cNvPr>
          <p:cNvPicPr>
            <a:picLocks noChangeAspect="1"/>
          </p:cNvPicPr>
          <p:nvPr/>
        </p:nvPicPr>
        <p:blipFill>
          <a:blip r:embed="rId2"/>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EDCE86D6-FAB6-E74E-98B3-5C6D322ADCB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68999" y="0"/>
            <a:ext cx="6223001" cy="6363088"/>
          </a:xfrm>
          <a:prstGeom prst="rect">
            <a:avLst/>
          </a:prstGeom>
        </p:spPr>
      </p:pic>
      <p:sp>
        <p:nvSpPr>
          <p:cNvPr id="3" name="Subtitle 2">
            <a:extLst>
              <a:ext uri="{FF2B5EF4-FFF2-40B4-BE49-F238E27FC236}">
                <a16:creationId xmlns:a16="http://schemas.microsoft.com/office/drawing/2014/main" id="{B374E27C-01EC-DF43-B6D9-96F8EA0D2B27}"/>
              </a:ext>
            </a:extLst>
          </p:cNvPr>
          <p:cNvSpPr>
            <a:spLocks noGrp="1"/>
          </p:cNvSpPr>
          <p:nvPr>
            <p:ph type="subTitle" idx="1"/>
          </p:nvPr>
        </p:nvSpPr>
        <p:spPr>
          <a:xfrm>
            <a:off x="1081178" y="2584122"/>
            <a:ext cx="5014822" cy="1332272"/>
          </a:xfrm>
        </p:spPr>
        <p:txBody>
          <a:bodyPr>
            <a:normAutofit/>
          </a:bodyPr>
          <a:lstStyle>
            <a:lvl1pPr marL="0" indent="0" algn="l">
              <a:buNone/>
              <a:defRPr sz="18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5" name="Picture 14">
            <a:extLst>
              <a:ext uri="{FF2B5EF4-FFF2-40B4-BE49-F238E27FC236}">
                <a16:creationId xmlns:a16="http://schemas.microsoft.com/office/drawing/2014/main" id="{C9E8D151-12E8-0344-B17F-47FF73F11591}"/>
              </a:ext>
            </a:extLst>
          </p:cNvPr>
          <p:cNvPicPr>
            <a:picLocks noChangeAspect="1"/>
          </p:cNvPicPr>
          <p:nvPr/>
        </p:nvPicPr>
        <p:blipFill>
          <a:blip r:embed="rId4"/>
          <a:stretch>
            <a:fillRect/>
          </a:stretch>
        </p:blipFill>
        <p:spPr>
          <a:xfrm>
            <a:off x="7508381" y="1136686"/>
            <a:ext cx="2103970" cy="2825089"/>
          </a:xfrm>
          <a:prstGeom prst="rect">
            <a:avLst/>
          </a:prstGeom>
        </p:spPr>
      </p:pic>
      <p:sp>
        <p:nvSpPr>
          <p:cNvPr id="17" name="Title 16">
            <a:extLst>
              <a:ext uri="{FF2B5EF4-FFF2-40B4-BE49-F238E27FC236}">
                <a16:creationId xmlns:a16="http://schemas.microsoft.com/office/drawing/2014/main" id="{60E951B5-4041-034E-A534-4D1234C897FC}"/>
              </a:ext>
            </a:extLst>
          </p:cNvPr>
          <p:cNvSpPr>
            <a:spLocks noGrp="1"/>
          </p:cNvSpPr>
          <p:nvPr>
            <p:ph type="title"/>
          </p:nvPr>
        </p:nvSpPr>
        <p:spPr>
          <a:xfrm>
            <a:off x="1066801" y="293299"/>
            <a:ext cx="5029199" cy="1966823"/>
          </a:xfrm>
        </p:spPr>
        <p:txBody>
          <a:bodyPr anchor="b">
            <a:normAutofit/>
          </a:bodyPr>
          <a:lstStyle>
            <a:lvl1pPr>
              <a:defRPr sz="4800" b="0">
                <a:solidFill>
                  <a:schemeClr val="tx1"/>
                </a:solidFill>
              </a:defRPr>
            </a:lvl1pPr>
          </a:lstStyle>
          <a:p>
            <a:r>
              <a:rPr lang="en-US"/>
              <a:t>Click to edit Master title style</a:t>
            </a:r>
            <a:endParaRPr lang="en-US" dirty="0"/>
          </a:p>
        </p:txBody>
      </p:sp>
      <p:pic>
        <p:nvPicPr>
          <p:cNvPr id="18" name="Picture 17">
            <a:extLst>
              <a:ext uri="{FF2B5EF4-FFF2-40B4-BE49-F238E27FC236}">
                <a16:creationId xmlns:a16="http://schemas.microsoft.com/office/drawing/2014/main" id="{17A809DA-79FF-FA4B-A953-8472215C9690}"/>
              </a:ext>
            </a:extLst>
          </p:cNvPr>
          <p:cNvPicPr>
            <a:picLocks noChangeAspect="1"/>
          </p:cNvPicPr>
          <p:nvPr/>
        </p:nvPicPr>
        <p:blipFill>
          <a:blip r:embed="rId5"/>
          <a:stretch>
            <a:fillRect/>
          </a:stretch>
        </p:blipFill>
        <p:spPr>
          <a:xfrm>
            <a:off x="1066800" y="5582099"/>
            <a:ext cx="2540000" cy="596900"/>
          </a:xfrm>
          <a:prstGeom prst="rect">
            <a:avLst/>
          </a:prstGeom>
        </p:spPr>
      </p:pic>
    </p:spTree>
    <p:extLst>
      <p:ext uri="{BB962C8B-B14F-4D97-AF65-F5344CB8AC3E}">
        <p14:creationId xmlns:p14="http://schemas.microsoft.com/office/powerpoint/2010/main" val="3593743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697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 Blue background">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43261D-63F3-CF45-BBBA-810EFF47CD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62299" y="493777"/>
            <a:ext cx="9029702" cy="6364224"/>
          </a:xfrm>
          <a:prstGeom prst="rect">
            <a:avLst/>
          </a:prstGeom>
        </p:spPr>
      </p:pic>
      <p:sp>
        <p:nvSpPr>
          <p:cNvPr id="2" name="Title 1">
            <a:extLst>
              <a:ext uri="{FF2B5EF4-FFF2-40B4-BE49-F238E27FC236}">
                <a16:creationId xmlns:a16="http://schemas.microsoft.com/office/drawing/2014/main" id="{9129834A-BEDB-F34A-A949-A93192371CEC}"/>
              </a:ext>
            </a:extLst>
          </p:cNvPr>
          <p:cNvSpPr>
            <a:spLocks noGrp="1"/>
          </p:cNvSpPr>
          <p:nvPr>
            <p:ph type="title"/>
          </p:nvPr>
        </p:nvSpPr>
        <p:spPr>
          <a:xfrm>
            <a:off x="1066800" y="944417"/>
            <a:ext cx="10058400" cy="713983"/>
          </a:xfr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F3F2DE8-F0B2-5D42-A7D4-7E3BEDCBC953}"/>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8411B13-E37D-F844-86F9-6F8599BAFE04}"/>
              </a:ext>
            </a:extLst>
          </p:cNvPr>
          <p:cNvSpPr>
            <a:spLocks noGrp="1"/>
          </p:cNvSpPr>
          <p:nvPr>
            <p:ph type="ftr" sz="quarter" idx="11"/>
          </p:nvPr>
        </p:nvSpPr>
        <p:spPr/>
        <p:txBody>
          <a:bodyPr/>
          <a:lstStyle>
            <a:lvl1pPr>
              <a:defRPr>
                <a:solidFill>
                  <a:schemeClr val="tx2">
                    <a:lumMod val="40000"/>
                    <a:lumOff val="60000"/>
                  </a:schemeClr>
                </a:solidFill>
              </a:defRPr>
            </a:lvl1pPr>
          </a:lstStyle>
          <a:p>
            <a:endParaRPr lang="en-US"/>
          </a:p>
        </p:txBody>
      </p:sp>
      <p:sp>
        <p:nvSpPr>
          <p:cNvPr id="7" name="Slide Number Placeholder 7">
            <a:extLst>
              <a:ext uri="{FF2B5EF4-FFF2-40B4-BE49-F238E27FC236}">
                <a16:creationId xmlns:a16="http://schemas.microsoft.com/office/drawing/2014/main" id="{C7006B33-3332-6741-9E3C-C00D95C2EC41}"/>
              </a:ext>
            </a:extLst>
          </p:cNvPr>
          <p:cNvSpPr txBox="1">
            <a:spLocks/>
          </p:cNvSpPr>
          <p:nvPr/>
        </p:nvSpPr>
        <p:spPr>
          <a:xfrm>
            <a:off x="11474883" y="64770"/>
            <a:ext cx="365760" cy="365760"/>
          </a:xfrm>
          <a:prstGeom prst="ellipse">
            <a:avLst/>
          </a:prstGeom>
          <a:noFill/>
        </p:spPr>
        <p:txBody>
          <a:bodyPr wrap="none"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z="1200" b="1" smtClean="0">
                <a:solidFill>
                  <a:schemeClr val="accent1"/>
                </a:solidFill>
              </a:rPr>
              <a:pPr/>
              <a:t>‹#›</a:t>
            </a:fld>
            <a:endParaRPr lang="en" sz="1200" b="1" dirty="0">
              <a:solidFill>
                <a:schemeClr val="accent1"/>
              </a:solidFill>
            </a:endParaRPr>
          </a:p>
        </p:txBody>
      </p:sp>
    </p:spTree>
    <p:extLst>
      <p:ext uri="{BB962C8B-B14F-4D97-AF65-F5344CB8AC3E}">
        <p14:creationId xmlns:p14="http://schemas.microsoft.com/office/powerpoint/2010/main" val="1190872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Divider Slide">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B7EC8E-C37A-E64D-8B85-1D568D67C6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62299" y="0"/>
            <a:ext cx="9029702" cy="6858001"/>
          </a:xfrm>
          <a:prstGeom prst="rect">
            <a:avLst/>
          </a:prstGeom>
        </p:spPr>
      </p:pic>
      <p:sp>
        <p:nvSpPr>
          <p:cNvPr id="2" name="Title 1">
            <a:extLst>
              <a:ext uri="{FF2B5EF4-FFF2-40B4-BE49-F238E27FC236}">
                <a16:creationId xmlns:a16="http://schemas.microsoft.com/office/drawing/2014/main" id="{A1B77E2B-4A54-6B43-9C02-B0C850677346}"/>
              </a:ext>
            </a:extLst>
          </p:cNvPr>
          <p:cNvSpPr>
            <a:spLocks noGrp="1"/>
          </p:cNvSpPr>
          <p:nvPr>
            <p:ph type="title"/>
          </p:nvPr>
        </p:nvSpPr>
        <p:spPr>
          <a:xfrm>
            <a:off x="1065276" y="1241549"/>
            <a:ext cx="10058400" cy="2852737"/>
          </a:xfrm>
        </p:spPr>
        <p:txBody>
          <a:bodyPr anchor="b"/>
          <a:lstStyle>
            <a:lvl1pPr algn="ct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00D2744-50C0-C443-936B-14F442F86751}"/>
              </a:ext>
            </a:extLst>
          </p:cNvPr>
          <p:cNvSpPr>
            <a:spLocks noGrp="1"/>
          </p:cNvSpPr>
          <p:nvPr>
            <p:ph type="body" idx="1"/>
          </p:nvPr>
        </p:nvSpPr>
        <p:spPr>
          <a:xfrm>
            <a:off x="1065276" y="4288536"/>
            <a:ext cx="10058400"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C6FBFA48-664B-F147-841C-027EC5587660}"/>
              </a:ext>
            </a:extLst>
          </p:cNvPr>
          <p:cNvSpPr>
            <a:spLocks noGrp="1"/>
          </p:cNvSpPr>
          <p:nvPr>
            <p:ph type="ftr" sz="quarter" idx="11"/>
          </p:nvPr>
        </p:nvSpPr>
        <p:spPr/>
        <p:txBody>
          <a:bodyPr vert="horz" lIns="91440" tIns="45720" rIns="91440" bIns="45720" rtlCol="0" anchor="ctr"/>
          <a:lstStyle>
            <a:lvl1pPr>
              <a:defRPr lang="en-US">
                <a:solidFill>
                  <a:schemeClr val="tx2">
                    <a:lumMod val="40000"/>
                    <a:lumOff val="60000"/>
                  </a:schemeClr>
                </a:solidFill>
              </a:defRPr>
            </a:lvl1pPr>
          </a:lstStyle>
          <a:p>
            <a:endParaRPr lang="en-US"/>
          </a:p>
        </p:txBody>
      </p:sp>
    </p:spTree>
    <p:extLst>
      <p:ext uri="{BB962C8B-B14F-4D97-AF65-F5344CB8AC3E}">
        <p14:creationId xmlns:p14="http://schemas.microsoft.com/office/powerpoint/2010/main" val="2900043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F5FC5-1F5C-CD4C-88B7-104D9666EE5A}"/>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1CB039-2860-7E47-B87F-03CF3B00D75E}"/>
              </a:ext>
            </a:extLst>
          </p:cNvPr>
          <p:cNvSpPr>
            <a:spLocks noGrp="1"/>
          </p:cNvSpPr>
          <p:nvPr>
            <p:ph sz="half" idx="1"/>
          </p:nvPr>
        </p:nvSpPr>
        <p:spPr>
          <a:xfrm>
            <a:off x="1066800" y="1825625"/>
            <a:ext cx="49530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AAEF058-6F70-0147-BD6A-08483CB785EE}"/>
              </a:ext>
            </a:extLst>
          </p:cNvPr>
          <p:cNvSpPr>
            <a:spLocks noGrp="1"/>
          </p:cNvSpPr>
          <p:nvPr>
            <p:ph sz="half" idx="2"/>
          </p:nvPr>
        </p:nvSpPr>
        <p:spPr>
          <a:xfrm>
            <a:off x="6172200" y="1825625"/>
            <a:ext cx="49530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6586B61C-164E-B44C-A44C-9657215AA22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03017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5411-9D79-5B49-B859-CB87F536AB97}"/>
              </a:ext>
            </a:extLst>
          </p:cNvPr>
          <p:cNvSpPr>
            <a:spLocks noGrp="1"/>
          </p:cNvSpPr>
          <p:nvPr>
            <p:ph type="title"/>
          </p:nvPr>
        </p:nvSpPr>
        <p:spPr>
          <a:xfrm>
            <a:off x="1066800" y="944417"/>
            <a:ext cx="10058400" cy="570059"/>
          </a:xfrm>
        </p:spPr>
        <p:txBody>
          <a:bodyPr vert="horz" lIns="91440" tIns="45720" rIns="91440" bIns="45720" rtlCol="0" anchor="t">
            <a:normAutofit/>
          </a:bodyPr>
          <a:lstStyle>
            <a:lvl1pPr>
              <a:defRPr lang="en-US"/>
            </a:lvl1pPr>
          </a:lstStyle>
          <a:p>
            <a:pPr lvl="0"/>
            <a:r>
              <a:rPr lang="en-US"/>
              <a:t>Click to edit Master title style</a:t>
            </a:r>
            <a:endParaRPr lang="en-US" dirty="0"/>
          </a:p>
        </p:txBody>
      </p:sp>
      <p:sp>
        <p:nvSpPr>
          <p:cNvPr id="3" name="Text Placeholder 2">
            <a:extLst>
              <a:ext uri="{FF2B5EF4-FFF2-40B4-BE49-F238E27FC236}">
                <a16:creationId xmlns:a16="http://schemas.microsoft.com/office/drawing/2014/main" id="{00157459-EC1A-7847-8BF6-572EA2FBD9E3}"/>
              </a:ext>
            </a:extLst>
          </p:cNvPr>
          <p:cNvSpPr>
            <a:spLocks noGrp="1"/>
          </p:cNvSpPr>
          <p:nvPr>
            <p:ph type="body" idx="1"/>
          </p:nvPr>
        </p:nvSpPr>
        <p:spPr>
          <a:xfrm>
            <a:off x="1066800" y="1681163"/>
            <a:ext cx="49307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3EE4B-53D1-7E4A-94D6-EF852ED26875}"/>
              </a:ext>
            </a:extLst>
          </p:cNvPr>
          <p:cNvSpPr>
            <a:spLocks noGrp="1"/>
          </p:cNvSpPr>
          <p:nvPr>
            <p:ph sz="half" idx="2"/>
          </p:nvPr>
        </p:nvSpPr>
        <p:spPr>
          <a:xfrm>
            <a:off x="1066800" y="2505075"/>
            <a:ext cx="493077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33E7325-C49E-C143-A0E8-10B515B71344}"/>
              </a:ext>
            </a:extLst>
          </p:cNvPr>
          <p:cNvSpPr>
            <a:spLocks noGrp="1"/>
          </p:cNvSpPr>
          <p:nvPr>
            <p:ph type="body" sz="quarter" idx="3"/>
          </p:nvPr>
        </p:nvSpPr>
        <p:spPr>
          <a:xfrm>
            <a:off x="6172200" y="1681163"/>
            <a:ext cx="4953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BB4330-C791-3044-A1E5-3E5AE7641BA8}"/>
              </a:ext>
            </a:extLst>
          </p:cNvPr>
          <p:cNvSpPr>
            <a:spLocks noGrp="1"/>
          </p:cNvSpPr>
          <p:nvPr>
            <p:ph sz="quarter" idx="4"/>
          </p:nvPr>
        </p:nvSpPr>
        <p:spPr>
          <a:xfrm>
            <a:off x="6172200" y="2505075"/>
            <a:ext cx="4953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E49AD43-A1EB-2843-A0F4-FB8EE3FDE56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727598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ABD8F-8659-A044-A532-B7C7CD03DF45}"/>
              </a:ext>
            </a:extLst>
          </p:cNvPr>
          <p:cNvSpPr>
            <a:spLocks noGrp="1"/>
          </p:cNvSpPr>
          <p:nvPr>
            <p:ph type="title"/>
          </p:nvPr>
        </p:nvSpPr>
        <p:spPr>
          <a:xfrm>
            <a:off x="1066800" y="944416"/>
            <a:ext cx="3932237" cy="1112983"/>
          </a:xfrm>
        </p:spPr>
        <p:txBody>
          <a:bodyPr anchor="t"/>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E12718-4DAC-2A43-8DEE-44C254577E5C}"/>
              </a:ext>
            </a:extLst>
          </p:cNvPr>
          <p:cNvSpPr>
            <a:spLocks noGrp="1"/>
          </p:cNvSpPr>
          <p:nvPr>
            <p:ph idx="1"/>
          </p:nvPr>
        </p:nvSpPr>
        <p:spPr>
          <a:xfrm>
            <a:off x="5559552" y="987425"/>
            <a:ext cx="5795836"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99AF0FC-B512-4D43-A76E-A091094A7CEA}"/>
              </a:ext>
            </a:extLst>
          </p:cNvPr>
          <p:cNvSpPr>
            <a:spLocks noGrp="1"/>
          </p:cNvSpPr>
          <p:nvPr>
            <p:ph type="body" sz="half" idx="2"/>
          </p:nvPr>
        </p:nvSpPr>
        <p:spPr>
          <a:xfrm>
            <a:off x="1066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C8FCD686-311E-E247-97F8-5F5808655A7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18385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8232A-0AD8-4847-BDE0-2E9A9EA8A876}"/>
              </a:ext>
            </a:extLst>
          </p:cNvPr>
          <p:cNvSpPr>
            <a:spLocks noGrp="1"/>
          </p:cNvSpPr>
          <p:nvPr>
            <p:ph type="title"/>
          </p:nvPr>
        </p:nvSpPr>
        <p:spPr>
          <a:xfrm>
            <a:off x="1066800" y="944416"/>
            <a:ext cx="3705225" cy="1112984"/>
          </a:xfrm>
        </p:spPr>
        <p:txBody>
          <a:bodyPr vert="horz" lIns="91440" tIns="45720" rIns="91440" bIns="45720" rtlCol="0" anchor="t">
            <a:normAutofit/>
          </a:bodyPr>
          <a:lstStyle>
            <a:lvl1pPr>
              <a:defRPr lang="en-US"/>
            </a:lvl1pPr>
          </a:lstStyle>
          <a:p>
            <a:pPr marL="0" lvl="0"/>
            <a:r>
              <a:rPr lang="en-US"/>
              <a:t>Click to edit Master title style</a:t>
            </a:r>
          </a:p>
        </p:txBody>
      </p:sp>
      <p:sp>
        <p:nvSpPr>
          <p:cNvPr id="3" name="Picture Placeholder 2">
            <a:extLst>
              <a:ext uri="{FF2B5EF4-FFF2-40B4-BE49-F238E27FC236}">
                <a16:creationId xmlns:a16="http://schemas.microsoft.com/office/drawing/2014/main" id="{5163E668-F2B7-474D-A2F8-E71A79E2AB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91A3946-FE4B-9442-A633-AF7713FDA6B0}"/>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29E1CFF2-D0E7-5942-B55E-3D7CD123B7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CA7265-2C3E-1843-BBE6-C17EE81CFECB}"/>
              </a:ext>
            </a:extLst>
          </p:cNvPr>
          <p:cNvSpPr>
            <a:spLocks noGrp="1"/>
          </p:cNvSpPr>
          <p:nvPr>
            <p:ph type="sldNum" sz="quarter" idx="12"/>
          </p:nvPr>
        </p:nvSpPr>
        <p:spPr>
          <a:xfrm>
            <a:off x="8610600" y="6356350"/>
            <a:ext cx="2743200" cy="365125"/>
          </a:xfrm>
          <a:prstGeom prst="rect">
            <a:avLst/>
          </a:prstGeom>
        </p:spPr>
        <p:txBody>
          <a:bodyPr/>
          <a:lstStyle/>
          <a:p>
            <a:fld id="{2733A127-E9F8-4283-94EC-BAD8FDE45DFB}" type="slidenum">
              <a:rPr lang="en-US" smtClean="0"/>
              <a:t>‹#›</a:t>
            </a:fld>
            <a:endParaRPr lang="en-US"/>
          </a:p>
        </p:txBody>
      </p:sp>
    </p:spTree>
    <p:extLst>
      <p:ext uri="{BB962C8B-B14F-4D97-AF65-F5344CB8AC3E}">
        <p14:creationId xmlns:p14="http://schemas.microsoft.com/office/powerpoint/2010/main" val="480481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pPr lvl="0"/>
            <a:r>
              <a:rPr lang="en-US"/>
              <a:t>Click to edit Master text styles</a:t>
            </a: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2733A127-E9F8-4283-94EC-BAD8FDE45DFB}" type="slidenum">
              <a:rPr lang="en-US" smtClean="0"/>
              <a:t>‹#›</a:t>
            </a:fld>
            <a:endParaRPr lang="en-US"/>
          </a:p>
        </p:txBody>
      </p:sp>
    </p:spTree>
    <p:extLst>
      <p:ext uri="{BB962C8B-B14F-4D97-AF65-F5344CB8AC3E}">
        <p14:creationId xmlns:p14="http://schemas.microsoft.com/office/powerpoint/2010/main" val="4155147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itle Slide - light">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B9E6219-CD1D-B34A-B84C-22CDDD172EDE}"/>
              </a:ext>
            </a:extLst>
          </p:cNvPr>
          <p:cNvPicPr>
            <a:picLocks noChangeAspect="1"/>
          </p:cNvPicPr>
          <p:nvPr/>
        </p:nvPicPr>
        <p:blipFill>
          <a:blip r:embed="rId2"/>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EDCE86D6-FAB6-E74E-98B3-5C6D322ADCB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68999" y="0"/>
            <a:ext cx="6223001" cy="6363088"/>
          </a:xfrm>
          <a:prstGeom prst="rect">
            <a:avLst/>
          </a:prstGeom>
        </p:spPr>
      </p:pic>
      <p:sp>
        <p:nvSpPr>
          <p:cNvPr id="3" name="Subtitle 2">
            <a:extLst>
              <a:ext uri="{FF2B5EF4-FFF2-40B4-BE49-F238E27FC236}">
                <a16:creationId xmlns:a16="http://schemas.microsoft.com/office/drawing/2014/main" id="{B374E27C-01EC-DF43-B6D9-96F8EA0D2B27}"/>
              </a:ext>
            </a:extLst>
          </p:cNvPr>
          <p:cNvSpPr>
            <a:spLocks noGrp="1"/>
          </p:cNvSpPr>
          <p:nvPr>
            <p:ph type="subTitle" idx="1"/>
          </p:nvPr>
        </p:nvSpPr>
        <p:spPr>
          <a:xfrm>
            <a:off x="1081178" y="2584122"/>
            <a:ext cx="5014822" cy="1332272"/>
          </a:xfrm>
        </p:spPr>
        <p:txBody>
          <a:bodyPr>
            <a:normAutofit/>
          </a:bodyPr>
          <a:lstStyle>
            <a:lvl1pPr marL="0" indent="0" algn="l">
              <a:buNone/>
              <a:defRPr sz="18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5" name="Picture 14">
            <a:extLst>
              <a:ext uri="{FF2B5EF4-FFF2-40B4-BE49-F238E27FC236}">
                <a16:creationId xmlns:a16="http://schemas.microsoft.com/office/drawing/2014/main" id="{C9E8D151-12E8-0344-B17F-47FF73F115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08381" y="1136686"/>
            <a:ext cx="2103970" cy="2825089"/>
          </a:xfrm>
          <a:prstGeom prst="rect">
            <a:avLst/>
          </a:prstGeom>
        </p:spPr>
      </p:pic>
      <p:sp>
        <p:nvSpPr>
          <p:cNvPr id="17" name="Title 16">
            <a:extLst>
              <a:ext uri="{FF2B5EF4-FFF2-40B4-BE49-F238E27FC236}">
                <a16:creationId xmlns:a16="http://schemas.microsoft.com/office/drawing/2014/main" id="{60E951B5-4041-034E-A534-4D1234C897FC}"/>
              </a:ext>
            </a:extLst>
          </p:cNvPr>
          <p:cNvSpPr>
            <a:spLocks noGrp="1"/>
          </p:cNvSpPr>
          <p:nvPr>
            <p:ph type="title"/>
          </p:nvPr>
        </p:nvSpPr>
        <p:spPr>
          <a:xfrm>
            <a:off x="1066801" y="293299"/>
            <a:ext cx="5029199" cy="1966823"/>
          </a:xfrm>
        </p:spPr>
        <p:txBody>
          <a:bodyPr anchor="b">
            <a:normAutofit/>
          </a:bodyPr>
          <a:lstStyle>
            <a:lvl1pPr>
              <a:defRPr sz="4800" b="0">
                <a:solidFill>
                  <a:schemeClr val="tx1"/>
                </a:solidFill>
              </a:defRPr>
            </a:lvl1pPr>
          </a:lstStyle>
          <a:p>
            <a:r>
              <a:rPr lang="en-US"/>
              <a:t>Click to edit Master title style</a:t>
            </a:r>
            <a:endParaRPr lang="en-US" dirty="0"/>
          </a:p>
        </p:txBody>
      </p:sp>
      <p:pic>
        <p:nvPicPr>
          <p:cNvPr id="18" name="Picture 17">
            <a:extLst>
              <a:ext uri="{FF2B5EF4-FFF2-40B4-BE49-F238E27FC236}">
                <a16:creationId xmlns:a16="http://schemas.microsoft.com/office/drawing/2014/main" id="{17A809DA-79FF-FA4B-A953-8472215C9690}"/>
              </a:ext>
            </a:extLst>
          </p:cNvPr>
          <p:cNvPicPr>
            <a:picLocks noChangeAspect="1"/>
          </p:cNvPicPr>
          <p:nvPr/>
        </p:nvPicPr>
        <p:blipFill>
          <a:blip r:embed="rId5"/>
          <a:stretch>
            <a:fillRect/>
          </a:stretch>
        </p:blipFill>
        <p:spPr>
          <a:xfrm>
            <a:off x="1066800" y="5582099"/>
            <a:ext cx="2540000" cy="596900"/>
          </a:xfrm>
          <a:prstGeom prst="rect">
            <a:avLst/>
          </a:prstGeom>
        </p:spPr>
      </p:pic>
    </p:spTree>
    <p:extLst>
      <p:ext uri="{BB962C8B-B14F-4D97-AF65-F5344CB8AC3E}">
        <p14:creationId xmlns:p14="http://schemas.microsoft.com/office/powerpoint/2010/main" val="950897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itle Slide - Blue">
    <p:bg>
      <p:bgPr>
        <a:solidFill>
          <a:schemeClr val="tx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3244E74-77C0-CB42-BA73-9F85D61C1CB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flipH="1">
            <a:off x="0" y="0"/>
            <a:ext cx="12188952" cy="6875079"/>
          </a:xfrm>
          <a:prstGeom prst="rect">
            <a:avLst/>
          </a:prstGeom>
        </p:spPr>
      </p:pic>
      <p:sp>
        <p:nvSpPr>
          <p:cNvPr id="3" name="Subtitle 2">
            <a:extLst>
              <a:ext uri="{FF2B5EF4-FFF2-40B4-BE49-F238E27FC236}">
                <a16:creationId xmlns:a16="http://schemas.microsoft.com/office/drawing/2014/main" id="{B374E27C-01EC-DF43-B6D9-96F8EA0D2B27}"/>
              </a:ext>
            </a:extLst>
          </p:cNvPr>
          <p:cNvSpPr>
            <a:spLocks noGrp="1"/>
          </p:cNvSpPr>
          <p:nvPr>
            <p:ph type="subTitle" idx="1"/>
          </p:nvPr>
        </p:nvSpPr>
        <p:spPr>
          <a:xfrm>
            <a:off x="1081178" y="2946431"/>
            <a:ext cx="5014822" cy="1332272"/>
          </a:xfrm>
        </p:spPr>
        <p:txBody>
          <a:bodyPr>
            <a:normAutofit/>
          </a:bodyPr>
          <a:lstStyle>
            <a:lvl1pPr marL="0" indent="0" algn="l">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ACCCFEEA-292B-8A4C-AACA-935CC29573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0125"/>
          <a:stretch/>
        </p:blipFill>
        <p:spPr>
          <a:xfrm>
            <a:off x="6251752" y="0"/>
            <a:ext cx="5120179" cy="6178999"/>
          </a:xfrm>
          <a:prstGeom prst="rect">
            <a:avLst/>
          </a:prstGeom>
        </p:spPr>
      </p:pic>
      <p:sp>
        <p:nvSpPr>
          <p:cNvPr id="2" name="Title 1">
            <a:extLst>
              <a:ext uri="{FF2B5EF4-FFF2-40B4-BE49-F238E27FC236}">
                <a16:creationId xmlns:a16="http://schemas.microsoft.com/office/drawing/2014/main" id="{904D6676-3D10-B44B-9AEB-67D73A0285A0}"/>
              </a:ext>
            </a:extLst>
          </p:cNvPr>
          <p:cNvSpPr>
            <a:spLocks noGrp="1"/>
          </p:cNvSpPr>
          <p:nvPr>
            <p:ph type="title"/>
          </p:nvPr>
        </p:nvSpPr>
        <p:spPr>
          <a:xfrm>
            <a:off x="1066800" y="483079"/>
            <a:ext cx="5029200" cy="2139352"/>
          </a:xfrm>
        </p:spPr>
        <p:txBody>
          <a:bodyPr vert="horz" lIns="91440" tIns="45720" rIns="91440" bIns="45720" rtlCol="0" anchor="b">
            <a:normAutofit/>
          </a:bodyPr>
          <a:lstStyle>
            <a:lvl1pPr>
              <a:defRPr lang="en-US" sz="4800" b="0" dirty="0">
                <a:solidFill>
                  <a:schemeClr val="bg1"/>
                </a:solidFill>
              </a:defRPr>
            </a:lvl1pPr>
          </a:lstStyle>
          <a:p>
            <a:pPr marL="0" lvl="0"/>
            <a:r>
              <a:rPr lang="en-US"/>
              <a:t>Click to edit Master title style</a:t>
            </a:r>
            <a:endParaRPr lang="en-US" dirty="0"/>
          </a:p>
        </p:txBody>
      </p:sp>
      <p:pic>
        <p:nvPicPr>
          <p:cNvPr id="11" name="Picture 10">
            <a:extLst>
              <a:ext uri="{FF2B5EF4-FFF2-40B4-BE49-F238E27FC236}">
                <a16:creationId xmlns:a16="http://schemas.microsoft.com/office/drawing/2014/main" id="{A5D1DC37-E211-524C-8D87-79FF211DDA3C}"/>
              </a:ext>
            </a:extLst>
          </p:cNvPr>
          <p:cNvPicPr>
            <a:picLocks noChangeAspect="1"/>
          </p:cNvPicPr>
          <p:nvPr/>
        </p:nvPicPr>
        <p:blipFill>
          <a:blip r:embed="rId4"/>
          <a:stretch>
            <a:fillRect/>
          </a:stretch>
        </p:blipFill>
        <p:spPr>
          <a:xfrm>
            <a:off x="1066800" y="5582099"/>
            <a:ext cx="2540000" cy="596900"/>
          </a:xfrm>
          <a:prstGeom prst="rect">
            <a:avLst/>
          </a:prstGeom>
        </p:spPr>
      </p:pic>
    </p:spTree>
    <p:extLst>
      <p:ext uri="{BB962C8B-B14F-4D97-AF65-F5344CB8AC3E}">
        <p14:creationId xmlns:p14="http://schemas.microsoft.com/office/powerpoint/2010/main" val="2135114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 Blue">
    <p:bg>
      <p:bgPr>
        <a:solidFill>
          <a:schemeClr val="tx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3244E74-77C0-CB42-BA73-9F85D61C1CBF}"/>
              </a:ext>
            </a:extLst>
          </p:cNvPr>
          <p:cNvPicPr>
            <a:picLocks noChangeAspect="1"/>
          </p:cNvPicPr>
          <p:nvPr/>
        </p:nvPicPr>
        <p:blipFill rotWithShape="1">
          <a:blip r:embed="rId2"/>
          <a:srcRect b="25313"/>
          <a:stretch/>
        </p:blipFill>
        <p:spPr>
          <a:xfrm flipH="1">
            <a:off x="0" y="0"/>
            <a:ext cx="12188952" cy="6875079"/>
          </a:xfrm>
          <a:prstGeom prst="rect">
            <a:avLst/>
          </a:prstGeom>
        </p:spPr>
      </p:pic>
      <p:sp>
        <p:nvSpPr>
          <p:cNvPr id="3" name="Subtitle 2">
            <a:extLst>
              <a:ext uri="{FF2B5EF4-FFF2-40B4-BE49-F238E27FC236}">
                <a16:creationId xmlns:a16="http://schemas.microsoft.com/office/drawing/2014/main" id="{B374E27C-01EC-DF43-B6D9-96F8EA0D2B27}"/>
              </a:ext>
            </a:extLst>
          </p:cNvPr>
          <p:cNvSpPr>
            <a:spLocks noGrp="1"/>
          </p:cNvSpPr>
          <p:nvPr>
            <p:ph type="subTitle" idx="1"/>
          </p:nvPr>
        </p:nvSpPr>
        <p:spPr>
          <a:xfrm>
            <a:off x="1081178" y="2946431"/>
            <a:ext cx="5014822" cy="1332272"/>
          </a:xfrm>
        </p:spPr>
        <p:txBody>
          <a:bodyPr>
            <a:normAutofit/>
          </a:bodyPr>
          <a:lstStyle>
            <a:lvl1pPr marL="0" indent="0" algn="l">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ACCCFEEA-292B-8A4C-AACA-935CC295735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125"/>
          <a:stretch/>
        </p:blipFill>
        <p:spPr>
          <a:xfrm>
            <a:off x="6251752" y="0"/>
            <a:ext cx="5120179" cy="6178999"/>
          </a:xfrm>
          <a:prstGeom prst="rect">
            <a:avLst/>
          </a:prstGeom>
        </p:spPr>
      </p:pic>
      <p:sp>
        <p:nvSpPr>
          <p:cNvPr id="2" name="Title 1">
            <a:extLst>
              <a:ext uri="{FF2B5EF4-FFF2-40B4-BE49-F238E27FC236}">
                <a16:creationId xmlns:a16="http://schemas.microsoft.com/office/drawing/2014/main" id="{904D6676-3D10-B44B-9AEB-67D73A0285A0}"/>
              </a:ext>
            </a:extLst>
          </p:cNvPr>
          <p:cNvSpPr>
            <a:spLocks noGrp="1"/>
          </p:cNvSpPr>
          <p:nvPr>
            <p:ph type="title"/>
          </p:nvPr>
        </p:nvSpPr>
        <p:spPr>
          <a:xfrm>
            <a:off x="1066800" y="483079"/>
            <a:ext cx="5029200" cy="2139352"/>
          </a:xfrm>
        </p:spPr>
        <p:txBody>
          <a:bodyPr vert="horz" lIns="91440" tIns="45720" rIns="91440" bIns="45720" rtlCol="0" anchor="b">
            <a:normAutofit/>
          </a:bodyPr>
          <a:lstStyle>
            <a:lvl1pPr>
              <a:defRPr lang="en-US" sz="4800" b="0" dirty="0">
                <a:solidFill>
                  <a:schemeClr val="bg1"/>
                </a:solidFill>
              </a:defRPr>
            </a:lvl1pPr>
          </a:lstStyle>
          <a:p>
            <a:pPr marL="0" lvl="0"/>
            <a:r>
              <a:rPr lang="en-US"/>
              <a:t>Click to edit Master title style</a:t>
            </a:r>
            <a:endParaRPr lang="en-US" dirty="0"/>
          </a:p>
        </p:txBody>
      </p:sp>
      <p:pic>
        <p:nvPicPr>
          <p:cNvPr id="11" name="Picture 10">
            <a:extLst>
              <a:ext uri="{FF2B5EF4-FFF2-40B4-BE49-F238E27FC236}">
                <a16:creationId xmlns:a16="http://schemas.microsoft.com/office/drawing/2014/main" id="{A5D1DC37-E211-524C-8D87-79FF211DDA3C}"/>
              </a:ext>
            </a:extLst>
          </p:cNvPr>
          <p:cNvPicPr>
            <a:picLocks noChangeAspect="1"/>
          </p:cNvPicPr>
          <p:nvPr/>
        </p:nvPicPr>
        <p:blipFill>
          <a:blip r:embed="rId4"/>
          <a:stretch>
            <a:fillRect/>
          </a:stretch>
        </p:blipFill>
        <p:spPr>
          <a:xfrm>
            <a:off x="1066800" y="5582099"/>
            <a:ext cx="2540000" cy="596900"/>
          </a:xfrm>
          <a:prstGeom prst="rect">
            <a:avLst/>
          </a:prstGeom>
        </p:spPr>
      </p:pic>
    </p:spTree>
    <p:extLst>
      <p:ext uri="{BB962C8B-B14F-4D97-AF65-F5344CB8AC3E}">
        <p14:creationId xmlns:p14="http://schemas.microsoft.com/office/powerpoint/2010/main" val="35596677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3F2DE8-F0B2-5D42-A7D4-7E3BEDCBC95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8411B13-E37D-F844-86F9-6F8599BAFE04}"/>
              </a:ext>
            </a:extLst>
          </p:cNvPr>
          <p:cNvSpPr>
            <a:spLocks noGrp="1"/>
          </p:cNvSpPr>
          <p:nvPr>
            <p:ph type="ftr" sz="quarter" idx="11"/>
          </p:nvPr>
        </p:nvSpPr>
        <p:spPr/>
        <p:txBody>
          <a:bodyPr/>
          <a:lstStyle/>
          <a:p>
            <a:endParaRPr lang="en-US"/>
          </a:p>
        </p:txBody>
      </p:sp>
      <p:sp>
        <p:nvSpPr>
          <p:cNvPr id="11" name="Title 10">
            <a:extLst>
              <a:ext uri="{FF2B5EF4-FFF2-40B4-BE49-F238E27FC236}">
                <a16:creationId xmlns:a16="http://schemas.microsoft.com/office/drawing/2014/main" id="{33C67905-6C32-E94F-9C3D-8901B53BE2A2}"/>
              </a:ext>
            </a:extLst>
          </p:cNvPr>
          <p:cNvSpPr>
            <a:spLocks noGrp="1"/>
          </p:cNvSpPr>
          <p:nvPr>
            <p:ph type="title"/>
          </p:nvPr>
        </p:nvSpPr>
        <p:spPr/>
        <p:txBody>
          <a:bodyPr/>
          <a:lstStyle/>
          <a:p>
            <a:r>
              <a:rPr lang="en-US"/>
              <a:t>Click to edit Master title style</a:t>
            </a:r>
          </a:p>
        </p:txBody>
      </p:sp>
      <p:sp>
        <p:nvSpPr>
          <p:cNvPr id="12" name="Slide Number Placeholder 11">
            <a:extLst>
              <a:ext uri="{FF2B5EF4-FFF2-40B4-BE49-F238E27FC236}">
                <a16:creationId xmlns:a16="http://schemas.microsoft.com/office/drawing/2014/main" id="{F54EC32E-F82E-FA4C-89E7-F869F6F85680}"/>
              </a:ext>
            </a:extLst>
          </p:cNvPr>
          <p:cNvSpPr>
            <a:spLocks noGrp="1"/>
          </p:cNvSpPr>
          <p:nvPr>
            <p:ph type="sldNum" sz="quarter" idx="12"/>
          </p:nvPr>
        </p:nvSpPr>
        <p:spPr/>
        <p:txBody>
          <a:bodyPr/>
          <a:lstStyle/>
          <a:p>
            <a:fld id="{50FE8A06-4AAD-4048-82D6-361A469E6396}" type="slidenum">
              <a:rPr lang="en-US" smtClean="0"/>
              <a:pPr/>
              <a:t>‹#›</a:t>
            </a:fld>
            <a:endParaRPr lang="en-US" dirty="0"/>
          </a:p>
        </p:txBody>
      </p:sp>
    </p:spTree>
    <p:extLst>
      <p:ext uri="{BB962C8B-B14F-4D97-AF65-F5344CB8AC3E}">
        <p14:creationId xmlns:p14="http://schemas.microsoft.com/office/powerpoint/2010/main" val="526017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3F2DE8-F0B2-5D42-A7D4-7E3BEDCBC953}"/>
              </a:ext>
            </a:extLst>
          </p:cNvPr>
          <p:cNvSpPr>
            <a:spLocks noGrp="1"/>
          </p:cNvSpPr>
          <p:nvPr>
            <p:ph idx="1"/>
          </p:nvPr>
        </p:nvSpPr>
        <p:spPr>
          <a:xfrm>
            <a:off x="1066800" y="2159741"/>
            <a:ext cx="10058400" cy="40172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98411B13-E37D-F844-86F9-6F8599BAFE04}"/>
              </a:ext>
            </a:extLst>
          </p:cNvPr>
          <p:cNvSpPr>
            <a:spLocks noGrp="1"/>
          </p:cNvSpPr>
          <p:nvPr>
            <p:ph type="ftr" sz="quarter" idx="11"/>
          </p:nvPr>
        </p:nvSpPr>
        <p:spPr/>
        <p:txBody>
          <a:bodyPr/>
          <a:lstStyle/>
          <a:p>
            <a:endParaRPr lang="en-US"/>
          </a:p>
        </p:txBody>
      </p:sp>
      <p:sp>
        <p:nvSpPr>
          <p:cNvPr id="11" name="Title 10">
            <a:extLst>
              <a:ext uri="{FF2B5EF4-FFF2-40B4-BE49-F238E27FC236}">
                <a16:creationId xmlns:a16="http://schemas.microsoft.com/office/drawing/2014/main" id="{33C67905-6C32-E94F-9C3D-8901B53BE2A2}"/>
              </a:ext>
            </a:extLst>
          </p:cNvPr>
          <p:cNvSpPr>
            <a:spLocks noGrp="1"/>
          </p:cNvSpPr>
          <p:nvPr>
            <p:ph type="title"/>
          </p:nvPr>
        </p:nvSpPr>
        <p:spPr>
          <a:xfrm>
            <a:off x="1066800" y="944418"/>
            <a:ext cx="10058400" cy="479434"/>
          </a:xfrm>
        </p:spPr>
        <p:txBody>
          <a:bodyPr/>
          <a:lstStyle/>
          <a:p>
            <a:r>
              <a:rPr lang="en-US"/>
              <a:t>Click to edit Master title style</a:t>
            </a:r>
            <a:endParaRPr lang="en-US" dirty="0"/>
          </a:p>
        </p:txBody>
      </p:sp>
      <p:sp>
        <p:nvSpPr>
          <p:cNvPr id="12" name="Slide Number Placeholder 11">
            <a:extLst>
              <a:ext uri="{FF2B5EF4-FFF2-40B4-BE49-F238E27FC236}">
                <a16:creationId xmlns:a16="http://schemas.microsoft.com/office/drawing/2014/main" id="{F54EC32E-F82E-FA4C-89E7-F869F6F85680}"/>
              </a:ext>
            </a:extLst>
          </p:cNvPr>
          <p:cNvSpPr>
            <a:spLocks noGrp="1"/>
          </p:cNvSpPr>
          <p:nvPr>
            <p:ph type="sldNum" sz="quarter" idx="12"/>
          </p:nvPr>
        </p:nvSpPr>
        <p:spPr/>
        <p:txBody>
          <a:bodyPr/>
          <a:lstStyle/>
          <a:p>
            <a:fld id="{50FE8A06-4AAD-4048-82D6-361A469E6396}" type="slidenum">
              <a:rPr lang="en-US" smtClean="0"/>
              <a:pPr/>
              <a:t>‹#›</a:t>
            </a:fld>
            <a:endParaRPr lang="en-US" dirty="0"/>
          </a:p>
        </p:txBody>
      </p:sp>
      <p:sp>
        <p:nvSpPr>
          <p:cNvPr id="8" name="Text Placeholder 2">
            <a:extLst>
              <a:ext uri="{FF2B5EF4-FFF2-40B4-BE49-F238E27FC236}">
                <a16:creationId xmlns:a16="http://schemas.microsoft.com/office/drawing/2014/main" id="{3885F350-BE89-0049-9C5A-2E9B26997659}"/>
              </a:ext>
            </a:extLst>
          </p:cNvPr>
          <p:cNvSpPr>
            <a:spLocks noGrp="1"/>
          </p:cNvSpPr>
          <p:nvPr>
            <p:ph type="body" idx="13"/>
          </p:nvPr>
        </p:nvSpPr>
        <p:spPr>
          <a:xfrm>
            <a:off x="1066800" y="1503108"/>
            <a:ext cx="10058400" cy="477246"/>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23195348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 w graphic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9834A-BEDB-F34A-A949-A93192371CEC}"/>
              </a:ext>
            </a:extLst>
          </p:cNvPr>
          <p:cNvSpPr>
            <a:spLocks noGrp="1"/>
          </p:cNvSpPr>
          <p:nvPr>
            <p:ph type="title"/>
          </p:nvPr>
        </p:nvSpPr>
        <p:spPr>
          <a:xfrm>
            <a:off x="1066800" y="944417"/>
            <a:ext cx="5943600" cy="71398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F3F2DE8-F0B2-5D42-A7D4-7E3BEDCBC953}"/>
              </a:ext>
            </a:extLst>
          </p:cNvPr>
          <p:cNvSpPr>
            <a:spLocks noGrp="1"/>
          </p:cNvSpPr>
          <p:nvPr>
            <p:ph idx="1"/>
          </p:nvPr>
        </p:nvSpPr>
        <p:spPr>
          <a:xfrm>
            <a:off x="1066800" y="1915063"/>
            <a:ext cx="5943600" cy="42618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8411B13-E37D-F844-86F9-6F8599BAFE04}"/>
              </a:ext>
            </a:extLst>
          </p:cNvPr>
          <p:cNvSpPr>
            <a:spLocks noGrp="1"/>
          </p:cNvSpPr>
          <p:nvPr>
            <p:ph type="ftr" sz="quarter" idx="11"/>
          </p:nvPr>
        </p:nvSpPr>
        <p:spPr>
          <a:xfrm>
            <a:off x="1066800" y="6356350"/>
            <a:ext cx="5943600" cy="365125"/>
          </a:xfrm>
        </p:spPr>
        <p:txBody>
          <a:bodyPr/>
          <a:lstStyle/>
          <a:p>
            <a:endParaRPr lang="en-US"/>
          </a:p>
        </p:txBody>
      </p:sp>
      <p:sp>
        <p:nvSpPr>
          <p:cNvPr id="8" name="Content Placeholder 7">
            <a:extLst>
              <a:ext uri="{FF2B5EF4-FFF2-40B4-BE49-F238E27FC236}">
                <a16:creationId xmlns:a16="http://schemas.microsoft.com/office/drawing/2014/main" id="{4045FB22-C0CF-D547-9BF1-E567E3F818D5}"/>
              </a:ext>
            </a:extLst>
          </p:cNvPr>
          <p:cNvSpPr>
            <a:spLocks noGrp="1"/>
          </p:cNvSpPr>
          <p:nvPr>
            <p:ph sz="quarter" idx="13"/>
          </p:nvPr>
        </p:nvSpPr>
        <p:spPr>
          <a:xfrm>
            <a:off x="7162800" y="495945"/>
            <a:ext cx="5029200" cy="6364224"/>
          </a:xfrm>
        </p:spPr>
        <p:txBody>
          <a:bodyPr/>
          <a:lstStyle>
            <a:lvl1pPr marL="0" indent="0">
              <a:buNone/>
              <a:defRPr/>
            </a:lvl1pPr>
          </a:lstStyle>
          <a:p>
            <a:pPr lvl="0"/>
            <a:r>
              <a:rPr lang="en-US"/>
              <a:t>Edit Master text styles</a:t>
            </a:r>
          </a:p>
        </p:txBody>
      </p:sp>
      <p:sp>
        <p:nvSpPr>
          <p:cNvPr id="4" name="Slide Number Placeholder 3">
            <a:extLst>
              <a:ext uri="{FF2B5EF4-FFF2-40B4-BE49-F238E27FC236}">
                <a16:creationId xmlns:a16="http://schemas.microsoft.com/office/drawing/2014/main" id="{2718F533-0E3C-364A-8B3B-5411C826AA65}"/>
              </a:ext>
            </a:extLst>
          </p:cNvPr>
          <p:cNvSpPr>
            <a:spLocks noGrp="1"/>
          </p:cNvSpPr>
          <p:nvPr>
            <p:ph type="sldNum" sz="quarter" idx="14"/>
          </p:nvPr>
        </p:nvSpPr>
        <p:spPr/>
        <p:txBody>
          <a:bodyPr/>
          <a:lstStyle/>
          <a:p>
            <a:fld id="{50FE8A06-4AAD-4048-82D6-361A469E6396}" type="slidenum">
              <a:rPr lang="en-US" smtClean="0"/>
              <a:pPr/>
              <a:t>‹#›</a:t>
            </a:fld>
            <a:endParaRPr lang="en-US" dirty="0"/>
          </a:p>
        </p:txBody>
      </p:sp>
    </p:spTree>
    <p:extLst>
      <p:ext uri="{BB962C8B-B14F-4D97-AF65-F5344CB8AC3E}">
        <p14:creationId xmlns:p14="http://schemas.microsoft.com/office/powerpoint/2010/main" val="2510980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9834A-BEDB-F34A-A949-A93192371CEC}"/>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98411B13-E37D-F844-86F9-6F8599BAFE04}"/>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F76C12FE-678C-4F44-90A5-AAF8CD036669}"/>
              </a:ext>
            </a:extLst>
          </p:cNvPr>
          <p:cNvSpPr>
            <a:spLocks noGrp="1"/>
          </p:cNvSpPr>
          <p:nvPr>
            <p:ph type="sldNum" sz="quarter" idx="12"/>
          </p:nvPr>
        </p:nvSpPr>
        <p:spPr/>
        <p:txBody>
          <a:bodyPr/>
          <a:lstStyle/>
          <a:p>
            <a:fld id="{50FE8A06-4AAD-4048-82D6-361A469E6396}" type="slidenum">
              <a:rPr lang="en-US" smtClean="0"/>
              <a:pPr/>
              <a:t>‹#›</a:t>
            </a:fld>
            <a:endParaRPr lang="en-US" dirty="0"/>
          </a:p>
        </p:txBody>
      </p:sp>
    </p:spTree>
    <p:extLst>
      <p:ext uri="{BB962C8B-B14F-4D97-AF65-F5344CB8AC3E}">
        <p14:creationId xmlns:p14="http://schemas.microsoft.com/office/powerpoint/2010/main" val="11969571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8411B13-E37D-F844-86F9-6F8599BAFE04}"/>
              </a:ext>
            </a:extLst>
          </p:cNvPr>
          <p:cNvSpPr>
            <a:spLocks noGrp="1"/>
          </p:cNvSpPr>
          <p:nvPr>
            <p:ph type="ftr" sz="quarter" idx="11"/>
          </p:nvPr>
        </p:nvSpPr>
        <p:spPr/>
        <p:txBody>
          <a:bodyPr/>
          <a:lstStyle/>
          <a:p>
            <a:endParaRPr lang="en-US"/>
          </a:p>
        </p:txBody>
      </p:sp>
      <p:sp>
        <p:nvSpPr>
          <p:cNvPr id="2" name="Slide Number Placeholder 1">
            <a:extLst>
              <a:ext uri="{FF2B5EF4-FFF2-40B4-BE49-F238E27FC236}">
                <a16:creationId xmlns:a16="http://schemas.microsoft.com/office/drawing/2014/main" id="{9E628718-A830-CF4B-8BB0-F2C638E0F1A6}"/>
              </a:ext>
            </a:extLst>
          </p:cNvPr>
          <p:cNvSpPr>
            <a:spLocks noGrp="1"/>
          </p:cNvSpPr>
          <p:nvPr>
            <p:ph type="sldNum" sz="quarter" idx="12"/>
          </p:nvPr>
        </p:nvSpPr>
        <p:spPr/>
        <p:txBody>
          <a:bodyPr/>
          <a:lstStyle/>
          <a:p>
            <a:fld id="{50FE8A06-4AAD-4048-82D6-361A469E6396}" type="slidenum">
              <a:rPr lang="en-US" smtClean="0"/>
              <a:pPr/>
              <a:t>‹#›</a:t>
            </a:fld>
            <a:endParaRPr lang="en-US" dirty="0"/>
          </a:p>
        </p:txBody>
      </p:sp>
    </p:spTree>
    <p:extLst>
      <p:ext uri="{BB962C8B-B14F-4D97-AF65-F5344CB8AC3E}">
        <p14:creationId xmlns:p14="http://schemas.microsoft.com/office/powerpoint/2010/main" val="32289299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9093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 Blue background">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43261D-63F3-CF45-BBBA-810EFF47CD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62299" y="493777"/>
            <a:ext cx="9029702" cy="6364224"/>
          </a:xfrm>
          <a:prstGeom prst="rect">
            <a:avLst/>
          </a:prstGeom>
        </p:spPr>
      </p:pic>
      <p:sp>
        <p:nvSpPr>
          <p:cNvPr id="2" name="Title 1">
            <a:extLst>
              <a:ext uri="{FF2B5EF4-FFF2-40B4-BE49-F238E27FC236}">
                <a16:creationId xmlns:a16="http://schemas.microsoft.com/office/drawing/2014/main" id="{9129834A-BEDB-F34A-A949-A93192371CEC}"/>
              </a:ext>
            </a:extLst>
          </p:cNvPr>
          <p:cNvSpPr>
            <a:spLocks noGrp="1"/>
          </p:cNvSpPr>
          <p:nvPr>
            <p:ph type="title"/>
          </p:nvPr>
        </p:nvSpPr>
        <p:spPr>
          <a:xfrm>
            <a:off x="1066800" y="944417"/>
            <a:ext cx="10058400" cy="713983"/>
          </a:xfr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F3F2DE8-F0B2-5D42-A7D4-7E3BEDCBC953}"/>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8411B13-E37D-F844-86F9-6F8599BAFE04}"/>
              </a:ext>
            </a:extLst>
          </p:cNvPr>
          <p:cNvSpPr>
            <a:spLocks noGrp="1"/>
          </p:cNvSpPr>
          <p:nvPr>
            <p:ph type="ftr" sz="quarter" idx="11"/>
          </p:nvPr>
        </p:nvSpPr>
        <p:spPr/>
        <p:txBody>
          <a:bodyPr/>
          <a:lstStyle>
            <a:lvl1pPr>
              <a:defRPr>
                <a:solidFill>
                  <a:schemeClr val="tx2">
                    <a:lumMod val="40000"/>
                    <a:lumOff val="60000"/>
                  </a:schemeClr>
                </a:solidFill>
              </a:defRPr>
            </a:lvl1pPr>
          </a:lstStyle>
          <a:p>
            <a:endParaRPr lang="en-US"/>
          </a:p>
        </p:txBody>
      </p:sp>
    </p:spTree>
    <p:extLst>
      <p:ext uri="{BB962C8B-B14F-4D97-AF65-F5344CB8AC3E}">
        <p14:creationId xmlns:p14="http://schemas.microsoft.com/office/powerpoint/2010/main" val="11162612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Divider Slide">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B7EC8E-C37A-E64D-8B85-1D568D67C6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62299" y="0"/>
            <a:ext cx="9029702" cy="6858001"/>
          </a:xfrm>
          <a:prstGeom prst="rect">
            <a:avLst/>
          </a:prstGeom>
        </p:spPr>
      </p:pic>
      <p:sp>
        <p:nvSpPr>
          <p:cNvPr id="2" name="Title 1">
            <a:extLst>
              <a:ext uri="{FF2B5EF4-FFF2-40B4-BE49-F238E27FC236}">
                <a16:creationId xmlns:a16="http://schemas.microsoft.com/office/drawing/2014/main" id="{A1B77E2B-4A54-6B43-9C02-B0C850677346}"/>
              </a:ext>
            </a:extLst>
          </p:cNvPr>
          <p:cNvSpPr>
            <a:spLocks noGrp="1"/>
          </p:cNvSpPr>
          <p:nvPr>
            <p:ph type="title"/>
          </p:nvPr>
        </p:nvSpPr>
        <p:spPr>
          <a:xfrm>
            <a:off x="1065276" y="1241549"/>
            <a:ext cx="10058400" cy="2852737"/>
          </a:xfrm>
        </p:spPr>
        <p:txBody>
          <a:bodyPr anchor="b"/>
          <a:lstStyle>
            <a:lvl1pPr algn="ct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00D2744-50C0-C443-936B-14F442F86751}"/>
              </a:ext>
            </a:extLst>
          </p:cNvPr>
          <p:cNvSpPr>
            <a:spLocks noGrp="1"/>
          </p:cNvSpPr>
          <p:nvPr>
            <p:ph type="body" idx="1"/>
          </p:nvPr>
        </p:nvSpPr>
        <p:spPr>
          <a:xfrm>
            <a:off x="1065276" y="4288536"/>
            <a:ext cx="10058400"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C6FBFA48-664B-F147-841C-027EC5587660}"/>
              </a:ext>
            </a:extLst>
          </p:cNvPr>
          <p:cNvSpPr>
            <a:spLocks noGrp="1"/>
          </p:cNvSpPr>
          <p:nvPr>
            <p:ph type="ftr" sz="quarter" idx="11"/>
          </p:nvPr>
        </p:nvSpPr>
        <p:spPr/>
        <p:txBody>
          <a:bodyPr vert="horz" lIns="91440" tIns="45720" rIns="91440" bIns="45720" rtlCol="0" anchor="ctr"/>
          <a:lstStyle>
            <a:lvl1pPr>
              <a:defRPr lang="en-US">
                <a:solidFill>
                  <a:schemeClr val="tx2">
                    <a:lumMod val="40000"/>
                    <a:lumOff val="60000"/>
                  </a:schemeClr>
                </a:solidFill>
              </a:defRPr>
            </a:lvl1pPr>
          </a:lstStyle>
          <a:p>
            <a:endParaRPr lang="en-US"/>
          </a:p>
        </p:txBody>
      </p:sp>
    </p:spTree>
    <p:extLst>
      <p:ext uri="{BB962C8B-B14F-4D97-AF65-F5344CB8AC3E}">
        <p14:creationId xmlns:p14="http://schemas.microsoft.com/office/powerpoint/2010/main" val="14590028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F5FC5-1F5C-CD4C-88B7-104D9666EE5A}"/>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1CB039-2860-7E47-B87F-03CF3B00D75E}"/>
              </a:ext>
            </a:extLst>
          </p:cNvPr>
          <p:cNvSpPr>
            <a:spLocks noGrp="1"/>
          </p:cNvSpPr>
          <p:nvPr>
            <p:ph sz="half" idx="1"/>
          </p:nvPr>
        </p:nvSpPr>
        <p:spPr>
          <a:xfrm>
            <a:off x="1066800" y="1825625"/>
            <a:ext cx="49530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AAEF058-6F70-0147-BD6A-08483CB785EE}"/>
              </a:ext>
            </a:extLst>
          </p:cNvPr>
          <p:cNvSpPr>
            <a:spLocks noGrp="1"/>
          </p:cNvSpPr>
          <p:nvPr>
            <p:ph sz="half" idx="2"/>
          </p:nvPr>
        </p:nvSpPr>
        <p:spPr>
          <a:xfrm>
            <a:off x="6172200" y="1825625"/>
            <a:ext cx="49530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6586B61C-164E-B44C-A44C-9657215AA2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8F630F-95B5-0440-BB08-842C4CFC168E}"/>
              </a:ext>
            </a:extLst>
          </p:cNvPr>
          <p:cNvSpPr>
            <a:spLocks noGrp="1"/>
          </p:cNvSpPr>
          <p:nvPr>
            <p:ph type="sldNum" sz="quarter" idx="12"/>
          </p:nvPr>
        </p:nvSpPr>
        <p:spPr/>
        <p:txBody>
          <a:bodyPr/>
          <a:lstStyle/>
          <a:p>
            <a:fld id="{50FE8A06-4AAD-4048-82D6-361A469E6396}" type="slidenum">
              <a:rPr lang="en-US" smtClean="0"/>
              <a:pPr/>
              <a:t>‹#›</a:t>
            </a:fld>
            <a:endParaRPr lang="en-US" dirty="0"/>
          </a:p>
        </p:txBody>
      </p:sp>
    </p:spTree>
    <p:extLst>
      <p:ext uri="{BB962C8B-B14F-4D97-AF65-F5344CB8AC3E}">
        <p14:creationId xmlns:p14="http://schemas.microsoft.com/office/powerpoint/2010/main" val="32735552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5411-9D79-5B49-B859-CB87F536AB97}"/>
              </a:ext>
            </a:extLst>
          </p:cNvPr>
          <p:cNvSpPr>
            <a:spLocks noGrp="1"/>
          </p:cNvSpPr>
          <p:nvPr>
            <p:ph type="title"/>
          </p:nvPr>
        </p:nvSpPr>
        <p:spPr>
          <a:xfrm>
            <a:off x="1066800" y="944417"/>
            <a:ext cx="10058400" cy="570059"/>
          </a:xfrm>
        </p:spPr>
        <p:txBody>
          <a:bodyPr vert="horz" lIns="91440" tIns="45720" rIns="91440" bIns="45720" rtlCol="0" anchor="t">
            <a:normAutofit/>
          </a:bodyPr>
          <a:lstStyle>
            <a:lvl1pPr>
              <a:defRPr lang="en-US"/>
            </a:lvl1pPr>
          </a:lstStyle>
          <a:p>
            <a:pPr lvl="0"/>
            <a:r>
              <a:rPr lang="en-US"/>
              <a:t>Click to edit Master title style</a:t>
            </a:r>
            <a:endParaRPr lang="en-US" dirty="0"/>
          </a:p>
        </p:txBody>
      </p:sp>
      <p:sp>
        <p:nvSpPr>
          <p:cNvPr id="3" name="Text Placeholder 2">
            <a:extLst>
              <a:ext uri="{FF2B5EF4-FFF2-40B4-BE49-F238E27FC236}">
                <a16:creationId xmlns:a16="http://schemas.microsoft.com/office/drawing/2014/main" id="{00157459-EC1A-7847-8BF6-572EA2FBD9E3}"/>
              </a:ext>
            </a:extLst>
          </p:cNvPr>
          <p:cNvSpPr>
            <a:spLocks noGrp="1"/>
          </p:cNvSpPr>
          <p:nvPr>
            <p:ph type="body" idx="1"/>
          </p:nvPr>
        </p:nvSpPr>
        <p:spPr>
          <a:xfrm>
            <a:off x="1066800" y="1681163"/>
            <a:ext cx="49307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E23EE4B-53D1-7E4A-94D6-EF852ED26875}"/>
              </a:ext>
            </a:extLst>
          </p:cNvPr>
          <p:cNvSpPr>
            <a:spLocks noGrp="1"/>
          </p:cNvSpPr>
          <p:nvPr>
            <p:ph sz="half" idx="2"/>
          </p:nvPr>
        </p:nvSpPr>
        <p:spPr>
          <a:xfrm>
            <a:off x="1066800" y="2505075"/>
            <a:ext cx="493077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33E7325-C49E-C143-A0E8-10B515B71344}"/>
              </a:ext>
            </a:extLst>
          </p:cNvPr>
          <p:cNvSpPr>
            <a:spLocks noGrp="1"/>
          </p:cNvSpPr>
          <p:nvPr>
            <p:ph type="body" sz="quarter" idx="3"/>
          </p:nvPr>
        </p:nvSpPr>
        <p:spPr>
          <a:xfrm>
            <a:off x="6172200" y="1681163"/>
            <a:ext cx="4953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BBB4330-C791-3044-A1E5-3E5AE7641BA8}"/>
              </a:ext>
            </a:extLst>
          </p:cNvPr>
          <p:cNvSpPr>
            <a:spLocks noGrp="1"/>
          </p:cNvSpPr>
          <p:nvPr>
            <p:ph sz="quarter" idx="4"/>
          </p:nvPr>
        </p:nvSpPr>
        <p:spPr>
          <a:xfrm>
            <a:off x="6172200" y="2505075"/>
            <a:ext cx="49530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E49AD43-A1EB-2843-A0F4-FB8EE3FDE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1546CB-1F07-5943-B08B-4631EB3DB6EF}"/>
              </a:ext>
            </a:extLst>
          </p:cNvPr>
          <p:cNvSpPr>
            <a:spLocks noGrp="1"/>
          </p:cNvSpPr>
          <p:nvPr>
            <p:ph type="sldNum" sz="quarter" idx="12"/>
          </p:nvPr>
        </p:nvSpPr>
        <p:spPr/>
        <p:txBody>
          <a:bodyPr/>
          <a:lstStyle/>
          <a:p>
            <a:fld id="{50FE8A06-4AAD-4048-82D6-361A469E6396}" type="slidenum">
              <a:rPr lang="en-US" smtClean="0"/>
              <a:pPr/>
              <a:t>‹#›</a:t>
            </a:fld>
            <a:endParaRPr lang="en-US" dirty="0"/>
          </a:p>
        </p:txBody>
      </p:sp>
    </p:spTree>
    <p:extLst>
      <p:ext uri="{BB962C8B-B14F-4D97-AF65-F5344CB8AC3E}">
        <p14:creationId xmlns:p14="http://schemas.microsoft.com/office/powerpoint/2010/main" val="1484431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9834A-BEDB-F34A-A949-A93192371CEC}"/>
              </a:ext>
            </a:extLst>
          </p:cNvPr>
          <p:cNvSpPr>
            <a:spLocks noGrp="1"/>
          </p:cNvSpPr>
          <p:nvPr>
            <p:ph type="title"/>
          </p:nvPr>
        </p:nvSpPr>
        <p:spPr>
          <a:xfrm>
            <a:off x="1066800" y="944417"/>
            <a:ext cx="10058400" cy="71398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F3F2DE8-F0B2-5D42-A7D4-7E3BEDCBC9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8411B13-E37D-F844-86F9-6F8599BAFE04}"/>
              </a:ext>
            </a:extLst>
          </p:cNvPr>
          <p:cNvSpPr>
            <a:spLocks noGrp="1"/>
          </p:cNvSpPr>
          <p:nvPr>
            <p:ph type="ftr" sz="quarter" idx="11"/>
          </p:nvPr>
        </p:nvSpPr>
        <p:spPr/>
        <p:txBody>
          <a:bodyPr/>
          <a:lstStyle/>
          <a:p>
            <a:endParaRPr lang="en-US"/>
          </a:p>
        </p:txBody>
      </p:sp>
      <p:sp>
        <p:nvSpPr>
          <p:cNvPr id="7" name="Slide Number Placeholder 7">
            <a:extLst>
              <a:ext uri="{FF2B5EF4-FFF2-40B4-BE49-F238E27FC236}">
                <a16:creationId xmlns:a16="http://schemas.microsoft.com/office/drawing/2014/main" id="{C7006B33-3332-6741-9E3C-C00D95C2EC41}"/>
              </a:ext>
            </a:extLst>
          </p:cNvPr>
          <p:cNvSpPr txBox="1">
            <a:spLocks/>
          </p:cNvSpPr>
          <p:nvPr/>
        </p:nvSpPr>
        <p:spPr>
          <a:xfrm>
            <a:off x="11474883" y="64770"/>
            <a:ext cx="365760" cy="365760"/>
          </a:xfrm>
          <a:prstGeom prst="ellipse">
            <a:avLst/>
          </a:prstGeom>
          <a:noFill/>
        </p:spPr>
        <p:txBody>
          <a:bodyPr wrap="none"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z="1200" b="1" smtClean="0">
                <a:solidFill>
                  <a:schemeClr val="accent1"/>
                </a:solidFill>
              </a:rPr>
              <a:pPr/>
              <a:t>‹#›</a:t>
            </a:fld>
            <a:endParaRPr lang="en" sz="1200" b="1" dirty="0">
              <a:solidFill>
                <a:schemeClr val="accent1"/>
              </a:solidFill>
            </a:endParaRPr>
          </a:p>
        </p:txBody>
      </p:sp>
    </p:spTree>
    <p:extLst>
      <p:ext uri="{BB962C8B-B14F-4D97-AF65-F5344CB8AC3E}">
        <p14:creationId xmlns:p14="http://schemas.microsoft.com/office/powerpoint/2010/main" val="5056196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ABD8F-8659-A044-A532-B7C7CD03DF45}"/>
              </a:ext>
            </a:extLst>
          </p:cNvPr>
          <p:cNvSpPr>
            <a:spLocks noGrp="1"/>
          </p:cNvSpPr>
          <p:nvPr>
            <p:ph type="title"/>
          </p:nvPr>
        </p:nvSpPr>
        <p:spPr>
          <a:xfrm>
            <a:off x="1066800" y="944416"/>
            <a:ext cx="3932237" cy="1112983"/>
          </a:xfrm>
        </p:spPr>
        <p:txBody>
          <a:bodyPr anchor="t"/>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E12718-4DAC-2A43-8DEE-44C254577E5C}"/>
              </a:ext>
            </a:extLst>
          </p:cNvPr>
          <p:cNvSpPr>
            <a:spLocks noGrp="1"/>
          </p:cNvSpPr>
          <p:nvPr>
            <p:ph idx="1"/>
          </p:nvPr>
        </p:nvSpPr>
        <p:spPr>
          <a:xfrm>
            <a:off x="5559552" y="987425"/>
            <a:ext cx="5795836"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99AF0FC-B512-4D43-A76E-A091094A7CEA}"/>
              </a:ext>
            </a:extLst>
          </p:cNvPr>
          <p:cNvSpPr>
            <a:spLocks noGrp="1"/>
          </p:cNvSpPr>
          <p:nvPr>
            <p:ph type="body" sz="half" idx="2"/>
          </p:nvPr>
        </p:nvSpPr>
        <p:spPr>
          <a:xfrm>
            <a:off x="1066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C8FCD686-311E-E247-97F8-5F5808655A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901738-8699-D340-8FB1-0342717549E9}"/>
              </a:ext>
            </a:extLst>
          </p:cNvPr>
          <p:cNvSpPr>
            <a:spLocks noGrp="1"/>
          </p:cNvSpPr>
          <p:nvPr>
            <p:ph type="sldNum" sz="quarter" idx="12"/>
          </p:nvPr>
        </p:nvSpPr>
        <p:spPr/>
        <p:txBody>
          <a:bodyPr/>
          <a:lstStyle/>
          <a:p>
            <a:fld id="{50FE8A06-4AAD-4048-82D6-361A469E6396}" type="slidenum">
              <a:rPr lang="en-US" smtClean="0"/>
              <a:pPr/>
              <a:t>‹#›</a:t>
            </a:fld>
            <a:endParaRPr lang="en-US" dirty="0"/>
          </a:p>
        </p:txBody>
      </p:sp>
    </p:spTree>
    <p:extLst>
      <p:ext uri="{BB962C8B-B14F-4D97-AF65-F5344CB8AC3E}">
        <p14:creationId xmlns:p14="http://schemas.microsoft.com/office/powerpoint/2010/main" val="1555004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8232A-0AD8-4847-BDE0-2E9A9EA8A876}"/>
              </a:ext>
            </a:extLst>
          </p:cNvPr>
          <p:cNvSpPr>
            <a:spLocks noGrp="1"/>
          </p:cNvSpPr>
          <p:nvPr>
            <p:ph type="title"/>
          </p:nvPr>
        </p:nvSpPr>
        <p:spPr>
          <a:xfrm>
            <a:off x="1066800" y="944416"/>
            <a:ext cx="3705225" cy="1112984"/>
          </a:xfrm>
        </p:spPr>
        <p:txBody>
          <a:bodyPr vert="horz" lIns="91440" tIns="45720" rIns="91440" bIns="45720" rtlCol="0" anchor="t">
            <a:normAutofit/>
          </a:bodyPr>
          <a:lstStyle>
            <a:lvl1pPr>
              <a:defRPr lang="en-US"/>
            </a:lvl1pPr>
          </a:lstStyle>
          <a:p>
            <a:pPr marL="0" lvl="0"/>
            <a:r>
              <a:rPr lang="en-US"/>
              <a:t>Click to edit Master title style</a:t>
            </a:r>
          </a:p>
        </p:txBody>
      </p:sp>
      <p:sp>
        <p:nvSpPr>
          <p:cNvPr id="3" name="Picture Placeholder 2">
            <a:extLst>
              <a:ext uri="{FF2B5EF4-FFF2-40B4-BE49-F238E27FC236}">
                <a16:creationId xmlns:a16="http://schemas.microsoft.com/office/drawing/2014/main" id="{5163E668-F2B7-474D-A2F8-E71A79E2AB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91A3946-FE4B-9442-A633-AF7713FDA6B0}"/>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29E1CFF2-D0E7-5942-B55E-3D7CD123B7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137DE9-A4CF-F544-8970-57BC65D33FBF}"/>
              </a:ext>
            </a:extLst>
          </p:cNvPr>
          <p:cNvSpPr>
            <a:spLocks noGrp="1"/>
          </p:cNvSpPr>
          <p:nvPr>
            <p:ph type="sldNum" sz="quarter" idx="12"/>
          </p:nvPr>
        </p:nvSpPr>
        <p:spPr/>
        <p:txBody>
          <a:bodyPr/>
          <a:lstStyle/>
          <a:p>
            <a:fld id="{50FE8A06-4AAD-4048-82D6-361A469E6396}" type="slidenum">
              <a:rPr lang="en-US" smtClean="0"/>
              <a:pPr/>
              <a:t>‹#›</a:t>
            </a:fld>
            <a:endParaRPr lang="en-US" dirty="0"/>
          </a:p>
        </p:txBody>
      </p:sp>
    </p:spTree>
    <p:extLst>
      <p:ext uri="{BB962C8B-B14F-4D97-AF65-F5344CB8AC3E}">
        <p14:creationId xmlns:p14="http://schemas.microsoft.com/office/powerpoint/2010/main" val="19282036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1"/>
        <p:cNvGrpSpPr/>
        <p:nvPr/>
      </p:nvGrpSpPr>
      <p:grpSpPr>
        <a:xfrm>
          <a:off x="0" y="0"/>
          <a:ext cx="0" cy="0"/>
          <a:chOff x="0" y="0"/>
          <a:chExt cx="0" cy="0"/>
        </a:xfrm>
      </p:grpSpPr>
      <p:sp>
        <p:nvSpPr>
          <p:cNvPr id="22" name="Google Shape;22;p3"/>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5999"/>
              <a:buFont typeface="Calibri"/>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subTitle" idx="1"/>
          </p:nvPr>
        </p:nvSpPr>
        <p:spPr>
          <a:xfrm>
            <a:off x="1524001" y="3602038"/>
            <a:ext cx="9144000" cy="1655763"/>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399"/>
              <a:buNone/>
              <a:defRPr sz="2399"/>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065049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1_Picture with Caption">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199"/>
              <a:buFont typeface="Calibri"/>
              <a:buNone/>
              <a:defRPr sz="31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199"/>
              <a:buFont typeface="Arial"/>
              <a:buNone/>
              <a:defRPr sz="3199"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799"/>
              <a:buFont typeface="Arial"/>
              <a:buNone/>
              <a:defRPr sz="2799"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399"/>
              <a:buFont typeface="Arial"/>
              <a:buNone/>
              <a:defRPr sz="2399"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 name="Google Shape;30;p4"/>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 name="Google Shape;31;p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50664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g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9834A-BEDB-F34A-A949-A93192371C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3F2DE8-F0B2-5D42-A7D4-7E3BEDCBC9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8411B13-E37D-F844-86F9-6F8599BAFE04}"/>
              </a:ext>
            </a:extLst>
          </p:cNvPr>
          <p:cNvSpPr>
            <a:spLocks noGrp="1"/>
          </p:cNvSpPr>
          <p:nvPr>
            <p:ph type="ftr" sz="quarter" idx="11"/>
          </p:nvPr>
        </p:nvSpPr>
        <p:spPr/>
        <p:txBody>
          <a:bodyPr/>
          <a:lstStyle/>
          <a:p>
            <a:endParaRPr lang="en-US"/>
          </a:p>
        </p:txBody>
      </p:sp>
      <p:sp>
        <p:nvSpPr>
          <p:cNvPr id="7" name="Slide Number Placeholder 7">
            <a:extLst>
              <a:ext uri="{FF2B5EF4-FFF2-40B4-BE49-F238E27FC236}">
                <a16:creationId xmlns:a16="http://schemas.microsoft.com/office/drawing/2014/main" id="{C7006B33-3332-6741-9E3C-C00D95C2EC41}"/>
              </a:ext>
            </a:extLst>
          </p:cNvPr>
          <p:cNvSpPr txBox="1">
            <a:spLocks/>
          </p:cNvSpPr>
          <p:nvPr/>
        </p:nvSpPr>
        <p:spPr>
          <a:xfrm>
            <a:off x="11474883" y="64770"/>
            <a:ext cx="365760" cy="365760"/>
          </a:xfrm>
          <a:prstGeom prst="ellipse">
            <a:avLst/>
          </a:prstGeom>
          <a:noFill/>
        </p:spPr>
        <p:txBody>
          <a:bodyPr wrap="none"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z="1200" b="1" smtClean="0">
                <a:solidFill>
                  <a:schemeClr val="accent1"/>
                </a:solidFill>
              </a:rPr>
              <a:pPr/>
              <a:t>‹#›</a:t>
            </a:fld>
            <a:endParaRPr lang="en" sz="1200" b="1" dirty="0">
              <a:solidFill>
                <a:schemeClr val="accent1"/>
              </a:solidFill>
            </a:endParaRPr>
          </a:p>
        </p:txBody>
      </p:sp>
      <p:pic>
        <p:nvPicPr>
          <p:cNvPr id="6" name="Picture 5">
            <a:extLst>
              <a:ext uri="{FF2B5EF4-FFF2-40B4-BE49-F238E27FC236}">
                <a16:creationId xmlns:a16="http://schemas.microsoft.com/office/drawing/2014/main" id="{8FE81E45-CFB7-A74B-B3C4-A5B848B269E5}"/>
              </a:ext>
            </a:extLst>
          </p:cNvPr>
          <p:cNvPicPr>
            <a:picLocks noChangeAspect="1"/>
          </p:cNvPicPr>
          <p:nvPr/>
        </p:nvPicPr>
        <p:blipFill>
          <a:blip r:embed="rId2"/>
          <a:stretch>
            <a:fillRect/>
          </a:stretch>
        </p:blipFill>
        <p:spPr>
          <a:xfrm>
            <a:off x="485356" y="951666"/>
            <a:ext cx="317500" cy="419100"/>
          </a:xfrm>
          <a:prstGeom prst="rect">
            <a:avLst/>
          </a:prstGeom>
        </p:spPr>
      </p:pic>
    </p:spTree>
    <p:extLst>
      <p:ext uri="{BB962C8B-B14F-4D97-AF65-F5344CB8AC3E}">
        <p14:creationId xmlns:p14="http://schemas.microsoft.com/office/powerpoint/2010/main" val="1426950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 w graphic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9834A-BEDB-F34A-A949-A93192371CEC}"/>
              </a:ext>
            </a:extLst>
          </p:cNvPr>
          <p:cNvSpPr>
            <a:spLocks noGrp="1"/>
          </p:cNvSpPr>
          <p:nvPr>
            <p:ph type="title"/>
          </p:nvPr>
        </p:nvSpPr>
        <p:spPr>
          <a:xfrm>
            <a:off x="1066800" y="944417"/>
            <a:ext cx="5943600" cy="71398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F3F2DE8-F0B2-5D42-A7D4-7E3BEDCBC953}"/>
              </a:ext>
            </a:extLst>
          </p:cNvPr>
          <p:cNvSpPr>
            <a:spLocks noGrp="1"/>
          </p:cNvSpPr>
          <p:nvPr>
            <p:ph idx="1"/>
          </p:nvPr>
        </p:nvSpPr>
        <p:spPr>
          <a:xfrm>
            <a:off x="1066800" y="1915063"/>
            <a:ext cx="5943600" cy="4261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8411B13-E37D-F844-86F9-6F8599BAFE04}"/>
              </a:ext>
            </a:extLst>
          </p:cNvPr>
          <p:cNvSpPr>
            <a:spLocks noGrp="1"/>
          </p:cNvSpPr>
          <p:nvPr>
            <p:ph type="ftr" sz="quarter" idx="11"/>
          </p:nvPr>
        </p:nvSpPr>
        <p:spPr>
          <a:xfrm>
            <a:off x="1066800" y="6356350"/>
            <a:ext cx="5943600" cy="365125"/>
          </a:xfrm>
        </p:spPr>
        <p:txBody>
          <a:bodyPr/>
          <a:lstStyle/>
          <a:p>
            <a:endParaRPr lang="en-US"/>
          </a:p>
        </p:txBody>
      </p:sp>
      <p:sp>
        <p:nvSpPr>
          <p:cNvPr id="7" name="Slide Number Placeholder 7">
            <a:extLst>
              <a:ext uri="{FF2B5EF4-FFF2-40B4-BE49-F238E27FC236}">
                <a16:creationId xmlns:a16="http://schemas.microsoft.com/office/drawing/2014/main" id="{C7006B33-3332-6741-9E3C-C00D95C2EC41}"/>
              </a:ext>
            </a:extLst>
          </p:cNvPr>
          <p:cNvSpPr txBox="1">
            <a:spLocks/>
          </p:cNvSpPr>
          <p:nvPr/>
        </p:nvSpPr>
        <p:spPr>
          <a:xfrm>
            <a:off x="11474883" y="64770"/>
            <a:ext cx="365760" cy="365760"/>
          </a:xfrm>
          <a:prstGeom prst="ellipse">
            <a:avLst/>
          </a:prstGeom>
          <a:noFill/>
        </p:spPr>
        <p:txBody>
          <a:bodyPr wrap="none"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z="1200" b="1" smtClean="0">
                <a:solidFill>
                  <a:schemeClr val="accent1"/>
                </a:solidFill>
              </a:rPr>
              <a:pPr/>
              <a:t>‹#›</a:t>
            </a:fld>
            <a:endParaRPr lang="en" sz="1200" b="1" dirty="0">
              <a:solidFill>
                <a:schemeClr val="accent1"/>
              </a:solidFill>
            </a:endParaRPr>
          </a:p>
        </p:txBody>
      </p:sp>
      <p:sp>
        <p:nvSpPr>
          <p:cNvPr id="8" name="Content Placeholder 7">
            <a:extLst>
              <a:ext uri="{FF2B5EF4-FFF2-40B4-BE49-F238E27FC236}">
                <a16:creationId xmlns:a16="http://schemas.microsoft.com/office/drawing/2014/main" id="{4045FB22-C0CF-D547-9BF1-E567E3F818D5}"/>
              </a:ext>
            </a:extLst>
          </p:cNvPr>
          <p:cNvSpPr>
            <a:spLocks noGrp="1"/>
          </p:cNvSpPr>
          <p:nvPr>
            <p:ph sz="quarter" idx="13"/>
          </p:nvPr>
        </p:nvSpPr>
        <p:spPr>
          <a:xfrm>
            <a:off x="7162800" y="495945"/>
            <a:ext cx="5029200" cy="6364224"/>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540314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gt; w graphic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9834A-BEDB-F34A-A949-A93192371CEC}"/>
              </a:ext>
            </a:extLst>
          </p:cNvPr>
          <p:cNvSpPr>
            <a:spLocks noGrp="1"/>
          </p:cNvSpPr>
          <p:nvPr>
            <p:ph type="title"/>
          </p:nvPr>
        </p:nvSpPr>
        <p:spPr>
          <a:xfrm>
            <a:off x="1066800" y="944417"/>
            <a:ext cx="5943600" cy="71398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F3F2DE8-F0B2-5D42-A7D4-7E3BEDCBC953}"/>
              </a:ext>
            </a:extLst>
          </p:cNvPr>
          <p:cNvSpPr>
            <a:spLocks noGrp="1"/>
          </p:cNvSpPr>
          <p:nvPr>
            <p:ph idx="1"/>
          </p:nvPr>
        </p:nvSpPr>
        <p:spPr>
          <a:xfrm>
            <a:off x="1066800" y="1915063"/>
            <a:ext cx="5943600" cy="4261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8411B13-E37D-F844-86F9-6F8599BAFE04}"/>
              </a:ext>
            </a:extLst>
          </p:cNvPr>
          <p:cNvSpPr>
            <a:spLocks noGrp="1"/>
          </p:cNvSpPr>
          <p:nvPr>
            <p:ph type="ftr" sz="quarter" idx="11"/>
          </p:nvPr>
        </p:nvSpPr>
        <p:spPr>
          <a:xfrm>
            <a:off x="1066800" y="6356350"/>
            <a:ext cx="5943600" cy="365125"/>
          </a:xfrm>
        </p:spPr>
        <p:txBody>
          <a:bodyPr/>
          <a:lstStyle/>
          <a:p>
            <a:endParaRPr lang="en-US"/>
          </a:p>
        </p:txBody>
      </p:sp>
      <p:sp>
        <p:nvSpPr>
          <p:cNvPr id="7" name="Slide Number Placeholder 7">
            <a:extLst>
              <a:ext uri="{FF2B5EF4-FFF2-40B4-BE49-F238E27FC236}">
                <a16:creationId xmlns:a16="http://schemas.microsoft.com/office/drawing/2014/main" id="{C7006B33-3332-6741-9E3C-C00D95C2EC41}"/>
              </a:ext>
            </a:extLst>
          </p:cNvPr>
          <p:cNvSpPr txBox="1">
            <a:spLocks/>
          </p:cNvSpPr>
          <p:nvPr/>
        </p:nvSpPr>
        <p:spPr>
          <a:xfrm>
            <a:off x="11474883" y="64770"/>
            <a:ext cx="365760" cy="365760"/>
          </a:xfrm>
          <a:prstGeom prst="ellipse">
            <a:avLst/>
          </a:prstGeom>
          <a:noFill/>
        </p:spPr>
        <p:txBody>
          <a:bodyPr wrap="none"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z="1200" b="1" smtClean="0">
                <a:solidFill>
                  <a:schemeClr val="accent1"/>
                </a:solidFill>
              </a:rPr>
              <a:pPr/>
              <a:t>‹#›</a:t>
            </a:fld>
            <a:endParaRPr lang="en" sz="1200" b="1" dirty="0">
              <a:solidFill>
                <a:schemeClr val="accent1"/>
              </a:solidFill>
            </a:endParaRPr>
          </a:p>
        </p:txBody>
      </p:sp>
      <p:sp>
        <p:nvSpPr>
          <p:cNvPr id="8" name="Content Placeholder 7">
            <a:extLst>
              <a:ext uri="{FF2B5EF4-FFF2-40B4-BE49-F238E27FC236}">
                <a16:creationId xmlns:a16="http://schemas.microsoft.com/office/drawing/2014/main" id="{4045FB22-C0CF-D547-9BF1-E567E3F818D5}"/>
              </a:ext>
            </a:extLst>
          </p:cNvPr>
          <p:cNvSpPr>
            <a:spLocks noGrp="1"/>
          </p:cNvSpPr>
          <p:nvPr>
            <p:ph sz="quarter" idx="13"/>
          </p:nvPr>
        </p:nvSpPr>
        <p:spPr>
          <a:xfrm>
            <a:off x="7162800" y="495945"/>
            <a:ext cx="5029200" cy="6364224"/>
          </a:xfrm>
        </p:spPr>
        <p:txBody>
          <a:bodyPr/>
          <a:lstStyle>
            <a:lvl1pPr marL="0" indent="0">
              <a:buNone/>
              <a:defRPr/>
            </a:lvl1pPr>
          </a:lstStyle>
          <a:p>
            <a:pPr lvl="0"/>
            <a:r>
              <a:rPr lang="en-US"/>
              <a:t>Click to edit Master text styles</a:t>
            </a:r>
          </a:p>
        </p:txBody>
      </p:sp>
      <p:pic>
        <p:nvPicPr>
          <p:cNvPr id="9" name="Picture 8">
            <a:extLst>
              <a:ext uri="{FF2B5EF4-FFF2-40B4-BE49-F238E27FC236}">
                <a16:creationId xmlns:a16="http://schemas.microsoft.com/office/drawing/2014/main" id="{9F1840CF-A701-0949-B11C-5A63D7B66132}"/>
              </a:ext>
            </a:extLst>
          </p:cNvPr>
          <p:cNvPicPr>
            <a:picLocks noChangeAspect="1"/>
          </p:cNvPicPr>
          <p:nvPr/>
        </p:nvPicPr>
        <p:blipFill>
          <a:blip r:embed="rId2"/>
          <a:stretch>
            <a:fillRect/>
          </a:stretch>
        </p:blipFill>
        <p:spPr>
          <a:xfrm>
            <a:off x="485356" y="951666"/>
            <a:ext cx="317500" cy="419100"/>
          </a:xfrm>
          <a:prstGeom prst="rect">
            <a:avLst/>
          </a:prstGeom>
        </p:spPr>
      </p:pic>
    </p:spTree>
    <p:extLst>
      <p:ext uri="{BB962C8B-B14F-4D97-AF65-F5344CB8AC3E}">
        <p14:creationId xmlns:p14="http://schemas.microsoft.com/office/powerpoint/2010/main" val="4015801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9834A-BEDB-F34A-A949-A93192371CEC}"/>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98411B13-E37D-F844-86F9-6F8599BAFE04}"/>
              </a:ext>
            </a:extLst>
          </p:cNvPr>
          <p:cNvSpPr>
            <a:spLocks noGrp="1"/>
          </p:cNvSpPr>
          <p:nvPr>
            <p:ph type="ftr" sz="quarter" idx="11"/>
          </p:nvPr>
        </p:nvSpPr>
        <p:spPr/>
        <p:txBody>
          <a:bodyPr/>
          <a:lstStyle/>
          <a:p>
            <a:endParaRPr lang="en-US"/>
          </a:p>
        </p:txBody>
      </p:sp>
      <p:sp>
        <p:nvSpPr>
          <p:cNvPr id="7" name="Slide Number Placeholder 7">
            <a:extLst>
              <a:ext uri="{FF2B5EF4-FFF2-40B4-BE49-F238E27FC236}">
                <a16:creationId xmlns:a16="http://schemas.microsoft.com/office/drawing/2014/main" id="{C7006B33-3332-6741-9E3C-C00D95C2EC41}"/>
              </a:ext>
            </a:extLst>
          </p:cNvPr>
          <p:cNvSpPr txBox="1">
            <a:spLocks/>
          </p:cNvSpPr>
          <p:nvPr/>
        </p:nvSpPr>
        <p:spPr>
          <a:xfrm>
            <a:off x="11474883" y="64770"/>
            <a:ext cx="365760" cy="365760"/>
          </a:xfrm>
          <a:prstGeom prst="ellipse">
            <a:avLst/>
          </a:prstGeom>
          <a:noFill/>
        </p:spPr>
        <p:txBody>
          <a:bodyPr wrap="none"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z="1200" b="1" smtClean="0">
                <a:solidFill>
                  <a:schemeClr val="accent1"/>
                </a:solidFill>
              </a:rPr>
              <a:pPr/>
              <a:t>‹#›</a:t>
            </a:fld>
            <a:endParaRPr lang="en" sz="1200" b="1" dirty="0">
              <a:solidFill>
                <a:schemeClr val="accent1"/>
              </a:solidFill>
            </a:endParaRPr>
          </a:p>
        </p:txBody>
      </p:sp>
    </p:spTree>
    <p:extLst>
      <p:ext uri="{BB962C8B-B14F-4D97-AF65-F5344CB8AC3E}">
        <p14:creationId xmlns:p14="http://schemas.microsoft.com/office/powerpoint/2010/main" val="274482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g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9834A-BEDB-F34A-A949-A93192371CEC}"/>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98411B13-E37D-F844-86F9-6F8599BAFE04}"/>
              </a:ext>
            </a:extLst>
          </p:cNvPr>
          <p:cNvSpPr>
            <a:spLocks noGrp="1"/>
          </p:cNvSpPr>
          <p:nvPr>
            <p:ph type="ftr" sz="quarter" idx="11"/>
          </p:nvPr>
        </p:nvSpPr>
        <p:spPr/>
        <p:txBody>
          <a:bodyPr/>
          <a:lstStyle/>
          <a:p>
            <a:endParaRPr lang="en-US"/>
          </a:p>
        </p:txBody>
      </p:sp>
      <p:sp>
        <p:nvSpPr>
          <p:cNvPr id="7" name="Slide Number Placeholder 7">
            <a:extLst>
              <a:ext uri="{FF2B5EF4-FFF2-40B4-BE49-F238E27FC236}">
                <a16:creationId xmlns:a16="http://schemas.microsoft.com/office/drawing/2014/main" id="{C7006B33-3332-6741-9E3C-C00D95C2EC41}"/>
              </a:ext>
            </a:extLst>
          </p:cNvPr>
          <p:cNvSpPr txBox="1">
            <a:spLocks/>
          </p:cNvSpPr>
          <p:nvPr/>
        </p:nvSpPr>
        <p:spPr>
          <a:xfrm>
            <a:off x="11474883" y="64770"/>
            <a:ext cx="365760" cy="365760"/>
          </a:xfrm>
          <a:prstGeom prst="ellipse">
            <a:avLst/>
          </a:prstGeom>
          <a:noFill/>
        </p:spPr>
        <p:txBody>
          <a:bodyPr wrap="none"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z="1200" b="1" smtClean="0">
                <a:solidFill>
                  <a:schemeClr val="accent1"/>
                </a:solidFill>
              </a:rPr>
              <a:pPr/>
              <a:t>‹#›</a:t>
            </a:fld>
            <a:endParaRPr lang="en" sz="1200" b="1" dirty="0">
              <a:solidFill>
                <a:schemeClr val="accent1"/>
              </a:solidFill>
            </a:endParaRPr>
          </a:p>
        </p:txBody>
      </p:sp>
      <p:pic>
        <p:nvPicPr>
          <p:cNvPr id="6" name="Picture 5">
            <a:extLst>
              <a:ext uri="{FF2B5EF4-FFF2-40B4-BE49-F238E27FC236}">
                <a16:creationId xmlns:a16="http://schemas.microsoft.com/office/drawing/2014/main" id="{8FE81E45-CFB7-A74B-B3C4-A5B848B269E5}"/>
              </a:ext>
            </a:extLst>
          </p:cNvPr>
          <p:cNvPicPr>
            <a:picLocks noChangeAspect="1"/>
          </p:cNvPicPr>
          <p:nvPr/>
        </p:nvPicPr>
        <p:blipFill>
          <a:blip r:embed="rId2"/>
          <a:stretch>
            <a:fillRect/>
          </a:stretch>
        </p:blipFill>
        <p:spPr>
          <a:xfrm>
            <a:off x="485356" y="951666"/>
            <a:ext cx="317500" cy="419100"/>
          </a:xfrm>
          <a:prstGeom prst="rect">
            <a:avLst/>
          </a:prstGeom>
        </p:spPr>
      </p:pic>
    </p:spTree>
    <p:extLst>
      <p:ext uri="{BB962C8B-B14F-4D97-AF65-F5344CB8AC3E}">
        <p14:creationId xmlns:p14="http://schemas.microsoft.com/office/powerpoint/2010/main" val="3375501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8411B13-E37D-F844-86F9-6F8599BAFE04}"/>
              </a:ext>
            </a:extLst>
          </p:cNvPr>
          <p:cNvSpPr>
            <a:spLocks noGrp="1"/>
          </p:cNvSpPr>
          <p:nvPr>
            <p:ph type="ftr" sz="quarter" idx="11"/>
          </p:nvPr>
        </p:nvSpPr>
        <p:spPr/>
        <p:txBody>
          <a:bodyPr/>
          <a:lstStyle/>
          <a:p>
            <a:endParaRPr lang="en-US"/>
          </a:p>
        </p:txBody>
      </p:sp>
      <p:sp>
        <p:nvSpPr>
          <p:cNvPr id="7" name="Slide Number Placeholder 7">
            <a:extLst>
              <a:ext uri="{FF2B5EF4-FFF2-40B4-BE49-F238E27FC236}">
                <a16:creationId xmlns:a16="http://schemas.microsoft.com/office/drawing/2014/main" id="{C7006B33-3332-6741-9E3C-C00D95C2EC41}"/>
              </a:ext>
            </a:extLst>
          </p:cNvPr>
          <p:cNvSpPr txBox="1">
            <a:spLocks/>
          </p:cNvSpPr>
          <p:nvPr/>
        </p:nvSpPr>
        <p:spPr>
          <a:xfrm>
            <a:off x="11474883" y="64770"/>
            <a:ext cx="365760" cy="365760"/>
          </a:xfrm>
          <a:prstGeom prst="ellipse">
            <a:avLst/>
          </a:prstGeom>
          <a:noFill/>
        </p:spPr>
        <p:txBody>
          <a:bodyPr wrap="none"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z="1200" b="1" smtClean="0">
                <a:solidFill>
                  <a:schemeClr val="accent1"/>
                </a:solidFill>
              </a:rPr>
              <a:pPr/>
              <a:t>‹#›</a:t>
            </a:fld>
            <a:endParaRPr lang="en" sz="1200" b="1" dirty="0">
              <a:solidFill>
                <a:schemeClr val="accent1"/>
              </a:solidFill>
            </a:endParaRPr>
          </a:p>
        </p:txBody>
      </p:sp>
    </p:spTree>
    <p:extLst>
      <p:ext uri="{BB962C8B-B14F-4D97-AF65-F5344CB8AC3E}">
        <p14:creationId xmlns:p14="http://schemas.microsoft.com/office/powerpoint/2010/main" val="1130796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tif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12.tiff"/><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918C17-D8F7-0341-BF61-ADF11B1DF1CE}"/>
              </a:ext>
            </a:extLst>
          </p:cNvPr>
          <p:cNvSpPr>
            <a:spLocks noGrp="1"/>
          </p:cNvSpPr>
          <p:nvPr>
            <p:ph type="title"/>
          </p:nvPr>
        </p:nvSpPr>
        <p:spPr>
          <a:xfrm>
            <a:off x="1066800" y="944417"/>
            <a:ext cx="10058400" cy="71398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D9E8DFA-77C1-4A40-A377-60AB6C8A0EBB}"/>
              </a:ext>
            </a:extLst>
          </p:cNvPr>
          <p:cNvSpPr>
            <a:spLocks noGrp="1"/>
          </p:cNvSpPr>
          <p:nvPr>
            <p:ph type="body" idx="1"/>
          </p:nvPr>
        </p:nvSpPr>
        <p:spPr>
          <a:xfrm>
            <a:off x="1066800" y="1915063"/>
            <a:ext cx="10058400" cy="42618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5EC55757-CF89-354F-A24A-4C37C75EC314}"/>
              </a:ext>
            </a:extLst>
          </p:cNvPr>
          <p:cNvSpPr>
            <a:spLocks noGrp="1"/>
          </p:cNvSpPr>
          <p:nvPr>
            <p:ph type="ftr" sz="quarter" idx="3"/>
          </p:nvPr>
        </p:nvSpPr>
        <p:spPr>
          <a:xfrm>
            <a:off x="1066800" y="6356350"/>
            <a:ext cx="7315200" cy="365125"/>
          </a:xfrm>
          <a:prstGeom prst="rect">
            <a:avLst/>
          </a:prstGeom>
        </p:spPr>
        <p:txBody>
          <a:bodyPr vert="horz" lIns="91440" tIns="45720" rIns="91440" bIns="45720" rtlCol="0" anchor="ctr"/>
          <a:lstStyle>
            <a:lvl1pPr algn="l">
              <a:defRPr sz="1050">
                <a:solidFill>
                  <a:schemeClr val="bg1">
                    <a:lumMod val="65000"/>
                  </a:schemeClr>
                </a:solidFill>
              </a:defRPr>
            </a:lvl1pPr>
          </a:lstStyle>
          <a:p>
            <a:endParaRPr lang="en-US"/>
          </a:p>
        </p:txBody>
      </p:sp>
      <p:sp>
        <p:nvSpPr>
          <p:cNvPr id="7" name="Rectangle 6">
            <a:extLst>
              <a:ext uri="{FF2B5EF4-FFF2-40B4-BE49-F238E27FC236}">
                <a16:creationId xmlns:a16="http://schemas.microsoft.com/office/drawing/2014/main" id="{6F2E27AE-81C6-8A44-AD93-EC79B1FF9B62}"/>
              </a:ext>
            </a:extLst>
          </p:cNvPr>
          <p:cNvSpPr/>
          <p:nvPr/>
        </p:nvSpPr>
        <p:spPr>
          <a:xfrm>
            <a:off x="0" y="0"/>
            <a:ext cx="12192000" cy="495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2680048-1D1A-6F4C-82D8-A0F349E8AA2D}"/>
              </a:ext>
            </a:extLst>
          </p:cNvPr>
          <p:cNvPicPr>
            <a:picLocks noChangeAspect="1"/>
          </p:cNvPicPr>
          <p:nvPr/>
        </p:nvPicPr>
        <p:blipFill>
          <a:blip r:embed="rId19"/>
          <a:stretch>
            <a:fillRect/>
          </a:stretch>
        </p:blipFill>
        <p:spPr>
          <a:xfrm>
            <a:off x="8702638" y="147066"/>
            <a:ext cx="2451269" cy="201168"/>
          </a:xfrm>
          <a:prstGeom prst="rect">
            <a:avLst/>
          </a:prstGeom>
        </p:spPr>
      </p:pic>
    </p:spTree>
    <p:extLst>
      <p:ext uri="{BB962C8B-B14F-4D97-AF65-F5344CB8AC3E}">
        <p14:creationId xmlns:p14="http://schemas.microsoft.com/office/powerpoint/2010/main" val="3120081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6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2E27AE-81C6-8A44-AD93-EC79B1FF9B62}"/>
              </a:ext>
            </a:extLst>
          </p:cNvPr>
          <p:cNvSpPr/>
          <p:nvPr/>
        </p:nvSpPr>
        <p:spPr>
          <a:xfrm>
            <a:off x="0" y="0"/>
            <a:ext cx="12192000" cy="495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B918C17-D8F7-0341-BF61-ADF11B1DF1CE}"/>
              </a:ext>
            </a:extLst>
          </p:cNvPr>
          <p:cNvSpPr>
            <a:spLocks noGrp="1"/>
          </p:cNvSpPr>
          <p:nvPr>
            <p:ph type="title"/>
          </p:nvPr>
        </p:nvSpPr>
        <p:spPr>
          <a:xfrm>
            <a:off x="1066800" y="944417"/>
            <a:ext cx="10058400" cy="71398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D9E8DFA-77C1-4A40-A377-60AB6C8A0EBB}"/>
              </a:ext>
            </a:extLst>
          </p:cNvPr>
          <p:cNvSpPr>
            <a:spLocks noGrp="1"/>
          </p:cNvSpPr>
          <p:nvPr>
            <p:ph type="body" idx="1"/>
          </p:nvPr>
        </p:nvSpPr>
        <p:spPr>
          <a:xfrm>
            <a:off x="1066800" y="1915063"/>
            <a:ext cx="10058400" cy="426189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EC55757-CF89-354F-A24A-4C37C75EC314}"/>
              </a:ext>
            </a:extLst>
          </p:cNvPr>
          <p:cNvSpPr>
            <a:spLocks noGrp="1"/>
          </p:cNvSpPr>
          <p:nvPr>
            <p:ph type="ftr" sz="quarter" idx="3"/>
          </p:nvPr>
        </p:nvSpPr>
        <p:spPr>
          <a:xfrm>
            <a:off x="1066800" y="6356350"/>
            <a:ext cx="7315200" cy="365125"/>
          </a:xfrm>
          <a:prstGeom prst="rect">
            <a:avLst/>
          </a:prstGeom>
        </p:spPr>
        <p:txBody>
          <a:bodyPr vert="horz" lIns="91440" tIns="45720" rIns="91440" bIns="45720" rtlCol="0" anchor="ctr"/>
          <a:lstStyle>
            <a:lvl1pPr algn="l">
              <a:defRPr sz="1050">
                <a:solidFill>
                  <a:schemeClr val="bg1">
                    <a:lumMod val="65000"/>
                  </a:schemeClr>
                </a:solidFill>
              </a:defRPr>
            </a:lvl1pPr>
          </a:lstStyle>
          <a:p>
            <a:endParaRPr lang="en-US"/>
          </a:p>
        </p:txBody>
      </p:sp>
      <p:pic>
        <p:nvPicPr>
          <p:cNvPr id="15" name="Picture 14">
            <a:extLst>
              <a:ext uri="{FF2B5EF4-FFF2-40B4-BE49-F238E27FC236}">
                <a16:creationId xmlns:a16="http://schemas.microsoft.com/office/drawing/2014/main" id="{22680048-1D1A-6F4C-82D8-A0F349E8AA2D}"/>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8900984" y="147066"/>
            <a:ext cx="2252923" cy="190685"/>
          </a:xfrm>
          <a:prstGeom prst="rect">
            <a:avLst/>
          </a:prstGeom>
        </p:spPr>
      </p:pic>
      <p:sp>
        <p:nvSpPr>
          <p:cNvPr id="13" name="Slide Number Placeholder 5">
            <a:extLst>
              <a:ext uri="{FF2B5EF4-FFF2-40B4-BE49-F238E27FC236}">
                <a16:creationId xmlns:a16="http://schemas.microsoft.com/office/drawing/2014/main" id="{B6645DA8-A413-5049-AE20-6569863AEEBC}"/>
              </a:ext>
            </a:extLst>
          </p:cNvPr>
          <p:cNvSpPr>
            <a:spLocks noGrp="1"/>
          </p:cNvSpPr>
          <p:nvPr>
            <p:ph type="sldNum" sz="quarter" idx="4"/>
          </p:nvPr>
        </p:nvSpPr>
        <p:spPr>
          <a:xfrm>
            <a:off x="11269093" y="65087"/>
            <a:ext cx="807720" cy="365125"/>
          </a:xfrm>
          <a:prstGeom prst="rect">
            <a:avLst/>
          </a:prstGeom>
          <a:noFill/>
        </p:spPr>
        <p:txBody>
          <a:bodyPr vert="horz" lIns="91440" tIns="45720" rIns="91440" bIns="45720" rtlCol="0" anchor="ctr"/>
          <a:lstStyle>
            <a:lvl1pPr algn="l">
              <a:defRPr sz="1200" b="1">
                <a:solidFill>
                  <a:schemeClr val="accent1"/>
                </a:solidFill>
              </a:defRPr>
            </a:lvl1pPr>
          </a:lstStyle>
          <a:p>
            <a:fld id="{50FE8A06-4AAD-4048-82D6-361A469E6396}" type="slidenum">
              <a:rPr lang="en-US" smtClean="0"/>
              <a:pPr/>
              <a:t>‹#›</a:t>
            </a:fld>
            <a:endParaRPr lang="en-US" dirty="0"/>
          </a:p>
        </p:txBody>
      </p:sp>
    </p:spTree>
    <p:extLst>
      <p:ext uri="{BB962C8B-B14F-4D97-AF65-F5344CB8AC3E}">
        <p14:creationId xmlns:p14="http://schemas.microsoft.com/office/powerpoint/2010/main" val="94874508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hf hdr="0" ftr="0" dt="0"/>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6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 Target="slide2.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8" Type="http://schemas.openxmlformats.org/officeDocument/2006/relationships/hyperlink" Target="http://www.sjsu.edu/finance/about_us/purchasing/vendorguide/step3/accesilibity/index.html" TargetMode="External"/><Relationship Id="rId3" Type="http://schemas.openxmlformats.org/officeDocument/2006/relationships/hyperlink" Target="http://teachingcommons.cdl.edu/access/procurement_process/CSU_Accessibility_Documenation_Review_Process.shtml" TargetMode="External"/><Relationship Id="rId7" Type="http://schemas.openxmlformats.org/officeDocument/2006/relationships/hyperlink" Target="https://accessibility.temple.edu/guide-accessible-purchasing" TargetMode="External"/><Relationship Id="rId12" Type="http://schemas.openxmlformats.org/officeDocument/2006/relationships/hyperlink" Target="https://miamioh.edu/it-services/accessmu/policy-procurement/procurement/"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hyperlink" Target="https://itaccessibility.tamu.edu/procurement/vpats_in_procurement.php" TargetMode="External"/><Relationship Id="rId11" Type="http://schemas.openxmlformats.org/officeDocument/2006/relationships/hyperlink" Target="https://www.kent.k12.wa.us/Page/4003" TargetMode="External"/><Relationship Id="rId5" Type="http://schemas.openxmlformats.org/officeDocument/2006/relationships/hyperlink" Target="https://ati.gmu.edu/web-accessibility/purchasing-and-procurement/#1" TargetMode="External"/><Relationship Id="rId10" Type="http://schemas.openxmlformats.org/officeDocument/2006/relationships/hyperlink" Target="https://www.ucop.edu/electronic-accessibility/standards-and-best-practices/procurement/voluntary-product-accessibility-template-vpat.html" TargetMode="External"/><Relationship Id="rId4" Type="http://schemas.openxmlformats.org/officeDocument/2006/relationships/hyperlink" Target="https://www.washington.edu/accessibility/procurement/" TargetMode="External"/><Relationship Id="rId9" Type="http://schemas.openxmlformats.org/officeDocument/2006/relationships/hyperlink" Target="https://www.uaa.alaska.edu/academics/institutional-effectiveness/departments/academic-innovations-elearning/faculty-support/accessibility/voluntary-product-accessibility-template-vpat.cshtml"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mailto:kzirkle@essentialaccessibility.com" TargetMode="External"/><Relationship Id="rId1" Type="http://schemas.openxmlformats.org/officeDocument/2006/relationships/slideLayout" Target="../slideLayouts/slideLayout15.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hyperlink" Target="https://www.itic.org/dotAsset/f33ae195-debb-4e62-a820-d455705d5191.docx" TargetMode="Externa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A6E731-0D5B-9E4F-BBC0-D2093BEE3860}"/>
              </a:ext>
            </a:extLst>
          </p:cNvPr>
          <p:cNvSpPr>
            <a:spLocks noGrp="1"/>
          </p:cNvSpPr>
          <p:nvPr>
            <p:ph type="title"/>
          </p:nvPr>
        </p:nvSpPr>
        <p:spPr>
          <a:xfrm>
            <a:off x="1066800" y="105708"/>
            <a:ext cx="5029200" cy="2139352"/>
          </a:xfrm>
        </p:spPr>
        <p:txBody>
          <a:bodyPr>
            <a:noAutofit/>
          </a:bodyPr>
          <a:lstStyle/>
          <a:p>
            <a:r>
              <a:rPr lang="en-US" sz="3600" dirty="0"/>
              <a:t>Who, What &amp; Where: The Facts About VPATs </a:t>
            </a:r>
            <a:br>
              <a:rPr lang="en-US" sz="3600" dirty="0"/>
            </a:br>
            <a:br>
              <a:rPr lang="en-US" sz="700" dirty="0"/>
            </a:br>
            <a:r>
              <a:rPr lang="en-US" sz="2000" u="sng" dirty="0"/>
              <a:t>V</a:t>
            </a:r>
            <a:r>
              <a:rPr lang="en-US" sz="2000" dirty="0"/>
              <a:t>oluntary </a:t>
            </a:r>
            <a:r>
              <a:rPr lang="en-US" sz="2000" u="sng" dirty="0"/>
              <a:t>P</a:t>
            </a:r>
            <a:r>
              <a:rPr lang="en-US" sz="2000" dirty="0"/>
              <a:t>roduct </a:t>
            </a:r>
            <a:r>
              <a:rPr lang="en-US" sz="2000" u="sng" dirty="0"/>
              <a:t>A</a:t>
            </a:r>
            <a:r>
              <a:rPr lang="en-US" sz="2000" dirty="0"/>
              <a:t>ccessibility </a:t>
            </a:r>
            <a:r>
              <a:rPr lang="en-US" sz="2000" u="sng" dirty="0"/>
              <a:t>T</a:t>
            </a:r>
            <a:r>
              <a:rPr lang="en-US" sz="2000" dirty="0"/>
              <a:t>emplates</a:t>
            </a:r>
            <a:endParaRPr lang="en-US" sz="3600" dirty="0"/>
          </a:p>
        </p:txBody>
      </p:sp>
      <p:sp>
        <p:nvSpPr>
          <p:cNvPr id="2" name="Subtitle 1">
            <a:extLst>
              <a:ext uri="{FF2B5EF4-FFF2-40B4-BE49-F238E27FC236}">
                <a16:creationId xmlns:a16="http://schemas.microsoft.com/office/drawing/2014/main" id="{0A93E47E-316C-7B44-A827-0CBB8DF0DCB0}"/>
              </a:ext>
            </a:extLst>
          </p:cNvPr>
          <p:cNvSpPr>
            <a:spLocks noGrp="1"/>
          </p:cNvSpPr>
          <p:nvPr>
            <p:ph type="subTitle" idx="1"/>
          </p:nvPr>
        </p:nvSpPr>
        <p:spPr>
          <a:xfrm>
            <a:off x="2097314" y="3167396"/>
            <a:ext cx="4514964" cy="1794801"/>
          </a:xfrm>
        </p:spPr>
        <p:txBody>
          <a:bodyPr>
            <a:noAutofit/>
          </a:bodyPr>
          <a:lstStyle/>
          <a:p>
            <a:r>
              <a:rPr lang="en-US" dirty="0"/>
              <a:t>Kara Zirkle</a:t>
            </a:r>
            <a:br>
              <a:rPr lang="en-US" dirty="0"/>
            </a:br>
            <a:r>
              <a:rPr lang="en-US" b="0" dirty="0"/>
              <a:t>Training and Compliance Manager</a:t>
            </a:r>
            <a:br>
              <a:rPr lang="en-US" b="0" dirty="0"/>
            </a:br>
            <a:endParaRPr lang="en-US" b="0" dirty="0"/>
          </a:p>
          <a:p>
            <a:endParaRPr lang="en-US" dirty="0"/>
          </a:p>
        </p:txBody>
      </p:sp>
      <p:pic>
        <p:nvPicPr>
          <p:cNvPr id="7" name="Picture 6" descr="Headshot of Kara Zirkle">
            <a:extLst>
              <a:ext uri="{FF2B5EF4-FFF2-40B4-BE49-F238E27FC236}">
                <a16:creationId xmlns:a16="http://schemas.microsoft.com/office/drawing/2014/main" id="{F58B2135-5D69-495E-A1B4-B3081F4F7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099" y="2769325"/>
            <a:ext cx="1133158" cy="1699737"/>
          </a:xfrm>
          <a:prstGeom prst="ellipse">
            <a:avLst/>
          </a:prstGeom>
          <a:ln>
            <a:noFill/>
          </a:ln>
          <a:effectLst>
            <a:softEdge rad="112500"/>
          </a:effectLst>
        </p:spPr>
      </p:pic>
    </p:spTree>
    <p:extLst>
      <p:ext uri="{BB962C8B-B14F-4D97-AF65-F5344CB8AC3E}">
        <p14:creationId xmlns:p14="http://schemas.microsoft.com/office/powerpoint/2010/main" val="3519468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Title 3">
            <a:extLst>
              <a:ext uri="{FF2B5EF4-FFF2-40B4-BE49-F238E27FC236}">
                <a16:creationId xmlns:a16="http://schemas.microsoft.com/office/drawing/2014/main" id="{EC6825BD-83C6-804A-A0D2-9A84CBAAE197}"/>
              </a:ext>
            </a:extLst>
          </p:cNvPr>
          <p:cNvSpPr txBox="1">
            <a:spLocks noGrp="1"/>
          </p:cNvSpPr>
          <p:nvPr>
            <p:ph type="title" idx="4294967295"/>
          </p:nvPr>
        </p:nvSpPr>
        <p:spPr>
          <a:xfrm>
            <a:off x="625364" y="761537"/>
            <a:ext cx="10662745" cy="7139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j-lt"/>
                <a:ea typeface="+mj-ea"/>
                <a:cs typeface="+mj-cs"/>
              </a:rPr>
              <a:t>Who is </a:t>
            </a:r>
            <a:r>
              <a:rPr kumimoji="0" lang="en-US" sz="4000" b="1" i="1" u="none" strike="noStrike" kern="1200" cap="none" spc="0" normalizeH="0" baseline="0" noProof="0" dirty="0">
                <a:ln>
                  <a:noFill/>
                </a:ln>
                <a:solidFill>
                  <a:schemeClr val="bg1"/>
                </a:solidFill>
                <a:effectLst/>
                <a:uLnTx/>
                <a:uFillTx/>
                <a:latin typeface="+mj-lt"/>
                <a:ea typeface="+mj-ea"/>
                <a:cs typeface="+mj-cs"/>
              </a:rPr>
              <a:t>invited</a:t>
            </a:r>
            <a:r>
              <a:rPr kumimoji="0" lang="en-US" sz="3200" b="1" i="0" u="none" strike="noStrike" kern="1200" cap="none" spc="0" normalizeH="0" baseline="0" noProof="0" dirty="0">
                <a:ln>
                  <a:noFill/>
                </a:ln>
                <a:solidFill>
                  <a:schemeClr val="bg1"/>
                </a:solidFill>
                <a:effectLst/>
                <a:uLnTx/>
                <a:uFillTx/>
                <a:latin typeface="+mj-lt"/>
                <a:ea typeface="+mj-ea"/>
                <a:cs typeface="+mj-cs"/>
              </a:rPr>
              <a:t> to the VPAT party?</a:t>
            </a:r>
          </a:p>
        </p:txBody>
      </p:sp>
      <p:sp>
        <p:nvSpPr>
          <p:cNvPr id="7" name="Rectangle 6">
            <a:extLst>
              <a:ext uri="{FF2B5EF4-FFF2-40B4-BE49-F238E27FC236}">
                <a16:creationId xmlns:a16="http://schemas.microsoft.com/office/drawing/2014/main" id="{54F6D21F-AF1B-AD40-B4A6-B8C5833A1EF2}"/>
              </a:ext>
            </a:extLst>
          </p:cNvPr>
          <p:cNvSpPr/>
          <p:nvPr/>
        </p:nvSpPr>
        <p:spPr>
          <a:xfrm>
            <a:off x="567503" y="1876794"/>
            <a:ext cx="3412248" cy="1257654"/>
          </a:xfrm>
          <a:prstGeom prst="rect">
            <a:avLst/>
          </a:prstGeom>
          <a:solidFill>
            <a:schemeClr val="accent1"/>
          </a:solidFill>
          <a:ln>
            <a:noFill/>
          </a:ln>
          <a:effectLst/>
        </p:spPr>
        <p:style>
          <a:lnRef idx="3">
            <a:schemeClr val="lt1"/>
          </a:lnRef>
          <a:fillRef idx="1">
            <a:schemeClr val="accent1"/>
          </a:fillRef>
          <a:effectRef idx="1">
            <a:schemeClr val="accent1"/>
          </a:effectRef>
          <a:fontRef idx="minor">
            <a:schemeClr val="lt1"/>
          </a:fontRef>
        </p:style>
        <p:txBody>
          <a:bodyPr anchor="ctr"/>
          <a:lstStyle/>
          <a:p>
            <a:pPr algn="ctr" defTabSz="609310">
              <a:defRPr/>
            </a:pPr>
            <a:r>
              <a:rPr lang="en-US" sz="3200" b="1" dirty="0">
                <a:solidFill>
                  <a:schemeClr val="tx1"/>
                </a:solidFill>
                <a:latin typeface="Arial"/>
              </a:rPr>
              <a:t>You</a:t>
            </a:r>
            <a:endParaRPr lang="en-US" sz="2200" b="1" dirty="0">
              <a:solidFill>
                <a:schemeClr val="tx1"/>
              </a:solidFill>
              <a:latin typeface="Arial"/>
            </a:endParaRPr>
          </a:p>
        </p:txBody>
      </p:sp>
      <p:sp>
        <p:nvSpPr>
          <p:cNvPr id="9" name="Rectangle 8">
            <a:extLst>
              <a:ext uri="{FF2B5EF4-FFF2-40B4-BE49-F238E27FC236}">
                <a16:creationId xmlns:a16="http://schemas.microsoft.com/office/drawing/2014/main" id="{D0D3FD50-85B1-B945-8CEA-B9A8EF730206}"/>
              </a:ext>
            </a:extLst>
          </p:cNvPr>
          <p:cNvSpPr/>
          <p:nvPr/>
        </p:nvSpPr>
        <p:spPr>
          <a:xfrm>
            <a:off x="4438266" y="1876794"/>
            <a:ext cx="3412248" cy="1257654"/>
          </a:xfrm>
          <a:prstGeom prst="rect">
            <a:avLst/>
          </a:prstGeom>
          <a:solidFill>
            <a:schemeClr val="accent1"/>
          </a:solidFill>
          <a:ln>
            <a:noFill/>
          </a:ln>
          <a:effectLst/>
        </p:spPr>
        <p:style>
          <a:lnRef idx="3">
            <a:schemeClr val="lt1"/>
          </a:lnRef>
          <a:fillRef idx="1">
            <a:schemeClr val="accent1"/>
          </a:fillRef>
          <a:effectRef idx="1">
            <a:schemeClr val="accent1"/>
          </a:effectRef>
          <a:fontRef idx="minor">
            <a:schemeClr val="lt1"/>
          </a:fontRef>
        </p:style>
        <p:txBody>
          <a:bodyPr anchor="ctr"/>
          <a:lstStyle/>
          <a:p>
            <a:pPr algn="ctr" defTabSz="609310">
              <a:defRPr/>
            </a:pPr>
            <a:r>
              <a:rPr lang="en-US" sz="2300" b="1" dirty="0">
                <a:solidFill>
                  <a:schemeClr val="tx1"/>
                </a:solidFill>
                <a:latin typeface="Arial"/>
              </a:rPr>
              <a:t>Your Customer/</a:t>
            </a:r>
            <a:br>
              <a:rPr lang="en-US" sz="2300" b="1" dirty="0">
                <a:solidFill>
                  <a:schemeClr val="tx1"/>
                </a:solidFill>
                <a:latin typeface="Arial"/>
              </a:rPr>
            </a:br>
            <a:r>
              <a:rPr lang="en-US" sz="2300" b="1" dirty="0">
                <a:solidFill>
                  <a:schemeClr val="tx1"/>
                </a:solidFill>
                <a:latin typeface="Arial"/>
              </a:rPr>
              <a:t>Prospective Customer</a:t>
            </a:r>
          </a:p>
        </p:txBody>
      </p:sp>
      <p:sp>
        <p:nvSpPr>
          <p:cNvPr id="11" name="Rectangle 10">
            <a:extLst>
              <a:ext uri="{FF2B5EF4-FFF2-40B4-BE49-F238E27FC236}">
                <a16:creationId xmlns:a16="http://schemas.microsoft.com/office/drawing/2014/main" id="{197BD5B5-913F-D14D-924F-F89D4FD0EFCE}"/>
              </a:ext>
            </a:extLst>
          </p:cNvPr>
          <p:cNvSpPr/>
          <p:nvPr/>
        </p:nvSpPr>
        <p:spPr>
          <a:xfrm>
            <a:off x="8309028" y="1876794"/>
            <a:ext cx="3412248" cy="1257654"/>
          </a:xfrm>
          <a:prstGeom prst="rect">
            <a:avLst/>
          </a:prstGeom>
          <a:solidFill>
            <a:schemeClr val="accent1"/>
          </a:solidFill>
          <a:ln>
            <a:noFill/>
          </a:ln>
          <a:effectLst/>
        </p:spPr>
        <p:style>
          <a:lnRef idx="3">
            <a:schemeClr val="lt1"/>
          </a:lnRef>
          <a:fillRef idx="1">
            <a:schemeClr val="accent1"/>
          </a:fillRef>
          <a:effectRef idx="1">
            <a:schemeClr val="accent1"/>
          </a:effectRef>
          <a:fontRef idx="minor">
            <a:schemeClr val="lt1"/>
          </a:fontRef>
        </p:style>
        <p:txBody>
          <a:bodyPr anchor="ctr"/>
          <a:lstStyle/>
          <a:p>
            <a:pPr algn="ctr" defTabSz="609310">
              <a:defRPr/>
            </a:pPr>
            <a:r>
              <a:rPr lang="en-US" sz="2400" b="1" dirty="0">
                <a:solidFill>
                  <a:schemeClr val="tx1"/>
                </a:solidFill>
                <a:latin typeface="Arial"/>
              </a:rPr>
              <a:t>Accessibility Vendor</a:t>
            </a:r>
          </a:p>
        </p:txBody>
      </p:sp>
    </p:spTree>
    <p:extLst>
      <p:ext uri="{BB962C8B-B14F-4D97-AF65-F5344CB8AC3E}">
        <p14:creationId xmlns:p14="http://schemas.microsoft.com/office/powerpoint/2010/main" val="409293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Title 3">
            <a:extLst>
              <a:ext uri="{FF2B5EF4-FFF2-40B4-BE49-F238E27FC236}">
                <a16:creationId xmlns:a16="http://schemas.microsoft.com/office/drawing/2014/main" id="{EC6825BD-83C6-804A-A0D2-9A84CBAAE197}"/>
              </a:ext>
            </a:extLst>
          </p:cNvPr>
          <p:cNvSpPr txBox="1">
            <a:spLocks noGrp="1"/>
          </p:cNvSpPr>
          <p:nvPr>
            <p:ph type="title" idx="4294967295"/>
          </p:nvPr>
        </p:nvSpPr>
        <p:spPr>
          <a:xfrm>
            <a:off x="625364" y="761537"/>
            <a:ext cx="10662745" cy="7139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orbel" panose="020B0503020204020204"/>
                <a:ea typeface="+mj-ea"/>
                <a:cs typeface="+mj-cs"/>
              </a:rPr>
              <a:t>Who is </a:t>
            </a:r>
            <a:r>
              <a:rPr kumimoji="0" lang="en-US" sz="4000" b="1" i="1" u="none" strike="noStrike" kern="1200" cap="none" spc="0" normalizeH="0" baseline="0" noProof="0" dirty="0">
                <a:ln>
                  <a:noFill/>
                </a:ln>
                <a:solidFill>
                  <a:srgbClr val="FFFFFF"/>
                </a:solidFill>
                <a:effectLst/>
                <a:uLnTx/>
                <a:uFillTx/>
                <a:latin typeface="Corbel" panose="020B0503020204020204"/>
                <a:ea typeface="+mj-ea"/>
                <a:cs typeface="+mj-cs"/>
              </a:rPr>
              <a:t>invited</a:t>
            </a:r>
            <a:r>
              <a:rPr kumimoji="0" lang="en-US" sz="3200" b="1" i="0" u="none" strike="noStrike" kern="1200" cap="none" spc="0" normalizeH="0" baseline="0" noProof="0" dirty="0">
                <a:ln>
                  <a:noFill/>
                </a:ln>
                <a:solidFill>
                  <a:srgbClr val="FFFFFF"/>
                </a:solidFill>
                <a:effectLst/>
                <a:uLnTx/>
                <a:uFillTx/>
                <a:latin typeface="Corbel" panose="020B0503020204020204"/>
                <a:ea typeface="+mj-ea"/>
                <a:cs typeface="+mj-cs"/>
              </a:rPr>
              <a:t> to the VPAT party?</a:t>
            </a:r>
          </a:p>
        </p:txBody>
      </p:sp>
      <p:sp>
        <p:nvSpPr>
          <p:cNvPr id="5" name="Rectangle 4">
            <a:extLst>
              <a:ext uri="{FF2B5EF4-FFF2-40B4-BE49-F238E27FC236}">
                <a16:creationId xmlns:a16="http://schemas.microsoft.com/office/drawing/2014/main" id="{3C9273B7-E23E-D347-AA3E-A0C644D785A3}"/>
              </a:ext>
            </a:extLst>
          </p:cNvPr>
          <p:cNvSpPr/>
          <p:nvPr/>
        </p:nvSpPr>
        <p:spPr>
          <a:xfrm>
            <a:off x="567503" y="3282093"/>
            <a:ext cx="3412248" cy="2739211"/>
          </a:xfrm>
          <a:prstGeom prst="rect">
            <a:avLst/>
          </a:prstGeom>
          <a:no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wrap="square">
            <a:spAutoFit/>
          </a:bodyPr>
          <a:lstStyle/>
          <a:p>
            <a:pPr marL="285481" marR="0" lvl="0" indent="-285664" algn="l" defTabSz="60931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We update our software often. How do we keep up?</a:t>
            </a:r>
          </a:p>
          <a:p>
            <a:pPr marL="285481" marR="0" lvl="0" indent="-285664" algn="l" defTabSz="60931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There is not enough time to remediate accessibility errors plus update the software per our roadmap.</a:t>
            </a:r>
          </a:p>
          <a:p>
            <a:pPr marL="285481" marR="0" lvl="0" indent="-285664" algn="l" defTabSz="60931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What happens if we can’t make the product accessible?</a:t>
            </a:r>
          </a:p>
        </p:txBody>
      </p:sp>
      <p:sp>
        <p:nvSpPr>
          <p:cNvPr id="7" name="Rectangle 6">
            <a:extLst>
              <a:ext uri="{FF2B5EF4-FFF2-40B4-BE49-F238E27FC236}">
                <a16:creationId xmlns:a16="http://schemas.microsoft.com/office/drawing/2014/main" id="{54F6D21F-AF1B-AD40-B4A6-B8C5833A1EF2}"/>
              </a:ext>
            </a:extLst>
          </p:cNvPr>
          <p:cNvSpPr/>
          <p:nvPr/>
        </p:nvSpPr>
        <p:spPr>
          <a:xfrm>
            <a:off x="567503" y="1876794"/>
            <a:ext cx="3412248" cy="1257654"/>
          </a:xfrm>
          <a:prstGeom prst="rect">
            <a:avLst/>
          </a:prstGeom>
          <a:solidFill>
            <a:schemeClr val="accent1"/>
          </a:solidFill>
          <a:ln>
            <a:noFill/>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0931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1C2C"/>
                </a:solidFill>
                <a:effectLst/>
                <a:uLnTx/>
                <a:uFillTx/>
                <a:latin typeface="Arial"/>
                <a:ea typeface="+mn-ea"/>
                <a:cs typeface="+mn-cs"/>
              </a:rPr>
              <a:t>You</a:t>
            </a:r>
            <a:endParaRPr kumimoji="0" lang="en-US" sz="2200" b="1" i="0" u="none" strike="noStrike" kern="1200" cap="none" spc="0" normalizeH="0" baseline="0" noProof="0" dirty="0">
              <a:ln>
                <a:noFill/>
              </a:ln>
              <a:solidFill>
                <a:srgbClr val="041C2C"/>
              </a:solidFill>
              <a:effectLst/>
              <a:uLnTx/>
              <a:uFillTx/>
              <a:latin typeface="Arial"/>
              <a:ea typeface="+mn-ea"/>
              <a:cs typeface="+mn-cs"/>
            </a:endParaRPr>
          </a:p>
        </p:txBody>
      </p:sp>
      <p:sp>
        <p:nvSpPr>
          <p:cNvPr id="8" name="Rectangle 7">
            <a:extLst>
              <a:ext uri="{FF2B5EF4-FFF2-40B4-BE49-F238E27FC236}">
                <a16:creationId xmlns:a16="http://schemas.microsoft.com/office/drawing/2014/main" id="{D19F6245-D0B6-7948-A859-4F0393B72124}"/>
              </a:ext>
            </a:extLst>
          </p:cNvPr>
          <p:cNvSpPr/>
          <p:nvPr/>
        </p:nvSpPr>
        <p:spPr>
          <a:xfrm>
            <a:off x="4438266" y="3282093"/>
            <a:ext cx="3412248" cy="2862322"/>
          </a:xfrm>
          <a:prstGeom prst="rect">
            <a:avLst/>
          </a:prstGeom>
          <a:no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wrap="square">
            <a:spAutoFit/>
          </a:bodyPr>
          <a:lstStyle/>
          <a:p>
            <a:pPr marL="285481" marR="0" lvl="0" indent="-285664" algn="l" defTabSz="60931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VPATs aren’t always accurate, so it isn’t always helpful. </a:t>
            </a:r>
          </a:p>
          <a:p>
            <a:pPr marL="285481" marR="0" lvl="0" indent="-285664" algn="l" defTabSz="60931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Too high level. </a:t>
            </a:r>
          </a:p>
          <a:p>
            <a:pPr marL="285481" marR="0" lvl="0" indent="-285664" algn="l" defTabSz="60931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Multiple users profiles on the same VPAT.</a:t>
            </a:r>
          </a:p>
          <a:p>
            <a:pPr marL="285481" marR="0" lvl="0" indent="-285664" algn="l" defTabSz="60931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Unsure about accuracy.</a:t>
            </a:r>
          </a:p>
          <a:p>
            <a:pPr marL="285481" marR="0" lvl="0" indent="-285664" algn="l" defTabSz="60931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Incomplete VPATs.</a:t>
            </a:r>
          </a:p>
        </p:txBody>
      </p:sp>
      <p:sp>
        <p:nvSpPr>
          <p:cNvPr id="9" name="Rectangle 8">
            <a:extLst>
              <a:ext uri="{FF2B5EF4-FFF2-40B4-BE49-F238E27FC236}">
                <a16:creationId xmlns:a16="http://schemas.microsoft.com/office/drawing/2014/main" id="{D0D3FD50-85B1-B945-8CEA-B9A8EF730206}"/>
              </a:ext>
            </a:extLst>
          </p:cNvPr>
          <p:cNvSpPr/>
          <p:nvPr/>
        </p:nvSpPr>
        <p:spPr>
          <a:xfrm>
            <a:off x="4438266" y="1876794"/>
            <a:ext cx="3412248" cy="1257654"/>
          </a:xfrm>
          <a:prstGeom prst="rect">
            <a:avLst/>
          </a:prstGeom>
          <a:solidFill>
            <a:schemeClr val="accent1"/>
          </a:solidFill>
          <a:ln>
            <a:noFill/>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0931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41C2C"/>
                </a:solidFill>
                <a:effectLst/>
                <a:uLnTx/>
                <a:uFillTx/>
                <a:latin typeface="Arial"/>
                <a:ea typeface="+mn-ea"/>
                <a:cs typeface="+mn-cs"/>
              </a:rPr>
              <a:t>Your Customer/</a:t>
            </a:r>
            <a:br>
              <a:rPr kumimoji="0" lang="en-US" sz="2300" b="1" i="0" u="none" strike="noStrike" kern="1200" cap="none" spc="0" normalizeH="0" baseline="0" noProof="0" dirty="0">
                <a:ln>
                  <a:noFill/>
                </a:ln>
                <a:solidFill>
                  <a:srgbClr val="041C2C"/>
                </a:solidFill>
                <a:effectLst/>
                <a:uLnTx/>
                <a:uFillTx/>
                <a:latin typeface="Arial"/>
                <a:ea typeface="+mn-ea"/>
                <a:cs typeface="+mn-cs"/>
              </a:rPr>
            </a:br>
            <a:r>
              <a:rPr kumimoji="0" lang="en-US" sz="2300" b="1" i="0" u="none" strike="noStrike" kern="1200" cap="none" spc="0" normalizeH="0" baseline="0" noProof="0" dirty="0">
                <a:ln>
                  <a:noFill/>
                </a:ln>
                <a:solidFill>
                  <a:srgbClr val="041C2C"/>
                </a:solidFill>
                <a:effectLst/>
                <a:uLnTx/>
                <a:uFillTx/>
                <a:latin typeface="Arial"/>
                <a:ea typeface="+mn-ea"/>
                <a:cs typeface="+mn-cs"/>
              </a:rPr>
              <a:t>Prospective Customer</a:t>
            </a:r>
          </a:p>
        </p:txBody>
      </p:sp>
      <p:sp>
        <p:nvSpPr>
          <p:cNvPr id="10" name="Rectangle 9">
            <a:extLst>
              <a:ext uri="{FF2B5EF4-FFF2-40B4-BE49-F238E27FC236}">
                <a16:creationId xmlns:a16="http://schemas.microsoft.com/office/drawing/2014/main" id="{D7AB8F81-4D48-BB4F-B563-6220FEAA617A}"/>
              </a:ext>
            </a:extLst>
          </p:cNvPr>
          <p:cNvSpPr/>
          <p:nvPr/>
        </p:nvSpPr>
        <p:spPr>
          <a:xfrm>
            <a:off x="8309028" y="3282093"/>
            <a:ext cx="3578172" cy="3093154"/>
          </a:xfrm>
          <a:prstGeom prst="rect">
            <a:avLst/>
          </a:prstGeom>
          <a:no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wrap="square">
            <a:spAutoFit/>
          </a:bodyPr>
          <a:lstStyle/>
          <a:p>
            <a:pPr marL="285481" marR="0" lvl="0" indent="-285664" algn="l" defTabSz="60931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Often a rapid response. </a:t>
            </a:r>
          </a:p>
          <a:p>
            <a:pPr marL="285481" marR="0" lvl="0" indent="-285664" algn="l" defTabSz="60931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VPAT requires a test of the application, takes time, on average 150-200 hours. </a:t>
            </a:r>
          </a:p>
          <a:p>
            <a:pPr marL="285481" marR="0" lvl="0" indent="-285664" algn="l" defTabSz="60931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Advocating for compliance. </a:t>
            </a:r>
          </a:p>
          <a:p>
            <a:pPr marL="285481" marR="0" lvl="0" indent="-285664" algn="l" defTabSz="60931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Advising which WCAG level (2.0 or 2.1, Level A or AA) to test for, roadmap and timeline. </a:t>
            </a:r>
          </a:p>
        </p:txBody>
      </p:sp>
      <p:sp>
        <p:nvSpPr>
          <p:cNvPr id="11" name="Rectangle 10">
            <a:extLst>
              <a:ext uri="{FF2B5EF4-FFF2-40B4-BE49-F238E27FC236}">
                <a16:creationId xmlns:a16="http://schemas.microsoft.com/office/drawing/2014/main" id="{197BD5B5-913F-D14D-924F-F89D4FD0EFCE}"/>
              </a:ext>
            </a:extLst>
          </p:cNvPr>
          <p:cNvSpPr/>
          <p:nvPr/>
        </p:nvSpPr>
        <p:spPr>
          <a:xfrm>
            <a:off x="8309028" y="1876794"/>
            <a:ext cx="3412248" cy="1257654"/>
          </a:xfrm>
          <a:prstGeom prst="rect">
            <a:avLst/>
          </a:prstGeom>
          <a:solidFill>
            <a:schemeClr val="accent1"/>
          </a:solidFill>
          <a:ln>
            <a:noFill/>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60931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1C2C"/>
                </a:solidFill>
                <a:effectLst/>
                <a:uLnTx/>
                <a:uFillTx/>
                <a:latin typeface="Arial"/>
                <a:ea typeface="+mn-ea"/>
                <a:cs typeface="+mn-cs"/>
              </a:rPr>
              <a:t>Accessibility Vendor</a:t>
            </a:r>
          </a:p>
        </p:txBody>
      </p:sp>
    </p:spTree>
    <p:extLst>
      <p:ext uri="{BB962C8B-B14F-4D97-AF65-F5344CB8AC3E}">
        <p14:creationId xmlns:p14="http://schemas.microsoft.com/office/powerpoint/2010/main" val="2905982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Title 3">
            <a:extLst>
              <a:ext uri="{FF2B5EF4-FFF2-40B4-BE49-F238E27FC236}">
                <a16:creationId xmlns:a16="http://schemas.microsoft.com/office/drawing/2014/main" id="{EC6825BD-83C6-804A-A0D2-9A84CBAAE197}"/>
              </a:ext>
            </a:extLst>
          </p:cNvPr>
          <p:cNvSpPr txBox="1">
            <a:spLocks noGrp="1"/>
          </p:cNvSpPr>
          <p:nvPr>
            <p:ph type="title" idx="4294967295"/>
          </p:nvPr>
        </p:nvSpPr>
        <p:spPr>
          <a:xfrm>
            <a:off x="625364" y="761537"/>
            <a:ext cx="10662745" cy="7139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j-lt"/>
                <a:ea typeface="+mj-ea"/>
                <a:cs typeface="+mj-cs"/>
              </a:rPr>
              <a:t>Who is </a:t>
            </a:r>
            <a:r>
              <a:rPr kumimoji="0" lang="en-US" sz="4000" b="1" i="1" u="none" strike="noStrike" kern="1200" cap="none" spc="0" normalizeH="0" baseline="0" noProof="0" dirty="0">
                <a:ln>
                  <a:noFill/>
                </a:ln>
                <a:solidFill>
                  <a:schemeClr val="bg1"/>
                </a:solidFill>
                <a:effectLst/>
                <a:uLnTx/>
                <a:uFillTx/>
                <a:latin typeface="+mj-lt"/>
                <a:ea typeface="+mj-ea"/>
                <a:cs typeface="+mj-cs"/>
              </a:rPr>
              <a:t>crashing</a:t>
            </a:r>
            <a:r>
              <a:rPr kumimoji="0" lang="en-US" sz="3200" b="1" i="0" u="none" strike="noStrike" kern="1200" cap="none" spc="0" normalizeH="0" baseline="0" noProof="0" dirty="0">
                <a:ln>
                  <a:noFill/>
                </a:ln>
                <a:solidFill>
                  <a:schemeClr val="bg1"/>
                </a:solidFill>
                <a:effectLst/>
                <a:uLnTx/>
                <a:uFillTx/>
                <a:latin typeface="+mj-lt"/>
                <a:ea typeface="+mj-ea"/>
                <a:cs typeface="+mj-cs"/>
              </a:rPr>
              <a:t> the VPAT party?</a:t>
            </a:r>
          </a:p>
        </p:txBody>
      </p:sp>
      <p:sp>
        <p:nvSpPr>
          <p:cNvPr id="5" name="Rectangle 4">
            <a:extLst>
              <a:ext uri="{FF2B5EF4-FFF2-40B4-BE49-F238E27FC236}">
                <a16:creationId xmlns:a16="http://schemas.microsoft.com/office/drawing/2014/main" id="{3C9273B7-E23E-D347-AA3E-A0C644D785A3}"/>
              </a:ext>
            </a:extLst>
          </p:cNvPr>
          <p:cNvSpPr/>
          <p:nvPr/>
        </p:nvSpPr>
        <p:spPr>
          <a:xfrm>
            <a:off x="567503" y="3282093"/>
            <a:ext cx="3412248" cy="3477875"/>
          </a:xfrm>
          <a:prstGeom prst="rect">
            <a:avLst/>
          </a:prstGeom>
          <a:no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wrap="square">
            <a:spAutoFit/>
          </a:bodyPr>
          <a:lstStyle/>
          <a:p>
            <a:pPr marL="342900" indent="-342900">
              <a:buFont typeface="Arial" panose="020B0604020202020204" pitchFamily="34" charset="0"/>
              <a:buChar char="•"/>
            </a:pPr>
            <a:r>
              <a:rPr lang="en-US" sz="2000" dirty="0">
                <a:solidFill>
                  <a:schemeClr val="bg1"/>
                </a:solidFill>
              </a:rPr>
              <a:t>What does the school, government, etc. think about when they’re asking?</a:t>
            </a:r>
          </a:p>
          <a:p>
            <a:pPr marL="342900" indent="-342900">
              <a:buFont typeface="Arial" panose="020B0604020202020204" pitchFamily="34" charset="0"/>
              <a:buChar char="•"/>
            </a:pPr>
            <a:r>
              <a:rPr lang="en-US" sz="2000" dirty="0">
                <a:solidFill>
                  <a:schemeClr val="bg1"/>
                </a:solidFill>
              </a:rPr>
              <a:t>Holds the vendor to the level of compliance stated on the VPAT.  If the vendor went down the line and checked everything off without testing to show a better score, it can hurt them in the long run. </a:t>
            </a:r>
          </a:p>
        </p:txBody>
      </p:sp>
      <p:sp>
        <p:nvSpPr>
          <p:cNvPr id="7" name="Rectangle 6">
            <a:extLst>
              <a:ext uri="{FF2B5EF4-FFF2-40B4-BE49-F238E27FC236}">
                <a16:creationId xmlns:a16="http://schemas.microsoft.com/office/drawing/2014/main" id="{54F6D21F-AF1B-AD40-B4A6-B8C5833A1EF2}"/>
              </a:ext>
            </a:extLst>
          </p:cNvPr>
          <p:cNvSpPr/>
          <p:nvPr/>
        </p:nvSpPr>
        <p:spPr>
          <a:xfrm>
            <a:off x="567503" y="1876794"/>
            <a:ext cx="3412248" cy="1257654"/>
          </a:xfrm>
          <a:prstGeom prst="rect">
            <a:avLst/>
          </a:prstGeom>
          <a:solidFill>
            <a:schemeClr val="tx1"/>
          </a:solidFill>
          <a:ln>
            <a:solidFill>
              <a:srgbClr val="68D2DF"/>
            </a:solidFill>
          </a:ln>
          <a:effectLst/>
        </p:spPr>
        <p:style>
          <a:lnRef idx="3">
            <a:schemeClr val="lt1"/>
          </a:lnRef>
          <a:fillRef idx="1">
            <a:schemeClr val="accent1"/>
          </a:fillRef>
          <a:effectRef idx="1">
            <a:schemeClr val="accent1"/>
          </a:effectRef>
          <a:fontRef idx="minor">
            <a:schemeClr val="lt1"/>
          </a:fontRef>
        </p:style>
        <p:txBody>
          <a:bodyPr anchor="ctr"/>
          <a:lstStyle/>
          <a:p>
            <a:pPr algn="ctr" defTabSz="609310">
              <a:defRPr/>
            </a:pPr>
            <a:r>
              <a:rPr lang="en-US" sz="3200" b="1" dirty="0">
                <a:solidFill>
                  <a:schemeClr val="accent1"/>
                </a:solidFill>
                <a:latin typeface="Arial"/>
              </a:rPr>
              <a:t>You</a:t>
            </a:r>
          </a:p>
        </p:txBody>
      </p:sp>
      <p:sp>
        <p:nvSpPr>
          <p:cNvPr id="8" name="Rectangle 7">
            <a:extLst>
              <a:ext uri="{FF2B5EF4-FFF2-40B4-BE49-F238E27FC236}">
                <a16:creationId xmlns:a16="http://schemas.microsoft.com/office/drawing/2014/main" id="{D19F6245-D0B6-7948-A859-4F0393B72124}"/>
              </a:ext>
            </a:extLst>
          </p:cNvPr>
          <p:cNvSpPr/>
          <p:nvPr/>
        </p:nvSpPr>
        <p:spPr>
          <a:xfrm>
            <a:off x="4438266" y="3282093"/>
            <a:ext cx="3578172" cy="3400931"/>
          </a:xfrm>
          <a:prstGeom prst="rect">
            <a:avLst/>
          </a:prstGeom>
          <a:no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wrap="square">
            <a:spAutoFit/>
          </a:bodyPr>
          <a:lstStyle/>
          <a:p>
            <a:pPr marL="285481" indent="-285664" defTabSz="609310">
              <a:spcBef>
                <a:spcPts val="300"/>
              </a:spcBef>
              <a:spcAft>
                <a:spcPts val="300"/>
              </a:spcAft>
              <a:buFont typeface="Arial" panose="020B0604020202020204" pitchFamily="34" charset="0"/>
              <a:buChar char="•"/>
              <a:defRPr/>
            </a:pPr>
            <a:r>
              <a:rPr lang="en-US" sz="2000" dirty="0">
                <a:solidFill>
                  <a:schemeClr val="bg1"/>
                </a:solidFill>
                <a:latin typeface="Arial"/>
              </a:rPr>
              <a:t>D</a:t>
            </a:r>
            <a:r>
              <a:rPr lang="en-US" sz="2000" dirty="0">
                <a:solidFill>
                  <a:schemeClr val="bg1"/>
                </a:solidFill>
              </a:rPr>
              <a:t>on’t necessarily know what they are looking at, they’ve just been told what to ask. </a:t>
            </a:r>
          </a:p>
          <a:p>
            <a:pPr marL="285481" indent="-285664" defTabSz="609310">
              <a:spcBef>
                <a:spcPts val="300"/>
              </a:spcBef>
              <a:spcAft>
                <a:spcPts val="300"/>
              </a:spcAft>
              <a:buFont typeface="Arial" panose="020B0604020202020204" pitchFamily="34" charset="0"/>
              <a:buChar char="•"/>
              <a:defRPr/>
            </a:pPr>
            <a:r>
              <a:rPr lang="en-US" sz="2000" dirty="0">
                <a:solidFill>
                  <a:schemeClr val="bg1"/>
                </a:solidFill>
              </a:rPr>
              <a:t>Not all VPATs are completed correctly, if done in house, and may not be enough. </a:t>
            </a:r>
          </a:p>
          <a:p>
            <a:pPr marL="285481" indent="-285664" defTabSz="609310">
              <a:spcBef>
                <a:spcPts val="300"/>
              </a:spcBef>
              <a:spcAft>
                <a:spcPts val="300"/>
              </a:spcAft>
              <a:buFont typeface="Arial" panose="020B0604020202020204" pitchFamily="34" charset="0"/>
              <a:buChar char="•"/>
              <a:defRPr/>
            </a:pPr>
            <a:r>
              <a:rPr lang="en-US" sz="2000" dirty="0">
                <a:solidFill>
                  <a:schemeClr val="bg1"/>
                </a:solidFill>
              </a:rPr>
              <a:t>Hard for Procurement to verify accessibility. </a:t>
            </a:r>
          </a:p>
          <a:p>
            <a:pPr marL="285481" indent="-285664" defTabSz="609310">
              <a:spcBef>
                <a:spcPts val="300"/>
              </a:spcBef>
              <a:spcAft>
                <a:spcPts val="300"/>
              </a:spcAft>
              <a:buFont typeface="Arial" panose="020B0604020202020204" pitchFamily="34" charset="0"/>
              <a:buChar char="•"/>
              <a:defRPr/>
            </a:pPr>
            <a:r>
              <a:rPr lang="en-US" sz="2000" dirty="0">
                <a:solidFill>
                  <a:schemeClr val="bg1"/>
                </a:solidFill>
              </a:rPr>
              <a:t>Can be confusing sans education around VPATs. </a:t>
            </a:r>
          </a:p>
        </p:txBody>
      </p:sp>
      <p:sp>
        <p:nvSpPr>
          <p:cNvPr id="9" name="Rectangle 8">
            <a:extLst>
              <a:ext uri="{FF2B5EF4-FFF2-40B4-BE49-F238E27FC236}">
                <a16:creationId xmlns:a16="http://schemas.microsoft.com/office/drawing/2014/main" id="{D0D3FD50-85B1-B945-8CEA-B9A8EF730206}"/>
              </a:ext>
            </a:extLst>
          </p:cNvPr>
          <p:cNvSpPr/>
          <p:nvPr/>
        </p:nvSpPr>
        <p:spPr>
          <a:xfrm>
            <a:off x="4438266" y="1876794"/>
            <a:ext cx="3412248" cy="1257654"/>
          </a:xfrm>
          <a:prstGeom prst="rect">
            <a:avLst/>
          </a:prstGeom>
          <a:solidFill>
            <a:schemeClr val="tx1"/>
          </a:solidFill>
          <a:ln>
            <a:solidFill>
              <a:srgbClr val="68D2DF"/>
            </a:solidFill>
          </a:ln>
          <a:effectLst/>
        </p:spPr>
        <p:style>
          <a:lnRef idx="3">
            <a:schemeClr val="lt1"/>
          </a:lnRef>
          <a:fillRef idx="1">
            <a:schemeClr val="accent1"/>
          </a:fillRef>
          <a:effectRef idx="1">
            <a:schemeClr val="accent1"/>
          </a:effectRef>
          <a:fontRef idx="minor">
            <a:schemeClr val="lt1"/>
          </a:fontRef>
        </p:style>
        <p:txBody>
          <a:bodyPr anchor="ctr"/>
          <a:lstStyle/>
          <a:p>
            <a:pPr algn="ctr" defTabSz="609310">
              <a:defRPr/>
            </a:pPr>
            <a:r>
              <a:rPr lang="en-US" sz="2500" b="1" dirty="0">
                <a:solidFill>
                  <a:schemeClr val="accent1"/>
                </a:solidFill>
                <a:latin typeface="Arial"/>
              </a:rPr>
              <a:t>Procurement Officer</a:t>
            </a:r>
          </a:p>
        </p:txBody>
      </p:sp>
      <p:sp>
        <p:nvSpPr>
          <p:cNvPr id="10" name="Rectangle 9">
            <a:extLst>
              <a:ext uri="{FF2B5EF4-FFF2-40B4-BE49-F238E27FC236}">
                <a16:creationId xmlns:a16="http://schemas.microsoft.com/office/drawing/2014/main" id="{D7AB8F81-4D48-BB4F-B563-6220FEAA617A}"/>
              </a:ext>
            </a:extLst>
          </p:cNvPr>
          <p:cNvSpPr/>
          <p:nvPr/>
        </p:nvSpPr>
        <p:spPr>
          <a:xfrm>
            <a:off x="8309028" y="3282093"/>
            <a:ext cx="3578172" cy="2554545"/>
          </a:xfrm>
          <a:prstGeom prst="rect">
            <a:avLst/>
          </a:prstGeom>
          <a:no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wrap="square">
            <a:spAutoFit/>
          </a:bodyPr>
          <a:lstStyle/>
          <a:p>
            <a:pPr marL="285750" indent="-285750">
              <a:buFont typeface="Arial" panose="020B0604020202020204" pitchFamily="34" charset="0"/>
              <a:buChar char="•"/>
            </a:pPr>
            <a:r>
              <a:rPr lang="en-US" sz="2000" dirty="0">
                <a:solidFill>
                  <a:schemeClr val="bg1"/>
                </a:solidFill>
              </a:rPr>
              <a:t>Don’t always understand the requirements (WCAG 2.0 vs WCAG 2.1 vs Section 508 vs EN 301 549)</a:t>
            </a:r>
          </a:p>
          <a:p>
            <a:pPr marL="285750" indent="-285750">
              <a:buFont typeface="Arial" panose="020B0604020202020204" pitchFamily="34" charset="0"/>
              <a:buChar char="•"/>
            </a:pPr>
            <a:r>
              <a:rPr lang="en-US" sz="2000" dirty="0">
                <a:solidFill>
                  <a:schemeClr val="bg1"/>
                </a:solidFill>
              </a:rPr>
              <a:t>Prioritization of work (user platforms, roadmap, etc.)</a:t>
            </a:r>
          </a:p>
          <a:p>
            <a:pPr marL="285750" indent="-285750">
              <a:buFont typeface="Arial" panose="020B0604020202020204" pitchFamily="34" charset="0"/>
              <a:buChar char="•"/>
            </a:pPr>
            <a:r>
              <a:rPr lang="en-US" sz="2000" dirty="0">
                <a:solidFill>
                  <a:schemeClr val="bg1"/>
                </a:solidFill>
              </a:rPr>
              <a:t>Concern of accountability versus resources.</a:t>
            </a:r>
            <a:endParaRPr lang="en-US" sz="2000" dirty="0">
              <a:solidFill>
                <a:schemeClr val="bg1"/>
              </a:solidFill>
              <a:latin typeface="Arial"/>
            </a:endParaRPr>
          </a:p>
        </p:txBody>
      </p:sp>
      <p:sp>
        <p:nvSpPr>
          <p:cNvPr id="11" name="Rectangle 10">
            <a:extLst>
              <a:ext uri="{FF2B5EF4-FFF2-40B4-BE49-F238E27FC236}">
                <a16:creationId xmlns:a16="http://schemas.microsoft.com/office/drawing/2014/main" id="{197BD5B5-913F-D14D-924F-F89D4FD0EFCE}"/>
              </a:ext>
            </a:extLst>
          </p:cNvPr>
          <p:cNvSpPr/>
          <p:nvPr/>
        </p:nvSpPr>
        <p:spPr>
          <a:xfrm>
            <a:off x="8309028" y="1876794"/>
            <a:ext cx="3412248" cy="1257654"/>
          </a:xfrm>
          <a:prstGeom prst="rect">
            <a:avLst/>
          </a:prstGeom>
          <a:solidFill>
            <a:schemeClr val="tx1"/>
          </a:solidFill>
          <a:ln>
            <a:solidFill>
              <a:srgbClr val="68D2DF"/>
            </a:solidFill>
          </a:ln>
          <a:effectLst/>
        </p:spPr>
        <p:style>
          <a:lnRef idx="3">
            <a:schemeClr val="lt1"/>
          </a:lnRef>
          <a:fillRef idx="1">
            <a:schemeClr val="accent1"/>
          </a:fillRef>
          <a:effectRef idx="1">
            <a:schemeClr val="accent1"/>
          </a:effectRef>
          <a:fontRef idx="minor">
            <a:schemeClr val="lt1"/>
          </a:fontRef>
        </p:style>
        <p:txBody>
          <a:bodyPr anchor="ctr"/>
          <a:lstStyle/>
          <a:p>
            <a:pPr algn="ctr" defTabSz="609310">
              <a:defRPr/>
            </a:pPr>
            <a:r>
              <a:rPr lang="en-US" sz="2500" b="1" dirty="0">
                <a:solidFill>
                  <a:schemeClr val="accent1"/>
                </a:solidFill>
                <a:latin typeface="Arial"/>
              </a:rPr>
              <a:t>Product Vendor</a:t>
            </a:r>
          </a:p>
        </p:txBody>
      </p:sp>
    </p:spTree>
    <p:extLst>
      <p:ext uri="{BB962C8B-B14F-4D97-AF65-F5344CB8AC3E}">
        <p14:creationId xmlns:p14="http://schemas.microsoft.com/office/powerpoint/2010/main" val="142841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3">
            <a:extLst>
              <a:ext uri="{FF2B5EF4-FFF2-40B4-BE49-F238E27FC236}">
                <a16:creationId xmlns:a16="http://schemas.microsoft.com/office/drawing/2014/main" id="{23C11F96-534E-E147-BAD4-65F4B374D2CE}"/>
              </a:ext>
            </a:extLst>
          </p:cNvPr>
          <p:cNvSpPr txBox="1">
            <a:spLocks noGrp="1"/>
          </p:cNvSpPr>
          <p:nvPr>
            <p:ph type="title" idx="4294967295"/>
          </p:nvPr>
        </p:nvSpPr>
        <p:spPr>
          <a:xfrm>
            <a:off x="268940" y="225280"/>
            <a:ext cx="11725835" cy="7139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Corbel" panose="020B0503020204020204"/>
                <a:ea typeface="+mj-ea"/>
                <a:cs typeface="+mj-cs"/>
              </a:rPr>
              <a:t>The VPAT Process</a:t>
            </a:r>
          </a:p>
        </p:txBody>
      </p:sp>
      <p:sp>
        <p:nvSpPr>
          <p:cNvPr id="50" name="Rectangle 49">
            <a:extLst>
              <a:ext uri="{FF2B5EF4-FFF2-40B4-BE49-F238E27FC236}">
                <a16:creationId xmlns:a16="http://schemas.microsoft.com/office/drawing/2014/main" id="{2218F558-7822-0C43-9BD8-C62D44339785}"/>
              </a:ext>
              <a:ext uri="{C183D7F6-B498-43B3-948B-1728B52AA6E4}">
                <adec:decorative xmlns:adec="http://schemas.microsoft.com/office/drawing/2017/decorative" val="1"/>
              </a:ext>
            </a:extLst>
          </p:cNvPr>
          <p:cNvSpPr/>
          <p:nvPr/>
        </p:nvSpPr>
        <p:spPr>
          <a:xfrm>
            <a:off x="268940" y="949792"/>
            <a:ext cx="11725835" cy="1962748"/>
          </a:xfrm>
          <a:prstGeom prst="rect">
            <a:avLst/>
          </a:prstGeom>
          <a:solidFill>
            <a:srgbClr val="68D2DF">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C03F6AC-57EE-9C4F-AB36-41B3FF0CB9ED}"/>
              </a:ext>
            </a:extLst>
          </p:cNvPr>
          <p:cNvSpPr/>
          <p:nvPr/>
        </p:nvSpPr>
        <p:spPr>
          <a:xfrm>
            <a:off x="608151" y="1333405"/>
            <a:ext cx="1040580" cy="1257654"/>
          </a:xfrm>
          <a:prstGeom prst="rect">
            <a:avLst/>
          </a:prstGeom>
          <a:noFill/>
          <a:ln>
            <a:noFill/>
          </a:ln>
          <a:effectLst/>
        </p:spPr>
        <p:style>
          <a:lnRef idx="3">
            <a:schemeClr val="lt1"/>
          </a:lnRef>
          <a:fillRef idx="1">
            <a:schemeClr val="accent1"/>
          </a:fillRef>
          <a:effectRef idx="1">
            <a:schemeClr val="accent1"/>
          </a:effectRef>
          <a:fontRef idx="minor">
            <a:schemeClr val="lt1"/>
          </a:fontRef>
        </p:style>
        <p:txBody>
          <a:bodyPr anchor="ctr"/>
          <a:lstStyle/>
          <a:p>
            <a:pPr algn="ctr" defTabSz="609310">
              <a:defRPr/>
            </a:pPr>
            <a:r>
              <a:rPr lang="en-US" sz="1400" b="1" u="sng" dirty="0">
                <a:solidFill>
                  <a:schemeClr val="tx1"/>
                </a:solidFill>
                <a:latin typeface="Arial"/>
              </a:rPr>
              <a:t>Option 1</a:t>
            </a:r>
            <a:br>
              <a:rPr lang="en-US" sz="1400" b="1" u="sng" dirty="0">
                <a:solidFill>
                  <a:schemeClr val="tx1"/>
                </a:solidFill>
                <a:latin typeface="Arial"/>
              </a:rPr>
            </a:br>
            <a:r>
              <a:rPr lang="en-US" sz="3200" b="1" dirty="0">
                <a:solidFill>
                  <a:schemeClr val="tx1"/>
                </a:solidFill>
                <a:latin typeface="Arial"/>
              </a:rPr>
              <a:t>You</a:t>
            </a:r>
            <a:endParaRPr lang="en-US" sz="2200" b="1" dirty="0">
              <a:solidFill>
                <a:schemeClr val="tx1"/>
              </a:solidFill>
              <a:latin typeface="Arial"/>
            </a:endParaRPr>
          </a:p>
        </p:txBody>
      </p:sp>
      <p:sp>
        <p:nvSpPr>
          <p:cNvPr id="2" name="Freeform 1">
            <a:hlinkClick r:id="rId2" action="ppaction://hlinksldjump"/>
            <a:extLst>
              <a:ext uri="{FF2B5EF4-FFF2-40B4-BE49-F238E27FC236}">
                <a16:creationId xmlns:a16="http://schemas.microsoft.com/office/drawing/2014/main" id="{52A06BC3-F3BC-CB45-A373-A74CB0F0A652}"/>
              </a:ext>
            </a:extLst>
          </p:cNvPr>
          <p:cNvSpPr/>
          <p:nvPr/>
        </p:nvSpPr>
        <p:spPr>
          <a:xfrm>
            <a:off x="1648731" y="1260210"/>
            <a:ext cx="1946285" cy="1404045"/>
          </a:xfrm>
          <a:custGeom>
            <a:avLst/>
            <a:gdLst>
              <a:gd name="connsiteX0" fmla="*/ 0 w 2549654"/>
              <a:gd name="connsiteY0" fmla="*/ 0 h 1825945"/>
              <a:gd name="connsiteX1" fmla="*/ 2549654 w 2549654"/>
              <a:gd name="connsiteY1" fmla="*/ 0 h 1825945"/>
              <a:gd name="connsiteX2" fmla="*/ 2549654 w 2549654"/>
              <a:gd name="connsiteY2" fmla="*/ 1825945 h 1825945"/>
              <a:gd name="connsiteX3" fmla="*/ 0 w 2549654"/>
              <a:gd name="connsiteY3" fmla="*/ 1825945 h 1825945"/>
              <a:gd name="connsiteX4" fmla="*/ 0 w 2549654"/>
              <a:gd name="connsiteY4" fmla="*/ 0 h 1825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9654" h="1825945">
                <a:moveTo>
                  <a:pt x="0" y="0"/>
                </a:moveTo>
                <a:lnTo>
                  <a:pt x="2549654" y="0"/>
                </a:lnTo>
                <a:lnTo>
                  <a:pt x="2549654" y="1825945"/>
                </a:lnTo>
                <a:lnTo>
                  <a:pt x="0" y="1825945"/>
                </a:lnTo>
                <a:lnTo>
                  <a:pt x="0" y="0"/>
                </a:lnTo>
                <a:close/>
              </a:path>
            </a:pathLst>
          </a:custGeom>
          <a:no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sz="2200" b="0" kern="1200" dirty="0">
                <a:solidFill>
                  <a:schemeClr val="tx1"/>
                </a:solidFill>
              </a:rPr>
              <a:t>VPAT Request</a:t>
            </a:r>
          </a:p>
        </p:txBody>
      </p:sp>
      <p:sp>
        <p:nvSpPr>
          <p:cNvPr id="3" name="Freeform 2">
            <a:hlinkClick r:id="rId3" action="ppaction://hlinksldjump"/>
            <a:extLst>
              <a:ext uri="{FF2B5EF4-FFF2-40B4-BE49-F238E27FC236}">
                <a16:creationId xmlns:a16="http://schemas.microsoft.com/office/drawing/2014/main" id="{84F96812-7DF4-9F49-8956-08CE826F707D}"/>
              </a:ext>
            </a:extLst>
          </p:cNvPr>
          <p:cNvSpPr/>
          <p:nvPr/>
        </p:nvSpPr>
        <p:spPr>
          <a:xfrm>
            <a:off x="3675238" y="1260210"/>
            <a:ext cx="1946285" cy="1404045"/>
          </a:xfrm>
          <a:custGeom>
            <a:avLst/>
            <a:gdLst>
              <a:gd name="connsiteX0" fmla="*/ 0 w 2549654"/>
              <a:gd name="connsiteY0" fmla="*/ 0 h 1825945"/>
              <a:gd name="connsiteX1" fmla="*/ 2549654 w 2549654"/>
              <a:gd name="connsiteY1" fmla="*/ 0 h 1825945"/>
              <a:gd name="connsiteX2" fmla="*/ 2549654 w 2549654"/>
              <a:gd name="connsiteY2" fmla="*/ 1825945 h 1825945"/>
              <a:gd name="connsiteX3" fmla="*/ 0 w 2549654"/>
              <a:gd name="connsiteY3" fmla="*/ 1825945 h 1825945"/>
              <a:gd name="connsiteX4" fmla="*/ 0 w 2549654"/>
              <a:gd name="connsiteY4" fmla="*/ 0 h 1825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9654" h="1825945">
                <a:moveTo>
                  <a:pt x="0" y="0"/>
                </a:moveTo>
                <a:lnTo>
                  <a:pt x="2549654" y="0"/>
                </a:lnTo>
                <a:lnTo>
                  <a:pt x="2549654" y="1825945"/>
                </a:lnTo>
                <a:lnTo>
                  <a:pt x="0" y="1825945"/>
                </a:lnTo>
                <a:lnTo>
                  <a:pt x="0" y="0"/>
                </a:lnTo>
                <a:close/>
              </a:path>
            </a:pathLst>
          </a:custGeom>
          <a:no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sz="2200" b="0" kern="1200" dirty="0">
                <a:solidFill>
                  <a:schemeClr val="tx1"/>
                </a:solidFill>
              </a:rPr>
              <a:t>Internal Team Completes VPAT</a:t>
            </a:r>
          </a:p>
        </p:txBody>
      </p:sp>
      <p:sp>
        <p:nvSpPr>
          <p:cNvPr id="4" name="Freeform 3">
            <a:hlinkClick r:id="" action="ppaction://noaction"/>
            <a:extLst>
              <a:ext uri="{FF2B5EF4-FFF2-40B4-BE49-F238E27FC236}">
                <a16:creationId xmlns:a16="http://schemas.microsoft.com/office/drawing/2014/main" id="{499232CE-5305-A74E-9836-2DD01BA6CC52}"/>
              </a:ext>
            </a:extLst>
          </p:cNvPr>
          <p:cNvSpPr/>
          <p:nvPr/>
        </p:nvSpPr>
        <p:spPr>
          <a:xfrm>
            <a:off x="5685282" y="1260210"/>
            <a:ext cx="1946285" cy="1404045"/>
          </a:xfrm>
          <a:custGeom>
            <a:avLst/>
            <a:gdLst>
              <a:gd name="connsiteX0" fmla="*/ 0 w 2549654"/>
              <a:gd name="connsiteY0" fmla="*/ 0 h 1825945"/>
              <a:gd name="connsiteX1" fmla="*/ 2549654 w 2549654"/>
              <a:gd name="connsiteY1" fmla="*/ 0 h 1825945"/>
              <a:gd name="connsiteX2" fmla="*/ 2549654 w 2549654"/>
              <a:gd name="connsiteY2" fmla="*/ 1825945 h 1825945"/>
              <a:gd name="connsiteX3" fmla="*/ 0 w 2549654"/>
              <a:gd name="connsiteY3" fmla="*/ 1825945 h 1825945"/>
              <a:gd name="connsiteX4" fmla="*/ 0 w 2549654"/>
              <a:gd name="connsiteY4" fmla="*/ 0 h 1825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9654" h="1825945">
                <a:moveTo>
                  <a:pt x="0" y="0"/>
                </a:moveTo>
                <a:lnTo>
                  <a:pt x="2549654" y="0"/>
                </a:lnTo>
                <a:lnTo>
                  <a:pt x="2549654" y="1825945"/>
                </a:lnTo>
                <a:lnTo>
                  <a:pt x="0" y="1825945"/>
                </a:lnTo>
                <a:lnTo>
                  <a:pt x="0" y="0"/>
                </a:lnTo>
                <a:close/>
              </a:path>
            </a:pathLst>
          </a:custGeom>
          <a:no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sz="2200" b="0" kern="1200" dirty="0">
                <a:solidFill>
                  <a:schemeClr val="tx1"/>
                </a:solidFill>
              </a:rPr>
              <a:t>Send to Customer</a:t>
            </a:r>
          </a:p>
        </p:txBody>
      </p:sp>
      <p:sp>
        <p:nvSpPr>
          <p:cNvPr id="5" name="Freeform 4">
            <a:hlinkClick r:id="" action="ppaction://noaction"/>
            <a:extLst>
              <a:ext uri="{FF2B5EF4-FFF2-40B4-BE49-F238E27FC236}">
                <a16:creationId xmlns:a16="http://schemas.microsoft.com/office/drawing/2014/main" id="{3D1B1C09-FFE4-4442-B204-CD7FE093C4C3}"/>
              </a:ext>
            </a:extLst>
          </p:cNvPr>
          <p:cNvSpPr/>
          <p:nvPr/>
        </p:nvSpPr>
        <p:spPr>
          <a:xfrm>
            <a:off x="7676989" y="1260210"/>
            <a:ext cx="1946285" cy="1404045"/>
          </a:xfrm>
          <a:custGeom>
            <a:avLst/>
            <a:gdLst>
              <a:gd name="connsiteX0" fmla="*/ 0 w 2549654"/>
              <a:gd name="connsiteY0" fmla="*/ 0 h 1825945"/>
              <a:gd name="connsiteX1" fmla="*/ 2549654 w 2549654"/>
              <a:gd name="connsiteY1" fmla="*/ 0 h 1825945"/>
              <a:gd name="connsiteX2" fmla="*/ 2549654 w 2549654"/>
              <a:gd name="connsiteY2" fmla="*/ 1825945 h 1825945"/>
              <a:gd name="connsiteX3" fmla="*/ 0 w 2549654"/>
              <a:gd name="connsiteY3" fmla="*/ 1825945 h 1825945"/>
              <a:gd name="connsiteX4" fmla="*/ 0 w 2549654"/>
              <a:gd name="connsiteY4" fmla="*/ 0 h 1825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9654" h="1825945">
                <a:moveTo>
                  <a:pt x="0" y="0"/>
                </a:moveTo>
                <a:lnTo>
                  <a:pt x="2549654" y="0"/>
                </a:lnTo>
                <a:lnTo>
                  <a:pt x="2549654" y="1825945"/>
                </a:lnTo>
                <a:lnTo>
                  <a:pt x="0" y="1825945"/>
                </a:lnTo>
                <a:lnTo>
                  <a:pt x="0" y="0"/>
                </a:lnTo>
                <a:close/>
              </a:path>
            </a:pathLst>
          </a:custGeom>
          <a:no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200" b="0" kern="1200" dirty="0">
                <a:solidFill>
                  <a:schemeClr val="tx1"/>
                </a:solidFill>
              </a:rPr>
              <a:t>Customer Returns VPAT with Questions</a:t>
            </a:r>
          </a:p>
        </p:txBody>
      </p:sp>
      <p:sp>
        <p:nvSpPr>
          <p:cNvPr id="8" name="Freeform 7">
            <a:hlinkClick r:id="" action="ppaction://noaction"/>
            <a:extLst>
              <a:ext uri="{FF2B5EF4-FFF2-40B4-BE49-F238E27FC236}">
                <a16:creationId xmlns:a16="http://schemas.microsoft.com/office/drawing/2014/main" id="{8ED20795-F3C2-B446-80C9-A154128B146F}"/>
              </a:ext>
            </a:extLst>
          </p:cNvPr>
          <p:cNvSpPr/>
          <p:nvPr/>
        </p:nvSpPr>
        <p:spPr>
          <a:xfrm>
            <a:off x="9673359" y="1260210"/>
            <a:ext cx="1946285" cy="1404045"/>
          </a:xfrm>
          <a:custGeom>
            <a:avLst/>
            <a:gdLst>
              <a:gd name="connsiteX0" fmla="*/ 0 w 2549654"/>
              <a:gd name="connsiteY0" fmla="*/ 0 h 1825945"/>
              <a:gd name="connsiteX1" fmla="*/ 2549654 w 2549654"/>
              <a:gd name="connsiteY1" fmla="*/ 0 h 1825945"/>
              <a:gd name="connsiteX2" fmla="*/ 2549654 w 2549654"/>
              <a:gd name="connsiteY2" fmla="*/ 1825945 h 1825945"/>
              <a:gd name="connsiteX3" fmla="*/ 0 w 2549654"/>
              <a:gd name="connsiteY3" fmla="*/ 1825945 h 1825945"/>
              <a:gd name="connsiteX4" fmla="*/ 0 w 2549654"/>
              <a:gd name="connsiteY4" fmla="*/ 0 h 1825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9654" h="1825945">
                <a:moveTo>
                  <a:pt x="0" y="0"/>
                </a:moveTo>
                <a:lnTo>
                  <a:pt x="2549654" y="0"/>
                </a:lnTo>
                <a:lnTo>
                  <a:pt x="2549654" y="1825945"/>
                </a:lnTo>
                <a:lnTo>
                  <a:pt x="0" y="1825945"/>
                </a:lnTo>
                <a:lnTo>
                  <a:pt x="0" y="0"/>
                </a:lnTo>
                <a:close/>
              </a:path>
            </a:pathLst>
          </a:custGeom>
          <a:solidFill>
            <a:schemeClr val="accent5">
              <a:lumMod val="60000"/>
              <a:lumOff val="40000"/>
            </a:schemeClr>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200" b="1" kern="1200" dirty="0">
                <a:solidFill>
                  <a:schemeClr val="tx1"/>
                </a:solidFill>
              </a:rPr>
              <a:t>Deal Stalls</a:t>
            </a:r>
          </a:p>
        </p:txBody>
      </p:sp>
      <p:sp>
        <p:nvSpPr>
          <p:cNvPr id="51" name="Rectangle 50">
            <a:extLst>
              <a:ext uri="{FF2B5EF4-FFF2-40B4-BE49-F238E27FC236}">
                <a16:creationId xmlns:a16="http://schemas.microsoft.com/office/drawing/2014/main" id="{6387E0F5-812C-9145-8D12-C1395AA51F12}"/>
              </a:ext>
              <a:ext uri="{C183D7F6-B498-43B3-948B-1728B52AA6E4}">
                <adec:decorative xmlns:adec="http://schemas.microsoft.com/office/drawing/2017/decorative" val="1"/>
              </a:ext>
            </a:extLst>
          </p:cNvPr>
          <p:cNvSpPr/>
          <p:nvPr/>
        </p:nvSpPr>
        <p:spPr>
          <a:xfrm>
            <a:off x="268940" y="3210279"/>
            <a:ext cx="11725835" cy="3335663"/>
          </a:xfrm>
          <a:prstGeom prst="rect">
            <a:avLst/>
          </a:prstGeom>
          <a:solidFill>
            <a:srgbClr val="68D2DF">
              <a:alpha val="5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8008F8C-261E-B146-A449-6554DA62739D}"/>
              </a:ext>
            </a:extLst>
          </p:cNvPr>
          <p:cNvSpPr/>
          <p:nvPr/>
        </p:nvSpPr>
        <p:spPr>
          <a:xfrm>
            <a:off x="608151" y="3497114"/>
            <a:ext cx="1040580" cy="1257654"/>
          </a:xfrm>
          <a:prstGeom prst="rect">
            <a:avLst/>
          </a:prstGeom>
          <a:noFill/>
          <a:ln>
            <a:noFill/>
          </a:ln>
          <a:effectLst/>
        </p:spPr>
        <p:style>
          <a:lnRef idx="3">
            <a:schemeClr val="lt1"/>
          </a:lnRef>
          <a:fillRef idx="1">
            <a:schemeClr val="accent1"/>
          </a:fillRef>
          <a:effectRef idx="1">
            <a:schemeClr val="accent1"/>
          </a:effectRef>
          <a:fontRef idx="minor">
            <a:schemeClr val="lt1"/>
          </a:fontRef>
        </p:style>
        <p:txBody>
          <a:bodyPr anchor="ctr"/>
          <a:lstStyle/>
          <a:p>
            <a:pPr algn="ctr" defTabSz="609310">
              <a:defRPr/>
            </a:pPr>
            <a:r>
              <a:rPr lang="en-US" sz="1400" b="1" u="sng" dirty="0">
                <a:solidFill>
                  <a:schemeClr val="tx1"/>
                </a:solidFill>
                <a:latin typeface="Arial"/>
              </a:rPr>
              <a:t>Option 2</a:t>
            </a:r>
            <a:br>
              <a:rPr lang="en-US" sz="1400" b="1" dirty="0">
                <a:solidFill>
                  <a:schemeClr val="tx1"/>
                </a:solidFill>
                <a:latin typeface="Arial"/>
              </a:rPr>
            </a:br>
            <a:r>
              <a:rPr lang="en-US" sz="3200" b="1" dirty="0">
                <a:solidFill>
                  <a:schemeClr val="tx1"/>
                </a:solidFill>
                <a:latin typeface="Arial"/>
              </a:rPr>
              <a:t>You</a:t>
            </a:r>
            <a:br>
              <a:rPr lang="en-US" sz="3200" b="1" dirty="0">
                <a:solidFill>
                  <a:schemeClr val="tx1"/>
                </a:solidFill>
                <a:latin typeface="Arial"/>
              </a:rPr>
            </a:br>
            <a:r>
              <a:rPr lang="en-US" sz="1600" dirty="0">
                <a:solidFill>
                  <a:schemeClr val="tx1"/>
                </a:solidFill>
                <a:latin typeface="Arial"/>
              </a:rPr>
              <a:t>with help</a:t>
            </a:r>
            <a:endParaRPr lang="en-US" sz="2200" dirty="0">
              <a:solidFill>
                <a:schemeClr val="tx1"/>
              </a:solidFill>
              <a:latin typeface="Arial"/>
            </a:endParaRPr>
          </a:p>
        </p:txBody>
      </p:sp>
      <p:sp>
        <p:nvSpPr>
          <p:cNvPr id="9" name="Freeform 8">
            <a:hlinkClick r:id="rId2" action="ppaction://hlinksldjump"/>
            <a:extLst>
              <a:ext uri="{FF2B5EF4-FFF2-40B4-BE49-F238E27FC236}">
                <a16:creationId xmlns:a16="http://schemas.microsoft.com/office/drawing/2014/main" id="{6D283078-55E6-5B44-B129-8C7EB6F44DA7}"/>
              </a:ext>
            </a:extLst>
          </p:cNvPr>
          <p:cNvSpPr/>
          <p:nvPr/>
        </p:nvSpPr>
        <p:spPr>
          <a:xfrm>
            <a:off x="1648731" y="3423919"/>
            <a:ext cx="1946285" cy="1404045"/>
          </a:xfrm>
          <a:custGeom>
            <a:avLst/>
            <a:gdLst>
              <a:gd name="connsiteX0" fmla="*/ 0 w 2549654"/>
              <a:gd name="connsiteY0" fmla="*/ 0 h 1825945"/>
              <a:gd name="connsiteX1" fmla="*/ 2549654 w 2549654"/>
              <a:gd name="connsiteY1" fmla="*/ 0 h 1825945"/>
              <a:gd name="connsiteX2" fmla="*/ 2549654 w 2549654"/>
              <a:gd name="connsiteY2" fmla="*/ 1825945 h 1825945"/>
              <a:gd name="connsiteX3" fmla="*/ 0 w 2549654"/>
              <a:gd name="connsiteY3" fmla="*/ 1825945 h 1825945"/>
              <a:gd name="connsiteX4" fmla="*/ 0 w 2549654"/>
              <a:gd name="connsiteY4" fmla="*/ 0 h 1825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9654" h="1825945">
                <a:moveTo>
                  <a:pt x="0" y="0"/>
                </a:moveTo>
                <a:lnTo>
                  <a:pt x="2549654" y="0"/>
                </a:lnTo>
                <a:lnTo>
                  <a:pt x="2549654" y="1825945"/>
                </a:lnTo>
                <a:lnTo>
                  <a:pt x="0" y="1825945"/>
                </a:lnTo>
                <a:lnTo>
                  <a:pt x="0" y="0"/>
                </a:lnTo>
                <a:close/>
              </a:path>
            </a:pathLst>
          </a:custGeom>
          <a:no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sz="2200" b="0" kern="1200" dirty="0">
                <a:solidFill>
                  <a:schemeClr val="tx1"/>
                </a:solidFill>
              </a:rPr>
              <a:t>VPAT Request</a:t>
            </a:r>
          </a:p>
        </p:txBody>
      </p:sp>
      <p:sp>
        <p:nvSpPr>
          <p:cNvPr id="10" name="Freeform 9">
            <a:hlinkClick r:id="rId3" action="ppaction://hlinksldjump"/>
            <a:extLst>
              <a:ext uri="{FF2B5EF4-FFF2-40B4-BE49-F238E27FC236}">
                <a16:creationId xmlns:a16="http://schemas.microsoft.com/office/drawing/2014/main" id="{5F2FDB90-7D4A-9E49-96AC-D52AD217ED04}"/>
              </a:ext>
            </a:extLst>
          </p:cNvPr>
          <p:cNvSpPr/>
          <p:nvPr/>
        </p:nvSpPr>
        <p:spPr>
          <a:xfrm>
            <a:off x="3675238" y="3423919"/>
            <a:ext cx="1946285" cy="1404045"/>
          </a:xfrm>
          <a:custGeom>
            <a:avLst/>
            <a:gdLst>
              <a:gd name="connsiteX0" fmla="*/ 0 w 2549654"/>
              <a:gd name="connsiteY0" fmla="*/ 0 h 1825945"/>
              <a:gd name="connsiteX1" fmla="*/ 2549654 w 2549654"/>
              <a:gd name="connsiteY1" fmla="*/ 0 h 1825945"/>
              <a:gd name="connsiteX2" fmla="*/ 2549654 w 2549654"/>
              <a:gd name="connsiteY2" fmla="*/ 1825945 h 1825945"/>
              <a:gd name="connsiteX3" fmla="*/ 0 w 2549654"/>
              <a:gd name="connsiteY3" fmla="*/ 1825945 h 1825945"/>
              <a:gd name="connsiteX4" fmla="*/ 0 w 2549654"/>
              <a:gd name="connsiteY4" fmla="*/ 0 h 1825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9654" h="1825945">
                <a:moveTo>
                  <a:pt x="0" y="0"/>
                </a:moveTo>
                <a:lnTo>
                  <a:pt x="2549654" y="0"/>
                </a:lnTo>
                <a:lnTo>
                  <a:pt x="2549654" y="1825945"/>
                </a:lnTo>
                <a:lnTo>
                  <a:pt x="0" y="1825945"/>
                </a:lnTo>
                <a:lnTo>
                  <a:pt x="0" y="0"/>
                </a:lnTo>
                <a:close/>
              </a:path>
            </a:pathLst>
          </a:custGeom>
          <a:no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sz="2200" b="0" kern="1200" dirty="0">
                <a:solidFill>
                  <a:schemeClr val="tx1"/>
                </a:solidFill>
              </a:rPr>
              <a:t>A11y Vendor Completes VPAT</a:t>
            </a:r>
          </a:p>
        </p:txBody>
      </p:sp>
      <p:sp>
        <p:nvSpPr>
          <p:cNvPr id="52" name="Rectangle 51">
            <a:extLst>
              <a:ext uri="{FF2B5EF4-FFF2-40B4-BE49-F238E27FC236}">
                <a16:creationId xmlns:a16="http://schemas.microsoft.com/office/drawing/2014/main" id="{2339F7F3-9765-E641-A1FF-3B2307A13306}"/>
              </a:ext>
              <a:ext uri="{C183D7F6-B498-43B3-948B-1728B52AA6E4}">
                <adec:decorative xmlns:adec="http://schemas.microsoft.com/office/drawing/2017/decorative" val="1"/>
              </a:ext>
            </a:extLst>
          </p:cNvPr>
          <p:cNvSpPr/>
          <p:nvPr/>
        </p:nvSpPr>
        <p:spPr>
          <a:xfrm>
            <a:off x="1956816" y="5173949"/>
            <a:ext cx="9180576" cy="11029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CF7FB1F-58CF-1446-B2B3-4AFB8E13E43E}"/>
              </a:ext>
            </a:extLst>
          </p:cNvPr>
          <p:cNvSpPr/>
          <p:nvPr/>
        </p:nvSpPr>
        <p:spPr>
          <a:xfrm>
            <a:off x="2144568" y="5392908"/>
            <a:ext cx="1040580" cy="690096"/>
          </a:xfrm>
          <a:prstGeom prst="rect">
            <a:avLst/>
          </a:prstGeom>
          <a:solidFill>
            <a:srgbClr val="68D2DF">
              <a:alpha val="46000"/>
            </a:srgbClr>
          </a:solidFill>
          <a:ln>
            <a:solidFill>
              <a:schemeClr val="tx1"/>
            </a:solidFill>
          </a:ln>
          <a:effectLst/>
        </p:spPr>
        <p:style>
          <a:lnRef idx="3">
            <a:schemeClr val="lt1"/>
          </a:lnRef>
          <a:fillRef idx="1">
            <a:schemeClr val="accent1"/>
          </a:fillRef>
          <a:effectRef idx="1">
            <a:schemeClr val="accent1"/>
          </a:effectRef>
          <a:fontRef idx="minor">
            <a:schemeClr val="lt1"/>
          </a:fontRef>
        </p:style>
        <p:txBody>
          <a:bodyPr anchor="ctr"/>
          <a:lstStyle/>
          <a:p>
            <a:pPr algn="ctr" defTabSz="609310">
              <a:defRPr/>
            </a:pPr>
            <a:r>
              <a:rPr lang="en-US" b="1" dirty="0">
                <a:solidFill>
                  <a:schemeClr val="tx1"/>
                </a:solidFill>
                <a:latin typeface="Arial"/>
              </a:rPr>
              <a:t>A11y Vendor</a:t>
            </a:r>
            <a:endParaRPr lang="en-US" sz="1400" dirty="0">
              <a:solidFill>
                <a:schemeClr val="tx1"/>
              </a:solidFill>
              <a:latin typeface="Arial"/>
            </a:endParaRPr>
          </a:p>
        </p:txBody>
      </p:sp>
      <p:sp>
        <p:nvSpPr>
          <p:cNvPr id="14" name="Freeform 13">
            <a:hlinkClick r:id="rId2" action="ppaction://hlinksldjump"/>
            <a:extLst>
              <a:ext uri="{FF2B5EF4-FFF2-40B4-BE49-F238E27FC236}">
                <a16:creationId xmlns:a16="http://schemas.microsoft.com/office/drawing/2014/main" id="{5027A8AA-A919-6E4A-BE7E-F3715B31BAEE}"/>
              </a:ext>
            </a:extLst>
          </p:cNvPr>
          <p:cNvSpPr/>
          <p:nvPr/>
        </p:nvSpPr>
        <p:spPr>
          <a:xfrm>
            <a:off x="3177339" y="5319713"/>
            <a:ext cx="1946285" cy="836487"/>
          </a:xfrm>
          <a:custGeom>
            <a:avLst/>
            <a:gdLst>
              <a:gd name="connsiteX0" fmla="*/ 0 w 2549654"/>
              <a:gd name="connsiteY0" fmla="*/ 0 h 1825945"/>
              <a:gd name="connsiteX1" fmla="*/ 2549654 w 2549654"/>
              <a:gd name="connsiteY1" fmla="*/ 0 h 1825945"/>
              <a:gd name="connsiteX2" fmla="*/ 2549654 w 2549654"/>
              <a:gd name="connsiteY2" fmla="*/ 1825945 h 1825945"/>
              <a:gd name="connsiteX3" fmla="*/ 0 w 2549654"/>
              <a:gd name="connsiteY3" fmla="*/ 1825945 h 1825945"/>
              <a:gd name="connsiteX4" fmla="*/ 0 w 2549654"/>
              <a:gd name="connsiteY4" fmla="*/ 0 h 1825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9654" h="1825945">
                <a:moveTo>
                  <a:pt x="0" y="0"/>
                </a:moveTo>
                <a:lnTo>
                  <a:pt x="2549654" y="0"/>
                </a:lnTo>
                <a:lnTo>
                  <a:pt x="2549654" y="1825945"/>
                </a:lnTo>
                <a:lnTo>
                  <a:pt x="0" y="1825945"/>
                </a:lnTo>
                <a:lnTo>
                  <a:pt x="0" y="0"/>
                </a:lnTo>
                <a:close/>
              </a:path>
            </a:pathLst>
          </a:custGeom>
          <a:solidFill>
            <a:srgbClr val="68D2DF">
              <a:alpha val="46000"/>
            </a:srgbClr>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b="0" kern="1200" dirty="0">
                <a:solidFill>
                  <a:schemeClr val="tx1"/>
                </a:solidFill>
              </a:rPr>
              <a:t>Education</a:t>
            </a:r>
            <a:r>
              <a:rPr lang="en-US" dirty="0">
                <a:solidFill>
                  <a:schemeClr val="tx1"/>
                </a:solidFill>
              </a:rPr>
              <a:t> </a:t>
            </a:r>
            <a:br>
              <a:rPr lang="en-US" dirty="0">
                <a:solidFill>
                  <a:schemeClr val="tx1"/>
                </a:solidFill>
              </a:rPr>
            </a:br>
            <a:r>
              <a:rPr lang="en-US" dirty="0">
                <a:solidFill>
                  <a:schemeClr val="tx1"/>
                </a:solidFill>
              </a:rPr>
              <a:t>&amp; </a:t>
            </a:r>
            <a:r>
              <a:rPr lang="en-US" b="0" kern="1200" dirty="0">
                <a:solidFill>
                  <a:schemeClr val="tx1"/>
                </a:solidFill>
              </a:rPr>
              <a:t>Guidance</a:t>
            </a:r>
          </a:p>
        </p:txBody>
      </p:sp>
      <p:sp>
        <p:nvSpPr>
          <p:cNvPr id="15" name="Freeform 14">
            <a:hlinkClick r:id="rId3" action="ppaction://hlinksldjump"/>
            <a:extLst>
              <a:ext uri="{FF2B5EF4-FFF2-40B4-BE49-F238E27FC236}">
                <a16:creationId xmlns:a16="http://schemas.microsoft.com/office/drawing/2014/main" id="{F2E20D9F-9774-C840-BC72-F9A42ED96178}"/>
              </a:ext>
            </a:extLst>
          </p:cNvPr>
          <p:cNvSpPr/>
          <p:nvPr/>
        </p:nvSpPr>
        <p:spPr>
          <a:xfrm>
            <a:off x="5123624" y="5319713"/>
            <a:ext cx="1946285" cy="836487"/>
          </a:xfrm>
          <a:custGeom>
            <a:avLst/>
            <a:gdLst>
              <a:gd name="connsiteX0" fmla="*/ 0 w 2549654"/>
              <a:gd name="connsiteY0" fmla="*/ 0 h 1825945"/>
              <a:gd name="connsiteX1" fmla="*/ 2549654 w 2549654"/>
              <a:gd name="connsiteY1" fmla="*/ 0 h 1825945"/>
              <a:gd name="connsiteX2" fmla="*/ 2549654 w 2549654"/>
              <a:gd name="connsiteY2" fmla="*/ 1825945 h 1825945"/>
              <a:gd name="connsiteX3" fmla="*/ 0 w 2549654"/>
              <a:gd name="connsiteY3" fmla="*/ 1825945 h 1825945"/>
              <a:gd name="connsiteX4" fmla="*/ 0 w 2549654"/>
              <a:gd name="connsiteY4" fmla="*/ 0 h 1825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9654" h="1825945">
                <a:moveTo>
                  <a:pt x="0" y="0"/>
                </a:moveTo>
                <a:lnTo>
                  <a:pt x="2549654" y="0"/>
                </a:lnTo>
                <a:lnTo>
                  <a:pt x="2549654" y="1825945"/>
                </a:lnTo>
                <a:lnTo>
                  <a:pt x="0" y="1825945"/>
                </a:lnTo>
                <a:lnTo>
                  <a:pt x="0" y="0"/>
                </a:lnTo>
                <a:close/>
              </a:path>
            </a:pathLst>
          </a:custGeom>
          <a:solidFill>
            <a:srgbClr val="68D2DF">
              <a:alpha val="46000"/>
            </a:srgbClr>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b="0" kern="1200" dirty="0">
                <a:solidFill>
                  <a:schemeClr val="tx1"/>
                </a:solidFill>
              </a:rPr>
              <a:t>Automated Testing</a:t>
            </a:r>
          </a:p>
        </p:txBody>
      </p:sp>
      <p:sp>
        <p:nvSpPr>
          <p:cNvPr id="16" name="Freeform 15">
            <a:hlinkClick r:id="" action="ppaction://noaction"/>
            <a:extLst>
              <a:ext uri="{FF2B5EF4-FFF2-40B4-BE49-F238E27FC236}">
                <a16:creationId xmlns:a16="http://schemas.microsoft.com/office/drawing/2014/main" id="{0B17501E-8F19-6342-BDC8-416E6E622146}"/>
              </a:ext>
            </a:extLst>
          </p:cNvPr>
          <p:cNvSpPr/>
          <p:nvPr/>
        </p:nvSpPr>
        <p:spPr>
          <a:xfrm>
            <a:off x="7069909" y="5319713"/>
            <a:ext cx="1946285" cy="836487"/>
          </a:xfrm>
          <a:custGeom>
            <a:avLst/>
            <a:gdLst>
              <a:gd name="connsiteX0" fmla="*/ 0 w 2549654"/>
              <a:gd name="connsiteY0" fmla="*/ 0 h 1825945"/>
              <a:gd name="connsiteX1" fmla="*/ 2549654 w 2549654"/>
              <a:gd name="connsiteY1" fmla="*/ 0 h 1825945"/>
              <a:gd name="connsiteX2" fmla="*/ 2549654 w 2549654"/>
              <a:gd name="connsiteY2" fmla="*/ 1825945 h 1825945"/>
              <a:gd name="connsiteX3" fmla="*/ 0 w 2549654"/>
              <a:gd name="connsiteY3" fmla="*/ 1825945 h 1825945"/>
              <a:gd name="connsiteX4" fmla="*/ 0 w 2549654"/>
              <a:gd name="connsiteY4" fmla="*/ 0 h 1825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9654" h="1825945">
                <a:moveTo>
                  <a:pt x="0" y="0"/>
                </a:moveTo>
                <a:lnTo>
                  <a:pt x="2549654" y="0"/>
                </a:lnTo>
                <a:lnTo>
                  <a:pt x="2549654" y="1825945"/>
                </a:lnTo>
                <a:lnTo>
                  <a:pt x="0" y="1825945"/>
                </a:lnTo>
                <a:lnTo>
                  <a:pt x="0" y="0"/>
                </a:lnTo>
                <a:close/>
              </a:path>
            </a:pathLst>
          </a:custGeom>
          <a:solidFill>
            <a:srgbClr val="68D2DF">
              <a:alpha val="46000"/>
            </a:srgbClr>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b="0" kern="1200" dirty="0">
                <a:solidFill>
                  <a:schemeClr val="tx1"/>
                </a:solidFill>
              </a:rPr>
              <a:t>Manual &amp; Functional Testing</a:t>
            </a:r>
          </a:p>
        </p:txBody>
      </p:sp>
      <p:sp>
        <p:nvSpPr>
          <p:cNvPr id="17" name="Freeform 16">
            <a:hlinkClick r:id="" action="ppaction://noaction"/>
            <a:extLst>
              <a:ext uri="{FF2B5EF4-FFF2-40B4-BE49-F238E27FC236}">
                <a16:creationId xmlns:a16="http://schemas.microsoft.com/office/drawing/2014/main" id="{7168634E-A90A-074A-B4B0-090B91DF2E29}"/>
              </a:ext>
            </a:extLst>
          </p:cNvPr>
          <p:cNvSpPr/>
          <p:nvPr/>
        </p:nvSpPr>
        <p:spPr>
          <a:xfrm>
            <a:off x="9015374" y="5319713"/>
            <a:ext cx="1946285" cy="836487"/>
          </a:xfrm>
          <a:custGeom>
            <a:avLst/>
            <a:gdLst>
              <a:gd name="connsiteX0" fmla="*/ 0 w 2549654"/>
              <a:gd name="connsiteY0" fmla="*/ 0 h 1825945"/>
              <a:gd name="connsiteX1" fmla="*/ 2549654 w 2549654"/>
              <a:gd name="connsiteY1" fmla="*/ 0 h 1825945"/>
              <a:gd name="connsiteX2" fmla="*/ 2549654 w 2549654"/>
              <a:gd name="connsiteY2" fmla="*/ 1825945 h 1825945"/>
              <a:gd name="connsiteX3" fmla="*/ 0 w 2549654"/>
              <a:gd name="connsiteY3" fmla="*/ 1825945 h 1825945"/>
              <a:gd name="connsiteX4" fmla="*/ 0 w 2549654"/>
              <a:gd name="connsiteY4" fmla="*/ 0 h 1825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9654" h="1825945">
                <a:moveTo>
                  <a:pt x="0" y="0"/>
                </a:moveTo>
                <a:lnTo>
                  <a:pt x="2549654" y="0"/>
                </a:lnTo>
                <a:lnTo>
                  <a:pt x="2549654" y="1825945"/>
                </a:lnTo>
                <a:lnTo>
                  <a:pt x="0" y="1825945"/>
                </a:lnTo>
                <a:lnTo>
                  <a:pt x="0" y="0"/>
                </a:lnTo>
                <a:close/>
              </a:path>
            </a:pathLst>
          </a:custGeom>
          <a:solidFill>
            <a:srgbClr val="68D2DF">
              <a:alpha val="46000"/>
            </a:srgbClr>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dirty="0">
                <a:solidFill>
                  <a:schemeClr val="tx1"/>
                </a:solidFill>
              </a:rPr>
              <a:t>Comprehensive VPAT Completed</a:t>
            </a:r>
            <a:endParaRPr lang="en-US" b="0" kern="1200" dirty="0">
              <a:solidFill>
                <a:schemeClr val="tx1"/>
              </a:solidFill>
            </a:endParaRPr>
          </a:p>
        </p:txBody>
      </p:sp>
      <p:sp>
        <p:nvSpPr>
          <p:cNvPr id="11" name="Freeform 10">
            <a:hlinkClick r:id="" action="ppaction://noaction"/>
            <a:extLst>
              <a:ext uri="{FF2B5EF4-FFF2-40B4-BE49-F238E27FC236}">
                <a16:creationId xmlns:a16="http://schemas.microsoft.com/office/drawing/2014/main" id="{81CC4067-7C5C-A148-83DB-AB42FEFBA956}"/>
              </a:ext>
            </a:extLst>
          </p:cNvPr>
          <p:cNvSpPr/>
          <p:nvPr/>
        </p:nvSpPr>
        <p:spPr>
          <a:xfrm>
            <a:off x="5685282" y="3423919"/>
            <a:ext cx="1946285" cy="1404045"/>
          </a:xfrm>
          <a:custGeom>
            <a:avLst/>
            <a:gdLst>
              <a:gd name="connsiteX0" fmla="*/ 0 w 2549654"/>
              <a:gd name="connsiteY0" fmla="*/ 0 h 1825945"/>
              <a:gd name="connsiteX1" fmla="*/ 2549654 w 2549654"/>
              <a:gd name="connsiteY1" fmla="*/ 0 h 1825945"/>
              <a:gd name="connsiteX2" fmla="*/ 2549654 w 2549654"/>
              <a:gd name="connsiteY2" fmla="*/ 1825945 h 1825945"/>
              <a:gd name="connsiteX3" fmla="*/ 0 w 2549654"/>
              <a:gd name="connsiteY3" fmla="*/ 1825945 h 1825945"/>
              <a:gd name="connsiteX4" fmla="*/ 0 w 2549654"/>
              <a:gd name="connsiteY4" fmla="*/ 0 h 1825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9654" h="1825945">
                <a:moveTo>
                  <a:pt x="0" y="0"/>
                </a:moveTo>
                <a:lnTo>
                  <a:pt x="2549654" y="0"/>
                </a:lnTo>
                <a:lnTo>
                  <a:pt x="2549654" y="1825945"/>
                </a:lnTo>
                <a:lnTo>
                  <a:pt x="0" y="1825945"/>
                </a:lnTo>
                <a:lnTo>
                  <a:pt x="0" y="0"/>
                </a:lnTo>
                <a:close/>
              </a:path>
            </a:pathLst>
          </a:custGeom>
          <a:no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US" sz="2200" b="0" kern="1200" dirty="0">
                <a:solidFill>
                  <a:schemeClr val="tx1"/>
                </a:solidFill>
              </a:rPr>
              <a:t>Send to Customer</a:t>
            </a:r>
          </a:p>
        </p:txBody>
      </p:sp>
      <p:sp>
        <p:nvSpPr>
          <p:cNvPr id="12" name="Freeform 11">
            <a:hlinkClick r:id="" action="ppaction://noaction"/>
            <a:extLst>
              <a:ext uri="{FF2B5EF4-FFF2-40B4-BE49-F238E27FC236}">
                <a16:creationId xmlns:a16="http://schemas.microsoft.com/office/drawing/2014/main" id="{B5386FFF-4191-9443-A095-37E165DAD6C9}"/>
              </a:ext>
            </a:extLst>
          </p:cNvPr>
          <p:cNvSpPr/>
          <p:nvPr/>
        </p:nvSpPr>
        <p:spPr>
          <a:xfrm>
            <a:off x="7676989" y="3423919"/>
            <a:ext cx="1946285" cy="1404045"/>
          </a:xfrm>
          <a:custGeom>
            <a:avLst/>
            <a:gdLst>
              <a:gd name="connsiteX0" fmla="*/ 0 w 2549654"/>
              <a:gd name="connsiteY0" fmla="*/ 0 h 1825945"/>
              <a:gd name="connsiteX1" fmla="*/ 2549654 w 2549654"/>
              <a:gd name="connsiteY1" fmla="*/ 0 h 1825945"/>
              <a:gd name="connsiteX2" fmla="*/ 2549654 w 2549654"/>
              <a:gd name="connsiteY2" fmla="*/ 1825945 h 1825945"/>
              <a:gd name="connsiteX3" fmla="*/ 0 w 2549654"/>
              <a:gd name="connsiteY3" fmla="*/ 1825945 h 1825945"/>
              <a:gd name="connsiteX4" fmla="*/ 0 w 2549654"/>
              <a:gd name="connsiteY4" fmla="*/ 0 h 1825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9654" h="1825945">
                <a:moveTo>
                  <a:pt x="0" y="0"/>
                </a:moveTo>
                <a:lnTo>
                  <a:pt x="2549654" y="0"/>
                </a:lnTo>
                <a:lnTo>
                  <a:pt x="2549654" y="1825945"/>
                </a:lnTo>
                <a:lnTo>
                  <a:pt x="0" y="1825945"/>
                </a:lnTo>
                <a:lnTo>
                  <a:pt x="0" y="0"/>
                </a:lnTo>
                <a:close/>
              </a:path>
            </a:pathLst>
          </a:custGeom>
          <a:no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200" b="0" kern="1200" dirty="0">
                <a:solidFill>
                  <a:schemeClr val="tx1"/>
                </a:solidFill>
              </a:rPr>
              <a:t>Customer is Happy</a:t>
            </a:r>
          </a:p>
        </p:txBody>
      </p:sp>
      <p:sp>
        <p:nvSpPr>
          <p:cNvPr id="13" name="Freeform 12">
            <a:hlinkClick r:id="" action="ppaction://noaction"/>
            <a:extLst>
              <a:ext uri="{FF2B5EF4-FFF2-40B4-BE49-F238E27FC236}">
                <a16:creationId xmlns:a16="http://schemas.microsoft.com/office/drawing/2014/main" id="{5338B1E4-A25F-574E-8A5A-E434CEACFC4D}"/>
              </a:ext>
            </a:extLst>
          </p:cNvPr>
          <p:cNvSpPr/>
          <p:nvPr/>
        </p:nvSpPr>
        <p:spPr>
          <a:xfrm>
            <a:off x="9673359" y="3423919"/>
            <a:ext cx="1946285" cy="1404045"/>
          </a:xfrm>
          <a:custGeom>
            <a:avLst/>
            <a:gdLst>
              <a:gd name="connsiteX0" fmla="*/ 0 w 2549654"/>
              <a:gd name="connsiteY0" fmla="*/ 0 h 1825945"/>
              <a:gd name="connsiteX1" fmla="*/ 2549654 w 2549654"/>
              <a:gd name="connsiteY1" fmla="*/ 0 h 1825945"/>
              <a:gd name="connsiteX2" fmla="*/ 2549654 w 2549654"/>
              <a:gd name="connsiteY2" fmla="*/ 1825945 h 1825945"/>
              <a:gd name="connsiteX3" fmla="*/ 0 w 2549654"/>
              <a:gd name="connsiteY3" fmla="*/ 1825945 h 1825945"/>
              <a:gd name="connsiteX4" fmla="*/ 0 w 2549654"/>
              <a:gd name="connsiteY4" fmla="*/ 0 h 1825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9654" h="1825945">
                <a:moveTo>
                  <a:pt x="0" y="0"/>
                </a:moveTo>
                <a:lnTo>
                  <a:pt x="2549654" y="0"/>
                </a:lnTo>
                <a:lnTo>
                  <a:pt x="2549654" y="1825945"/>
                </a:lnTo>
                <a:lnTo>
                  <a:pt x="0" y="1825945"/>
                </a:lnTo>
                <a:lnTo>
                  <a:pt x="0" y="0"/>
                </a:lnTo>
                <a:close/>
              </a:path>
            </a:pathLst>
          </a:custGeom>
          <a:solidFill>
            <a:schemeClr val="accent2">
              <a:lumMod val="50000"/>
            </a:schemeClr>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200" b="1" kern="1200" dirty="0">
                <a:solidFill>
                  <a:schemeClr val="bg1"/>
                </a:solidFill>
              </a:rPr>
              <a:t>Win Deal</a:t>
            </a:r>
          </a:p>
        </p:txBody>
      </p:sp>
      <p:cxnSp>
        <p:nvCxnSpPr>
          <p:cNvPr id="26" name="Straight Arrow Connector 25" descr="Arrow showing Accessibility Vendor Completes VPAT connecting to Accessibility Vendor education and guidance to 3rd party vendors. ">
            <a:extLst>
              <a:ext uri="{FF2B5EF4-FFF2-40B4-BE49-F238E27FC236}">
                <a16:creationId xmlns:a16="http://schemas.microsoft.com/office/drawing/2014/main" id="{72D7A12A-6309-D641-A6CA-D6F2F3D3BF33}"/>
              </a:ext>
            </a:extLst>
          </p:cNvPr>
          <p:cNvCxnSpPr>
            <a:cxnSpLocks/>
          </p:cNvCxnSpPr>
          <p:nvPr/>
        </p:nvCxnSpPr>
        <p:spPr>
          <a:xfrm>
            <a:off x="1648731" y="1260210"/>
            <a:ext cx="912404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E3352E4-9A82-7741-B6AA-D92EAA43A4F4}"/>
              </a:ext>
              <a:ext uri="{C183D7F6-B498-43B3-948B-1728B52AA6E4}">
                <adec:decorative xmlns:adec="http://schemas.microsoft.com/office/drawing/2017/decorative" val="1"/>
              </a:ext>
            </a:extLst>
          </p:cNvPr>
          <p:cNvCxnSpPr>
            <a:cxnSpLocks/>
            <a:stCxn id="2" idx="0"/>
          </p:cNvCxnSpPr>
          <p:nvPr/>
        </p:nvCxnSpPr>
        <p:spPr>
          <a:xfrm>
            <a:off x="1648731" y="1260210"/>
            <a:ext cx="713073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BD20D46-026E-6B4A-BDED-0DAD4A543362}"/>
              </a:ext>
              <a:ext uri="{C183D7F6-B498-43B3-948B-1728B52AA6E4}">
                <adec:decorative xmlns:adec="http://schemas.microsoft.com/office/drawing/2017/decorative" val="1"/>
              </a:ext>
            </a:extLst>
          </p:cNvPr>
          <p:cNvCxnSpPr>
            <a:cxnSpLocks/>
          </p:cNvCxnSpPr>
          <p:nvPr/>
        </p:nvCxnSpPr>
        <p:spPr>
          <a:xfrm>
            <a:off x="3406588" y="1260210"/>
            <a:ext cx="32877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502914D-B7E6-584E-8DBC-051DB031D947}"/>
              </a:ext>
              <a:ext uri="{C183D7F6-B498-43B3-948B-1728B52AA6E4}">
                <adec:decorative xmlns:adec="http://schemas.microsoft.com/office/drawing/2017/decorative" val="1"/>
              </a:ext>
            </a:extLst>
          </p:cNvPr>
          <p:cNvCxnSpPr>
            <a:cxnSpLocks/>
          </p:cNvCxnSpPr>
          <p:nvPr/>
        </p:nvCxnSpPr>
        <p:spPr>
          <a:xfrm>
            <a:off x="2241176" y="1260210"/>
            <a:ext cx="249646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CA761A7-DC3D-5845-999C-66FAD8EA24A6}"/>
              </a:ext>
              <a:ext uri="{C183D7F6-B498-43B3-948B-1728B52AA6E4}">
                <adec:decorative xmlns:adec="http://schemas.microsoft.com/office/drawing/2017/decorative" val="1"/>
              </a:ext>
            </a:extLst>
          </p:cNvPr>
          <p:cNvCxnSpPr>
            <a:cxnSpLocks/>
          </p:cNvCxnSpPr>
          <p:nvPr/>
        </p:nvCxnSpPr>
        <p:spPr>
          <a:xfrm>
            <a:off x="1694153" y="1260210"/>
            <a:ext cx="100393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9D6869A-0424-A847-ACFE-5E370A823D56}"/>
              </a:ext>
              <a:ext uri="{C183D7F6-B498-43B3-948B-1728B52AA6E4}">
                <adec:decorative xmlns:adec="http://schemas.microsoft.com/office/drawing/2017/decorative" val="1"/>
              </a:ext>
            </a:extLst>
          </p:cNvPr>
          <p:cNvCxnSpPr>
            <a:cxnSpLocks/>
          </p:cNvCxnSpPr>
          <p:nvPr/>
        </p:nvCxnSpPr>
        <p:spPr>
          <a:xfrm>
            <a:off x="1648731" y="3423919"/>
            <a:ext cx="912404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422B4CC-0B44-8244-AC5C-AD286356C5DD}"/>
              </a:ext>
              <a:ext uri="{C183D7F6-B498-43B3-948B-1728B52AA6E4}">
                <adec:decorative xmlns:adec="http://schemas.microsoft.com/office/drawing/2017/decorative" val="1"/>
              </a:ext>
            </a:extLst>
          </p:cNvPr>
          <p:cNvCxnSpPr>
            <a:cxnSpLocks/>
          </p:cNvCxnSpPr>
          <p:nvPr/>
        </p:nvCxnSpPr>
        <p:spPr>
          <a:xfrm>
            <a:off x="1648731" y="3423919"/>
            <a:ext cx="713073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5E1020C-3E5C-CD49-8CD0-9A7D40ADA5D3}"/>
              </a:ext>
              <a:ext uri="{C183D7F6-B498-43B3-948B-1728B52AA6E4}">
                <adec:decorative xmlns:adec="http://schemas.microsoft.com/office/drawing/2017/decorative" val="1"/>
              </a:ext>
            </a:extLst>
          </p:cNvPr>
          <p:cNvCxnSpPr>
            <a:cxnSpLocks/>
          </p:cNvCxnSpPr>
          <p:nvPr/>
        </p:nvCxnSpPr>
        <p:spPr>
          <a:xfrm>
            <a:off x="3406588" y="3423919"/>
            <a:ext cx="32877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F95FD6D-05F3-E247-9B03-A0333B8AACBB}"/>
              </a:ext>
              <a:ext uri="{C183D7F6-B498-43B3-948B-1728B52AA6E4}">
                <adec:decorative xmlns:adec="http://schemas.microsoft.com/office/drawing/2017/decorative" val="1"/>
              </a:ext>
            </a:extLst>
          </p:cNvPr>
          <p:cNvCxnSpPr>
            <a:cxnSpLocks/>
          </p:cNvCxnSpPr>
          <p:nvPr/>
        </p:nvCxnSpPr>
        <p:spPr>
          <a:xfrm>
            <a:off x="2241176" y="3423919"/>
            <a:ext cx="249646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2903BEC-EF9E-564E-B960-EF132F3DBD9C}"/>
              </a:ext>
              <a:ext uri="{C183D7F6-B498-43B3-948B-1728B52AA6E4}">
                <adec:decorative xmlns:adec="http://schemas.microsoft.com/office/drawing/2017/decorative" val="1"/>
              </a:ext>
            </a:extLst>
          </p:cNvPr>
          <p:cNvCxnSpPr>
            <a:cxnSpLocks/>
          </p:cNvCxnSpPr>
          <p:nvPr/>
        </p:nvCxnSpPr>
        <p:spPr>
          <a:xfrm>
            <a:off x="1694153" y="3423919"/>
            <a:ext cx="100393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AEB2124-E234-824E-BB6B-5151D0777026}"/>
              </a:ext>
              <a:ext uri="{C183D7F6-B498-43B3-948B-1728B52AA6E4}">
                <adec:decorative xmlns:adec="http://schemas.microsoft.com/office/drawing/2017/decorative" val="1"/>
              </a:ext>
            </a:extLst>
          </p:cNvPr>
          <p:cNvCxnSpPr>
            <a:cxnSpLocks/>
          </p:cNvCxnSpPr>
          <p:nvPr/>
        </p:nvCxnSpPr>
        <p:spPr>
          <a:xfrm>
            <a:off x="3321483" y="5319713"/>
            <a:ext cx="674577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C38D2C0-81C8-D248-86C9-EE4B6FF84504}"/>
              </a:ext>
              <a:ext uri="{C183D7F6-B498-43B3-948B-1728B52AA6E4}">
                <adec:decorative xmlns:adec="http://schemas.microsoft.com/office/drawing/2017/decorative" val="1"/>
              </a:ext>
            </a:extLst>
          </p:cNvPr>
          <p:cNvCxnSpPr>
            <a:cxnSpLocks/>
          </p:cNvCxnSpPr>
          <p:nvPr/>
        </p:nvCxnSpPr>
        <p:spPr>
          <a:xfrm>
            <a:off x="3378286" y="5319713"/>
            <a:ext cx="463426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D9B3296-D1FB-2547-B106-22F25889F595}"/>
              </a:ext>
              <a:ext uri="{C183D7F6-B498-43B3-948B-1728B52AA6E4}">
                <adec:decorative xmlns:adec="http://schemas.microsoft.com/office/drawing/2017/decorative" val="1"/>
              </a:ext>
            </a:extLst>
          </p:cNvPr>
          <p:cNvCxnSpPr>
            <a:cxnSpLocks/>
            <a:stCxn id="14" idx="0"/>
          </p:cNvCxnSpPr>
          <p:nvPr/>
        </p:nvCxnSpPr>
        <p:spPr>
          <a:xfrm>
            <a:off x="3177339" y="5319713"/>
            <a:ext cx="303181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08B5142-E107-4D47-BDDD-B14C2E243E99}"/>
              </a:ext>
              <a:ext uri="{C183D7F6-B498-43B3-948B-1728B52AA6E4}">
                <adec:decorative xmlns:adec="http://schemas.microsoft.com/office/drawing/2017/decorative" val="1"/>
              </a:ext>
            </a:extLst>
          </p:cNvPr>
          <p:cNvCxnSpPr>
            <a:cxnSpLocks/>
            <a:stCxn id="14" idx="0"/>
          </p:cNvCxnSpPr>
          <p:nvPr/>
        </p:nvCxnSpPr>
        <p:spPr>
          <a:xfrm>
            <a:off x="3177339" y="5319713"/>
            <a:ext cx="109787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CCCFF3E4-F0F6-4845-A874-B2651E67FD93}"/>
              </a:ext>
              <a:ext uri="{C183D7F6-B498-43B3-948B-1728B52AA6E4}">
                <adec:decorative xmlns:adec="http://schemas.microsoft.com/office/drawing/2017/decorative" val="1"/>
              </a:ext>
            </a:extLst>
          </p:cNvPr>
          <p:cNvCxnSpPr>
            <a:cxnSpLocks/>
          </p:cNvCxnSpPr>
          <p:nvPr/>
        </p:nvCxnSpPr>
        <p:spPr>
          <a:xfrm>
            <a:off x="4639428" y="4608508"/>
            <a:ext cx="0" cy="941401"/>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416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1A6BF-71B1-4441-BCF5-1033A03A4290}"/>
              </a:ext>
            </a:extLst>
          </p:cNvPr>
          <p:cNvSpPr>
            <a:spLocks noGrp="1"/>
          </p:cNvSpPr>
          <p:nvPr>
            <p:ph type="title"/>
          </p:nvPr>
        </p:nvSpPr>
        <p:spPr/>
        <p:txBody>
          <a:bodyPr/>
          <a:lstStyle/>
          <a:p>
            <a:r>
              <a:rPr lang="en-US" dirty="0"/>
              <a:t>Verifying a VPAT</a:t>
            </a:r>
          </a:p>
        </p:txBody>
      </p:sp>
      <p:sp>
        <p:nvSpPr>
          <p:cNvPr id="3" name="Content Placeholder 2">
            <a:extLst>
              <a:ext uri="{FF2B5EF4-FFF2-40B4-BE49-F238E27FC236}">
                <a16:creationId xmlns:a16="http://schemas.microsoft.com/office/drawing/2014/main" id="{936F04F5-E25E-4D19-A337-4AF88C98AFE9}"/>
              </a:ext>
            </a:extLst>
          </p:cNvPr>
          <p:cNvSpPr>
            <a:spLocks noGrp="1"/>
          </p:cNvSpPr>
          <p:nvPr>
            <p:ph idx="1"/>
          </p:nvPr>
        </p:nvSpPr>
        <p:spPr/>
        <p:txBody>
          <a:bodyPr>
            <a:normAutofit fontScale="92500" lnSpcReduction="10000"/>
          </a:bodyPr>
          <a:lstStyle/>
          <a:p>
            <a:r>
              <a:rPr lang="en-US" dirty="0"/>
              <a:t>Run a free automated accessibility checker on the tool</a:t>
            </a:r>
          </a:p>
          <a:p>
            <a:r>
              <a:rPr lang="en-US" dirty="0"/>
              <a:t>Don’t have access to the tool? Run it on the company website.  Often times its easier to incorporate accessibility into a website than it is an application.  It helps show the level of prioritization the company sees accessibility. </a:t>
            </a:r>
          </a:p>
          <a:p>
            <a:r>
              <a:rPr lang="en-US" dirty="0"/>
              <a:t>Pay attention to the Explanations section.  The more detailed the better. </a:t>
            </a:r>
          </a:p>
          <a:p>
            <a:r>
              <a:rPr lang="en-US" dirty="0"/>
              <a:t>Ask the company for their accessibility point of contact. </a:t>
            </a:r>
          </a:p>
          <a:p>
            <a:r>
              <a:rPr lang="en-US" dirty="0"/>
              <a:t>What is the level of knowledge they have about accessibility? </a:t>
            </a:r>
          </a:p>
          <a:p>
            <a:r>
              <a:rPr lang="en-US" dirty="0"/>
              <a:t>Did they complete the VPAT in house or did they go to a 3</a:t>
            </a:r>
            <a:r>
              <a:rPr lang="en-US" baseline="30000" dirty="0"/>
              <a:t>rd</a:t>
            </a:r>
            <a:r>
              <a:rPr lang="en-US" dirty="0"/>
              <a:t> party company? </a:t>
            </a:r>
          </a:p>
          <a:p>
            <a:r>
              <a:rPr lang="en-US" dirty="0"/>
              <a:t>If they did it in house, did they test the product using individuals with disabilities? </a:t>
            </a:r>
          </a:p>
        </p:txBody>
      </p:sp>
    </p:spTree>
    <p:extLst>
      <p:ext uri="{BB962C8B-B14F-4D97-AF65-F5344CB8AC3E}">
        <p14:creationId xmlns:p14="http://schemas.microsoft.com/office/powerpoint/2010/main" val="494759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91684-1068-4224-AE36-E59311AE5AAD}"/>
              </a:ext>
            </a:extLst>
          </p:cNvPr>
          <p:cNvSpPr>
            <a:spLocks noGrp="1"/>
          </p:cNvSpPr>
          <p:nvPr>
            <p:ph type="title"/>
          </p:nvPr>
        </p:nvSpPr>
        <p:spPr>
          <a:xfrm>
            <a:off x="1066800" y="944417"/>
            <a:ext cx="10712824" cy="713983"/>
          </a:xfrm>
        </p:spPr>
        <p:txBody>
          <a:bodyPr>
            <a:normAutofit/>
          </a:bodyPr>
          <a:lstStyle/>
          <a:p>
            <a:r>
              <a:rPr lang="en-US" dirty="0"/>
              <a:t>Procurement Requirements – Is it really “Voluntary”? </a:t>
            </a:r>
          </a:p>
        </p:txBody>
      </p:sp>
      <p:sp>
        <p:nvSpPr>
          <p:cNvPr id="4" name="Content Placeholder 3">
            <a:extLst>
              <a:ext uri="{FF2B5EF4-FFF2-40B4-BE49-F238E27FC236}">
                <a16:creationId xmlns:a16="http://schemas.microsoft.com/office/drawing/2014/main" id="{BA0DF0C4-7F35-4706-A933-F770F6CE25D2}"/>
              </a:ext>
            </a:extLst>
          </p:cNvPr>
          <p:cNvSpPr>
            <a:spLocks noGrp="1"/>
          </p:cNvSpPr>
          <p:nvPr>
            <p:ph sz="half" idx="1"/>
          </p:nvPr>
        </p:nvSpPr>
        <p:spPr/>
        <p:txBody>
          <a:bodyPr>
            <a:normAutofit fontScale="85000" lnSpcReduction="20000"/>
          </a:bodyPr>
          <a:lstStyle/>
          <a:p>
            <a:r>
              <a:rPr lang="en-US" dirty="0"/>
              <a:t>US Government Agencies – GSA using Artificial Intelligence (AI) to help ensure minimum procurement requirements. </a:t>
            </a:r>
          </a:p>
          <a:p>
            <a:r>
              <a:rPr lang="en-US" dirty="0"/>
              <a:t>Local and State Government Agencies</a:t>
            </a:r>
          </a:p>
          <a:p>
            <a:r>
              <a:rPr lang="en-US" dirty="0"/>
              <a:t>Higher Education</a:t>
            </a:r>
          </a:p>
          <a:p>
            <a:r>
              <a:rPr lang="en-US" dirty="0"/>
              <a:t>K-12 Institutions</a:t>
            </a:r>
          </a:p>
          <a:p>
            <a:endParaRPr lang="en-US" dirty="0"/>
          </a:p>
          <a:p>
            <a:r>
              <a:rPr lang="en-US" dirty="0"/>
              <a:t>“Voluntary” is no longer an option in many procurement policies.  </a:t>
            </a:r>
          </a:p>
          <a:p>
            <a:r>
              <a:rPr lang="en-US" dirty="0"/>
              <a:t>Voluntary only applies to the vendor if they choose not to complete the documentation to make a sale. </a:t>
            </a:r>
          </a:p>
        </p:txBody>
      </p:sp>
      <p:sp>
        <p:nvSpPr>
          <p:cNvPr id="5" name="Content Placeholder 4">
            <a:extLst>
              <a:ext uri="{FF2B5EF4-FFF2-40B4-BE49-F238E27FC236}">
                <a16:creationId xmlns:a16="http://schemas.microsoft.com/office/drawing/2014/main" id="{3C62582E-DBF1-48C9-8436-CDD604CB0227}"/>
              </a:ext>
            </a:extLst>
          </p:cNvPr>
          <p:cNvSpPr>
            <a:spLocks noGrp="1"/>
          </p:cNvSpPr>
          <p:nvPr>
            <p:ph sz="half" idx="2"/>
          </p:nvPr>
        </p:nvSpPr>
        <p:spPr/>
        <p:txBody>
          <a:bodyPr>
            <a:normAutofit fontScale="85000" lnSpcReduction="20000"/>
          </a:bodyPr>
          <a:lstStyle/>
          <a:p>
            <a:r>
              <a:rPr lang="en-US" dirty="0">
                <a:solidFill>
                  <a:schemeClr val="bg2">
                    <a:lumMod val="10000"/>
                  </a:schemeClr>
                </a:solidFill>
                <a:hlinkClick r:id="rId3">
                  <a:extLst>
                    <a:ext uri="{A12FA001-AC4F-418D-AE19-62706E023703}">
                      <ahyp:hlinkClr xmlns:ahyp="http://schemas.microsoft.com/office/drawing/2018/hyperlinkcolor" val="tx"/>
                    </a:ext>
                  </a:extLst>
                </a:hlinkClick>
              </a:rPr>
              <a:t>CSU Vendor Accessibility Requirements</a:t>
            </a:r>
            <a:endParaRPr lang="en-US" dirty="0">
              <a:solidFill>
                <a:schemeClr val="bg2">
                  <a:lumMod val="10000"/>
                </a:schemeClr>
              </a:solidFill>
            </a:endParaRPr>
          </a:p>
          <a:p>
            <a:r>
              <a:rPr lang="en-US" dirty="0">
                <a:solidFill>
                  <a:schemeClr val="bg2">
                    <a:lumMod val="10000"/>
                  </a:schemeClr>
                </a:solidFill>
                <a:hlinkClick r:id="rId4">
                  <a:extLst>
                    <a:ext uri="{A12FA001-AC4F-418D-AE19-62706E023703}">
                      <ahyp:hlinkClr xmlns:ahyp="http://schemas.microsoft.com/office/drawing/2018/hyperlinkcolor" val="tx"/>
                    </a:ext>
                  </a:extLst>
                </a:hlinkClick>
              </a:rPr>
              <a:t>University of Washington</a:t>
            </a:r>
            <a:endParaRPr lang="en-US" dirty="0">
              <a:solidFill>
                <a:schemeClr val="bg2">
                  <a:lumMod val="10000"/>
                </a:schemeClr>
              </a:solidFill>
            </a:endParaRPr>
          </a:p>
          <a:p>
            <a:r>
              <a:rPr lang="en-US" dirty="0">
                <a:solidFill>
                  <a:schemeClr val="bg2">
                    <a:lumMod val="10000"/>
                  </a:schemeClr>
                </a:solidFill>
                <a:hlinkClick r:id="rId5">
                  <a:extLst>
                    <a:ext uri="{A12FA001-AC4F-418D-AE19-62706E023703}">
                      <ahyp:hlinkClr xmlns:ahyp="http://schemas.microsoft.com/office/drawing/2018/hyperlinkcolor" val="tx"/>
                    </a:ext>
                  </a:extLst>
                </a:hlinkClick>
              </a:rPr>
              <a:t>George Mason University</a:t>
            </a:r>
            <a:endParaRPr lang="en-US" dirty="0">
              <a:solidFill>
                <a:schemeClr val="bg2">
                  <a:lumMod val="10000"/>
                </a:schemeClr>
              </a:solidFill>
            </a:endParaRPr>
          </a:p>
          <a:p>
            <a:r>
              <a:rPr lang="en-US" dirty="0">
                <a:solidFill>
                  <a:schemeClr val="bg2">
                    <a:lumMod val="10000"/>
                  </a:schemeClr>
                </a:solidFill>
                <a:hlinkClick r:id="rId6">
                  <a:extLst>
                    <a:ext uri="{A12FA001-AC4F-418D-AE19-62706E023703}">
                      <ahyp:hlinkClr xmlns:ahyp="http://schemas.microsoft.com/office/drawing/2018/hyperlinkcolor" val="tx"/>
                    </a:ext>
                  </a:extLst>
                </a:hlinkClick>
              </a:rPr>
              <a:t>Texas A&amp;M University</a:t>
            </a:r>
            <a:endParaRPr lang="en-US" dirty="0">
              <a:solidFill>
                <a:schemeClr val="bg2">
                  <a:lumMod val="10000"/>
                </a:schemeClr>
              </a:solidFill>
            </a:endParaRPr>
          </a:p>
          <a:p>
            <a:r>
              <a:rPr lang="en-US" dirty="0">
                <a:solidFill>
                  <a:schemeClr val="bg2">
                    <a:lumMod val="10000"/>
                  </a:schemeClr>
                </a:solidFill>
                <a:hlinkClick r:id="rId7">
                  <a:extLst>
                    <a:ext uri="{A12FA001-AC4F-418D-AE19-62706E023703}">
                      <ahyp:hlinkClr xmlns:ahyp="http://schemas.microsoft.com/office/drawing/2018/hyperlinkcolor" val="tx"/>
                    </a:ext>
                  </a:extLst>
                </a:hlinkClick>
              </a:rPr>
              <a:t>Temple University</a:t>
            </a:r>
            <a:endParaRPr lang="en-US" dirty="0">
              <a:solidFill>
                <a:schemeClr val="bg2">
                  <a:lumMod val="10000"/>
                </a:schemeClr>
              </a:solidFill>
            </a:endParaRPr>
          </a:p>
          <a:p>
            <a:r>
              <a:rPr lang="en-US" dirty="0">
                <a:solidFill>
                  <a:schemeClr val="bg2">
                    <a:lumMod val="10000"/>
                  </a:schemeClr>
                </a:solidFill>
                <a:hlinkClick r:id="rId8">
                  <a:extLst>
                    <a:ext uri="{A12FA001-AC4F-418D-AE19-62706E023703}">
                      <ahyp:hlinkClr xmlns:ahyp="http://schemas.microsoft.com/office/drawing/2018/hyperlinkcolor" val="tx"/>
                    </a:ext>
                  </a:extLst>
                </a:hlinkClick>
              </a:rPr>
              <a:t>San Jose State University</a:t>
            </a:r>
            <a:endParaRPr lang="en-US" dirty="0">
              <a:solidFill>
                <a:schemeClr val="bg2">
                  <a:lumMod val="10000"/>
                </a:schemeClr>
              </a:solidFill>
            </a:endParaRPr>
          </a:p>
          <a:p>
            <a:r>
              <a:rPr lang="en-US" dirty="0">
                <a:solidFill>
                  <a:schemeClr val="bg2">
                    <a:lumMod val="10000"/>
                  </a:schemeClr>
                </a:solidFill>
                <a:hlinkClick r:id="rId9">
                  <a:extLst>
                    <a:ext uri="{A12FA001-AC4F-418D-AE19-62706E023703}">
                      <ahyp:hlinkClr xmlns:ahyp="http://schemas.microsoft.com/office/drawing/2018/hyperlinkcolor" val="tx"/>
                    </a:ext>
                  </a:extLst>
                </a:hlinkClick>
              </a:rPr>
              <a:t>University of Alaska Anchorage</a:t>
            </a:r>
            <a:endParaRPr lang="en-US" dirty="0">
              <a:solidFill>
                <a:schemeClr val="bg2">
                  <a:lumMod val="10000"/>
                </a:schemeClr>
              </a:solidFill>
            </a:endParaRPr>
          </a:p>
          <a:p>
            <a:r>
              <a:rPr lang="en-US" dirty="0">
                <a:solidFill>
                  <a:schemeClr val="bg2">
                    <a:lumMod val="10000"/>
                  </a:schemeClr>
                </a:solidFill>
                <a:hlinkClick r:id="rId10">
                  <a:extLst>
                    <a:ext uri="{A12FA001-AC4F-418D-AE19-62706E023703}">
                      <ahyp:hlinkClr xmlns:ahyp="http://schemas.microsoft.com/office/drawing/2018/hyperlinkcolor" val="tx"/>
                    </a:ext>
                  </a:extLst>
                </a:hlinkClick>
              </a:rPr>
              <a:t>University of California</a:t>
            </a:r>
            <a:endParaRPr lang="en-US" dirty="0">
              <a:solidFill>
                <a:schemeClr val="bg2">
                  <a:lumMod val="10000"/>
                </a:schemeClr>
              </a:solidFill>
            </a:endParaRPr>
          </a:p>
          <a:p>
            <a:r>
              <a:rPr lang="en-US" dirty="0">
                <a:solidFill>
                  <a:schemeClr val="bg2">
                    <a:lumMod val="10000"/>
                  </a:schemeClr>
                </a:solidFill>
                <a:hlinkClick r:id="rId11">
                  <a:extLst>
                    <a:ext uri="{A12FA001-AC4F-418D-AE19-62706E023703}">
                      <ahyp:hlinkClr xmlns:ahyp="http://schemas.microsoft.com/office/drawing/2018/hyperlinkcolor" val="tx"/>
                    </a:ext>
                  </a:extLst>
                </a:hlinkClick>
              </a:rPr>
              <a:t>Kent School District (K-12)</a:t>
            </a:r>
            <a:endParaRPr lang="en-US" dirty="0">
              <a:solidFill>
                <a:schemeClr val="bg2">
                  <a:lumMod val="10000"/>
                </a:schemeClr>
              </a:solidFill>
            </a:endParaRPr>
          </a:p>
          <a:p>
            <a:r>
              <a:rPr lang="en-US" dirty="0">
                <a:solidFill>
                  <a:schemeClr val="bg2">
                    <a:lumMod val="10000"/>
                  </a:schemeClr>
                </a:solidFill>
                <a:hlinkClick r:id="rId12">
                  <a:extLst>
                    <a:ext uri="{A12FA001-AC4F-418D-AE19-62706E023703}">
                      <ahyp:hlinkClr xmlns:ahyp="http://schemas.microsoft.com/office/drawing/2018/hyperlinkcolor" val="tx"/>
                    </a:ext>
                  </a:extLst>
                </a:hlinkClick>
              </a:rPr>
              <a:t>Miami University</a:t>
            </a:r>
            <a:endParaRPr lang="en-US" dirty="0">
              <a:solidFill>
                <a:schemeClr val="bg2">
                  <a:lumMod val="10000"/>
                </a:schemeClr>
              </a:solidFill>
            </a:endParaRPr>
          </a:p>
        </p:txBody>
      </p:sp>
    </p:spTree>
    <p:extLst>
      <p:ext uri="{BB962C8B-B14F-4D97-AF65-F5344CB8AC3E}">
        <p14:creationId xmlns:p14="http://schemas.microsoft.com/office/powerpoint/2010/main" val="436264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E87438-EA8B-4074-9AB9-3B8AA0F21402}"/>
              </a:ext>
            </a:extLst>
          </p:cNvPr>
          <p:cNvSpPr>
            <a:spLocks noGrp="1"/>
          </p:cNvSpPr>
          <p:nvPr>
            <p:ph type="title"/>
          </p:nvPr>
        </p:nvSpPr>
        <p:spPr/>
        <p:txBody>
          <a:bodyPr/>
          <a:lstStyle/>
          <a:p>
            <a:r>
              <a:rPr lang="en-US" dirty="0"/>
              <a:t>Is it really worth having a VPAT?</a:t>
            </a:r>
          </a:p>
        </p:txBody>
      </p:sp>
    </p:spTree>
    <p:extLst>
      <p:ext uri="{BB962C8B-B14F-4D97-AF65-F5344CB8AC3E}">
        <p14:creationId xmlns:p14="http://schemas.microsoft.com/office/powerpoint/2010/main" val="289496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699BA2-4261-4B69-9237-95C87D03C6DA}"/>
              </a:ext>
            </a:extLst>
          </p:cNvPr>
          <p:cNvSpPr>
            <a:spLocks noGrp="1"/>
          </p:cNvSpPr>
          <p:nvPr>
            <p:ph type="title"/>
          </p:nvPr>
        </p:nvSpPr>
        <p:spPr/>
        <p:txBody>
          <a:bodyPr/>
          <a:lstStyle/>
          <a:p>
            <a:r>
              <a:rPr lang="en-US" dirty="0"/>
              <a:t>Q&amp;A</a:t>
            </a:r>
          </a:p>
        </p:txBody>
      </p:sp>
      <p:sp>
        <p:nvSpPr>
          <p:cNvPr id="6" name="Text Placeholder 5">
            <a:extLst>
              <a:ext uri="{FF2B5EF4-FFF2-40B4-BE49-F238E27FC236}">
                <a16:creationId xmlns:a16="http://schemas.microsoft.com/office/drawing/2014/main" id="{C27C653D-B339-4973-BC04-5BCFEA5E6327}"/>
              </a:ext>
            </a:extLst>
          </p:cNvPr>
          <p:cNvSpPr>
            <a:spLocks noGrp="1"/>
          </p:cNvSpPr>
          <p:nvPr>
            <p:ph type="body" sz="half" idx="2"/>
          </p:nvPr>
        </p:nvSpPr>
        <p:spPr>
          <a:xfrm>
            <a:off x="2816775" y="2890072"/>
            <a:ext cx="4838002" cy="2388888"/>
          </a:xfrm>
        </p:spPr>
        <p:txBody>
          <a:bodyPr>
            <a:normAutofit/>
          </a:bodyPr>
          <a:lstStyle/>
          <a:p>
            <a:pPr>
              <a:lnSpc>
                <a:spcPct val="90000"/>
              </a:lnSpc>
            </a:pPr>
            <a:r>
              <a:rPr lang="en-US" sz="2800" b="1" dirty="0">
                <a:solidFill>
                  <a:srgbClr val="000000"/>
                </a:solidFill>
              </a:rPr>
              <a:t>Kara Zirkle </a:t>
            </a:r>
            <a:br>
              <a:rPr lang="en-US" sz="2100" dirty="0">
                <a:solidFill>
                  <a:srgbClr val="000000"/>
                </a:solidFill>
              </a:rPr>
            </a:br>
            <a:r>
              <a:rPr lang="en-US" sz="2100" dirty="0">
                <a:solidFill>
                  <a:srgbClr val="000000"/>
                </a:solidFill>
              </a:rPr>
              <a:t>Training and Compliance Manager</a:t>
            </a:r>
            <a:br>
              <a:rPr lang="en-US" sz="2100" dirty="0">
                <a:solidFill>
                  <a:srgbClr val="000000"/>
                </a:solidFill>
              </a:rPr>
            </a:br>
            <a:r>
              <a:rPr lang="en-US" sz="2100" dirty="0">
                <a:solidFill>
                  <a:schemeClr val="bg2">
                    <a:lumMod val="10000"/>
                  </a:schemeClr>
                </a:solidFill>
                <a:hlinkClick r:id="rId2">
                  <a:extLst>
                    <a:ext uri="{A12FA001-AC4F-418D-AE19-62706E023703}">
                      <ahyp:hlinkClr xmlns:ahyp="http://schemas.microsoft.com/office/drawing/2018/hyperlinkcolor" val="tx"/>
                    </a:ext>
                  </a:extLst>
                </a:hlinkClick>
              </a:rPr>
              <a:t>kzirkle@essentialaccessibility.com</a:t>
            </a:r>
            <a:endParaRPr lang="en-US" sz="2100" dirty="0">
              <a:solidFill>
                <a:schemeClr val="bg2">
                  <a:lumMod val="10000"/>
                </a:schemeClr>
              </a:solidFill>
            </a:endParaRPr>
          </a:p>
          <a:p>
            <a:pPr>
              <a:lnSpc>
                <a:spcPct val="90000"/>
              </a:lnSpc>
            </a:pPr>
            <a:endParaRPr lang="en-US" sz="2100" dirty="0">
              <a:solidFill>
                <a:schemeClr val="bg2">
                  <a:lumMod val="10000"/>
                </a:schemeClr>
              </a:solidFill>
            </a:endParaRPr>
          </a:p>
          <a:p>
            <a:pPr>
              <a:lnSpc>
                <a:spcPct val="90000"/>
              </a:lnSpc>
            </a:pPr>
            <a:endParaRPr lang="en-US" sz="2800" b="1" dirty="0">
              <a:solidFill>
                <a:srgbClr val="000000"/>
              </a:solidFill>
            </a:endParaRPr>
          </a:p>
          <a:p>
            <a:pPr>
              <a:lnSpc>
                <a:spcPct val="90000"/>
              </a:lnSpc>
            </a:pPr>
            <a:endParaRPr lang="en-US" sz="2100" dirty="0">
              <a:solidFill>
                <a:schemeClr val="bg2">
                  <a:lumMod val="10000"/>
                </a:schemeClr>
              </a:solidFill>
            </a:endParaRPr>
          </a:p>
        </p:txBody>
      </p:sp>
      <p:pic>
        <p:nvPicPr>
          <p:cNvPr id="7" name="Picture 6" descr="Headshot of Kara Zirkle">
            <a:extLst>
              <a:ext uri="{FF2B5EF4-FFF2-40B4-BE49-F238E27FC236}">
                <a16:creationId xmlns:a16="http://schemas.microsoft.com/office/drawing/2014/main" id="{BA72D670-181D-4503-89DC-5E788F2DF9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775" y="1849960"/>
            <a:ext cx="2286000" cy="3429000"/>
          </a:xfrm>
          <a:prstGeom prst="ellipse">
            <a:avLst/>
          </a:prstGeom>
          <a:ln>
            <a:noFill/>
          </a:ln>
          <a:effectLst>
            <a:softEdge rad="112500"/>
          </a:effectLst>
        </p:spPr>
      </p:pic>
      <p:pic>
        <p:nvPicPr>
          <p:cNvPr id="9" name="Picture 8" descr="A person that is standing in the dark&#10;&#10;Description generated with high confidence">
            <a:extLst>
              <a:ext uri="{FF2B5EF4-FFF2-40B4-BE49-F238E27FC236}">
                <a16:creationId xmlns:a16="http://schemas.microsoft.com/office/drawing/2014/main" id="{D535A72F-29BB-478E-9690-93F9F33E8104}"/>
              </a:ext>
            </a:extLst>
          </p:cNvPr>
          <p:cNvPicPr>
            <a:picLocks noChangeAspect="1"/>
          </p:cNvPicPr>
          <p:nvPr/>
        </p:nvPicPr>
        <p:blipFill rotWithShape="1">
          <a:blip r:embed="rId4"/>
          <a:srcRect r="816"/>
          <a:stretch/>
        </p:blipFill>
        <p:spPr>
          <a:xfrm>
            <a:off x="7520020" y="2134752"/>
            <a:ext cx="4671980" cy="3144208"/>
          </a:xfrm>
          <a:prstGeom prst="rect">
            <a:avLst/>
          </a:prstGeom>
          <a:effectLst>
            <a:softEdge rad="533400"/>
          </a:effectLst>
        </p:spPr>
      </p:pic>
    </p:spTree>
    <p:extLst>
      <p:ext uri="{BB962C8B-B14F-4D97-AF65-F5344CB8AC3E}">
        <p14:creationId xmlns:p14="http://schemas.microsoft.com/office/powerpoint/2010/main" val="1410030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28996F-85F6-4F4F-A1A4-D01373820480}"/>
              </a:ext>
            </a:extLst>
          </p:cNvPr>
          <p:cNvSpPr>
            <a:spLocks noGrp="1"/>
          </p:cNvSpPr>
          <p:nvPr>
            <p:ph type="title" idx="4294967295"/>
          </p:nvPr>
        </p:nvSpPr>
        <p:spPr>
          <a:xfrm>
            <a:off x="1066800" y="-713983"/>
            <a:ext cx="10058400" cy="713983"/>
          </a:xfrm>
        </p:spPr>
        <p:txBody>
          <a:bodyPr vert="horz" lIns="91440" tIns="45720" rIns="91440" bIns="45720" rtlCol="0" anchor="b">
            <a:normAutofit/>
          </a:bodyPr>
          <a:lstStyle/>
          <a:p>
            <a:r>
              <a:rPr lang="en-US" dirty="0"/>
              <a:t>Voluntary Product Accessibility Template</a:t>
            </a:r>
          </a:p>
        </p:txBody>
      </p:sp>
      <p:sp>
        <p:nvSpPr>
          <p:cNvPr id="13" name="Rectangle 12">
            <a:extLst>
              <a:ext uri="{FF2B5EF4-FFF2-40B4-BE49-F238E27FC236}">
                <a16:creationId xmlns:a16="http://schemas.microsoft.com/office/drawing/2014/main" id="{D91B9FAB-DEFF-1B44-A2D4-26BE7FF79966}"/>
              </a:ext>
              <a:ext uri="{C183D7F6-B498-43B3-948B-1728B52AA6E4}">
                <adec:decorative xmlns:adec="http://schemas.microsoft.com/office/drawing/2017/decorative" val="1"/>
              </a:ext>
            </a:extLst>
          </p:cNvPr>
          <p:cNvSpPr/>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 name="Rectangle 4">
            <a:extLst>
              <a:ext uri="{FF2B5EF4-FFF2-40B4-BE49-F238E27FC236}">
                <a16:creationId xmlns:a16="http://schemas.microsoft.com/office/drawing/2014/main" id="{F9B6FA85-2DA2-3545-AA92-C323F96DEF2E}"/>
              </a:ext>
            </a:extLst>
          </p:cNvPr>
          <p:cNvSpPr/>
          <p:nvPr/>
        </p:nvSpPr>
        <p:spPr>
          <a:xfrm>
            <a:off x="705315" y="566670"/>
            <a:ext cx="5093266" cy="6001643"/>
          </a:xfrm>
          <a:prstGeom prst="rect">
            <a:avLst/>
          </a:prstGeom>
        </p:spPr>
        <p:txBody>
          <a:bodyPr wrap="square">
            <a:spAutoFit/>
          </a:bodyPr>
          <a:lstStyle/>
          <a:p>
            <a:r>
              <a:rPr lang="en-US" sz="7200" b="1" u="sng" dirty="0"/>
              <a:t>V</a:t>
            </a:r>
            <a:r>
              <a:rPr lang="en-US" sz="7200" dirty="0"/>
              <a:t>oluntary</a:t>
            </a:r>
          </a:p>
          <a:p>
            <a:r>
              <a:rPr lang="en-US" sz="7200" b="1" u="sng" dirty="0"/>
              <a:t>P</a:t>
            </a:r>
            <a:r>
              <a:rPr lang="en-US" sz="7200" dirty="0"/>
              <a:t>roduct </a:t>
            </a:r>
          </a:p>
          <a:p>
            <a:r>
              <a:rPr lang="en-US" sz="7200" b="1" u="sng" dirty="0"/>
              <a:t>A</a:t>
            </a:r>
            <a:r>
              <a:rPr lang="en-US" sz="7200" dirty="0"/>
              <a:t>ccessibility</a:t>
            </a:r>
          </a:p>
          <a:p>
            <a:r>
              <a:rPr lang="en-US" sz="7200" b="1" u="sng" dirty="0"/>
              <a:t>T</a:t>
            </a:r>
            <a:r>
              <a:rPr lang="en-US" sz="7200" dirty="0"/>
              <a:t>emplate</a:t>
            </a:r>
          </a:p>
          <a:p>
            <a:endParaRPr lang="en-US" sz="4800" dirty="0"/>
          </a:p>
          <a:p>
            <a:endParaRPr lang="en-US" sz="4800" dirty="0"/>
          </a:p>
        </p:txBody>
      </p:sp>
    </p:spTree>
    <p:extLst>
      <p:ext uri="{BB962C8B-B14F-4D97-AF65-F5344CB8AC3E}">
        <p14:creationId xmlns:p14="http://schemas.microsoft.com/office/powerpoint/2010/main" val="293588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14A548-403B-480B-BD3E-115F187CF276}"/>
              </a:ext>
            </a:extLst>
          </p:cNvPr>
          <p:cNvSpPr>
            <a:spLocks noGrp="1"/>
          </p:cNvSpPr>
          <p:nvPr>
            <p:ph type="title" idx="4294967295"/>
          </p:nvPr>
        </p:nvSpPr>
        <p:spPr>
          <a:xfrm>
            <a:off x="1066800" y="-713983"/>
            <a:ext cx="10058400" cy="713983"/>
          </a:xfrm>
        </p:spPr>
        <p:txBody>
          <a:bodyPr vert="horz" lIns="91440" tIns="45720" rIns="91440" bIns="45720" rtlCol="0" anchor="b">
            <a:normAutofit/>
          </a:bodyPr>
          <a:lstStyle/>
          <a:p>
            <a:r>
              <a:rPr lang="en-US" dirty="0"/>
              <a:t>What is a VPAT?</a:t>
            </a:r>
          </a:p>
        </p:txBody>
      </p:sp>
      <p:sp>
        <p:nvSpPr>
          <p:cNvPr id="13" name="Rectangle 12">
            <a:extLst>
              <a:ext uri="{FF2B5EF4-FFF2-40B4-BE49-F238E27FC236}">
                <a16:creationId xmlns:a16="http://schemas.microsoft.com/office/drawing/2014/main" id="{D91B9FAB-DEFF-1B44-A2D4-26BE7FF79966}"/>
              </a:ext>
              <a:ext uri="{C183D7F6-B498-43B3-948B-1728B52AA6E4}">
                <adec:decorative xmlns:adec="http://schemas.microsoft.com/office/drawing/2017/decorative" val="1"/>
              </a:ext>
            </a:extLst>
          </p:cNvPr>
          <p:cNvSpPr/>
          <p:nvPr/>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4" name="Rectangle 3">
            <a:extLst>
              <a:ext uri="{FF2B5EF4-FFF2-40B4-BE49-F238E27FC236}">
                <a16:creationId xmlns:a16="http://schemas.microsoft.com/office/drawing/2014/main" id="{D37A53B5-3425-4448-A517-32AFB95BE2B5}"/>
              </a:ext>
            </a:extLst>
          </p:cNvPr>
          <p:cNvSpPr/>
          <p:nvPr/>
        </p:nvSpPr>
        <p:spPr>
          <a:xfrm>
            <a:off x="705315" y="566670"/>
            <a:ext cx="5093266" cy="6001643"/>
          </a:xfrm>
          <a:prstGeom prst="rect">
            <a:avLst/>
          </a:prstGeom>
        </p:spPr>
        <p:txBody>
          <a:bodyPr wrap="square">
            <a:spAutoFit/>
          </a:bodyPr>
          <a:lstStyle/>
          <a:p>
            <a:r>
              <a:rPr lang="en-US" sz="7200" b="1" u="sng" dirty="0"/>
              <a:t>V</a:t>
            </a:r>
            <a:r>
              <a:rPr lang="en-US" sz="7200" dirty="0"/>
              <a:t>oluntary</a:t>
            </a:r>
          </a:p>
          <a:p>
            <a:r>
              <a:rPr lang="en-US" sz="7200" b="1" u="sng" dirty="0"/>
              <a:t>P</a:t>
            </a:r>
            <a:r>
              <a:rPr lang="en-US" sz="7200" dirty="0"/>
              <a:t>roduct </a:t>
            </a:r>
          </a:p>
          <a:p>
            <a:r>
              <a:rPr lang="en-US" sz="7200" b="1" u="sng" dirty="0"/>
              <a:t>A</a:t>
            </a:r>
            <a:r>
              <a:rPr lang="en-US" sz="7200" dirty="0"/>
              <a:t>ccessibility</a:t>
            </a:r>
          </a:p>
          <a:p>
            <a:r>
              <a:rPr lang="en-US" sz="7200" b="1" u="sng" dirty="0"/>
              <a:t>T</a:t>
            </a:r>
            <a:r>
              <a:rPr lang="en-US" sz="7200" dirty="0"/>
              <a:t>emplate</a:t>
            </a:r>
          </a:p>
          <a:p>
            <a:endParaRPr lang="en-US" sz="4800" dirty="0"/>
          </a:p>
          <a:p>
            <a:endParaRPr lang="en-US" sz="4800" dirty="0"/>
          </a:p>
        </p:txBody>
      </p:sp>
      <p:sp>
        <p:nvSpPr>
          <p:cNvPr id="2" name="Google Shape;61;p14">
            <a:extLst>
              <a:ext uri="{FF2B5EF4-FFF2-40B4-BE49-F238E27FC236}">
                <a16:creationId xmlns:a16="http://schemas.microsoft.com/office/drawing/2014/main" id="{23393C69-77F8-6246-A2F3-E25759397BCD}"/>
              </a:ext>
            </a:extLst>
          </p:cNvPr>
          <p:cNvSpPr txBox="1">
            <a:spLocks/>
          </p:cNvSpPr>
          <p:nvPr/>
        </p:nvSpPr>
        <p:spPr>
          <a:xfrm>
            <a:off x="6669438" y="566670"/>
            <a:ext cx="5054283" cy="5975798"/>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11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6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lvl="0" indent="0" algn="ctr">
              <a:lnSpc>
                <a:spcPct val="100000"/>
              </a:lnSpc>
              <a:spcAft>
                <a:spcPts val="1200"/>
              </a:spcAft>
              <a:buClr>
                <a:srgbClr val="44546A"/>
              </a:buClr>
              <a:buSzPts val="1400"/>
              <a:buNone/>
            </a:pPr>
            <a:r>
              <a:rPr lang="en-US" b="1" dirty="0">
                <a:solidFill>
                  <a:srgbClr val="FFFFFF"/>
                </a:solidFill>
              </a:rPr>
              <a:t>It’s a starting point of communication about accessibility!</a:t>
            </a:r>
            <a:br>
              <a:rPr lang="en-US" b="1" dirty="0">
                <a:solidFill>
                  <a:srgbClr val="FFFFFF"/>
                </a:solidFill>
              </a:rPr>
            </a:br>
            <a:endParaRPr lang="en-US" b="1" dirty="0">
              <a:solidFill>
                <a:srgbClr val="FFFFFF"/>
              </a:solidFill>
            </a:endParaRPr>
          </a:p>
          <a:p>
            <a:pPr marL="14288" lvl="0" indent="0" algn="ctr">
              <a:lnSpc>
                <a:spcPct val="100000"/>
              </a:lnSpc>
              <a:spcAft>
                <a:spcPts val="1200"/>
              </a:spcAft>
              <a:buClr>
                <a:srgbClr val="44546A"/>
              </a:buClr>
              <a:buSzPts val="1400"/>
              <a:buNone/>
            </a:pPr>
            <a:r>
              <a:rPr lang="en-US" b="1" dirty="0">
                <a:solidFill>
                  <a:srgbClr val="FFFFFF"/>
                </a:solidFill>
              </a:rPr>
              <a:t>Provides a checklist showing the level of accessibility of a product.</a:t>
            </a:r>
            <a:br>
              <a:rPr lang="en-US" b="1" dirty="0">
                <a:solidFill>
                  <a:srgbClr val="FFFFFF"/>
                </a:solidFill>
              </a:rPr>
            </a:br>
            <a:r>
              <a:rPr lang="en-US" b="1" dirty="0">
                <a:solidFill>
                  <a:srgbClr val="FFFFFF"/>
                </a:solidFill>
              </a:rPr>
              <a:t> </a:t>
            </a:r>
          </a:p>
          <a:p>
            <a:pPr marL="14288" lvl="0" indent="0" algn="ctr">
              <a:lnSpc>
                <a:spcPct val="100000"/>
              </a:lnSpc>
              <a:spcAft>
                <a:spcPts val="1200"/>
              </a:spcAft>
              <a:buClr>
                <a:srgbClr val="44546A"/>
              </a:buClr>
              <a:buSzPts val="1400"/>
              <a:buNone/>
            </a:pPr>
            <a:r>
              <a:rPr lang="en-US" b="1" dirty="0">
                <a:solidFill>
                  <a:srgbClr val="FFFFFF"/>
                </a:solidFill>
              </a:rPr>
              <a:t>The </a:t>
            </a:r>
            <a:r>
              <a:rPr lang="en-US" b="1" u="sng" dirty="0">
                <a:solidFill>
                  <a:srgbClr val="FFFFFF"/>
                </a:solidFill>
              </a:rPr>
              <a:t>Information Technology Industry Council VPAT®</a:t>
            </a:r>
            <a:r>
              <a:rPr lang="en-US" b="1" dirty="0">
                <a:solidFill>
                  <a:srgbClr val="FFFFFF"/>
                </a:solidFill>
              </a:rPr>
              <a:t> is the leading global reporting format for assisting buyers and sellers in identifying information and communications technology (ICT) products and services with accessibility features.</a:t>
            </a:r>
          </a:p>
          <a:p>
            <a:pPr marL="14288" lvl="0" indent="0" algn="ctr">
              <a:lnSpc>
                <a:spcPct val="100000"/>
              </a:lnSpc>
              <a:spcAft>
                <a:spcPts val="1200"/>
              </a:spcAft>
              <a:buClr>
                <a:srgbClr val="44546A"/>
              </a:buClr>
              <a:buSzPts val="1400"/>
              <a:buNone/>
            </a:pPr>
            <a:endParaRPr lang="en-US" b="1" dirty="0">
              <a:solidFill>
                <a:srgbClr val="FFFFFF"/>
              </a:solidFill>
            </a:endParaRPr>
          </a:p>
          <a:p>
            <a:pPr marL="14288" lvl="0" indent="0" algn="ctr">
              <a:lnSpc>
                <a:spcPct val="100000"/>
              </a:lnSpc>
              <a:spcAft>
                <a:spcPts val="1200"/>
              </a:spcAft>
              <a:buClr>
                <a:srgbClr val="44546A"/>
              </a:buClr>
              <a:buSzPts val="1400"/>
              <a:buNone/>
            </a:pPr>
            <a:endParaRPr lang="en-US" b="1" dirty="0">
              <a:solidFill>
                <a:srgbClr val="FFFFFF"/>
              </a:solidFill>
            </a:endParaRPr>
          </a:p>
          <a:p>
            <a:pPr marL="14288" lvl="0" indent="0" algn="ctr">
              <a:lnSpc>
                <a:spcPct val="100000"/>
              </a:lnSpc>
              <a:spcAft>
                <a:spcPts val="1200"/>
              </a:spcAft>
              <a:buClr>
                <a:srgbClr val="44546A"/>
              </a:buClr>
              <a:buSzPts val="1400"/>
              <a:buNone/>
            </a:pPr>
            <a:endParaRPr lang="en-US" b="1" dirty="0">
              <a:solidFill>
                <a:srgbClr val="FFFFFF"/>
              </a:solidFill>
            </a:endParaRPr>
          </a:p>
          <a:p>
            <a:pPr marL="14288" lvl="0" indent="0" algn="ctr">
              <a:lnSpc>
                <a:spcPct val="100000"/>
              </a:lnSpc>
              <a:spcAft>
                <a:spcPts val="1200"/>
              </a:spcAft>
              <a:buClr>
                <a:srgbClr val="44546A"/>
              </a:buClr>
              <a:buSzPts val="1400"/>
              <a:buNone/>
            </a:pPr>
            <a:endParaRPr lang="en-US" b="1" dirty="0">
              <a:solidFill>
                <a:srgbClr val="FFFFFF"/>
              </a:solidFill>
            </a:endParaRPr>
          </a:p>
          <a:p>
            <a:pPr marL="14288" lvl="0" indent="0" algn="ctr">
              <a:lnSpc>
                <a:spcPct val="100000"/>
              </a:lnSpc>
              <a:spcAft>
                <a:spcPts val="1200"/>
              </a:spcAft>
              <a:buClr>
                <a:srgbClr val="44546A"/>
              </a:buClr>
              <a:buSzPts val="1400"/>
              <a:buNone/>
            </a:pPr>
            <a:endParaRPr lang="en-US" b="1" dirty="0">
              <a:solidFill>
                <a:srgbClr val="FFFFFF"/>
              </a:solidFill>
            </a:endParaRPr>
          </a:p>
        </p:txBody>
      </p:sp>
    </p:spTree>
    <p:extLst>
      <p:ext uri="{BB962C8B-B14F-4D97-AF65-F5344CB8AC3E}">
        <p14:creationId xmlns:p14="http://schemas.microsoft.com/office/powerpoint/2010/main" val="276184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Title 3">
            <a:extLst>
              <a:ext uri="{FF2B5EF4-FFF2-40B4-BE49-F238E27FC236}">
                <a16:creationId xmlns:a16="http://schemas.microsoft.com/office/drawing/2014/main" id="{EC6825BD-83C6-804A-A0D2-9A84CBAAE197}"/>
              </a:ext>
            </a:extLst>
          </p:cNvPr>
          <p:cNvSpPr txBox="1">
            <a:spLocks noGrp="1"/>
          </p:cNvSpPr>
          <p:nvPr>
            <p:ph type="title" idx="4294967295"/>
          </p:nvPr>
        </p:nvSpPr>
        <p:spPr>
          <a:xfrm>
            <a:off x="625364" y="944417"/>
            <a:ext cx="10662745" cy="7139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j-lt"/>
                <a:ea typeface="+mj-ea"/>
                <a:cs typeface="+mj-cs"/>
              </a:rPr>
              <a:t>Do VPATs apply to you?</a:t>
            </a:r>
          </a:p>
        </p:txBody>
      </p:sp>
      <p:sp>
        <p:nvSpPr>
          <p:cNvPr id="19" name="Content Placeholder 4">
            <a:extLst>
              <a:ext uri="{FF2B5EF4-FFF2-40B4-BE49-F238E27FC236}">
                <a16:creationId xmlns:a16="http://schemas.microsoft.com/office/drawing/2014/main" id="{63658FA1-FAFD-D240-A522-ACD50E23C78E}"/>
              </a:ext>
            </a:extLst>
          </p:cNvPr>
          <p:cNvSpPr txBox="1">
            <a:spLocks/>
          </p:cNvSpPr>
          <p:nvPr/>
        </p:nvSpPr>
        <p:spPr>
          <a:xfrm>
            <a:off x="625365" y="1915063"/>
            <a:ext cx="11412828" cy="4261899"/>
          </a:xfrm>
          <a:prstGeom prst="rect">
            <a:avLst/>
          </a:prstGeom>
        </p:spPr>
        <p:txBody>
          <a:bodyPr/>
          <a:lstStyle>
            <a:lvl1pPr marL="228600" indent="-228600" algn="l" defTabSz="914400" rtl="0" eaLnBrk="1" latinLnBrk="0" hangingPunct="1">
              <a:lnSpc>
                <a:spcPct val="11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6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I’m a corporate company or I don’t sell to the Government or Higher Education?</a:t>
            </a:r>
          </a:p>
          <a:p>
            <a:r>
              <a:rPr lang="en-US">
                <a:solidFill>
                  <a:schemeClr val="bg1"/>
                </a:solidFill>
              </a:rPr>
              <a:t>I’ve only been asked a couple times, is the ROI really worth it? </a:t>
            </a:r>
          </a:p>
          <a:p>
            <a:r>
              <a:rPr lang="en-US">
                <a:solidFill>
                  <a:schemeClr val="bg1"/>
                </a:solidFill>
              </a:rPr>
              <a:t>I don’t have the time and resources to apply to it.</a:t>
            </a:r>
          </a:p>
          <a:p>
            <a:r>
              <a:rPr lang="en-US">
                <a:solidFill>
                  <a:schemeClr val="bg1"/>
                </a:solidFill>
              </a:rPr>
              <a:t>What if I rely on 3</a:t>
            </a:r>
            <a:r>
              <a:rPr lang="en-US" baseline="30000">
                <a:solidFill>
                  <a:schemeClr val="bg1"/>
                </a:solidFill>
              </a:rPr>
              <a:t>rd</a:t>
            </a:r>
            <a:r>
              <a:rPr lang="en-US">
                <a:solidFill>
                  <a:schemeClr val="bg1"/>
                </a:solidFill>
              </a:rPr>
              <a:t> party applications in addition to my product? </a:t>
            </a:r>
          </a:p>
          <a:p>
            <a:r>
              <a:rPr lang="en-US">
                <a:solidFill>
                  <a:schemeClr val="bg1"/>
                </a:solidFill>
              </a:rPr>
              <a:t>We’re not accessible, won’t telling a client that hurt us?</a:t>
            </a:r>
            <a:endParaRPr lang="en-US" dirty="0">
              <a:solidFill>
                <a:schemeClr val="bg1"/>
              </a:solidFill>
            </a:endParaRPr>
          </a:p>
        </p:txBody>
      </p:sp>
      <p:pic>
        <p:nvPicPr>
          <p:cNvPr id="6" name="Picture 5" descr="Essential Accessibility Logo">
            <a:extLst>
              <a:ext uri="{FF2B5EF4-FFF2-40B4-BE49-F238E27FC236}">
                <a16:creationId xmlns:a16="http://schemas.microsoft.com/office/drawing/2014/main" id="{424663D0-8D94-494B-BC4B-6495C4F3B63D}"/>
              </a:ext>
            </a:extLst>
          </p:cNvPr>
          <p:cNvPicPr>
            <a:picLocks noChangeAspect="1"/>
          </p:cNvPicPr>
          <p:nvPr/>
        </p:nvPicPr>
        <p:blipFill>
          <a:blip r:embed="rId3"/>
          <a:stretch>
            <a:fillRect/>
          </a:stretch>
        </p:blipFill>
        <p:spPr>
          <a:xfrm>
            <a:off x="4511802" y="5433758"/>
            <a:ext cx="3168396" cy="743204"/>
          </a:xfrm>
          <a:prstGeom prst="rect">
            <a:avLst/>
          </a:prstGeom>
        </p:spPr>
      </p:pic>
    </p:spTree>
    <p:extLst>
      <p:ext uri="{BB962C8B-B14F-4D97-AF65-F5344CB8AC3E}">
        <p14:creationId xmlns:p14="http://schemas.microsoft.com/office/powerpoint/2010/main" val="399808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5D626-4419-4AE8-AC5E-E25C4C7781B6}"/>
              </a:ext>
            </a:extLst>
          </p:cNvPr>
          <p:cNvSpPr>
            <a:spLocks noGrp="1"/>
          </p:cNvSpPr>
          <p:nvPr>
            <p:ph type="title"/>
          </p:nvPr>
        </p:nvSpPr>
        <p:spPr/>
        <p:txBody>
          <a:bodyPr/>
          <a:lstStyle/>
          <a:p>
            <a:r>
              <a:rPr lang="en-US" dirty="0"/>
              <a:t>Cautionary Tales</a:t>
            </a:r>
          </a:p>
        </p:txBody>
      </p:sp>
      <p:sp>
        <p:nvSpPr>
          <p:cNvPr id="3" name="Content Placeholder 2">
            <a:extLst>
              <a:ext uri="{FF2B5EF4-FFF2-40B4-BE49-F238E27FC236}">
                <a16:creationId xmlns:a16="http://schemas.microsoft.com/office/drawing/2014/main" id="{317F0DA8-8661-498F-BE52-C132E2C366C6}"/>
              </a:ext>
            </a:extLst>
          </p:cNvPr>
          <p:cNvSpPr>
            <a:spLocks noGrp="1"/>
          </p:cNvSpPr>
          <p:nvPr>
            <p:ph idx="1"/>
          </p:nvPr>
        </p:nvSpPr>
        <p:spPr/>
        <p:txBody>
          <a:bodyPr/>
          <a:lstStyle/>
          <a:p>
            <a:r>
              <a:rPr lang="en-US" dirty="0"/>
              <a:t>Check the date in which the VPAT was created</a:t>
            </a:r>
          </a:p>
          <a:p>
            <a:r>
              <a:rPr lang="en-US" dirty="0"/>
              <a:t>Check the Version of the Product listed on the VPAT vs Current Version</a:t>
            </a:r>
          </a:p>
          <a:p>
            <a:r>
              <a:rPr lang="en-US" dirty="0"/>
              <a:t>Is it an updated VPAT? </a:t>
            </a:r>
          </a:p>
          <a:p>
            <a:r>
              <a:rPr lang="en-US" dirty="0">
                <a:hlinkClick r:id="rId2">
                  <a:extLst>
                    <a:ext uri="{A12FA001-AC4F-418D-AE19-62706E023703}">
                      <ahyp:hlinkClr xmlns:ahyp="http://schemas.microsoft.com/office/drawing/2018/hyperlinkcolor" val="tx"/>
                    </a:ext>
                  </a:extLst>
                </a:hlinkClick>
              </a:rPr>
              <a:t>VPAT Change Tracking (April 2019)</a:t>
            </a:r>
            <a:endParaRPr lang="en-US" dirty="0"/>
          </a:p>
        </p:txBody>
      </p:sp>
    </p:spTree>
    <p:extLst>
      <p:ext uri="{BB962C8B-B14F-4D97-AF65-F5344CB8AC3E}">
        <p14:creationId xmlns:p14="http://schemas.microsoft.com/office/powerpoint/2010/main" val="3626321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282530-922B-1844-B6E4-0ADF82FB2142}"/>
              </a:ext>
            </a:extLst>
          </p:cNvPr>
          <p:cNvSpPr>
            <a:spLocks noGrp="1"/>
          </p:cNvSpPr>
          <p:nvPr>
            <p:ph type="title"/>
          </p:nvPr>
        </p:nvSpPr>
        <p:spPr>
          <a:xfrm>
            <a:off x="239484" y="857331"/>
            <a:ext cx="11662229" cy="713983"/>
          </a:xfrm>
        </p:spPr>
        <p:txBody>
          <a:bodyPr/>
          <a:lstStyle/>
          <a:p>
            <a:pPr algn="ctr"/>
            <a:r>
              <a:rPr lang="en-US" dirty="0"/>
              <a:t>VPAT Levels of Accessibility</a:t>
            </a:r>
          </a:p>
        </p:txBody>
      </p:sp>
      <p:sp>
        <p:nvSpPr>
          <p:cNvPr id="2" name="Content Placeholder 1">
            <a:extLst>
              <a:ext uri="{FF2B5EF4-FFF2-40B4-BE49-F238E27FC236}">
                <a16:creationId xmlns:a16="http://schemas.microsoft.com/office/drawing/2014/main" id="{208F273C-A98F-3D48-B207-E8D3B1D520AE}"/>
              </a:ext>
            </a:extLst>
          </p:cNvPr>
          <p:cNvSpPr>
            <a:spLocks noGrp="1"/>
          </p:cNvSpPr>
          <p:nvPr>
            <p:ph idx="1"/>
          </p:nvPr>
        </p:nvSpPr>
        <p:spPr>
          <a:xfrm>
            <a:off x="239484" y="1791693"/>
            <a:ext cx="4218216" cy="4776023"/>
          </a:xfrm>
        </p:spPr>
        <p:txBody>
          <a:bodyPr>
            <a:noAutofit/>
          </a:bodyPr>
          <a:lstStyle/>
          <a:p>
            <a:pPr marL="0" indent="0" algn="r">
              <a:lnSpc>
                <a:spcPct val="100000"/>
              </a:lnSpc>
              <a:buNone/>
            </a:pPr>
            <a:r>
              <a:rPr lang="en-US" sz="4000" b="1" dirty="0">
                <a:solidFill>
                  <a:schemeClr val="tx2"/>
                </a:solidFill>
              </a:rPr>
              <a:t>Supports</a:t>
            </a:r>
            <a:br>
              <a:rPr lang="en-US" sz="4000" b="1" dirty="0">
                <a:solidFill>
                  <a:schemeClr val="tx2"/>
                </a:solidFill>
              </a:rPr>
            </a:br>
            <a:endParaRPr lang="en-US" sz="600" dirty="0"/>
          </a:p>
          <a:p>
            <a:pPr marL="0" indent="0" algn="r">
              <a:lnSpc>
                <a:spcPct val="100000"/>
              </a:lnSpc>
              <a:buNone/>
            </a:pPr>
            <a:r>
              <a:rPr lang="en-US" sz="4000" b="1" dirty="0">
                <a:solidFill>
                  <a:schemeClr val="tx2"/>
                </a:solidFill>
              </a:rPr>
              <a:t>Partially Supports</a:t>
            </a:r>
            <a:br>
              <a:rPr lang="en-US" sz="4000" b="1" dirty="0">
                <a:solidFill>
                  <a:schemeClr val="tx2"/>
                </a:solidFill>
              </a:rPr>
            </a:br>
            <a:endParaRPr lang="en-US" sz="600" dirty="0"/>
          </a:p>
          <a:p>
            <a:pPr marL="0" indent="0" algn="r">
              <a:lnSpc>
                <a:spcPct val="100000"/>
              </a:lnSpc>
              <a:buNone/>
            </a:pPr>
            <a:r>
              <a:rPr lang="en-US" sz="4000" b="1" dirty="0">
                <a:solidFill>
                  <a:schemeClr val="tx2"/>
                </a:solidFill>
              </a:rPr>
              <a:t>Does Not Support</a:t>
            </a:r>
            <a:br>
              <a:rPr lang="en-US" sz="4000" b="1" dirty="0">
                <a:solidFill>
                  <a:schemeClr val="tx2"/>
                </a:solidFill>
              </a:rPr>
            </a:br>
            <a:endParaRPr lang="en-US" sz="600" b="1" dirty="0">
              <a:solidFill>
                <a:schemeClr val="tx2"/>
              </a:solidFill>
            </a:endParaRPr>
          </a:p>
          <a:p>
            <a:pPr marL="0" indent="0" algn="r">
              <a:lnSpc>
                <a:spcPct val="100000"/>
              </a:lnSpc>
              <a:buNone/>
            </a:pPr>
            <a:r>
              <a:rPr lang="en-US" sz="4000" b="1" dirty="0">
                <a:solidFill>
                  <a:schemeClr val="tx2"/>
                </a:solidFill>
              </a:rPr>
              <a:t>Not Applicable</a:t>
            </a:r>
            <a:br>
              <a:rPr lang="en-US" sz="4000" b="1" dirty="0">
                <a:solidFill>
                  <a:schemeClr val="tx2"/>
                </a:solidFill>
              </a:rPr>
            </a:br>
            <a:endParaRPr lang="en-US" sz="600" dirty="0"/>
          </a:p>
          <a:p>
            <a:pPr marL="0" indent="0" algn="r">
              <a:lnSpc>
                <a:spcPct val="100000"/>
              </a:lnSpc>
              <a:buNone/>
            </a:pPr>
            <a:r>
              <a:rPr lang="en-US" sz="4000" b="1" dirty="0">
                <a:solidFill>
                  <a:schemeClr val="tx2"/>
                </a:solidFill>
              </a:rPr>
              <a:t>Not Evaluated</a:t>
            </a:r>
            <a:endParaRPr lang="en-US" sz="3200" dirty="0"/>
          </a:p>
        </p:txBody>
      </p:sp>
      <p:sp>
        <p:nvSpPr>
          <p:cNvPr id="7" name="Content Placeholder 1">
            <a:extLst>
              <a:ext uri="{FF2B5EF4-FFF2-40B4-BE49-F238E27FC236}">
                <a16:creationId xmlns:a16="http://schemas.microsoft.com/office/drawing/2014/main" id="{449E92E3-FE2E-9E4D-A19D-BA779980D4C4}"/>
              </a:ext>
            </a:extLst>
          </p:cNvPr>
          <p:cNvSpPr txBox="1">
            <a:spLocks/>
          </p:cNvSpPr>
          <p:nvPr/>
        </p:nvSpPr>
        <p:spPr>
          <a:xfrm>
            <a:off x="4512128" y="1808022"/>
            <a:ext cx="7679871" cy="4776023"/>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6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The functionality of the product has at least one method that meets the criterion without known defects or meets with equivalent facilitation.</a:t>
            </a:r>
          </a:p>
          <a:p>
            <a:pPr marL="0" indent="0">
              <a:buNone/>
            </a:pPr>
            <a:br>
              <a:rPr lang="en-US" sz="1400" dirty="0"/>
            </a:br>
            <a:r>
              <a:rPr lang="en-US" sz="2000" dirty="0"/>
              <a:t>Some functionality of the product does not meet the criterion.</a:t>
            </a:r>
          </a:p>
          <a:p>
            <a:pPr marL="0" indent="0">
              <a:buNone/>
            </a:pPr>
            <a:br>
              <a:rPr lang="en-US" sz="2000" dirty="0"/>
            </a:br>
            <a:r>
              <a:rPr lang="en-US" sz="2000" dirty="0"/>
              <a:t>The majority of product functionality does not meet the criterion.</a:t>
            </a:r>
          </a:p>
          <a:p>
            <a:pPr marL="0" indent="0">
              <a:buNone/>
            </a:pPr>
            <a:br>
              <a:rPr lang="en-US" sz="2000" dirty="0"/>
            </a:br>
            <a:r>
              <a:rPr lang="en-US" sz="2000" dirty="0"/>
              <a:t>The criterion is not relevant to the product.</a:t>
            </a:r>
          </a:p>
          <a:p>
            <a:pPr marL="0" indent="0">
              <a:buNone/>
            </a:pPr>
            <a:br>
              <a:rPr lang="en-US" sz="2000" dirty="0"/>
            </a:br>
            <a:r>
              <a:rPr lang="en-US" sz="2000" dirty="0"/>
              <a:t>The product has not been evaluated against the criterion. This can only be used in WCAG 2.0/2.1 Level AAA.</a:t>
            </a:r>
          </a:p>
        </p:txBody>
      </p:sp>
      <p:sp>
        <p:nvSpPr>
          <p:cNvPr id="4" name="Slide Number Placeholder 3">
            <a:extLst>
              <a:ext uri="{FF2B5EF4-FFF2-40B4-BE49-F238E27FC236}">
                <a16:creationId xmlns:a16="http://schemas.microsoft.com/office/drawing/2014/main" id="{E8D0841F-579B-B644-8F02-A7A240CE096A}"/>
              </a:ext>
            </a:extLst>
          </p:cNvPr>
          <p:cNvSpPr>
            <a:spLocks noGrp="1"/>
          </p:cNvSpPr>
          <p:nvPr>
            <p:ph type="sldNum" sz="quarter" idx="12"/>
          </p:nvPr>
        </p:nvSpPr>
        <p:spPr/>
        <p:txBody>
          <a:bodyPr/>
          <a:lstStyle/>
          <a:p>
            <a:fld id="{50FE8A06-4AAD-4048-82D6-361A469E6396}" type="slidenum">
              <a:rPr lang="en-US" smtClean="0"/>
              <a:pPr/>
              <a:t>6</a:t>
            </a:fld>
            <a:endParaRPr lang="en-US" dirty="0"/>
          </a:p>
        </p:txBody>
      </p:sp>
    </p:spTree>
    <p:extLst>
      <p:ext uri="{BB962C8B-B14F-4D97-AF65-F5344CB8AC3E}">
        <p14:creationId xmlns:p14="http://schemas.microsoft.com/office/powerpoint/2010/main" val="2244627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8099171-8B1B-4C94-B6A7-E478641F5F6B}"/>
              </a:ext>
            </a:extLst>
          </p:cNvPr>
          <p:cNvSpPr>
            <a:spLocks noGrp="1"/>
          </p:cNvSpPr>
          <p:nvPr>
            <p:ph type="title" idx="4294967295"/>
          </p:nvPr>
        </p:nvSpPr>
        <p:spPr>
          <a:xfrm>
            <a:off x="1066800" y="-713983"/>
            <a:ext cx="10058400" cy="713983"/>
          </a:xfrm>
        </p:spPr>
        <p:txBody>
          <a:bodyPr vert="horz" lIns="91440" tIns="45720" rIns="91440" bIns="45720" rtlCol="0" anchor="b">
            <a:normAutofit/>
          </a:bodyPr>
          <a:lstStyle/>
          <a:p>
            <a:r>
              <a:rPr lang="en-US" dirty="0"/>
              <a:t>Sample VPAT – Partially Supports and Has Remarks</a:t>
            </a:r>
          </a:p>
        </p:txBody>
      </p:sp>
      <p:pic>
        <p:nvPicPr>
          <p:cNvPr id="10" name="Picture 9" descr="Sample VPAT - Partially Supports and has remarks">
            <a:extLst>
              <a:ext uri="{FF2B5EF4-FFF2-40B4-BE49-F238E27FC236}">
                <a16:creationId xmlns:a16="http://schemas.microsoft.com/office/drawing/2014/main" id="{9D7AC8E9-23FA-45B6-91C2-424118756F6D}"/>
              </a:ext>
            </a:extLst>
          </p:cNvPr>
          <p:cNvPicPr>
            <a:picLocks noChangeAspect="1"/>
          </p:cNvPicPr>
          <p:nvPr/>
        </p:nvPicPr>
        <p:blipFill>
          <a:blip r:embed="rId3"/>
          <a:stretch>
            <a:fillRect/>
          </a:stretch>
        </p:blipFill>
        <p:spPr>
          <a:xfrm>
            <a:off x="0" y="1309828"/>
            <a:ext cx="12192000" cy="4238343"/>
          </a:xfrm>
          <a:prstGeom prst="rect">
            <a:avLst/>
          </a:prstGeom>
        </p:spPr>
      </p:pic>
    </p:spTree>
    <p:extLst>
      <p:ext uri="{BB962C8B-B14F-4D97-AF65-F5344CB8AC3E}">
        <p14:creationId xmlns:p14="http://schemas.microsoft.com/office/powerpoint/2010/main" val="1386030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4BA7DB7-6D30-4F9B-B2A8-0418200CD399}"/>
              </a:ext>
            </a:extLst>
          </p:cNvPr>
          <p:cNvSpPr>
            <a:spLocks noGrp="1"/>
          </p:cNvSpPr>
          <p:nvPr>
            <p:ph type="title" idx="4294967295"/>
          </p:nvPr>
        </p:nvSpPr>
        <p:spPr>
          <a:xfrm>
            <a:off x="1066800" y="-713983"/>
            <a:ext cx="10058400" cy="713983"/>
          </a:xfrm>
        </p:spPr>
        <p:txBody>
          <a:bodyPr vert="horz" lIns="91440" tIns="45720" rIns="91440" bIns="45720" rtlCol="0" anchor="b">
            <a:normAutofit/>
          </a:bodyPr>
          <a:lstStyle/>
          <a:p>
            <a:r>
              <a:rPr lang="en-US" dirty="0"/>
              <a:t>Sample VPAT – Supports with no Remarks</a:t>
            </a:r>
          </a:p>
        </p:txBody>
      </p:sp>
      <p:pic>
        <p:nvPicPr>
          <p:cNvPr id="7" name="Picture 6" descr="Sample VPAT - Supports with no Remarks">
            <a:extLst>
              <a:ext uri="{FF2B5EF4-FFF2-40B4-BE49-F238E27FC236}">
                <a16:creationId xmlns:a16="http://schemas.microsoft.com/office/drawing/2014/main" id="{C5855722-BFC6-41CF-AFDB-1D82BC7163EA}"/>
              </a:ext>
            </a:extLst>
          </p:cNvPr>
          <p:cNvPicPr>
            <a:picLocks noChangeAspect="1"/>
          </p:cNvPicPr>
          <p:nvPr/>
        </p:nvPicPr>
        <p:blipFill>
          <a:blip r:embed="rId3"/>
          <a:stretch>
            <a:fillRect/>
          </a:stretch>
        </p:blipFill>
        <p:spPr>
          <a:xfrm>
            <a:off x="0" y="1793265"/>
            <a:ext cx="12192000" cy="3271469"/>
          </a:xfrm>
          <a:prstGeom prst="rect">
            <a:avLst/>
          </a:prstGeom>
        </p:spPr>
      </p:pic>
    </p:spTree>
    <p:extLst>
      <p:ext uri="{BB962C8B-B14F-4D97-AF65-F5344CB8AC3E}">
        <p14:creationId xmlns:p14="http://schemas.microsoft.com/office/powerpoint/2010/main" val="2706747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0527D-BC36-4D32-9C9C-688036205CA7}"/>
              </a:ext>
            </a:extLst>
          </p:cNvPr>
          <p:cNvSpPr>
            <a:spLocks noGrp="1"/>
          </p:cNvSpPr>
          <p:nvPr>
            <p:ph type="title" idx="4294967295"/>
          </p:nvPr>
        </p:nvSpPr>
        <p:spPr>
          <a:xfrm>
            <a:off x="1066800" y="-713983"/>
            <a:ext cx="10058400" cy="713983"/>
          </a:xfrm>
        </p:spPr>
        <p:txBody>
          <a:bodyPr vert="horz" lIns="91440" tIns="45720" rIns="91440" bIns="45720" rtlCol="0" anchor="b">
            <a:normAutofit/>
          </a:bodyPr>
          <a:lstStyle/>
          <a:p>
            <a:r>
              <a:rPr lang="en-US" dirty="0"/>
              <a:t>Sample VPAT – Supports and has Remarks</a:t>
            </a:r>
          </a:p>
        </p:txBody>
      </p:sp>
      <p:pic>
        <p:nvPicPr>
          <p:cNvPr id="5" name="Picture 4" descr="Sample VPAT Supports and has remarks">
            <a:extLst>
              <a:ext uri="{FF2B5EF4-FFF2-40B4-BE49-F238E27FC236}">
                <a16:creationId xmlns:a16="http://schemas.microsoft.com/office/drawing/2014/main" id="{675681C3-26FE-45E7-8520-11B67F190619}"/>
              </a:ext>
            </a:extLst>
          </p:cNvPr>
          <p:cNvPicPr>
            <a:picLocks noChangeAspect="1"/>
          </p:cNvPicPr>
          <p:nvPr/>
        </p:nvPicPr>
        <p:blipFill>
          <a:blip r:embed="rId3"/>
          <a:stretch>
            <a:fillRect/>
          </a:stretch>
        </p:blipFill>
        <p:spPr>
          <a:xfrm>
            <a:off x="0" y="1501205"/>
            <a:ext cx="12192000" cy="3855590"/>
          </a:xfrm>
          <a:prstGeom prst="rect">
            <a:avLst/>
          </a:prstGeom>
        </p:spPr>
      </p:pic>
    </p:spTree>
    <p:extLst>
      <p:ext uri="{BB962C8B-B14F-4D97-AF65-F5344CB8AC3E}">
        <p14:creationId xmlns:p14="http://schemas.microsoft.com/office/powerpoint/2010/main" val="1930405292"/>
      </p:ext>
    </p:extLst>
  </p:cSld>
  <p:clrMapOvr>
    <a:masterClrMapping/>
  </p:clrMapOvr>
</p:sld>
</file>

<file path=ppt/theme/theme1.xml><?xml version="1.0" encoding="utf-8"?>
<a:theme xmlns:a="http://schemas.openxmlformats.org/drawingml/2006/main" name="eA_2019">
  <a:themeElements>
    <a:clrScheme name="eA 2019">
      <a:dk1>
        <a:srgbClr val="041C2C"/>
      </a:dk1>
      <a:lt1>
        <a:srgbClr val="FFFFFF"/>
      </a:lt1>
      <a:dk2>
        <a:srgbClr val="003CA5"/>
      </a:dk2>
      <a:lt2>
        <a:srgbClr val="F2F3F3"/>
      </a:lt2>
      <a:accent1>
        <a:srgbClr val="68D2DF"/>
      </a:accent1>
      <a:accent2>
        <a:srgbClr val="78D64B"/>
      </a:accent2>
      <a:accent3>
        <a:srgbClr val="FFD700"/>
      </a:accent3>
      <a:accent4>
        <a:srgbClr val="FF8F1C"/>
      </a:accent4>
      <a:accent5>
        <a:srgbClr val="F3364C"/>
      </a:accent5>
      <a:accent6>
        <a:srgbClr val="B0008E"/>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1" id="{89053464-D62E-9F4F-80CC-F4F89CBA0531}" vid="{906503FD-0381-754A-B30D-320869D469C0}"/>
    </a:ext>
  </a:extLst>
</a:theme>
</file>

<file path=ppt/theme/theme2.xml><?xml version="1.0" encoding="utf-8"?>
<a:theme xmlns:a="http://schemas.openxmlformats.org/drawingml/2006/main" name="1_eA_2019">
  <a:themeElements>
    <a:clrScheme name="eA 2019">
      <a:dk1>
        <a:srgbClr val="041C2C"/>
      </a:dk1>
      <a:lt1>
        <a:srgbClr val="FFFFFF"/>
      </a:lt1>
      <a:dk2>
        <a:srgbClr val="003CA5"/>
      </a:dk2>
      <a:lt2>
        <a:srgbClr val="F2F3F3"/>
      </a:lt2>
      <a:accent1>
        <a:srgbClr val="68D2DF"/>
      </a:accent1>
      <a:accent2>
        <a:srgbClr val="78D64B"/>
      </a:accent2>
      <a:accent3>
        <a:srgbClr val="FFD700"/>
      </a:accent3>
      <a:accent4>
        <a:srgbClr val="FF8F1C"/>
      </a:accent4>
      <a:accent5>
        <a:srgbClr val="F3364C"/>
      </a:accent5>
      <a:accent6>
        <a:srgbClr val="B0008E"/>
      </a:accent6>
      <a:hlink>
        <a:srgbClr val="FFFFFF"/>
      </a:hlink>
      <a:folHlink>
        <a:srgbClr val="FFFFFF"/>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9E792A4-A578-F347-B61B-F3188228E725}" vid="{51A698E1-2000-014C-9110-CA13C03A7FB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eA_sample_for_Kara</Template>
  <TotalTime>6363</TotalTime>
  <Words>1881</Words>
  <Application>Microsoft Office PowerPoint</Application>
  <PresentationFormat>Widescreen</PresentationFormat>
  <Paragraphs>213</Paragraphs>
  <Slides>17</Slides>
  <Notes>12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17</vt:i4>
      </vt:variant>
    </vt:vector>
  </HeadingPairs>
  <TitlesOfParts>
    <vt:vector size="22" baseType="lpstr">
      <vt:lpstr>Arial</vt:lpstr>
      <vt:lpstr>Calibri</vt:lpstr>
      <vt:lpstr>Corbel</vt:lpstr>
      <vt:lpstr>eA_2019</vt:lpstr>
      <vt:lpstr>1_eA_2019</vt:lpstr>
      <vt:lpstr>Who, What &amp; Where: The Facts About VPATs   Voluntary Product Accessibility Templates</vt:lpstr>
      <vt:lpstr>Voluntary Product Accessibility Template</vt:lpstr>
      <vt:lpstr>What is a VPAT?</vt:lpstr>
      <vt:lpstr>Do VPATs apply to you?</vt:lpstr>
      <vt:lpstr>Cautionary Tales</vt:lpstr>
      <vt:lpstr>VPAT Levels of Accessibility</vt:lpstr>
      <vt:lpstr>Sample VPAT – Partially Supports and Has Remarks</vt:lpstr>
      <vt:lpstr>Sample VPAT – Supports with no Remarks</vt:lpstr>
      <vt:lpstr>Sample VPAT – Supports and has Remarks</vt:lpstr>
      <vt:lpstr>Who is invited to the VPAT party?</vt:lpstr>
      <vt:lpstr>Who is invited to the VPAT party?</vt:lpstr>
      <vt:lpstr>Who is crashing the VPAT party?</vt:lpstr>
      <vt:lpstr>The VPAT Process</vt:lpstr>
      <vt:lpstr>Verifying a VPAT</vt:lpstr>
      <vt:lpstr>Procurement Requirements – Is it really “Voluntary”? </vt:lpstr>
      <vt:lpstr>Is it really worth having a VPAT?</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Kara Zirkle</dc:creator>
  <cp:lastModifiedBy>Kara Zirkle</cp:lastModifiedBy>
  <cp:revision>80</cp:revision>
  <dcterms:created xsi:type="dcterms:W3CDTF">2019-03-11T17:36:06Z</dcterms:created>
  <dcterms:modified xsi:type="dcterms:W3CDTF">2019-11-08T17:21:21Z</dcterms:modified>
</cp:coreProperties>
</file>