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5" r:id="rId2"/>
    <p:sldMasterId id="2147483648" r:id="rId3"/>
    <p:sldMasterId id="2147483742" r:id="rId4"/>
  </p:sldMasterIdLst>
  <p:notesMasterIdLst>
    <p:notesMasterId r:id="rId11"/>
  </p:notesMasterIdLst>
  <p:handoutMasterIdLst>
    <p:handoutMasterId r:id="rId12"/>
  </p:handoutMasterIdLst>
  <p:sldIdLst>
    <p:sldId id="439" r:id="rId5"/>
    <p:sldId id="493" r:id="rId6"/>
    <p:sldId id="443" r:id="rId7"/>
    <p:sldId id="502" r:id="rId8"/>
    <p:sldId id="497" r:id="rId9"/>
    <p:sldId id="476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43B"/>
    <a:srgbClr val="D76020"/>
    <a:srgbClr val="101A10"/>
    <a:srgbClr val="006501"/>
    <a:srgbClr val="E66819"/>
    <a:srgbClr val="EEAC04"/>
    <a:srgbClr val="739227"/>
    <a:srgbClr val="5C751F"/>
    <a:srgbClr val="4A7488"/>
    <a:srgbClr val="4A5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6" autoAdjust="0"/>
    <p:restoredTop sz="85619" autoAdjust="0"/>
  </p:normalViewPr>
  <p:slideViewPr>
    <p:cSldViewPr>
      <p:cViewPr varScale="1">
        <p:scale>
          <a:sx n="60" d="100"/>
          <a:sy n="60" d="100"/>
        </p:scale>
        <p:origin x="1728" y="44"/>
      </p:cViewPr>
      <p:guideLst>
        <p:guide orient="horz" pos="1968"/>
        <p:guide pos="2352"/>
      </p:guideLst>
    </p:cSldViewPr>
  </p:slideViewPr>
  <p:outlineViewPr>
    <p:cViewPr>
      <p:scale>
        <a:sx n="33" d="100"/>
        <a:sy n="33" d="100"/>
      </p:scale>
      <p:origin x="0" y="18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B9F0CED-7E24-BF4C-9217-89A85EA4613D}" type="datetimeFigureOut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02E9CC9B-1844-7749-A6D1-3AF634BC8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A491313-BF83-BC4F-87DA-A29417CF61EE}" type="datetimeFigureOut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2310910-2610-F946-B908-1B939B60B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697E97-9CCB-F340-A474-6A8697F12813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17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" y="4343400"/>
            <a:ext cx="8077200" cy="1981200"/>
          </a:xfrm>
        </p:spPr>
        <p:txBody>
          <a:bodyPr numCol="3"/>
          <a:lstStyle>
            <a:lvl1pPr>
              <a:defRPr baseline="0"/>
            </a:lvl1pPr>
            <a:lvl2pPr marL="0" indent="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04800" y="838200"/>
            <a:ext cx="8077200" cy="3200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8"/>
          <p:cNvSpPr>
            <a:spLocks noGrp="1"/>
          </p:cNvSpPr>
          <p:nvPr>
            <p:ph type="body" sz="quarter" idx="15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91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00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Johnson-Center_Architecural_Detai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0"/>
            <a:ext cx="8875712" cy="6858000"/>
          </a:xfrm>
          <a:prstGeom prst="rect">
            <a:avLst/>
          </a:prstGeom>
          <a:solidFill>
            <a:schemeClr val="accent5"/>
          </a:solidFill>
          <a:ln w="25400" cap="rnd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6739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89750"/>
          </a:xfrm>
          <a:prstGeom prst="rect">
            <a:avLst/>
          </a:prstGeom>
          <a:solidFill>
            <a:srgbClr val="DFBD17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Bull Run_Architecural_Detai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3"/>
            <a:ext cx="7086600" cy="6935822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809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89750"/>
          </a:xfrm>
          <a:prstGeom prst="rect">
            <a:avLst/>
          </a:prstGeom>
          <a:solidFill>
            <a:schemeClr val="tx2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 descr="Founder's Hall_Architecural Detail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63"/>
          <a:stretch/>
        </p:blipFill>
        <p:spPr>
          <a:xfrm>
            <a:off x="3733800" y="0"/>
            <a:ext cx="5410200" cy="6890412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5865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roll_GrnDuo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" t="8025" r="139" b="24075"/>
          <a:stretch>
            <a:fillRect/>
          </a:stretch>
        </p:blipFill>
        <p:spPr bwMode="auto">
          <a:xfrm>
            <a:off x="0" y="-7938"/>
            <a:ext cx="9144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FBA03">
              <a:alpha val="66000"/>
            </a:srgb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842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>
                <a:latin typeface="Arial"/>
              </a:rPr>
              <a:pPr/>
              <a:t>Friday, November 16, 2018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0826017.jpg"/>
          <p:cNvPicPr>
            <a:picLocks noChangeAspect="1"/>
          </p:cNvPicPr>
          <p:nvPr userDrawn="1"/>
        </p:nvPicPr>
        <p:blipFill rotWithShape="1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8" b="13677"/>
          <a:stretch/>
        </p:blipFill>
        <p:spPr>
          <a:xfrm>
            <a:off x="0" y="0"/>
            <a:ext cx="9144000" cy="4648200"/>
          </a:xfrm>
          <a:prstGeom prst="rect">
            <a:avLst/>
          </a:prstGeom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1">
              <a:alpha val="66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06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404245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1" b="6737"/>
          <a:stretch>
            <a:fillRect/>
          </a:stretch>
        </p:blipFill>
        <p:spPr bwMode="auto">
          <a:xfrm>
            <a:off x="0" y="0"/>
            <a:ext cx="91440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2">
              <a:alpha val="66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20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30923002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29"/>
          <a:stretch/>
        </p:blipFill>
        <p:spPr>
          <a:xfrm>
            <a:off x="0" y="0"/>
            <a:ext cx="9144000" cy="4648200"/>
          </a:xfrm>
          <a:prstGeom prst="rect">
            <a:avLst/>
          </a:prstGeom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1">
              <a:alpha val="66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 hasCustomPrompt="1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1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UL Advisory Board Meeting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5029200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October 20</a:t>
            </a:r>
            <a:r>
              <a:rPr lang="en-US"/>
              <a:t>, 201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011573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0" b="3087"/>
          <a:stretch>
            <a:fillRect/>
          </a:stretch>
        </p:blipFill>
        <p:spPr bwMode="auto">
          <a:xfrm>
            <a:off x="0" y="0"/>
            <a:ext cx="91440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4">
              <a:lumMod val="50000"/>
              <a:alpha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179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05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endParaRPr lang="en-US" dirty="0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10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/single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066800"/>
            <a:ext cx="8077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5699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/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066800"/>
            <a:ext cx="3886200" cy="5029200"/>
          </a:xfrm>
        </p:spPr>
        <p:txBody>
          <a:bodyPr spcCol="0"/>
          <a:lstStyle>
            <a:lvl1pPr>
              <a:defRPr sz="1400"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495800" y="1066800"/>
            <a:ext cx="3886200" cy="5029200"/>
          </a:xfrm>
        </p:spPr>
        <p:txBody>
          <a:bodyPr spcCol="0"/>
          <a:lstStyle>
            <a:lvl1pPr>
              <a:defRPr sz="1400"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8"/>
          <p:cNvSpPr>
            <a:spLocks noGrp="1"/>
          </p:cNvSpPr>
          <p:nvPr>
            <p:ph type="body" sz="quarter" idx="16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8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3"/>
          <p:cNvSpPr txBox="1">
            <a:spLocks/>
          </p:cNvSpPr>
          <p:nvPr/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41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tx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381000"/>
            <a:ext cx="8001000" cy="5867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4"/>
          <p:cNvSpPr txBox="1">
            <a:spLocks/>
          </p:cNvSpPr>
          <p:nvPr/>
        </p:nvSpPr>
        <p:spPr>
          <a:xfrm>
            <a:off x="4648200" y="6477000"/>
            <a:ext cx="3733800" cy="304800"/>
          </a:xfrm>
          <a:prstGeom prst="rect">
            <a:avLst/>
          </a:prstGeom>
        </p:spPr>
        <p:txBody>
          <a:bodyPr rIns="0"/>
          <a:lstStyle>
            <a:lvl1pPr marL="0" algn="l" rtl="0" latinLnBrk="0">
              <a:defRPr sz="900" kern="1200" cap="all" spc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spc="150" dirty="0">
                <a:solidFill>
                  <a:srgbClr val="000000"/>
                </a:solidFill>
              </a:rPr>
              <a:t>GEORGE MASON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4" r:id="rId9"/>
    <p:sldLayoutId id="2147483712" r:id="rId10"/>
    <p:sldLayoutId id="2147483713" r:id="rId11"/>
    <p:sldLayoutId id="2147483717" r:id="rId12"/>
    <p:sldLayoutId id="2147483724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  <a:extLst/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0CB818-7379-467D-8E76-EF9D9074A26C}" type="datetime2">
              <a:rPr lang="en-US" smtClean="0">
                <a:latin typeface="Arial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Friday, November 16, 2018</a:t>
            </a:fld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FEC368-1D7A-4F81-ABF6-AE0E36BAF64C}" type="slidenum">
              <a:rPr lang="en-US" smtClean="0">
                <a:latin typeface="Arial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ehd.gmu.edu/courses/EDIT-526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ebaim.org/articles/cognitive/" TargetMode="External"/><Relationship Id="rId3" Type="http://schemas.openxmlformats.org/officeDocument/2006/relationships/hyperlink" Target="https://www.w3.org/WAI/fundamentals/accessibility-intro/" TargetMode="External"/><Relationship Id="rId7" Type="http://schemas.openxmlformats.org/officeDocument/2006/relationships/hyperlink" Target="http://webaim.org/articles/motor/" TargetMode="External"/><Relationship Id="rId2" Type="http://schemas.openxmlformats.org/officeDocument/2006/relationships/hyperlink" Target="https://webaim.org/intro/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webaim.org/articles/auditory/" TargetMode="External"/><Relationship Id="rId5" Type="http://schemas.openxmlformats.org/officeDocument/2006/relationships/hyperlink" Target="https://webaim.org/articles/visual/" TargetMode="External"/><Relationship Id="rId10" Type="http://schemas.openxmlformats.org/officeDocument/2006/relationships/hyperlink" Target="https://www.w3.org/WAI/test-evaluate/preliminary/" TargetMode="External"/><Relationship Id="rId4" Type="http://schemas.openxmlformats.org/officeDocument/2006/relationships/hyperlink" Target="http://www.washington.edu/doit/videos/index.php?vid=35" TargetMode="External"/><Relationship Id="rId9" Type="http://schemas.openxmlformats.org/officeDocument/2006/relationships/hyperlink" Target="https://www.w3.org/WAI/videos/standards-and-benefit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s://www.codecademy.com/catalog/language/html-css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www.w3schools.com/css/default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ti@g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ati.gmu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63000" cy="533400"/>
          </a:xfrm>
        </p:spPr>
        <p:txBody>
          <a:bodyPr/>
          <a:lstStyle/>
          <a:p>
            <a:r>
              <a:rPr lang="en-US" dirty="0"/>
              <a:t>EDIT 526: Web Accessibility and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Course Information: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https://cehd.gmu.edu/courses/EDIT-526/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Assistive Technology Initiative (ATI)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Korey Singleton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ATI Manager</a:t>
            </a:r>
          </a:p>
          <a:p>
            <a:pPr lvl="1" algn="l"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108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526 </a:t>
            </a:r>
            <a:br>
              <a:rPr lang="en-US" dirty="0"/>
            </a:br>
            <a:r>
              <a:rPr lang="en-US" dirty="0"/>
              <a:t>Course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i="1" dirty="0"/>
              <a:t>8-week summer course</a:t>
            </a:r>
          </a:p>
          <a:p>
            <a:pPr marL="285750" indent="-285750">
              <a:buFont typeface="Arial" charset="0"/>
              <a:buChar char="•"/>
            </a:pPr>
            <a:endParaRPr lang="en-US" i="1" dirty="0"/>
          </a:p>
          <a:p>
            <a:pPr marL="285750" indent="-285750">
              <a:buFont typeface="Arial" charset="0"/>
              <a:buChar char="•"/>
            </a:pPr>
            <a:r>
              <a:rPr lang="en-US" i="1" dirty="0"/>
              <a:t>Course built around 8 asynchronous modules. Each incorporates readings, video (lecture/demo), discussion, and assessments).</a:t>
            </a:r>
          </a:p>
          <a:p>
            <a:pPr marL="285750" indent="-285750">
              <a:buFont typeface="Arial" charset="0"/>
              <a:buChar char="•"/>
            </a:pPr>
            <a:endParaRPr lang="en-US" i="1" dirty="0"/>
          </a:p>
          <a:p>
            <a:pPr marL="285750" indent="-285750">
              <a:buFont typeface="Arial" charset="0"/>
              <a:buChar char="•"/>
            </a:pPr>
            <a:r>
              <a:rPr lang="en-US" i="1" dirty="0"/>
              <a:t>3 synchronous sessions were added in Sum 2018 to support hands-on activities.</a:t>
            </a:r>
            <a:endParaRPr lang="en-US" sz="12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DCB57769-0093-8A4D-8282-9C1B8B0B3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47600"/>
              </p:ext>
            </p:extLst>
          </p:nvPr>
        </p:nvGraphicFramePr>
        <p:xfrm>
          <a:off x="2971800" y="792163"/>
          <a:ext cx="5943600" cy="569536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161269208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304794609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694896180"/>
                    </a:ext>
                  </a:extLst>
                </a:gridCol>
              </a:tblGrid>
              <a:tr h="3749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 </a:t>
                      </a:r>
                      <a:endParaRPr lang="en-US" dirty="0">
                        <a:solidFill>
                          <a:srgbClr val="D2543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  <a:endParaRPr lang="en-US" dirty="0">
                        <a:solidFill>
                          <a:srgbClr val="D2543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Assessment</a:t>
                      </a:r>
                      <a:endParaRPr lang="en-US" dirty="0">
                        <a:solidFill>
                          <a:srgbClr val="D2543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1592640"/>
                  </a:ext>
                </a:extLst>
              </a:tr>
              <a:tr h="3749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Simulation Activities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Simulation Lab Report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563607"/>
                  </a:ext>
                </a:extLst>
              </a:tr>
              <a:tr h="99847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Disability Laws &amp; Guidelines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Testing Websites &amp; Software Apps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8285610"/>
                  </a:ext>
                </a:extLst>
              </a:tr>
              <a:tr h="5238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Testing Websites &amp; Software Apps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Testing a Website for Accessibility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628649"/>
                  </a:ext>
                </a:extLst>
              </a:tr>
              <a:tr h="7396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Document Accessibility (Word, PPT, PDF/3cr)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Creating an Accessible Word, PPT, &amp; PDF document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726840"/>
                  </a:ext>
                </a:extLst>
              </a:tr>
              <a:tr h="5238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HTML Basics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 a Practice Web Page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541089"/>
                  </a:ext>
                </a:extLst>
              </a:tr>
              <a:tr h="5238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Complex HTML Elements and CSS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005112"/>
                  </a:ext>
                </a:extLst>
              </a:tr>
              <a:tr h="7827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Complex HTML Elements and CSS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Accessible Video (3cr)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2843343"/>
                  </a:ext>
                </a:extLst>
              </a:tr>
              <a:tr h="7396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99CB38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Final Project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 an accessible instructional product using HTML &amp; CSS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487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98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Sample Resources – Intro to Web Accessibility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3300" b="1" dirty="0"/>
              <a:t>Intro to Web Accessibility</a:t>
            </a:r>
          </a:p>
          <a:p>
            <a:pPr lvl="1">
              <a:defRPr/>
            </a:pPr>
            <a:r>
              <a:rPr lang="en-US" sz="2900" dirty="0"/>
              <a:t>WebAIM – </a:t>
            </a:r>
            <a:r>
              <a:rPr lang="en-US" sz="2900" dirty="0">
                <a:hlinkClick r:id="rId2"/>
              </a:rPr>
              <a:t>Intro to Web Accessibility</a:t>
            </a:r>
            <a:endParaRPr lang="en-US" sz="2900" dirty="0"/>
          </a:p>
          <a:p>
            <a:pPr lvl="1">
              <a:defRPr/>
            </a:pPr>
            <a:r>
              <a:rPr lang="en-US" sz="2900" dirty="0"/>
              <a:t>W3C – </a:t>
            </a:r>
            <a:r>
              <a:rPr lang="en-US" sz="2900" dirty="0">
                <a:hlinkClick r:id="rId3"/>
              </a:rPr>
              <a:t>Intro to Web Accessibility</a:t>
            </a:r>
            <a:endParaRPr lang="en-US" sz="2900" dirty="0"/>
          </a:p>
          <a:p>
            <a:pPr lvl="1">
              <a:defRPr/>
            </a:pPr>
            <a:r>
              <a:rPr lang="en-US" sz="2900" dirty="0"/>
              <a:t>UW – </a:t>
            </a:r>
            <a:r>
              <a:rPr lang="en-US" sz="2900" dirty="0">
                <a:hlinkClick r:id="rId4"/>
              </a:rPr>
              <a:t>Accessible Web Design</a:t>
            </a:r>
            <a:r>
              <a:rPr lang="en-US" sz="2900" dirty="0"/>
              <a:t> (Video)</a:t>
            </a:r>
          </a:p>
          <a:p>
            <a:pPr marL="0" indent="0">
              <a:buNone/>
              <a:defRPr/>
            </a:pPr>
            <a:endParaRPr lang="en-US" sz="3300" b="1" dirty="0"/>
          </a:p>
          <a:p>
            <a:pPr marL="0" indent="0">
              <a:buNone/>
              <a:defRPr/>
            </a:pPr>
            <a:r>
              <a:rPr lang="en-US" sz="3300" b="1" dirty="0"/>
              <a:t>How Individuals with Disabilities are Impacted on the Web</a:t>
            </a:r>
          </a:p>
          <a:p>
            <a:pPr lvl="1">
              <a:defRPr/>
            </a:pPr>
            <a:r>
              <a:rPr lang="en-US" sz="2900" dirty="0"/>
              <a:t>WebAIM – </a:t>
            </a:r>
            <a:r>
              <a:rPr lang="en-US" sz="2900" dirty="0">
                <a:hlinkClick r:id="rId5"/>
              </a:rPr>
              <a:t>Visual</a:t>
            </a:r>
            <a:r>
              <a:rPr lang="en-US" sz="2900" dirty="0"/>
              <a:t>, </a:t>
            </a:r>
            <a:r>
              <a:rPr lang="en-US" sz="2900" dirty="0">
                <a:hlinkClick r:id="rId6"/>
              </a:rPr>
              <a:t>Auditory</a:t>
            </a:r>
            <a:r>
              <a:rPr lang="en-US" sz="2900" dirty="0"/>
              <a:t>, </a:t>
            </a:r>
            <a:r>
              <a:rPr lang="en-US" sz="2900" dirty="0">
                <a:hlinkClick r:id="rId7"/>
              </a:rPr>
              <a:t>Motor</a:t>
            </a:r>
            <a:r>
              <a:rPr lang="en-US" sz="2900" dirty="0"/>
              <a:t>, </a:t>
            </a:r>
            <a:r>
              <a:rPr lang="en-US" sz="2900" dirty="0">
                <a:hlinkClick r:id="rId8"/>
              </a:rPr>
              <a:t>Cognitive</a:t>
            </a:r>
            <a:endParaRPr lang="en-US" sz="2900" dirty="0"/>
          </a:p>
          <a:p>
            <a:pPr lvl="1">
              <a:defRPr/>
            </a:pPr>
            <a:r>
              <a:rPr lang="en-US" sz="2900" dirty="0"/>
              <a:t>W3C – </a:t>
            </a:r>
            <a:r>
              <a:rPr lang="en-US" sz="2900" dirty="0">
                <a:hlinkClick r:id="rId9"/>
              </a:rPr>
              <a:t>Web Accessibility Perspectives</a:t>
            </a:r>
            <a:r>
              <a:rPr lang="en-US" sz="2900" dirty="0"/>
              <a:t> (Video)</a:t>
            </a:r>
          </a:p>
          <a:p>
            <a:pPr marL="0" indent="0">
              <a:buNone/>
              <a:defRPr/>
            </a:pPr>
            <a:endParaRPr lang="en-US" sz="3300" b="1" dirty="0"/>
          </a:p>
          <a:p>
            <a:pPr marL="0" indent="0">
              <a:buNone/>
              <a:defRPr/>
            </a:pPr>
            <a:r>
              <a:rPr lang="en-US" sz="3300" b="1" dirty="0"/>
              <a:t>Web Accessibility Testing</a:t>
            </a:r>
          </a:p>
          <a:p>
            <a:pPr lvl="1">
              <a:defRPr/>
            </a:pPr>
            <a:r>
              <a:rPr lang="en-US" sz="2900" dirty="0">
                <a:hlinkClick r:id="rId10"/>
              </a:rPr>
              <a:t>Easy Checks – A First Review of Accessibility</a:t>
            </a:r>
            <a:endParaRPr lang="en-US" sz="2900" dirty="0"/>
          </a:p>
          <a:p>
            <a:pPr lvl="1">
              <a:defRPr/>
            </a:pPr>
            <a:r>
              <a:rPr lang="en-US" sz="2900" dirty="0"/>
              <a:t>Demo Videos (Testing Tools</a:t>
            </a:r>
            <a:r>
              <a:rPr lang="en-US" sz="2900" dirty="0" smtClean="0"/>
              <a:t>)</a:t>
            </a:r>
          </a:p>
          <a:p>
            <a:pPr marL="274320" lvl="1" indent="0">
              <a:buNone/>
              <a:defRPr/>
            </a:pPr>
            <a:endParaRPr lang="en-US" sz="3300" dirty="0"/>
          </a:p>
          <a:p>
            <a:pPr marL="0" indent="0">
              <a:buNone/>
              <a:defRPr/>
            </a:pPr>
            <a:r>
              <a:rPr lang="en-US" sz="3300" b="1" dirty="0"/>
              <a:t>Additional Supports: </a:t>
            </a:r>
          </a:p>
          <a:p>
            <a:pPr lvl="1">
              <a:defRPr/>
            </a:pPr>
            <a:r>
              <a:rPr lang="en-US" sz="2900" dirty="0"/>
              <a:t>Demo Videos (Assistive Technology &amp; the Web)</a:t>
            </a:r>
          </a:p>
          <a:p>
            <a:pPr marL="0" indent="0">
              <a:buNone/>
              <a:defRPr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02528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Sample Resources – HTML &amp; CSS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/>
              <a:t>Web Design &amp; Accessibility (Simulations)</a:t>
            </a:r>
          </a:p>
          <a:p>
            <a:pPr lvl="1">
              <a:defRPr/>
            </a:pPr>
            <a:r>
              <a:rPr lang="en-US" dirty="0" err="1"/>
              <a:t>Codecademy.com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HTML &amp; CSS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Textbook – Recommended, not required</a:t>
            </a:r>
          </a:p>
          <a:p>
            <a:pPr lvl="1">
              <a:defRPr/>
            </a:pPr>
            <a:r>
              <a:rPr lang="en-US" dirty="0"/>
              <a:t>W3Schools.com – </a:t>
            </a:r>
            <a:r>
              <a:rPr lang="en-US" dirty="0">
                <a:hlinkClick r:id="rId3"/>
              </a:rPr>
              <a:t>HTML5</a:t>
            </a:r>
            <a:r>
              <a:rPr lang="en-US" dirty="0"/>
              <a:t>, </a:t>
            </a:r>
            <a:r>
              <a:rPr lang="en-US" dirty="0" smtClean="0">
                <a:hlinkClick r:id="rId4"/>
              </a:rPr>
              <a:t>CSS</a:t>
            </a:r>
            <a:endParaRPr lang="en-US" sz="3300" dirty="0"/>
          </a:p>
          <a:p>
            <a:pPr lvl="1">
              <a:defRPr/>
            </a:pPr>
            <a:endParaRPr lang="en-US" sz="3300" dirty="0"/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6179" y="3124200"/>
            <a:ext cx="8761462" cy="3673755"/>
            <a:chOff x="186179" y="3124200"/>
            <a:chExt cx="8761462" cy="36737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480EC2D-D579-7C49-8BD7-9AD006655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79" y="3276600"/>
              <a:ext cx="2041319" cy="2819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C113886D-60FF-A949-ACA0-B186FF1BA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8381" y="3511627"/>
              <a:ext cx="6444836" cy="328632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FE5E796C-96A3-8F41-B852-3B958E1E67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9270" y="3124200"/>
              <a:ext cx="4268371" cy="21424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485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910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CEHD</a:t>
            </a:r>
          </a:p>
          <a:p>
            <a:pPr lvl="1"/>
            <a:r>
              <a:rPr lang="en-US" sz="1800" dirty="0"/>
              <a:t>Instructional Technology Masters &amp; eLearning Certificate Program (</a:t>
            </a:r>
            <a:r>
              <a:rPr lang="en-US" sz="1800" i="1" dirty="0"/>
              <a:t>Elective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Assistive Technology Masters &amp; Certificate Programs (</a:t>
            </a:r>
            <a:r>
              <a:rPr lang="en-US" sz="1800" i="1" dirty="0"/>
              <a:t>Elective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Assistive Technology Masters &amp; Certificate Programs (</a:t>
            </a:r>
            <a:r>
              <a:rPr lang="en-US" sz="1800" i="1" dirty="0"/>
              <a:t>Modules shared with faculty</a:t>
            </a:r>
            <a:r>
              <a:rPr lang="en-US" sz="1800" dirty="0"/>
              <a:t>)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b="1" dirty="0"/>
              <a:t>Office of Digital Learning</a:t>
            </a:r>
          </a:p>
          <a:p>
            <a:pPr lvl="1"/>
            <a:r>
              <a:rPr lang="en-US" sz="1800" dirty="0"/>
              <a:t>Modules incorporate into faculty trainings</a:t>
            </a:r>
          </a:p>
          <a:p>
            <a:pPr lvl="1"/>
            <a:r>
              <a:rPr lang="en-US" sz="1800" dirty="0"/>
              <a:t>Support IDs (</a:t>
            </a:r>
            <a:r>
              <a:rPr lang="en-US" sz="1800" i="1" dirty="0"/>
              <a:t>Testing of supplemental applications</a:t>
            </a:r>
            <a:r>
              <a:rPr lang="en-US" sz="1800" dirty="0"/>
              <a:t>)</a:t>
            </a:r>
          </a:p>
          <a:p>
            <a:pPr lvl="2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28" y="2370349"/>
            <a:ext cx="3786171" cy="3116052"/>
          </a:xfrm>
        </p:spPr>
      </p:pic>
    </p:spTree>
    <p:extLst>
      <p:ext uri="{BB962C8B-B14F-4D97-AF65-F5344CB8AC3E}">
        <p14:creationId xmlns:p14="http://schemas.microsoft.com/office/powerpoint/2010/main" val="195674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Contact Us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Assistive Technology Initiative</a:t>
            </a:r>
          </a:p>
          <a:p>
            <a:pPr lvl="1"/>
            <a:r>
              <a:rPr lang="en-US" sz="2400" dirty="0"/>
              <a:t>Aquia Building, Rm. 238</a:t>
            </a:r>
          </a:p>
          <a:p>
            <a:pPr lvl="1"/>
            <a:r>
              <a:rPr lang="en-US" sz="2400" dirty="0"/>
              <a:t>Mail Stop: 6A11</a:t>
            </a:r>
          </a:p>
          <a:p>
            <a:pPr lvl="1"/>
            <a:r>
              <a:rPr lang="en-US" sz="2400" dirty="0"/>
              <a:t>Phone: 703-993-4329</a:t>
            </a:r>
          </a:p>
          <a:p>
            <a:pPr lvl="1"/>
            <a:r>
              <a:rPr lang="en-US" sz="2400" dirty="0"/>
              <a:t>Email: </a:t>
            </a:r>
            <a:r>
              <a:rPr lang="en-US" sz="2400" dirty="0">
                <a:hlinkClick r:id="rId3"/>
              </a:rPr>
              <a:t>ati@gmu.edu</a:t>
            </a:r>
            <a:endParaRPr lang="en-US" sz="2400" dirty="0"/>
          </a:p>
          <a:p>
            <a:pPr lvl="1"/>
            <a:r>
              <a:rPr lang="en-US" sz="2400" dirty="0"/>
              <a:t>Web: </a:t>
            </a:r>
            <a:r>
              <a:rPr lang="en-US" sz="2400" dirty="0">
                <a:hlinkClick r:id="rId4"/>
              </a:rPr>
              <a:t>http://ati.gmu.edu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Twitter: @AccessibleMason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755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DIT 526: Web Accessibility and Design&amp;quot;&quot;/&gt;&lt;property id=&quot;20307&quot; value=&quot;439&quot;/&gt;&lt;/object&gt;&lt;object type=&quot;3&quot; unique_id=&quot;10024&quot;&gt;&lt;property id=&quot;20148&quot; value=&quot;5&quot;/&gt;&lt;property id=&quot;20300&quot; value=&quot;Slide 3 - &amp;quot;Sample Resources – Intro to Web Accessibility &amp;quot;&quot;/&gt;&lt;property id=&quot;20307&quot; value=&quot;443&quot;/&gt;&lt;/object&gt;&lt;object type=&quot;3&quot; unique_id=&quot;10065&quot;&gt;&lt;property id=&quot;20148&quot; value=&quot;5&quot;/&gt;&lt;property id=&quot;20300&quot; value=&quot;Slide 6 - &amp;quot;Contact Us&amp;quot;&quot;/&gt;&lt;property id=&quot;20307&quot; value=&quot;476&quot;/&gt;&lt;/object&gt;&lt;object type=&quot;3&quot; unique_id=&quot;35361&quot;&gt;&lt;property id=&quot;20148&quot; value=&quot;5&quot;/&gt;&lt;property id=&quot;20300&quot; value=&quot;Slide 2 - &amp;quot;EDIT 526  Course Overview&amp;quot;&quot;/&gt;&lt;property id=&quot;20307&quot; value=&quot;493&quot;/&gt;&lt;/object&gt;&lt;object type=&quot;3&quot; unique_id=&quot;35362&quot;&gt;&lt;property id=&quot;20148&quot; value=&quot;5&quot;/&gt;&lt;property id=&quot;20300&quot; value=&quot;Slide 4 - &amp;quot;Sample Resources – HTML &amp;amp; CSS&amp;quot;&quot;/&gt;&lt;property id=&quot;20307&quot; value=&quot;502&quot;/&gt;&lt;/object&gt;&lt;object type=&quot;3&quot; unique_id=&quot;35363&quot;&gt;&lt;property id=&quot;20148&quot; value=&quot;5&quot;/&gt;&lt;property id=&quot;20300&quot; value=&quot;Slide 5 - &amp;quot;Impact...&amp;quot;&quot;/&gt;&lt;property id=&quot;20307&quot; value=&quot;497&quot;/&gt;&lt;/object&gt;&lt;/object&gt;&lt;object type=&quot;8&quot; unique_id=&quot;10130&quot;&gt;&lt;/object&gt;&lt;/object&gt;&lt;/database&gt;"/>
  <p:tag name="SECTOMILLISECCONVERTED" val="1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MasonBrand_1">
  <a:themeElements>
    <a:clrScheme name="MasonSecondary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sonBrand.pxtx">
  <a:themeElements>
    <a:clrScheme name="Custom 6">
      <a:dk1>
        <a:srgbClr val="116020"/>
      </a:dk1>
      <a:lt1>
        <a:sysClr val="window" lastClr="FFFFFF"/>
      </a:lt1>
      <a:dk2>
        <a:srgbClr val="1E6E86"/>
      </a:dk2>
      <a:lt2>
        <a:srgbClr val="C5D1D7"/>
      </a:lt2>
      <a:accent1>
        <a:srgbClr val="990B01"/>
      </a:accent1>
      <a:accent2>
        <a:srgbClr val="DFBD17"/>
      </a:accent2>
      <a:accent3>
        <a:srgbClr val="99611F"/>
      </a:accent3>
      <a:accent4>
        <a:srgbClr val="8C7B70"/>
      </a:accent4>
      <a:accent5>
        <a:srgbClr val="719920"/>
      </a:accent5>
      <a:accent6>
        <a:srgbClr val="EE6D17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ustom 6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3F6D21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AW xmlns="http://www.net-centric.com/PAWPP">
  <Shape xmlns="" ID="LkRcDCN41RbPUljFWaGUUowq+ds=" pdftag="H1" isBookmarkSet="no" bookmark="yes" Order="_x0031_"/>
  <Shape xmlns="" ID="00Kon9KxoGn+AJhdXGYN2oUYC4s=" isBookmarkSet="yes" bookmark="no" pdftag="P" artifact="_x0030_" Order="_x0032_"/>
  <Shape xmlns="" ID="EKYziTonU2JL0BPgRUCnVFrkiFs=" pdftag="H2" isBookmarkSet="no" bookmark="yes" Order="_x0031_"/>
  <Shape xmlns="" ID="maWkHDY7rf8I7qItYItJMx8CMog=" formula="no" inline="no" Order="_x0033_" isBookmarkSet="no" bookmark="no" validate="no" artifact="_x0031_" pdftag="_x005B_Artifact_x005D_" Lang=""/>
  <HyperLink xmlns="" ID="yMFzkBj7rZtI1NxtL0y85FImuDw=-2043260994152.575_352.32" plainAltText="ati_x0040_gmu.edu" language="" Lang=""/>
  <HyperLink xmlns="" ID="yMFzkBj7rZtI1NxtL0y85FImuDw=-976139998141.39_386.88" plainAltText="http:_x002F__x002F_ati.gmu.edu" language="" Lang=""/>
  <Shape xmlns="" ID="xrQM9sZAjssvVaMFywpKd8oPdrI=" pdftag="" Order="_x0032_"/>
  <Shape xmlns="" ID="VSc8bhxU4rkY0ORYAlj4M26pJck=" pdftag="" Order="_x0034_"/>
  <Shape xmlns="" ID="FbvjUbHtQr99+Egl5B4olxdOg+k=" pdftag="" Order="_x0035_"/>
  <Shape xmlns="" ID="e+UtNwjoMpqd/pGBLs2WxrgZI/M=" pdftag="H2" isBookmarkSet="no" bookmark="yes" Order="_x0031_"/>
  <Shape xmlns="" ID="EkejcWDmaFnOIig05/wzW9icDU0=" pdftag="P" isBookmarkSet="no" bookmark="no" Order="_x0032_"/>
  <Shape xmlns="" ID="Zl0OTqiSnIGo6goM5qs4b1T61Po=" pdftag="H2" isBookmarkSet="no" bookmark="yes" Order="_x0031_"/>
  <Shape xmlns="" ID="cAZTTfkRZB40cQzQ7G6f8vnjQaI=" pdftag="P" isBookmarkSet="no" bookmark="no" Order="_x0032_"/>
  <Shape xmlns="" ID="0mvUdF0pHHpNA0SvE1+FAQU2Bow=" pdftag="H2" isBookmarkSet="no" bookmark="yes" Order="_x0031_"/>
  <Shape xmlns="" ID="BbG56Ve/NyvMHdkZArT3glWsv0E=" pdftag="P" isBookmarkSet="no" bookmark="no" Order="_x0032_"/>
  <Shape xmlns="" ID="c3Hb1JpstdEhjN4lYvUZ65iUxQo=" Order="_x0033_" formula="no" inline="no" isBookmarkSet="no" validate="no" artifact="_x0031_" pdftag="_x005B_Artifact_x005D_" bookmark="no" Lang=""/>
  <Shape xmlns="" ID="SS4leNIxG08kDvWUrgxHR0mRZsc=" pdftag="H2" isBookmarkSet="no" bookmark="yes" Order="_x0031_"/>
  <Shape xmlns="" ID="vj5FMuIpEgs04cOjfwR9SB2dEcw=" pdftag="P" isBookmarkSet="no" bookmark="no" Order="_x0032_"/>
  <Shape xmlns="" ID="/VDKg1Z+QIkRqowND9yVu+ZAzQQ=" pdftag="" Order="_x0031_" artifact="_x0031_" formula="no" inline="no" validate="no"/>
  <Shape xmlns="" ID="NRFxhvubLEkPY1v27aJ/VF/IUwQ=" formula="no" inline="no" isBookmarkSet="no" validate="no" Order="_x0034_" bookmark="no" pdftag="_x005B_Artifact_x005D_" artifact="_x0031_" Lang=""/>
  <Shape xmlns="" ID="pCC2XJEySCfhG7qvCjwmMtj/9FQ=" pdftag="" Order="_x0033_" artifact="_x0031_" formula="no" inline="no" validate="no"/>
  <Shape xmlns="" ID="OBKJV2pW0+e42cXm3GDBk4vnZyM=" pdftag="" Order="_x0037_" artifact="_x0031_" formula="no" inline="no" validate="no"/>
  <Shape xmlns="" ID="16eII0zHmhNI/Na2T3rCFz9NDXk=" pdftag="" Order="_x0034_" artifact="_x0031_" formula="no" inline="no" validate="no"/>
  <Shape xmlns="" ID="2JJx8WZ8yyhLxoEu9MdL5svWCas=" pdftag="H2" isBookmarkSet="no" bookmark="yes" Order="_x0031_"/>
  <Shape xmlns="" ID="OnQuJqzUKDR81DIdh32yG/R48Vw=" pdftag="P" isBookmarkSet="no" bookmark="no" Order="_x0032_"/>
  <Shape xmlns="" ID="1RUjNe+recK+owfbMshuIr6meWI=" pdftag="H2" isBookmarkSet="no" bookmark="yes" Order="_x0031_"/>
  <Shape xmlns="" ID="suZYxS7sgHFKmn90Q/rEs+O6dLU=" pdftag="P" isBookmarkSet="no" bookmark="no" Order="_x0032_"/>
  <Shape xmlns="" ID="0VXnAMWPLWP3CfzLweDWqjAjbKM=" Order="_x0033_" formula="no" inline="no" artifact="_x0031_" pdftag="_x005B_Artifact_x005D_" isBookmarkSet="no" validate="no" bookmark="no" Lang=""/>
  <Shape xmlns="" ID="+Lo7Xp/9SYRJ2mz799DRZz9Xif4=" pdftag="H2" isBookmarkSet="no" bookmark="yes" Order="_x0031_"/>
  <Shape xmlns="" ID="vN/EOr2ymEmmPrebc9K4SSbJ6kg=" pdftag="P" isBookmarkSet="no" bookmark="no" Order="_x0032_"/>
  <Shape xmlns="" ID="EzRswruu76HQ/4GhFBP13gq5oCc=" formula="no" inline="no" isBookmarkSet="no" validate="no" Order="_x0032_" bookmark="no" pdftag="_x005B_Artifact_x005D_" artifact="_x0031_" Lang=""/>
  <Shape xmlns="" ID="fBbYCjo43u8ArcJyBQwiPxwlQ3g=" pdftag="" Order="_x0034_" artifact="_x0031_" formula="no" inline="no" validate="no"/>
  <Shape xmlns="" ID="nWj43xAsMd/wUcCN0qmGl6j0cas=" pdftag="" Order="_x0035_" artifact="_x0031_" formula="no" inline="no" validate="no"/>
  <Shape xmlns="" ID="EsdY4I0Z8ewEoeTYtSp8snzarz4=" pdftag="" Order="_x0036_" artifact="_x0031_" formula="no" inline="no" validate="no"/>
  <Shape xmlns="" ID="2iDP57fLXuQDupbKzzRlMFPsHAk=" pdftag="H2" isBookmarkSet="no" bookmark="yes" Order="_x0031_"/>
  <Shape xmlns="" ID="yMFzkBj7rZtI1NxtL0y85FImuDw=" pdftag="P" isBookmarkSet="no" bookmark="no" Order="_x0032_"/>
  <SubText xmlns="" ID="maWkHDY7rf8I7qItYItJMx8CMog=" ActualText=""/>
  <SubText xmlns="" ID="c3Hb1JpstdEhjN4lYvUZ65iUxQo=" ActualText=""/>
  <SubText xmlns="" ID="0VXnAMWPLWP3CfzLweDWqjAjbKM=" ActualText=""/>
  <Shape xmlns="" ID="0cQ/DUlXx7W615EVsomzCLHSYKE=" isBookmarkSet="no" bookmark="no" formula="no" inline="no" pdftag="Figure" artifact="_x0030_" validate="yes" Order="_x0032_" Lang=""/>
  <Shape xmlns="" ID="25F2ffaY7LUoIS24OQWAcl0TVk4=" isBookmarkSet="no" validate="no" formula="no" inline="no" Order="_x0031_" bookmark="no" pdftag="_x005B_Artifact_x005D_" artifact="_x0031_"/>
  <Shape xmlns="" ID="IxyrYRz5q57vxVMbHw9Y+/cDsDQ=" isBookmarkSet="no" validate="no" formula="no" inline="no" Order="_x0034_" bookmark="no" pdftag="_x005B_Artifact_x005D_" artifact="_x0031_"/>
  <SubText xmlns="" ID="0cQ/DUlXx7W615EVsomzCLHSYKE=" ActualText=""/>
  <Shape xmlns="" ID="9XBU0ssfhIq3IlL9Q4hJRv7jdhg=" pdftag="H2" isBookmarkSet="no" bookmark="yes" Order="_x0031_"/>
  <Shape xmlns="" ID="TFtxy1IOssD5yJ+fdDwSmCUsO4I=" pdftag="P" isBookmarkSet="no" bookmark="no" Order="_x0032_"/>
  <Shape xmlns="" ID="C2oNHRL6glL3W5bhf4vNuMU5GAA=" pdftag="P" isBookmarkSet="no" bookmark="no" Order="_x0033_"/>
  <Shape xmlns="" ID="orbm6vxJaasp1fQktFh/pw6X0qU=" pdftag="H2" isBookmarkSet="no" bookmark="yes" Order="_x0031_"/>
  <Shape xmlns="" ID="yx7/bV+VhWGsOFV5LfHDFf3lxWU=" pdftag="P" isBookmarkSet="no" bookmark="no" Order="_x0032_"/>
  <Shape xmlns="" ID="lC1EQPhIoAoOk5Spr4DyAGXUC7U=" Order="_x0034_" artifact="_x0031_" pdftag="_x005B_Artifact_x005D_" formula="no" inline="no" validate="no"/>
  <HyperLink xmlns="" ID="00Kon9KxoGn+AJhdXGYN2oUYC4s=58589209162.45_374.16" validate="" plainAltText="GMU_x0020_EDIT_x0020_526_x0020_Course_x0020_Information" language="" Lang=""/>
  <HyperLink xmlns="" ID="yx7/bV+VhWGsOFV5LfHDFf3lxWU=1141691018167.875_149.76" plainAltText="Intro_x0020_to_x0020_Web_x0020_Accessibility" language="" Lang=""/>
  <HyperLink xmlns="" ID="yx7/bV+VhWGsOFV5LfHDFf3lxWU=1141691018139.2_171.36" validate="" plainAltText="Intro_x0020_to_x0020_Web_x0020_Accessibility_x0020__x0028_WRC_x0029_" language="" Lang=""/>
  <HyperLink xmlns="" ID="yx7/bV+VhWGsOFV5LfHDFf3lxWU=-1481670849128.205_192.96" plainAltText="Accessible_x0020_Web_x0020_Design" language="" Lang=""/>
  <HyperLink xmlns="" ID="yx7/bV+VhWGsOFV5LfHDFf3lxWU=428166410167.875_264.96" validate="" plainAltText="Visual_x0020__x0028_WebAIM_x0029_" language="" Lang=""/>
  <HyperLink xmlns="" ID="yx7/bV+VhWGsOFV5LfHDFf3lxWU=368712735225.555_264.96" validate="" plainAltText="Auditory_x0020__x0028_WebAIM_x0029_" language="" Lang=""/>
  <HyperLink xmlns="" ID="yx7/bV+VhWGsOFV5LfHDFf3lxWU=1230028945300.22_264.96" validate="" plainAltText="Motor_x0020__x0028_WebAIM_x0029_" language="" Lang=""/>
  <HyperLink xmlns="" ID="yx7/bV+VhWGsOFV5LfHDFf3lxWU=1394812608355.225_264.96" validate="" plainAltText="Cognitive_x0020__x0028_WebAIM_x0029_" language="" Lang=""/>
  <HyperLink xmlns="" ID="yx7/bV+VhWGsOFV5LfHDFf3lxWU=1393315005139.2_286.56" plainAltText="Web_x0020_Accessibility_x0020_Perspectives" language="" Lang=""/>
  <HyperLink xmlns="" ID="yx7/bV+VhWGsOFV5LfHDFf3lxWU=187373935579.2_358.56" plainAltText="Easy_x0020_Checks_x0020__x2013__x0020_A_x0020_First_x0020_Review_x0020_of_x0020_Accessibility" language="" Lang=""/>
  <HyperLink xmlns="" ID="cAZTTfkRZB40cQzQ7G6f8vnjQaI=455954368250.965_158.4" validate="" plainAltText="HTML_x0020__x0026__x0020_CSS_x0020__x0028_Codecademy_x0029_" language="" Lang=""/>
  <HyperLink xmlns="" ID="cAZTTfkRZB40cQzQ7G6f8vnjQaI=-1063303358245.825_216" validate="" plainAltText="HTML5_x0020__x0028_W3Shools_x0029_" language="" Lang=""/>
  <HyperLink xmlns="" ID="cAZTTfkRZB40cQzQ7G6f8vnjQaI=-1597310168322.45_216" validate="" plainAltText="CSS_x0020__x0028_W3Shools_x0029_" language="" Lang=""/>
  <HyperLink xmlns="" ID="O0ALfNuSzu9ZTVPTrHr4xvGoGPY=-2043260994152.575_266.88" plainAltText="ati_x0040_gmu.edu" language="" Lang=""/>
  <HyperLink xmlns="" ID="O0ALfNuSzu9ZTVPTrHr4xvGoGPY=-976139998141.39_301.44" plainAltText="http:_x002F__x002F_ati.gmu.edu" language="" Lang=""/>
  <Shape xmlns="" ID="5KhOtk2Fyw0nYp4zBB/e84wDxDc=" pdftag="" Order="_x0035_" artifact="_x0031_" validate="no" formula="no" inline="no"/>
  <Shape xmlns="" ID="z8ME1pIJ++TxlcBXYodxko1d8Ac=" pdftag="" Order="_x0033_" artifact="_x0031_" validate="no" formula="no" inline="no"/>
  <Shape xmlns="" ID="h4/daft+X3aRTd6gGY6Ve94gDFs=" pdftag="P" isBookmarkSet="no" bookmark="no" Order="_x0032_"/>
  <Shape xmlns="" ID="5aAa/5jxwDGQknw4Tn7fU+eQpAU=" formula="no" inline="no" Order="_x0033_" isBookmarkSet="no" bookmark="no" pdftag="_x005B_Artifact_x005D_" artifact="_x0031_" validate="no" Lang=""/>
  <Shape xmlns="" ID="veyfXdsdO3W4LBlum4hT4fv2DRA=" pdftag="H2" isBookmarkSet="no" bookmark="yes" Order="_x0031_"/>
  <Shape xmlns="" ID="O0ALfNuSzu9ZTVPTrHr4xvGoGPY=" pdftag="P" isBookmarkSet="no" bookmark="no" Order="_x0032_"/>
  <SubText xmlns="" ID="lC1EQPhIoAoOk5Spr4DyAGXUC7U=" ActualText=""/>
  <Shape xmlns="" ID="LXFaefKffqoDXKHJpu6f3OkbGoE=" Order="_x0033_" isBookmarkSet="no" bookmark="no" pdftag="_x005B_Artifact_x005D_" artifact="_x0031_" validate="no" formula="no" inline="no"/>
  <table xmlns="" ID="C2oNHRL6glL3W5bhf4vNuMU5GAA=" type="_x0032_" HRows="_x0031_" HCols="_x0031_" Summary="" TableLinerizing="H" Header="yes" Scope="Column" Caption="no" Exclude="no" SpeakText="no" LinkedHeaders=""/>
  <table xmlns="" ID="c4qMK8zkRQ1hSUBwOVD4q46YKY4=" Header="yes" Scope="Column" Caption="no" Exclude="no" LinkedHeaders=""/>
  <table xmlns="" ID="lHcddHlmTsOPaim2Xm088bFtD/E=" Header="yes" Scope="Column" Caption="no" Exclude="no" LinkedHeaders=""/>
  <table xmlns="" ID="aS3J1rcUcKkzAM9v3O49qZahr5s=" Header="yes" Scope="Row" Caption="no" Exclude="no" LinkedHeaders="_x0031__1_C2oNHRL6glL3W5bhf4vNuMU5GAA_x003D_"/>
  <table xmlns="" ID="mo7+02Q70AFcF/hm0k3SyXvliQk=" Header="no" Caption="no" Exclude="no" Scope="" LinkedHeaders="_x0032__1_C2oNHRL6glL3W5bhf4vNuMU5GAA_x003D__x002C_1_2_C2oNHRL6glL3W5bhf4vNuMU5GAA_x003D_"/>
  <table xmlns="" ID="4VX2Wg6XdTjyyJIsHcyXNMYTKZc=" Header="no" Caption="no" Exclude="no" Scope="" LinkedHeaders="_x0032__1_C2oNHRL6glL3W5bhf4vNuMU5GAA_x003D__x002C_1_3_C2oNHRL6glL3W5bhf4vNuMU5GAA_x003D_"/>
  <table xmlns="" ID="22ebnAIoPGjMsp/GjBBkQZGglUA=" Header="yes" Scope="Row" Caption="no" Exclude="no" LinkedHeaders="_x0031__1_C2oNHRL6glL3W5bhf4vNuMU5GAA_x003D_"/>
  <table xmlns="" ID="ruNRef/RjE6MYExbCi91rsYXjfE=" Header="no" Caption="no" Exclude="no" Scope="" LinkedHeaders="_x0033__1_C2oNHRL6glL3W5bhf4vNuMU5GAA_x003D__x002C_1_2_C2oNHRL6glL3W5bhf4vNuMU5GAA_x003D_"/>
  <table xmlns="" ID="OVg1Nyyop4L1SZ06KY4GyKYc97w=" Header="no" Caption="no" Exclude="no" Scope="" LinkedHeaders="_x0033__1_C2oNHRL6glL3W5bhf4vNuMU5GAA_x003D__x002C_1_3_C2oNHRL6glL3W5bhf4vNuMU5GAA_x003D_"/>
  <table xmlns="" ID="oHSA+0pRbUwS+z2UYmZwwGYhPj4=" Header="yes" Scope="Row" Caption="no" Exclude="no" LinkedHeaders="_x0031__1_C2oNHRL6glL3W5bhf4vNuMU5GAA_x003D_"/>
  <table xmlns="" ID="/7Tp7EpvmiriWt0V5TOOhgJC4eE=" Header="no" Caption="no" Exclude="no" Scope="" LinkedHeaders="_x0034__1_C2oNHRL6glL3W5bhf4vNuMU5GAA_x003D__x002C_1_2_C2oNHRL6glL3W5bhf4vNuMU5GAA_x003D_"/>
  <table xmlns="" ID="5OUjGiN2nB09cBIvg7F6UXtO4SU=" Header="no" Caption="no" Exclude="no" Scope="" LinkedHeaders="_x0034__1_C2oNHRL6glL3W5bhf4vNuMU5GAA_x003D__x002C_1_3_C2oNHRL6glL3W5bhf4vNuMU5GAA_x003D_"/>
  <table xmlns="" ID="69SSG7MC6sSl7ah2W930NigCHo0=" Header="yes" Scope="Row" Caption="no" Exclude="no" LinkedHeaders="_x0031__1_C2oNHRL6glL3W5bhf4vNuMU5GAA_x003D_"/>
  <table xmlns="" ID="S+Qx1lU0EsVuTKirmaU8b7e1b+c=" Header="no" Caption="no" Exclude="no" Scope="" LinkedHeaders="_x0035__1_C2oNHRL6glL3W5bhf4vNuMU5GAA_x003D__x002C_1_2_C2oNHRL6glL3W5bhf4vNuMU5GAA_x003D_"/>
  <table xmlns="" ID="4e1jbSwA52Lsgp0JLu602WtSQ6U=" Header="no" Caption="no" Exclude="no" Scope="" LinkedHeaders="_x0035__1_C2oNHRL6glL3W5bhf4vNuMU5GAA_x003D__x002C_1_3_C2oNHRL6glL3W5bhf4vNuMU5GAA_x003D_"/>
  <table xmlns="" ID="MhnGh70I03jWdEmreMPDwJ2Seqc=" Header="yes" Scope="Row" Caption="no" Exclude="no" LinkedHeaders="_x0031__1_C2oNHRL6glL3W5bhf4vNuMU5GAA_x003D_"/>
  <table xmlns="" ID="yRGjKTq7hzHcgAxizVL9f4CfZ9E=" Header="no" Caption="no" Exclude="no" Scope="" LinkedHeaders="_x0036__1_C2oNHRL6glL3W5bhf4vNuMU5GAA_x003D__x002C_1_2_C2oNHRL6glL3W5bhf4vNuMU5GAA_x003D_"/>
  <table xmlns="" ID="uPVyNHn1n0vcXuGjC6Ig5DFYGV0=" Header="no" Caption="no" Exclude="no" Scope="" LinkedHeaders="_x0036__1_C2oNHRL6glL3W5bhf4vNuMU5GAA_x003D__x002C_1_3_C2oNHRL6glL3W5bhf4vNuMU5GAA_x003D_"/>
  <table xmlns="" ID="nwMOaLv3enlneMsWxhwH8T1hwA8=" Header="yes" Scope="Row" Caption="no" Exclude="no" LinkedHeaders="_x0031__1_C2oNHRL6glL3W5bhf4vNuMU5GAA_x003D_"/>
  <table xmlns="" ID="gyoHGRc8J1+tppE8QOcUfcipGf4=" Header="no" Caption="no" Exclude="no" Scope="" LinkedHeaders="_x0037__1_C2oNHRL6glL3W5bhf4vNuMU5GAA_x003D__x002C_1_2_C2oNHRL6glL3W5bhf4vNuMU5GAA_x003D_"/>
  <table xmlns="" ID="9/3dtp/j6fFVsOx5cfRnQC/viQ0=" Header="no" Caption="no" Exclude="no" Scope="" LinkedHeaders="_x0037__1_C2oNHRL6glL3W5bhf4vNuMU5GAA_x003D__x002C_1_3_C2oNHRL6glL3W5bhf4vNuMU5GAA_x003D_"/>
  <table xmlns="" ID="MSzWqIyuTfPWlFeOuFo/INUmCqY=" Header="yes" Scope="Row" Caption="no" Exclude="no" LinkedHeaders="_x0031__1_C2oNHRL6glL3W5bhf4vNuMU5GAA_x003D_"/>
  <table xmlns="" ID="bChAiDGfHaA35rc3+QkA52oIHL0=" Header="no" Caption="no" Exclude="no" Scope="" LinkedHeaders="_x0038__1_C2oNHRL6glL3W5bhf4vNuMU5GAA_x003D__x002C_1_2_C2oNHRL6glL3W5bhf4vNuMU5GAA_x003D_"/>
  <table xmlns="" ID="oXhSfxC+W8kQvsAgb/NZqh4hWtA=" Header="no" Caption="no" Exclude="no" Scope="" LinkedHeaders="_x0038__1_C2oNHRL6glL3W5bhf4vNuMU5GAA_x003D__x002C_1_3_C2oNHRL6glL3W5bhf4vNuMU5GAA_x003D_"/>
  <table xmlns="" ID="KmbYeWZ38WNqgjtkdgqnnyxjDnE=" Header="yes" Scope="Row" Caption="no" Exclude="no" LinkedHeaders="_x0031__1_C2oNHRL6glL3W5bhf4vNuMU5GAA_x003D_"/>
  <table xmlns="" ID="zZ689ELTNNBt4FRwci7JmwL8owU=" Header="no" Caption="no" Exclude="no" Scope="" LinkedHeaders="_x0039__1_C2oNHRL6glL3W5bhf4vNuMU5GAA_x003D__x002C_1_2_C2oNHRL6glL3W5bhf4vNuMU5GAA_x003D_"/>
  <table xmlns="" ID="u6XrsagqAdfE0G6JX3Ft9/sbMVo=" Header="no" Caption="no" Exclude="no" Scope="" LinkedHeaders="_x0039__1_C2oNHRL6glL3W5bhf4vNuMU5GAA_x003D__x002C_1_3_C2oNHRL6glL3W5bhf4vNuMU5GAA_x003D_"/>
</PAW>
</file>

<file path=customXml/itemProps1.xml><?xml version="1.0" encoding="utf-8"?>
<ds:datastoreItem xmlns:ds="http://schemas.openxmlformats.org/officeDocument/2006/customXml" ds:itemID="{461DCDA9-B5FF-452F-9518-72C7DE3D78A9}">
  <ds:schemaRefs>
    <ds:schemaRef ds:uri="http://www.net-centric.com/PAWPP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MasonBrand_1.potx</Template>
  <TotalTime>0</TotalTime>
  <Words>350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MasonBrand_1</vt:lpstr>
      <vt:lpstr>MasonBrand.pxtx</vt:lpstr>
      <vt:lpstr>Clarity</vt:lpstr>
      <vt:lpstr>EDIT 526: Web Accessibility and Design</vt:lpstr>
      <vt:lpstr>EDIT 526  Course Overview</vt:lpstr>
      <vt:lpstr>Sample Resources – Intro to Web Accessibility </vt:lpstr>
      <vt:lpstr>Sample Resources – HTML &amp; CSS</vt:lpstr>
      <vt:lpstr>Impact...</vt:lpstr>
      <vt:lpstr>Contact 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about Accessibility_GMU EDIT 526</dc:title>
  <dc:creator/>
  <cp:lastModifiedBy/>
  <cp:revision>1</cp:revision>
  <dcterms:created xsi:type="dcterms:W3CDTF">2010-04-19T20:44:32Z</dcterms:created>
  <dcterms:modified xsi:type="dcterms:W3CDTF">2018-11-16T18:15:28Z</dcterms:modified>
</cp:coreProperties>
</file>