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  <p:sldMasterId id="2147483672" r:id="rId4"/>
  </p:sldMasterIdLst>
  <p:notesMasterIdLst>
    <p:notesMasterId r:id="rId35"/>
  </p:notesMasterIdLst>
  <p:handoutMasterIdLst>
    <p:handoutMasterId r:id="rId36"/>
  </p:handoutMasterIdLst>
  <p:sldIdLst>
    <p:sldId id="809" r:id="rId5"/>
    <p:sldId id="480" r:id="rId6"/>
    <p:sldId id="461" r:id="rId7"/>
    <p:sldId id="818" r:id="rId8"/>
    <p:sldId id="807" r:id="rId9"/>
    <p:sldId id="459" r:id="rId10"/>
    <p:sldId id="819" r:id="rId11"/>
    <p:sldId id="820" r:id="rId12"/>
    <p:sldId id="817" r:id="rId13"/>
    <p:sldId id="816" r:id="rId14"/>
    <p:sldId id="466" r:id="rId15"/>
    <p:sldId id="467" r:id="rId16"/>
    <p:sldId id="481" r:id="rId17"/>
    <p:sldId id="483" r:id="rId18"/>
    <p:sldId id="525" r:id="rId19"/>
    <p:sldId id="468" r:id="rId20"/>
    <p:sldId id="469" r:id="rId21"/>
    <p:sldId id="526" r:id="rId22"/>
    <p:sldId id="552" r:id="rId23"/>
    <p:sldId id="553" r:id="rId24"/>
    <p:sldId id="476" r:id="rId25"/>
    <p:sldId id="439" r:id="rId26"/>
    <p:sldId id="808" r:id="rId27"/>
    <p:sldId id="448" r:id="rId28"/>
    <p:sldId id="449" r:id="rId29"/>
    <p:sldId id="450" r:id="rId30"/>
    <p:sldId id="404" r:id="rId31"/>
    <p:sldId id="529" r:id="rId32"/>
    <p:sldId id="813" r:id="rId33"/>
    <p:sldId id="814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74840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6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Teaches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Don't Know Enough</c:v>
                </c:pt>
                <c:pt idx="1">
                  <c:v>Lack of Textbook</c:v>
                </c:pt>
                <c:pt idx="2">
                  <c:v>Challenges Engaging 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26.1</c:v>
                </c:pt>
                <c:pt idx="1">
                  <c:v>24.8</c:v>
                </c:pt>
                <c:pt idx="2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4E-4182-A31D-9CD4ED8DBC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Doesn't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Don't Know Enough</c:v>
                </c:pt>
                <c:pt idx="1">
                  <c:v>Lack of Textbook</c:v>
                </c:pt>
                <c:pt idx="2">
                  <c:v>Challenges Engaging Students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54.9</c:v>
                </c:pt>
                <c:pt idx="1">
                  <c:v>12.4</c:v>
                </c:pt>
                <c:pt idx="2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4E-4182-A31D-9CD4ED8DB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9678688"/>
        <c:axId val="909692800"/>
      </c:barChart>
      <c:catAx>
        <c:axId val="9096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92800"/>
        <c:crosses val="autoZero"/>
        <c:auto val="1"/>
        <c:lblAlgn val="ctr"/>
        <c:lblOffset val="100"/>
        <c:noMultiLvlLbl val="0"/>
      </c:catAx>
      <c:valAx>
        <c:axId val="90969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5E86-09EB-DF41-89E9-215D7940848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2C9B-2564-4B41-878E-BC4A87A0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E418B-442B-9545-8EE0-4E434C4435A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00AA5-55EB-1F4D-9082-3EB700022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1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Find out background</a:t>
            </a:r>
            <a:r>
              <a:rPr lang="en-US" baseline="0" dirty="0"/>
              <a:t> </a:t>
            </a:r>
            <a:r>
              <a:rPr lang="en-US" dirty="0"/>
              <a:t>of audience also</a:t>
            </a:r>
            <a:r>
              <a:rPr lang="en-US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AHG – AHEAD conference.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relates to the issue mentioned in the survey</a:t>
            </a:r>
            <a:r>
              <a:rPr lang="en-US" baseline="0" dirty="0" smtClean="0"/>
              <a:t> – hard to recruit people with disabilities.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not able to bring in guest speaker, use the Internet.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Great </a:t>
            </a:r>
            <a:r>
              <a:rPr lang="en-US" dirty="0"/>
              <a:t>example of a blind person using voiceover</a:t>
            </a:r>
            <a:r>
              <a:rPr lang="en-US" baseline="0" dirty="0"/>
              <a:t> on an </a:t>
            </a:r>
            <a:r>
              <a:rPr lang="en-US" baseline="0" dirty="0" smtClean="0"/>
              <a:t>iPhone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video – very entertaining – helpful for teaching about sensitivity, etiquette.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talk to Disability Services Offices, National Organizations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2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Rejection</a:t>
            </a:r>
            <a:r>
              <a:rPr lang="en-US" baseline="0" dirty="0"/>
              <a:t> of medical model (where person is treated or provided with AT)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Environment needs to be changed, not person with (or without) disability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(Thinking about diversity of population when designing – User Centered Design with a wider range of user abilities and limitations).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Here’s an example</a:t>
            </a:r>
            <a:r>
              <a:rPr lang="en-US" baseline="0" dirty="0"/>
              <a:t> I use in my class of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accessibility vs. Universal Design in the electronic environment.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Kennedy Center Web Page (from</a:t>
            </a:r>
            <a:r>
              <a:rPr lang="en-US" baseline="0" dirty="0"/>
              <a:t> 2014)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Notice that calendar</a:t>
            </a:r>
            <a:r>
              <a:rPr lang="en-US" baseline="0" dirty="0"/>
              <a:t> for text only version are for 2006 events. These screen shots are from 2014.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According to WCAG or the old section 508, these might not be viewed as accessible. </a:t>
            </a:r>
            <a:endParaRPr lang="en-US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7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2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you can get a 3</a:t>
            </a:r>
            <a:r>
              <a:rPr lang="en-US" baseline="30000" dirty="0"/>
              <a:t>rd</a:t>
            </a:r>
            <a:r>
              <a:rPr lang="en-US" dirty="0"/>
              <a:t> of the book online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7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5B77F-72CC-4BCE-8F3C-571938734490}" type="slidenum">
              <a:rPr lang="en-US" smtClean="0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07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8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Play until around 2:22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features</a:t>
            </a:r>
            <a:r>
              <a:rPr lang="en-US" baseline="0" dirty="0"/>
              <a:t> for different abilities: physical, autistic, sensory,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Ability to play alone or with groups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Wheelchair accessible swings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Tutorial is start of teaching repository on teaching accessibility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5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</a:t>
            </a:r>
            <a:r>
              <a:rPr lang="en-US" dirty="0"/>
              <a:t>other </a:t>
            </a:r>
            <a:r>
              <a:rPr lang="en-US" dirty="0" smtClean="0"/>
              <a:t>resources do </a:t>
            </a:r>
            <a:r>
              <a:rPr lang="en-US" dirty="0"/>
              <a:t>I use for</a:t>
            </a:r>
            <a:r>
              <a:rPr lang="en-US" baseline="0" dirty="0"/>
              <a:t> the no book online class.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Motivation – my</a:t>
            </a:r>
            <a:r>
              <a:rPr lang="en-US" baseline="0" dirty="0" smtClean="0"/>
              <a:t> argument is that there is a fairly new benefit for teaching about accessibility that I never see mentioned when arguing for teaching about accessibility.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7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Includes demographics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Could build many aspects of a course out of material in resource and the articles in the bibliography.</a:t>
            </a:r>
            <a:endParaRPr lang="en-US" baseline="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46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6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/>
              <a:t>2-year NEA grant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dirty="0"/>
              <a:t>Resources</a:t>
            </a:r>
            <a:r>
              <a:rPr lang="en-US" baseline="0" dirty="0"/>
              <a:t> could be a curriculum exchange or model curriculum components.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6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Already talked about “how people with disabilities use the web”, particularly the personas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Before and after – show forms (survey)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Web Accessibility Tutorials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66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5B77F-72CC-4BCE-8F3C-571938734490}" type="slidenum">
              <a:rPr lang="en-US" smtClean="0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84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accepting proposals until</a:t>
            </a:r>
            <a:r>
              <a:rPr lang="en-US" baseline="0" dirty="0"/>
              <a:t> the end of May</a:t>
            </a:r>
          </a:p>
          <a:p>
            <a:r>
              <a:rPr lang="en-US" baseline="0" dirty="0"/>
              <a:t>Looking for presentations on including UD / accessibility in curriculum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Sheryl</a:t>
            </a:r>
            <a:r>
              <a:rPr lang="en-US" baseline="0" dirty="0" smtClean="0"/>
              <a:t> referred to these as motivations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Teach</a:t>
            </a:r>
            <a:r>
              <a:rPr lang="en-US" baseline="0" dirty="0"/>
              <a:t> Access </a:t>
            </a:r>
            <a:r>
              <a:rPr lang="en-US" baseline="0" dirty="0" smtClean="0"/>
              <a:t>Project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Transition: now a career benefit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 to study from 2008 with search on Monster.com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</a:t>
            </a:r>
            <a:r>
              <a:rPr lang="en-US" baseline="0" dirty="0"/>
              <a:t> currently there’s a big gap between need and the skills of recent graduates. And the reason for this is 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BAEF9-AFC5-4C92-AF7F-CFC47322F9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has</a:t>
            </a:r>
            <a:r>
              <a:rPr lang="en-US" baseline="0" dirty="0" smtClean="0"/>
              <a:t> three bars.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80% of respondents don’t know enough to teach accessibility (54.9% don’t teach accessibility, while 26.1% do).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36.2% of respondents lack a textbook (12.4% don’t teach accessibility, while 24.8% do).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27.1% of respondents have challenges engaging students about accessibility (7.9% don’t teach accessibility, while 19.2% do).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F1A45-486A-4D08-86C3-3D352E4A4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</a:t>
            </a:r>
            <a:r>
              <a:rPr lang="en-US" baseline="0" dirty="0"/>
              <a:t> show the intro to accessibility video at https://www.w3.org/WAI/intro/accessibility.php 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CC8C-CE4E-42A9-8A34-9C11E9ACD6C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Issue that often comes up in teaching</a:t>
            </a:r>
            <a:r>
              <a:rPr lang="en-US" baseline="0" dirty="0" smtClean="0"/>
              <a:t> about a11y </a:t>
            </a:r>
            <a:r>
              <a:rPr lang="en-US" dirty="0" smtClean="0"/>
              <a:t>– how do we convey the accessibility issues of persons with disabilities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Above </a:t>
            </a:r>
            <a:r>
              <a:rPr lang="en-US" dirty="0"/>
              <a:t>link</a:t>
            </a:r>
            <a:r>
              <a:rPr lang="en-US" baseline="0" dirty="0"/>
              <a:t> starts off on overview page – then go down to stories of web users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5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08680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6224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2CC1-3D42-8D41-8835-0DD9DA97E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E89A-8F29-7147-A113-B0B01E714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1A80-B814-794C-907E-379E5969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39933A42-A49C-3747-81C4-D587C456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8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accessER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9" y="345076"/>
            <a:ext cx="1495486" cy="87607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D9311392-763D-3B4D-97D0-12FD2CC2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8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8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2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3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4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7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3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2C10FB-1A5A-CD40-A792-04EC4247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069197-470D-E348-B50E-9486D640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7A1C4E-82DB-AF43-853A-CA256106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16B883-986D-CD43-BF48-2B339877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7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39933A42-A49C-3747-81C4-D587C456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2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accessER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9" y="345076"/>
            <a:ext cx="1495486" cy="87607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D9311392-763D-3B4D-97D0-12FD2CC2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3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540A-6A90-4199-8036-39201A70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007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B705-E0EA-4704-8E7A-D2BD9CF6F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52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03" y="0"/>
            <a:ext cx="3603997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F61C7E4A-CBAF-294D-8703-6AB52B20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B91B-4084-1D4B-BD01-DD6097E2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8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0F25-8DBD-C14C-A14B-C3F1E8A10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07BC-121F-D344-93B3-21A57AA7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0" r:id="rId12"/>
    <p:sldLayoutId id="2147483655" r:id="rId13"/>
    <p:sldLayoutId id="2147483656" r:id="rId14"/>
    <p:sldLayoutId id="2147483657" r:id="rId15"/>
    <p:sldLayoutId id="2147483778" r:id="rId16"/>
    <p:sldLayoutId id="2147483779" r:id="rId17"/>
    <p:sldLayoutId id="2147483782" r:id="rId18"/>
    <p:sldLayoutId id="2147483783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erspectiv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intro/people-use-web/Over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nvdiRdeh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youtube.com/watch?v=4uk8pwEHM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s3NZaLhcc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9s3NZaLhcc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TIeJfjIUE&amp;list=LLL9lf8keV62FyvHG6ZGvWvQ&amp;index=5&amp;t=152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teachaccess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uduc.org/resources.php" TargetMode="External"/><Relationship Id="rId5" Type="http://schemas.openxmlformats.org/officeDocument/2006/relationships/hyperlink" Target="https://www.w3.org/WAI/intro/people-use-web/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uc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demos/bad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w3.org/WAI/training/Overview" TargetMode="External"/><Relationship Id="rId4" Type="http://schemas.openxmlformats.org/officeDocument/2006/relationships/hyperlink" Target="https://www.w3.org/WAI/trai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f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Teaching Accessibility: Case studies of courses that include accessibility topics in their curricula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0027"/>
            <a:ext cx="6858000" cy="1891045"/>
          </a:xfrm>
        </p:spPr>
        <p:txBody>
          <a:bodyPr>
            <a:normAutofit fontScale="62500" lnSpcReduction="20000"/>
          </a:bodyPr>
          <a:lstStyle/>
          <a:p>
            <a:pPr algn="l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Howard Kramer, </a:t>
            </a:r>
            <a:r>
              <a:rPr lang="en-US" dirty="0" smtClean="0">
                <a:solidFill>
                  <a:schemeClr val="tx1"/>
                </a:solidFill>
              </a:rPr>
              <a:t>University of Colorado Boulder</a:t>
            </a:r>
          </a:p>
          <a:p>
            <a:pPr algn="l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Terrill Thompson</a:t>
            </a:r>
            <a:r>
              <a:rPr lang="en-US" dirty="0">
                <a:solidFill>
                  <a:schemeClr val="tx1"/>
                </a:solidFill>
              </a:rPr>
              <a:t>, technology accessibility </a:t>
            </a:r>
            <a:r>
              <a:rPr lang="en-US" dirty="0" smtClean="0">
                <a:solidFill>
                  <a:schemeClr val="tx1"/>
                </a:solidFill>
              </a:rPr>
              <a:t>specialist, University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Washington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Korey Singleton, ATI Manager, George Mason University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70240" y="4907352"/>
            <a:ext cx="6858000" cy="5154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64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RQ2: What do faculty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59" y="1894397"/>
            <a:ext cx="7886700" cy="3263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“If you wanted to incorporate accessibility into your curriculum, what resources would be helpful</a:t>
            </a:r>
            <a:r>
              <a:rPr lang="en-US" i="1" dirty="0" smtClean="0"/>
              <a:t>?”</a:t>
            </a:r>
          </a:p>
          <a:p>
            <a:r>
              <a:rPr lang="en-US" sz="2100" dirty="0"/>
              <a:t>Connecting or bringing people with disabilities into classroom</a:t>
            </a:r>
          </a:p>
          <a:p>
            <a:r>
              <a:rPr lang="en-US" sz="2100" dirty="0"/>
              <a:t>Resources like tools, technologies, guidelines, problem examples</a:t>
            </a:r>
          </a:p>
          <a:p>
            <a:r>
              <a:rPr lang="en-US" sz="2100" dirty="0"/>
              <a:t>Access to curriculum building and curricular samples in specific courses</a:t>
            </a:r>
          </a:p>
          <a:p>
            <a:r>
              <a:rPr lang="en-US" sz="2100" dirty="0"/>
              <a:t>Training and opportunities to gain expertise</a:t>
            </a:r>
            <a:endParaRPr lang="en-US" sz="2100" dirty="0"/>
          </a:p>
        </p:txBody>
      </p:sp>
      <p:pic>
        <p:nvPicPr>
          <p:cNvPr id="4" name="Picture 3" descr="Clipart - &lt;strong&gt;Tool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70" y="5425607"/>
            <a:ext cx="1016243" cy="990837"/>
          </a:xfrm>
          <a:prstGeom prst="rect">
            <a:avLst/>
          </a:prstGeom>
        </p:spPr>
      </p:pic>
      <p:pic>
        <p:nvPicPr>
          <p:cNvPr id="5" name="Picture 4" descr="File:Alternative Handicapped &lt;strong&gt;Accessible&lt;/strong&gt; sign.sv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3" y="5380270"/>
            <a:ext cx="1036174" cy="1036174"/>
          </a:xfrm>
          <a:prstGeom prst="rect">
            <a:avLst/>
          </a:prstGeom>
        </p:spPr>
      </p:pic>
      <p:pic>
        <p:nvPicPr>
          <p:cNvPr id="6" name="Picture 5" descr="Roxby Downs Area School- Department for &lt;strong&gt;Education&lt;/strong&gt; and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66" y="5408004"/>
            <a:ext cx="1168355" cy="1177342"/>
          </a:xfrm>
          <a:prstGeom prst="rect">
            <a:avLst/>
          </a:prstGeom>
        </p:spPr>
      </p:pic>
      <p:pic>
        <p:nvPicPr>
          <p:cNvPr id="7" name="Picture 6" descr="Clipart - &lt;strong&gt;Training&lt;/strong&gt;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09" y="5248011"/>
            <a:ext cx="1300692" cy="1300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8619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45BE8914-AD94-414E-B9E3-CBF92CE60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170" y="685800"/>
            <a:ext cx="8229600" cy="8382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7030A0"/>
                </a:solidFill>
              </a:rPr>
              <a:t>Resources to introduce and convey accessibility issues 1/2</a:t>
            </a:r>
            <a:br>
              <a:rPr lang="en-US" sz="3600" dirty="0">
                <a:solidFill>
                  <a:srgbClr val="7030A0"/>
                </a:solidFill>
              </a:rPr>
            </a:b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2209800"/>
          </a:xfrm>
        </p:spPr>
        <p:txBody>
          <a:bodyPr>
            <a:normAutofit/>
          </a:bodyPr>
          <a:lstStyle/>
          <a:p>
            <a:r>
              <a:rPr lang="en-US" sz="2800" dirty="0"/>
              <a:t>WAI – Accessibility Perspectives</a:t>
            </a:r>
          </a:p>
          <a:p>
            <a:r>
              <a:rPr lang="en-US" sz="2800" dirty="0">
                <a:hlinkClick r:id="rId3"/>
              </a:rPr>
              <a:t>https://www.w3.org/WAI/perspectives/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" name="Picture 1" descr="Web Accessibility Perspectives: Explore the Impact and Benefits for Everyone&#10;&#10;Web accessibility is essential for people with disabilities and useful for everyone in a variety of situations.&#10;&#10;Keyboard compatibility, Clear layout and Design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971800"/>
            <a:ext cx="4432528" cy="34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20486"/>
            <a:ext cx="8229600" cy="838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>
                <a:solidFill>
                  <a:srgbClr val="7030A0"/>
                </a:solidFill>
              </a:rPr>
              <a:t>Resources to introduce and convey accessibility issues 2/2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4485" y="1676400"/>
            <a:ext cx="8229600" cy="2438400"/>
          </a:xfrm>
        </p:spPr>
        <p:txBody>
          <a:bodyPr>
            <a:normAutofit/>
          </a:bodyPr>
          <a:lstStyle/>
          <a:p>
            <a:r>
              <a:rPr lang="en-US" sz="2800" dirty="0"/>
              <a:t>WAI – How people with disabilities use the web</a:t>
            </a:r>
          </a:p>
          <a:p>
            <a:pPr lvl="1"/>
            <a:r>
              <a:rPr lang="en-US" sz="2800" dirty="0"/>
              <a:t>https://www.w3.org/WAI/intro/people-use-web/stories</a:t>
            </a:r>
          </a:p>
          <a:p>
            <a:pPr lvl="1"/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 descr="Screen shot from &quot;How people with disabilities use the web.&quot;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338" y="3642960"/>
            <a:ext cx="4157662" cy="30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2" y="800100"/>
            <a:ext cx="7900987" cy="5715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7030A0"/>
                </a:solidFill>
              </a:rPr>
              <a:t>Real examples of individuals using assistive technology</a:t>
            </a:r>
            <a:endParaRPr lang="en-US" sz="4400" i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686800" cy="2971800"/>
          </a:xfrm>
        </p:spPr>
        <p:txBody>
          <a:bodyPr>
            <a:noAutofit/>
          </a:bodyPr>
          <a:lstStyle/>
          <a:p>
            <a:r>
              <a:rPr lang="en-US" sz="3200" dirty="0"/>
              <a:t>Tommy Edison – the Blind Film Critic</a:t>
            </a:r>
          </a:p>
          <a:p>
            <a:pPr lvl="1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https://www.youtube.com/watch?v=c0nvdiRdehw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sz="3200" dirty="0"/>
              <a:t>S—t people say to blind people</a:t>
            </a:r>
          </a:p>
          <a:p>
            <a:pPr lvl="1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4"/>
              </a:rPr>
              <a:t>https://www.youtube.com/watch?v=4uk8pwEHMBE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43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32486"/>
            <a:ext cx="8229600" cy="133453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>
                <a:solidFill>
                  <a:srgbClr val="7030A0"/>
                </a:solidFill>
              </a:rPr>
              <a:t>Social model of </a:t>
            </a:r>
            <a:r>
              <a:rPr lang="en-US" sz="3600" dirty="0" smtClean="0">
                <a:solidFill>
                  <a:srgbClr val="7030A0"/>
                </a:solidFill>
              </a:rPr>
              <a:t>disability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7030A0"/>
                </a:solidFill>
              </a:rPr>
              <a:t/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  <a:hlinkClick r:id="rId3"/>
              </a:rPr>
              <a:t>https://</a:t>
            </a:r>
            <a:r>
              <a:rPr lang="en-US" sz="2800" dirty="0" smtClean="0">
                <a:solidFill>
                  <a:srgbClr val="7030A0"/>
                </a:solidFill>
                <a:hlinkClick r:id="rId3"/>
              </a:rPr>
              <a:t>youtu.be/9s3NZaLhcc4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endParaRPr lang="en-US" sz="4400" i="1" dirty="0">
              <a:solidFill>
                <a:srgbClr val="7030A0"/>
              </a:solidFill>
            </a:endParaRPr>
          </a:p>
        </p:txBody>
      </p:sp>
      <p:pic>
        <p:nvPicPr>
          <p:cNvPr id="2" name="Content Placeholder 1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92624" y="1981200"/>
            <a:ext cx="591953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088"/>
            <a:ext cx="4648200" cy="3612315"/>
          </a:xfrm>
        </p:spPr>
      </p:pic>
      <p:pic>
        <p:nvPicPr>
          <p:cNvPr id="7" name="Content Placeholder 6" descr="Screenshot from Kenedy Center calandar page.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4" y="3581400"/>
            <a:ext cx="6528150" cy="2825076"/>
          </a:xfrm>
        </p:spPr>
      </p:pic>
    </p:spTree>
    <p:extLst>
      <p:ext uri="{BB962C8B-B14F-4D97-AF65-F5344CB8AC3E}">
        <p14:creationId xmlns:p14="http://schemas.microsoft.com/office/powerpoint/2010/main" val="31786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380" y="340963"/>
            <a:ext cx="6858000" cy="1250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0" dirty="0">
                <a:solidFill>
                  <a:srgbClr val="7030A0"/>
                </a:solidFill>
              </a:rPr>
              <a:t>Books &amp; curriculum material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3312" y="642938"/>
            <a:ext cx="5195887" cy="58517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Web for Everyone: Designing Accessible User Experiences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Norman, David A. The Design of Everyday Things (2002).</a:t>
            </a:r>
          </a:p>
          <a:p>
            <a:pPr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InterACT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Web Standards: A holistic approach to web design, Anderson, et. al. 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9" name="Picture 8" descr="interact with web standards - book cov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103" y="4489450"/>
            <a:ext cx="2368550" cy="2368550"/>
          </a:xfrm>
          <a:prstGeom prst="rect">
            <a:avLst/>
          </a:prstGeom>
        </p:spPr>
      </p:pic>
      <p:pic>
        <p:nvPicPr>
          <p:cNvPr id="2" name="Picture 1" descr="Cover of the book a Web for Everyo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" y="1365250"/>
            <a:ext cx="20854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4625"/>
            <a:ext cx="8610600" cy="9144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7030A0"/>
                </a:solidFill>
              </a:rPr>
              <a:t>A Web For Everyone Personas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1295400"/>
            <a:ext cx="2820261" cy="253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43200"/>
            <a:ext cx="2783644" cy="245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895600"/>
            <a:ext cx="2864860" cy="2651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638800"/>
            <a:ext cx="8686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Excerpts</a:t>
            </a:r>
          </a:p>
          <a:p>
            <a:pPr>
              <a:buNone/>
            </a:pPr>
            <a:r>
              <a:rPr lang="en-US" sz="1800" dirty="0">
                <a:solidFill>
                  <a:schemeClr val="tx2"/>
                </a:solidFill>
              </a:rPr>
              <a:t>http://rosenfeldmedia.com/books/a-web-for-everyone/#excerpts</a:t>
            </a:r>
          </a:p>
        </p:txBody>
      </p:sp>
    </p:spTree>
    <p:extLst>
      <p:ext uri="{BB962C8B-B14F-4D97-AF65-F5344CB8AC3E}">
        <p14:creationId xmlns:p14="http://schemas.microsoft.com/office/powerpoint/2010/main" val="39515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3918" y="539663"/>
            <a:ext cx="7866681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Aspects of course that is particularly effective at promoting UD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066800" y="1905000"/>
            <a:ext cx="7543800" cy="45720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2800" dirty="0"/>
              <a:t>Demographic assignment </a:t>
            </a:r>
          </a:p>
          <a:p>
            <a:pPr>
              <a:spcAft>
                <a:spcPts val="900"/>
              </a:spcAft>
              <a:defRPr/>
            </a:pPr>
            <a:r>
              <a:rPr lang="en-US" sz="2800" dirty="0"/>
              <a:t>Emphasis on multi-faceted benefits – mobile, SEO, etc.</a:t>
            </a:r>
          </a:p>
          <a:p>
            <a:pPr>
              <a:spcAft>
                <a:spcPts val="900"/>
              </a:spcAft>
              <a:defRPr/>
            </a:pPr>
            <a:r>
              <a:rPr lang="en-US" sz="2800" dirty="0"/>
              <a:t>AT user Interview</a:t>
            </a:r>
          </a:p>
          <a:p>
            <a:pPr>
              <a:spcAft>
                <a:spcPts val="900"/>
              </a:spcAft>
              <a:defRPr/>
            </a:pPr>
            <a:r>
              <a:rPr lang="en-US" sz="2800" dirty="0"/>
              <a:t>Use of screen reader and other evaluation tools</a:t>
            </a:r>
          </a:p>
          <a:p>
            <a:pPr>
              <a:spcAft>
                <a:spcPts val="900"/>
              </a:spcAft>
              <a:defRPr/>
            </a:pPr>
            <a:r>
              <a:rPr lang="en-US" sz="2800" dirty="0"/>
              <a:t>Opportunity for them to redesign a site of their choice</a:t>
            </a:r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387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hoto of playground play set with 2 slides and a staircase.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887830" cy="5284257"/>
          </a:xfrm>
        </p:spPr>
      </p:pic>
    </p:spTree>
    <p:extLst>
      <p:ext uri="{BB962C8B-B14F-4D97-AF65-F5344CB8AC3E}">
        <p14:creationId xmlns:p14="http://schemas.microsoft.com/office/powerpoint/2010/main" val="2795352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6" y="381000"/>
            <a:ext cx="7624234" cy="9144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7030A0"/>
                </a:solidFill>
              </a:rPr>
              <a:t>My Projects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1491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i="0" dirty="0"/>
          </a:p>
          <a:p>
            <a:pPr algn="ctr">
              <a:buNone/>
            </a:pPr>
            <a:r>
              <a:rPr lang="en-US" sz="2400" i="0" dirty="0"/>
              <a:t>Howard Kramer</a:t>
            </a:r>
          </a:p>
          <a:p>
            <a:pPr algn="ctr">
              <a:buNone/>
            </a:pPr>
            <a:r>
              <a:rPr lang="en-US" sz="2400" i="0" dirty="0"/>
              <a:t>PI for</a:t>
            </a:r>
            <a:r>
              <a:rPr lang="en-US" sz="2400" dirty="0"/>
              <a:t> Promoting the Integration of Universal Design into University Curricula (UDUC), </a:t>
            </a:r>
            <a:r>
              <a:rPr lang="en-US" sz="2400" i="0" dirty="0"/>
              <a:t>CU-Boulder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i="0" dirty="0"/>
              <a:t>Teach </a:t>
            </a:r>
            <a:r>
              <a:rPr lang="en-US" sz="2400" dirty="0"/>
              <a:t>Universal Design for Digital Media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i="0" dirty="0"/>
              <a:t>Accessing Higher Ground: Accessible Media, Web &amp; Technology Conference</a:t>
            </a:r>
          </a:p>
          <a:p>
            <a:pPr>
              <a:buNone/>
            </a:pPr>
            <a:endParaRPr lang="en-US" i="0" dirty="0"/>
          </a:p>
          <a:p>
            <a:pPr>
              <a:buNone/>
            </a:pP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6" y="537275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7030A0"/>
                </a:solidFill>
                <a:effectLst/>
              </a:rPr>
              <a:t>Bremerton Beyond Accessible Playground</a:t>
            </a:r>
          </a:p>
        </p:txBody>
      </p:sp>
      <p:pic>
        <p:nvPicPr>
          <p:cNvPr id="4" name="Content Placeholder 3" descr="1 video frame from Bremerton Beyond Accessibility Playground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5717" y="1752600"/>
            <a:ext cx="60801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90210"/>
            <a:ext cx="7704667" cy="114299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7030A0"/>
                </a:solidFill>
              </a:rPr>
              <a:t>Teach Access - Initiatives</a:t>
            </a:r>
          </a:p>
        </p:txBody>
      </p:sp>
      <p:pic>
        <p:nvPicPr>
          <p:cNvPr id="3" name="Content Placeholder 2" descr="Photo of Teach Access Accessible and Inclusive breakout panel at Tech Inclusion 20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84552"/>
            <a:ext cx="3962400" cy="152845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67905" y="3470329"/>
            <a:ext cx="7696200" cy="2667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Include accessibility in tech job requirements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Conduct faculty training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Provide guest speakers from tech companies for the classroom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hlinkClick r:id="rId4"/>
              </a:rPr>
              <a:t>Develop training tutorials on accessibility</a:t>
            </a:r>
            <a:endParaRPr lang="en-US" sz="2800" dirty="0"/>
          </a:p>
          <a:p>
            <a:pPr lvl="1"/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28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0" dirty="0"/>
              <a:t>Other Resources / Projects</a:t>
            </a:r>
          </a:p>
        </p:txBody>
      </p:sp>
    </p:spTree>
    <p:extLst>
      <p:ext uri="{BB962C8B-B14F-4D97-AF65-F5344CB8AC3E}">
        <p14:creationId xmlns:p14="http://schemas.microsoft.com/office/powerpoint/2010/main" val="24239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239000" cy="762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7030A0"/>
                </a:solidFill>
              </a:rPr>
              <a:t>No Book Version</a:t>
            </a:r>
          </a:p>
        </p:txBody>
      </p:sp>
      <p:pic>
        <p:nvPicPr>
          <p:cNvPr id="9" name="Picture 8" descr="Screenshot of various door handles from Universal Design for Digital media book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4" y="4572000"/>
            <a:ext cx="2161809" cy="1948569"/>
          </a:xfrm>
          <a:prstGeom prst="rect">
            <a:avLst/>
          </a:prstGeom>
        </p:spPr>
      </p:pic>
      <p:pic>
        <p:nvPicPr>
          <p:cNvPr id="5" name="Picture 4" descr="Screenshot of chapter 1 from Universal Design for Digital Media boo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1800"/>
            <a:ext cx="2539652" cy="19789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1708945"/>
            <a:ext cx="487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i="0" dirty="0"/>
              <a:t>WAI – How people with disabilities use the web</a:t>
            </a:r>
          </a:p>
          <a:p>
            <a:pPr marL="365760">
              <a:buNone/>
            </a:pPr>
            <a:r>
              <a:rPr lang="en-US" i="0" dirty="0">
                <a:hlinkClick r:id="rId5"/>
              </a:rPr>
              <a:t>https://www.w3.org/WAI/intro/people-use-web/</a:t>
            </a:r>
            <a:endParaRPr lang="en-US" i="0" dirty="0"/>
          </a:p>
          <a:p>
            <a:pPr marL="708660" indent="-342900"/>
            <a:endParaRPr lang="en-US" dirty="0"/>
          </a:p>
          <a:p>
            <a:pPr marL="557213" indent="-557213"/>
            <a:r>
              <a:rPr lang="en-US" sz="2800" i="0" dirty="0"/>
              <a:t>Universal Design for Digital Media (eBook)</a:t>
            </a:r>
          </a:p>
          <a:p>
            <a:pPr marL="557213" indent="-557213">
              <a:buNone/>
            </a:pPr>
            <a:r>
              <a:rPr lang="en-US" i="0" dirty="0">
                <a:hlinkClick r:id="rId6"/>
              </a:rPr>
              <a:t>http://www.uduc.org/resources.php</a:t>
            </a:r>
            <a:r>
              <a:rPr lang="en-US" i="0" dirty="0"/>
              <a:t> </a:t>
            </a:r>
          </a:p>
        </p:txBody>
      </p:sp>
      <p:pic>
        <p:nvPicPr>
          <p:cNvPr id="8" name="Content Placeholder 7" descr="Screenshot from WAI's &quot;Stories of Web Users&quot;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1970157" cy="1870203"/>
          </a:xfrm>
        </p:spPr>
      </p:pic>
    </p:spTree>
    <p:extLst>
      <p:ext uri="{BB962C8B-B14F-4D97-AF65-F5344CB8AC3E}">
        <p14:creationId xmlns:p14="http://schemas.microsoft.com/office/powerpoint/2010/main" val="38463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13266"/>
            <a:ext cx="7704667" cy="90610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WAI - The </a:t>
            </a:r>
            <a:r>
              <a:rPr lang="en-US" sz="3600" dirty="0"/>
              <a:t>Business Case for Digital </a:t>
            </a:r>
            <a:r>
              <a:rPr lang="en-US" sz="3600" dirty="0" smtClean="0"/>
              <a:t>Accessibility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/>
              <a:t>https://www.w3.org/WAI/business-case/</a:t>
            </a:r>
          </a:p>
        </p:txBody>
      </p:sp>
      <p:pic>
        <p:nvPicPr>
          <p:cNvPr id="3" name="Content Placeholder 2" descr="Screen shot from WAI's &quot;The Business Case for Digital Accessibility&quot;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38715"/>
            <a:ext cx="3620529" cy="187627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67905" y="3470329"/>
            <a:ext cx="7696200" cy="2667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Business case from market and legal standpoint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Universal Design aspects and examples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Case Studies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Bibliography provides index out to many useful topics and statistics</a:t>
            </a:r>
            <a:endParaRPr lang="en-US" sz="2800" dirty="0"/>
          </a:p>
          <a:p>
            <a:pPr lvl="1"/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28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0" dirty="0" smtClean="0"/>
              <a:t>New </a:t>
            </a:r>
            <a:r>
              <a:rPr lang="en-US" i="0" dirty="0"/>
              <a:t>Resources / Projects</a:t>
            </a:r>
          </a:p>
        </p:txBody>
      </p:sp>
    </p:spTree>
    <p:extLst>
      <p:ext uri="{BB962C8B-B14F-4D97-AF65-F5344CB8AC3E}">
        <p14:creationId xmlns:p14="http://schemas.microsoft.com/office/powerpoint/2010/main" val="19475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1820"/>
            <a:ext cx="8229600" cy="126271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>
                <a:solidFill>
                  <a:srgbClr val="7030A0"/>
                </a:solidFill>
              </a:rPr>
              <a:t>Promoting the Integration of UD Content into University Curriculum (UDUC) 1/2</a:t>
            </a:r>
          </a:p>
        </p:txBody>
      </p:sp>
      <p:pic>
        <p:nvPicPr>
          <p:cNvPr id="2" name="Content Placeholder 1" descr="Screenshot from UDUC.org home page.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5741812" cy="4310062"/>
          </a:xfrm>
        </p:spPr>
      </p:pic>
      <p:sp>
        <p:nvSpPr>
          <p:cNvPr id="5" name="TextBox 4"/>
          <p:cNvSpPr txBox="1"/>
          <p:nvPr/>
        </p:nvSpPr>
        <p:spPr>
          <a:xfrm>
            <a:off x="2895600" y="228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0" dirty="0"/>
              <a:t>Other Resources / Projects</a:t>
            </a:r>
          </a:p>
        </p:txBody>
      </p:sp>
    </p:spTree>
    <p:extLst>
      <p:ext uri="{BB962C8B-B14F-4D97-AF65-F5344CB8AC3E}">
        <p14:creationId xmlns:p14="http://schemas.microsoft.com/office/powerpoint/2010/main" val="24742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1820"/>
            <a:ext cx="8229600" cy="126271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200" dirty="0">
                <a:solidFill>
                  <a:srgbClr val="7030A0"/>
                </a:solidFill>
              </a:rPr>
              <a:t>Promoting the Integration of UD Content into University Curriculum (UDUC) 2/2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3953" y="2014538"/>
            <a:ext cx="8252847" cy="3581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Increasing the number of classes that address UD (content) in post-secondary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Determining </a:t>
            </a:r>
            <a:r>
              <a:rPr lang="en-US" sz="2800" dirty="0" smtClean="0"/>
              <a:t>resource </a:t>
            </a:r>
            <a:r>
              <a:rPr lang="en-US" sz="2800" dirty="0"/>
              <a:t>needs for teaching UD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Developing resources for teaching UD – syllabi, curriculum, teaching resources, etc.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Sampling familiarity of students taking design/tech classes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Surveying benefit of UD and accessibility skills in obtaining employment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28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0" dirty="0"/>
              <a:t>Other Resources / Projects</a:t>
            </a:r>
          </a:p>
        </p:txBody>
      </p:sp>
    </p:spTree>
    <p:extLst>
      <p:ext uri="{BB962C8B-B14F-4D97-AF65-F5344CB8AC3E}">
        <p14:creationId xmlns:p14="http://schemas.microsoft.com/office/powerpoint/2010/main" val="1164704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908" y="751820"/>
            <a:ext cx="7849892" cy="126271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W3C WAI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6426" y="2209800"/>
            <a:ext cx="8096573" cy="3581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hlinkClick r:id="rId3"/>
              </a:rPr>
              <a:t>Before and After Demonstration (BAD)</a:t>
            </a:r>
            <a:r>
              <a:rPr lang="en-US" sz="3200" dirty="0"/>
              <a:t> 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hlinkClick r:id="rId4"/>
              </a:rPr>
              <a:t>Web Accessibility Tutorials</a:t>
            </a:r>
            <a:endParaRPr lang="en-US" sz="2800" dirty="0"/>
          </a:p>
          <a:p>
            <a:pPr eaLnBrk="1" hangingPunct="1">
              <a:spcAft>
                <a:spcPts val="1800"/>
              </a:spcAft>
            </a:pPr>
            <a:r>
              <a:rPr lang="en-US" sz="3200" dirty="0">
                <a:hlinkClick r:id="rId5"/>
              </a:rPr>
              <a:t>Developing Presentations and Training</a:t>
            </a:r>
            <a:endParaRPr lang="en-US" sz="3200" dirty="0"/>
          </a:p>
          <a:p>
            <a:pPr eaLnBrk="1" hangingPunct="1">
              <a:spcAft>
                <a:spcPts val="1800"/>
              </a:spcAft>
            </a:pPr>
            <a:r>
              <a:rPr lang="en-US" sz="3200" dirty="0"/>
              <a:t>Future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28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0" dirty="0"/>
              <a:t>Other Resources / Projects</a:t>
            </a:r>
          </a:p>
        </p:txBody>
      </p:sp>
    </p:spTree>
    <p:extLst>
      <p:ext uri="{BB962C8B-B14F-4D97-AF65-F5344CB8AC3E}">
        <p14:creationId xmlns:p14="http://schemas.microsoft.com/office/powerpoint/2010/main" val="4445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Autofit/>
          </a:bodyPr>
          <a:lstStyle/>
          <a:p>
            <a:pPr algn="l">
              <a:spcAft>
                <a:spcPts val="3000"/>
              </a:spcAft>
              <a:defRPr/>
            </a:pPr>
            <a:r>
              <a:rPr lang="en-US" sz="3200" dirty="0">
                <a:solidFill>
                  <a:srgbClr val="7030A0"/>
                </a:solidFill>
              </a:rPr>
              <a:t>Promoting the Integration of Universal Design into University Curricula (UDUC)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  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i="1" dirty="0">
                <a:solidFill>
                  <a:srgbClr val="7030A0"/>
                </a:solidFill>
              </a:rPr>
              <a:t>Opportunities for Collaboration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2590800"/>
            <a:ext cx="7924800" cy="4114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800" dirty="0"/>
              <a:t>Sharing of Resources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/>
              <a:t>E-text book 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/>
              <a:t>Joining UDUC network/mailing list</a:t>
            </a:r>
          </a:p>
          <a:p>
            <a:pPr>
              <a:spcAft>
                <a:spcPts val="1200"/>
              </a:spcAft>
              <a:defRPr/>
            </a:pPr>
            <a:r>
              <a:rPr lang="en-US" sz="2800" b="1" dirty="0"/>
              <a:t>Distributing surveys </a:t>
            </a:r>
            <a:r>
              <a:rPr lang="en-US" sz="2800" dirty="0"/>
              <a:t>to students  – benefits of taking classes with Inclusive Design and accessibility topics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1327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86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Accessing Higher Ground </a:t>
            </a:r>
            <a:r>
              <a:rPr lang="en-US" sz="3600" dirty="0" smtClean="0">
                <a:solidFill>
                  <a:srgbClr val="7030A0"/>
                </a:solidFill>
              </a:rPr>
              <a:t>Virtual Conference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5486400"/>
            <a:ext cx="8015514" cy="114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dirty="0"/>
              <a:t>Basics of Inclusive Design for Online Education</a:t>
            </a:r>
          </a:p>
          <a:p>
            <a:r>
              <a:rPr lang="en-US" sz="3200" dirty="0"/>
              <a:t>https://www.coursera.org/teach/inclusive-design/</a:t>
            </a:r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419600"/>
            <a:ext cx="82296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u="none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US" sz="3600" dirty="0">
                <a:solidFill>
                  <a:srgbClr val="7030A0"/>
                </a:solidFill>
              </a:rPr>
              <a:t>Free Coursera MOOC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288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/>
              <a:buNone/>
            </a:pPr>
            <a:r>
              <a:rPr lang="en-US" sz="2800" i="0" dirty="0"/>
              <a:t>Accessible Media, Web &amp; Technology</a:t>
            </a:r>
          </a:p>
          <a:p>
            <a:pPr fontAlgn="auto"/>
            <a:r>
              <a:rPr lang="en-US" sz="3200" i="0" dirty="0"/>
              <a:t>November 12 – 18, 2018</a:t>
            </a:r>
          </a:p>
          <a:p>
            <a:pPr fontAlgn="auto"/>
            <a:r>
              <a:rPr lang="en-US" sz="3200" i="0" dirty="0"/>
              <a:t>Westin Hotel - between Boulder &amp; Denver</a:t>
            </a:r>
          </a:p>
          <a:p>
            <a:pPr fontAlgn="auto"/>
            <a:r>
              <a:rPr lang="en-US" sz="3200" i="0" dirty="0"/>
              <a:t>http://</a:t>
            </a:r>
            <a:r>
              <a:rPr lang="en-US" sz="3200" i="0" dirty="0" smtClean="0"/>
              <a:t>accessinghigherground.org/virtual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5944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Crossing silos: Resources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680" y="2226469"/>
            <a:ext cx="780367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English; Communication (accessible information) </a:t>
            </a:r>
          </a:p>
          <a:p>
            <a:r>
              <a:rPr lang="en-US" dirty="0" smtClean="0"/>
              <a:t>Art  (graphic design)</a:t>
            </a:r>
          </a:p>
          <a:p>
            <a:r>
              <a:rPr lang="en-US" dirty="0" smtClean="0"/>
              <a:t>Psychology; Sociology (effective engagement)</a:t>
            </a:r>
          </a:p>
          <a:p>
            <a:r>
              <a:rPr lang="en-US" dirty="0" smtClean="0"/>
              <a:t>Business (market research)</a:t>
            </a:r>
          </a:p>
          <a:p>
            <a:r>
              <a:rPr lang="en-US" dirty="0" smtClean="0"/>
              <a:t>Education (legacy of inclusion)</a:t>
            </a:r>
          </a:p>
          <a:p>
            <a:r>
              <a:rPr lang="en-US" dirty="0" smtClean="0"/>
              <a:t>Library (models)</a:t>
            </a:r>
          </a:p>
          <a:p>
            <a:r>
              <a:rPr lang="en-US" dirty="0" smtClean="0"/>
              <a:t>Disability Services (practical guidelines)</a:t>
            </a:r>
          </a:p>
          <a:p>
            <a:r>
              <a:rPr lang="en-US" dirty="0" smtClean="0"/>
              <a:t>Administration (mandates)</a:t>
            </a:r>
          </a:p>
        </p:txBody>
      </p:sp>
    </p:spTree>
    <p:extLst>
      <p:ext uri="{BB962C8B-B14F-4D97-AF65-F5344CB8AC3E}">
        <p14:creationId xmlns:p14="http://schemas.microsoft.com/office/powerpoint/2010/main" val="14011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15" y="748146"/>
            <a:ext cx="7704667" cy="10667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Presentation Topics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36476"/>
            <a:ext cx="7704667" cy="33328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Motivation</a:t>
            </a:r>
          </a:p>
          <a:p>
            <a:r>
              <a:rPr lang="en-US" sz="3200" dirty="0" smtClean="0"/>
              <a:t>Resources for Teaching about Accessibility</a:t>
            </a:r>
          </a:p>
          <a:p>
            <a:r>
              <a:rPr lang="en-US" dirty="0" smtClean="0"/>
              <a:t>UDUC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9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tool: Accessibility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(Sessions later in the week</a:t>
            </a:r>
          </a:p>
          <a:p>
            <a:pPr marL="0" indent="0">
              <a:buNone/>
            </a:pPr>
            <a:r>
              <a:rPr lang="en-US" dirty="0" smtClean="0"/>
              <a:t> to highlight)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2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228600"/>
            <a:ext cx="7704667" cy="1981200"/>
          </a:xfrm>
        </p:spPr>
        <p:txBody>
          <a:bodyPr/>
          <a:lstStyle/>
          <a:p>
            <a:r>
              <a:rPr lang="en-US" sz="4000" dirty="0" smtClean="0"/>
              <a:t>Why Teach about </a:t>
            </a:r>
            <a:br>
              <a:rPr lang="en-US" sz="4000" dirty="0" smtClean="0"/>
            </a:br>
            <a:r>
              <a:rPr lang="en-US" sz="3600" dirty="0" smtClean="0"/>
              <a:t>Accessibility</a:t>
            </a:r>
            <a:r>
              <a:rPr lang="en-US" sz="4000" dirty="0" smtClean="0"/>
              <a:t> &amp; Inclusive Design?</a:t>
            </a:r>
            <a:br>
              <a:rPr lang="en-US" sz="4000" dirty="0" smtClean="0"/>
            </a:br>
            <a:r>
              <a:rPr lang="en-US" dirty="0" smtClean="0"/>
              <a:t>(the usual arguments)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92756" y="3769005"/>
            <a:ext cx="2660425" cy="4504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Social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00200" y="6134133"/>
            <a:ext cx="3202192" cy="73272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2400" dirty="0" smtClean="0"/>
              <a:t>Reaching diverse audiences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0297" y="3647719"/>
            <a:ext cx="2495903" cy="4565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Legal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4782"/>
            <a:ext cx="2283538" cy="1564223"/>
          </a:xfrm>
        </p:spPr>
      </p:pic>
      <p:pic>
        <p:nvPicPr>
          <p:cNvPr id="7" name="Picture 6" descr="babystroller-curb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692" y="4336613"/>
            <a:ext cx="1905000" cy="1452563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506497" y="5789176"/>
            <a:ext cx="3941390" cy="915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0" dirty="0">
                <a:solidFill>
                  <a:schemeClr val="tx1"/>
                </a:solidFill>
              </a:rPr>
              <a:t>Accessibility </a:t>
            </a:r>
            <a:r>
              <a:rPr lang="en-US" sz="2400" i="0" dirty="0" smtClean="0">
                <a:solidFill>
                  <a:schemeClr val="tx1"/>
                </a:solidFill>
              </a:rPr>
              <a:t>benefits everyone</a:t>
            </a:r>
            <a:endParaRPr lang="en-US" sz="2400" i="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91" y="2231571"/>
            <a:ext cx="2180603" cy="1393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86" y="4495800"/>
            <a:ext cx="2174752" cy="16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15" y="748146"/>
            <a:ext cx="7704667" cy="10667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Career benefits for students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542309"/>
            <a:ext cx="7704667" cy="3332816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In 2015 tech firms such as Yahoo, Facebook, Dropbox and LinkedIn announced that they will develop standard language that lets applicants “know that having accessibility knowledge is </a:t>
            </a:r>
            <a:r>
              <a:rPr lang="en-US" sz="3200" i="1" dirty="0">
                <a:effectLst/>
              </a:rPr>
              <a:t>preferred”</a:t>
            </a:r>
            <a:r>
              <a:rPr lang="en-US" sz="3200" dirty="0">
                <a:effectLst/>
              </a:rPr>
              <a:t>  to land a job.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45127" y="1371600"/>
            <a:ext cx="791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i="0" dirty="0"/>
              <a:t>Changing landscape for accessibility skills in tech &amp; design</a:t>
            </a:r>
          </a:p>
        </p:txBody>
      </p:sp>
    </p:spTree>
    <p:extLst>
      <p:ext uri="{BB962C8B-B14F-4D97-AF65-F5344CB8AC3E}">
        <p14:creationId xmlns:p14="http://schemas.microsoft.com/office/powerpoint/2010/main" val="39036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CAG Jobs: 250 jobs f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147714"/>
            <a:ext cx="7645852" cy="2016428"/>
          </a:xfrm>
          <a:prstGeom prst="rect">
            <a:avLst/>
          </a:prstGeom>
        </p:spPr>
      </p:pic>
      <p:pic>
        <p:nvPicPr>
          <p:cNvPr id="16" name="Picture 15" descr="ADA Jobs: 1000 plus jobs f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27798"/>
            <a:ext cx="3073558" cy="1384371"/>
          </a:xfrm>
          <a:prstGeom prst="rect">
            <a:avLst/>
          </a:prstGeom>
        </p:spPr>
      </p:pic>
      <p:pic>
        <p:nvPicPr>
          <p:cNvPr id="17" name="Picture 16" descr="Accessibility Jobs: 1000 plus jobs f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1713"/>
            <a:ext cx="4007056" cy="1333569"/>
          </a:xfrm>
          <a:prstGeom prst="rect">
            <a:avLst/>
          </a:prstGeom>
        </p:spPr>
      </p:pic>
      <p:pic>
        <p:nvPicPr>
          <p:cNvPr id="19" name="Picture 18" descr="IT Security Jobs: 1000 plus jobs foun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20310"/>
            <a:ext cx="3486329" cy="1251014"/>
          </a:xfrm>
          <a:prstGeom prst="rect">
            <a:avLst/>
          </a:prstGeom>
        </p:spPr>
      </p:pic>
      <p:pic>
        <p:nvPicPr>
          <p:cNvPr id="18" name="Picture 17" descr="C++ Jobs: 1000 plus jobs foun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62" y="3505200"/>
            <a:ext cx="3651438" cy="14669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1905000" y="1066800"/>
            <a:ext cx="2587719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904999" y="998776"/>
            <a:ext cx="2587719" cy="1250881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267200" y="1295401"/>
            <a:ext cx="3200400" cy="102014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28878" y="1399944"/>
            <a:ext cx="2405322" cy="121022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876800" y="2773167"/>
            <a:ext cx="3099673" cy="9854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3720820"/>
            <a:ext cx="2572435" cy="9974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553200" y="4720310"/>
            <a:ext cx="2559256" cy="9184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599" y="2249657"/>
            <a:ext cx="4743742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/>
              <a:t> WCAG:         299 jobs</a:t>
            </a:r>
          </a:p>
          <a:p>
            <a:pPr>
              <a:lnSpc>
                <a:spcPct val="150000"/>
              </a:lnSpc>
            </a:pPr>
            <a:r>
              <a:rPr lang="en-US" i="0" dirty="0"/>
              <a:t> ADA:            1000+</a:t>
            </a:r>
          </a:p>
          <a:p>
            <a:pPr>
              <a:lnSpc>
                <a:spcPct val="150000"/>
              </a:lnSpc>
            </a:pPr>
            <a:r>
              <a:rPr lang="en-US" i="0" dirty="0"/>
              <a:t> Accessibility: 1000+</a:t>
            </a:r>
          </a:p>
          <a:p>
            <a:pPr>
              <a:lnSpc>
                <a:spcPct val="150000"/>
              </a:lnSpc>
            </a:pPr>
            <a:r>
              <a:rPr lang="en-US" i="0" dirty="0"/>
              <a:t> C++:           1000+</a:t>
            </a:r>
          </a:p>
          <a:p>
            <a:pPr>
              <a:lnSpc>
                <a:spcPct val="150000"/>
              </a:lnSpc>
            </a:pPr>
            <a:r>
              <a:rPr lang="en-US" i="0" dirty="0"/>
              <a:t> IT Security:  1000+</a:t>
            </a:r>
          </a:p>
        </p:txBody>
      </p:sp>
    </p:spTree>
    <p:extLst>
      <p:ext uri="{BB962C8B-B14F-4D97-AF65-F5344CB8AC3E}">
        <p14:creationId xmlns:p14="http://schemas.microsoft.com/office/powerpoint/2010/main" val="22172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981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7030A0"/>
                </a:solidFill>
              </a:rPr>
              <a:t>Where’s the gap?</a:t>
            </a:r>
          </a:p>
        </p:txBody>
      </p:sp>
      <p:pic>
        <p:nvPicPr>
          <p:cNvPr id="4" name="Content Placeholder 3" descr="Bridge with a collapsed section in middl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45" y="1981200"/>
            <a:ext cx="5848709" cy="3874770"/>
          </a:xfr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Teaching Accessibility:</a:t>
            </a:r>
            <a:br>
              <a:rPr lang="en-US" dirty="0"/>
            </a:br>
            <a:r>
              <a:rPr lang="en-US" dirty="0"/>
              <a:t>Three Case 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Teaching Accessibility:</a:t>
            </a:r>
            <a:br>
              <a:rPr lang="en-US" dirty="0"/>
            </a:br>
            <a:r>
              <a:rPr lang="en-US" dirty="0"/>
              <a:t>Three Case Studies</a:t>
            </a:r>
          </a:p>
        </p:txBody>
      </p:sp>
    </p:spTree>
    <p:extLst>
      <p:ext uri="{BB962C8B-B14F-4D97-AF65-F5344CB8AC3E}">
        <p14:creationId xmlns:p14="http://schemas.microsoft.com/office/powerpoint/2010/main" val="28234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RQ1: What institutions teach accessibility?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375/1857 (30%) responding faculty teach accessibility</a:t>
            </a:r>
          </a:p>
          <a:p>
            <a:endParaRPr lang="en-US" dirty="0"/>
          </a:p>
          <a:p>
            <a:r>
              <a:rPr lang="en-US" dirty="0" smtClean="0"/>
              <a:t>375/14176 (2.6%) faculty teach accessibility</a:t>
            </a:r>
          </a:p>
          <a:p>
            <a:endParaRPr lang="en-US" dirty="0"/>
          </a:p>
          <a:p>
            <a:r>
              <a:rPr lang="en-US" dirty="0" smtClean="0"/>
              <a:t>175/352 (50%) institutions have faculty who teach accessibility</a:t>
            </a:r>
          </a:p>
          <a:p>
            <a:endParaRPr lang="en-US" dirty="0"/>
          </a:p>
          <a:p>
            <a:r>
              <a:rPr lang="en-US" dirty="0" smtClean="0"/>
              <a:t>75/352 (21%) institutions have at least 2 faculty who teach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3733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31" y="1131094"/>
            <a:ext cx="8741459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RQ2: What are barriers to teaching accessibility?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000500" y="1775861"/>
          <a:ext cx="46863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57400"/>
            <a:ext cx="3371850" cy="36576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50" dirty="0"/>
              <a:t>Faculty who do not teach twice as likely to view  as barriers:</a:t>
            </a:r>
          </a:p>
          <a:p>
            <a:pPr lvl="1">
              <a:buClrTx/>
            </a:pPr>
            <a:r>
              <a:rPr lang="en-US" sz="2025" dirty="0"/>
              <a:t>Don’t know enough about  accessibility</a:t>
            </a:r>
          </a:p>
          <a:p>
            <a:pPr lvl="1">
              <a:buClrTx/>
            </a:pPr>
            <a:r>
              <a:rPr lang="en-US" sz="2025" dirty="0"/>
              <a:t>No textbook</a:t>
            </a:r>
          </a:p>
          <a:p>
            <a:pPr lvl="1">
              <a:buClrTx/>
            </a:pPr>
            <a:r>
              <a:rPr lang="en-US" sz="2025" dirty="0"/>
              <a:t>Challenges engaging students</a:t>
            </a:r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8619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45BE8914-AD94-414E-B9E3-CBF92CE6053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6989" y="1918900"/>
            <a:ext cx="9396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= 1,857</a:t>
            </a:r>
            <a:endParaRPr lang="en-US" sz="1350" dirty="0"/>
          </a:p>
        </p:txBody>
      </p:sp>
      <p:pic>
        <p:nvPicPr>
          <p:cNvPr id="7" name="Picture 2" descr="Image result for accesscomputing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6190" y="5249629"/>
            <a:ext cx="2143125" cy="7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30670&quot;&gt;&lt;object type=&quot;3&quot; unique_id=&quot;30715&quot;&gt;&lt;property id=&quot;20148&quot; value=&quot;5&quot;/&gt;&lt;property id=&quot;20300&quot; value=&quot;Slide 2 - &amp;quot;My Projects&amp;quot;&quot;/&gt;&lt;property id=&quot;20307&quot; value=&quot;480&quot;/&gt;&lt;/object&gt;&lt;object type=&quot;3&quot; unique_id=&quot;30716&quot;&gt;&lt;property id=&quot;20148&quot; value=&quot;5&quot;/&gt;&lt;property id=&quot;20300&quot; value=&quot;Slide 3 - &amp;quot;Presentation Topics &amp;quot;&quot;/&gt;&lt;property id=&quot;20307&quot; value=&quot;461&quot;/&gt;&lt;/object&gt;&lt;object type=&quot;3&quot; unique_id=&quot;30717&quot;&gt;&lt;property id=&quot;20148&quot; value=&quot;5&quot;/&gt;&lt;property id=&quot;20300&quot; value=&quot;Slide 6&quot;/&gt;&lt;property id=&quot;20307&quot; value=&quot;459&quot;/&gt;&lt;/object&gt;&lt;object type=&quot;3&quot; unique_id=&quot;30720&quot;&gt;&lt;property id=&quot;20148&quot; value=&quot;5&quot;/&gt;&lt;property id=&quot;20300&quot; value=&quot;Slide 13 - &amp;quot;Real examples of individuals using assistive technology&amp;quot;&quot;/&gt;&lt;property id=&quot;20307&quot; value=&quot;481&quot;/&gt;&lt;/object&gt;&lt;object type=&quot;3&quot; unique_id=&quot;30721&quot;&gt;&lt;property id=&quot;20148&quot; value=&quot;5&quot;/&gt;&lt;property id=&quot;20300&quot; value=&quot;Slide 14 - &amp;quot;Social model of disability  https://youtu.be/9s3NZaLhcc4 &amp;quot;&quot;/&gt;&lt;property id=&quot;20307&quot; value=&quot;483&quot;/&gt;&lt;/object&gt;&lt;object type=&quot;3&quot; unique_id=&quot;30722&quot;&gt;&lt;property id=&quot;20148&quot; value=&quot;5&quot;/&gt;&lt;property id=&quot;20300&quot; value=&quot;Slide 11 - &amp;quot;Resources to introduce and convey accessibility issues 1/2 &amp;quot;&quot;/&gt;&lt;property id=&quot;20307&quot; value=&quot;466&quot;/&gt;&lt;/object&gt;&lt;object type=&quot;3&quot; unique_id=&quot;30723&quot;&gt;&lt;property id=&quot;20148&quot; value=&quot;5&quot;/&gt;&lt;property id=&quot;20300&quot; value=&quot;Slide 12 - &amp;quot;Resources to introduce and convey accessibility issues 2/2 &amp;quot;&quot;/&gt;&lt;property id=&quot;20307&quot; value=&quot;467&quot;/&gt;&lt;/object&gt;&lt;object type=&quot;3&quot; unique_id=&quot;30724&quot;&gt;&lt;property id=&quot;20148&quot; value=&quot;5&quot;/&gt;&lt;property id=&quot;20300&quot; value=&quot;Slide 15&quot;/&gt;&lt;property id=&quot;20307&quot; value=&quot;525&quot;/&gt;&lt;/object&gt;&lt;object type=&quot;3&quot; unique_id=&quot;30725&quot;&gt;&lt;property id=&quot;20148&quot; value=&quot;5&quot;/&gt;&lt;property id=&quot;20300&quot; value=&quot;Slide 16 - &amp;quot;Books &amp;amp; curriculum material &amp;quot;&quot;/&gt;&lt;property id=&quot;20307&quot; value=&quot;468&quot;/&gt;&lt;/object&gt;&lt;object type=&quot;3&quot; unique_id=&quot;30726&quot;&gt;&lt;property id=&quot;20148&quot; value=&quot;5&quot;/&gt;&lt;property id=&quot;20300&quot; value=&quot;Slide 17 - &amp;quot;A Web For Everyone Personas&amp;quot;&quot;/&gt;&lt;property id=&quot;20307&quot; value=&quot;469&quot;/&gt;&lt;/object&gt;&lt;object type=&quot;3&quot; unique_id=&quot;30727&quot;&gt;&lt;property id=&quot;20148&quot; value=&quot;5&quot;/&gt;&lt;property id=&quot;20300&quot; value=&quot;Slide 18 - &amp;quot;Aspects of course that is particularly effective at promoting UD &amp;quot;&quot;/&gt;&lt;property id=&quot;20307&quot; value=&quot;526&quot;/&gt;&lt;/object&gt;&lt;object type=&quot;3&quot; unique_id=&quot;30728&quot;&gt;&lt;property id=&quot;20148&quot; value=&quot;5&quot;/&gt;&lt;property id=&quot;20300&quot; value=&quot;Slide 19&quot;/&gt;&lt;property id=&quot;20307&quot; value=&quot;552&quot;/&gt;&lt;/object&gt;&lt;object type=&quot;3&quot; unique_id=&quot;30729&quot;&gt;&lt;property id=&quot;20148&quot; value=&quot;5&quot;/&gt;&lt;property id=&quot;20300&quot; value=&quot;Slide 20 - &amp;quot;Bremerton Beyond Accessible Playground&amp;quot;&quot;/&gt;&lt;property id=&quot;20307&quot; value=&quot;553&quot;/&gt;&lt;/object&gt;&lt;object type=&quot;3&quot; unique_id=&quot;30730&quot;&gt;&lt;property id=&quot;20148&quot; value=&quot;5&quot;/&gt;&lt;property id=&quot;20300&quot; value=&quot;Slide 21 - &amp;quot;Teach Access - Initiatives&amp;quot;&quot;/&gt;&lt;property id=&quot;20307&quot; value=&quot;476&quot;/&gt;&lt;/object&gt;&lt;object type=&quot;3&quot; unique_id=&quot;30731&quot;&gt;&lt;property id=&quot;20148&quot; value=&quot;5&quot;/&gt;&lt;property id=&quot;20300&quot; value=&quot;Slide 22 - &amp;quot;No Book Version&amp;quot;&quot;/&gt;&lt;property id=&quot;20307&quot; value=&quot;439&quot;/&gt;&lt;/object&gt;&lt;object type=&quot;3&quot; unique_id=&quot;30732&quot;&gt;&lt;property id=&quot;20148&quot; value=&quot;5&quot;/&gt;&lt;property id=&quot;20300&quot; value=&quot;Slide 24 - &amp;quot;Promoting the Integration of UD Content into University Curriculum (UDUC) 1/2&amp;quot;&quot;/&gt;&lt;property id=&quot;20307&quot; value=&quot;448&quot;/&gt;&lt;/object&gt;&lt;object type=&quot;3&quot; unique_id=&quot;30733&quot;&gt;&lt;property id=&quot;20148&quot; value=&quot;5&quot;/&gt;&lt;property id=&quot;20300&quot; value=&quot;Slide 25 - &amp;quot;Promoting the Integration of UD Content into University Curriculum (UDUC) 2/2&amp;quot;&quot;/&gt;&lt;property id=&quot;20307&quot; value=&quot;449&quot;/&gt;&lt;/object&gt;&lt;object type=&quot;3&quot; unique_id=&quot;30734&quot;&gt;&lt;property id=&quot;20148&quot; value=&quot;5&quot;/&gt;&lt;property id=&quot;20300&quot; value=&quot;Slide 26 - &amp;quot;W3C WAI Resources&amp;quot;&quot;/&gt;&lt;property id=&quot;20307&quot; value=&quot;450&quot;/&gt;&lt;/object&gt;&lt;object type=&quot;3&quot; unique_id=&quot;30735&quot;&gt;&lt;property id=&quot;20148&quot; value=&quot;5&quot;/&gt;&lt;property id=&quot;20300&quot; value=&quot;Slide 27 - &amp;quot;Promoting the Integration of Universal Design into University Curricula (UDUC)    Opportunities for Collaboration&amp;quot;&quot;/&gt;&lt;property id=&quot;20307&quot; value=&quot;404&quot;/&gt;&lt;/object&gt;&lt;object type=&quot;3&quot; unique_id=&quot;30736&quot;&gt;&lt;property id=&quot;20148&quot; value=&quot;5&quot;/&gt;&lt;property id=&quot;20300&quot; value=&quot;Slide 28 - &amp;quot;Accessing Higher Ground Virtual Conference&amp;quot;&quot;/&gt;&lt;property id=&quot;20307&quot; value=&quot;529&quot;/&gt;&lt;/object&gt;&lt;object type=&quot;3&quot; unique_id=&quot;31683&quot;&gt;&lt;property id=&quot;20148&quot; value=&quot;5&quot;/&gt;&lt;property id=&quot;20300&quot; value=&quot;Slide 5 - &amp;quot;Career benefits for students &amp;quot;&quot;/&gt;&lt;property id=&quot;20307&quot; value=&quot;807&quot;/&gt;&lt;/object&gt;&lt;object type=&quot;3&quot; unique_id=&quot;32395&quot;&gt;&lt;property id=&quot;20148&quot; value=&quot;5&quot;/&gt;&lt;property id=&quot;20300&quot; value=&quot;Slide 23 - &amp;quot;WAI - The Business Case for Digital Accessibility https://www.w3.org/WAI/business-case/&amp;quot;&quot;/&gt;&lt;property id=&quot;20307&quot; value=&quot;808&quot;/&gt;&lt;/object&gt;&lt;object type=&quot;3&quot; unique_id=&quot;32809&quot;&gt;&lt;property id=&quot;20148&quot; value=&quot;5&quot;/&gt;&lt;property id=&quot;20300&quot; value=&quot;Slide 1 - &amp;quot;Teaching Accessibility: Case studies of courses that include accessibility topics in their curricula&amp;quot;&quot;/&gt;&lt;property id=&quot;20307&quot; value=&quot;809&quot;/&gt;&lt;/object&gt;&lt;object type=&quot;3&quot; unique_id=&quot;32813&quot;&gt;&lt;property id=&quot;20148&quot; value=&quot;5&quot;/&gt;&lt;property id=&quot;20300&quot; value=&quot;Slide 29 - &amp;quot;Crossing silos: Resources on campus&amp;quot;&quot;/&gt;&lt;property id=&quot;20307&quot; value=&quot;813&quot;/&gt;&lt;/object&gt;&lt;object type=&quot;3&quot; unique_id=&quot;32814&quot;&gt;&lt;property id=&quot;20148&quot; value=&quot;5&quot;/&gt;&lt;property id=&quot;20300&quot; value=&quot;Slide 30 - &amp;quot;Another tool: Accessibility Curriculum&amp;quot;&quot;/&gt;&lt;property id=&quot;20307&quot; value=&quot;814&quot;/&gt;&lt;/object&gt;&lt;object type=&quot;3&quot; unique_id=&quot;35544&quot;&gt;&lt;property id=&quot;20148&quot; value=&quot;5&quot;/&gt;&lt;property id=&quot;20300&quot; value=&quot;Slide 4 - &amp;quot;Why Teach about  Accessibility &amp;amp; Inclusive Design? (the usual arguments)&amp;quot;&quot;/&gt;&lt;property id=&quot;20307&quot; value=&quot;818&quot;/&gt;&lt;/object&gt;&lt;object type=&quot;3&quot; unique_id=&quot;35545&quot;&gt;&lt;property id=&quot;20148&quot; value=&quot;5&quot;/&gt;&lt;property id=&quot;20300&quot; value=&quot;Slide 7 - &amp;quot;Where’s the gap?&amp;quot;&quot;/&gt;&lt;property id=&quot;20307&quot; value=&quot;819&quot;/&gt;&lt;/object&gt;&lt;object type=&quot;3&quot; unique_id=&quot;35546&quot;&gt;&lt;property id=&quot;20148&quot; value=&quot;5&quot;/&gt;&lt;property id=&quot;20300&quot; value=&quot;Slide 8 - &amp;quot;RQ1: What institutions teach accessibility?&amp;quot;&quot;/&gt;&lt;property id=&quot;20307&quot; value=&quot;820&quot;/&gt;&lt;/object&gt;&lt;object type=&quot;3&quot; unique_id=&quot;35547&quot;&gt;&lt;property id=&quot;20148&quot; value=&quot;5&quot;/&gt;&lt;property id=&quot;20300&quot; value=&quot;Slide 9 - &amp;quot;RQ2: What are barriers to teaching accessibility?&amp;quot;&quot;/&gt;&lt;property id=&quot;20307&quot; value=&quot;817&quot;/&gt;&lt;/object&gt;&lt;object type=&quot;3&quot; unique_id=&quot;35548&quot;&gt;&lt;property id=&quot;20148&quot; value=&quot;5&quot;/&gt;&lt;property id=&quot;20300&quot; value=&quot;Slide 10 - &amp;quot;RQ2: What do faculty need?&amp;quot;&quot;/&gt;&lt;property id=&quot;20307&quot; value=&quot;816&quot;/&gt;&lt;/object&gt;&lt;/object&gt;&lt;object type=&quot;8&quot; unique_id=&quot;308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mp_EASIpresentation_6_19_18" id="{6A7A98E1-D327-AD49-A7AE-3C5916F2846A}" vid="{28C12369-185E-8E4B-932B-7757F426768D}"/>
    </a:ext>
  </a:extLst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mp_EASIpresentation_6_19_18" id="{6A7A98E1-D327-AD49-A7AE-3C5916F2846A}" vid="{8217C2AE-62FA-994F-B791-095250486588}"/>
    </a:ext>
  </a:extLst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mp_EASIpresentation_6_19_18" id="{6A7A98E1-D327-AD49-A7AE-3C5916F2846A}" vid="{610ECCF1-2B3E-5F4C-BECA-AE9EE433F617}"/>
    </a:ext>
  </a:extLst>
</a:theme>
</file>

<file path=ppt/theme/theme4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mp_EASIpresentation_6_19_18" id="{6A7A98E1-D327-AD49-A7AE-3C5916F2846A}" vid="{CC223289-A30B-E94C-919A-52D3045366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3881</TotalTime>
  <Words>1385</Words>
  <Application>Microsoft Office PowerPoint</Application>
  <PresentationFormat>On-screen Show (4:3)</PresentationFormat>
  <Paragraphs>232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Encode Sans Normal Black</vt:lpstr>
      <vt:lpstr>Lucida Grande</vt:lpstr>
      <vt:lpstr>Open Sans Light</vt:lpstr>
      <vt:lpstr>Tahoma</vt:lpstr>
      <vt:lpstr>Uni Sans Regular</vt:lpstr>
      <vt:lpstr>Wingdings</vt:lpstr>
      <vt:lpstr>Custom Design</vt:lpstr>
      <vt:lpstr>1_Custom Design</vt:lpstr>
      <vt:lpstr>2_Custom Design</vt:lpstr>
      <vt:lpstr>Office Theme</vt:lpstr>
      <vt:lpstr>Teaching Accessibility: Case studies of courses that include accessibility topics in their curricula</vt:lpstr>
      <vt:lpstr>My Projects</vt:lpstr>
      <vt:lpstr>Presentation Topics </vt:lpstr>
      <vt:lpstr>Why Teach about  Accessibility &amp; Inclusive Design? (the usual arguments)</vt:lpstr>
      <vt:lpstr>Career benefits for students </vt:lpstr>
      <vt:lpstr>PowerPoint Presentation</vt:lpstr>
      <vt:lpstr>Where’s the gap?</vt:lpstr>
      <vt:lpstr>RQ1: What institutions teach accessibility?</vt:lpstr>
      <vt:lpstr>RQ2: What are barriers to teaching accessibility?</vt:lpstr>
      <vt:lpstr>RQ2: What do faculty need?</vt:lpstr>
      <vt:lpstr>Resources to introduce and convey accessibility issues 1/2 </vt:lpstr>
      <vt:lpstr>Resources to introduce and convey accessibility issues 2/2 </vt:lpstr>
      <vt:lpstr>Real examples of individuals using assistive technology</vt:lpstr>
      <vt:lpstr>Social model of disability  https://youtu.be/9s3NZaLhcc4 </vt:lpstr>
      <vt:lpstr>PowerPoint Presentation</vt:lpstr>
      <vt:lpstr>Books &amp; curriculum material </vt:lpstr>
      <vt:lpstr>A Web For Everyone Personas</vt:lpstr>
      <vt:lpstr>Aspects of course that is particularly effective at promoting UD </vt:lpstr>
      <vt:lpstr>PowerPoint Presentation</vt:lpstr>
      <vt:lpstr>Bremerton Beyond Accessible Playground</vt:lpstr>
      <vt:lpstr>Teach Access - Initiatives</vt:lpstr>
      <vt:lpstr>No Book Version</vt:lpstr>
      <vt:lpstr>WAI - The Business Case for Digital Accessibility https://www.w3.org/WAI/business-case/</vt:lpstr>
      <vt:lpstr>Promoting the Integration of UD Content into University Curriculum (UDUC) 1/2</vt:lpstr>
      <vt:lpstr>Promoting the Integration of UD Content into University Curriculum (UDUC) 2/2</vt:lpstr>
      <vt:lpstr>W3C WAI Resources</vt:lpstr>
      <vt:lpstr>Promoting the Integration of Universal Design into University Curricula (UDUC)    Opportunities for Collaboration</vt:lpstr>
      <vt:lpstr>Accessing Higher Ground Virtual Conference</vt:lpstr>
      <vt:lpstr>Crossing silos: Resources on campus</vt:lpstr>
      <vt:lpstr>Another tool: Accessibility Curriculum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Andy J Ko</dc:creator>
  <cp:keywords/>
  <dc:description/>
  <cp:lastModifiedBy>Howard Kramer</cp:lastModifiedBy>
  <cp:revision>91</cp:revision>
  <cp:lastPrinted>2018-07-04T10:30:36Z</cp:lastPrinted>
  <dcterms:created xsi:type="dcterms:W3CDTF">2018-06-21T18:36:53Z</dcterms:created>
  <dcterms:modified xsi:type="dcterms:W3CDTF">2018-11-16T18:23:19Z</dcterms:modified>
  <cp:category/>
</cp:coreProperties>
</file>