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4" r:id="rId5"/>
    <p:sldId id="313" r:id="rId6"/>
    <p:sldId id="261" r:id="rId7"/>
    <p:sldId id="310" r:id="rId8"/>
    <p:sldId id="311" r:id="rId9"/>
    <p:sldId id="312" r:id="rId10"/>
    <p:sldId id="314" r:id="rId11"/>
    <p:sldId id="315" r:id="rId12"/>
    <p:sldId id="316" r:id="rId13"/>
    <p:sldId id="306" r:id="rId14"/>
    <p:sldId id="308" r:id="rId15"/>
    <p:sldId id="309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82" r:id="rId25"/>
    <p:sldId id="262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FD1E-2D6E-4221-91EF-A470E4FA7D3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07E3B-01B8-4E69-9285-E4BDF4FF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065" y="1395597"/>
            <a:ext cx="10208216" cy="260296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Faculty </a:t>
            </a:r>
            <a:r>
              <a:rPr lang="en-US" sz="3600" dirty="0" smtClean="0">
                <a:latin typeface="+mn-lt"/>
              </a:rPr>
              <a:t>Collaboration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i="1" dirty="0" smtClean="0"/>
              <a:t>Fundamentals </a:t>
            </a:r>
            <a:r>
              <a:rPr lang="en-US" sz="3200" i="1" dirty="0"/>
              <a:t>of Navigating Processes &amp;</a:t>
            </a:r>
            <a:r>
              <a:rPr lang="en-US" sz="3200" i="1" dirty="0" smtClean="0"/>
              <a:t> </a:t>
            </a:r>
            <a:r>
              <a:rPr lang="en-US" sz="3200" i="1" dirty="0"/>
              <a:t>Building </a:t>
            </a:r>
            <a:r>
              <a:rPr lang="en-US" sz="3200" i="1" dirty="0" smtClean="0"/>
              <a:t>Relationships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591603" cy="2366099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Ed </a:t>
            </a:r>
            <a:r>
              <a:rPr lang="en-US" sz="8400" b="1" dirty="0">
                <a:solidFill>
                  <a:schemeClr val="tx1"/>
                </a:solidFill>
                <a:latin typeface="Trebuchet MS" panose="020B0603020202020204" pitchFamily="34" charset="0"/>
              </a:rPr>
              <a:t>Beason, M.A</a:t>
            </a:r>
            <a:r>
              <a:rPr lang="en-US" sz="8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7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Assistant Director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7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Office of Disability Services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7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Tennessee Technological University </a:t>
            </a:r>
            <a:endParaRPr lang="en-US" sz="7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Interactions 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Departmental Policies</a:t>
            </a:r>
          </a:p>
          <a:p>
            <a:r>
              <a:rPr lang="en-US" dirty="0" smtClean="0"/>
              <a:t>Advocating for students and faculty</a:t>
            </a:r>
          </a:p>
          <a:p>
            <a:r>
              <a:rPr lang="en-US" dirty="0" smtClean="0"/>
              <a:t>Filing discrimination complaints</a:t>
            </a:r>
          </a:p>
          <a:p>
            <a:r>
              <a:rPr lang="en-US" dirty="0" smtClean="0"/>
              <a:t>Settled law</a:t>
            </a:r>
          </a:p>
          <a:p>
            <a:pPr lvl="1"/>
            <a:r>
              <a:rPr lang="en-US" dirty="0" smtClean="0"/>
              <a:t>ODS opportunities to educate</a:t>
            </a:r>
          </a:p>
          <a:p>
            <a:pPr lvl="1"/>
            <a:r>
              <a:rPr lang="en-US" dirty="0" smtClean="0"/>
              <a:t>Faculty concerns need to be heard</a:t>
            </a:r>
          </a:p>
          <a:p>
            <a:pPr lvl="1"/>
            <a:r>
              <a:rPr lang="en-US" dirty="0" smtClean="0"/>
              <a:t>“Help me understand”</a:t>
            </a:r>
          </a:p>
        </p:txBody>
      </p:sp>
    </p:spTree>
    <p:extLst>
      <p:ext uri="{BB962C8B-B14F-4D97-AF65-F5344CB8AC3E}">
        <p14:creationId xmlns:p14="http://schemas.microsoft.com/office/powerpoint/2010/main" val="40715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Perceptions of Third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Nursing/Clinical Setting</a:t>
            </a:r>
          </a:p>
          <a:p>
            <a:pPr lvl="1"/>
            <a:r>
              <a:rPr lang="en-US" dirty="0" smtClean="0"/>
              <a:t>Lifting Restriction</a:t>
            </a:r>
          </a:p>
          <a:p>
            <a:pPr lvl="1"/>
            <a:r>
              <a:rPr lang="en-US" dirty="0" smtClean="0"/>
              <a:t>Student told to leave</a:t>
            </a:r>
          </a:p>
          <a:p>
            <a:pPr lvl="1"/>
            <a:r>
              <a:rPr lang="en-US" dirty="0" smtClean="0"/>
              <a:t>JAN </a:t>
            </a:r>
            <a:r>
              <a:rPr lang="en-US" dirty="0"/>
              <a:t>(Perceptions of Employment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Standardized Testing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9013"/>
          </a:xfrm>
        </p:spPr>
        <p:txBody>
          <a:bodyPr>
            <a:normAutofit/>
          </a:bodyPr>
          <a:lstStyle/>
          <a:p>
            <a:r>
              <a:rPr lang="en-US" dirty="0" smtClean="0"/>
              <a:t>The Reality of Third Parties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“Any person that offers examinations or courses related to applications, licensing, certification, or credentialing for secondary or postsecondary education, professional, or trade purposes shall offer such examinations or courses in a place and manner accessible to persons with disabilities or offer alternative accessible arrangements for such individuals.” (ADA, 1990)</a:t>
            </a:r>
          </a:p>
          <a:p>
            <a:pPr lvl="1"/>
            <a:r>
              <a:rPr lang="en-US" dirty="0" smtClean="0"/>
              <a:t>Obviously the reason students enroll in the nursing or other clinical programs is to receive nursing licensure and/or other “credentialing for secondary or postsecondary education.”</a:t>
            </a:r>
          </a:p>
          <a:p>
            <a:pPr lvl="1"/>
            <a:r>
              <a:rPr lang="en-US" dirty="0" smtClean="0"/>
              <a:t>The entire reason an institution associates with a clinical partner is to meet one or more credentialing requirements so the clinical does fall under the same requirements as the public institution.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OCR Complaint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2447"/>
            <a:ext cx="972007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Student requested the use of “Notes” on all exams, quizzes, and other assessments.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6431"/>
            <a:ext cx="9905998" cy="122511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Original interactive process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684" y="1846555"/>
            <a:ext cx="10290632" cy="470266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Student requested notes in one class</a:t>
            </a:r>
          </a:p>
          <a:p>
            <a:pPr lvl="1"/>
            <a:r>
              <a:rPr lang="en-US" sz="2800" dirty="0"/>
              <a:t>Music Appreciation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Contacted professor (content expert)-denied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“Exams for course are designed to assess the student’s ability to memorize information.”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Student requested an appeal</a:t>
            </a:r>
          </a:p>
          <a:p>
            <a:pPr lvl="1"/>
            <a:r>
              <a:rPr lang="en-US" sz="2800" dirty="0"/>
              <a:t>Student’s High School </a:t>
            </a:r>
            <a:r>
              <a:rPr lang="en-US" sz="2800" dirty="0" smtClean="0"/>
              <a:t>Experience (IDEA VS ADA)</a:t>
            </a:r>
            <a:endParaRPr lang="en-US" sz="2800" dirty="0"/>
          </a:p>
          <a:p>
            <a:pPr lvl="1"/>
            <a:r>
              <a:rPr lang="en-US" sz="2800" dirty="0"/>
              <a:t>Met with Director, Assistant Director</a:t>
            </a:r>
          </a:p>
          <a:p>
            <a:pPr lvl="1"/>
            <a:r>
              <a:rPr lang="en-US" sz="2800" dirty="0"/>
              <a:t>offered formula sheets</a:t>
            </a:r>
          </a:p>
        </p:txBody>
      </p:sp>
    </p:spTree>
    <p:extLst>
      <p:ext uri="{BB962C8B-B14F-4D97-AF65-F5344CB8AC3E}">
        <p14:creationId xmlns:p14="http://schemas.microsoft.com/office/powerpoint/2010/main" val="14901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Student next steps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Student Filed Discrimination claim with internal campus ADA </a:t>
            </a:r>
            <a:r>
              <a:rPr lang="en-US" sz="3600" dirty="0" smtClean="0"/>
              <a:t>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no finding of discrimination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OCR Complaint</a:t>
            </a:r>
            <a:endParaRPr lang="en-US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Student said the request was for “notes” in all courses and was denied formula sheet.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404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Profile &amp; Reputation of Your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 your profile</a:t>
            </a:r>
          </a:p>
          <a:p>
            <a:r>
              <a:rPr lang="en-US" dirty="0" smtClean="0"/>
              <a:t>Be seen as an expert on campus</a:t>
            </a:r>
          </a:p>
          <a:p>
            <a:r>
              <a:rPr lang="en-US" dirty="0"/>
              <a:t>B</a:t>
            </a:r>
            <a:r>
              <a:rPr lang="en-US" dirty="0" smtClean="0"/>
              <a:t>e seen as a peer and colleague on campus</a:t>
            </a:r>
          </a:p>
          <a:p>
            <a:r>
              <a:rPr lang="en-US" dirty="0"/>
              <a:t>B</a:t>
            </a:r>
            <a:r>
              <a:rPr lang="en-US" dirty="0" smtClean="0"/>
              <a:t>e seen as engaged on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an Expert!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Don’t allow anyone to say you’re incompetent</a:t>
            </a:r>
          </a:p>
          <a:p>
            <a:r>
              <a:rPr lang="en-US" dirty="0" smtClean="0"/>
              <a:t>Continue building your credentials </a:t>
            </a:r>
          </a:p>
          <a:p>
            <a:r>
              <a:rPr lang="en-US" dirty="0" smtClean="0"/>
              <a:t>Communicate your credentials</a:t>
            </a:r>
          </a:p>
          <a:p>
            <a:r>
              <a:rPr lang="en-US" dirty="0" smtClean="0"/>
              <a:t>Exude professionalism as a team</a:t>
            </a:r>
          </a:p>
          <a:p>
            <a:r>
              <a:rPr lang="en-US" dirty="0" smtClean="0"/>
              <a:t>Leverage what you know</a:t>
            </a:r>
          </a:p>
          <a:p>
            <a:r>
              <a:rPr lang="en-US" dirty="0" smtClean="0"/>
              <a:t>Communicate what you know in various avenues </a:t>
            </a:r>
          </a:p>
          <a:p>
            <a:r>
              <a:rPr lang="en-US" dirty="0" smtClean="0"/>
              <a:t>Be proactive</a:t>
            </a:r>
          </a:p>
          <a:p>
            <a:r>
              <a:rPr lang="en-US" dirty="0" smtClean="0"/>
              <a:t>Give advance notice of accommodations when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ommunicate Your Expertise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organizations</a:t>
            </a:r>
          </a:p>
          <a:p>
            <a:r>
              <a:rPr lang="en-US" dirty="0" smtClean="0"/>
              <a:t>Refer to best practice/standards</a:t>
            </a:r>
          </a:p>
          <a:p>
            <a:r>
              <a:rPr lang="en-US" dirty="0" smtClean="0"/>
              <a:t>Teaching opportunities</a:t>
            </a:r>
          </a:p>
          <a:p>
            <a:r>
              <a:rPr lang="en-US" dirty="0" smtClean="0"/>
              <a:t>Scholarly research</a:t>
            </a:r>
          </a:p>
          <a:p>
            <a:r>
              <a:rPr lang="en-US" dirty="0" smtClean="0"/>
              <a:t>Provide newsletters updates to campus </a:t>
            </a:r>
          </a:p>
          <a:p>
            <a:r>
              <a:rPr lang="en-US" dirty="0" smtClean="0"/>
              <a:t>Hold trainings, seminars</a:t>
            </a:r>
          </a:p>
          <a:p>
            <a:r>
              <a:rPr lang="en-US" dirty="0" smtClean="0"/>
              <a:t>Present to Deans/Academics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 releases</a:t>
            </a:r>
          </a:p>
          <a:p>
            <a:r>
              <a:rPr lang="en-US" dirty="0" smtClean="0"/>
              <a:t>Campus announcements </a:t>
            </a:r>
          </a:p>
          <a:p>
            <a:r>
              <a:rPr lang="en-US" dirty="0" smtClean="0"/>
              <a:t>Recognize faculty </a:t>
            </a:r>
          </a:p>
          <a:p>
            <a:r>
              <a:rPr lang="en-US" dirty="0" smtClean="0"/>
              <a:t>Offer resources in office and online and advertise them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a Peer &amp; a Colleague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Peers:  People who are on equal footing, equal standing              </a:t>
            </a:r>
          </a:p>
          <a:p>
            <a:pPr marL="0" indent="0">
              <a:buNone/>
            </a:pPr>
            <a:r>
              <a:rPr lang="en-US" i="1" dirty="0" err="1" smtClean="0"/>
              <a:t>ie</a:t>
            </a:r>
            <a:r>
              <a:rPr lang="en-US" i="1" dirty="0" smtClean="0"/>
              <a:t>. professionals who work for the same university, with similar goals </a:t>
            </a:r>
          </a:p>
          <a:p>
            <a:endParaRPr lang="en-US" dirty="0"/>
          </a:p>
          <a:p>
            <a:r>
              <a:rPr lang="en-US" dirty="0" smtClean="0"/>
              <a:t>Colleagues: People who work together. </a:t>
            </a:r>
          </a:p>
          <a:p>
            <a:pPr marL="0" indent="0">
              <a:buNone/>
            </a:pPr>
            <a:r>
              <a:rPr lang="en-US" i="1" dirty="0" err="1" smtClean="0"/>
              <a:t>ie</a:t>
            </a:r>
            <a:r>
              <a:rPr lang="en-US" i="1" dirty="0" smtClean="0"/>
              <a:t>. </a:t>
            </a:r>
            <a:r>
              <a:rPr lang="en-US" i="1" dirty="0"/>
              <a:t>p</a:t>
            </a:r>
            <a:r>
              <a:rPr lang="en-US" i="1" dirty="0" smtClean="0"/>
              <a:t>rofessionals who collaborate 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should endeavor to be both a peer and a colleague.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Abstract:  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professionals in the field often find it difficult to navigate a clear path of communication and understanding with faculty members, administrators, and other campus personnel. This 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focus on effective approaches to building and maintaining faculty relationships and 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world solutions and practical tips and insight into the negotiation 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legal landscape while maintaining the focus on serving students.  </a:t>
            </a:r>
          </a:p>
        </p:txBody>
      </p:sp>
    </p:spTree>
    <p:extLst>
      <p:ext uri="{BB962C8B-B14F-4D97-AF65-F5344CB8AC3E}">
        <p14:creationId xmlns:p14="http://schemas.microsoft.com/office/powerpoint/2010/main" val="10134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</a:t>
            </a:r>
            <a:r>
              <a:rPr lang="en-US" dirty="0"/>
              <a:t>A</a:t>
            </a:r>
            <a:r>
              <a:rPr lang="en-US" dirty="0" smtClean="0"/>
              <a:t>re a Peer &amp; Colleague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Supporting academic events</a:t>
            </a:r>
          </a:p>
          <a:p>
            <a:r>
              <a:rPr lang="en-US" dirty="0" smtClean="0"/>
              <a:t>Campus events</a:t>
            </a:r>
          </a:p>
          <a:p>
            <a:r>
              <a:rPr lang="en-US" dirty="0" smtClean="0"/>
              <a:t>Join grant efforts</a:t>
            </a:r>
          </a:p>
          <a:p>
            <a:r>
              <a:rPr lang="en-US" dirty="0" smtClean="0"/>
              <a:t>Collaborate in research and campus projects</a:t>
            </a:r>
          </a:p>
          <a:p>
            <a:r>
              <a:rPr lang="en-US" dirty="0" smtClean="0"/>
              <a:t>Partner with campus centers</a:t>
            </a:r>
          </a:p>
          <a:p>
            <a:r>
              <a:rPr lang="en-US" dirty="0" smtClean="0"/>
              <a:t>Committee appointments</a:t>
            </a:r>
          </a:p>
          <a:p>
            <a:r>
              <a:rPr lang="en-US" dirty="0" smtClean="0"/>
              <a:t>Offer to be a voice at the table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Encourage and send notes</a:t>
            </a:r>
          </a:p>
          <a:p>
            <a:r>
              <a:rPr lang="en-US" dirty="0" smtClean="0"/>
              <a:t>Teach class &amp; join faculty functions when that is available </a:t>
            </a:r>
          </a:p>
          <a:p>
            <a:r>
              <a:rPr lang="en-US" dirty="0" smtClean="0"/>
              <a:t>Reach out to faculty for solutions and assistance</a:t>
            </a:r>
          </a:p>
          <a:p>
            <a:r>
              <a:rPr lang="en-US" dirty="0" smtClean="0"/>
              <a:t>Allay faculty fears </a:t>
            </a:r>
          </a:p>
          <a:p>
            <a:r>
              <a:rPr lang="en-US" dirty="0" smtClean="0"/>
              <a:t>Own your mistakes</a:t>
            </a:r>
          </a:p>
          <a:p>
            <a:pPr lvl="1"/>
            <a:r>
              <a:rPr lang="en-US" dirty="0" smtClean="0"/>
              <a:t>Helps build 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5410"/>
            <a:ext cx="9905998" cy="1571347"/>
          </a:xfrm>
        </p:spPr>
        <p:txBody>
          <a:bodyPr/>
          <a:lstStyle/>
          <a:p>
            <a:pPr algn="ctr"/>
            <a:r>
              <a:rPr lang="en-US" dirty="0" smtClean="0"/>
              <a:t>Leverage What You Know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1925344"/>
            <a:ext cx="4876800" cy="399125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Technology </a:t>
            </a:r>
          </a:p>
          <a:p>
            <a:r>
              <a:rPr lang="en-US" sz="2400" dirty="0"/>
              <a:t>Online assistance </a:t>
            </a:r>
          </a:p>
          <a:p>
            <a:r>
              <a:rPr lang="en-US" sz="2400" dirty="0"/>
              <a:t>Collaboration with Alt-Text</a:t>
            </a:r>
          </a:p>
          <a:p>
            <a:r>
              <a:rPr lang="en-US" sz="2400" dirty="0"/>
              <a:t>Help solve a specific problem (</a:t>
            </a:r>
            <a:r>
              <a:rPr lang="en-US" sz="2400" dirty="0" err="1"/>
              <a:t>ie</a:t>
            </a:r>
            <a:r>
              <a:rPr lang="en-US" sz="2400" dirty="0"/>
              <a:t>. </a:t>
            </a:r>
            <a:r>
              <a:rPr lang="en-US" sz="2400" dirty="0" err="1"/>
              <a:t>LaTex</a:t>
            </a:r>
            <a:r>
              <a:rPr lang="en-US" sz="2400" dirty="0"/>
              <a:t>)</a:t>
            </a:r>
          </a:p>
          <a:p>
            <a:r>
              <a:rPr lang="en-US" sz="2400" dirty="0"/>
              <a:t>Present resources like: Central Access Reader (CAR) Adobe Acrobat DC </a:t>
            </a:r>
            <a:r>
              <a:rPr lang="en-US" sz="2400" dirty="0" smtClean="0"/>
              <a:t>or ABBYY </a:t>
            </a:r>
            <a:r>
              <a:rPr lang="en-US" sz="2400" dirty="0" err="1" smtClean="0"/>
              <a:t>FineReader</a:t>
            </a:r>
            <a:r>
              <a:rPr lang="en-US" sz="2400" dirty="0" smtClean="0"/>
              <a:t>, </a:t>
            </a:r>
            <a:r>
              <a:rPr lang="en-US" sz="2400" dirty="0"/>
              <a:t>Sonocent </a:t>
            </a:r>
          </a:p>
          <a:p>
            <a:r>
              <a:rPr lang="en-US" sz="2400" dirty="0"/>
              <a:t>Proactive training </a:t>
            </a:r>
          </a:p>
          <a:p>
            <a:r>
              <a:rPr lang="en-US" sz="2400" dirty="0"/>
              <a:t>(ex. Interpreters, FM Systems in the classroom)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050742"/>
            <a:ext cx="4876800" cy="374045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1200" dirty="0" smtClean="0"/>
              <a:t> </a:t>
            </a:r>
            <a:r>
              <a:rPr lang="en-US" sz="9600" dirty="0"/>
              <a:t>*Accessibility: Point out </a:t>
            </a:r>
            <a:r>
              <a:rPr lang="en-US" sz="9600" dirty="0" smtClean="0"/>
              <a:t>the </a:t>
            </a:r>
            <a:r>
              <a:rPr lang="en-US" sz="9600" dirty="0"/>
              <a:t>benefits of </a:t>
            </a:r>
            <a:r>
              <a:rPr lang="en-US" sz="9600" dirty="0" smtClean="0"/>
              <a:t>accessibility</a:t>
            </a:r>
            <a:endParaRPr lang="en-US" sz="9600" dirty="0"/>
          </a:p>
          <a:p>
            <a:pPr marL="0" indent="0">
              <a:buNone/>
            </a:pPr>
            <a:r>
              <a:rPr lang="en-US" sz="9600" dirty="0"/>
              <a:t>Ex.  Campus Accessibility Initiative, publishing 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Introduce faculty to UDL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6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 is an institutional responsibility.</a:t>
            </a:r>
          </a:p>
          <a:p>
            <a:r>
              <a:rPr lang="en-US" dirty="0" smtClean="0"/>
              <a:t>Everyone is on the same team!</a:t>
            </a:r>
          </a:p>
          <a:p>
            <a:r>
              <a:rPr lang="en-US" dirty="0" smtClean="0"/>
              <a:t>Different roles—same goals!</a:t>
            </a:r>
          </a:p>
          <a:p>
            <a:pPr lvl="1"/>
            <a:r>
              <a:rPr lang="en-US" dirty="0" smtClean="0"/>
              <a:t>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99146"/>
            <a:ext cx="10058400" cy="880342"/>
          </a:xfrm>
        </p:spPr>
        <p:txBody>
          <a:bodyPr/>
          <a:lstStyle/>
          <a:p>
            <a:r>
              <a:rPr lang="en-US" dirty="0" smtClean="0"/>
              <a:t>Stay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5327374"/>
          </a:xfrm>
        </p:spPr>
        <p:txBody>
          <a:bodyPr>
            <a:normAutofit/>
          </a:bodyPr>
          <a:lstStyle/>
          <a:p>
            <a:r>
              <a:rPr lang="en-US" dirty="0" smtClean="0"/>
              <a:t>Laws</a:t>
            </a:r>
          </a:p>
          <a:p>
            <a:r>
              <a:rPr lang="en-US" dirty="0" smtClean="0"/>
              <a:t>Regulations</a:t>
            </a:r>
          </a:p>
          <a:p>
            <a:r>
              <a:rPr lang="en-US" dirty="0" smtClean="0"/>
              <a:t>Court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How?</a:t>
            </a:r>
          </a:p>
          <a:p>
            <a:pPr marL="0" indent="0">
              <a:buNone/>
            </a:pPr>
            <a:r>
              <a:rPr lang="en-US" dirty="0" smtClean="0"/>
              <a:t>Subscriptions</a:t>
            </a:r>
          </a:p>
          <a:p>
            <a:pPr marL="0" indent="0">
              <a:buNone/>
            </a:pPr>
            <a:r>
              <a:rPr lang="en-US" dirty="0" smtClean="0"/>
              <a:t>JAN</a:t>
            </a:r>
          </a:p>
          <a:p>
            <a:pPr marL="0" indent="0">
              <a:buNone/>
            </a:pPr>
            <a:r>
              <a:rPr lang="en-US" dirty="0" smtClean="0"/>
              <a:t>AHEAD (Wiley)</a:t>
            </a:r>
          </a:p>
          <a:p>
            <a:pPr marL="0" indent="0">
              <a:buNone/>
            </a:pPr>
            <a:r>
              <a:rPr lang="en-US" dirty="0" smtClean="0"/>
              <a:t>Web Resources (www.ada.gov) </a:t>
            </a:r>
          </a:p>
          <a:p>
            <a:pPr marL="0" indent="0">
              <a:buNone/>
            </a:pPr>
            <a:r>
              <a:rPr lang="en-US" dirty="0" smtClean="0"/>
              <a:t>Standardized Testing Requirement</a:t>
            </a:r>
          </a:p>
        </p:txBody>
      </p:sp>
    </p:spTree>
    <p:extLst>
      <p:ext uri="{BB962C8B-B14F-4D97-AF65-F5344CB8AC3E}">
        <p14:creationId xmlns:p14="http://schemas.microsoft.com/office/powerpoint/2010/main" val="3316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Accommodating the policy</a:t>
            </a:r>
          </a:p>
          <a:p>
            <a:pPr lvl="1"/>
            <a:r>
              <a:rPr lang="en-US" dirty="0" smtClean="0"/>
              <a:t>Do you have a policy?</a:t>
            </a:r>
          </a:p>
          <a:p>
            <a:pPr lvl="1"/>
            <a:r>
              <a:rPr lang="en-US" dirty="0" smtClean="0"/>
              <a:t>What does the course description, syllabus, or other departmental policy say regarding attendance in this particular course?</a:t>
            </a:r>
          </a:p>
          <a:p>
            <a:pPr lvl="1"/>
            <a:r>
              <a:rPr lang="en-US" dirty="0" smtClean="0"/>
              <a:t>Is the attendance policy consistently applied? (For example, are other individuals or campus groups (i.e., athletes, band, etc.) accommodated?</a:t>
            </a:r>
          </a:p>
          <a:p>
            <a:pPr lvl="1"/>
            <a:r>
              <a:rPr lang="en-US" dirty="0" smtClean="0"/>
              <a:t>At what point would absences be considered excessive enough to fundamentally alter the nature of the student’s experience in this class?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83689"/>
          </a:xfrm>
        </p:spPr>
        <p:txBody>
          <a:bodyPr>
            <a:normAutofit/>
          </a:bodyPr>
          <a:lstStyle/>
          <a:p>
            <a:r>
              <a:rPr lang="en-US" dirty="0" smtClean="0"/>
              <a:t>Terms and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106778"/>
            <a:ext cx="4876800" cy="3684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Terms </a:t>
            </a:r>
          </a:p>
          <a:p>
            <a:r>
              <a:rPr lang="en-US" dirty="0" smtClean="0"/>
              <a:t>Content expert</a:t>
            </a:r>
          </a:p>
          <a:p>
            <a:r>
              <a:rPr lang="en-US" dirty="0"/>
              <a:t>Fundamental </a:t>
            </a:r>
            <a:r>
              <a:rPr lang="en-US" dirty="0" smtClean="0"/>
              <a:t>alteration</a:t>
            </a:r>
            <a:r>
              <a:rPr lang="en-US" dirty="0"/>
              <a:t>: marching </a:t>
            </a:r>
            <a:r>
              <a:rPr lang="en-US" dirty="0" smtClean="0"/>
              <a:t>band </a:t>
            </a:r>
            <a:endParaRPr lang="en-US" dirty="0"/>
          </a:p>
          <a:p>
            <a:r>
              <a:rPr lang="en-US" dirty="0" smtClean="0"/>
              <a:t>Interactive process </a:t>
            </a:r>
            <a:endParaRPr lang="en-US" dirty="0"/>
          </a:p>
          <a:p>
            <a:r>
              <a:rPr lang="en-US" dirty="0" smtClean="0"/>
              <a:t>Best practice </a:t>
            </a:r>
            <a:endParaRPr lang="en-US" dirty="0"/>
          </a:p>
          <a:p>
            <a:r>
              <a:rPr lang="en-US" dirty="0" smtClean="0"/>
              <a:t>Academic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Tips </a:t>
            </a:r>
          </a:p>
          <a:p>
            <a:r>
              <a:rPr lang="en-US" dirty="0" smtClean="0"/>
              <a:t>Institutional shared responsibility </a:t>
            </a:r>
          </a:p>
          <a:p>
            <a:r>
              <a:rPr lang="en-US" dirty="0" smtClean="0"/>
              <a:t>Testing “Service”</a:t>
            </a:r>
          </a:p>
          <a:p>
            <a:r>
              <a:rPr lang="en-US" dirty="0" smtClean="0"/>
              <a:t>Help me understand</a:t>
            </a:r>
          </a:p>
          <a:p>
            <a:r>
              <a:rPr lang="en-US" dirty="0" smtClean="0"/>
              <a:t>We </a:t>
            </a:r>
          </a:p>
          <a:p>
            <a:r>
              <a:rPr lang="en-US" dirty="0" smtClean="0"/>
              <a:t>Protecting you, protecting the university </a:t>
            </a:r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Our team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13800" dirty="0" smtClean="0">
                <a:latin typeface="+mj-lt"/>
              </a:rPr>
              <a:t>QUESTIONS?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6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36" y="2121408"/>
            <a:ext cx="10058400" cy="4050792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Faculty (history)</a:t>
            </a:r>
          </a:p>
          <a:p>
            <a:r>
              <a:rPr lang="en-US" dirty="0" smtClean="0"/>
              <a:t>Expertise </a:t>
            </a:r>
          </a:p>
          <a:p>
            <a:pPr lvl="1"/>
            <a:r>
              <a:rPr lang="en-US" dirty="0" smtClean="0"/>
              <a:t>Faculty Collaboration</a:t>
            </a:r>
          </a:p>
          <a:p>
            <a:pPr lvl="1"/>
            <a:r>
              <a:rPr lang="en-US" dirty="0" smtClean="0"/>
              <a:t>Accessibility </a:t>
            </a:r>
            <a:r>
              <a:rPr lang="en-US" dirty="0"/>
              <a:t>(Course Materials)</a:t>
            </a:r>
          </a:p>
          <a:p>
            <a:pPr lvl="2"/>
            <a:r>
              <a:rPr lang="en-US" dirty="0"/>
              <a:t>D2L</a:t>
            </a:r>
          </a:p>
          <a:p>
            <a:pPr lvl="2"/>
            <a:r>
              <a:rPr lang="en-US" dirty="0"/>
              <a:t>PDF</a:t>
            </a:r>
          </a:p>
          <a:p>
            <a:pPr lvl="2"/>
            <a:r>
              <a:rPr lang="en-US" dirty="0" smtClean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0101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“Us” vs. “Them”</a:t>
            </a:r>
            <a:endParaRPr lang="en-US" sz="3600" dirty="0"/>
          </a:p>
          <a:p>
            <a:pPr lvl="1"/>
            <a:r>
              <a:rPr lang="en-US" sz="3400" dirty="0" smtClean="0"/>
              <a:t>Avoid at all costs!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52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Story: Faculty Prerogative &amp; The Fab Five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Overcoming false narratives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Previous perceptions or previous realities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The Notebook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In the end, what mattered? </a:t>
            </a:r>
          </a:p>
          <a:p>
            <a:pPr marL="0" indent="0">
              <a:buNone/>
            </a:pPr>
            <a:r>
              <a:rPr lang="en-US" dirty="0" smtClean="0"/>
              <a:t>“Faculty should feel Welcome”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Students, faculty, and disability providers view the world of disability often through different lenses related to their own experiences and knowledge, and their role.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structure, organization, and mission of your institution can effect the lenses and the roles directly or indirectly.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on Common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61965"/>
            <a:ext cx="9905998" cy="4500979"/>
          </a:xfrm>
        </p:spPr>
        <p:txBody>
          <a:bodyPr>
            <a:normAutofit/>
          </a:bodyPr>
          <a:lstStyle/>
          <a:p>
            <a:r>
              <a:rPr lang="en-US" dirty="0" smtClean="0"/>
              <a:t>Do your Homework!</a:t>
            </a:r>
          </a:p>
          <a:p>
            <a:pPr lvl="1"/>
            <a:r>
              <a:rPr lang="en-US" dirty="0" smtClean="0"/>
              <a:t>ODS providers and accessibility practitioners are not content experts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Faculty members are often not </a:t>
            </a:r>
            <a:r>
              <a:rPr lang="en-US" dirty="0" err="1" smtClean="0"/>
              <a:t>ods</a:t>
            </a:r>
            <a:r>
              <a:rPr lang="en-US" dirty="0" smtClean="0"/>
              <a:t> or accessibility experts.</a:t>
            </a:r>
            <a:endParaRPr lang="en-US" dirty="0"/>
          </a:p>
          <a:p>
            <a:r>
              <a:rPr lang="en-US" dirty="0" smtClean="0"/>
              <a:t>Understand Faculty Expectations:</a:t>
            </a:r>
          </a:p>
          <a:p>
            <a:pPr lvl="1"/>
            <a:r>
              <a:rPr lang="en-US" dirty="0" smtClean="0"/>
              <a:t>Accreditation</a:t>
            </a:r>
          </a:p>
          <a:p>
            <a:pPr lvl="1"/>
            <a:r>
              <a:rPr lang="en-US" dirty="0" smtClean="0"/>
              <a:t>Program Standards </a:t>
            </a:r>
          </a:p>
          <a:p>
            <a:pPr lvl="2"/>
            <a:r>
              <a:rPr lang="en-US" dirty="0" smtClean="0"/>
              <a:t>Not required to waive or lower academic standards</a:t>
            </a:r>
          </a:p>
          <a:p>
            <a:pPr lvl="1"/>
            <a:r>
              <a:rPr lang="en-US" dirty="0" smtClean="0"/>
              <a:t>Departmental Policies</a:t>
            </a:r>
          </a:p>
        </p:txBody>
      </p:sp>
    </p:spTree>
    <p:extLst>
      <p:ext uri="{BB962C8B-B14F-4D97-AF65-F5344CB8AC3E}">
        <p14:creationId xmlns:p14="http://schemas.microsoft.com/office/powerpoint/2010/main" val="34232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Accommodating Polices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An accommodation is an accommodation to policy!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47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“The Congress finds…individuals with disabilities continually encounter various forms of discrimination, including outright intentional exclusion…</a:t>
            </a:r>
            <a:r>
              <a:rPr lang="en-US" sz="2800" dirty="0" smtClean="0">
                <a:solidFill>
                  <a:srgbClr val="FFC000"/>
                </a:solidFill>
              </a:rPr>
              <a:t>overprotective rules and policies…exclusionary qualification standards and criteria</a:t>
            </a:r>
            <a:r>
              <a:rPr lang="en-US" sz="2800" dirty="0" smtClean="0"/>
              <a:t>, segregation, and relegation to lesser services, programs, activities, benefits, jobs, or other opportunities.” (ADA, 1990)</a:t>
            </a:r>
          </a:p>
        </p:txBody>
      </p:sp>
    </p:spTree>
    <p:extLst>
      <p:ext uri="{BB962C8B-B14F-4D97-AF65-F5344CB8AC3E}">
        <p14:creationId xmlns:p14="http://schemas.microsoft.com/office/powerpoint/2010/main" val="1946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869</TotalTime>
  <Words>1061</Words>
  <Application>Microsoft Office PowerPoint</Application>
  <PresentationFormat>Widescreen</PresentationFormat>
  <Paragraphs>188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Tahoma</vt:lpstr>
      <vt:lpstr>Trebuchet MS</vt:lpstr>
      <vt:lpstr>Mesh</vt:lpstr>
      <vt:lpstr>Faculty Collaboration  Fundamentals of Navigating Processes &amp; Building Relationships</vt:lpstr>
      <vt:lpstr>Abstract </vt:lpstr>
      <vt:lpstr>Intro </vt:lpstr>
      <vt:lpstr>Perception</vt:lpstr>
      <vt:lpstr>Story: Faculty Prerogative &amp; The Fab Five </vt:lpstr>
      <vt:lpstr>Perceptions</vt:lpstr>
      <vt:lpstr>Meet on Common Ground</vt:lpstr>
      <vt:lpstr>Accommodating Polices</vt:lpstr>
      <vt:lpstr>Accommodating Policies</vt:lpstr>
      <vt:lpstr>Faculty Interactions Vary</vt:lpstr>
      <vt:lpstr>Perceptions of Third Parties</vt:lpstr>
      <vt:lpstr>The Reality of Third Parties</vt:lpstr>
      <vt:lpstr>OCR Complaint</vt:lpstr>
      <vt:lpstr>Original interactive process</vt:lpstr>
      <vt:lpstr>Student next steps</vt:lpstr>
      <vt:lpstr>Profile &amp; Reputation of Your Office</vt:lpstr>
      <vt:lpstr>You Are an Expert! </vt:lpstr>
      <vt:lpstr>communicate Your Expertise</vt:lpstr>
      <vt:lpstr>Difference between a Peer &amp; a Colleague</vt:lpstr>
      <vt:lpstr>You Are a Peer &amp; Colleague </vt:lpstr>
      <vt:lpstr>Leverage What You Know </vt:lpstr>
      <vt:lpstr>Reality</vt:lpstr>
      <vt:lpstr>Stay Current</vt:lpstr>
      <vt:lpstr>Class Attendance</vt:lpstr>
      <vt:lpstr>Terms and Tips</vt:lpstr>
      <vt:lpstr> </vt:lpstr>
    </vt:vector>
  </TitlesOfParts>
  <Company>Tennessee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Beason, Edward</dc:creator>
  <cp:lastModifiedBy>Beason, Edward</cp:lastModifiedBy>
  <cp:revision>14</cp:revision>
  <dcterms:created xsi:type="dcterms:W3CDTF">2018-11-12T13:12:25Z</dcterms:created>
  <dcterms:modified xsi:type="dcterms:W3CDTF">2018-11-15T15:20:40Z</dcterms:modified>
</cp:coreProperties>
</file>