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71" r:id="rId5"/>
    <p:sldId id="276" r:id="rId6"/>
    <p:sldId id="292" r:id="rId7"/>
    <p:sldId id="258" r:id="rId8"/>
    <p:sldId id="268" r:id="rId9"/>
    <p:sldId id="275" r:id="rId10"/>
    <p:sldId id="284" r:id="rId11"/>
    <p:sldId id="259" r:id="rId12"/>
    <p:sldId id="269" r:id="rId13"/>
    <p:sldId id="272" r:id="rId14"/>
    <p:sldId id="277" r:id="rId15"/>
    <p:sldId id="262" r:id="rId16"/>
    <p:sldId id="278" r:id="rId17"/>
    <p:sldId id="286" r:id="rId18"/>
    <p:sldId id="290" r:id="rId19"/>
    <p:sldId id="287" r:id="rId20"/>
    <p:sldId id="288" r:id="rId21"/>
    <p:sldId id="289" r:id="rId22"/>
    <p:sldId id="265" r:id="rId23"/>
    <p:sldId id="279" r:id="rId24"/>
    <p:sldId id="281" r:id="rId25"/>
    <p:sldId id="283" r:id="rId26"/>
    <p:sldId id="29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la Flores-Torres" initials="LF" lastIdx="2" clrIdx="0">
    <p:extLst>
      <p:ext uri="{19B8F6BF-5375-455C-9EA6-DF929625EA0E}">
        <p15:presenceInfo xmlns:p15="http://schemas.microsoft.com/office/powerpoint/2012/main" userId="S-1-5-21-1417183123-3790985478-134253375-64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7" autoAdjust="0"/>
    <p:restoredTop sz="94660"/>
  </p:normalViewPr>
  <p:slideViewPr>
    <p:cSldViewPr snapToGrid="0">
      <p:cViewPr varScale="1">
        <p:scale>
          <a:sx n="77" d="100"/>
          <a:sy n="77" d="100"/>
        </p:scale>
        <p:origin x="13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9949362-0133-4FD4-A37C-96B39EDDD8B5}"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659705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49362-0133-4FD4-A37C-96B39EDDD8B5}"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112539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49362-0133-4FD4-A37C-96B39EDDD8B5}"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351346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49362-0133-4FD4-A37C-96B39EDDD8B5}"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152291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949362-0133-4FD4-A37C-96B39EDDD8B5}"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342205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949362-0133-4FD4-A37C-96B39EDDD8B5}"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15122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949362-0133-4FD4-A37C-96B39EDDD8B5}" type="datetimeFigureOut">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98119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949362-0133-4FD4-A37C-96B39EDDD8B5}" type="datetimeFigureOut">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884107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49362-0133-4FD4-A37C-96B39EDDD8B5}" type="datetimeFigureOut">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178534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949362-0133-4FD4-A37C-96B39EDDD8B5}"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271129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949362-0133-4FD4-A37C-96B39EDDD8B5}"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DF64-B8FF-483D-881B-710AF57C9BCF}" type="slidenum">
              <a:rPr lang="en-US" smtClean="0"/>
              <a:t>‹#›</a:t>
            </a:fld>
            <a:endParaRPr lang="en-US"/>
          </a:p>
        </p:txBody>
      </p:sp>
    </p:spTree>
    <p:extLst>
      <p:ext uri="{BB962C8B-B14F-4D97-AF65-F5344CB8AC3E}">
        <p14:creationId xmlns:p14="http://schemas.microsoft.com/office/powerpoint/2010/main" val="696662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49362-0133-4FD4-A37C-96B39EDDD8B5}" type="datetimeFigureOut">
              <a:rPr lang="en-US" smtClean="0"/>
              <a:t>10/30/2018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DF64-B8FF-483D-881B-710AF57C9BCF}" type="slidenum">
              <a:rPr lang="en-US" smtClean="0"/>
              <a:t>‹#›</a:t>
            </a:fld>
            <a:endParaRPr lang="en-US"/>
          </a:p>
        </p:txBody>
      </p:sp>
    </p:spTree>
    <p:extLst>
      <p:ext uri="{BB962C8B-B14F-4D97-AF65-F5344CB8AC3E}">
        <p14:creationId xmlns:p14="http://schemas.microsoft.com/office/powerpoint/2010/main" val="936813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Leila.FloresTorres01@utrgv.edu" TargetMode="External"/><Relationship Id="rId2" Type="http://schemas.openxmlformats.org/officeDocument/2006/relationships/hyperlink" Target="mailto:Tonya.Paulette01@utrgv.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4676"/>
            <a:ext cx="9144000" cy="2387600"/>
          </a:xfrm>
        </p:spPr>
        <p:txBody>
          <a:bodyPr>
            <a:noAutofit/>
          </a:bodyPr>
          <a:lstStyle/>
          <a:p>
            <a:r>
              <a:rPr lang="en-US" sz="4400" b="1" dirty="0"/>
              <a:t>Students’ perspectives: </a:t>
            </a:r>
            <a:br>
              <a:rPr lang="en-US" sz="4400" b="1" dirty="0"/>
            </a:br>
            <a:r>
              <a:rPr lang="en-US" sz="4400" b="1" dirty="0"/>
              <a:t>Leveraging student workers to expand services and increase </a:t>
            </a:r>
            <a:br>
              <a:rPr lang="en-US" sz="4400" b="1" dirty="0"/>
            </a:br>
            <a:r>
              <a:rPr lang="en-US" sz="4400" b="1" dirty="0"/>
              <a:t>sense of belonging</a:t>
            </a:r>
          </a:p>
        </p:txBody>
      </p:sp>
      <p:sp>
        <p:nvSpPr>
          <p:cNvPr id="3" name="Subtitle 2"/>
          <p:cNvSpPr>
            <a:spLocks noGrp="1"/>
          </p:cNvSpPr>
          <p:nvPr>
            <p:ph type="subTitle" idx="1"/>
          </p:nvPr>
        </p:nvSpPr>
        <p:spPr>
          <a:xfrm>
            <a:off x="1524000" y="4277898"/>
            <a:ext cx="9144000" cy="1655762"/>
          </a:xfrm>
        </p:spPr>
        <p:txBody>
          <a:bodyPr>
            <a:normAutofit lnSpcReduction="10000"/>
          </a:bodyPr>
          <a:lstStyle/>
          <a:p>
            <a:r>
              <a:rPr lang="en-US" dirty="0"/>
              <a:t>Tonya Paulette, Director</a:t>
            </a:r>
          </a:p>
          <a:p>
            <a:r>
              <a:rPr lang="en-US" dirty="0"/>
              <a:t>Leila Flores-Torres, Assistant Director</a:t>
            </a:r>
          </a:p>
          <a:p>
            <a:r>
              <a:rPr lang="en-US" b="1" dirty="0"/>
              <a:t>Student Accessibility Services</a:t>
            </a:r>
          </a:p>
          <a:p>
            <a:r>
              <a:rPr lang="en-US" b="1" dirty="0"/>
              <a:t>University of Texas Rio Grande Valley</a:t>
            </a:r>
          </a:p>
        </p:txBody>
      </p:sp>
    </p:spTree>
    <p:extLst>
      <p:ext uri="{BB962C8B-B14F-4D97-AF65-F5344CB8AC3E}">
        <p14:creationId xmlns:p14="http://schemas.microsoft.com/office/powerpoint/2010/main" val="19193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Literature</a:t>
            </a:r>
          </a:p>
        </p:txBody>
      </p:sp>
      <p:sp>
        <p:nvSpPr>
          <p:cNvPr id="3" name="Content Placeholder 2"/>
          <p:cNvSpPr>
            <a:spLocks noGrp="1"/>
          </p:cNvSpPr>
          <p:nvPr>
            <p:ph idx="1"/>
          </p:nvPr>
        </p:nvSpPr>
        <p:spPr/>
        <p:txBody>
          <a:bodyPr/>
          <a:lstStyle/>
          <a:p>
            <a:r>
              <a:rPr lang="en-US" dirty="0"/>
              <a:t>Intrinsic motivation and academic mastery have been associated with increased sense of belonging, which is important for students with disabilities who receive accessibility services (Tinto, 1987; Freeman, Anderman &amp; Jensen, 2007; Osterman, 2000; Tao, Long &amp; Wu, 2008). </a:t>
            </a:r>
          </a:p>
          <a:p>
            <a:r>
              <a:rPr lang="en-US" dirty="0"/>
              <a:t>“Belonging on a college campus does not occur in a vacuum…characteristics of both the campus environment and the individual student likely influence the social and overall experience for students with disabilities” (Fleming, </a:t>
            </a:r>
            <a:r>
              <a:rPr lang="en-US" dirty="0" err="1"/>
              <a:t>Oertle</a:t>
            </a:r>
            <a:r>
              <a:rPr lang="en-US" dirty="0"/>
              <a:t>, </a:t>
            </a:r>
            <a:r>
              <a:rPr lang="en-US" dirty="0" err="1"/>
              <a:t>Plotner</a:t>
            </a:r>
            <a:r>
              <a:rPr lang="en-US" dirty="0"/>
              <a:t>, </a:t>
            </a:r>
            <a:r>
              <a:rPr lang="en-US" dirty="0" err="1"/>
              <a:t>Hakun</a:t>
            </a:r>
            <a:r>
              <a:rPr lang="en-US" dirty="0"/>
              <a:t>, 2017, p. 216). </a:t>
            </a:r>
          </a:p>
          <a:p>
            <a:endParaRPr lang="en-US" dirty="0"/>
          </a:p>
          <a:p>
            <a:endParaRPr lang="en-US" dirty="0"/>
          </a:p>
        </p:txBody>
      </p:sp>
    </p:spTree>
    <p:extLst>
      <p:ext uri="{BB962C8B-B14F-4D97-AF65-F5344CB8AC3E}">
        <p14:creationId xmlns:p14="http://schemas.microsoft.com/office/powerpoint/2010/main" val="354103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3"/>
            <a:ext cx="10515600" cy="1178426"/>
          </a:xfrm>
        </p:spPr>
        <p:txBody>
          <a:bodyPr>
            <a:normAutofit fontScale="90000"/>
          </a:bodyPr>
          <a:lstStyle/>
          <a:p>
            <a:r>
              <a:rPr lang="en-US" i="1" dirty="0"/>
              <a:t>Our Story</a:t>
            </a:r>
            <a:r>
              <a:rPr lang="en-US" dirty="0"/>
              <a:t/>
            </a:r>
            <a:br>
              <a:rPr lang="en-US" dirty="0"/>
            </a:br>
            <a:endParaRPr lang="en-US" dirty="0"/>
          </a:p>
        </p:txBody>
      </p:sp>
      <p:sp>
        <p:nvSpPr>
          <p:cNvPr id="3" name="Content Placeholder 2"/>
          <p:cNvSpPr>
            <a:spLocks noGrp="1"/>
          </p:cNvSpPr>
          <p:nvPr>
            <p:ph idx="1"/>
          </p:nvPr>
        </p:nvSpPr>
        <p:spPr>
          <a:xfrm>
            <a:off x="838200" y="1587630"/>
            <a:ext cx="10515600" cy="4351338"/>
          </a:xfrm>
        </p:spPr>
        <p:txBody>
          <a:bodyPr>
            <a:normAutofit fontScale="92500" lnSpcReduction="10000"/>
          </a:bodyPr>
          <a:lstStyle/>
          <a:p>
            <a:r>
              <a:rPr lang="en-US" dirty="0"/>
              <a:t>Number of students served is steadily increasing every academic year.</a:t>
            </a:r>
          </a:p>
          <a:p>
            <a:r>
              <a:rPr lang="en-US" dirty="0"/>
              <a:t>The needs of SWDs on campus appear to be more complex, especially for students with autism, TBI and mental health disorders.</a:t>
            </a:r>
          </a:p>
          <a:p>
            <a:pPr marL="0" indent="0">
              <a:buNone/>
            </a:pPr>
            <a:r>
              <a:rPr lang="en-US" dirty="0"/>
              <a:t>	- 2017 Students with autism = 18</a:t>
            </a:r>
          </a:p>
          <a:p>
            <a:pPr marL="0" indent="0">
              <a:buNone/>
            </a:pPr>
            <a:r>
              <a:rPr lang="en-US" dirty="0"/>
              <a:t>	- 2018 Students with autism = 30</a:t>
            </a:r>
          </a:p>
          <a:p>
            <a:r>
              <a:rPr lang="en-US" dirty="0"/>
              <a:t>In prior years, practicum students and interns taking a “less active” role in the overall functioning of the SAS office. </a:t>
            </a:r>
          </a:p>
          <a:p>
            <a:r>
              <a:rPr lang="en-US" dirty="0"/>
              <a:t>Work study – “office aide” (copying, scanning, phone calls, and other office assistance with limited student interactions).</a:t>
            </a:r>
          </a:p>
          <a:p>
            <a:r>
              <a:rPr lang="en-US" dirty="0"/>
              <a:t>As a result, many student needs were not appropriately met, specifically those of students with multiple disabilities or complex lives.</a:t>
            </a:r>
          </a:p>
          <a:p>
            <a:endParaRPr lang="en-US" dirty="0"/>
          </a:p>
        </p:txBody>
      </p:sp>
    </p:spTree>
    <p:extLst>
      <p:ext uri="{BB962C8B-B14F-4D97-AF65-F5344CB8AC3E}">
        <p14:creationId xmlns:p14="http://schemas.microsoft.com/office/powerpoint/2010/main" val="677098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Pilot program – Student Accessibility Mentors</a:t>
            </a:r>
          </a:p>
        </p:txBody>
      </p:sp>
      <p:sp>
        <p:nvSpPr>
          <p:cNvPr id="3" name="Content Placeholder 2"/>
          <p:cNvSpPr>
            <a:spLocks noGrp="1"/>
          </p:cNvSpPr>
          <p:nvPr>
            <p:ph idx="1"/>
          </p:nvPr>
        </p:nvSpPr>
        <p:spPr>
          <a:xfrm>
            <a:off x="838200" y="1590341"/>
            <a:ext cx="10515600" cy="5046134"/>
          </a:xfrm>
        </p:spPr>
        <p:txBody>
          <a:bodyPr>
            <a:normAutofit/>
          </a:bodyPr>
          <a:lstStyle/>
          <a:p>
            <a:r>
              <a:rPr lang="en-US" dirty="0"/>
              <a:t>Developed to assist students who were at-risk academically (nearing academic probation or suspension or students with complex needs).</a:t>
            </a:r>
          </a:p>
          <a:p>
            <a:r>
              <a:rPr lang="en-US" dirty="0"/>
              <a:t>FT employee (Program Specialist) supervises / trains student workers – a transfer of knowledge and ongoing collaboration.</a:t>
            </a:r>
          </a:p>
        </p:txBody>
      </p:sp>
    </p:spTree>
    <p:extLst>
      <p:ext uri="{BB962C8B-B14F-4D97-AF65-F5344CB8AC3E}">
        <p14:creationId xmlns:p14="http://schemas.microsoft.com/office/powerpoint/2010/main" val="1941502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199" y="3770334"/>
            <a:ext cx="10162783"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Both student workers and SWDs tend to be tech savvy and quick learners (post-millennials). SWs also have jobs in IT within the university.</a:t>
            </a:r>
          </a:p>
          <a:p>
            <a:pPr marL="285750" indent="-285750">
              <a:buFont typeface="Arial" panose="020B0604020202020204" pitchFamily="34" charset="0"/>
              <a:buChar char="•"/>
            </a:pPr>
            <a:r>
              <a:rPr lang="en-US" sz="2400" dirty="0"/>
              <a:t>SWD are not always familiar with technology that can support them academically.  Student workers act as an extension of the program specialist, and can facilitate services.</a:t>
            </a:r>
          </a:p>
        </p:txBody>
      </p:sp>
      <p:sp>
        <p:nvSpPr>
          <p:cNvPr id="3" name="Content Placeholder 2"/>
          <p:cNvSpPr>
            <a:spLocks noGrp="1"/>
          </p:cNvSpPr>
          <p:nvPr>
            <p:ph idx="1"/>
          </p:nvPr>
        </p:nvSpPr>
        <p:spPr>
          <a:xfrm>
            <a:off x="350729" y="1418065"/>
            <a:ext cx="11003071" cy="2728050"/>
          </a:xfrm>
        </p:spPr>
        <p:txBody>
          <a:bodyPr/>
          <a:lstStyle/>
          <a:p>
            <a:pPr lvl="1"/>
            <a:r>
              <a:rPr lang="en-US" dirty="0"/>
              <a:t>DSL work-study (1) (up to 25 hours/week)</a:t>
            </a:r>
          </a:p>
          <a:p>
            <a:pPr lvl="1"/>
            <a:r>
              <a:rPr lang="en-US" dirty="0"/>
              <a:t>Work study (2) (up to 19 hours/week)</a:t>
            </a:r>
          </a:p>
          <a:p>
            <a:pPr lvl="1"/>
            <a:r>
              <a:rPr lang="en-US" dirty="0"/>
              <a:t>Undergraduate Practicum II students (4 SAMs) (360 hours/semester)</a:t>
            </a:r>
          </a:p>
          <a:p>
            <a:pPr lvl="1"/>
            <a:r>
              <a:rPr lang="en-US" dirty="0"/>
              <a:t>Undergraduate Practicum I students (5) (50 hours/semester)</a:t>
            </a:r>
          </a:p>
          <a:p>
            <a:pPr lvl="1"/>
            <a:r>
              <a:rPr lang="en-US" dirty="0"/>
              <a:t>Graduate assistant (1) (up to 19 hours/week)</a:t>
            </a:r>
          </a:p>
          <a:p>
            <a:pPr lvl="1"/>
            <a:endParaRPr lang="en-US" dirty="0"/>
          </a:p>
          <a:p>
            <a:pPr lvl="1"/>
            <a:endParaRPr lang="en-US" dirty="0"/>
          </a:p>
        </p:txBody>
      </p:sp>
      <p:sp>
        <p:nvSpPr>
          <p:cNvPr id="2" name="Title 1"/>
          <p:cNvSpPr>
            <a:spLocks noGrp="1"/>
          </p:cNvSpPr>
          <p:nvPr>
            <p:ph type="title"/>
          </p:nvPr>
        </p:nvSpPr>
        <p:spPr>
          <a:xfrm>
            <a:off x="838200" y="500062"/>
            <a:ext cx="10515600" cy="1325563"/>
          </a:xfrm>
        </p:spPr>
        <p:txBody>
          <a:bodyPr/>
          <a:lstStyle/>
          <a:p>
            <a:r>
              <a:rPr lang="en-US" dirty="0"/>
              <a:t>Student Workers</a:t>
            </a:r>
            <a:br>
              <a:rPr lang="en-US" dirty="0"/>
            </a:br>
            <a:endParaRPr lang="en-US" dirty="0"/>
          </a:p>
        </p:txBody>
      </p:sp>
    </p:spTree>
    <p:extLst>
      <p:ext uri="{BB962C8B-B14F-4D97-AF65-F5344CB8AC3E}">
        <p14:creationId xmlns:p14="http://schemas.microsoft.com/office/powerpoint/2010/main" val="3159066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Accessibility Supports offered by Student Workers</a:t>
            </a:r>
          </a:p>
        </p:txBody>
      </p:sp>
      <p:sp>
        <p:nvSpPr>
          <p:cNvPr id="3" name="Content Placeholder 2"/>
          <p:cNvSpPr>
            <a:spLocks noGrp="1"/>
          </p:cNvSpPr>
          <p:nvPr>
            <p:ph idx="1"/>
          </p:nvPr>
        </p:nvSpPr>
        <p:spPr>
          <a:xfrm>
            <a:off x="838200" y="1825624"/>
            <a:ext cx="11099104" cy="5032375"/>
          </a:xfrm>
        </p:spPr>
        <p:txBody>
          <a:bodyPr>
            <a:normAutofit lnSpcReduction="10000"/>
          </a:bodyPr>
          <a:lstStyle/>
          <a:p>
            <a:pPr lvl="1"/>
            <a:r>
              <a:rPr lang="en-US" sz="2800" dirty="0"/>
              <a:t>Alternate Format (audio, Braille, accessible PDFs, etc.)</a:t>
            </a:r>
          </a:p>
          <a:p>
            <a:pPr lvl="1"/>
            <a:r>
              <a:rPr lang="en-US" sz="2800" dirty="0"/>
              <a:t>Individualized assistive technology consultations</a:t>
            </a:r>
          </a:p>
          <a:p>
            <a:pPr lvl="2"/>
            <a:r>
              <a:rPr lang="en-US" sz="2800" dirty="0"/>
              <a:t>Guiding students with technology trends in mind (apps)</a:t>
            </a:r>
          </a:p>
          <a:p>
            <a:pPr lvl="2"/>
            <a:r>
              <a:rPr lang="en-US" sz="2800" dirty="0"/>
              <a:t>Teaching students how to utilize specific software and AT</a:t>
            </a:r>
          </a:p>
          <a:p>
            <a:pPr lvl="1"/>
            <a:r>
              <a:rPr lang="en-US" sz="2800" dirty="0"/>
              <a:t>Exam proctoring and campus delivery</a:t>
            </a:r>
          </a:p>
          <a:p>
            <a:pPr lvl="1"/>
            <a:r>
              <a:rPr lang="en-US" sz="2800" dirty="0"/>
              <a:t>Office support: scheduling appointments, follow up phone calls to students and professors (exams)</a:t>
            </a:r>
          </a:p>
          <a:p>
            <a:pPr lvl="1"/>
            <a:r>
              <a:rPr lang="en-US" sz="2800" dirty="0"/>
              <a:t>Autism-related supports: time management, organizational skills, student life, suggest apps</a:t>
            </a:r>
          </a:p>
          <a:p>
            <a:pPr lvl="1"/>
            <a:r>
              <a:rPr lang="en-US" sz="2800" dirty="0"/>
              <a:t>Connect to campus resources:  a “warm hand off” </a:t>
            </a:r>
          </a:p>
          <a:p>
            <a:pPr lvl="1"/>
            <a:r>
              <a:rPr lang="en-US" sz="2800" dirty="0"/>
              <a:t>Outreach</a:t>
            </a:r>
          </a:p>
          <a:p>
            <a:pPr lvl="1"/>
            <a:r>
              <a:rPr lang="en-US" sz="2800" dirty="0"/>
              <a:t>Support to student veterans</a:t>
            </a:r>
          </a:p>
          <a:p>
            <a:pPr lvl="1"/>
            <a:endParaRPr lang="en-US" sz="2800" dirty="0"/>
          </a:p>
          <a:p>
            <a:endParaRPr lang="en-US" dirty="0"/>
          </a:p>
        </p:txBody>
      </p:sp>
    </p:spTree>
    <p:extLst>
      <p:ext uri="{BB962C8B-B14F-4D97-AF65-F5344CB8AC3E}">
        <p14:creationId xmlns:p14="http://schemas.microsoft.com/office/powerpoint/2010/main" val="2646401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lstStyle/>
          <a:p>
            <a:r>
              <a:rPr lang="en-US" dirty="0"/>
              <a:t>How do student workers contribute to sense of belonging of students with disabilities in higher education?</a:t>
            </a:r>
          </a:p>
          <a:p>
            <a:r>
              <a:rPr lang="en-US" dirty="0"/>
              <a:t>How do student workers contribute to the provision of accessibility services in higher education?</a:t>
            </a:r>
          </a:p>
          <a:p>
            <a:r>
              <a:rPr lang="en-US" dirty="0"/>
              <a:t>What are the perceptions of students with disabilities related to student workers’ provision of accessibility services in higher education?</a:t>
            </a:r>
          </a:p>
          <a:p>
            <a:r>
              <a:rPr lang="en-US" dirty="0"/>
              <a:t>What are the perceptions of students with disabilities related to sense of belonging at their institution of higher education?</a:t>
            </a:r>
          </a:p>
        </p:txBody>
      </p:sp>
    </p:spTree>
    <p:extLst>
      <p:ext uri="{BB962C8B-B14F-4D97-AF65-F5344CB8AC3E}">
        <p14:creationId xmlns:p14="http://schemas.microsoft.com/office/powerpoint/2010/main" val="287894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Groups - Preliminary Results </a:t>
            </a:r>
          </a:p>
        </p:txBody>
      </p:sp>
      <p:sp>
        <p:nvSpPr>
          <p:cNvPr id="3" name="Content Placeholder 2"/>
          <p:cNvSpPr>
            <a:spLocks noGrp="1"/>
          </p:cNvSpPr>
          <p:nvPr>
            <p:ph idx="1"/>
          </p:nvPr>
        </p:nvSpPr>
        <p:spPr/>
        <p:txBody>
          <a:bodyPr/>
          <a:lstStyle/>
          <a:p>
            <a:r>
              <a:rPr lang="en-US" dirty="0"/>
              <a:t>Collateral effect – SW are contributing to SWDs sense of belonging.</a:t>
            </a:r>
          </a:p>
          <a:p>
            <a:r>
              <a:rPr lang="en-US" dirty="0"/>
              <a:t>SWs are considered key members of SAS office by helping to meet SWDs needs that were previously limited.</a:t>
            </a:r>
          </a:p>
          <a:p>
            <a:r>
              <a:rPr lang="en-US" dirty="0"/>
              <a:t>Services provided to SWDs have expanded.</a:t>
            </a:r>
          </a:p>
          <a:p>
            <a:r>
              <a:rPr lang="en-US" dirty="0"/>
              <a:t>Student workers add cohesiveness and emotional support to accessibility services provided. They also contribute to increase STDs affiliation to accessibility services.</a:t>
            </a:r>
          </a:p>
          <a:p>
            <a:endParaRPr lang="en-US" dirty="0"/>
          </a:p>
          <a:p>
            <a:endParaRPr lang="en-US" dirty="0"/>
          </a:p>
        </p:txBody>
      </p:sp>
    </p:spTree>
    <p:extLst>
      <p:ext uri="{BB962C8B-B14F-4D97-AF65-F5344CB8AC3E}">
        <p14:creationId xmlns:p14="http://schemas.microsoft.com/office/powerpoint/2010/main" val="906908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SWDs’ Statements Regarding Student Workers</a:t>
            </a:r>
          </a:p>
        </p:txBody>
      </p:sp>
      <p:sp>
        <p:nvSpPr>
          <p:cNvPr id="3" name="Content Placeholder 2"/>
          <p:cNvSpPr>
            <a:spLocks noGrp="1"/>
          </p:cNvSpPr>
          <p:nvPr>
            <p:ph idx="1"/>
          </p:nvPr>
        </p:nvSpPr>
        <p:spPr>
          <a:xfrm>
            <a:off x="619125" y="1991312"/>
            <a:ext cx="10953750" cy="3131833"/>
          </a:xfrm>
        </p:spPr>
        <p:txBody>
          <a:bodyPr>
            <a:normAutofit/>
          </a:bodyPr>
          <a:lstStyle/>
          <a:p>
            <a:r>
              <a:rPr lang="en-US" dirty="0"/>
              <a:t>“Sense of belonging… that they can instill in you just by making you feel like you're there for them. They're your friend, like Hey! we should talk!”</a:t>
            </a:r>
          </a:p>
          <a:p>
            <a:r>
              <a:rPr lang="en-US" dirty="0"/>
              <a:t>“I matter! I am out here too. I might be struggling but I am going to be here giving it 100%. You guys really make that happen.”</a:t>
            </a:r>
          </a:p>
          <a:p>
            <a:r>
              <a:rPr lang="en-US" dirty="0"/>
              <a:t> “SAS provides lots of comfort in normal life.”</a:t>
            </a:r>
          </a:p>
          <a:p>
            <a:endParaRPr lang="en-US" dirty="0"/>
          </a:p>
          <a:p>
            <a:endParaRPr lang="en-US" dirty="0"/>
          </a:p>
          <a:p>
            <a:endParaRPr lang="en-US" dirty="0"/>
          </a:p>
        </p:txBody>
      </p:sp>
    </p:spTree>
    <p:extLst>
      <p:ext uri="{BB962C8B-B14F-4D97-AF65-F5344CB8AC3E}">
        <p14:creationId xmlns:p14="http://schemas.microsoft.com/office/powerpoint/2010/main" val="3471626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SWDs’ Statements Regarding Student Workers</a:t>
            </a:r>
          </a:p>
        </p:txBody>
      </p:sp>
      <p:sp>
        <p:nvSpPr>
          <p:cNvPr id="3" name="Content Placeholder 2"/>
          <p:cNvSpPr>
            <a:spLocks noGrp="1"/>
          </p:cNvSpPr>
          <p:nvPr>
            <p:ph idx="1"/>
          </p:nvPr>
        </p:nvSpPr>
        <p:spPr/>
        <p:txBody>
          <a:bodyPr/>
          <a:lstStyle/>
          <a:p>
            <a:r>
              <a:rPr lang="en-US" dirty="0"/>
              <a:t>“They're making you feel welcome like, ‘You're not alone; it's okay to not know the answer.’”</a:t>
            </a:r>
          </a:p>
          <a:p>
            <a:r>
              <a:rPr lang="en-US" dirty="0"/>
              <a:t>“They assist me with my anxiety. It makes me feel much more relaxed and I can be more normal and I can be fine.”</a:t>
            </a:r>
          </a:p>
          <a:p>
            <a:r>
              <a:rPr lang="en-US" dirty="0"/>
              <a:t>“I have issues with communication but with him (SW) being around. He's helping me develop social skills and he's helping me improve my character. It's been a great experience.”</a:t>
            </a:r>
          </a:p>
        </p:txBody>
      </p:sp>
    </p:spTree>
    <p:extLst>
      <p:ext uri="{BB962C8B-B14F-4D97-AF65-F5344CB8AC3E}">
        <p14:creationId xmlns:p14="http://schemas.microsoft.com/office/powerpoint/2010/main" val="1284785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Workers’ Statements</a:t>
            </a:r>
          </a:p>
        </p:txBody>
      </p:sp>
      <p:sp>
        <p:nvSpPr>
          <p:cNvPr id="3" name="Content Placeholder 2"/>
          <p:cNvSpPr>
            <a:spLocks noGrp="1"/>
          </p:cNvSpPr>
          <p:nvPr>
            <p:ph idx="1"/>
          </p:nvPr>
        </p:nvSpPr>
        <p:spPr>
          <a:xfrm>
            <a:off x="838200" y="1828799"/>
            <a:ext cx="10515600" cy="4348163"/>
          </a:xfrm>
        </p:spPr>
        <p:txBody>
          <a:bodyPr>
            <a:normAutofit/>
          </a:bodyPr>
          <a:lstStyle/>
          <a:p>
            <a:r>
              <a:rPr lang="en-US" dirty="0"/>
              <a:t>“We help them achieve a level where they feel that they can they can be independent and to feel like they're doing stuff on their own and they feel proud of it.”</a:t>
            </a:r>
          </a:p>
          <a:p>
            <a:r>
              <a:rPr lang="en-US" dirty="0"/>
              <a:t>“We have personally shared experiences that we've lived throughout our college experience and student life has been helping a lot with my students who are freshmen.” </a:t>
            </a:r>
          </a:p>
          <a:p>
            <a:endParaRPr lang="en-US" dirty="0"/>
          </a:p>
        </p:txBody>
      </p:sp>
    </p:spTree>
    <p:extLst>
      <p:ext uri="{BB962C8B-B14F-4D97-AF65-F5344CB8AC3E}">
        <p14:creationId xmlns:p14="http://schemas.microsoft.com/office/powerpoint/2010/main" val="401290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a:t>
            </a:r>
          </a:p>
        </p:txBody>
      </p:sp>
      <p:sp>
        <p:nvSpPr>
          <p:cNvPr id="3" name="Content Placeholder 2"/>
          <p:cNvSpPr>
            <a:spLocks noGrp="1"/>
          </p:cNvSpPr>
          <p:nvPr>
            <p:ph idx="1"/>
          </p:nvPr>
        </p:nvSpPr>
        <p:spPr/>
        <p:txBody>
          <a:bodyPr/>
          <a:lstStyle/>
          <a:p>
            <a:pPr marL="0" indent="0">
              <a:buNone/>
            </a:pPr>
            <a:r>
              <a:rPr lang="en-US" dirty="0"/>
              <a:t>Explore the experiences and perspectives of university students who provide accessibility services, and those who utilize accessibility services and supports.</a:t>
            </a:r>
          </a:p>
          <a:p>
            <a:endParaRPr lang="en-US" dirty="0"/>
          </a:p>
          <a:p>
            <a:pPr marL="0" indent="0" fontAlgn="base">
              <a:buNone/>
            </a:pPr>
            <a:r>
              <a:rPr lang="en-US" dirty="0">
                <a:solidFill>
                  <a:srgbClr val="003344"/>
                </a:solidFill>
                <a:latin typeface="&amp;quot"/>
              </a:rPr>
              <a:t>Key points</a:t>
            </a:r>
          </a:p>
          <a:p>
            <a:pPr fontAlgn="base">
              <a:buFont typeface="+mj-lt"/>
              <a:buAutoNum type="arabicPeriod"/>
            </a:pPr>
            <a:r>
              <a:rPr lang="en-US" dirty="0">
                <a:solidFill>
                  <a:srgbClr val="333333"/>
                </a:solidFill>
                <a:latin typeface="Arial" panose="020B0604020202020204" pitchFamily="34" charset="0"/>
              </a:rPr>
              <a:t> Leveraging student workers</a:t>
            </a:r>
          </a:p>
          <a:p>
            <a:pPr fontAlgn="base">
              <a:buFont typeface="+mj-lt"/>
              <a:buAutoNum type="arabicPeriod"/>
            </a:pPr>
            <a:r>
              <a:rPr lang="en-US" dirty="0">
                <a:solidFill>
                  <a:srgbClr val="333333"/>
                </a:solidFill>
                <a:latin typeface="Arial" panose="020B0604020202020204" pitchFamily="34" charset="0"/>
              </a:rPr>
              <a:t> Enhancing accessibility services</a:t>
            </a:r>
          </a:p>
          <a:p>
            <a:pPr fontAlgn="base">
              <a:buFont typeface="+mj-lt"/>
              <a:buAutoNum type="arabicPeriod"/>
            </a:pPr>
            <a:r>
              <a:rPr lang="en-US" dirty="0">
                <a:solidFill>
                  <a:srgbClr val="333333"/>
                </a:solidFill>
                <a:latin typeface="Arial" panose="020B0604020202020204" pitchFamily="34" charset="0"/>
              </a:rPr>
              <a:t> Increasing Sense of Belonging</a:t>
            </a:r>
          </a:p>
          <a:p>
            <a:endParaRPr lang="en-US" dirty="0"/>
          </a:p>
        </p:txBody>
      </p:sp>
    </p:spTree>
    <p:extLst>
      <p:ext uri="{BB962C8B-B14F-4D97-AF65-F5344CB8AC3E}">
        <p14:creationId xmlns:p14="http://schemas.microsoft.com/office/powerpoint/2010/main" val="4042268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SW’s Statements: Contributions to Sense of Belonging for SWDs</a:t>
            </a:r>
          </a:p>
        </p:txBody>
      </p:sp>
      <p:sp>
        <p:nvSpPr>
          <p:cNvPr id="3" name="Content Placeholder 2"/>
          <p:cNvSpPr>
            <a:spLocks noGrp="1"/>
          </p:cNvSpPr>
          <p:nvPr>
            <p:ph idx="1"/>
          </p:nvPr>
        </p:nvSpPr>
        <p:spPr/>
        <p:txBody>
          <a:bodyPr>
            <a:normAutofit lnSpcReduction="10000"/>
          </a:bodyPr>
          <a:lstStyle/>
          <a:p>
            <a:r>
              <a:rPr lang="en-US" dirty="0"/>
              <a:t>“A lot are hesitant about coming to seek our services because perceived stigma or they're embarrassed or they're ashamed. So, just the idea that we're welcoming, that we are going to provide some type of service and help at the end of the day, when they leave, they're grateful; they feel welcomed. I think the atmosphere that we provide (is) welcoming without judgment…accepting.”</a:t>
            </a:r>
          </a:p>
          <a:p>
            <a:r>
              <a:rPr lang="en-US" dirty="0"/>
              <a:t>“It’s a crucial step for these students and their sense of belonging and knowing it's okay that they have a disability, but they have the right and they have equal access to everything that the university can provide. I think just being open, caring and just making them feel welcome is very important.”</a:t>
            </a:r>
          </a:p>
          <a:p>
            <a:endParaRPr lang="en-US" dirty="0"/>
          </a:p>
          <a:p>
            <a:endParaRPr lang="en-US" dirty="0"/>
          </a:p>
        </p:txBody>
      </p:sp>
    </p:spTree>
    <p:extLst>
      <p:ext uri="{BB962C8B-B14F-4D97-AF65-F5344CB8AC3E}">
        <p14:creationId xmlns:p14="http://schemas.microsoft.com/office/powerpoint/2010/main" val="298926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Workers’ Statements</a:t>
            </a:r>
          </a:p>
        </p:txBody>
      </p:sp>
      <p:sp>
        <p:nvSpPr>
          <p:cNvPr id="3" name="Content Placeholder 2"/>
          <p:cNvSpPr>
            <a:spLocks noGrp="1"/>
          </p:cNvSpPr>
          <p:nvPr>
            <p:ph idx="1"/>
          </p:nvPr>
        </p:nvSpPr>
        <p:spPr/>
        <p:txBody>
          <a:bodyPr>
            <a:normAutofit/>
          </a:bodyPr>
          <a:lstStyle/>
          <a:p>
            <a:r>
              <a:rPr lang="en-US" dirty="0"/>
              <a:t>“They feel a little bit more relatable to us and it helps them understand that sometimes there might be problems. They might think that it’s only there's, (but) it's actually everyone's. I think that also an important thing is just making them feel welcome.”</a:t>
            </a:r>
          </a:p>
          <a:p>
            <a:r>
              <a:rPr lang="en-US" dirty="0"/>
              <a:t>“They have the power in them to do great things in life and I think that motivates them because sometimes we take those things for granted but they don't hear that often and they all have that ability to do great things in life, so definitely encouraging them every day and treating them with kindness.” </a:t>
            </a:r>
          </a:p>
        </p:txBody>
      </p:sp>
    </p:spTree>
    <p:extLst>
      <p:ext uri="{BB962C8B-B14F-4D97-AF65-F5344CB8AC3E}">
        <p14:creationId xmlns:p14="http://schemas.microsoft.com/office/powerpoint/2010/main" val="49446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8380"/>
            <a:ext cx="10515600" cy="1325563"/>
          </a:xfrm>
        </p:spPr>
        <p:txBody>
          <a:bodyPr>
            <a:normAutofit/>
          </a:bodyPr>
          <a:lstStyle/>
          <a:p>
            <a:r>
              <a:rPr lang="en-US" dirty="0"/>
              <a:t>SW Contributions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Referrals to other campus resources have increased and SWDs have used those supports to improve learning.</a:t>
            </a:r>
          </a:p>
          <a:p>
            <a:pPr lvl="0"/>
            <a:r>
              <a:rPr lang="en-US" dirty="0"/>
              <a:t>SWDs have become more active in student life through their review sessions.</a:t>
            </a:r>
          </a:p>
          <a:p>
            <a:pPr lvl="0"/>
            <a:r>
              <a:rPr lang="en-US" dirty="0"/>
              <a:t>SWDs confidence has improved. </a:t>
            </a:r>
          </a:p>
          <a:p>
            <a:pPr lvl="0"/>
            <a:r>
              <a:rPr lang="en-US" dirty="0"/>
              <a:t>SWDs have improved time management and organizational skills (SW contributions in the use of a planner helps students on task).</a:t>
            </a:r>
          </a:p>
          <a:p>
            <a:pPr lvl="0"/>
            <a:r>
              <a:rPr lang="en-US" dirty="0"/>
              <a:t>SWDs have begun submitting test requests on time, along with improved communication with the SAS department, thereby becoming more independent in requests for assistance and resources.</a:t>
            </a:r>
          </a:p>
          <a:p>
            <a:pPr lvl="0"/>
            <a:r>
              <a:rPr lang="en-US" dirty="0"/>
              <a:t>SW connected SWD to the Learning Center, showed him around campus, and encouraged and helped him to become involved in events and student life. </a:t>
            </a:r>
          </a:p>
        </p:txBody>
      </p:sp>
    </p:spTree>
    <p:extLst>
      <p:ext uri="{BB962C8B-B14F-4D97-AF65-F5344CB8AC3E}">
        <p14:creationId xmlns:p14="http://schemas.microsoft.com/office/powerpoint/2010/main" val="515094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 Contributions</a:t>
            </a:r>
          </a:p>
        </p:txBody>
      </p:sp>
      <p:sp>
        <p:nvSpPr>
          <p:cNvPr id="3" name="Content Placeholder 2"/>
          <p:cNvSpPr>
            <a:spLocks noGrp="1"/>
          </p:cNvSpPr>
          <p:nvPr>
            <p:ph idx="1"/>
          </p:nvPr>
        </p:nvSpPr>
        <p:spPr/>
        <p:txBody>
          <a:bodyPr/>
          <a:lstStyle/>
          <a:p>
            <a:r>
              <a:rPr lang="en-US" dirty="0"/>
              <a:t>“Work studies and interns have been </a:t>
            </a:r>
            <a:r>
              <a:rPr lang="en-US" i="1" dirty="0"/>
              <a:t>lifesavers </a:t>
            </a:r>
            <a:r>
              <a:rPr lang="en-US" dirty="0"/>
              <a:t>in maintaining course material turnaround for our department. The volume of textbooks and coursework we process for our students is great.  Students who are blind or visually impaired require higher workloads.”</a:t>
            </a:r>
          </a:p>
          <a:p>
            <a:r>
              <a:rPr lang="en-US" dirty="0"/>
              <a:t>“A VI student requested assistance in converting non-accessible PDF files into accessible PDF files. Currently our intern and work studies are working on Unit 2 readers where there are several pages which are non-accessible, we are utilizing Adobe DC pro and Omni-page to create the accessible pages and re-inserting into the accessible file in the required location.”</a:t>
            </a:r>
          </a:p>
          <a:p>
            <a:endParaRPr lang="en-US" dirty="0"/>
          </a:p>
        </p:txBody>
      </p:sp>
    </p:spTree>
    <p:extLst>
      <p:ext uri="{BB962C8B-B14F-4D97-AF65-F5344CB8AC3E}">
        <p14:creationId xmlns:p14="http://schemas.microsoft.com/office/powerpoint/2010/main" val="780635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 Contributions</a:t>
            </a:r>
          </a:p>
        </p:txBody>
      </p:sp>
      <p:sp>
        <p:nvSpPr>
          <p:cNvPr id="3" name="Content Placeholder 2"/>
          <p:cNvSpPr>
            <a:spLocks noGrp="1"/>
          </p:cNvSpPr>
          <p:nvPr>
            <p:ph idx="1"/>
          </p:nvPr>
        </p:nvSpPr>
        <p:spPr>
          <a:xfrm>
            <a:off x="838200" y="1784061"/>
            <a:ext cx="10515600" cy="4351338"/>
          </a:xfrm>
        </p:spPr>
        <p:txBody>
          <a:bodyPr/>
          <a:lstStyle/>
          <a:p>
            <a:r>
              <a:rPr lang="en-US" dirty="0"/>
              <a:t>“I received coursework for multiple classes for a student who is Blind. The work study student assisted in keeping track of numerous incoming requests and outgoing completed tasks; utilized Omni-page to create proper format to upload into Duxbury Braille software; edited in Duxbury and created final Brailled materials for student.”</a:t>
            </a:r>
          </a:p>
          <a:p>
            <a:pPr marL="0" indent="0">
              <a:buNone/>
            </a:pPr>
            <a:endParaRPr lang="en-US" dirty="0"/>
          </a:p>
        </p:txBody>
      </p:sp>
    </p:spTree>
    <p:extLst>
      <p:ext uri="{BB962C8B-B14F-4D97-AF65-F5344CB8AC3E}">
        <p14:creationId xmlns:p14="http://schemas.microsoft.com/office/powerpoint/2010/main" val="3653770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br>
              <a:rPr lang="en-US" dirty="0"/>
            </a:br>
            <a:endParaRPr lang="en-US" dirty="0"/>
          </a:p>
        </p:txBody>
      </p:sp>
      <p:sp>
        <p:nvSpPr>
          <p:cNvPr id="3" name="Content Placeholder 2"/>
          <p:cNvSpPr>
            <a:spLocks noGrp="1"/>
          </p:cNvSpPr>
          <p:nvPr>
            <p:ph idx="1"/>
          </p:nvPr>
        </p:nvSpPr>
        <p:spPr>
          <a:xfrm>
            <a:off x="838200" y="1600157"/>
            <a:ext cx="10515600" cy="4351338"/>
          </a:xfrm>
        </p:spPr>
        <p:txBody>
          <a:bodyPr>
            <a:normAutofit fontScale="92500" lnSpcReduction="10000"/>
          </a:bodyPr>
          <a:lstStyle/>
          <a:p>
            <a:r>
              <a:rPr lang="en-US" dirty="0"/>
              <a:t>Student workers are instrumental to an Accessibility Services office because they contribute to the daily operations and SWDs’ sense of belonging.</a:t>
            </a:r>
          </a:p>
          <a:p>
            <a:r>
              <a:rPr lang="en-US" dirty="0"/>
              <a:t>SWDs perceive that SWs contribute in positive ways to their academic success. </a:t>
            </a:r>
          </a:p>
          <a:p>
            <a:r>
              <a:rPr lang="en-US" dirty="0"/>
              <a:t>Collaborative partnerships with health and human services academic programs are useful since they funnel students (interns, practicum students, graduate assistants, and SWDs) to the Accessibility Services office. </a:t>
            </a:r>
          </a:p>
          <a:p>
            <a:r>
              <a:rPr lang="en-US" dirty="0"/>
              <a:t>Screening / hiring processes for students requires consideration of a student worker’s ability to maintain confidentiality and demonstrate professionalism. </a:t>
            </a:r>
          </a:p>
          <a:p>
            <a:endParaRPr lang="en-US" dirty="0"/>
          </a:p>
        </p:txBody>
      </p:sp>
    </p:spTree>
    <p:extLst>
      <p:ext uri="{BB962C8B-B14F-4D97-AF65-F5344CB8AC3E}">
        <p14:creationId xmlns:p14="http://schemas.microsoft.com/office/powerpoint/2010/main" val="1282483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lstStyle/>
          <a:p>
            <a:r>
              <a:rPr lang="en-US" dirty="0">
                <a:hlinkClick r:id="rId2"/>
              </a:rPr>
              <a:t>Tonya.Paulette01@utrgv.edu</a:t>
            </a:r>
            <a:r>
              <a:rPr lang="en-US" dirty="0"/>
              <a:t>		956-665-7005</a:t>
            </a:r>
          </a:p>
          <a:p>
            <a:r>
              <a:rPr lang="en-US" dirty="0">
                <a:hlinkClick r:id="rId3"/>
              </a:rPr>
              <a:t>Leila.FloresTorres01@utrgv.edu</a:t>
            </a:r>
            <a:r>
              <a:rPr lang="en-US" dirty="0"/>
              <a:t>	956-882-7374</a:t>
            </a:r>
          </a:p>
          <a:p>
            <a:endParaRPr lang="en-US" dirty="0"/>
          </a:p>
        </p:txBody>
      </p:sp>
    </p:spTree>
    <p:extLst>
      <p:ext uri="{BB962C8B-B14F-4D97-AF65-F5344CB8AC3E}">
        <p14:creationId xmlns:p14="http://schemas.microsoft.com/office/powerpoint/2010/main" val="197030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endParaRPr lang="en-US" dirty="0"/>
          </a:p>
          <a:p>
            <a:r>
              <a:rPr lang="en-US" dirty="0"/>
              <a:t>This study will highlight the contribution of student workers to the provision and expansion of accessibility services and to the perception of sense of belonging of students with disabilities. </a:t>
            </a:r>
          </a:p>
          <a:p>
            <a:r>
              <a:rPr lang="en-US" dirty="0"/>
              <a:t>We will also highlight the experiences and perspectives of university students who provide accessibility services, and those who are the beneficiaries of services and supports.</a:t>
            </a:r>
          </a:p>
          <a:p>
            <a:endParaRPr lang="en-US" dirty="0"/>
          </a:p>
        </p:txBody>
      </p:sp>
    </p:spTree>
    <p:extLst>
      <p:ext uri="{BB962C8B-B14F-4D97-AF65-F5344CB8AC3E}">
        <p14:creationId xmlns:p14="http://schemas.microsoft.com/office/powerpoint/2010/main" val="228908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Terms </a:t>
            </a:r>
            <a:r>
              <a:rPr lang="en-US" dirty="0">
                <a:solidFill>
                  <a:srgbClr val="FF0000"/>
                </a:solidFill>
              </a:rPr>
              <a:t>	</a:t>
            </a:r>
          </a:p>
        </p:txBody>
      </p:sp>
      <p:sp>
        <p:nvSpPr>
          <p:cNvPr id="3" name="Content Placeholder 2"/>
          <p:cNvSpPr>
            <a:spLocks noGrp="1"/>
          </p:cNvSpPr>
          <p:nvPr>
            <p:ph idx="1"/>
          </p:nvPr>
        </p:nvSpPr>
        <p:spPr/>
        <p:txBody>
          <a:bodyPr>
            <a:normAutofit/>
          </a:bodyPr>
          <a:lstStyle/>
          <a:p>
            <a:r>
              <a:rPr lang="en-US" dirty="0"/>
              <a:t>Student worker (SW):  For the purpose of this presentation, student workers consist of work-study, practicum and internship students, and graduate assistants. </a:t>
            </a:r>
          </a:p>
          <a:p>
            <a:pPr lvl="1"/>
            <a:r>
              <a:rPr lang="en-US" dirty="0"/>
              <a:t>Not all student workers are in paid positions. </a:t>
            </a:r>
          </a:p>
          <a:p>
            <a:pPr lvl="1"/>
            <a:r>
              <a:rPr lang="en-US" dirty="0"/>
              <a:t>They provide key services to students with disabilities, including alternate format, outreach through social media, case management, assistive technology support and tutorials, and peer mentoring.</a:t>
            </a:r>
          </a:p>
          <a:p>
            <a:r>
              <a:rPr lang="en-US" dirty="0"/>
              <a:t>Students with Disabilities (SWD): Students with a physical or mental impairment that substantially limits a major life activity (ADA, 1990; 2008)</a:t>
            </a:r>
          </a:p>
        </p:txBody>
      </p:sp>
    </p:spTree>
    <p:extLst>
      <p:ext uri="{BB962C8B-B14F-4D97-AF65-F5344CB8AC3E}">
        <p14:creationId xmlns:p14="http://schemas.microsoft.com/office/powerpoint/2010/main" val="13357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Terms</a:t>
            </a:r>
          </a:p>
        </p:txBody>
      </p:sp>
      <p:sp>
        <p:nvSpPr>
          <p:cNvPr id="3" name="Content Placeholder 2"/>
          <p:cNvSpPr>
            <a:spLocks noGrp="1"/>
          </p:cNvSpPr>
          <p:nvPr>
            <p:ph idx="1"/>
          </p:nvPr>
        </p:nvSpPr>
        <p:spPr/>
        <p:txBody>
          <a:bodyPr/>
          <a:lstStyle/>
          <a:p>
            <a:r>
              <a:rPr lang="en-US" dirty="0"/>
              <a:t>Sense of Belonging: A psychological sense of identification and affiliation with the campus community (Hurtado, S., &amp; Carter, D.F., 1997). According to Strayhorn (2012), belonging is defined as the “degree to which an individual feels respected, valued, accepted, and needed by a defined group,” as well as the manner in which an individual perceives he or she is valued by, and matters to, others. </a:t>
            </a:r>
          </a:p>
          <a:p>
            <a:endParaRPr lang="en-US" dirty="0"/>
          </a:p>
        </p:txBody>
      </p:sp>
    </p:spTree>
    <p:extLst>
      <p:ext uri="{BB962C8B-B14F-4D97-AF65-F5344CB8AC3E}">
        <p14:creationId xmlns:p14="http://schemas.microsoft.com/office/powerpoint/2010/main" val="173077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Study</a:t>
            </a:r>
          </a:p>
        </p:txBody>
      </p:sp>
      <p:sp>
        <p:nvSpPr>
          <p:cNvPr id="3" name="Content Placeholder 2"/>
          <p:cNvSpPr>
            <a:spLocks noGrp="1"/>
          </p:cNvSpPr>
          <p:nvPr>
            <p:ph idx="1"/>
          </p:nvPr>
        </p:nvSpPr>
        <p:spPr>
          <a:xfrm>
            <a:off x="838200" y="1552901"/>
            <a:ext cx="10515600" cy="4351338"/>
          </a:xfrm>
        </p:spPr>
        <p:txBody>
          <a:bodyPr/>
          <a:lstStyle/>
          <a:p>
            <a:r>
              <a:rPr lang="en-US" dirty="0"/>
              <a:t>What we do as Disability/Accessibility Services practitioners is guided by research and best practices. </a:t>
            </a:r>
          </a:p>
          <a:p>
            <a:r>
              <a:rPr lang="en-US" dirty="0"/>
              <a:t>Today’s presentation is an overview of a research study in progress which will contribute to the body of literature on the contributions of student workers to expand services and enhance sense of belonging among students with disabilities.</a:t>
            </a:r>
          </a:p>
          <a:p>
            <a:pPr marL="0" indent="0">
              <a:buNone/>
            </a:pPr>
            <a:endParaRPr lang="en-US" dirty="0"/>
          </a:p>
        </p:txBody>
      </p:sp>
    </p:spTree>
    <p:extLst>
      <p:ext uri="{BB962C8B-B14F-4D97-AF65-F5344CB8AC3E}">
        <p14:creationId xmlns:p14="http://schemas.microsoft.com/office/powerpoint/2010/main" val="227222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Literature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t>Research about positive student and faculty interactions also highlights the importance of peer-to-peer interactions in the university community. </a:t>
            </a:r>
          </a:p>
          <a:p>
            <a:r>
              <a:rPr lang="en-US" dirty="0"/>
              <a:t>Tinto (1987) highlighted the importance of students’ peer relationships in terms of their social integration into college.</a:t>
            </a:r>
          </a:p>
          <a:p>
            <a:r>
              <a:rPr lang="en-US" dirty="0" err="1"/>
              <a:t>Astin</a:t>
            </a:r>
            <a:r>
              <a:rPr lang="en-US" dirty="0"/>
              <a:t> (1993)emphasized the importance of peer groups in terms of adjustment to college life and cognitive development for all students.</a:t>
            </a:r>
          </a:p>
          <a:p>
            <a:r>
              <a:rPr lang="en-US" dirty="0"/>
              <a:t>Acceptance and respectful interactions with peers is conducive to developing a sense of belonging (Anderman, 2003).</a:t>
            </a:r>
          </a:p>
          <a:p>
            <a:endParaRPr lang="en-US" dirty="0"/>
          </a:p>
        </p:txBody>
      </p:sp>
    </p:spTree>
    <p:extLst>
      <p:ext uri="{BB962C8B-B14F-4D97-AF65-F5344CB8AC3E}">
        <p14:creationId xmlns:p14="http://schemas.microsoft.com/office/powerpoint/2010/main" val="190796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Literature</a:t>
            </a:r>
          </a:p>
        </p:txBody>
      </p:sp>
      <p:sp>
        <p:nvSpPr>
          <p:cNvPr id="3" name="Content Placeholder 2"/>
          <p:cNvSpPr>
            <a:spLocks noGrp="1"/>
          </p:cNvSpPr>
          <p:nvPr>
            <p:ph idx="1"/>
          </p:nvPr>
        </p:nvSpPr>
        <p:spPr/>
        <p:txBody>
          <a:bodyPr>
            <a:normAutofit lnSpcReduction="10000"/>
          </a:bodyPr>
          <a:lstStyle/>
          <a:p>
            <a:r>
              <a:rPr lang="en-US" dirty="0"/>
              <a:t>Feeling a sense of connectedness with others is a core human desire that influences how we socially interact with others (Newman, Wood &amp; Harris, 2015).</a:t>
            </a:r>
          </a:p>
          <a:p>
            <a:r>
              <a:rPr lang="en-US" dirty="0"/>
              <a:t>Sense of belonging as an independent factor has been understudied. It is often seen as the result of social and academic integration, and is one of the components in student persistence (Hausmann, Schofield &amp; Woods, 2007).</a:t>
            </a:r>
          </a:p>
          <a:p>
            <a:r>
              <a:rPr lang="en-US" dirty="0"/>
              <a:t>Sense of belonging is a critical facilitator of student success in post-secondary education, particularly for underrepresented and underserved students (Hausmann, Schofield &amp; Woods, 2007; Newman, Wood &amp; Harris, 2015)</a:t>
            </a:r>
          </a:p>
          <a:p>
            <a:endParaRPr lang="en-US" dirty="0"/>
          </a:p>
          <a:p>
            <a:endParaRPr lang="en-US" dirty="0"/>
          </a:p>
        </p:txBody>
      </p:sp>
    </p:spTree>
    <p:extLst>
      <p:ext uri="{BB962C8B-B14F-4D97-AF65-F5344CB8AC3E}">
        <p14:creationId xmlns:p14="http://schemas.microsoft.com/office/powerpoint/2010/main" val="1763796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Literature</a:t>
            </a:r>
          </a:p>
        </p:txBody>
      </p:sp>
      <p:sp>
        <p:nvSpPr>
          <p:cNvPr id="3" name="Content Placeholder 2"/>
          <p:cNvSpPr>
            <a:spLocks noGrp="1"/>
          </p:cNvSpPr>
          <p:nvPr>
            <p:ph idx="1"/>
          </p:nvPr>
        </p:nvSpPr>
        <p:spPr/>
        <p:txBody>
          <a:bodyPr>
            <a:normAutofit/>
          </a:bodyPr>
          <a:lstStyle/>
          <a:p>
            <a:r>
              <a:rPr lang="en-US" dirty="0"/>
              <a:t>Sense of belonging is positively associated with college students’ persistence and degree completion (</a:t>
            </a:r>
            <a:r>
              <a:rPr lang="en-US" dirty="0" err="1"/>
              <a:t>Museus</a:t>
            </a:r>
            <a:r>
              <a:rPr lang="en-US" dirty="0"/>
              <a:t>, S.D., Yi, V., &amp; </a:t>
            </a:r>
            <a:r>
              <a:rPr lang="en-US" dirty="0" err="1"/>
              <a:t>Saelua</a:t>
            </a:r>
            <a:r>
              <a:rPr lang="en-US" dirty="0"/>
              <a:t>, N., 2016; </a:t>
            </a:r>
            <a:r>
              <a:rPr lang="en-US" dirty="0" err="1"/>
              <a:t>Hausmann</a:t>
            </a:r>
            <a:r>
              <a:rPr lang="en-US" dirty="0"/>
              <a:t>, L.R.M., Schofield, J.W., &amp; Woods, R.L. 2007). </a:t>
            </a:r>
          </a:p>
          <a:p>
            <a:r>
              <a:rPr lang="en-US" dirty="0"/>
              <a:t>“The greater a student’s sense of belonging, the greater the likelihood of the student remaining in college” (Hoffman, et al., p.228).  </a:t>
            </a:r>
          </a:p>
          <a:p>
            <a:r>
              <a:rPr lang="en-US" dirty="0"/>
              <a:t>Alternately, college students with disabilities are more likely to report a lack of belonging and thoughts of dropping out completely, when compared to their non-disabled peers (Adams and Proctor, 2010).</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35113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8700</TotalTime>
  <Words>1780</Words>
  <Application>Microsoft Office PowerPoint</Application>
  <PresentationFormat>Widescreen</PresentationFormat>
  <Paragraphs>123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&amp;quot</vt:lpstr>
      <vt:lpstr>Arial</vt:lpstr>
      <vt:lpstr>Calibri</vt:lpstr>
      <vt:lpstr>Calibri Light</vt:lpstr>
      <vt:lpstr>Office Theme</vt:lpstr>
      <vt:lpstr>Students’ perspectives:  Leveraging student workers to expand services and increase  sense of belonging</vt:lpstr>
      <vt:lpstr>Session Objective</vt:lpstr>
      <vt:lpstr>Introduction</vt:lpstr>
      <vt:lpstr>Definition of Terms  </vt:lpstr>
      <vt:lpstr>Definition of Terms</vt:lpstr>
      <vt:lpstr>Research Study</vt:lpstr>
      <vt:lpstr>Review of Literature </vt:lpstr>
      <vt:lpstr>Review of Literature</vt:lpstr>
      <vt:lpstr>Review of Literature</vt:lpstr>
      <vt:lpstr>Review of Literature</vt:lpstr>
      <vt:lpstr>Our Story </vt:lpstr>
      <vt:lpstr>Pilot program – Student Accessibility Mentors</vt:lpstr>
      <vt:lpstr>Student Workers </vt:lpstr>
      <vt:lpstr>Accessibility Supports offered by Student Workers</vt:lpstr>
      <vt:lpstr>Research Questions</vt:lpstr>
      <vt:lpstr>Focus Groups - Preliminary Results </vt:lpstr>
      <vt:lpstr>SWDs’ Statements Regarding Student Workers</vt:lpstr>
      <vt:lpstr>SWDs’ Statements Regarding Student Workers</vt:lpstr>
      <vt:lpstr>Student Workers’ Statements</vt:lpstr>
      <vt:lpstr>SW’s Statements: Contributions to Sense of Belonging for SWDs</vt:lpstr>
      <vt:lpstr>Student Workers’ Statements</vt:lpstr>
      <vt:lpstr>SW Contributions </vt:lpstr>
      <vt:lpstr>SW Contributions</vt:lpstr>
      <vt:lpstr>SW Contributions</vt:lpstr>
      <vt:lpstr>Conclusions </vt:lpstr>
      <vt:lpstr>Contact</vt:lpstr>
    </vt:vector>
  </TitlesOfParts>
  <Company>UTRGV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perspectives:  Leveraging student workers to expand services and increase  sense of belonging</dc:title>
  <dc:creator>Tonya Paulette</dc:creator>
  <cp:lastModifiedBy>Leila Flores-Torres</cp:lastModifiedBy>
  <cp:revision>58</cp:revision>
  <dcterms:created xsi:type="dcterms:W3CDTF">2018-10-02T21:56:51Z</dcterms:created>
  <dcterms:modified xsi:type="dcterms:W3CDTF">2018-10-30T22:11:08Z</dcterms:modified>
</cp:coreProperties>
</file>