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8"/>
  </p:notesMasterIdLst>
  <p:sldIdLst>
    <p:sldId id="256" r:id="rId2"/>
    <p:sldId id="257" r:id="rId3"/>
    <p:sldId id="260" r:id="rId4"/>
    <p:sldId id="263" r:id="rId5"/>
    <p:sldId id="258" r:id="rId6"/>
    <p:sldId id="274" r:id="rId7"/>
    <p:sldId id="272" r:id="rId8"/>
    <p:sldId id="265" r:id="rId9"/>
    <p:sldId id="266" r:id="rId10"/>
    <p:sldId id="267" r:id="rId11"/>
    <p:sldId id="261" r:id="rId12"/>
    <p:sldId id="262" r:id="rId13"/>
    <p:sldId id="270" r:id="rId14"/>
    <p:sldId id="259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78673" autoAdjust="0"/>
  </p:normalViewPr>
  <p:slideViewPr>
    <p:cSldViewPr snapToGrid="0">
      <p:cViewPr varScale="1">
        <p:scale>
          <a:sx n="103" d="100"/>
          <a:sy n="103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185C9-A7F7-481B-AA3C-C0113D3A4015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3283F-174B-47A1-83CA-2F224314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7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96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3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6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4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09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4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7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9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7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3283F-174B-47A1-83CA-2F224314F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7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2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56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65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898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3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4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2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3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2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0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3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0F82-9997-4AC4-8DA7-002CE4E71CE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39C205-9910-4BB3-8303-168524B8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4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crobat.adobe.com/us/en/acrobat/acrobat-pro.html" TargetMode="External"/><Relationship Id="rId13" Type="http://schemas.openxmlformats.org/officeDocument/2006/relationships/hyperlink" Target="https://irie-at.com/product/index-basic-d-v5/" TargetMode="External"/><Relationship Id="rId3" Type="http://schemas.openxmlformats.org/officeDocument/2006/relationships/hyperlink" Target="https://www.usa.canon.com/internet/portal/us/home/products/details/scanners/document-scanner/imageformula-dr-g1100" TargetMode="External"/><Relationship Id="rId7" Type="http://schemas.openxmlformats.org/officeDocument/2006/relationships/hyperlink" Target="http://www.visiv.co.uk/" TargetMode="External"/><Relationship Id="rId12" Type="http://schemas.openxmlformats.org/officeDocument/2006/relationships/hyperlink" Target="https://viewplus.com/product/vp-max/" TargetMode="External"/><Relationship Id="rId2" Type="http://schemas.openxmlformats.org/officeDocument/2006/relationships/hyperlink" Target="http://www.ideal-mbm.com/Paper-Finishing-Products/Triumph-Cutters/TRIUMPH-4705-21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uance.com/print-capture-and-pdf-solutions/optical-character-recognition/omnipage.html" TargetMode="External"/><Relationship Id="rId11" Type="http://schemas.openxmlformats.org/officeDocument/2006/relationships/hyperlink" Target="http://www.duxburysystems.com/" TargetMode="External"/><Relationship Id="rId5" Type="http://schemas.openxmlformats.org/officeDocument/2006/relationships/hyperlink" Target="http://www.inftyreader.org/" TargetMode="External"/><Relationship Id="rId10" Type="http://schemas.openxmlformats.org/officeDocument/2006/relationships/hyperlink" Target="https://products.office.com/en-us/word" TargetMode="External"/><Relationship Id="rId4" Type="http://schemas.openxmlformats.org/officeDocument/2006/relationships/hyperlink" Target="https://www.abbyy.com/en-us/finereader/" TargetMode="External"/><Relationship Id="rId9" Type="http://schemas.openxmlformats.org/officeDocument/2006/relationships/hyperlink" Target="https://products.office.com/en-us/powerpoint" TargetMode="External"/><Relationship Id="rId14" Type="http://schemas.openxmlformats.org/officeDocument/2006/relationships/hyperlink" Target="http://store.humanware.com/hus/piaf-picture-in-a-flash-tactile-graphic-maker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sci.com/en/products/mathtype/" TargetMode="External"/><Relationship Id="rId7" Type="http://schemas.openxmlformats.org/officeDocument/2006/relationships/hyperlink" Target="http://www.dancingdots.com/main/goodfeel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vid.com/sibelius" TargetMode="External"/><Relationship Id="rId5" Type="http://schemas.openxmlformats.org/officeDocument/2006/relationships/hyperlink" Target="https://www.finalemusic.com/" TargetMode="External"/><Relationship Id="rId4" Type="http://schemas.openxmlformats.org/officeDocument/2006/relationships/hyperlink" Target="https://www.cwu.edu/central-access/reade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macusg.org/amactext.php" TargetMode="External"/><Relationship Id="rId7" Type="http://schemas.openxmlformats.org/officeDocument/2006/relationships/hyperlink" Target="http://www.3playmedia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cingdots.com/main/index.htm" TargetMode="External"/><Relationship Id="rId5" Type="http://schemas.openxmlformats.org/officeDocument/2006/relationships/hyperlink" Target="http://bach2braille.com/" TargetMode="External"/><Relationship Id="rId4" Type="http://schemas.openxmlformats.org/officeDocument/2006/relationships/hyperlink" Target="http://www2.wssb.wa.gov/Content/offcampus/irc.as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ebaim.org/techniques/powerpoint/" TargetMode="External"/><Relationship Id="rId3" Type="http://schemas.openxmlformats.org/officeDocument/2006/relationships/hyperlink" Target="https://www.adobe.com/accessibility/pdf/pdf-accessibility-overview.html" TargetMode="External"/><Relationship Id="rId7" Type="http://schemas.openxmlformats.org/officeDocument/2006/relationships/hyperlink" Target="https://support.office.com/en-us/article/make-your-powerpoint-presentations-accessible-6f7772b2-2f33-4bd2-8ca7-dae3b2b3ef25?ui=en-US&amp;rs=en-US&amp;ad=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aim.org/techniques/word/" TargetMode="External"/><Relationship Id="rId5" Type="http://schemas.openxmlformats.org/officeDocument/2006/relationships/hyperlink" Target="https://support.office.com/en-us/article/make-your-word-documents-accessible-d9bf3683-87ac-47ea-b91a-78dcacb3c66d?ui=en-US&amp;rs=en-US&amp;ad=US" TargetMode="External"/><Relationship Id="rId4" Type="http://schemas.openxmlformats.org/officeDocument/2006/relationships/hyperlink" Target="https://webaim.org/techniques/acrobat/" TargetMode="External"/><Relationship Id="rId9" Type="http://schemas.openxmlformats.org/officeDocument/2006/relationships/hyperlink" Target="https://docs.google.com/document/d/e/2PACX-1vTtFLcasln1qYaALolCsFF0rScjUR8KApK6SCSwglDDVFyno0oYWCUd2KI6WE0ZBwkS-itD_PCD6v5O/pub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e.bromley@pdx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90018"/>
            <a:ext cx="9027399" cy="1978198"/>
          </a:xfrm>
        </p:spPr>
        <p:txBody>
          <a:bodyPr>
            <a:normAutofit/>
          </a:bodyPr>
          <a:lstStyle/>
          <a:p>
            <a:r>
              <a:rPr lang="en-US" sz="4000" dirty="0"/>
              <a:t>All Numbers and Notes: Creating Accessible Math and Music Materials for Students Who Are Blind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573384"/>
            <a:ext cx="9027399" cy="112889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Michele Joy Bromley</a:t>
            </a:r>
          </a:p>
          <a:p>
            <a:r>
              <a:rPr lang="en-US" dirty="0">
                <a:solidFill>
                  <a:schemeClr val="tx1"/>
                </a:solidFill>
              </a:rPr>
              <a:t>Adaptive Technology Specialist</a:t>
            </a:r>
          </a:p>
          <a:p>
            <a:r>
              <a:rPr lang="en-US" dirty="0">
                <a:solidFill>
                  <a:schemeClr val="tx1"/>
                </a:solidFill>
              </a:rPr>
              <a:t>Alternative Formats Coordinator</a:t>
            </a:r>
          </a:p>
        </p:txBody>
      </p:sp>
      <p:pic>
        <p:nvPicPr>
          <p:cNvPr id="4" name="Picture 3" descr="Portland State University logo featuring the words &quot;Disability Resource Center.&quot; The Portland State University logo itself includes intertwined letters P,  S, and U that represent the interconnectedness of the university to the city, region and world, and the words 'Portland State University'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587" y="4702282"/>
            <a:ext cx="3581583" cy="77249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124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Understanding Equipment Requirements for In-house Conversions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55690"/>
          </a:xfrm>
        </p:spPr>
        <p:txBody>
          <a:bodyPr>
            <a:noAutofit/>
          </a:bodyPr>
          <a:lstStyle/>
          <a:p>
            <a:pPr fontAlgn="base"/>
            <a:r>
              <a:rPr lang="en-US" dirty="0"/>
              <a:t>Book Cutter (like the </a:t>
            </a:r>
            <a:r>
              <a:rPr lang="en-US" u="sng" dirty="0">
                <a:hlinkClick r:id="rId2"/>
              </a:rPr>
              <a:t>MBM Triumph 4705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Duplex Scanner (like the </a:t>
            </a:r>
            <a:r>
              <a:rPr lang="en-US" u="sng" dirty="0">
                <a:hlinkClick r:id="rId3"/>
              </a:rPr>
              <a:t>Canon </a:t>
            </a:r>
            <a:r>
              <a:rPr lang="en-US" u="sng" dirty="0" err="1">
                <a:hlinkClick r:id="rId3"/>
              </a:rPr>
              <a:t>imageFORMULA</a:t>
            </a:r>
            <a:r>
              <a:rPr lang="en-US" u="sng" dirty="0">
                <a:hlinkClick r:id="rId3"/>
              </a:rPr>
              <a:t> DR-G1100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Optical Character Recognition Software (like </a:t>
            </a:r>
            <a:r>
              <a:rPr lang="en-US" u="sng" dirty="0">
                <a:hlinkClick r:id="rId4"/>
              </a:rPr>
              <a:t>ABBYY </a:t>
            </a:r>
            <a:r>
              <a:rPr lang="en-US" u="sng" dirty="0" err="1">
                <a:hlinkClick r:id="rId4"/>
              </a:rPr>
              <a:t>FineReader</a:t>
            </a:r>
            <a:r>
              <a:rPr lang="en-US" dirty="0"/>
              <a:t>, </a:t>
            </a:r>
            <a:r>
              <a:rPr lang="en-US" dirty="0" err="1">
                <a:hlinkClick r:id="rId5"/>
              </a:rPr>
              <a:t>InftyReader</a:t>
            </a:r>
            <a:r>
              <a:rPr lang="en-US" dirty="0"/>
              <a:t>, </a:t>
            </a:r>
            <a:r>
              <a:rPr lang="en-US" dirty="0" err="1">
                <a:hlinkClick r:id="rId6"/>
              </a:rPr>
              <a:t>OmniPage</a:t>
            </a:r>
            <a:r>
              <a:rPr lang="en-US" dirty="0"/>
              <a:t>, and </a:t>
            </a:r>
            <a:r>
              <a:rPr lang="en-US" u="sng" dirty="0" err="1">
                <a:hlinkClick r:id="rId7"/>
              </a:rPr>
              <a:t>SharpEye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PDF Editing Software (</a:t>
            </a:r>
            <a:r>
              <a:rPr lang="en-US" u="sng" dirty="0">
                <a:hlinkClick r:id="rId8"/>
              </a:rPr>
              <a:t>Adobe Acrobat Pro</a:t>
            </a:r>
            <a:r>
              <a:rPr lang="en-US" dirty="0"/>
              <a:t>)</a:t>
            </a:r>
          </a:p>
          <a:p>
            <a:pPr lvl="1" fontAlgn="base"/>
            <a:r>
              <a:rPr lang="en-US" sz="1800" dirty="0"/>
              <a:t>Note: Adobe Reader will not allow you to manipulate and/or edit files.</a:t>
            </a:r>
          </a:p>
          <a:p>
            <a:pPr fontAlgn="base"/>
            <a:r>
              <a:rPr lang="en-US" dirty="0"/>
              <a:t>Presentation Software (</a:t>
            </a:r>
            <a:r>
              <a:rPr lang="en-US" dirty="0">
                <a:hlinkClick r:id="rId9"/>
              </a:rPr>
              <a:t>PowerPoint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Word Processing Software (</a:t>
            </a:r>
            <a:r>
              <a:rPr lang="en-US" u="sng" dirty="0">
                <a:hlinkClick r:id="rId10"/>
              </a:rPr>
              <a:t>Microsoft Word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Braille Translation Software (like </a:t>
            </a:r>
            <a:r>
              <a:rPr lang="en-US" u="sng" dirty="0">
                <a:hlinkClick r:id="rId11"/>
              </a:rPr>
              <a:t>Duxbury Braille Translator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Braille Embosser (like the </a:t>
            </a:r>
            <a:r>
              <a:rPr lang="en-US" u="sng" dirty="0">
                <a:hlinkClick r:id="rId12"/>
              </a:rPr>
              <a:t>VP Max</a:t>
            </a:r>
            <a:r>
              <a:rPr lang="en-US" dirty="0"/>
              <a:t> or the </a:t>
            </a:r>
            <a:r>
              <a:rPr lang="en-US" u="sng" dirty="0">
                <a:hlinkClick r:id="rId13"/>
              </a:rPr>
              <a:t>Basic-D V5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Tactile Graphic Embosser (like the </a:t>
            </a:r>
            <a:r>
              <a:rPr lang="en-US" u="sng" dirty="0">
                <a:hlinkClick r:id="rId14"/>
              </a:rPr>
              <a:t>PIAF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592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Equipment Requirements for In-house Conversions,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We’re not done! For STEAM materials, you would need:</a:t>
            </a:r>
          </a:p>
          <a:p>
            <a:pPr fontAlgn="base"/>
            <a:r>
              <a:rPr lang="en-US" dirty="0"/>
              <a:t>Accessible Equation Editor (</a:t>
            </a:r>
            <a:r>
              <a:rPr lang="en-US" u="sng" dirty="0" err="1">
                <a:hlinkClick r:id="rId3"/>
              </a:rPr>
              <a:t>MathType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MP3 Converter w/Math Capability (like </a:t>
            </a:r>
            <a:r>
              <a:rPr lang="en-US" u="sng" dirty="0">
                <a:hlinkClick r:id="rId4"/>
              </a:rPr>
              <a:t>Central Access Reader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Music Notation Editor (like </a:t>
            </a:r>
            <a:r>
              <a:rPr lang="en-US" u="sng" dirty="0">
                <a:hlinkClick r:id="rId5"/>
              </a:rPr>
              <a:t>Finale</a:t>
            </a:r>
            <a:r>
              <a:rPr lang="en-US" dirty="0"/>
              <a:t> or </a:t>
            </a:r>
            <a:r>
              <a:rPr lang="en-US" u="sng" dirty="0">
                <a:hlinkClick r:id="rId6"/>
              </a:rPr>
              <a:t>Sibelius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Music Braille Translator (</a:t>
            </a:r>
            <a:r>
              <a:rPr lang="en-US" u="sng" dirty="0">
                <a:hlinkClick r:id="rId7"/>
              </a:rPr>
              <a:t>GOODFEEL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392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Keeping Vendors on Speed Dial for Contract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fontAlgn="base"/>
            <a:r>
              <a:rPr lang="en-US" dirty="0"/>
              <a:t>Accessible Text Conversion (like </a:t>
            </a:r>
            <a:r>
              <a:rPr lang="en-US" u="sng" dirty="0">
                <a:hlinkClick r:id="rId3"/>
              </a:rPr>
              <a:t>AMAC</a:t>
            </a:r>
            <a:r>
              <a:rPr lang="en-US" dirty="0"/>
              <a:t> or the </a:t>
            </a:r>
            <a:r>
              <a:rPr lang="en-US" u="sng" dirty="0">
                <a:hlinkClick r:id="rId4"/>
              </a:rPr>
              <a:t>Ogden Resource Center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Accessible Tactile Conversion (like the </a:t>
            </a:r>
            <a:r>
              <a:rPr lang="en-US" u="sng" dirty="0">
                <a:hlinkClick r:id="rId4"/>
              </a:rPr>
              <a:t>Ogden Resource Center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Accessible Music Conversion (like </a:t>
            </a:r>
            <a:r>
              <a:rPr lang="en-US" u="sng" dirty="0">
                <a:hlinkClick r:id="rId3"/>
              </a:rPr>
              <a:t>AMAC</a:t>
            </a:r>
            <a:r>
              <a:rPr lang="en-US" dirty="0"/>
              <a:t>, </a:t>
            </a:r>
            <a:r>
              <a:rPr lang="en-US" u="sng" dirty="0">
                <a:hlinkClick r:id="rId5"/>
              </a:rPr>
              <a:t>Bach to Braille</a:t>
            </a:r>
            <a:r>
              <a:rPr lang="en-US" dirty="0"/>
              <a:t>, </a:t>
            </a:r>
            <a:r>
              <a:rPr lang="en-US" u="sng" dirty="0">
                <a:hlinkClick r:id="rId6"/>
              </a:rPr>
              <a:t>Dancing Dots</a:t>
            </a:r>
            <a:r>
              <a:rPr lang="en-US" dirty="0"/>
              <a:t>, or the </a:t>
            </a:r>
            <a:r>
              <a:rPr lang="en-US" u="sng" dirty="0">
                <a:hlinkClick r:id="rId4"/>
              </a:rPr>
              <a:t>Ogden Resource Center</a:t>
            </a:r>
            <a:r>
              <a:rPr lang="en-US" dirty="0"/>
              <a:t>)</a:t>
            </a:r>
          </a:p>
          <a:p>
            <a:r>
              <a:rPr lang="en-US" dirty="0"/>
              <a:t>Accessible Video Conversion (like </a:t>
            </a:r>
            <a:r>
              <a:rPr lang="en-US" u="sng" dirty="0">
                <a:hlinkClick r:id="rId7"/>
              </a:rPr>
              <a:t>3PlayMedia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287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Communicating with Faculty before the Start of the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Communicating Early</a:t>
            </a:r>
          </a:p>
          <a:p>
            <a:pPr lvl="1"/>
            <a:r>
              <a:rPr lang="en-US" sz="1800" dirty="0"/>
              <a:t>Introductory email from the Director</a:t>
            </a:r>
          </a:p>
          <a:p>
            <a:pPr lvl="1"/>
            <a:r>
              <a:rPr lang="en-US" sz="1800" dirty="0"/>
              <a:t>Follow-up emails from the responsible DS provider</a:t>
            </a:r>
          </a:p>
          <a:p>
            <a:pPr lvl="1"/>
            <a:r>
              <a:rPr lang="en-US" sz="1800" dirty="0"/>
              <a:t>Midterm email from the responsible DS provider</a:t>
            </a:r>
          </a:p>
          <a:p>
            <a:pPr lvl="1"/>
            <a:r>
              <a:rPr lang="en-US" sz="1800" dirty="0"/>
              <a:t>End-of-term email from the responsible DS provider</a:t>
            </a:r>
          </a:p>
          <a:p>
            <a:r>
              <a:rPr lang="en-US" dirty="0"/>
              <a:t>Explaining Clearly</a:t>
            </a:r>
          </a:p>
          <a:p>
            <a:pPr lvl="1"/>
            <a:r>
              <a:rPr lang="en-US" sz="1800" dirty="0"/>
              <a:t>Outlining DS responsibilities versus faculty responsibilities</a:t>
            </a:r>
          </a:p>
          <a:p>
            <a:pPr lvl="1"/>
            <a:r>
              <a:rPr lang="en-US" sz="1800" dirty="0"/>
              <a:t>Explaining how and when materials and information must be shared</a:t>
            </a:r>
          </a:p>
          <a:p>
            <a:r>
              <a:rPr lang="en-US" dirty="0"/>
              <a:t>Reminding Often</a:t>
            </a:r>
          </a:p>
        </p:txBody>
      </p:sp>
    </p:spTree>
    <p:extLst>
      <p:ext uri="{BB962C8B-B14F-4D97-AF65-F5344CB8AC3E}">
        <p14:creationId xmlns:p14="http://schemas.microsoft.com/office/powerpoint/2010/main" val="422857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Communicating with Faculty before the Start of the Term,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Plan to queue the conversion of textbook chapters according to a course reading schedule. Convert and provide access to materials as they are needed.</a:t>
            </a:r>
          </a:p>
          <a:p>
            <a:r>
              <a:rPr lang="en-US"/>
              <a:t>For example, if </a:t>
            </a:r>
            <a:r>
              <a:rPr lang="en-US" dirty="0"/>
              <a:t>a chapter is assigned in the second week of the term, ensure that the student receives an accessible copy in the first week of the term (at minimum).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a system by which instructors can share supplemental course materials </a:t>
            </a:r>
            <a:r>
              <a:rPr lang="fr-FR" dirty="0"/>
              <a:t>(</a:t>
            </a:r>
            <a:r>
              <a:rPr lang="fr-FR" dirty="0" err="1"/>
              <a:t>PowerPoints</a:t>
            </a:r>
            <a:r>
              <a:rPr lang="fr-FR" dirty="0"/>
              <a:t>, </a:t>
            </a:r>
            <a:r>
              <a:rPr lang="fr-FR" dirty="0" err="1"/>
              <a:t>handouts</a:t>
            </a:r>
            <a:r>
              <a:rPr lang="fr-FR" dirty="0"/>
              <a:t>, </a:t>
            </a:r>
            <a:r>
              <a:rPr lang="fr-FR" dirty="0" err="1"/>
              <a:t>assignments</a:t>
            </a:r>
            <a:r>
              <a:rPr lang="fr-FR" dirty="0"/>
              <a:t>, articles, etc.)</a:t>
            </a:r>
            <a:r>
              <a:rPr lang="en-US" dirty="0"/>
              <a:t> at least three business days </a:t>
            </a:r>
            <a:r>
              <a:rPr lang="en-US" i="1" dirty="0"/>
              <a:t>before</a:t>
            </a:r>
            <a:r>
              <a:rPr lang="en-US" dirty="0"/>
              <a:t> their planned distribution, posting, or show date.</a:t>
            </a:r>
          </a:p>
          <a:p>
            <a:r>
              <a:rPr lang="en-US" dirty="0"/>
              <a:t>Allow instructors to create materials throughout the term; but also,</a:t>
            </a:r>
          </a:p>
          <a:p>
            <a:r>
              <a:rPr lang="en-US" dirty="0"/>
              <a:t>Allow yourself time to convert these materials or send them out for conversion.</a:t>
            </a:r>
          </a:p>
        </p:txBody>
      </p:sp>
    </p:spTree>
    <p:extLst>
      <p:ext uri="{BB962C8B-B14F-4D97-AF65-F5344CB8AC3E}">
        <p14:creationId xmlns:p14="http://schemas.microsoft.com/office/powerpoint/2010/main" val="427797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for Accessible Design and Remediation Resources?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525297"/>
          </a:xfrm>
        </p:spPr>
        <p:txBody>
          <a:bodyPr>
            <a:noAutofit/>
          </a:bodyPr>
          <a:lstStyle/>
          <a:p>
            <a:r>
              <a:rPr lang="en-US" dirty="0"/>
              <a:t>Accessible PDF Design</a:t>
            </a:r>
          </a:p>
          <a:p>
            <a:pPr lvl="1"/>
            <a:r>
              <a:rPr lang="en-US" sz="1800" dirty="0">
                <a:hlinkClick r:id="rId3"/>
              </a:rPr>
              <a:t>Adobe: PDF Accessibility Overview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WebAIM: PDF Accessibility</a:t>
            </a:r>
            <a:endParaRPr lang="en-US" sz="1800" dirty="0"/>
          </a:p>
          <a:p>
            <a:r>
              <a:rPr lang="en-US" dirty="0"/>
              <a:t>Accessible DOCX Design</a:t>
            </a:r>
          </a:p>
          <a:p>
            <a:pPr lvl="1"/>
            <a:r>
              <a:rPr lang="en-US" sz="1800" dirty="0">
                <a:hlinkClick r:id="rId5"/>
              </a:rPr>
              <a:t>Microsoft: Creating Accessible Word Documents</a:t>
            </a:r>
            <a:endParaRPr lang="en-US" sz="1800" dirty="0"/>
          </a:p>
          <a:p>
            <a:pPr lvl="1"/>
            <a:r>
              <a:rPr lang="en-US" sz="1800" dirty="0">
                <a:hlinkClick r:id="rId6"/>
              </a:rPr>
              <a:t>WebAIM: Microsoft Word</a:t>
            </a:r>
            <a:endParaRPr lang="en-US" sz="1800" dirty="0"/>
          </a:p>
          <a:p>
            <a:r>
              <a:rPr lang="en-US" dirty="0"/>
              <a:t>Accessible PPT Design</a:t>
            </a:r>
          </a:p>
          <a:p>
            <a:pPr lvl="1"/>
            <a:r>
              <a:rPr lang="en-US" sz="1800" dirty="0">
                <a:hlinkClick r:id="rId7"/>
              </a:rPr>
              <a:t>Microsoft: Creating Accessible PowerPoint Presentations</a:t>
            </a:r>
            <a:endParaRPr lang="en-US" sz="1800" dirty="0"/>
          </a:p>
          <a:p>
            <a:pPr lvl="1"/>
            <a:r>
              <a:rPr lang="en-US" sz="1800" dirty="0">
                <a:hlinkClick r:id="rId8"/>
              </a:rPr>
              <a:t>WebAIM: PowerPoint Accessibility</a:t>
            </a:r>
            <a:endParaRPr lang="en-US" sz="1800" dirty="0"/>
          </a:p>
          <a:p>
            <a:r>
              <a:rPr lang="en-US" dirty="0"/>
              <a:t>Alternative Formats</a:t>
            </a:r>
          </a:p>
          <a:p>
            <a:pPr marL="685800" lvl="1"/>
            <a:r>
              <a:rPr lang="en-US" sz="1800" dirty="0">
                <a:hlinkClick r:id="rId9"/>
              </a:rPr>
              <a:t>Guidelines for Creating Accessible Digital Materials for Blind Students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8485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44F44A-C8D6-4680-AD75-622175E73539}"/>
              </a:ext>
            </a:extLst>
          </p:cNvPr>
          <p:cNvSpPr txBox="1">
            <a:spLocks/>
          </p:cNvSpPr>
          <p:nvPr/>
        </p:nvSpPr>
        <p:spPr>
          <a:xfrm>
            <a:off x="2592925" y="2582781"/>
            <a:ext cx="8915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Questions?</a:t>
            </a:r>
            <a:endParaRPr lang="en-US" sz="3600" dirty="0">
              <a:hlinkClick r:id="rId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3533277"/>
            <a:ext cx="8915400" cy="762000"/>
          </a:xfrm>
        </p:spPr>
        <p:txBody>
          <a:bodyPr>
            <a:noAutofit/>
          </a:bodyPr>
          <a:lstStyle/>
          <a:p>
            <a:r>
              <a:rPr lang="en-US" dirty="0">
                <a:hlinkClick r:id="rId3"/>
              </a:rPr>
              <a:t>michele.bromley@pdx.edu</a:t>
            </a:r>
            <a:r>
              <a:rPr lang="en-US" dirty="0"/>
              <a:t> </a:t>
            </a:r>
          </a:p>
          <a:p>
            <a:r>
              <a:rPr lang="en-US" dirty="0"/>
              <a:t>503-725-8395</a:t>
            </a:r>
          </a:p>
        </p:txBody>
      </p:sp>
    </p:spTree>
    <p:extLst>
      <p:ext uri="{BB962C8B-B14F-4D97-AF65-F5344CB8AC3E}">
        <p14:creationId xmlns:p14="http://schemas.microsoft.com/office/powerpoint/2010/main" val="288057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Approaching Alternative Formats for Blind Students: Where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Generating a Basic Alternative Formats Production Workflow</a:t>
            </a:r>
          </a:p>
          <a:p>
            <a:r>
              <a:rPr lang="en-US" dirty="0"/>
              <a:t>Administering an Alternative Formats Needs Assessment</a:t>
            </a:r>
          </a:p>
          <a:p>
            <a:r>
              <a:rPr lang="en-US" dirty="0"/>
              <a:t>Breaking Down Alternative Formats Conversion</a:t>
            </a:r>
          </a:p>
          <a:p>
            <a:pPr lvl="1"/>
            <a:r>
              <a:rPr lang="en-US" sz="1800" dirty="0"/>
              <a:t>for Simpler PDF and PowerPoint Files</a:t>
            </a:r>
          </a:p>
          <a:p>
            <a:pPr lvl="1"/>
            <a:r>
              <a:rPr lang="en-US" sz="1800" dirty="0"/>
              <a:t>for More Complex PDF and Image Files</a:t>
            </a:r>
          </a:p>
          <a:p>
            <a:pPr lvl="1"/>
            <a:r>
              <a:rPr lang="en-US" sz="1800" dirty="0"/>
              <a:t>for Math and Music </a:t>
            </a:r>
          </a:p>
          <a:p>
            <a:r>
              <a:rPr lang="en-US" dirty="0"/>
              <a:t>Understanding Equipment Requirements for In-house Conversions</a:t>
            </a:r>
          </a:p>
          <a:p>
            <a:r>
              <a:rPr lang="en-US" dirty="0"/>
              <a:t>Keeping Vendors on Speed Dial for Contract Conversions</a:t>
            </a:r>
          </a:p>
          <a:p>
            <a:r>
              <a:rPr lang="en-US" dirty="0"/>
              <a:t>Communicating with Faculty before the Start of the Term</a:t>
            </a:r>
          </a:p>
        </p:txBody>
      </p:sp>
    </p:spTree>
    <p:extLst>
      <p:ext uri="{BB962C8B-B14F-4D97-AF65-F5344CB8AC3E}">
        <p14:creationId xmlns:p14="http://schemas.microsoft.com/office/powerpoint/2010/main" val="271615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a Basic Alternative Formats Production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Think about the students for whom you are providing alternative formats.</a:t>
            </a:r>
          </a:p>
          <a:p>
            <a:r>
              <a:rPr lang="en-US" dirty="0"/>
              <a:t>Will they be taking any science, technology, engineering, art, and mathematics (STEAM)?</a:t>
            </a:r>
          </a:p>
          <a:p>
            <a:r>
              <a:rPr lang="en-US" dirty="0"/>
              <a:t>What tools are they using to access their alternative formats?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Regardless of your standard workflow, converted materials to a fully accessible format (for screen reader users) is a different ball game.</a:t>
            </a:r>
          </a:p>
          <a:p>
            <a:r>
              <a:rPr lang="en-US" dirty="0"/>
              <a:t>Electronic files from the publisher are not enough.</a:t>
            </a:r>
          </a:p>
          <a:p>
            <a:r>
              <a:rPr lang="en-US" dirty="0"/>
              <a:t>Scans run through optical character recognition are not enough.</a:t>
            </a:r>
          </a:p>
        </p:txBody>
      </p:sp>
    </p:spTree>
    <p:extLst>
      <p:ext uri="{BB962C8B-B14F-4D97-AF65-F5344CB8AC3E}">
        <p14:creationId xmlns:p14="http://schemas.microsoft.com/office/powerpoint/2010/main" val="64623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a Basic Alternative Formats Production Workflow,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creating accessible, alternative formats for blind students, disabilities services professionals must consider:</a:t>
            </a:r>
          </a:p>
          <a:p>
            <a:r>
              <a:rPr lang="en-US" dirty="0"/>
              <a:t>descriptions of images, graphs, diagrams, etc.</a:t>
            </a:r>
          </a:p>
          <a:p>
            <a:r>
              <a:rPr lang="en-US" dirty="0"/>
              <a:t>linear reading order</a:t>
            </a:r>
          </a:p>
          <a:p>
            <a:r>
              <a:rPr lang="en-US" dirty="0"/>
              <a:t>nested numbered and bulleted lists</a:t>
            </a:r>
          </a:p>
          <a:p>
            <a:r>
              <a:rPr lang="en-US" dirty="0"/>
              <a:t>accessible data tables</a:t>
            </a:r>
          </a:p>
          <a:p>
            <a:r>
              <a:rPr lang="en-US" dirty="0"/>
              <a:t>clear heading structure</a:t>
            </a:r>
          </a:p>
          <a:p>
            <a:r>
              <a:rPr lang="en-US" dirty="0"/>
              <a:t>navigable, descriptive links</a:t>
            </a:r>
          </a:p>
          <a:p>
            <a:r>
              <a:rPr lang="en-US" dirty="0"/>
              <a:t>references to any supplemental materials (</a:t>
            </a:r>
            <a:r>
              <a:rPr lang="en-US" dirty="0" err="1"/>
              <a:t>tactiles</a:t>
            </a:r>
            <a:r>
              <a:rPr lang="en-US" dirty="0"/>
              <a:t>, music files, etc.)</a:t>
            </a:r>
          </a:p>
        </p:txBody>
      </p:sp>
    </p:spTree>
    <p:extLst>
      <p:ext uri="{BB962C8B-B14F-4D97-AF65-F5344CB8AC3E}">
        <p14:creationId xmlns:p14="http://schemas.microsoft.com/office/powerpoint/2010/main" val="248492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Administering an Alternative Formats 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Determine the tools to which students have access:</a:t>
            </a:r>
          </a:p>
          <a:p>
            <a:r>
              <a:rPr lang="en-US" dirty="0"/>
              <a:t>Do they have a laptop equipped with screen reading software?</a:t>
            </a:r>
          </a:p>
          <a:p>
            <a:pPr lvl="1"/>
            <a:r>
              <a:rPr lang="en-US" sz="1800" dirty="0"/>
              <a:t>What operating system do they use?</a:t>
            </a:r>
          </a:p>
          <a:p>
            <a:pPr lvl="1"/>
            <a:r>
              <a:rPr lang="en-US" sz="1800" dirty="0"/>
              <a:t>Which screen reading software do they use?</a:t>
            </a:r>
          </a:p>
          <a:p>
            <a:r>
              <a:rPr lang="en-US" dirty="0"/>
              <a:t>Do they have access to a refreshable braille display?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Determine the skills students have versus the skills they will need to acquire:</a:t>
            </a:r>
          </a:p>
          <a:p>
            <a:r>
              <a:rPr lang="en-US" dirty="0"/>
              <a:t>Do they read braille? Music braille? Nemeth?</a:t>
            </a:r>
          </a:p>
          <a:p>
            <a:r>
              <a:rPr lang="en-US" dirty="0"/>
              <a:t>Do they have experience with tactile graphics?</a:t>
            </a:r>
          </a:p>
        </p:txBody>
      </p:sp>
    </p:spTree>
    <p:extLst>
      <p:ext uri="{BB962C8B-B14F-4D97-AF65-F5344CB8AC3E}">
        <p14:creationId xmlns:p14="http://schemas.microsoft.com/office/powerpoint/2010/main" val="202159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Down Alternative Formats for Simpler PDF and PowerPoint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Portable Documents Files</a:t>
            </a:r>
          </a:p>
          <a:p>
            <a:r>
              <a:rPr lang="en-US" dirty="0"/>
              <a:t>Run the file through optical character recognition.</a:t>
            </a:r>
          </a:p>
          <a:p>
            <a:r>
              <a:rPr lang="en-US" dirty="0"/>
              <a:t>Ensure page numbers match the page numbers from the original PDF.</a:t>
            </a:r>
          </a:p>
          <a:p>
            <a:r>
              <a:rPr lang="en-US" dirty="0"/>
              <a:t>Add heading structure as necessary.</a:t>
            </a:r>
          </a:p>
          <a:p>
            <a:r>
              <a:rPr lang="en-US" dirty="0"/>
              <a:t>Add alternative text to any images.</a:t>
            </a:r>
          </a:p>
          <a:p>
            <a:r>
              <a:rPr lang="en-US" dirty="0"/>
              <a:t>Designate the header row for each data table.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905000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PowerPoint Files</a:t>
            </a:r>
          </a:p>
          <a:p>
            <a:r>
              <a:rPr lang="en-US" dirty="0"/>
              <a:t>Remove any animations.</a:t>
            </a:r>
          </a:p>
          <a:p>
            <a:r>
              <a:rPr lang="en-US" dirty="0"/>
              <a:t>Fix reading order.</a:t>
            </a:r>
          </a:p>
          <a:p>
            <a:r>
              <a:rPr lang="en-US" dirty="0"/>
              <a:t>Add alternative text to any images.</a:t>
            </a:r>
          </a:p>
        </p:txBody>
      </p:sp>
    </p:spTree>
    <p:extLst>
      <p:ext uri="{BB962C8B-B14F-4D97-AF65-F5344CB8AC3E}">
        <p14:creationId xmlns:p14="http://schemas.microsoft.com/office/powerpoint/2010/main" val="93131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Breaking Down Alternative Formats for More Complex PDF and Image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60723"/>
          </a:xfrm>
        </p:spPr>
        <p:txBody>
          <a:bodyPr>
            <a:noAutofit/>
          </a:bodyPr>
          <a:lstStyle/>
          <a:p>
            <a:r>
              <a:rPr lang="en-US" dirty="0"/>
              <a:t>Run the original file through optical character recognition software.</a:t>
            </a:r>
          </a:p>
          <a:p>
            <a:r>
              <a:rPr lang="en-US" dirty="0"/>
              <a:t>Save as a Microsoft Word document.</a:t>
            </a:r>
          </a:p>
          <a:p>
            <a:r>
              <a:rPr lang="en-US" dirty="0"/>
              <a:t>Edit the Microsoft Word document to include:</a:t>
            </a:r>
          </a:p>
          <a:p>
            <a:pPr lvl="1"/>
            <a:r>
              <a:rPr lang="en-US" sz="1800" dirty="0"/>
              <a:t>descriptions of images, graphs, diagrams, etc.</a:t>
            </a:r>
          </a:p>
          <a:p>
            <a:pPr lvl="1"/>
            <a:r>
              <a:rPr lang="en-US" sz="1800" dirty="0"/>
              <a:t>linear reading order</a:t>
            </a:r>
          </a:p>
          <a:p>
            <a:pPr lvl="1"/>
            <a:r>
              <a:rPr lang="en-US" sz="1800" dirty="0"/>
              <a:t>nested numbered and bulleted lists</a:t>
            </a:r>
          </a:p>
          <a:p>
            <a:pPr lvl="1"/>
            <a:r>
              <a:rPr lang="en-US" sz="1800" dirty="0"/>
              <a:t>accessible data tables</a:t>
            </a:r>
          </a:p>
          <a:p>
            <a:pPr lvl="1"/>
            <a:r>
              <a:rPr lang="en-US" sz="1800" dirty="0"/>
              <a:t>clear heading structure</a:t>
            </a:r>
          </a:p>
          <a:p>
            <a:pPr lvl="1"/>
            <a:r>
              <a:rPr lang="en-US" sz="1800" dirty="0"/>
              <a:t>navigable, descriptive links</a:t>
            </a:r>
          </a:p>
          <a:p>
            <a:pPr lvl="1"/>
            <a:r>
              <a:rPr lang="en-US" sz="1800" dirty="0"/>
              <a:t>references to any supplemental materials (</a:t>
            </a:r>
            <a:r>
              <a:rPr lang="en-US" sz="1800" dirty="0" err="1"/>
              <a:t>tactiles</a:t>
            </a:r>
            <a:r>
              <a:rPr lang="en-US" sz="1800" dirty="0"/>
              <a:t>, music files, etc.)</a:t>
            </a:r>
          </a:p>
        </p:txBody>
      </p:sp>
    </p:spTree>
    <p:extLst>
      <p:ext uri="{BB962C8B-B14F-4D97-AF65-F5344CB8AC3E}">
        <p14:creationId xmlns:p14="http://schemas.microsoft.com/office/powerpoint/2010/main" val="206704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Breaking Down Alternative Formats Conversion for Math and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So, what about math? If the student does not read </a:t>
            </a:r>
            <a:r>
              <a:rPr lang="en-US" dirty="0" err="1"/>
              <a:t>LaTeX</a:t>
            </a:r>
            <a:r>
              <a:rPr lang="en-US" dirty="0"/>
              <a:t>, then in addition to the remediation described previously for complex PDF and image files:</a:t>
            </a:r>
          </a:p>
          <a:p>
            <a:r>
              <a:rPr lang="en-US" dirty="0"/>
              <a:t>Equations must be input via an accessible equation editor.</a:t>
            </a:r>
          </a:p>
          <a:p>
            <a:r>
              <a:rPr lang="en-US" dirty="0"/>
              <a:t>When the Microsoft Word document is complete, it may need to be saved in an additional format wherein equations will be accessible to the student.</a:t>
            </a:r>
          </a:p>
          <a:p>
            <a:pPr lvl="1"/>
            <a:r>
              <a:rPr lang="en-US" sz="1800" dirty="0"/>
              <a:t>Does the student have access to </a:t>
            </a:r>
            <a:r>
              <a:rPr lang="en-US" sz="1800" dirty="0" err="1"/>
              <a:t>MathType</a:t>
            </a:r>
            <a:r>
              <a:rPr lang="en-US" sz="1800" dirty="0"/>
              <a:t>, </a:t>
            </a:r>
            <a:r>
              <a:rPr lang="en-US" sz="1800" dirty="0" err="1"/>
              <a:t>MathPlayer</a:t>
            </a:r>
            <a:r>
              <a:rPr lang="en-US" sz="1800" dirty="0"/>
              <a:t>, etc.?</a:t>
            </a:r>
          </a:p>
          <a:p>
            <a:pPr lvl="1"/>
            <a:r>
              <a:rPr lang="en-US" sz="1800" dirty="0"/>
              <a:t>Does the student read Nemeth braille?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Breaking Down Alternative Formats Conversion for Math and Music,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 </a:t>
            </a:r>
            <a:r>
              <a:rPr lang="en-US" i="1" dirty="0"/>
              <a:t>what</a:t>
            </a:r>
            <a:r>
              <a:rPr lang="en-US" dirty="0"/>
              <a:t> about music? In addition to the remediation described previously for complex PDF and image files:</a:t>
            </a:r>
          </a:p>
          <a:p>
            <a:r>
              <a:rPr lang="en-US" dirty="0"/>
              <a:t>In-text bars of music or full sheet music must, at minimum, be translated into music XML (MUSX).</a:t>
            </a:r>
          </a:p>
          <a:p>
            <a:r>
              <a:rPr lang="en-US" dirty="0"/>
              <a:t>When the initial music XML file is complete, it may need to be exported to into music braille (BRF). </a:t>
            </a:r>
          </a:p>
          <a:p>
            <a:pPr lvl="1"/>
            <a:r>
              <a:rPr lang="en-US" sz="1800" dirty="0"/>
              <a:t>Does the student read music braille?</a:t>
            </a:r>
          </a:p>
          <a:p>
            <a:pPr lvl="1"/>
            <a:r>
              <a:rPr lang="en-US" sz="1800" dirty="0"/>
              <a:t>Does the student have experience with music notation software?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769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20">
      <a:dk1>
        <a:srgbClr val="000000"/>
      </a:dk1>
      <a:lt1>
        <a:srgbClr val="FFFFFF"/>
      </a:lt1>
      <a:dk2>
        <a:srgbClr val="000000"/>
      </a:dk2>
      <a:lt2>
        <a:srgbClr val="E3DCCF"/>
      </a:lt2>
      <a:accent1>
        <a:srgbClr val="000000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306374"/>
      </a:hlink>
      <a:folHlink>
        <a:srgbClr val="30637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8968</TotalTime>
  <Words>1145</Words>
  <Application>Microsoft Office PowerPoint</Application>
  <PresentationFormat>Widescreen</PresentationFormat>
  <Paragraphs>142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3</vt:lpstr>
      <vt:lpstr>Wisp</vt:lpstr>
      <vt:lpstr>All Numbers and Notes: Creating Accessible Math and Music Materials for Students Who Are Blind</vt:lpstr>
      <vt:lpstr>Approaching Alternative Formats for Blind Students: Where to Begin</vt:lpstr>
      <vt:lpstr>Generating a Basic Alternative Formats Production Workflow</vt:lpstr>
      <vt:lpstr>Generating a Basic Alternative Formats Production Workflow, Continued</vt:lpstr>
      <vt:lpstr>Administering an Alternative Formats Needs Assessment</vt:lpstr>
      <vt:lpstr>Breaking Down Alternative Formats for Simpler PDF and PowerPoint Files</vt:lpstr>
      <vt:lpstr>Breaking Down Alternative Formats for More Complex PDF and Image Files</vt:lpstr>
      <vt:lpstr>Breaking Down Alternative Formats Conversion for Math and Music</vt:lpstr>
      <vt:lpstr>Breaking Down Alternative Formats Conversion for Math and Music, Continued</vt:lpstr>
      <vt:lpstr>Understanding Equipment Requirements for In-house Conversions  </vt:lpstr>
      <vt:lpstr>Understanding Equipment Requirements for In-house Conversions, Continued</vt:lpstr>
      <vt:lpstr>Keeping Vendors on Speed Dial for Contract Conversions</vt:lpstr>
      <vt:lpstr>Communicating with Faculty before the Start of the Term</vt:lpstr>
      <vt:lpstr>Communicating with Faculty before the Start of the Term, Continued</vt:lpstr>
      <vt:lpstr>Looking for Accessible Design and Remediation Resources?</vt:lpstr>
      <vt:lpstr>PowerPoint Presentation</vt:lpstr>
    </vt:vector>
  </TitlesOfParts>
  <Company>Portland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Numbers and Notes: Creating Accessible Math and Music Materials for Students Who Are Blind</dc:title>
  <dc:creator>Michele Bromley</dc:creator>
  <cp:lastModifiedBy>Michele Bromley</cp:lastModifiedBy>
  <cp:revision>45</cp:revision>
  <dcterms:created xsi:type="dcterms:W3CDTF">2017-10-24T23:37:56Z</dcterms:created>
  <dcterms:modified xsi:type="dcterms:W3CDTF">2018-11-02T15:57:42Z</dcterms:modified>
</cp:coreProperties>
</file>