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43"/>
    <p:restoredTop sz="82819"/>
  </p:normalViewPr>
  <p:slideViewPr>
    <p:cSldViewPr snapToGrid="0" snapToObjects="1">
      <p:cViewPr varScale="1">
        <p:scale>
          <a:sx n="67" d="100"/>
          <a:sy n="67" d="100"/>
        </p:scale>
        <p:origin x="117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numCol="1"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numCol="1" rtlCol="0"/>
          <a:lstStyle>
            <a:lvl1pPr algn="r">
              <a:defRPr sz="1200"/>
            </a:lvl1pPr>
          </a:lstStyle>
          <a:p>
            <a:fld id="{E9CCEA60-4903-3240-8779-9E7D2D44B44A}" type="datetimeFigureOut">
              <a:rPr lang="en-US" smtClean="0"/>
              <a:t>11/15/18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numCol="1"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numCol="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numCol="1"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numCol="1" rtlCol="0" anchor="b"/>
          <a:lstStyle>
            <a:lvl1pPr algn="r">
              <a:defRPr sz="1200"/>
            </a:lvl1pPr>
          </a:lstStyle>
          <a:p>
            <a:fld id="{7BD28ACF-CEF4-2445-B415-2BEB79B08499}" type="slidenum">
              <a:rPr lang="en-US" smtClean="0"/>
              <a:t>‹#›</a:t>
            </a:fld>
            <a:endParaRPr lang="en-US"/>
          </a:p>
        </p:txBody>
      </p:sp>
    </p:spTree>
    <p:extLst>
      <p:ext uri="{BB962C8B-B14F-4D97-AF65-F5344CB8AC3E}">
        <p14:creationId xmlns:p14="http://schemas.microsoft.com/office/powerpoint/2010/main" val="778409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The University of Washington Accessible Technology Services implemented a Pilot Project to explore the complexities, financial cost, and time commitments facing departments when implementing State Policy #188 on IT accessibility.</a:t>
            </a:r>
          </a:p>
          <a:p>
            <a:pPr marL="0" marR="0" lvl="0" indent="0" algn="l" rtl="0">
              <a:spcBef>
                <a:spcPts val="0"/>
              </a:spcBef>
              <a:spcAft>
                <a:spcPts val="0"/>
              </a:spcAft>
              <a:buNone/>
            </a:pPr>
            <a:endParaRPr lang="en-US" sz="1200" b="0" i="0" u="none" strike="noStrike" cap="none" dirty="0">
              <a:solidFill>
                <a:schemeClr val="dk1"/>
              </a:solidFill>
              <a:latin typeface="+mn-lt"/>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We would like to share with you our experience and outcomes of the Pilot. The Pilot program was initiated on the Bothell and Tacoma campuses of UW as a test case before being implemented at the Seattle campus. </a:t>
            </a:r>
          </a:p>
          <a:p>
            <a:pPr marL="0" marR="0" lvl="0" indent="0" algn="l" rtl="0">
              <a:spcBef>
                <a:spcPts val="0"/>
              </a:spcBef>
              <a:spcAft>
                <a:spcPts val="0"/>
              </a:spcAft>
              <a:buNone/>
            </a:pPr>
            <a:endParaRPr lang="en-US" sz="1200" b="0" i="0" u="none" strike="noStrike" cap="none" dirty="0">
              <a:solidFill>
                <a:schemeClr val="tx1"/>
              </a:solidFill>
              <a:latin typeface="+mn-lt"/>
              <a:ea typeface="+mn-ea"/>
              <a:cs typeface="+mn-cs"/>
              <a:sym typeface="Calibri"/>
            </a:endParaRPr>
          </a:p>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Goal of the project: increase awareness of the need to create accessible documents, and outreach to identify accessibility evangelists within units.</a:t>
            </a:r>
            <a:endParaRPr lang="en-US" dirty="0"/>
          </a:p>
        </p:txBody>
      </p:sp>
      <p:sp>
        <p:nvSpPr>
          <p:cNvPr id="4" name="Slide Number Placeholder 3"/>
          <p:cNvSpPr>
            <a:spLocks noGrp="1"/>
          </p:cNvSpPr>
          <p:nvPr>
            <p:ph type="sldNum" sz="quarter" idx="5"/>
          </p:nvPr>
        </p:nvSpPr>
        <p:spPr/>
        <p:txBody>
          <a:bodyPr numCol="1"/>
          <a:lstStyle/>
          <a:p>
            <a:fld id="{7BD28ACF-CEF4-2445-B415-2BEB79B08499}" type="slidenum">
              <a:rPr lang="en-US" smtClean="0"/>
              <a:t>1</a:t>
            </a:fld>
            <a:endParaRPr lang="en-US"/>
          </a:p>
        </p:txBody>
      </p:sp>
    </p:spTree>
    <p:extLst>
      <p:ext uri="{BB962C8B-B14F-4D97-AF65-F5344CB8AC3E}">
        <p14:creationId xmlns:p14="http://schemas.microsoft.com/office/powerpoint/2010/main" val="3567525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dirty="0"/>
              <a:t>Ensure documents are WCAG 2.0, Level AA compliant</a:t>
            </a:r>
          </a:p>
        </p:txBody>
      </p:sp>
      <p:sp>
        <p:nvSpPr>
          <p:cNvPr id="4" name="Slide Number Placeholder 3"/>
          <p:cNvSpPr>
            <a:spLocks noGrp="1"/>
          </p:cNvSpPr>
          <p:nvPr>
            <p:ph type="sldNum" sz="quarter" idx="5"/>
          </p:nvPr>
        </p:nvSpPr>
        <p:spPr/>
        <p:txBody>
          <a:bodyPr numCol="1"/>
          <a:lstStyle/>
          <a:p>
            <a:fld id="{7BD28ACF-CEF4-2445-B415-2BEB79B08499}" type="slidenum">
              <a:rPr lang="en-US" smtClean="0"/>
              <a:t>14</a:t>
            </a:fld>
            <a:endParaRPr lang="en-US"/>
          </a:p>
        </p:txBody>
      </p:sp>
    </p:spTree>
    <p:extLst>
      <p:ext uri="{BB962C8B-B14F-4D97-AF65-F5344CB8AC3E}">
        <p14:creationId xmlns:p14="http://schemas.microsoft.com/office/powerpoint/2010/main" val="533628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dirty="0"/>
              <a:t>First, let’s look at the issues.</a:t>
            </a:r>
          </a:p>
          <a:p>
            <a:endParaRPr lang="en-US" dirty="0"/>
          </a:p>
        </p:txBody>
      </p:sp>
      <p:sp>
        <p:nvSpPr>
          <p:cNvPr id="4" name="Slide Number Placeholder 3"/>
          <p:cNvSpPr>
            <a:spLocks noGrp="1"/>
          </p:cNvSpPr>
          <p:nvPr>
            <p:ph type="sldNum" sz="quarter" idx="5"/>
          </p:nvPr>
        </p:nvSpPr>
        <p:spPr/>
        <p:txBody>
          <a:bodyPr numCol="1"/>
          <a:lstStyle/>
          <a:p>
            <a:fld id="{7BD28ACF-CEF4-2445-B415-2BEB79B08499}" type="slidenum">
              <a:rPr lang="en-US" smtClean="0"/>
              <a:t>2</a:t>
            </a:fld>
            <a:endParaRPr lang="en-US"/>
          </a:p>
        </p:txBody>
      </p:sp>
    </p:spTree>
    <p:extLst>
      <p:ext uri="{BB962C8B-B14F-4D97-AF65-F5344CB8AC3E}">
        <p14:creationId xmlns:p14="http://schemas.microsoft.com/office/powerpoint/2010/main" val="2923061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dirty="0"/>
              <a:t>Show PAT</a:t>
            </a:r>
          </a:p>
        </p:txBody>
      </p:sp>
      <p:sp>
        <p:nvSpPr>
          <p:cNvPr id="4" name="Slide Number Placeholder 3"/>
          <p:cNvSpPr>
            <a:spLocks noGrp="1"/>
          </p:cNvSpPr>
          <p:nvPr>
            <p:ph type="sldNum" sz="quarter" idx="5"/>
          </p:nvPr>
        </p:nvSpPr>
        <p:spPr/>
        <p:txBody>
          <a:bodyPr numCol="1"/>
          <a:lstStyle/>
          <a:p>
            <a:fld id="{7BD28ACF-CEF4-2445-B415-2BEB79B08499}" type="slidenum">
              <a:rPr lang="en-US" smtClean="0"/>
              <a:t>3</a:t>
            </a:fld>
            <a:endParaRPr lang="en-US"/>
          </a:p>
        </p:txBody>
      </p:sp>
    </p:spTree>
    <p:extLst>
      <p:ext uri="{BB962C8B-B14F-4D97-AF65-F5344CB8AC3E}">
        <p14:creationId xmlns:p14="http://schemas.microsoft.com/office/powerpoint/2010/main" val="1894209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dirty="0"/>
              <a:t>These numbers were provided by DRS and are indicative of the Seattle campus only, does not include Tacoma or Bothell satellites. </a:t>
            </a:r>
          </a:p>
        </p:txBody>
      </p:sp>
      <p:sp>
        <p:nvSpPr>
          <p:cNvPr id="4" name="Slide Number Placeholder 3"/>
          <p:cNvSpPr>
            <a:spLocks noGrp="1"/>
          </p:cNvSpPr>
          <p:nvPr>
            <p:ph type="sldNum" sz="quarter" idx="5"/>
          </p:nvPr>
        </p:nvSpPr>
        <p:spPr/>
        <p:txBody>
          <a:bodyPr numCol="1"/>
          <a:lstStyle/>
          <a:p>
            <a:fld id="{7BD28ACF-CEF4-2445-B415-2BEB79B08499}" type="slidenum">
              <a:rPr lang="en-US" smtClean="0"/>
              <a:t>4</a:t>
            </a:fld>
            <a:endParaRPr lang="en-US"/>
          </a:p>
        </p:txBody>
      </p:sp>
    </p:spTree>
    <p:extLst>
      <p:ext uri="{BB962C8B-B14F-4D97-AF65-F5344CB8AC3E}">
        <p14:creationId xmlns:p14="http://schemas.microsoft.com/office/powerpoint/2010/main" val="3306908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fld id="{69FD6F2A-EB02-2141-B08C-6F6BFE786BEE}" type="slidenum">
              <a:rPr lang="en-US" smtClean="0"/>
              <a:t>5</a:t>
            </a:fld>
            <a:endParaRPr lang="en-US"/>
          </a:p>
        </p:txBody>
      </p:sp>
    </p:spTree>
    <p:extLst>
      <p:ext uri="{BB962C8B-B14F-4D97-AF65-F5344CB8AC3E}">
        <p14:creationId xmlns:p14="http://schemas.microsoft.com/office/powerpoint/2010/main" val="2103869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dirty="0"/>
              <a:t>Seed money = $25K</a:t>
            </a:r>
          </a:p>
          <a:p>
            <a:r>
              <a:rPr lang="en-US" dirty="0"/>
              <a:t>Buy-in from Vice Chancellors office</a:t>
            </a:r>
          </a:p>
          <a:p>
            <a:endParaRPr lang="en-US" dirty="0"/>
          </a:p>
        </p:txBody>
      </p:sp>
      <p:sp>
        <p:nvSpPr>
          <p:cNvPr id="4" name="Slide Number Placeholder 3"/>
          <p:cNvSpPr>
            <a:spLocks noGrp="1"/>
          </p:cNvSpPr>
          <p:nvPr>
            <p:ph type="sldNum" sz="quarter" idx="5"/>
          </p:nvPr>
        </p:nvSpPr>
        <p:spPr/>
        <p:txBody>
          <a:bodyPr numCol="1"/>
          <a:lstStyle/>
          <a:p>
            <a:fld id="{7BD28ACF-CEF4-2445-B415-2BEB79B08499}" type="slidenum">
              <a:rPr lang="en-US" smtClean="0"/>
              <a:t>6</a:t>
            </a:fld>
            <a:endParaRPr lang="en-US"/>
          </a:p>
        </p:txBody>
      </p:sp>
    </p:spTree>
    <p:extLst>
      <p:ext uri="{BB962C8B-B14F-4D97-AF65-F5344CB8AC3E}">
        <p14:creationId xmlns:p14="http://schemas.microsoft.com/office/powerpoint/2010/main" val="4279946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marL="0" marR="0" lvl="0" indent="0" algn="l" defTabSz="914400" rtl="0" eaLnBrk="1" latinLnBrk="0" hangingPunct="1">
              <a:lnSpc>
                <a:spcPct val="100000"/>
              </a:lnSpc>
              <a:spcBef>
                <a:spcPts val="0"/>
              </a:spcBef>
              <a:spcAft>
                <a:spcPts val="0"/>
              </a:spcAft>
              <a:buClrTx/>
              <a:buSzTx/>
              <a:buFontTx/>
              <a:buNone/>
              <a:tabLst/>
              <a:defRPr/>
            </a:pPr>
            <a:r>
              <a:rPr lang="en-US" dirty="0"/>
              <a:t>We decided to focus solely on the PDFs and other electronic documents located on our main website because of the high risk factor of it being available to the public. Student’s already have access to help with remediating electronic documents through the DRS office.</a:t>
            </a:r>
          </a:p>
          <a:p>
            <a:endParaRPr lang="en-US" dirty="0"/>
          </a:p>
        </p:txBody>
      </p:sp>
      <p:sp>
        <p:nvSpPr>
          <p:cNvPr id="4" name="Slide Number Placeholder 3"/>
          <p:cNvSpPr>
            <a:spLocks noGrp="1"/>
          </p:cNvSpPr>
          <p:nvPr>
            <p:ph type="sldNum" sz="quarter" idx="5"/>
          </p:nvPr>
        </p:nvSpPr>
        <p:spPr/>
        <p:txBody>
          <a:bodyPr numCol="1"/>
          <a:lstStyle/>
          <a:p>
            <a:fld id="{7BD28ACF-CEF4-2445-B415-2BEB79B08499}" type="slidenum">
              <a:rPr lang="en-US" smtClean="0"/>
              <a:t>7</a:t>
            </a:fld>
            <a:endParaRPr lang="en-US"/>
          </a:p>
        </p:txBody>
      </p:sp>
    </p:spTree>
    <p:extLst>
      <p:ext uri="{BB962C8B-B14F-4D97-AF65-F5344CB8AC3E}">
        <p14:creationId xmlns:p14="http://schemas.microsoft.com/office/powerpoint/2010/main" val="3200668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marL="0" lvl="0" indent="0" algn="l" rtl="0">
              <a:spcBef>
                <a:spcPts val="0"/>
              </a:spcBef>
              <a:spcAft>
                <a:spcPts val="0"/>
              </a:spcAft>
              <a:buNone/>
            </a:pPr>
            <a:r>
              <a:rPr lang="en-US" dirty="0"/>
              <a:t>UDAL work began prior to PDF pilot but was able to utilize and promote UDAL group and IT Accessibility Liaison work through this pilot.</a:t>
            </a:r>
          </a:p>
          <a:p>
            <a:pPr marL="0" lvl="0" indent="0" algn="l" rtl="0">
              <a:spcBef>
                <a:spcPts val="0"/>
              </a:spcBef>
              <a:spcAft>
                <a:spcPts val="0"/>
              </a:spcAft>
              <a:buNone/>
            </a:pPr>
            <a:r>
              <a:rPr lang="en-US" dirty="0"/>
              <a:t>Andreas Brockhaus, DLI Director, coined the name of the UDL initiative at UW Bothell. </a:t>
            </a:r>
          </a:p>
          <a:p>
            <a:pPr marL="0" lvl="0" indent="0" algn="l" rtl="0">
              <a:spcBef>
                <a:spcPts val="0"/>
              </a:spcBef>
              <a:spcAft>
                <a:spcPts val="0"/>
              </a:spcAft>
              <a:buNone/>
            </a:pPr>
            <a:r>
              <a:rPr lang="en-US" dirty="0"/>
              <a:t>The UDAL Core Team members are: </a:t>
            </a:r>
            <a:r>
              <a:rPr lang="en-US" dirty="0" err="1"/>
              <a:t>Jeane</a:t>
            </a:r>
            <a:r>
              <a:rPr lang="en-US" dirty="0"/>
              <a:t> Marty (IT), Ana Thompson (DLI), Ashley </a:t>
            </a:r>
            <a:r>
              <a:rPr lang="en-US" dirty="0" err="1"/>
              <a:t>Magdall</a:t>
            </a:r>
            <a:r>
              <a:rPr lang="en-US" dirty="0"/>
              <a:t> (Advancement), and Rosa Liu (DRS).</a:t>
            </a:r>
          </a:p>
          <a:p>
            <a:endParaRPr lang="en-US" dirty="0"/>
          </a:p>
        </p:txBody>
      </p:sp>
      <p:sp>
        <p:nvSpPr>
          <p:cNvPr id="4" name="Slide Number Placeholder 3"/>
          <p:cNvSpPr>
            <a:spLocks noGrp="1"/>
          </p:cNvSpPr>
          <p:nvPr>
            <p:ph type="sldNum" sz="quarter" idx="5"/>
          </p:nvPr>
        </p:nvSpPr>
        <p:spPr/>
        <p:txBody>
          <a:bodyPr numCol="1"/>
          <a:lstStyle/>
          <a:p>
            <a:fld id="{7BD28ACF-CEF4-2445-B415-2BEB79B08499}" type="slidenum">
              <a:rPr lang="en-US" smtClean="0"/>
              <a:t>11</a:t>
            </a:fld>
            <a:endParaRPr lang="en-US"/>
          </a:p>
        </p:txBody>
      </p:sp>
    </p:spTree>
    <p:extLst>
      <p:ext uri="{BB962C8B-B14F-4D97-AF65-F5344CB8AC3E}">
        <p14:creationId xmlns:p14="http://schemas.microsoft.com/office/powerpoint/2010/main" val="2112654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marL="0" marR="0" lvl="0" indent="0" algn="l" rtl="0">
              <a:spcBef>
                <a:spcPts val="0"/>
              </a:spcBef>
              <a:spcAft>
                <a:spcPts val="0"/>
              </a:spcAft>
              <a:buNone/>
            </a:pPr>
            <a:r>
              <a:rPr lang="en-US" sz="1200" b="0" i="0" u="none" strike="noStrike" cap="none">
                <a:solidFill>
                  <a:schemeClr val="dk1"/>
                </a:solidFill>
                <a:latin typeface="+mn-lt"/>
                <a:ea typeface="Calibri"/>
                <a:cs typeface="Calibri"/>
                <a:sym typeface="Calibri"/>
              </a:rPr>
              <a:t>UW-Tacoma </a:t>
            </a:r>
            <a:r>
              <a:rPr lang="en-US" sz="1200" b="0" i="0" u="none" strike="noStrike" cap="none" dirty="0">
                <a:solidFill>
                  <a:schemeClr val="dk1"/>
                </a:solidFill>
                <a:latin typeface="+mn-lt"/>
                <a:ea typeface="Calibri"/>
                <a:cs typeface="Calibri"/>
                <a:sym typeface="Calibri"/>
              </a:rPr>
              <a:t>identified approximately 80,000 PDF documents linked from their web domain by programming a custom script that recursively parsed through the directories to find the PDF documents. After initial review, it was deemed too difficult to determine which files were no longer in use and which files should be kept due to the large number of documents. They purchased </a:t>
            </a:r>
            <a:r>
              <a:rPr lang="en-US" sz="1200" b="0" i="0" u="none" strike="noStrike" cap="none" dirty="0" err="1">
                <a:solidFill>
                  <a:schemeClr val="dk1"/>
                </a:solidFill>
                <a:latin typeface="+mn-lt"/>
                <a:ea typeface="Calibri"/>
                <a:cs typeface="Calibri"/>
                <a:sym typeface="Calibri"/>
              </a:rPr>
              <a:t>AutoBatch</a:t>
            </a:r>
            <a:r>
              <a:rPr lang="en-US" sz="1200" b="0" i="0" u="none" strike="noStrike" cap="none" dirty="0">
                <a:solidFill>
                  <a:schemeClr val="dk1"/>
                </a:solidFill>
                <a:latin typeface="+mn-lt"/>
                <a:ea typeface="Calibri"/>
                <a:cs typeface="Calibri"/>
                <a:sym typeface="Calibri"/>
              </a:rPr>
              <a:t> plug-in Software Functionality (available for $250) for Adobe Acrobat Pro which allows for an automated remediation process. The plug-in takes the documents identified by the script, passes them through to Adobe Acrobat Pro and triggers the “</a:t>
            </a:r>
            <a:r>
              <a:rPr lang="en-US" sz="1200" b="0" i="0" u="none" strike="noStrike" cap="none" dirty="0" err="1">
                <a:solidFill>
                  <a:schemeClr val="dk1"/>
                </a:solidFill>
                <a:latin typeface="+mn-lt"/>
                <a:ea typeface="Calibri"/>
                <a:cs typeface="Calibri"/>
                <a:sym typeface="Calibri"/>
              </a:rPr>
              <a:t>Autotag</a:t>
            </a:r>
            <a:r>
              <a:rPr lang="en-US" sz="1200" b="0" i="0" u="none" strike="noStrike" cap="none" dirty="0">
                <a:solidFill>
                  <a:schemeClr val="dk1"/>
                </a:solidFill>
                <a:latin typeface="+mn-lt"/>
                <a:ea typeface="Calibri"/>
                <a:cs typeface="Calibri"/>
                <a:sym typeface="Calibri"/>
              </a:rPr>
              <a:t> Document” feature; it then passes them back and overwrites the old files with the remediated document. The status of each document is captured in a database and notes if the document was able to be remediated. If the document could not be automatically remediated, manual remediation would be completed by a document creator. To date, Tacoma has processed about 25,000 PDF files.</a:t>
            </a:r>
          </a:p>
          <a:p>
            <a:pPr marL="0" marR="0" lvl="0" indent="0" algn="l" rtl="0">
              <a:spcBef>
                <a:spcPts val="0"/>
              </a:spcBef>
              <a:spcAft>
                <a:spcPts val="0"/>
              </a:spcAft>
              <a:buNone/>
            </a:pPr>
            <a:r>
              <a:rPr lang="en-US" sz="1200" b="0" i="0" u="none" strike="noStrike" cap="none" dirty="0">
                <a:solidFill>
                  <a:schemeClr val="dk1"/>
                </a:solidFill>
                <a:latin typeface="+mn-lt"/>
                <a:cs typeface="Calibri"/>
                <a:sym typeface="Calibri"/>
              </a:rPr>
              <a:t>This method does not conform to WCAG 2.0, Level AA. But it does address a large backlog of completely inaccessible documents.</a:t>
            </a:r>
            <a:endParaRPr lang="en-US" dirty="0"/>
          </a:p>
          <a:p>
            <a:pPr marL="0" marR="0" lvl="0" indent="0" algn="l" rtl="0">
              <a:spcBef>
                <a:spcPts val="0"/>
              </a:spcBef>
              <a:spcAft>
                <a:spcPts val="0"/>
              </a:spcAft>
              <a:buNone/>
            </a:pPr>
            <a:endParaRPr lang="en-US" sz="1200" b="0" i="0" u="none" strike="noStrike" cap="none" dirty="0">
              <a:solidFill>
                <a:schemeClr val="dk1"/>
              </a:solidFill>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numCol="1"/>
          <a:lstStyle/>
          <a:p>
            <a:fld id="{7BD28ACF-CEF4-2445-B415-2BEB79B08499}" type="slidenum">
              <a:rPr lang="en-US" smtClean="0"/>
              <a:t>13</a:t>
            </a:fld>
            <a:endParaRPr lang="en-US"/>
          </a:p>
        </p:txBody>
      </p:sp>
    </p:spTree>
    <p:extLst>
      <p:ext uri="{BB962C8B-B14F-4D97-AF65-F5344CB8AC3E}">
        <p14:creationId xmlns:p14="http://schemas.microsoft.com/office/powerpoint/2010/main" val="102166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5CF69-705A-5249-A2A0-CD48111C8E3B}"/>
              </a:ext>
            </a:extLst>
          </p:cNvPr>
          <p:cNvSpPr>
            <a:spLocks noGrp="1"/>
          </p:cNvSpPr>
          <p:nvPr>
            <p:ph type="ctrTitle"/>
          </p:nvPr>
        </p:nvSpPr>
        <p:spPr>
          <a:xfrm>
            <a:off x="1524000" y="1122363"/>
            <a:ext cx="9144000" cy="2387600"/>
          </a:xfrm>
        </p:spPr>
        <p:txBody>
          <a:bodyPr numCol="1"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F97F4BA0-0C4D-AA46-900C-F1C8683D1FA7}"/>
              </a:ext>
            </a:extLst>
          </p:cNvPr>
          <p:cNvSpPr>
            <a:spLocks noGrp="1"/>
          </p:cNvSpPr>
          <p:nvPr>
            <p:ph type="subTitle" idx="1"/>
          </p:nvPr>
        </p:nvSpPr>
        <p:spPr>
          <a:xfrm>
            <a:off x="1524000" y="3602038"/>
            <a:ext cx="9144000" cy="1655762"/>
          </a:xfrm>
        </p:spPr>
        <p:txBody>
          <a:bodyPr numCol="1"/>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02C28074-8043-C144-BAE3-59B7239677C9}"/>
              </a:ext>
            </a:extLst>
          </p:cNvPr>
          <p:cNvSpPr>
            <a:spLocks noGrp="1"/>
          </p:cNvSpPr>
          <p:nvPr>
            <p:ph type="dt" sz="half" idx="10"/>
          </p:nvPr>
        </p:nvSpPr>
        <p:spPr/>
        <p:txBody>
          <a:bodyPr numCol="1"/>
          <a:lstStyle/>
          <a:p>
            <a:fld id="{C652B05F-D438-FF4E-AFE6-887637479C4B}" type="datetimeFigureOut">
              <a:rPr lang="en-US" smtClean="0"/>
              <a:t>11/15/18</a:t>
            </a:fld>
            <a:endParaRPr lang="en-US"/>
          </a:p>
        </p:txBody>
      </p:sp>
      <p:sp>
        <p:nvSpPr>
          <p:cNvPr id="5" name="Footer Placeholder 4">
            <a:extLst>
              <a:ext uri="{FF2B5EF4-FFF2-40B4-BE49-F238E27FC236}">
                <a16:creationId xmlns:a16="http://schemas.microsoft.com/office/drawing/2014/main" id="{4BA9F778-E4FA-4B47-A94E-6D5CB20C0A0D}"/>
              </a:ext>
            </a:extLst>
          </p:cNvPr>
          <p:cNvSpPr>
            <a:spLocks noGrp="1"/>
          </p:cNvSpPr>
          <p:nvPr>
            <p:ph type="ftr" sz="quarter" idx="11"/>
          </p:nvPr>
        </p:nvSpPr>
        <p:spPr/>
        <p:txBody>
          <a:bodyPr numCol="1"/>
          <a:lstStyle/>
          <a:p>
            <a:endParaRPr lang="en-US"/>
          </a:p>
        </p:txBody>
      </p:sp>
      <p:sp>
        <p:nvSpPr>
          <p:cNvPr id="6" name="Slide Number Placeholder 5">
            <a:extLst>
              <a:ext uri="{FF2B5EF4-FFF2-40B4-BE49-F238E27FC236}">
                <a16:creationId xmlns:a16="http://schemas.microsoft.com/office/drawing/2014/main" id="{8B7EC127-5B0D-DF49-8DD7-5C3679493462}"/>
              </a:ext>
            </a:extLst>
          </p:cNvPr>
          <p:cNvSpPr>
            <a:spLocks noGrp="1"/>
          </p:cNvSpPr>
          <p:nvPr>
            <p:ph type="sldNum" sz="quarter" idx="12"/>
          </p:nvPr>
        </p:nvSpPr>
        <p:spPr/>
        <p:txBody>
          <a:bodyPr numCol="1"/>
          <a:lstStyle/>
          <a:p>
            <a:fld id="{B98C4920-7B29-C948-A15E-71CF8932683A}" type="slidenum">
              <a:rPr lang="en-US" smtClean="0"/>
              <a:t>‹#›</a:t>
            </a:fld>
            <a:endParaRPr lang="en-US"/>
          </a:p>
        </p:txBody>
      </p:sp>
      <p:pic>
        <p:nvPicPr>
          <p:cNvPr id="7" name="Picture 6">
            <a:extLst>
              <a:ext uri="{FF2B5EF4-FFF2-40B4-BE49-F238E27FC236}">
                <a16:creationId xmlns:a16="http://schemas.microsoft.com/office/drawing/2014/main" id="{DC33EB2E-95CE-8F49-AB99-BBF822ADC3E8}"/>
              </a:ext>
            </a:extLst>
          </p:cNvPr>
          <p:cNvPicPr>
            <a:picLocks noChangeAspect="1"/>
          </p:cNvPicPr>
          <p:nvPr userDrawn="1"/>
        </p:nvPicPr>
        <p:blipFill>
          <a:blip r:embed="rId2"/>
          <a:stretch>
            <a:fillRect/>
          </a:stretch>
        </p:blipFill>
        <p:spPr>
          <a:xfrm>
            <a:off x="9279752" y="129971"/>
            <a:ext cx="2776495" cy="1365916"/>
          </a:xfrm>
          <a:prstGeom prst="rect">
            <a:avLst/>
          </a:prstGeom>
        </p:spPr>
      </p:pic>
    </p:spTree>
    <p:extLst>
      <p:ext uri="{BB962C8B-B14F-4D97-AF65-F5344CB8AC3E}">
        <p14:creationId xmlns:p14="http://schemas.microsoft.com/office/powerpoint/2010/main" val="310366209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ABCED-60A4-D440-BB9E-A72107BD8412}"/>
              </a:ext>
            </a:extLst>
          </p:cNvPr>
          <p:cNvSpPr>
            <a:spLocks noGrp="1"/>
          </p:cNvSpPr>
          <p:nvPr>
            <p:ph type="title"/>
          </p:nvPr>
        </p:nvSpPr>
        <p:spPr/>
        <p:txBody>
          <a:bodyPr numCol="1"/>
          <a:lstStyle/>
          <a:p>
            <a:r>
              <a:rPr lang="en-US"/>
              <a:t>Click to edit Master title style</a:t>
            </a:r>
          </a:p>
        </p:txBody>
      </p:sp>
      <p:sp>
        <p:nvSpPr>
          <p:cNvPr id="3" name="Vertical Text Placeholder 2">
            <a:extLst>
              <a:ext uri="{FF2B5EF4-FFF2-40B4-BE49-F238E27FC236}">
                <a16:creationId xmlns:a16="http://schemas.microsoft.com/office/drawing/2014/main" id="{48B0705E-7CD3-EE49-A1AD-369CC148E3E9}"/>
              </a:ext>
            </a:extLst>
          </p:cNvPr>
          <p:cNvSpPr>
            <a:spLocks noGrp="1"/>
          </p:cNvSpPr>
          <p:nvPr>
            <p:ph type="body" orient="vert" idx="1"/>
          </p:nvPr>
        </p:nvSpPr>
        <p:spPr/>
        <p:txBody>
          <a:bodyPr vert="eaVert"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927E6DC-A48F-0949-9B26-A5B0CF411377}"/>
              </a:ext>
            </a:extLst>
          </p:cNvPr>
          <p:cNvSpPr>
            <a:spLocks noGrp="1"/>
          </p:cNvSpPr>
          <p:nvPr>
            <p:ph type="ftr" sz="quarter" idx="11"/>
          </p:nvPr>
        </p:nvSpPr>
        <p:spPr/>
        <p:txBody>
          <a:bodyPr numCol="1"/>
          <a:lstStyle/>
          <a:p>
            <a:endParaRPr lang="en-US"/>
          </a:p>
        </p:txBody>
      </p:sp>
      <p:sp>
        <p:nvSpPr>
          <p:cNvPr id="6" name="Slide Number Placeholder 5">
            <a:extLst>
              <a:ext uri="{FF2B5EF4-FFF2-40B4-BE49-F238E27FC236}">
                <a16:creationId xmlns:a16="http://schemas.microsoft.com/office/drawing/2014/main" id="{0B586D2F-C4D1-3347-A672-A117DFD2481B}"/>
              </a:ext>
            </a:extLst>
          </p:cNvPr>
          <p:cNvSpPr>
            <a:spLocks noGrp="1"/>
          </p:cNvSpPr>
          <p:nvPr>
            <p:ph type="sldNum" sz="quarter" idx="12"/>
          </p:nvPr>
        </p:nvSpPr>
        <p:spPr/>
        <p:txBody>
          <a:bodyPr numCol="1"/>
          <a:lstStyle/>
          <a:p>
            <a:fld id="{B98C4920-7B29-C948-A15E-71CF8932683A}" type="slidenum">
              <a:rPr lang="en-US" smtClean="0"/>
              <a:t>‹#›</a:t>
            </a:fld>
            <a:endParaRPr lang="en-US"/>
          </a:p>
        </p:txBody>
      </p:sp>
      <p:pic>
        <p:nvPicPr>
          <p:cNvPr id="7" name="Picture 6">
            <a:extLst>
              <a:ext uri="{FF2B5EF4-FFF2-40B4-BE49-F238E27FC236}">
                <a16:creationId xmlns:a16="http://schemas.microsoft.com/office/drawing/2014/main" id="{1986607C-68AA-444A-B789-4ABEF0B74E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1400" y="6366601"/>
            <a:ext cx="2540000" cy="172311"/>
          </a:xfrm>
          <a:prstGeom prst="rect">
            <a:avLst/>
          </a:prstGeom>
        </p:spPr>
      </p:pic>
    </p:spTree>
    <p:extLst>
      <p:ext uri="{BB962C8B-B14F-4D97-AF65-F5344CB8AC3E}">
        <p14:creationId xmlns:p14="http://schemas.microsoft.com/office/powerpoint/2010/main" val="19745285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Ref idx="1003">
        <a:schemeClr val="bg2"/>
      </p:bgRef>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15883D-242C-0842-868B-454FECE38073}"/>
              </a:ext>
            </a:extLst>
          </p:cNvPr>
          <p:cNvSpPr>
            <a:spLocks noGrp="1"/>
          </p:cNvSpPr>
          <p:nvPr>
            <p:ph type="title" orient="vert"/>
          </p:nvPr>
        </p:nvSpPr>
        <p:spPr>
          <a:xfrm>
            <a:off x="8724900" y="365125"/>
            <a:ext cx="2628900" cy="5811838"/>
          </a:xfrm>
        </p:spPr>
        <p:txBody>
          <a:bodyPr vert="eaVert" numCol="1"/>
          <a:lstStyle/>
          <a:p>
            <a:r>
              <a:rPr lang="en-US"/>
              <a:t>Click to edit Master title style</a:t>
            </a:r>
          </a:p>
        </p:txBody>
      </p:sp>
      <p:sp>
        <p:nvSpPr>
          <p:cNvPr id="3" name="Vertical Text Placeholder 2">
            <a:extLst>
              <a:ext uri="{FF2B5EF4-FFF2-40B4-BE49-F238E27FC236}">
                <a16:creationId xmlns:a16="http://schemas.microsoft.com/office/drawing/2014/main" id="{CBA6AC50-A657-AC43-B386-A445B0F75C5A}"/>
              </a:ext>
            </a:extLst>
          </p:cNvPr>
          <p:cNvSpPr>
            <a:spLocks noGrp="1"/>
          </p:cNvSpPr>
          <p:nvPr>
            <p:ph type="body" orient="vert" idx="1"/>
          </p:nvPr>
        </p:nvSpPr>
        <p:spPr>
          <a:xfrm>
            <a:off x="838200" y="365125"/>
            <a:ext cx="7734300" cy="5811838"/>
          </a:xfrm>
        </p:spPr>
        <p:txBody>
          <a:bodyPr vert="eaVert"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7D73F9-3980-884A-85D0-F895A5E8A8EB}"/>
              </a:ext>
            </a:extLst>
          </p:cNvPr>
          <p:cNvSpPr>
            <a:spLocks noGrp="1"/>
          </p:cNvSpPr>
          <p:nvPr>
            <p:ph type="ftr" sz="quarter" idx="11"/>
          </p:nvPr>
        </p:nvSpPr>
        <p:spPr/>
        <p:txBody>
          <a:bodyPr numCol="1"/>
          <a:lstStyle/>
          <a:p>
            <a:endParaRPr lang="en-US"/>
          </a:p>
        </p:txBody>
      </p:sp>
      <p:sp>
        <p:nvSpPr>
          <p:cNvPr id="6" name="Slide Number Placeholder 5">
            <a:extLst>
              <a:ext uri="{FF2B5EF4-FFF2-40B4-BE49-F238E27FC236}">
                <a16:creationId xmlns:a16="http://schemas.microsoft.com/office/drawing/2014/main" id="{91806E56-0C40-B344-8164-76BD36F4DC37}"/>
              </a:ext>
            </a:extLst>
          </p:cNvPr>
          <p:cNvSpPr>
            <a:spLocks noGrp="1"/>
          </p:cNvSpPr>
          <p:nvPr>
            <p:ph type="sldNum" sz="quarter" idx="12"/>
          </p:nvPr>
        </p:nvSpPr>
        <p:spPr/>
        <p:txBody>
          <a:bodyPr numCol="1"/>
          <a:lstStyle/>
          <a:p>
            <a:fld id="{B98C4920-7B29-C948-A15E-71CF8932683A}" type="slidenum">
              <a:rPr lang="en-US" smtClean="0"/>
              <a:t>‹#›</a:t>
            </a:fld>
            <a:endParaRPr lang="en-US"/>
          </a:p>
        </p:txBody>
      </p:sp>
      <p:pic>
        <p:nvPicPr>
          <p:cNvPr id="7" name="Picture 6">
            <a:extLst>
              <a:ext uri="{FF2B5EF4-FFF2-40B4-BE49-F238E27FC236}">
                <a16:creationId xmlns:a16="http://schemas.microsoft.com/office/drawing/2014/main" id="{CB77C464-6013-5D4D-9CDB-564EA4193F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1400" y="6366601"/>
            <a:ext cx="2540000" cy="172311"/>
          </a:xfrm>
          <a:prstGeom prst="rect">
            <a:avLst/>
          </a:prstGeom>
        </p:spPr>
      </p:pic>
    </p:spTree>
    <p:extLst>
      <p:ext uri="{BB962C8B-B14F-4D97-AF65-F5344CB8AC3E}">
        <p14:creationId xmlns:p14="http://schemas.microsoft.com/office/powerpoint/2010/main" val="390332778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963EF-5A28-A74C-A52A-90CE9932D67C}"/>
              </a:ext>
            </a:extLst>
          </p:cNvPr>
          <p:cNvSpPr>
            <a:spLocks noGrp="1"/>
          </p:cNvSpPr>
          <p:nvPr>
            <p:ph type="title"/>
          </p:nvPr>
        </p:nvSpPr>
        <p:spPr/>
        <p:txBody>
          <a:bodyPr numCol="1"/>
          <a:lstStyle/>
          <a:p>
            <a:r>
              <a:rPr lang="en-US"/>
              <a:t>Click to edit Master title style</a:t>
            </a:r>
          </a:p>
        </p:txBody>
      </p:sp>
      <p:sp>
        <p:nvSpPr>
          <p:cNvPr id="3" name="Content Placeholder 2">
            <a:extLst>
              <a:ext uri="{FF2B5EF4-FFF2-40B4-BE49-F238E27FC236}">
                <a16:creationId xmlns:a16="http://schemas.microsoft.com/office/drawing/2014/main" id="{B40DD3BC-4433-A745-93ED-2EBD81E7E346}"/>
              </a:ext>
            </a:extLst>
          </p:cNvPr>
          <p:cNvSpPr>
            <a:spLocks noGrp="1"/>
          </p:cNvSpPr>
          <p:nvPr>
            <p:ph idx="1"/>
          </p:nvPr>
        </p:nvSpPr>
        <p:spPr/>
        <p:txBody>
          <a:bodyPr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9F2AA19-246C-7A4B-BE44-CA7DC7802985}"/>
              </a:ext>
            </a:extLst>
          </p:cNvPr>
          <p:cNvSpPr>
            <a:spLocks noGrp="1"/>
          </p:cNvSpPr>
          <p:nvPr>
            <p:ph type="ftr" sz="quarter" idx="11"/>
          </p:nvPr>
        </p:nvSpPr>
        <p:spPr/>
        <p:txBody>
          <a:bodyPr numCol="1"/>
          <a:lstStyle/>
          <a:p>
            <a:endParaRPr lang="en-US"/>
          </a:p>
        </p:txBody>
      </p:sp>
      <p:sp>
        <p:nvSpPr>
          <p:cNvPr id="6" name="Slide Number Placeholder 5">
            <a:extLst>
              <a:ext uri="{FF2B5EF4-FFF2-40B4-BE49-F238E27FC236}">
                <a16:creationId xmlns:a16="http://schemas.microsoft.com/office/drawing/2014/main" id="{05E3B32E-B3A1-9B4D-A2FB-3F8CF8D27274}"/>
              </a:ext>
            </a:extLst>
          </p:cNvPr>
          <p:cNvSpPr>
            <a:spLocks noGrp="1"/>
          </p:cNvSpPr>
          <p:nvPr>
            <p:ph type="sldNum" sz="quarter" idx="12"/>
          </p:nvPr>
        </p:nvSpPr>
        <p:spPr/>
        <p:txBody>
          <a:bodyPr numCol="1"/>
          <a:lstStyle/>
          <a:p>
            <a:fld id="{B98C4920-7B29-C948-A15E-71CF8932683A}" type="slidenum">
              <a:rPr lang="en-US" smtClean="0"/>
              <a:t>‹#›</a:t>
            </a:fld>
            <a:endParaRPr lang="en-US"/>
          </a:p>
        </p:txBody>
      </p:sp>
      <p:pic>
        <p:nvPicPr>
          <p:cNvPr id="7" name="Picture 6">
            <a:extLst>
              <a:ext uri="{FF2B5EF4-FFF2-40B4-BE49-F238E27FC236}">
                <a16:creationId xmlns:a16="http://schemas.microsoft.com/office/drawing/2014/main" id="{BC6331C1-F6C7-C048-BF77-8FC7BA76C2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1400" y="6366601"/>
            <a:ext cx="2540000" cy="172311"/>
          </a:xfrm>
          <a:prstGeom prst="rect">
            <a:avLst/>
          </a:prstGeom>
        </p:spPr>
      </p:pic>
    </p:spTree>
    <p:extLst>
      <p:ext uri="{BB962C8B-B14F-4D97-AF65-F5344CB8AC3E}">
        <p14:creationId xmlns:p14="http://schemas.microsoft.com/office/powerpoint/2010/main" val="351406026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0CE36-1B63-9140-9363-A913CD05ABA5}"/>
              </a:ext>
            </a:extLst>
          </p:cNvPr>
          <p:cNvSpPr>
            <a:spLocks noGrp="1"/>
          </p:cNvSpPr>
          <p:nvPr>
            <p:ph type="title"/>
          </p:nvPr>
        </p:nvSpPr>
        <p:spPr>
          <a:xfrm>
            <a:off x="831850" y="1709738"/>
            <a:ext cx="10515600" cy="2852737"/>
          </a:xfrm>
        </p:spPr>
        <p:txBody>
          <a:bodyPr numCol="1"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C0461E-97C3-2F46-A974-B3C6ADB06986}"/>
              </a:ext>
            </a:extLst>
          </p:cNvPr>
          <p:cNvSpPr>
            <a:spLocks noGrp="1"/>
          </p:cNvSpPr>
          <p:nvPr>
            <p:ph type="body" idx="1"/>
          </p:nvPr>
        </p:nvSpPr>
        <p:spPr>
          <a:xfrm>
            <a:off x="831850" y="4589463"/>
            <a:ext cx="10515600" cy="1500187"/>
          </a:xfrm>
        </p:spPr>
        <p:txBody>
          <a:bodyPr numCol="1"/>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3E7438E-3E0E-5642-92B9-5EC51BE27D56}"/>
              </a:ext>
            </a:extLst>
          </p:cNvPr>
          <p:cNvSpPr>
            <a:spLocks noGrp="1"/>
          </p:cNvSpPr>
          <p:nvPr>
            <p:ph type="dt" sz="half" idx="10"/>
          </p:nvPr>
        </p:nvSpPr>
        <p:spPr/>
        <p:txBody>
          <a:bodyPr numCol="1"/>
          <a:lstStyle/>
          <a:p>
            <a:fld id="{C652B05F-D438-FF4E-AFE6-887637479C4B}" type="datetimeFigureOut">
              <a:rPr lang="en-US" smtClean="0"/>
              <a:t>11/15/18</a:t>
            </a:fld>
            <a:endParaRPr lang="en-US"/>
          </a:p>
        </p:txBody>
      </p:sp>
      <p:sp>
        <p:nvSpPr>
          <p:cNvPr id="5" name="Footer Placeholder 4">
            <a:extLst>
              <a:ext uri="{FF2B5EF4-FFF2-40B4-BE49-F238E27FC236}">
                <a16:creationId xmlns:a16="http://schemas.microsoft.com/office/drawing/2014/main" id="{4BE4F529-CDE9-364E-A79E-D8BFE915F5C7}"/>
              </a:ext>
            </a:extLst>
          </p:cNvPr>
          <p:cNvSpPr>
            <a:spLocks noGrp="1"/>
          </p:cNvSpPr>
          <p:nvPr>
            <p:ph type="ftr" sz="quarter" idx="11"/>
          </p:nvPr>
        </p:nvSpPr>
        <p:spPr/>
        <p:txBody>
          <a:bodyPr numCol="1"/>
          <a:lstStyle/>
          <a:p>
            <a:endParaRPr lang="en-US"/>
          </a:p>
        </p:txBody>
      </p:sp>
      <p:sp>
        <p:nvSpPr>
          <p:cNvPr id="6" name="Slide Number Placeholder 5">
            <a:extLst>
              <a:ext uri="{FF2B5EF4-FFF2-40B4-BE49-F238E27FC236}">
                <a16:creationId xmlns:a16="http://schemas.microsoft.com/office/drawing/2014/main" id="{0FD829F7-5A26-8044-B0B9-C5C27C23F89D}"/>
              </a:ext>
            </a:extLst>
          </p:cNvPr>
          <p:cNvSpPr>
            <a:spLocks noGrp="1"/>
          </p:cNvSpPr>
          <p:nvPr>
            <p:ph type="sldNum" sz="quarter" idx="12"/>
          </p:nvPr>
        </p:nvSpPr>
        <p:spPr/>
        <p:txBody>
          <a:bodyPr numCol="1"/>
          <a:lstStyle/>
          <a:p>
            <a:fld id="{B98C4920-7B29-C948-A15E-71CF8932683A}" type="slidenum">
              <a:rPr lang="en-US" smtClean="0"/>
              <a:t>‹#›</a:t>
            </a:fld>
            <a:endParaRPr lang="en-US"/>
          </a:p>
        </p:txBody>
      </p:sp>
      <p:pic>
        <p:nvPicPr>
          <p:cNvPr id="10" name="Picture 9">
            <a:extLst>
              <a:ext uri="{FF2B5EF4-FFF2-40B4-BE49-F238E27FC236}">
                <a16:creationId xmlns:a16="http://schemas.microsoft.com/office/drawing/2014/main" id="{B4438026-9767-824A-8544-6C8F6FFADFB8}"/>
              </a:ext>
            </a:extLst>
          </p:cNvPr>
          <p:cNvPicPr>
            <a:picLocks noChangeAspect="1"/>
          </p:cNvPicPr>
          <p:nvPr userDrawn="1"/>
        </p:nvPicPr>
        <p:blipFill>
          <a:blip r:embed="rId2"/>
          <a:stretch>
            <a:fillRect/>
          </a:stretch>
        </p:blipFill>
        <p:spPr>
          <a:xfrm>
            <a:off x="6916349" y="673100"/>
            <a:ext cx="4437451" cy="340153"/>
          </a:xfrm>
          <a:prstGeom prst="rect">
            <a:avLst/>
          </a:prstGeom>
        </p:spPr>
      </p:pic>
    </p:spTree>
    <p:extLst>
      <p:ext uri="{BB962C8B-B14F-4D97-AF65-F5344CB8AC3E}">
        <p14:creationId xmlns:p14="http://schemas.microsoft.com/office/powerpoint/2010/main" val="228012006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23464-3709-5C4C-90C2-AD321EA6DA0F}"/>
              </a:ext>
            </a:extLst>
          </p:cNvPr>
          <p:cNvSpPr>
            <a:spLocks noGrp="1"/>
          </p:cNvSpPr>
          <p:nvPr>
            <p:ph type="title"/>
          </p:nvPr>
        </p:nvSpPr>
        <p:spPr/>
        <p:txBody>
          <a:bodyPr numCol="1"/>
          <a:lstStyle/>
          <a:p>
            <a:r>
              <a:rPr lang="en-US"/>
              <a:t>Click to edit Master title style</a:t>
            </a:r>
          </a:p>
        </p:txBody>
      </p:sp>
      <p:sp>
        <p:nvSpPr>
          <p:cNvPr id="3" name="Content Placeholder 2">
            <a:extLst>
              <a:ext uri="{FF2B5EF4-FFF2-40B4-BE49-F238E27FC236}">
                <a16:creationId xmlns:a16="http://schemas.microsoft.com/office/drawing/2014/main" id="{19EFD7FA-06F4-A849-B142-0EE77FBEB4E4}"/>
              </a:ext>
            </a:extLst>
          </p:cNvPr>
          <p:cNvSpPr>
            <a:spLocks noGrp="1"/>
          </p:cNvSpPr>
          <p:nvPr>
            <p:ph sz="half" idx="1"/>
          </p:nvPr>
        </p:nvSpPr>
        <p:spPr>
          <a:xfrm>
            <a:off x="838200" y="1825625"/>
            <a:ext cx="5181600" cy="4351338"/>
          </a:xfrm>
        </p:spPr>
        <p:txBody>
          <a:bodyPr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65C0DF-6B74-7F41-9A95-2BC5CDC467C9}"/>
              </a:ext>
            </a:extLst>
          </p:cNvPr>
          <p:cNvSpPr>
            <a:spLocks noGrp="1"/>
          </p:cNvSpPr>
          <p:nvPr>
            <p:ph sz="half" idx="2"/>
          </p:nvPr>
        </p:nvSpPr>
        <p:spPr>
          <a:xfrm>
            <a:off x="6172200" y="1825625"/>
            <a:ext cx="5181600" cy="4351338"/>
          </a:xfrm>
        </p:spPr>
        <p:txBody>
          <a:bodyPr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6B41B35-DA72-0240-A289-29BBBBE486B6}"/>
              </a:ext>
            </a:extLst>
          </p:cNvPr>
          <p:cNvSpPr>
            <a:spLocks noGrp="1"/>
          </p:cNvSpPr>
          <p:nvPr>
            <p:ph type="ftr" sz="quarter" idx="11"/>
          </p:nvPr>
        </p:nvSpPr>
        <p:spPr/>
        <p:txBody>
          <a:bodyPr numCol="1"/>
          <a:lstStyle/>
          <a:p>
            <a:endParaRPr lang="en-US"/>
          </a:p>
        </p:txBody>
      </p:sp>
      <p:sp>
        <p:nvSpPr>
          <p:cNvPr id="7" name="Slide Number Placeholder 6">
            <a:extLst>
              <a:ext uri="{FF2B5EF4-FFF2-40B4-BE49-F238E27FC236}">
                <a16:creationId xmlns:a16="http://schemas.microsoft.com/office/drawing/2014/main" id="{AACDAC94-22FD-994C-9E1C-947BA2537B18}"/>
              </a:ext>
            </a:extLst>
          </p:cNvPr>
          <p:cNvSpPr>
            <a:spLocks noGrp="1"/>
          </p:cNvSpPr>
          <p:nvPr>
            <p:ph type="sldNum" sz="quarter" idx="12"/>
          </p:nvPr>
        </p:nvSpPr>
        <p:spPr/>
        <p:txBody>
          <a:bodyPr numCol="1"/>
          <a:lstStyle/>
          <a:p>
            <a:fld id="{B98C4920-7B29-C948-A15E-71CF8932683A}" type="slidenum">
              <a:rPr lang="en-US" smtClean="0"/>
              <a:t>‹#›</a:t>
            </a:fld>
            <a:endParaRPr lang="en-US"/>
          </a:p>
        </p:txBody>
      </p:sp>
      <p:pic>
        <p:nvPicPr>
          <p:cNvPr id="8" name="Picture 7">
            <a:extLst>
              <a:ext uri="{FF2B5EF4-FFF2-40B4-BE49-F238E27FC236}">
                <a16:creationId xmlns:a16="http://schemas.microsoft.com/office/drawing/2014/main" id="{F4B640E3-5CF4-594F-8F6C-9CDA3334C7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1400" y="6366601"/>
            <a:ext cx="2540000" cy="172311"/>
          </a:xfrm>
          <a:prstGeom prst="rect">
            <a:avLst/>
          </a:prstGeom>
        </p:spPr>
      </p:pic>
    </p:spTree>
    <p:extLst>
      <p:ext uri="{BB962C8B-B14F-4D97-AF65-F5344CB8AC3E}">
        <p14:creationId xmlns:p14="http://schemas.microsoft.com/office/powerpoint/2010/main" val="101471301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1CED7-D3FA-2E4C-A1DC-59743A068E3A}"/>
              </a:ext>
            </a:extLst>
          </p:cNvPr>
          <p:cNvSpPr>
            <a:spLocks noGrp="1"/>
          </p:cNvSpPr>
          <p:nvPr>
            <p:ph type="title"/>
          </p:nvPr>
        </p:nvSpPr>
        <p:spPr>
          <a:xfrm>
            <a:off x="839788" y="365125"/>
            <a:ext cx="10515600" cy="1325563"/>
          </a:xfrm>
        </p:spPr>
        <p:txBody>
          <a:bodyPr numCol="1"/>
          <a:lstStyle/>
          <a:p>
            <a:r>
              <a:rPr lang="en-US"/>
              <a:t>Click to edit Master title style</a:t>
            </a:r>
          </a:p>
        </p:txBody>
      </p:sp>
      <p:sp>
        <p:nvSpPr>
          <p:cNvPr id="3" name="Text Placeholder 2">
            <a:extLst>
              <a:ext uri="{FF2B5EF4-FFF2-40B4-BE49-F238E27FC236}">
                <a16:creationId xmlns:a16="http://schemas.microsoft.com/office/drawing/2014/main" id="{290D6B3B-A46A-B04C-A7D0-929773DFBC9C}"/>
              </a:ext>
            </a:extLst>
          </p:cNvPr>
          <p:cNvSpPr>
            <a:spLocks noGrp="1"/>
          </p:cNvSpPr>
          <p:nvPr>
            <p:ph type="body" idx="1"/>
          </p:nvPr>
        </p:nvSpPr>
        <p:spPr>
          <a:xfrm>
            <a:off x="839788" y="1681163"/>
            <a:ext cx="5157787" cy="82391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153D900-EFAC-034C-A117-E4FA9CC1E43E}"/>
              </a:ext>
            </a:extLst>
          </p:cNvPr>
          <p:cNvSpPr>
            <a:spLocks noGrp="1"/>
          </p:cNvSpPr>
          <p:nvPr>
            <p:ph sz="half" idx="2"/>
          </p:nvPr>
        </p:nvSpPr>
        <p:spPr>
          <a:xfrm>
            <a:off x="839788" y="2505075"/>
            <a:ext cx="5157787" cy="3684588"/>
          </a:xfrm>
        </p:spPr>
        <p:txBody>
          <a:bodyPr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65AB50-FDAE-1F44-B6E8-1E3BD3CEFF0E}"/>
              </a:ext>
            </a:extLst>
          </p:cNvPr>
          <p:cNvSpPr>
            <a:spLocks noGrp="1"/>
          </p:cNvSpPr>
          <p:nvPr>
            <p:ph type="body" sz="quarter" idx="3"/>
          </p:nvPr>
        </p:nvSpPr>
        <p:spPr>
          <a:xfrm>
            <a:off x="6172200" y="1681163"/>
            <a:ext cx="5183188" cy="82391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682642-A1B3-D14A-BA7A-1F8B524334D9}"/>
              </a:ext>
            </a:extLst>
          </p:cNvPr>
          <p:cNvSpPr>
            <a:spLocks noGrp="1"/>
          </p:cNvSpPr>
          <p:nvPr>
            <p:ph sz="quarter" idx="4"/>
          </p:nvPr>
        </p:nvSpPr>
        <p:spPr>
          <a:xfrm>
            <a:off x="6172200" y="2505075"/>
            <a:ext cx="5183188" cy="3684588"/>
          </a:xfrm>
        </p:spPr>
        <p:txBody>
          <a:bodyPr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A66B29B0-3242-9B49-A636-A6F23EDE47BA}"/>
              </a:ext>
            </a:extLst>
          </p:cNvPr>
          <p:cNvSpPr>
            <a:spLocks noGrp="1"/>
          </p:cNvSpPr>
          <p:nvPr>
            <p:ph type="ftr" sz="quarter" idx="11"/>
          </p:nvPr>
        </p:nvSpPr>
        <p:spPr/>
        <p:txBody>
          <a:bodyPr numCol="1"/>
          <a:lstStyle/>
          <a:p>
            <a:endParaRPr lang="en-US"/>
          </a:p>
        </p:txBody>
      </p:sp>
      <p:sp>
        <p:nvSpPr>
          <p:cNvPr id="9" name="Slide Number Placeholder 8">
            <a:extLst>
              <a:ext uri="{FF2B5EF4-FFF2-40B4-BE49-F238E27FC236}">
                <a16:creationId xmlns:a16="http://schemas.microsoft.com/office/drawing/2014/main" id="{02CD3A34-DD84-8C45-83A9-B4C6DC2AF1C2}"/>
              </a:ext>
            </a:extLst>
          </p:cNvPr>
          <p:cNvSpPr>
            <a:spLocks noGrp="1"/>
          </p:cNvSpPr>
          <p:nvPr>
            <p:ph type="sldNum" sz="quarter" idx="12"/>
          </p:nvPr>
        </p:nvSpPr>
        <p:spPr/>
        <p:txBody>
          <a:bodyPr numCol="1"/>
          <a:lstStyle/>
          <a:p>
            <a:fld id="{B98C4920-7B29-C948-A15E-71CF8932683A}" type="slidenum">
              <a:rPr lang="en-US" smtClean="0"/>
              <a:t>‹#›</a:t>
            </a:fld>
            <a:endParaRPr lang="en-US"/>
          </a:p>
        </p:txBody>
      </p:sp>
      <p:pic>
        <p:nvPicPr>
          <p:cNvPr id="10" name="Picture 9">
            <a:extLst>
              <a:ext uri="{FF2B5EF4-FFF2-40B4-BE49-F238E27FC236}">
                <a16:creationId xmlns:a16="http://schemas.microsoft.com/office/drawing/2014/main" id="{C3AFE85A-4E3C-3A4F-9CF8-F99D48B34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1400" y="6366601"/>
            <a:ext cx="2540000" cy="172311"/>
          </a:xfrm>
          <a:prstGeom prst="rect">
            <a:avLst/>
          </a:prstGeom>
        </p:spPr>
      </p:pic>
    </p:spTree>
    <p:extLst>
      <p:ext uri="{BB962C8B-B14F-4D97-AF65-F5344CB8AC3E}">
        <p14:creationId xmlns:p14="http://schemas.microsoft.com/office/powerpoint/2010/main" val="385215127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89DDE-204A-E040-9A36-E6BCF9173ADF}"/>
              </a:ext>
            </a:extLst>
          </p:cNvPr>
          <p:cNvSpPr>
            <a:spLocks noGrp="1"/>
          </p:cNvSpPr>
          <p:nvPr>
            <p:ph type="title"/>
          </p:nvPr>
        </p:nvSpPr>
        <p:spPr/>
        <p:txBody>
          <a:bodyPr numCol="1"/>
          <a:lstStyle/>
          <a:p>
            <a:r>
              <a:rPr lang="en-US"/>
              <a:t>Click to edit Master title style</a:t>
            </a:r>
          </a:p>
        </p:txBody>
      </p:sp>
      <p:sp>
        <p:nvSpPr>
          <p:cNvPr id="4" name="Footer Placeholder 3">
            <a:extLst>
              <a:ext uri="{FF2B5EF4-FFF2-40B4-BE49-F238E27FC236}">
                <a16:creationId xmlns:a16="http://schemas.microsoft.com/office/drawing/2014/main" id="{61C22E77-2D5B-8649-8BAD-F77CAD285048}"/>
              </a:ext>
            </a:extLst>
          </p:cNvPr>
          <p:cNvSpPr>
            <a:spLocks noGrp="1"/>
          </p:cNvSpPr>
          <p:nvPr>
            <p:ph type="ftr" sz="quarter" idx="11"/>
          </p:nvPr>
        </p:nvSpPr>
        <p:spPr/>
        <p:txBody>
          <a:bodyPr numCol="1"/>
          <a:lstStyle/>
          <a:p>
            <a:endParaRPr lang="en-US"/>
          </a:p>
        </p:txBody>
      </p:sp>
      <p:sp>
        <p:nvSpPr>
          <p:cNvPr id="5" name="Slide Number Placeholder 4">
            <a:extLst>
              <a:ext uri="{FF2B5EF4-FFF2-40B4-BE49-F238E27FC236}">
                <a16:creationId xmlns:a16="http://schemas.microsoft.com/office/drawing/2014/main" id="{EE75B2E0-88DF-4A4F-A48D-AE6FCA3F1E88}"/>
              </a:ext>
            </a:extLst>
          </p:cNvPr>
          <p:cNvSpPr>
            <a:spLocks noGrp="1"/>
          </p:cNvSpPr>
          <p:nvPr>
            <p:ph type="sldNum" sz="quarter" idx="12"/>
          </p:nvPr>
        </p:nvSpPr>
        <p:spPr/>
        <p:txBody>
          <a:bodyPr numCol="1"/>
          <a:lstStyle/>
          <a:p>
            <a:fld id="{B98C4920-7B29-C948-A15E-71CF8932683A}" type="slidenum">
              <a:rPr lang="en-US" smtClean="0"/>
              <a:t>‹#›</a:t>
            </a:fld>
            <a:endParaRPr lang="en-US"/>
          </a:p>
        </p:txBody>
      </p:sp>
      <p:pic>
        <p:nvPicPr>
          <p:cNvPr id="6" name="Picture 5">
            <a:extLst>
              <a:ext uri="{FF2B5EF4-FFF2-40B4-BE49-F238E27FC236}">
                <a16:creationId xmlns:a16="http://schemas.microsoft.com/office/drawing/2014/main" id="{E4E2F69D-D7C0-6748-A50C-27AA00DC60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1400" y="6366601"/>
            <a:ext cx="2540000" cy="172311"/>
          </a:xfrm>
          <a:prstGeom prst="rect">
            <a:avLst/>
          </a:prstGeom>
        </p:spPr>
      </p:pic>
    </p:spTree>
    <p:extLst>
      <p:ext uri="{BB962C8B-B14F-4D97-AF65-F5344CB8AC3E}">
        <p14:creationId xmlns:p14="http://schemas.microsoft.com/office/powerpoint/2010/main" val="93531826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3">
        <a:schemeClr val="bg2"/>
      </p:bgRef>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79C76BF-791A-D24A-9F68-D0590783922F}"/>
              </a:ext>
            </a:extLst>
          </p:cNvPr>
          <p:cNvSpPr>
            <a:spLocks noGrp="1"/>
          </p:cNvSpPr>
          <p:nvPr>
            <p:ph type="ftr" sz="quarter" idx="11"/>
          </p:nvPr>
        </p:nvSpPr>
        <p:spPr/>
        <p:txBody>
          <a:bodyPr numCol="1"/>
          <a:lstStyle/>
          <a:p>
            <a:endParaRPr lang="en-US"/>
          </a:p>
        </p:txBody>
      </p:sp>
      <p:sp>
        <p:nvSpPr>
          <p:cNvPr id="4" name="Slide Number Placeholder 3">
            <a:extLst>
              <a:ext uri="{FF2B5EF4-FFF2-40B4-BE49-F238E27FC236}">
                <a16:creationId xmlns:a16="http://schemas.microsoft.com/office/drawing/2014/main" id="{D74A418A-99FC-BB4B-A248-79333D674DE5}"/>
              </a:ext>
            </a:extLst>
          </p:cNvPr>
          <p:cNvSpPr>
            <a:spLocks noGrp="1"/>
          </p:cNvSpPr>
          <p:nvPr>
            <p:ph type="sldNum" sz="quarter" idx="12"/>
          </p:nvPr>
        </p:nvSpPr>
        <p:spPr/>
        <p:txBody>
          <a:bodyPr numCol="1"/>
          <a:lstStyle/>
          <a:p>
            <a:fld id="{B98C4920-7B29-C948-A15E-71CF8932683A}" type="slidenum">
              <a:rPr lang="en-US" smtClean="0"/>
              <a:t>‹#›</a:t>
            </a:fld>
            <a:endParaRPr lang="en-US"/>
          </a:p>
        </p:txBody>
      </p:sp>
      <p:pic>
        <p:nvPicPr>
          <p:cNvPr id="5" name="Picture 4">
            <a:extLst>
              <a:ext uri="{FF2B5EF4-FFF2-40B4-BE49-F238E27FC236}">
                <a16:creationId xmlns:a16="http://schemas.microsoft.com/office/drawing/2014/main" id="{62CA80BA-C9EB-7347-9F3D-E801CAFBFC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1400" y="6366601"/>
            <a:ext cx="2540000" cy="172311"/>
          </a:xfrm>
          <a:prstGeom prst="rect">
            <a:avLst/>
          </a:prstGeom>
        </p:spPr>
      </p:pic>
    </p:spTree>
    <p:extLst>
      <p:ext uri="{BB962C8B-B14F-4D97-AF65-F5344CB8AC3E}">
        <p14:creationId xmlns:p14="http://schemas.microsoft.com/office/powerpoint/2010/main" val="172191110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AE6E7-FAA7-E243-9385-9880BE31B602}"/>
              </a:ext>
            </a:extLst>
          </p:cNvPr>
          <p:cNvSpPr>
            <a:spLocks noGrp="1"/>
          </p:cNvSpPr>
          <p:nvPr>
            <p:ph type="title"/>
          </p:nvPr>
        </p:nvSpPr>
        <p:spPr>
          <a:xfrm>
            <a:off x="839788" y="457200"/>
            <a:ext cx="3932237" cy="1600200"/>
          </a:xfrm>
        </p:spPr>
        <p:txBody>
          <a:bodyPr numCol="1"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B62DA2-7AD9-4D42-A151-3DD708E328D3}"/>
              </a:ext>
            </a:extLst>
          </p:cNvPr>
          <p:cNvSpPr>
            <a:spLocks noGrp="1"/>
          </p:cNvSpPr>
          <p:nvPr>
            <p:ph idx="1"/>
          </p:nvPr>
        </p:nvSpPr>
        <p:spPr>
          <a:xfrm>
            <a:off x="5183188" y="987425"/>
            <a:ext cx="6172200" cy="4873625"/>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899F29-112E-A64D-81FF-1DD9213663C1}"/>
              </a:ext>
            </a:extLst>
          </p:cNvPr>
          <p:cNvSpPr>
            <a:spLocks noGrp="1"/>
          </p:cNvSpPr>
          <p:nvPr>
            <p:ph type="body" sz="half" idx="2"/>
          </p:nvPr>
        </p:nvSpPr>
        <p:spPr>
          <a:xfrm>
            <a:off x="839788" y="2057400"/>
            <a:ext cx="3932237"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D0C468A9-1E4A-DE47-A3D5-A508D4A24751}"/>
              </a:ext>
            </a:extLst>
          </p:cNvPr>
          <p:cNvSpPr>
            <a:spLocks noGrp="1"/>
          </p:cNvSpPr>
          <p:nvPr>
            <p:ph type="ftr" sz="quarter" idx="11"/>
          </p:nvPr>
        </p:nvSpPr>
        <p:spPr/>
        <p:txBody>
          <a:bodyPr numCol="1"/>
          <a:lstStyle/>
          <a:p>
            <a:endParaRPr lang="en-US"/>
          </a:p>
        </p:txBody>
      </p:sp>
      <p:sp>
        <p:nvSpPr>
          <p:cNvPr id="7" name="Slide Number Placeholder 6">
            <a:extLst>
              <a:ext uri="{FF2B5EF4-FFF2-40B4-BE49-F238E27FC236}">
                <a16:creationId xmlns:a16="http://schemas.microsoft.com/office/drawing/2014/main" id="{E86D0E28-C830-2642-BB40-874C5E92ECF5}"/>
              </a:ext>
            </a:extLst>
          </p:cNvPr>
          <p:cNvSpPr>
            <a:spLocks noGrp="1"/>
          </p:cNvSpPr>
          <p:nvPr>
            <p:ph type="sldNum" sz="quarter" idx="12"/>
          </p:nvPr>
        </p:nvSpPr>
        <p:spPr/>
        <p:txBody>
          <a:bodyPr numCol="1"/>
          <a:lstStyle/>
          <a:p>
            <a:fld id="{B98C4920-7B29-C948-A15E-71CF8932683A}" type="slidenum">
              <a:rPr lang="en-US" smtClean="0"/>
              <a:t>‹#›</a:t>
            </a:fld>
            <a:endParaRPr lang="en-US"/>
          </a:p>
        </p:txBody>
      </p:sp>
      <p:pic>
        <p:nvPicPr>
          <p:cNvPr id="8" name="Picture 7">
            <a:extLst>
              <a:ext uri="{FF2B5EF4-FFF2-40B4-BE49-F238E27FC236}">
                <a16:creationId xmlns:a16="http://schemas.microsoft.com/office/drawing/2014/main" id="{5AB16B48-543B-F04F-B5EF-4478C3CBB2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1400" y="6366601"/>
            <a:ext cx="2540000" cy="172311"/>
          </a:xfrm>
          <a:prstGeom prst="rect">
            <a:avLst/>
          </a:prstGeom>
        </p:spPr>
      </p:pic>
    </p:spTree>
    <p:extLst>
      <p:ext uri="{BB962C8B-B14F-4D97-AF65-F5344CB8AC3E}">
        <p14:creationId xmlns:p14="http://schemas.microsoft.com/office/powerpoint/2010/main" val="24188614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94BD5-30E1-8C4B-8886-356F031CAE24}"/>
              </a:ext>
            </a:extLst>
          </p:cNvPr>
          <p:cNvSpPr>
            <a:spLocks noGrp="1"/>
          </p:cNvSpPr>
          <p:nvPr>
            <p:ph type="title"/>
          </p:nvPr>
        </p:nvSpPr>
        <p:spPr>
          <a:xfrm>
            <a:off x="839788" y="457200"/>
            <a:ext cx="3932237" cy="1600200"/>
          </a:xfrm>
        </p:spPr>
        <p:txBody>
          <a:bodyPr numCol="1"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9F12AC-417E-1A43-B63A-527AB2838F5F}"/>
              </a:ext>
            </a:extLst>
          </p:cNvPr>
          <p:cNvSpPr>
            <a:spLocks noGrp="1"/>
          </p:cNvSpPr>
          <p:nvPr>
            <p:ph type="pic" idx="1"/>
          </p:nvPr>
        </p:nvSpPr>
        <p:spPr>
          <a:xfrm>
            <a:off x="5183188" y="987425"/>
            <a:ext cx="6172200" cy="4873625"/>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4B392E-E407-F54A-8F7F-67A01958CEED}"/>
              </a:ext>
            </a:extLst>
          </p:cNvPr>
          <p:cNvSpPr>
            <a:spLocks noGrp="1"/>
          </p:cNvSpPr>
          <p:nvPr>
            <p:ph type="body" sz="half" idx="2"/>
          </p:nvPr>
        </p:nvSpPr>
        <p:spPr>
          <a:xfrm>
            <a:off x="839788" y="2057400"/>
            <a:ext cx="3932237"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4E1C5A42-2F8A-964C-908E-C6CA36865BB1}"/>
              </a:ext>
            </a:extLst>
          </p:cNvPr>
          <p:cNvSpPr>
            <a:spLocks noGrp="1"/>
          </p:cNvSpPr>
          <p:nvPr>
            <p:ph type="ftr" sz="quarter" idx="11"/>
          </p:nvPr>
        </p:nvSpPr>
        <p:spPr/>
        <p:txBody>
          <a:bodyPr numCol="1"/>
          <a:lstStyle/>
          <a:p>
            <a:endParaRPr lang="en-US"/>
          </a:p>
        </p:txBody>
      </p:sp>
      <p:sp>
        <p:nvSpPr>
          <p:cNvPr id="7" name="Slide Number Placeholder 6">
            <a:extLst>
              <a:ext uri="{FF2B5EF4-FFF2-40B4-BE49-F238E27FC236}">
                <a16:creationId xmlns:a16="http://schemas.microsoft.com/office/drawing/2014/main" id="{B3838C22-47BC-3244-BF69-924A16EA735C}"/>
              </a:ext>
            </a:extLst>
          </p:cNvPr>
          <p:cNvSpPr>
            <a:spLocks noGrp="1"/>
          </p:cNvSpPr>
          <p:nvPr>
            <p:ph type="sldNum" sz="quarter" idx="12"/>
          </p:nvPr>
        </p:nvSpPr>
        <p:spPr/>
        <p:txBody>
          <a:bodyPr numCol="1"/>
          <a:lstStyle/>
          <a:p>
            <a:fld id="{B98C4920-7B29-C948-A15E-71CF8932683A}" type="slidenum">
              <a:rPr lang="en-US" smtClean="0"/>
              <a:t>‹#›</a:t>
            </a:fld>
            <a:endParaRPr lang="en-US"/>
          </a:p>
        </p:txBody>
      </p:sp>
      <p:pic>
        <p:nvPicPr>
          <p:cNvPr id="8" name="Picture 7">
            <a:extLst>
              <a:ext uri="{FF2B5EF4-FFF2-40B4-BE49-F238E27FC236}">
                <a16:creationId xmlns:a16="http://schemas.microsoft.com/office/drawing/2014/main" id="{41B6E9F6-993D-A04A-A835-3C4FAE3E5D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1400" y="6366601"/>
            <a:ext cx="2540000" cy="172311"/>
          </a:xfrm>
          <a:prstGeom prst="rect">
            <a:avLst/>
          </a:prstGeom>
        </p:spPr>
      </p:pic>
    </p:spTree>
    <p:extLst>
      <p:ext uri="{BB962C8B-B14F-4D97-AF65-F5344CB8AC3E}">
        <p14:creationId xmlns:p14="http://schemas.microsoft.com/office/powerpoint/2010/main" val="39696058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5E6905-70B4-9B4D-8EC1-423E7A23E4DB}"/>
              </a:ext>
            </a:extLst>
          </p:cNvPr>
          <p:cNvSpPr>
            <a:spLocks noGrp="1"/>
          </p:cNvSpPr>
          <p:nvPr>
            <p:ph type="title"/>
          </p:nvPr>
        </p:nvSpPr>
        <p:spPr>
          <a:xfrm>
            <a:off x="838200" y="365125"/>
            <a:ext cx="10515600" cy="1325563"/>
          </a:xfrm>
          <a:prstGeom prst="rect">
            <a:avLst/>
          </a:prstGeom>
        </p:spPr>
        <p:txBody>
          <a:bodyPr vert="horz" lIns="91440" tIns="45720" rIns="91440" bIns="45720" numCol="1"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3FF6883-9355-B74D-8FDC-A9D3B5729E93}"/>
              </a:ext>
            </a:extLst>
          </p:cNvPr>
          <p:cNvSpPr>
            <a:spLocks noGrp="1"/>
          </p:cNvSpPr>
          <p:nvPr>
            <p:ph type="body" idx="1"/>
          </p:nvPr>
        </p:nvSpPr>
        <p:spPr>
          <a:xfrm>
            <a:off x="838200" y="1825625"/>
            <a:ext cx="10515600" cy="4351338"/>
          </a:xfrm>
          <a:prstGeom prst="rect">
            <a:avLst/>
          </a:prstGeom>
        </p:spPr>
        <p:txBody>
          <a:bodyPr vert="horz" lIns="91440" tIns="45720" rIns="91440" bIns="45720" numCol="1"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C63E92D-1420-2742-83EF-621495C1FB24}"/>
              </a:ext>
            </a:extLst>
          </p:cNvPr>
          <p:cNvSpPr>
            <a:spLocks noGrp="1"/>
          </p:cNvSpPr>
          <p:nvPr>
            <p:ph type="dt" sz="half" idx="2"/>
          </p:nvPr>
        </p:nvSpPr>
        <p:spPr>
          <a:xfrm>
            <a:off x="838200" y="6356350"/>
            <a:ext cx="2743200" cy="365125"/>
          </a:xfrm>
          <a:prstGeom prst="rect">
            <a:avLst/>
          </a:prstGeom>
        </p:spPr>
        <p:txBody>
          <a:bodyPr vert="horz" lIns="91440" tIns="45720" rIns="91440" bIns="45720" numCol="1" rtlCol="0" anchor="ctr"/>
          <a:lstStyle>
            <a:lvl1pPr algn="l">
              <a:defRPr sz="1200">
                <a:solidFill>
                  <a:schemeClr val="tx1">
                    <a:tint val="75000"/>
                  </a:schemeClr>
                </a:solidFill>
              </a:defRPr>
            </a:lvl1pPr>
          </a:lstStyle>
          <a:p>
            <a:fld id="{C652B05F-D438-FF4E-AFE6-887637479C4B}" type="datetimeFigureOut">
              <a:rPr lang="en-US" smtClean="0"/>
              <a:t>11/15/18</a:t>
            </a:fld>
            <a:endParaRPr lang="en-US"/>
          </a:p>
        </p:txBody>
      </p:sp>
      <p:sp>
        <p:nvSpPr>
          <p:cNvPr id="5" name="Footer Placeholder 4">
            <a:extLst>
              <a:ext uri="{FF2B5EF4-FFF2-40B4-BE49-F238E27FC236}">
                <a16:creationId xmlns:a16="http://schemas.microsoft.com/office/drawing/2014/main" id="{C83901A9-4B73-E040-A33F-424153B45C56}"/>
              </a:ext>
            </a:extLst>
          </p:cNvPr>
          <p:cNvSpPr>
            <a:spLocks noGrp="1"/>
          </p:cNvSpPr>
          <p:nvPr>
            <p:ph type="ftr" sz="quarter" idx="3"/>
          </p:nvPr>
        </p:nvSpPr>
        <p:spPr>
          <a:xfrm>
            <a:off x="4038600" y="6356350"/>
            <a:ext cx="4114800" cy="365125"/>
          </a:xfrm>
          <a:prstGeom prst="rect">
            <a:avLst/>
          </a:prstGeom>
        </p:spPr>
        <p:txBody>
          <a:bodyPr vert="horz" lIns="91440" tIns="45720" rIns="91440" bIns="45720" numCol="1"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6EE949-9C43-8248-8D73-9AF35088F8F7}"/>
              </a:ext>
            </a:extLst>
          </p:cNvPr>
          <p:cNvSpPr>
            <a:spLocks noGrp="1"/>
          </p:cNvSpPr>
          <p:nvPr>
            <p:ph type="sldNum" sz="quarter" idx="4"/>
          </p:nvPr>
        </p:nvSpPr>
        <p:spPr>
          <a:xfrm>
            <a:off x="8610600" y="6356350"/>
            <a:ext cx="2743200" cy="365125"/>
          </a:xfrm>
          <a:prstGeom prst="rect">
            <a:avLst/>
          </a:prstGeom>
        </p:spPr>
        <p:txBody>
          <a:bodyPr vert="horz" lIns="91440" tIns="45720" rIns="91440" bIns="45720" numCol="1" rtlCol="0" anchor="ctr"/>
          <a:lstStyle>
            <a:lvl1pPr algn="r">
              <a:defRPr sz="1200">
                <a:solidFill>
                  <a:schemeClr val="tx1">
                    <a:tint val="75000"/>
                  </a:schemeClr>
                </a:solidFill>
              </a:defRPr>
            </a:lvl1pPr>
          </a:lstStyle>
          <a:p>
            <a:fld id="{B98C4920-7B29-C948-A15E-71CF8932683A}" type="slidenum">
              <a:rPr lang="en-US" smtClean="0"/>
              <a:t>‹#›</a:t>
            </a:fld>
            <a:endParaRPr lang="en-US"/>
          </a:p>
        </p:txBody>
      </p:sp>
    </p:spTree>
    <p:extLst>
      <p:ext uri="{BB962C8B-B14F-4D97-AF65-F5344CB8AC3E}">
        <p14:creationId xmlns:p14="http://schemas.microsoft.com/office/powerpoint/2010/main" val="1766622150"/>
      </p:ext>
    </p:extLst>
  </p:cSld>
  <p:clrMap bg1="dk1" tx1="lt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lvl1pPr algn="l" defTabSz="914400" rtl="0" eaLnBrk="1" latinLnBrk="0" hangingPunct="1">
        <a:lnSpc>
          <a:spcPct val="90000"/>
        </a:lnSpc>
        <a:spcBef>
          <a:spcPct val="0"/>
        </a:spcBef>
        <a:buNone/>
        <a:defRPr sz="4000" kern="1200">
          <a:solidFill>
            <a:schemeClr val="tx1"/>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uwb.edu/digital-learning/udal" TargetMode="External"/><Relationship Id="rId2" Type="http://schemas.openxmlformats.org/officeDocument/2006/relationships/hyperlink" Target="http://www.washington.edu/accessibilit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CE52E5-20E6-A24B-8579-2B94F0423889}"/>
              </a:ext>
            </a:extLst>
          </p:cNvPr>
          <p:cNvSpPr>
            <a:spLocks noGrp="1"/>
          </p:cNvSpPr>
          <p:nvPr>
            <p:ph type="title"/>
          </p:nvPr>
        </p:nvSpPr>
        <p:spPr/>
        <p:txBody>
          <a:bodyPr numCol="1" anchor="ctr">
            <a:noAutofit/>
          </a:bodyPr>
          <a:lstStyle/>
          <a:p>
            <a:r>
              <a:rPr lang="en-US" sz="4400" dirty="0"/>
              <a:t>Promoting Document Accessibility Efforts and PDF Remediation Options</a:t>
            </a:r>
          </a:p>
        </p:txBody>
      </p:sp>
      <p:sp>
        <p:nvSpPr>
          <p:cNvPr id="7" name="Subtitle 6">
            <a:extLst>
              <a:ext uri="{FF2B5EF4-FFF2-40B4-BE49-F238E27FC236}">
                <a16:creationId xmlns:a16="http://schemas.microsoft.com/office/drawing/2014/main" id="{73FEEF83-6A29-B548-82A7-DAA539BCD2B3}"/>
              </a:ext>
            </a:extLst>
          </p:cNvPr>
          <p:cNvSpPr>
            <a:spLocks noGrp="1"/>
          </p:cNvSpPr>
          <p:nvPr>
            <p:ph type="body" idx="1"/>
          </p:nvPr>
        </p:nvSpPr>
        <p:spPr>
          <a:xfrm>
            <a:off x="831850" y="4589463"/>
            <a:ext cx="11193136" cy="1500187"/>
          </a:xfrm>
        </p:spPr>
        <p:txBody>
          <a:bodyPr numCol="1" anchor="ctr"/>
          <a:lstStyle/>
          <a:p>
            <a:r>
              <a:rPr lang="en-US" dirty="0"/>
              <a:t>Gaby de Jongh, IT Accessibility Specialist, UW-IT Assistive Technology Services</a:t>
            </a:r>
          </a:p>
          <a:p>
            <a:r>
              <a:rPr lang="en-US" dirty="0"/>
              <a:t>Ana Thompson, Learning &amp; Access Designer, UW Bothell</a:t>
            </a:r>
          </a:p>
        </p:txBody>
      </p:sp>
    </p:spTree>
    <p:extLst>
      <p:ext uri="{BB962C8B-B14F-4D97-AF65-F5344CB8AC3E}">
        <p14:creationId xmlns:p14="http://schemas.microsoft.com/office/powerpoint/2010/main" val="1676848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AB7CC-7661-0C4F-A882-9997E754B157}"/>
              </a:ext>
            </a:extLst>
          </p:cNvPr>
          <p:cNvSpPr>
            <a:spLocks noGrp="1"/>
          </p:cNvSpPr>
          <p:nvPr>
            <p:ph type="title"/>
          </p:nvPr>
        </p:nvSpPr>
        <p:spPr/>
        <p:txBody>
          <a:bodyPr numCol="1"/>
          <a:lstStyle/>
          <a:p>
            <a:r>
              <a:rPr lang="en-US" dirty="0"/>
              <a:t>Bothell - Pilot Takeaways</a:t>
            </a:r>
          </a:p>
        </p:txBody>
      </p:sp>
      <p:sp>
        <p:nvSpPr>
          <p:cNvPr id="3" name="Content Placeholder 2">
            <a:extLst>
              <a:ext uri="{FF2B5EF4-FFF2-40B4-BE49-F238E27FC236}">
                <a16:creationId xmlns:a16="http://schemas.microsoft.com/office/drawing/2014/main" id="{5B9DE3F9-A39A-E649-B12E-07B538BA2C99}"/>
              </a:ext>
            </a:extLst>
          </p:cNvPr>
          <p:cNvSpPr>
            <a:spLocks noGrp="1"/>
          </p:cNvSpPr>
          <p:nvPr>
            <p:ph idx="1"/>
          </p:nvPr>
        </p:nvSpPr>
        <p:spPr>
          <a:xfrm>
            <a:off x="838200" y="1404257"/>
            <a:ext cx="10515600" cy="4772706"/>
          </a:xfrm>
        </p:spPr>
        <p:txBody>
          <a:bodyPr numCol="1">
            <a:normAutofit fontScale="92500" lnSpcReduction="10000"/>
          </a:bodyPr>
          <a:lstStyle/>
          <a:p>
            <a:pPr marL="0" indent="0">
              <a:buNone/>
            </a:pPr>
            <a:r>
              <a:rPr lang="en-US" b="1" dirty="0"/>
              <a:t>HTML (web pages) - most accessible format</a:t>
            </a:r>
          </a:p>
          <a:p>
            <a:pPr lvl="1"/>
            <a:r>
              <a:rPr lang="en-US" dirty="0"/>
              <a:t>Ask the question…</a:t>
            </a:r>
          </a:p>
          <a:p>
            <a:pPr lvl="1"/>
            <a:r>
              <a:rPr lang="en-US" dirty="0"/>
              <a:t>Move info from documents → web pages </a:t>
            </a:r>
          </a:p>
          <a:p>
            <a:pPr lvl="1"/>
            <a:r>
              <a:rPr lang="en-US" dirty="0"/>
              <a:t>Range of accessibility by platform: </a:t>
            </a:r>
          </a:p>
          <a:p>
            <a:pPr marL="914400" lvl="2" indent="0">
              <a:buNone/>
            </a:pPr>
            <a:r>
              <a:rPr lang="en-US" dirty="0"/>
              <a:t>HTML → MS Office docs → PDFs → PDF Forms</a:t>
            </a:r>
          </a:p>
          <a:p>
            <a:pPr marL="0" indent="0">
              <a:buNone/>
            </a:pPr>
            <a:r>
              <a:rPr lang="en-US" b="1" dirty="0"/>
              <a:t>Research what colleagues do, utilize skills and share the load</a:t>
            </a:r>
          </a:p>
          <a:p>
            <a:pPr lvl="1"/>
            <a:r>
              <a:rPr lang="en-US" dirty="0"/>
              <a:t>Developer from IT pulled PDF report, then it was sorted/organized</a:t>
            </a:r>
          </a:p>
          <a:p>
            <a:pPr marL="0" indent="0">
              <a:buNone/>
            </a:pPr>
            <a:r>
              <a:rPr lang="en-US" b="1" dirty="0"/>
              <a:t>Avoid mass submissions with vendor</a:t>
            </a:r>
          </a:p>
          <a:p>
            <a:pPr lvl="1"/>
            <a:r>
              <a:rPr lang="en-US" dirty="0"/>
              <a:t>Complicated/time consuming to organize and redistribute</a:t>
            </a:r>
          </a:p>
          <a:p>
            <a:pPr lvl="1"/>
            <a:r>
              <a:rPr lang="en-US" dirty="0"/>
              <a:t>Better to submit by web directory</a:t>
            </a:r>
          </a:p>
          <a:p>
            <a:pPr marL="0" indent="0">
              <a:buNone/>
            </a:pPr>
            <a:r>
              <a:rPr lang="en-US" b="1" dirty="0"/>
              <a:t>Change culture to avoid “knee-jerk” reaction of using PDFs</a:t>
            </a:r>
          </a:p>
          <a:p>
            <a:pPr lvl="1"/>
            <a:r>
              <a:rPr lang="en-US" dirty="0"/>
              <a:t>Changing workflows are faster than training on and doing PDF remediation</a:t>
            </a:r>
          </a:p>
          <a:p>
            <a:pPr lvl="1"/>
            <a:r>
              <a:rPr lang="en-US" dirty="0"/>
              <a:t>If unavoidable: </a:t>
            </a:r>
            <a:r>
              <a:rPr lang="en-US" i="1" dirty="0"/>
              <a:t>train 2-3 team members </a:t>
            </a:r>
            <a:r>
              <a:rPr lang="en-US" dirty="0"/>
              <a:t>and/or budget for vendor remediation</a:t>
            </a:r>
          </a:p>
          <a:p>
            <a:pPr marL="0" indent="0">
              <a:buNone/>
            </a:pPr>
            <a:endParaRPr lang="en-US" dirty="0"/>
          </a:p>
        </p:txBody>
      </p:sp>
    </p:spTree>
    <p:extLst>
      <p:ext uri="{BB962C8B-B14F-4D97-AF65-F5344CB8AC3E}">
        <p14:creationId xmlns:p14="http://schemas.microsoft.com/office/powerpoint/2010/main" val="992940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5C129-F318-C74B-9B26-0C917E1349F8}"/>
              </a:ext>
            </a:extLst>
          </p:cNvPr>
          <p:cNvSpPr>
            <a:spLocks noGrp="1"/>
          </p:cNvSpPr>
          <p:nvPr>
            <p:ph type="title"/>
          </p:nvPr>
        </p:nvSpPr>
        <p:spPr/>
        <p:txBody>
          <a:bodyPr numCol="1">
            <a:normAutofit/>
          </a:bodyPr>
          <a:lstStyle/>
          <a:p>
            <a:r>
              <a:rPr lang="en-US" dirty="0"/>
              <a:t>Bothell - Long Term Action Plan (1 of 2)</a:t>
            </a:r>
          </a:p>
        </p:txBody>
      </p:sp>
      <p:sp>
        <p:nvSpPr>
          <p:cNvPr id="3" name="Content Placeholder 2">
            <a:extLst>
              <a:ext uri="{FF2B5EF4-FFF2-40B4-BE49-F238E27FC236}">
                <a16:creationId xmlns:a16="http://schemas.microsoft.com/office/drawing/2014/main" id="{4397CAA7-B2D8-5B4C-9B6C-D2857150753B}"/>
              </a:ext>
            </a:extLst>
          </p:cNvPr>
          <p:cNvSpPr>
            <a:spLocks noGrp="1"/>
          </p:cNvSpPr>
          <p:nvPr>
            <p:ph idx="1"/>
          </p:nvPr>
        </p:nvSpPr>
        <p:spPr/>
        <p:txBody>
          <a:bodyPr numCol="1"/>
          <a:lstStyle/>
          <a:p>
            <a:pPr marL="0" indent="0">
              <a:buNone/>
            </a:pPr>
            <a:r>
              <a:rPr lang="en-US" sz="3200" b="1" dirty="0"/>
              <a:t>UDAL Initiative</a:t>
            </a:r>
          </a:p>
          <a:p>
            <a:pPr lvl="1"/>
            <a:r>
              <a:rPr lang="en-US" sz="2800" dirty="0"/>
              <a:t>UDAL = Universal Design for Active Learning</a:t>
            </a:r>
          </a:p>
          <a:p>
            <a:pPr marL="914400" lvl="2" indent="0">
              <a:buNone/>
            </a:pPr>
            <a:r>
              <a:rPr lang="en-US" sz="2400" dirty="0"/>
              <a:t>Established March 2016</a:t>
            </a:r>
          </a:p>
          <a:p>
            <a:pPr lvl="1"/>
            <a:r>
              <a:rPr lang="en-US" sz="2800" dirty="0"/>
              <a:t>Comprises principles, research and best practices of Universal Design for Learning (UDL), Universal Design for Instruction (UDI) and accessibility (added emphasis on student engagement and physical spaces)</a:t>
            </a:r>
          </a:p>
          <a:p>
            <a:pPr lvl="1"/>
            <a:r>
              <a:rPr lang="en-US" sz="2800" dirty="0"/>
              <a:t>UDAL Core Team formed June 2016</a:t>
            </a:r>
          </a:p>
          <a:p>
            <a:pPr marL="914400" lvl="2" indent="0">
              <a:buNone/>
            </a:pPr>
            <a:r>
              <a:rPr lang="en-US" sz="2400" dirty="0"/>
              <a:t>IT, DLI, Advancement, DRS representation</a:t>
            </a:r>
          </a:p>
        </p:txBody>
      </p:sp>
    </p:spTree>
    <p:extLst>
      <p:ext uri="{BB962C8B-B14F-4D97-AF65-F5344CB8AC3E}">
        <p14:creationId xmlns:p14="http://schemas.microsoft.com/office/powerpoint/2010/main" val="657460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C5F9E-C708-3A40-9629-34EC0F1353C5}"/>
              </a:ext>
            </a:extLst>
          </p:cNvPr>
          <p:cNvSpPr>
            <a:spLocks noGrp="1"/>
          </p:cNvSpPr>
          <p:nvPr>
            <p:ph type="title"/>
          </p:nvPr>
        </p:nvSpPr>
        <p:spPr/>
        <p:txBody>
          <a:bodyPr numCol="1">
            <a:normAutofit/>
          </a:bodyPr>
          <a:lstStyle/>
          <a:p>
            <a:r>
              <a:rPr lang="en-US" dirty="0"/>
              <a:t>Bothell - Long term action plan (2 of 2)</a:t>
            </a:r>
          </a:p>
        </p:txBody>
      </p:sp>
      <p:sp>
        <p:nvSpPr>
          <p:cNvPr id="3" name="Content Placeholder 2">
            <a:extLst>
              <a:ext uri="{FF2B5EF4-FFF2-40B4-BE49-F238E27FC236}">
                <a16:creationId xmlns:a16="http://schemas.microsoft.com/office/drawing/2014/main" id="{FA7DF8CE-4F25-EA44-B33F-64674811C8A0}"/>
              </a:ext>
            </a:extLst>
          </p:cNvPr>
          <p:cNvSpPr>
            <a:spLocks noGrp="1"/>
          </p:cNvSpPr>
          <p:nvPr>
            <p:ph idx="1"/>
          </p:nvPr>
        </p:nvSpPr>
        <p:spPr/>
        <p:txBody>
          <a:bodyPr numCol="1">
            <a:normAutofit/>
          </a:bodyPr>
          <a:lstStyle/>
          <a:p>
            <a:pPr marL="0" indent="0">
              <a:buNone/>
            </a:pPr>
            <a:r>
              <a:rPr lang="en-US" b="1" dirty="0"/>
              <a:t>Accessibility Plan</a:t>
            </a:r>
          </a:p>
          <a:p>
            <a:pPr lvl="1"/>
            <a:r>
              <a:rPr lang="en-US" dirty="0"/>
              <a:t>Committee formed November 2017</a:t>
            </a:r>
          </a:p>
          <a:p>
            <a:pPr lvl="1"/>
            <a:r>
              <a:rPr lang="en-US" dirty="0"/>
              <a:t>Plan proposal finalized September 2018</a:t>
            </a:r>
          </a:p>
          <a:p>
            <a:pPr lvl="1"/>
            <a:r>
              <a:rPr lang="en-US" dirty="0"/>
              <a:t>First leadership approval done October 2018</a:t>
            </a:r>
          </a:p>
          <a:p>
            <a:pPr marL="0" indent="0">
              <a:buNone/>
            </a:pPr>
            <a:r>
              <a:rPr lang="en-US" b="1" dirty="0"/>
              <a:t>Training &amp; Remediation</a:t>
            </a:r>
          </a:p>
          <a:p>
            <a:pPr lvl="1"/>
            <a:r>
              <a:rPr lang="en-US" dirty="0"/>
              <a:t>Training sessions with IT Liaisons, Commuter Services, Community Based Learning &amp; Research (CBLR), Student Affairs, Academic Affairs, Administration and Planning, Librarians, Teaching &amp; Learning Center</a:t>
            </a:r>
          </a:p>
          <a:p>
            <a:pPr lvl="1"/>
            <a:r>
              <a:rPr lang="en-US" dirty="0"/>
              <a:t>Adobe Acrobat Pro licenses for IT Liaisons (purchased by UW IT)</a:t>
            </a:r>
          </a:p>
          <a:p>
            <a:pPr lvl="1"/>
            <a:r>
              <a:rPr lang="en-US" dirty="0"/>
              <a:t>Limited remediation services</a:t>
            </a:r>
          </a:p>
        </p:txBody>
      </p:sp>
    </p:spTree>
    <p:extLst>
      <p:ext uri="{BB962C8B-B14F-4D97-AF65-F5344CB8AC3E}">
        <p14:creationId xmlns:p14="http://schemas.microsoft.com/office/powerpoint/2010/main" val="3023067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AF003-A0BE-C246-83DD-6218F7BBCBBB}"/>
              </a:ext>
            </a:extLst>
          </p:cNvPr>
          <p:cNvSpPr>
            <a:spLocks noGrp="1"/>
          </p:cNvSpPr>
          <p:nvPr>
            <p:ph type="title"/>
          </p:nvPr>
        </p:nvSpPr>
        <p:spPr/>
        <p:txBody>
          <a:bodyPr numCol="1"/>
          <a:lstStyle/>
          <a:p>
            <a:r>
              <a:rPr lang="en-US" dirty="0"/>
              <a:t>The Tacoma Method</a:t>
            </a:r>
          </a:p>
        </p:txBody>
      </p:sp>
      <p:sp>
        <p:nvSpPr>
          <p:cNvPr id="3" name="Content Placeholder 2">
            <a:extLst>
              <a:ext uri="{FF2B5EF4-FFF2-40B4-BE49-F238E27FC236}">
                <a16:creationId xmlns:a16="http://schemas.microsoft.com/office/drawing/2014/main" id="{F64F6DF4-31AB-2A48-8C5D-6A8F28016155}"/>
              </a:ext>
            </a:extLst>
          </p:cNvPr>
          <p:cNvSpPr>
            <a:spLocks noGrp="1"/>
          </p:cNvSpPr>
          <p:nvPr>
            <p:ph idx="1"/>
          </p:nvPr>
        </p:nvSpPr>
        <p:spPr/>
        <p:txBody>
          <a:bodyPr numCol="1"/>
          <a:lstStyle/>
          <a:p>
            <a:pPr marL="0" indent="0">
              <a:buNone/>
            </a:pPr>
            <a:r>
              <a:rPr lang="en-US" dirty="0" err="1"/>
              <a:t>AutoBatch</a:t>
            </a:r>
            <a:r>
              <a:rPr lang="en-US" dirty="0"/>
              <a:t> for Adobe Acrobat Pro</a:t>
            </a:r>
          </a:p>
          <a:p>
            <a:pPr marL="457200" lvl="1" indent="0">
              <a:buNone/>
            </a:pPr>
            <a:r>
              <a:rPr lang="en-US" dirty="0"/>
              <a:t>Automated remediation process</a:t>
            </a:r>
          </a:p>
          <a:p>
            <a:pPr marL="457200" lvl="1" indent="0">
              <a:buNone/>
            </a:pPr>
            <a:r>
              <a:rPr lang="en-US" dirty="0"/>
              <a:t>Triggers “</a:t>
            </a:r>
            <a:r>
              <a:rPr lang="en-US" dirty="0" err="1"/>
              <a:t>Autotag</a:t>
            </a:r>
            <a:r>
              <a:rPr lang="en-US" dirty="0"/>
              <a:t> Document” feature in Acrobat Pro</a:t>
            </a:r>
          </a:p>
          <a:p>
            <a:pPr marL="0" indent="0">
              <a:buNone/>
            </a:pPr>
            <a:r>
              <a:rPr lang="en-US" dirty="0"/>
              <a:t>Overwrites old files </a:t>
            </a:r>
          </a:p>
          <a:p>
            <a:pPr marL="0" indent="0">
              <a:buNone/>
            </a:pPr>
            <a:r>
              <a:rPr lang="en-US" dirty="0"/>
              <a:t>Status of each document is documented</a:t>
            </a:r>
          </a:p>
        </p:txBody>
      </p:sp>
    </p:spTree>
    <p:extLst>
      <p:ext uri="{BB962C8B-B14F-4D97-AF65-F5344CB8AC3E}">
        <p14:creationId xmlns:p14="http://schemas.microsoft.com/office/powerpoint/2010/main" val="2639985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951C7-2697-CA49-8A9A-8B742C60AD9C}"/>
              </a:ext>
            </a:extLst>
          </p:cNvPr>
          <p:cNvSpPr>
            <a:spLocks noGrp="1"/>
          </p:cNvSpPr>
          <p:nvPr>
            <p:ph type="title"/>
          </p:nvPr>
        </p:nvSpPr>
        <p:spPr/>
        <p:txBody>
          <a:bodyPr numCol="1"/>
          <a:lstStyle/>
          <a:p>
            <a:r>
              <a:rPr lang="en-US" dirty="0"/>
              <a:t>Overall Conclusions (1of 2)</a:t>
            </a:r>
          </a:p>
        </p:txBody>
      </p:sp>
      <p:sp>
        <p:nvSpPr>
          <p:cNvPr id="3" name="Content Placeholder 2">
            <a:extLst>
              <a:ext uri="{FF2B5EF4-FFF2-40B4-BE49-F238E27FC236}">
                <a16:creationId xmlns:a16="http://schemas.microsoft.com/office/drawing/2014/main" id="{128B6841-DF80-BF42-B6FB-63B36542C6BE}"/>
              </a:ext>
            </a:extLst>
          </p:cNvPr>
          <p:cNvSpPr>
            <a:spLocks noGrp="1"/>
          </p:cNvSpPr>
          <p:nvPr>
            <p:ph idx="1"/>
          </p:nvPr>
        </p:nvSpPr>
        <p:spPr/>
        <p:txBody>
          <a:bodyPr numCol="1"/>
          <a:lstStyle/>
          <a:p>
            <a:pPr marL="0" indent="0">
              <a:buNone/>
            </a:pPr>
            <a:r>
              <a:rPr lang="en-US" dirty="0"/>
              <a:t>Develop a plan for addressing accessibility of new documents</a:t>
            </a:r>
          </a:p>
          <a:p>
            <a:pPr marL="457200" lvl="1" indent="0">
              <a:buNone/>
            </a:pPr>
            <a:r>
              <a:rPr lang="en-US" dirty="0"/>
              <a:t>Train document creators how to create accessible documents moving forward.</a:t>
            </a:r>
          </a:p>
          <a:p>
            <a:pPr marL="457200" lvl="1" indent="0">
              <a:buNone/>
            </a:pPr>
            <a:r>
              <a:rPr lang="en-US" dirty="0"/>
              <a:t>Implement a departmental policy that requires all documents to be checked for accessorily before posting.</a:t>
            </a:r>
          </a:p>
          <a:p>
            <a:pPr marL="457200" lvl="1" indent="0">
              <a:buNone/>
            </a:pPr>
            <a:r>
              <a:rPr lang="en-US" dirty="0"/>
              <a:t>Submit complex inaccessible PDF documents to a vendor for remediation (legacy documents).</a:t>
            </a:r>
          </a:p>
        </p:txBody>
      </p:sp>
    </p:spTree>
    <p:extLst>
      <p:ext uri="{BB962C8B-B14F-4D97-AF65-F5344CB8AC3E}">
        <p14:creationId xmlns:p14="http://schemas.microsoft.com/office/powerpoint/2010/main" val="1696189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E76D7-4FBB-D941-A109-FD5E79A66687}"/>
              </a:ext>
            </a:extLst>
          </p:cNvPr>
          <p:cNvSpPr>
            <a:spLocks noGrp="1"/>
          </p:cNvSpPr>
          <p:nvPr>
            <p:ph type="title"/>
          </p:nvPr>
        </p:nvSpPr>
        <p:spPr/>
        <p:txBody>
          <a:bodyPr numCol="1"/>
          <a:lstStyle/>
          <a:p>
            <a:r>
              <a:rPr lang="en-US" dirty="0"/>
              <a:t>Overall Conclusions (2 of 2)</a:t>
            </a:r>
          </a:p>
        </p:txBody>
      </p:sp>
      <p:sp>
        <p:nvSpPr>
          <p:cNvPr id="3" name="Content Placeholder 2">
            <a:extLst>
              <a:ext uri="{FF2B5EF4-FFF2-40B4-BE49-F238E27FC236}">
                <a16:creationId xmlns:a16="http://schemas.microsoft.com/office/drawing/2014/main" id="{CEFB334D-ADDA-104F-80F4-3D21EDA9C566}"/>
              </a:ext>
            </a:extLst>
          </p:cNvPr>
          <p:cNvSpPr>
            <a:spLocks noGrp="1"/>
          </p:cNvSpPr>
          <p:nvPr>
            <p:ph idx="1"/>
          </p:nvPr>
        </p:nvSpPr>
        <p:spPr>
          <a:xfrm>
            <a:off x="838200" y="1825625"/>
            <a:ext cx="11049000" cy="4351338"/>
          </a:xfrm>
        </p:spPr>
        <p:txBody>
          <a:bodyPr numCol="1"/>
          <a:lstStyle/>
          <a:p>
            <a:pPr marL="0" indent="0">
              <a:buNone/>
            </a:pPr>
            <a:r>
              <a:rPr lang="en-US" dirty="0"/>
              <a:t>Determine the number of electronic documents published on sites</a:t>
            </a:r>
          </a:p>
          <a:p>
            <a:pPr marL="457200" lvl="1" indent="0">
              <a:buNone/>
            </a:pPr>
            <a:r>
              <a:rPr lang="en-US" dirty="0"/>
              <a:t>How many are accessible? </a:t>
            </a:r>
          </a:p>
          <a:p>
            <a:pPr marL="0" indent="0">
              <a:buNone/>
            </a:pPr>
            <a:r>
              <a:rPr lang="en-US" dirty="0"/>
              <a:t>Determine which documents are orphaned</a:t>
            </a:r>
          </a:p>
          <a:p>
            <a:pPr marL="457200" lvl="1" indent="0">
              <a:buNone/>
            </a:pPr>
            <a:r>
              <a:rPr lang="en-US" dirty="0"/>
              <a:t>Develop a plan to deprecate them</a:t>
            </a:r>
          </a:p>
          <a:p>
            <a:pPr marL="0" indent="0">
              <a:buNone/>
            </a:pPr>
            <a:r>
              <a:rPr lang="en-US" dirty="0"/>
              <a:t>Determine if there are compelling arguments for posting documents </a:t>
            </a:r>
            <a:r>
              <a:rPr lang="en-US"/>
              <a:t>in HTML </a:t>
            </a:r>
            <a:r>
              <a:rPr lang="en-US" dirty="0"/>
              <a:t>opposed </a:t>
            </a:r>
            <a:r>
              <a:rPr lang="en-US"/>
              <a:t>to PDF</a:t>
            </a:r>
            <a:endParaRPr lang="en-US" dirty="0"/>
          </a:p>
          <a:p>
            <a:pPr marL="457200" lvl="1" indent="0">
              <a:buNone/>
            </a:pPr>
            <a:r>
              <a:rPr lang="en-US" dirty="0"/>
              <a:t>Develop a plan for converting documents to HTML if possible (forms)</a:t>
            </a:r>
          </a:p>
        </p:txBody>
      </p:sp>
    </p:spTree>
    <p:extLst>
      <p:ext uri="{BB962C8B-B14F-4D97-AF65-F5344CB8AC3E}">
        <p14:creationId xmlns:p14="http://schemas.microsoft.com/office/powerpoint/2010/main" val="2047246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AAA1D-DF5A-8740-BC92-11713DF39665}"/>
              </a:ext>
            </a:extLst>
          </p:cNvPr>
          <p:cNvSpPr>
            <a:spLocks noGrp="1"/>
          </p:cNvSpPr>
          <p:nvPr>
            <p:ph type="title"/>
          </p:nvPr>
        </p:nvSpPr>
        <p:spPr/>
        <p:txBody>
          <a:bodyPr numCol="1">
            <a:normAutofit/>
          </a:bodyPr>
          <a:lstStyle/>
          <a:p>
            <a:r>
              <a:rPr lang="en-US" dirty="0"/>
              <a:t>Successful Practices/Lessons Learned</a:t>
            </a:r>
          </a:p>
        </p:txBody>
      </p:sp>
      <p:sp>
        <p:nvSpPr>
          <p:cNvPr id="3" name="Content Placeholder 2">
            <a:extLst>
              <a:ext uri="{FF2B5EF4-FFF2-40B4-BE49-F238E27FC236}">
                <a16:creationId xmlns:a16="http://schemas.microsoft.com/office/drawing/2014/main" id="{6289A8C2-E7F0-8446-AB5D-73CE0268F9F2}"/>
              </a:ext>
            </a:extLst>
          </p:cNvPr>
          <p:cNvSpPr>
            <a:spLocks noGrp="1"/>
          </p:cNvSpPr>
          <p:nvPr>
            <p:ph idx="1"/>
          </p:nvPr>
        </p:nvSpPr>
        <p:spPr/>
        <p:txBody>
          <a:bodyPr numCol="1">
            <a:normAutofit/>
          </a:bodyPr>
          <a:lstStyle/>
          <a:p>
            <a:pPr marL="0" indent="0">
              <a:buNone/>
            </a:pPr>
            <a:r>
              <a:rPr lang="en-US" dirty="0"/>
              <a:t>Successes</a:t>
            </a:r>
          </a:p>
          <a:p>
            <a:pPr marL="457200" lvl="1" indent="0">
              <a:buNone/>
            </a:pPr>
            <a:r>
              <a:rPr lang="en-US" dirty="0"/>
              <a:t>Identify your advocates</a:t>
            </a:r>
          </a:p>
          <a:p>
            <a:pPr marL="457200" lvl="1" indent="0">
              <a:buNone/>
            </a:pPr>
            <a:r>
              <a:rPr lang="en-US" dirty="0"/>
              <a:t>Understand the workflow</a:t>
            </a:r>
          </a:p>
          <a:p>
            <a:pPr marL="457200" lvl="1" indent="0">
              <a:buNone/>
            </a:pPr>
            <a:r>
              <a:rPr lang="en-US" dirty="0"/>
              <a:t>Partner with Disability Resources for Students (DRS)</a:t>
            </a:r>
          </a:p>
          <a:p>
            <a:pPr marL="0" indent="0">
              <a:buNone/>
            </a:pPr>
            <a:r>
              <a:rPr lang="en-US" dirty="0"/>
              <a:t>Lessons</a:t>
            </a:r>
          </a:p>
          <a:p>
            <a:pPr marL="457200" lvl="1" indent="0">
              <a:buNone/>
            </a:pPr>
            <a:r>
              <a:rPr lang="en-US" dirty="0"/>
              <a:t>Focus on low hanging fruit</a:t>
            </a:r>
          </a:p>
          <a:p>
            <a:pPr marL="457200" lvl="1" indent="0">
              <a:buNone/>
            </a:pPr>
            <a:r>
              <a:rPr lang="en-US" dirty="0"/>
              <a:t>Be aware of your approach</a:t>
            </a:r>
          </a:p>
          <a:p>
            <a:pPr marL="457200" lvl="1" indent="0">
              <a:buNone/>
            </a:pPr>
            <a:r>
              <a:rPr lang="en-US" dirty="0"/>
              <a:t>Have resources in place</a:t>
            </a:r>
          </a:p>
        </p:txBody>
      </p:sp>
    </p:spTree>
    <p:extLst>
      <p:ext uri="{BB962C8B-B14F-4D97-AF65-F5344CB8AC3E}">
        <p14:creationId xmlns:p14="http://schemas.microsoft.com/office/powerpoint/2010/main" val="1486898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5D4E8-B028-F24F-853B-DB99016EDFDE}"/>
              </a:ext>
            </a:extLst>
          </p:cNvPr>
          <p:cNvSpPr>
            <a:spLocks noGrp="1"/>
          </p:cNvSpPr>
          <p:nvPr>
            <p:ph type="title"/>
          </p:nvPr>
        </p:nvSpPr>
        <p:spPr/>
        <p:txBody>
          <a:bodyPr numCol="1"/>
          <a:lstStyle/>
          <a:p>
            <a:r>
              <a:rPr lang="en-US" dirty="0"/>
              <a:t>Resources</a:t>
            </a:r>
          </a:p>
        </p:txBody>
      </p:sp>
      <p:sp>
        <p:nvSpPr>
          <p:cNvPr id="3" name="Content Placeholder 2">
            <a:extLst>
              <a:ext uri="{FF2B5EF4-FFF2-40B4-BE49-F238E27FC236}">
                <a16:creationId xmlns:a16="http://schemas.microsoft.com/office/drawing/2014/main" id="{477D273F-B475-2545-97BA-700B00064F8F}"/>
              </a:ext>
            </a:extLst>
          </p:cNvPr>
          <p:cNvSpPr>
            <a:spLocks noGrp="1"/>
          </p:cNvSpPr>
          <p:nvPr>
            <p:ph idx="1"/>
          </p:nvPr>
        </p:nvSpPr>
        <p:spPr/>
        <p:txBody>
          <a:bodyPr numCol="1"/>
          <a:lstStyle/>
          <a:p>
            <a:pPr marL="0" indent="0">
              <a:buNone/>
            </a:pPr>
            <a:r>
              <a:rPr lang="en-US" dirty="0">
                <a:hlinkClick r:id="rId2"/>
              </a:rPr>
              <a:t>UW-IT Assistive Technology Services Website</a:t>
            </a:r>
            <a:endParaRPr lang="en-US" dirty="0"/>
          </a:p>
          <a:p>
            <a:pPr marL="0" indent="0">
              <a:buNone/>
            </a:pPr>
            <a:r>
              <a:rPr lang="en-US" dirty="0">
                <a:hlinkClick r:id="rId3"/>
              </a:rPr>
              <a:t>UW Bothell Accessibility Website</a:t>
            </a:r>
            <a:endParaRPr lang="en-US" dirty="0"/>
          </a:p>
        </p:txBody>
      </p:sp>
    </p:spTree>
    <p:extLst>
      <p:ext uri="{BB962C8B-B14F-4D97-AF65-F5344CB8AC3E}">
        <p14:creationId xmlns:p14="http://schemas.microsoft.com/office/powerpoint/2010/main" val="1141378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71725-24C7-E94F-AD8B-801D6F2A1769}"/>
              </a:ext>
            </a:extLst>
          </p:cNvPr>
          <p:cNvSpPr>
            <a:spLocks noGrp="1"/>
          </p:cNvSpPr>
          <p:nvPr>
            <p:ph type="title"/>
          </p:nvPr>
        </p:nvSpPr>
        <p:spPr/>
        <p:txBody>
          <a:bodyPr numCol="1"/>
          <a:lstStyle/>
          <a:p>
            <a:r>
              <a:rPr lang="en-US" dirty="0"/>
              <a:t>Problem Statements</a:t>
            </a:r>
          </a:p>
        </p:txBody>
      </p:sp>
      <p:sp>
        <p:nvSpPr>
          <p:cNvPr id="3" name="Content Placeholder 2">
            <a:extLst>
              <a:ext uri="{FF2B5EF4-FFF2-40B4-BE49-F238E27FC236}">
                <a16:creationId xmlns:a16="http://schemas.microsoft.com/office/drawing/2014/main" id="{91213528-BB0D-C84D-9C8C-5B137504C977}"/>
              </a:ext>
            </a:extLst>
          </p:cNvPr>
          <p:cNvSpPr>
            <a:spLocks noGrp="1"/>
          </p:cNvSpPr>
          <p:nvPr>
            <p:ph idx="1"/>
          </p:nvPr>
        </p:nvSpPr>
        <p:spPr/>
        <p:txBody>
          <a:bodyPr numCol="1">
            <a:normAutofit/>
          </a:bodyPr>
          <a:lstStyle/>
          <a:p>
            <a:pPr marL="0" indent="0">
              <a:buNone/>
            </a:pPr>
            <a:r>
              <a:rPr lang="en-US" sz="2000" dirty="0"/>
              <a:t>A significant amount of documents are created by UW Faculty, Staff, and Students each quarter. </a:t>
            </a:r>
          </a:p>
          <a:p>
            <a:pPr marL="0" indent="0">
              <a:buNone/>
            </a:pPr>
            <a:r>
              <a:rPr lang="en-US" sz="2000" dirty="0"/>
              <a:t>These documents are often inaccessible, providing barriers for individuals with disabilities.</a:t>
            </a:r>
          </a:p>
          <a:p>
            <a:pPr marL="0" indent="0">
              <a:buNone/>
            </a:pPr>
            <a:r>
              <a:rPr lang="en-US" sz="2000" dirty="0"/>
              <a:t>Instructors often find, acquire, or create content without accessibility support at the time of acquisition or creation.</a:t>
            </a:r>
          </a:p>
          <a:p>
            <a:pPr marL="0" indent="0">
              <a:buNone/>
            </a:pPr>
            <a:r>
              <a:rPr lang="en-US" sz="2000" dirty="0"/>
              <a:t>Disability Resources for Students does not have enough lead time to proactively create accessible documents for students with disabilities.</a:t>
            </a:r>
          </a:p>
          <a:p>
            <a:pPr marL="0" indent="0">
              <a:buNone/>
            </a:pPr>
            <a:r>
              <a:rPr lang="en-US" sz="2000" dirty="0"/>
              <a:t>Faculty often do not have the time, expertise, or resources to make accessible documents.</a:t>
            </a:r>
          </a:p>
          <a:p>
            <a:pPr marL="457200" lvl="1" indent="0">
              <a:buNone/>
            </a:pPr>
            <a:r>
              <a:rPr lang="en-US" sz="1800" dirty="0"/>
              <a:t>Thus, faculty may experience additional stress or frustration in providing accessible documents, despite their desires to do so.</a:t>
            </a:r>
          </a:p>
          <a:p>
            <a:pPr marL="0" indent="0">
              <a:buNone/>
            </a:pPr>
            <a:r>
              <a:rPr lang="en-US" sz="2000" dirty="0"/>
              <a:t>Students with disabilities at UW systemically face barriers regarding accessible documents.</a:t>
            </a:r>
          </a:p>
        </p:txBody>
      </p:sp>
    </p:spTree>
    <p:extLst>
      <p:ext uri="{BB962C8B-B14F-4D97-AF65-F5344CB8AC3E}">
        <p14:creationId xmlns:p14="http://schemas.microsoft.com/office/powerpoint/2010/main" val="2446275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88390-B065-1043-ADF6-FE69198626DD}"/>
              </a:ext>
            </a:extLst>
          </p:cNvPr>
          <p:cNvSpPr>
            <a:spLocks noGrp="1"/>
          </p:cNvSpPr>
          <p:nvPr>
            <p:ph type="title"/>
          </p:nvPr>
        </p:nvSpPr>
        <p:spPr/>
        <p:txBody>
          <a:bodyPr numCol="1"/>
          <a:lstStyle/>
          <a:p>
            <a:r>
              <a:rPr lang="en-US" dirty="0"/>
              <a:t>Forward Facing Documents</a:t>
            </a:r>
          </a:p>
        </p:txBody>
      </p:sp>
      <p:sp>
        <p:nvSpPr>
          <p:cNvPr id="7" name="Content Placeholder 6">
            <a:extLst>
              <a:ext uri="{FF2B5EF4-FFF2-40B4-BE49-F238E27FC236}">
                <a16:creationId xmlns:a16="http://schemas.microsoft.com/office/drawing/2014/main" id="{23FEFEA8-6BA5-E74F-BC37-420A1FC8D364}"/>
              </a:ext>
            </a:extLst>
          </p:cNvPr>
          <p:cNvSpPr>
            <a:spLocks noGrp="1"/>
          </p:cNvSpPr>
          <p:nvPr>
            <p:ph idx="1"/>
          </p:nvPr>
        </p:nvSpPr>
        <p:spPr/>
        <p:txBody>
          <a:bodyPr numCol="1"/>
          <a:lstStyle/>
          <a:p>
            <a:pPr marL="0" indent="0">
              <a:buNone/>
            </a:pPr>
            <a:r>
              <a:rPr lang="en-US" dirty="0"/>
              <a:t>PDF Accessibility Tool</a:t>
            </a:r>
          </a:p>
          <a:p>
            <a:pPr marL="0" indent="0">
              <a:buNone/>
            </a:pPr>
            <a:r>
              <a:rPr lang="en-US" dirty="0"/>
              <a:t>Google scan: January 8, 2017</a:t>
            </a:r>
          </a:p>
          <a:p>
            <a:pPr marL="0" indent="0">
              <a:buNone/>
            </a:pPr>
            <a:r>
              <a:rPr lang="en-US" dirty="0"/>
              <a:t>Review statistics</a:t>
            </a:r>
          </a:p>
          <a:p>
            <a:pPr marL="457200" lvl="1" indent="0">
              <a:buNone/>
            </a:pPr>
            <a:r>
              <a:rPr lang="en-US" dirty="0"/>
              <a:t>added by date</a:t>
            </a:r>
          </a:p>
          <a:p>
            <a:pPr marL="457200" lvl="1" indent="0">
              <a:buNone/>
            </a:pPr>
            <a:r>
              <a:rPr lang="en-US" dirty="0"/>
              <a:t>by subdomain</a:t>
            </a:r>
          </a:p>
          <a:p>
            <a:pPr marL="457200" lvl="1" indent="0">
              <a:buNone/>
            </a:pPr>
            <a:r>
              <a:rPr lang="en-US" dirty="0"/>
              <a:t>by unit/department</a:t>
            </a:r>
          </a:p>
          <a:p>
            <a:pPr marL="457200" lvl="1" indent="0">
              <a:buNone/>
            </a:pPr>
            <a:r>
              <a:rPr lang="en-US" dirty="0"/>
              <a:t>track trends over time</a:t>
            </a:r>
          </a:p>
        </p:txBody>
      </p:sp>
    </p:spTree>
    <p:extLst>
      <p:ext uri="{BB962C8B-B14F-4D97-AF65-F5344CB8AC3E}">
        <p14:creationId xmlns:p14="http://schemas.microsoft.com/office/powerpoint/2010/main" val="874787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66E45-EAB6-ED46-8056-64192198C922}"/>
              </a:ext>
            </a:extLst>
          </p:cNvPr>
          <p:cNvSpPr>
            <a:spLocks noGrp="1"/>
          </p:cNvSpPr>
          <p:nvPr>
            <p:ph type="title"/>
          </p:nvPr>
        </p:nvSpPr>
        <p:spPr/>
        <p:txBody>
          <a:bodyPr numCol="1"/>
          <a:lstStyle/>
          <a:p>
            <a:r>
              <a:rPr lang="en-US" dirty="0"/>
              <a:t>LMS Numbers</a:t>
            </a:r>
          </a:p>
        </p:txBody>
      </p:sp>
      <p:sp>
        <p:nvSpPr>
          <p:cNvPr id="3" name="Content Placeholder 2">
            <a:extLst>
              <a:ext uri="{FF2B5EF4-FFF2-40B4-BE49-F238E27FC236}">
                <a16:creationId xmlns:a16="http://schemas.microsoft.com/office/drawing/2014/main" id="{84AE1C56-CB30-A04E-9E38-5CA119F142FE}"/>
              </a:ext>
            </a:extLst>
          </p:cNvPr>
          <p:cNvSpPr>
            <a:spLocks noGrp="1"/>
          </p:cNvSpPr>
          <p:nvPr>
            <p:ph idx="1"/>
          </p:nvPr>
        </p:nvSpPr>
        <p:spPr/>
        <p:txBody>
          <a:bodyPr numCol="1"/>
          <a:lstStyle/>
          <a:p>
            <a:pPr marL="0" indent="0">
              <a:buNone/>
            </a:pPr>
            <a:r>
              <a:rPr lang="en-US" dirty="0"/>
              <a:t>Winter Quarter 2018</a:t>
            </a:r>
          </a:p>
          <a:p>
            <a:pPr marL="457200" lvl="1" indent="0">
              <a:buNone/>
            </a:pPr>
            <a:r>
              <a:rPr lang="en-US" dirty="0"/>
              <a:t>Number of classes in Canvas – 3,817</a:t>
            </a:r>
          </a:p>
          <a:p>
            <a:pPr marL="457200" lvl="1" indent="0">
              <a:buNone/>
            </a:pPr>
            <a:r>
              <a:rPr lang="en-US" dirty="0"/>
              <a:t>Total # of documents distributed through Canvas – 349,058</a:t>
            </a:r>
          </a:p>
          <a:p>
            <a:pPr marL="457200" lvl="1" indent="0">
              <a:buNone/>
            </a:pPr>
            <a:r>
              <a:rPr lang="en-US" dirty="0"/>
              <a:t>Average documents per class in Canvas – 91</a:t>
            </a:r>
          </a:p>
        </p:txBody>
      </p:sp>
    </p:spTree>
    <p:extLst>
      <p:ext uri="{BB962C8B-B14F-4D97-AF65-F5344CB8AC3E}">
        <p14:creationId xmlns:p14="http://schemas.microsoft.com/office/powerpoint/2010/main" val="677204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B3417-64C9-044B-924D-09916CBFABDA}"/>
              </a:ext>
            </a:extLst>
          </p:cNvPr>
          <p:cNvSpPr>
            <a:spLocks noGrp="1"/>
          </p:cNvSpPr>
          <p:nvPr>
            <p:ph type="title"/>
          </p:nvPr>
        </p:nvSpPr>
        <p:spPr/>
        <p:txBody>
          <a:bodyPr numCol="1"/>
          <a:lstStyle/>
          <a:p>
            <a:r>
              <a:rPr lang="en-US" dirty="0"/>
              <a:t>Top 5 Issues with Documents at UW</a:t>
            </a:r>
          </a:p>
        </p:txBody>
      </p:sp>
      <p:sp>
        <p:nvSpPr>
          <p:cNvPr id="3" name="Content Placeholder 2">
            <a:extLst>
              <a:ext uri="{FF2B5EF4-FFF2-40B4-BE49-F238E27FC236}">
                <a16:creationId xmlns:a16="http://schemas.microsoft.com/office/drawing/2014/main" id="{9F8188B4-9295-D54F-B3D8-47FC00AA8E4C}"/>
              </a:ext>
            </a:extLst>
          </p:cNvPr>
          <p:cNvSpPr>
            <a:spLocks noGrp="1"/>
          </p:cNvSpPr>
          <p:nvPr>
            <p:ph idx="1"/>
          </p:nvPr>
        </p:nvSpPr>
        <p:spPr/>
        <p:txBody>
          <a:bodyPr numCol="1">
            <a:normAutofit fontScale="92500" lnSpcReduction="20000"/>
          </a:bodyPr>
          <a:lstStyle/>
          <a:p>
            <a:pPr marL="0" indent="0">
              <a:lnSpc>
                <a:spcPct val="110000"/>
              </a:lnSpc>
              <a:buNone/>
            </a:pPr>
            <a:r>
              <a:rPr lang="en-US" dirty="0"/>
              <a:t>The document is scanned but not OCRed</a:t>
            </a:r>
          </a:p>
          <a:p>
            <a:pPr marL="457200" lvl="1" indent="0">
              <a:lnSpc>
                <a:spcPct val="110000"/>
              </a:lnSpc>
              <a:buNone/>
            </a:pPr>
            <a:r>
              <a:rPr lang="en-US" dirty="0"/>
              <a:t>average per quarter – 17,498</a:t>
            </a:r>
          </a:p>
          <a:p>
            <a:pPr marL="0" indent="0">
              <a:lnSpc>
                <a:spcPct val="110000"/>
              </a:lnSpc>
              <a:buNone/>
            </a:pPr>
            <a:r>
              <a:rPr lang="en-US" dirty="0"/>
              <a:t>The document has contrast issues</a:t>
            </a:r>
          </a:p>
          <a:p>
            <a:pPr marL="457200" lvl="1" indent="0">
              <a:lnSpc>
                <a:spcPct val="110000"/>
              </a:lnSpc>
              <a:buNone/>
            </a:pPr>
            <a:r>
              <a:rPr lang="en-US" dirty="0"/>
              <a:t>average per quarter – 57,345</a:t>
            </a:r>
          </a:p>
          <a:p>
            <a:pPr marL="0" indent="0">
              <a:lnSpc>
                <a:spcPct val="110000"/>
              </a:lnSpc>
              <a:buNone/>
            </a:pPr>
            <a:r>
              <a:rPr lang="en-US" dirty="0"/>
              <a:t>The document is untagged</a:t>
            </a:r>
          </a:p>
          <a:p>
            <a:pPr marL="457200" lvl="1" indent="0">
              <a:lnSpc>
                <a:spcPct val="110000"/>
              </a:lnSpc>
              <a:buNone/>
            </a:pPr>
            <a:r>
              <a:rPr lang="en-US" dirty="0"/>
              <a:t>average per quarter – 51,213</a:t>
            </a:r>
          </a:p>
          <a:p>
            <a:pPr marL="0" indent="0">
              <a:lnSpc>
                <a:spcPct val="110000"/>
              </a:lnSpc>
              <a:buNone/>
            </a:pPr>
            <a:r>
              <a:rPr lang="en-US" dirty="0"/>
              <a:t>The document does not have any headers</a:t>
            </a:r>
          </a:p>
          <a:p>
            <a:pPr marL="457200" lvl="1" indent="0">
              <a:lnSpc>
                <a:spcPct val="110000"/>
              </a:lnSpc>
              <a:buNone/>
            </a:pPr>
            <a:r>
              <a:rPr lang="en-US" dirty="0"/>
              <a:t>average per quarter – 38,134</a:t>
            </a:r>
          </a:p>
          <a:p>
            <a:pPr marL="0" indent="0">
              <a:lnSpc>
                <a:spcPct val="110000"/>
              </a:lnSpc>
              <a:buNone/>
            </a:pPr>
            <a:r>
              <a:rPr lang="en-US" dirty="0"/>
              <a:t>The document has images without alternative descriptions</a:t>
            </a:r>
          </a:p>
          <a:p>
            <a:pPr marL="457200" lvl="1" indent="0">
              <a:lnSpc>
                <a:spcPct val="110000"/>
              </a:lnSpc>
              <a:buNone/>
            </a:pPr>
            <a:r>
              <a:rPr lang="en-US" dirty="0"/>
              <a:t>average per quarter – 36,781</a:t>
            </a:r>
          </a:p>
        </p:txBody>
      </p:sp>
    </p:spTree>
    <p:extLst>
      <p:ext uri="{BB962C8B-B14F-4D97-AF65-F5344CB8AC3E}">
        <p14:creationId xmlns:p14="http://schemas.microsoft.com/office/powerpoint/2010/main" val="1953179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19505-9709-4041-9BF2-997808FB4ACF}"/>
              </a:ext>
            </a:extLst>
          </p:cNvPr>
          <p:cNvSpPr>
            <a:spLocks noGrp="1"/>
          </p:cNvSpPr>
          <p:nvPr>
            <p:ph type="title"/>
          </p:nvPr>
        </p:nvSpPr>
        <p:spPr/>
        <p:txBody>
          <a:bodyPr numCol="1"/>
          <a:lstStyle/>
          <a:p>
            <a:r>
              <a:rPr lang="en-US" dirty="0"/>
              <a:t>Summary of the Pilot</a:t>
            </a:r>
          </a:p>
        </p:txBody>
      </p:sp>
      <p:sp>
        <p:nvSpPr>
          <p:cNvPr id="3" name="Content Placeholder 2">
            <a:extLst>
              <a:ext uri="{FF2B5EF4-FFF2-40B4-BE49-F238E27FC236}">
                <a16:creationId xmlns:a16="http://schemas.microsoft.com/office/drawing/2014/main" id="{D693F212-0B1E-DE40-822E-DC65D5A94ECF}"/>
              </a:ext>
            </a:extLst>
          </p:cNvPr>
          <p:cNvSpPr>
            <a:spLocks noGrp="1"/>
          </p:cNvSpPr>
          <p:nvPr>
            <p:ph idx="1"/>
          </p:nvPr>
        </p:nvSpPr>
        <p:spPr/>
        <p:txBody>
          <a:bodyPr numCol="1"/>
          <a:lstStyle/>
          <a:p>
            <a:pPr marL="0" indent="0">
              <a:buNone/>
            </a:pPr>
            <a:r>
              <a:rPr lang="en-US" dirty="0"/>
              <a:t>Seed funding obtained from UW-IT</a:t>
            </a:r>
          </a:p>
          <a:p>
            <a:pPr marL="0" indent="0">
              <a:buNone/>
            </a:pPr>
            <a:r>
              <a:rPr lang="en-US" dirty="0"/>
              <a:t>Identify and achieve buy-in from leaders at satellite campus</a:t>
            </a:r>
          </a:p>
          <a:p>
            <a:pPr marL="457200" lvl="1" indent="0">
              <a:buNone/>
            </a:pPr>
            <a:r>
              <a:rPr lang="en-US" dirty="0"/>
              <a:t>Including support staff</a:t>
            </a:r>
          </a:p>
          <a:p>
            <a:pPr marL="0" indent="0">
              <a:buNone/>
            </a:pPr>
            <a:r>
              <a:rPr lang="en-US" dirty="0"/>
              <a:t>Identify PDF remediation vendors</a:t>
            </a:r>
          </a:p>
          <a:p>
            <a:pPr marL="0" indent="0">
              <a:buNone/>
            </a:pPr>
            <a:r>
              <a:rPr lang="en-US" dirty="0"/>
              <a:t>Offer to purchase Adobe Acrobat Pro DC to help with remediation efforts</a:t>
            </a:r>
          </a:p>
          <a:p>
            <a:pPr marL="0" indent="0">
              <a:buNone/>
            </a:pPr>
            <a:r>
              <a:rPr lang="en-US" dirty="0"/>
              <a:t>Offer training on Document Accessibility and PDF remediation</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260623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8CDEA-A3FB-954C-9E1F-00CEE9CF3351}"/>
              </a:ext>
            </a:extLst>
          </p:cNvPr>
          <p:cNvSpPr>
            <a:spLocks noGrp="1"/>
          </p:cNvSpPr>
          <p:nvPr>
            <p:ph type="title"/>
          </p:nvPr>
        </p:nvSpPr>
        <p:spPr/>
        <p:txBody>
          <a:bodyPr numCol="1"/>
          <a:lstStyle/>
          <a:p>
            <a:r>
              <a:rPr lang="en-US" dirty="0"/>
              <a:t>Bothell - PDF Pilot</a:t>
            </a:r>
          </a:p>
        </p:txBody>
      </p:sp>
      <p:sp>
        <p:nvSpPr>
          <p:cNvPr id="3" name="Content Placeholder 2">
            <a:extLst>
              <a:ext uri="{FF2B5EF4-FFF2-40B4-BE49-F238E27FC236}">
                <a16:creationId xmlns:a16="http://schemas.microsoft.com/office/drawing/2014/main" id="{22B331B2-7353-4B46-96E2-0B5E69D66A24}"/>
              </a:ext>
            </a:extLst>
          </p:cNvPr>
          <p:cNvSpPr>
            <a:spLocks noGrp="1"/>
          </p:cNvSpPr>
          <p:nvPr>
            <p:ph idx="1"/>
          </p:nvPr>
        </p:nvSpPr>
        <p:spPr/>
        <p:txBody>
          <a:bodyPr numCol="1"/>
          <a:lstStyle/>
          <a:p>
            <a:pPr marL="0" indent="0">
              <a:buNone/>
            </a:pPr>
            <a:r>
              <a:rPr lang="en-US" sz="3000" b="1" dirty="0"/>
              <a:t>Immediate Work</a:t>
            </a:r>
          </a:p>
          <a:p>
            <a:pPr lvl="1"/>
            <a:r>
              <a:rPr lang="en-US" sz="2800" dirty="0"/>
              <a:t>Focus on </a:t>
            </a:r>
            <a:r>
              <a:rPr lang="en-US" sz="2800" dirty="0" err="1"/>
              <a:t>uwb.edu</a:t>
            </a:r>
            <a:r>
              <a:rPr lang="en-US" sz="2800" dirty="0"/>
              <a:t> website electronic documents</a:t>
            </a:r>
          </a:p>
          <a:p>
            <a:pPr lvl="1"/>
            <a:r>
              <a:rPr lang="en-US" sz="2800" dirty="0"/>
              <a:t>Generate large report with all PDF locations (Siteimprove)</a:t>
            </a:r>
          </a:p>
          <a:p>
            <a:pPr lvl="1"/>
            <a:r>
              <a:rPr lang="en-US" sz="2800" dirty="0"/>
              <a:t>Organize PDFs by website directory &amp; primary web contact</a:t>
            </a:r>
          </a:p>
          <a:p>
            <a:pPr lvl="1"/>
            <a:r>
              <a:rPr lang="en-US" sz="2800" dirty="0"/>
              <a:t>Email reports to the primary contact to coordinate/delegate</a:t>
            </a:r>
          </a:p>
          <a:p>
            <a:pPr lvl="2"/>
            <a:r>
              <a:rPr lang="en-US" sz="2400" dirty="0"/>
              <a:t>Deadline with regular email reminders containing suggestions and resources for help</a:t>
            </a:r>
          </a:p>
          <a:p>
            <a:pPr marL="0" indent="0">
              <a:buNone/>
            </a:pPr>
            <a:endParaRPr lang="en-US" dirty="0"/>
          </a:p>
        </p:txBody>
      </p:sp>
    </p:spTree>
    <p:extLst>
      <p:ext uri="{BB962C8B-B14F-4D97-AF65-F5344CB8AC3E}">
        <p14:creationId xmlns:p14="http://schemas.microsoft.com/office/powerpoint/2010/main" val="657370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C9527-AD3E-D148-92C0-C151324F4537}"/>
              </a:ext>
            </a:extLst>
          </p:cNvPr>
          <p:cNvSpPr>
            <a:spLocks noGrp="1"/>
          </p:cNvSpPr>
          <p:nvPr>
            <p:ph type="title"/>
          </p:nvPr>
        </p:nvSpPr>
        <p:spPr/>
        <p:txBody>
          <a:bodyPr numCol="1"/>
          <a:lstStyle/>
          <a:p>
            <a:r>
              <a:rPr lang="en-US" dirty="0"/>
              <a:t>Bothell - Buy-in &amp; Options</a:t>
            </a:r>
          </a:p>
        </p:txBody>
      </p:sp>
      <p:sp>
        <p:nvSpPr>
          <p:cNvPr id="3" name="Content Placeholder 2">
            <a:extLst>
              <a:ext uri="{FF2B5EF4-FFF2-40B4-BE49-F238E27FC236}">
                <a16:creationId xmlns:a16="http://schemas.microsoft.com/office/drawing/2014/main" id="{29684D6B-7210-E642-904D-3B21382D4F33}"/>
              </a:ext>
            </a:extLst>
          </p:cNvPr>
          <p:cNvSpPr>
            <a:spLocks noGrp="1"/>
          </p:cNvSpPr>
          <p:nvPr>
            <p:ph idx="1"/>
          </p:nvPr>
        </p:nvSpPr>
        <p:spPr>
          <a:xfrm>
            <a:off x="707568" y="1518557"/>
            <a:ext cx="11000018" cy="4658406"/>
          </a:xfrm>
        </p:spPr>
        <p:txBody>
          <a:bodyPr numCol="1">
            <a:normAutofit fontScale="92500" lnSpcReduction="20000"/>
          </a:bodyPr>
          <a:lstStyle/>
          <a:p>
            <a:pPr marL="0" indent="0">
              <a:buNone/>
            </a:pPr>
            <a:r>
              <a:rPr lang="en-US" b="1" dirty="0"/>
              <a:t>Informed participants</a:t>
            </a:r>
          </a:p>
          <a:p>
            <a:pPr marL="457200" lvl="1" indent="0">
              <a:buNone/>
            </a:pPr>
            <a:r>
              <a:rPr lang="en-US" dirty="0"/>
              <a:t>Accessibility isn’t optional</a:t>
            </a:r>
          </a:p>
          <a:p>
            <a:pPr marL="457200" lvl="1" indent="0">
              <a:buNone/>
            </a:pPr>
            <a:r>
              <a:rPr lang="en-US" dirty="0"/>
              <a:t>Pilot was a free but a limited time opportunity</a:t>
            </a:r>
          </a:p>
          <a:p>
            <a:pPr marL="0" indent="0">
              <a:buNone/>
            </a:pPr>
            <a:r>
              <a:rPr lang="en-US" b="1" dirty="0"/>
              <a:t>Offered a method to sort information + consultation meetings</a:t>
            </a:r>
          </a:p>
          <a:p>
            <a:pPr marL="0" indent="0">
              <a:buNone/>
            </a:pPr>
            <a:r>
              <a:rPr lang="en-US" b="1" dirty="0"/>
              <a:t>Participants needed to verify relevant PDFs </a:t>
            </a:r>
          </a:p>
          <a:p>
            <a:pPr marL="457200" lvl="1" indent="0">
              <a:buNone/>
            </a:pPr>
            <a:r>
              <a:rPr lang="en-US" dirty="0"/>
              <a:t>Campus-wide problem of too much content and lack of maintenance</a:t>
            </a:r>
          </a:p>
          <a:p>
            <a:pPr marL="0" indent="0">
              <a:buNone/>
            </a:pPr>
            <a:r>
              <a:rPr lang="en-US" b="1" dirty="0"/>
              <a:t>Available options</a:t>
            </a:r>
          </a:p>
          <a:p>
            <a:pPr marL="457200" lvl="1" indent="0">
              <a:buNone/>
            </a:pPr>
            <a:r>
              <a:rPr lang="en-US" dirty="0"/>
              <a:t>Vendor: $9.23/page with </a:t>
            </a:r>
            <a:r>
              <a:rPr lang="en-US" dirty="0" err="1"/>
              <a:t>Vastec</a:t>
            </a:r>
            <a:r>
              <a:rPr lang="en-US" dirty="0"/>
              <a:t> (free for pilot)</a:t>
            </a:r>
          </a:p>
          <a:p>
            <a:pPr marL="457200" lvl="1" indent="0">
              <a:buNone/>
            </a:pPr>
            <a:r>
              <a:rPr lang="en-US" dirty="0"/>
              <a:t>Campus trainers: Ana (Bothell) &amp; Gaby (Seattle)</a:t>
            </a:r>
          </a:p>
          <a:p>
            <a:pPr marL="457200" lvl="1" indent="0">
              <a:buNone/>
            </a:pPr>
            <a:r>
              <a:rPr lang="en-US" dirty="0"/>
              <a:t>Self-teaching &amp; remediation resources</a:t>
            </a:r>
          </a:p>
          <a:p>
            <a:pPr lvl="1"/>
            <a:r>
              <a:rPr lang="en-US" dirty="0" err="1"/>
              <a:t>uw.edu</a:t>
            </a:r>
            <a:r>
              <a:rPr lang="en-US" dirty="0"/>
              <a:t>/accessibility</a:t>
            </a:r>
          </a:p>
          <a:p>
            <a:pPr lvl="1"/>
            <a:r>
              <a:rPr lang="en-US" dirty="0"/>
              <a:t>training on </a:t>
            </a:r>
            <a:r>
              <a:rPr lang="en-US" dirty="0" err="1"/>
              <a:t>Lynda.com</a:t>
            </a:r>
            <a:endParaRPr lang="en-US" dirty="0"/>
          </a:p>
        </p:txBody>
      </p:sp>
    </p:spTree>
    <p:extLst>
      <p:ext uri="{BB962C8B-B14F-4D97-AF65-F5344CB8AC3E}">
        <p14:creationId xmlns:p14="http://schemas.microsoft.com/office/powerpoint/2010/main" val="3582288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E9813-9BDE-7640-A505-1BD35F8981F1}"/>
              </a:ext>
            </a:extLst>
          </p:cNvPr>
          <p:cNvSpPr>
            <a:spLocks noGrp="1"/>
          </p:cNvSpPr>
          <p:nvPr>
            <p:ph type="title"/>
          </p:nvPr>
        </p:nvSpPr>
        <p:spPr/>
        <p:txBody>
          <a:bodyPr numCol="1">
            <a:normAutofit/>
          </a:bodyPr>
          <a:lstStyle/>
          <a:p>
            <a:r>
              <a:rPr lang="en-US" sz="3900" dirty="0"/>
              <a:t>Bothell - PDF Pilot by the numbers</a:t>
            </a:r>
          </a:p>
        </p:txBody>
      </p:sp>
      <p:sp>
        <p:nvSpPr>
          <p:cNvPr id="3" name="Content Placeholder 2">
            <a:extLst>
              <a:ext uri="{FF2B5EF4-FFF2-40B4-BE49-F238E27FC236}">
                <a16:creationId xmlns:a16="http://schemas.microsoft.com/office/drawing/2014/main" id="{BC3BE3D3-DC1A-054F-8DB5-33EF8C2DBA95}"/>
              </a:ext>
            </a:extLst>
          </p:cNvPr>
          <p:cNvSpPr>
            <a:spLocks noGrp="1"/>
          </p:cNvSpPr>
          <p:nvPr>
            <p:ph idx="1"/>
          </p:nvPr>
        </p:nvSpPr>
        <p:spPr>
          <a:xfrm>
            <a:off x="838200" y="1420586"/>
            <a:ext cx="10515600" cy="4756377"/>
          </a:xfrm>
        </p:spPr>
        <p:txBody>
          <a:bodyPr numCol="1">
            <a:normAutofit/>
          </a:bodyPr>
          <a:lstStyle/>
          <a:p>
            <a:pPr marL="0" indent="0">
              <a:buNone/>
            </a:pPr>
            <a:r>
              <a:rPr lang="en-US" b="1" dirty="0"/>
              <a:t>Total from Report: 2,943 PDFs</a:t>
            </a:r>
          </a:p>
          <a:p>
            <a:pPr marL="457200" lvl="1" indent="0">
              <a:buNone/>
            </a:pPr>
            <a:r>
              <a:rPr lang="en-US" dirty="0"/>
              <a:t>Run April 2017</a:t>
            </a:r>
            <a:r>
              <a:rPr lang="en-US" b="1" dirty="0"/>
              <a:t>	</a:t>
            </a:r>
          </a:p>
          <a:p>
            <a:pPr marL="0" indent="0">
              <a:buNone/>
            </a:pPr>
            <a:r>
              <a:rPr lang="en-US" b="1" dirty="0"/>
              <a:t>Active PDFs: 2,277</a:t>
            </a:r>
          </a:p>
          <a:p>
            <a:pPr marL="457200" lvl="1" indent="0">
              <a:buNone/>
            </a:pPr>
            <a:r>
              <a:rPr lang="en-US" dirty="0"/>
              <a:t>Removed links to external PDFs </a:t>
            </a:r>
          </a:p>
          <a:p>
            <a:pPr marL="457200" lvl="1" indent="0">
              <a:buNone/>
            </a:pPr>
            <a:r>
              <a:rPr lang="en-US" dirty="0"/>
              <a:t>Removed broken or duplicate PDFs</a:t>
            </a:r>
          </a:p>
          <a:p>
            <a:pPr marL="0" indent="0">
              <a:buNone/>
            </a:pPr>
            <a:r>
              <a:rPr lang="en-US" b="1" dirty="0"/>
              <a:t>PDFs submitted for remediation: 122</a:t>
            </a:r>
          </a:p>
          <a:p>
            <a:pPr marL="457200" lvl="1" indent="0">
              <a:buNone/>
            </a:pPr>
            <a:r>
              <a:rPr lang="en-US" dirty="0"/>
              <a:t>Pilot engagement was voluntary</a:t>
            </a:r>
          </a:p>
          <a:p>
            <a:pPr marL="457200" lvl="1" indent="0">
              <a:buNone/>
            </a:pPr>
            <a:r>
              <a:rPr lang="en-US" dirty="0"/>
              <a:t>Constraints:</a:t>
            </a:r>
          </a:p>
          <a:p>
            <a:pPr lvl="1">
              <a:buChar char="•"/>
            </a:pPr>
            <a:r>
              <a:rPr lang="en-US" dirty="0"/>
              <a:t>Time</a:t>
            </a:r>
          </a:p>
          <a:p>
            <a:pPr lvl="1"/>
            <a:r>
              <a:rPr lang="en-US" dirty="0"/>
              <a:t>Lack of supervisor support</a:t>
            </a:r>
          </a:p>
          <a:p>
            <a:pPr marL="457200" lvl="1" indent="0">
              <a:buNone/>
            </a:pPr>
            <a:r>
              <a:rPr lang="en-US" dirty="0"/>
              <a:t>17 </a:t>
            </a:r>
            <a:r>
              <a:rPr lang="en-US" dirty="0" err="1"/>
              <a:t>uwb.edu</a:t>
            </a:r>
            <a:r>
              <a:rPr lang="en-US" dirty="0"/>
              <a:t> directories were updated out of about 140+ directories</a:t>
            </a:r>
          </a:p>
        </p:txBody>
      </p:sp>
    </p:spTree>
    <p:extLst>
      <p:ext uri="{BB962C8B-B14F-4D97-AF65-F5344CB8AC3E}">
        <p14:creationId xmlns:p14="http://schemas.microsoft.com/office/powerpoint/2010/main" val="4920926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11835</TotalTime>
  <Words>1408</Words>
  <Application>Microsoft Macintosh PowerPoint</Application>
  <PresentationFormat>Widescreen</PresentationFormat>
  <Paragraphs>162</Paragraphs>
  <Slides>17</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Helvetica</vt:lpstr>
      <vt:lpstr>Office Theme</vt:lpstr>
      <vt:lpstr>Promoting Document Accessibility Efforts and PDF Remediation Options</vt:lpstr>
      <vt:lpstr>Problem Statements</vt:lpstr>
      <vt:lpstr>Forward Facing Documents</vt:lpstr>
      <vt:lpstr>LMS Numbers</vt:lpstr>
      <vt:lpstr>Top 5 Issues with Documents at UW</vt:lpstr>
      <vt:lpstr>Summary of the Pilot</vt:lpstr>
      <vt:lpstr>Bothell - PDF Pilot</vt:lpstr>
      <vt:lpstr>Bothell - Buy-in &amp; Options</vt:lpstr>
      <vt:lpstr>Bothell - PDF Pilot by the numbers</vt:lpstr>
      <vt:lpstr>Bothell - Pilot Takeaways</vt:lpstr>
      <vt:lpstr>Bothell - Long Term Action Plan (1 of 2)</vt:lpstr>
      <vt:lpstr>Bothell - Long term action plan (2 of 2)</vt:lpstr>
      <vt:lpstr>The Tacoma Method</vt:lpstr>
      <vt:lpstr>Overall Conclusions (1of 2)</vt:lpstr>
      <vt:lpstr>Overall Conclusions (2 of 2)</vt:lpstr>
      <vt:lpstr>Successful Practices/Lessons Learned</vt:lpstr>
      <vt:lpstr>Resources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Gaby de Jongh</dc:creator>
  <cp:lastModifiedBy>Gaby de Jongh</cp:lastModifiedBy>
  <cp:revision>36</cp:revision>
  <dcterms:created xsi:type="dcterms:W3CDTF">2018-10-12T18:32:33Z</dcterms:created>
  <dcterms:modified xsi:type="dcterms:W3CDTF">2018-11-15T23:05:14Z</dcterms:modified>
</cp:coreProperties>
</file>