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2"/>
  </p:sldMasterIdLst>
  <p:notesMasterIdLst>
    <p:notesMasterId r:id="rId9"/>
  </p:notesMasterIdLst>
  <p:handoutMasterIdLst>
    <p:handoutMasterId r:id="rId10"/>
  </p:handoutMasterIdLst>
  <p:sldIdLst>
    <p:sldId id="256" r:id="rId3"/>
    <p:sldId id="257" r:id="rId4"/>
    <p:sldId id="259" r:id="rId5"/>
    <p:sldId id="260" r:id="rId6"/>
    <p:sldId id="261" r:id="rId7"/>
    <p:sldId id="258" r:id="rId8"/>
  </p:sldIdLst>
  <p:sldSz cx="9144000" cy="5143500" type="screen16x9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lly Dedecker" initials="SD" lastIdx="70" clrIdx="0"/>
  <p:cmAuthor id="14" name="Brian O'Leary" initials="BO" lastIdx="0" clrIdx="14"/>
  <p:cmAuthor id="1" name="Kat Meyer" initials="" lastIdx="0" clrIdx="1"/>
  <p:cmAuthor id="15" name="Peter Balis" initials="PB" lastIdx="1" clrIdx="15"/>
  <p:cmAuthor id="16" name="Julie Blattberg" initials="" lastIdx="58" clrIdx="16">
    <p:extLst/>
  </p:cmAuthor>
  <p:cmAuthor id="13" name="BISG Inc" initials="BI [12]" lastIdx="1" clrIdx="13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94CF"/>
    <a:srgbClr val="FF9966"/>
    <a:srgbClr val="414042"/>
    <a:srgbClr val="C6D0D2"/>
    <a:srgbClr val="89B30B"/>
    <a:srgbClr val="5859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C229FE-FD28-4E17-B809-88C563F539C7}" v="327" dt="2018-09-26T16:20:52.4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804" autoAdjust="0"/>
    <p:restoredTop sz="95000" autoAdjust="0"/>
  </p:normalViewPr>
  <p:slideViewPr>
    <p:cSldViewPr>
      <p:cViewPr>
        <p:scale>
          <a:sx n="57" d="100"/>
          <a:sy n="57" d="100"/>
        </p:scale>
        <p:origin x="-730" y="-264"/>
      </p:cViewPr>
      <p:guideLst>
        <p:guide orient="horz" pos="2160"/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3840"/>
    </p:cViewPr>
  </p:outlineViewPr>
  <p:notesTextViewPr>
    <p:cViewPr>
      <p:scale>
        <a:sx n="75" d="100"/>
        <a:sy n="75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3432" y="-12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CF44AA-4744-6646-82AB-C70B26E17357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91A948-991E-154C-B8DA-470907FE1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4181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8D9DAB4-01EC-4B0C-A643-E9764FC72C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0451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3D1613-EF39-4022-B076-CE74A55DA908}" type="slidenum">
              <a:rPr lang="en-US"/>
              <a:pPr/>
              <a:t>1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62796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771650"/>
            <a:ext cx="9144000" cy="1833896"/>
          </a:xfrm>
        </p:spPr>
        <p:txBody>
          <a:bodyPr/>
          <a:lstStyle>
            <a:lvl1pPr algn="ctr">
              <a:defRPr sz="6400">
                <a:solidFill>
                  <a:srgbClr val="414042"/>
                </a:solidFill>
              </a:defRPr>
            </a:lvl1pPr>
          </a:lstStyle>
          <a:p>
            <a:pPr lvl="0"/>
            <a:r>
              <a:rPr lang="en-US" noProof="0" dirty="0"/>
              <a:t>Click to edit Master title style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2514600" y="4088810"/>
            <a:ext cx="4038600" cy="957262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pPr lvl="0"/>
            <a:r>
              <a:rPr lang="en-US" noProof="0" dirty="0"/>
              <a:t>[date]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9ED0D9B-BCDB-476B-9EF1-C219DB8232D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6392" name="Rectangle 8" descr="Gold bar"/>
          <p:cNvSpPr>
            <a:spLocks noChangeArrowheads="1"/>
          </p:cNvSpPr>
          <p:nvPr/>
        </p:nvSpPr>
        <p:spPr bwMode="auto">
          <a:xfrm>
            <a:off x="223421" y="3714750"/>
            <a:ext cx="2870200" cy="151210"/>
          </a:xfrm>
          <a:prstGeom prst="rect">
            <a:avLst/>
          </a:prstGeom>
          <a:solidFill>
            <a:srgbClr val="0D94CF"/>
          </a:solidFill>
          <a:ln>
            <a:solidFill>
              <a:srgbClr val="0D94CF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Rectangle 9" descr="Orange bar"/>
          <p:cNvSpPr>
            <a:spLocks noChangeArrowheads="1"/>
          </p:cNvSpPr>
          <p:nvPr/>
        </p:nvSpPr>
        <p:spPr bwMode="auto">
          <a:xfrm>
            <a:off x="3093621" y="3714750"/>
            <a:ext cx="2870200" cy="151210"/>
          </a:xfrm>
          <a:prstGeom prst="rect">
            <a:avLst/>
          </a:prstGeom>
          <a:solidFill>
            <a:srgbClr val="58595B"/>
          </a:solidFill>
          <a:ln>
            <a:solidFill>
              <a:srgbClr val="58595B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Rectangle 10" descr="Slate bar"/>
          <p:cNvSpPr>
            <a:spLocks noChangeArrowheads="1"/>
          </p:cNvSpPr>
          <p:nvPr/>
        </p:nvSpPr>
        <p:spPr bwMode="auto">
          <a:xfrm>
            <a:off x="5938421" y="3714750"/>
            <a:ext cx="2870200" cy="151210"/>
          </a:xfrm>
          <a:prstGeom prst="rect">
            <a:avLst/>
          </a:prstGeom>
          <a:solidFill>
            <a:srgbClr val="89B30B"/>
          </a:solidFill>
          <a:ln>
            <a:solidFill>
              <a:srgbClr val="89B30B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" name="Picture 9" descr="BISG&#10;Book Industry Study Group"/>
          <p:cNvPicPr>
            <a:picLocks noChangeAspect="1"/>
          </p:cNvPicPr>
          <p:nvPr userDrawn="1"/>
        </p:nvPicPr>
        <p:blipFill rotWithShape="1">
          <a:blip r:embed="rId2"/>
          <a:srcRect t="7768" b="8634"/>
          <a:stretch/>
        </p:blipFill>
        <p:spPr>
          <a:xfrm>
            <a:off x="6869818" y="4088810"/>
            <a:ext cx="1943982" cy="957264"/>
          </a:xfrm>
          <a:prstGeom prst="rect">
            <a:avLst/>
          </a:prstGeom>
        </p:spPr>
      </p:pic>
      <p:pic>
        <p:nvPicPr>
          <p:cNvPr id="2" name="Picture 1" descr="Accessing Higher Ground&#10;Avvessible Media, Web &amp; Technology Conference&#10;Presented by AHEAD in collaboration with ATHEN">
            <a:extLst>
              <a:ext uri="{FF2B5EF4-FFF2-40B4-BE49-F238E27FC236}">
                <a16:creationId xmlns:a16="http://schemas.microsoft.com/office/drawing/2014/main" xmlns="" id="{46F0B91B-E7A5-4520-8992-F7E642D2004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33113" y="4088810"/>
            <a:ext cx="2175599" cy="95726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dissolve/>
      </p:transition>
    </mc:Choice>
    <mc:Fallback xmlns="">
      <p:transition xmlns:p14="http://schemas.microsoft.com/office/powerpoint/2010/main" spd="med">
        <p:dissolv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‹#›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2016, Book Industry Study Group, Inc.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AB39A5-383C-4C1E-B15D-E12C08A058F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Line 8"/>
          <p:cNvSpPr>
            <a:spLocks noChangeShapeType="1"/>
          </p:cNvSpPr>
          <p:nvPr userDrawn="1"/>
        </p:nvSpPr>
        <p:spPr bwMode="auto">
          <a:xfrm>
            <a:off x="457200" y="1085850"/>
            <a:ext cx="8077200" cy="0"/>
          </a:xfrm>
          <a:prstGeom prst="line">
            <a:avLst/>
          </a:prstGeom>
          <a:noFill/>
          <a:ln w="19050">
            <a:solidFill>
              <a:srgbClr val="89B30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81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dissolve/>
      </p:transition>
    </mc:Choice>
    <mc:Fallback xmlns="">
      <p:transition xmlns:p14="http://schemas.microsoft.com/office/powerpoint/2010/main" spd="med">
        <p:dissolv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8360"/>
            <a:ext cx="2057400" cy="438983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8360"/>
            <a:ext cx="6019800" cy="43898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‹#›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2016, Book Industry Study Group, Inc.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F4CA57-A104-46CB-B20B-6286CFBCF2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754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dissolve/>
      </p:transition>
    </mc:Choice>
    <mc:Fallback xmlns="">
      <p:transition xmlns:p14="http://schemas.microsoft.com/office/powerpoint/2010/main" spd="med">
        <p:dissolv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8360"/>
            <a:ext cx="8229600" cy="8548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00150"/>
            <a:ext cx="4038600" cy="33980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00151"/>
            <a:ext cx="4038600" cy="16418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2956322"/>
            <a:ext cx="4038600" cy="16418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4686300"/>
            <a:ext cx="2133600" cy="3429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‹#›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© 2016, Book Industry Study Group, Inc.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4686300"/>
            <a:ext cx="2133600" cy="342900"/>
          </a:xfrm>
        </p:spPr>
        <p:txBody>
          <a:bodyPr/>
          <a:lstStyle>
            <a:lvl1pPr>
              <a:defRPr/>
            </a:lvl1pPr>
          </a:lstStyle>
          <a:p>
            <a:fld id="{2DAD04CB-67C6-4DA5-8463-036D7B9243B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Line 8"/>
          <p:cNvSpPr>
            <a:spLocks noChangeShapeType="1"/>
          </p:cNvSpPr>
          <p:nvPr userDrawn="1"/>
        </p:nvSpPr>
        <p:spPr bwMode="auto">
          <a:xfrm>
            <a:off x="457200" y="1085850"/>
            <a:ext cx="8077200" cy="0"/>
          </a:xfrm>
          <a:prstGeom prst="line">
            <a:avLst/>
          </a:prstGeom>
          <a:noFill/>
          <a:ln w="19050">
            <a:solidFill>
              <a:srgbClr val="89B30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595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dissolve/>
      </p:transition>
    </mc:Choice>
    <mc:Fallback xmlns="">
      <p:transition xmlns:p14="http://schemas.microsoft.com/office/powerpoint/2010/main" spd="med">
        <p:dissolv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8360"/>
            <a:ext cx="8229600" cy="8548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00150"/>
            <a:ext cx="4038600" cy="339804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200150"/>
            <a:ext cx="4038600" cy="3398044"/>
          </a:xfrm>
        </p:spPr>
        <p:txBody>
          <a:bodyPr/>
          <a:lstStyle/>
          <a:p>
            <a:r>
              <a:rPr lang="en-US"/>
              <a:t>Click icon to add clip art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686300"/>
            <a:ext cx="2133600" cy="3429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‹#›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© 2016, Book Industry Study Group, Inc.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686300"/>
            <a:ext cx="2133600" cy="342900"/>
          </a:xfrm>
        </p:spPr>
        <p:txBody>
          <a:bodyPr/>
          <a:lstStyle>
            <a:lvl1pPr>
              <a:defRPr/>
            </a:lvl1pPr>
          </a:lstStyle>
          <a:p>
            <a:fld id="{E60F0DFF-59C1-48D2-93BC-79534E5D7AB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457200" y="1085850"/>
            <a:ext cx="8077200" cy="0"/>
          </a:xfrm>
          <a:prstGeom prst="line">
            <a:avLst/>
          </a:prstGeom>
          <a:noFill/>
          <a:ln w="19050">
            <a:solidFill>
              <a:srgbClr val="89B30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767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dissolve/>
      </p:transition>
    </mc:Choice>
    <mc:Fallback xmlns="">
      <p:transition xmlns:p14="http://schemas.microsoft.com/office/powerpoint/2010/main" spd="med">
        <p:dissolv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‹#›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2016, Book Industry Study Group, Inc.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8641D1-CF69-413C-AF7A-E3E0A5071BA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Line 8"/>
          <p:cNvSpPr>
            <a:spLocks noChangeShapeType="1"/>
          </p:cNvSpPr>
          <p:nvPr userDrawn="1"/>
        </p:nvSpPr>
        <p:spPr bwMode="auto">
          <a:xfrm>
            <a:off x="457200" y="1085850"/>
            <a:ext cx="8077200" cy="0"/>
          </a:xfrm>
          <a:prstGeom prst="line">
            <a:avLst/>
          </a:prstGeom>
          <a:noFill/>
          <a:ln w="19050">
            <a:solidFill>
              <a:srgbClr val="89B30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433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dissolve/>
      </p:transition>
    </mc:Choice>
    <mc:Fallback xmlns="">
      <p:transition xmlns:p14="http://schemas.microsoft.com/office/powerpoint/2010/main" spd="med">
        <p:dissolv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‹#›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2016, Book Industry Study Group, Inc.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CF2BBB-7411-4874-A19A-8E5DEA92C9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443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dissolve/>
      </p:transition>
    </mc:Choice>
    <mc:Fallback xmlns="">
      <p:transition xmlns:p14="http://schemas.microsoft.com/office/powerpoint/2010/main" spd="med">
        <p:dissolv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80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80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‹#›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2016, Book Industry Study Group, Inc.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A7C3EF-5BC0-419B-BBD4-4F2491E4942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457200" y="1085850"/>
            <a:ext cx="8077200" cy="0"/>
          </a:xfrm>
          <a:prstGeom prst="line">
            <a:avLst/>
          </a:prstGeom>
          <a:noFill/>
          <a:ln w="19050">
            <a:solidFill>
              <a:srgbClr val="89B30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134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dissolve/>
      </p:transition>
    </mc:Choice>
    <mc:Fallback xmlns="">
      <p:transition xmlns:p14="http://schemas.microsoft.com/office/powerpoint/2010/main" spd="med">
        <p:dissolv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‹#›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2016, Book Industry Study Group, Inc.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AA040E-9FB1-4EE4-9030-546FA668C4D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Line 8"/>
          <p:cNvSpPr>
            <a:spLocks noChangeShapeType="1"/>
          </p:cNvSpPr>
          <p:nvPr userDrawn="1"/>
        </p:nvSpPr>
        <p:spPr bwMode="auto">
          <a:xfrm>
            <a:off x="457200" y="1085850"/>
            <a:ext cx="8077200" cy="0"/>
          </a:xfrm>
          <a:prstGeom prst="line">
            <a:avLst/>
          </a:prstGeom>
          <a:noFill/>
          <a:ln w="19050">
            <a:solidFill>
              <a:srgbClr val="89B30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44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dissolve/>
      </p:transition>
    </mc:Choice>
    <mc:Fallback xmlns="">
      <p:transition xmlns:p14="http://schemas.microsoft.com/office/powerpoint/2010/main" spd="med">
        <p:dissolv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‹#›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2016, Book Industry Study Group, Inc.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61EAC1-94B8-4E7C-B4A7-D87FC09C25A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Line 8"/>
          <p:cNvSpPr>
            <a:spLocks noChangeShapeType="1"/>
          </p:cNvSpPr>
          <p:nvPr userDrawn="1"/>
        </p:nvSpPr>
        <p:spPr bwMode="auto">
          <a:xfrm>
            <a:off x="457200" y="1085850"/>
            <a:ext cx="8077200" cy="0"/>
          </a:xfrm>
          <a:prstGeom prst="line">
            <a:avLst/>
          </a:prstGeom>
          <a:noFill/>
          <a:ln w="19050">
            <a:solidFill>
              <a:srgbClr val="89B30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711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dissolve/>
      </p:transition>
    </mc:Choice>
    <mc:Fallback xmlns="">
      <p:transition xmlns:p14="http://schemas.microsoft.com/office/powerpoint/2010/main" spd="med">
        <p:dissolv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‹#›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2016, Book Industry Study Group, Inc.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C4E141-6451-4695-B651-29CC9641BE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500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dissolve/>
      </p:transition>
    </mc:Choice>
    <mc:Fallback xmlns="">
      <p:transition xmlns:p14="http://schemas.microsoft.com/office/powerpoint/2010/main" spd="med">
        <p:dissolv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‹#›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2016, Book Industry Study Group, Inc.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0F0E11-CB09-447C-95BE-1CC7FB6E05A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457200" y="1085850"/>
            <a:ext cx="8077200" cy="0"/>
          </a:xfrm>
          <a:prstGeom prst="line">
            <a:avLst/>
          </a:prstGeom>
          <a:noFill/>
          <a:ln w="19050">
            <a:solidFill>
              <a:srgbClr val="89B30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96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dissolve/>
      </p:transition>
    </mc:Choice>
    <mc:Fallback xmlns="">
      <p:transition xmlns:p14="http://schemas.microsoft.com/office/powerpoint/2010/main" spd="med">
        <p:dissolv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‹#›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2016, Book Industry Study Group, Inc.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1406D9-C6FA-44AE-AD4E-563045C795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820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dissolve/>
      </p:transition>
    </mc:Choice>
    <mc:Fallback xmlns="">
      <p:transition xmlns:p14="http://schemas.microsoft.com/office/powerpoint/2010/main" spd="med">
        <p:dissolv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8360"/>
            <a:ext cx="8229600" cy="877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8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6300"/>
            <a:ext cx="2133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r>
              <a:rPr lang="en-US"/>
              <a:t>‹#›</a:t>
            </a:r>
            <a:endParaRPr lang="en-US" dirty="0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r>
              <a:rPr lang="en-US" dirty="0"/>
              <a:t>© 2018, Book Industry Study Group, Inc. 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211455"/>
            <a:ext cx="2133600" cy="377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BAA41D02-A315-494A-B31D-FAC27082354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5367" name="Rectangle 7" descr="Gold bar"/>
          <p:cNvSpPr>
            <a:spLocks noChangeArrowheads="1"/>
          </p:cNvSpPr>
          <p:nvPr/>
        </p:nvSpPr>
        <p:spPr bwMode="auto">
          <a:xfrm>
            <a:off x="0" y="0"/>
            <a:ext cx="228600" cy="1714500"/>
          </a:xfrm>
          <a:prstGeom prst="rect">
            <a:avLst/>
          </a:prstGeom>
          <a:solidFill>
            <a:srgbClr val="0D94CF"/>
          </a:solidFill>
          <a:ln>
            <a:solidFill>
              <a:srgbClr val="0D94CF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5369" name="Rectangle 9" descr="Orange bar"/>
          <p:cNvSpPr>
            <a:spLocks noChangeArrowheads="1"/>
          </p:cNvSpPr>
          <p:nvPr/>
        </p:nvSpPr>
        <p:spPr bwMode="auto">
          <a:xfrm>
            <a:off x="0" y="1714500"/>
            <a:ext cx="228600" cy="1714500"/>
          </a:xfrm>
          <a:prstGeom prst="rect">
            <a:avLst/>
          </a:prstGeom>
          <a:solidFill>
            <a:srgbClr val="58595B"/>
          </a:solidFill>
          <a:ln>
            <a:solidFill>
              <a:srgbClr val="58595B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5370" name="Rectangle 10" descr="Slate bar"/>
          <p:cNvSpPr>
            <a:spLocks noChangeArrowheads="1"/>
          </p:cNvSpPr>
          <p:nvPr/>
        </p:nvSpPr>
        <p:spPr bwMode="auto">
          <a:xfrm>
            <a:off x="0" y="3429000"/>
            <a:ext cx="228600" cy="1714500"/>
          </a:xfrm>
          <a:prstGeom prst="rect">
            <a:avLst/>
          </a:prstGeom>
          <a:solidFill>
            <a:srgbClr val="89B30B"/>
          </a:solidFill>
          <a:ln>
            <a:solidFill>
              <a:srgbClr val="89B30B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 userDrawn="1"/>
        </p:nvSpPr>
        <p:spPr>
          <a:xfrm>
            <a:off x="7130154" y="4595396"/>
            <a:ext cx="16017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/>
              <a:t>#BISG,</a:t>
            </a:r>
            <a:r>
              <a:rPr lang="en-US" sz="1600" baseline="0" dirty="0"/>
              <a:t> </a:t>
            </a:r>
            <a:r>
              <a:rPr lang="en-US" sz="1600" dirty="0"/>
              <a:t>@BISG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dissolve/>
      </p:transition>
    </mc:Choice>
    <mc:Fallback xmlns="">
      <p:transition xmlns:p14="http://schemas.microsoft.com/office/powerpoint/2010/main" spd="med">
        <p:dissolve/>
      </p:transition>
    </mc:Fallback>
  </mc:AlternateConten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41404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D94CF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58595B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89B30B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D94CF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89B30B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657350"/>
            <a:ext cx="9144000" cy="1657350"/>
          </a:xfrm>
        </p:spPr>
        <p:txBody>
          <a:bodyPr/>
          <a:lstStyle/>
          <a:p>
            <a:r>
              <a:rPr lang="en-US" sz="4000" dirty="0" smtClean="0"/>
              <a:t>McGraw-Hill Education: </a:t>
            </a:r>
            <a:br>
              <a:rPr lang="en-US" sz="4000" dirty="0" smtClean="0"/>
            </a:br>
            <a:r>
              <a:rPr lang="en-US" sz="4000" dirty="0" smtClean="0"/>
              <a:t>EPUB and Accessibility 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6096000" y="125185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029974" y="3829051"/>
            <a:ext cx="110344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atin typeface="+mj-lt"/>
              </a:rPr>
              <a:t/>
            </a:r>
            <a:br>
              <a:rPr lang="en-US" sz="2800" dirty="0">
                <a:latin typeface="+mj-lt"/>
              </a:rPr>
            </a:br>
            <a:r>
              <a:rPr lang="en-US" sz="2800" dirty="0">
                <a:latin typeface="+mj-lt"/>
              </a:rPr>
              <a:t>DATE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dissolve/>
      </p:transition>
    </mc:Choice>
    <mc:Fallback xmlns="">
      <p:transition xmlns:p14="http://schemas.microsoft.com/office/powerpoint/2010/main" spd="med">
        <p:dissolv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5A5896-A75F-4C48-A817-BB47C1AE3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09550"/>
            <a:ext cx="8229600" cy="877490"/>
          </a:xfrm>
        </p:spPr>
        <p:txBody>
          <a:bodyPr/>
          <a:lstStyle/>
          <a:p>
            <a:r>
              <a:rPr lang="en-US" sz="4000" dirty="0" smtClean="0"/>
              <a:t>Existing Features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1200150"/>
            <a:ext cx="8229600" cy="3398044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Alternative text</a:t>
            </a:r>
          </a:p>
          <a:p>
            <a:r>
              <a:rPr lang="en-US" sz="2400" dirty="0" smtClean="0"/>
              <a:t>Short </a:t>
            </a:r>
            <a:r>
              <a:rPr lang="en-US" sz="2400" dirty="0"/>
              <a:t>text </a:t>
            </a:r>
            <a:r>
              <a:rPr lang="en-US" sz="2400" dirty="0" smtClean="0"/>
              <a:t>alternatives added </a:t>
            </a:r>
            <a:r>
              <a:rPr lang="en-US" sz="2400" dirty="0"/>
              <a:t>to all non-text content</a:t>
            </a:r>
          </a:p>
          <a:p>
            <a:r>
              <a:rPr lang="en-US" sz="2400" dirty="0"/>
              <a:t>Long text </a:t>
            </a:r>
            <a:r>
              <a:rPr lang="en-US" sz="2400" dirty="0" smtClean="0"/>
              <a:t>descriptions </a:t>
            </a:r>
            <a:r>
              <a:rPr lang="en-US" sz="2400" dirty="0"/>
              <a:t>added to all complex, non-text content</a:t>
            </a:r>
          </a:p>
          <a:p>
            <a:r>
              <a:rPr lang="en-US" sz="2400" dirty="0"/>
              <a:t>Alternatives provided to audio and video content</a:t>
            </a:r>
          </a:p>
          <a:p>
            <a:r>
              <a:rPr lang="en-US" sz="2400" dirty="0"/>
              <a:t>Captions provided for videos with audio</a:t>
            </a:r>
          </a:p>
          <a:p>
            <a:r>
              <a:rPr lang="en-US" sz="2400" dirty="0"/>
              <a:t>Descriptive track or transcripts provided for prerecorded videos with audio</a:t>
            </a:r>
          </a:p>
          <a:p>
            <a:pPr marL="0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49825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dissolve/>
      </p:transition>
    </mc:Choice>
    <mc:Fallback xmlns="">
      <p:transition xmlns:p14="http://schemas.microsoft.com/office/powerpoint/2010/main" spd="med">
        <p:dissolv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5A5896-A75F-4C48-A817-BB47C1AE3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09550"/>
            <a:ext cx="8229600" cy="877490"/>
          </a:xfrm>
        </p:spPr>
        <p:txBody>
          <a:bodyPr/>
          <a:lstStyle/>
          <a:p>
            <a:r>
              <a:rPr lang="en-US" sz="4000" dirty="0" smtClean="0"/>
              <a:t>Existing Features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1200150"/>
            <a:ext cx="8229600" cy="3398044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Presentation </a:t>
            </a:r>
          </a:p>
          <a:p>
            <a:r>
              <a:rPr lang="en-US" sz="2400" dirty="0" smtClean="0"/>
              <a:t>Minimum </a:t>
            </a:r>
            <a:r>
              <a:rPr lang="en-US" sz="2400" dirty="0"/>
              <a:t>contrast of 4:5:1 between text and </a:t>
            </a:r>
            <a:r>
              <a:rPr lang="en-US" sz="2400" dirty="0" smtClean="0"/>
              <a:t>background</a:t>
            </a:r>
          </a:p>
          <a:p>
            <a:r>
              <a:rPr lang="en-US" sz="2400" dirty="0" smtClean="0"/>
              <a:t>Presentation </a:t>
            </a:r>
            <a:r>
              <a:rPr lang="en-US" sz="2400" dirty="0"/>
              <a:t>MathML used for equations and formulas. Not set as images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51072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dissolve/>
      </p:transition>
    </mc:Choice>
    <mc:Fallback xmlns="">
      <p:transition xmlns:p14="http://schemas.microsoft.com/office/powerpoint/2010/main" spd="med">
        <p:dissolv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5A5896-A75F-4C48-A817-BB47C1AE3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09550"/>
            <a:ext cx="8229600" cy="877490"/>
          </a:xfrm>
        </p:spPr>
        <p:txBody>
          <a:bodyPr/>
          <a:lstStyle/>
          <a:p>
            <a:r>
              <a:rPr lang="en-US" sz="4000" dirty="0" smtClean="0"/>
              <a:t>Existing Features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1200150"/>
            <a:ext cx="8229600" cy="3398044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Reading Order</a:t>
            </a:r>
            <a:endParaRPr lang="en-US" sz="2400" b="1" dirty="0"/>
          </a:p>
          <a:p>
            <a:r>
              <a:rPr lang="en-US" sz="2400" dirty="0" smtClean="0"/>
              <a:t>Program </a:t>
            </a:r>
            <a:r>
              <a:rPr lang="en-US" sz="2400" dirty="0"/>
              <a:t>content displays in a logical </a:t>
            </a:r>
            <a:r>
              <a:rPr lang="en-US" sz="2400" dirty="0" smtClean="0"/>
              <a:t>order*</a:t>
            </a:r>
            <a:endParaRPr lang="en-US" sz="2400" dirty="0"/>
          </a:p>
          <a:p>
            <a:r>
              <a:rPr lang="en-US" sz="2400" dirty="0"/>
              <a:t>Tables created in logical display </a:t>
            </a:r>
            <a:r>
              <a:rPr lang="en-US" sz="2400" dirty="0" smtClean="0"/>
              <a:t>order*</a:t>
            </a:r>
            <a:endParaRPr lang="en-US" sz="2400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*Recently released functionality.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2793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dissolve/>
      </p:transition>
    </mc:Choice>
    <mc:Fallback xmlns="">
      <p:transition xmlns:p14="http://schemas.microsoft.com/office/powerpoint/2010/main" spd="med">
        <p:dissolv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5A5896-A75F-4C48-A817-BB47C1AE3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09550"/>
            <a:ext cx="8229600" cy="877490"/>
          </a:xfrm>
        </p:spPr>
        <p:txBody>
          <a:bodyPr/>
          <a:lstStyle/>
          <a:p>
            <a:r>
              <a:rPr lang="en-US" sz="4000" dirty="0" smtClean="0"/>
              <a:t>Existing Features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1200150"/>
            <a:ext cx="8229600" cy="3398044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Language Identification</a:t>
            </a:r>
            <a:endParaRPr lang="en-US" sz="2400" b="1" dirty="0"/>
          </a:p>
          <a:p>
            <a:r>
              <a:rPr lang="en-US" sz="2400" dirty="0" smtClean="0"/>
              <a:t>Pronunciation language </a:t>
            </a:r>
            <a:r>
              <a:rPr lang="en-US" sz="2400" dirty="0"/>
              <a:t>tag assigned to every </a:t>
            </a:r>
            <a:r>
              <a:rPr lang="en-US" sz="2400" dirty="0" smtClean="0"/>
              <a:t>page*</a:t>
            </a:r>
            <a:endParaRPr lang="en-US" sz="2400" dirty="0"/>
          </a:p>
          <a:p>
            <a:r>
              <a:rPr lang="en-US" sz="2400" dirty="0"/>
              <a:t>Indicated when language changes in page </a:t>
            </a:r>
            <a:r>
              <a:rPr lang="en-US" sz="2400" dirty="0" smtClean="0"/>
              <a:t>sections*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*Recently released functionality.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877496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dissolve/>
      </p:transition>
    </mc:Choice>
    <mc:Fallback xmlns="">
      <p:transition xmlns:p14="http://schemas.microsoft.com/office/powerpoint/2010/main" spd="med">
        <p:dissolv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next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00150"/>
            <a:ext cx="6781800" cy="3398044"/>
          </a:xfrm>
        </p:spPr>
        <p:txBody>
          <a:bodyPr/>
          <a:lstStyle/>
          <a:p>
            <a:r>
              <a:rPr lang="en-US" dirty="0" smtClean="0"/>
              <a:t>Next:</a:t>
            </a:r>
          </a:p>
          <a:p>
            <a:pPr lvl="1"/>
            <a:r>
              <a:rPr lang="en-US" dirty="0" smtClean="0"/>
              <a:t>Benetech certification</a:t>
            </a:r>
          </a:p>
          <a:p>
            <a:pPr lvl="1"/>
            <a:r>
              <a:rPr lang="en-US" dirty="0" smtClean="0"/>
              <a:t>Accessibility metadata in EPUB</a:t>
            </a:r>
          </a:p>
          <a:p>
            <a:pPr lvl="1"/>
            <a:r>
              <a:rPr lang="en-US" dirty="0"/>
              <a:t>Accessibility QA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Opportunities</a:t>
            </a:r>
          </a:p>
          <a:p>
            <a:pPr lvl="1"/>
            <a:r>
              <a:rPr lang="en-US" dirty="0" smtClean="0"/>
              <a:t>Image </a:t>
            </a:r>
            <a:r>
              <a:rPr lang="en-US" dirty="0"/>
              <a:t>color contrast</a:t>
            </a:r>
          </a:p>
          <a:p>
            <a:pPr lvl="1"/>
            <a:r>
              <a:rPr lang="en-US" dirty="0" smtClean="0"/>
              <a:t>Math (equation descriptions)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003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dissolve/>
      </p:transition>
    </mc:Choice>
    <mc:Fallback xmlns="">
      <p:transition xmlns:p14="http://schemas.microsoft.com/office/powerpoint/2010/main" spd="med">
        <p:dissolve/>
      </p:transition>
    </mc:Fallback>
  </mc:AlternateContent>
</p:sld>
</file>

<file path=ppt/theme/theme1.xml><?xml version="1.0" encoding="utf-8"?>
<a:theme xmlns:a="http://schemas.openxmlformats.org/drawingml/2006/main" name="Presentation_level">
  <a:themeElements>
    <a:clrScheme name="Custom 27">
      <a:dk1>
        <a:srgbClr val="000000"/>
      </a:dk1>
      <a:lt1>
        <a:srgbClr val="FFFFFF"/>
      </a:lt1>
      <a:dk2>
        <a:srgbClr val="666699"/>
      </a:dk2>
      <a:lt2>
        <a:srgbClr val="FFCC00"/>
      </a:lt2>
      <a:accent1>
        <a:srgbClr val="FF9900"/>
      </a:accent1>
      <a:accent2>
        <a:srgbClr val="FF9900"/>
      </a:accent2>
      <a:accent3>
        <a:srgbClr val="FFFFFF"/>
      </a:accent3>
      <a:accent4>
        <a:srgbClr val="000000"/>
      </a:accent4>
      <a:accent5>
        <a:srgbClr val="FFCAAA"/>
      </a:accent5>
      <a:accent6>
        <a:srgbClr val="E78A00"/>
      </a:accent6>
      <a:hlink>
        <a:srgbClr val="666699"/>
      </a:hlink>
      <a:folHlink>
        <a:srgbClr val="999966"/>
      </a:folHlink>
    </a:clrScheme>
    <a:fontScheme name="Level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9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5DCA9EB-539C-4B91-8FA5-E72BD716472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Presentation_level</Template>
  <TotalTime>45945</TotalTime>
  <Words>143</Words>
  <Application>Microsoft Office PowerPoint</Application>
  <PresentationFormat>On-screen Show (16:9)</PresentationFormat>
  <Paragraphs>47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Presentation_level</vt:lpstr>
      <vt:lpstr>McGraw-Hill Education:  EPUB and Accessibility </vt:lpstr>
      <vt:lpstr>Existing Features</vt:lpstr>
      <vt:lpstr>Existing Features</vt:lpstr>
      <vt:lpstr>Existing Features</vt:lpstr>
      <vt:lpstr>Existing Features</vt:lpstr>
      <vt:lpstr>What’s next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Angela Bole</dc:creator>
  <cp:lastModifiedBy>Conzachi, Mary</cp:lastModifiedBy>
  <cp:revision>677</cp:revision>
  <cp:lastPrinted>2018-04-23T12:10:28Z</cp:lastPrinted>
  <dcterms:created xsi:type="dcterms:W3CDTF">2016-09-30T11:45:11Z</dcterms:created>
  <dcterms:modified xsi:type="dcterms:W3CDTF">2018-11-12T14:54:01Z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TC060874521033</vt:lpwstr>
  </property>
</Properties>
</file>