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62" r:id="rId25"/>
    <p:sldId id="279" r:id="rId26"/>
    <p:sldId id="281" r:id="rId27"/>
    <p:sldId id="283" r:id="rId28"/>
    <p:sldId id="289" r:id="rId29"/>
    <p:sldId id="282" r:id="rId30"/>
    <p:sldId id="284" r:id="rId31"/>
    <p:sldId id="285" r:id="rId32"/>
    <p:sldId id="288" r:id="rId33"/>
    <p:sldId id="287" r:id="rId34"/>
    <p:sldId id="286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204" autoAdjust="0"/>
  </p:normalViewPr>
  <p:slideViewPr>
    <p:cSldViewPr snapToGrid="0" showGuides="1">
      <p:cViewPr varScale="1">
        <p:scale>
          <a:sx n="99" d="100"/>
          <a:sy n="99" d="100"/>
        </p:scale>
        <p:origin x="7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Gender Identity and Who Teaches </a:t>
            </a:r>
            <a:r>
              <a:rPr lang="en-US" sz="1800" dirty="0" smtClean="0"/>
              <a:t>Accessibility, N=1,857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Who Teaches</c:v>
                </c:pt>
                <c:pt idx="1">
                  <c:v>Who Doesn't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59.5</c:v>
                </c:pt>
                <c:pt idx="1">
                  <c:v>75.900000000000006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1-49CF-B05C-06B11CB642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Who Teaches</c:v>
                </c:pt>
                <c:pt idx="1">
                  <c:v>Who Doesn't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37.6</c:v>
                </c:pt>
                <c:pt idx="1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1-49CF-B05C-06B11CB642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Non-Binary / Prefer not to say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Who Teaches</c:v>
                </c:pt>
                <c:pt idx="1">
                  <c:v>Who Doesn't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1-49CF-B05C-06B11CB64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9155640"/>
        <c:axId val="389153344"/>
      </c:barChart>
      <c:catAx>
        <c:axId val="38915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153344"/>
        <c:crosses val="autoZero"/>
        <c:auto val="1"/>
        <c:lblAlgn val="ctr"/>
        <c:lblOffset val="100"/>
        <c:noMultiLvlLbl val="0"/>
      </c:catAx>
      <c:valAx>
        <c:axId val="38915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15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Teaches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Don't Know Enough</c:v>
                </c:pt>
                <c:pt idx="1">
                  <c:v>Lack of Textbook</c:v>
                </c:pt>
                <c:pt idx="2">
                  <c:v>Challenges Engaging Students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26.1</c:v>
                </c:pt>
                <c:pt idx="1">
                  <c:v>24.8</c:v>
                </c:pt>
                <c:pt idx="2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E-4182-A31D-9CD4ED8DBC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Doesn't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Don't Know Enough</c:v>
                </c:pt>
                <c:pt idx="1">
                  <c:v>Lack of Textbook</c:v>
                </c:pt>
                <c:pt idx="2">
                  <c:v>Challenges Engaging Students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54.9</c:v>
                </c:pt>
                <c:pt idx="1">
                  <c:v>12.4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4E-4182-A31D-9CD4ED8DB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6617696"/>
        <c:axId val="506618680"/>
      </c:barChart>
      <c:catAx>
        <c:axId val="5066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618680"/>
        <c:crosses val="autoZero"/>
        <c:auto val="1"/>
        <c:lblAlgn val="ctr"/>
        <c:lblOffset val="100"/>
        <c:noMultiLvlLbl val="0"/>
      </c:catAx>
      <c:valAx>
        <c:axId val="50661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61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1FDE-5ECA-485B-BB32-A462FE75F1E6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F1A45-486A-4D08-86C3-3D352E4A4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1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Curricular change occurs when social and instructional discourse among faculty organically contribute to constructing instructors’ knowledge; may also depend on institutional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42FD1-EDC2-44C5-BE92-C796758AAF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Top institutions teaching accessibility:</a:t>
            </a:r>
          </a:p>
          <a:p>
            <a:r>
              <a:rPr lang="en-US" dirty="0" smtClean="0"/>
              <a:t>University of Washington (21)</a:t>
            </a:r>
          </a:p>
          <a:p>
            <a:r>
              <a:rPr lang="en-US" dirty="0" smtClean="0"/>
              <a:t>Kent State University (12)</a:t>
            </a:r>
          </a:p>
          <a:p>
            <a:r>
              <a:rPr lang="en-US" dirty="0" smtClean="0"/>
              <a:t>Indiana University at Bloomington (11)</a:t>
            </a:r>
          </a:p>
          <a:p>
            <a:r>
              <a:rPr lang="en-US" dirty="0" smtClean="0"/>
              <a:t>Rochester Institute of Technology (11)</a:t>
            </a:r>
          </a:p>
          <a:p>
            <a:r>
              <a:rPr lang="en-US" dirty="0" smtClean="0"/>
              <a:t>University of Michigan (11)</a:t>
            </a:r>
          </a:p>
          <a:p>
            <a:r>
              <a:rPr lang="en-US" dirty="0" smtClean="0"/>
              <a:t>Carnegie Mellon University (10)</a:t>
            </a:r>
          </a:p>
          <a:p>
            <a:r>
              <a:rPr lang="en-US" dirty="0" smtClean="0"/>
              <a:t>University of Maryland, Baltimore County (9)</a:t>
            </a:r>
          </a:p>
          <a:p>
            <a:r>
              <a:rPr lang="en-US" dirty="0" smtClean="0"/>
              <a:t>University of Maryland, College Park (9)</a:t>
            </a:r>
          </a:p>
          <a:p>
            <a:r>
              <a:rPr lang="en-US" dirty="0" smtClean="0"/>
              <a:t>University of Missouri (10)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42FD1-EDC2-44C5-BE92-C796758AAF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shows:  37.6%</a:t>
            </a:r>
            <a:r>
              <a:rPr lang="en-US" baseline="0" dirty="0" smtClean="0"/>
              <a:t> of those who teach accessibility are women and only 19.6% of those who do not teach accessibility are women.   Sample size is 375 who teach accessibility and 1,482 who do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42FD1-EDC2-44C5-BE92-C796758AAF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42FD1-EDC2-44C5-BE92-C796758AAF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9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has</a:t>
            </a:r>
            <a:r>
              <a:rPr lang="en-US" baseline="0" dirty="0" smtClean="0"/>
              <a:t> three bars.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80% of respondents don’t know enough to teach accessibility (54.9% don’t teach accessibility, while 26.1% do).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36.2% of respondents lack a textbook (12.4% don’t teach accessibility, while 24.8% do).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27.1% of respondents have challenges engaging students about accessibility (7.9% don’t teach accessibility, while 19.2% do).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F1A45-486A-4D08-86C3-3D352E4A42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Image result for accesscomputing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1586" y="5856504"/>
            <a:ext cx="2857500" cy="9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1586" y="6356350"/>
            <a:ext cx="2743200" cy="365125"/>
          </a:xfrm>
        </p:spPr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Image result for accesscomputing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1586" y="5856504"/>
            <a:ext cx="2857500" cy="9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0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95610" y="6350401"/>
            <a:ext cx="2743200" cy="365125"/>
          </a:xfrm>
        </p:spPr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Image result for accesscomputing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1586" y="5856504"/>
            <a:ext cx="2857500" cy="9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5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Image result for accesscomputing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1586" y="5856504"/>
            <a:ext cx="2857500" cy="9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2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Image result for accesscomputing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1586" y="5856504"/>
            <a:ext cx="2857500" cy="9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5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7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3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DA7F-6492-4BF7-8A0B-F25292B7ACC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896B-8DB8-4115-A7A9-2E8F9E66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access.org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abet.org/accreditation/accreditation-criteria/criteria-for-accrediting-engineering-programs-2018-2019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able/" TargetMode="External"/><Relationship Id="rId2" Type="http://schemas.openxmlformats.org/officeDocument/2006/relationships/hyperlink" Target="http://www.w3.org/TR/WCAG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.android.com/guide/topics/ui/accessibility" TargetMode="External"/><Relationship Id="rId4" Type="http://schemas.openxmlformats.org/officeDocument/2006/relationships/hyperlink" Target="https://www.apple.com/accessibility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5/3159450.315948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Teaching Accessibility: A National Survey and the Way Forward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8000" dirty="0" smtClean="0"/>
              <a:t>Richard Ladner</a:t>
            </a:r>
            <a:br>
              <a:rPr lang="en-US" sz="8000" dirty="0" smtClean="0"/>
            </a:br>
            <a:r>
              <a:rPr lang="en-US" sz="8000" dirty="0" smtClean="0"/>
              <a:t>University of Washington</a:t>
            </a:r>
          </a:p>
          <a:p>
            <a:endParaRPr lang="en-US" dirty="0"/>
          </a:p>
          <a:p>
            <a:r>
              <a:rPr lang="en-US" sz="4500" dirty="0" smtClean="0"/>
              <a:t>Accessing Higher Ground</a:t>
            </a:r>
          </a:p>
          <a:p>
            <a:r>
              <a:rPr lang="en-US" sz="4500" dirty="0" smtClean="0"/>
              <a:t>November 16, 2018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2871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Survey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at 4-year universities and colleges</a:t>
            </a:r>
          </a:p>
          <a:p>
            <a:pPr lvl="1"/>
            <a:r>
              <a:rPr lang="en-US" dirty="0" smtClean="0"/>
              <a:t>Computer Science</a:t>
            </a:r>
          </a:p>
          <a:p>
            <a:pPr lvl="1"/>
            <a:r>
              <a:rPr lang="en-US" dirty="0" smtClean="0"/>
              <a:t>Information Science </a:t>
            </a:r>
          </a:p>
          <a:p>
            <a:pPr lvl="1"/>
            <a:r>
              <a:rPr lang="en-US" dirty="0" smtClean="0"/>
              <a:t>Other interdisciplinary computing departments</a:t>
            </a:r>
          </a:p>
          <a:p>
            <a:r>
              <a:rPr lang="en-US" dirty="0" smtClean="0"/>
              <a:t>Major accredited programs as identified in:</a:t>
            </a:r>
          </a:p>
          <a:p>
            <a:pPr lvl="1"/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Computing Research Association</a:t>
            </a:r>
          </a:p>
          <a:p>
            <a:pPr lvl="1"/>
            <a:r>
              <a:rPr lang="en-US" dirty="0" err="1" smtClean="0"/>
              <a:t>iSchool</a:t>
            </a:r>
            <a:r>
              <a:rPr lang="en-US" dirty="0" smtClean="0"/>
              <a:t> Caucus charter list for Information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Turk</a:t>
            </a:r>
          </a:p>
          <a:p>
            <a:pPr lvl="1"/>
            <a:r>
              <a:rPr lang="en-US" dirty="0" smtClean="0"/>
              <a:t>Providing department and college site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2679" b="46875"/>
          <a:stretch/>
        </p:blipFill>
        <p:spPr>
          <a:xfrm>
            <a:off x="1060621" y="2782151"/>
            <a:ext cx="9906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 dirty="0" smtClean="0"/>
              <a:t>RQ1: Who is teaching accessibility?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Demographic information: gender, years teaching, area of expertise, personal connection to disability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 you teach courses that include accessibility?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What pedagogies do you use to teach about accessibility?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RQ2: What barriers do faculty see to teaching accessibility?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Should accessibility be taught as part of computer science?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What resources would be helpful?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947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SurveyGizmo</a:t>
            </a:r>
            <a:r>
              <a:rPr lang="en-US" dirty="0" smtClean="0"/>
              <a:t>, 3 Launches</a:t>
            </a:r>
          </a:p>
          <a:p>
            <a:endParaRPr lang="en-US" dirty="0" smtClean="0"/>
          </a:p>
          <a:p>
            <a:r>
              <a:rPr lang="en-US" dirty="0" smtClean="0"/>
              <a:t>Emails with link to survey sent</a:t>
            </a:r>
          </a:p>
          <a:p>
            <a:pPr lvl="1"/>
            <a:r>
              <a:rPr lang="en-US" dirty="0" smtClean="0"/>
              <a:t>To 14,176 faculty </a:t>
            </a:r>
          </a:p>
          <a:p>
            <a:pPr lvl="1"/>
            <a:r>
              <a:rPr lang="en-US" dirty="0" smtClean="0"/>
              <a:t>From 352 institutions</a:t>
            </a:r>
          </a:p>
          <a:p>
            <a:endParaRPr lang="en-US" dirty="0" smtClean="0"/>
          </a:p>
          <a:p>
            <a:r>
              <a:rPr lang="en-US" dirty="0" smtClean="0"/>
              <a:t>Received full responses</a:t>
            </a:r>
          </a:p>
          <a:p>
            <a:pPr lvl="1"/>
            <a:r>
              <a:rPr lang="en-US" dirty="0" smtClean="0"/>
              <a:t>From 1,867 faculty</a:t>
            </a:r>
          </a:p>
          <a:p>
            <a:pPr lvl="1"/>
            <a:r>
              <a:rPr lang="en-US" dirty="0" smtClean="0"/>
              <a:t>From 318 institutions</a:t>
            </a:r>
          </a:p>
          <a:p>
            <a:endParaRPr lang="en-US" dirty="0" smtClean="0"/>
          </a:p>
          <a:p>
            <a:r>
              <a:rPr lang="en-US" dirty="0" smtClean="0"/>
              <a:t>Response rate of 13%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51" y="505918"/>
            <a:ext cx="5182049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RQ1: What institutions teach accessibility?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375/1857 (30%) responding faculty teach accessibility</a:t>
            </a:r>
          </a:p>
          <a:p>
            <a:endParaRPr lang="en-US" dirty="0"/>
          </a:p>
          <a:p>
            <a:r>
              <a:rPr lang="en-US" dirty="0" smtClean="0"/>
              <a:t>375/14176 (2.6%) faculty teach accessibility</a:t>
            </a:r>
          </a:p>
          <a:p>
            <a:endParaRPr lang="en-US" dirty="0"/>
          </a:p>
          <a:p>
            <a:r>
              <a:rPr lang="en-US" dirty="0" smtClean="0"/>
              <a:t>175/352 (50%) institutions have faculty who teach accessibility</a:t>
            </a:r>
          </a:p>
          <a:p>
            <a:endParaRPr lang="en-US" dirty="0"/>
          </a:p>
          <a:p>
            <a:r>
              <a:rPr lang="en-US" dirty="0" smtClean="0"/>
              <a:t>75/352 (21%) institutions have at least 2 faculty who teach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2201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RQ1: What institutions teach accessibility?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9550"/>
            <a:ext cx="10972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Top college and universities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368375"/>
            <a:ext cx="2273813" cy="1118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2"/>
          <a:stretch/>
        </p:blipFill>
        <p:spPr>
          <a:xfrm>
            <a:off x="1068822" y="2272139"/>
            <a:ext cx="2652034" cy="1267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9" y="5492548"/>
            <a:ext cx="2859227" cy="834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2" y="4235416"/>
            <a:ext cx="2887543" cy="974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94" y="2077795"/>
            <a:ext cx="1591462" cy="1680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66" y="2010883"/>
            <a:ext cx="2479211" cy="1859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90" y="4115741"/>
            <a:ext cx="2377955" cy="178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60" y="4930997"/>
            <a:ext cx="3824467" cy="626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b="13371"/>
          <a:stretch/>
        </p:blipFill>
        <p:spPr>
          <a:xfrm>
            <a:off x="6807745" y="3880917"/>
            <a:ext cx="4788344" cy="890109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8914-AD94-414E-B9E3-CBF92CE6053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4358" y="2303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72848" y="23492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52094" y="2303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13554" y="23034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02727" y="4152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4573" y="56365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4311" y="41413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431557" y="4050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22227" y="48747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47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University of Washington so Good?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Combined UW faculty in CSE, </a:t>
            </a:r>
            <a:r>
              <a:rPr lang="en-US" dirty="0" err="1" smtClean="0"/>
              <a:t>iSchool</a:t>
            </a:r>
            <a:r>
              <a:rPr lang="en-US" dirty="0" smtClean="0"/>
              <a:t>, and HCDE is about 150</a:t>
            </a:r>
          </a:p>
          <a:p>
            <a:pPr lvl="1"/>
            <a:r>
              <a:rPr lang="en-US" dirty="0" smtClean="0"/>
              <a:t>Six focus primarily on accessibility research</a:t>
            </a:r>
          </a:p>
          <a:p>
            <a:endParaRPr lang="en-US" dirty="0"/>
          </a:p>
          <a:p>
            <a:r>
              <a:rPr lang="en-US" dirty="0" smtClean="0"/>
              <a:t>UW author contributions to ASSETS over time is 272.</a:t>
            </a:r>
          </a:p>
          <a:p>
            <a:pPr lvl="1"/>
            <a:r>
              <a:rPr lang="en-US" dirty="0" smtClean="0"/>
              <a:t>Next highest UBMC with 139</a:t>
            </a:r>
          </a:p>
          <a:p>
            <a:endParaRPr lang="en-US" dirty="0"/>
          </a:p>
          <a:p>
            <a:r>
              <a:rPr lang="en-US" dirty="0" smtClean="0"/>
              <a:t>Strong accessibility ecosystem</a:t>
            </a:r>
          </a:p>
          <a:p>
            <a:pPr lvl="1"/>
            <a:r>
              <a:rPr lang="en-US" dirty="0" smtClean="0"/>
              <a:t>CSE, </a:t>
            </a:r>
            <a:r>
              <a:rPr lang="en-US" dirty="0" err="1" smtClean="0"/>
              <a:t>iSchool</a:t>
            </a:r>
            <a:r>
              <a:rPr lang="en-US" dirty="0" smtClean="0"/>
              <a:t>, HCDE, Engineering College</a:t>
            </a:r>
          </a:p>
          <a:p>
            <a:pPr lvl="1"/>
            <a:r>
              <a:rPr lang="en-US" dirty="0" smtClean="0"/>
              <a:t>Access Technology Center</a:t>
            </a:r>
          </a:p>
          <a:p>
            <a:pPr lvl="1"/>
            <a:r>
              <a:rPr lang="en-US" dirty="0" smtClean="0"/>
              <a:t>DO-IT Center</a:t>
            </a:r>
          </a:p>
          <a:p>
            <a:pPr lvl="1"/>
            <a:r>
              <a:rPr lang="en-US" dirty="0" smtClean="0"/>
              <a:t>DUB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774"/>
            <a:ext cx="10515600" cy="1325563"/>
          </a:xfrm>
        </p:spPr>
        <p:txBody>
          <a:bodyPr/>
          <a:lstStyle/>
          <a:p>
            <a:r>
              <a:rPr lang="en-US" dirty="0"/>
              <a:t>RQ1: Who is teaching accessibility?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257800" cy="4876800"/>
          </a:xfrm>
        </p:spPr>
        <p:txBody>
          <a:bodyPr/>
          <a:lstStyle/>
          <a:p>
            <a:r>
              <a:rPr lang="en-US" dirty="0" smtClean="0"/>
              <a:t>Identified as female</a:t>
            </a:r>
          </a:p>
          <a:p>
            <a:r>
              <a:rPr lang="en-US" dirty="0" smtClean="0"/>
              <a:t>More likely to know someone with a disability</a:t>
            </a:r>
          </a:p>
          <a:p>
            <a:r>
              <a:rPr lang="en-US" dirty="0" smtClean="0"/>
              <a:t>Most common area of expertise: Human-Computer Interaction</a:t>
            </a:r>
          </a:p>
          <a:p>
            <a:r>
              <a:rPr lang="en-US" dirty="0" smtClean="0"/>
              <a:t>17% identified as having a disability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55210578"/>
              </p:ext>
            </p:extLst>
          </p:nvPr>
        </p:nvGraphicFramePr>
        <p:xfrm>
          <a:off x="6425514" y="1278924"/>
          <a:ext cx="5610596" cy="4627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890319" y="1861751"/>
            <a:ext cx="3812059" cy="9061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8914-AD94-414E-B9E3-CBF92CE60533}" type="slidenum">
              <a:rPr lang="en-US" smtClean="0"/>
              <a:t>17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723870" y="2487827"/>
            <a:ext cx="1449860" cy="20594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43305" y="51783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375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86852" y="517839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1,482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49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RQ1: Areas of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Expertise N=424/1857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Teaches Accessibility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HCI</a:t>
            </a:r>
          </a:p>
          <a:p>
            <a:pPr marL="0" indent="0" algn="ctr">
              <a:buNone/>
            </a:pPr>
            <a:r>
              <a:rPr lang="en-US" sz="2400" dirty="0"/>
              <a:t>S</a:t>
            </a:r>
            <a:r>
              <a:rPr lang="en-US" sz="2400" dirty="0" smtClean="0"/>
              <a:t>oftware </a:t>
            </a:r>
            <a:r>
              <a:rPr lang="en-US" sz="2400" dirty="0"/>
              <a:t>E</a:t>
            </a:r>
            <a:r>
              <a:rPr lang="en-US" sz="2400" dirty="0" smtClean="0"/>
              <a:t>ngineering</a:t>
            </a:r>
          </a:p>
          <a:p>
            <a:pPr marL="0" indent="0" algn="ctr">
              <a:buNone/>
            </a:pPr>
            <a:r>
              <a:rPr lang="en-US" sz="2400" dirty="0" smtClean="0"/>
              <a:t>Information </a:t>
            </a:r>
            <a:r>
              <a:rPr lang="en-US" sz="2400" dirty="0"/>
              <a:t>A</a:t>
            </a:r>
            <a:r>
              <a:rPr lang="en-US" sz="2400" dirty="0" smtClean="0"/>
              <a:t>ssurance</a:t>
            </a:r>
          </a:p>
          <a:p>
            <a:pPr marL="0" indent="0" algn="ctr">
              <a:buNone/>
            </a:pPr>
            <a:r>
              <a:rPr lang="en-US" sz="2400" dirty="0" smtClean="0"/>
              <a:t>Cybersecurity</a:t>
            </a:r>
          </a:p>
          <a:p>
            <a:pPr marL="0" indent="0" algn="ctr">
              <a:buNone/>
            </a:pPr>
            <a:r>
              <a:rPr lang="en-US" sz="2400" dirty="0" smtClean="0"/>
              <a:t>Library and Information Science</a:t>
            </a:r>
          </a:p>
          <a:p>
            <a:pPr marL="0" indent="0" algn="ctr">
              <a:buNone/>
            </a:pPr>
            <a:r>
              <a:rPr lang="en-US" sz="2400" dirty="0" smtClean="0"/>
              <a:t>Computer Science </a:t>
            </a:r>
            <a:r>
              <a:rPr lang="en-US" sz="2400" dirty="0"/>
              <a:t>E</a:t>
            </a:r>
            <a:r>
              <a:rPr lang="en-US" sz="2400" dirty="0" smtClean="0"/>
              <a:t>ducation</a:t>
            </a:r>
          </a:p>
          <a:p>
            <a:pPr marL="0" indent="0" algn="ctr">
              <a:buNone/>
            </a:pPr>
            <a:r>
              <a:rPr lang="en-US" sz="2400" dirty="0" smtClean="0"/>
              <a:t>Other Applied </a:t>
            </a:r>
            <a:r>
              <a:rPr lang="en-US" sz="2400" dirty="0"/>
              <a:t>A</a:t>
            </a:r>
            <a:r>
              <a:rPr lang="en-US" sz="2400" dirty="0" smtClean="0"/>
              <a:t>reas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Does Not Teach Accessibility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Algorithms</a:t>
            </a:r>
          </a:p>
          <a:p>
            <a:pPr marL="0" indent="0" algn="ctr">
              <a:buNone/>
            </a:pPr>
            <a:r>
              <a:rPr lang="en-US" sz="2400" dirty="0" smtClean="0"/>
              <a:t>Theory</a:t>
            </a:r>
          </a:p>
          <a:p>
            <a:pPr marL="0" indent="0" algn="ctr">
              <a:buNone/>
            </a:pPr>
            <a:r>
              <a:rPr lang="en-US" sz="2400" dirty="0" smtClean="0"/>
              <a:t>Artificial </a:t>
            </a:r>
            <a:r>
              <a:rPr lang="en-US" sz="2400" dirty="0"/>
              <a:t>I</a:t>
            </a:r>
            <a:r>
              <a:rPr lang="en-US" sz="2400" dirty="0" smtClean="0"/>
              <a:t>ntelligence</a:t>
            </a:r>
          </a:p>
          <a:p>
            <a:pPr marL="0" indent="0" algn="ctr">
              <a:buNone/>
            </a:pPr>
            <a:r>
              <a:rPr lang="en-US" sz="2400" dirty="0"/>
              <a:t>M</a:t>
            </a:r>
            <a:r>
              <a:rPr lang="en-US" sz="2400" dirty="0" smtClean="0"/>
              <a:t>achine </a:t>
            </a:r>
            <a:r>
              <a:rPr lang="en-US" sz="2400" dirty="0"/>
              <a:t>L</a:t>
            </a:r>
            <a:r>
              <a:rPr lang="en-US" sz="2400" dirty="0" smtClean="0"/>
              <a:t>earning</a:t>
            </a:r>
          </a:p>
          <a:p>
            <a:pPr marL="0" indent="0" algn="ctr">
              <a:buNone/>
            </a:pPr>
            <a:r>
              <a:rPr lang="en-US" sz="2400" dirty="0" smtClean="0"/>
              <a:t>Programming </a:t>
            </a:r>
            <a:r>
              <a:rPr lang="en-US" sz="2400" dirty="0"/>
              <a:t>L</a:t>
            </a:r>
            <a:r>
              <a:rPr lang="en-US" sz="2400" dirty="0" smtClean="0"/>
              <a:t>anguages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8914-AD94-414E-B9E3-CBF92CE60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RQ1: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86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 technology barriers</a:t>
            </a:r>
          </a:p>
          <a:p>
            <a:r>
              <a:rPr lang="en-US" dirty="0" smtClean="0"/>
              <a:t>Understand design concepts</a:t>
            </a:r>
          </a:p>
          <a:p>
            <a:r>
              <a:rPr lang="en-US" dirty="0" smtClean="0"/>
              <a:t>Engage diverse populations</a:t>
            </a:r>
          </a:p>
          <a:p>
            <a:r>
              <a:rPr lang="en-US" dirty="0" smtClean="0"/>
              <a:t>Evaluate web accessibility standards and heuristics</a:t>
            </a:r>
          </a:p>
          <a:p>
            <a:r>
              <a:rPr lang="en-US" dirty="0" smtClean="0"/>
              <a:t>Develop accessible web technologies</a:t>
            </a:r>
          </a:p>
          <a:p>
            <a:r>
              <a:rPr lang="en-US" dirty="0" smtClean="0"/>
              <a:t>Employ design techniques </a:t>
            </a:r>
          </a:p>
          <a:p>
            <a:r>
              <a:rPr lang="en-US" dirty="0" smtClean="0"/>
              <a:t>Understand Legal regulations (Section 508, ADA)</a:t>
            </a:r>
          </a:p>
          <a:p>
            <a:r>
              <a:rPr lang="en-US" dirty="0" smtClean="0"/>
              <a:t>Understand Models of disability</a:t>
            </a:r>
          </a:p>
          <a:p>
            <a:r>
              <a:rPr lang="en-US" dirty="0" smtClean="0"/>
              <a:t>Employ accessibility-focused technical languages and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8914-AD94-414E-B9E3-CBF92CE605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at the University of Washington since 1971</a:t>
            </a:r>
          </a:p>
          <a:p>
            <a:pPr lvl="1"/>
            <a:r>
              <a:rPr lang="en-US" dirty="0" smtClean="0"/>
              <a:t>Paul G. Allen School of Computer Science and Engineering</a:t>
            </a:r>
          </a:p>
          <a:p>
            <a:r>
              <a:rPr lang="en-US" dirty="0" smtClean="0"/>
              <a:t>Emeritus since 2017</a:t>
            </a:r>
          </a:p>
          <a:p>
            <a:r>
              <a:rPr lang="en-US" dirty="0" smtClean="0"/>
              <a:t>Current Activities</a:t>
            </a:r>
          </a:p>
          <a:p>
            <a:pPr lvl="1"/>
            <a:r>
              <a:rPr lang="en-US" dirty="0" smtClean="0"/>
              <a:t>Accessibility research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15" y="4332829"/>
            <a:ext cx="2079625" cy="5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15" y="5207251"/>
            <a:ext cx="2410972" cy="6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RQ2: Challenges to </a:t>
            </a:r>
            <a:r>
              <a:rPr lang="en-US" dirty="0" smtClean="0"/>
              <a:t>incorporating </a:t>
            </a:r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Not core part of curriculum</a:t>
            </a:r>
          </a:p>
          <a:p>
            <a:r>
              <a:rPr lang="en-US" dirty="0" smtClean="0"/>
              <a:t>Don’t know enough to teach it</a:t>
            </a:r>
          </a:p>
          <a:p>
            <a:r>
              <a:rPr lang="en-US" dirty="0" smtClean="0"/>
              <a:t>No appropriate textbook</a:t>
            </a:r>
          </a:p>
          <a:p>
            <a:r>
              <a:rPr lang="en-US" dirty="0" smtClean="0"/>
              <a:t>Lack of students and administrator awareness</a:t>
            </a:r>
          </a:p>
          <a:p>
            <a:r>
              <a:rPr lang="en-US" dirty="0" smtClean="0"/>
              <a:t>Lack of support for topics addressing real challenges for disabled </a:t>
            </a:r>
          </a:p>
          <a:p>
            <a:r>
              <a:rPr lang="en-US" dirty="0" smtClean="0"/>
              <a:t>Difficulty engaging students</a:t>
            </a:r>
          </a:p>
          <a:p>
            <a:r>
              <a:rPr lang="en-US" dirty="0" smtClean="0"/>
              <a:t>Lack of demand in industry</a:t>
            </a:r>
          </a:p>
          <a:p>
            <a:r>
              <a:rPr lang="en-US" dirty="0" smtClean="0"/>
              <a:t>Difficult to recruit people with disabilities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8914-AD94-414E-B9E3-CBF92CE605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7" y="365125"/>
            <a:ext cx="1165527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RQ2: What are barriers to </a:t>
            </a:r>
            <a:r>
              <a:rPr lang="en-US" dirty="0" smtClean="0"/>
              <a:t>teaching accessibility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603204"/>
              </p:ext>
            </p:extLst>
          </p:nvPr>
        </p:nvGraphicFramePr>
        <p:xfrm>
          <a:off x="5334000" y="1224815"/>
          <a:ext cx="6248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600200"/>
            <a:ext cx="4495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Faculty who do not teach twice as likely to view  as barriers:</a:t>
            </a:r>
          </a:p>
          <a:p>
            <a:pPr lvl="1">
              <a:buClrTx/>
            </a:pPr>
            <a:r>
              <a:rPr lang="en-US" dirty="0" smtClean="0"/>
              <a:t>Don’t know enough about  accessibility</a:t>
            </a:r>
          </a:p>
          <a:p>
            <a:pPr lvl="1">
              <a:buClrTx/>
            </a:pPr>
            <a:r>
              <a:rPr lang="en-US" dirty="0" smtClean="0"/>
              <a:t>No textbook</a:t>
            </a:r>
          </a:p>
          <a:p>
            <a:pPr lvl="1">
              <a:buClrTx/>
            </a:pPr>
            <a:r>
              <a:rPr lang="en-US" dirty="0" smtClean="0"/>
              <a:t>Challenges engaging students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8914-AD94-414E-B9E3-CBF92CE6053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9318" y="141553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1,857</a:t>
            </a:r>
            <a:endParaRPr lang="en-US" dirty="0"/>
          </a:p>
        </p:txBody>
      </p:sp>
      <p:pic>
        <p:nvPicPr>
          <p:cNvPr id="7" name="Picture 2" descr="Image result for accesscomputing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1586" y="5856504"/>
            <a:ext cx="2857500" cy="9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RQ2: What do faculty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412" y="13828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“If you wanted to incorporate accessibility into your curriculum, what resources would be helpful</a:t>
            </a:r>
            <a:r>
              <a:rPr lang="en-US" i="1" dirty="0" smtClean="0"/>
              <a:t>?”</a:t>
            </a:r>
          </a:p>
          <a:p>
            <a:r>
              <a:rPr lang="en-US" sz="2800" dirty="0" smtClean="0"/>
              <a:t>Connecting or bringing people with disabilities into classroom</a:t>
            </a:r>
          </a:p>
          <a:p>
            <a:r>
              <a:rPr lang="en-US" sz="2800" dirty="0" smtClean="0"/>
              <a:t>Resources like tools, technologies, guidelines, problem examples</a:t>
            </a:r>
          </a:p>
          <a:p>
            <a:r>
              <a:rPr lang="en-US" sz="2800" dirty="0" smtClean="0"/>
              <a:t>Access to curriculum building and curricular samples in specific courses</a:t>
            </a:r>
          </a:p>
          <a:p>
            <a:r>
              <a:rPr lang="en-US" sz="2800" dirty="0" smtClean="0"/>
              <a:t>Training and opportunities to gain expertise</a:t>
            </a:r>
            <a:endParaRPr lang="en-US" sz="2800" dirty="0"/>
          </a:p>
        </p:txBody>
      </p:sp>
      <p:pic>
        <p:nvPicPr>
          <p:cNvPr id="4" name="Picture 3" descr="Clipart - &lt;strong&gt;Tools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6" y="5043106"/>
            <a:ext cx="1354991" cy="1321116"/>
          </a:xfrm>
          <a:prstGeom prst="rect">
            <a:avLst/>
          </a:prstGeom>
        </p:spPr>
      </p:pic>
      <p:pic>
        <p:nvPicPr>
          <p:cNvPr id="5" name="Picture 4" descr="File:Alternative Handicapped &lt;strong&gt;Accessible&lt;/strong&gt; sign.sv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3" y="4982655"/>
            <a:ext cx="1381565" cy="1381565"/>
          </a:xfrm>
          <a:prstGeom prst="rect">
            <a:avLst/>
          </a:prstGeom>
        </p:spPr>
      </p:pic>
      <p:pic>
        <p:nvPicPr>
          <p:cNvPr id="6" name="Picture 5" descr="Roxby Downs Area School- Department for &lt;strong&gt;Education&lt;/strong&gt; and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16" y="4907209"/>
            <a:ext cx="1557806" cy="1569789"/>
          </a:xfrm>
          <a:prstGeom prst="rect">
            <a:avLst/>
          </a:prstGeom>
        </p:spPr>
      </p:pic>
      <p:pic>
        <p:nvPicPr>
          <p:cNvPr id="7" name="Picture 6" descr="Clipart - &lt;strong&gt;Training&lt;/strong&gt;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84" y="4742743"/>
            <a:ext cx="1734256" cy="1734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8914-AD94-414E-B9E3-CBF92CE605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75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RQ3: What predicts teaching accessibility?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908" y="3062553"/>
            <a:ext cx="6781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 times as likely to identify </a:t>
            </a:r>
            <a:r>
              <a:rPr lang="en-US" dirty="0"/>
              <a:t>as </a:t>
            </a:r>
            <a:r>
              <a:rPr lang="en-US" dirty="0" smtClean="0"/>
              <a:t>femal</a:t>
            </a:r>
            <a:r>
              <a:rPr lang="en-US" dirty="0"/>
              <a:t>e</a:t>
            </a:r>
            <a:endParaRPr lang="en-US" dirty="0" smtClean="0"/>
          </a:p>
        </p:txBody>
      </p:sp>
      <p:pic>
        <p:nvPicPr>
          <p:cNvPr id="4" name="Picture 3" descr="301 Moved Permanentl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91" y="2952292"/>
            <a:ext cx="900190" cy="900190"/>
          </a:xfrm>
          <a:prstGeom prst="rect">
            <a:avLst/>
          </a:prstGeom>
        </p:spPr>
      </p:pic>
      <p:pic>
        <p:nvPicPr>
          <p:cNvPr id="5" name="Picture 4" descr="Символи за хора с увреждани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84" y="1514714"/>
            <a:ext cx="1126405" cy="1126405"/>
          </a:xfrm>
          <a:prstGeom prst="rect">
            <a:avLst/>
          </a:prstGeom>
        </p:spPr>
      </p:pic>
      <p:pic>
        <p:nvPicPr>
          <p:cNvPr id="6" name="Picture 5" descr="Inveneo : HCI4D: The Emerging Discipline of Human Compute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64" y="5504180"/>
            <a:ext cx="1293644" cy="9728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88908" y="1603488"/>
            <a:ext cx="5289274" cy="1125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1.5 times as likely to know someone with a disability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88908" y="5519717"/>
            <a:ext cx="6781800" cy="999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3.5 times as likely to report having knowledge of accessibility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88908" y="4114800"/>
            <a:ext cx="6781800" cy="1071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540" indent="-10287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586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0302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180" indent="-13716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2.1 times as likely to agree that accessibility is part of computing</a:t>
            </a:r>
          </a:p>
        </p:txBody>
      </p:sp>
      <p:pic>
        <p:nvPicPr>
          <p:cNvPr id="10" name="Picture 9" descr="COCEMFE y Fundación Repsol formarán en el uso de las TIC 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58" y="4163655"/>
            <a:ext cx="1175657" cy="102935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27582" y="6356350"/>
            <a:ext cx="2743200" cy="365125"/>
          </a:xfrm>
        </p:spPr>
        <p:txBody>
          <a:bodyPr/>
          <a:lstStyle/>
          <a:p>
            <a:fld id="{45BE8914-AD94-414E-B9E3-CBF92CE605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increase the teaching of accessibility related 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Hire more women</a:t>
            </a:r>
          </a:p>
          <a:p>
            <a:r>
              <a:rPr lang="en-US" sz="3200" dirty="0" smtClean="0"/>
              <a:t>Hire more people with diverse backgrounds</a:t>
            </a:r>
          </a:p>
          <a:p>
            <a:r>
              <a:rPr lang="en-US" sz="3200" dirty="0" smtClean="0"/>
              <a:t>Hire in Human-Computer Interaction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781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Accessibility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commitment to accessible education</a:t>
            </a:r>
          </a:p>
          <a:p>
            <a:pPr lvl="1"/>
            <a:r>
              <a:rPr lang="en-US" dirty="0" smtClean="0"/>
              <a:t>Not just IT departments</a:t>
            </a:r>
          </a:p>
          <a:p>
            <a:pPr lvl="1"/>
            <a:r>
              <a:rPr lang="en-US" dirty="0" smtClean="0"/>
              <a:t>Not just Disability Resources for Students (DRS)</a:t>
            </a:r>
          </a:p>
          <a:p>
            <a:r>
              <a:rPr lang="en-US" dirty="0" smtClean="0"/>
              <a:t>Department commitment to teaching accessibility</a:t>
            </a:r>
          </a:p>
          <a:p>
            <a:pPr lvl="1"/>
            <a:r>
              <a:rPr lang="en-US" dirty="0" smtClean="0"/>
              <a:t>Industry need</a:t>
            </a:r>
          </a:p>
          <a:p>
            <a:pPr lvl="1"/>
            <a:r>
              <a:rPr lang="en-US" dirty="0" smtClean="0"/>
              <a:t>ABET definition of engineering design</a:t>
            </a:r>
          </a:p>
          <a:p>
            <a:r>
              <a:rPr lang="en-US" dirty="0" smtClean="0"/>
              <a:t>Individual commitments to teaching accessibility</a:t>
            </a:r>
          </a:p>
          <a:p>
            <a:pPr lvl="1"/>
            <a:r>
              <a:rPr lang="en-US" dirty="0" smtClean="0"/>
              <a:t>Design/Development courses</a:t>
            </a:r>
          </a:p>
          <a:p>
            <a:pPr lvl="1"/>
            <a:r>
              <a:rPr lang="en-US" dirty="0" smtClean="0"/>
              <a:t>Capstone Design</a:t>
            </a:r>
          </a:p>
          <a:p>
            <a:pPr lvl="1"/>
            <a:r>
              <a:rPr lang="en-US" dirty="0" smtClean="0"/>
              <a:t>Other Courses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compliance, but welcoming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Stanford Office of Accessible Education</a:t>
            </a:r>
          </a:p>
          <a:p>
            <a:pPr marL="0" indent="0">
              <a:buNone/>
            </a:pPr>
            <a:r>
              <a:rPr lang="en-US" dirty="0" smtClean="0"/>
              <a:t>Stanford University has a strong commitment to maintaining a diverse and stimulating academic community, representing a broad spectrum of talents and experiences. Students with disabilities, actively participating in the various aspects of life at Stanford, are an essential part of that diversity.</a:t>
            </a:r>
            <a:endParaRPr lang="en-US" dirty="0"/>
          </a:p>
        </p:txBody>
      </p:sp>
      <p:pic>
        <p:nvPicPr>
          <p:cNvPr id="2050" name="Picture 2" descr="Image result for stanfor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08" y="600921"/>
            <a:ext cx="1707150" cy="13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University of Washington School of Computer Science and Engineering</a:t>
            </a:r>
          </a:p>
          <a:p>
            <a:pPr marL="0" indent="0">
              <a:buNone/>
            </a:pPr>
            <a:r>
              <a:rPr lang="en-US" dirty="0"/>
              <a:t>The Allen School is a community that celebrates and values differences among its members. We strive to create an inclusive environment for people of all backgrounds</a:t>
            </a:r>
            <a:r>
              <a:rPr lang="en-US" dirty="0" smtClean="0"/>
              <a:t>. … The </a:t>
            </a:r>
            <a:r>
              <a:rPr lang="en-US" dirty="0"/>
              <a:t>Allen School actively works to increase access to CS education and careers for people with disabilities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0071" y="561080"/>
            <a:ext cx="4283242" cy="9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Need</a:t>
            </a:r>
            <a:endParaRPr lang="en-US" dirty="0"/>
          </a:p>
        </p:txBody>
      </p:sp>
      <p:sp>
        <p:nvSpPr>
          <p:cNvPr id="4" name="Content Placeholder 8"/>
          <p:cNvSpPr txBox="1">
            <a:spLocks/>
          </p:cNvSpPr>
          <p:nvPr/>
        </p:nvSpPr>
        <p:spPr>
          <a:xfrm>
            <a:off x="1517549" y="3757229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Industry, academia and advocacy have come together to create models for teaching and training students of technology to create accessible experiences.</a:t>
            </a:r>
            <a:endParaRPr lang="en-US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1763005"/>
            <a:ext cx="3854935" cy="16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6954" y="5240171"/>
            <a:ext cx="26527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hlinkClick r:id="rId3"/>
              </a:rPr>
              <a:t>http://teachaccess.org/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8575" y="3173630"/>
            <a:ext cx="16779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Founded 2015</a:t>
            </a:r>
          </a:p>
        </p:txBody>
      </p:sp>
    </p:spTree>
    <p:extLst>
      <p:ext uri="{BB962C8B-B14F-4D97-AF65-F5344CB8AC3E}">
        <p14:creationId xmlns:p14="http://schemas.microsoft.com/office/powerpoint/2010/main" val="4869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AccessComputing</a:t>
            </a:r>
            <a:r>
              <a:rPr lang="en-US" dirty="0" smtClean="0"/>
              <a:t>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the participation and success of students with disabilities in computing fields.</a:t>
            </a:r>
          </a:p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Direct Interventions with students</a:t>
            </a:r>
          </a:p>
          <a:p>
            <a:pPr lvl="1"/>
            <a:r>
              <a:rPr lang="en-US" dirty="0" smtClean="0"/>
              <a:t>Institutional change</a:t>
            </a:r>
          </a:p>
          <a:p>
            <a:pPr lvl="1"/>
            <a:r>
              <a:rPr lang="en-US" dirty="0" smtClean="0"/>
              <a:t>Knowledge dissemination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Engineering Design – Engineering design is the process of devising a system, component, or process to meet desired needs and specifications within constraints. … examples of possible constraints include </a:t>
            </a:r>
            <a:r>
              <a:rPr lang="en-US" b="1" dirty="0" smtClean="0"/>
              <a:t>accessibility</a:t>
            </a:r>
            <a:r>
              <a:rPr lang="en-US" dirty="0" smtClean="0"/>
              <a:t>, aesthetics, constructability, cost, ergonomics, functionality, interoperability, legal considerations, maintainability, manufacturability, policy, regulations, schedule, sustainability, or usability.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http://www.abet.org/accreditation/accreditation-criteria/criteria-for-accrediting-engineering-programs-2018-2019/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83" y="230188"/>
            <a:ext cx="1358767" cy="13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Design/Development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 to Human Centered Design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 design and development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 design and development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iOS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Android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Microsoft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Accessible Apps and Webpages</a:t>
            </a:r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Web Content Accessibility Guidelines 2.0</a:t>
            </a:r>
          </a:p>
          <a:p>
            <a:pPr lvl="1"/>
            <a:r>
              <a:rPr lang="en-US" altLang="en-US" smtClean="0">
                <a:hlinkClick r:id="rId2"/>
              </a:rPr>
              <a:t>http://www.w3.org/TR/WCAG20/</a:t>
            </a:r>
            <a:endParaRPr lang="en-US" altLang="en-US" smtClean="0"/>
          </a:p>
          <a:p>
            <a:r>
              <a:rPr lang="en-US" altLang="en-US" smtClean="0"/>
              <a:t>Microsoft Accessibility</a:t>
            </a:r>
          </a:p>
          <a:p>
            <a:pPr lvl="1"/>
            <a:r>
              <a:rPr lang="en-US" altLang="en-US" smtClean="0">
                <a:hlinkClick r:id="rId3"/>
              </a:rPr>
              <a:t>http://www.microsoft.com/enable/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Apple Accessibility</a:t>
            </a:r>
          </a:p>
          <a:p>
            <a:pPr lvl="1"/>
            <a:r>
              <a:rPr lang="en-US" altLang="en-US" smtClean="0">
                <a:hlinkClick r:id="rId4"/>
              </a:rPr>
              <a:t>https://www.apple.com/accessibility/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Android Accessibility</a:t>
            </a:r>
          </a:p>
          <a:p>
            <a:pPr lvl="1"/>
            <a:r>
              <a:rPr lang="en-US" altLang="en-US" smtClean="0">
                <a:hlinkClick r:id="rId5"/>
              </a:rPr>
              <a:t>https://developer.android.com/guide/topics/ui/accessibility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4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Capstone – Example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Phone Wand </a:t>
            </a:r>
            <a:r>
              <a:rPr lang="en-US" dirty="0"/>
              <a:t>- Navigating routes using orientation and vibration feedback.</a:t>
            </a:r>
          </a:p>
          <a:p>
            <a:r>
              <a:rPr lang="en-US" dirty="0">
                <a:solidFill>
                  <a:srgbClr val="002060"/>
                </a:solidFill>
              </a:rPr>
              <a:t>Pic2Speech</a:t>
            </a:r>
            <a:r>
              <a:rPr lang="en-US" dirty="0"/>
              <a:t> - Custom augmented speech.</a:t>
            </a:r>
          </a:p>
          <a:p>
            <a:r>
              <a:rPr lang="en-US" dirty="0">
                <a:solidFill>
                  <a:srgbClr val="002060"/>
                </a:solidFill>
              </a:rPr>
              <a:t>Street Sign Reader </a:t>
            </a:r>
            <a:r>
              <a:rPr lang="en-US" dirty="0"/>
              <a:t>- Reading street signs so you don't have to.</a:t>
            </a:r>
          </a:p>
          <a:p>
            <a:r>
              <a:rPr lang="en-US" dirty="0" err="1">
                <a:solidFill>
                  <a:srgbClr val="002060"/>
                </a:solidFill>
              </a:rPr>
              <a:t>WhosHere</a:t>
            </a:r>
            <a:r>
              <a:rPr lang="en-US" dirty="0"/>
              <a:t> - Finding out which friends are around you.</a:t>
            </a:r>
          </a:p>
          <a:p>
            <a:r>
              <a:rPr lang="en-US" dirty="0" err="1">
                <a:solidFill>
                  <a:srgbClr val="002060"/>
                </a:solidFill>
              </a:rPr>
              <a:t>TapBeats</a:t>
            </a:r>
            <a:r>
              <a:rPr lang="en-US" dirty="0"/>
              <a:t> - The sound of gestures.</a:t>
            </a:r>
          </a:p>
          <a:p>
            <a:r>
              <a:rPr lang="en-US" dirty="0">
                <a:solidFill>
                  <a:srgbClr val="002060"/>
                </a:solidFill>
              </a:rPr>
              <a:t>Sound Detector </a:t>
            </a:r>
            <a:r>
              <a:rPr lang="en-US" dirty="0"/>
              <a:t>- Detecting recognizable sound patterns to alert the user.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Courses with Accessibility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24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Computer Vision</a:t>
            </a:r>
          </a:p>
          <a:p>
            <a:pPr lvl="1"/>
            <a:r>
              <a:rPr lang="en-US" dirty="0" smtClean="0"/>
              <a:t>OCR</a:t>
            </a:r>
          </a:p>
          <a:p>
            <a:pPr lvl="1"/>
            <a:r>
              <a:rPr lang="en-US" dirty="0" smtClean="0"/>
              <a:t>Automatic image description</a:t>
            </a:r>
          </a:p>
          <a:p>
            <a:r>
              <a:rPr lang="en-US" dirty="0" smtClean="0"/>
              <a:t>Natural Language Processing (NLP)</a:t>
            </a:r>
          </a:p>
          <a:p>
            <a:pPr lvl="1"/>
            <a:r>
              <a:rPr lang="en-US" dirty="0" smtClean="0"/>
              <a:t>Complex language simplification</a:t>
            </a:r>
          </a:p>
          <a:p>
            <a:pPr lvl="1"/>
            <a:r>
              <a:rPr lang="en-US" dirty="0" smtClean="0"/>
              <a:t>Annotations for dyslexia</a:t>
            </a:r>
            <a:endParaRPr lang="en-US" dirty="0" smtClean="0"/>
          </a:p>
          <a:p>
            <a:r>
              <a:rPr lang="en-US" dirty="0" smtClean="0"/>
              <a:t>Signal Processing</a:t>
            </a:r>
          </a:p>
          <a:p>
            <a:pPr lvl="1"/>
            <a:r>
              <a:rPr lang="en-US" dirty="0" smtClean="0"/>
              <a:t>Speech recognition</a:t>
            </a:r>
          </a:p>
          <a:p>
            <a:r>
              <a:rPr lang="en-US" dirty="0" smtClean="0"/>
              <a:t>Data Compression</a:t>
            </a:r>
          </a:p>
          <a:p>
            <a:pPr lvl="1"/>
            <a:r>
              <a:rPr lang="en-US" dirty="0" smtClean="0"/>
              <a:t>Braille</a:t>
            </a:r>
          </a:p>
          <a:p>
            <a:r>
              <a:rPr lang="en-US" dirty="0" smtClean="0"/>
              <a:t>Software Engineering</a:t>
            </a:r>
          </a:p>
          <a:p>
            <a:pPr lvl="1"/>
            <a:r>
              <a:rPr lang="en-US" dirty="0" smtClean="0"/>
              <a:t>Accessible integrated development environments (IDEs)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IT professionals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with departments and faculty to help create accessibility content for courses.  </a:t>
            </a:r>
          </a:p>
          <a:p>
            <a:pPr lvl="1"/>
            <a:r>
              <a:rPr lang="en-US" dirty="0" smtClean="0"/>
              <a:t>Accessing Higher Ground attendees have a lot of knowledge that can help faculty member create content</a:t>
            </a:r>
          </a:p>
          <a:p>
            <a:r>
              <a:rPr lang="en-US" dirty="0" smtClean="0"/>
              <a:t>Advocate that your university move from a “compliance stance” to a “welcoming stance.”</a:t>
            </a:r>
          </a:p>
          <a:p>
            <a:pPr lvl="1"/>
            <a:r>
              <a:rPr lang="en-US" dirty="0" smtClean="0"/>
              <a:t>Help move “stigma” to “celebration of differences”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618"/>
            <a:ext cx="10515600" cy="13255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1" y="1122982"/>
            <a:ext cx="10515600" cy="4351338"/>
          </a:xfrm>
        </p:spPr>
        <p:txBody>
          <a:bodyPr>
            <a:noAutofit/>
          </a:bodyPr>
          <a:lstStyle/>
          <a:p>
            <a:r>
              <a:rPr lang="en-US" sz="1400" dirty="0" smtClean="0"/>
              <a:t>Kimberly E. Bigelow. 2012. Designing for Success: Developing Engineers Who Consider Universal Design Principles. Journal of Postsecondary Education and Disability 25, 3, 211-225.</a:t>
            </a:r>
          </a:p>
          <a:p>
            <a:r>
              <a:rPr lang="en-US" sz="1400" dirty="0" smtClean="0"/>
              <a:t>Andrew J. </a:t>
            </a:r>
            <a:r>
              <a:rPr lang="en-US" sz="1400" dirty="0" err="1" smtClean="0"/>
              <a:t>Ko</a:t>
            </a:r>
            <a:r>
              <a:rPr lang="en-US" sz="1400" dirty="0" smtClean="0"/>
              <a:t> and Richard E. Ladner. 2016. </a:t>
            </a:r>
            <a:r>
              <a:rPr lang="en-US" sz="1400" i="1" dirty="0" err="1" smtClean="0"/>
              <a:t>AccessComputing</a:t>
            </a:r>
            <a:r>
              <a:rPr lang="en-US" sz="1400" dirty="0" smtClean="0"/>
              <a:t> Promotes Teaching Accessibility. ACM Inroads 7, 4, 65-68.</a:t>
            </a:r>
          </a:p>
          <a:p>
            <a:r>
              <a:rPr lang="en-US" sz="1400" dirty="0" smtClean="0"/>
              <a:t>Stephanie </a:t>
            </a:r>
            <a:r>
              <a:rPr lang="en-US" sz="1400" dirty="0" err="1" smtClean="0"/>
              <a:t>Ludi</a:t>
            </a:r>
            <a:r>
              <a:rPr lang="en-US" sz="1400" dirty="0" smtClean="0"/>
              <a:t>. 2007. Introducing Accessibility Requirements through External Stakeholder Utilization in an Undergraduate Requirements Engineering Course. In </a:t>
            </a:r>
            <a:r>
              <a:rPr lang="en-US" sz="1400" dirty="0" err="1" smtClean="0"/>
              <a:t>Proc</a:t>
            </a:r>
            <a:r>
              <a:rPr lang="en-US" sz="1400" dirty="0" smtClean="0"/>
              <a:t> Software Engineering ’07, 736–743.</a:t>
            </a:r>
          </a:p>
          <a:p>
            <a:r>
              <a:rPr lang="en-US" sz="1400" dirty="0" smtClean="0"/>
              <a:t>Stephanie </a:t>
            </a:r>
            <a:r>
              <a:rPr lang="en-US" sz="1400" dirty="0" err="1" smtClean="0"/>
              <a:t>Ludi</a:t>
            </a:r>
            <a:r>
              <a:rPr lang="en-US" sz="1400" dirty="0" smtClean="0"/>
              <a:t>. 2002. Access for everyone: introducing accessibility issues to students in Internet programming courses. In 32nd Annual Frontiers in Education, S1C–7.</a:t>
            </a:r>
          </a:p>
          <a:p>
            <a:r>
              <a:rPr lang="en-US" sz="1400" dirty="0" smtClean="0"/>
              <a:t>Israel Martin-</a:t>
            </a:r>
            <a:r>
              <a:rPr lang="en-US" sz="1400" dirty="0" err="1" smtClean="0"/>
              <a:t>Escalona</a:t>
            </a:r>
            <a:r>
              <a:rPr lang="en-US" sz="1400" dirty="0" smtClean="0"/>
              <a:t>, Francisco </a:t>
            </a:r>
            <a:r>
              <a:rPr lang="en-US" sz="1400" dirty="0" err="1" smtClean="0"/>
              <a:t>Barcelo</a:t>
            </a:r>
            <a:r>
              <a:rPr lang="en-US" sz="1400" dirty="0" smtClean="0"/>
              <a:t>-Arroyo, and </a:t>
            </a:r>
            <a:r>
              <a:rPr lang="en-US" sz="1400" dirty="0" err="1" smtClean="0"/>
              <a:t>Enrica</a:t>
            </a:r>
            <a:r>
              <a:rPr lang="en-US" sz="1400" dirty="0" smtClean="0"/>
              <a:t> Zola. 2013. The introduction of a topic on accessibility in several engineering degrees. In 2013 IEEE Global Engineering Education Conference (EDUCON), 656–663.</a:t>
            </a:r>
          </a:p>
          <a:p>
            <a:r>
              <a:rPr lang="en-US" sz="1400" dirty="0" smtClean="0"/>
              <a:t>Cynthia Putnam , Maria </a:t>
            </a:r>
            <a:r>
              <a:rPr lang="en-US" sz="1400" dirty="0" err="1" smtClean="0"/>
              <a:t>Dahman</a:t>
            </a:r>
            <a:r>
              <a:rPr lang="en-US" sz="1400" dirty="0" smtClean="0"/>
              <a:t> , Emma Rose , </a:t>
            </a:r>
            <a:r>
              <a:rPr lang="en-US" sz="1400" dirty="0" err="1" smtClean="0"/>
              <a:t>Jinghui</a:t>
            </a:r>
            <a:r>
              <a:rPr lang="en-US" sz="1400" dirty="0" smtClean="0"/>
              <a:t> Cheng , Glenn Bradford. 2016. Best Practices for Teaching Accessibility in University Classrooms: Cultivating Awareness, Understanding, and Appreciation for Diverse Users, ACM Transactions on Accessible Computing (TACCESS), 8, 4, 1-26.</a:t>
            </a:r>
          </a:p>
          <a:p>
            <a:r>
              <a:rPr lang="en-US" sz="1400" dirty="0" smtClean="0"/>
              <a:t>Brian J. </a:t>
            </a:r>
            <a:r>
              <a:rPr lang="en-US" sz="1400" dirty="0" err="1" smtClean="0"/>
              <a:t>Rosmaita</a:t>
            </a:r>
            <a:r>
              <a:rPr lang="en-US" sz="1400" dirty="0" smtClean="0"/>
              <a:t>. 2006. Accessibility first!: a new approach to web design. In </a:t>
            </a:r>
            <a:r>
              <a:rPr lang="en-US" sz="1400" dirty="0" err="1" smtClean="0"/>
              <a:t>Proc</a:t>
            </a:r>
            <a:r>
              <a:rPr lang="en-US" sz="1400" dirty="0" smtClean="0"/>
              <a:t> SIGCSE 2006, 270–274.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Kristen Shinohara, Saba </a:t>
            </a:r>
            <a:r>
              <a:rPr lang="en-US" sz="1400" dirty="0" err="1" smtClean="0"/>
              <a:t>Kawas</a:t>
            </a:r>
            <a:r>
              <a:rPr lang="en-US" sz="1400" dirty="0" smtClean="0"/>
              <a:t>, Andrew J. </a:t>
            </a:r>
            <a:r>
              <a:rPr lang="en-US" sz="1400" dirty="0" err="1" smtClean="0"/>
              <a:t>Ko</a:t>
            </a:r>
            <a:r>
              <a:rPr lang="en-US" sz="1400" dirty="0" smtClean="0"/>
              <a:t>, and Richard E. Ladner. 2018. Who Teaches Accessibility?: A Survey of U.S. Computing Faculty. In Proceedings of the 49th ACM Technical Symposium on Computer Science Education (SIGCSE '18). 197-202.</a:t>
            </a:r>
          </a:p>
          <a:p>
            <a:r>
              <a:rPr lang="en-US" sz="1400" dirty="0" smtClean="0"/>
              <a:t>Kristen Shinohara , Cynthia L. Bennett , Jacob O. </a:t>
            </a:r>
            <a:r>
              <a:rPr lang="en-US" sz="1400" dirty="0" err="1" smtClean="0"/>
              <a:t>Wobbrock</a:t>
            </a:r>
            <a:r>
              <a:rPr lang="en-US" sz="1400" dirty="0" smtClean="0"/>
              <a:t>. 2016. How Designing for People With and Without Disabilities Shapes Student Design Thinking, Proceedings of the 18th International ACM SIGACCESS Conference on Computers and Accessibility, ASSETS 2016. </a:t>
            </a:r>
          </a:p>
          <a:p>
            <a:r>
              <a:rPr lang="en-US" sz="1400" dirty="0" err="1" smtClean="0"/>
              <a:t>Annalu</a:t>
            </a:r>
            <a:r>
              <a:rPr lang="en-US" sz="1400" dirty="0" smtClean="0"/>
              <a:t> Waller, Vicki L. Hanson, and David Sloan. 2009. Including accessibility within and beyond undergraduate computing courses. </a:t>
            </a:r>
            <a:r>
              <a:rPr lang="en-US" sz="1400" dirty="0" err="1" smtClean="0"/>
              <a:t>Procceding</a:t>
            </a:r>
            <a:r>
              <a:rPr lang="en-US" sz="1400" dirty="0" smtClean="0"/>
              <a:t> of the 11th  </a:t>
            </a:r>
            <a:r>
              <a:rPr lang="en-US" sz="1400" dirty="0" smtClean="0"/>
              <a:t>International ACM SIGACCESS Conference on Computers and Accessibility, </a:t>
            </a:r>
            <a:r>
              <a:rPr lang="en-US" sz="1400" dirty="0" smtClean="0"/>
              <a:t>ASSETS ’09, 155– 162.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34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can you do in your institution to make teaching accessibility more likely?</a:t>
            </a:r>
          </a:p>
          <a:p>
            <a:endParaRPr lang="en-US" sz="3200" dirty="0"/>
          </a:p>
          <a:p>
            <a:r>
              <a:rPr lang="en-US" sz="3200" dirty="0" smtClean="0"/>
              <a:t>How would you open the lines of communication between accessibility knowledgably IT professionals and teachers at your institution?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04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Change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Increase the teaching of accessibility related topics in computing courses.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0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National Survey</a:t>
            </a:r>
          </a:p>
          <a:p>
            <a:r>
              <a:rPr lang="en-US" sz="3200" dirty="0" smtClean="0"/>
              <a:t>How to increase the teaching of accessibility related topics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58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Survey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3999" y="4409347"/>
            <a:ext cx="9605319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Kristen </a:t>
            </a:r>
            <a:r>
              <a:rPr lang="en-US" dirty="0"/>
              <a:t>Shinohara, Saba </a:t>
            </a:r>
            <a:r>
              <a:rPr lang="en-US" dirty="0" err="1"/>
              <a:t>Kawas</a:t>
            </a:r>
            <a:r>
              <a:rPr lang="en-US" dirty="0"/>
              <a:t>, Andrew J. </a:t>
            </a:r>
            <a:r>
              <a:rPr lang="en-US" dirty="0" err="1"/>
              <a:t>Ko</a:t>
            </a:r>
            <a:r>
              <a:rPr lang="en-US" dirty="0"/>
              <a:t>, and Richard E. Ladner. 2018. Who Teaches Accessibility?: A Survey of U.S. Computing Faculty. In Proceedings of the 49th ACM Technical Symposium on Computer Science Education (SIGCSE '18). ACM, New York, NY, USA, 197-202.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://doi.org/10.1145/3159450.3159484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Teach Accessibility</a:t>
            </a:r>
            <a:br>
              <a:rPr lang="en-US" dirty="0" smtClean="0"/>
            </a:br>
            <a:r>
              <a:rPr lang="en-US" sz="1600" dirty="0" smtClean="0"/>
              <a:t>Bigelow, 2012</a:t>
            </a:r>
            <a:r>
              <a:rPr lang="en-US" sz="1600" dirty="0" smtClean="0"/>
              <a:t>; </a:t>
            </a:r>
            <a:r>
              <a:rPr lang="en-US" sz="1600" dirty="0" err="1" smtClean="0"/>
              <a:t>Bohmon</a:t>
            </a:r>
            <a:r>
              <a:rPr lang="en-US" sz="1600" dirty="0" smtClean="0"/>
              <a:t>, 2012; </a:t>
            </a:r>
            <a:r>
              <a:rPr lang="en-US" sz="1600" dirty="0" err="1" smtClean="0"/>
              <a:t>Ko</a:t>
            </a:r>
            <a:r>
              <a:rPr lang="en-US" sz="1600" dirty="0" smtClean="0"/>
              <a:t> et al, 2016; </a:t>
            </a:r>
            <a:r>
              <a:rPr lang="en-US" sz="1600" dirty="0" err="1" smtClean="0"/>
              <a:t>Ludi</a:t>
            </a:r>
            <a:r>
              <a:rPr lang="en-US" sz="1600" dirty="0" smtClean="0"/>
              <a:t>, 2002, 2007; Martin-</a:t>
            </a:r>
            <a:r>
              <a:rPr lang="en-US" sz="1600" dirty="0" err="1" smtClean="0"/>
              <a:t>Escalona</a:t>
            </a:r>
            <a:r>
              <a:rPr lang="en-US" sz="1600" dirty="0" smtClean="0"/>
              <a:t>, 2013; </a:t>
            </a:r>
            <a:br>
              <a:rPr lang="en-US" sz="1600" dirty="0" smtClean="0"/>
            </a:br>
            <a:r>
              <a:rPr lang="en-US" sz="1600" dirty="0" smtClean="0"/>
              <a:t>Putnam </a:t>
            </a:r>
            <a:r>
              <a:rPr lang="en-US" sz="1600" dirty="0"/>
              <a:t>et al., </a:t>
            </a:r>
            <a:r>
              <a:rPr lang="en-US" sz="1600" dirty="0" smtClean="0"/>
              <a:t>2016</a:t>
            </a:r>
            <a:r>
              <a:rPr lang="en-US" sz="1600" dirty="0"/>
              <a:t>; Shinohara et al., </a:t>
            </a:r>
            <a:r>
              <a:rPr lang="en-US" sz="1600" dirty="0" smtClean="0"/>
              <a:t>2016; </a:t>
            </a:r>
            <a:r>
              <a:rPr lang="en-US" sz="1600" dirty="0" smtClean="0"/>
              <a:t>Waller, 2009.</a:t>
            </a:r>
            <a:endParaRPr lang="en-US" sz="1600" dirty="0"/>
          </a:p>
          <a:p>
            <a:pPr lvl="1"/>
            <a:r>
              <a:rPr lang="en-US" dirty="0" smtClean="0"/>
              <a:t>Diverse perspectives</a:t>
            </a:r>
            <a:endParaRPr lang="en-US" dirty="0" smtClean="0"/>
          </a:p>
          <a:p>
            <a:pPr lvl="1"/>
            <a:r>
              <a:rPr lang="en-US" dirty="0" smtClean="0"/>
              <a:t>Engaging people with disabilities</a:t>
            </a:r>
          </a:p>
          <a:p>
            <a:pPr lvl="1"/>
            <a:r>
              <a:rPr lang="en-US" dirty="0" smtClean="0"/>
              <a:t>Project-based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Guest speakers and video testimonials</a:t>
            </a:r>
          </a:p>
          <a:p>
            <a:r>
              <a:rPr lang="en-US" dirty="0" smtClean="0"/>
              <a:t>Curricular </a:t>
            </a:r>
            <a:r>
              <a:rPr lang="en-US" dirty="0"/>
              <a:t>interventions</a:t>
            </a:r>
            <a:r>
              <a:rPr lang="en-US" sz="1800" dirty="0"/>
              <a:t> </a:t>
            </a:r>
            <a:r>
              <a:rPr lang="en-US" sz="1700" dirty="0"/>
              <a:t>Waller et al., 2009; Ludi, </a:t>
            </a:r>
            <a:r>
              <a:rPr lang="en-US" sz="1700" dirty="0" smtClean="0"/>
              <a:t>2002</a:t>
            </a:r>
          </a:p>
          <a:p>
            <a:r>
              <a:rPr lang="en-US" dirty="0" smtClean="0"/>
              <a:t>Curricular change</a:t>
            </a:r>
            <a:br>
              <a:rPr lang="en-US" dirty="0" smtClean="0"/>
            </a:br>
            <a:r>
              <a:rPr lang="en-US" sz="1600" dirty="0" smtClean="0"/>
              <a:t>Barnett et al, 2001; Kirk and MacDonald, 2001; </a:t>
            </a:r>
            <a:r>
              <a:rPr lang="en-US" sz="1600" dirty="0" err="1" smtClean="0"/>
              <a:t>Kezar</a:t>
            </a:r>
            <a:r>
              <a:rPr lang="en-US" sz="1600" dirty="0" smtClean="0"/>
              <a:t> and </a:t>
            </a:r>
            <a:r>
              <a:rPr lang="en-US" sz="1600" dirty="0" err="1" smtClean="0"/>
              <a:t>Eckel</a:t>
            </a:r>
            <a:r>
              <a:rPr lang="en-US" sz="1600" dirty="0" smtClean="0"/>
              <a:t>, 2002</a:t>
            </a:r>
            <a:endParaRPr lang="en-US" dirty="0"/>
          </a:p>
          <a:p>
            <a:endParaRPr lang="en-US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8914-AD94-414E-B9E3-CBF92CE6053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mrattavian - Cell Phones and Child Develop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48" y="1085405"/>
            <a:ext cx="2623984" cy="26239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315442" y="2695822"/>
            <a:ext cx="1686233" cy="1441852"/>
            <a:chOff x="6695767" y="1713020"/>
            <a:chExt cx="2438401" cy="2091032"/>
          </a:xfrm>
        </p:grpSpPr>
        <p:pic>
          <p:nvPicPr>
            <p:cNvPr id="6" name="Picture 5" descr="File:Gnome-&lt;strong&gt;laptop&lt;/strong&gt;.svg - Wikimedia Common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968" y="1713020"/>
              <a:ext cx="1981200" cy="1981200"/>
            </a:xfrm>
            <a:prstGeom prst="rect">
              <a:avLst/>
            </a:prstGeom>
          </p:spPr>
        </p:pic>
        <p:pic>
          <p:nvPicPr>
            <p:cNvPr id="7" name="Picture 6" descr="Category:Symbols of wheelchairs - Wikimedia Common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767" y="2661052"/>
              <a:ext cx="1143000" cy="11430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893277" y="4137674"/>
            <a:ext cx="2858115" cy="1315552"/>
            <a:chOff x="6514485" y="4437110"/>
            <a:chExt cx="3934440" cy="1881398"/>
          </a:xfrm>
        </p:grpSpPr>
        <p:pic>
          <p:nvPicPr>
            <p:cNvPr id="9" name="Picture 8" descr="File:&lt;strong&gt;Graduate&lt;/strong&gt; &lt;strong&gt;clip&lt;/strong&gt; &lt;strong&gt;art&lt;/strong&gt;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485" y="4437110"/>
              <a:ext cx="1304925" cy="1881398"/>
            </a:xfrm>
            <a:prstGeom prst="rect">
              <a:avLst/>
            </a:prstGeom>
          </p:spPr>
        </p:pic>
        <p:pic>
          <p:nvPicPr>
            <p:cNvPr id="10" name="Picture 9" descr="File:&lt;strong&gt;Graduate&lt;/strong&gt; &lt;strong&gt;clip&lt;/strong&gt; &lt;strong&gt;art&lt;/strong&gt;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243" y="4437110"/>
              <a:ext cx="1304925" cy="1881398"/>
            </a:xfrm>
            <a:prstGeom prst="rect">
              <a:avLst/>
            </a:prstGeom>
          </p:spPr>
        </p:pic>
        <p:pic>
          <p:nvPicPr>
            <p:cNvPr id="11" name="Picture 10" descr="File:&lt;strong&gt;Graduate&lt;/strong&gt; &lt;strong&gt;clip&lt;/strong&gt; &lt;strong&gt;art&lt;/strong&gt;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4437110"/>
              <a:ext cx="1304925" cy="188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352 institutions </a:t>
            </a:r>
          </a:p>
          <a:p>
            <a:endParaRPr lang="en-US" sz="3200" dirty="0" smtClean="0"/>
          </a:p>
          <a:p>
            <a:r>
              <a:rPr lang="en-US" sz="3200" dirty="0" smtClean="0"/>
              <a:t>14,176 faculty</a:t>
            </a:r>
          </a:p>
          <a:p>
            <a:endParaRPr lang="en-US" sz="3200" dirty="0" smtClean="0"/>
          </a:p>
          <a:p>
            <a:r>
              <a:rPr lang="en-US" sz="3200" dirty="0" smtClean="0"/>
              <a:t>1,857 responses from 318 institutions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60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RQ1: </a:t>
            </a:r>
            <a:r>
              <a:rPr lang="en-US" sz="3200" u="sng" dirty="0" smtClean="0"/>
              <a:t>Who</a:t>
            </a:r>
            <a:r>
              <a:rPr lang="en-US" sz="3200" dirty="0" smtClean="0"/>
              <a:t> is teaching accessibility?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RQ2: What </a:t>
            </a:r>
            <a:r>
              <a:rPr lang="en-US" sz="3200" u="sng" dirty="0" smtClean="0"/>
              <a:t>barriers</a:t>
            </a:r>
            <a:r>
              <a:rPr lang="en-US" sz="3200" dirty="0" smtClean="0"/>
              <a:t> do faculty see to teaching accessibility?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RQ3: What factors </a:t>
            </a:r>
            <a:r>
              <a:rPr lang="en-US" sz="3200" u="sng" dirty="0" smtClean="0"/>
              <a:t>predict</a:t>
            </a:r>
            <a:r>
              <a:rPr lang="en-US" sz="3200" dirty="0" smtClean="0"/>
              <a:t> who is teaching accessibility?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66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1539</Words>
  <Application>Microsoft Office PowerPoint</Application>
  <PresentationFormat>Widescreen</PresentationFormat>
  <Paragraphs>285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Teaching Accessibility: A National Survey and the Way Forward </vt:lpstr>
      <vt:lpstr>Who am I?</vt:lpstr>
      <vt:lpstr>AccessComputing Goal</vt:lpstr>
      <vt:lpstr>Institutional Change Goal</vt:lpstr>
      <vt:lpstr>Outline</vt:lpstr>
      <vt:lpstr>National Survey</vt:lpstr>
      <vt:lpstr>Related Work</vt:lpstr>
      <vt:lpstr>Survey</vt:lpstr>
      <vt:lpstr>Research Questions</vt:lpstr>
      <vt:lpstr>Survey Sample</vt:lpstr>
      <vt:lpstr>Finding Contact Information</vt:lpstr>
      <vt:lpstr>Survey Instrument</vt:lpstr>
      <vt:lpstr>Survey Launch</vt:lpstr>
      <vt:lpstr>RQ1: What institutions teach accessibility?</vt:lpstr>
      <vt:lpstr>RQ1: What institutions teach accessibility?</vt:lpstr>
      <vt:lpstr>Why is University of Washington so Good?</vt:lpstr>
      <vt:lpstr>RQ1: Who is teaching accessibility?</vt:lpstr>
      <vt:lpstr>RQ1: Areas of Expertise N=424/1857</vt:lpstr>
      <vt:lpstr>RQ1: Learning Objectives</vt:lpstr>
      <vt:lpstr>RQ2: Challenges to incorporating accessibility</vt:lpstr>
      <vt:lpstr>RQ2: What are barriers to teaching accessibility?</vt:lpstr>
      <vt:lpstr>RQ2: What do faculty need?</vt:lpstr>
      <vt:lpstr>RQ3: What predicts teaching accessibility?</vt:lpstr>
      <vt:lpstr>How to increase the teaching of accessibility related topics</vt:lpstr>
      <vt:lpstr>People</vt:lpstr>
      <vt:lpstr>Create an Accessibility Ecosystem</vt:lpstr>
      <vt:lpstr>University Commitment</vt:lpstr>
      <vt:lpstr>Department Commitment</vt:lpstr>
      <vt:lpstr>Industry Need</vt:lpstr>
      <vt:lpstr>ABET </vt:lpstr>
      <vt:lpstr>Design/Development Courses</vt:lpstr>
      <vt:lpstr>Accessible Apps and Webpages</vt:lpstr>
      <vt:lpstr>Accessibility Capstone – Example projects</vt:lpstr>
      <vt:lpstr>Other Courses with Accessibility Content</vt:lpstr>
      <vt:lpstr>What can IT professionals do?</vt:lpstr>
      <vt:lpstr>References</vt:lpstr>
      <vt:lpstr>Discussion Questions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Accessibility: A National Survey and the Way Forward </dc:title>
  <dc:creator>Richard Ladner</dc:creator>
  <cp:lastModifiedBy>Richard Ladner</cp:lastModifiedBy>
  <cp:revision>26</cp:revision>
  <dcterms:created xsi:type="dcterms:W3CDTF">2018-11-05T17:28:12Z</dcterms:created>
  <dcterms:modified xsi:type="dcterms:W3CDTF">2018-11-05T21:34:00Z</dcterms:modified>
</cp:coreProperties>
</file>