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5" r:id="rId1"/>
    <p:sldMasterId id="2147483801" r:id="rId2"/>
    <p:sldMasterId id="2147483831" r:id="rId3"/>
    <p:sldMasterId id="2147483815" r:id="rId4"/>
  </p:sldMasterIdLst>
  <p:notesMasterIdLst>
    <p:notesMasterId r:id="rId57"/>
  </p:notesMasterIdLst>
  <p:sldIdLst>
    <p:sldId id="256" r:id="rId5"/>
    <p:sldId id="294" r:id="rId6"/>
    <p:sldId id="257" r:id="rId7"/>
    <p:sldId id="308" r:id="rId8"/>
    <p:sldId id="305" r:id="rId9"/>
    <p:sldId id="318" r:id="rId10"/>
    <p:sldId id="309" r:id="rId11"/>
    <p:sldId id="312" r:id="rId12"/>
    <p:sldId id="313" r:id="rId13"/>
    <p:sldId id="266" r:id="rId14"/>
    <p:sldId id="303" r:id="rId15"/>
    <p:sldId id="301" r:id="rId16"/>
    <p:sldId id="302" r:id="rId17"/>
    <p:sldId id="277" r:id="rId18"/>
    <p:sldId id="300" r:id="rId19"/>
    <p:sldId id="321" r:id="rId20"/>
    <p:sldId id="314" r:id="rId21"/>
    <p:sldId id="278" r:id="rId22"/>
    <p:sldId id="322" r:id="rId23"/>
    <p:sldId id="325" r:id="rId24"/>
    <p:sldId id="283" r:id="rId25"/>
    <p:sldId id="304" r:id="rId26"/>
    <p:sldId id="298" r:id="rId27"/>
    <p:sldId id="265" r:id="rId28"/>
    <p:sldId id="296" r:id="rId29"/>
    <p:sldId id="297" r:id="rId30"/>
    <p:sldId id="267" r:id="rId31"/>
    <p:sldId id="268" r:id="rId32"/>
    <p:sldId id="269" r:id="rId33"/>
    <p:sldId id="270" r:id="rId34"/>
    <p:sldId id="271" r:id="rId35"/>
    <p:sldId id="272" r:id="rId36"/>
    <p:sldId id="316" r:id="rId37"/>
    <p:sldId id="299" r:id="rId38"/>
    <p:sldId id="315" r:id="rId39"/>
    <p:sldId id="323" r:id="rId40"/>
    <p:sldId id="331" r:id="rId41"/>
    <p:sldId id="261" r:id="rId42"/>
    <p:sldId id="324" r:id="rId43"/>
    <p:sldId id="327" r:id="rId44"/>
    <p:sldId id="328" r:id="rId45"/>
    <p:sldId id="329" r:id="rId46"/>
    <p:sldId id="330" r:id="rId47"/>
    <p:sldId id="275" r:id="rId48"/>
    <p:sldId id="264" r:id="rId49"/>
    <p:sldId id="306" r:id="rId50"/>
    <p:sldId id="326" r:id="rId51"/>
    <p:sldId id="289" r:id="rId52"/>
    <p:sldId id="317" r:id="rId53"/>
    <p:sldId id="288" r:id="rId54"/>
    <p:sldId id="291" r:id="rId55"/>
    <p:sldId id="25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527"/>
    <a:srgbClr val="006600"/>
    <a:srgbClr val="950524"/>
    <a:srgbClr val="A20658"/>
    <a:srgbClr val="110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9" autoAdjust="0"/>
    <p:restoredTop sz="94027" autoAdjust="0"/>
  </p:normalViewPr>
  <p:slideViewPr>
    <p:cSldViewPr snapToGrid="0">
      <p:cViewPr varScale="1">
        <p:scale>
          <a:sx n="65" d="100"/>
          <a:sy n="65" d="100"/>
        </p:scale>
        <p:origin x="1086" y="72"/>
      </p:cViewPr>
      <p:guideLst/>
    </p:cSldViewPr>
  </p:slideViewPr>
  <p:notesTextViewPr>
    <p:cViewPr>
      <p:scale>
        <a:sx n="1" d="1"/>
        <a:sy n="1" d="1"/>
      </p:scale>
      <p:origin x="0" y="0"/>
    </p:cViewPr>
  </p:notesTextViewPr>
  <p:notesViewPr>
    <p:cSldViewPr snapToGrid="0">
      <p:cViewPr varScale="1">
        <p:scale>
          <a:sx n="59" d="100"/>
          <a:sy n="59" d="100"/>
        </p:scale>
        <p:origin x="300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801E7-0751-4E0D-BA9E-522FFB9D6BDB}" type="datetimeFigureOut">
              <a:rPr lang="en-US" smtClean="0"/>
              <a:t>11/8/2018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20EB5-22E4-4F39-8328-47E9783024ED}" type="slidenum">
              <a:rPr lang="en-US" smtClean="0"/>
              <a:t>‹#›</a:t>
            </a:fld>
            <a:endParaRPr lang="en-US" dirty="0"/>
          </a:p>
        </p:txBody>
      </p:sp>
    </p:spTree>
    <p:extLst>
      <p:ext uri="{BB962C8B-B14F-4D97-AF65-F5344CB8AC3E}">
        <p14:creationId xmlns:p14="http://schemas.microsoft.com/office/powerpoint/2010/main" val="223426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1</a:t>
            </a:fld>
            <a:endParaRPr lang="en-US" dirty="0"/>
          </a:p>
        </p:txBody>
      </p:sp>
    </p:spTree>
    <p:extLst>
      <p:ext uri="{BB962C8B-B14F-4D97-AF65-F5344CB8AC3E}">
        <p14:creationId xmlns:p14="http://schemas.microsoft.com/office/powerpoint/2010/main" val="209051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What Kind of cars do cats</a:t>
            </a:r>
            <a:r>
              <a:rPr lang="en-US" baseline="0" dirty="0" smtClean="0"/>
              <a:t> drive </a:t>
            </a:r>
          </a:p>
          <a:p>
            <a:endParaRPr lang="en-US" baseline="0" dirty="0" smtClean="0"/>
          </a:p>
          <a:p>
            <a:r>
              <a:rPr lang="en-US" baseline="0" dirty="0" smtClean="0"/>
              <a:t>Catillacs!!</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10</a:t>
            </a:fld>
            <a:endParaRPr lang="en-US" dirty="0"/>
          </a:p>
        </p:txBody>
      </p:sp>
    </p:spTree>
    <p:extLst>
      <p:ext uri="{BB962C8B-B14F-4D97-AF65-F5344CB8AC3E}">
        <p14:creationId xmlns:p14="http://schemas.microsoft.com/office/powerpoint/2010/main" val="272494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now talk about CAT….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3220EB5-22E4-4F39-8328-47E9783024ED}" type="slidenum">
              <a:rPr lang="en-US" smtClean="0"/>
              <a:t>11</a:t>
            </a:fld>
            <a:endParaRPr lang="en-US" dirty="0"/>
          </a:p>
        </p:txBody>
      </p:sp>
    </p:spTree>
    <p:extLst>
      <p:ext uri="{BB962C8B-B14F-4D97-AF65-F5344CB8AC3E}">
        <p14:creationId xmlns:p14="http://schemas.microsoft.com/office/powerpoint/2010/main" val="294951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know what the</a:t>
            </a:r>
            <a:r>
              <a:rPr lang="en-US" baseline="0" dirty="0" smtClean="0"/>
              <a:t> navigation pane does?</a:t>
            </a:r>
          </a:p>
          <a:p>
            <a:endParaRPr lang="en-US" dirty="0" smtClean="0"/>
          </a:p>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12</a:t>
            </a:fld>
            <a:endParaRPr lang="en-US" dirty="0"/>
          </a:p>
        </p:txBody>
      </p:sp>
    </p:spTree>
    <p:extLst>
      <p:ext uri="{BB962C8B-B14F-4D97-AF65-F5344CB8AC3E}">
        <p14:creationId xmlns:p14="http://schemas.microsoft.com/office/powerpoint/2010/main" val="1309424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anyone know what the</a:t>
            </a:r>
            <a:r>
              <a:rPr lang="en-US" baseline="0" dirty="0" smtClean="0"/>
              <a:t> Style Gallery does on the Home Tab? Before I started my current job, I had no clue</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r>
              <a:rPr lang="en-US" dirty="0" smtClean="0"/>
              <a:t> </a:t>
            </a:r>
          </a:p>
          <a:p>
            <a:r>
              <a:rPr lang="en-US" dirty="0" smtClean="0"/>
              <a:t>In this example,</a:t>
            </a:r>
            <a:r>
              <a:rPr lang="en-US" baseline="0" dirty="0" smtClean="0"/>
              <a:t> </a:t>
            </a:r>
            <a:r>
              <a:rPr lang="en-US" dirty="0" smtClean="0"/>
              <a:t>I</a:t>
            </a:r>
            <a:r>
              <a:rPr lang="en-US" baseline="0" dirty="0" smtClean="0"/>
              <a:t> used the </a:t>
            </a:r>
            <a:r>
              <a:rPr lang="en-US" dirty="0" smtClean="0"/>
              <a:t>factory</a:t>
            </a:r>
            <a:r>
              <a:rPr lang="en-US" baseline="0" dirty="0" smtClean="0"/>
              <a:t> Headers. </a:t>
            </a:r>
            <a:r>
              <a:rPr lang="en-US" dirty="0" smtClean="0"/>
              <a:t>We have our own set of headings</a:t>
            </a:r>
            <a:r>
              <a:rPr lang="en-US" baseline="0" dirty="0" smtClean="0"/>
              <a:t>, developed by the </a:t>
            </a:r>
            <a:r>
              <a:rPr lang="en-US" sz="1200" kern="1200" dirty="0" smtClean="0">
                <a:solidFill>
                  <a:schemeClr val="tx1"/>
                </a:solidFill>
                <a:effectLst/>
                <a:latin typeface="+mn-lt"/>
                <a:ea typeface="+mn-ea"/>
                <a:cs typeface="+mn-cs"/>
              </a:rPr>
              <a:t>Robert Lee Beach of </a:t>
            </a:r>
            <a:r>
              <a:rPr lang="en-US" baseline="0" dirty="0" smtClean="0"/>
              <a:t>Kansas City Kansas Community College. They are pretty much considered the standard. </a:t>
            </a:r>
          </a:p>
          <a:p>
            <a:r>
              <a:rPr lang="en-US" baseline="0" dirty="0" smtClean="0"/>
              <a:t>If you would like us to share our templates and macros with you, please contact us at cealab@uark.edu.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13</a:t>
            </a:fld>
            <a:endParaRPr lang="en-US" dirty="0"/>
          </a:p>
        </p:txBody>
      </p:sp>
    </p:spTree>
    <p:extLst>
      <p:ext uri="{BB962C8B-B14F-4D97-AF65-F5344CB8AC3E}">
        <p14:creationId xmlns:p14="http://schemas.microsoft.com/office/powerpoint/2010/main" val="272450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back to business….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the</a:t>
            </a:r>
            <a:r>
              <a:rPr lang="en-US" baseline="0" dirty="0" smtClean="0"/>
              <a:t> main CAT features…. </a:t>
            </a:r>
            <a:r>
              <a:rPr lang="en-US" dirty="0" smtClean="0"/>
              <a:t>(Read Slide)</a:t>
            </a:r>
          </a:p>
          <a:p>
            <a:endParaRPr lang="en-US" dirty="0" smtClean="0"/>
          </a:p>
          <a:p>
            <a:r>
              <a:rPr lang="en-US" dirty="0" smtClean="0"/>
              <a:t>CAT</a:t>
            </a:r>
            <a:r>
              <a:rPr lang="en-US" baseline="0" dirty="0" smtClean="0"/>
              <a:t> was developed by Central Washington University and is currently still in beta. I spoke with </a:t>
            </a:r>
            <a:r>
              <a:rPr lang="en-US" dirty="0" smtClean="0"/>
              <a:t>Wendy Holden, Director of Disability Services for</a:t>
            </a:r>
            <a:r>
              <a:rPr lang="en-US" baseline="0" dirty="0" smtClean="0"/>
              <a:t> CWU </a:t>
            </a:r>
            <a:r>
              <a:rPr lang="en-US" dirty="0" smtClean="0"/>
              <a:t>last week.</a:t>
            </a:r>
            <a:r>
              <a:rPr lang="en-US" baseline="0" dirty="0" smtClean="0"/>
              <a:t> </a:t>
            </a:r>
            <a:endParaRPr lang="en-US" dirty="0" smtClean="0"/>
          </a:p>
          <a:p>
            <a:endParaRPr lang="en-US" dirty="0" smtClean="0"/>
          </a:p>
          <a:p>
            <a:r>
              <a:rPr lang="en-US" baseline="0" dirty="0" smtClean="0"/>
              <a:t>At this point, they are not sure if they want to give it away or sale licenses. She said that if anyone here is interested in CAT, to contact her directly. I have included her contact info in the references list at the end of this PPT. I suggest calling.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14</a:t>
            </a:fld>
            <a:endParaRPr lang="en-US" dirty="0"/>
          </a:p>
        </p:txBody>
      </p:sp>
    </p:spTree>
    <p:extLst>
      <p:ext uri="{BB962C8B-B14F-4D97-AF65-F5344CB8AC3E}">
        <p14:creationId xmlns:p14="http://schemas.microsoft.com/office/powerpoint/2010/main" val="105412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When</a:t>
            </a:r>
            <a:r>
              <a:rPr lang="en-US" baseline="0" dirty="0" smtClean="0"/>
              <a:t> our lab got a hold of the download, they were so excited that explored all the tabs first and wish they would of started with this one. </a:t>
            </a:r>
            <a:endParaRPr lang="en-US" dirty="0" smtClean="0"/>
          </a:p>
          <a:p>
            <a:endParaRPr lang="en-US" dirty="0" smtClean="0"/>
          </a:p>
          <a:p>
            <a:r>
              <a:rPr lang="en-US" dirty="0" smtClean="0"/>
              <a:t>Central Washington</a:t>
            </a:r>
            <a:r>
              <a:rPr lang="en-US" baseline="0" dirty="0" smtClean="0"/>
              <a:t> University gives a great overview of this feature just click this link .</a:t>
            </a:r>
          </a:p>
          <a:p>
            <a:endParaRPr lang="en-US" baseline="0" dirty="0" smtClean="0"/>
          </a:p>
          <a:p>
            <a:r>
              <a:rPr lang="en-US" baseline="0" dirty="0" smtClean="0"/>
              <a:t>I also have this  listed in the References slides at the end of this PowerPoint. </a:t>
            </a:r>
            <a:r>
              <a:rPr lang="en-US" dirty="0" smtClean="0"/>
              <a:t>https://www.youtube.com/watch?v=oaPT5vV9IDw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15</a:t>
            </a:fld>
            <a:endParaRPr lang="en-US" dirty="0"/>
          </a:p>
        </p:txBody>
      </p:sp>
    </p:spTree>
    <p:extLst>
      <p:ext uri="{BB962C8B-B14F-4D97-AF65-F5344CB8AC3E}">
        <p14:creationId xmlns:p14="http://schemas.microsoft.com/office/powerpoint/2010/main" val="20210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saw before… It gives you a list of things to check for</a:t>
            </a:r>
            <a:r>
              <a:rPr lang="en-US" dirty="0"/>
              <a:t>.</a:t>
            </a:r>
            <a:endParaRPr lang="en-US" dirty="0" smtClean="0"/>
          </a:p>
        </p:txBody>
      </p:sp>
      <p:sp>
        <p:nvSpPr>
          <p:cNvPr id="4" name="Slide Number Placeholder 3"/>
          <p:cNvSpPr>
            <a:spLocks noGrp="1"/>
          </p:cNvSpPr>
          <p:nvPr>
            <p:ph type="sldNum" sz="quarter" idx="10"/>
          </p:nvPr>
        </p:nvSpPr>
        <p:spPr/>
        <p:txBody>
          <a:bodyPr/>
          <a:lstStyle/>
          <a:p>
            <a:fld id="{D3220EB5-22E4-4F39-8328-47E9783024ED}" type="slidenum">
              <a:rPr lang="en-US" smtClean="0"/>
              <a:t>16</a:t>
            </a:fld>
            <a:endParaRPr lang="en-US" dirty="0"/>
          </a:p>
        </p:txBody>
      </p:sp>
    </p:spTree>
    <p:extLst>
      <p:ext uri="{BB962C8B-B14F-4D97-AF65-F5344CB8AC3E}">
        <p14:creationId xmlns:p14="http://schemas.microsoft.com/office/powerpoint/2010/main" val="2074993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feature</a:t>
            </a:r>
            <a:r>
              <a:rPr lang="en-US" baseline="0" dirty="0" smtClean="0"/>
              <a:t> helps us with formatting of the document. </a:t>
            </a:r>
          </a:p>
          <a:p>
            <a:r>
              <a:rPr lang="en-US" dirty="0" smtClean="0"/>
              <a:t>The</a:t>
            </a:r>
            <a:r>
              <a:rPr lang="en-US" baseline="0" dirty="0" smtClean="0"/>
              <a:t> image</a:t>
            </a:r>
            <a:r>
              <a:rPr lang="en-US" dirty="0" smtClean="0"/>
              <a:t> is an excerpt from our lab</a:t>
            </a:r>
            <a:r>
              <a:rPr lang="en-US" baseline="0" dirty="0" smtClean="0"/>
              <a:t> conversion training manual. It is showing our preferred settings.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17</a:t>
            </a:fld>
            <a:endParaRPr lang="en-US" dirty="0"/>
          </a:p>
        </p:txBody>
      </p:sp>
    </p:spTree>
    <p:extLst>
      <p:ext uri="{BB962C8B-B14F-4D97-AF65-F5344CB8AC3E}">
        <p14:creationId xmlns:p14="http://schemas.microsoft.com/office/powerpoint/2010/main" val="610788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TRACKS!</a:t>
            </a:r>
            <a:r>
              <a:rPr lang="en-US" baseline="0" dirty="0" smtClean="0"/>
              <a:t> This pretty colorful section houses some really cool tools. </a:t>
            </a:r>
          </a:p>
          <a:p>
            <a:r>
              <a:rPr lang="en-US" dirty="0" smtClean="0"/>
              <a:t>We</a:t>
            </a:r>
            <a:r>
              <a:rPr lang="en-US" baseline="0" dirty="0" smtClean="0"/>
              <a:t> pick and choose what we need out of these.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18</a:t>
            </a:fld>
            <a:endParaRPr lang="en-US" dirty="0"/>
          </a:p>
        </p:txBody>
      </p:sp>
    </p:spTree>
    <p:extLst>
      <p:ext uri="{BB962C8B-B14F-4D97-AF65-F5344CB8AC3E}">
        <p14:creationId xmlns:p14="http://schemas.microsoft.com/office/powerpoint/2010/main" val="158500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for a simpler document checker? CAR Check is a “compact” version of CAT.</a:t>
            </a:r>
            <a:r>
              <a:rPr lang="en-US" dirty="0" smtClean="0"/>
              <a:t/>
            </a:r>
            <a:br>
              <a:rPr lang="en-US" dirty="0" smtClean="0"/>
            </a:br>
            <a:r>
              <a:rPr lang="en-US" dirty="0" smtClean="0"/>
              <a:t>OK.</a:t>
            </a:r>
            <a:r>
              <a:rPr lang="en-US" baseline="0" dirty="0" smtClean="0"/>
              <a:t> So…. You maybe telling yourself… That looks super cool, like she said! </a:t>
            </a:r>
            <a:endParaRPr lang="en-US" baseline="0" dirty="0"/>
          </a:p>
          <a:p>
            <a:r>
              <a:rPr lang="en-US" baseline="0" dirty="0" smtClean="0"/>
              <a:t>OR you maybe saying this isn’t realistic for our office. We do not have a fancy conversion lab.. Those crazy razorbacks..</a:t>
            </a:r>
          </a:p>
          <a:p>
            <a:endParaRPr lang="en-US" baseline="0" dirty="0" smtClean="0"/>
          </a:p>
          <a:p>
            <a:r>
              <a:rPr lang="en-US" baseline="0" dirty="0" smtClean="0"/>
              <a:t>Well Central Washington has something that is simple and readily available. CAR Checker</a:t>
            </a:r>
          </a:p>
        </p:txBody>
      </p:sp>
      <p:sp>
        <p:nvSpPr>
          <p:cNvPr id="4" name="Slide Number Placeholder 3"/>
          <p:cNvSpPr>
            <a:spLocks noGrp="1"/>
          </p:cNvSpPr>
          <p:nvPr>
            <p:ph type="sldNum" sz="quarter" idx="10"/>
          </p:nvPr>
        </p:nvSpPr>
        <p:spPr/>
        <p:txBody>
          <a:bodyPr/>
          <a:lstStyle/>
          <a:p>
            <a:fld id="{D3220EB5-22E4-4F39-8328-47E9783024ED}" type="slidenum">
              <a:rPr lang="en-US" smtClean="0"/>
              <a:t>19</a:t>
            </a:fld>
            <a:endParaRPr lang="en-US" dirty="0"/>
          </a:p>
        </p:txBody>
      </p:sp>
    </p:spTree>
    <p:extLst>
      <p:ext uri="{BB962C8B-B14F-4D97-AF65-F5344CB8AC3E}">
        <p14:creationId xmlns:p14="http://schemas.microsoft.com/office/powerpoint/2010/main" val="243025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smtClean="0"/>
          </a:p>
          <a:p>
            <a:r>
              <a:rPr lang="en-US" baseline="0" dirty="0" smtClean="0"/>
              <a:t>CAR puns.  Oh yes.</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a:t>
            </a:fld>
            <a:endParaRPr lang="en-US" dirty="0"/>
          </a:p>
        </p:txBody>
      </p:sp>
    </p:spTree>
    <p:extLst>
      <p:ext uri="{BB962C8B-B14F-4D97-AF65-F5344CB8AC3E}">
        <p14:creationId xmlns:p14="http://schemas.microsoft.com/office/powerpoint/2010/main" val="410943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r>
              <a:rPr lang="en-US" dirty="0" smtClean="0"/>
              <a:t>CAR Checker is a simplistic version of CAT. It is currently available for free download on the CWU site. </a:t>
            </a:r>
          </a:p>
          <a:p>
            <a:endParaRPr lang="en-US" dirty="0" smtClean="0"/>
          </a:p>
          <a:p>
            <a:r>
              <a:rPr lang="en-US" dirty="0" smtClean="0"/>
              <a:t>CWU recommends CAR Checker for faculty to use, but it is great for everyone. </a:t>
            </a:r>
          </a:p>
          <a:p>
            <a:endParaRPr lang="en-US" dirty="0" smtClean="0"/>
          </a:p>
          <a:p>
            <a:r>
              <a:rPr lang="en-US" dirty="0" smtClean="0"/>
              <a:t>CWU</a:t>
            </a:r>
            <a:r>
              <a:rPr lang="en-US" baseline="0" dirty="0" smtClean="0"/>
              <a:t> writes….</a:t>
            </a:r>
          </a:p>
          <a:p>
            <a:r>
              <a:rPr lang="en-US" dirty="0" smtClean="0"/>
              <a:t>“CAR Check is an add-in for Microsoft Word for Windows, which provides a centralized set of tools that assist in creating accessible documents.  Evaluate your document with an easy to understand score card of accessibility. CAR Checker then shows you how to correct issues.”</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20</a:t>
            </a:fld>
            <a:endParaRPr lang="en-US" dirty="0"/>
          </a:p>
        </p:txBody>
      </p:sp>
    </p:spTree>
    <p:extLst>
      <p:ext uri="{BB962C8B-B14F-4D97-AF65-F5344CB8AC3E}">
        <p14:creationId xmlns:p14="http://schemas.microsoft.com/office/powerpoint/2010/main" val="3879452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What you have all been waiting</a:t>
            </a:r>
            <a:r>
              <a:rPr lang="en-US" baseline="0" dirty="0" smtClean="0"/>
              <a:t> for…..CAR or Central Access Reader. </a:t>
            </a:r>
          </a:p>
          <a:p>
            <a:r>
              <a:rPr lang="en-US" baseline="0" dirty="0" smtClean="0"/>
              <a:t>(Read Slide)</a:t>
            </a:r>
            <a:endParaRPr lang="en-US" dirty="0" smtClean="0"/>
          </a:p>
          <a:p>
            <a:endParaRPr lang="en-US" dirty="0" smtClean="0"/>
          </a:p>
          <a:p>
            <a:r>
              <a:rPr lang="en-US" dirty="0" smtClean="0"/>
              <a:t>To use this </a:t>
            </a:r>
          </a:p>
          <a:p>
            <a:r>
              <a:rPr lang="en-US" dirty="0" smtClean="0"/>
              <a:t>Windows requires </a:t>
            </a:r>
          </a:p>
          <a:p>
            <a:r>
              <a:rPr lang="en-US" dirty="0" smtClean="0"/>
              <a:t>64-bit Windows 8, 7, and Vista.</a:t>
            </a:r>
          </a:p>
          <a:p>
            <a:r>
              <a:rPr lang="en-US" dirty="0" smtClean="0"/>
              <a:t>Minimum RAM: 2GB</a:t>
            </a:r>
          </a:p>
          <a:p>
            <a:r>
              <a:rPr lang="en-US" dirty="0" smtClean="0"/>
              <a:t>Processor: Single-core, 1 GHz</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21</a:t>
            </a:fld>
            <a:endParaRPr lang="en-US" dirty="0"/>
          </a:p>
        </p:txBody>
      </p:sp>
    </p:spTree>
    <p:extLst>
      <p:ext uri="{BB962C8B-B14F-4D97-AF65-F5344CB8AC3E}">
        <p14:creationId xmlns:p14="http://schemas.microsoft.com/office/powerpoint/2010/main" val="2973021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22</a:t>
            </a:fld>
            <a:endParaRPr lang="en-US" dirty="0"/>
          </a:p>
        </p:txBody>
      </p:sp>
    </p:spTree>
    <p:extLst>
      <p:ext uri="{BB962C8B-B14F-4D97-AF65-F5344CB8AC3E}">
        <p14:creationId xmlns:p14="http://schemas.microsoft.com/office/powerpoint/2010/main" val="3851779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CAR looks like.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23</a:t>
            </a:fld>
            <a:endParaRPr lang="en-US" dirty="0"/>
          </a:p>
        </p:txBody>
      </p:sp>
    </p:spTree>
    <p:extLst>
      <p:ext uri="{BB962C8B-B14F-4D97-AF65-F5344CB8AC3E}">
        <p14:creationId xmlns:p14="http://schemas.microsoft.com/office/powerpoint/2010/main" val="3175555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24</a:t>
            </a:fld>
            <a:endParaRPr lang="en-US" dirty="0"/>
          </a:p>
        </p:txBody>
      </p:sp>
    </p:spTree>
    <p:extLst>
      <p:ext uri="{BB962C8B-B14F-4D97-AF65-F5344CB8AC3E}">
        <p14:creationId xmlns:p14="http://schemas.microsoft.com/office/powerpoint/2010/main" val="309210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notice,</a:t>
            </a:r>
            <a:r>
              <a:rPr lang="en-US" baseline="0" dirty="0" smtClean="0"/>
              <a:t> the “Quick Start” tab lists all the ways you can insert text or a DOCX file.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25</a:t>
            </a:fld>
            <a:endParaRPr lang="en-US" dirty="0"/>
          </a:p>
        </p:txBody>
      </p:sp>
    </p:spTree>
    <p:extLst>
      <p:ext uri="{BB962C8B-B14F-4D97-AF65-F5344CB8AC3E}">
        <p14:creationId xmlns:p14="http://schemas.microsoft.com/office/powerpoint/2010/main" val="1832988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really enjoy this feature</a:t>
            </a:r>
            <a:r>
              <a:rPr lang="en-US" baseline="0" dirty="0" smtClean="0"/>
              <a:t> for my own personal reading. Anytime that I have had to read long case studies with terrible multi-column formatting, I just copy in a column in at a time and have CAR read it to me.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26</a:t>
            </a:fld>
            <a:endParaRPr lang="en-US" dirty="0"/>
          </a:p>
        </p:txBody>
      </p:sp>
    </p:spTree>
    <p:extLst>
      <p:ext uri="{BB962C8B-B14F-4D97-AF65-F5344CB8AC3E}">
        <p14:creationId xmlns:p14="http://schemas.microsoft.com/office/powerpoint/2010/main" val="1590055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27</a:t>
            </a:fld>
            <a:endParaRPr lang="en-US" dirty="0"/>
          </a:p>
        </p:txBody>
      </p:sp>
    </p:spTree>
    <p:extLst>
      <p:ext uri="{BB962C8B-B14F-4D97-AF65-F5344CB8AC3E}">
        <p14:creationId xmlns:p14="http://schemas.microsoft.com/office/powerpoint/2010/main" val="3710726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smtClean="0"/>
          </a:p>
          <a:p>
            <a:endParaRPr lang="en-US" dirty="0" smtClean="0"/>
          </a:p>
          <a:p>
            <a:r>
              <a:rPr lang="en-US" dirty="0" smtClean="0"/>
              <a:t>Short Keys:</a:t>
            </a:r>
          </a:p>
          <a:p>
            <a:r>
              <a:rPr lang="en-US" dirty="0" smtClean="0"/>
              <a:t>Start Reading: CTRL + R</a:t>
            </a:r>
          </a:p>
          <a:p>
            <a:r>
              <a:rPr lang="en-US" dirty="0" smtClean="0"/>
              <a:t>Stop Reading: CTRL + S</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28</a:t>
            </a:fld>
            <a:endParaRPr lang="en-US" dirty="0"/>
          </a:p>
        </p:txBody>
      </p:sp>
    </p:spTree>
    <p:extLst>
      <p:ext uri="{BB962C8B-B14F-4D97-AF65-F5344CB8AC3E}">
        <p14:creationId xmlns:p14="http://schemas.microsoft.com/office/powerpoint/2010/main" val="2063625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29</a:t>
            </a:fld>
            <a:endParaRPr lang="en-US" dirty="0"/>
          </a:p>
        </p:txBody>
      </p:sp>
    </p:spTree>
    <p:extLst>
      <p:ext uri="{BB962C8B-B14F-4D97-AF65-F5344CB8AC3E}">
        <p14:creationId xmlns:p14="http://schemas.microsoft.com/office/powerpoint/2010/main" val="187743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our</a:t>
            </a:r>
            <a:r>
              <a:rPr lang="en-US" baseline="0" dirty="0" smtClean="0"/>
              <a:t> we going??? On an Adventure!</a:t>
            </a:r>
          </a:p>
          <a:p>
            <a:endParaRPr lang="en-US" baseline="0" dirty="0" smtClean="0"/>
          </a:p>
          <a:p>
            <a:r>
              <a:rPr lang="en-US" sz="2800" dirty="0" smtClean="0"/>
              <a:t>(Read Slide)</a:t>
            </a:r>
            <a:endParaRPr lang="en-US" sz="2800" dirty="0"/>
          </a:p>
        </p:txBody>
      </p:sp>
      <p:sp>
        <p:nvSpPr>
          <p:cNvPr id="4" name="Slide Number Placeholder 3"/>
          <p:cNvSpPr>
            <a:spLocks noGrp="1"/>
          </p:cNvSpPr>
          <p:nvPr>
            <p:ph type="sldNum" sz="quarter" idx="10"/>
          </p:nvPr>
        </p:nvSpPr>
        <p:spPr/>
        <p:txBody>
          <a:bodyPr/>
          <a:lstStyle/>
          <a:p>
            <a:fld id="{D3220EB5-22E4-4F39-8328-47E9783024ED}" type="slidenum">
              <a:rPr lang="en-US" smtClean="0"/>
              <a:t>3</a:t>
            </a:fld>
            <a:endParaRPr lang="en-US" dirty="0"/>
          </a:p>
        </p:txBody>
      </p:sp>
    </p:spTree>
    <p:extLst>
      <p:ext uri="{BB962C8B-B14F-4D97-AF65-F5344CB8AC3E}">
        <p14:creationId xmlns:p14="http://schemas.microsoft.com/office/powerpoint/2010/main" val="298996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30</a:t>
            </a:fld>
            <a:endParaRPr lang="en-US" dirty="0"/>
          </a:p>
        </p:txBody>
      </p:sp>
    </p:spTree>
    <p:extLst>
      <p:ext uri="{BB962C8B-B14F-4D97-AF65-F5344CB8AC3E}">
        <p14:creationId xmlns:p14="http://schemas.microsoft.com/office/powerpoint/2010/main" val="1654537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31</a:t>
            </a:fld>
            <a:endParaRPr lang="en-US" dirty="0"/>
          </a:p>
        </p:txBody>
      </p:sp>
    </p:spTree>
    <p:extLst>
      <p:ext uri="{BB962C8B-B14F-4D97-AF65-F5344CB8AC3E}">
        <p14:creationId xmlns:p14="http://schemas.microsoft.com/office/powerpoint/2010/main" val="837744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 Short Keys</a:t>
            </a:r>
          </a:p>
          <a:p>
            <a:r>
              <a:rPr lang="en-US" dirty="0" smtClean="0"/>
              <a:t>Zoom in: CTRL + =</a:t>
            </a:r>
          </a:p>
          <a:p>
            <a:r>
              <a:rPr lang="en-US" dirty="0" smtClean="0"/>
              <a:t>Zoom out: CTRL + -</a:t>
            </a:r>
          </a:p>
          <a:p>
            <a:r>
              <a:rPr lang="en-US" dirty="0" smtClean="0"/>
              <a:t>Zoom Reset: CTRL + Backspace</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32</a:t>
            </a:fld>
            <a:endParaRPr lang="en-US" dirty="0"/>
          </a:p>
        </p:txBody>
      </p:sp>
    </p:spTree>
    <p:extLst>
      <p:ext uri="{BB962C8B-B14F-4D97-AF65-F5344CB8AC3E}">
        <p14:creationId xmlns:p14="http://schemas.microsoft.com/office/powerpoint/2010/main" val="1075355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33</a:t>
            </a:fld>
            <a:endParaRPr lang="en-US" dirty="0"/>
          </a:p>
        </p:txBody>
      </p:sp>
    </p:spTree>
    <p:extLst>
      <p:ext uri="{BB962C8B-B14F-4D97-AF65-F5344CB8AC3E}">
        <p14:creationId xmlns:p14="http://schemas.microsoft.com/office/powerpoint/2010/main" val="2240055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r>
              <a:rPr lang="en-US" dirty="0" smtClean="0"/>
              <a:t>This is something that</a:t>
            </a:r>
            <a:r>
              <a:rPr lang="en-US" baseline="0" dirty="0" smtClean="0"/>
              <a:t> the mechanics in our alt-format shop has even used on car rides. It is great for re-listening to your class notes or self made study guides.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34</a:t>
            </a:fld>
            <a:endParaRPr lang="en-US" dirty="0"/>
          </a:p>
        </p:txBody>
      </p:sp>
    </p:spTree>
    <p:extLst>
      <p:ext uri="{BB962C8B-B14F-4D97-AF65-F5344CB8AC3E}">
        <p14:creationId xmlns:p14="http://schemas.microsoft.com/office/powerpoint/2010/main" val="2850143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not had to use</a:t>
            </a:r>
            <a:r>
              <a:rPr lang="en-US" baseline="0" dirty="0" smtClean="0"/>
              <a:t> this, but we wanted to let you know that it is an option.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35</a:t>
            </a:fld>
            <a:endParaRPr lang="en-US" dirty="0"/>
          </a:p>
        </p:txBody>
      </p:sp>
    </p:spTree>
    <p:extLst>
      <p:ext uri="{BB962C8B-B14F-4D97-AF65-F5344CB8AC3E}">
        <p14:creationId xmlns:p14="http://schemas.microsoft.com/office/powerpoint/2010/main" val="2709710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Open</a:t>
            </a:r>
            <a:r>
              <a:rPr lang="en-US" baseline="0" dirty="0" smtClean="0"/>
              <a:t> CAR and open the Calc Early Trans doc. </a:t>
            </a:r>
            <a:endParaRPr lang="en-US" dirty="0" smtClean="0"/>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36</a:t>
            </a:fld>
            <a:endParaRPr lang="en-US" dirty="0"/>
          </a:p>
        </p:txBody>
      </p:sp>
    </p:spTree>
    <p:extLst>
      <p:ext uri="{BB962C8B-B14F-4D97-AF65-F5344CB8AC3E}">
        <p14:creationId xmlns:p14="http://schemas.microsoft.com/office/powerpoint/2010/main" val="923643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37</a:t>
            </a:fld>
            <a:endParaRPr lang="en-US" dirty="0"/>
          </a:p>
        </p:txBody>
      </p:sp>
    </p:spTree>
    <p:extLst>
      <p:ext uri="{BB962C8B-B14F-4D97-AF65-F5344CB8AC3E}">
        <p14:creationId xmlns:p14="http://schemas.microsoft.com/office/powerpoint/2010/main" val="1279291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 Sorry.</a:t>
            </a:r>
            <a:r>
              <a:rPr lang="en-US" baseline="0" dirty="0" smtClean="0"/>
              <a:t> We are close. I promise.</a:t>
            </a:r>
            <a:endParaRPr lang="en-US" dirty="0" smtClean="0"/>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38</a:t>
            </a:fld>
            <a:endParaRPr lang="en-US" dirty="0"/>
          </a:p>
        </p:txBody>
      </p:sp>
    </p:spTree>
    <p:extLst>
      <p:ext uri="{BB962C8B-B14F-4D97-AF65-F5344CB8AC3E}">
        <p14:creationId xmlns:p14="http://schemas.microsoft.com/office/powerpoint/2010/main" val="2531747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also included</a:t>
            </a:r>
            <a:r>
              <a:rPr lang="en-US" baseline="0" dirty="0" smtClean="0"/>
              <a:t> the following </a:t>
            </a:r>
            <a:r>
              <a:rPr lang="en-US" dirty="0" smtClean="0"/>
              <a:t>Some Alternative Format Specifics</a:t>
            </a:r>
          </a:p>
          <a:p>
            <a:r>
              <a:rPr lang="en-US" baseline="0" dirty="0" smtClean="0"/>
              <a:t> on our site:</a:t>
            </a:r>
            <a:endParaRPr lang="en-US" dirty="0" smtClean="0"/>
          </a:p>
          <a:p>
            <a:endParaRPr lang="en-US" dirty="0" smtClean="0"/>
          </a:p>
          <a:p>
            <a:r>
              <a:rPr lang="en-US" dirty="0" smtClean="0"/>
              <a:t>“To use an alternative format, special software or apps may be necessary.</a:t>
            </a:r>
          </a:p>
          <a:p>
            <a:r>
              <a:rPr lang="en-US" dirty="0" smtClean="0"/>
              <a:t>Costs: $0 to over $1000.</a:t>
            </a:r>
          </a:p>
          <a:p>
            <a:r>
              <a:rPr lang="en-US" dirty="0" smtClean="0"/>
              <a:t>Mindful that students are often on very tight budgets, the majority of software or apps listed are free or relatively inexpensive.</a:t>
            </a:r>
          </a:p>
          <a:p>
            <a:r>
              <a:rPr lang="en-US" dirty="0" smtClean="0"/>
              <a:t>Many other software or apps may exist but are not listed.</a:t>
            </a:r>
          </a:p>
          <a:p>
            <a:r>
              <a:rPr lang="en-US" dirty="0" smtClean="0"/>
              <a:t>Select the appropriate link above to investigate some software or apps available for a specific operating system.”</a:t>
            </a:r>
          </a:p>
          <a:p>
            <a:r>
              <a:rPr lang="en-US" dirty="0" smtClean="0"/>
              <a:t>http://cea.uark.edu/students/alternative-formats/alt_formats_for_assistive_tech.php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39</a:t>
            </a:fld>
            <a:endParaRPr lang="en-US" dirty="0"/>
          </a:p>
        </p:txBody>
      </p:sp>
    </p:spTree>
    <p:extLst>
      <p:ext uri="{BB962C8B-B14F-4D97-AF65-F5344CB8AC3E}">
        <p14:creationId xmlns:p14="http://schemas.microsoft.com/office/powerpoint/2010/main" val="177051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processes</a:t>
            </a:r>
            <a:r>
              <a:rPr lang="en-US" baseline="0" dirty="0" smtClean="0"/>
              <a:t> may not make much sense now, but I will re-review them towards the end of the presentation and at the point I can take some questions.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4</a:t>
            </a:fld>
            <a:endParaRPr lang="en-US" dirty="0"/>
          </a:p>
        </p:txBody>
      </p:sp>
    </p:spTree>
    <p:extLst>
      <p:ext uri="{BB962C8B-B14F-4D97-AF65-F5344CB8AC3E}">
        <p14:creationId xmlns:p14="http://schemas.microsoft.com/office/powerpoint/2010/main" val="126855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40</a:t>
            </a:fld>
            <a:endParaRPr lang="en-US" dirty="0"/>
          </a:p>
        </p:txBody>
      </p:sp>
    </p:spTree>
    <p:extLst>
      <p:ext uri="{BB962C8B-B14F-4D97-AF65-F5344CB8AC3E}">
        <p14:creationId xmlns:p14="http://schemas.microsoft.com/office/powerpoint/2010/main" val="1111871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41</a:t>
            </a:fld>
            <a:endParaRPr lang="en-US" dirty="0"/>
          </a:p>
        </p:txBody>
      </p:sp>
    </p:spTree>
    <p:extLst>
      <p:ext uri="{BB962C8B-B14F-4D97-AF65-F5344CB8AC3E}">
        <p14:creationId xmlns:p14="http://schemas.microsoft.com/office/powerpoint/2010/main" val="1010164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baseline="0" dirty="0" smtClean="0"/>
          </a:p>
          <a:p>
            <a:r>
              <a:rPr lang="en-US" baseline="0" dirty="0" smtClean="0"/>
              <a:t>*****Bookshare also has an amazing assortment of semi current higher Ed textbook. Even though </a:t>
            </a:r>
          </a:p>
          <a:p>
            <a:r>
              <a:rPr lang="en-US" dirty="0" smtClean="0"/>
              <a:t>Bookshare specializes in different kinds</a:t>
            </a:r>
            <a:r>
              <a:rPr lang="en-US" baseline="0" dirty="0" smtClean="0"/>
              <a:t> of DAISY formats, but…. we found that we can easily concert the DAISY files into DOCX files. </a:t>
            </a:r>
          </a:p>
          <a:p>
            <a:endParaRPr lang="en-US" baseline="0" dirty="0" smtClean="0"/>
          </a:p>
          <a:p>
            <a:r>
              <a:rPr lang="en-US" baseline="0" dirty="0" smtClean="0"/>
              <a:t>This is important, since Penguin and other publishers now only make their books available through Bookshare. If you would like more information I would be happy to discuss our process with you later.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42</a:t>
            </a:fld>
            <a:endParaRPr lang="en-US" dirty="0"/>
          </a:p>
        </p:txBody>
      </p:sp>
    </p:spTree>
    <p:extLst>
      <p:ext uri="{BB962C8B-B14F-4D97-AF65-F5344CB8AC3E}">
        <p14:creationId xmlns:p14="http://schemas.microsoft.com/office/powerpoint/2010/main" val="2905526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43</a:t>
            </a:fld>
            <a:endParaRPr lang="en-US" dirty="0"/>
          </a:p>
        </p:txBody>
      </p:sp>
    </p:spTree>
    <p:extLst>
      <p:ext uri="{BB962C8B-B14F-4D97-AF65-F5344CB8AC3E}">
        <p14:creationId xmlns:p14="http://schemas.microsoft.com/office/powerpoint/2010/main" val="3396932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Access Reader: Frequently Asked Questions (FAQs)</a:t>
            </a:r>
          </a:p>
          <a:p>
            <a:r>
              <a:rPr lang="en-US" sz="1200" b="0" i="0" kern="1200" dirty="0" smtClean="0">
                <a:solidFill>
                  <a:schemeClr val="tx1"/>
                </a:solidFill>
                <a:effectLst/>
                <a:latin typeface="+mn-lt"/>
                <a:ea typeface="+mn-ea"/>
                <a:cs typeface="+mn-cs"/>
              </a:rPr>
              <a:t>CAR is </a:t>
            </a:r>
            <a:r>
              <a:rPr lang="en-US" sz="1200" b="1" i="0" u="sng"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screen-reader compatible. However, CAR can export documents as a fully accessible HTML file. We are currently working on an interface that will allow blind users to export content to HTML and MP3 independently.</a:t>
            </a:r>
            <a:endParaRPr lang="en-US" dirty="0" smtClean="0"/>
          </a:p>
          <a:p>
            <a:endParaRPr lang="en-US" dirty="0" smtClean="0"/>
          </a:p>
          <a:p>
            <a:r>
              <a:rPr lang="en-US" dirty="0" smtClean="0"/>
              <a:t>Q: Will CAR work if I don't have Microsoft Word installed on my system?</a:t>
            </a:r>
          </a:p>
          <a:p>
            <a:endParaRPr lang="en-US" dirty="0" smtClean="0"/>
          </a:p>
          <a:p>
            <a:r>
              <a:rPr lang="en-US" dirty="0" smtClean="0"/>
              <a:t>A: Yes!</a:t>
            </a:r>
          </a:p>
          <a:p>
            <a:endParaRPr lang="en-US" dirty="0" smtClean="0"/>
          </a:p>
          <a:p>
            <a:r>
              <a:rPr lang="en-US" dirty="0" smtClean="0"/>
              <a:t>Q: Can I save documents to Word (.DOCX), if I don't own Microsoft Word?</a:t>
            </a:r>
          </a:p>
          <a:p>
            <a:endParaRPr lang="en-US" dirty="0" smtClean="0"/>
          </a:p>
          <a:p>
            <a:r>
              <a:rPr lang="en-US" dirty="0" smtClean="0"/>
              <a:t>A: Yes! Most modern word processing programs allow users to save documents as .DOCX.</a:t>
            </a:r>
          </a:p>
          <a:p>
            <a:endParaRPr lang="en-US" dirty="0" smtClean="0"/>
          </a:p>
          <a:p>
            <a:r>
              <a:rPr lang="en-US" dirty="0" smtClean="0"/>
              <a:t>Q: How do I insert math into my word document?</a:t>
            </a:r>
          </a:p>
          <a:p>
            <a:endParaRPr lang="en-US" dirty="0" smtClean="0"/>
          </a:p>
          <a:p>
            <a:r>
              <a:rPr lang="en-US" dirty="0" smtClean="0"/>
              <a:t>A: CAR supports Word's Equation Editor and MathType equation entry.</a:t>
            </a:r>
          </a:p>
          <a:p>
            <a:endParaRPr lang="en-US" dirty="0" smtClean="0"/>
          </a:p>
          <a:p>
            <a:r>
              <a:rPr lang="en-US" dirty="0" smtClean="0"/>
              <a:t>Equation Editor is built into every modern copy of Microsoft Word:  http://office.microsoft.com/en-us/word-help/where-is-equation-editor-HA0...</a:t>
            </a:r>
          </a:p>
          <a:p>
            <a:endParaRPr lang="en-US" dirty="0" smtClean="0"/>
          </a:p>
          <a:p>
            <a:r>
              <a:rPr lang="en-US" dirty="0" smtClean="0"/>
              <a:t>MathType is proprietary software by Design Science:  http://www.dessci.com/en/products/mathtype/default.htm</a:t>
            </a:r>
          </a:p>
          <a:p>
            <a:endParaRPr lang="en-US" dirty="0" smtClean="0"/>
          </a:p>
          <a:p>
            <a:r>
              <a:rPr lang="en-US" dirty="0" smtClean="0"/>
              <a:t>Q: Why are my TTS voices limited, and why does it differ between computers?</a:t>
            </a:r>
          </a:p>
          <a:p>
            <a:endParaRPr lang="en-US" dirty="0" smtClean="0"/>
          </a:p>
          <a:p>
            <a:r>
              <a:rPr lang="en-US" dirty="0" smtClean="0"/>
              <a:t>A: CAR uses the voices installed on the computer in use.</a:t>
            </a:r>
          </a:p>
          <a:p>
            <a:endParaRPr lang="en-US" dirty="0" smtClean="0"/>
          </a:p>
          <a:p>
            <a:r>
              <a:rPr lang="en-US" dirty="0" smtClean="0"/>
              <a:t>Q: How do I change the way CAR reads math?</a:t>
            </a:r>
          </a:p>
          <a:p>
            <a:endParaRPr lang="en-US" dirty="0" smtClean="0"/>
          </a:p>
          <a:p>
            <a:r>
              <a:rPr lang="en-US" dirty="0" smtClean="0"/>
              <a:t>A: Open 'Speech Settings' (the Sprocket icon). Select the discipline from the drop-down menu.</a:t>
            </a:r>
          </a:p>
          <a:p>
            <a:endParaRPr lang="en-US" dirty="0" smtClean="0"/>
          </a:p>
          <a:p>
            <a:r>
              <a:rPr lang="en-US" dirty="0" smtClean="0"/>
              <a:t>Q: I've noticed problems or I have ideas to make CAR better. How do I let Central Access know?</a:t>
            </a:r>
          </a:p>
          <a:p>
            <a:endParaRPr lang="en-US" dirty="0" smtClean="0"/>
          </a:p>
          <a:p>
            <a:r>
              <a:rPr lang="en-US" dirty="0" smtClean="0"/>
              <a:t>A: The 'Help' menu of CAR lets you report bugs and provide feedback, or provide feedback online.</a:t>
            </a:r>
          </a:p>
          <a:p>
            <a:endParaRPr lang="en-US" dirty="0" smtClean="0"/>
          </a:p>
          <a:p>
            <a:r>
              <a:rPr lang="en-US" dirty="0" smtClean="0"/>
              <a:t>Q: Does CAR support 32-bit systems for Windows?</a:t>
            </a:r>
          </a:p>
          <a:p>
            <a:endParaRPr lang="en-US" dirty="0" smtClean="0"/>
          </a:p>
          <a:p>
            <a:r>
              <a:rPr lang="en-US" dirty="0" smtClean="0"/>
              <a:t>A: No, the Central Access Reader does not support 32-bit systems for Windows.</a:t>
            </a:r>
          </a:p>
          <a:p>
            <a:endParaRPr lang="en-US" dirty="0" smtClean="0"/>
          </a:p>
          <a:p>
            <a:r>
              <a:rPr lang="en-US" dirty="0" smtClean="0"/>
              <a:t>Q: Does CAR support Mac OS?</a:t>
            </a:r>
          </a:p>
          <a:p>
            <a:endParaRPr lang="en-US" dirty="0" smtClean="0"/>
          </a:p>
          <a:p>
            <a:r>
              <a:rPr lang="en-US" dirty="0" smtClean="0"/>
              <a:t>A: Yes! Central Access released the Mac OS version on 8/12/2013.</a:t>
            </a:r>
          </a:p>
          <a:p>
            <a:endParaRPr lang="en-US" dirty="0" smtClean="0"/>
          </a:p>
          <a:p>
            <a:r>
              <a:rPr lang="en-US" dirty="0" smtClean="0"/>
              <a:t>Q: My computer tells me CAR is from an unnknown publisher and may be harmful to my computer. Can I trust CAR?</a:t>
            </a:r>
          </a:p>
          <a:p>
            <a:endParaRPr lang="en-US" dirty="0" smtClean="0"/>
          </a:p>
          <a:p>
            <a:r>
              <a:rPr lang="en-US" dirty="0" smtClean="0"/>
              <a:t>A: CAR was built without ad-ware, spyware, or viruses. Central Washington University installs CAR on all of its computers.</a:t>
            </a:r>
          </a:p>
          <a:p>
            <a:endParaRPr lang="en-US" dirty="0" smtClean="0"/>
          </a:p>
          <a:p>
            <a:r>
              <a:rPr lang="en-US" dirty="0" smtClean="0"/>
              <a:t>Q: My MAC won't let me install CAR, because it is from an "unknown publisher". How do I fix this?</a:t>
            </a:r>
          </a:p>
          <a:p>
            <a:endParaRPr lang="en-US" dirty="0" smtClean="0"/>
          </a:p>
          <a:p>
            <a:r>
              <a:rPr lang="en-US" dirty="0" smtClean="0"/>
              <a:t>A: In order to install CAR on your computer, you will need to change your Gatekeeper settings: http://support.apple.com/kb/HT5290.</a:t>
            </a:r>
          </a:p>
          <a:p>
            <a:endParaRPr lang="en-US" dirty="0" smtClean="0"/>
          </a:p>
          <a:p>
            <a:r>
              <a:rPr lang="en-US" dirty="0" smtClean="0"/>
              <a:t>Q: How do I get headings to work?</a:t>
            </a:r>
          </a:p>
          <a:p>
            <a:endParaRPr lang="en-US" dirty="0" smtClean="0"/>
          </a:p>
          <a:p>
            <a:r>
              <a:rPr lang="en-US" dirty="0" smtClean="0"/>
              <a:t>A: Use the heading styles built into every copy of Word. The headings will appear when you open the document in CAR. Learn more about how to add headings.</a:t>
            </a:r>
          </a:p>
          <a:p>
            <a:endParaRPr lang="en-US" dirty="0" smtClean="0"/>
          </a:p>
          <a:p>
            <a:r>
              <a:rPr lang="en-US" dirty="0" smtClean="0"/>
              <a:t>Q: How do I get pages to work in CAR?</a:t>
            </a:r>
          </a:p>
          <a:p>
            <a:endParaRPr lang="en-US" dirty="0" smtClean="0"/>
          </a:p>
          <a:p>
            <a:r>
              <a:rPr lang="en-US" dirty="0" smtClean="0"/>
              <a:t>A: To add page navigation to your Word Document, style the page numbers with "Page Number" style in Word. You can also use "Page Number (DAISY)" style in word.</a:t>
            </a:r>
          </a:p>
          <a:p>
            <a:endParaRPr lang="en-US" dirty="0" smtClean="0"/>
          </a:p>
          <a:p>
            <a:r>
              <a:rPr lang="en-US" dirty="0" smtClean="0"/>
              <a:t>Q: Can I copy MathML/MathJax from the internet into CAR?</a:t>
            </a:r>
          </a:p>
          <a:p>
            <a:endParaRPr lang="en-US" dirty="0" smtClean="0"/>
          </a:p>
          <a:p>
            <a:r>
              <a:rPr lang="en-US" dirty="0" smtClean="0"/>
              <a:t>A: No. However, CAR does support math input within word (OMML or MathType entry only).</a:t>
            </a:r>
          </a:p>
          <a:p>
            <a:endParaRPr lang="en-US" dirty="0" smtClean="0"/>
          </a:p>
          <a:p>
            <a:r>
              <a:rPr lang="en-US" dirty="0" smtClean="0"/>
              <a:t>Q: Is CAR Screen-Reader compatible.</a:t>
            </a:r>
          </a:p>
          <a:p>
            <a:endParaRPr lang="en-US" dirty="0" smtClean="0"/>
          </a:p>
          <a:p>
            <a:r>
              <a:rPr lang="en-US" dirty="0" smtClean="0"/>
              <a:t>A: No, CAR is not screen-reader compatible. However, CAR can export documents as a fully accessible HTML file. We are currently working on an interface will allow blind users to export content to HTML and MP3 independently.</a:t>
            </a:r>
          </a:p>
          <a:p>
            <a:endParaRPr lang="en-US" dirty="0" smtClean="0"/>
          </a:p>
          <a:p>
            <a:r>
              <a:rPr lang="en-US" dirty="0" smtClean="0"/>
              <a:t>&lt;&lt;Central Access Reader</a:t>
            </a:r>
          </a:p>
          <a:p>
            <a:r>
              <a:rPr lang="en-US" dirty="0" smtClean="0"/>
              <a:t>http://www.cwu.edu/central-access/central-access-reader-fequently-asked-questions-faqs</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44</a:t>
            </a:fld>
            <a:endParaRPr lang="en-US" dirty="0"/>
          </a:p>
        </p:txBody>
      </p:sp>
    </p:spTree>
    <p:extLst>
      <p:ext uri="{BB962C8B-B14F-4D97-AF65-F5344CB8AC3E}">
        <p14:creationId xmlns:p14="http://schemas.microsoft.com/office/powerpoint/2010/main" val="1518484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45</a:t>
            </a:fld>
            <a:endParaRPr lang="en-US" dirty="0"/>
          </a:p>
        </p:txBody>
      </p:sp>
    </p:spTree>
    <p:extLst>
      <p:ext uri="{BB962C8B-B14F-4D97-AF65-F5344CB8AC3E}">
        <p14:creationId xmlns:p14="http://schemas.microsoft.com/office/powerpoint/2010/main" val="282432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48</a:t>
            </a:fld>
            <a:endParaRPr lang="en-US" dirty="0"/>
          </a:p>
        </p:txBody>
      </p:sp>
    </p:spTree>
    <p:extLst>
      <p:ext uri="{BB962C8B-B14F-4D97-AF65-F5344CB8AC3E}">
        <p14:creationId xmlns:p14="http://schemas.microsoft.com/office/powerpoint/2010/main" val="426102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we should let you know the</a:t>
            </a:r>
            <a:r>
              <a:rPr lang="en-US" baseline="0" dirty="0" smtClean="0"/>
              <a:t> tools that we use in our shop.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5</a:t>
            </a:fld>
            <a:endParaRPr lang="en-US" dirty="0"/>
          </a:p>
        </p:txBody>
      </p:sp>
    </p:spTree>
    <p:extLst>
      <p:ext uri="{BB962C8B-B14F-4D97-AF65-F5344CB8AC3E}">
        <p14:creationId xmlns:p14="http://schemas.microsoft.com/office/powerpoint/2010/main" val="381078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simplify, we have a 4 step process to conversion.</a:t>
            </a:r>
          </a:p>
          <a:p>
            <a:endParaRPr lang="en-US" baseline="0" dirty="0" smtClean="0"/>
          </a:p>
          <a:p>
            <a:r>
              <a:rPr lang="en-US" dirty="0" smtClean="0"/>
              <a:t>The first step of our process is to.. </a:t>
            </a:r>
            <a:r>
              <a:rPr lang="en-US" sz="1200" cap="none" dirty="0" smtClean="0">
                <a:solidFill>
                  <a:sysClr val="window" lastClr="FFFFFF"/>
                </a:solidFill>
                <a:latin typeface="+mn-lt"/>
              </a:rPr>
              <a:t>Scan or receive materials from publisher, instructor, or student.</a:t>
            </a:r>
            <a:endParaRPr lang="en-US" dirty="0" smtClean="0"/>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6</a:t>
            </a:fld>
            <a:endParaRPr lang="en-US" dirty="0"/>
          </a:p>
        </p:txBody>
      </p:sp>
    </p:spTree>
    <p:extLst>
      <p:ext uri="{BB962C8B-B14F-4D97-AF65-F5344CB8AC3E}">
        <p14:creationId xmlns:p14="http://schemas.microsoft.com/office/powerpoint/2010/main" val="171955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step is to </a:t>
            </a:r>
            <a:r>
              <a:rPr lang="en-US" sz="1200" cap="none" dirty="0" smtClean="0">
                <a:solidFill>
                  <a:sysClr val="window" lastClr="FFFFFF"/>
                </a:solidFill>
                <a:latin typeface="+mn-lt"/>
              </a:rPr>
              <a:t>Use ABBYY </a:t>
            </a:r>
            <a:r>
              <a:rPr lang="en-US" sz="1200" cap="none" dirty="0" err="1" smtClean="0">
                <a:solidFill>
                  <a:sysClr val="window" lastClr="FFFFFF"/>
                </a:solidFill>
                <a:latin typeface="+mn-lt"/>
              </a:rPr>
              <a:t>FineReader</a:t>
            </a:r>
            <a:r>
              <a:rPr lang="en-US" sz="1200" cap="none" dirty="0" smtClean="0">
                <a:solidFill>
                  <a:sysClr val="window" lastClr="FFFFFF"/>
                </a:solidFill>
                <a:latin typeface="+mn-lt"/>
              </a:rPr>
              <a:t> to OCR &amp; edit layout, </a:t>
            </a:r>
          </a:p>
          <a:p>
            <a:r>
              <a:rPr lang="en-US" sz="1200" cap="none" dirty="0" smtClean="0">
                <a:solidFill>
                  <a:sysClr val="window" lastClr="FFFFFF"/>
                </a:solidFill>
                <a:latin typeface="+mn-lt"/>
              </a:rPr>
              <a:t>If you notice in the picture that boxes are being drawn in the text.</a:t>
            </a:r>
            <a:r>
              <a:rPr lang="en-US" sz="1200" cap="none" baseline="0" dirty="0" smtClean="0">
                <a:solidFill>
                  <a:sysClr val="window" lastClr="FFFFFF"/>
                </a:solidFill>
                <a:latin typeface="+mn-lt"/>
              </a:rPr>
              <a:t> We draw the boxes and then number the boxes to organize the order in which the text of a page is read. </a:t>
            </a:r>
            <a:endParaRPr lang="en-US" sz="1200" cap="none" dirty="0" smtClean="0">
              <a:solidFill>
                <a:sysClr val="window" lastClr="FFFFFF"/>
              </a:solidFill>
              <a:latin typeface="+mn-lt"/>
            </a:endParaRPr>
          </a:p>
          <a:p>
            <a:endParaRPr lang="en-US" sz="1200" cap="none" dirty="0" smtClean="0">
              <a:solidFill>
                <a:sysClr val="window" lastClr="FFFFFF"/>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Is</a:t>
            </a:r>
            <a:r>
              <a:rPr lang="en-US" sz="1200" b="0" i="0" kern="1200" baseline="0" dirty="0" smtClean="0">
                <a:solidFill>
                  <a:schemeClr val="tx1"/>
                </a:solidFill>
                <a:effectLst/>
                <a:latin typeface="+mn-lt"/>
                <a:ea typeface="+mn-ea"/>
                <a:cs typeface="+mn-cs"/>
              </a:rPr>
              <a:t> currently about 169.99.</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7</a:t>
            </a:fld>
            <a:endParaRPr lang="en-US" dirty="0"/>
          </a:p>
        </p:txBody>
      </p:sp>
    </p:spTree>
    <p:extLst>
      <p:ext uri="{BB962C8B-B14F-4D97-AF65-F5344CB8AC3E}">
        <p14:creationId xmlns:p14="http://schemas.microsoft.com/office/powerpoint/2010/main" val="125708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dirty="0" smtClean="0">
                <a:solidFill>
                  <a:sysClr val="window" lastClr="FFFFFF"/>
                </a:solidFill>
                <a:latin typeface="+mn-lt"/>
              </a:rPr>
              <a:t>3) Edit the</a:t>
            </a:r>
            <a:r>
              <a:rPr lang="en-US" sz="1200" cap="none" baseline="0" dirty="0" smtClean="0">
                <a:solidFill>
                  <a:sysClr val="window" lastClr="FFFFFF"/>
                </a:solidFill>
                <a:latin typeface="+mn-lt"/>
              </a:rPr>
              <a:t> document</a:t>
            </a:r>
            <a:r>
              <a:rPr lang="en-US" sz="1200" cap="none" dirty="0" smtClean="0">
                <a:solidFill>
                  <a:sysClr val="window" lastClr="FFFFFF"/>
                </a:solidFill>
                <a:latin typeface="+mn-lt"/>
              </a:rPr>
              <a:t> in MS Word with Central</a:t>
            </a:r>
            <a:r>
              <a:rPr lang="en-US" sz="1200" cap="none" baseline="0" dirty="0" smtClean="0">
                <a:solidFill>
                  <a:sysClr val="window" lastClr="FFFFFF"/>
                </a:solidFill>
                <a:latin typeface="+mn-lt"/>
              </a:rPr>
              <a:t> Access Toolbar (C</a:t>
            </a:r>
            <a:r>
              <a:rPr lang="en-US" sz="1200" cap="none" dirty="0" smtClean="0">
                <a:solidFill>
                  <a:sysClr val="window" lastClr="FFFFFF"/>
                </a:solidFill>
                <a:latin typeface="+mn-lt"/>
              </a:rPr>
              <a:t>AT), apply our custom macros, and some basic Word tools.</a:t>
            </a:r>
          </a:p>
          <a:p>
            <a:endParaRPr lang="en-US" sz="1200" cap="none" dirty="0" smtClean="0">
              <a:solidFill>
                <a:sysClr val="window" lastClr="FFFFFF"/>
              </a:solidFill>
              <a:latin typeface="+mn-lt"/>
            </a:endParaRPr>
          </a:p>
          <a:p>
            <a:r>
              <a:rPr lang="en-US" dirty="0" smtClean="0"/>
              <a:t>Our</a:t>
            </a:r>
            <a:r>
              <a:rPr lang="en-US" baseline="0" dirty="0" smtClean="0"/>
              <a:t> editing procedures actually consists of multiple steps: Applying Macros, Using CAT “Prepare Document” tool, adding or adjusting page numbers, headings, side-notes, and footnotes, performing a grammar check, adding alt text to all images, and making sure that at least all in-text symbols and equations are converted using MathType, so that can be read aloud in CAR.  (I will touch on the macros and headings more in a bit).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8</a:t>
            </a:fld>
            <a:endParaRPr lang="en-US" dirty="0"/>
          </a:p>
        </p:txBody>
      </p:sp>
    </p:spTree>
    <p:extLst>
      <p:ext uri="{BB962C8B-B14F-4D97-AF65-F5344CB8AC3E}">
        <p14:creationId xmlns:p14="http://schemas.microsoft.com/office/powerpoint/2010/main" val="318776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we use the CAT tool, “Checker”, to verify all images have alt text, all page numbers are correct, spell check has been ran, correct formatting has occurred, and that no boxes, WordArt, charts, or SmartArt is still in the text. </a:t>
            </a:r>
          </a:p>
          <a:p>
            <a:endParaRPr lang="en-US" baseline="0" dirty="0" smtClean="0"/>
          </a:p>
          <a:p>
            <a:r>
              <a:rPr lang="en-US" baseline="0" dirty="0" smtClean="0"/>
              <a:t>AND then in Central Access Reader (CAR) we check that the document will open, Headings and pages numbers are correct, and that there are no issues with CAR reading it. </a:t>
            </a:r>
            <a:endParaRPr lang="en-US" dirty="0"/>
          </a:p>
        </p:txBody>
      </p:sp>
      <p:sp>
        <p:nvSpPr>
          <p:cNvPr id="4" name="Slide Number Placeholder 3"/>
          <p:cNvSpPr>
            <a:spLocks noGrp="1"/>
          </p:cNvSpPr>
          <p:nvPr>
            <p:ph type="sldNum" sz="quarter" idx="10"/>
          </p:nvPr>
        </p:nvSpPr>
        <p:spPr/>
        <p:txBody>
          <a:bodyPr/>
          <a:lstStyle/>
          <a:p>
            <a:fld id="{D3220EB5-22E4-4F39-8328-47E9783024ED}" type="slidenum">
              <a:rPr lang="en-US" smtClean="0"/>
              <a:t>9</a:t>
            </a:fld>
            <a:endParaRPr lang="en-US" dirty="0"/>
          </a:p>
        </p:txBody>
      </p:sp>
    </p:spTree>
    <p:extLst>
      <p:ext uri="{BB962C8B-B14F-4D97-AF65-F5344CB8AC3E}">
        <p14:creationId xmlns:p14="http://schemas.microsoft.com/office/powerpoint/2010/main" val="101328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802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26857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AEF5746-5284-4951-9F37-7AE924EDBCB7}"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8584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70327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87593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a:solidFill>
            <a:srgbClr val="950524"/>
          </a:solidFill>
          <a:effectLst>
            <a:outerShdw blurRad="50800" dist="38100" dir="5400000" algn="t" rotWithShape="0">
              <a:schemeClr val="accent1">
                <a:lumMod val="40000"/>
                <a:lumOff val="60000"/>
                <a:alpha val="40000"/>
              </a:schemeClr>
            </a:outerShdw>
          </a:effectLst>
        </p:spPr>
        <p:txBody>
          <a:bodyPr anchor="b">
            <a:normAutofit/>
          </a:bodyPr>
          <a:lstStyle>
            <a:lvl1pPr algn="ctr">
              <a:defRPr sz="5400" baseline="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98833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2048698"/>
          </a:xfrm>
          <a:prstGeom prst="rect">
            <a:avLst/>
          </a:prstGeom>
          <a:solidFill>
            <a:srgbClr val="950524"/>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5400"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t" anchorCtr="0"/>
          <a:lstStyle>
            <a:lvl1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1pPr>
            <a:lvl2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2pPr>
            <a:lvl3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3pPr>
            <a:lvl4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4pPr>
            <a:lvl5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17562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a:solidFill>
            <a:srgbClr val="950524"/>
          </a:solidFill>
          <a:effectLst>
            <a:outerShdw blurRad="50800" dist="38100" dir="5400000" algn="t" rotWithShape="0">
              <a:schemeClr val="accent1">
                <a:lumMod val="40000"/>
                <a:lumOff val="60000"/>
                <a:alpha val="40000"/>
              </a:schemeClr>
            </a:outerShdw>
          </a:effectLst>
        </p:spPr>
        <p:txBody>
          <a:bodyPr anchor="b">
            <a:noAutofit/>
          </a:bodyPr>
          <a:lstStyle>
            <a:lvl1pPr algn="r">
              <a:defRPr sz="5400" b="1" i="0"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70951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12192000" cy="2048698"/>
          </a:xfrm>
          <a:prstGeom prst="rect">
            <a:avLst/>
          </a:prstGeom>
          <a:solidFill>
            <a:srgbClr val="950524"/>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205317"/>
            <a:ext cx="4876800" cy="3585883"/>
          </a:xfrm>
        </p:spPr>
        <p:txBody>
          <a:bodyPr>
            <a:norm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205318"/>
            <a:ext cx="4876800" cy="3585882"/>
          </a:xfrm>
        </p:spPr>
        <p:txBody>
          <a:bodyPr>
            <a:norm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12272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2048698"/>
          </a:xfrm>
          <a:prstGeom prst="rect">
            <a:avLst/>
          </a:prstGeom>
          <a:solidFill>
            <a:srgbClr val="950524"/>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1412" y="2378832"/>
            <a:ext cx="4876799" cy="576262"/>
          </a:xfrm>
        </p:spPr>
        <p:txBody>
          <a:bodyPr anchor="b">
            <a:no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1412" y="2963562"/>
            <a:ext cx="4876800" cy="2827638"/>
          </a:xfrm>
        </p:spPr>
        <p:txBody>
          <a:bodyPr anchor="t">
            <a:no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54302" y="2387299"/>
            <a:ext cx="4893111" cy="576262"/>
          </a:xfrm>
        </p:spPr>
        <p:txBody>
          <a:bodyPr anchor="b">
            <a:no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2963562"/>
            <a:ext cx="4876801" cy="2827638"/>
          </a:xfrm>
        </p:spPr>
        <p:txBody>
          <a:bodyPr anchor="t">
            <a:no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07063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Rectangle 5"/>
          <p:cNvSpPr/>
          <p:nvPr userDrawn="1"/>
        </p:nvSpPr>
        <p:spPr>
          <a:xfrm>
            <a:off x="0" y="0"/>
            <a:ext cx="12192000" cy="2048698"/>
          </a:xfrm>
          <a:prstGeom prst="rect">
            <a:avLst/>
          </a:prstGeom>
          <a:solidFill>
            <a:srgbClr val="950524"/>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82424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t" anchorCtr="0"/>
          <a:lstStyle>
            <a:lvl1pPr>
              <a:spcAft>
                <a:spcPts val="600"/>
              </a:spcAft>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1pPr>
            <a:lvl2pPr>
              <a:spcAft>
                <a:spcPts val="600"/>
              </a:spcAft>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2pPr>
            <a:lvl3pPr>
              <a:spcAft>
                <a:spcPts val="600"/>
              </a:spcAft>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3pPr>
            <a:lvl4pPr>
              <a:spcAft>
                <a:spcPts val="600"/>
              </a:spcAft>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4pPr>
            <a:lvl5pPr>
              <a:spcAft>
                <a:spcPts val="600"/>
              </a:spcAft>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75077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2188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a:solidFill>
            <a:srgbClr val="950524"/>
          </a:solidFill>
          <a:effectLst>
            <a:outerShdw blurRad="63500" sx="102000" sy="102000" algn="ctr" rotWithShape="0">
              <a:schemeClr val="accent1">
                <a:lumMod val="40000"/>
                <a:lumOff val="60000"/>
                <a:alpha val="40000"/>
              </a:schemeClr>
            </a:outerShdw>
          </a:effectLst>
        </p:spPr>
        <p:txBody>
          <a:bodyPr anchor="b">
            <a:noAutofit/>
          </a:bodyPr>
          <a:lstStyle>
            <a:lvl1pPr algn="l">
              <a:defRPr sz="3600" b="1" cap="small" baseline="0">
                <a:effectLst>
                  <a:glow rad="38100">
                    <a:schemeClr val="bg1">
                      <a:lumMod val="65000"/>
                      <a:lumOff val="35000"/>
                      <a:alpha val="40000"/>
                    </a:schemeClr>
                  </a:glo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800"/>
            </a:lvl1pPr>
            <a:lvl2pPr>
              <a:defRPr sz="2800"/>
            </a:lvl2pPr>
            <a:lvl3pPr>
              <a:defRPr sz="2800"/>
            </a:lvl3pPr>
            <a:lvl4pPr>
              <a:defRPr sz="2800"/>
            </a:lvl4pPr>
            <a:lvl5pPr>
              <a:defRPr sz="28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6953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a:solidFill>
            <a:srgbClr val="950524"/>
          </a:solidFill>
          <a:effectLst>
            <a:outerShdw blurRad="63500" sx="102000" sy="102000" algn="ctr" rotWithShape="0">
              <a:schemeClr val="accent1">
                <a:lumMod val="40000"/>
                <a:lumOff val="60000"/>
                <a:alpha val="40000"/>
              </a:schemeClr>
            </a:outerShdw>
          </a:effectLst>
        </p:spPr>
        <p:txBody>
          <a:bodyPr anchor="b">
            <a:normAutofit/>
          </a:bodyPr>
          <a:lstStyle>
            <a:lvl1pPr algn="l">
              <a:defRPr sz="3600" b="0" baseline="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1575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a:solidFill>
            <a:srgbClr val="950524"/>
          </a:solidFill>
          <a:effectLst>
            <a:outerShdw blurRad="63500" sx="102000" sy="102000" algn="ctr" rotWithShape="0">
              <a:schemeClr val="accent1">
                <a:lumMod val="40000"/>
                <a:lumOff val="60000"/>
                <a:alpha val="40000"/>
              </a:schemeClr>
            </a:outerShdw>
          </a:effectLst>
        </p:spPr>
        <p:txBody>
          <a:bodyPr anchor="ctr">
            <a:normAutofit/>
          </a:bodyPr>
          <a:lstStyle>
            <a:lvl1pPr algn="l">
              <a:defRPr sz="54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026802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a:solidFill>
            <a:srgbClr val="950524"/>
          </a:solidFill>
          <a:effectLst>
            <a:outerShdw blurRad="63500" sx="102000" sy="102000" algn="ctr" rotWithShape="0">
              <a:schemeClr val="accent1">
                <a:lumMod val="40000"/>
                <a:lumOff val="60000"/>
                <a:alpha val="40000"/>
              </a:schemeClr>
            </a:outerShdw>
          </a:effectLst>
        </p:spPr>
        <p:txBody>
          <a:bodyPr anchor="ctr">
            <a:normAutofit/>
          </a:bodyPr>
          <a:lstStyle>
            <a:lvl1pPr algn="l">
              <a:defRPr sz="5400" b="0" cap="all" baseline="0">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AEF5746-5284-4951-9F37-7AE924EDBCB7}"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7303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a:solidFill>
            <a:srgbClr val="950524"/>
          </a:solidFill>
          <a:effectLst>
            <a:outerShdw blurRad="63500" sx="102000" sy="102000" algn="ctr" rotWithShape="0">
              <a:schemeClr val="accent1">
                <a:lumMod val="40000"/>
                <a:lumOff val="60000"/>
                <a:alpha val="40000"/>
              </a:schemeClr>
            </a:outerShdw>
          </a:effectLst>
        </p:spPr>
        <p:txBody>
          <a:bodyPr anchor="b">
            <a:normAutofit/>
          </a:bodyPr>
          <a:lstStyle>
            <a:lvl1pPr algn="l">
              <a:defRPr sz="5400" b="0"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12387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a:solidFill>
            <a:srgbClr val="950524"/>
          </a:solidFill>
          <a:effectLst>
            <a:outerShdw blurRad="63500" sx="102000" sy="102000" algn="ctr" rotWithShape="0">
              <a:schemeClr val="accent1">
                <a:lumMod val="40000"/>
                <a:lumOff val="60000"/>
                <a:alpha val="40000"/>
              </a:schemeClr>
            </a:outerShdw>
          </a:effectLst>
        </p:spPr>
        <p:txBody>
          <a:bodyPr vert="horz" lIns="91440" tIns="45720" rIns="91440" bIns="45720" rtlCol="0" anchor="ctr">
            <a:normAutofit/>
          </a:bodyPr>
          <a:lstStyle>
            <a:lvl1pPr>
              <a:defRPr lang="en-US" b="0" baseline="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545162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412" y="4330699"/>
            <a:ext cx="9905998" cy="1439099"/>
          </a:xfrm>
          <a:solidFill>
            <a:srgbClr val="950524"/>
          </a:solidFill>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lumMod val="75000"/>
                  </a:prstClr>
                </a:solidFill>
              </a:rPr>
              <a:pPr/>
              <a:t>11/8/2018</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
        <p:nvSpPr>
          <p:cNvPr id="7" name="Picture Placeholder 6"/>
          <p:cNvSpPr>
            <a:spLocks noGrp="1"/>
          </p:cNvSpPr>
          <p:nvPr>
            <p:ph type="pic" sz="quarter" idx="13"/>
          </p:nvPr>
        </p:nvSpPr>
        <p:spPr>
          <a:xfrm>
            <a:off x="1141413" y="571500"/>
            <a:ext cx="9805987" cy="3619500"/>
          </a:xfrm>
        </p:spPr>
        <p:txBody>
          <a:bodyPr/>
          <a:lstStyle/>
          <a:p>
            <a:endParaRPr lang="en-US" dirty="0"/>
          </a:p>
        </p:txBody>
      </p:sp>
    </p:spTree>
    <p:extLst>
      <p:ext uri="{BB962C8B-B14F-4D97-AF65-F5344CB8AC3E}">
        <p14:creationId xmlns:p14="http://schemas.microsoft.com/office/powerpoint/2010/main" val="3077542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a:solidFill>
            <a:srgbClr val="006600"/>
          </a:solidFill>
          <a:effectLst>
            <a:outerShdw blurRad="50800" dist="38100" dir="5400000" algn="t" rotWithShape="0">
              <a:schemeClr val="accent1">
                <a:lumMod val="40000"/>
                <a:lumOff val="60000"/>
                <a:alpha val="40000"/>
              </a:schemeClr>
            </a:outerShdw>
          </a:effectLst>
        </p:spPr>
        <p:txBody>
          <a:bodyPr anchor="b">
            <a:normAutofit/>
          </a:bodyPr>
          <a:lstStyle>
            <a:lvl1pPr algn="ctr">
              <a:defRPr sz="5400" baseline="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462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2048698"/>
          </a:xfrm>
          <a:prstGeom prst="rect">
            <a:avLst/>
          </a:prstGeom>
          <a:solidFill>
            <a:srgbClr val="006600"/>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5400"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t" anchorCtr="0"/>
          <a:lstStyle>
            <a:lvl1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1pPr>
            <a:lvl2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2pPr>
            <a:lvl3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3pPr>
            <a:lvl4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4pPr>
            <a:lvl5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558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9914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a:solidFill>
            <a:srgbClr val="006600"/>
          </a:solidFill>
          <a:effectLst>
            <a:outerShdw blurRad="50800" dist="38100" dir="5400000" algn="t" rotWithShape="0">
              <a:schemeClr val="accent1">
                <a:lumMod val="40000"/>
                <a:lumOff val="60000"/>
                <a:alpha val="40000"/>
              </a:schemeClr>
            </a:outerShdw>
          </a:effectLst>
        </p:spPr>
        <p:txBody>
          <a:bodyPr anchor="b">
            <a:noAutofit/>
          </a:bodyPr>
          <a:lstStyle>
            <a:lvl1pPr algn="r">
              <a:defRPr sz="5400" b="1" i="0"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9787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12192000" cy="2048698"/>
          </a:xfrm>
          <a:prstGeom prst="rect">
            <a:avLst/>
          </a:prstGeom>
          <a:solidFill>
            <a:srgbClr val="006600"/>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205317"/>
            <a:ext cx="4876800" cy="3585883"/>
          </a:xfrm>
        </p:spPr>
        <p:txBody>
          <a:bodyPr>
            <a:norm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205318"/>
            <a:ext cx="4876800" cy="3585882"/>
          </a:xfrm>
        </p:spPr>
        <p:txBody>
          <a:bodyPr>
            <a:norm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0565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2048698"/>
          </a:xfrm>
          <a:prstGeom prst="rect">
            <a:avLst/>
          </a:prstGeom>
          <a:solidFill>
            <a:srgbClr val="006600"/>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1412" y="2378832"/>
            <a:ext cx="4876799" cy="576262"/>
          </a:xfrm>
        </p:spPr>
        <p:txBody>
          <a:bodyPr anchor="b">
            <a:no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1412" y="2963562"/>
            <a:ext cx="4876800" cy="2827638"/>
          </a:xfrm>
        </p:spPr>
        <p:txBody>
          <a:bodyPr anchor="t">
            <a:no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54302" y="2387299"/>
            <a:ext cx="4893111" cy="576262"/>
          </a:xfrm>
        </p:spPr>
        <p:txBody>
          <a:bodyPr anchor="b">
            <a:no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2963562"/>
            <a:ext cx="4876801" cy="2827638"/>
          </a:xfrm>
        </p:spPr>
        <p:txBody>
          <a:bodyPr anchor="t">
            <a:no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6605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Rectangle 5"/>
          <p:cNvSpPr/>
          <p:nvPr userDrawn="1"/>
        </p:nvSpPr>
        <p:spPr>
          <a:xfrm>
            <a:off x="0" y="0"/>
            <a:ext cx="12192000" cy="2048698"/>
          </a:xfrm>
          <a:prstGeom prst="rect">
            <a:avLst/>
          </a:prstGeom>
          <a:solidFill>
            <a:srgbClr val="006600"/>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3724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457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a:solidFill>
            <a:srgbClr val="006600"/>
          </a:solidFill>
          <a:effectLst>
            <a:outerShdw blurRad="63500" sx="102000" sy="102000" algn="ctr" rotWithShape="0">
              <a:schemeClr val="accent1">
                <a:lumMod val="40000"/>
                <a:lumOff val="60000"/>
                <a:alpha val="40000"/>
              </a:schemeClr>
            </a:outerShdw>
          </a:effectLst>
        </p:spPr>
        <p:txBody>
          <a:bodyPr anchor="b">
            <a:noAutofit/>
          </a:bodyPr>
          <a:lstStyle>
            <a:lvl1pPr algn="l">
              <a:defRPr sz="3600" b="1" cap="small" baseline="0">
                <a:effectLst>
                  <a:glow rad="38100">
                    <a:schemeClr val="bg1">
                      <a:lumMod val="65000"/>
                      <a:lumOff val="35000"/>
                      <a:alpha val="40000"/>
                    </a:schemeClr>
                  </a:glo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800"/>
            </a:lvl1pPr>
            <a:lvl2pPr>
              <a:defRPr sz="2800"/>
            </a:lvl2pPr>
            <a:lvl3pPr>
              <a:defRPr sz="2800"/>
            </a:lvl3pPr>
            <a:lvl4pPr>
              <a:defRPr sz="2800"/>
            </a:lvl4pPr>
            <a:lvl5pPr>
              <a:defRPr sz="28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6519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a:solidFill>
            <a:srgbClr val="006600"/>
          </a:solidFill>
          <a:effectLst>
            <a:outerShdw blurRad="63500" sx="102000" sy="102000" algn="ctr" rotWithShape="0">
              <a:schemeClr val="accent1">
                <a:lumMod val="40000"/>
                <a:lumOff val="60000"/>
                <a:alpha val="40000"/>
              </a:schemeClr>
            </a:outerShdw>
          </a:effectLst>
        </p:spPr>
        <p:txBody>
          <a:bodyPr anchor="b">
            <a:normAutofit/>
          </a:bodyPr>
          <a:lstStyle>
            <a:lvl1pPr algn="l">
              <a:defRPr sz="3600" b="0" baseline="0"/>
            </a:lvl1pPr>
          </a:lstStyle>
          <a:p>
            <a:r>
              <a:rPr lang="en-US" dirty="0"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905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a:solidFill>
            <a:srgbClr val="006600"/>
          </a:solidFill>
          <a:effectLst>
            <a:outerShdw blurRad="63500" sx="102000" sy="102000" algn="ctr" rotWithShape="0">
              <a:schemeClr val="accent1">
                <a:lumMod val="40000"/>
                <a:lumOff val="60000"/>
                <a:alpha val="40000"/>
              </a:schemeClr>
            </a:outerShdw>
          </a:effectLst>
        </p:spPr>
        <p:txBody>
          <a:bodyPr anchor="ctr">
            <a:normAutofit/>
          </a:bodyPr>
          <a:lstStyle>
            <a:lvl1pPr algn="l">
              <a:defRPr sz="54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87317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a:solidFill>
            <a:srgbClr val="006600"/>
          </a:solidFill>
          <a:effectLst>
            <a:outerShdw blurRad="63500" sx="102000" sy="102000" algn="ctr" rotWithShape="0">
              <a:schemeClr val="accent1">
                <a:lumMod val="40000"/>
                <a:lumOff val="60000"/>
                <a:alpha val="40000"/>
              </a:schemeClr>
            </a:outerShdw>
          </a:effectLst>
        </p:spPr>
        <p:txBody>
          <a:bodyPr anchor="ctr">
            <a:normAutofit/>
          </a:bodyPr>
          <a:lstStyle>
            <a:lvl1pPr algn="l">
              <a:defRPr sz="5400" b="0" cap="all" baseline="0">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AEF5746-5284-4951-9F37-7AE924EDBCB7}"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1735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a:solidFill>
            <a:srgbClr val="006600"/>
          </a:solidFill>
          <a:effectLst>
            <a:outerShdw blurRad="63500" sx="102000" sy="102000" algn="ctr" rotWithShape="0">
              <a:schemeClr val="accent1">
                <a:lumMod val="40000"/>
                <a:lumOff val="60000"/>
                <a:alpha val="40000"/>
              </a:schemeClr>
            </a:outerShdw>
          </a:effectLst>
        </p:spPr>
        <p:txBody>
          <a:bodyPr anchor="b">
            <a:normAutofit/>
          </a:bodyPr>
          <a:lstStyle>
            <a:lvl1pPr algn="l">
              <a:defRPr sz="5400" b="0"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43961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205317"/>
            <a:ext cx="4876800" cy="3585883"/>
          </a:xfrm>
        </p:spPr>
        <p:txBody>
          <a:bodyPr>
            <a:norm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205318"/>
            <a:ext cx="4876800" cy="3585882"/>
          </a:xfrm>
        </p:spPr>
        <p:txBody>
          <a:bodyPr>
            <a:norm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08484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a:solidFill>
            <a:srgbClr val="006600"/>
          </a:solidFill>
          <a:effectLst>
            <a:outerShdw blurRad="63500" sx="102000" sy="102000" algn="ctr" rotWithShape="0">
              <a:schemeClr val="accent1">
                <a:lumMod val="40000"/>
                <a:lumOff val="60000"/>
                <a:alpha val="40000"/>
              </a:schemeClr>
            </a:outerShdw>
          </a:effectLst>
        </p:spPr>
        <p:txBody>
          <a:bodyPr vert="horz" lIns="91440" tIns="45720" rIns="91440" bIns="45720" rtlCol="0" anchor="ctr">
            <a:normAutofit/>
          </a:bodyPr>
          <a:lstStyle>
            <a:lvl1pPr>
              <a:defRPr lang="en-US" b="0" baseline="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7295586"/>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412" y="4330699"/>
            <a:ext cx="9905998" cy="1439099"/>
          </a:xfrm>
          <a:solidFill>
            <a:srgbClr val="006600"/>
          </a:solidFill>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Picture Placeholder 6"/>
          <p:cNvSpPr>
            <a:spLocks noGrp="1"/>
          </p:cNvSpPr>
          <p:nvPr>
            <p:ph type="pic" sz="quarter" idx="13"/>
          </p:nvPr>
        </p:nvSpPr>
        <p:spPr>
          <a:xfrm>
            <a:off x="1141413" y="571500"/>
            <a:ext cx="9805987" cy="3619500"/>
          </a:xfrm>
        </p:spPr>
        <p:txBody>
          <a:bodyPr/>
          <a:lstStyle/>
          <a:p>
            <a:endParaRPr lang="en-US" dirty="0"/>
          </a:p>
        </p:txBody>
      </p:sp>
    </p:spTree>
    <p:extLst>
      <p:ext uri="{BB962C8B-B14F-4D97-AF65-F5344CB8AC3E}">
        <p14:creationId xmlns:p14="http://schemas.microsoft.com/office/powerpoint/2010/main" val="882425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a:solidFill>
            <a:srgbClr val="002060"/>
          </a:solidFill>
          <a:effectLst>
            <a:outerShdw blurRad="50800" dist="38100" dir="5400000" algn="t" rotWithShape="0">
              <a:schemeClr val="accent1">
                <a:lumMod val="40000"/>
                <a:lumOff val="60000"/>
                <a:alpha val="40000"/>
              </a:schemeClr>
            </a:outerShdw>
          </a:effectLst>
        </p:spPr>
        <p:txBody>
          <a:bodyPr anchor="b">
            <a:normAutofit/>
          </a:bodyPr>
          <a:lstStyle>
            <a:lvl1pPr algn="ctr">
              <a:defRPr sz="5400" baseline="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5424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2048698"/>
          </a:xfrm>
          <a:prstGeom prst="rect">
            <a:avLst/>
          </a:prstGeom>
          <a:solidFill>
            <a:srgbClr val="002060"/>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5400"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t" anchorCtr="0"/>
          <a:lstStyle>
            <a:lvl1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1pPr>
            <a:lvl2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2pPr>
            <a:lvl3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3pPr>
            <a:lvl4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4pPr>
            <a:lvl5pPr>
              <a:defRPr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3860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2" y="4323188"/>
            <a:ext cx="8686800" cy="1468800"/>
          </a:xfrm>
          <a:solidFill>
            <a:srgbClr val="002060"/>
          </a:solidFill>
          <a:effectLst>
            <a:outerShdw blurRad="50800" dist="38100" dir="5400000" algn="t" rotWithShape="0">
              <a:schemeClr val="accent1">
                <a:lumMod val="40000"/>
                <a:lumOff val="60000"/>
                <a:alpha val="40000"/>
              </a:schemeClr>
            </a:outerShdw>
          </a:effectLst>
        </p:spPr>
        <p:txBody>
          <a:bodyPr anchor="b">
            <a:noAutofit/>
          </a:bodyPr>
          <a:lstStyle>
            <a:lvl1pPr algn="r">
              <a:defRPr sz="5400" b="1" i="0" cap="small"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Picture Placeholder 7"/>
          <p:cNvSpPr>
            <a:spLocks noGrp="1"/>
          </p:cNvSpPr>
          <p:nvPr>
            <p:ph type="pic" sz="quarter" idx="13"/>
          </p:nvPr>
        </p:nvSpPr>
        <p:spPr>
          <a:xfrm>
            <a:off x="1751013" y="538163"/>
            <a:ext cx="8583612" cy="3693738"/>
          </a:xfrm>
        </p:spPr>
        <p:txBody>
          <a:bodyPr/>
          <a:lstStyle/>
          <a:p>
            <a:endParaRPr lang="en-US" dirty="0"/>
          </a:p>
        </p:txBody>
      </p:sp>
    </p:spTree>
    <p:extLst>
      <p:ext uri="{BB962C8B-B14F-4D97-AF65-F5344CB8AC3E}">
        <p14:creationId xmlns:p14="http://schemas.microsoft.com/office/powerpoint/2010/main" val="2671164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2" y="4323188"/>
            <a:ext cx="8686800" cy="1468800"/>
          </a:xfrm>
          <a:solidFill>
            <a:srgbClr val="002060"/>
          </a:solidFill>
          <a:effectLst>
            <a:outerShdw blurRad="50800" dist="38100" dir="5400000" algn="t" rotWithShape="0">
              <a:schemeClr val="accent1">
                <a:lumMod val="40000"/>
                <a:lumOff val="60000"/>
                <a:alpha val="40000"/>
              </a:schemeClr>
            </a:outerShdw>
          </a:effectLst>
        </p:spPr>
        <p:txBody>
          <a:bodyPr anchor="b">
            <a:noAutofit/>
          </a:bodyPr>
          <a:lstStyle>
            <a:lvl1pPr algn="r">
              <a:defRPr sz="5400" b="1" i="0" cap="small"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Picture Placeholder 7"/>
          <p:cNvSpPr>
            <a:spLocks noGrp="1"/>
          </p:cNvSpPr>
          <p:nvPr>
            <p:ph type="pic" sz="quarter" idx="13"/>
          </p:nvPr>
        </p:nvSpPr>
        <p:spPr>
          <a:xfrm>
            <a:off x="1751013" y="538163"/>
            <a:ext cx="8583612" cy="3693738"/>
          </a:xfrm>
        </p:spPr>
        <p:txBody>
          <a:bodyPr/>
          <a:lstStyle/>
          <a:p>
            <a:endParaRPr lang="en-US" dirty="0"/>
          </a:p>
        </p:txBody>
      </p:sp>
    </p:spTree>
    <p:extLst>
      <p:ext uri="{BB962C8B-B14F-4D97-AF65-F5344CB8AC3E}">
        <p14:creationId xmlns:p14="http://schemas.microsoft.com/office/powerpoint/2010/main" val="2135660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12192000" cy="2048698"/>
          </a:xfrm>
          <a:prstGeom prst="rect">
            <a:avLst/>
          </a:prstGeom>
          <a:solidFill>
            <a:srgbClr val="002060"/>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205317"/>
            <a:ext cx="4876800" cy="3585883"/>
          </a:xfrm>
        </p:spPr>
        <p:txBody>
          <a:bodyPr>
            <a:norm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205318"/>
            <a:ext cx="4876800" cy="3585882"/>
          </a:xfrm>
        </p:spPr>
        <p:txBody>
          <a:bodyPr>
            <a:norm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8828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2048698"/>
          </a:xfrm>
          <a:prstGeom prst="rect">
            <a:avLst/>
          </a:prstGeom>
          <a:solidFill>
            <a:srgbClr val="002060"/>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1412" y="2378832"/>
            <a:ext cx="4876799" cy="576262"/>
          </a:xfrm>
        </p:spPr>
        <p:txBody>
          <a:bodyPr anchor="b">
            <a:no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1412" y="2963562"/>
            <a:ext cx="4876800" cy="2827638"/>
          </a:xfrm>
        </p:spPr>
        <p:txBody>
          <a:bodyPr anchor="t">
            <a:no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54302" y="2387299"/>
            <a:ext cx="4893111" cy="576262"/>
          </a:xfrm>
        </p:spPr>
        <p:txBody>
          <a:bodyPr anchor="b">
            <a:no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2963562"/>
            <a:ext cx="4876801" cy="2827638"/>
          </a:xfrm>
        </p:spPr>
        <p:txBody>
          <a:bodyPr anchor="t">
            <a:no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1801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2048698"/>
          </a:xfrm>
          <a:prstGeom prst="rect">
            <a:avLst/>
          </a:prstGeom>
          <a:solidFill>
            <a:srgbClr val="002060"/>
          </a:solidFill>
          <a:effectLst>
            <a:outerShdw blurRad="50800" dist="38100" dir="5400000" algn="t" rotWithShape="0">
              <a:schemeClr val="accent1">
                <a:lumMod val="40000"/>
                <a:lumOff val="6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1734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425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1412" y="2378832"/>
            <a:ext cx="4876799" cy="576262"/>
          </a:xfrm>
        </p:spPr>
        <p:txBody>
          <a:bodyPr anchor="b">
            <a:no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1412" y="2963562"/>
            <a:ext cx="4876800" cy="2827638"/>
          </a:xfrm>
        </p:spPr>
        <p:txBody>
          <a:bodyPr anchor="t">
            <a:no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54302" y="2387299"/>
            <a:ext cx="4893111" cy="576262"/>
          </a:xfrm>
        </p:spPr>
        <p:txBody>
          <a:bodyPr anchor="b">
            <a:noAutofit/>
          </a:bodyPr>
          <a:lstStyle>
            <a:lvl1pPr marL="0" indent="0">
              <a:buNone/>
              <a:defRPr sz="3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2963562"/>
            <a:ext cx="4876801" cy="2827638"/>
          </a:xfrm>
        </p:spPr>
        <p:txBody>
          <a:bodyPr anchor="t">
            <a:noAutofit/>
          </a:bodyPr>
          <a:lstStyle>
            <a:lvl1pPr>
              <a:defRPr sz="2800"/>
            </a:lvl1pPr>
            <a:lvl2pPr>
              <a:defRPr sz="2800"/>
            </a:lvl2pPr>
            <a:lvl3pPr>
              <a:defRPr sz="2800"/>
            </a:lvl3pPr>
            <a:lvl4pPr>
              <a:defRPr sz="2800"/>
            </a:lvl4pPr>
            <a:lvl5pPr>
              <a:defRPr sz="28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043017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9509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a:solidFill>
            <a:srgbClr val="002060"/>
          </a:solidFill>
          <a:effectLst>
            <a:outerShdw blurRad="63500" sx="102000" sy="102000" algn="ctr" rotWithShape="0">
              <a:schemeClr val="accent1">
                <a:lumMod val="40000"/>
                <a:lumOff val="60000"/>
                <a:alpha val="40000"/>
              </a:schemeClr>
            </a:outerShdw>
          </a:effectLst>
        </p:spPr>
        <p:txBody>
          <a:bodyPr anchor="b">
            <a:noAutofit/>
          </a:bodyPr>
          <a:lstStyle>
            <a:lvl1pPr algn="l">
              <a:defRPr sz="3600" b="1" cap="small" baseline="0">
                <a:effectLst>
                  <a:glow rad="38100">
                    <a:schemeClr val="bg1">
                      <a:lumMod val="65000"/>
                      <a:lumOff val="35000"/>
                      <a:alpha val="40000"/>
                    </a:schemeClr>
                  </a:glo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800"/>
            </a:lvl1pPr>
            <a:lvl2pPr>
              <a:defRPr sz="2800"/>
            </a:lvl2pPr>
            <a:lvl3pPr>
              <a:defRPr sz="2800"/>
            </a:lvl3pPr>
            <a:lvl4pPr>
              <a:defRPr sz="2800"/>
            </a:lvl4pPr>
            <a:lvl5pPr>
              <a:defRPr sz="28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9507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a:solidFill>
            <a:srgbClr val="002060"/>
          </a:solidFill>
          <a:effectLst>
            <a:outerShdw blurRad="63500" sx="102000" sy="102000" algn="ctr" rotWithShape="0">
              <a:schemeClr val="accent1">
                <a:lumMod val="40000"/>
                <a:lumOff val="60000"/>
                <a:alpha val="40000"/>
              </a:schemeClr>
            </a:outerShdw>
          </a:effectLst>
        </p:spPr>
        <p:txBody>
          <a:bodyPr anchor="b">
            <a:normAutofit/>
          </a:bodyPr>
          <a:lstStyle>
            <a:lvl1pPr algn="l">
              <a:defRPr sz="3600" b="0" baseline="0"/>
            </a:lvl1pPr>
          </a:lstStyle>
          <a:p>
            <a:r>
              <a:rPr lang="en-US" dirty="0"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5313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a:solidFill>
            <a:srgbClr val="002060"/>
          </a:solidFill>
          <a:effectLst>
            <a:outerShdw blurRad="63500" sx="102000" sy="102000" algn="ctr" rotWithShape="0">
              <a:schemeClr val="accent1">
                <a:lumMod val="40000"/>
                <a:lumOff val="60000"/>
                <a:alpha val="40000"/>
              </a:schemeClr>
            </a:outerShdw>
          </a:effectLst>
        </p:spPr>
        <p:txBody>
          <a:bodyPr anchor="ctr">
            <a:normAutofit/>
          </a:bodyPr>
          <a:lstStyle>
            <a:lvl1pPr algn="l">
              <a:defRPr sz="5400" b="0"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89093141"/>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a:solidFill>
            <a:srgbClr val="002060"/>
          </a:solidFill>
          <a:effectLst>
            <a:outerShdw blurRad="63500" sx="102000" sy="102000" algn="ctr" rotWithShape="0">
              <a:schemeClr val="accent1">
                <a:lumMod val="40000"/>
                <a:lumOff val="60000"/>
                <a:alpha val="40000"/>
              </a:schemeClr>
            </a:outerShdw>
          </a:effectLst>
        </p:spPr>
        <p:txBody>
          <a:bodyPr anchor="ctr">
            <a:normAutofit/>
          </a:bodyPr>
          <a:lstStyle>
            <a:lvl1pPr algn="l">
              <a:defRPr sz="5400" b="0" cap="all" baseline="0">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AEF5746-5284-4951-9F37-7AE924EDBCB7}"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2146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a:solidFill>
            <a:srgbClr val="002060"/>
          </a:solidFill>
          <a:effectLst>
            <a:outerShdw blurRad="63500" sx="102000" sy="102000" algn="ctr" rotWithShape="0">
              <a:schemeClr val="accent1">
                <a:lumMod val="40000"/>
                <a:lumOff val="60000"/>
                <a:alpha val="40000"/>
              </a:schemeClr>
            </a:outerShdw>
          </a:effectLst>
        </p:spPr>
        <p:txBody>
          <a:bodyPr anchor="b">
            <a:normAutofit/>
          </a:bodyPr>
          <a:lstStyle>
            <a:lvl1pPr algn="l">
              <a:defRPr sz="5400" b="0"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5557869"/>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1412" y="4330699"/>
            <a:ext cx="9905998" cy="1439099"/>
          </a:xfrm>
          <a:solidFill>
            <a:srgbClr val="002060"/>
          </a:solidFill>
          <a:effectLst>
            <a:outerShdw blurRad="63500" sx="102000" sy="102000" algn="ctr" rotWithShape="0">
              <a:schemeClr val="accent1">
                <a:lumMod val="40000"/>
                <a:lumOff val="60000"/>
                <a:alpha val="40000"/>
              </a:schemeClr>
            </a:outerShdw>
          </a:effectLst>
        </p:spPr>
        <p:txBody>
          <a:bodyPr vert="horz" lIns="91440" tIns="45720" rIns="91440" bIns="45720" rtlCol="0" anchor="b">
            <a:normAutofit/>
          </a:bodyPr>
          <a:lstStyle>
            <a:lvl1pPr>
              <a:defRPr lang="en-US" b="0" dirty="0"/>
            </a:lvl1pPr>
          </a:lstStyle>
          <a:p>
            <a:pPr lvl="0"/>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lumMod val="75000"/>
                  </a:prstClr>
                </a:solidFill>
              </a:rPr>
              <a:pPr/>
              <a:t>11/8/2018</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
        <p:nvSpPr>
          <p:cNvPr id="7" name="Picture Placeholder 6"/>
          <p:cNvSpPr>
            <a:spLocks noGrp="1"/>
          </p:cNvSpPr>
          <p:nvPr>
            <p:ph type="pic" sz="quarter" idx="13"/>
          </p:nvPr>
        </p:nvSpPr>
        <p:spPr>
          <a:xfrm>
            <a:off x="1141413" y="571500"/>
            <a:ext cx="9805987" cy="3619500"/>
          </a:xfrm>
        </p:spPr>
        <p:txBody>
          <a:bodyPr/>
          <a:lstStyle/>
          <a:p>
            <a:endParaRPr lang="en-US" dirty="0"/>
          </a:p>
        </p:txBody>
      </p:sp>
    </p:spTree>
    <p:extLst>
      <p:ext uri="{BB962C8B-B14F-4D97-AF65-F5344CB8AC3E}">
        <p14:creationId xmlns:p14="http://schemas.microsoft.com/office/powerpoint/2010/main" val="3433939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a:solidFill>
            <a:srgbClr val="002060"/>
          </a:solidFill>
          <a:effectLst>
            <a:outerShdw blurRad="63500" sx="102000" sy="102000" algn="ctr" rotWithShape="0">
              <a:schemeClr val="accent1">
                <a:lumMod val="40000"/>
                <a:lumOff val="60000"/>
                <a:alpha val="40000"/>
              </a:schemeClr>
            </a:outerShdw>
          </a:effectLst>
        </p:spPr>
        <p:txBody>
          <a:bodyPr vert="horz" lIns="91440" tIns="45720" rIns="91440" bIns="45720" rtlCol="0" anchor="ctr">
            <a:normAutofit/>
          </a:bodyPr>
          <a:lstStyle>
            <a:lvl1pPr>
              <a:defRPr lang="en-US" b="0" baseline="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96891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91147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692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Autofit/>
          </a:bodyPr>
          <a:lstStyle>
            <a:lvl1pPr algn="l">
              <a:defRPr sz="3600" b="1" cap="small" baseline="0">
                <a:effectLst>
                  <a:glow rad="38100">
                    <a:schemeClr val="bg1">
                      <a:lumMod val="65000"/>
                      <a:lumOff val="35000"/>
                      <a:alpha val="40000"/>
                    </a:schemeClr>
                  </a:glo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800"/>
            </a:lvl1pPr>
            <a:lvl2pPr>
              <a:defRPr sz="2800"/>
            </a:lvl2pPr>
            <a:lvl3pPr>
              <a:defRPr sz="2800"/>
            </a:lvl3pPr>
            <a:lvl4pPr>
              <a:defRPr sz="2800"/>
            </a:lvl4pPr>
            <a:lvl5pPr>
              <a:defRPr sz="28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45693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772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599"/>
            <a:ext cx="9905998" cy="14390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1413" y="2140773"/>
            <a:ext cx="9905998" cy="3650428"/>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5932195"/>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6" r:id="rId10"/>
    <p:sldLayoutId id="2147483797" r:id="rId11"/>
    <p:sldLayoutId id="2147483798" r:id="rId12"/>
    <p:sldLayoutId id="2147483800" r:id="rId13"/>
  </p:sldLayoutIdLst>
  <p:timing>
    <p:tnLst>
      <p:par>
        <p:cTn id="1" dur="indefinite" restart="never" nodeType="tmRoot"/>
      </p:par>
    </p:tnLst>
  </p:timing>
  <p:hf sldNum="0" hdr="0" ftr="0" dt="0"/>
  <p:txStyles>
    <p:titleStyle>
      <a:lvl1pPr algn="l" defTabSz="457200" rtl="0" eaLnBrk="1" latinLnBrk="0" hangingPunct="1">
        <a:spcBef>
          <a:spcPct val="0"/>
        </a:spcBef>
        <a:buNone/>
        <a:defRPr sz="5400" b="1" kern="1200" cap="small" baseline="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6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ts val="6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2pPr>
      <a:lvl3pPr marL="1200150" indent="-285750" algn="l" defTabSz="457200" rtl="0" eaLnBrk="1" latinLnBrk="0" hangingPunct="1">
        <a:spcBef>
          <a:spcPts val="6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3pPr>
      <a:lvl4pPr marL="1543050" indent="-171450" algn="l" defTabSz="457200" rtl="0" eaLnBrk="1" latinLnBrk="0" hangingPunct="1">
        <a:spcBef>
          <a:spcPts val="6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4pPr>
      <a:lvl5pPr marL="2000250" indent="-171450" algn="l" defTabSz="457200" rtl="0" eaLnBrk="1" latinLnBrk="0" hangingPunct="1">
        <a:spcBef>
          <a:spcPts val="6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599"/>
            <a:ext cx="9905998" cy="14390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1413" y="2140773"/>
            <a:ext cx="9905998" cy="3650428"/>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9814530"/>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47" r:id="rId14"/>
  </p:sldLayoutIdLst>
  <p:hf sldNum="0" hdr="0" ftr="0" dt="0"/>
  <p:txStyles>
    <p:titleStyle>
      <a:lvl1pPr algn="l" defTabSz="457200" rtl="0" eaLnBrk="1" latinLnBrk="0" hangingPunct="1">
        <a:spcBef>
          <a:spcPct val="0"/>
        </a:spcBef>
        <a:buNone/>
        <a:defRPr sz="5400" b="1" kern="1200" cap="small" baseline="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2pPr>
      <a:lvl3pPr marL="12001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3pPr>
      <a:lvl4pPr marL="1543050" indent="-1714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4pPr>
      <a:lvl5pPr marL="2000250" indent="-1714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599"/>
            <a:ext cx="9905998" cy="14390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1413" y="2140773"/>
            <a:ext cx="9905998" cy="3650428"/>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9921954"/>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p:hf sldNum="0" hdr="0" ftr="0" dt="0"/>
  <p:txStyles>
    <p:titleStyle>
      <a:lvl1pPr algn="l" defTabSz="457200" rtl="0" eaLnBrk="1" latinLnBrk="0" hangingPunct="1">
        <a:spcBef>
          <a:spcPct val="0"/>
        </a:spcBef>
        <a:buNone/>
        <a:defRPr sz="5400" b="1" kern="1200" cap="small" baseline="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2pPr>
      <a:lvl3pPr marL="12001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3pPr>
      <a:lvl4pPr marL="1543050" indent="-1714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4pPr>
      <a:lvl5pPr marL="2000250" indent="-1714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599"/>
            <a:ext cx="9905998" cy="14390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1413" y="2140773"/>
            <a:ext cx="9905998" cy="3650428"/>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1514866"/>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30" r:id="rId4"/>
    <p:sldLayoutId id="2147483819" r:id="rId5"/>
    <p:sldLayoutId id="2147483820" r:id="rId6"/>
    <p:sldLayoutId id="2147483821" r:id="rId7"/>
    <p:sldLayoutId id="2147483822" r:id="rId8"/>
    <p:sldLayoutId id="2147483829" r:id="rId9"/>
    <p:sldLayoutId id="2147483823" r:id="rId10"/>
    <p:sldLayoutId id="2147483824" r:id="rId11"/>
    <p:sldLayoutId id="2147483825" r:id="rId12"/>
    <p:sldLayoutId id="2147483826" r:id="rId13"/>
    <p:sldLayoutId id="2147483827" r:id="rId14"/>
    <p:sldLayoutId id="2147483848" r:id="rId15"/>
    <p:sldLayoutId id="2147483828" r:id="rId16"/>
  </p:sldLayoutIdLst>
  <p:hf sldNum="0" hdr="0" ftr="0" dt="0"/>
  <p:txStyles>
    <p:titleStyle>
      <a:lvl1pPr algn="l" defTabSz="457200" rtl="0" eaLnBrk="1" latinLnBrk="0" hangingPunct="1">
        <a:spcBef>
          <a:spcPct val="0"/>
        </a:spcBef>
        <a:buNone/>
        <a:defRPr sz="5400" b="1" kern="1200" cap="small" baseline="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2pPr>
      <a:lvl3pPr marL="1200150" indent="-2857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3pPr>
      <a:lvl4pPr marL="1543050" indent="-1714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4pPr>
      <a:lvl5pPr marL="2000250" indent="-171450" algn="l" defTabSz="457200" rtl="0" eaLnBrk="1" latinLnBrk="0" hangingPunct="1">
        <a:spcBef>
          <a:spcPct val="20000"/>
        </a:spcBef>
        <a:spcAft>
          <a:spcPts val="600"/>
        </a:spcAft>
        <a:buClr>
          <a:schemeClr val="tx1"/>
        </a:buClr>
        <a:buSzPct val="100000"/>
        <a:buFont typeface="Arial"/>
        <a:buChar char="•"/>
        <a:defRPr sz="2800" kern="1200" cap="none" baseline="0">
          <a:solidFill>
            <a:schemeClr val="tx1"/>
          </a:solidFill>
          <a:effectLst>
            <a:glow rad="38100">
              <a:schemeClr val="bg1">
                <a:lumMod val="50000"/>
                <a:lumOff val="50000"/>
                <a:alpha val="20000"/>
              </a:schemeClr>
            </a:glow>
          </a:effectLst>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aPT5vV9IDw"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image" Target="../media/image31.tmp"/><Relationship Id="rId4" Type="http://schemas.openxmlformats.org/officeDocument/2006/relationships/image" Target="../media/image30.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cwu.edu/central-acces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https://www.youtube.com/watch?v=-b0ykvwd3c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39.jpg"/><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39.jp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nuance.com/print-capture-and-pdf-solutions/optical-character-recognition/omnipage/omnipage-ultimate.html" TargetMode="External"/><Relationship Id="rId3" Type="http://schemas.openxmlformats.org/officeDocument/2006/relationships/hyperlink" Target="https://www.cwu.edu/central-access/toolbar" TargetMode="External"/><Relationship Id="rId7" Type="http://schemas.openxmlformats.org/officeDocument/2006/relationships/hyperlink" Target="http://www.abbyy.com/finereader/professional/" TargetMode="External"/><Relationship Id="rId2" Type="http://schemas.openxmlformats.org/officeDocument/2006/relationships/hyperlink" Target="mailto:holdenwe@cwu.edu" TargetMode="External"/><Relationship Id="rId1" Type="http://schemas.openxmlformats.org/officeDocument/2006/relationships/slideLayout" Target="../slideLayouts/slideLayout2.xml"/><Relationship Id="rId6" Type="http://schemas.openxmlformats.org/officeDocument/2006/relationships/hyperlink" Target="https://www.cwu.edu/central-access/carcheck" TargetMode="External"/><Relationship Id="rId5" Type="http://schemas.openxmlformats.org/officeDocument/2006/relationships/hyperlink" Target="http://www.cwu.edu/central-access/reader" TargetMode="External"/><Relationship Id="rId4" Type="http://schemas.openxmlformats.org/officeDocument/2006/relationships/hyperlink" Target="https://www.youtube.com/watch?v=oaPT5vV9IDw"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cea.uark.edu/students/alternative-formats/alt_formats_for_assistive_tech.php" TargetMode="External"/><Relationship Id="rId2" Type="http://schemas.openxmlformats.org/officeDocument/2006/relationships/hyperlink" Target="http://cea.uark.edu/students/alternative-formats/index.ph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4.bp.blogspot.com/_zxsbVMrOUNw/TMZlrtqxgxI/AAAAAAAAEOs/1NjGBn33BpY/s1600/toonces.jpg" TargetMode="External"/><Relationship Id="rId7" Type="http://schemas.openxmlformats.org/officeDocument/2006/relationships/hyperlink" Target="http://img1.joyreactor.com/pics/post/funny-pictures-auto-mechanic-pony-475179.jpeg%20720.jp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designcrowd.com/design/8836583" TargetMode="External"/><Relationship Id="rId5" Type="http://schemas.openxmlformats.org/officeDocument/2006/relationships/hyperlink" Target="http://www.nwnprod.com/forum/viewtopic.php?p=777342&amp;sid=71fcb29a2a88ad6d2cf41abc4706a627" TargetMode="External"/><Relationship Id="rId4" Type="http://schemas.openxmlformats.org/officeDocument/2006/relationships/hyperlink" Target="https://www.yellowoctopus.com.au/cat-playhouse-catillac"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i.ytimg.com/vi/sefXS0FmpQY/maxresdefault.jpg" TargetMode="External"/><Relationship Id="rId3" Type="http://schemas.openxmlformats.org/officeDocument/2006/relationships/hyperlink" Target="https://s-media-cache-ak0.pinimg.com/736x/a3/70/9e/a3709ea3989db1cf25f8b24ec239debb.jpg" TargetMode="External"/><Relationship Id="rId7" Type="http://schemas.openxmlformats.org/officeDocument/2006/relationships/hyperlink" Target="https://s-media-cache-ak0.pinimg.com/originals/05/47/b4/0547b4d6eec360a45e569d324d8bf3cb.jpg" TargetMode="External"/><Relationship Id="rId2" Type="http://schemas.openxmlformats.org/officeDocument/2006/relationships/hyperlink" Target="http://freedesignfile.com/upload/2012/09/Show_girl-5.jpg" TargetMode="External"/><Relationship Id="rId1" Type="http://schemas.openxmlformats.org/officeDocument/2006/relationships/slideLayout" Target="../slideLayouts/slideLayout2.xml"/><Relationship Id="rId6" Type="http://schemas.openxmlformats.org/officeDocument/2006/relationships/hyperlink" Target="https://i.ytimg.com/vi/icqDxNab3Do/maxresdefault.jpg" TargetMode="External"/><Relationship Id="rId5" Type="http://schemas.openxmlformats.org/officeDocument/2006/relationships/hyperlink" Target="http://carbuzzard.com/wp-content/uploads/2012/05/Volkswagen_Beetle_2012_25L-rfq.jpg" TargetMode="External"/><Relationship Id="rId10" Type="http://schemas.openxmlformats.org/officeDocument/2006/relationships/hyperlink" Target="http://news.o2.co.uk/2014/07/17/cats-cars-and-cortana-the-weeks-tech-news-condensed/" TargetMode="External"/><Relationship Id="rId4" Type="http://schemas.openxmlformats.org/officeDocument/2006/relationships/hyperlink" Target="https://s-media-cache-ak0.pinimg.com/236x/ee/f7/a5/eef7a5126fec34e9fbede5261b34a0f8.jpg" TargetMode="External"/><Relationship Id="rId9" Type="http://schemas.openxmlformats.org/officeDocument/2006/relationships/hyperlink" Target="https://blogs.libraries.indiana.edu/ref/2011/05/10/hit-the-road-jac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news.o2.co.uk/2014/07/17/cats-cars-and-cortana-the-weeks-tech-news-condensed/"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arriorcats-rpg.foroactivo.com/"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7889" y="609601"/>
            <a:ext cx="8676222" cy="2656113"/>
          </a:xfrm>
        </p:spPr>
        <p:txBody>
          <a:bodyPr anchor="ctr" anchorCtr="0">
            <a:normAutofit/>
          </a:bodyPr>
          <a:lstStyle/>
          <a:p>
            <a:r>
              <a:rPr lang="en-US" sz="5400" cap="none" dirty="0">
                <a:gradFill>
                  <a:gsLst>
                    <a:gs pos="0">
                      <a:schemeClr val="tx1"/>
                    </a:gs>
                    <a:gs pos="46000">
                      <a:schemeClr val="tx1">
                        <a:lumMod val="75000"/>
                      </a:schemeClr>
                    </a:gs>
                    <a:gs pos="100000">
                      <a:schemeClr val="tx1"/>
                    </a:gs>
                    <a:gs pos="0">
                      <a:schemeClr val="tx1"/>
                    </a:gs>
                  </a:gsLst>
                  <a:lin ang="13500000" scaled="1"/>
                </a:gradFill>
              </a:rPr>
              <a:t>Taking CAR for a </a:t>
            </a:r>
            <a:r>
              <a:rPr lang="en-US" sz="5400" cap="none" dirty="0" smtClean="0">
                <a:gradFill>
                  <a:gsLst>
                    <a:gs pos="0">
                      <a:schemeClr val="tx1"/>
                    </a:gs>
                    <a:gs pos="46000">
                      <a:schemeClr val="tx1">
                        <a:lumMod val="75000"/>
                      </a:schemeClr>
                    </a:gs>
                    <a:gs pos="100000">
                      <a:schemeClr val="tx1"/>
                    </a:gs>
                    <a:gs pos="0">
                      <a:schemeClr val="tx1"/>
                    </a:gs>
                  </a:gsLst>
                  <a:lin ang="13500000" scaled="1"/>
                </a:gradFill>
              </a:rPr>
              <a:t>Spin,</a:t>
            </a:r>
            <a:br>
              <a:rPr lang="en-US" sz="5400" cap="none" dirty="0" smtClean="0">
                <a:gradFill>
                  <a:gsLst>
                    <a:gs pos="0">
                      <a:schemeClr val="tx1"/>
                    </a:gs>
                    <a:gs pos="46000">
                      <a:schemeClr val="tx1">
                        <a:lumMod val="75000"/>
                      </a:schemeClr>
                    </a:gs>
                    <a:gs pos="100000">
                      <a:schemeClr val="tx1"/>
                    </a:gs>
                    <a:gs pos="0">
                      <a:schemeClr val="tx1"/>
                    </a:gs>
                  </a:gsLst>
                  <a:lin ang="13500000" scaled="1"/>
                </a:gradFill>
              </a:rPr>
            </a:br>
            <a:r>
              <a:rPr lang="en-US" sz="5400" cap="none" dirty="0" smtClean="0">
                <a:gradFill flip="none" rotWithShape="1">
                  <a:gsLst>
                    <a:gs pos="0">
                      <a:schemeClr val="tx1"/>
                    </a:gs>
                    <a:gs pos="46000">
                      <a:schemeClr val="tx1">
                        <a:lumMod val="75000"/>
                      </a:schemeClr>
                    </a:gs>
                    <a:gs pos="100000">
                      <a:schemeClr val="tx1"/>
                    </a:gs>
                    <a:gs pos="0">
                      <a:schemeClr val="tx1"/>
                    </a:gs>
                  </a:gsLst>
                  <a:lin ang="13500000" scaled="1"/>
                  <a:tileRect/>
                </a:gradFill>
              </a:rPr>
              <a:t>and </a:t>
            </a:r>
            <a:r>
              <a:rPr lang="en-US" sz="5400" cap="none" dirty="0">
                <a:gradFill flip="none" rotWithShape="1">
                  <a:gsLst>
                    <a:gs pos="0">
                      <a:schemeClr val="tx1"/>
                    </a:gs>
                    <a:gs pos="46000">
                      <a:schemeClr val="tx1">
                        <a:lumMod val="75000"/>
                      </a:schemeClr>
                    </a:gs>
                    <a:gs pos="100000">
                      <a:schemeClr val="tx1"/>
                    </a:gs>
                    <a:gs pos="0">
                      <a:schemeClr val="tx1"/>
                    </a:gs>
                  </a:gsLst>
                  <a:lin ang="13500000" scaled="1"/>
                  <a:tileRect/>
                </a:gradFill>
              </a:rPr>
              <a:t>so Much </a:t>
            </a:r>
            <a:r>
              <a:rPr lang="en-US" sz="5400" cap="none" dirty="0" smtClean="0">
                <a:gradFill flip="none" rotWithShape="1">
                  <a:gsLst>
                    <a:gs pos="0">
                      <a:schemeClr val="tx1"/>
                    </a:gs>
                    <a:gs pos="46000">
                      <a:schemeClr val="tx1">
                        <a:lumMod val="75000"/>
                      </a:schemeClr>
                    </a:gs>
                    <a:gs pos="100000">
                      <a:schemeClr val="tx1"/>
                    </a:gs>
                    <a:gs pos="0">
                      <a:schemeClr val="tx1"/>
                    </a:gs>
                  </a:gsLst>
                  <a:lin ang="13500000" scaled="1"/>
                  <a:tileRect/>
                </a:gradFill>
              </a:rPr>
              <a:t>More!</a:t>
            </a:r>
            <a:endParaRPr lang="en-US" sz="5400" cap="none" dirty="0">
              <a:gradFill flip="none" rotWithShape="1">
                <a:gsLst>
                  <a:gs pos="0">
                    <a:schemeClr val="tx1"/>
                  </a:gs>
                  <a:gs pos="46000">
                    <a:schemeClr val="tx1">
                      <a:lumMod val="75000"/>
                    </a:schemeClr>
                  </a:gs>
                  <a:gs pos="100000">
                    <a:schemeClr val="tx1"/>
                  </a:gs>
                  <a:gs pos="0">
                    <a:schemeClr val="tx1"/>
                  </a:gs>
                </a:gsLst>
                <a:lin ang="13500000" scaled="1"/>
                <a:tileRect/>
              </a:gradFill>
            </a:endParaRPr>
          </a:p>
        </p:txBody>
      </p:sp>
      <p:sp>
        <p:nvSpPr>
          <p:cNvPr id="3" name="Subtitle 2"/>
          <p:cNvSpPr>
            <a:spLocks noGrp="1"/>
          </p:cNvSpPr>
          <p:nvPr>
            <p:ph type="subTitle" idx="1"/>
          </p:nvPr>
        </p:nvSpPr>
        <p:spPr>
          <a:xfrm>
            <a:off x="1178656" y="3109304"/>
            <a:ext cx="8676222" cy="2525486"/>
          </a:xfrm>
        </p:spPr>
        <p:txBody>
          <a:bodyPr>
            <a:normAutofit/>
          </a:bodyPr>
          <a:lstStyle/>
          <a:p>
            <a:r>
              <a:rPr lang="en-US" dirty="0" smtClean="0">
                <a:gradFill flip="none" rotWithShape="1">
                  <a:gsLst>
                    <a:gs pos="0">
                      <a:schemeClr val="tx1"/>
                    </a:gs>
                    <a:gs pos="100000">
                      <a:schemeClr val="tx1">
                        <a:lumMod val="85000"/>
                      </a:schemeClr>
                    </a:gs>
                  </a:gsLst>
                  <a:lin ang="18900000" scaled="1"/>
                  <a:tileRect/>
                </a:gradFill>
              </a:rPr>
              <a:t>Candace McKinley Philpott</a:t>
            </a:r>
          </a:p>
          <a:p>
            <a:r>
              <a:rPr lang="en-US" dirty="0" smtClean="0">
                <a:gradFill flip="none" rotWithShape="1">
                  <a:gsLst>
                    <a:gs pos="0">
                      <a:schemeClr val="tx1"/>
                    </a:gs>
                    <a:gs pos="100000">
                      <a:schemeClr val="tx1">
                        <a:lumMod val="85000"/>
                      </a:schemeClr>
                    </a:gs>
                  </a:gsLst>
                  <a:lin ang="18900000" scaled="1"/>
                  <a:tileRect/>
                </a:gradFill>
              </a:rPr>
              <a:t>University of Arkansas </a:t>
            </a:r>
          </a:p>
          <a:p>
            <a:pPr algn="l"/>
            <a:endParaRPr lang="en-US" dirty="0" smtClean="0">
              <a:gradFill flip="none" rotWithShape="1">
                <a:gsLst>
                  <a:gs pos="0">
                    <a:schemeClr val="tx1"/>
                  </a:gs>
                  <a:gs pos="100000">
                    <a:schemeClr val="tx1">
                      <a:lumMod val="85000"/>
                    </a:schemeClr>
                  </a:gs>
                </a:gsLst>
                <a:lin ang="18900000" scaled="1"/>
                <a:tileRect/>
              </a:gradFill>
            </a:endParaRPr>
          </a:p>
          <a:p>
            <a:pPr algn="l"/>
            <a:r>
              <a:rPr lang="en-US" sz="2000" i="1" dirty="0">
                <a:gradFill flip="none" rotWithShape="1">
                  <a:gsLst>
                    <a:gs pos="0">
                      <a:schemeClr val="tx1"/>
                    </a:gs>
                    <a:gs pos="100000">
                      <a:schemeClr val="tx1">
                        <a:lumMod val="85000"/>
                      </a:schemeClr>
                    </a:gs>
                  </a:gsLst>
                  <a:lin ang="18900000" scaled="1"/>
                  <a:tileRect/>
                </a:gradFill>
              </a:rPr>
              <a:t>Presentation adapted </a:t>
            </a:r>
            <a:r>
              <a:rPr lang="en-US" sz="2000" i="1" dirty="0" smtClean="0">
                <a:gradFill flip="none" rotWithShape="1">
                  <a:gsLst>
                    <a:gs pos="0">
                      <a:schemeClr val="tx1"/>
                    </a:gs>
                    <a:gs pos="100000">
                      <a:schemeClr val="tx1">
                        <a:lumMod val="85000"/>
                      </a:schemeClr>
                    </a:gs>
                  </a:gsLst>
                  <a:lin ang="18900000" scaled="1"/>
                  <a:tileRect/>
                </a:gradFill>
              </a:rPr>
              <a:t>by Wink Harner for </a:t>
            </a:r>
            <a:r>
              <a:rPr lang="en-US" sz="2000" i="1" dirty="0" smtClean="0">
                <a:gradFill flip="none" rotWithShape="1">
                  <a:gsLst>
                    <a:gs pos="0">
                      <a:schemeClr val="tx1"/>
                    </a:gs>
                    <a:gs pos="100000">
                      <a:schemeClr val="tx1">
                        <a:lumMod val="85000"/>
                      </a:schemeClr>
                    </a:gs>
                  </a:gsLst>
                  <a:lin ang="18900000" scaled="1"/>
                  <a:tileRect/>
                </a:gradFill>
              </a:rPr>
              <a:t>AHG 2018 </a:t>
            </a:r>
          </a:p>
          <a:p>
            <a:pPr algn="l"/>
            <a:r>
              <a:rPr lang="en-US" sz="2000" i="1" dirty="0" smtClean="0">
                <a:gradFill flip="none" rotWithShape="1">
                  <a:gsLst>
                    <a:gs pos="0">
                      <a:schemeClr val="tx1"/>
                    </a:gs>
                    <a:gs pos="100000">
                      <a:schemeClr val="tx1">
                        <a:lumMod val="85000"/>
                      </a:schemeClr>
                    </a:gs>
                  </a:gsLst>
                  <a:lin ang="18900000" scaled="1"/>
                  <a:tileRect/>
                </a:gradFill>
              </a:rPr>
              <a:t>with permission.</a:t>
            </a:r>
            <a:endParaRPr lang="en-US" sz="2000" i="1" dirty="0">
              <a:gradFill flip="none" rotWithShape="1">
                <a:gsLst>
                  <a:gs pos="0">
                    <a:schemeClr val="tx1"/>
                  </a:gs>
                  <a:gs pos="100000">
                    <a:schemeClr val="tx1">
                      <a:lumMod val="85000"/>
                    </a:schemeClr>
                  </a:gs>
                </a:gsLst>
                <a:lin ang="18900000" scaled="1"/>
                <a:tileRect/>
              </a:gradFill>
            </a:endParaRPr>
          </a:p>
          <a:p>
            <a:endParaRPr lang="en-US" dirty="0"/>
          </a:p>
        </p:txBody>
      </p:sp>
      <p:pic>
        <p:nvPicPr>
          <p:cNvPr id="4" name="Picture 3" title="Mini car with cat driv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756" y="2806989"/>
            <a:ext cx="4674244" cy="4051011"/>
          </a:xfrm>
          <a:prstGeom prst="rect">
            <a:avLst/>
          </a:prstGeom>
        </p:spPr>
      </p:pic>
    </p:spTree>
    <p:extLst>
      <p:ext uri="{BB962C8B-B14F-4D97-AF65-F5344CB8AC3E}">
        <p14:creationId xmlns:p14="http://schemas.microsoft.com/office/powerpoint/2010/main" val="290657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ppt_w</p:attrName>
                                        </p:attrNameLst>
                                      </p:cBhvr>
                                      <p:tavLst>
                                        <p:tav tm="0" fmla="#ppt_w*sin(2.5*pi*$)">
                                          <p:val>
                                            <p:fltVal val="0"/>
                                          </p:val>
                                        </p:tav>
                                        <p:tav tm="100000">
                                          <p:val>
                                            <p:fltVal val="1"/>
                                          </p:val>
                                        </p:tav>
                                      </p:tavLst>
                                    </p:anim>
                                    <p:anim calcmode="lin" valueType="num">
                                      <p:cBhvr>
                                        <p:cTn id="9" dur="75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fontScale="90000"/>
          </a:bodyPr>
          <a:lstStyle/>
          <a:p>
            <a:r>
              <a:rPr lang="en-US" cap="none" dirty="0"/>
              <a:t>CAT (Central Access Toolbar)</a:t>
            </a:r>
          </a:p>
        </p:txBody>
      </p:sp>
      <p:sp>
        <p:nvSpPr>
          <p:cNvPr id="3" name="Content Placeholder 2"/>
          <p:cNvSpPr>
            <a:spLocks noGrp="1"/>
          </p:cNvSpPr>
          <p:nvPr>
            <p:ph sz="half" idx="1"/>
          </p:nvPr>
        </p:nvSpPr>
        <p:spPr/>
        <p:txBody>
          <a:bodyPr/>
          <a:lstStyle/>
          <a:p>
            <a:pPr marL="0" indent="0">
              <a:buNone/>
            </a:pPr>
            <a:r>
              <a:rPr lang="en-US" sz="3600" dirty="0"/>
              <a:t>Q: What kind of cars do cats drive</a:t>
            </a:r>
            <a:r>
              <a:rPr lang="en-US" sz="3600" dirty="0" smtClean="0"/>
              <a:t>?</a:t>
            </a:r>
          </a:p>
          <a:p>
            <a:pPr marL="0" indent="0">
              <a:buNone/>
            </a:pPr>
            <a:endParaRPr lang="en-US" sz="3600" dirty="0" smtClean="0"/>
          </a:p>
          <a:p>
            <a:pPr marL="0" indent="0">
              <a:buNone/>
            </a:pPr>
            <a:r>
              <a:rPr lang="en-US" sz="3600" dirty="0"/>
              <a:t>A: Catillacs!</a:t>
            </a:r>
          </a:p>
          <a:p>
            <a:endParaRPr lang="en-US" dirty="0"/>
          </a:p>
        </p:txBody>
      </p:sp>
      <p:pic>
        <p:nvPicPr>
          <p:cNvPr id="7" name="Content Placeholder 6"/>
          <p:cNvPicPr>
            <a:picLocks noGrp="1" noChangeAspect="1"/>
          </p:cNvPicPr>
          <p:nvPr>
            <p:ph sz="half" idx="2"/>
          </p:nvPr>
        </p:nvPicPr>
        <p:blipFill>
          <a:blip r:embed="rId3">
            <a:clrChange>
              <a:clrFrom>
                <a:srgbClr val="DE3F93"/>
              </a:clrFrom>
              <a:clrTo>
                <a:srgbClr val="DE3F93">
                  <a:alpha val="0"/>
                </a:srgbClr>
              </a:clrTo>
            </a:clrChange>
            <a:extLst>
              <a:ext uri="{28A0092B-C50C-407E-A947-70E740481C1C}">
                <a14:useLocalDpi xmlns:a14="http://schemas.microsoft.com/office/drawing/2010/main" val="0"/>
              </a:ext>
            </a:extLst>
          </a:blip>
          <a:stretch>
            <a:fillRect/>
          </a:stretch>
        </p:blipFill>
        <p:spPr>
          <a:xfrm>
            <a:off x="6815931" y="2205037"/>
            <a:ext cx="4339453" cy="4339453"/>
          </a:xfrm>
          <a:prstGeom prst="ellipse">
            <a:avLst/>
          </a:prstGeom>
          <a:ln w="63500" cap="rnd">
            <a:solidFill>
              <a:srgbClr val="333333"/>
            </a:solidFill>
          </a:ln>
          <a:effectLst>
            <a:outerShdw blurRad="50800" dist="38100" dir="13500000" algn="b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5702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ppt_w</p:attrName>
                                        </p:attrNameLst>
                                      </p:cBhvr>
                                      <p:tavLst>
                                        <p:tav tm="0" fmla="#ppt_w*sin(2.5*pi*$)">
                                          <p:val>
                                            <p:fltVal val="0"/>
                                          </p:val>
                                        </p:tav>
                                        <p:tav tm="100000">
                                          <p:val>
                                            <p:fltVal val="1"/>
                                          </p:val>
                                        </p:tav>
                                      </p:tavLst>
                                    </p:anim>
                                    <p:anim calcmode="lin" valueType="num">
                                      <p:cBhvr>
                                        <p:cTn id="21" dur="7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1" y="609599"/>
            <a:ext cx="9905998" cy="1439099"/>
          </a:xfrm>
        </p:spPr>
        <p:txBody>
          <a:bodyPr vert="horz" lIns="91440" tIns="45720" rIns="91440" bIns="45720" rtlCol="0" anchor="t" anchorCtr="0">
            <a:normAutofit fontScale="90000"/>
          </a:bodyPr>
          <a:lstStyle/>
          <a:p>
            <a:r>
              <a:rPr lang="en-US" cap="none" dirty="0"/>
              <a:t>Let’s first cover these…</a:t>
            </a:r>
            <a:br>
              <a:rPr lang="en-US" cap="none" dirty="0"/>
            </a:br>
            <a:r>
              <a:rPr lang="en-US" cap="none" dirty="0"/>
              <a:t/>
            </a:r>
            <a:br>
              <a:rPr lang="en-US" cap="none" dirty="0"/>
            </a:br>
            <a:endParaRPr lang="en-US" cap="none" dirty="0"/>
          </a:p>
        </p:txBody>
      </p:sp>
      <p:pic>
        <p:nvPicPr>
          <p:cNvPr id="15" name="Content Placeholder 1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9160" t="801" r="7748" b="850"/>
          <a:stretch/>
        </p:blipFill>
        <p:spPr>
          <a:xfrm>
            <a:off x="923836" y="2403566"/>
            <a:ext cx="4471125" cy="3958045"/>
          </a:xfrm>
          <a:ln>
            <a:solidFill>
              <a:schemeClr val="bg1"/>
            </a:solidFill>
          </a:ln>
          <a:effectLst>
            <a:outerShdw blurRad="50800" dist="38100" dir="13500000" algn="br" rotWithShape="0">
              <a:prstClr val="black">
                <a:alpha val="40000"/>
              </a:prstClr>
            </a:outerShdw>
          </a:effectLst>
        </p:spPr>
      </p:pic>
      <p:sp>
        <p:nvSpPr>
          <p:cNvPr id="12" name="Text Placeholder 11"/>
          <p:cNvSpPr>
            <a:spLocks noGrp="1"/>
          </p:cNvSpPr>
          <p:nvPr>
            <p:ph sz="half" idx="2"/>
          </p:nvPr>
        </p:nvSpPr>
        <p:spPr/>
        <p:txBody>
          <a:bodyPr>
            <a:normAutofit/>
          </a:bodyPr>
          <a:lstStyle/>
          <a:p>
            <a:pPr marL="457200" indent="-457200">
              <a:buFont typeface="Arial" panose="020B0604020202020204" pitchFamily="34" charset="0"/>
              <a:buChar char="•"/>
            </a:pPr>
            <a:r>
              <a:rPr lang="en-US" sz="2800" dirty="0" smtClean="0"/>
              <a:t>Navigation Panes</a:t>
            </a:r>
          </a:p>
          <a:p>
            <a:pPr marL="457200" indent="-457200">
              <a:buFont typeface="Arial" panose="020B0604020202020204" pitchFamily="34" charset="0"/>
              <a:buChar char="•"/>
            </a:pPr>
            <a:r>
              <a:rPr lang="en-US" sz="2800" dirty="0" smtClean="0"/>
              <a:t>Headers</a:t>
            </a:r>
            <a:endParaRPr lang="en-US" sz="2800" dirty="0"/>
          </a:p>
        </p:txBody>
      </p:sp>
    </p:spTree>
    <p:extLst>
      <p:ext uri="{BB962C8B-B14F-4D97-AF65-F5344CB8AC3E}">
        <p14:creationId xmlns:p14="http://schemas.microsoft.com/office/powerpoint/2010/main" val="165733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anim calcmode="lin" valueType="num">
                                      <p:cBhvr>
                                        <p:cTn id="2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609599"/>
            <a:ext cx="9905998" cy="1439099"/>
          </a:xfrm>
        </p:spPr>
        <p:txBody>
          <a:bodyPr vert="horz" lIns="91440" tIns="45720" rIns="91440" bIns="45720" rtlCol="0" anchor="t" anchorCtr="0">
            <a:normAutofit/>
          </a:bodyPr>
          <a:lstStyle/>
          <a:p>
            <a:r>
              <a:rPr lang="en-US" cap="none" dirty="0"/>
              <a:t>Navigation Pane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14219" y="2445141"/>
            <a:ext cx="5574076" cy="3781371"/>
          </a:xfrm>
          <a:ln>
            <a:solidFill>
              <a:schemeClr val="bg1"/>
            </a:solidFill>
          </a:ln>
          <a:effectLst>
            <a:outerShdw blurRad="50800" dist="38100" dir="13500000" algn="br" rotWithShape="0">
              <a:prstClr val="black">
                <a:alpha val="40000"/>
              </a:prstClr>
            </a:outerShdw>
          </a:effectLst>
        </p:spPr>
      </p:pic>
      <p:sp>
        <p:nvSpPr>
          <p:cNvPr id="4" name="Content Placeholder 3"/>
          <p:cNvSpPr>
            <a:spLocks noGrp="1"/>
          </p:cNvSpPr>
          <p:nvPr>
            <p:ph sz="half" idx="2"/>
          </p:nvPr>
        </p:nvSpPr>
        <p:spPr>
          <a:xfrm>
            <a:off x="173929" y="2445141"/>
            <a:ext cx="5922071" cy="3585882"/>
          </a:xfrm>
        </p:spPr>
        <p:txBody>
          <a:bodyPr>
            <a:normAutofit/>
          </a:bodyPr>
          <a:lstStyle/>
          <a:p>
            <a:pPr marL="0" indent="0">
              <a:buNone/>
            </a:pPr>
            <a:r>
              <a:rPr lang="en-US" dirty="0" smtClean="0"/>
              <a:t>To bring up the Navigation Pane</a:t>
            </a:r>
          </a:p>
          <a:p>
            <a:r>
              <a:rPr lang="en-US" dirty="0" smtClean="0"/>
              <a:t>Click the “View” tab</a:t>
            </a:r>
          </a:p>
          <a:p>
            <a:r>
              <a:rPr lang="en-US" dirty="0" smtClean="0"/>
              <a:t>Select the box beside “Navigation Pane” </a:t>
            </a:r>
            <a:endParaRPr lang="en-US" dirty="0"/>
          </a:p>
          <a:p>
            <a:r>
              <a:rPr lang="en-US" dirty="0" smtClean="0"/>
              <a:t>Document Headers are displayed. </a:t>
            </a:r>
          </a:p>
          <a:p>
            <a:endParaRPr lang="en-US" dirty="0"/>
          </a:p>
        </p:txBody>
      </p:sp>
      <p:sp>
        <p:nvSpPr>
          <p:cNvPr id="7" name="Right Arrow 6"/>
          <p:cNvSpPr/>
          <p:nvPr/>
        </p:nvSpPr>
        <p:spPr>
          <a:xfrm rot="19778075">
            <a:off x="9932986" y="2794561"/>
            <a:ext cx="822960" cy="470262"/>
          </a:xfrm>
          <a:prstGeom prst="rightArrow">
            <a:avLst/>
          </a:prstGeom>
          <a:solidFill>
            <a:srgbClr val="110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rot="2121185">
            <a:off x="6976603" y="2823750"/>
            <a:ext cx="798645" cy="634039"/>
          </a:xfrm>
          <a:prstGeom prst="rect">
            <a:avLst/>
          </a:prstGeom>
        </p:spPr>
      </p:pic>
      <p:pic>
        <p:nvPicPr>
          <p:cNvPr id="9" name="Picture 8"/>
          <p:cNvPicPr>
            <a:picLocks noChangeAspect="1"/>
          </p:cNvPicPr>
          <p:nvPr/>
        </p:nvPicPr>
        <p:blipFill>
          <a:blip r:embed="rId5"/>
          <a:stretch>
            <a:fillRect/>
          </a:stretch>
        </p:blipFill>
        <p:spPr>
          <a:xfrm rot="8634771">
            <a:off x="7680743" y="3647462"/>
            <a:ext cx="1024217" cy="987638"/>
          </a:xfrm>
          <a:prstGeom prst="rect">
            <a:avLst/>
          </a:prstGeom>
        </p:spPr>
      </p:pic>
    </p:spTree>
    <p:extLst>
      <p:ext uri="{BB962C8B-B14F-4D97-AF65-F5344CB8AC3E}">
        <p14:creationId xmlns:p14="http://schemas.microsoft.com/office/powerpoint/2010/main" val="134611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fltVal val="0"/>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anim calcmode="lin" valueType="num">
                                      <p:cBhvr>
                                        <p:cTn id="11" dur="1000" fill="hold"/>
                                        <p:tgtEl>
                                          <p:spTgt spid="7"/>
                                        </p:tgtEl>
                                        <p:attrNameLst>
                                          <p:attrName>style.rotation</p:attrName>
                                        </p:attrNameLst>
                                      </p:cBhvr>
                                      <p:tavLst>
                                        <p:tav tm="0">
                                          <p:val>
                                            <p:fltVal val="90"/>
                                          </p:val>
                                        </p:tav>
                                        <p:tav tm="100000">
                                          <p:val>
                                            <p:fltVal val="0"/>
                                          </p:val>
                                        </p:tav>
                                      </p:tavLst>
                                    </p:anim>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42"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7" presetID="3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cap="none" dirty="0"/>
              <a:t>Headers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7890" y="2205318"/>
            <a:ext cx="5906522" cy="2375606"/>
          </a:xfrm>
          <a:ln>
            <a:solidFill>
              <a:schemeClr val="bg1"/>
            </a:solidFill>
          </a:ln>
          <a:effectLst>
            <a:outerShdw blurRad="50800" dist="38100" dir="13500000" algn="br" rotWithShape="0">
              <a:prstClr val="black">
                <a:alpha val="40000"/>
              </a:prstClr>
            </a:outerShdw>
          </a:effectLst>
        </p:spPr>
      </p:pic>
      <p:pic>
        <p:nvPicPr>
          <p:cNvPr id="10" name="Picture 9"/>
          <p:cNvPicPr>
            <a:picLocks noChangeAspect="1"/>
          </p:cNvPicPr>
          <p:nvPr/>
        </p:nvPicPr>
        <p:blipFill>
          <a:blip r:embed="rId4"/>
          <a:stretch>
            <a:fillRect/>
          </a:stretch>
        </p:blipFill>
        <p:spPr>
          <a:xfrm rot="3827754">
            <a:off x="4833328" y="3064996"/>
            <a:ext cx="603556" cy="621846"/>
          </a:xfrm>
          <a:prstGeom prst="rect">
            <a:avLst/>
          </a:prstGeom>
        </p:spPr>
      </p:pic>
      <p:sp>
        <p:nvSpPr>
          <p:cNvPr id="4" name="Content Placeholder 3"/>
          <p:cNvSpPr>
            <a:spLocks noGrp="1"/>
          </p:cNvSpPr>
          <p:nvPr>
            <p:ph sz="half" idx="2"/>
          </p:nvPr>
        </p:nvSpPr>
        <p:spPr>
          <a:xfrm>
            <a:off x="6445942" y="2205318"/>
            <a:ext cx="5492629" cy="3585882"/>
          </a:xfrm>
        </p:spPr>
        <p:txBody>
          <a:bodyPr>
            <a:normAutofit fontScale="77500" lnSpcReduction="20000"/>
          </a:bodyPr>
          <a:lstStyle/>
          <a:p>
            <a:r>
              <a:rPr lang="en-US" dirty="0" smtClean="0"/>
              <a:t>Click the Home tab and then type </a:t>
            </a:r>
            <a:r>
              <a:rPr lang="en-US" dirty="0"/>
              <a:t>the text of your </a:t>
            </a:r>
            <a:r>
              <a:rPr lang="en-US" dirty="0" smtClean="0"/>
              <a:t>heading. Once you select it, move </a:t>
            </a:r>
            <a:r>
              <a:rPr lang="en-US" dirty="0"/>
              <a:t>the </a:t>
            </a:r>
            <a:r>
              <a:rPr lang="en-US" dirty="0" smtClean="0"/>
              <a:t>pointer </a:t>
            </a:r>
            <a:r>
              <a:rPr lang="en-US" dirty="0"/>
              <a:t>over different headings in the Styles </a:t>
            </a:r>
            <a:r>
              <a:rPr lang="en-US" dirty="0" smtClean="0"/>
              <a:t>gallery and pick a header.</a:t>
            </a:r>
            <a:endParaRPr lang="en-US" dirty="0"/>
          </a:p>
          <a:p>
            <a:r>
              <a:rPr lang="en-US" dirty="0"/>
              <a:t>As you add Headers, they will show up in the “Navigation Pane”.</a:t>
            </a:r>
          </a:p>
          <a:p>
            <a:r>
              <a:rPr lang="en-US" dirty="0"/>
              <a:t>Always have Headers in numerical order and do not go past Header 4</a:t>
            </a:r>
          </a:p>
        </p:txBody>
      </p:sp>
      <p:pic>
        <p:nvPicPr>
          <p:cNvPr id="9" name="Picture 8"/>
          <p:cNvPicPr>
            <a:picLocks noChangeAspect="1"/>
          </p:cNvPicPr>
          <p:nvPr/>
        </p:nvPicPr>
        <p:blipFill>
          <a:blip r:embed="rId4"/>
          <a:stretch>
            <a:fillRect/>
          </a:stretch>
        </p:blipFill>
        <p:spPr>
          <a:xfrm>
            <a:off x="2309506" y="3398161"/>
            <a:ext cx="603556" cy="6218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30" y="2747237"/>
            <a:ext cx="6151451" cy="2270431"/>
          </a:xfrm>
          <a:prstGeom prst="rect">
            <a:avLst/>
          </a:prstGeom>
          <a:effectLst>
            <a:outerShdw blurRad="50800" dist="38100" dir="13500000" algn="br" rotWithShape="0">
              <a:prstClr val="black">
                <a:alpha val="40000"/>
              </a:prstClr>
            </a:outerShdw>
          </a:effectLst>
        </p:spPr>
      </p:pic>
      <p:pic>
        <p:nvPicPr>
          <p:cNvPr id="8" name="Picture 7"/>
          <p:cNvPicPr>
            <a:picLocks noChangeAspect="1"/>
          </p:cNvPicPr>
          <p:nvPr/>
        </p:nvPicPr>
        <p:blipFill>
          <a:blip r:embed="rId6"/>
          <a:stretch>
            <a:fillRect/>
          </a:stretch>
        </p:blipFill>
        <p:spPr>
          <a:xfrm rot="11717567">
            <a:off x="1405065" y="3767651"/>
            <a:ext cx="480677" cy="504710"/>
          </a:xfrm>
          <a:prstGeom prst="rect">
            <a:avLst/>
          </a:prstGeom>
        </p:spPr>
      </p:pic>
      <p:sp>
        <p:nvSpPr>
          <p:cNvPr id="6" name="Down Arrow 5"/>
          <p:cNvSpPr/>
          <p:nvPr/>
        </p:nvSpPr>
        <p:spPr>
          <a:xfrm rot="13255168">
            <a:off x="4409661" y="3501297"/>
            <a:ext cx="499931" cy="700691"/>
          </a:xfrm>
          <a:prstGeom prst="downArrow">
            <a:avLst/>
          </a:prstGeom>
          <a:solidFill>
            <a:srgbClr val="110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10AA6"/>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114" y="3152104"/>
            <a:ext cx="6126152" cy="3294384"/>
          </a:xfrm>
          <a:prstGeom prst="rect">
            <a:avLst/>
          </a:prstGeom>
          <a:effectLst>
            <a:outerShdw blurRad="50800" dist="38100" dir="13500000" algn="br" rotWithShape="0">
              <a:prstClr val="black">
                <a:alpha val="40000"/>
              </a:prstClr>
            </a:outerShdw>
          </a:effectLst>
        </p:spPr>
      </p:pic>
      <p:sp>
        <p:nvSpPr>
          <p:cNvPr id="12" name="TextBox 11"/>
          <p:cNvSpPr txBox="1"/>
          <p:nvPr/>
        </p:nvSpPr>
        <p:spPr>
          <a:xfrm>
            <a:off x="2309506" y="4828987"/>
            <a:ext cx="354722" cy="369332"/>
          </a:xfrm>
          <a:prstGeom prst="rect">
            <a:avLst/>
          </a:prstGeom>
          <a:noFill/>
        </p:spPr>
        <p:txBody>
          <a:bodyPr wrap="square" rtlCol="0">
            <a:spAutoFit/>
          </a:bodyPr>
          <a:lstStyle/>
          <a:p>
            <a:r>
              <a:rPr lang="en-US" b="1" dirty="0" smtClean="0">
                <a:solidFill>
                  <a:srgbClr val="110AA6"/>
                </a:solidFill>
              </a:rPr>
              <a:t>1</a:t>
            </a:r>
            <a:endParaRPr lang="en-US" b="1" dirty="0">
              <a:solidFill>
                <a:srgbClr val="110AA6"/>
              </a:solidFill>
            </a:endParaRPr>
          </a:p>
        </p:txBody>
      </p:sp>
      <p:sp>
        <p:nvSpPr>
          <p:cNvPr id="14" name="TextBox 13"/>
          <p:cNvSpPr txBox="1"/>
          <p:nvPr/>
        </p:nvSpPr>
        <p:spPr>
          <a:xfrm>
            <a:off x="3069895" y="5174907"/>
            <a:ext cx="354722" cy="369332"/>
          </a:xfrm>
          <a:prstGeom prst="rect">
            <a:avLst/>
          </a:prstGeom>
          <a:noFill/>
        </p:spPr>
        <p:txBody>
          <a:bodyPr wrap="square" rtlCol="0">
            <a:spAutoFit/>
          </a:bodyPr>
          <a:lstStyle/>
          <a:p>
            <a:r>
              <a:rPr lang="en-US" b="1" dirty="0">
                <a:solidFill>
                  <a:srgbClr val="110AA6"/>
                </a:solidFill>
              </a:rPr>
              <a:t>2</a:t>
            </a:r>
          </a:p>
        </p:txBody>
      </p:sp>
      <p:sp>
        <p:nvSpPr>
          <p:cNvPr id="15" name="TextBox 14"/>
          <p:cNvSpPr txBox="1"/>
          <p:nvPr/>
        </p:nvSpPr>
        <p:spPr>
          <a:xfrm>
            <a:off x="3424617" y="5858716"/>
            <a:ext cx="354722" cy="369332"/>
          </a:xfrm>
          <a:prstGeom prst="rect">
            <a:avLst/>
          </a:prstGeom>
          <a:noFill/>
        </p:spPr>
        <p:txBody>
          <a:bodyPr wrap="square" rtlCol="0">
            <a:spAutoFit/>
          </a:bodyPr>
          <a:lstStyle/>
          <a:p>
            <a:r>
              <a:rPr lang="en-US" b="1" dirty="0" smtClean="0">
                <a:solidFill>
                  <a:srgbClr val="110AA6"/>
                </a:solidFill>
              </a:rPr>
              <a:t>3</a:t>
            </a:r>
            <a:endParaRPr lang="en-US" b="1" dirty="0">
              <a:solidFill>
                <a:srgbClr val="110AA6"/>
              </a:solidFill>
            </a:endParaRPr>
          </a:p>
        </p:txBody>
      </p:sp>
    </p:spTree>
    <p:extLst>
      <p:ext uri="{BB962C8B-B14F-4D97-AF65-F5344CB8AC3E}">
        <p14:creationId xmlns:p14="http://schemas.microsoft.com/office/powerpoint/2010/main" val="406066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par>
                                <p:cTn id="40" presetID="42" presetClass="entr" presetSubtype="0" fill="hold" nodeType="with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2629" y="1118513"/>
            <a:ext cx="3549121" cy="1160453"/>
          </a:xfrm>
        </p:spPr>
        <p:txBody>
          <a:bodyPr/>
          <a:lstStyle/>
          <a:p>
            <a:r>
              <a:rPr lang="en-US" dirty="0" smtClean="0"/>
              <a:t>CAT</a:t>
            </a:r>
            <a:br>
              <a:rPr lang="en-US" dirty="0" smtClean="0"/>
            </a:br>
            <a:r>
              <a:rPr lang="en-US" sz="3200" cap="none" dirty="0" smtClean="0"/>
              <a:t>and its Features</a:t>
            </a:r>
            <a:endParaRPr lang="en-US" sz="3200" cap="none" dirty="0"/>
          </a:p>
        </p:txBody>
      </p:sp>
      <p:pic>
        <p:nvPicPr>
          <p:cNvPr id="3" name="Content Placeholder 2" title="CAT toolbar featur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9312" y="1118512"/>
            <a:ext cx="6450829" cy="5050275"/>
          </a:xfrm>
          <a:effectLst>
            <a:outerShdw blurRad="50800" dist="38100" dir="13500000" algn="br" rotWithShape="0">
              <a:prstClr val="black">
                <a:alpha val="40000"/>
              </a:prstClr>
            </a:outerShdw>
          </a:effectLst>
        </p:spPr>
      </p:pic>
      <p:sp>
        <p:nvSpPr>
          <p:cNvPr id="2" name="Text Placeholder 1"/>
          <p:cNvSpPr>
            <a:spLocks noGrp="1"/>
          </p:cNvSpPr>
          <p:nvPr>
            <p:ph type="body" sz="half" idx="2"/>
          </p:nvPr>
        </p:nvSpPr>
        <p:spPr>
          <a:xfrm>
            <a:off x="812629" y="2971800"/>
            <a:ext cx="4206684" cy="1828800"/>
          </a:xfrm>
        </p:spPr>
        <p:txBody>
          <a:bodyPr>
            <a:noAutofit/>
          </a:bodyPr>
          <a:lstStyle/>
          <a:p>
            <a:pPr marL="457200" indent="-457200">
              <a:buFont typeface="Arial" panose="020B0604020202020204" pitchFamily="34" charset="0"/>
              <a:buChar char="•"/>
            </a:pPr>
            <a:r>
              <a:rPr lang="en-US" sz="2800" dirty="0" smtClean="0"/>
              <a:t>Guide Me</a:t>
            </a:r>
          </a:p>
          <a:p>
            <a:pPr marL="457200" indent="-457200">
              <a:buFont typeface="Arial" panose="020B0604020202020204" pitchFamily="34" charset="0"/>
              <a:buChar char="•"/>
            </a:pPr>
            <a:r>
              <a:rPr lang="en-US" sz="2800" dirty="0" smtClean="0"/>
              <a:t>Prepare Document</a:t>
            </a:r>
          </a:p>
          <a:p>
            <a:pPr marL="457200" indent="-457200">
              <a:buFont typeface="Arial" panose="020B0604020202020204" pitchFamily="34" charset="0"/>
              <a:buChar char="•"/>
            </a:pPr>
            <a:r>
              <a:rPr lang="en-US" sz="2800" dirty="0" smtClean="0"/>
              <a:t>Checker</a:t>
            </a:r>
          </a:p>
          <a:p>
            <a:pPr marL="457200" indent="-457200">
              <a:buFont typeface="Arial" panose="020B0604020202020204" pitchFamily="34" charset="0"/>
              <a:buChar char="•"/>
            </a:pPr>
            <a:r>
              <a:rPr lang="en-US" sz="2800" dirty="0" smtClean="0"/>
              <a:t>Cat Tracks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
        <p:nvSpPr>
          <p:cNvPr id="4" name="Right Arrow 3"/>
          <p:cNvSpPr/>
          <p:nvPr/>
        </p:nvSpPr>
        <p:spPr>
          <a:xfrm rot="16200000">
            <a:off x="4940030" y="2479896"/>
            <a:ext cx="571186" cy="412622"/>
          </a:xfrm>
          <a:prstGeom prst="rightArrow">
            <a:avLst/>
          </a:prstGeom>
          <a:solidFill>
            <a:srgbClr val="110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38100" dir="13500000" algn="br" rotWithShape="0">
                  <a:prstClr val="black">
                    <a:alpha val="40000"/>
                  </a:prstClr>
                </a:outerShdw>
              </a:effectLst>
            </a:endParaRPr>
          </a:p>
        </p:txBody>
      </p:sp>
      <p:pic>
        <p:nvPicPr>
          <p:cNvPr id="10" name="Picture 9"/>
          <p:cNvPicPr>
            <a:picLocks noChangeAspect="1"/>
          </p:cNvPicPr>
          <p:nvPr/>
        </p:nvPicPr>
        <p:blipFill>
          <a:blip r:embed="rId4"/>
          <a:stretch>
            <a:fillRect/>
          </a:stretch>
        </p:blipFill>
        <p:spPr>
          <a:xfrm>
            <a:off x="5442158" y="2400614"/>
            <a:ext cx="469433" cy="597460"/>
          </a:xfrm>
          <a:prstGeom prst="rect">
            <a:avLst/>
          </a:prstGeom>
        </p:spPr>
      </p:pic>
      <p:pic>
        <p:nvPicPr>
          <p:cNvPr id="11" name="Picture 10"/>
          <p:cNvPicPr>
            <a:picLocks noChangeAspect="1"/>
          </p:cNvPicPr>
          <p:nvPr/>
        </p:nvPicPr>
        <p:blipFill>
          <a:blip r:embed="rId4"/>
          <a:stretch>
            <a:fillRect/>
          </a:stretch>
        </p:blipFill>
        <p:spPr>
          <a:xfrm>
            <a:off x="5921815" y="2400614"/>
            <a:ext cx="469433" cy="597460"/>
          </a:xfrm>
          <a:prstGeom prst="rect">
            <a:avLst/>
          </a:prstGeom>
        </p:spPr>
      </p:pic>
      <p:sp>
        <p:nvSpPr>
          <p:cNvPr id="12" name="Up Arrow Callout 11"/>
          <p:cNvSpPr/>
          <p:nvPr/>
        </p:nvSpPr>
        <p:spPr>
          <a:xfrm>
            <a:off x="6569153" y="2549978"/>
            <a:ext cx="2643086" cy="421821"/>
          </a:xfrm>
          <a:prstGeom prst="upArrowCallout">
            <a:avLst/>
          </a:prstGeom>
          <a:solidFill>
            <a:srgbClr val="110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37540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cap="none" dirty="0"/>
              <a:t>Guide Me</a:t>
            </a:r>
          </a:p>
        </p:txBody>
      </p:sp>
      <p:sp>
        <p:nvSpPr>
          <p:cNvPr id="4" name="Content Placeholder 3"/>
          <p:cNvSpPr>
            <a:spLocks noGrp="1"/>
          </p:cNvSpPr>
          <p:nvPr>
            <p:ph sz="half" idx="1"/>
          </p:nvPr>
        </p:nvSpPr>
        <p:spPr>
          <a:xfrm>
            <a:off x="6909328" y="2370963"/>
            <a:ext cx="4939353" cy="3585883"/>
          </a:xfrm>
        </p:spPr>
        <p:txBody>
          <a:bodyPr>
            <a:normAutofit fontScale="92500" lnSpcReduction="10000"/>
          </a:bodyPr>
          <a:lstStyle/>
          <a:p>
            <a:pPr marL="0" indent="0">
              <a:buNone/>
            </a:pPr>
            <a:r>
              <a:rPr lang="en-US" dirty="0" smtClean="0"/>
              <a:t>…your </a:t>
            </a:r>
            <a:r>
              <a:rPr lang="en-US" dirty="0"/>
              <a:t>workflow assistant. </a:t>
            </a:r>
            <a:endParaRPr lang="en-US" dirty="0" smtClean="0"/>
          </a:p>
          <a:p>
            <a:r>
              <a:rPr lang="en-US" dirty="0" smtClean="0"/>
              <a:t>Guide </a:t>
            </a:r>
            <a:r>
              <a:rPr lang="en-US" dirty="0"/>
              <a:t>Me teaches </a:t>
            </a:r>
            <a:r>
              <a:rPr lang="en-US" dirty="0" smtClean="0"/>
              <a:t>steps </a:t>
            </a:r>
            <a:r>
              <a:rPr lang="en-US" dirty="0"/>
              <a:t>of document processing as you go. </a:t>
            </a:r>
            <a:endParaRPr lang="en-US" dirty="0" smtClean="0"/>
          </a:p>
          <a:p>
            <a:r>
              <a:rPr lang="en-US" dirty="0" smtClean="0"/>
              <a:t>No </a:t>
            </a:r>
            <a:r>
              <a:rPr lang="en-US" dirty="0"/>
              <a:t>previous experience needed</a:t>
            </a:r>
            <a:r>
              <a:rPr lang="en-US" dirty="0" smtClean="0"/>
              <a:t>.</a:t>
            </a:r>
          </a:p>
          <a:p>
            <a:r>
              <a:rPr lang="en-US" dirty="0">
                <a:hlinkClick r:id="rId3"/>
              </a:rPr>
              <a:t>https://www.youtube.com/watch?v=oaPT5vV9IDw</a:t>
            </a:r>
            <a:endParaRPr lang="en-US" dirty="0"/>
          </a:p>
        </p:txBody>
      </p:sp>
      <p:pic>
        <p:nvPicPr>
          <p:cNvPr id="3" name="Content Placeholder 2" descr="Shown:&#10;Obtain Content: Publisher requests/scanning&#10;Process Content: procesing checklist&#10;OCRing, Word doc&#10;Export Content: Braille, Daisy, HTML (screen reader &amp; web ready)" title="CAT Toolbar Guide Me feature">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671" y="1765772"/>
            <a:ext cx="6118400" cy="4796264"/>
          </a:xfrm>
          <a:ln>
            <a:solidFill>
              <a:schemeClr val="bg1"/>
            </a:solidFill>
          </a:ln>
          <a:effectLst>
            <a:outerShdw blurRad="76200" dir="13500000" sy="23000" kx="1200000" algn="br" rotWithShape="0">
              <a:prstClr val="black">
                <a:alpha val="20000"/>
              </a:prstClr>
            </a:outerShdw>
          </a:effectLst>
        </p:spPr>
      </p:pic>
      <p:sp>
        <p:nvSpPr>
          <p:cNvPr id="6" name="Right Arrow 5"/>
          <p:cNvSpPr/>
          <p:nvPr/>
        </p:nvSpPr>
        <p:spPr>
          <a:xfrm>
            <a:off x="3204324" y="3013802"/>
            <a:ext cx="655093" cy="382137"/>
          </a:xfrm>
          <a:prstGeom prst="rightArrow">
            <a:avLst/>
          </a:prstGeom>
          <a:solidFill>
            <a:srgbClr val="110AA6"/>
          </a:solidFill>
          <a:ln>
            <a:solidFill>
              <a:srgbClr val="110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705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anim calcmode="lin" valueType="num">
                                      <p:cBhvr>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609599"/>
            <a:ext cx="10373643" cy="1439099"/>
          </a:xfrm>
        </p:spPr>
        <p:txBody>
          <a:bodyPr vert="horz" lIns="91440" tIns="45720" rIns="91440" bIns="45720" rtlCol="0" anchor="t" anchorCtr="0">
            <a:normAutofit/>
          </a:bodyPr>
          <a:lstStyle/>
          <a:p>
            <a:r>
              <a:rPr lang="en-US" cap="none" dirty="0" smtClean="0"/>
              <a:t>CAT Checker</a:t>
            </a:r>
            <a:endParaRPr lang="en-US" cap="none" dirty="0"/>
          </a:p>
        </p:txBody>
      </p:sp>
      <p:pic>
        <p:nvPicPr>
          <p:cNvPr id="4" name="Content Placeholder 3" descr="CAT Checker accessibility checklist" title="CAT Toolbar"/>
          <p:cNvPicPr>
            <a:picLocks noGrp="1" noChangeAspect="1"/>
          </p:cNvPicPr>
          <p:nvPr>
            <p:ph idx="1"/>
          </p:nvPr>
        </p:nvPicPr>
        <p:blipFill>
          <a:blip r:embed="rId3"/>
          <a:stretch>
            <a:fillRect/>
          </a:stretch>
        </p:blipFill>
        <p:spPr>
          <a:xfrm>
            <a:off x="6077485" y="2048698"/>
            <a:ext cx="5066178" cy="4809302"/>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6222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cap="none" dirty="0"/>
              <a:t>Prepare Document</a:t>
            </a:r>
          </a:p>
        </p:txBody>
      </p:sp>
      <p:pic>
        <p:nvPicPr>
          <p:cNvPr id="5" name="Content Placeholder 4" descr="Prepare document checklist shown" title="CAT Toolba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32841" y="2366682"/>
            <a:ext cx="4861571" cy="4244526"/>
          </a:xfr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7599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fontScale="90000"/>
          </a:bodyPr>
          <a:lstStyle/>
          <a:p>
            <a:r>
              <a:rPr lang="en-US" cap="none" dirty="0" smtClean="0"/>
              <a:t>CAT </a:t>
            </a:r>
            <a:r>
              <a:rPr lang="en-US" cap="none" dirty="0"/>
              <a:t>Tracks </a:t>
            </a:r>
            <a:br>
              <a:rPr lang="en-US" cap="none" dirty="0"/>
            </a:br>
            <a:endParaRPr lang="en-US" cap="none" dirty="0"/>
          </a:p>
        </p:txBody>
      </p:sp>
      <p:sp>
        <p:nvSpPr>
          <p:cNvPr id="3" name="Content Placeholder 2"/>
          <p:cNvSpPr>
            <a:spLocks noGrp="1"/>
          </p:cNvSpPr>
          <p:nvPr>
            <p:ph sz="half" idx="1"/>
          </p:nvPr>
        </p:nvSpPr>
        <p:spPr>
          <a:xfrm>
            <a:off x="1141412" y="2205317"/>
            <a:ext cx="5185118" cy="4527992"/>
          </a:xfrm>
        </p:spPr>
        <p:txBody>
          <a:bodyPr>
            <a:normAutofit fontScale="70000" lnSpcReduction="20000"/>
          </a:bodyPr>
          <a:lstStyle/>
          <a:p>
            <a:pPr marL="0" indent="0">
              <a:lnSpc>
                <a:spcPct val="160000"/>
              </a:lnSpc>
              <a:buNone/>
            </a:pPr>
            <a:r>
              <a:rPr lang="en-US" dirty="0" smtClean="0"/>
              <a:t>UARK common uses:</a:t>
            </a:r>
          </a:p>
          <a:p>
            <a:pPr>
              <a:lnSpc>
                <a:spcPct val="160000"/>
              </a:lnSpc>
            </a:pPr>
            <a:r>
              <a:rPr lang="en-US" dirty="0" smtClean="0"/>
              <a:t>Blue: Pages numbers</a:t>
            </a:r>
          </a:p>
          <a:p>
            <a:pPr marL="520700" lvl="1">
              <a:lnSpc>
                <a:spcPct val="160000"/>
              </a:lnSpc>
            </a:pPr>
            <a:r>
              <a:rPr lang="en-US" dirty="0" smtClean="0"/>
              <a:t>We don’t touch Orange</a:t>
            </a:r>
          </a:p>
          <a:p>
            <a:pPr lvl="1">
              <a:lnSpc>
                <a:spcPct val="160000"/>
              </a:lnSpc>
              <a:spcBef>
                <a:spcPts val="0"/>
              </a:spcBef>
              <a:spcAft>
                <a:spcPts val="0"/>
              </a:spcAft>
            </a:pPr>
            <a:r>
              <a:rPr lang="en-US" dirty="0" smtClean="0"/>
              <a:t>Magenta: clear formatting and spell check</a:t>
            </a:r>
          </a:p>
          <a:p>
            <a:pPr marL="969963" lvl="1">
              <a:lnSpc>
                <a:spcPct val="160000"/>
              </a:lnSpc>
            </a:pPr>
            <a:r>
              <a:rPr lang="en-US" dirty="0" smtClean="0"/>
              <a:t>Green &amp; Brown: checker tools</a:t>
            </a:r>
          </a:p>
          <a:p>
            <a:pPr>
              <a:lnSpc>
                <a:spcPct val="160000"/>
              </a:lnSpc>
            </a:pPr>
            <a:r>
              <a:rPr lang="en-US" dirty="0" smtClean="0"/>
              <a:t>We encourage you to check out all the tools!</a:t>
            </a:r>
          </a:p>
        </p:txBody>
      </p:sp>
      <p:pic>
        <p:nvPicPr>
          <p:cNvPr id="9" name="Content Placeholder 3" descr="Vertical column of cat paw prints&#10;Caption = CAT tracks" title="Cat paw pri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5" y="2571267"/>
            <a:ext cx="1022850" cy="3695700"/>
          </a:xfrm>
          <a:prstGeom prst="rect">
            <a:avLst/>
          </a:prstGeom>
        </p:spPr>
      </p:pic>
      <p:grpSp>
        <p:nvGrpSpPr>
          <p:cNvPr id="10" name="Group 9" descr="CAT toolbar shown in 5 colored arrow icons:&#10;Blue = Edit&#10;Orange = Markers &#10;Magenta = Tools to clear formatting &amp; use spellcheck&#10;Green = header and style checker&#10;Brown = output checker" title="CAT Tracks Icons"/>
          <p:cNvGrpSpPr/>
          <p:nvPr/>
        </p:nvGrpSpPr>
        <p:grpSpPr>
          <a:xfrm>
            <a:off x="6725652" y="2205317"/>
            <a:ext cx="4934217" cy="4061650"/>
            <a:chOff x="6603531" y="1230038"/>
            <a:chExt cx="5333340" cy="4764729"/>
          </a:xfrm>
        </p:grpSpPr>
        <p:pic>
          <p:nvPicPr>
            <p:cNvPr id="4" name="Picture 3" descr="Document3 [Compatibility Mode] - Word"/>
            <p:cNvPicPr>
              <a:picLocks noChangeAspect="1"/>
            </p:cNvPicPr>
            <p:nvPr/>
          </p:nvPicPr>
          <p:blipFill rotWithShape="1">
            <a:blip r:embed="rId4">
              <a:extLst>
                <a:ext uri="{28A0092B-C50C-407E-A947-70E740481C1C}">
                  <a14:useLocalDpi xmlns:a14="http://schemas.microsoft.com/office/drawing/2010/main" val="0"/>
                </a:ext>
              </a:extLst>
            </a:blip>
            <a:srcRect l="9230" t="5695" r="73957" b="84269"/>
            <a:stretch/>
          </p:blipFill>
          <p:spPr>
            <a:xfrm>
              <a:off x="6603531" y="1230038"/>
              <a:ext cx="3323492" cy="1107832"/>
            </a:xfrm>
            <a:prstGeom prst="rect">
              <a:avLst/>
            </a:prstGeom>
            <a:ln>
              <a:solidFill>
                <a:schemeClr val="tx1"/>
              </a:solidFill>
            </a:ln>
            <a:effectLst>
              <a:outerShdw blurRad="76200" dir="13500000" sy="23000" kx="1200000" algn="br" rotWithShape="0">
                <a:prstClr val="black">
                  <a:alpha val="20000"/>
                </a:prstClr>
              </a:outerShdw>
            </a:effectLst>
          </p:spPr>
        </p:pic>
        <p:pic>
          <p:nvPicPr>
            <p:cNvPr id="5" name="Picture 4" descr="Document3 [Compatibility Mode] - Word"/>
            <p:cNvPicPr>
              <a:picLocks noChangeAspect="1"/>
            </p:cNvPicPr>
            <p:nvPr/>
          </p:nvPicPr>
          <p:blipFill rotWithShape="1">
            <a:blip r:embed="rId5">
              <a:extLst>
                <a:ext uri="{28A0092B-C50C-407E-A947-70E740481C1C}">
                  <a14:useLocalDpi xmlns:a14="http://schemas.microsoft.com/office/drawing/2010/main" val="0"/>
                </a:ext>
              </a:extLst>
            </a:blip>
            <a:srcRect l="9473" t="5478" r="64521" b="86328"/>
            <a:stretch/>
          </p:blipFill>
          <p:spPr>
            <a:xfrm>
              <a:off x="6603531" y="2503794"/>
              <a:ext cx="4720882" cy="830586"/>
            </a:xfrm>
            <a:prstGeom prst="rect">
              <a:avLst/>
            </a:prstGeom>
            <a:ln>
              <a:solidFill>
                <a:schemeClr val="tx1"/>
              </a:solidFill>
            </a:ln>
          </p:spPr>
        </p:pic>
        <p:pic>
          <p:nvPicPr>
            <p:cNvPr id="6" name="Picture 5" descr="Document3 [Compatibility Mode] - Word"/>
            <p:cNvPicPr>
              <a:picLocks noChangeAspect="1"/>
            </p:cNvPicPr>
            <p:nvPr/>
          </p:nvPicPr>
          <p:blipFill rotWithShape="1">
            <a:blip r:embed="rId5">
              <a:extLst>
                <a:ext uri="{28A0092B-C50C-407E-A947-70E740481C1C}">
                  <a14:useLocalDpi xmlns:a14="http://schemas.microsoft.com/office/drawing/2010/main" val="0"/>
                </a:ext>
              </a:extLst>
            </a:blip>
            <a:srcRect l="35348" t="5716" r="55433" b="86426"/>
            <a:stretch/>
          </p:blipFill>
          <p:spPr>
            <a:xfrm>
              <a:off x="7185750" y="3364453"/>
              <a:ext cx="1778222" cy="846248"/>
            </a:xfrm>
            <a:prstGeom prst="rect">
              <a:avLst/>
            </a:prstGeom>
            <a:ln>
              <a:solidFill>
                <a:schemeClr val="tx1"/>
              </a:solidFill>
            </a:ln>
          </p:spPr>
        </p:pic>
        <p:pic>
          <p:nvPicPr>
            <p:cNvPr id="7" name="Picture 6" descr="Document3 [Compatibility Mode] - Word"/>
            <p:cNvPicPr>
              <a:picLocks noChangeAspect="1"/>
            </p:cNvPicPr>
            <p:nvPr/>
          </p:nvPicPr>
          <p:blipFill rotWithShape="1">
            <a:blip r:embed="rId5">
              <a:extLst>
                <a:ext uri="{28A0092B-C50C-407E-A947-70E740481C1C}">
                  <a14:useLocalDpi xmlns:a14="http://schemas.microsoft.com/office/drawing/2010/main" val="0"/>
                </a:ext>
              </a:extLst>
            </a:blip>
            <a:srcRect l="45000" t="5625" r="40433" b="86453"/>
            <a:stretch/>
          </p:blipFill>
          <p:spPr>
            <a:xfrm>
              <a:off x="7715464" y="4238830"/>
              <a:ext cx="2854932" cy="866846"/>
            </a:xfrm>
            <a:prstGeom prst="rect">
              <a:avLst/>
            </a:prstGeom>
            <a:ln>
              <a:solidFill>
                <a:schemeClr val="tx1"/>
              </a:solidFill>
            </a:ln>
          </p:spPr>
        </p:pic>
        <p:pic>
          <p:nvPicPr>
            <p:cNvPr id="8" name="Picture 7" descr="Document3 [Compatibility Mode] - Word"/>
            <p:cNvPicPr>
              <a:picLocks noChangeAspect="1"/>
            </p:cNvPicPr>
            <p:nvPr/>
          </p:nvPicPr>
          <p:blipFill rotWithShape="1">
            <a:blip r:embed="rId5">
              <a:extLst>
                <a:ext uri="{28A0092B-C50C-407E-A947-70E740481C1C}">
                  <a14:useLocalDpi xmlns:a14="http://schemas.microsoft.com/office/drawing/2010/main" val="0"/>
                </a:ext>
              </a:extLst>
            </a:blip>
            <a:srcRect l="59568" t="5615" r="21760" b="86503"/>
            <a:stretch/>
          </p:blipFill>
          <p:spPr>
            <a:xfrm>
              <a:off x="8265277" y="5129216"/>
              <a:ext cx="3671594" cy="865551"/>
            </a:xfrm>
            <a:prstGeom prst="rect">
              <a:avLst/>
            </a:prstGeom>
            <a:ln>
              <a:solidFill>
                <a:schemeClr val="tx1"/>
              </a:solidFill>
            </a:ln>
          </p:spPr>
        </p:pic>
      </p:grpSp>
    </p:spTree>
    <p:extLst>
      <p:ext uri="{BB962C8B-B14F-4D97-AF65-F5344CB8AC3E}">
        <p14:creationId xmlns:p14="http://schemas.microsoft.com/office/powerpoint/2010/main" val="313125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686620"/>
            <a:ext cx="8686800" cy="1468800"/>
          </a:xfrm>
        </p:spPr>
        <p:txBody>
          <a:bodyPr/>
          <a:lstStyle/>
          <a:p>
            <a:r>
              <a:rPr lang="en-US" dirty="0" smtClean="0"/>
              <a:t>CAR </a:t>
            </a:r>
            <a:r>
              <a:rPr lang="en-US" cap="none" dirty="0" smtClean="0"/>
              <a:t>Checker</a:t>
            </a:r>
            <a:r>
              <a:rPr lang="en-US" dirty="0" smtClean="0"/>
              <a:t> </a:t>
            </a:r>
            <a:endParaRPr lang="en-US" dirty="0"/>
          </a:p>
        </p:txBody>
      </p:sp>
      <p:sp>
        <p:nvSpPr>
          <p:cNvPr id="4" name="Text Placeholder 3"/>
          <p:cNvSpPr>
            <a:spLocks noGrp="1"/>
          </p:cNvSpPr>
          <p:nvPr>
            <p:ph type="body" idx="1"/>
          </p:nvPr>
        </p:nvSpPr>
        <p:spPr>
          <a:xfrm>
            <a:off x="1752600" y="4100944"/>
            <a:ext cx="8686801" cy="585675"/>
          </a:xfrm>
        </p:spPr>
        <p:txBody>
          <a:bodyPr>
            <a:noAutofit/>
          </a:bodyPr>
          <a:lstStyle/>
          <a:p>
            <a:r>
              <a:rPr lang="en-US" sz="2800" dirty="0" smtClean="0"/>
              <a:t>Looking for a compact to fit your needs? Tr</a:t>
            </a:r>
            <a:r>
              <a:rPr lang="en-US" sz="2800" dirty="0"/>
              <a:t>y</a:t>
            </a:r>
            <a:r>
              <a:rPr lang="en-US" sz="2800" dirty="0" smtClean="0"/>
              <a:t> </a:t>
            </a:r>
            <a:endParaRPr lang="en-US" sz="2800" dirty="0"/>
          </a:p>
        </p:txBody>
      </p:sp>
    </p:spTree>
    <p:extLst>
      <p:ext uri="{BB962C8B-B14F-4D97-AF65-F5344CB8AC3E}">
        <p14:creationId xmlns:p14="http://schemas.microsoft.com/office/powerpoint/2010/main" val="3525371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4963890"/>
            <a:ext cx="11377172" cy="1439099"/>
          </a:xfrm>
        </p:spPr>
        <p:txBody>
          <a:bodyPr>
            <a:normAutofit/>
          </a:bodyPr>
          <a:lstStyle/>
          <a:p>
            <a:r>
              <a:rPr lang="en-US" sz="4400" cap="none" dirty="0">
                <a:gradFill flip="none" rotWithShape="1">
                  <a:gsLst>
                    <a:gs pos="50000">
                      <a:schemeClr val="tx1">
                        <a:lumMod val="65000"/>
                      </a:schemeClr>
                    </a:gs>
                    <a:gs pos="0">
                      <a:schemeClr val="tx1"/>
                    </a:gs>
                    <a:gs pos="100000">
                      <a:schemeClr val="tx1"/>
                    </a:gs>
                  </a:gsLst>
                  <a:lin ang="5580000" scaled="0"/>
                  <a:tileRect/>
                </a:gradFill>
              </a:rPr>
              <a:t>Well… We </a:t>
            </a:r>
            <a:r>
              <a:rPr lang="en-US" sz="4400" cap="none" dirty="0" smtClean="0">
                <a:gradFill flip="none" rotWithShape="1">
                  <a:gsLst>
                    <a:gs pos="50000">
                      <a:schemeClr val="tx1">
                        <a:lumMod val="65000"/>
                      </a:schemeClr>
                    </a:gs>
                    <a:gs pos="0">
                      <a:schemeClr val="tx1"/>
                    </a:gs>
                    <a:gs pos="100000">
                      <a:schemeClr val="tx1"/>
                    </a:gs>
                  </a:gsLst>
                  <a:lin ang="5580000" scaled="0"/>
                  <a:tileRect/>
                </a:gradFill>
              </a:rPr>
              <a:t>have </a:t>
            </a:r>
            <a:r>
              <a:rPr lang="en-US" sz="4400" cap="none" dirty="0">
                <a:gradFill flip="none" rotWithShape="1">
                  <a:gsLst>
                    <a:gs pos="50000">
                      <a:schemeClr val="tx1">
                        <a:lumMod val="65000"/>
                      </a:schemeClr>
                    </a:gs>
                    <a:gs pos="0">
                      <a:schemeClr val="tx1"/>
                    </a:gs>
                    <a:gs pos="100000">
                      <a:schemeClr val="tx1"/>
                    </a:gs>
                  </a:gsLst>
                  <a:lin ang="5580000" scaled="0"/>
                  <a:tileRect/>
                </a:gradFill>
              </a:rPr>
              <a:t>something to rev you up!</a:t>
            </a:r>
          </a:p>
        </p:txBody>
      </p:sp>
      <p:sp>
        <p:nvSpPr>
          <p:cNvPr id="3" name="Content Placeholder 2"/>
          <p:cNvSpPr>
            <a:spLocks noGrp="1"/>
          </p:cNvSpPr>
          <p:nvPr>
            <p:ph sz="half" idx="1"/>
          </p:nvPr>
        </p:nvSpPr>
        <p:spPr>
          <a:xfrm>
            <a:off x="1141411" y="556130"/>
            <a:ext cx="7757660" cy="4717999"/>
          </a:xfrm>
        </p:spPr>
        <p:txBody>
          <a:bodyPr>
            <a:normAutofit lnSpcReduction="10000"/>
          </a:bodyPr>
          <a:lstStyle/>
          <a:p>
            <a:r>
              <a:rPr lang="en-US" dirty="0"/>
              <a:t>Are your current accessible </a:t>
            </a:r>
          </a:p>
          <a:p>
            <a:pPr marL="0" indent="0">
              <a:buNone/>
            </a:pPr>
            <a:r>
              <a:rPr lang="en-US" dirty="0"/>
              <a:t>   alt format processes a wreck</a:t>
            </a:r>
            <a:r>
              <a:rPr lang="en-US" dirty="0" smtClean="0"/>
              <a:t>?</a:t>
            </a:r>
            <a:endParaRPr lang="en-US" dirty="0"/>
          </a:p>
          <a:p>
            <a:r>
              <a:rPr lang="en-US" dirty="0"/>
              <a:t>Do you sputter out when trying to </a:t>
            </a:r>
            <a:endParaRPr lang="en-US" dirty="0" smtClean="0"/>
          </a:p>
          <a:p>
            <a:pPr marL="0" indent="0">
              <a:buNone/>
            </a:pPr>
            <a:r>
              <a:rPr lang="en-US" dirty="0"/>
              <a:t> </a:t>
            </a:r>
            <a:r>
              <a:rPr lang="en-US" dirty="0" smtClean="0"/>
              <a:t>  help </a:t>
            </a:r>
            <a:r>
              <a:rPr lang="en-US" dirty="0"/>
              <a:t>students </a:t>
            </a:r>
            <a:r>
              <a:rPr lang="en-US" dirty="0" smtClean="0"/>
              <a:t>access their accessible </a:t>
            </a:r>
            <a:endParaRPr lang="en-US" dirty="0"/>
          </a:p>
          <a:p>
            <a:pPr marL="0" indent="0">
              <a:buNone/>
            </a:pPr>
            <a:r>
              <a:rPr lang="en-US" dirty="0"/>
              <a:t>   alt </a:t>
            </a:r>
            <a:r>
              <a:rPr lang="en-US" dirty="0" smtClean="0"/>
              <a:t>formats? </a:t>
            </a:r>
            <a:endParaRPr lang="en-US" dirty="0"/>
          </a:p>
          <a:p>
            <a:r>
              <a:rPr lang="en-US" dirty="0"/>
              <a:t>Are your current PC text-to-speech programs lemons</a:t>
            </a:r>
            <a:r>
              <a:rPr lang="en-US" dirty="0" smtClean="0"/>
              <a:t>?</a:t>
            </a:r>
            <a:endParaRPr lang="en-US" dirty="0"/>
          </a:p>
          <a:p>
            <a:r>
              <a:rPr lang="en-US" dirty="0"/>
              <a:t>Tired of trying to explain non-intuitive text-to-speech programs to students?</a:t>
            </a:r>
          </a:p>
          <a:p>
            <a:endParaRPr lang="en-US" dirty="0"/>
          </a:p>
        </p:txBody>
      </p:sp>
      <p:pic>
        <p:nvPicPr>
          <p:cNvPr id="7" name="Content Placeholder 6" descr="Man screaming with short hair, hands in fists on temples" title="Man scream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24169" y="695804"/>
            <a:ext cx="3305175" cy="2219325"/>
          </a:xfrm>
          <a:prstGeom prst="rect">
            <a:avLst/>
          </a:prstGeom>
          <a:ln>
            <a:solidFill>
              <a:schemeClr val="tx1"/>
            </a:solidFill>
          </a:ln>
        </p:spPr>
      </p:pic>
    </p:spTree>
    <p:extLst>
      <p:ext uri="{BB962C8B-B14F-4D97-AF65-F5344CB8AC3E}">
        <p14:creationId xmlns:p14="http://schemas.microsoft.com/office/powerpoint/2010/main" val="361331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1" y="609599"/>
            <a:ext cx="9905998" cy="1439099"/>
          </a:xfrm>
        </p:spPr>
        <p:txBody>
          <a:bodyPr vert="horz" lIns="91440" tIns="45720" rIns="91440" bIns="45720" rtlCol="0" anchor="t" anchorCtr="0">
            <a:normAutofit/>
          </a:bodyPr>
          <a:lstStyle/>
          <a:p>
            <a:r>
              <a:rPr lang="en-US" cap="none" dirty="0" smtClean="0"/>
              <a:t>CAR Check</a:t>
            </a:r>
            <a:endParaRPr lang="en-US" cap="none" dirty="0"/>
          </a:p>
        </p:txBody>
      </p:sp>
      <p:pic>
        <p:nvPicPr>
          <p:cNvPr id="7" name="Content Placeholder 6" descr="simplified check box shown" title="CAR checker menu"/>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612" y="2307864"/>
            <a:ext cx="5644453" cy="3912632"/>
          </a:xfrm>
        </p:spPr>
      </p:pic>
      <p:sp>
        <p:nvSpPr>
          <p:cNvPr id="8" name="Content Placeholder 7"/>
          <p:cNvSpPr>
            <a:spLocks noGrp="1"/>
          </p:cNvSpPr>
          <p:nvPr>
            <p:ph sz="half" idx="1"/>
          </p:nvPr>
        </p:nvSpPr>
        <p:spPr/>
        <p:txBody>
          <a:bodyPr/>
          <a:lstStyle/>
          <a:p>
            <a:r>
              <a:rPr lang="en-US" dirty="0" smtClean="0"/>
              <a:t>It has many of same features as CAT. </a:t>
            </a:r>
          </a:p>
          <a:p>
            <a:r>
              <a:rPr lang="en-US" dirty="0" smtClean="0"/>
              <a:t>If you click on the “Checker” tab, a more simplified check box pops up to check the document. </a:t>
            </a:r>
            <a:endParaRPr lang="en-US" dirty="0"/>
          </a:p>
        </p:txBody>
      </p:sp>
      <p:sp>
        <p:nvSpPr>
          <p:cNvPr id="9" name="Up Arrow Callout 8" descr="simplified check box shown" title="CAR checker menu"/>
          <p:cNvSpPr/>
          <p:nvPr/>
        </p:nvSpPr>
        <p:spPr>
          <a:xfrm>
            <a:off x="6265902" y="3188368"/>
            <a:ext cx="2678805" cy="481264"/>
          </a:xfrm>
          <a:prstGeom prst="upArrowCallou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descr="simplified check box shown" title="CAR checker menu"/>
          <p:cNvSpPr/>
          <p:nvPr/>
        </p:nvSpPr>
        <p:spPr>
          <a:xfrm rot="18683041">
            <a:off x="8181775" y="3380821"/>
            <a:ext cx="1184857" cy="333906"/>
          </a:xfrm>
          <a:prstGeom prst="right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implified check box shown" title="CAR checker menu"/>
          <p:cNvPicPr>
            <a:picLocks noChangeAspect="1"/>
          </p:cNvPicPr>
          <p:nvPr/>
        </p:nvPicPr>
        <p:blipFill>
          <a:blip r:embed="rId4"/>
          <a:stretch>
            <a:fillRect/>
          </a:stretch>
        </p:blipFill>
        <p:spPr>
          <a:xfrm>
            <a:off x="9190822" y="3454593"/>
            <a:ext cx="2755341" cy="336573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65214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674" y="111037"/>
            <a:ext cx="10411325" cy="1937661"/>
          </a:xfrm>
        </p:spPr>
        <p:txBody>
          <a:bodyPr vert="horz" lIns="91440" tIns="45720" rIns="91440" bIns="45720" rtlCol="0" anchor="t" anchorCtr="0">
            <a:normAutofit/>
          </a:bodyPr>
          <a:lstStyle/>
          <a:p>
            <a:r>
              <a:rPr lang="en-US" cap="none" dirty="0"/>
              <a:t>What is CAR</a:t>
            </a:r>
            <a:r>
              <a:rPr lang="en-US" cap="none" dirty="0" smtClean="0"/>
              <a:t>?</a:t>
            </a:r>
            <a:br>
              <a:rPr lang="en-US" cap="none" dirty="0" smtClean="0"/>
            </a:br>
            <a:r>
              <a:rPr lang="en-US" cap="none" dirty="0" smtClean="0"/>
              <a:t>Central Access Reader </a:t>
            </a:r>
            <a:endParaRPr lang="en-US" cap="none" dirty="0"/>
          </a:p>
        </p:txBody>
      </p:sp>
      <p:pic>
        <p:nvPicPr>
          <p:cNvPr id="4" name="Content Placeholder 3" descr="Central Access Reader logo" title="CAR Logo"/>
          <p:cNvPicPr>
            <a:picLocks noGrp="1" noChangeAspect="1"/>
          </p:cNvPicPr>
          <p:nvPr>
            <p:ph idx="1"/>
          </p:nvPr>
        </p:nvPicPr>
        <p:blipFill>
          <a:blip r:embed="rId3"/>
          <a:stretch>
            <a:fillRect/>
          </a:stretch>
        </p:blipFill>
        <p:spPr>
          <a:xfrm>
            <a:off x="10119403" y="111037"/>
            <a:ext cx="1856016" cy="1856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ontent Placeholder 4"/>
          <p:cNvSpPr>
            <a:spLocks noGrp="1"/>
          </p:cNvSpPr>
          <p:nvPr>
            <p:ph sz="half" idx="4294967295"/>
          </p:nvPr>
        </p:nvSpPr>
        <p:spPr>
          <a:xfrm>
            <a:off x="1000135" y="2275113"/>
            <a:ext cx="10201265" cy="4809302"/>
          </a:xfrm>
        </p:spPr>
        <p:txBody>
          <a:bodyPr>
            <a:normAutofit fontScale="92500" lnSpcReduction="10000"/>
          </a:bodyPr>
          <a:lstStyle/>
          <a:p>
            <a:pPr marL="0" indent="0">
              <a:buNone/>
            </a:pPr>
            <a:r>
              <a:rPr lang="en-US" sz="2400" dirty="0" smtClean="0"/>
              <a:t>Central Access Reader: developed by Central Washington University.</a:t>
            </a:r>
          </a:p>
          <a:p>
            <a:r>
              <a:rPr lang="en-US" sz="2400" dirty="0" smtClean="0"/>
              <a:t>Free</a:t>
            </a:r>
            <a:r>
              <a:rPr lang="en-US" sz="2400" dirty="0"/>
              <a:t>, open source, </a:t>
            </a:r>
            <a:r>
              <a:rPr lang="en-US" sz="2400" dirty="0" smtClean="0"/>
              <a:t>text-to-speech application</a:t>
            </a:r>
          </a:p>
          <a:p>
            <a:pPr lvl="1"/>
            <a:r>
              <a:rPr lang="en-US" sz="2400" dirty="0" smtClean="0"/>
              <a:t>specifically </a:t>
            </a:r>
            <a:r>
              <a:rPr lang="en-US" sz="2400" dirty="0"/>
              <a:t>for students with print-related disabilities.  </a:t>
            </a:r>
          </a:p>
          <a:p>
            <a:r>
              <a:rPr lang="en-US" sz="2400" dirty="0" smtClean="0"/>
              <a:t>Reads Word DOCX </a:t>
            </a:r>
            <a:r>
              <a:rPr lang="en-US" sz="2400" dirty="0"/>
              <a:t>and pasted </a:t>
            </a:r>
            <a:r>
              <a:rPr lang="en-US" sz="2400" dirty="0" smtClean="0"/>
              <a:t>text. </a:t>
            </a:r>
          </a:p>
          <a:p>
            <a:r>
              <a:rPr lang="en-US" sz="2400" dirty="0" smtClean="0"/>
              <a:t>Uses built-in </a:t>
            </a:r>
            <a:r>
              <a:rPr lang="en-US" sz="2400" dirty="0"/>
              <a:t>voices installed on your computer. </a:t>
            </a:r>
            <a:endParaRPr lang="en-US" sz="2400" dirty="0" smtClean="0"/>
          </a:p>
          <a:p>
            <a:r>
              <a:rPr lang="en-US" sz="2400" dirty="0" smtClean="0"/>
              <a:t>Intuitive </a:t>
            </a:r>
            <a:r>
              <a:rPr lang="en-US" sz="2400" dirty="0"/>
              <a:t>interface and many customizable features. </a:t>
            </a:r>
          </a:p>
          <a:p>
            <a:r>
              <a:rPr lang="en-US" sz="2400" dirty="0" smtClean="0"/>
              <a:t>Reads </a:t>
            </a:r>
            <a:r>
              <a:rPr lang="en-US" sz="2400" dirty="0"/>
              <a:t>math symbols </a:t>
            </a:r>
            <a:r>
              <a:rPr lang="en-US" sz="2400" dirty="0" smtClean="0"/>
              <a:t>(if created with </a:t>
            </a:r>
            <a:r>
              <a:rPr lang="en-US" sz="2400" dirty="0"/>
              <a:t>MathType </a:t>
            </a:r>
            <a:r>
              <a:rPr lang="en-US" sz="2400" dirty="0" smtClean="0"/>
              <a:t>software)</a:t>
            </a:r>
          </a:p>
          <a:p>
            <a:r>
              <a:rPr lang="en-US" sz="2400" dirty="0" smtClean="0"/>
              <a:t>Export to </a:t>
            </a:r>
            <a:r>
              <a:rPr lang="en-US" sz="2400" dirty="0"/>
              <a:t>mp3 files. </a:t>
            </a:r>
            <a:endParaRPr lang="en-US" sz="2400" dirty="0" smtClean="0"/>
          </a:p>
          <a:p>
            <a:r>
              <a:rPr lang="en-US" sz="2400" dirty="0" smtClean="0"/>
              <a:t>Use with PC and sometimes MAC. </a:t>
            </a:r>
          </a:p>
          <a:p>
            <a:pPr marL="4522788" indent="0">
              <a:buNone/>
            </a:pPr>
            <a:r>
              <a:rPr lang="en-US" sz="2400" dirty="0" smtClean="0">
                <a:hlinkClick r:id="rId4"/>
              </a:rPr>
              <a:t>https</a:t>
            </a:r>
            <a:r>
              <a:rPr lang="en-US" sz="2400" dirty="0">
                <a:hlinkClick r:id="rId4"/>
              </a:rPr>
              <a:t>://</a:t>
            </a:r>
            <a:r>
              <a:rPr lang="en-US" sz="2400" dirty="0" smtClean="0">
                <a:hlinkClick r:id="rId4"/>
              </a:rPr>
              <a:t>www.cwu.edu/central-access/</a:t>
            </a:r>
            <a:r>
              <a:rPr lang="en-US" sz="2400" dirty="0" smtClean="0"/>
              <a:t> </a:t>
            </a:r>
            <a:endParaRPr lang="en-US" sz="2400" dirty="0"/>
          </a:p>
          <a:p>
            <a:endParaRPr lang="en-US" sz="2400" dirty="0"/>
          </a:p>
        </p:txBody>
      </p:sp>
    </p:spTree>
    <p:extLst>
      <p:ext uri="{BB962C8B-B14F-4D97-AF65-F5344CB8AC3E}">
        <p14:creationId xmlns:p14="http://schemas.microsoft.com/office/powerpoint/2010/main" val="426907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000"/>
                                        <p:tgtEl>
                                          <p:spTgt spid="5">
                                            <p:txEl>
                                              <p:pRg st="8" end="8"/>
                                            </p:txEl>
                                          </p:spTgt>
                                        </p:tgtEl>
                                      </p:cBhvr>
                                    </p:animEffect>
                                    <p:anim calcmode="lin" valueType="num">
                                      <p:cBhvr>
                                        <p:cTn id="5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fade">
                                      <p:cBhvr>
                                        <p:cTn id="62" dur="1000"/>
                                        <p:tgtEl>
                                          <p:spTgt spid="5">
                                            <p:txEl>
                                              <p:pRg st="9" end="9"/>
                                            </p:txEl>
                                          </p:spTgt>
                                        </p:tgtEl>
                                      </p:cBhvr>
                                    </p:animEffect>
                                    <p:anim calcmode="lin" valueType="num">
                                      <p:cBhvr>
                                        <p:cTn id="6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7043"/>
            <a:ext cx="10133011" cy="1651656"/>
          </a:xfrm>
        </p:spPr>
        <p:txBody>
          <a:bodyPr vert="horz" lIns="91440" tIns="45720" rIns="91440" bIns="45720" rtlCol="0" anchor="t" anchorCtr="0">
            <a:normAutofit/>
          </a:bodyPr>
          <a:lstStyle/>
          <a:p>
            <a:r>
              <a:rPr lang="en-US" cap="none" dirty="0" smtClean="0"/>
              <a:t>Starting your CAR: Use WORD!</a:t>
            </a:r>
            <a:endParaRPr lang="en-US" cap="none" dirty="0"/>
          </a:p>
        </p:txBody>
      </p:sp>
      <p:sp>
        <p:nvSpPr>
          <p:cNvPr id="3" name="Content Placeholder 2"/>
          <p:cNvSpPr>
            <a:spLocks noGrp="1"/>
          </p:cNvSpPr>
          <p:nvPr>
            <p:ph sz="half" idx="1"/>
          </p:nvPr>
        </p:nvSpPr>
        <p:spPr>
          <a:xfrm>
            <a:off x="228600" y="2205317"/>
            <a:ext cx="5257800" cy="3585883"/>
          </a:xfrm>
        </p:spPr>
        <p:txBody>
          <a:bodyPr>
            <a:normAutofit fontScale="92500"/>
          </a:bodyPr>
          <a:lstStyle/>
          <a:p>
            <a:r>
              <a:rPr lang="en-US" dirty="0"/>
              <a:t>It is essential to save </a:t>
            </a:r>
            <a:r>
              <a:rPr lang="en-US" dirty="0" smtClean="0"/>
              <a:t>Word files as DOCX, because CAR only reads DOCX format. </a:t>
            </a:r>
          </a:p>
          <a:p>
            <a:r>
              <a:rPr lang="en-US" dirty="0" smtClean="0"/>
              <a:t>When saving a file, DOCX format may appear as “Word Document” in the “Save as Type” drop down box</a:t>
            </a:r>
            <a:endParaRPr lang="en-US" dirty="0"/>
          </a:p>
          <a:p>
            <a:endParaRPr lang="en-US" dirty="0"/>
          </a:p>
        </p:txBody>
      </p:sp>
      <p:pic>
        <p:nvPicPr>
          <p:cNvPr id="5" name="Content Placeholder 4" descr="Save as MS Word document" title="Save as type menu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5670" y="2312045"/>
            <a:ext cx="5895869" cy="4291077"/>
          </a:xfrm>
          <a:ln>
            <a:solidFill>
              <a:schemeClr val="bg1"/>
            </a:solidFill>
          </a:ln>
        </p:spPr>
      </p:pic>
    </p:spTree>
    <p:extLst>
      <p:ext uri="{BB962C8B-B14F-4D97-AF65-F5344CB8AC3E}">
        <p14:creationId xmlns:p14="http://schemas.microsoft.com/office/powerpoint/2010/main" val="138610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4" y="609599"/>
            <a:ext cx="11329757" cy="1439099"/>
          </a:xfrm>
        </p:spPr>
        <p:txBody>
          <a:bodyPr vert="horz" lIns="91440" tIns="45720" rIns="91440" bIns="45720" rtlCol="0" anchor="t" anchorCtr="0">
            <a:normAutofit fontScale="90000"/>
          </a:bodyPr>
          <a:lstStyle/>
          <a:p>
            <a:r>
              <a:rPr lang="en-US" cap="none" dirty="0"/>
              <a:t>Here’s The Latest Showroom Model…</a:t>
            </a:r>
          </a:p>
        </p:txBody>
      </p:sp>
      <p:pic>
        <p:nvPicPr>
          <p:cNvPr id="3" name="Picture 2" title="video tutorial of CAR"/>
          <p:cNvPicPr>
            <a:picLocks noChangeAspect="1"/>
          </p:cNvPicPr>
          <p:nvPr/>
        </p:nvPicPr>
        <p:blipFill>
          <a:blip r:embed="rId3"/>
          <a:stretch>
            <a:fillRect/>
          </a:stretch>
        </p:blipFill>
        <p:spPr>
          <a:xfrm>
            <a:off x="750448" y="2181244"/>
            <a:ext cx="7089320" cy="4434047"/>
          </a:xfrm>
          <a:prstGeom prst="rect">
            <a:avLst/>
          </a:prstGeom>
        </p:spPr>
      </p:pic>
      <p:sp>
        <p:nvSpPr>
          <p:cNvPr id="4" name="Content Placeholder 3"/>
          <p:cNvSpPr>
            <a:spLocks noGrp="1"/>
          </p:cNvSpPr>
          <p:nvPr>
            <p:ph idx="1"/>
          </p:nvPr>
        </p:nvSpPr>
        <p:spPr>
          <a:xfrm>
            <a:off x="7964130" y="2875935"/>
            <a:ext cx="4227870" cy="1755059"/>
          </a:xfrm>
        </p:spPr>
        <p:txBody>
          <a:bodyPr>
            <a:normAutofit/>
          </a:bodyPr>
          <a:lstStyle/>
          <a:p>
            <a:pPr marL="0" indent="0">
              <a:buNone/>
            </a:pPr>
            <a:r>
              <a:rPr lang="en-US">
                <a:hlinkClick r:id="rId4"/>
              </a:rPr>
              <a:t>https://www.youtube.com/watch?v</a:t>
            </a:r>
            <a:r>
              <a:rPr lang="en-US">
                <a:hlinkClick r:id="rId4"/>
              </a:rPr>
              <a:t>=-</a:t>
            </a:r>
            <a:r>
              <a:rPr lang="en-US" smtClean="0">
                <a:hlinkClick r:id="rId4"/>
              </a:rPr>
              <a:t>b0ykvwd3cc</a:t>
            </a:r>
            <a:r>
              <a:rPr lang="en-US" smtClean="0"/>
              <a:t> </a:t>
            </a:r>
            <a:endParaRPr lang="en-US" dirty="0"/>
          </a:p>
        </p:txBody>
      </p:sp>
    </p:spTree>
    <p:extLst>
      <p:ext uri="{BB962C8B-B14F-4D97-AF65-F5344CB8AC3E}">
        <p14:creationId xmlns:p14="http://schemas.microsoft.com/office/powerpoint/2010/main" val="19265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74822"/>
          </a:xfrm>
        </p:spPr>
        <p:txBody>
          <a:bodyPr vert="horz" lIns="91440" tIns="45720" rIns="91440" bIns="45720" rtlCol="0" anchor="t" anchorCtr="0">
            <a:normAutofit/>
          </a:bodyPr>
          <a:lstStyle/>
          <a:p>
            <a:r>
              <a:rPr lang="en-US" cap="none" dirty="0"/>
              <a:t>Open a Word DOCX in CAR</a:t>
            </a:r>
          </a:p>
        </p:txBody>
      </p:sp>
      <p:sp>
        <p:nvSpPr>
          <p:cNvPr id="3" name="Content Placeholder 2"/>
          <p:cNvSpPr>
            <a:spLocks noGrp="1"/>
          </p:cNvSpPr>
          <p:nvPr>
            <p:ph idx="1"/>
          </p:nvPr>
        </p:nvSpPr>
        <p:spPr>
          <a:xfrm>
            <a:off x="341195" y="2140772"/>
            <a:ext cx="4594344" cy="4553941"/>
          </a:xfrm>
        </p:spPr>
        <p:txBody>
          <a:bodyPr>
            <a:normAutofit lnSpcReduction="10000"/>
          </a:bodyPr>
          <a:lstStyle/>
          <a:p>
            <a:r>
              <a:rPr lang="en-US" dirty="0" smtClean="0"/>
              <a:t>Click Plus to open </a:t>
            </a:r>
            <a:r>
              <a:rPr lang="en-US" dirty="0"/>
              <a:t>a Word </a:t>
            </a:r>
            <a:r>
              <a:rPr lang="en-US" dirty="0" smtClean="0"/>
              <a:t>DOCX. </a:t>
            </a:r>
          </a:p>
          <a:p>
            <a:r>
              <a:rPr lang="en-US" dirty="0" smtClean="0"/>
              <a:t>The “Open Document” window </a:t>
            </a:r>
            <a:r>
              <a:rPr lang="en-US" dirty="0"/>
              <a:t>will </a:t>
            </a:r>
            <a:r>
              <a:rPr lang="en-US" dirty="0" smtClean="0"/>
              <a:t>be displayed.</a:t>
            </a:r>
          </a:p>
          <a:p>
            <a:r>
              <a:rPr lang="en-US" dirty="0" smtClean="0"/>
              <a:t>Select document to open. </a:t>
            </a:r>
          </a:p>
          <a:p>
            <a:r>
              <a:rPr lang="en-US" dirty="0" smtClean="0"/>
              <a:t>A new </a:t>
            </a:r>
            <a:r>
              <a:rPr lang="en-US" dirty="0"/>
              <a:t>CAR tab </a:t>
            </a:r>
            <a:r>
              <a:rPr lang="en-US" dirty="0" smtClean="0"/>
              <a:t>will open at </a:t>
            </a:r>
            <a:r>
              <a:rPr lang="en-US" dirty="0"/>
              <a:t>the top of the CAR </a:t>
            </a:r>
            <a:r>
              <a:rPr lang="en-US" dirty="0" smtClean="0"/>
              <a:t>window.</a:t>
            </a:r>
            <a:endParaRPr lang="en-US" dirty="0"/>
          </a:p>
        </p:txBody>
      </p:sp>
      <p:pic>
        <p:nvPicPr>
          <p:cNvPr id="7" name="Content Placeholder 6" descr="shown: &quot;click + sign,&quot; &quot;select document,&quot; &quot;new CAR tab with document opened&quot;&#10;" title="3 windows open"/>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141138" y="2140772"/>
            <a:ext cx="2549832" cy="2178565"/>
          </a:xfrm>
          <a:prstGeom prst="rect">
            <a:avLst/>
          </a:prstGeom>
          <a:ln>
            <a:solidFill>
              <a:schemeClr val="tx1"/>
            </a:solidFill>
          </a:ln>
        </p:spPr>
      </p:pic>
      <p:pic>
        <p:nvPicPr>
          <p:cNvPr id="9" name="Picture 8" descr="shown: &quot;click + sign,&quot; &quot;select document,&quot; &quot;new CAR tab with document opened&quot;&#10;" title="3 windows op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298" y="2140772"/>
            <a:ext cx="2500840" cy="2178565"/>
          </a:xfrm>
          <a:prstGeom prst="rect">
            <a:avLst/>
          </a:prstGeom>
          <a:ln>
            <a:solidFill>
              <a:schemeClr val="tx1"/>
            </a:solidFill>
          </a:ln>
        </p:spPr>
      </p:pic>
      <p:pic>
        <p:nvPicPr>
          <p:cNvPr id="4" name="Picture 3" descr="shown: &quot;click + sign,&quot; &quot;select document,&quot; &quot;new CAR tab with document opened&quot;&#10;" title="3 windows op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798" y="4425054"/>
            <a:ext cx="2704676" cy="2330185"/>
          </a:xfrm>
          <a:prstGeom prst="rect">
            <a:avLst/>
          </a:prstGeom>
        </p:spPr>
      </p:pic>
    </p:spTree>
    <p:extLst>
      <p:ext uri="{BB962C8B-B14F-4D97-AF65-F5344CB8AC3E}">
        <p14:creationId xmlns:p14="http://schemas.microsoft.com/office/powerpoint/2010/main" val="38528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55" y="288139"/>
            <a:ext cx="9905998" cy="1439099"/>
          </a:xfrm>
        </p:spPr>
        <p:txBody>
          <a:bodyPr vert="horz" lIns="91440" tIns="45720" rIns="91440" bIns="45720" rtlCol="0" anchor="t" anchorCtr="0">
            <a:normAutofit fontScale="90000"/>
          </a:bodyPr>
          <a:lstStyle/>
          <a:p>
            <a:r>
              <a:rPr lang="en-US" cap="none" dirty="0"/>
              <a:t>Using CAR to READ Other Text:</a:t>
            </a:r>
            <a:br>
              <a:rPr lang="en-US" cap="none" dirty="0"/>
            </a:br>
            <a:r>
              <a:rPr lang="en-US" cap="none" dirty="0"/>
              <a:t>	Drag-and-Drop</a:t>
            </a:r>
          </a:p>
        </p:txBody>
      </p:sp>
      <p:sp>
        <p:nvSpPr>
          <p:cNvPr id="3" name="Content Placeholder 2"/>
          <p:cNvSpPr>
            <a:spLocks noGrp="1"/>
          </p:cNvSpPr>
          <p:nvPr>
            <p:ph sz="half" idx="1"/>
          </p:nvPr>
        </p:nvSpPr>
        <p:spPr>
          <a:xfrm>
            <a:off x="1141412" y="2205317"/>
            <a:ext cx="3782505" cy="4008602"/>
          </a:xfrm>
        </p:spPr>
        <p:txBody>
          <a:bodyPr/>
          <a:lstStyle/>
          <a:p>
            <a:r>
              <a:rPr lang="en-US" dirty="0"/>
              <a:t>Drag-and-drop a Word DOCX into CAR.</a:t>
            </a:r>
          </a:p>
          <a:p>
            <a:endParaRPr lang="en-US" dirty="0"/>
          </a:p>
        </p:txBody>
      </p:sp>
      <p:pic>
        <p:nvPicPr>
          <p:cNvPr id="7" name="Content Placeholder 6" descr="3 steps shown on drag &amp; drop process for CAR:&#10;+ sign to locate document&#10;file highlighted on hard drive&#10;file dragged into CAR window" title="3 window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25408" y="2129805"/>
            <a:ext cx="2590832" cy="2213595"/>
          </a:xfrm>
        </p:spPr>
      </p:pic>
      <p:pic>
        <p:nvPicPr>
          <p:cNvPr id="9" name="Picture 8"/>
          <p:cNvPicPr>
            <a:picLocks noChangeAspect="1"/>
          </p:cNvPicPr>
          <p:nvPr/>
        </p:nvPicPr>
        <p:blipFill>
          <a:blip r:embed="rId4"/>
          <a:stretch>
            <a:fillRect/>
          </a:stretch>
        </p:blipFill>
        <p:spPr>
          <a:xfrm>
            <a:off x="7783891" y="3259899"/>
            <a:ext cx="2773397" cy="1798706"/>
          </a:xfrm>
          <a:prstGeom prst="rect">
            <a:avLst/>
          </a:prstGeom>
          <a:effectLst>
            <a:outerShdw blurRad="50800" dist="38100" dir="13500000" algn="br" rotWithShape="0">
              <a:prstClr val="black">
                <a:alpha val="40000"/>
              </a:prstClr>
            </a:outerShdw>
          </a:effectLst>
        </p:spPr>
      </p:pic>
      <p:pic>
        <p:nvPicPr>
          <p:cNvPr id="4" name="Picture 3" descr="3 steps shown on drag &amp; drop process for CAR:&#10;+ sign to locate document&#10;file highlighted on hard drive&#10;file dragged into CAR window" title="3 window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501" y="4656221"/>
            <a:ext cx="2587740" cy="2208959"/>
          </a:xfrm>
          <a:prstGeom prst="rect">
            <a:avLst/>
          </a:prstGeom>
        </p:spPr>
      </p:pic>
    </p:spTree>
    <p:extLst>
      <p:ext uri="{BB962C8B-B14F-4D97-AF65-F5344CB8AC3E}">
        <p14:creationId xmlns:p14="http://schemas.microsoft.com/office/powerpoint/2010/main" val="274300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483" y="466164"/>
            <a:ext cx="9905998" cy="1439099"/>
          </a:xfrm>
        </p:spPr>
        <p:txBody>
          <a:bodyPr vert="horz" lIns="91440" tIns="45720" rIns="91440" bIns="45720" rtlCol="0" anchor="t" anchorCtr="0">
            <a:normAutofit fontScale="90000"/>
          </a:bodyPr>
          <a:lstStyle/>
          <a:p>
            <a:r>
              <a:rPr lang="en-US" cap="none" dirty="0"/>
              <a:t>Using CAR to Read Other Text:</a:t>
            </a:r>
            <a:br>
              <a:rPr lang="en-US" cap="none" dirty="0"/>
            </a:br>
            <a:r>
              <a:rPr lang="en-US" cap="none" dirty="0"/>
              <a:t>	Copy-and-Paste</a:t>
            </a:r>
          </a:p>
        </p:txBody>
      </p:sp>
      <p:sp>
        <p:nvSpPr>
          <p:cNvPr id="3" name="Content Placeholder 2"/>
          <p:cNvSpPr>
            <a:spLocks noGrp="1"/>
          </p:cNvSpPr>
          <p:nvPr>
            <p:ph sz="half" idx="1"/>
          </p:nvPr>
        </p:nvSpPr>
        <p:spPr>
          <a:xfrm>
            <a:off x="231233" y="2205317"/>
            <a:ext cx="4415246" cy="3585883"/>
          </a:xfrm>
        </p:spPr>
        <p:txBody>
          <a:bodyPr/>
          <a:lstStyle/>
          <a:p>
            <a:pPr marL="0" indent="0">
              <a:buNone/>
            </a:pPr>
            <a:r>
              <a:rPr lang="en-US" dirty="0" smtClean="0"/>
              <a:t>Copy-and-paste </a:t>
            </a:r>
            <a:r>
              <a:rPr lang="en-US" dirty="0"/>
              <a:t>text into CAR from </a:t>
            </a:r>
          </a:p>
          <a:p>
            <a:pPr marL="522288"/>
            <a:r>
              <a:rPr lang="en-US" dirty="0" smtClean="0"/>
              <a:t>text-based PDF’s</a:t>
            </a:r>
            <a:r>
              <a:rPr lang="en-US" dirty="0"/>
              <a:t>, </a:t>
            </a:r>
          </a:p>
          <a:p>
            <a:pPr marL="522288"/>
            <a:r>
              <a:rPr lang="en-US" dirty="0" smtClean="0"/>
              <a:t>emails</a:t>
            </a:r>
            <a:r>
              <a:rPr lang="en-US" dirty="0"/>
              <a:t>, </a:t>
            </a:r>
          </a:p>
          <a:p>
            <a:pPr marL="522288"/>
            <a:r>
              <a:rPr lang="en-US" dirty="0" smtClean="0"/>
              <a:t>websites</a:t>
            </a:r>
            <a:r>
              <a:rPr lang="en-US" dirty="0"/>
              <a:t>, etc.</a:t>
            </a:r>
          </a:p>
          <a:p>
            <a:endParaRPr lang="en-US" dirty="0"/>
          </a:p>
        </p:txBody>
      </p:sp>
      <p:pic>
        <p:nvPicPr>
          <p:cNvPr id="4" name="Content Placeholder 3" descr="Window on right shows text selected to copy.&#10;Window on left shows text copied &amp; pasted into CAR window." title="2 windows for copy &amp; past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83541" y="2139468"/>
            <a:ext cx="7908460" cy="4201173"/>
          </a:xfrm>
        </p:spPr>
      </p:pic>
    </p:spTree>
    <p:extLst>
      <p:ext uri="{BB962C8B-B14F-4D97-AF65-F5344CB8AC3E}">
        <p14:creationId xmlns:p14="http://schemas.microsoft.com/office/powerpoint/2010/main" val="35853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cap="none" dirty="0"/>
              <a:t>Navigating the DOCX</a:t>
            </a:r>
          </a:p>
        </p:txBody>
      </p:sp>
      <p:sp>
        <p:nvSpPr>
          <p:cNvPr id="3" name="Content Placeholder 2"/>
          <p:cNvSpPr>
            <a:spLocks noGrp="1"/>
          </p:cNvSpPr>
          <p:nvPr>
            <p:ph sz="half" idx="1"/>
          </p:nvPr>
        </p:nvSpPr>
        <p:spPr>
          <a:xfrm>
            <a:off x="514395" y="2309820"/>
            <a:ext cx="4292736" cy="4179154"/>
          </a:xfrm>
        </p:spPr>
        <p:txBody>
          <a:bodyPr>
            <a:normAutofit fontScale="92500" lnSpcReduction="20000"/>
          </a:bodyPr>
          <a:lstStyle/>
          <a:p>
            <a:pPr marL="0" indent="0">
              <a:buNone/>
            </a:pPr>
            <a:r>
              <a:rPr lang="en-US" dirty="0" smtClean="0"/>
              <a:t>The Headings </a:t>
            </a:r>
            <a:r>
              <a:rPr lang="en-US" dirty="0"/>
              <a:t>and </a:t>
            </a:r>
            <a:r>
              <a:rPr lang="en-US" dirty="0" smtClean="0"/>
              <a:t>Page numbers* tabs are available for </a:t>
            </a:r>
            <a:r>
              <a:rPr lang="en-US" dirty="0"/>
              <a:t>easy </a:t>
            </a:r>
            <a:r>
              <a:rPr lang="en-US" dirty="0" smtClean="0"/>
              <a:t>navigation of document </a:t>
            </a:r>
            <a:r>
              <a:rPr lang="en-US" dirty="0"/>
              <a:t>content</a:t>
            </a:r>
            <a:r>
              <a:rPr lang="en-US" dirty="0" smtClean="0"/>
              <a:t>.</a:t>
            </a:r>
          </a:p>
          <a:p>
            <a:pPr marL="0" indent="0">
              <a:buNone/>
            </a:pPr>
            <a:endParaRPr lang="en-US" dirty="0"/>
          </a:p>
          <a:p>
            <a:pPr marL="0" indent="0">
              <a:buNone/>
            </a:pPr>
            <a:endParaRPr lang="en-US" dirty="0" smtClean="0"/>
          </a:p>
          <a:p>
            <a:pPr marL="0" indent="0">
              <a:buNone/>
            </a:pPr>
            <a:r>
              <a:rPr lang="en-US" sz="2400" dirty="0" smtClean="0"/>
              <a:t>*Headers must be set up using styles in MS Word and page numbers can be added in ABBYY or CAT.</a:t>
            </a:r>
            <a:endParaRPr lang="en-US" sz="2400" dirty="0"/>
          </a:p>
        </p:txBody>
      </p:sp>
      <p:pic>
        <p:nvPicPr>
          <p:cNvPr id="10" name="Content Placeholder 9" descr="Central Access Reader with header navigation pane" title="CAR window with Headings"/>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5205549" y="2309820"/>
            <a:ext cx="6613212" cy="3437837"/>
          </a:xfrm>
          <a:ln>
            <a:solidFill>
              <a:schemeClr val="tx1"/>
            </a:solidFill>
          </a:ln>
          <a:effectLst>
            <a:outerShdw blurRad="76200" dir="13500000" sy="23000" kx="1200000" algn="br" rotWithShape="0">
              <a:prstClr val="black">
                <a:alpha val="20000"/>
              </a:prstClr>
            </a:outerShdw>
          </a:effectLst>
        </p:spPr>
      </p:pic>
      <p:sp>
        <p:nvSpPr>
          <p:cNvPr id="4" name="Down Arrow 3"/>
          <p:cNvSpPr/>
          <p:nvPr/>
        </p:nvSpPr>
        <p:spPr>
          <a:xfrm rot="3306036">
            <a:off x="6106886" y="2067785"/>
            <a:ext cx="391886" cy="661980"/>
          </a:xfrm>
          <a:prstGeom prst="downArrow">
            <a:avLst/>
          </a:prstGeom>
          <a:solidFill>
            <a:srgbClr val="A30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19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725" y="609599"/>
            <a:ext cx="10326686" cy="1439099"/>
          </a:xfrm>
        </p:spPr>
        <p:txBody>
          <a:bodyPr vert="horz" lIns="91440" tIns="45720" rIns="91440" bIns="45720" rtlCol="0" anchor="t" anchorCtr="0">
            <a:normAutofit/>
          </a:bodyPr>
          <a:lstStyle/>
          <a:p>
            <a:r>
              <a:rPr lang="en-US" cap="none" dirty="0"/>
              <a:t>Using Text-to-Speech</a:t>
            </a:r>
          </a:p>
        </p:txBody>
      </p:sp>
      <p:sp>
        <p:nvSpPr>
          <p:cNvPr id="5" name="Content Placeholder 4"/>
          <p:cNvSpPr>
            <a:spLocks noGrp="1"/>
          </p:cNvSpPr>
          <p:nvPr>
            <p:ph idx="1"/>
          </p:nvPr>
        </p:nvSpPr>
        <p:spPr>
          <a:xfrm>
            <a:off x="720725" y="2140773"/>
            <a:ext cx="5373687" cy="3650428"/>
          </a:xfrm>
        </p:spPr>
        <p:txBody>
          <a:bodyPr>
            <a:normAutofit/>
          </a:bodyPr>
          <a:lstStyle/>
          <a:p>
            <a:r>
              <a:rPr lang="en-US" dirty="0" smtClean="0"/>
              <a:t>To read, click Play</a:t>
            </a:r>
          </a:p>
          <a:p>
            <a:r>
              <a:rPr lang="en-US" dirty="0" smtClean="0"/>
              <a:t>Wherever cursor is located in text is where CAR </a:t>
            </a:r>
            <a:r>
              <a:rPr lang="en-US" dirty="0"/>
              <a:t>will begin </a:t>
            </a:r>
            <a:r>
              <a:rPr lang="en-US" dirty="0" smtClean="0"/>
              <a:t>reading</a:t>
            </a:r>
            <a:endParaRPr lang="en-US" dirty="0"/>
          </a:p>
        </p:txBody>
      </p:sp>
      <p:pic>
        <p:nvPicPr>
          <p:cNvPr id="9" name="Content Placeholder 8" descr="Central Access Reader" title="Setting background &amp; highlight colo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r="57321" b="-263"/>
          <a:stretch/>
        </p:blipFill>
        <p:spPr>
          <a:xfrm>
            <a:off x="7738582" y="1981199"/>
            <a:ext cx="3993247" cy="4876801"/>
          </a:xfr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54196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cap="none" dirty="0"/>
              <a:t>Text-to-Speech Options</a:t>
            </a:r>
          </a:p>
        </p:txBody>
      </p:sp>
      <p:sp>
        <p:nvSpPr>
          <p:cNvPr id="3" name="Content Placeholder 2"/>
          <p:cNvSpPr>
            <a:spLocks noGrp="1"/>
          </p:cNvSpPr>
          <p:nvPr>
            <p:ph sz="half" idx="1"/>
          </p:nvPr>
        </p:nvSpPr>
        <p:spPr>
          <a:xfrm>
            <a:off x="600891" y="2205317"/>
            <a:ext cx="5417321" cy="4358769"/>
          </a:xfrm>
        </p:spPr>
        <p:txBody>
          <a:bodyPr>
            <a:normAutofit fontScale="70000" lnSpcReduction="20000"/>
          </a:bodyPr>
          <a:lstStyle/>
          <a:p>
            <a:pPr>
              <a:lnSpc>
                <a:spcPct val="120000"/>
              </a:lnSpc>
              <a:spcBef>
                <a:spcPts val="600"/>
              </a:spcBef>
            </a:pPr>
            <a:r>
              <a:rPr lang="en-US" dirty="0"/>
              <a:t>Text-to-Speech options are within the General Settings button.</a:t>
            </a:r>
          </a:p>
          <a:p>
            <a:pPr>
              <a:lnSpc>
                <a:spcPct val="120000"/>
              </a:lnSpc>
              <a:spcBef>
                <a:spcPts val="600"/>
              </a:spcBef>
            </a:pPr>
            <a:r>
              <a:rPr lang="en-US" dirty="0" smtClean="0"/>
              <a:t>Users can customize by</a:t>
            </a:r>
          </a:p>
          <a:p>
            <a:pPr lvl="1">
              <a:lnSpc>
                <a:spcPct val="120000"/>
              </a:lnSpc>
              <a:spcBef>
                <a:spcPts val="600"/>
              </a:spcBef>
            </a:pPr>
            <a:r>
              <a:rPr lang="en-US" dirty="0" smtClean="0"/>
              <a:t>Selecting </a:t>
            </a:r>
            <a:r>
              <a:rPr lang="en-US" dirty="0"/>
              <a:t>a preferred voice, </a:t>
            </a:r>
            <a:endParaRPr lang="en-US" dirty="0" smtClean="0"/>
          </a:p>
          <a:p>
            <a:pPr lvl="1">
              <a:lnSpc>
                <a:spcPct val="120000"/>
              </a:lnSpc>
              <a:spcBef>
                <a:spcPts val="600"/>
              </a:spcBef>
            </a:pPr>
            <a:r>
              <a:rPr lang="en-US" dirty="0" smtClean="0"/>
              <a:t>Setting rate </a:t>
            </a:r>
            <a:r>
              <a:rPr lang="en-US" dirty="0"/>
              <a:t>of speech, volume, and pause </a:t>
            </a:r>
            <a:r>
              <a:rPr lang="en-US" dirty="0" smtClean="0"/>
              <a:t>length</a:t>
            </a:r>
          </a:p>
          <a:p>
            <a:pPr>
              <a:lnSpc>
                <a:spcPct val="120000"/>
              </a:lnSpc>
              <a:spcBef>
                <a:spcPts val="600"/>
              </a:spcBef>
            </a:pPr>
            <a:r>
              <a:rPr lang="en-US" dirty="0"/>
              <a:t>These options can also be accessed through the dropdown menu in the top right corner. </a:t>
            </a:r>
            <a:endParaRPr lang="en-US" dirty="0" smtClean="0"/>
          </a:p>
          <a:p>
            <a:pPr lvl="1">
              <a:lnSpc>
                <a:spcPct val="120000"/>
              </a:lnSpc>
              <a:spcBef>
                <a:spcPts val="600"/>
              </a:spcBef>
            </a:pPr>
            <a:r>
              <a:rPr lang="en-US" dirty="0" smtClean="0"/>
              <a:t>Settings -&gt; General </a:t>
            </a:r>
          </a:p>
          <a:p>
            <a:pPr>
              <a:lnSpc>
                <a:spcPct val="120000"/>
              </a:lnSpc>
              <a:spcBef>
                <a:spcPts val="600"/>
              </a:spcBef>
            </a:pPr>
            <a:r>
              <a:rPr lang="en-US" b="1" dirty="0" smtClean="0">
                <a:solidFill>
                  <a:srgbClr val="00B050"/>
                </a:solidFill>
              </a:rPr>
              <a:t>Function</a:t>
            </a:r>
            <a:r>
              <a:rPr lang="en-US" dirty="0">
                <a:solidFill>
                  <a:srgbClr val="00B050"/>
                </a:solidFill>
              </a:rPr>
              <a:t> </a:t>
            </a:r>
            <a:r>
              <a:rPr lang="en-US" dirty="0" smtClean="0">
                <a:solidFill>
                  <a:srgbClr val="00B050"/>
                </a:solidFill>
                <a:sym typeface="Wingdings" panose="05000000000000000000" pitchFamily="2" charset="2"/>
              </a:rPr>
              <a:t></a:t>
            </a:r>
            <a:r>
              <a:rPr lang="en-US" dirty="0" smtClean="0">
                <a:solidFill>
                  <a:srgbClr val="00B050"/>
                </a:solidFill>
              </a:rPr>
              <a:t> </a:t>
            </a:r>
            <a:r>
              <a:rPr lang="en-US" b="1" dirty="0" smtClean="0">
                <a:solidFill>
                  <a:srgbClr val="00B050"/>
                </a:solidFill>
              </a:rPr>
              <a:t>Read </a:t>
            </a:r>
            <a:r>
              <a:rPr lang="en-US" b="1" dirty="0">
                <a:solidFill>
                  <a:srgbClr val="00B050"/>
                </a:solidFill>
              </a:rPr>
              <a:t>or Stop </a:t>
            </a:r>
            <a:endParaRPr lang="en-US" dirty="0">
              <a:solidFill>
                <a:srgbClr val="00B050"/>
              </a:solidFill>
            </a:endParaRPr>
          </a:p>
        </p:txBody>
      </p:sp>
      <p:pic>
        <p:nvPicPr>
          <p:cNvPr id="7" name="Content Placeholder 6" descr="General Settings" title="Central Access Reade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6170613" y="2205317"/>
            <a:ext cx="5887132" cy="3060389"/>
          </a:xfrm>
          <a:ln>
            <a:solidFill>
              <a:schemeClr val="tx1"/>
            </a:solidFill>
          </a:ln>
          <a:effectLst>
            <a:outerShdw blurRad="76200" dir="13500000" sy="23000" kx="1200000" algn="br" rotWithShape="0">
              <a:prstClr val="black">
                <a:alpha val="20000"/>
              </a:prstClr>
            </a:outerShdw>
          </a:effectLst>
        </p:spPr>
      </p:pic>
      <p:sp>
        <p:nvSpPr>
          <p:cNvPr id="4" name="Down Arrow 3" descr="General Settings" title="Central Access Reader"/>
          <p:cNvSpPr/>
          <p:nvPr/>
        </p:nvSpPr>
        <p:spPr>
          <a:xfrm rot="17148758">
            <a:off x="6925763" y="2516767"/>
            <a:ext cx="290253" cy="774826"/>
          </a:xfrm>
          <a:prstGeom prst="downArrow">
            <a:avLst/>
          </a:prstGeom>
          <a:solidFill>
            <a:srgbClr val="A30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091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41" y="609599"/>
            <a:ext cx="10731719" cy="1439099"/>
          </a:xfrm>
        </p:spPr>
        <p:txBody>
          <a:bodyPr>
            <a:normAutofit fontScale="90000"/>
          </a:bodyPr>
          <a:lstStyle/>
          <a:p>
            <a:r>
              <a:rPr lang="en-US" sz="4400" cap="none" dirty="0"/>
              <a:t>Where are we going?</a:t>
            </a:r>
            <a:r>
              <a:rPr lang="en-US" cap="none" dirty="0"/>
              <a:t/>
            </a:r>
            <a:br>
              <a:rPr lang="en-US" cap="none" dirty="0"/>
            </a:br>
            <a:r>
              <a:rPr lang="en-US" cap="none" dirty="0" smtClean="0"/>
              <a:t>									…</a:t>
            </a:r>
            <a:r>
              <a:rPr lang="en-US" sz="6000" cap="none" dirty="0" smtClean="0"/>
              <a:t>on an Adventure! </a:t>
            </a:r>
            <a:endParaRPr lang="en-US" cap="none" dirty="0"/>
          </a:p>
        </p:txBody>
      </p:sp>
      <p:sp>
        <p:nvSpPr>
          <p:cNvPr id="3" name="Content Placeholder 2"/>
          <p:cNvSpPr>
            <a:spLocks noGrp="1"/>
          </p:cNvSpPr>
          <p:nvPr>
            <p:ph idx="1"/>
          </p:nvPr>
        </p:nvSpPr>
        <p:spPr>
          <a:xfrm>
            <a:off x="685799" y="2063396"/>
            <a:ext cx="10019715" cy="4794604"/>
          </a:xfrm>
        </p:spPr>
        <p:txBody>
          <a:bodyPr>
            <a:normAutofit fontScale="92500"/>
          </a:bodyPr>
          <a:lstStyle/>
          <a:p>
            <a:pPr marL="0" indent="0">
              <a:buNone/>
            </a:pPr>
            <a:r>
              <a:rPr lang="en-US" sz="2600" dirty="0" smtClean="0"/>
              <a:t>Our route:</a:t>
            </a:r>
          </a:p>
          <a:p>
            <a:r>
              <a:rPr lang="en-US" sz="2600" dirty="0" smtClean="0"/>
              <a:t>Intro to tools &amp; processes used at UARK</a:t>
            </a:r>
          </a:p>
          <a:p>
            <a:r>
              <a:rPr lang="en-US" sz="2600" dirty="0" smtClean="0"/>
              <a:t>CAT</a:t>
            </a:r>
            <a:r>
              <a:rPr lang="en-US" sz="2600" dirty="0"/>
              <a:t>: </a:t>
            </a:r>
            <a:r>
              <a:rPr lang="en-US" sz="2600" dirty="0" smtClean="0"/>
              <a:t>What </a:t>
            </a:r>
            <a:r>
              <a:rPr lang="en-US" sz="2600" dirty="0"/>
              <a:t>it can do for you and </a:t>
            </a:r>
            <a:r>
              <a:rPr lang="en-US" sz="2600" dirty="0" smtClean="0"/>
              <a:t>how </a:t>
            </a:r>
            <a:r>
              <a:rPr lang="en-US" sz="2600" dirty="0"/>
              <a:t>to get it</a:t>
            </a:r>
          </a:p>
          <a:p>
            <a:r>
              <a:rPr lang="en-US" sz="2600" dirty="0" smtClean="0"/>
              <a:t>CAR Checker: What is it?</a:t>
            </a:r>
          </a:p>
          <a:p>
            <a:r>
              <a:rPr lang="en-US" sz="2600" dirty="0" smtClean="0"/>
              <a:t>Download &amp; customize Central Access Reader (CAR) settings</a:t>
            </a:r>
          </a:p>
          <a:p>
            <a:pPr lvl="0"/>
            <a:r>
              <a:rPr lang="en-US" sz="2600" dirty="0" smtClean="0"/>
              <a:t>Make mp3's in CAR</a:t>
            </a:r>
          </a:p>
          <a:p>
            <a:pPr lvl="0"/>
            <a:r>
              <a:rPr lang="en-US" sz="2600" dirty="0" smtClean="0"/>
              <a:t>Technology UARK suggests to students</a:t>
            </a:r>
          </a:p>
          <a:p>
            <a:pPr lvl="1"/>
            <a:r>
              <a:rPr lang="en-US" sz="2400" dirty="0" smtClean="0"/>
              <a:t>Check out our website: </a:t>
            </a:r>
            <a:r>
              <a:rPr lang="en-US" sz="2400" dirty="0" smtClean="0">
                <a:solidFill>
                  <a:srgbClr val="00B050"/>
                </a:solidFill>
              </a:rPr>
              <a:t>http://cea.uark.edu/students/alternative-formats/index.php</a:t>
            </a:r>
          </a:p>
          <a:p>
            <a:endParaRPr lang="en-US" dirty="0"/>
          </a:p>
        </p:txBody>
      </p:sp>
      <p:pic>
        <p:nvPicPr>
          <p:cNvPr id="5" name="Picture 4" descr="straight two lane highway with double yellow lines disappearing into the horizon.&#10;&#10;caption = &quot;I regret travelling said no one...ever&quot;&#10;" title="2-lane highw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047" y="2063397"/>
            <a:ext cx="3123126" cy="2078298"/>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615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cap="none" dirty="0"/>
              <a:t>Interior Colors</a:t>
            </a:r>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a:t>While reading aloud, CAR can highlight </a:t>
            </a:r>
            <a:r>
              <a:rPr lang="en-US" dirty="0" smtClean="0"/>
              <a:t>the word </a:t>
            </a:r>
            <a:r>
              <a:rPr lang="en-US" dirty="0"/>
              <a:t>and/or sentence in various colors. </a:t>
            </a:r>
            <a:endParaRPr lang="en-US" dirty="0" smtClean="0"/>
          </a:p>
          <a:p>
            <a:pPr marL="0" indent="0">
              <a:buNone/>
            </a:pPr>
            <a:r>
              <a:rPr lang="en-US" dirty="0" smtClean="0"/>
              <a:t>Customize colors for:</a:t>
            </a:r>
            <a:endParaRPr lang="en-US" dirty="0"/>
          </a:p>
          <a:p>
            <a:r>
              <a:rPr lang="en-US" dirty="0" smtClean="0"/>
              <a:t>Background </a:t>
            </a:r>
            <a:r>
              <a:rPr lang="en-US" dirty="0"/>
              <a:t>color</a:t>
            </a:r>
          </a:p>
          <a:p>
            <a:r>
              <a:rPr lang="en-US" dirty="0" smtClean="0"/>
              <a:t>Text </a:t>
            </a:r>
            <a:r>
              <a:rPr lang="en-US" dirty="0"/>
              <a:t>color</a:t>
            </a:r>
          </a:p>
          <a:p>
            <a:r>
              <a:rPr lang="en-US" dirty="0" smtClean="0"/>
              <a:t>Highlight </a:t>
            </a:r>
            <a:r>
              <a:rPr lang="en-US" dirty="0"/>
              <a:t>background color</a:t>
            </a:r>
          </a:p>
          <a:p>
            <a:r>
              <a:rPr lang="en-US" dirty="0" smtClean="0"/>
              <a:t>Highlight </a:t>
            </a:r>
            <a:r>
              <a:rPr lang="en-US" dirty="0"/>
              <a:t>text color</a:t>
            </a:r>
          </a:p>
        </p:txBody>
      </p:sp>
      <p:pic>
        <p:nvPicPr>
          <p:cNvPr id="8" name="Content Placeholder 4" descr="Central Access Reader" title="Setting interior colors for TTS"/>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68398"/>
          <a:stretch/>
        </p:blipFill>
        <p:spPr>
          <a:xfrm>
            <a:off x="9131968" y="2048698"/>
            <a:ext cx="3060032" cy="4434318"/>
          </a:xfrm>
          <a:ln>
            <a:solidFill>
              <a:schemeClr val="tx1"/>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31568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87" y="590621"/>
            <a:ext cx="9905998" cy="1439099"/>
          </a:xfrm>
        </p:spPr>
        <p:txBody>
          <a:bodyPr vert="horz" lIns="91440" tIns="45720" rIns="91440" bIns="45720" rtlCol="0" anchor="t" anchorCtr="0">
            <a:normAutofit/>
          </a:bodyPr>
          <a:lstStyle/>
          <a:p>
            <a:r>
              <a:rPr lang="en-US" cap="none" dirty="0"/>
              <a:t>Customizing the Model</a:t>
            </a:r>
          </a:p>
        </p:txBody>
      </p:sp>
      <p:sp>
        <p:nvSpPr>
          <p:cNvPr id="3" name="Content Placeholder 2"/>
          <p:cNvSpPr>
            <a:spLocks noGrp="1"/>
          </p:cNvSpPr>
          <p:nvPr>
            <p:ph sz="half" idx="1"/>
          </p:nvPr>
        </p:nvSpPr>
        <p:spPr/>
        <p:txBody>
          <a:bodyPr>
            <a:normAutofit/>
          </a:bodyPr>
          <a:lstStyle/>
          <a:p>
            <a:r>
              <a:rPr lang="en-US" dirty="0" smtClean="0"/>
              <a:t>Select </a:t>
            </a:r>
          </a:p>
          <a:p>
            <a:pPr lvl="1"/>
            <a:r>
              <a:rPr lang="en-US" dirty="0" smtClean="0"/>
              <a:t>preferred font.</a:t>
            </a:r>
          </a:p>
          <a:p>
            <a:pPr lvl="1"/>
            <a:r>
              <a:rPr lang="en-US" dirty="0" smtClean="0"/>
              <a:t>color theme.</a:t>
            </a:r>
          </a:p>
          <a:p>
            <a:r>
              <a:rPr lang="en-US" dirty="0" smtClean="0"/>
              <a:t>Change your mind? Reset to default settings.</a:t>
            </a:r>
            <a:endParaRPr lang="en-US" dirty="0"/>
          </a:p>
        </p:txBody>
      </p:sp>
      <p:grpSp>
        <p:nvGrpSpPr>
          <p:cNvPr id="7" name="Group 6" title="Customizing font &amp; color themes"/>
          <p:cNvGrpSpPr/>
          <p:nvPr/>
        </p:nvGrpSpPr>
        <p:grpSpPr>
          <a:xfrm>
            <a:off x="7863277" y="2205317"/>
            <a:ext cx="2856860" cy="4652683"/>
            <a:chOff x="8095036" y="88043"/>
            <a:chExt cx="3392477" cy="653843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036" y="88043"/>
              <a:ext cx="3392477" cy="6465769"/>
            </a:xfrm>
            <a:prstGeom prst="rect">
              <a:avLst/>
            </a:prstGeom>
          </p:spPr>
        </p:pic>
        <p:pic>
          <p:nvPicPr>
            <p:cNvPr id="6" name="Picture 5"/>
            <p:cNvPicPr>
              <a:picLocks noChangeAspect="1"/>
            </p:cNvPicPr>
            <p:nvPr/>
          </p:nvPicPr>
          <p:blipFill>
            <a:blip r:embed="rId4"/>
            <a:stretch>
              <a:fillRect/>
            </a:stretch>
          </p:blipFill>
          <p:spPr>
            <a:xfrm rot="2101861">
              <a:off x="8886808" y="4012096"/>
              <a:ext cx="755970" cy="755970"/>
            </a:xfrm>
            <a:prstGeom prst="rect">
              <a:avLst/>
            </a:prstGeom>
          </p:spPr>
        </p:pic>
        <p:pic>
          <p:nvPicPr>
            <p:cNvPr id="12" name="Picture 11"/>
            <p:cNvPicPr>
              <a:picLocks noChangeAspect="1"/>
            </p:cNvPicPr>
            <p:nvPr/>
          </p:nvPicPr>
          <p:blipFill>
            <a:blip r:embed="rId5"/>
            <a:stretch>
              <a:fillRect/>
            </a:stretch>
          </p:blipFill>
          <p:spPr>
            <a:xfrm rot="21137462">
              <a:off x="8973113" y="4775271"/>
              <a:ext cx="1060796" cy="1060796"/>
            </a:xfrm>
            <a:prstGeom prst="rect">
              <a:avLst/>
            </a:prstGeom>
          </p:spPr>
        </p:pic>
        <p:pic>
          <p:nvPicPr>
            <p:cNvPr id="13" name="Picture 12"/>
            <p:cNvPicPr>
              <a:picLocks noChangeAspect="1"/>
            </p:cNvPicPr>
            <p:nvPr/>
          </p:nvPicPr>
          <p:blipFill>
            <a:blip r:embed="rId5"/>
            <a:stretch>
              <a:fillRect/>
            </a:stretch>
          </p:blipFill>
          <p:spPr>
            <a:xfrm>
              <a:off x="10381588" y="5565677"/>
              <a:ext cx="1060796" cy="1060796"/>
            </a:xfrm>
            <a:prstGeom prst="rect">
              <a:avLst/>
            </a:prstGeom>
          </p:spPr>
        </p:pic>
      </p:grpSp>
    </p:spTree>
    <p:extLst>
      <p:ext uri="{BB962C8B-B14F-4D97-AF65-F5344CB8AC3E}">
        <p14:creationId xmlns:p14="http://schemas.microsoft.com/office/powerpoint/2010/main" val="37736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fontScale="90000"/>
          </a:bodyPr>
          <a:lstStyle/>
          <a:p>
            <a:r>
              <a:rPr lang="en-US" cap="none" dirty="0"/>
              <a:t>Going bigger (Zoom Settings)</a:t>
            </a:r>
          </a:p>
        </p:txBody>
      </p:sp>
      <p:sp>
        <p:nvSpPr>
          <p:cNvPr id="3" name="Content Placeholder 2"/>
          <p:cNvSpPr>
            <a:spLocks noGrp="1"/>
          </p:cNvSpPr>
          <p:nvPr>
            <p:ph sz="half" idx="1"/>
          </p:nvPr>
        </p:nvSpPr>
        <p:spPr>
          <a:xfrm>
            <a:off x="367710" y="2205317"/>
            <a:ext cx="5016137" cy="4228140"/>
          </a:xfrm>
        </p:spPr>
        <p:txBody>
          <a:bodyPr>
            <a:normAutofit lnSpcReduction="10000"/>
          </a:bodyPr>
          <a:lstStyle/>
          <a:p>
            <a:pPr marL="0" indent="0">
              <a:buNone/>
            </a:pPr>
            <a:r>
              <a:rPr lang="en-US" dirty="0" smtClean="0"/>
              <a:t>Magnify the content text. </a:t>
            </a:r>
          </a:p>
          <a:p>
            <a:r>
              <a:rPr lang="en-US" dirty="0" smtClean="0"/>
              <a:t>Magnify +   </a:t>
            </a:r>
          </a:p>
          <a:p>
            <a:pPr lvl="1"/>
            <a:r>
              <a:rPr lang="en-US" dirty="0" smtClean="0"/>
              <a:t>increases the zoom</a:t>
            </a:r>
          </a:p>
          <a:p>
            <a:r>
              <a:rPr lang="en-US" dirty="0" smtClean="0"/>
              <a:t>Magnify -   </a:t>
            </a:r>
          </a:p>
          <a:p>
            <a:pPr lvl="1"/>
            <a:r>
              <a:rPr lang="en-US" dirty="0" smtClean="0"/>
              <a:t>decreases the zoom</a:t>
            </a:r>
            <a:endParaRPr lang="en-US" dirty="0"/>
          </a:p>
          <a:p>
            <a:r>
              <a:rPr lang="en-US" dirty="0" smtClean="0"/>
              <a:t>Reset magnification </a:t>
            </a:r>
          </a:p>
          <a:p>
            <a:pPr lvl="1"/>
            <a:r>
              <a:rPr lang="en-US" dirty="0" smtClean="0"/>
              <a:t>Click magnifying </a:t>
            </a:r>
            <a:r>
              <a:rPr lang="en-US" dirty="0"/>
              <a:t>glass with the </a:t>
            </a:r>
            <a:r>
              <a:rPr lang="en-US" dirty="0" smtClean="0"/>
              <a:t>arrow</a:t>
            </a:r>
            <a:endParaRPr lang="en-US" dirty="0"/>
          </a:p>
        </p:txBody>
      </p:sp>
      <p:pic>
        <p:nvPicPr>
          <p:cNvPr id="5" name="Content Placeholder 4" title="magnification setting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1014" y="2205317"/>
            <a:ext cx="4823797" cy="4342069"/>
          </a:xfrm>
          <a:ln>
            <a:solidFill>
              <a:schemeClr val="tx1"/>
            </a:solidFill>
          </a:ln>
          <a:effectLst>
            <a:outerShdw blurRad="76200" dir="13500000" sy="23000" kx="1200000" algn="br" rotWithShape="0">
              <a:prstClr val="black">
                <a:alpha val="20000"/>
              </a:prstClr>
            </a:outerShdw>
          </a:effectLst>
        </p:spPr>
      </p:pic>
      <p:sp>
        <p:nvSpPr>
          <p:cNvPr id="4" name="Right Arrow 3" title="magnification settings"/>
          <p:cNvSpPr/>
          <p:nvPr/>
        </p:nvSpPr>
        <p:spPr>
          <a:xfrm rot="617956">
            <a:off x="5061520" y="4524398"/>
            <a:ext cx="2460224" cy="481263"/>
          </a:xfrm>
          <a:prstGeom prst="rightArrow">
            <a:avLst/>
          </a:prstGeom>
          <a:solidFill>
            <a:srgbClr val="A305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1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t" anchorCtr="0">
            <a:normAutofit/>
          </a:bodyPr>
          <a:lstStyle/>
          <a:p>
            <a:r>
              <a:rPr lang="en-US" sz="4800" cap="none" dirty="0"/>
              <a:t>Taking It On the </a:t>
            </a:r>
            <a:r>
              <a:rPr lang="en-US" sz="4800" cap="none" dirty="0" smtClean="0"/>
              <a:t>Road with MP3</a:t>
            </a:r>
            <a:endParaRPr lang="en-US" sz="4800" cap="none"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468" y="2455047"/>
            <a:ext cx="5801064" cy="3867376"/>
          </a:xfrm>
          <a:prstGeom prst="rect">
            <a:avLst/>
          </a:prstGeom>
          <a:ln>
            <a:solidFill>
              <a:schemeClr val="bg1"/>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15052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66163"/>
            <a:ext cx="9905998" cy="1439099"/>
          </a:xfrm>
        </p:spPr>
        <p:txBody>
          <a:bodyPr vert="horz" lIns="91440" tIns="45720" rIns="91440" bIns="45720" rtlCol="0" anchor="t" anchorCtr="0">
            <a:normAutofit fontScale="90000"/>
          </a:bodyPr>
          <a:lstStyle/>
          <a:p>
            <a:r>
              <a:rPr lang="en-US" cap="none" dirty="0"/>
              <a:t>Exporting File Options:</a:t>
            </a:r>
            <a:br>
              <a:rPr lang="en-US" cap="none" dirty="0"/>
            </a:br>
            <a:r>
              <a:rPr lang="en-US" cap="none" dirty="0"/>
              <a:t>	Convert to MP3 </a:t>
            </a:r>
          </a:p>
        </p:txBody>
      </p:sp>
      <p:sp>
        <p:nvSpPr>
          <p:cNvPr id="3" name="Content Placeholder 2"/>
          <p:cNvSpPr>
            <a:spLocks noGrp="1"/>
          </p:cNvSpPr>
          <p:nvPr>
            <p:ph sz="half" idx="1"/>
          </p:nvPr>
        </p:nvSpPr>
        <p:spPr>
          <a:xfrm>
            <a:off x="1141412" y="2205317"/>
            <a:ext cx="4876800" cy="4228140"/>
          </a:xfrm>
        </p:spPr>
        <p:txBody>
          <a:bodyPr>
            <a:normAutofit fontScale="77500" lnSpcReduction="20000"/>
          </a:bodyPr>
          <a:lstStyle/>
          <a:p>
            <a:pPr marL="0" indent="0">
              <a:lnSpc>
                <a:spcPct val="120000"/>
              </a:lnSpc>
              <a:spcBef>
                <a:spcPts val="600"/>
              </a:spcBef>
              <a:buNone/>
            </a:pPr>
            <a:r>
              <a:rPr lang="en-US" dirty="0"/>
              <a:t>You can convert Word or text documents into MP3 audio files. </a:t>
            </a:r>
          </a:p>
          <a:p>
            <a:pPr marL="0" indent="0">
              <a:lnSpc>
                <a:spcPct val="120000"/>
              </a:lnSpc>
              <a:spcBef>
                <a:spcPts val="600"/>
              </a:spcBef>
              <a:buNone/>
            </a:pPr>
            <a:r>
              <a:rPr lang="en-US" dirty="0"/>
              <a:t>To convert the loaded document:</a:t>
            </a:r>
          </a:p>
          <a:p>
            <a:pPr marL="514350" indent="-514350">
              <a:lnSpc>
                <a:spcPct val="120000"/>
              </a:lnSpc>
              <a:spcBef>
                <a:spcPts val="600"/>
              </a:spcBef>
              <a:buFont typeface="+mj-lt"/>
              <a:buAutoNum type="arabicPeriod"/>
            </a:pPr>
            <a:r>
              <a:rPr lang="en-US" dirty="0" smtClean="0"/>
              <a:t>Press </a:t>
            </a:r>
            <a:r>
              <a:rPr lang="en-US" dirty="0"/>
              <a:t>the convert button.</a:t>
            </a:r>
          </a:p>
          <a:p>
            <a:pPr marL="514350" indent="-514350">
              <a:lnSpc>
                <a:spcPct val="120000"/>
              </a:lnSpc>
              <a:spcBef>
                <a:spcPts val="600"/>
              </a:spcBef>
              <a:buFont typeface="+mj-lt"/>
              <a:buAutoNum type="arabicPeriod"/>
            </a:pPr>
            <a:r>
              <a:rPr lang="en-US" dirty="0" smtClean="0"/>
              <a:t>In </a:t>
            </a:r>
            <a:r>
              <a:rPr lang="en-US" dirty="0"/>
              <a:t>the dropdown menu, choose to save all or just save selected text.</a:t>
            </a:r>
          </a:p>
          <a:p>
            <a:pPr marL="514350" indent="-514350">
              <a:lnSpc>
                <a:spcPct val="120000"/>
              </a:lnSpc>
              <a:spcBef>
                <a:spcPts val="600"/>
              </a:spcBef>
              <a:buFont typeface="+mj-lt"/>
              <a:buAutoNum type="arabicPeriod"/>
            </a:pPr>
            <a:r>
              <a:rPr lang="en-US" dirty="0" smtClean="0"/>
              <a:t>A </a:t>
            </a:r>
            <a:r>
              <a:rPr lang="en-US" dirty="0"/>
              <a:t>pop-up menu will appear to save the new mp3 file in the preferred destination.</a:t>
            </a:r>
          </a:p>
          <a:p>
            <a:pPr marL="0" indent="0">
              <a:lnSpc>
                <a:spcPct val="120000"/>
              </a:lnSpc>
              <a:spcBef>
                <a:spcPts val="600"/>
              </a:spcBef>
              <a:buNone/>
            </a:pPr>
            <a:endParaRPr lang="en-US" dirty="0"/>
          </a:p>
        </p:txBody>
      </p:sp>
      <p:pic>
        <p:nvPicPr>
          <p:cNvPr id="5" name="Picture Placeholder 14" descr="convert CAR to &#10;MP3&#10;HTML/JAWS/WindowEyes&#10;HTML Flex: JAWS/VoiceOver&#10;HTML MathPlayer/NVDA" title="Convert to options"/>
          <p:cNvPicPr>
            <a:picLocks noGrp="1" noChangeAspect="1"/>
          </p:cNvPicPr>
          <p:nvPr>
            <p:ph sz="half" idx="2"/>
          </p:nvPr>
        </p:nvPicPr>
        <p:blipFill>
          <a:blip r:embed="rId3"/>
          <a:stretch>
            <a:fillRect/>
          </a:stretch>
        </p:blipFill>
        <p:spPr>
          <a:xfrm>
            <a:off x="6987397" y="2081463"/>
            <a:ext cx="4264010" cy="477653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813721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1447799"/>
          </a:xfrm>
        </p:spPr>
        <p:txBody>
          <a:bodyPr vert="horz" lIns="91440" tIns="45720" rIns="91440" bIns="45720" rtlCol="0" anchor="t" anchorCtr="0">
            <a:normAutofit fontScale="90000"/>
          </a:bodyPr>
          <a:lstStyle/>
          <a:p>
            <a:r>
              <a:rPr lang="en-US" b="1" cap="none" dirty="0"/>
              <a:t>Export to HTML</a:t>
            </a:r>
            <a:br>
              <a:rPr lang="en-US" b="1" cap="none" dirty="0"/>
            </a:br>
            <a:endParaRPr lang="en-US" b="1" cap="none" dirty="0"/>
          </a:p>
        </p:txBody>
      </p:sp>
      <p:sp>
        <p:nvSpPr>
          <p:cNvPr id="5" name="Text Placeholder 4"/>
          <p:cNvSpPr>
            <a:spLocks noGrp="1"/>
          </p:cNvSpPr>
          <p:nvPr>
            <p:ph type="body" sz="quarter" idx="13"/>
          </p:nvPr>
        </p:nvSpPr>
        <p:spPr>
          <a:xfrm>
            <a:off x="1141411" y="2781300"/>
            <a:ext cx="9906000" cy="838200"/>
          </a:xfrm>
        </p:spPr>
        <p:txBody>
          <a:bodyPr>
            <a:normAutofit fontScale="70000" lnSpcReduction="20000"/>
          </a:bodyPr>
          <a:lstStyle/>
          <a:p>
            <a:endParaRPr lang="en-US" dirty="0" smtClean="0"/>
          </a:p>
          <a:p>
            <a:r>
              <a:rPr lang="en-US" dirty="0" smtClean="0"/>
              <a:t>You </a:t>
            </a:r>
            <a:r>
              <a:rPr lang="en-US" dirty="0"/>
              <a:t>can also convert documents into HTML files.</a:t>
            </a:r>
          </a:p>
          <a:p>
            <a:endParaRPr lang="en-US" dirty="0"/>
          </a:p>
        </p:txBody>
      </p:sp>
      <p:sp>
        <p:nvSpPr>
          <p:cNvPr id="3" name="Content Placeholder 2"/>
          <p:cNvSpPr>
            <a:spLocks noGrp="1"/>
          </p:cNvSpPr>
          <p:nvPr>
            <p:ph type="body" idx="1"/>
          </p:nvPr>
        </p:nvSpPr>
        <p:spPr>
          <a:xfrm>
            <a:off x="1141411" y="3619500"/>
            <a:ext cx="9906000" cy="1447800"/>
          </a:xfrm>
        </p:spPr>
        <p:txBody>
          <a:bodyPr>
            <a:normAutofit/>
          </a:bodyPr>
          <a:lstStyle/>
          <a:p>
            <a:r>
              <a:rPr lang="en-US" dirty="0" smtClean="0"/>
              <a:t>1</a:t>
            </a:r>
            <a:r>
              <a:rPr lang="en-US" dirty="0"/>
              <a:t>. Press the convert button</a:t>
            </a:r>
          </a:p>
          <a:p>
            <a:r>
              <a:rPr lang="en-US" dirty="0"/>
              <a:t>2. In the drop down menu, choose HTML.</a:t>
            </a:r>
          </a:p>
          <a:p>
            <a:r>
              <a:rPr lang="en-US" dirty="0"/>
              <a:t>3. Choose where to save the file.</a:t>
            </a:r>
          </a:p>
          <a:p>
            <a:endParaRPr lang="en-US" dirty="0"/>
          </a:p>
        </p:txBody>
      </p:sp>
    </p:spTree>
    <p:extLst>
      <p:ext uri="{BB962C8B-B14F-4D97-AF65-F5344CB8AC3E}">
        <p14:creationId xmlns:p14="http://schemas.microsoft.com/office/powerpoint/2010/main" val="1509759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78541" y="1600200"/>
            <a:ext cx="3811991" cy="1806388"/>
          </a:xfrm>
          <a:solidFill>
            <a:srgbClr val="950524"/>
          </a:solid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fontScale="90000"/>
          </a:bodyPr>
          <a:lstStyle/>
          <a:p>
            <a:r>
              <a:rPr lang="en-US" sz="5400" cap="none" dirty="0">
                <a:effectLst>
                  <a:glow rad="38100">
                    <a:schemeClr val="bg1">
                      <a:lumMod val="65000"/>
                      <a:lumOff val="35000"/>
                      <a:alpha val="40000"/>
                    </a:schemeClr>
                  </a:glow>
                  <a:outerShdw blurRad="28575" dist="38100" dir="14040000" algn="tl" rotWithShape="0">
                    <a:srgbClr val="000000">
                      <a:alpha val="25000"/>
                    </a:srgbClr>
                  </a:outerShdw>
                </a:effectLst>
              </a:rPr>
              <a:t>Ready for a test drive?</a:t>
            </a:r>
          </a:p>
        </p:txBody>
      </p:sp>
      <p:pic>
        <p:nvPicPr>
          <p:cNvPr id="5" name="Content Placeholder 4"/>
          <p:cNvPicPr>
            <a:picLocks noGrp="1" noChangeAspect="1"/>
          </p:cNvPicPr>
          <p:nvPr>
            <p:ph idx="1"/>
          </p:nvPr>
        </p:nvPicPr>
        <p:blipFill>
          <a:blip r:embed="rId3"/>
          <a:stretch>
            <a:fillRect/>
          </a:stretch>
        </p:blipFill>
        <p:spPr>
          <a:xfrm>
            <a:off x="5660787" y="1812472"/>
            <a:ext cx="5583744" cy="4408714"/>
          </a:xfrm>
          <a:prstGeom prst="rect">
            <a:avLst/>
          </a:prstGeom>
          <a:ln>
            <a:solidFill>
              <a:schemeClr val="bg1"/>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67203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878306"/>
            <a:ext cx="3896448" cy="3874168"/>
          </a:xfrm>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sz="5400" cap="none" dirty="0" smtClean="0">
                <a:effectLst>
                  <a:glow rad="38100">
                    <a:schemeClr val="bg1">
                      <a:lumMod val="65000"/>
                      <a:lumOff val="35000"/>
                      <a:alpha val="40000"/>
                    </a:schemeClr>
                  </a:glow>
                  <a:outerShdw blurRad="28575" dist="38100" dir="14040000" algn="tl" rotWithShape="0">
                    <a:srgbClr val="000000">
                      <a:alpha val="25000"/>
                    </a:srgbClr>
                  </a:outerShdw>
                </a:effectLst>
              </a:rPr>
              <a:t>Review </a:t>
            </a:r>
            <a:r>
              <a:rPr lang="en-US" sz="5400" cap="none" dirty="0">
                <a:effectLst>
                  <a:glow rad="38100">
                    <a:schemeClr val="bg1">
                      <a:lumMod val="65000"/>
                      <a:lumOff val="35000"/>
                      <a:alpha val="40000"/>
                    </a:schemeClr>
                  </a:glow>
                  <a:outerShdw blurRad="28575" dist="38100" dir="14040000" algn="tl" rotWithShape="0">
                    <a:srgbClr val="000000">
                      <a:alpha val="25000"/>
                    </a:srgbClr>
                  </a:outerShdw>
                </a:effectLst>
              </a:rPr>
              <a:t>of </a:t>
            </a:r>
            <a:r>
              <a:rPr lang="en-US" sz="5400" cap="none" dirty="0" smtClean="0">
                <a:effectLst>
                  <a:glow rad="38100">
                    <a:schemeClr val="bg1">
                      <a:lumMod val="65000"/>
                      <a:lumOff val="35000"/>
                      <a:alpha val="40000"/>
                    </a:schemeClr>
                  </a:glow>
                  <a:outerShdw blurRad="28575" dist="38100" dir="14040000" algn="tl" rotWithShape="0">
                    <a:srgbClr val="000000">
                      <a:alpha val="25000"/>
                    </a:srgbClr>
                  </a:outerShdw>
                </a:effectLst>
              </a:rPr>
              <a:t>conversion process</a:t>
            </a:r>
            <a:endParaRPr lang="en-US" sz="5400" cap="none" dirty="0">
              <a:effectLst>
                <a:glow rad="38100">
                  <a:schemeClr val="bg1">
                    <a:lumMod val="65000"/>
                    <a:lumOff val="35000"/>
                    <a:alpha val="40000"/>
                  </a:schemeClr>
                </a:glow>
                <a:outerShdw blurRad="28575" dist="38100" dir="14040000" algn="tl" rotWithShape="0">
                  <a:srgbClr val="000000">
                    <a:alpha val="25000"/>
                  </a:srgbClr>
                </a:outerShdw>
              </a:effectLst>
            </a:endParaRPr>
          </a:p>
        </p:txBody>
      </p:sp>
      <p:sp>
        <p:nvSpPr>
          <p:cNvPr id="3" name="Content Placeholder 2"/>
          <p:cNvSpPr>
            <a:spLocks noGrp="1"/>
          </p:cNvSpPr>
          <p:nvPr>
            <p:ph idx="1"/>
          </p:nvPr>
        </p:nvSpPr>
        <p:spPr>
          <a:xfrm>
            <a:off x="5065295" y="192505"/>
            <a:ext cx="6776749" cy="5598696"/>
          </a:xfrm>
        </p:spPr>
        <p:txBody>
          <a:bodyPr>
            <a:normAutofit fontScale="92500"/>
          </a:bodyPr>
          <a:lstStyle/>
          <a:p>
            <a:r>
              <a:rPr lang="en-US" dirty="0"/>
              <a:t>1) Scan or receive files from </a:t>
            </a:r>
            <a:r>
              <a:rPr lang="en-US" dirty="0" smtClean="0"/>
              <a:t>       the </a:t>
            </a:r>
            <a:r>
              <a:rPr lang="en-US" dirty="0"/>
              <a:t>publisher, </a:t>
            </a:r>
            <a:r>
              <a:rPr lang="en-US" dirty="0" smtClean="0"/>
              <a:t>instructor</a:t>
            </a:r>
            <a:r>
              <a:rPr lang="en-US" dirty="0"/>
              <a:t>, or </a:t>
            </a:r>
            <a:r>
              <a:rPr lang="en-US" dirty="0" smtClean="0"/>
              <a:t>student</a:t>
            </a:r>
            <a:r>
              <a:rPr lang="en-US" dirty="0"/>
              <a:t>.</a:t>
            </a:r>
          </a:p>
          <a:p>
            <a:r>
              <a:rPr lang="en-US" dirty="0"/>
              <a:t>2) </a:t>
            </a:r>
            <a:r>
              <a:rPr lang="en-US" dirty="0" smtClean="0"/>
              <a:t>For text-based files, </a:t>
            </a:r>
            <a:r>
              <a:rPr lang="en-US" dirty="0"/>
              <a:t>use ABBYY FineReader to OCR and edit the </a:t>
            </a:r>
            <a:r>
              <a:rPr lang="en-US" dirty="0" smtClean="0"/>
              <a:t>layout; For STEM content, use </a:t>
            </a:r>
            <a:r>
              <a:rPr lang="en-US" dirty="0" err="1" smtClean="0"/>
              <a:t>Omnipage</a:t>
            </a:r>
            <a:r>
              <a:rPr lang="en-US" dirty="0" smtClean="0"/>
              <a:t> Ultimate</a:t>
            </a:r>
            <a:endParaRPr lang="en-US" dirty="0"/>
          </a:p>
          <a:p>
            <a:r>
              <a:rPr lang="en-US" dirty="0"/>
              <a:t>3) Edit the </a:t>
            </a:r>
            <a:r>
              <a:rPr lang="en-US" dirty="0" smtClean="0"/>
              <a:t>document </a:t>
            </a:r>
            <a:r>
              <a:rPr lang="en-US" dirty="0"/>
              <a:t>in Microsoft Word with CAT, </a:t>
            </a:r>
            <a:r>
              <a:rPr lang="en-US" dirty="0" smtClean="0"/>
              <a:t>custom </a:t>
            </a:r>
            <a:r>
              <a:rPr lang="en-US" dirty="0"/>
              <a:t>macros, and Word tools.</a:t>
            </a:r>
          </a:p>
          <a:p>
            <a:r>
              <a:rPr lang="en-US" dirty="0"/>
              <a:t>4) Finally, </a:t>
            </a:r>
            <a:r>
              <a:rPr lang="en-US" dirty="0" smtClean="0"/>
              <a:t>quality </a:t>
            </a:r>
            <a:r>
              <a:rPr lang="en-US" dirty="0"/>
              <a:t>check the final product with CAT and </a:t>
            </a:r>
            <a:r>
              <a:rPr lang="en-US" dirty="0" smtClean="0"/>
              <a:t>CAR</a:t>
            </a:r>
          </a:p>
          <a:p>
            <a:pPr marL="0" indent="0">
              <a:buNone/>
            </a:pPr>
            <a:r>
              <a:rPr lang="en-US" dirty="0" smtClean="0"/>
              <a:t>Questions?</a:t>
            </a:r>
            <a:endParaRPr lang="en-US" dirty="0"/>
          </a:p>
          <a:p>
            <a:endParaRPr lang="en-US" dirty="0"/>
          </a:p>
        </p:txBody>
      </p:sp>
    </p:spTree>
    <p:extLst>
      <p:ext uri="{BB962C8B-B14F-4D97-AF65-F5344CB8AC3E}">
        <p14:creationId xmlns:p14="http://schemas.microsoft.com/office/powerpoint/2010/main" val="4085631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fontScale="90000"/>
          </a:bodyPr>
          <a:lstStyle/>
          <a:p>
            <a:r>
              <a:rPr lang="en-US" cap="none" dirty="0" smtClean="0"/>
              <a:t>Are </a:t>
            </a:r>
            <a:r>
              <a:rPr lang="en-US" cap="none" dirty="0"/>
              <a:t>we there yet?</a:t>
            </a:r>
            <a:br>
              <a:rPr lang="en-US" cap="none" dirty="0"/>
            </a:br>
            <a:r>
              <a:rPr lang="en-US" cap="none" dirty="0"/>
              <a:t/>
            </a:r>
            <a:br>
              <a:rPr lang="en-US" cap="none" dirty="0"/>
            </a:br>
            <a:endParaRPr lang="en-US" cap="none" dirty="0"/>
          </a:p>
        </p:txBody>
      </p:sp>
      <p:pic>
        <p:nvPicPr>
          <p:cNvPr id="9" name="Content Placeholder 8"/>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674812" y="2123911"/>
            <a:ext cx="4711919" cy="3533939"/>
          </a:xfrm>
          <a:ln>
            <a:solidFill>
              <a:schemeClr val="tx1"/>
            </a:solidFill>
          </a:ln>
          <a:effectLst>
            <a:outerShdw blurRad="76200" dir="13500000" sy="23000" kx="1200000" algn="br" rotWithShape="0">
              <a:prstClr val="black">
                <a:alpha val="20000"/>
              </a:prstClr>
            </a:outerShdw>
          </a:effectLst>
        </p:spPr>
      </p:pic>
      <p:sp>
        <p:nvSpPr>
          <p:cNvPr id="5" name="Text Placeholder 4"/>
          <p:cNvSpPr>
            <a:spLocks noGrp="1"/>
          </p:cNvSpPr>
          <p:nvPr>
            <p:ph sz="half" idx="2"/>
          </p:nvPr>
        </p:nvSpPr>
        <p:spPr/>
        <p:txBody>
          <a:bodyPr>
            <a:normAutofit/>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lgn="r">
              <a:buNone/>
            </a:pPr>
            <a:r>
              <a:rPr lang="en-US" sz="2800" dirty="0" smtClean="0"/>
              <a:t>Nope. There’s more.</a:t>
            </a:r>
            <a:endParaRPr lang="en-US" sz="2800" dirty="0"/>
          </a:p>
        </p:txBody>
      </p:sp>
    </p:spTree>
    <p:extLst>
      <p:ext uri="{BB962C8B-B14F-4D97-AF65-F5344CB8AC3E}">
        <p14:creationId xmlns:p14="http://schemas.microsoft.com/office/powerpoint/2010/main" val="227019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additive="base">
                                        <p:cTn id="1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fontScale="90000"/>
          </a:bodyPr>
          <a:lstStyle/>
          <a:p>
            <a:r>
              <a:rPr lang="en-US" cap="none" dirty="0"/>
              <a:t>Other UARK recommended applications and software</a:t>
            </a:r>
          </a:p>
        </p:txBody>
      </p:sp>
      <p:sp>
        <p:nvSpPr>
          <p:cNvPr id="3" name="Content Placeholder 2"/>
          <p:cNvSpPr>
            <a:spLocks noGrp="1"/>
          </p:cNvSpPr>
          <p:nvPr>
            <p:ph sz="half" idx="1"/>
          </p:nvPr>
        </p:nvSpPr>
        <p:spPr/>
        <p:txBody>
          <a:bodyPr/>
          <a:lstStyle/>
          <a:p>
            <a:r>
              <a:rPr lang="en-US" dirty="0" smtClean="0"/>
              <a:t>On our website, we cover apps for:</a:t>
            </a:r>
          </a:p>
          <a:p>
            <a:r>
              <a:rPr lang="en-US" dirty="0" smtClean="0"/>
              <a:t>Windows</a:t>
            </a:r>
          </a:p>
          <a:p>
            <a:r>
              <a:rPr lang="en-US" dirty="0" smtClean="0"/>
              <a:t>Mac</a:t>
            </a:r>
          </a:p>
          <a:p>
            <a:r>
              <a:rPr lang="en-US" dirty="0" smtClean="0"/>
              <a:t>iOS</a:t>
            </a:r>
          </a:p>
          <a:p>
            <a:r>
              <a:rPr lang="en-US" dirty="0" smtClean="0"/>
              <a:t>Android</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22913" y="2389887"/>
            <a:ext cx="6279284" cy="3258438"/>
          </a:xfrm>
        </p:spPr>
      </p:pic>
    </p:spTree>
    <p:extLst>
      <p:ext uri="{BB962C8B-B14F-4D97-AF65-F5344CB8AC3E}">
        <p14:creationId xmlns:p14="http://schemas.microsoft.com/office/powerpoint/2010/main" val="277132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1" y="609599"/>
            <a:ext cx="9905998" cy="1439099"/>
          </a:xfrm>
        </p:spPr>
        <p:txBody>
          <a:bodyPr anchor="t" anchorCtr="0"/>
          <a:lstStyle/>
          <a:p>
            <a:r>
              <a:rPr lang="en-US" cap="none" dirty="0" smtClean="0"/>
              <a:t>Our Processes… </a:t>
            </a:r>
            <a:endParaRPr lang="en-US" cap="none" dirty="0"/>
          </a:p>
        </p:txBody>
      </p:sp>
      <p:pic>
        <p:nvPicPr>
          <p:cNvPr id="7" name="Content Placeholder 6" descr="Pony on back legs looking into car engine. Man leaning over into car engine. &#10;&#10;Caption = Yep, I see your problem. There's a dude passed out in your engine. Also your mechanic is a pony." title="Car with pony and m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6332" y="2048698"/>
            <a:ext cx="5515861" cy="3649662"/>
          </a:xfrm>
        </p:spPr>
      </p:pic>
    </p:spTree>
    <p:extLst>
      <p:ext uri="{BB962C8B-B14F-4D97-AF65-F5344CB8AC3E}">
        <p14:creationId xmlns:p14="http://schemas.microsoft.com/office/powerpoint/2010/main" val="22496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19176"/>
          </a:xfrm>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a:t>Software for Windows</a:t>
            </a:r>
          </a:p>
        </p:txBody>
      </p:sp>
      <p:sp>
        <p:nvSpPr>
          <p:cNvPr id="6" name="Content Placeholder 5"/>
          <p:cNvSpPr>
            <a:spLocks noGrp="1"/>
          </p:cNvSpPr>
          <p:nvPr>
            <p:ph sz="half" idx="1"/>
          </p:nvPr>
        </p:nvSpPr>
        <p:spPr>
          <a:xfrm>
            <a:off x="1141412" y="1838325"/>
            <a:ext cx="4876800" cy="3952875"/>
          </a:xfrm>
        </p:spPr>
        <p:txBody>
          <a:bodyPr>
            <a:normAutofit fontScale="62500" lnSpcReduction="20000"/>
          </a:bodyPr>
          <a:lstStyle/>
          <a:p>
            <a:pPr marL="0" indent="0">
              <a:buNone/>
            </a:pPr>
            <a:r>
              <a:rPr lang="en-US" b="1" dirty="0"/>
              <a:t>MS Word, Text, Clipboard</a:t>
            </a:r>
          </a:p>
          <a:p>
            <a:r>
              <a:rPr lang="en-US" dirty="0"/>
              <a:t>Central Access Reader (CAR) [FREE</a:t>
            </a:r>
            <a:r>
              <a:rPr lang="en-US" dirty="0" smtClean="0"/>
              <a:t>]</a:t>
            </a:r>
            <a:endParaRPr lang="en-US" dirty="0"/>
          </a:p>
          <a:p>
            <a:pPr marL="0" indent="0">
              <a:buNone/>
            </a:pPr>
            <a:r>
              <a:rPr lang="en-US" b="1" dirty="0"/>
              <a:t>MS Word, PDF (text-based)</a:t>
            </a:r>
          </a:p>
          <a:p>
            <a:r>
              <a:rPr lang="en-US" dirty="0"/>
              <a:t>Balabolka [FREE] </a:t>
            </a:r>
            <a:endParaRPr lang="en-US" dirty="0" smtClean="0"/>
          </a:p>
          <a:p>
            <a:r>
              <a:rPr lang="en-US" dirty="0" smtClean="0"/>
              <a:t>Natural </a:t>
            </a:r>
            <a:r>
              <a:rPr lang="en-US" dirty="0"/>
              <a:t>Reader [Free and pay versions available.] </a:t>
            </a:r>
            <a:endParaRPr lang="en-US" dirty="0" smtClean="0"/>
          </a:p>
          <a:p>
            <a:pPr marL="0" indent="0">
              <a:buNone/>
            </a:pPr>
            <a:r>
              <a:rPr lang="en-US" b="1" dirty="0" smtClean="0"/>
              <a:t>Multiple formats</a:t>
            </a:r>
          </a:p>
          <a:p>
            <a:r>
              <a:rPr lang="en-US" dirty="0" smtClean="0"/>
              <a:t>TextAloud </a:t>
            </a:r>
            <a:r>
              <a:rPr lang="en-US" dirty="0"/>
              <a:t>(Free limited-time demo</a:t>
            </a:r>
            <a:r>
              <a:rPr lang="en-US" dirty="0" smtClean="0"/>
              <a:t>)</a:t>
            </a:r>
            <a:endParaRPr lang="en-US" dirty="0"/>
          </a:p>
          <a:p>
            <a:pPr marL="0" indent="0">
              <a:buNone/>
            </a:pPr>
            <a:r>
              <a:rPr lang="en-US" b="1" dirty="0"/>
              <a:t>Full DAISY</a:t>
            </a:r>
          </a:p>
          <a:p>
            <a:r>
              <a:rPr lang="en-US" dirty="0"/>
              <a:t>AMIS [FREE] </a:t>
            </a:r>
          </a:p>
          <a:p>
            <a:r>
              <a:rPr lang="en-US" dirty="0"/>
              <a:t>Dolphin EasyReader</a:t>
            </a:r>
          </a:p>
        </p:txBody>
      </p:sp>
      <p:sp>
        <p:nvSpPr>
          <p:cNvPr id="7" name="Content Placeholder 6"/>
          <p:cNvSpPr>
            <a:spLocks noGrp="1"/>
          </p:cNvSpPr>
          <p:nvPr>
            <p:ph sz="half" idx="2"/>
          </p:nvPr>
        </p:nvSpPr>
        <p:spPr/>
        <p:txBody>
          <a:bodyPr>
            <a:normAutofit fontScale="62500" lnSpcReduction="20000"/>
          </a:bodyPr>
          <a:lstStyle/>
          <a:p>
            <a:pPr marL="0" indent="0">
              <a:buNone/>
            </a:pPr>
            <a:r>
              <a:rPr lang="en-US" b="1" dirty="0"/>
              <a:t>High-end Software with Tools for Reading, Writing &amp; Learning</a:t>
            </a:r>
          </a:p>
          <a:p>
            <a:r>
              <a:rPr lang="en-US" dirty="0"/>
              <a:t>TextHelp Read &amp; Write</a:t>
            </a:r>
          </a:p>
          <a:p>
            <a:r>
              <a:rPr lang="en-US" dirty="0"/>
              <a:t>Read: Outloud</a:t>
            </a:r>
          </a:p>
          <a:p>
            <a:r>
              <a:rPr lang="en-US" dirty="0"/>
              <a:t>Kurzweil 3000</a:t>
            </a:r>
          </a:p>
          <a:p>
            <a:r>
              <a:rPr lang="en-US" dirty="0"/>
              <a:t>WYNN (What You Need Now)</a:t>
            </a:r>
          </a:p>
        </p:txBody>
      </p:sp>
    </p:spTree>
    <p:extLst>
      <p:ext uri="{BB962C8B-B14F-4D97-AF65-F5344CB8AC3E}">
        <p14:creationId xmlns:p14="http://schemas.microsoft.com/office/powerpoint/2010/main" val="304062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a:t>Software for Mac</a:t>
            </a:r>
          </a:p>
        </p:txBody>
      </p:sp>
      <p:sp>
        <p:nvSpPr>
          <p:cNvPr id="3" name="Content Placeholder 2"/>
          <p:cNvSpPr>
            <a:spLocks noGrp="1"/>
          </p:cNvSpPr>
          <p:nvPr>
            <p:ph sz="half" idx="1"/>
          </p:nvPr>
        </p:nvSpPr>
        <p:spPr/>
        <p:txBody>
          <a:bodyPr>
            <a:normAutofit fontScale="70000" lnSpcReduction="20000"/>
          </a:bodyPr>
          <a:lstStyle/>
          <a:p>
            <a:pPr marL="0" indent="0">
              <a:buNone/>
            </a:pPr>
            <a:r>
              <a:rPr lang="en-US" b="1" dirty="0"/>
              <a:t>MS Word, Text and Text-based Information</a:t>
            </a:r>
          </a:p>
          <a:p>
            <a:r>
              <a:rPr lang="en-US" dirty="0"/>
              <a:t>Text to </a:t>
            </a:r>
            <a:r>
              <a:rPr lang="en-US" dirty="0" smtClean="0"/>
              <a:t>Speech</a:t>
            </a:r>
            <a:endParaRPr lang="en-US" dirty="0"/>
          </a:p>
          <a:p>
            <a:pPr marL="346075" indent="0">
              <a:buNone/>
            </a:pPr>
            <a:r>
              <a:rPr lang="en-US" dirty="0" smtClean="0"/>
              <a:t>How </a:t>
            </a:r>
            <a:r>
              <a:rPr lang="en-US" dirty="0"/>
              <a:t>to use the Text to </a:t>
            </a:r>
            <a:r>
              <a:rPr lang="en-US" dirty="0" smtClean="0"/>
              <a:t>Speech (TTS</a:t>
            </a:r>
            <a:r>
              <a:rPr lang="en-US" dirty="0"/>
              <a:t>) </a:t>
            </a:r>
            <a:r>
              <a:rPr lang="en-US" dirty="0" smtClean="0"/>
              <a:t>tool </a:t>
            </a:r>
            <a:r>
              <a:rPr lang="en-US" dirty="0"/>
              <a:t>on your </a:t>
            </a:r>
            <a:r>
              <a:rPr lang="en-US" dirty="0" smtClean="0"/>
              <a:t>MAC</a:t>
            </a:r>
          </a:p>
          <a:p>
            <a:pPr marL="346075" indent="0">
              <a:buNone/>
            </a:pPr>
            <a:r>
              <a:rPr lang="en-US" dirty="0" smtClean="0"/>
              <a:t>(BETTER THAN VOICEOVER!!!)</a:t>
            </a:r>
            <a:endParaRPr lang="en-US" dirty="0"/>
          </a:p>
          <a:p>
            <a:pPr marL="346075" indent="0">
              <a:buNone/>
            </a:pPr>
            <a:r>
              <a:rPr lang="en-US" dirty="0" smtClean="0"/>
              <a:t>Convert </a:t>
            </a:r>
            <a:r>
              <a:rPr lang="en-US" dirty="0"/>
              <a:t>text into an mp3 - Text to mp3 </a:t>
            </a:r>
            <a:r>
              <a:rPr lang="en-US" dirty="0" smtClean="0"/>
              <a:t>	on </a:t>
            </a:r>
            <a:r>
              <a:rPr lang="en-US" dirty="0"/>
              <a:t>Mac - YouTube video</a:t>
            </a:r>
          </a:p>
          <a:p>
            <a:pPr marL="0" indent="0">
              <a:buNone/>
            </a:pPr>
            <a:r>
              <a:rPr lang="en-US" b="1" dirty="0"/>
              <a:t>MS Word, Text-based formats</a:t>
            </a:r>
          </a:p>
          <a:p>
            <a:r>
              <a:rPr lang="en-US" dirty="0"/>
              <a:t>Ghost </a:t>
            </a:r>
            <a:r>
              <a:rPr lang="en-US" dirty="0" smtClean="0"/>
              <a:t>Reader</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a:t>High-end Software with Tools for Reading, Writing, &amp; Learning</a:t>
            </a:r>
          </a:p>
          <a:p>
            <a:r>
              <a:rPr lang="en-US" dirty="0"/>
              <a:t>TextHelp Read &amp; Write</a:t>
            </a:r>
          </a:p>
          <a:p>
            <a:r>
              <a:rPr lang="en-US" dirty="0"/>
              <a:t>Read: Outloud</a:t>
            </a:r>
          </a:p>
          <a:p>
            <a:r>
              <a:rPr lang="en-US" dirty="0"/>
              <a:t>Kurzweil 3000</a:t>
            </a:r>
          </a:p>
        </p:txBody>
      </p:sp>
    </p:spTree>
    <p:extLst>
      <p:ext uri="{BB962C8B-B14F-4D97-AF65-F5344CB8AC3E}">
        <p14:creationId xmlns:p14="http://schemas.microsoft.com/office/powerpoint/2010/main" val="370658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a:t>Apps for iOS</a:t>
            </a:r>
          </a:p>
        </p:txBody>
      </p:sp>
      <p:sp>
        <p:nvSpPr>
          <p:cNvPr id="3" name="Content Placeholder 2"/>
          <p:cNvSpPr>
            <a:spLocks noGrp="1"/>
          </p:cNvSpPr>
          <p:nvPr>
            <p:ph sz="half" idx="1"/>
          </p:nvPr>
        </p:nvSpPr>
        <p:spPr/>
        <p:txBody>
          <a:bodyPr>
            <a:normAutofit fontScale="70000" lnSpcReduction="20000"/>
          </a:bodyPr>
          <a:lstStyle/>
          <a:p>
            <a:pPr marL="0" indent="0">
              <a:buNone/>
            </a:pPr>
            <a:r>
              <a:rPr lang="en-US" b="1" dirty="0"/>
              <a:t>Multiple formats</a:t>
            </a:r>
          </a:p>
          <a:p>
            <a:r>
              <a:rPr lang="en-US" dirty="0"/>
              <a:t>Voice Dream </a:t>
            </a:r>
            <a:r>
              <a:rPr lang="en-US" dirty="0" smtClean="0"/>
              <a:t>Reader</a:t>
            </a:r>
            <a:endParaRPr lang="en-US" dirty="0"/>
          </a:p>
          <a:p>
            <a:r>
              <a:rPr lang="en-US" dirty="0"/>
              <a:t>ezPDF </a:t>
            </a:r>
            <a:r>
              <a:rPr lang="en-US" dirty="0" smtClean="0"/>
              <a:t>Reader</a:t>
            </a:r>
            <a:endParaRPr lang="en-US" dirty="0"/>
          </a:p>
          <a:p>
            <a:r>
              <a:rPr lang="en-US" dirty="0"/>
              <a:t>TextAloud for </a:t>
            </a:r>
            <a:r>
              <a:rPr lang="en-US" dirty="0" smtClean="0"/>
              <a:t>iOS</a:t>
            </a:r>
            <a:endParaRPr lang="en-US" dirty="0"/>
          </a:p>
          <a:p>
            <a:pPr marL="0" indent="0">
              <a:buNone/>
            </a:pPr>
            <a:r>
              <a:rPr lang="en-US" b="1" dirty="0"/>
              <a:t>Text-based information</a:t>
            </a:r>
          </a:p>
          <a:p>
            <a:r>
              <a:rPr lang="en-US" dirty="0"/>
              <a:t>Text to </a:t>
            </a:r>
            <a:r>
              <a:rPr lang="en-US" dirty="0" smtClean="0"/>
              <a:t>Speech</a:t>
            </a:r>
            <a:endParaRPr lang="en-US" dirty="0"/>
          </a:p>
          <a:p>
            <a:r>
              <a:rPr lang="en-US" dirty="0" smtClean="0"/>
              <a:t>VoiceOver</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a:t>PDF, ePub</a:t>
            </a:r>
          </a:p>
          <a:p>
            <a:r>
              <a:rPr lang="en-US" dirty="0"/>
              <a:t>iBooks </a:t>
            </a:r>
            <a:endParaRPr lang="en-US" dirty="0" smtClean="0"/>
          </a:p>
          <a:p>
            <a:pPr marL="0" indent="0">
              <a:buNone/>
            </a:pPr>
            <a:r>
              <a:rPr lang="en-US" b="1" dirty="0" smtClean="0"/>
              <a:t>PDF</a:t>
            </a:r>
            <a:r>
              <a:rPr lang="en-US" b="1" dirty="0"/>
              <a:t>, MS Office</a:t>
            </a:r>
          </a:p>
          <a:p>
            <a:r>
              <a:rPr lang="en-US" dirty="0"/>
              <a:t>ReaddleDocs</a:t>
            </a:r>
          </a:p>
          <a:p>
            <a:pPr marL="0" indent="0">
              <a:buNone/>
            </a:pPr>
            <a:r>
              <a:rPr lang="en-US" b="1" dirty="0" smtClean="0"/>
              <a:t>Full </a:t>
            </a:r>
            <a:r>
              <a:rPr lang="en-US" b="1" dirty="0"/>
              <a:t>DAISY</a:t>
            </a:r>
          </a:p>
          <a:p>
            <a:r>
              <a:rPr lang="en-US" dirty="0"/>
              <a:t>Read2Go (Bookshare edition</a:t>
            </a:r>
            <a:r>
              <a:rPr lang="en-US" dirty="0" smtClean="0"/>
              <a:t>)</a:t>
            </a:r>
            <a:endParaRPr lang="en-US" dirty="0"/>
          </a:p>
          <a:p>
            <a:pPr lvl="1"/>
            <a:r>
              <a:rPr lang="en-US" dirty="0"/>
              <a:t>Checkout Bookshare.org for a free student membership and access to thousands of accessible reading materials!</a:t>
            </a:r>
          </a:p>
          <a:p>
            <a:endParaRPr lang="en-US" dirty="0"/>
          </a:p>
        </p:txBody>
      </p:sp>
    </p:spTree>
    <p:extLst>
      <p:ext uri="{BB962C8B-B14F-4D97-AF65-F5344CB8AC3E}">
        <p14:creationId xmlns:p14="http://schemas.microsoft.com/office/powerpoint/2010/main" val="421636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fontScale="90000"/>
          </a:bodyPr>
          <a:lstStyle/>
          <a:p>
            <a:r>
              <a:rPr lang="en-US" cap="none" dirty="0"/>
              <a:t>Apps for Android from Google Play</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ePub</a:t>
            </a:r>
          </a:p>
          <a:p>
            <a:r>
              <a:rPr lang="en-US" dirty="0"/>
              <a:t>Cool Reader (FREE</a:t>
            </a:r>
            <a:r>
              <a:rPr lang="en-US" dirty="0" smtClean="0"/>
              <a:t>)</a:t>
            </a:r>
            <a:endParaRPr lang="en-US" dirty="0"/>
          </a:p>
          <a:p>
            <a:r>
              <a:rPr lang="en-US" dirty="0"/>
              <a:t>Calibre (FREE) </a:t>
            </a:r>
          </a:p>
          <a:p>
            <a:pPr marL="0" indent="0">
              <a:buNone/>
            </a:pPr>
            <a:r>
              <a:rPr lang="en-US" dirty="0"/>
              <a:t>Multi-media PDF, ePub</a:t>
            </a:r>
          </a:p>
          <a:p>
            <a:r>
              <a:rPr lang="en-US" dirty="0"/>
              <a:t>ezPDF Reader </a:t>
            </a:r>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ePub, DAISY</a:t>
            </a:r>
          </a:p>
          <a:p>
            <a:r>
              <a:rPr lang="en-US" dirty="0"/>
              <a:t>Go Read</a:t>
            </a:r>
          </a:p>
          <a:p>
            <a:pPr marL="0" indent="0">
              <a:buNone/>
            </a:pPr>
            <a:r>
              <a:rPr lang="en-US" dirty="0"/>
              <a:t>Multiple formats</a:t>
            </a:r>
          </a:p>
          <a:p>
            <a:r>
              <a:rPr lang="en-US" dirty="0"/>
              <a:t>Moon+ Reader/Moon+ Reader </a:t>
            </a:r>
            <a:r>
              <a:rPr lang="en-US" dirty="0" smtClean="0"/>
              <a:t>Pro</a:t>
            </a:r>
            <a:endParaRPr lang="en-US" dirty="0"/>
          </a:p>
          <a:p>
            <a:pPr marL="0" indent="0">
              <a:buNone/>
            </a:pPr>
            <a:r>
              <a:rPr lang="en-US" dirty="0"/>
              <a:t>Want additional voices?</a:t>
            </a:r>
          </a:p>
          <a:p>
            <a:r>
              <a:rPr lang="en-US" dirty="0"/>
              <a:t>IVONA Text-to-Speech HQ: (FREE</a:t>
            </a:r>
            <a:r>
              <a:rPr lang="en-US" dirty="0" smtClean="0"/>
              <a:t>)</a:t>
            </a:r>
            <a:endParaRPr lang="en-US" dirty="0"/>
          </a:p>
        </p:txBody>
      </p:sp>
    </p:spTree>
    <p:extLst>
      <p:ext uri="{BB962C8B-B14F-4D97-AF65-F5344CB8AC3E}">
        <p14:creationId xmlns:p14="http://schemas.microsoft.com/office/powerpoint/2010/main" val="242494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a:t>Q&amp;A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9269" y="609599"/>
            <a:ext cx="4665906" cy="5535821"/>
          </a:xfrm>
        </p:spPr>
      </p:pic>
    </p:spTree>
    <p:extLst>
      <p:ext uri="{BB962C8B-B14F-4D97-AF65-F5344CB8AC3E}">
        <p14:creationId xmlns:p14="http://schemas.microsoft.com/office/powerpoint/2010/main" val="389075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041008" y="2096088"/>
            <a:ext cx="6330463" cy="604910"/>
          </a:xfrm>
          <a:prstGeom prst="rect">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41008" y="2745682"/>
            <a:ext cx="6331365" cy="546157"/>
          </a:xfrm>
          <a:prstGeom prst="rect">
            <a:avLst/>
          </a:prstGeom>
          <a:solidFill>
            <a:srgbClr val="0066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a:t>References</a:t>
            </a:r>
          </a:p>
        </p:txBody>
      </p:sp>
      <p:sp>
        <p:nvSpPr>
          <p:cNvPr id="3" name="Content Placeholder 2"/>
          <p:cNvSpPr>
            <a:spLocks noGrp="1"/>
          </p:cNvSpPr>
          <p:nvPr>
            <p:ph idx="1"/>
          </p:nvPr>
        </p:nvSpPr>
        <p:spPr/>
        <p:txBody>
          <a:bodyPr/>
          <a:lstStyle/>
          <a:p>
            <a:r>
              <a:rPr lang="en-US" dirty="0" smtClean="0"/>
              <a:t>Central Washington University </a:t>
            </a:r>
          </a:p>
          <a:p>
            <a:r>
              <a:rPr lang="en-US" dirty="0" smtClean="0"/>
              <a:t>Colorado State University</a:t>
            </a:r>
          </a:p>
          <a:p>
            <a:endParaRPr lang="en-US" dirty="0"/>
          </a:p>
        </p:txBody>
      </p:sp>
    </p:spTree>
    <p:extLst>
      <p:ext uri="{BB962C8B-B14F-4D97-AF65-F5344CB8AC3E}">
        <p14:creationId xmlns:p14="http://schemas.microsoft.com/office/powerpoint/2010/main" val="140129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74822"/>
          </a:xfrm>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smtClean="0"/>
              <a:t>References </a:t>
            </a:r>
            <a:endParaRPr lang="en-US" cap="none" dirty="0"/>
          </a:p>
        </p:txBody>
      </p:sp>
      <p:sp>
        <p:nvSpPr>
          <p:cNvPr id="3" name="Content Placeholder 2"/>
          <p:cNvSpPr>
            <a:spLocks noGrp="1"/>
          </p:cNvSpPr>
          <p:nvPr>
            <p:ph idx="1"/>
          </p:nvPr>
        </p:nvSpPr>
        <p:spPr>
          <a:xfrm>
            <a:off x="1141412" y="2140772"/>
            <a:ext cx="10168271" cy="4151743"/>
          </a:xfrm>
        </p:spPr>
        <p:txBody>
          <a:bodyPr>
            <a:normAutofit fontScale="70000" lnSpcReduction="20000"/>
          </a:bodyPr>
          <a:lstStyle/>
          <a:p>
            <a:r>
              <a:rPr lang="en-US" dirty="0" smtClean="0"/>
              <a:t>Contact Wendy Holden, Director </a:t>
            </a:r>
            <a:r>
              <a:rPr lang="en-US" dirty="0"/>
              <a:t>of Disability </a:t>
            </a:r>
            <a:r>
              <a:rPr lang="en-US" dirty="0" smtClean="0"/>
              <a:t>Services for </a:t>
            </a:r>
            <a:r>
              <a:rPr lang="en-US" dirty="0"/>
              <a:t>Central Washington </a:t>
            </a:r>
            <a:r>
              <a:rPr lang="en-US" dirty="0" smtClean="0"/>
              <a:t>University, at </a:t>
            </a:r>
            <a:r>
              <a:rPr lang="en-US" dirty="0">
                <a:hlinkClick r:id="rId2"/>
              </a:rPr>
              <a:t>holdenwe@cwu.edu</a:t>
            </a:r>
            <a:r>
              <a:rPr lang="en-US" dirty="0"/>
              <a:t> or (509) 963-2149 </a:t>
            </a:r>
            <a:r>
              <a:rPr lang="en-US" dirty="0" smtClean="0"/>
              <a:t>for  </a:t>
            </a:r>
            <a:r>
              <a:rPr lang="en-US" dirty="0"/>
              <a:t>request of Central Access </a:t>
            </a:r>
            <a:r>
              <a:rPr lang="en-US" dirty="0" smtClean="0"/>
              <a:t>Toolbar</a:t>
            </a:r>
          </a:p>
          <a:p>
            <a:r>
              <a:rPr lang="en-US" dirty="0"/>
              <a:t>Information about CAT </a:t>
            </a:r>
            <a:r>
              <a:rPr lang="en-US" dirty="0">
                <a:hlinkClick r:id="rId3"/>
              </a:rPr>
              <a:t>https://</a:t>
            </a:r>
            <a:r>
              <a:rPr lang="en-US" dirty="0" smtClean="0">
                <a:hlinkClick r:id="rId3"/>
              </a:rPr>
              <a:t>www.cwu.edu/central-access/toolbar</a:t>
            </a:r>
            <a:r>
              <a:rPr lang="en-US" dirty="0" smtClean="0"/>
              <a:t> </a:t>
            </a:r>
          </a:p>
          <a:p>
            <a:r>
              <a:rPr lang="en-US" dirty="0" smtClean="0"/>
              <a:t>CAT’s “Guide Me” feature video </a:t>
            </a:r>
            <a:r>
              <a:rPr lang="en-US" dirty="0">
                <a:hlinkClick r:id="rId4"/>
              </a:rPr>
              <a:t>https://</a:t>
            </a:r>
            <a:r>
              <a:rPr lang="en-US" dirty="0" smtClean="0">
                <a:hlinkClick r:id="rId4"/>
              </a:rPr>
              <a:t>www.youtube.com/watch?v=oaPT5vV9IDw</a:t>
            </a:r>
            <a:r>
              <a:rPr lang="en-US" dirty="0" smtClean="0"/>
              <a:t> </a:t>
            </a:r>
            <a:endParaRPr lang="en-US" dirty="0"/>
          </a:p>
          <a:p>
            <a:r>
              <a:rPr lang="en-US" dirty="0" smtClean="0"/>
              <a:t>Free </a:t>
            </a:r>
            <a:r>
              <a:rPr lang="en-US" dirty="0"/>
              <a:t>Download of CAR </a:t>
            </a:r>
            <a:r>
              <a:rPr lang="en-US" dirty="0">
                <a:hlinkClick r:id="rId5"/>
              </a:rPr>
              <a:t>http://</a:t>
            </a:r>
            <a:r>
              <a:rPr lang="en-US" dirty="0" smtClean="0">
                <a:hlinkClick r:id="rId5"/>
              </a:rPr>
              <a:t>www.cwu.edu/central-access/reader</a:t>
            </a:r>
            <a:endParaRPr lang="en-US" dirty="0" smtClean="0"/>
          </a:p>
          <a:p>
            <a:r>
              <a:rPr lang="en-US" dirty="0" smtClean="0"/>
              <a:t>Free Download of </a:t>
            </a:r>
            <a:r>
              <a:rPr lang="en-US" dirty="0"/>
              <a:t>CAR Checker </a:t>
            </a:r>
            <a:r>
              <a:rPr lang="en-US" dirty="0">
                <a:hlinkClick r:id="rId6"/>
              </a:rPr>
              <a:t>https://</a:t>
            </a:r>
            <a:r>
              <a:rPr lang="en-US" dirty="0" smtClean="0">
                <a:hlinkClick r:id="rId6"/>
              </a:rPr>
              <a:t>www.cwu.edu/central-access/carcheck</a:t>
            </a:r>
            <a:r>
              <a:rPr lang="en-US" dirty="0" smtClean="0"/>
              <a:t> </a:t>
            </a:r>
          </a:p>
          <a:p>
            <a:r>
              <a:rPr lang="en-US" dirty="0" smtClean="0"/>
              <a:t>ABBYY FineReader </a:t>
            </a:r>
            <a:r>
              <a:rPr lang="en-US" dirty="0">
                <a:hlinkClick r:id="rId7"/>
              </a:rPr>
              <a:t>http://www.abbyy.com/finereader/professional</a:t>
            </a:r>
            <a:r>
              <a:rPr lang="en-US" dirty="0" smtClean="0">
                <a:hlinkClick r:id="rId7"/>
              </a:rPr>
              <a:t>/</a:t>
            </a:r>
            <a:r>
              <a:rPr lang="en-US" dirty="0" smtClean="0"/>
              <a:t> </a:t>
            </a:r>
          </a:p>
          <a:p>
            <a:r>
              <a:rPr lang="en-US" dirty="0" err="1" smtClean="0"/>
              <a:t>Onmipage</a:t>
            </a:r>
            <a:r>
              <a:rPr lang="en-US" dirty="0"/>
              <a:t> Ultimate Pro: </a:t>
            </a:r>
            <a:r>
              <a:rPr lang="en-US" dirty="0">
                <a:hlinkClick r:id="rId8"/>
              </a:rPr>
              <a:t>https://</a:t>
            </a:r>
            <a:r>
              <a:rPr lang="en-US" dirty="0" smtClean="0">
                <a:hlinkClick r:id="rId8"/>
              </a:rPr>
              <a:t>www.nuance.com/print-capture-and-pdf-solutions/optical-character-recognition/omnipage/omnipage-ultimate.html</a:t>
            </a:r>
            <a:r>
              <a:rPr lang="en-US" dirty="0" smtClean="0"/>
              <a:t> </a:t>
            </a:r>
          </a:p>
          <a:p>
            <a:endParaRPr lang="en-US" dirty="0" smtClean="0"/>
          </a:p>
          <a:p>
            <a:pPr marL="0" indent="0">
              <a:buNone/>
            </a:pPr>
            <a:endParaRPr lang="en-US" dirty="0"/>
          </a:p>
        </p:txBody>
      </p:sp>
    </p:spTree>
    <p:extLst>
      <p:ext uri="{BB962C8B-B14F-4D97-AF65-F5344CB8AC3E}">
        <p14:creationId xmlns:p14="http://schemas.microsoft.com/office/powerpoint/2010/main" val="131092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a:t>Even More Resources</a:t>
            </a:r>
          </a:p>
        </p:txBody>
      </p:sp>
      <p:sp>
        <p:nvSpPr>
          <p:cNvPr id="3" name="Content Placeholder 2"/>
          <p:cNvSpPr>
            <a:spLocks noGrp="1"/>
          </p:cNvSpPr>
          <p:nvPr>
            <p:ph idx="1"/>
          </p:nvPr>
        </p:nvSpPr>
        <p:spPr/>
        <p:txBody>
          <a:bodyPr/>
          <a:lstStyle/>
          <a:p>
            <a:r>
              <a:rPr lang="en-US" dirty="0"/>
              <a:t>Check out our website: </a:t>
            </a:r>
            <a:r>
              <a:rPr lang="en-US" dirty="0">
                <a:hlinkClick r:id="rId2"/>
              </a:rPr>
              <a:t>http://</a:t>
            </a:r>
            <a:r>
              <a:rPr lang="en-US" dirty="0" smtClean="0">
                <a:hlinkClick r:id="rId2"/>
              </a:rPr>
              <a:t>cea.uark.edu/students/alternative-formats/index.php</a:t>
            </a:r>
            <a:r>
              <a:rPr lang="en-US" dirty="0" smtClean="0"/>
              <a:t>  </a:t>
            </a:r>
          </a:p>
          <a:p>
            <a:r>
              <a:rPr lang="en-US" dirty="0" smtClean="0"/>
              <a:t>UARK “</a:t>
            </a:r>
            <a:r>
              <a:rPr lang="en-US" dirty="0">
                <a:effectLst/>
              </a:rPr>
              <a:t>Apps to Use Alternative </a:t>
            </a:r>
            <a:r>
              <a:rPr lang="en-US" dirty="0" smtClean="0">
                <a:effectLst/>
              </a:rPr>
              <a:t>Formats”</a:t>
            </a:r>
            <a:r>
              <a:rPr lang="en-US" dirty="0">
                <a:effectLst/>
              </a:rPr>
              <a:t> </a:t>
            </a:r>
            <a:r>
              <a:rPr lang="en-US" dirty="0" smtClean="0">
                <a:hlinkClick r:id="rId3"/>
              </a:rPr>
              <a:t>http</a:t>
            </a:r>
            <a:r>
              <a:rPr lang="en-US" dirty="0">
                <a:hlinkClick r:id="rId3"/>
              </a:rPr>
              <a:t>://</a:t>
            </a:r>
            <a:r>
              <a:rPr lang="en-US" dirty="0" smtClean="0">
                <a:hlinkClick r:id="rId3"/>
              </a:rPr>
              <a:t>cea.uark.edu/students/alternative-formats/alt_formats_for_assistive_tech.php</a:t>
            </a:r>
            <a:r>
              <a:rPr lang="en-US" dirty="0" smtClean="0"/>
              <a:t> </a:t>
            </a:r>
            <a:endParaRPr lang="en-US" dirty="0"/>
          </a:p>
        </p:txBody>
      </p:sp>
    </p:spTree>
    <p:extLst>
      <p:ext uri="{BB962C8B-B14F-4D97-AF65-F5344CB8AC3E}">
        <p14:creationId xmlns:p14="http://schemas.microsoft.com/office/powerpoint/2010/main" val="1522857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a:t>image urls</a:t>
            </a:r>
          </a:p>
        </p:txBody>
      </p:sp>
      <p:sp>
        <p:nvSpPr>
          <p:cNvPr id="3" name="Content Placeholder 2"/>
          <p:cNvSpPr>
            <a:spLocks noGrp="1"/>
          </p:cNvSpPr>
          <p:nvPr>
            <p:ph idx="1"/>
          </p:nvPr>
        </p:nvSpPr>
        <p:spPr/>
        <p:txBody>
          <a:bodyPr>
            <a:normAutofit fontScale="47500" lnSpcReduction="20000"/>
          </a:bodyPr>
          <a:lstStyle/>
          <a:p>
            <a:r>
              <a:rPr lang="en-US" dirty="0">
                <a:hlinkClick r:id="rId3"/>
              </a:rPr>
              <a:t>http://4.bp.blogspot.com/_</a:t>
            </a:r>
            <a:r>
              <a:rPr lang="en-US" dirty="0" smtClean="0">
                <a:hlinkClick r:id="rId3"/>
              </a:rPr>
              <a:t>zxsbVMrOUNw/TMZlrtqxgxI/AAAAAAAAEOs/1NjGBn33BpY/s1600/toonces.jpg</a:t>
            </a:r>
            <a:endParaRPr lang="en-US" dirty="0" smtClean="0"/>
          </a:p>
          <a:p>
            <a:r>
              <a:rPr lang="en-US" dirty="0"/>
              <a:t>Slide 2 http://www.kyranarcher.com/frustration-and-a-return/</a:t>
            </a:r>
            <a:endParaRPr lang="en-US" dirty="0" smtClean="0"/>
          </a:p>
          <a:p>
            <a:r>
              <a:rPr lang="en-US" dirty="0"/>
              <a:t>Slide 4 </a:t>
            </a:r>
            <a:r>
              <a:rPr lang="en-US" dirty="0">
                <a:hlinkClick r:id="rId4"/>
              </a:rPr>
              <a:t>https://</a:t>
            </a:r>
            <a:r>
              <a:rPr lang="en-US" dirty="0" smtClean="0">
                <a:hlinkClick r:id="rId4"/>
              </a:rPr>
              <a:t>www.yellowoctopus.com.au/cat-playhouse-catillac</a:t>
            </a:r>
            <a:endParaRPr lang="en-US" dirty="0" smtClean="0"/>
          </a:p>
          <a:p>
            <a:r>
              <a:rPr lang="en-US" dirty="0"/>
              <a:t>Slide 5 http://9gag.com/gag/5815398/study-cat</a:t>
            </a:r>
            <a:endParaRPr lang="en-US" dirty="0" smtClean="0"/>
          </a:p>
          <a:p>
            <a:r>
              <a:rPr lang="en-US" dirty="0"/>
              <a:t>Slide 21 </a:t>
            </a:r>
            <a:r>
              <a:rPr lang="en-US" dirty="0">
                <a:hlinkClick r:id="rId5"/>
              </a:rPr>
              <a:t>http://</a:t>
            </a:r>
            <a:r>
              <a:rPr lang="en-US" dirty="0" smtClean="0">
                <a:hlinkClick r:id="rId5"/>
              </a:rPr>
              <a:t>www.nwnprod.com/forum/viewtopic.php?p=777342&amp;sid=71fcb29a2a88ad6d2cf41abc4706a627</a:t>
            </a:r>
            <a:endParaRPr lang="en-US" dirty="0" smtClean="0"/>
          </a:p>
          <a:p>
            <a:r>
              <a:rPr lang="en-US" dirty="0">
                <a:hlinkClick r:id="rId6"/>
              </a:rPr>
              <a:t>http://</a:t>
            </a:r>
            <a:r>
              <a:rPr lang="en-US" dirty="0" smtClean="0">
                <a:hlinkClick r:id="rId6"/>
              </a:rPr>
              <a:t>www.designcrowd.com/design/8836583</a:t>
            </a:r>
            <a:endParaRPr lang="en-US" dirty="0" smtClean="0"/>
          </a:p>
          <a:p>
            <a:r>
              <a:rPr lang="en-US" dirty="0"/>
              <a:t>http://www.cartridgesave.co.uk/news/uploads/2012/04/6.jpg</a:t>
            </a:r>
            <a:endParaRPr lang="en-US" dirty="0" smtClean="0"/>
          </a:p>
          <a:p>
            <a:r>
              <a:rPr lang="en-US" dirty="0"/>
              <a:t>https://pixabay.com/static/uploads/photo/2015/12/24/12/59/mechanic-1106774_960_ </a:t>
            </a:r>
            <a:r>
              <a:rPr lang="en-US" dirty="0">
                <a:hlinkClick r:id="rId7"/>
              </a:rPr>
              <a:t>http://img1.joyreactor.com/pics/post/funny-pictures-auto-mechanic-pony-475179.jpeg </a:t>
            </a:r>
            <a:r>
              <a:rPr lang="en-US" dirty="0" smtClean="0">
                <a:hlinkClick r:id="rId7"/>
              </a:rPr>
              <a:t>720.jpg</a:t>
            </a:r>
            <a:endParaRPr lang="en-US" dirty="0" smtClean="0"/>
          </a:p>
          <a:p>
            <a:r>
              <a:rPr lang="en-US" dirty="0"/>
              <a:t>http://gallerily.com/gallery/sit+and+ride+cars/24</a:t>
            </a:r>
          </a:p>
        </p:txBody>
      </p:sp>
    </p:spTree>
    <p:extLst>
      <p:ext uri="{BB962C8B-B14F-4D97-AF65-F5344CB8AC3E}">
        <p14:creationId xmlns:p14="http://schemas.microsoft.com/office/powerpoint/2010/main" val="2406897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cap="none" dirty="0"/>
              <a:t>More image urls</a:t>
            </a:r>
          </a:p>
        </p:txBody>
      </p:sp>
      <p:sp>
        <p:nvSpPr>
          <p:cNvPr id="3" name="Content Placeholder 2"/>
          <p:cNvSpPr>
            <a:spLocks noGrp="1"/>
          </p:cNvSpPr>
          <p:nvPr>
            <p:ph idx="1"/>
          </p:nvPr>
        </p:nvSpPr>
        <p:spPr/>
        <p:txBody>
          <a:bodyPr>
            <a:normAutofit fontScale="55000" lnSpcReduction="20000"/>
          </a:bodyPr>
          <a:lstStyle/>
          <a:p>
            <a:r>
              <a:rPr lang="en-US" dirty="0">
                <a:hlinkClick r:id="rId2"/>
              </a:rPr>
              <a:t>http://</a:t>
            </a:r>
            <a:r>
              <a:rPr lang="en-US" dirty="0" smtClean="0">
                <a:hlinkClick r:id="rId2"/>
              </a:rPr>
              <a:t>freedesignfile.com/upload/2012/09/Show_girl-5.jpg</a:t>
            </a:r>
            <a:endParaRPr lang="en-US" dirty="0"/>
          </a:p>
          <a:p>
            <a:r>
              <a:rPr lang="en-US" dirty="0">
                <a:hlinkClick r:id="rId3"/>
              </a:rPr>
              <a:t>https://</a:t>
            </a:r>
            <a:r>
              <a:rPr lang="en-US" dirty="0" smtClean="0">
                <a:hlinkClick r:id="rId3"/>
              </a:rPr>
              <a:t>s-media-cache-ak0.pinimg.com/736x/a3/70/9e/a3709ea3989db1cf25f8b24ec239debb.jpg</a:t>
            </a:r>
            <a:endParaRPr lang="en-US" dirty="0" smtClean="0"/>
          </a:p>
          <a:p>
            <a:r>
              <a:rPr lang="en-US" dirty="0">
                <a:hlinkClick r:id="rId4"/>
              </a:rPr>
              <a:t>https://</a:t>
            </a:r>
            <a:r>
              <a:rPr lang="en-US" dirty="0" smtClean="0">
                <a:hlinkClick r:id="rId4"/>
              </a:rPr>
              <a:t>s-media-cache-ak0.pinimg.com/236x/ee/f7/a5/eef7a5126fec34e9fbede5261b34a0f8.jpg</a:t>
            </a:r>
            <a:endParaRPr lang="en-US" dirty="0" smtClean="0"/>
          </a:p>
          <a:p>
            <a:r>
              <a:rPr lang="en-US" dirty="0">
                <a:hlinkClick r:id="rId5"/>
              </a:rPr>
              <a:t>http://</a:t>
            </a:r>
            <a:r>
              <a:rPr lang="en-US" dirty="0" smtClean="0">
                <a:hlinkClick r:id="rId5"/>
              </a:rPr>
              <a:t>carbuzzard.com/wp-content/uploads/2012/05/Volkswagen_Beetle_2012_25L-rfq.jpg</a:t>
            </a:r>
            <a:endParaRPr lang="en-US" dirty="0" smtClean="0"/>
          </a:p>
          <a:p>
            <a:r>
              <a:rPr lang="en-US" dirty="0">
                <a:hlinkClick r:id="rId6"/>
              </a:rPr>
              <a:t>https://</a:t>
            </a:r>
            <a:r>
              <a:rPr lang="en-US" dirty="0" smtClean="0">
                <a:hlinkClick r:id="rId6"/>
              </a:rPr>
              <a:t>i.ytimg.com/vi/icqDxNab3Do/maxresdefault.jpg</a:t>
            </a:r>
            <a:endParaRPr lang="en-US" dirty="0" smtClean="0"/>
          </a:p>
          <a:p>
            <a:r>
              <a:rPr lang="en-US" dirty="0">
                <a:hlinkClick r:id="rId7"/>
              </a:rPr>
              <a:t>https://</a:t>
            </a:r>
            <a:r>
              <a:rPr lang="en-US" dirty="0" smtClean="0">
                <a:hlinkClick r:id="rId7"/>
              </a:rPr>
              <a:t>s-media-cache-ak0.pinimg.com/originals/05/47/b4/0547b4d6eec360a45e569d324d8bf3cb.jpg</a:t>
            </a:r>
            <a:endParaRPr lang="en-US" dirty="0" smtClean="0"/>
          </a:p>
          <a:p>
            <a:r>
              <a:rPr lang="en-US" dirty="0">
                <a:hlinkClick r:id="rId8"/>
              </a:rPr>
              <a:t>https://</a:t>
            </a:r>
            <a:r>
              <a:rPr lang="en-US" dirty="0" smtClean="0">
                <a:hlinkClick r:id="rId8"/>
              </a:rPr>
              <a:t>i.ytimg.com/vi/sefXS0FmpQY/maxresdefault.jpg</a:t>
            </a:r>
            <a:endParaRPr lang="en-US" dirty="0" smtClean="0"/>
          </a:p>
          <a:p>
            <a:r>
              <a:rPr lang="en-US" dirty="0">
                <a:hlinkClick r:id="rId9"/>
              </a:rPr>
              <a:t>https://blogs.libraries.indiana.edu/ref/2011/05/10/hit-the-road-jack/</a:t>
            </a:r>
            <a:endParaRPr lang="en-US" dirty="0"/>
          </a:p>
          <a:p>
            <a:r>
              <a:rPr lang="en-US" dirty="0">
                <a:hlinkClick r:id="rId10"/>
              </a:rPr>
              <a:t>http://news.o2.co.uk/2014/07/17/cats-cars-and-cortana-the-weeks-tech-news-condensed</a:t>
            </a:r>
            <a:r>
              <a:rPr lang="en-US" dirty="0" smtClean="0">
                <a:hlinkClick r:id="rId10"/>
              </a:rPr>
              <a:t>/</a:t>
            </a:r>
            <a:r>
              <a:rPr lang="en-US" dirty="0" smtClean="0"/>
              <a:t> </a:t>
            </a:r>
          </a:p>
          <a:p>
            <a:endParaRPr lang="en-US" dirty="0"/>
          </a:p>
        </p:txBody>
      </p:sp>
    </p:spTree>
    <p:extLst>
      <p:ext uri="{BB962C8B-B14F-4D97-AF65-F5344CB8AC3E}">
        <p14:creationId xmlns:p14="http://schemas.microsoft.com/office/powerpoint/2010/main" val="61603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cap="none" dirty="0"/>
              <a:t>Some of our shop tools:</a:t>
            </a:r>
          </a:p>
        </p:txBody>
      </p:sp>
      <p:sp>
        <p:nvSpPr>
          <p:cNvPr id="5" name="Content Placeholder 4"/>
          <p:cNvSpPr>
            <a:spLocks noGrp="1"/>
          </p:cNvSpPr>
          <p:nvPr>
            <p:ph sz="half" idx="1"/>
          </p:nvPr>
        </p:nvSpPr>
        <p:spPr>
          <a:xfrm>
            <a:off x="1141412" y="2048699"/>
            <a:ext cx="5671764" cy="3742502"/>
          </a:xfrm>
        </p:spPr>
        <p:txBody>
          <a:bodyPr>
            <a:normAutofit/>
          </a:bodyPr>
          <a:lstStyle/>
          <a:p>
            <a:r>
              <a:rPr lang="en-US" dirty="0" smtClean="0"/>
              <a:t>ABBYY </a:t>
            </a:r>
            <a:r>
              <a:rPr lang="en-US" dirty="0" err="1" smtClean="0"/>
              <a:t>FineReader</a:t>
            </a:r>
            <a:r>
              <a:rPr lang="en-US" dirty="0" smtClean="0"/>
              <a:t>/</a:t>
            </a:r>
            <a:r>
              <a:rPr lang="en-US" dirty="0" err="1" smtClean="0"/>
              <a:t>OmniPage</a:t>
            </a:r>
            <a:r>
              <a:rPr lang="en-US" dirty="0" smtClean="0"/>
              <a:t> Ultimate Pro</a:t>
            </a:r>
          </a:p>
          <a:p>
            <a:r>
              <a:rPr lang="en-US" dirty="0" smtClean="0"/>
              <a:t>Microsoft Word</a:t>
            </a:r>
          </a:p>
          <a:p>
            <a:r>
              <a:rPr lang="en-US" dirty="0" smtClean="0"/>
              <a:t>MathType (as needed)</a:t>
            </a:r>
          </a:p>
          <a:p>
            <a:r>
              <a:rPr lang="en-US" dirty="0" smtClean="0"/>
              <a:t>Central Access Toolbar (CAT)</a:t>
            </a:r>
          </a:p>
          <a:p>
            <a:r>
              <a:rPr lang="en-US" dirty="0" smtClean="0"/>
              <a:t>Central Access Reader (CAR) </a:t>
            </a:r>
            <a:endParaRPr lang="en-US" dirty="0"/>
          </a:p>
        </p:txBody>
      </p:sp>
      <p:pic>
        <p:nvPicPr>
          <p:cNvPr id="7" name="Content Placeholder 6" descr="Cat on back, working on car engine with two tool boxes" title="Cat mechanic"/>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24242" y="1852833"/>
            <a:ext cx="4445600" cy="3606673"/>
          </a:xfrm>
          <a:ln>
            <a:solidFill>
              <a:schemeClr val="bg1"/>
            </a:solidFill>
          </a:ln>
        </p:spPr>
      </p:pic>
    </p:spTree>
    <p:extLst>
      <p:ext uri="{BB962C8B-B14F-4D97-AF65-F5344CB8AC3E}">
        <p14:creationId xmlns:p14="http://schemas.microsoft.com/office/powerpoint/2010/main" val="49825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hlinkClick r:id="rId2"/>
              </a:rPr>
              <a:t>http://news.o2.co.uk/2014/07/17/cats-cars-and-cortana-the-weeks-tech-news-condensed</a:t>
            </a:r>
            <a:r>
              <a:rPr lang="en-US" dirty="0" smtClean="0">
                <a:hlinkClick r:id="rId2"/>
              </a:rPr>
              <a:t>/</a:t>
            </a:r>
            <a:endParaRPr lang="en-US" dirty="0" smtClean="0"/>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461" y="0"/>
            <a:ext cx="7913077" cy="6858000"/>
          </a:xfrm>
          <a:prstGeom prst="rect">
            <a:avLst/>
          </a:prstGeom>
        </p:spPr>
      </p:pic>
    </p:spTree>
    <p:extLst>
      <p:ext uri="{BB962C8B-B14F-4D97-AF65-F5344CB8AC3E}">
        <p14:creationId xmlns:p14="http://schemas.microsoft.com/office/powerpoint/2010/main" val="429492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hlinkClick r:id="rId2"/>
              </a:rPr>
              <a:t>http://warriorcats-rpg.foroactivo.com</a:t>
            </a:r>
            <a:r>
              <a:rPr lang="en-US" dirty="0" smtClean="0">
                <a:hlinkClick r:id="rId2"/>
              </a:rPr>
              <a:t>/</a:t>
            </a:r>
            <a:endParaRPr lang="en-US" dirty="0" smtClean="0"/>
          </a:p>
          <a:p>
            <a:endParaRPr lang="en-US" dirty="0"/>
          </a:p>
          <a:p>
            <a:endParaRPr lang="en-US" dirty="0"/>
          </a:p>
        </p:txBody>
      </p:sp>
      <p:pic>
        <p:nvPicPr>
          <p:cNvPr id="7" name="Picture 4" descr="http://cliparts.co/cliparts/8cx/n5A/8cxn5AaM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350" y="1329148"/>
            <a:ext cx="5825551" cy="534174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8173" y="1761506"/>
            <a:ext cx="1022850" cy="3695700"/>
          </a:xfrm>
          <a:prstGeom prst="rect">
            <a:avLst/>
          </a:prstGeom>
        </p:spPr>
      </p:pic>
    </p:spTree>
    <p:extLst>
      <p:ext uri="{BB962C8B-B14F-4D97-AF65-F5344CB8AC3E}">
        <p14:creationId xmlns:p14="http://schemas.microsoft.com/office/powerpoint/2010/main" val="282603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63500" sx="102000" sy="102000" algn="ctr" rotWithShape="0">
              <a:schemeClr val="accent1">
                <a:lumMod val="40000"/>
                <a:lumOff val="60000"/>
                <a:alpha val="40000"/>
              </a:schemeClr>
            </a:outerShdw>
          </a:effectLst>
        </p:spPr>
        <p:txBody>
          <a:bodyPr vert="horz" lIns="91440" tIns="45720" rIns="91440" bIns="45720" rtlCol="0" anchor="t" anchorCtr="0">
            <a:normAutofit/>
          </a:bodyPr>
          <a:lstStyle/>
          <a:p>
            <a:r>
              <a:rPr lang="en-US" sz="5400" b="1" cap="none" dirty="0">
                <a:gradFill flip="none" rotWithShape="1">
                  <a:gsLst>
                    <a:gs pos="0">
                      <a:schemeClr val="tx1"/>
                    </a:gs>
                    <a:gs pos="100000">
                      <a:schemeClr val="tx1">
                        <a:lumMod val="65000"/>
                      </a:schemeClr>
                    </a:gs>
                  </a:gsLst>
                  <a:lin ang="5580000" scaled="0"/>
                  <a:tileRect/>
                </a:gradFill>
              </a:rPr>
              <a:t>Life is a highway, </a:t>
            </a:r>
            <a:br>
              <a:rPr lang="en-US" sz="5400" b="1" cap="none" dirty="0">
                <a:gradFill flip="none" rotWithShape="1">
                  <a:gsLst>
                    <a:gs pos="0">
                      <a:schemeClr val="tx1"/>
                    </a:gs>
                    <a:gs pos="100000">
                      <a:schemeClr val="tx1">
                        <a:lumMod val="65000"/>
                      </a:schemeClr>
                    </a:gs>
                  </a:gsLst>
                  <a:lin ang="5580000" scaled="0"/>
                  <a:tileRect/>
                </a:gradFill>
              </a:rPr>
            </a:br>
            <a:r>
              <a:rPr lang="en-US" sz="5400" b="1" cap="none" dirty="0">
                <a:gradFill flip="none" rotWithShape="1">
                  <a:gsLst>
                    <a:gs pos="0">
                      <a:schemeClr val="tx1"/>
                    </a:gs>
                    <a:gs pos="100000">
                      <a:schemeClr val="tx1">
                        <a:lumMod val="65000"/>
                      </a:schemeClr>
                    </a:gs>
                  </a:gsLst>
                  <a:lin ang="5580000" scaled="0"/>
                  <a:tileRect/>
                </a:gradFill>
              </a:rPr>
              <a:t>I wanna ride it all night long.</a:t>
            </a:r>
          </a:p>
        </p:txBody>
      </p:sp>
      <p:sp>
        <p:nvSpPr>
          <p:cNvPr id="4" name="Text Placeholder 3"/>
          <p:cNvSpPr>
            <a:spLocks noGrp="1"/>
          </p:cNvSpPr>
          <p:nvPr>
            <p:ph type="body" sz="quarter" idx="13"/>
          </p:nvPr>
        </p:nvSpPr>
        <p:spPr/>
        <p:txBody>
          <a:bodyPr>
            <a:normAutofit fontScale="77500" lnSpcReduction="20000"/>
          </a:bodyPr>
          <a:lstStyle/>
          <a:p>
            <a:r>
              <a:rPr lang="en-US" dirty="0"/>
              <a:t>Tom Cochrane</a:t>
            </a:r>
          </a:p>
        </p:txBody>
      </p:sp>
      <p:sp>
        <p:nvSpPr>
          <p:cNvPr id="3" name="Text Placeholder 2"/>
          <p:cNvSpPr>
            <a:spLocks noGrp="1"/>
          </p:cNvSpPr>
          <p:nvPr>
            <p:ph type="body" idx="1"/>
          </p:nvPr>
        </p:nvSpPr>
        <p:spPr/>
        <p:txBody>
          <a:bodyPr>
            <a:norm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528" y="3906016"/>
            <a:ext cx="3450724" cy="2588043"/>
          </a:xfrm>
          <a:prstGeom prst="rect">
            <a:avLst/>
          </a:prstGeom>
        </p:spPr>
      </p:pic>
    </p:spTree>
    <p:extLst>
      <p:ext uri="{BB962C8B-B14F-4D97-AF65-F5344CB8AC3E}">
        <p14:creationId xmlns:p14="http://schemas.microsoft.com/office/powerpoint/2010/main" val="285525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3600" cap="none" dirty="0">
                <a:solidFill>
                  <a:sysClr val="window" lastClr="FFFFFF"/>
                </a:solidFill>
                <a:latin typeface="Calibri"/>
              </a:rPr>
              <a:t>1) Scan or receive </a:t>
            </a:r>
            <a:r>
              <a:rPr lang="en-US" sz="3600" cap="none" dirty="0" smtClean="0">
                <a:solidFill>
                  <a:sysClr val="window" lastClr="FFFFFF"/>
                </a:solidFill>
                <a:latin typeface="Calibri"/>
              </a:rPr>
              <a:t>materials from publisher</a:t>
            </a:r>
            <a:r>
              <a:rPr lang="en-US" sz="3600" cap="none" dirty="0">
                <a:solidFill>
                  <a:sysClr val="window" lastClr="FFFFFF"/>
                </a:solidFill>
                <a:latin typeface="Calibri"/>
              </a:rPr>
              <a:t>, </a:t>
            </a:r>
            <a:r>
              <a:rPr lang="en-US" sz="3600" cap="none" dirty="0" smtClean="0">
                <a:solidFill>
                  <a:sysClr val="window" lastClr="FFFFFF"/>
                </a:solidFill>
                <a:latin typeface="Calibri"/>
              </a:rPr>
              <a:t> </a:t>
            </a:r>
            <a:r>
              <a:rPr lang="en-US" sz="3600" cap="none" dirty="0">
                <a:solidFill>
                  <a:sysClr val="window" lastClr="FFFFFF"/>
                </a:solidFill>
                <a:latin typeface="Calibri"/>
              </a:rPr>
              <a:t/>
            </a:r>
            <a:br>
              <a:rPr lang="en-US" sz="3600" cap="none" dirty="0">
                <a:solidFill>
                  <a:sysClr val="window" lastClr="FFFFFF"/>
                </a:solidFill>
                <a:latin typeface="Calibri"/>
              </a:rPr>
            </a:br>
            <a:r>
              <a:rPr lang="en-US" sz="3600" cap="none" dirty="0" smtClean="0">
                <a:solidFill>
                  <a:sysClr val="window" lastClr="FFFFFF"/>
                </a:solidFill>
                <a:latin typeface="Calibri"/>
              </a:rPr>
              <a:t>     instructor</a:t>
            </a:r>
            <a:r>
              <a:rPr lang="en-US" sz="3600" cap="none" dirty="0">
                <a:solidFill>
                  <a:sysClr val="window" lastClr="FFFFFF"/>
                </a:solidFill>
                <a:latin typeface="Calibri"/>
              </a:rPr>
              <a:t>, or student</a:t>
            </a:r>
            <a:r>
              <a:rPr lang="en-US" sz="3600" cap="none" dirty="0" smtClean="0">
                <a:solidFill>
                  <a:sysClr val="window" lastClr="FFFFFF"/>
                </a:solidFill>
                <a:latin typeface="Calibri"/>
              </a:rPr>
              <a:t>.</a:t>
            </a:r>
            <a:endParaRPr lang="en-US" sz="3600" cap="none" dirty="0"/>
          </a:p>
        </p:txBody>
      </p:sp>
      <p:pic>
        <p:nvPicPr>
          <p:cNvPr id="4" name="Content Placeholder 3" descr="caption = catscan" title="Cat sleeping on scanner"/>
          <p:cNvPicPr>
            <a:picLocks noGrp="1" noChangeAspect="1"/>
          </p:cNvPicPr>
          <p:nvPr>
            <p:ph idx="1"/>
          </p:nvPr>
        </p:nvPicPr>
        <p:blipFill rotWithShape="1">
          <a:blip r:embed="rId3">
            <a:extLst>
              <a:ext uri="{28A0092B-C50C-407E-A947-70E740481C1C}">
                <a14:useLocalDpi xmlns:a14="http://schemas.microsoft.com/office/drawing/2010/main" val="0"/>
              </a:ext>
            </a:extLst>
          </a:blip>
          <a:srcRect b="2513"/>
          <a:stretch/>
        </p:blipFill>
        <p:spPr>
          <a:xfrm>
            <a:off x="3352800" y="2283271"/>
            <a:ext cx="5486400" cy="4019055"/>
          </a:xfrm>
          <a:ln>
            <a:solidFill>
              <a:schemeClr val="bg1"/>
            </a:solidFill>
          </a:ln>
        </p:spPr>
      </p:pic>
    </p:spTree>
    <p:extLst>
      <p:ext uri="{BB962C8B-B14F-4D97-AF65-F5344CB8AC3E}">
        <p14:creationId xmlns:p14="http://schemas.microsoft.com/office/powerpoint/2010/main" val="23141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t" anchorCtr="0">
            <a:normAutofit/>
          </a:bodyPr>
          <a:lstStyle/>
          <a:p>
            <a:r>
              <a:rPr lang="en-US" sz="3600" cap="none" dirty="0">
                <a:solidFill>
                  <a:sysClr val="window" lastClr="FFFFFF"/>
                </a:solidFill>
                <a:latin typeface="Calibri"/>
              </a:rPr>
              <a:t>2) Use ABBYY FineReader to OCR &amp; edit layout</a:t>
            </a:r>
          </a:p>
        </p:txBody>
      </p:sp>
      <p:pic>
        <p:nvPicPr>
          <p:cNvPr id="5" name="Content Placeholder 4" descr="text box selection in ABBYY FineReader" title="Document editing"/>
          <p:cNvPicPr>
            <a:picLocks noGrp="1" noChangeAspect="1"/>
          </p:cNvPicPr>
          <p:nvPr>
            <p:ph idx="1"/>
          </p:nvPr>
        </p:nvPicPr>
        <p:blipFill>
          <a:blip r:embed="rId3"/>
          <a:stretch>
            <a:fillRect/>
          </a:stretch>
        </p:blipFill>
        <p:spPr>
          <a:xfrm>
            <a:off x="2529855" y="1434884"/>
            <a:ext cx="7132291" cy="5011635"/>
          </a:xfrm>
          <a:prstGeom prst="rect">
            <a:avLst/>
          </a:prstGeom>
        </p:spPr>
      </p:pic>
    </p:spTree>
    <p:extLst>
      <p:ext uri="{BB962C8B-B14F-4D97-AF65-F5344CB8AC3E}">
        <p14:creationId xmlns:p14="http://schemas.microsoft.com/office/powerpoint/2010/main" val="814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sz="3600" cap="none" dirty="0">
                <a:solidFill>
                  <a:sysClr val="window" lastClr="FFFFFF"/>
                </a:solidFill>
                <a:latin typeface="Calibri"/>
              </a:rPr>
              <a:t>3) Edit </a:t>
            </a:r>
            <a:r>
              <a:rPr lang="en-US" sz="3600" cap="none" dirty="0" smtClean="0">
                <a:solidFill>
                  <a:sysClr val="window" lastClr="FFFFFF"/>
                </a:solidFill>
                <a:latin typeface="Calibri"/>
              </a:rPr>
              <a:t>DOCX </a:t>
            </a:r>
            <a:r>
              <a:rPr lang="en-US" sz="3600" cap="none" dirty="0">
                <a:solidFill>
                  <a:sysClr val="window" lastClr="FFFFFF"/>
                </a:solidFill>
                <a:latin typeface="Calibri"/>
              </a:rPr>
              <a:t>in MS Word with CAT, our custom 	macros, and Word tools.</a:t>
            </a:r>
          </a:p>
        </p:txBody>
      </p:sp>
      <p:pic>
        <p:nvPicPr>
          <p:cNvPr id="6" name="Content Placeholder 5" descr="Using macros to prepare document" title="Edit DOCX file"/>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6574" y="1839278"/>
            <a:ext cx="5325973" cy="4584382"/>
          </a:xfrm>
          <a:ln>
            <a:solidFill>
              <a:schemeClr val="bg1"/>
            </a:solidFill>
          </a:ln>
        </p:spPr>
      </p:pic>
      <p:pic>
        <p:nvPicPr>
          <p:cNvPr id="9" name="Content Placeholder 8" descr="Shown is &quot;check convert outline level to heading&quot; option" title="Use CAT toolbar to check documen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00152" y="1839278"/>
            <a:ext cx="5250834" cy="4584382"/>
          </a:xfrm>
          <a:ln>
            <a:solidFill>
              <a:schemeClr val="bg1"/>
            </a:solidFill>
          </a:ln>
        </p:spPr>
      </p:pic>
    </p:spTree>
    <p:extLst>
      <p:ext uri="{BB962C8B-B14F-4D97-AF65-F5344CB8AC3E}">
        <p14:creationId xmlns:p14="http://schemas.microsoft.com/office/powerpoint/2010/main" val="378273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fontScale="90000"/>
          </a:bodyPr>
          <a:lstStyle/>
          <a:p>
            <a:r>
              <a:rPr lang="en-US" sz="3600" cap="none" dirty="0">
                <a:solidFill>
                  <a:sysClr val="window" lastClr="FFFFFF"/>
                </a:solidFill>
                <a:latin typeface="Calibri"/>
              </a:rPr>
              <a:t>4) Finally, we quality check the final product with </a:t>
            </a:r>
            <a:r>
              <a:rPr lang="en-US" sz="3600" cap="none" dirty="0" smtClean="0">
                <a:solidFill>
                  <a:sysClr val="window" lastClr="FFFFFF"/>
                </a:solidFill>
                <a:latin typeface="Calibri"/>
              </a:rPr>
              <a:t>CAT     </a:t>
            </a:r>
            <a:br>
              <a:rPr lang="en-US" sz="3600" cap="none" dirty="0" smtClean="0">
                <a:solidFill>
                  <a:sysClr val="window" lastClr="FFFFFF"/>
                </a:solidFill>
                <a:latin typeface="Calibri"/>
              </a:rPr>
            </a:br>
            <a:r>
              <a:rPr lang="en-US" sz="3600" cap="none" dirty="0">
                <a:solidFill>
                  <a:sysClr val="window" lastClr="FFFFFF"/>
                </a:solidFill>
                <a:latin typeface="Calibri"/>
              </a:rPr>
              <a:t> </a:t>
            </a:r>
            <a:r>
              <a:rPr lang="en-US" sz="3600" cap="none" dirty="0" smtClean="0">
                <a:solidFill>
                  <a:sysClr val="window" lastClr="FFFFFF"/>
                </a:solidFill>
                <a:latin typeface="Calibri"/>
              </a:rPr>
              <a:t>    and </a:t>
            </a:r>
            <a:r>
              <a:rPr lang="en-US" sz="3600" cap="none" dirty="0">
                <a:solidFill>
                  <a:sysClr val="window" lastClr="FFFFFF"/>
                </a:solidFill>
                <a:latin typeface="Calibri"/>
              </a:rPr>
              <a:t>CAR.</a:t>
            </a:r>
            <a:br>
              <a:rPr lang="en-US" sz="3600" cap="none" dirty="0">
                <a:solidFill>
                  <a:sysClr val="window" lastClr="FFFFFF"/>
                </a:solidFill>
                <a:latin typeface="Calibri"/>
              </a:rPr>
            </a:br>
            <a:endParaRPr lang="en-US" sz="3600" cap="none" dirty="0">
              <a:solidFill>
                <a:sysClr val="window" lastClr="FFFFFF"/>
              </a:solidFill>
              <a:latin typeface="Calibri"/>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039" r="8299"/>
          <a:stretch/>
        </p:blipFill>
        <p:spPr>
          <a:xfrm>
            <a:off x="439493" y="2048698"/>
            <a:ext cx="4498965" cy="3927559"/>
          </a:xfrm>
          <a:prstGeom prst="rect">
            <a:avLst/>
          </a:prstGeom>
          <a:ln w="28575">
            <a:solidFill>
              <a:schemeClr val="bg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410" y="2048698"/>
            <a:ext cx="6568571" cy="4105357"/>
          </a:xfrm>
          <a:prstGeom prst="rect">
            <a:avLst/>
          </a:prstGeom>
          <a:ln w="28575">
            <a:solidFill>
              <a:schemeClr val="bg1"/>
            </a:solidFill>
          </a:ln>
        </p:spPr>
      </p:pic>
      <p:pic>
        <p:nvPicPr>
          <p:cNvPr id="5" name="Content Placeholder 4" descr="CAT Checker shows accessibility checklist." title="CAT Toolbar Checke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439493" y="2048698"/>
            <a:ext cx="4485266" cy="4253270"/>
          </a:xfrm>
        </p:spPr>
      </p:pic>
      <p:pic>
        <p:nvPicPr>
          <p:cNvPr id="6" name="Content Placeholder 5" descr="Using Central Access Reader TTS to run a quality check for errors." title="Using CA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210314" y="2009523"/>
            <a:ext cx="6767522" cy="4253271"/>
          </a:xfrm>
        </p:spPr>
      </p:pic>
    </p:spTree>
    <p:extLst>
      <p:ext uri="{BB962C8B-B14F-4D97-AF65-F5344CB8AC3E}">
        <p14:creationId xmlns:p14="http://schemas.microsoft.com/office/powerpoint/2010/main" val="305952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ustom 3">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FC000"/>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1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3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name="2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5689</TotalTime>
  <Words>2791</Words>
  <Application>Microsoft Office PowerPoint</Application>
  <PresentationFormat>Widescreen</PresentationFormat>
  <Paragraphs>499</Paragraphs>
  <Slides>52</Slides>
  <Notes>46</Notes>
  <HiddenSlides>18</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52</vt:i4>
      </vt:variant>
    </vt:vector>
  </HeadingPairs>
  <TitlesOfParts>
    <vt:vector size="61" baseType="lpstr">
      <vt:lpstr>Arial</vt:lpstr>
      <vt:lpstr>Calibri</vt:lpstr>
      <vt:lpstr>Century Gothic</vt:lpstr>
      <vt:lpstr>Verdana</vt:lpstr>
      <vt:lpstr>Wingdings</vt:lpstr>
      <vt:lpstr>Mesh</vt:lpstr>
      <vt:lpstr>1_Mesh</vt:lpstr>
      <vt:lpstr>3_Mesh</vt:lpstr>
      <vt:lpstr>2_Mesh</vt:lpstr>
      <vt:lpstr>Taking CAR for a Spin, and so Much More!</vt:lpstr>
      <vt:lpstr>Well… We have something to rev you up!</vt:lpstr>
      <vt:lpstr>Where are we going?          …on an Adventure! </vt:lpstr>
      <vt:lpstr>Our Processes… </vt:lpstr>
      <vt:lpstr>Some of our shop tools:</vt:lpstr>
      <vt:lpstr>1) Scan or receive materials from publisher,        instructor, or student.</vt:lpstr>
      <vt:lpstr>2) Use ABBYY FineReader to OCR &amp; edit layout</vt:lpstr>
      <vt:lpstr>3) Edit DOCX in MS Word with CAT, our custom  macros, and Word tools.</vt:lpstr>
      <vt:lpstr>4) Finally, we quality check the final product with CAT           and CAR. </vt:lpstr>
      <vt:lpstr>CAT (Central Access Toolbar)</vt:lpstr>
      <vt:lpstr>Let’s first cover these…  </vt:lpstr>
      <vt:lpstr>Navigation Pane</vt:lpstr>
      <vt:lpstr>Headers</vt:lpstr>
      <vt:lpstr>CAT and its Features</vt:lpstr>
      <vt:lpstr>Guide Me</vt:lpstr>
      <vt:lpstr>CAT Checker</vt:lpstr>
      <vt:lpstr>Prepare Document</vt:lpstr>
      <vt:lpstr>CAT Tracks  </vt:lpstr>
      <vt:lpstr>CAR Checker </vt:lpstr>
      <vt:lpstr>CAR Check</vt:lpstr>
      <vt:lpstr>What is CAR? Central Access Reader </vt:lpstr>
      <vt:lpstr>Starting your CAR: Use WORD!</vt:lpstr>
      <vt:lpstr>Here’s The Latest Showroom Model…</vt:lpstr>
      <vt:lpstr>Open a Word DOCX in CAR</vt:lpstr>
      <vt:lpstr>Using CAR to READ Other Text:  Drag-and-Drop</vt:lpstr>
      <vt:lpstr>Using CAR to Read Other Text:  Copy-and-Paste</vt:lpstr>
      <vt:lpstr>Navigating the DOCX</vt:lpstr>
      <vt:lpstr>Using Text-to-Speech</vt:lpstr>
      <vt:lpstr>Text-to-Speech Options</vt:lpstr>
      <vt:lpstr>Interior Colors</vt:lpstr>
      <vt:lpstr>Customizing the Model</vt:lpstr>
      <vt:lpstr>Going bigger (Zoom Settings)</vt:lpstr>
      <vt:lpstr>Taking It On the Road with MP3</vt:lpstr>
      <vt:lpstr>Exporting File Options:  Convert to MP3 </vt:lpstr>
      <vt:lpstr>Export to HTML </vt:lpstr>
      <vt:lpstr>Ready for a test drive?</vt:lpstr>
      <vt:lpstr>Review of conversion process</vt:lpstr>
      <vt:lpstr>Are we there yet?  </vt:lpstr>
      <vt:lpstr>Other UARK recommended applications and software</vt:lpstr>
      <vt:lpstr>Software for Windows</vt:lpstr>
      <vt:lpstr>Software for Mac</vt:lpstr>
      <vt:lpstr>Apps for iOS</vt:lpstr>
      <vt:lpstr>Apps for Android from Google Play</vt:lpstr>
      <vt:lpstr>Q&amp;A</vt:lpstr>
      <vt:lpstr>References</vt:lpstr>
      <vt:lpstr>References </vt:lpstr>
      <vt:lpstr>Even More Resources</vt:lpstr>
      <vt:lpstr>image urls</vt:lpstr>
      <vt:lpstr>More image urls</vt:lpstr>
      <vt:lpstr>PowerPoint Presentation</vt:lpstr>
      <vt:lpstr>PowerPoint Presentation</vt:lpstr>
      <vt:lpstr>Life is a highway,  I wanna ride it all night long.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CAR for a Spin, and so Much More!</dc:title>
  <dc:creator>Candace Philpott</dc:creator>
  <cp:lastModifiedBy>Wink Harner</cp:lastModifiedBy>
  <cp:revision>215</cp:revision>
  <dcterms:created xsi:type="dcterms:W3CDTF">2016-03-29T20:47:40Z</dcterms:created>
  <dcterms:modified xsi:type="dcterms:W3CDTF">2018-11-08T21:04:03Z</dcterms:modified>
</cp:coreProperties>
</file>