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07" r:id="rId2"/>
    <p:sldId id="310" r:id="rId3"/>
    <p:sldId id="311" r:id="rId4"/>
    <p:sldId id="269" r:id="rId5"/>
    <p:sldId id="313" r:id="rId6"/>
    <p:sldId id="308" r:id="rId7"/>
    <p:sldId id="271" r:id="rId8"/>
    <p:sldId id="287" r:id="rId9"/>
    <p:sldId id="312" r:id="rId10"/>
    <p:sldId id="272" r:id="rId11"/>
    <p:sldId id="314" r:id="rId12"/>
    <p:sldId id="315" r:id="rId13"/>
    <p:sldId id="273" r:id="rId14"/>
    <p:sldId id="274" r:id="rId15"/>
    <p:sldId id="275" r:id="rId16"/>
    <p:sldId id="316" r:id="rId17"/>
    <p:sldId id="278" r:id="rId18"/>
    <p:sldId id="280" r:id="rId19"/>
    <p:sldId id="292" r:id="rId20"/>
    <p:sldId id="281" r:id="rId21"/>
    <p:sldId id="288" r:id="rId22"/>
    <p:sldId id="289" r:id="rId23"/>
    <p:sldId id="290" r:id="rId24"/>
    <p:sldId id="291" r:id="rId25"/>
    <p:sldId id="306" r:id="rId26"/>
    <p:sldId id="282" r:id="rId27"/>
    <p:sldId id="293" r:id="rId28"/>
    <p:sldId id="294" r:id="rId29"/>
    <p:sldId id="295" r:id="rId30"/>
    <p:sldId id="296" r:id="rId31"/>
    <p:sldId id="297" r:id="rId32"/>
    <p:sldId id="298" r:id="rId33"/>
    <p:sldId id="283" r:id="rId34"/>
    <p:sldId id="299" r:id="rId35"/>
    <p:sldId id="300" r:id="rId36"/>
    <p:sldId id="301" r:id="rId37"/>
    <p:sldId id="302" r:id="rId38"/>
    <p:sldId id="303" r:id="rId39"/>
    <p:sldId id="305" r:id="rId40"/>
    <p:sldId id="304" r:id="rId41"/>
    <p:sldId id="284" r:id="rId42"/>
    <p:sldId id="285" r:id="rId43"/>
    <p:sldId id="260"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3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74005" autoAdjust="0"/>
  </p:normalViewPr>
  <p:slideViewPr>
    <p:cSldViewPr snapToGrid="0" snapToObjects="1">
      <p:cViewPr varScale="1">
        <p:scale>
          <a:sx n="53" d="100"/>
          <a:sy n="53" d="100"/>
        </p:scale>
        <p:origin x="72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66B2E-25B5-214A-9549-5EC2DD7D2CC5}"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107BF4DD-4353-9C42-B2DD-7EC864A69953}">
      <dgm:prSet phldrT="[Text]"/>
      <dgm:spPr/>
      <dgm:t>
        <a:bodyPr/>
        <a:lstStyle/>
        <a:p>
          <a:r>
            <a:rPr lang="en-US" dirty="0"/>
            <a:t>Scientific Knowledge</a:t>
          </a:r>
        </a:p>
      </dgm:t>
    </dgm:pt>
    <dgm:pt modelId="{487DDDB4-4442-1C4B-8B20-7568C6EFDD73}" type="parTrans" cxnId="{3F1D2B7A-A2BF-1B48-A7CC-4D2B64C3279C}">
      <dgm:prSet/>
      <dgm:spPr/>
      <dgm:t>
        <a:bodyPr/>
        <a:lstStyle/>
        <a:p>
          <a:endParaRPr lang="en-US"/>
        </a:p>
      </dgm:t>
    </dgm:pt>
    <dgm:pt modelId="{E031E481-251B-264B-8208-D6AEAF58D294}" type="sibTrans" cxnId="{3F1D2B7A-A2BF-1B48-A7CC-4D2B64C3279C}">
      <dgm:prSet/>
      <dgm:spPr/>
      <dgm:t>
        <a:bodyPr/>
        <a:lstStyle/>
        <a:p>
          <a:endParaRPr lang="en-US"/>
        </a:p>
      </dgm:t>
    </dgm:pt>
    <dgm:pt modelId="{E907A1EB-95BD-4942-86B7-53ACC222D4DF}">
      <dgm:prSet phldrT="[Text]"/>
      <dgm:spPr/>
      <dgm:t>
        <a:bodyPr/>
        <a:lstStyle/>
        <a:p>
          <a:r>
            <a:rPr lang="en-US" dirty="0"/>
            <a:t>Expert Knowledge</a:t>
          </a:r>
        </a:p>
      </dgm:t>
    </dgm:pt>
    <dgm:pt modelId="{E4CB9757-4118-6141-BECF-AD9BC567C862}" type="parTrans" cxnId="{DF10486A-0C4B-8441-960F-1B12B118D765}">
      <dgm:prSet/>
      <dgm:spPr/>
      <dgm:t>
        <a:bodyPr/>
        <a:lstStyle/>
        <a:p>
          <a:endParaRPr lang="en-US"/>
        </a:p>
      </dgm:t>
    </dgm:pt>
    <dgm:pt modelId="{34ACD26F-3657-BF48-855F-16E68B5A088B}" type="sibTrans" cxnId="{DF10486A-0C4B-8441-960F-1B12B118D765}">
      <dgm:prSet/>
      <dgm:spPr/>
      <dgm:t>
        <a:bodyPr/>
        <a:lstStyle/>
        <a:p>
          <a:endParaRPr lang="en-US"/>
        </a:p>
      </dgm:t>
    </dgm:pt>
    <dgm:pt modelId="{4524E3EF-6309-B942-BFFA-6DB270B716F0}">
      <dgm:prSet phldrT="[Text]"/>
      <dgm:spPr/>
      <dgm:t>
        <a:bodyPr/>
        <a:lstStyle/>
        <a:p>
          <a:r>
            <a:rPr lang="en-US" dirty="0"/>
            <a:t>Real Life Practice</a:t>
          </a:r>
        </a:p>
      </dgm:t>
    </dgm:pt>
    <dgm:pt modelId="{EB741B6B-A848-574F-8728-4DDCB7DD1A03}" type="parTrans" cxnId="{C2426DA7-9E36-BD4F-ACA0-6D78E43BAA5F}">
      <dgm:prSet/>
      <dgm:spPr/>
      <dgm:t>
        <a:bodyPr/>
        <a:lstStyle/>
        <a:p>
          <a:endParaRPr lang="en-US"/>
        </a:p>
      </dgm:t>
    </dgm:pt>
    <dgm:pt modelId="{1F18D1F7-3208-0342-94E0-F3E713C93C1C}" type="sibTrans" cxnId="{C2426DA7-9E36-BD4F-ACA0-6D78E43BAA5F}">
      <dgm:prSet/>
      <dgm:spPr/>
      <dgm:t>
        <a:bodyPr/>
        <a:lstStyle/>
        <a:p>
          <a:endParaRPr lang="en-US"/>
        </a:p>
      </dgm:t>
    </dgm:pt>
    <dgm:pt modelId="{550D10CD-7DD4-DE45-91D9-63C37AA9A906}" type="pres">
      <dgm:prSet presAssocID="{9BF66B2E-25B5-214A-9549-5EC2DD7D2CC5}" presName="Name0" presStyleCnt="0">
        <dgm:presLayoutVars>
          <dgm:dir/>
          <dgm:resizeHandles val="exact"/>
        </dgm:presLayoutVars>
      </dgm:prSet>
      <dgm:spPr/>
    </dgm:pt>
    <dgm:pt modelId="{33914350-68C1-F54B-BA26-0A22620D5310}" type="pres">
      <dgm:prSet presAssocID="{107BF4DD-4353-9C42-B2DD-7EC864A69953}" presName="node" presStyleLbl="node1" presStyleIdx="0" presStyleCnt="3">
        <dgm:presLayoutVars>
          <dgm:bulletEnabled val="1"/>
        </dgm:presLayoutVars>
      </dgm:prSet>
      <dgm:spPr/>
    </dgm:pt>
    <dgm:pt modelId="{F0BFDA69-903F-854F-A2D3-EC5E0585B525}" type="pres">
      <dgm:prSet presAssocID="{E031E481-251B-264B-8208-D6AEAF58D294}" presName="sibTrans" presStyleLbl="sibTrans2D1" presStyleIdx="0" presStyleCnt="3"/>
      <dgm:spPr/>
    </dgm:pt>
    <dgm:pt modelId="{5BB51F0B-A83E-324E-AF22-732A88555667}" type="pres">
      <dgm:prSet presAssocID="{E031E481-251B-264B-8208-D6AEAF58D294}" presName="connectorText" presStyleLbl="sibTrans2D1" presStyleIdx="0" presStyleCnt="3"/>
      <dgm:spPr/>
    </dgm:pt>
    <dgm:pt modelId="{2BBB5B0C-D776-9B43-8F8F-7B84713A80F7}" type="pres">
      <dgm:prSet presAssocID="{E907A1EB-95BD-4942-86B7-53ACC222D4DF}" presName="node" presStyleLbl="node1" presStyleIdx="1" presStyleCnt="3">
        <dgm:presLayoutVars>
          <dgm:bulletEnabled val="1"/>
        </dgm:presLayoutVars>
      </dgm:prSet>
      <dgm:spPr/>
    </dgm:pt>
    <dgm:pt modelId="{E3D6A5AD-4ED8-CC4A-A922-C52D90803067}" type="pres">
      <dgm:prSet presAssocID="{34ACD26F-3657-BF48-855F-16E68B5A088B}" presName="sibTrans" presStyleLbl="sibTrans2D1" presStyleIdx="1" presStyleCnt="3"/>
      <dgm:spPr/>
    </dgm:pt>
    <dgm:pt modelId="{A61C4C8D-C9E2-A84B-82BD-9F82B50826DC}" type="pres">
      <dgm:prSet presAssocID="{34ACD26F-3657-BF48-855F-16E68B5A088B}" presName="connectorText" presStyleLbl="sibTrans2D1" presStyleIdx="1" presStyleCnt="3"/>
      <dgm:spPr/>
    </dgm:pt>
    <dgm:pt modelId="{F21F597B-363F-4A42-9962-E41B6B99B5C3}" type="pres">
      <dgm:prSet presAssocID="{4524E3EF-6309-B942-BFFA-6DB270B716F0}" presName="node" presStyleLbl="node1" presStyleIdx="2" presStyleCnt="3">
        <dgm:presLayoutVars>
          <dgm:bulletEnabled val="1"/>
        </dgm:presLayoutVars>
      </dgm:prSet>
      <dgm:spPr/>
    </dgm:pt>
    <dgm:pt modelId="{997C1344-BFB0-3944-B3B4-4D6E19B03B7F}" type="pres">
      <dgm:prSet presAssocID="{1F18D1F7-3208-0342-94E0-F3E713C93C1C}" presName="sibTrans" presStyleLbl="sibTrans2D1" presStyleIdx="2" presStyleCnt="3"/>
      <dgm:spPr/>
    </dgm:pt>
    <dgm:pt modelId="{9DB20DD4-65E9-FD4E-A5FB-31BECD00C3BD}" type="pres">
      <dgm:prSet presAssocID="{1F18D1F7-3208-0342-94E0-F3E713C93C1C}" presName="connectorText" presStyleLbl="sibTrans2D1" presStyleIdx="2" presStyleCnt="3"/>
      <dgm:spPr/>
    </dgm:pt>
  </dgm:ptLst>
  <dgm:cxnLst>
    <dgm:cxn modelId="{434FEB19-E1B3-5849-B721-62B98678EE79}" type="presOf" srcId="{34ACD26F-3657-BF48-855F-16E68B5A088B}" destId="{A61C4C8D-C9E2-A84B-82BD-9F82B50826DC}" srcOrd="1" destOrd="0" presId="urn:microsoft.com/office/officeart/2005/8/layout/cycle7"/>
    <dgm:cxn modelId="{3433B929-EB84-3344-A14E-FCAE66DAD395}" type="presOf" srcId="{1F18D1F7-3208-0342-94E0-F3E713C93C1C}" destId="{997C1344-BFB0-3944-B3B4-4D6E19B03B7F}" srcOrd="0" destOrd="0" presId="urn:microsoft.com/office/officeart/2005/8/layout/cycle7"/>
    <dgm:cxn modelId="{5080BC3E-A01C-5548-ABB6-518F757A0FFB}" type="presOf" srcId="{E907A1EB-95BD-4942-86B7-53ACC222D4DF}" destId="{2BBB5B0C-D776-9B43-8F8F-7B84713A80F7}" srcOrd="0" destOrd="0" presId="urn:microsoft.com/office/officeart/2005/8/layout/cycle7"/>
    <dgm:cxn modelId="{97AC1A3F-2962-474F-A33A-BF02E27016BB}" type="presOf" srcId="{4524E3EF-6309-B942-BFFA-6DB270B716F0}" destId="{F21F597B-363F-4A42-9962-E41B6B99B5C3}" srcOrd="0" destOrd="0" presId="urn:microsoft.com/office/officeart/2005/8/layout/cycle7"/>
    <dgm:cxn modelId="{2EEA1644-8AFE-1B40-BFD3-53B6E6D4A7D9}" type="presOf" srcId="{1F18D1F7-3208-0342-94E0-F3E713C93C1C}" destId="{9DB20DD4-65E9-FD4E-A5FB-31BECD00C3BD}" srcOrd="1" destOrd="0" presId="urn:microsoft.com/office/officeart/2005/8/layout/cycle7"/>
    <dgm:cxn modelId="{DF10486A-0C4B-8441-960F-1B12B118D765}" srcId="{9BF66B2E-25B5-214A-9549-5EC2DD7D2CC5}" destId="{E907A1EB-95BD-4942-86B7-53ACC222D4DF}" srcOrd="1" destOrd="0" parTransId="{E4CB9757-4118-6141-BECF-AD9BC567C862}" sibTransId="{34ACD26F-3657-BF48-855F-16E68B5A088B}"/>
    <dgm:cxn modelId="{58F37B4A-88BA-C042-BD5D-4572DF7B0B6D}" type="presOf" srcId="{34ACD26F-3657-BF48-855F-16E68B5A088B}" destId="{E3D6A5AD-4ED8-CC4A-A922-C52D90803067}" srcOrd="0" destOrd="0" presId="urn:microsoft.com/office/officeart/2005/8/layout/cycle7"/>
    <dgm:cxn modelId="{3F1D2B7A-A2BF-1B48-A7CC-4D2B64C3279C}" srcId="{9BF66B2E-25B5-214A-9549-5EC2DD7D2CC5}" destId="{107BF4DD-4353-9C42-B2DD-7EC864A69953}" srcOrd="0" destOrd="0" parTransId="{487DDDB4-4442-1C4B-8B20-7568C6EFDD73}" sibTransId="{E031E481-251B-264B-8208-D6AEAF58D294}"/>
    <dgm:cxn modelId="{F57DC983-54C0-C341-A9EC-2573C5A85A1A}" type="presOf" srcId="{9BF66B2E-25B5-214A-9549-5EC2DD7D2CC5}" destId="{550D10CD-7DD4-DE45-91D9-63C37AA9A906}" srcOrd="0" destOrd="0" presId="urn:microsoft.com/office/officeart/2005/8/layout/cycle7"/>
    <dgm:cxn modelId="{C2426DA7-9E36-BD4F-ACA0-6D78E43BAA5F}" srcId="{9BF66B2E-25B5-214A-9549-5EC2DD7D2CC5}" destId="{4524E3EF-6309-B942-BFFA-6DB270B716F0}" srcOrd="2" destOrd="0" parTransId="{EB741B6B-A848-574F-8728-4DDCB7DD1A03}" sibTransId="{1F18D1F7-3208-0342-94E0-F3E713C93C1C}"/>
    <dgm:cxn modelId="{0A4F61AE-EE2D-0C4C-A5B6-D998A52DC261}" type="presOf" srcId="{E031E481-251B-264B-8208-D6AEAF58D294}" destId="{F0BFDA69-903F-854F-A2D3-EC5E0585B525}" srcOrd="0" destOrd="0" presId="urn:microsoft.com/office/officeart/2005/8/layout/cycle7"/>
    <dgm:cxn modelId="{4A77E7BB-67E2-2C4A-9FA1-9AD51B9017FE}" type="presOf" srcId="{E031E481-251B-264B-8208-D6AEAF58D294}" destId="{5BB51F0B-A83E-324E-AF22-732A88555667}" srcOrd="1" destOrd="0" presId="urn:microsoft.com/office/officeart/2005/8/layout/cycle7"/>
    <dgm:cxn modelId="{830731C3-E934-214C-A1D8-7FDBBF728C54}" type="presOf" srcId="{107BF4DD-4353-9C42-B2DD-7EC864A69953}" destId="{33914350-68C1-F54B-BA26-0A22620D5310}" srcOrd="0" destOrd="0" presId="urn:microsoft.com/office/officeart/2005/8/layout/cycle7"/>
    <dgm:cxn modelId="{2D9CC357-6FC2-6E4A-8685-F4BEA0E3A736}" type="presParOf" srcId="{550D10CD-7DD4-DE45-91D9-63C37AA9A906}" destId="{33914350-68C1-F54B-BA26-0A22620D5310}" srcOrd="0" destOrd="0" presId="urn:microsoft.com/office/officeart/2005/8/layout/cycle7"/>
    <dgm:cxn modelId="{BC3A0937-2390-804C-AEF2-5CCCE74A39CC}" type="presParOf" srcId="{550D10CD-7DD4-DE45-91D9-63C37AA9A906}" destId="{F0BFDA69-903F-854F-A2D3-EC5E0585B525}" srcOrd="1" destOrd="0" presId="urn:microsoft.com/office/officeart/2005/8/layout/cycle7"/>
    <dgm:cxn modelId="{53078623-609A-A543-9599-D9712F4F7D95}" type="presParOf" srcId="{F0BFDA69-903F-854F-A2D3-EC5E0585B525}" destId="{5BB51F0B-A83E-324E-AF22-732A88555667}" srcOrd="0" destOrd="0" presId="urn:microsoft.com/office/officeart/2005/8/layout/cycle7"/>
    <dgm:cxn modelId="{C15C90EE-EAB9-D14F-B0B8-D1B7C7B98201}" type="presParOf" srcId="{550D10CD-7DD4-DE45-91D9-63C37AA9A906}" destId="{2BBB5B0C-D776-9B43-8F8F-7B84713A80F7}" srcOrd="2" destOrd="0" presId="urn:microsoft.com/office/officeart/2005/8/layout/cycle7"/>
    <dgm:cxn modelId="{D34F3916-EC08-B847-9306-334507940DE4}" type="presParOf" srcId="{550D10CD-7DD4-DE45-91D9-63C37AA9A906}" destId="{E3D6A5AD-4ED8-CC4A-A922-C52D90803067}" srcOrd="3" destOrd="0" presId="urn:microsoft.com/office/officeart/2005/8/layout/cycle7"/>
    <dgm:cxn modelId="{360910AF-9C9B-754E-89D9-E23D71ADFC08}" type="presParOf" srcId="{E3D6A5AD-4ED8-CC4A-A922-C52D90803067}" destId="{A61C4C8D-C9E2-A84B-82BD-9F82B50826DC}" srcOrd="0" destOrd="0" presId="urn:microsoft.com/office/officeart/2005/8/layout/cycle7"/>
    <dgm:cxn modelId="{C1BAD850-9851-C44B-8930-947754F9A31E}" type="presParOf" srcId="{550D10CD-7DD4-DE45-91D9-63C37AA9A906}" destId="{F21F597B-363F-4A42-9962-E41B6B99B5C3}" srcOrd="4" destOrd="0" presId="urn:microsoft.com/office/officeart/2005/8/layout/cycle7"/>
    <dgm:cxn modelId="{AAD2C189-7251-0648-A698-FDA98D146427}" type="presParOf" srcId="{550D10CD-7DD4-DE45-91D9-63C37AA9A906}" destId="{997C1344-BFB0-3944-B3B4-4D6E19B03B7F}" srcOrd="5" destOrd="0" presId="urn:microsoft.com/office/officeart/2005/8/layout/cycle7"/>
    <dgm:cxn modelId="{38C089E5-D4E5-274C-8B0A-4335FBCD12C9}" type="presParOf" srcId="{997C1344-BFB0-3944-B3B4-4D6E19B03B7F}" destId="{9DB20DD4-65E9-FD4E-A5FB-31BECD00C3B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14350-68C1-F54B-BA26-0A22620D5310}">
      <dsp:nvSpPr>
        <dsp:cNvPr id="0" name=""/>
        <dsp:cNvSpPr/>
      </dsp:nvSpPr>
      <dsp:spPr>
        <a:xfrm>
          <a:off x="1400547" y="315871"/>
          <a:ext cx="1694705" cy="8473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Scientific Knowledge</a:t>
          </a:r>
        </a:p>
      </dsp:txBody>
      <dsp:txXfrm>
        <a:off x="1425365" y="340689"/>
        <a:ext cx="1645069" cy="797716"/>
      </dsp:txXfrm>
    </dsp:sp>
    <dsp:sp modelId="{F0BFDA69-903F-854F-A2D3-EC5E0585B525}">
      <dsp:nvSpPr>
        <dsp:cNvPr id="0" name=""/>
        <dsp:cNvSpPr/>
      </dsp:nvSpPr>
      <dsp:spPr>
        <a:xfrm rot="3600000">
          <a:off x="2505835" y="1803544"/>
          <a:ext cx="883953" cy="296573"/>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594807" y="1862859"/>
        <a:ext cx="706009" cy="177943"/>
      </dsp:txXfrm>
    </dsp:sp>
    <dsp:sp modelId="{2BBB5B0C-D776-9B43-8F8F-7B84713A80F7}">
      <dsp:nvSpPr>
        <dsp:cNvPr id="0" name=""/>
        <dsp:cNvSpPr/>
      </dsp:nvSpPr>
      <dsp:spPr>
        <a:xfrm>
          <a:off x="2800371" y="2740437"/>
          <a:ext cx="1694705" cy="8473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Expert Knowledge</a:t>
          </a:r>
        </a:p>
      </dsp:txBody>
      <dsp:txXfrm>
        <a:off x="2825189" y="2765255"/>
        <a:ext cx="1645069" cy="797716"/>
      </dsp:txXfrm>
    </dsp:sp>
    <dsp:sp modelId="{E3D6A5AD-4ED8-CC4A-A922-C52D90803067}">
      <dsp:nvSpPr>
        <dsp:cNvPr id="0" name=""/>
        <dsp:cNvSpPr/>
      </dsp:nvSpPr>
      <dsp:spPr>
        <a:xfrm rot="10800000">
          <a:off x="1805923" y="3015827"/>
          <a:ext cx="883953" cy="296573"/>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894895" y="3075142"/>
        <a:ext cx="706009" cy="177943"/>
      </dsp:txXfrm>
    </dsp:sp>
    <dsp:sp modelId="{F21F597B-363F-4A42-9962-E41B6B99B5C3}">
      <dsp:nvSpPr>
        <dsp:cNvPr id="0" name=""/>
        <dsp:cNvSpPr/>
      </dsp:nvSpPr>
      <dsp:spPr>
        <a:xfrm>
          <a:off x="722" y="2740437"/>
          <a:ext cx="1694705" cy="8473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Real Life Practice</a:t>
          </a:r>
        </a:p>
      </dsp:txBody>
      <dsp:txXfrm>
        <a:off x="25540" y="2765255"/>
        <a:ext cx="1645069" cy="797716"/>
      </dsp:txXfrm>
    </dsp:sp>
    <dsp:sp modelId="{997C1344-BFB0-3944-B3B4-4D6E19B03B7F}">
      <dsp:nvSpPr>
        <dsp:cNvPr id="0" name=""/>
        <dsp:cNvSpPr/>
      </dsp:nvSpPr>
      <dsp:spPr>
        <a:xfrm rot="18000000">
          <a:off x="1106010" y="1803544"/>
          <a:ext cx="883953" cy="296573"/>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194982" y="1862859"/>
        <a:ext cx="706009" cy="17794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268A737-944A-0541-BB19-C9E00F87D2BD}" type="datetimeFigureOut">
              <a:rPr lang="en-US" smtClean="0"/>
              <a:t>11/14/2018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79202C7-7EF7-434C-A008-E8EA2CADFDB3}" type="slidenum">
              <a:rPr lang="en-US" smtClean="0"/>
              <a:t>‹#›</a:t>
            </a:fld>
            <a:endParaRPr lang="en-US"/>
          </a:p>
        </p:txBody>
      </p:sp>
    </p:spTree>
    <p:extLst>
      <p:ext uri="{BB962C8B-B14F-4D97-AF65-F5344CB8AC3E}">
        <p14:creationId xmlns:p14="http://schemas.microsoft.com/office/powerpoint/2010/main" val="8965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me today.</a:t>
            </a:r>
          </a:p>
          <a:p>
            <a:r>
              <a:rPr lang="en-US" dirty="0"/>
              <a:t>-My name is Guy Toles</a:t>
            </a:r>
          </a:p>
          <a:p>
            <a:r>
              <a:rPr lang="en-US" dirty="0"/>
              <a:t>-Housekeeping Items: Thumb drive with presentations and tactile graphics</a:t>
            </a:r>
          </a:p>
          <a:p>
            <a:endParaRPr lang="en-US" dirty="0"/>
          </a:p>
        </p:txBody>
      </p:sp>
      <p:sp>
        <p:nvSpPr>
          <p:cNvPr id="4" name="Slide Number Placeholder 3"/>
          <p:cNvSpPr>
            <a:spLocks noGrp="1"/>
          </p:cNvSpPr>
          <p:nvPr>
            <p:ph type="sldNum" sz="quarter" idx="5"/>
          </p:nvPr>
        </p:nvSpPr>
        <p:spPr/>
        <p:txBody>
          <a:bodyPr/>
          <a:lstStyle/>
          <a:p>
            <a:fld id="{E79202C7-7EF7-434C-A008-E8EA2CADFDB3}" type="slidenum">
              <a:rPr lang="en-US" smtClean="0"/>
              <a:t>1</a:t>
            </a:fld>
            <a:endParaRPr lang="en-US"/>
          </a:p>
        </p:txBody>
      </p:sp>
    </p:spTree>
    <p:extLst>
      <p:ext uri="{BB962C8B-B14F-4D97-AF65-F5344CB8AC3E}">
        <p14:creationId xmlns:p14="http://schemas.microsoft.com/office/powerpoint/2010/main" val="115938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they currently use tactile graphics.</a:t>
            </a:r>
          </a:p>
          <a:p>
            <a:r>
              <a:rPr lang="en-US" dirty="0"/>
              <a:t>How did they learn to read tactile graphics</a:t>
            </a:r>
          </a:p>
          <a:p>
            <a:r>
              <a:rPr lang="en-US" dirty="0"/>
              <a:t>Challenges encountered while utilizing </a:t>
            </a:r>
            <a:r>
              <a:rPr lang="en-US" dirty="0" err="1"/>
              <a:t>tactiles</a:t>
            </a:r>
            <a:endParaRPr lang="en-US" dirty="0"/>
          </a:p>
          <a:p>
            <a:r>
              <a:rPr lang="en-US" dirty="0"/>
              <a:t>Additional feedback</a:t>
            </a:r>
          </a:p>
        </p:txBody>
      </p:sp>
      <p:sp>
        <p:nvSpPr>
          <p:cNvPr id="4" name="Slide Number Placeholder 3"/>
          <p:cNvSpPr>
            <a:spLocks noGrp="1"/>
          </p:cNvSpPr>
          <p:nvPr>
            <p:ph type="sldNum" sz="quarter" idx="5"/>
          </p:nvPr>
        </p:nvSpPr>
        <p:spPr/>
        <p:txBody>
          <a:bodyPr/>
          <a:lstStyle/>
          <a:p>
            <a:fld id="{E79202C7-7EF7-434C-A008-E8EA2CADFDB3}" type="slidenum">
              <a:rPr lang="en-US" smtClean="0"/>
              <a:t>14</a:t>
            </a:fld>
            <a:endParaRPr lang="en-US"/>
          </a:p>
        </p:txBody>
      </p:sp>
    </p:spTree>
    <p:extLst>
      <p:ext uri="{BB962C8B-B14F-4D97-AF65-F5344CB8AC3E}">
        <p14:creationId xmlns:p14="http://schemas.microsoft.com/office/powerpoint/2010/main" val="308936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Tactile guidelines were developed with little input from braille readers</a:t>
            </a:r>
          </a:p>
          <a:p>
            <a:r>
              <a:rPr lang="en-US" dirty="0"/>
              <a:t>User’s feedback should be gathered to understand challenges</a:t>
            </a:r>
          </a:p>
          <a:p>
            <a:r>
              <a:rPr lang="en-US" dirty="0"/>
              <a:t>Feedback should be incorporated in guideline revisions</a:t>
            </a:r>
          </a:p>
        </p:txBody>
      </p:sp>
      <p:sp>
        <p:nvSpPr>
          <p:cNvPr id="4" name="Slide Number Placeholder 3"/>
          <p:cNvSpPr>
            <a:spLocks noGrp="1"/>
          </p:cNvSpPr>
          <p:nvPr>
            <p:ph type="sldNum" sz="quarter" idx="5"/>
          </p:nvPr>
        </p:nvSpPr>
        <p:spPr/>
        <p:txBody>
          <a:bodyPr/>
          <a:lstStyle/>
          <a:p>
            <a:fld id="{E79202C7-7EF7-434C-A008-E8EA2CADFDB3}" type="slidenum">
              <a:rPr lang="en-US" smtClean="0"/>
              <a:t>15</a:t>
            </a:fld>
            <a:endParaRPr lang="en-US"/>
          </a:p>
        </p:txBody>
      </p:sp>
    </p:spTree>
    <p:extLst>
      <p:ext uri="{BB962C8B-B14F-4D97-AF65-F5344CB8AC3E}">
        <p14:creationId xmlns:p14="http://schemas.microsoft.com/office/powerpoint/2010/main" val="187859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a:t>
            </a:r>
          </a:p>
        </p:txBody>
      </p:sp>
      <p:sp>
        <p:nvSpPr>
          <p:cNvPr id="4" name="Slide Number Placeholder 3"/>
          <p:cNvSpPr>
            <a:spLocks noGrp="1"/>
          </p:cNvSpPr>
          <p:nvPr>
            <p:ph type="sldNum" sz="quarter" idx="5"/>
          </p:nvPr>
        </p:nvSpPr>
        <p:spPr/>
        <p:txBody>
          <a:bodyPr/>
          <a:lstStyle/>
          <a:p>
            <a:fld id="{E79202C7-7EF7-434C-A008-E8EA2CADFDB3}" type="slidenum">
              <a:rPr lang="en-US" smtClean="0"/>
              <a:t>16</a:t>
            </a:fld>
            <a:endParaRPr lang="en-US"/>
          </a:p>
        </p:txBody>
      </p:sp>
    </p:spTree>
    <p:extLst>
      <p:ext uri="{BB962C8B-B14F-4D97-AF65-F5344CB8AC3E}">
        <p14:creationId xmlns:p14="http://schemas.microsoft.com/office/powerpoint/2010/main" val="76577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Selection criteria for participants:</a:t>
            </a:r>
          </a:p>
          <a:p>
            <a:r>
              <a:rPr lang="en-US" dirty="0"/>
              <a:t>Visually impaired</a:t>
            </a:r>
          </a:p>
          <a:p>
            <a:r>
              <a:rPr lang="en-US" dirty="0"/>
              <a:t>Experience with Tactile Graphics</a:t>
            </a:r>
          </a:p>
          <a:p>
            <a:r>
              <a:rPr lang="en-US" dirty="0"/>
              <a:t>18 years or older</a:t>
            </a:r>
          </a:p>
        </p:txBody>
      </p:sp>
      <p:sp>
        <p:nvSpPr>
          <p:cNvPr id="4" name="Slide Number Placeholder 3"/>
          <p:cNvSpPr>
            <a:spLocks noGrp="1"/>
          </p:cNvSpPr>
          <p:nvPr>
            <p:ph type="sldNum" sz="quarter" idx="5"/>
          </p:nvPr>
        </p:nvSpPr>
        <p:spPr/>
        <p:txBody>
          <a:bodyPr/>
          <a:lstStyle/>
          <a:p>
            <a:fld id="{E79202C7-7EF7-434C-A008-E8EA2CADFDB3}" type="slidenum">
              <a:rPr lang="en-US" smtClean="0"/>
              <a:t>17</a:t>
            </a:fld>
            <a:endParaRPr lang="en-US"/>
          </a:p>
        </p:txBody>
      </p:sp>
    </p:spTree>
    <p:extLst>
      <p:ext uri="{BB962C8B-B14F-4D97-AF65-F5344CB8AC3E}">
        <p14:creationId xmlns:p14="http://schemas.microsoft.com/office/powerpoint/2010/main" val="420181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202C7-7EF7-434C-A008-E8EA2CADFDB3}" type="slidenum">
              <a:rPr lang="en-US" smtClean="0"/>
              <a:t>18</a:t>
            </a:fld>
            <a:endParaRPr lang="en-US"/>
          </a:p>
        </p:txBody>
      </p:sp>
    </p:spTree>
    <p:extLst>
      <p:ext uri="{BB962C8B-B14F-4D97-AF65-F5344CB8AC3E}">
        <p14:creationId xmlns:p14="http://schemas.microsoft.com/office/powerpoint/2010/main" val="304688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202C7-7EF7-434C-A008-E8EA2CADFDB3}" type="slidenum">
              <a:rPr lang="en-US" smtClean="0"/>
              <a:t>19</a:t>
            </a:fld>
            <a:endParaRPr lang="en-US"/>
          </a:p>
        </p:txBody>
      </p:sp>
    </p:spTree>
    <p:extLst>
      <p:ext uri="{BB962C8B-B14F-4D97-AF65-F5344CB8AC3E}">
        <p14:creationId xmlns:p14="http://schemas.microsoft.com/office/powerpoint/2010/main" val="2254601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were totally blind.</a:t>
            </a:r>
          </a:p>
          <a:p>
            <a:r>
              <a:rPr lang="en-US" dirty="0"/>
              <a:t>1 was low vision</a:t>
            </a:r>
          </a:p>
        </p:txBody>
      </p:sp>
      <p:sp>
        <p:nvSpPr>
          <p:cNvPr id="4" name="Slide Number Placeholder 3"/>
          <p:cNvSpPr>
            <a:spLocks noGrp="1"/>
          </p:cNvSpPr>
          <p:nvPr>
            <p:ph type="sldNum" sz="quarter" idx="5"/>
          </p:nvPr>
        </p:nvSpPr>
        <p:spPr/>
        <p:txBody>
          <a:bodyPr/>
          <a:lstStyle/>
          <a:p>
            <a:fld id="{E79202C7-7EF7-434C-A008-E8EA2CADFDB3}" type="slidenum">
              <a:rPr lang="en-US" smtClean="0"/>
              <a:t>20</a:t>
            </a:fld>
            <a:endParaRPr lang="en-US"/>
          </a:p>
        </p:txBody>
      </p:sp>
    </p:spTree>
    <p:extLst>
      <p:ext uri="{BB962C8B-B14F-4D97-AF65-F5344CB8AC3E}">
        <p14:creationId xmlns:p14="http://schemas.microsoft.com/office/powerpoint/2010/main" val="391792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were born with it</a:t>
            </a:r>
          </a:p>
          <a:p>
            <a:r>
              <a:rPr lang="en-US" dirty="0"/>
              <a:t>4 developed disability later in life</a:t>
            </a:r>
          </a:p>
        </p:txBody>
      </p:sp>
      <p:sp>
        <p:nvSpPr>
          <p:cNvPr id="4" name="Slide Number Placeholder 3"/>
          <p:cNvSpPr>
            <a:spLocks noGrp="1"/>
          </p:cNvSpPr>
          <p:nvPr>
            <p:ph type="sldNum" sz="quarter" idx="5"/>
          </p:nvPr>
        </p:nvSpPr>
        <p:spPr/>
        <p:txBody>
          <a:bodyPr/>
          <a:lstStyle/>
          <a:p>
            <a:fld id="{E79202C7-7EF7-434C-A008-E8EA2CADFDB3}" type="slidenum">
              <a:rPr lang="en-US" smtClean="0"/>
              <a:t>21</a:t>
            </a:fld>
            <a:endParaRPr lang="en-US"/>
          </a:p>
        </p:txBody>
      </p:sp>
    </p:spTree>
    <p:extLst>
      <p:ext uri="{BB962C8B-B14F-4D97-AF65-F5344CB8AC3E}">
        <p14:creationId xmlns:p14="http://schemas.microsoft.com/office/powerpoint/2010/main" val="2785121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1 of the 7 answered yes but disability wasn’t related to LD</a:t>
            </a:r>
          </a:p>
        </p:txBody>
      </p:sp>
      <p:sp>
        <p:nvSpPr>
          <p:cNvPr id="4" name="Slide Number Placeholder 3"/>
          <p:cNvSpPr>
            <a:spLocks noGrp="1"/>
          </p:cNvSpPr>
          <p:nvPr>
            <p:ph type="sldNum" sz="quarter" idx="5"/>
          </p:nvPr>
        </p:nvSpPr>
        <p:spPr/>
        <p:txBody>
          <a:bodyPr/>
          <a:lstStyle/>
          <a:p>
            <a:fld id="{E79202C7-7EF7-434C-A008-E8EA2CADFDB3}" type="slidenum">
              <a:rPr lang="en-US" smtClean="0"/>
              <a:t>22</a:t>
            </a:fld>
            <a:endParaRPr lang="en-US"/>
          </a:p>
        </p:txBody>
      </p:sp>
    </p:spTree>
    <p:extLst>
      <p:ext uri="{BB962C8B-B14F-4D97-AF65-F5344CB8AC3E}">
        <p14:creationId xmlns:p14="http://schemas.microsoft.com/office/powerpoint/2010/main" val="1236480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of the 7 attended a four-year university. </a:t>
            </a:r>
          </a:p>
        </p:txBody>
      </p:sp>
      <p:sp>
        <p:nvSpPr>
          <p:cNvPr id="4" name="Slide Number Placeholder 3"/>
          <p:cNvSpPr>
            <a:spLocks noGrp="1"/>
          </p:cNvSpPr>
          <p:nvPr>
            <p:ph type="sldNum" sz="quarter" idx="5"/>
          </p:nvPr>
        </p:nvSpPr>
        <p:spPr/>
        <p:txBody>
          <a:bodyPr/>
          <a:lstStyle/>
          <a:p>
            <a:fld id="{E79202C7-7EF7-434C-A008-E8EA2CADFDB3}" type="slidenum">
              <a:rPr lang="en-US" smtClean="0"/>
              <a:t>23</a:t>
            </a:fld>
            <a:endParaRPr lang="en-US"/>
          </a:p>
        </p:txBody>
      </p:sp>
    </p:spTree>
    <p:extLst>
      <p:ext uri="{BB962C8B-B14F-4D97-AF65-F5344CB8AC3E}">
        <p14:creationId xmlns:p14="http://schemas.microsoft.com/office/powerpoint/2010/main" val="254996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600"/>
              </a:spcBef>
              <a:spcAft>
                <a:spcPts val="600"/>
              </a:spcAft>
              <a:buFont typeface="Arial" panose="020B0604020202020204" pitchFamily="34" charset="0"/>
              <a:buChar char="•"/>
            </a:pPr>
            <a:r>
              <a:rPr lang="en-US" sz="2400" dirty="0"/>
              <a:t>Braille Authority of North America (BANA)- Serve on Board representing AMAC, Board liaison to the Braille Formats Committee, Member of the Electronic Braille Translation Committee and the Outreach Committee </a:t>
            </a:r>
          </a:p>
          <a:p>
            <a:pPr marL="342900" lvl="0" indent="-342900">
              <a:lnSpc>
                <a:spcPct val="150000"/>
              </a:lnSpc>
              <a:spcBef>
                <a:spcPts val="600"/>
              </a:spcBef>
              <a:spcAft>
                <a:spcPts val="600"/>
              </a:spcAft>
              <a:buFont typeface="Arial" panose="020B0604020202020204" pitchFamily="34" charset="0"/>
              <a:buChar char="•"/>
            </a:pPr>
            <a:r>
              <a:rPr lang="en-US" sz="2400" dirty="0"/>
              <a:t>National Braille Association (NBA)- Board of Directors, Chair of Public Relations/Marketing Committee, Member of Tactile Graphics Committee</a:t>
            </a:r>
          </a:p>
          <a:p>
            <a:pPr marL="342900" lvl="0" indent="-342900">
              <a:lnSpc>
                <a:spcPct val="150000"/>
              </a:lnSpc>
              <a:spcBef>
                <a:spcPts val="600"/>
              </a:spcBef>
              <a:spcAft>
                <a:spcPts val="600"/>
              </a:spcAft>
              <a:buFont typeface="Arial" panose="020B0604020202020204" pitchFamily="34" charset="0"/>
              <a:buChar char="•"/>
            </a:pPr>
            <a:r>
              <a:rPr lang="en-US" sz="2400" dirty="0"/>
              <a:t>California Transcribers and Educators of the Blind and Visually Impaired (CTEBVI): Member and Conference Presenter</a:t>
            </a:r>
            <a:endParaRPr lang="en-US" sz="2800" dirty="0"/>
          </a:p>
          <a:p>
            <a:pPr>
              <a:lnSpc>
                <a:spcPct val="150000"/>
              </a:lnSpc>
              <a:spcBef>
                <a:spcPts val="612"/>
              </a:spcBef>
              <a:spcAft>
                <a:spcPts val="612"/>
              </a:spcAft>
            </a:pPr>
            <a:endParaRPr lang="en-US" sz="2400" dirty="0"/>
          </a:p>
        </p:txBody>
      </p:sp>
      <p:sp>
        <p:nvSpPr>
          <p:cNvPr id="4" name="Slide Number Placeholder 3"/>
          <p:cNvSpPr>
            <a:spLocks noGrp="1"/>
          </p:cNvSpPr>
          <p:nvPr>
            <p:ph type="sldNum" sz="quarter" idx="10"/>
          </p:nvPr>
        </p:nvSpPr>
        <p:spPr/>
        <p:txBody>
          <a:bodyPr/>
          <a:lstStyle/>
          <a:p>
            <a:fld id="{E79202C7-7EF7-434C-A008-E8EA2CADFDB3}" type="slidenum">
              <a:rPr lang="en-US" smtClean="0"/>
              <a:t>4</a:t>
            </a:fld>
            <a:endParaRPr lang="en-US"/>
          </a:p>
        </p:txBody>
      </p:sp>
    </p:spTree>
    <p:extLst>
      <p:ext uri="{BB962C8B-B14F-4D97-AF65-F5344CB8AC3E}">
        <p14:creationId xmlns:p14="http://schemas.microsoft.com/office/powerpoint/2010/main" val="63639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computer science</a:t>
            </a:r>
          </a:p>
          <a:p>
            <a:r>
              <a:rPr lang="en-US" dirty="0"/>
              <a:t>1 Music</a:t>
            </a:r>
          </a:p>
          <a:p>
            <a:r>
              <a:rPr lang="en-US" dirty="0"/>
              <a:t>1 Psychology </a:t>
            </a:r>
          </a:p>
          <a:p>
            <a:r>
              <a:rPr lang="en-US" dirty="0"/>
              <a:t>1 Biology</a:t>
            </a:r>
          </a:p>
          <a:p>
            <a:r>
              <a:rPr lang="en-US" dirty="0"/>
              <a:t>1 Special Education</a:t>
            </a:r>
          </a:p>
          <a:p>
            <a:r>
              <a:rPr lang="en-US" dirty="0"/>
              <a:t>1 Did not wish to answer</a:t>
            </a:r>
          </a:p>
        </p:txBody>
      </p:sp>
      <p:sp>
        <p:nvSpPr>
          <p:cNvPr id="4" name="Slide Number Placeholder 3"/>
          <p:cNvSpPr>
            <a:spLocks noGrp="1"/>
          </p:cNvSpPr>
          <p:nvPr>
            <p:ph type="sldNum" sz="quarter" idx="5"/>
          </p:nvPr>
        </p:nvSpPr>
        <p:spPr/>
        <p:txBody>
          <a:bodyPr/>
          <a:lstStyle/>
          <a:p>
            <a:fld id="{E79202C7-7EF7-434C-A008-E8EA2CADFDB3}" type="slidenum">
              <a:rPr lang="en-US" smtClean="0"/>
              <a:t>24</a:t>
            </a:fld>
            <a:endParaRPr lang="en-US"/>
          </a:p>
        </p:txBody>
      </p:sp>
    </p:spTree>
    <p:extLst>
      <p:ext uri="{BB962C8B-B14F-4D97-AF65-F5344CB8AC3E}">
        <p14:creationId xmlns:p14="http://schemas.microsoft.com/office/powerpoint/2010/main" val="2596901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202C7-7EF7-434C-A008-E8EA2CADFDB3}" type="slidenum">
              <a:rPr lang="en-US" smtClean="0"/>
              <a:t>25</a:t>
            </a:fld>
            <a:endParaRPr lang="en-US"/>
          </a:p>
        </p:txBody>
      </p:sp>
    </p:spTree>
    <p:extLst>
      <p:ext uri="{BB962C8B-B14F-4D97-AF65-F5344CB8AC3E}">
        <p14:creationId xmlns:p14="http://schemas.microsoft.com/office/powerpoint/2010/main" val="753941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7 intended public school</a:t>
            </a:r>
          </a:p>
        </p:txBody>
      </p:sp>
      <p:sp>
        <p:nvSpPr>
          <p:cNvPr id="4" name="Slide Number Placeholder 3"/>
          <p:cNvSpPr>
            <a:spLocks noGrp="1"/>
          </p:cNvSpPr>
          <p:nvPr>
            <p:ph type="sldNum" sz="quarter" idx="5"/>
          </p:nvPr>
        </p:nvSpPr>
        <p:spPr/>
        <p:txBody>
          <a:bodyPr/>
          <a:lstStyle/>
          <a:p>
            <a:fld id="{E79202C7-7EF7-434C-A008-E8EA2CADFDB3}" type="slidenum">
              <a:rPr lang="en-US" smtClean="0"/>
              <a:t>26</a:t>
            </a:fld>
            <a:endParaRPr lang="en-US"/>
          </a:p>
        </p:txBody>
      </p:sp>
    </p:spTree>
    <p:extLst>
      <p:ext uri="{BB962C8B-B14F-4D97-AF65-F5344CB8AC3E}">
        <p14:creationId xmlns:p14="http://schemas.microsoft.com/office/powerpoint/2010/main" val="83203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had received in-school training </a:t>
            </a:r>
          </a:p>
          <a:p>
            <a:r>
              <a:rPr lang="en-US" dirty="0"/>
              <a:t>4 had not</a:t>
            </a:r>
          </a:p>
        </p:txBody>
      </p:sp>
      <p:sp>
        <p:nvSpPr>
          <p:cNvPr id="4" name="Slide Number Placeholder 3"/>
          <p:cNvSpPr>
            <a:spLocks noGrp="1"/>
          </p:cNvSpPr>
          <p:nvPr>
            <p:ph type="sldNum" sz="quarter" idx="5"/>
          </p:nvPr>
        </p:nvSpPr>
        <p:spPr/>
        <p:txBody>
          <a:bodyPr/>
          <a:lstStyle/>
          <a:p>
            <a:fld id="{E79202C7-7EF7-434C-A008-E8EA2CADFDB3}" type="slidenum">
              <a:rPr lang="en-US" smtClean="0"/>
              <a:t>27</a:t>
            </a:fld>
            <a:endParaRPr lang="en-US"/>
          </a:p>
        </p:txBody>
      </p:sp>
    </p:spTree>
    <p:extLst>
      <p:ext uri="{BB962C8B-B14F-4D97-AF65-F5344CB8AC3E}">
        <p14:creationId xmlns:p14="http://schemas.microsoft.com/office/powerpoint/2010/main" val="3168702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of the Visually Impaired</a:t>
            </a:r>
          </a:p>
        </p:txBody>
      </p:sp>
      <p:sp>
        <p:nvSpPr>
          <p:cNvPr id="4" name="Slide Number Placeholder 3"/>
          <p:cNvSpPr>
            <a:spLocks noGrp="1"/>
          </p:cNvSpPr>
          <p:nvPr>
            <p:ph type="sldNum" sz="quarter" idx="5"/>
          </p:nvPr>
        </p:nvSpPr>
        <p:spPr/>
        <p:txBody>
          <a:bodyPr/>
          <a:lstStyle/>
          <a:p>
            <a:fld id="{E79202C7-7EF7-434C-A008-E8EA2CADFDB3}" type="slidenum">
              <a:rPr lang="en-US" smtClean="0"/>
              <a:t>28</a:t>
            </a:fld>
            <a:endParaRPr lang="en-US"/>
          </a:p>
        </p:txBody>
      </p:sp>
    </p:spTree>
    <p:extLst>
      <p:ext uri="{BB962C8B-B14F-4D97-AF65-F5344CB8AC3E}">
        <p14:creationId xmlns:p14="http://schemas.microsoft.com/office/powerpoint/2010/main" val="1096529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202C7-7EF7-434C-A008-E8EA2CADFDB3}" type="slidenum">
              <a:rPr lang="en-US" smtClean="0"/>
              <a:t>29</a:t>
            </a:fld>
            <a:endParaRPr lang="en-US"/>
          </a:p>
        </p:txBody>
      </p:sp>
    </p:spTree>
    <p:extLst>
      <p:ext uri="{BB962C8B-B14F-4D97-AF65-F5344CB8AC3E}">
        <p14:creationId xmlns:p14="http://schemas.microsoft.com/office/powerpoint/2010/main" val="449752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202C7-7EF7-434C-A008-E8EA2CADFDB3}" type="slidenum">
              <a:rPr lang="en-US" smtClean="0"/>
              <a:t>30</a:t>
            </a:fld>
            <a:endParaRPr lang="en-US"/>
          </a:p>
        </p:txBody>
      </p:sp>
    </p:spTree>
    <p:extLst>
      <p:ext uri="{BB962C8B-B14F-4D97-AF65-F5344CB8AC3E}">
        <p14:creationId xmlns:p14="http://schemas.microsoft.com/office/powerpoint/2010/main" val="2935378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may be</a:t>
            </a:r>
            <a:r>
              <a:rPr lang="en-US" baseline="0" dirty="0"/>
              <a:t> deleted</a:t>
            </a:r>
            <a:endParaRPr lang="en-US" dirty="0"/>
          </a:p>
        </p:txBody>
      </p:sp>
      <p:sp>
        <p:nvSpPr>
          <p:cNvPr id="4" name="Slide Number Placeholder 3"/>
          <p:cNvSpPr>
            <a:spLocks noGrp="1"/>
          </p:cNvSpPr>
          <p:nvPr>
            <p:ph type="sldNum" sz="quarter" idx="10"/>
          </p:nvPr>
        </p:nvSpPr>
        <p:spPr/>
        <p:txBody>
          <a:bodyPr/>
          <a:lstStyle/>
          <a:p>
            <a:fld id="{E79202C7-7EF7-434C-A008-E8EA2CADFDB3}" type="slidenum">
              <a:rPr lang="en-US" smtClean="0"/>
              <a:t>31</a:t>
            </a:fld>
            <a:endParaRPr lang="en-US"/>
          </a:p>
        </p:txBody>
      </p:sp>
    </p:spTree>
    <p:extLst>
      <p:ext uri="{BB962C8B-B14F-4D97-AF65-F5344CB8AC3E}">
        <p14:creationId xmlns:p14="http://schemas.microsoft.com/office/powerpoint/2010/main" val="838308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202C7-7EF7-434C-A008-E8EA2CADFDB3}" type="slidenum">
              <a:rPr lang="en-US" smtClean="0"/>
              <a:t>32</a:t>
            </a:fld>
            <a:endParaRPr lang="en-US"/>
          </a:p>
        </p:txBody>
      </p:sp>
    </p:spTree>
    <p:extLst>
      <p:ext uri="{BB962C8B-B14F-4D97-AF65-F5344CB8AC3E}">
        <p14:creationId xmlns:p14="http://schemas.microsoft.com/office/powerpoint/2010/main" val="103528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neutral</a:t>
            </a:r>
          </a:p>
          <a:p>
            <a:r>
              <a:rPr lang="en-US" dirty="0"/>
              <a:t>2 agree</a:t>
            </a:r>
          </a:p>
          <a:p>
            <a:r>
              <a:rPr lang="en-US" dirty="0"/>
              <a:t>1 strongly agree</a:t>
            </a:r>
          </a:p>
        </p:txBody>
      </p:sp>
      <p:sp>
        <p:nvSpPr>
          <p:cNvPr id="4" name="Slide Number Placeholder 3"/>
          <p:cNvSpPr>
            <a:spLocks noGrp="1"/>
          </p:cNvSpPr>
          <p:nvPr>
            <p:ph type="sldNum" sz="quarter" idx="5"/>
          </p:nvPr>
        </p:nvSpPr>
        <p:spPr/>
        <p:txBody>
          <a:bodyPr/>
          <a:lstStyle/>
          <a:p>
            <a:fld id="{E79202C7-7EF7-434C-A008-E8EA2CADFDB3}" type="slidenum">
              <a:rPr lang="en-US" smtClean="0"/>
              <a:t>33</a:t>
            </a:fld>
            <a:endParaRPr lang="en-US"/>
          </a:p>
        </p:txBody>
      </p:sp>
    </p:spTree>
    <p:extLst>
      <p:ext uri="{BB962C8B-B14F-4D97-AF65-F5344CB8AC3E}">
        <p14:creationId xmlns:p14="http://schemas.microsoft.com/office/powerpoint/2010/main" val="193892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in 2005, AMAC is a research and service center within Georgia Tech’s College of Design. We first began textbook conversion and have added many department and service since.</a:t>
            </a:r>
          </a:p>
        </p:txBody>
      </p:sp>
      <p:sp>
        <p:nvSpPr>
          <p:cNvPr id="4" name="Slide Number Placeholder 3"/>
          <p:cNvSpPr>
            <a:spLocks noGrp="1"/>
          </p:cNvSpPr>
          <p:nvPr>
            <p:ph type="sldNum" sz="quarter" idx="5"/>
          </p:nvPr>
        </p:nvSpPr>
        <p:spPr/>
        <p:txBody>
          <a:bodyPr/>
          <a:lstStyle/>
          <a:p>
            <a:fld id="{E79202C7-7EF7-434C-A008-E8EA2CADFDB3}" type="slidenum">
              <a:rPr lang="en-US" smtClean="0"/>
              <a:t>5</a:t>
            </a:fld>
            <a:endParaRPr lang="en-US"/>
          </a:p>
        </p:txBody>
      </p:sp>
    </p:spTree>
    <p:extLst>
      <p:ext uri="{BB962C8B-B14F-4D97-AF65-F5344CB8AC3E}">
        <p14:creationId xmlns:p14="http://schemas.microsoft.com/office/powerpoint/2010/main" val="1406786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strongly disagree</a:t>
            </a:r>
          </a:p>
          <a:p>
            <a:r>
              <a:rPr lang="en-US" dirty="0"/>
              <a:t>1 agree</a:t>
            </a:r>
          </a:p>
          <a:p>
            <a:r>
              <a:rPr lang="en-US" dirty="0"/>
              <a:t>4 strongly agree</a:t>
            </a:r>
          </a:p>
        </p:txBody>
      </p:sp>
      <p:sp>
        <p:nvSpPr>
          <p:cNvPr id="4" name="Slide Number Placeholder 3"/>
          <p:cNvSpPr>
            <a:spLocks noGrp="1"/>
          </p:cNvSpPr>
          <p:nvPr>
            <p:ph type="sldNum" sz="quarter" idx="5"/>
          </p:nvPr>
        </p:nvSpPr>
        <p:spPr/>
        <p:txBody>
          <a:bodyPr/>
          <a:lstStyle/>
          <a:p>
            <a:fld id="{E79202C7-7EF7-434C-A008-E8EA2CADFDB3}" type="slidenum">
              <a:rPr lang="en-US" smtClean="0"/>
              <a:t>34</a:t>
            </a:fld>
            <a:endParaRPr lang="en-US"/>
          </a:p>
        </p:txBody>
      </p:sp>
    </p:spTree>
    <p:extLst>
      <p:ext uri="{BB962C8B-B14F-4D97-AF65-F5344CB8AC3E}">
        <p14:creationId xmlns:p14="http://schemas.microsoft.com/office/powerpoint/2010/main" val="2154667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strongly agree</a:t>
            </a:r>
          </a:p>
          <a:p>
            <a:r>
              <a:rPr lang="en-US" dirty="0"/>
              <a:t>1 neutral</a:t>
            </a:r>
          </a:p>
          <a:p>
            <a:r>
              <a:rPr lang="en-US" dirty="0"/>
              <a:t>4 strongly agree</a:t>
            </a:r>
          </a:p>
        </p:txBody>
      </p:sp>
      <p:sp>
        <p:nvSpPr>
          <p:cNvPr id="4" name="Slide Number Placeholder 3"/>
          <p:cNvSpPr>
            <a:spLocks noGrp="1"/>
          </p:cNvSpPr>
          <p:nvPr>
            <p:ph type="sldNum" sz="quarter" idx="5"/>
          </p:nvPr>
        </p:nvSpPr>
        <p:spPr/>
        <p:txBody>
          <a:bodyPr/>
          <a:lstStyle/>
          <a:p>
            <a:fld id="{E79202C7-7EF7-434C-A008-E8EA2CADFDB3}" type="slidenum">
              <a:rPr lang="en-US" smtClean="0"/>
              <a:t>35</a:t>
            </a:fld>
            <a:endParaRPr lang="en-US"/>
          </a:p>
        </p:txBody>
      </p:sp>
    </p:spTree>
    <p:extLst>
      <p:ext uri="{BB962C8B-B14F-4D97-AF65-F5344CB8AC3E}">
        <p14:creationId xmlns:p14="http://schemas.microsoft.com/office/powerpoint/2010/main" val="794814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neutral</a:t>
            </a:r>
          </a:p>
          <a:p>
            <a:r>
              <a:rPr lang="en-US" dirty="0"/>
              <a:t>5 agree</a:t>
            </a:r>
          </a:p>
        </p:txBody>
      </p:sp>
      <p:sp>
        <p:nvSpPr>
          <p:cNvPr id="4" name="Slide Number Placeholder 3"/>
          <p:cNvSpPr>
            <a:spLocks noGrp="1"/>
          </p:cNvSpPr>
          <p:nvPr>
            <p:ph type="sldNum" sz="quarter" idx="5"/>
          </p:nvPr>
        </p:nvSpPr>
        <p:spPr/>
        <p:txBody>
          <a:bodyPr/>
          <a:lstStyle/>
          <a:p>
            <a:fld id="{E79202C7-7EF7-434C-A008-E8EA2CADFDB3}" type="slidenum">
              <a:rPr lang="en-US" smtClean="0"/>
              <a:t>36</a:t>
            </a:fld>
            <a:endParaRPr lang="en-US"/>
          </a:p>
        </p:txBody>
      </p:sp>
    </p:spTree>
    <p:extLst>
      <p:ext uri="{BB962C8B-B14F-4D97-AF65-F5344CB8AC3E}">
        <p14:creationId xmlns:p14="http://schemas.microsoft.com/office/powerpoint/2010/main" val="3351691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neutral</a:t>
            </a:r>
          </a:p>
          <a:p>
            <a:r>
              <a:rPr lang="en-US" dirty="0"/>
              <a:t>3 agree</a:t>
            </a:r>
          </a:p>
          <a:p>
            <a:r>
              <a:rPr lang="en-US" dirty="0"/>
              <a:t>1 strongly agree</a:t>
            </a:r>
          </a:p>
        </p:txBody>
      </p:sp>
      <p:sp>
        <p:nvSpPr>
          <p:cNvPr id="4" name="Slide Number Placeholder 3"/>
          <p:cNvSpPr>
            <a:spLocks noGrp="1"/>
          </p:cNvSpPr>
          <p:nvPr>
            <p:ph type="sldNum" sz="quarter" idx="5"/>
          </p:nvPr>
        </p:nvSpPr>
        <p:spPr/>
        <p:txBody>
          <a:bodyPr/>
          <a:lstStyle/>
          <a:p>
            <a:fld id="{E79202C7-7EF7-434C-A008-E8EA2CADFDB3}" type="slidenum">
              <a:rPr lang="en-US" smtClean="0"/>
              <a:t>37</a:t>
            </a:fld>
            <a:endParaRPr lang="en-US"/>
          </a:p>
        </p:txBody>
      </p:sp>
    </p:spTree>
    <p:extLst>
      <p:ext uri="{BB962C8B-B14F-4D97-AF65-F5344CB8AC3E}">
        <p14:creationId xmlns:p14="http://schemas.microsoft.com/office/powerpoint/2010/main" val="3020478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threads with one response for each.</a:t>
            </a:r>
          </a:p>
        </p:txBody>
      </p:sp>
      <p:sp>
        <p:nvSpPr>
          <p:cNvPr id="4" name="Slide Number Placeholder 3"/>
          <p:cNvSpPr>
            <a:spLocks noGrp="1"/>
          </p:cNvSpPr>
          <p:nvPr>
            <p:ph type="sldNum" sz="quarter" idx="10"/>
          </p:nvPr>
        </p:nvSpPr>
        <p:spPr/>
        <p:txBody>
          <a:bodyPr/>
          <a:lstStyle/>
          <a:p>
            <a:fld id="{E79202C7-7EF7-434C-A008-E8EA2CADFDB3}" type="slidenum">
              <a:rPr lang="en-US" smtClean="0"/>
              <a:t>38</a:t>
            </a:fld>
            <a:endParaRPr lang="en-US"/>
          </a:p>
        </p:txBody>
      </p:sp>
    </p:spTree>
    <p:extLst>
      <p:ext uri="{BB962C8B-B14F-4D97-AF65-F5344CB8AC3E}">
        <p14:creationId xmlns:p14="http://schemas.microsoft.com/office/powerpoint/2010/main" val="1712866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common threads</a:t>
            </a:r>
          </a:p>
        </p:txBody>
      </p:sp>
      <p:sp>
        <p:nvSpPr>
          <p:cNvPr id="4" name="Slide Number Placeholder 3"/>
          <p:cNvSpPr>
            <a:spLocks noGrp="1"/>
          </p:cNvSpPr>
          <p:nvPr>
            <p:ph type="sldNum" sz="quarter" idx="10"/>
          </p:nvPr>
        </p:nvSpPr>
        <p:spPr/>
        <p:txBody>
          <a:bodyPr/>
          <a:lstStyle/>
          <a:p>
            <a:fld id="{E79202C7-7EF7-434C-A008-E8EA2CADFDB3}" type="slidenum">
              <a:rPr lang="en-US" smtClean="0"/>
              <a:t>39</a:t>
            </a:fld>
            <a:endParaRPr lang="en-US"/>
          </a:p>
        </p:txBody>
      </p:sp>
    </p:spTree>
    <p:extLst>
      <p:ext uri="{BB962C8B-B14F-4D97-AF65-F5344CB8AC3E}">
        <p14:creationId xmlns:p14="http://schemas.microsoft.com/office/powerpoint/2010/main" val="807447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Common thread and overall theme</a:t>
            </a:r>
          </a:p>
        </p:txBody>
      </p:sp>
      <p:sp>
        <p:nvSpPr>
          <p:cNvPr id="4" name="Slide Number Placeholder 3"/>
          <p:cNvSpPr>
            <a:spLocks noGrp="1"/>
          </p:cNvSpPr>
          <p:nvPr>
            <p:ph type="sldNum" sz="quarter" idx="10"/>
          </p:nvPr>
        </p:nvSpPr>
        <p:spPr/>
        <p:txBody>
          <a:bodyPr/>
          <a:lstStyle/>
          <a:p>
            <a:fld id="{E79202C7-7EF7-434C-A008-E8EA2CADFDB3}" type="slidenum">
              <a:rPr lang="en-US" smtClean="0"/>
              <a:t>40</a:t>
            </a:fld>
            <a:endParaRPr lang="en-US"/>
          </a:p>
        </p:txBody>
      </p:sp>
    </p:spTree>
    <p:extLst>
      <p:ext uri="{BB962C8B-B14F-4D97-AF65-F5344CB8AC3E}">
        <p14:creationId xmlns:p14="http://schemas.microsoft.com/office/powerpoint/2010/main" val="1968032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202C7-7EF7-434C-A008-E8EA2CADFDB3}" type="slidenum">
              <a:rPr lang="en-US" smtClean="0"/>
              <a:t>41</a:t>
            </a:fld>
            <a:endParaRPr lang="en-US"/>
          </a:p>
        </p:txBody>
      </p:sp>
    </p:spTree>
    <p:extLst>
      <p:ext uri="{BB962C8B-B14F-4D97-AF65-F5344CB8AC3E}">
        <p14:creationId xmlns:p14="http://schemas.microsoft.com/office/powerpoint/2010/main" val="1382884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Contacts</a:t>
            </a:r>
          </a:p>
          <a:p>
            <a:r>
              <a:rPr lang="en-US" dirty="0"/>
              <a:t>Business Cards</a:t>
            </a:r>
          </a:p>
          <a:p>
            <a:r>
              <a:rPr lang="en-US" dirty="0"/>
              <a:t>Link to Survey</a:t>
            </a:r>
          </a:p>
          <a:p>
            <a:r>
              <a:rPr lang="en-US" dirty="0"/>
              <a:t>Special Thanks to Zerrin Ondin, AMAC’s </a:t>
            </a:r>
            <a:r>
              <a:rPr lang="en-US"/>
              <a:t>Research Scientist</a:t>
            </a:r>
          </a:p>
        </p:txBody>
      </p:sp>
      <p:sp>
        <p:nvSpPr>
          <p:cNvPr id="4" name="Slide Number Placeholder 3"/>
          <p:cNvSpPr>
            <a:spLocks noGrp="1"/>
          </p:cNvSpPr>
          <p:nvPr>
            <p:ph type="sldNum" sz="quarter" idx="5"/>
          </p:nvPr>
        </p:nvSpPr>
        <p:spPr/>
        <p:txBody>
          <a:bodyPr/>
          <a:lstStyle/>
          <a:p>
            <a:fld id="{E79202C7-7EF7-434C-A008-E8EA2CADFDB3}" type="slidenum">
              <a:rPr lang="en-US" smtClean="0"/>
              <a:t>42</a:t>
            </a:fld>
            <a:endParaRPr lang="en-US"/>
          </a:p>
        </p:txBody>
      </p:sp>
    </p:spTree>
    <p:extLst>
      <p:ext uri="{BB962C8B-B14F-4D97-AF65-F5344CB8AC3E}">
        <p14:creationId xmlns:p14="http://schemas.microsoft.com/office/powerpoint/2010/main" val="151011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202C7-7EF7-434C-A008-E8EA2CADFDB3}" type="slidenum">
              <a:rPr lang="en-US" smtClean="0"/>
              <a:t>43</a:t>
            </a:fld>
            <a:endParaRPr lang="en-US"/>
          </a:p>
        </p:txBody>
      </p:sp>
    </p:spTree>
    <p:extLst>
      <p:ext uri="{BB962C8B-B14F-4D97-AF65-F5344CB8AC3E}">
        <p14:creationId xmlns:p14="http://schemas.microsoft.com/office/powerpoint/2010/main" val="340106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A8107A9-E526-40C1-8A44-B366B5BA44E1}"/>
              </a:ext>
            </a:extLst>
          </p:cNvPr>
          <p:cNvSpPr>
            <a:spLocks noGrp="1"/>
          </p:cNvSpPr>
          <p:nvPr>
            <p:ph type="body" idx="1"/>
          </p:nvPr>
        </p:nvSpPr>
        <p:spPr/>
        <p:txBody>
          <a:bodyPr/>
          <a:lstStyle/>
          <a:p>
            <a:r>
              <a:rPr lang="en-US" dirty="0"/>
              <a:t>Accessible Electronic Text </a:t>
            </a:r>
          </a:p>
          <a:p>
            <a:r>
              <a:rPr lang="en-US" dirty="0"/>
              <a:t>Braille</a:t>
            </a:r>
          </a:p>
          <a:p>
            <a:r>
              <a:rPr lang="en-US" dirty="0"/>
              <a:t>Captioning and Described Media</a:t>
            </a:r>
          </a:p>
          <a:p>
            <a:r>
              <a:rPr lang="en-US" dirty="0"/>
              <a:t>Assistive Technology</a:t>
            </a:r>
          </a:p>
          <a:p>
            <a:r>
              <a:rPr lang="en-US" dirty="0"/>
              <a:t>Web Accessibility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 that I manage is the Braille Services Unit.</a:t>
            </a:r>
          </a:p>
          <a:p>
            <a:r>
              <a:rPr lang="en-US" dirty="0"/>
              <a:t>We specialize in converting STEM subject matter into braille.</a:t>
            </a:r>
          </a:p>
          <a:p>
            <a:r>
              <a:rPr lang="en-US" dirty="0"/>
              <a:t>Customers range from colleges, k-12 school systems, state and federal government entities, and corporations</a:t>
            </a:r>
          </a:p>
          <a:p>
            <a:r>
              <a:rPr lang="en-US" dirty="0"/>
              <a:t>Successful contractor for the Library of Congress</a:t>
            </a:r>
          </a:p>
        </p:txBody>
      </p:sp>
      <p:sp>
        <p:nvSpPr>
          <p:cNvPr id="4" name="Slide Number Placeholder 3"/>
          <p:cNvSpPr>
            <a:spLocks noGrp="1"/>
          </p:cNvSpPr>
          <p:nvPr>
            <p:ph type="sldNum" sz="quarter" idx="10"/>
          </p:nvPr>
        </p:nvSpPr>
        <p:spPr/>
        <p:txBody>
          <a:bodyPr/>
          <a:lstStyle/>
          <a:p>
            <a:fld id="{8449F9B8-CEF1-BD45-9D42-C5C513E25871}" type="slidenum">
              <a:rPr lang="en-US" smtClean="0"/>
              <a:t>7</a:t>
            </a:fld>
            <a:endParaRPr lang="en-US"/>
          </a:p>
        </p:txBody>
      </p:sp>
    </p:spTree>
    <p:extLst>
      <p:ext uri="{BB962C8B-B14F-4D97-AF65-F5344CB8AC3E}">
        <p14:creationId xmlns:p14="http://schemas.microsoft.com/office/powerpoint/2010/main" val="157088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Team of 10 certified and experienced braille transcribers and production technicians. </a:t>
            </a:r>
          </a:p>
          <a:p>
            <a:r>
              <a:rPr lang="en-US" dirty="0"/>
              <a:t>Georgia and Texas Prison Program Partnerships</a:t>
            </a:r>
          </a:p>
          <a:p>
            <a:r>
              <a:rPr lang="en-US" dirty="0"/>
              <a:t>PROFITT Curriculum</a:t>
            </a:r>
          </a:p>
          <a:p>
            <a:r>
              <a:rPr lang="en-US" dirty="0"/>
              <a:t>	Braille</a:t>
            </a:r>
          </a:p>
          <a:p>
            <a:r>
              <a:rPr lang="en-US" dirty="0"/>
              <a:t>	Soft skills</a:t>
            </a:r>
          </a:p>
          <a:p>
            <a:r>
              <a:rPr lang="en-US" dirty="0"/>
              <a:t>	Small business management</a:t>
            </a:r>
          </a:p>
          <a:p>
            <a:r>
              <a:rPr lang="en-US" dirty="0"/>
              <a:t>	Basic Computer Skills</a:t>
            </a:r>
          </a:p>
          <a:p>
            <a:r>
              <a:rPr lang="en-US" dirty="0"/>
              <a:t>	Extensive Graphics Training</a:t>
            </a:r>
          </a:p>
        </p:txBody>
      </p:sp>
      <p:sp>
        <p:nvSpPr>
          <p:cNvPr id="4" name="Slide Number Placeholder 3"/>
          <p:cNvSpPr>
            <a:spLocks noGrp="1"/>
          </p:cNvSpPr>
          <p:nvPr>
            <p:ph type="sldNum" sz="quarter" idx="10"/>
          </p:nvPr>
        </p:nvSpPr>
        <p:spPr/>
        <p:txBody>
          <a:bodyPr/>
          <a:lstStyle/>
          <a:p>
            <a:fld id="{E79202C7-7EF7-434C-A008-E8EA2CADFDB3}" type="slidenum">
              <a:rPr lang="en-US" smtClean="0"/>
              <a:t>8</a:t>
            </a:fld>
            <a:endParaRPr lang="en-US"/>
          </a:p>
        </p:txBody>
      </p:sp>
    </p:spTree>
    <p:extLst>
      <p:ext uri="{BB962C8B-B14F-4D97-AF65-F5344CB8AC3E}">
        <p14:creationId xmlns:p14="http://schemas.microsoft.com/office/powerpoint/2010/main" val="29732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8838" indent="-388838">
              <a:buFont typeface="Arial" charset="0"/>
              <a:buChar char="•"/>
            </a:pPr>
            <a:r>
              <a:rPr lang="en-US" dirty="0"/>
              <a:t>Research Scientists-Field Expertise (unit managers-</a:t>
            </a:r>
            <a:r>
              <a:rPr lang="en-US" dirty="0" err="1"/>
              <a:t>practiticioners</a:t>
            </a:r>
            <a:r>
              <a:rPr lang="en-US" dirty="0"/>
              <a:t>)</a:t>
            </a:r>
          </a:p>
          <a:p>
            <a:pPr marL="846038" lvl="1" indent="-388838">
              <a:buFont typeface="Arial" charset="0"/>
              <a:buChar char="•"/>
            </a:pPr>
            <a:r>
              <a:rPr lang="en-US" dirty="0"/>
              <a:t>Conducting research that allows us to learn and then incorporate what we learn into our products and services </a:t>
            </a:r>
          </a:p>
        </p:txBody>
      </p:sp>
      <p:sp>
        <p:nvSpPr>
          <p:cNvPr id="4" name="Slide Number Placeholder 3"/>
          <p:cNvSpPr>
            <a:spLocks noGrp="1"/>
          </p:cNvSpPr>
          <p:nvPr>
            <p:ph type="sldNum" sz="quarter" idx="10"/>
          </p:nvPr>
        </p:nvSpPr>
        <p:spPr/>
        <p:txBody>
          <a:bodyPr/>
          <a:lstStyle/>
          <a:p>
            <a:fld id="{E79202C7-7EF7-434C-A008-E8EA2CADFDB3}" type="slidenum">
              <a:rPr lang="en-US" smtClean="0"/>
              <a:t>10</a:t>
            </a:fld>
            <a:endParaRPr lang="en-US"/>
          </a:p>
        </p:txBody>
      </p:sp>
    </p:spTree>
    <p:extLst>
      <p:ext uri="{BB962C8B-B14F-4D97-AF65-F5344CB8AC3E}">
        <p14:creationId xmlns:p14="http://schemas.microsoft.com/office/powerpoint/2010/main" val="32560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Content is full of maps, charts, diagrams and figures that have to be recreated tactually in order to understand a concept or answer a question.</a:t>
            </a:r>
          </a:p>
          <a:p>
            <a:r>
              <a:rPr lang="en-US" dirty="0"/>
              <a:t>Samples</a:t>
            </a:r>
          </a:p>
        </p:txBody>
      </p:sp>
      <p:sp>
        <p:nvSpPr>
          <p:cNvPr id="4" name="Slide Number Placeholder 3"/>
          <p:cNvSpPr>
            <a:spLocks noGrp="1"/>
          </p:cNvSpPr>
          <p:nvPr>
            <p:ph type="sldNum" sz="quarter" idx="5"/>
          </p:nvPr>
        </p:nvSpPr>
        <p:spPr/>
        <p:txBody>
          <a:bodyPr/>
          <a:lstStyle/>
          <a:p>
            <a:fld id="{E79202C7-7EF7-434C-A008-E8EA2CADFDB3}" type="slidenum">
              <a:rPr lang="en-US" smtClean="0"/>
              <a:t>12</a:t>
            </a:fld>
            <a:endParaRPr lang="en-US"/>
          </a:p>
        </p:txBody>
      </p:sp>
    </p:spTree>
    <p:extLst>
      <p:ext uri="{BB962C8B-B14F-4D97-AF65-F5344CB8AC3E}">
        <p14:creationId xmlns:p14="http://schemas.microsoft.com/office/powerpoint/2010/main" val="389114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thus far are preliminary. </a:t>
            </a:r>
          </a:p>
          <a:p>
            <a:r>
              <a:rPr lang="en-US" dirty="0"/>
              <a:t>Survey is still open.</a:t>
            </a:r>
          </a:p>
          <a:p>
            <a:r>
              <a:rPr lang="en-US" dirty="0"/>
              <a:t>At the time of the presentation was created we had 7 respond. </a:t>
            </a:r>
          </a:p>
          <a:p>
            <a:r>
              <a:rPr lang="en-US" dirty="0"/>
              <a:t>Components for the remainder of the presentation are: </a:t>
            </a:r>
          </a:p>
        </p:txBody>
      </p:sp>
      <p:sp>
        <p:nvSpPr>
          <p:cNvPr id="4" name="Slide Number Placeholder 3"/>
          <p:cNvSpPr>
            <a:spLocks noGrp="1"/>
          </p:cNvSpPr>
          <p:nvPr>
            <p:ph type="sldNum" sz="quarter" idx="10"/>
          </p:nvPr>
        </p:nvSpPr>
        <p:spPr/>
        <p:txBody>
          <a:bodyPr/>
          <a:lstStyle/>
          <a:p>
            <a:fld id="{E79202C7-7EF7-434C-A008-E8EA2CADFDB3}" type="slidenum">
              <a:rPr lang="en-US" smtClean="0"/>
              <a:t>13</a:t>
            </a:fld>
            <a:endParaRPr lang="en-US"/>
          </a:p>
        </p:txBody>
      </p:sp>
    </p:spTree>
    <p:extLst>
      <p:ext uri="{BB962C8B-B14F-4D97-AF65-F5344CB8AC3E}">
        <p14:creationId xmlns:p14="http://schemas.microsoft.com/office/powerpoint/2010/main" val="146471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48747" y="3777521"/>
            <a:ext cx="5556422" cy="1155313"/>
          </a:xfrm>
        </p:spPr>
        <p:txBody>
          <a:bodyPr/>
          <a:lstStyle>
            <a:lvl1pPr marL="0" indent="0" algn="ctr">
              <a:buNone/>
              <a:defRPr sz="2400" b="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504934" y="2209758"/>
            <a:ext cx="6444049" cy="1299561"/>
          </a:xfrm>
        </p:spPr>
        <p:txBody>
          <a:bodyPr anchor="b">
            <a:normAutofit/>
          </a:bodyPr>
          <a:lstStyle>
            <a:lvl1pPr algn="ctr">
              <a:defRPr sz="4400">
                <a:solidFill>
                  <a:schemeClr val="tx1">
                    <a:lumMod val="85000"/>
                    <a:lumOff val="15000"/>
                  </a:schemeClr>
                </a:solidFill>
              </a:defRPr>
            </a:lvl1pPr>
          </a:lstStyle>
          <a:p>
            <a:r>
              <a:rPr lang="en-US" dirty="0"/>
              <a:t>Add Master title style</a:t>
            </a:r>
          </a:p>
        </p:txBody>
      </p:sp>
    </p:spTree>
    <p:extLst>
      <p:ext uri="{BB962C8B-B14F-4D97-AF65-F5344CB8AC3E}">
        <p14:creationId xmlns:p14="http://schemas.microsoft.com/office/powerpoint/2010/main" val="129001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082" y="5708822"/>
            <a:ext cx="9214193" cy="590893"/>
          </a:xfrm>
        </p:spPr>
        <p:txBody>
          <a:bodyPr/>
          <a:lstStyle>
            <a:lvl1pPr marL="0" indent="0">
              <a:buNone/>
              <a:defRPr sz="240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251081" y="4646140"/>
            <a:ext cx="9214193" cy="902044"/>
          </a:xfrm>
        </p:spPr>
        <p:txBody>
          <a:bodyPr anchor="b"/>
          <a:lstStyle>
            <a:lvl1pPr>
              <a:defRPr sz="6000">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26775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825625"/>
            <a:ext cx="5181600" cy="435133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1738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97237" y="-5577"/>
            <a:ext cx="9119758" cy="11424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6278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790" y="4862984"/>
            <a:ext cx="9146059" cy="1105329"/>
          </a:xfrm>
        </p:spPr>
        <p:txBody>
          <a:bodyPr/>
          <a:lstStyle>
            <a:lvl1pPr>
              <a:defRPr>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31716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574757"/>
            <a:ext cx="6170612" cy="42862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0" y="12357"/>
            <a:ext cx="8517260" cy="1075038"/>
          </a:xfrm>
        </p:spPr>
        <p:txBody>
          <a:bodyPr anchor="ctr">
            <a:norm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737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421027"/>
            <a:ext cx="6147958" cy="4440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0" y="86497"/>
            <a:ext cx="9168713" cy="987425"/>
          </a:xfrm>
        </p:spPr>
        <p:txBody>
          <a:bodyPr anchor="ctr">
            <a:norm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140752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7DE7CF-6BDB-AB41-9B28-04E1084FE456}"/>
              </a:ext>
            </a:extLst>
          </p:cNvPr>
          <p:cNvSpPr txBox="1"/>
          <p:nvPr userDrawn="1"/>
        </p:nvSpPr>
        <p:spPr>
          <a:xfrm>
            <a:off x="3571103" y="3064475"/>
            <a:ext cx="5189838" cy="707886"/>
          </a:xfrm>
          <a:prstGeom prst="rect">
            <a:avLst/>
          </a:prstGeom>
          <a:noFill/>
        </p:spPr>
        <p:txBody>
          <a:bodyPr wrap="square" rtlCol="0">
            <a:spAutoFit/>
          </a:bodyPr>
          <a:lstStyle/>
          <a:p>
            <a:r>
              <a:rPr lang="en-US" sz="4000" dirty="0" err="1"/>
              <a:t>www.amacusg.org</a:t>
            </a:r>
            <a:endParaRPr lang="en-US" sz="4000" dirty="0"/>
          </a:p>
        </p:txBody>
      </p:sp>
    </p:spTree>
    <p:extLst>
      <p:ext uri="{BB962C8B-B14F-4D97-AF65-F5344CB8AC3E}">
        <p14:creationId xmlns:p14="http://schemas.microsoft.com/office/powerpoint/2010/main" val="48419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245076" y="6779"/>
            <a:ext cx="9146059" cy="1105329"/>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678807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guy.toles@amac.gatech.ed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gatech.co1.qualtrics.com/jfe/form/SV_5mCq38eHtSTkHpr" TargetMode="External"/><Relationship Id="rId4" Type="http://schemas.openxmlformats.org/officeDocument/2006/relationships/hyperlink" Target="mailto:zerrin.ondin@amac.gatech.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53100" y="1587930"/>
            <a:ext cx="5883964" cy="1614902"/>
          </a:xfrm>
        </p:spPr>
        <p:txBody>
          <a:bodyPr>
            <a:noAutofit/>
          </a:bodyPr>
          <a:lstStyle/>
          <a:p>
            <a:pPr algn="l"/>
            <a:r>
              <a:rPr lang="en-US" sz="3800" dirty="0"/>
              <a:t>Experiences of Students with Visual Disabilities </a:t>
            </a:r>
            <a:br>
              <a:rPr lang="en-US" sz="3800" dirty="0"/>
            </a:br>
            <a:r>
              <a:rPr lang="en-US" sz="3800" dirty="0"/>
              <a:t>with Tactile Graphics </a:t>
            </a:r>
            <a:endParaRPr lang="en-US" sz="3800" dirty="0">
              <a:solidFill>
                <a:schemeClr val="tx1">
                  <a:lumMod val="85000"/>
                  <a:lumOff val="15000"/>
                </a:schemeClr>
              </a:solidFill>
            </a:endParaRPr>
          </a:p>
        </p:txBody>
      </p:sp>
      <p:sp>
        <p:nvSpPr>
          <p:cNvPr id="6" name="Subtitle 5"/>
          <p:cNvSpPr>
            <a:spLocks noGrp="1"/>
          </p:cNvSpPr>
          <p:nvPr>
            <p:ph type="subTitle" idx="1"/>
          </p:nvPr>
        </p:nvSpPr>
        <p:spPr>
          <a:xfrm>
            <a:off x="5742215" y="3893378"/>
            <a:ext cx="6177642" cy="1298713"/>
          </a:xfrm>
        </p:spPr>
        <p:txBody>
          <a:bodyPr>
            <a:normAutofit/>
          </a:bodyPr>
          <a:lstStyle/>
          <a:p>
            <a:pPr algn="l"/>
            <a:r>
              <a:rPr lang="en-US" sz="2200" dirty="0">
                <a:latin typeface="+mj-lt"/>
              </a:rPr>
              <a:t>Accessing Higher Ground Conference: November 2018</a:t>
            </a:r>
          </a:p>
          <a:p>
            <a:pPr algn="l"/>
            <a:r>
              <a:rPr lang="en-US" sz="2000" b="0" dirty="0">
                <a:latin typeface="+mj-lt"/>
              </a:rPr>
              <a:t>Guy Toles, Braille Production Manager, AMAC Accessibility</a:t>
            </a:r>
          </a:p>
          <a:p>
            <a:pPr algn="l"/>
            <a:r>
              <a:rPr lang="en-US" sz="2000" b="0" dirty="0">
                <a:latin typeface="+mj-lt"/>
              </a:rPr>
              <a:t>Georgia Institute of Technology, College of Design </a:t>
            </a:r>
          </a:p>
        </p:txBody>
      </p:sp>
    </p:spTree>
    <p:extLst>
      <p:ext uri="{BB962C8B-B14F-4D97-AF65-F5344CB8AC3E}">
        <p14:creationId xmlns:p14="http://schemas.microsoft.com/office/powerpoint/2010/main" val="4257573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413500" y="1839912"/>
            <a:ext cx="5181600" cy="3779837"/>
          </a:xfrm>
        </p:spPr>
        <p:txBody>
          <a:bodyPr>
            <a:normAutofit fontScale="77500" lnSpcReduction="20000"/>
          </a:bodyPr>
          <a:lstStyle/>
          <a:p>
            <a:pPr>
              <a:lnSpc>
                <a:spcPct val="100000"/>
              </a:lnSpc>
              <a:spcBef>
                <a:spcPts val="600"/>
              </a:spcBef>
              <a:spcAft>
                <a:spcPts val="600"/>
              </a:spcAft>
            </a:pPr>
            <a:r>
              <a:rPr lang="en-US" dirty="0">
                <a:cs typeface="arial"/>
              </a:rPr>
              <a:t>We address unmet needs in higher education, government, non-profits, and corporations by providing accessible and inclusive environments for all</a:t>
            </a:r>
            <a:r>
              <a:rPr lang="en-US" b="1" i="1" dirty="0">
                <a:cs typeface="arial"/>
              </a:rPr>
              <a:t>.</a:t>
            </a:r>
          </a:p>
          <a:p>
            <a:pPr>
              <a:lnSpc>
                <a:spcPct val="100000"/>
              </a:lnSpc>
              <a:spcBef>
                <a:spcPts val="600"/>
              </a:spcBef>
              <a:spcAft>
                <a:spcPts val="600"/>
              </a:spcAft>
            </a:pPr>
            <a:r>
              <a:rPr lang="en-US" dirty="0">
                <a:cs typeface="arial"/>
              </a:rPr>
              <a:t>We conduct research and development on accessible electronic materials, services, and assistive technologies. </a:t>
            </a:r>
          </a:p>
          <a:p>
            <a:pPr>
              <a:lnSpc>
                <a:spcPct val="100000"/>
              </a:lnSpc>
              <a:spcBef>
                <a:spcPts val="600"/>
              </a:spcBef>
              <a:spcAft>
                <a:spcPts val="600"/>
              </a:spcAft>
            </a:pPr>
            <a:r>
              <a:rPr lang="en-US" dirty="0">
                <a:cs typeface="arial"/>
              </a:rPr>
              <a:t>We offer courses to advance the global accessibility knowledge, research to improve academic success, and services to provide accessibility solutions. </a:t>
            </a:r>
            <a:endParaRPr lang="en-US" dirty="0">
              <a:solidFill>
                <a:schemeClr val="tx1"/>
              </a:solidFill>
            </a:endParaRPr>
          </a:p>
          <a:p>
            <a:pPr marL="0" indent="0">
              <a:lnSpc>
                <a:spcPct val="100000"/>
              </a:lnSpc>
              <a:spcBef>
                <a:spcPts val="600"/>
              </a:spcBef>
              <a:spcAft>
                <a:spcPts val="600"/>
              </a:spcAft>
              <a:buNone/>
            </a:pPr>
            <a:endParaRPr lang="en-US" dirty="0">
              <a:ea typeface="Arial" charset="0"/>
              <a:cs typeface="Arial" charset="0"/>
            </a:endParaRPr>
          </a:p>
        </p:txBody>
      </p:sp>
      <p:graphicFrame>
        <p:nvGraphicFramePr>
          <p:cNvPr id="6" name="Content Placeholder 5" descr="Flow chart representing a practitioner-researcher model. Scientific Knowledge-Expert Knowledge-Real Life Practice "/>
          <p:cNvGraphicFramePr>
            <a:graphicFrameLocks noGrp="1"/>
          </p:cNvGraphicFramePr>
          <p:nvPr>
            <p:ph sz="half" idx="1"/>
            <p:extLst>
              <p:ext uri="{D42A27DB-BD31-4B8C-83A1-F6EECF244321}">
                <p14:modId xmlns:p14="http://schemas.microsoft.com/office/powerpoint/2010/main" val="4223086377"/>
              </p:ext>
            </p:extLst>
          </p:nvPr>
        </p:nvGraphicFramePr>
        <p:xfrm>
          <a:off x="1016000" y="1778000"/>
          <a:ext cx="4495800" cy="390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en-US" dirty="0"/>
              <a:t>Organizational Model</a:t>
            </a:r>
          </a:p>
        </p:txBody>
      </p:sp>
    </p:spTree>
    <p:extLst>
      <p:ext uri="{BB962C8B-B14F-4D97-AF65-F5344CB8AC3E}">
        <p14:creationId xmlns:p14="http://schemas.microsoft.com/office/powerpoint/2010/main" val="39722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0A5C-84A6-4AF7-846A-9C65B7A63AC7}"/>
              </a:ext>
            </a:extLst>
          </p:cNvPr>
          <p:cNvSpPr>
            <a:spLocks noGrp="1"/>
          </p:cNvSpPr>
          <p:nvPr>
            <p:ph type="title"/>
          </p:nvPr>
        </p:nvSpPr>
        <p:spPr/>
        <p:txBody>
          <a:bodyPr/>
          <a:lstStyle/>
          <a:p>
            <a:r>
              <a:rPr lang="en-US" dirty="0"/>
              <a:t>Tactile Graphics</a:t>
            </a:r>
          </a:p>
        </p:txBody>
      </p:sp>
    </p:spTree>
    <p:extLst>
      <p:ext uri="{BB962C8B-B14F-4D97-AF65-F5344CB8AC3E}">
        <p14:creationId xmlns:p14="http://schemas.microsoft.com/office/powerpoint/2010/main" val="110376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of someone creating a tactile graphic.">
            <a:extLst>
              <a:ext uri="{FF2B5EF4-FFF2-40B4-BE49-F238E27FC236}">
                <a16:creationId xmlns:a16="http://schemas.microsoft.com/office/drawing/2014/main" id="{4EA24DE5-4642-4E23-B8EB-B6E29D79411F}"/>
              </a:ext>
            </a:extLst>
          </p:cNvPr>
          <p:cNvPicPr>
            <a:picLocks noGrp="1" noChangeAspect="1"/>
          </p:cNvPicPr>
          <p:nvPr>
            <p:ph sz="half" idx="2"/>
          </p:nvPr>
        </p:nvPicPr>
        <p:blipFill>
          <a:blip r:embed="rId3"/>
          <a:stretch>
            <a:fillRect/>
          </a:stretch>
        </p:blipFill>
        <p:spPr>
          <a:xfrm>
            <a:off x="6428232" y="1761617"/>
            <a:ext cx="5181600" cy="3454400"/>
          </a:xfrm>
        </p:spPr>
      </p:pic>
      <p:sp>
        <p:nvSpPr>
          <p:cNvPr id="3" name="Content Placeholder 2">
            <a:extLst>
              <a:ext uri="{FF2B5EF4-FFF2-40B4-BE49-F238E27FC236}">
                <a16:creationId xmlns:a16="http://schemas.microsoft.com/office/drawing/2014/main" id="{C3B97C1B-8496-41A1-B1E9-A90E42F8A17A}"/>
              </a:ext>
            </a:extLst>
          </p:cNvPr>
          <p:cNvSpPr>
            <a:spLocks noGrp="1"/>
          </p:cNvSpPr>
          <p:nvPr>
            <p:ph sz="half" idx="1"/>
          </p:nvPr>
        </p:nvSpPr>
        <p:spPr/>
        <p:txBody>
          <a:bodyPr/>
          <a:lstStyle/>
          <a:p>
            <a:r>
              <a:rPr lang="en-US" dirty="0"/>
              <a:t>Tactile graphics are the transformed representations of images that are adapted for the sense of touch.</a:t>
            </a:r>
          </a:p>
          <a:p>
            <a:r>
              <a:rPr lang="en-US" dirty="0"/>
              <a:t>A map, chart, diagram, or figure that is presented in a tactile format in order to best present a concept.</a:t>
            </a:r>
          </a:p>
          <a:p>
            <a:pPr marL="0" indent="0">
              <a:buNone/>
            </a:pPr>
            <a:endParaRPr lang="en-US" dirty="0"/>
          </a:p>
        </p:txBody>
      </p:sp>
      <p:sp>
        <p:nvSpPr>
          <p:cNvPr id="4" name="Title 3">
            <a:extLst>
              <a:ext uri="{FF2B5EF4-FFF2-40B4-BE49-F238E27FC236}">
                <a16:creationId xmlns:a16="http://schemas.microsoft.com/office/drawing/2014/main" id="{562566E3-B31E-44DE-96C4-51B7629D0D68}"/>
              </a:ext>
            </a:extLst>
          </p:cNvPr>
          <p:cNvSpPr>
            <a:spLocks noGrp="1"/>
          </p:cNvSpPr>
          <p:nvPr>
            <p:ph type="title"/>
          </p:nvPr>
        </p:nvSpPr>
        <p:spPr/>
        <p:txBody>
          <a:bodyPr/>
          <a:lstStyle/>
          <a:p>
            <a:r>
              <a:rPr lang="en-US" dirty="0"/>
              <a:t>What Is a Tactile Graphic?</a:t>
            </a:r>
          </a:p>
        </p:txBody>
      </p:sp>
    </p:spTree>
    <p:extLst>
      <p:ext uri="{BB962C8B-B14F-4D97-AF65-F5344CB8AC3E}">
        <p14:creationId xmlns:p14="http://schemas.microsoft.com/office/powerpoint/2010/main" val="214675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Survey</a:t>
            </a:r>
          </a:p>
        </p:txBody>
      </p:sp>
      <p:sp>
        <p:nvSpPr>
          <p:cNvPr id="6" name="Content Placeholder 4"/>
          <p:cNvSpPr>
            <a:spLocks noGrp="1"/>
          </p:cNvSpPr>
          <p:nvPr>
            <p:ph idx="1"/>
          </p:nvPr>
        </p:nvSpPr>
        <p:spPr>
          <a:xfrm>
            <a:off x="245076" y="1399033"/>
            <a:ext cx="11337324" cy="4910327"/>
          </a:xfrm>
        </p:spPr>
        <p:txBody>
          <a:bodyPr vert="horz" lIns="121920" tIns="60960" rIns="121920" bIns="60960" rtlCol="0" anchor="t">
            <a:noAutofit/>
          </a:bodyPr>
          <a:lstStyle/>
          <a:p>
            <a:pPr marL="0" indent="0">
              <a:lnSpc>
                <a:spcPct val="150000"/>
              </a:lnSpc>
              <a:spcBef>
                <a:spcPts val="600"/>
              </a:spcBef>
              <a:spcAft>
                <a:spcPts val="600"/>
              </a:spcAft>
              <a:buNone/>
            </a:pPr>
            <a:r>
              <a:rPr lang="en-US" b="1" dirty="0"/>
              <a:t>Experiences of Students with Visual Disabilities with Tactile Graphics </a:t>
            </a:r>
            <a:endParaRPr lang="en-US" b="1" dirty="0">
              <a:cs typeface="Arial" charset="0"/>
            </a:endParaRPr>
          </a:p>
          <a:p>
            <a:pPr marL="914400" lvl="1" indent="-457200">
              <a:lnSpc>
                <a:spcPct val="150000"/>
              </a:lnSpc>
              <a:spcBef>
                <a:spcPts val="600"/>
              </a:spcBef>
              <a:spcAft>
                <a:spcPts val="600"/>
              </a:spcAft>
              <a:buFont typeface="+mj-lt"/>
              <a:buAutoNum type="arabicPeriod"/>
            </a:pPr>
            <a:r>
              <a:rPr lang="en-US" dirty="0">
                <a:cs typeface="Arial" charset="0"/>
              </a:rPr>
              <a:t>Aim of the Study </a:t>
            </a:r>
            <a:endParaRPr lang="en-US" dirty="0">
              <a:solidFill>
                <a:schemeClr val="tx1"/>
              </a:solidFill>
            </a:endParaRPr>
          </a:p>
          <a:p>
            <a:pPr marL="914400" lvl="1" indent="-457200">
              <a:lnSpc>
                <a:spcPct val="150000"/>
              </a:lnSpc>
              <a:spcBef>
                <a:spcPts val="600"/>
              </a:spcBef>
              <a:spcAft>
                <a:spcPts val="600"/>
              </a:spcAft>
              <a:buFont typeface="+mj-lt"/>
              <a:buAutoNum type="arabicPeriod"/>
            </a:pPr>
            <a:r>
              <a:rPr lang="en-US" dirty="0">
                <a:cs typeface="Arial" charset="0"/>
              </a:rPr>
              <a:t>Rationale</a:t>
            </a:r>
          </a:p>
          <a:p>
            <a:pPr marL="914400" lvl="1" indent="-457200">
              <a:lnSpc>
                <a:spcPct val="150000"/>
              </a:lnSpc>
              <a:spcBef>
                <a:spcPts val="600"/>
              </a:spcBef>
              <a:spcAft>
                <a:spcPts val="600"/>
              </a:spcAft>
              <a:buFont typeface="+mj-lt"/>
              <a:buAutoNum type="arabicPeriod"/>
            </a:pPr>
            <a:r>
              <a:rPr lang="en-US" dirty="0">
                <a:cs typeface="Arial" charset="0"/>
              </a:rPr>
              <a:t>Methodology &amp; Data Collection</a:t>
            </a:r>
            <a:endParaRPr lang="en-US" dirty="0">
              <a:solidFill>
                <a:schemeClr val="tx1"/>
              </a:solidFill>
            </a:endParaRPr>
          </a:p>
          <a:p>
            <a:pPr marL="914400" lvl="1" indent="-457200">
              <a:lnSpc>
                <a:spcPct val="150000"/>
              </a:lnSpc>
              <a:spcBef>
                <a:spcPts val="600"/>
              </a:spcBef>
              <a:spcAft>
                <a:spcPts val="600"/>
              </a:spcAft>
              <a:buFont typeface="+mj-lt"/>
              <a:buAutoNum type="arabicPeriod"/>
            </a:pPr>
            <a:r>
              <a:rPr lang="en-US" dirty="0">
                <a:cs typeface="Arial" charset="0"/>
              </a:rPr>
              <a:t>Participants</a:t>
            </a:r>
            <a:endParaRPr lang="en-US" dirty="0">
              <a:solidFill>
                <a:schemeClr val="tx1"/>
              </a:solidFill>
            </a:endParaRPr>
          </a:p>
          <a:p>
            <a:pPr marL="914400" lvl="1" indent="-457200">
              <a:lnSpc>
                <a:spcPct val="150000"/>
              </a:lnSpc>
              <a:spcBef>
                <a:spcPts val="600"/>
              </a:spcBef>
              <a:spcAft>
                <a:spcPts val="600"/>
              </a:spcAft>
              <a:buFont typeface="+mj-lt"/>
              <a:buAutoNum type="arabicPeriod"/>
            </a:pPr>
            <a:r>
              <a:rPr lang="en-US" dirty="0">
                <a:cs typeface="Arial" charset="0"/>
              </a:rPr>
              <a:t>Data Analysis &amp; Results </a:t>
            </a:r>
            <a:endParaRPr lang="en-US" dirty="0">
              <a:solidFill>
                <a:schemeClr val="tx1"/>
              </a:solidFill>
            </a:endParaRPr>
          </a:p>
          <a:p>
            <a:pPr marL="914400" lvl="1" indent="-457200">
              <a:lnSpc>
                <a:spcPct val="150000"/>
              </a:lnSpc>
              <a:spcBef>
                <a:spcPts val="600"/>
              </a:spcBef>
              <a:spcAft>
                <a:spcPts val="600"/>
              </a:spcAft>
              <a:buFont typeface="+mj-lt"/>
              <a:buAutoNum type="arabicPeriod"/>
            </a:pPr>
            <a:r>
              <a:rPr lang="en-US" dirty="0">
                <a:cs typeface="Arial" charset="0"/>
              </a:rPr>
              <a:t>Discussion &amp; Next Steps </a:t>
            </a:r>
            <a:endParaRPr lang="en-US" dirty="0">
              <a:solidFill>
                <a:schemeClr val="tx1"/>
              </a:solidFill>
            </a:endParaRPr>
          </a:p>
        </p:txBody>
      </p:sp>
    </p:spTree>
    <p:extLst>
      <p:ext uri="{BB962C8B-B14F-4D97-AF65-F5344CB8AC3E}">
        <p14:creationId xmlns:p14="http://schemas.microsoft.com/office/powerpoint/2010/main" val="1455704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rtist creating a bar char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39098" y="2222500"/>
            <a:ext cx="4890492" cy="3260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4"/>
          <p:cNvSpPr>
            <a:spLocks noGrp="1"/>
          </p:cNvSpPr>
          <p:nvPr>
            <p:ph sz="half" idx="1"/>
          </p:nvPr>
        </p:nvSpPr>
        <p:spPr>
          <a:xfrm>
            <a:off x="245076" y="1536700"/>
            <a:ext cx="5596924" cy="4627563"/>
          </a:xfrm>
        </p:spPr>
        <p:txBody>
          <a:bodyPr vert="horz" lIns="121920" tIns="60960" rIns="121920" bIns="60960" rtlCol="0" anchor="t">
            <a:normAutofit/>
          </a:bodyPr>
          <a:lstStyle/>
          <a:p>
            <a:pPr>
              <a:lnSpc>
                <a:spcPct val="100000"/>
              </a:lnSpc>
              <a:spcBef>
                <a:spcPts val="600"/>
              </a:spcBef>
              <a:spcAft>
                <a:spcPts val="600"/>
              </a:spcAft>
            </a:pPr>
            <a:r>
              <a:rPr lang="en-US" sz="2400" dirty="0">
                <a:ea typeface="Arial" charset="0"/>
                <a:cs typeface="Arial" charset="0"/>
              </a:rPr>
              <a:t>The goal of this exploratory project is to investigate experiences of students with visual impairments with tactile graphics. </a:t>
            </a:r>
          </a:p>
          <a:p>
            <a:pPr>
              <a:lnSpc>
                <a:spcPct val="100000"/>
              </a:lnSpc>
              <a:spcBef>
                <a:spcPts val="600"/>
              </a:spcBef>
              <a:spcAft>
                <a:spcPts val="600"/>
              </a:spcAft>
            </a:pPr>
            <a:r>
              <a:rPr lang="en-US" sz="2400" dirty="0">
                <a:ea typeface="Arial" charset="0"/>
                <a:cs typeface="Arial" charset="0"/>
              </a:rPr>
              <a:t>We wanted to hear from students we serve in terms of :</a:t>
            </a:r>
          </a:p>
          <a:p>
            <a:pPr lvl="1">
              <a:lnSpc>
                <a:spcPct val="100000"/>
              </a:lnSpc>
              <a:spcBef>
                <a:spcPts val="600"/>
              </a:spcBef>
              <a:spcAft>
                <a:spcPts val="600"/>
              </a:spcAft>
            </a:pPr>
            <a:r>
              <a:rPr lang="en-US" dirty="0">
                <a:ea typeface="Arial" charset="0"/>
                <a:cs typeface="Arial" charset="0"/>
              </a:rPr>
              <a:t>How do they use tactile graphics </a:t>
            </a:r>
          </a:p>
          <a:p>
            <a:pPr lvl="1">
              <a:lnSpc>
                <a:spcPct val="100000"/>
              </a:lnSpc>
              <a:spcBef>
                <a:spcPts val="600"/>
              </a:spcBef>
              <a:spcAft>
                <a:spcPts val="600"/>
              </a:spcAft>
            </a:pPr>
            <a:r>
              <a:rPr lang="en-US" dirty="0">
                <a:ea typeface="Arial" charset="0"/>
                <a:cs typeface="Arial" charset="0"/>
              </a:rPr>
              <a:t>How did they learn to read tactile graphics </a:t>
            </a:r>
          </a:p>
          <a:p>
            <a:pPr lvl="1">
              <a:lnSpc>
                <a:spcPct val="100000"/>
              </a:lnSpc>
              <a:spcBef>
                <a:spcPts val="600"/>
              </a:spcBef>
              <a:spcAft>
                <a:spcPts val="600"/>
              </a:spcAft>
            </a:pPr>
            <a:r>
              <a:rPr lang="en-US" dirty="0">
                <a:ea typeface="Arial" charset="0"/>
                <a:cs typeface="Arial" charset="0"/>
              </a:rPr>
              <a:t>Challenges they encounter </a:t>
            </a:r>
          </a:p>
          <a:p>
            <a:pPr lvl="1">
              <a:lnSpc>
                <a:spcPct val="100000"/>
              </a:lnSpc>
              <a:spcBef>
                <a:spcPts val="600"/>
              </a:spcBef>
              <a:spcAft>
                <a:spcPts val="600"/>
              </a:spcAft>
            </a:pPr>
            <a:r>
              <a:rPr lang="en-US" dirty="0">
                <a:ea typeface="Arial" charset="0"/>
                <a:cs typeface="Arial" charset="0"/>
              </a:rPr>
              <a:t>Feedback they have for us</a:t>
            </a:r>
          </a:p>
        </p:txBody>
      </p:sp>
      <p:sp>
        <p:nvSpPr>
          <p:cNvPr id="2" name="Title 1"/>
          <p:cNvSpPr>
            <a:spLocks noGrp="1"/>
          </p:cNvSpPr>
          <p:nvPr>
            <p:ph type="title"/>
          </p:nvPr>
        </p:nvSpPr>
        <p:spPr/>
        <p:txBody>
          <a:bodyPr/>
          <a:lstStyle/>
          <a:p>
            <a:r>
              <a:rPr lang="en-US" dirty="0"/>
              <a:t>Aim of the Study </a:t>
            </a:r>
          </a:p>
        </p:txBody>
      </p:sp>
    </p:spTree>
    <p:extLst>
      <p:ext uri="{BB962C8B-B14F-4D97-AF65-F5344CB8AC3E}">
        <p14:creationId xmlns:p14="http://schemas.microsoft.com/office/powerpoint/2010/main" val="173686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rtist creating a tactile ma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1750" y="1838324"/>
            <a:ext cx="4905520" cy="3267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FFCF5D48-B09B-4DB3-B81E-58962425FE61}"/>
              </a:ext>
            </a:extLst>
          </p:cNvPr>
          <p:cNvSpPr>
            <a:spLocks noGrp="1"/>
          </p:cNvSpPr>
          <p:nvPr>
            <p:ph sz="half" idx="1"/>
          </p:nvPr>
        </p:nvSpPr>
        <p:spPr>
          <a:xfrm>
            <a:off x="245076" y="1838324"/>
            <a:ext cx="5952524" cy="4351338"/>
          </a:xfrm>
        </p:spPr>
        <p:txBody>
          <a:bodyPr vert="horz" lIns="121920" tIns="60960" rIns="121920" bIns="60960" rtlCol="0" anchor="t">
            <a:noAutofit/>
          </a:bodyPr>
          <a:lstStyle/>
          <a:p>
            <a:pPr>
              <a:lnSpc>
                <a:spcPct val="100000"/>
              </a:lnSpc>
              <a:spcBef>
                <a:spcPts val="600"/>
              </a:spcBef>
              <a:spcAft>
                <a:spcPts val="600"/>
              </a:spcAft>
            </a:pPr>
            <a:r>
              <a:rPr lang="en-US" sz="2400" dirty="0">
                <a:ea typeface="Arial" charset="0"/>
                <a:cs typeface="Arial" charset="0"/>
              </a:rPr>
              <a:t>Tactile graphics design guidelines were developed with limited input from end users </a:t>
            </a:r>
          </a:p>
          <a:p>
            <a:pPr>
              <a:lnSpc>
                <a:spcPct val="100000"/>
              </a:lnSpc>
              <a:spcBef>
                <a:spcPts val="600"/>
              </a:spcBef>
              <a:spcAft>
                <a:spcPts val="600"/>
              </a:spcAft>
            </a:pPr>
            <a:r>
              <a:rPr lang="en-US" sz="2400" dirty="0">
                <a:ea typeface="Arial" charset="0"/>
                <a:cs typeface="Arial" charset="0"/>
              </a:rPr>
              <a:t>Users’ feedback should be gathered to understand problems and challenges </a:t>
            </a:r>
          </a:p>
          <a:p>
            <a:pPr>
              <a:lnSpc>
                <a:spcPct val="100000"/>
              </a:lnSpc>
              <a:spcBef>
                <a:spcPts val="600"/>
              </a:spcBef>
              <a:spcAft>
                <a:spcPts val="600"/>
              </a:spcAft>
            </a:pPr>
            <a:r>
              <a:rPr lang="en-US" sz="2400" dirty="0">
                <a:ea typeface="Arial" charset="0"/>
                <a:cs typeface="Arial" charset="0"/>
              </a:rPr>
              <a:t>Users should be included in revising tactile graphics design guidelines</a:t>
            </a:r>
          </a:p>
        </p:txBody>
      </p:sp>
      <p:sp>
        <p:nvSpPr>
          <p:cNvPr id="2" name="Title 1">
            <a:extLst>
              <a:ext uri="{FF2B5EF4-FFF2-40B4-BE49-F238E27FC236}">
                <a16:creationId xmlns:a16="http://schemas.microsoft.com/office/drawing/2014/main" id="{7157FC3D-33F9-48A7-BA1A-53347C8B8BE6}"/>
              </a:ext>
            </a:extLst>
          </p:cNvPr>
          <p:cNvSpPr>
            <a:spLocks noGrp="1"/>
          </p:cNvSpPr>
          <p:nvPr>
            <p:ph type="title"/>
          </p:nvPr>
        </p:nvSpPr>
        <p:spPr/>
        <p:txBody>
          <a:bodyPr/>
          <a:lstStyle/>
          <a:p>
            <a:r>
              <a:rPr lang="en-US" dirty="0"/>
              <a:t>Rationale </a:t>
            </a:r>
          </a:p>
        </p:txBody>
      </p:sp>
    </p:spTree>
    <p:extLst>
      <p:ext uri="{BB962C8B-B14F-4D97-AF65-F5344CB8AC3E}">
        <p14:creationId xmlns:p14="http://schemas.microsoft.com/office/powerpoint/2010/main" val="112588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62A2D-CD97-46C1-85F5-5639FF853581}"/>
              </a:ext>
            </a:extLst>
          </p:cNvPr>
          <p:cNvSpPr>
            <a:spLocks noGrp="1"/>
          </p:cNvSpPr>
          <p:nvPr>
            <p:ph idx="1"/>
          </p:nvPr>
        </p:nvSpPr>
        <p:spPr/>
        <p:txBody>
          <a:bodyPr/>
          <a:lstStyle/>
          <a:p>
            <a:pPr>
              <a:lnSpc>
                <a:spcPct val="110000"/>
              </a:lnSpc>
              <a:spcBef>
                <a:spcPts val="600"/>
              </a:spcBef>
              <a:spcAft>
                <a:spcPts val="600"/>
              </a:spcAft>
            </a:pPr>
            <a:r>
              <a:rPr lang="en-US" dirty="0">
                <a:solidFill>
                  <a:schemeClr val="tx1"/>
                </a:solidFill>
              </a:rPr>
              <a:t>This exploratory study employed online surveys utilizing both open ended and closed ended questions.</a:t>
            </a:r>
          </a:p>
          <a:p>
            <a:pPr>
              <a:lnSpc>
                <a:spcPct val="110000"/>
              </a:lnSpc>
              <a:spcBef>
                <a:spcPts val="600"/>
              </a:spcBef>
              <a:spcAft>
                <a:spcPts val="600"/>
              </a:spcAft>
            </a:pPr>
            <a:r>
              <a:rPr lang="en-US" dirty="0">
                <a:solidFill>
                  <a:schemeClr val="tx1"/>
                </a:solidFill>
              </a:rPr>
              <a:t>Survey invitations were sent to our network </a:t>
            </a:r>
          </a:p>
          <a:p>
            <a:pPr>
              <a:lnSpc>
                <a:spcPct val="110000"/>
              </a:lnSpc>
              <a:spcBef>
                <a:spcPts val="600"/>
              </a:spcBef>
              <a:spcAft>
                <a:spcPts val="600"/>
              </a:spcAft>
            </a:pPr>
            <a:r>
              <a:rPr lang="en-US" dirty="0">
                <a:solidFill>
                  <a:schemeClr val="tx1"/>
                </a:solidFill>
              </a:rPr>
              <a:t>Survey is still open and data collection is ongoing </a:t>
            </a:r>
          </a:p>
          <a:p>
            <a:pPr>
              <a:lnSpc>
                <a:spcPct val="110000"/>
              </a:lnSpc>
              <a:spcBef>
                <a:spcPts val="600"/>
              </a:spcBef>
              <a:spcAft>
                <a:spcPts val="600"/>
              </a:spcAft>
            </a:pPr>
            <a:r>
              <a:rPr lang="en-US" dirty="0">
                <a:solidFill>
                  <a:schemeClr val="tx1"/>
                </a:solidFill>
              </a:rPr>
              <a:t>Results we present here are preliminary </a:t>
            </a:r>
          </a:p>
          <a:p>
            <a:endParaRPr lang="en-US" dirty="0"/>
          </a:p>
        </p:txBody>
      </p:sp>
      <p:sp>
        <p:nvSpPr>
          <p:cNvPr id="3" name="Title 2">
            <a:extLst>
              <a:ext uri="{FF2B5EF4-FFF2-40B4-BE49-F238E27FC236}">
                <a16:creationId xmlns:a16="http://schemas.microsoft.com/office/drawing/2014/main" id="{4DC0C8B4-C413-4268-AFC8-73CB721ADF2B}"/>
              </a:ext>
            </a:extLst>
          </p:cNvPr>
          <p:cNvSpPr>
            <a:spLocks noGrp="1"/>
          </p:cNvSpPr>
          <p:nvPr>
            <p:ph type="title"/>
          </p:nvPr>
        </p:nvSpPr>
        <p:spPr/>
        <p:txBody>
          <a:bodyPr/>
          <a:lstStyle/>
          <a:p>
            <a:r>
              <a:rPr lang="en-US" dirty="0"/>
              <a:t>Methodology &amp; Data Collection </a:t>
            </a:r>
          </a:p>
        </p:txBody>
      </p:sp>
    </p:spTree>
    <p:extLst>
      <p:ext uri="{BB962C8B-B14F-4D97-AF65-F5344CB8AC3E}">
        <p14:creationId xmlns:p14="http://schemas.microsoft.com/office/powerpoint/2010/main" val="221762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udent reading brail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2041439"/>
            <a:ext cx="4893638" cy="326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sz="half" idx="1"/>
          </p:nvPr>
        </p:nvSpPr>
        <p:spPr>
          <a:xfrm>
            <a:off x="245076" y="1825625"/>
            <a:ext cx="5774724" cy="3698875"/>
          </a:xfrm>
        </p:spPr>
        <p:txBody>
          <a:bodyPr vert="horz" lIns="121920" tIns="60960" rIns="121920" bIns="60960" rtlCol="0" anchor="t">
            <a:noAutofit/>
          </a:bodyPr>
          <a:lstStyle/>
          <a:p>
            <a:pPr>
              <a:spcBef>
                <a:spcPts val="600"/>
              </a:spcBef>
              <a:spcAft>
                <a:spcPts val="600"/>
              </a:spcAft>
            </a:pPr>
            <a:r>
              <a:rPr lang="en-US" sz="2400" dirty="0"/>
              <a:t>This study used selective sampling technique to select participants. </a:t>
            </a:r>
          </a:p>
          <a:p>
            <a:pPr>
              <a:spcBef>
                <a:spcPts val="600"/>
              </a:spcBef>
              <a:spcAft>
                <a:spcPts val="600"/>
              </a:spcAft>
            </a:pPr>
            <a:r>
              <a:rPr lang="en-US" sz="2400" dirty="0"/>
              <a:t>Students:</a:t>
            </a:r>
          </a:p>
          <a:p>
            <a:pPr lvl="1">
              <a:spcBef>
                <a:spcPts val="600"/>
              </a:spcBef>
              <a:spcAft>
                <a:spcPts val="600"/>
              </a:spcAft>
            </a:pPr>
            <a:r>
              <a:rPr lang="en-US" dirty="0"/>
              <a:t>who are visually impaired</a:t>
            </a:r>
          </a:p>
          <a:p>
            <a:pPr lvl="1">
              <a:spcBef>
                <a:spcPts val="600"/>
              </a:spcBef>
              <a:spcAft>
                <a:spcPts val="600"/>
              </a:spcAft>
            </a:pPr>
            <a:r>
              <a:rPr lang="en-US" dirty="0"/>
              <a:t>who had experience with Tactile Graphics</a:t>
            </a:r>
          </a:p>
          <a:p>
            <a:pPr lvl="1">
              <a:spcBef>
                <a:spcPts val="600"/>
              </a:spcBef>
              <a:spcAft>
                <a:spcPts val="600"/>
              </a:spcAft>
            </a:pPr>
            <a:r>
              <a:rPr lang="en-US" dirty="0"/>
              <a:t>who are 18 years old and older</a:t>
            </a:r>
            <a:br>
              <a:rPr lang="en-US" dirty="0"/>
            </a:br>
            <a:r>
              <a:rPr lang="en-US" sz="2400" dirty="0"/>
              <a:t>participated in this study. </a:t>
            </a:r>
          </a:p>
        </p:txBody>
      </p:sp>
      <p:sp>
        <p:nvSpPr>
          <p:cNvPr id="2" name="Title 1"/>
          <p:cNvSpPr>
            <a:spLocks noGrp="1"/>
          </p:cNvSpPr>
          <p:nvPr>
            <p:ph type="title"/>
          </p:nvPr>
        </p:nvSpPr>
        <p:spPr/>
        <p:txBody>
          <a:bodyPr>
            <a:normAutofit/>
          </a:bodyPr>
          <a:lstStyle/>
          <a:p>
            <a:r>
              <a:rPr lang="en-US" dirty="0"/>
              <a:t>Participants</a:t>
            </a:r>
          </a:p>
        </p:txBody>
      </p:sp>
    </p:spTree>
    <p:extLst>
      <p:ext uri="{BB962C8B-B14F-4D97-AF65-F5344CB8AC3E}">
        <p14:creationId xmlns:p14="http://schemas.microsoft.com/office/powerpoint/2010/main" val="185226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and Results</a:t>
            </a:r>
          </a:p>
        </p:txBody>
      </p:sp>
      <p:sp>
        <p:nvSpPr>
          <p:cNvPr id="5" name="Content Placeholder 4"/>
          <p:cNvSpPr>
            <a:spLocks noGrp="1"/>
          </p:cNvSpPr>
          <p:nvPr>
            <p:ph idx="1"/>
          </p:nvPr>
        </p:nvSpPr>
        <p:spPr/>
        <p:txBody>
          <a:bodyPr vert="horz" lIns="121920" tIns="60960" rIns="121920" bIns="60960" rtlCol="0" anchor="t">
            <a:normAutofit/>
          </a:bodyPr>
          <a:lstStyle/>
          <a:p>
            <a:pPr marL="0" indent="0">
              <a:lnSpc>
                <a:spcPct val="100000"/>
              </a:lnSpc>
              <a:spcBef>
                <a:spcPts val="600"/>
              </a:spcBef>
              <a:spcAft>
                <a:spcPts val="600"/>
              </a:spcAft>
              <a:buNone/>
            </a:pPr>
            <a:r>
              <a:rPr lang="en-US" dirty="0">
                <a:cs typeface="Arial"/>
              </a:rPr>
              <a:t>Results are presented under three titles as:</a:t>
            </a:r>
            <a:br>
              <a:rPr lang="en-US" dirty="0">
                <a:cs typeface="Arial"/>
              </a:rPr>
            </a:br>
            <a:r>
              <a:rPr lang="en-US" dirty="0">
                <a:cs typeface="Arial"/>
              </a:rPr>
              <a:t> </a:t>
            </a:r>
          </a:p>
          <a:p>
            <a:pPr marL="457200" indent="-457200">
              <a:lnSpc>
                <a:spcPct val="100000"/>
              </a:lnSpc>
              <a:spcBef>
                <a:spcPts val="600"/>
              </a:spcBef>
              <a:spcAft>
                <a:spcPts val="600"/>
              </a:spcAft>
              <a:buFont typeface="+mj-lt"/>
              <a:buAutoNum type="arabicPeriod"/>
            </a:pPr>
            <a:r>
              <a:rPr lang="en-US" dirty="0">
                <a:cs typeface="Arial"/>
              </a:rPr>
              <a:t>Demographic Information</a:t>
            </a:r>
          </a:p>
          <a:p>
            <a:pPr marL="457200" indent="-457200">
              <a:lnSpc>
                <a:spcPct val="100000"/>
              </a:lnSpc>
              <a:spcBef>
                <a:spcPts val="600"/>
              </a:spcBef>
              <a:spcAft>
                <a:spcPts val="600"/>
              </a:spcAft>
              <a:buFont typeface="+mj-lt"/>
              <a:buAutoNum type="arabicPeriod"/>
            </a:pPr>
            <a:r>
              <a:rPr lang="en-US" dirty="0">
                <a:cs typeface="Arial"/>
              </a:rPr>
              <a:t>Background in Tactile Graphics</a:t>
            </a:r>
          </a:p>
          <a:p>
            <a:pPr marL="457200" indent="-457200">
              <a:lnSpc>
                <a:spcPct val="100000"/>
              </a:lnSpc>
              <a:spcBef>
                <a:spcPts val="600"/>
              </a:spcBef>
              <a:spcAft>
                <a:spcPts val="600"/>
              </a:spcAft>
              <a:buFont typeface="+mj-lt"/>
              <a:buAutoNum type="arabicPeriod"/>
            </a:pPr>
            <a:r>
              <a:rPr lang="en-US" dirty="0">
                <a:cs typeface="Arial"/>
              </a:rPr>
              <a:t>Experiences with Tactile Graphics </a:t>
            </a:r>
          </a:p>
        </p:txBody>
      </p:sp>
    </p:spTree>
    <p:extLst>
      <p:ext uri="{BB962C8B-B14F-4D97-AF65-F5344CB8AC3E}">
        <p14:creationId xmlns:p14="http://schemas.microsoft.com/office/powerpoint/2010/main" val="119060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tudents in a computer lab"/>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3630" y="1736725"/>
            <a:ext cx="6533540" cy="4351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p:txBody>
          <a:bodyPr>
            <a:normAutofit/>
          </a:bodyPr>
          <a:lstStyle/>
          <a:p>
            <a:pPr algn="ctr"/>
            <a:r>
              <a:rPr lang="en-US" dirty="0">
                <a:cs typeface="Arial"/>
              </a:rPr>
              <a:t>Results- Demographic Information</a:t>
            </a:r>
            <a:endParaRPr lang="en-US" dirty="0"/>
          </a:p>
        </p:txBody>
      </p:sp>
    </p:spTree>
    <p:extLst>
      <p:ext uri="{BB962C8B-B14F-4D97-AF65-F5344CB8AC3E}">
        <p14:creationId xmlns:p14="http://schemas.microsoft.com/office/powerpoint/2010/main" val="1711011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erial view of Georgia Tech campus with the Tech Tower in the foreground and the Atlanta skyline in the background" title="Aerial view of Georgia Tech">
            <a:extLst>
              <a:ext uri="{FF2B5EF4-FFF2-40B4-BE49-F238E27FC236}">
                <a16:creationId xmlns:a16="http://schemas.microsoft.com/office/drawing/2014/main" id="{EF3226CD-FBC1-4271-A76D-11E2DCD143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25694" y="1825625"/>
            <a:ext cx="6228106" cy="3490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7B566FB6-4EDC-4DC6-8768-654359A06FED}"/>
              </a:ext>
            </a:extLst>
          </p:cNvPr>
          <p:cNvSpPr>
            <a:spLocks noGrp="1"/>
          </p:cNvSpPr>
          <p:nvPr>
            <p:ph sz="half" idx="1"/>
          </p:nvPr>
        </p:nvSpPr>
        <p:spPr>
          <a:xfrm>
            <a:off x="838200" y="1825625"/>
            <a:ext cx="5181600" cy="4351338"/>
          </a:xfrm>
        </p:spPr>
        <p:txBody>
          <a:bodyPr>
            <a:normAutofit/>
          </a:bodyPr>
          <a:lstStyle/>
          <a:p>
            <a:r>
              <a:rPr lang="en-US" dirty="0"/>
              <a:t>Background</a:t>
            </a:r>
          </a:p>
          <a:p>
            <a:pPr lvl="1"/>
            <a:r>
              <a:rPr lang="en-US" dirty="0"/>
              <a:t>Who am I?</a:t>
            </a:r>
          </a:p>
          <a:p>
            <a:pPr lvl="1"/>
            <a:r>
              <a:rPr lang="en-US" dirty="0"/>
              <a:t>AMAC Accessibility</a:t>
            </a:r>
          </a:p>
          <a:p>
            <a:pPr lvl="1"/>
            <a:r>
              <a:rPr lang="en-US" dirty="0"/>
              <a:t>Braille Services Unit</a:t>
            </a:r>
          </a:p>
          <a:p>
            <a:r>
              <a:rPr lang="en-US" dirty="0"/>
              <a:t>AMAC Research</a:t>
            </a:r>
          </a:p>
          <a:p>
            <a:pPr lvl="1"/>
            <a:r>
              <a:rPr lang="en-US" dirty="0"/>
              <a:t>Organizational Model</a:t>
            </a:r>
          </a:p>
          <a:p>
            <a:r>
              <a:rPr lang="en-US" dirty="0"/>
              <a:t>Tactile Graphics </a:t>
            </a:r>
          </a:p>
          <a:p>
            <a:pPr lvl="1"/>
            <a:r>
              <a:rPr lang="en-US" dirty="0"/>
              <a:t>What is a tactile graphic?</a:t>
            </a:r>
          </a:p>
          <a:p>
            <a:pPr lvl="1"/>
            <a:r>
              <a:rPr lang="en-US" dirty="0"/>
              <a:t>Survey</a:t>
            </a:r>
          </a:p>
          <a:p>
            <a:endParaRPr lang="en-US" dirty="0"/>
          </a:p>
        </p:txBody>
      </p:sp>
      <p:sp>
        <p:nvSpPr>
          <p:cNvPr id="4" name="Title 3">
            <a:extLst>
              <a:ext uri="{FF2B5EF4-FFF2-40B4-BE49-F238E27FC236}">
                <a16:creationId xmlns:a16="http://schemas.microsoft.com/office/drawing/2014/main" id="{4C9D0E4F-7788-4797-8A6E-E6E9DC77164F}"/>
              </a:ext>
            </a:extLst>
          </p:cNvPr>
          <p:cNvSpPr>
            <a:spLocks noGrp="1"/>
          </p:cNvSpPr>
          <p:nvPr>
            <p:ph type="title"/>
          </p:nvPr>
        </p:nvSpPr>
        <p:spPr>
          <a:xfrm>
            <a:off x="245076" y="6779"/>
            <a:ext cx="9146059" cy="1105329"/>
          </a:xfrm>
        </p:spPr>
        <p:txBody>
          <a:bodyPr/>
          <a:lstStyle/>
          <a:p>
            <a:r>
              <a:rPr lang="en-US" dirty="0"/>
              <a:t>Presentation Outline</a:t>
            </a:r>
          </a:p>
        </p:txBody>
      </p:sp>
    </p:spTree>
    <p:extLst>
      <p:ext uri="{BB962C8B-B14F-4D97-AF65-F5344CB8AC3E}">
        <p14:creationId xmlns:p14="http://schemas.microsoft.com/office/powerpoint/2010/main" val="1227221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6096000" y="3089275"/>
            <a:ext cx="4940300" cy="3087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1103601469"/>
              </p:ext>
            </p:extLst>
          </p:nvPr>
        </p:nvGraphicFramePr>
        <p:xfrm>
          <a:off x="245076" y="1524000"/>
          <a:ext cx="5012724" cy="2468880"/>
        </p:xfrm>
        <a:graphic>
          <a:graphicData uri="http://schemas.openxmlformats.org/drawingml/2006/table">
            <a:tbl>
              <a:tblPr firstRow="1" bandRow="1">
                <a:tableStyleId>{69012ECD-51FC-41F1-AA8D-1B2483CD663E}</a:tableStyleId>
              </a:tblPr>
              <a:tblGrid>
                <a:gridCol w="2714024">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30300">
                  <a:extLst>
                    <a:ext uri="{9D8B030D-6E8A-4147-A177-3AD203B41FA5}">
                      <a16:colId xmlns:a16="http://schemas.microsoft.com/office/drawing/2014/main" val="20002"/>
                    </a:ext>
                  </a:extLst>
                </a:gridCol>
              </a:tblGrid>
              <a:tr h="719013">
                <a:tc>
                  <a:txBody>
                    <a:bodyPr/>
                    <a:lstStyle/>
                    <a:p>
                      <a:r>
                        <a:rPr lang="en-US" sz="2200" dirty="0"/>
                        <a:t>Answer</a:t>
                      </a:r>
                    </a:p>
                  </a:txBody>
                  <a:tcPr/>
                </a:tc>
                <a:tc>
                  <a:txBody>
                    <a:bodyPr/>
                    <a:lstStyle/>
                    <a:p>
                      <a:pPr algn="ctr"/>
                      <a:r>
                        <a:rPr lang="en-US" sz="2200" dirty="0"/>
                        <a:t>%</a:t>
                      </a:r>
                    </a:p>
                  </a:txBody>
                  <a:tcPr/>
                </a:tc>
                <a:tc>
                  <a:txBody>
                    <a:bodyPr/>
                    <a:lstStyle/>
                    <a:p>
                      <a:pPr algn="ctr"/>
                      <a:r>
                        <a:rPr lang="en-US" sz="2200" dirty="0"/>
                        <a:t>Count</a:t>
                      </a:r>
                    </a:p>
                  </a:txBody>
                  <a:tcPr/>
                </a:tc>
                <a:extLst>
                  <a:ext uri="{0D108BD9-81ED-4DB2-BD59-A6C34878D82A}">
                    <a16:rowId xmlns:a16="http://schemas.microsoft.com/office/drawing/2014/main" val="10000"/>
                  </a:ext>
                </a:extLst>
              </a:tr>
              <a:tr h="385887">
                <a:tc>
                  <a:txBody>
                    <a:bodyPr/>
                    <a:lstStyle/>
                    <a:p>
                      <a:r>
                        <a:rPr lang="en-US" sz="2200" dirty="0"/>
                        <a:t>Low vision</a:t>
                      </a:r>
                    </a:p>
                  </a:txBody>
                  <a:tcPr/>
                </a:tc>
                <a:tc>
                  <a:txBody>
                    <a:bodyPr/>
                    <a:lstStyle/>
                    <a:p>
                      <a:pPr algn="ctr"/>
                      <a:r>
                        <a:rPr lang="en-US" sz="2200" dirty="0"/>
                        <a:t>14.29%</a:t>
                      </a:r>
                    </a:p>
                  </a:txBody>
                  <a:tcPr/>
                </a:tc>
                <a:tc>
                  <a:txBody>
                    <a:bodyPr/>
                    <a:lstStyle/>
                    <a:p>
                      <a:pPr algn="ctr"/>
                      <a:r>
                        <a:rPr lang="en-US" sz="2200" dirty="0"/>
                        <a:t>1</a:t>
                      </a:r>
                    </a:p>
                  </a:txBody>
                  <a:tcPr/>
                </a:tc>
                <a:extLst>
                  <a:ext uri="{0D108BD9-81ED-4DB2-BD59-A6C34878D82A}">
                    <a16:rowId xmlns:a16="http://schemas.microsoft.com/office/drawing/2014/main" val="10001"/>
                  </a:ext>
                </a:extLst>
              </a:tr>
              <a:tr h="396047">
                <a:tc>
                  <a:txBody>
                    <a:bodyPr/>
                    <a:lstStyle/>
                    <a:p>
                      <a:r>
                        <a:rPr lang="en-US" sz="2200" dirty="0"/>
                        <a:t>Legally blind </a:t>
                      </a:r>
                    </a:p>
                  </a:txBody>
                  <a:tcPr/>
                </a:tc>
                <a:tc>
                  <a:txBody>
                    <a:bodyPr/>
                    <a:lstStyle/>
                    <a:p>
                      <a:pPr algn="ctr"/>
                      <a:r>
                        <a:rPr lang="en-US" sz="2200" dirty="0"/>
                        <a:t>0.00%</a:t>
                      </a:r>
                    </a:p>
                  </a:txBody>
                  <a:tcPr/>
                </a:tc>
                <a:tc>
                  <a:txBody>
                    <a:bodyPr/>
                    <a:lstStyle/>
                    <a:p>
                      <a:pPr algn="ctr"/>
                      <a:r>
                        <a:rPr lang="en-US" sz="2200" dirty="0"/>
                        <a:t>0</a:t>
                      </a:r>
                    </a:p>
                  </a:txBody>
                  <a:tcPr/>
                </a:tc>
                <a:extLst>
                  <a:ext uri="{0D108BD9-81ED-4DB2-BD59-A6C34878D82A}">
                    <a16:rowId xmlns:a16="http://schemas.microsoft.com/office/drawing/2014/main" val="10002"/>
                  </a:ext>
                </a:extLst>
              </a:tr>
              <a:tr h="469707">
                <a:tc>
                  <a:txBody>
                    <a:bodyPr/>
                    <a:lstStyle/>
                    <a:p>
                      <a:r>
                        <a:rPr lang="en-US" sz="2200" dirty="0"/>
                        <a:t>Totally blind</a:t>
                      </a:r>
                    </a:p>
                  </a:txBody>
                  <a:tcPr/>
                </a:tc>
                <a:tc>
                  <a:txBody>
                    <a:bodyPr/>
                    <a:lstStyle/>
                    <a:p>
                      <a:pPr algn="ctr"/>
                      <a:r>
                        <a:rPr lang="en-US" sz="2200" dirty="0"/>
                        <a:t>85.71%</a:t>
                      </a:r>
                    </a:p>
                  </a:txBody>
                  <a:tcPr/>
                </a:tc>
                <a:tc>
                  <a:txBody>
                    <a:bodyPr/>
                    <a:lstStyle/>
                    <a:p>
                      <a:pPr algn="ctr"/>
                      <a:r>
                        <a:rPr lang="en-US" sz="2200" dirty="0"/>
                        <a:t>6</a:t>
                      </a:r>
                    </a:p>
                  </a:txBody>
                  <a:tcPr/>
                </a:tc>
                <a:extLst>
                  <a:ext uri="{0D108BD9-81ED-4DB2-BD59-A6C34878D82A}">
                    <a16:rowId xmlns:a16="http://schemas.microsoft.com/office/drawing/2014/main" val="10003"/>
                  </a:ext>
                </a:extLst>
              </a:tr>
              <a:tr h="406399">
                <a:tc>
                  <a:txBody>
                    <a:bodyPr/>
                    <a:lstStyle/>
                    <a:p>
                      <a:r>
                        <a:rPr lang="en-US" sz="2200" dirty="0"/>
                        <a:t>Total</a:t>
                      </a:r>
                    </a:p>
                  </a:txBody>
                  <a:tcPr/>
                </a:tc>
                <a:tc>
                  <a:txBody>
                    <a:bodyPr/>
                    <a:lstStyle/>
                    <a:p>
                      <a:pPr algn="ctr"/>
                      <a:r>
                        <a:rPr lang="en-US" sz="2200" dirty="0"/>
                        <a:t>100%</a:t>
                      </a:r>
                    </a:p>
                  </a:txBody>
                  <a:tcPr/>
                </a:tc>
                <a:tc>
                  <a:txBody>
                    <a:bodyPr/>
                    <a:lstStyle/>
                    <a:p>
                      <a:pPr algn="ctr"/>
                      <a:r>
                        <a:rPr lang="en-US" sz="2200" dirty="0"/>
                        <a:t>7</a:t>
                      </a: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normAutofit/>
          </a:bodyPr>
          <a:lstStyle/>
          <a:p>
            <a:r>
              <a:rPr lang="en-US" dirty="0"/>
              <a:t>Visual Disability Status </a:t>
            </a:r>
          </a:p>
        </p:txBody>
      </p:sp>
    </p:spTree>
    <p:extLst>
      <p:ext uri="{BB962C8B-B14F-4D97-AF65-F5344CB8AC3E}">
        <p14:creationId xmlns:p14="http://schemas.microsoft.com/office/powerpoint/2010/main" val="1371110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562440" y="3321304"/>
            <a:ext cx="5168901" cy="3230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2906805468"/>
              </p:ext>
            </p:extLst>
          </p:nvPr>
        </p:nvGraphicFramePr>
        <p:xfrm>
          <a:off x="245076" y="1724022"/>
          <a:ext cx="4694906" cy="1755776"/>
        </p:xfrm>
        <a:graphic>
          <a:graphicData uri="http://schemas.openxmlformats.org/drawingml/2006/table">
            <a:tbl>
              <a:tblPr firstRow="1" bandRow="1">
                <a:tableStyleId>{69012ECD-51FC-41F1-AA8D-1B2483CD663E}</a:tableStyleId>
              </a:tblPr>
              <a:tblGrid>
                <a:gridCol w="2675924">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937577">
                  <a:extLst>
                    <a:ext uri="{9D8B030D-6E8A-4147-A177-3AD203B41FA5}">
                      <a16:colId xmlns:a16="http://schemas.microsoft.com/office/drawing/2014/main" val="20002"/>
                    </a:ext>
                  </a:extLst>
                </a:gridCol>
              </a:tblGrid>
              <a:tr h="438944">
                <a:tc>
                  <a:txBody>
                    <a:bodyPr/>
                    <a:lstStyle/>
                    <a:p>
                      <a:r>
                        <a:rPr lang="en-US" sz="2200" dirty="0"/>
                        <a:t>Answer</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Count</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8944">
                <a:tc>
                  <a:txBody>
                    <a:bodyPr/>
                    <a:lstStyle/>
                    <a:p>
                      <a:r>
                        <a:rPr lang="en-US" sz="2200" dirty="0"/>
                        <a:t>I was born with it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42.86%</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3</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38944">
                <a:tc>
                  <a:txBody>
                    <a:bodyPr/>
                    <a:lstStyle/>
                    <a:p>
                      <a:r>
                        <a:rPr lang="en-US" sz="2200" dirty="0"/>
                        <a:t>I acquired it later</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57.14%</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4</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38944">
                <a:tc>
                  <a:txBody>
                    <a:bodyPr/>
                    <a:lstStyle/>
                    <a:p>
                      <a:r>
                        <a:rPr lang="en-US" sz="2200" dirty="0"/>
                        <a:t>Total</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100%</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2200" dirty="0"/>
                        <a:t>7</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a:bodyPr>
          <a:lstStyle/>
          <a:p>
            <a:r>
              <a:rPr lang="en-US" dirty="0"/>
              <a:t>When Visual Disability was Acquired</a:t>
            </a:r>
          </a:p>
        </p:txBody>
      </p:sp>
    </p:spTree>
    <p:extLst>
      <p:ext uri="{BB962C8B-B14F-4D97-AF65-F5344CB8AC3E}">
        <p14:creationId xmlns:p14="http://schemas.microsoft.com/office/powerpoint/2010/main" val="1440416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217001" y="2933700"/>
            <a:ext cx="5046980" cy="3154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2800697408"/>
              </p:ext>
            </p:extLst>
          </p:nvPr>
        </p:nvGraphicFramePr>
        <p:xfrm>
          <a:off x="245076" y="1607998"/>
          <a:ext cx="3882107" cy="2082816"/>
        </p:xfrm>
        <a:graphic>
          <a:graphicData uri="http://schemas.openxmlformats.org/drawingml/2006/table">
            <a:tbl>
              <a:tblPr firstRow="1" bandRow="1">
                <a:tableStyleId>{69012ECD-51FC-41F1-AA8D-1B2483CD663E}</a:tableStyleId>
              </a:tblPr>
              <a:tblGrid>
                <a:gridCol w="1863124">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520704">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520704">
                <a:tc>
                  <a:txBody>
                    <a:bodyPr/>
                    <a:lstStyle/>
                    <a:p>
                      <a:r>
                        <a:rPr lang="en-US" sz="2200" dirty="0"/>
                        <a:t>Yes, I do</a:t>
                      </a:r>
                    </a:p>
                  </a:txBody>
                  <a:tcPr/>
                </a:tc>
                <a:tc>
                  <a:txBody>
                    <a:bodyPr/>
                    <a:lstStyle/>
                    <a:p>
                      <a:r>
                        <a:rPr lang="en-US" sz="2200" dirty="0"/>
                        <a:t>14.29%</a:t>
                      </a:r>
                    </a:p>
                  </a:txBody>
                  <a:tcPr/>
                </a:tc>
                <a:tc>
                  <a:txBody>
                    <a:bodyPr/>
                    <a:lstStyle/>
                    <a:p>
                      <a:r>
                        <a:rPr lang="en-US" sz="2200" dirty="0"/>
                        <a:t>1</a:t>
                      </a:r>
                    </a:p>
                  </a:txBody>
                  <a:tcPr/>
                </a:tc>
                <a:extLst>
                  <a:ext uri="{0D108BD9-81ED-4DB2-BD59-A6C34878D82A}">
                    <a16:rowId xmlns:a16="http://schemas.microsoft.com/office/drawing/2014/main" val="10001"/>
                  </a:ext>
                </a:extLst>
              </a:tr>
              <a:tr h="520704">
                <a:tc>
                  <a:txBody>
                    <a:bodyPr/>
                    <a:lstStyle/>
                    <a:p>
                      <a:r>
                        <a:rPr lang="en-US" sz="2200" dirty="0"/>
                        <a:t>No, I don't</a:t>
                      </a:r>
                    </a:p>
                  </a:txBody>
                  <a:tcPr/>
                </a:tc>
                <a:tc>
                  <a:txBody>
                    <a:bodyPr/>
                    <a:lstStyle/>
                    <a:p>
                      <a:r>
                        <a:rPr lang="en-US" sz="2200" dirty="0"/>
                        <a:t>85.71%</a:t>
                      </a:r>
                    </a:p>
                  </a:txBody>
                  <a:tcPr/>
                </a:tc>
                <a:tc>
                  <a:txBody>
                    <a:bodyPr/>
                    <a:lstStyle/>
                    <a:p>
                      <a:r>
                        <a:rPr lang="en-US" sz="2200" dirty="0"/>
                        <a:t>6</a:t>
                      </a:r>
                    </a:p>
                  </a:txBody>
                  <a:tcPr/>
                </a:tc>
                <a:extLst>
                  <a:ext uri="{0D108BD9-81ED-4DB2-BD59-A6C34878D82A}">
                    <a16:rowId xmlns:a16="http://schemas.microsoft.com/office/drawing/2014/main" val="10002"/>
                  </a:ext>
                </a:extLst>
              </a:tr>
              <a:tr h="520704">
                <a:tc>
                  <a:txBody>
                    <a:bodyPr/>
                    <a:lstStyle/>
                    <a:p>
                      <a:r>
                        <a:rPr lang="en-US" sz="2200" dirty="0"/>
                        <a:t>Total</a:t>
                      </a:r>
                    </a:p>
                  </a:txBody>
                  <a:tcPr/>
                </a:tc>
                <a:tc>
                  <a:txBody>
                    <a:bodyPr/>
                    <a:lstStyle/>
                    <a:p>
                      <a:r>
                        <a:rPr lang="en-US" sz="2200" dirty="0"/>
                        <a:t>100%</a:t>
                      </a:r>
                    </a:p>
                  </a:txBody>
                  <a:tcPr/>
                </a:tc>
                <a:tc>
                  <a:txBody>
                    <a:bodyPr/>
                    <a:lstStyle/>
                    <a:p>
                      <a:r>
                        <a:rPr lang="en-US" sz="2200" dirty="0"/>
                        <a:t>7</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a:bodyPr>
          <a:lstStyle/>
          <a:p>
            <a:r>
              <a:rPr lang="en-US" dirty="0"/>
              <a:t>Experiencing Other Disabilities </a:t>
            </a:r>
          </a:p>
        </p:txBody>
      </p:sp>
    </p:spTree>
    <p:extLst>
      <p:ext uri="{BB962C8B-B14F-4D97-AF65-F5344CB8AC3E}">
        <p14:creationId xmlns:p14="http://schemas.microsoft.com/office/powerpoint/2010/main" val="1396019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430360" y="2752725"/>
            <a:ext cx="5229862" cy="3268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383151314"/>
              </p:ext>
            </p:extLst>
          </p:nvPr>
        </p:nvGraphicFramePr>
        <p:xfrm>
          <a:off x="245076" y="1685925"/>
          <a:ext cx="4491707" cy="2133600"/>
        </p:xfrm>
        <a:graphic>
          <a:graphicData uri="http://schemas.openxmlformats.org/drawingml/2006/table">
            <a:tbl>
              <a:tblPr firstRow="1" bandRow="1">
                <a:tableStyleId>{69012ECD-51FC-41F1-AA8D-1B2483CD663E}</a:tableStyleId>
              </a:tblPr>
              <a:tblGrid>
                <a:gridCol w="2472724">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404254">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404254">
                <a:tc>
                  <a:txBody>
                    <a:bodyPr/>
                    <a:lstStyle/>
                    <a:p>
                      <a:r>
                        <a:rPr lang="en-US" sz="2200" dirty="0"/>
                        <a:t>2 year College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1"/>
                  </a:ext>
                </a:extLst>
              </a:tr>
              <a:tr h="404254">
                <a:tc>
                  <a:txBody>
                    <a:bodyPr/>
                    <a:lstStyle/>
                    <a:p>
                      <a:r>
                        <a:rPr lang="en-US" sz="2200" dirty="0"/>
                        <a:t>4 year University</a:t>
                      </a:r>
                    </a:p>
                  </a:txBody>
                  <a:tcPr/>
                </a:tc>
                <a:tc>
                  <a:txBody>
                    <a:bodyPr/>
                    <a:lstStyle/>
                    <a:p>
                      <a:r>
                        <a:rPr lang="en-US" sz="2200" dirty="0"/>
                        <a:t>85.71%</a:t>
                      </a:r>
                    </a:p>
                  </a:txBody>
                  <a:tcPr/>
                </a:tc>
                <a:tc>
                  <a:txBody>
                    <a:bodyPr/>
                    <a:lstStyle/>
                    <a:p>
                      <a:r>
                        <a:rPr lang="en-US" sz="2200" dirty="0"/>
                        <a:t>6</a:t>
                      </a:r>
                    </a:p>
                  </a:txBody>
                  <a:tcPr/>
                </a:tc>
                <a:extLst>
                  <a:ext uri="{0D108BD9-81ED-4DB2-BD59-A6C34878D82A}">
                    <a16:rowId xmlns:a16="http://schemas.microsoft.com/office/drawing/2014/main" val="10002"/>
                  </a:ext>
                </a:extLst>
              </a:tr>
              <a:tr h="404254">
                <a:tc>
                  <a:txBody>
                    <a:bodyPr/>
                    <a:lstStyle/>
                    <a:p>
                      <a:r>
                        <a:rPr lang="en-US" sz="2200" dirty="0"/>
                        <a:t>Other</a:t>
                      </a:r>
                    </a:p>
                  </a:txBody>
                  <a:tcPr/>
                </a:tc>
                <a:tc>
                  <a:txBody>
                    <a:bodyPr/>
                    <a:lstStyle/>
                    <a:p>
                      <a:r>
                        <a:rPr lang="en-US" sz="2200" dirty="0"/>
                        <a:t>14.29%</a:t>
                      </a:r>
                    </a:p>
                  </a:txBody>
                  <a:tcPr/>
                </a:tc>
                <a:tc>
                  <a:txBody>
                    <a:bodyPr/>
                    <a:lstStyle/>
                    <a:p>
                      <a:r>
                        <a:rPr lang="en-US" sz="2200" dirty="0"/>
                        <a:t>1</a:t>
                      </a:r>
                    </a:p>
                  </a:txBody>
                  <a:tcPr/>
                </a:tc>
                <a:extLst>
                  <a:ext uri="{0D108BD9-81ED-4DB2-BD59-A6C34878D82A}">
                    <a16:rowId xmlns:a16="http://schemas.microsoft.com/office/drawing/2014/main" val="10003"/>
                  </a:ext>
                </a:extLst>
              </a:tr>
              <a:tr h="404254">
                <a:tc>
                  <a:txBody>
                    <a:bodyPr/>
                    <a:lstStyle/>
                    <a:p>
                      <a:r>
                        <a:rPr lang="en-US" sz="2200" dirty="0"/>
                        <a:t>Total</a:t>
                      </a:r>
                    </a:p>
                  </a:txBody>
                  <a:tcPr/>
                </a:tc>
                <a:tc>
                  <a:txBody>
                    <a:bodyPr/>
                    <a:lstStyle/>
                    <a:p>
                      <a:r>
                        <a:rPr lang="en-US" sz="2200" dirty="0"/>
                        <a:t>100%</a:t>
                      </a:r>
                    </a:p>
                  </a:txBody>
                  <a:tcPr/>
                </a:tc>
                <a:tc>
                  <a:txBody>
                    <a:bodyPr/>
                    <a:lstStyle/>
                    <a:p>
                      <a:r>
                        <a:rPr lang="en-US" sz="2200" dirty="0"/>
                        <a:t>7</a:t>
                      </a: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245076" y="6779"/>
            <a:ext cx="9978424" cy="1105329"/>
          </a:xfrm>
        </p:spPr>
        <p:txBody>
          <a:bodyPr>
            <a:normAutofit fontScale="90000"/>
          </a:bodyPr>
          <a:lstStyle/>
          <a:p>
            <a:r>
              <a:rPr lang="en-US" dirty="0"/>
              <a:t>Type of </a:t>
            </a:r>
            <a:r>
              <a:rPr lang="en-US"/>
              <a:t>School Participants Currently Attending</a:t>
            </a:r>
            <a:endParaRPr lang="en-US" dirty="0"/>
          </a:p>
        </p:txBody>
      </p:sp>
    </p:spTree>
    <p:extLst>
      <p:ext uri="{BB962C8B-B14F-4D97-AF65-F5344CB8AC3E}">
        <p14:creationId xmlns:p14="http://schemas.microsoft.com/office/powerpoint/2010/main" val="176197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5814273"/>
              </p:ext>
            </p:extLst>
          </p:nvPr>
        </p:nvGraphicFramePr>
        <p:xfrm>
          <a:off x="3445705" y="2001700"/>
          <a:ext cx="3964000" cy="3413760"/>
        </p:xfrm>
        <a:graphic>
          <a:graphicData uri="http://schemas.openxmlformats.org/drawingml/2006/table">
            <a:tbl>
              <a:tblPr firstRow="1" bandRow="1">
                <a:tableStyleId>{69012ECD-51FC-41F1-AA8D-1B2483CD663E}</a:tableStyleId>
              </a:tblPr>
              <a:tblGrid>
                <a:gridCol w="3964000">
                  <a:extLst>
                    <a:ext uri="{9D8B030D-6E8A-4147-A177-3AD203B41FA5}">
                      <a16:colId xmlns:a16="http://schemas.microsoft.com/office/drawing/2014/main" val="20000"/>
                    </a:ext>
                  </a:extLst>
                </a:gridCol>
              </a:tblGrid>
              <a:tr h="370840">
                <a:tc>
                  <a:txBody>
                    <a:bodyPr/>
                    <a:lstStyle/>
                    <a:p>
                      <a:pPr algn="l"/>
                      <a:r>
                        <a:rPr lang="en-US" sz="2200" dirty="0"/>
                        <a:t>What is your major?</a:t>
                      </a:r>
                    </a:p>
                  </a:txBody>
                  <a:tcPr/>
                </a:tc>
                <a:extLst>
                  <a:ext uri="{0D108BD9-81ED-4DB2-BD59-A6C34878D82A}">
                    <a16:rowId xmlns:a16="http://schemas.microsoft.com/office/drawing/2014/main" val="10000"/>
                  </a:ext>
                </a:extLst>
              </a:tr>
              <a:tr h="370840">
                <a:tc>
                  <a:txBody>
                    <a:bodyPr/>
                    <a:lstStyle/>
                    <a:p>
                      <a:pPr algn="l"/>
                      <a:r>
                        <a:rPr lang="en-US" sz="2200" dirty="0"/>
                        <a:t>Do not wish to answer</a:t>
                      </a:r>
                    </a:p>
                  </a:txBody>
                  <a:tcPr/>
                </a:tc>
                <a:extLst>
                  <a:ext uri="{0D108BD9-81ED-4DB2-BD59-A6C34878D82A}">
                    <a16:rowId xmlns:a16="http://schemas.microsoft.com/office/drawing/2014/main" val="10001"/>
                  </a:ext>
                </a:extLst>
              </a:tr>
              <a:tr h="370840">
                <a:tc>
                  <a:txBody>
                    <a:bodyPr/>
                    <a:lstStyle/>
                    <a:p>
                      <a:pPr algn="l"/>
                      <a:r>
                        <a:rPr lang="en-US" sz="2200" dirty="0"/>
                        <a:t>Computing Science</a:t>
                      </a:r>
                    </a:p>
                  </a:txBody>
                  <a:tcPr/>
                </a:tc>
                <a:extLst>
                  <a:ext uri="{0D108BD9-81ED-4DB2-BD59-A6C34878D82A}">
                    <a16:rowId xmlns:a16="http://schemas.microsoft.com/office/drawing/2014/main" val="10002"/>
                  </a:ext>
                </a:extLst>
              </a:tr>
              <a:tr h="370840">
                <a:tc>
                  <a:txBody>
                    <a:bodyPr/>
                    <a:lstStyle/>
                    <a:p>
                      <a:pPr algn="l"/>
                      <a:r>
                        <a:rPr lang="en-US" sz="2200" dirty="0"/>
                        <a:t>Music education </a:t>
                      </a:r>
                    </a:p>
                  </a:txBody>
                  <a:tcPr/>
                </a:tc>
                <a:extLst>
                  <a:ext uri="{0D108BD9-81ED-4DB2-BD59-A6C34878D82A}">
                    <a16:rowId xmlns:a16="http://schemas.microsoft.com/office/drawing/2014/main" val="10003"/>
                  </a:ext>
                </a:extLst>
              </a:tr>
              <a:tr h="370840">
                <a:tc>
                  <a:txBody>
                    <a:bodyPr/>
                    <a:lstStyle/>
                    <a:p>
                      <a:pPr algn="l"/>
                      <a:r>
                        <a:rPr lang="en-US" sz="2200" dirty="0"/>
                        <a:t>Psychology</a:t>
                      </a:r>
                    </a:p>
                  </a:txBody>
                  <a:tcPr/>
                </a:tc>
                <a:extLst>
                  <a:ext uri="{0D108BD9-81ED-4DB2-BD59-A6C34878D82A}">
                    <a16:rowId xmlns:a16="http://schemas.microsoft.com/office/drawing/2014/main" val="10004"/>
                  </a:ext>
                </a:extLst>
              </a:tr>
              <a:tr h="370840">
                <a:tc>
                  <a:txBody>
                    <a:bodyPr/>
                    <a:lstStyle/>
                    <a:p>
                      <a:pPr algn="l"/>
                      <a:r>
                        <a:rPr lang="en-US" sz="2200" dirty="0"/>
                        <a:t>Biology and Public Health</a:t>
                      </a:r>
                    </a:p>
                  </a:txBody>
                  <a:tcPr/>
                </a:tc>
                <a:extLst>
                  <a:ext uri="{0D108BD9-81ED-4DB2-BD59-A6C34878D82A}">
                    <a16:rowId xmlns:a16="http://schemas.microsoft.com/office/drawing/2014/main" val="10005"/>
                  </a:ext>
                </a:extLst>
              </a:tr>
              <a:tr h="370840">
                <a:tc>
                  <a:txBody>
                    <a:bodyPr/>
                    <a:lstStyle/>
                    <a:p>
                      <a:pPr algn="l"/>
                      <a:r>
                        <a:rPr lang="en-US" sz="2200" dirty="0"/>
                        <a:t>Computer Science</a:t>
                      </a:r>
                    </a:p>
                  </a:txBody>
                  <a:tcPr/>
                </a:tc>
                <a:extLst>
                  <a:ext uri="{0D108BD9-81ED-4DB2-BD59-A6C34878D82A}">
                    <a16:rowId xmlns:a16="http://schemas.microsoft.com/office/drawing/2014/main" val="10006"/>
                  </a:ext>
                </a:extLst>
              </a:tr>
              <a:tr h="370840">
                <a:tc>
                  <a:txBody>
                    <a:bodyPr/>
                    <a:lstStyle/>
                    <a:p>
                      <a:pPr algn="l"/>
                      <a:r>
                        <a:rPr lang="en-US" sz="2200" dirty="0"/>
                        <a:t>Special Education </a:t>
                      </a:r>
                    </a:p>
                  </a:txBody>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p:txBody>
          <a:bodyPr>
            <a:normAutofit/>
          </a:bodyPr>
          <a:lstStyle/>
          <a:p>
            <a:r>
              <a:rPr lang="en-US" dirty="0"/>
              <a:t>Participants’ Area of Studies </a:t>
            </a:r>
          </a:p>
        </p:txBody>
      </p:sp>
    </p:spTree>
    <p:extLst>
      <p:ext uri="{BB962C8B-B14F-4D97-AF65-F5344CB8AC3E}">
        <p14:creationId xmlns:p14="http://schemas.microsoft.com/office/powerpoint/2010/main" val="101634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ctile graphic of a physics diagra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1828" y="1675401"/>
            <a:ext cx="6527007" cy="4346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pPr algn="ctr"/>
            <a:r>
              <a:rPr lang="en-US" dirty="0"/>
              <a:t>Results - Background in Tactile Graphics </a:t>
            </a:r>
          </a:p>
        </p:txBody>
      </p:sp>
    </p:spTree>
    <p:extLst>
      <p:ext uri="{BB962C8B-B14F-4D97-AF65-F5344CB8AC3E}">
        <p14:creationId xmlns:p14="http://schemas.microsoft.com/office/powerpoint/2010/main" val="73530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836413" y="2560322"/>
            <a:ext cx="5237987" cy="3273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2816041655"/>
              </p:ext>
            </p:extLst>
          </p:nvPr>
        </p:nvGraphicFramePr>
        <p:xfrm>
          <a:off x="245076" y="1665497"/>
          <a:ext cx="5039395" cy="2133600"/>
        </p:xfrm>
        <a:graphic>
          <a:graphicData uri="http://schemas.openxmlformats.org/drawingml/2006/table">
            <a:tbl>
              <a:tblPr firstRow="1" bandRow="1">
                <a:tableStyleId>{69012ECD-51FC-41F1-AA8D-1B2483CD663E}</a:tableStyleId>
              </a:tblPr>
              <a:tblGrid>
                <a:gridCol w="2879124">
                  <a:extLst>
                    <a:ext uri="{9D8B030D-6E8A-4147-A177-3AD203B41FA5}">
                      <a16:colId xmlns:a16="http://schemas.microsoft.com/office/drawing/2014/main" val="20000"/>
                    </a:ext>
                  </a:extLst>
                </a:gridCol>
                <a:gridCol w="1222693">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370840">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370840">
                <a:tc>
                  <a:txBody>
                    <a:bodyPr/>
                    <a:lstStyle/>
                    <a:p>
                      <a:r>
                        <a:rPr lang="en-US" sz="2200" dirty="0"/>
                        <a:t>School for the blind</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1"/>
                  </a:ext>
                </a:extLst>
              </a:tr>
              <a:tr h="370840">
                <a:tc>
                  <a:txBody>
                    <a:bodyPr/>
                    <a:lstStyle/>
                    <a:p>
                      <a:r>
                        <a:rPr lang="en-US" sz="2200" dirty="0"/>
                        <a:t>Public school</a:t>
                      </a:r>
                    </a:p>
                  </a:txBody>
                  <a:tcPr/>
                </a:tc>
                <a:tc>
                  <a:txBody>
                    <a:bodyPr/>
                    <a:lstStyle/>
                    <a:p>
                      <a:r>
                        <a:rPr lang="en-US" sz="2200" dirty="0"/>
                        <a:t>100.00%</a:t>
                      </a:r>
                    </a:p>
                  </a:txBody>
                  <a:tcPr/>
                </a:tc>
                <a:tc>
                  <a:txBody>
                    <a:bodyPr/>
                    <a:lstStyle/>
                    <a:p>
                      <a:r>
                        <a:rPr lang="en-US" sz="2200" dirty="0"/>
                        <a:t>7</a:t>
                      </a:r>
                    </a:p>
                  </a:txBody>
                  <a:tcPr/>
                </a:tc>
                <a:extLst>
                  <a:ext uri="{0D108BD9-81ED-4DB2-BD59-A6C34878D82A}">
                    <a16:rowId xmlns:a16="http://schemas.microsoft.com/office/drawing/2014/main" val="10002"/>
                  </a:ext>
                </a:extLst>
              </a:tr>
              <a:tr h="370840">
                <a:tc>
                  <a:txBody>
                    <a:bodyPr/>
                    <a:lstStyle/>
                    <a:p>
                      <a:r>
                        <a:rPr lang="en-US" sz="2200" dirty="0"/>
                        <a:t>Other</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3"/>
                  </a:ext>
                </a:extLst>
              </a:tr>
              <a:tr h="370840">
                <a:tc>
                  <a:txBody>
                    <a:bodyPr/>
                    <a:lstStyle/>
                    <a:p>
                      <a:r>
                        <a:rPr lang="en-US" sz="2200" dirty="0"/>
                        <a:t>Total</a:t>
                      </a:r>
                    </a:p>
                  </a:txBody>
                  <a:tcPr/>
                </a:tc>
                <a:tc>
                  <a:txBody>
                    <a:bodyPr/>
                    <a:lstStyle/>
                    <a:p>
                      <a:r>
                        <a:rPr lang="en-US" sz="2200" dirty="0"/>
                        <a:t>100%</a:t>
                      </a:r>
                    </a:p>
                  </a:txBody>
                  <a:tcPr/>
                </a:tc>
                <a:tc>
                  <a:txBody>
                    <a:bodyPr/>
                    <a:lstStyle/>
                    <a:p>
                      <a:r>
                        <a:rPr lang="en-US" sz="2200" dirty="0"/>
                        <a:t>7</a:t>
                      </a: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normAutofit fontScale="90000"/>
          </a:bodyPr>
          <a:lstStyle/>
          <a:p>
            <a:r>
              <a:rPr lang="en-US" dirty="0"/>
              <a:t>Type of High School Participants Attended </a:t>
            </a:r>
          </a:p>
        </p:txBody>
      </p:sp>
    </p:spTree>
    <p:extLst>
      <p:ext uri="{BB962C8B-B14F-4D97-AF65-F5344CB8AC3E}">
        <p14:creationId xmlns:p14="http://schemas.microsoft.com/office/powerpoint/2010/main" val="86953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407856" y="2705100"/>
            <a:ext cx="5323144" cy="3326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526016148"/>
              </p:ext>
            </p:extLst>
          </p:nvPr>
        </p:nvGraphicFramePr>
        <p:xfrm>
          <a:off x="245076" y="1617588"/>
          <a:ext cx="4403124" cy="1709812"/>
        </p:xfrm>
        <a:graphic>
          <a:graphicData uri="http://schemas.openxmlformats.org/drawingml/2006/table">
            <a:tbl>
              <a:tblPr firstRow="1" bandRow="1">
                <a:tableStyleId>{69012ECD-51FC-41F1-AA8D-1B2483CD663E}</a:tableStyleId>
              </a:tblPr>
              <a:tblGrid>
                <a:gridCol w="2286299">
                  <a:extLst>
                    <a:ext uri="{9D8B030D-6E8A-4147-A177-3AD203B41FA5}">
                      <a16:colId xmlns:a16="http://schemas.microsoft.com/office/drawing/2014/main" val="20000"/>
                    </a:ext>
                  </a:extLst>
                </a:gridCol>
                <a:gridCol w="1133811">
                  <a:extLst>
                    <a:ext uri="{9D8B030D-6E8A-4147-A177-3AD203B41FA5}">
                      <a16:colId xmlns:a16="http://schemas.microsoft.com/office/drawing/2014/main" val="20001"/>
                    </a:ext>
                  </a:extLst>
                </a:gridCol>
                <a:gridCol w="983014">
                  <a:extLst>
                    <a:ext uri="{9D8B030D-6E8A-4147-A177-3AD203B41FA5}">
                      <a16:colId xmlns:a16="http://schemas.microsoft.com/office/drawing/2014/main" val="20002"/>
                    </a:ext>
                  </a:extLst>
                </a:gridCol>
              </a:tblGrid>
              <a:tr h="427453">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427453">
                <a:tc>
                  <a:txBody>
                    <a:bodyPr/>
                    <a:lstStyle/>
                    <a:p>
                      <a:r>
                        <a:rPr lang="en-US" sz="2200" dirty="0"/>
                        <a:t>Yes, I have</a:t>
                      </a:r>
                    </a:p>
                  </a:txBody>
                  <a:tcPr/>
                </a:tc>
                <a:tc>
                  <a:txBody>
                    <a:bodyPr/>
                    <a:lstStyle/>
                    <a:p>
                      <a:r>
                        <a:rPr lang="en-US" sz="2200" dirty="0"/>
                        <a:t>42.86%</a:t>
                      </a:r>
                    </a:p>
                  </a:txBody>
                  <a:tcPr/>
                </a:tc>
                <a:tc>
                  <a:txBody>
                    <a:bodyPr/>
                    <a:lstStyle/>
                    <a:p>
                      <a:r>
                        <a:rPr lang="en-US" sz="2200" dirty="0"/>
                        <a:t>3</a:t>
                      </a:r>
                    </a:p>
                  </a:txBody>
                  <a:tcPr/>
                </a:tc>
                <a:extLst>
                  <a:ext uri="{0D108BD9-81ED-4DB2-BD59-A6C34878D82A}">
                    <a16:rowId xmlns:a16="http://schemas.microsoft.com/office/drawing/2014/main" val="10001"/>
                  </a:ext>
                </a:extLst>
              </a:tr>
              <a:tr h="427453">
                <a:tc>
                  <a:txBody>
                    <a:bodyPr/>
                    <a:lstStyle/>
                    <a:p>
                      <a:r>
                        <a:rPr lang="en-US" sz="2200" dirty="0"/>
                        <a:t>No, I have not</a:t>
                      </a:r>
                    </a:p>
                  </a:txBody>
                  <a:tcPr/>
                </a:tc>
                <a:tc>
                  <a:txBody>
                    <a:bodyPr/>
                    <a:lstStyle/>
                    <a:p>
                      <a:r>
                        <a:rPr lang="en-US" sz="2200" dirty="0"/>
                        <a:t>57.14%</a:t>
                      </a:r>
                    </a:p>
                  </a:txBody>
                  <a:tcPr/>
                </a:tc>
                <a:tc>
                  <a:txBody>
                    <a:bodyPr/>
                    <a:lstStyle/>
                    <a:p>
                      <a:r>
                        <a:rPr lang="en-US" sz="2200" dirty="0"/>
                        <a:t>4</a:t>
                      </a:r>
                    </a:p>
                  </a:txBody>
                  <a:tcPr/>
                </a:tc>
                <a:extLst>
                  <a:ext uri="{0D108BD9-81ED-4DB2-BD59-A6C34878D82A}">
                    <a16:rowId xmlns:a16="http://schemas.microsoft.com/office/drawing/2014/main" val="10002"/>
                  </a:ext>
                </a:extLst>
              </a:tr>
              <a:tr h="427453">
                <a:tc>
                  <a:txBody>
                    <a:bodyPr/>
                    <a:lstStyle/>
                    <a:p>
                      <a:r>
                        <a:rPr lang="en-US" sz="2200" dirty="0"/>
                        <a:t>Total</a:t>
                      </a:r>
                    </a:p>
                  </a:txBody>
                  <a:tcPr/>
                </a:tc>
                <a:tc>
                  <a:txBody>
                    <a:bodyPr/>
                    <a:lstStyle/>
                    <a:p>
                      <a:r>
                        <a:rPr lang="en-US" sz="2200" dirty="0"/>
                        <a:t>100%</a:t>
                      </a:r>
                    </a:p>
                  </a:txBody>
                  <a:tcPr/>
                </a:tc>
                <a:tc>
                  <a:txBody>
                    <a:bodyPr/>
                    <a:lstStyle/>
                    <a:p>
                      <a:r>
                        <a:rPr lang="en-US" sz="2200" dirty="0"/>
                        <a:t>7</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fontScale="90000"/>
          </a:bodyPr>
          <a:lstStyle/>
          <a:p>
            <a:r>
              <a:rPr lang="en-US" dirty="0"/>
              <a:t>In-school Training to Read Tactile Graphics</a:t>
            </a:r>
          </a:p>
        </p:txBody>
      </p:sp>
    </p:spTree>
    <p:extLst>
      <p:ext uri="{BB962C8B-B14F-4D97-AF65-F5344CB8AC3E}">
        <p14:creationId xmlns:p14="http://schemas.microsoft.com/office/powerpoint/2010/main" val="1602247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3762827"/>
              </p:ext>
            </p:extLst>
          </p:nvPr>
        </p:nvGraphicFramePr>
        <p:xfrm>
          <a:off x="1041871" y="2103300"/>
          <a:ext cx="8349264" cy="2169668"/>
        </p:xfrm>
        <a:graphic>
          <a:graphicData uri="http://schemas.openxmlformats.org/drawingml/2006/table">
            <a:tbl>
              <a:tblPr firstRow="1" bandRow="1">
                <a:tableStyleId>{69012ECD-51FC-41F1-AA8D-1B2483CD663E}</a:tableStyleId>
              </a:tblPr>
              <a:tblGrid>
                <a:gridCol w="8349264">
                  <a:extLst>
                    <a:ext uri="{9D8B030D-6E8A-4147-A177-3AD203B41FA5}">
                      <a16:colId xmlns:a16="http://schemas.microsoft.com/office/drawing/2014/main" val="20000"/>
                    </a:ext>
                  </a:extLst>
                </a:gridCol>
              </a:tblGrid>
              <a:tr h="370840">
                <a:tc>
                  <a:txBody>
                    <a:bodyPr/>
                    <a:lstStyle/>
                    <a:p>
                      <a:pPr>
                        <a:lnSpc>
                          <a:spcPct val="150000"/>
                        </a:lnSpc>
                        <a:spcBef>
                          <a:spcPts val="600"/>
                        </a:spcBef>
                        <a:spcAft>
                          <a:spcPts val="600"/>
                        </a:spcAft>
                      </a:pPr>
                      <a:r>
                        <a:rPr lang="en-US" sz="2200" dirty="0"/>
                        <a:t>Please explain your in-school training briefly</a:t>
                      </a:r>
                    </a:p>
                  </a:txBody>
                  <a:tcPr/>
                </a:tc>
                <a:extLst>
                  <a:ext uri="{0D108BD9-81ED-4DB2-BD59-A6C34878D82A}">
                    <a16:rowId xmlns:a16="http://schemas.microsoft.com/office/drawing/2014/main" val="10000"/>
                  </a:ext>
                </a:extLst>
              </a:tr>
              <a:tr h="370840">
                <a:tc>
                  <a:txBody>
                    <a:bodyPr/>
                    <a:lstStyle/>
                    <a:p>
                      <a:pPr>
                        <a:lnSpc>
                          <a:spcPct val="150000"/>
                        </a:lnSpc>
                        <a:spcBef>
                          <a:spcPts val="600"/>
                        </a:spcBef>
                        <a:spcAft>
                          <a:spcPts val="600"/>
                        </a:spcAft>
                      </a:pPr>
                      <a:r>
                        <a:rPr lang="en-US" sz="2200" dirty="0"/>
                        <a:t>TVI provided instruction supplemented</a:t>
                      </a:r>
                      <a:r>
                        <a:rPr lang="en-US" sz="2200" baseline="0" dirty="0"/>
                        <a:t> by c</a:t>
                      </a:r>
                      <a:r>
                        <a:rPr lang="en-US" sz="2200" dirty="0"/>
                        <a:t>lassroom teachers</a:t>
                      </a:r>
                    </a:p>
                  </a:txBody>
                  <a:tcPr/>
                </a:tc>
                <a:extLst>
                  <a:ext uri="{0D108BD9-81ED-4DB2-BD59-A6C34878D82A}">
                    <a16:rowId xmlns:a16="http://schemas.microsoft.com/office/drawing/2014/main" val="10001"/>
                  </a:ext>
                </a:extLst>
              </a:tr>
              <a:tr h="370840">
                <a:tc>
                  <a:txBody>
                    <a:bodyPr/>
                    <a:lstStyle/>
                    <a:p>
                      <a:pPr>
                        <a:lnSpc>
                          <a:spcPct val="150000"/>
                        </a:lnSpc>
                        <a:spcBef>
                          <a:spcPts val="600"/>
                        </a:spcBef>
                        <a:spcAft>
                          <a:spcPts val="600"/>
                        </a:spcAft>
                      </a:pPr>
                      <a:r>
                        <a:rPr lang="en-US" sz="2200" dirty="0"/>
                        <a:t>Work on maps and geometry with a TVI</a:t>
                      </a:r>
                    </a:p>
                  </a:txBody>
                  <a:tcPr/>
                </a:tc>
                <a:extLst>
                  <a:ext uri="{0D108BD9-81ED-4DB2-BD59-A6C34878D82A}">
                    <a16:rowId xmlns:a16="http://schemas.microsoft.com/office/drawing/2014/main" val="10002"/>
                  </a:ext>
                </a:extLst>
              </a:tr>
              <a:tr h="370840">
                <a:tc>
                  <a:txBody>
                    <a:bodyPr/>
                    <a:lstStyle/>
                    <a:p>
                      <a:pPr>
                        <a:lnSpc>
                          <a:spcPct val="150000"/>
                        </a:lnSpc>
                        <a:spcBef>
                          <a:spcPts val="600"/>
                        </a:spcBef>
                        <a:spcAft>
                          <a:spcPts val="600"/>
                        </a:spcAft>
                      </a:pPr>
                      <a:r>
                        <a:rPr lang="en-US" sz="2200" dirty="0"/>
                        <a:t>Teachers telling what kinds of things to look for</a:t>
                      </a:r>
                      <a:r>
                        <a:rPr lang="en-US" sz="2200" baseline="0" dirty="0"/>
                        <a:t> </a:t>
                      </a:r>
                      <a:r>
                        <a:rPr lang="en-US" sz="2200" dirty="0"/>
                        <a:t>in tactile graphs</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a:bodyPr>
          <a:lstStyle/>
          <a:p>
            <a:r>
              <a:rPr lang="en-US" dirty="0"/>
              <a:t>Brief Explanation of In-school Training</a:t>
            </a:r>
          </a:p>
        </p:txBody>
      </p:sp>
    </p:spTree>
    <p:extLst>
      <p:ext uri="{BB962C8B-B14F-4D97-AF65-F5344CB8AC3E}">
        <p14:creationId xmlns:p14="http://schemas.microsoft.com/office/powerpoint/2010/main" val="1948777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6341907"/>
              </p:ext>
            </p:extLst>
          </p:nvPr>
        </p:nvGraphicFramePr>
        <p:xfrm>
          <a:off x="838200" y="2014400"/>
          <a:ext cx="9818700" cy="2712085"/>
        </p:xfrm>
        <a:graphic>
          <a:graphicData uri="http://schemas.openxmlformats.org/drawingml/2006/table">
            <a:tbl>
              <a:tblPr firstRow="1" bandRow="1">
                <a:tableStyleId>{69012ECD-51FC-41F1-AA8D-1B2483CD663E}</a:tableStyleId>
              </a:tblPr>
              <a:tblGrid>
                <a:gridCol w="9818700">
                  <a:extLst>
                    <a:ext uri="{9D8B030D-6E8A-4147-A177-3AD203B41FA5}">
                      <a16:colId xmlns:a16="http://schemas.microsoft.com/office/drawing/2014/main" val="20000"/>
                    </a:ext>
                  </a:extLst>
                </a:gridCol>
              </a:tblGrid>
              <a:tr h="370840">
                <a:tc>
                  <a:txBody>
                    <a:bodyPr/>
                    <a:lstStyle/>
                    <a:p>
                      <a:pPr>
                        <a:lnSpc>
                          <a:spcPct val="150000"/>
                        </a:lnSpc>
                        <a:spcBef>
                          <a:spcPts val="600"/>
                        </a:spcBef>
                        <a:spcAft>
                          <a:spcPts val="600"/>
                        </a:spcAft>
                      </a:pPr>
                      <a:r>
                        <a:rPr lang="en-US" sz="2200" dirty="0"/>
                        <a:t>Please</a:t>
                      </a:r>
                      <a:r>
                        <a:rPr lang="en-US" sz="2200" baseline="0" dirty="0"/>
                        <a:t> </a:t>
                      </a:r>
                      <a:r>
                        <a:rPr lang="en-US" sz="2200" dirty="0"/>
                        <a:t>explain briefly how you learned to read tactile graphics</a:t>
                      </a:r>
                    </a:p>
                  </a:txBody>
                  <a:tcPr/>
                </a:tc>
                <a:extLst>
                  <a:ext uri="{0D108BD9-81ED-4DB2-BD59-A6C34878D82A}">
                    <a16:rowId xmlns:a16="http://schemas.microsoft.com/office/drawing/2014/main" val="10000"/>
                  </a:ext>
                </a:extLst>
              </a:tr>
              <a:tr h="370840">
                <a:tc>
                  <a:txBody>
                    <a:bodyPr/>
                    <a:lstStyle/>
                    <a:p>
                      <a:pPr>
                        <a:lnSpc>
                          <a:spcPct val="150000"/>
                        </a:lnSpc>
                        <a:spcBef>
                          <a:spcPts val="600"/>
                        </a:spcBef>
                        <a:spcAft>
                          <a:spcPts val="600"/>
                        </a:spcAft>
                      </a:pPr>
                      <a:r>
                        <a:rPr lang="en-US" sz="2200" dirty="0"/>
                        <a:t>Self taught</a:t>
                      </a:r>
                    </a:p>
                  </a:txBody>
                  <a:tcPr/>
                </a:tc>
                <a:extLst>
                  <a:ext uri="{0D108BD9-81ED-4DB2-BD59-A6C34878D82A}">
                    <a16:rowId xmlns:a16="http://schemas.microsoft.com/office/drawing/2014/main" val="10001"/>
                  </a:ext>
                </a:extLst>
              </a:tr>
              <a:tr h="370840">
                <a:tc>
                  <a:txBody>
                    <a:bodyPr/>
                    <a:lstStyle/>
                    <a:p>
                      <a:pPr>
                        <a:lnSpc>
                          <a:spcPct val="150000"/>
                        </a:lnSpc>
                        <a:spcBef>
                          <a:spcPts val="600"/>
                        </a:spcBef>
                        <a:spcAft>
                          <a:spcPts val="600"/>
                        </a:spcAft>
                      </a:pPr>
                      <a:r>
                        <a:rPr lang="en-US" sz="2200" dirty="0"/>
                        <a:t>College accessibility advisor created and trialed tactile graphics</a:t>
                      </a:r>
                      <a:r>
                        <a:rPr lang="en-US" sz="2200" baseline="0" dirty="0"/>
                        <a:t> with the participant</a:t>
                      </a:r>
                      <a:endParaRPr lang="en-US" sz="2200" dirty="0"/>
                    </a:p>
                  </a:txBody>
                  <a:tcPr/>
                </a:tc>
                <a:extLst>
                  <a:ext uri="{0D108BD9-81ED-4DB2-BD59-A6C34878D82A}">
                    <a16:rowId xmlns:a16="http://schemas.microsoft.com/office/drawing/2014/main" val="10002"/>
                  </a:ext>
                </a:extLst>
              </a:tr>
              <a:tr h="370840">
                <a:tc>
                  <a:txBody>
                    <a:bodyPr/>
                    <a:lstStyle/>
                    <a:p>
                      <a:pPr>
                        <a:lnSpc>
                          <a:spcPct val="150000"/>
                        </a:lnSpc>
                        <a:spcBef>
                          <a:spcPts val="600"/>
                        </a:spcBef>
                        <a:spcAft>
                          <a:spcPts val="600"/>
                        </a:spcAft>
                      </a:pPr>
                      <a:r>
                        <a:rPr lang="en-US" sz="2200" dirty="0"/>
                        <a:t>Over time as the</a:t>
                      </a:r>
                      <a:r>
                        <a:rPr lang="en-US" sz="2200" baseline="0" dirty="0"/>
                        <a:t> participant</a:t>
                      </a:r>
                      <a:r>
                        <a:rPr lang="en-US" sz="2200" dirty="0"/>
                        <a:t> needed tactile graphics for classes</a:t>
                      </a:r>
                    </a:p>
                  </a:txBody>
                  <a:tcPr/>
                </a:tc>
                <a:extLst>
                  <a:ext uri="{0D108BD9-81ED-4DB2-BD59-A6C34878D82A}">
                    <a16:rowId xmlns:a16="http://schemas.microsoft.com/office/drawing/2014/main" val="10003"/>
                  </a:ext>
                </a:extLst>
              </a:tr>
              <a:tr h="370840">
                <a:tc>
                  <a:txBody>
                    <a:bodyPr/>
                    <a:lstStyle/>
                    <a:p>
                      <a:pPr>
                        <a:lnSpc>
                          <a:spcPct val="150000"/>
                        </a:lnSpc>
                        <a:spcBef>
                          <a:spcPts val="600"/>
                        </a:spcBef>
                        <a:spcAft>
                          <a:spcPts val="600"/>
                        </a:spcAft>
                      </a:pPr>
                      <a:r>
                        <a:rPr lang="en-US" sz="2200" dirty="0"/>
                        <a:t>Trial and error</a:t>
                      </a: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245076" y="6779"/>
            <a:ext cx="9724424" cy="1105329"/>
          </a:xfrm>
        </p:spPr>
        <p:txBody>
          <a:bodyPr>
            <a:normAutofit/>
          </a:bodyPr>
          <a:lstStyle/>
          <a:p>
            <a:r>
              <a:rPr lang="en-US" sz="3400" dirty="0"/>
              <a:t>How Participants Learned Reading Tactile Graphics without Formal Training</a:t>
            </a:r>
          </a:p>
        </p:txBody>
      </p:sp>
    </p:spTree>
    <p:extLst>
      <p:ext uri="{BB962C8B-B14F-4D97-AF65-F5344CB8AC3E}">
        <p14:creationId xmlns:p14="http://schemas.microsoft.com/office/powerpoint/2010/main" val="785641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0A5C-84A6-4AF7-846A-9C65B7A63AC7}"/>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3222183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74770843"/>
              </p:ext>
            </p:extLst>
          </p:nvPr>
        </p:nvGraphicFramePr>
        <p:xfrm>
          <a:off x="930196" y="1825625"/>
          <a:ext cx="8493204" cy="3796919"/>
        </p:xfrm>
        <a:graphic>
          <a:graphicData uri="http://schemas.openxmlformats.org/drawingml/2006/table">
            <a:tbl>
              <a:tblPr firstRow="1" bandRow="1">
                <a:tableStyleId>{69012ECD-51FC-41F1-AA8D-1B2483CD663E}</a:tableStyleId>
              </a:tblPr>
              <a:tblGrid>
                <a:gridCol w="6364262">
                  <a:extLst>
                    <a:ext uri="{9D8B030D-6E8A-4147-A177-3AD203B41FA5}">
                      <a16:colId xmlns:a16="http://schemas.microsoft.com/office/drawing/2014/main" val="20000"/>
                    </a:ext>
                  </a:extLst>
                </a:gridCol>
                <a:gridCol w="1140301">
                  <a:extLst>
                    <a:ext uri="{9D8B030D-6E8A-4147-A177-3AD203B41FA5}">
                      <a16:colId xmlns:a16="http://schemas.microsoft.com/office/drawing/2014/main" val="20001"/>
                    </a:ext>
                  </a:extLst>
                </a:gridCol>
                <a:gridCol w="988641">
                  <a:extLst>
                    <a:ext uri="{9D8B030D-6E8A-4147-A177-3AD203B41FA5}">
                      <a16:colId xmlns:a16="http://schemas.microsoft.com/office/drawing/2014/main" val="20002"/>
                    </a:ext>
                  </a:extLst>
                </a:gridCol>
              </a:tblGrid>
              <a:tr h="321662">
                <a:tc>
                  <a:txBody>
                    <a:bodyPr/>
                    <a:lstStyle/>
                    <a:p>
                      <a:pPr>
                        <a:lnSpc>
                          <a:spcPct val="150000"/>
                        </a:lnSpc>
                        <a:spcBef>
                          <a:spcPts val="600"/>
                        </a:spcBef>
                        <a:spcAft>
                          <a:spcPts val="600"/>
                        </a:spcAft>
                      </a:pPr>
                      <a:r>
                        <a:rPr lang="en-US" sz="2200" dirty="0"/>
                        <a:t>Answer</a:t>
                      </a:r>
                    </a:p>
                  </a:txBody>
                  <a:tcPr/>
                </a:tc>
                <a:tc>
                  <a:txBody>
                    <a:bodyPr/>
                    <a:lstStyle/>
                    <a:p>
                      <a:pPr>
                        <a:lnSpc>
                          <a:spcPct val="150000"/>
                        </a:lnSpc>
                        <a:spcBef>
                          <a:spcPts val="600"/>
                        </a:spcBef>
                        <a:spcAft>
                          <a:spcPts val="600"/>
                        </a:spcAft>
                      </a:pPr>
                      <a:r>
                        <a:rPr lang="en-US" sz="2200" dirty="0"/>
                        <a:t>%</a:t>
                      </a:r>
                    </a:p>
                  </a:txBody>
                  <a:tcPr/>
                </a:tc>
                <a:tc>
                  <a:txBody>
                    <a:bodyPr/>
                    <a:lstStyle/>
                    <a:p>
                      <a:pPr>
                        <a:lnSpc>
                          <a:spcPct val="150000"/>
                        </a:lnSpc>
                        <a:spcBef>
                          <a:spcPts val="600"/>
                        </a:spcBef>
                        <a:spcAft>
                          <a:spcPts val="600"/>
                        </a:spcAft>
                      </a:pPr>
                      <a:r>
                        <a:rPr lang="en-US" sz="2200" dirty="0"/>
                        <a:t>Count</a:t>
                      </a:r>
                    </a:p>
                  </a:txBody>
                  <a:tcPr/>
                </a:tc>
                <a:extLst>
                  <a:ext uri="{0D108BD9-81ED-4DB2-BD59-A6C34878D82A}">
                    <a16:rowId xmlns:a16="http://schemas.microsoft.com/office/drawing/2014/main" val="10000"/>
                  </a:ext>
                </a:extLst>
              </a:tr>
              <a:tr h="370840">
                <a:tc>
                  <a:txBody>
                    <a:bodyPr/>
                    <a:lstStyle/>
                    <a:p>
                      <a:pPr>
                        <a:lnSpc>
                          <a:spcPct val="150000"/>
                        </a:lnSpc>
                        <a:spcBef>
                          <a:spcPts val="600"/>
                        </a:spcBef>
                        <a:spcAft>
                          <a:spcPts val="600"/>
                        </a:spcAft>
                      </a:pPr>
                      <a:r>
                        <a:rPr lang="en-US" sz="2200" dirty="0"/>
                        <a:t>Pre-kindergarten</a:t>
                      </a:r>
                    </a:p>
                  </a:txBody>
                  <a:tcPr/>
                </a:tc>
                <a:tc>
                  <a:txBody>
                    <a:bodyPr/>
                    <a:lstStyle/>
                    <a:p>
                      <a:pPr>
                        <a:lnSpc>
                          <a:spcPct val="150000"/>
                        </a:lnSpc>
                        <a:spcBef>
                          <a:spcPts val="600"/>
                        </a:spcBef>
                        <a:spcAft>
                          <a:spcPts val="600"/>
                        </a:spcAft>
                      </a:pPr>
                      <a:r>
                        <a:rPr lang="en-US" sz="2200" dirty="0"/>
                        <a:t>28.57%</a:t>
                      </a:r>
                    </a:p>
                  </a:txBody>
                  <a:tcPr/>
                </a:tc>
                <a:tc>
                  <a:txBody>
                    <a:bodyPr/>
                    <a:lstStyle/>
                    <a:p>
                      <a:pPr>
                        <a:lnSpc>
                          <a:spcPct val="150000"/>
                        </a:lnSpc>
                        <a:spcBef>
                          <a:spcPts val="600"/>
                        </a:spcBef>
                        <a:spcAft>
                          <a:spcPts val="600"/>
                        </a:spcAft>
                      </a:pPr>
                      <a:r>
                        <a:rPr lang="en-US" sz="2200" dirty="0"/>
                        <a:t>2</a:t>
                      </a:r>
                    </a:p>
                  </a:txBody>
                  <a:tcPr/>
                </a:tc>
                <a:extLst>
                  <a:ext uri="{0D108BD9-81ED-4DB2-BD59-A6C34878D82A}">
                    <a16:rowId xmlns:a16="http://schemas.microsoft.com/office/drawing/2014/main" val="10001"/>
                  </a:ext>
                </a:extLst>
              </a:tr>
              <a:tr h="370840">
                <a:tc>
                  <a:txBody>
                    <a:bodyPr/>
                    <a:lstStyle/>
                    <a:p>
                      <a:pPr>
                        <a:lnSpc>
                          <a:spcPct val="150000"/>
                        </a:lnSpc>
                        <a:spcBef>
                          <a:spcPts val="600"/>
                        </a:spcBef>
                        <a:spcAft>
                          <a:spcPts val="600"/>
                        </a:spcAft>
                      </a:pPr>
                      <a:r>
                        <a:rPr lang="en-US" sz="2200" dirty="0"/>
                        <a:t>Kindergarten</a:t>
                      </a:r>
                    </a:p>
                  </a:txBody>
                  <a:tcPr/>
                </a:tc>
                <a:tc>
                  <a:txBody>
                    <a:bodyPr/>
                    <a:lstStyle/>
                    <a:p>
                      <a:pPr>
                        <a:lnSpc>
                          <a:spcPct val="150000"/>
                        </a:lnSpc>
                        <a:spcBef>
                          <a:spcPts val="600"/>
                        </a:spcBef>
                        <a:spcAft>
                          <a:spcPts val="600"/>
                        </a:spcAft>
                      </a:pPr>
                      <a:r>
                        <a:rPr lang="en-US" sz="2200" dirty="0"/>
                        <a:t>14.29%</a:t>
                      </a:r>
                    </a:p>
                  </a:txBody>
                  <a:tcPr/>
                </a:tc>
                <a:tc>
                  <a:txBody>
                    <a:bodyPr/>
                    <a:lstStyle/>
                    <a:p>
                      <a:pPr>
                        <a:lnSpc>
                          <a:spcPct val="150000"/>
                        </a:lnSpc>
                        <a:spcBef>
                          <a:spcPts val="600"/>
                        </a:spcBef>
                        <a:spcAft>
                          <a:spcPts val="600"/>
                        </a:spcAft>
                      </a:pPr>
                      <a:r>
                        <a:rPr lang="en-US" sz="2200" dirty="0"/>
                        <a:t>1</a:t>
                      </a:r>
                    </a:p>
                  </a:txBody>
                  <a:tcPr/>
                </a:tc>
                <a:extLst>
                  <a:ext uri="{0D108BD9-81ED-4DB2-BD59-A6C34878D82A}">
                    <a16:rowId xmlns:a16="http://schemas.microsoft.com/office/drawing/2014/main" val="10002"/>
                  </a:ext>
                </a:extLst>
              </a:tr>
              <a:tr h="370840">
                <a:tc>
                  <a:txBody>
                    <a:bodyPr/>
                    <a:lstStyle/>
                    <a:p>
                      <a:pPr>
                        <a:lnSpc>
                          <a:spcPct val="150000"/>
                        </a:lnSpc>
                        <a:spcBef>
                          <a:spcPts val="600"/>
                        </a:spcBef>
                        <a:spcAft>
                          <a:spcPts val="600"/>
                        </a:spcAft>
                      </a:pPr>
                      <a:r>
                        <a:rPr lang="en-US" sz="2200" dirty="0"/>
                        <a:t>5th grade</a:t>
                      </a:r>
                    </a:p>
                  </a:txBody>
                  <a:tcPr/>
                </a:tc>
                <a:tc>
                  <a:txBody>
                    <a:bodyPr/>
                    <a:lstStyle/>
                    <a:p>
                      <a:pPr>
                        <a:lnSpc>
                          <a:spcPct val="150000"/>
                        </a:lnSpc>
                        <a:spcBef>
                          <a:spcPts val="600"/>
                        </a:spcBef>
                        <a:spcAft>
                          <a:spcPts val="600"/>
                        </a:spcAft>
                      </a:pPr>
                      <a:r>
                        <a:rPr lang="en-US" sz="2200" dirty="0"/>
                        <a:t>14.29%</a:t>
                      </a:r>
                    </a:p>
                  </a:txBody>
                  <a:tcPr/>
                </a:tc>
                <a:tc>
                  <a:txBody>
                    <a:bodyPr/>
                    <a:lstStyle/>
                    <a:p>
                      <a:pPr>
                        <a:lnSpc>
                          <a:spcPct val="150000"/>
                        </a:lnSpc>
                        <a:spcBef>
                          <a:spcPts val="600"/>
                        </a:spcBef>
                        <a:spcAft>
                          <a:spcPts val="600"/>
                        </a:spcAft>
                      </a:pPr>
                      <a:r>
                        <a:rPr lang="en-US" sz="2200" dirty="0"/>
                        <a:t>1</a:t>
                      </a:r>
                    </a:p>
                  </a:txBody>
                  <a:tcPr/>
                </a:tc>
                <a:extLst>
                  <a:ext uri="{0D108BD9-81ED-4DB2-BD59-A6C34878D82A}">
                    <a16:rowId xmlns:a16="http://schemas.microsoft.com/office/drawing/2014/main" val="10003"/>
                  </a:ext>
                </a:extLst>
              </a:tr>
              <a:tr h="370840">
                <a:tc>
                  <a:txBody>
                    <a:bodyPr/>
                    <a:lstStyle/>
                    <a:p>
                      <a:pPr>
                        <a:lnSpc>
                          <a:spcPct val="150000"/>
                        </a:lnSpc>
                        <a:spcBef>
                          <a:spcPts val="600"/>
                        </a:spcBef>
                        <a:spcAft>
                          <a:spcPts val="600"/>
                        </a:spcAft>
                      </a:pPr>
                      <a:r>
                        <a:rPr lang="en-US" sz="2200" dirty="0"/>
                        <a:t>College,post-secondary school, or higher education</a:t>
                      </a:r>
                    </a:p>
                  </a:txBody>
                  <a:tcPr/>
                </a:tc>
                <a:tc>
                  <a:txBody>
                    <a:bodyPr/>
                    <a:lstStyle/>
                    <a:p>
                      <a:pPr>
                        <a:lnSpc>
                          <a:spcPct val="150000"/>
                        </a:lnSpc>
                        <a:spcBef>
                          <a:spcPts val="600"/>
                        </a:spcBef>
                        <a:spcAft>
                          <a:spcPts val="600"/>
                        </a:spcAft>
                      </a:pPr>
                      <a:r>
                        <a:rPr lang="en-US" sz="2200" dirty="0"/>
                        <a:t>28.57%</a:t>
                      </a:r>
                    </a:p>
                  </a:txBody>
                  <a:tcPr/>
                </a:tc>
                <a:tc>
                  <a:txBody>
                    <a:bodyPr/>
                    <a:lstStyle/>
                    <a:p>
                      <a:pPr>
                        <a:lnSpc>
                          <a:spcPct val="150000"/>
                        </a:lnSpc>
                        <a:spcBef>
                          <a:spcPts val="600"/>
                        </a:spcBef>
                        <a:spcAft>
                          <a:spcPts val="600"/>
                        </a:spcAft>
                      </a:pPr>
                      <a:r>
                        <a:rPr lang="en-US" sz="2200" dirty="0"/>
                        <a:t>2</a:t>
                      </a:r>
                    </a:p>
                  </a:txBody>
                  <a:tcPr/>
                </a:tc>
                <a:extLst>
                  <a:ext uri="{0D108BD9-81ED-4DB2-BD59-A6C34878D82A}">
                    <a16:rowId xmlns:a16="http://schemas.microsoft.com/office/drawing/2014/main" val="10004"/>
                  </a:ext>
                </a:extLst>
              </a:tr>
              <a:tr h="370840">
                <a:tc>
                  <a:txBody>
                    <a:bodyPr/>
                    <a:lstStyle/>
                    <a:p>
                      <a:pPr>
                        <a:lnSpc>
                          <a:spcPct val="150000"/>
                        </a:lnSpc>
                        <a:spcBef>
                          <a:spcPts val="600"/>
                        </a:spcBef>
                        <a:spcAft>
                          <a:spcPts val="600"/>
                        </a:spcAft>
                      </a:pPr>
                      <a:r>
                        <a:rPr lang="en-US" sz="2200" dirty="0"/>
                        <a:t>I am not sure</a:t>
                      </a:r>
                    </a:p>
                  </a:txBody>
                  <a:tcPr/>
                </a:tc>
                <a:tc>
                  <a:txBody>
                    <a:bodyPr/>
                    <a:lstStyle/>
                    <a:p>
                      <a:pPr>
                        <a:lnSpc>
                          <a:spcPct val="150000"/>
                        </a:lnSpc>
                        <a:spcBef>
                          <a:spcPts val="600"/>
                        </a:spcBef>
                        <a:spcAft>
                          <a:spcPts val="600"/>
                        </a:spcAft>
                      </a:pPr>
                      <a:r>
                        <a:rPr lang="en-US" sz="2200" dirty="0"/>
                        <a:t>14.29%</a:t>
                      </a:r>
                    </a:p>
                  </a:txBody>
                  <a:tcPr/>
                </a:tc>
                <a:tc>
                  <a:txBody>
                    <a:bodyPr/>
                    <a:lstStyle/>
                    <a:p>
                      <a:pPr>
                        <a:lnSpc>
                          <a:spcPct val="150000"/>
                        </a:lnSpc>
                        <a:spcBef>
                          <a:spcPts val="600"/>
                        </a:spcBef>
                        <a:spcAft>
                          <a:spcPts val="600"/>
                        </a:spcAft>
                      </a:pPr>
                      <a:r>
                        <a:rPr lang="en-US" sz="2200" dirty="0"/>
                        <a:t>1</a:t>
                      </a:r>
                    </a:p>
                  </a:txBody>
                  <a:tcPr/>
                </a:tc>
                <a:extLst>
                  <a:ext uri="{0D108BD9-81ED-4DB2-BD59-A6C34878D82A}">
                    <a16:rowId xmlns:a16="http://schemas.microsoft.com/office/drawing/2014/main" val="10005"/>
                  </a:ext>
                </a:extLst>
              </a:tr>
              <a:tr h="370840">
                <a:tc>
                  <a:txBody>
                    <a:bodyPr/>
                    <a:lstStyle/>
                    <a:p>
                      <a:pPr>
                        <a:lnSpc>
                          <a:spcPct val="150000"/>
                        </a:lnSpc>
                        <a:spcBef>
                          <a:spcPts val="600"/>
                        </a:spcBef>
                        <a:spcAft>
                          <a:spcPts val="600"/>
                        </a:spcAft>
                      </a:pPr>
                      <a:r>
                        <a:rPr lang="en-US" sz="2200" dirty="0"/>
                        <a:t>Total</a:t>
                      </a:r>
                    </a:p>
                  </a:txBody>
                  <a:tcPr/>
                </a:tc>
                <a:tc>
                  <a:txBody>
                    <a:bodyPr/>
                    <a:lstStyle/>
                    <a:p>
                      <a:pPr>
                        <a:lnSpc>
                          <a:spcPct val="150000"/>
                        </a:lnSpc>
                        <a:spcBef>
                          <a:spcPts val="600"/>
                        </a:spcBef>
                        <a:spcAft>
                          <a:spcPts val="600"/>
                        </a:spcAft>
                      </a:pPr>
                      <a:r>
                        <a:rPr lang="en-US" sz="2200" dirty="0"/>
                        <a:t>100%</a:t>
                      </a:r>
                    </a:p>
                  </a:txBody>
                  <a:tcPr/>
                </a:tc>
                <a:tc>
                  <a:txBody>
                    <a:bodyPr/>
                    <a:lstStyle/>
                    <a:p>
                      <a:pPr>
                        <a:lnSpc>
                          <a:spcPct val="150000"/>
                        </a:lnSpc>
                        <a:spcBef>
                          <a:spcPts val="600"/>
                        </a:spcBef>
                        <a:spcAft>
                          <a:spcPts val="600"/>
                        </a:spcAft>
                      </a:pPr>
                      <a:r>
                        <a:rPr lang="en-US" sz="2200" dirty="0"/>
                        <a:t>7</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0" y="0"/>
            <a:ext cx="9965724" cy="1105329"/>
          </a:xfrm>
        </p:spPr>
        <p:txBody>
          <a:bodyPr>
            <a:normAutofit/>
          </a:bodyPr>
          <a:lstStyle/>
          <a:p>
            <a:r>
              <a:rPr lang="en-US" sz="3900" dirty="0"/>
              <a:t>When Participants Started Using Tactile Graphics</a:t>
            </a:r>
          </a:p>
        </p:txBody>
      </p:sp>
    </p:spTree>
    <p:extLst>
      <p:ext uri="{BB962C8B-B14F-4D97-AF65-F5344CB8AC3E}">
        <p14:creationId xmlns:p14="http://schemas.microsoft.com/office/powerpoint/2010/main" val="1233579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70764523"/>
              </p:ext>
            </p:extLst>
          </p:nvPr>
        </p:nvGraphicFramePr>
        <p:xfrm>
          <a:off x="1326350" y="1825625"/>
          <a:ext cx="9367050" cy="2650617"/>
        </p:xfrm>
        <a:graphic>
          <a:graphicData uri="http://schemas.openxmlformats.org/drawingml/2006/table">
            <a:tbl>
              <a:tblPr firstRow="1" bandRow="1">
                <a:tableStyleId>{69012ECD-51FC-41F1-AA8D-1B2483CD663E}</a:tableStyleId>
              </a:tblPr>
              <a:tblGrid>
                <a:gridCol w="9367050">
                  <a:extLst>
                    <a:ext uri="{9D8B030D-6E8A-4147-A177-3AD203B41FA5}">
                      <a16:colId xmlns:a16="http://schemas.microsoft.com/office/drawing/2014/main" val="20000"/>
                    </a:ext>
                  </a:extLst>
                </a:gridCol>
              </a:tblGrid>
              <a:tr h="370840">
                <a:tc>
                  <a:txBody>
                    <a:bodyPr/>
                    <a:lstStyle/>
                    <a:p>
                      <a:pPr>
                        <a:lnSpc>
                          <a:spcPct val="150000"/>
                        </a:lnSpc>
                        <a:spcBef>
                          <a:spcPts val="600"/>
                        </a:spcBef>
                        <a:spcAft>
                          <a:spcPts val="600"/>
                        </a:spcAft>
                      </a:pPr>
                      <a:r>
                        <a:rPr lang="en-US" sz="1900" dirty="0"/>
                        <a:t>Please</a:t>
                      </a:r>
                      <a:r>
                        <a:rPr lang="en-US" sz="1900" baseline="0" dirty="0"/>
                        <a:t> </a:t>
                      </a:r>
                      <a:r>
                        <a:rPr lang="en-US" sz="1900" dirty="0"/>
                        <a:t>list the names of the courses you used tactile graphics during spring 2018 semester</a:t>
                      </a:r>
                    </a:p>
                  </a:txBody>
                  <a:tcPr/>
                </a:tc>
                <a:extLst>
                  <a:ext uri="{0D108BD9-81ED-4DB2-BD59-A6C34878D82A}">
                    <a16:rowId xmlns:a16="http://schemas.microsoft.com/office/drawing/2014/main" val="10000"/>
                  </a:ext>
                </a:extLst>
              </a:tr>
              <a:tr h="370840">
                <a:tc>
                  <a:txBody>
                    <a:bodyPr/>
                    <a:lstStyle/>
                    <a:p>
                      <a:pPr>
                        <a:lnSpc>
                          <a:spcPct val="150000"/>
                        </a:lnSpc>
                        <a:spcBef>
                          <a:spcPts val="600"/>
                        </a:spcBef>
                        <a:spcAft>
                          <a:spcPts val="600"/>
                        </a:spcAft>
                      </a:pPr>
                      <a:r>
                        <a:rPr lang="en-US" sz="2200" dirty="0"/>
                        <a:t>Vocal Pedagogy </a:t>
                      </a:r>
                    </a:p>
                  </a:txBody>
                  <a:tcPr/>
                </a:tc>
                <a:extLst>
                  <a:ext uri="{0D108BD9-81ED-4DB2-BD59-A6C34878D82A}">
                    <a16:rowId xmlns:a16="http://schemas.microsoft.com/office/drawing/2014/main" val="10001"/>
                  </a:ext>
                </a:extLst>
              </a:tr>
              <a:tr h="370840">
                <a:tc>
                  <a:txBody>
                    <a:bodyPr/>
                    <a:lstStyle/>
                    <a:p>
                      <a:pPr>
                        <a:lnSpc>
                          <a:spcPct val="150000"/>
                        </a:lnSpc>
                        <a:spcBef>
                          <a:spcPts val="600"/>
                        </a:spcBef>
                        <a:spcAft>
                          <a:spcPts val="600"/>
                        </a:spcAft>
                      </a:pPr>
                      <a:r>
                        <a:rPr lang="en-US" sz="2200" dirty="0"/>
                        <a:t>Math - Grade 11 Equivelant</a:t>
                      </a:r>
                    </a:p>
                  </a:txBody>
                  <a:tcPr/>
                </a:tc>
                <a:extLst>
                  <a:ext uri="{0D108BD9-81ED-4DB2-BD59-A6C34878D82A}">
                    <a16:rowId xmlns:a16="http://schemas.microsoft.com/office/drawing/2014/main" val="10002"/>
                  </a:ext>
                </a:extLst>
              </a:tr>
              <a:tr h="370840">
                <a:tc>
                  <a:txBody>
                    <a:bodyPr/>
                    <a:lstStyle/>
                    <a:p>
                      <a:pPr>
                        <a:lnSpc>
                          <a:spcPct val="150000"/>
                        </a:lnSpc>
                        <a:spcBef>
                          <a:spcPts val="600"/>
                        </a:spcBef>
                        <a:spcAft>
                          <a:spcPts val="600"/>
                        </a:spcAft>
                      </a:pPr>
                      <a:r>
                        <a:rPr lang="en-US" sz="2200" dirty="0"/>
                        <a:t>Sociology of Death and Dying</a:t>
                      </a:r>
                    </a:p>
                  </a:txBody>
                  <a:tcPr/>
                </a:tc>
                <a:extLst>
                  <a:ext uri="{0D108BD9-81ED-4DB2-BD59-A6C34878D82A}">
                    <a16:rowId xmlns:a16="http://schemas.microsoft.com/office/drawing/2014/main" val="10003"/>
                  </a:ext>
                </a:extLst>
              </a:tr>
              <a:tr h="370840">
                <a:tc>
                  <a:txBody>
                    <a:bodyPr/>
                    <a:lstStyle/>
                    <a:p>
                      <a:pPr>
                        <a:lnSpc>
                          <a:spcPct val="150000"/>
                        </a:lnSpc>
                        <a:spcBef>
                          <a:spcPts val="600"/>
                        </a:spcBef>
                        <a:spcAft>
                          <a:spcPts val="600"/>
                        </a:spcAft>
                      </a:pPr>
                      <a:r>
                        <a:rPr lang="en-US" sz="2200" dirty="0"/>
                        <a:t>Linear algebra</a:t>
                      </a: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245076" y="6779"/>
            <a:ext cx="9876824" cy="1105329"/>
          </a:xfrm>
        </p:spPr>
        <p:txBody>
          <a:bodyPr>
            <a:noAutofit/>
          </a:bodyPr>
          <a:lstStyle/>
          <a:p>
            <a:r>
              <a:rPr lang="en-US" sz="3600" dirty="0"/>
              <a:t>Courses Participants Used Tactile Graphics during Spring 2018 semester</a:t>
            </a:r>
          </a:p>
        </p:txBody>
      </p:sp>
    </p:spTree>
    <p:extLst>
      <p:ext uri="{BB962C8B-B14F-4D97-AF65-F5344CB8AC3E}">
        <p14:creationId xmlns:p14="http://schemas.microsoft.com/office/powerpoint/2010/main" val="126791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ctile graphic of a world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35" y="1565332"/>
            <a:ext cx="7315200" cy="4871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pPr algn="ctr"/>
            <a:r>
              <a:rPr lang="en-US" dirty="0"/>
              <a:t>Results </a:t>
            </a:r>
            <a:r>
              <a:rPr lang="mr-IN" dirty="0"/>
              <a:t>–</a:t>
            </a:r>
            <a:r>
              <a:rPr lang="en-US" dirty="0"/>
              <a:t> Experiences with Tactile Graphics</a:t>
            </a:r>
          </a:p>
        </p:txBody>
      </p:sp>
    </p:spTree>
    <p:extLst>
      <p:ext uri="{BB962C8B-B14F-4D97-AF65-F5344CB8AC3E}">
        <p14:creationId xmlns:p14="http://schemas.microsoft.com/office/powerpoint/2010/main" val="1545862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274499" y="2577759"/>
            <a:ext cx="5490785" cy="3431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1261066809"/>
              </p:ext>
            </p:extLst>
          </p:nvPr>
        </p:nvGraphicFramePr>
        <p:xfrm>
          <a:off x="341300" y="1825625"/>
          <a:ext cx="4344683" cy="2987040"/>
        </p:xfrm>
        <a:graphic>
          <a:graphicData uri="http://schemas.openxmlformats.org/drawingml/2006/table">
            <a:tbl>
              <a:tblPr firstRow="1" bandRow="1">
                <a:tableStyleId>{69012ECD-51FC-41F1-AA8D-1B2483CD663E}</a:tableStyleId>
              </a:tblPr>
              <a:tblGrid>
                <a:gridCol w="2325700">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370840">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370840">
                <a:tc>
                  <a:txBody>
                    <a:bodyPr/>
                    <a:lstStyle/>
                    <a:p>
                      <a:r>
                        <a:rPr lang="en-US" sz="2200" dirty="0"/>
                        <a:t>Strongly 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1"/>
                  </a:ext>
                </a:extLst>
              </a:tr>
              <a:tr h="370840">
                <a:tc>
                  <a:txBody>
                    <a:bodyPr/>
                    <a:lstStyle/>
                    <a:p>
                      <a:r>
                        <a:rPr lang="en-US" sz="2200" dirty="0"/>
                        <a:t>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2"/>
                  </a:ext>
                </a:extLst>
              </a:tr>
              <a:tr h="370840">
                <a:tc>
                  <a:txBody>
                    <a:bodyPr/>
                    <a:lstStyle/>
                    <a:p>
                      <a:r>
                        <a:rPr lang="en-US" sz="2200" dirty="0"/>
                        <a:t>Neutral</a:t>
                      </a:r>
                    </a:p>
                  </a:txBody>
                  <a:tcPr/>
                </a:tc>
                <a:tc>
                  <a:txBody>
                    <a:bodyPr/>
                    <a:lstStyle/>
                    <a:p>
                      <a:r>
                        <a:rPr lang="en-US" sz="2200" dirty="0"/>
                        <a:t>50.00%</a:t>
                      </a:r>
                    </a:p>
                  </a:txBody>
                  <a:tcPr/>
                </a:tc>
                <a:tc>
                  <a:txBody>
                    <a:bodyPr/>
                    <a:lstStyle/>
                    <a:p>
                      <a:r>
                        <a:rPr lang="en-US" sz="2200" dirty="0"/>
                        <a:t>3</a:t>
                      </a:r>
                    </a:p>
                  </a:txBody>
                  <a:tcPr/>
                </a:tc>
                <a:extLst>
                  <a:ext uri="{0D108BD9-81ED-4DB2-BD59-A6C34878D82A}">
                    <a16:rowId xmlns:a16="http://schemas.microsoft.com/office/drawing/2014/main" val="10003"/>
                  </a:ext>
                </a:extLst>
              </a:tr>
              <a:tr h="370840">
                <a:tc>
                  <a:txBody>
                    <a:bodyPr/>
                    <a:lstStyle/>
                    <a:p>
                      <a:r>
                        <a:rPr lang="en-US" sz="2200" dirty="0"/>
                        <a:t>Agree</a:t>
                      </a:r>
                    </a:p>
                  </a:txBody>
                  <a:tcPr/>
                </a:tc>
                <a:tc>
                  <a:txBody>
                    <a:bodyPr/>
                    <a:lstStyle/>
                    <a:p>
                      <a:r>
                        <a:rPr lang="en-US" sz="2200" dirty="0"/>
                        <a:t>33.33%</a:t>
                      </a:r>
                    </a:p>
                  </a:txBody>
                  <a:tcPr/>
                </a:tc>
                <a:tc>
                  <a:txBody>
                    <a:bodyPr/>
                    <a:lstStyle/>
                    <a:p>
                      <a:r>
                        <a:rPr lang="en-US" sz="2200" dirty="0"/>
                        <a:t>2</a:t>
                      </a:r>
                    </a:p>
                  </a:txBody>
                  <a:tcPr/>
                </a:tc>
                <a:extLst>
                  <a:ext uri="{0D108BD9-81ED-4DB2-BD59-A6C34878D82A}">
                    <a16:rowId xmlns:a16="http://schemas.microsoft.com/office/drawing/2014/main" val="10004"/>
                  </a:ext>
                </a:extLst>
              </a:tr>
              <a:tr h="370840">
                <a:tc>
                  <a:txBody>
                    <a:bodyPr/>
                    <a:lstStyle/>
                    <a:p>
                      <a:r>
                        <a:rPr lang="en-US" sz="2200" dirty="0"/>
                        <a:t>Strongly agree</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5"/>
                  </a:ext>
                </a:extLst>
              </a:tr>
              <a:tr h="370840">
                <a:tc>
                  <a:txBody>
                    <a:bodyPr/>
                    <a:lstStyle/>
                    <a:p>
                      <a:r>
                        <a:rPr lang="en-US" sz="2200" dirty="0"/>
                        <a:t>Total</a:t>
                      </a:r>
                    </a:p>
                  </a:txBody>
                  <a:tcPr/>
                </a:tc>
                <a:tc>
                  <a:txBody>
                    <a:bodyPr/>
                    <a:lstStyle/>
                    <a:p>
                      <a:r>
                        <a:rPr lang="en-US" sz="2200" dirty="0"/>
                        <a:t>100%</a:t>
                      </a:r>
                    </a:p>
                  </a:txBody>
                  <a:tcPr/>
                </a:tc>
                <a:tc>
                  <a:txBody>
                    <a:bodyPr/>
                    <a:lstStyle/>
                    <a:p>
                      <a:r>
                        <a:rPr lang="en-US" sz="2200" dirty="0"/>
                        <a:t>6</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234968" y="145830"/>
            <a:ext cx="9542117" cy="1053207"/>
          </a:xfrm>
        </p:spPr>
        <p:txBody>
          <a:bodyPr>
            <a:normAutofit/>
          </a:bodyPr>
          <a:lstStyle/>
          <a:p>
            <a:r>
              <a:rPr lang="en-US" dirty="0"/>
              <a:t>Tactile graphics are easy to understand</a:t>
            </a:r>
          </a:p>
        </p:txBody>
      </p:sp>
    </p:spTree>
    <p:extLst>
      <p:ext uri="{BB962C8B-B14F-4D97-AF65-F5344CB8AC3E}">
        <p14:creationId xmlns:p14="http://schemas.microsoft.com/office/powerpoint/2010/main" val="960343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663343" y="2882900"/>
            <a:ext cx="5104891" cy="3190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2331530830"/>
              </p:ext>
            </p:extLst>
          </p:nvPr>
        </p:nvGraphicFramePr>
        <p:xfrm>
          <a:off x="531800" y="1671500"/>
          <a:ext cx="4545978" cy="2987040"/>
        </p:xfrm>
        <a:graphic>
          <a:graphicData uri="http://schemas.openxmlformats.org/drawingml/2006/table">
            <a:tbl>
              <a:tblPr firstRow="1" bandRow="1">
                <a:tableStyleId>{69012ECD-51FC-41F1-AA8D-1B2483CD663E}</a:tableStyleId>
              </a:tblPr>
              <a:tblGrid>
                <a:gridCol w="24146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370840">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370840">
                <a:tc>
                  <a:txBody>
                    <a:bodyPr/>
                    <a:lstStyle/>
                    <a:p>
                      <a:r>
                        <a:rPr lang="en-US" sz="2200" dirty="0"/>
                        <a:t>Strongly disagree</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1"/>
                  </a:ext>
                </a:extLst>
              </a:tr>
              <a:tr h="370840">
                <a:tc>
                  <a:txBody>
                    <a:bodyPr/>
                    <a:lstStyle/>
                    <a:p>
                      <a:r>
                        <a:rPr lang="en-US" sz="2200" dirty="0"/>
                        <a:t>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2"/>
                  </a:ext>
                </a:extLst>
              </a:tr>
              <a:tr h="370840">
                <a:tc>
                  <a:txBody>
                    <a:bodyPr/>
                    <a:lstStyle/>
                    <a:p>
                      <a:r>
                        <a:rPr lang="en-US" sz="2200" dirty="0"/>
                        <a:t>Neutral</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3"/>
                  </a:ext>
                </a:extLst>
              </a:tr>
              <a:tr h="370840">
                <a:tc>
                  <a:txBody>
                    <a:bodyPr/>
                    <a:lstStyle/>
                    <a:p>
                      <a:r>
                        <a:rPr lang="en-US" sz="2200" dirty="0"/>
                        <a:t>Agree</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4"/>
                  </a:ext>
                </a:extLst>
              </a:tr>
              <a:tr h="370840">
                <a:tc>
                  <a:txBody>
                    <a:bodyPr/>
                    <a:lstStyle/>
                    <a:p>
                      <a:r>
                        <a:rPr lang="en-US" sz="2200" dirty="0"/>
                        <a:t>Strongly agree</a:t>
                      </a:r>
                    </a:p>
                  </a:txBody>
                  <a:tcPr/>
                </a:tc>
                <a:tc>
                  <a:txBody>
                    <a:bodyPr/>
                    <a:lstStyle/>
                    <a:p>
                      <a:r>
                        <a:rPr lang="en-US" sz="2200" dirty="0"/>
                        <a:t>66.67%</a:t>
                      </a:r>
                    </a:p>
                  </a:txBody>
                  <a:tcPr/>
                </a:tc>
                <a:tc>
                  <a:txBody>
                    <a:bodyPr/>
                    <a:lstStyle/>
                    <a:p>
                      <a:r>
                        <a:rPr lang="en-US" sz="2200" dirty="0"/>
                        <a:t>4</a:t>
                      </a:r>
                    </a:p>
                  </a:txBody>
                  <a:tcPr/>
                </a:tc>
                <a:extLst>
                  <a:ext uri="{0D108BD9-81ED-4DB2-BD59-A6C34878D82A}">
                    <a16:rowId xmlns:a16="http://schemas.microsoft.com/office/drawing/2014/main" val="10005"/>
                  </a:ext>
                </a:extLst>
              </a:tr>
              <a:tr h="370840">
                <a:tc>
                  <a:txBody>
                    <a:bodyPr/>
                    <a:lstStyle/>
                    <a:p>
                      <a:r>
                        <a:rPr lang="en-US" sz="2200" dirty="0"/>
                        <a:t>Total</a:t>
                      </a:r>
                    </a:p>
                  </a:txBody>
                  <a:tcPr/>
                </a:tc>
                <a:tc>
                  <a:txBody>
                    <a:bodyPr/>
                    <a:lstStyle/>
                    <a:p>
                      <a:r>
                        <a:rPr lang="en-US" sz="2200" dirty="0"/>
                        <a:t>100%</a:t>
                      </a:r>
                    </a:p>
                  </a:txBody>
                  <a:tcPr/>
                </a:tc>
                <a:tc>
                  <a:txBody>
                    <a:bodyPr/>
                    <a:lstStyle/>
                    <a:p>
                      <a:r>
                        <a:rPr lang="en-US" sz="2200" dirty="0"/>
                        <a:t>6</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0" y="145830"/>
            <a:ext cx="9777085" cy="1053207"/>
          </a:xfrm>
        </p:spPr>
        <p:txBody>
          <a:bodyPr>
            <a:noAutofit/>
          </a:bodyPr>
          <a:lstStyle/>
          <a:p>
            <a:r>
              <a:rPr lang="en-US" sz="3800" dirty="0"/>
              <a:t>Tactile graphics are helpful to understand the course content</a:t>
            </a:r>
          </a:p>
        </p:txBody>
      </p:sp>
    </p:spTree>
    <p:extLst>
      <p:ext uri="{BB962C8B-B14F-4D97-AF65-F5344CB8AC3E}">
        <p14:creationId xmlns:p14="http://schemas.microsoft.com/office/powerpoint/2010/main" val="81527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560362" y="2540001"/>
            <a:ext cx="5463750" cy="3414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2028473878"/>
              </p:ext>
            </p:extLst>
          </p:nvPr>
        </p:nvGraphicFramePr>
        <p:xfrm>
          <a:off x="506400" y="1635125"/>
          <a:ext cx="4344683" cy="2987040"/>
        </p:xfrm>
        <a:graphic>
          <a:graphicData uri="http://schemas.openxmlformats.org/drawingml/2006/table">
            <a:tbl>
              <a:tblPr firstRow="1" bandRow="1">
                <a:tableStyleId>{69012ECD-51FC-41F1-AA8D-1B2483CD663E}</a:tableStyleId>
              </a:tblPr>
              <a:tblGrid>
                <a:gridCol w="2325700">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370840">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370840">
                <a:tc>
                  <a:txBody>
                    <a:bodyPr/>
                    <a:lstStyle/>
                    <a:p>
                      <a:r>
                        <a:rPr lang="en-US" sz="2200" dirty="0"/>
                        <a:t>Strongly disagree</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1"/>
                  </a:ext>
                </a:extLst>
              </a:tr>
              <a:tr h="370840">
                <a:tc>
                  <a:txBody>
                    <a:bodyPr/>
                    <a:lstStyle/>
                    <a:p>
                      <a:r>
                        <a:rPr lang="en-US" sz="2200" dirty="0"/>
                        <a:t>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2"/>
                  </a:ext>
                </a:extLst>
              </a:tr>
              <a:tr h="370840">
                <a:tc>
                  <a:txBody>
                    <a:bodyPr/>
                    <a:lstStyle/>
                    <a:p>
                      <a:r>
                        <a:rPr lang="en-US" sz="2200" dirty="0"/>
                        <a:t>Neutral </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3"/>
                  </a:ext>
                </a:extLst>
              </a:tr>
              <a:tr h="370840">
                <a:tc>
                  <a:txBody>
                    <a:bodyPr/>
                    <a:lstStyle/>
                    <a:p>
                      <a:r>
                        <a:rPr lang="en-US" sz="2200" dirty="0"/>
                        <a:t>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4"/>
                  </a:ext>
                </a:extLst>
              </a:tr>
              <a:tr h="370840">
                <a:tc>
                  <a:txBody>
                    <a:bodyPr/>
                    <a:lstStyle/>
                    <a:p>
                      <a:r>
                        <a:rPr lang="en-US" sz="2200" dirty="0"/>
                        <a:t>Strongly agree</a:t>
                      </a:r>
                    </a:p>
                  </a:txBody>
                  <a:tcPr/>
                </a:tc>
                <a:tc>
                  <a:txBody>
                    <a:bodyPr/>
                    <a:lstStyle/>
                    <a:p>
                      <a:r>
                        <a:rPr lang="en-US" sz="2200" dirty="0"/>
                        <a:t>66.67%</a:t>
                      </a:r>
                    </a:p>
                  </a:txBody>
                  <a:tcPr/>
                </a:tc>
                <a:tc>
                  <a:txBody>
                    <a:bodyPr/>
                    <a:lstStyle/>
                    <a:p>
                      <a:r>
                        <a:rPr lang="en-US" sz="2200" dirty="0"/>
                        <a:t>4</a:t>
                      </a:r>
                    </a:p>
                  </a:txBody>
                  <a:tcPr/>
                </a:tc>
                <a:extLst>
                  <a:ext uri="{0D108BD9-81ED-4DB2-BD59-A6C34878D82A}">
                    <a16:rowId xmlns:a16="http://schemas.microsoft.com/office/drawing/2014/main" val="10005"/>
                  </a:ext>
                </a:extLst>
              </a:tr>
              <a:tr h="370840">
                <a:tc>
                  <a:txBody>
                    <a:bodyPr/>
                    <a:lstStyle/>
                    <a:p>
                      <a:r>
                        <a:rPr lang="en-US" sz="2200" dirty="0"/>
                        <a:t>Total</a:t>
                      </a:r>
                    </a:p>
                  </a:txBody>
                  <a:tcPr/>
                </a:tc>
                <a:tc>
                  <a:txBody>
                    <a:bodyPr/>
                    <a:lstStyle/>
                    <a:p>
                      <a:r>
                        <a:rPr lang="en-US" sz="2200" dirty="0"/>
                        <a:t>100%</a:t>
                      </a:r>
                    </a:p>
                  </a:txBody>
                  <a:tcPr/>
                </a:tc>
                <a:tc>
                  <a:txBody>
                    <a:bodyPr/>
                    <a:lstStyle/>
                    <a:p>
                      <a:r>
                        <a:rPr lang="en-US" sz="2200" dirty="0"/>
                        <a:t>6</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234968" y="145830"/>
            <a:ext cx="9542117" cy="1053207"/>
          </a:xfrm>
        </p:spPr>
        <p:txBody>
          <a:bodyPr>
            <a:normAutofit/>
          </a:bodyPr>
          <a:lstStyle/>
          <a:p>
            <a:r>
              <a:rPr lang="en-US" sz="3400" dirty="0"/>
              <a:t>Descriptions provided with tactile graphics are helpful to understand what graphics are about</a:t>
            </a:r>
          </a:p>
        </p:txBody>
      </p:sp>
    </p:spTree>
    <p:extLst>
      <p:ext uri="{BB962C8B-B14F-4D97-AF65-F5344CB8AC3E}">
        <p14:creationId xmlns:p14="http://schemas.microsoft.com/office/powerpoint/2010/main" val="1232753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690453" y="3058790"/>
            <a:ext cx="4989077" cy="3118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713966621"/>
              </p:ext>
            </p:extLst>
          </p:nvPr>
        </p:nvGraphicFramePr>
        <p:xfrm>
          <a:off x="493700" y="1595300"/>
          <a:ext cx="4522483" cy="3065601"/>
        </p:xfrm>
        <a:graphic>
          <a:graphicData uri="http://schemas.openxmlformats.org/drawingml/2006/table">
            <a:tbl>
              <a:tblPr firstRow="1" bandRow="1">
                <a:tableStyleId>{69012ECD-51FC-41F1-AA8D-1B2483CD663E}</a:tableStyleId>
              </a:tblPr>
              <a:tblGrid>
                <a:gridCol w="2503500">
                  <a:extLst>
                    <a:ext uri="{9D8B030D-6E8A-4147-A177-3AD203B41FA5}">
                      <a16:colId xmlns:a16="http://schemas.microsoft.com/office/drawing/2014/main" val="20000"/>
                    </a:ext>
                  </a:extLst>
                </a:gridCol>
                <a:gridCol w="1081405">
                  <a:extLst>
                    <a:ext uri="{9D8B030D-6E8A-4147-A177-3AD203B41FA5}">
                      <a16:colId xmlns:a16="http://schemas.microsoft.com/office/drawing/2014/main" val="20001"/>
                    </a:ext>
                  </a:extLst>
                </a:gridCol>
                <a:gridCol w="937578">
                  <a:extLst>
                    <a:ext uri="{9D8B030D-6E8A-4147-A177-3AD203B41FA5}">
                      <a16:colId xmlns:a16="http://schemas.microsoft.com/office/drawing/2014/main" val="20002"/>
                    </a:ext>
                  </a:extLst>
                </a:gridCol>
              </a:tblGrid>
              <a:tr h="437943">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437943">
                <a:tc>
                  <a:txBody>
                    <a:bodyPr/>
                    <a:lstStyle/>
                    <a:p>
                      <a:r>
                        <a:rPr lang="en-US" sz="2200" dirty="0"/>
                        <a:t>Strongly 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1"/>
                  </a:ext>
                </a:extLst>
              </a:tr>
              <a:tr h="437943">
                <a:tc>
                  <a:txBody>
                    <a:bodyPr/>
                    <a:lstStyle/>
                    <a:p>
                      <a:r>
                        <a:rPr lang="en-US" sz="2200" dirty="0"/>
                        <a:t>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2"/>
                  </a:ext>
                </a:extLst>
              </a:tr>
              <a:tr h="437943">
                <a:tc>
                  <a:txBody>
                    <a:bodyPr/>
                    <a:lstStyle/>
                    <a:p>
                      <a:r>
                        <a:rPr lang="en-US" sz="2200" dirty="0"/>
                        <a:t>Neutral </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3"/>
                  </a:ext>
                </a:extLst>
              </a:tr>
              <a:tr h="437943">
                <a:tc>
                  <a:txBody>
                    <a:bodyPr/>
                    <a:lstStyle/>
                    <a:p>
                      <a:r>
                        <a:rPr lang="en-US" sz="2200" dirty="0"/>
                        <a:t>Agree</a:t>
                      </a:r>
                    </a:p>
                  </a:txBody>
                  <a:tcPr/>
                </a:tc>
                <a:tc>
                  <a:txBody>
                    <a:bodyPr/>
                    <a:lstStyle/>
                    <a:p>
                      <a:r>
                        <a:rPr lang="en-US" sz="2200" dirty="0"/>
                        <a:t>83.33%</a:t>
                      </a:r>
                    </a:p>
                  </a:txBody>
                  <a:tcPr/>
                </a:tc>
                <a:tc>
                  <a:txBody>
                    <a:bodyPr/>
                    <a:lstStyle/>
                    <a:p>
                      <a:r>
                        <a:rPr lang="en-US" sz="2200" dirty="0"/>
                        <a:t>5</a:t>
                      </a:r>
                    </a:p>
                  </a:txBody>
                  <a:tcPr/>
                </a:tc>
                <a:extLst>
                  <a:ext uri="{0D108BD9-81ED-4DB2-BD59-A6C34878D82A}">
                    <a16:rowId xmlns:a16="http://schemas.microsoft.com/office/drawing/2014/main" val="10004"/>
                  </a:ext>
                </a:extLst>
              </a:tr>
              <a:tr h="437943">
                <a:tc>
                  <a:txBody>
                    <a:bodyPr/>
                    <a:lstStyle/>
                    <a:p>
                      <a:r>
                        <a:rPr lang="en-US" sz="2200" dirty="0"/>
                        <a:t>Strongly 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5"/>
                  </a:ext>
                </a:extLst>
              </a:tr>
              <a:tr h="437943">
                <a:tc>
                  <a:txBody>
                    <a:bodyPr/>
                    <a:lstStyle/>
                    <a:p>
                      <a:r>
                        <a:rPr lang="en-US" sz="2200" dirty="0"/>
                        <a:t>Total</a:t>
                      </a:r>
                    </a:p>
                  </a:txBody>
                  <a:tcPr/>
                </a:tc>
                <a:tc>
                  <a:txBody>
                    <a:bodyPr/>
                    <a:lstStyle/>
                    <a:p>
                      <a:r>
                        <a:rPr lang="en-US" sz="2200" dirty="0"/>
                        <a:t>100%</a:t>
                      </a:r>
                    </a:p>
                  </a:txBody>
                  <a:tcPr/>
                </a:tc>
                <a:tc>
                  <a:txBody>
                    <a:bodyPr/>
                    <a:lstStyle/>
                    <a:p>
                      <a:r>
                        <a:rPr lang="en-US" sz="2200" dirty="0"/>
                        <a:t>6</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234968" y="69630"/>
            <a:ext cx="9442432" cy="1053207"/>
          </a:xfrm>
        </p:spPr>
        <p:txBody>
          <a:bodyPr>
            <a:noAutofit/>
          </a:bodyPr>
          <a:lstStyle/>
          <a:p>
            <a:r>
              <a:rPr lang="en-US" sz="3600" dirty="0"/>
              <a:t>I can accurately find requested information in tactile graphics</a:t>
            </a:r>
          </a:p>
        </p:txBody>
      </p:sp>
    </p:spTree>
    <p:extLst>
      <p:ext uri="{BB962C8B-B14F-4D97-AF65-F5344CB8AC3E}">
        <p14:creationId xmlns:p14="http://schemas.microsoft.com/office/powerpoint/2010/main" val="196691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descr="Bar chart-data presented in table"/>
          <p:cNvPicPr>
            <a:picLocks noChangeAspect="1"/>
          </p:cNvPicPr>
          <p:nvPr/>
        </p:nvPicPr>
        <p:blipFill>
          <a:blip r:embed="rId3" cstate="print"/>
          <a:stretch>
            <a:fillRect/>
          </a:stretch>
        </p:blipFill>
        <p:spPr>
          <a:xfrm>
            <a:off x="5791201" y="2699202"/>
            <a:ext cx="5384300" cy="3365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3599079849"/>
              </p:ext>
            </p:extLst>
          </p:nvPr>
        </p:nvGraphicFramePr>
        <p:xfrm>
          <a:off x="521326" y="1633400"/>
          <a:ext cx="4484700" cy="3052903"/>
        </p:xfrm>
        <a:graphic>
          <a:graphicData uri="http://schemas.openxmlformats.org/drawingml/2006/table">
            <a:tbl>
              <a:tblPr firstRow="1" bandRow="1">
                <a:tableStyleId>{69012ECD-51FC-41F1-AA8D-1B2483CD663E}</a:tableStyleId>
              </a:tblPr>
              <a:tblGrid>
                <a:gridCol w="2337180">
                  <a:extLst>
                    <a:ext uri="{9D8B030D-6E8A-4147-A177-3AD203B41FA5}">
                      <a16:colId xmlns:a16="http://schemas.microsoft.com/office/drawing/2014/main" val="20000"/>
                    </a:ext>
                  </a:extLst>
                </a:gridCol>
                <a:gridCol w="1150252">
                  <a:extLst>
                    <a:ext uri="{9D8B030D-6E8A-4147-A177-3AD203B41FA5}">
                      <a16:colId xmlns:a16="http://schemas.microsoft.com/office/drawing/2014/main" val="20001"/>
                    </a:ext>
                  </a:extLst>
                </a:gridCol>
                <a:gridCol w="997268">
                  <a:extLst>
                    <a:ext uri="{9D8B030D-6E8A-4147-A177-3AD203B41FA5}">
                      <a16:colId xmlns:a16="http://schemas.microsoft.com/office/drawing/2014/main" val="20002"/>
                    </a:ext>
                  </a:extLst>
                </a:gridCol>
              </a:tblGrid>
              <a:tr h="436129">
                <a:tc>
                  <a:txBody>
                    <a:bodyPr/>
                    <a:lstStyle/>
                    <a:p>
                      <a:r>
                        <a:rPr lang="en-US" sz="2200" dirty="0"/>
                        <a:t>Answer</a:t>
                      </a:r>
                    </a:p>
                  </a:txBody>
                  <a:tcPr/>
                </a:tc>
                <a:tc>
                  <a:txBody>
                    <a:bodyPr/>
                    <a:lstStyle/>
                    <a:p>
                      <a:r>
                        <a:rPr lang="en-US" sz="2200" dirty="0"/>
                        <a:t>%</a:t>
                      </a:r>
                    </a:p>
                  </a:txBody>
                  <a:tcPr/>
                </a:tc>
                <a:tc>
                  <a:txBody>
                    <a:bodyPr/>
                    <a:lstStyle/>
                    <a:p>
                      <a:r>
                        <a:rPr lang="en-US" sz="2200" dirty="0"/>
                        <a:t>Count</a:t>
                      </a:r>
                    </a:p>
                  </a:txBody>
                  <a:tcPr/>
                </a:tc>
                <a:extLst>
                  <a:ext uri="{0D108BD9-81ED-4DB2-BD59-A6C34878D82A}">
                    <a16:rowId xmlns:a16="http://schemas.microsoft.com/office/drawing/2014/main" val="10000"/>
                  </a:ext>
                </a:extLst>
              </a:tr>
              <a:tr h="436129">
                <a:tc>
                  <a:txBody>
                    <a:bodyPr/>
                    <a:lstStyle/>
                    <a:p>
                      <a:r>
                        <a:rPr lang="en-US" sz="2200" dirty="0"/>
                        <a:t>Strongly 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1"/>
                  </a:ext>
                </a:extLst>
              </a:tr>
              <a:tr h="436129">
                <a:tc>
                  <a:txBody>
                    <a:bodyPr/>
                    <a:lstStyle/>
                    <a:p>
                      <a:r>
                        <a:rPr lang="en-US" sz="2200" dirty="0"/>
                        <a:t>Disagree</a:t>
                      </a:r>
                    </a:p>
                  </a:txBody>
                  <a:tcPr/>
                </a:tc>
                <a:tc>
                  <a:txBody>
                    <a:bodyPr/>
                    <a:lstStyle/>
                    <a:p>
                      <a:r>
                        <a:rPr lang="en-US" sz="2200" dirty="0"/>
                        <a:t>0.00%</a:t>
                      </a:r>
                    </a:p>
                  </a:txBody>
                  <a:tcPr/>
                </a:tc>
                <a:tc>
                  <a:txBody>
                    <a:bodyPr/>
                    <a:lstStyle/>
                    <a:p>
                      <a:r>
                        <a:rPr lang="en-US" sz="2200" dirty="0"/>
                        <a:t>0</a:t>
                      </a:r>
                    </a:p>
                  </a:txBody>
                  <a:tcPr/>
                </a:tc>
                <a:extLst>
                  <a:ext uri="{0D108BD9-81ED-4DB2-BD59-A6C34878D82A}">
                    <a16:rowId xmlns:a16="http://schemas.microsoft.com/office/drawing/2014/main" val="10002"/>
                  </a:ext>
                </a:extLst>
              </a:tr>
              <a:tr h="436129">
                <a:tc>
                  <a:txBody>
                    <a:bodyPr/>
                    <a:lstStyle/>
                    <a:p>
                      <a:r>
                        <a:rPr lang="en-US" sz="2200" dirty="0"/>
                        <a:t>Neutral </a:t>
                      </a:r>
                    </a:p>
                  </a:txBody>
                  <a:tcPr/>
                </a:tc>
                <a:tc>
                  <a:txBody>
                    <a:bodyPr/>
                    <a:lstStyle/>
                    <a:p>
                      <a:r>
                        <a:rPr lang="en-US" sz="2200" dirty="0"/>
                        <a:t>33.33%</a:t>
                      </a:r>
                    </a:p>
                  </a:txBody>
                  <a:tcPr/>
                </a:tc>
                <a:tc>
                  <a:txBody>
                    <a:bodyPr/>
                    <a:lstStyle/>
                    <a:p>
                      <a:r>
                        <a:rPr lang="en-US" sz="2200" dirty="0"/>
                        <a:t>2</a:t>
                      </a:r>
                    </a:p>
                  </a:txBody>
                  <a:tcPr/>
                </a:tc>
                <a:extLst>
                  <a:ext uri="{0D108BD9-81ED-4DB2-BD59-A6C34878D82A}">
                    <a16:rowId xmlns:a16="http://schemas.microsoft.com/office/drawing/2014/main" val="10003"/>
                  </a:ext>
                </a:extLst>
              </a:tr>
              <a:tr h="436129">
                <a:tc>
                  <a:txBody>
                    <a:bodyPr/>
                    <a:lstStyle/>
                    <a:p>
                      <a:r>
                        <a:rPr lang="en-US" sz="2200" dirty="0"/>
                        <a:t>Agree</a:t>
                      </a:r>
                    </a:p>
                  </a:txBody>
                  <a:tcPr/>
                </a:tc>
                <a:tc>
                  <a:txBody>
                    <a:bodyPr/>
                    <a:lstStyle/>
                    <a:p>
                      <a:r>
                        <a:rPr lang="en-US" sz="2200" dirty="0"/>
                        <a:t>50.00%</a:t>
                      </a:r>
                    </a:p>
                  </a:txBody>
                  <a:tcPr/>
                </a:tc>
                <a:tc>
                  <a:txBody>
                    <a:bodyPr/>
                    <a:lstStyle/>
                    <a:p>
                      <a:r>
                        <a:rPr lang="en-US" sz="2200" dirty="0"/>
                        <a:t>3</a:t>
                      </a:r>
                    </a:p>
                  </a:txBody>
                  <a:tcPr/>
                </a:tc>
                <a:extLst>
                  <a:ext uri="{0D108BD9-81ED-4DB2-BD59-A6C34878D82A}">
                    <a16:rowId xmlns:a16="http://schemas.microsoft.com/office/drawing/2014/main" val="10004"/>
                  </a:ext>
                </a:extLst>
              </a:tr>
              <a:tr h="436129">
                <a:tc>
                  <a:txBody>
                    <a:bodyPr/>
                    <a:lstStyle/>
                    <a:p>
                      <a:r>
                        <a:rPr lang="en-US" sz="2200" dirty="0"/>
                        <a:t>Strongly agree</a:t>
                      </a:r>
                    </a:p>
                  </a:txBody>
                  <a:tcPr/>
                </a:tc>
                <a:tc>
                  <a:txBody>
                    <a:bodyPr/>
                    <a:lstStyle/>
                    <a:p>
                      <a:r>
                        <a:rPr lang="en-US" sz="2200" dirty="0"/>
                        <a:t>16.67%</a:t>
                      </a:r>
                    </a:p>
                  </a:txBody>
                  <a:tcPr/>
                </a:tc>
                <a:tc>
                  <a:txBody>
                    <a:bodyPr/>
                    <a:lstStyle/>
                    <a:p>
                      <a:r>
                        <a:rPr lang="en-US" sz="2200" dirty="0"/>
                        <a:t>1</a:t>
                      </a:r>
                    </a:p>
                  </a:txBody>
                  <a:tcPr/>
                </a:tc>
                <a:extLst>
                  <a:ext uri="{0D108BD9-81ED-4DB2-BD59-A6C34878D82A}">
                    <a16:rowId xmlns:a16="http://schemas.microsoft.com/office/drawing/2014/main" val="10005"/>
                  </a:ext>
                </a:extLst>
              </a:tr>
              <a:tr h="436129">
                <a:tc>
                  <a:txBody>
                    <a:bodyPr/>
                    <a:lstStyle/>
                    <a:p>
                      <a:r>
                        <a:rPr lang="en-US" sz="2200" dirty="0"/>
                        <a:t>Total</a:t>
                      </a:r>
                    </a:p>
                  </a:txBody>
                  <a:tcPr/>
                </a:tc>
                <a:tc>
                  <a:txBody>
                    <a:bodyPr/>
                    <a:lstStyle/>
                    <a:p>
                      <a:r>
                        <a:rPr lang="en-US" sz="2200" dirty="0"/>
                        <a:t>100%</a:t>
                      </a:r>
                    </a:p>
                  </a:txBody>
                  <a:tcPr/>
                </a:tc>
                <a:tc>
                  <a:txBody>
                    <a:bodyPr/>
                    <a:lstStyle/>
                    <a:p>
                      <a:r>
                        <a:rPr lang="en-US" sz="2200" dirty="0"/>
                        <a:t>6</a:t>
                      </a:r>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234968" y="82330"/>
            <a:ext cx="9542117" cy="1053207"/>
          </a:xfrm>
        </p:spPr>
        <p:txBody>
          <a:bodyPr>
            <a:noAutofit/>
          </a:bodyPr>
          <a:lstStyle/>
          <a:p>
            <a:r>
              <a:rPr lang="en-US" sz="3400" dirty="0"/>
              <a:t>I understand tactile graphics without someone’s help</a:t>
            </a:r>
          </a:p>
        </p:txBody>
      </p:sp>
    </p:spTree>
    <p:extLst>
      <p:ext uri="{BB962C8B-B14F-4D97-AF65-F5344CB8AC3E}">
        <p14:creationId xmlns:p14="http://schemas.microsoft.com/office/powerpoint/2010/main" val="818681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27748820"/>
              </p:ext>
            </p:extLst>
          </p:nvPr>
        </p:nvGraphicFramePr>
        <p:xfrm>
          <a:off x="234968" y="1392100"/>
          <a:ext cx="11804632" cy="7467600"/>
        </p:xfrm>
        <a:graphic>
          <a:graphicData uri="http://schemas.openxmlformats.org/drawingml/2006/table">
            <a:tbl>
              <a:tblPr firstRow="1" bandRow="1">
                <a:tableStyleId>{2D5ABB26-0587-4C30-8999-92F81FD0307C}</a:tableStyleId>
              </a:tblPr>
              <a:tblGrid>
                <a:gridCol w="11804632">
                  <a:extLst>
                    <a:ext uri="{9D8B030D-6E8A-4147-A177-3AD203B41FA5}">
                      <a16:colId xmlns:a16="http://schemas.microsoft.com/office/drawing/2014/main" val="20000"/>
                    </a:ext>
                  </a:extLst>
                </a:gridCol>
              </a:tblGrid>
              <a:tr h="3523214">
                <a:tc>
                  <a:txBody>
                    <a:bodyPr/>
                    <a:lstStyle/>
                    <a:p>
                      <a:pPr marL="0" indent="0">
                        <a:spcBef>
                          <a:spcPts val="600"/>
                        </a:spcBef>
                        <a:spcAft>
                          <a:spcPts val="600"/>
                        </a:spcAft>
                        <a:buFont typeface="Arial" charset="0"/>
                        <a:buNone/>
                      </a:pPr>
                      <a:r>
                        <a:rPr lang="en-US" sz="2200" b="1" dirty="0"/>
                        <a:t>Too Busy</a:t>
                      </a:r>
                    </a:p>
                    <a:p>
                      <a:pPr marL="0" marR="0" lvl="0" indent="0" algn="l" defTabSz="914400" rtl="0" eaLnBrk="1" fontAlgn="auto" latinLnBrk="0" hangingPunct="1">
                        <a:lnSpc>
                          <a:spcPct val="100000"/>
                        </a:lnSpc>
                        <a:spcBef>
                          <a:spcPts val="600"/>
                        </a:spcBef>
                        <a:spcAft>
                          <a:spcPts val="600"/>
                        </a:spcAft>
                        <a:buClrTx/>
                        <a:buSzTx/>
                        <a:buFont typeface="Arial" charset="0"/>
                        <a:buNone/>
                        <a:tabLst/>
                        <a:defRPr/>
                      </a:pPr>
                      <a:r>
                        <a:rPr lang="en-US" sz="2200" dirty="0"/>
                        <a:t>If they are too complex, no matter the quality of the diagram, it won’t be useful because the tactile image will be unreadable.</a:t>
                      </a:r>
                      <a:endParaRPr lang="en-US" sz="2200" b="1" dirty="0"/>
                    </a:p>
                    <a:p>
                      <a:pPr marL="0" indent="0">
                        <a:spcBef>
                          <a:spcPts val="600"/>
                        </a:spcBef>
                        <a:spcAft>
                          <a:spcPts val="600"/>
                        </a:spcAft>
                        <a:buFont typeface="Arial" charset="0"/>
                        <a:buNone/>
                      </a:pPr>
                      <a:r>
                        <a:rPr lang="en-US" sz="2200" b="1" dirty="0"/>
                        <a:t>Overall Size</a:t>
                      </a:r>
                    </a:p>
                    <a:p>
                      <a:pPr marL="0" marR="0" lvl="0" indent="0" algn="l" defTabSz="914400" rtl="0" eaLnBrk="1" fontAlgn="auto" latinLnBrk="0" hangingPunct="1">
                        <a:lnSpc>
                          <a:spcPct val="100000"/>
                        </a:lnSpc>
                        <a:spcBef>
                          <a:spcPts val="600"/>
                        </a:spcBef>
                        <a:spcAft>
                          <a:spcPts val="600"/>
                        </a:spcAft>
                        <a:buClrTx/>
                        <a:buSzTx/>
                        <a:buFont typeface="Arial" charset="0"/>
                        <a:buNone/>
                        <a:tabLst/>
                        <a:defRPr/>
                      </a:pPr>
                      <a:r>
                        <a:rPr lang="en-US" sz="2200" dirty="0"/>
                        <a:t>Sometimes the graphic are not made large enough to distinguish between data points, especially if there are multiple lines or sets of dots plotted. </a:t>
                      </a:r>
                    </a:p>
                    <a:p>
                      <a:pPr marL="0" indent="0">
                        <a:spcBef>
                          <a:spcPts val="600"/>
                        </a:spcBef>
                        <a:spcAft>
                          <a:spcPts val="600"/>
                        </a:spcAft>
                        <a:buFont typeface="Arial" charset="0"/>
                        <a:buNone/>
                      </a:pPr>
                      <a:r>
                        <a:rPr lang="en-US" sz="2200" b="1" dirty="0"/>
                        <a:t>Production Time</a:t>
                      </a:r>
                    </a:p>
                    <a:p>
                      <a:pPr marL="0" marR="0" lvl="0" indent="0" algn="l" defTabSz="914400" rtl="0" eaLnBrk="1" fontAlgn="auto" latinLnBrk="0" hangingPunct="1">
                        <a:lnSpc>
                          <a:spcPct val="100000"/>
                        </a:lnSpc>
                        <a:spcBef>
                          <a:spcPts val="600"/>
                        </a:spcBef>
                        <a:spcAft>
                          <a:spcPts val="600"/>
                        </a:spcAft>
                        <a:buClrTx/>
                        <a:buSzTx/>
                        <a:buFont typeface="Arial" charset="0"/>
                        <a:buNone/>
                        <a:tabLst/>
                        <a:defRPr/>
                      </a:pPr>
                      <a:r>
                        <a:rPr lang="en-US" sz="2200" dirty="0"/>
                        <a:t>It takes my advisor a really long time to make my </a:t>
                      </a:r>
                      <a:r>
                        <a:rPr lang="en-US" sz="2200" dirty="0" err="1"/>
                        <a:t>tactiles</a:t>
                      </a:r>
                      <a:r>
                        <a:rPr lang="en-US" sz="2200" dirty="0"/>
                        <a:t> because she has to make each math diagram, graph or figure with a 3D Doodler pen.</a:t>
                      </a:r>
                    </a:p>
                    <a:p>
                      <a:pPr marL="0" indent="0">
                        <a:spcBef>
                          <a:spcPts val="600"/>
                        </a:spcBef>
                        <a:spcAft>
                          <a:spcPts val="600"/>
                        </a:spcAft>
                        <a:buFont typeface="Arial" charset="0"/>
                        <a:buNone/>
                      </a:pPr>
                      <a:r>
                        <a:rPr lang="en-US" sz="2200" b="1" dirty="0"/>
                        <a:t>Noticeable Difference Between Fields and Lines</a:t>
                      </a:r>
                    </a:p>
                    <a:p>
                      <a:pPr marL="0" marR="0" lvl="0" indent="0" algn="l" defTabSz="914400" rtl="0" eaLnBrk="1" fontAlgn="auto" latinLnBrk="0" hangingPunct="1">
                        <a:lnSpc>
                          <a:spcPct val="100000"/>
                        </a:lnSpc>
                        <a:spcBef>
                          <a:spcPts val="600"/>
                        </a:spcBef>
                        <a:spcAft>
                          <a:spcPts val="600"/>
                        </a:spcAft>
                        <a:buClrTx/>
                        <a:buSzTx/>
                        <a:buFont typeface="Arial" charset="0"/>
                        <a:buNone/>
                        <a:tabLst/>
                        <a:defRPr/>
                      </a:pPr>
                      <a:r>
                        <a:rPr lang="en-US" sz="2200" dirty="0"/>
                        <a:t>Sometimes the textures or difference in the lines are similar to the touch. </a:t>
                      </a:r>
                    </a:p>
                    <a:p>
                      <a:pPr marL="342900" indent="-342900">
                        <a:spcBef>
                          <a:spcPts val="600"/>
                        </a:spcBef>
                        <a:spcAft>
                          <a:spcPts val="600"/>
                        </a:spcAft>
                        <a:buFont typeface="Arial" panose="020B0604020202020204" pitchFamily="34" charset="0"/>
                        <a:buChar char="•"/>
                      </a:pPr>
                      <a:endParaRPr lang="en-US" sz="2200" b="1" dirty="0"/>
                    </a:p>
                  </a:txBody>
                  <a:tcPr/>
                </a:tc>
                <a:extLst>
                  <a:ext uri="{0D108BD9-81ED-4DB2-BD59-A6C34878D82A}">
                    <a16:rowId xmlns:a16="http://schemas.microsoft.com/office/drawing/2014/main" val="10000"/>
                  </a:ext>
                </a:extLst>
              </a:tr>
              <a:tr h="281857">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1"/>
                  </a:ext>
                </a:extLst>
              </a:tr>
              <a:tr h="281857">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2"/>
                  </a:ext>
                </a:extLst>
              </a:tr>
              <a:tr h="281857">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3"/>
                  </a:ext>
                </a:extLst>
              </a:tr>
              <a:tr h="281857">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4"/>
                  </a:ext>
                </a:extLst>
              </a:tr>
              <a:tr h="281857">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234968" y="145830"/>
            <a:ext cx="9542117" cy="1053207"/>
          </a:xfrm>
        </p:spPr>
        <p:txBody>
          <a:bodyPr>
            <a:noAutofit/>
          </a:bodyPr>
          <a:lstStyle/>
          <a:p>
            <a:r>
              <a:rPr lang="en-US" sz="3800" dirty="0"/>
              <a:t>Challenges Participants Experience with Tactile Graphics</a:t>
            </a:r>
          </a:p>
        </p:txBody>
      </p:sp>
    </p:spTree>
    <p:extLst>
      <p:ext uri="{BB962C8B-B14F-4D97-AF65-F5344CB8AC3E}">
        <p14:creationId xmlns:p14="http://schemas.microsoft.com/office/powerpoint/2010/main" val="402238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6409370"/>
              </p:ext>
            </p:extLst>
          </p:nvPr>
        </p:nvGraphicFramePr>
        <p:xfrm>
          <a:off x="444500" y="1430200"/>
          <a:ext cx="10363200" cy="4389120"/>
        </p:xfrm>
        <a:graphic>
          <a:graphicData uri="http://schemas.openxmlformats.org/drawingml/2006/table">
            <a:tbl>
              <a:tblPr firstRow="1" bandRow="1">
                <a:tableStyleId>{2D5ABB26-0587-4C30-8999-92F81FD0307C}</a:tableStyleId>
              </a:tblPr>
              <a:tblGrid>
                <a:gridCol w="10363200">
                  <a:extLst>
                    <a:ext uri="{9D8B030D-6E8A-4147-A177-3AD203B41FA5}">
                      <a16:colId xmlns:a16="http://schemas.microsoft.com/office/drawing/2014/main" val="20000"/>
                    </a:ext>
                  </a:extLst>
                </a:gridCol>
              </a:tblGrid>
              <a:tr h="370840">
                <a:tc>
                  <a:txBody>
                    <a:bodyPr/>
                    <a:lstStyle/>
                    <a:p>
                      <a:pPr marL="0" indent="0">
                        <a:spcBef>
                          <a:spcPts val="600"/>
                        </a:spcBef>
                        <a:spcAft>
                          <a:spcPts val="600"/>
                        </a:spcAft>
                        <a:buFont typeface="Arial" charset="0"/>
                        <a:buNone/>
                      </a:pPr>
                      <a:r>
                        <a:rPr lang="en-US" sz="2200" b="1" dirty="0"/>
                        <a:t>Noticeable Difference Between Fields and Lines </a:t>
                      </a:r>
                    </a:p>
                    <a:p>
                      <a:pPr marL="342900" indent="-342900">
                        <a:spcBef>
                          <a:spcPts val="600"/>
                        </a:spcBef>
                        <a:spcAft>
                          <a:spcPts val="600"/>
                        </a:spcAft>
                        <a:buFont typeface="Arial" charset="0"/>
                        <a:buChar char="•"/>
                      </a:pPr>
                      <a:r>
                        <a:rPr lang="en-US" sz="2200" dirty="0"/>
                        <a:t>Prefer tactile diagrams on material that creates sharp lines and distinct Braille.</a:t>
                      </a:r>
                    </a:p>
                    <a:p>
                      <a:pPr marL="0" indent="0">
                        <a:spcBef>
                          <a:spcPts val="600"/>
                        </a:spcBef>
                        <a:spcAft>
                          <a:spcPts val="600"/>
                        </a:spcAft>
                        <a:buFont typeface="Arial" panose="020B0604020202020204" pitchFamily="34" charset="0"/>
                        <a:buNone/>
                      </a:pPr>
                      <a:r>
                        <a:rPr lang="en-US" sz="2200" b="1" dirty="0"/>
                        <a:t>Overall Size</a:t>
                      </a:r>
                    </a:p>
                    <a:p>
                      <a:pPr marL="342900" indent="-342900">
                        <a:spcBef>
                          <a:spcPts val="600"/>
                        </a:spcBef>
                        <a:spcAft>
                          <a:spcPts val="600"/>
                        </a:spcAft>
                        <a:buFont typeface="Arial" panose="020B0604020202020204" pitchFamily="34" charset="0"/>
                        <a:buChar char="•"/>
                      </a:pPr>
                      <a:r>
                        <a:rPr lang="en-US" sz="2200" dirty="0"/>
                        <a:t>Diagram is large as possible.</a:t>
                      </a:r>
                    </a:p>
                    <a:p>
                      <a:pPr marL="0" indent="0">
                        <a:spcBef>
                          <a:spcPts val="600"/>
                        </a:spcBef>
                        <a:spcAft>
                          <a:spcPts val="600"/>
                        </a:spcAft>
                        <a:buFont typeface="Arial" panose="020B0604020202020204" pitchFamily="34" charset="0"/>
                        <a:buNone/>
                      </a:pPr>
                      <a:r>
                        <a:rPr lang="en-US" sz="2200" b="1" dirty="0"/>
                        <a:t>Too Busy</a:t>
                      </a:r>
                    </a:p>
                    <a:p>
                      <a:pPr marL="342900" indent="-342900">
                        <a:spcBef>
                          <a:spcPts val="600"/>
                        </a:spcBef>
                        <a:spcAft>
                          <a:spcPts val="600"/>
                        </a:spcAft>
                        <a:buFont typeface="Arial" panose="020B0604020202020204" pitchFamily="34" charset="0"/>
                        <a:buChar char="•"/>
                      </a:pPr>
                      <a:r>
                        <a:rPr lang="en-US" sz="2200" dirty="0"/>
                        <a:t>Instead of cramming information/descriptions onto the same page, maybe the information should be placed on the previous page, the left page, while the graph takes up the entire right page--when a tactile diagram is in some type of booklet.</a:t>
                      </a:r>
                    </a:p>
                  </a:txBody>
                  <a:tcPr/>
                </a:tc>
                <a:extLst>
                  <a:ext uri="{0D108BD9-81ED-4DB2-BD59-A6C34878D82A}">
                    <a16:rowId xmlns:a16="http://schemas.microsoft.com/office/drawing/2014/main" val="10000"/>
                  </a:ext>
                </a:extLst>
              </a:tr>
              <a:tr h="370840">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1"/>
                  </a:ext>
                </a:extLst>
              </a:tr>
              <a:tr h="370840">
                <a:tc>
                  <a:txBody>
                    <a:bodyPr/>
                    <a:lstStyle/>
                    <a:p>
                      <a:pPr marL="342900" indent="-342900">
                        <a:spcBef>
                          <a:spcPts val="600"/>
                        </a:spcBef>
                        <a:spcAft>
                          <a:spcPts val="600"/>
                        </a:spcAft>
                        <a:buFont typeface="Arial" charset="0"/>
                        <a:buChar char="•"/>
                      </a:pPr>
                      <a:endParaRPr lang="en-US" sz="2200" dirty="0"/>
                    </a:p>
                  </a:txBody>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234968" y="145830"/>
            <a:ext cx="9542117" cy="1053207"/>
          </a:xfrm>
        </p:spPr>
        <p:txBody>
          <a:bodyPr>
            <a:noAutofit/>
          </a:bodyPr>
          <a:lstStyle/>
          <a:p>
            <a:r>
              <a:rPr lang="en-US" sz="3600" dirty="0"/>
              <a:t>What would </a:t>
            </a:r>
            <a:r>
              <a:rPr lang="en-US" sz="3600"/>
              <a:t>Help Participants to Understand Tactile Graphics </a:t>
            </a:r>
            <a:r>
              <a:rPr lang="en-US" sz="3600" dirty="0"/>
              <a:t>B</a:t>
            </a:r>
            <a:r>
              <a:rPr lang="en-US" sz="3600"/>
              <a:t>etter</a:t>
            </a:r>
            <a:endParaRPr lang="en-US" sz="3600" dirty="0"/>
          </a:p>
        </p:txBody>
      </p:sp>
    </p:spTree>
    <p:extLst>
      <p:ext uri="{BB962C8B-B14F-4D97-AF65-F5344CB8AC3E}">
        <p14:creationId xmlns:p14="http://schemas.microsoft.com/office/powerpoint/2010/main" val="2028042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dshot of presen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47" y="2302625"/>
            <a:ext cx="2830555" cy="2830555"/>
          </a:xfrm>
          <a:prstGeom prst="rect">
            <a:avLst/>
          </a:prstGeom>
        </p:spPr>
      </p:pic>
      <p:sp>
        <p:nvSpPr>
          <p:cNvPr id="6" name="Content Placeholder 5"/>
          <p:cNvSpPr>
            <a:spLocks noGrp="1"/>
          </p:cNvSpPr>
          <p:nvPr>
            <p:ph idx="1"/>
          </p:nvPr>
        </p:nvSpPr>
        <p:spPr>
          <a:xfrm>
            <a:off x="3425125" y="1574757"/>
            <a:ext cx="7928675" cy="4485080"/>
          </a:xfrm>
        </p:spPr>
        <p:txBody>
          <a:bodyPr>
            <a:normAutofit fontScale="62500" lnSpcReduction="20000"/>
          </a:bodyPr>
          <a:lstStyle/>
          <a:p>
            <a:pPr marL="0" indent="0">
              <a:lnSpc>
                <a:spcPct val="150000"/>
              </a:lnSpc>
              <a:spcBef>
                <a:spcPts val="600"/>
              </a:spcBef>
              <a:spcAft>
                <a:spcPts val="600"/>
              </a:spcAft>
              <a:buNone/>
            </a:pPr>
            <a:r>
              <a:rPr lang="en-US" sz="3600" b="1" dirty="0">
                <a:ea typeface="Arial" charset="0"/>
                <a:cs typeface="Arial" charset="0"/>
              </a:rPr>
              <a:t>Guy </a:t>
            </a:r>
            <a:r>
              <a:rPr lang="en-US" sz="3600" b="1" dirty="0" err="1">
                <a:ea typeface="Arial" charset="0"/>
                <a:cs typeface="Arial" charset="0"/>
              </a:rPr>
              <a:t>Toles</a:t>
            </a:r>
            <a:r>
              <a:rPr lang="en-US" sz="3600" b="1" dirty="0">
                <a:ea typeface="Arial" charset="0"/>
                <a:cs typeface="Arial" charset="0"/>
              </a:rPr>
              <a:t> </a:t>
            </a:r>
          </a:p>
          <a:p>
            <a:pPr>
              <a:lnSpc>
                <a:spcPct val="150000"/>
              </a:lnSpc>
              <a:spcBef>
                <a:spcPts val="600"/>
              </a:spcBef>
              <a:spcAft>
                <a:spcPts val="600"/>
              </a:spcAft>
            </a:pPr>
            <a:r>
              <a:rPr lang="en-US" sz="2800" b="1" dirty="0">
                <a:ea typeface="Arial" charset="0"/>
                <a:cs typeface="Arial" charset="0"/>
              </a:rPr>
              <a:t>Current Position: </a:t>
            </a:r>
            <a:r>
              <a:rPr lang="en-US" sz="2800" dirty="0">
                <a:ea typeface="Arial" charset="0"/>
                <a:cs typeface="Arial" charset="0"/>
              </a:rPr>
              <a:t>Production Manager: Braille Services at AMAC Accessibility</a:t>
            </a:r>
            <a:endParaRPr lang="en-US" sz="2800" b="1" i="1" dirty="0">
              <a:ea typeface="Arial" charset="0"/>
              <a:cs typeface="Arial" charset="0"/>
            </a:endParaRPr>
          </a:p>
          <a:p>
            <a:pPr>
              <a:lnSpc>
                <a:spcPct val="150000"/>
              </a:lnSpc>
              <a:spcBef>
                <a:spcPts val="600"/>
              </a:spcBef>
              <a:spcAft>
                <a:spcPts val="600"/>
              </a:spcAft>
            </a:pPr>
            <a:r>
              <a:rPr lang="en-US" sz="2800" b="1" dirty="0"/>
              <a:t>Education: </a:t>
            </a:r>
            <a:r>
              <a:rPr lang="en-US" sz="2800" dirty="0"/>
              <a:t>Bachelors of Business Administration in Marketing from the University of Georgia </a:t>
            </a:r>
            <a:endParaRPr lang="en-US" sz="2800" b="1" dirty="0"/>
          </a:p>
          <a:p>
            <a:pPr>
              <a:lnSpc>
                <a:spcPct val="150000"/>
              </a:lnSpc>
              <a:spcBef>
                <a:spcPts val="600"/>
              </a:spcBef>
              <a:spcAft>
                <a:spcPts val="600"/>
              </a:spcAft>
            </a:pPr>
            <a:r>
              <a:rPr lang="en-US" sz="2800" b="1" dirty="0"/>
              <a:t>Certifications: </a:t>
            </a:r>
            <a:r>
              <a:rPr lang="en-US" sz="2800" dirty="0"/>
              <a:t>Library of Congress Braille Transcriber in Literary &amp; Mathematics</a:t>
            </a:r>
          </a:p>
          <a:p>
            <a:pPr>
              <a:lnSpc>
                <a:spcPct val="150000"/>
              </a:lnSpc>
              <a:spcBef>
                <a:spcPts val="600"/>
              </a:spcBef>
              <a:spcAft>
                <a:spcPts val="600"/>
              </a:spcAft>
            </a:pPr>
            <a:r>
              <a:rPr lang="en-US" sz="2800" b="1" dirty="0">
                <a:ea typeface="Arial" charset="0"/>
                <a:cs typeface="Arial" charset="0"/>
              </a:rPr>
              <a:t>Experience: </a:t>
            </a:r>
            <a:r>
              <a:rPr lang="en-US" sz="2800" dirty="0">
                <a:ea typeface="Arial" charset="0"/>
                <a:cs typeface="Arial" charset="0"/>
              </a:rPr>
              <a:t>12+ years of Braille experience including literary/STEM transcriptions at all grade levels, tactile graphic creation, mass production, training and research. </a:t>
            </a:r>
          </a:p>
          <a:p>
            <a:pPr>
              <a:lnSpc>
                <a:spcPct val="150000"/>
              </a:lnSpc>
              <a:spcBef>
                <a:spcPts val="600"/>
              </a:spcBef>
              <a:spcAft>
                <a:spcPts val="600"/>
              </a:spcAft>
            </a:pPr>
            <a:r>
              <a:rPr lang="en-US" sz="2800" b="1" dirty="0"/>
              <a:t>National Affiliation/Role: </a:t>
            </a:r>
            <a:r>
              <a:rPr lang="en-US" sz="2800" dirty="0"/>
              <a:t> BANA, NBA, CTEBVI</a:t>
            </a:r>
          </a:p>
          <a:p>
            <a:pPr lvl="1">
              <a:lnSpc>
                <a:spcPct val="150000"/>
              </a:lnSpc>
              <a:spcBef>
                <a:spcPts val="600"/>
              </a:spcBef>
              <a:spcAft>
                <a:spcPts val="600"/>
              </a:spcAft>
            </a:pPr>
            <a:endParaRPr lang="en-US" sz="2400" dirty="0"/>
          </a:p>
          <a:p>
            <a:pPr lvl="1">
              <a:lnSpc>
                <a:spcPct val="150000"/>
              </a:lnSpc>
              <a:spcBef>
                <a:spcPts val="600"/>
              </a:spcBef>
              <a:spcAft>
                <a:spcPts val="600"/>
              </a:spcAft>
            </a:pPr>
            <a:endParaRPr lang="en-US" sz="2400" dirty="0"/>
          </a:p>
        </p:txBody>
      </p:sp>
      <p:sp>
        <p:nvSpPr>
          <p:cNvPr id="2" name="Title 1"/>
          <p:cNvSpPr>
            <a:spLocks noGrp="1"/>
          </p:cNvSpPr>
          <p:nvPr>
            <p:ph type="title"/>
          </p:nvPr>
        </p:nvSpPr>
        <p:spPr>
          <a:xfrm>
            <a:off x="183388" y="12357"/>
            <a:ext cx="8517260" cy="1075038"/>
          </a:xfrm>
        </p:spPr>
        <p:txBody>
          <a:bodyPr/>
          <a:lstStyle/>
          <a:p>
            <a:r>
              <a:rPr lang="en-US" dirty="0"/>
              <a:t>Who am I?</a:t>
            </a:r>
          </a:p>
        </p:txBody>
      </p:sp>
    </p:spTree>
    <p:extLst>
      <p:ext uri="{BB962C8B-B14F-4D97-AF65-F5344CB8AC3E}">
        <p14:creationId xmlns:p14="http://schemas.microsoft.com/office/powerpoint/2010/main" val="421461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5254566"/>
              </p:ext>
            </p:extLst>
          </p:nvPr>
        </p:nvGraphicFramePr>
        <p:xfrm>
          <a:off x="355600" y="1216974"/>
          <a:ext cx="10807700" cy="2194560"/>
        </p:xfrm>
        <a:graphic>
          <a:graphicData uri="http://schemas.openxmlformats.org/drawingml/2006/table">
            <a:tbl>
              <a:tblPr firstRow="1" bandRow="1">
                <a:tableStyleId>{2D5ABB26-0587-4C30-8999-92F81FD0307C}</a:tableStyleId>
              </a:tblPr>
              <a:tblGrid>
                <a:gridCol w="10807700">
                  <a:extLst>
                    <a:ext uri="{9D8B030D-6E8A-4147-A177-3AD203B41FA5}">
                      <a16:colId xmlns:a16="http://schemas.microsoft.com/office/drawing/2014/main" val="20000"/>
                    </a:ext>
                  </a:extLst>
                </a:gridCol>
              </a:tblGrid>
              <a:tr h="370840">
                <a:tc>
                  <a:txBody>
                    <a:bodyPr/>
                    <a:lstStyle/>
                    <a:p>
                      <a:r>
                        <a:rPr lang="en-US" sz="2000" b="1" dirty="0"/>
                        <a:t>Production Time</a:t>
                      </a:r>
                    </a:p>
                    <a:p>
                      <a:pPr marL="342900" indent="-342900">
                        <a:buFont typeface="Arial" panose="020B0604020202020204" pitchFamily="34" charset="0"/>
                        <a:buChar char="•"/>
                      </a:pPr>
                      <a:r>
                        <a:rPr lang="en-US" sz="2000" dirty="0"/>
                        <a:t>The biggest issue I face is getting tactile graphics quickly in a good enough quality to be useful and helpful.</a:t>
                      </a:r>
                    </a:p>
                  </a:txBody>
                  <a:tcPr/>
                </a:tc>
                <a:extLst>
                  <a:ext uri="{0D108BD9-81ED-4DB2-BD59-A6C34878D82A}">
                    <a16:rowId xmlns:a16="http://schemas.microsoft.com/office/drawing/2014/main" val="10000"/>
                  </a:ext>
                </a:extLst>
              </a:tr>
              <a:tr h="370840">
                <a:tc>
                  <a:txBody>
                    <a:bodyPr/>
                    <a:lstStyle/>
                    <a:p>
                      <a:endParaRPr lang="en-US" sz="2000" dirty="0"/>
                    </a:p>
                  </a:txBody>
                  <a:tcPr/>
                </a:tc>
                <a:extLst>
                  <a:ext uri="{0D108BD9-81ED-4DB2-BD59-A6C34878D82A}">
                    <a16:rowId xmlns:a16="http://schemas.microsoft.com/office/drawing/2014/main" val="10001"/>
                  </a:ext>
                </a:extLst>
              </a:tr>
              <a:tr h="370840">
                <a:tc>
                  <a:txBody>
                    <a:bodyPr/>
                    <a:lstStyle/>
                    <a:p>
                      <a:endParaRPr lang="en-US" sz="2000" dirty="0"/>
                    </a:p>
                  </a:txBody>
                  <a:tcPr/>
                </a:tc>
                <a:extLst>
                  <a:ext uri="{0D108BD9-81ED-4DB2-BD59-A6C34878D82A}">
                    <a16:rowId xmlns:a16="http://schemas.microsoft.com/office/drawing/2014/main" val="10002"/>
                  </a:ext>
                </a:extLst>
              </a:tr>
              <a:tr h="370840">
                <a:tc>
                  <a:txBody>
                    <a:bodyPr/>
                    <a:lstStyle/>
                    <a:p>
                      <a:r>
                        <a:rPr lang="en-US" sz="2000" dirty="0"/>
                        <a:t>Tactile materials should be produced and tested in cooperation with individuals who will use them.  </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234968" y="145830"/>
            <a:ext cx="9542117" cy="1053207"/>
          </a:xfrm>
        </p:spPr>
        <p:txBody>
          <a:bodyPr>
            <a:normAutofit/>
          </a:bodyPr>
          <a:lstStyle/>
          <a:p>
            <a:r>
              <a:rPr lang="en-US" dirty="0"/>
              <a:t>Extra Feedback</a:t>
            </a:r>
          </a:p>
        </p:txBody>
      </p:sp>
    </p:spTree>
    <p:extLst>
      <p:ext uri="{BB962C8B-B14F-4D97-AF65-F5344CB8AC3E}">
        <p14:creationId xmlns:p14="http://schemas.microsoft.com/office/powerpoint/2010/main" val="1001963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Discussion </a:t>
            </a:r>
          </a:p>
        </p:txBody>
      </p:sp>
      <p:sp>
        <p:nvSpPr>
          <p:cNvPr id="6" name="Content Placeholder 5"/>
          <p:cNvSpPr>
            <a:spLocks noGrp="1"/>
          </p:cNvSpPr>
          <p:nvPr>
            <p:ph idx="1"/>
          </p:nvPr>
        </p:nvSpPr>
        <p:spPr/>
        <p:txBody>
          <a:bodyPr>
            <a:normAutofit/>
          </a:bodyPr>
          <a:lstStyle/>
          <a:p>
            <a:r>
              <a:rPr lang="en-US" sz="2400" dirty="0">
                <a:latin typeface="Arial"/>
                <a:cs typeface="Arial"/>
              </a:rPr>
              <a:t>Tactile Graphics Production Issues</a:t>
            </a:r>
          </a:p>
          <a:p>
            <a:pPr lvl="1"/>
            <a:r>
              <a:rPr lang="en-US" dirty="0">
                <a:latin typeface="Arial"/>
                <a:cs typeface="Arial"/>
              </a:rPr>
              <a:t>Guidelines are lacking user input </a:t>
            </a:r>
          </a:p>
          <a:p>
            <a:pPr lvl="1"/>
            <a:r>
              <a:rPr lang="en-US" dirty="0">
                <a:latin typeface="Arial"/>
                <a:cs typeface="Arial"/>
              </a:rPr>
              <a:t>Timing </a:t>
            </a:r>
          </a:p>
          <a:p>
            <a:r>
              <a:rPr lang="en-US" sz="2400" dirty="0">
                <a:latin typeface="Arial"/>
                <a:cs typeface="Arial"/>
              </a:rPr>
              <a:t>System problems </a:t>
            </a:r>
          </a:p>
          <a:p>
            <a:pPr lvl="1"/>
            <a:r>
              <a:rPr lang="en-US" dirty="0">
                <a:latin typeface="Arial"/>
                <a:cs typeface="Arial"/>
              </a:rPr>
              <a:t>Different level of teaching in different schools </a:t>
            </a:r>
          </a:p>
          <a:p>
            <a:pPr lvl="1"/>
            <a:r>
              <a:rPr lang="en-US" dirty="0">
                <a:latin typeface="Arial"/>
                <a:cs typeface="Arial"/>
              </a:rPr>
              <a:t>Who is responsible to produce tactile graphics </a:t>
            </a:r>
          </a:p>
          <a:p>
            <a:r>
              <a:rPr lang="en-US" sz="2400" dirty="0">
                <a:latin typeface="Arial"/>
                <a:cs typeface="Arial"/>
              </a:rPr>
              <a:t>Gap in the literature </a:t>
            </a:r>
          </a:p>
          <a:p>
            <a:pPr lvl="1"/>
            <a:r>
              <a:rPr lang="en-US" dirty="0">
                <a:latin typeface="Arial"/>
                <a:cs typeface="Arial"/>
              </a:rPr>
              <a:t>Educational media design principles</a:t>
            </a:r>
          </a:p>
          <a:p>
            <a:pPr marL="1371566" lvl="1"/>
            <a:endParaRPr lang="en-US" dirty="0">
              <a:latin typeface="Arial"/>
              <a:cs typeface="Arial"/>
            </a:endParaRPr>
          </a:p>
          <a:p>
            <a:pPr marL="1371566" lvl="1"/>
            <a:endParaRPr lang="en-US" dirty="0">
              <a:latin typeface="Arial"/>
              <a:cs typeface="Arial"/>
            </a:endParaRPr>
          </a:p>
          <a:p>
            <a:pPr marL="1371566" lvl="1"/>
            <a:endParaRPr lang="en-US" dirty="0">
              <a:latin typeface="Arial"/>
              <a:cs typeface="Arial"/>
            </a:endParaRPr>
          </a:p>
        </p:txBody>
      </p:sp>
    </p:spTree>
    <p:extLst>
      <p:ext uri="{BB962C8B-B14F-4D97-AF65-F5344CB8AC3E}">
        <p14:creationId xmlns:p14="http://schemas.microsoft.com/office/powerpoint/2010/main" val="1833166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Next Steps </a:t>
            </a:r>
          </a:p>
        </p:txBody>
      </p:sp>
      <p:sp>
        <p:nvSpPr>
          <p:cNvPr id="6" name="Content Placeholder 5"/>
          <p:cNvSpPr>
            <a:spLocks noGrp="1"/>
          </p:cNvSpPr>
          <p:nvPr>
            <p:ph idx="1"/>
          </p:nvPr>
        </p:nvSpPr>
        <p:spPr/>
        <p:txBody>
          <a:bodyPr>
            <a:normAutofit/>
          </a:bodyPr>
          <a:lstStyle/>
          <a:p>
            <a:pPr marL="380990" indent="-380990">
              <a:lnSpc>
                <a:spcPct val="150000"/>
              </a:lnSpc>
              <a:spcBef>
                <a:spcPts val="600"/>
              </a:spcBef>
              <a:spcAft>
                <a:spcPts val="600"/>
              </a:spcAft>
            </a:pPr>
            <a:r>
              <a:rPr lang="en-US" sz="2400" dirty="0">
                <a:latin typeface="Arial"/>
                <a:cs typeface="Arial"/>
              </a:rPr>
              <a:t>AMAC Braille will conduct “User Experience” Study </a:t>
            </a:r>
          </a:p>
          <a:p>
            <a:pPr marL="380990" indent="-380990">
              <a:lnSpc>
                <a:spcPct val="150000"/>
              </a:lnSpc>
              <a:spcBef>
                <a:spcPts val="600"/>
              </a:spcBef>
              <a:spcAft>
                <a:spcPts val="600"/>
              </a:spcAft>
            </a:pPr>
            <a:r>
              <a:rPr lang="en-US" sz="2400" dirty="0">
                <a:latin typeface="Arial"/>
                <a:cs typeface="Arial"/>
              </a:rPr>
              <a:t>NSF Proposal in progress focusing on Tactile Graphics </a:t>
            </a:r>
          </a:p>
          <a:p>
            <a:pPr marL="380990" indent="-380990">
              <a:lnSpc>
                <a:spcPct val="150000"/>
              </a:lnSpc>
              <a:spcBef>
                <a:spcPts val="600"/>
              </a:spcBef>
              <a:spcAft>
                <a:spcPts val="600"/>
              </a:spcAft>
            </a:pPr>
            <a:r>
              <a:rPr lang="en-US" sz="2400" dirty="0">
                <a:latin typeface="Arial"/>
                <a:cs typeface="Arial"/>
              </a:rPr>
              <a:t>BANA Tactile Graphics Committee </a:t>
            </a:r>
          </a:p>
          <a:p>
            <a:pPr marL="0" indent="0">
              <a:lnSpc>
                <a:spcPct val="150000"/>
              </a:lnSpc>
              <a:spcBef>
                <a:spcPts val="600"/>
              </a:spcBef>
              <a:spcAft>
                <a:spcPts val="600"/>
              </a:spcAft>
              <a:buNone/>
            </a:pPr>
            <a:r>
              <a:rPr lang="en-US" sz="2400" dirty="0">
                <a:latin typeface="Arial"/>
                <a:cs typeface="Arial"/>
              </a:rPr>
              <a:t>Guy Toles – </a:t>
            </a:r>
            <a:r>
              <a:rPr lang="en-US" sz="2400" dirty="0">
                <a:latin typeface="Arial"/>
                <a:cs typeface="Arial"/>
                <a:hlinkClick r:id="rId3"/>
              </a:rPr>
              <a:t>guy.toles@amac.gatech.edu</a:t>
            </a:r>
            <a:endParaRPr lang="en-US" sz="2400" dirty="0">
              <a:latin typeface="Arial"/>
              <a:cs typeface="Arial"/>
            </a:endParaRPr>
          </a:p>
          <a:p>
            <a:pPr marL="0" indent="0">
              <a:lnSpc>
                <a:spcPct val="150000"/>
              </a:lnSpc>
              <a:spcBef>
                <a:spcPts val="600"/>
              </a:spcBef>
              <a:spcAft>
                <a:spcPts val="600"/>
              </a:spcAft>
              <a:buNone/>
            </a:pPr>
            <a:r>
              <a:rPr lang="en-US" sz="2400" dirty="0">
                <a:latin typeface="Arial"/>
                <a:cs typeface="Arial"/>
              </a:rPr>
              <a:t>Zerrin Ondin- </a:t>
            </a:r>
            <a:r>
              <a:rPr lang="en-US" sz="2400" dirty="0">
                <a:latin typeface="Arial"/>
                <a:cs typeface="Arial"/>
                <a:hlinkClick r:id="rId4"/>
              </a:rPr>
              <a:t>zerrin.ondin@amac.gatech.edu</a:t>
            </a:r>
            <a:endParaRPr lang="en-US" sz="2400" dirty="0">
              <a:latin typeface="Arial"/>
              <a:cs typeface="Arial"/>
            </a:endParaRPr>
          </a:p>
          <a:p>
            <a:pPr marL="0" indent="0">
              <a:lnSpc>
                <a:spcPct val="150000"/>
              </a:lnSpc>
              <a:spcBef>
                <a:spcPts val="600"/>
              </a:spcBef>
              <a:spcAft>
                <a:spcPts val="600"/>
              </a:spcAft>
              <a:buNone/>
            </a:pPr>
            <a:r>
              <a:rPr lang="en-US" sz="2400" dirty="0">
                <a:latin typeface="Arial"/>
                <a:cs typeface="Arial"/>
                <a:hlinkClick r:id="rId5"/>
              </a:rPr>
              <a:t>Tactile Graphics Survey</a:t>
            </a:r>
            <a:endParaRPr lang="en-US" sz="2400" dirty="0">
              <a:latin typeface="Arial"/>
              <a:cs typeface="Arial"/>
            </a:endParaRPr>
          </a:p>
          <a:p>
            <a:pPr marL="0" indent="0">
              <a:lnSpc>
                <a:spcPct val="150000"/>
              </a:lnSpc>
              <a:spcBef>
                <a:spcPts val="600"/>
              </a:spcBef>
              <a:spcAft>
                <a:spcPts val="600"/>
              </a:spcAft>
              <a:buNone/>
            </a:pPr>
            <a:endParaRPr lang="en-US" sz="2400" dirty="0">
              <a:latin typeface="Arial"/>
              <a:cs typeface="Arial"/>
            </a:endParaRPr>
          </a:p>
          <a:p>
            <a:pPr marL="380990" indent="-380990">
              <a:lnSpc>
                <a:spcPct val="150000"/>
              </a:lnSpc>
              <a:spcBef>
                <a:spcPts val="600"/>
              </a:spcBef>
              <a:spcAft>
                <a:spcPts val="600"/>
              </a:spcAft>
            </a:pPr>
            <a:endParaRPr lang="en-US" sz="2400" dirty="0">
              <a:latin typeface="Arial"/>
              <a:cs typeface="Arial"/>
            </a:endParaRPr>
          </a:p>
        </p:txBody>
      </p:sp>
    </p:spTree>
    <p:extLst>
      <p:ext uri="{BB962C8B-B14F-4D97-AF65-F5344CB8AC3E}">
        <p14:creationId xmlns:p14="http://schemas.microsoft.com/office/powerpoint/2010/main" val="1812929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912705" y="2777020"/>
            <a:ext cx="6158948" cy="1317901"/>
          </a:xfrm>
        </p:spPr>
        <p:txBody>
          <a:bodyPr>
            <a:normAutofit/>
          </a:bodyPr>
          <a:lstStyle/>
          <a:p>
            <a:r>
              <a:rPr lang="en-US" sz="3600" b="1" dirty="0">
                <a:solidFill>
                  <a:schemeClr val="tx1">
                    <a:lumMod val="85000"/>
                    <a:lumOff val="15000"/>
                  </a:schemeClr>
                </a:solidFill>
              </a:rPr>
              <a:t>www.amacusg.org</a:t>
            </a:r>
          </a:p>
        </p:txBody>
      </p:sp>
    </p:spTree>
    <p:extLst>
      <p:ext uri="{BB962C8B-B14F-4D97-AF65-F5344CB8AC3E}">
        <p14:creationId xmlns:p14="http://schemas.microsoft.com/office/powerpoint/2010/main" val="53532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62867-BB11-468D-9AC0-2F4379248326}"/>
              </a:ext>
            </a:extLst>
          </p:cNvPr>
          <p:cNvSpPr>
            <a:spLocks noGrp="1"/>
          </p:cNvSpPr>
          <p:nvPr>
            <p:ph sz="half" idx="1"/>
          </p:nvPr>
        </p:nvSpPr>
        <p:spPr>
          <a:xfrm>
            <a:off x="838200" y="1825625"/>
            <a:ext cx="4933950" cy="4351338"/>
          </a:xfrm>
        </p:spPr>
        <p:txBody>
          <a:bodyPr>
            <a:normAutofit fontScale="77500" lnSpcReduction="20000"/>
          </a:bodyPr>
          <a:lstStyle/>
          <a:p>
            <a:pPr>
              <a:lnSpc>
                <a:spcPct val="100000"/>
              </a:lnSpc>
              <a:spcBef>
                <a:spcPts val="600"/>
              </a:spcBef>
              <a:spcAft>
                <a:spcPts val="600"/>
              </a:spcAft>
            </a:pPr>
            <a:r>
              <a:rPr lang="en-US" dirty="0">
                <a:cs typeface="arial"/>
              </a:rPr>
              <a:t>AMAC Accessibility is a research and service center within the Georgia Institute of Technology’s College of Design committed to the promotion of technological innovation and the development of user-centered research, products, and services for individuals with disabilities. </a:t>
            </a:r>
          </a:p>
          <a:p>
            <a:pPr>
              <a:lnSpc>
                <a:spcPct val="100000"/>
              </a:lnSpc>
              <a:spcBef>
                <a:spcPts val="600"/>
              </a:spcBef>
              <a:spcAft>
                <a:spcPts val="600"/>
              </a:spcAft>
            </a:pPr>
            <a:r>
              <a:rPr lang="en-US" dirty="0"/>
              <a:t>AMAC was created in 2005 to provide complete, timely, and efficient accommodations to students with print related disabilities. We first started with textbook conversion and have added many departments and services over the years.</a:t>
            </a:r>
          </a:p>
          <a:p>
            <a:pPr>
              <a:lnSpc>
                <a:spcPct val="100000"/>
              </a:lnSpc>
              <a:spcBef>
                <a:spcPts val="600"/>
              </a:spcBef>
              <a:spcAft>
                <a:spcPts val="600"/>
              </a:spcAft>
            </a:pPr>
            <a:endParaRPr lang="en-US" dirty="0">
              <a:cs typeface="arial"/>
            </a:endParaRPr>
          </a:p>
          <a:p>
            <a:endParaRPr lang="en-US" dirty="0"/>
          </a:p>
        </p:txBody>
      </p:sp>
      <p:sp>
        <p:nvSpPr>
          <p:cNvPr id="4" name="Title 3">
            <a:extLst>
              <a:ext uri="{FF2B5EF4-FFF2-40B4-BE49-F238E27FC236}">
                <a16:creationId xmlns:a16="http://schemas.microsoft.com/office/drawing/2014/main" id="{4D3B8A3E-3DF9-4893-A357-70D5087FDF3F}"/>
              </a:ext>
            </a:extLst>
          </p:cNvPr>
          <p:cNvSpPr>
            <a:spLocks noGrp="1"/>
          </p:cNvSpPr>
          <p:nvPr>
            <p:ph type="title"/>
          </p:nvPr>
        </p:nvSpPr>
        <p:spPr/>
        <p:txBody>
          <a:bodyPr/>
          <a:lstStyle/>
          <a:p>
            <a:r>
              <a:rPr lang="en-US" dirty="0"/>
              <a:t>AMAC Accessibility</a:t>
            </a:r>
          </a:p>
        </p:txBody>
      </p:sp>
      <p:pic>
        <p:nvPicPr>
          <p:cNvPr id="13" name="Content Placeholder 5" descr="Aerial view of Georgia Tech campus and the Atlanta skyline in the background" title="Aerial view of Georgia Tech campus and Atlanta skyline">
            <a:extLst>
              <a:ext uri="{FF2B5EF4-FFF2-40B4-BE49-F238E27FC236}">
                <a16:creationId xmlns:a16="http://schemas.microsoft.com/office/drawing/2014/main" id="{428E1E32-8781-4D46-A9EA-8276ED564E2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096000" y="2411730"/>
            <a:ext cx="5289125" cy="2999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078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4968" y="145830"/>
            <a:ext cx="10048893" cy="1053207"/>
          </a:xfrm>
        </p:spPr>
        <p:txBody>
          <a:bodyPr>
            <a:normAutofit/>
          </a:bodyPr>
          <a:lstStyle/>
          <a:p>
            <a:r>
              <a:rPr lang="en-US" dirty="0"/>
              <a:t>Products and Services</a:t>
            </a:r>
          </a:p>
        </p:txBody>
      </p:sp>
      <p:sp>
        <p:nvSpPr>
          <p:cNvPr id="5" name="Content Placeholder 4"/>
          <p:cNvSpPr>
            <a:spLocks noGrp="1"/>
          </p:cNvSpPr>
          <p:nvPr>
            <p:ph idx="1"/>
          </p:nvPr>
        </p:nvSpPr>
        <p:spPr>
          <a:xfrm>
            <a:off x="234968" y="1382477"/>
            <a:ext cx="11326767" cy="4847695"/>
          </a:xfrm>
        </p:spPr>
        <p:txBody>
          <a:bodyPr vert="horz" lIns="121920" tIns="60960" rIns="121920" bIns="60960" rtlCol="0" anchor="t">
            <a:noAutofit/>
          </a:bodyPr>
          <a:lstStyle/>
          <a:p>
            <a:r>
              <a:rPr lang="en-US" sz="2200" b="1" dirty="0">
                <a:solidFill>
                  <a:schemeClr val="tx1"/>
                </a:solidFill>
              </a:rPr>
              <a:t>E-Text Production </a:t>
            </a:r>
            <a:r>
              <a:rPr lang="en-US" sz="2200" dirty="0"/>
              <a:t>provides textbooks, supplements, journals, brochures, and manuals in a variety of accessible electronic formats, including PDF, DOC, DAISY, PowerPoint, HTML, and EPUB files.</a:t>
            </a:r>
          </a:p>
          <a:p>
            <a:r>
              <a:rPr lang="en-US" sz="2200" b="1" dirty="0">
                <a:solidFill>
                  <a:schemeClr val="tx1"/>
                </a:solidFill>
              </a:rPr>
              <a:t>Braille Services</a:t>
            </a:r>
            <a:r>
              <a:rPr lang="en-US" sz="2200" b="1" dirty="0">
                <a:solidFill>
                  <a:srgbClr val="005DA4"/>
                </a:solidFill>
              </a:rPr>
              <a:t> </a:t>
            </a:r>
            <a:r>
              <a:rPr lang="en-US" sz="2200" dirty="0"/>
              <a:t>produce timely, cost-effective, high-quality electronic and embossed Braille and custom tactile graphics.</a:t>
            </a:r>
          </a:p>
          <a:p>
            <a:r>
              <a:rPr lang="en-US" sz="2200" b="1" dirty="0">
                <a:solidFill>
                  <a:schemeClr val="tx1"/>
                </a:solidFill>
              </a:rPr>
              <a:t>Captioning and Described Media Services </a:t>
            </a:r>
            <a:r>
              <a:rPr lang="en-US" sz="2200" dirty="0"/>
              <a:t>make classroom lectures, meetings, labs, or webinars fully accessible for deaf or hard-of-hearing and provide post-production transcripts, captioning, and described video.</a:t>
            </a:r>
          </a:p>
          <a:p>
            <a:r>
              <a:rPr lang="en-US" sz="2200" b="1" dirty="0">
                <a:solidFill>
                  <a:schemeClr val="tx1"/>
                </a:solidFill>
              </a:rPr>
              <a:t>Assistive Technology Team </a:t>
            </a:r>
            <a:r>
              <a:rPr lang="en-US" sz="2200" dirty="0"/>
              <a:t>conducts on-site and remote assessments, and offer demonstrations, training, and assistive technology for education, work, and daily living environments. </a:t>
            </a:r>
          </a:p>
          <a:p>
            <a:r>
              <a:rPr lang="en-US" sz="2200" b="1" dirty="0">
                <a:solidFill>
                  <a:schemeClr val="tx1"/>
                </a:solidFill>
              </a:rPr>
              <a:t>Web Accessibility Compliance &amp; Training </a:t>
            </a:r>
            <a:r>
              <a:rPr lang="en-US" sz="2200" dirty="0"/>
              <a:t>focus on the accessibility needs of organizations, offering training, technical assistance, customer support, and evaluation of overall website accessibility.</a:t>
            </a:r>
          </a:p>
        </p:txBody>
      </p:sp>
    </p:spTree>
    <p:extLst>
      <p:ext uri="{BB962C8B-B14F-4D97-AF65-F5344CB8AC3E}">
        <p14:creationId xmlns:p14="http://schemas.microsoft.com/office/powerpoint/2010/main" val="421100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half" idx="2"/>
          </p:nvPr>
        </p:nvSpPr>
        <p:spPr>
          <a:xfrm>
            <a:off x="494030" y="1495226"/>
            <a:ext cx="5727700" cy="5008444"/>
          </a:xfrm>
        </p:spPr>
        <p:txBody>
          <a:bodyPr vert="horz" lIns="121920" tIns="60960" rIns="121920" bIns="60960" rtlCol="0" anchor="t">
            <a:noAutofit/>
          </a:bodyPr>
          <a:lstStyle/>
          <a:p>
            <a:pPr>
              <a:lnSpc>
                <a:spcPct val="100000"/>
              </a:lnSpc>
              <a:spcBef>
                <a:spcPts val="600"/>
              </a:spcBef>
              <a:spcAft>
                <a:spcPts val="600"/>
              </a:spcAft>
            </a:pPr>
            <a:r>
              <a:rPr lang="en-US" sz="2000" dirty="0">
                <a:ea typeface="Arial" charset="0"/>
                <a:cs typeface="Arial" charset="0"/>
              </a:rPr>
              <a:t>A robust braille production operation producing </a:t>
            </a:r>
            <a:r>
              <a:rPr lang="en-US" sz="2000" dirty="0"/>
              <a:t>  millions of pages of braille per year that currently reaches braille readers in 41 states and various parts of Canada.</a:t>
            </a:r>
          </a:p>
          <a:p>
            <a:pPr>
              <a:lnSpc>
                <a:spcPct val="100000"/>
              </a:lnSpc>
              <a:spcBef>
                <a:spcPts val="600"/>
              </a:spcBef>
              <a:spcAft>
                <a:spcPts val="600"/>
              </a:spcAft>
            </a:pPr>
            <a:r>
              <a:rPr lang="en-US" sz="2000" dirty="0"/>
              <a:t>Customers range from colleges and K-12 school systems to state/federal agencies, corporations and non-profits.</a:t>
            </a:r>
          </a:p>
          <a:p>
            <a:pPr>
              <a:lnSpc>
                <a:spcPct val="100000"/>
              </a:lnSpc>
              <a:spcBef>
                <a:spcPts val="600"/>
              </a:spcBef>
              <a:spcAft>
                <a:spcPts val="600"/>
              </a:spcAft>
            </a:pPr>
            <a:r>
              <a:rPr lang="en-US" sz="2000" dirty="0"/>
              <a:t>We convert textbooks, exams, supplemental educational materials, brochures, government documents/statements, and novels into braille. </a:t>
            </a:r>
          </a:p>
          <a:p>
            <a:pPr>
              <a:lnSpc>
                <a:spcPct val="100000"/>
              </a:lnSpc>
              <a:spcBef>
                <a:spcPts val="600"/>
              </a:spcBef>
              <a:spcAft>
                <a:spcPts val="600"/>
              </a:spcAft>
            </a:pPr>
            <a:r>
              <a:rPr lang="en-US" sz="2000" dirty="0"/>
              <a:t>Committed to providing accurate, timely, and affordable transcriptions and tactile graphics. </a:t>
            </a:r>
          </a:p>
          <a:p>
            <a:pPr>
              <a:lnSpc>
                <a:spcPct val="100000"/>
              </a:lnSpc>
              <a:spcBef>
                <a:spcPts val="600"/>
              </a:spcBef>
              <a:spcAft>
                <a:spcPts val="600"/>
              </a:spcAft>
            </a:pPr>
            <a:r>
              <a:rPr lang="en-US" sz="2000" dirty="0"/>
              <a:t>Specialize in STEM content transcriptions and tactile graphics.</a:t>
            </a:r>
          </a:p>
          <a:p>
            <a:pPr>
              <a:lnSpc>
                <a:spcPct val="100000"/>
              </a:lnSpc>
              <a:spcBef>
                <a:spcPts val="600"/>
              </a:spcBef>
              <a:spcAft>
                <a:spcPts val="600"/>
              </a:spcAft>
            </a:pPr>
            <a:endParaRPr lang="en-US" sz="2000" dirty="0"/>
          </a:p>
          <a:p>
            <a:pPr>
              <a:lnSpc>
                <a:spcPct val="100000"/>
              </a:lnSpc>
              <a:spcBef>
                <a:spcPts val="600"/>
              </a:spcBef>
              <a:spcAft>
                <a:spcPts val="600"/>
              </a:spcAft>
            </a:pPr>
            <a:endParaRPr lang="en-US" sz="2000" dirty="0"/>
          </a:p>
        </p:txBody>
      </p:sp>
      <p:sp>
        <p:nvSpPr>
          <p:cNvPr id="4" name="Title 3"/>
          <p:cNvSpPr>
            <a:spLocks noGrp="1"/>
          </p:cNvSpPr>
          <p:nvPr>
            <p:ph type="title"/>
          </p:nvPr>
        </p:nvSpPr>
        <p:spPr>
          <a:xfrm>
            <a:off x="127000" y="12357"/>
            <a:ext cx="8517260" cy="1075038"/>
          </a:xfrm>
        </p:spPr>
        <p:txBody>
          <a:bodyPr>
            <a:normAutofit/>
          </a:bodyPr>
          <a:lstStyle/>
          <a:p>
            <a:r>
              <a:rPr lang="en-US" dirty="0"/>
              <a:t>Braille Services Unit </a:t>
            </a:r>
          </a:p>
        </p:txBody>
      </p:sp>
      <p:pic>
        <p:nvPicPr>
          <p:cNvPr id="10" name="Content Placeholder 9" descr="Braille team member on production floor pushing rack of braille signatur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4160" y="1976338"/>
            <a:ext cx="4889499" cy="3254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047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External Partners</a:t>
            </a:r>
          </a:p>
        </p:txBody>
      </p:sp>
      <p:pic>
        <p:nvPicPr>
          <p:cNvPr id="15" name="Content Placeholder 14" descr="AMAC's first prison braille program training room."/>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56628" y="2016970"/>
            <a:ext cx="5103254" cy="325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a:extLst>
              <a:ext uri="{FF2B5EF4-FFF2-40B4-BE49-F238E27FC236}">
                <a16:creationId xmlns:a16="http://schemas.microsoft.com/office/drawing/2014/main" id="{2A69E861-69F7-40D3-A911-1E8E62671F29}"/>
              </a:ext>
            </a:extLst>
          </p:cNvPr>
          <p:cNvSpPr>
            <a:spLocks noGrp="1"/>
          </p:cNvSpPr>
          <p:nvPr>
            <p:ph sz="half" idx="2"/>
          </p:nvPr>
        </p:nvSpPr>
        <p:spPr>
          <a:xfrm>
            <a:off x="769790" y="1679890"/>
            <a:ext cx="5585290" cy="4332290"/>
          </a:xfrm>
        </p:spPr>
        <p:txBody>
          <a:bodyPr>
            <a:normAutofit fontScale="92500" lnSpcReduction="20000"/>
          </a:bodyPr>
          <a:lstStyle/>
          <a:p>
            <a:pPr marL="0" indent="0">
              <a:buNone/>
            </a:pPr>
            <a:r>
              <a:rPr lang="en-US" sz="2000" b="1" dirty="0"/>
              <a:t>Prison Program Training Partnership/Collaboration </a:t>
            </a:r>
          </a:p>
          <a:p>
            <a:r>
              <a:rPr lang="en-US" sz="2000" dirty="0"/>
              <a:t>National Prison Braille Network (NPBN)</a:t>
            </a:r>
          </a:p>
          <a:p>
            <a:r>
              <a:rPr lang="en-US" sz="2000" dirty="0"/>
              <a:t>Texas Department of Criminal Justice (TDCJ)</a:t>
            </a:r>
          </a:p>
          <a:p>
            <a:r>
              <a:rPr lang="en-US" sz="2000" dirty="0"/>
              <a:t>Georgia Department of Corrections (GDC)</a:t>
            </a:r>
          </a:p>
          <a:p>
            <a:pPr marL="0" indent="0">
              <a:buNone/>
            </a:pPr>
            <a:r>
              <a:rPr lang="en-US" sz="2000" b="1" dirty="0"/>
              <a:t>Curriculum/Training Development</a:t>
            </a:r>
          </a:p>
          <a:p>
            <a:r>
              <a:rPr lang="en-US" sz="2000" dirty="0"/>
              <a:t>Providing Real Opportunities For Income Through Technology (PROFITT)</a:t>
            </a:r>
          </a:p>
          <a:p>
            <a:r>
              <a:rPr lang="en-US" sz="2000" dirty="0"/>
              <a:t>Reentry Guidance and Support</a:t>
            </a:r>
          </a:p>
          <a:p>
            <a:pPr marL="0" indent="0">
              <a:buNone/>
            </a:pPr>
            <a:r>
              <a:rPr lang="en-US" sz="2000" b="1" dirty="0"/>
              <a:t>Win, Win, Win, Win</a:t>
            </a:r>
          </a:p>
          <a:p>
            <a:r>
              <a:rPr lang="en-US" sz="2000" dirty="0"/>
              <a:t>Corrections need training programs</a:t>
            </a:r>
          </a:p>
          <a:p>
            <a:r>
              <a:rPr lang="en-US" sz="2000" dirty="0"/>
              <a:t>Participants are in high demand for employment once release</a:t>
            </a:r>
          </a:p>
          <a:p>
            <a:r>
              <a:rPr lang="en-US" sz="2000" dirty="0"/>
              <a:t>AMAC increases capacity and reduces costs</a:t>
            </a:r>
          </a:p>
          <a:p>
            <a:r>
              <a:rPr lang="en-US" sz="2000" dirty="0"/>
              <a:t>Proven success in reducing recidivism</a:t>
            </a:r>
            <a:endParaRPr lang="en-US" sz="1600" dirty="0"/>
          </a:p>
          <a:p>
            <a:pPr marL="0" indent="0">
              <a:buNone/>
            </a:pPr>
            <a:endParaRPr lang="en-US" sz="2000" dirty="0"/>
          </a:p>
        </p:txBody>
      </p:sp>
    </p:spTree>
    <p:extLst>
      <p:ext uri="{BB962C8B-B14F-4D97-AF65-F5344CB8AC3E}">
        <p14:creationId xmlns:p14="http://schemas.microsoft.com/office/powerpoint/2010/main" val="143503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436C-395F-4687-B014-3BD800C6153A}"/>
              </a:ext>
            </a:extLst>
          </p:cNvPr>
          <p:cNvSpPr>
            <a:spLocks noGrp="1"/>
          </p:cNvSpPr>
          <p:nvPr>
            <p:ph type="title"/>
          </p:nvPr>
        </p:nvSpPr>
        <p:spPr/>
        <p:txBody>
          <a:bodyPr/>
          <a:lstStyle/>
          <a:p>
            <a:r>
              <a:rPr lang="en-US" dirty="0"/>
              <a:t>AMAC Research</a:t>
            </a:r>
          </a:p>
        </p:txBody>
      </p:sp>
    </p:spTree>
    <p:extLst>
      <p:ext uri="{BB962C8B-B14F-4D97-AF65-F5344CB8AC3E}">
        <p14:creationId xmlns:p14="http://schemas.microsoft.com/office/powerpoint/2010/main" val="2256972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6F94593-ABCA-0C44-94AB-1FEFA7D4ABCA}" vid="{51C2E0FB-0ADE-7B4B-9E9D-1067A42028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AMAC Master PPT 2018</Template>
  <TotalTime>1211</TotalTime>
  <Words>2292</Words>
  <Application>Microsoft Office PowerPoint</Application>
  <PresentationFormat>Widescreen</PresentationFormat>
  <Paragraphs>503</Paragraphs>
  <Slides>43</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vt:lpstr>
      <vt:lpstr>Calibri</vt:lpstr>
      <vt:lpstr>Calibri Light</vt:lpstr>
      <vt:lpstr>Mangal</vt:lpstr>
      <vt:lpstr>Office Theme</vt:lpstr>
      <vt:lpstr>Experiences of Students with Visual Disabilities  with Tactile Graphics </vt:lpstr>
      <vt:lpstr>Presentation Outline</vt:lpstr>
      <vt:lpstr>Background</vt:lpstr>
      <vt:lpstr>Who am I?</vt:lpstr>
      <vt:lpstr>AMAC Accessibility</vt:lpstr>
      <vt:lpstr>Products and Services</vt:lpstr>
      <vt:lpstr>Braille Services Unit </vt:lpstr>
      <vt:lpstr>External Partners</vt:lpstr>
      <vt:lpstr>AMAC Research</vt:lpstr>
      <vt:lpstr>Organizational Model</vt:lpstr>
      <vt:lpstr>Tactile Graphics</vt:lpstr>
      <vt:lpstr>What Is a Tactile Graphic?</vt:lpstr>
      <vt:lpstr>Survey</vt:lpstr>
      <vt:lpstr>Aim of the Study </vt:lpstr>
      <vt:lpstr>Rationale </vt:lpstr>
      <vt:lpstr>Methodology &amp; Data Collection </vt:lpstr>
      <vt:lpstr>Participants</vt:lpstr>
      <vt:lpstr>Data Analysis and Results</vt:lpstr>
      <vt:lpstr>Results- Demographic Information</vt:lpstr>
      <vt:lpstr>Visual Disability Status </vt:lpstr>
      <vt:lpstr>When Visual Disability was Acquired</vt:lpstr>
      <vt:lpstr>Experiencing Other Disabilities </vt:lpstr>
      <vt:lpstr>Type of School Participants Currently Attending</vt:lpstr>
      <vt:lpstr>Participants’ Area of Studies </vt:lpstr>
      <vt:lpstr>Results - Background in Tactile Graphics </vt:lpstr>
      <vt:lpstr>Type of High School Participants Attended </vt:lpstr>
      <vt:lpstr>In-school Training to Read Tactile Graphics</vt:lpstr>
      <vt:lpstr>Brief Explanation of In-school Training</vt:lpstr>
      <vt:lpstr>How Participants Learned Reading Tactile Graphics without Formal Training</vt:lpstr>
      <vt:lpstr>When Participants Started Using Tactile Graphics</vt:lpstr>
      <vt:lpstr>Courses Participants Used Tactile Graphics during Spring 2018 semester</vt:lpstr>
      <vt:lpstr>Results – Experiences with Tactile Graphics</vt:lpstr>
      <vt:lpstr>Tactile graphics are easy to understand</vt:lpstr>
      <vt:lpstr>Tactile graphics are helpful to understand the course content</vt:lpstr>
      <vt:lpstr>Descriptions provided with tactile graphics are helpful to understand what graphics are about</vt:lpstr>
      <vt:lpstr>I can accurately find requested information in tactile graphics</vt:lpstr>
      <vt:lpstr>I understand tactile graphics without someone’s help</vt:lpstr>
      <vt:lpstr>Challenges Participants Experience with Tactile Graphics</vt:lpstr>
      <vt:lpstr>What would Help Participants to Understand Tactile Graphics Better</vt:lpstr>
      <vt:lpstr>Extra Feedback</vt:lpstr>
      <vt:lpstr>Discussion </vt:lpstr>
      <vt:lpstr>Next Steps </vt:lpstr>
      <vt:lpstr>www.amacusg.org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AMAC PowerPoint  Template</dc:title>
  <dc:creator>Breaud, Michelle M</dc:creator>
  <cp:lastModifiedBy>Toles, Guy H</cp:lastModifiedBy>
  <cp:revision>142</cp:revision>
  <cp:lastPrinted>2018-11-08T18:51:33Z</cp:lastPrinted>
  <dcterms:created xsi:type="dcterms:W3CDTF">2018-10-23T13:14:14Z</dcterms:created>
  <dcterms:modified xsi:type="dcterms:W3CDTF">2018-11-14T21:27:34Z</dcterms:modified>
</cp:coreProperties>
</file>