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5"/>
  </p:notesMasterIdLst>
  <p:sldIdLst>
    <p:sldId id="256" r:id="rId2"/>
    <p:sldId id="278" r:id="rId3"/>
    <p:sldId id="269" r:id="rId4"/>
    <p:sldId id="275" r:id="rId5"/>
    <p:sldId id="276" r:id="rId6"/>
    <p:sldId id="279" r:id="rId7"/>
    <p:sldId id="280" r:id="rId8"/>
    <p:sldId id="281" r:id="rId9"/>
    <p:sldId id="274" r:id="rId10"/>
    <p:sldId id="270" r:id="rId11"/>
    <p:sldId id="272" r:id="rId12"/>
    <p:sldId id="259" r:id="rId13"/>
    <p:sldId id="263" r:id="rId14"/>
    <p:sldId id="266" r:id="rId15"/>
    <p:sldId id="273" r:id="rId16"/>
    <p:sldId id="258" r:id="rId17"/>
    <p:sldId id="261" r:id="rId18"/>
    <p:sldId id="271" r:id="rId19"/>
    <p:sldId id="260" r:id="rId20"/>
    <p:sldId id="267" r:id="rId21"/>
    <p:sldId id="265" r:id="rId22"/>
    <p:sldId id="282" r:id="rId23"/>
    <p:sldId id="26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41"/>
    <p:restoredTop sz="83389"/>
  </p:normalViewPr>
  <p:slideViewPr>
    <p:cSldViewPr>
      <p:cViewPr>
        <p:scale>
          <a:sx n="85" d="100"/>
          <a:sy n="85" d="100"/>
        </p:scale>
        <p:origin x="72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BB47C-B296-0844-BF9D-3E22B3D90572}" type="doc">
      <dgm:prSet loTypeId="urn:microsoft.com/office/officeart/2008/layout/RadialCluster" loCatId="" qsTypeId="urn:microsoft.com/office/officeart/2005/8/quickstyle/simple4" qsCatId="simple" csTypeId="urn:microsoft.com/office/officeart/2005/8/colors/colorful4" csCatId="colorful" phldr="1"/>
      <dgm:spPr/>
      <dgm:t>
        <a:bodyPr/>
        <a:lstStyle/>
        <a:p>
          <a:endParaRPr lang="en-US"/>
        </a:p>
      </dgm:t>
    </dgm:pt>
    <dgm:pt modelId="{87527422-2E22-0943-996C-B56836577153}">
      <dgm:prSet phldrT="[Text]"/>
      <dgm:spPr/>
      <dgm:t>
        <a:bodyPr/>
        <a:lstStyle/>
        <a:p>
          <a:r>
            <a:rPr lang="en-US" dirty="0" smtClean="0"/>
            <a:t>Accessible Digital Technology Policy</a:t>
          </a:r>
          <a:endParaRPr lang="en-US" dirty="0"/>
        </a:p>
      </dgm:t>
    </dgm:pt>
    <dgm:pt modelId="{6B7F673B-0B6E-9545-B716-429AE82C9076}" type="parTrans" cxnId="{9E708A9E-76B0-0B4B-97F9-853D87EAC287}">
      <dgm:prSet/>
      <dgm:spPr/>
      <dgm:t>
        <a:bodyPr/>
        <a:lstStyle/>
        <a:p>
          <a:endParaRPr lang="en-US"/>
        </a:p>
      </dgm:t>
    </dgm:pt>
    <dgm:pt modelId="{F399844E-0E6D-7745-97D1-BD87E3E8AA08}" type="sibTrans" cxnId="{9E708A9E-76B0-0B4B-97F9-853D87EAC287}">
      <dgm:prSet/>
      <dgm:spPr/>
      <dgm:t>
        <a:bodyPr/>
        <a:lstStyle/>
        <a:p>
          <a:endParaRPr lang="en-US"/>
        </a:p>
      </dgm:t>
    </dgm:pt>
    <dgm:pt modelId="{10F5D588-ADD9-D047-B3FB-46E9AC8FF65F}">
      <dgm:prSet phldrT="[Text]"/>
      <dgm:spPr/>
      <dgm:t>
        <a:bodyPr/>
        <a:lstStyle/>
        <a:p>
          <a:r>
            <a:rPr lang="en-US" dirty="0" smtClean="0"/>
            <a:t>Procurement</a:t>
          </a:r>
          <a:endParaRPr lang="en-US" dirty="0"/>
        </a:p>
      </dgm:t>
    </dgm:pt>
    <dgm:pt modelId="{D489C4E5-EF75-5446-809A-C63397F4272C}" type="parTrans" cxnId="{04EEBD1F-AC17-4745-9D40-DC0ABB8251BA}">
      <dgm:prSet/>
      <dgm:spPr/>
      <dgm:t>
        <a:bodyPr/>
        <a:lstStyle/>
        <a:p>
          <a:endParaRPr lang="en-US"/>
        </a:p>
      </dgm:t>
    </dgm:pt>
    <dgm:pt modelId="{48D56D8C-5576-5F41-9A22-9404E13F34D8}" type="sibTrans" cxnId="{04EEBD1F-AC17-4745-9D40-DC0ABB8251BA}">
      <dgm:prSet/>
      <dgm:spPr/>
      <dgm:t>
        <a:bodyPr/>
        <a:lstStyle/>
        <a:p>
          <a:endParaRPr lang="en-US"/>
        </a:p>
      </dgm:t>
    </dgm:pt>
    <dgm:pt modelId="{96704892-1638-B247-A72C-BAD02BFEA31A}">
      <dgm:prSet phldrT="[Text]"/>
      <dgm:spPr/>
      <dgm:t>
        <a:bodyPr/>
        <a:lstStyle/>
        <a:p>
          <a:r>
            <a:rPr lang="en-US" dirty="0" smtClean="0"/>
            <a:t>Centralized Captioning</a:t>
          </a:r>
          <a:endParaRPr lang="en-US" dirty="0"/>
        </a:p>
      </dgm:t>
    </dgm:pt>
    <dgm:pt modelId="{EFB9B5BF-F5DA-0049-8EAD-4585DC475DD5}" type="parTrans" cxnId="{AC5588FC-C328-8845-BDD5-A61D08299F47}">
      <dgm:prSet/>
      <dgm:spPr/>
      <dgm:t>
        <a:bodyPr/>
        <a:lstStyle/>
        <a:p>
          <a:endParaRPr lang="en-US"/>
        </a:p>
      </dgm:t>
    </dgm:pt>
    <dgm:pt modelId="{B6DE1927-57EB-4B4C-8AAA-BA54221DDDA5}" type="sibTrans" cxnId="{AC5588FC-C328-8845-BDD5-A61D08299F47}">
      <dgm:prSet/>
      <dgm:spPr/>
      <dgm:t>
        <a:bodyPr/>
        <a:lstStyle/>
        <a:p>
          <a:endParaRPr lang="en-US"/>
        </a:p>
      </dgm:t>
    </dgm:pt>
    <dgm:pt modelId="{4D5E39E4-90B3-424D-8B13-9BD91BB1A7D2}">
      <dgm:prSet phldrT="[Text]"/>
      <dgm:spPr/>
      <dgm:t>
        <a:bodyPr/>
        <a:lstStyle/>
        <a:p>
          <a:r>
            <a:rPr lang="en-US" dirty="0" smtClean="0"/>
            <a:t>Website Accessibility </a:t>
          </a:r>
          <a:endParaRPr lang="en-US" dirty="0"/>
        </a:p>
      </dgm:t>
      <dgm:extLst>
        <a:ext uri="{E40237B7-FDA0-4F09-8148-C483321AD2D9}">
          <dgm14:cNvPr xmlns:dgm14="http://schemas.microsoft.com/office/drawing/2010/diagram" id="0" name="" descr="Three protocols to implement the policy addressing particular concerns:&#10;Procurement&#10;Website Accessibility (including LMS and public facing)&#10;Centralized Captioning&#10;" title="ADT's Protocols include Procurment, Website Accessibility and Centralized Captioning."/>
        </a:ext>
      </dgm:extLst>
    </dgm:pt>
    <dgm:pt modelId="{A4CBF56E-222B-BA41-9482-1BDBEF0A77D4}" type="parTrans" cxnId="{A66989EC-76D8-964B-9BE0-22017F30EFD0}">
      <dgm:prSet/>
      <dgm:spPr/>
      <dgm:t>
        <a:bodyPr/>
        <a:lstStyle/>
        <a:p>
          <a:endParaRPr lang="en-US"/>
        </a:p>
      </dgm:t>
    </dgm:pt>
    <dgm:pt modelId="{B61CF35F-1B91-A443-B0E4-7722BFE9C5F7}" type="sibTrans" cxnId="{A66989EC-76D8-964B-9BE0-22017F30EFD0}">
      <dgm:prSet/>
      <dgm:spPr/>
      <dgm:t>
        <a:bodyPr/>
        <a:lstStyle/>
        <a:p>
          <a:endParaRPr lang="en-US"/>
        </a:p>
      </dgm:t>
    </dgm:pt>
    <dgm:pt modelId="{519B0EED-8699-974D-9EEA-EE31FA5F0C06}" type="pres">
      <dgm:prSet presAssocID="{5B3BB47C-B296-0844-BF9D-3E22B3D90572}" presName="Name0" presStyleCnt="0">
        <dgm:presLayoutVars>
          <dgm:chMax val="1"/>
          <dgm:chPref val="1"/>
          <dgm:dir/>
          <dgm:animOne val="branch"/>
          <dgm:animLvl val="lvl"/>
        </dgm:presLayoutVars>
      </dgm:prSet>
      <dgm:spPr/>
      <dgm:t>
        <a:bodyPr/>
        <a:lstStyle/>
        <a:p>
          <a:endParaRPr lang="en-US"/>
        </a:p>
      </dgm:t>
    </dgm:pt>
    <dgm:pt modelId="{F63A6B77-3625-3F4A-BC76-0B87BE8346D9}" type="pres">
      <dgm:prSet presAssocID="{87527422-2E22-0943-996C-B56836577153}" presName="singleCycle" presStyleCnt="0"/>
      <dgm:spPr/>
    </dgm:pt>
    <dgm:pt modelId="{AB25B340-FB49-7B4D-B716-EB9C6EB095AF}" type="pres">
      <dgm:prSet presAssocID="{87527422-2E22-0943-996C-B56836577153}" presName="singleCenter" presStyleLbl="node1" presStyleIdx="0" presStyleCnt="4" custScaleX="177189" custScaleY="160745" custLinFactNeighborX="-56157" custLinFactNeighborY="-26323">
        <dgm:presLayoutVars>
          <dgm:chMax val="7"/>
          <dgm:chPref val="7"/>
        </dgm:presLayoutVars>
      </dgm:prSet>
      <dgm:spPr/>
      <dgm:t>
        <a:bodyPr/>
        <a:lstStyle/>
        <a:p>
          <a:endParaRPr lang="en-US"/>
        </a:p>
      </dgm:t>
    </dgm:pt>
    <dgm:pt modelId="{67B22797-3AF6-B34E-BD53-3584353D04F7}" type="pres">
      <dgm:prSet presAssocID="{D489C4E5-EF75-5446-809A-C63397F4272C}" presName="Name56" presStyleLbl="parChTrans1D2" presStyleIdx="0" presStyleCnt="3"/>
      <dgm:spPr/>
      <dgm:t>
        <a:bodyPr/>
        <a:lstStyle/>
        <a:p>
          <a:endParaRPr lang="en-US"/>
        </a:p>
      </dgm:t>
    </dgm:pt>
    <dgm:pt modelId="{86BDE348-4A88-754E-A143-E3D7234E8F57}" type="pres">
      <dgm:prSet presAssocID="{10F5D588-ADD9-D047-B3FB-46E9AC8FF65F}" presName="text0" presStyleLbl="node1" presStyleIdx="1" presStyleCnt="4" custScaleX="244887" custScaleY="100206" custRadScaleRad="106308" custRadScaleInc="38900">
        <dgm:presLayoutVars>
          <dgm:bulletEnabled val="1"/>
        </dgm:presLayoutVars>
      </dgm:prSet>
      <dgm:spPr/>
      <dgm:t>
        <a:bodyPr/>
        <a:lstStyle/>
        <a:p>
          <a:endParaRPr lang="en-US"/>
        </a:p>
      </dgm:t>
    </dgm:pt>
    <dgm:pt modelId="{B702574D-6B31-4B47-AF2D-CFB85AA3559F}" type="pres">
      <dgm:prSet presAssocID="{EFB9B5BF-F5DA-0049-8EAD-4585DC475DD5}" presName="Name56" presStyleLbl="parChTrans1D2" presStyleIdx="1" presStyleCnt="3"/>
      <dgm:spPr/>
      <dgm:t>
        <a:bodyPr/>
        <a:lstStyle/>
        <a:p>
          <a:endParaRPr lang="en-US"/>
        </a:p>
      </dgm:t>
    </dgm:pt>
    <dgm:pt modelId="{CC9D66F6-D77D-BF44-8FB5-C2CFBC67EF1E}" type="pres">
      <dgm:prSet presAssocID="{96704892-1638-B247-A72C-BAD02BFEA31A}" presName="text0" presStyleLbl="node1" presStyleIdx="2" presStyleCnt="4" custScaleX="244439" custScaleY="106046">
        <dgm:presLayoutVars>
          <dgm:bulletEnabled val="1"/>
        </dgm:presLayoutVars>
      </dgm:prSet>
      <dgm:spPr/>
      <dgm:t>
        <a:bodyPr/>
        <a:lstStyle/>
        <a:p>
          <a:endParaRPr lang="en-US"/>
        </a:p>
      </dgm:t>
    </dgm:pt>
    <dgm:pt modelId="{F46DA334-F289-554C-A86F-178575BE8F23}" type="pres">
      <dgm:prSet presAssocID="{A4CBF56E-222B-BA41-9482-1BDBEF0A77D4}" presName="Name56" presStyleLbl="parChTrans1D2" presStyleIdx="2" presStyleCnt="3"/>
      <dgm:spPr/>
      <dgm:t>
        <a:bodyPr/>
        <a:lstStyle/>
        <a:p>
          <a:endParaRPr lang="en-US"/>
        </a:p>
      </dgm:t>
    </dgm:pt>
    <dgm:pt modelId="{46EDC004-B26E-794B-83DA-756698A627A3}" type="pres">
      <dgm:prSet presAssocID="{4D5E39E4-90B3-424D-8B13-9BD91BB1A7D2}" presName="text0" presStyleLbl="node1" presStyleIdx="3" presStyleCnt="4" custScaleX="263362" custScaleY="106041" custRadScaleRad="83167" custRadScaleInc="-281837">
        <dgm:presLayoutVars>
          <dgm:bulletEnabled val="1"/>
        </dgm:presLayoutVars>
      </dgm:prSet>
      <dgm:spPr/>
      <dgm:t>
        <a:bodyPr/>
        <a:lstStyle/>
        <a:p>
          <a:endParaRPr lang="en-US"/>
        </a:p>
      </dgm:t>
    </dgm:pt>
  </dgm:ptLst>
  <dgm:cxnLst>
    <dgm:cxn modelId="{A66989EC-76D8-964B-9BE0-22017F30EFD0}" srcId="{87527422-2E22-0943-996C-B56836577153}" destId="{4D5E39E4-90B3-424D-8B13-9BD91BB1A7D2}" srcOrd="2" destOrd="0" parTransId="{A4CBF56E-222B-BA41-9482-1BDBEF0A77D4}" sibTransId="{B61CF35F-1B91-A443-B0E4-7722BFE9C5F7}"/>
    <dgm:cxn modelId="{AF51EBD6-6FD1-9745-B0D8-50483941311F}" type="presOf" srcId="{10F5D588-ADD9-D047-B3FB-46E9AC8FF65F}" destId="{86BDE348-4A88-754E-A143-E3D7234E8F57}" srcOrd="0" destOrd="0" presId="urn:microsoft.com/office/officeart/2008/layout/RadialCluster"/>
    <dgm:cxn modelId="{D1001A31-6B33-2A4F-B440-C852BD5E4529}" type="presOf" srcId="{87527422-2E22-0943-996C-B56836577153}" destId="{AB25B340-FB49-7B4D-B716-EB9C6EB095AF}" srcOrd="0" destOrd="0" presId="urn:microsoft.com/office/officeart/2008/layout/RadialCluster"/>
    <dgm:cxn modelId="{EDDA2CFF-49D0-A046-8BB9-99EC341FF5A1}" type="presOf" srcId="{D489C4E5-EF75-5446-809A-C63397F4272C}" destId="{67B22797-3AF6-B34E-BD53-3584353D04F7}" srcOrd="0" destOrd="0" presId="urn:microsoft.com/office/officeart/2008/layout/RadialCluster"/>
    <dgm:cxn modelId="{BDDBE543-C5AE-CF4F-AD47-CE7ECE84905F}" type="presOf" srcId="{A4CBF56E-222B-BA41-9482-1BDBEF0A77D4}" destId="{F46DA334-F289-554C-A86F-178575BE8F23}" srcOrd="0" destOrd="0" presId="urn:microsoft.com/office/officeart/2008/layout/RadialCluster"/>
    <dgm:cxn modelId="{9E708A9E-76B0-0B4B-97F9-853D87EAC287}" srcId="{5B3BB47C-B296-0844-BF9D-3E22B3D90572}" destId="{87527422-2E22-0943-996C-B56836577153}" srcOrd="0" destOrd="0" parTransId="{6B7F673B-0B6E-9545-B716-429AE82C9076}" sibTransId="{F399844E-0E6D-7745-97D1-BD87E3E8AA08}"/>
    <dgm:cxn modelId="{04EEBD1F-AC17-4745-9D40-DC0ABB8251BA}" srcId="{87527422-2E22-0943-996C-B56836577153}" destId="{10F5D588-ADD9-D047-B3FB-46E9AC8FF65F}" srcOrd="0" destOrd="0" parTransId="{D489C4E5-EF75-5446-809A-C63397F4272C}" sibTransId="{48D56D8C-5576-5F41-9A22-9404E13F34D8}"/>
    <dgm:cxn modelId="{05D96273-EF0B-684B-AE03-77769DEFEF59}" type="presOf" srcId="{4D5E39E4-90B3-424D-8B13-9BD91BB1A7D2}" destId="{46EDC004-B26E-794B-83DA-756698A627A3}" srcOrd="0" destOrd="0" presId="urn:microsoft.com/office/officeart/2008/layout/RadialCluster"/>
    <dgm:cxn modelId="{AC5588FC-C328-8845-BDD5-A61D08299F47}" srcId="{87527422-2E22-0943-996C-B56836577153}" destId="{96704892-1638-B247-A72C-BAD02BFEA31A}" srcOrd="1" destOrd="0" parTransId="{EFB9B5BF-F5DA-0049-8EAD-4585DC475DD5}" sibTransId="{B6DE1927-57EB-4B4C-8AAA-BA54221DDDA5}"/>
    <dgm:cxn modelId="{FDC12361-A2D4-8240-98AB-2366C1F29C89}" type="presOf" srcId="{EFB9B5BF-F5DA-0049-8EAD-4585DC475DD5}" destId="{B702574D-6B31-4B47-AF2D-CFB85AA3559F}" srcOrd="0" destOrd="0" presId="urn:microsoft.com/office/officeart/2008/layout/RadialCluster"/>
    <dgm:cxn modelId="{7A70F1B7-329F-DE43-BF49-7C7566D9DC70}" type="presOf" srcId="{5B3BB47C-B296-0844-BF9D-3E22B3D90572}" destId="{519B0EED-8699-974D-9EEA-EE31FA5F0C06}" srcOrd="0" destOrd="0" presId="urn:microsoft.com/office/officeart/2008/layout/RadialCluster"/>
    <dgm:cxn modelId="{A045C3B5-EDE1-8042-B49B-B82A69DF0A1A}" type="presOf" srcId="{96704892-1638-B247-A72C-BAD02BFEA31A}" destId="{CC9D66F6-D77D-BF44-8FB5-C2CFBC67EF1E}" srcOrd="0" destOrd="0" presId="urn:microsoft.com/office/officeart/2008/layout/RadialCluster"/>
    <dgm:cxn modelId="{B3460438-9DC2-014D-908E-F43EEBD50584}" type="presParOf" srcId="{519B0EED-8699-974D-9EEA-EE31FA5F0C06}" destId="{F63A6B77-3625-3F4A-BC76-0B87BE8346D9}" srcOrd="0" destOrd="0" presId="urn:microsoft.com/office/officeart/2008/layout/RadialCluster"/>
    <dgm:cxn modelId="{E9E3C98D-59AA-7D4E-A4C9-32476CBAC168}" type="presParOf" srcId="{F63A6B77-3625-3F4A-BC76-0B87BE8346D9}" destId="{AB25B340-FB49-7B4D-B716-EB9C6EB095AF}" srcOrd="0" destOrd="0" presId="urn:microsoft.com/office/officeart/2008/layout/RadialCluster"/>
    <dgm:cxn modelId="{395ACF0C-E574-6D47-A511-09D883FDAE1C}" type="presParOf" srcId="{F63A6B77-3625-3F4A-BC76-0B87BE8346D9}" destId="{67B22797-3AF6-B34E-BD53-3584353D04F7}" srcOrd="1" destOrd="0" presId="urn:microsoft.com/office/officeart/2008/layout/RadialCluster"/>
    <dgm:cxn modelId="{CACCAE58-1201-F44B-A5A6-21184A79A2F0}" type="presParOf" srcId="{F63A6B77-3625-3F4A-BC76-0B87BE8346D9}" destId="{86BDE348-4A88-754E-A143-E3D7234E8F57}" srcOrd="2" destOrd="0" presId="urn:microsoft.com/office/officeart/2008/layout/RadialCluster"/>
    <dgm:cxn modelId="{DA754A05-B6BD-984D-9C97-D4D5DF3D6BAE}" type="presParOf" srcId="{F63A6B77-3625-3F4A-BC76-0B87BE8346D9}" destId="{B702574D-6B31-4B47-AF2D-CFB85AA3559F}" srcOrd="3" destOrd="0" presId="urn:microsoft.com/office/officeart/2008/layout/RadialCluster"/>
    <dgm:cxn modelId="{427A564A-2332-9F41-9554-3A61E700E5EA}" type="presParOf" srcId="{F63A6B77-3625-3F4A-BC76-0B87BE8346D9}" destId="{CC9D66F6-D77D-BF44-8FB5-C2CFBC67EF1E}" srcOrd="4" destOrd="0" presId="urn:microsoft.com/office/officeart/2008/layout/RadialCluster"/>
    <dgm:cxn modelId="{CD2B01D2-AFEE-DF47-9692-29729D1CAC49}" type="presParOf" srcId="{F63A6B77-3625-3F4A-BC76-0B87BE8346D9}" destId="{F46DA334-F289-554C-A86F-178575BE8F23}" srcOrd="5" destOrd="0" presId="urn:microsoft.com/office/officeart/2008/layout/RadialCluster"/>
    <dgm:cxn modelId="{7A7DCEBF-F286-AF4E-BB90-77351D2865AA}" type="presParOf" srcId="{F63A6B77-3625-3F4A-BC76-0B87BE8346D9}" destId="{46EDC004-B26E-794B-83DA-756698A627A3}"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A89ADE-B901-4E20-9B77-F9BB6EC55D1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A98F9FC-44BE-4438-B86D-896CCDDD0DA7}">
      <dgm:prSet phldrT="[Text]"/>
      <dgm:spPr>
        <a:solidFill>
          <a:srgbClr val="0070C0"/>
        </a:solidFill>
        <a:ln>
          <a:solidFill>
            <a:srgbClr val="002060"/>
          </a:solidFill>
        </a:ln>
      </dgm:spPr>
      <dgm:t>
        <a:bodyPr/>
        <a:lstStyle/>
        <a:p>
          <a:r>
            <a:rPr lang="en-US" dirty="0"/>
            <a:t>1</a:t>
          </a:r>
        </a:p>
      </dgm:t>
    </dgm:pt>
    <dgm:pt modelId="{33D591A0-571E-4117-BF0F-E1AEE992A951}" type="parTrans" cxnId="{51F5040F-9627-4054-A96A-16751CE1B678}">
      <dgm:prSet/>
      <dgm:spPr/>
      <dgm:t>
        <a:bodyPr/>
        <a:lstStyle/>
        <a:p>
          <a:endParaRPr lang="en-US"/>
        </a:p>
      </dgm:t>
    </dgm:pt>
    <dgm:pt modelId="{35E5FD00-FAF7-41DB-AD27-EE15CA23C740}" type="sibTrans" cxnId="{51F5040F-9627-4054-A96A-16751CE1B678}">
      <dgm:prSet/>
      <dgm:spPr/>
      <dgm:t>
        <a:bodyPr/>
        <a:lstStyle/>
        <a:p>
          <a:endParaRPr lang="en-US"/>
        </a:p>
      </dgm:t>
    </dgm:pt>
    <dgm:pt modelId="{2DD8B247-0885-4B13-8045-926D6ABFA3D6}">
      <dgm:prSet phldrT="[Text]" custT="1"/>
      <dgm:spPr>
        <a:ln>
          <a:solidFill>
            <a:srgbClr val="002060"/>
          </a:solidFill>
        </a:ln>
      </dgm:spPr>
      <dgm:t>
        <a:bodyPr/>
        <a:lstStyle/>
        <a:p>
          <a:r>
            <a:rPr lang="en-US" sz="2400" dirty="0"/>
            <a:t>All RFPs for vendors have accessibility language</a:t>
          </a:r>
          <a:r>
            <a:rPr lang="en-US" sz="1900" dirty="0"/>
            <a:t>. </a:t>
          </a:r>
        </a:p>
      </dgm:t>
    </dgm:pt>
    <dgm:pt modelId="{CCECC365-8AC7-423C-B0C7-8ECD771F3C77}" type="parTrans" cxnId="{D6B729C4-A613-40E6-BDA4-08591351ADCF}">
      <dgm:prSet/>
      <dgm:spPr/>
      <dgm:t>
        <a:bodyPr/>
        <a:lstStyle/>
        <a:p>
          <a:endParaRPr lang="en-US"/>
        </a:p>
      </dgm:t>
    </dgm:pt>
    <dgm:pt modelId="{D6283273-F80D-4F54-BE1F-2421D29F13E1}" type="sibTrans" cxnId="{D6B729C4-A613-40E6-BDA4-08591351ADCF}">
      <dgm:prSet/>
      <dgm:spPr/>
      <dgm:t>
        <a:bodyPr/>
        <a:lstStyle/>
        <a:p>
          <a:endParaRPr lang="en-US"/>
        </a:p>
      </dgm:t>
    </dgm:pt>
    <dgm:pt modelId="{D180F399-9A96-4562-9DDE-7DD180CDE58C}">
      <dgm:prSet phldrT="[Text]"/>
      <dgm:spPr>
        <a:solidFill>
          <a:srgbClr val="0070C0"/>
        </a:solidFill>
        <a:ln>
          <a:solidFill>
            <a:srgbClr val="002060"/>
          </a:solidFill>
        </a:ln>
      </dgm:spPr>
      <dgm:t>
        <a:bodyPr/>
        <a:lstStyle/>
        <a:p>
          <a:r>
            <a:rPr lang="en-US" dirty="0"/>
            <a:t>2</a:t>
          </a:r>
        </a:p>
      </dgm:t>
    </dgm:pt>
    <dgm:pt modelId="{E3F87CD7-CBCF-46A7-AAEB-C6ABC66F0FFD}" type="parTrans" cxnId="{56BA8B4C-54E3-420C-9FEB-DC9F690AC263}">
      <dgm:prSet/>
      <dgm:spPr/>
      <dgm:t>
        <a:bodyPr/>
        <a:lstStyle/>
        <a:p>
          <a:endParaRPr lang="en-US"/>
        </a:p>
      </dgm:t>
    </dgm:pt>
    <dgm:pt modelId="{F4FC8273-C4EB-4E62-A244-8D1FD1E26BCC}" type="sibTrans" cxnId="{56BA8B4C-54E3-420C-9FEB-DC9F690AC263}">
      <dgm:prSet/>
      <dgm:spPr/>
      <dgm:t>
        <a:bodyPr/>
        <a:lstStyle/>
        <a:p>
          <a:endParaRPr lang="en-US"/>
        </a:p>
      </dgm:t>
    </dgm:pt>
    <dgm:pt modelId="{A626B578-24F8-4463-BCA1-BBB5DFEFBDF0}">
      <dgm:prSet phldrT="[Text]" custT="1"/>
      <dgm:spPr>
        <a:ln>
          <a:solidFill>
            <a:srgbClr val="002060"/>
          </a:solidFill>
        </a:ln>
      </dgm:spPr>
      <dgm:t>
        <a:bodyPr/>
        <a:lstStyle/>
        <a:p>
          <a:r>
            <a:rPr lang="en-US" sz="2400" dirty="0"/>
            <a:t>All proposed products are reviewed by an accessibility team within TTS. </a:t>
          </a:r>
        </a:p>
      </dgm:t>
    </dgm:pt>
    <dgm:pt modelId="{049C8390-8247-45F5-BEF3-EFC1ABB807A2}" type="parTrans" cxnId="{5A35E168-FA4E-4C4E-A675-D1C1BDB8E930}">
      <dgm:prSet/>
      <dgm:spPr/>
      <dgm:t>
        <a:bodyPr/>
        <a:lstStyle/>
        <a:p>
          <a:endParaRPr lang="en-US"/>
        </a:p>
      </dgm:t>
    </dgm:pt>
    <dgm:pt modelId="{EA3AF85C-C788-4FC9-B144-05D42FEC518A}" type="sibTrans" cxnId="{5A35E168-FA4E-4C4E-A675-D1C1BDB8E930}">
      <dgm:prSet/>
      <dgm:spPr/>
      <dgm:t>
        <a:bodyPr/>
        <a:lstStyle/>
        <a:p>
          <a:endParaRPr lang="en-US"/>
        </a:p>
      </dgm:t>
    </dgm:pt>
    <dgm:pt modelId="{51F732C0-DF60-4D2B-A356-95BED8F633A4}">
      <dgm:prSet phldrT="[Text]"/>
      <dgm:spPr>
        <a:solidFill>
          <a:srgbClr val="0070C0"/>
        </a:solidFill>
        <a:ln>
          <a:solidFill>
            <a:srgbClr val="002060"/>
          </a:solidFill>
        </a:ln>
      </dgm:spPr>
      <dgm:t>
        <a:bodyPr/>
        <a:lstStyle/>
        <a:p>
          <a:r>
            <a:rPr lang="en-US" dirty="0"/>
            <a:t>4</a:t>
          </a:r>
        </a:p>
      </dgm:t>
    </dgm:pt>
    <dgm:pt modelId="{9D882B96-E2B2-4394-B622-A8797B03DE3C}" type="parTrans" cxnId="{DF5314DC-A323-49CB-B41A-73BFB3D39209}">
      <dgm:prSet/>
      <dgm:spPr/>
      <dgm:t>
        <a:bodyPr/>
        <a:lstStyle/>
        <a:p>
          <a:endParaRPr lang="en-US"/>
        </a:p>
      </dgm:t>
    </dgm:pt>
    <dgm:pt modelId="{5CED5923-9188-4933-8DE7-0AFFD6EA4ACC}" type="sibTrans" cxnId="{DF5314DC-A323-49CB-B41A-73BFB3D39209}">
      <dgm:prSet/>
      <dgm:spPr/>
      <dgm:t>
        <a:bodyPr/>
        <a:lstStyle/>
        <a:p>
          <a:endParaRPr lang="en-US"/>
        </a:p>
      </dgm:t>
    </dgm:pt>
    <dgm:pt modelId="{B8B0C5A2-3F7C-4A60-8978-6DFCEB15F084}">
      <dgm:prSet phldrT="[Text]" custT="1"/>
      <dgm:spPr>
        <a:ln>
          <a:solidFill>
            <a:srgbClr val="002060"/>
          </a:solidFill>
        </a:ln>
      </dgm:spPr>
      <dgm:t>
        <a:bodyPr/>
        <a:lstStyle/>
        <a:p>
          <a:r>
            <a:rPr lang="en-US" sz="2400" dirty="0"/>
            <a:t>Appeals can be filed with the Chief Information Officer. </a:t>
          </a:r>
        </a:p>
      </dgm:t>
    </dgm:pt>
    <dgm:pt modelId="{A325F398-CC12-40FB-BC5E-30A23F72E2B8}" type="parTrans" cxnId="{0AE562A0-17CA-4FF0-BDB0-5B110E45285D}">
      <dgm:prSet/>
      <dgm:spPr/>
      <dgm:t>
        <a:bodyPr/>
        <a:lstStyle/>
        <a:p>
          <a:endParaRPr lang="en-US"/>
        </a:p>
      </dgm:t>
    </dgm:pt>
    <dgm:pt modelId="{2C50D4BA-6960-4811-8797-2121CD0CA673}" type="sibTrans" cxnId="{0AE562A0-17CA-4FF0-BDB0-5B110E45285D}">
      <dgm:prSet/>
      <dgm:spPr/>
      <dgm:t>
        <a:bodyPr/>
        <a:lstStyle/>
        <a:p>
          <a:endParaRPr lang="en-US"/>
        </a:p>
      </dgm:t>
    </dgm:pt>
    <dgm:pt modelId="{01FD12A8-DB23-4FBC-8D49-77E4B9E58B6F}">
      <dgm:prSet/>
      <dgm:spPr>
        <a:ln>
          <a:solidFill>
            <a:srgbClr val="002060"/>
          </a:solidFill>
        </a:ln>
      </dgm:spPr>
      <dgm:t>
        <a:bodyPr/>
        <a:lstStyle/>
        <a:p>
          <a:r>
            <a:rPr lang="en-US" sz="1900" dirty="0"/>
            <a:t>Each school will identify a point-person from TTS to conduct this testing.</a:t>
          </a:r>
        </a:p>
      </dgm:t>
    </dgm:pt>
    <dgm:pt modelId="{990DA829-66F1-448F-8445-C3732657C8A6}" type="parTrans" cxnId="{78D3D132-F761-4007-8A08-BC96C5CB86F0}">
      <dgm:prSet/>
      <dgm:spPr/>
      <dgm:t>
        <a:bodyPr/>
        <a:lstStyle/>
        <a:p>
          <a:endParaRPr lang="en-US"/>
        </a:p>
      </dgm:t>
    </dgm:pt>
    <dgm:pt modelId="{C8D75333-B569-4F4F-8B93-B6C1ACFA137E}" type="sibTrans" cxnId="{78D3D132-F761-4007-8A08-BC96C5CB86F0}">
      <dgm:prSet/>
      <dgm:spPr/>
      <dgm:t>
        <a:bodyPr/>
        <a:lstStyle/>
        <a:p>
          <a:endParaRPr lang="en-US"/>
        </a:p>
      </dgm:t>
    </dgm:pt>
    <dgm:pt modelId="{B7DA8C87-25FC-478B-B96C-9072BB8466A8}">
      <dgm:prSet/>
      <dgm:spPr>
        <a:solidFill>
          <a:srgbClr val="0070C0"/>
        </a:solidFill>
        <a:ln>
          <a:solidFill>
            <a:srgbClr val="002060"/>
          </a:solidFill>
        </a:ln>
      </dgm:spPr>
      <dgm:t>
        <a:bodyPr/>
        <a:lstStyle/>
        <a:p>
          <a:r>
            <a:rPr lang="en-US" dirty="0"/>
            <a:t>3</a:t>
          </a:r>
        </a:p>
      </dgm:t>
    </dgm:pt>
    <dgm:pt modelId="{165B8A1E-23B1-41EB-8979-351FF86E05AE}" type="parTrans" cxnId="{D977AFD8-B1F6-4A0D-84BA-39AF8B11E660}">
      <dgm:prSet/>
      <dgm:spPr/>
      <dgm:t>
        <a:bodyPr/>
        <a:lstStyle/>
        <a:p>
          <a:endParaRPr lang="en-US"/>
        </a:p>
      </dgm:t>
    </dgm:pt>
    <dgm:pt modelId="{F53E5CBA-9145-4710-A7EA-30AFF42FBC9C}" type="sibTrans" cxnId="{D977AFD8-B1F6-4A0D-84BA-39AF8B11E660}">
      <dgm:prSet/>
      <dgm:spPr/>
      <dgm:t>
        <a:bodyPr/>
        <a:lstStyle/>
        <a:p>
          <a:endParaRPr lang="en-US"/>
        </a:p>
      </dgm:t>
    </dgm:pt>
    <dgm:pt modelId="{3D98ECA8-174B-4E1A-BC73-78FD856454E6}">
      <dgm:prSet custT="1"/>
      <dgm:spPr>
        <a:ln>
          <a:solidFill>
            <a:srgbClr val="002060"/>
          </a:solidFill>
        </a:ln>
      </dgm:spPr>
      <dgm:t>
        <a:bodyPr/>
        <a:lstStyle/>
        <a:p>
          <a:r>
            <a:rPr lang="en-US" sz="2400" dirty="0"/>
            <a:t>TTS reports to Purchasing; Purchasing decides whether or not to purchase. </a:t>
          </a:r>
        </a:p>
      </dgm:t>
    </dgm:pt>
    <dgm:pt modelId="{8C2EAE6C-C7C5-42BB-9845-8FCA2220BF32}" type="parTrans" cxnId="{8BE6BE98-3CEF-4AA3-B564-02CD68721EDB}">
      <dgm:prSet/>
      <dgm:spPr/>
      <dgm:t>
        <a:bodyPr/>
        <a:lstStyle/>
        <a:p>
          <a:endParaRPr lang="en-US"/>
        </a:p>
      </dgm:t>
    </dgm:pt>
    <dgm:pt modelId="{2176512A-9641-476E-AA91-748C352558ED}" type="sibTrans" cxnId="{8BE6BE98-3CEF-4AA3-B564-02CD68721EDB}">
      <dgm:prSet/>
      <dgm:spPr/>
      <dgm:t>
        <a:bodyPr/>
        <a:lstStyle/>
        <a:p>
          <a:endParaRPr lang="en-US"/>
        </a:p>
      </dgm:t>
    </dgm:pt>
    <dgm:pt modelId="{3A2A7AA1-EC9F-405D-84A4-0D87415C070D}">
      <dgm:prSet/>
      <dgm:spPr>
        <a:ln>
          <a:solidFill>
            <a:srgbClr val="002060"/>
          </a:solidFill>
        </a:ln>
      </dgm:spPr>
      <dgm:t>
        <a:bodyPr/>
        <a:lstStyle/>
        <a:p>
          <a:r>
            <a:rPr lang="en-US" sz="1900" dirty="0"/>
            <a:t>General Counsel and Student Accessibility provide guidance if needed</a:t>
          </a:r>
        </a:p>
      </dgm:t>
    </dgm:pt>
    <dgm:pt modelId="{66FA156B-93DA-4F0A-8583-5D07BC0C3773}" type="parTrans" cxnId="{E7B543BE-52D2-4185-AFF4-E1782B9D8796}">
      <dgm:prSet/>
      <dgm:spPr/>
      <dgm:t>
        <a:bodyPr/>
        <a:lstStyle/>
        <a:p>
          <a:endParaRPr lang="en-US"/>
        </a:p>
      </dgm:t>
    </dgm:pt>
    <dgm:pt modelId="{AEDE1D32-302D-47E9-A983-ADD3E51AD13D}" type="sibTrans" cxnId="{E7B543BE-52D2-4185-AFF4-E1782B9D8796}">
      <dgm:prSet/>
      <dgm:spPr/>
      <dgm:t>
        <a:bodyPr/>
        <a:lstStyle/>
        <a:p>
          <a:endParaRPr lang="en-US"/>
        </a:p>
      </dgm:t>
    </dgm:pt>
    <dgm:pt modelId="{7BC227EF-7A02-47E2-A47B-213A880FDD17}" type="pres">
      <dgm:prSet presAssocID="{36A89ADE-B901-4E20-9B77-F9BB6EC55D1B}" presName="linearFlow" presStyleCnt="0">
        <dgm:presLayoutVars>
          <dgm:dir/>
          <dgm:animLvl val="lvl"/>
          <dgm:resizeHandles val="exact"/>
        </dgm:presLayoutVars>
      </dgm:prSet>
      <dgm:spPr/>
      <dgm:t>
        <a:bodyPr/>
        <a:lstStyle/>
        <a:p>
          <a:endParaRPr lang="en-US"/>
        </a:p>
      </dgm:t>
    </dgm:pt>
    <dgm:pt modelId="{E7776709-0B04-42B5-9DD2-E66F7F6FCB12}" type="pres">
      <dgm:prSet presAssocID="{AA98F9FC-44BE-4438-B86D-896CCDDD0DA7}" presName="composite" presStyleCnt="0"/>
      <dgm:spPr/>
    </dgm:pt>
    <dgm:pt modelId="{C1CBB834-8162-41C4-9FAC-72F776658C93}" type="pres">
      <dgm:prSet presAssocID="{AA98F9FC-44BE-4438-B86D-896CCDDD0DA7}" presName="parentText" presStyleLbl="alignNode1" presStyleIdx="0" presStyleCnt="4">
        <dgm:presLayoutVars>
          <dgm:chMax val="1"/>
          <dgm:bulletEnabled val="1"/>
        </dgm:presLayoutVars>
      </dgm:prSet>
      <dgm:spPr/>
      <dgm:t>
        <a:bodyPr/>
        <a:lstStyle/>
        <a:p>
          <a:endParaRPr lang="en-US"/>
        </a:p>
      </dgm:t>
    </dgm:pt>
    <dgm:pt modelId="{EEBD91F2-2666-4690-8B83-221CBFE6298A}" type="pres">
      <dgm:prSet presAssocID="{AA98F9FC-44BE-4438-B86D-896CCDDD0DA7}" presName="descendantText" presStyleLbl="alignAcc1" presStyleIdx="0" presStyleCnt="4">
        <dgm:presLayoutVars>
          <dgm:bulletEnabled val="1"/>
        </dgm:presLayoutVars>
      </dgm:prSet>
      <dgm:spPr/>
      <dgm:t>
        <a:bodyPr/>
        <a:lstStyle/>
        <a:p>
          <a:endParaRPr lang="en-US"/>
        </a:p>
      </dgm:t>
    </dgm:pt>
    <dgm:pt modelId="{CB50E8C1-BFEE-4DF2-9C48-C18A8DBF3FAA}" type="pres">
      <dgm:prSet presAssocID="{35E5FD00-FAF7-41DB-AD27-EE15CA23C740}" presName="sp" presStyleCnt="0"/>
      <dgm:spPr/>
    </dgm:pt>
    <dgm:pt modelId="{7EC10EF6-D098-4C3A-BFB8-A487557580F6}" type="pres">
      <dgm:prSet presAssocID="{D180F399-9A96-4562-9DDE-7DD180CDE58C}" presName="composite" presStyleCnt="0"/>
      <dgm:spPr/>
    </dgm:pt>
    <dgm:pt modelId="{9ECE101C-6FF1-4FC3-8665-9654EBD32A0D}" type="pres">
      <dgm:prSet presAssocID="{D180F399-9A96-4562-9DDE-7DD180CDE58C}" presName="parentText" presStyleLbl="alignNode1" presStyleIdx="1" presStyleCnt="4">
        <dgm:presLayoutVars>
          <dgm:chMax val="1"/>
          <dgm:bulletEnabled val="1"/>
        </dgm:presLayoutVars>
      </dgm:prSet>
      <dgm:spPr/>
      <dgm:t>
        <a:bodyPr/>
        <a:lstStyle/>
        <a:p>
          <a:endParaRPr lang="en-US"/>
        </a:p>
      </dgm:t>
    </dgm:pt>
    <dgm:pt modelId="{0DAFD580-2918-44B9-9372-D0945D1BA2CA}" type="pres">
      <dgm:prSet presAssocID="{D180F399-9A96-4562-9DDE-7DD180CDE58C}" presName="descendantText" presStyleLbl="alignAcc1" presStyleIdx="1" presStyleCnt="4" custScaleX="97949" custScaleY="123836">
        <dgm:presLayoutVars>
          <dgm:bulletEnabled val="1"/>
        </dgm:presLayoutVars>
      </dgm:prSet>
      <dgm:spPr/>
      <dgm:t>
        <a:bodyPr/>
        <a:lstStyle/>
        <a:p>
          <a:endParaRPr lang="en-US"/>
        </a:p>
      </dgm:t>
    </dgm:pt>
    <dgm:pt modelId="{B78A1BDC-5D5E-4F37-9D68-F7A726C2DD43}" type="pres">
      <dgm:prSet presAssocID="{F4FC8273-C4EB-4E62-A244-8D1FD1E26BCC}" presName="sp" presStyleCnt="0"/>
      <dgm:spPr/>
    </dgm:pt>
    <dgm:pt modelId="{0D0BF2F2-AFD5-45BD-8CA8-E8E70A895477}" type="pres">
      <dgm:prSet presAssocID="{B7DA8C87-25FC-478B-B96C-9072BB8466A8}" presName="composite" presStyleCnt="0"/>
      <dgm:spPr/>
    </dgm:pt>
    <dgm:pt modelId="{5CDF8A86-5168-47EC-87E1-D9778BF6C026}" type="pres">
      <dgm:prSet presAssocID="{B7DA8C87-25FC-478B-B96C-9072BB8466A8}" presName="parentText" presStyleLbl="alignNode1" presStyleIdx="2" presStyleCnt="4">
        <dgm:presLayoutVars>
          <dgm:chMax val="1"/>
          <dgm:bulletEnabled val="1"/>
        </dgm:presLayoutVars>
      </dgm:prSet>
      <dgm:spPr/>
      <dgm:t>
        <a:bodyPr/>
        <a:lstStyle/>
        <a:p>
          <a:endParaRPr lang="en-US"/>
        </a:p>
      </dgm:t>
    </dgm:pt>
    <dgm:pt modelId="{902D0B36-385E-440F-951E-B315A2560F8A}" type="pres">
      <dgm:prSet presAssocID="{B7DA8C87-25FC-478B-B96C-9072BB8466A8}" presName="descendantText" presStyleLbl="alignAcc1" presStyleIdx="2" presStyleCnt="4" custScaleY="134868">
        <dgm:presLayoutVars>
          <dgm:bulletEnabled val="1"/>
        </dgm:presLayoutVars>
      </dgm:prSet>
      <dgm:spPr/>
      <dgm:t>
        <a:bodyPr/>
        <a:lstStyle/>
        <a:p>
          <a:endParaRPr lang="en-US"/>
        </a:p>
      </dgm:t>
    </dgm:pt>
    <dgm:pt modelId="{A5779FFB-BAE7-42BD-8A17-D6883436FD07}" type="pres">
      <dgm:prSet presAssocID="{F53E5CBA-9145-4710-A7EA-30AFF42FBC9C}" presName="sp" presStyleCnt="0"/>
      <dgm:spPr/>
    </dgm:pt>
    <dgm:pt modelId="{67412948-BD4C-4B85-BAC2-281FEB45E9CE}" type="pres">
      <dgm:prSet presAssocID="{51F732C0-DF60-4D2B-A356-95BED8F633A4}" presName="composite" presStyleCnt="0"/>
      <dgm:spPr/>
    </dgm:pt>
    <dgm:pt modelId="{BC893E69-56D6-40B0-9FCF-F13644FDB70B}" type="pres">
      <dgm:prSet presAssocID="{51F732C0-DF60-4D2B-A356-95BED8F633A4}" presName="parentText" presStyleLbl="alignNode1" presStyleIdx="3" presStyleCnt="4">
        <dgm:presLayoutVars>
          <dgm:chMax val="1"/>
          <dgm:bulletEnabled val="1"/>
        </dgm:presLayoutVars>
      </dgm:prSet>
      <dgm:spPr/>
      <dgm:t>
        <a:bodyPr/>
        <a:lstStyle/>
        <a:p>
          <a:endParaRPr lang="en-US"/>
        </a:p>
      </dgm:t>
    </dgm:pt>
    <dgm:pt modelId="{A57D5716-80A5-4562-9212-895E3BA41FD2}" type="pres">
      <dgm:prSet presAssocID="{51F732C0-DF60-4D2B-A356-95BED8F633A4}" presName="descendantText" presStyleLbl="alignAcc1" presStyleIdx="3" presStyleCnt="4">
        <dgm:presLayoutVars>
          <dgm:bulletEnabled val="1"/>
        </dgm:presLayoutVars>
      </dgm:prSet>
      <dgm:spPr/>
      <dgm:t>
        <a:bodyPr/>
        <a:lstStyle/>
        <a:p>
          <a:endParaRPr lang="en-US"/>
        </a:p>
      </dgm:t>
    </dgm:pt>
  </dgm:ptLst>
  <dgm:cxnLst>
    <dgm:cxn modelId="{C8CAC923-2459-42A7-BAB3-BF3A22F3B5EA}" type="presOf" srcId="{B7DA8C87-25FC-478B-B96C-9072BB8466A8}" destId="{5CDF8A86-5168-47EC-87E1-D9778BF6C026}" srcOrd="0" destOrd="0" presId="urn:microsoft.com/office/officeart/2005/8/layout/chevron2"/>
    <dgm:cxn modelId="{3531003A-3FE7-4E48-96F9-A31EFA307A3D}" type="presOf" srcId="{51F732C0-DF60-4D2B-A356-95BED8F633A4}" destId="{BC893E69-56D6-40B0-9FCF-F13644FDB70B}" srcOrd="0" destOrd="0" presId="urn:microsoft.com/office/officeart/2005/8/layout/chevron2"/>
    <dgm:cxn modelId="{5A35E168-FA4E-4C4E-A675-D1C1BDB8E930}" srcId="{D180F399-9A96-4562-9DDE-7DD180CDE58C}" destId="{A626B578-24F8-4463-BCA1-BBB5DFEFBDF0}" srcOrd="0" destOrd="0" parTransId="{049C8390-8247-45F5-BEF3-EFC1ABB807A2}" sibTransId="{EA3AF85C-C788-4FC9-B144-05D42FEC518A}"/>
    <dgm:cxn modelId="{00AE5222-DF43-4EFD-B167-65916BD819DF}" type="presOf" srcId="{A626B578-24F8-4463-BCA1-BBB5DFEFBDF0}" destId="{0DAFD580-2918-44B9-9372-D0945D1BA2CA}" srcOrd="0" destOrd="0" presId="urn:microsoft.com/office/officeart/2005/8/layout/chevron2"/>
    <dgm:cxn modelId="{E7B543BE-52D2-4185-AFF4-E1782B9D8796}" srcId="{3D98ECA8-174B-4E1A-BC73-78FD856454E6}" destId="{3A2A7AA1-EC9F-405D-84A4-0D87415C070D}" srcOrd="0" destOrd="0" parTransId="{66FA156B-93DA-4F0A-8583-5D07BC0C3773}" sibTransId="{AEDE1D32-302D-47E9-A983-ADD3E51AD13D}"/>
    <dgm:cxn modelId="{65A9B87A-F5BC-404D-995D-7E61AA2C5695}" type="presOf" srcId="{AA98F9FC-44BE-4438-B86D-896CCDDD0DA7}" destId="{C1CBB834-8162-41C4-9FAC-72F776658C93}" srcOrd="0" destOrd="0" presId="urn:microsoft.com/office/officeart/2005/8/layout/chevron2"/>
    <dgm:cxn modelId="{8BE6BE98-3CEF-4AA3-B564-02CD68721EDB}" srcId="{B7DA8C87-25FC-478B-B96C-9072BB8466A8}" destId="{3D98ECA8-174B-4E1A-BC73-78FD856454E6}" srcOrd="0" destOrd="0" parTransId="{8C2EAE6C-C7C5-42BB-9845-8FCA2220BF32}" sibTransId="{2176512A-9641-476E-AA91-748C352558ED}"/>
    <dgm:cxn modelId="{DF5314DC-A323-49CB-B41A-73BFB3D39209}" srcId="{36A89ADE-B901-4E20-9B77-F9BB6EC55D1B}" destId="{51F732C0-DF60-4D2B-A356-95BED8F633A4}" srcOrd="3" destOrd="0" parTransId="{9D882B96-E2B2-4394-B622-A8797B03DE3C}" sibTransId="{5CED5923-9188-4933-8DE7-0AFFD6EA4ACC}"/>
    <dgm:cxn modelId="{DEAA9FB9-F19A-45AA-93DA-D5597A497BDE}" type="presOf" srcId="{3A2A7AA1-EC9F-405D-84A4-0D87415C070D}" destId="{902D0B36-385E-440F-951E-B315A2560F8A}" srcOrd="0" destOrd="1" presId="urn:microsoft.com/office/officeart/2005/8/layout/chevron2"/>
    <dgm:cxn modelId="{CD02D0B0-6EB9-4A45-9D58-6F064ABD7274}" type="presOf" srcId="{2DD8B247-0885-4B13-8045-926D6ABFA3D6}" destId="{EEBD91F2-2666-4690-8B83-221CBFE6298A}" srcOrd="0" destOrd="0" presId="urn:microsoft.com/office/officeart/2005/8/layout/chevron2"/>
    <dgm:cxn modelId="{35E3364B-CF62-4C17-8D88-D3DBA5F771E7}" type="presOf" srcId="{D180F399-9A96-4562-9DDE-7DD180CDE58C}" destId="{9ECE101C-6FF1-4FC3-8665-9654EBD32A0D}" srcOrd="0" destOrd="0" presId="urn:microsoft.com/office/officeart/2005/8/layout/chevron2"/>
    <dgm:cxn modelId="{D977AFD8-B1F6-4A0D-84BA-39AF8B11E660}" srcId="{36A89ADE-B901-4E20-9B77-F9BB6EC55D1B}" destId="{B7DA8C87-25FC-478B-B96C-9072BB8466A8}" srcOrd="2" destOrd="0" parTransId="{165B8A1E-23B1-41EB-8979-351FF86E05AE}" sibTransId="{F53E5CBA-9145-4710-A7EA-30AFF42FBC9C}"/>
    <dgm:cxn modelId="{250519B3-CE81-47E7-A8E5-9F3BE1B4F380}" type="presOf" srcId="{01FD12A8-DB23-4FBC-8D49-77E4B9E58B6F}" destId="{0DAFD580-2918-44B9-9372-D0945D1BA2CA}" srcOrd="0" destOrd="1" presId="urn:microsoft.com/office/officeart/2005/8/layout/chevron2"/>
    <dgm:cxn modelId="{56BA8B4C-54E3-420C-9FEB-DC9F690AC263}" srcId="{36A89ADE-B901-4E20-9B77-F9BB6EC55D1B}" destId="{D180F399-9A96-4562-9DDE-7DD180CDE58C}" srcOrd="1" destOrd="0" parTransId="{E3F87CD7-CBCF-46A7-AAEB-C6ABC66F0FFD}" sibTransId="{F4FC8273-C4EB-4E62-A244-8D1FD1E26BCC}"/>
    <dgm:cxn modelId="{0AE562A0-17CA-4FF0-BDB0-5B110E45285D}" srcId="{51F732C0-DF60-4D2B-A356-95BED8F633A4}" destId="{B8B0C5A2-3F7C-4A60-8978-6DFCEB15F084}" srcOrd="0" destOrd="0" parTransId="{A325F398-CC12-40FB-BC5E-30A23F72E2B8}" sibTransId="{2C50D4BA-6960-4811-8797-2121CD0CA673}"/>
    <dgm:cxn modelId="{78D3D132-F761-4007-8A08-BC96C5CB86F0}" srcId="{A626B578-24F8-4463-BCA1-BBB5DFEFBDF0}" destId="{01FD12A8-DB23-4FBC-8D49-77E4B9E58B6F}" srcOrd="0" destOrd="0" parTransId="{990DA829-66F1-448F-8445-C3732657C8A6}" sibTransId="{C8D75333-B569-4F4F-8B93-B6C1ACFA137E}"/>
    <dgm:cxn modelId="{1C635FB4-2F5D-43FF-A9AE-4499F370A9B5}" type="presOf" srcId="{B8B0C5A2-3F7C-4A60-8978-6DFCEB15F084}" destId="{A57D5716-80A5-4562-9212-895E3BA41FD2}" srcOrd="0" destOrd="0" presId="urn:microsoft.com/office/officeart/2005/8/layout/chevron2"/>
    <dgm:cxn modelId="{A8A14106-AE2E-4DDB-B9F5-6EB02E7CBFB1}" type="presOf" srcId="{3D98ECA8-174B-4E1A-BC73-78FD856454E6}" destId="{902D0B36-385E-440F-951E-B315A2560F8A}" srcOrd="0" destOrd="0" presId="urn:microsoft.com/office/officeart/2005/8/layout/chevron2"/>
    <dgm:cxn modelId="{D6B729C4-A613-40E6-BDA4-08591351ADCF}" srcId="{AA98F9FC-44BE-4438-B86D-896CCDDD0DA7}" destId="{2DD8B247-0885-4B13-8045-926D6ABFA3D6}" srcOrd="0" destOrd="0" parTransId="{CCECC365-8AC7-423C-B0C7-8ECD771F3C77}" sibTransId="{D6283273-F80D-4F54-BE1F-2421D29F13E1}"/>
    <dgm:cxn modelId="{51F5040F-9627-4054-A96A-16751CE1B678}" srcId="{36A89ADE-B901-4E20-9B77-F9BB6EC55D1B}" destId="{AA98F9FC-44BE-4438-B86D-896CCDDD0DA7}" srcOrd="0" destOrd="0" parTransId="{33D591A0-571E-4117-BF0F-E1AEE992A951}" sibTransId="{35E5FD00-FAF7-41DB-AD27-EE15CA23C740}"/>
    <dgm:cxn modelId="{1A13934E-1855-431F-B36E-79A2910D91F6}" type="presOf" srcId="{36A89ADE-B901-4E20-9B77-F9BB6EC55D1B}" destId="{7BC227EF-7A02-47E2-A47B-213A880FDD17}" srcOrd="0" destOrd="0" presId="urn:microsoft.com/office/officeart/2005/8/layout/chevron2"/>
    <dgm:cxn modelId="{9706AC93-3802-49E5-BC59-8FA9B76BF87A}" type="presParOf" srcId="{7BC227EF-7A02-47E2-A47B-213A880FDD17}" destId="{E7776709-0B04-42B5-9DD2-E66F7F6FCB12}" srcOrd="0" destOrd="0" presId="urn:microsoft.com/office/officeart/2005/8/layout/chevron2"/>
    <dgm:cxn modelId="{00B945FE-1DE6-409C-BE3D-B48595ECA1AC}" type="presParOf" srcId="{E7776709-0B04-42B5-9DD2-E66F7F6FCB12}" destId="{C1CBB834-8162-41C4-9FAC-72F776658C93}" srcOrd="0" destOrd="0" presId="urn:microsoft.com/office/officeart/2005/8/layout/chevron2"/>
    <dgm:cxn modelId="{80445824-A558-4808-98E9-740CE33EADA8}" type="presParOf" srcId="{E7776709-0B04-42B5-9DD2-E66F7F6FCB12}" destId="{EEBD91F2-2666-4690-8B83-221CBFE6298A}" srcOrd="1" destOrd="0" presId="urn:microsoft.com/office/officeart/2005/8/layout/chevron2"/>
    <dgm:cxn modelId="{935EBFA0-FB11-4156-B6FB-48509E036476}" type="presParOf" srcId="{7BC227EF-7A02-47E2-A47B-213A880FDD17}" destId="{CB50E8C1-BFEE-4DF2-9C48-C18A8DBF3FAA}" srcOrd="1" destOrd="0" presId="urn:microsoft.com/office/officeart/2005/8/layout/chevron2"/>
    <dgm:cxn modelId="{3119BB0D-FA95-45BC-97A4-42A0422A4CA6}" type="presParOf" srcId="{7BC227EF-7A02-47E2-A47B-213A880FDD17}" destId="{7EC10EF6-D098-4C3A-BFB8-A487557580F6}" srcOrd="2" destOrd="0" presId="urn:microsoft.com/office/officeart/2005/8/layout/chevron2"/>
    <dgm:cxn modelId="{8D534E51-B352-4783-A882-E5231B951496}" type="presParOf" srcId="{7EC10EF6-D098-4C3A-BFB8-A487557580F6}" destId="{9ECE101C-6FF1-4FC3-8665-9654EBD32A0D}" srcOrd="0" destOrd="0" presId="urn:microsoft.com/office/officeart/2005/8/layout/chevron2"/>
    <dgm:cxn modelId="{0647670B-13CF-489A-8DB1-E9F51762D1EF}" type="presParOf" srcId="{7EC10EF6-D098-4C3A-BFB8-A487557580F6}" destId="{0DAFD580-2918-44B9-9372-D0945D1BA2CA}" srcOrd="1" destOrd="0" presId="urn:microsoft.com/office/officeart/2005/8/layout/chevron2"/>
    <dgm:cxn modelId="{E436BE0E-F09D-4BC4-AFBA-D47F44FAB73C}" type="presParOf" srcId="{7BC227EF-7A02-47E2-A47B-213A880FDD17}" destId="{B78A1BDC-5D5E-4F37-9D68-F7A726C2DD43}" srcOrd="3" destOrd="0" presId="urn:microsoft.com/office/officeart/2005/8/layout/chevron2"/>
    <dgm:cxn modelId="{44DFBCFB-44E7-4D4A-9611-DE567E4D4D05}" type="presParOf" srcId="{7BC227EF-7A02-47E2-A47B-213A880FDD17}" destId="{0D0BF2F2-AFD5-45BD-8CA8-E8E70A895477}" srcOrd="4" destOrd="0" presId="urn:microsoft.com/office/officeart/2005/8/layout/chevron2"/>
    <dgm:cxn modelId="{1133169B-1D1D-43B6-8B2D-CE852913B975}" type="presParOf" srcId="{0D0BF2F2-AFD5-45BD-8CA8-E8E70A895477}" destId="{5CDF8A86-5168-47EC-87E1-D9778BF6C026}" srcOrd="0" destOrd="0" presId="urn:microsoft.com/office/officeart/2005/8/layout/chevron2"/>
    <dgm:cxn modelId="{4E3C784D-6C80-49CB-AF84-469E2487D29C}" type="presParOf" srcId="{0D0BF2F2-AFD5-45BD-8CA8-E8E70A895477}" destId="{902D0B36-385E-440F-951E-B315A2560F8A}" srcOrd="1" destOrd="0" presId="urn:microsoft.com/office/officeart/2005/8/layout/chevron2"/>
    <dgm:cxn modelId="{EE7AF254-178A-4EDE-BEDE-D124EC2CB938}" type="presParOf" srcId="{7BC227EF-7A02-47E2-A47B-213A880FDD17}" destId="{A5779FFB-BAE7-42BD-8A17-D6883436FD07}" srcOrd="5" destOrd="0" presId="urn:microsoft.com/office/officeart/2005/8/layout/chevron2"/>
    <dgm:cxn modelId="{02B492E4-C658-4FDF-BECB-570342ABB652}" type="presParOf" srcId="{7BC227EF-7A02-47E2-A47B-213A880FDD17}" destId="{67412948-BD4C-4B85-BAC2-281FEB45E9CE}" srcOrd="6" destOrd="0" presId="urn:microsoft.com/office/officeart/2005/8/layout/chevron2"/>
    <dgm:cxn modelId="{B39785FF-6D64-48C6-B331-406D3353AE3F}" type="presParOf" srcId="{67412948-BD4C-4B85-BAC2-281FEB45E9CE}" destId="{BC893E69-56D6-40B0-9FCF-F13644FDB70B}" srcOrd="0" destOrd="0" presId="urn:microsoft.com/office/officeart/2005/8/layout/chevron2"/>
    <dgm:cxn modelId="{FEE7C09F-FA48-4A85-B764-2BABD467E733}" type="presParOf" srcId="{67412948-BD4C-4B85-BAC2-281FEB45E9CE}" destId="{A57D5716-80A5-4562-9212-895E3BA41FD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BA76E9-C037-458E-86BC-CFE98E492129}" type="doc">
      <dgm:prSet loTypeId="urn:microsoft.com/office/officeart/2005/8/layout/orgChart1" loCatId="hierarchy" qsTypeId="urn:microsoft.com/office/officeart/2005/8/quickstyle/simple1" qsCatId="simple" csTypeId="urn:microsoft.com/office/officeart/2005/8/colors/accent5_2" csCatId="accent5" phldr="1"/>
      <dgm:spPr/>
      <dgm:t>
        <a:bodyPr/>
        <a:lstStyle/>
        <a:p>
          <a:endParaRPr lang="en-US"/>
        </a:p>
      </dgm:t>
    </dgm:pt>
    <dgm:pt modelId="{AB463B38-7310-46AA-A93C-0CFEEB698C4E}">
      <dgm:prSet phldrT="[Text]"/>
      <dgm:spPr/>
      <dgm:t>
        <a:bodyPr/>
        <a:lstStyle/>
        <a:p>
          <a:r>
            <a:rPr lang="en-US" dirty="0" smtClean="0"/>
            <a:t>Three Possible Outcomes of Product Testing</a:t>
          </a:r>
          <a:endParaRPr lang="en-US" dirty="0"/>
        </a:p>
      </dgm:t>
      <dgm:extLst>
        <a:ext uri="{E40237B7-FDA0-4F09-8148-C483321AD2D9}">
          <dgm14:cNvPr xmlns:dgm14="http://schemas.microsoft.com/office/drawing/2010/diagram" id="0" name="" descr="There are three different outcomes of testing: The product is accessible, the Product is not accessible but no alternative option exists, OR it is not accessible and an exception is granted. For the exception to be granted the department must make an accessibility plan to support users with disabilities." title="Procurement Protocol Outcomes"/>
        </a:ext>
      </dgm:extLst>
    </dgm:pt>
    <dgm:pt modelId="{30807459-DAF3-4582-8BA5-98BE36B98455}" type="parTrans" cxnId="{2603C6B0-3ABD-43FB-8996-E2984038D3F7}">
      <dgm:prSet/>
      <dgm:spPr/>
      <dgm:t>
        <a:bodyPr/>
        <a:lstStyle/>
        <a:p>
          <a:endParaRPr lang="en-US"/>
        </a:p>
      </dgm:t>
    </dgm:pt>
    <dgm:pt modelId="{53BECC82-F710-4CAA-B2C4-05F402B31B51}" type="sibTrans" cxnId="{2603C6B0-3ABD-43FB-8996-E2984038D3F7}">
      <dgm:prSet/>
      <dgm:spPr/>
      <dgm:t>
        <a:bodyPr/>
        <a:lstStyle/>
        <a:p>
          <a:endParaRPr lang="en-US"/>
        </a:p>
      </dgm:t>
    </dgm:pt>
    <dgm:pt modelId="{C55F3DDE-2A0F-43B8-9071-216A36606ED0}">
      <dgm:prSet phldrT="[Text]"/>
      <dgm:spPr/>
      <dgm:t>
        <a:bodyPr/>
        <a:lstStyle/>
        <a:p>
          <a:r>
            <a:rPr lang="en-US" smtClean="0"/>
            <a:t>Accessible</a:t>
          </a:r>
          <a:endParaRPr lang="en-US" dirty="0"/>
        </a:p>
      </dgm:t>
    </dgm:pt>
    <dgm:pt modelId="{F23EF0BD-4AA0-44F3-89FE-8D8C49F089C5}" type="parTrans" cxnId="{3BBA7256-4A99-4B4A-9CD7-51F0AD0145F2}">
      <dgm:prSet/>
      <dgm:spPr/>
      <dgm:t>
        <a:bodyPr/>
        <a:lstStyle/>
        <a:p>
          <a:endParaRPr lang="en-US"/>
        </a:p>
      </dgm:t>
    </dgm:pt>
    <dgm:pt modelId="{A4D20987-EE80-41D7-8BBB-AFD59EF355D0}" type="sibTrans" cxnId="{3BBA7256-4A99-4B4A-9CD7-51F0AD0145F2}">
      <dgm:prSet/>
      <dgm:spPr/>
      <dgm:t>
        <a:bodyPr/>
        <a:lstStyle/>
        <a:p>
          <a:endParaRPr lang="en-US"/>
        </a:p>
      </dgm:t>
    </dgm:pt>
    <dgm:pt modelId="{4C0E1CA0-39B4-4C7F-B12B-411D1F73188B}">
      <dgm:prSet phldrT="[Text]"/>
      <dgm:spPr/>
      <dgm:t>
        <a:bodyPr/>
        <a:lstStyle/>
        <a:p>
          <a:r>
            <a:rPr lang="en-US" dirty="0" smtClean="0"/>
            <a:t>Not accessible, exception granted and an accessibility plan made</a:t>
          </a:r>
          <a:endParaRPr lang="en-US" dirty="0"/>
        </a:p>
      </dgm:t>
    </dgm:pt>
    <dgm:pt modelId="{2E98DBFA-7AB8-40D8-9B8E-F17C45DF4218}" type="parTrans" cxnId="{6432CD57-5B2B-4132-8BF3-3AA8A82CBC72}">
      <dgm:prSet/>
      <dgm:spPr/>
      <dgm:t>
        <a:bodyPr/>
        <a:lstStyle/>
        <a:p>
          <a:endParaRPr lang="en-US"/>
        </a:p>
      </dgm:t>
    </dgm:pt>
    <dgm:pt modelId="{8C42ECF4-57AF-4F1D-AB72-14FD7F380B66}" type="sibTrans" cxnId="{6432CD57-5B2B-4132-8BF3-3AA8A82CBC72}">
      <dgm:prSet/>
      <dgm:spPr/>
      <dgm:t>
        <a:bodyPr/>
        <a:lstStyle/>
        <a:p>
          <a:endParaRPr lang="en-US"/>
        </a:p>
      </dgm:t>
    </dgm:pt>
    <dgm:pt modelId="{716E5E44-702A-40A9-9691-A82EBB6ED003}">
      <dgm:prSet phldrT="[Text]"/>
      <dgm:spPr/>
      <dgm:t>
        <a:bodyPr/>
        <a:lstStyle/>
        <a:p>
          <a:r>
            <a:rPr lang="en-US" smtClean="0"/>
            <a:t>Not accessible, no alternative option exists.</a:t>
          </a:r>
          <a:endParaRPr lang="en-US" dirty="0"/>
        </a:p>
      </dgm:t>
    </dgm:pt>
    <dgm:pt modelId="{8DA6B905-07C9-48D4-A178-333FED9C76D7}" type="parTrans" cxnId="{C33248CD-4A2A-4AD3-80BC-685EAB250ACA}">
      <dgm:prSet/>
      <dgm:spPr/>
      <dgm:t>
        <a:bodyPr/>
        <a:lstStyle/>
        <a:p>
          <a:endParaRPr lang="en-US"/>
        </a:p>
      </dgm:t>
    </dgm:pt>
    <dgm:pt modelId="{EE2EB1D0-CFE4-4A61-B984-E30F8C7646E1}" type="sibTrans" cxnId="{C33248CD-4A2A-4AD3-80BC-685EAB250ACA}">
      <dgm:prSet/>
      <dgm:spPr/>
      <dgm:t>
        <a:bodyPr/>
        <a:lstStyle/>
        <a:p>
          <a:endParaRPr lang="en-US"/>
        </a:p>
      </dgm:t>
    </dgm:pt>
    <dgm:pt modelId="{BA8BE11E-00CB-4F2C-8735-8E81234D1145}" type="pres">
      <dgm:prSet presAssocID="{39BA76E9-C037-458E-86BC-CFE98E492129}" presName="hierChild1" presStyleCnt="0">
        <dgm:presLayoutVars>
          <dgm:orgChart val="1"/>
          <dgm:chPref val="1"/>
          <dgm:dir/>
          <dgm:animOne val="branch"/>
          <dgm:animLvl val="lvl"/>
          <dgm:resizeHandles/>
        </dgm:presLayoutVars>
      </dgm:prSet>
      <dgm:spPr/>
      <dgm:t>
        <a:bodyPr/>
        <a:lstStyle/>
        <a:p>
          <a:endParaRPr lang="en-US"/>
        </a:p>
      </dgm:t>
    </dgm:pt>
    <dgm:pt modelId="{36A976A2-0546-41F8-96E3-7010DC79142E}" type="pres">
      <dgm:prSet presAssocID="{AB463B38-7310-46AA-A93C-0CFEEB698C4E}" presName="hierRoot1" presStyleCnt="0">
        <dgm:presLayoutVars>
          <dgm:hierBranch val="init"/>
        </dgm:presLayoutVars>
      </dgm:prSet>
      <dgm:spPr/>
      <dgm:t>
        <a:bodyPr/>
        <a:lstStyle/>
        <a:p>
          <a:endParaRPr lang="en-US"/>
        </a:p>
      </dgm:t>
    </dgm:pt>
    <dgm:pt modelId="{3EDF9F60-C8EE-4A21-9A2A-54B5CC6420F6}" type="pres">
      <dgm:prSet presAssocID="{AB463B38-7310-46AA-A93C-0CFEEB698C4E}" presName="rootComposite1" presStyleCnt="0"/>
      <dgm:spPr/>
      <dgm:t>
        <a:bodyPr/>
        <a:lstStyle/>
        <a:p>
          <a:endParaRPr lang="en-US"/>
        </a:p>
      </dgm:t>
    </dgm:pt>
    <dgm:pt modelId="{7651384A-2339-453E-9E12-AD03BB88BBF4}" type="pres">
      <dgm:prSet presAssocID="{AB463B38-7310-46AA-A93C-0CFEEB698C4E}" presName="rootText1" presStyleLbl="node0" presStyleIdx="0" presStyleCnt="1" custLinFactNeighborX="451" custLinFactNeighborY="-22851">
        <dgm:presLayoutVars>
          <dgm:chPref val="3"/>
        </dgm:presLayoutVars>
      </dgm:prSet>
      <dgm:spPr/>
      <dgm:t>
        <a:bodyPr/>
        <a:lstStyle/>
        <a:p>
          <a:endParaRPr lang="en-US"/>
        </a:p>
      </dgm:t>
    </dgm:pt>
    <dgm:pt modelId="{0EAD1B0A-EEF7-486B-B3B6-822728E24EDD}" type="pres">
      <dgm:prSet presAssocID="{AB463B38-7310-46AA-A93C-0CFEEB698C4E}" presName="rootConnector1" presStyleLbl="node1" presStyleIdx="0" presStyleCnt="0"/>
      <dgm:spPr/>
      <dgm:t>
        <a:bodyPr/>
        <a:lstStyle/>
        <a:p>
          <a:endParaRPr lang="en-US"/>
        </a:p>
      </dgm:t>
    </dgm:pt>
    <dgm:pt modelId="{AEE2457B-3B3D-40EE-86FD-213180FB8DF4}" type="pres">
      <dgm:prSet presAssocID="{AB463B38-7310-46AA-A93C-0CFEEB698C4E}" presName="hierChild2" presStyleCnt="0"/>
      <dgm:spPr/>
      <dgm:t>
        <a:bodyPr/>
        <a:lstStyle/>
        <a:p>
          <a:endParaRPr lang="en-US"/>
        </a:p>
      </dgm:t>
    </dgm:pt>
    <dgm:pt modelId="{6A9AAC87-A05F-413E-957B-4F8F6488C319}" type="pres">
      <dgm:prSet presAssocID="{F23EF0BD-4AA0-44F3-89FE-8D8C49F089C5}" presName="Name37" presStyleLbl="parChTrans1D2" presStyleIdx="0" presStyleCnt="3"/>
      <dgm:spPr/>
      <dgm:t>
        <a:bodyPr/>
        <a:lstStyle/>
        <a:p>
          <a:endParaRPr lang="en-US"/>
        </a:p>
      </dgm:t>
    </dgm:pt>
    <dgm:pt modelId="{FDFA7335-AA50-42D6-8FB5-F98A978F0C4F}" type="pres">
      <dgm:prSet presAssocID="{C55F3DDE-2A0F-43B8-9071-216A36606ED0}" presName="hierRoot2" presStyleCnt="0">
        <dgm:presLayoutVars>
          <dgm:hierBranch val="init"/>
        </dgm:presLayoutVars>
      </dgm:prSet>
      <dgm:spPr/>
      <dgm:t>
        <a:bodyPr/>
        <a:lstStyle/>
        <a:p>
          <a:endParaRPr lang="en-US"/>
        </a:p>
      </dgm:t>
    </dgm:pt>
    <dgm:pt modelId="{7D35871E-01E2-415E-A05A-B60B446E8C1B}" type="pres">
      <dgm:prSet presAssocID="{C55F3DDE-2A0F-43B8-9071-216A36606ED0}" presName="rootComposite" presStyleCnt="0"/>
      <dgm:spPr/>
      <dgm:t>
        <a:bodyPr/>
        <a:lstStyle/>
        <a:p>
          <a:endParaRPr lang="en-US"/>
        </a:p>
      </dgm:t>
    </dgm:pt>
    <dgm:pt modelId="{9BC6BFF6-0E9B-4393-93A8-D0D4195D0F10}" type="pres">
      <dgm:prSet presAssocID="{C55F3DDE-2A0F-43B8-9071-216A36606ED0}" presName="rootText" presStyleLbl="node2" presStyleIdx="0" presStyleCnt="3">
        <dgm:presLayoutVars>
          <dgm:chPref val="3"/>
        </dgm:presLayoutVars>
      </dgm:prSet>
      <dgm:spPr/>
      <dgm:t>
        <a:bodyPr/>
        <a:lstStyle/>
        <a:p>
          <a:endParaRPr lang="en-US"/>
        </a:p>
      </dgm:t>
    </dgm:pt>
    <dgm:pt modelId="{2EE951DF-C269-4947-B312-8DA0935E1989}" type="pres">
      <dgm:prSet presAssocID="{C55F3DDE-2A0F-43B8-9071-216A36606ED0}" presName="rootConnector" presStyleLbl="node2" presStyleIdx="0" presStyleCnt="3"/>
      <dgm:spPr/>
      <dgm:t>
        <a:bodyPr/>
        <a:lstStyle/>
        <a:p>
          <a:endParaRPr lang="en-US"/>
        </a:p>
      </dgm:t>
    </dgm:pt>
    <dgm:pt modelId="{C6ED2DB2-B9DE-47A5-9244-7885E4811E0D}" type="pres">
      <dgm:prSet presAssocID="{C55F3DDE-2A0F-43B8-9071-216A36606ED0}" presName="hierChild4" presStyleCnt="0"/>
      <dgm:spPr/>
      <dgm:t>
        <a:bodyPr/>
        <a:lstStyle/>
        <a:p>
          <a:endParaRPr lang="en-US"/>
        </a:p>
      </dgm:t>
    </dgm:pt>
    <dgm:pt modelId="{58205948-3134-490A-B90B-C484B56B2A8B}" type="pres">
      <dgm:prSet presAssocID="{C55F3DDE-2A0F-43B8-9071-216A36606ED0}" presName="hierChild5" presStyleCnt="0"/>
      <dgm:spPr/>
      <dgm:t>
        <a:bodyPr/>
        <a:lstStyle/>
        <a:p>
          <a:endParaRPr lang="en-US"/>
        </a:p>
      </dgm:t>
    </dgm:pt>
    <dgm:pt modelId="{6E5649EE-2898-4D07-A0E1-5AF75EC0893F}" type="pres">
      <dgm:prSet presAssocID="{2E98DBFA-7AB8-40D8-9B8E-F17C45DF4218}" presName="Name37" presStyleLbl="parChTrans1D2" presStyleIdx="1" presStyleCnt="3"/>
      <dgm:spPr/>
      <dgm:t>
        <a:bodyPr/>
        <a:lstStyle/>
        <a:p>
          <a:endParaRPr lang="en-US"/>
        </a:p>
      </dgm:t>
    </dgm:pt>
    <dgm:pt modelId="{67B51D93-F004-47C4-B433-3BF3D54E3AD0}" type="pres">
      <dgm:prSet presAssocID="{4C0E1CA0-39B4-4C7F-B12B-411D1F73188B}" presName="hierRoot2" presStyleCnt="0">
        <dgm:presLayoutVars>
          <dgm:hierBranch val="init"/>
        </dgm:presLayoutVars>
      </dgm:prSet>
      <dgm:spPr/>
      <dgm:t>
        <a:bodyPr/>
        <a:lstStyle/>
        <a:p>
          <a:endParaRPr lang="en-US"/>
        </a:p>
      </dgm:t>
    </dgm:pt>
    <dgm:pt modelId="{21DD7AFA-34D7-4B3F-BDDB-B1A4464E131A}" type="pres">
      <dgm:prSet presAssocID="{4C0E1CA0-39B4-4C7F-B12B-411D1F73188B}" presName="rootComposite" presStyleCnt="0"/>
      <dgm:spPr/>
      <dgm:t>
        <a:bodyPr/>
        <a:lstStyle/>
        <a:p>
          <a:endParaRPr lang="en-US"/>
        </a:p>
      </dgm:t>
    </dgm:pt>
    <dgm:pt modelId="{DB82A8EB-7E36-4051-8571-5089A5847ED4}" type="pres">
      <dgm:prSet presAssocID="{4C0E1CA0-39B4-4C7F-B12B-411D1F73188B}" presName="rootText" presStyleLbl="node2" presStyleIdx="1" presStyleCnt="3">
        <dgm:presLayoutVars>
          <dgm:chPref val="3"/>
        </dgm:presLayoutVars>
      </dgm:prSet>
      <dgm:spPr/>
      <dgm:t>
        <a:bodyPr/>
        <a:lstStyle/>
        <a:p>
          <a:endParaRPr lang="en-US"/>
        </a:p>
      </dgm:t>
    </dgm:pt>
    <dgm:pt modelId="{60F8049D-0264-4528-97C3-DCB7543050BA}" type="pres">
      <dgm:prSet presAssocID="{4C0E1CA0-39B4-4C7F-B12B-411D1F73188B}" presName="rootConnector" presStyleLbl="node2" presStyleIdx="1" presStyleCnt="3"/>
      <dgm:spPr/>
      <dgm:t>
        <a:bodyPr/>
        <a:lstStyle/>
        <a:p>
          <a:endParaRPr lang="en-US"/>
        </a:p>
      </dgm:t>
    </dgm:pt>
    <dgm:pt modelId="{20BEE755-E32F-4B56-B25C-9D9B2CE6897C}" type="pres">
      <dgm:prSet presAssocID="{4C0E1CA0-39B4-4C7F-B12B-411D1F73188B}" presName="hierChild4" presStyleCnt="0"/>
      <dgm:spPr/>
      <dgm:t>
        <a:bodyPr/>
        <a:lstStyle/>
        <a:p>
          <a:endParaRPr lang="en-US"/>
        </a:p>
      </dgm:t>
    </dgm:pt>
    <dgm:pt modelId="{024E1246-A6FB-4897-A783-CD06AB23A30C}" type="pres">
      <dgm:prSet presAssocID="{4C0E1CA0-39B4-4C7F-B12B-411D1F73188B}" presName="hierChild5" presStyleCnt="0"/>
      <dgm:spPr/>
      <dgm:t>
        <a:bodyPr/>
        <a:lstStyle/>
        <a:p>
          <a:endParaRPr lang="en-US"/>
        </a:p>
      </dgm:t>
    </dgm:pt>
    <dgm:pt modelId="{83D25BDA-820C-4BFF-AF38-F1F63DEEFFC2}" type="pres">
      <dgm:prSet presAssocID="{8DA6B905-07C9-48D4-A178-333FED9C76D7}" presName="Name37" presStyleLbl="parChTrans1D2" presStyleIdx="2" presStyleCnt="3"/>
      <dgm:spPr/>
      <dgm:t>
        <a:bodyPr/>
        <a:lstStyle/>
        <a:p>
          <a:endParaRPr lang="en-US"/>
        </a:p>
      </dgm:t>
    </dgm:pt>
    <dgm:pt modelId="{DD28AE58-CB52-4690-B97C-86606409A5F0}" type="pres">
      <dgm:prSet presAssocID="{716E5E44-702A-40A9-9691-A82EBB6ED003}" presName="hierRoot2" presStyleCnt="0">
        <dgm:presLayoutVars>
          <dgm:hierBranch val="init"/>
        </dgm:presLayoutVars>
      </dgm:prSet>
      <dgm:spPr/>
      <dgm:t>
        <a:bodyPr/>
        <a:lstStyle/>
        <a:p>
          <a:endParaRPr lang="en-US"/>
        </a:p>
      </dgm:t>
    </dgm:pt>
    <dgm:pt modelId="{BDC683D4-3E3F-4873-B159-E0927D6D1F48}" type="pres">
      <dgm:prSet presAssocID="{716E5E44-702A-40A9-9691-A82EBB6ED003}" presName="rootComposite" presStyleCnt="0"/>
      <dgm:spPr/>
      <dgm:t>
        <a:bodyPr/>
        <a:lstStyle/>
        <a:p>
          <a:endParaRPr lang="en-US"/>
        </a:p>
      </dgm:t>
    </dgm:pt>
    <dgm:pt modelId="{698505E5-E1D7-41E9-BD59-1604D1AAD3D3}" type="pres">
      <dgm:prSet presAssocID="{716E5E44-702A-40A9-9691-A82EBB6ED003}" presName="rootText" presStyleLbl="node2" presStyleIdx="2" presStyleCnt="3">
        <dgm:presLayoutVars>
          <dgm:chPref val="3"/>
        </dgm:presLayoutVars>
      </dgm:prSet>
      <dgm:spPr/>
      <dgm:t>
        <a:bodyPr/>
        <a:lstStyle/>
        <a:p>
          <a:endParaRPr lang="en-US"/>
        </a:p>
      </dgm:t>
    </dgm:pt>
    <dgm:pt modelId="{5709AF2A-F2BB-43F8-B50B-4972B7A8D37E}" type="pres">
      <dgm:prSet presAssocID="{716E5E44-702A-40A9-9691-A82EBB6ED003}" presName="rootConnector" presStyleLbl="node2" presStyleIdx="2" presStyleCnt="3"/>
      <dgm:spPr/>
      <dgm:t>
        <a:bodyPr/>
        <a:lstStyle/>
        <a:p>
          <a:endParaRPr lang="en-US"/>
        </a:p>
      </dgm:t>
    </dgm:pt>
    <dgm:pt modelId="{0685A6A9-680A-4481-B546-83B44E90CB58}" type="pres">
      <dgm:prSet presAssocID="{716E5E44-702A-40A9-9691-A82EBB6ED003}" presName="hierChild4" presStyleCnt="0"/>
      <dgm:spPr/>
      <dgm:t>
        <a:bodyPr/>
        <a:lstStyle/>
        <a:p>
          <a:endParaRPr lang="en-US"/>
        </a:p>
      </dgm:t>
    </dgm:pt>
    <dgm:pt modelId="{6AE30F10-8DC4-4DE5-8751-3EC2F82BAA29}" type="pres">
      <dgm:prSet presAssocID="{716E5E44-702A-40A9-9691-A82EBB6ED003}" presName="hierChild5" presStyleCnt="0"/>
      <dgm:spPr/>
      <dgm:t>
        <a:bodyPr/>
        <a:lstStyle/>
        <a:p>
          <a:endParaRPr lang="en-US"/>
        </a:p>
      </dgm:t>
    </dgm:pt>
    <dgm:pt modelId="{94C95E4D-8407-4B63-954E-347219B14431}" type="pres">
      <dgm:prSet presAssocID="{AB463B38-7310-46AA-A93C-0CFEEB698C4E}" presName="hierChild3" presStyleCnt="0"/>
      <dgm:spPr/>
      <dgm:t>
        <a:bodyPr/>
        <a:lstStyle/>
        <a:p>
          <a:endParaRPr lang="en-US"/>
        </a:p>
      </dgm:t>
    </dgm:pt>
  </dgm:ptLst>
  <dgm:cxnLst>
    <dgm:cxn modelId="{3BBA7256-4A99-4B4A-9CD7-51F0AD0145F2}" srcId="{AB463B38-7310-46AA-A93C-0CFEEB698C4E}" destId="{C55F3DDE-2A0F-43B8-9071-216A36606ED0}" srcOrd="0" destOrd="0" parTransId="{F23EF0BD-4AA0-44F3-89FE-8D8C49F089C5}" sibTransId="{A4D20987-EE80-41D7-8BBB-AFD59EF355D0}"/>
    <dgm:cxn modelId="{070E825B-E85F-4C83-90A6-40A6C33A296F}" type="presOf" srcId="{8DA6B905-07C9-48D4-A178-333FED9C76D7}" destId="{83D25BDA-820C-4BFF-AF38-F1F63DEEFFC2}" srcOrd="0" destOrd="0" presId="urn:microsoft.com/office/officeart/2005/8/layout/orgChart1"/>
    <dgm:cxn modelId="{CD975FF1-8DED-474F-95FF-928397EF0813}" type="presOf" srcId="{716E5E44-702A-40A9-9691-A82EBB6ED003}" destId="{698505E5-E1D7-41E9-BD59-1604D1AAD3D3}" srcOrd="0" destOrd="0" presId="urn:microsoft.com/office/officeart/2005/8/layout/orgChart1"/>
    <dgm:cxn modelId="{2603C6B0-3ABD-43FB-8996-E2984038D3F7}" srcId="{39BA76E9-C037-458E-86BC-CFE98E492129}" destId="{AB463B38-7310-46AA-A93C-0CFEEB698C4E}" srcOrd="0" destOrd="0" parTransId="{30807459-DAF3-4582-8BA5-98BE36B98455}" sibTransId="{53BECC82-F710-4CAA-B2C4-05F402B31B51}"/>
    <dgm:cxn modelId="{69FB56BA-7D3D-4044-8C8C-558943BC27C8}" type="presOf" srcId="{2E98DBFA-7AB8-40D8-9B8E-F17C45DF4218}" destId="{6E5649EE-2898-4D07-A0E1-5AF75EC0893F}" srcOrd="0" destOrd="0" presId="urn:microsoft.com/office/officeart/2005/8/layout/orgChart1"/>
    <dgm:cxn modelId="{80CAD025-E4B4-4EE0-A67F-AE6A80B3D99B}" type="presOf" srcId="{716E5E44-702A-40A9-9691-A82EBB6ED003}" destId="{5709AF2A-F2BB-43F8-B50B-4972B7A8D37E}" srcOrd="1" destOrd="0" presId="urn:microsoft.com/office/officeart/2005/8/layout/orgChart1"/>
    <dgm:cxn modelId="{99C87061-C8A1-4231-ACE1-036B991F409F}" type="presOf" srcId="{C55F3DDE-2A0F-43B8-9071-216A36606ED0}" destId="{2EE951DF-C269-4947-B312-8DA0935E1989}" srcOrd="1" destOrd="0" presId="urn:microsoft.com/office/officeart/2005/8/layout/orgChart1"/>
    <dgm:cxn modelId="{C5442B98-AFF2-4C89-B56B-F5E7AD2247E6}" type="presOf" srcId="{AB463B38-7310-46AA-A93C-0CFEEB698C4E}" destId="{0EAD1B0A-EEF7-486B-B3B6-822728E24EDD}" srcOrd="1" destOrd="0" presId="urn:microsoft.com/office/officeart/2005/8/layout/orgChart1"/>
    <dgm:cxn modelId="{E9865585-67B1-423B-8E2B-0C1CFE9977E2}" type="presOf" srcId="{F23EF0BD-4AA0-44F3-89FE-8D8C49F089C5}" destId="{6A9AAC87-A05F-413E-957B-4F8F6488C319}" srcOrd="0" destOrd="0" presId="urn:microsoft.com/office/officeart/2005/8/layout/orgChart1"/>
    <dgm:cxn modelId="{CA0ACD48-7092-4DBA-AC4E-1039071516E1}" type="presOf" srcId="{4C0E1CA0-39B4-4C7F-B12B-411D1F73188B}" destId="{60F8049D-0264-4528-97C3-DCB7543050BA}" srcOrd="1" destOrd="0" presId="urn:microsoft.com/office/officeart/2005/8/layout/orgChart1"/>
    <dgm:cxn modelId="{6432CD57-5B2B-4132-8BF3-3AA8A82CBC72}" srcId="{AB463B38-7310-46AA-A93C-0CFEEB698C4E}" destId="{4C0E1CA0-39B4-4C7F-B12B-411D1F73188B}" srcOrd="1" destOrd="0" parTransId="{2E98DBFA-7AB8-40D8-9B8E-F17C45DF4218}" sibTransId="{8C42ECF4-57AF-4F1D-AB72-14FD7F380B66}"/>
    <dgm:cxn modelId="{38912231-0986-486E-AF76-457814CFABC1}" type="presOf" srcId="{39BA76E9-C037-458E-86BC-CFE98E492129}" destId="{BA8BE11E-00CB-4F2C-8735-8E81234D1145}" srcOrd="0" destOrd="0" presId="urn:microsoft.com/office/officeart/2005/8/layout/orgChart1"/>
    <dgm:cxn modelId="{996FF662-EF57-45A4-9370-EE5FC39A9697}" type="presOf" srcId="{4C0E1CA0-39B4-4C7F-B12B-411D1F73188B}" destId="{DB82A8EB-7E36-4051-8571-5089A5847ED4}" srcOrd="0" destOrd="0" presId="urn:microsoft.com/office/officeart/2005/8/layout/orgChart1"/>
    <dgm:cxn modelId="{C33248CD-4A2A-4AD3-80BC-685EAB250ACA}" srcId="{AB463B38-7310-46AA-A93C-0CFEEB698C4E}" destId="{716E5E44-702A-40A9-9691-A82EBB6ED003}" srcOrd="2" destOrd="0" parTransId="{8DA6B905-07C9-48D4-A178-333FED9C76D7}" sibTransId="{EE2EB1D0-CFE4-4A61-B984-E30F8C7646E1}"/>
    <dgm:cxn modelId="{0FA84A16-08E2-4184-954D-DEB25FFD159C}" type="presOf" srcId="{C55F3DDE-2A0F-43B8-9071-216A36606ED0}" destId="{9BC6BFF6-0E9B-4393-93A8-D0D4195D0F10}" srcOrd="0" destOrd="0" presId="urn:microsoft.com/office/officeart/2005/8/layout/orgChart1"/>
    <dgm:cxn modelId="{29A4CDA6-6C0F-4405-91B9-2DD99FCF57AD}" type="presOf" srcId="{AB463B38-7310-46AA-A93C-0CFEEB698C4E}" destId="{7651384A-2339-453E-9E12-AD03BB88BBF4}" srcOrd="0" destOrd="0" presId="urn:microsoft.com/office/officeart/2005/8/layout/orgChart1"/>
    <dgm:cxn modelId="{E3123A3C-DB76-4F58-A8B8-59BE9E777127}" type="presParOf" srcId="{BA8BE11E-00CB-4F2C-8735-8E81234D1145}" destId="{36A976A2-0546-41F8-96E3-7010DC79142E}" srcOrd="0" destOrd="0" presId="urn:microsoft.com/office/officeart/2005/8/layout/orgChart1"/>
    <dgm:cxn modelId="{DA949123-F195-4B48-9680-C2D3D42B24E7}" type="presParOf" srcId="{36A976A2-0546-41F8-96E3-7010DC79142E}" destId="{3EDF9F60-C8EE-4A21-9A2A-54B5CC6420F6}" srcOrd="0" destOrd="0" presId="urn:microsoft.com/office/officeart/2005/8/layout/orgChart1"/>
    <dgm:cxn modelId="{8B4404AF-3834-4AE1-A89C-5D3E02C25A29}" type="presParOf" srcId="{3EDF9F60-C8EE-4A21-9A2A-54B5CC6420F6}" destId="{7651384A-2339-453E-9E12-AD03BB88BBF4}" srcOrd="0" destOrd="0" presId="urn:microsoft.com/office/officeart/2005/8/layout/orgChart1"/>
    <dgm:cxn modelId="{D14A6DFA-F84B-46D4-BADE-EF10969DBADC}" type="presParOf" srcId="{3EDF9F60-C8EE-4A21-9A2A-54B5CC6420F6}" destId="{0EAD1B0A-EEF7-486B-B3B6-822728E24EDD}" srcOrd="1" destOrd="0" presId="urn:microsoft.com/office/officeart/2005/8/layout/orgChart1"/>
    <dgm:cxn modelId="{39EE3423-990E-425D-A234-FE7942B518CA}" type="presParOf" srcId="{36A976A2-0546-41F8-96E3-7010DC79142E}" destId="{AEE2457B-3B3D-40EE-86FD-213180FB8DF4}" srcOrd="1" destOrd="0" presId="urn:microsoft.com/office/officeart/2005/8/layout/orgChart1"/>
    <dgm:cxn modelId="{465348D2-ED29-415A-8AD0-F35155B820C4}" type="presParOf" srcId="{AEE2457B-3B3D-40EE-86FD-213180FB8DF4}" destId="{6A9AAC87-A05F-413E-957B-4F8F6488C319}" srcOrd="0" destOrd="0" presId="urn:microsoft.com/office/officeart/2005/8/layout/orgChart1"/>
    <dgm:cxn modelId="{37BC70F6-0594-4742-977B-EB90A332C8A1}" type="presParOf" srcId="{AEE2457B-3B3D-40EE-86FD-213180FB8DF4}" destId="{FDFA7335-AA50-42D6-8FB5-F98A978F0C4F}" srcOrd="1" destOrd="0" presId="urn:microsoft.com/office/officeart/2005/8/layout/orgChart1"/>
    <dgm:cxn modelId="{2FC5AA99-D02B-4648-9ACD-45B94194AE3E}" type="presParOf" srcId="{FDFA7335-AA50-42D6-8FB5-F98A978F0C4F}" destId="{7D35871E-01E2-415E-A05A-B60B446E8C1B}" srcOrd="0" destOrd="0" presId="urn:microsoft.com/office/officeart/2005/8/layout/orgChart1"/>
    <dgm:cxn modelId="{00F1AA37-B571-4FEE-8974-E1E392A64F12}" type="presParOf" srcId="{7D35871E-01E2-415E-A05A-B60B446E8C1B}" destId="{9BC6BFF6-0E9B-4393-93A8-D0D4195D0F10}" srcOrd="0" destOrd="0" presId="urn:microsoft.com/office/officeart/2005/8/layout/orgChart1"/>
    <dgm:cxn modelId="{5E32D7A7-6F86-484D-9804-0F01E0CF8D35}" type="presParOf" srcId="{7D35871E-01E2-415E-A05A-B60B446E8C1B}" destId="{2EE951DF-C269-4947-B312-8DA0935E1989}" srcOrd="1" destOrd="0" presId="urn:microsoft.com/office/officeart/2005/8/layout/orgChart1"/>
    <dgm:cxn modelId="{4515CC91-86F4-4864-B676-4E3797DE50A6}" type="presParOf" srcId="{FDFA7335-AA50-42D6-8FB5-F98A978F0C4F}" destId="{C6ED2DB2-B9DE-47A5-9244-7885E4811E0D}" srcOrd="1" destOrd="0" presId="urn:microsoft.com/office/officeart/2005/8/layout/orgChart1"/>
    <dgm:cxn modelId="{52D9A248-E581-48B8-B1D8-4159AF022DEF}" type="presParOf" srcId="{FDFA7335-AA50-42D6-8FB5-F98A978F0C4F}" destId="{58205948-3134-490A-B90B-C484B56B2A8B}" srcOrd="2" destOrd="0" presId="urn:microsoft.com/office/officeart/2005/8/layout/orgChart1"/>
    <dgm:cxn modelId="{E25CA0A4-2DEB-4BA7-AB55-400AADDA7615}" type="presParOf" srcId="{AEE2457B-3B3D-40EE-86FD-213180FB8DF4}" destId="{6E5649EE-2898-4D07-A0E1-5AF75EC0893F}" srcOrd="2" destOrd="0" presId="urn:microsoft.com/office/officeart/2005/8/layout/orgChart1"/>
    <dgm:cxn modelId="{8F98E421-F7DF-4BD8-B6F1-CB26D3953629}" type="presParOf" srcId="{AEE2457B-3B3D-40EE-86FD-213180FB8DF4}" destId="{67B51D93-F004-47C4-B433-3BF3D54E3AD0}" srcOrd="3" destOrd="0" presId="urn:microsoft.com/office/officeart/2005/8/layout/orgChart1"/>
    <dgm:cxn modelId="{66785428-F71A-4D82-99B5-EF9210CE1845}" type="presParOf" srcId="{67B51D93-F004-47C4-B433-3BF3D54E3AD0}" destId="{21DD7AFA-34D7-4B3F-BDDB-B1A4464E131A}" srcOrd="0" destOrd="0" presId="urn:microsoft.com/office/officeart/2005/8/layout/orgChart1"/>
    <dgm:cxn modelId="{89863E10-5FC9-4142-A5D9-E6B3BE54530B}" type="presParOf" srcId="{21DD7AFA-34D7-4B3F-BDDB-B1A4464E131A}" destId="{DB82A8EB-7E36-4051-8571-5089A5847ED4}" srcOrd="0" destOrd="0" presId="urn:microsoft.com/office/officeart/2005/8/layout/orgChart1"/>
    <dgm:cxn modelId="{3B2F7E52-2BB0-4F24-9189-08B134334847}" type="presParOf" srcId="{21DD7AFA-34D7-4B3F-BDDB-B1A4464E131A}" destId="{60F8049D-0264-4528-97C3-DCB7543050BA}" srcOrd="1" destOrd="0" presId="urn:microsoft.com/office/officeart/2005/8/layout/orgChart1"/>
    <dgm:cxn modelId="{BB1E67F5-9724-472C-97EF-84A226135178}" type="presParOf" srcId="{67B51D93-F004-47C4-B433-3BF3D54E3AD0}" destId="{20BEE755-E32F-4B56-B25C-9D9B2CE6897C}" srcOrd="1" destOrd="0" presId="urn:microsoft.com/office/officeart/2005/8/layout/orgChart1"/>
    <dgm:cxn modelId="{42D152FB-F8AD-48A0-B8F6-57755D9E59F6}" type="presParOf" srcId="{67B51D93-F004-47C4-B433-3BF3D54E3AD0}" destId="{024E1246-A6FB-4897-A783-CD06AB23A30C}" srcOrd="2" destOrd="0" presId="urn:microsoft.com/office/officeart/2005/8/layout/orgChart1"/>
    <dgm:cxn modelId="{50050997-AE48-418A-80B2-94B6DB359BC8}" type="presParOf" srcId="{AEE2457B-3B3D-40EE-86FD-213180FB8DF4}" destId="{83D25BDA-820C-4BFF-AF38-F1F63DEEFFC2}" srcOrd="4" destOrd="0" presId="urn:microsoft.com/office/officeart/2005/8/layout/orgChart1"/>
    <dgm:cxn modelId="{C24579BA-2B5A-4E1C-A1CB-2668EDBCB773}" type="presParOf" srcId="{AEE2457B-3B3D-40EE-86FD-213180FB8DF4}" destId="{DD28AE58-CB52-4690-B97C-86606409A5F0}" srcOrd="5" destOrd="0" presId="urn:microsoft.com/office/officeart/2005/8/layout/orgChart1"/>
    <dgm:cxn modelId="{1601C4FC-9F61-48AB-B727-3E62ABD97501}" type="presParOf" srcId="{DD28AE58-CB52-4690-B97C-86606409A5F0}" destId="{BDC683D4-3E3F-4873-B159-E0927D6D1F48}" srcOrd="0" destOrd="0" presId="urn:microsoft.com/office/officeart/2005/8/layout/orgChart1"/>
    <dgm:cxn modelId="{902DF974-70F8-410B-83D6-610154B1F10C}" type="presParOf" srcId="{BDC683D4-3E3F-4873-B159-E0927D6D1F48}" destId="{698505E5-E1D7-41E9-BD59-1604D1AAD3D3}" srcOrd="0" destOrd="0" presId="urn:microsoft.com/office/officeart/2005/8/layout/orgChart1"/>
    <dgm:cxn modelId="{C4094230-6949-4C16-8CCD-164DD19F710D}" type="presParOf" srcId="{BDC683D4-3E3F-4873-B159-E0927D6D1F48}" destId="{5709AF2A-F2BB-43F8-B50B-4972B7A8D37E}" srcOrd="1" destOrd="0" presId="urn:microsoft.com/office/officeart/2005/8/layout/orgChart1"/>
    <dgm:cxn modelId="{84A975D2-241B-4A22-ABF8-7BF98BB22D59}" type="presParOf" srcId="{DD28AE58-CB52-4690-B97C-86606409A5F0}" destId="{0685A6A9-680A-4481-B546-83B44E90CB58}" srcOrd="1" destOrd="0" presId="urn:microsoft.com/office/officeart/2005/8/layout/orgChart1"/>
    <dgm:cxn modelId="{60EF0DF2-EB1E-4647-B27A-3E8CB030F85B}" type="presParOf" srcId="{DD28AE58-CB52-4690-B97C-86606409A5F0}" destId="{6AE30F10-8DC4-4DE5-8751-3EC2F82BAA29}" srcOrd="2" destOrd="0" presId="urn:microsoft.com/office/officeart/2005/8/layout/orgChart1"/>
    <dgm:cxn modelId="{E7A32763-1EC3-44D1-B32B-6D4E553CCB37}" type="presParOf" srcId="{36A976A2-0546-41F8-96E3-7010DC79142E}" destId="{94C95E4D-8407-4B63-954E-347219B1443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5B340-FB49-7B4D-B716-EB9C6EB095AF}">
      <dsp:nvSpPr>
        <dsp:cNvPr id="0" name=""/>
        <dsp:cNvSpPr/>
      </dsp:nvSpPr>
      <dsp:spPr>
        <a:xfrm>
          <a:off x="497880" y="605329"/>
          <a:ext cx="2503739" cy="22713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Accessible Digital Technology Policy</a:t>
          </a:r>
          <a:endParaRPr lang="en-US" sz="3300" kern="1200" dirty="0"/>
        </a:p>
      </dsp:txBody>
      <dsp:txXfrm>
        <a:off x="608760" y="716209"/>
        <a:ext cx="2281979" cy="2049620"/>
      </dsp:txXfrm>
    </dsp:sp>
    <dsp:sp modelId="{67B22797-3AF6-B34E-BD53-3584353D04F7}">
      <dsp:nvSpPr>
        <dsp:cNvPr id="0" name=""/>
        <dsp:cNvSpPr/>
      </dsp:nvSpPr>
      <dsp:spPr>
        <a:xfrm rot="20626025">
          <a:off x="2982068" y="1239445"/>
          <a:ext cx="980838" cy="0"/>
        </a:xfrm>
        <a:custGeom>
          <a:avLst/>
          <a:gdLst/>
          <a:ahLst/>
          <a:cxnLst/>
          <a:rect l="0" t="0" r="0" b="0"/>
          <a:pathLst>
            <a:path>
              <a:moveTo>
                <a:pt x="0" y="0"/>
              </a:moveTo>
              <a:lnTo>
                <a:pt x="980838" y="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6BDE348-4A88-754E-A143-E3D7234E8F57}">
      <dsp:nvSpPr>
        <dsp:cNvPr id="0" name=""/>
        <dsp:cNvSpPr/>
      </dsp:nvSpPr>
      <dsp:spPr>
        <a:xfrm>
          <a:off x="3943356" y="290505"/>
          <a:ext cx="2318424" cy="948682"/>
        </a:xfrm>
        <a:prstGeom prst="roundRect">
          <a:avLst/>
        </a:prstGeom>
        <a:gradFill rotWithShape="0">
          <a:gsLst>
            <a:gs pos="0">
              <a:schemeClr val="accent4">
                <a:hueOff val="-728438"/>
                <a:satOff val="-875"/>
                <a:lumOff val="-1046"/>
                <a:alphaOff val="0"/>
                <a:satMod val="103000"/>
                <a:lumMod val="102000"/>
                <a:tint val="94000"/>
              </a:schemeClr>
            </a:gs>
            <a:gs pos="50000">
              <a:schemeClr val="accent4">
                <a:hueOff val="-728438"/>
                <a:satOff val="-875"/>
                <a:lumOff val="-1046"/>
                <a:alphaOff val="0"/>
                <a:satMod val="110000"/>
                <a:lumMod val="100000"/>
                <a:shade val="100000"/>
              </a:schemeClr>
            </a:gs>
            <a:gs pos="100000">
              <a:schemeClr val="accent4">
                <a:hueOff val="-728438"/>
                <a:satOff val="-875"/>
                <a:lumOff val="-10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smtClean="0"/>
            <a:t>Procurement</a:t>
          </a:r>
          <a:endParaRPr lang="en-US" sz="3000" kern="1200" dirty="0"/>
        </a:p>
      </dsp:txBody>
      <dsp:txXfrm>
        <a:off x="3989667" y="336816"/>
        <a:ext cx="2225802" cy="856060"/>
      </dsp:txXfrm>
    </dsp:sp>
    <dsp:sp modelId="{B702574D-6B31-4B47-AF2D-CFB85AA3559F}">
      <dsp:nvSpPr>
        <dsp:cNvPr id="0" name=""/>
        <dsp:cNvSpPr/>
      </dsp:nvSpPr>
      <dsp:spPr>
        <a:xfrm rot="1637693">
          <a:off x="2870442" y="2927282"/>
          <a:ext cx="2356303" cy="0"/>
        </a:xfrm>
        <a:custGeom>
          <a:avLst/>
          <a:gdLst/>
          <a:ahLst/>
          <a:cxnLst/>
          <a:rect l="0" t="0" r="0" b="0"/>
          <a:pathLst>
            <a:path>
              <a:moveTo>
                <a:pt x="0" y="0"/>
              </a:moveTo>
              <a:lnTo>
                <a:pt x="2356303" y="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C9D66F6-D77D-BF44-8FB5-C2CFBC67EF1E}">
      <dsp:nvSpPr>
        <dsp:cNvPr id="0" name=""/>
        <dsp:cNvSpPr/>
      </dsp:nvSpPr>
      <dsp:spPr>
        <a:xfrm>
          <a:off x="4911270" y="3467547"/>
          <a:ext cx="2314182" cy="1003971"/>
        </a:xfrm>
        <a:prstGeom prst="roundRect">
          <a:avLst/>
        </a:prstGeom>
        <a:gradFill rotWithShape="0">
          <a:gsLst>
            <a:gs pos="0">
              <a:schemeClr val="accent4">
                <a:hueOff val="-1456877"/>
                <a:satOff val="-1750"/>
                <a:lumOff val="-2092"/>
                <a:alphaOff val="0"/>
                <a:satMod val="103000"/>
                <a:lumMod val="102000"/>
                <a:tint val="94000"/>
              </a:schemeClr>
            </a:gs>
            <a:gs pos="50000">
              <a:schemeClr val="accent4">
                <a:hueOff val="-1456877"/>
                <a:satOff val="-1750"/>
                <a:lumOff val="-2092"/>
                <a:alphaOff val="0"/>
                <a:satMod val="110000"/>
                <a:lumMod val="100000"/>
                <a:shade val="100000"/>
              </a:schemeClr>
            </a:gs>
            <a:gs pos="100000">
              <a:schemeClr val="accent4">
                <a:hueOff val="-1456877"/>
                <a:satOff val="-1750"/>
                <a:lumOff val="-20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kern="1200" dirty="0" smtClean="0"/>
            <a:t>Centralized Captioning</a:t>
          </a:r>
          <a:endParaRPr lang="en-US" sz="2700" kern="1200" dirty="0"/>
        </a:p>
      </dsp:txBody>
      <dsp:txXfrm>
        <a:off x="4960280" y="3516557"/>
        <a:ext cx="2216162" cy="905951"/>
      </dsp:txXfrm>
    </dsp:sp>
    <dsp:sp modelId="{F46DA334-F289-554C-A86F-178575BE8F23}">
      <dsp:nvSpPr>
        <dsp:cNvPr id="0" name=""/>
        <dsp:cNvSpPr/>
      </dsp:nvSpPr>
      <dsp:spPr>
        <a:xfrm rot="455249">
          <a:off x="2994350" y="2017409"/>
          <a:ext cx="1660602" cy="0"/>
        </a:xfrm>
        <a:custGeom>
          <a:avLst/>
          <a:gdLst/>
          <a:ahLst/>
          <a:cxnLst/>
          <a:rect l="0" t="0" r="0" b="0"/>
          <a:pathLst>
            <a:path>
              <a:moveTo>
                <a:pt x="0" y="0"/>
              </a:moveTo>
              <a:lnTo>
                <a:pt x="1660602" y="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6EDC004-B26E-794B-83DA-756698A627A3}">
      <dsp:nvSpPr>
        <dsp:cNvPr id="0" name=""/>
        <dsp:cNvSpPr/>
      </dsp:nvSpPr>
      <dsp:spPr>
        <a:xfrm>
          <a:off x="4647683" y="1791143"/>
          <a:ext cx="2493333" cy="1003924"/>
        </a:xfrm>
        <a:prstGeom prst="roundRect">
          <a:avLst/>
        </a:prstGeom>
        <a:gradFill rotWithShape="0">
          <a:gsLst>
            <a:gs pos="0">
              <a:schemeClr val="accent4">
                <a:hueOff val="-2185315"/>
                <a:satOff val="-2625"/>
                <a:lumOff val="-3138"/>
                <a:alphaOff val="0"/>
                <a:satMod val="103000"/>
                <a:lumMod val="102000"/>
                <a:tint val="94000"/>
              </a:schemeClr>
            </a:gs>
            <a:gs pos="50000">
              <a:schemeClr val="accent4">
                <a:hueOff val="-2185315"/>
                <a:satOff val="-2625"/>
                <a:lumOff val="-3138"/>
                <a:alphaOff val="0"/>
                <a:satMod val="110000"/>
                <a:lumMod val="100000"/>
                <a:shade val="100000"/>
              </a:schemeClr>
            </a:gs>
            <a:gs pos="100000">
              <a:schemeClr val="accent4">
                <a:hueOff val="-2185315"/>
                <a:satOff val="-2625"/>
                <a:lumOff val="-31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kern="1200" dirty="0" smtClean="0"/>
            <a:t>Website Accessibility </a:t>
          </a:r>
          <a:endParaRPr lang="en-US" sz="2700" kern="1200" dirty="0"/>
        </a:p>
      </dsp:txBody>
      <dsp:txXfrm>
        <a:off x="4696691" y="1840151"/>
        <a:ext cx="2395317" cy="905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BB834-8162-41C4-9FAC-72F776658C93}">
      <dsp:nvSpPr>
        <dsp:cNvPr id="0" name=""/>
        <dsp:cNvSpPr/>
      </dsp:nvSpPr>
      <dsp:spPr>
        <a:xfrm rot="5400000">
          <a:off x="-184731" y="189569"/>
          <a:ext cx="1231546" cy="862082"/>
        </a:xfrm>
        <a:prstGeom prst="chevron">
          <a:avLst/>
        </a:prstGeom>
        <a:solidFill>
          <a:srgbClr val="0070C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1</a:t>
          </a:r>
        </a:p>
      </dsp:txBody>
      <dsp:txXfrm rot="-5400000">
        <a:off x="1" y="435878"/>
        <a:ext cx="862082" cy="369464"/>
      </dsp:txXfrm>
    </dsp:sp>
    <dsp:sp modelId="{EEBD91F2-2666-4690-8B83-221CBFE6298A}">
      <dsp:nvSpPr>
        <dsp:cNvPr id="0" name=""/>
        <dsp:cNvSpPr/>
      </dsp:nvSpPr>
      <dsp:spPr>
        <a:xfrm rot="5400000">
          <a:off x="4374188" y="-3507268"/>
          <a:ext cx="800505" cy="7824717"/>
        </a:xfrm>
        <a:prstGeom prst="round2Same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All RFPs for vendors have accessibility language</a:t>
          </a:r>
          <a:r>
            <a:rPr lang="en-US" sz="1900" kern="1200" dirty="0"/>
            <a:t>. </a:t>
          </a:r>
        </a:p>
      </dsp:txBody>
      <dsp:txXfrm rot="-5400000">
        <a:off x="862083" y="43914"/>
        <a:ext cx="7785640" cy="722351"/>
      </dsp:txXfrm>
    </dsp:sp>
    <dsp:sp modelId="{9ECE101C-6FF1-4FC3-8665-9654EBD32A0D}">
      <dsp:nvSpPr>
        <dsp:cNvPr id="0" name=""/>
        <dsp:cNvSpPr/>
      </dsp:nvSpPr>
      <dsp:spPr>
        <a:xfrm rot="5400000">
          <a:off x="-184731" y="1377765"/>
          <a:ext cx="1231546" cy="862082"/>
        </a:xfrm>
        <a:prstGeom prst="chevron">
          <a:avLst/>
        </a:prstGeom>
        <a:solidFill>
          <a:srgbClr val="0070C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2</a:t>
          </a:r>
        </a:p>
      </dsp:txBody>
      <dsp:txXfrm rot="-5400000">
        <a:off x="1" y="1624074"/>
        <a:ext cx="862082" cy="369464"/>
      </dsp:txXfrm>
    </dsp:sp>
    <dsp:sp modelId="{0DAFD580-2918-44B9-9372-D0945D1BA2CA}">
      <dsp:nvSpPr>
        <dsp:cNvPr id="0" name=""/>
        <dsp:cNvSpPr/>
      </dsp:nvSpPr>
      <dsp:spPr>
        <a:xfrm rot="5400000">
          <a:off x="4278784" y="-2238829"/>
          <a:ext cx="991313" cy="7664232"/>
        </a:xfrm>
        <a:prstGeom prst="round2Same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All proposed products are reviewed by an accessibility team within TTS. </a:t>
          </a:r>
        </a:p>
        <a:p>
          <a:pPr marL="342900" lvl="2" indent="-171450" algn="l" defTabSz="844550">
            <a:lnSpc>
              <a:spcPct val="90000"/>
            </a:lnSpc>
            <a:spcBef>
              <a:spcPct val="0"/>
            </a:spcBef>
            <a:spcAft>
              <a:spcPct val="15000"/>
            </a:spcAft>
            <a:buChar char="•"/>
          </a:pPr>
          <a:r>
            <a:rPr lang="en-US" sz="1900" kern="1200" dirty="0"/>
            <a:t>Each school will identify a point-person from TTS to conduct this testing.</a:t>
          </a:r>
        </a:p>
      </dsp:txBody>
      <dsp:txXfrm rot="-5400000">
        <a:off x="942325" y="1146022"/>
        <a:ext cx="7615840" cy="894529"/>
      </dsp:txXfrm>
    </dsp:sp>
    <dsp:sp modelId="{5CDF8A86-5168-47EC-87E1-D9778BF6C026}">
      <dsp:nvSpPr>
        <dsp:cNvPr id="0" name=""/>
        <dsp:cNvSpPr/>
      </dsp:nvSpPr>
      <dsp:spPr>
        <a:xfrm rot="5400000">
          <a:off x="-184731" y="2610118"/>
          <a:ext cx="1231546" cy="862082"/>
        </a:xfrm>
        <a:prstGeom prst="chevron">
          <a:avLst/>
        </a:prstGeom>
        <a:solidFill>
          <a:srgbClr val="0070C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3</a:t>
          </a:r>
        </a:p>
      </dsp:txBody>
      <dsp:txXfrm rot="-5400000">
        <a:off x="1" y="2856427"/>
        <a:ext cx="862082" cy="369464"/>
      </dsp:txXfrm>
    </dsp:sp>
    <dsp:sp modelId="{902D0B36-385E-440F-951E-B315A2560F8A}">
      <dsp:nvSpPr>
        <dsp:cNvPr id="0" name=""/>
        <dsp:cNvSpPr/>
      </dsp:nvSpPr>
      <dsp:spPr>
        <a:xfrm rot="5400000">
          <a:off x="4234628" y="-1086719"/>
          <a:ext cx="1079625" cy="7824717"/>
        </a:xfrm>
        <a:prstGeom prst="round2Same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TTS reports to Purchasing; Purchasing decides whether or not to purchase. </a:t>
          </a:r>
        </a:p>
        <a:p>
          <a:pPr marL="342900" lvl="2" indent="-171450" algn="l" defTabSz="844550">
            <a:lnSpc>
              <a:spcPct val="90000"/>
            </a:lnSpc>
            <a:spcBef>
              <a:spcPct val="0"/>
            </a:spcBef>
            <a:spcAft>
              <a:spcPct val="15000"/>
            </a:spcAft>
            <a:buChar char="•"/>
          </a:pPr>
          <a:r>
            <a:rPr lang="en-US" sz="1900" kern="1200" dirty="0"/>
            <a:t>General Counsel and Student Accessibility provide guidance if needed</a:t>
          </a:r>
        </a:p>
      </dsp:txBody>
      <dsp:txXfrm rot="-5400000">
        <a:off x="862083" y="2338529"/>
        <a:ext cx="7772014" cy="974219"/>
      </dsp:txXfrm>
    </dsp:sp>
    <dsp:sp modelId="{BC893E69-56D6-40B0-9FCF-F13644FDB70B}">
      <dsp:nvSpPr>
        <dsp:cNvPr id="0" name=""/>
        <dsp:cNvSpPr/>
      </dsp:nvSpPr>
      <dsp:spPr>
        <a:xfrm rot="5400000">
          <a:off x="-184731" y="3702911"/>
          <a:ext cx="1231546" cy="862082"/>
        </a:xfrm>
        <a:prstGeom prst="chevron">
          <a:avLst/>
        </a:prstGeom>
        <a:solidFill>
          <a:srgbClr val="0070C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4</a:t>
          </a:r>
        </a:p>
      </dsp:txBody>
      <dsp:txXfrm rot="-5400000">
        <a:off x="1" y="3949220"/>
        <a:ext cx="862082" cy="369464"/>
      </dsp:txXfrm>
    </dsp:sp>
    <dsp:sp modelId="{A57D5716-80A5-4562-9212-895E3BA41FD2}">
      <dsp:nvSpPr>
        <dsp:cNvPr id="0" name=""/>
        <dsp:cNvSpPr/>
      </dsp:nvSpPr>
      <dsp:spPr>
        <a:xfrm rot="5400000">
          <a:off x="4374188" y="6073"/>
          <a:ext cx="800505" cy="7824717"/>
        </a:xfrm>
        <a:prstGeom prst="round2Same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Appeals can be filed with the Chief Information Officer. </a:t>
          </a:r>
        </a:p>
      </dsp:txBody>
      <dsp:txXfrm rot="-5400000">
        <a:off x="862083" y="3557256"/>
        <a:ext cx="7785640" cy="722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25BDA-820C-4BFF-AF38-F1F63DEEFFC2}">
      <dsp:nvSpPr>
        <dsp:cNvPr id="0" name=""/>
        <dsp:cNvSpPr/>
      </dsp:nvSpPr>
      <dsp:spPr>
        <a:xfrm>
          <a:off x="4125651" y="1735455"/>
          <a:ext cx="2900400" cy="780155"/>
        </a:xfrm>
        <a:custGeom>
          <a:avLst/>
          <a:gdLst/>
          <a:ahLst/>
          <a:cxnLst/>
          <a:rect l="0" t="0" r="0" b="0"/>
          <a:pathLst>
            <a:path>
              <a:moveTo>
                <a:pt x="0" y="0"/>
              </a:moveTo>
              <a:lnTo>
                <a:pt x="0" y="527525"/>
              </a:lnTo>
              <a:lnTo>
                <a:pt x="2900400" y="527525"/>
              </a:lnTo>
              <a:lnTo>
                <a:pt x="2900400" y="78015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5649EE-2898-4D07-A0E1-5AF75EC0893F}">
      <dsp:nvSpPr>
        <dsp:cNvPr id="0" name=""/>
        <dsp:cNvSpPr/>
      </dsp:nvSpPr>
      <dsp:spPr>
        <a:xfrm>
          <a:off x="4069080" y="1735455"/>
          <a:ext cx="91440" cy="780155"/>
        </a:xfrm>
        <a:custGeom>
          <a:avLst/>
          <a:gdLst/>
          <a:ahLst/>
          <a:cxnLst/>
          <a:rect l="0" t="0" r="0" b="0"/>
          <a:pathLst>
            <a:path>
              <a:moveTo>
                <a:pt x="56571" y="0"/>
              </a:moveTo>
              <a:lnTo>
                <a:pt x="56571" y="527525"/>
              </a:lnTo>
              <a:lnTo>
                <a:pt x="45720" y="527525"/>
              </a:lnTo>
              <a:lnTo>
                <a:pt x="45720" y="78015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9AAC87-A05F-413E-957B-4F8F6488C319}">
      <dsp:nvSpPr>
        <dsp:cNvPr id="0" name=""/>
        <dsp:cNvSpPr/>
      </dsp:nvSpPr>
      <dsp:spPr>
        <a:xfrm>
          <a:off x="1203548" y="1735455"/>
          <a:ext cx="2922102" cy="780155"/>
        </a:xfrm>
        <a:custGeom>
          <a:avLst/>
          <a:gdLst/>
          <a:ahLst/>
          <a:cxnLst/>
          <a:rect l="0" t="0" r="0" b="0"/>
          <a:pathLst>
            <a:path>
              <a:moveTo>
                <a:pt x="2922102" y="0"/>
              </a:moveTo>
              <a:lnTo>
                <a:pt x="2922102" y="527525"/>
              </a:lnTo>
              <a:lnTo>
                <a:pt x="0" y="527525"/>
              </a:lnTo>
              <a:lnTo>
                <a:pt x="0" y="78015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51384A-2339-453E-9E12-AD03BB88BBF4}">
      <dsp:nvSpPr>
        <dsp:cNvPr id="0" name=""/>
        <dsp:cNvSpPr/>
      </dsp:nvSpPr>
      <dsp:spPr>
        <a:xfrm>
          <a:off x="2922654" y="532459"/>
          <a:ext cx="2405992" cy="12029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Three Possible Outcomes of Product Testing</a:t>
          </a:r>
          <a:endParaRPr lang="en-US" sz="2100" kern="1200" dirty="0"/>
        </a:p>
      </dsp:txBody>
      <dsp:txXfrm>
        <a:off x="2922654" y="532459"/>
        <a:ext cx="2405992" cy="1202996"/>
      </dsp:txXfrm>
    </dsp:sp>
    <dsp:sp modelId="{9BC6BFF6-0E9B-4393-93A8-D0D4195D0F10}">
      <dsp:nvSpPr>
        <dsp:cNvPr id="0" name=""/>
        <dsp:cNvSpPr/>
      </dsp:nvSpPr>
      <dsp:spPr>
        <a:xfrm>
          <a:off x="552" y="2515610"/>
          <a:ext cx="2405992" cy="12029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smtClean="0"/>
            <a:t>Accessible</a:t>
          </a:r>
          <a:endParaRPr lang="en-US" sz="2100" kern="1200" dirty="0"/>
        </a:p>
      </dsp:txBody>
      <dsp:txXfrm>
        <a:off x="552" y="2515610"/>
        <a:ext cx="2405992" cy="1202996"/>
      </dsp:txXfrm>
    </dsp:sp>
    <dsp:sp modelId="{DB82A8EB-7E36-4051-8571-5089A5847ED4}">
      <dsp:nvSpPr>
        <dsp:cNvPr id="0" name=""/>
        <dsp:cNvSpPr/>
      </dsp:nvSpPr>
      <dsp:spPr>
        <a:xfrm>
          <a:off x="2911803" y="2515610"/>
          <a:ext cx="2405992" cy="12029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Not accessible, exception granted and an accessibility plan made</a:t>
          </a:r>
          <a:endParaRPr lang="en-US" sz="2100" kern="1200" dirty="0"/>
        </a:p>
      </dsp:txBody>
      <dsp:txXfrm>
        <a:off x="2911803" y="2515610"/>
        <a:ext cx="2405992" cy="1202996"/>
      </dsp:txXfrm>
    </dsp:sp>
    <dsp:sp modelId="{698505E5-E1D7-41E9-BD59-1604D1AAD3D3}">
      <dsp:nvSpPr>
        <dsp:cNvPr id="0" name=""/>
        <dsp:cNvSpPr/>
      </dsp:nvSpPr>
      <dsp:spPr>
        <a:xfrm>
          <a:off x="5823054" y="2515610"/>
          <a:ext cx="2405992" cy="12029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smtClean="0"/>
            <a:t>Not accessible, no alternative option exists.</a:t>
          </a:r>
          <a:endParaRPr lang="en-US" sz="2100" kern="1200" dirty="0"/>
        </a:p>
      </dsp:txBody>
      <dsp:txXfrm>
        <a:off x="5823054" y="2515610"/>
        <a:ext cx="2405992" cy="120299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11/13/18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a:p>
        </p:txBody>
      </p:sp>
    </p:spTree>
    <p:extLst>
      <p:ext uri="{BB962C8B-B14F-4D97-AF65-F5344CB8AC3E}">
        <p14:creationId xmlns:p14="http://schemas.microsoft.com/office/powerpoint/2010/main" val="389857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a:p>
        </p:txBody>
      </p:sp>
    </p:spTree>
    <p:extLst>
      <p:ext uri="{BB962C8B-B14F-4D97-AF65-F5344CB8AC3E}">
        <p14:creationId xmlns:p14="http://schemas.microsoft.com/office/powerpoint/2010/main" val="1843389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part where we were lucky with having</a:t>
            </a:r>
            <a:r>
              <a:rPr lang="en-US" baseline="0" dirty="0" smtClean="0"/>
              <a:t> a new role, it gave us a chance to do this as well.</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a:p>
        </p:txBody>
      </p:sp>
    </p:spTree>
    <p:extLst>
      <p:ext uri="{BB962C8B-B14F-4D97-AF65-F5344CB8AC3E}">
        <p14:creationId xmlns:p14="http://schemas.microsoft.com/office/powerpoint/2010/main" val="2097315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a:p>
        </p:txBody>
      </p:sp>
    </p:spTree>
    <p:extLst>
      <p:ext uri="{BB962C8B-B14F-4D97-AF65-F5344CB8AC3E}">
        <p14:creationId xmlns:p14="http://schemas.microsoft.com/office/powerpoint/2010/main" val="2364471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Based on feedback from colleagues this is</a:t>
            </a:r>
            <a:r>
              <a:rPr lang="en-US" baseline="0" dirty="0" smtClean="0"/>
              <a:t> where we are.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Like concrete standards and examples</a:t>
            </a:r>
          </a:p>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16</a:t>
            </a:fld>
            <a:endParaRPr lang="en-US"/>
          </a:p>
        </p:txBody>
      </p:sp>
    </p:spTree>
    <p:extLst>
      <p:ext uri="{BB962C8B-B14F-4D97-AF65-F5344CB8AC3E}">
        <p14:creationId xmlns:p14="http://schemas.microsoft.com/office/powerpoint/2010/main" val="2129868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Learning about accessibility in digital spaces can be like drinking from a firehose. IT people are excited (just like us), once they figure out how cool AT is, they will start looking more on their 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Process checks for accessibility, but does not make the final call for purchase. Other supports do (legal, and CIO), if it fails, there must be a plan in place to provide equal access to people with disabilities in any given situation.</a:t>
            </a:r>
          </a:p>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a:p>
        </p:txBody>
      </p:sp>
    </p:spTree>
    <p:extLst>
      <p:ext uri="{BB962C8B-B14F-4D97-AF65-F5344CB8AC3E}">
        <p14:creationId xmlns:p14="http://schemas.microsoft.com/office/powerpoint/2010/main" val="105783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Procurement Protocol not Architecture Enterprise Review, but part of the process.</a:t>
            </a:r>
          </a:p>
          <a:p>
            <a:r>
              <a:rPr lang="en-US" dirty="0" smtClean="0"/>
              <a:t> Testers do NOT</a:t>
            </a:r>
            <a:r>
              <a:rPr lang="en-US" baseline="0" dirty="0" smtClean="0"/>
              <a:t> Have the final say in whether the product is purchased or not. Legal steps up and denies based on the outcome and use cases of the software.</a:t>
            </a:r>
          </a:p>
          <a:p>
            <a:r>
              <a:rPr lang="en-US" baseline="0" dirty="0" smtClean="0"/>
              <a:t>Provide examples of what this looks like:</a:t>
            </a:r>
          </a:p>
          <a:p>
            <a:r>
              <a:rPr lang="en-US" baseline="0" dirty="0" smtClean="0"/>
              <a:t>	when purchasing non- accessible products (Voting, or food apps)</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a:p>
        </p:txBody>
      </p:sp>
    </p:spTree>
    <p:extLst>
      <p:ext uri="{BB962C8B-B14F-4D97-AF65-F5344CB8AC3E}">
        <p14:creationId xmlns:p14="http://schemas.microsoft.com/office/powerpoint/2010/main" val="139577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Providing</a:t>
            </a:r>
            <a:r>
              <a:rPr lang="en-US" baseline="0" dirty="0" smtClean="0"/>
              <a:t> checklist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Worked with our colleagues in IT who get it, they paid for and brought in outside vendors to cover accessible coding for web developers. (in part of the ADT policy)</a:t>
            </a:r>
            <a:br>
              <a:rPr lang="en-US" dirty="0" smtClean="0"/>
            </a:br>
            <a:r>
              <a:rPr lang="en-US" dirty="0" smtClean="0"/>
              <a:t>The</a:t>
            </a:r>
            <a:r>
              <a:rPr lang="en-US" baseline="0" dirty="0" smtClean="0"/>
              <a:t> Accessibility Support Group allows for IT friends to have access to someone they consider an expert and is an opportunity to provide moral support. Sometimes means collaborating on complex programs.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a:p>
        </p:txBody>
      </p:sp>
    </p:spTree>
    <p:extLst>
      <p:ext uri="{BB962C8B-B14F-4D97-AF65-F5344CB8AC3E}">
        <p14:creationId xmlns:p14="http://schemas.microsoft.com/office/powerpoint/2010/main" val="589668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a:p>
        </p:txBody>
      </p:sp>
    </p:spTree>
    <p:extLst>
      <p:ext uri="{BB962C8B-B14F-4D97-AF65-F5344CB8AC3E}">
        <p14:creationId xmlns:p14="http://schemas.microsoft.com/office/powerpoint/2010/main" val="885653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vendor isn’t paying</a:t>
            </a:r>
            <a:r>
              <a:rPr lang="en-US" baseline="0" dirty="0" smtClean="0"/>
              <a:t> us enough to do an audit for them. Resist the urge to do a deep check.</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a:p>
        </p:txBody>
      </p:sp>
    </p:spTree>
    <p:extLst>
      <p:ext uri="{BB962C8B-B14F-4D97-AF65-F5344CB8AC3E}">
        <p14:creationId xmlns:p14="http://schemas.microsoft.com/office/powerpoint/2010/main" val="4172666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months</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22</a:t>
            </a:fld>
            <a:endParaRPr lang="en-US"/>
          </a:p>
        </p:txBody>
      </p:sp>
    </p:spTree>
    <p:extLst>
      <p:ext uri="{BB962C8B-B14F-4D97-AF65-F5344CB8AC3E}">
        <p14:creationId xmlns:p14="http://schemas.microsoft.com/office/powerpoint/2010/main" val="360429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a:t>
            </a:fld>
            <a:endParaRPr lang="en-US"/>
          </a:p>
        </p:txBody>
      </p:sp>
    </p:spTree>
    <p:extLst>
      <p:ext uri="{BB962C8B-B14F-4D97-AF65-F5344CB8AC3E}">
        <p14:creationId xmlns:p14="http://schemas.microsoft.com/office/powerpoint/2010/main" val="204174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SMFA, AS&amp;E, Vet, Dental, Medical</a:t>
            </a:r>
          </a:p>
          <a:p>
            <a:r>
              <a:rPr lang="en-US" baseline="0" dirty="0" smtClean="0"/>
              <a:t>Role supports AS&amp;E including SMFA and grad programs on the Medford campus</a:t>
            </a:r>
          </a:p>
          <a:p>
            <a:r>
              <a:rPr lang="en-US" baseline="0" dirty="0" smtClean="0"/>
              <a:t>1150 students (half grad, half undergrad)</a:t>
            </a:r>
          </a:p>
          <a:p>
            <a:r>
              <a:rPr lang="en-US" baseline="0" dirty="0" smtClean="0"/>
              <a:t>4,982 Staff &amp; Faculty (Faculty being about 1,556)</a:t>
            </a:r>
            <a:endParaRPr lang="en-US" dirty="0" smtClean="0"/>
          </a:p>
          <a:p>
            <a:endParaRPr lang="en-US" baseline="0" dirty="0" smtClean="0"/>
          </a:p>
          <a:p>
            <a:r>
              <a:rPr lang="en-US" baseline="0" dirty="0" smtClean="0"/>
              <a:t>Role is primarily student support (90%) with an additional 10% for university wide </a:t>
            </a:r>
            <a:endParaRPr lang="en-US" baseline="0" dirty="0" smtClean="0"/>
          </a:p>
          <a:p>
            <a:r>
              <a:rPr lang="en-US" baseline="0" dirty="0" smtClean="0"/>
              <a:t>My background</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a:p>
        </p:txBody>
      </p:sp>
    </p:spTree>
    <p:extLst>
      <p:ext uri="{BB962C8B-B14F-4D97-AF65-F5344CB8AC3E}">
        <p14:creationId xmlns:p14="http://schemas.microsoft.com/office/powerpoint/2010/main" val="1170634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multiple libraries and connect</a:t>
            </a:r>
            <a:r>
              <a:rPr lang="en-US" baseline="0" dirty="0" smtClean="0"/>
              <a:t> with as many as possible, primarily the </a:t>
            </a:r>
            <a:r>
              <a:rPr lang="en-US" baseline="0" dirty="0" err="1" smtClean="0"/>
              <a:t>Tisch</a:t>
            </a:r>
            <a:r>
              <a:rPr lang="en-US" baseline="0" dirty="0" smtClean="0"/>
              <a:t> and </a:t>
            </a:r>
            <a:r>
              <a:rPr lang="en-US" baseline="0" dirty="0" err="1" smtClean="0"/>
              <a:t>Ginn</a:t>
            </a:r>
            <a:r>
              <a:rPr lang="en-US" baseline="0" dirty="0" smtClean="0"/>
              <a:t> libraries, and the one at the SMFA.</a:t>
            </a:r>
          </a:p>
          <a:p>
            <a:r>
              <a:rPr lang="en-US" baseline="0" dirty="0" smtClean="0"/>
              <a:t>IT includes:</a:t>
            </a:r>
          </a:p>
          <a:p>
            <a:pPr lvl="1"/>
            <a:r>
              <a:rPr lang="en-US" dirty="0" smtClean="0"/>
              <a:t>Web Developers</a:t>
            </a:r>
          </a:p>
          <a:p>
            <a:pPr lvl="1"/>
            <a:r>
              <a:rPr lang="en-US" dirty="0" smtClean="0"/>
              <a:t>Professional development and learning</a:t>
            </a:r>
          </a:p>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a:p>
        </p:txBody>
      </p:sp>
    </p:spTree>
    <p:extLst>
      <p:ext uri="{BB962C8B-B14F-4D97-AF65-F5344CB8AC3E}">
        <p14:creationId xmlns:p14="http://schemas.microsoft.com/office/powerpoint/2010/main" val="1114339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https://www.access-board.gov/guidelines-and-standards/communications-and-it/about-the-ict-refresh</a:t>
            </a:r>
          </a:p>
          <a:p>
            <a:r>
              <a:rPr lang="en-US" dirty="0" smtClean="0"/>
              <a:t>http://www.onlinelearningsurvey.com/reports/changingcourse.pdf</a:t>
            </a:r>
          </a:p>
          <a:p>
            <a:r>
              <a:rPr lang="en-US" dirty="0" smtClean="0"/>
              <a:t>http://www.babson.edu/Academics/Documents/babson-survey-research-group/online-nation.pdf</a:t>
            </a:r>
          </a:p>
          <a:p>
            <a:r>
              <a:rPr lang="en-US" dirty="0" smtClean="0"/>
              <a:t>https://www.d.umn.edu/~lcarlson/atteam/lawsuits.html</a:t>
            </a:r>
          </a:p>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a:p>
        </p:txBody>
      </p:sp>
    </p:spTree>
    <p:extLst>
      <p:ext uri="{BB962C8B-B14F-4D97-AF65-F5344CB8AC3E}">
        <p14:creationId xmlns:p14="http://schemas.microsoft.com/office/powerpoint/2010/main" val="286631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would like to </a:t>
            </a:r>
            <a:r>
              <a:rPr lang="en-US" baseline="0" dirty="0" smtClean="0"/>
              <a:t> use ours as an example, we are willing to share, provided that we get credit for it.</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a:p>
        </p:txBody>
      </p:sp>
    </p:spTree>
    <p:extLst>
      <p:ext uri="{BB962C8B-B14F-4D97-AF65-F5344CB8AC3E}">
        <p14:creationId xmlns:p14="http://schemas.microsoft.com/office/powerpoint/2010/main" val="271248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protocols to implement the policy addressing particular concerns:</a:t>
            </a:r>
          </a:p>
          <a:p>
            <a:pPr lvl="1"/>
            <a:r>
              <a:rPr lang="en-US" dirty="0" smtClean="0"/>
              <a:t>Procurement</a:t>
            </a:r>
          </a:p>
          <a:p>
            <a:pPr lvl="1"/>
            <a:r>
              <a:rPr lang="en-US" dirty="0" smtClean="0"/>
              <a:t>Website Accessibility (including LMS and public facing)</a:t>
            </a:r>
          </a:p>
          <a:p>
            <a:pPr lvl="1"/>
            <a:r>
              <a:rPr lang="en-US" dirty="0" smtClean="0"/>
              <a:t>Centralized Captioning</a:t>
            </a:r>
          </a:p>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a:t>
            </a:fld>
            <a:endParaRPr lang="en-US"/>
          </a:p>
        </p:txBody>
      </p:sp>
    </p:spTree>
    <p:extLst>
      <p:ext uri="{BB962C8B-B14F-4D97-AF65-F5344CB8AC3E}">
        <p14:creationId xmlns:p14="http://schemas.microsoft.com/office/powerpoint/2010/main" val="262107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RFP is Request for Proposal</a:t>
            </a:r>
          </a:p>
          <a:p>
            <a:r>
              <a:rPr lang="en-US" dirty="0" smtClean="0"/>
              <a:t>TTS is Tufts</a:t>
            </a:r>
            <a:r>
              <a:rPr lang="en-US" baseline="0" dirty="0" smtClean="0"/>
              <a:t> Technology Services which services as our IT department.</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a:p>
        </p:txBody>
      </p:sp>
    </p:spTree>
    <p:extLst>
      <p:ext uri="{BB962C8B-B14F-4D97-AF65-F5344CB8AC3E}">
        <p14:creationId xmlns:p14="http://schemas.microsoft.com/office/powerpoint/2010/main" val="198977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VPAT Example</a:t>
            </a:r>
          </a:p>
          <a:p>
            <a:r>
              <a:rPr lang="en-US" dirty="0" smtClean="0"/>
              <a:t>Created by IT a</a:t>
            </a:r>
            <a:r>
              <a:rPr lang="en-US" baseline="0" dirty="0" smtClean="0"/>
              <a:t> few years before my arrival.</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12</a:t>
            </a:fld>
            <a:endParaRPr lang="en-US"/>
          </a:p>
        </p:txBody>
      </p:sp>
    </p:spTree>
    <p:extLst>
      <p:ext uri="{BB962C8B-B14F-4D97-AF65-F5344CB8AC3E}">
        <p14:creationId xmlns:p14="http://schemas.microsoft.com/office/powerpoint/2010/main" val="1795388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02BAB4-8B8D-41DD-85C7-81A0CA962007}"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207930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02BAB4-8B8D-41DD-85C7-81A0CA962007}"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1603268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02BAB4-8B8D-41DD-85C7-81A0CA962007}"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22540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02BAB4-8B8D-41DD-85C7-81A0CA962007}"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260474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02BAB4-8B8D-41DD-85C7-81A0CA962007}"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22531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02BAB4-8B8D-41DD-85C7-81A0CA962007}" type="datetimeFigureOut">
              <a:rPr lang="en-US" smtClean="0"/>
              <a:t>11/13/18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174669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02BAB4-8B8D-41DD-85C7-81A0CA962007}" type="datetimeFigureOut">
              <a:rPr lang="en-US" smtClean="0"/>
              <a:t>11/13/18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304832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02BAB4-8B8D-41DD-85C7-81A0CA962007}" type="datetimeFigureOut">
              <a:rPr lang="en-US" smtClean="0"/>
              <a:t>11/13/18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325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BAB4-8B8D-41DD-85C7-81A0CA962007}" type="datetimeFigureOut">
              <a:rPr lang="en-US" smtClean="0"/>
              <a:t>11/13/18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286209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11/13/18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6212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11/13/18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22199955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2BAB4-8B8D-41DD-85C7-81A0CA962007}" type="datetimeFigureOut">
              <a:rPr lang="en-US" smtClean="0"/>
              <a:t>11/13/18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a:p>
        </p:txBody>
      </p:sp>
    </p:spTree>
    <p:extLst>
      <p:ext uri="{BB962C8B-B14F-4D97-AF65-F5344CB8AC3E}">
        <p14:creationId xmlns:p14="http://schemas.microsoft.com/office/powerpoint/2010/main" val="34754762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3.org/WAI/WCAG21/Understanding/" TargetMode="External"/><Relationship Id="rId4" Type="http://schemas.openxmlformats.org/officeDocument/2006/relationships/hyperlink" Target="https://webaim.org/intro/" TargetMode="External"/><Relationship Id="rId5" Type="http://schemas.openxmlformats.org/officeDocument/2006/relationships/hyperlink" Target="https://www.youtube.com/watch?v=V1yoOLhx_qA&amp;list=PLNYkxOF6rcICWx0C9LVWWVqvHlYJyqw7g"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risten.Dabney@tufts.edu" TargetMode="External"/><Relationship Id="rId3" Type="http://schemas.openxmlformats.org/officeDocument/2006/relationships/image" Target="../media/image7.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ccess-board.gov/guidelines-and-standards/communications-and-it/about-the-ict-refresh" TargetMode="External"/><Relationship Id="rId4" Type="http://schemas.openxmlformats.org/officeDocument/2006/relationships/hyperlink" Target="http://www.onlinelearningsurvey.com/reports/changingcourse.pdf" TargetMode="External"/><Relationship Id="rId5" Type="http://schemas.openxmlformats.org/officeDocument/2006/relationships/hyperlink" Target="http://www.babson.edu/Academics/Documents/babson-survey-research-group/online-nation.pdf" TargetMode="External"/><Relationship Id="rId6" Type="http://schemas.openxmlformats.org/officeDocument/2006/relationships/hyperlink" Target="https://www.d.umn.edu/~lcarlson/atteam/lawsuits.html"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tif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IT Colleagues: From Accessibility Newbies into Accessibility Auditors</a:t>
            </a:r>
            <a:endParaRPr lang="en-US" dirty="0"/>
          </a:p>
        </p:txBody>
      </p:sp>
      <p:sp>
        <p:nvSpPr>
          <p:cNvPr id="3" name="Subtitle 2"/>
          <p:cNvSpPr>
            <a:spLocks noGrp="1"/>
          </p:cNvSpPr>
          <p:nvPr>
            <p:ph type="subTitle" idx="1"/>
          </p:nvPr>
        </p:nvSpPr>
        <p:spPr>
          <a:xfrm>
            <a:off x="1219200" y="3886200"/>
            <a:ext cx="6705600" cy="1752600"/>
          </a:xfrm>
        </p:spPr>
        <p:txBody>
          <a:bodyPr>
            <a:normAutofit lnSpcReduction="10000"/>
          </a:bodyPr>
          <a:lstStyle/>
          <a:p>
            <a:r>
              <a:rPr lang="en-US" dirty="0" smtClean="0"/>
              <a:t>Kristen Dabney</a:t>
            </a:r>
          </a:p>
          <a:p>
            <a:r>
              <a:rPr lang="en-US" dirty="0" smtClean="0"/>
              <a:t>Assistive Technology Instruction Specialist</a:t>
            </a:r>
          </a:p>
          <a:p>
            <a:r>
              <a:rPr lang="en-US" dirty="0" smtClean="0"/>
              <a:t>Student Accessibility Services</a:t>
            </a:r>
          </a:p>
          <a:p>
            <a:r>
              <a:rPr lang="en-US" dirty="0" smtClean="0"/>
              <a:t>Tufts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Protocol:</a:t>
            </a:r>
            <a:endParaRPr lang="en-US" dirty="0"/>
          </a:p>
        </p:txBody>
      </p:sp>
      <p:graphicFrame>
        <p:nvGraphicFramePr>
          <p:cNvPr id="4" name="Content Placeholder 3" descr="1. All RFPs for vendors have accessibility language.&#10;2. All proposed products are reviewed by an accessibility team within TTS (each school will identify a point-person from TTS to conduct this testing).&#10;3. TTS reports to Purchasing; Purchasing decides whether or not to purchase. (General Counsel and Student Accessibility Services provide Guidance if needed).&#10;4. Appeals can be filed with the Chief Information Officer." title="Procurement Protocol Steps"/>
          <p:cNvGraphicFramePr>
            <a:graphicFrameLocks noGrp="1"/>
          </p:cNvGraphicFramePr>
          <p:nvPr>
            <p:ph idx="1"/>
            <p:extLst>
              <p:ext uri="{D42A27DB-BD31-4B8C-83A1-F6EECF244321}">
                <p14:modId xmlns:p14="http://schemas.microsoft.com/office/powerpoint/2010/main" val="1315151552"/>
              </p:ext>
            </p:extLst>
          </p:nvPr>
        </p:nvGraphicFramePr>
        <p:xfrm>
          <a:off x="152400" y="1371600"/>
          <a:ext cx="86868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980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Architecture </a:t>
            </a:r>
            <a:r>
              <a:rPr lang="en-US" dirty="0"/>
              <a:t>Review </a:t>
            </a:r>
            <a:r>
              <a:rPr lang="en-US" dirty="0" smtClean="0"/>
              <a:t>(Procurement Process)</a:t>
            </a:r>
            <a:endParaRPr lang="en-US" dirty="0"/>
          </a:p>
        </p:txBody>
      </p:sp>
      <p:sp>
        <p:nvSpPr>
          <p:cNvPr id="3" name="Text Placeholder 2"/>
          <p:cNvSpPr>
            <a:spLocks noGrp="1"/>
          </p:cNvSpPr>
          <p:nvPr>
            <p:ph type="body" idx="1"/>
          </p:nvPr>
        </p:nvSpPr>
        <p:spPr/>
        <p:txBody>
          <a:bodyPr/>
          <a:lstStyle/>
          <a:p>
            <a:r>
              <a:rPr lang="en-US" dirty="0" smtClean="0"/>
              <a:t>Current Process and Development</a:t>
            </a:r>
            <a:endParaRPr lang="en-US" dirty="0"/>
          </a:p>
        </p:txBody>
      </p:sp>
    </p:spTree>
    <p:extLst>
      <p:ext uri="{BB962C8B-B14F-4D97-AF65-F5344CB8AC3E}">
        <p14:creationId xmlns:p14="http://schemas.microsoft.com/office/powerpoint/2010/main" val="1710014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Architecture </a:t>
            </a:r>
            <a:r>
              <a:rPr lang="en-US" dirty="0"/>
              <a:t>Review </a:t>
            </a:r>
          </a:p>
        </p:txBody>
      </p:sp>
      <p:sp>
        <p:nvSpPr>
          <p:cNvPr id="3" name="Content Placeholder 2"/>
          <p:cNvSpPr>
            <a:spLocks noGrp="1"/>
          </p:cNvSpPr>
          <p:nvPr>
            <p:ph idx="1"/>
          </p:nvPr>
        </p:nvSpPr>
        <p:spPr/>
        <p:txBody>
          <a:bodyPr>
            <a:normAutofit/>
          </a:bodyPr>
          <a:lstStyle/>
          <a:p>
            <a:r>
              <a:rPr lang="en-US" dirty="0" smtClean="0"/>
              <a:t>Checks all purchases of more than $10,000 and/or any software that impacts large populations (all staff, all students, etc.)</a:t>
            </a:r>
          </a:p>
          <a:p>
            <a:r>
              <a:rPr lang="en-US" dirty="0" smtClean="0"/>
              <a:t>Verifies that they meet our standards on security, integration, compliance and how data &amp; information is stored</a:t>
            </a:r>
          </a:p>
          <a:p>
            <a:r>
              <a:rPr lang="en-US" dirty="0" smtClean="0"/>
              <a:t>Had several questions about accessibility</a:t>
            </a:r>
          </a:p>
          <a:p>
            <a:pPr lvl="1"/>
            <a:r>
              <a:rPr lang="en-US" dirty="0" smtClean="0"/>
              <a:t>Though not often checked or understood by either side.</a:t>
            </a:r>
            <a:endParaRPr lang="en-US" dirty="0"/>
          </a:p>
        </p:txBody>
      </p:sp>
    </p:spTree>
    <p:extLst>
      <p:ext uri="{BB962C8B-B14F-4D97-AF65-F5344CB8AC3E}">
        <p14:creationId xmlns:p14="http://schemas.microsoft.com/office/powerpoint/2010/main" val="2968228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Accessibility in the Procurement Process</a:t>
            </a:r>
            <a:endParaRPr lang="en-US" dirty="0"/>
          </a:p>
        </p:txBody>
      </p:sp>
      <p:sp>
        <p:nvSpPr>
          <p:cNvPr id="3" name="Content Placeholder 2"/>
          <p:cNvSpPr>
            <a:spLocks noGrp="1"/>
          </p:cNvSpPr>
          <p:nvPr>
            <p:ph idx="1"/>
          </p:nvPr>
        </p:nvSpPr>
        <p:spPr/>
        <p:txBody>
          <a:bodyPr>
            <a:normAutofit/>
          </a:bodyPr>
          <a:lstStyle/>
          <a:p>
            <a:r>
              <a:rPr lang="en-US" dirty="0" smtClean="0"/>
              <a:t>Collected data by doing 6 months of testing</a:t>
            </a:r>
          </a:p>
          <a:p>
            <a:pPr lvl="1"/>
            <a:r>
              <a:rPr lang="en-US" dirty="0" smtClean="0"/>
              <a:t>Piggy backing of Enterprise Architecture Review Process</a:t>
            </a:r>
          </a:p>
          <a:p>
            <a:pPr lvl="1"/>
            <a:r>
              <a:rPr lang="en-US" dirty="0" smtClean="0"/>
              <a:t>Created an accessibility testing process</a:t>
            </a:r>
          </a:p>
          <a:p>
            <a:pPr lvl="1"/>
            <a:r>
              <a:rPr lang="en-US" dirty="0" smtClean="0"/>
              <a:t>Data on how it affects purchasing </a:t>
            </a:r>
            <a:endParaRPr lang="en-US" dirty="0"/>
          </a:p>
          <a:p>
            <a:pPr lvl="1"/>
            <a:r>
              <a:rPr lang="en-US" dirty="0" smtClean="0"/>
              <a:t>Time required</a:t>
            </a:r>
          </a:p>
          <a:p>
            <a:pPr lvl="1"/>
            <a:endParaRPr lang="en-US" dirty="0"/>
          </a:p>
          <a:p>
            <a:r>
              <a:rPr lang="en-US" dirty="0"/>
              <a:t>Used </a:t>
            </a:r>
            <a:r>
              <a:rPr lang="en-US" dirty="0" smtClean="0"/>
              <a:t>data to justify:</a:t>
            </a:r>
          </a:p>
          <a:p>
            <a:pPr lvl="1"/>
            <a:r>
              <a:rPr lang="en-US" dirty="0" smtClean="0"/>
              <a:t>Add accessibility testing to the Enterprise Architecture Review</a:t>
            </a:r>
            <a:endParaRPr lang="en-US" dirty="0"/>
          </a:p>
          <a:p>
            <a:pPr lvl="1"/>
            <a:r>
              <a:rPr lang="en-US" dirty="0" smtClean="0"/>
              <a:t>Use a team of reviewers</a:t>
            </a:r>
            <a:endParaRPr lang="en-US" dirty="0"/>
          </a:p>
          <a:p>
            <a:endParaRPr lang="en-US" dirty="0"/>
          </a:p>
        </p:txBody>
      </p:sp>
      <p:pic>
        <p:nvPicPr>
          <p:cNvPr id="4" name="Picture 3" title="A cartoon pig playing in mud."/>
          <p:cNvPicPr>
            <a:picLocks noChangeAspect="1"/>
          </p:cNvPicPr>
          <p:nvPr/>
        </p:nvPicPr>
        <p:blipFill>
          <a:blip r:embed="rId3"/>
          <a:stretch>
            <a:fillRect/>
          </a:stretch>
        </p:blipFill>
        <p:spPr>
          <a:xfrm>
            <a:off x="6400800" y="2819400"/>
            <a:ext cx="2383033" cy="1873250"/>
          </a:xfrm>
          <a:prstGeom prst="rect">
            <a:avLst/>
          </a:prstGeom>
          <a:effectLst>
            <a:softEdge rad="12700"/>
          </a:effectLst>
          <a:scene3d>
            <a:camera prst="orthographicFront"/>
            <a:lightRig rig="threePt" dir="t"/>
          </a:scene3d>
          <a:sp3d contourW="25400"/>
        </p:spPr>
      </p:pic>
    </p:spTree>
    <p:extLst>
      <p:ext uri="{BB962C8B-B14F-4D97-AF65-F5344CB8AC3E}">
        <p14:creationId xmlns:p14="http://schemas.microsoft.com/office/powerpoint/2010/main" val="2870670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Downside of Piggybacking</a:t>
            </a:r>
            <a:endParaRPr lang="en-US" dirty="0"/>
          </a:p>
        </p:txBody>
      </p:sp>
      <p:sp>
        <p:nvSpPr>
          <p:cNvPr id="3" name="Content Placeholder 2"/>
          <p:cNvSpPr>
            <a:spLocks noGrp="1"/>
          </p:cNvSpPr>
          <p:nvPr>
            <p:ph idx="1"/>
          </p:nvPr>
        </p:nvSpPr>
        <p:spPr/>
        <p:txBody>
          <a:bodyPr>
            <a:normAutofit/>
          </a:bodyPr>
          <a:lstStyle/>
          <a:p>
            <a:r>
              <a:rPr lang="en-US" dirty="0" smtClean="0"/>
              <a:t>Inherit problems with the original system</a:t>
            </a:r>
          </a:p>
          <a:p>
            <a:pPr lvl="1"/>
            <a:r>
              <a:rPr lang="en-US" dirty="0" smtClean="0"/>
              <a:t>Not everyone goes through the Enterprise Architecture Review </a:t>
            </a:r>
          </a:p>
          <a:p>
            <a:pPr lvl="1"/>
            <a:r>
              <a:rPr lang="en-US" dirty="0" smtClean="0"/>
              <a:t>Some products are purchased before they get to the Enterprise Architecture Review </a:t>
            </a:r>
          </a:p>
          <a:p>
            <a:r>
              <a:rPr lang="en-US" dirty="0" smtClean="0"/>
              <a:t>The past purchases were not being </a:t>
            </a:r>
            <a:r>
              <a:rPr lang="en-US" dirty="0" smtClean="0"/>
              <a:t>checked </a:t>
            </a:r>
            <a:r>
              <a:rPr lang="en-US" dirty="0" smtClean="0"/>
              <a:t>more thoroughly for </a:t>
            </a:r>
            <a:r>
              <a:rPr lang="en-US" dirty="0" smtClean="0"/>
              <a:t>accessibility</a:t>
            </a:r>
            <a:endParaRPr lang="en-US" dirty="0" smtClean="0"/>
          </a:p>
          <a:p>
            <a:pPr lvl="1"/>
            <a:r>
              <a:rPr lang="en-US" dirty="0" smtClean="0"/>
              <a:t>Checking for VPATs with no understanding </a:t>
            </a:r>
          </a:p>
          <a:p>
            <a:pPr lvl="1"/>
            <a:r>
              <a:rPr lang="en-US" dirty="0" smtClean="0"/>
              <a:t>Assuming accessibility</a:t>
            </a:r>
          </a:p>
          <a:p>
            <a:pPr lvl="1"/>
            <a:endParaRPr lang="en-US" dirty="0"/>
          </a:p>
        </p:txBody>
      </p:sp>
      <p:pic>
        <p:nvPicPr>
          <p:cNvPr id="4" name="Picture 3" title="Crying pig"/>
          <p:cNvPicPr>
            <a:picLocks noChangeAspect="1"/>
          </p:cNvPicPr>
          <p:nvPr/>
        </p:nvPicPr>
        <p:blipFill rotWithShape="1">
          <a:blip r:embed="rId3"/>
          <a:srcRect l="9023" t="13534" r="6767" b="12782"/>
          <a:stretch/>
        </p:blipFill>
        <p:spPr>
          <a:xfrm>
            <a:off x="6705600" y="4425481"/>
            <a:ext cx="2144486" cy="1876425"/>
          </a:xfrm>
          <a:prstGeom prst="rect">
            <a:avLst/>
          </a:prstGeom>
          <a:effectLst>
            <a:softEdge rad="25400"/>
          </a:effectLst>
        </p:spPr>
      </p:pic>
    </p:spTree>
    <p:extLst>
      <p:ext uri="{BB962C8B-B14F-4D97-AF65-F5344CB8AC3E}">
        <p14:creationId xmlns:p14="http://schemas.microsoft.com/office/powerpoint/2010/main" val="685220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colleagues</a:t>
            </a:r>
            <a:endParaRPr lang="en-US" dirty="0"/>
          </a:p>
        </p:txBody>
      </p:sp>
      <p:sp>
        <p:nvSpPr>
          <p:cNvPr id="3" name="Text Placeholder 2"/>
          <p:cNvSpPr>
            <a:spLocks noGrp="1"/>
          </p:cNvSpPr>
          <p:nvPr>
            <p:ph type="body" idx="1"/>
          </p:nvPr>
        </p:nvSpPr>
        <p:spPr/>
        <p:txBody>
          <a:bodyPr/>
          <a:lstStyle/>
          <a:p>
            <a:r>
              <a:rPr lang="en-US" dirty="0" smtClean="0"/>
              <a:t>Where they were, and where we are going.</a:t>
            </a:r>
            <a:endParaRPr lang="en-US" dirty="0"/>
          </a:p>
        </p:txBody>
      </p:sp>
    </p:spTree>
    <p:extLst>
      <p:ext uri="{BB962C8B-B14F-4D97-AF65-F5344CB8AC3E}">
        <p14:creationId xmlns:p14="http://schemas.microsoft.com/office/powerpoint/2010/main" val="1996396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a:t>
            </a:r>
            <a:endParaRPr lang="en-US" dirty="0"/>
          </a:p>
        </p:txBody>
      </p:sp>
      <p:sp>
        <p:nvSpPr>
          <p:cNvPr id="3" name="Content Placeholder 2"/>
          <p:cNvSpPr>
            <a:spLocks noGrp="1"/>
          </p:cNvSpPr>
          <p:nvPr>
            <p:ph idx="1"/>
          </p:nvPr>
        </p:nvSpPr>
        <p:spPr/>
        <p:txBody>
          <a:bodyPr>
            <a:normAutofit/>
          </a:bodyPr>
          <a:lstStyle/>
          <a:p>
            <a:r>
              <a:rPr lang="en-US" dirty="0" smtClean="0"/>
              <a:t>Our IT Colleagues had a lot of worries, and do not want to be “the accessibility expert”</a:t>
            </a:r>
          </a:p>
          <a:p>
            <a:r>
              <a:rPr lang="en-US" dirty="0" smtClean="0"/>
              <a:t>Feel unprepared to make the call if a product is accessible or inaccessible</a:t>
            </a:r>
          </a:p>
          <a:p>
            <a:r>
              <a:rPr lang="en-US" dirty="0" smtClean="0"/>
              <a:t>Find the standard flexibility concerning</a:t>
            </a:r>
          </a:p>
          <a:p>
            <a:pPr lvl="1"/>
            <a:r>
              <a:rPr lang="en-US" dirty="0" smtClean="0"/>
              <a:t>Uncomfortable that there is not one “universal </a:t>
            </a:r>
            <a:r>
              <a:rPr lang="en-US" dirty="0"/>
              <a:t>a</a:t>
            </a:r>
            <a:r>
              <a:rPr lang="en-US" dirty="0" smtClean="0"/>
              <a:t>ccessibility solution” for all people</a:t>
            </a:r>
            <a:endParaRPr lang="en-US" dirty="0"/>
          </a:p>
        </p:txBody>
      </p:sp>
    </p:spTree>
    <p:extLst>
      <p:ext uri="{BB962C8B-B14F-4D97-AF65-F5344CB8AC3E}">
        <p14:creationId xmlns:p14="http://schemas.microsoft.com/office/powerpoint/2010/main" val="3359965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we provided</a:t>
            </a:r>
            <a:endParaRPr lang="en-US" dirty="0"/>
          </a:p>
        </p:txBody>
      </p:sp>
      <p:sp>
        <p:nvSpPr>
          <p:cNvPr id="3" name="Content Placeholder 2"/>
          <p:cNvSpPr>
            <a:spLocks noGrp="1"/>
          </p:cNvSpPr>
          <p:nvPr>
            <p:ph idx="1"/>
          </p:nvPr>
        </p:nvSpPr>
        <p:spPr/>
        <p:txBody>
          <a:bodyPr>
            <a:normAutofit/>
          </a:bodyPr>
          <a:lstStyle/>
          <a:p>
            <a:r>
              <a:rPr lang="en-US" dirty="0" smtClean="0"/>
              <a:t>Simplify to start, accessibility is a large field.</a:t>
            </a:r>
          </a:p>
          <a:p>
            <a:r>
              <a:rPr lang="en-US" dirty="0" smtClean="0"/>
              <a:t>Provide trainings </a:t>
            </a:r>
            <a:endParaRPr lang="en-US" dirty="0"/>
          </a:p>
          <a:p>
            <a:pPr lvl="1"/>
            <a:r>
              <a:rPr lang="en-US" dirty="0" smtClean="0"/>
              <a:t>Reference concrete resources (</a:t>
            </a:r>
            <a:r>
              <a:rPr lang="en-US" dirty="0" smtClean="0">
                <a:hlinkClick r:id="rId3"/>
              </a:rPr>
              <a:t>WCAG 2.1 Understanding pages</a:t>
            </a:r>
            <a:r>
              <a:rPr lang="en-US" dirty="0" smtClean="0"/>
              <a:t>, </a:t>
            </a:r>
            <a:r>
              <a:rPr lang="en-US" dirty="0" err="1" smtClean="0">
                <a:hlinkClick r:id="rId4"/>
              </a:rPr>
              <a:t>WebAim</a:t>
            </a:r>
            <a:r>
              <a:rPr lang="en-US" dirty="0" smtClean="0"/>
              <a:t>, </a:t>
            </a:r>
            <a:r>
              <a:rPr lang="en-US" dirty="0" smtClean="0">
                <a:hlinkClick r:id="rId5"/>
              </a:rPr>
              <a:t>A11ycasts</a:t>
            </a:r>
            <a:r>
              <a:rPr lang="en-US" dirty="0" smtClean="0"/>
              <a:t>)</a:t>
            </a:r>
          </a:p>
          <a:p>
            <a:pPr lvl="1"/>
            <a:r>
              <a:rPr lang="en-US" dirty="0" smtClean="0"/>
              <a:t>Based on personal testing experience</a:t>
            </a:r>
          </a:p>
          <a:p>
            <a:pPr lvl="1"/>
            <a:r>
              <a:rPr lang="en-US" dirty="0" smtClean="0"/>
              <a:t>Followed up with a WebEx call for more context</a:t>
            </a:r>
          </a:p>
          <a:p>
            <a:r>
              <a:rPr lang="en-US" dirty="0"/>
              <a:t>Provide moral support</a:t>
            </a:r>
          </a:p>
          <a:p>
            <a:r>
              <a:rPr lang="en-US" dirty="0" smtClean="0"/>
              <a:t>Discuss </a:t>
            </a:r>
            <a:r>
              <a:rPr lang="en-US" dirty="0"/>
              <a:t>r</a:t>
            </a:r>
            <a:r>
              <a:rPr lang="en-US" dirty="0" smtClean="0"/>
              <a:t>esponsibility</a:t>
            </a:r>
          </a:p>
          <a:p>
            <a:pPr lvl="1"/>
            <a:endParaRPr lang="en-US" dirty="0"/>
          </a:p>
          <a:p>
            <a:endParaRPr lang="en-US" dirty="0" smtClean="0"/>
          </a:p>
        </p:txBody>
      </p:sp>
    </p:spTree>
    <p:extLst>
      <p:ext uri="{BB962C8B-B14F-4D97-AF65-F5344CB8AC3E}">
        <p14:creationId xmlns:p14="http://schemas.microsoft.com/office/powerpoint/2010/main" val="2198416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ree Possible outcomes: 1. Accessible, 2. Not accessible, exception granted and an accessibility plan made, 3. not accessible, no alternative option exists." title="Procurement Protocol Outcomes"/>
          <p:cNvSpPr>
            <a:spLocks noGrp="1"/>
          </p:cNvSpPr>
          <p:nvPr>
            <p:ph type="title"/>
          </p:nvPr>
        </p:nvSpPr>
        <p:spPr/>
        <p:txBody>
          <a:bodyPr/>
          <a:lstStyle/>
          <a:p>
            <a:r>
              <a:rPr lang="en-US" dirty="0" smtClean="0"/>
              <a:t>Procurement Protocol outcomes:</a:t>
            </a:r>
            <a:endParaRPr lang="en-US" dirty="0"/>
          </a:p>
        </p:txBody>
      </p:sp>
      <p:graphicFrame>
        <p:nvGraphicFramePr>
          <p:cNvPr id="4" name="Content Placeholder 3" descr="1. Accessible. 2. Not Accessible, exception granted. 3. Not accessible, no alternative option exists." title="Three outcomes of Product Testing"/>
          <p:cNvGraphicFramePr>
            <a:graphicFrameLocks noGrp="1"/>
          </p:cNvGraphicFramePr>
          <p:nvPr>
            <p:ph idx="1"/>
            <p:extLst>
              <p:ext uri="{D42A27DB-BD31-4B8C-83A1-F6EECF244321}">
                <p14:modId xmlns:p14="http://schemas.microsoft.com/office/powerpoint/2010/main" val="2397952471"/>
              </p:ext>
            </p:extLst>
          </p:nvPr>
        </p:nvGraphicFramePr>
        <p:xfrm>
          <a:off x="452487"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62000" y="5334000"/>
            <a:ext cx="8229600" cy="830997"/>
          </a:xfrm>
          <a:prstGeom prst="rect">
            <a:avLst/>
          </a:prstGeom>
          <a:noFill/>
        </p:spPr>
        <p:txBody>
          <a:bodyPr wrap="square" rtlCol="0">
            <a:spAutoFit/>
          </a:bodyPr>
          <a:lstStyle/>
          <a:p>
            <a:r>
              <a:rPr lang="en-US" sz="2400" dirty="0" smtClean="0"/>
              <a:t>Testers do </a:t>
            </a:r>
            <a:r>
              <a:rPr lang="en-US" sz="2400" b="1" dirty="0" smtClean="0"/>
              <a:t>NOT</a:t>
            </a:r>
            <a:r>
              <a:rPr lang="en-US" sz="2400" dirty="0" smtClean="0"/>
              <a:t> deny a product </a:t>
            </a:r>
            <a:r>
              <a:rPr lang="en-US" sz="2400" dirty="0" smtClean="0"/>
              <a:t>from </a:t>
            </a:r>
            <a:r>
              <a:rPr lang="en-US" sz="2400" dirty="0" smtClean="0"/>
              <a:t>being purchased. </a:t>
            </a:r>
          </a:p>
          <a:p>
            <a:r>
              <a:rPr lang="en-US" sz="2400" dirty="0" smtClean="0"/>
              <a:t>Legal takes their testing into advisement and makes the call</a:t>
            </a:r>
            <a:r>
              <a:rPr lang="en-US" dirty="0" smtClean="0"/>
              <a:t>.</a:t>
            </a:r>
            <a:endParaRPr lang="en-US" dirty="0"/>
          </a:p>
        </p:txBody>
      </p:sp>
    </p:spTree>
    <p:extLst>
      <p:ext uri="{BB962C8B-B14F-4D97-AF65-F5344CB8AC3E}">
        <p14:creationId xmlns:p14="http://schemas.microsoft.com/office/powerpoint/2010/main" val="1035682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Trainings</a:t>
            </a:r>
            <a:endParaRPr lang="en-US" dirty="0"/>
          </a:p>
        </p:txBody>
      </p:sp>
      <p:sp>
        <p:nvSpPr>
          <p:cNvPr id="3" name="Content Placeholder 2"/>
          <p:cNvSpPr>
            <a:spLocks noGrp="1"/>
          </p:cNvSpPr>
          <p:nvPr>
            <p:ph idx="1"/>
          </p:nvPr>
        </p:nvSpPr>
        <p:spPr/>
        <p:txBody>
          <a:bodyPr>
            <a:normAutofit/>
          </a:bodyPr>
          <a:lstStyle/>
          <a:p>
            <a:r>
              <a:rPr lang="en-US" dirty="0" smtClean="0"/>
              <a:t>For testing accessibility in the Enterprise Architecture Review </a:t>
            </a:r>
          </a:p>
          <a:p>
            <a:pPr lvl="1"/>
            <a:r>
              <a:rPr lang="en-US" dirty="0" smtClean="0"/>
              <a:t>Includes testing instructions and a checklist</a:t>
            </a:r>
          </a:p>
          <a:p>
            <a:pPr lvl="1"/>
            <a:r>
              <a:rPr lang="en-US" dirty="0" smtClean="0"/>
              <a:t>Walk through of the </a:t>
            </a:r>
            <a:r>
              <a:rPr lang="en-US" dirty="0"/>
              <a:t>Architecture Enterprise Review (</a:t>
            </a:r>
            <a:r>
              <a:rPr lang="en-US" dirty="0" smtClean="0"/>
              <a:t>provided in materials)</a:t>
            </a:r>
          </a:p>
          <a:p>
            <a:pPr lvl="2"/>
            <a:r>
              <a:rPr lang="en-US" dirty="0" smtClean="0"/>
              <a:t>Include red-flags from my experience testing.</a:t>
            </a:r>
          </a:p>
          <a:p>
            <a:r>
              <a:rPr lang="en-US" dirty="0" smtClean="0"/>
              <a:t>When handing off the Enterprise Architecture Review, attended “Accessibility Support Group”</a:t>
            </a:r>
          </a:p>
          <a:p>
            <a:pPr lvl="1"/>
            <a:r>
              <a:rPr lang="en-US" dirty="0" smtClean="0"/>
              <a:t>1 hour per a month, organized by the Accessibility Testing Lead</a:t>
            </a:r>
          </a:p>
        </p:txBody>
      </p:sp>
    </p:spTree>
    <p:extLst>
      <p:ext uri="{BB962C8B-B14F-4D97-AF65-F5344CB8AC3E}">
        <p14:creationId xmlns:p14="http://schemas.microsoft.com/office/powerpoint/2010/main" val="121339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Context</a:t>
            </a:r>
          </a:p>
          <a:p>
            <a:r>
              <a:rPr lang="en-US" dirty="0" smtClean="0"/>
              <a:t>Policy</a:t>
            </a:r>
          </a:p>
          <a:p>
            <a:r>
              <a:rPr lang="en-US" dirty="0" smtClean="0"/>
              <a:t>Enterprise Architecture Review Process</a:t>
            </a:r>
          </a:p>
          <a:p>
            <a:r>
              <a:rPr lang="en-US" dirty="0" smtClean="0"/>
              <a:t>IT Collaboration</a:t>
            </a:r>
          </a:p>
          <a:p>
            <a:r>
              <a:rPr lang="en-US" dirty="0" smtClean="0"/>
              <a:t>Trainings and support for implementation</a:t>
            </a:r>
          </a:p>
          <a:p>
            <a:r>
              <a:rPr lang="en-US" dirty="0" smtClean="0"/>
              <a:t>Q+A</a:t>
            </a:r>
          </a:p>
        </p:txBody>
      </p:sp>
    </p:spTree>
    <p:extLst>
      <p:ext uri="{BB962C8B-B14F-4D97-AF65-F5344CB8AC3E}">
        <p14:creationId xmlns:p14="http://schemas.microsoft.com/office/powerpoint/2010/main" val="766539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Vendor Flags</a:t>
            </a:r>
            <a:endParaRPr lang="en-US" dirty="0"/>
          </a:p>
        </p:txBody>
      </p:sp>
      <p:sp>
        <p:nvSpPr>
          <p:cNvPr id="3" name="Content Placeholder 2"/>
          <p:cNvSpPr>
            <a:spLocks noGrp="1"/>
          </p:cNvSpPr>
          <p:nvPr>
            <p:ph idx="1"/>
          </p:nvPr>
        </p:nvSpPr>
        <p:spPr/>
        <p:txBody>
          <a:bodyPr/>
          <a:lstStyle/>
          <a:p>
            <a:r>
              <a:rPr lang="en-US" dirty="0" smtClean="0"/>
              <a:t>If a vendor says…</a:t>
            </a:r>
          </a:p>
          <a:p>
            <a:pPr lvl="1"/>
            <a:r>
              <a:rPr lang="en-US" dirty="0"/>
              <a:t>“No one has ever asked if [product] is accessible before.”</a:t>
            </a:r>
          </a:p>
          <a:p>
            <a:pPr lvl="1"/>
            <a:r>
              <a:rPr lang="en-US" dirty="0" smtClean="0"/>
              <a:t>“No one has told us </a:t>
            </a:r>
            <a:r>
              <a:rPr lang="en-US" dirty="0" smtClean="0"/>
              <a:t>our [product] </a:t>
            </a:r>
            <a:r>
              <a:rPr lang="en-US" dirty="0" smtClean="0"/>
              <a:t>is inaccessible before.”</a:t>
            </a:r>
          </a:p>
          <a:p>
            <a:pPr lvl="1"/>
            <a:r>
              <a:rPr lang="en-US" dirty="0" smtClean="0"/>
              <a:t>“[Other College/University] has our product </a:t>
            </a:r>
            <a:r>
              <a:rPr lang="en-US" dirty="0" smtClean="0"/>
              <a:t>without </a:t>
            </a:r>
            <a:r>
              <a:rPr lang="en-US" dirty="0" smtClean="0"/>
              <a:t>it being accessible, it must be accessible enough.”</a:t>
            </a:r>
          </a:p>
          <a:p>
            <a:pPr marL="457200" lvl="1" indent="0">
              <a:buNone/>
            </a:pPr>
            <a:endParaRPr lang="en-US" dirty="0"/>
          </a:p>
        </p:txBody>
      </p:sp>
      <p:grpSp>
        <p:nvGrpSpPr>
          <p:cNvPr id="11" name="Group 10" title="A collection of red flags of differnt shapes."/>
          <p:cNvGrpSpPr/>
          <p:nvPr/>
        </p:nvGrpSpPr>
        <p:grpSpPr>
          <a:xfrm>
            <a:off x="-1447800" y="4114800"/>
            <a:ext cx="12191999" cy="2596637"/>
            <a:chOff x="-1647825" y="3992550"/>
            <a:chExt cx="11068050" cy="2590800"/>
          </a:xfrm>
          <a:effectLst>
            <a:glow rad="254000">
              <a:schemeClr val="accent1">
                <a:alpha val="51000"/>
              </a:schemeClr>
            </a:glow>
          </a:effectLst>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992550"/>
              <a:ext cx="2819400" cy="25907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992550"/>
              <a:ext cx="2819400" cy="25907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825" y="3992550"/>
              <a:ext cx="2819400" cy="259079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825" y="3992551"/>
              <a:ext cx="2819400" cy="2590799"/>
            </a:xfrm>
            <a:prstGeom prst="rect">
              <a:avLst/>
            </a:prstGeom>
          </p:spPr>
        </p:pic>
      </p:grpSp>
    </p:spTree>
    <p:extLst>
      <p:ext uri="{BB962C8B-B14F-4D97-AF65-F5344CB8AC3E}">
        <p14:creationId xmlns:p14="http://schemas.microsoft.com/office/powerpoint/2010/main" val="799021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a:t>
            </a:r>
            <a:endParaRPr lang="en-US" dirty="0"/>
          </a:p>
        </p:txBody>
      </p:sp>
      <p:sp>
        <p:nvSpPr>
          <p:cNvPr id="3" name="Content Placeholder 2"/>
          <p:cNvSpPr>
            <a:spLocks noGrp="1"/>
          </p:cNvSpPr>
          <p:nvPr>
            <p:ph idx="1"/>
          </p:nvPr>
        </p:nvSpPr>
        <p:spPr/>
        <p:txBody>
          <a:bodyPr/>
          <a:lstStyle/>
          <a:p>
            <a:r>
              <a:rPr lang="en-US" dirty="0" smtClean="0"/>
              <a:t>Instructions and Checklist for those new to testing to follow.</a:t>
            </a:r>
          </a:p>
          <a:p>
            <a:r>
              <a:rPr lang="en-US" dirty="0" smtClean="0"/>
              <a:t>Made to be used together to simplify WCAG 2.1 standards when performing a quick check.</a:t>
            </a:r>
          </a:p>
          <a:p>
            <a:pPr lvl="1"/>
            <a:r>
              <a:rPr lang="en-US" dirty="0" smtClean="0"/>
              <a:t>Often made to give a quick overview, not for a deep formal audit. </a:t>
            </a:r>
          </a:p>
        </p:txBody>
      </p:sp>
    </p:spTree>
    <p:extLst>
      <p:ext uri="{BB962C8B-B14F-4D97-AF65-F5344CB8AC3E}">
        <p14:creationId xmlns:p14="http://schemas.microsoft.com/office/powerpoint/2010/main" val="2179349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lstStyle/>
          <a:p>
            <a:r>
              <a:rPr lang="en-US" dirty="0" smtClean="0"/>
              <a:t>Ideal timeline:</a:t>
            </a:r>
          </a:p>
          <a:p>
            <a:pPr lvl="1"/>
            <a:r>
              <a:rPr lang="en-US" dirty="0" smtClean="0"/>
              <a:t>A semester</a:t>
            </a:r>
          </a:p>
          <a:p>
            <a:r>
              <a:rPr lang="en-US" dirty="0" smtClean="0"/>
              <a:t>Actual timeline:</a:t>
            </a:r>
          </a:p>
          <a:p>
            <a:pPr lvl="1"/>
            <a:r>
              <a:rPr lang="en-US" dirty="0" smtClean="0"/>
              <a:t>Started August 2017</a:t>
            </a:r>
          </a:p>
          <a:p>
            <a:pPr lvl="1"/>
            <a:r>
              <a:rPr lang="en-US" dirty="0" smtClean="0"/>
              <a:t>Approved March 2018</a:t>
            </a:r>
          </a:p>
          <a:p>
            <a:pPr lvl="1"/>
            <a:r>
              <a:rPr lang="en-US" dirty="0" smtClean="0"/>
              <a:t>Implemented Spring 2018</a:t>
            </a:r>
          </a:p>
          <a:p>
            <a:pPr lvl="2"/>
            <a:r>
              <a:rPr lang="en-US" dirty="0" smtClean="0"/>
              <a:t>Improved upon constantly</a:t>
            </a:r>
            <a:endParaRPr lang="en-US" dirty="0"/>
          </a:p>
        </p:txBody>
      </p:sp>
      <p:pic>
        <p:nvPicPr>
          <p:cNvPr id="4" name="Picture 3"/>
          <p:cNvPicPr>
            <a:picLocks noChangeAspect="1"/>
          </p:cNvPicPr>
          <p:nvPr/>
        </p:nvPicPr>
        <p:blipFill>
          <a:blip r:embed="rId3"/>
          <a:stretch>
            <a:fillRect/>
          </a:stretch>
        </p:blipFill>
        <p:spPr>
          <a:xfrm>
            <a:off x="4876800" y="533401"/>
            <a:ext cx="3638550" cy="2763518"/>
          </a:xfrm>
          <a:prstGeom prst="rect">
            <a:avLst/>
          </a:prstGeom>
        </p:spPr>
      </p:pic>
    </p:spTree>
    <p:extLst>
      <p:ext uri="{BB962C8B-B14F-4D97-AF65-F5344CB8AC3E}">
        <p14:creationId xmlns:p14="http://schemas.microsoft.com/office/powerpoint/2010/main" val="890967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a:xfrm>
            <a:off x="628650" y="4114800"/>
            <a:ext cx="7886700" cy="2062162"/>
          </a:xfrm>
        </p:spPr>
        <p:txBody>
          <a:bodyPr/>
          <a:lstStyle/>
          <a:p>
            <a:pPr marL="0" indent="0" algn="ctr">
              <a:buNone/>
            </a:pPr>
            <a:r>
              <a:rPr lang="en-US" smtClean="0"/>
              <a:t>Thank </a:t>
            </a:r>
            <a:r>
              <a:rPr lang="en-US" dirty="0" smtClean="0"/>
              <a:t>you!</a:t>
            </a:r>
          </a:p>
          <a:p>
            <a:pPr marL="0" indent="0" algn="ctr">
              <a:buNone/>
            </a:pPr>
            <a:endParaRPr lang="en-US" dirty="0" smtClean="0"/>
          </a:p>
          <a:p>
            <a:pPr marL="0" indent="0" algn="ctr">
              <a:buNone/>
            </a:pPr>
            <a:r>
              <a:rPr lang="en-US" dirty="0" smtClean="0"/>
              <a:t>Kristen Dabney</a:t>
            </a:r>
          </a:p>
          <a:p>
            <a:pPr marL="0" indent="0" algn="ctr">
              <a:buNone/>
            </a:pPr>
            <a:r>
              <a:rPr lang="en-US" dirty="0" smtClean="0">
                <a:hlinkClick r:id="rId2"/>
              </a:rPr>
              <a:t>Kristen.Dabney@tufts.edu</a:t>
            </a:r>
            <a:endParaRPr lang="en-US" dirty="0" smtClean="0"/>
          </a:p>
          <a:p>
            <a:pPr marL="0" indent="0">
              <a:buNone/>
            </a:pPr>
            <a:endParaRPr lang="en-US" dirty="0"/>
          </a:p>
        </p:txBody>
      </p:sp>
      <p:pic>
        <p:nvPicPr>
          <p:cNvPr id="4" name="Picture 3" title="Tufts University Elephant Logo"/>
          <p:cNvPicPr>
            <a:picLocks noChangeAspect="1"/>
          </p:cNvPicPr>
          <p:nvPr/>
        </p:nvPicPr>
        <p:blipFill>
          <a:blip r:embed="rId3"/>
          <a:stretch>
            <a:fillRect/>
          </a:stretch>
        </p:blipFill>
        <p:spPr>
          <a:xfrm>
            <a:off x="3352800" y="1219200"/>
            <a:ext cx="2496762" cy="2743694"/>
          </a:xfrm>
          <a:prstGeom prst="rect">
            <a:avLst/>
          </a:prstGeom>
        </p:spPr>
      </p:pic>
    </p:spTree>
    <p:extLst>
      <p:ext uri="{BB962C8B-B14F-4D97-AF65-F5344CB8AC3E}">
        <p14:creationId xmlns:p14="http://schemas.microsoft.com/office/powerpoint/2010/main" val="1203465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Text Placeholder 2"/>
          <p:cNvSpPr>
            <a:spLocks noGrp="1"/>
          </p:cNvSpPr>
          <p:nvPr>
            <p:ph type="body" idx="1"/>
          </p:nvPr>
        </p:nvSpPr>
        <p:spPr/>
        <p:txBody>
          <a:bodyPr/>
          <a:lstStyle/>
          <a:p>
            <a:r>
              <a:rPr lang="en-US" dirty="0" smtClean="0"/>
              <a:t>Starting Point and Policy Work</a:t>
            </a:r>
            <a:endParaRPr lang="en-US" dirty="0"/>
          </a:p>
        </p:txBody>
      </p:sp>
    </p:spTree>
    <p:extLst>
      <p:ext uri="{BB962C8B-B14F-4D97-AF65-F5344CB8AC3E}">
        <p14:creationId xmlns:p14="http://schemas.microsoft.com/office/powerpoint/2010/main" val="458704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Context</a:t>
            </a:r>
            <a:endParaRPr lang="en-US" dirty="0"/>
          </a:p>
        </p:txBody>
      </p:sp>
      <p:pic>
        <p:nvPicPr>
          <p:cNvPr id="4" name="Picture 3" title="Jumbo the Elephant statue watches over students walking on campus."/>
          <p:cNvPicPr>
            <a:picLocks noChangeAspect="1"/>
          </p:cNvPicPr>
          <p:nvPr/>
        </p:nvPicPr>
        <p:blipFill>
          <a:blip r:embed="rId3"/>
          <a:stretch>
            <a:fillRect/>
          </a:stretch>
        </p:blipFill>
        <p:spPr>
          <a:xfrm>
            <a:off x="3352800" y="2667000"/>
            <a:ext cx="5599814" cy="4013201"/>
          </a:xfrm>
          <a:prstGeom prst="rect">
            <a:avLst/>
          </a:prstGeom>
          <a:effectLst>
            <a:softEdge rad="25400"/>
          </a:effectLst>
        </p:spPr>
      </p:pic>
      <p:sp>
        <p:nvSpPr>
          <p:cNvPr id="3" name="Content Placeholder 2"/>
          <p:cNvSpPr>
            <a:spLocks noGrp="1"/>
          </p:cNvSpPr>
          <p:nvPr>
            <p:ph idx="1"/>
          </p:nvPr>
        </p:nvSpPr>
        <p:spPr/>
        <p:txBody>
          <a:bodyPr/>
          <a:lstStyle/>
          <a:p>
            <a:r>
              <a:rPr lang="en-US" dirty="0" smtClean="0"/>
              <a:t>Tufts University</a:t>
            </a:r>
          </a:p>
          <a:p>
            <a:r>
              <a:rPr lang="en-US" dirty="0" smtClean="0"/>
              <a:t>My Role</a:t>
            </a:r>
            <a:endParaRPr lang="en-US" dirty="0"/>
          </a:p>
        </p:txBody>
      </p:sp>
    </p:spTree>
    <p:extLst>
      <p:ext uri="{BB962C8B-B14F-4D97-AF65-F5344CB8AC3E}">
        <p14:creationId xmlns:p14="http://schemas.microsoft.com/office/powerpoint/2010/main" val="1605382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we got buy in: Our Partners</a:t>
            </a:r>
            <a:endParaRPr lang="en-US" dirty="0"/>
          </a:p>
        </p:txBody>
      </p:sp>
      <p:sp>
        <p:nvSpPr>
          <p:cNvPr id="3" name="Content Placeholder 2"/>
          <p:cNvSpPr>
            <a:spLocks noGrp="1"/>
          </p:cNvSpPr>
          <p:nvPr>
            <p:ph idx="1"/>
          </p:nvPr>
        </p:nvSpPr>
        <p:spPr/>
        <p:txBody>
          <a:bodyPr>
            <a:normAutofit lnSpcReduction="10000"/>
          </a:bodyPr>
          <a:lstStyle/>
          <a:p>
            <a:r>
              <a:rPr lang="en-US" dirty="0" smtClean="0"/>
              <a:t>Tufts Technical Services (IT)</a:t>
            </a:r>
          </a:p>
          <a:p>
            <a:r>
              <a:rPr lang="en-US" dirty="0" smtClean="0"/>
              <a:t>General Counsel (legal)</a:t>
            </a:r>
          </a:p>
          <a:p>
            <a:r>
              <a:rPr lang="en-US" dirty="0" smtClean="0"/>
              <a:t>Library Staff</a:t>
            </a:r>
          </a:p>
          <a:p>
            <a:pPr>
              <a:spcAft>
                <a:spcPts val="600"/>
              </a:spcAft>
            </a:pPr>
            <a:r>
              <a:rPr lang="en-US" dirty="0" smtClean="0"/>
              <a:t>Communications Staff</a:t>
            </a:r>
          </a:p>
          <a:p>
            <a:pPr>
              <a:spcAft>
                <a:spcPts val="600"/>
              </a:spcAft>
            </a:pPr>
            <a:r>
              <a:rPr lang="en-US" dirty="0" smtClean="0"/>
              <a:t>Who created the following:</a:t>
            </a:r>
          </a:p>
          <a:p>
            <a:pPr lvl="1"/>
            <a:r>
              <a:rPr lang="en-US" dirty="0" smtClean="0"/>
              <a:t>Web Accessibility Working group</a:t>
            </a:r>
          </a:p>
          <a:p>
            <a:pPr lvl="1"/>
            <a:r>
              <a:rPr lang="en-US" dirty="0" smtClean="0"/>
              <a:t>Electronic/Information Technology Accessibility Committee</a:t>
            </a:r>
          </a:p>
          <a:p>
            <a:pPr marL="0" indent="0">
              <a:buNone/>
            </a:pPr>
            <a:r>
              <a:rPr lang="en-US" dirty="0" smtClean="0"/>
              <a:t>What people in your university would fill similar roles and partnerships?</a:t>
            </a:r>
          </a:p>
        </p:txBody>
      </p:sp>
    </p:spTree>
    <p:extLst>
      <p:ext uri="{BB962C8B-B14F-4D97-AF65-F5344CB8AC3E}">
        <p14:creationId xmlns:p14="http://schemas.microsoft.com/office/powerpoint/2010/main" val="1672452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got buy in: The Mission</a:t>
            </a:r>
            <a:endParaRPr lang="en-US" dirty="0"/>
          </a:p>
        </p:txBody>
      </p:sp>
      <p:sp>
        <p:nvSpPr>
          <p:cNvPr id="3" name="Content Placeholder 2"/>
          <p:cNvSpPr>
            <a:spLocks noGrp="1"/>
          </p:cNvSpPr>
          <p:nvPr>
            <p:ph idx="1"/>
          </p:nvPr>
        </p:nvSpPr>
        <p:spPr/>
        <p:txBody>
          <a:bodyPr/>
          <a:lstStyle/>
          <a:p>
            <a:pPr marL="0" indent="0" algn="ctr">
              <a:buNone/>
            </a:pPr>
            <a:r>
              <a:rPr lang="en-US" dirty="0" smtClean="0"/>
              <a:t>“Tufts is enriched by the many experiences and perspectives each individual member brings to our community. We are committed to providing every student, faculty and staff member with the best possible experience, regardless of their race, color… ability.”</a:t>
            </a:r>
          </a:p>
          <a:p>
            <a:pPr marL="0" indent="0" algn="ctr">
              <a:buNone/>
            </a:pPr>
            <a:r>
              <a:rPr lang="en-US" dirty="0" smtClean="0"/>
              <a:t>-Tufts Strategic Theme: Diversity and Inclusion</a:t>
            </a:r>
            <a:endParaRPr lang="en-US" dirty="0"/>
          </a:p>
        </p:txBody>
      </p:sp>
    </p:spTree>
    <p:extLst>
      <p:ext uri="{BB962C8B-B14F-4D97-AF65-F5344CB8AC3E}">
        <p14:creationId xmlns:p14="http://schemas.microsoft.com/office/powerpoint/2010/main" val="1790615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we got buy in: Legal Landscape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hlinkClick r:id="rId3"/>
              </a:rPr>
              <a:t>ICT Refresh’s effects of Section 508 </a:t>
            </a:r>
            <a:r>
              <a:rPr lang="en-US" dirty="0" smtClean="0"/>
              <a:t>(2017)</a:t>
            </a:r>
          </a:p>
          <a:p>
            <a:pPr lvl="1"/>
            <a:r>
              <a:rPr lang="en-US" dirty="0" smtClean="0"/>
              <a:t>Federal Guidance for Accessibility Standards</a:t>
            </a:r>
          </a:p>
          <a:p>
            <a:r>
              <a:rPr lang="en-US" dirty="0" smtClean="0">
                <a:hlinkClick r:id="rId4"/>
              </a:rPr>
              <a:t>Changing Course: Ten Years of Tracking Online Education in the United States</a:t>
            </a:r>
            <a:endParaRPr lang="en-US" dirty="0" smtClean="0"/>
          </a:p>
          <a:p>
            <a:pPr lvl="1"/>
            <a:r>
              <a:rPr lang="en-US" dirty="0" smtClean="0"/>
              <a:t>Trends, barriers, and approaches for MOOCs and digital resources</a:t>
            </a:r>
          </a:p>
          <a:p>
            <a:r>
              <a:rPr lang="en-US" dirty="0" smtClean="0">
                <a:hlinkClick r:id="rId5"/>
              </a:rPr>
              <a:t>Online Nation: Five Years of Growth in Online Learning</a:t>
            </a:r>
            <a:endParaRPr lang="en-US" dirty="0" smtClean="0"/>
          </a:p>
          <a:p>
            <a:pPr lvl="1"/>
            <a:r>
              <a:rPr lang="en-US" dirty="0" smtClean="0"/>
              <a:t>Growing popularity of online learning, considerations and barriers</a:t>
            </a:r>
          </a:p>
          <a:p>
            <a:r>
              <a:rPr lang="en-US" dirty="0">
                <a:hlinkClick r:id="rId6"/>
              </a:rPr>
              <a:t>Higher Ed Accessibility Lawsuits, Complaints, and </a:t>
            </a:r>
            <a:r>
              <a:rPr lang="en-US" dirty="0" smtClean="0">
                <a:hlinkClick r:id="rId6"/>
              </a:rPr>
              <a:t>Settlements</a:t>
            </a:r>
            <a:endParaRPr lang="en-US" dirty="0" smtClean="0"/>
          </a:p>
          <a:p>
            <a:pPr lvl="1"/>
            <a:r>
              <a:rPr lang="en-US" dirty="0" smtClean="0"/>
              <a:t>Database for accessibility cases sorted by school</a:t>
            </a:r>
            <a:endParaRPr lang="en-US" dirty="0"/>
          </a:p>
          <a:p>
            <a:endParaRPr lang="en-US" dirty="0"/>
          </a:p>
        </p:txBody>
      </p:sp>
    </p:spTree>
    <p:extLst>
      <p:ext uri="{BB962C8B-B14F-4D97-AF65-F5344CB8AC3E}">
        <p14:creationId xmlns:p14="http://schemas.microsoft.com/office/powerpoint/2010/main" val="2530798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got by in: The Proposal</a:t>
            </a:r>
            <a:endParaRPr lang="en-US" dirty="0"/>
          </a:p>
        </p:txBody>
      </p:sp>
      <p:sp>
        <p:nvSpPr>
          <p:cNvPr id="3" name="Content Placeholder 2"/>
          <p:cNvSpPr>
            <a:spLocks noGrp="1"/>
          </p:cNvSpPr>
          <p:nvPr>
            <p:ph idx="1"/>
          </p:nvPr>
        </p:nvSpPr>
        <p:spPr/>
        <p:txBody>
          <a:bodyPr/>
          <a:lstStyle/>
          <a:p>
            <a:r>
              <a:rPr lang="en-US" dirty="0" smtClean="0"/>
              <a:t>Accessible Digital Technology Policy (ADT)</a:t>
            </a:r>
          </a:p>
          <a:p>
            <a:pPr lvl="1"/>
            <a:r>
              <a:rPr lang="en-US" dirty="0" smtClean="0"/>
              <a:t>Addressed colleagues concerns</a:t>
            </a:r>
          </a:p>
          <a:p>
            <a:pPr marL="0" indent="0">
              <a:buNone/>
            </a:pPr>
            <a:endParaRPr lang="en-US" dirty="0" smtClean="0"/>
          </a:p>
          <a:p>
            <a:pPr marL="457200" lvl="1" indent="0">
              <a:buNone/>
            </a:pPr>
            <a:r>
              <a:rPr lang="en-US" dirty="0"/>
              <a:t>	</a:t>
            </a:r>
            <a:r>
              <a:rPr lang="en-US" dirty="0" smtClean="0"/>
              <a:t>	</a:t>
            </a:r>
            <a:endParaRPr lang="en-US" dirty="0"/>
          </a:p>
        </p:txBody>
      </p:sp>
      <p:pic>
        <p:nvPicPr>
          <p:cNvPr id="4" name="Picture 3" title="decrative image"/>
          <p:cNvPicPr>
            <a:picLocks noChangeAspect="1"/>
          </p:cNvPicPr>
          <p:nvPr/>
        </p:nvPicPr>
        <p:blipFill>
          <a:blip r:embed="rId3"/>
          <a:stretch>
            <a:fillRect/>
          </a:stretch>
        </p:blipFill>
        <p:spPr>
          <a:xfrm>
            <a:off x="3124200" y="3001963"/>
            <a:ext cx="3174999" cy="3174999"/>
          </a:xfrm>
          <a:prstGeom prst="rect">
            <a:avLst/>
          </a:prstGeom>
        </p:spPr>
      </p:pic>
    </p:spTree>
    <p:extLst>
      <p:ext uri="{BB962C8B-B14F-4D97-AF65-F5344CB8AC3E}">
        <p14:creationId xmlns:p14="http://schemas.microsoft.com/office/powerpoint/2010/main" val="1265757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2593"/>
            <a:ext cx="7886700" cy="1325563"/>
          </a:xfrm>
        </p:spPr>
        <p:txBody>
          <a:bodyPr>
            <a:normAutofit/>
          </a:bodyPr>
          <a:lstStyle/>
          <a:p>
            <a:r>
              <a:rPr lang="en-US" dirty="0" smtClean="0"/>
              <a:t>Designing the Accessible Digital Technology Policy</a:t>
            </a:r>
            <a:endParaRPr lang="en-US" dirty="0"/>
          </a:p>
        </p:txBody>
      </p:sp>
      <p:graphicFrame>
        <p:nvGraphicFramePr>
          <p:cNvPr id="4" name="Diagram 3"/>
          <p:cNvGraphicFramePr/>
          <p:nvPr>
            <p:extLst>
              <p:ext uri="{D42A27DB-BD31-4B8C-83A1-F6EECF244321}">
                <p14:modId xmlns:p14="http://schemas.microsoft.com/office/powerpoint/2010/main" val="648078945"/>
              </p:ext>
            </p:extLst>
          </p:nvPr>
        </p:nvGraphicFramePr>
        <p:xfrm>
          <a:off x="472502" y="1710128"/>
          <a:ext cx="8286750" cy="4710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9766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004F8A"/>
      </a:hlink>
      <a:folHlink>
        <a:srgbClr val="BC658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1308</Words>
  <Application>Microsoft Macintosh PowerPoint</Application>
  <PresentationFormat>On-screen Show (4:3)</PresentationFormat>
  <Paragraphs>190</Paragraphs>
  <Slides>23</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Calibri Light</vt:lpstr>
      <vt:lpstr>Arial</vt:lpstr>
      <vt:lpstr>Office Theme</vt:lpstr>
      <vt:lpstr>IT Colleagues: From Accessibility Newbies into Accessibility Auditors</vt:lpstr>
      <vt:lpstr>Agenda</vt:lpstr>
      <vt:lpstr>Context</vt:lpstr>
      <vt:lpstr>University Context</vt:lpstr>
      <vt:lpstr>How we got buy in: Our Partners</vt:lpstr>
      <vt:lpstr>How we got buy in: The Mission</vt:lpstr>
      <vt:lpstr>How we got buy in: Legal Landscape</vt:lpstr>
      <vt:lpstr>How we got by in: The Proposal</vt:lpstr>
      <vt:lpstr>Designing the Accessible Digital Technology Policy</vt:lpstr>
      <vt:lpstr>Procurement Protocol:</vt:lpstr>
      <vt:lpstr>Enterprise Architecture Review (Procurement Process)</vt:lpstr>
      <vt:lpstr>Enterprise Architecture Review </vt:lpstr>
      <vt:lpstr>Adding Accessibility in the Procurement Process</vt:lpstr>
      <vt:lpstr>Downside of Piggybacking</vt:lpstr>
      <vt:lpstr>IT colleagues</vt:lpstr>
      <vt:lpstr>Concerns</vt:lpstr>
      <vt:lpstr>Support we provided</vt:lpstr>
      <vt:lpstr>Procurement Protocol outcomes:</vt:lpstr>
      <vt:lpstr>Trainings</vt:lpstr>
      <vt:lpstr>Common Vendor Flags</vt:lpstr>
      <vt:lpstr>Checklist</vt:lpstr>
      <vt:lpstr>Timeline</vt:lpstr>
      <vt:lpstr>Questions?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2012-08-24T00:53:15Z</dcterms:created>
  <dcterms:modified xsi:type="dcterms:W3CDTF">2018-11-14T15:49:09Z</dcterms:modified>
</cp:coreProperties>
</file>