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dan Cameron" initials="JC" lastIdx="1" clrIdx="0">
    <p:extLst>
      <p:ext uri="{19B8F6BF-5375-455C-9EA6-DF929625EA0E}">
        <p15:presenceInfo xmlns:p15="http://schemas.microsoft.com/office/powerpoint/2012/main" userId="S::jcamer13@kennesaw.edu::29190889-fa8a-4cc4-be8b-c1a2c44663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1"/>
    <p:restoredTop sz="94674"/>
  </p:normalViewPr>
  <p:slideViewPr>
    <p:cSldViewPr snapToGrid="0">
      <p:cViewPr varScale="1">
        <p:scale>
          <a:sx n="124" d="100"/>
          <a:sy n="124" d="100"/>
        </p:scale>
        <p:origin x="1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550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1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0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36487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294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41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9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4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96321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7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024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smos.com/scientific" TargetMode="External"/><Relationship Id="rId3" Type="http://schemas.openxmlformats.org/officeDocument/2006/relationships/hyperlink" Target="http://support.sas.com/misc/accessibility/PeriodicTable/sashtml12.html" TargetMode="External"/><Relationship Id="rId7" Type="http://schemas.openxmlformats.org/officeDocument/2006/relationships/hyperlink" Target="https://www.desmos.com/calculator" TargetMode="External"/><Relationship Id="rId2" Type="http://schemas.openxmlformats.org/officeDocument/2006/relationships/hyperlink" Target="http://www.molinsight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cess2science.com/" TargetMode="External"/><Relationship Id="rId5" Type="http://schemas.openxmlformats.org/officeDocument/2006/relationships/hyperlink" Target="http://www.perkinselearning.org/topics/stem" TargetMode="External"/><Relationship Id="rId4" Type="http://schemas.openxmlformats.org/officeDocument/2006/relationships/hyperlink" Target="https://r-resources.massey.ac.nz/statsoftware/" TargetMode="External"/><Relationship Id="rId9" Type="http://schemas.openxmlformats.org/officeDocument/2006/relationships/hyperlink" Target="https://www.desmos.com/fourfunctio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macdon3@kennesaw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2BB7B42-AC93-1745-BA7E-966F0CF39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3397" y="4848496"/>
            <a:ext cx="7400484" cy="8394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Megan Gibbs</a:t>
            </a:r>
          </a:p>
          <a:p>
            <a:r>
              <a:rPr lang="en-US" dirty="0">
                <a:solidFill>
                  <a:schemeClr val="tx1"/>
                </a:solidFill>
              </a:rPr>
              <a:t>Kennesaw State university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E5AA2C6-FEFE-C149-B25C-BADA36107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3397" y="1170005"/>
            <a:ext cx="8677073" cy="3025303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Navigating the course: Creating Accessible Stem</a:t>
            </a:r>
          </a:p>
        </p:txBody>
      </p:sp>
    </p:spTree>
    <p:extLst>
      <p:ext uri="{BB962C8B-B14F-4D97-AF65-F5344CB8AC3E}">
        <p14:creationId xmlns:p14="http://schemas.microsoft.com/office/powerpoint/2010/main" val="46152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F9B9715-D8E4-44BE-843F-C4C5267C1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25387"/>
              </p:ext>
            </p:extLst>
          </p:nvPr>
        </p:nvGraphicFramePr>
        <p:xfrm>
          <a:off x="7065818" y="4320430"/>
          <a:ext cx="3714554" cy="19539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5244">
                  <a:extLst>
                    <a:ext uri="{9D8B030D-6E8A-4147-A177-3AD203B41FA5}">
                      <a16:colId xmlns:a16="http://schemas.microsoft.com/office/drawing/2014/main" val="3340460501"/>
                    </a:ext>
                  </a:extLst>
                </a:gridCol>
                <a:gridCol w="1155244">
                  <a:extLst>
                    <a:ext uri="{9D8B030D-6E8A-4147-A177-3AD203B41FA5}">
                      <a16:colId xmlns:a16="http://schemas.microsoft.com/office/drawing/2014/main" val="3679478259"/>
                    </a:ext>
                  </a:extLst>
                </a:gridCol>
                <a:gridCol w="1404066">
                  <a:extLst>
                    <a:ext uri="{9D8B030D-6E8A-4147-A177-3AD203B41FA5}">
                      <a16:colId xmlns:a16="http://schemas.microsoft.com/office/drawing/2014/main" val="2511527376"/>
                    </a:ext>
                  </a:extLst>
                </a:gridCol>
              </a:tblGrid>
              <a:tr h="64168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Year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Imports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Exports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8750863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48.4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21.4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6891847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51.2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21.8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8892970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20.1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6277007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52.5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22.7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502937"/>
                  </a:ext>
                </a:extLst>
              </a:tr>
            </a:tbl>
          </a:graphicData>
        </a:graphic>
      </p:graphicFrame>
      <p:pic>
        <p:nvPicPr>
          <p:cNvPr id="11" name="Picture 11" title="Screeenshot example of bar graph that shows import/export data for company Y. Data set below represents information shown in the graph.">
            <a:extLst>
              <a:ext uri="{FF2B5EF4-FFF2-40B4-BE49-F238E27FC236}">
                <a16:creationId xmlns:a16="http://schemas.microsoft.com/office/drawing/2014/main" id="{31C9AB64-E9A5-45C8-9D8A-6759B9B9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084" y="1560142"/>
            <a:ext cx="3935420" cy="228663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FEA8A-19C5-3F47-8CF8-2CA40AF879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/>
              <a:t>Reinforced the importance of creating these items in HTML or Word vs. using screen shots</a:t>
            </a:r>
          </a:p>
          <a:p>
            <a:r>
              <a:rPr lang="en-US" sz="2600"/>
              <a:t>Provided specific examples on how to make bar graphs, line graphs, and concept maps accessible 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97B937-1206-7E4B-94BE-C76198BEC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Accessible charts and tables</a:t>
            </a:r>
          </a:p>
        </p:txBody>
      </p:sp>
    </p:spTree>
    <p:extLst>
      <p:ext uri="{BB962C8B-B14F-4D97-AF65-F5344CB8AC3E}">
        <p14:creationId xmlns:p14="http://schemas.microsoft.com/office/powerpoint/2010/main" val="33593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3DBF3-CD0A-014C-9D26-7A3EE242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554" y="1513063"/>
            <a:ext cx="10047068" cy="30685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/>
              <a:t>Throughout my exploration I created a list of what I felt was appropriate open resources for higher education faculty</a:t>
            </a:r>
          </a:p>
          <a:p>
            <a:pPr lvl="1"/>
            <a:r>
              <a:rPr lang="en-US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Accessible Molecular Structures</a:t>
            </a:r>
            <a:endParaRPr lang="en-US" dirty="0">
              <a:solidFill>
                <a:srgbClr val="0432FF"/>
              </a:solidFill>
            </a:endParaRPr>
          </a:p>
          <a:p>
            <a:pPr lvl="1">
              <a:buFont typeface="Gill Sans MT" panose="020B0604020202020204" pitchFamily="34" charset="0"/>
              <a:buChar char="–"/>
            </a:pPr>
            <a:r>
              <a:rPr lang="en-US" dirty="0">
                <a:solidFill>
                  <a:srgbClr val="0432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Accessible Periodic Table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Review of common statistical software done by a blind faculty member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Perkins School for the Blind STEM Resources</a:t>
            </a:r>
            <a:endParaRPr lang="en-US" dirty="0">
              <a:solidFill>
                <a:srgbClr val="0432FF"/>
              </a:solidFill>
            </a:endParaRPr>
          </a:p>
          <a:p>
            <a:pPr lvl="1">
              <a:buFont typeface="Gill Sans MT" panose="020B0604020202020204" pitchFamily="34" charset="0"/>
              <a:buChar char="–"/>
            </a:pPr>
            <a:r>
              <a:rPr lang="en-US" dirty="0">
                <a:solidFill>
                  <a:srgbClr val="0432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 of Washington's Do-It Center - AccessSTEM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Access2Science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/>
              <a:t>Accessible Online Calculators</a:t>
            </a:r>
          </a:p>
          <a:p>
            <a:pPr lvl="2"/>
            <a:r>
              <a:rPr lang="en-US" sz="1800" dirty="0">
                <a:solidFill>
                  <a:srgbClr val="0432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Graphing Calculator</a:t>
            </a:r>
            <a:endParaRPr lang="en-US" sz="1800" dirty="0">
              <a:solidFill>
                <a:srgbClr val="0432FF"/>
              </a:solidFill>
            </a:endParaRPr>
          </a:p>
          <a:p>
            <a:pPr lvl="2"/>
            <a:r>
              <a:rPr lang="en-US" sz="1800" dirty="0">
                <a:solidFill>
                  <a:srgbClr val="0432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Scientific Calculator</a:t>
            </a:r>
            <a:endParaRPr lang="en-US" sz="1800" dirty="0">
              <a:solidFill>
                <a:srgbClr val="0432FF"/>
              </a:solidFill>
            </a:endParaRPr>
          </a:p>
          <a:p>
            <a:pPr lvl="2"/>
            <a:r>
              <a:rPr lang="en-US" sz="1800" dirty="0">
                <a:solidFill>
                  <a:srgbClr val="0432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Four Function Calculator</a:t>
            </a:r>
            <a:endParaRPr lang="en-US" sz="1800" dirty="0">
              <a:solidFill>
                <a:srgbClr val="0432FF"/>
              </a:solidFill>
            </a:endParaRPr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9D97E8-6D34-8545-845D-55DAB203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 resources</a:t>
            </a:r>
          </a:p>
        </p:txBody>
      </p:sp>
    </p:spTree>
    <p:extLst>
      <p:ext uri="{BB962C8B-B14F-4D97-AF65-F5344CB8AC3E}">
        <p14:creationId xmlns:p14="http://schemas.microsoft.com/office/powerpoint/2010/main" val="158854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8625-D69D-D84E-B821-8882E6B11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19322"/>
            <a:ext cx="10178322" cy="41988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/>
              <a:t>Research tools that can EASILY assist faculty with the creation of accessible STEM and how/if we can implement them on campus</a:t>
            </a:r>
          </a:p>
          <a:p>
            <a:r>
              <a:rPr lang="en-US" sz="2600"/>
              <a:t>Work with more STEM faculty to learn what is most needed and find opportunities on where to expand</a:t>
            </a:r>
          </a:p>
          <a:p>
            <a:r>
              <a:rPr lang="en-US" sz="2600"/>
              <a:t>Explore possibly moving the guide into an online format to supplement our regular ABS course (if there is a demand)</a:t>
            </a:r>
          </a:p>
          <a:p>
            <a:endParaRPr lang="en-US" sz="2600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3F2BD-C812-DE46-8E0A-2E0334F6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goals</a:t>
            </a:r>
          </a:p>
        </p:txBody>
      </p:sp>
    </p:spTree>
    <p:extLst>
      <p:ext uri="{BB962C8B-B14F-4D97-AF65-F5344CB8AC3E}">
        <p14:creationId xmlns:p14="http://schemas.microsoft.com/office/powerpoint/2010/main" val="324560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AF1C-FC2F-444B-9D14-3ED07B152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114" y="2566354"/>
            <a:ext cx="10178322" cy="40529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Not possible to make all inclusive guide for faculty</a:t>
            </a:r>
          </a:p>
          <a:p>
            <a:r>
              <a:rPr lang="en-US" sz="3200" dirty="0"/>
              <a:t>Vendors not making STEM a priority</a:t>
            </a:r>
          </a:p>
          <a:p>
            <a:r>
              <a:rPr lang="en-US" sz="3200" dirty="0"/>
              <a:t>Will still have to focus on individual accommodations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6A679D-469B-45ED-8F8E-2F771EA6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</p:spTree>
    <p:extLst>
      <p:ext uri="{BB962C8B-B14F-4D97-AF65-F5344CB8AC3E}">
        <p14:creationId xmlns:p14="http://schemas.microsoft.com/office/powerpoint/2010/main" val="1576533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B207-857B-44D0-8460-1F2086357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913570"/>
            <a:ext cx="8045373" cy="807905"/>
          </a:xfrm>
        </p:spPr>
        <p:txBody>
          <a:bodyPr>
            <a:normAutofit/>
          </a:bodyPr>
          <a:lstStyle/>
          <a:p>
            <a:r>
              <a:rPr lang="en-US" dirty="0"/>
              <a:t>Megan </a:t>
            </a:r>
            <a:r>
              <a:rPr lang="en-US" dirty="0" err="1"/>
              <a:t>gibbs</a:t>
            </a:r>
            <a:endParaRPr lang="en-US" dirty="0"/>
          </a:p>
          <a:p>
            <a:r>
              <a:rPr lang="en-US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Mmacdon3@kennesaw.edu</a:t>
            </a:r>
            <a:r>
              <a:rPr lang="en-US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B531F-7BC5-4190-A3FB-752ADDB7D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2754" y="1659862"/>
            <a:ext cx="5709957" cy="3228290"/>
          </a:xfrm>
        </p:spPr>
        <p:txBody>
          <a:bodyPr/>
          <a:lstStyle/>
          <a:p>
            <a:r>
              <a:rPr lang="en-US" sz="5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6774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DD633-AD5E-394E-942B-514433321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3600" dirty="0"/>
              <a:t>Over 70 online programs (minor, certification, endorsement, undergraduate, and graduate programs)</a:t>
            </a:r>
          </a:p>
          <a:p>
            <a:r>
              <a:rPr lang="en-US" sz="3600" dirty="0"/>
              <a:t>Over 35,000 students</a:t>
            </a:r>
          </a:p>
          <a:p>
            <a:r>
              <a:rPr lang="en-US" sz="3600" dirty="0"/>
              <a:t>Over 1,100 full time faculty and over 800 part-time faculty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D9D68-8FC5-7149-AAC4-84AFAB3C1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KSU Information</a:t>
            </a:r>
          </a:p>
        </p:txBody>
      </p:sp>
    </p:spTree>
    <p:extLst>
      <p:ext uri="{BB962C8B-B14F-4D97-AF65-F5344CB8AC3E}">
        <p14:creationId xmlns:p14="http://schemas.microsoft.com/office/powerpoint/2010/main" val="739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DBE47-3345-DC45-8F9A-7AF2EE100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4791"/>
            <a:ext cx="10178322" cy="426480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/>
              <a:t>KSU Web Accessibility Policy developed in 2016</a:t>
            </a:r>
            <a:endParaRPr lang="en-US" dirty="0"/>
          </a:p>
          <a:p>
            <a:r>
              <a:rPr lang="en-US" sz="2800" dirty="0"/>
              <a:t>Web Accessibility team (two people) focuses on faculty and staff accessibility related professional development </a:t>
            </a:r>
            <a:endParaRPr lang="en-US" dirty="0"/>
          </a:p>
          <a:p>
            <a:r>
              <a:rPr lang="en-US" sz="2800" dirty="0"/>
              <a:t>Accessibility Basics Online Workshop Series launched in September 2017 </a:t>
            </a:r>
            <a:endParaRPr lang="en-US" dirty="0"/>
          </a:p>
          <a:p>
            <a:r>
              <a:rPr lang="en-US" sz="2800" dirty="0"/>
              <a:t>To date over 100 course completers</a:t>
            </a:r>
            <a:endParaRPr lang="en-US" dirty="0"/>
          </a:p>
          <a:p>
            <a:r>
              <a:rPr lang="en-US" sz="2800" dirty="0"/>
              <a:t>30 participants are already registered for our Spring sessions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4BD-D41E-6E47-B9D8-592C5B42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Academic Accessibility at KSU</a:t>
            </a:r>
          </a:p>
        </p:txBody>
      </p:sp>
    </p:spTree>
    <p:extLst>
      <p:ext uri="{BB962C8B-B14F-4D97-AF65-F5344CB8AC3E}">
        <p14:creationId xmlns:p14="http://schemas.microsoft.com/office/powerpoint/2010/main" val="422890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title="Kennesaw State University Digital Badge in Accessibility Basics">
            <a:extLst>
              <a:ext uri="{FF2B5EF4-FFF2-40B4-BE49-F238E27FC236}">
                <a16:creationId xmlns:a16="http://schemas.microsoft.com/office/drawing/2014/main" id="{7F405AF0-9998-4646-B775-B2491C99D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575" y="2058210"/>
            <a:ext cx="3690836" cy="36908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939A8-2610-0E49-80E1-4BB6ED865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81" y="759780"/>
            <a:ext cx="6158418" cy="498512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/>
              <a:t>Faculty members are responsible for courses accessible</a:t>
            </a:r>
          </a:p>
          <a:p>
            <a:r>
              <a:rPr lang="en-US" sz="2800"/>
              <a:t>Based off the Faculty Four of Accessible Development</a:t>
            </a:r>
          </a:p>
          <a:p>
            <a:r>
              <a:rPr lang="en-US" sz="2800" dirty="0"/>
              <a:t>Designed for a broad faculty audience and utilizes UDL principles</a:t>
            </a:r>
          </a:p>
          <a:p>
            <a:r>
              <a:rPr lang="en-US" sz="2800" dirty="0"/>
              <a:t>After facilitating multiple sessions I realized the need for more STEM specific guidance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45919-8B8F-C847-BB31-9E9EB7E1E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5504" y="515565"/>
            <a:ext cx="4036978" cy="1196671"/>
          </a:xfrm>
          <a:noFill/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2"/>
                </a:solidFill>
              </a:rPr>
              <a:t>Accessibility workshop series</a:t>
            </a:r>
          </a:p>
        </p:txBody>
      </p:sp>
    </p:spTree>
    <p:extLst>
      <p:ext uri="{BB962C8B-B14F-4D97-AF65-F5344CB8AC3E}">
        <p14:creationId xmlns:p14="http://schemas.microsoft.com/office/powerpoint/2010/main" val="91241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A1550-3D70-F842-B3F7-42D158FB2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1706565"/>
            <a:ext cx="10178322" cy="4620343"/>
          </a:xfrm>
        </p:spPr>
        <p:txBody>
          <a:bodyPr>
            <a:normAutofit/>
          </a:bodyPr>
          <a:lstStyle/>
          <a:p>
            <a:r>
              <a:rPr lang="en-US" sz="2800"/>
              <a:t>I first reached out to faculty who had completed the Accessibility Series who teach in the STEM fields to learn more about their needs</a:t>
            </a:r>
          </a:p>
          <a:p>
            <a:r>
              <a:rPr lang="en-US" sz="2800"/>
              <a:t>Began researching other institutions and how they handle accessibility in STEM courses</a:t>
            </a:r>
          </a:p>
          <a:p>
            <a:r>
              <a:rPr lang="en-US" sz="2800"/>
              <a:t>Did not want to overlap with what we teach in our ABS course so had to focus specifically on strategies that were realistic for our faculty</a:t>
            </a:r>
          </a:p>
          <a:p>
            <a:r>
              <a:rPr lang="en-US" sz="2800"/>
              <a:t>Determined an online guide would be the best way to start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046AA6-1E08-144D-82CE-107A9E4E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34109"/>
            <a:ext cx="10312400" cy="895927"/>
          </a:xfrm>
        </p:spPr>
        <p:txBody>
          <a:bodyPr>
            <a:normAutofit fontScale="90000"/>
          </a:bodyPr>
          <a:lstStyle/>
          <a:p>
            <a:r>
              <a:rPr lang="en-US" sz="4400"/>
              <a:t>Diving into stem accessibility</a:t>
            </a:r>
          </a:p>
        </p:txBody>
      </p:sp>
    </p:spTree>
    <p:extLst>
      <p:ext uri="{BB962C8B-B14F-4D97-AF65-F5344CB8AC3E}">
        <p14:creationId xmlns:p14="http://schemas.microsoft.com/office/powerpoint/2010/main" val="25149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1F8E4-851F-AF40-8FAF-0895C0E8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4073"/>
            <a:ext cx="10178322" cy="423552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2800"/>
              <a:t>Create a comprehensive resource for faculty who teach in the STEM fields</a:t>
            </a:r>
          </a:p>
          <a:p>
            <a:r>
              <a:rPr lang="en-US" sz="2800"/>
              <a:t>Expand upon alternative text creation strategies specific for STEM courses</a:t>
            </a:r>
          </a:p>
          <a:p>
            <a:r>
              <a:rPr lang="en-US" sz="2800"/>
              <a:t>Encourage the use of MathML for equation creation</a:t>
            </a:r>
          </a:p>
          <a:p>
            <a:r>
              <a:rPr lang="en-US" sz="2800"/>
              <a:t>Reinforce the need for accessible charts and tables with more in-depth examples that go beyond what is taught in the ABS course</a:t>
            </a:r>
          </a:p>
          <a:p>
            <a:r>
              <a:rPr lang="en-US" sz="2800"/>
              <a:t>Provide open source resources for further study</a:t>
            </a:r>
          </a:p>
          <a:p>
            <a:endParaRPr lang="en-US" sz="2800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63A1BA-EA13-164D-A633-FF01D420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351104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F330E-9845-4C47-BF36-E53AE5EDA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7127"/>
            <a:ext cx="10178322" cy="4868488"/>
          </a:xfrm>
        </p:spPr>
        <p:txBody>
          <a:bodyPr>
            <a:normAutofit fontScale="92500"/>
          </a:bodyPr>
          <a:lstStyle/>
          <a:p>
            <a:r>
              <a:rPr lang="en-US" sz="2800"/>
              <a:t>Quickly realized that other institutions that do encourage accessible STEM have a lot more resources available than we do</a:t>
            </a:r>
          </a:p>
          <a:p>
            <a:r>
              <a:rPr lang="en-US" sz="2800"/>
              <a:t>Finding vendors who are focused on STEM accessibility can be a challenge, many of our existing tools were not as accessible when it came to STEM as we had thought they were</a:t>
            </a:r>
          </a:p>
          <a:p>
            <a:r>
              <a:rPr lang="en-US" sz="2800"/>
              <a:t>Since our team only consists of two people it was important to focus on strategies that faculty could easily implement</a:t>
            </a:r>
          </a:p>
          <a:p>
            <a:r>
              <a:rPr lang="en-US" sz="2800"/>
              <a:t>Finding open source accessible materials that were STEM specific AND relevant for higher education was not as easy as previously thought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F8AA4-23DA-BC4A-9BF7-26A7F00F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Challenges</a:t>
            </a:r>
          </a:p>
        </p:txBody>
      </p:sp>
    </p:spTree>
    <p:extLst>
      <p:ext uri="{BB962C8B-B14F-4D97-AF65-F5344CB8AC3E}">
        <p14:creationId xmlns:p14="http://schemas.microsoft.com/office/powerpoint/2010/main" val="408199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27A98-9832-EC48-9E2D-9B47782C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51609"/>
            <a:ext cx="10178322" cy="42279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/>
              <a:t>By far the most challenging endeavor</a:t>
            </a:r>
          </a:p>
          <a:p>
            <a:r>
              <a:rPr lang="en-US" sz="2600"/>
              <a:t>Focused on what resources were already available to faculty  (D2L, </a:t>
            </a:r>
            <a:r>
              <a:rPr lang="en-US" sz="2600" err="1"/>
              <a:t>SoftChalk</a:t>
            </a:r>
            <a:r>
              <a:rPr lang="en-US" sz="2600"/>
              <a:t>, Microsoft Office </a:t>
            </a:r>
            <a:r>
              <a:rPr lang="en-US" sz="2600" err="1"/>
              <a:t>etc</a:t>
            </a:r>
            <a:r>
              <a:rPr lang="en-US" sz="2600"/>
              <a:t>)</a:t>
            </a:r>
          </a:p>
          <a:p>
            <a:r>
              <a:rPr lang="en-US" sz="2600"/>
              <a:t>Explored and manually tested the accessibility of the equation builders for each of these tools</a:t>
            </a:r>
          </a:p>
          <a:p>
            <a:r>
              <a:rPr lang="en-US" sz="2600"/>
              <a:t>In some cases the equations were presented as images which is not accessible</a:t>
            </a:r>
          </a:p>
          <a:p>
            <a:r>
              <a:rPr lang="en-US" sz="2600"/>
              <a:t>Determined that creating equations in D2L was the most accessible way for our faculty to do it themselves</a:t>
            </a:r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8EFB83-29E4-274E-972E-544BA20D0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Accessible equations</a:t>
            </a:r>
          </a:p>
        </p:txBody>
      </p:sp>
    </p:spTree>
    <p:extLst>
      <p:ext uri="{BB962C8B-B14F-4D97-AF65-F5344CB8AC3E}">
        <p14:creationId xmlns:p14="http://schemas.microsoft.com/office/powerpoint/2010/main" val="416558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94FAD-6569-3D4F-A5DB-AEBD0FA4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30" y="1250557"/>
            <a:ext cx="10178322" cy="43154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600"/>
              <a:t>Determined that many STEM faculty were unsure when it was appropriate to use alternative text</a:t>
            </a:r>
          </a:p>
          <a:p>
            <a:pPr lvl="1">
              <a:buFont typeface="Gill Sans MT" panose="020B0604020202020204" pitchFamily="34" charset="0"/>
              <a:buChar char="–"/>
            </a:pPr>
            <a:r>
              <a:rPr lang="en-US" sz="2600"/>
              <a:t>Can the image be described in 120 characters or less?</a:t>
            </a:r>
          </a:p>
          <a:p>
            <a:pPr lvl="1">
              <a:buFont typeface="Gill Sans MT" panose="020B0604020202020204" pitchFamily="34" charset="0"/>
              <a:buChar char="–"/>
            </a:pPr>
            <a:r>
              <a:rPr lang="en-US" sz="2600"/>
              <a:t>Does the image contain text?</a:t>
            </a:r>
          </a:p>
          <a:p>
            <a:pPr lvl="1">
              <a:buFont typeface="Gill Sans MT" panose="020B0604020202020204" pitchFamily="34" charset="0"/>
              <a:buChar char="–"/>
            </a:pPr>
            <a:r>
              <a:rPr lang="en-US" sz="2600"/>
              <a:t>Does the image show a process or contain important/critical content?</a:t>
            </a:r>
          </a:p>
          <a:p>
            <a:r>
              <a:rPr lang="en-US" sz="2600"/>
              <a:t>Provided examples of complex images and gave strategies for making them accessible based off the recommendations from The National Center for Accessible Media</a:t>
            </a:r>
          </a:p>
          <a:p>
            <a:r>
              <a:rPr lang="en-US" sz="2600"/>
              <a:t>Asked faculty to consider recreating images such as equations and charts or graphs in an accessible format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E17F9B-1F2E-2443-BFC1-C2BC15FD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 text</a:t>
            </a:r>
          </a:p>
        </p:txBody>
      </p:sp>
    </p:spTree>
    <p:extLst>
      <p:ext uri="{BB962C8B-B14F-4D97-AF65-F5344CB8AC3E}">
        <p14:creationId xmlns:p14="http://schemas.microsoft.com/office/powerpoint/2010/main" val="278233772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{AB45380D-31B3-8F4B-9F6D-5FC6A8180BE1}tf10001071</Template>
  <TotalTime>6</TotalTime>
  <Words>662</Words>
  <Application>Microsoft Macintosh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Georgia</vt:lpstr>
      <vt:lpstr>Gill Sans MT</vt:lpstr>
      <vt:lpstr>Badge</vt:lpstr>
      <vt:lpstr>Navigating the course: Creating Accessible Stem</vt:lpstr>
      <vt:lpstr>KSU Information</vt:lpstr>
      <vt:lpstr>Academic Accessibility at KSU</vt:lpstr>
      <vt:lpstr>Accessibility workshop series</vt:lpstr>
      <vt:lpstr>Diving into stem accessibility</vt:lpstr>
      <vt:lpstr>Goals</vt:lpstr>
      <vt:lpstr>Initial Challenges</vt:lpstr>
      <vt:lpstr>Accessible equations</vt:lpstr>
      <vt:lpstr>Alternative text</vt:lpstr>
      <vt:lpstr>Accessible charts and tables</vt:lpstr>
      <vt:lpstr>Stem resources</vt:lpstr>
      <vt:lpstr>Future goals</vt:lpstr>
      <vt:lpstr>Final thoughts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course: Creating Accessible Stem</dc:title>
  <dc:creator>Megan Gibbs</dc:creator>
  <cp:lastModifiedBy>Megan Gibbs</cp:lastModifiedBy>
  <cp:revision>57</cp:revision>
  <dcterms:created xsi:type="dcterms:W3CDTF">2018-11-12T13:54:24Z</dcterms:created>
  <dcterms:modified xsi:type="dcterms:W3CDTF">2018-11-12T19:37:32Z</dcterms:modified>
</cp:coreProperties>
</file>